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y="10698475" cx="7589525"/>
  <p:notesSz cx="6858000" cy="9144000"/>
  <p:embeddedFontLst>
    <p:embeddedFont>
      <p:font typeface="Nunito"/>
      <p:regular r:id="rId17"/>
      <p:bold r:id="rId18"/>
      <p:italic r:id="rId19"/>
      <p:boldItalic r:id="rId20"/>
    </p:embeddedFont>
    <p:embeddedFont>
      <p:font typeface="Mada"/>
      <p:regular r:id="rId21"/>
      <p:bold r:id="rId22"/>
    </p:embeddedFont>
    <p:embeddedFont>
      <p:font typeface="Fira Sans Extra Condensed Medium"/>
      <p:regular r:id="rId23"/>
      <p:bold r:id="rId24"/>
      <p:italic r:id="rId25"/>
      <p:boldItalic r:id="rId26"/>
    </p:embeddedFont>
    <p:embeddedFont>
      <p:font typeface="Bree Serif"/>
      <p:regular r:id="rId27"/>
    </p:embeddedFont>
    <p:embeddedFont>
      <p:font typeface="Exo"/>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70">
          <p15:clr>
            <a:srgbClr val="A4A3A4"/>
          </p15:clr>
        </p15:guide>
        <p15:guide id="2" pos="239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A8F1A80-DCED-4E7E-981D-B64D85BD4889}">
  <a:tblStyle styleId="{3A8F1A80-DCED-4E7E-981D-B64D85BD488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70" orient="horz"/>
        <p:guide pos="239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Nunito-boldItalic.fntdata"/><Relationship Id="rId22" Type="http://schemas.openxmlformats.org/officeDocument/2006/relationships/font" Target="fonts/Mada-bold.fntdata"/><Relationship Id="rId21" Type="http://schemas.openxmlformats.org/officeDocument/2006/relationships/font" Target="fonts/Mada-regular.fntdata"/><Relationship Id="rId24" Type="http://schemas.openxmlformats.org/officeDocument/2006/relationships/font" Target="fonts/FiraSansExtraCondensedMedium-bold.fntdata"/><Relationship Id="rId23" Type="http://schemas.openxmlformats.org/officeDocument/2006/relationships/font" Target="fonts/FiraSansExtraCondensedMedium-regular.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FiraSansExtraCondensedMedium-boldItalic.fntdata"/><Relationship Id="rId25" Type="http://schemas.openxmlformats.org/officeDocument/2006/relationships/font" Target="fonts/FiraSansExtraCondensedMedium-italic.fntdata"/><Relationship Id="rId28" Type="http://schemas.openxmlformats.org/officeDocument/2006/relationships/font" Target="fonts/Exo-regular.fntdata"/><Relationship Id="rId27" Type="http://schemas.openxmlformats.org/officeDocument/2006/relationships/font" Target="fonts/BreeSerif-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Exo-bold.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Exo-boldItalic.fntdata"/><Relationship Id="rId30" Type="http://schemas.openxmlformats.org/officeDocument/2006/relationships/font" Target="fonts/Exo-italic.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font" Target="fonts/Nunito-regular.fntdata"/><Relationship Id="rId16" Type="http://schemas.openxmlformats.org/officeDocument/2006/relationships/slide" Target="slides/slide9.xml"/><Relationship Id="rId19" Type="http://schemas.openxmlformats.org/officeDocument/2006/relationships/font" Target="fonts/Nunito-italic.fntdata"/><Relationship Id="rId18" Type="http://schemas.openxmlformats.org/officeDocument/2006/relationships/font" Target="fonts/Nuni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8adca7f9e5_0_104: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8adca7f9e5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8adca7f9e5_0_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8adca7f9e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8adca7f9e5_0_9: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8adca7f9e5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8c5bba754b_1_19: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8c5bba754b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8c5bba754b_1_122: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8c5bba754b_1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8c5bba754b_1_24: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8c5bba754b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a7325d4092_0_207: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341" name="Google Shape;341;ga7325d4092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8a5c306b2e_0_0: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8a5c306b2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a7325d4092_0_286: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a7325d4092_0_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8718" y="1548715"/>
            <a:ext cx="7072200" cy="42693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8711" y="5894977"/>
            <a:ext cx="7072200" cy="164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258711" y="2300739"/>
            <a:ext cx="7072200" cy="40842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 name="Google Shape;48;p11"/>
          <p:cNvSpPr txBox="1"/>
          <p:nvPr>
            <p:ph idx="1" type="body"/>
          </p:nvPr>
        </p:nvSpPr>
        <p:spPr>
          <a:xfrm>
            <a:off x="258711" y="6556625"/>
            <a:ext cx="7072200" cy="2705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9" name="Google Shape;49;p11"/>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258718" y="1548715"/>
            <a:ext cx="7072200" cy="4269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8" name="Google Shape;58;p14"/>
          <p:cNvSpPr txBox="1"/>
          <p:nvPr>
            <p:ph idx="1" type="subTitle"/>
          </p:nvPr>
        </p:nvSpPr>
        <p:spPr>
          <a:xfrm>
            <a:off x="258711" y="5894977"/>
            <a:ext cx="7072200" cy="1648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9" name="Google Shape;59;p14"/>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0" name="Shape 60"/>
        <p:cNvGrpSpPr/>
        <p:nvPr/>
      </p:nvGrpSpPr>
      <p:grpSpPr>
        <a:xfrm>
          <a:off x="0" y="0"/>
          <a:ext cx="0" cy="0"/>
          <a:chOff x="0" y="0"/>
          <a:chExt cx="0" cy="0"/>
        </a:xfrm>
      </p:grpSpPr>
      <p:sp>
        <p:nvSpPr>
          <p:cNvPr id="61" name="Google Shape;61;p15"/>
          <p:cNvSpPr txBox="1"/>
          <p:nvPr>
            <p:ph type="title"/>
          </p:nvPr>
        </p:nvSpPr>
        <p:spPr>
          <a:xfrm>
            <a:off x="258711" y="4473766"/>
            <a:ext cx="7072200" cy="1750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62" name="Google Shape;62;p15"/>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3" name="Shape 63"/>
        <p:cNvGrpSpPr/>
        <p:nvPr/>
      </p:nvGrpSpPr>
      <p:grpSpPr>
        <a:xfrm>
          <a:off x="0" y="0"/>
          <a:ext cx="0" cy="0"/>
          <a:chOff x="0" y="0"/>
          <a:chExt cx="0" cy="0"/>
        </a:xfrm>
      </p:grpSpPr>
      <p:sp>
        <p:nvSpPr>
          <p:cNvPr id="64" name="Google Shape;64;p16"/>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5" name="Google Shape;65;p16"/>
          <p:cNvSpPr txBox="1"/>
          <p:nvPr>
            <p:ph idx="1" type="body"/>
          </p:nvPr>
        </p:nvSpPr>
        <p:spPr>
          <a:xfrm>
            <a:off x="258711" y="2397147"/>
            <a:ext cx="7072200" cy="71061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66" name="Google Shape;66;p16"/>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7" name="Shape 67"/>
        <p:cNvGrpSpPr/>
        <p:nvPr/>
      </p:nvGrpSpPr>
      <p:grpSpPr>
        <a:xfrm>
          <a:off x="0" y="0"/>
          <a:ext cx="0" cy="0"/>
          <a:chOff x="0" y="0"/>
          <a:chExt cx="0" cy="0"/>
        </a:xfrm>
      </p:grpSpPr>
      <p:sp>
        <p:nvSpPr>
          <p:cNvPr id="68" name="Google Shape;68;p17"/>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9" name="Google Shape;69;p17"/>
          <p:cNvSpPr txBox="1"/>
          <p:nvPr>
            <p:ph idx="1" type="body"/>
          </p:nvPr>
        </p:nvSpPr>
        <p:spPr>
          <a:xfrm>
            <a:off x="258711" y="2397147"/>
            <a:ext cx="3319800" cy="71061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0" name="Google Shape;70;p17"/>
          <p:cNvSpPr txBox="1"/>
          <p:nvPr>
            <p:ph idx="2" type="body"/>
          </p:nvPr>
        </p:nvSpPr>
        <p:spPr>
          <a:xfrm>
            <a:off x="4010895" y="2397147"/>
            <a:ext cx="3319800" cy="71061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1" name="Google Shape;71;p17"/>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2" name="Shape 72"/>
        <p:cNvGrpSpPr/>
        <p:nvPr/>
      </p:nvGrpSpPr>
      <p:grpSpPr>
        <a:xfrm>
          <a:off x="0" y="0"/>
          <a:ext cx="0" cy="0"/>
          <a:chOff x="0" y="0"/>
          <a:chExt cx="0" cy="0"/>
        </a:xfrm>
      </p:grpSpPr>
      <p:sp>
        <p:nvSpPr>
          <p:cNvPr id="73" name="Google Shape;73;p18"/>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4" name="Google Shape;74;p18"/>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5" name="Shape 75"/>
        <p:cNvGrpSpPr/>
        <p:nvPr/>
      </p:nvGrpSpPr>
      <p:grpSpPr>
        <a:xfrm>
          <a:off x="0" y="0"/>
          <a:ext cx="0" cy="0"/>
          <a:chOff x="0" y="0"/>
          <a:chExt cx="0" cy="0"/>
        </a:xfrm>
      </p:grpSpPr>
      <p:sp>
        <p:nvSpPr>
          <p:cNvPr id="76" name="Google Shape;76;p19"/>
          <p:cNvSpPr txBox="1"/>
          <p:nvPr>
            <p:ph type="title"/>
          </p:nvPr>
        </p:nvSpPr>
        <p:spPr>
          <a:xfrm>
            <a:off x="258711" y="1155647"/>
            <a:ext cx="2330700" cy="15720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77" name="Google Shape;77;p19"/>
          <p:cNvSpPr txBox="1"/>
          <p:nvPr>
            <p:ph idx="1" type="body"/>
          </p:nvPr>
        </p:nvSpPr>
        <p:spPr>
          <a:xfrm>
            <a:off x="258711" y="2890367"/>
            <a:ext cx="2330700" cy="66132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78" name="Google Shape;78;p19"/>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9" name="Shape 79"/>
        <p:cNvGrpSpPr/>
        <p:nvPr/>
      </p:nvGrpSpPr>
      <p:grpSpPr>
        <a:xfrm>
          <a:off x="0" y="0"/>
          <a:ext cx="0" cy="0"/>
          <a:chOff x="0" y="0"/>
          <a:chExt cx="0" cy="0"/>
        </a:xfrm>
      </p:grpSpPr>
      <p:sp>
        <p:nvSpPr>
          <p:cNvPr id="80" name="Google Shape;80;p20"/>
          <p:cNvSpPr txBox="1"/>
          <p:nvPr>
            <p:ph type="title"/>
          </p:nvPr>
        </p:nvSpPr>
        <p:spPr>
          <a:xfrm>
            <a:off x="406908" y="936312"/>
            <a:ext cx="5285400" cy="85089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81" name="Google Shape;81;p20"/>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2" name="Shape 82"/>
        <p:cNvGrpSpPr/>
        <p:nvPr/>
      </p:nvGrpSpPr>
      <p:grpSpPr>
        <a:xfrm>
          <a:off x="0" y="0"/>
          <a:ext cx="0" cy="0"/>
          <a:chOff x="0" y="0"/>
          <a:chExt cx="0" cy="0"/>
        </a:xfrm>
      </p:grpSpPr>
      <p:sp>
        <p:nvSpPr>
          <p:cNvPr id="83" name="Google Shape;83;p21"/>
          <p:cNvSpPr/>
          <p:nvPr/>
        </p:nvSpPr>
        <p:spPr>
          <a:xfrm>
            <a:off x="3794763" y="-260"/>
            <a:ext cx="3794700" cy="10698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1"/>
          <p:cNvSpPr txBox="1"/>
          <p:nvPr>
            <p:ph type="title"/>
          </p:nvPr>
        </p:nvSpPr>
        <p:spPr>
          <a:xfrm>
            <a:off x="220365" y="2565003"/>
            <a:ext cx="3357600" cy="30831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85" name="Google Shape;85;p21"/>
          <p:cNvSpPr txBox="1"/>
          <p:nvPr>
            <p:ph idx="1" type="subTitle"/>
          </p:nvPr>
        </p:nvSpPr>
        <p:spPr>
          <a:xfrm>
            <a:off x="220365" y="5830393"/>
            <a:ext cx="3357600" cy="2568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86" name="Google Shape;86;p21"/>
          <p:cNvSpPr txBox="1"/>
          <p:nvPr>
            <p:ph idx="2" type="body"/>
          </p:nvPr>
        </p:nvSpPr>
        <p:spPr>
          <a:xfrm>
            <a:off x="4099788" y="1506075"/>
            <a:ext cx="3184800" cy="76857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87" name="Google Shape;87;p21"/>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8711" y="4473766"/>
            <a:ext cx="7072200" cy="1750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8" name="Shape 88"/>
        <p:cNvGrpSpPr/>
        <p:nvPr/>
      </p:nvGrpSpPr>
      <p:grpSpPr>
        <a:xfrm>
          <a:off x="0" y="0"/>
          <a:ext cx="0" cy="0"/>
          <a:chOff x="0" y="0"/>
          <a:chExt cx="0" cy="0"/>
        </a:xfrm>
      </p:grpSpPr>
      <p:sp>
        <p:nvSpPr>
          <p:cNvPr id="89" name="Google Shape;89;p22"/>
          <p:cNvSpPr txBox="1"/>
          <p:nvPr>
            <p:ph idx="1" type="body"/>
          </p:nvPr>
        </p:nvSpPr>
        <p:spPr>
          <a:xfrm>
            <a:off x="258711" y="8799592"/>
            <a:ext cx="4979100" cy="12585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90" name="Google Shape;90;p2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1" name="Shape 91"/>
        <p:cNvGrpSpPr/>
        <p:nvPr/>
      </p:nvGrpSpPr>
      <p:grpSpPr>
        <a:xfrm>
          <a:off x="0" y="0"/>
          <a:ext cx="0" cy="0"/>
          <a:chOff x="0" y="0"/>
          <a:chExt cx="0" cy="0"/>
        </a:xfrm>
      </p:grpSpPr>
      <p:sp>
        <p:nvSpPr>
          <p:cNvPr id="92" name="Google Shape;92;p23"/>
          <p:cNvSpPr txBox="1"/>
          <p:nvPr>
            <p:ph hasCustomPrompt="1" type="title"/>
          </p:nvPr>
        </p:nvSpPr>
        <p:spPr>
          <a:xfrm>
            <a:off x="258711" y="2300739"/>
            <a:ext cx="7072200" cy="40842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93" name="Google Shape;93;p23"/>
          <p:cNvSpPr txBox="1"/>
          <p:nvPr>
            <p:ph idx="1" type="body"/>
          </p:nvPr>
        </p:nvSpPr>
        <p:spPr>
          <a:xfrm>
            <a:off x="258711" y="6556625"/>
            <a:ext cx="7072200" cy="27057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94" name="Google Shape;94;p23"/>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5" name="Shape 95"/>
        <p:cNvGrpSpPr/>
        <p:nvPr/>
      </p:nvGrpSpPr>
      <p:grpSpPr>
        <a:xfrm>
          <a:off x="0" y="0"/>
          <a:ext cx="0" cy="0"/>
          <a:chOff x="0" y="0"/>
          <a:chExt cx="0" cy="0"/>
        </a:xfrm>
      </p:grpSpPr>
      <p:sp>
        <p:nvSpPr>
          <p:cNvPr id="96" name="Google Shape;96;p24"/>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8711" y="2397147"/>
            <a:ext cx="7072200" cy="71061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
        <p:nvSpPr>
          <p:cNvPr id="20" name="Google Shape;20;p4"/>
          <p:cNvSpPr/>
          <p:nvPr/>
        </p:nvSpPr>
        <p:spPr>
          <a:xfrm rot="10800000">
            <a:off x="-75" y="-9300"/>
            <a:ext cx="7591500" cy="237900"/>
          </a:xfrm>
          <a:prstGeom prst="round2SameRect">
            <a:avLst>
              <a:gd fmla="val 50000" name="adj1"/>
              <a:gd fmla="val 0" name="adj2"/>
            </a:avLst>
          </a:pr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75" y="9696450"/>
            <a:ext cx="7589400" cy="1002000"/>
          </a:xfrm>
          <a:prstGeom prst="rect">
            <a:avLst/>
          </a:prstGeom>
          <a:noFill/>
          <a:ln cap="flat" cmpd="sng" w="9525">
            <a:solidFill>
              <a:srgbClr val="45818E"/>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4" name="Google Shape;24;p5"/>
          <p:cNvSpPr txBox="1"/>
          <p:nvPr>
            <p:ph idx="1" type="body"/>
          </p:nvPr>
        </p:nvSpPr>
        <p:spPr>
          <a:xfrm>
            <a:off x="258711"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2" type="body"/>
          </p:nvPr>
        </p:nvSpPr>
        <p:spPr>
          <a:xfrm>
            <a:off x="4010895"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9" name="Google Shape;29;p6"/>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258711" y="1155647"/>
            <a:ext cx="2330700" cy="15720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258711" y="2890367"/>
            <a:ext cx="2330700" cy="6613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3" name="Google Shape;33;p7"/>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8"/>
          <p:cNvSpPr txBox="1"/>
          <p:nvPr>
            <p:ph type="title"/>
          </p:nvPr>
        </p:nvSpPr>
        <p:spPr>
          <a:xfrm>
            <a:off x="406908" y="936312"/>
            <a:ext cx="5285400" cy="85089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6" name="Google Shape;36;p8"/>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3794763" y="-260"/>
            <a:ext cx="3794700" cy="10698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9"/>
          <p:cNvSpPr txBox="1"/>
          <p:nvPr>
            <p:ph type="title"/>
          </p:nvPr>
        </p:nvSpPr>
        <p:spPr>
          <a:xfrm>
            <a:off x="220365" y="2565003"/>
            <a:ext cx="3357600" cy="30831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0" name="Google Shape;40;p9"/>
          <p:cNvSpPr txBox="1"/>
          <p:nvPr>
            <p:ph idx="1" type="subTitle"/>
          </p:nvPr>
        </p:nvSpPr>
        <p:spPr>
          <a:xfrm>
            <a:off x="220365" y="5830393"/>
            <a:ext cx="3357600" cy="2568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9"/>
          <p:cNvSpPr txBox="1"/>
          <p:nvPr>
            <p:ph idx="2" type="body"/>
          </p:nvPr>
        </p:nvSpPr>
        <p:spPr>
          <a:xfrm>
            <a:off x="4099788" y="1506075"/>
            <a:ext cx="3184800" cy="76857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2" name="Google Shape;42;p9"/>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258711" y="8799592"/>
            <a:ext cx="4979100" cy="1258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5" name="Google Shape;45;p10"/>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8711" y="925652"/>
            <a:ext cx="7072200" cy="11913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8711" y="2397147"/>
            <a:ext cx="7072200" cy="71061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2" name="Shape 52"/>
        <p:cNvGrpSpPr/>
        <p:nvPr/>
      </p:nvGrpSpPr>
      <p:grpSpPr>
        <a:xfrm>
          <a:off x="0" y="0"/>
          <a:ext cx="0" cy="0"/>
          <a:chOff x="0" y="0"/>
          <a:chExt cx="0" cy="0"/>
        </a:xfrm>
      </p:grpSpPr>
      <p:sp>
        <p:nvSpPr>
          <p:cNvPr id="53" name="Google Shape;53;p13"/>
          <p:cNvSpPr txBox="1"/>
          <p:nvPr>
            <p:ph type="title"/>
          </p:nvPr>
        </p:nvSpPr>
        <p:spPr>
          <a:xfrm>
            <a:off x="258711" y="925652"/>
            <a:ext cx="7072200" cy="11913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54" name="Google Shape;54;p13"/>
          <p:cNvSpPr txBox="1"/>
          <p:nvPr>
            <p:ph idx="1" type="body"/>
          </p:nvPr>
        </p:nvSpPr>
        <p:spPr>
          <a:xfrm>
            <a:off x="258711" y="2397147"/>
            <a:ext cx="7072200" cy="71061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55" name="Google Shape;55;p13"/>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7.png"/><Relationship Id="rId5" Type="http://schemas.openxmlformats.org/officeDocument/2006/relationships/image" Target="../media/image14.png"/><Relationship Id="rId6" Type="http://schemas.openxmlformats.org/officeDocument/2006/relationships/hyperlink" Target="https://docs.google.com/presentation/d/1TKjgKmuF8-7aGjiAgt-2f6dUWPkTI7rnH1d3RF0xuIw/edit" TargetMode="External"/><Relationship Id="rId7"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horturl.at/mqEWX"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6.png"/><Relationship Id="rId5"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5"/>
          <p:cNvSpPr/>
          <p:nvPr/>
        </p:nvSpPr>
        <p:spPr>
          <a:xfrm rot="10800000">
            <a:off x="-25" y="-9450"/>
            <a:ext cx="7586700" cy="1071300"/>
          </a:xfrm>
          <a:prstGeom prst="round2SameRect">
            <a:avLst>
              <a:gd fmla="val 50000" name="adj1"/>
              <a:gd fmla="val 0" name="adj2"/>
            </a:avLst>
          </a:prstGeom>
          <a:solidFill>
            <a:srgbClr val="EEF5F7">
              <a:alpha val="5195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2" name="Google Shape;102;p25"/>
          <p:cNvPicPr preferRelativeResize="0"/>
          <p:nvPr/>
        </p:nvPicPr>
        <p:blipFill>
          <a:blip r:embed="rId3">
            <a:alphaModFix/>
          </a:blip>
          <a:stretch>
            <a:fillRect/>
          </a:stretch>
        </p:blipFill>
        <p:spPr>
          <a:xfrm>
            <a:off x="3212375" y="188051"/>
            <a:ext cx="1114216" cy="730500"/>
          </a:xfrm>
          <a:prstGeom prst="rect">
            <a:avLst/>
          </a:prstGeom>
          <a:noFill/>
          <a:ln>
            <a:noFill/>
          </a:ln>
        </p:spPr>
      </p:pic>
      <p:sp>
        <p:nvSpPr>
          <p:cNvPr id="103" name="Google Shape;103;p25"/>
          <p:cNvSpPr/>
          <p:nvPr/>
        </p:nvSpPr>
        <p:spPr>
          <a:xfrm>
            <a:off x="1762150" y="2272775"/>
            <a:ext cx="5514966" cy="1838322"/>
          </a:xfrm>
          <a:prstGeom prst="flowChartTerminator">
            <a:avLst/>
          </a:prstGeom>
          <a:noFill/>
          <a:ln cap="flat" cmpd="sng" w="28575">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25"/>
          <p:cNvSpPr/>
          <p:nvPr/>
        </p:nvSpPr>
        <p:spPr>
          <a:xfrm>
            <a:off x="326071" y="1787062"/>
            <a:ext cx="2652531" cy="2600215"/>
          </a:xfrm>
          <a:custGeom>
            <a:rect b="b" l="l" r="r" t="t"/>
            <a:pathLst>
              <a:path extrusionOk="0" h="20766" w="17807">
                <a:moveTo>
                  <a:pt x="7893" y="0"/>
                </a:moveTo>
                <a:cubicBezTo>
                  <a:pt x="7050" y="0"/>
                  <a:pt x="5810" y="272"/>
                  <a:pt x="5023" y="992"/>
                </a:cubicBezTo>
                <a:cubicBezTo>
                  <a:pt x="4519" y="1456"/>
                  <a:pt x="4146" y="2060"/>
                  <a:pt x="3807" y="2655"/>
                </a:cubicBezTo>
                <a:cubicBezTo>
                  <a:pt x="2615" y="4724"/>
                  <a:pt x="1581" y="6908"/>
                  <a:pt x="1118" y="9250"/>
                </a:cubicBezTo>
                <a:cubicBezTo>
                  <a:pt x="654" y="11592"/>
                  <a:pt x="1" y="13188"/>
                  <a:pt x="1043" y="15340"/>
                </a:cubicBezTo>
                <a:cubicBezTo>
                  <a:pt x="1292" y="15844"/>
                  <a:pt x="2227" y="17201"/>
                  <a:pt x="2781" y="17640"/>
                </a:cubicBezTo>
                <a:cubicBezTo>
                  <a:pt x="3236" y="18021"/>
                  <a:pt x="3724" y="18360"/>
                  <a:pt x="4229" y="18658"/>
                </a:cubicBezTo>
                <a:cubicBezTo>
                  <a:pt x="5710" y="19518"/>
                  <a:pt x="7232" y="20404"/>
                  <a:pt x="8920" y="20685"/>
                </a:cubicBezTo>
                <a:cubicBezTo>
                  <a:pt x="9241" y="20738"/>
                  <a:pt x="9571" y="20766"/>
                  <a:pt x="9901" y="20766"/>
                </a:cubicBezTo>
                <a:cubicBezTo>
                  <a:pt x="11307" y="20766"/>
                  <a:pt x="12726" y="20268"/>
                  <a:pt x="13571" y="19162"/>
                </a:cubicBezTo>
                <a:cubicBezTo>
                  <a:pt x="14009" y="18575"/>
                  <a:pt x="14257" y="17872"/>
                  <a:pt x="14530" y="17185"/>
                </a:cubicBezTo>
                <a:cubicBezTo>
                  <a:pt x="15060" y="15811"/>
                  <a:pt x="15680" y="14471"/>
                  <a:pt x="16375" y="13172"/>
                </a:cubicBezTo>
                <a:cubicBezTo>
                  <a:pt x="16855" y="12287"/>
                  <a:pt x="17377" y="11410"/>
                  <a:pt x="17584" y="10425"/>
                </a:cubicBezTo>
                <a:cubicBezTo>
                  <a:pt x="17807" y="9291"/>
                  <a:pt x="17592" y="8100"/>
                  <a:pt x="17128" y="7049"/>
                </a:cubicBezTo>
                <a:cubicBezTo>
                  <a:pt x="16665" y="5990"/>
                  <a:pt x="15970" y="5047"/>
                  <a:pt x="15225" y="4170"/>
                </a:cubicBezTo>
                <a:cubicBezTo>
                  <a:pt x="14770" y="3615"/>
                  <a:pt x="14274" y="3086"/>
                  <a:pt x="13736" y="2606"/>
                </a:cubicBezTo>
                <a:cubicBezTo>
                  <a:pt x="12247" y="1274"/>
                  <a:pt x="10410" y="388"/>
                  <a:pt x="8440" y="49"/>
                </a:cubicBezTo>
                <a:cubicBezTo>
                  <a:pt x="8292" y="17"/>
                  <a:pt x="8105" y="0"/>
                  <a:pt x="7893"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5"/>
          <p:cNvSpPr/>
          <p:nvPr/>
        </p:nvSpPr>
        <p:spPr>
          <a:xfrm>
            <a:off x="180775" y="1809598"/>
            <a:ext cx="2781508" cy="2630016"/>
          </a:xfrm>
          <a:custGeom>
            <a:rect b="b" l="l" r="r" t="t"/>
            <a:pathLst>
              <a:path extrusionOk="0" h="21004" w="17650">
                <a:moveTo>
                  <a:pt x="7538" y="237"/>
                </a:moveTo>
                <a:cubicBezTo>
                  <a:pt x="7742" y="237"/>
                  <a:pt x="7944" y="254"/>
                  <a:pt x="8140" y="290"/>
                </a:cubicBezTo>
                <a:lnTo>
                  <a:pt x="8140" y="290"/>
                </a:lnTo>
                <a:cubicBezTo>
                  <a:pt x="8141" y="291"/>
                  <a:pt x="8142" y="291"/>
                  <a:pt x="8143" y="291"/>
                </a:cubicBezTo>
                <a:cubicBezTo>
                  <a:pt x="10062" y="630"/>
                  <a:pt x="11858" y="1482"/>
                  <a:pt x="13330" y="2757"/>
                </a:cubicBezTo>
                <a:cubicBezTo>
                  <a:pt x="14803" y="4056"/>
                  <a:pt x="16235" y="5769"/>
                  <a:pt x="16921" y="7630"/>
                </a:cubicBezTo>
                <a:cubicBezTo>
                  <a:pt x="17302" y="8665"/>
                  <a:pt x="17418" y="9798"/>
                  <a:pt x="17120" y="10865"/>
                </a:cubicBezTo>
                <a:cubicBezTo>
                  <a:pt x="16847" y="11834"/>
                  <a:pt x="16293" y="12702"/>
                  <a:pt x="15829" y="13579"/>
                </a:cubicBezTo>
                <a:cubicBezTo>
                  <a:pt x="15374" y="14440"/>
                  <a:pt x="14961" y="15317"/>
                  <a:pt x="14580" y="16219"/>
                </a:cubicBezTo>
                <a:cubicBezTo>
                  <a:pt x="14199" y="17121"/>
                  <a:pt x="13926" y="18122"/>
                  <a:pt x="13397" y="18958"/>
                </a:cubicBezTo>
                <a:cubicBezTo>
                  <a:pt x="12576" y="20232"/>
                  <a:pt x="11100" y="20780"/>
                  <a:pt x="9640" y="20780"/>
                </a:cubicBezTo>
                <a:cubicBezTo>
                  <a:pt x="9288" y="20780"/>
                  <a:pt x="8938" y="20748"/>
                  <a:pt x="8598" y="20687"/>
                </a:cubicBezTo>
                <a:cubicBezTo>
                  <a:pt x="6761" y="20356"/>
                  <a:pt x="4932" y="19347"/>
                  <a:pt x="3410" y="18304"/>
                </a:cubicBezTo>
                <a:cubicBezTo>
                  <a:pt x="2185" y="17452"/>
                  <a:pt x="1109" y="16202"/>
                  <a:pt x="621" y="14771"/>
                </a:cubicBezTo>
                <a:cubicBezTo>
                  <a:pt x="1" y="12992"/>
                  <a:pt x="605" y="11172"/>
                  <a:pt x="969" y="9409"/>
                </a:cubicBezTo>
                <a:cubicBezTo>
                  <a:pt x="1440" y="7159"/>
                  <a:pt x="2375" y="5065"/>
                  <a:pt x="3509" y="3079"/>
                </a:cubicBezTo>
                <a:cubicBezTo>
                  <a:pt x="4039" y="2153"/>
                  <a:pt x="4601" y="1193"/>
                  <a:pt x="5602" y="705"/>
                </a:cubicBezTo>
                <a:cubicBezTo>
                  <a:pt x="6178" y="420"/>
                  <a:pt x="6870" y="237"/>
                  <a:pt x="7538" y="237"/>
                </a:cubicBezTo>
                <a:close/>
                <a:moveTo>
                  <a:pt x="7499" y="1"/>
                </a:moveTo>
                <a:cubicBezTo>
                  <a:pt x="6244" y="1"/>
                  <a:pt x="4960" y="599"/>
                  <a:pt x="4196" y="1565"/>
                </a:cubicBezTo>
                <a:cubicBezTo>
                  <a:pt x="3501" y="2451"/>
                  <a:pt x="2979" y="3501"/>
                  <a:pt x="2483" y="4503"/>
                </a:cubicBezTo>
                <a:cubicBezTo>
                  <a:pt x="2011" y="5438"/>
                  <a:pt x="1606" y="6406"/>
                  <a:pt x="1267" y="7407"/>
                </a:cubicBezTo>
                <a:cubicBezTo>
                  <a:pt x="911" y="8466"/>
                  <a:pt x="704" y="9566"/>
                  <a:pt x="464" y="10659"/>
                </a:cubicBezTo>
                <a:cubicBezTo>
                  <a:pt x="265" y="11560"/>
                  <a:pt x="67" y="12479"/>
                  <a:pt x="117" y="13406"/>
                </a:cubicBezTo>
                <a:cubicBezTo>
                  <a:pt x="199" y="15011"/>
                  <a:pt x="1101" y="16525"/>
                  <a:pt x="2218" y="17642"/>
                </a:cubicBezTo>
                <a:cubicBezTo>
                  <a:pt x="2773" y="18205"/>
                  <a:pt x="3476" y="18635"/>
                  <a:pt x="4146" y="19024"/>
                </a:cubicBezTo>
                <a:cubicBezTo>
                  <a:pt x="5081" y="19570"/>
                  <a:pt x="6033" y="20108"/>
                  <a:pt x="7042" y="20488"/>
                </a:cubicBezTo>
                <a:cubicBezTo>
                  <a:pt x="7886" y="20804"/>
                  <a:pt x="8802" y="21003"/>
                  <a:pt x="9706" y="21003"/>
                </a:cubicBezTo>
                <a:cubicBezTo>
                  <a:pt x="10601" y="21003"/>
                  <a:pt x="11485" y="20809"/>
                  <a:pt x="12280" y="20339"/>
                </a:cubicBezTo>
                <a:cubicBezTo>
                  <a:pt x="13024" y="19901"/>
                  <a:pt x="13554" y="19255"/>
                  <a:pt x="13910" y="18478"/>
                </a:cubicBezTo>
                <a:cubicBezTo>
                  <a:pt x="14406" y="17427"/>
                  <a:pt x="14770" y="16310"/>
                  <a:pt x="15267" y="15251"/>
                </a:cubicBezTo>
                <a:cubicBezTo>
                  <a:pt x="16144" y="13356"/>
                  <a:pt x="17650" y="11478"/>
                  <a:pt x="17517" y="9293"/>
                </a:cubicBezTo>
                <a:cubicBezTo>
                  <a:pt x="17368" y="6943"/>
                  <a:pt x="15780" y="4900"/>
                  <a:pt x="14208" y="3278"/>
                </a:cubicBezTo>
                <a:cubicBezTo>
                  <a:pt x="12602" y="1607"/>
                  <a:pt x="10514" y="493"/>
                  <a:pt x="8244" y="74"/>
                </a:cubicBezTo>
                <a:lnTo>
                  <a:pt x="8244" y="74"/>
                </a:lnTo>
                <a:cubicBezTo>
                  <a:pt x="8234" y="68"/>
                  <a:pt x="8223" y="63"/>
                  <a:pt x="8209" y="59"/>
                </a:cubicBezTo>
                <a:lnTo>
                  <a:pt x="8209" y="59"/>
                </a:lnTo>
                <a:lnTo>
                  <a:pt x="8209" y="68"/>
                </a:lnTo>
                <a:cubicBezTo>
                  <a:pt x="7976" y="23"/>
                  <a:pt x="7738" y="1"/>
                  <a:pt x="7499" y="1"/>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6" name="Google Shape;106;p25"/>
          <p:cNvPicPr preferRelativeResize="0"/>
          <p:nvPr/>
        </p:nvPicPr>
        <p:blipFill>
          <a:blip r:embed="rId4">
            <a:alphaModFix/>
          </a:blip>
          <a:stretch>
            <a:fillRect/>
          </a:stretch>
        </p:blipFill>
        <p:spPr>
          <a:xfrm>
            <a:off x="6109400" y="89850"/>
            <a:ext cx="929599" cy="929577"/>
          </a:xfrm>
          <a:prstGeom prst="rect">
            <a:avLst/>
          </a:prstGeom>
          <a:noFill/>
          <a:ln>
            <a:noFill/>
          </a:ln>
        </p:spPr>
      </p:pic>
      <p:pic>
        <p:nvPicPr>
          <p:cNvPr id="107" name="Google Shape;107;p25"/>
          <p:cNvPicPr preferRelativeResize="0"/>
          <p:nvPr/>
        </p:nvPicPr>
        <p:blipFill>
          <a:blip r:embed="rId5">
            <a:alphaModFix/>
          </a:blip>
          <a:stretch>
            <a:fillRect/>
          </a:stretch>
        </p:blipFill>
        <p:spPr>
          <a:xfrm>
            <a:off x="549525" y="1981201"/>
            <a:ext cx="2137475" cy="2137475"/>
          </a:xfrm>
          <a:prstGeom prst="rect">
            <a:avLst/>
          </a:prstGeom>
          <a:noFill/>
          <a:ln>
            <a:noFill/>
          </a:ln>
        </p:spPr>
      </p:pic>
      <p:sp>
        <p:nvSpPr>
          <p:cNvPr id="108" name="Google Shape;108;p25"/>
          <p:cNvSpPr txBox="1"/>
          <p:nvPr/>
        </p:nvSpPr>
        <p:spPr>
          <a:xfrm>
            <a:off x="2634029" y="2431389"/>
            <a:ext cx="4524300" cy="155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600">
                <a:solidFill>
                  <a:srgbClr val="134F5C"/>
                </a:solidFill>
                <a:latin typeface="Nunito"/>
                <a:ea typeface="Nunito"/>
                <a:cs typeface="Nunito"/>
                <a:sym typeface="Nunito"/>
              </a:rPr>
              <a:t>Global Health Programs &amp; Policies</a:t>
            </a:r>
            <a:endParaRPr sz="3600">
              <a:solidFill>
                <a:srgbClr val="134F5C"/>
              </a:solidFill>
              <a:latin typeface="Nunito"/>
              <a:ea typeface="Nunito"/>
              <a:cs typeface="Nunito"/>
              <a:sym typeface="Nunito"/>
            </a:endParaRPr>
          </a:p>
        </p:txBody>
      </p:sp>
      <p:sp>
        <p:nvSpPr>
          <p:cNvPr id="109" name="Google Shape;109;p25"/>
          <p:cNvSpPr txBox="1"/>
          <p:nvPr/>
        </p:nvSpPr>
        <p:spPr>
          <a:xfrm>
            <a:off x="9525" y="9667875"/>
            <a:ext cx="1790700" cy="730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Main text</a:t>
            </a:r>
            <a:endParaRPr sz="1200">
              <a:latin typeface="Mada"/>
              <a:ea typeface="Mada"/>
              <a:cs typeface="Mada"/>
              <a:sym typeface="Mada"/>
            </a:endParaRPr>
          </a:p>
          <a:p>
            <a:pPr indent="-304800" lvl="0" marL="457200" rtl="0" algn="l">
              <a:spcBef>
                <a:spcPts val="0"/>
              </a:spcBef>
              <a:spcAft>
                <a:spcPts val="0"/>
              </a:spcAft>
              <a:buClr>
                <a:srgbClr val="6D9EEB"/>
              </a:buClr>
              <a:buSzPts val="1200"/>
              <a:buFont typeface="Mada"/>
              <a:buChar char="●"/>
            </a:pPr>
            <a:r>
              <a:rPr lang="en-GB" sz="1200">
                <a:solidFill>
                  <a:srgbClr val="6D9EEB"/>
                </a:solidFill>
                <a:latin typeface="Mada"/>
                <a:ea typeface="Mada"/>
                <a:cs typeface="Mada"/>
                <a:sym typeface="Mada"/>
              </a:rPr>
              <a:t>Males slides</a:t>
            </a:r>
            <a:endParaRPr sz="1200">
              <a:solidFill>
                <a:srgbClr val="6D9EEB"/>
              </a:solidFill>
              <a:latin typeface="Mada"/>
              <a:ea typeface="Mada"/>
              <a:cs typeface="Mada"/>
              <a:sym typeface="Mada"/>
            </a:endParaRPr>
          </a:p>
          <a:p>
            <a:pPr indent="-304800" lvl="0" marL="457200" rtl="0" algn="l">
              <a:spcBef>
                <a:spcPts val="0"/>
              </a:spcBef>
              <a:spcAft>
                <a:spcPts val="0"/>
              </a:spcAft>
              <a:buClr>
                <a:srgbClr val="A64D79"/>
              </a:buClr>
              <a:buSzPts val="1200"/>
              <a:buFont typeface="Mada"/>
              <a:buChar char="●"/>
            </a:pPr>
            <a:r>
              <a:rPr lang="en-GB" sz="1200">
                <a:solidFill>
                  <a:srgbClr val="A64D79"/>
                </a:solidFill>
                <a:latin typeface="Mada"/>
                <a:ea typeface="Mada"/>
                <a:cs typeface="Mada"/>
                <a:sym typeface="Mada"/>
              </a:rPr>
              <a:t>Females slides</a:t>
            </a:r>
            <a:endParaRPr sz="1200">
              <a:solidFill>
                <a:srgbClr val="A64D79"/>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Doctor notes</a:t>
            </a:r>
            <a:endParaRPr sz="1200">
              <a:solidFill>
                <a:srgbClr val="6AA84F"/>
              </a:solidFill>
              <a:latin typeface="Mada"/>
              <a:ea typeface="Mada"/>
              <a:cs typeface="Mada"/>
              <a:sym typeface="Mada"/>
            </a:endParaRPr>
          </a:p>
        </p:txBody>
      </p:sp>
      <p:sp>
        <p:nvSpPr>
          <p:cNvPr id="110" name="Google Shape;110;p25"/>
          <p:cNvSpPr txBox="1"/>
          <p:nvPr/>
        </p:nvSpPr>
        <p:spPr>
          <a:xfrm>
            <a:off x="1762125" y="9667875"/>
            <a:ext cx="1790700" cy="730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CC0000"/>
              </a:buClr>
              <a:buSzPts val="1200"/>
              <a:buFont typeface="Mada"/>
              <a:buChar char="●"/>
            </a:pPr>
            <a:r>
              <a:rPr lang="en-GB" sz="1200">
                <a:solidFill>
                  <a:srgbClr val="CC0000"/>
                </a:solidFill>
                <a:latin typeface="Mada"/>
                <a:ea typeface="Mada"/>
                <a:cs typeface="Mada"/>
                <a:sym typeface="Mada"/>
              </a:rPr>
              <a:t>Important</a:t>
            </a:r>
            <a:endParaRPr sz="1200">
              <a:solidFill>
                <a:srgbClr val="CC0000"/>
              </a:solidFill>
              <a:latin typeface="Mada"/>
              <a:ea typeface="Mada"/>
              <a:cs typeface="Mada"/>
              <a:sym typeface="Mada"/>
            </a:endParaRPr>
          </a:p>
          <a:p>
            <a:pPr indent="-304800" lvl="0" marL="457200" rtl="0" algn="l">
              <a:spcBef>
                <a:spcPts val="0"/>
              </a:spcBef>
              <a:spcAft>
                <a:spcPts val="0"/>
              </a:spcAft>
              <a:buClr>
                <a:srgbClr val="BF9000"/>
              </a:buClr>
              <a:buSzPts val="1200"/>
              <a:buFont typeface="Mada"/>
              <a:buChar char="●"/>
            </a:pPr>
            <a:r>
              <a:rPr lang="en-GB" sz="1200">
                <a:solidFill>
                  <a:srgbClr val="BF9000"/>
                </a:solidFill>
                <a:latin typeface="Mada"/>
                <a:ea typeface="Mada"/>
                <a:cs typeface="Mada"/>
                <a:sym typeface="Mada"/>
              </a:rPr>
              <a:t>Golden notes</a:t>
            </a:r>
            <a:endParaRPr sz="1200">
              <a:solidFill>
                <a:srgbClr val="BF9000"/>
              </a:solidFill>
              <a:latin typeface="Mada"/>
              <a:ea typeface="Mada"/>
              <a:cs typeface="Mada"/>
              <a:sym typeface="Mada"/>
            </a:endParaRPr>
          </a:p>
          <a:p>
            <a:pPr indent="-304800" lvl="0" marL="457200" rtl="0" algn="l">
              <a:spcBef>
                <a:spcPts val="0"/>
              </a:spcBef>
              <a:spcAft>
                <a:spcPts val="0"/>
              </a:spcAft>
              <a:buClr>
                <a:srgbClr val="999999"/>
              </a:buClr>
              <a:buSzPts val="1200"/>
              <a:buFont typeface="Mada"/>
              <a:buChar char="●"/>
            </a:pPr>
            <a:r>
              <a:rPr lang="en-GB" sz="1200">
                <a:solidFill>
                  <a:srgbClr val="999999"/>
                </a:solidFill>
                <a:latin typeface="Mada"/>
                <a:ea typeface="Mada"/>
                <a:cs typeface="Mada"/>
                <a:sym typeface="Mada"/>
              </a:rPr>
              <a:t>Extra</a:t>
            </a:r>
            <a:endParaRPr sz="1200">
              <a:solidFill>
                <a:srgbClr val="999999"/>
              </a:solidFill>
              <a:latin typeface="Mada"/>
              <a:ea typeface="Mada"/>
              <a:cs typeface="Mada"/>
              <a:sym typeface="Mada"/>
            </a:endParaRPr>
          </a:p>
        </p:txBody>
      </p:sp>
      <p:cxnSp>
        <p:nvCxnSpPr>
          <p:cNvPr id="111" name="Google Shape;111;p25"/>
          <p:cNvCxnSpPr/>
          <p:nvPr/>
        </p:nvCxnSpPr>
        <p:spPr>
          <a:xfrm>
            <a:off x="1704975" y="9629775"/>
            <a:ext cx="0" cy="867000"/>
          </a:xfrm>
          <a:prstGeom prst="straightConnector1">
            <a:avLst/>
          </a:prstGeom>
          <a:noFill/>
          <a:ln cap="flat" cmpd="sng" w="9525">
            <a:solidFill>
              <a:srgbClr val="76A5AF"/>
            </a:solidFill>
            <a:prstDash val="solid"/>
            <a:round/>
            <a:headEnd len="med" w="med" type="oval"/>
            <a:tailEnd len="med" w="med" type="oval"/>
          </a:ln>
        </p:spPr>
      </p:cxnSp>
      <p:sp>
        <p:nvSpPr>
          <p:cNvPr id="112" name="Google Shape;112;p25"/>
          <p:cNvSpPr txBox="1"/>
          <p:nvPr/>
        </p:nvSpPr>
        <p:spPr>
          <a:xfrm>
            <a:off x="323850" y="9372600"/>
            <a:ext cx="1714500" cy="1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1800">
                <a:solidFill>
                  <a:srgbClr val="76A5AF"/>
                </a:solidFill>
                <a:latin typeface="Nunito"/>
                <a:ea typeface="Nunito"/>
                <a:cs typeface="Nunito"/>
                <a:sym typeface="Nunito"/>
              </a:rPr>
              <a:t>Color Index</a:t>
            </a:r>
            <a:endParaRPr sz="1800">
              <a:solidFill>
                <a:srgbClr val="76A5AF"/>
              </a:solidFill>
              <a:latin typeface="Nunito"/>
              <a:ea typeface="Nunito"/>
              <a:cs typeface="Nunito"/>
              <a:sym typeface="Nunito"/>
            </a:endParaRPr>
          </a:p>
        </p:txBody>
      </p:sp>
      <p:sp>
        <p:nvSpPr>
          <p:cNvPr id="113" name="Google Shape;113;p25"/>
          <p:cNvSpPr/>
          <p:nvPr/>
        </p:nvSpPr>
        <p:spPr>
          <a:xfrm>
            <a:off x="402275" y="5305425"/>
            <a:ext cx="6789000" cy="2205900"/>
          </a:xfrm>
          <a:prstGeom prst="round2SameRect">
            <a:avLst>
              <a:gd fmla="val 0" name="adj1"/>
              <a:gd fmla="val 13813" name="adj2"/>
            </a:avLst>
          </a:prstGeom>
          <a:noFill/>
          <a:ln cap="flat" cmpd="sng" w="2857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317500" lvl="0" marL="457200" rtl="0" algn="l">
              <a:lnSpc>
                <a:spcPct val="115000"/>
              </a:lnSpc>
              <a:spcBef>
                <a:spcPts val="0"/>
              </a:spcBef>
              <a:spcAft>
                <a:spcPts val="0"/>
              </a:spcAft>
              <a:buSzPts val="1400"/>
              <a:buFont typeface="Mada"/>
              <a:buAutoNum type="arabicPeriod"/>
            </a:pPr>
            <a:r>
              <a:rPr lang="en-GB">
                <a:latin typeface="Mada"/>
                <a:ea typeface="Mada"/>
                <a:cs typeface="Mada"/>
                <a:sym typeface="Mada"/>
              </a:rPr>
              <a:t>Define “Policy” , “Health Policy”, “Global Health ” &amp; “Global Health Governance”.</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AutoNum type="arabicPeriod"/>
            </a:pPr>
            <a:r>
              <a:rPr lang="en-GB">
                <a:latin typeface="Mada"/>
                <a:ea typeface="Mada"/>
                <a:cs typeface="Mada"/>
                <a:sym typeface="Mada"/>
              </a:rPr>
              <a:t>Identify the goals of health policy.</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AutoNum type="arabicPeriod"/>
            </a:pPr>
            <a:r>
              <a:rPr lang="en-GB">
                <a:latin typeface="Mada"/>
                <a:ea typeface="Mada"/>
                <a:cs typeface="Mada"/>
                <a:sym typeface="Mada"/>
              </a:rPr>
              <a:t>Describe the policy process.</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AutoNum type="arabicPeriod"/>
            </a:pPr>
            <a:r>
              <a:rPr lang="en-GB">
                <a:latin typeface="Mada"/>
                <a:ea typeface="Mada"/>
                <a:cs typeface="Mada"/>
                <a:sym typeface="Mada"/>
              </a:rPr>
              <a:t>Differentiate between health policies (Macro vs. Micro policy).</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AutoNum type="arabicPeriod"/>
            </a:pPr>
            <a:r>
              <a:rPr lang="en-GB">
                <a:latin typeface="Mada"/>
                <a:ea typeface="Mada"/>
                <a:cs typeface="Mada"/>
                <a:sym typeface="Mada"/>
              </a:rPr>
              <a:t>Discuss Global Health major players and challenges.</a:t>
            </a:r>
            <a:endParaRPr>
              <a:latin typeface="Mada"/>
              <a:ea typeface="Mada"/>
              <a:cs typeface="Mada"/>
              <a:sym typeface="Mada"/>
            </a:endParaRPr>
          </a:p>
          <a:p>
            <a:pPr indent="-317500" lvl="0" marL="457200" rtl="0" algn="l">
              <a:lnSpc>
                <a:spcPct val="115000"/>
              </a:lnSpc>
              <a:spcBef>
                <a:spcPts val="0"/>
              </a:spcBef>
              <a:spcAft>
                <a:spcPts val="0"/>
              </a:spcAft>
              <a:buSzPts val="1400"/>
              <a:buFont typeface="Mada"/>
              <a:buAutoNum type="arabicPeriod"/>
            </a:pPr>
            <a:r>
              <a:rPr lang="en-GB">
                <a:latin typeface="Mada"/>
                <a:ea typeface="Mada"/>
                <a:cs typeface="Mada"/>
                <a:sym typeface="Mada"/>
              </a:rPr>
              <a:t>Discuss Sustainable Development Goals (SDGs).</a:t>
            </a:r>
            <a:endParaRPr>
              <a:latin typeface="Mada"/>
              <a:ea typeface="Mada"/>
              <a:cs typeface="Mada"/>
              <a:sym typeface="Mada"/>
            </a:endParaRPr>
          </a:p>
        </p:txBody>
      </p:sp>
      <p:sp>
        <p:nvSpPr>
          <p:cNvPr id="114" name="Google Shape;114;p25"/>
          <p:cNvSpPr/>
          <p:nvPr/>
        </p:nvSpPr>
        <p:spPr>
          <a:xfrm>
            <a:off x="914150" y="5036275"/>
            <a:ext cx="1543320" cy="492102"/>
          </a:xfrm>
          <a:prstGeom prst="flowChartTerminator">
            <a:avLst/>
          </a:prstGeom>
          <a:solidFill>
            <a:srgbClr val="FFFFFF"/>
          </a:solidFill>
          <a:ln cap="flat" cmpd="sng" w="28575">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2000">
                <a:solidFill>
                  <a:srgbClr val="134F5C"/>
                </a:solidFill>
                <a:latin typeface="Nunito"/>
                <a:ea typeface="Nunito"/>
                <a:cs typeface="Nunito"/>
                <a:sym typeface="Nunito"/>
              </a:rPr>
              <a:t>Objectives</a:t>
            </a:r>
            <a:endParaRPr sz="2000">
              <a:solidFill>
                <a:srgbClr val="134F5C"/>
              </a:solidFill>
              <a:latin typeface="Nunito"/>
              <a:ea typeface="Nunito"/>
              <a:cs typeface="Nunito"/>
              <a:sym typeface="Nunito"/>
            </a:endParaRPr>
          </a:p>
        </p:txBody>
      </p:sp>
      <p:sp>
        <p:nvSpPr>
          <p:cNvPr id="115" name="Google Shape;115;p25"/>
          <p:cNvSpPr/>
          <p:nvPr/>
        </p:nvSpPr>
        <p:spPr>
          <a:xfrm flipH="1" rot="-5400000">
            <a:off x="6609525" y="9364275"/>
            <a:ext cx="476100" cy="1484100"/>
          </a:xfrm>
          <a:prstGeom prst="round1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5"/>
          <p:cNvSpPr txBox="1"/>
          <p:nvPr/>
        </p:nvSpPr>
        <p:spPr>
          <a:xfrm>
            <a:off x="6173850" y="10001250"/>
            <a:ext cx="1484100" cy="1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800" u="sng">
                <a:solidFill>
                  <a:srgbClr val="134F5C"/>
                </a:solidFill>
                <a:latin typeface="Nunito"/>
                <a:ea typeface="Nunito"/>
                <a:cs typeface="Nunito"/>
                <a:sym typeface="Nunito"/>
                <a:hlinkClick r:id="rId6">
                  <a:extLst>
                    <a:ext uri="{A12FA001-AC4F-418D-AE19-62706E023703}">
                      <ahyp:hlinkClr val="tx"/>
                    </a:ext>
                  </a:extLst>
                </a:hlinkClick>
              </a:rPr>
              <a:t>Editing File</a:t>
            </a:r>
            <a:endParaRPr b="1" sz="1800" u="sng">
              <a:solidFill>
                <a:srgbClr val="134F5C"/>
              </a:solidFill>
              <a:latin typeface="Nunito"/>
              <a:ea typeface="Nunito"/>
              <a:cs typeface="Nunito"/>
              <a:sym typeface="Nunito"/>
            </a:endParaRPr>
          </a:p>
        </p:txBody>
      </p:sp>
      <p:pic>
        <p:nvPicPr>
          <p:cNvPr id="117" name="Google Shape;117;p25"/>
          <p:cNvPicPr preferRelativeResize="0"/>
          <p:nvPr/>
        </p:nvPicPr>
        <p:blipFill>
          <a:blip r:embed="rId7">
            <a:alphaModFix/>
          </a:blip>
          <a:stretch>
            <a:fillRect/>
          </a:stretch>
        </p:blipFill>
        <p:spPr>
          <a:xfrm>
            <a:off x="562575" y="121125"/>
            <a:ext cx="867000" cy="867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6"/>
          <p:cNvSpPr txBox="1"/>
          <p:nvPr/>
        </p:nvSpPr>
        <p:spPr>
          <a:xfrm>
            <a:off x="258675" y="282425"/>
            <a:ext cx="7072200" cy="574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400">
                <a:solidFill>
                  <a:srgbClr val="134F5C"/>
                </a:solidFill>
                <a:latin typeface="Nunito"/>
                <a:ea typeface="Nunito"/>
                <a:cs typeface="Nunito"/>
                <a:sym typeface="Nunito"/>
              </a:rPr>
              <a:t>Definitions</a:t>
            </a:r>
            <a:endParaRPr b="1" sz="2400">
              <a:solidFill>
                <a:srgbClr val="134F5C"/>
              </a:solidFill>
              <a:latin typeface="Nunito"/>
              <a:ea typeface="Nunito"/>
              <a:cs typeface="Nunito"/>
              <a:sym typeface="Nunito"/>
            </a:endParaRPr>
          </a:p>
        </p:txBody>
      </p:sp>
      <p:grpSp>
        <p:nvGrpSpPr>
          <p:cNvPr id="123" name="Google Shape;123;p26"/>
          <p:cNvGrpSpPr/>
          <p:nvPr/>
        </p:nvGrpSpPr>
        <p:grpSpPr>
          <a:xfrm>
            <a:off x="866649" y="1660525"/>
            <a:ext cx="388285" cy="708082"/>
            <a:chOff x="4136752" y="1733232"/>
            <a:chExt cx="723738" cy="1422708"/>
          </a:xfrm>
        </p:grpSpPr>
        <p:sp>
          <p:nvSpPr>
            <p:cNvPr id="124" name="Google Shape;124;p26"/>
            <p:cNvSpPr/>
            <p:nvPr/>
          </p:nvSpPr>
          <p:spPr>
            <a:xfrm>
              <a:off x="4149190" y="1733232"/>
              <a:ext cx="711300" cy="1422600"/>
            </a:xfrm>
            <a:prstGeom prst="chevron">
              <a:avLst>
                <a:gd fmla="val 52989" name="adj"/>
              </a:avLst>
            </a:prstGeom>
            <a:solidFill>
              <a:srgbClr val="134F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125" name="Google Shape;125;p26"/>
            <p:cNvSpPr/>
            <p:nvPr/>
          </p:nvSpPr>
          <p:spPr>
            <a:xfrm rot="10800000">
              <a:off x="4136752" y="2819640"/>
              <a:ext cx="288000" cy="336300"/>
            </a:xfrm>
            <a:prstGeom prst="rect">
              <a:avLst/>
            </a:prstGeom>
            <a:solidFill>
              <a:srgbClr val="134F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126" name="Google Shape;126;p26"/>
            <p:cNvSpPr/>
            <p:nvPr/>
          </p:nvSpPr>
          <p:spPr>
            <a:xfrm rot="10800000">
              <a:off x="4136752" y="1733274"/>
              <a:ext cx="288000" cy="336300"/>
            </a:xfrm>
            <a:prstGeom prst="rect">
              <a:avLst/>
            </a:prstGeom>
            <a:solidFill>
              <a:srgbClr val="134F5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sp>
        <p:nvSpPr>
          <p:cNvPr id="127" name="Google Shape;127;p26"/>
          <p:cNvSpPr txBox="1"/>
          <p:nvPr/>
        </p:nvSpPr>
        <p:spPr>
          <a:xfrm>
            <a:off x="258666" y="1707938"/>
            <a:ext cx="683400" cy="617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3100">
                <a:solidFill>
                  <a:srgbClr val="134F5C"/>
                </a:solidFill>
                <a:latin typeface="Exo"/>
                <a:ea typeface="Exo"/>
                <a:cs typeface="Exo"/>
                <a:sym typeface="Exo"/>
              </a:rPr>
              <a:t>1</a:t>
            </a:r>
            <a:endParaRPr b="1" i="0" sz="3100" cap="none" strike="noStrike">
              <a:solidFill>
                <a:srgbClr val="134F5C"/>
              </a:solidFill>
              <a:latin typeface="Exo"/>
              <a:ea typeface="Exo"/>
              <a:cs typeface="Exo"/>
              <a:sym typeface="Exo"/>
            </a:endParaRPr>
          </a:p>
        </p:txBody>
      </p:sp>
      <p:cxnSp>
        <p:nvCxnSpPr>
          <p:cNvPr id="128" name="Google Shape;128;p26"/>
          <p:cNvCxnSpPr/>
          <p:nvPr/>
        </p:nvCxnSpPr>
        <p:spPr>
          <a:xfrm>
            <a:off x="1494375" y="1211650"/>
            <a:ext cx="5477400" cy="0"/>
          </a:xfrm>
          <a:prstGeom prst="straightConnector1">
            <a:avLst/>
          </a:prstGeom>
          <a:noFill/>
          <a:ln cap="flat" cmpd="sng" w="19050">
            <a:solidFill>
              <a:srgbClr val="134F5C"/>
            </a:solidFill>
            <a:prstDash val="solid"/>
            <a:miter lim="800000"/>
            <a:headEnd len="med" w="med" type="oval"/>
            <a:tailEnd len="med" w="med" type="oval"/>
          </a:ln>
        </p:spPr>
      </p:cxnSp>
      <p:cxnSp>
        <p:nvCxnSpPr>
          <p:cNvPr id="129" name="Google Shape;129;p26"/>
          <p:cNvCxnSpPr/>
          <p:nvPr/>
        </p:nvCxnSpPr>
        <p:spPr>
          <a:xfrm>
            <a:off x="1494375" y="3367150"/>
            <a:ext cx="5477400" cy="0"/>
          </a:xfrm>
          <a:prstGeom prst="straightConnector1">
            <a:avLst/>
          </a:prstGeom>
          <a:noFill/>
          <a:ln cap="flat" cmpd="sng" w="19050">
            <a:solidFill>
              <a:srgbClr val="134F5C"/>
            </a:solidFill>
            <a:prstDash val="solid"/>
            <a:miter lim="800000"/>
            <a:headEnd len="med" w="med" type="oval"/>
            <a:tailEnd len="med" w="med" type="oval"/>
          </a:ln>
        </p:spPr>
      </p:cxnSp>
      <p:sp>
        <p:nvSpPr>
          <p:cNvPr id="130" name="Google Shape;130;p26"/>
          <p:cNvSpPr txBox="1"/>
          <p:nvPr/>
        </p:nvSpPr>
        <p:spPr>
          <a:xfrm>
            <a:off x="1544225" y="1239825"/>
            <a:ext cx="5341200" cy="209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45818E"/>
                </a:solidFill>
                <a:latin typeface="Nunito"/>
                <a:ea typeface="Nunito"/>
                <a:cs typeface="Nunito"/>
                <a:sym typeface="Nunito"/>
              </a:rPr>
              <a:t>Policy</a:t>
            </a:r>
            <a:endParaRPr sz="1800">
              <a:solidFill>
                <a:srgbClr val="45818E"/>
              </a:solidFill>
              <a:latin typeface="Nunito"/>
              <a:ea typeface="Nunito"/>
              <a:cs typeface="Nunito"/>
              <a:sym typeface="Nunito"/>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Policy is a law, regulation, procedure, administrative action, incentive, or voluntary practice of governments and other institutions.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Policy decisions are frequently reflected in </a:t>
            </a:r>
            <a:r>
              <a:rPr b="1" lang="en-GB" sz="1200">
                <a:solidFill>
                  <a:schemeClr val="dk1"/>
                </a:solidFill>
                <a:latin typeface="Mada"/>
                <a:ea typeface="Mada"/>
                <a:cs typeface="Mada"/>
                <a:sym typeface="Mada"/>
              </a:rPr>
              <a:t>resource allocations</a:t>
            </a:r>
            <a:r>
              <a:rPr lang="en-GB"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Health can be influenced by policies in many different sectors, for example:-</a:t>
            </a:r>
            <a:endParaRPr sz="1200">
              <a:solidFill>
                <a:schemeClr val="dk1"/>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Transportation policies can encourage physical activity (pedestrian and bicycle friendly community design).</a:t>
            </a:r>
            <a:endParaRPr sz="1200">
              <a:solidFill>
                <a:schemeClr val="dk1"/>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Policies in schools can improve nutritional content of school meals. </a:t>
            </a:r>
            <a:r>
              <a:rPr baseline="30000" lang="en-GB" sz="1300">
                <a:solidFill>
                  <a:srgbClr val="6AA84F"/>
                </a:solidFill>
                <a:latin typeface="Nunito"/>
                <a:ea typeface="Nunito"/>
                <a:cs typeface="Nunito"/>
                <a:sym typeface="Nunito"/>
              </a:rPr>
              <a:t>1</a:t>
            </a:r>
            <a:endParaRPr sz="1200">
              <a:latin typeface="Mada"/>
              <a:ea typeface="Mada"/>
              <a:cs typeface="Mada"/>
              <a:sym typeface="Mada"/>
            </a:endParaRPr>
          </a:p>
        </p:txBody>
      </p:sp>
      <p:sp>
        <p:nvSpPr>
          <p:cNvPr id="131" name="Google Shape;131;p26"/>
          <p:cNvSpPr txBox="1"/>
          <p:nvPr/>
        </p:nvSpPr>
        <p:spPr>
          <a:xfrm>
            <a:off x="11950" y="9671050"/>
            <a:ext cx="7589400" cy="97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solidFill>
                  <a:srgbClr val="6AA84F"/>
                </a:solidFill>
                <a:latin typeface="Mada"/>
                <a:ea typeface="Mada"/>
                <a:cs typeface="Mada"/>
                <a:sym typeface="Mada"/>
              </a:rPr>
              <a:t>1-Ministry of Education is responsible for such policies regarding nutrient content of school meals.</a:t>
            </a:r>
            <a:endParaRPr sz="800">
              <a:solidFill>
                <a:srgbClr val="6AA84F"/>
              </a:solidFill>
              <a:latin typeface="Mada"/>
              <a:ea typeface="Mada"/>
              <a:cs typeface="Mada"/>
              <a:sym typeface="Mada"/>
            </a:endParaRPr>
          </a:p>
          <a:p>
            <a:pPr indent="0" lvl="0" marL="0" rtl="0" algn="l">
              <a:spcBef>
                <a:spcPts val="0"/>
              </a:spcBef>
              <a:spcAft>
                <a:spcPts val="0"/>
              </a:spcAft>
              <a:buNone/>
            </a:pPr>
            <a:r>
              <a:rPr lang="en-GB" sz="800">
                <a:solidFill>
                  <a:srgbClr val="6AA84F"/>
                </a:solidFill>
                <a:latin typeface="Mada"/>
                <a:ea typeface="Mada"/>
                <a:cs typeface="Mada"/>
                <a:sym typeface="Mada"/>
              </a:rPr>
              <a:t>2- All policies must be attached to a goal.</a:t>
            </a:r>
            <a:endParaRPr sz="800">
              <a:solidFill>
                <a:srgbClr val="6AA84F"/>
              </a:solidFill>
              <a:latin typeface="Mada"/>
              <a:ea typeface="Mada"/>
              <a:cs typeface="Mada"/>
              <a:sym typeface="Mada"/>
            </a:endParaRPr>
          </a:p>
          <a:p>
            <a:pPr indent="0" lvl="0" marL="0" rtl="0" algn="l">
              <a:spcBef>
                <a:spcPts val="0"/>
              </a:spcBef>
              <a:spcAft>
                <a:spcPts val="0"/>
              </a:spcAft>
              <a:buNone/>
            </a:pPr>
            <a:r>
              <a:rPr lang="en-GB" sz="800">
                <a:solidFill>
                  <a:srgbClr val="6AA84F"/>
                </a:solidFill>
                <a:latin typeface="Mada"/>
                <a:ea typeface="Mada"/>
                <a:cs typeface="Mada"/>
                <a:sym typeface="Mada"/>
              </a:rPr>
              <a:t>3- Global health is a subspecialty of public health.</a:t>
            </a:r>
            <a:endParaRPr sz="800">
              <a:solidFill>
                <a:srgbClr val="6AA84F"/>
              </a:solidFill>
              <a:latin typeface="Mada"/>
              <a:ea typeface="Mada"/>
              <a:cs typeface="Mada"/>
              <a:sym typeface="Mada"/>
            </a:endParaRPr>
          </a:p>
          <a:p>
            <a:pPr indent="0" lvl="0" marL="0" rtl="0" algn="l">
              <a:spcBef>
                <a:spcPts val="0"/>
              </a:spcBef>
              <a:spcAft>
                <a:spcPts val="0"/>
              </a:spcAft>
              <a:buNone/>
            </a:pPr>
            <a:r>
              <a:rPr lang="en-GB" sz="800">
                <a:solidFill>
                  <a:srgbClr val="6AA84F"/>
                </a:solidFill>
                <a:latin typeface="Mada"/>
                <a:ea typeface="Mada"/>
                <a:cs typeface="Mada"/>
                <a:sym typeface="Mada"/>
              </a:rPr>
              <a:t>4- Transnational issues are issues that face many countries such as: COVID-19, poverty, environmental health.</a:t>
            </a:r>
            <a:endParaRPr sz="800">
              <a:solidFill>
                <a:srgbClr val="6AA84F"/>
              </a:solidFill>
              <a:latin typeface="Mada"/>
              <a:ea typeface="Mada"/>
              <a:cs typeface="Mada"/>
              <a:sym typeface="Mada"/>
            </a:endParaRPr>
          </a:p>
          <a:p>
            <a:pPr indent="0" lvl="0" marL="0" rtl="0" algn="l">
              <a:spcBef>
                <a:spcPts val="0"/>
              </a:spcBef>
              <a:spcAft>
                <a:spcPts val="0"/>
              </a:spcAft>
              <a:buNone/>
            </a:pPr>
            <a:r>
              <a:rPr lang="en-GB" sz="800">
                <a:solidFill>
                  <a:srgbClr val="6AA84F"/>
                </a:solidFill>
                <a:latin typeface="Mada"/>
                <a:ea typeface="Mada"/>
                <a:cs typeface="Mada"/>
                <a:sym typeface="Mada"/>
              </a:rPr>
              <a:t>5- حوكمة</a:t>
            </a:r>
            <a:endParaRPr sz="800">
              <a:solidFill>
                <a:srgbClr val="6AA84F"/>
              </a:solidFill>
              <a:latin typeface="Mada"/>
              <a:ea typeface="Mada"/>
              <a:cs typeface="Mada"/>
              <a:sym typeface="Mada"/>
            </a:endParaRPr>
          </a:p>
          <a:p>
            <a:pPr indent="0" lvl="0" marL="0" rtl="0" algn="l">
              <a:spcBef>
                <a:spcPts val="0"/>
              </a:spcBef>
              <a:spcAft>
                <a:spcPts val="0"/>
              </a:spcAft>
              <a:buNone/>
            </a:pPr>
            <a:r>
              <a:rPr lang="en-GB" sz="800">
                <a:solidFill>
                  <a:srgbClr val="6AA84F"/>
                </a:solidFill>
                <a:latin typeface="Mada"/>
                <a:ea typeface="Mada"/>
                <a:cs typeface="Mada"/>
                <a:sym typeface="Mada"/>
              </a:rPr>
              <a:t>6- Formal agencies are governmentally approved such as MOH, red crescents even the private sectors and non-profit agencies.</a:t>
            </a:r>
            <a:endParaRPr sz="800">
              <a:solidFill>
                <a:srgbClr val="6AA84F"/>
              </a:solidFill>
              <a:latin typeface="Mada"/>
              <a:ea typeface="Mada"/>
              <a:cs typeface="Mada"/>
              <a:sym typeface="Mada"/>
            </a:endParaRPr>
          </a:p>
          <a:p>
            <a:pPr indent="0" lvl="0" marL="0" rtl="0" algn="l">
              <a:spcBef>
                <a:spcPts val="0"/>
              </a:spcBef>
              <a:spcAft>
                <a:spcPts val="0"/>
              </a:spcAft>
              <a:buNone/>
            </a:pPr>
            <a:r>
              <a:rPr lang="en-GB" sz="800">
                <a:solidFill>
                  <a:srgbClr val="6AA84F"/>
                </a:solidFill>
                <a:latin typeface="Mada"/>
                <a:ea typeface="Mada"/>
                <a:cs typeface="Mada"/>
                <a:sym typeface="Mada"/>
              </a:rPr>
              <a:t>7- Non-</a:t>
            </a:r>
            <a:r>
              <a:rPr lang="en-GB" sz="800">
                <a:solidFill>
                  <a:srgbClr val="6AA84F"/>
                </a:solidFill>
                <a:latin typeface="Mada"/>
                <a:ea typeface="Mada"/>
                <a:cs typeface="Mada"/>
                <a:sym typeface="Mada"/>
              </a:rPr>
              <a:t>formal</a:t>
            </a:r>
            <a:r>
              <a:rPr lang="en-GB" sz="800">
                <a:solidFill>
                  <a:srgbClr val="6AA84F"/>
                </a:solidFill>
                <a:latin typeface="Mada"/>
                <a:ea typeface="Mada"/>
                <a:cs typeface="Mada"/>
                <a:sym typeface="Mada"/>
              </a:rPr>
              <a:t> agencies such as lobbies (Tobacco industries)</a:t>
            </a:r>
            <a:endParaRPr sz="800">
              <a:solidFill>
                <a:srgbClr val="6AA84F"/>
              </a:solidFill>
              <a:latin typeface="Mada"/>
              <a:ea typeface="Mada"/>
              <a:cs typeface="Mada"/>
              <a:sym typeface="Mada"/>
            </a:endParaRPr>
          </a:p>
          <a:p>
            <a:pPr indent="0" lvl="0" marL="0" rtl="0" algn="l">
              <a:spcBef>
                <a:spcPts val="0"/>
              </a:spcBef>
              <a:spcAft>
                <a:spcPts val="0"/>
              </a:spcAft>
              <a:buNone/>
            </a:pPr>
            <a:r>
              <a:t/>
            </a:r>
            <a:endParaRPr sz="1200">
              <a:solidFill>
                <a:srgbClr val="6AA84F"/>
              </a:solidFill>
              <a:latin typeface="Mada"/>
              <a:ea typeface="Mada"/>
              <a:cs typeface="Mada"/>
              <a:sym typeface="Mada"/>
            </a:endParaRPr>
          </a:p>
        </p:txBody>
      </p:sp>
      <p:grpSp>
        <p:nvGrpSpPr>
          <p:cNvPr id="132" name="Google Shape;132;p26"/>
          <p:cNvGrpSpPr/>
          <p:nvPr/>
        </p:nvGrpSpPr>
        <p:grpSpPr>
          <a:xfrm>
            <a:off x="866649" y="3870300"/>
            <a:ext cx="388285" cy="708082"/>
            <a:chOff x="4136752" y="1733232"/>
            <a:chExt cx="723738" cy="1422708"/>
          </a:xfrm>
        </p:grpSpPr>
        <p:sp>
          <p:nvSpPr>
            <p:cNvPr id="133" name="Google Shape;133;p26"/>
            <p:cNvSpPr/>
            <p:nvPr/>
          </p:nvSpPr>
          <p:spPr>
            <a:xfrm>
              <a:off x="4149190" y="1733232"/>
              <a:ext cx="711300" cy="1422600"/>
            </a:xfrm>
            <a:prstGeom prst="chevron">
              <a:avLst>
                <a:gd fmla="val 52989" name="adj"/>
              </a:avLst>
            </a:prstGeom>
            <a:solidFill>
              <a:srgbClr val="45818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134" name="Google Shape;134;p26"/>
            <p:cNvSpPr/>
            <p:nvPr/>
          </p:nvSpPr>
          <p:spPr>
            <a:xfrm rot="10800000">
              <a:off x="4136752" y="2819640"/>
              <a:ext cx="288000" cy="336300"/>
            </a:xfrm>
            <a:prstGeom prst="rect">
              <a:avLst/>
            </a:prstGeom>
            <a:solidFill>
              <a:srgbClr val="45818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135" name="Google Shape;135;p26"/>
            <p:cNvSpPr/>
            <p:nvPr/>
          </p:nvSpPr>
          <p:spPr>
            <a:xfrm rot="10800000">
              <a:off x="4136752" y="1733274"/>
              <a:ext cx="288000" cy="336300"/>
            </a:xfrm>
            <a:prstGeom prst="rect">
              <a:avLst/>
            </a:prstGeom>
            <a:solidFill>
              <a:srgbClr val="45818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sp>
        <p:nvSpPr>
          <p:cNvPr id="136" name="Google Shape;136;p26"/>
          <p:cNvSpPr txBox="1"/>
          <p:nvPr/>
        </p:nvSpPr>
        <p:spPr>
          <a:xfrm>
            <a:off x="258666" y="3917713"/>
            <a:ext cx="683400" cy="617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3100">
                <a:solidFill>
                  <a:srgbClr val="45818E"/>
                </a:solidFill>
                <a:latin typeface="Exo"/>
                <a:ea typeface="Exo"/>
                <a:cs typeface="Exo"/>
                <a:sym typeface="Exo"/>
              </a:rPr>
              <a:t>2</a:t>
            </a:r>
            <a:endParaRPr b="1" i="0" sz="3100" cap="none" strike="noStrike">
              <a:solidFill>
                <a:srgbClr val="45818E"/>
              </a:solidFill>
              <a:latin typeface="Exo"/>
              <a:ea typeface="Exo"/>
              <a:cs typeface="Exo"/>
              <a:sym typeface="Exo"/>
            </a:endParaRPr>
          </a:p>
        </p:txBody>
      </p:sp>
      <p:cxnSp>
        <p:nvCxnSpPr>
          <p:cNvPr id="137" name="Google Shape;137;p26"/>
          <p:cNvCxnSpPr/>
          <p:nvPr/>
        </p:nvCxnSpPr>
        <p:spPr>
          <a:xfrm>
            <a:off x="1494375" y="3726250"/>
            <a:ext cx="5477400" cy="0"/>
          </a:xfrm>
          <a:prstGeom prst="straightConnector1">
            <a:avLst/>
          </a:prstGeom>
          <a:noFill/>
          <a:ln cap="flat" cmpd="sng" w="19050">
            <a:solidFill>
              <a:srgbClr val="45818E"/>
            </a:solidFill>
            <a:prstDash val="solid"/>
            <a:miter lim="800000"/>
            <a:headEnd len="med" w="med" type="oval"/>
            <a:tailEnd len="med" w="med" type="oval"/>
          </a:ln>
        </p:spPr>
      </p:cxnSp>
      <p:cxnSp>
        <p:nvCxnSpPr>
          <p:cNvPr id="138" name="Google Shape;138;p26"/>
          <p:cNvCxnSpPr/>
          <p:nvPr/>
        </p:nvCxnSpPr>
        <p:spPr>
          <a:xfrm>
            <a:off x="1494375" y="4662550"/>
            <a:ext cx="5477400" cy="0"/>
          </a:xfrm>
          <a:prstGeom prst="straightConnector1">
            <a:avLst/>
          </a:prstGeom>
          <a:noFill/>
          <a:ln cap="flat" cmpd="sng" w="19050">
            <a:solidFill>
              <a:srgbClr val="45818E"/>
            </a:solidFill>
            <a:prstDash val="solid"/>
            <a:miter lim="800000"/>
            <a:headEnd len="med" w="med" type="oval"/>
            <a:tailEnd len="med" w="med" type="oval"/>
          </a:ln>
        </p:spPr>
      </p:cxnSp>
      <p:sp>
        <p:nvSpPr>
          <p:cNvPr id="139" name="Google Shape;139;p26"/>
          <p:cNvSpPr txBox="1"/>
          <p:nvPr/>
        </p:nvSpPr>
        <p:spPr>
          <a:xfrm>
            <a:off x="1544225" y="3754425"/>
            <a:ext cx="5341200" cy="92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45818E"/>
                </a:solidFill>
                <a:latin typeface="Nunito"/>
                <a:ea typeface="Nunito"/>
                <a:cs typeface="Nunito"/>
                <a:sym typeface="Nunito"/>
              </a:rPr>
              <a:t>Health Policy</a:t>
            </a:r>
            <a:endParaRPr sz="1800">
              <a:solidFill>
                <a:srgbClr val="45818E"/>
              </a:solidFill>
              <a:latin typeface="Nunito"/>
              <a:ea typeface="Nunito"/>
              <a:cs typeface="Nunito"/>
              <a:sym typeface="Nunito"/>
            </a:endParaRPr>
          </a:p>
          <a:p>
            <a:pPr indent="-311150" lvl="0" marL="4572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Health policy refers to decisions, plans, and actions that are undertaken </a:t>
            </a:r>
            <a:r>
              <a:rPr b="1" lang="en-GB" sz="1300">
                <a:solidFill>
                  <a:srgbClr val="FF0000"/>
                </a:solidFill>
                <a:latin typeface="Mada"/>
                <a:ea typeface="Mada"/>
                <a:cs typeface="Mada"/>
                <a:sym typeface="Mada"/>
              </a:rPr>
              <a:t>to achieve</a:t>
            </a:r>
            <a:r>
              <a:rPr lang="en-GB" sz="1300">
                <a:solidFill>
                  <a:schemeClr val="dk1"/>
                </a:solidFill>
                <a:latin typeface="Mada"/>
                <a:ea typeface="Mada"/>
                <a:cs typeface="Mada"/>
                <a:sym typeface="Mada"/>
              </a:rPr>
              <a:t> specific </a:t>
            </a:r>
            <a:r>
              <a:rPr b="1" lang="en-GB" sz="1300">
                <a:solidFill>
                  <a:srgbClr val="FF0000"/>
                </a:solidFill>
                <a:latin typeface="Mada"/>
                <a:ea typeface="Mada"/>
                <a:cs typeface="Mada"/>
                <a:sym typeface="Mada"/>
              </a:rPr>
              <a:t>health care goals</a:t>
            </a:r>
            <a:r>
              <a:rPr lang="en-GB" sz="1300">
                <a:solidFill>
                  <a:schemeClr val="dk1"/>
                </a:solidFill>
                <a:latin typeface="Mada"/>
                <a:ea typeface="Mada"/>
                <a:cs typeface="Mada"/>
                <a:sym typeface="Mada"/>
              </a:rPr>
              <a:t> </a:t>
            </a:r>
            <a:r>
              <a:rPr baseline="30000" lang="en-GB" sz="1300">
                <a:solidFill>
                  <a:srgbClr val="6AA84F"/>
                </a:solidFill>
                <a:latin typeface="Nunito"/>
                <a:ea typeface="Nunito"/>
                <a:cs typeface="Nunito"/>
                <a:sym typeface="Nunito"/>
              </a:rPr>
              <a:t>2</a:t>
            </a:r>
            <a:r>
              <a:rPr lang="en-GB" sz="1300">
                <a:solidFill>
                  <a:srgbClr val="6AA84F"/>
                </a:solidFill>
                <a:latin typeface="Nunito"/>
                <a:ea typeface="Nunito"/>
                <a:cs typeface="Nunito"/>
                <a:sym typeface="Nunito"/>
              </a:rPr>
              <a:t> </a:t>
            </a:r>
            <a:r>
              <a:rPr lang="en-GB" sz="1300">
                <a:solidFill>
                  <a:schemeClr val="dk1"/>
                </a:solidFill>
                <a:latin typeface="Mada"/>
                <a:ea typeface="Mada"/>
                <a:cs typeface="Mada"/>
                <a:sym typeface="Mada"/>
              </a:rPr>
              <a:t>within a society.</a:t>
            </a:r>
            <a:endParaRPr sz="1200">
              <a:solidFill>
                <a:schemeClr val="dk1"/>
              </a:solidFill>
              <a:latin typeface="Mada"/>
              <a:ea typeface="Mada"/>
              <a:cs typeface="Mada"/>
              <a:sym typeface="Mada"/>
            </a:endParaRPr>
          </a:p>
        </p:txBody>
      </p:sp>
      <p:grpSp>
        <p:nvGrpSpPr>
          <p:cNvPr id="140" name="Google Shape;140;p26"/>
          <p:cNvGrpSpPr/>
          <p:nvPr/>
        </p:nvGrpSpPr>
        <p:grpSpPr>
          <a:xfrm>
            <a:off x="866649" y="5165700"/>
            <a:ext cx="388285" cy="708082"/>
            <a:chOff x="4136752" y="1733232"/>
            <a:chExt cx="723738" cy="1422708"/>
          </a:xfrm>
        </p:grpSpPr>
        <p:sp>
          <p:nvSpPr>
            <p:cNvPr id="141" name="Google Shape;141;p26"/>
            <p:cNvSpPr/>
            <p:nvPr/>
          </p:nvSpPr>
          <p:spPr>
            <a:xfrm>
              <a:off x="4149190" y="1733232"/>
              <a:ext cx="711300" cy="1422600"/>
            </a:xfrm>
            <a:prstGeom prst="chevron">
              <a:avLst>
                <a:gd fmla="val 52989" name="adj"/>
              </a:avLst>
            </a:prstGeom>
            <a:solidFill>
              <a:srgbClr val="76A5A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142" name="Google Shape;142;p26"/>
            <p:cNvSpPr/>
            <p:nvPr/>
          </p:nvSpPr>
          <p:spPr>
            <a:xfrm rot="10800000">
              <a:off x="4136752" y="2819640"/>
              <a:ext cx="288000" cy="336300"/>
            </a:xfrm>
            <a:prstGeom prst="rect">
              <a:avLst/>
            </a:prstGeom>
            <a:solidFill>
              <a:srgbClr val="76A5A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143" name="Google Shape;143;p26"/>
            <p:cNvSpPr/>
            <p:nvPr/>
          </p:nvSpPr>
          <p:spPr>
            <a:xfrm rot="10800000">
              <a:off x="4136752" y="1733274"/>
              <a:ext cx="288000" cy="336300"/>
            </a:xfrm>
            <a:prstGeom prst="rect">
              <a:avLst/>
            </a:prstGeom>
            <a:solidFill>
              <a:srgbClr val="76A5A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sp>
        <p:nvSpPr>
          <p:cNvPr id="144" name="Google Shape;144;p26"/>
          <p:cNvSpPr txBox="1"/>
          <p:nvPr/>
        </p:nvSpPr>
        <p:spPr>
          <a:xfrm>
            <a:off x="258666" y="5213113"/>
            <a:ext cx="683400" cy="617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3100">
                <a:solidFill>
                  <a:srgbClr val="76A5AF"/>
                </a:solidFill>
                <a:latin typeface="Exo"/>
                <a:ea typeface="Exo"/>
                <a:cs typeface="Exo"/>
                <a:sym typeface="Exo"/>
              </a:rPr>
              <a:t>3</a:t>
            </a:r>
            <a:endParaRPr b="1" i="0" sz="3100" cap="none" strike="noStrike">
              <a:solidFill>
                <a:srgbClr val="76A5AF"/>
              </a:solidFill>
              <a:latin typeface="Exo"/>
              <a:ea typeface="Exo"/>
              <a:cs typeface="Exo"/>
              <a:sym typeface="Exo"/>
            </a:endParaRPr>
          </a:p>
        </p:txBody>
      </p:sp>
      <p:cxnSp>
        <p:nvCxnSpPr>
          <p:cNvPr id="145" name="Google Shape;145;p26"/>
          <p:cNvCxnSpPr/>
          <p:nvPr/>
        </p:nvCxnSpPr>
        <p:spPr>
          <a:xfrm>
            <a:off x="1494375" y="5021650"/>
            <a:ext cx="5477400" cy="0"/>
          </a:xfrm>
          <a:prstGeom prst="straightConnector1">
            <a:avLst/>
          </a:prstGeom>
          <a:noFill/>
          <a:ln cap="flat" cmpd="sng" w="19050">
            <a:solidFill>
              <a:srgbClr val="76A5AF"/>
            </a:solidFill>
            <a:prstDash val="solid"/>
            <a:miter lim="800000"/>
            <a:headEnd len="med" w="med" type="oval"/>
            <a:tailEnd len="med" w="med" type="oval"/>
          </a:ln>
        </p:spPr>
      </p:cxnSp>
      <p:cxnSp>
        <p:nvCxnSpPr>
          <p:cNvPr id="146" name="Google Shape;146;p26"/>
          <p:cNvCxnSpPr/>
          <p:nvPr/>
        </p:nvCxnSpPr>
        <p:spPr>
          <a:xfrm>
            <a:off x="1494375" y="7253350"/>
            <a:ext cx="5477400" cy="0"/>
          </a:xfrm>
          <a:prstGeom prst="straightConnector1">
            <a:avLst/>
          </a:prstGeom>
          <a:noFill/>
          <a:ln cap="flat" cmpd="sng" w="19050">
            <a:solidFill>
              <a:srgbClr val="76A5AF"/>
            </a:solidFill>
            <a:prstDash val="solid"/>
            <a:miter lim="800000"/>
            <a:headEnd len="med" w="med" type="oval"/>
            <a:tailEnd len="med" w="med" type="oval"/>
          </a:ln>
        </p:spPr>
      </p:cxnSp>
      <p:sp>
        <p:nvSpPr>
          <p:cNvPr id="147" name="Google Shape;147;p26"/>
          <p:cNvSpPr txBox="1"/>
          <p:nvPr/>
        </p:nvSpPr>
        <p:spPr>
          <a:xfrm>
            <a:off x="1544225" y="5049825"/>
            <a:ext cx="5341200" cy="220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45818E"/>
                </a:solidFill>
                <a:latin typeface="Nunito"/>
                <a:ea typeface="Nunito"/>
                <a:cs typeface="Nunito"/>
                <a:sym typeface="Nunito"/>
              </a:rPr>
              <a:t>Global Health </a:t>
            </a:r>
            <a:r>
              <a:rPr baseline="30000" lang="en-GB" sz="1300">
                <a:solidFill>
                  <a:srgbClr val="6AA84F"/>
                </a:solidFill>
                <a:latin typeface="Nunito"/>
                <a:ea typeface="Nunito"/>
                <a:cs typeface="Nunito"/>
                <a:sym typeface="Nunito"/>
              </a:rPr>
              <a:t>3</a:t>
            </a:r>
            <a:endParaRPr sz="1800">
              <a:solidFill>
                <a:srgbClr val="45818E"/>
              </a:solidFill>
              <a:latin typeface="Nunito"/>
              <a:ea typeface="Nunito"/>
              <a:cs typeface="Nunito"/>
              <a:sym typeface="Nunito"/>
            </a:endParaRPr>
          </a:p>
          <a:p>
            <a:pPr indent="-311150" lvl="0" marL="4572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An area of study, research and practice that places a priority on improving health and achieving </a:t>
            </a:r>
            <a:r>
              <a:rPr b="1" lang="en-GB" sz="1300">
                <a:solidFill>
                  <a:srgbClr val="FF0000"/>
                </a:solidFill>
                <a:latin typeface="Mada"/>
                <a:ea typeface="Mada"/>
                <a:cs typeface="Mada"/>
                <a:sym typeface="Mada"/>
              </a:rPr>
              <a:t>equity</a:t>
            </a:r>
            <a:r>
              <a:rPr b="1" lang="en-GB" sz="1300">
                <a:solidFill>
                  <a:schemeClr val="dk1"/>
                </a:solidFill>
                <a:latin typeface="Mada"/>
                <a:ea typeface="Mada"/>
                <a:cs typeface="Mada"/>
                <a:sym typeface="Mada"/>
              </a:rPr>
              <a:t> </a:t>
            </a:r>
            <a:r>
              <a:rPr lang="en-GB" sz="1300">
                <a:solidFill>
                  <a:schemeClr val="dk1"/>
                </a:solidFill>
                <a:latin typeface="Mada"/>
                <a:ea typeface="Mada"/>
                <a:cs typeface="Mada"/>
                <a:sym typeface="Mada"/>
              </a:rPr>
              <a:t>in health for all people worldwide.</a:t>
            </a:r>
            <a:endParaRPr sz="1300">
              <a:solidFill>
                <a:schemeClr val="dk1"/>
              </a:solidFill>
              <a:latin typeface="Mada"/>
              <a:ea typeface="Mada"/>
              <a:cs typeface="Mada"/>
              <a:sym typeface="Mada"/>
            </a:endParaRPr>
          </a:p>
          <a:p>
            <a:pPr indent="-311150" lvl="0" marL="4572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Emphasizes </a:t>
            </a:r>
            <a:r>
              <a:rPr b="1" lang="en-GB" sz="1300">
                <a:solidFill>
                  <a:srgbClr val="FF0000"/>
                </a:solidFill>
                <a:latin typeface="Mada"/>
                <a:ea typeface="Mada"/>
                <a:cs typeface="Mada"/>
                <a:sym typeface="Mada"/>
              </a:rPr>
              <a:t>transnational </a:t>
            </a:r>
            <a:r>
              <a:rPr baseline="30000" lang="en-GB" sz="1300">
                <a:solidFill>
                  <a:srgbClr val="6AA84F"/>
                </a:solidFill>
                <a:latin typeface="Nunito"/>
                <a:ea typeface="Nunito"/>
                <a:cs typeface="Nunito"/>
                <a:sym typeface="Nunito"/>
              </a:rPr>
              <a:t>4</a:t>
            </a:r>
            <a:r>
              <a:rPr lang="en-GB" sz="1300">
                <a:solidFill>
                  <a:schemeClr val="dk1"/>
                </a:solidFill>
                <a:latin typeface="Mada"/>
                <a:ea typeface="Mada"/>
                <a:cs typeface="Mada"/>
                <a:sym typeface="Mada"/>
              </a:rPr>
              <a:t> health issues, determinants and solutions.</a:t>
            </a:r>
            <a:endParaRPr sz="1300">
              <a:solidFill>
                <a:schemeClr val="dk1"/>
              </a:solidFill>
              <a:latin typeface="Mada"/>
              <a:ea typeface="Mada"/>
              <a:cs typeface="Mada"/>
              <a:sym typeface="Mada"/>
            </a:endParaRPr>
          </a:p>
          <a:p>
            <a:pPr indent="-311150" lvl="0" marL="4572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Inter and multi disciplinary collaboration </a:t>
            </a:r>
            <a:r>
              <a:rPr b="1" lang="en-GB" sz="1300">
                <a:solidFill>
                  <a:srgbClr val="FF0000"/>
                </a:solidFill>
                <a:latin typeface="Mada"/>
                <a:ea typeface="Mada"/>
                <a:cs typeface="Mada"/>
                <a:sym typeface="Mada"/>
              </a:rPr>
              <a:t>within </a:t>
            </a:r>
            <a:r>
              <a:rPr lang="en-GB" sz="1300">
                <a:solidFill>
                  <a:schemeClr val="dk1"/>
                </a:solidFill>
                <a:latin typeface="Mada"/>
                <a:ea typeface="Mada"/>
                <a:cs typeface="Mada"/>
                <a:sym typeface="Mada"/>
              </a:rPr>
              <a:t>and </a:t>
            </a:r>
            <a:r>
              <a:rPr b="1" lang="en-GB" sz="1300">
                <a:solidFill>
                  <a:srgbClr val="FF0000"/>
                </a:solidFill>
                <a:latin typeface="Mada"/>
                <a:ea typeface="Mada"/>
                <a:cs typeface="Mada"/>
                <a:sym typeface="Mada"/>
              </a:rPr>
              <a:t>beyond</a:t>
            </a:r>
            <a:r>
              <a:rPr b="1" lang="en-GB" sz="1300">
                <a:solidFill>
                  <a:schemeClr val="dk1"/>
                </a:solidFill>
                <a:latin typeface="Mada"/>
                <a:ea typeface="Mada"/>
                <a:cs typeface="Mada"/>
                <a:sym typeface="Mada"/>
              </a:rPr>
              <a:t> </a:t>
            </a:r>
            <a:r>
              <a:rPr lang="en-GB" sz="1300">
                <a:solidFill>
                  <a:schemeClr val="dk1"/>
                </a:solidFill>
                <a:latin typeface="Mada"/>
                <a:ea typeface="Mada"/>
                <a:cs typeface="Mada"/>
                <a:sym typeface="Mada"/>
              </a:rPr>
              <a:t>health sciences.</a:t>
            </a:r>
            <a:endParaRPr sz="1300">
              <a:solidFill>
                <a:schemeClr val="dk1"/>
              </a:solidFill>
              <a:latin typeface="Mada"/>
              <a:ea typeface="Mada"/>
              <a:cs typeface="Mada"/>
              <a:sym typeface="Mada"/>
            </a:endParaRPr>
          </a:p>
          <a:p>
            <a:pPr indent="-311150" lvl="0" marL="4572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A synthesis of population based prevention and individual level clinical care.</a:t>
            </a:r>
            <a:endParaRPr sz="1300">
              <a:solidFill>
                <a:schemeClr val="dk1"/>
              </a:solidFill>
              <a:latin typeface="Mada"/>
              <a:ea typeface="Mada"/>
              <a:cs typeface="Mada"/>
              <a:sym typeface="Mada"/>
            </a:endParaRPr>
          </a:p>
        </p:txBody>
      </p:sp>
      <p:grpSp>
        <p:nvGrpSpPr>
          <p:cNvPr id="148" name="Google Shape;148;p26"/>
          <p:cNvGrpSpPr/>
          <p:nvPr/>
        </p:nvGrpSpPr>
        <p:grpSpPr>
          <a:xfrm>
            <a:off x="866649" y="7756500"/>
            <a:ext cx="388285" cy="708082"/>
            <a:chOff x="4136752" y="1733232"/>
            <a:chExt cx="723738" cy="1422708"/>
          </a:xfrm>
        </p:grpSpPr>
        <p:sp>
          <p:nvSpPr>
            <p:cNvPr id="149" name="Google Shape;149;p26"/>
            <p:cNvSpPr/>
            <p:nvPr/>
          </p:nvSpPr>
          <p:spPr>
            <a:xfrm>
              <a:off x="4149190" y="1733232"/>
              <a:ext cx="711300" cy="1422600"/>
            </a:xfrm>
            <a:prstGeom prst="chevron">
              <a:avLst>
                <a:gd fmla="val 52989" name="adj"/>
              </a:avLst>
            </a:pr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000000"/>
                </a:solidFill>
                <a:latin typeface="Arial"/>
                <a:ea typeface="Arial"/>
                <a:cs typeface="Arial"/>
                <a:sym typeface="Arial"/>
              </a:endParaRPr>
            </a:p>
          </p:txBody>
        </p:sp>
        <p:sp>
          <p:nvSpPr>
            <p:cNvPr id="150" name="Google Shape;150;p26"/>
            <p:cNvSpPr/>
            <p:nvPr/>
          </p:nvSpPr>
          <p:spPr>
            <a:xfrm rot="10800000">
              <a:off x="4136752" y="2819640"/>
              <a:ext cx="288000" cy="336300"/>
            </a:xfrm>
            <a:prstGeom prst="rect">
              <a:avLst/>
            </a:pr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sp>
          <p:nvSpPr>
            <p:cNvPr id="151" name="Google Shape;151;p26"/>
            <p:cNvSpPr/>
            <p:nvPr/>
          </p:nvSpPr>
          <p:spPr>
            <a:xfrm rot="10800000">
              <a:off x="4136752" y="1733274"/>
              <a:ext cx="288000" cy="336300"/>
            </a:xfrm>
            <a:prstGeom prst="rect">
              <a:avLst/>
            </a:pr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Arial"/>
                <a:ea typeface="Arial"/>
                <a:cs typeface="Arial"/>
                <a:sym typeface="Arial"/>
              </a:endParaRPr>
            </a:p>
          </p:txBody>
        </p:sp>
      </p:grpSp>
      <p:sp>
        <p:nvSpPr>
          <p:cNvPr id="152" name="Google Shape;152;p26"/>
          <p:cNvSpPr txBox="1"/>
          <p:nvPr/>
        </p:nvSpPr>
        <p:spPr>
          <a:xfrm>
            <a:off x="258666" y="7803913"/>
            <a:ext cx="683400" cy="617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GB" sz="3100">
                <a:solidFill>
                  <a:srgbClr val="A2C4C9"/>
                </a:solidFill>
                <a:latin typeface="Exo"/>
                <a:ea typeface="Exo"/>
                <a:cs typeface="Exo"/>
                <a:sym typeface="Exo"/>
              </a:rPr>
              <a:t>4</a:t>
            </a:r>
            <a:endParaRPr b="1" i="0" sz="3100" cap="none" strike="noStrike">
              <a:solidFill>
                <a:srgbClr val="A2C4C9"/>
              </a:solidFill>
              <a:latin typeface="Exo"/>
              <a:ea typeface="Exo"/>
              <a:cs typeface="Exo"/>
              <a:sym typeface="Exo"/>
            </a:endParaRPr>
          </a:p>
        </p:txBody>
      </p:sp>
      <p:cxnSp>
        <p:nvCxnSpPr>
          <p:cNvPr id="153" name="Google Shape;153;p26"/>
          <p:cNvCxnSpPr/>
          <p:nvPr/>
        </p:nvCxnSpPr>
        <p:spPr>
          <a:xfrm>
            <a:off x="1494375" y="7612450"/>
            <a:ext cx="5477400" cy="0"/>
          </a:xfrm>
          <a:prstGeom prst="straightConnector1">
            <a:avLst/>
          </a:prstGeom>
          <a:noFill/>
          <a:ln cap="flat" cmpd="sng" w="19050">
            <a:solidFill>
              <a:srgbClr val="A2C4C9"/>
            </a:solidFill>
            <a:prstDash val="solid"/>
            <a:miter lim="800000"/>
            <a:headEnd len="med" w="med" type="oval"/>
            <a:tailEnd len="med" w="med" type="oval"/>
          </a:ln>
        </p:spPr>
      </p:cxnSp>
      <p:cxnSp>
        <p:nvCxnSpPr>
          <p:cNvPr id="154" name="Google Shape;154;p26"/>
          <p:cNvCxnSpPr/>
          <p:nvPr/>
        </p:nvCxnSpPr>
        <p:spPr>
          <a:xfrm>
            <a:off x="1494375" y="8701150"/>
            <a:ext cx="5477400" cy="0"/>
          </a:xfrm>
          <a:prstGeom prst="straightConnector1">
            <a:avLst/>
          </a:prstGeom>
          <a:noFill/>
          <a:ln cap="flat" cmpd="sng" w="19050">
            <a:solidFill>
              <a:srgbClr val="A2C4C9"/>
            </a:solidFill>
            <a:prstDash val="solid"/>
            <a:miter lim="800000"/>
            <a:headEnd len="med" w="med" type="oval"/>
            <a:tailEnd len="med" w="med" type="oval"/>
          </a:ln>
        </p:spPr>
      </p:cxnSp>
      <p:sp>
        <p:nvSpPr>
          <p:cNvPr id="155" name="Google Shape;155;p26"/>
          <p:cNvSpPr txBox="1"/>
          <p:nvPr/>
        </p:nvSpPr>
        <p:spPr>
          <a:xfrm>
            <a:off x="1544225" y="7640625"/>
            <a:ext cx="5341200" cy="92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45818E"/>
                </a:solidFill>
                <a:latin typeface="Nunito"/>
                <a:ea typeface="Nunito"/>
                <a:cs typeface="Nunito"/>
                <a:sym typeface="Nunito"/>
              </a:rPr>
              <a:t>Global Health Governance </a:t>
            </a:r>
            <a:r>
              <a:rPr baseline="30000" lang="en-GB" sz="1300">
                <a:solidFill>
                  <a:srgbClr val="6AA84F"/>
                </a:solidFill>
                <a:latin typeface="Nunito"/>
                <a:ea typeface="Nunito"/>
                <a:cs typeface="Nunito"/>
                <a:sym typeface="Nunito"/>
              </a:rPr>
              <a:t>5</a:t>
            </a:r>
            <a:r>
              <a:rPr lang="en-GB" sz="1300">
                <a:solidFill>
                  <a:schemeClr val="dk1"/>
                </a:solidFill>
                <a:latin typeface="Mada"/>
                <a:ea typeface="Mada"/>
                <a:cs typeface="Mada"/>
                <a:sym typeface="Mada"/>
              </a:rPr>
              <a:t> </a:t>
            </a:r>
            <a:r>
              <a:rPr lang="en-GB" sz="1800">
                <a:solidFill>
                  <a:srgbClr val="45818E"/>
                </a:solidFill>
                <a:latin typeface="Nunito"/>
                <a:ea typeface="Nunito"/>
                <a:cs typeface="Nunito"/>
                <a:sym typeface="Nunito"/>
              </a:rPr>
              <a:t> (GHG)</a:t>
            </a:r>
            <a:endParaRPr sz="1800">
              <a:solidFill>
                <a:srgbClr val="45818E"/>
              </a:solidFill>
              <a:latin typeface="Nunito"/>
              <a:ea typeface="Nunito"/>
              <a:cs typeface="Nunito"/>
              <a:sym typeface="Nunito"/>
            </a:endParaRPr>
          </a:p>
          <a:p>
            <a:pPr indent="-311150" lvl="0" marL="4572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The </a:t>
            </a:r>
            <a:r>
              <a:rPr b="1" lang="en-GB" sz="1300">
                <a:solidFill>
                  <a:srgbClr val="FF0000"/>
                </a:solidFill>
                <a:latin typeface="Mada"/>
                <a:ea typeface="Mada"/>
                <a:cs typeface="Mada"/>
                <a:sym typeface="Mada"/>
              </a:rPr>
              <a:t>formal </a:t>
            </a:r>
            <a:r>
              <a:rPr baseline="30000" lang="en-GB" sz="1300">
                <a:solidFill>
                  <a:srgbClr val="6AA84F"/>
                </a:solidFill>
                <a:latin typeface="Nunito"/>
                <a:ea typeface="Nunito"/>
                <a:cs typeface="Nunito"/>
                <a:sym typeface="Nunito"/>
              </a:rPr>
              <a:t>6 </a:t>
            </a:r>
            <a:r>
              <a:rPr lang="en-GB" sz="1300">
                <a:solidFill>
                  <a:schemeClr val="dk1"/>
                </a:solidFill>
                <a:latin typeface="Mada"/>
                <a:ea typeface="Mada"/>
                <a:cs typeface="Mada"/>
                <a:sym typeface="Mada"/>
              </a:rPr>
              <a:t>and </a:t>
            </a:r>
            <a:r>
              <a:rPr b="1" lang="en-GB" sz="1300">
                <a:solidFill>
                  <a:srgbClr val="FF0000"/>
                </a:solidFill>
                <a:latin typeface="Mada"/>
                <a:ea typeface="Mada"/>
                <a:cs typeface="Mada"/>
                <a:sym typeface="Mada"/>
              </a:rPr>
              <a:t>informal </a:t>
            </a:r>
            <a:r>
              <a:rPr baseline="30000" lang="en-GB" sz="1300">
                <a:solidFill>
                  <a:srgbClr val="6AA84F"/>
                </a:solidFill>
                <a:latin typeface="Nunito"/>
                <a:ea typeface="Nunito"/>
                <a:cs typeface="Nunito"/>
                <a:sym typeface="Nunito"/>
              </a:rPr>
              <a:t>7</a:t>
            </a:r>
            <a:r>
              <a:rPr lang="en-GB" sz="1300">
                <a:solidFill>
                  <a:schemeClr val="dk1"/>
                </a:solidFill>
                <a:latin typeface="Mada"/>
                <a:ea typeface="Mada"/>
                <a:cs typeface="Mada"/>
                <a:sym typeface="Mada"/>
              </a:rPr>
              <a:t> institutions, norms and processes which govern or directly influence global health policy and outcomes.</a:t>
            </a:r>
            <a:endParaRPr sz="1300">
              <a:solidFill>
                <a:schemeClr val="dk1"/>
              </a:solidFill>
              <a:latin typeface="Mada"/>
              <a:ea typeface="Mada"/>
              <a:cs typeface="Mada"/>
              <a:sym typeface="Mada"/>
            </a:endParaRPr>
          </a:p>
          <a:p>
            <a:pPr indent="0" lvl="0" marL="457200" rtl="0" algn="l">
              <a:spcBef>
                <a:spcPts val="0"/>
              </a:spcBef>
              <a:spcAft>
                <a:spcPts val="0"/>
              </a:spcAft>
              <a:buNone/>
            </a:pPr>
            <a:r>
              <a:t/>
            </a:r>
            <a:endParaRPr sz="1300">
              <a:solidFill>
                <a:schemeClr val="dk1"/>
              </a:solidFill>
              <a:latin typeface="Mada"/>
              <a:ea typeface="Mada"/>
              <a:cs typeface="Mada"/>
              <a:sym typeface="Mad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cxnSp>
        <p:nvCxnSpPr>
          <p:cNvPr id="160" name="Google Shape;160;p27"/>
          <p:cNvCxnSpPr/>
          <p:nvPr/>
        </p:nvCxnSpPr>
        <p:spPr>
          <a:xfrm>
            <a:off x="0" y="5362575"/>
            <a:ext cx="7591500" cy="0"/>
          </a:xfrm>
          <a:prstGeom prst="straightConnector1">
            <a:avLst/>
          </a:prstGeom>
          <a:noFill/>
          <a:ln cap="flat" cmpd="sng" w="19050">
            <a:solidFill>
              <a:srgbClr val="595959"/>
            </a:solidFill>
            <a:prstDash val="solid"/>
            <a:round/>
            <a:headEnd len="med" w="med" type="none"/>
            <a:tailEnd len="med" w="med" type="none"/>
          </a:ln>
        </p:spPr>
      </p:cxnSp>
      <p:sp>
        <p:nvSpPr>
          <p:cNvPr id="161" name="Google Shape;161;p27"/>
          <p:cNvSpPr/>
          <p:nvPr/>
        </p:nvSpPr>
        <p:spPr>
          <a:xfrm>
            <a:off x="183165" y="4913374"/>
            <a:ext cx="1252923" cy="102278"/>
          </a:xfrm>
          <a:custGeom>
            <a:rect b="b" l="l" r="r" t="t"/>
            <a:pathLst>
              <a:path extrusionOk="0" h="3394" w="41577">
                <a:moveTo>
                  <a:pt x="0" y="1"/>
                </a:moveTo>
                <a:lnTo>
                  <a:pt x="0" y="1060"/>
                </a:lnTo>
                <a:cubicBezTo>
                  <a:pt x="0" y="1155"/>
                  <a:pt x="12" y="1239"/>
                  <a:pt x="12" y="1322"/>
                </a:cubicBezTo>
                <a:cubicBezTo>
                  <a:pt x="36" y="1536"/>
                  <a:pt x="96" y="1751"/>
                  <a:pt x="179" y="1953"/>
                </a:cubicBezTo>
                <a:cubicBezTo>
                  <a:pt x="524" y="2799"/>
                  <a:pt x="1358" y="3394"/>
                  <a:pt x="2334" y="3394"/>
                </a:cubicBezTo>
                <a:lnTo>
                  <a:pt x="39255" y="3394"/>
                </a:lnTo>
                <a:cubicBezTo>
                  <a:pt x="40541" y="3394"/>
                  <a:pt x="41577" y="2346"/>
                  <a:pt x="41577" y="1060"/>
                </a:cubicBezTo>
                <a:lnTo>
                  <a:pt x="41577" y="1"/>
                </a:lnTo>
                <a:cubicBezTo>
                  <a:pt x="41577" y="1286"/>
                  <a:pt x="40541" y="2322"/>
                  <a:pt x="39255" y="2322"/>
                </a:cubicBezTo>
                <a:lnTo>
                  <a:pt x="2334" y="2322"/>
                </a:lnTo>
                <a:cubicBezTo>
                  <a:pt x="1358" y="2322"/>
                  <a:pt x="524" y="1727"/>
                  <a:pt x="179" y="882"/>
                </a:cubicBezTo>
                <a:cubicBezTo>
                  <a:pt x="96" y="691"/>
                  <a:pt x="36" y="477"/>
                  <a:pt x="12" y="263"/>
                </a:cubicBezTo>
                <a:cubicBezTo>
                  <a:pt x="12" y="167"/>
                  <a:pt x="0" y="84"/>
                  <a:pt x="0" y="1"/>
                </a:cubicBez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7"/>
          <p:cNvSpPr/>
          <p:nvPr/>
        </p:nvSpPr>
        <p:spPr>
          <a:xfrm>
            <a:off x="183165" y="3382480"/>
            <a:ext cx="864001" cy="445305"/>
          </a:xfrm>
          <a:custGeom>
            <a:rect b="b" l="l" r="r" t="t"/>
            <a:pathLst>
              <a:path extrusionOk="0" h="14777" w="28671">
                <a:moveTo>
                  <a:pt x="84" y="1"/>
                </a:moveTo>
                <a:cubicBezTo>
                  <a:pt x="60" y="167"/>
                  <a:pt x="48" y="322"/>
                  <a:pt x="36" y="489"/>
                </a:cubicBezTo>
                <a:cubicBezTo>
                  <a:pt x="12" y="727"/>
                  <a:pt x="0" y="965"/>
                  <a:pt x="0" y="1203"/>
                </a:cubicBezTo>
                <a:lnTo>
                  <a:pt x="0" y="13693"/>
                </a:lnTo>
                <a:lnTo>
                  <a:pt x="0" y="13967"/>
                </a:lnTo>
                <a:cubicBezTo>
                  <a:pt x="0" y="13967"/>
                  <a:pt x="0" y="14550"/>
                  <a:pt x="0" y="14776"/>
                </a:cubicBezTo>
                <a:cubicBezTo>
                  <a:pt x="1286" y="9716"/>
                  <a:pt x="9561" y="8835"/>
                  <a:pt x="12680" y="8764"/>
                </a:cubicBezTo>
                <a:cubicBezTo>
                  <a:pt x="12930" y="8756"/>
                  <a:pt x="13149" y="8753"/>
                  <a:pt x="13329" y="8753"/>
                </a:cubicBezTo>
                <a:cubicBezTo>
                  <a:pt x="13689" y="8753"/>
                  <a:pt x="13895" y="8764"/>
                  <a:pt x="13895" y="8764"/>
                </a:cubicBezTo>
                <a:lnTo>
                  <a:pt x="21241" y="8764"/>
                </a:lnTo>
                <a:cubicBezTo>
                  <a:pt x="25265" y="8764"/>
                  <a:pt x="28623" y="5311"/>
                  <a:pt x="28671" y="977"/>
                </a:cubicBezTo>
                <a:cubicBezTo>
                  <a:pt x="28671" y="846"/>
                  <a:pt x="28671" y="715"/>
                  <a:pt x="28671" y="584"/>
                </a:cubicBezTo>
                <a:lnTo>
                  <a:pt x="28671" y="572"/>
                </a:lnTo>
                <a:cubicBezTo>
                  <a:pt x="28671" y="548"/>
                  <a:pt x="28671" y="513"/>
                  <a:pt x="28671" y="489"/>
                </a:cubicBezTo>
                <a:cubicBezTo>
                  <a:pt x="28659" y="394"/>
                  <a:pt x="28659" y="298"/>
                  <a:pt x="28647" y="215"/>
                </a:cubicBezTo>
                <a:cubicBezTo>
                  <a:pt x="28647" y="144"/>
                  <a:pt x="28635" y="72"/>
                  <a:pt x="28635" y="1"/>
                </a:cubicBez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7"/>
          <p:cNvSpPr/>
          <p:nvPr/>
        </p:nvSpPr>
        <p:spPr>
          <a:xfrm>
            <a:off x="696941" y="5245594"/>
            <a:ext cx="225350" cy="225711"/>
          </a:xfrm>
          <a:custGeom>
            <a:rect b="b" l="l" r="r" t="t"/>
            <a:pathLst>
              <a:path extrusionOk="0" h="7490" w="7478">
                <a:moveTo>
                  <a:pt x="3739" y="1"/>
                </a:moveTo>
                <a:cubicBezTo>
                  <a:pt x="1667" y="1"/>
                  <a:pt x="0" y="1680"/>
                  <a:pt x="0" y="3751"/>
                </a:cubicBezTo>
                <a:cubicBezTo>
                  <a:pt x="0" y="5811"/>
                  <a:pt x="1667" y="7490"/>
                  <a:pt x="3739" y="7490"/>
                </a:cubicBezTo>
                <a:cubicBezTo>
                  <a:pt x="5810" y="7490"/>
                  <a:pt x="7477" y="5811"/>
                  <a:pt x="7477" y="3751"/>
                </a:cubicBezTo>
                <a:cubicBezTo>
                  <a:pt x="7477" y="1680"/>
                  <a:pt x="5810" y="1"/>
                  <a:pt x="3739" y="1"/>
                </a:cubicBezTo>
                <a:close/>
              </a:path>
            </a:pathLst>
          </a:cu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7"/>
          <p:cNvSpPr/>
          <p:nvPr/>
        </p:nvSpPr>
        <p:spPr>
          <a:xfrm>
            <a:off x="736024" y="5284707"/>
            <a:ext cx="147149" cy="147481"/>
          </a:xfrm>
          <a:custGeom>
            <a:rect b="b" l="l" r="r" t="t"/>
            <a:pathLst>
              <a:path extrusionOk="0" h="4894" w="4883">
                <a:moveTo>
                  <a:pt x="2442" y="1"/>
                </a:moveTo>
                <a:cubicBezTo>
                  <a:pt x="1096" y="1"/>
                  <a:pt x="1" y="1096"/>
                  <a:pt x="1" y="2453"/>
                </a:cubicBezTo>
                <a:cubicBezTo>
                  <a:pt x="1" y="3799"/>
                  <a:pt x="1096" y="4894"/>
                  <a:pt x="2442" y="4894"/>
                </a:cubicBezTo>
                <a:cubicBezTo>
                  <a:pt x="3787" y="4894"/>
                  <a:pt x="4882" y="3799"/>
                  <a:pt x="4882" y="2453"/>
                </a:cubicBezTo>
                <a:cubicBezTo>
                  <a:pt x="4882" y="1096"/>
                  <a:pt x="3787" y="1"/>
                  <a:pt x="2442" y="1"/>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7"/>
          <p:cNvSpPr/>
          <p:nvPr/>
        </p:nvSpPr>
        <p:spPr>
          <a:xfrm>
            <a:off x="2233494" y="5245594"/>
            <a:ext cx="225711" cy="225711"/>
          </a:xfrm>
          <a:custGeom>
            <a:rect b="b" l="l" r="r" t="t"/>
            <a:pathLst>
              <a:path extrusionOk="0" h="7490" w="7490">
                <a:moveTo>
                  <a:pt x="3739" y="1"/>
                </a:moveTo>
                <a:cubicBezTo>
                  <a:pt x="1679" y="1"/>
                  <a:pt x="0" y="1680"/>
                  <a:pt x="0" y="3751"/>
                </a:cubicBezTo>
                <a:cubicBezTo>
                  <a:pt x="0" y="5811"/>
                  <a:pt x="1679" y="7490"/>
                  <a:pt x="3739" y="7490"/>
                </a:cubicBezTo>
                <a:cubicBezTo>
                  <a:pt x="5811" y="7490"/>
                  <a:pt x="7489" y="5811"/>
                  <a:pt x="7489" y="3751"/>
                </a:cubicBezTo>
                <a:cubicBezTo>
                  <a:pt x="7489" y="1680"/>
                  <a:pt x="5811" y="1"/>
                  <a:pt x="3739" y="1"/>
                </a:cubicBezTo>
                <a:close/>
              </a:path>
            </a:pathLst>
          </a:cu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7"/>
          <p:cNvSpPr/>
          <p:nvPr/>
        </p:nvSpPr>
        <p:spPr>
          <a:xfrm>
            <a:off x="2272608" y="5284707"/>
            <a:ext cx="147481" cy="147481"/>
          </a:xfrm>
          <a:custGeom>
            <a:rect b="b" l="l" r="r" t="t"/>
            <a:pathLst>
              <a:path extrusionOk="0" h="4894" w="4894">
                <a:moveTo>
                  <a:pt x="2441" y="1"/>
                </a:moveTo>
                <a:cubicBezTo>
                  <a:pt x="1096" y="1"/>
                  <a:pt x="0" y="1096"/>
                  <a:pt x="0" y="2453"/>
                </a:cubicBezTo>
                <a:cubicBezTo>
                  <a:pt x="0" y="3799"/>
                  <a:pt x="1096" y="4894"/>
                  <a:pt x="2441" y="4894"/>
                </a:cubicBezTo>
                <a:cubicBezTo>
                  <a:pt x="3798" y="4894"/>
                  <a:pt x="4894" y="3799"/>
                  <a:pt x="4894" y="2453"/>
                </a:cubicBezTo>
                <a:cubicBezTo>
                  <a:pt x="4894" y="1096"/>
                  <a:pt x="3798" y="1"/>
                  <a:pt x="2441" y="1"/>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7"/>
          <p:cNvSpPr/>
          <p:nvPr/>
        </p:nvSpPr>
        <p:spPr>
          <a:xfrm>
            <a:off x="1719725" y="3230075"/>
            <a:ext cx="1252953" cy="1785570"/>
          </a:xfrm>
          <a:custGeom>
            <a:rect b="b" l="l" r="r" t="t"/>
            <a:pathLst>
              <a:path extrusionOk="0" h="53138" w="41578">
                <a:moveTo>
                  <a:pt x="2334" y="0"/>
                </a:moveTo>
                <a:cubicBezTo>
                  <a:pt x="1048" y="0"/>
                  <a:pt x="1" y="1036"/>
                  <a:pt x="1" y="2322"/>
                </a:cubicBezTo>
                <a:lnTo>
                  <a:pt x="1" y="50804"/>
                </a:lnTo>
                <a:cubicBezTo>
                  <a:pt x="1" y="50899"/>
                  <a:pt x="13" y="50983"/>
                  <a:pt x="24" y="51066"/>
                </a:cubicBezTo>
                <a:cubicBezTo>
                  <a:pt x="48" y="51280"/>
                  <a:pt x="96" y="51495"/>
                  <a:pt x="179" y="51697"/>
                </a:cubicBezTo>
                <a:cubicBezTo>
                  <a:pt x="524" y="52543"/>
                  <a:pt x="1358" y="53138"/>
                  <a:pt x="2334" y="53138"/>
                </a:cubicBezTo>
                <a:lnTo>
                  <a:pt x="39256" y="53138"/>
                </a:lnTo>
                <a:cubicBezTo>
                  <a:pt x="40541" y="53138"/>
                  <a:pt x="41577" y="52090"/>
                  <a:pt x="41577" y="50804"/>
                </a:cubicBezTo>
                <a:lnTo>
                  <a:pt x="41577" y="2322"/>
                </a:lnTo>
                <a:cubicBezTo>
                  <a:pt x="41577" y="1036"/>
                  <a:pt x="40541" y="0"/>
                  <a:pt x="39256" y="0"/>
                </a:cubicBezTo>
                <a:close/>
              </a:path>
            </a:pathLst>
          </a:cu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7"/>
          <p:cNvSpPr/>
          <p:nvPr/>
        </p:nvSpPr>
        <p:spPr>
          <a:xfrm>
            <a:off x="1719718" y="4913374"/>
            <a:ext cx="1252953" cy="102278"/>
          </a:xfrm>
          <a:custGeom>
            <a:rect b="b" l="l" r="r" t="t"/>
            <a:pathLst>
              <a:path extrusionOk="0" h="3394" w="41578">
                <a:moveTo>
                  <a:pt x="1" y="1"/>
                </a:moveTo>
                <a:lnTo>
                  <a:pt x="1" y="1060"/>
                </a:lnTo>
                <a:cubicBezTo>
                  <a:pt x="1" y="1155"/>
                  <a:pt x="13" y="1239"/>
                  <a:pt x="24" y="1322"/>
                </a:cubicBezTo>
                <a:cubicBezTo>
                  <a:pt x="48" y="1536"/>
                  <a:pt x="96" y="1751"/>
                  <a:pt x="179" y="1953"/>
                </a:cubicBezTo>
                <a:cubicBezTo>
                  <a:pt x="524" y="2799"/>
                  <a:pt x="1358" y="3394"/>
                  <a:pt x="2334" y="3394"/>
                </a:cubicBezTo>
                <a:lnTo>
                  <a:pt x="39256" y="3394"/>
                </a:lnTo>
                <a:cubicBezTo>
                  <a:pt x="40541" y="3394"/>
                  <a:pt x="41577" y="2346"/>
                  <a:pt x="41577" y="1060"/>
                </a:cubicBezTo>
                <a:lnTo>
                  <a:pt x="41577" y="1"/>
                </a:lnTo>
                <a:cubicBezTo>
                  <a:pt x="41577" y="1286"/>
                  <a:pt x="40541" y="2322"/>
                  <a:pt x="39256" y="2322"/>
                </a:cubicBezTo>
                <a:lnTo>
                  <a:pt x="2334" y="2322"/>
                </a:lnTo>
                <a:cubicBezTo>
                  <a:pt x="1358" y="2322"/>
                  <a:pt x="524" y="1727"/>
                  <a:pt x="179" y="882"/>
                </a:cubicBezTo>
                <a:cubicBezTo>
                  <a:pt x="96" y="691"/>
                  <a:pt x="48" y="477"/>
                  <a:pt x="24" y="263"/>
                </a:cubicBezTo>
                <a:cubicBezTo>
                  <a:pt x="13" y="167"/>
                  <a:pt x="1" y="84"/>
                  <a:pt x="1" y="1"/>
                </a:cubicBez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7"/>
          <p:cNvSpPr/>
          <p:nvPr/>
        </p:nvSpPr>
        <p:spPr>
          <a:xfrm>
            <a:off x="1719718" y="3153880"/>
            <a:ext cx="864362" cy="445305"/>
          </a:xfrm>
          <a:custGeom>
            <a:rect b="b" l="l" r="r" t="t"/>
            <a:pathLst>
              <a:path extrusionOk="0" h="14777" w="28683">
                <a:moveTo>
                  <a:pt x="84" y="1"/>
                </a:moveTo>
                <a:cubicBezTo>
                  <a:pt x="60" y="167"/>
                  <a:pt x="48" y="322"/>
                  <a:pt x="36" y="489"/>
                </a:cubicBezTo>
                <a:cubicBezTo>
                  <a:pt x="13" y="727"/>
                  <a:pt x="1" y="965"/>
                  <a:pt x="1" y="1203"/>
                </a:cubicBezTo>
                <a:lnTo>
                  <a:pt x="1" y="13693"/>
                </a:lnTo>
                <a:lnTo>
                  <a:pt x="1" y="13967"/>
                </a:lnTo>
                <a:cubicBezTo>
                  <a:pt x="1" y="13967"/>
                  <a:pt x="1" y="14550"/>
                  <a:pt x="1" y="14776"/>
                </a:cubicBezTo>
                <a:cubicBezTo>
                  <a:pt x="1298" y="9716"/>
                  <a:pt x="9561" y="8835"/>
                  <a:pt x="12681" y="8764"/>
                </a:cubicBezTo>
                <a:cubicBezTo>
                  <a:pt x="12935" y="8756"/>
                  <a:pt x="13156" y="8753"/>
                  <a:pt x="13337" y="8753"/>
                </a:cubicBezTo>
                <a:cubicBezTo>
                  <a:pt x="13701" y="8753"/>
                  <a:pt x="13907" y="8764"/>
                  <a:pt x="13907" y="8764"/>
                </a:cubicBezTo>
                <a:lnTo>
                  <a:pt x="21253" y="8764"/>
                </a:lnTo>
                <a:cubicBezTo>
                  <a:pt x="25278" y="8764"/>
                  <a:pt x="28623" y="5311"/>
                  <a:pt x="28671" y="977"/>
                </a:cubicBezTo>
                <a:cubicBezTo>
                  <a:pt x="28683" y="846"/>
                  <a:pt x="28683" y="715"/>
                  <a:pt x="28671" y="584"/>
                </a:cubicBezTo>
                <a:lnTo>
                  <a:pt x="28671" y="572"/>
                </a:lnTo>
                <a:cubicBezTo>
                  <a:pt x="28671" y="548"/>
                  <a:pt x="28671" y="513"/>
                  <a:pt x="28671" y="489"/>
                </a:cubicBezTo>
                <a:cubicBezTo>
                  <a:pt x="28671" y="394"/>
                  <a:pt x="28659" y="298"/>
                  <a:pt x="28647" y="215"/>
                </a:cubicBezTo>
                <a:cubicBezTo>
                  <a:pt x="28647" y="144"/>
                  <a:pt x="28635" y="72"/>
                  <a:pt x="28635" y="1"/>
                </a:cubicBez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7"/>
          <p:cNvSpPr/>
          <p:nvPr/>
        </p:nvSpPr>
        <p:spPr>
          <a:xfrm>
            <a:off x="1719718" y="2942223"/>
            <a:ext cx="864362" cy="632202"/>
          </a:xfrm>
          <a:custGeom>
            <a:rect b="b" l="l" r="r" t="t"/>
            <a:pathLst>
              <a:path extrusionOk="0" h="20979" w="28683">
                <a:moveTo>
                  <a:pt x="7633" y="0"/>
                </a:moveTo>
                <a:cubicBezTo>
                  <a:pt x="3644" y="0"/>
                  <a:pt x="370" y="3060"/>
                  <a:pt x="36" y="6965"/>
                </a:cubicBezTo>
                <a:cubicBezTo>
                  <a:pt x="13" y="7179"/>
                  <a:pt x="1" y="7406"/>
                  <a:pt x="1" y="7632"/>
                </a:cubicBezTo>
                <a:lnTo>
                  <a:pt x="1" y="20717"/>
                </a:lnTo>
                <a:cubicBezTo>
                  <a:pt x="1" y="20800"/>
                  <a:pt x="1" y="20895"/>
                  <a:pt x="1" y="20979"/>
                </a:cubicBezTo>
                <a:cubicBezTo>
                  <a:pt x="405" y="15431"/>
                  <a:pt x="9359" y="14716"/>
                  <a:pt x="12681" y="14633"/>
                </a:cubicBezTo>
                <a:cubicBezTo>
                  <a:pt x="12935" y="14629"/>
                  <a:pt x="13156" y="14627"/>
                  <a:pt x="13337" y="14627"/>
                </a:cubicBezTo>
                <a:cubicBezTo>
                  <a:pt x="13701" y="14627"/>
                  <a:pt x="13907" y="14633"/>
                  <a:pt x="13907" y="14633"/>
                </a:cubicBezTo>
                <a:lnTo>
                  <a:pt x="21253" y="14633"/>
                </a:lnTo>
                <a:cubicBezTo>
                  <a:pt x="25206" y="14633"/>
                  <a:pt x="28516" y="11537"/>
                  <a:pt x="28671" y="7608"/>
                </a:cubicBezTo>
                <a:lnTo>
                  <a:pt x="28671" y="7596"/>
                </a:lnTo>
                <a:cubicBezTo>
                  <a:pt x="28671" y="7537"/>
                  <a:pt x="28671" y="7477"/>
                  <a:pt x="28671" y="7418"/>
                </a:cubicBezTo>
                <a:cubicBezTo>
                  <a:pt x="28683" y="7287"/>
                  <a:pt x="28671" y="7156"/>
                  <a:pt x="28671" y="7025"/>
                </a:cubicBezTo>
                <a:cubicBezTo>
                  <a:pt x="28671" y="7013"/>
                  <a:pt x="28671" y="6989"/>
                  <a:pt x="28671" y="6965"/>
                </a:cubicBezTo>
                <a:cubicBezTo>
                  <a:pt x="28492" y="3084"/>
                  <a:pt x="25289" y="0"/>
                  <a:pt x="21360" y="0"/>
                </a:cubicBezTo>
                <a:close/>
              </a:path>
            </a:pathLst>
          </a:custGeom>
          <a:solidFill>
            <a:srgbClr val="45818E"/>
          </a:solidFill>
          <a:ln>
            <a:noFill/>
          </a:ln>
        </p:spPr>
        <p:txBody>
          <a:bodyPr anchorCtr="0" anchor="ctr" bIns="228600"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GB" sz="1500">
                <a:solidFill>
                  <a:srgbClr val="FFFFFF"/>
                </a:solidFill>
                <a:latin typeface="Fira Sans Extra Condensed Medium"/>
                <a:ea typeface="Fira Sans Extra Condensed Medium"/>
                <a:cs typeface="Fira Sans Extra Condensed Medium"/>
                <a:sym typeface="Fira Sans Extra Condensed Medium"/>
              </a:rPr>
              <a:t>Step 2</a:t>
            </a:r>
            <a:endParaRPr sz="1500">
              <a:solidFill>
                <a:srgbClr val="FFFFFF"/>
              </a:solidFill>
              <a:latin typeface="Fira Sans Extra Condensed Medium"/>
              <a:ea typeface="Fira Sans Extra Condensed Medium"/>
              <a:cs typeface="Fira Sans Extra Condensed Medium"/>
              <a:sym typeface="Fira Sans Extra Condensed Medium"/>
            </a:endParaRPr>
          </a:p>
        </p:txBody>
      </p:sp>
      <p:sp>
        <p:nvSpPr>
          <p:cNvPr id="171" name="Google Shape;171;p27"/>
          <p:cNvSpPr/>
          <p:nvPr/>
        </p:nvSpPr>
        <p:spPr>
          <a:xfrm>
            <a:off x="1788241" y="5015616"/>
            <a:ext cx="1116261" cy="90104"/>
          </a:xfrm>
          <a:custGeom>
            <a:rect b="b" l="l" r="r" t="t"/>
            <a:pathLst>
              <a:path extrusionOk="0" h="2990" w="37042">
                <a:moveTo>
                  <a:pt x="1" y="1"/>
                </a:moveTo>
                <a:cubicBezTo>
                  <a:pt x="1" y="1656"/>
                  <a:pt x="1334" y="2989"/>
                  <a:pt x="2989" y="2989"/>
                </a:cubicBezTo>
                <a:lnTo>
                  <a:pt x="34041" y="2989"/>
                </a:lnTo>
                <a:cubicBezTo>
                  <a:pt x="35696" y="2989"/>
                  <a:pt x="37041" y="1656"/>
                  <a:pt x="37041" y="1"/>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7"/>
          <p:cNvSpPr/>
          <p:nvPr/>
        </p:nvSpPr>
        <p:spPr>
          <a:xfrm>
            <a:off x="2241028" y="5105685"/>
            <a:ext cx="210644" cy="202387"/>
          </a:xfrm>
          <a:custGeom>
            <a:rect b="b" l="l" r="r" t="t"/>
            <a:pathLst>
              <a:path extrusionOk="0" h="6716" w="6990">
                <a:moveTo>
                  <a:pt x="0" y="0"/>
                </a:moveTo>
                <a:lnTo>
                  <a:pt x="3489" y="6715"/>
                </a:lnTo>
                <a:lnTo>
                  <a:pt x="6989" y="0"/>
                </a:ln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7"/>
          <p:cNvSpPr/>
          <p:nvPr/>
        </p:nvSpPr>
        <p:spPr>
          <a:xfrm>
            <a:off x="3256633" y="3414421"/>
            <a:ext cx="1252953" cy="1601314"/>
          </a:xfrm>
          <a:custGeom>
            <a:rect b="b" l="l" r="r" t="t"/>
            <a:pathLst>
              <a:path extrusionOk="0" h="53138" w="41578">
                <a:moveTo>
                  <a:pt x="2323" y="0"/>
                </a:moveTo>
                <a:cubicBezTo>
                  <a:pt x="1037" y="0"/>
                  <a:pt x="1" y="1036"/>
                  <a:pt x="1" y="2322"/>
                </a:cubicBezTo>
                <a:lnTo>
                  <a:pt x="1" y="50804"/>
                </a:lnTo>
                <a:cubicBezTo>
                  <a:pt x="1" y="50899"/>
                  <a:pt x="1" y="50983"/>
                  <a:pt x="13" y="51066"/>
                </a:cubicBezTo>
                <a:cubicBezTo>
                  <a:pt x="37" y="51280"/>
                  <a:pt x="84" y="51495"/>
                  <a:pt x="168" y="51697"/>
                </a:cubicBezTo>
                <a:cubicBezTo>
                  <a:pt x="525" y="52543"/>
                  <a:pt x="1346" y="53138"/>
                  <a:pt x="2323" y="53138"/>
                </a:cubicBezTo>
                <a:lnTo>
                  <a:pt x="39244" y="53138"/>
                </a:lnTo>
                <a:cubicBezTo>
                  <a:pt x="40530" y="53138"/>
                  <a:pt x="41577" y="52090"/>
                  <a:pt x="41577" y="50804"/>
                </a:cubicBezTo>
                <a:lnTo>
                  <a:pt x="41577" y="2322"/>
                </a:lnTo>
                <a:cubicBezTo>
                  <a:pt x="41577" y="1036"/>
                  <a:pt x="40530" y="0"/>
                  <a:pt x="39244" y="0"/>
                </a:cubicBezTo>
                <a:close/>
              </a:path>
            </a:pathLst>
          </a:cu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7"/>
          <p:cNvSpPr/>
          <p:nvPr/>
        </p:nvSpPr>
        <p:spPr>
          <a:xfrm>
            <a:off x="3256633" y="4913374"/>
            <a:ext cx="1252953" cy="102278"/>
          </a:xfrm>
          <a:custGeom>
            <a:rect b="b" l="l" r="r" t="t"/>
            <a:pathLst>
              <a:path extrusionOk="0" h="3394" w="41578">
                <a:moveTo>
                  <a:pt x="1" y="1"/>
                </a:moveTo>
                <a:lnTo>
                  <a:pt x="1" y="1060"/>
                </a:lnTo>
                <a:cubicBezTo>
                  <a:pt x="1" y="1155"/>
                  <a:pt x="1" y="1239"/>
                  <a:pt x="13" y="1322"/>
                </a:cubicBezTo>
                <a:cubicBezTo>
                  <a:pt x="37" y="1536"/>
                  <a:pt x="84" y="1751"/>
                  <a:pt x="168" y="1953"/>
                </a:cubicBezTo>
                <a:cubicBezTo>
                  <a:pt x="525" y="2799"/>
                  <a:pt x="1346" y="3394"/>
                  <a:pt x="2323" y="3394"/>
                </a:cubicBezTo>
                <a:lnTo>
                  <a:pt x="39244" y="3394"/>
                </a:lnTo>
                <a:cubicBezTo>
                  <a:pt x="40530" y="3394"/>
                  <a:pt x="41577" y="2346"/>
                  <a:pt x="41577" y="1060"/>
                </a:cubicBezTo>
                <a:lnTo>
                  <a:pt x="41577" y="1"/>
                </a:lnTo>
                <a:cubicBezTo>
                  <a:pt x="41577" y="1286"/>
                  <a:pt x="40530" y="2322"/>
                  <a:pt x="39244" y="2322"/>
                </a:cubicBezTo>
                <a:lnTo>
                  <a:pt x="2323" y="2322"/>
                </a:lnTo>
                <a:cubicBezTo>
                  <a:pt x="1346" y="2322"/>
                  <a:pt x="525" y="1727"/>
                  <a:pt x="168" y="882"/>
                </a:cubicBezTo>
                <a:cubicBezTo>
                  <a:pt x="84" y="691"/>
                  <a:pt x="37" y="477"/>
                  <a:pt x="13" y="263"/>
                </a:cubicBezTo>
                <a:cubicBezTo>
                  <a:pt x="1" y="167"/>
                  <a:pt x="1" y="84"/>
                  <a:pt x="1" y="1"/>
                </a:cubicBez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7"/>
          <p:cNvSpPr/>
          <p:nvPr/>
        </p:nvSpPr>
        <p:spPr>
          <a:xfrm>
            <a:off x="3256633" y="3382480"/>
            <a:ext cx="864031" cy="445305"/>
          </a:xfrm>
          <a:custGeom>
            <a:rect b="b" l="l" r="r" t="t"/>
            <a:pathLst>
              <a:path extrusionOk="0" h="14777" w="28672">
                <a:moveTo>
                  <a:pt x="72" y="1"/>
                </a:moveTo>
                <a:cubicBezTo>
                  <a:pt x="60" y="167"/>
                  <a:pt x="37" y="322"/>
                  <a:pt x="25" y="489"/>
                </a:cubicBezTo>
                <a:cubicBezTo>
                  <a:pt x="1" y="727"/>
                  <a:pt x="1" y="965"/>
                  <a:pt x="1" y="1203"/>
                </a:cubicBezTo>
                <a:lnTo>
                  <a:pt x="1" y="13693"/>
                </a:lnTo>
                <a:lnTo>
                  <a:pt x="1" y="13967"/>
                </a:lnTo>
                <a:cubicBezTo>
                  <a:pt x="1" y="13967"/>
                  <a:pt x="1" y="14550"/>
                  <a:pt x="1" y="14776"/>
                </a:cubicBezTo>
                <a:cubicBezTo>
                  <a:pt x="1287" y="9716"/>
                  <a:pt x="9550" y="8835"/>
                  <a:pt x="12669" y="8764"/>
                </a:cubicBezTo>
                <a:cubicBezTo>
                  <a:pt x="12923" y="8756"/>
                  <a:pt x="13144" y="8753"/>
                  <a:pt x="13326" y="8753"/>
                </a:cubicBezTo>
                <a:cubicBezTo>
                  <a:pt x="13689" y="8753"/>
                  <a:pt x="13895" y="8764"/>
                  <a:pt x="13895" y="8764"/>
                </a:cubicBezTo>
                <a:lnTo>
                  <a:pt x="21242" y="8764"/>
                </a:lnTo>
                <a:cubicBezTo>
                  <a:pt x="25266" y="8764"/>
                  <a:pt x="28612" y="5311"/>
                  <a:pt x="28671" y="977"/>
                </a:cubicBezTo>
                <a:cubicBezTo>
                  <a:pt x="28671" y="846"/>
                  <a:pt x="28671" y="715"/>
                  <a:pt x="28659" y="584"/>
                </a:cubicBezTo>
                <a:lnTo>
                  <a:pt x="28659" y="572"/>
                </a:lnTo>
                <a:cubicBezTo>
                  <a:pt x="28659" y="548"/>
                  <a:pt x="28659" y="513"/>
                  <a:pt x="28659" y="489"/>
                </a:cubicBezTo>
                <a:cubicBezTo>
                  <a:pt x="28659" y="394"/>
                  <a:pt x="28647" y="298"/>
                  <a:pt x="28647" y="215"/>
                </a:cubicBezTo>
                <a:cubicBezTo>
                  <a:pt x="28635" y="144"/>
                  <a:pt x="28635" y="72"/>
                  <a:pt x="28623" y="1"/>
                </a:cubicBez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7"/>
          <p:cNvSpPr/>
          <p:nvPr/>
        </p:nvSpPr>
        <p:spPr>
          <a:xfrm>
            <a:off x="3256271" y="3170823"/>
            <a:ext cx="864392" cy="632202"/>
          </a:xfrm>
          <a:custGeom>
            <a:rect b="b" l="l" r="r" t="t"/>
            <a:pathLst>
              <a:path extrusionOk="0" h="20979" w="28684">
                <a:moveTo>
                  <a:pt x="7633" y="0"/>
                </a:moveTo>
                <a:cubicBezTo>
                  <a:pt x="3644" y="0"/>
                  <a:pt x="370" y="3060"/>
                  <a:pt x="37" y="6965"/>
                </a:cubicBezTo>
                <a:cubicBezTo>
                  <a:pt x="13" y="7179"/>
                  <a:pt x="13" y="7406"/>
                  <a:pt x="13" y="7632"/>
                </a:cubicBezTo>
                <a:lnTo>
                  <a:pt x="13" y="20717"/>
                </a:lnTo>
                <a:cubicBezTo>
                  <a:pt x="13" y="20800"/>
                  <a:pt x="1" y="20895"/>
                  <a:pt x="13" y="20979"/>
                </a:cubicBezTo>
                <a:cubicBezTo>
                  <a:pt x="406" y="15431"/>
                  <a:pt x="9371" y="14716"/>
                  <a:pt x="12681" y="14633"/>
                </a:cubicBezTo>
                <a:cubicBezTo>
                  <a:pt x="12935" y="14629"/>
                  <a:pt x="13156" y="14627"/>
                  <a:pt x="13338" y="14627"/>
                </a:cubicBezTo>
                <a:cubicBezTo>
                  <a:pt x="13701" y="14627"/>
                  <a:pt x="13907" y="14633"/>
                  <a:pt x="13907" y="14633"/>
                </a:cubicBezTo>
                <a:lnTo>
                  <a:pt x="21254" y="14633"/>
                </a:lnTo>
                <a:cubicBezTo>
                  <a:pt x="25218" y="14633"/>
                  <a:pt x="28528" y="11537"/>
                  <a:pt x="28671" y="7608"/>
                </a:cubicBezTo>
                <a:lnTo>
                  <a:pt x="28671" y="7596"/>
                </a:lnTo>
                <a:cubicBezTo>
                  <a:pt x="28683" y="7537"/>
                  <a:pt x="28683" y="7477"/>
                  <a:pt x="28683" y="7418"/>
                </a:cubicBezTo>
                <a:cubicBezTo>
                  <a:pt x="28683" y="7287"/>
                  <a:pt x="28683" y="7156"/>
                  <a:pt x="28671" y="7025"/>
                </a:cubicBezTo>
                <a:cubicBezTo>
                  <a:pt x="28671" y="7013"/>
                  <a:pt x="28671" y="6989"/>
                  <a:pt x="28671" y="6965"/>
                </a:cubicBezTo>
                <a:cubicBezTo>
                  <a:pt x="28493" y="3084"/>
                  <a:pt x="25290" y="0"/>
                  <a:pt x="21361" y="0"/>
                </a:cubicBezTo>
                <a:close/>
              </a:path>
            </a:pathLst>
          </a:custGeom>
          <a:solidFill>
            <a:srgbClr val="76A5AF"/>
          </a:solidFill>
          <a:ln>
            <a:noFill/>
          </a:ln>
        </p:spPr>
        <p:txBody>
          <a:bodyPr anchorCtr="0" anchor="ctr" bIns="228600"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GB" sz="1500">
                <a:solidFill>
                  <a:srgbClr val="FFFFFF"/>
                </a:solidFill>
                <a:latin typeface="Fira Sans Extra Condensed Medium"/>
                <a:ea typeface="Fira Sans Extra Condensed Medium"/>
                <a:cs typeface="Fira Sans Extra Condensed Medium"/>
                <a:sym typeface="Fira Sans Extra Condensed Medium"/>
              </a:rPr>
              <a:t>Step 3</a:t>
            </a:r>
            <a:endParaRPr sz="1500">
              <a:solidFill>
                <a:srgbClr val="FFFFFF"/>
              </a:solidFill>
              <a:latin typeface="Fira Sans Extra Condensed Medium"/>
              <a:ea typeface="Fira Sans Extra Condensed Medium"/>
              <a:cs typeface="Fira Sans Extra Condensed Medium"/>
              <a:sym typeface="Fira Sans Extra Condensed Medium"/>
            </a:endParaRPr>
          </a:p>
        </p:txBody>
      </p:sp>
      <p:sp>
        <p:nvSpPr>
          <p:cNvPr id="177" name="Google Shape;177;p27"/>
          <p:cNvSpPr/>
          <p:nvPr/>
        </p:nvSpPr>
        <p:spPr>
          <a:xfrm>
            <a:off x="3324825" y="5015616"/>
            <a:ext cx="1116231" cy="90104"/>
          </a:xfrm>
          <a:custGeom>
            <a:rect b="b" l="l" r="r" t="t"/>
            <a:pathLst>
              <a:path extrusionOk="0" h="2990" w="37041">
                <a:moveTo>
                  <a:pt x="0" y="1"/>
                </a:moveTo>
                <a:cubicBezTo>
                  <a:pt x="0" y="1656"/>
                  <a:pt x="1345" y="2989"/>
                  <a:pt x="3000" y="2989"/>
                </a:cubicBezTo>
                <a:lnTo>
                  <a:pt x="34052" y="2989"/>
                </a:lnTo>
                <a:cubicBezTo>
                  <a:pt x="35707" y="2989"/>
                  <a:pt x="37040" y="1656"/>
                  <a:pt x="37040" y="1"/>
                </a:cubicBezTo>
                <a:close/>
              </a:path>
            </a:pathLst>
          </a:custGeom>
          <a:solidFill>
            <a:srgbClr val="76A5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7"/>
          <p:cNvSpPr/>
          <p:nvPr/>
        </p:nvSpPr>
        <p:spPr>
          <a:xfrm>
            <a:off x="3770048" y="5245594"/>
            <a:ext cx="225711" cy="225711"/>
          </a:xfrm>
          <a:custGeom>
            <a:rect b="b" l="l" r="r" t="t"/>
            <a:pathLst>
              <a:path extrusionOk="0" h="7490" w="7490">
                <a:moveTo>
                  <a:pt x="3751" y="1"/>
                </a:moveTo>
                <a:cubicBezTo>
                  <a:pt x="1679" y="1"/>
                  <a:pt x="1" y="1680"/>
                  <a:pt x="1" y="3751"/>
                </a:cubicBezTo>
                <a:cubicBezTo>
                  <a:pt x="1" y="5811"/>
                  <a:pt x="1679" y="7490"/>
                  <a:pt x="3751" y="7490"/>
                </a:cubicBezTo>
                <a:cubicBezTo>
                  <a:pt x="5811" y="7490"/>
                  <a:pt x="7490" y="5811"/>
                  <a:pt x="7490" y="3751"/>
                </a:cubicBezTo>
                <a:cubicBezTo>
                  <a:pt x="7490" y="1680"/>
                  <a:pt x="5811" y="1"/>
                  <a:pt x="3751" y="1"/>
                </a:cubicBezTo>
                <a:close/>
              </a:path>
            </a:pathLst>
          </a:cu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7"/>
          <p:cNvSpPr/>
          <p:nvPr/>
        </p:nvSpPr>
        <p:spPr>
          <a:xfrm>
            <a:off x="3809161" y="5284707"/>
            <a:ext cx="147481" cy="147481"/>
          </a:xfrm>
          <a:custGeom>
            <a:rect b="b" l="l" r="r" t="t"/>
            <a:pathLst>
              <a:path extrusionOk="0" h="4894" w="4894">
                <a:moveTo>
                  <a:pt x="2453" y="1"/>
                </a:moveTo>
                <a:cubicBezTo>
                  <a:pt x="1096" y="1"/>
                  <a:pt x="0" y="1096"/>
                  <a:pt x="0" y="2453"/>
                </a:cubicBezTo>
                <a:cubicBezTo>
                  <a:pt x="0" y="3799"/>
                  <a:pt x="1096" y="4894"/>
                  <a:pt x="2453" y="4894"/>
                </a:cubicBezTo>
                <a:cubicBezTo>
                  <a:pt x="3799" y="4894"/>
                  <a:pt x="4894" y="3799"/>
                  <a:pt x="4894" y="2453"/>
                </a:cubicBezTo>
                <a:cubicBezTo>
                  <a:pt x="4894" y="1096"/>
                  <a:pt x="3799" y="1"/>
                  <a:pt x="2453" y="1"/>
                </a:cubicBezTo>
                <a:close/>
              </a:path>
            </a:pathLst>
          </a:custGeom>
          <a:solidFill>
            <a:srgbClr val="76A5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7"/>
          <p:cNvSpPr/>
          <p:nvPr/>
        </p:nvSpPr>
        <p:spPr>
          <a:xfrm>
            <a:off x="3777581" y="5105685"/>
            <a:ext cx="210644" cy="202387"/>
          </a:xfrm>
          <a:custGeom>
            <a:rect b="b" l="l" r="r" t="t"/>
            <a:pathLst>
              <a:path extrusionOk="0" h="6716" w="6990">
                <a:moveTo>
                  <a:pt x="1" y="0"/>
                </a:moveTo>
                <a:lnTo>
                  <a:pt x="3501" y="6715"/>
                </a:lnTo>
                <a:lnTo>
                  <a:pt x="6990" y="0"/>
                </a:lnTo>
                <a:close/>
              </a:path>
            </a:pathLst>
          </a:custGeom>
          <a:solidFill>
            <a:srgbClr val="76A5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7"/>
          <p:cNvSpPr/>
          <p:nvPr/>
        </p:nvSpPr>
        <p:spPr>
          <a:xfrm>
            <a:off x="5306963" y="5245594"/>
            <a:ext cx="225350" cy="225711"/>
          </a:xfrm>
          <a:custGeom>
            <a:rect b="b" l="l" r="r" t="t"/>
            <a:pathLst>
              <a:path extrusionOk="0" h="7490" w="7478">
                <a:moveTo>
                  <a:pt x="3739" y="1"/>
                </a:moveTo>
                <a:cubicBezTo>
                  <a:pt x="1668" y="1"/>
                  <a:pt x="1" y="1680"/>
                  <a:pt x="1" y="3751"/>
                </a:cubicBezTo>
                <a:cubicBezTo>
                  <a:pt x="1" y="5811"/>
                  <a:pt x="1668" y="7490"/>
                  <a:pt x="3739" y="7490"/>
                </a:cubicBezTo>
                <a:cubicBezTo>
                  <a:pt x="5799" y="7490"/>
                  <a:pt x="7478" y="5811"/>
                  <a:pt x="7478" y="3751"/>
                </a:cubicBezTo>
                <a:cubicBezTo>
                  <a:pt x="7478" y="1680"/>
                  <a:pt x="5799" y="1"/>
                  <a:pt x="3739" y="1"/>
                </a:cubicBezTo>
                <a:close/>
              </a:path>
            </a:pathLst>
          </a:cu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7"/>
          <p:cNvSpPr/>
          <p:nvPr/>
        </p:nvSpPr>
        <p:spPr>
          <a:xfrm>
            <a:off x="5346076" y="5284707"/>
            <a:ext cx="147149" cy="147481"/>
          </a:xfrm>
          <a:custGeom>
            <a:rect b="b" l="l" r="r" t="t"/>
            <a:pathLst>
              <a:path extrusionOk="0" h="4894" w="4883">
                <a:moveTo>
                  <a:pt x="2441" y="1"/>
                </a:moveTo>
                <a:cubicBezTo>
                  <a:pt x="1084" y="1"/>
                  <a:pt x="1" y="1096"/>
                  <a:pt x="1" y="2453"/>
                </a:cubicBezTo>
                <a:cubicBezTo>
                  <a:pt x="1" y="3799"/>
                  <a:pt x="1084" y="4894"/>
                  <a:pt x="2441" y="4894"/>
                </a:cubicBezTo>
                <a:cubicBezTo>
                  <a:pt x="3787" y="4894"/>
                  <a:pt x="4882" y="3799"/>
                  <a:pt x="4882" y="2453"/>
                </a:cubicBezTo>
                <a:cubicBezTo>
                  <a:pt x="4882" y="1096"/>
                  <a:pt x="3787" y="1"/>
                  <a:pt x="2441" y="1"/>
                </a:cubicBezTo>
                <a:close/>
              </a:path>
            </a:pathLst>
          </a:cu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7"/>
          <p:cNvSpPr/>
          <p:nvPr/>
        </p:nvSpPr>
        <p:spPr>
          <a:xfrm>
            <a:off x="4793216" y="3414421"/>
            <a:ext cx="1252923" cy="1601314"/>
          </a:xfrm>
          <a:custGeom>
            <a:rect b="b" l="l" r="r" t="t"/>
            <a:pathLst>
              <a:path extrusionOk="0" h="53138" w="41577">
                <a:moveTo>
                  <a:pt x="2322" y="0"/>
                </a:moveTo>
                <a:cubicBezTo>
                  <a:pt x="1036" y="0"/>
                  <a:pt x="0" y="1036"/>
                  <a:pt x="0" y="2322"/>
                </a:cubicBezTo>
                <a:lnTo>
                  <a:pt x="0" y="50804"/>
                </a:lnTo>
                <a:cubicBezTo>
                  <a:pt x="0" y="50899"/>
                  <a:pt x="0" y="50983"/>
                  <a:pt x="12" y="51066"/>
                </a:cubicBezTo>
                <a:cubicBezTo>
                  <a:pt x="36" y="51280"/>
                  <a:pt x="95" y="51495"/>
                  <a:pt x="179" y="51697"/>
                </a:cubicBezTo>
                <a:cubicBezTo>
                  <a:pt x="524" y="52543"/>
                  <a:pt x="1357" y="53138"/>
                  <a:pt x="2322" y="53138"/>
                </a:cubicBezTo>
                <a:lnTo>
                  <a:pt x="39243" y="53138"/>
                </a:lnTo>
                <a:cubicBezTo>
                  <a:pt x="40529" y="53138"/>
                  <a:pt x="41577" y="52090"/>
                  <a:pt x="41577" y="50804"/>
                </a:cubicBezTo>
                <a:lnTo>
                  <a:pt x="41577" y="2322"/>
                </a:lnTo>
                <a:cubicBezTo>
                  <a:pt x="41577" y="1036"/>
                  <a:pt x="40529" y="0"/>
                  <a:pt x="39243" y="0"/>
                </a:cubicBezTo>
                <a:close/>
              </a:path>
            </a:pathLst>
          </a:cu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7"/>
          <p:cNvSpPr/>
          <p:nvPr/>
        </p:nvSpPr>
        <p:spPr>
          <a:xfrm>
            <a:off x="4793216" y="4913374"/>
            <a:ext cx="1252923" cy="102278"/>
          </a:xfrm>
          <a:custGeom>
            <a:rect b="b" l="l" r="r" t="t"/>
            <a:pathLst>
              <a:path extrusionOk="0" h="3394" w="41577">
                <a:moveTo>
                  <a:pt x="0" y="1"/>
                </a:moveTo>
                <a:lnTo>
                  <a:pt x="0" y="1060"/>
                </a:lnTo>
                <a:cubicBezTo>
                  <a:pt x="0" y="1155"/>
                  <a:pt x="0" y="1239"/>
                  <a:pt x="12" y="1322"/>
                </a:cubicBezTo>
                <a:cubicBezTo>
                  <a:pt x="36" y="1536"/>
                  <a:pt x="95" y="1751"/>
                  <a:pt x="179" y="1953"/>
                </a:cubicBezTo>
                <a:cubicBezTo>
                  <a:pt x="524" y="2799"/>
                  <a:pt x="1357" y="3394"/>
                  <a:pt x="2322" y="3394"/>
                </a:cubicBezTo>
                <a:lnTo>
                  <a:pt x="39243" y="3394"/>
                </a:lnTo>
                <a:cubicBezTo>
                  <a:pt x="40529" y="3394"/>
                  <a:pt x="41577" y="2346"/>
                  <a:pt x="41577" y="1060"/>
                </a:cubicBezTo>
                <a:lnTo>
                  <a:pt x="41577" y="1"/>
                </a:lnTo>
                <a:cubicBezTo>
                  <a:pt x="41577" y="1286"/>
                  <a:pt x="40529" y="2322"/>
                  <a:pt x="39243" y="2322"/>
                </a:cubicBezTo>
                <a:lnTo>
                  <a:pt x="2322" y="2322"/>
                </a:lnTo>
                <a:cubicBezTo>
                  <a:pt x="1357" y="2322"/>
                  <a:pt x="524" y="1727"/>
                  <a:pt x="179" y="882"/>
                </a:cubicBezTo>
                <a:cubicBezTo>
                  <a:pt x="95" y="691"/>
                  <a:pt x="36" y="477"/>
                  <a:pt x="12" y="263"/>
                </a:cubicBezTo>
                <a:cubicBezTo>
                  <a:pt x="0" y="167"/>
                  <a:pt x="0" y="84"/>
                  <a:pt x="0" y="1"/>
                </a:cubicBez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7"/>
          <p:cNvSpPr/>
          <p:nvPr/>
        </p:nvSpPr>
        <p:spPr>
          <a:xfrm>
            <a:off x="4793216" y="3382480"/>
            <a:ext cx="864001" cy="445305"/>
          </a:xfrm>
          <a:custGeom>
            <a:rect b="b" l="l" r="r" t="t"/>
            <a:pathLst>
              <a:path extrusionOk="0" h="14777" w="28671">
                <a:moveTo>
                  <a:pt x="83" y="1"/>
                </a:moveTo>
                <a:cubicBezTo>
                  <a:pt x="60" y="167"/>
                  <a:pt x="36" y="322"/>
                  <a:pt x="24" y="489"/>
                </a:cubicBezTo>
                <a:cubicBezTo>
                  <a:pt x="12" y="727"/>
                  <a:pt x="0" y="965"/>
                  <a:pt x="0" y="1203"/>
                </a:cubicBezTo>
                <a:lnTo>
                  <a:pt x="0" y="13693"/>
                </a:lnTo>
                <a:lnTo>
                  <a:pt x="0" y="13967"/>
                </a:lnTo>
                <a:cubicBezTo>
                  <a:pt x="0" y="13967"/>
                  <a:pt x="0" y="14550"/>
                  <a:pt x="0" y="14776"/>
                </a:cubicBezTo>
                <a:cubicBezTo>
                  <a:pt x="1286" y="9716"/>
                  <a:pt x="9561" y="8835"/>
                  <a:pt x="12668" y="8764"/>
                </a:cubicBezTo>
                <a:cubicBezTo>
                  <a:pt x="12922" y="8756"/>
                  <a:pt x="13143" y="8753"/>
                  <a:pt x="13325" y="8753"/>
                </a:cubicBezTo>
                <a:cubicBezTo>
                  <a:pt x="13688" y="8753"/>
                  <a:pt x="13895" y="8764"/>
                  <a:pt x="13895" y="8764"/>
                </a:cubicBezTo>
                <a:lnTo>
                  <a:pt x="21241" y="8764"/>
                </a:lnTo>
                <a:cubicBezTo>
                  <a:pt x="25265" y="8764"/>
                  <a:pt x="28623" y="5311"/>
                  <a:pt x="28670" y="977"/>
                </a:cubicBezTo>
                <a:cubicBezTo>
                  <a:pt x="28670" y="846"/>
                  <a:pt x="28670" y="715"/>
                  <a:pt x="28670" y="584"/>
                </a:cubicBezTo>
                <a:lnTo>
                  <a:pt x="28670" y="572"/>
                </a:lnTo>
                <a:cubicBezTo>
                  <a:pt x="28670" y="548"/>
                  <a:pt x="28658" y="513"/>
                  <a:pt x="28658" y="489"/>
                </a:cubicBezTo>
                <a:cubicBezTo>
                  <a:pt x="28658" y="394"/>
                  <a:pt x="28658" y="298"/>
                  <a:pt x="28647" y="215"/>
                </a:cubicBezTo>
                <a:cubicBezTo>
                  <a:pt x="28635" y="144"/>
                  <a:pt x="28635" y="72"/>
                  <a:pt x="28623" y="1"/>
                </a:cubicBez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7"/>
          <p:cNvSpPr/>
          <p:nvPr/>
        </p:nvSpPr>
        <p:spPr>
          <a:xfrm>
            <a:off x="4792855" y="3170823"/>
            <a:ext cx="864362" cy="632202"/>
          </a:xfrm>
          <a:custGeom>
            <a:rect b="b" l="l" r="r" t="t"/>
            <a:pathLst>
              <a:path extrusionOk="0" h="20979" w="28683">
                <a:moveTo>
                  <a:pt x="7644" y="0"/>
                </a:moveTo>
                <a:cubicBezTo>
                  <a:pt x="3644" y="0"/>
                  <a:pt x="369" y="3060"/>
                  <a:pt x="36" y="6965"/>
                </a:cubicBezTo>
                <a:cubicBezTo>
                  <a:pt x="24" y="7179"/>
                  <a:pt x="12" y="7406"/>
                  <a:pt x="12" y="7632"/>
                </a:cubicBezTo>
                <a:lnTo>
                  <a:pt x="12" y="20717"/>
                </a:lnTo>
                <a:cubicBezTo>
                  <a:pt x="12" y="20800"/>
                  <a:pt x="0" y="20895"/>
                  <a:pt x="12" y="20979"/>
                </a:cubicBezTo>
                <a:cubicBezTo>
                  <a:pt x="417" y="15431"/>
                  <a:pt x="9370" y="14716"/>
                  <a:pt x="12680" y="14633"/>
                </a:cubicBezTo>
                <a:cubicBezTo>
                  <a:pt x="12934" y="14629"/>
                  <a:pt x="13155" y="14627"/>
                  <a:pt x="13337" y="14627"/>
                </a:cubicBezTo>
                <a:cubicBezTo>
                  <a:pt x="13700" y="14627"/>
                  <a:pt x="13907" y="14633"/>
                  <a:pt x="13907" y="14633"/>
                </a:cubicBezTo>
                <a:lnTo>
                  <a:pt x="21253" y="14633"/>
                </a:lnTo>
                <a:cubicBezTo>
                  <a:pt x="25218" y="14633"/>
                  <a:pt x="28528" y="11537"/>
                  <a:pt x="28682" y="7608"/>
                </a:cubicBezTo>
                <a:lnTo>
                  <a:pt x="28682" y="7596"/>
                </a:lnTo>
                <a:cubicBezTo>
                  <a:pt x="28682" y="7537"/>
                  <a:pt x="28682" y="7477"/>
                  <a:pt x="28682" y="7418"/>
                </a:cubicBezTo>
                <a:cubicBezTo>
                  <a:pt x="28682" y="7287"/>
                  <a:pt x="28682" y="7156"/>
                  <a:pt x="28682" y="7025"/>
                </a:cubicBezTo>
                <a:cubicBezTo>
                  <a:pt x="28682" y="7013"/>
                  <a:pt x="28682" y="6989"/>
                  <a:pt x="28670" y="6965"/>
                </a:cubicBezTo>
                <a:cubicBezTo>
                  <a:pt x="28492" y="3084"/>
                  <a:pt x="25289" y="0"/>
                  <a:pt x="21360" y="0"/>
                </a:cubicBezTo>
                <a:close/>
              </a:path>
            </a:pathLst>
          </a:custGeom>
          <a:solidFill>
            <a:srgbClr val="A2C4C9"/>
          </a:solidFill>
          <a:ln>
            <a:noFill/>
          </a:ln>
        </p:spPr>
        <p:txBody>
          <a:bodyPr anchorCtr="0" anchor="ctr" bIns="228600"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GB" sz="1500">
                <a:solidFill>
                  <a:srgbClr val="FFFFFF"/>
                </a:solidFill>
                <a:latin typeface="Fira Sans Extra Condensed Medium"/>
                <a:ea typeface="Fira Sans Extra Condensed Medium"/>
                <a:cs typeface="Fira Sans Extra Condensed Medium"/>
                <a:sym typeface="Fira Sans Extra Condensed Medium"/>
              </a:rPr>
              <a:t>Step 4</a:t>
            </a:r>
            <a:endParaRPr sz="1500">
              <a:solidFill>
                <a:srgbClr val="FFFFFF"/>
              </a:solidFill>
              <a:latin typeface="Fira Sans Extra Condensed Medium"/>
              <a:ea typeface="Fira Sans Extra Condensed Medium"/>
              <a:cs typeface="Fira Sans Extra Condensed Medium"/>
              <a:sym typeface="Fira Sans Extra Condensed Medium"/>
            </a:endParaRPr>
          </a:p>
        </p:txBody>
      </p:sp>
      <p:sp>
        <p:nvSpPr>
          <p:cNvPr id="187" name="Google Shape;187;p27"/>
          <p:cNvSpPr/>
          <p:nvPr/>
        </p:nvSpPr>
        <p:spPr>
          <a:xfrm>
            <a:off x="4861555" y="5015616"/>
            <a:ext cx="1116231" cy="90104"/>
          </a:xfrm>
          <a:custGeom>
            <a:rect b="b" l="l" r="r" t="t"/>
            <a:pathLst>
              <a:path extrusionOk="0" h="2990" w="37041">
                <a:moveTo>
                  <a:pt x="0" y="1"/>
                </a:moveTo>
                <a:cubicBezTo>
                  <a:pt x="0" y="1656"/>
                  <a:pt x="1346" y="2989"/>
                  <a:pt x="3001" y="2989"/>
                </a:cubicBezTo>
                <a:lnTo>
                  <a:pt x="34052" y="2989"/>
                </a:lnTo>
                <a:cubicBezTo>
                  <a:pt x="35707" y="2989"/>
                  <a:pt x="37041" y="1656"/>
                  <a:pt x="37041" y="1"/>
                </a:cubicBezTo>
                <a:close/>
              </a:path>
            </a:pathLst>
          </a:cu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7"/>
          <p:cNvSpPr/>
          <p:nvPr/>
        </p:nvSpPr>
        <p:spPr>
          <a:xfrm>
            <a:off x="5314164" y="5105685"/>
            <a:ext cx="210614" cy="202387"/>
          </a:xfrm>
          <a:custGeom>
            <a:rect b="b" l="l" r="r" t="t"/>
            <a:pathLst>
              <a:path extrusionOk="0" h="6716" w="6989">
                <a:moveTo>
                  <a:pt x="0" y="0"/>
                </a:moveTo>
                <a:lnTo>
                  <a:pt x="3500" y="6715"/>
                </a:lnTo>
                <a:lnTo>
                  <a:pt x="6989" y="0"/>
                </a:lnTo>
                <a:close/>
              </a:path>
            </a:pathLst>
          </a:cu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7"/>
          <p:cNvSpPr/>
          <p:nvPr/>
        </p:nvSpPr>
        <p:spPr>
          <a:xfrm>
            <a:off x="6253569" y="3414421"/>
            <a:ext cx="1252953" cy="1601314"/>
          </a:xfrm>
          <a:custGeom>
            <a:rect b="b" l="l" r="r" t="t"/>
            <a:pathLst>
              <a:path extrusionOk="0" h="53138" w="41578">
                <a:moveTo>
                  <a:pt x="2322" y="0"/>
                </a:moveTo>
                <a:cubicBezTo>
                  <a:pt x="1048" y="0"/>
                  <a:pt x="0" y="1036"/>
                  <a:pt x="0" y="2322"/>
                </a:cubicBezTo>
                <a:lnTo>
                  <a:pt x="0" y="50804"/>
                </a:lnTo>
                <a:cubicBezTo>
                  <a:pt x="0" y="50899"/>
                  <a:pt x="0" y="50983"/>
                  <a:pt x="12" y="51066"/>
                </a:cubicBezTo>
                <a:cubicBezTo>
                  <a:pt x="36" y="51280"/>
                  <a:pt x="96" y="51495"/>
                  <a:pt x="179" y="51697"/>
                </a:cubicBezTo>
                <a:cubicBezTo>
                  <a:pt x="524" y="52543"/>
                  <a:pt x="1358" y="53138"/>
                  <a:pt x="2322" y="53138"/>
                </a:cubicBezTo>
                <a:lnTo>
                  <a:pt x="39255" y="53138"/>
                </a:lnTo>
                <a:cubicBezTo>
                  <a:pt x="40541" y="53138"/>
                  <a:pt x="41577" y="52090"/>
                  <a:pt x="41577" y="50804"/>
                </a:cubicBezTo>
                <a:lnTo>
                  <a:pt x="41577" y="2322"/>
                </a:lnTo>
                <a:cubicBezTo>
                  <a:pt x="41577" y="1036"/>
                  <a:pt x="40541" y="0"/>
                  <a:pt x="39255" y="0"/>
                </a:cubicBezTo>
                <a:close/>
              </a:path>
            </a:pathLst>
          </a:cu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7"/>
          <p:cNvSpPr/>
          <p:nvPr/>
        </p:nvSpPr>
        <p:spPr>
          <a:xfrm>
            <a:off x="6253569" y="4913374"/>
            <a:ext cx="1252953" cy="102278"/>
          </a:xfrm>
          <a:custGeom>
            <a:rect b="b" l="l" r="r" t="t"/>
            <a:pathLst>
              <a:path extrusionOk="0" h="3394" w="41578">
                <a:moveTo>
                  <a:pt x="0" y="1"/>
                </a:moveTo>
                <a:lnTo>
                  <a:pt x="0" y="1060"/>
                </a:lnTo>
                <a:cubicBezTo>
                  <a:pt x="0" y="1155"/>
                  <a:pt x="0" y="1239"/>
                  <a:pt x="12" y="1322"/>
                </a:cubicBezTo>
                <a:cubicBezTo>
                  <a:pt x="36" y="1536"/>
                  <a:pt x="96" y="1751"/>
                  <a:pt x="179" y="1953"/>
                </a:cubicBezTo>
                <a:cubicBezTo>
                  <a:pt x="524" y="2799"/>
                  <a:pt x="1358" y="3394"/>
                  <a:pt x="2322" y="3394"/>
                </a:cubicBezTo>
                <a:lnTo>
                  <a:pt x="39255" y="3394"/>
                </a:lnTo>
                <a:cubicBezTo>
                  <a:pt x="40541" y="3394"/>
                  <a:pt x="41577" y="2346"/>
                  <a:pt x="41577" y="1060"/>
                </a:cubicBezTo>
                <a:lnTo>
                  <a:pt x="41577" y="1"/>
                </a:lnTo>
                <a:cubicBezTo>
                  <a:pt x="41577" y="1286"/>
                  <a:pt x="40541" y="2322"/>
                  <a:pt x="39255" y="2322"/>
                </a:cubicBezTo>
                <a:lnTo>
                  <a:pt x="2322" y="2322"/>
                </a:lnTo>
                <a:cubicBezTo>
                  <a:pt x="1358" y="2322"/>
                  <a:pt x="524" y="1727"/>
                  <a:pt x="179" y="882"/>
                </a:cubicBezTo>
                <a:cubicBezTo>
                  <a:pt x="96" y="691"/>
                  <a:pt x="36" y="477"/>
                  <a:pt x="12" y="263"/>
                </a:cubicBezTo>
                <a:cubicBezTo>
                  <a:pt x="0" y="167"/>
                  <a:pt x="0" y="84"/>
                  <a:pt x="0" y="1"/>
                </a:cubicBez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7"/>
          <p:cNvSpPr/>
          <p:nvPr/>
        </p:nvSpPr>
        <p:spPr>
          <a:xfrm>
            <a:off x="6253569" y="3382480"/>
            <a:ext cx="864001" cy="445305"/>
          </a:xfrm>
          <a:custGeom>
            <a:rect b="b" l="l" r="r" t="t"/>
            <a:pathLst>
              <a:path extrusionOk="0" h="14777" w="28671">
                <a:moveTo>
                  <a:pt x="84" y="1"/>
                </a:moveTo>
                <a:cubicBezTo>
                  <a:pt x="60" y="167"/>
                  <a:pt x="48" y="322"/>
                  <a:pt x="36" y="489"/>
                </a:cubicBezTo>
                <a:cubicBezTo>
                  <a:pt x="12" y="727"/>
                  <a:pt x="0" y="965"/>
                  <a:pt x="0" y="1203"/>
                </a:cubicBezTo>
                <a:lnTo>
                  <a:pt x="0" y="13693"/>
                </a:lnTo>
                <a:lnTo>
                  <a:pt x="0" y="13967"/>
                </a:lnTo>
                <a:cubicBezTo>
                  <a:pt x="0" y="13967"/>
                  <a:pt x="0" y="14550"/>
                  <a:pt x="0" y="14776"/>
                </a:cubicBezTo>
                <a:cubicBezTo>
                  <a:pt x="1286" y="9716"/>
                  <a:pt x="9561" y="8835"/>
                  <a:pt x="12681" y="8764"/>
                </a:cubicBezTo>
                <a:cubicBezTo>
                  <a:pt x="12931" y="8756"/>
                  <a:pt x="13149" y="8753"/>
                  <a:pt x="13329" y="8753"/>
                </a:cubicBezTo>
                <a:cubicBezTo>
                  <a:pt x="13689" y="8753"/>
                  <a:pt x="13895" y="8764"/>
                  <a:pt x="13895" y="8764"/>
                </a:cubicBezTo>
                <a:lnTo>
                  <a:pt x="21241" y="8764"/>
                </a:lnTo>
                <a:cubicBezTo>
                  <a:pt x="25266" y="8764"/>
                  <a:pt x="28623" y="5311"/>
                  <a:pt x="28671" y="977"/>
                </a:cubicBezTo>
                <a:cubicBezTo>
                  <a:pt x="28671" y="846"/>
                  <a:pt x="28671" y="715"/>
                  <a:pt x="28671" y="584"/>
                </a:cubicBezTo>
                <a:lnTo>
                  <a:pt x="28671" y="572"/>
                </a:lnTo>
                <a:cubicBezTo>
                  <a:pt x="28671" y="548"/>
                  <a:pt x="28671" y="513"/>
                  <a:pt x="28671" y="489"/>
                </a:cubicBezTo>
                <a:cubicBezTo>
                  <a:pt x="28659" y="394"/>
                  <a:pt x="28659" y="298"/>
                  <a:pt x="28647" y="215"/>
                </a:cubicBezTo>
                <a:cubicBezTo>
                  <a:pt x="28647" y="144"/>
                  <a:pt x="28635" y="72"/>
                  <a:pt x="28635" y="1"/>
                </a:cubicBez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7"/>
          <p:cNvSpPr/>
          <p:nvPr/>
        </p:nvSpPr>
        <p:spPr>
          <a:xfrm>
            <a:off x="6253208" y="3170823"/>
            <a:ext cx="864362" cy="632202"/>
          </a:xfrm>
          <a:custGeom>
            <a:rect b="b" l="l" r="r" t="t"/>
            <a:pathLst>
              <a:path extrusionOk="0" h="20979" w="28683">
                <a:moveTo>
                  <a:pt x="7644" y="0"/>
                </a:moveTo>
                <a:cubicBezTo>
                  <a:pt x="3656" y="0"/>
                  <a:pt x="382" y="3060"/>
                  <a:pt x="48" y="6965"/>
                </a:cubicBezTo>
                <a:cubicBezTo>
                  <a:pt x="24" y="7179"/>
                  <a:pt x="12" y="7406"/>
                  <a:pt x="12" y="7632"/>
                </a:cubicBezTo>
                <a:lnTo>
                  <a:pt x="12" y="20717"/>
                </a:lnTo>
                <a:cubicBezTo>
                  <a:pt x="12" y="20800"/>
                  <a:pt x="1" y="20895"/>
                  <a:pt x="12" y="20979"/>
                </a:cubicBezTo>
                <a:cubicBezTo>
                  <a:pt x="417" y="15431"/>
                  <a:pt x="9371" y="14716"/>
                  <a:pt x="12693" y="14633"/>
                </a:cubicBezTo>
                <a:cubicBezTo>
                  <a:pt x="12943" y="14629"/>
                  <a:pt x="13161" y="14627"/>
                  <a:pt x="13341" y="14627"/>
                </a:cubicBezTo>
                <a:cubicBezTo>
                  <a:pt x="13701" y="14627"/>
                  <a:pt x="13907" y="14633"/>
                  <a:pt x="13907" y="14633"/>
                </a:cubicBezTo>
                <a:lnTo>
                  <a:pt x="21253" y="14633"/>
                </a:lnTo>
                <a:cubicBezTo>
                  <a:pt x="25218" y="14633"/>
                  <a:pt x="28528" y="11537"/>
                  <a:pt x="28683" y="7608"/>
                </a:cubicBezTo>
                <a:lnTo>
                  <a:pt x="28683" y="7596"/>
                </a:lnTo>
                <a:cubicBezTo>
                  <a:pt x="28683" y="7537"/>
                  <a:pt x="28683" y="7477"/>
                  <a:pt x="28683" y="7418"/>
                </a:cubicBezTo>
                <a:cubicBezTo>
                  <a:pt x="28683" y="7287"/>
                  <a:pt x="28683" y="7156"/>
                  <a:pt x="28683" y="7025"/>
                </a:cubicBezTo>
                <a:cubicBezTo>
                  <a:pt x="28683" y="7013"/>
                  <a:pt x="28683" y="6989"/>
                  <a:pt x="28683" y="6965"/>
                </a:cubicBezTo>
                <a:cubicBezTo>
                  <a:pt x="28492" y="3084"/>
                  <a:pt x="25289" y="0"/>
                  <a:pt x="21372" y="0"/>
                </a:cubicBezTo>
                <a:close/>
              </a:path>
            </a:pathLst>
          </a:custGeom>
          <a:solidFill>
            <a:srgbClr val="CCCCCC"/>
          </a:solidFill>
          <a:ln>
            <a:noFill/>
          </a:ln>
        </p:spPr>
        <p:txBody>
          <a:bodyPr anchorCtr="0" anchor="ctr" bIns="228600"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GB" sz="1500">
                <a:solidFill>
                  <a:srgbClr val="FFFFFF"/>
                </a:solidFill>
                <a:latin typeface="Fira Sans Extra Condensed Medium"/>
                <a:ea typeface="Fira Sans Extra Condensed Medium"/>
                <a:cs typeface="Fira Sans Extra Condensed Medium"/>
                <a:sym typeface="Fira Sans Extra Condensed Medium"/>
              </a:rPr>
              <a:t>Step 5</a:t>
            </a:r>
            <a:endParaRPr sz="1500">
              <a:solidFill>
                <a:srgbClr val="FFFFFF"/>
              </a:solidFill>
              <a:latin typeface="Fira Sans Extra Condensed Medium"/>
              <a:ea typeface="Fira Sans Extra Condensed Medium"/>
              <a:cs typeface="Fira Sans Extra Condensed Medium"/>
              <a:sym typeface="Fira Sans Extra Condensed Medium"/>
            </a:endParaRPr>
          </a:p>
        </p:txBody>
      </p:sp>
      <p:sp>
        <p:nvSpPr>
          <p:cNvPr id="193" name="Google Shape;193;p27"/>
          <p:cNvSpPr/>
          <p:nvPr/>
        </p:nvSpPr>
        <p:spPr>
          <a:xfrm>
            <a:off x="6322093" y="5015616"/>
            <a:ext cx="1116231" cy="90104"/>
          </a:xfrm>
          <a:custGeom>
            <a:rect b="b" l="l" r="r" t="t"/>
            <a:pathLst>
              <a:path extrusionOk="0" h="2990" w="37041">
                <a:moveTo>
                  <a:pt x="1" y="1"/>
                </a:moveTo>
                <a:cubicBezTo>
                  <a:pt x="1" y="1656"/>
                  <a:pt x="1334" y="2989"/>
                  <a:pt x="2989" y="2989"/>
                </a:cubicBezTo>
                <a:lnTo>
                  <a:pt x="34041" y="2989"/>
                </a:lnTo>
                <a:cubicBezTo>
                  <a:pt x="35695" y="2989"/>
                  <a:pt x="37041" y="1656"/>
                  <a:pt x="37041" y="1"/>
                </a:cubicBez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7"/>
          <p:cNvSpPr/>
          <p:nvPr/>
        </p:nvSpPr>
        <p:spPr>
          <a:xfrm>
            <a:off x="6767346" y="5245594"/>
            <a:ext cx="225350" cy="225711"/>
          </a:xfrm>
          <a:custGeom>
            <a:rect b="b" l="l" r="r" t="t"/>
            <a:pathLst>
              <a:path extrusionOk="0" h="7490" w="7478">
                <a:moveTo>
                  <a:pt x="3739" y="1"/>
                </a:moveTo>
                <a:cubicBezTo>
                  <a:pt x="1667" y="1"/>
                  <a:pt x="0" y="1680"/>
                  <a:pt x="0" y="3751"/>
                </a:cubicBezTo>
                <a:cubicBezTo>
                  <a:pt x="0" y="5811"/>
                  <a:pt x="1667" y="7490"/>
                  <a:pt x="3739" y="7490"/>
                </a:cubicBezTo>
                <a:cubicBezTo>
                  <a:pt x="5810" y="7490"/>
                  <a:pt x="7477" y="5811"/>
                  <a:pt x="7477" y="3751"/>
                </a:cubicBezTo>
                <a:cubicBezTo>
                  <a:pt x="7477" y="1680"/>
                  <a:pt x="5810" y="1"/>
                  <a:pt x="3739" y="1"/>
                </a:cubicBezTo>
                <a:close/>
              </a:path>
            </a:pathLst>
          </a:cu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7"/>
          <p:cNvSpPr/>
          <p:nvPr/>
        </p:nvSpPr>
        <p:spPr>
          <a:xfrm>
            <a:off x="6806429" y="5284707"/>
            <a:ext cx="147149" cy="147481"/>
          </a:xfrm>
          <a:custGeom>
            <a:rect b="b" l="l" r="r" t="t"/>
            <a:pathLst>
              <a:path extrusionOk="0" h="4894" w="4883">
                <a:moveTo>
                  <a:pt x="2442" y="1"/>
                </a:moveTo>
                <a:cubicBezTo>
                  <a:pt x="1096" y="1"/>
                  <a:pt x="1" y="1096"/>
                  <a:pt x="1" y="2453"/>
                </a:cubicBezTo>
                <a:cubicBezTo>
                  <a:pt x="1" y="3799"/>
                  <a:pt x="1096" y="4894"/>
                  <a:pt x="2442" y="4894"/>
                </a:cubicBezTo>
                <a:cubicBezTo>
                  <a:pt x="3787" y="4894"/>
                  <a:pt x="4883" y="3799"/>
                  <a:pt x="4883" y="2453"/>
                </a:cubicBezTo>
                <a:cubicBezTo>
                  <a:pt x="4883" y="1096"/>
                  <a:pt x="3787" y="1"/>
                  <a:pt x="2442" y="1"/>
                </a:cubicBez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7"/>
          <p:cNvSpPr/>
          <p:nvPr/>
        </p:nvSpPr>
        <p:spPr>
          <a:xfrm>
            <a:off x="6774879" y="5105685"/>
            <a:ext cx="210644" cy="202387"/>
          </a:xfrm>
          <a:custGeom>
            <a:rect b="b" l="l" r="r" t="t"/>
            <a:pathLst>
              <a:path extrusionOk="0" h="6716" w="6990">
                <a:moveTo>
                  <a:pt x="0" y="0"/>
                </a:moveTo>
                <a:lnTo>
                  <a:pt x="3489" y="6715"/>
                </a:lnTo>
                <a:lnTo>
                  <a:pt x="6989" y="0"/>
                </a:lnTo>
                <a:close/>
              </a:path>
            </a:pathLst>
          </a:cu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7" name="Google Shape;197;p27"/>
          <p:cNvGrpSpPr/>
          <p:nvPr/>
        </p:nvGrpSpPr>
        <p:grpSpPr>
          <a:xfrm>
            <a:off x="182803" y="3170823"/>
            <a:ext cx="1253284" cy="2137248"/>
            <a:chOff x="182803" y="3170823"/>
            <a:chExt cx="1253284" cy="2137248"/>
          </a:xfrm>
        </p:grpSpPr>
        <p:sp>
          <p:nvSpPr>
            <p:cNvPr id="198" name="Google Shape;198;p27"/>
            <p:cNvSpPr/>
            <p:nvPr/>
          </p:nvSpPr>
          <p:spPr>
            <a:xfrm>
              <a:off x="183165" y="3414421"/>
              <a:ext cx="1252923" cy="1601314"/>
            </a:xfrm>
            <a:custGeom>
              <a:rect b="b" l="l" r="r" t="t"/>
              <a:pathLst>
                <a:path extrusionOk="0" h="53138" w="41577">
                  <a:moveTo>
                    <a:pt x="2334" y="0"/>
                  </a:moveTo>
                  <a:cubicBezTo>
                    <a:pt x="1048" y="0"/>
                    <a:pt x="0" y="1036"/>
                    <a:pt x="0" y="2322"/>
                  </a:cubicBezTo>
                  <a:lnTo>
                    <a:pt x="0" y="50804"/>
                  </a:lnTo>
                  <a:cubicBezTo>
                    <a:pt x="0" y="50899"/>
                    <a:pt x="12" y="50983"/>
                    <a:pt x="12" y="51066"/>
                  </a:cubicBezTo>
                  <a:cubicBezTo>
                    <a:pt x="36" y="51280"/>
                    <a:pt x="96" y="51495"/>
                    <a:pt x="179" y="51697"/>
                  </a:cubicBezTo>
                  <a:cubicBezTo>
                    <a:pt x="524" y="52543"/>
                    <a:pt x="1358" y="53138"/>
                    <a:pt x="2334" y="53138"/>
                  </a:cubicBezTo>
                  <a:lnTo>
                    <a:pt x="39255" y="53138"/>
                  </a:lnTo>
                  <a:cubicBezTo>
                    <a:pt x="40541" y="53138"/>
                    <a:pt x="41577" y="52090"/>
                    <a:pt x="41577" y="50804"/>
                  </a:cubicBezTo>
                  <a:lnTo>
                    <a:pt x="41577" y="2322"/>
                  </a:lnTo>
                  <a:cubicBezTo>
                    <a:pt x="41577" y="1036"/>
                    <a:pt x="40541" y="0"/>
                    <a:pt x="39255" y="0"/>
                  </a:cubicBezTo>
                  <a:close/>
                </a:path>
              </a:pathLst>
            </a:custGeom>
            <a:solidFill>
              <a:srgbClr val="EEEE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7"/>
            <p:cNvSpPr/>
            <p:nvPr/>
          </p:nvSpPr>
          <p:spPr>
            <a:xfrm>
              <a:off x="182803" y="3170823"/>
              <a:ext cx="864362" cy="632202"/>
            </a:xfrm>
            <a:custGeom>
              <a:rect b="b" l="l" r="r" t="t"/>
              <a:pathLst>
                <a:path extrusionOk="0" h="20979" w="28683">
                  <a:moveTo>
                    <a:pt x="7644" y="0"/>
                  </a:moveTo>
                  <a:cubicBezTo>
                    <a:pt x="3656" y="0"/>
                    <a:pt x="381" y="3060"/>
                    <a:pt x="48" y="6965"/>
                  </a:cubicBezTo>
                  <a:cubicBezTo>
                    <a:pt x="24" y="7179"/>
                    <a:pt x="12" y="7406"/>
                    <a:pt x="12" y="7632"/>
                  </a:cubicBezTo>
                  <a:lnTo>
                    <a:pt x="12" y="20717"/>
                  </a:lnTo>
                  <a:cubicBezTo>
                    <a:pt x="12" y="20800"/>
                    <a:pt x="0" y="20895"/>
                    <a:pt x="12" y="20979"/>
                  </a:cubicBezTo>
                  <a:cubicBezTo>
                    <a:pt x="417" y="15431"/>
                    <a:pt x="9371" y="14716"/>
                    <a:pt x="12692" y="14633"/>
                  </a:cubicBezTo>
                  <a:cubicBezTo>
                    <a:pt x="12942" y="14629"/>
                    <a:pt x="13161" y="14627"/>
                    <a:pt x="13341" y="14627"/>
                  </a:cubicBezTo>
                  <a:cubicBezTo>
                    <a:pt x="13701" y="14627"/>
                    <a:pt x="13907" y="14633"/>
                    <a:pt x="13907" y="14633"/>
                  </a:cubicBezTo>
                  <a:lnTo>
                    <a:pt x="21253" y="14633"/>
                  </a:lnTo>
                  <a:cubicBezTo>
                    <a:pt x="25218" y="14633"/>
                    <a:pt x="28528" y="11537"/>
                    <a:pt x="28683" y="7608"/>
                  </a:cubicBezTo>
                  <a:lnTo>
                    <a:pt x="28683" y="7596"/>
                  </a:lnTo>
                  <a:cubicBezTo>
                    <a:pt x="28683" y="7537"/>
                    <a:pt x="28683" y="7477"/>
                    <a:pt x="28683" y="7418"/>
                  </a:cubicBezTo>
                  <a:cubicBezTo>
                    <a:pt x="28683" y="7287"/>
                    <a:pt x="28683" y="7156"/>
                    <a:pt x="28683" y="7025"/>
                  </a:cubicBezTo>
                  <a:cubicBezTo>
                    <a:pt x="28683" y="7013"/>
                    <a:pt x="28683" y="6989"/>
                    <a:pt x="28683" y="6965"/>
                  </a:cubicBezTo>
                  <a:cubicBezTo>
                    <a:pt x="28492" y="3084"/>
                    <a:pt x="25289" y="0"/>
                    <a:pt x="21372" y="0"/>
                  </a:cubicBezTo>
                  <a:close/>
                </a:path>
              </a:pathLst>
            </a:custGeom>
            <a:solidFill>
              <a:srgbClr val="134F5C"/>
            </a:solidFill>
            <a:ln>
              <a:noFill/>
            </a:ln>
          </p:spPr>
          <p:txBody>
            <a:bodyPr anchorCtr="0" anchor="ctr" bIns="228600" lIns="91425" spcFirstLastPara="1" rIns="91425" wrap="square" tIns="91425">
              <a:noAutofit/>
            </a:bodyPr>
            <a:lstStyle/>
            <a:p>
              <a:pPr indent="0" lvl="0" marL="0" rtl="0" algn="ctr">
                <a:spcBef>
                  <a:spcPts val="0"/>
                </a:spcBef>
                <a:spcAft>
                  <a:spcPts val="0"/>
                </a:spcAft>
                <a:buNone/>
              </a:pPr>
              <a:r>
                <a:rPr lang="en-GB" sz="1500">
                  <a:solidFill>
                    <a:srgbClr val="FFFFFF"/>
                  </a:solidFill>
                  <a:latin typeface="Fira Sans Extra Condensed Medium"/>
                  <a:ea typeface="Fira Sans Extra Condensed Medium"/>
                  <a:cs typeface="Fira Sans Extra Condensed Medium"/>
                  <a:sym typeface="Fira Sans Extra Condensed Medium"/>
                </a:rPr>
                <a:t>Step 1</a:t>
              </a:r>
              <a:endParaRPr sz="1500">
                <a:solidFill>
                  <a:srgbClr val="FFFFFF"/>
                </a:solidFill>
                <a:latin typeface="Fira Sans Extra Condensed Medium"/>
                <a:ea typeface="Fira Sans Extra Condensed Medium"/>
                <a:cs typeface="Fira Sans Extra Condensed Medium"/>
                <a:sym typeface="Fira Sans Extra Condensed Medium"/>
              </a:endParaRPr>
            </a:p>
          </p:txBody>
        </p:sp>
        <p:sp>
          <p:nvSpPr>
            <p:cNvPr id="200" name="Google Shape;200;p27"/>
            <p:cNvSpPr/>
            <p:nvPr/>
          </p:nvSpPr>
          <p:spPr>
            <a:xfrm>
              <a:off x="251688" y="5015616"/>
              <a:ext cx="1116231" cy="90104"/>
            </a:xfrm>
            <a:custGeom>
              <a:rect b="b" l="l" r="r" t="t"/>
              <a:pathLst>
                <a:path extrusionOk="0" h="2990" w="37041">
                  <a:moveTo>
                    <a:pt x="0" y="1"/>
                  </a:moveTo>
                  <a:cubicBezTo>
                    <a:pt x="0" y="1656"/>
                    <a:pt x="1334" y="2989"/>
                    <a:pt x="2989" y="2989"/>
                  </a:cubicBezTo>
                  <a:lnTo>
                    <a:pt x="34040" y="2989"/>
                  </a:lnTo>
                  <a:cubicBezTo>
                    <a:pt x="35695" y="2989"/>
                    <a:pt x="37041" y="1656"/>
                    <a:pt x="37041" y="1"/>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7"/>
            <p:cNvSpPr/>
            <p:nvPr/>
          </p:nvSpPr>
          <p:spPr>
            <a:xfrm>
              <a:off x="704475" y="5105685"/>
              <a:ext cx="210644" cy="202387"/>
            </a:xfrm>
            <a:custGeom>
              <a:rect b="b" l="l" r="r" t="t"/>
              <a:pathLst>
                <a:path extrusionOk="0" h="6716" w="6990">
                  <a:moveTo>
                    <a:pt x="0" y="0"/>
                  </a:moveTo>
                  <a:lnTo>
                    <a:pt x="3489" y="6715"/>
                  </a:lnTo>
                  <a:lnTo>
                    <a:pt x="6989" y="0"/>
                  </a:ln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7"/>
            <p:cNvSpPr txBox="1"/>
            <p:nvPr/>
          </p:nvSpPr>
          <p:spPr>
            <a:xfrm>
              <a:off x="244925" y="3641281"/>
              <a:ext cx="1125000" cy="1272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200">
                  <a:latin typeface="Mada"/>
                  <a:ea typeface="Mada"/>
                  <a:cs typeface="Mada"/>
                  <a:sym typeface="Mada"/>
                </a:rPr>
                <a:t>Identify the problem or the issue</a:t>
              </a:r>
              <a:endParaRPr b="1" sz="1200">
                <a:latin typeface="Mada"/>
                <a:ea typeface="Mada"/>
                <a:cs typeface="Mada"/>
                <a:sym typeface="Mada"/>
              </a:endParaRPr>
            </a:p>
            <a:p>
              <a:pPr indent="0" lvl="0" marL="0" marR="0" rtl="0" algn="ctr">
                <a:spcBef>
                  <a:spcPts val="0"/>
                </a:spcBef>
                <a:spcAft>
                  <a:spcPts val="0"/>
                </a:spcAft>
                <a:buNone/>
              </a:pPr>
              <a:r>
                <a:rPr lang="en-GB" sz="900">
                  <a:solidFill>
                    <a:srgbClr val="999999"/>
                  </a:solidFill>
                  <a:latin typeface="Mada"/>
                  <a:ea typeface="Mada"/>
                  <a:cs typeface="Mada"/>
                  <a:sym typeface="Mada"/>
                </a:rPr>
                <a:t>through health indicators and trends</a:t>
              </a:r>
              <a:endParaRPr sz="900">
                <a:solidFill>
                  <a:srgbClr val="999999"/>
                </a:solidFill>
                <a:latin typeface="Mada"/>
                <a:ea typeface="Mada"/>
                <a:cs typeface="Mada"/>
                <a:sym typeface="Mada"/>
              </a:endParaRPr>
            </a:p>
          </p:txBody>
        </p:sp>
      </p:grpSp>
      <p:sp>
        <p:nvSpPr>
          <p:cNvPr id="203" name="Google Shape;203;p27"/>
          <p:cNvSpPr txBox="1"/>
          <p:nvPr/>
        </p:nvSpPr>
        <p:spPr>
          <a:xfrm>
            <a:off x="1778450" y="3481550"/>
            <a:ext cx="1252800" cy="1431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100">
                <a:latin typeface="Mada"/>
                <a:ea typeface="Mada"/>
                <a:cs typeface="Mada"/>
                <a:sym typeface="Mada"/>
              </a:rPr>
              <a:t>Policy Analysis:</a:t>
            </a:r>
            <a:endParaRPr b="1" sz="1100">
              <a:latin typeface="Mada"/>
              <a:ea typeface="Mada"/>
              <a:cs typeface="Mada"/>
              <a:sym typeface="Mada"/>
            </a:endParaRPr>
          </a:p>
          <a:p>
            <a:pPr indent="0" lvl="0" marL="0" marR="0" rtl="0" algn="l">
              <a:spcBef>
                <a:spcPts val="0"/>
              </a:spcBef>
              <a:spcAft>
                <a:spcPts val="0"/>
              </a:spcAft>
              <a:buNone/>
            </a:pPr>
            <a:r>
              <a:rPr lang="en-GB" sz="1100">
                <a:latin typeface="Mada"/>
                <a:ea typeface="Mada"/>
                <a:cs typeface="Mada"/>
                <a:sym typeface="Mada"/>
              </a:rPr>
              <a:t>2.1: identify and describe the policy options.</a:t>
            </a:r>
            <a:endParaRPr sz="1100">
              <a:latin typeface="Mada"/>
              <a:ea typeface="Mada"/>
              <a:cs typeface="Mada"/>
              <a:sym typeface="Mada"/>
            </a:endParaRPr>
          </a:p>
          <a:p>
            <a:pPr indent="0" lvl="0" marL="0" marR="0" rtl="0" algn="l">
              <a:spcBef>
                <a:spcPts val="0"/>
              </a:spcBef>
              <a:spcAft>
                <a:spcPts val="0"/>
              </a:spcAft>
              <a:buNone/>
            </a:pPr>
            <a:r>
              <a:rPr lang="en-GB" sz="1100">
                <a:latin typeface="Mada"/>
                <a:ea typeface="Mada"/>
                <a:cs typeface="Mada"/>
                <a:sym typeface="Mada"/>
              </a:rPr>
              <a:t>2.2: assess them.</a:t>
            </a:r>
            <a:endParaRPr sz="1100">
              <a:latin typeface="Mada"/>
              <a:ea typeface="Mada"/>
              <a:cs typeface="Mada"/>
              <a:sym typeface="Mada"/>
            </a:endParaRPr>
          </a:p>
          <a:p>
            <a:pPr indent="0" lvl="0" marL="0" marR="0" rtl="0" algn="l">
              <a:spcBef>
                <a:spcPts val="0"/>
              </a:spcBef>
              <a:spcAft>
                <a:spcPts val="0"/>
              </a:spcAft>
              <a:buNone/>
            </a:pPr>
            <a:r>
              <a:rPr lang="en-GB" sz="1100">
                <a:latin typeface="Mada"/>
                <a:ea typeface="Mada"/>
                <a:cs typeface="Mada"/>
                <a:sym typeface="Mada"/>
              </a:rPr>
              <a:t>2.3: </a:t>
            </a:r>
            <a:r>
              <a:rPr lang="en-GB" sz="1100">
                <a:latin typeface="Mada"/>
                <a:ea typeface="Mada"/>
                <a:cs typeface="Mada"/>
                <a:sym typeface="Mada"/>
              </a:rPr>
              <a:t>prioritize</a:t>
            </a:r>
            <a:r>
              <a:rPr lang="en-GB" sz="1100">
                <a:latin typeface="Mada"/>
                <a:ea typeface="Mada"/>
                <a:cs typeface="Mada"/>
                <a:sym typeface="Mada"/>
              </a:rPr>
              <a:t> them.</a:t>
            </a:r>
            <a:endParaRPr sz="1100">
              <a:latin typeface="Mada"/>
              <a:ea typeface="Mada"/>
              <a:cs typeface="Mada"/>
              <a:sym typeface="Mada"/>
            </a:endParaRPr>
          </a:p>
        </p:txBody>
      </p:sp>
      <p:sp>
        <p:nvSpPr>
          <p:cNvPr id="204" name="Google Shape;204;p27"/>
          <p:cNvSpPr txBox="1"/>
          <p:nvPr/>
        </p:nvSpPr>
        <p:spPr>
          <a:xfrm>
            <a:off x="3311975" y="3641281"/>
            <a:ext cx="1125000" cy="1272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200">
                <a:latin typeface="Mada"/>
                <a:ea typeface="Mada"/>
                <a:cs typeface="Mada"/>
                <a:sym typeface="Mada"/>
              </a:rPr>
              <a:t>Develop a strategy </a:t>
            </a:r>
            <a:endParaRPr b="1" sz="1200">
              <a:latin typeface="Mada"/>
              <a:ea typeface="Mada"/>
              <a:cs typeface="Mada"/>
              <a:sym typeface="Mada"/>
            </a:endParaRPr>
          </a:p>
          <a:p>
            <a:pPr indent="0" lvl="0" marL="0" marR="0" rtl="0" algn="l">
              <a:spcBef>
                <a:spcPts val="0"/>
              </a:spcBef>
              <a:spcAft>
                <a:spcPts val="0"/>
              </a:spcAft>
              <a:buNone/>
            </a:pPr>
            <a:r>
              <a:rPr lang="en-GB" sz="1200">
                <a:latin typeface="Mada"/>
                <a:ea typeface="Mada"/>
                <a:cs typeface="Mada"/>
                <a:sym typeface="Mada"/>
              </a:rPr>
              <a:t>for furthering adoption of policy solution</a:t>
            </a:r>
            <a:endParaRPr sz="1200">
              <a:latin typeface="Mada"/>
              <a:ea typeface="Mada"/>
              <a:cs typeface="Mada"/>
              <a:sym typeface="Mada"/>
            </a:endParaRPr>
          </a:p>
        </p:txBody>
      </p:sp>
      <p:sp>
        <p:nvSpPr>
          <p:cNvPr id="205" name="Google Shape;205;p27"/>
          <p:cNvSpPr txBox="1"/>
          <p:nvPr/>
        </p:nvSpPr>
        <p:spPr>
          <a:xfrm>
            <a:off x="4819075" y="3641281"/>
            <a:ext cx="1125000" cy="1272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200">
                <a:latin typeface="Mada"/>
                <a:ea typeface="Mada"/>
                <a:cs typeface="Mada"/>
                <a:sym typeface="Mada"/>
              </a:rPr>
              <a:t>Policy enactment </a:t>
            </a:r>
            <a:r>
              <a:rPr baseline="30000" lang="en-GB" sz="1300">
                <a:solidFill>
                  <a:srgbClr val="6AA84F"/>
                </a:solidFill>
                <a:latin typeface="Nunito"/>
                <a:ea typeface="Nunito"/>
                <a:cs typeface="Nunito"/>
                <a:sym typeface="Nunito"/>
              </a:rPr>
              <a:t>2</a:t>
            </a:r>
            <a:endParaRPr b="1" sz="1200">
              <a:latin typeface="Mada"/>
              <a:ea typeface="Mada"/>
              <a:cs typeface="Mada"/>
              <a:sym typeface="Mada"/>
            </a:endParaRPr>
          </a:p>
        </p:txBody>
      </p:sp>
      <p:sp>
        <p:nvSpPr>
          <p:cNvPr id="206" name="Google Shape;206;p27"/>
          <p:cNvSpPr txBox="1"/>
          <p:nvPr/>
        </p:nvSpPr>
        <p:spPr>
          <a:xfrm>
            <a:off x="6223963" y="3603750"/>
            <a:ext cx="1312500" cy="1272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200">
                <a:latin typeface="Mada"/>
                <a:ea typeface="Mada"/>
                <a:cs typeface="Mada"/>
                <a:sym typeface="Mada"/>
              </a:rPr>
              <a:t>Policy implementation </a:t>
            </a:r>
            <a:r>
              <a:rPr baseline="30000" lang="en-GB" sz="1300">
                <a:solidFill>
                  <a:srgbClr val="6AA84F"/>
                </a:solidFill>
                <a:latin typeface="Nunito"/>
                <a:ea typeface="Nunito"/>
                <a:cs typeface="Nunito"/>
                <a:sym typeface="Nunito"/>
              </a:rPr>
              <a:t>3</a:t>
            </a:r>
            <a:endParaRPr b="1" sz="1200">
              <a:latin typeface="Mada"/>
              <a:ea typeface="Mada"/>
              <a:cs typeface="Mada"/>
              <a:sym typeface="Mada"/>
            </a:endParaRPr>
          </a:p>
        </p:txBody>
      </p:sp>
      <p:sp>
        <p:nvSpPr>
          <p:cNvPr id="207" name="Google Shape;207;p27"/>
          <p:cNvSpPr/>
          <p:nvPr/>
        </p:nvSpPr>
        <p:spPr>
          <a:xfrm>
            <a:off x="454475" y="6135625"/>
            <a:ext cx="3315587" cy="604850"/>
          </a:xfrm>
          <a:custGeom>
            <a:rect b="b" l="l" r="r" t="t"/>
            <a:pathLst>
              <a:path extrusionOk="0" h="27957" w="116265">
                <a:moveTo>
                  <a:pt x="0" y="1"/>
                </a:moveTo>
                <a:lnTo>
                  <a:pt x="0" y="21741"/>
                </a:lnTo>
                <a:lnTo>
                  <a:pt x="0" y="23361"/>
                </a:lnTo>
                <a:cubicBezTo>
                  <a:pt x="0" y="27653"/>
                  <a:pt x="3455" y="27952"/>
                  <a:pt x="6111" y="27952"/>
                </a:cubicBezTo>
                <a:cubicBezTo>
                  <a:pt x="6542" y="27952"/>
                  <a:pt x="6952" y="27945"/>
                  <a:pt x="7323" y="27945"/>
                </a:cubicBezTo>
                <a:lnTo>
                  <a:pt x="7323" y="27956"/>
                </a:lnTo>
                <a:lnTo>
                  <a:pt x="104597" y="27956"/>
                </a:lnTo>
                <a:cubicBezTo>
                  <a:pt x="111038" y="27956"/>
                  <a:pt x="116265" y="22730"/>
                  <a:pt x="116265" y="16276"/>
                </a:cubicBezTo>
                <a:cubicBezTo>
                  <a:pt x="116265" y="9835"/>
                  <a:pt x="111038" y="4608"/>
                  <a:pt x="104597" y="4608"/>
                </a:cubicBezTo>
                <a:lnTo>
                  <a:pt x="7323" y="4608"/>
                </a:lnTo>
                <a:lnTo>
                  <a:pt x="7323" y="4596"/>
                </a:lnTo>
                <a:cubicBezTo>
                  <a:pt x="6961" y="4596"/>
                  <a:pt x="6563" y="4604"/>
                  <a:pt x="6144" y="4604"/>
                </a:cubicBezTo>
                <a:cubicBezTo>
                  <a:pt x="3484" y="4604"/>
                  <a:pt x="0" y="4310"/>
                  <a:pt x="0" y="1"/>
                </a:cubicBezTo>
                <a:close/>
              </a:path>
            </a:pathLst>
          </a:custGeom>
          <a:solidFill>
            <a:srgbClr val="45818E"/>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434343"/>
              </a:solidFill>
              <a:latin typeface="Fira Sans Extra Condensed Medium"/>
              <a:ea typeface="Fira Sans Extra Condensed Medium"/>
              <a:cs typeface="Fira Sans Extra Condensed Medium"/>
              <a:sym typeface="Fira Sans Extra Condensed Medium"/>
            </a:endParaRPr>
          </a:p>
        </p:txBody>
      </p:sp>
      <p:sp>
        <p:nvSpPr>
          <p:cNvPr id="208" name="Google Shape;208;p27"/>
          <p:cNvSpPr/>
          <p:nvPr/>
        </p:nvSpPr>
        <p:spPr>
          <a:xfrm>
            <a:off x="454474" y="6032225"/>
            <a:ext cx="748645" cy="604742"/>
          </a:xfrm>
          <a:custGeom>
            <a:rect b="b" l="l" r="r" t="t"/>
            <a:pathLst>
              <a:path extrusionOk="0" h="27952" w="33564">
                <a:moveTo>
                  <a:pt x="6144" y="1"/>
                </a:moveTo>
                <a:cubicBezTo>
                  <a:pt x="3484" y="1"/>
                  <a:pt x="0" y="294"/>
                  <a:pt x="0" y="4604"/>
                </a:cubicBezTo>
                <a:lnTo>
                  <a:pt x="0" y="6211"/>
                </a:lnTo>
                <a:lnTo>
                  <a:pt x="0" y="27952"/>
                </a:lnTo>
                <a:cubicBezTo>
                  <a:pt x="0" y="23660"/>
                  <a:pt x="3455" y="23360"/>
                  <a:pt x="6111" y="23360"/>
                </a:cubicBezTo>
                <a:cubicBezTo>
                  <a:pt x="6542" y="23360"/>
                  <a:pt x="6952" y="23368"/>
                  <a:pt x="7323" y="23368"/>
                </a:cubicBezTo>
                <a:lnTo>
                  <a:pt x="7323" y="23356"/>
                </a:lnTo>
                <a:lnTo>
                  <a:pt x="21896" y="23356"/>
                </a:lnTo>
                <a:cubicBezTo>
                  <a:pt x="28337" y="23356"/>
                  <a:pt x="33564" y="18129"/>
                  <a:pt x="33564" y="11688"/>
                </a:cubicBezTo>
                <a:cubicBezTo>
                  <a:pt x="33564" y="5235"/>
                  <a:pt x="28337" y="8"/>
                  <a:pt x="21896" y="8"/>
                </a:cubicBezTo>
                <a:lnTo>
                  <a:pt x="7323" y="8"/>
                </a:lnTo>
                <a:cubicBezTo>
                  <a:pt x="6961" y="8"/>
                  <a:pt x="6563" y="1"/>
                  <a:pt x="6144" y="1"/>
                </a:cubicBezTo>
                <a:close/>
              </a:path>
            </a:pathLst>
          </a:custGeom>
          <a:solidFill>
            <a:srgbClr val="CCCCC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434343"/>
              </a:solidFill>
              <a:latin typeface="Fira Sans Extra Condensed Medium"/>
              <a:ea typeface="Fira Sans Extra Condensed Medium"/>
              <a:cs typeface="Fira Sans Extra Condensed Medium"/>
              <a:sym typeface="Fira Sans Extra Condensed Medium"/>
            </a:endParaRPr>
          </a:p>
        </p:txBody>
      </p:sp>
      <p:sp>
        <p:nvSpPr>
          <p:cNvPr id="209" name="Google Shape;209;p27"/>
          <p:cNvSpPr txBox="1"/>
          <p:nvPr/>
        </p:nvSpPr>
        <p:spPr>
          <a:xfrm>
            <a:off x="1092373" y="6260620"/>
            <a:ext cx="2577300" cy="34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800">
                <a:solidFill>
                  <a:srgbClr val="FFFFFF"/>
                </a:solidFill>
                <a:latin typeface="Nunito"/>
                <a:ea typeface="Nunito"/>
                <a:cs typeface="Nunito"/>
                <a:sym typeface="Nunito"/>
              </a:rPr>
              <a:t>Overarching activities: </a:t>
            </a:r>
            <a:r>
              <a:rPr baseline="30000" lang="en-GB" sz="1300">
                <a:solidFill>
                  <a:srgbClr val="FF0000"/>
                </a:solidFill>
                <a:latin typeface="Nunito"/>
                <a:ea typeface="Nunito"/>
                <a:cs typeface="Nunito"/>
                <a:sym typeface="Nunito"/>
              </a:rPr>
              <a:t>4</a:t>
            </a:r>
            <a:endParaRPr sz="1800">
              <a:solidFill>
                <a:srgbClr val="FF0000"/>
              </a:solidFill>
              <a:latin typeface="Nunito"/>
              <a:ea typeface="Nunito"/>
              <a:cs typeface="Nunito"/>
              <a:sym typeface="Nunito"/>
            </a:endParaRPr>
          </a:p>
        </p:txBody>
      </p:sp>
      <p:sp>
        <p:nvSpPr>
          <p:cNvPr id="210" name="Google Shape;210;p27"/>
          <p:cNvSpPr txBox="1"/>
          <p:nvPr/>
        </p:nvSpPr>
        <p:spPr>
          <a:xfrm>
            <a:off x="986850" y="6787550"/>
            <a:ext cx="3204300" cy="76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latin typeface="Mada"/>
                <a:ea typeface="Mada"/>
                <a:cs typeface="Mada"/>
                <a:sym typeface="Mada"/>
              </a:rPr>
              <a:t>1- Stakeholder </a:t>
            </a:r>
            <a:r>
              <a:rPr b="1" lang="en-GB" sz="1200">
                <a:latin typeface="Mada"/>
                <a:ea typeface="Mada"/>
                <a:cs typeface="Mada"/>
                <a:sym typeface="Mada"/>
              </a:rPr>
              <a:t>engagement and </a:t>
            </a:r>
            <a:r>
              <a:rPr b="1" lang="en-GB" sz="1200">
                <a:latin typeface="Mada"/>
                <a:ea typeface="Mada"/>
                <a:cs typeface="Mada"/>
                <a:sym typeface="Mada"/>
              </a:rPr>
              <a:t> education </a:t>
            </a:r>
            <a:endParaRPr b="1" sz="1200">
              <a:latin typeface="Mada"/>
              <a:ea typeface="Mada"/>
              <a:cs typeface="Mada"/>
              <a:sym typeface="Mada"/>
            </a:endParaRPr>
          </a:p>
          <a:p>
            <a:pPr indent="0" lvl="0" marL="0" rtl="0" algn="l">
              <a:spcBef>
                <a:spcPts val="0"/>
              </a:spcBef>
              <a:spcAft>
                <a:spcPts val="0"/>
              </a:spcAft>
              <a:buNone/>
            </a:pPr>
            <a:r>
              <a:t/>
            </a:r>
            <a:endParaRPr b="1" sz="1200">
              <a:latin typeface="Mada"/>
              <a:ea typeface="Mada"/>
              <a:cs typeface="Mada"/>
              <a:sym typeface="Mada"/>
            </a:endParaRPr>
          </a:p>
          <a:p>
            <a:pPr indent="0" lvl="0" marL="0" rtl="0" algn="l">
              <a:spcBef>
                <a:spcPts val="0"/>
              </a:spcBef>
              <a:spcAft>
                <a:spcPts val="0"/>
              </a:spcAft>
              <a:buNone/>
            </a:pPr>
            <a:r>
              <a:rPr b="1" lang="en-GB" sz="1200">
                <a:latin typeface="Mada"/>
                <a:ea typeface="Mada"/>
                <a:cs typeface="Mada"/>
                <a:sym typeface="Mada"/>
              </a:rPr>
              <a:t>2- </a:t>
            </a:r>
            <a:r>
              <a:rPr b="1" lang="en-GB" sz="1200">
                <a:solidFill>
                  <a:srgbClr val="FF0000"/>
                </a:solidFill>
                <a:latin typeface="Mada"/>
                <a:ea typeface="Mada"/>
                <a:cs typeface="Mada"/>
                <a:sym typeface="Mada"/>
              </a:rPr>
              <a:t>Evaluation</a:t>
            </a:r>
            <a:endParaRPr b="1" sz="1200">
              <a:latin typeface="Mada"/>
              <a:ea typeface="Mada"/>
              <a:cs typeface="Mada"/>
              <a:sym typeface="Mada"/>
            </a:endParaRPr>
          </a:p>
        </p:txBody>
      </p:sp>
      <p:pic>
        <p:nvPicPr>
          <p:cNvPr id="211" name="Google Shape;211;p27"/>
          <p:cNvPicPr preferRelativeResize="0"/>
          <p:nvPr/>
        </p:nvPicPr>
        <p:blipFill>
          <a:blip r:embed="rId3">
            <a:alphaModFix/>
          </a:blip>
          <a:stretch>
            <a:fillRect/>
          </a:stretch>
        </p:blipFill>
        <p:spPr>
          <a:xfrm>
            <a:off x="4793225" y="5599887"/>
            <a:ext cx="2412262" cy="2412262"/>
          </a:xfrm>
          <a:prstGeom prst="rect">
            <a:avLst/>
          </a:prstGeom>
          <a:noFill/>
          <a:ln>
            <a:noFill/>
          </a:ln>
        </p:spPr>
      </p:pic>
      <p:sp>
        <p:nvSpPr>
          <p:cNvPr id="212" name="Google Shape;212;p27"/>
          <p:cNvSpPr txBox="1"/>
          <p:nvPr/>
        </p:nvSpPr>
        <p:spPr>
          <a:xfrm>
            <a:off x="465400" y="7858500"/>
            <a:ext cx="6658800" cy="44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76A5AF"/>
                </a:solidFill>
                <a:latin typeface="Nunito"/>
                <a:ea typeface="Nunito"/>
                <a:cs typeface="Nunito"/>
                <a:sym typeface="Nunito"/>
              </a:rPr>
              <a:t>Factors that affect policy decision making:</a:t>
            </a:r>
            <a:endParaRPr sz="1800">
              <a:solidFill>
                <a:srgbClr val="76A5AF"/>
              </a:solidFill>
              <a:latin typeface="Nunito"/>
              <a:ea typeface="Nunito"/>
              <a:cs typeface="Nunito"/>
              <a:sym typeface="Nunito"/>
            </a:endParaRPr>
          </a:p>
          <a:p>
            <a:pPr indent="0" lvl="0" marL="0" rtl="0" algn="l">
              <a:spcBef>
                <a:spcPts val="0"/>
              </a:spcBef>
              <a:spcAft>
                <a:spcPts val="0"/>
              </a:spcAft>
              <a:buNone/>
            </a:pPr>
            <a:r>
              <a:t/>
            </a:r>
            <a:endParaRPr b="1" sz="1300">
              <a:latin typeface="Mada"/>
              <a:ea typeface="Mada"/>
              <a:cs typeface="Mada"/>
              <a:sym typeface="Mada"/>
            </a:endParaRPr>
          </a:p>
        </p:txBody>
      </p:sp>
      <p:sp>
        <p:nvSpPr>
          <p:cNvPr id="213" name="Google Shape;213;p27"/>
          <p:cNvSpPr txBox="1"/>
          <p:nvPr/>
        </p:nvSpPr>
        <p:spPr>
          <a:xfrm>
            <a:off x="465400" y="8303700"/>
            <a:ext cx="3204300" cy="12720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Economic factors. </a:t>
            </a:r>
            <a:r>
              <a:rPr lang="en-GB" sz="900">
                <a:solidFill>
                  <a:srgbClr val="6AA84F"/>
                </a:solidFill>
                <a:latin typeface="Mada"/>
                <a:ea typeface="Mada"/>
                <a:cs typeface="Mada"/>
                <a:sym typeface="Mada"/>
              </a:rPr>
              <a:t>(limited resources)</a:t>
            </a:r>
            <a:endParaRPr sz="900">
              <a:solidFill>
                <a:srgbClr val="6AA84F"/>
              </a:solidFill>
              <a:latin typeface="Mada"/>
              <a:ea typeface="Mada"/>
              <a:cs typeface="Mada"/>
              <a:sym typeface="Mada"/>
            </a:endParaRPr>
          </a:p>
          <a:p>
            <a:pPr indent="-304800" lvl="0" marL="457200" rtl="0" algn="l">
              <a:spcBef>
                <a:spcPts val="0"/>
              </a:spcBef>
              <a:spcAft>
                <a:spcPts val="0"/>
              </a:spcAft>
              <a:buSzPts val="1200"/>
              <a:buFont typeface="Mada"/>
              <a:buChar char="●"/>
            </a:pPr>
            <a:r>
              <a:rPr b="1" lang="en-GB" sz="1200">
                <a:latin typeface="Mada"/>
                <a:ea typeface="Mada"/>
                <a:cs typeface="Mada"/>
                <a:sym typeface="Mada"/>
              </a:rPr>
              <a:t>Cultural/Religious factors. </a:t>
            </a:r>
            <a:r>
              <a:rPr baseline="30000" lang="en-GB" sz="1300">
                <a:solidFill>
                  <a:srgbClr val="6AA84F"/>
                </a:solidFill>
                <a:latin typeface="Nunito"/>
                <a:ea typeface="Nunito"/>
                <a:cs typeface="Nunito"/>
                <a:sym typeface="Nunito"/>
              </a:rPr>
              <a:t>5</a:t>
            </a:r>
            <a:endParaRPr b="1"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Behavioral</a:t>
            </a:r>
            <a:r>
              <a:rPr lang="en-GB" sz="1200">
                <a:latin typeface="Mada"/>
                <a:ea typeface="Mada"/>
                <a:cs typeface="Mada"/>
                <a:sym typeface="Mada"/>
              </a:rPr>
              <a:t> factors. </a:t>
            </a:r>
            <a:r>
              <a:rPr lang="en-GB" sz="900">
                <a:solidFill>
                  <a:srgbClr val="6AA84F"/>
                </a:solidFill>
                <a:latin typeface="Mada"/>
                <a:ea typeface="Mada"/>
                <a:cs typeface="Mada"/>
                <a:sym typeface="Mada"/>
              </a:rPr>
              <a:t>(smoking, not wearing mask)</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Physical </a:t>
            </a:r>
            <a:r>
              <a:rPr lang="en-GB" sz="1200">
                <a:latin typeface="Mada"/>
                <a:ea typeface="Mada"/>
                <a:cs typeface="Mada"/>
                <a:sym typeface="Mada"/>
              </a:rPr>
              <a:t>environment</a:t>
            </a:r>
            <a:r>
              <a:rPr lang="en-GB" sz="1200">
                <a:latin typeface="Mada"/>
                <a:ea typeface="Mada"/>
                <a:cs typeface="Mada"/>
                <a:sym typeface="Mada"/>
              </a:rPr>
              <a:t>. </a:t>
            </a:r>
            <a:r>
              <a:rPr lang="en-GB" sz="900">
                <a:solidFill>
                  <a:srgbClr val="6AA84F"/>
                </a:solidFill>
                <a:latin typeface="Mada"/>
                <a:ea typeface="Mada"/>
                <a:cs typeface="Mada"/>
                <a:sym typeface="Mada"/>
              </a:rPr>
              <a:t>(walking area)</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Availability of medical </a:t>
            </a:r>
            <a:r>
              <a:rPr lang="en-GB" sz="1200">
                <a:latin typeface="Mada"/>
                <a:ea typeface="Mada"/>
                <a:cs typeface="Mada"/>
                <a:sym typeface="Mada"/>
              </a:rPr>
              <a:t>services</a:t>
            </a:r>
            <a:r>
              <a:rPr lang="en-GB" sz="1200">
                <a:latin typeface="Mada"/>
                <a:ea typeface="Mada"/>
                <a:cs typeface="Mada"/>
                <a:sym typeface="Mada"/>
              </a:rPr>
              <a:t>.</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Political situation.</a:t>
            </a:r>
            <a:r>
              <a:rPr lang="en-GB" sz="1200">
                <a:latin typeface="Mada"/>
                <a:ea typeface="Mada"/>
                <a:cs typeface="Mada"/>
                <a:sym typeface="Mada"/>
              </a:rPr>
              <a:t> </a:t>
            </a:r>
            <a:r>
              <a:rPr lang="en-GB" sz="900">
                <a:solidFill>
                  <a:srgbClr val="6AA84F"/>
                </a:solidFill>
                <a:latin typeface="Mada"/>
                <a:ea typeface="Mada"/>
                <a:cs typeface="Mada"/>
                <a:sym typeface="Mada"/>
              </a:rPr>
              <a:t>(Yemen cholera outbreak)</a:t>
            </a:r>
            <a:endParaRPr sz="900">
              <a:solidFill>
                <a:srgbClr val="6AA84F"/>
              </a:solidFill>
              <a:latin typeface="Mada"/>
              <a:ea typeface="Mada"/>
              <a:cs typeface="Mada"/>
              <a:sym typeface="Mada"/>
            </a:endParaRPr>
          </a:p>
        </p:txBody>
      </p:sp>
      <p:sp>
        <p:nvSpPr>
          <p:cNvPr id="214" name="Google Shape;214;p27"/>
          <p:cNvSpPr txBox="1"/>
          <p:nvPr/>
        </p:nvSpPr>
        <p:spPr>
          <a:xfrm>
            <a:off x="3277875" y="8303950"/>
            <a:ext cx="4106100" cy="10821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Technology advances. </a:t>
            </a:r>
            <a:r>
              <a:rPr lang="en-GB" sz="900">
                <a:solidFill>
                  <a:srgbClr val="6AA84F"/>
                </a:solidFill>
                <a:latin typeface="Mada"/>
                <a:ea typeface="Mada"/>
                <a:cs typeface="Mada"/>
                <a:sym typeface="Mada"/>
              </a:rPr>
              <a:t>(distance learning)</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Epidemiological structure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Disease </a:t>
            </a:r>
            <a:r>
              <a:rPr lang="en-GB" sz="1200">
                <a:latin typeface="Mada"/>
                <a:ea typeface="Mada"/>
                <a:cs typeface="Mada"/>
                <a:sym typeface="Mada"/>
              </a:rPr>
              <a:t>distribution</a:t>
            </a:r>
            <a:r>
              <a:rPr lang="en-GB" sz="1200">
                <a:latin typeface="Mada"/>
                <a:ea typeface="Mada"/>
                <a:cs typeface="Mada"/>
                <a:sym typeface="Mada"/>
              </a:rPr>
              <a:t> and disease prevention priorities.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Public health </a:t>
            </a:r>
            <a:r>
              <a:rPr lang="en-GB" sz="1200">
                <a:latin typeface="Mada"/>
                <a:ea typeface="Mada"/>
                <a:cs typeface="Mada"/>
                <a:sym typeface="Mada"/>
              </a:rPr>
              <a:t>evidence</a:t>
            </a:r>
            <a:r>
              <a:rPr lang="en-GB" sz="1200">
                <a:latin typeface="Mada"/>
                <a:ea typeface="Mada"/>
                <a:cs typeface="Mada"/>
                <a:sym typeface="Mada"/>
              </a:rPr>
              <a:t>.</a:t>
            </a:r>
            <a:endParaRPr sz="1200">
              <a:latin typeface="Mada"/>
              <a:ea typeface="Mada"/>
              <a:cs typeface="Mada"/>
              <a:sym typeface="Mada"/>
            </a:endParaRPr>
          </a:p>
        </p:txBody>
      </p:sp>
      <p:sp>
        <p:nvSpPr>
          <p:cNvPr id="215" name="Google Shape;215;p27"/>
          <p:cNvSpPr txBox="1"/>
          <p:nvPr/>
        </p:nvSpPr>
        <p:spPr>
          <a:xfrm>
            <a:off x="359075" y="810625"/>
            <a:ext cx="6658800" cy="166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76A5AF"/>
                </a:solidFill>
                <a:latin typeface="Mada"/>
                <a:ea typeface="Mada"/>
                <a:cs typeface="Mada"/>
                <a:sym typeface="Mada"/>
              </a:rPr>
              <a:t>Why health policies are needed?</a:t>
            </a:r>
            <a:endParaRPr sz="1800">
              <a:solidFill>
                <a:srgbClr val="76A5AF"/>
              </a:solidFill>
              <a:latin typeface="Mada"/>
              <a:ea typeface="Mada"/>
              <a:cs typeface="Mada"/>
              <a:sym typeface="Mada"/>
            </a:endParaRPr>
          </a:p>
          <a:p>
            <a:pPr indent="0" lvl="0" marL="0" rtl="0" algn="l">
              <a:spcBef>
                <a:spcPts val="0"/>
              </a:spcBef>
              <a:spcAft>
                <a:spcPts val="0"/>
              </a:spcAft>
              <a:buNone/>
            </a:pPr>
            <a:r>
              <a:t/>
            </a:r>
            <a:endParaRPr sz="1300">
              <a:latin typeface="Mada"/>
              <a:ea typeface="Mada"/>
              <a:cs typeface="Mada"/>
              <a:sym typeface="Mada"/>
            </a:endParaRPr>
          </a:p>
          <a:p>
            <a:pPr indent="0" lvl="0" marL="0" rtl="0" algn="l">
              <a:spcBef>
                <a:spcPts val="0"/>
              </a:spcBef>
              <a:spcAft>
                <a:spcPts val="0"/>
              </a:spcAft>
              <a:buNone/>
            </a:pPr>
            <a:r>
              <a:rPr lang="en-GB" sz="1300">
                <a:latin typeface="Mada"/>
                <a:ea typeface="Mada"/>
                <a:cs typeface="Mada"/>
                <a:sym typeface="Mada"/>
              </a:rPr>
              <a:t>A health policy can achieve several things</a:t>
            </a:r>
            <a:endParaRPr sz="1300">
              <a:latin typeface="Mada"/>
              <a:ea typeface="Mada"/>
              <a:cs typeface="Mada"/>
              <a:sym typeface="Mada"/>
            </a:endParaRPr>
          </a:p>
          <a:p>
            <a:pPr indent="-311150" lvl="0" marL="457200" rtl="0" algn="l">
              <a:spcBef>
                <a:spcPts val="0"/>
              </a:spcBef>
              <a:spcAft>
                <a:spcPts val="0"/>
              </a:spcAft>
              <a:buSzPts val="1300"/>
              <a:buFont typeface="Mada"/>
              <a:buChar char="●"/>
            </a:pPr>
            <a:r>
              <a:rPr lang="en-GB" sz="1300">
                <a:latin typeface="Mada"/>
                <a:ea typeface="Mada"/>
                <a:cs typeface="Mada"/>
                <a:sym typeface="Mada"/>
              </a:rPr>
              <a:t>It </a:t>
            </a:r>
            <a:r>
              <a:rPr b="1" lang="en-GB" sz="1300">
                <a:latin typeface="Mada"/>
                <a:ea typeface="Mada"/>
                <a:cs typeface="Mada"/>
                <a:sym typeface="Mada"/>
              </a:rPr>
              <a:t>defines a vision</a:t>
            </a:r>
            <a:r>
              <a:rPr lang="en-GB" sz="1300">
                <a:latin typeface="Mada"/>
                <a:ea typeface="Mada"/>
                <a:cs typeface="Mada"/>
                <a:sym typeface="Mada"/>
              </a:rPr>
              <a:t> for the future which in turn helps to establish targets and points of reference for the short and medium term.</a:t>
            </a:r>
            <a:endParaRPr sz="1300">
              <a:latin typeface="Mada"/>
              <a:ea typeface="Mada"/>
              <a:cs typeface="Mada"/>
              <a:sym typeface="Mada"/>
            </a:endParaRPr>
          </a:p>
          <a:p>
            <a:pPr indent="-311150" lvl="0" marL="457200" rtl="0" algn="l">
              <a:spcBef>
                <a:spcPts val="0"/>
              </a:spcBef>
              <a:spcAft>
                <a:spcPts val="0"/>
              </a:spcAft>
              <a:buSzPts val="1300"/>
              <a:buFont typeface="Mada"/>
              <a:buChar char="●"/>
            </a:pPr>
            <a:r>
              <a:rPr lang="en-GB" sz="1300">
                <a:latin typeface="Mada"/>
                <a:ea typeface="Mada"/>
                <a:cs typeface="Mada"/>
                <a:sym typeface="Mada"/>
              </a:rPr>
              <a:t>It </a:t>
            </a:r>
            <a:r>
              <a:rPr b="1" lang="en-GB" sz="1300">
                <a:latin typeface="Mada"/>
                <a:ea typeface="Mada"/>
                <a:cs typeface="Mada"/>
                <a:sym typeface="Mada"/>
              </a:rPr>
              <a:t>outlines priorities</a:t>
            </a:r>
            <a:r>
              <a:rPr lang="en-GB" sz="1300">
                <a:latin typeface="Mada"/>
                <a:ea typeface="Mada"/>
                <a:cs typeface="Mada"/>
                <a:sym typeface="Mada"/>
              </a:rPr>
              <a:t> and the expected roles of different groups.</a:t>
            </a:r>
            <a:endParaRPr sz="1300">
              <a:latin typeface="Mada"/>
              <a:ea typeface="Mada"/>
              <a:cs typeface="Mada"/>
              <a:sym typeface="Mada"/>
            </a:endParaRPr>
          </a:p>
          <a:p>
            <a:pPr indent="-311150" lvl="0" marL="457200" rtl="0" algn="l">
              <a:spcBef>
                <a:spcPts val="0"/>
              </a:spcBef>
              <a:spcAft>
                <a:spcPts val="0"/>
              </a:spcAft>
              <a:buSzPts val="1300"/>
              <a:buFont typeface="Mada"/>
              <a:buChar char="●"/>
            </a:pPr>
            <a:r>
              <a:rPr lang="en-GB" sz="1300">
                <a:latin typeface="Mada"/>
                <a:ea typeface="Mada"/>
                <a:cs typeface="Mada"/>
                <a:sym typeface="Mada"/>
              </a:rPr>
              <a:t>It </a:t>
            </a:r>
            <a:r>
              <a:rPr b="1" lang="en-GB" sz="1300">
                <a:latin typeface="Mada"/>
                <a:ea typeface="Mada"/>
                <a:cs typeface="Mada"/>
                <a:sym typeface="Mada"/>
              </a:rPr>
              <a:t>builds consensus </a:t>
            </a:r>
            <a:r>
              <a:rPr baseline="30000" lang="en-GB" sz="1300">
                <a:solidFill>
                  <a:srgbClr val="6AA84F"/>
                </a:solidFill>
                <a:latin typeface="Nunito"/>
                <a:ea typeface="Nunito"/>
                <a:cs typeface="Nunito"/>
                <a:sym typeface="Nunito"/>
              </a:rPr>
              <a:t>1</a:t>
            </a:r>
            <a:r>
              <a:rPr b="1" lang="en-GB" sz="1300">
                <a:solidFill>
                  <a:srgbClr val="FF0000"/>
                </a:solidFill>
                <a:latin typeface="Mada"/>
                <a:ea typeface="Mada"/>
                <a:cs typeface="Mada"/>
                <a:sym typeface="Mada"/>
              </a:rPr>
              <a:t> </a:t>
            </a:r>
            <a:r>
              <a:rPr lang="en-GB" sz="1300">
                <a:latin typeface="Mada"/>
                <a:ea typeface="Mada"/>
                <a:cs typeface="Mada"/>
                <a:sym typeface="Mada"/>
              </a:rPr>
              <a:t>and informs people.</a:t>
            </a:r>
            <a:endParaRPr sz="1300">
              <a:latin typeface="Mada"/>
              <a:ea typeface="Mada"/>
              <a:cs typeface="Mada"/>
              <a:sym typeface="Mada"/>
            </a:endParaRPr>
          </a:p>
          <a:p>
            <a:pPr indent="0" lvl="0" marL="0" rtl="0" algn="l">
              <a:spcBef>
                <a:spcPts val="0"/>
              </a:spcBef>
              <a:spcAft>
                <a:spcPts val="0"/>
              </a:spcAft>
              <a:buNone/>
            </a:pPr>
            <a:r>
              <a:t/>
            </a:r>
            <a:endParaRPr b="1" sz="1300">
              <a:solidFill>
                <a:srgbClr val="76A5AF"/>
              </a:solidFill>
              <a:latin typeface="Mada"/>
              <a:ea typeface="Mada"/>
              <a:cs typeface="Mada"/>
              <a:sym typeface="Mada"/>
            </a:endParaRPr>
          </a:p>
        </p:txBody>
      </p:sp>
      <p:sp>
        <p:nvSpPr>
          <p:cNvPr id="216" name="Google Shape;216;p27"/>
          <p:cNvSpPr txBox="1"/>
          <p:nvPr/>
        </p:nvSpPr>
        <p:spPr>
          <a:xfrm>
            <a:off x="258675" y="282425"/>
            <a:ext cx="7072200" cy="574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400">
                <a:solidFill>
                  <a:srgbClr val="134F5C"/>
                </a:solidFill>
                <a:latin typeface="Nunito"/>
                <a:ea typeface="Nunito"/>
                <a:cs typeface="Nunito"/>
                <a:sym typeface="Nunito"/>
              </a:rPr>
              <a:t>Goals of Health Policy</a:t>
            </a:r>
            <a:endParaRPr b="1" sz="2400">
              <a:solidFill>
                <a:srgbClr val="134F5C"/>
              </a:solidFill>
              <a:latin typeface="Nunito"/>
              <a:ea typeface="Nunito"/>
              <a:cs typeface="Nunito"/>
              <a:sym typeface="Nunito"/>
            </a:endParaRPr>
          </a:p>
        </p:txBody>
      </p:sp>
      <p:sp>
        <p:nvSpPr>
          <p:cNvPr id="217" name="Google Shape;217;p27"/>
          <p:cNvSpPr txBox="1"/>
          <p:nvPr/>
        </p:nvSpPr>
        <p:spPr>
          <a:xfrm>
            <a:off x="258675" y="2416025"/>
            <a:ext cx="7072200" cy="574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400">
                <a:solidFill>
                  <a:srgbClr val="134F5C"/>
                </a:solidFill>
                <a:latin typeface="Nunito"/>
                <a:ea typeface="Nunito"/>
                <a:cs typeface="Nunito"/>
                <a:sym typeface="Nunito"/>
              </a:rPr>
              <a:t>The Policy Process</a:t>
            </a:r>
            <a:endParaRPr b="1" sz="2400">
              <a:solidFill>
                <a:srgbClr val="134F5C"/>
              </a:solidFill>
              <a:latin typeface="Nunito"/>
              <a:ea typeface="Nunito"/>
              <a:cs typeface="Nunito"/>
              <a:sym typeface="Nunito"/>
            </a:endParaRPr>
          </a:p>
        </p:txBody>
      </p:sp>
      <p:sp>
        <p:nvSpPr>
          <p:cNvPr id="218" name="Google Shape;218;p27"/>
          <p:cNvSpPr txBox="1"/>
          <p:nvPr/>
        </p:nvSpPr>
        <p:spPr>
          <a:xfrm>
            <a:off x="11950" y="9671050"/>
            <a:ext cx="7589400" cy="97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solidFill>
                  <a:srgbClr val="6AA84F"/>
                </a:solidFill>
                <a:latin typeface="Mada"/>
                <a:ea typeface="Mada"/>
                <a:cs typeface="Mada"/>
                <a:sym typeface="Mada"/>
              </a:rPr>
              <a:t>1- اجماع</a:t>
            </a:r>
            <a:endParaRPr sz="800">
              <a:solidFill>
                <a:srgbClr val="6AA84F"/>
              </a:solidFill>
              <a:latin typeface="Mada"/>
              <a:ea typeface="Mada"/>
              <a:cs typeface="Mada"/>
              <a:sym typeface="Mada"/>
            </a:endParaRPr>
          </a:p>
          <a:p>
            <a:pPr indent="0" lvl="0" marL="0" rtl="0" algn="l">
              <a:spcBef>
                <a:spcPts val="0"/>
              </a:spcBef>
              <a:spcAft>
                <a:spcPts val="0"/>
              </a:spcAft>
              <a:buNone/>
            </a:pPr>
            <a:r>
              <a:rPr lang="en-GB" sz="800">
                <a:solidFill>
                  <a:srgbClr val="6AA84F"/>
                </a:solidFill>
                <a:latin typeface="Mada"/>
                <a:ea typeface="Mada"/>
                <a:cs typeface="Mada"/>
                <a:sym typeface="Mada"/>
              </a:rPr>
              <a:t>2- Policy enactment means passing laws and legislations.</a:t>
            </a:r>
            <a:endParaRPr sz="800">
              <a:solidFill>
                <a:srgbClr val="6AA84F"/>
              </a:solidFill>
              <a:latin typeface="Mada"/>
              <a:ea typeface="Mada"/>
              <a:cs typeface="Mada"/>
              <a:sym typeface="Mada"/>
            </a:endParaRPr>
          </a:p>
          <a:p>
            <a:pPr indent="0" lvl="0" marL="0" rtl="0" algn="l">
              <a:spcBef>
                <a:spcPts val="0"/>
              </a:spcBef>
              <a:spcAft>
                <a:spcPts val="0"/>
              </a:spcAft>
              <a:buNone/>
            </a:pPr>
            <a:r>
              <a:rPr lang="en-GB" sz="800">
                <a:solidFill>
                  <a:srgbClr val="6AA84F"/>
                </a:solidFill>
                <a:latin typeface="Mada"/>
                <a:ea typeface="Mada"/>
                <a:cs typeface="Mada"/>
                <a:sym typeface="Mada"/>
              </a:rPr>
              <a:t>3- Policy implementation means applying measures to implement the law.</a:t>
            </a:r>
            <a:endParaRPr sz="800">
              <a:solidFill>
                <a:srgbClr val="6AA84F"/>
              </a:solidFill>
              <a:latin typeface="Mada"/>
              <a:ea typeface="Mada"/>
              <a:cs typeface="Mada"/>
              <a:sym typeface="Mada"/>
            </a:endParaRPr>
          </a:p>
          <a:p>
            <a:pPr indent="0" lvl="0" marL="0" rtl="0" algn="l">
              <a:spcBef>
                <a:spcPts val="0"/>
              </a:spcBef>
              <a:spcAft>
                <a:spcPts val="0"/>
              </a:spcAft>
              <a:buNone/>
            </a:pPr>
            <a:r>
              <a:rPr lang="en-GB" sz="800">
                <a:solidFill>
                  <a:srgbClr val="6AA84F"/>
                </a:solidFill>
                <a:latin typeface="Mada"/>
                <a:ea typeface="Mada"/>
                <a:cs typeface="Mada"/>
                <a:sym typeface="Mada"/>
              </a:rPr>
              <a:t>4- Overarching activities are </a:t>
            </a:r>
            <a:r>
              <a:rPr lang="en-GB" sz="800">
                <a:solidFill>
                  <a:srgbClr val="6AA84F"/>
                </a:solidFill>
                <a:latin typeface="Mada"/>
                <a:ea typeface="Mada"/>
                <a:cs typeface="Mada"/>
                <a:sym typeface="Mada"/>
              </a:rPr>
              <a:t>activities</a:t>
            </a:r>
            <a:r>
              <a:rPr lang="en-GB" sz="800">
                <a:solidFill>
                  <a:srgbClr val="6AA84F"/>
                </a:solidFill>
                <a:latin typeface="Mada"/>
                <a:ea typeface="Mada"/>
                <a:cs typeface="Mada"/>
                <a:sym typeface="Mada"/>
              </a:rPr>
              <a:t> that must be initiated from the beginning and throughout the process.</a:t>
            </a:r>
            <a:endParaRPr sz="800">
              <a:solidFill>
                <a:srgbClr val="6AA84F"/>
              </a:solidFill>
              <a:latin typeface="Mada"/>
              <a:ea typeface="Mada"/>
              <a:cs typeface="Mada"/>
              <a:sym typeface="Mada"/>
            </a:endParaRPr>
          </a:p>
          <a:p>
            <a:pPr indent="-279400" lvl="0" marL="457200" rtl="0" algn="l">
              <a:spcBef>
                <a:spcPts val="0"/>
              </a:spcBef>
              <a:spcAft>
                <a:spcPts val="0"/>
              </a:spcAft>
              <a:buClr>
                <a:srgbClr val="6AA84F"/>
              </a:buClr>
              <a:buSzPts val="800"/>
              <a:buFont typeface="Mada"/>
              <a:buChar char="-"/>
            </a:pPr>
            <a:r>
              <a:rPr lang="en-GB" sz="800">
                <a:solidFill>
                  <a:srgbClr val="6AA84F"/>
                </a:solidFill>
                <a:latin typeface="Mada"/>
                <a:ea typeface="Mada"/>
                <a:cs typeface="Mada"/>
                <a:sym typeface="Mada"/>
              </a:rPr>
              <a:t>For example: you should initiate a dialogue with stakeholders and policy makers from the beginning and tell them how’s the process going.</a:t>
            </a:r>
            <a:endParaRPr sz="800">
              <a:solidFill>
                <a:srgbClr val="6AA84F"/>
              </a:solidFill>
              <a:latin typeface="Mada"/>
              <a:ea typeface="Mada"/>
              <a:cs typeface="Mada"/>
              <a:sym typeface="Mada"/>
            </a:endParaRPr>
          </a:p>
          <a:p>
            <a:pPr indent="0" lvl="0" marL="0" rtl="0" algn="l">
              <a:spcBef>
                <a:spcPts val="0"/>
              </a:spcBef>
              <a:spcAft>
                <a:spcPts val="0"/>
              </a:spcAft>
              <a:buNone/>
            </a:pPr>
            <a:r>
              <a:rPr lang="en-GB" sz="800">
                <a:solidFill>
                  <a:srgbClr val="6AA84F"/>
                </a:solidFill>
                <a:latin typeface="Mada"/>
                <a:ea typeface="Mada"/>
                <a:cs typeface="Mada"/>
                <a:sym typeface="Mada"/>
              </a:rPr>
              <a:t>5- Religious factors such as what happened during COVID pandemic and the closing of Mosques. Another example is what happened during the eradication of polio, some countries (Pakistan) refused to take the vaccine believing its a fight against their religion.</a:t>
            </a:r>
            <a:endParaRPr sz="1200">
              <a:solidFill>
                <a:srgbClr val="6AA84F"/>
              </a:solidFill>
              <a:latin typeface="Mada"/>
              <a:ea typeface="Mada"/>
              <a:cs typeface="Mada"/>
              <a:sym typeface="Mad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8"/>
          <p:cNvSpPr txBox="1"/>
          <p:nvPr/>
        </p:nvSpPr>
        <p:spPr>
          <a:xfrm>
            <a:off x="4096800" y="1746950"/>
            <a:ext cx="3198000" cy="37344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SzPts val="1300"/>
              <a:buFont typeface="Mada"/>
              <a:buChar char="●"/>
            </a:pPr>
            <a:r>
              <a:rPr lang="en-GB" sz="1300">
                <a:latin typeface="Mada"/>
                <a:ea typeface="Mada"/>
                <a:cs typeface="Mada"/>
                <a:sym typeface="Mada"/>
              </a:rPr>
              <a:t>More specific to the </a:t>
            </a:r>
            <a:r>
              <a:rPr b="1" lang="en-GB" sz="1300">
                <a:latin typeface="Mada"/>
                <a:ea typeface="Mada"/>
                <a:cs typeface="Mada"/>
                <a:sym typeface="Mada"/>
              </a:rPr>
              <a:t>level of organizations or individuals</a:t>
            </a:r>
            <a:r>
              <a:rPr lang="en-GB" sz="1300">
                <a:latin typeface="Mada"/>
                <a:ea typeface="Mada"/>
                <a:cs typeface="Mada"/>
                <a:sym typeface="Mada"/>
              </a:rPr>
              <a:t>.</a:t>
            </a:r>
            <a:endParaRPr sz="1300">
              <a:latin typeface="Mada"/>
              <a:ea typeface="Mada"/>
              <a:cs typeface="Mada"/>
              <a:sym typeface="Mada"/>
            </a:endParaRPr>
          </a:p>
          <a:p>
            <a:pPr indent="-311150" lvl="0" marL="457200" rtl="0" algn="l">
              <a:spcBef>
                <a:spcPts val="0"/>
              </a:spcBef>
              <a:spcAft>
                <a:spcPts val="0"/>
              </a:spcAft>
              <a:buSzPts val="1300"/>
              <a:buFont typeface="Mada"/>
              <a:buChar char="●"/>
            </a:pPr>
            <a:r>
              <a:rPr lang="en-GB" sz="1300">
                <a:latin typeface="Mada"/>
                <a:ea typeface="Mada"/>
                <a:cs typeface="Mada"/>
                <a:sym typeface="Mada"/>
              </a:rPr>
              <a:t>Based on the</a:t>
            </a:r>
            <a:r>
              <a:rPr b="1" lang="en-GB" sz="1300">
                <a:latin typeface="Mada"/>
                <a:ea typeface="Mada"/>
                <a:cs typeface="Mada"/>
                <a:sym typeface="Mada"/>
              </a:rPr>
              <a:t> operational needs</a:t>
            </a:r>
            <a:r>
              <a:rPr lang="en-GB" sz="1300">
                <a:latin typeface="Mada"/>
                <a:ea typeface="Mada"/>
                <a:cs typeface="Mada"/>
                <a:sym typeface="Mada"/>
              </a:rPr>
              <a:t> of the facility; which differ by organization (from hospital to another).</a:t>
            </a:r>
            <a:endParaRPr sz="1300">
              <a:latin typeface="Mada"/>
              <a:ea typeface="Mada"/>
              <a:cs typeface="Mada"/>
              <a:sym typeface="Mada"/>
            </a:endParaRPr>
          </a:p>
          <a:p>
            <a:pPr indent="-311150" lvl="0" marL="457200" rtl="0" algn="l">
              <a:spcBef>
                <a:spcPts val="0"/>
              </a:spcBef>
              <a:spcAft>
                <a:spcPts val="0"/>
              </a:spcAft>
              <a:buSzPts val="1300"/>
              <a:buFont typeface="Mada"/>
              <a:buChar char="●"/>
            </a:pPr>
            <a:r>
              <a:rPr lang="en-GB" sz="1300">
                <a:latin typeface="Mada"/>
                <a:ea typeface="Mada"/>
                <a:cs typeface="Mada"/>
                <a:sym typeface="Mada"/>
              </a:rPr>
              <a:t>These policies </a:t>
            </a:r>
            <a:r>
              <a:rPr b="1" lang="en-GB" sz="1300">
                <a:latin typeface="Mada"/>
                <a:ea typeface="Mada"/>
                <a:cs typeface="Mada"/>
                <a:sym typeface="Mada"/>
              </a:rPr>
              <a:t>affects</a:t>
            </a:r>
            <a:r>
              <a:rPr lang="en-GB" sz="1300">
                <a:latin typeface="Mada"/>
                <a:ea typeface="Mada"/>
                <a:cs typeface="Mada"/>
                <a:sym typeface="Mada"/>
              </a:rPr>
              <a:t>:</a:t>
            </a:r>
            <a:endParaRPr sz="1300">
              <a:latin typeface="Mada"/>
              <a:ea typeface="Mada"/>
              <a:cs typeface="Mada"/>
              <a:sym typeface="Mada"/>
            </a:endParaRPr>
          </a:p>
          <a:p>
            <a:pPr indent="-311150" lvl="0" marL="457200" rtl="0" algn="l">
              <a:spcBef>
                <a:spcPts val="0"/>
              </a:spcBef>
              <a:spcAft>
                <a:spcPts val="0"/>
              </a:spcAft>
              <a:buSzPts val="1300"/>
              <a:buFont typeface="Mada"/>
              <a:buChar char="-"/>
            </a:pPr>
            <a:r>
              <a:rPr lang="en-GB" sz="1300">
                <a:latin typeface="Mada"/>
                <a:ea typeface="Mada"/>
                <a:cs typeface="Mada"/>
                <a:sym typeface="Mada"/>
              </a:rPr>
              <a:t>Employees.       -     Operations.</a:t>
            </a:r>
            <a:endParaRPr sz="1300">
              <a:latin typeface="Mada"/>
              <a:ea typeface="Mada"/>
              <a:cs typeface="Mada"/>
              <a:sym typeface="Mada"/>
            </a:endParaRPr>
          </a:p>
          <a:p>
            <a:pPr indent="-311150" lvl="0" marL="457200" rtl="0" algn="l">
              <a:spcBef>
                <a:spcPts val="0"/>
              </a:spcBef>
              <a:spcAft>
                <a:spcPts val="0"/>
              </a:spcAft>
              <a:buSzPts val="1300"/>
              <a:buFont typeface="Mada"/>
              <a:buChar char="-"/>
            </a:pPr>
            <a:r>
              <a:rPr lang="en-GB" sz="1300">
                <a:latin typeface="Mada"/>
                <a:ea typeface="Mada"/>
                <a:cs typeface="Mada"/>
                <a:sym typeface="Mada"/>
              </a:rPr>
              <a:t>Ethics.</a:t>
            </a:r>
            <a:r>
              <a:rPr lang="en-GB" sz="1300">
                <a:solidFill>
                  <a:schemeClr val="dk1"/>
                </a:solidFill>
                <a:latin typeface="Mada"/>
                <a:ea typeface="Mada"/>
                <a:cs typeface="Mada"/>
                <a:sym typeface="Mada"/>
              </a:rPr>
              <a:t>                  -     Safety.</a:t>
            </a:r>
            <a:endParaRPr sz="1300">
              <a:solidFill>
                <a:schemeClr val="dk1"/>
              </a:solidFill>
              <a:latin typeface="Mada"/>
              <a:ea typeface="Mada"/>
              <a:cs typeface="Mada"/>
              <a:sym typeface="Mada"/>
            </a:endParaRPr>
          </a:p>
          <a:p>
            <a:pPr indent="-311150" lvl="0" marL="4572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Research.</a:t>
            </a:r>
            <a:endParaRPr sz="1300">
              <a:solidFill>
                <a:schemeClr val="dk1"/>
              </a:solidFill>
              <a:latin typeface="Mada"/>
              <a:ea typeface="Mada"/>
              <a:cs typeface="Mada"/>
              <a:sym typeface="Mada"/>
            </a:endParaRPr>
          </a:p>
          <a:p>
            <a:pPr indent="0" lvl="0" marL="457200" rtl="0" algn="l">
              <a:spcBef>
                <a:spcPts val="0"/>
              </a:spcBef>
              <a:spcAft>
                <a:spcPts val="0"/>
              </a:spcAft>
              <a:buNone/>
            </a:pPr>
            <a:r>
              <a:t/>
            </a:r>
            <a:endParaRPr sz="1300">
              <a:solidFill>
                <a:schemeClr val="dk1"/>
              </a:solidFill>
              <a:latin typeface="Mada"/>
              <a:ea typeface="Mada"/>
              <a:cs typeface="Mada"/>
              <a:sym typeface="Mada"/>
            </a:endParaRPr>
          </a:p>
          <a:p>
            <a:pPr indent="0" lvl="0" marL="0" rtl="0" algn="l">
              <a:spcBef>
                <a:spcPts val="0"/>
              </a:spcBef>
              <a:spcAft>
                <a:spcPts val="0"/>
              </a:spcAft>
              <a:buNone/>
            </a:pPr>
            <a:r>
              <a:rPr b="1" lang="en-GB" sz="1300" u="sng">
                <a:solidFill>
                  <a:schemeClr val="dk1"/>
                </a:solidFill>
                <a:latin typeface="Mada"/>
                <a:ea typeface="Mada"/>
                <a:cs typeface="Mada"/>
                <a:sym typeface="Mada"/>
              </a:rPr>
              <a:t>For example:</a:t>
            </a:r>
            <a:endParaRPr b="1" sz="1300" u="sng">
              <a:solidFill>
                <a:schemeClr val="dk1"/>
              </a:solidFill>
              <a:latin typeface="Mada"/>
              <a:ea typeface="Mada"/>
              <a:cs typeface="Mada"/>
              <a:sym typeface="Mada"/>
            </a:endParaRPr>
          </a:p>
          <a:p>
            <a:pPr indent="-311150" lvl="0" marL="4572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Hospital administrative policy and procedures.</a:t>
            </a:r>
            <a:endParaRPr sz="1300">
              <a:solidFill>
                <a:schemeClr val="dk1"/>
              </a:solidFill>
              <a:latin typeface="Mada"/>
              <a:ea typeface="Mada"/>
              <a:cs typeface="Mada"/>
              <a:sym typeface="Mada"/>
            </a:endParaRPr>
          </a:p>
          <a:p>
            <a:pPr indent="-311150" lvl="0" marL="4572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Department/internal policy and procedures.</a:t>
            </a:r>
            <a:endParaRPr sz="1300">
              <a:solidFill>
                <a:schemeClr val="dk1"/>
              </a:solidFill>
              <a:latin typeface="Mada"/>
              <a:ea typeface="Mada"/>
              <a:cs typeface="Mada"/>
              <a:sym typeface="Mada"/>
            </a:endParaRPr>
          </a:p>
          <a:p>
            <a:pPr indent="-311150" lvl="0" marL="4572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Clinical practice guidelines.</a:t>
            </a:r>
            <a:endParaRPr sz="1300">
              <a:solidFill>
                <a:schemeClr val="dk1"/>
              </a:solidFill>
              <a:latin typeface="Mada"/>
              <a:ea typeface="Mada"/>
              <a:cs typeface="Mada"/>
              <a:sym typeface="Mada"/>
            </a:endParaRPr>
          </a:p>
          <a:p>
            <a:pPr indent="0" lvl="0" marL="0" rtl="0" algn="l">
              <a:spcBef>
                <a:spcPts val="0"/>
              </a:spcBef>
              <a:spcAft>
                <a:spcPts val="0"/>
              </a:spcAft>
              <a:buNone/>
            </a:pPr>
            <a:r>
              <a:t/>
            </a:r>
            <a:endParaRPr b="1" sz="1300">
              <a:solidFill>
                <a:schemeClr val="dk1"/>
              </a:solidFill>
              <a:latin typeface="Mada"/>
              <a:ea typeface="Mada"/>
              <a:cs typeface="Mada"/>
              <a:sym typeface="Mada"/>
            </a:endParaRPr>
          </a:p>
          <a:p>
            <a:pPr indent="0" lvl="0" marL="1371600" rtl="0" algn="l">
              <a:spcBef>
                <a:spcPts val="0"/>
              </a:spcBef>
              <a:spcAft>
                <a:spcPts val="0"/>
              </a:spcAft>
              <a:buNone/>
            </a:pPr>
            <a:r>
              <a:t/>
            </a:r>
            <a:endParaRPr b="1" sz="1300">
              <a:latin typeface="Mada"/>
              <a:ea typeface="Mada"/>
              <a:cs typeface="Mada"/>
              <a:sym typeface="Mada"/>
            </a:endParaRPr>
          </a:p>
          <a:p>
            <a:pPr indent="0" lvl="0" marL="0" rtl="0" algn="l">
              <a:spcBef>
                <a:spcPts val="0"/>
              </a:spcBef>
              <a:spcAft>
                <a:spcPts val="0"/>
              </a:spcAft>
              <a:buNone/>
            </a:pPr>
            <a:r>
              <a:t/>
            </a:r>
            <a:endParaRPr b="1" sz="1300">
              <a:latin typeface="Mada"/>
              <a:ea typeface="Mada"/>
              <a:cs typeface="Mada"/>
              <a:sym typeface="Mada"/>
            </a:endParaRPr>
          </a:p>
        </p:txBody>
      </p:sp>
      <p:sp>
        <p:nvSpPr>
          <p:cNvPr id="224" name="Google Shape;224;p28"/>
          <p:cNvSpPr txBox="1"/>
          <p:nvPr/>
        </p:nvSpPr>
        <p:spPr>
          <a:xfrm>
            <a:off x="277875" y="5380300"/>
            <a:ext cx="7093200" cy="175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76A5AF"/>
                </a:solidFill>
                <a:latin typeface="Nunito"/>
                <a:ea typeface="Nunito"/>
                <a:cs typeface="Nunito"/>
                <a:sym typeface="Nunito"/>
              </a:rPr>
              <a:t>Inter relationship between micro- and macro- policies</a:t>
            </a:r>
            <a:r>
              <a:rPr lang="en-GB" sz="1800">
                <a:solidFill>
                  <a:srgbClr val="76A5AF"/>
                </a:solidFill>
                <a:latin typeface="Nunito"/>
                <a:ea typeface="Nunito"/>
                <a:cs typeface="Nunito"/>
                <a:sym typeface="Nunito"/>
              </a:rPr>
              <a:t>:</a:t>
            </a:r>
            <a:endParaRPr sz="1800">
              <a:solidFill>
                <a:srgbClr val="76A5AF"/>
              </a:solidFill>
              <a:latin typeface="Nunito"/>
              <a:ea typeface="Nunito"/>
              <a:cs typeface="Nunito"/>
              <a:sym typeface="Nunito"/>
            </a:endParaRPr>
          </a:p>
          <a:p>
            <a:pPr indent="0" lvl="0" marL="457200" rtl="0" algn="l">
              <a:spcBef>
                <a:spcPts val="0"/>
              </a:spcBef>
              <a:spcAft>
                <a:spcPts val="0"/>
              </a:spcAft>
              <a:buNone/>
            </a:pPr>
            <a:r>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Micro- policies at organizations are </a:t>
            </a:r>
            <a:r>
              <a:rPr b="1" lang="en-GB" sz="1200">
                <a:solidFill>
                  <a:srgbClr val="FF0000"/>
                </a:solidFill>
                <a:latin typeface="Mada"/>
                <a:ea typeface="Mada"/>
                <a:cs typeface="Mada"/>
                <a:sym typeface="Mada"/>
              </a:rPr>
              <a:t>developed in line</a:t>
            </a:r>
            <a:r>
              <a:rPr lang="en-GB" sz="1200">
                <a:latin typeface="Mada"/>
                <a:ea typeface="Mada"/>
                <a:cs typeface="Mada"/>
                <a:sym typeface="Mada"/>
              </a:rPr>
              <a:t> with macro- policies put in place by the MOH.</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The development and implementation of such policies require a </a:t>
            </a:r>
            <a:r>
              <a:rPr b="1" lang="en-GB" sz="1200">
                <a:solidFill>
                  <a:srgbClr val="FF0000"/>
                </a:solidFill>
                <a:latin typeface="Mada"/>
                <a:ea typeface="Mada"/>
                <a:cs typeface="Mada"/>
                <a:sym typeface="Mada"/>
              </a:rPr>
              <a:t>multi disciplinary approach</a:t>
            </a:r>
            <a:r>
              <a:rPr lang="en-GB" sz="1200">
                <a:latin typeface="Mada"/>
                <a:ea typeface="Mada"/>
                <a:cs typeface="Mada"/>
                <a:sym typeface="Mada"/>
              </a:rPr>
              <a:t>.</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en-GB" sz="1200">
                <a:latin typeface="Mada"/>
                <a:ea typeface="Mada"/>
                <a:cs typeface="Mada"/>
                <a:sym typeface="Mada"/>
              </a:rPr>
              <a:t>For example:-</a:t>
            </a:r>
            <a:endParaRPr sz="1200">
              <a:latin typeface="Mada"/>
              <a:ea typeface="Mada"/>
              <a:cs typeface="Mada"/>
              <a:sym typeface="Mada"/>
            </a:endParaRPr>
          </a:p>
          <a:p>
            <a:pPr indent="-317500" lvl="0" marL="457200" rtl="0" algn="l">
              <a:spcBef>
                <a:spcPts val="0"/>
              </a:spcBef>
              <a:spcAft>
                <a:spcPts val="0"/>
              </a:spcAft>
              <a:buSzPts val="1400"/>
              <a:buFont typeface="Mada"/>
              <a:buChar char="-"/>
            </a:pPr>
            <a:r>
              <a:rPr lang="en-GB" sz="1200">
                <a:latin typeface="Mada"/>
                <a:ea typeface="Mada"/>
                <a:cs typeface="Mada"/>
                <a:sym typeface="Mada"/>
              </a:rPr>
              <a:t>Many ministries work together on development of some macro policies; MOH + MOMRA + MOE etc (HiAP).</a:t>
            </a:r>
            <a:r>
              <a:rPr baseline="30000" lang="en-GB">
                <a:solidFill>
                  <a:srgbClr val="6AA84F"/>
                </a:solidFill>
                <a:latin typeface="Mada"/>
                <a:ea typeface="Mada"/>
                <a:cs typeface="Mada"/>
                <a:sym typeface="Mada"/>
              </a:rPr>
              <a:t>2</a:t>
            </a:r>
            <a:endParaRPr baseline="30000">
              <a:solidFill>
                <a:srgbClr val="6AA84F"/>
              </a:solidFill>
              <a:latin typeface="Mada"/>
              <a:ea typeface="Mada"/>
              <a:cs typeface="Mada"/>
              <a:sym typeface="Mada"/>
            </a:endParaRPr>
          </a:p>
          <a:p>
            <a:pPr indent="-311150" lvl="0" marL="457200" rtl="0" algn="l">
              <a:spcBef>
                <a:spcPts val="0"/>
              </a:spcBef>
              <a:spcAft>
                <a:spcPts val="0"/>
              </a:spcAft>
              <a:buSzPts val="1300"/>
              <a:buFont typeface="Mada"/>
              <a:buChar char="-"/>
            </a:pPr>
            <a:r>
              <a:rPr lang="en-GB" sz="1300">
                <a:latin typeface="Mada"/>
                <a:ea typeface="Mada"/>
                <a:cs typeface="Mada"/>
                <a:sym typeface="Mada"/>
              </a:rPr>
              <a:t>Different departments of the hospital collaborate for putting in place micro policies.</a:t>
            </a:r>
            <a:endParaRPr sz="1300">
              <a:latin typeface="Mada"/>
              <a:ea typeface="Mada"/>
              <a:cs typeface="Mada"/>
              <a:sym typeface="Mada"/>
            </a:endParaRPr>
          </a:p>
          <a:p>
            <a:pPr indent="0" lvl="0" marL="0" rtl="0" algn="l">
              <a:spcBef>
                <a:spcPts val="0"/>
              </a:spcBef>
              <a:spcAft>
                <a:spcPts val="0"/>
              </a:spcAft>
              <a:buNone/>
            </a:pPr>
            <a:r>
              <a:t/>
            </a:r>
            <a:endParaRPr b="1" sz="1300">
              <a:latin typeface="Mada"/>
              <a:ea typeface="Mada"/>
              <a:cs typeface="Mada"/>
              <a:sym typeface="Mada"/>
            </a:endParaRPr>
          </a:p>
        </p:txBody>
      </p:sp>
      <p:sp>
        <p:nvSpPr>
          <p:cNvPr id="225" name="Google Shape;225;p28"/>
          <p:cNvSpPr txBox="1"/>
          <p:nvPr/>
        </p:nvSpPr>
        <p:spPr>
          <a:xfrm>
            <a:off x="0" y="9723775"/>
            <a:ext cx="6658800" cy="48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900">
                <a:solidFill>
                  <a:srgbClr val="6AA84F"/>
                </a:solidFill>
                <a:latin typeface="Mada"/>
                <a:ea typeface="Mada"/>
                <a:cs typeface="Mada"/>
                <a:sym typeface="Mada"/>
              </a:rPr>
              <a:t>1-  السياسات الصحية الكلية</a:t>
            </a:r>
            <a:endParaRPr sz="900">
              <a:solidFill>
                <a:srgbClr val="6AA84F"/>
              </a:solidFill>
              <a:latin typeface="Mada"/>
              <a:ea typeface="Mada"/>
              <a:cs typeface="Mada"/>
              <a:sym typeface="Mada"/>
            </a:endParaRPr>
          </a:p>
          <a:p>
            <a:pPr indent="0" lvl="0" marL="0" rtl="0" algn="l">
              <a:spcBef>
                <a:spcPts val="0"/>
              </a:spcBef>
              <a:spcAft>
                <a:spcPts val="0"/>
              </a:spcAft>
              <a:buNone/>
            </a:pPr>
            <a:r>
              <a:rPr lang="en-GB" sz="900">
                <a:solidFill>
                  <a:srgbClr val="6AA84F"/>
                </a:solidFill>
                <a:latin typeface="Mada"/>
                <a:ea typeface="Mada"/>
                <a:cs typeface="Mada"/>
                <a:sym typeface="Mada"/>
              </a:rPr>
              <a:t>2- M</a:t>
            </a:r>
            <a:r>
              <a:rPr lang="en-GB" sz="900">
                <a:solidFill>
                  <a:srgbClr val="6AA84F"/>
                </a:solidFill>
                <a:latin typeface="Mada"/>
                <a:ea typeface="Mada"/>
                <a:cs typeface="Mada"/>
                <a:sym typeface="Mada"/>
              </a:rPr>
              <a:t>inistry</a:t>
            </a:r>
            <a:r>
              <a:rPr lang="en-GB" sz="900">
                <a:solidFill>
                  <a:srgbClr val="6AA84F"/>
                </a:solidFill>
                <a:latin typeface="Mada"/>
                <a:ea typeface="Mada"/>
                <a:cs typeface="Mada"/>
                <a:sym typeface="Mada"/>
              </a:rPr>
              <a:t> of Health “MOH”, Ministry of Municipal and Rural Affairs “MOMRA”, Ministry of Education “MOE”, Health in All Policies “HiAP”.</a:t>
            </a:r>
            <a:endParaRPr sz="900">
              <a:solidFill>
                <a:srgbClr val="6AA84F"/>
              </a:solidFill>
              <a:latin typeface="Mada"/>
              <a:ea typeface="Mada"/>
              <a:cs typeface="Mada"/>
              <a:sym typeface="Mada"/>
            </a:endParaRPr>
          </a:p>
          <a:p>
            <a:pPr indent="0" lvl="0" marL="0" rtl="0" algn="l">
              <a:spcBef>
                <a:spcPts val="0"/>
              </a:spcBef>
              <a:spcAft>
                <a:spcPts val="0"/>
              </a:spcAft>
              <a:buNone/>
            </a:pPr>
            <a:r>
              <a:t/>
            </a:r>
            <a:endParaRPr b="1" sz="1300">
              <a:latin typeface="Mada"/>
              <a:ea typeface="Mada"/>
              <a:cs typeface="Mada"/>
              <a:sym typeface="Mada"/>
            </a:endParaRPr>
          </a:p>
        </p:txBody>
      </p:sp>
      <p:sp>
        <p:nvSpPr>
          <p:cNvPr id="226" name="Google Shape;226;p28"/>
          <p:cNvSpPr txBox="1"/>
          <p:nvPr/>
        </p:nvSpPr>
        <p:spPr>
          <a:xfrm>
            <a:off x="277805" y="312075"/>
            <a:ext cx="6846300" cy="63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400">
                <a:solidFill>
                  <a:srgbClr val="134F5C"/>
                </a:solidFill>
                <a:latin typeface="Nunito"/>
                <a:ea typeface="Nunito"/>
                <a:cs typeface="Nunito"/>
                <a:sym typeface="Nunito"/>
              </a:rPr>
              <a:t>Macro- vs. Micro- Health Policy</a:t>
            </a:r>
            <a:endParaRPr b="1" sz="1300">
              <a:solidFill>
                <a:srgbClr val="76A5AF"/>
              </a:solidFill>
              <a:latin typeface="Mada"/>
              <a:ea typeface="Mada"/>
              <a:cs typeface="Mada"/>
              <a:sym typeface="Mada"/>
            </a:endParaRPr>
          </a:p>
        </p:txBody>
      </p:sp>
      <p:sp>
        <p:nvSpPr>
          <p:cNvPr id="227" name="Google Shape;227;p28"/>
          <p:cNvSpPr txBox="1"/>
          <p:nvPr/>
        </p:nvSpPr>
        <p:spPr>
          <a:xfrm>
            <a:off x="430200" y="1746950"/>
            <a:ext cx="3096600" cy="21639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SzPts val="1300"/>
              <a:buFont typeface="Mada"/>
              <a:buChar char="●"/>
            </a:pPr>
            <a:r>
              <a:rPr lang="en-GB" sz="1300">
                <a:latin typeface="Mada"/>
                <a:ea typeface="Mada"/>
                <a:cs typeface="Mada"/>
                <a:sym typeface="Mada"/>
              </a:rPr>
              <a:t>Broad and expensive national policies that are developed at the </a:t>
            </a:r>
            <a:r>
              <a:rPr b="1" lang="en-GB" sz="1300">
                <a:latin typeface="Mada"/>
                <a:ea typeface="Mada"/>
                <a:cs typeface="Mada"/>
                <a:sym typeface="Mada"/>
              </a:rPr>
              <a:t>national level</a:t>
            </a:r>
            <a:r>
              <a:rPr lang="en-GB" sz="1300">
                <a:latin typeface="Mada"/>
                <a:ea typeface="Mada"/>
                <a:cs typeface="Mada"/>
                <a:sym typeface="Mada"/>
              </a:rPr>
              <a:t>.</a:t>
            </a:r>
            <a:endParaRPr sz="1300">
              <a:latin typeface="Mada"/>
              <a:ea typeface="Mada"/>
              <a:cs typeface="Mada"/>
              <a:sym typeface="Mada"/>
            </a:endParaRPr>
          </a:p>
          <a:p>
            <a:pPr indent="-311150" lvl="0" marL="457200" rtl="0" algn="l">
              <a:spcBef>
                <a:spcPts val="0"/>
              </a:spcBef>
              <a:spcAft>
                <a:spcPts val="0"/>
              </a:spcAft>
              <a:buSzPts val="1300"/>
              <a:buFont typeface="Mada"/>
              <a:buChar char="●"/>
            </a:pPr>
            <a:r>
              <a:rPr lang="en-GB" sz="1300">
                <a:latin typeface="Mada"/>
                <a:ea typeface="Mada"/>
                <a:cs typeface="Mada"/>
                <a:sym typeface="Mada"/>
              </a:rPr>
              <a:t>Developed based on </a:t>
            </a:r>
            <a:r>
              <a:rPr b="1" lang="en-GB" sz="1300">
                <a:latin typeface="Mada"/>
                <a:ea typeface="Mada"/>
                <a:cs typeface="Mada"/>
                <a:sym typeface="Mada"/>
              </a:rPr>
              <a:t>population-health needs</a:t>
            </a:r>
            <a:r>
              <a:rPr lang="en-GB" sz="1300">
                <a:latin typeface="Mada"/>
                <a:ea typeface="Mada"/>
                <a:cs typeface="Mada"/>
                <a:sym typeface="Mada"/>
              </a:rPr>
              <a:t>.</a:t>
            </a:r>
            <a:endParaRPr sz="1300">
              <a:latin typeface="Mada"/>
              <a:ea typeface="Mada"/>
              <a:cs typeface="Mada"/>
              <a:sym typeface="Mada"/>
            </a:endParaRPr>
          </a:p>
          <a:p>
            <a:pPr indent="-311150" lvl="0" marL="457200" rtl="0" algn="l">
              <a:spcBef>
                <a:spcPts val="0"/>
              </a:spcBef>
              <a:spcAft>
                <a:spcPts val="0"/>
              </a:spcAft>
              <a:buSzPts val="1300"/>
              <a:buFont typeface="Mada"/>
              <a:buChar char="●"/>
            </a:pPr>
            <a:r>
              <a:rPr b="1" lang="en-GB" sz="1300">
                <a:latin typeface="Mada"/>
                <a:ea typeface="Mada"/>
                <a:cs typeface="Mada"/>
                <a:sym typeface="Mada"/>
              </a:rPr>
              <a:t>Affects </a:t>
            </a:r>
            <a:r>
              <a:rPr lang="en-GB" sz="1300">
                <a:latin typeface="Mada"/>
                <a:ea typeface="Mada"/>
                <a:cs typeface="Mada"/>
                <a:sym typeface="Mada"/>
              </a:rPr>
              <a:t>a large portion of the population (region or country).</a:t>
            </a:r>
            <a:endParaRPr sz="1300">
              <a:latin typeface="Mada"/>
              <a:ea typeface="Mada"/>
              <a:cs typeface="Mada"/>
              <a:sym typeface="Mada"/>
            </a:endParaRPr>
          </a:p>
          <a:p>
            <a:pPr indent="-311150" lvl="0" marL="457200" rtl="0" algn="l">
              <a:spcBef>
                <a:spcPts val="0"/>
              </a:spcBef>
              <a:spcAft>
                <a:spcPts val="0"/>
              </a:spcAft>
              <a:buSzPts val="1300"/>
              <a:buFont typeface="Mada"/>
              <a:buChar char="●"/>
            </a:pPr>
            <a:r>
              <a:rPr lang="en-GB" sz="1300">
                <a:latin typeface="Mada"/>
                <a:ea typeface="Mada"/>
                <a:cs typeface="Mada"/>
                <a:sym typeface="Mada"/>
              </a:rPr>
              <a:t>Define the country's vision priorities, budgetary decisions, course of action to sustain health.</a:t>
            </a:r>
            <a:endParaRPr sz="1300">
              <a:latin typeface="Mada"/>
              <a:ea typeface="Mada"/>
              <a:cs typeface="Mada"/>
              <a:sym typeface="Mada"/>
            </a:endParaRPr>
          </a:p>
          <a:p>
            <a:pPr indent="0" lvl="0" marL="0" rtl="0" algn="l">
              <a:spcBef>
                <a:spcPts val="0"/>
              </a:spcBef>
              <a:spcAft>
                <a:spcPts val="0"/>
              </a:spcAft>
              <a:buNone/>
            </a:pPr>
            <a:r>
              <a:t/>
            </a:r>
            <a:endParaRPr sz="1300">
              <a:latin typeface="Mada"/>
              <a:ea typeface="Mada"/>
              <a:cs typeface="Mada"/>
              <a:sym typeface="Mada"/>
            </a:endParaRPr>
          </a:p>
          <a:p>
            <a:pPr indent="0" lvl="0" marL="0" rtl="0" algn="l">
              <a:spcBef>
                <a:spcPts val="0"/>
              </a:spcBef>
              <a:spcAft>
                <a:spcPts val="0"/>
              </a:spcAft>
              <a:buNone/>
            </a:pPr>
            <a:r>
              <a:rPr b="1" lang="en-GB" sz="1300" u="sng">
                <a:latin typeface="Mada"/>
                <a:ea typeface="Mada"/>
                <a:cs typeface="Mada"/>
                <a:sym typeface="Mada"/>
              </a:rPr>
              <a:t>For example:</a:t>
            </a:r>
            <a:endParaRPr b="1" sz="1300" u="sng">
              <a:latin typeface="Mada"/>
              <a:ea typeface="Mada"/>
              <a:cs typeface="Mada"/>
              <a:sym typeface="Mada"/>
            </a:endParaRPr>
          </a:p>
          <a:p>
            <a:pPr indent="-311150" lvl="0" marL="457200" rtl="0" algn="l">
              <a:spcBef>
                <a:spcPts val="0"/>
              </a:spcBef>
              <a:spcAft>
                <a:spcPts val="0"/>
              </a:spcAft>
              <a:buSzPts val="1300"/>
              <a:buFont typeface="Mada"/>
              <a:buChar char="-"/>
            </a:pPr>
            <a:r>
              <a:rPr lang="en-GB" sz="1300">
                <a:latin typeface="Mada"/>
                <a:ea typeface="Mada"/>
                <a:cs typeface="Mada"/>
                <a:sym typeface="Mada"/>
              </a:rPr>
              <a:t>Ministry of health policies.</a:t>
            </a:r>
            <a:endParaRPr sz="1300">
              <a:latin typeface="Mada"/>
              <a:ea typeface="Mada"/>
              <a:cs typeface="Mada"/>
              <a:sym typeface="Mada"/>
            </a:endParaRPr>
          </a:p>
          <a:p>
            <a:pPr indent="-311150" lvl="0" marL="457200" rtl="0" algn="l">
              <a:spcBef>
                <a:spcPts val="0"/>
              </a:spcBef>
              <a:spcAft>
                <a:spcPts val="0"/>
              </a:spcAft>
              <a:buSzPts val="1300"/>
              <a:buFont typeface="Mada"/>
              <a:buChar char="-"/>
            </a:pPr>
            <a:r>
              <a:rPr lang="en-GB" sz="1300">
                <a:latin typeface="Mada"/>
                <a:ea typeface="Mada"/>
                <a:cs typeface="Mada"/>
                <a:sym typeface="Mada"/>
              </a:rPr>
              <a:t>2030’s vision’s  health transformation initiatives.</a:t>
            </a:r>
            <a:endParaRPr sz="1300">
              <a:latin typeface="Mada"/>
              <a:ea typeface="Mada"/>
              <a:cs typeface="Mada"/>
              <a:sym typeface="Mada"/>
            </a:endParaRPr>
          </a:p>
          <a:p>
            <a:pPr indent="0" lvl="0" marL="1371600" rtl="0" algn="l">
              <a:spcBef>
                <a:spcPts val="0"/>
              </a:spcBef>
              <a:spcAft>
                <a:spcPts val="0"/>
              </a:spcAft>
              <a:buNone/>
            </a:pPr>
            <a:r>
              <a:t/>
            </a:r>
            <a:endParaRPr b="1" sz="1300">
              <a:latin typeface="Mada"/>
              <a:ea typeface="Mada"/>
              <a:cs typeface="Mada"/>
              <a:sym typeface="Mada"/>
            </a:endParaRPr>
          </a:p>
          <a:p>
            <a:pPr indent="0" lvl="0" marL="0" rtl="0" algn="l">
              <a:spcBef>
                <a:spcPts val="0"/>
              </a:spcBef>
              <a:spcAft>
                <a:spcPts val="0"/>
              </a:spcAft>
              <a:buNone/>
            </a:pPr>
            <a:r>
              <a:t/>
            </a:r>
            <a:endParaRPr b="1" sz="1300">
              <a:latin typeface="Mada"/>
              <a:ea typeface="Mada"/>
              <a:cs typeface="Mada"/>
              <a:sym typeface="Mada"/>
            </a:endParaRPr>
          </a:p>
        </p:txBody>
      </p:sp>
      <p:cxnSp>
        <p:nvCxnSpPr>
          <p:cNvPr id="228" name="Google Shape;228;p28"/>
          <p:cNvCxnSpPr/>
          <p:nvPr/>
        </p:nvCxnSpPr>
        <p:spPr>
          <a:xfrm>
            <a:off x="632913" y="1548650"/>
            <a:ext cx="6323700" cy="0"/>
          </a:xfrm>
          <a:prstGeom prst="straightConnector1">
            <a:avLst/>
          </a:prstGeom>
          <a:noFill/>
          <a:ln cap="flat" cmpd="sng" w="28575">
            <a:solidFill>
              <a:srgbClr val="CCCCCC"/>
            </a:solidFill>
            <a:prstDash val="solid"/>
            <a:round/>
            <a:headEnd len="med" w="med" type="oval"/>
            <a:tailEnd len="med" w="med" type="oval"/>
          </a:ln>
        </p:spPr>
      </p:cxnSp>
      <p:sp>
        <p:nvSpPr>
          <p:cNvPr id="229" name="Google Shape;229;p28"/>
          <p:cNvSpPr/>
          <p:nvPr/>
        </p:nvSpPr>
        <p:spPr>
          <a:xfrm>
            <a:off x="3220500" y="1072400"/>
            <a:ext cx="952500" cy="952500"/>
          </a:xfrm>
          <a:prstGeom prst="ellipse">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400">
                <a:solidFill>
                  <a:srgbClr val="FFFFFF"/>
                </a:solidFill>
                <a:latin typeface="Nunito"/>
                <a:ea typeface="Nunito"/>
                <a:cs typeface="Nunito"/>
                <a:sym typeface="Nunito"/>
              </a:rPr>
              <a:t>VS</a:t>
            </a:r>
            <a:endParaRPr b="1" sz="2400">
              <a:solidFill>
                <a:srgbClr val="FFFFFF"/>
              </a:solidFill>
              <a:latin typeface="Nunito"/>
              <a:ea typeface="Nunito"/>
              <a:cs typeface="Nunito"/>
              <a:sym typeface="Nunito"/>
            </a:endParaRPr>
          </a:p>
        </p:txBody>
      </p:sp>
      <p:sp>
        <p:nvSpPr>
          <p:cNvPr id="230" name="Google Shape;230;p28"/>
          <p:cNvSpPr txBox="1"/>
          <p:nvPr/>
        </p:nvSpPr>
        <p:spPr>
          <a:xfrm>
            <a:off x="1148525" y="1175828"/>
            <a:ext cx="1903500" cy="45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a:solidFill>
                  <a:srgbClr val="76A5AF"/>
                </a:solidFill>
                <a:latin typeface="Nunito"/>
                <a:ea typeface="Nunito"/>
                <a:cs typeface="Nunito"/>
                <a:sym typeface="Nunito"/>
              </a:rPr>
              <a:t>Macro Policies </a:t>
            </a:r>
            <a:r>
              <a:rPr baseline="30000" lang="en-GB">
                <a:solidFill>
                  <a:srgbClr val="6AA84F"/>
                </a:solidFill>
                <a:latin typeface="Mada"/>
                <a:ea typeface="Mada"/>
                <a:cs typeface="Mada"/>
                <a:sym typeface="Mada"/>
              </a:rPr>
              <a:t>1</a:t>
            </a:r>
            <a:endParaRPr b="1" sz="1800">
              <a:solidFill>
                <a:srgbClr val="76A5AF"/>
              </a:solidFill>
              <a:latin typeface="Nunito"/>
              <a:ea typeface="Nunito"/>
              <a:cs typeface="Nunito"/>
              <a:sym typeface="Nunito"/>
            </a:endParaRPr>
          </a:p>
        </p:txBody>
      </p:sp>
      <p:sp>
        <p:nvSpPr>
          <p:cNvPr id="231" name="Google Shape;231;p28"/>
          <p:cNvSpPr txBox="1"/>
          <p:nvPr/>
        </p:nvSpPr>
        <p:spPr>
          <a:xfrm>
            <a:off x="4577525" y="1175828"/>
            <a:ext cx="1903500" cy="45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800">
                <a:solidFill>
                  <a:srgbClr val="76A5AF"/>
                </a:solidFill>
                <a:latin typeface="Nunito"/>
                <a:ea typeface="Nunito"/>
                <a:cs typeface="Nunito"/>
                <a:sym typeface="Nunito"/>
              </a:rPr>
              <a:t>Micro Policies</a:t>
            </a:r>
            <a:endParaRPr b="1" sz="1800">
              <a:solidFill>
                <a:srgbClr val="76A5AF"/>
              </a:solidFill>
              <a:latin typeface="Nunito"/>
              <a:ea typeface="Nunito"/>
              <a:cs typeface="Nunito"/>
              <a:sym typeface="Nunito"/>
            </a:endParaRPr>
          </a:p>
        </p:txBody>
      </p:sp>
      <p:pic>
        <p:nvPicPr>
          <p:cNvPr id="232" name="Google Shape;232;p28"/>
          <p:cNvPicPr preferRelativeResize="0"/>
          <p:nvPr/>
        </p:nvPicPr>
        <p:blipFill>
          <a:blip r:embed="rId3">
            <a:alphaModFix/>
          </a:blip>
          <a:stretch>
            <a:fillRect/>
          </a:stretch>
        </p:blipFill>
        <p:spPr>
          <a:xfrm>
            <a:off x="1797925" y="7360488"/>
            <a:ext cx="2437849" cy="2292000"/>
          </a:xfrm>
          <a:prstGeom prst="rect">
            <a:avLst/>
          </a:prstGeom>
          <a:noFill/>
          <a:ln>
            <a:noFill/>
          </a:ln>
        </p:spPr>
      </p:pic>
      <p:grpSp>
        <p:nvGrpSpPr>
          <p:cNvPr id="233" name="Google Shape;233;p28"/>
          <p:cNvGrpSpPr/>
          <p:nvPr/>
        </p:nvGrpSpPr>
        <p:grpSpPr>
          <a:xfrm>
            <a:off x="4410030" y="7538404"/>
            <a:ext cx="393095" cy="484507"/>
            <a:chOff x="1085125" y="209550"/>
            <a:chExt cx="566175" cy="923575"/>
          </a:xfrm>
        </p:grpSpPr>
        <p:sp>
          <p:nvSpPr>
            <p:cNvPr id="234" name="Google Shape;234;p28"/>
            <p:cNvSpPr/>
            <p:nvPr/>
          </p:nvSpPr>
          <p:spPr>
            <a:xfrm>
              <a:off x="1085125" y="209550"/>
              <a:ext cx="566175" cy="923575"/>
            </a:xfrm>
            <a:custGeom>
              <a:rect b="b" l="l" r="r" t="t"/>
              <a:pathLst>
                <a:path extrusionOk="0" h="36943" w="22647">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8"/>
            <p:cNvSpPr/>
            <p:nvPr/>
          </p:nvSpPr>
          <p:spPr>
            <a:xfrm>
              <a:off x="1152400" y="521950"/>
              <a:ext cx="171775" cy="298550"/>
            </a:xfrm>
            <a:custGeom>
              <a:rect b="b" l="l" r="r" t="t"/>
              <a:pathLst>
                <a:path extrusionOk="0" h="11942" w="6871">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6" name="Google Shape;236;p28"/>
          <p:cNvGrpSpPr/>
          <p:nvPr/>
        </p:nvGrpSpPr>
        <p:grpSpPr>
          <a:xfrm>
            <a:off x="4410030" y="8186104"/>
            <a:ext cx="393095" cy="484507"/>
            <a:chOff x="1085125" y="209550"/>
            <a:chExt cx="566175" cy="923575"/>
          </a:xfrm>
        </p:grpSpPr>
        <p:sp>
          <p:nvSpPr>
            <p:cNvPr id="237" name="Google Shape;237;p28"/>
            <p:cNvSpPr/>
            <p:nvPr/>
          </p:nvSpPr>
          <p:spPr>
            <a:xfrm>
              <a:off x="1085125" y="209550"/>
              <a:ext cx="566175" cy="923575"/>
            </a:xfrm>
            <a:custGeom>
              <a:rect b="b" l="l" r="r" t="t"/>
              <a:pathLst>
                <a:path extrusionOk="0" h="36943" w="22647">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rgbClr val="76A5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8"/>
            <p:cNvSpPr/>
            <p:nvPr/>
          </p:nvSpPr>
          <p:spPr>
            <a:xfrm>
              <a:off x="1152400" y="521950"/>
              <a:ext cx="171775" cy="298550"/>
            </a:xfrm>
            <a:custGeom>
              <a:rect b="b" l="l" r="r" t="t"/>
              <a:pathLst>
                <a:path extrusionOk="0" h="11942" w="6871">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rgbClr val="76A5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28"/>
          <p:cNvGrpSpPr/>
          <p:nvPr/>
        </p:nvGrpSpPr>
        <p:grpSpPr>
          <a:xfrm>
            <a:off x="4410030" y="8833804"/>
            <a:ext cx="393095" cy="484507"/>
            <a:chOff x="1085125" y="209550"/>
            <a:chExt cx="566175" cy="923575"/>
          </a:xfrm>
        </p:grpSpPr>
        <p:sp>
          <p:nvSpPr>
            <p:cNvPr id="240" name="Google Shape;240;p28"/>
            <p:cNvSpPr/>
            <p:nvPr/>
          </p:nvSpPr>
          <p:spPr>
            <a:xfrm>
              <a:off x="1085125" y="209550"/>
              <a:ext cx="566175" cy="923575"/>
            </a:xfrm>
            <a:custGeom>
              <a:rect b="b" l="l" r="r" t="t"/>
              <a:pathLst>
                <a:path extrusionOk="0" h="36943" w="22647">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8"/>
            <p:cNvSpPr/>
            <p:nvPr/>
          </p:nvSpPr>
          <p:spPr>
            <a:xfrm>
              <a:off x="1152400" y="521950"/>
              <a:ext cx="171775" cy="298550"/>
            </a:xfrm>
            <a:custGeom>
              <a:rect b="b" l="l" r="r" t="t"/>
              <a:pathLst>
                <a:path extrusionOk="0" h="11942" w="6871">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2" name="Google Shape;242;p28"/>
          <p:cNvSpPr/>
          <p:nvPr/>
        </p:nvSpPr>
        <p:spPr>
          <a:xfrm>
            <a:off x="4977375" y="7538413"/>
            <a:ext cx="1540998" cy="484488"/>
          </a:xfrm>
          <a:prstGeom prst="flowChartTerminator">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latin typeface="Mada"/>
                <a:ea typeface="Mada"/>
                <a:cs typeface="Mada"/>
                <a:sym typeface="Mada"/>
              </a:rPr>
              <a:t>Ministry of Health</a:t>
            </a:r>
            <a:endParaRPr sz="1200">
              <a:latin typeface="Mada"/>
              <a:ea typeface="Mada"/>
              <a:cs typeface="Mada"/>
              <a:sym typeface="Mada"/>
            </a:endParaRPr>
          </a:p>
        </p:txBody>
      </p:sp>
      <p:sp>
        <p:nvSpPr>
          <p:cNvPr id="243" name="Google Shape;243;p28"/>
          <p:cNvSpPr/>
          <p:nvPr/>
        </p:nvSpPr>
        <p:spPr>
          <a:xfrm>
            <a:off x="4977375" y="8186113"/>
            <a:ext cx="1540998" cy="484488"/>
          </a:xfrm>
          <a:prstGeom prst="flowChartTerminator">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latin typeface="Mada"/>
                <a:ea typeface="Mada"/>
                <a:cs typeface="Mada"/>
                <a:sym typeface="Mada"/>
              </a:rPr>
              <a:t>Hospital e.g. KKUH</a:t>
            </a:r>
            <a:endParaRPr sz="1200">
              <a:latin typeface="Mada"/>
              <a:ea typeface="Mada"/>
              <a:cs typeface="Mada"/>
              <a:sym typeface="Mada"/>
            </a:endParaRPr>
          </a:p>
        </p:txBody>
      </p:sp>
      <p:sp>
        <p:nvSpPr>
          <p:cNvPr id="244" name="Google Shape;244;p28"/>
          <p:cNvSpPr/>
          <p:nvPr/>
        </p:nvSpPr>
        <p:spPr>
          <a:xfrm>
            <a:off x="4977375" y="8833813"/>
            <a:ext cx="1540998" cy="484488"/>
          </a:xfrm>
          <a:prstGeom prst="flowChartTerminator">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200">
                <a:latin typeface="Mada"/>
                <a:ea typeface="Mada"/>
                <a:cs typeface="Mada"/>
                <a:sym typeface="Mada"/>
              </a:rPr>
              <a:t>Department</a:t>
            </a:r>
            <a:endParaRPr sz="1200">
              <a:latin typeface="Mada"/>
              <a:ea typeface="Mada"/>
              <a:cs typeface="Mada"/>
              <a:sym typeface="Mada"/>
            </a:endParaRPr>
          </a:p>
        </p:txBody>
      </p:sp>
      <p:sp>
        <p:nvSpPr>
          <p:cNvPr id="245" name="Google Shape;245;p28"/>
          <p:cNvSpPr/>
          <p:nvPr/>
        </p:nvSpPr>
        <p:spPr>
          <a:xfrm>
            <a:off x="1356825" y="7811187"/>
            <a:ext cx="284825" cy="17526"/>
          </a:xfrm>
          <a:custGeom>
            <a:rect b="b" l="l" r="r" t="t"/>
            <a:pathLst>
              <a:path extrusionOk="0" h="584" w="9491">
                <a:moveTo>
                  <a:pt x="1" y="0"/>
                </a:moveTo>
                <a:lnTo>
                  <a:pt x="1" y="584"/>
                </a:lnTo>
                <a:lnTo>
                  <a:pt x="9490" y="584"/>
                </a:lnTo>
                <a:lnTo>
                  <a:pt x="9490" y="0"/>
                </a:lnTo>
                <a:close/>
              </a:path>
            </a:pathLst>
          </a:custGeom>
          <a:solidFill>
            <a:srgbClr val="FCDF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8"/>
          <p:cNvSpPr/>
          <p:nvPr/>
        </p:nvSpPr>
        <p:spPr>
          <a:xfrm>
            <a:off x="550575" y="7411728"/>
            <a:ext cx="820740" cy="820740"/>
          </a:xfrm>
          <a:custGeom>
            <a:rect b="b" l="l" r="r" t="t"/>
            <a:pathLst>
              <a:path extrusionOk="0" h="23944" w="23944">
                <a:moveTo>
                  <a:pt x="11978" y="1"/>
                </a:moveTo>
                <a:cubicBezTo>
                  <a:pt x="5370" y="1"/>
                  <a:pt x="0" y="5370"/>
                  <a:pt x="0" y="11978"/>
                </a:cubicBezTo>
                <a:cubicBezTo>
                  <a:pt x="0" y="18574"/>
                  <a:pt x="5370" y="23944"/>
                  <a:pt x="11978" y="23944"/>
                </a:cubicBezTo>
                <a:cubicBezTo>
                  <a:pt x="18574" y="23944"/>
                  <a:pt x="23944" y="18574"/>
                  <a:pt x="23944" y="11978"/>
                </a:cubicBezTo>
                <a:lnTo>
                  <a:pt x="22860" y="11978"/>
                </a:lnTo>
                <a:cubicBezTo>
                  <a:pt x="22860" y="17979"/>
                  <a:pt x="17979" y="22861"/>
                  <a:pt x="11978" y="22861"/>
                </a:cubicBezTo>
                <a:cubicBezTo>
                  <a:pt x="5977" y="22861"/>
                  <a:pt x="1084" y="17979"/>
                  <a:pt x="1084" y="11978"/>
                </a:cubicBezTo>
                <a:cubicBezTo>
                  <a:pt x="1084" y="5966"/>
                  <a:pt x="5977" y="1084"/>
                  <a:pt x="11978" y="1084"/>
                </a:cubicBezTo>
                <a:lnTo>
                  <a:pt x="11978" y="1"/>
                </a:lnTo>
                <a:close/>
              </a:path>
            </a:pathLst>
          </a:custGeom>
          <a:solidFill>
            <a:srgbClr val="EEEEEE"/>
          </a:solidFill>
          <a:ln cap="flat" cmpd="sng" w="19050">
            <a:solidFill>
              <a:srgbClr val="EEEEE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8"/>
          <p:cNvSpPr/>
          <p:nvPr/>
        </p:nvSpPr>
        <p:spPr>
          <a:xfrm>
            <a:off x="961104" y="7411728"/>
            <a:ext cx="410199" cy="410610"/>
          </a:xfrm>
          <a:custGeom>
            <a:rect b="b" l="l" r="r" t="t"/>
            <a:pathLst>
              <a:path extrusionOk="0" h="11979" w="11967">
                <a:moveTo>
                  <a:pt x="1" y="1"/>
                </a:moveTo>
                <a:lnTo>
                  <a:pt x="1" y="1084"/>
                </a:lnTo>
                <a:cubicBezTo>
                  <a:pt x="6002" y="1084"/>
                  <a:pt x="10883" y="5966"/>
                  <a:pt x="10883" y="11978"/>
                </a:cubicBezTo>
                <a:lnTo>
                  <a:pt x="11967" y="11978"/>
                </a:lnTo>
                <a:cubicBezTo>
                  <a:pt x="11967" y="5370"/>
                  <a:pt x="6597" y="1"/>
                  <a:pt x="1" y="1"/>
                </a:cubicBezTo>
                <a:close/>
              </a:path>
            </a:pathLst>
          </a:custGeom>
          <a:solidFill>
            <a:srgbClr val="45818E"/>
          </a:solidFill>
          <a:ln cap="flat" cmpd="sng" w="19050">
            <a:solidFill>
              <a:srgbClr val="45818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8"/>
          <p:cNvSpPr/>
          <p:nvPr/>
        </p:nvSpPr>
        <p:spPr>
          <a:xfrm rot="5400000">
            <a:off x="874467" y="8212684"/>
            <a:ext cx="172976" cy="163702"/>
          </a:xfrm>
          <a:custGeom>
            <a:rect b="b" l="l" r="r" t="t"/>
            <a:pathLst>
              <a:path extrusionOk="0" h="5454" w="5763">
                <a:moveTo>
                  <a:pt x="2959" y="0"/>
                </a:moveTo>
                <a:cubicBezTo>
                  <a:pt x="2771" y="0"/>
                  <a:pt x="2584" y="71"/>
                  <a:pt x="2441" y="214"/>
                </a:cubicBezTo>
                <a:cubicBezTo>
                  <a:pt x="2167" y="500"/>
                  <a:pt x="2167" y="964"/>
                  <a:pt x="2441" y="1250"/>
                </a:cubicBezTo>
                <a:lnTo>
                  <a:pt x="3203" y="2000"/>
                </a:lnTo>
                <a:lnTo>
                  <a:pt x="726" y="2000"/>
                </a:lnTo>
                <a:cubicBezTo>
                  <a:pt x="322" y="2000"/>
                  <a:pt x="0" y="2322"/>
                  <a:pt x="0" y="2727"/>
                </a:cubicBezTo>
                <a:cubicBezTo>
                  <a:pt x="0" y="3131"/>
                  <a:pt x="322" y="3453"/>
                  <a:pt x="726" y="3453"/>
                </a:cubicBezTo>
                <a:lnTo>
                  <a:pt x="3203" y="3453"/>
                </a:lnTo>
                <a:lnTo>
                  <a:pt x="2441" y="4215"/>
                </a:lnTo>
                <a:cubicBezTo>
                  <a:pt x="2167" y="4501"/>
                  <a:pt x="2167" y="4953"/>
                  <a:pt x="2441" y="5239"/>
                </a:cubicBezTo>
                <a:cubicBezTo>
                  <a:pt x="2584" y="5382"/>
                  <a:pt x="2774" y="5453"/>
                  <a:pt x="2965" y="5453"/>
                </a:cubicBezTo>
                <a:cubicBezTo>
                  <a:pt x="3143" y="5453"/>
                  <a:pt x="3334" y="5382"/>
                  <a:pt x="3477" y="5239"/>
                </a:cubicBezTo>
                <a:lnTo>
                  <a:pt x="5477" y="3239"/>
                </a:lnTo>
                <a:cubicBezTo>
                  <a:pt x="5763" y="2953"/>
                  <a:pt x="5763" y="2500"/>
                  <a:pt x="5477" y="2215"/>
                </a:cubicBezTo>
                <a:lnTo>
                  <a:pt x="3477" y="214"/>
                </a:lnTo>
                <a:cubicBezTo>
                  <a:pt x="3334" y="71"/>
                  <a:pt x="3146" y="0"/>
                  <a:pt x="2959" y="0"/>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8"/>
          <p:cNvSpPr/>
          <p:nvPr/>
        </p:nvSpPr>
        <p:spPr>
          <a:xfrm>
            <a:off x="1346940" y="7773645"/>
            <a:ext cx="373084" cy="96512"/>
          </a:xfrm>
          <a:custGeom>
            <a:rect b="b" l="l" r="r" t="t"/>
            <a:pathLst>
              <a:path extrusionOk="0" h="3216" w="12432">
                <a:moveTo>
                  <a:pt x="10824" y="596"/>
                </a:moveTo>
                <a:cubicBezTo>
                  <a:pt x="11383" y="596"/>
                  <a:pt x="11848" y="1049"/>
                  <a:pt x="11848" y="1620"/>
                </a:cubicBezTo>
                <a:cubicBezTo>
                  <a:pt x="11848" y="2180"/>
                  <a:pt x="11383" y="2632"/>
                  <a:pt x="10824" y="2632"/>
                </a:cubicBezTo>
                <a:cubicBezTo>
                  <a:pt x="10252" y="2632"/>
                  <a:pt x="9800" y="2180"/>
                  <a:pt x="9800" y="1620"/>
                </a:cubicBezTo>
                <a:cubicBezTo>
                  <a:pt x="9800" y="1049"/>
                  <a:pt x="10252" y="596"/>
                  <a:pt x="10824" y="596"/>
                </a:cubicBezTo>
                <a:close/>
                <a:moveTo>
                  <a:pt x="10824" y="1"/>
                </a:moveTo>
                <a:cubicBezTo>
                  <a:pt x="10145" y="1"/>
                  <a:pt x="9562" y="406"/>
                  <a:pt x="9335" y="1001"/>
                </a:cubicBezTo>
                <a:lnTo>
                  <a:pt x="1" y="1001"/>
                </a:lnTo>
                <a:lnTo>
                  <a:pt x="1" y="2037"/>
                </a:lnTo>
                <a:lnTo>
                  <a:pt x="9276" y="2037"/>
                </a:lnTo>
                <a:cubicBezTo>
                  <a:pt x="9478" y="2787"/>
                  <a:pt x="10086" y="3216"/>
                  <a:pt x="10824" y="3216"/>
                </a:cubicBezTo>
                <a:cubicBezTo>
                  <a:pt x="11705" y="3216"/>
                  <a:pt x="12431" y="2489"/>
                  <a:pt x="12431" y="1608"/>
                </a:cubicBezTo>
                <a:cubicBezTo>
                  <a:pt x="12431" y="715"/>
                  <a:pt x="11705" y="1"/>
                  <a:pt x="10824" y="1"/>
                </a:cubicBezTo>
                <a:close/>
              </a:path>
            </a:pathLst>
          </a:custGeom>
          <a:solidFill>
            <a:srgbClr val="458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0" name="Google Shape;250;p28"/>
          <p:cNvPicPr preferRelativeResize="0"/>
          <p:nvPr/>
        </p:nvPicPr>
        <p:blipFill>
          <a:blip r:embed="rId4">
            <a:alphaModFix/>
          </a:blip>
          <a:stretch>
            <a:fillRect/>
          </a:stretch>
        </p:blipFill>
        <p:spPr>
          <a:xfrm>
            <a:off x="731524" y="7579850"/>
            <a:ext cx="469036" cy="484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9"/>
          <p:cNvSpPr txBox="1"/>
          <p:nvPr/>
        </p:nvSpPr>
        <p:spPr>
          <a:xfrm>
            <a:off x="277800" y="4087050"/>
            <a:ext cx="7068900" cy="330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76A5AF"/>
                </a:solidFill>
                <a:latin typeface="Nunito"/>
                <a:ea typeface="Nunito"/>
                <a:cs typeface="Nunito"/>
                <a:sym typeface="Nunito"/>
              </a:rPr>
              <a:t>World Health Organization</a:t>
            </a:r>
            <a:r>
              <a:rPr lang="en-GB" sz="1800">
                <a:solidFill>
                  <a:srgbClr val="76A5AF"/>
                </a:solidFill>
                <a:latin typeface="Nunito"/>
                <a:ea typeface="Nunito"/>
                <a:cs typeface="Nunito"/>
                <a:sym typeface="Nunito"/>
              </a:rPr>
              <a:t>:</a:t>
            </a:r>
            <a:endParaRPr sz="1800">
              <a:solidFill>
                <a:srgbClr val="76A5AF"/>
              </a:solidFill>
              <a:latin typeface="Nunito"/>
              <a:ea typeface="Nunito"/>
              <a:cs typeface="Nunito"/>
              <a:sym typeface="Nunito"/>
            </a:endParaRPr>
          </a:p>
          <a:p>
            <a:pPr indent="0" lvl="0" marL="0" rtl="0" algn="l">
              <a:spcBef>
                <a:spcPts val="0"/>
              </a:spcBef>
              <a:spcAft>
                <a:spcPts val="0"/>
              </a:spcAft>
              <a:buNone/>
            </a:pPr>
            <a:r>
              <a:t/>
            </a:r>
            <a:endParaRPr sz="1800">
              <a:solidFill>
                <a:srgbClr val="76A5AF"/>
              </a:solidFill>
              <a:latin typeface="Nunito"/>
              <a:ea typeface="Nunito"/>
              <a:cs typeface="Nunito"/>
              <a:sym typeface="Nunito"/>
            </a:endParaRPr>
          </a:p>
          <a:p>
            <a:pPr indent="-304800" lvl="0" marL="457200" rtl="0" algn="l">
              <a:lnSpc>
                <a:spcPct val="115000"/>
              </a:lnSpc>
              <a:spcBef>
                <a:spcPts val="0"/>
              </a:spcBef>
              <a:spcAft>
                <a:spcPts val="0"/>
              </a:spcAft>
              <a:buClr>
                <a:schemeClr val="dk1"/>
              </a:buClr>
              <a:buSzPts val="1200"/>
              <a:buFont typeface="Mada"/>
              <a:buChar char="●"/>
            </a:pPr>
            <a:r>
              <a:rPr b="1" lang="en-GB" sz="1200">
                <a:solidFill>
                  <a:schemeClr val="dk1"/>
                </a:solidFill>
                <a:latin typeface="Mada"/>
                <a:ea typeface="Mada"/>
                <a:cs typeface="Mada"/>
                <a:sym typeface="Mada"/>
              </a:rPr>
              <a:t>WHO</a:t>
            </a:r>
            <a:r>
              <a:rPr lang="en-GB" sz="1200">
                <a:solidFill>
                  <a:schemeClr val="dk1"/>
                </a:solidFill>
                <a:latin typeface="Mada"/>
                <a:ea typeface="Mada"/>
                <a:cs typeface="Mada"/>
                <a:sym typeface="Mada"/>
              </a:rPr>
              <a:t> is a specialized non-political health agency of the United Nations with headquarters in Geneva</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It is a unique institution since it has its own:</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solidFill>
                  <a:schemeClr val="dk1"/>
                </a:solidFill>
                <a:latin typeface="Mada"/>
                <a:ea typeface="Mada"/>
                <a:cs typeface="Mada"/>
                <a:sym typeface="Mada"/>
              </a:rPr>
              <a:t>Constitution</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solidFill>
                  <a:schemeClr val="dk1"/>
                </a:solidFill>
                <a:latin typeface="Mada"/>
                <a:ea typeface="Mada"/>
                <a:cs typeface="Mada"/>
                <a:sym typeface="Mada"/>
              </a:rPr>
              <a:t>Governing bodies</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solidFill>
                  <a:schemeClr val="dk1"/>
                </a:solidFill>
                <a:latin typeface="Mada"/>
                <a:ea typeface="Mada"/>
                <a:cs typeface="Mada"/>
                <a:sym typeface="Mada"/>
              </a:rPr>
              <a:t>Membership </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SzPts val="1200"/>
              <a:buFont typeface="Mada"/>
              <a:buChar char="-"/>
            </a:pPr>
            <a:r>
              <a:rPr lang="en-GB" sz="1200">
                <a:solidFill>
                  <a:schemeClr val="dk1"/>
                </a:solidFill>
                <a:latin typeface="Mada"/>
                <a:ea typeface="Mada"/>
                <a:cs typeface="Mada"/>
                <a:sym typeface="Mada"/>
              </a:rPr>
              <a:t>Budget </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Its constitution came into force on the </a:t>
            </a:r>
            <a:r>
              <a:rPr b="1" lang="en-GB" sz="1200">
                <a:solidFill>
                  <a:srgbClr val="FF0000"/>
                </a:solidFill>
                <a:latin typeface="Mada"/>
                <a:ea typeface="Mada"/>
                <a:cs typeface="Mada"/>
                <a:sym typeface="Mada"/>
              </a:rPr>
              <a:t>7th of April, 1948</a:t>
            </a:r>
            <a:r>
              <a:rPr lang="en-GB" sz="1200">
                <a:solidFill>
                  <a:schemeClr val="dk1"/>
                </a:solidFill>
                <a:latin typeface="Mada"/>
                <a:ea typeface="Mada"/>
                <a:cs typeface="Mada"/>
                <a:sym typeface="Mada"/>
              </a:rPr>
              <a:t> which day is celebrated every year as the “</a:t>
            </a:r>
            <a:r>
              <a:rPr b="1" lang="en-GB" sz="1200">
                <a:solidFill>
                  <a:srgbClr val="FF0000"/>
                </a:solidFill>
                <a:latin typeface="Mada"/>
                <a:ea typeface="Mada"/>
                <a:cs typeface="Mada"/>
                <a:sym typeface="Mada"/>
              </a:rPr>
              <a:t>World Health Day</a:t>
            </a:r>
            <a:r>
              <a:rPr lang="en-GB" sz="1200">
                <a:solidFill>
                  <a:schemeClr val="dk1"/>
                </a:solidFill>
                <a:latin typeface="Mada"/>
                <a:ea typeface="Mada"/>
                <a:cs typeface="Mada"/>
                <a:sym typeface="Mada"/>
              </a:rPr>
              <a:t>” with a different theme every year focusing in a different public health issue.</a:t>
            </a:r>
            <a:endParaRPr sz="1200">
              <a:solidFill>
                <a:srgbClr val="FF0000"/>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There are two major policy developments that influenced WHO:</a:t>
            </a:r>
            <a:endParaRPr sz="1200">
              <a:solidFill>
                <a:schemeClr val="dk1"/>
              </a:solidFill>
              <a:latin typeface="Mada"/>
              <a:ea typeface="Mada"/>
              <a:cs typeface="Mada"/>
              <a:sym typeface="Mada"/>
            </a:endParaRPr>
          </a:p>
          <a:p>
            <a:pPr indent="-304800" lvl="1" marL="9144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The </a:t>
            </a:r>
            <a:r>
              <a:rPr b="1" lang="en-GB" sz="1200">
                <a:solidFill>
                  <a:srgbClr val="FF0000"/>
                </a:solidFill>
                <a:latin typeface="Mada"/>
                <a:ea typeface="Mada"/>
                <a:cs typeface="Mada"/>
                <a:sym typeface="Mada"/>
              </a:rPr>
              <a:t>Alma-Ata</a:t>
            </a:r>
            <a:r>
              <a:rPr lang="en-GB" sz="1200">
                <a:solidFill>
                  <a:schemeClr val="dk1"/>
                </a:solidFill>
                <a:latin typeface="Mada"/>
                <a:ea typeface="Mada"/>
                <a:cs typeface="Mada"/>
                <a:sym typeface="Mada"/>
              </a:rPr>
              <a:t> declaration of 1978 which identified primary health care as the key to the attainment of the goal of health for all</a:t>
            </a:r>
            <a:endParaRPr sz="1200">
              <a:solidFill>
                <a:schemeClr val="dk1"/>
              </a:solidFill>
              <a:latin typeface="Mada"/>
              <a:ea typeface="Mada"/>
              <a:cs typeface="Mada"/>
              <a:sym typeface="Mada"/>
            </a:endParaRPr>
          </a:p>
          <a:p>
            <a:pPr indent="-304800" lvl="1" marL="9144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Global strategy for health for all in 2000, followed by MDGs </a:t>
            </a:r>
            <a:r>
              <a:rPr baseline="30000" lang="en-GB">
                <a:solidFill>
                  <a:srgbClr val="6AA84F"/>
                </a:solidFill>
                <a:latin typeface="Mada"/>
                <a:ea typeface="Mada"/>
                <a:cs typeface="Mada"/>
                <a:sym typeface="Mada"/>
              </a:rPr>
              <a:t>2</a:t>
            </a:r>
            <a:r>
              <a:rPr lang="en-GB" sz="1200">
                <a:solidFill>
                  <a:schemeClr val="dk1"/>
                </a:solidFill>
                <a:latin typeface="Mada"/>
                <a:ea typeface="Mada"/>
                <a:cs typeface="Mada"/>
                <a:sym typeface="Mada"/>
              </a:rPr>
              <a:t> and recently SDGs </a:t>
            </a:r>
            <a:r>
              <a:rPr baseline="30000" lang="en-GB">
                <a:solidFill>
                  <a:srgbClr val="6AA84F"/>
                </a:solidFill>
                <a:latin typeface="Mada"/>
                <a:ea typeface="Mada"/>
                <a:cs typeface="Mada"/>
                <a:sym typeface="Mada"/>
              </a:rPr>
              <a:t>3</a:t>
            </a:r>
            <a:r>
              <a:rPr lang="en-GB" sz="1200">
                <a:solidFill>
                  <a:schemeClr val="dk1"/>
                </a:solidFill>
                <a:latin typeface="Mada"/>
                <a:ea typeface="Mada"/>
                <a:cs typeface="Mada"/>
                <a:sym typeface="Mada"/>
              </a:rPr>
              <a:t> 2030.</a:t>
            </a:r>
            <a:endParaRPr sz="1200">
              <a:solidFill>
                <a:schemeClr val="dk1"/>
              </a:solidFill>
              <a:latin typeface="Mada"/>
              <a:ea typeface="Mada"/>
              <a:cs typeface="Mada"/>
              <a:sym typeface="Mada"/>
            </a:endParaRPr>
          </a:p>
          <a:p>
            <a:pPr indent="0" lvl="0" marL="0" rtl="0" algn="l">
              <a:lnSpc>
                <a:spcPct val="115000"/>
              </a:lnSpc>
              <a:spcBef>
                <a:spcPts val="0"/>
              </a:spcBef>
              <a:spcAft>
                <a:spcPts val="0"/>
              </a:spcAft>
              <a:buNone/>
            </a:pPr>
            <a:r>
              <a:t/>
            </a:r>
            <a:endParaRPr sz="1200">
              <a:solidFill>
                <a:schemeClr val="dk1"/>
              </a:solidFill>
              <a:latin typeface="Mada"/>
              <a:ea typeface="Mada"/>
              <a:cs typeface="Mada"/>
              <a:sym typeface="Mada"/>
            </a:endParaRPr>
          </a:p>
          <a:p>
            <a:pPr indent="0" lvl="0" marL="0" rtl="0" algn="l">
              <a:lnSpc>
                <a:spcPct val="115000"/>
              </a:lnSpc>
              <a:spcBef>
                <a:spcPts val="0"/>
              </a:spcBef>
              <a:spcAft>
                <a:spcPts val="0"/>
              </a:spcAft>
              <a:buNone/>
            </a:pPr>
            <a:r>
              <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b="1" sz="1300">
              <a:solidFill>
                <a:schemeClr val="dk1"/>
              </a:solidFill>
              <a:latin typeface="Mada"/>
              <a:ea typeface="Mada"/>
              <a:cs typeface="Mada"/>
              <a:sym typeface="Mada"/>
            </a:endParaRPr>
          </a:p>
          <a:p>
            <a:pPr indent="0" lvl="0" marL="1371600" rtl="0" algn="l">
              <a:spcBef>
                <a:spcPts val="0"/>
              </a:spcBef>
              <a:spcAft>
                <a:spcPts val="0"/>
              </a:spcAft>
              <a:buNone/>
            </a:pPr>
            <a:r>
              <a:t/>
            </a:r>
            <a:endParaRPr b="1" sz="1300">
              <a:latin typeface="Mada"/>
              <a:ea typeface="Mada"/>
              <a:cs typeface="Mada"/>
              <a:sym typeface="Mada"/>
            </a:endParaRPr>
          </a:p>
          <a:p>
            <a:pPr indent="0" lvl="0" marL="0" rtl="0" algn="l">
              <a:spcBef>
                <a:spcPts val="0"/>
              </a:spcBef>
              <a:spcAft>
                <a:spcPts val="0"/>
              </a:spcAft>
              <a:buNone/>
            </a:pPr>
            <a:r>
              <a:t/>
            </a:r>
            <a:endParaRPr b="1" sz="1300">
              <a:latin typeface="Mada"/>
              <a:ea typeface="Mada"/>
              <a:cs typeface="Mada"/>
              <a:sym typeface="Mada"/>
            </a:endParaRPr>
          </a:p>
        </p:txBody>
      </p:sp>
      <p:sp>
        <p:nvSpPr>
          <p:cNvPr id="256" name="Google Shape;256;p29"/>
          <p:cNvSpPr txBox="1"/>
          <p:nvPr/>
        </p:nvSpPr>
        <p:spPr>
          <a:xfrm>
            <a:off x="277805" y="312075"/>
            <a:ext cx="6846300" cy="63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400">
                <a:solidFill>
                  <a:srgbClr val="134F5C"/>
                </a:solidFill>
                <a:latin typeface="Nunito"/>
                <a:ea typeface="Nunito"/>
                <a:cs typeface="Nunito"/>
                <a:sym typeface="Nunito"/>
              </a:rPr>
              <a:t>Global Health Players and Challenges</a:t>
            </a:r>
            <a:endParaRPr b="1" sz="1300">
              <a:solidFill>
                <a:srgbClr val="76A5AF"/>
              </a:solidFill>
              <a:latin typeface="Mada"/>
              <a:ea typeface="Mada"/>
              <a:cs typeface="Mada"/>
              <a:sym typeface="Mada"/>
            </a:endParaRPr>
          </a:p>
        </p:txBody>
      </p:sp>
      <p:grpSp>
        <p:nvGrpSpPr>
          <p:cNvPr id="257" name="Google Shape;257;p29"/>
          <p:cNvGrpSpPr/>
          <p:nvPr/>
        </p:nvGrpSpPr>
        <p:grpSpPr>
          <a:xfrm>
            <a:off x="428806" y="1242077"/>
            <a:ext cx="428695" cy="644011"/>
            <a:chOff x="219906" y="1124884"/>
            <a:chExt cx="502455" cy="736349"/>
          </a:xfrm>
        </p:grpSpPr>
        <p:grpSp>
          <p:nvGrpSpPr>
            <p:cNvPr id="258" name="Google Shape;258;p29"/>
            <p:cNvGrpSpPr/>
            <p:nvPr/>
          </p:nvGrpSpPr>
          <p:grpSpPr>
            <a:xfrm>
              <a:off x="219906" y="1124884"/>
              <a:ext cx="502455" cy="736349"/>
              <a:chOff x="4041649" y="1707654"/>
              <a:chExt cx="1060704" cy="1429526"/>
            </a:xfrm>
          </p:grpSpPr>
          <p:sp>
            <p:nvSpPr>
              <p:cNvPr id="259" name="Google Shape;259;p29"/>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260" name="Google Shape;260;p29"/>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261" name="Google Shape;261;p29"/>
            <p:cNvSpPr txBox="1"/>
            <p:nvPr/>
          </p:nvSpPr>
          <p:spPr>
            <a:xfrm>
              <a:off x="281109" y="1168959"/>
              <a:ext cx="270600" cy="319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700">
                  <a:solidFill>
                    <a:srgbClr val="666666"/>
                  </a:solidFill>
                  <a:latin typeface="Trebuchet MS"/>
                  <a:ea typeface="Trebuchet MS"/>
                  <a:cs typeface="Trebuchet MS"/>
                  <a:sym typeface="Trebuchet MS"/>
                </a:rPr>
                <a:t>1</a:t>
              </a:r>
              <a:endParaRPr b="1" sz="1700">
                <a:solidFill>
                  <a:srgbClr val="666666"/>
                </a:solidFill>
                <a:latin typeface="Trebuchet MS"/>
                <a:ea typeface="Trebuchet MS"/>
                <a:cs typeface="Trebuchet MS"/>
                <a:sym typeface="Trebuchet MS"/>
              </a:endParaRPr>
            </a:p>
          </p:txBody>
        </p:sp>
      </p:grpSp>
      <p:sp>
        <p:nvSpPr>
          <p:cNvPr id="262" name="Google Shape;262;p29"/>
          <p:cNvSpPr txBox="1"/>
          <p:nvPr/>
        </p:nvSpPr>
        <p:spPr>
          <a:xfrm>
            <a:off x="857500" y="1242038"/>
            <a:ext cx="2547000" cy="64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latin typeface="Mada"/>
                <a:ea typeface="Mada"/>
                <a:cs typeface="Mada"/>
                <a:sym typeface="Mada"/>
              </a:rPr>
              <a:t>International Organizations</a:t>
            </a:r>
            <a:endParaRPr b="1" sz="1200">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E.g. WHO, UNICEF </a:t>
            </a:r>
            <a:r>
              <a:rPr lang="en-GB" sz="1200">
                <a:solidFill>
                  <a:schemeClr val="dk1"/>
                </a:solidFill>
                <a:latin typeface="Mada"/>
                <a:ea typeface="Mada"/>
                <a:cs typeface="Mada"/>
                <a:sym typeface="Mada"/>
              </a:rPr>
              <a:t> </a:t>
            </a:r>
            <a:r>
              <a:rPr baseline="30000" lang="en-GB">
                <a:solidFill>
                  <a:srgbClr val="6AA84F"/>
                </a:solidFill>
                <a:latin typeface="Mada"/>
                <a:ea typeface="Mada"/>
                <a:cs typeface="Mada"/>
                <a:sym typeface="Mada"/>
              </a:rPr>
              <a:t>1</a:t>
            </a:r>
            <a:r>
              <a:rPr lang="en-GB" sz="1200">
                <a:latin typeface="Mada"/>
                <a:ea typeface="Mada"/>
                <a:cs typeface="Mada"/>
                <a:sym typeface="Mada"/>
              </a:rPr>
              <a:t>, World Bank</a:t>
            </a:r>
            <a:endParaRPr sz="1200">
              <a:latin typeface="Mada"/>
              <a:ea typeface="Mada"/>
              <a:cs typeface="Mada"/>
              <a:sym typeface="Mada"/>
            </a:endParaRPr>
          </a:p>
        </p:txBody>
      </p:sp>
      <p:grpSp>
        <p:nvGrpSpPr>
          <p:cNvPr id="263" name="Google Shape;263;p29"/>
          <p:cNvGrpSpPr/>
          <p:nvPr/>
        </p:nvGrpSpPr>
        <p:grpSpPr>
          <a:xfrm>
            <a:off x="428806" y="1927877"/>
            <a:ext cx="428695" cy="644011"/>
            <a:chOff x="219906" y="1124884"/>
            <a:chExt cx="502455" cy="736349"/>
          </a:xfrm>
        </p:grpSpPr>
        <p:grpSp>
          <p:nvGrpSpPr>
            <p:cNvPr id="264" name="Google Shape;264;p29"/>
            <p:cNvGrpSpPr/>
            <p:nvPr/>
          </p:nvGrpSpPr>
          <p:grpSpPr>
            <a:xfrm>
              <a:off x="219906" y="1124884"/>
              <a:ext cx="502455" cy="736349"/>
              <a:chOff x="4041649" y="1707654"/>
              <a:chExt cx="1060704" cy="1429526"/>
            </a:xfrm>
          </p:grpSpPr>
          <p:sp>
            <p:nvSpPr>
              <p:cNvPr id="265" name="Google Shape;265;p29"/>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266" name="Google Shape;266;p29"/>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267" name="Google Shape;267;p29"/>
            <p:cNvSpPr txBox="1"/>
            <p:nvPr/>
          </p:nvSpPr>
          <p:spPr>
            <a:xfrm>
              <a:off x="281109" y="1168959"/>
              <a:ext cx="270600" cy="319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700">
                  <a:solidFill>
                    <a:srgbClr val="666666"/>
                  </a:solidFill>
                  <a:latin typeface="Trebuchet MS"/>
                  <a:ea typeface="Trebuchet MS"/>
                  <a:cs typeface="Trebuchet MS"/>
                  <a:sym typeface="Trebuchet MS"/>
                </a:rPr>
                <a:t>2</a:t>
              </a:r>
              <a:endParaRPr b="1" sz="1700">
                <a:solidFill>
                  <a:srgbClr val="666666"/>
                </a:solidFill>
                <a:latin typeface="Trebuchet MS"/>
                <a:ea typeface="Trebuchet MS"/>
                <a:cs typeface="Trebuchet MS"/>
                <a:sym typeface="Trebuchet MS"/>
              </a:endParaRPr>
            </a:p>
          </p:txBody>
        </p:sp>
      </p:grpSp>
      <p:sp>
        <p:nvSpPr>
          <p:cNvPr id="268" name="Google Shape;268;p29"/>
          <p:cNvSpPr txBox="1"/>
          <p:nvPr/>
        </p:nvSpPr>
        <p:spPr>
          <a:xfrm>
            <a:off x="857500" y="1927838"/>
            <a:ext cx="2547000" cy="64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latin typeface="Mada"/>
                <a:ea typeface="Mada"/>
                <a:cs typeface="Mada"/>
                <a:sym typeface="Mada"/>
              </a:rPr>
              <a:t>Multilateral Entities</a:t>
            </a:r>
            <a:endParaRPr b="1" sz="1200">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E.g. G8, G20</a:t>
            </a:r>
            <a:endParaRPr sz="1200">
              <a:latin typeface="Mada"/>
              <a:ea typeface="Mada"/>
              <a:cs typeface="Mada"/>
              <a:sym typeface="Mada"/>
            </a:endParaRPr>
          </a:p>
        </p:txBody>
      </p:sp>
      <p:grpSp>
        <p:nvGrpSpPr>
          <p:cNvPr id="269" name="Google Shape;269;p29"/>
          <p:cNvGrpSpPr/>
          <p:nvPr/>
        </p:nvGrpSpPr>
        <p:grpSpPr>
          <a:xfrm>
            <a:off x="428806" y="2623602"/>
            <a:ext cx="428695" cy="644011"/>
            <a:chOff x="219906" y="1124884"/>
            <a:chExt cx="502455" cy="736349"/>
          </a:xfrm>
        </p:grpSpPr>
        <p:grpSp>
          <p:nvGrpSpPr>
            <p:cNvPr id="270" name="Google Shape;270;p29"/>
            <p:cNvGrpSpPr/>
            <p:nvPr/>
          </p:nvGrpSpPr>
          <p:grpSpPr>
            <a:xfrm>
              <a:off x="219906" y="1124884"/>
              <a:ext cx="502455" cy="736349"/>
              <a:chOff x="4041649" y="1707654"/>
              <a:chExt cx="1060704" cy="1429526"/>
            </a:xfrm>
          </p:grpSpPr>
          <p:sp>
            <p:nvSpPr>
              <p:cNvPr id="271" name="Google Shape;271;p29"/>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272" name="Google Shape;272;p29"/>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273" name="Google Shape;273;p29"/>
            <p:cNvSpPr txBox="1"/>
            <p:nvPr/>
          </p:nvSpPr>
          <p:spPr>
            <a:xfrm>
              <a:off x="281109" y="1168959"/>
              <a:ext cx="270600" cy="319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700">
                  <a:solidFill>
                    <a:srgbClr val="666666"/>
                  </a:solidFill>
                  <a:latin typeface="Trebuchet MS"/>
                  <a:ea typeface="Trebuchet MS"/>
                  <a:cs typeface="Trebuchet MS"/>
                  <a:sym typeface="Trebuchet MS"/>
                </a:rPr>
                <a:t>3</a:t>
              </a:r>
              <a:endParaRPr b="1" sz="1700">
                <a:solidFill>
                  <a:srgbClr val="666666"/>
                </a:solidFill>
                <a:latin typeface="Trebuchet MS"/>
                <a:ea typeface="Trebuchet MS"/>
                <a:cs typeface="Trebuchet MS"/>
                <a:sym typeface="Trebuchet MS"/>
              </a:endParaRPr>
            </a:p>
          </p:txBody>
        </p:sp>
      </p:grpSp>
      <p:sp>
        <p:nvSpPr>
          <p:cNvPr id="274" name="Google Shape;274;p29"/>
          <p:cNvSpPr txBox="1"/>
          <p:nvPr/>
        </p:nvSpPr>
        <p:spPr>
          <a:xfrm>
            <a:off x="857500" y="2623575"/>
            <a:ext cx="3300900" cy="64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latin typeface="Mada"/>
                <a:ea typeface="Mada"/>
                <a:cs typeface="Mada"/>
                <a:sym typeface="Mada"/>
              </a:rPr>
              <a:t>Multilateral Initiatives</a:t>
            </a:r>
            <a:endParaRPr b="1" sz="1200">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E.g. GAVI </a:t>
            </a:r>
            <a:r>
              <a:rPr lang="en-GB" sz="900">
                <a:solidFill>
                  <a:srgbClr val="999999"/>
                </a:solidFill>
                <a:latin typeface="Mada"/>
                <a:ea typeface="Mada"/>
                <a:cs typeface="Mada"/>
                <a:sym typeface="Mada"/>
              </a:rPr>
              <a:t>(Global Alliance for Vaccines and Immunizations)</a:t>
            </a:r>
            <a:endParaRPr sz="900">
              <a:solidFill>
                <a:srgbClr val="999999"/>
              </a:solidFill>
              <a:latin typeface="Mada"/>
              <a:ea typeface="Mada"/>
              <a:cs typeface="Mada"/>
              <a:sym typeface="Mada"/>
            </a:endParaRPr>
          </a:p>
        </p:txBody>
      </p:sp>
      <p:grpSp>
        <p:nvGrpSpPr>
          <p:cNvPr id="275" name="Google Shape;275;p29"/>
          <p:cNvGrpSpPr/>
          <p:nvPr/>
        </p:nvGrpSpPr>
        <p:grpSpPr>
          <a:xfrm>
            <a:off x="428806" y="3309402"/>
            <a:ext cx="428695" cy="644011"/>
            <a:chOff x="219906" y="1124884"/>
            <a:chExt cx="502455" cy="736349"/>
          </a:xfrm>
        </p:grpSpPr>
        <p:grpSp>
          <p:nvGrpSpPr>
            <p:cNvPr id="276" name="Google Shape;276;p29"/>
            <p:cNvGrpSpPr/>
            <p:nvPr/>
          </p:nvGrpSpPr>
          <p:grpSpPr>
            <a:xfrm>
              <a:off x="219906" y="1124884"/>
              <a:ext cx="502455" cy="736349"/>
              <a:chOff x="4041649" y="1707654"/>
              <a:chExt cx="1060704" cy="1429526"/>
            </a:xfrm>
          </p:grpSpPr>
          <p:sp>
            <p:nvSpPr>
              <p:cNvPr id="277" name="Google Shape;277;p29"/>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278" name="Google Shape;278;p29"/>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279" name="Google Shape;279;p29"/>
            <p:cNvSpPr txBox="1"/>
            <p:nvPr/>
          </p:nvSpPr>
          <p:spPr>
            <a:xfrm>
              <a:off x="281109" y="1168959"/>
              <a:ext cx="270600" cy="319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700">
                  <a:solidFill>
                    <a:srgbClr val="666666"/>
                  </a:solidFill>
                  <a:latin typeface="Trebuchet MS"/>
                  <a:ea typeface="Trebuchet MS"/>
                  <a:cs typeface="Trebuchet MS"/>
                  <a:sym typeface="Trebuchet MS"/>
                </a:rPr>
                <a:t>4</a:t>
              </a:r>
              <a:endParaRPr b="1" sz="1700">
                <a:solidFill>
                  <a:srgbClr val="666666"/>
                </a:solidFill>
                <a:latin typeface="Trebuchet MS"/>
                <a:ea typeface="Trebuchet MS"/>
                <a:cs typeface="Trebuchet MS"/>
                <a:sym typeface="Trebuchet MS"/>
              </a:endParaRPr>
            </a:p>
          </p:txBody>
        </p:sp>
      </p:grpSp>
      <p:sp>
        <p:nvSpPr>
          <p:cNvPr id="280" name="Google Shape;280;p29"/>
          <p:cNvSpPr txBox="1"/>
          <p:nvPr/>
        </p:nvSpPr>
        <p:spPr>
          <a:xfrm>
            <a:off x="857500" y="3309363"/>
            <a:ext cx="2547000" cy="64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latin typeface="Mada"/>
                <a:ea typeface="Mada"/>
                <a:cs typeface="Mada"/>
                <a:sym typeface="Mada"/>
              </a:rPr>
              <a:t>Bilateral Initiatives</a:t>
            </a:r>
            <a:endParaRPr b="1" sz="1200">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E.g. PEPFAR </a:t>
            </a:r>
            <a:r>
              <a:rPr lang="en-GB" sz="900">
                <a:solidFill>
                  <a:srgbClr val="999999"/>
                </a:solidFill>
                <a:latin typeface="Mada"/>
                <a:ea typeface="Mada"/>
                <a:cs typeface="Mada"/>
                <a:sym typeface="Mada"/>
              </a:rPr>
              <a:t>(</a:t>
            </a:r>
            <a:r>
              <a:rPr lang="en-GB" sz="900">
                <a:solidFill>
                  <a:srgbClr val="999999"/>
                </a:solidFill>
                <a:highlight>
                  <a:srgbClr val="FFFFFF"/>
                </a:highlight>
                <a:latin typeface="Mada"/>
                <a:ea typeface="Mada"/>
                <a:cs typeface="Mada"/>
                <a:sym typeface="Mada"/>
              </a:rPr>
              <a:t>President's Emergency Plan for AIDS Relief)</a:t>
            </a:r>
            <a:endParaRPr sz="900">
              <a:solidFill>
                <a:srgbClr val="999999"/>
              </a:solidFill>
              <a:latin typeface="Mada"/>
              <a:ea typeface="Mada"/>
              <a:cs typeface="Mada"/>
              <a:sym typeface="Mada"/>
            </a:endParaRPr>
          </a:p>
        </p:txBody>
      </p:sp>
      <p:grpSp>
        <p:nvGrpSpPr>
          <p:cNvPr id="281" name="Google Shape;281;p29"/>
          <p:cNvGrpSpPr/>
          <p:nvPr/>
        </p:nvGrpSpPr>
        <p:grpSpPr>
          <a:xfrm>
            <a:off x="4063381" y="1242077"/>
            <a:ext cx="428695" cy="644011"/>
            <a:chOff x="219906" y="1124884"/>
            <a:chExt cx="502455" cy="736349"/>
          </a:xfrm>
        </p:grpSpPr>
        <p:grpSp>
          <p:nvGrpSpPr>
            <p:cNvPr id="282" name="Google Shape;282;p29"/>
            <p:cNvGrpSpPr/>
            <p:nvPr/>
          </p:nvGrpSpPr>
          <p:grpSpPr>
            <a:xfrm>
              <a:off x="219906" y="1124884"/>
              <a:ext cx="502455" cy="736349"/>
              <a:chOff x="4041649" y="1707654"/>
              <a:chExt cx="1060704" cy="1429526"/>
            </a:xfrm>
          </p:grpSpPr>
          <p:sp>
            <p:nvSpPr>
              <p:cNvPr id="283" name="Google Shape;283;p29"/>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284" name="Google Shape;284;p29"/>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285" name="Google Shape;285;p29"/>
            <p:cNvSpPr txBox="1"/>
            <p:nvPr/>
          </p:nvSpPr>
          <p:spPr>
            <a:xfrm>
              <a:off x="281109" y="1168959"/>
              <a:ext cx="270600" cy="319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700">
                  <a:solidFill>
                    <a:srgbClr val="666666"/>
                  </a:solidFill>
                  <a:latin typeface="Trebuchet MS"/>
                  <a:ea typeface="Trebuchet MS"/>
                  <a:cs typeface="Trebuchet MS"/>
                  <a:sym typeface="Trebuchet MS"/>
                </a:rPr>
                <a:t>5</a:t>
              </a:r>
              <a:endParaRPr b="1" sz="1700">
                <a:solidFill>
                  <a:srgbClr val="666666"/>
                </a:solidFill>
                <a:latin typeface="Trebuchet MS"/>
                <a:ea typeface="Trebuchet MS"/>
                <a:cs typeface="Trebuchet MS"/>
                <a:sym typeface="Trebuchet MS"/>
              </a:endParaRPr>
            </a:p>
          </p:txBody>
        </p:sp>
      </p:grpSp>
      <p:sp>
        <p:nvSpPr>
          <p:cNvPr id="286" name="Google Shape;286;p29"/>
          <p:cNvSpPr txBox="1"/>
          <p:nvPr/>
        </p:nvSpPr>
        <p:spPr>
          <a:xfrm>
            <a:off x="4492075" y="1242038"/>
            <a:ext cx="2547000" cy="64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latin typeface="Mada"/>
                <a:ea typeface="Mada"/>
                <a:cs typeface="Mada"/>
                <a:sym typeface="Mada"/>
              </a:rPr>
              <a:t>Philanthropies</a:t>
            </a:r>
            <a:endParaRPr b="1" sz="1200">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E.g. Gates Foundation</a:t>
            </a:r>
            <a:endParaRPr sz="1200">
              <a:latin typeface="Mada"/>
              <a:ea typeface="Mada"/>
              <a:cs typeface="Mada"/>
              <a:sym typeface="Mada"/>
            </a:endParaRPr>
          </a:p>
        </p:txBody>
      </p:sp>
      <p:grpSp>
        <p:nvGrpSpPr>
          <p:cNvPr id="287" name="Google Shape;287;p29"/>
          <p:cNvGrpSpPr/>
          <p:nvPr/>
        </p:nvGrpSpPr>
        <p:grpSpPr>
          <a:xfrm>
            <a:off x="4063381" y="1927877"/>
            <a:ext cx="428695" cy="644011"/>
            <a:chOff x="219906" y="1124884"/>
            <a:chExt cx="502455" cy="736349"/>
          </a:xfrm>
        </p:grpSpPr>
        <p:grpSp>
          <p:nvGrpSpPr>
            <p:cNvPr id="288" name="Google Shape;288;p29"/>
            <p:cNvGrpSpPr/>
            <p:nvPr/>
          </p:nvGrpSpPr>
          <p:grpSpPr>
            <a:xfrm>
              <a:off x="219906" y="1124884"/>
              <a:ext cx="502455" cy="736349"/>
              <a:chOff x="4041649" y="1707654"/>
              <a:chExt cx="1060704" cy="1429526"/>
            </a:xfrm>
          </p:grpSpPr>
          <p:sp>
            <p:nvSpPr>
              <p:cNvPr id="289" name="Google Shape;289;p29"/>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290" name="Google Shape;290;p29"/>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291" name="Google Shape;291;p29"/>
            <p:cNvSpPr txBox="1"/>
            <p:nvPr/>
          </p:nvSpPr>
          <p:spPr>
            <a:xfrm>
              <a:off x="281109" y="1168959"/>
              <a:ext cx="270600" cy="319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700">
                  <a:solidFill>
                    <a:srgbClr val="666666"/>
                  </a:solidFill>
                  <a:latin typeface="Trebuchet MS"/>
                  <a:ea typeface="Trebuchet MS"/>
                  <a:cs typeface="Trebuchet MS"/>
                  <a:sym typeface="Trebuchet MS"/>
                </a:rPr>
                <a:t>6</a:t>
              </a:r>
              <a:endParaRPr b="1" sz="1700">
                <a:solidFill>
                  <a:srgbClr val="666666"/>
                </a:solidFill>
                <a:latin typeface="Trebuchet MS"/>
                <a:ea typeface="Trebuchet MS"/>
                <a:cs typeface="Trebuchet MS"/>
                <a:sym typeface="Trebuchet MS"/>
              </a:endParaRPr>
            </a:p>
          </p:txBody>
        </p:sp>
      </p:grpSp>
      <p:sp>
        <p:nvSpPr>
          <p:cNvPr id="292" name="Google Shape;292;p29"/>
          <p:cNvSpPr txBox="1"/>
          <p:nvPr/>
        </p:nvSpPr>
        <p:spPr>
          <a:xfrm>
            <a:off x="4492075" y="1927848"/>
            <a:ext cx="2547000" cy="54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200">
                <a:latin typeface="Mada"/>
                <a:ea typeface="Mada"/>
                <a:cs typeface="Mada"/>
                <a:sym typeface="Mada"/>
              </a:rPr>
              <a:t>Global Public-Private Partnership</a:t>
            </a:r>
            <a:endParaRPr sz="1200">
              <a:latin typeface="Mada"/>
              <a:ea typeface="Mada"/>
              <a:cs typeface="Mada"/>
              <a:sym typeface="Mada"/>
            </a:endParaRPr>
          </a:p>
        </p:txBody>
      </p:sp>
      <p:grpSp>
        <p:nvGrpSpPr>
          <p:cNvPr id="293" name="Google Shape;293;p29"/>
          <p:cNvGrpSpPr/>
          <p:nvPr/>
        </p:nvGrpSpPr>
        <p:grpSpPr>
          <a:xfrm>
            <a:off x="4063381" y="2623602"/>
            <a:ext cx="428695" cy="644011"/>
            <a:chOff x="219906" y="1124884"/>
            <a:chExt cx="502455" cy="736349"/>
          </a:xfrm>
        </p:grpSpPr>
        <p:grpSp>
          <p:nvGrpSpPr>
            <p:cNvPr id="294" name="Google Shape;294;p29"/>
            <p:cNvGrpSpPr/>
            <p:nvPr/>
          </p:nvGrpSpPr>
          <p:grpSpPr>
            <a:xfrm>
              <a:off x="219906" y="1124884"/>
              <a:ext cx="502455" cy="736349"/>
              <a:chOff x="4041649" y="1707654"/>
              <a:chExt cx="1060704" cy="1429526"/>
            </a:xfrm>
          </p:grpSpPr>
          <p:sp>
            <p:nvSpPr>
              <p:cNvPr id="295" name="Google Shape;295;p29"/>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296" name="Google Shape;296;p29"/>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297" name="Google Shape;297;p29"/>
            <p:cNvSpPr txBox="1"/>
            <p:nvPr/>
          </p:nvSpPr>
          <p:spPr>
            <a:xfrm>
              <a:off x="281109" y="1168959"/>
              <a:ext cx="270600" cy="319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700">
                  <a:solidFill>
                    <a:srgbClr val="666666"/>
                  </a:solidFill>
                  <a:latin typeface="Trebuchet MS"/>
                  <a:ea typeface="Trebuchet MS"/>
                  <a:cs typeface="Trebuchet MS"/>
                  <a:sym typeface="Trebuchet MS"/>
                </a:rPr>
                <a:t>7</a:t>
              </a:r>
              <a:endParaRPr b="1" sz="1700">
                <a:solidFill>
                  <a:srgbClr val="666666"/>
                </a:solidFill>
                <a:latin typeface="Trebuchet MS"/>
                <a:ea typeface="Trebuchet MS"/>
                <a:cs typeface="Trebuchet MS"/>
                <a:sym typeface="Trebuchet MS"/>
              </a:endParaRPr>
            </a:p>
          </p:txBody>
        </p:sp>
      </p:grpSp>
      <p:sp>
        <p:nvSpPr>
          <p:cNvPr id="298" name="Google Shape;298;p29"/>
          <p:cNvSpPr txBox="1"/>
          <p:nvPr/>
        </p:nvSpPr>
        <p:spPr>
          <a:xfrm>
            <a:off x="4492075" y="2623563"/>
            <a:ext cx="2547000" cy="64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latin typeface="Mada"/>
                <a:ea typeface="Mada"/>
                <a:cs typeface="Mada"/>
                <a:sym typeface="Mada"/>
              </a:rPr>
              <a:t>Private Sector Industries</a:t>
            </a:r>
            <a:endParaRPr b="1" sz="1200">
              <a:latin typeface="Mada"/>
              <a:ea typeface="Mada"/>
              <a:cs typeface="Mada"/>
              <a:sym typeface="Mada"/>
            </a:endParaRPr>
          </a:p>
          <a:p>
            <a:pPr indent="0" lvl="0" marL="0" rtl="0" algn="l">
              <a:spcBef>
                <a:spcPts val="0"/>
              </a:spcBef>
              <a:spcAft>
                <a:spcPts val="0"/>
              </a:spcAft>
              <a:buNone/>
            </a:pPr>
            <a:r>
              <a:rPr lang="en-GB" sz="1200">
                <a:latin typeface="Mada"/>
                <a:ea typeface="Mada"/>
                <a:cs typeface="Mada"/>
                <a:sym typeface="Mada"/>
              </a:rPr>
              <a:t>E.g. </a:t>
            </a:r>
            <a:r>
              <a:rPr lang="en-GB" sz="1200">
                <a:solidFill>
                  <a:srgbClr val="6AA84F"/>
                </a:solidFill>
                <a:latin typeface="Mada"/>
                <a:ea typeface="Mada"/>
                <a:cs typeface="Mada"/>
                <a:sym typeface="Mada"/>
              </a:rPr>
              <a:t>Tobacco and oil industries</a:t>
            </a:r>
            <a:endParaRPr sz="1200">
              <a:solidFill>
                <a:srgbClr val="6AA84F"/>
              </a:solidFill>
              <a:latin typeface="Mada"/>
              <a:ea typeface="Mada"/>
              <a:cs typeface="Mada"/>
              <a:sym typeface="Mada"/>
            </a:endParaRPr>
          </a:p>
        </p:txBody>
      </p:sp>
      <p:grpSp>
        <p:nvGrpSpPr>
          <p:cNvPr id="299" name="Google Shape;299;p29"/>
          <p:cNvGrpSpPr/>
          <p:nvPr/>
        </p:nvGrpSpPr>
        <p:grpSpPr>
          <a:xfrm>
            <a:off x="4063381" y="3309402"/>
            <a:ext cx="428695" cy="644011"/>
            <a:chOff x="219906" y="1124884"/>
            <a:chExt cx="502455" cy="736349"/>
          </a:xfrm>
        </p:grpSpPr>
        <p:grpSp>
          <p:nvGrpSpPr>
            <p:cNvPr id="300" name="Google Shape;300;p29"/>
            <p:cNvGrpSpPr/>
            <p:nvPr/>
          </p:nvGrpSpPr>
          <p:grpSpPr>
            <a:xfrm>
              <a:off x="219906" y="1124884"/>
              <a:ext cx="502455" cy="736349"/>
              <a:chOff x="4041649" y="1707654"/>
              <a:chExt cx="1060704" cy="1429526"/>
            </a:xfrm>
          </p:grpSpPr>
          <p:sp>
            <p:nvSpPr>
              <p:cNvPr id="301" name="Google Shape;301;p29"/>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A2C4C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sp>
            <p:nvSpPr>
              <p:cNvPr id="302" name="Google Shape;302;p29"/>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Arial"/>
                  <a:ea typeface="Arial"/>
                  <a:cs typeface="Arial"/>
                  <a:sym typeface="Arial"/>
                </a:endParaRPr>
              </a:p>
            </p:txBody>
          </p:sp>
        </p:grpSp>
        <p:sp>
          <p:nvSpPr>
            <p:cNvPr id="303" name="Google Shape;303;p29"/>
            <p:cNvSpPr txBox="1"/>
            <p:nvPr/>
          </p:nvSpPr>
          <p:spPr>
            <a:xfrm>
              <a:off x="281109" y="1168959"/>
              <a:ext cx="270600" cy="319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700">
                  <a:solidFill>
                    <a:srgbClr val="666666"/>
                  </a:solidFill>
                  <a:latin typeface="Trebuchet MS"/>
                  <a:ea typeface="Trebuchet MS"/>
                  <a:cs typeface="Trebuchet MS"/>
                  <a:sym typeface="Trebuchet MS"/>
                </a:rPr>
                <a:t>8</a:t>
              </a:r>
              <a:endParaRPr b="1" sz="1700">
                <a:solidFill>
                  <a:srgbClr val="666666"/>
                </a:solidFill>
                <a:latin typeface="Trebuchet MS"/>
                <a:ea typeface="Trebuchet MS"/>
                <a:cs typeface="Trebuchet MS"/>
                <a:sym typeface="Trebuchet MS"/>
              </a:endParaRPr>
            </a:p>
          </p:txBody>
        </p:sp>
      </p:grpSp>
      <p:sp>
        <p:nvSpPr>
          <p:cNvPr id="304" name="Google Shape;304;p29"/>
          <p:cNvSpPr txBox="1"/>
          <p:nvPr/>
        </p:nvSpPr>
        <p:spPr>
          <a:xfrm>
            <a:off x="4492075" y="3299448"/>
            <a:ext cx="2547000" cy="543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sz="1200">
                <a:latin typeface="Mada"/>
                <a:ea typeface="Mada"/>
                <a:cs typeface="Mada"/>
                <a:sym typeface="Mada"/>
              </a:rPr>
              <a:t>Civil Society</a:t>
            </a:r>
            <a:endParaRPr sz="1200">
              <a:latin typeface="Mada"/>
              <a:ea typeface="Mada"/>
              <a:cs typeface="Mada"/>
              <a:sym typeface="Mada"/>
            </a:endParaRPr>
          </a:p>
        </p:txBody>
      </p:sp>
      <p:sp>
        <p:nvSpPr>
          <p:cNvPr id="305" name="Google Shape;305;p29"/>
          <p:cNvSpPr txBox="1"/>
          <p:nvPr/>
        </p:nvSpPr>
        <p:spPr>
          <a:xfrm>
            <a:off x="152400" y="803875"/>
            <a:ext cx="3300900" cy="47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76A5AF"/>
                </a:solidFill>
                <a:latin typeface="Nunito"/>
                <a:ea typeface="Nunito"/>
                <a:cs typeface="Nunito"/>
                <a:sym typeface="Nunito"/>
              </a:rPr>
              <a:t>Global Health Major Players:</a:t>
            </a:r>
            <a:endParaRPr sz="1800">
              <a:solidFill>
                <a:srgbClr val="76A5AF"/>
              </a:solidFill>
              <a:latin typeface="Nunito"/>
              <a:ea typeface="Nunito"/>
              <a:cs typeface="Nunito"/>
              <a:sym typeface="Nunito"/>
            </a:endParaRPr>
          </a:p>
        </p:txBody>
      </p:sp>
      <p:sp>
        <p:nvSpPr>
          <p:cNvPr id="306" name="Google Shape;306;p29"/>
          <p:cNvSpPr txBox="1"/>
          <p:nvPr/>
        </p:nvSpPr>
        <p:spPr>
          <a:xfrm>
            <a:off x="63" y="9626725"/>
            <a:ext cx="7589400" cy="97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900">
                <a:solidFill>
                  <a:srgbClr val="999999"/>
                </a:solidFill>
                <a:latin typeface="Mada"/>
                <a:ea typeface="Mada"/>
                <a:cs typeface="Mada"/>
                <a:sym typeface="Mada"/>
              </a:rPr>
              <a:t>1- the UNICEF services roam around child health, child nutrition, family and child welfare and formal/non-formal eduction</a:t>
            </a:r>
            <a:endParaRPr sz="900">
              <a:solidFill>
                <a:srgbClr val="999999"/>
              </a:solidFill>
              <a:latin typeface="Mada"/>
              <a:ea typeface="Mada"/>
              <a:cs typeface="Mada"/>
              <a:sym typeface="Mada"/>
            </a:endParaRPr>
          </a:p>
          <a:p>
            <a:pPr indent="0" lvl="0" marL="0" rtl="0" algn="l">
              <a:spcBef>
                <a:spcPts val="0"/>
              </a:spcBef>
              <a:spcAft>
                <a:spcPts val="0"/>
              </a:spcAft>
              <a:buNone/>
            </a:pPr>
            <a:r>
              <a:rPr lang="en-GB" sz="900">
                <a:solidFill>
                  <a:srgbClr val="6AA84F"/>
                </a:solidFill>
                <a:latin typeface="Mada"/>
                <a:ea typeface="Mada"/>
                <a:cs typeface="Mada"/>
                <a:sym typeface="Mada"/>
              </a:rPr>
              <a:t>2- MDG stands for “</a:t>
            </a:r>
            <a:r>
              <a:rPr lang="en-GB" sz="900">
                <a:solidFill>
                  <a:srgbClr val="6AA84F"/>
                </a:solidFill>
                <a:latin typeface="Mada"/>
                <a:ea typeface="Mada"/>
                <a:cs typeface="Mada"/>
                <a:sym typeface="Mada"/>
              </a:rPr>
              <a:t>Millenium</a:t>
            </a:r>
            <a:r>
              <a:rPr lang="en-GB" sz="900">
                <a:solidFill>
                  <a:srgbClr val="6AA84F"/>
                </a:solidFill>
                <a:latin typeface="Mada"/>
                <a:ea typeface="Mada"/>
                <a:cs typeface="Mada"/>
                <a:sym typeface="Mada"/>
              </a:rPr>
              <a:t> Development Goals” </a:t>
            </a:r>
            <a:r>
              <a:rPr lang="en-GB" sz="900">
                <a:solidFill>
                  <a:srgbClr val="999999"/>
                </a:solidFill>
                <a:latin typeface="Mada"/>
                <a:ea typeface="Mada"/>
                <a:cs typeface="Mada"/>
                <a:sym typeface="Mada"/>
              </a:rPr>
              <a:t>which focused on poverty, HIV/AIDS and providing universal primary education by the target date of 2015</a:t>
            </a:r>
            <a:endParaRPr sz="900">
              <a:solidFill>
                <a:srgbClr val="999999"/>
              </a:solidFill>
              <a:latin typeface="Mada"/>
              <a:ea typeface="Mada"/>
              <a:cs typeface="Mada"/>
              <a:sym typeface="Mada"/>
            </a:endParaRPr>
          </a:p>
          <a:p>
            <a:pPr indent="0" lvl="0" marL="0" rtl="0" algn="l">
              <a:spcBef>
                <a:spcPts val="0"/>
              </a:spcBef>
              <a:spcAft>
                <a:spcPts val="0"/>
              </a:spcAft>
              <a:buNone/>
            </a:pPr>
            <a:r>
              <a:rPr lang="en-GB" sz="900">
                <a:solidFill>
                  <a:srgbClr val="6AA84F"/>
                </a:solidFill>
                <a:latin typeface="Mada"/>
                <a:ea typeface="Mada"/>
                <a:cs typeface="Mada"/>
                <a:sym typeface="Mada"/>
              </a:rPr>
              <a:t>3- SDG stands for “Sustainable Development Goals” with a </a:t>
            </a:r>
            <a:r>
              <a:rPr lang="en-GB" sz="900">
                <a:solidFill>
                  <a:srgbClr val="6AA84F"/>
                </a:solidFill>
                <a:latin typeface="Mada"/>
                <a:ea typeface="Mada"/>
                <a:cs typeface="Mada"/>
                <a:sym typeface="Mada"/>
              </a:rPr>
              <a:t>target</a:t>
            </a:r>
            <a:r>
              <a:rPr lang="en-GB" sz="900">
                <a:solidFill>
                  <a:srgbClr val="6AA84F"/>
                </a:solidFill>
                <a:latin typeface="Mada"/>
                <a:ea typeface="Mada"/>
                <a:cs typeface="Mada"/>
                <a:sym typeface="Mada"/>
              </a:rPr>
              <a:t> date of 2030</a:t>
            </a:r>
            <a:endParaRPr sz="900">
              <a:solidFill>
                <a:srgbClr val="6AA84F"/>
              </a:solidFill>
              <a:latin typeface="Mada"/>
              <a:ea typeface="Mada"/>
              <a:cs typeface="Mada"/>
              <a:sym typeface="Mada"/>
            </a:endParaRPr>
          </a:p>
          <a:p>
            <a:pPr indent="0" lvl="0" marL="0" rtl="0" algn="l">
              <a:spcBef>
                <a:spcPts val="0"/>
              </a:spcBef>
              <a:spcAft>
                <a:spcPts val="0"/>
              </a:spcAft>
              <a:buNone/>
            </a:pPr>
            <a:r>
              <a:rPr lang="en-GB" sz="900">
                <a:solidFill>
                  <a:srgbClr val="999999"/>
                </a:solidFill>
                <a:latin typeface="Mada"/>
                <a:ea typeface="Mada"/>
                <a:cs typeface="Mada"/>
                <a:sym typeface="Mada"/>
              </a:rPr>
              <a:t>4-  If you want to further read about the work of WHO from the book, click this link: </a:t>
            </a:r>
            <a:r>
              <a:rPr lang="en-GB" sz="900" u="sng">
                <a:solidFill>
                  <a:schemeClr val="hlink"/>
                </a:solidFill>
                <a:latin typeface="Mada"/>
                <a:ea typeface="Mada"/>
                <a:cs typeface="Mada"/>
                <a:sym typeface="Mada"/>
                <a:hlinkClick r:id="rId3"/>
              </a:rPr>
              <a:t>shorturl.at/mqEWX</a:t>
            </a:r>
            <a:endParaRPr sz="900">
              <a:solidFill>
                <a:srgbClr val="999999"/>
              </a:solidFill>
              <a:latin typeface="Mada"/>
              <a:ea typeface="Mada"/>
              <a:cs typeface="Mada"/>
              <a:sym typeface="Mada"/>
            </a:endParaRPr>
          </a:p>
          <a:p>
            <a:pPr indent="0" lvl="0" marL="0" rtl="0" algn="l">
              <a:spcBef>
                <a:spcPts val="0"/>
              </a:spcBef>
              <a:spcAft>
                <a:spcPts val="0"/>
              </a:spcAft>
              <a:buNone/>
            </a:pPr>
            <a:r>
              <a:rPr lang="en-GB" sz="900">
                <a:solidFill>
                  <a:srgbClr val="6AA84F"/>
                </a:solidFill>
                <a:latin typeface="Mada"/>
                <a:ea typeface="Mada"/>
                <a:cs typeface="Mada"/>
                <a:sym typeface="Mada"/>
              </a:rPr>
              <a:t>5- </a:t>
            </a:r>
            <a:r>
              <a:rPr lang="en-GB" sz="900">
                <a:solidFill>
                  <a:srgbClr val="6AA84F"/>
                </a:solidFill>
                <a:latin typeface="Mada"/>
                <a:ea typeface="Mada"/>
                <a:cs typeface="Mada"/>
                <a:sym typeface="Mada"/>
              </a:rPr>
              <a:t>WHO is concerned with the dissemination of a wide variety of morbidity and mortality statistics relating to health problems.</a:t>
            </a:r>
            <a:endParaRPr sz="900">
              <a:solidFill>
                <a:srgbClr val="6AA84F"/>
              </a:solidFill>
              <a:latin typeface="Mada"/>
              <a:ea typeface="Mada"/>
              <a:cs typeface="Mada"/>
              <a:sym typeface="Mada"/>
            </a:endParaRPr>
          </a:p>
          <a:p>
            <a:pPr indent="0" lvl="0" marL="0" rtl="0" algn="l">
              <a:spcBef>
                <a:spcPts val="0"/>
              </a:spcBef>
              <a:spcAft>
                <a:spcPts val="0"/>
              </a:spcAft>
              <a:buNone/>
            </a:pPr>
            <a:r>
              <a:rPr lang="en-GB" sz="900">
                <a:solidFill>
                  <a:srgbClr val="6AA84F"/>
                </a:solidFill>
                <a:latin typeface="Mada"/>
                <a:ea typeface="Mada"/>
                <a:cs typeface="Mada"/>
                <a:sym typeface="Mada"/>
              </a:rPr>
              <a:t>6- EMRO stands for Eastern Mideterranian Regional Office </a:t>
            </a:r>
            <a:endParaRPr sz="900">
              <a:solidFill>
                <a:srgbClr val="6AA84F"/>
              </a:solidFill>
              <a:latin typeface="Mada"/>
              <a:ea typeface="Mada"/>
              <a:cs typeface="Mada"/>
              <a:sym typeface="Mada"/>
            </a:endParaRPr>
          </a:p>
        </p:txBody>
      </p:sp>
      <p:pic>
        <p:nvPicPr>
          <p:cNvPr id="307" name="Google Shape;307;p29"/>
          <p:cNvPicPr preferRelativeResize="0"/>
          <p:nvPr/>
        </p:nvPicPr>
        <p:blipFill>
          <a:blip r:embed="rId4">
            <a:alphaModFix/>
          </a:blip>
          <a:stretch>
            <a:fillRect/>
          </a:stretch>
        </p:blipFill>
        <p:spPr>
          <a:xfrm>
            <a:off x="3453300" y="7527275"/>
            <a:ext cx="3893400" cy="1953221"/>
          </a:xfrm>
          <a:prstGeom prst="rect">
            <a:avLst/>
          </a:prstGeom>
          <a:noFill/>
          <a:ln>
            <a:noFill/>
          </a:ln>
        </p:spPr>
      </p:pic>
      <p:sp>
        <p:nvSpPr>
          <p:cNvPr id="308" name="Google Shape;308;p29"/>
          <p:cNvSpPr txBox="1"/>
          <p:nvPr/>
        </p:nvSpPr>
        <p:spPr>
          <a:xfrm>
            <a:off x="277800" y="7344025"/>
            <a:ext cx="4098900" cy="228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76A5AF"/>
                </a:solidFill>
                <a:latin typeface="Nunito"/>
                <a:ea typeface="Nunito"/>
                <a:cs typeface="Nunito"/>
                <a:sym typeface="Nunito"/>
              </a:rPr>
              <a:t>WHO scope of work </a:t>
            </a:r>
            <a:r>
              <a:rPr baseline="30000" lang="en-GB" sz="1800">
                <a:solidFill>
                  <a:srgbClr val="6AA84F"/>
                </a:solidFill>
                <a:latin typeface="Nunito"/>
                <a:ea typeface="Nunito"/>
                <a:cs typeface="Nunito"/>
                <a:sym typeface="Nunito"/>
              </a:rPr>
              <a:t>4</a:t>
            </a:r>
            <a:r>
              <a:rPr lang="en-GB" sz="1800">
                <a:solidFill>
                  <a:srgbClr val="76A5AF"/>
                </a:solidFill>
                <a:latin typeface="Nunito"/>
                <a:ea typeface="Nunito"/>
                <a:cs typeface="Nunito"/>
                <a:sym typeface="Nunito"/>
              </a:rPr>
              <a:t>:</a:t>
            </a:r>
            <a:endParaRPr b="1" sz="1800">
              <a:solidFill>
                <a:srgbClr val="76A5AF"/>
              </a:solidFill>
              <a:latin typeface="Nunito"/>
              <a:ea typeface="Nunito"/>
              <a:cs typeface="Nunito"/>
              <a:sym typeface="Nunito"/>
            </a:endParaRPr>
          </a:p>
          <a:p>
            <a:pPr indent="0" lvl="0" marL="457200" rtl="0" algn="l">
              <a:lnSpc>
                <a:spcPct val="100000"/>
              </a:lnSpc>
              <a:spcBef>
                <a:spcPts val="0"/>
              </a:spcBef>
              <a:spcAft>
                <a:spcPts val="0"/>
              </a:spcAft>
              <a:buNone/>
            </a:pPr>
            <a:r>
              <a:t/>
            </a:r>
            <a:endParaRPr sz="10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Prevention and control of disease</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Development of comprehensive health services</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Family health</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Environmental health</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b="1" lang="en-GB" sz="1200">
                <a:solidFill>
                  <a:schemeClr val="dk1"/>
                </a:solidFill>
                <a:latin typeface="Mada"/>
                <a:ea typeface="Mada"/>
                <a:cs typeface="Mada"/>
                <a:sym typeface="Mada"/>
              </a:rPr>
              <a:t>Health statistics</a:t>
            </a:r>
            <a:r>
              <a:rPr lang="en-GB" sz="1200">
                <a:solidFill>
                  <a:schemeClr val="dk1"/>
                </a:solidFill>
                <a:latin typeface="Mada"/>
                <a:ea typeface="Mada"/>
                <a:cs typeface="Mada"/>
                <a:sym typeface="Mada"/>
              </a:rPr>
              <a:t> </a:t>
            </a:r>
            <a:r>
              <a:rPr baseline="30000" lang="en-GB">
                <a:solidFill>
                  <a:srgbClr val="6AA84F"/>
                </a:solidFill>
                <a:latin typeface="Mada"/>
                <a:ea typeface="Mada"/>
                <a:cs typeface="Mada"/>
                <a:sym typeface="Mada"/>
              </a:rPr>
              <a:t>5</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Health research </a:t>
            </a:r>
            <a:r>
              <a:rPr lang="en-GB" sz="900">
                <a:solidFill>
                  <a:srgbClr val="999999"/>
                </a:solidFill>
                <a:latin typeface="Mada"/>
                <a:ea typeface="Mada"/>
                <a:cs typeface="Mada"/>
                <a:sym typeface="Mada"/>
              </a:rPr>
              <a:t>(Biomedical)</a:t>
            </a:r>
            <a:endParaRPr sz="900">
              <a:solidFill>
                <a:srgbClr val="999999"/>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Health literature and information</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Coordination with other agencies</a:t>
            </a:r>
            <a:endParaRPr sz="1200">
              <a:solidFill>
                <a:schemeClr val="dk1"/>
              </a:solidFill>
              <a:latin typeface="Mada"/>
              <a:ea typeface="Mada"/>
              <a:cs typeface="Mada"/>
              <a:sym typeface="Mada"/>
            </a:endParaRPr>
          </a:p>
          <a:p>
            <a:pPr indent="0" lvl="0" marL="457200" rtl="0" algn="l">
              <a:spcBef>
                <a:spcPts val="0"/>
              </a:spcBef>
              <a:spcAft>
                <a:spcPts val="0"/>
              </a:spcAft>
              <a:buNone/>
            </a:pPr>
            <a:r>
              <a:t/>
            </a:r>
            <a:endParaRPr sz="1200">
              <a:solidFill>
                <a:schemeClr val="dk1"/>
              </a:solidFill>
              <a:latin typeface="Mada"/>
              <a:ea typeface="Mada"/>
              <a:cs typeface="Mada"/>
              <a:sym typeface="Mada"/>
            </a:endParaRPr>
          </a:p>
        </p:txBody>
      </p:sp>
      <p:sp>
        <p:nvSpPr>
          <p:cNvPr id="309" name="Google Shape;309;p29"/>
          <p:cNvSpPr txBox="1"/>
          <p:nvPr/>
        </p:nvSpPr>
        <p:spPr>
          <a:xfrm>
            <a:off x="7124100" y="9066775"/>
            <a:ext cx="178500" cy="21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600">
                <a:solidFill>
                  <a:srgbClr val="FF0000"/>
                </a:solidFill>
              </a:rPr>
              <a:t>6</a:t>
            </a:r>
            <a:endParaRPr b="1" sz="60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30"/>
          <p:cNvSpPr txBox="1"/>
          <p:nvPr/>
        </p:nvSpPr>
        <p:spPr>
          <a:xfrm>
            <a:off x="204525" y="4728300"/>
            <a:ext cx="4262700" cy="47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76A5AF"/>
                </a:solidFill>
                <a:latin typeface="Nunito"/>
                <a:ea typeface="Nunito"/>
                <a:cs typeface="Nunito"/>
                <a:sym typeface="Nunito"/>
              </a:rPr>
              <a:t>What is sustainable development?</a:t>
            </a:r>
            <a:endParaRPr sz="1800">
              <a:solidFill>
                <a:srgbClr val="76A5AF"/>
              </a:solidFill>
              <a:latin typeface="Mada"/>
              <a:ea typeface="Mada"/>
              <a:cs typeface="Mada"/>
              <a:sym typeface="Mada"/>
            </a:endParaRPr>
          </a:p>
        </p:txBody>
      </p:sp>
      <p:sp>
        <p:nvSpPr>
          <p:cNvPr id="315" name="Google Shape;315;p30"/>
          <p:cNvSpPr txBox="1"/>
          <p:nvPr/>
        </p:nvSpPr>
        <p:spPr>
          <a:xfrm>
            <a:off x="204525" y="5109300"/>
            <a:ext cx="7044000" cy="472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1200">
                <a:solidFill>
                  <a:schemeClr val="dk1"/>
                </a:solidFill>
                <a:latin typeface="Mada"/>
                <a:ea typeface="Mada"/>
                <a:cs typeface="Mada"/>
                <a:sym typeface="Mada"/>
              </a:rPr>
              <a:t>Sustainable development </a:t>
            </a:r>
            <a:r>
              <a:rPr lang="en-GB" sz="1200">
                <a:solidFill>
                  <a:schemeClr val="dk1"/>
                </a:solidFill>
                <a:latin typeface="Mada"/>
                <a:ea typeface="Mada"/>
                <a:cs typeface="Mada"/>
                <a:sym typeface="Mada"/>
              </a:rPr>
              <a:t>has been defined as: development that meets the needs of the present without compromising the ability of future generations to meet their own needs.</a:t>
            </a:r>
            <a:endParaRPr b="1" sz="1200">
              <a:solidFill>
                <a:srgbClr val="76A5AF"/>
              </a:solidFill>
              <a:latin typeface="Mada"/>
              <a:ea typeface="Mada"/>
              <a:cs typeface="Mada"/>
              <a:sym typeface="Mada"/>
            </a:endParaRPr>
          </a:p>
        </p:txBody>
      </p:sp>
      <p:sp>
        <p:nvSpPr>
          <p:cNvPr id="316" name="Google Shape;316;p30"/>
          <p:cNvSpPr/>
          <p:nvPr/>
        </p:nvSpPr>
        <p:spPr>
          <a:xfrm>
            <a:off x="1228373" y="1222588"/>
            <a:ext cx="806817" cy="433436"/>
          </a:xfrm>
          <a:custGeom>
            <a:rect b="b" l="l" r="r" t="t"/>
            <a:pathLst>
              <a:path extrusionOk="0" h="14788" w="28517">
                <a:moveTo>
                  <a:pt x="20170" y="5394"/>
                </a:moveTo>
                <a:cubicBezTo>
                  <a:pt x="17146" y="3644"/>
                  <a:pt x="13883" y="2286"/>
                  <a:pt x="10442" y="1358"/>
                </a:cubicBezTo>
                <a:cubicBezTo>
                  <a:pt x="7109" y="476"/>
                  <a:pt x="3608" y="0"/>
                  <a:pt x="1" y="0"/>
                </a:cubicBezTo>
                <a:lnTo>
                  <a:pt x="1" y="4215"/>
                </a:lnTo>
                <a:cubicBezTo>
                  <a:pt x="3227" y="4215"/>
                  <a:pt x="6359" y="4644"/>
                  <a:pt x="9347" y="5441"/>
                </a:cubicBezTo>
                <a:cubicBezTo>
                  <a:pt x="12431" y="6263"/>
                  <a:pt x="15360" y="7489"/>
                  <a:pt x="18062" y="9049"/>
                </a:cubicBezTo>
                <a:cubicBezTo>
                  <a:pt x="20801" y="10632"/>
                  <a:pt x="23313" y="12573"/>
                  <a:pt x="25540" y="14788"/>
                </a:cubicBezTo>
                <a:lnTo>
                  <a:pt x="28516" y="11811"/>
                </a:lnTo>
                <a:cubicBezTo>
                  <a:pt x="26040" y="9323"/>
                  <a:pt x="23230" y="7168"/>
                  <a:pt x="20170" y="5394"/>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30"/>
          <p:cNvSpPr/>
          <p:nvPr/>
        </p:nvSpPr>
        <p:spPr>
          <a:xfrm>
            <a:off x="1537258" y="1245625"/>
            <a:ext cx="241901" cy="250923"/>
          </a:xfrm>
          <a:custGeom>
            <a:rect b="b" l="l" r="r" t="t"/>
            <a:pathLst>
              <a:path extrusionOk="0" h="8561" w="8550">
                <a:moveTo>
                  <a:pt x="4275" y="0"/>
                </a:moveTo>
                <a:cubicBezTo>
                  <a:pt x="1906" y="0"/>
                  <a:pt x="1" y="1917"/>
                  <a:pt x="1" y="4274"/>
                </a:cubicBezTo>
                <a:cubicBezTo>
                  <a:pt x="1" y="6644"/>
                  <a:pt x="1906" y="8561"/>
                  <a:pt x="4275" y="8561"/>
                </a:cubicBezTo>
                <a:cubicBezTo>
                  <a:pt x="6632" y="8561"/>
                  <a:pt x="8549" y="6644"/>
                  <a:pt x="8549" y="4274"/>
                </a:cubicBezTo>
                <a:cubicBezTo>
                  <a:pt x="8549" y="1917"/>
                  <a:pt x="6632" y="0"/>
                  <a:pt x="427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30"/>
          <p:cNvSpPr/>
          <p:nvPr/>
        </p:nvSpPr>
        <p:spPr>
          <a:xfrm>
            <a:off x="1593840" y="1304595"/>
            <a:ext cx="128731" cy="132979"/>
          </a:xfrm>
          <a:custGeom>
            <a:rect b="b" l="l" r="r" t="t"/>
            <a:pathLst>
              <a:path extrusionOk="0" h="4537" w="4550">
                <a:moveTo>
                  <a:pt x="4549" y="2262"/>
                </a:moveTo>
                <a:cubicBezTo>
                  <a:pt x="4549" y="3524"/>
                  <a:pt x="3525" y="4536"/>
                  <a:pt x="2275" y="4536"/>
                </a:cubicBezTo>
                <a:cubicBezTo>
                  <a:pt x="1025" y="4536"/>
                  <a:pt x="1" y="3524"/>
                  <a:pt x="1" y="2262"/>
                </a:cubicBezTo>
                <a:cubicBezTo>
                  <a:pt x="1" y="1012"/>
                  <a:pt x="1025" y="0"/>
                  <a:pt x="2275" y="0"/>
                </a:cubicBezTo>
                <a:cubicBezTo>
                  <a:pt x="3525" y="0"/>
                  <a:pt x="4549" y="1012"/>
                  <a:pt x="4549" y="2262"/>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30"/>
          <p:cNvSpPr/>
          <p:nvPr/>
        </p:nvSpPr>
        <p:spPr>
          <a:xfrm>
            <a:off x="1950905" y="2404858"/>
            <a:ext cx="418729" cy="836156"/>
          </a:xfrm>
          <a:custGeom>
            <a:rect b="b" l="l" r="r" t="t"/>
            <a:pathLst>
              <a:path extrusionOk="0" h="28528" w="14800">
                <a:moveTo>
                  <a:pt x="10573" y="0"/>
                </a:moveTo>
                <a:cubicBezTo>
                  <a:pt x="10573" y="3227"/>
                  <a:pt x="10157" y="6370"/>
                  <a:pt x="9359" y="9347"/>
                </a:cubicBezTo>
                <a:cubicBezTo>
                  <a:pt x="8525" y="12431"/>
                  <a:pt x="7311" y="15360"/>
                  <a:pt x="5739" y="18062"/>
                </a:cubicBezTo>
                <a:cubicBezTo>
                  <a:pt x="4156" y="20801"/>
                  <a:pt x="2227" y="23313"/>
                  <a:pt x="1" y="25539"/>
                </a:cubicBezTo>
                <a:lnTo>
                  <a:pt x="2977" y="28528"/>
                </a:lnTo>
                <a:cubicBezTo>
                  <a:pt x="5466" y="26039"/>
                  <a:pt x="7621" y="23230"/>
                  <a:pt x="9395" y="20170"/>
                </a:cubicBezTo>
                <a:cubicBezTo>
                  <a:pt x="11145" y="17157"/>
                  <a:pt x="12514" y="13883"/>
                  <a:pt x="13431" y="10442"/>
                </a:cubicBezTo>
                <a:cubicBezTo>
                  <a:pt x="14324" y="7109"/>
                  <a:pt x="14800" y="3608"/>
                  <a:pt x="14800" y="0"/>
                </a:cubicBezTo>
                <a:lnTo>
                  <a:pt x="10573" y="0"/>
                </a:ln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30"/>
          <p:cNvSpPr/>
          <p:nvPr/>
        </p:nvSpPr>
        <p:spPr>
          <a:xfrm>
            <a:off x="2118984" y="2694139"/>
            <a:ext cx="242240" cy="250952"/>
          </a:xfrm>
          <a:custGeom>
            <a:rect b="b" l="l" r="r" t="t"/>
            <a:pathLst>
              <a:path extrusionOk="0" h="8562" w="8562">
                <a:moveTo>
                  <a:pt x="4287" y="1"/>
                </a:moveTo>
                <a:cubicBezTo>
                  <a:pt x="1918" y="1"/>
                  <a:pt x="1" y="1918"/>
                  <a:pt x="1" y="4275"/>
                </a:cubicBezTo>
                <a:cubicBezTo>
                  <a:pt x="1" y="6644"/>
                  <a:pt x="1918" y="8561"/>
                  <a:pt x="4287" y="8561"/>
                </a:cubicBezTo>
                <a:cubicBezTo>
                  <a:pt x="6644" y="8561"/>
                  <a:pt x="8561" y="6644"/>
                  <a:pt x="8561" y="4275"/>
                </a:cubicBezTo>
                <a:cubicBezTo>
                  <a:pt x="8561" y="1918"/>
                  <a:pt x="6644" y="1"/>
                  <a:pt x="428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30"/>
          <p:cNvSpPr/>
          <p:nvPr/>
        </p:nvSpPr>
        <p:spPr>
          <a:xfrm>
            <a:off x="2175906" y="2753109"/>
            <a:ext cx="128391" cy="133009"/>
          </a:xfrm>
          <a:custGeom>
            <a:rect b="b" l="l" r="r" t="t"/>
            <a:pathLst>
              <a:path extrusionOk="0" h="4538" w="4538">
                <a:moveTo>
                  <a:pt x="4537" y="2263"/>
                </a:moveTo>
                <a:cubicBezTo>
                  <a:pt x="4537" y="3525"/>
                  <a:pt x="3525" y="4537"/>
                  <a:pt x="2275" y="4537"/>
                </a:cubicBezTo>
                <a:cubicBezTo>
                  <a:pt x="1013" y="4537"/>
                  <a:pt x="1" y="3525"/>
                  <a:pt x="1" y="2263"/>
                </a:cubicBezTo>
                <a:cubicBezTo>
                  <a:pt x="1" y="1013"/>
                  <a:pt x="1013" y="1"/>
                  <a:pt x="2275" y="1"/>
                </a:cubicBezTo>
                <a:cubicBezTo>
                  <a:pt x="3525" y="1"/>
                  <a:pt x="4537" y="1013"/>
                  <a:pt x="4537" y="2263"/>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0"/>
          <p:cNvSpPr/>
          <p:nvPr/>
        </p:nvSpPr>
        <p:spPr>
          <a:xfrm>
            <a:off x="1228373" y="3153383"/>
            <a:ext cx="806817" cy="433788"/>
          </a:xfrm>
          <a:custGeom>
            <a:rect b="b" l="l" r="r" t="t"/>
            <a:pathLst>
              <a:path extrusionOk="0" h="14800" w="28517">
                <a:moveTo>
                  <a:pt x="25540" y="0"/>
                </a:moveTo>
                <a:cubicBezTo>
                  <a:pt x="23313" y="2227"/>
                  <a:pt x="20801" y="4156"/>
                  <a:pt x="18062" y="5751"/>
                </a:cubicBezTo>
                <a:cubicBezTo>
                  <a:pt x="15360" y="7311"/>
                  <a:pt x="12431" y="8525"/>
                  <a:pt x="9347" y="9359"/>
                </a:cubicBezTo>
                <a:cubicBezTo>
                  <a:pt x="6359" y="10156"/>
                  <a:pt x="3227" y="10585"/>
                  <a:pt x="1" y="10585"/>
                </a:cubicBezTo>
                <a:lnTo>
                  <a:pt x="1" y="14800"/>
                </a:lnTo>
                <a:cubicBezTo>
                  <a:pt x="3608" y="14800"/>
                  <a:pt x="7109" y="14324"/>
                  <a:pt x="10442" y="13431"/>
                </a:cubicBezTo>
                <a:cubicBezTo>
                  <a:pt x="13883" y="12514"/>
                  <a:pt x="17146" y="11145"/>
                  <a:pt x="20170" y="9394"/>
                </a:cubicBezTo>
                <a:cubicBezTo>
                  <a:pt x="23230" y="7632"/>
                  <a:pt x="26040" y="5465"/>
                  <a:pt x="28516" y="2989"/>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30"/>
          <p:cNvSpPr/>
          <p:nvPr/>
        </p:nvSpPr>
        <p:spPr>
          <a:xfrm>
            <a:off x="1537258" y="3314261"/>
            <a:ext cx="241901" cy="250923"/>
          </a:xfrm>
          <a:custGeom>
            <a:rect b="b" l="l" r="r" t="t"/>
            <a:pathLst>
              <a:path extrusionOk="0" h="8561" w="8550">
                <a:moveTo>
                  <a:pt x="4275" y="0"/>
                </a:moveTo>
                <a:cubicBezTo>
                  <a:pt x="1906" y="0"/>
                  <a:pt x="1" y="1917"/>
                  <a:pt x="1" y="4286"/>
                </a:cubicBezTo>
                <a:cubicBezTo>
                  <a:pt x="1" y="6644"/>
                  <a:pt x="1906" y="8561"/>
                  <a:pt x="4275" y="8561"/>
                </a:cubicBezTo>
                <a:cubicBezTo>
                  <a:pt x="6632" y="8561"/>
                  <a:pt x="8549" y="6644"/>
                  <a:pt x="8549" y="4286"/>
                </a:cubicBezTo>
                <a:cubicBezTo>
                  <a:pt x="8549" y="1917"/>
                  <a:pt x="6632" y="0"/>
                  <a:pt x="4275"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30"/>
          <p:cNvSpPr/>
          <p:nvPr/>
        </p:nvSpPr>
        <p:spPr>
          <a:xfrm>
            <a:off x="1593840" y="3373230"/>
            <a:ext cx="128731" cy="132979"/>
          </a:xfrm>
          <a:custGeom>
            <a:rect b="b" l="l" r="r" t="t"/>
            <a:pathLst>
              <a:path extrusionOk="0" h="4537" w="4550">
                <a:moveTo>
                  <a:pt x="4549" y="2274"/>
                </a:moveTo>
                <a:cubicBezTo>
                  <a:pt x="4549" y="3525"/>
                  <a:pt x="3525" y="4537"/>
                  <a:pt x="2275" y="4537"/>
                </a:cubicBezTo>
                <a:cubicBezTo>
                  <a:pt x="1025" y="4537"/>
                  <a:pt x="1" y="3525"/>
                  <a:pt x="1" y="2274"/>
                </a:cubicBezTo>
                <a:cubicBezTo>
                  <a:pt x="1" y="1012"/>
                  <a:pt x="1025" y="0"/>
                  <a:pt x="2275" y="0"/>
                </a:cubicBezTo>
                <a:cubicBezTo>
                  <a:pt x="3525" y="0"/>
                  <a:pt x="4549" y="1012"/>
                  <a:pt x="4549" y="2274"/>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30"/>
          <p:cNvSpPr/>
          <p:nvPr/>
        </p:nvSpPr>
        <p:spPr>
          <a:xfrm>
            <a:off x="1950905" y="1568758"/>
            <a:ext cx="418729" cy="836156"/>
          </a:xfrm>
          <a:custGeom>
            <a:rect b="b" l="l" r="r" t="t"/>
            <a:pathLst>
              <a:path extrusionOk="0" h="28528" w="14800">
                <a:moveTo>
                  <a:pt x="13431" y="18086"/>
                </a:moveTo>
                <a:cubicBezTo>
                  <a:pt x="12514" y="14633"/>
                  <a:pt x="11145" y="11371"/>
                  <a:pt x="9395" y="8346"/>
                </a:cubicBezTo>
                <a:cubicBezTo>
                  <a:pt x="7621" y="5287"/>
                  <a:pt x="5466" y="2489"/>
                  <a:pt x="2977" y="0"/>
                </a:cubicBezTo>
                <a:lnTo>
                  <a:pt x="1" y="2977"/>
                </a:lnTo>
                <a:cubicBezTo>
                  <a:pt x="2227" y="5203"/>
                  <a:pt x="4156" y="7715"/>
                  <a:pt x="5739" y="10466"/>
                </a:cubicBezTo>
                <a:cubicBezTo>
                  <a:pt x="7311" y="13168"/>
                  <a:pt x="8525" y="16085"/>
                  <a:pt x="9359" y="19169"/>
                </a:cubicBezTo>
                <a:cubicBezTo>
                  <a:pt x="10157" y="22158"/>
                  <a:pt x="10573" y="25289"/>
                  <a:pt x="10573" y="28527"/>
                </a:cubicBezTo>
                <a:lnTo>
                  <a:pt x="14800" y="28527"/>
                </a:lnTo>
                <a:cubicBezTo>
                  <a:pt x="14800" y="24908"/>
                  <a:pt x="14324" y="21408"/>
                  <a:pt x="13431" y="18086"/>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30"/>
          <p:cNvSpPr/>
          <p:nvPr/>
        </p:nvSpPr>
        <p:spPr>
          <a:xfrm>
            <a:off x="2129424" y="1885941"/>
            <a:ext cx="241901" cy="250601"/>
          </a:xfrm>
          <a:custGeom>
            <a:rect b="b" l="l" r="r" t="t"/>
            <a:pathLst>
              <a:path extrusionOk="0" h="8550" w="8550">
                <a:moveTo>
                  <a:pt x="4275" y="1"/>
                </a:moveTo>
                <a:cubicBezTo>
                  <a:pt x="1918" y="1"/>
                  <a:pt x="1" y="1918"/>
                  <a:pt x="1" y="4275"/>
                </a:cubicBezTo>
                <a:cubicBezTo>
                  <a:pt x="1" y="6633"/>
                  <a:pt x="1918" y="8550"/>
                  <a:pt x="4275" y="8550"/>
                </a:cubicBezTo>
                <a:cubicBezTo>
                  <a:pt x="6645" y="8550"/>
                  <a:pt x="8550" y="6633"/>
                  <a:pt x="8550" y="4275"/>
                </a:cubicBezTo>
                <a:cubicBezTo>
                  <a:pt x="8550" y="1918"/>
                  <a:pt x="6645" y="1"/>
                  <a:pt x="427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30"/>
          <p:cNvSpPr/>
          <p:nvPr/>
        </p:nvSpPr>
        <p:spPr>
          <a:xfrm>
            <a:off x="2186034" y="1944588"/>
            <a:ext cx="128703" cy="133331"/>
          </a:xfrm>
          <a:custGeom>
            <a:rect b="b" l="l" r="r" t="t"/>
            <a:pathLst>
              <a:path extrusionOk="0" h="4549" w="4549">
                <a:moveTo>
                  <a:pt x="4548" y="2274"/>
                </a:moveTo>
                <a:cubicBezTo>
                  <a:pt x="4548" y="3524"/>
                  <a:pt x="3524" y="4548"/>
                  <a:pt x="2274" y="4548"/>
                </a:cubicBezTo>
                <a:cubicBezTo>
                  <a:pt x="1024" y="4548"/>
                  <a:pt x="0" y="3524"/>
                  <a:pt x="0" y="2274"/>
                </a:cubicBezTo>
                <a:cubicBezTo>
                  <a:pt x="0" y="1024"/>
                  <a:pt x="1024" y="0"/>
                  <a:pt x="2274" y="0"/>
                </a:cubicBezTo>
                <a:cubicBezTo>
                  <a:pt x="3524" y="0"/>
                  <a:pt x="4548" y="1024"/>
                  <a:pt x="4548" y="2274"/>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30"/>
          <p:cNvSpPr txBox="1"/>
          <p:nvPr/>
        </p:nvSpPr>
        <p:spPr>
          <a:xfrm>
            <a:off x="2608850" y="1475000"/>
            <a:ext cx="4512900" cy="568800"/>
          </a:xfrm>
          <a:prstGeom prst="rect">
            <a:avLst/>
          </a:prstGeom>
          <a:noFill/>
          <a:ln cap="flat" cmpd="sng" w="19050">
            <a:solidFill>
              <a:srgbClr val="45818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300">
                <a:latin typeface="Mada"/>
                <a:ea typeface="Mada"/>
                <a:cs typeface="Mada"/>
                <a:sym typeface="Mada"/>
              </a:rPr>
              <a:t>Multiple, diverse, emerging health threats</a:t>
            </a:r>
            <a:endParaRPr sz="1300">
              <a:latin typeface="Mada"/>
              <a:ea typeface="Mada"/>
              <a:cs typeface="Mada"/>
              <a:sym typeface="Mada"/>
            </a:endParaRPr>
          </a:p>
        </p:txBody>
      </p:sp>
      <p:sp>
        <p:nvSpPr>
          <p:cNvPr id="329" name="Google Shape;329;p30"/>
          <p:cNvSpPr txBox="1"/>
          <p:nvPr/>
        </p:nvSpPr>
        <p:spPr>
          <a:xfrm>
            <a:off x="2608850" y="2105164"/>
            <a:ext cx="4512900" cy="568800"/>
          </a:xfrm>
          <a:prstGeom prst="rect">
            <a:avLst/>
          </a:prstGeom>
          <a:noFill/>
          <a:ln cap="flat" cmpd="sng" w="19050">
            <a:solidFill>
              <a:srgbClr val="45818E"/>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1300">
                <a:latin typeface="Mada"/>
                <a:ea typeface="Mada"/>
                <a:cs typeface="Mada"/>
                <a:sym typeface="Mada"/>
              </a:rPr>
              <a:t>Failure in delivery &amp; access to both existing and needed interventions</a:t>
            </a:r>
            <a:endParaRPr sz="1300">
              <a:latin typeface="Mada"/>
              <a:ea typeface="Mada"/>
              <a:cs typeface="Mada"/>
              <a:sym typeface="Mada"/>
            </a:endParaRPr>
          </a:p>
        </p:txBody>
      </p:sp>
      <p:sp>
        <p:nvSpPr>
          <p:cNvPr id="330" name="Google Shape;330;p30"/>
          <p:cNvSpPr txBox="1"/>
          <p:nvPr/>
        </p:nvSpPr>
        <p:spPr>
          <a:xfrm>
            <a:off x="2608850" y="2735343"/>
            <a:ext cx="4512900" cy="568800"/>
          </a:xfrm>
          <a:prstGeom prst="rect">
            <a:avLst/>
          </a:prstGeom>
          <a:noFill/>
          <a:ln cap="flat" cmpd="sng" w="19050">
            <a:solidFill>
              <a:srgbClr val="45818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300">
                <a:latin typeface="Mada"/>
                <a:ea typeface="Mada"/>
                <a:cs typeface="Mada"/>
                <a:sym typeface="Mada"/>
              </a:rPr>
              <a:t>Disparities and inequities continue</a:t>
            </a:r>
            <a:endParaRPr sz="1300">
              <a:latin typeface="Mada"/>
              <a:ea typeface="Mada"/>
              <a:cs typeface="Mada"/>
              <a:sym typeface="Mada"/>
            </a:endParaRPr>
          </a:p>
        </p:txBody>
      </p:sp>
      <p:sp>
        <p:nvSpPr>
          <p:cNvPr id="331" name="Google Shape;331;p30"/>
          <p:cNvSpPr txBox="1"/>
          <p:nvPr/>
        </p:nvSpPr>
        <p:spPr>
          <a:xfrm>
            <a:off x="2608850" y="3365519"/>
            <a:ext cx="4512900" cy="568800"/>
          </a:xfrm>
          <a:prstGeom prst="rect">
            <a:avLst/>
          </a:prstGeom>
          <a:noFill/>
          <a:ln cap="flat" cmpd="sng" w="19050">
            <a:solidFill>
              <a:srgbClr val="45818E"/>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1300">
                <a:latin typeface="Mada"/>
                <a:ea typeface="Mada"/>
                <a:cs typeface="Mada"/>
                <a:sym typeface="Mada"/>
              </a:rPr>
              <a:t>Fragile health system unable to achieve SDG targets</a:t>
            </a:r>
            <a:endParaRPr sz="1300">
              <a:latin typeface="Mada"/>
              <a:ea typeface="Mada"/>
              <a:cs typeface="Mada"/>
              <a:sym typeface="Mada"/>
            </a:endParaRPr>
          </a:p>
        </p:txBody>
      </p:sp>
      <p:sp>
        <p:nvSpPr>
          <p:cNvPr id="332" name="Google Shape;332;p30"/>
          <p:cNvSpPr/>
          <p:nvPr/>
        </p:nvSpPr>
        <p:spPr>
          <a:xfrm>
            <a:off x="467775" y="1621031"/>
            <a:ext cx="1506123" cy="1560289"/>
          </a:xfrm>
          <a:custGeom>
            <a:rect b="b" l="l" r="r" t="t"/>
            <a:pathLst>
              <a:path extrusionOk="0" h="53234" w="53234">
                <a:moveTo>
                  <a:pt x="26611" y="1"/>
                </a:moveTo>
                <a:cubicBezTo>
                  <a:pt x="11919" y="1"/>
                  <a:pt x="1" y="11919"/>
                  <a:pt x="1" y="26623"/>
                </a:cubicBezTo>
                <a:cubicBezTo>
                  <a:pt x="1" y="40756"/>
                  <a:pt x="11002" y="52317"/>
                  <a:pt x="24920" y="53186"/>
                </a:cubicBezTo>
                <a:cubicBezTo>
                  <a:pt x="25480" y="53222"/>
                  <a:pt x="26051" y="53234"/>
                  <a:pt x="26611" y="53234"/>
                </a:cubicBezTo>
                <a:cubicBezTo>
                  <a:pt x="41315" y="53234"/>
                  <a:pt x="53233" y="41315"/>
                  <a:pt x="53233" y="26623"/>
                </a:cubicBezTo>
                <a:cubicBezTo>
                  <a:pt x="53233" y="17098"/>
                  <a:pt x="48245" y="8740"/>
                  <a:pt x="40732" y="4037"/>
                </a:cubicBezTo>
                <a:cubicBezTo>
                  <a:pt x="36636" y="1477"/>
                  <a:pt x="31802" y="1"/>
                  <a:pt x="26611" y="1"/>
                </a:cubicBezTo>
                <a:close/>
              </a:path>
            </a:pathLst>
          </a:custGeom>
          <a:solidFill>
            <a:srgbClr val="FFFFFF"/>
          </a:solidFill>
          <a:ln cap="flat" cmpd="sng" w="19050">
            <a:solidFill>
              <a:srgbClr val="45818E"/>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en-GB" sz="1600">
                <a:solidFill>
                  <a:srgbClr val="76A5AF"/>
                </a:solidFill>
                <a:latin typeface="Nunito"/>
                <a:ea typeface="Nunito"/>
                <a:cs typeface="Nunito"/>
                <a:sym typeface="Nunito"/>
              </a:rPr>
              <a:t>Global Health Challenges</a:t>
            </a:r>
            <a:endParaRPr b="1" sz="1600">
              <a:solidFill>
                <a:srgbClr val="76A5AF"/>
              </a:solidFill>
              <a:latin typeface="Nunito"/>
              <a:ea typeface="Nunito"/>
              <a:cs typeface="Nunito"/>
              <a:sym typeface="Nunito"/>
            </a:endParaRPr>
          </a:p>
        </p:txBody>
      </p:sp>
      <p:sp>
        <p:nvSpPr>
          <p:cNvPr id="333" name="Google Shape;333;p30"/>
          <p:cNvSpPr txBox="1"/>
          <p:nvPr/>
        </p:nvSpPr>
        <p:spPr>
          <a:xfrm>
            <a:off x="2608850" y="844825"/>
            <a:ext cx="4512900" cy="568800"/>
          </a:xfrm>
          <a:prstGeom prst="rect">
            <a:avLst/>
          </a:prstGeom>
          <a:noFill/>
          <a:ln cap="flat" cmpd="sng" w="19050">
            <a:solidFill>
              <a:srgbClr val="45818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300">
                <a:latin typeface="Mada"/>
                <a:ea typeface="Mada"/>
                <a:cs typeface="Mada"/>
                <a:sym typeface="Mada"/>
              </a:rPr>
              <a:t>Impact of financial crisis and globalization </a:t>
            </a:r>
            <a:r>
              <a:rPr baseline="30000" lang="en-GB">
                <a:solidFill>
                  <a:srgbClr val="6AA84F"/>
                </a:solidFill>
                <a:latin typeface="Mada"/>
                <a:ea typeface="Mada"/>
                <a:cs typeface="Mada"/>
                <a:sym typeface="Mada"/>
              </a:rPr>
              <a:t>1</a:t>
            </a:r>
            <a:endParaRPr sz="1300">
              <a:latin typeface="Mada"/>
              <a:ea typeface="Mada"/>
              <a:cs typeface="Mada"/>
              <a:sym typeface="Mada"/>
            </a:endParaRPr>
          </a:p>
        </p:txBody>
      </p:sp>
      <p:sp>
        <p:nvSpPr>
          <p:cNvPr id="334" name="Google Shape;334;p30"/>
          <p:cNvSpPr txBox="1"/>
          <p:nvPr/>
        </p:nvSpPr>
        <p:spPr>
          <a:xfrm>
            <a:off x="277805" y="312075"/>
            <a:ext cx="6846300" cy="63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400">
                <a:solidFill>
                  <a:srgbClr val="134F5C"/>
                </a:solidFill>
                <a:latin typeface="Nunito"/>
                <a:ea typeface="Nunito"/>
                <a:cs typeface="Nunito"/>
                <a:sym typeface="Nunito"/>
              </a:rPr>
              <a:t>Global Health Players and Challenges</a:t>
            </a:r>
            <a:endParaRPr b="1" sz="1300">
              <a:solidFill>
                <a:srgbClr val="76A5AF"/>
              </a:solidFill>
              <a:latin typeface="Mada"/>
              <a:ea typeface="Mada"/>
              <a:cs typeface="Mada"/>
              <a:sym typeface="Mada"/>
            </a:endParaRPr>
          </a:p>
        </p:txBody>
      </p:sp>
      <p:sp>
        <p:nvSpPr>
          <p:cNvPr id="335" name="Google Shape;335;p30"/>
          <p:cNvSpPr txBox="1"/>
          <p:nvPr/>
        </p:nvSpPr>
        <p:spPr>
          <a:xfrm>
            <a:off x="0" y="9723775"/>
            <a:ext cx="7589400" cy="77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900">
                <a:solidFill>
                  <a:srgbClr val="6AA84F"/>
                </a:solidFill>
                <a:latin typeface="Mada"/>
                <a:ea typeface="Mada"/>
                <a:cs typeface="Mada"/>
                <a:sym typeface="Mada"/>
              </a:rPr>
              <a:t>1- The main challenge is that every country has its own health  issues that differs from other countries and wants to prioritize them</a:t>
            </a:r>
            <a:endParaRPr sz="900">
              <a:solidFill>
                <a:srgbClr val="6AA84F"/>
              </a:solidFill>
              <a:latin typeface="Mada"/>
              <a:ea typeface="Mada"/>
              <a:cs typeface="Mada"/>
              <a:sym typeface="Mada"/>
            </a:endParaRPr>
          </a:p>
          <a:p>
            <a:pPr indent="0" lvl="0" marL="0" rtl="0" algn="l">
              <a:spcBef>
                <a:spcPts val="0"/>
              </a:spcBef>
              <a:spcAft>
                <a:spcPts val="0"/>
              </a:spcAft>
              <a:buNone/>
            </a:pPr>
            <a:r>
              <a:rPr lang="en-GB" sz="900">
                <a:solidFill>
                  <a:srgbClr val="6AA84F"/>
                </a:solidFill>
                <a:latin typeface="Mada"/>
                <a:ea typeface="Mada"/>
                <a:cs typeface="Mada"/>
                <a:sym typeface="Mada"/>
              </a:rPr>
              <a:t>2- </a:t>
            </a:r>
            <a:r>
              <a:rPr lang="en-GB" sz="900">
                <a:solidFill>
                  <a:srgbClr val="6AA84F"/>
                </a:solidFill>
                <a:latin typeface="Mada"/>
                <a:ea typeface="Mada"/>
                <a:cs typeface="Mada"/>
                <a:sym typeface="Mada"/>
              </a:rPr>
              <a:t>أهداف</a:t>
            </a:r>
            <a:r>
              <a:rPr lang="en-GB" sz="900">
                <a:solidFill>
                  <a:srgbClr val="6AA84F"/>
                </a:solidFill>
                <a:latin typeface="Mada"/>
                <a:ea typeface="Mada"/>
                <a:cs typeface="Mada"/>
                <a:sym typeface="Mada"/>
              </a:rPr>
              <a:t> التنمية المستدامة</a:t>
            </a:r>
            <a:endParaRPr sz="900">
              <a:solidFill>
                <a:srgbClr val="6AA84F"/>
              </a:solidFill>
              <a:latin typeface="Mada"/>
              <a:ea typeface="Mada"/>
              <a:cs typeface="Mada"/>
              <a:sym typeface="Mada"/>
            </a:endParaRPr>
          </a:p>
          <a:p>
            <a:pPr indent="0" lvl="0" marL="0" rtl="0" algn="l">
              <a:spcBef>
                <a:spcPts val="0"/>
              </a:spcBef>
              <a:spcAft>
                <a:spcPts val="0"/>
              </a:spcAft>
              <a:buNone/>
            </a:pPr>
            <a:r>
              <a:rPr lang="en-GB" sz="900">
                <a:solidFill>
                  <a:srgbClr val="6AA84F"/>
                </a:solidFill>
                <a:latin typeface="Mada"/>
                <a:ea typeface="Mada"/>
                <a:cs typeface="Mada"/>
                <a:sym typeface="Mada"/>
              </a:rPr>
              <a:t>3- The goals are highly related to all health indicators thus related to public health</a:t>
            </a:r>
            <a:endParaRPr sz="900">
              <a:solidFill>
                <a:srgbClr val="6AA84F"/>
              </a:solidFill>
              <a:latin typeface="Mada"/>
              <a:ea typeface="Mada"/>
              <a:cs typeface="Mada"/>
              <a:sym typeface="Mada"/>
            </a:endParaRPr>
          </a:p>
        </p:txBody>
      </p:sp>
      <p:sp>
        <p:nvSpPr>
          <p:cNvPr id="336" name="Google Shape;336;p30"/>
          <p:cNvSpPr txBox="1"/>
          <p:nvPr/>
        </p:nvSpPr>
        <p:spPr>
          <a:xfrm>
            <a:off x="277805" y="4122075"/>
            <a:ext cx="6846300" cy="63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400">
                <a:solidFill>
                  <a:srgbClr val="CC0000"/>
                </a:solidFill>
                <a:latin typeface="Nunito"/>
                <a:ea typeface="Nunito"/>
                <a:cs typeface="Nunito"/>
                <a:sym typeface="Nunito"/>
              </a:rPr>
              <a:t>Sustainable Development Goals</a:t>
            </a:r>
            <a:r>
              <a:rPr baseline="30000" lang="en-GB" sz="1800">
                <a:solidFill>
                  <a:srgbClr val="CC0000"/>
                </a:solidFill>
                <a:latin typeface="Nunito"/>
                <a:ea typeface="Nunito"/>
                <a:cs typeface="Nunito"/>
                <a:sym typeface="Nunito"/>
              </a:rPr>
              <a:t>2,3</a:t>
            </a:r>
            <a:r>
              <a:rPr b="1" lang="en-GB" sz="2400">
                <a:solidFill>
                  <a:srgbClr val="CC0000"/>
                </a:solidFill>
                <a:latin typeface="Nunito"/>
                <a:ea typeface="Nunito"/>
                <a:cs typeface="Nunito"/>
                <a:sym typeface="Nunito"/>
              </a:rPr>
              <a:t> (SDGs)</a:t>
            </a:r>
            <a:endParaRPr b="1" sz="1300">
              <a:solidFill>
                <a:srgbClr val="CC0000"/>
              </a:solidFill>
              <a:latin typeface="Mada"/>
              <a:ea typeface="Mada"/>
              <a:cs typeface="Mada"/>
              <a:sym typeface="Mada"/>
            </a:endParaRPr>
          </a:p>
        </p:txBody>
      </p:sp>
      <p:pic>
        <p:nvPicPr>
          <p:cNvPr id="337" name="Google Shape;337;p30"/>
          <p:cNvPicPr preferRelativeResize="0"/>
          <p:nvPr/>
        </p:nvPicPr>
        <p:blipFill>
          <a:blip r:embed="rId3">
            <a:alphaModFix/>
          </a:blip>
          <a:stretch>
            <a:fillRect/>
          </a:stretch>
        </p:blipFill>
        <p:spPr>
          <a:xfrm>
            <a:off x="277113" y="5733900"/>
            <a:ext cx="6898832" cy="3837475"/>
          </a:xfrm>
          <a:prstGeom prst="rect">
            <a:avLst/>
          </a:prstGeom>
          <a:noFill/>
          <a:ln>
            <a:noFill/>
          </a:ln>
        </p:spPr>
      </p:pic>
      <p:sp>
        <p:nvSpPr>
          <p:cNvPr id="338" name="Google Shape;338;p30"/>
          <p:cNvSpPr/>
          <p:nvPr/>
        </p:nvSpPr>
        <p:spPr>
          <a:xfrm>
            <a:off x="2669650" y="6301975"/>
            <a:ext cx="982500" cy="962700"/>
          </a:xfrm>
          <a:prstGeom prst="rect">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31"/>
          <p:cNvSpPr txBox="1"/>
          <p:nvPr/>
        </p:nvSpPr>
        <p:spPr>
          <a:xfrm>
            <a:off x="277805" y="312075"/>
            <a:ext cx="6846300" cy="63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400">
                <a:solidFill>
                  <a:srgbClr val="134F5C"/>
                </a:solidFill>
                <a:latin typeface="Nunito"/>
                <a:ea typeface="Nunito"/>
                <a:cs typeface="Nunito"/>
                <a:sym typeface="Nunito"/>
              </a:rPr>
              <a:t>Sustainable Development Goals (SDGs)</a:t>
            </a:r>
            <a:endParaRPr b="1" sz="1300">
              <a:solidFill>
                <a:srgbClr val="76A5AF"/>
              </a:solidFill>
              <a:latin typeface="Mada"/>
              <a:ea typeface="Mada"/>
              <a:cs typeface="Mada"/>
              <a:sym typeface="Mada"/>
            </a:endParaRPr>
          </a:p>
        </p:txBody>
      </p:sp>
      <p:sp>
        <p:nvSpPr>
          <p:cNvPr id="344" name="Google Shape;344;p31"/>
          <p:cNvSpPr txBox="1"/>
          <p:nvPr/>
        </p:nvSpPr>
        <p:spPr>
          <a:xfrm>
            <a:off x="204525" y="918300"/>
            <a:ext cx="5148600" cy="47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76A5AF"/>
                </a:solidFill>
                <a:latin typeface="Nunito"/>
                <a:ea typeface="Nunito"/>
                <a:cs typeface="Nunito"/>
                <a:sym typeface="Nunito"/>
              </a:rPr>
              <a:t>What are the sustainable development goals?</a:t>
            </a:r>
            <a:endParaRPr sz="1800">
              <a:solidFill>
                <a:srgbClr val="76A5AF"/>
              </a:solidFill>
              <a:latin typeface="Mada"/>
              <a:ea typeface="Mada"/>
              <a:cs typeface="Mada"/>
              <a:sym typeface="Mada"/>
            </a:endParaRPr>
          </a:p>
        </p:txBody>
      </p:sp>
      <p:sp>
        <p:nvSpPr>
          <p:cNvPr id="345" name="Google Shape;345;p31"/>
          <p:cNvSpPr txBox="1"/>
          <p:nvPr/>
        </p:nvSpPr>
        <p:spPr>
          <a:xfrm>
            <a:off x="204525" y="1375500"/>
            <a:ext cx="7310700" cy="1584000"/>
          </a:xfrm>
          <a:prstGeom prst="rect">
            <a:avLst/>
          </a:prstGeom>
          <a:noFill/>
          <a:ln>
            <a:noFill/>
          </a:ln>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193 countries of the United Nations agreed on a new document about a new sustainable development agenda called “Transforming Our World: The 2030 Agenda for Sustainable Development”.</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It contained 17 goals and 169 targets.</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This agenda focuses on the Millennium Development Goals (MDG), which were adopted in 2000 and helped guide development actions for the last 15 years. The MDGs proved that global goals can lift millions out of poverty</a:t>
            </a:r>
            <a:endParaRPr sz="1200">
              <a:solidFill>
                <a:schemeClr val="dk1"/>
              </a:solidFill>
              <a:latin typeface="Mada"/>
              <a:ea typeface="Mada"/>
              <a:cs typeface="Mada"/>
              <a:sym typeface="Mada"/>
            </a:endParaRPr>
          </a:p>
          <a:p>
            <a:pPr indent="-304800" lvl="0" marL="457200" rtl="0" algn="l">
              <a:lnSpc>
                <a:spcPct val="115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The UN summit for the adoption of SDGs was held from 25th → 27th of september 2015 in </a:t>
            </a:r>
            <a:r>
              <a:rPr lang="en-GB" sz="1200">
                <a:solidFill>
                  <a:schemeClr val="dk1"/>
                </a:solidFill>
                <a:latin typeface="Mada"/>
                <a:ea typeface="Mada"/>
                <a:cs typeface="Mada"/>
                <a:sym typeface="Mada"/>
              </a:rPr>
              <a:t>New York</a:t>
            </a:r>
            <a:r>
              <a:rPr lang="en-GB" sz="1200">
                <a:solidFill>
                  <a:schemeClr val="dk1"/>
                </a:solidFill>
                <a:latin typeface="Mada"/>
                <a:ea typeface="Mada"/>
                <a:cs typeface="Mada"/>
                <a:sym typeface="Mada"/>
              </a:rPr>
              <a:t>.</a:t>
            </a:r>
            <a:endParaRPr sz="1200">
              <a:solidFill>
                <a:schemeClr val="dk1"/>
              </a:solidFill>
              <a:latin typeface="Mada"/>
              <a:ea typeface="Mada"/>
              <a:cs typeface="Mada"/>
              <a:sym typeface="Mada"/>
            </a:endParaRPr>
          </a:p>
        </p:txBody>
      </p:sp>
      <p:sp>
        <p:nvSpPr>
          <p:cNvPr id="346" name="Google Shape;346;p31"/>
          <p:cNvSpPr txBox="1"/>
          <p:nvPr/>
        </p:nvSpPr>
        <p:spPr>
          <a:xfrm>
            <a:off x="277800" y="3064039"/>
            <a:ext cx="5148600" cy="47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rgbClr val="76A5AF"/>
                </a:solidFill>
                <a:latin typeface="Nunito"/>
                <a:ea typeface="Nunito"/>
                <a:cs typeface="Nunito"/>
                <a:sym typeface="Nunito"/>
              </a:rPr>
              <a:t>How are the SDGs different from the MDGs?</a:t>
            </a:r>
            <a:endParaRPr sz="1800">
              <a:solidFill>
                <a:srgbClr val="76A5AF"/>
              </a:solidFill>
              <a:latin typeface="Nunito"/>
              <a:ea typeface="Nunito"/>
              <a:cs typeface="Nunito"/>
              <a:sym typeface="Nunito"/>
            </a:endParaRPr>
          </a:p>
          <a:p>
            <a:pPr indent="0" lvl="0" marL="0" rtl="0" algn="l">
              <a:spcBef>
                <a:spcPts val="0"/>
              </a:spcBef>
              <a:spcAft>
                <a:spcPts val="0"/>
              </a:spcAft>
              <a:buNone/>
            </a:pPr>
            <a:r>
              <a:t/>
            </a:r>
            <a:endParaRPr b="1" sz="1800">
              <a:solidFill>
                <a:srgbClr val="76A5AF"/>
              </a:solidFill>
              <a:latin typeface="Nunito"/>
              <a:ea typeface="Nunito"/>
              <a:cs typeface="Nunito"/>
              <a:sym typeface="Nunito"/>
            </a:endParaRPr>
          </a:p>
        </p:txBody>
      </p:sp>
      <p:sp>
        <p:nvSpPr>
          <p:cNvPr id="347" name="Google Shape;347;p31"/>
          <p:cNvSpPr txBox="1"/>
          <p:nvPr/>
        </p:nvSpPr>
        <p:spPr>
          <a:xfrm>
            <a:off x="204525" y="3482513"/>
            <a:ext cx="7310700" cy="3702900"/>
          </a:xfrm>
          <a:prstGeom prst="rect">
            <a:avLst/>
          </a:prstGeom>
          <a:noFill/>
          <a:ln>
            <a:noFill/>
          </a:ln>
        </p:spPr>
        <p:txBody>
          <a:bodyPr anchorCtr="0" anchor="t" bIns="91425" lIns="91425" spcFirstLastPara="1" rIns="91425" wrap="square" tIns="91425">
            <a:noAutofit/>
          </a:bodyPr>
          <a:lstStyle/>
          <a:p>
            <a:pPr indent="-304800" lvl="0" marL="457200" rtl="0" algn="l">
              <a:lnSpc>
                <a:spcPct val="150000"/>
              </a:lnSpc>
              <a:spcBef>
                <a:spcPts val="0"/>
              </a:spcBef>
              <a:spcAft>
                <a:spcPts val="0"/>
              </a:spcAft>
              <a:buSzPts val="1200"/>
              <a:buFont typeface="Mada"/>
              <a:buChar char="●"/>
            </a:pPr>
            <a:r>
              <a:rPr lang="en-GB" sz="1200">
                <a:latin typeface="Mada"/>
                <a:ea typeface="Mada"/>
                <a:cs typeface="Mada"/>
                <a:sym typeface="Mada"/>
              </a:rPr>
              <a:t>SDGs are </a:t>
            </a:r>
            <a:r>
              <a:rPr b="1" lang="en-GB" sz="1200">
                <a:solidFill>
                  <a:srgbClr val="FF0000"/>
                </a:solidFill>
                <a:latin typeface="Mada"/>
                <a:ea typeface="Mada"/>
                <a:cs typeface="Mada"/>
                <a:sym typeface="Mada"/>
              </a:rPr>
              <a:t>broader in scope</a:t>
            </a:r>
            <a:r>
              <a:rPr lang="en-GB" sz="1200">
                <a:latin typeface="Mada"/>
                <a:ea typeface="Mada"/>
                <a:cs typeface="Mada"/>
                <a:sym typeface="Mada"/>
              </a:rPr>
              <a:t> and will dig deeper by addressing the root causes of poverty and the universal need for development that work for all people.</a:t>
            </a:r>
            <a:endParaRPr sz="1200">
              <a:latin typeface="Mada"/>
              <a:ea typeface="Mada"/>
              <a:cs typeface="Mada"/>
              <a:sym typeface="Mada"/>
            </a:endParaRPr>
          </a:p>
          <a:p>
            <a:pPr indent="-304800" lvl="0" marL="457200" rtl="0" algn="l">
              <a:lnSpc>
                <a:spcPct val="150000"/>
              </a:lnSpc>
              <a:spcBef>
                <a:spcPts val="0"/>
              </a:spcBef>
              <a:spcAft>
                <a:spcPts val="0"/>
              </a:spcAft>
              <a:buSzPts val="1200"/>
              <a:buFont typeface="Mada"/>
              <a:buChar char="●"/>
            </a:pPr>
            <a:r>
              <a:rPr lang="en-GB" sz="1200">
                <a:latin typeface="Mada"/>
                <a:ea typeface="Mada"/>
                <a:cs typeface="Mada"/>
                <a:sym typeface="Mada"/>
              </a:rPr>
              <a:t>These goals will cover the three dimensions of sustainable development:</a:t>
            </a:r>
            <a:endParaRPr sz="1200">
              <a:latin typeface="Mada"/>
              <a:ea typeface="Mada"/>
              <a:cs typeface="Mada"/>
              <a:sym typeface="Mada"/>
            </a:endParaRPr>
          </a:p>
          <a:p>
            <a:pPr indent="-304800" lvl="1" marL="914400" rtl="0" algn="l">
              <a:lnSpc>
                <a:spcPct val="150000"/>
              </a:lnSpc>
              <a:spcBef>
                <a:spcPts val="0"/>
              </a:spcBef>
              <a:spcAft>
                <a:spcPts val="0"/>
              </a:spcAft>
              <a:buSzPts val="1200"/>
              <a:buFont typeface="Mada"/>
              <a:buChar char="○"/>
            </a:pPr>
            <a:r>
              <a:rPr lang="en-GB" sz="1200">
                <a:latin typeface="Mada"/>
                <a:ea typeface="Mada"/>
                <a:cs typeface="Mada"/>
                <a:sym typeface="Mada"/>
              </a:rPr>
              <a:t>Economic growth</a:t>
            </a:r>
            <a:endParaRPr sz="1200">
              <a:latin typeface="Mada"/>
              <a:ea typeface="Mada"/>
              <a:cs typeface="Mada"/>
              <a:sym typeface="Mada"/>
            </a:endParaRPr>
          </a:p>
          <a:p>
            <a:pPr indent="-304800" lvl="1" marL="914400" rtl="0" algn="l">
              <a:lnSpc>
                <a:spcPct val="150000"/>
              </a:lnSpc>
              <a:spcBef>
                <a:spcPts val="0"/>
              </a:spcBef>
              <a:spcAft>
                <a:spcPts val="0"/>
              </a:spcAft>
              <a:buSzPts val="1200"/>
              <a:buFont typeface="Mada"/>
              <a:buChar char="○"/>
            </a:pPr>
            <a:r>
              <a:rPr lang="en-GB" sz="1200">
                <a:latin typeface="Mada"/>
                <a:ea typeface="Mada"/>
                <a:cs typeface="Mada"/>
                <a:sym typeface="Mada"/>
              </a:rPr>
              <a:t>Social inclusion</a:t>
            </a:r>
            <a:endParaRPr sz="1200">
              <a:latin typeface="Mada"/>
              <a:ea typeface="Mada"/>
              <a:cs typeface="Mada"/>
              <a:sym typeface="Mada"/>
            </a:endParaRPr>
          </a:p>
          <a:p>
            <a:pPr indent="-304800" lvl="1" marL="914400" rtl="0" algn="l">
              <a:lnSpc>
                <a:spcPct val="150000"/>
              </a:lnSpc>
              <a:spcBef>
                <a:spcPts val="0"/>
              </a:spcBef>
              <a:spcAft>
                <a:spcPts val="0"/>
              </a:spcAft>
              <a:buSzPts val="1200"/>
              <a:buFont typeface="Mada"/>
              <a:buChar char="○"/>
            </a:pPr>
            <a:r>
              <a:rPr lang="en-GB" sz="1200">
                <a:latin typeface="Mada"/>
                <a:ea typeface="Mada"/>
                <a:cs typeface="Mada"/>
                <a:sym typeface="Mada"/>
              </a:rPr>
              <a:t>Environmental protection</a:t>
            </a:r>
            <a:endParaRPr sz="1200">
              <a:latin typeface="Mada"/>
              <a:ea typeface="Mada"/>
              <a:cs typeface="Mada"/>
              <a:sym typeface="Mada"/>
            </a:endParaRPr>
          </a:p>
          <a:p>
            <a:pPr indent="-304800" lvl="0" marL="457200" rtl="0" algn="l">
              <a:lnSpc>
                <a:spcPct val="150000"/>
              </a:lnSpc>
              <a:spcBef>
                <a:spcPts val="0"/>
              </a:spcBef>
              <a:spcAft>
                <a:spcPts val="0"/>
              </a:spcAft>
              <a:buSzPts val="1200"/>
              <a:buFont typeface="Mada"/>
              <a:buChar char="●"/>
            </a:pPr>
            <a:r>
              <a:rPr lang="en-GB" sz="1200">
                <a:latin typeface="Mada"/>
                <a:ea typeface="Mada"/>
                <a:cs typeface="Mada"/>
                <a:sym typeface="Mada"/>
              </a:rPr>
              <a:t>SDGs are </a:t>
            </a:r>
            <a:r>
              <a:rPr b="1" lang="en-GB" sz="1200">
                <a:solidFill>
                  <a:srgbClr val="FF0000"/>
                </a:solidFill>
                <a:latin typeface="Mada"/>
                <a:ea typeface="Mada"/>
                <a:cs typeface="Mada"/>
                <a:sym typeface="Mada"/>
              </a:rPr>
              <a:t>universal</a:t>
            </a:r>
            <a:r>
              <a:rPr lang="en-GB" sz="1200">
                <a:latin typeface="Mada"/>
                <a:ea typeface="Mada"/>
                <a:cs typeface="Mada"/>
                <a:sym typeface="Mada"/>
              </a:rPr>
              <a:t> and apply to </a:t>
            </a:r>
            <a:r>
              <a:rPr lang="en-GB" sz="1200">
                <a:latin typeface="Mada"/>
                <a:ea typeface="Mada"/>
                <a:cs typeface="Mada"/>
                <a:sym typeface="Mada"/>
              </a:rPr>
              <a:t>all countries</a:t>
            </a:r>
            <a:r>
              <a:rPr lang="en-GB" sz="1200">
                <a:latin typeface="Mada"/>
                <a:ea typeface="Mada"/>
                <a:cs typeface="Mada"/>
                <a:sym typeface="Mada"/>
              </a:rPr>
              <a:t>, unlike MDGs which only apply to </a:t>
            </a:r>
            <a:r>
              <a:rPr b="1" lang="en-GB" sz="1200">
                <a:solidFill>
                  <a:srgbClr val="FF0000"/>
                </a:solidFill>
                <a:latin typeface="Mada"/>
                <a:ea typeface="Mada"/>
                <a:cs typeface="Mada"/>
                <a:sym typeface="Mada"/>
              </a:rPr>
              <a:t>developing </a:t>
            </a:r>
            <a:r>
              <a:rPr b="1" lang="en-GB" sz="1200">
                <a:solidFill>
                  <a:srgbClr val="FF0000"/>
                </a:solidFill>
                <a:latin typeface="Mada"/>
                <a:ea typeface="Mada"/>
                <a:cs typeface="Mada"/>
                <a:sym typeface="Mada"/>
              </a:rPr>
              <a:t>countries</a:t>
            </a:r>
            <a:r>
              <a:rPr lang="en-GB" sz="1200">
                <a:latin typeface="Mada"/>
                <a:ea typeface="Mada"/>
                <a:cs typeface="Mada"/>
                <a:sym typeface="Mada"/>
              </a:rPr>
              <a:t>.</a:t>
            </a:r>
            <a:endParaRPr sz="1200">
              <a:latin typeface="Mada"/>
              <a:ea typeface="Mada"/>
              <a:cs typeface="Mada"/>
              <a:sym typeface="Mada"/>
            </a:endParaRPr>
          </a:p>
          <a:p>
            <a:pPr indent="-304800" lvl="0" marL="457200" rtl="0" algn="l">
              <a:lnSpc>
                <a:spcPct val="150000"/>
              </a:lnSpc>
              <a:spcBef>
                <a:spcPts val="0"/>
              </a:spcBef>
              <a:spcAft>
                <a:spcPts val="0"/>
              </a:spcAft>
              <a:buSzPts val="1200"/>
              <a:buFont typeface="Mada"/>
              <a:buChar char="●"/>
            </a:pPr>
            <a:r>
              <a:rPr lang="en-GB" sz="1200">
                <a:solidFill>
                  <a:schemeClr val="dk1"/>
                </a:solidFill>
                <a:latin typeface="Mada"/>
                <a:ea typeface="Mada"/>
                <a:cs typeface="Mada"/>
                <a:sym typeface="Mada"/>
              </a:rPr>
              <a:t>A </a:t>
            </a:r>
            <a:r>
              <a:rPr lang="en-GB" sz="1200" u="sng">
                <a:latin typeface="Mada"/>
                <a:ea typeface="Mada"/>
                <a:cs typeface="Mada"/>
                <a:sym typeface="Mada"/>
              </a:rPr>
              <a:t>core feature </a:t>
            </a:r>
            <a:r>
              <a:rPr lang="en-GB" sz="1200">
                <a:solidFill>
                  <a:schemeClr val="dk1"/>
                </a:solidFill>
                <a:latin typeface="Mada"/>
                <a:ea typeface="Mada"/>
                <a:cs typeface="Mada"/>
                <a:sym typeface="Mada"/>
              </a:rPr>
              <a:t>of the SDGs has been the </a:t>
            </a:r>
            <a:r>
              <a:rPr b="1" lang="en-GB" sz="1200">
                <a:solidFill>
                  <a:srgbClr val="FF0000"/>
                </a:solidFill>
                <a:latin typeface="Mada"/>
                <a:ea typeface="Mada"/>
                <a:cs typeface="Mada"/>
                <a:sym typeface="Mada"/>
              </a:rPr>
              <a:t>means of implementation</a:t>
            </a:r>
            <a:r>
              <a:rPr lang="en-GB" sz="1200">
                <a:solidFill>
                  <a:schemeClr val="dk1"/>
                </a:solidFill>
                <a:latin typeface="Mada"/>
                <a:ea typeface="Mada"/>
                <a:cs typeface="Mada"/>
                <a:sym typeface="Mada"/>
              </a:rPr>
              <a:t>: the mobilization of financial resources, as well as capacity building and the transfer of environmentally sound technologies.</a:t>
            </a:r>
            <a:endParaRPr sz="1200">
              <a:solidFill>
                <a:schemeClr val="dk1"/>
              </a:solidFill>
              <a:latin typeface="Mada"/>
              <a:ea typeface="Mada"/>
              <a:cs typeface="Mada"/>
              <a:sym typeface="Mada"/>
            </a:endParaRPr>
          </a:p>
          <a:p>
            <a:pPr indent="0" lvl="0" marL="0" rtl="0" algn="l">
              <a:lnSpc>
                <a:spcPct val="150000"/>
              </a:lnSpc>
              <a:spcBef>
                <a:spcPts val="0"/>
              </a:spcBef>
              <a:spcAft>
                <a:spcPts val="0"/>
              </a:spcAft>
              <a:buNone/>
            </a:pPr>
            <a:r>
              <a:rPr b="1" lang="en-GB" sz="1200">
                <a:solidFill>
                  <a:schemeClr val="dk1"/>
                </a:solidFill>
                <a:latin typeface="Mada"/>
                <a:ea typeface="Mada"/>
                <a:cs typeface="Mada"/>
                <a:sym typeface="Mada"/>
              </a:rPr>
              <a:t>How will it be assessed?</a:t>
            </a:r>
            <a:endParaRPr b="1" sz="1200">
              <a:solidFill>
                <a:schemeClr val="dk1"/>
              </a:solidFill>
              <a:latin typeface="Mada"/>
              <a:ea typeface="Mada"/>
              <a:cs typeface="Mada"/>
              <a:sym typeface="Mada"/>
            </a:endParaRPr>
          </a:p>
          <a:p>
            <a:pPr indent="-304800" lvl="0" marL="457200" rtl="0" algn="l">
              <a:lnSpc>
                <a:spcPct val="150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It will be assessed</a:t>
            </a:r>
            <a:r>
              <a:rPr lang="en-GB" sz="1200">
                <a:solidFill>
                  <a:schemeClr val="dk1"/>
                </a:solidFill>
                <a:latin typeface="Mada"/>
                <a:ea typeface="Mada"/>
                <a:cs typeface="Mada"/>
                <a:sym typeface="Mada"/>
              </a:rPr>
              <a:t> by using a </a:t>
            </a:r>
            <a:r>
              <a:rPr lang="en-GB" sz="1200" u="sng">
                <a:solidFill>
                  <a:schemeClr val="dk1"/>
                </a:solidFill>
                <a:latin typeface="Mada"/>
                <a:ea typeface="Mada"/>
                <a:cs typeface="Mada"/>
                <a:sym typeface="Mada"/>
              </a:rPr>
              <a:t>set of global indicators</a:t>
            </a:r>
            <a:r>
              <a:rPr lang="en-GB" sz="1200">
                <a:solidFill>
                  <a:schemeClr val="dk1"/>
                </a:solidFill>
                <a:latin typeface="Mada"/>
                <a:ea typeface="Mada"/>
                <a:cs typeface="Mada"/>
                <a:sym typeface="Mada"/>
              </a:rPr>
              <a:t>, complemented by indicators at the regional and national levels, which will be developed by Member States.</a:t>
            </a:r>
            <a:endParaRPr sz="1200">
              <a:solidFill>
                <a:schemeClr val="dk1"/>
              </a:solidFill>
              <a:latin typeface="Mada"/>
              <a:ea typeface="Mada"/>
              <a:cs typeface="Mada"/>
              <a:sym typeface="Mada"/>
            </a:endParaRPr>
          </a:p>
          <a:p>
            <a:pPr indent="0" lvl="0" marL="0" rtl="0" algn="l">
              <a:lnSpc>
                <a:spcPct val="150000"/>
              </a:lnSpc>
              <a:spcBef>
                <a:spcPts val="0"/>
              </a:spcBef>
              <a:spcAft>
                <a:spcPts val="0"/>
              </a:spcAft>
              <a:buNone/>
            </a:pPr>
            <a:r>
              <a:rPr b="1" lang="en-GB" sz="1200">
                <a:solidFill>
                  <a:schemeClr val="dk1"/>
                </a:solidFill>
                <a:latin typeface="Mada"/>
                <a:ea typeface="Mada"/>
                <a:cs typeface="Mada"/>
                <a:sym typeface="Mada"/>
              </a:rPr>
              <a:t>When are the SDGs expected to start and end?</a:t>
            </a:r>
            <a:endParaRPr b="1" sz="1200">
              <a:solidFill>
                <a:schemeClr val="dk1"/>
              </a:solidFill>
              <a:latin typeface="Mada"/>
              <a:ea typeface="Mada"/>
              <a:cs typeface="Mada"/>
              <a:sym typeface="Mada"/>
            </a:endParaRPr>
          </a:p>
          <a:p>
            <a:pPr indent="-304800" lvl="0" marL="457200" rtl="0" algn="l">
              <a:lnSpc>
                <a:spcPct val="150000"/>
              </a:lnSpc>
              <a:spcBef>
                <a:spcPts val="0"/>
              </a:spcBef>
              <a:spcAft>
                <a:spcPts val="0"/>
              </a:spcAft>
              <a:buClr>
                <a:schemeClr val="dk1"/>
              </a:buClr>
              <a:buSzPts val="1200"/>
              <a:buFont typeface="Mada"/>
              <a:buChar char="●"/>
            </a:pPr>
            <a:r>
              <a:rPr lang="en-GB" sz="1200">
                <a:solidFill>
                  <a:schemeClr val="dk1"/>
                </a:solidFill>
                <a:latin typeface="Mada"/>
                <a:ea typeface="Mada"/>
                <a:cs typeface="Mada"/>
                <a:sym typeface="Mada"/>
              </a:rPr>
              <a:t>It started on </a:t>
            </a:r>
            <a:r>
              <a:rPr b="1" lang="en-GB" sz="1200">
                <a:solidFill>
                  <a:srgbClr val="FF0000"/>
                </a:solidFill>
                <a:latin typeface="Mada"/>
                <a:ea typeface="Mada"/>
                <a:cs typeface="Mada"/>
                <a:sym typeface="Mada"/>
              </a:rPr>
              <a:t>1 January 2016</a:t>
            </a:r>
            <a:r>
              <a:rPr lang="en-GB" sz="1200">
                <a:solidFill>
                  <a:schemeClr val="dk1"/>
                </a:solidFill>
                <a:latin typeface="Mada"/>
                <a:ea typeface="Mada"/>
                <a:cs typeface="Mada"/>
                <a:sym typeface="Mada"/>
              </a:rPr>
              <a:t> and is expected to finish by </a:t>
            </a:r>
            <a:r>
              <a:rPr b="1" lang="en-GB" sz="1200">
                <a:solidFill>
                  <a:srgbClr val="FF0000"/>
                </a:solidFill>
                <a:latin typeface="Mada"/>
                <a:ea typeface="Mada"/>
                <a:cs typeface="Mada"/>
                <a:sym typeface="Mada"/>
              </a:rPr>
              <a:t>31 December 2030</a:t>
            </a:r>
            <a:r>
              <a:rPr lang="en-GB" sz="1200">
                <a:solidFill>
                  <a:schemeClr val="dk1"/>
                </a:solidFill>
                <a:latin typeface="Mada"/>
                <a:ea typeface="Mada"/>
                <a:cs typeface="Mada"/>
                <a:sym typeface="Mada"/>
              </a:rPr>
              <a:t>.</a:t>
            </a:r>
            <a:endParaRPr sz="1200">
              <a:solidFill>
                <a:schemeClr val="dk1"/>
              </a:solidFill>
              <a:latin typeface="Mada"/>
              <a:ea typeface="Mada"/>
              <a:cs typeface="Mada"/>
              <a:sym typeface="Mada"/>
            </a:endParaRPr>
          </a:p>
        </p:txBody>
      </p:sp>
      <p:pic>
        <p:nvPicPr>
          <p:cNvPr id="348" name="Google Shape;348;p31"/>
          <p:cNvPicPr preferRelativeResize="0"/>
          <p:nvPr/>
        </p:nvPicPr>
        <p:blipFill>
          <a:blip r:embed="rId3">
            <a:alphaModFix/>
          </a:blip>
          <a:stretch>
            <a:fillRect/>
          </a:stretch>
        </p:blipFill>
        <p:spPr>
          <a:xfrm>
            <a:off x="-9725" y="7393600"/>
            <a:ext cx="3642475" cy="2056699"/>
          </a:xfrm>
          <a:prstGeom prst="rect">
            <a:avLst/>
          </a:prstGeom>
          <a:noFill/>
          <a:ln>
            <a:noFill/>
          </a:ln>
        </p:spPr>
      </p:pic>
      <p:pic>
        <p:nvPicPr>
          <p:cNvPr id="349" name="Google Shape;349;p31"/>
          <p:cNvPicPr preferRelativeResize="0"/>
          <p:nvPr/>
        </p:nvPicPr>
        <p:blipFill>
          <a:blip r:embed="rId4">
            <a:alphaModFix/>
          </a:blip>
          <a:stretch>
            <a:fillRect/>
          </a:stretch>
        </p:blipFill>
        <p:spPr>
          <a:xfrm>
            <a:off x="3632750" y="7451924"/>
            <a:ext cx="3956649" cy="2056710"/>
          </a:xfrm>
          <a:prstGeom prst="rect">
            <a:avLst/>
          </a:prstGeom>
          <a:noFill/>
          <a:ln>
            <a:noFill/>
          </a:ln>
        </p:spPr>
      </p:pic>
      <p:sp>
        <p:nvSpPr>
          <p:cNvPr id="350" name="Google Shape;350;p31"/>
          <p:cNvSpPr txBox="1"/>
          <p:nvPr/>
        </p:nvSpPr>
        <p:spPr>
          <a:xfrm>
            <a:off x="0" y="9723775"/>
            <a:ext cx="7589400" cy="77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900">
                <a:solidFill>
                  <a:srgbClr val="6AA84F"/>
                </a:solidFill>
                <a:latin typeface="Mada"/>
                <a:ea typeface="Mada"/>
                <a:cs typeface="Mada"/>
                <a:sym typeface="Mada"/>
              </a:rPr>
              <a:t>1- These are the sub goals for goal number 3. Notice the words in red are the health indicators</a:t>
            </a:r>
            <a:endParaRPr sz="900">
              <a:solidFill>
                <a:srgbClr val="6AA84F"/>
              </a:solidFill>
              <a:latin typeface="Mada"/>
              <a:ea typeface="Mada"/>
              <a:cs typeface="Mada"/>
              <a:sym typeface="Mada"/>
            </a:endParaRPr>
          </a:p>
          <a:p>
            <a:pPr indent="0" lvl="0" marL="0" rtl="0" algn="l">
              <a:spcBef>
                <a:spcPts val="0"/>
              </a:spcBef>
              <a:spcAft>
                <a:spcPts val="0"/>
              </a:spcAft>
              <a:buNone/>
            </a:pPr>
            <a:r>
              <a:rPr lang="en-GB" sz="900">
                <a:solidFill>
                  <a:srgbClr val="6AA84F"/>
                </a:solidFill>
                <a:latin typeface="Mada"/>
                <a:ea typeface="Mada"/>
                <a:cs typeface="Mada"/>
                <a:sym typeface="Mada"/>
              </a:rPr>
              <a:t>2-This the report submitted by KSA to the WHO in 2019 regarding the SDGs. HIV and air pollution data are outdated although the kingdom has its own registries about them</a:t>
            </a:r>
            <a:endParaRPr sz="900">
              <a:solidFill>
                <a:srgbClr val="6AA84F"/>
              </a:solidFill>
              <a:latin typeface="Mada"/>
              <a:ea typeface="Mada"/>
              <a:cs typeface="Mada"/>
              <a:sym typeface="Mada"/>
            </a:endParaRPr>
          </a:p>
        </p:txBody>
      </p:sp>
      <p:sp>
        <p:nvSpPr>
          <p:cNvPr id="351" name="Google Shape;351;p31"/>
          <p:cNvSpPr txBox="1"/>
          <p:nvPr/>
        </p:nvSpPr>
        <p:spPr>
          <a:xfrm>
            <a:off x="1736775" y="7393600"/>
            <a:ext cx="654900" cy="47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900">
                <a:solidFill>
                  <a:srgbClr val="FF0000"/>
                </a:solidFill>
              </a:rPr>
              <a:t>Check footnote 1</a:t>
            </a:r>
            <a:endParaRPr b="1" sz="900">
              <a:solidFill>
                <a:srgbClr val="FF0000"/>
              </a:solidFill>
            </a:endParaRPr>
          </a:p>
        </p:txBody>
      </p:sp>
      <p:sp>
        <p:nvSpPr>
          <p:cNvPr id="352" name="Google Shape;352;p31"/>
          <p:cNvSpPr txBox="1"/>
          <p:nvPr/>
        </p:nvSpPr>
        <p:spPr>
          <a:xfrm>
            <a:off x="6080175" y="7393600"/>
            <a:ext cx="654900" cy="47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900">
                <a:solidFill>
                  <a:srgbClr val="FF0000"/>
                </a:solidFill>
              </a:rPr>
              <a:t>Check footnote 2</a:t>
            </a:r>
            <a:endParaRPr b="1" sz="90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32"/>
          <p:cNvSpPr/>
          <p:nvPr/>
        </p:nvSpPr>
        <p:spPr>
          <a:xfrm>
            <a:off x="173675" y="2028825"/>
            <a:ext cx="7246200" cy="6550800"/>
          </a:xfrm>
          <a:prstGeom prst="round2SameRect">
            <a:avLst>
              <a:gd fmla="val 0" name="adj1"/>
              <a:gd fmla="val 4028" name="adj2"/>
            </a:avLst>
          </a:prstGeom>
          <a:noFill/>
          <a:ln cap="flat" cmpd="sng" w="2857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sz="1200">
              <a:latin typeface="Mada"/>
              <a:ea typeface="Mada"/>
              <a:cs typeface="Mada"/>
              <a:sym typeface="Mada"/>
            </a:endParaRPr>
          </a:p>
        </p:txBody>
      </p:sp>
      <p:sp>
        <p:nvSpPr>
          <p:cNvPr id="358" name="Google Shape;358;p32"/>
          <p:cNvSpPr/>
          <p:nvPr/>
        </p:nvSpPr>
        <p:spPr>
          <a:xfrm>
            <a:off x="685550" y="1808825"/>
            <a:ext cx="1209924" cy="385776"/>
          </a:xfrm>
          <a:prstGeom prst="flowChartTerminator">
            <a:avLst/>
          </a:prstGeom>
          <a:solidFill>
            <a:srgbClr val="FFFFFF"/>
          </a:solidFill>
          <a:ln cap="flat" cmpd="sng" w="28575">
            <a:solidFill>
              <a:srgbClr val="76A5A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sz="2400">
                <a:solidFill>
                  <a:srgbClr val="134F5C"/>
                </a:solidFill>
                <a:latin typeface="Nunito"/>
                <a:ea typeface="Nunito"/>
                <a:cs typeface="Nunito"/>
                <a:sym typeface="Nunito"/>
              </a:rPr>
              <a:t>MCQ</a:t>
            </a:r>
            <a:endParaRPr sz="2400">
              <a:solidFill>
                <a:srgbClr val="134F5C"/>
              </a:solidFill>
              <a:latin typeface="Nunito"/>
              <a:ea typeface="Nunito"/>
              <a:cs typeface="Nunito"/>
              <a:sym typeface="Nunito"/>
            </a:endParaRPr>
          </a:p>
        </p:txBody>
      </p:sp>
      <p:sp>
        <p:nvSpPr>
          <p:cNvPr id="359" name="Google Shape;359;p32"/>
          <p:cNvSpPr/>
          <p:nvPr/>
        </p:nvSpPr>
        <p:spPr>
          <a:xfrm flipH="1" rot="10800000">
            <a:off x="0" y="9829800"/>
            <a:ext cx="1494000" cy="333300"/>
          </a:xfrm>
          <a:prstGeom prst="round1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u="sng">
              <a:solidFill>
                <a:srgbClr val="741B47"/>
              </a:solidFill>
              <a:latin typeface="Bree Serif"/>
              <a:ea typeface="Bree Serif"/>
              <a:cs typeface="Bree Serif"/>
              <a:sym typeface="Bree Serif"/>
            </a:endParaRPr>
          </a:p>
        </p:txBody>
      </p:sp>
      <p:sp>
        <p:nvSpPr>
          <p:cNvPr id="360" name="Google Shape;360;p32"/>
          <p:cNvSpPr txBox="1"/>
          <p:nvPr/>
        </p:nvSpPr>
        <p:spPr>
          <a:xfrm>
            <a:off x="152400" y="9762975"/>
            <a:ext cx="1171500" cy="409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1600" u="sng">
                <a:solidFill>
                  <a:srgbClr val="134F5C"/>
                </a:solidFill>
                <a:latin typeface="Nunito"/>
                <a:ea typeface="Nunito"/>
                <a:cs typeface="Nunito"/>
                <a:sym typeface="Nunito"/>
              </a:rPr>
              <a:t>Answers</a:t>
            </a:r>
            <a:endParaRPr>
              <a:solidFill>
                <a:srgbClr val="134F5C"/>
              </a:solidFill>
              <a:latin typeface="Nunito"/>
              <a:ea typeface="Nunito"/>
              <a:cs typeface="Nunito"/>
              <a:sym typeface="Nunito"/>
            </a:endParaRPr>
          </a:p>
        </p:txBody>
      </p:sp>
      <p:sp>
        <p:nvSpPr>
          <p:cNvPr id="361" name="Google Shape;361;p32"/>
          <p:cNvSpPr/>
          <p:nvPr/>
        </p:nvSpPr>
        <p:spPr>
          <a:xfrm rot="10800000">
            <a:off x="3875825" y="25"/>
            <a:ext cx="3713700" cy="1092300"/>
          </a:xfrm>
          <a:prstGeom prst="round1Rect">
            <a:avLst>
              <a:gd fmla="val 50000" name="adj"/>
            </a:avLst>
          </a:prstGeom>
          <a:solidFill>
            <a:srgbClr val="A2C4C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600" u="sng">
              <a:solidFill>
                <a:srgbClr val="741B47"/>
              </a:solidFill>
              <a:latin typeface="Bree Serif"/>
              <a:ea typeface="Bree Serif"/>
              <a:cs typeface="Bree Serif"/>
              <a:sym typeface="Bree Serif"/>
            </a:endParaRPr>
          </a:p>
        </p:txBody>
      </p:sp>
      <p:sp>
        <p:nvSpPr>
          <p:cNvPr id="362" name="Google Shape;362;p32"/>
          <p:cNvSpPr txBox="1"/>
          <p:nvPr/>
        </p:nvSpPr>
        <p:spPr>
          <a:xfrm>
            <a:off x="4341943" y="256875"/>
            <a:ext cx="2820300" cy="409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6000">
                <a:solidFill>
                  <a:srgbClr val="134F5C"/>
                </a:solidFill>
                <a:latin typeface="Nunito"/>
                <a:ea typeface="Nunito"/>
                <a:cs typeface="Nunito"/>
                <a:sym typeface="Nunito"/>
              </a:rPr>
              <a:t>Quiz</a:t>
            </a:r>
            <a:endParaRPr sz="6000">
              <a:solidFill>
                <a:srgbClr val="134F5C"/>
              </a:solidFill>
              <a:latin typeface="Nunito"/>
              <a:ea typeface="Nunito"/>
              <a:cs typeface="Nunito"/>
              <a:sym typeface="Nunito"/>
            </a:endParaRPr>
          </a:p>
        </p:txBody>
      </p:sp>
      <p:graphicFrame>
        <p:nvGraphicFramePr>
          <p:cNvPr id="363" name="Google Shape;363;p32"/>
          <p:cNvGraphicFramePr/>
          <p:nvPr/>
        </p:nvGraphicFramePr>
        <p:xfrm>
          <a:off x="2068288" y="9686763"/>
          <a:ext cx="3000000" cy="3000000"/>
        </p:xfrm>
        <a:graphic>
          <a:graphicData uri="http://schemas.openxmlformats.org/drawingml/2006/table">
            <a:tbl>
              <a:tblPr>
                <a:noFill/>
                <a:tableStyleId>{3A8F1A80-DCED-4E7E-981D-B64D85BD4889}</a:tableStyleId>
              </a:tblPr>
              <a:tblGrid>
                <a:gridCol w="805075"/>
                <a:gridCol w="805075"/>
                <a:gridCol w="805075"/>
                <a:gridCol w="805075"/>
                <a:gridCol w="805075"/>
              </a:tblGrid>
              <a:tr h="264525">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Q1</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Q2</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Q3</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Q4</a:t>
                      </a:r>
                      <a:endParaRPr sz="1000">
                        <a:solidFill>
                          <a:srgbClr val="134F5C"/>
                        </a:solidFill>
                        <a:latin typeface="Mada"/>
                        <a:ea typeface="Mada"/>
                        <a:cs typeface="Mada"/>
                        <a:sym typeface="Mada"/>
                      </a:endParaRPr>
                    </a:p>
                  </a:txBody>
                  <a:tcPr marT="91425" marB="91425" marR="91425" marL="91425" anchor="ctr">
                    <a:solidFill>
                      <a:srgbClr val="EFEFEF"/>
                    </a:solidFill>
                  </a:tcPr>
                </a:tc>
                <a:tc>
                  <a:txBody>
                    <a:bodyPr/>
                    <a:lstStyle/>
                    <a:p>
                      <a:pPr indent="0" lvl="0" marL="0" rtl="0" algn="ctr">
                        <a:spcBef>
                          <a:spcPts val="0"/>
                        </a:spcBef>
                        <a:spcAft>
                          <a:spcPts val="0"/>
                        </a:spcAft>
                        <a:buNone/>
                      </a:pPr>
                      <a:r>
                        <a:rPr lang="en-GB" sz="1000">
                          <a:solidFill>
                            <a:srgbClr val="134F5C"/>
                          </a:solidFill>
                          <a:latin typeface="Mada"/>
                          <a:ea typeface="Mada"/>
                          <a:cs typeface="Mada"/>
                          <a:sym typeface="Mada"/>
                        </a:rPr>
                        <a:t>Q5</a:t>
                      </a:r>
                      <a:endParaRPr sz="1000">
                        <a:solidFill>
                          <a:srgbClr val="134F5C"/>
                        </a:solidFill>
                        <a:latin typeface="Mada"/>
                        <a:ea typeface="Mada"/>
                        <a:cs typeface="Mada"/>
                        <a:sym typeface="Mada"/>
                      </a:endParaRPr>
                    </a:p>
                  </a:txBody>
                  <a:tcPr marT="91425" marB="91425" marR="91425" marL="91425" anchor="ctr">
                    <a:solidFill>
                      <a:srgbClr val="EFEFEF"/>
                    </a:solidFill>
                  </a:tcPr>
                </a:tc>
              </a:tr>
              <a:tr h="74550">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B</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D</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C</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D</a:t>
                      </a:r>
                      <a:endParaRPr sz="1000">
                        <a:solidFill>
                          <a:srgbClr val="B7B7B7"/>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en-GB" sz="1000">
                          <a:solidFill>
                            <a:srgbClr val="B7B7B7"/>
                          </a:solidFill>
                          <a:latin typeface="Mada"/>
                          <a:ea typeface="Mada"/>
                          <a:cs typeface="Mada"/>
                          <a:sym typeface="Mada"/>
                        </a:rPr>
                        <a:t>C</a:t>
                      </a:r>
                      <a:endParaRPr sz="1000">
                        <a:solidFill>
                          <a:srgbClr val="B7B7B7"/>
                        </a:solidFill>
                        <a:latin typeface="Mada"/>
                        <a:ea typeface="Mada"/>
                        <a:cs typeface="Mada"/>
                        <a:sym typeface="Mada"/>
                      </a:endParaRPr>
                    </a:p>
                  </a:txBody>
                  <a:tcPr marT="91425" marB="91425" marR="91425" marL="91425" anchor="ctr"/>
                </a:tc>
              </a:tr>
            </a:tbl>
          </a:graphicData>
        </a:graphic>
      </p:graphicFrame>
      <p:sp>
        <p:nvSpPr>
          <p:cNvPr id="364" name="Google Shape;364;p32"/>
          <p:cNvSpPr txBox="1"/>
          <p:nvPr/>
        </p:nvSpPr>
        <p:spPr>
          <a:xfrm>
            <a:off x="380975" y="2292525"/>
            <a:ext cx="7038900" cy="550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212529"/>
                </a:solidFill>
                <a:highlight>
                  <a:srgbClr val="FFFFFF"/>
                </a:highlight>
                <a:latin typeface="Mada"/>
                <a:ea typeface="Mada"/>
                <a:cs typeface="Mada"/>
                <a:sym typeface="Mada"/>
              </a:rPr>
              <a:t>1. It is a “decision, plan, or action that is undertaken to achieve a specific health care goals 2 within a society”. This definition defines which of the following terms</a:t>
            </a:r>
            <a:endParaRPr sz="1200">
              <a:solidFill>
                <a:srgbClr val="212529"/>
              </a:solidFill>
              <a:highlight>
                <a:srgbClr val="FFFFFF"/>
              </a:highlight>
              <a:latin typeface="Mada"/>
              <a:ea typeface="Mada"/>
              <a:cs typeface="Mada"/>
              <a:sym typeface="Mada"/>
            </a:endParaRPr>
          </a:p>
          <a:p>
            <a:pPr indent="0" lvl="0" marL="0" rtl="0" algn="l">
              <a:spcBef>
                <a:spcPts val="0"/>
              </a:spcBef>
              <a:spcAft>
                <a:spcPts val="0"/>
              </a:spcAft>
              <a:buNone/>
            </a:pPr>
            <a:r>
              <a:t/>
            </a:r>
            <a:endParaRPr b="1" sz="1200">
              <a:solidFill>
                <a:srgbClr val="212529"/>
              </a:solidFill>
              <a:highlight>
                <a:srgbClr val="FFFFFF"/>
              </a:highlight>
              <a:latin typeface="Nunito"/>
              <a:ea typeface="Nunito"/>
              <a:cs typeface="Nunito"/>
              <a:sym typeface="Nunito"/>
            </a:endParaRPr>
          </a:p>
          <a:p>
            <a:pPr indent="-304800" lvl="0" marL="457200" rtl="0" algn="l">
              <a:lnSpc>
                <a:spcPct val="100000"/>
              </a:lnSpc>
              <a:spcBef>
                <a:spcPts val="0"/>
              </a:spcBef>
              <a:spcAft>
                <a:spcPts val="0"/>
              </a:spcAft>
              <a:buClr>
                <a:srgbClr val="76A5AF"/>
              </a:buClr>
              <a:buSzPts val="1200"/>
              <a:buFont typeface="Mada"/>
              <a:buAutoNum type="alphaUcPeriod"/>
            </a:pPr>
            <a:r>
              <a:rPr lang="en-GB" sz="1200">
                <a:solidFill>
                  <a:srgbClr val="76A5AF"/>
                </a:solidFill>
                <a:highlight>
                  <a:srgbClr val="FFFFFF"/>
                </a:highlight>
                <a:latin typeface="Mada"/>
                <a:ea typeface="Mada"/>
                <a:cs typeface="Mada"/>
                <a:sym typeface="Mada"/>
              </a:rPr>
              <a:t>Policy</a:t>
            </a:r>
            <a:endParaRPr sz="1200">
              <a:solidFill>
                <a:srgbClr val="76A5AF"/>
              </a:solidFill>
              <a:highlight>
                <a:srgbClr val="FFFFFF"/>
              </a:highlight>
              <a:latin typeface="Mada"/>
              <a:ea typeface="Mada"/>
              <a:cs typeface="Mada"/>
              <a:sym typeface="Mada"/>
            </a:endParaRPr>
          </a:p>
          <a:p>
            <a:pPr indent="-304800" lvl="0" marL="457200" rtl="0" algn="l">
              <a:lnSpc>
                <a:spcPct val="100000"/>
              </a:lnSpc>
              <a:spcBef>
                <a:spcPts val="0"/>
              </a:spcBef>
              <a:spcAft>
                <a:spcPts val="0"/>
              </a:spcAft>
              <a:buClr>
                <a:srgbClr val="76A5AF"/>
              </a:buClr>
              <a:buSzPts val="1200"/>
              <a:buFont typeface="Mada"/>
              <a:buAutoNum type="alphaUcPeriod"/>
            </a:pPr>
            <a:r>
              <a:rPr lang="en-GB" sz="1200">
                <a:solidFill>
                  <a:srgbClr val="76A5AF"/>
                </a:solidFill>
                <a:highlight>
                  <a:srgbClr val="FFFFFF"/>
                </a:highlight>
                <a:latin typeface="Mada"/>
                <a:ea typeface="Mada"/>
                <a:cs typeface="Mada"/>
                <a:sym typeface="Mada"/>
              </a:rPr>
              <a:t>Health Policy</a:t>
            </a:r>
            <a:endParaRPr sz="1200">
              <a:solidFill>
                <a:srgbClr val="76A5AF"/>
              </a:solidFill>
              <a:highlight>
                <a:srgbClr val="FFFFFF"/>
              </a:highlight>
              <a:latin typeface="Mada"/>
              <a:ea typeface="Mada"/>
              <a:cs typeface="Mada"/>
              <a:sym typeface="Mada"/>
            </a:endParaRPr>
          </a:p>
          <a:p>
            <a:pPr indent="-304800" lvl="0" marL="457200" rtl="0" algn="l">
              <a:lnSpc>
                <a:spcPct val="100000"/>
              </a:lnSpc>
              <a:spcBef>
                <a:spcPts val="0"/>
              </a:spcBef>
              <a:spcAft>
                <a:spcPts val="0"/>
              </a:spcAft>
              <a:buClr>
                <a:srgbClr val="76A5AF"/>
              </a:buClr>
              <a:buSzPts val="1200"/>
              <a:buFont typeface="Mada"/>
              <a:buAutoNum type="alphaUcPeriod"/>
            </a:pPr>
            <a:r>
              <a:rPr lang="en-GB" sz="1200">
                <a:solidFill>
                  <a:srgbClr val="76A5AF"/>
                </a:solidFill>
                <a:highlight>
                  <a:srgbClr val="FFFFFF"/>
                </a:highlight>
                <a:latin typeface="Mada"/>
                <a:ea typeface="Mada"/>
                <a:cs typeface="Mada"/>
                <a:sym typeface="Mada"/>
              </a:rPr>
              <a:t>Global Health</a:t>
            </a:r>
            <a:endParaRPr sz="1200">
              <a:solidFill>
                <a:srgbClr val="76A5AF"/>
              </a:solidFill>
              <a:highlight>
                <a:srgbClr val="FFFFFF"/>
              </a:highlight>
              <a:latin typeface="Mada"/>
              <a:ea typeface="Mada"/>
              <a:cs typeface="Mada"/>
              <a:sym typeface="Mada"/>
            </a:endParaRPr>
          </a:p>
          <a:p>
            <a:pPr indent="-304800" lvl="0" marL="457200" rtl="0" algn="l">
              <a:lnSpc>
                <a:spcPct val="100000"/>
              </a:lnSpc>
              <a:spcBef>
                <a:spcPts val="0"/>
              </a:spcBef>
              <a:spcAft>
                <a:spcPts val="0"/>
              </a:spcAft>
              <a:buClr>
                <a:srgbClr val="76A5AF"/>
              </a:buClr>
              <a:buSzPts val="1200"/>
              <a:buFont typeface="Mada"/>
              <a:buAutoNum type="alphaUcPeriod"/>
            </a:pPr>
            <a:r>
              <a:rPr lang="en-GB" sz="1200">
                <a:solidFill>
                  <a:srgbClr val="76A5AF"/>
                </a:solidFill>
                <a:highlight>
                  <a:srgbClr val="FFFFFF"/>
                </a:highlight>
                <a:latin typeface="Mada"/>
                <a:ea typeface="Mada"/>
                <a:cs typeface="Mada"/>
                <a:sym typeface="Mada"/>
              </a:rPr>
              <a:t>Global Health Governance (GHG)             	  </a:t>
            </a:r>
            <a:endParaRPr sz="1200">
              <a:solidFill>
                <a:srgbClr val="76A5AF"/>
              </a:solidFill>
              <a:highlight>
                <a:srgbClr val="FFFFFF"/>
              </a:highlight>
              <a:latin typeface="Mada"/>
              <a:ea typeface="Mada"/>
              <a:cs typeface="Mada"/>
              <a:sym typeface="Mada"/>
            </a:endParaRPr>
          </a:p>
          <a:p>
            <a:pPr indent="0" lvl="0" marL="0" rtl="0" algn="l">
              <a:lnSpc>
                <a:spcPct val="100000"/>
              </a:lnSpc>
              <a:spcBef>
                <a:spcPts val="0"/>
              </a:spcBef>
              <a:spcAft>
                <a:spcPts val="0"/>
              </a:spcAft>
              <a:buClr>
                <a:srgbClr val="000000"/>
              </a:buClr>
              <a:buSzPts val="1100"/>
              <a:buFont typeface="Arial"/>
              <a:buNone/>
            </a:pPr>
            <a:r>
              <a:t/>
            </a:r>
            <a:endParaRPr sz="1200">
              <a:solidFill>
                <a:srgbClr val="76A5AF"/>
              </a:solidFill>
              <a:highlight>
                <a:srgbClr val="FFFFFF"/>
              </a:highlight>
              <a:latin typeface="Mada"/>
              <a:ea typeface="Mada"/>
              <a:cs typeface="Mada"/>
              <a:sym typeface="Mada"/>
            </a:endParaRPr>
          </a:p>
          <a:p>
            <a:pPr indent="0" lvl="0" marL="0" rtl="0" algn="l">
              <a:spcBef>
                <a:spcPts val="0"/>
              </a:spcBef>
              <a:spcAft>
                <a:spcPts val="0"/>
              </a:spcAft>
              <a:buNone/>
            </a:pPr>
            <a:r>
              <a:rPr lang="en-GB" sz="1200">
                <a:solidFill>
                  <a:srgbClr val="000000"/>
                </a:solidFill>
                <a:highlight>
                  <a:srgbClr val="FFFFFF"/>
                </a:highlight>
                <a:latin typeface="Mada"/>
                <a:ea typeface="Mada"/>
                <a:cs typeface="Mada"/>
                <a:sym typeface="Mada"/>
              </a:rPr>
              <a:t>2. </a:t>
            </a:r>
            <a:r>
              <a:rPr lang="en-GB" sz="1200">
                <a:highlight>
                  <a:srgbClr val="FFFFFF"/>
                </a:highlight>
                <a:latin typeface="Mada"/>
                <a:ea typeface="Mada"/>
                <a:cs typeface="Mada"/>
                <a:sym typeface="Mada"/>
              </a:rPr>
              <a:t>Which of the following in policy process making is applied during all steps of policy making? </a:t>
            </a:r>
            <a:endParaRPr sz="1200">
              <a:solidFill>
                <a:srgbClr val="000000"/>
              </a:solidFill>
              <a:highlight>
                <a:srgbClr val="FFFFFF"/>
              </a:highlight>
              <a:latin typeface="Mada"/>
              <a:ea typeface="Mada"/>
              <a:cs typeface="Mada"/>
              <a:sym typeface="Mada"/>
            </a:endParaRPr>
          </a:p>
          <a:p>
            <a:pPr indent="0" lvl="0" marL="0" rtl="0" algn="l">
              <a:spcBef>
                <a:spcPts val="0"/>
              </a:spcBef>
              <a:spcAft>
                <a:spcPts val="0"/>
              </a:spcAft>
              <a:buClr>
                <a:srgbClr val="000000"/>
              </a:buClr>
              <a:buSzPts val="1100"/>
              <a:buFont typeface="Arial"/>
              <a:buNone/>
            </a:pPr>
            <a:r>
              <a:t/>
            </a:r>
            <a:endParaRPr b="1" sz="1200">
              <a:solidFill>
                <a:srgbClr val="000000"/>
              </a:solidFill>
              <a:highlight>
                <a:srgbClr val="FFFFFF"/>
              </a:highlight>
              <a:latin typeface="Nunito"/>
              <a:ea typeface="Nunito"/>
              <a:cs typeface="Nunito"/>
              <a:sym typeface="Nunito"/>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highlight>
                  <a:srgbClr val="FFFFFF"/>
                </a:highlight>
                <a:latin typeface="Mada"/>
                <a:ea typeface="Mada"/>
                <a:cs typeface="Mada"/>
                <a:sym typeface="Mada"/>
              </a:rPr>
              <a:t>Describing policy options</a:t>
            </a:r>
            <a:endParaRPr sz="1200">
              <a:solidFill>
                <a:srgbClr val="76A5AF"/>
              </a:solidFill>
              <a:highlight>
                <a:srgbClr val="FFFFFF"/>
              </a:highlight>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highlight>
                  <a:srgbClr val="FFFFFF"/>
                </a:highlight>
                <a:latin typeface="Mada"/>
                <a:ea typeface="Mada"/>
                <a:cs typeface="Mada"/>
                <a:sym typeface="Mada"/>
              </a:rPr>
              <a:t>Assessing policy needs</a:t>
            </a:r>
            <a:r>
              <a:rPr lang="en-GB" sz="1200">
                <a:solidFill>
                  <a:srgbClr val="76A5AF"/>
                </a:solidFill>
                <a:highlight>
                  <a:srgbClr val="FFFFFF"/>
                </a:highlight>
                <a:latin typeface="Mada"/>
                <a:ea typeface="Mada"/>
                <a:cs typeface="Mada"/>
                <a:sym typeface="Mada"/>
              </a:rPr>
              <a:t> </a:t>
            </a:r>
            <a:endParaRPr sz="1200">
              <a:solidFill>
                <a:srgbClr val="76A5AF"/>
              </a:solidFill>
              <a:highlight>
                <a:srgbClr val="FFFFFF"/>
              </a:highlight>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highlight>
                  <a:srgbClr val="FFFFFF"/>
                </a:highlight>
                <a:latin typeface="Mada"/>
                <a:ea typeface="Mada"/>
                <a:cs typeface="Mada"/>
                <a:sym typeface="Mada"/>
              </a:rPr>
              <a:t>Strategizing an adoption solution </a:t>
            </a:r>
            <a:endParaRPr sz="1200">
              <a:solidFill>
                <a:srgbClr val="76A5AF"/>
              </a:solidFill>
              <a:highlight>
                <a:srgbClr val="FFFFFF"/>
              </a:highlight>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highlight>
                  <a:srgbClr val="FFFFFF"/>
                </a:highlight>
                <a:latin typeface="Mada"/>
                <a:ea typeface="Mada"/>
                <a:cs typeface="Mada"/>
                <a:sym typeface="Mada"/>
              </a:rPr>
              <a:t>Evaluating the process</a:t>
            </a:r>
            <a:endParaRPr sz="1200">
              <a:solidFill>
                <a:srgbClr val="76A5AF"/>
              </a:solidFill>
              <a:highlight>
                <a:srgbClr val="FFFFFF"/>
              </a:highlight>
              <a:latin typeface="Mada"/>
              <a:ea typeface="Mada"/>
              <a:cs typeface="Mada"/>
              <a:sym typeface="Mada"/>
            </a:endParaRPr>
          </a:p>
          <a:p>
            <a:pPr indent="0" lvl="0" marL="0" rtl="0" algn="l">
              <a:spcBef>
                <a:spcPts val="0"/>
              </a:spcBef>
              <a:spcAft>
                <a:spcPts val="0"/>
              </a:spcAft>
              <a:buNone/>
            </a:pPr>
            <a:r>
              <a:t/>
            </a:r>
            <a:endParaRPr sz="1200">
              <a:solidFill>
                <a:srgbClr val="45818E"/>
              </a:solidFill>
              <a:latin typeface="Mada"/>
              <a:ea typeface="Mada"/>
              <a:cs typeface="Mada"/>
              <a:sym typeface="Mada"/>
            </a:endParaRPr>
          </a:p>
          <a:p>
            <a:pPr indent="0" lvl="0" marL="0" rtl="0" algn="l">
              <a:spcBef>
                <a:spcPts val="0"/>
              </a:spcBef>
              <a:spcAft>
                <a:spcPts val="0"/>
              </a:spcAft>
              <a:buNone/>
            </a:pPr>
            <a:r>
              <a:rPr lang="en-GB" sz="1200">
                <a:solidFill>
                  <a:srgbClr val="000000"/>
                </a:solidFill>
                <a:latin typeface="Mada"/>
                <a:ea typeface="Mada"/>
                <a:cs typeface="Mada"/>
                <a:sym typeface="Mada"/>
              </a:rPr>
              <a:t>3. W</a:t>
            </a:r>
            <a:r>
              <a:rPr lang="en-GB" sz="1200">
                <a:latin typeface="Mada"/>
                <a:ea typeface="Mada"/>
                <a:cs typeface="Mada"/>
                <a:sym typeface="Mada"/>
              </a:rPr>
              <a:t>hich of the following is a difference between SDGs and MDGs?</a:t>
            </a:r>
            <a:endParaRPr sz="1200">
              <a:solidFill>
                <a:srgbClr val="000000"/>
              </a:solidFill>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latin typeface="Mada"/>
                <a:ea typeface="Mada"/>
                <a:cs typeface="Mada"/>
                <a:sym typeface="Mada"/>
              </a:rPr>
              <a:t>SDGs targets halving extreme poverty rates</a:t>
            </a:r>
            <a:endParaRPr sz="1200">
              <a:solidFill>
                <a:srgbClr val="76A5AF"/>
              </a:solidFill>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latin typeface="Mada"/>
                <a:ea typeface="Mada"/>
                <a:cs typeface="Mada"/>
                <a:sym typeface="Mada"/>
              </a:rPr>
              <a:t>MDGs targets universal application of decent work and economic development</a:t>
            </a:r>
            <a:endParaRPr sz="1200">
              <a:solidFill>
                <a:srgbClr val="76A5AF"/>
              </a:solidFill>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latin typeface="Mada"/>
                <a:ea typeface="Mada"/>
                <a:cs typeface="Mada"/>
                <a:sym typeface="Mada"/>
              </a:rPr>
              <a:t>SDGs cover multidimension disciplines and is applied universally</a:t>
            </a:r>
            <a:endParaRPr sz="1200">
              <a:solidFill>
                <a:srgbClr val="76A5AF"/>
              </a:solidFill>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latin typeface="Mada"/>
                <a:ea typeface="Mada"/>
                <a:cs typeface="Mada"/>
                <a:sym typeface="Mada"/>
              </a:rPr>
              <a:t>MDGs provided countries with the means of implementation</a:t>
            </a:r>
            <a:endParaRPr sz="1200">
              <a:solidFill>
                <a:srgbClr val="76A5AF"/>
              </a:solidFill>
              <a:latin typeface="Mada"/>
              <a:ea typeface="Mada"/>
              <a:cs typeface="Mada"/>
              <a:sym typeface="Mada"/>
            </a:endParaRPr>
          </a:p>
          <a:p>
            <a:pPr indent="0" lvl="0" marL="0" rtl="0" algn="l">
              <a:spcBef>
                <a:spcPts val="0"/>
              </a:spcBef>
              <a:spcAft>
                <a:spcPts val="0"/>
              </a:spcAft>
              <a:buNone/>
            </a:pPr>
            <a:r>
              <a:t/>
            </a:r>
            <a:endParaRPr sz="1200">
              <a:solidFill>
                <a:srgbClr val="76A5AF"/>
              </a:solidFill>
              <a:latin typeface="Mada"/>
              <a:ea typeface="Mada"/>
              <a:cs typeface="Mada"/>
              <a:sym typeface="Mada"/>
            </a:endParaRPr>
          </a:p>
          <a:p>
            <a:pPr indent="0" lvl="0" marL="0" rtl="0" algn="l">
              <a:spcBef>
                <a:spcPts val="0"/>
              </a:spcBef>
              <a:spcAft>
                <a:spcPts val="0"/>
              </a:spcAft>
              <a:buNone/>
            </a:pPr>
            <a:r>
              <a:rPr lang="en-GB" sz="1200">
                <a:solidFill>
                  <a:srgbClr val="000000"/>
                </a:solidFill>
                <a:latin typeface="Mada"/>
                <a:ea typeface="Mada"/>
                <a:cs typeface="Mada"/>
                <a:sym typeface="Mada"/>
              </a:rPr>
              <a:t>4. </a:t>
            </a:r>
            <a:r>
              <a:rPr lang="en-GB" sz="1200">
                <a:latin typeface="Mada"/>
                <a:ea typeface="Mada"/>
                <a:cs typeface="Mada"/>
                <a:sym typeface="Mada"/>
              </a:rPr>
              <a:t>Which of the following SDGs targets health care development and various health indicators</a:t>
            </a:r>
            <a:r>
              <a:rPr lang="en-GB" sz="1200">
                <a:solidFill>
                  <a:srgbClr val="000000"/>
                </a:solidFill>
                <a:latin typeface="Mada"/>
                <a:ea typeface="Mada"/>
                <a:cs typeface="Mada"/>
                <a:sym typeface="Mada"/>
              </a:rPr>
              <a:t>?</a:t>
            </a:r>
            <a:endParaRPr sz="1200">
              <a:solidFill>
                <a:srgbClr val="000000"/>
              </a:solidFill>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latin typeface="Mada"/>
                <a:ea typeface="Mada"/>
                <a:cs typeface="Mada"/>
                <a:sym typeface="Mada"/>
              </a:rPr>
              <a:t>Clean water sanitation </a:t>
            </a:r>
            <a:endParaRPr sz="1200">
              <a:solidFill>
                <a:srgbClr val="76A5AF"/>
              </a:solidFill>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latin typeface="Mada"/>
                <a:ea typeface="Mada"/>
                <a:cs typeface="Mada"/>
                <a:sym typeface="Mada"/>
              </a:rPr>
              <a:t>No poverty</a:t>
            </a:r>
            <a:endParaRPr sz="1200">
              <a:solidFill>
                <a:srgbClr val="76A5AF"/>
              </a:solidFill>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latin typeface="Mada"/>
                <a:ea typeface="Mada"/>
                <a:cs typeface="Mada"/>
                <a:sym typeface="Mada"/>
              </a:rPr>
              <a:t>Climate action </a:t>
            </a:r>
            <a:endParaRPr sz="1200">
              <a:solidFill>
                <a:srgbClr val="76A5AF"/>
              </a:solidFill>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latin typeface="Mada"/>
                <a:ea typeface="Mada"/>
                <a:cs typeface="Mada"/>
                <a:sym typeface="Mada"/>
              </a:rPr>
              <a:t>Good health and wellbeing </a:t>
            </a:r>
            <a:endParaRPr sz="1200">
              <a:solidFill>
                <a:srgbClr val="76A5AF"/>
              </a:solidFill>
              <a:latin typeface="Mada"/>
              <a:ea typeface="Mada"/>
              <a:cs typeface="Mada"/>
              <a:sym typeface="Mada"/>
            </a:endParaRPr>
          </a:p>
          <a:p>
            <a:pPr indent="0" lvl="0" marL="457200" rtl="0" algn="l">
              <a:spcBef>
                <a:spcPts val="0"/>
              </a:spcBef>
              <a:spcAft>
                <a:spcPts val="0"/>
              </a:spcAft>
              <a:buNone/>
            </a:pPr>
            <a:r>
              <a:t/>
            </a:r>
            <a:endParaRPr sz="1200">
              <a:solidFill>
                <a:srgbClr val="76A5AF"/>
              </a:solidFill>
              <a:latin typeface="Mada"/>
              <a:ea typeface="Mada"/>
              <a:cs typeface="Mada"/>
              <a:sym typeface="Mada"/>
            </a:endParaRPr>
          </a:p>
          <a:p>
            <a:pPr indent="0" lvl="0" marL="0" rtl="0" algn="l">
              <a:spcBef>
                <a:spcPts val="0"/>
              </a:spcBef>
              <a:spcAft>
                <a:spcPts val="0"/>
              </a:spcAft>
              <a:buNone/>
            </a:pPr>
            <a:r>
              <a:rPr lang="en-GB" sz="1200">
                <a:solidFill>
                  <a:srgbClr val="000000"/>
                </a:solidFill>
                <a:latin typeface="Mada"/>
                <a:ea typeface="Mada"/>
                <a:cs typeface="Mada"/>
                <a:sym typeface="Mada"/>
              </a:rPr>
              <a:t>5. What </a:t>
            </a:r>
            <a:r>
              <a:rPr lang="en-GB" sz="1200">
                <a:latin typeface="Mada"/>
                <a:ea typeface="Mada"/>
                <a:cs typeface="Mada"/>
                <a:sym typeface="Mada"/>
              </a:rPr>
              <a:t>of the following types of policies is based on the operational needs of an organization?</a:t>
            </a:r>
            <a:endParaRPr sz="1200">
              <a:solidFill>
                <a:srgbClr val="000000"/>
              </a:solidFill>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latin typeface="Mada"/>
                <a:ea typeface="Mada"/>
                <a:cs typeface="Mada"/>
                <a:sym typeface="Mada"/>
              </a:rPr>
              <a:t>Macro policy </a:t>
            </a:r>
            <a:endParaRPr sz="1200">
              <a:solidFill>
                <a:srgbClr val="76A5AF"/>
              </a:solidFill>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latin typeface="Mada"/>
                <a:ea typeface="Mada"/>
                <a:cs typeface="Mada"/>
                <a:sym typeface="Mada"/>
              </a:rPr>
              <a:t>Meso policy </a:t>
            </a:r>
            <a:endParaRPr sz="1200">
              <a:solidFill>
                <a:srgbClr val="76A5AF"/>
              </a:solidFill>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latin typeface="Mada"/>
                <a:ea typeface="Mada"/>
                <a:cs typeface="Mada"/>
                <a:sym typeface="Mada"/>
              </a:rPr>
              <a:t>Micro policy</a:t>
            </a:r>
            <a:endParaRPr sz="1200">
              <a:solidFill>
                <a:srgbClr val="76A5AF"/>
              </a:solidFill>
              <a:latin typeface="Mada"/>
              <a:ea typeface="Mada"/>
              <a:cs typeface="Mada"/>
              <a:sym typeface="Mada"/>
            </a:endParaRPr>
          </a:p>
          <a:p>
            <a:pPr indent="-304800" lvl="0" marL="457200" rtl="0" algn="l">
              <a:spcBef>
                <a:spcPts val="0"/>
              </a:spcBef>
              <a:spcAft>
                <a:spcPts val="0"/>
              </a:spcAft>
              <a:buClr>
                <a:srgbClr val="76A5AF"/>
              </a:buClr>
              <a:buSzPts val="1200"/>
              <a:buFont typeface="Mada"/>
              <a:buAutoNum type="alphaUcPeriod"/>
            </a:pPr>
            <a:r>
              <a:rPr lang="en-GB" sz="1200">
                <a:solidFill>
                  <a:srgbClr val="76A5AF"/>
                </a:solidFill>
                <a:latin typeface="Mada"/>
                <a:ea typeface="Mada"/>
                <a:cs typeface="Mada"/>
                <a:sym typeface="Mada"/>
              </a:rPr>
              <a:t>Meta policy</a:t>
            </a:r>
            <a:endParaRPr sz="1200">
              <a:solidFill>
                <a:srgbClr val="76A5AF"/>
              </a:solidFill>
              <a:latin typeface="Mada"/>
              <a:ea typeface="Mada"/>
              <a:cs typeface="Mada"/>
              <a:sym typeface="Mada"/>
            </a:endParaRPr>
          </a:p>
          <a:p>
            <a:pPr indent="0" lvl="0" marL="0" rtl="0" algn="ctr">
              <a:lnSpc>
                <a:spcPct val="115000"/>
              </a:lnSpc>
              <a:spcBef>
                <a:spcPts val="300"/>
              </a:spcBef>
              <a:spcAft>
                <a:spcPts val="0"/>
              </a:spcAft>
              <a:buClr>
                <a:srgbClr val="000000"/>
              </a:buClr>
              <a:buSzPts val="1100"/>
              <a:buFont typeface="Arial"/>
              <a:buNone/>
            </a:pPr>
            <a:r>
              <a:t/>
            </a:r>
            <a:endParaRPr sz="1200">
              <a:solidFill>
                <a:srgbClr val="76A5AF"/>
              </a:solidFill>
              <a:latin typeface="Mada"/>
              <a:ea typeface="Mada"/>
              <a:cs typeface="Mada"/>
              <a:sym typeface="Mad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33"/>
          <p:cNvSpPr/>
          <p:nvPr/>
        </p:nvSpPr>
        <p:spPr>
          <a:xfrm flipH="1">
            <a:off x="295075" y="1053575"/>
            <a:ext cx="5514966" cy="1838322"/>
          </a:xfrm>
          <a:prstGeom prst="flowChartTerminator">
            <a:avLst/>
          </a:prstGeom>
          <a:noFill/>
          <a:ln cap="flat" cmpd="sng" w="28575">
            <a:solidFill>
              <a:srgbClr val="134F5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33"/>
          <p:cNvSpPr/>
          <p:nvPr/>
        </p:nvSpPr>
        <p:spPr>
          <a:xfrm flipH="1">
            <a:off x="4593589" y="567862"/>
            <a:ext cx="2652531" cy="2600215"/>
          </a:xfrm>
          <a:custGeom>
            <a:rect b="b" l="l" r="r" t="t"/>
            <a:pathLst>
              <a:path extrusionOk="0" h="20766" w="17807">
                <a:moveTo>
                  <a:pt x="7893" y="0"/>
                </a:moveTo>
                <a:cubicBezTo>
                  <a:pt x="7050" y="0"/>
                  <a:pt x="5810" y="272"/>
                  <a:pt x="5023" y="992"/>
                </a:cubicBezTo>
                <a:cubicBezTo>
                  <a:pt x="4519" y="1456"/>
                  <a:pt x="4146" y="2060"/>
                  <a:pt x="3807" y="2655"/>
                </a:cubicBezTo>
                <a:cubicBezTo>
                  <a:pt x="2615" y="4724"/>
                  <a:pt x="1581" y="6908"/>
                  <a:pt x="1118" y="9250"/>
                </a:cubicBezTo>
                <a:cubicBezTo>
                  <a:pt x="654" y="11592"/>
                  <a:pt x="1" y="13188"/>
                  <a:pt x="1043" y="15340"/>
                </a:cubicBezTo>
                <a:cubicBezTo>
                  <a:pt x="1292" y="15844"/>
                  <a:pt x="2227" y="17201"/>
                  <a:pt x="2781" y="17640"/>
                </a:cubicBezTo>
                <a:cubicBezTo>
                  <a:pt x="3236" y="18021"/>
                  <a:pt x="3724" y="18360"/>
                  <a:pt x="4229" y="18658"/>
                </a:cubicBezTo>
                <a:cubicBezTo>
                  <a:pt x="5710" y="19518"/>
                  <a:pt x="7232" y="20404"/>
                  <a:pt x="8920" y="20685"/>
                </a:cubicBezTo>
                <a:cubicBezTo>
                  <a:pt x="9241" y="20738"/>
                  <a:pt x="9571" y="20766"/>
                  <a:pt x="9901" y="20766"/>
                </a:cubicBezTo>
                <a:cubicBezTo>
                  <a:pt x="11307" y="20766"/>
                  <a:pt x="12726" y="20268"/>
                  <a:pt x="13571" y="19162"/>
                </a:cubicBezTo>
                <a:cubicBezTo>
                  <a:pt x="14009" y="18575"/>
                  <a:pt x="14257" y="17872"/>
                  <a:pt x="14530" y="17185"/>
                </a:cubicBezTo>
                <a:cubicBezTo>
                  <a:pt x="15060" y="15811"/>
                  <a:pt x="15680" y="14471"/>
                  <a:pt x="16375" y="13172"/>
                </a:cubicBezTo>
                <a:cubicBezTo>
                  <a:pt x="16855" y="12287"/>
                  <a:pt x="17377" y="11410"/>
                  <a:pt x="17584" y="10425"/>
                </a:cubicBezTo>
                <a:cubicBezTo>
                  <a:pt x="17807" y="9291"/>
                  <a:pt x="17592" y="8100"/>
                  <a:pt x="17128" y="7049"/>
                </a:cubicBezTo>
                <a:cubicBezTo>
                  <a:pt x="16665" y="5990"/>
                  <a:pt x="15970" y="5047"/>
                  <a:pt x="15225" y="4170"/>
                </a:cubicBezTo>
                <a:cubicBezTo>
                  <a:pt x="14770" y="3615"/>
                  <a:pt x="14274" y="3086"/>
                  <a:pt x="13736" y="2606"/>
                </a:cubicBezTo>
                <a:cubicBezTo>
                  <a:pt x="12247" y="1274"/>
                  <a:pt x="10410" y="388"/>
                  <a:pt x="8440" y="49"/>
                </a:cubicBezTo>
                <a:cubicBezTo>
                  <a:pt x="8292" y="17"/>
                  <a:pt x="8105" y="0"/>
                  <a:pt x="7893" y="0"/>
                </a:cubicBezTo>
                <a:close/>
              </a:path>
            </a:pathLst>
          </a:custGeom>
          <a:solidFill>
            <a:srgbClr val="D0E0E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33"/>
          <p:cNvSpPr/>
          <p:nvPr/>
        </p:nvSpPr>
        <p:spPr>
          <a:xfrm flipH="1">
            <a:off x="4609908" y="590398"/>
            <a:ext cx="2781508" cy="2630016"/>
          </a:xfrm>
          <a:custGeom>
            <a:rect b="b" l="l" r="r" t="t"/>
            <a:pathLst>
              <a:path extrusionOk="0" h="21004" w="17650">
                <a:moveTo>
                  <a:pt x="7538" y="237"/>
                </a:moveTo>
                <a:cubicBezTo>
                  <a:pt x="7742" y="237"/>
                  <a:pt x="7944" y="254"/>
                  <a:pt x="8140" y="290"/>
                </a:cubicBezTo>
                <a:lnTo>
                  <a:pt x="8140" y="290"/>
                </a:lnTo>
                <a:cubicBezTo>
                  <a:pt x="8141" y="291"/>
                  <a:pt x="8142" y="291"/>
                  <a:pt x="8143" y="291"/>
                </a:cubicBezTo>
                <a:cubicBezTo>
                  <a:pt x="10062" y="630"/>
                  <a:pt x="11858" y="1482"/>
                  <a:pt x="13330" y="2757"/>
                </a:cubicBezTo>
                <a:cubicBezTo>
                  <a:pt x="14803" y="4056"/>
                  <a:pt x="16235" y="5769"/>
                  <a:pt x="16921" y="7630"/>
                </a:cubicBezTo>
                <a:cubicBezTo>
                  <a:pt x="17302" y="8665"/>
                  <a:pt x="17418" y="9798"/>
                  <a:pt x="17120" y="10865"/>
                </a:cubicBezTo>
                <a:cubicBezTo>
                  <a:pt x="16847" y="11834"/>
                  <a:pt x="16293" y="12702"/>
                  <a:pt x="15829" y="13579"/>
                </a:cubicBezTo>
                <a:cubicBezTo>
                  <a:pt x="15374" y="14440"/>
                  <a:pt x="14961" y="15317"/>
                  <a:pt x="14580" y="16219"/>
                </a:cubicBezTo>
                <a:cubicBezTo>
                  <a:pt x="14199" y="17121"/>
                  <a:pt x="13926" y="18122"/>
                  <a:pt x="13397" y="18958"/>
                </a:cubicBezTo>
                <a:cubicBezTo>
                  <a:pt x="12576" y="20232"/>
                  <a:pt x="11100" y="20780"/>
                  <a:pt x="9640" y="20780"/>
                </a:cubicBezTo>
                <a:cubicBezTo>
                  <a:pt x="9288" y="20780"/>
                  <a:pt x="8938" y="20748"/>
                  <a:pt x="8598" y="20687"/>
                </a:cubicBezTo>
                <a:cubicBezTo>
                  <a:pt x="6761" y="20356"/>
                  <a:pt x="4932" y="19347"/>
                  <a:pt x="3410" y="18304"/>
                </a:cubicBezTo>
                <a:cubicBezTo>
                  <a:pt x="2185" y="17452"/>
                  <a:pt x="1109" y="16202"/>
                  <a:pt x="621" y="14771"/>
                </a:cubicBezTo>
                <a:cubicBezTo>
                  <a:pt x="1" y="12992"/>
                  <a:pt x="605" y="11172"/>
                  <a:pt x="969" y="9409"/>
                </a:cubicBezTo>
                <a:cubicBezTo>
                  <a:pt x="1440" y="7159"/>
                  <a:pt x="2375" y="5065"/>
                  <a:pt x="3509" y="3079"/>
                </a:cubicBezTo>
                <a:cubicBezTo>
                  <a:pt x="4039" y="2153"/>
                  <a:pt x="4601" y="1193"/>
                  <a:pt x="5602" y="705"/>
                </a:cubicBezTo>
                <a:cubicBezTo>
                  <a:pt x="6178" y="420"/>
                  <a:pt x="6870" y="237"/>
                  <a:pt x="7538" y="237"/>
                </a:cubicBezTo>
                <a:close/>
                <a:moveTo>
                  <a:pt x="7499" y="1"/>
                </a:moveTo>
                <a:cubicBezTo>
                  <a:pt x="6244" y="1"/>
                  <a:pt x="4960" y="599"/>
                  <a:pt x="4196" y="1565"/>
                </a:cubicBezTo>
                <a:cubicBezTo>
                  <a:pt x="3501" y="2451"/>
                  <a:pt x="2979" y="3501"/>
                  <a:pt x="2483" y="4503"/>
                </a:cubicBezTo>
                <a:cubicBezTo>
                  <a:pt x="2011" y="5438"/>
                  <a:pt x="1606" y="6406"/>
                  <a:pt x="1267" y="7407"/>
                </a:cubicBezTo>
                <a:cubicBezTo>
                  <a:pt x="911" y="8466"/>
                  <a:pt x="704" y="9566"/>
                  <a:pt x="464" y="10659"/>
                </a:cubicBezTo>
                <a:cubicBezTo>
                  <a:pt x="265" y="11560"/>
                  <a:pt x="67" y="12479"/>
                  <a:pt x="117" y="13406"/>
                </a:cubicBezTo>
                <a:cubicBezTo>
                  <a:pt x="199" y="15011"/>
                  <a:pt x="1101" y="16525"/>
                  <a:pt x="2218" y="17642"/>
                </a:cubicBezTo>
                <a:cubicBezTo>
                  <a:pt x="2773" y="18205"/>
                  <a:pt x="3476" y="18635"/>
                  <a:pt x="4146" y="19024"/>
                </a:cubicBezTo>
                <a:cubicBezTo>
                  <a:pt x="5081" y="19570"/>
                  <a:pt x="6033" y="20108"/>
                  <a:pt x="7042" y="20488"/>
                </a:cubicBezTo>
                <a:cubicBezTo>
                  <a:pt x="7886" y="20804"/>
                  <a:pt x="8802" y="21003"/>
                  <a:pt x="9706" y="21003"/>
                </a:cubicBezTo>
                <a:cubicBezTo>
                  <a:pt x="10601" y="21003"/>
                  <a:pt x="11485" y="20809"/>
                  <a:pt x="12280" y="20339"/>
                </a:cubicBezTo>
                <a:cubicBezTo>
                  <a:pt x="13024" y="19901"/>
                  <a:pt x="13554" y="19255"/>
                  <a:pt x="13910" y="18478"/>
                </a:cubicBezTo>
                <a:cubicBezTo>
                  <a:pt x="14406" y="17427"/>
                  <a:pt x="14770" y="16310"/>
                  <a:pt x="15267" y="15251"/>
                </a:cubicBezTo>
                <a:cubicBezTo>
                  <a:pt x="16144" y="13356"/>
                  <a:pt x="17650" y="11478"/>
                  <a:pt x="17517" y="9293"/>
                </a:cubicBezTo>
                <a:cubicBezTo>
                  <a:pt x="17368" y="6943"/>
                  <a:pt x="15780" y="4900"/>
                  <a:pt x="14208" y="3278"/>
                </a:cubicBezTo>
                <a:cubicBezTo>
                  <a:pt x="12602" y="1607"/>
                  <a:pt x="10514" y="493"/>
                  <a:pt x="8244" y="74"/>
                </a:cubicBezTo>
                <a:lnTo>
                  <a:pt x="8244" y="74"/>
                </a:lnTo>
                <a:cubicBezTo>
                  <a:pt x="8234" y="68"/>
                  <a:pt x="8223" y="63"/>
                  <a:pt x="8209" y="59"/>
                </a:cubicBezTo>
                <a:lnTo>
                  <a:pt x="8209" y="59"/>
                </a:lnTo>
                <a:lnTo>
                  <a:pt x="8209" y="68"/>
                </a:lnTo>
                <a:cubicBezTo>
                  <a:pt x="7976" y="23"/>
                  <a:pt x="7738" y="1"/>
                  <a:pt x="7499" y="1"/>
                </a:cubicBezTo>
                <a:close/>
              </a:path>
            </a:pathLst>
          </a:custGeom>
          <a:solidFill>
            <a:srgbClr val="134F5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2" name="Google Shape;372;p33"/>
          <p:cNvPicPr preferRelativeResize="0"/>
          <p:nvPr/>
        </p:nvPicPr>
        <p:blipFill>
          <a:blip r:embed="rId3">
            <a:alphaModFix/>
          </a:blip>
          <a:stretch>
            <a:fillRect/>
          </a:stretch>
        </p:blipFill>
        <p:spPr>
          <a:xfrm>
            <a:off x="5086326" y="947100"/>
            <a:ext cx="1838375" cy="1838325"/>
          </a:xfrm>
          <a:prstGeom prst="rect">
            <a:avLst/>
          </a:prstGeom>
          <a:noFill/>
          <a:ln>
            <a:noFill/>
          </a:ln>
        </p:spPr>
      </p:pic>
      <p:sp>
        <p:nvSpPr>
          <p:cNvPr id="373" name="Google Shape;373;p33"/>
          <p:cNvSpPr txBox="1"/>
          <p:nvPr/>
        </p:nvSpPr>
        <p:spPr>
          <a:xfrm>
            <a:off x="457300" y="1167763"/>
            <a:ext cx="4524300" cy="1552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600">
                <a:solidFill>
                  <a:srgbClr val="76A5AF"/>
                </a:solidFill>
                <a:latin typeface="Nunito"/>
                <a:ea typeface="Nunito"/>
                <a:cs typeface="Nunito"/>
                <a:sym typeface="Nunito"/>
              </a:rPr>
              <a:t>Thank You</a:t>
            </a:r>
            <a:r>
              <a:rPr lang="en-GB" sz="3600">
                <a:solidFill>
                  <a:srgbClr val="76A5AF"/>
                </a:solidFill>
                <a:latin typeface="Nunito"/>
                <a:ea typeface="Nunito"/>
                <a:cs typeface="Nunito"/>
                <a:sym typeface="Nunito"/>
              </a:rPr>
              <a:t> and</a:t>
            </a:r>
            <a:endParaRPr sz="3600">
              <a:solidFill>
                <a:srgbClr val="76A5AF"/>
              </a:solidFill>
              <a:latin typeface="Nunito"/>
              <a:ea typeface="Nunito"/>
              <a:cs typeface="Nunito"/>
              <a:sym typeface="Nunito"/>
            </a:endParaRPr>
          </a:p>
          <a:p>
            <a:pPr indent="0" lvl="0" marL="0" rtl="0" algn="ctr">
              <a:spcBef>
                <a:spcPts val="0"/>
              </a:spcBef>
              <a:spcAft>
                <a:spcPts val="0"/>
              </a:spcAft>
              <a:buNone/>
            </a:pPr>
            <a:r>
              <a:rPr lang="en-GB" sz="3600">
                <a:solidFill>
                  <a:srgbClr val="76A5AF"/>
                </a:solidFill>
                <a:latin typeface="Nunito"/>
                <a:ea typeface="Nunito"/>
                <a:cs typeface="Nunito"/>
                <a:sym typeface="Nunito"/>
              </a:rPr>
              <a:t>Good Luck</a:t>
            </a:r>
            <a:endParaRPr sz="3600">
              <a:solidFill>
                <a:srgbClr val="76A5AF"/>
              </a:solidFill>
              <a:latin typeface="Nunito"/>
              <a:ea typeface="Nunito"/>
              <a:cs typeface="Nunito"/>
              <a:sym typeface="Nunito"/>
            </a:endParaRPr>
          </a:p>
        </p:txBody>
      </p:sp>
      <p:sp>
        <p:nvSpPr>
          <p:cNvPr id="374" name="Google Shape;374;p33"/>
          <p:cNvSpPr/>
          <p:nvPr/>
        </p:nvSpPr>
        <p:spPr>
          <a:xfrm>
            <a:off x="173675" y="5705475"/>
            <a:ext cx="7246200" cy="4438500"/>
          </a:xfrm>
          <a:prstGeom prst="round2SameRect">
            <a:avLst>
              <a:gd fmla="val 0" name="adj1"/>
              <a:gd fmla="val 4028" name="adj2"/>
            </a:avLst>
          </a:prstGeom>
          <a:solidFill>
            <a:srgbClr val="EEF5F7">
              <a:alpha val="51959"/>
            </a:srgbClr>
          </a:solidFill>
          <a:ln cap="flat" cmpd="sng" w="28575">
            <a:solidFill>
              <a:srgbClr val="D0E0E3"/>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t/>
            </a:r>
            <a:endParaRPr sz="1200">
              <a:latin typeface="Mada"/>
              <a:ea typeface="Mada"/>
              <a:cs typeface="Mada"/>
              <a:sym typeface="Mada"/>
            </a:endParaRPr>
          </a:p>
        </p:txBody>
      </p:sp>
      <p:sp>
        <p:nvSpPr>
          <p:cNvPr id="375" name="Google Shape;375;p33"/>
          <p:cNvSpPr txBox="1"/>
          <p:nvPr/>
        </p:nvSpPr>
        <p:spPr>
          <a:xfrm>
            <a:off x="-28700" y="3962400"/>
            <a:ext cx="7589400" cy="137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000">
                <a:solidFill>
                  <a:srgbClr val="134F5C"/>
                </a:solidFill>
                <a:latin typeface="Nunito"/>
                <a:ea typeface="Nunito"/>
                <a:cs typeface="Nunito"/>
                <a:sym typeface="Nunito"/>
              </a:rPr>
              <a:t>Team Leaders:</a:t>
            </a:r>
            <a:endParaRPr sz="1100">
              <a:solidFill>
                <a:srgbClr val="134F5C"/>
              </a:solidFill>
              <a:latin typeface="Nunito"/>
              <a:ea typeface="Nunito"/>
              <a:cs typeface="Nunito"/>
              <a:sym typeface="Nunito"/>
            </a:endParaRPr>
          </a:p>
          <a:p>
            <a:pPr indent="0" lvl="0" marL="0" rtl="0" algn="l">
              <a:spcBef>
                <a:spcPts val="0"/>
              </a:spcBef>
              <a:spcAft>
                <a:spcPts val="0"/>
              </a:spcAft>
              <a:buNone/>
            </a:pPr>
            <a:r>
              <a:t/>
            </a:r>
            <a:endParaRPr sz="1100">
              <a:solidFill>
                <a:srgbClr val="134F5C"/>
              </a:solidFill>
              <a:latin typeface="Nunito"/>
              <a:ea typeface="Nunito"/>
              <a:cs typeface="Nunito"/>
              <a:sym typeface="Nunito"/>
            </a:endParaRPr>
          </a:p>
          <a:p>
            <a:pPr indent="0" lvl="0" marL="0" rtl="0" algn="ctr">
              <a:spcBef>
                <a:spcPts val="0"/>
              </a:spcBef>
              <a:spcAft>
                <a:spcPts val="0"/>
              </a:spcAft>
              <a:buNone/>
            </a:pPr>
            <a:r>
              <a:rPr lang="en-GB" sz="2200">
                <a:solidFill>
                  <a:srgbClr val="76A5AF"/>
                </a:solidFill>
                <a:latin typeface="Nunito"/>
                <a:ea typeface="Nunito"/>
                <a:cs typeface="Nunito"/>
                <a:sym typeface="Nunito"/>
              </a:rPr>
              <a:t>Lama AlAssiri  |  </a:t>
            </a:r>
            <a:r>
              <a:rPr lang="en-GB" sz="2200">
                <a:solidFill>
                  <a:srgbClr val="76A5AF"/>
                </a:solidFill>
                <a:highlight>
                  <a:srgbClr val="FFFFFF"/>
                </a:highlight>
                <a:latin typeface="Nunito"/>
                <a:ea typeface="Nunito"/>
                <a:cs typeface="Nunito"/>
                <a:sym typeface="Nunito"/>
              </a:rPr>
              <a:t>Mohammed AlHuqbani </a:t>
            </a:r>
            <a:r>
              <a:rPr lang="en-GB" sz="2200">
                <a:solidFill>
                  <a:srgbClr val="76A5AF"/>
                </a:solidFill>
                <a:latin typeface="Nunito"/>
                <a:ea typeface="Nunito"/>
                <a:cs typeface="Nunito"/>
                <a:sym typeface="Nunito"/>
              </a:rPr>
              <a:t> |  Ibrahim AlDakhil</a:t>
            </a:r>
            <a:endParaRPr sz="2200">
              <a:solidFill>
                <a:srgbClr val="76A5AF"/>
              </a:solidFill>
              <a:latin typeface="Nunito"/>
              <a:ea typeface="Nunito"/>
              <a:cs typeface="Nunito"/>
              <a:sym typeface="Nunito"/>
            </a:endParaRPr>
          </a:p>
        </p:txBody>
      </p:sp>
      <p:sp>
        <p:nvSpPr>
          <p:cNvPr id="376" name="Google Shape;376;p33"/>
          <p:cNvSpPr txBox="1"/>
          <p:nvPr/>
        </p:nvSpPr>
        <p:spPr>
          <a:xfrm>
            <a:off x="1637313" y="5781675"/>
            <a:ext cx="4162500" cy="60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3000">
                <a:solidFill>
                  <a:srgbClr val="134F5C"/>
                </a:solidFill>
                <a:latin typeface="Nunito"/>
                <a:ea typeface="Nunito"/>
                <a:cs typeface="Nunito"/>
                <a:sym typeface="Nunito"/>
              </a:rPr>
              <a:t>Team Members:</a:t>
            </a:r>
            <a:endParaRPr sz="2400">
              <a:solidFill>
                <a:srgbClr val="76A5AF"/>
              </a:solidFill>
              <a:latin typeface="Nunito"/>
              <a:ea typeface="Nunito"/>
              <a:cs typeface="Nunito"/>
              <a:sym typeface="Nunito"/>
            </a:endParaRPr>
          </a:p>
        </p:txBody>
      </p:sp>
      <p:sp>
        <p:nvSpPr>
          <p:cNvPr id="377" name="Google Shape;377;p33"/>
          <p:cNvSpPr txBox="1"/>
          <p:nvPr/>
        </p:nvSpPr>
        <p:spPr>
          <a:xfrm>
            <a:off x="457300" y="5951318"/>
            <a:ext cx="2409900" cy="35148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t/>
            </a:r>
            <a:endParaRPr>
              <a:latin typeface="Mada"/>
              <a:ea typeface="Mada"/>
              <a:cs typeface="Mada"/>
              <a:sym typeface="Mada"/>
            </a:endParaRPr>
          </a:p>
          <a:p>
            <a:pPr indent="0" lvl="0" marL="0" rtl="0" algn="l">
              <a:lnSpc>
                <a:spcPct val="150000"/>
              </a:lnSpc>
              <a:spcBef>
                <a:spcPts val="0"/>
              </a:spcBef>
              <a:spcAft>
                <a:spcPts val="0"/>
              </a:spcAft>
              <a:buNone/>
            </a:pPr>
            <a:r>
              <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Lama AlZamil</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chemeClr val="dk1"/>
                </a:solidFill>
                <a:latin typeface="Mada"/>
                <a:ea typeface="Mada"/>
                <a:cs typeface="Mada"/>
                <a:sym typeface="Mada"/>
              </a:rPr>
              <a:t>Leen AlMazroa</a:t>
            </a:r>
            <a:endParaRPr>
              <a:solidFill>
                <a:schemeClr val="dk1"/>
              </a:solidFill>
              <a:latin typeface="Mada"/>
              <a:ea typeface="Mada"/>
              <a:cs typeface="Mada"/>
              <a:sym typeface="Mada"/>
            </a:endParaRPr>
          </a:p>
          <a:p>
            <a:pPr indent="-317500" lvl="0" marL="457200" rtl="0" algn="l">
              <a:lnSpc>
                <a:spcPct val="150000"/>
              </a:lnSpc>
              <a:spcBef>
                <a:spcPts val="0"/>
              </a:spcBef>
              <a:spcAft>
                <a:spcPts val="0"/>
              </a:spcAft>
              <a:buClr>
                <a:schemeClr val="dk1"/>
              </a:buClr>
              <a:buSzPts val="1400"/>
              <a:buFont typeface="Mada"/>
              <a:buChar char="●"/>
            </a:pPr>
            <a:r>
              <a:rPr lang="en-GB">
                <a:solidFill>
                  <a:schemeClr val="dk1"/>
                </a:solidFill>
                <a:latin typeface="Mada"/>
                <a:ea typeface="Mada"/>
                <a:cs typeface="Mada"/>
                <a:sym typeface="Mada"/>
              </a:rPr>
              <a:t>May Babaeer</a:t>
            </a:r>
            <a:endParaRPr>
              <a:solidFill>
                <a:schemeClr val="dk1"/>
              </a:solidFill>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Muneera </a:t>
            </a:r>
            <a:r>
              <a:rPr lang="en-GB">
                <a:latin typeface="Mada"/>
                <a:ea typeface="Mada"/>
                <a:cs typeface="Mada"/>
                <a:sym typeface="Mada"/>
              </a:rPr>
              <a:t>AlKhorayef</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Norah AlMazrou</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Nouf Alhussaini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Rema AlMutawa</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Sara AlAbdulkareem</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Sedra Elsirawani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Wejdan Alnufaie </a:t>
            </a:r>
            <a:endParaRPr>
              <a:latin typeface="Mada"/>
              <a:ea typeface="Mada"/>
              <a:cs typeface="Mada"/>
              <a:sym typeface="Mada"/>
            </a:endParaRPr>
          </a:p>
        </p:txBody>
      </p:sp>
      <p:sp>
        <p:nvSpPr>
          <p:cNvPr id="378" name="Google Shape;378;p33"/>
          <p:cNvSpPr txBox="1"/>
          <p:nvPr/>
        </p:nvSpPr>
        <p:spPr>
          <a:xfrm>
            <a:off x="2867200" y="6580925"/>
            <a:ext cx="2409900" cy="35148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Abdulrahman Alhawas</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chemeClr val="dk1"/>
                </a:solidFill>
                <a:latin typeface="Mada"/>
                <a:ea typeface="Mada"/>
                <a:cs typeface="Mada"/>
                <a:sym typeface="Mada"/>
              </a:rPr>
              <a:t>Abdulrahman Shadid</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Abdullah Aldawood</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Abdullah Shadid</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chemeClr val="dk1"/>
                </a:solidFill>
                <a:latin typeface="Mada"/>
                <a:ea typeface="Mada"/>
                <a:cs typeface="Mada"/>
                <a:sym typeface="Mada"/>
              </a:rPr>
              <a:t>Alwaleed Alsaleh</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chemeClr val="dk1"/>
                </a:solidFill>
                <a:latin typeface="Mada"/>
                <a:ea typeface="Mada"/>
                <a:cs typeface="Mada"/>
                <a:sym typeface="Mada"/>
              </a:rPr>
              <a:t>Bader Alshehri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solidFill>
                  <a:schemeClr val="dk1"/>
                </a:solidFill>
                <a:latin typeface="Mada"/>
                <a:ea typeface="Mada"/>
                <a:cs typeface="Mada"/>
                <a:sym typeface="Mada"/>
              </a:rPr>
              <a:t>Bassam Alkhuwaiter</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Faisal Alqifari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Hameed M. Humaid</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Khalid Alkhani</a:t>
            </a:r>
            <a:endParaRPr>
              <a:latin typeface="Mada"/>
              <a:ea typeface="Mada"/>
              <a:cs typeface="Mada"/>
              <a:sym typeface="Mada"/>
            </a:endParaRPr>
          </a:p>
        </p:txBody>
      </p:sp>
      <p:sp>
        <p:nvSpPr>
          <p:cNvPr id="379" name="Google Shape;379;p33"/>
          <p:cNvSpPr txBox="1"/>
          <p:nvPr/>
        </p:nvSpPr>
        <p:spPr>
          <a:xfrm>
            <a:off x="5086325" y="6580925"/>
            <a:ext cx="2333400" cy="3514800"/>
          </a:xfrm>
          <a:prstGeom prst="rect">
            <a:avLst/>
          </a:prstGeom>
          <a:noFill/>
          <a:ln>
            <a:noFill/>
          </a:ln>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SzPts val="1400"/>
              <a:buFont typeface="Mada"/>
              <a:buChar char="●"/>
            </a:pPr>
            <a:r>
              <a:rPr lang="en-GB">
                <a:solidFill>
                  <a:schemeClr val="dk1"/>
                </a:solidFill>
                <a:latin typeface="Mada"/>
                <a:ea typeface="Mada"/>
                <a:cs typeface="Mada"/>
                <a:sym typeface="Mada"/>
              </a:rPr>
              <a:t>Meshari Alzeer</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Mohannad Makkawi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Nayef Alsaber</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Omar Aldosari</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Omar Alghadir</a:t>
            </a:r>
            <a:endParaRPr>
              <a:latin typeface="Mada"/>
              <a:ea typeface="Mada"/>
              <a:cs typeface="Mada"/>
              <a:sym typeface="Mada"/>
            </a:endParaRPr>
          </a:p>
          <a:p>
            <a:pPr indent="-317500" lvl="0" marL="457200" rtl="0" algn="l">
              <a:lnSpc>
                <a:spcPct val="150000"/>
              </a:lnSpc>
              <a:spcBef>
                <a:spcPts val="0"/>
              </a:spcBef>
              <a:spcAft>
                <a:spcPts val="0"/>
              </a:spcAft>
              <a:buSzPts val="1400"/>
              <a:buFont typeface="Mada"/>
              <a:buChar char="●"/>
            </a:pPr>
            <a:r>
              <a:rPr lang="en-GB">
                <a:latin typeface="Mada"/>
                <a:ea typeface="Mada"/>
                <a:cs typeface="Mada"/>
                <a:sym typeface="Mada"/>
              </a:rPr>
              <a:t>Zyad Aldosari</a:t>
            </a:r>
            <a:endParaRPr>
              <a:latin typeface="Mada"/>
              <a:ea typeface="Mada"/>
              <a:cs typeface="Mada"/>
              <a:sym typeface="Mada"/>
            </a:endParaRPr>
          </a:p>
        </p:txBody>
      </p:sp>
      <p:pic>
        <p:nvPicPr>
          <p:cNvPr id="380" name="Google Shape;380;p33"/>
          <p:cNvPicPr preferRelativeResize="0"/>
          <p:nvPr/>
        </p:nvPicPr>
        <p:blipFill>
          <a:blip r:embed="rId4">
            <a:alphaModFix/>
          </a:blip>
          <a:stretch>
            <a:fillRect/>
          </a:stretch>
        </p:blipFill>
        <p:spPr>
          <a:xfrm>
            <a:off x="3024279" y="7293559"/>
            <a:ext cx="270097" cy="270066"/>
          </a:xfrm>
          <a:prstGeom prst="rect">
            <a:avLst/>
          </a:prstGeom>
          <a:noFill/>
          <a:ln>
            <a:noFill/>
          </a:ln>
        </p:spPr>
      </p:pic>
      <p:pic>
        <p:nvPicPr>
          <p:cNvPr id="381" name="Google Shape;381;p33"/>
          <p:cNvPicPr preferRelativeResize="0"/>
          <p:nvPr/>
        </p:nvPicPr>
        <p:blipFill>
          <a:blip r:embed="rId5">
            <a:alphaModFix/>
          </a:blip>
          <a:stretch>
            <a:fillRect/>
          </a:stretch>
        </p:blipFill>
        <p:spPr>
          <a:xfrm>
            <a:off x="5208850" y="6632675"/>
            <a:ext cx="327250" cy="327226"/>
          </a:xfrm>
          <a:prstGeom prst="rect">
            <a:avLst/>
          </a:prstGeom>
          <a:noFill/>
          <a:ln>
            <a:noFill/>
          </a:ln>
        </p:spPr>
      </p:pic>
      <p:pic>
        <p:nvPicPr>
          <p:cNvPr id="382" name="Google Shape;382;p33"/>
          <p:cNvPicPr preferRelativeResize="0"/>
          <p:nvPr/>
        </p:nvPicPr>
        <p:blipFill>
          <a:blip r:embed="rId5">
            <a:alphaModFix/>
          </a:blip>
          <a:stretch>
            <a:fillRect/>
          </a:stretch>
        </p:blipFill>
        <p:spPr>
          <a:xfrm>
            <a:off x="2999050" y="6632675"/>
            <a:ext cx="327250" cy="3272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