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10698475" cx="7589525"/>
  <p:notesSz cx="6858000" cy="9144000"/>
  <p:embeddedFontLst>
    <p:embeddedFont>
      <p:font typeface="Mada Medium"/>
      <p:regular r:id="rId23"/>
      <p:bold r:id="rId24"/>
    </p:embeddedFont>
    <p:embeddedFont>
      <p:font typeface="Nunito"/>
      <p:regular r:id="rId25"/>
      <p:bold r:id="rId26"/>
      <p:italic r:id="rId27"/>
      <p:boldItalic r:id="rId28"/>
    </p:embeddedFont>
    <p:embeddedFont>
      <p:font typeface="Mada"/>
      <p:regular r:id="rId29"/>
      <p:bold r:id="rId30"/>
    </p:embeddedFont>
    <p:embeddedFont>
      <p:font typeface="Fira Sans Extra Condensed Medium"/>
      <p:regular r:id="rId31"/>
      <p:bold r:id="rId32"/>
      <p:italic r:id="rId33"/>
      <p:boldItalic r:id="rId34"/>
    </p:embeddedFont>
    <p:embeddedFont>
      <p:font typeface="Changa"/>
      <p:regular r:id="rId35"/>
      <p:bold r:id="rId36"/>
    </p:embeddedFont>
    <p:embeddedFont>
      <p:font typeface="Bree Serif"/>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AF8C6C-1C93-4265-BDF4-2FA1F07A9AE9}">
  <a:tblStyle styleId="{58AF8C6C-1C93-4265-BDF4-2FA1F07A9A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MadaMedium-bold.fntdata"/><Relationship Id="rId23" Type="http://schemas.openxmlformats.org/officeDocument/2006/relationships/font" Target="fonts/Mada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Mada-regular.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FiraSansExtraCondensedMedium-regular.fntdata"/><Relationship Id="rId30" Type="http://schemas.openxmlformats.org/officeDocument/2006/relationships/font" Target="fonts/Mada-bold.fntdata"/><Relationship Id="rId11" Type="http://schemas.openxmlformats.org/officeDocument/2006/relationships/slide" Target="slides/slide3.xml"/><Relationship Id="rId33" Type="http://schemas.openxmlformats.org/officeDocument/2006/relationships/font" Target="fonts/FiraSansExtraCondensedMedium-italic.fntdata"/><Relationship Id="rId10" Type="http://schemas.openxmlformats.org/officeDocument/2006/relationships/slide" Target="slides/slide2.xml"/><Relationship Id="rId32" Type="http://schemas.openxmlformats.org/officeDocument/2006/relationships/font" Target="fonts/FiraSansExtraCondensedMedium-bold.fntdata"/><Relationship Id="rId13" Type="http://schemas.openxmlformats.org/officeDocument/2006/relationships/slide" Target="slides/slide5.xml"/><Relationship Id="rId35" Type="http://schemas.openxmlformats.org/officeDocument/2006/relationships/font" Target="fonts/Changa-regular.fntdata"/><Relationship Id="rId12" Type="http://schemas.openxmlformats.org/officeDocument/2006/relationships/slide" Target="slides/slide4.xml"/><Relationship Id="rId34" Type="http://schemas.openxmlformats.org/officeDocument/2006/relationships/font" Target="fonts/FiraSansExtraCondensedMedium-boldItalic.fntdata"/><Relationship Id="rId15" Type="http://schemas.openxmlformats.org/officeDocument/2006/relationships/slide" Target="slides/slide7.xml"/><Relationship Id="rId37" Type="http://schemas.openxmlformats.org/officeDocument/2006/relationships/font" Target="fonts/BreeSerif-regular.fntdata"/><Relationship Id="rId14" Type="http://schemas.openxmlformats.org/officeDocument/2006/relationships/slide" Target="slides/slide6.xml"/><Relationship Id="rId36" Type="http://schemas.openxmlformats.org/officeDocument/2006/relationships/font" Target="fonts/Changa-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19T17:16:01.402">
    <p:pos x="1728" y="1483"/>
    <p:text>Revised
Thank you for your effort 
موفقين يارب</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43faa975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43faa97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8bc8953edc_0_9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8bc8953ed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8bc8953edc_0_31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8bc8953edc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9c3a85301e_1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9c3a85301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8b6bea80df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8b6bea80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8a43faa975_0_28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8a43faa975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a43faa975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a43faa9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a43faa975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a43faa9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bc8953edc_0_1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bc8953e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bc8953edc_0_1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bc8953ed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bc8953edc_0_2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bc8953e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bc8953edc_0_7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bc8953ed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8bc8953edc_0_8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bc8953ed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bc8953edc_0_8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8bc8953ed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hyperlink" Target="https://docs.google.com/presentation/d/1TKjgKmuF8-7aGjiAgt-2f6dUWPkTI7rnH1d3RF0xuIw/edit" TargetMode="External"/><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9.png"/><Relationship Id="rId7"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30.png"/><Relationship Id="rId6" Type="http://schemas.openxmlformats.org/officeDocument/2006/relationships/hyperlink" Target="https://vision2030.gov.sa/en/progra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02" name="Google Shape;102;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25"/>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104" name="Google Shape;104;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25"/>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108" name="Google Shape;108;p25"/>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109" name="Google Shape;109;p25"/>
          <p:cNvSpPr txBox="1"/>
          <p:nvPr/>
        </p:nvSpPr>
        <p:spPr>
          <a:xfrm>
            <a:off x="2743300" y="2355138"/>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134F5C"/>
                </a:solidFill>
                <a:latin typeface="Nunito"/>
                <a:ea typeface="Nunito"/>
                <a:cs typeface="Nunito"/>
                <a:sym typeface="Nunito"/>
              </a:rPr>
              <a:t>National Health</a:t>
            </a:r>
            <a:endParaRPr sz="3600">
              <a:solidFill>
                <a:srgbClr val="134F5C"/>
              </a:solidFill>
              <a:latin typeface="Nunito"/>
              <a:ea typeface="Nunito"/>
              <a:cs typeface="Nunito"/>
              <a:sym typeface="Nunito"/>
            </a:endParaRPr>
          </a:p>
          <a:p>
            <a:pPr indent="0" lvl="0" marL="0" rtl="0" algn="ctr">
              <a:spcBef>
                <a:spcPts val="0"/>
              </a:spcBef>
              <a:spcAft>
                <a:spcPts val="0"/>
              </a:spcAft>
              <a:buNone/>
            </a:pPr>
            <a:r>
              <a:rPr lang="en-GB" sz="3600">
                <a:solidFill>
                  <a:srgbClr val="134F5C"/>
                </a:solidFill>
                <a:latin typeface="Nunito"/>
                <a:ea typeface="Nunito"/>
                <a:cs typeface="Nunito"/>
                <a:sym typeface="Nunito"/>
              </a:rPr>
              <a:t>Policies &amp; Programs</a:t>
            </a:r>
            <a:endParaRPr sz="3600">
              <a:solidFill>
                <a:srgbClr val="134F5C"/>
              </a:solidFill>
              <a:latin typeface="Nunito"/>
              <a:ea typeface="Nunito"/>
              <a:cs typeface="Nunito"/>
              <a:sym typeface="Nunito"/>
            </a:endParaRPr>
          </a:p>
        </p:txBody>
      </p:sp>
      <p:sp>
        <p:nvSpPr>
          <p:cNvPr id="110" name="Google Shape;110;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1" name="Google Shape;111;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2" name="Google Shape;112;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3" name="Google Shape;113;p25"/>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the national health transformation under vision 2030</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Discuss the National Health Sector Transformation, including needs, goals, and themes.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Discuss the New Models of Care Program including systems, levels of care, and enablers.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Health in All Policies (HiAP)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State an example of integrating HiAP into national health policy</a:t>
            </a:r>
            <a:endParaRPr>
              <a:latin typeface="Mada"/>
              <a:ea typeface="Mada"/>
              <a:cs typeface="Mada"/>
              <a:sym typeface="Mada"/>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17" name="Google Shape;117;p25"/>
          <p:cNvPicPr preferRelativeResize="0"/>
          <p:nvPr/>
        </p:nvPicPr>
        <p:blipFill>
          <a:blip r:embed="rId8">
            <a:alphaModFix/>
          </a:blip>
          <a:stretch>
            <a:fillRect/>
          </a:stretch>
        </p:blipFill>
        <p:spPr>
          <a:xfrm>
            <a:off x="699175" y="61400"/>
            <a:ext cx="929599" cy="92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txBox="1"/>
          <p:nvPr/>
        </p:nvSpPr>
        <p:spPr>
          <a:xfrm>
            <a:off x="49125" y="1275975"/>
            <a:ext cx="7491300" cy="7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76A5AF"/>
                </a:solidFill>
                <a:latin typeface="Nunito"/>
                <a:ea typeface="Nunito"/>
                <a:cs typeface="Nunito"/>
                <a:sym typeface="Nunito"/>
              </a:rPr>
              <a:t>The New Models of Care program has been designed based on the following </a:t>
            </a:r>
            <a:r>
              <a:rPr b="1" lang="en-GB" sz="1800">
                <a:solidFill>
                  <a:srgbClr val="CC0000"/>
                </a:solidFill>
                <a:latin typeface="Nunito"/>
                <a:ea typeface="Nunito"/>
                <a:cs typeface="Nunito"/>
                <a:sym typeface="Nunito"/>
              </a:rPr>
              <a:t>FIVE principles</a:t>
            </a:r>
            <a:r>
              <a:rPr b="1" lang="en-GB" sz="1800">
                <a:solidFill>
                  <a:srgbClr val="76A5AF"/>
                </a:solidFill>
                <a:latin typeface="Nunito"/>
                <a:ea typeface="Nunito"/>
                <a:cs typeface="Nunito"/>
                <a:sym typeface="Nunito"/>
              </a:rPr>
              <a:t>:</a:t>
            </a:r>
            <a:endParaRPr b="1" sz="1800">
              <a:solidFill>
                <a:srgbClr val="76A5AF"/>
              </a:solidFill>
              <a:latin typeface="Nunito"/>
              <a:ea typeface="Nunito"/>
              <a:cs typeface="Nunito"/>
              <a:sym typeface="Nunito"/>
            </a:endParaRPr>
          </a:p>
        </p:txBody>
      </p:sp>
      <p:sp>
        <p:nvSpPr>
          <p:cNvPr id="353" name="Google Shape;353;p34"/>
          <p:cNvSpPr txBox="1"/>
          <p:nvPr/>
        </p:nvSpPr>
        <p:spPr>
          <a:xfrm>
            <a:off x="162609" y="203227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354" name="Google Shape;354;p34"/>
          <p:cNvSpPr/>
          <p:nvPr/>
        </p:nvSpPr>
        <p:spPr>
          <a:xfrm>
            <a:off x="685510" y="2253241"/>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55" name="Google Shape;355;p34"/>
          <p:cNvSpPr txBox="1"/>
          <p:nvPr/>
        </p:nvSpPr>
        <p:spPr>
          <a:xfrm>
            <a:off x="2853059" y="210774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D0E0E3"/>
                </a:solidFill>
                <a:latin typeface="Georgia"/>
                <a:ea typeface="Georgia"/>
                <a:cs typeface="Georgia"/>
                <a:sym typeface="Georgia"/>
              </a:rPr>
              <a:t>2</a:t>
            </a:r>
            <a:endParaRPr b="1" sz="5400">
              <a:solidFill>
                <a:srgbClr val="D0E0E3"/>
              </a:solidFill>
              <a:latin typeface="Georgia"/>
              <a:ea typeface="Georgia"/>
              <a:cs typeface="Georgia"/>
              <a:sym typeface="Georgia"/>
            </a:endParaRPr>
          </a:p>
        </p:txBody>
      </p:sp>
      <p:sp>
        <p:nvSpPr>
          <p:cNvPr id="356" name="Google Shape;356;p34"/>
          <p:cNvSpPr/>
          <p:nvPr/>
        </p:nvSpPr>
        <p:spPr>
          <a:xfrm>
            <a:off x="3375985" y="2323265"/>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57" name="Google Shape;357;p34"/>
          <p:cNvSpPr txBox="1"/>
          <p:nvPr/>
        </p:nvSpPr>
        <p:spPr>
          <a:xfrm>
            <a:off x="132259" y="3166359"/>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358" name="Google Shape;358;p34"/>
          <p:cNvSpPr/>
          <p:nvPr/>
        </p:nvSpPr>
        <p:spPr>
          <a:xfrm>
            <a:off x="685500" y="3405025"/>
            <a:ext cx="54000" cy="6804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59" name="Google Shape;359;p34"/>
          <p:cNvSpPr txBox="1"/>
          <p:nvPr/>
        </p:nvSpPr>
        <p:spPr>
          <a:xfrm>
            <a:off x="2864146" y="3154279"/>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999999"/>
                </a:solidFill>
                <a:latin typeface="Georgia"/>
                <a:ea typeface="Georgia"/>
                <a:cs typeface="Georgia"/>
                <a:sym typeface="Georgia"/>
              </a:rPr>
              <a:t>4</a:t>
            </a:r>
            <a:endParaRPr b="1" sz="5400">
              <a:solidFill>
                <a:srgbClr val="999999"/>
              </a:solidFill>
              <a:latin typeface="Georgia"/>
              <a:ea typeface="Georgia"/>
              <a:cs typeface="Georgia"/>
              <a:sym typeface="Georgia"/>
            </a:endParaRPr>
          </a:p>
        </p:txBody>
      </p:sp>
      <p:sp>
        <p:nvSpPr>
          <p:cNvPr id="360" name="Google Shape;360;p34"/>
          <p:cNvSpPr/>
          <p:nvPr/>
        </p:nvSpPr>
        <p:spPr>
          <a:xfrm>
            <a:off x="3374985" y="340488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61" name="Google Shape;361;p34"/>
          <p:cNvSpPr txBox="1"/>
          <p:nvPr/>
        </p:nvSpPr>
        <p:spPr>
          <a:xfrm>
            <a:off x="739500" y="1963025"/>
            <a:ext cx="1927200" cy="981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200" u="sng">
              <a:solidFill>
                <a:schemeClr val="dk1"/>
              </a:solidFill>
              <a:latin typeface="Mada"/>
              <a:ea typeface="Mada"/>
              <a:cs typeface="Mada"/>
              <a:sym typeface="Mada"/>
            </a:endParaRPr>
          </a:p>
          <a:p>
            <a:pPr indent="0" lvl="0" marL="0" rtl="0" algn="l">
              <a:lnSpc>
                <a:spcPct val="115000"/>
              </a:lnSpc>
              <a:spcBef>
                <a:spcPts val="0"/>
              </a:spcBef>
              <a:spcAft>
                <a:spcPts val="0"/>
              </a:spcAft>
              <a:buSzPts val="1100"/>
              <a:buNone/>
            </a:pPr>
            <a:r>
              <a:t/>
            </a:r>
            <a:endParaRPr sz="1200" u="sng">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200" u="sng">
                <a:solidFill>
                  <a:schemeClr val="dk1"/>
                </a:solidFill>
                <a:latin typeface="Mada"/>
                <a:ea typeface="Mada"/>
                <a:cs typeface="Mada"/>
                <a:sym typeface="Mada"/>
              </a:rPr>
              <a:t>Empowering </a:t>
            </a:r>
            <a:r>
              <a:rPr lang="en-GB" sz="1200">
                <a:solidFill>
                  <a:schemeClr val="dk1"/>
                </a:solidFill>
                <a:latin typeface="Mada"/>
                <a:ea typeface="Mada"/>
                <a:cs typeface="Mada"/>
                <a:sym typeface="Mada"/>
              </a:rPr>
              <a:t>people and their families </a:t>
            </a:r>
            <a:r>
              <a:rPr lang="en-GB" sz="1200" u="sng">
                <a:solidFill>
                  <a:schemeClr val="dk1"/>
                </a:solidFill>
                <a:latin typeface="Mada"/>
                <a:ea typeface="Mada"/>
                <a:cs typeface="Mada"/>
                <a:sym typeface="Mada"/>
              </a:rPr>
              <a:t>to take control of their health</a:t>
            </a:r>
            <a:endParaRPr sz="1200" u="sng">
              <a:solidFill>
                <a:schemeClr val="dk1"/>
              </a:solidFill>
              <a:latin typeface="Mada"/>
              <a:ea typeface="Mada"/>
              <a:cs typeface="Mada"/>
              <a:sym typeface="Mada"/>
            </a:endParaRPr>
          </a:p>
          <a:p>
            <a:pPr indent="0" lvl="0" marL="0" marR="0" rtl="0" algn="l">
              <a:spcBef>
                <a:spcPts val="0"/>
              </a:spcBef>
              <a:spcAft>
                <a:spcPts val="0"/>
              </a:spcAft>
              <a:buNone/>
            </a:pPr>
            <a:r>
              <a:t/>
            </a:r>
            <a:endParaRPr sz="1200">
              <a:latin typeface="Mada"/>
              <a:ea typeface="Mada"/>
              <a:cs typeface="Mada"/>
              <a:sym typeface="Mada"/>
            </a:endParaRPr>
          </a:p>
        </p:txBody>
      </p:sp>
      <p:sp>
        <p:nvSpPr>
          <p:cNvPr id="362" name="Google Shape;362;p34"/>
          <p:cNvSpPr txBox="1"/>
          <p:nvPr/>
        </p:nvSpPr>
        <p:spPr>
          <a:xfrm>
            <a:off x="3520900" y="2242400"/>
            <a:ext cx="3220800" cy="756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200" u="sng">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200" u="sng">
                <a:solidFill>
                  <a:schemeClr val="dk1"/>
                </a:solidFill>
                <a:latin typeface="Mada"/>
                <a:ea typeface="Mada"/>
                <a:cs typeface="Mada"/>
                <a:sym typeface="Mada"/>
              </a:rPr>
              <a:t>Providing knowledge </a:t>
            </a:r>
            <a:r>
              <a:rPr lang="en-GB" sz="1200">
                <a:solidFill>
                  <a:schemeClr val="dk1"/>
                </a:solidFill>
                <a:latin typeface="Mada"/>
                <a:ea typeface="Mada"/>
                <a:cs typeface="Mada"/>
                <a:sym typeface="Mada"/>
              </a:rPr>
              <a:t>to people as part of their treatment, and enabling them </a:t>
            </a:r>
            <a:r>
              <a:rPr lang="en-GB" sz="1200" u="sng">
                <a:solidFill>
                  <a:schemeClr val="dk1"/>
                </a:solidFill>
                <a:latin typeface="Mada"/>
                <a:ea typeface="Mada"/>
                <a:cs typeface="Mada"/>
                <a:sym typeface="Mada"/>
              </a:rPr>
              <a:t>to be well-informed </a:t>
            </a:r>
            <a:r>
              <a:rPr lang="en-GB" sz="1200">
                <a:solidFill>
                  <a:schemeClr val="dk1"/>
                </a:solidFill>
                <a:latin typeface="Mada"/>
                <a:ea typeface="Mada"/>
                <a:cs typeface="Mada"/>
                <a:sym typeface="Mada"/>
              </a:rPr>
              <a:t>and in control of their health</a:t>
            </a:r>
            <a:endParaRPr sz="1200">
              <a:solidFill>
                <a:schemeClr val="dk1"/>
              </a:solidFill>
              <a:latin typeface="Mada"/>
              <a:ea typeface="Mada"/>
              <a:cs typeface="Mada"/>
              <a:sym typeface="Mada"/>
            </a:endParaRPr>
          </a:p>
          <a:p>
            <a:pPr indent="0" lvl="0" marL="0" marR="0" rtl="0" algn="l">
              <a:spcBef>
                <a:spcPts val="0"/>
              </a:spcBef>
              <a:spcAft>
                <a:spcPts val="0"/>
              </a:spcAft>
              <a:buNone/>
            </a:pPr>
            <a:r>
              <a:t/>
            </a:r>
            <a:endParaRPr sz="1200">
              <a:latin typeface="Mada"/>
              <a:ea typeface="Mada"/>
              <a:cs typeface="Mada"/>
              <a:sym typeface="Mada"/>
            </a:endParaRPr>
          </a:p>
        </p:txBody>
      </p:sp>
      <p:sp>
        <p:nvSpPr>
          <p:cNvPr id="363" name="Google Shape;363;p34"/>
          <p:cNvSpPr txBox="1"/>
          <p:nvPr/>
        </p:nvSpPr>
        <p:spPr>
          <a:xfrm>
            <a:off x="784550" y="3404875"/>
            <a:ext cx="1927200" cy="680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200" u="sng">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200" u="sng">
                <a:solidFill>
                  <a:schemeClr val="dk1"/>
                </a:solidFill>
                <a:latin typeface="Mada"/>
                <a:ea typeface="Mada"/>
                <a:cs typeface="Mada"/>
                <a:sym typeface="Mada"/>
              </a:rPr>
              <a:t>Fully integrating the health system </a:t>
            </a:r>
            <a:r>
              <a:rPr lang="en-GB" sz="1200">
                <a:solidFill>
                  <a:schemeClr val="dk1"/>
                </a:solidFill>
                <a:latin typeface="Mada"/>
                <a:ea typeface="Mada"/>
                <a:cs typeface="Mada"/>
                <a:sym typeface="Mada"/>
              </a:rPr>
              <a:t>from the people’s perspective</a:t>
            </a:r>
            <a:endParaRPr sz="1200">
              <a:solidFill>
                <a:schemeClr val="dk1"/>
              </a:solidFill>
              <a:latin typeface="Mada"/>
              <a:ea typeface="Mada"/>
              <a:cs typeface="Mada"/>
              <a:sym typeface="Mada"/>
            </a:endParaRPr>
          </a:p>
          <a:p>
            <a:pPr indent="0" lvl="0" marL="0" marR="0" rtl="0" algn="l">
              <a:spcBef>
                <a:spcPts val="0"/>
              </a:spcBef>
              <a:spcAft>
                <a:spcPts val="0"/>
              </a:spcAft>
              <a:buNone/>
            </a:pPr>
            <a:r>
              <a:t/>
            </a:r>
            <a:endParaRPr sz="1200">
              <a:latin typeface="Mada"/>
              <a:ea typeface="Mada"/>
              <a:cs typeface="Mada"/>
              <a:sym typeface="Mada"/>
            </a:endParaRPr>
          </a:p>
        </p:txBody>
      </p:sp>
      <p:sp>
        <p:nvSpPr>
          <p:cNvPr id="364" name="Google Shape;364;p34"/>
          <p:cNvSpPr txBox="1"/>
          <p:nvPr/>
        </p:nvSpPr>
        <p:spPr>
          <a:xfrm>
            <a:off x="3500000" y="3367075"/>
            <a:ext cx="3355800" cy="756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Keeping people healthy and </a:t>
            </a:r>
            <a:r>
              <a:rPr lang="en-GB" sz="1200" u="sng">
                <a:solidFill>
                  <a:schemeClr val="dk1"/>
                </a:solidFill>
                <a:latin typeface="Mada"/>
                <a:ea typeface="Mada"/>
                <a:cs typeface="Mada"/>
                <a:sym typeface="Mada"/>
              </a:rPr>
              <a:t>focusing on the whole population through a preventive approach</a:t>
            </a:r>
            <a:r>
              <a:rPr lang="en-GB" sz="1200">
                <a:solidFill>
                  <a:schemeClr val="dk1"/>
                </a:solidFill>
                <a:latin typeface="Mada"/>
                <a:ea typeface="Mada"/>
                <a:cs typeface="Mada"/>
                <a:sym typeface="Mada"/>
              </a:rPr>
              <a:t>, rather than a solely curative approach to health provision</a:t>
            </a:r>
            <a:endParaRPr sz="1200">
              <a:solidFill>
                <a:schemeClr val="dk1"/>
              </a:solidFill>
              <a:latin typeface="Mada"/>
              <a:ea typeface="Mada"/>
              <a:cs typeface="Mada"/>
              <a:sym typeface="Mada"/>
            </a:endParaRPr>
          </a:p>
          <a:p>
            <a:pPr indent="0" lvl="0" marL="0" marR="0" rtl="0" algn="l">
              <a:spcBef>
                <a:spcPts val="0"/>
              </a:spcBef>
              <a:spcAft>
                <a:spcPts val="0"/>
              </a:spcAft>
              <a:buNone/>
            </a:pPr>
            <a:r>
              <a:t/>
            </a:r>
            <a:endParaRPr sz="1200">
              <a:latin typeface="Mada"/>
              <a:ea typeface="Mada"/>
              <a:cs typeface="Mada"/>
              <a:sym typeface="Mada"/>
            </a:endParaRPr>
          </a:p>
        </p:txBody>
      </p:sp>
      <p:sp>
        <p:nvSpPr>
          <p:cNvPr id="365" name="Google Shape;365;p34"/>
          <p:cNvSpPr txBox="1"/>
          <p:nvPr/>
        </p:nvSpPr>
        <p:spPr>
          <a:xfrm>
            <a:off x="208459" y="430042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134F5C"/>
                </a:solidFill>
                <a:latin typeface="Georgia"/>
                <a:ea typeface="Georgia"/>
                <a:cs typeface="Georgia"/>
                <a:sym typeface="Georgia"/>
              </a:rPr>
              <a:t>5</a:t>
            </a:r>
            <a:endParaRPr b="1" sz="5400">
              <a:solidFill>
                <a:srgbClr val="134F5C"/>
              </a:solidFill>
              <a:latin typeface="Georgia"/>
              <a:ea typeface="Georgia"/>
              <a:cs typeface="Georgia"/>
              <a:sym typeface="Georgia"/>
            </a:endParaRPr>
          </a:p>
        </p:txBody>
      </p:sp>
      <p:sp>
        <p:nvSpPr>
          <p:cNvPr id="366" name="Google Shape;366;p34"/>
          <p:cNvSpPr/>
          <p:nvPr/>
        </p:nvSpPr>
        <p:spPr>
          <a:xfrm>
            <a:off x="670800" y="4502150"/>
            <a:ext cx="54000" cy="6804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67" name="Google Shape;367;p34"/>
          <p:cNvSpPr txBox="1"/>
          <p:nvPr/>
        </p:nvSpPr>
        <p:spPr>
          <a:xfrm>
            <a:off x="755150" y="4426850"/>
            <a:ext cx="3159300" cy="831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t/>
            </a:r>
            <a:endParaRPr sz="1200" u="sng">
              <a:solidFill>
                <a:schemeClr val="dk1"/>
              </a:solidFill>
              <a:latin typeface="Mada"/>
              <a:ea typeface="Mada"/>
              <a:cs typeface="Mada"/>
              <a:sym typeface="Mada"/>
            </a:endParaRPr>
          </a:p>
          <a:p>
            <a:pPr indent="0" lvl="0" marL="0" rtl="0" algn="l">
              <a:lnSpc>
                <a:spcPct val="115000"/>
              </a:lnSpc>
              <a:spcBef>
                <a:spcPts val="0"/>
              </a:spcBef>
              <a:spcAft>
                <a:spcPts val="0"/>
              </a:spcAft>
              <a:buSzPts val="1100"/>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SzPts val="1100"/>
              <a:buNone/>
            </a:pPr>
            <a:r>
              <a:rPr lang="en-GB" sz="1200">
                <a:solidFill>
                  <a:schemeClr val="dk1"/>
                </a:solidFill>
                <a:latin typeface="Mada"/>
                <a:ea typeface="Mada"/>
                <a:cs typeface="Mada"/>
                <a:sym typeface="Mada"/>
              </a:rPr>
              <a:t>Providing </a:t>
            </a:r>
            <a:r>
              <a:rPr lang="en-GB" sz="1200" u="sng">
                <a:solidFill>
                  <a:schemeClr val="dk1"/>
                </a:solidFill>
                <a:latin typeface="Mada"/>
                <a:ea typeface="Mada"/>
                <a:cs typeface="Mada"/>
                <a:sym typeface="Mada"/>
              </a:rPr>
              <a:t>treatment in a patient-friendly and outcome-focused way</a:t>
            </a:r>
            <a:r>
              <a:rPr lang="en-GB" sz="1200">
                <a:solidFill>
                  <a:schemeClr val="dk1"/>
                </a:solidFill>
                <a:latin typeface="Mada"/>
                <a:ea typeface="Mada"/>
                <a:cs typeface="Mada"/>
                <a:sym typeface="Mada"/>
              </a:rPr>
              <a:t>, without overtreating or under-treating patients.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SzPts val="1100"/>
              <a:buNone/>
            </a:pPr>
            <a:r>
              <a:t/>
            </a:r>
            <a:endParaRPr sz="1200" u="sng">
              <a:solidFill>
                <a:schemeClr val="dk1"/>
              </a:solidFill>
              <a:latin typeface="Mada"/>
              <a:ea typeface="Mada"/>
              <a:cs typeface="Mada"/>
              <a:sym typeface="Mada"/>
            </a:endParaRPr>
          </a:p>
          <a:p>
            <a:pPr indent="0" lvl="0" marL="0" marR="0" rtl="0" algn="l">
              <a:spcBef>
                <a:spcPts val="0"/>
              </a:spcBef>
              <a:spcAft>
                <a:spcPts val="0"/>
              </a:spcAft>
              <a:buNone/>
            </a:pPr>
            <a:r>
              <a:t/>
            </a:r>
            <a:endParaRPr sz="1200">
              <a:latin typeface="Mada"/>
              <a:ea typeface="Mada"/>
              <a:cs typeface="Mada"/>
              <a:sym typeface="Mada"/>
            </a:endParaRPr>
          </a:p>
        </p:txBody>
      </p:sp>
      <p:sp>
        <p:nvSpPr>
          <p:cNvPr id="368" name="Google Shape;368;p34"/>
          <p:cNvSpPr txBox="1"/>
          <p:nvPr/>
        </p:nvSpPr>
        <p:spPr>
          <a:xfrm>
            <a:off x="144950" y="5182550"/>
            <a:ext cx="7185900" cy="1344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1200">
                <a:solidFill>
                  <a:schemeClr val="dk1"/>
                </a:solidFill>
                <a:latin typeface="Mada"/>
                <a:ea typeface="Mada"/>
                <a:cs typeface="Mada"/>
                <a:sym typeface="Mada"/>
              </a:rPr>
              <a:t>The New Models of Care Program will deliver 42 coordinated interventions (i.e. initiatives), across six ‘systems’ of care by the end of 2020.</a:t>
            </a:r>
            <a:endParaRPr sz="1200">
              <a:solidFill>
                <a:schemeClr val="dk1"/>
              </a:solidFill>
              <a:latin typeface="Mada"/>
              <a:ea typeface="Mada"/>
              <a:cs typeface="Mada"/>
              <a:sym typeface="Mada"/>
            </a:endParaRPr>
          </a:p>
          <a:p>
            <a:pPr indent="0" lvl="0" marL="0" rtl="0" algn="l">
              <a:lnSpc>
                <a:spcPct val="90000"/>
              </a:lnSpc>
              <a:spcBef>
                <a:spcPts val="1000"/>
              </a:spcBef>
              <a:spcAft>
                <a:spcPts val="0"/>
              </a:spcAft>
              <a:buNone/>
            </a:pPr>
            <a:r>
              <a:rPr lang="en-GB" sz="1200">
                <a:solidFill>
                  <a:schemeClr val="dk1"/>
                </a:solidFill>
                <a:latin typeface="Mada"/>
                <a:ea typeface="Mada"/>
                <a:cs typeface="Mada"/>
                <a:sym typeface="Mada"/>
              </a:rPr>
              <a:t>The 42 initiatives will include defined patient pathways and key performance indicators (KPIs) including measurement of: safety and quality process metrics, clinical and patient reported outcomes, and financial performance.</a:t>
            </a:r>
            <a:endParaRPr sz="1200">
              <a:solidFill>
                <a:schemeClr val="dk1"/>
              </a:solidFill>
              <a:latin typeface="Mada"/>
              <a:ea typeface="Mada"/>
              <a:cs typeface="Mada"/>
              <a:sym typeface="Mada"/>
            </a:endParaRPr>
          </a:p>
        </p:txBody>
      </p:sp>
      <p:sp>
        <p:nvSpPr>
          <p:cNvPr id="369" name="Google Shape;369;p34"/>
          <p:cNvSpPr txBox="1"/>
          <p:nvPr/>
        </p:nvSpPr>
        <p:spPr>
          <a:xfrm>
            <a:off x="720637" y="6891459"/>
            <a:ext cx="6316500" cy="436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100">
              <a:solidFill>
                <a:schemeClr val="dk1"/>
              </a:solidFill>
            </a:endParaRPr>
          </a:p>
          <a:p>
            <a:pPr indent="0" lvl="0" marL="0" rtl="0" algn="ctr">
              <a:spcBef>
                <a:spcPts val="0"/>
              </a:spcBef>
              <a:spcAft>
                <a:spcPts val="0"/>
              </a:spcAft>
              <a:buNone/>
            </a:pPr>
            <a:r>
              <a:rPr lang="en-GB" sz="2400">
                <a:solidFill>
                  <a:srgbClr val="134F5C"/>
                </a:solidFill>
                <a:latin typeface="Nunito"/>
                <a:ea typeface="Nunito"/>
                <a:cs typeface="Nunito"/>
                <a:sym typeface="Nunito"/>
              </a:rPr>
              <a:t>The </a:t>
            </a:r>
            <a:r>
              <a:rPr lang="en-GB" sz="2400">
                <a:solidFill>
                  <a:srgbClr val="CC0000"/>
                </a:solidFill>
                <a:latin typeface="Nunito"/>
                <a:ea typeface="Nunito"/>
                <a:cs typeface="Nunito"/>
                <a:sym typeface="Nunito"/>
              </a:rPr>
              <a:t>Enablers</a:t>
            </a:r>
            <a:r>
              <a:rPr lang="en-GB" sz="2400">
                <a:solidFill>
                  <a:srgbClr val="134F5C"/>
                </a:solidFill>
                <a:latin typeface="Nunito"/>
                <a:ea typeface="Nunito"/>
                <a:cs typeface="Nunito"/>
                <a:sym typeface="Nunito"/>
              </a:rPr>
              <a:t> of New Model of Care program</a:t>
            </a:r>
            <a:r>
              <a:rPr lang="en-GB" sz="3000">
                <a:solidFill>
                  <a:srgbClr val="134F5C"/>
                </a:solidFill>
                <a:latin typeface="Nunito"/>
                <a:ea typeface="Nunito"/>
                <a:cs typeface="Nunito"/>
                <a:sym typeface="Nunito"/>
              </a:rPr>
              <a:t> </a:t>
            </a:r>
            <a:endParaRPr sz="3000">
              <a:solidFill>
                <a:srgbClr val="134F5C"/>
              </a:solidFill>
              <a:latin typeface="Nunito"/>
              <a:ea typeface="Nunito"/>
              <a:cs typeface="Nunito"/>
              <a:sym typeface="Nunito"/>
            </a:endParaRPr>
          </a:p>
        </p:txBody>
      </p:sp>
      <p:sp>
        <p:nvSpPr>
          <p:cNvPr id="370" name="Google Shape;370;p34"/>
          <p:cNvSpPr/>
          <p:nvPr/>
        </p:nvSpPr>
        <p:spPr>
          <a:xfrm>
            <a:off x="258673" y="7467375"/>
            <a:ext cx="3100800" cy="363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Private Sector Participation</a:t>
            </a:r>
            <a:endParaRPr sz="1200">
              <a:solidFill>
                <a:schemeClr val="dk1"/>
              </a:solidFill>
              <a:latin typeface="Mada"/>
              <a:ea typeface="Mada"/>
              <a:cs typeface="Mada"/>
              <a:sym typeface="Mada"/>
            </a:endParaRPr>
          </a:p>
          <a:p>
            <a:pPr indent="0" lvl="0" marL="0" rtl="0" algn="r">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371" name="Google Shape;371;p34"/>
          <p:cNvSpPr/>
          <p:nvPr/>
        </p:nvSpPr>
        <p:spPr>
          <a:xfrm>
            <a:off x="258657" y="8009070"/>
            <a:ext cx="3100800" cy="363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Financing</a:t>
            </a:r>
            <a:endParaRPr sz="1200">
              <a:solidFill>
                <a:schemeClr val="dk1"/>
              </a:solidFill>
              <a:latin typeface="Mada"/>
              <a:ea typeface="Mada"/>
              <a:cs typeface="Mada"/>
              <a:sym typeface="Mada"/>
            </a:endParaRPr>
          </a:p>
          <a:p>
            <a:pPr indent="0" lvl="0" marL="0" rtl="0" algn="r">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372" name="Google Shape;372;p34"/>
          <p:cNvSpPr/>
          <p:nvPr/>
        </p:nvSpPr>
        <p:spPr>
          <a:xfrm>
            <a:off x="258662" y="8550778"/>
            <a:ext cx="3100800" cy="363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Governance &amp; Regulations</a:t>
            </a:r>
            <a:endParaRPr sz="1200">
              <a:solidFill>
                <a:schemeClr val="dk1"/>
              </a:solidFill>
              <a:latin typeface="Mada"/>
              <a:ea typeface="Mada"/>
              <a:cs typeface="Mada"/>
              <a:sym typeface="Mada"/>
            </a:endParaRPr>
          </a:p>
          <a:p>
            <a:pPr indent="0" lvl="0" marL="0" rtl="0" algn="r">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373" name="Google Shape;373;p34"/>
          <p:cNvSpPr/>
          <p:nvPr/>
        </p:nvSpPr>
        <p:spPr>
          <a:xfrm>
            <a:off x="4288519" y="8771002"/>
            <a:ext cx="3100800" cy="36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Non-profit Sector Participation</a:t>
            </a:r>
            <a:endParaRPr sz="1200">
              <a:latin typeface="Mada"/>
              <a:ea typeface="Mada"/>
              <a:cs typeface="Mada"/>
              <a:sym typeface="Mada"/>
            </a:endParaRPr>
          </a:p>
        </p:txBody>
      </p:sp>
      <p:sp>
        <p:nvSpPr>
          <p:cNvPr id="374" name="Google Shape;374;p34"/>
          <p:cNvSpPr/>
          <p:nvPr/>
        </p:nvSpPr>
        <p:spPr>
          <a:xfrm>
            <a:off x="4288519" y="8272334"/>
            <a:ext cx="3100800" cy="36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Workforce</a:t>
            </a:r>
            <a:r>
              <a:rPr b="1" lang="en-GB" sz="1100">
                <a:solidFill>
                  <a:schemeClr val="dk1"/>
                </a:solidFill>
              </a:rPr>
              <a:t> </a:t>
            </a:r>
            <a:r>
              <a:rPr lang="en-GB" sz="1200">
                <a:latin typeface="Mada"/>
                <a:ea typeface="Mada"/>
                <a:cs typeface="Mada"/>
                <a:sym typeface="Mada"/>
              </a:rPr>
              <a:t> </a:t>
            </a:r>
            <a:endParaRPr sz="1200">
              <a:latin typeface="Mada"/>
              <a:ea typeface="Mada"/>
              <a:cs typeface="Mada"/>
              <a:sym typeface="Mada"/>
            </a:endParaRPr>
          </a:p>
        </p:txBody>
      </p:sp>
      <p:sp>
        <p:nvSpPr>
          <p:cNvPr id="375" name="Google Shape;375;p34"/>
          <p:cNvSpPr/>
          <p:nvPr/>
        </p:nvSpPr>
        <p:spPr>
          <a:xfrm>
            <a:off x="4288519" y="7608350"/>
            <a:ext cx="3100800" cy="52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eHealth</a:t>
            </a:r>
            <a:endParaRPr sz="1200">
              <a:latin typeface="Mada"/>
              <a:ea typeface="Mada"/>
              <a:cs typeface="Mada"/>
              <a:sym typeface="Mada"/>
            </a:endParaRPr>
          </a:p>
        </p:txBody>
      </p:sp>
      <p:cxnSp>
        <p:nvCxnSpPr>
          <p:cNvPr id="376" name="Google Shape;376;p34"/>
          <p:cNvCxnSpPr>
            <a:stCxn id="369" idx="2"/>
            <a:endCxn id="375" idx="1"/>
          </p:cNvCxnSpPr>
          <p:nvPr/>
        </p:nvCxnSpPr>
        <p:spPr>
          <a:xfrm flipH="1" rot="-5400000">
            <a:off x="3811387" y="7395459"/>
            <a:ext cx="544500" cy="409500"/>
          </a:xfrm>
          <a:prstGeom prst="bentConnector2">
            <a:avLst/>
          </a:prstGeom>
          <a:noFill/>
          <a:ln cap="flat" cmpd="sng" w="9525">
            <a:solidFill>
              <a:srgbClr val="76A5AF"/>
            </a:solidFill>
            <a:prstDash val="solid"/>
            <a:round/>
            <a:headEnd len="med" w="med" type="none"/>
            <a:tailEnd len="med" w="med" type="oval"/>
          </a:ln>
        </p:spPr>
      </p:cxnSp>
      <p:cxnSp>
        <p:nvCxnSpPr>
          <p:cNvPr id="377" name="Google Shape;377;p34"/>
          <p:cNvCxnSpPr>
            <a:stCxn id="369" idx="2"/>
            <a:endCxn id="370" idx="3"/>
          </p:cNvCxnSpPr>
          <p:nvPr/>
        </p:nvCxnSpPr>
        <p:spPr>
          <a:xfrm rot="5400000">
            <a:off x="3458737" y="7228809"/>
            <a:ext cx="321000" cy="519300"/>
          </a:xfrm>
          <a:prstGeom prst="bentConnector2">
            <a:avLst/>
          </a:prstGeom>
          <a:noFill/>
          <a:ln cap="flat" cmpd="sng" w="9525">
            <a:solidFill>
              <a:srgbClr val="76A5AF"/>
            </a:solidFill>
            <a:prstDash val="solid"/>
            <a:round/>
            <a:headEnd len="med" w="med" type="oval"/>
            <a:tailEnd len="med" w="med" type="oval"/>
          </a:ln>
        </p:spPr>
      </p:cxnSp>
      <p:cxnSp>
        <p:nvCxnSpPr>
          <p:cNvPr id="378" name="Google Shape;378;p34"/>
          <p:cNvCxnSpPr>
            <a:stCxn id="369" idx="2"/>
            <a:endCxn id="374" idx="1"/>
          </p:cNvCxnSpPr>
          <p:nvPr/>
        </p:nvCxnSpPr>
        <p:spPr>
          <a:xfrm flipH="1" rot="-5400000">
            <a:off x="3520687" y="7686159"/>
            <a:ext cx="1125900" cy="409500"/>
          </a:xfrm>
          <a:prstGeom prst="bentConnector2">
            <a:avLst/>
          </a:prstGeom>
          <a:noFill/>
          <a:ln cap="flat" cmpd="sng" w="9525">
            <a:solidFill>
              <a:srgbClr val="76A5AF"/>
            </a:solidFill>
            <a:prstDash val="solid"/>
            <a:round/>
            <a:headEnd len="med" w="med" type="none"/>
            <a:tailEnd len="med" w="med" type="oval"/>
          </a:ln>
        </p:spPr>
      </p:cxnSp>
      <p:cxnSp>
        <p:nvCxnSpPr>
          <p:cNvPr id="379" name="Google Shape;379;p34"/>
          <p:cNvCxnSpPr>
            <a:stCxn id="369" idx="2"/>
            <a:endCxn id="371" idx="3"/>
          </p:cNvCxnSpPr>
          <p:nvPr/>
        </p:nvCxnSpPr>
        <p:spPr>
          <a:xfrm rot="5400000">
            <a:off x="3187987" y="7499559"/>
            <a:ext cx="862500" cy="519300"/>
          </a:xfrm>
          <a:prstGeom prst="bentConnector2">
            <a:avLst/>
          </a:prstGeom>
          <a:noFill/>
          <a:ln cap="flat" cmpd="sng" w="9525">
            <a:solidFill>
              <a:srgbClr val="76A5AF"/>
            </a:solidFill>
            <a:prstDash val="solid"/>
            <a:round/>
            <a:headEnd len="med" w="med" type="none"/>
            <a:tailEnd len="med" w="med" type="oval"/>
          </a:ln>
        </p:spPr>
      </p:cxnSp>
      <p:cxnSp>
        <p:nvCxnSpPr>
          <p:cNvPr id="380" name="Google Shape;380;p34"/>
          <p:cNvCxnSpPr>
            <a:stCxn id="369" idx="2"/>
            <a:endCxn id="373" idx="1"/>
          </p:cNvCxnSpPr>
          <p:nvPr/>
        </p:nvCxnSpPr>
        <p:spPr>
          <a:xfrm flipH="1" rot="-5400000">
            <a:off x="3271387" y="7935459"/>
            <a:ext cx="1624500" cy="409500"/>
          </a:xfrm>
          <a:prstGeom prst="bentConnector2">
            <a:avLst/>
          </a:prstGeom>
          <a:noFill/>
          <a:ln cap="flat" cmpd="sng" w="9525">
            <a:solidFill>
              <a:srgbClr val="76A5AF"/>
            </a:solidFill>
            <a:prstDash val="solid"/>
            <a:round/>
            <a:headEnd len="med" w="med" type="none"/>
            <a:tailEnd len="med" w="med" type="oval"/>
          </a:ln>
        </p:spPr>
      </p:cxnSp>
      <p:cxnSp>
        <p:nvCxnSpPr>
          <p:cNvPr id="381" name="Google Shape;381;p34"/>
          <p:cNvCxnSpPr>
            <a:stCxn id="369" idx="2"/>
            <a:endCxn id="372" idx="3"/>
          </p:cNvCxnSpPr>
          <p:nvPr/>
        </p:nvCxnSpPr>
        <p:spPr>
          <a:xfrm rot="5400000">
            <a:off x="2917087" y="7770459"/>
            <a:ext cx="1404300" cy="519300"/>
          </a:xfrm>
          <a:prstGeom prst="bentConnector2">
            <a:avLst/>
          </a:prstGeom>
          <a:noFill/>
          <a:ln cap="flat" cmpd="sng" w="9525">
            <a:solidFill>
              <a:srgbClr val="76A5AF"/>
            </a:solidFill>
            <a:prstDash val="solid"/>
            <a:round/>
            <a:headEnd len="med" w="med" type="oval"/>
            <a:tailEnd len="med" w="med" type="oval"/>
          </a:ln>
        </p:spPr>
      </p:cxnSp>
      <p:pic>
        <p:nvPicPr>
          <p:cNvPr id="382" name="Google Shape;382;p34"/>
          <p:cNvPicPr preferRelativeResize="0"/>
          <p:nvPr/>
        </p:nvPicPr>
        <p:blipFill>
          <a:blip r:embed="rId3">
            <a:alphaModFix/>
          </a:blip>
          <a:stretch>
            <a:fillRect/>
          </a:stretch>
        </p:blipFill>
        <p:spPr>
          <a:xfrm>
            <a:off x="4836001" y="3985275"/>
            <a:ext cx="1870651" cy="1292600"/>
          </a:xfrm>
          <a:prstGeom prst="rect">
            <a:avLst/>
          </a:prstGeom>
          <a:noFill/>
          <a:ln>
            <a:noFill/>
          </a:ln>
        </p:spPr>
      </p:pic>
      <p:sp>
        <p:nvSpPr>
          <p:cNvPr id="383" name="Google Shape;383;p34"/>
          <p:cNvSpPr txBox="1"/>
          <p:nvPr>
            <p:ph type="title"/>
          </p:nvPr>
        </p:nvSpPr>
        <p:spPr>
          <a:xfrm>
            <a:off x="258663" y="282426"/>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New Models of Care Program </a:t>
            </a:r>
            <a:endParaRPr b="1" sz="2400" u="sng">
              <a:solidFill>
                <a:srgbClr val="134F5C"/>
              </a:solidFill>
              <a:latin typeface="Nunito"/>
              <a:ea typeface="Nunito"/>
              <a:cs typeface="Nunito"/>
              <a:sym typeface="Nunito"/>
            </a:endParaRPr>
          </a:p>
          <a:p>
            <a:pPr indent="0" lvl="0" marL="0" rtl="1" algn="ctr">
              <a:spcBef>
                <a:spcPts val="0"/>
              </a:spcBef>
              <a:spcAft>
                <a:spcPts val="0"/>
              </a:spcAft>
              <a:buNone/>
            </a:pPr>
            <a:r>
              <a:rPr b="1" lang="en-GB" sz="2400" u="sng">
                <a:solidFill>
                  <a:srgbClr val="134F5C"/>
                </a:solidFill>
                <a:latin typeface="Nunito"/>
                <a:ea typeface="Nunito"/>
                <a:cs typeface="Nunito"/>
                <a:sym typeface="Nunito"/>
              </a:rPr>
              <a:t> التحول المؤسسي ونموذج الرعایة الصحیة </a:t>
            </a:r>
            <a:endParaRPr b="1" sz="2400" u="sng">
              <a:solidFill>
                <a:srgbClr val="134F5C"/>
              </a:solidFill>
              <a:latin typeface="Nunito"/>
              <a:ea typeface="Nunito"/>
              <a:cs typeface="Nunito"/>
              <a:sym typeface="Nunito"/>
            </a:endParaRPr>
          </a:p>
        </p:txBody>
      </p:sp>
      <p:sp>
        <p:nvSpPr>
          <p:cNvPr id="384" name="Google Shape;384;p34"/>
          <p:cNvSpPr/>
          <p:nvPr/>
        </p:nvSpPr>
        <p:spPr>
          <a:xfrm>
            <a:off x="107917" y="429857"/>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5"/>
          <p:cNvSpPr txBox="1"/>
          <p:nvPr>
            <p:ph type="title"/>
          </p:nvPr>
        </p:nvSpPr>
        <p:spPr>
          <a:xfrm>
            <a:off x="258650" y="309551"/>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Health in all policies (HiAP)</a:t>
            </a:r>
            <a:r>
              <a:rPr b="1" lang="en-GB" sz="2400" u="sng">
                <a:solidFill>
                  <a:srgbClr val="134F5C"/>
                </a:solidFill>
                <a:latin typeface="Nunito"/>
                <a:ea typeface="Nunito"/>
                <a:cs typeface="Nunito"/>
                <a:sym typeface="Nunito"/>
              </a:rPr>
              <a:t> in national health policy</a:t>
            </a:r>
            <a:endParaRPr b="1" sz="2400" u="sng">
              <a:solidFill>
                <a:srgbClr val="134F5C"/>
              </a:solidFill>
              <a:latin typeface="Nunito"/>
              <a:ea typeface="Nunito"/>
              <a:cs typeface="Nunito"/>
              <a:sym typeface="Nunito"/>
            </a:endParaRPr>
          </a:p>
        </p:txBody>
      </p:sp>
      <p:sp>
        <p:nvSpPr>
          <p:cNvPr id="390" name="Google Shape;390;p35"/>
          <p:cNvSpPr txBox="1"/>
          <p:nvPr/>
        </p:nvSpPr>
        <p:spPr>
          <a:xfrm>
            <a:off x="834300" y="1188375"/>
            <a:ext cx="3656100" cy="3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45818E"/>
                </a:solidFill>
                <a:latin typeface="Nunito"/>
                <a:ea typeface="Nunito"/>
                <a:cs typeface="Nunito"/>
                <a:sym typeface="Nunito"/>
              </a:rPr>
              <a:t>Health in All Policies (HiAP)</a:t>
            </a:r>
            <a:endParaRPr b="1" sz="1800">
              <a:solidFill>
                <a:srgbClr val="45818E"/>
              </a:solidFill>
              <a:latin typeface="Nunito"/>
              <a:ea typeface="Nunito"/>
              <a:cs typeface="Nunito"/>
              <a:sym typeface="Nunito"/>
            </a:endParaRPr>
          </a:p>
        </p:txBody>
      </p:sp>
      <p:sp>
        <p:nvSpPr>
          <p:cNvPr id="391" name="Google Shape;391;p35"/>
          <p:cNvSpPr/>
          <p:nvPr/>
        </p:nvSpPr>
        <p:spPr>
          <a:xfrm>
            <a:off x="483400" y="1728800"/>
            <a:ext cx="2243400" cy="1819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GB" sz="1200">
                <a:solidFill>
                  <a:schemeClr val="dk1"/>
                </a:solidFill>
                <a:latin typeface="Mada"/>
                <a:ea typeface="Mada"/>
                <a:cs typeface="Mada"/>
                <a:sym typeface="Mada"/>
              </a:rPr>
              <a:t>HiAP is an approach to public policies across sectors that systematically takes into account the health implications of decisions, seeks synergies, and avoids harmful health impacts in order to improve population health and health equity.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92" name="Google Shape;392;p35"/>
          <p:cNvSpPr txBox="1"/>
          <p:nvPr/>
        </p:nvSpPr>
        <p:spPr>
          <a:xfrm>
            <a:off x="-78550" y="1961225"/>
            <a:ext cx="677400" cy="15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134F5C"/>
                </a:solidFill>
                <a:latin typeface="Nunito"/>
                <a:ea typeface="Nunito"/>
                <a:cs typeface="Nunito"/>
                <a:sym typeface="Nunito"/>
              </a:rPr>
              <a:t>1</a:t>
            </a:r>
            <a:endParaRPr b="1" sz="6000">
              <a:solidFill>
                <a:srgbClr val="134F5C"/>
              </a:solidFill>
              <a:latin typeface="Nunito"/>
              <a:ea typeface="Nunito"/>
              <a:cs typeface="Nunito"/>
              <a:sym typeface="Nunito"/>
            </a:endParaRPr>
          </a:p>
        </p:txBody>
      </p:sp>
      <p:sp>
        <p:nvSpPr>
          <p:cNvPr id="393" name="Google Shape;393;p35"/>
          <p:cNvSpPr/>
          <p:nvPr/>
        </p:nvSpPr>
        <p:spPr>
          <a:xfrm>
            <a:off x="3128875" y="1728800"/>
            <a:ext cx="2128200" cy="1819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GB" sz="1200">
                <a:solidFill>
                  <a:schemeClr val="dk1"/>
                </a:solidFill>
                <a:latin typeface="Mada"/>
                <a:ea typeface="Mada"/>
                <a:cs typeface="Mada"/>
                <a:sym typeface="Mada"/>
              </a:rPr>
              <a:t>As a concept, it reflects the principles of: legitimacy, accountability, transparency and access to information, participation, sustainability, and collaboration across sectors and levels of government.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94" name="Google Shape;394;p35"/>
          <p:cNvSpPr txBox="1"/>
          <p:nvPr/>
        </p:nvSpPr>
        <p:spPr>
          <a:xfrm>
            <a:off x="2622474" y="1961227"/>
            <a:ext cx="506400" cy="10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134F5C"/>
                </a:solidFill>
                <a:latin typeface="Nunito"/>
                <a:ea typeface="Nunito"/>
                <a:cs typeface="Nunito"/>
                <a:sym typeface="Nunito"/>
              </a:rPr>
              <a:t>2</a:t>
            </a:r>
            <a:endParaRPr b="1" sz="6000">
              <a:solidFill>
                <a:srgbClr val="134F5C"/>
              </a:solidFill>
              <a:latin typeface="Nunito"/>
              <a:ea typeface="Nunito"/>
              <a:cs typeface="Nunito"/>
              <a:sym typeface="Nunito"/>
            </a:endParaRPr>
          </a:p>
        </p:txBody>
      </p:sp>
      <p:sp>
        <p:nvSpPr>
          <p:cNvPr id="395" name="Google Shape;395;p35"/>
          <p:cNvSpPr/>
          <p:nvPr/>
        </p:nvSpPr>
        <p:spPr>
          <a:xfrm>
            <a:off x="5659150" y="1665051"/>
            <a:ext cx="1751400" cy="1819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GB" sz="1200">
                <a:solidFill>
                  <a:schemeClr val="dk1"/>
                </a:solidFill>
                <a:latin typeface="Mada"/>
                <a:ea typeface="Mada"/>
                <a:cs typeface="Mada"/>
                <a:sym typeface="Mada"/>
              </a:rPr>
              <a:t>Announced at the 8th Global Conference on Health Promotion, Helsinki, Finland, 10-14 June 2013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96" name="Google Shape;396;p35"/>
          <p:cNvSpPr txBox="1"/>
          <p:nvPr/>
        </p:nvSpPr>
        <p:spPr>
          <a:xfrm>
            <a:off x="5152490" y="1926960"/>
            <a:ext cx="637800" cy="12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134F5C"/>
                </a:solidFill>
                <a:latin typeface="Nunito"/>
                <a:ea typeface="Nunito"/>
                <a:cs typeface="Nunito"/>
                <a:sym typeface="Nunito"/>
              </a:rPr>
              <a:t>3</a:t>
            </a:r>
            <a:endParaRPr b="1" sz="6000">
              <a:solidFill>
                <a:srgbClr val="134F5C"/>
              </a:solidFill>
              <a:latin typeface="Nunito"/>
              <a:ea typeface="Nunito"/>
              <a:cs typeface="Nunito"/>
              <a:sym typeface="Nunito"/>
            </a:endParaRPr>
          </a:p>
        </p:txBody>
      </p:sp>
      <p:cxnSp>
        <p:nvCxnSpPr>
          <p:cNvPr id="397" name="Google Shape;397;p35"/>
          <p:cNvCxnSpPr/>
          <p:nvPr/>
        </p:nvCxnSpPr>
        <p:spPr>
          <a:xfrm flipH="1" rot="10800000">
            <a:off x="-61775" y="3692900"/>
            <a:ext cx="7766100" cy="12300"/>
          </a:xfrm>
          <a:prstGeom prst="straightConnector1">
            <a:avLst/>
          </a:prstGeom>
          <a:noFill/>
          <a:ln cap="flat" cmpd="sng" w="9525">
            <a:solidFill>
              <a:schemeClr val="dk2"/>
            </a:solidFill>
            <a:prstDash val="dot"/>
            <a:round/>
            <a:headEnd len="med" w="med" type="none"/>
            <a:tailEnd len="med" w="med" type="none"/>
          </a:ln>
        </p:spPr>
      </p:cxnSp>
      <p:sp>
        <p:nvSpPr>
          <p:cNvPr id="398" name="Google Shape;398;p35"/>
          <p:cNvSpPr txBox="1"/>
          <p:nvPr/>
        </p:nvSpPr>
        <p:spPr>
          <a:xfrm>
            <a:off x="26450" y="3778825"/>
            <a:ext cx="75366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t>
            </a:r>
            <a:r>
              <a:rPr b="1" lang="en-GB" sz="1200">
                <a:solidFill>
                  <a:srgbClr val="CC0000"/>
                </a:solidFill>
                <a:latin typeface="Mada"/>
                <a:ea typeface="Mada"/>
                <a:cs typeface="Mada"/>
                <a:sym typeface="Mada"/>
              </a:rPr>
              <a:t>We call on governments:</a:t>
            </a:r>
            <a:r>
              <a:rPr b="1" lang="en-GB" sz="1200">
                <a:solidFill>
                  <a:srgbClr val="FF0000"/>
                </a:solidFill>
                <a:latin typeface="Mada"/>
                <a:ea typeface="Mada"/>
                <a:cs typeface="Mada"/>
                <a:sym typeface="Mada"/>
              </a:rPr>
              <a:t> </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Commit to health and health equity as a political priority by adopting the principles of Health in All Policies and taking action on the social determinants of health.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Ensure effective structures, processes and resources that enable implementation of the Health in All Policies approach across governments at all levels and between governments.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Strengthen the capacity of Ministries of Health to engage other sectors of government through leadership, partnership, advocacy and mediation to achieve improved health outcomes.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Build institutional capacity and skills that enable the implementation of Health in All Policies and provide evidence on the determinants of health and inequity and on effective responses.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Adopt transparent audit and accountability mechanisms for health and equity impacts that build trust across government and between governments and their people.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Establish conflict of interest measures that include effective safeguards to protect policies from distortion by commercial and vested interests and influence.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Include communities, social movements and civil society in the development, implementation and monitoring of Health in All Policies, building health literacy in the population”</a:t>
            </a:r>
            <a:endParaRPr sz="1200">
              <a:latin typeface="Mada"/>
              <a:ea typeface="Mada"/>
              <a:cs typeface="Mada"/>
              <a:sym typeface="Mada"/>
            </a:endParaRPr>
          </a:p>
        </p:txBody>
      </p:sp>
      <p:pic>
        <p:nvPicPr>
          <p:cNvPr id="399" name="Google Shape;399;p35"/>
          <p:cNvPicPr preferRelativeResize="0"/>
          <p:nvPr/>
        </p:nvPicPr>
        <p:blipFill>
          <a:blip r:embed="rId3">
            <a:alphaModFix/>
          </a:blip>
          <a:stretch>
            <a:fillRect/>
          </a:stretch>
        </p:blipFill>
        <p:spPr>
          <a:xfrm>
            <a:off x="4316075" y="6892950"/>
            <a:ext cx="3014775" cy="2259650"/>
          </a:xfrm>
          <a:prstGeom prst="rect">
            <a:avLst/>
          </a:prstGeom>
          <a:noFill/>
          <a:ln>
            <a:noFill/>
          </a:ln>
        </p:spPr>
      </p:pic>
      <p:cxnSp>
        <p:nvCxnSpPr>
          <p:cNvPr id="400" name="Google Shape;400;p35"/>
          <p:cNvCxnSpPr/>
          <p:nvPr/>
        </p:nvCxnSpPr>
        <p:spPr>
          <a:xfrm flipH="1" rot="10800000">
            <a:off x="-88300" y="6735750"/>
            <a:ext cx="7766100" cy="12300"/>
          </a:xfrm>
          <a:prstGeom prst="straightConnector1">
            <a:avLst/>
          </a:prstGeom>
          <a:noFill/>
          <a:ln cap="flat" cmpd="sng" w="9525">
            <a:solidFill>
              <a:schemeClr val="dk2"/>
            </a:solidFill>
            <a:prstDash val="dot"/>
            <a:round/>
            <a:headEnd len="med" w="med" type="none"/>
            <a:tailEnd len="med" w="med" type="none"/>
          </a:ln>
        </p:spPr>
      </p:cxnSp>
      <p:sp>
        <p:nvSpPr>
          <p:cNvPr id="401" name="Google Shape;401;p35"/>
          <p:cNvSpPr txBox="1"/>
          <p:nvPr/>
        </p:nvSpPr>
        <p:spPr>
          <a:xfrm>
            <a:off x="52975" y="6892950"/>
            <a:ext cx="4086600" cy="15111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SzPts val="1200"/>
              <a:buFont typeface="Mada"/>
              <a:buChar char="●"/>
            </a:pPr>
            <a:r>
              <a:rPr lang="en-GB" sz="1200">
                <a:solidFill>
                  <a:schemeClr val="dk1"/>
                </a:solidFill>
                <a:latin typeface="Mada"/>
                <a:ea typeface="Mada"/>
                <a:cs typeface="Mada"/>
                <a:sym typeface="Mada"/>
              </a:rPr>
              <a:t>In 2017, An approval was granted by Custodian of the Two Holy Mosques King Salman for </a:t>
            </a:r>
            <a:r>
              <a:rPr lang="en-GB" sz="1200">
                <a:solidFill>
                  <a:srgbClr val="CC0000"/>
                </a:solidFill>
                <a:latin typeface="Mada"/>
                <a:ea typeface="Mada"/>
                <a:cs typeface="Mada"/>
                <a:sym typeface="Mada"/>
              </a:rPr>
              <a:t>Public health to be adopted as a policy and priority in all regulations and legislations for preventing diseases.</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ministerial committee was formed for Health in All Policies in Saudi Arabia with ministerial membership (Health, Education, Commerce, MOMRA, and others)</a:t>
            </a:r>
            <a:endParaRPr sz="1200">
              <a:latin typeface="Mada"/>
              <a:ea typeface="Mada"/>
              <a:cs typeface="Mada"/>
              <a:sym typeface="Mada"/>
            </a:endParaRPr>
          </a:p>
        </p:txBody>
      </p:sp>
      <p:sp>
        <p:nvSpPr>
          <p:cNvPr id="402" name="Google Shape;402;p35"/>
          <p:cNvSpPr/>
          <p:nvPr/>
        </p:nvSpPr>
        <p:spPr>
          <a:xfrm>
            <a:off x="124270" y="350116"/>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6"/>
          <p:cNvSpPr txBox="1"/>
          <p:nvPr/>
        </p:nvSpPr>
        <p:spPr>
          <a:xfrm>
            <a:off x="1092325" y="173000"/>
            <a:ext cx="53652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Summary</a:t>
            </a:r>
            <a:endParaRPr sz="2400">
              <a:solidFill>
                <a:srgbClr val="134F5C"/>
              </a:solidFill>
              <a:latin typeface="Nunito"/>
              <a:ea typeface="Nunito"/>
              <a:cs typeface="Nunito"/>
              <a:sym typeface="Nunito"/>
            </a:endParaRPr>
          </a:p>
        </p:txBody>
      </p:sp>
      <p:sp>
        <p:nvSpPr>
          <p:cNvPr id="408" name="Google Shape;408;p36"/>
          <p:cNvSpPr/>
          <p:nvPr/>
        </p:nvSpPr>
        <p:spPr>
          <a:xfrm>
            <a:off x="0" y="9140300"/>
            <a:ext cx="7589400" cy="1558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6"/>
          <p:cNvSpPr txBox="1"/>
          <p:nvPr/>
        </p:nvSpPr>
        <p:spPr>
          <a:xfrm>
            <a:off x="1092325" y="706400"/>
            <a:ext cx="53652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Health under vision 2030:</a:t>
            </a:r>
            <a:endParaRPr sz="2400">
              <a:solidFill>
                <a:srgbClr val="134F5C"/>
              </a:solidFill>
              <a:latin typeface="Nunito"/>
              <a:ea typeface="Nunito"/>
              <a:cs typeface="Nunito"/>
              <a:sym typeface="Nunito"/>
            </a:endParaRPr>
          </a:p>
        </p:txBody>
      </p:sp>
      <p:sp>
        <p:nvSpPr>
          <p:cNvPr id="410" name="Google Shape;410;p36"/>
          <p:cNvSpPr txBox="1"/>
          <p:nvPr/>
        </p:nvSpPr>
        <p:spPr>
          <a:xfrm>
            <a:off x="9525" y="1666875"/>
            <a:ext cx="1381200" cy="59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Major </a:t>
            </a:r>
            <a:r>
              <a:rPr lang="en-GB" sz="1800">
                <a:solidFill>
                  <a:srgbClr val="76A5AF"/>
                </a:solidFill>
                <a:latin typeface="Nunito"/>
                <a:ea typeface="Nunito"/>
                <a:cs typeface="Nunito"/>
                <a:sym typeface="Nunito"/>
              </a:rPr>
              <a:t>Challenges</a:t>
            </a:r>
            <a:endParaRPr sz="1800">
              <a:solidFill>
                <a:srgbClr val="76A5AF"/>
              </a:solidFill>
              <a:latin typeface="Nunito"/>
              <a:ea typeface="Nunito"/>
              <a:cs typeface="Nunito"/>
              <a:sym typeface="Nunito"/>
            </a:endParaRPr>
          </a:p>
        </p:txBody>
      </p:sp>
      <p:sp>
        <p:nvSpPr>
          <p:cNvPr id="411" name="Google Shape;411;p36"/>
          <p:cNvSpPr txBox="1"/>
          <p:nvPr/>
        </p:nvSpPr>
        <p:spPr>
          <a:xfrm>
            <a:off x="1714500" y="1333500"/>
            <a:ext cx="2171700" cy="4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Limited quality and inefficient health services</a:t>
            </a:r>
            <a:endParaRPr/>
          </a:p>
        </p:txBody>
      </p:sp>
      <p:sp>
        <p:nvSpPr>
          <p:cNvPr id="412" name="Google Shape;412;p36"/>
          <p:cNvSpPr txBox="1"/>
          <p:nvPr/>
        </p:nvSpPr>
        <p:spPr>
          <a:xfrm>
            <a:off x="1714500" y="1730175"/>
            <a:ext cx="2171700" cy="4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Limited preventive healthcare</a:t>
            </a:r>
            <a:endParaRPr sz="1200">
              <a:solidFill>
                <a:schemeClr val="dk1"/>
              </a:solidFill>
              <a:latin typeface="Mada"/>
              <a:ea typeface="Mada"/>
              <a:cs typeface="Mada"/>
              <a:sym typeface="Mada"/>
            </a:endParaRPr>
          </a:p>
        </p:txBody>
      </p:sp>
      <p:sp>
        <p:nvSpPr>
          <p:cNvPr id="413" name="Google Shape;413;p36"/>
          <p:cNvSpPr txBox="1"/>
          <p:nvPr/>
        </p:nvSpPr>
        <p:spPr>
          <a:xfrm>
            <a:off x="1714500" y="2171700"/>
            <a:ext cx="2171700" cy="4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Limited preventive </a:t>
            </a:r>
            <a:r>
              <a:rPr lang="en-GB" sz="1200">
                <a:solidFill>
                  <a:schemeClr val="dk1"/>
                </a:solidFill>
                <a:latin typeface="Mada"/>
                <a:ea typeface="Mada"/>
                <a:cs typeface="Mada"/>
                <a:sym typeface="Mada"/>
              </a:rPr>
              <a:t>Difficult access to health services</a:t>
            </a:r>
            <a:endParaRPr sz="1200">
              <a:solidFill>
                <a:schemeClr val="dk1"/>
              </a:solidFill>
              <a:latin typeface="Mada"/>
              <a:ea typeface="Mada"/>
              <a:cs typeface="Mada"/>
              <a:sym typeface="Mada"/>
            </a:endParaRPr>
          </a:p>
        </p:txBody>
      </p:sp>
      <p:cxnSp>
        <p:nvCxnSpPr>
          <p:cNvPr id="414" name="Google Shape;414;p36"/>
          <p:cNvCxnSpPr>
            <a:stCxn id="410" idx="3"/>
            <a:endCxn id="411" idx="1"/>
          </p:cNvCxnSpPr>
          <p:nvPr/>
        </p:nvCxnSpPr>
        <p:spPr>
          <a:xfrm flipH="1" rot="10800000">
            <a:off x="1390725" y="1562025"/>
            <a:ext cx="323700" cy="402000"/>
          </a:xfrm>
          <a:prstGeom prst="bentConnector3">
            <a:avLst>
              <a:gd fmla="val 50012" name="adj1"/>
            </a:avLst>
          </a:prstGeom>
          <a:noFill/>
          <a:ln cap="flat" cmpd="sng" w="19050">
            <a:solidFill>
              <a:srgbClr val="999999"/>
            </a:solidFill>
            <a:prstDash val="solid"/>
            <a:round/>
            <a:headEnd len="med" w="med" type="none"/>
            <a:tailEnd len="med" w="med" type="none"/>
          </a:ln>
        </p:spPr>
      </p:cxnSp>
      <p:cxnSp>
        <p:nvCxnSpPr>
          <p:cNvPr id="415" name="Google Shape;415;p36"/>
          <p:cNvCxnSpPr>
            <a:stCxn id="410" idx="3"/>
            <a:endCxn id="413" idx="1"/>
          </p:cNvCxnSpPr>
          <p:nvPr/>
        </p:nvCxnSpPr>
        <p:spPr>
          <a:xfrm>
            <a:off x="1390725" y="1964025"/>
            <a:ext cx="323700" cy="436200"/>
          </a:xfrm>
          <a:prstGeom prst="bentConnector3">
            <a:avLst>
              <a:gd fmla="val 50012" name="adj1"/>
            </a:avLst>
          </a:prstGeom>
          <a:noFill/>
          <a:ln cap="flat" cmpd="sng" w="19050">
            <a:solidFill>
              <a:srgbClr val="999999"/>
            </a:solidFill>
            <a:prstDash val="solid"/>
            <a:round/>
            <a:headEnd len="med" w="med" type="none"/>
            <a:tailEnd len="med" w="med" type="none"/>
          </a:ln>
        </p:spPr>
      </p:cxnSp>
      <p:cxnSp>
        <p:nvCxnSpPr>
          <p:cNvPr id="416" name="Google Shape;416;p36"/>
          <p:cNvCxnSpPr>
            <a:stCxn id="410" idx="3"/>
            <a:endCxn id="412" idx="1"/>
          </p:cNvCxnSpPr>
          <p:nvPr/>
        </p:nvCxnSpPr>
        <p:spPr>
          <a:xfrm flipH="1" rot="10800000">
            <a:off x="1390725" y="1958925"/>
            <a:ext cx="323700" cy="5100"/>
          </a:xfrm>
          <a:prstGeom prst="straightConnector1">
            <a:avLst/>
          </a:prstGeom>
          <a:noFill/>
          <a:ln cap="flat" cmpd="sng" w="19050">
            <a:solidFill>
              <a:srgbClr val="999999"/>
            </a:solidFill>
            <a:prstDash val="solid"/>
            <a:round/>
            <a:headEnd len="med" w="med" type="none"/>
            <a:tailEnd len="med" w="med" type="none"/>
          </a:ln>
        </p:spPr>
      </p:cxnSp>
      <p:sp>
        <p:nvSpPr>
          <p:cNvPr id="417" name="Google Shape;417;p36"/>
          <p:cNvSpPr txBox="1"/>
          <p:nvPr/>
        </p:nvSpPr>
        <p:spPr>
          <a:xfrm>
            <a:off x="3743325" y="1666875"/>
            <a:ext cx="1381200" cy="59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u="sng">
                <a:solidFill>
                  <a:srgbClr val="CC0000"/>
                </a:solidFill>
                <a:latin typeface="Nunito"/>
                <a:ea typeface="Nunito"/>
                <a:cs typeface="Nunito"/>
                <a:sym typeface="Nunito"/>
              </a:rPr>
              <a:t>The objectives</a:t>
            </a:r>
            <a:endParaRPr b="1" sz="1800" u="sng">
              <a:solidFill>
                <a:srgbClr val="CC0000"/>
              </a:solidFill>
              <a:latin typeface="Nunito"/>
              <a:ea typeface="Nunito"/>
              <a:cs typeface="Nunito"/>
              <a:sym typeface="Nunito"/>
            </a:endParaRPr>
          </a:p>
        </p:txBody>
      </p:sp>
      <p:sp>
        <p:nvSpPr>
          <p:cNvPr id="418" name="Google Shape;418;p36"/>
          <p:cNvSpPr txBox="1"/>
          <p:nvPr/>
        </p:nvSpPr>
        <p:spPr>
          <a:xfrm>
            <a:off x="5448300" y="1333500"/>
            <a:ext cx="2171700" cy="4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Ease Access to Health Services</a:t>
            </a:r>
            <a:endParaRPr sz="1200">
              <a:latin typeface="Mada"/>
              <a:ea typeface="Mada"/>
              <a:cs typeface="Mada"/>
              <a:sym typeface="Mada"/>
            </a:endParaRPr>
          </a:p>
        </p:txBody>
      </p:sp>
      <p:sp>
        <p:nvSpPr>
          <p:cNvPr id="419" name="Google Shape;419;p36"/>
          <p:cNvSpPr txBox="1"/>
          <p:nvPr/>
        </p:nvSpPr>
        <p:spPr>
          <a:xfrm>
            <a:off x="4981575" y="1730175"/>
            <a:ext cx="2590800" cy="457200"/>
          </a:xfrm>
          <a:prstGeom prst="rect">
            <a:avLst/>
          </a:prstGeom>
          <a:noFill/>
          <a:ln>
            <a:noFill/>
          </a:ln>
        </p:spPr>
        <p:txBody>
          <a:bodyPr anchorCtr="0" anchor="ctr" bIns="91425" lIns="91425" spcFirstLastPara="1" rIns="91425" wrap="square" tIns="91425">
            <a:noAutofit/>
          </a:bodyPr>
          <a:lstStyle/>
          <a:p>
            <a:pPr indent="-228600" lvl="0" marL="457200" rtl="0" algn="l">
              <a:spcBef>
                <a:spcPts val="0"/>
              </a:spcBef>
              <a:spcAft>
                <a:spcPts val="0"/>
              </a:spcAft>
              <a:buSzPts val="1200"/>
              <a:buFont typeface="Mada"/>
              <a:buNone/>
            </a:pPr>
            <a:r>
              <a:rPr lang="en-GB" sz="1200">
                <a:latin typeface="Mada"/>
                <a:ea typeface="Mada"/>
                <a:cs typeface="Mada"/>
                <a:sym typeface="Mada"/>
              </a:rPr>
              <a:t>Promote Prevention Against Health Risks</a:t>
            </a:r>
            <a:endParaRPr sz="1200">
              <a:latin typeface="Mada"/>
              <a:ea typeface="Mada"/>
              <a:cs typeface="Mada"/>
              <a:sym typeface="Mada"/>
            </a:endParaRPr>
          </a:p>
        </p:txBody>
      </p:sp>
      <p:sp>
        <p:nvSpPr>
          <p:cNvPr id="420" name="Google Shape;420;p36"/>
          <p:cNvSpPr txBox="1"/>
          <p:nvPr/>
        </p:nvSpPr>
        <p:spPr>
          <a:xfrm>
            <a:off x="5448300" y="2171700"/>
            <a:ext cx="21717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Improve Quality and Efficiency of Healthcare Services</a:t>
            </a:r>
            <a:endParaRPr sz="1200">
              <a:latin typeface="Mada"/>
              <a:ea typeface="Mada"/>
              <a:cs typeface="Mada"/>
              <a:sym typeface="Mada"/>
            </a:endParaRPr>
          </a:p>
        </p:txBody>
      </p:sp>
      <p:cxnSp>
        <p:nvCxnSpPr>
          <p:cNvPr id="421" name="Google Shape;421;p36"/>
          <p:cNvCxnSpPr>
            <a:stCxn id="417" idx="3"/>
            <a:endCxn id="418" idx="1"/>
          </p:cNvCxnSpPr>
          <p:nvPr/>
        </p:nvCxnSpPr>
        <p:spPr>
          <a:xfrm flipH="1" rot="10800000">
            <a:off x="5124525" y="1562025"/>
            <a:ext cx="323700" cy="402000"/>
          </a:xfrm>
          <a:prstGeom prst="bentConnector3">
            <a:avLst>
              <a:gd fmla="val 50012" name="adj1"/>
            </a:avLst>
          </a:prstGeom>
          <a:noFill/>
          <a:ln cap="flat" cmpd="sng" w="19050">
            <a:solidFill>
              <a:srgbClr val="999999"/>
            </a:solidFill>
            <a:prstDash val="solid"/>
            <a:round/>
            <a:headEnd len="med" w="med" type="none"/>
            <a:tailEnd len="med" w="med" type="none"/>
          </a:ln>
        </p:spPr>
      </p:cxnSp>
      <p:cxnSp>
        <p:nvCxnSpPr>
          <p:cNvPr id="422" name="Google Shape;422;p36"/>
          <p:cNvCxnSpPr>
            <a:stCxn id="417" idx="3"/>
            <a:endCxn id="420" idx="1"/>
          </p:cNvCxnSpPr>
          <p:nvPr/>
        </p:nvCxnSpPr>
        <p:spPr>
          <a:xfrm>
            <a:off x="5124525" y="1964025"/>
            <a:ext cx="323700" cy="436200"/>
          </a:xfrm>
          <a:prstGeom prst="bentConnector3">
            <a:avLst>
              <a:gd fmla="val 50012" name="adj1"/>
            </a:avLst>
          </a:prstGeom>
          <a:noFill/>
          <a:ln cap="flat" cmpd="sng" w="19050">
            <a:solidFill>
              <a:srgbClr val="999999"/>
            </a:solidFill>
            <a:prstDash val="solid"/>
            <a:round/>
            <a:headEnd len="med" w="med" type="none"/>
            <a:tailEnd len="med" w="med" type="none"/>
          </a:ln>
        </p:spPr>
      </p:cxnSp>
      <p:cxnSp>
        <p:nvCxnSpPr>
          <p:cNvPr id="423" name="Google Shape;423;p36"/>
          <p:cNvCxnSpPr/>
          <p:nvPr/>
        </p:nvCxnSpPr>
        <p:spPr>
          <a:xfrm>
            <a:off x="5162550" y="1964175"/>
            <a:ext cx="333300" cy="0"/>
          </a:xfrm>
          <a:prstGeom prst="straightConnector1">
            <a:avLst/>
          </a:prstGeom>
          <a:noFill/>
          <a:ln cap="flat" cmpd="sng" w="19050">
            <a:solidFill>
              <a:srgbClr val="999999"/>
            </a:solidFill>
            <a:prstDash val="solid"/>
            <a:round/>
            <a:headEnd len="med" w="med" type="none"/>
            <a:tailEnd len="med" w="med" type="none"/>
          </a:ln>
        </p:spPr>
      </p:cxnSp>
      <p:sp>
        <p:nvSpPr>
          <p:cNvPr id="424" name="Google Shape;424;p36"/>
          <p:cNvSpPr txBox="1"/>
          <p:nvPr/>
        </p:nvSpPr>
        <p:spPr>
          <a:xfrm>
            <a:off x="1790700" y="3038475"/>
            <a:ext cx="1886100" cy="59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Transformation goals</a:t>
            </a:r>
            <a:endParaRPr sz="1800">
              <a:solidFill>
                <a:srgbClr val="76A5AF"/>
              </a:solidFill>
              <a:latin typeface="Nunito"/>
              <a:ea typeface="Nunito"/>
              <a:cs typeface="Nunito"/>
              <a:sym typeface="Nunito"/>
            </a:endParaRPr>
          </a:p>
        </p:txBody>
      </p:sp>
      <p:sp>
        <p:nvSpPr>
          <p:cNvPr id="425" name="Google Shape;425;p36"/>
          <p:cNvSpPr txBox="1"/>
          <p:nvPr/>
        </p:nvSpPr>
        <p:spPr>
          <a:xfrm>
            <a:off x="4000500" y="2705100"/>
            <a:ext cx="1552500" cy="45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Mada"/>
                <a:ea typeface="Mada"/>
                <a:cs typeface="Mada"/>
                <a:sym typeface="Mada"/>
              </a:rPr>
              <a:t>Improve health</a:t>
            </a:r>
            <a:endParaRPr sz="1000">
              <a:latin typeface="Mada"/>
              <a:ea typeface="Mada"/>
              <a:cs typeface="Mada"/>
              <a:sym typeface="Mada"/>
            </a:endParaRPr>
          </a:p>
        </p:txBody>
      </p:sp>
      <p:sp>
        <p:nvSpPr>
          <p:cNvPr id="426" name="Google Shape;426;p36"/>
          <p:cNvSpPr txBox="1"/>
          <p:nvPr/>
        </p:nvSpPr>
        <p:spPr>
          <a:xfrm>
            <a:off x="4000500" y="3101775"/>
            <a:ext cx="1552500" cy="45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Mada"/>
                <a:ea typeface="Mada"/>
                <a:cs typeface="Mada"/>
                <a:sym typeface="Mada"/>
              </a:rPr>
              <a:t>Improve healthcare</a:t>
            </a:r>
            <a:endParaRPr sz="1000">
              <a:latin typeface="Mada"/>
              <a:ea typeface="Mada"/>
              <a:cs typeface="Mada"/>
              <a:sym typeface="Mada"/>
            </a:endParaRPr>
          </a:p>
        </p:txBody>
      </p:sp>
      <p:sp>
        <p:nvSpPr>
          <p:cNvPr id="427" name="Google Shape;427;p36"/>
          <p:cNvSpPr txBox="1"/>
          <p:nvPr/>
        </p:nvSpPr>
        <p:spPr>
          <a:xfrm>
            <a:off x="4000500" y="3543300"/>
            <a:ext cx="1552500" cy="45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latin typeface="Mada"/>
                <a:ea typeface="Mada"/>
                <a:cs typeface="Mada"/>
                <a:sym typeface="Mada"/>
              </a:rPr>
              <a:t>   Improve value</a:t>
            </a:r>
            <a:endParaRPr sz="1000">
              <a:latin typeface="Mada"/>
              <a:ea typeface="Mada"/>
              <a:cs typeface="Mada"/>
              <a:sym typeface="Mada"/>
            </a:endParaRPr>
          </a:p>
        </p:txBody>
      </p:sp>
      <p:cxnSp>
        <p:nvCxnSpPr>
          <p:cNvPr id="428" name="Google Shape;428;p36"/>
          <p:cNvCxnSpPr>
            <a:stCxn id="424" idx="3"/>
            <a:endCxn id="425" idx="1"/>
          </p:cNvCxnSpPr>
          <p:nvPr/>
        </p:nvCxnSpPr>
        <p:spPr>
          <a:xfrm flipH="1" rot="10800000">
            <a:off x="3676800" y="2933625"/>
            <a:ext cx="323700" cy="402000"/>
          </a:xfrm>
          <a:prstGeom prst="bentConnector3">
            <a:avLst>
              <a:gd fmla="val 50000" name="adj1"/>
            </a:avLst>
          </a:prstGeom>
          <a:noFill/>
          <a:ln cap="flat" cmpd="sng" w="19050">
            <a:solidFill>
              <a:srgbClr val="999999"/>
            </a:solidFill>
            <a:prstDash val="solid"/>
            <a:round/>
            <a:headEnd len="med" w="med" type="none"/>
            <a:tailEnd len="med" w="med" type="none"/>
          </a:ln>
        </p:spPr>
      </p:cxnSp>
      <p:cxnSp>
        <p:nvCxnSpPr>
          <p:cNvPr id="429" name="Google Shape;429;p36"/>
          <p:cNvCxnSpPr>
            <a:stCxn id="424" idx="3"/>
            <a:endCxn id="427" idx="1"/>
          </p:cNvCxnSpPr>
          <p:nvPr/>
        </p:nvCxnSpPr>
        <p:spPr>
          <a:xfrm>
            <a:off x="3676800" y="3335625"/>
            <a:ext cx="323700" cy="436200"/>
          </a:xfrm>
          <a:prstGeom prst="bentConnector3">
            <a:avLst>
              <a:gd fmla="val 50000" name="adj1"/>
            </a:avLst>
          </a:prstGeom>
          <a:noFill/>
          <a:ln cap="flat" cmpd="sng" w="19050">
            <a:solidFill>
              <a:srgbClr val="999999"/>
            </a:solidFill>
            <a:prstDash val="solid"/>
            <a:round/>
            <a:headEnd len="med" w="med" type="none"/>
            <a:tailEnd len="med" w="med" type="none"/>
          </a:ln>
        </p:spPr>
      </p:cxnSp>
      <p:cxnSp>
        <p:nvCxnSpPr>
          <p:cNvPr id="430" name="Google Shape;430;p36"/>
          <p:cNvCxnSpPr>
            <a:stCxn id="424" idx="3"/>
            <a:endCxn id="426" idx="1"/>
          </p:cNvCxnSpPr>
          <p:nvPr/>
        </p:nvCxnSpPr>
        <p:spPr>
          <a:xfrm flipH="1" rot="10800000">
            <a:off x="3676800" y="3330525"/>
            <a:ext cx="323700" cy="5100"/>
          </a:xfrm>
          <a:prstGeom prst="straightConnector1">
            <a:avLst/>
          </a:prstGeom>
          <a:noFill/>
          <a:ln cap="flat" cmpd="sng" w="19050">
            <a:solidFill>
              <a:srgbClr val="999999"/>
            </a:solidFill>
            <a:prstDash val="solid"/>
            <a:round/>
            <a:headEnd len="med" w="med" type="none"/>
            <a:tailEnd len="med" w="med" type="none"/>
          </a:ln>
        </p:spPr>
      </p:cxnSp>
      <p:sp>
        <p:nvSpPr>
          <p:cNvPr id="431" name="Google Shape;431;p36"/>
          <p:cNvSpPr/>
          <p:nvPr/>
        </p:nvSpPr>
        <p:spPr>
          <a:xfrm>
            <a:off x="161925" y="4457700"/>
            <a:ext cx="7239000" cy="4419600"/>
          </a:xfrm>
          <a:prstGeom prst="round1Rect">
            <a:avLst>
              <a:gd fmla="val 16667" name="adj"/>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The New Model of Health:</a:t>
            </a:r>
            <a:endParaRPr sz="2400">
              <a:solidFill>
                <a:srgbClr val="134F5C"/>
              </a:solidFill>
              <a:latin typeface="Nunito"/>
              <a:ea typeface="Nunito"/>
              <a:cs typeface="Nunito"/>
              <a:sym typeface="Nunito"/>
            </a:endParaRPr>
          </a:p>
        </p:txBody>
      </p:sp>
      <p:sp>
        <p:nvSpPr>
          <p:cNvPr id="432" name="Google Shape;432;p36"/>
          <p:cNvSpPr txBox="1"/>
          <p:nvPr/>
        </p:nvSpPr>
        <p:spPr>
          <a:xfrm>
            <a:off x="371475" y="5010150"/>
            <a:ext cx="2505000" cy="15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rgbClr val="CC0000"/>
                </a:solidFill>
                <a:latin typeface="Nunito"/>
                <a:ea typeface="Nunito"/>
                <a:cs typeface="Nunito"/>
                <a:sym typeface="Nunito"/>
              </a:rPr>
              <a:t>System of Care:</a:t>
            </a:r>
            <a:endParaRPr b="1" sz="1800" u="sng">
              <a:solidFill>
                <a:srgbClr val="CC0000"/>
              </a:solidFill>
              <a:latin typeface="Nunito"/>
              <a:ea typeface="Nunito"/>
              <a:cs typeface="Nunito"/>
              <a:sym typeface="Nunito"/>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Preventive care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Urgent care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Planned care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Women &amp; Child care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Chronic care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Palliative care</a:t>
            </a:r>
            <a:endParaRPr sz="1200">
              <a:latin typeface="Mada"/>
              <a:ea typeface="Mada"/>
              <a:cs typeface="Mada"/>
              <a:sym typeface="Mada"/>
            </a:endParaRPr>
          </a:p>
        </p:txBody>
      </p:sp>
      <p:sp>
        <p:nvSpPr>
          <p:cNvPr id="433" name="Google Shape;433;p36"/>
          <p:cNvSpPr txBox="1"/>
          <p:nvPr/>
        </p:nvSpPr>
        <p:spPr>
          <a:xfrm>
            <a:off x="4105275" y="4991100"/>
            <a:ext cx="3181200" cy="15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rgbClr val="CC0000"/>
                </a:solidFill>
                <a:latin typeface="Nunito"/>
                <a:ea typeface="Nunito"/>
                <a:cs typeface="Nunito"/>
                <a:sym typeface="Nunito"/>
              </a:rPr>
              <a:t>Levels of Care:</a:t>
            </a:r>
            <a:endParaRPr b="1" sz="1800" u="sng">
              <a:solidFill>
                <a:srgbClr val="CC0000"/>
              </a:solidFill>
              <a:latin typeface="Nunito"/>
              <a:ea typeface="Nunito"/>
              <a:cs typeface="Nunito"/>
              <a:sym typeface="Nunito"/>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Activated Person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Healthy Communities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Virtual Care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Primary Care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Secondary Care (general hospital care)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lang="en-GB" sz="1200">
                <a:latin typeface="Mada"/>
                <a:ea typeface="Mada"/>
                <a:cs typeface="Mada"/>
                <a:sym typeface="Mada"/>
              </a:rPr>
              <a:t>Tertiary Care (specialized hospital care)</a:t>
            </a:r>
            <a:endParaRPr sz="1200">
              <a:latin typeface="Mada"/>
              <a:ea typeface="Mada"/>
              <a:cs typeface="Mada"/>
              <a:sym typeface="Mada"/>
            </a:endParaRPr>
          </a:p>
        </p:txBody>
      </p:sp>
      <p:sp>
        <p:nvSpPr>
          <p:cNvPr id="434" name="Google Shape;434;p36"/>
          <p:cNvSpPr txBox="1"/>
          <p:nvPr/>
        </p:nvSpPr>
        <p:spPr>
          <a:xfrm>
            <a:off x="1152525" y="6848475"/>
            <a:ext cx="5086500" cy="15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rgbClr val="CC0000"/>
                </a:solidFill>
                <a:latin typeface="Nunito"/>
                <a:ea typeface="Nunito"/>
                <a:cs typeface="Nunito"/>
                <a:sym typeface="Nunito"/>
              </a:rPr>
              <a:t>The Five Principles:</a:t>
            </a:r>
            <a:endParaRPr b="1" sz="1800" u="sng">
              <a:solidFill>
                <a:srgbClr val="CC0000"/>
              </a:solidFill>
              <a:latin typeface="Nunito"/>
              <a:ea typeface="Nunito"/>
              <a:cs typeface="Nunito"/>
              <a:sym typeface="Nunito"/>
            </a:endParaRPr>
          </a:p>
          <a:p>
            <a:pPr indent="-304800" lvl="0" marL="457200" rtl="0" algn="l">
              <a:lnSpc>
                <a:spcPct val="115000"/>
              </a:lnSpc>
              <a:spcBef>
                <a:spcPts val="0"/>
              </a:spcBef>
              <a:spcAft>
                <a:spcPts val="0"/>
              </a:spcAft>
              <a:buSzPts val="1200"/>
              <a:buFont typeface="Mada"/>
              <a:buAutoNum type="arabicPeriod"/>
            </a:pPr>
            <a:r>
              <a:rPr lang="en-GB" sz="1200">
                <a:solidFill>
                  <a:schemeClr val="dk1"/>
                </a:solidFill>
                <a:latin typeface="Mada"/>
                <a:ea typeface="Mada"/>
                <a:cs typeface="Mada"/>
                <a:sym typeface="Mada"/>
              </a:rPr>
              <a:t>Empowering people and their families to take control of their health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Providing knowledge to people as part of their treatment, and enabling them to be well-informed and in control of their health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Fully integrating the health system</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Keeping people healthy and focusing on the whole population through a preventive approach, rather than a solely curative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Providing treatment in a patient-friendly and outcome-focused way</a:t>
            </a:r>
            <a:endParaRPr sz="1200">
              <a:solidFill>
                <a:schemeClr val="dk1"/>
              </a:solidFill>
              <a:latin typeface="Mada"/>
              <a:ea typeface="Mada"/>
              <a:cs typeface="Mada"/>
              <a:sym typeface="Mada"/>
            </a:endParaRPr>
          </a:p>
        </p:txBody>
      </p:sp>
      <p:sp>
        <p:nvSpPr>
          <p:cNvPr id="435" name="Google Shape;435;p36"/>
          <p:cNvSpPr txBox="1"/>
          <p:nvPr/>
        </p:nvSpPr>
        <p:spPr>
          <a:xfrm>
            <a:off x="352425" y="8982075"/>
            <a:ext cx="69342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u="sng">
                <a:solidFill>
                  <a:srgbClr val="CC0000"/>
                </a:solidFill>
                <a:latin typeface="Nunito"/>
                <a:ea typeface="Nunito"/>
                <a:cs typeface="Nunito"/>
                <a:sym typeface="Nunito"/>
              </a:rPr>
              <a:t>Health in all policies (HiAP):</a:t>
            </a:r>
            <a:endParaRPr b="1" u="sng">
              <a:solidFill>
                <a:srgbClr val="CC0000"/>
              </a:solidFill>
            </a:endParaRPr>
          </a:p>
        </p:txBody>
      </p:sp>
      <p:sp>
        <p:nvSpPr>
          <p:cNvPr id="436" name="Google Shape;436;p36"/>
          <p:cNvSpPr txBox="1"/>
          <p:nvPr/>
        </p:nvSpPr>
        <p:spPr>
          <a:xfrm>
            <a:off x="171450" y="9505950"/>
            <a:ext cx="7239000" cy="762000"/>
          </a:xfrm>
          <a:prstGeom prst="rect">
            <a:avLst/>
          </a:prstGeom>
          <a:noFill/>
          <a:ln cap="flat" cmpd="sng" w="19050">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GB" sz="1200">
                <a:solidFill>
                  <a:schemeClr val="dk1"/>
                </a:solidFill>
                <a:latin typeface="Mada"/>
                <a:ea typeface="Mada"/>
                <a:cs typeface="Mada"/>
                <a:sym typeface="Mada"/>
              </a:rPr>
              <a:t> Is an approach to</a:t>
            </a:r>
            <a:r>
              <a:rPr b="1" lang="en-GB" sz="1200">
                <a:solidFill>
                  <a:schemeClr val="dk1"/>
                </a:solidFill>
                <a:latin typeface="Mada"/>
                <a:ea typeface="Mada"/>
                <a:cs typeface="Mada"/>
                <a:sym typeface="Mada"/>
              </a:rPr>
              <a:t> public policies across sectors</a:t>
            </a:r>
            <a:r>
              <a:rPr lang="en-GB" sz="1200">
                <a:solidFill>
                  <a:schemeClr val="dk1"/>
                </a:solidFill>
                <a:latin typeface="Mada"/>
                <a:ea typeface="Mada"/>
                <a:cs typeface="Mada"/>
                <a:sym typeface="Mada"/>
              </a:rPr>
              <a:t> that systematically takes into account the health implications of decisions, seeks synergies, and avoids harmful health impacts in order to improve population health and health equity.</a:t>
            </a:r>
            <a:endParaRPr sz="1200">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7"/>
          <p:cNvSpPr/>
          <p:nvPr/>
        </p:nvSpPr>
        <p:spPr>
          <a:xfrm>
            <a:off x="236025" y="2003726"/>
            <a:ext cx="7246200" cy="7389300"/>
          </a:xfrm>
          <a:prstGeom prst="round2SameRect">
            <a:avLst>
              <a:gd fmla="val 0" name="adj1"/>
              <a:gd fmla="val 4028" name="adj2"/>
            </a:avLst>
          </a:prstGeom>
          <a:no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1200">
              <a:solidFill>
                <a:schemeClr val="dk1"/>
              </a:solidFill>
              <a:highlight>
                <a:schemeClr val="lt1"/>
              </a:highlight>
              <a:latin typeface="Mada"/>
              <a:ea typeface="Mada"/>
              <a:cs typeface="Mada"/>
              <a:sym typeface="Mada"/>
            </a:endParaRPr>
          </a:p>
          <a:p>
            <a:pPr indent="0" lvl="0" marL="0" rtl="0" algn="l">
              <a:lnSpc>
                <a:spcPct val="115000"/>
              </a:lnSpc>
              <a:spcBef>
                <a:spcPts val="1200"/>
              </a:spcBef>
              <a:spcAft>
                <a:spcPts val="0"/>
              </a:spcAft>
              <a:buNone/>
            </a:pPr>
            <a:r>
              <a:rPr lang="en-GB" sz="1200">
                <a:highlight>
                  <a:srgbClr val="FFFFFF"/>
                </a:highlight>
                <a:latin typeface="Mada"/>
                <a:ea typeface="Mada"/>
                <a:cs typeface="Mada"/>
                <a:sym typeface="Mada"/>
              </a:rPr>
              <a:t>1-</a:t>
            </a:r>
            <a:r>
              <a:rPr lang="en-GB" sz="1200">
                <a:solidFill>
                  <a:schemeClr val="dk1"/>
                </a:solidFill>
                <a:highlight>
                  <a:schemeClr val="lt1"/>
                </a:highlight>
                <a:latin typeface="Mada"/>
                <a:ea typeface="Mada"/>
                <a:cs typeface="Mada"/>
                <a:sym typeface="Mada"/>
              </a:rPr>
              <a:t>The new model of care program has been designed to answer Six key questions. Which  of the following answer “How will the system help to keep me well”?</a:t>
            </a:r>
            <a:endParaRPr sz="1200">
              <a:highlight>
                <a:srgbClr val="FFFFFF"/>
              </a:highlight>
              <a:latin typeface="Mada"/>
              <a:ea typeface="Mada"/>
              <a:cs typeface="Mada"/>
              <a:sym typeface="Mada"/>
            </a:endParaRPr>
          </a:p>
          <a:p>
            <a:pPr indent="0" lvl="0" marL="0" rtl="0" algn="l">
              <a:lnSpc>
                <a:spcPct val="115000"/>
              </a:lnSpc>
              <a:spcBef>
                <a:spcPts val="1200"/>
              </a:spcBef>
              <a:spcAft>
                <a:spcPts val="0"/>
              </a:spcAft>
              <a:buNone/>
            </a:pPr>
            <a:r>
              <a:rPr lang="en-GB">
                <a:solidFill>
                  <a:srgbClr val="76A5AF"/>
                </a:solidFill>
                <a:highlight>
                  <a:srgbClr val="FFFFFF"/>
                </a:highlight>
                <a:latin typeface="Mada"/>
                <a:ea typeface="Mada"/>
                <a:cs typeface="Mada"/>
                <a:sym typeface="Mada"/>
              </a:rPr>
              <a:t> </a:t>
            </a:r>
            <a:r>
              <a:rPr lang="en-GB" sz="1200">
                <a:solidFill>
                  <a:srgbClr val="76A5AF"/>
                </a:solidFill>
                <a:highlight>
                  <a:srgbClr val="FFFFFF"/>
                </a:highlight>
                <a:latin typeface="Mada"/>
                <a:ea typeface="Mada"/>
                <a:cs typeface="Mada"/>
                <a:sym typeface="Mada"/>
              </a:rPr>
              <a:t>A-preventive care.  B-chronic care.  C-planned care  D- </a:t>
            </a:r>
            <a:r>
              <a:rPr lang="en-GB" sz="1200">
                <a:solidFill>
                  <a:srgbClr val="76A5AF"/>
                </a:solidFill>
                <a:highlight>
                  <a:schemeClr val="lt1"/>
                </a:highlight>
                <a:latin typeface="Mada"/>
                <a:ea typeface="Mada"/>
                <a:cs typeface="Mada"/>
                <a:sym typeface="Mada"/>
              </a:rPr>
              <a:t>Urgent care</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highlight>
                  <a:srgbClr val="FFFFFF"/>
                </a:highlight>
                <a:latin typeface="Mada"/>
                <a:ea typeface="Mada"/>
                <a:cs typeface="Mada"/>
                <a:sym typeface="Mada"/>
              </a:rPr>
              <a:t>2-main entities involved in Transforming Healthcare: </a:t>
            </a:r>
            <a:endParaRPr sz="1200">
              <a:solidFill>
                <a:schemeClr val="dk1"/>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rgbClr val="FFFFFF"/>
                </a:highlight>
                <a:latin typeface="Mada"/>
                <a:ea typeface="Mada"/>
                <a:cs typeface="Mada"/>
                <a:sym typeface="Mada"/>
              </a:rPr>
              <a:t>A- Ministry of Health                                         B-Saudi Health Council.</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rgbClr val="FFFFFF"/>
                </a:highlight>
                <a:latin typeface="Mada"/>
                <a:ea typeface="Mada"/>
                <a:cs typeface="Mada"/>
                <a:sym typeface="Mada"/>
              </a:rPr>
              <a:t> C-Saudi Food and Drug Authority.             D-all of above</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highlight>
                  <a:srgbClr val="FFFFFF"/>
                </a:highlight>
                <a:latin typeface="Mada"/>
                <a:ea typeface="Mada"/>
                <a:cs typeface="Mada"/>
                <a:sym typeface="Mada"/>
              </a:rPr>
              <a:t>3-Which of the following Levels of Care active individuals are at the heart of the model by enabling them and their families to maintain their health, through self-care services, and health education?:</a:t>
            </a:r>
            <a:endParaRPr sz="1300">
              <a:solidFill>
                <a:schemeClr val="dk1"/>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rgbClr val="FFFFFF"/>
                </a:highlight>
                <a:latin typeface="Mada"/>
                <a:ea typeface="Mada"/>
                <a:cs typeface="Mada"/>
                <a:sym typeface="Mada"/>
              </a:rPr>
              <a:t> A- Healthy community.                                 B-Virtual care</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rgbClr val="FFFFFF"/>
                </a:highlight>
                <a:latin typeface="Mada"/>
                <a:ea typeface="Mada"/>
                <a:cs typeface="Mada"/>
                <a:sym typeface="Mada"/>
              </a:rPr>
              <a:t>C-Primary care.                                                 D-Activated Person</a:t>
            </a:r>
            <a:endParaRPr sz="1200">
              <a:solidFill>
                <a:srgbClr val="76A5AF"/>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highlight>
                  <a:srgbClr val="FFFFFF"/>
                </a:highlight>
                <a:latin typeface="Mada"/>
                <a:ea typeface="Mada"/>
                <a:cs typeface="Mada"/>
                <a:sym typeface="Mada"/>
              </a:rPr>
              <a:t>4-containing costs,improving outcomes, controlling public healthcare expenditure and guiding new investment is?</a:t>
            </a:r>
            <a:endParaRPr sz="1200">
              <a:solidFill>
                <a:schemeClr val="dk1"/>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rgbClr val="FFFFFF"/>
                </a:highlight>
                <a:latin typeface="Mada"/>
                <a:ea typeface="Mada"/>
                <a:cs typeface="Mada"/>
                <a:sym typeface="Mada"/>
              </a:rPr>
              <a:t>A-Improve value.  B-Improve health care.  C-Improve health.</a:t>
            </a:r>
            <a:endParaRPr sz="1000">
              <a:solidFill>
                <a:srgbClr val="76A5AF"/>
              </a:solidFill>
              <a:highlight>
                <a:schemeClr val="lt1"/>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highlight>
                  <a:schemeClr val="lt1"/>
                </a:highlight>
                <a:latin typeface="Mada"/>
                <a:ea typeface="Mada"/>
                <a:cs typeface="Mada"/>
                <a:sym typeface="Mada"/>
              </a:rPr>
              <a:t>5-  Which of the following health pillars are under Vision 2030? </a:t>
            </a:r>
            <a:endParaRPr sz="1200">
              <a:solidFill>
                <a:schemeClr val="dk1"/>
              </a:solidFill>
              <a:highlight>
                <a:schemeClr val="lt1"/>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chemeClr val="lt1"/>
                </a:highlight>
                <a:latin typeface="Mada"/>
                <a:ea typeface="Mada"/>
                <a:cs typeface="Mada"/>
                <a:sym typeface="Mada"/>
              </a:rPr>
              <a:t>A-Strengthen islamic values.                                B-Vibrant society.  </a:t>
            </a:r>
            <a:endParaRPr sz="1200">
              <a:solidFill>
                <a:srgbClr val="76A5AF"/>
              </a:solidFill>
              <a:highlight>
                <a:schemeClr val="lt1"/>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rPr lang="en-GB" sz="1200">
                <a:solidFill>
                  <a:srgbClr val="76A5AF"/>
                </a:solidFill>
                <a:highlight>
                  <a:schemeClr val="lt1"/>
                </a:highlight>
                <a:latin typeface="Mada"/>
                <a:ea typeface="Mada"/>
                <a:cs typeface="Mada"/>
                <a:sym typeface="Mada"/>
              </a:rPr>
              <a:t>C-Offering a fulfilling and healthy life.               D- Promote a healthy lifestyle</a:t>
            </a:r>
            <a:endParaRPr sz="1200">
              <a:solidFill>
                <a:schemeClr val="dk1"/>
              </a:solidFill>
              <a:highlight>
                <a:schemeClr val="lt1"/>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6A5AF"/>
              </a:solidFill>
              <a:highlight>
                <a:schemeClr val="lt1"/>
              </a:highlight>
              <a:latin typeface="Mada"/>
              <a:ea typeface="Mada"/>
              <a:cs typeface="Mada"/>
              <a:sym typeface="Mada"/>
            </a:endParaRPr>
          </a:p>
          <a:p>
            <a:pPr indent="0" lvl="0" marL="0" rtl="0" algn="l">
              <a:lnSpc>
                <a:spcPct val="100000"/>
              </a:lnSpc>
              <a:spcBef>
                <a:spcPts val="1200"/>
              </a:spcBef>
              <a:spcAft>
                <a:spcPts val="0"/>
              </a:spcAft>
              <a:buNone/>
            </a:pPr>
            <a:r>
              <a:t/>
            </a:r>
            <a:endParaRPr sz="1200">
              <a:latin typeface="Mada"/>
              <a:ea typeface="Mada"/>
              <a:cs typeface="Mada"/>
              <a:sym typeface="Mada"/>
            </a:endParaRPr>
          </a:p>
        </p:txBody>
      </p:sp>
      <p:sp>
        <p:nvSpPr>
          <p:cNvPr id="442" name="Google Shape;442;p37"/>
          <p:cNvSpPr/>
          <p:nvPr/>
        </p:nvSpPr>
        <p:spPr>
          <a:xfrm>
            <a:off x="636976" y="1849157"/>
            <a:ext cx="1209924" cy="33328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443" name="Google Shape;443;p37"/>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44" name="Google Shape;444;p37"/>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445" name="Google Shape;445;p37"/>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46" name="Google Shape;446;p37"/>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447" name="Google Shape;447;p37"/>
          <p:cNvGraphicFramePr/>
          <p:nvPr/>
        </p:nvGraphicFramePr>
        <p:xfrm>
          <a:off x="2068288" y="9686763"/>
          <a:ext cx="3000000" cy="3000000"/>
        </p:xfrm>
        <a:graphic>
          <a:graphicData uri="http://schemas.openxmlformats.org/drawingml/2006/table">
            <a:tbl>
              <a:tblPr>
                <a:noFill/>
                <a:tableStyleId>{58AF8C6C-1C93-4265-BDF4-2FA1F07A9AE9}</a:tableStyleId>
              </a:tblPr>
              <a:tblGrid>
                <a:gridCol w="670900"/>
                <a:gridCol w="670900"/>
                <a:gridCol w="670900"/>
                <a:gridCol w="670900"/>
                <a:gridCol w="670900"/>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8"/>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8"/>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5" name="Google Shape;455;p38"/>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456" name="Google Shape;456;p38"/>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457" name="Google Shape;457;p38"/>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58" name="Google Shape;458;p38"/>
          <p:cNvSpPr txBox="1"/>
          <p:nvPr/>
        </p:nvSpPr>
        <p:spPr>
          <a:xfrm>
            <a:off x="54700" y="3994825"/>
            <a:ext cx="75102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a:t>
            </a:r>
            <a:r>
              <a:rPr lang="en-GB" sz="2200">
                <a:solidFill>
                  <a:srgbClr val="76A5AF"/>
                </a:solidFill>
                <a:latin typeface="Nunito"/>
                <a:ea typeface="Nunito"/>
                <a:cs typeface="Nunito"/>
                <a:sym typeface="Nunito"/>
              </a:rPr>
              <a:t>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459" name="Google Shape;459;p38"/>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460" name="Google Shape;460;p38"/>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pic>
        <p:nvPicPr>
          <p:cNvPr id="461" name="Google Shape;461;p38"/>
          <p:cNvPicPr preferRelativeResize="0"/>
          <p:nvPr/>
        </p:nvPicPr>
        <p:blipFill>
          <a:blip r:embed="rId4">
            <a:alphaModFix/>
          </a:blip>
          <a:stretch>
            <a:fillRect/>
          </a:stretch>
        </p:blipFill>
        <p:spPr>
          <a:xfrm flipH="1">
            <a:off x="238565" y="4707623"/>
            <a:ext cx="371200" cy="371226"/>
          </a:xfrm>
          <a:prstGeom prst="rect">
            <a:avLst/>
          </a:prstGeom>
          <a:noFill/>
          <a:ln>
            <a:noFill/>
          </a:ln>
        </p:spPr>
      </p:pic>
      <p:sp>
        <p:nvSpPr>
          <p:cNvPr id="462" name="Google Shape;462;p38"/>
          <p:cNvSpPr txBox="1"/>
          <p:nvPr/>
        </p:nvSpPr>
        <p:spPr>
          <a:xfrm>
            <a:off x="344609" y="6262335"/>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Clr>
                <a:srgbClr val="000000"/>
              </a:buClr>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Clr>
                <a:srgbClr val="000000"/>
              </a:buClr>
              <a:buSzPts val="1400"/>
              <a:buFont typeface="Mada"/>
              <a:buChar char="●"/>
            </a:pPr>
            <a:r>
              <a:rPr lang="en-GB">
                <a:solidFill>
                  <a:srgbClr val="000000"/>
                </a:solidFill>
                <a:latin typeface="Mada"/>
                <a:ea typeface="Mada"/>
                <a:cs typeface="Mada"/>
                <a:sym typeface="Mada"/>
              </a:rPr>
              <a:t>May Babaeer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463" name="Google Shape;463;p38"/>
          <p:cNvSpPr txBox="1"/>
          <p:nvPr/>
        </p:nvSpPr>
        <p:spPr>
          <a:xfrm>
            <a:off x="5277100" y="6664023"/>
            <a:ext cx="30000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Meshari Alzeer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Mohannad Makkawi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Nayef Alsaber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Omar Aldosari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Omar Alghadir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Zyad Aldosari</a:t>
            </a:r>
            <a:endParaRPr/>
          </a:p>
        </p:txBody>
      </p:sp>
      <p:pic>
        <p:nvPicPr>
          <p:cNvPr id="464" name="Google Shape;464;p38"/>
          <p:cNvPicPr preferRelativeResize="0"/>
          <p:nvPr/>
        </p:nvPicPr>
        <p:blipFill>
          <a:blip r:embed="rId5">
            <a:alphaModFix/>
          </a:blip>
          <a:stretch>
            <a:fillRect/>
          </a:stretch>
        </p:blipFill>
        <p:spPr>
          <a:xfrm>
            <a:off x="506473" y="9304390"/>
            <a:ext cx="245800" cy="245825"/>
          </a:xfrm>
          <a:prstGeom prst="rect">
            <a:avLst/>
          </a:prstGeom>
          <a:noFill/>
          <a:ln>
            <a:noFill/>
          </a:ln>
        </p:spPr>
      </p:pic>
      <p:pic>
        <p:nvPicPr>
          <p:cNvPr id="465" name="Google Shape;465;p38"/>
          <p:cNvPicPr preferRelativeResize="0"/>
          <p:nvPr/>
        </p:nvPicPr>
        <p:blipFill>
          <a:blip r:embed="rId6">
            <a:alphaModFix/>
          </a:blip>
          <a:stretch>
            <a:fillRect/>
          </a:stretch>
        </p:blipFill>
        <p:spPr>
          <a:xfrm>
            <a:off x="474626" y="7325082"/>
            <a:ext cx="309500" cy="309500"/>
          </a:xfrm>
          <a:prstGeom prst="rect">
            <a:avLst/>
          </a:prstGeom>
          <a:noFill/>
          <a:ln>
            <a:noFill/>
          </a:ln>
        </p:spPr>
      </p:pic>
      <p:pic>
        <p:nvPicPr>
          <p:cNvPr id="466" name="Google Shape;466;p38"/>
          <p:cNvPicPr preferRelativeResize="0"/>
          <p:nvPr/>
        </p:nvPicPr>
        <p:blipFill>
          <a:blip r:embed="rId7">
            <a:alphaModFix/>
          </a:blip>
          <a:stretch>
            <a:fillRect/>
          </a:stretch>
        </p:blipFill>
        <p:spPr>
          <a:xfrm>
            <a:off x="492423" y="8936695"/>
            <a:ext cx="273900" cy="27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6"/>
          <p:cNvPicPr preferRelativeResize="0"/>
          <p:nvPr/>
        </p:nvPicPr>
        <p:blipFill>
          <a:blip r:embed="rId3">
            <a:alphaModFix/>
          </a:blip>
          <a:stretch>
            <a:fillRect/>
          </a:stretch>
        </p:blipFill>
        <p:spPr>
          <a:xfrm>
            <a:off x="4626775" y="2530505"/>
            <a:ext cx="1419225" cy="342900"/>
          </a:xfrm>
          <a:prstGeom prst="rect">
            <a:avLst/>
          </a:prstGeom>
          <a:noFill/>
          <a:ln>
            <a:noFill/>
          </a:ln>
        </p:spPr>
      </p:pic>
      <p:pic>
        <p:nvPicPr>
          <p:cNvPr id="123" name="Google Shape;123;p26"/>
          <p:cNvPicPr preferRelativeResize="0"/>
          <p:nvPr/>
        </p:nvPicPr>
        <p:blipFill>
          <a:blip r:embed="rId4">
            <a:alphaModFix/>
          </a:blip>
          <a:stretch>
            <a:fillRect/>
          </a:stretch>
        </p:blipFill>
        <p:spPr>
          <a:xfrm>
            <a:off x="2958728" y="2520968"/>
            <a:ext cx="1552575" cy="361950"/>
          </a:xfrm>
          <a:prstGeom prst="rect">
            <a:avLst/>
          </a:prstGeom>
          <a:noFill/>
          <a:ln>
            <a:noFill/>
          </a:ln>
        </p:spPr>
      </p:pic>
      <p:pic>
        <p:nvPicPr>
          <p:cNvPr id="124" name="Google Shape;124;p26"/>
          <p:cNvPicPr preferRelativeResize="0"/>
          <p:nvPr/>
        </p:nvPicPr>
        <p:blipFill>
          <a:blip r:embed="rId5">
            <a:alphaModFix/>
          </a:blip>
          <a:stretch>
            <a:fillRect/>
          </a:stretch>
        </p:blipFill>
        <p:spPr>
          <a:xfrm>
            <a:off x="1359804" y="2497168"/>
            <a:ext cx="1562100" cy="409575"/>
          </a:xfrm>
          <a:prstGeom prst="rect">
            <a:avLst/>
          </a:prstGeom>
          <a:noFill/>
          <a:ln>
            <a:noFill/>
          </a:ln>
        </p:spPr>
      </p:pic>
      <p:pic>
        <p:nvPicPr>
          <p:cNvPr id="125" name="Google Shape;125;p26"/>
          <p:cNvPicPr preferRelativeResize="0"/>
          <p:nvPr/>
        </p:nvPicPr>
        <p:blipFill>
          <a:blip r:embed="rId6">
            <a:alphaModFix/>
          </a:blip>
          <a:stretch>
            <a:fillRect/>
          </a:stretch>
        </p:blipFill>
        <p:spPr>
          <a:xfrm>
            <a:off x="258675" y="2806525"/>
            <a:ext cx="6720325" cy="3303093"/>
          </a:xfrm>
          <a:prstGeom prst="rect">
            <a:avLst/>
          </a:prstGeom>
          <a:noFill/>
          <a:ln>
            <a:noFill/>
          </a:ln>
        </p:spPr>
      </p:pic>
      <p:pic>
        <p:nvPicPr>
          <p:cNvPr id="126" name="Google Shape;126;p26"/>
          <p:cNvPicPr preferRelativeResize="0"/>
          <p:nvPr/>
        </p:nvPicPr>
        <p:blipFill>
          <a:blip r:embed="rId7">
            <a:alphaModFix/>
          </a:blip>
          <a:stretch>
            <a:fillRect/>
          </a:stretch>
        </p:blipFill>
        <p:spPr>
          <a:xfrm>
            <a:off x="322137" y="6174775"/>
            <a:ext cx="7072200" cy="3472839"/>
          </a:xfrm>
          <a:prstGeom prst="rect">
            <a:avLst/>
          </a:prstGeom>
          <a:noFill/>
          <a:ln>
            <a:noFill/>
          </a:ln>
        </p:spPr>
      </p:pic>
      <p:pic>
        <p:nvPicPr>
          <p:cNvPr id="127" name="Google Shape;127;p26"/>
          <p:cNvPicPr preferRelativeResize="0"/>
          <p:nvPr/>
        </p:nvPicPr>
        <p:blipFill>
          <a:blip r:embed="rId8">
            <a:alphaModFix/>
          </a:blip>
          <a:stretch>
            <a:fillRect/>
          </a:stretch>
        </p:blipFill>
        <p:spPr>
          <a:xfrm>
            <a:off x="4746850" y="5264822"/>
            <a:ext cx="2232140" cy="844803"/>
          </a:xfrm>
          <a:prstGeom prst="rect">
            <a:avLst/>
          </a:prstGeom>
          <a:noFill/>
          <a:ln>
            <a:noFill/>
          </a:ln>
        </p:spPr>
      </p:pic>
      <p:pic>
        <p:nvPicPr>
          <p:cNvPr id="128" name="Google Shape;128;p26"/>
          <p:cNvPicPr preferRelativeResize="0"/>
          <p:nvPr/>
        </p:nvPicPr>
        <p:blipFill>
          <a:blip r:embed="rId9">
            <a:alphaModFix/>
          </a:blip>
          <a:stretch>
            <a:fillRect/>
          </a:stretch>
        </p:blipFill>
        <p:spPr>
          <a:xfrm>
            <a:off x="3557517" y="6821968"/>
            <a:ext cx="1562100" cy="362407"/>
          </a:xfrm>
          <a:prstGeom prst="rect">
            <a:avLst/>
          </a:prstGeom>
          <a:noFill/>
          <a:ln>
            <a:noFill/>
          </a:ln>
        </p:spPr>
      </p:pic>
      <p:pic>
        <p:nvPicPr>
          <p:cNvPr id="129" name="Google Shape;129;p26"/>
          <p:cNvPicPr preferRelativeResize="0"/>
          <p:nvPr/>
        </p:nvPicPr>
        <p:blipFill>
          <a:blip r:embed="rId10">
            <a:alphaModFix/>
          </a:blip>
          <a:stretch>
            <a:fillRect/>
          </a:stretch>
        </p:blipFill>
        <p:spPr>
          <a:xfrm>
            <a:off x="5357375" y="6756725"/>
            <a:ext cx="1973500" cy="1340750"/>
          </a:xfrm>
          <a:prstGeom prst="rect">
            <a:avLst/>
          </a:prstGeom>
          <a:noFill/>
          <a:ln>
            <a:noFill/>
          </a:ln>
        </p:spPr>
      </p:pic>
      <p:sp>
        <p:nvSpPr>
          <p:cNvPr id="130" name="Google Shape;130;p26"/>
          <p:cNvSpPr txBox="1"/>
          <p:nvPr>
            <p:ph type="title"/>
          </p:nvPr>
        </p:nvSpPr>
        <p:spPr>
          <a:xfrm>
            <a:off x="317363" y="288118"/>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Health under vision 2030</a:t>
            </a:r>
            <a:endParaRPr b="1" sz="2400" u="sng">
              <a:solidFill>
                <a:srgbClr val="134F5C"/>
              </a:solidFill>
              <a:latin typeface="Nunito"/>
              <a:ea typeface="Nunito"/>
              <a:cs typeface="Nunito"/>
              <a:sym typeface="Nunito"/>
            </a:endParaRPr>
          </a:p>
        </p:txBody>
      </p:sp>
      <p:sp>
        <p:nvSpPr>
          <p:cNvPr id="131" name="Google Shape;131;p26"/>
          <p:cNvSpPr/>
          <p:nvPr/>
        </p:nvSpPr>
        <p:spPr>
          <a:xfrm>
            <a:off x="1115497" y="1566053"/>
            <a:ext cx="421500" cy="4095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txBox="1"/>
          <p:nvPr/>
        </p:nvSpPr>
        <p:spPr>
          <a:xfrm>
            <a:off x="4714611" y="6497748"/>
            <a:ext cx="493800" cy="2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6AA84F"/>
                </a:solidFill>
              </a:rPr>
              <a:t>2,3</a:t>
            </a:r>
            <a:endParaRPr b="1" sz="800">
              <a:solidFill>
                <a:srgbClr val="6AA84F"/>
              </a:solidFill>
            </a:endParaRPr>
          </a:p>
        </p:txBody>
      </p:sp>
      <p:pic>
        <p:nvPicPr>
          <p:cNvPr id="133" name="Google Shape;133;p26"/>
          <p:cNvPicPr preferRelativeResize="0"/>
          <p:nvPr/>
        </p:nvPicPr>
        <p:blipFill>
          <a:blip r:embed="rId11">
            <a:alphaModFix/>
          </a:blip>
          <a:stretch>
            <a:fillRect/>
          </a:stretch>
        </p:blipFill>
        <p:spPr>
          <a:xfrm>
            <a:off x="1619125" y="1323250"/>
            <a:ext cx="4351251" cy="1204450"/>
          </a:xfrm>
          <a:prstGeom prst="rect">
            <a:avLst/>
          </a:prstGeom>
          <a:noFill/>
          <a:ln>
            <a:noFill/>
          </a:ln>
        </p:spPr>
      </p:pic>
      <p:sp>
        <p:nvSpPr>
          <p:cNvPr id="134" name="Google Shape;134;p26"/>
          <p:cNvSpPr txBox="1"/>
          <p:nvPr/>
        </p:nvSpPr>
        <p:spPr>
          <a:xfrm>
            <a:off x="6695095" y="5230750"/>
            <a:ext cx="2379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6AA84F"/>
                </a:solidFill>
              </a:rPr>
              <a:t>1</a:t>
            </a:r>
            <a:endParaRPr b="1" sz="800">
              <a:solidFill>
                <a:srgbClr val="6AA84F"/>
              </a:solidFill>
            </a:endParaRPr>
          </a:p>
        </p:txBody>
      </p:sp>
      <p:sp>
        <p:nvSpPr>
          <p:cNvPr id="135" name="Google Shape;135;p26"/>
          <p:cNvSpPr txBox="1"/>
          <p:nvPr/>
        </p:nvSpPr>
        <p:spPr>
          <a:xfrm>
            <a:off x="6741095" y="6474041"/>
            <a:ext cx="2379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6AA84F"/>
                </a:solidFill>
              </a:rPr>
              <a:t>4</a:t>
            </a:r>
            <a:endParaRPr b="1" sz="800">
              <a:solidFill>
                <a:srgbClr val="6AA84F"/>
              </a:solidFill>
            </a:endParaRPr>
          </a:p>
        </p:txBody>
      </p:sp>
      <p:sp>
        <p:nvSpPr>
          <p:cNvPr id="136" name="Google Shape;136;p26"/>
          <p:cNvSpPr txBox="1"/>
          <p:nvPr/>
        </p:nvSpPr>
        <p:spPr>
          <a:xfrm>
            <a:off x="1899038" y="896850"/>
            <a:ext cx="37914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999999"/>
                </a:solidFill>
                <a:latin typeface="Mada Medium"/>
                <a:ea typeface="Mada Medium"/>
                <a:cs typeface="Mada Medium"/>
                <a:sym typeface="Mada Medium"/>
              </a:rPr>
              <a:t>The Kingdom will achieve </a:t>
            </a:r>
            <a:r>
              <a:rPr lang="en-GB" sz="1300">
                <a:solidFill>
                  <a:srgbClr val="999999"/>
                </a:solidFill>
                <a:latin typeface="Mada Medium"/>
                <a:ea typeface="Mada Medium"/>
                <a:cs typeface="Mada Medium"/>
                <a:sym typeface="Mada Medium"/>
              </a:rPr>
              <a:t>its</a:t>
            </a:r>
            <a:r>
              <a:rPr lang="en-GB" sz="1300">
                <a:solidFill>
                  <a:srgbClr val="999999"/>
                </a:solidFill>
                <a:latin typeface="Mada Medium"/>
                <a:ea typeface="Mada Medium"/>
                <a:cs typeface="Mada Medium"/>
                <a:sym typeface="Mada Medium"/>
              </a:rPr>
              <a:t> “Vision 2030” objectives through three main pillars:</a:t>
            </a:r>
            <a:endParaRPr sz="1300">
              <a:solidFill>
                <a:srgbClr val="999999"/>
              </a:solidFill>
              <a:latin typeface="Mada Medium"/>
              <a:ea typeface="Mada Medium"/>
              <a:cs typeface="Mada Medium"/>
              <a:sym typeface="Mada Medium"/>
            </a:endParaRPr>
          </a:p>
        </p:txBody>
      </p:sp>
      <p:sp>
        <p:nvSpPr>
          <p:cNvPr id="137" name="Google Shape;137;p26"/>
          <p:cNvSpPr txBox="1"/>
          <p:nvPr/>
        </p:nvSpPr>
        <p:spPr>
          <a:xfrm>
            <a:off x="-12" y="9731651"/>
            <a:ext cx="60717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1-Life expectancy is an indicator of how well is the population</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2-how do we achieve fulfilling healthy life? By Level 2 objectives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3-Improving healthcare services is very important and we achieve it by Level 3 objectives, The rest of level 2 are determinants of health.</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4-Why do we have different objectives to offer a fulfilling healthy life? To give it a specific meaning from different aspects for the IMPLEMENTATION. </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258675" y="162101"/>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rgbClr val="134F5C"/>
                </a:solidFill>
                <a:latin typeface="Nunito"/>
                <a:ea typeface="Nunito"/>
                <a:cs typeface="Nunito"/>
                <a:sym typeface="Nunito"/>
              </a:rPr>
              <a:t>Health under vision 2030</a:t>
            </a:r>
            <a:endParaRPr b="1" sz="3000" u="sng">
              <a:solidFill>
                <a:srgbClr val="134F5C"/>
              </a:solidFill>
              <a:latin typeface="Nunito"/>
              <a:ea typeface="Nunito"/>
              <a:cs typeface="Nunito"/>
              <a:sym typeface="Nunito"/>
            </a:endParaRPr>
          </a:p>
        </p:txBody>
      </p:sp>
      <p:pic>
        <p:nvPicPr>
          <p:cNvPr id="143" name="Google Shape;143;p27"/>
          <p:cNvPicPr preferRelativeResize="0"/>
          <p:nvPr/>
        </p:nvPicPr>
        <p:blipFill>
          <a:blip r:embed="rId3">
            <a:alphaModFix/>
          </a:blip>
          <a:stretch>
            <a:fillRect/>
          </a:stretch>
        </p:blipFill>
        <p:spPr>
          <a:xfrm>
            <a:off x="779506" y="762441"/>
            <a:ext cx="5540376" cy="2842600"/>
          </a:xfrm>
          <a:prstGeom prst="rect">
            <a:avLst/>
          </a:prstGeom>
          <a:noFill/>
          <a:ln>
            <a:noFill/>
          </a:ln>
        </p:spPr>
      </p:pic>
      <p:pic>
        <p:nvPicPr>
          <p:cNvPr id="144" name="Google Shape;144;p27"/>
          <p:cNvPicPr preferRelativeResize="0"/>
          <p:nvPr/>
        </p:nvPicPr>
        <p:blipFill>
          <a:blip r:embed="rId4">
            <a:alphaModFix/>
          </a:blip>
          <a:stretch>
            <a:fillRect/>
          </a:stretch>
        </p:blipFill>
        <p:spPr>
          <a:xfrm>
            <a:off x="151018" y="7077550"/>
            <a:ext cx="3366450" cy="2534350"/>
          </a:xfrm>
          <a:prstGeom prst="rect">
            <a:avLst/>
          </a:prstGeom>
          <a:noFill/>
          <a:ln cap="flat" cmpd="sng" w="9525">
            <a:solidFill>
              <a:srgbClr val="45818E"/>
            </a:solidFill>
            <a:prstDash val="dot"/>
            <a:round/>
            <a:headEnd len="sm" w="sm" type="none"/>
            <a:tailEnd len="sm" w="sm" type="none"/>
          </a:ln>
        </p:spPr>
      </p:pic>
      <p:pic>
        <p:nvPicPr>
          <p:cNvPr id="145" name="Google Shape;145;p27"/>
          <p:cNvPicPr preferRelativeResize="0"/>
          <p:nvPr/>
        </p:nvPicPr>
        <p:blipFill>
          <a:blip r:embed="rId5">
            <a:alphaModFix/>
          </a:blip>
          <a:stretch>
            <a:fillRect/>
          </a:stretch>
        </p:blipFill>
        <p:spPr>
          <a:xfrm>
            <a:off x="877898" y="3528850"/>
            <a:ext cx="5833727" cy="3165499"/>
          </a:xfrm>
          <a:prstGeom prst="rect">
            <a:avLst/>
          </a:prstGeom>
          <a:noFill/>
          <a:ln>
            <a:noFill/>
          </a:ln>
        </p:spPr>
      </p:pic>
      <p:sp>
        <p:nvSpPr>
          <p:cNvPr id="146" name="Google Shape;146;p27"/>
          <p:cNvSpPr txBox="1"/>
          <p:nvPr/>
        </p:nvSpPr>
        <p:spPr>
          <a:xfrm>
            <a:off x="-5808055" y="12361623"/>
            <a:ext cx="7589400" cy="10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p:txBody>
      </p:sp>
      <p:sp>
        <p:nvSpPr>
          <p:cNvPr id="147" name="Google Shape;147;p27"/>
          <p:cNvSpPr txBox="1"/>
          <p:nvPr/>
        </p:nvSpPr>
        <p:spPr>
          <a:xfrm>
            <a:off x="4021222" y="2516336"/>
            <a:ext cx="1818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
                <a:solidFill>
                  <a:srgbClr val="6AA84F"/>
                </a:solidFill>
                <a:latin typeface="Mada"/>
                <a:ea typeface="Mada"/>
                <a:cs typeface="Mada"/>
                <a:sym typeface="Mada"/>
              </a:rPr>
              <a:t>1</a:t>
            </a:r>
            <a:endParaRPr b="1" sz="500">
              <a:solidFill>
                <a:srgbClr val="6AA84F"/>
              </a:solidFill>
              <a:latin typeface="Mada"/>
              <a:ea typeface="Mada"/>
              <a:cs typeface="Mada"/>
              <a:sym typeface="Mada"/>
            </a:endParaRPr>
          </a:p>
        </p:txBody>
      </p:sp>
      <p:sp>
        <p:nvSpPr>
          <p:cNvPr id="148" name="Google Shape;148;p27"/>
          <p:cNvSpPr txBox="1"/>
          <p:nvPr/>
        </p:nvSpPr>
        <p:spPr>
          <a:xfrm>
            <a:off x="1515552" y="4083620"/>
            <a:ext cx="2658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
                <a:solidFill>
                  <a:srgbClr val="6AA84F"/>
                </a:solidFill>
                <a:latin typeface="Mada"/>
                <a:ea typeface="Mada"/>
                <a:cs typeface="Mada"/>
                <a:sym typeface="Mada"/>
              </a:rPr>
              <a:t>2</a:t>
            </a:r>
            <a:endParaRPr b="1" sz="400">
              <a:solidFill>
                <a:srgbClr val="6AA84F"/>
              </a:solidFill>
              <a:latin typeface="Mada"/>
              <a:ea typeface="Mada"/>
              <a:cs typeface="Mada"/>
              <a:sym typeface="Mada"/>
            </a:endParaRPr>
          </a:p>
        </p:txBody>
      </p:sp>
      <p:sp>
        <p:nvSpPr>
          <p:cNvPr id="149" name="Google Shape;149;p27"/>
          <p:cNvSpPr/>
          <p:nvPr/>
        </p:nvSpPr>
        <p:spPr>
          <a:xfrm>
            <a:off x="3685634" y="8111073"/>
            <a:ext cx="3366600" cy="619200"/>
          </a:xfrm>
          <a:prstGeom prst="roundRect">
            <a:avLst>
              <a:gd fmla="val 16667" name="adj"/>
            </a:avLst>
          </a:prstGeom>
          <a:solidFill>
            <a:srgbClr val="D0E0E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Aims of the National Transformation program </a:t>
            </a:r>
            <a:endParaRPr sz="1800">
              <a:solidFill>
                <a:srgbClr val="FFFFFF"/>
              </a:solidFill>
              <a:latin typeface="Nunito"/>
              <a:ea typeface="Nunito"/>
              <a:cs typeface="Nunito"/>
              <a:sym typeface="Nunito"/>
            </a:endParaRPr>
          </a:p>
        </p:txBody>
      </p:sp>
      <p:cxnSp>
        <p:nvCxnSpPr>
          <p:cNvPr id="150" name="Google Shape;150;p27"/>
          <p:cNvCxnSpPr>
            <a:endCxn id="144" idx="0"/>
          </p:cNvCxnSpPr>
          <p:nvPr/>
        </p:nvCxnSpPr>
        <p:spPr>
          <a:xfrm flipH="1">
            <a:off x="1834243" y="5770750"/>
            <a:ext cx="494100" cy="1306800"/>
          </a:xfrm>
          <a:prstGeom prst="straightConnector1">
            <a:avLst/>
          </a:prstGeom>
          <a:noFill/>
          <a:ln cap="flat" cmpd="sng" w="9525">
            <a:solidFill>
              <a:srgbClr val="45818E"/>
            </a:solidFill>
            <a:prstDash val="dot"/>
            <a:round/>
            <a:headEnd len="med" w="med" type="none"/>
            <a:tailEnd len="med" w="med" type="none"/>
          </a:ln>
        </p:spPr>
      </p:cxnSp>
      <p:sp>
        <p:nvSpPr>
          <p:cNvPr id="151" name="Google Shape;151;p27"/>
          <p:cNvSpPr/>
          <p:nvPr/>
        </p:nvSpPr>
        <p:spPr>
          <a:xfrm>
            <a:off x="4657234" y="6254812"/>
            <a:ext cx="2351400" cy="244200"/>
          </a:xfrm>
          <a:prstGeom prst="roundRect">
            <a:avLst>
              <a:gd fmla="val 16667" name="adj"/>
            </a:avLst>
          </a:prstGeom>
          <a:solidFill>
            <a:srgbClr val="A2C4C9"/>
          </a:solidFill>
          <a:ln cap="flat" cmpd="sng" w="9525">
            <a:solidFill>
              <a:srgbClr val="A2C4C9"/>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900" u="sng">
                <a:solidFill>
                  <a:schemeClr val="dk1"/>
                </a:solidFill>
                <a:latin typeface="Mada"/>
                <a:ea typeface="Mada"/>
                <a:cs typeface="Mada"/>
                <a:sym typeface="Mada"/>
                <a:hlinkClick r:id="rId6">
                  <a:extLst>
                    <a:ext uri="{A12FA001-AC4F-418D-AE19-62706E023703}">
                      <ahyp:hlinkClr val="tx"/>
                    </a:ext>
                  </a:extLst>
                </a:hlinkClick>
              </a:rPr>
              <a:t>Click to go to the vision 2030 website </a:t>
            </a:r>
            <a:endParaRPr b="1" sz="900">
              <a:solidFill>
                <a:schemeClr val="dk1"/>
              </a:solidFill>
              <a:latin typeface="Mada"/>
              <a:ea typeface="Mada"/>
              <a:cs typeface="Mada"/>
              <a:sym typeface="Mada"/>
            </a:endParaRPr>
          </a:p>
        </p:txBody>
      </p:sp>
      <p:cxnSp>
        <p:nvCxnSpPr>
          <p:cNvPr id="152" name="Google Shape;152;p27"/>
          <p:cNvCxnSpPr>
            <a:stCxn id="151" idx="1"/>
          </p:cNvCxnSpPr>
          <p:nvPr/>
        </p:nvCxnSpPr>
        <p:spPr>
          <a:xfrm flipH="1">
            <a:off x="4241134" y="6376912"/>
            <a:ext cx="416100" cy="3300"/>
          </a:xfrm>
          <a:prstGeom prst="straightConnector1">
            <a:avLst/>
          </a:prstGeom>
          <a:noFill/>
          <a:ln cap="flat" cmpd="sng" w="9525">
            <a:solidFill>
              <a:srgbClr val="45818E"/>
            </a:solidFill>
            <a:prstDash val="dot"/>
            <a:round/>
            <a:headEnd len="med" w="med" type="none"/>
            <a:tailEnd len="med" w="med" type="none"/>
          </a:ln>
        </p:spPr>
      </p:cxnSp>
      <p:sp>
        <p:nvSpPr>
          <p:cNvPr id="153" name="Google Shape;153;p27"/>
          <p:cNvSpPr txBox="1"/>
          <p:nvPr/>
        </p:nvSpPr>
        <p:spPr>
          <a:xfrm>
            <a:off x="-12" y="9731651"/>
            <a:ext cx="60717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1-These programs are the vehicle to achieve and implement the objectives not only by the ministry of health but as an entity of different sectors.</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2-Quality of life program is more related to life determinants other than healthcare</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258675" y="378000"/>
            <a:ext cx="7072200" cy="50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Health under vision 2030</a:t>
            </a:r>
            <a:endParaRPr b="1" sz="2400" u="sng">
              <a:solidFill>
                <a:srgbClr val="134F5C"/>
              </a:solidFill>
              <a:latin typeface="Nunito"/>
              <a:ea typeface="Nunito"/>
              <a:cs typeface="Nunito"/>
              <a:sym typeface="Nunito"/>
            </a:endParaRPr>
          </a:p>
        </p:txBody>
      </p:sp>
      <p:pic>
        <p:nvPicPr>
          <p:cNvPr id="159" name="Google Shape;159;p28"/>
          <p:cNvPicPr preferRelativeResize="0"/>
          <p:nvPr/>
        </p:nvPicPr>
        <p:blipFill>
          <a:blip r:embed="rId3">
            <a:alphaModFix/>
          </a:blip>
          <a:stretch>
            <a:fillRect/>
          </a:stretch>
        </p:blipFill>
        <p:spPr>
          <a:xfrm>
            <a:off x="1575425" y="952138"/>
            <a:ext cx="4438650" cy="5000625"/>
          </a:xfrm>
          <a:prstGeom prst="rect">
            <a:avLst/>
          </a:prstGeom>
          <a:noFill/>
          <a:ln>
            <a:noFill/>
          </a:ln>
        </p:spPr>
      </p:pic>
      <p:sp>
        <p:nvSpPr>
          <p:cNvPr id="160" name="Google Shape;160;p28"/>
          <p:cNvSpPr txBox="1"/>
          <p:nvPr/>
        </p:nvSpPr>
        <p:spPr>
          <a:xfrm>
            <a:off x="258675" y="5764050"/>
            <a:ext cx="7072200" cy="756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First Theme (Transform Healthcare) in the NTP seeks to </a:t>
            </a:r>
            <a:r>
              <a:rPr b="1" lang="en-GB" sz="1200" u="sng">
                <a:solidFill>
                  <a:srgbClr val="CC0000"/>
                </a:solidFill>
                <a:latin typeface="Mada"/>
                <a:ea typeface="Mada"/>
                <a:cs typeface="Mada"/>
                <a:sym typeface="Mada"/>
              </a:rPr>
              <a:t>achieve a vibrant society</a:t>
            </a: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by restructuring the health sector to become a comprehensive and effective system. </a:t>
            </a:r>
            <a:endParaRPr sz="1200">
              <a:solidFill>
                <a:schemeClr val="dk1"/>
              </a:solidFill>
              <a:latin typeface="Mada"/>
              <a:ea typeface="Mada"/>
              <a:cs typeface="Mada"/>
              <a:sym typeface="Mada"/>
            </a:endParaRPr>
          </a:p>
        </p:txBody>
      </p:sp>
      <p:grpSp>
        <p:nvGrpSpPr>
          <p:cNvPr id="161" name="Google Shape;161;p28"/>
          <p:cNvGrpSpPr/>
          <p:nvPr/>
        </p:nvGrpSpPr>
        <p:grpSpPr>
          <a:xfrm>
            <a:off x="195198" y="6777996"/>
            <a:ext cx="7199127" cy="2932027"/>
            <a:chOff x="-104577" y="880921"/>
            <a:chExt cx="7199127" cy="2932027"/>
          </a:xfrm>
        </p:grpSpPr>
        <p:grpSp>
          <p:nvGrpSpPr>
            <p:cNvPr id="162" name="Google Shape;162;p28"/>
            <p:cNvGrpSpPr/>
            <p:nvPr/>
          </p:nvGrpSpPr>
          <p:grpSpPr>
            <a:xfrm>
              <a:off x="-104577" y="1131525"/>
              <a:ext cx="7199127" cy="2513733"/>
              <a:chOff x="-104577" y="1131525"/>
              <a:chExt cx="7199127" cy="2513733"/>
            </a:xfrm>
          </p:grpSpPr>
          <p:grpSp>
            <p:nvGrpSpPr>
              <p:cNvPr id="163" name="Google Shape;163;p28"/>
              <p:cNvGrpSpPr/>
              <p:nvPr/>
            </p:nvGrpSpPr>
            <p:grpSpPr>
              <a:xfrm>
                <a:off x="-104577" y="1723675"/>
                <a:ext cx="2544459" cy="1121962"/>
                <a:chOff x="-59171" y="1825882"/>
                <a:chExt cx="3334809" cy="1450500"/>
              </a:xfrm>
            </p:grpSpPr>
            <p:sp>
              <p:nvSpPr>
                <p:cNvPr id="164" name="Google Shape;164;p28"/>
                <p:cNvSpPr txBox="1"/>
                <p:nvPr/>
              </p:nvSpPr>
              <p:spPr>
                <a:xfrm>
                  <a:off x="-59171" y="1825882"/>
                  <a:ext cx="2506800" cy="145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1" lang="en-GB" sz="1200">
                      <a:latin typeface="Mada"/>
                      <a:ea typeface="Mada"/>
                      <a:cs typeface="Mada"/>
                      <a:sym typeface="Mada"/>
                    </a:rPr>
                    <a:t>Difficult access to health services</a:t>
                  </a:r>
                  <a:endParaRPr b="1" i="0" sz="1200" u="none" cap="none" strike="noStrike">
                    <a:latin typeface="Mada"/>
                    <a:ea typeface="Mada"/>
                    <a:cs typeface="Mada"/>
                    <a:sym typeface="Mada"/>
                  </a:endParaRPr>
                </a:p>
              </p:txBody>
            </p:sp>
            <p:cxnSp>
              <p:nvCxnSpPr>
                <p:cNvPr id="165" name="Google Shape;165;p28"/>
                <p:cNvCxnSpPr/>
                <p:nvPr/>
              </p:nvCxnSpPr>
              <p:spPr>
                <a:xfrm rot="10800000">
                  <a:off x="2642038" y="2647950"/>
                  <a:ext cx="633600" cy="0"/>
                </a:xfrm>
                <a:prstGeom prst="straightConnector1">
                  <a:avLst/>
                </a:prstGeom>
                <a:noFill/>
                <a:ln cap="flat" cmpd="sng" w="9525">
                  <a:solidFill>
                    <a:srgbClr val="134F5C"/>
                  </a:solidFill>
                  <a:prstDash val="solid"/>
                  <a:round/>
                  <a:headEnd len="sm" w="sm" type="none"/>
                  <a:tailEnd len="med" w="med" type="oval"/>
                </a:ln>
              </p:spPr>
            </p:cxnSp>
          </p:grpSp>
          <p:sp>
            <p:nvSpPr>
              <p:cNvPr id="166" name="Google Shape;166;p28"/>
              <p:cNvSpPr txBox="1"/>
              <p:nvPr/>
            </p:nvSpPr>
            <p:spPr>
              <a:xfrm>
                <a:off x="4977450" y="1131525"/>
                <a:ext cx="2117100" cy="997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1" lang="en-GB" sz="1200">
                    <a:latin typeface="Mada"/>
                    <a:ea typeface="Mada"/>
                    <a:cs typeface="Mada"/>
                    <a:sym typeface="Mada"/>
                  </a:rPr>
                  <a:t>Limited quality and inefficient health services</a:t>
                </a:r>
                <a:endParaRPr b="1" i="0" sz="1000" u="none" cap="none" strike="noStrike">
                  <a:latin typeface="Mada"/>
                  <a:ea typeface="Mada"/>
                  <a:cs typeface="Mada"/>
                  <a:sym typeface="Mada"/>
                </a:endParaRPr>
              </a:p>
            </p:txBody>
          </p:sp>
          <p:cxnSp>
            <p:nvCxnSpPr>
              <p:cNvPr id="167" name="Google Shape;167;p28"/>
              <p:cNvCxnSpPr/>
              <p:nvPr/>
            </p:nvCxnSpPr>
            <p:spPr>
              <a:xfrm>
                <a:off x="3915676" y="1630328"/>
                <a:ext cx="981900" cy="0"/>
              </a:xfrm>
              <a:prstGeom prst="straightConnector1">
                <a:avLst/>
              </a:prstGeom>
              <a:noFill/>
              <a:ln cap="flat" cmpd="sng" w="9525">
                <a:solidFill>
                  <a:srgbClr val="A2C4C9"/>
                </a:solidFill>
                <a:prstDash val="solid"/>
                <a:round/>
                <a:headEnd len="sm" w="sm" type="none"/>
                <a:tailEnd len="med" w="med" type="oval"/>
              </a:ln>
            </p:spPr>
          </p:cxnSp>
          <p:grpSp>
            <p:nvGrpSpPr>
              <p:cNvPr id="168" name="Google Shape;168;p28"/>
              <p:cNvGrpSpPr/>
              <p:nvPr/>
            </p:nvGrpSpPr>
            <p:grpSpPr>
              <a:xfrm>
                <a:off x="3915676" y="2647675"/>
                <a:ext cx="3178861" cy="997583"/>
                <a:chOff x="5209838" y="3020452"/>
                <a:chExt cx="4166266" cy="1289700"/>
              </a:xfrm>
            </p:grpSpPr>
            <p:sp>
              <p:nvSpPr>
                <p:cNvPr id="169" name="Google Shape;169;p28"/>
                <p:cNvSpPr txBox="1"/>
                <p:nvPr/>
              </p:nvSpPr>
              <p:spPr>
                <a:xfrm>
                  <a:off x="6696504" y="3020452"/>
                  <a:ext cx="2679600" cy="12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b="1" lang="en-GB" sz="1200">
                      <a:latin typeface="Mada"/>
                      <a:ea typeface="Mada"/>
                      <a:cs typeface="Mada"/>
                      <a:sym typeface="Mada"/>
                    </a:rPr>
                    <a:t>Limited preventive healthcare</a:t>
                  </a:r>
                  <a:endParaRPr b="1" i="0" sz="1000" u="none" cap="none" strike="noStrike">
                    <a:latin typeface="Mada"/>
                    <a:ea typeface="Mada"/>
                    <a:cs typeface="Mada"/>
                    <a:sym typeface="Mada"/>
                  </a:endParaRPr>
                </a:p>
              </p:txBody>
            </p:sp>
            <p:cxnSp>
              <p:nvCxnSpPr>
                <p:cNvPr id="170" name="Google Shape;170;p28"/>
                <p:cNvCxnSpPr/>
                <p:nvPr/>
              </p:nvCxnSpPr>
              <p:spPr>
                <a:xfrm>
                  <a:off x="5209838" y="3648300"/>
                  <a:ext cx="1286700" cy="0"/>
                </a:xfrm>
                <a:prstGeom prst="straightConnector1">
                  <a:avLst/>
                </a:prstGeom>
                <a:noFill/>
                <a:ln cap="flat" cmpd="sng" w="9525">
                  <a:solidFill>
                    <a:srgbClr val="D9D9D9"/>
                  </a:solidFill>
                  <a:prstDash val="solid"/>
                  <a:round/>
                  <a:headEnd len="sm" w="sm" type="none"/>
                  <a:tailEnd len="med" w="med" type="oval"/>
                </a:ln>
              </p:spPr>
            </p:cxnSp>
          </p:grpSp>
        </p:grpSp>
        <p:grpSp>
          <p:nvGrpSpPr>
            <p:cNvPr id="171" name="Google Shape;171;p28"/>
            <p:cNvGrpSpPr/>
            <p:nvPr/>
          </p:nvGrpSpPr>
          <p:grpSpPr>
            <a:xfrm>
              <a:off x="1973638" y="880921"/>
              <a:ext cx="2910719" cy="2932027"/>
              <a:chOff x="2662213" y="676343"/>
              <a:chExt cx="3814835" cy="3790597"/>
            </a:xfrm>
          </p:grpSpPr>
          <p:sp>
            <p:nvSpPr>
              <p:cNvPr id="172" name="Google Shape;172;p28"/>
              <p:cNvSpPr/>
              <p:nvPr/>
            </p:nvSpPr>
            <p:spPr>
              <a:xfrm rot="3600185">
                <a:off x="3169983" y="1184511"/>
                <a:ext cx="2774659" cy="2774659"/>
              </a:xfrm>
              <a:prstGeom prst="blockArc">
                <a:avLst>
                  <a:gd fmla="val 12622480" name="adj1"/>
                  <a:gd fmla="val 19781569" name="adj2"/>
                  <a:gd fmla="val 20773" name="adj3"/>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73" name="Google Shape;173;p28"/>
              <p:cNvSpPr/>
              <p:nvPr/>
            </p:nvSpPr>
            <p:spPr>
              <a:xfrm rot="10800000">
                <a:off x="3183490" y="1163229"/>
                <a:ext cx="2774700" cy="2774700"/>
              </a:xfrm>
              <a:prstGeom prst="blockArc">
                <a:avLst>
                  <a:gd fmla="val 12622480" name="adj1"/>
                  <a:gd fmla="val 19662822" name="adj2"/>
                  <a:gd fmla="val 20729" name="adj3"/>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74" name="Google Shape;174;p28"/>
              <p:cNvSpPr/>
              <p:nvPr/>
            </p:nvSpPr>
            <p:spPr>
              <a:xfrm rot="-3600185">
                <a:off x="3194618" y="1184114"/>
                <a:ext cx="2774659" cy="2774659"/>
              </a:xfrm>
              <a:prstGeom prst="blockArc">
                <a:avLst>
                  <a:gd fmla="val 12622480" name="adj1"/>
                  <a:gd fmla="val 19703271" name="adj2"/>
                  <a:gd fmla="val 20851" name="adj3"/>
                </a:avLst>
              </a:prstGeom>
              <a:solidFill>
                <a:srgbClr val="134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nvGrpSpPr>
              <p:cNvPr id="175" name="Google Shape;175;p28"/>
              <p:cNvGrpSpPr/>
              <p:nvPr/>
            </p:nvGrpSpPr>
            <p:grpSpPr>
              <a:xfrm>
                <a:off x="4264097" y="1180331"/>
                <a:ext cx="585001" cy="585530"/>
                <a:chOff x="1970048" y="811613"/>
                <a:chExt cx="588000" cy="588000"/>
              </a:xfrm>
            </p:grpSpPr>
            <p:sp>
              <p:nvSpPr>
                <p:cNvPr id="176" name="Google Shape;176;p28"/>
                <p:cNvSpPr/>
                <p:nvPr/>
              </p:nvSpPr>
              <p:spPr>
                <a:xfrm rot="39023">
                  <a:off x="1973329" y="814894"/>
                  <a:ext cx="581437" cy="581437"/>
                </a:xfrm>
                <a:prstGeom prst="pie">
                  <a:avLst>
                    <a:gd fmla="val 6190354" name="adj1"/>
                    <a:gd fmla="val 14996165" name="adj2"/>
                  </a:avLst>
                </a:prstGeom>
                <a:solidFill>
                  <a:srgbClr val="A2C4C9"/>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77" name="Google Shape;177;p28"/>
                <p:cNvSpPr/>
                <p:nvPr/>
              </p:nvSpPr>
              <p:spPr>
                <a:xfrm rot="10800000">
                  <a:off x="1973295" y="814927"/>
                  <a:ext cx="581400" cy="581400"/>
                </a:xfrm>
                <a:prstGeom prst="pie">
                  <a:avLst>
                    <a:gd fmla="val 4028252" name="adj1"/>
                    <a:gd fmla="val 17183677" name="adj2"/>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grpSp>
            <p:nvGrpSpPr>
              <p:cNvPr id="178" name="Google Shape;178;p28"/>
              <p:cNvGrpSpPr/>
              <p:nvPr/>
            </p:nvGrpSpPr>
            <p:grpSpPr>
              <a:xfrm rot="7200165">
                <a:off x="5229899" y="2804769"/>
                <a:ext cx="585011" cy="585536"/>
                <a:chOff x="1977085" y="811649"/>
                <a:chExt cx="588000" cy="588000"/>
              </a:xfrm>
            </p:grpSpPr>
            <p:sp>
              <p:nvSpPr>
                <p:cNvPr id="179" name="Google Shape;179;p28"/>
                <p:cNvSpPr/>
                <p:nvPr/>
              </p:nvSpPr>
              <p:spPr>
                <a:xfrm rot="39023">
                  <a:off x="1980366" y="814930"/>
                  <a:ext cx="581437" cy="581437"/>
                </a:xfrm>
                <a:prstGeom prst="pie">
                  <a:avLst>
                    <a:gd fmla="val 6190354" name="adj1"/>
                    <a:gd fmla="val 14996165" name="adj2"/>
                  </a:avLst>
                </a:prstGeom>
                <a:solidFill>
                  <a:srgbClr val="D9D9D9"/>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80" name="Google Shape;180;p28"/>
                <p:cNvSpPr/>
                <p:nvPr/>
              </p:nvSpPr>
              <p:spPr>
                <a:xfrm rot="10800000">
                  <a:off x="1980332" y="814963"/>
                  <a:ext cx="581400" cy="581400"/>
                </a:xfrm>
                <a:prstGeom prst="pie">
                  <a:avLst>
                    <a:gd fmla="val 4028252" name="adj1"/>
                    <a:gd fmla="val 17183677" name="adj2"/>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sp>
            <p:nvSpPr>
              <p:cNvPr id="181" name="Google Shape;181;p28"/>
              <p:cNvSpPr txBox="1"/>
              <p:nvPr/>
            </p:nvSpPr>
            <p:spPr>
              <a:xfrm>
                <a:off x="3292258" y="2819222"/>
                <a:ext cx="6759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n-GB" sz="1600" u="none" cap="none" strike="noStrike">
                    <a:solidFill>
                      <a:srgbClr val="FFFFFF"/>
                    </a:solidFill>
                    <a:latin typeface="Changa"/>
                    <a:ea typeface="Changa"/>
                    <a:cs typeface="Changa"/>
                    <a:sym typeface="Changa"/>
                  </a:rPr>
                  <a:t>01 </a:t>
                </a:r>
                <a:endParaRPr i="0" sz="1600" u="none" cap="none" strike="noStrike">
                  <a:solidFill>
                    <a:srgbClr val="FFFFFF"/>
                  </a:solidFill>
                  <a:latin typeface="Changa"/>
                  <a:ea typeface="Changa"/>
                  <a:cs typeface="Changa"/>
                  <a:sym typeface="Changa"/>
                </a:endParaRPr>
              </a:p>
            </p:txBody>
          </p:sp>
          <p:grpSp>
            <p:nvGrpSpPr>
              <p:cNvPr id="182" name="Google Shape;182;p28"/>
              <p:cNvGrpSpPr/>
              <p:nvPr/>
            </p:nvGrpSpPr>
            <p:grpSpPr>
              <a:xfrm rot="-7200165">
                <a:off x="3337708" y="2826834"/>
                <a:ext cx="585011" cy="585536"/>
                <a:chOff x="1967628" y="812211"/>
                <a:chExt cx="588000" cy="588000"/>
              </a:xfrm>
            </p:grpSpPr>
            <p:sp>
              <p:nvSpPr>
                <p:cNvPr id="183" name="Google Shape;183;p28"/>
                <p:cNvSpPr/>
                <p:nvPr/>
              </p:nvSpPr>
              <p:spPr>
                <a:xfrm rot="39023">
                  <a:off x="1970909" y="815492"/>
                  <a:ext cx="581437" cy="581437"/>
                </a:xfrm>
                <a:prstGeom prst="pie">
                  <a:avLst>
                    <a:gd fmla="val 6190354" name="adj1"/>
                    <a:gd fmla="val 14996165" name="adj2"/>
                  </a:avLst>
                </a:prstGeom>
                <a:solidFill>
                  <a:srgbClr val="134F5C"/>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84" name="Google Shape;184;p28"/>
                <p:cNvSpPr/>
                <p:nvPr/>
              </p:nvSpPr>
              <p:spPr>
                <a:xfrm rot="10800000">
                  <a:off x="1970875" y="815525"/>
                  <a:ext cx="581400" cy="581400"/>
                </a:xfrm>
                <a:prstGeom prst="pie">
                  <a:avLst>
                    <a:gd fmla="val 4028252" name="adj1"/>
                    <a:gd fmla="val 17183677" name="adj2"/>
                  </a:avLst>
                </a:prstGeom>
                <a:solidFill>
                  <a:srgbClr val="134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grpSp>
      </p:grpSp>
      <p:sp>
        <p:nvSpPr>
          <p:cNvPr id="185" name="Google Shape;185;p28"/>
          <p:cNvSpPr txBox="1"/>
          <p:nvPr/>
        </p:nvSpPr>
        <p:spPr>
          <a:xfrm>
            <a:off x="2797300" y="8454775"/>
            <a:ext cx="638100" cy="7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FFFFFF"/>
                </a:solidFill>
                <a:latin typeface="Mada"/>
                <a:ea typeface="Mada"/>
                <a:cs typeface="Mada"/>
                <a:sym typeface="Mada"/>
              </a:rPr>
              <a:t>2</a:t>
            </a:r>
            <a:endParaRPr sz="2000">
              <a:solidFill>
                <a:srgbClr val="FFFFFF"/>
              </a:solidFill>
              <a:latin typeface="Mada"/>
              <a:ea typeface="Mada"/>
              <a:cs typeface="Mada"/>
              <a:sym typeface="Mada"/>
            </a:endParaRPr>
          </a:p>
        </p:txBody>
      </p:sp>
      <p:sp>
        <p:nvSpPr>
          <p:cNvPr id="186" name="Google Shape;186;p28"/>
          <p:cNvSpPr txBox="1"/>
          <p:nvPr/>
        </p:nvSpPr>
        <p:spPr>
          <a:xfrm>
            <a:off x="3475713" y="7159450"/>
            <a:ext cx="638100" cy="7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FFFFFF"/>
                </a:solidFill>
                <a:latin typeface="Mada"/>
                <a:ea typeface="Mada"/>
                <a:cs typeface="Mada"/>
                <a:sym typeface="Mada"/>
              </a:rPr>
              <a:t>1</a:t>
            </a:r>
            <a:endParaRPr sz="2000">
              <a:solidFill>
                <a:srgbClr val="FFFFFF"/>
              </a:solidFill>
              <a:latin typeface="Mada"/>
              <a:ea typeface="Mada"/>
              <a:cs typeface="Mada"/>
              <a:sym typeface="Mada"/>
            </a:endParaRPr>
          </a:p>
        </p:txBody>
      </p:sp>
      <p:sp>
        <p:nvSpPr>
          <p:cNvPr id="187" name="Google Shape;187;p28"/>
          <p:cNvSpPr txBox="1"/>
          <p:nvPr/>
        </p:nvSpPr>
        <p:spPr>
          <a:xfrm>
            <a:off x="4285575" y="8317900"/>
            <a:ext cx="638100" cy="7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FFFFFF"/>
                </a:solidFill>
                <a:latin typeface="Mada"/>
                <a:ea typeface="Mada"/>
                <a:cs typeface="Mada"/>
                <a:sym typeface="Mada"/>
              </a:rPr>
              <a:t>3</a:t>
            </a:r>
            <a:endParaRPr sz="2000">
              <a:solidFill>
                <a:srgbClr val="FFFFFF"/>
              </a:solidFill>
              <a:latin typeface="Mada"/>
              <a:ea typeface="Mada"/>
              <a:cs typeface="Mada"/>
              <a:sym typeface="Mada"/>
            </a:endParaRPr>
          </a:p>
        </p:txBody>
      </p:sp>
      <p:sp>
        <p:nvSpPr>
          <p:cNvPr id="188" name="Google Shape;188;p28"/>
          <p:cNvSpPr txBox="1"/>
          <p:nvPr/>
        </p:nvSpPr>
        <p:spPr>
          <a:xfrm>
            <a:off x="3147225" y="8086663"/>
            <a:ext cx="1180800" cy="6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u="sng">
                <a:solidFill>
                  <a:srgbClr val="CC0000"/>
                </a:solidFill>
                <a:latin typeface="Mada"/>
                <a:ea typeface="Mada"/>
                <a:cs typeface="Mada"/>
                <a:sym typeface="Mada"/>
              </a:rPr>
              <a:t>3 Major Challenges </a:t>
            </a:r>
            <a:endParaRPr b="1" sz="1200" u="sng">
              <a:solidFill>
                <a:srgbClr val="CC0000"/>
              </a:solidFill>
              <a:latin typeface="Mada"/>
              <a:ea typeface="Mada"/>
              <a:cs typeface="Mada"/>
              <a:sym typeface="Mada"/>
            </a:endParaRPr>
          </a:p>
        </p:txBody>
      </p:sp>
      <p:pic>
        <p:nvPicPr>
          <p:cNvPr id="189" name="Google Shape;189;p28"/>
          <p:cNvPicPr preferRelativeResize="0"/>
          <p:nvPr/>
        </p:nvPicPr>
        <p:blipFill>
          <a:blip r:embed="rId4">
            <a:alphaModFix/>
          </a:blip>
          <a:stretch>
            <a:fillRect/>
          </a:stretch>
        </p:blipFill>
        <p:spPr>
          <a:xfrm>
            <a:off x="1490239" y="1703031"/>
            <a:ext cx="2232140" cy="844803"/>
          </a:xfrm>
          <a:prstGeom prst="rect">
            <a:avLst/>
          </a:prstGeom>
          <a:noFill/>
          <a:ln>
            <a:noFill/>
          </a:ln>
        </p:spPr>
      </p:pic>
      <p:sp>
        <p:nvSpPr>
          <p:cNvPr id="190" name="Google Shape;190;p28"/>
          <p:cNvSpPr/>
          <p:nvPr/>
        </p:nvSpPr>
        <p:spPr>
          <a:xfrm>
            <a:off x="3543668" y="7790250"/>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1285950" y="1610725"/>
            <a:ext cx="2508900" cy="101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8"/>
          <p:cNvPicPr preferRelativeResize="0"/>
          <p:nvPr/>
        </p:nvPicPr>
        <p:blipFill>
          <a:blip r:embed="rId5">
            <a:alphaModFix/>
          </a:blip>
          <a:stretch>
            <a:fillRect/>
          </a:stretch>
        </p:blipFill>
        <p:spPr>
          <a:xfrm>
            <a:off x="1717698" y="1668374"/>
            <a:ext cx="4227953" cy="4017013"/>
          </a:xfrm>
          <a:prstGeom prst="rect">
            <a:avLst/>
          </a:prstGeom>
          <a:noFill/>
          <a:ln>
            <a:noFill/>
          </a:ln>
        </p:spPr>
      </p:pic>
      <p:sp>
        <p:nvSpPr>
          <p:cNvPr id="193" name="Google Shape;193;p28"/>
          <p:cNvSpPr/>
          <p:nvPr/>
        </p:nvSpPr>
        <p:spPr>
          <a:xfrm>
            <a:off x="1637250" y="1610725"/>
            <a:ext cx="2085000" cy="844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325866" y="5732282"/>
            <a:ext cx="387900" cy="3912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258663" y="378001"/>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Health under vision 2030</a:t>
            </a:r>
            <a:endParaRPr b="1" sz="2400" u="sng">
              <a:solidFill>
                <a:srgbClr val="134F5C"/>
              </a:solidFill>
              <a:latin typeface="Nunito"/>
              <a:ea typeface="Nunito"/>
              <a:cs typeface="Nunito"/>
              <a:sym typeface="Nunito"/>
            </a:endParaRPr>
          </a:p>
        </p:txBody>
      </p:sp>
      <p:sp>
        <p:nvSpPr>
          <p:cNvPr id="200" name="Google Shape;200;p29"/>
          <p:cNvSpPr txBox="1"/>
          <p:nvPr/>
        </p:nvSpPr>
        <p:spPr>
          <a:xfrm>
            <a:off x="358625" y="1074639"/>
            <a:ext cx="7330800" cy="75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rgbClr val="76A5AF"/>
                </a:solidFill>
                <a:latin typeface="Nunito"/>
                <a:ea typeface="Nunito"/>
                <a:cs typeface="Nunito"/>
                <a:sym typeface="Nunito"/>
              </a:rPr>
              <a:t> Main entities involved in Transforming Healthcare</a:t>
            </a:r>
            <a:endParaRPr b="1" sz="1800" u="sng">
              <a:solidFill>
                <a:srgbClr val="76A5AF"/>
              </a:solidFill>
              <a:latin typeface="Nunito"/>
              <a:ea typeface="Nunito"/>
              <a:cs typeface="Nunito"/>
              <a:sym typeface="Nunito"/>
            </a:endParaRPr>
          </a:p>
        </p:txBody>
      </p:sp>
      <p:grpSp>
        <p:nvGrpSpPr>
          <p:cNvPr id="201" name="Google Shape;201;p29"/>
          <p:cNvGrpSpPr/>
          <p:nvPr/>
        </p:nvGrpSpPr>
        <p:grpSpPr>
          <a:xfrm>
            <a:off x="223711" y="1830947"/>
            <a:ext cx="2921629" cy="571364"/>
            <a:chOff x="1593000" y="2322568"/>
            <a:chExt cx="3613641" cy="643356"/>
          </a:xfrm>
        </p:grpSpPr>
        <p:sp>
          <p:nvSpPr>
            <p:cNvPr id="202" name="Google Shape;202;p29"/>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t/>
              </a:r>
              <a:endParaRPr/>
            </a:p>
          </p:txBody>
        </p:sp>
        <p:sp>
          <p:nvSpPr>
            <p:cNvPr id="203" name="Google Shape;203;p29"/>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4" name="Google Shape;204;p29"/>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5" name="Google Shape;205;p29"/>
            <p:cNvSpPr/>
            <p:nvPr/>
          </p:nvSpPr>
          <p:spPr>
            <a:xfrm>
              <a:off x="1593000" y="2322575"/>
              <a:ext cx="690000" cy="642600"/>
            </a:xfrm>
            <a:prstGeom prst="rect">
              <a:avLst/>
            </a:prstGeom>
            <a:solidFill>
              <a:srgbClr val="A2C4C9"/>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1</a:t>
              </a:r>
              <a:endParaRPr b="1" sz="2400">
                <a:solidFill>
                  <a:srgbClr val="FFFFFF"/>
                </a:solidFill>
                <a:latin typeface="Georgia"/>
                <a:ea typeface="Georgia"/>
                <a:cs typeface="Georgia"/>
                <a:sym typeface="Georgia"/>
              </a:endParaRPr>
            </a:p>
          </p:txBody>
        </p:sp>
      </p:grpSp>
      <p:grpSp>
        <p:nvGrpSpPr>
          <p:cNvPr id="206" name="Google Shape;206;p29"/>
          <p:cNvGrpSpPr/>
          <p:nvPr/>
        </p:nvGrpSpPr>
        <p:grpSpPr>
          <a:xfrm>
            <a:off x="228231" y="2556643"/>
            <a:ext cx="2912595" cy="571364"/>
            <a:chOff x="1593000" y="2322568"/>
            <a:chExt cx="3613641" cy="643356"/>
          </a:xfrm>
        </p:grpSpPr>
        <p:sp>
          <p:nvSpPr>
            <p:cNvPr id="207" name="Google Shape;207;p29"/>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8" name="Google Shape;208;p29"/>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9" name="Google Shape;209;p29"/>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0" name="Google Shape;210;p29"/>
            <p:cNvSpPr/>
            <p:nvPr/>
          </p:nvSpPr>
          <p:spPr>
            <a:xfrm>
              <a:off x="1593000" y="2322575"/>
              <a:ext cx="690000" cy="642600"/>
            </a:xfrm>
            <a:prstGeom prst="rect">
              <a:avLst/>
            </a:prstGeom>
            <a:solidFill>
              <a:srgbClr val="76A5AF"/>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3</a:t>
              </a:r>
              <a:endParaRPr b="1" sz="2400">
                <a:solidFill>
                  <a:srgbClr val="FFFFFF"/>
                </a:solidFill>
                <a:latin typeface="Georgia"/>
                <a:ea typeface="Georgia"/>
                <a:cs typeface="Georgia"/>
                <a:sym typeface="Georgia"/>
              </a:endParaRPr>
            </a:p>
          </p:txBody>
        </p:sp>
      </p:grpSp>
      <p:grpSp>
        <p:nvGrpSpPr>
          <p:cNvPr id="211" name="Google Shape;211;p29"/>
          <p:cNvGrpSpPr/>
          <p:nvPr/>
        </p:nvGrpSpPr>
        <p:grpSpPr>
          <a:xfrm>
            <a:off x="3545602" y="2556647"/>
            <a:ext cx="3658089" cy="571364"/>
            <a:chOff x="1593000" y="2322568"/>
            <a:chExt cx="3613641" cy="643356"/>
          </a:xfrm>
        </p:grpSpPr>
        <p:sp>
          <p:nvSpPr>
            <p:cNvPr id="212" name="Google Shape;212;p29"/>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3" name="Google Shape;213;p29"/>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4" name="Google Shape;214;p29"/>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5" name="Google Shape;215;p29"/>
            <p:cNvSpPr/>
            <p:nvPr/>
          </p:nvSpPr>
          <p:spPr>
            <a:xfrm>
              <a:off x="1593000" y="2322575"/>
              <a:ext cx="690000" cy="642600"/>
            </a:xfrm>
            <a:prstGeom prst="rect">
              <a:avLst/>
            </a:prstGeom>
            <a:solidFill>
              <a:srgbClr val="CCCCCC"/>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4</a:t>
              </a:r>
              <a:endParaRPr b="1" sz="2400">
                <a:solidFill>
                  <a:srgbClr val="FFFFFF"/>
                </a:solidFill>
                <a:latin typeface="Georgia"/>
                <a:ea typeface="Georgia"/>
                <a:cs typeface="Georgia"/>
                <a:sym typeface="Georgia"/>
              </a:endParaRPr>
            </a:p>
          </p:txBody>
        </p:sp>
      </p:grpSp>
      <p:grpSp>
        <p:nvGrpSpPr>
          <p:cNvPr id="216" name="Google Shape;216;p29"/>
          <p:cNvGrpSpPr/>
          <p:nvPr/>
        </p:nvGrpSpPr>
        <p:grpSpPr>
          <a:xfrm>
            <a:off x="202453" y="3363693"/>
            <a:ext cx="2914763" cy="571364"/>
            <a:chOff x="1593000" y="2322568"/>
            <a:chExt cx="3613641" cy="643356"/>
          </a:xfrm>
        </p:grpSpPr>
        <p:sp>
          <p:nvSpPr>
            <p:cNvPr id="217" name="Google Shape;217;p29"/>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8" name="Google Shape;218;p29"/>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9" name="Google Shape;219;p29"/>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0" name="Google Shape;220;p29"/>
            <p:cNvSpPr/>
            <p:nvPr/>
          </p:nvSpPr>
          <p:spPr>
            <a:xfrm>
              <a:off x="1593000" y="2322575"/>
              <a:ext cx="690000" cy="642600"/>
            </a:xfrm>
            <a:prstGeom prst="rect">
              <a:avLst/>
            </a:prstGeom>
            <a:solidFill>
              <a:srgbClr val="134F5C"/>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5</a:t>
              </a:r>
              <a:endParaRPr b="1" sz="2400">
                <a:solidFill>
                  <a:srgbClr val="FFFFFF"/>
                </a:solidFill>
                <a:latin typeface="Georgia"/>
                <a:ea typeface="Georgia"/>
                <a:cs typeface="Georgia"/>
                <a:sym typeface="Georgia"/>
              </a:endParaRPr>
            </a:p>
          </p:txBody>
        </p:sp>
      </p:grpSp>
      <p:grpSp>
        <p:nvGrpSpPr>
          <p:cNvPr id="221" name="Google Shape;221;p29"/>
          <p:cNvGrpSpPr/>
          <p:nvPr/>
        </p:nvGrpSpPr>
        <p:grpSpPr>
          <a:xfrm>
            <a:off x="3528346" y="3363701"/>
            <a:ext cx="3701092" cy="571364"/>
            <a:chOff x="1593000" y="2322568"/>
            <a:chExt cx="3613641" cy="643356"/>
          </a:xfrm>
        </p:grpSpPr>
        <p:sp>
          <p:nvSpPr>
            <p:cNvPr id="222" name="Google Shape;222;p29"/>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3" name="Google Shape;223;p29"/>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4" name="Google Shape;224;p29"/>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5" name="Google Shape;225;p29"/>
            <p:cNvSpPr/>
            <p:nvPr/>
          </p:nvSpPr>
          <p:spPr>
            <a:xfrm>
              <a:off x="1593000" y="2322575"/>
              <a:ext cx="690000" cy="642600"/>
            </a:xfrm>
            <a:prstGeom prst="rect">
              <a:avLst/>
            </a:prstGeom>
            <a:solidFill>
              <a:srgbClr val="A2C4C9"/>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6</a:t>
              </a:r>
              <a:endParaRPr b="1" sz="2400">
                <a:solidFill>
                  <a:srgbClr val="FFFFFF"/>
                </a:solidFill>
                <a:latin typeface="Georgia"/>
                <a:ea typeface="Georgia"/>
                <a:cs typeface="Georgia"/>
                <a:sym typeface="Georgia"/>
              </a:endParaRPr>
            </a:p>
          </p:txBody>
        </p:sp>
      </p:grpSp>
      <p:sp>
        <p:nvSpPr>
          <p:cNvPr id="226" name="Google Shape;226;p29"/>
          <p:cNvSpPr txBox="1"/>
          <p:nvPr/>
        </p:nvSpPr>
        <p:spPr>
          <a:xfrm>
            <a:off x="949200" y="1885675"/>
            <a:ext cx="1995300" cy="36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Ministry of Health</a:t>
            </a:r>
            <a:endParaRPr/>
          </a:p>
        </p:txBody>
      </p:sp>
      <p:sp>
        <p:nvSpPr>
          <p:cNvPr id="227" name="Google Shape;227;p29"/>
          <p:cNvSpPr txBox="1"/>
          <p:nvPr/>
        </p:nvSpPr>
        <p:spPr>
          <a:xfrm>
            <a:off x="873000" y="2679950"/>
            <a:ext cx="2191500" cy="36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Saudi Food and Drug Authority </a:t>
            </a:r>
            <a:endParaRPr sz="1200">
              <a:solidFill>
                <a:schemeClr val="dk1"/>
              </a:solidFill>
              <a:latin typeface="Mada"/>
              <a:ea typeface="Mada"/>
              <a:cs typeface="Mada"/>
              <a:sym typeface="Mada"/>
            </a:endParaRPr>
          </a:p>
        </p:txBody>
      </p:sp>
      <p:sp>
        <p:nvSpPr>
          <p:cNvPr id="228" name="Google Shape;228;p29"/>
          <p:cNvSpPr txBox="1"/>
          <p:nvPr/>
        </p:nvSpPr>
        <p:spPr>
          <a:xfrm>
            <a:off x="4466301" y="3363625"/>
            <a:ext cx="2513400" cy="5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200">
                <a:solidFill>
                  <a:schemeClr val="dk1"/>
                </a:solidFill>
                <a:latin typeface="Mada"/>
                <a:ea typeface="Mada"/>
                <a:cs typeface="Mada"/>
                <a:sym typeface="Mada"/>
              </a:rPr>
              <a:t>King Faisal Specialist Hospital and Research Center </a:t>
            </a:r>
            <a:endParaRPr sz="1200">
              <a:solidFill>
                <a:schemeClr val="dk1"/>
              </a:solidFill>
              <a:latin typeface="Mada"/>
              <a:ea typeface="Mada"/>
              <a:cs typeface="Mada"/>
              <a:sym typeface="Mada"/>
            </a:endParaRPr>
          </a:p>
        </p:txBody>
      </p:sp>
      <p:sp>
        <p:nvSpPr>
          <p:cNvPr id="229" name="Google Shape;229;p29"/>
          <p:cNvSpPr txBox="1"/>
          <p:nvPr/>
        </p:nvSpPr>
        <p:spPr>
          <a:xfrm>
            <a:off x="4441254" y="2612531"/>
            <a:ext cx="2535600" cy="57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The Saudi Red Crescent Authority</a:t>
            </a:r>
            <a:r>
              <a:rPr lang="en-GB"/>
              <a:t> </a:t>
            </a:r>
            <a:endParaRPr/>
          </a:p>
        </p:txBody>
      </p:sp>
      <p:sp>
        <p:nvSpPr>
          <p:cNvPr id="230" name="Google Shape;230;p29"/>
          <p:cNvSpPr txBox="1"/>
          <p:nvPr/>
        </p:nvSpPr>
        <p:spPr>
          <a:xfrm>
            <a:off x="794775" y="3464425"/>
            <a:ext cx="1695600" cy="36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Ministry of Education</a:t>
            </a:r>
            <a:r>
              <a:rPr baseline="30000" lang="en-GB" sz="1300">
                <a:solidFill>
                  <a:srgbClr val="6AA84F"/>
                </a:solidFill>
                <a:latin typeface="Nunito"/>
                <a:ea typeface="Nunito"/>
                <a:cs typeface="Nunito"/>
                <a:sym typeface="Nunito"/>
              </a:rPr>
              <a:t>1</a:t>
            </a:r>
            <a:endParaRPr sz="1200">
              <a:latin typeface="Mada"/>
              <a:ea typeface="Mada"/>
              <a:cs typeface="Mada"/>
              <a:sym typeface="Mada"/>
            </a:endParaRPr>
          </a:p>
        </p:txBody>
      </p:sp>
      <p:sp>
        <p:nvSpPr>
          <p:cNvPr id="231" name="Google Shape;231;p29"/>
          <p:cNvSpPr txBox="1"/>
          <p:nvPr/>
        </p:nvSpPr>
        <p:spPr>
          <a:xfrm>
            <a:off x="63" y="4055150"/>
            <a:ext cx="7589400" cy="75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rgbClr val="45818E"/>
                </a:solidFill>
                <a:latin typeface="Nunito"/>
                <a:ea typeface="Nunito"/>
                <a:cs typeface="Nunito"/>
                <a:sym typeface="Nunito"/>
              </a:rPr>
              <a:t>Three strategic objectives to transform healthcare under Vision 2030:</a:t>
            </a:r>
            <a:endParaRPr b="1" sz="1800" u="sng">
              <a:solidFill>
                <a:srgbClr val="45818E"/>
              </a:solidFill>
              <a:latin typeface="Nunito"/>
              <a:ea typeface="Nunito"/>
              <a:cs typeface="Nunito"/>
              <a:sym typeface="Nunito"/>
            </a:endParaRPr>
          </a:p>
        </p:txBody>
      </p:sp>
      <p:grpSp>
        <p:nvGrpSpPr>
          <p:cNvPr id="232" name="Google Shape;232;p29"/>
          <p:cNvGrpSpPr/>
          <p:nvPr/>
        </p:nvGrpSpPr>
        <p:grpSpPr>
          <a:xfrm>
            <a:off x="3531015" y="1861218"/>
            <a:ext cx="3587260" cy="571357"/>
            <a:chOff x="1593000" y="2322568"/>
            <a:chExt cx="3613640" cy="643348"/>
          </a:xfrm>
        </p:grpSpPr>
        <p:sp>
          <p:nvSpPr>
            <p:cNvPr id="233" name="Google Shape;233;p29"/>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lang="en-GB" sz="1200">
                  <a:latin typeface="Mada"/>
                  <a:ea typeface="Mada"/>
                  <a:cs typeface="Mada"/>
                  <a:sym typeface="Mada"/>
                </a:rPr>
                <a:t>Saudi</a:t>
              </a:r>
              <a:r>
                <a:rPr lang="en-GB" sz="1200">
                  <a:latin typeface="Mada"/>
                  <a:ea typeface="Mada"/>
                  <a:cs typeface="Mada"/>
                  <a:sym typeface="Mada"/>
                </a:rPr>
                <a:t> </a:t>
              </a:r>
              <a:r>
                <a:rPr lang="en-GB" sz="1200">
                  <a:latin typeface="Mada"/>
                  <a:ea typeface="Mada"/>
                  <a:cs typeface="Mada"/>
                  <a:sym typeface="Mada"/>
                </a:rPr>
                <a:t>Council</a:t>
              </a:r>
              <a:r>
                <a:rPr lang="en-GB" sz="1200">
                  <a:latin typeface="Mada"/>
                  <a:ea typeface="Mada"/>
                  <a:cs typeface="Mada"/>
                  <a:sym typeface="Mada"/>
                </a:rPr>
                <a:t> Health</a:t>
              </a:r>
              <a:endParaRPr sz="1200">
                <a:latin typeface="Mada"/>
                <a:ea typeface="Mada"/>
                <a:cs typeface="Mada"/>
                <a:sym typeface="Mada"/>
              </a:endParaRPr>
            </a:p>
          </p:txBody>
        </p:sp>
        <p:sp>
          <p:nvSpPr>
            <p:cNvPr id="234" name="Google Shape;234;p29"/>
            <p:cNvSpPr/>
            <p:nvPr/>
          </p:nvSpPr>
          <p:spPr>
            <a:xfrm rot="-5400000">
              <a:off x="4328394" y="2087670"/>
              <a:ext cx="643340" cy="1113151"/>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5" name="Google Shape;235;p29"/>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6" name="Google Shape;236;p29"/>
            <p:cNvSpPr/>
            <p:nvPr/>
          </p:nvSpPr>
          <p:spPr>
            <a:xfrm>
              <a:off x="1593000" y="2322575"/>
              <a:ext cx="690000" cy="642600"/>
            </a:xfrm>
            <a:prstGeom prst="rect">
              <a:avLst/>
            </a:prstGeom>
            <a:solidFill>
              <a:srgbClr val="134F5C"/>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sp>
        <p:nvSpPr>
          <p:cNvPr id="237" name="Google Shape;237;p29"/>
          <p:cNvSpPr/>
          <p:nvPr/>
        </p:nvSpPr>
        <p:spPr>
          <a:xfrm>
            <a:off x="690223" y="5247013"/>
            <a:ext cx="2513274" cy="756338"/>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200">
                <a:latin typeface="Mada"/>
                <a:ea typeface="Mada"/>
                <a:cs typeface="Mada"/>
                <a:sym typeface="Mada"/>
              </a:rPr>
              <a:t>Ease </a:t>
            </a:r>
            <a:r>
              <a:rPr b="1" lang="en-GB" sz="1200" u="sng">
                <a:solidFill>
                  <a:srgbClr val="CC0000"/>
                </a:solidFill>
                <a:latin typeface="Mada"/>
                <a:ea typeface="Mada"/>
                <a:cs typeface="Mada"/>
                <a:sym typeface="Mada"/>
              </a:rPr>
              <a:t>Access</a:t>
            </a:r>
            <a:r>
              <a:rPr b="1" lang="en-GB" sz="1200">
                <a:latin typeface="Mada"/>
                <a:ea typeface="Mada"/>
                <a:cs typeface="Mada"/>
                <a:sym typeface="Mada"/>
              </a:rPr>
              <a:t> to Health Services</a:t>
            </a:r>
            <a:endParaRPr b="1" sz="1200">
              <a:latin typeface="Mada"/>
              <a:ea typeface="Mada"/>
              <a:cs typeface="Mada"/>
              <a:sym typeface="Mada"/>
            </a:endParaRPr>
          </a:p>
        </p:txBody>
      </p:sp>
      <p:sp>
        <p:nvSpPr>
          <p:cNvPr id="238" name="Google Shape;238;p29"/>
          <p:cNvSpPr/>
          <p:nvPr/>
        </p:nvSpPr>
        <p:spPr>
          <a:xfrm>
            <a:off x="358613" y="5297375"/>
            <a:ext cx="590575" cy="59057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39" name="Google Shape;239;p29"/>
          <p:cNvSpPr txBox="1"/>
          <p:nvPr/>
        </p:nvSpPr>
        <p:spPr>
          <a:xfrm>
            <a:off x="373050" y="5993650"/>
            <a:ext cx="3343800" cy="1316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expansion of total capacity (number of beds and medical staff)</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adequate geographical distribution (distance from healthcare provider)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timely and affordable access to related healthcare services</a:t>
            </a:r>
            <a:endParaRPr sz="1200">
              <a:latin typeface="Mada"/>
              <a:ea typeface="Mada"/>
              <a:cs typeface="Mada"/>
              <a:sym typeface="Mada"/>
            </a:endParaRPr>
          </a:p>
        </p:txBody>
      </p:sp>
      <p:sp>
        <p:nvSpPr>
          <p:cNvPr id="240" name="Google Shape;240;p29"/>
          <p:cNvSpPr/>
          <p:nvPr/>
        </p:nvSpPr>
        <p:spPr>
          <a:xfrm>
            <a:off x="690223" y="7416050"/>
            <a:ext cx="2513274" cy="756338"/>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200">
                <a:latin typeface="Mada"/>
                <a:ea typeface="Mada"/>
                <a:cs typeface="Mada"/>
                <a:sym typeface="Mada"/>
              </a:rPr>
              <a:t>Improve </a:t>
            </a:r>
            <a:r>
              <a:rPr b="1" lang="en-GB" sz="1200" u="sng">
                <a:solidFill>
                  <a:srgbClr val="CC0000"/>
                </a:solidFill>
                <a:latin typeface="Mada"/>
                <a:ea typeface="Mada"/>
                <a:cs typeface="Mada"/>
                <a:sym typeface="Mada"/>
              </a:rPr>
              <a:t>Quality and Efficiency </a:t>
            </a:r>
            <a:r>
              <a:rPr b="1" lang="en-GB" sz="1200">
                <a:latin typeface="Mada"/>
                <a:ea typeface="Mada"/>
                <a:cs typeface="Mada"/>
                <a:sym typeface="Mada"/>
              </a:rPr>
              <a:t>of Healthcare Services:</a:t>
            </a:r>
            <a:endParaRPr b="1" sz="1200">
              <a:latin typeface="Mada"/>
              <a:ea typeface="Mada"/>
              <a:cs typeface="Mada"/>
              <a:sym typeface="Mada"/>
            </a:endParaRPr>
          </a:p>
        </p:txBody>
      </p:sp>
      <p:sp>
        <p:nvSpPr>
          <p:cNvPr id="241" name="Google Shape;241;p29"/>
          <p:cNvSpPr/>
          <p:nvPr/>
        </p:nvSpPr>
        <p:spPr>
          <a:xfrm>
            <a:off x="358613" y="7416050"/>
            <a:ext cx="590575" cy="59057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42" name="Google Shape;242;p29"/>
          <p:cNvSpPr txBox="1"/>
          <p:nvPr/>
        </p:nvSpPr>
        <p:spPr>
          <a:xfrm>
            <a:off x="446838" y="8223100"/>
            <a:ext cx="3000000" cy="1497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improvement of the quality and efficiency of the healthcare services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Improvement of the safety  </a:t>
            </a:r>
            <a:r>
              <a:rPr lang="en-GB" sz="1200">
                <a:latin typeface="Mada"/>
                <a:ea typeface="Mada"/>
                <a:cs typeface="Mada"/>
                <a:sym typeface="Mada"/>
              </a:rPr>
              <a:t>of the</a:t>
            </a:r>
            <a:r>
              <a:rPr lang="en-GB" sz="1200">
                <a:latin typeface="Mada"/>
                <a:ea typeface="Mada"/>
                <a:cs typeface="Mada"/>
                <a:sym typeface="Mada"/>
              </a:rPr>
              <a:t> healthcare facilities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ensuring adequate healthcare coverage with financial sustainability</a:t>
            </a:r>
            <a:endParaRPr sz="1200">
              <a:latin typeface="Mada"/>
              <a:ea typeface="Mada"/>
              <a:cs typeface="Mada"/>
              <a:sym typeface="Mada"/>
            </a:endParaRPr>
          </a:p>
        </p:txBody>
      </p:sp>
      <p:sp>
        <p:nvSpPr>
          <p:cNvPr id="243" name="Google Shape;243;p29"/>
          <p:cNvSpPr/>
          <p:nvPr/>
        </p:nvSpPr>
        <p:spPr>
          <a:xfrm>
            <a:off x="4670523" y="5297388"/>
            <a:ext cx="2513274" cy="756338"/>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228600" lvl="0" marL="457200" rtl="0" algn="l">
              <a:spcBef>
                <a:spcPts val="0"/>
              </a:spcBef>
              <a:spcAft>
                <a:spcPts val="0"/>
              </a:spcAft>
              <a:buSzPts val="1200"/>
              <a:buFont typeface="Mada"/>
              <a:buNone/>
            </a:pPr>
            <a:r>
              <a:t/>
            </a:r>
            <a:endParaRPr b="1" sz="1200">
              <a:latin typeface="Mada"/>
              <a:ea typeface="Mada"/>
              <a:cs typeface="Mada"/>
              <a:sym typeface="Mada"/>
            </a:endParaRPr>
          </a:p>
        </p:txBody>
      </p:sp>
      <p:sp>
        <p:nvSpPr>
          <p:cNvPr id="244" name="Google Shape;244;p29"/>
          <p:cNvSpPr/>
          <p:nvPr/>
        </p:nvSpPr>
        <p:spPr>
          <a:xfrm>
            <a:off x="4338913" y="5380275"/>
            <a:ext cx="590575" cy="59057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45" name="Google Shape;245;p29"/>
          <p:cNvSpPr txBox="1"/>
          <p:nvPr/>
        </p:nvSpPr>
        <p:spPr>
          <a:xfrm>
            <a:off x="3856250" y="6164450"/>
            <a:ext cx="3733500" cy="9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promoting public health and preventive healthcare (such as awareness and vaccination) to minimize the risks associated with health crises and diseases of communicable diseases, non-communicable diseases, and injuries</a:t>
            </a:r>
            <a:endParaRPr sz="1200">
              <a:latin typeface="Mada"/>
              <a:ea typeface="Mada"/>
              <a:cs typeface="Mada"/>
              <a:sym typeface="Mada"/>
            </a:endParaRPr>
          </a:p>
        </p:txBody>
      </p:sp>
      <p:sp>
        <p:nvSpPr>
          <p:cNvPr id="246" name="Google Shape;246;p29"/>
          <p:cNvSpPr txBox="1"/>
          <p:nvPr/>
        </p:nvSpPr>
        <p:spPr>
          <a:xfrm>
            <a:off x="4867275" y="5400675"/>
            <a:ext cx="2082600" cy="571200"/>
          </a:xfrm>
          <a:prstGeom prst="rect">
            <a:avLst/>
          </a:prstGeom>
          <a:noFill/>
          <a:ln>
            <a:noFill/>
          </a:ln>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200"/>
              <a:buFont typeface="Mada"/>
              <a:buNone/>
            </a:pPr>
            <a:r>
              <a:rPr b="1" lang="en-GB" sz="1200">
                <a:solidFill>
                  <a:schemeClr val="dk1"/>
                </a:solidFill>
                <a:latin typeface="Mada"/>
                <a:ea typeface="Mada"/>
                <a:cs typeface="Mada"/>
                <a:sym typeface="Mada"/>
              </a:rPr>
              <a:t>Promote </a:t>
            </a:r>
            <a:r>
              <a:rPr b="1" lang="en-GB" sz="1200" u="sng">
                <a:solidFill>
                  <a:srgbClr val="CC0000"/>
                </a:solidFill>
                <a:latin typeface="Mada"/>
                <a:ea typeface="Mada"/>
                <a:cs typeface="Mada"/>
                <a:sym typeface="Mada"/>
              </a:rPr>
              <a:t>Prevention</a:t>
            </a:r>
            <a:r>
              <a:rPr b="1" lang="en-GB" sz="1200">
                <a:solidFill>
                  <a:schemeClr val="dk1"/>
                </a:solidFill>
                <a:latin typeface="Mada"/>
                <a:ea typeface="Mada"/>
                <a:cs typeface="Mada"/>
                <a:sym typeface="Mada"/>
              </a:rPr>
              <a:t> Against Health Risks</a:t>
            </a:r>
            <a:endParaRPr/>
          </a:p>
        </p:txBody>
      </p:sp>
      <p:sp>
        <p:nvSpPr>
          <p:cNvPr id="247" name="Google Shape;247;p29"/>
          <p:cNvSpPr/>
          <p:nvPr/>
        </p:nvSpPr>
        <p:spPr>
          <a:xfrm>
            <a:off x="161732" y="4483096"/>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949189" y="1074650"/>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txBox="1"/>
          <p:nvPr/>
        </p:nvSpPr>
        <p:spPr>
          <a:xfrm>
            <a:off x="11950" y="9720400"/>
            <a:ext cx="7589400" cy="9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1-Ministry of Education is responsible for the Human Capital that is needed in the healthcare sector, (Human Factor is </a:t>
            </a:r>
            <a:r>
              <a:rPr lang="en-GB" sz="800">
                <a:solidFill>
                  <a:srgbClr val="6AA84F"/>
                </a:solidFill>
                <a:latin typeface="Mada"/>
                <a:ea typeface="Mada"/>
                <a:cs typeface="Mada"/>
                <a:sym typeface="Mada"/>
              </a:rPr>
              <a:t>very</a:t>
            </a:r>
            <a:r>
              <a:rPr lang="en-GB" sz="800">
                <a:solidFill>
                  <a:srgbClr val="6AA84F"/>
                </a:solidFill>
                <a:latin typeface="Mada"/>
                <a:ea typeface="Mada"/>
                <a:cs typeface="Mada"/>
                <a:sym typeface="Mada"/>
              </a:rPr>
              <a:t> important)</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258675" y="378000"/>
            <a:ext cx="7072200" cy="54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Health under vision 2030</a:t>
            </a:r>
            <a:endParaRPr b="1" sz="2400" u="sng">
              <a:solidFill>
                <a:srgbClr val="134F5C"/>
              </a:solidFill>
              <a:latin typeface="Nunito"/>
              <a:ea typeface="Nunito"/>
              <a:cs typeface="Nunito"/>
              <a:sym typeface="Nunito"/>
            </a:endParaRPr>
          </a:p>
        </p:txBody>
      </p:sp>
      <p:pic>
        <p:nvPicPr>
          <p:cNvPr id="255" name="Google Shape;255;p30"/>
          <p:cNvPicPr preferRelativeResize="0"/>
          <p:nvPr/>
        </p:nvPicPr>
        <p:blipFill>
          <a:blip r:embed="rId3">
            <a:alphaModFix/>
          </a:blip>
          <a:stretch>
            <a:fillRect/>
          </a:stretch>
        </p:blipFill>
        <p:spPr>
          <a:xfrm>
            <a:off x="3000075" y="1134300"/>
            <a:ext cx="3920125" cy="3970450"/>
          </a:xfrm>
          <a:prstGeom prst="rect">
            <a:avLst/>
          </a:prstGeom>
          <a:noFill/>
          <a:ln>
            <a:noFill/>
          </a:ln>
        </p:spPr>
      </p:pic>
      <p:sp>
        <p:nvSpPr>
          <p:cNvPr id="256" name="Google Shape;256;p30"/>
          <p:cNvSpPr txBox="1"/>
          <p:nvPr/>
        </p:nvSpPr>
        <p:spPr>
          <a:xfrm>
            <a:off x="258675" y="1349575"/>
            <a:ext cx="2741400" cy="11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solidFill>
                  <a:srgbClr val="45818E"/>
                </a:solidFill>
                <a:latin typeface="Nunito"/>
                <a:ea typeface="Nunito"/>
                <a:cs typeface="Nunito"/>
                <a:sym typeface="Nunito"/>
              </a:rPr>
              <a:t>Health Transformation (First Theme of NTP) Major Indicators</a:t>
            </a:r>
            <a:r>
              <a:rPr b="1" lang="en-GB" sz="2400" u="sng">
                <a:latin typeface="Nunito"/>
                <a:ea typeface="Nunito"/>
                <a:cs typeface="Nunito"/>
                <a:sym typeface="Nunito"/>
              </a:rPr>
              <a:t> </a:t>
            </a:r>
            <a:endParaRPr b="1" sz="2400" u="sng">
              <a:latin typeface="Nunito"/>
              <a:ea typeface="Nunito"/>
              <a:cs typeface="Nunito"/>
              <a:sym typeface="Nunito"/>
            </a:endParaRPr>
          </a:p>
        </p:txBody>
      </p:sp>
      <p:sp>
        <p:nvSpPr>
          <p:cNvPr id="257" name="Google Shape;257;p30"/>
          <p:cNvSpPr txBox="1"/>
          <p:nvPr>
            <p:ph type="title"/>
          </p:nvPr>
        </p:nvSpPr>
        <p:spPr>
          <a:xfrm>
            <a:off x="258663" y="5180951"/>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National Health Sector Transformation </a:t>
            </a:r>
            <a:endParaRPr b="1" sz="2400" u="sng">
              <a:solidFill>
                <a:srgbClr val="134F5C"/>
              </a:solidFill>
              <a:latin typeface="Nunito"/>
              <a:ea typeface="Nunito"/>
              <a:cs typeface="Nunito"/>
              <a:sym typeface="Nunito"/>
            </a:endParaRPr>
          </a:p>
          <a:p>
            <a:pPr indent="0" lvl="0" marL="0" rtl="0" algn="ctr">
              <a:spcBef>
                <a:spcPts val="0"/>
              </a:spcBef>
              <a:spcAft>
                <a:spcPts val="0"/>
              </a:spcAft>
              <a:buNone/>
            </a:pPr>
            <a:r>
              <a:rPr b="1" lang="en-GB" sz="2400" u="sng">
                <a:solidFill>
                  <a:srgbClr val="134F5C"/>
                </a:solidFill>
                <a:latin typeface="Nunito"/>
                <a:ea typeface="Nunito"/>
                <a:cs typeface="Nunito"/>
                <a:sym typeface="Nunito"/>
              </a:rPr>
              <a:t>التحول في القطاع الصحي </a:t>
            </a:r>
            <a:endParaRPr b="1" sz="2400" u="sng">
              <a:solidFill>
                <a:srgbClr val="134F5C"/>
              </a:solidFill>
              <a:latin typeface="Nunito"/>
              <a:ea typeface="Nunito"/>
              <a:cs typeface="Nunito"/>
              <a:sym typeface="Nunito"/>
            </a:endParaRPr>
          </a:p>
        </p:txBody>
      </p:sp>
      <p:sp>
        <p:nvSpPr>
          <p:cNvPr id="258" name="Google Shape;258;p30"/>
          <p:cNvSpPr txBox="1"/>
          <p:nvPr/>
        </p:nvSpPr>
        <p:spPr>
          <a:xfrm>
            <a:off x="197300" y="6341275"/>
            <a:ext cx="7072200" cy="46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Mada"/>
                <a:ea typeface="Mada"/>
                <a:cs typeface="Mada"/>
                <a:sym typeface="Mada"/>
              </a:rPr>
              <a:t>The Need for Transformation: </a:t>
            </a:r>
            <a:r>
              <a:rPr b="1" lang="en-GB" u="sng">
                <a:solidFill>
                  <a:srgbClr val="CC0000"/>
                </a:solidFill>
                <a:latin typeface="Mada"/>
                <a:ea typeface="Mada"/>
                <a:cs typeface="Mada"/>
                <a:sym typeface="Mada"/>
              </a:rPr>
              <a:t>Why</a:t>
            </a:r>
            <a:r>
              <a:rPr b="1" lang="en-GB">
                <a:latin typeface="Mada"/>
                <a:ea typeface="Mada"/>
                <a:cs typeface="Mada"/>
                <a:sym typeface="Mada"/>
              </a:rPr>
              <a:t> do we want to change?</a:t>
            </a:r>
            <a:endParaRPr b="1">
              <a:latin typeface="Mada"/>
              <a:ea typeface="Mada"/>
              <a:cs typeface="Mada"/>
              <a:sym typeface="Mada"/>
            </a:endParaRPr>
          </a:p>
        </p:txBody>
      </p:sp>
      <p:sp>
        <p:nvSpPr>
          <p:cNvPr id="259" name="Google Shape;259;p30"/>
          <p:cNvSpPr txBox="1"/>
          <p:nvPr/>
        </p:nvSpPr>
        <p:spPr>
          <a:xfrm>
            <a:off x="135950" y="6807475"/>
            <a:ext cx="7194900" cy="30000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The population of the Kingdom continues to grow and age.</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Rates of avoidable injury and non-communicable disease remain high by regional and international standards.</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Primary care remains inadequate and inconsistent. Secondary and tertiary hospitals, and associated resources, are poorly distributed across the Kingdom.</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There are significant gaps in the quality of services provided to patients</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There is unwarranted variation in provision, access and investment when assessed using the population served rather than the patients treated</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rgbClr val="CC0000"/>
                </a:solidFill>
                <a:latin typeface="Mada"/>
                <a:ea typeface="Mada"/>
                <a:cs typeface="Mada"/>
                <a:sym typeface="Mada"/>
              </a:rPr>
              <a:t>The system is currently resource and staff centric rather than patient or person centric in its orientation</a:t>
            </a:r>
            <a:endParaRPr sz="1200">
              <a:solidFill>
                <a:srgbClr val="CC0000"/>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There are significant gaps in workforce capacity and capability, specifically in relation to Saudi employees.</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The health system also needs to support the containment of public expenditure, and the diversification of the Saudi economy.</a:t>
            </a:r>
            <a:endParaRPr sz="1200">
              <a:solidFill>
                <a:schemeClr val="dk1"/>
              </a:solidFill>
              <a:latin typeface="Mada"/>
              <a:ea typeface="Mada"/>
              <a:cs typeface="Mada"/>
              <a:sym typeface="Mada"/>
            </a:endParaRPr>
          </a:p>
        </p:txBody>
      </p:sp>
      <p:pic>
        <p:nvPicPr>
          <p:cNvPr id="260" name="Google Shape;260;p30"/>
          <p:cNvPicPr preferRelativeResize="0"/>
          <p:nvPr/>
        </p:nvPicPr>
        <p:blipFill>
          <a:blip r:embed="rId4">
            <a:alphaModFix/>
          </a:blip>
          <a:stretch>
            <a:fillRect/>
          </a:stretch>
        </p:blipFill>
        <p:spPr>
          <a:xfrm>
            <a:off x="3118675" y="1087375"/>
            <a:ext cx="4211980" cy="392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258663" y="282426"/>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National Health Sector Transformation </a:t>
            </a:r>
            <a:endParaRPr b="1" sz="2400" u="sng">
              <a:solidFill>
                <a:srgbClr val="134F5C"/>
              </a:solidFill>
              <a:latin typeface="Nunito"/>
              <a:ea typeface="Nunito"/>
              <a:cs typeface="Nunito"/>
              <a:sym typeface="Nunito"/>
            </a:endParaRPr>
          </a:p>
          <a:p>
            <a:pPr indent="0" lvl="0" marL="0" rtl="0" algn="ctr">
              <a:spcBef>
                <a:spcPts val="0"/>
              </a:spcBef>
              <a:spcAft>
                <a:spcPts val="0"/>
              </a:spcAft>
              <a:buNone/>
            </a:pPr>
            <a:r>
              <a:rPr b="1" lang="en-GB" sz="2400" u="sng">
                <a:solidFill>
                  <a:srgbClr val="134F5C"/>
                </a:solidFill>
                <a:latin typeface="Nunito"/>
                <a:ea typeface="Nunito"/>
                <a:cs typeface="Nunito"/>
                <a:sym typeface="Nunito"/>
              </a:rPr>
              <a:t>التحول في القطاع الصحي</a:t>
            </a:r>
            <a:r>
              <a:rPr b="1" lang="en-GB" sz="3000" u="sng">
                <a:solidFill>
                  <a:srgbClr val="134F5C"/>
                </a:solidFill>
                <a:latin typeface="Nunito"/>
                <a:ea typeface="Nunito"/>
                <a:cs typeface="Nunito"/>
                <a:sym typeface="Nunito"/>
              </a:rPr>
              <a:t> </a:t>
            </a:r>
            <a:endParaRPr b="1" sz="3000" u="sng">
              <a:solidFill>
                <a:srgbClr val="134F5C"/>
              </a:solidFill>
              <a:latin typeface="Nunito"/>
              <a:ea typeface="Nunito"/>
              <a:cs typeface="Nunito"/>
              <a:sym typeface="Nunito"/>
            </a:endParaRPr>
          </a:p>
        </p:txBody>
      </p:sp>
      <p:sp>
        <p:nvSpPr>
          <p:cNvPr id="266" name="Google Shape;266;p31"/>
          <p:cNvSpPr txBox="1"/>
          <p:nvPr/>
        </p:nvSpPr>
        <p:spPr>
          <a:xfrm>
            <a:off x="258638" y="1302725"/>
            <a:ext cx="7072200" cy="46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latin typeface="Mada"/>
                <a:ea typeface="Mada"/>
                <a:cs typeface="Mada"/>
                <a:sym typeface="Mada"/>
              </a:rPr>
              <a:t>Defining the Transformation Goals and Methods: </a:t>
            </a:r>
            <a:r>
              <a:rPr b="1" lang="en-GB" u="sng">
                <a:solidFill>
                  <a:srgbClr val="CC0000"/>
                </a:solidFill>
                <a:latin typeface="Mada"/>
                <a:ea typeface="Mada"/>
                <a:cs typeface="Mada"/>
                <a:sym typeface="Mada"/>
              </a:rPr>
              <a:t>What</a:t>
            </a:r>
            <a:r>
              <a:rPr b="1" lang="en-GB">
                <a:latin typeface="Mada"/>
                <a:ea typeface="Mada"/>
                <a:cs typeface="Mada"/>
                <a:sym typeface="Mada"/>
              </a:rPr>
              <a:t> do we want to change?</a:t>
            </a:r>
            <a:endParaRPr b="1">
              <a:latin typeface="Mada"/>
              <a:ea typeface="Mada"/>
              <a:cs typeface="Mada"/>
              <a:sym typeface="Mada"/>
            </a:endParaRPr>
          </a:p>
          <a:p>
            <a:pPr indent="0" lvl="0" marL="0" rtl="0" algn="l">
              <a:lnSpc>
                <a:spcPct val="115000"/>
              </a:lnSpc>
              <a:spcBef>
                <a:spcPts val="0"/>
              </a:spcBef>
              <a:spcAft>
                <a:spcPts val="0"/>
              </a:spcAft>
              <a:buNone/>
            </a:pPr>
            <a:r>
              <a:t/>
            </a:r>
            <a:endParaRPr b="1" sz="2000">
              <a:solidFill>
                <a:schemeClr val="dk1"/>
              </a:solidFill>
              <a:latin typeface="Mada"/>
              <a:ea typeface="Mada"/>
              <a:cs typeface="Mada"/>
              <a:sym typeface="Mada"/>
            </a:endParaRPr>
          </a:p>
        </p:txBody>
      </p:sp>
      <p:sp>
        <p:nvSpPr>
          <p:cNvPr id="267" name="Google Shape;267;p31"/>
          <p:cNvSpPr/>
          <p:nvPr/>
        </p:nvSpPr>
        <p:spPr>
          <a:xfrm>
            <a:off x="2703614" y="4148895"/>
            <a:ext cx="28584" cy="28110"/>
          </a:xfrm>
          <a:custGeom>
            <a:rect b="b" l="l" r="r" t="t"/>
            <a:pathLst>
              <a:path extrusionOk="0" h="870" w="870">
                <a:moveTo>
                  <a:pt x="441" y="0"/>
                </a:moveTo>
                <a:lnTo>
                  <a:pt x="1" y="441"/>
                </a:lnTo>
                <a:lnTo>
                  <a:pt x="441" y="869"/>
                </a:lnTo>
                <a:lnTo>
                  <a:pt x="870" y="441"/>
                </a:lnTo>
                <a:lnTo>
                  <a:pt x="4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a:off x="2532664" y="4317388"/>
            <a:ext cx="28584" cy="28110"/>
          </a:xfrm>
          <a:custGeom>
            <a:rect b="b" l="l" r="r" t="t"/>
            <a:pathLst>
              <a:path extrusionOk="0" h="870" w="870">
                <a:moveTo>
                  <a:pt x="429" y="0"/>
                </a:moveTo>
                <a:lnTo>
                  <a:pt x="1" y="429"/>
                </a:lnTo>
                <a:lnTo>
                  <a:pt x="429" y="869"/>
                </a:lnTo>
                <a:lnTo>
                  <a:pt x="870" y="429"/>
                </a:lnTo>
                <a:lnTo>
                  <a:pt x="4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2660967" y="4163111"/>
            <a:ext cx="28617" cy="28110"/>
          </a:xfrm>
          <a:custGeom>
            <a:rect b="b" l="l" r="r" t="t"/>
            <a:pathLst>
              <a:path extrusionOk="0" h="870" w="871">
                <a:moveTo>
                  <a:pt x="430" y="1"/>
                </a:moveTo>
                <a:lnTo>
                  <a:pt x="1" y="429"/>
                </a:lnTo>
                <a:lnTo>
                  <a:pt x="430" y="870"/>
                </a:lnTo>
                <a:lnTo>
                  <a:pt x="870" y="429"/>
                </a:lnTo>
                <a:lnTo>
                  <a:pt x="4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2689552" y="4191188"/>
            <a:ext cx="28584" cy="28142"/>
          </a:xfrm>
          <a:custGeom>
            <a:rect b="b" l="l" r="r" t="t"/>
            <a:pathLst>
              <a:path extrusionOk="0" h="871" w="870">
                <a:moveTo>
                  <a:pt x="429" y="1"/>
                </a:moveTo>
                <a:lnTo>
                  <a:pt x="0" y="430"/>
                </a:lnTo>
                <a:lnTo>
                  <a:pt x="429" y="870"/>
                </a:lnTo>
                <a:lnTo>
                  <a:pt x="869" y="430"/>
                </a:lnTo>
                <a:lnTo>
                  <a:pt x="4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2546759" y="4275450"/>
            <a:ext cx="28584" cy="27722"/>
          </a:xfrm>
          <a:custGeom>
            <a:rect b="b" l="l" r="r" t="t"/>
            <a:pathLst>
              <a:path extrusionOk="0" h="858" w="870">
                <a:moveTo>
                  <a:pt x="441" y="0"/>
                </a:moveTo>
                <a:lnTo>
                  <a:pt x="0" y="429"/>
                </a:lnTo>
                <a:lnTo>
                  <a:pt x="441" y="858"/>
                </a:lnTo>
                <a:lnTo>
                  <a:pt x="869" y="429"/>
                </a:lnTo>
                <a:lnTo>
                  <a:pt x="4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p:nvPr/>
        </p:nvSpPr>
        <p:spPr>
          <a:xfrm>
            <a:off x="2575311" y="4303527"/>
            <a:ext cx="28584" cy="27722"/>
          </a:xfrm>
          <a:custGeom>
            <a:rect b="b" l="l" r="r" t="t"/>
            <a:pathLst>
              <a:path extrusionOk="0" h="858" w="870">
                <a:moveTo>
                  <a:pt x="441" y="1"/>
                </a:moveTo>
                <a:lnTo>
                  <a:pt x="0" y="429"/>
                </a:lnTo>
                <a:lnTo>
                  <a:pt x="441" y="858"/>
                </a:lnTo>
                <a:lnTo>
                  <a:pt x="870" y="429"/>
                </a:lnTo>
                <a:lnTo>
                  <a:pt x="4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2589801" y="4233125"/>
            <a:ext cx="56741" cy="56219"/>
          </a:xfrm>
          <a:custGeom>
            <a:rect b="b" l="l" r="r" t="t"/>
            <a:pathLst>
              <a:path extrusionOk="0" h="1740" w="1727">
                <a:moveTo>
                  <a:pt x="429" y="1"/>
                </a:moveTo>
                <a:lnTo>
                  <a:pt x="0" y="441"/>
                </a:lnTo>
                <a:lnTo>
                  <a:pt x="1298" y="1739"/>
                </a:lnTo>
                <a:lnTo>
                  <a:pt x="1726" y="1310"/>
                </a:lnTo>
                <a:lnTo>
                  <a:pt x="4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2617959" y="4205049"/>
            <a:ext cx="57135" cy="56187"/>
          </a:xfrm>
          <a:custGeom>
            <a:rect b="b" l="l" r="r" t="t"/>
            <a:pathLst>
              <a:path extrusionOk="0" h="1739" w="1739">
                <a:moveTo>
                  <a:pt x="441" y="1"/>
                </a:moveTo>
                <a:lnTo>
                  <a:pt x="0" y="441"/>
                </a:lnTo>
                <a:lnTo>
                  <a:pt x="1310" y="1739"/>
                </a:lnTo>
                <a:lnTo>
                  <a:pt x="1739" y="1310"/>
                </a:lnTo>
                <a:lnTo>
                  <a:pt x="4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1"/>
          <p:cNvSpPr/>
          <p:nvPr/>
        </p:nvSpPr>
        <p:spPr>
          <a:xfrm>
            <a:off x="2646511" y="4921700"/>
            <a:ext cx="19187" cy="19289"/>
          </a:xfrm>
          <a:custGeom>
            <a:rect b="b" l="l" r="r" t="t"/>
            <a:pathLst>
              <a:path extrusionOk="0" h="597" w="584">
                <a:moveTo>
                  <a:pt x="0" y="1"/>
                </a:moveTo>
                <a:lnTo>
                  <a:pt x="0" y="596"/>
                </a:lnTo>
                <a:lnTo>
                  <a:pt x="584" y="596"/>
                </a:lnTo>
                <a:lnTo>
                  <a:pt x="5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p:nvPr/>
        </p:nvSpPr>
        <p:spPr>
          <a:xfrm>
            <a:off x="2627355" y="5017497"/>
            <a:ext cx="57923" cy="56963"/>
          </a:xfrm>
          <a:custGeom>
            <a:rect b="b" l="l" r="r" t="t"/>
            <a:pathLst>
              <a:path extrusionOk="0" h="1763" w="1763">
                <a:moveTo>
                  <a:pt x="583" y="1"/>
                </a:moveTo>
                <a:lnTo>
                  <a:pt x="583" y="596"/>
                </a:lnTo>
                <a:lnTo>
                  <a:pt x="0" y="596"/>
                </a:lnTo>
                <a:lnTo>
                  <a:pt x="0" y="1179"/>
                </a:lnTo>
                <a:lnTo>
                  <a:pt x="583" y="1179"/>
                </a:lnTo>
                <a:lnTo>
                  <a:pt x="583" y="1763"/>
                </a:lnTo>
                <a:lnTo>
                  <a:pt x="1167" y="1763"/>
                </a:lnTo>
                <a:lnTo>
                  <a:pt x="1167" y="1179"/>
                </a:lnTo>
                <a:lnTo>
                  <a:pt x="1762" y="1179"/>
                </a:lnTo>
                <a:lnTo>
                  <a:pt x="1762" y="596"/>
                </a:lnTo>
                <a:lnTo>
                  <a:pt x="1167" y="596"/>
                </a:lnTo>
                <a:lnTo>
                  <a:pt x="1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2181761" y="5746070"/>
            <a:ext cx="23524" cy="23134"/>
          </a:xfrm>
          <a:custGeom>
            <a:rect b="b" l="l" r="r" t="t"/>
            <a:pathLst>
              <a:path extrusionOk="0" h="716" w="716">
                <a:moveTo>
                  <a:pt x="1" y="1"/>
                </a:moveTo>
                <a:lnTo>
                  <a:pt x="1" y="715"/>
                </a:lnTo>
                <a:lnTo>
                  <a:pt x="715" y="715"/>
                </a:lnTo>
                <a:lnTo>
                  <a:pt x="7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txBox="1"/>
          <p:nvPr/>
        </p:nvSpPr>
        <p:spPr>
          <a:xfrm>
            <a:off x="1718818" y="3207339"/>
            <a:ext cx="386400" cy="3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Nunito"/>
                <a:ea typeface="Nunito"/>
                <a:cs typeface="Nunito"/>
                <a:sym typeface="Nunito"/>
              </a:rPr>
              <a:t>1</a:t>
            </a:r>
            <a:endParaRPr sz="2400">
              <a:solidFill>
                <a:srgbClr val="FFFFFF"/>
              </a:solidFill>
              <a:latin typeface="Nunito"/>
              <a:ea typeface="Nunito"/>
              <a:cs typeface="Nunito"/>
              <a:sym typeface="Nunito"/>
            </a:endParaRPr>
          </a:p>
        </p:txBody>
      </p:sp>
      <p:sp>
        <p:nvSpPr>
          <p:cNvPr id="279" name="Google Shape;279;p31"/>
          <p:cNvSpPr txBox="1"/>
          <p:nvPr/>
        </p:nvSpPr>
        <p:spPr>
          <a:xfrm>
            <a:off x="2394800" y="3859760"/>
            <a:ext cx="386400" cy="3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Nunito"/>
                <a:ea typeface="Nunito"/>
                <a:cs typeface="Nunito"/>
                <a:sym typeface="Nunito"/>
              </a:rPr>
              <a:t>2</a:t>
            </a:r>
            <a:endParaRPr sz="2400">
              <a:solidFill>
                <a:srgbClr val="FFFFFF"/>
              </a:solidFill>
              <a:latin typeface="Nunito"/>
              <a:ea typeface="Nunito"/>
              <a:cs typeface="Nunito"/>
              <a:sym typeface="Nunito"/>
            </a:endParaRPr>
          </a:p>
        </p:txBody>
      </p:sp>
      <p:sp>
        <p:nvSpPr>
          <p:cNvPr id="280" name="Google Shape;280;p31"/>
          <p:cNvSpPr txBox="1"/>
          <p:nvPr/>
        </p:nvSpPr>
        <p:spPr>
          <a:xfrm>
            <a:off x="2365706" y="4764774"/>
            <a:ext cx="386400" cy="3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Nunito"/>
                <a:ea typeface="Nunito"/>
                <a:cs typeface="Nunito"/>
                <a:sym typeface="Nunito"/>
              </a:rPr>
              <a:t>3</a:t>
            </a:r>
            <a:endParaRPr sz="2400">
              <a:solidFill>
                <a:srgbClr val="FFFFFF"/>
              </a:solidFill>
              <a:latin typeface="Nunito"/>
              <a:ea typeface="Nunito"/>
              <a:cs typeface="Nunito"/>
              <a:sym typeface="Nunito"/>
            </a:endParaRPr>
          </a:p>
        </p:txBody>
      </p:sp>
      <p:sp>
        <p:nvSpPr>
          <p:cNvPr id="281" name="Google Shape;281;p31"/>
          <p:cNvSpPr txBox="1"/>
          <p:nvPr/>
        </p:nvSpPr>
        <p:spPr>
          <a:xfrm>
            <a:off x="1752315" y="5417195"/>
            <a:ext cx="386400" cy="3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Nunito"/>
                <a:ea typeface="Nunito"/>
                <a:cs typeface="Nunito"/>
                <a:sym typeface="Nunito"/>
              </a:rPr>
              <a:t>4</a:t>
            </a:r>
            <a:endParaRPr sz="2400">
              <a:solidFill>
                <a:srgbClr val="FFFFFF"/>
              </a:solidFill>
              <a:latin typeface="Nunito"/>
              <a:ea typeface="Nunito"/>
              <a:cs typeface="Nunito"/>
              <a:sym typeface="Nunito"/>
            </a:endParaRPr>
          </a:p>
        </p:txBody>
      </p:sp>
      <p:sp>
        <p:nvSpPr>
          <p:cNvPr id="282" name="Google Shape;282;p31"/>
          <p:cNvSpPr/>
          <p:nvPr/>
        </p:nvSpPr>
        <p:spPr>
          <a:xfrm>
            <a:off x="473725" y="3862500"/>
            <a:ext cx="1589400" cy="750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None/>
            </a:pPr>
            <a:r>
              <a:t/>
            </a:r>
            <a:endParaRPr>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Mada"/>
                <a:ea typeface="Mada"/>
                <a:cs typeface="Mada"/>
                <a:sym typeface="Mada"/>
              </a:rPr>
              <a:t>Improve </a:t>
            </a:r>
            <a:r>
              <a:rPr lang="en-GB">
                <a:solidFill>
                  <a:srgbClr val="CC0000"/>
                </a:solidFill>
                <a:latin typeface="Mada"/>
                <a:ea typeface="Mada"/>
                <a:cs typeface="Mada"/>
                <a:sym typeface="Mada"/>
              </a:rPr>
              <a:t>health</a:t>
            </a:r>
            <a:endParaRPr>
              <a:solidFill>
                <a:srgbClr val="CC0000"/>
              </a:solidFill>
              <a:latin typeface="Mada"/>
              <a:ea typeface="Mada"/>
              <a:cs typeface="Mada"/>
              <a:sym typeface="Mada"/>
            </a:endParaRPr>
          </a:p>
          <a:p>
            <a:pPr indent="0" lvl="0" marL="0" rtl="0" algn="ctr">
              <a:spcBef>
                <a:spcPts val="0"/>
              </a:spcBef>
              <a:spcAft>
                <a:spcPts val="0"/>
              </a:spcAft>
              <a:buNone/>
            </a:pPr>
            <a:r>
              <a:rPr lang="en-GB">
                <a:solidFill>
                  <a:srgbClr val="76A5AF"/>
                </a:solidFill>
                <a:latin typeface="Nunito"/>
                <a:ea typeface="Nunito"/>
                <a:cs typeface="Nunito"/>
                <a:sym typeface="Nunito"/>
              </a:rPr>
              <a:t> </a:t>
            </a:r>
            <a:endParaRPr>
              <a:solidFill>
                <a:srgbClr val="76A5AF"/>
              </a:solidFill>
              <a:latin typeface="Nunito"/>
              <a:ea typeface="Nunito"/>
              <a:cs typeface="Nunito"/>
              <a:sym typeface="Nunito"/>
            </a:endParaRPr>
          </a:p>
        </p:txBody>
      </p:sp>
      <p:sp>
        <p:nvSpPr>
          <p:cNvPr id="283" name="Google Shape;283;p31"/>
          <p:cNvSpPr/>
          <p:nvPr/>
        </p:nvSpPr>
        <p:spPr>
          <a:xfrm>
            <a:off x="3128825" y="3870079"/>
            <a:ext cx="1695600" cy="750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Mada"/>
                <a:ea typeface="Mada"/>
                <a:cs typeface="Mada"/>
                <a:sym typeface="Mada"/>
              </a:rPr>
              <a:t>Improve </a:t>
            </a:r>
            <a:r>
              <a:rPr lang="en-GB">
                <a:solidFill>
                  <a:srgbClr val="CC0000"/>
                </a:solidFill>
                <a:latin typeface="Mada"/>
                <a:ea typeface="Mada"/>
                <a:cs typeface="Mada"/>
                <a:sym typeface="Mada"/>
              </a:rPr>
              <a:t>healthcare</a:t>
            </a:r>
            <a:endParaRPr>
              <a:solidFill>
                <a:srgbClr val="CC0000"/>
              </a:solidFill>
              <a:latin typeface="Mada"/>
              <a:ea typeface="Mada"/>
              <a:cs typeface="Mada"/>
              <a:sym typeface="Mada"/>
            </a:endParaRPr>
          </a:p>
          <a:p>
            <a:pPr indent="0" lvl="0" marL="0" rtl="0" algn="ctr">
              <a:spcBef>
                <a:spcPts val="0"/>
              </a:spcBef>
              <a:spcAft>
                <a:spcPts val="0"/>
              </a:spcAft>
              <a:buClr>
                <a:srgbClr val="000000"/>
              </a:buClr>
              <a:buSzPts val="1500"/>
              <a:buFont typeface="Arial"/>
              <a:buNone/>
            </a:pPr>
            <a:r>
              <a:t/>
            </a:r>
            <a:endParaRPr>
              <a:solidFill>
                <a:srgbClr val="76A5AF"/>
              </a:solidFill>
              <a:latin typeface="Nunito"/>
              <a:ea typeface="Nunito"/>
              <a:cs typeface="Nunito"/>
              <a:sym typeface="Nunito"/>
            </a:endParaRPr>
          </a:p>
        </p:txBody>
      </p:sp>
      <p:sp>
        <p:nvSpPr>
          <p:cNvPr id="284" name="Google Shape;284;p31"/>
          <p:cNvSpPr/>
          <p:nvPr/>
        </p:nvSpPr>
        <p:spPr>
          <a:xfrm>
            <a:off x="5536007" y="3862494"/>
            <a:ext cx="1589400" cy="750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Mada"/>
                <a:ea typeface="Mada"/>
                <a:cs typeface="Mada"/>
                <a:sym typeface="Mada"/>
              </a:rPr>
              <a:t> </a:t>
            </a:r>
            <a:endParaRPr>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Mada"/>
                <a:ea typeface="Mada"/>
                <a:cs typeface="Mada"/>
                <a:sym typeface="Mada"/>
              </a:rPr>
              <a:t>   Improve </a:t>
            </a:r>
            <a:r>
              <a:rPr lang="en-GB">
                <a:solidFill>
                  <a:srgbClr val="CC0000"/>
                </a:solidFill>
                <a:latin typeface="Mada"/>
                <a:ea typeface="Mada"/>
                <a:cs typeface="Mada"/>
                <a:sym typeface="Mada"/>
              </a:rPr>
              <a:t>value</a:t>
            </a:r>
            <a:endParaRPr>
              <a:solidFill>
                <a:srgbClr val="CC0000"/>
              </a:solidFill>
              <a:latin typeface="Mada"/>
              <a:ea typeface="Mada"/>
              <a:cs typeface="Mada"/>
              <a:sym typeface="Mada"/>
            </a:endParaRPr>
          </a:p>
          <a:p>
            <a:pPr indent="0" lvl="0" marL="0" rtl="0" algn="ctr">
              <a:spcBef>
                <a:spcPts val="0"/>
              </a:spcBef>
              <a:spcAft>
                <a:spcPts val="0"/>
              </a:spcAft>
              <a:buClr>
                <a:srgbClr val="000000"/>
              </a:buClr>
              <a:buSzPts val="1500"/>
              <a:buFont typeface="Arial"/>
              <a:buNone/>
            </a:pPr>
            <a:r>
              <a:t/>
            </a:r>
            <a:endParaRPr>
              <a:solidFill>
                <a:srgbClr val="76A5AF"/>
              </a:solidFill>
              <a:latin typeface="Nunito"/>
              <a:ea typeface="Nunito"/>
              <a:cs typeface="Nunito"/>
              <a:sym typeface="Nunito"/>
            </a:endParaRPr>
          </a:p>
        </p:txBody>
      </p:sp>
      <p:sp>
        <p:nvSpPr>
          <p:cNvPr id="285" name="Google Shape;285;p31"/>
          <p:cNvSpPr/>
          <p:nvPr/>
        </p:nvSpPr>
        <p:spPr>
          <a:xfrm>
            <a:off x="1441202" y="2647225"/>
            <a:ext cx="5074200" cy="543900"/>
          </a:xfrm>
          <a:prstGeom prst="roundRect">
            <a:avLst>
              <a:gd fmla="val 16667" name="adj"/>
            </a:avLst>
          </a:prstGeom>
          <a:solidFill>
            <a:srgbClr val="134F5C"/>
          </a:solidFill>
          <a:ln>
            <a:noFill/>
          </a:ln>
        </p:spPr>
        <p:txBody>
          <a:bodyPr anchorCtr="0" anchor="ctr" bIns="121950" lIns="121950" spcFirstLastPara="1" rIns="121950" wrap="square" tIns="121950">
            <a:noAutofit/>
          </a:bodyPr>
          <a:lstStyle/>
          <a:p>
            <a:pPr indent="0" lvl="0" marL="0" rtl="0" algn="ctr">
              <a:lnSpc>
                <a:spcPct val="115000"/>
              </a:lnSpc>
              <a:spcBef>
                <a:spcPts val="0"/>
              </a:spcBef>
              <a:spcAft>
                <a:spcPts val="0"/>
              </a:spcAft>
              <a:buClr>
                <a:schemeClr val="dk1"/>
              </a:buClr>
              <a:buSzPts val="1100"/>
              <a:buFont typeface="Arial"/>
              <a:buNone/>
            </a:pPr>
            <a:r>
              <a:rPr lang="en-GB" sz="2400">
                <a:solidFill>
                  <a:srgbClr val="FFFFFF"/>
                </a:solidFill>
                <a:latin typeface="Nunito"/>
                <a:ea typeface="Nunito"/>
                <a:cs typeface="Nunito"/>
                <a:sym typeface="Nunito"/>
              </a:rPr>
              <a:t>Transformation Goals</a:t>
            </a:r>
            <a:endParaRPr sz="3000">
              <a:solidFill>
                <a:srgbClr val="FFFFFF"/>
              </a:solidFill>
              <a:latin typeface="Nunito"/>
              <a:ea typeface="Nunito"/>
              <a:cs typeface="Nunito"/>
              <a:sym typeface="Nunito"/>
            </a:endParaRPr>
          </a:p>
        </p:txBody>
      </p:sp>
      <p:cxnSp>
        <p:nvCxnSpPr>
          <p:cNvPr id="286" name="Google Shape;286;p31"/>
          <p:cNvCxnSpPr>
            <a:stCxn id="285" idx="2"/>
            <a:endCxn id="282" idx="0"/>
          </p:cNvCxnSpPr>
          <p:nvPr/>
        </p:nvCxnSpPr>
        <p:spPr>
          <a:xfrm rot="5400000">
            <a:off x="2287652" y="2171875"/>
            <a:ext cx="671400" cy="2709900"/>
          </a:xfrm>
          <a:prstGeom prst="bentConnector3">
            <a:avLst>
              <a:gd fmla="val 49998" name="adj1"/>
            </a:avLst>
          </a:prstGeom>
          <a:noFill/>
          <a:ln cap="flat" cmpd="sng" w="9525">
            <a:solidFill>
              <a:srgbClr val="595959"/>
            </a:solidFill>
            <a:prstDash val="solid"/>
            <a:round/>
            <a:headEnd len="med" w="med" type="none"/>
            <a:tailEnd len="med" w="med" type="none"/>
          </a:ln>
        </p:spPr>
      </p:cxnSp>
      <p:cxnSp>
        <p:nvCxnSpPr>
          <p:cNvPr id="287" name="Google Shape;287;p31"/>
          <p:cNvCxnSpPr>
            <a:stCxn id="285" idx="2"/>
            <a:endCxn id="283" idx="0"/>
          </p:cNvCxnSpPr>
          <p:nvPr/>
        </p:nvCxnSpPr>
        <p:spPr>
          <a:xfrm rot="5400000">
            <a:off x="3637952" y="3529675"/>
            <a:ext cx="678900" cy="18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88" name="Google Shape;288;p31"/>
          <p:cNvCxnSpPr>
            <a:stCxn id="285" idx="2"/>
            <a:endCxn id="284" idx="0"/>
          </p:cNvCxnSpPr>
          <p:nvPr/>
        </p:nvCxnSpPr>
        <p:spPr>
          <a:xfrm flipH="1" rot="-5400000">
            <a:off x="4818752" y="2350675"/>
            <a:ext cx="671400" cy="2352300"/>
          </a:xfrm>
          <a:prstGeom prst="bentConnector3">
            <a:avLst>
              <a:gd fmla="val 49998" name="adj1"/>
            </a:avLst>
          </a:prstGeom>
          <a:noFill/>
          <a:ln cap="flat" cmpd="sng" w="9525">
            <a:solidFill>
              <a:srgbClr val="595959"/>
            </a:solidFill>
            <a:prstDash val="solid"/>
            <a:round/>
            <a:headEnd len="med" w="med" type="none"/>
            <a:tailEnd len="med" w="med" type="none"/>
          </a:ln>
        </p:spPr>
      </p:cxnSp>
      <p:sp>
        <p:nvSpPr>
          <p:cNvPr id="289" name="Google Shape;289;p31"/>
          <p:cNvSpPr/>
          <p:nvPr/>
        </p:nvSpPr>
        <p:spPr>
          <a:xfrm>
            <a:off x="5536000" y="4764775"/>
            <a:ext cx="1740300" cy="18075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by containing costs, improving outcomes, controlling public healthcare expenditure and guiding new investment</a:t>
            </a:r>
            <a:endParaRPr sz="1200">
              <a:solidFill>
                <a:schemeClr val="dk1"/>
              </a:solidFill>
              <a:latin typeface="Mada"/>
              <a:ea typeface="Mada"/>
              <a:cs typeface="Mada"/>
              <a:sym typeface="Mada"/>
            </a:endParaRPr>
          </a:p>
          <a:p>
            <a:pPr indent="0" lvl="0" marL="0" rtl="0" algn="ctr">
              <a:spcBef>
                <a:spcPts val="0"/>
              </a:spcBef>
              <a:spcAft>
                <a:spcPts val="0"/>
              </a:spcAft>
              <a:buClr>
                <a:srgbClr val="000000"/>
              </a:buClr>
              <a:buSzPts val="1500"/>
              <a:buFont typeface="Arial"/>
              <a:buNone/>
            </a:pPr>
            <a:r>
              <a:t/>
            </a:r>
            <a:endParaRPr sz="1200">
              <a:latin typeface="Mada"/>
              <a:ea typeface="Mada"/>
              <a:cs typeface="Mada"/>
              <a:sym typeface="Mada"/>
            </a:endParaRPr>
          </a:p>
        </p:txBody>
      </p:sp>
      <p:sp>
        <p:nvSpPr>
          <p:cNvPr id="290" name="Google Shape;290;p31"/>
          <p:cNvSpPr/>
          <p:nvPr/>
        </p:nvSpPr>
        <p:spPr>
          <a:xfrm>
            <a:off x="2990313" y="4878850"/>
            <a:ext cx="2352300" cy="18075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By improving the quality and consistency of services and the performance and accountability of healthcare organizations and staff to deliver care that is safe, effective, patient-centered, timely and equitable</a:t>
            </a:r>
            <a:endParaRPr sz="1200">
              <a:latin typeface="Mada"/>
              <a:ea typeface="Mada"/>
              <a:cs typeface="Mada"/>
              <a:sym typeface="Mada"/>
            </a:endParaRPr>
          </a:p>
        </p:txBody>
      </p:sp>
      <p:sp>
        <p:nvSpPr>
          <p:cNvPr id="291" name="Google Shape;291;p31"/>
          <p:cNvSpPr/>
          <p:nvPr/>
        </p:nvSpPr>
        <p:spPr>
          <a:xfrm>
            <a:off x="481775" y="4878850"/>
            <a:ext cx="2203500" cy="18075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Increase </a:t>
            </a:r>
            <a:r>
              <a:rPr lang="en-GB" sz="1200">
                <a:solidFill>
                  <a:schemeClr val="dk1"/>
                </a:solidFill>
                <a:latin typeface="Mada"/>
                <a:ea typeface="Mada"/>
                <a:cs typeface="Mada"/>
                <a:sym typeface="Mada"/>
              </a:rPr>
              <a:t>the length, wellbeing and quality of life of Saudi citizens, which includes the Vision 2030 goal of increasing the life expectancy of citizens to 80 years by 2030</a:t>
            </a:r>
            <a:endParaRPr sz="1200">
              <a:latin typeface="Mada"/>
              <a:ea typeface="Mada"/>
              <a:cs typeface="Mada"/>
              <a:sym typeface="Mada"/>
            </a:endParaRPr>
          </a:p>
        </p:txBody>
      </p:sp>
      <p:cxnSp>
        <p:nvCxnSpPr>
          <p:cNvPr id="292" name="Google Shape;292;p31"/>
          <p:cNvCxnSpPr>
            <a:stCxn id="282" idx="1"/>
            <a:endCxn id="291" idx="1"/>
          </p:cNvCxnSpPr>
          <p:nvPr/>
        </p:nvCxnSpPr>
        <p:spPr>
          <a:xfrm>
            <a:off x="473725" y="4237950"/>
            <a:ext cx="8100" cy="1544700"/>
          </a:xfrm>
          <a:prstGeom prst="bentConnector3">
            <a:avLst>
              <a:gd fmla="val -2939815" name="adj1"/>
            </a:avLst>
          </a:prstGeom>
          <a:noFill/>
          <a:ln cap="flat" cmpd="sng" w="9525">
            <a:solidFill>
              <a:srgbClr val="595959"/>
            </a:solidFill>
            <a:prstDash val="solid"/>
            <a:round/>
            <a:headEnd len="med" w="med" type="none"/>
            <a:tailEnd len="med" w="med" type="none"/>
          </a:ln>
        </p:spPr>
      </p:cxnSp>
      <p:cxnSp>
        <p:nvCxnSpPr>
          <p:cNvPr id="293" name="Google Shape;293;p31"/>
          <p:cNvCxnSpPr>
            <a:stCxn id="284" idx="3"/>
            <a:endCxn id="289" idx="3"/>
          </p:cNvCxnSpPr>
          <p:nvPr/>
        </p:nvCxnSpPr>
        <p:spPr>
          <a:xfrm>
            <a:off x="7125407" y="4237944"/>
            <a:ext cx="150900" cy="1430700"/>
          </a:xfrm>
          <a:prstGeom prst="bentConnector3">
            <a:avLst>
              <a:gd fmla="val 257799" name="adj1"/>
            </a:avLst>
          </a:prstGeom>
          <a:noFill/>
          <a:ln cap="flat" cmpd="sng" w="9525">
            <a:solidFill>
              <a:srgbClr val="595959"/>
            </a:solidFill>
            <a:prstDash val="solid"/>
            <a:round/>
            <a:headEnd len="med" w="med" type="none"/>
            <a:tailEnd len="med" w="med" type="none"/>
          </a:ln>
        </p:spPr>
      </p:cxnSp>
      <p:cxnSp>
        <p:nvCxnSpPr>
          <p:cNvPr id="294" name="Google Shape;294;p31"/>
          <p:cNvCxnSpPr>
            <a:stCxn id="283" idx="2"/>
          </p:cNvCxnSpPr>
          <p:nvPr/>
        </p:nvCxnSpPr>
        <p:spPr>
          <a:xfrm>
            <a:off x="3976625" y="4620979"/>
            <a:ext cx="15300" cy="287100"/>
          </a:xfrm>
          <a:prstGeom prst="straightConnector1">
            <a:avLst/>
          </a:prstGeom>
          <a:noFill/>
          <a:ln cap="flat" cmpd="sng" w="9525">
            <a:solidFill>
              <a:srgbClr val="595959"/>
            </a:solidFill>
            <a:prstDash val="solid"/>
            <a:round/>
            <a:headEnd len="med" w="med" type="none"/>
            <a:tailEnd len="med" w="med" type="none"/>
          </a:ln>
        </p:spPr>
      </p:cxnSp>
      <p:sp>
        <p:nvSpPr>
          <p:cNvPr id="295" name="Google Shape;295;p31"/>
          <p:cNvSpPr txBox="1"/>
          <p:nvPr/>
        </p:nvSpPr>
        <p:spPr>
          <a:xfrm>
            <a:off x="50" y="1682875"/>
            <a:ext cx="7589400" cy="606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GB" sz="1200">
                <a:solidFill>
                  <a:schemeClr val="dk1"/>
                </a:solidFill>
                <a:latin typeface="Mada"/>
                <a:ea typeface="Mada"/>
                <a:cs typeface="Mada"/>
                <a:sym typeface="Mada"/>
              </a:rPr>
              <a:t>All three transformation goals </a:t>
            </a:r>
            <a:r>
              <a:rPr b="1" lang="en-GB" sz="1200" u="sng">
                <a:solidFill>
                  <a:srgbClr val="CC0000"/>
                </a:solidFill>
                <a:latin typeface="Mada"/>
                <a:ea typeface="Mada"/>
                <a:cs typeface="Mada"/>
                <a:sym typeface="Mada"/>
              </a:rPr>
              <a:t>conform with, and are enablers of, the Vision 2030 strategic objectives</a:t>
            </a:r>
            <a:r>
              <a:rPr lang="en-GB" sz="1200">
                <a:solidFill>
                  <a:schemeClr val="dk1"/>
                </a:solidFill>
                <a:latin typeface="Mada"/>
                <a:ea typeface="Mada"/>
                <a:cs typeface="Mada"/>
                <a:sym typeface="Mada"/>
              </a:rPr>
              <a:t> for health: access, quality and public health</a:t>
            </a:r>
            <a:endParaRPr sz="1200">
              <a:solidFill>
                <a:schemeClr val="dk1"/>
              </a:solidFill>
              <a:latin typeface="Mada"/>
              <a:ea typeface="Mada"/>
              <a:cs typeface="Mada"/>
              <a:sym typeface="Mada"/>
            </a:endParaRPr>
          </a:p>
        </p:txBody>
      </p:sp>
      <p:sp>
        <p:nvSpPr>
          <p:cNvPr id="296" name="Google Shape;296;p31"/>
          <p:cNvSpPr/>
          <p:nvPr/>
        </p:nvSpPr>
        <p:spPr>
          <a:xfrm>
            <a:off x="313160" y="7871525"/>
            <a:ext cx="3100800" cy="363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b="1" lang="en-GB" sz="1200">
                <a:solidFill>
                  <a:srgbClr val="CC0000"/>
                </a:solidFill>
                <a:latin typeface="Mada"/>
                <a:ea typeface="Mada"/>
                <a:cs typeface="Mada"/>
                <a:sym typeface="Mada"/>
              </a:rPr>
              <a:t>The New Models of Care التحول المؤسسي ونموذج الرعاية الصحية</a:t>
            </a:r>
            <a:endParaRPr b="1" sz="1200">
              <a:solidFill>
                <a:srgbClr val="CC0000"/>
              </a:solidFill>
              <a:latin typeface="Mada"/>
              <a:ea typeface="Mada"/>
              <a:cs typeface="Mada"/>
              <a:sym typeface="Mada"/>
            </a:endParaRPr>
          </a:p>
          <a:p>
            <a:pPr indent="0" lvl="0" marL="0" rtl="0" algn="r">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297" name="Google Shape;297;p31"/>
          <p:cNvSpPr/>
          <p:nvPr/>
        </p:nvSpPr>
        <p:spPr>
          <a:xfrm>
            <a:off x="313145" y="8413220"/>
            <a:ext cx="3100800" cy="363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1200">
                <a:latin typeface="Mada"/>
                <a:ea typeface="Mada"/>
                <a:cs typeface="Mada"/>
                <a:sym typeface="Mada"/>
              </a:rPr>
              <a:t>Provider reforms التجمعات الصحية</a:t>
            </a:r>
            <a:endParaRPr sz="1200">
              <a:latin typeface="Mada"/>
              <a:ea typeface="Mada"/>
              <a:cs typeface="Mada"/>
              <a:sym typeface="Mada"/>
            </a:endParaRPr>
          </a:p>
          <a:p>
            <a:pPr indent="0" lvl="0" marL="0" rtl="0" algn="r">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298" name="Google Shape;298;p31"/>
          <p:cNvSpPr/>
          <p:nvPr/>
        </p:nvSpPr>
        <p:spPr>
          <a:xfrm>
            <a:off x="313149" y="8954928"/>
            <a:ext cx="3100800" cy="363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1200">
                <a:latin typeface="Mada"/>
                <a:ea typeface="Mada"/>
                <a:cs typeface="Mada"/>
                <a:sym typeface="Mada"/>
              </a:rPr>
              <a:t>Financing reforms برنامج الضمان الصحي وشراء الخدمات الصحية </a:t>
            </a:r>
            <a:endParaRPr sz="1200">
              <a:latin typeface="Mada"/>
              <a:ea typeface="Mada"/>
              <a:cs typeface="Mada"/>
              <a:sym typeface="Mada"/>
            </a:endParaRPr>
          </a:p>
          <a:p>
            <a:pPr indent="0" lvl="0" marL="0" rtl="0" algn="r">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299" name="Google Shape;299;p31"/>
          <p:cNvSpPr/>
          <p:nvPr/>
        </p:nvSpPr>
        <p:spPr>
          <a:xfrm>
            <a:off x="4343007" y="9175152"/>
            <a:ext cx="3100800" cy="36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latin typeface="Mada"/>
                <a:ea typeface="Mada"/>
                <a:cs typeface="Mada"/>
                <a:sym typeface="Mada"/>
              </a:rPr>
              <a:t>Private and third sector participation مشاركة القطاع الخاص والقطاع الثالث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p:txBody>
      </p:sp>
      <p:sp>
        <p:nvSpPr>
          <p:cNvPr id="300" name="Google Shape;300;p31"/>
          <p:cNvSpPr/>
          <p:nvPr/>
        </p:nvSpPr>
        <p:spPr>
          <a:xfrm>
            <a:off x="4343007" y="8676484"/>
            <a:ext cx="3100800" cy="363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latin typeface="Mada"/>
                <a:ea typeface="Mada"/>
                <a:cs typeface="Mada"/>
                <a:sym typeface="Mada"/>
              </a:rPr>
              <a:t>Workforce development القوى العاملة </a:t>
            </a:r>
            <a:r>
              <a:rPr lang="en-GB" sz="1200">
                <a:latin typeface="Mada"/>
                <a:ea typeface="Mada"/>
                <a:cs typeface="Mada"/>
                <a:sym typeface="Mada"/>
              </a:rPr>
              <a:t> </a:t>
            </a:r>
            <a:endParaRPr sz="1200">
              <a:latin typeface="Mada"/>
              <a:ea typeface="Mada"/>
              <a:cs typeface="Mada"/>
              <a:sym typeface="Mada"/>
            </a:endParaRPr>
          </a:p>
        </p:txBody>
      </p:sp>
      <p:sp>
        <p:nvSpPr>
          <p:cNvPr id="301" name="Google Shape;301;p31"/>
          <p:cNvSpPr/>
          <p:nvPr/>
        </p:nvSpPr>
        <p:spPr>
          <a:xfrm>
            <a:off x="4343007" y="8012500"/>
            <a:ext cx="3100800" cy="52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latin typeface="Mada"/>
                <a:ea typeface="Mada"/>
                <a:cs typeface="Mada"/>
                <a:sym typeface="Mada"/>
              </a:rPr>
              <a:t>eHealth development الصحة الالكترونية</a:t>
            </a:r>
            <a:endParaRPr sz="1200">
              <a:latin typeface="Mada"/>
              <a:ea typeface="Mada"/>
              <a:cs typeface="Mada"/>
              <a:sym typeface="Mada"/>
            </a:endParaRPr>
          </a:p>
        </p:txBody>
      </p:sp>
      <p:cxnSp>
        <p:nvCxnSpPr>
          <p:cNvPr id="302" name="Google Shape;302;p31"/>
          <p:cNvCxnSpPr>
            <a:stCxn id="303" idx="2"/>
            <a:endCxn id="301" idx="1"/>
          </p:cNvCxnSpPr>
          <p:nvPr/>
        </p:nvCxnSpPr>
        <p:spPr>
          <a:xfrm flipH="1" rot="-5400000">
            <a:off x="3866007" y="7799650"/>
            <a:ext cx="544500" cy="409500"/>
          </a:xfrm>
          <a:prstGeom prst="bentConnector2">
            <a:avLst/>
          </a:prstGeom>
          <a:noFill/>
          <a:ln cap="flat" cmpd="sng" w="9525">
            <a:solidFill>
              <a:srgbClr val="76A5AF"/>
            </a:solidFill>
            <a:prstDash val="solid"/>
            <a:round/>
            <a:headEnd len="med" w="med" type="none"/>
            <a:tailEnd len="med" w="med" type="oval"/>
          </a:ln>
        </p:spPr>
      </p:cxnSp>
      <p:cxnSp>
        <p:nvCxnSpPr>
          <p:cNvPr id="304" name="Google Shape;304;p31"/>
          <p:cNvCxnSpPr>
            <a:stCxn id="303" idx="2"/>
            <a:endCxn id="296" idx="3"/>
          </p:cNvCxnSpPr>
          <p:nvPr/>
        </p:nvCxnSpPr>
        <p:spPr>
          <a:xfrm flipH="1">
            <a:off x="3413960" y="7732025"/>
            <a:ext cx="519300" cy="321000"/>
          </a:xfrm>
          <a:prstGeom prst="bentConnector3">
            <a:avLst>
              <a:gd fmla="val 50000" name="adj1"/>
            </a:avLst>
          </a:prstGeom>
          <a:noFill/>
          <a:ln cap="flat" cmpd="sng" w="9525">
            <a:solidFill>
              <a:srgbClr val="76A5AF"/>
            </a:solidFill>
            <a:prstDash val="solid"/>
            <a:round/>
            <a:headEnd len="med" w="med" type="oval"/>
            <a:tailEnd len="med" w="med" type="oval"/>
          </a:ln>
        </p:spPr>
      </p:cxnSp>
      <p:cxnSp>
        <p:nvCxnSpPr>
          <p:cNvPr id="305" name="Google Shape;305;p31"/>
          <p:cNvCxnSpPr>
            <a:stCxn id="303" idx="2"/>
            <a:endCxn id="300" idx="1"/>
          </p:cNvCxnSpPr>
          <p:nvPr/>
        </p:nvCxnSpPr>
        <p:spPr>
          <a:xfrm flipH="1" rot="-5400000">
            <a:off x="3575307" y="8090284"/>
            <a:ext cx="1125900" cy="409500"/>
          </a:xfrm>
          <a:prstGeom prst="bentConnector2">
            <a:avLst/>
          </a:prstGeom>
          <a:noFill/>
          <a:ln cap="flat" cmpd="sng" w="9525">
            <a:solidFill>
              <a:srgbClr val="76A5AF"/>
            </a:solidFill>
            <a:prstDash val="solid"/>
            <a:round/>
            <a:headEnd len="med" w="med" type="none"/>
            <a:tailEnd len="med" w="med" type="oval"/>
          </a:ln>
        </p:spPr>
      </p:cxnSp>
      <p:cxnSp>
        <p:nvCxnSpPr>
          <p:cNvPr id="306" name="Google Shape;306;p31"/>
          <p:cNvCxnSpPr>
            <a:stCxn id="303" idx="2"/>
            <a:endCxn id="297" idx="3"/>
          </p:cNvCxnSpPr>
          <p:nvPr/>
        </p:nvCxnSpPr>
        <p:spPr>
          <a:xfrm rot="5400000">
            <a:off x="3242345" y="7903820"/>
            <a:ext cx="862500" cy="519300"/>
          </a:xfrm>
          <a:prstGeom prst="bentConnector2">
            <a:avLst/>
          </a:prstGeom>
          <a:noFill/>
          <a:ln cap="flat" cmpd="sng" w="9525">
            <a:solidFill>
              <a:srgbClr val="76A5AF"/>
            </a:solidFill>
            <a:prstDash val="solid"/>
            <a:round/>
            <a:headEnd len="med" w="med" type="none"/>
            <a:tailEnd len="med" w="med" type="oval"/>
          </a:ln>
        </p:spPr>
      </p:cxnSp>
      <p:cxnSp>
        <p:nvCxnSpPr>
          <p:cNvPr id="307" name="Google Shape;307;p31"/>
          <p:cNvCxnSpPr>
            <a:stCxn id="303" idx="2"/>
            <a:endCxn id="299" idx="1"/>
          </p:cNvCxnSpPr>
          <p:nvPr/>
        </p:nvCxnSpPr>
        <p:spPr>
          <a:xfrm flipH="1" rot="-5400000">
            <a:off x="3326007" y="8339652"/>
            <a:ext cx="1624500" cy="409500"/>
          </a:xfrm>
          <a:prstGeom prst="bentConnector2">
            <a:avLst/>
          </a:prstGeom>
          <a:noFill/>
          <a:ln cap="flat" cmpd="sng" w="9525">
            <a:solidFill>
              <a:srgbClr val="76A5AF"/>
            </a:solidFill>
            <a:prstDash val="solid"/>
            <a:round/>
            <a:headEnd len="med" w="med" type="none"/>
            <a:tailEnd len="med" w="med" type="oval"/>
          </a:ln>
        </p:spPr>
      </p:cxnSp>
      <p:cxnSp>
        <p:nvCxnSpPr>
          <p:cNvPr id="308" name="Google Shape;308;p31"/>
          <p:cNvCxnSpPr>
            <a:stCxn id="303" idx="2"/>
            <a:endCxn id="298" idx="3"/>
          </p:cNvCxnSpPr>
          <p:nvPr/>
        </p:nvCxnSpPr>
        <p:spPr>
          <a:xfrm rot="5400000">
            <a:off x="2971449" y="8174628"/>
            <a:ext cx="1404300" cy="519300"/>
          </a:xfrm>
          <a:prstGeom prst="bentConnector2">
            <a:avLst/>
          </a:prstGeom>
          <a:noFill/>
          <a:ln cap="flat" cmpd="sng" w="9525">
            <a:solidFill>
              <a:srgbClr val="76A5AF"/>
            </a:solidFill>
            <a:prstDash val="solid"/>
            <a:round/>
            <a:headEnd len="med" w="med" type="oval"/>
            <a:tailEnd len="med" w="med" type="oval"/>
          </a:ln>
        </p:spPr>
      </p:cxnSp>
      <p:cxnSp>
        <p:nvCxnSpPr>
          <p:cNvPr id="309" name="Google Shape;309;p31"/>
          <p:cNvCxnSpPr/>
          <p:nvPr/>
        </p:nvCxnSpPr>
        <p:spPr>
          <a:xfrm>
            <a:off x="3933260" y="7731025"/>
            <a:ext cx="634200" cy="145800"/>
          </a:xfrm>
          <a:prstGeom prst="bentConnector3">
            <a:avLst>
              <a:gd fmla="val 50000" name="adj1"/>
            </a:avLst>
          </a:prstGeom>
          <a:noFill/>
          <a:ln cap="flat" cmpd="sng" w="9525">
            <a:solidFill>
              <a:srgbClr val="76A5AF"/>
            </a:solidFill>
            <a:prstDash val="solid"/>
            <a:round/>
            <a:headEnd len="med" w="med" type="oval"/>
            <a:tailEnd len="med" w="med" type="oval"/>
          </a:ln>
        </p:spPr>
      </p:cxnSp>
      <p:sp>
        <p:nvSpPr>
          <p:cNvPr id="310" name="Google Shape;310;p31"/>
          <p:cNvSpPr txBox="1"/>
          <p:nvPr/>
        </p:nvSpPr>
        <p:spPr>
          <a:xfrm>
            <a:off x="4589525" y="7769971"/>
            <a:ext cx="3000000" cy="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latin typeface="Mada"/>
                <a:ea typeface="Mada"/>
                <a:cs typeface="Mada"/>
                <a:sym typeface="Mada"/>
              </a:rPr>
              <a:t>Governance development الحوكمة </a:t>
            </a:r>
            <a:endParaRPr sz="1200">
              <a:latin typeface="Mada"/>
              <a:ea typeface="Mada"/>
              <a:cs typeface="Mada"/>
              <a:sym typeface="Mada"/>
            </a:endParaRPr>
          </a:p>
        </p:txBody>
      </p:sp>
      <p:sp>
        <p:nvSpPr>
          <p:cNvPr id="311" name="Google Shape;311;p31"/>
          <p:cNvSpPr txBox="1"/>
          <p:nvPr/>
        </p:nvSpPr>
        <p:spPr>
          <a:xfrm>
            <a:off x="1360163" y="6975938"/>
            <a:ext cx="5422800" cy="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To achieve the previous transformation goals, The Vision Realization Office (VRO) at MOH has organized its work into </a:t>
            </a:r>
            <a:r>
              <a:rPr b="1" lang="en-GB" sz="1200">
                <a:solidFill>
                  <a:srgbClr val="CC0000"/>
                </a:solidFill>
                <a:latin typeface="Mada"/>
                <a:ea typeface="Mada"/>
                <a:cs typeface="Mada"/>
                <a:sym typeface="Mada"/>
              </a:rPr>
              <a:t>seven themes (seven programs)</a:t>
            </a:r>
            <a:endParaRPr b="1" sz="1200">
              <a:solidFill>
                <a:srgbClr val="CC0000"/>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2"/>
          <p:cNvSpPr txBox="1"/>
          <p:nvPr>
            <p:ph type="title"/>
          </p:nvPr>
        </p:nvSpPr>
        <p:spPr>
          <a:xfrm>
            <a:off x="258663" y="282426"/>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New Models of Care Program </a:t>
            </a:r>
            <a:endParaRPr b="1" sz="2400" u="sng">
              <a:solidFill>
                <a:srgbClr val="134F5C"/>
              </a:solidFill>
              <a:latin typeface="Nunito"/>
              <a:ea typeface="Nunito"/>
              <a:cs typeface="Nunito"/>
              <a:sym typeface="Nunito"/>
            </a:endParaRPr>
          </a:p>
          <a:p>
            <a:pPr indent="0" lvl="0" marL="0" rtl="1" algn="ctr">
              <a:spcBef>
                <a:spcPts val="0"/>
              </a:spcBef>
              <a:spcAft>
                <a:spcPts val="0"/>
              </a:spcAft>
              <a:buNone/>
            </a:pPr>
            <a:r>
              <a:rPr b="1" lang="en-GB" sz="2400" u="sng">
                <a:solidFill>
                  <a:srgbClr val="134F5C"/>
                </a:solidFill>
                <a:latin typeface="Nunito"/>
                <a:ea typeface="Nunito"/>
                <a:cs typeface="Nunito"/>
                <a:sym typeface="Nunito"/>
              </a:rPr>
              <a:t> </a:t>
            </a:r>
            <a:r>
              <a:rPr b="1" lang="en-GB" sz="2400" u="sng">
                <a:solidFill>
                  <a:srgbClr val="134F5C"/>
                </a:solidFill>
                <a:latin typeface="Nunito"/>
                <a:ea typeface="Nunito"/>
                <a:cs typeface="Nunito"/>
                <a:sym typeface="Nunito"/>
              </a:rPr>
              <a:t>التحول المؤسسي ونموذج </a:t>
            </a:r>
            <a:r>
              <a:rPr b="1" lang="en-GB" sz="2400" u="sng">
                <a:solidFill>
                  <a:srgbClr val="134F5C"/>
                </a:solidFill>
                <a:latin typeface="Nunito"/>
                <a:ea typeface="Nunito"/>
                <a:cs typeface="Nunito"/>
                <a:sym typeface="Nunito"/>
              </a:rPr>
              <a:t>الرعایة الصحیة </a:t>
            </a:r>
            <a:endParaRPr b="1" sz="2400" u="sng">
              <a:solidFill>
                <a:srgbClr val="134F5C"/>
              </a:solidFill>
              <a:latin typeface="Nunito"/>
              <a:ea typeface="Nunito"/>
              <a:cs typeface="Nunito"/>
              <a:sym typeface="Nunito"/>
            </a:endParaRPr>
          </a:p>
        </p:txBody>
      </p:sp>
      <p:sp>
        <p:nvSpPr>
          <p:cNvPr id="317" name="Google Shape;317;p32"/>
          <p:cNvSpPr txBox="1"/>
          <p:nvPr/>
        </p:nvSpPr>
        <p:spPr>
          <a:xfrm>
            <a:off x="85900" y="1251425"/>
            <a:ext cx="6944100" cy="52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u="sng">
                <a:solidFill>
                  <a:srgbClr val="45818E"/>
                </a:solidFill>
                <a:latin typeface="Nunito"/>
                <a:ea typeface="Nunito"/>
                <a:cs typeface="Nunito"/>
                <a:sym typeface="Nunito"/>
              </a:rPr>
              <a:t>Challenges with the Existing Models of Care:</a:t>
            </a:r>
            <a:endParaRPr b="1" sz="1800" u="sng">
              <a:solidFill>
                <a:srgbClr val="45818E"/>
              </a:solidFill>
              <a:latin typeface="Nunito"/>
              <a:ea typeface="Nunito"/>
              <a:cs typeface="Nunito"/>
              <a:sym typeface="Nunito"/>
            </a:endParaRPr>
          </a:p>
        </p:txBody>
      </p:sp>
      <p:sp>
        <p:nvSpPr>
          <p:cNvPr id="318" name="Google Shape;318;p32"/>
          <p:cNvSpPr txBox="1"/>
          <p:nvPr/>
        </p:nvSpPr>
        <p:spPr>
          <a:xfrm>
            <a:off x="107913" y="1745600"/>
            <a:ext cx="7373700" cy="21960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Growing hazards within healthcare facilities due to inadequate medical quality and low safety standards</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Waiting times are prolonged and they vary considerably across healthcare facilities, causing inevitable dissatisfaction</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Shortage of medications and available medicines are dispensed inconsistently</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Lack of standardized clinical guidelines and variations in the quality and delivery of care</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Poor pathway management (مسار الرعاية), with inappropriate referrals, and inappropriate presentation by ill-informed patients disrupting patient flow</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Lack of out-of-hospital services for diagnostic, preventative, proactive or follow-up care</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Poorly coordinated care, particularly between MoH providers and non-governmental organization</a:t>
            </a:r>
            <a:endParaRPr sz="1200">
              <a:solidFill>
                <a:schemeClr val="dk1"/>
              </a:solidFill>
              <a:latin typeface="Mada"/>
              <a:ea typeface="Mada"/>
              <a:cs typeface="Mada"/>
              <a:sym typeface="Mada"/>
            </a:endParaRPr>
          </a:p>
          <a:p>
            <a:pPr indent="-304800" lvl="0" marL="457200" rtl="0" algn="l">
              <a:lnSpc>
                <a:spcPct val="90000"/>
              </a:lnSpc>
              <a:spcBef>
                <a:spcPts val="0"/>
              </a:spcBef>
              <a:spcAft>
                <a:spcPts val="0"/>
              </a:spcAft>
              <a:buClr>
                <a:schemeClr val="dk1"/>
              </a:buClr>
              <a:buSzPts val="1200"/>
              <a:buFont typeface="Mada"/>
              <a:buAutoNum type="arabicPeriod"/>
            </a:pPr>
            <a:r>
              <a:rPr lang="en-GB" sz="1200">
                <a:solidFill>
                  <a:schemeClr val="dk1"/>
                </a:solidFill>
                <a:latin typeface="Mada"/>
                <a:ea typeface="Mada"/>
                <a:cs typeface="Mada"/>
                <a:sym typeface="Mada"/>
              </a:rPr>
              <a:t>Poor communication between providers, and between clinicians and patients</a:t>
            </a:r>
            <a:endParaRPr sz="1200">
              <a:solidFill>
                <a:schemeClr val="dk1"/>
              </a:solidFill>
              <a:latin typeface="Mada"/>
              <a:ea typeface="Mada"/>
              <a:cs typeface="Mada"/>
              <a:sym typeface="Mada"/>
            </a:endParaRPr>
          </a:p>
        </p:txBody>
      </p:sp>
      <p:sp>
        <p:nvSpPr>
          <p:cNvPr id="319" name="Google Shape;319;p32"/>
          <p:cNvSpPr txBox="1"/>
          <p:nvPr/>
        </p:nvSpPr>
        <p:spPr>
          <a:xfrm>
            <a:off x="39363" y="3731100"/>
            <a:ext cx="7510800" cy="638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GB" sz="1200">
                <a:solidFill>
                  <a:schemeClr val="dk1"/>
                </a:solidFill>
                <a:latin typeface="Mada"/>
                <a:ea typeface="Mada"/>
                <a:cs typeface="Mada"/>
                <a:sym typeface="Mada"/>
              </a:rPr>
              <a:t>To address these challenges, MoH has developed a program to design, pilot, and implement </a:t>
            </a:r>
            <a:r>
              <a:rPr b="1" lang="en-GB" sz="1200" u="sng">
                <a:solidFill>
                  <a:srgbClr val="CC0000"/>
                </a:solidFill>
                <a:latin typeface="Mada"/>
                <a:ea typeface="Mada"/>
                <a:cs typeface="Mada"/>
                <a:sym typeface="Mada"/>
              </a:rPr>
              <a:t>a patient centric New Models of Care Program</a:t>
            </a:r>
            <a:endParaRPr b="1" sz="1200" u="sng">
              <a:solidFill>
                <a:srgbClr val="CC0000"/>
              </a:solidFill>
              <a:latin typeface="Mada"/>
              <a:ea typeface="Mada"/>
              <a:cs typeface="Mada"/>
              <a:sym typeface="Mada"/>
            </a:endParaRPr>
          </a:p>
        </p:txBody>
      </p:sp>
      <p:cxnSp>
        <p:nvCxnSpPr>
          <p:cNvPr id="320" name="Google Shape;320;p32"/>
          <p:cNvCxnSpPr/>
          <p:nvPr/>
        </p:nvCxnSpPr>
        <p:spPr>
          <a:xfrm rot="10800000">
            <a:off x="8625" y="4474900"/>
            <a:ext cx="7572300" cy="9600"/>
          </a:xfrm>
          <a:prstGeom prst="straightConnector1">
            <a:avLst/>
          </a:prstGeom>
          <a:noFill/>
          <a:ln cap="flat" cmpd="sng" w="9525">
            <a:solidFill>
              <a:schemeClr val="dk2"/>
            </a:solidFill>
            <a:prstDash val="dot"/>
            <a:round/>
            <a:headEnd len="med" w="med" type="none"/>
            <a:tailEnd len="med" w="med" type="none"/>
          </a:ln>
        </p:spPr>
      </p:cxnSp>
      <p:sp>
        <p:nvSpPr>
          <p:cNvPr id="321" name="Google Shape;321;p32"/>
          <p:cNvSpPr txBox="1"/>
          <p:nvPr/>
        </p:nvSpPr>
        <p:spPr>
          <a:xfrm>
            <a:off x="172275" y="4891050"/>
            <a:ext cx="7245000" cy="203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u="sng">
                <a:solidFill>
                  <a:schemeClr val="dk1"/>
                </a:solidFill>
                <a:latin typeface="Mada"/>
                <a:ea typeface="Mada"/>
                <a:cs typeface="Mada"/>
                <a:sym typeface="Mada"/>
              </a:rPr>
              <a:t>The program has been designed to answer </a:t>
            </a:r>
            <a:r>
              <a:rPr b="1" lang="en-GB" sz="1200" u="sng">
                <a:solidFill>
                  <a:srgbClr val="CC0000"/>
                </a:solidFill>
                <a:latin typeface="Mada"/>
                <a:ea typeface="Mada"/>
                <a:cs typeface="Mada"/>
                <a:sym typeface="Mada"/>
              </a:rPr>
              <a:t>six key questions:</a:t>
            </a:r>
            <a:endParaRPr b="1" sz="1200" u="sng">
              <a:solidFill>
                <a:srgbClr val="CC0000"/>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1. How will the system help to keep me well? </a:t>
            </a:r>
            <a:r>
              <a:rPr b="1" i="1" lang="en-GB" sz="1200">
                <a:solidFill>
                  <a:srgbClr val="CC0000"/>
                </a:solidFill>
                <a:latin typeface="Mada"/>
                <a:ea typeface="Mada"/>
                <a:cs typeface="Mada"/>
                <a:sym typeface="Mada"/>
              </a:rPr>
              <a:t>(preventive care)</a:t>
            </a:r>
            <a:endParaRPr b="1" i="1" sz="1200">
              <a:solidFill>
                <a:srgbClr val="CC0000"/>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2. How will the system support me when I have an urgent problem? </a:t>
            </a:r>
            <a:r>
              <a:rPr b="1" i="1" lang="en-GB" sz="1200">
                <a:solidFill>
                  <a:srgbClr val="CC0000"/>
                </a:solidFill>
                <a:latin typeface="Mada"/>
                <a:ea typeface="Mada"/>
                <a:cs typeface="Mada"/>
                <a:sym typeface="Mada"/>
              </a:rPr>
              <a:t>(urgent care)</a:t>
            </a:r>
            <a:endParaRPr b="1" i="1" sz="1200">
              <a:solidFill>
                <a:srgbClr val="CC0000"/>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3. How will the system support me to have a great outcome for my planned procedure?</a:t>
            </a:r>
            <a:r>
              <a:rPr lang="en-GB" sz="1200">
                <a:solidFill>
                  <a:srgbClr val="CC0000"/>
                </a:solidFill>
                <a:latin typeface="Mada"/>
                <a:ea typeface="Mada"/>
                <a:cs typeface="Mada"/>
                <a:sym typeface="Mada"/>
              </a:rPr>
              <a:t> </a:t>
            </a:r>
            <a:r>
              <a:rPr b="1" i="1" lang="en-GB" sz="1200">
                <a:solidFill>
                  <a:srgbClr val="CC0000"/>
                </a:solidFill>
                <a:latin typeface="Mada"/>
                <a:ea typeface="Mada"/>
                <a:cs typeface="Mada"/>
                <a:sym typeface="Mada"/>
              </a:rPr>
              <a:t>(planned care)</a:t>
            </a:r>
            <a:endParaRPr b="1" i="1" sz="1200">
              <a:solidFill>
                <a:srgbClr val="CC0000"/>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4. How will the system support me to safely deliver a healthy baby?</a:t>
            </a:r>
            <a:r>
              <a:rPr lang="en-GB" sz="1200">
                <a:solidFill>
                  <a:srgbClr val="CC0000"/>
                </a:solidFill>
                <a:latin typeface="Mada"/>
                <a:ea typeface="Mada"/>
                <a:cs typeface="Mada"/>
                <a:sym typeface="Mada"/>
              </a:rPr>
              <a:t> </a:t>
            </a:r>
            <a:r>
              <a:rPr b="1" i="1" lang="en-GB" sz="1200">
                <a:solidFill>
                  <a:srgbClr val="CC0000"/>
                </a:solidFill>
                <a:latin typeface="Mada"/>
                <a:ea typeface="Mada"/>
                <a:cs typeface="Mada"/>
                <a:sym typeface="Mada"/>
              </a:rPr>
              <a:t>(women &amp; child)</a:t>
            </a:r>
            <a:endParaRPr b="1" i="1" sz="1200">
              <a:solidFill>
                <a:srgbClr val="CC0000"/>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5. How will the system support me with my chronic conditions? </a:t>
            </a:r>
            <a:r>
              <a:rPr b="1" i="1" lang="en-GB" sz="1200">
                <a:solidFill>
                  <a:srgbClr val="CC0000"/>
                </a:solidFill>
                <a:latin typeface="Mada"/>
                <a:ea typeface="Mada"/>
                <a:cs typeface="Mada"/>
                <a:sym typeface="Mada"/>
              </a:rPr>
              <a:t>(chronic care)</a:t>
            </a:r>
            <a:endParaRPr b="1" i="1" sz="1200">
              <a:solidFill>
                <a:srgbClr val="CC0000"/>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6. How will the system support me with compassionate care during the last phase of</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my life? </a:t>
            </a:r>
            <a:r>
              <a:rPr b="1" i="1" lang="en-GB" sz="1200">
                <a:solidFill>
                  <a:srgbClr val="CC0000"/>
                </a:solidFill>
                <a:latin typeface="Mada"/>
                <a:ea typeface="Mada"/>
                <a:cs typeface="Mada"/>
                <a:sym typeface="Mada"/>
              </a:rPr>
              <a:t>(palliative care; last phase)</a:t>
            </a:r>
            <a:endParaRPr b="1" i="1" sz="1200">
              <a:solidFill>
                <a:srgbClr val="CC0000"/>
              </a:solidFill>
              <a:latin typeface="Mada"/>
              <a:ea typeface="Mada"/>
              <a:cs typeface="Mada"/>
              <a:sym typeface="Mada"/>
            </a:endParaRPr>
          </a:p>
        </p:txBody>
      </p:sp>
      <p:sp>
        <p:nvSpPr>
          <p:cNvPr id="322" name="Google Shape;322;p32"/>
          <p:cNvSpPr txBox="1"/>
          <p:nvPr/>
        </p:nvSpPr>
        <p:spPr>
          <a:xfrm>
            <a:off x="0" y="4434525"/>
            <a:ext cx="7589400" cy="391200"/>
          </a:xfrm>
          <a:prstGeom prst="rect">
            <a:avLst/>
          </a:prstGeom>
          <a:solidFill>
            <a:srgbClr val="A2C4C9"/>
          </a:solid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None/>
            </a:pPr>
            <a:r>
              <a:rPr b="1" lang="en-GB" sz="1500" u="sng">
                <a:solidFill>
                  <a:srgbClr val="CC0000"/>
                </a:solidFill>
                <a:latin typeface="Mada"/>
                <a:ea typeface="Mada"/>
                <a:cs typeface="Mada"/>
                <a:sym typeface="Mada"/>
              </a:rPr>
              <a:t>Systems of Care</a:t>
            </a:r>
            <a:r>
              <a:rPr b="1" lang="en-GB" sz="1200">
                <a:solidFill>
                  <a:schemeClr val="dk1"/>
                </a:solidFill>
                <a:latin typeface="Mada"/>
                <a:ea typeface="Mada"/>
                <a:cs typeface="Mada"/>
                <a:sym typeface="Mada"/>
              </a:rPr>
              <a:t> </a:t>
            </a:r>
            <a:endParaRPr b="1" i="1" sz="1200" u="sng">
              <a:solidFill>
                <a:srgbClr val="FF0000"/>
              </a:solidFill>
              <a:latin typeface="Mada"/>
              <a:ea typeface="Mada"/>
              <a:cs typeface="Mada"/>
              <a:sym typeface="Mada"/>
            </a:endParaRPr>
          </a:p>
        </p:txBody>
      </p:sp>
      <p:pic>
        <p:nvPicPr>
          <p:cNvPr id="323" name="Google Shape;323;p32"/>
          <p:cNvPicPr preferRelativeResize="0"/>
          <p:nvPr/>
        </p:nvPicPr>
        <p:blipFill>
          <a:blip r:embed="rId3">
            <a:alphaModFix/>
          </a:blip>
          <a:stretch>
            <a:fillRect/>
          </a:stretch>
        </p:blipFill>
        <p:spPr>
          <a:xfrm>
            <a:off x="527175" y="6689600"/>
            <a:ext cx="1825600" cy="1536750"/>
          </a:xfrm>
          <a:prstGeom prst="rect">
            <a:avLst/>
          </a:prstGeom>
          <a:noFill/>
          <a:ln>
            <a:noFill/>
          </a:ln>
        </p:spPr>
      </p:pic>
      <p:pic>
        <p:nvPicPr>
          <p:cNvPr id="324" name="Google Shape;324;p32"/>
          <p:cNvPicPr preferRelativeResize="0"/>
          <p:nvPr/>
        </p:nvPicPr>
        <p:blipFill>
          <a:blip r:embed="rId4">
            <a:alphaModFix/>
          </a:blip>
          <a:stretch>
            <a:fillRect/>
          </a:stretch>
        </p:blipFill>
        <p:spPr>
          <a:xfrm>
            <a:off x="496550" y="8293850"/>
            <a:ext cx="1886850" cy="1366350"/>
          </a:xfrm>
          <a:prstGeom prst="rect">
            <a:avLst/>
          </a:prstGeom>
          <a:noFill/>
          <a:ln>
            <a:noFill/>
          </a:ln>
        </p:spPr>
      </p:pic>
      <p:sp>
        <p:nvSpPr>
          <p:cNvPr id="325" name="Google Shape;325;p32"/>
          <p:cNvSpPr/>
          <p:nvPr/>
        </p:nvSpPr>
        <p:spPr>
          <a:xfrm>
            <a:off x="107917" y="429857"/>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a:off x="4611837" y="4479675"/>
            <a:ext cx="305400" cy="3009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 name="Google Shape;327;p32"/>
          <p:cNvPicPr preferRelativeResize="0"/>
          <p:nvPr/>
        </p:nvPicPr>
        <p:blipFill>
          <a:blip r:embed="rId5">
            <a:alphaModFix/>
          </a:blip>
          <a:stretch>
            <a:fillRect/>
          </a:stretch>
        </p:blipFill>
        <p:spPr>
          <a:xfrm>
            <a:off x="2681361" y="6843100"/>
            <a:ext cx="4649534" cy="281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nvSpPr>
        <p:spPr>
          <a:xfrm>
            <a:off x="-26962" y="1288225"/>
            <a:ext cx="7643400" cy="12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1200">
                <a:solidFill>
                  <a:schemeClr val="dk1"/>
                </a:solidFill>
                <a:latin typeface="Mada"/>
                <a:ea typeface="Mada"/>
                <a:cs typeface="Mada"/>
                <a:sym typeface="Mada"/>
              </a:rPr>
              <a:t>The New Models of Care program is designed to support people with their health and wellness needs: </a:t>
            </a:r>
            <a:r>
              <a:rPr b="1" lang="en-GB" sz="1200" u="sng">
                <a:solidFill>
                  <a:schemeClr val="dk1"/>
                </a:solidFill>
                <a:latin typeface="Mada"/>
                <a:ea typeface="Mada"/>
                <a:cs typeface="Mada"/>
                <a:sym typeface="Mada"/>
              </a:rPr>
              <a:t>physical wellbeing, mental wellbeing and social </a:t>
            </a:r>
            <a:r>
              <a:rPr b="1" lang="en-GB" sz="1200" u="sng">
                <a:solidFill>
                  <a:schemeClr val="dk1"/>
                </a:solidFill>
                <a:latin typeface="Mada"/>
                <a:ea typeface="Mada"/>
                <a:cs typeface="Mada"/>
                <a:sym typeface="Mada"/>
              </a:rPr>
              <a:t>well being</a:t>
            </a:r>
            <a:r>
              <a:rPr b="1" lang="en-GB" sz="1200" u="sng">
                <a:solidFill>
                  <a:schemeClr val="dk1"/>
                </a:solidFill>
                <a:latin typeface="Mada"/>
                <a:ea typeface="Mada"/>
                <a:cs typeface="Mada"/>
                <a:sym typeface="Mada"/>
              </a:rPr>
              <a:t>.</a:t>
            </a:r>
            <a:endParaRPr b="1" sz="1200" u="sng">
              <a:solidFill>
                <a:schemeClr val="dk1"/>
              </a:solidFill>
              <a:latin typeface="Mada"/>
              <a:ea typeface="Mada"/>
              <a:cs typeface="Mada"/>
              <a:sym typeface="Mada"/>
            </a:endParaRPr>
          </a:p>
          <a:p>
            <a:pPr indent="0" lvl="0" marL="0" rtl="0" algn="l">
              <a:lnSpc>
                <a:spcPct val="90000"/>
              </a:lnSpc>
              <a:spcBef>
                <a:spcPts val="1000"/>
              </a:spcBef>
              <a:spcAft>
                <a:spcPts val="0"/>
              </a:spcAft>
              <a:buNone/>
            </a:pPr>
            <a:r>
              <a:rPr lang="en-GB" sz="1200">
                <a:solidFill>
                  <a:schemeClr val="dk1"/>
                </a:solidFill>
                <a:latin typeface="Mada"/>
                <a:ea typeface="Mada"/>
                <a:cs typeface="Mada"/>
                <a:sym typeface="Mada"/>
              </a:rPr>
              <a:t>This </a:t>
            </a:r>
            <a:r>
              <a:rPr b="1" lang="en-GB" sz="1200" u="sng">
                <a:solidFill>
                  <a:schemeClr val="dk1"/>
                </a:solidFill>
                <a:latin typeface="Mada"/>
                <a:ea typeface="Mada"/>
                <a:cs typeface="Mada"/>
                <a:sym typeface="Mada"/>
              </a:rPr>
              <a:t>aligns with the principles set out in the Constitution of the World Health Organization</a:t>
            </a: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“health is a state of complete physical, mental and social </a:t>
            </a:r>
            <a:r>
              <a:rPr lang="en-GB" sz="1200">
                <a:solidFill>
                  <a:schemeClr val="dk1"/>
                </a:solidFill>
                <a:latin typeface="Mada"/>
                <a:ea typeface="Mada"/>
                <a:cs typeface="Mada"/>
                <a:sym typeface="Mada"/>
              </a:rPr>
              <a:t>well being</a:t>
            </a:r>
            <a:r>
              <a:rPr lang="en-GB" sz="1200">
                <a:solidFill>
                  <a:schemeClr val="dk1"/>
                </a:solidFill>
                <a:latin typeface="Mada"/>
                <a:ea typeface="Mada"/>
                <a:cs typeface="Mada"/>
                <a:sym typeface="Mada"/>
              </a:rPr>
              <a:t> and not merely the absence of disease or infirmity”.</a:t>
            </a:r>
            <a:endParaRPr sz="1200">
              <a:solidFill>
                <a:schemeClr val="dk1"/>
              </a:solidFill>
              <a:latin typeface="Mada"/>
              <a:ea typeface="Mada"/>
              <a:cs typeface="Mada"/>
              <a:sym typeface="Mada"/>
            </a:endParaRPr>
          </a:p>
        </p:txBody>
      </p:sp>
      <p:sp>
        <p:nvSpPr>
          <p:cNvPr id="333" name="Google Shape;333;p33"/>
          <p:cNvSpPr txBox="1"/>
          <p:nvPr/>
        </p:nvSpPr>
        <p:spPr>
          <a:xfrm>
            <a:off x="-26950" y="2404700"/>
            <a:ext cx="7357800" cy="68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CC0000"/>
                </a:solidFill>
                <a:latin typeface="Nunito"/>
                <a:ea typeface="Nunito"/>
                <a:cs typeface="Nunito"/>
                <a:sym typeface="Nunito"/>
              </a:rPr>
              <a:t>Levels of Care</a:t>
            </a:r>
            <a:r>
              <a:rPr b="1" lang="en-GB" sz="2400">
                <a:solidFill>
                  <a:srgbClr val="FF0000"/>
                </a:solidFill>
                <a:latin typeface="Nunito"/>
                <a:ea typeface="Nunito"/>
                <a:cs typeface="Nunito"/>
                <a:sym typeface="Nunito"/>
              </a:rPr>
              <a:t> </a:t>
            </a:r>
            <a:r>
              <a:rPr b="1" lang="en-GB" sz="2400">
                <a:solidFill>
                  <a:srgbClr val="45818E"/>
                </a:solidFill>
                <a:latin typeface="Nunito"/>
                <a:ea typeface="Nunito"/>
                <a:cs typeface="Nunito"/>
                <a:sym typeface="Nunito"/>
              </a:rPr>
              <a:t>in the New Models of Care Program:</a:t>
            </a:r>
            <a:r>
              <a:rPr b="1" lang="en-GB" sz="2800">
                <a:solidFill>
                  <a:srgbClr val="45818E"/>
                </a:solidFill>
              </a:rPr>
              <a:t> </a:t>
            </a:r>
            <a:endParaRPr b="1" sz="2800">
              <a:solidFill>
                <a:srgbClr val="45818E"/>
              </a:solidFill>
            </a:endParaRPr>
          </a:p>
        </p:txBody>
      </p:sp>
      <p:sp>
        <p:nvSpPr>
          <p:cNvPr id="334" name="Google Shape;334;p33"/>
          <p:cNvSpPr/>
          <p:nvPr/>
        </p:nvSpPr>
        <p:spPr>
          <a:xfrm>
            <a:off x="749075" y="6948350"/>
            <a:ext cx="2662200" cy="4239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FFFFFF"/>
                </a:solidFill>
                <a:latin typeface="Mada"/>
                <a:ea typeface="Mada"/>
                <a:cs typeface="Mada"/>
                <a:sym typeface="Mada"/>
              </a:rPr>
              <a:t>4- .Primary Care</a:t>
            </a:r>
            <a:endParaRPr>
              <a:solidFill>
                <a:srgbClr val="FFFFFF"/>
              </a:solidFill>
              <a:latin typeface="Nunito"/>
              <a:ea typeface="Nunito"/>
              <a:cs typeface="Nunito"/>
              <a:sym typeface="Nunito"/>
            </a:endParaRPr>
          </a:p>
        </p:txBody>
      </p:sp>
      <p:sp>
        <p:nvSpPr>
          <p:cNvPr id="335" name="Google Shape;335;p33"/>
          <p:cNvSpPr/>
          <p:nvPr/>
        </p:nvSpPr>
        <p:spPr>
          <a:xfrm>
            <a:off x="3884650" y="6890300"/>
            <a:ext cx="2961900" cy="4239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FFFFFF"/>
                </a:solidFill>
                <a:latin typeface="Mada"/>
                <a:ea typeface="Mada"/>
                <a:cs typeface="Mada"/>
                <a:sym typeface="Mada"/>
              </a:rPr>
              <a:t>5- Secondary Care (general hospital care).</a:t>
            </a:r>
            <a:endParaRPr>
              <a:solidFill>
                <a:srgbClr val="FFFFFF"/>
              </a:solidFill>
              <a:latin typeface="Nunito"/>
              <a:ea typeface="Nunito"/>
              <a:cs typeface="Nunito"/>
              <a:sym typeface="Nunito"/>
            </a:endParaRPr>
          </a:p>
        </p:txBody>
      </p:sp>
      <p:sp>
        <p:nvSpPr>
          <p:cNvPr id="336" name="Google Shape;336;p33"/>
          <p:cNvSpPr/>
          <p:nvPr/>
        </p:nvSpPr>
        <p:spPr>
          <a:xfrm>
            <a:off x="1766725" y="5096750"/>
            <a:ext cx="3905700" cy="1675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Virtual care will be a powerful source of health advice. Virtual care in most instances will serve as people’s first point of contact with medical care providers, improving people’s access to medical advice and guiding them to navigate the healthcare system and seek appropriate care.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37" name="Google Shape;337;p33"/>
          <p:cNvSpPr/>
          <p:nvPr/>
        </p:nvSpPr>
        <p:spPr>
          <a:xfrm>
            <a:off x="3002425" y="4894275"/>
            <a:ext cx="1434300" cy="307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u="sng">
                <a:solidFill>
                  <a:srgbClr val="FFFFFF"/>
                </a:solidFill>
                <a:latin typeface="Mada"/>
                <a:ea typeface="Mada"/>
                <a:cs typeface="Mada"/>
                <a:sym typeface="Mada"/>
              </a:rPr>
              <a:t>3- Virtual Care</a:t>
            </a:r>
            <a:endParaRPr sz="1200">
              <a:solidFill>
                <a:srgbClr val="FFFFFF"/>
              </a:solidFill>
              <a:latin typeface="Mada"/>
              <a:ea typeface="Mada"/>
              <a:cs typeface="Mada"/>
              <a:sym typeface="Mada"/>
            </a:endParaRPr>
          </a:p>
        </p:txBody>
      </p:sp>
      <p:sp>
        <p:nvSpPr>
          <p:cNvPr id="338" name="Google Shape;338;p33"/>
          <p:cNvSpPr/>
          <p:nvPr/>
        </p:nvSpPr>
        <p:spPr>
          <a:xfrm>
            <a:off x="504025" y="3220575"/>
            <a:ext cx="2906700" cy="1515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Active individuals are at the heart of the model by enabling them and their families to maintain their health, through self-care services, and health education. </a:t>
            </a:r>
            <a:endParaRPr sz="1200">
              <a:latin typeface="Mada"/>
              <a:ea typeface="Mada"/>
              <a:cs typeface="Mada"/>
              <a:sym typeface="Mada"/>
            </a:endParaRPr>
          </a:p>
        </p:txBody>
      </p:sp>
      <p:sp>
        <p:nvSpPr>
          <p:cNvPr id="339" name="Google Shape;339;p33"/>
          <p:cNvSpPr/>
          <p:nvPr/>
        </p:nvSpPr>
        <p:spPr>
          <a:xfrm>
            <a:off x="1183750" y="3087601"/>
            <a:ext cx="15276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u="sng">
                <a:solidFill>
                  <a:srgbClr val="FFFFFF"/>
                </a:solidFill>
                <a:latin typeface="Mada"/>
                <a:ea typeface="Mada"/>
                <a:cs typeface="Mada"/>
                <a:sym typeface="Mada"/>
              </a:rPr>
              <a:t>1- Activated Person</a:t>
            </a:r>
            <a:r>
              <a:rPr b="1" lang="en-GB" sz="2000" u="sng">
                <a:solidFill>
                  <a:schemeClr val="dk1"/>
                </a:solidFill>
              </a:rPr>
              <a:t> </a:t>
            </a:r>
            <a:endParaRPr>
              <a:solidFill>
                <a:srgbClr val="FFFFFF"/>
              </a:solidFill>
              <a:latin typeface="Nunito"/>
              <a:ea typeface="Nunito"/>
              <a:cs typeface="Nunito"/>
              <a:sym typeface="Nunito"/>
            </a:endParaRPr>
          </a:p>
        </p:txBody>
      </p:sp>
      <p:sp>
        <p:nvSpPr>
          <p:cNvPr id="340" name="Google Shape;340;p33"/>
          <p:cNvSpPr/>
          <p:nvPr/>
        </p:nvSpPr>
        <p:spPr>
          <a:xfrm>
            <a:off x="3794775" y="3220575"/>
            <a:ext cx="3272100" cy="15729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The second level emphasizes the role of healthy communities in supporting active individuals By encouraging them to adopt a healthy lifestyle, providing them with appropriate information, and empowering them to access to community health facilities.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41" name="Google Shape;341;p33"/>
          <p:cNvSpPr/>
          <p:nvPr/>
        </p:nvSpPr>
        <p:spPr>
          <a:xfrm>
            <a:off x="4228575" y="3087600"/>
            <a:ext cx="24045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u="sng">
                <a:solidFill>
                  <a:srgbClr val="FFFFFF"/>
                </a:solidFill>
                <a:latin typeface="Mada"/>
                <a:ea typeface="Mada"/>
                <a:cs typeface="Mada"/>
                <a:sym typeface="Mada"/>
              </a:rPr>
              <a:t>2- Healthy Communities:</a:t>
            </a:r>
            <a:r>
              <a:rPr b="1" lang="en-GB" sz="2000" u="sng">
                <a:solidFill>
                  <a:schemeClr val="dk1"/>
                </a:solidFill>
              </a:rPr>
              <a:t> </a:t>
            </a:r>
            <a:endParaRPr>
              <a:solidFill>
                <a:srgbClr val="FFFFFF"/>
              </a:solidFill>
              <a:latin typeface="Nunito"/>
              <a:ea typeface="Nunito"/>
              <a:cs typeface="Nunito"/>
              <a:sym typeface="Nunito"/>
            </a:endParaRPr>
          </a:p>
        </p:txBody>
      </p:sp>
      <p:sp>
        <p:nvSpPr>
          <p:cNvPr id="342" name="Google Shape;342;p33"/>
          <p:cNvSpPr/>
          <p:nvPr/>
        </p:nvSpPr>
        <p:spPr>
          <a:xfrm>
            <a:off x="2405375" y="7548050"/>
            <a:ext cx="2961900" cy="4239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FFFFFF"/>
                </a:solidFill>
                <a:latin typeface="Mada"/>
                <a:ea typeface="Mada"/>
                <a:cs typeface="Mada"/>
                <a:sym typeface="Mada"/>
              </a:rPr>
              <a:t>6</a:t>
            </a:r>
            <a:r>
              <a:rPr lang="en-GB" sz="1200">
                <a:solidFill>
                  <a:srgbClr val="FFFFFF"/>
                </a:solidFill>
                <a:latin typeface="Mada"/>
                <a:ea typeface="Mada"/>
                <a:cs typeface="Mada"/>
                <a:sym typeface="Mada"/>
              </a:rPr>
              <a:t>- </a:t>
            </a:r>
            <a:r>
              <a:rPr lang="en-GB" sz="1200">
                <a:solidFill>
                  <a:srgbClr val="FFFFFF"/>
                </a:solidFill>
                <a:latin typeface="Mada"/>
                <a:ea typeface="Mada"/>
                <a:cs typeface="Mada"/>
                <a:sym typeface="Mada"/>
              </a:rPr>
              <a:t>Tertiary Care (specialized hospital care).</a:t>
            </a:r>
            <a:endParaRPr>
              <a:solidFill>
                <a:srgbClr val="FFFFFF"/>
              </a:solidFill>
              <a:latin typeface="Nunito"/>
              <a:ea typeface="Nunito"/>
              <a:cs typeface="Nunito"/>
              <a:sym typeface="Nunito"/>
            </a:endParaRPr>
          </a:p>
        </p:txBody>
      </p:sp>
      <p:pic>
        <p:nvPicPr>
          <p:cNvPr id="343" name="Google Shape;343;p33"/>
          <p:cNvPicPr preferRelativeResize="0"/>
          <p:nvPr/>
        </p:nvPicPr>
        <p:blipFill>
          <a:blip r:embed="rId3">
            <a:alphaModFix/>
          </a:blip>
          <a:stretch>
            <a:fillRect/>
          </a:stretch>
        </p:blipFill>
        <p:spPr>
          <a:xfrm>
            <a:off x="368075" y="8147750"/>
            <a:ext cx="2902044" cy="1263600"/>
          </a:xfrm>
          <a:prstGeom prst="rect">
            <a:avLst/>
          </a:prstGeom>
          <a:noFill/>
          <a:ln>
            <a:noFill/>
          </a:ln>
        </p:spPr>
      </p:pic>
      <p:pic>
        <p:nvPicPr>
          <p:cNvPr id="344" name="Google Shape;344;p33"/>
          <p:cNvPicPr preferRelativeResize="0"/>
          <p:nvPr/>
        </p:nvPicPr>
        <p:blipFill>
          <a:blip r:embed="rId4">
            <a:alphaModFix/>
          </a:blip>
          <a:stretch>
            <a:fillRect/>
          </a:stretch>
        </p:blipFill>
        <p:spPr>
          <a:xfrm>
            <a:off x="4691347" y="8136050"/>
            <a:ext cx="1774197" cy="1287000"/>
          </a:xfrm>
          <a:prstGeom prst="rect">
            <a:avLst/>
          </a:prstGeom>
          <a:noFill/>
          <a:ln>
            <a:noFill/>
          </a:ln>
        </p:spPr>
      </p:pic>
      <p:sp>
        <p:nvSpPr>
          <p:cNvPr id="345" name="Google Shape;345;p33"/>
          <p:cNvSpPr/>
          <p:nvPr/>
        </p:nvSpPr>
        <p:spPr>
          <a:xfrm>
            <a:off x="54296" y="2885614"/>
            <a:ext cx="387900" cy="3912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3"/>
          <p:cNvSpPr txBox="1"/>
          <p:nvPr>
            <p:ph type="title"/>
          </p:nvPr>
        </p:nvSpPr>
        <p:spPr>
          <a:xfrm>
            <a:off x="258663" y="282426"/>
            <a:ext cx="70722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solidFill>
                  <a:srgbClr val="134F5C"/>
                </a:solidFill>
                <a:latin typeface="Nunito"/>
                <a:ea typeface="Nunito"/>
                <a:cs typeface="Nunito"/>
                <a:sym typeface="Nunito"/>
              </a:rPr>
              <a:t>New Models of Care Program </a:t>
            </a:r>
            <a:endParaRPr b="1" sz="2400" u="sng">
              <a:solidFill>
                <a:srgbClr val="134F5C"/>
              </a:solidFill>
              <a:latin typeface="Nunito"/>
              <a:ea typeface="Nunito"/>
              <a:cs typeface="Nunito"/>
              <a:sym typeface="Nunito"/>
            </a:endParaRPr>
          </a:p>
          <a:p>
            <a:pPr indent="0" lvl="0" marL="0" rtl="1" algn="ctr">
              <a:spcBef>
                <a:spcPts val="0"/>
              </a:spcBef>
              <a:spcAft>
                <a:spcPts val="0"/>
              </a:spcAft>
              <a:buNone/>
            </a:pPr>
            <a:r>
              <a:rPr b="1" lang="en-GB" sz="2400" u="sng">
                <a:solidFill>
                  <a:srgbClr val="134F5C"/>
                </a:solidFill>
                <a:latin typeface="Nunito"/>
                <a:ea typeface="Nunito"/>
                <a:cs typeface="Nunito"/>
                <a:sym typeface="Nunito"/>
              </a:rPr>
              <a:t> التحول المؤسسي ونموذج الرعایة الصحیة </a:t>
            </a:r>
            <a:endParaRPr b="1" sz="2400" u="sng">
              <a:solidFill>
                <a:srgbClr val="134F5C"/>
              </a:solidFill>
              <a:latin typeface="Nunito"/>
              <a:ea typeface="Nunito"/>
              <a:cs typeface="Nunito"/>
              <a:sym typeface="Nunito"/>
            </a:endParaRPr>
          </a:p>
        </p:txBody>
      </p:sp>
      <p:sp>
        <p:nvSpPr>
          <p:cNvPr id="347" name="Google Shape;347;p33"/>
          <p:cNvSpPr/>
          <p:nvPr/>
        </p:nvSpPr>
        <p:spPr>
          <a:xfrm>
            <a:off x="107917" y="429857"/>
            <a:ext cx="387900" cy="3912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