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6"/>
    <p:sldMasterId id="214748367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10698475" cx="7589525"/>
  <p:notesSz cx="6858000" cy="9144000"/>
  <p:embeddedFontLst>
    <p:embeddedFont>
      <p:font typeface="Nunito"/>
      <p:regular r:id="rId24"/>
      <p:bold r:id="rId25"/>
      <p:italic r:id="rId26"/>
      <p:boldItalic r:id="rId27"/>
    </p:embeddedFont>
    <p:embeddedFont>
      <p:font typeface="Mada"/>
      <p:regular r:id="rId28"/>
      <p:bold r:id="rId29"/>
    </p:embeddedFont>
    <p:embeddedFont>
      <p:font typeface="Fira Sans Extra Condensed Medium"/>
      <p:regular r:id="rId30"/>
      <p:bold r:id="rId31"/>
      <p:italic r:id="rId32"/>
      <p:boldItalic r:id="rId33"/>
    </p:embeddedFont>
    <p:embeddedFont>
      <p:font typeface="Changa"/>
      <p:regular r:id="rId34"/>
      <p:bold r:id="rId35"/>
    </p:embeddedFont>
    <p:embeddedFont>
      <p:font typeface="Exo Thin"/>
      <p:regular r:id="rId36"/>
      <p:bold r:id="rId37"/>
      <p:italic r:id="rId38"/>
      <p:boldItalic r:id="rId39"/>
    </p:embeddedFont>
    <p:embeddedFont>
      <p:font typeface="Bree Serif"/>
      <p:regular r:id="rId40"/>
    </p:embeddedFont>
    <p:embeddedFont>
      <p:font typeface="Ex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cademic Leader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974C13-9D42-4751-8BC9-039F552CEE73}">
  <a:tblStyle styleId="{E4974C13-9D42-4751-8BC9-039F552CEE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reeSerif-regular.fntdata"/><Relationship Id="rId20" Type="http://schemas.openxmlformats.org/officeDocument/2006/relationships/slide" Target="slides/slide12.xml"/><Relationship Id="rId42" Type="http://schemas.openxmlformats.org/officeDocument/2006/relationships/font" Target="fonts/Exo-bold.fntdata"/><Relationship Id="rId41" Type="http://schemas.openxmlformats.org/officeDocument/2006/relationships/font" Target="fonts/Exo-regular.fntdata"/><Relationship Id="rId22" Type="http://schemas.openxmlformats.org/officeDocument/2006/relationships/slide" Target="slides/slide14.xml"/><Relationship Id="rId44" Type="http://schemas.openxmlformats.org/officeDocument/2006/relationships/font" Target="fonts/Exo-boldItalic.fntdata"/><Relationship Id="rId21" Type="http://schemas.openxmlformats.org/officeDocument/2006/relationships/slide" Target="slides/slide13.xml"/><Relationship Id="rId43" Type="http://schemas.openxmlformats.org/officeDocument/2006/relationships/font" Target="fonts/Exo-italic.fntdata"/><Relationship Id="rId24" Type="http://schemas.openxmlformats.org/officeDocument/2006/relationships/font" Target="fonts/Nunito-regular.fntdata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8" Type="http://schemas.openxmlformats.org/officeDocument/2006/relationships/font" Target="fonts/Mada-regular.fntdata"/><Relationship Id="rId27" Type="http://schemas.openxmlformats.org/officeDocument/2006/relationships/font" Target="fonts/Nunito-bold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Mada-bold.fntdata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31" Type="http://schemas.openxmlformats.org/officeDocument/2006/relationships/font" Target="fonts/FiraSansExtraCondensedMedium-bold.fntdata"/><Relationship Id="rId30" Type="http://schemas.openxmlformats.org/officeDocument/2006/relationships/font" Target="fonts/FiraSansExtraCondensedMedium-regular.fntdata"/><Relationship Id="rId11" Type="http://schemas.openxmlformats.org/officeDocument/2006/relationships/slide" Target="slides/slide3.xml"/><Relationship Id="rId33" Type="http://schemas.openxmlformats.org/officeDocument/2006/relationships/font" Target="fonts/FiraSansExtraCondensedMedium-boldItalic.fntdata"/><Relationship Id="rId10" Type="http://schemas.openxmlformats.org/officeDocument/2006/relationships/slide" Target="slides/slide2.xml"/><Relationship Id="rId32" Type="http://schemas.openxmlformats.org/officeDocument/2006/relationships/font" Target="fonts/FiraSansExtraCondensedMedium-italic.fntdata"/><Relationship Id="rId13" Type="http://schemas.openxmlformats.org/officeDocument/2006/relationships/slide" Target="slides/slide5.xml"/><Relationship Id="rId35" Type="http://schemas.openxmlformats.org/officeDocument/2006/relationships/font" Target="fonts/Changa-bold.fntdata"/><Relationship Id="rId12" Type="http://schemas.openxmlformats.org/officeDocument/2006/relationships/slide" Target="slides/slide4.xml"/><Relationship Id="rId34" Type="http://schemas.openxmlformats.org/officeDocument/2006/relationships/font" Target="fonts/Changa-regular.fntdata"/><Relationship Id="rId15" Type="http://schemas.openxmlformats.org/officeDocument/2006/relationships/slide" Target="slides/slide7.xml"/><Relationship Id="rId37" Type="http://schemas.openxmlformats.org/officeDocument/2006/relationships/font" Target="fonts/ExoThin-bold.fntdata"/><Relationship Id="rId14" Type="http://schemas.openxmlformats.org/officeDocument/2006/relationships/slide" Target="slides/slide6.xml"/><Relationship Id="rId36" Type="http://schemas.openxmlformats.org/officeDocument/2006/relationships/font" Target="fonts/ExoThin-regular.fntdata"/><Relationship Id="rId17" Type="http://schemas.openxmlformats.org/officeDocument/2006/relationships/slide" Target="slides/slide9.xml"/><Relationship Id="rId39" Type="http://schemas.openxmlformats.org/officeDocument/2006/relationships/font" Target="fonts/ExoThin-boldItalic.fntdata"/><Relationship Id="rId16" Type="http://schemas.openxmlformats.org/officeDocument/2006/relationships/slide" Target="slides/slide8.xml"/><Relationship Id="rId38" Type="http://schemas.openxmlformats.org/officeDocument/2006/relationships/font" Target="fonts/ExoThin-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0-15T12:48:57.213">
    <p:pos x="1655" y="1517"/>
    <p:text>Revised ✅
Thank you for your hard effort &lt;3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ad968a885_0_104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ad968a88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9d135ce15f_0_5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9d135ce15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8c5f9ddc94_0_109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8c5f9ddc94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8c5f9ddc94_0_245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8c5f9ddc94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a1b5a92993_1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a1b5a9299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8a5cacb673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8a5cacb6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8ad968a885_0_285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8ad968a885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ad968a885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ad968a8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ad968a885_0_9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ad968a88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d8ea90da8_0_386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d8ea90da8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d8ea90da8_0_49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d8ea90da8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9c4778348e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9c477834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c5f9dd9d3_1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c5f9dd9d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8c5f9dd9d3_1_278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8c5f9dd9d3_1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8c5f9dd9d3_1_41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8c5f9dd9d3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23.png"/><Relationship Id="rId7" Type="http://schemas.openxmlformats.org/officeDocument/2006/relationships/hyperlink" Target="https://docs.google.com/presentation/d/1TKjgKmuF8-7aGjiAgt-2f6dUWPkTI7rnH1d3RF0xuIw/edit" TargetMode="External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8.jpg"/><Relationship Id="rId8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10" Type="http://schemas.openxmlformats.org/officeDocument/2006/relationships/image" Target="../media/image25.png"/><Relationship Id="rId9" Type="http://schemas.openxmlformats.org/officeDocument/2006/relationships/image" Target="../media/image20.png"/><Relationship Id="rId5" Type="http://schemas.openxmlformats.org/officeDocument/2006/relationships/image" Target="../media/image5.png"/><Relationship Id="rId6" Type="http://schemas.openxmlformats.org/officeDocument/2006/relationships/image" Target="../media/image7.jpg"/><Relationship Id="rId7" Type="http://schemas.openxmlformats.org/officeDocument/2006/relationships/image" Target="../media/image13.jpg"/><Relationship Id="rId8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/>
          <p:nvPr/>
        </p:nvSpPr>
        <p:spPr>
          <a:xfrm rot="10800000">
            <a:off x="-25" y="-9450"/>
            <a:ext cx="7586700" cy="107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F5F7">
              <a:alpha val="519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375" y="188051"/>
            <a:ext cx="1114216" cy="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/>
          <p:nvPr/>
        </p:nvSpPr>
        <p:spPr>
          <a:xfrm>
            <a:off x="1762150" y="22727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326071" y="17870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180775" y="18095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400" y="89850"/>
            <a:ext cx="929599" cy="92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525" y="1981201"/>
            <a:ext cx="2137475" cy="2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/>
        </p:nvSpPr>
        <p:spPr>
          <a:xfrm>
            <a:off x="2628307" y="2409132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Health Education</a:t>
            </a:r>
            <a:endParaRPr sz="36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and Promotion</a:t>
            </a:r>
            <a:endParaRPr sz="36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95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Main text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D9EEB"/>
                </a:solidFill>
                <a:latin typeface="Mada"/>
                <a:ea typeface="Mada"/>
                <a:cs typeface="Mada"/>
                <a:sym typeface="Mada"/>
              </a:rPr>
              <a:t>Males slides</a:t>
            </a:r>
            <a:endParaRPr sz="1200">
              <a:solidFill>
                <a:srgbClr val="6D9EEB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Females slides</a:t>
            </a:r>
            <a:endParaRPr sz="12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Doctor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0" name="Google Shape;110;p25"/>
          <p:cNvSpPr txBox="1"/>
          <p:nvPr/>
        </p:nvSpPr>
        <p:spPr>
          <a:xfrm>
            <a:off x="17621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Important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Golden notes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Extra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11" name="Google Shape;111;p25"/>
          <p:cNvCxnSpPr/>
          <p:nvPr/>
        </p:nvCxnSpPr>
        <p:spPr>
          <a:xfrm>
            <a:off x="1704975" y="9629775"/>
            <a:ext cx="0" cy="8670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2" name="Google Shape;112;p25"/>
          <p:cNvSpPr txBox="1"/>
          <p:nvPr/>
        </p:nvSpPr>
        <p:spPr>
          <a:xfrm>
            <a:off x="323850" y="9372600"/>
            <a:ext cx="17145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Color Index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402275" y="4960940"/>
            <a:ext cx="6789000" cy="4144200"/>
          </a:xfrm>
          <a:prstGeom prst="round2SameRect">
            <a:avLst>
              <a:gd fmla="val 0" name="adj1"/>
              <a:gd fmla="val 13813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Define "health education" and state its aims.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Explain the role of health education in relation to the stage of disease prevention.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 Identify the factors that influence human behavior.</a:t>
            </a:r>
            <a:r>
              <a:rPr lang="en-GB">
                <a:latin typeface="Mada"/>
                <a:ea typeface="Mada"/>
                <a:cs typeface="Mada"/>
                <a:sym typeface="Mada"/>
              </a:rPr>
              <a:t>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 Discuss the factors that contribute to behavior change.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 Define learning and identify the domains of learning.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 Outline the Health Belief Model of behavior change Describe the trans-theoretical model of stages of motivation.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List the direct and indirect methods of communicating health messages.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State the strength and limitation of each method of communicating health messages.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State the types and values of audiovisual aids in facilitating the transfer of health message.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914150" y="4683675"/>
            <a:ext cx="1543320" cy="476118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Objectives</a:t>
            </a:r>
            <a:endParaRPr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25"/>
          <p:cNvSpPr/>
          <p:nvPr/>
        </p:nvSpPr>
        <p:spPr>
          <a:xfrm flipH="1" rot="-5400000">
            <a:off x="6609525" y="9364275"/>
            <a:ext cx="476100" cy="14841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5"/>
          <p:cNvSpPr txBox="1"/>
          <p:nvPr/>
        </p:nvSpPr>
        <p:spPr>
          <a:xfrm>
            <a:off x="6173850" y="10001250"/>
            <a:ext cx="14841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800" u="sng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7" name="Google Shape;11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175" y="61400"/>
            <a:ext cx="929599" cy="9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4"/>
          <p:cNvSpPr txBox="1"/>
          <p:nvPr>
            <p:ph type="title"/>
          </p:nvPr>
        </p:nvSpPr>
        <p:spPr>
          <a:xfrm>
            <a:off x="258675" y="454900"/>
            <a:ext cx="7072200" cy="5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Methods of Health Education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8" name="Google Shape;638;p34"/>
          <p:cNvSpPr txBox="1"/>
          <p:nvPr/>
        </p:nvSpPr>
        <p:spPr>
          <a:xfrm>
            <a:off x="2418087" y="1072650"/>
            <a:ext cx="27534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Direct Individual Method 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9" name="Google Shape;639;p34"/>
          <p:cNvSpPr/>
          <p:nvPr/>
        </p:nvSpPr>
        <p:spPr>
          <a:xfrm>
            <a:off x="3307675" y="3906050"/>
            <a:ext cx="4014300" cy="4203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Principles of counseling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0" name="Google Shape;640;p34"/>
          <p:cNvSpPr txBox="1"/>
          <p:nvPr/>
        </p:nvSpPr>
        <p:spPr>
          <a:xfrm>
            <a:off x="4003882" y="4690848"/>
            <a:ext cx="2854200" cy="309300"/>
          </a:xfrm>
          <a:prstGeom prst="rect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1. Greet the person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41" name="Google Shape;641;p34"/>
          <p:cNvSpPr txBox="1"/>
          <p:nvPr/>
        </p:nvSpPr>
        <p:spPr>
          <a:xfrm>
            <a:off x="4003882" y="5206362"/>
            <a:ext cx="2854200" cy="309300"/>
          </a:xfrm>
          <a:prstGeom prst="rect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2. Gain trust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42" name="Google Shape;642;p34"/>
          <p:cNvSpPr txBox="1"/>
          <p:nvPr/>
        </p:nvSpPr>
        <p:spPr>
          <a:xfrm>
            <a:off x="4005400" y="5691912"/>
            <a:ext cx="2854200" cy="309300"/>
          </a:xfrm>
          <a:prstGeom prst="rect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3. Ask about the problem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43" name="Google Shape;643;p34"/>
          <p:cNvSpPr txBox="1"/>
          <p:nvPr/>
        </p:nvSpPr>
        <p:spPr>
          <a:xfrm>
            <a:off x="4003882" y="6177462"/>
            <a:ext cx="2854200" cy="309300"/>
          </a:xfrm>
          <a:prstGeom prst="rect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4. Listen carefully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44" name="Google Shape;644;p34"/>
          <p:cNvSpPr txBox="1"/>
          <p:nvPr/>
        </p:nvSpPr>
        <p:spPr>
          <a:xfrm>
            <a:off x="4005400" y="6692975"/>
            <a:ext cx="2854200" cy="309300"/>
          </a:xfrm>
          <a:prstGeom prst="rect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5. Provide background information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45" name="Google Shape;645;p34"/>
          <p:cNvSpPr txBox="1"/>
          <p:nvPr/>
        </p:nvSpPr>
        <p:spPr>
          <a:xfrm>
            <a:off x="3435523" y="4296100"/>
            <a:ext cx="246000" cy="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6" name="Google Shape;646;p34"/>
          <p:cNvCxnSpPr>
            <a:stCxn id="645" idx="2"/>
            <a:endCxn id="640" idx="1"/>
          </p:cNvCxnSpPr>
          <p:nvPr/>
        </p:nvCxnSpPr>
        <p:spPr>
          <a:xfrm flipH="1" rot="-5400000">
            <a:off x="3521773" y="4363150"/>
            <a:ext cx="519000" cy="445500"/>
          </a:xfrm>
          <a:prstGeom prst="bentConnector2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7" name="Google Shape;647;p34"/>
          <p:cNvCxnSpPr>
            <a:stCxn id="645" idx="2"/>
            <a:endCxn id="641" idx="1"/>
          </p:cNvCxnSpPr>
          <p:nvPr/>
        </p:nvCxnSpPr>
        <p:spPr>
          <a:xfrm flipH="1" rot="-5400000">
            <a:off x="3263923" y="4621000"/>
            <a:ext cx="1034700" cy="445500"/>
          </a:xfrm>
          <a:prstGeom prst="bentConnector2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8" name="Google Shape;648;p34"/>
          <p:cNvCxnSpPr>
            <a:stCxn id="645" idx="2"/>
            <a:endCxn id="642" idx="1"/>
          </p:cNvCxnSpPr>
          <p:nvPr/>
        </p:nvCxnSpPr>
        <p:spPr>
          <a:xfrm flipH="1" rot="-5400000">
            <a:off x="3021973" y="4862950"/>
            <a:ext cx="1520100" cy="447000"/>
          </a:xfrm>
          <a:prstGeom prst="bentConnector2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9" name="Google Shape;649;p34"/>
          <p:cNvCxnSpPr>
            <a:stCxn id="645" idx="2"/>
            <a:endCxn id="643" idx="1"/>
          </p:cNvCxnSpPr>
          <p:nvPr/>
        </p:nvCxnSpPr>
        <p:spPr>
          <a:xfrm flipH="1" rot="-5400000">
            <a:off x="2778373" y="5106550"/>
            <a:ext cx="2005800" cy="445500"/>
          </a:xfrm>
          <a:prstGeom prst="bentConnector2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0" name="Google Shape;650;p34"/>
          <p:cNvCxnSpPr>
            <a:stCxn id="645" idx="2"/>
            <a:endCxn id="644" idx="1"/>
          </p:cNvCxnSpPr>
          <p:nvPr/>
        </p:nvCxnSpPr>
        <p:spPr>
          <a:xfrm flipH="1" rot="-5400000">
            <a:off x="2521423" y="5363500"/>
            <a:ext cx="2521200" cy="447000"/>
          </a:xfrm>
          <a:prstGeom prst="bentConnector2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1" name="Google Shape;651;p34"/>
          <p:cNvSpPr txBox="1"/>
          <p:nvPr/>
        </p:nvSpPr>
        <p:spPr>
          <a:xfrm>
            <a:off x="4005400" y="7148556"/>
            <a:ext cx="2854200" cy="309300"/>
          </a:xfrm>
          <a:prstGeom prst="rect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6. Answer raised questions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52" name="Google Shape;652;p34"/>
          <p:cNvSpPr txBox="1"/>
          <p:nvPr/>
        </p:nvSpPr>
        <p:spPr>
          <a:xfrm>
            <a:off x="4006160" y="7604133"/>
            <a:ext cx="2854200" cy="309300"/>
          </a:xfrm>
          <a:prstGeom prst="rect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7. Check understanding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53" name="Google Shape;653;p34"/>
          <p:cNvSpPr txBox="1"/>
          <p:nvPr/>
        </p:nvSpPr>
        <p:spPr>
          <a:xfrm>
            <a:off x="4004642" y="8089683"/>
            <a:ext cx="2854200" cy="309300"/>
          </a:xfrm>
          <a:prstGeom prst="rect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8. Assist in reaching a decision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54" name="Google Shape;654;p34"/>
          <p:cNvSpPr txBox="1"/>
          <p:nvPr/>
        </p:nvSpPr>
        <p:spPr>
          <a:xfrm>
            <a:off x="4006160" y="8605197"/>
            <a:ext cx="2854200" cy="309300"/>
          </a:xfrm>
          <a:prstGeom prst="rect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9. Clear doubts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55" name="Google Shape;655;p34"/>
          <p:cNvSpPr txBox="1"/>
          <p:nvPr/>
        </p:nvSpPr>
        <p:spPr>
          <a:xfrm>
            <a:off x="4006160" y="9060777"/>
            <a:ext cx="2854200" cy="309300"/>
          </a:xfrm>
          <a:prstGeom prst="rect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10. Give appointment for follow up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656" name="Google Shape;656;p34"/>
          <p:cNvCxnSpPr/>
          <p:nvPr/>
        </p:nvCxnSpPr>
        <p:spPr>
          <a:xfrm flipH="1" rot="-5400000">
            <a:off x="2521210" y="5816725"/>
            <a:ext cx="2521200" cy="446700"/>
          </a:xfrm>
          <a:prstGeom prst="bentConnector2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7" name="Google Shape;657;p34"/>
          <p:cNvCxnSpPr/>
          <p:nvPr/>
        </p:nvCxnSpPr>
        <p:spPr>
          <a:xfrm flipH="1" rot="-5400000">
            <a:off x="3021000" y="6808410"/>
            <a:ext cx="1520100" cy="446700"/>
          </a:xfrm>
          <a:prstGeom prst="bentConnector2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8" name="Google Shape;658;p34"/>
          <p:cNvCxnSpPr/>
          <p:nvPr/>
        </p:nvCxnSpPr>
        <p:spPr>
          <a:xfrm flipH="1" rot="-5400000">
            <a:off x="2777550" y="7051860"/>
            <a:ext cx="2005800" cy="445500"/>
          </a:xfrm>
          <a:prstGeom prst="bentConnector2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9" name="Google Shape;659;p34"/>
          <p:cNvCxnSpPr/>
          <p:nvPr/>
        </p:nvCxnSpPr>
        <p:spPr>
          <a:xfrm flipH="1" rot="-5400000">
            <a:off x="2520450" y="7308960"/>
            <a:ext cx="2521200" cy="446700"/>
          </a:xfrm>
          <a:prstGeom prst="bentConnector2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0" name="Google Shape;660;p34"/>
          <p:cNvCxnSpPr/>
          <p:nvPr/>
        </p:nvCxnSpPr>
        <p:spPr>
          <a:xfrm flipH="1" rot="-5400000">
            <a:off x="2520450" y="7762034"/>
            <a:ext cx="2521200" cy="446700"/>
          </a:xfrm>
          <a:prstGeom prst="bentConnector2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1" name="Google Shape;661;p34"/>
          <p:cNvSpPr txBox="1"/>
          <p:nvPr/>
        </p:nvSpPr>
        <p:spPr>
          <a:xfrm>
            <a:off x="303151" y="4364900"/>
            <a:ext cx="2460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700" u="none" cap="none" strike="noStrike">
                <a:solidFill>
                  <a:srgbClr val="134F5C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3700">
              <a:solidFill>
                <a:srgbClr val="134F5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2" name="Google Shape;662;p34"/>
          <p:cNvSpPr/>
          <p:nvPr/>
        </p:nvSpPr>
        <p:spPr>
          <a:xfrm>
            <a:off x="593600" y="4575942"/>
            <a:ext cx="71700" cy="500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4"/>
          <p:cNvSpPr txBox="1"/>
          <p:nvPr/>
        </p:nvSpPr>
        <p:spPr>
          <a:xfrm>
            <a:off x="243143" y="5091322"/>
            <a:ext cx="229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1" sz="3700">
              <a:solidFill>
                <a:srgbClr val="D0E0E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4" name="Google Shape;664;p34"/>
          <p:cNvSpPr/>
          <p:nvPr/>
        </p:nvSpPr>
        <p:spPr>
          <a:xfrm>
            <a:off x="593600" y="5296017"/>
            <a:ext cx="71700" cy="500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4"/>
          <p:cNvSpPr txBox="1"/>
          <p:nvPr/>
        </p:nvSpPr>
        <p:spPr>
          <a:xfrm>
            <a:off x="243143" y="5791445"/>
            <a:ext cx="229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b="1" sz="3700">
              <a:solidFill>
                <a:srgbClr val="45818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6" name="Google Shape;666;p34"/>
          <p:cNvSpPr/>
          <p:nvPr/>
        </p:nvSpPr>
        <p:spPr>
          <a:xfrm>
            <a:off x="593600" y="6016091"/>
            <a:ext cx="71700" cy="500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4"/>
          <p:cNvSpPr txBox="1"/>
          <p:nvPr/>
        </p:nvSpPr>
        <p:spPr>
          <a:xfrm>
            <a:off x="226975" y="6504450"/>
            <a:ext cx="229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b="1" sz="37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8" name="Google Shape;668;p34"/>
          <p:cNvSpPr/>
          <p:nvPr/>
        </p:nvSpPr>
        <p:spPr>
          <a:xfrm>
            <a:off x="593600" y="6736164"/>
            <a:ext cx="71700" cy="500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34"/>
          <p:cNvSpPr txBox="1"/>
          <p:nvPr/>
        </p:nvSpPr>
        <p:spPr>
          <a:xfrm>
            <a:off x="665050" y="4706150"/>
            <a:ext cx="27534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Active participation in understanding the problems and selecting a solution </a:t>
            </a:r>
            <a:endParaRPr i="0" sz="1200" u="none" cap="none" strike="noStrike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70" name="Google Shape;670;p34"/>
          <p:cNvSpPr txBox="1"/>
          <p:nvPr/>
        </p:nvSpPr>
        <p:spPr>
          <a:xfrm>
            <a:off x="665044" y="5426226"/>
            <a:ext cx="25500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Choices are made based on perception of the situation </a:t>
            </a:r>
            <a:endParaRPr i="0" sz="1200" u="none" cap="none" strike="noStrike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71" name="Google Shape;671;p34"/>
          <p:cNvSpPr txBox="1"/>
          <p:nvPr/>
        </p:nvSpPr>
        <p:spPr>
          <a:xfrm>
            <a:off x="665044" y="6146310"/>
            <a:ext cx="25500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Feel that he is in control of his life </a:t>
            </a:r>
            <a:r>
              <a:rPr b="1"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i="0" sz="1200" cap="none" strike="noStrike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72" name="Google Shape;672;p34"/>
          <p:cNvSpPr txBox="1"/>
          <p:nvPr/>
        </p:nvSpPr>
        <p:spPr>
          <a:xfrm>
            <a:off x="665044" y="6866376"/>
            <a:ext cx="25500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Assume more responsibilities </a:t>
            </a:r>
            <a:endParaRPr i="0" sz="1200" u="none" cap="none" strike="noStrike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73" name="Google Shape;673;p34"/>
          <p:cNvSpPr/>
          <p:nvPr/>
        </p:nvSpPr>
        <p:spPr>
          <a:xfrm>
            <a:off x="255200" y="3916300"/>
            <a:ext cx="2854200" cy="4203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Counselling 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4" name="Google Shape;674;p34"/>
          <p:cNvSpPr/>
          <p:nvPr/>
        </p:nvSpPr>
        <p:spPr>
          <a:xfrm rot="-1106326">
            <a:off x="760997" y="8605538"/>
            <a:ext cx="930147" cy="834518"/>
          </a:xfrm>
          <a:custGeom>
            <a:rect b="b" l="l" r="r" t="t"/>
            <a:pathLst>
              <a:path extrusionOk="0" h="39148" w="39161">
                <a:moveTo>
                  <a:pt x="19587" y="0"/>
                </a:moveTo>
                <a:cubicBezTo>
                  <a:pt x="8776" y="0"/>
                  <a:pt x="1" y="8763"/>
                  <a:pt x="1" y="19574"/>
                </a:cubicBezTo>
                <a:cubicBezTo>
                  <a:pt x="1" y="30385"/>
                  <a:pt x="8776" y="39148"/>
                  <a:pt x="19587" y="39148"/>
                </a:cubicBezTo>
                <a:cubicBezTo>
                  <a:pt x="30398" y="39148"/>
                  <a:pt x="39161" y="30385"/>
                  <a:pt x="39161" y="19574"/>
                </a:cubicBezTo>
                <a:cubicBezTo>
                  <a:pt x="39161" y="8763"/>
                  <a:pt x="30398" y="0"/>
                  <a:pt x="19587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5" name="Google Shape;675;p34"/>
          <p:cNvSpPr/>
          <p:nvPr/>
        </p:nvSpPr>
        <p:spPr>
          <a:xfrm rot="-1106326">
            <a:off x="979451" y="7976866"/>
            <a:ext cx="930147" cy="834518"/>
          </a:xfrm>
          <a:custGeom>
            <a:rect b="b" l="l" r="r" t="t"/>
            <a:pathLst>
              <a:path extrusionOk="0" h="39148" w="39161">
                <a:moveTo>
                  <a:pt x="19587" y="0"/>
                </a:moveTo>
                <a:cubicBezTo>
                  <a:pt x="8776" y="0"/>
                  <a:pt x="1" y="8763"/>
                  <a:pt x="1" y="19574"/>
                </a:cubicBezTo>
                <a:cubicBezTo>
                  <a:pt x="1" y="30385"/>
                  <a:pt x="8776" y="39148"/>
                  <a:pt x="19587" y="39148"/>
                </a:cubicBezTo>
                <a:cubicBezTo>
                  <a:pt x="30398" y="39148"/>
                  <a:pt x="39161" y="30385"/>
                  <a:pt x="39161" y="19574"/>
                </a:cubicBezTo>
                <a:cubicBezTo>
                  <a:pt x="39161" y="8763"/>
                  <a:pt x="30398" y="0"/>
                  <a:pt x="19587" y="0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6" name="Google Shape;676;p34"/>
          <p:cNvSpPr/>
          <p:nvPr/>
        </p:nvSpPr>
        <p:spPr>
          <a:xfrm rot="-1106326">
            <a:off x="1605073" y="8324107"/>
            <a:ext cx="930147" cy="834518"/>
          </a:xfrm>
          <a:custGeom>
            <a:rect b="b" l="l" r="r" t="t"/>
            <a:pathLst>
              <a:path extrusionOk="0" h="39148" w="39161">
                <a:moveTo>
                  <a:pt x="19587" y="0"/>
                </a:moveTo>
                <a:cubicBezTo>
                  <a:pt x="8776" y="0"/>
                  <a:pt x="1" y="8763"/>
                  <a:pt x="1" y="19574"/>
                </a:cubicBezTo>
                <a:cubicBezTo>
                  <a:pt x="1" y="30385"/>
                  <a:pt x="8776" y="39148"/>
                  <a:pt x="19587" y="39148"/>
                </a:cubicBezTo>
                <a:cubicBezTo>
                  <a:pt x="30398" y="39148"/>
                  <a:pt x="39161" y="30385"/>
                  <a:pt x="39161" y="19574"/>
                </a:cubicBezTo>
                <a:cubicBezTo>
                  <a:pt x="39161" y="8763"/>
                  <a:pt x="30398" y="0"/>
                  <a:pt x="19587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7" name="Google Shape;677;p34"/>
          <p:cNvSpPr txBox="1"/>
          <p:nvPr/>
        </p:nvSpPr>
        <p:spPr>
          <a:xfrm>
            <a:off x="1098102" y="8170740"/>
            <a:ext cx="692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Cognitive domain</a:t>
            </a:r>
            <a:endParaRPr b="1"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8" name="Google Shape;678;p34"/>
          <p:cNvSpPr txBox="1"/>
          <p:nvPr/>
        </p:nvSpPr>
        <p:spPr>
          <a:xfrm>
            <a:off x="1566210" y="8535135"/>
            <a:ext cx="10077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Psychomotor domain</a:t>
            </a:r>
            <a:endParaRPr b="1"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9" name="Google Shape;679;p34"/>
          <p:cNvSpPr txBox="1"/>
          <p:nvPr/>
        </p:nvSpPr>
        <p:spPr>
          <a:xfrm>
            <a:off x="879650" y="8799556"/>
            <a:ext cx="6927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Affective domain</a:t>
            </a:r>
            <a:endParaRPr b="1"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0" name="Google Shape;680;p34"/>
          <p:cNvSpPr/>
          <p:nvPr/>
        </p:nvSpPr>
        <p:spPr>
          <a:xfrm>
            <a:off x="827100" y="1802875"/>
            <a:ext cx="5906700" cy="1850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Check the level of </a:t>
            </a: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knowledge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of learners and build on it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Always check understanding by looking at learner’s expression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Touch a need “what people need to know” otherwise it will be useless.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Learning domain               Cognitive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Lecture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             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knowledge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81" name="Google Shape;681;p34"/>
          <p:cNvSpPr/>
          <p:nvPr/>
        </p:nvSpPr>
        <p:spPr>
          <a:xfrm>
            <a:off x="1714300" y="1669525"/>
            <a:ext cx="4061700" cy="4203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Lectures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2" name="Google Shape;682;p34"/>
          <p:cNvSpPr txBox="1"/>
          <p:nvPr/>
        </p:nvSpPr>
        <p:spPr>
          <a:xfrm>
            <a:off x="0" y="9649750"/>
            <a:ext cx="65481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They make their own decisions.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Asking the diabetic patient to show you how they’ll use the insulin pen.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83" name="Google Shape;683;p34"/>
          <p:cNvSpPr/>
          <p:nvPr/>
        </p:nvSpPr>
        <p:spPr>
          <a:xfrm>
            <a:off x="255200" y="7435425"/>
            <a:ext cx="2854200" cy="4203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Learning domains addressed by counselling</a:t>
            </a:r>
            <a:endParaRPr sz="13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84" name="Google Shape;684;p34"/>
          <p:cNvCxnSpPr/>
          <p:nvPr/>
        </p:nvCxnSpPr>
        <p:spPr>
          <a:xfrm>
            <a:off x="3870975" y="3004425"/>
            <a:ext cx="305100" cy="0"/>
          </a:xfrm>
          <a:prstGeom prst="straightConnector1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5" name="Google Shape;685;p34"/>
          <p:cNvCxnSpPr/>
          <p:nvPr/>
        </p:nvCxnSpPr>
        <p:spPr>
          <a:xfrm>
            <a:off x="3516400" y="3192725"/>
            <a:ext cx="305100" cy="0"/>
          </a:xfrm>
          <a:prstGeom prst="straightConnector1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 txBox="1"/>
          <p:nvPr>
            <p:ph type="title"/>
          </p:nvPr>
        </p:nvSpPr>
        <p:spPr>
          <a:xfrm>
            <a:off x="258675" y="454900"/>
            <a:ext cx="7072200" cy="5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Methods of Health Education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1" name="Google Shape;691;p35"/>
          <p:cNvSpPr txBox="1"/>
          <p:nvPr/>
        </p:nvSpPr>
        <p:spPr>
          <a:xfrm>
            <a:off x="2045775" y="1072650"/>
            <a:ext cx="34980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Indirect Methods (Mass Media)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92" name="Google Shape;692;p35"/>
          <p:cNvCxnSpPr>
            <a:stCxn id="693" idx="2"/>
            <a:endCxn id="694" idx="1"/>
          </p:cNvCxnSpPr>
          <p:nvPr/>
        </p:nvCxnSpPr>
        <p:spPr>
          <a:xfrm>
            <a:off x="1108713" y="7032225"/>
            <a:ext cx="905100" cy="1074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5" name="Google Shape;695;p35"/>
          <p:cNvCxnSpPr>
            <a:stCxn id="693" idx="2"/>
            <a:endCxn id="696" idx="1"/>
          </p:cNvCxnSpPr>
          <p:nvPr/>
        </p:nvCxnSpPr>
        <p:spPr>
          <a:xfrm flipH="1" rot="10800000">
            <a:off x="1108713" y="6083325"/>
            <a:ext cx="905100" cy="948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3" name="Google Shape;693;p35"/>
          <p:cNvSpPr/>
          <p:nvPr/>
        </p:nvSpPr>
        <p:spPr>
          <a:xfrm rot="-5400000">
            <a:off x="-503337" y="6704925"/>
            <a:ext cx="2569500" cy="654600"/>
          </a:xfrm>
          <a:prstGeom prst="roundRect">
            <a:avLst>
              <a:gd fmla="val 16667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CHOICE OF </a:t>
            </a: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</a:t>
            </a: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METHOD depends on: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6" name="Google Shape;696;p35"/>
          <p:cNvSpPr/>
          <p:nvPr/>
        </p:nvSpPr>
        <p:spPr>
          <a:xfrm>
            <a:off x="2013805" y="5827998"/>
            <a:ext cx="1601700" cy="5106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Nature of the content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94" name="Google Shape;694;p35"/>
          <p:cNvSpPr/>
          <p:nvPr/>
        </p:nvSpPr>
        <p:spPr>
          <a:xfrm>
            <a:off x="2013813" y="7821552"/>
            <a:ext cx="1678500" cy="5697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Characteristics of the learners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7" name="Google Shape;697;p35"/>
          <p:cNvSpPr/>
          <p:nvPr/>
        </p:nvSpPr>
        <p:spPr>
          <a:xfrm>
            <a:off x="4955025" y="5211550"/>
            <a:ext cx="2180400" cy="5334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Fact: lectures, talks or pamphlets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98" name="Google Shape;698;p35"/>
          <p:cNvSpPr/>
          <p:nvPr/>
        </p:nvSpPr>
        <p:spPr>
          <a:xfrm>
            <a:off x="4955025" y="5816600"/>
            <a:ext cx="2180400" cy="5334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Concepts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Group discussion or problem solving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699" name="Google Shape;699;p35"/>
          <p:cNvCxnSpPr>
            <a:stCxn id="696" idx="3"/>
            <a:endCxn id="697" idx="1"/>
          </p:cNvCxnSpPr>
          <p:nvPr/>
        </p:nvCxnSpPr>
        <p:spPr>
          <a:xfrm flipH="1" rot="10800000">
            <a:off x="3615505" y="5478198"/>
            <a:ext cx="1339500" cy="6051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0" name="Google Shape;700;p35"/>
          <p:cNvCxnSpPr>
            <a:stCxn id="696" idx="3"/>
            <a:endCxn id="698" idx="1"/>
          </p:cNvCxnSpPr>
          <p:nvPr/>
        </p:nvCxnSpPr>
        <p:spPr>
          <a:xfrm>
            <a:off x="3615505" y="6083298"/>
            <a:ext cx="1339500" cy="6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1" name="Google Shape;701;p35"/>
          <p:cNvSpPr/>
          <p:nvPr/>
        </p:nvSpPr>
        <p:spPr>
          <a:xfrm>
            <a:off x="5031188" y="7465350"/>
            <a:ext cx="2104200" cy="5697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Level of literacy: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Avoid written materials and scientific terms for illiterate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02" name="Google Shape;702;p35"/>
          <p:cNvSpPr/>
          <p:nvPr/>
        </p:nvSpPr>
        <p:spPr>
          <a:xfrm>
            <a:off x="5031213" y="8232575"/>
            <a:ext cx="2104200" cy="5334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Children: Use attractive methods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703" name="Google Shape;703;p35"/>
          <p:cNvCxnSpPr>
            <a:stCxn id="694" idx="3"/>
          </p:cNvCxnSpPr>
          <p:nvPr/>
        </p:nvCxnSpPr>
        <p:spPr>
          <a:xfrm flipH="1" rot="10800000">
            <a:off x="3692313" y="7712502"/>
            <a:ext cx="1338900" cy="393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4" name="Google Shape;704;p35"/>
          <p:cNvCxnSpPr/>
          <p:nvPr/>
        </p:nvCxnSpPr>
        <p:spPr>
          <a:xfrm>
            <a:off x="3692313" y="8106525"/>
            <a:ext cx="1338900" cy="367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5" name="Google Shape;705;p35"/>
          <p:cNvSpPr/>
          <p:nvPr/>
        </p:nvSpPr>
        <p:spPr>
          <a:xfrm>
            <a:off x="2052205" y="6773323"/>
            <a:ext cx="1601700" cy="5106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Available materials and program budget 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706" name="Google Shape;706;p35"/>
          <p:cNvCxnSpPr>
            <a:stCxn id="693" idx="2"/>
            <a:endCxn id="705" idx="1"/>
          </p:cNvCxnSpPr>
          <p:nvPr/>
        </p:nvCxnSpPr>
        <p:spPr>
          <a:xfrm flipH="1" rot="10800000">
            <a:off x="1108713" y="7028625"/>
            <a:ext cx="943500" cy="3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7" name="Google Shape;707;p35"/>
          <p:cNvSpPr/>
          <p:nvPr/>
        </p:nvSpPr>
        <p:spPr>
          <a:xfrm>
            <a:off x="4955025" y="6421650"/>
            <a:ext cx="2180400" cy="5334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Skills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Demonstration and hand on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practice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708" name="Google Shape;708;p35"/>
          <p:cNvCxnSpPr>
            <a:stCxn id="696" idx="3"/>
            <a:endCxn id="707" idx="1"/>
          </p:cNvCxnSpPr>
          <p:nvPr/>
        </p:nvCxnSpPr>
        <p:spPr>
          <a:xfrm>
            <a:off x="3615505" y="6083298"/>
            <a:ext cx="1339500" cy="6051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9" name="Google Shape;709;p35"/>
          <p:cNvSpPr/>
          <p:nvPr/>
        </p:nvSpPr>
        <p:spPr>
          <a:xfrm>
            <a:off x="627536" y="1932183"/>
            <a:ext cx="1984500" cy="1271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10" name="Google Shape;710;p35"/>
          <p:cNvSpPr/>
          <p:nvPr/>
        </p:nvSpPr>
        <p:spPr>
          <a:xfrm>
            <a:off x="925621" y="1811063"/>
            <a:ext cx="1364700" cy="279600"/>
          </a:xfrm>
          <a:prstGeom prst="roundRect">
            <a:avLst>
              <a:gd fmla="val 16667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Television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1" name="Google Shape;711;p35"/>
          <p:cNvSpPr/>
          <p:nvPr/>
        </p:nvSpPr>
        <p:spPr>
          <a:xfrm>
            <a:off x="2802527" y="1932183"/>
            <a:ext cx="1984500" cy="1271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12" name="Google Shape;712;p35"/>
          <p:cNvSpPr/>
          <p:nvPr/>
        </p:nvSpPr>
        <p:spPr>
          <a:xfrm>
            <a:off x="3100611" y="1811063"/>
            <a:ext cx="1364700" cy="2796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Radio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3" name="Google Shape;713;p35"/>
          <p:cNvSpPr/>
          <p:nvPr/>
        </p:nvSpPr>
        <p:spPr>
          <a:xfrm>
            <a:off x="4977517" y="1932183"/>
            <a:ext cx="1984500" cy="1271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14" name="Google Shape;714;p35"/>
          <p:cNvSpPr/>
          <p:nvPr/>
        </p:nvSpPr>
        <p:spPr>
          <a:xfrm>
            <a:off x="5275602" y="1811063"/>
            <a:ext cx="1364700" cy="2796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Pamphlets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5" name="Google Shape;715;p35"/>
          <p:cNvSpPr/>
          <p:nvPr/>
        </p:nvSpPr>
        <p:spPr>
          <a:xfrm>
            <a:off x="668915" y="3409765"/>
            <a:ext cx="1984500" cy="1271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16" name="Google Shape;716;p35"/>
          <p:cNvSpPr/>
          <p:nvPr/>
        </p:nvSpPr>
        <p:spPr>
          <a:xfrm>
            <a:off x="967000" y="3288644"/>
            <a:ext cx="1364700" cy="2796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Newspapers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7" name="Google Shape;717;p35"/>
          <p:cNvSpPr/>
          <p:nvPr/>
        </p:nvSpPr>
        <p:spPr>
          <a:xfrm>
            <a:off x="4970924" y="3409765"/>
            <a:ext cx="1984500" cy="1271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45818E"/>
                </a:solidFill>
                <a:latin typeface="Mada"/>
                <a:ea typeface="Mada"/>
                <a:cs typeface="Mada"/>
                <a:sym typeface="Mada"/>
              </a:rPr>
              <a:t>There are posters and pamphlets designed specially for children</a:t>
            </a:r>
            <a:endParaRPr sz="1200">
              <a:solidFill>
                <a:srgbClr val="45818E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18" name="Google Shape;718;p35"/>
          <p:cNvSpPr/>
          <p:nvPr/>
        </p:nvSpPr>
        <p:spPr>
          <a:xfrm>
            <a:off x="2843905" y="3409765"/>
            <a:ext cx="1984500" cy="1271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19" name="Google Shape;719;p35"/>
          <p:cNvSpPr/>
          <p:nvPr/>
        </p:nvSpPr>
        <p:spPr>
          <a:xfrm>
            <a:off x="3141990" y="3288644"/>
            <a:ext cx="1364700" cy="2796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Posters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20" name="Google Shape;7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050" y="2224050"/>
            <a:ext cx="654600" cy="93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8525" y="2224050"/>
            <a:ext cx="1152500" cy="9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0622" y="2237109"/>
            <a:ext cx="905100" cy="9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1723" y="3666456"/>
            <a:ext cx="1256101" cy="94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35"/>
          <p:cNvPicPr preferRelativeResize="0"/>
          <p:nvPr/>
        </p:nvPicPr>
        <p:blipFill rotWithShape="1">
          <a:blip r:embed="rId7">
            <a:alphaModFix/>
          </a:blip>
          <a:srcRect b="26397" l="22379" r="22472" t="15838"/>
          <a:stretch/>
        </p:blipFill>
        <p:spPr>
          <a:xfrm>
            <a:off x="3408087" y="3604100"/>
            <a:ext cx="808181" cy="90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65675" y="4061055"/>
            <a:ext cx="808200" cy="665949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35"/>
          <p:cNvSpPr txBox="1"/>
          <p:nvPr/>
        </p:nvSpPr>
        <p:spPr>
          <a:xfrm>
            <a:off x="0" y="9649750"/>
            <a:ext cx="65481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Tutorials, seminars.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Showing diabetics how to use their medications (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Glucometer, insulin pen).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6"/>
          <p:cNvSpPr txBox="1"/>
          <p:nvPr>
            <p:ph type="title"/>
          </p:nvPr>
        </p:nvSpPr>
        <p:spPr>
          <a:xfrm>
            <a:off x="258675" y="454900"/>
            <a:ext cx="7072200" cy="5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Health Education Aids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32" name="Google Shape;7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575" y="1721951"/>
            <a:ext cx="1899122" cy="12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9049" y="1721950"/>
            <a:ext cx="995368" cy="126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188" y="4027150"/>
            <a:ext cx="1389650" cy="13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2580" y="4088292"/>
            <a:ext cx="1899124" cy="126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36"/>
          <p:cNvPicPr preferRelativeResize="0"/>
          <p:nvPr/>
        </p:nvPicPr>
        <p:blipFill rotWithShape="1">
          <a:blip r:embed="rId7">
            <a:alphaModFix/>
          </a:blip>
          <a:srcRect b="0" l="2490" r="10416" t="0"/>
          <a:stretch/>
        </p:blipFill>
        <p:spPr>
          <a:xfrm>
            <a:off x="5316863" y="4084325"/>
            <a:ext cx="1673850" cy="115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36"/>
          <p:cNvPicPr preferRelativeResize="0"/>
          <p:nvPr/>
        </p:nvPicPr>
        <p:blipFill rotWithShape="1">
          <a:blip r:embed="rId8">
            <a:alphaModFix/>
          </a:blip>
          <a:srcRect b="2344" l="0" r="0" t="2344"/>
          <a:stretch/>
        </p:blipFill>
        <p:spPr>
          <a:xfrm>
            <a:off x="707100" y="1721950"/>
            <a:ext cx="1673851" cy="126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36"/>
          <p:cNvPicPr preferRelativeResize="0"/>
          <p:nvPr/>
        </p:nvPicPr>
        <p:blipFill rotWithShape="1">
          <a:blip r:embed="rId9">
            <a:alphaModFix/>
          </a:blip>
          <a:srcRect b="0" l="0" r="-3831" t="0"/>
          <a:stretch/>
        </p:blipFill>
        <p:spPr>
          <a:xfrm>
            <a:off x="3941600" y="6474425"/>
            <a:ext cx="2307200" cy="116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36"/>
          <p:cNvPicPr preferRelativeResize="0"/>
          <p:nvPr/>
        </p:nvPicPr>
        <p:blipFill rotWithShape="1">
          <a:blip r:embed="rId10">
            <a:alphaModFix/>
          </a:blip>
          <a:srcRect b="0" l="195" r="36780" t="0"/>
          <a:stretch/>
        </p:blipFill>
        <p:spPr>
          <a:xfrm>
            <a:off x="1591100" y="6458250"/>
            <a:ext cx="1778702" cy="11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36"/>
          <p:cNvSpPr txBox="1"/>
          <p:nvPr/>
        </p:nvSpPr>
        <p:spPr>
          <a:xfrm>
            <a:off x="849225" y="2985700"/>
            <a:ext cx="13896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Still pictures</a:t>
            </a:r>
            <a:endParaRPr sz="18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41" name="Google Shape;741;p36"/>
          <p:cNvSpPr txBox="1"/>
          <p:nvPr/>
        </p:nvSpPr>
        <p:spPr>
          <a:xfrm>
            <a:off x="2904425" y="2985700"/>
            <a:ext cx="2015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Before and after treatment </a:t>
            </a:r>
            <a:endParaRPr sz="18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42" name="Google Shape;742;p36"/>
          <p:cNvSpPr txBox="1"/>
          <p:nvPr/>
        </p:nvSpPr>
        <p:spPr>
          <a:xfrm>
            <a:off x="5522600" y="2985700"/>
            <a:ext cx="1512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Flip charts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8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43" name="Google Shape;743;p36"/>
          <p:cNvSpPr txBox="1"/>
          <p:nvPr/>
        </p:nvSpPr>
        <p:spPr>
          <a:xfrm>
            <a:off x="598800" y="5507550"/>
            <a:ext cx="2015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MOTION PICTURE </a:t>
            </a:r>
            <a:endParaRPr sz="18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44" name="Google Shape;744;p36"/>
          <p:cNvSpPr txBox="1"/>
          <p:nvPr/>
        </p:nvSpPr>
        <p:spPr>
          <a:xfrm>
            <a:off x="3075150" y="5416800"/>
            <a:ext cx="16740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EXHIBITION OR DISPLAY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8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45" name="Google Shape;745;p36"/>
          <p:cNvSpPr txBox="1"/>
          <p:nvPr/>
        </p:nvSpPr>
        <p:spPr>
          <a:xfrm>
            <a:off x="5451938" y="5398100"/>
            <a:ext cx="13896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PROJECTED MATERIALS</a:t>
            </a:r>
            <a:endParaRPr sz="18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46" name="Google Shape;746;p36"/>
          <p:cNvSpPr txBox="1"/>
          <p:nvPr/>
        </p:nvSpPr>
        <p:spPr>
          <a:xfrm>
            <a:off x="1726325" y="7772200"/>
            <a:ext cx="17787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PUPPET SHOW</a:t>
            </a:r>
            <a:endParaRPr sz="18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47" name="Google Shape;747;p36"/>
          <p:cNvSpPr txBox="1"/>
          <p:nvPr/>
        </p:nvSpPr>
        <p:spPr>
          <a:xfrm>
            <a:off x="4634933" y="7772200"/>
            <a:ext cx="13896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Charts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lang="en-GB" sz="18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sz="18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48" name="Google Shape;748;p36"/>
          <p:cNvSpPr txBox="1"/>
          <p:nvPr/>
        </p:nvSpPr>
        <p:spPr>
          <a:xfrm>
            <a:off x="0" y="9649750"/>
            <a:ext cx="65481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Usually used in communities.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Teaching them how to use it.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Used in convincing 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organizations.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7"/>
          <p:cNvSpPr txBox="1"/>
          <p:nvPr/>
        </p:nvSpPr>
        <p:spPr>
          <a:xfrm>
            <a:off x="658625" y="149100"/>
            <a:ext cx="61524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Summary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4" name="Google Shape;754;p37"/>
          <p:cNvSpPr txBox="1"/>
          <p:nvPr/>
        </p:nvSpPr>
        <p:spPr>
          <a:xfrm>
            <a:off x="152400" y="1085850"/>
            <a:ext cx="7315200" cy="1000200"/>
          </a:xfrm>
          <a:prstGeom prst="rect">
            <a:avLst/>
          </a:prstGeom>
          <a:noFill/>
          <a:ln cap="flat" cmpd="sng" w="19050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H</a:t>
            </a:r>
            <a:r>
              <a:rPr b="1" lang="en-GB" sz="1200">
                <a:solidFill>
                  <a:srgbClr val="134F5C"/>
                </a:solidFill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ealth education: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Is a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designed combination of learning methods to facilitate voluntary adaptation of behavior conductive to health.</a:t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134F5C"/>
                </a:solidFill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Learning: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Change of behavior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brought about by experience, insight, perception or a combination of the three, which causes the individual to approach future situation differently.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55" name="Google Shape;755;p37"/>
          <p:cNvSpPr/>
          <p:nvPr/>
        </p:nvSpPr>
        <p:spPr>
          <a:xfrm rot="5400000">
            <a:off x="-25500" y="2983574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756" name="Google Shape;756;p37"/>
          <p:cNvSpPr txBox="1"/>
          <p:nvPr/>
        </p:nvSpPr>
        <p:spPr>
          <a:xfrm>
            <a:off x="180753" y="3158900"/>
            <a:ext cx="4098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757" name="Google Shape;757;p37"/>
          <p:cNvSpPr/>
          <p:nvPr/>
        </p:nvSpPr>
        <p:spPr>
          <a:xfrm>
            <a:off x="711927" y="2921925"/>
            <a:ext cx="30639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Promote health by reinforcing healthy practices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58" name="Google Shape;758;p37"/>
          <p:cNvSpPr/>
          <p:nvPr/>
        </p:nvSpPr>
        <p:spPr>
          <a:xfrm rot="5400000">
            <a:off x="-25500" y="3897974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759" name="Google Shape;759;p37"/>
          <p:cNvSpPr txBox="1"/>
          <p:nvPr/>
        </p:nvSpPr>
        <p:spPr>
          <a:xfrm>
            <a:off x="102742" y="4073291"/>
            <a:ext cx="5736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760" name="Google Shape;760;p37"/>
          <p:cNvSpPr/>
          <p:nvPr/>
        </p:nvSpPr>
        <p:spPr>
          <a:xfrm>
            <a:off x="711927" y="3836325"/>
            <a:ext cx="30639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Prevent the development of the disease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761" name="Google Shape;761;p37"/>
          <p:cNvSpPr/>
          <p:nvPr/>
        </p:nvSpPr>
        <p:spPr>
          <a:xfrm rot="5400000">
            <a:off x="3750100" y="2983574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762" name="Google Shape;762;p37"/>
          <p:cNvSpPr txBox="1"/>
          <p:nvPr/>
        </p:nvSpPr>
        <p:spPr>
          <a:xfrm>
            <a:off x="3878342" y="3158891"/>
            <a:ext cx="5736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763" name="Google Shape;763;p37"/>
          <p:cNvSpPr/>
          <p:nvPr/>
        </p:nvSpPr>
        <p:spPr>
          <a:xfrm>
            <a:off x="4487527" y="2921925"/>
            <a:ext cx="30639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revent further deterioration of health or restoration of health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764" name="Google Shape;764;p37"/>
          <p:cNvSpPr/>
          <p:nvPr/>
        </p:nvSpPr>
        <p:spPr>
          <a:xfrm rot="5400000">
            <a:off x="3750100" y="3897974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765" name="Google Shape;765;p37"/>
          <p:cNvSpPr txBox="1"/>
          <p:nvPr/>
        </p:nvSpPr>
        <p:spPr>
          <a:xfrm>
            <a:off x="3878342" y="4073291"/>
            <a:ext cx="5736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766" name="Google Shape;766;p37"/>
          <p:cNvSpPr/>
          <p:nvPr/>
        </p:nvSpPr>
        <p:spPr>
          <a:xfrm>
            <a:off x="4487527" y="3836325"/>
            <a:ext cx="30639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Make the most of the remaining potential for healthy living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67" name="Google Shape;767;p37"/>
          <p:cNvSpPr txBox="1"/>
          <p:nvPr/>
        </p:nvSpPr>
        <p:spPr>
          <a:xfrm>
            <a:off x="19050" y="2266950"/>
            <a:ext cx="7456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Levels of prevention and the goal of health education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8" name="Google Shape;768;p37"/>
          <p:cNvSpPr txBox="1"/>
          <p:nvPr/>
        </p:nvSpPr>
        <p:spPr>
          <a:xfrm>
            <a:off x="685800" y="2667000"/>
            <a:ext cx="3000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Primordial prevention</a:t>
            </a:r>
            <a:endParaRPr/>
          </a:p>
        </p:txBody>
      </p:sp>
      <p:sp>
        <p:nvSpPr>
          <p:cNvPr id="769" name="Google Shape;769;p37"/>
          <p:cNvSpPr txBox="1"/>
          <p:nvPr/>
        </p:nvSpPr>
        <p:spPr>
          <a:xfrm>
            <a:off x="685800" y="3581400"/>
            <a:ext cx="3000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Primary prevention</a:t>
            </a:r>
            <a:endParaRPr/>
          </a:p>
        </p:txBody>
      </p:sp>
      <p:sp>
        <p:nvSpPr>
          <p:cNvPr id="770" name="Google Shape;770;p37"/>
          <p:cNvSpPr txBox="1"/>
          <p:nvPr/>
        </p:nvSpPr>
        <p:spPr>
          <a:xfrm>
            <a:off x="4419600" y="2667000"/>
            <a:ext cx="3000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Secondary prevention</a:t>
            </a:r>
            <a:endParaRPr/>
          </a:p>
        </p:txBody>
      </p:sp>
      <p:sp>
        <p:nvSpPr>
          <p:cNvPr id="771" name="Google Shape;771;p37"/>
          <p:cNvSpPr txBox="1"/>
          <p:nvPr/>
        </p:nvSpPr>
        <p:spPr>
          <a:xfrm>
            <a:off x="4419600" y="3581400"/>
            <a:ext cx="3000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Tertiary prevention</a:t>
            </a:r>
            <a:endParaRPr/>
          </a:p>
        </p:txBody>
      </p:sp>
      <p:sp>
        <p:nvSpPr>
          <p:cNvPr id="772" name="Google Shape;772;p37"/>
          <p:cNvSpPr txBox="1"/>
          <p:nvPr/>
        </p:nvSpPr>
        <p:spPr>
          <a:xfrm>
            <a:off x="-4039" y="4708525"/>
            <a:ext cx="75555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Factors Influencing Human Behaviour: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Culture, resources, Thoughts and feelings, and influence of other people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73" name="Google Shape;773;p37"/>
          <p:cNvSpPr txBox="1"/>
          <p:nvPr/>
        </p:nvSpPr>
        <p:spPr>
          <a:xfrm>
            <a:off x="95250" y="771525"/>
            <a:ext cx="7456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Definitions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4" name="Google Shape;774;p37"/>
          <p:cNvSpPr txBox="1"/>
          <p:nvPr>
            <p:ph type="title"/>
          </p:nvPr>
        </p:nvSpPr>
        <p:spPr>
          <a:xfrm>
            <a:off x="258675" y="5407900"/>
            <a:ext cx="7072200" cy="5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The Health Belief Model for Behavior Change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5" name="Google Shape;775;p37"/>
          <p:cNvSpPr txBox="1"/>
          <p:nvPr/>
        </p:nvSpPr>
        <p:spPr>
          <a:xfrm>
            <a:off x="76200" y="6229350"/>
            <a:ext cx="3609600" cy="2116200"/>
          </a:xfrm>
          <a:prstGeom prst="rect">
            <a:avLst/>
          </a:prstGeom>
          <a:noFill/>
          <a:ln cap="flat" cmpd="sng" w="19050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Health behavior of all kind is related to a general health belief that one is susceptible to a health problem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Health problems have undesirable consequences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Health problems and their consequences are preventable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If health problems are to be overcome,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barriers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have to be overcome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76" name="Google Shape;776;p37"/>
          <p:cNvSpPr/>
          <p:nvPr/>
        </p:nvSpPr>
        <p:spPr>
          <a:xfrm>
            <a:off x="-57150" y="9620250"/>
            <a:ext cx="7656000" cy="108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37"/>
          <p:cNvSpPr txBox="1"/>
          <p:nvPr/>
        </p:nvSpPr>
        <p:spPr>
          <a:xfrm>
            <a:off x="28575" y="5895975"/>
            <a:ext cx="3000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Postulates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8" name="Google Shape;778;p37"/>
          <p:cNvSpPr txBox="1"/>
          <p:nvPr/>
        </p:nvSpPr>
        <p:spPr>
          <a:xfrm>
            <a:off x="85725" y="8750400"/>
            <a:ext cx="3609600" cy="10878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erceptions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Modifying factors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Likelihood of action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79" name="Google Shape;779;p37"/>
          <p:cNvSpPr txBox="1"/>
          <p:nvPr/>
        </p:nvSpPr>
        <p:spPr>
          <a:xfrm>
            <a:off x="38100" y="8417025"/>
            <a:ext cx="3000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Phases</a:t>
            </a:r>
            <a:endParaRPr sz="18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0" name="Google Shape;780;p37"/>
          <p:cNvSpPr txBox="1"/>
          <p:nvPr/>
        </p:nvSpPr>
        <p:spPr>
          <a:xfrm>
            <a:off x="3819250" y="6229350"/>
            <a:ext cx="3656100" cy="2116200"/>
          </a:xfrm>
          <a:prstGeom prst="rect">
            <a:avLst/>
          </a:prstGeom>
          <a:noFill/>
          <a:ln cap="flat" cmpd="sng" w="19050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Predisposing Factors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Characteristics of a person or population that </a:t>
            </a: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motivate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a behavior change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Enabling Factors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Characteristics of the environment and individuals that </a:t>
            </a: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facilitate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action to attain a specific behavior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Reinforcing Factors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It determines the continuity </a:t>
            </a: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(maintenance)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of the new behavior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81" name="Google Shape;781;p37"/>
          <p:cNvSpPr txBox="1"/>
          <p:nvPr/>
        </p:nvSpPr>
        <p:spPr>
          <a:xfrm>
            <a:off x="3762375" y="5895975"/>
            <a:ext cx="3000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Factors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2" name="Google Shape;782;p37"/>
          <p:cNvSpPr txBox="1"/>
          <p:nvPr/>
        </p:nvSpPr>
        <p:spPr>
          <a:xfrm>
            <a:off x="3819525" y="8750400"/>
            <a:ext cx="3609600" cy="10878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Modified perception of risk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Lack of knowledge of the health risk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Low self efficacy to change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83" name="Google Shape;783;p37"/>
          <p:cNvSpPr txBox="1"/>
          <p:nvPr/>
        </p:nvSpPr>
        <p:spPr>
          <a:xfrm>
            <a:off x="3648075" y="8436075"/>
            <a:ext cx="4191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Reasons of maintaining health-risky </a:t>
            </a:r>
            <a:r>
              <a:rPr lang="en-GB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behaviour</a:t>
            </a:r>
            <a:endParaRPr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8"/>
          <p:cNvSpPr/>
          <p:nvPr/>
        </p:nvSpPr>
        <p:spPr>
          <a:xfrm>
            <a:off x="171675" y="1422525"/>
            <a:ext cx="7246200" cy="8079000"/>
          </a:xfrm>
          <a:prstGeom prst="round2SameRect">
            <a:avLst>
              <a:gd fmla="val 0" name="adj1"/>
              <a:gd fmla="val 4028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89" name="Google Shape;789;p38"/>
          <p:cNvSpPr/>
          <p:nvPr/>
        </p:nvSpPr>
        <p:spPr>
          <a:xfrm>
            <a:off x="683550" y="1202522"/>
            <a:ext cx="1209924" cy="385776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MCQ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0" name="Google Shape;790;p38"/>
          <p:cNvSpPr/>
          <p:nvPr/>
        </p:nvSpPr>
        <p:spPr>
          <a:xfrm flipH="1" rot="10800000">
            <a:off x="0" y="9829800"/>
            <a:ext cx="1494000" cy="333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91" name="Google Shape;791;p38"/>
          <p:cNvSpPr txBox="1"/>
          <p:nvPr/>
        </p:nvSpPr>
        <p:spPr>
          <a:xfrm>
            <a:off x="152400" y="9762975"/>
            <a:ext cx="1171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Answers</a:t>
            </a:r>
            <a:endParaRPr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2" name="Google Shape;792;p38"/>
          <p:cNvSpPr/>
          <p:nvPr/>
        </p:nvSpPr>
        <p:spPr>
          <a:xfrm rot="10800000">
            <a:off x="3875825" y="25"/>
            <a:ext cx="3713700" cy="1092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93" name="Google Shape;793;p38"/>
          <p:cNvSpPr txBox="1"/>
          <p:nvPr/>
        </p:nvSpPr>
        <p:spPr>
          <a:xfrm>
            <a:off x="4341943" y="256875"/>
            <a:ext cx="28203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Quiz</a:t>
            </a:r>
            <a:endParaRPr sz="6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794" name="Google Shape;794;p38"/>
          <p:cNvGraphicFramePr/>
          <p:nvPr/>
        </p:nvGraphicFramePr>
        <p:xfrm>
          <a:off x="2068288" y="9686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{E4974C13-9D42-4751-8BC9-039F552CEE73}</a:tableStyleId>
              </a:tblPr>
              <a:tblGrid>
                <a:gridCol w="805075"/>
                <a:gridCol w="805075"/>
                <a:gridCol w="805075"/>
                <a:gridCol w="805075"/>
                <a:gridCol w="805075"/>
                <a:gridCol w="805075"/>
              </a:tblGrid>
              <a:tr h="264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Q6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7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1) a 2) c 3) e 4) d 5) f 6) b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795" name="Google Shape;795;p38"/>
          <p:cNvSpPr txBox="1"/>
          <p:nvPr/>
        </p:nvSpPr>
        <p:spPr>
          <a:xfrm>
            <a:off x="268425" y="1491491"/>
            <a:ext cx="7052700" cy="44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1- Which level of prevention apply for the setting of policies to address behaviours of the population and environment?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A-Primary prevention B. Tertiary prevention C. Primordial prevention D. Secondary prevention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2- What is the main objective of prevention of primary prevention level?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A. Prevention of complications B. Limit progression of disease C. Reduce incidence rate D. Early recovery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3- Autism is irreversible disease with unknown cause, which of the following is the suitable intervention for such disease?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A-Primary prevention B. Tertiary prevention C. Primordial prevention D. Secondary prevention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4- The Health Belief Model assumes that decision-making occurs when the following three elements take place: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A. Assumed susceptibility, assumed threat, and assumed reward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B. Assumed susceptibility, assumed threat, and assumed benefit vs. barriers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C. Perceived susceptibility, perceived threat, and perceived reward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D. Perceived susceptibility, perceived threat, and perceived benefit vs. barriers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5- Match Each Construct with the best example of it: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1) Perceived Susceptibility	    a) My chances of having a diabetes-related complication is high.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2) Perceived Severity	                  b) I am sure that I can monitor my blood sugar on a daily basis.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3) Perceived Benefits	                  c) It is serious to have high blood sugar.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4) Perceived Barriers	                 d) It takes too much time to monitor my blood sugar every morning.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5) Cues to Action	                 e) Monitoring my blood sugar makes diabetes easier to live with.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6) Self-Efficacy	                 f) Hearing about diabetes though the media reminds me to take care of myself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6- Which of these is an element of the Health Belief Model?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A-Threat B. Expectations C. Socio-demographic factors D. All of the above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9"/>
          <p:cNvSpPr/>
          <p:nvPr/>
        </p:nvSpPr>
        <p:spPr>
          <a:xfrm flipH="1">
            <a:off x="295075" y="10535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39"/>
          <p:cNvSpPr/>
          <p:nvPr/>
        </p:nvSpPr>
        <p:spPr>
          <a:xfrm flipH="1">
            <a:off x="4593589" y="5678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39"/>
          <p:cNvSpPr/>
          <p:nvPr/>
        </p:nvSpPr>
        <p:spPr>
          <a:xfrm flipH="1">
            <a:off x="4609908" y="5903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3" name="Google Shape;8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326" y="947100"/>
            <a:ext cx="183837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39"/>
          <p:cNvSpPr txBox="1"/>
          <p:nvPr/>
        </p:nvSpPr>
        <p:spPr>
          <a:xfrm>
            <a:off x="457300" y="1167763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Thank You and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Good Luck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5" name="Google Shape;805;p39"/>
          <p:cNvSpPr/>
          <p:nvPr/>
        </p:nvSpPr>
        <p:spPr>
          <a:xfrm>
            <a:off x="173675" y="5705475"/>
            <a:ext cx="7246200" cy="4438500"/>
          </a:xfrm>
          <a:prstGeom prst="round2SameRect">
            <a:avLst>
              <a:gd fmla="val 0" name="adj1"/>
              <a:gd fmla="val 4028" name="adj2"/>
            </a:avLst>
          </a:prstGeom>
          <a:solidFill>
            <a:srgbClr val="EEF5F7">
              <a:alpha val="51959"/>
            </a:srgbClr>
          </a:solidFill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806" name="Google Shape;806;p39"/>
          <p:cNvSpPr txBox="1"/>
          <p:nvPr/>
        </p:nvSpPr>
        <p:spPr>
          <a:xfrm>
            <a:off x="-127500" y="3962400"/>
            <a:ext cx="76884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Leaders:</a:t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Lama AlAssiri</a:t>
            </a: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|  </a:t>
            </a:r>
            <a:r>
              <a:rPr lang="en-GB" sz="2200">
                <a:solidFill>
                  <a:srgbClr val="76A5A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Mohammed AlHuqbani</a:t>
            </a: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|  Ibrahim AlDakhil</a:t>
            </a:r>
            <a:endParaRPr sz="22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7" name="Google Shape;807;p39"/>
          <p:cNvSpPr txBox="1"/>
          <p:nvPr/>
        </p:nvSpPr>
        <p:spPr>
          <a:xfrm>
            <a:off x="1637313" y="5781675"/>
            <a:ext cx="4162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Members:</a:t>
            </a:r>
            <a:endParaRPr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8" name="Google Shape;808;p39"/>
          <p:cNvSpPr txBox="1"/>
          <p:nvPr/>
        </p:nvSpPr>
        <p:spPr>
          <a:xfrm>
            <a:off x="438150" y="6543675"/>
            <a:ext cx="24099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Lama AlZamil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Leen AlMazroa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May Babaeer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Muneera AlKhorayef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Norah AlMazrou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Nouf Alhussaini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Rema AlMutawa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Sara AlAbdulkareem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Sedra Elsirawani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Wejdan Alnufaie 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809" name="Google Shape;809;p39"/>
          <p:cNvSpPr txBox="1"/>
          <p:nvPr/>
        </p:nvSpPr>
        <p:spPr>
          <a:xfrm>
            <a:off x="2876550" y="6543675"/>
            <a:ext cx="24099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Abdulrahman Alhawas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Abdulrahman Shadid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Abdullah Aldawood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Abdullah Shadid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Alwaleed Alsaleh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Bader Alshehri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Bassam Alkhuwaiter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Faisal Alqifari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Hameed M. Humaid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Khalid Alkhani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810" name="Google Shape;81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450" y="9527563"/>
            <a:ext cx="327250" cy="32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025" y="6972300"/>
            <a:ext cx="241524" cy="241503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39"/>
          <p:cNvSpPr txBox="1"/>
          <p:nvPr/>
        </p:nvSpPr>
        <p:spPr>
          <a:xfrm>
            <a:off x="5314950" y="6591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Meshari Alzeer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Mohannad Makkawi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Nayef Alsaber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Omar Aldosari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Omar Alghadir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Zyad Aldosari</a:t>
            </a:r>
            <a:endParaRPr/>
          </a:p>
        </p:txBody>
      </p:sp>
      <p:pic>
        <p:nvPicPr>
          <p:cNvPr id="813" name="Google Shape;81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900" y="7255275"/>
            <a:ext cx="327250" cy="3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163" y="7878912"/>
            <a:ext cx="327250" cy="3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258675" y="397851"/>
            <a:ext cx="7072200" cy="5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Health Education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295275" y="1432429"/>
            <a:ext cx="4351200" cy="3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  Health Education is defined as: 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26"/>
          <p:cNvSpPr/>
          <p:nvPr/>
        </p:nvSpPr>
        <p:spPr>
          <a:xfrm rot="5400000">
            <a:off x="353392" y="1330008"/>
            <a:ext cx="392274" cy="581707"/>
          </a:xfrm>
          <a:prstGeom prst="flowChartExtra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928900" y="1875588"/>
            <a:ext cx="58341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"designed combination of learning methods to facilitate voluntary adaptation of behavior conductive to health".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266750" y="2652129"/>
            <a:ext cx="4351200" cy="3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Aims of </a:t>
            </a: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Health Education: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" name="Google Shape;127;p26"/>
          <p:cNvSpPr/>
          <p:nvPr/>
        </p:nvSpPr>
        <p:spPr>
          <a:xfrm rot="5400000">
            <a:off x="324867" y="2549708"/>
            <a:ext cx="392274" cy="581707"/>
          </a:xfrm>
          <a:prstGeom prst="flowChartExtra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28" name="Google Shape;128;p26"/>
          <p:cNvCxnSpPr/>
          <p:nvPr/>
        </p:nvCxnSpPr>
        <p:spPr>
          <a:xfrm rot="5400000">
            <a:off x="5885276" y="4555132"/>
            <a:ext cx="1428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129" name="Google Shape;129;p26"/>
          <p:cNvCxnSpPr/>
          <p:nvPr/>
        </p:nvCxnSpPr>
        <p:spPr>
          <a:xfrm rot="5400000">
            <a:off x="3479041" y="4524425"/>
            <a:ext cx="1398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130" name="Google Shape;130;p26"/>
          <p:cNvCxnSpPr/>
          <p:nvPr/>
        </p:nvCxnSpPr>
        <p:spPr>
          <a:xfrm rot="5400000">
            <a:off x="1076575" y="4524421"/>
            <a:ext cx="1398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131" name="Google Shape;131;p26"/>
          <p:cNvCxnSpPr/>
          <p:nvPr/>
        </p:nvCxnSpPr>
        <p:spPr>
          <a:xfrm rot="5400000">
            <a:off x="2300481" y="4187187"/>
            <a:ext cx="1398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132" name="Google Shape;132;p26"/>
          <p:cNvSpPr/>
          <p:nvPr/>
        </p:nvSpPr>
        <p:spPr>
          <a:xfrm rot="5400000">
            <a:off x="4577604" y="3718933"/>
            <a:ext cx="328800" cy="355200"/>
          </a:xfrm>
          <a:prstGeom prst="ellipse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6"/>
          <p:cNvSpPr/>
          <p:nvPr/>
        </p:nvSpPr>
        <p:spPr>
          <a:xfrm rot="5400000">
            <a:off x="4581212" y="3670627"/>
            <a:ext cx="321300" cy="3471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134F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 cap="none" strike="noStrik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34" name="Google Shape;134;p26"/>
          <p:cNvCxnSpPr/>
          <p:nvPr/>
        </p:nvCxnSpPr>
        <p:spPr>
          <a:xfrm rot="5400000">
            <a:off x="4671460" y="4183786"/>
            <a:ext cx="1398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135" name="Google Shape;135;p26"/>
          <p:cNvSpPr/>
          <p:nvPr/>
        </p:nvSpPr>
        <p:spPr>
          <a:xfrm rot="5400000">
            <a:off x="5796500" y="4636980"/>
            <a:ext cx="328800" cy="355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/>
          <p:nvPr/>
        </p:nvSpPr>
        <p:spPr>
          <a:xfrm rot="5400000">
            <a:off x="5798485" y="4693183"/>
            <a:ext cx="321300" cy="3471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 cap="none" strike="noStrik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" name="Google Shape;137;p26"/>
          <p:cNvSpPr/>
          <p:nvPr/>
        </p:nvSpPr>
        <p:spPr>
          <a:xfrm rot="5400000">
            <a:off x="2206625" y="3722334"/>
            <a:ext cx="328800" cy="3552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/>
          <p:nvPr/>
        </p:nvSpPr>
        <p:spPr>
          <a:xfrm rot="5400000">
            <a:off x="2210232" y="3674027"/>
            <a:ext cx="321300" cy="3471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0E0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26"/>
          <p:cNvSpPr/>
          <p:nvPr/>
        </p:nvSpPr>
        <p:spPr>
          <a:xfrm rot="5400000">
            <a:off x="986300" y="4636980"/>
            <a:ext cx="328800" cy="355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 rot="5400000">
            <a:off x="988285" y="4693183"/>
            <a:ext cx="321300" cy="3471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" name="Google Shape;141;p26"/>
          <p:cNvSpPr/>
          <p:nvPr/>
        </p:nvSpPr>
        <p:spPr>
          <a:xfrm rot="5400000">
            <a:off x="3388765" y="4636985"/>
            <a:ext cx="328800" cy="355200"/>
          </a:xfrm>
          <a:prstGeom prst="ellipse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/>
          <p:nvPr/>
        </p:nvSpPr>
        <p:spPr>
          <a:xfrm rot="5400000">
            <a:off x="3390750" y="4693187"/>
            <a:ext cx="321300" cy="3471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76A5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1517075" y="3158574"/>
            <a:ext cx="17079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Make people value their own health</a:t>
            </a:r>
            <a:r>
              <a:rPr lang="en-GB"/>
              <a:t> </a:t>
            </a:r>
            <a:endParaRPr/>
          </a:p>
        </p:txBody>
      </p:sp>
      <p:sp>
        <p:nvSpPr>
          <p:cNvPr id="144" name="Google Shape;144;p26"/>
          <p:cNvSpPr txBox="1"/>
          <p:nvPr/>
        </p:nvSpPr>
        <p:spPr>
          <a:xfrm>
            <a:off x="130075" y="5035060"/>
            <a:ext cx="20328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Take the initiative to attain and keep positive heal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t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h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3724950" y="3161989"/>
            <a:ext cx="2032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Understand and practice healthy habits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2425826" y="5035050"/>
            <a:ext cx="24414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Interrupt a behavioral pattern that heightened the risk of disease, injury, disability or death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3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5052775" y="5035060"/>
            <a:ext cx="1807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Utilize the available health services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48" name="Google Shape;148;p26"/>
          <p:cNvGrpSpPr/>
          <p:nvPr/>
        </p:nvGrpSpPr>
        <p:grpSpPr>
          <a:xfrm rot="5400000">
            <a:off x="3525188" y="1378852"/>
            <a:ext cx="78757" cy="5966904"/>
            <a:chOff x="4283968" y="1628800"/>
            <a:chExt cx="69000" cy="4283184"/>
          </a:xfrm>
        </p:grpSpPr>
        <p:sp>
          <p:nvSpPr>
            <p:cNvPr id="149" name="Google Shape;149;p26"/>
            <p:cNvSpPr/>
            <p:nvPr/>
          </p:nvSpPr>
          <p:spPr>
            <a:xfrm>
              <a:off x="4283968" y="1628800"/>
              <a:ext cx="69000" cy="8268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4283968" y="2492896"/>
              <a:ext cx="69000" cy="826800"/>
            </a:xfrm>
            <a:prstGeom prst="rect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4283968" y="3356992"/>
              <a:ext cx="69000" cy="8268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4283968" y="4221088"/>
              <a:ext cx="69000" cy="8268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4283968" y="5085184"/>
              <a:ext cx="69000" cy="8268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26"/>
          <p:cNvSpPr/>
          <p:nvPr/>
        </p:nvSpPr>
        <p:spPr>
          <a:xfrm>
            <a:off x="313575" y="5969579"/>
            <a:ext cx="4351200" cy="3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b="1" lang="en-GB" sz="18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Health Education &amp; Prevention:</a:t>
            </a:r>
            <a:endParaRPr b="1" sz="18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5" name="Google Shape;155;p26"/>
          <p:cNvSpPr/>
          <p:nvPr/>
        </p:nvSpPr>
        <p:spPr>
          <a:xfrm rot="5400000">
            <a:off x="371692" y="5867158"/>
            <a:ext cx="392274" cy="581707"/>
          </a:xfrm>
          <a:prstGeom prst="flowChartExtra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156" name="Google Shape;156;p26"/>
          <p:cNvGraphicFramePr/>
          <p:nvPr/>
        </p:nvGraphicFramePr>
        <p:xfrm>
          <a:off x="385375" y="6553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{E4974C13-9D42-4751-8BC9-039F552CEE73}</a:tableStyleId>
              </a:tblPr>
              <a:tblGrid>
                <a:gridCol w="1983100"/>
                <a:gridCol w="4835650"/>
              </a:tblGrid>
              <a:tr h="403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LEVEL OF PREVENTION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GOAL OF HEALTH EDUCATION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76A5AF"/>
                    </a:solidFill>
                  </a:tcPr>
                </a:tc>
              </a:tr>
              <a:tr h="482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Primordial prevention </a:t>
                      </a:r>
                      <a:r>
                        <a:rPr baseline="30000" lang="en-GB" sz="1300">
                          <a:solidFill>
                            <a:srgbClr val="6AA8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r>
                        <a:rPr b="1" lang="en-GB" sz="12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b="1" sz="12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Promote health by reinforcing healthy practices </a:t>
                      </a:r>
                      <a:r>
                        <a:rPr baseline="30000" lang="en-GB" sz="1300">
                          <a:solidFill>
                            <a:srgbClr val="6AA8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60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Primary prevention </a:t>
                      </a:r>
                      <a:r>
                        <a:rPr baseline="30000" lang="en-GB" sz="1300">
                          <a:solidFill>
                            <a:srgbClr val="6AA8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b="1" sz="12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Prevent ill-health, maintain the highest level of health &amp; improve the quality of life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80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Secondary prevention </a:t>
                      </a:r>
                      <a:r>
                        <a:rPr baseline="30000" lang="en-GB" sz="1300">
                          <a:solidFill>
                            <a:srgbClr val="6AA8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6</a:t>
                      </a:r>
                      <a:endParaRPr b="1" sz="12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Understand health behavior underlying the ailments and means of behavioral changes to prevent further deterioration of health or restoration of health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482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Tertiary prevention </a:t>
                      </a:r>
                      <a:r>
                        <a:rPr baseline="30000" lang="en-GB" sz="1300">
                          <a:solidFill>
                            <a:srgbClr val="6AA8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</a:t>
                      </a:r>
                      <a:endParaRPr b="1" sz="12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Make the most of the remaining potential for healthy living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157" name="Google Shape;157;p26"/>
          <p:cNvGrpSpPr/>
          <p:nvPr/>
        </p:nvGrpSpPr>
        <p:grpSpPr>
          <a:xfrm>
            <a:off x="1047943" y="4747405"/>
            <a:ext cx="197058" cy="199610"/>
            <a:chOff x="-28467625" y="2331750"/>
            <a:chExt cx="296150" cy="296950"/>
          </a:xfrm>
        </p:grpSpPr>
        <p:sp>
          <p:nvSpPr>
            <p:cNvPr id="158" name="Google Shape;158;p26"/>
            <p:cNvSpPr/>
            <p:nvPr/>
          </p:nvSpPr>
          <p:spPr>
            <a:xfrm>
              <a:off x="-28467625" y="2331750"/>
              <a:ext cx="296150" cy="296950"/>
            </a:xfrm>
            <a:custGeom>
              <a:rect b="b" l="l" r="r" t="t"/>
              <a:pathLst>
                <a:path extrusionOk="0" h="11878" w="11846">
                  <a:moveTo>
                    <a:pt x="1733" y="3466"/>
                  </a:moveTo>
                  <a:cubicBezTo>
                    <a:pt x="1922" y="3466"/>
                    <a:pt x="2080" y="3624"/>
                    <a:pt x="2080" y="3813"/>
                  </a:cubicBezTo>
                  <a:cubicBezTo>
                    <a:pt x="2080" y="4002"/>
                    <a:pt x="1922" y="4159"/>
                    <a:pt x="1733" y="4159"/>
                  </a:cubicBezTo>
                  <a:lnTo>
                    <a:pt x="693" y="4159"/>
                  </a:lnTo>
                  <a:lnTo>
                    <a:pt x="693" y="3466"/>
                  </a:lnTo>
                  <a:close/>
                  <a:moveTo>
                    <a:pt x="1418" y="4821"/>
                  </a:moveTo>
                  <a:lnTo>
                    <a:pt x="1418" y="6963"/>
                  </a:lnTo>
                  <a:lnTo>
                    <a:pt x="693" y="6963"/>
                  </a:lnTo>
                  <a:lnTo>
                    <a:pt x="693" y="4821"/>
                  </a:lnTo>
                  <a:close/>
                  <a:moveTo>
                    <a:pt x="1733" y="7656"/>
                  </a:moveTo>
                  <a:cubicBezTo>
                    <a:pt x="1922" y="7656"/>
                    <a:pt x="2080" y="7814"/>
                    <a:pt x="2080" y="8034"/>
                  </a:cubicBezTo>
                  <a:cubicBezTo>
                    <a:pt x="2080" y="8223"/>
                    <a:pt x="1922" y="8381"/>
                    <a:pt x="1733" y="8381"/>
                  </a:cubicBezTo>
                  <a:lnTo>
                    <a:pt x="693" y="8381"/>
                  </a:lnTo>
                  <a:lnTo>
                    <a:pt x="693" y="7656"/>
                  </a:lnTo>
                  <a:close/>
                  <a:moveTo>
                    <a:pt x="9389" y="2080"/>
                  </a:moveTo>
                  <a:cubicBezTo>
                    <a:pt x="9609" y="2080"/>
                    <a:pt x="9767" y="2237"/>
                    <a:pt x="9767" y="2426"/>
                  </a:cubicBezTo>
                  <a:lnTo>
                    <a:pt x="9767" y="9389"/>
                  </a:lnTo>
                  <a:cubicBezTo>
                    <a:pt x="9767" y="9610"/>
                    <a:pt x="9609" y="9767"/>
                    <a:pt x="9389" y="9767"/>
                  </a:cubicBezTo>
                  <a:lnTo>
                    <a:pt x="2426" y="9767"/>
                  </a:lnTo>
                  <a:cubicBezTo>
                    <a:pt x="2237" y="9767"/>
                    <a:pt x="2080" y="9610"/>
                    <a:pt x="2080" y="9389"/>
                  </a:cubicBezTo>
                  <a:lnTo>
                    <a:pt x="2080" y="9011"/>
                  </a:lnTo>
                  <a:cubicBezTo>
                    <a:pt x="2458" y="8853"/>
                    <a:pt x="2773" y="8507"/>
                    <a:pt x="2773" y="8034"/>
                  </a:cubicBezTo>
                  <a:cubicBezTo>
                    <a:pt x="2773" y="7562"/>
                    <a:pt x="2521" y="7184"/>
                    <a:pt x="2080" y="7026"/>
                  </a:cubicBezTo>
                  <a:lnTo>
                    <a:pt x="2080" y="4789"/>
                  </a:lnTo>
                  <a:cubicBezTo>
                    <a:pt x="2458" y="4632"/>
                    <a:pt x="2773" y="4285"/>
                    <a:pt x="2773" y="3813"/>
                  </a:cubicBezTo>
                  <a:cubicBezTo>
                    <a:pt x="2773" y="3340"/>
                    <a:pt x="2521" y="2994"/>
                    <a:pt x="2080" y="2836"/>
                  </a:cubicBezTo>
                  <a:lnTo>
                    <a:pt x="2080" y="2426"/>
                  </a:lnTo>
                  <a:cubicBezTo>
                    <a:pt x="2080" y="2237"/>
                    <a:pt x="2237" y="2080"/>
                    <a:pt x="2426" y="2080"/>
                  </a:cubicBezTo>
                  <a:close/>
                  <a:moveTo>
                    <a:pt x="9389" y="694"/>
                  </a:moveTo>
                  <a:cubicBezTo>
                    <a:pt x="10334" y="694"/>
                    <a:pt x="11121" y="1481"/>
                    <a:pt x="11121" y="2426"/>
                  </a:cubicBezTo>
                  <a:lnTo>
                    <a:pt x="11121" y="9389"/>
                  </a:lnTo>
                  <a:cubicBezTo>
                    <a:pt x="11121" y="10334"/>
                    <a:pt x="10334" y="11122"/>
                    <a:pt x="9389" y="11122"/>
                  </a:cubicBezTo>
                  <a:lnTo>
                    <a:pt x="2426" y="11122"/>
                  </a:lnTo>
                  <a:cubicBezTo>
                    <a:pt x="1481" y="11122"/>
                    <a:pt x="693" y="10334"/>
                    <a:pt x="693" y="9389"/>
                  </a:cubicBezTo>
                  <a:lnTo>
                    <a:pt x="693" y="9042"/>
                  </a:lnTo>
                  <a:lnTo>
                    <a:pt x="1418" y="9042"/>
                  </a:lnTo>
                  <a:lnTo>
                    <a:pt x="1418" y="9389"/>
                  </a:lnTo>
                  <a:cubicBezTo>
                    <a:pt x="1418" y="9988"/>
                    <a:pt x="1891" y="10429"/>
                    <a:pt x="2426" y="10429"/>
                  </a:cubicBezTo>
                  <a:lnTo>
                    <a:pt x="9389" y="10429"/>
                  </a:lnTo>
                  <a:cubicBezTo>
                    <a:pt x="9987" y="10429"/>
                    <a:pt x="10428" y="9956"/>
                    <a:pt x="10428" y="9389"/>
                  </a:cubicBezTo>
                  <a:lnTo>
                    <a:pt x="10428" y="2426"/>
                  </a:lnTo>
                  <a:cubicBezTo>
                    <a:pt x="10428" y="1828"/>
                    <a:pt x="9956" y="1418"/>
                    <a:pt x="9389" y="1418"/>
                  </a:cubicBezTo>
                  <a:lnTo>
                    <a:pt x="2426" y="1418"/>
                  </a:lnTo>
                  <a:cubicBezTo>
                    <a:pt x="1828" y="1418"/>
                    <a:pt x="1418" y="1891"/>
                    <a:pt x="1418" y="2426"/>
                  </a:cubicBezTo>
                  <a:lnTo>
                    <a:pt x="1418" y="2773"/>
                  </a:lnTo>
                  <a:lnTo>
                    <a:pt x="693" y="2773"/>
                  </a:lnTo>
                  <a:lnTo>
                    <a:pt x="693" y="2426"/>
                  </a:lnTo>
                  <a:cubicBezTo>
                    <a:pt x="693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lnTo>
                    <a:pt x="0" y="3151"/>
                  </a:lnTo>
                  <a:lnTo>
                    <a:pt x="0" y="4506"/>
                  </a:lnTo>
                  <a:lnTo>
                    <a:pt x="0" y="7341"/>
                  </a:lnTo>
                  <a:lnTo>
                    <a:pt x="0" y="8727"/>
                  </a:lnTo>
                  <a:lnTo>
                    <a:pt x="0" y="9452"/>
                  </a:lnTo>
                  <a:cubicBezTo>
                    <a:pt x="0" y="10775"/>
                    <a:pt x="1103" y="11878"/>
                    <a:pt x="2426" y="11878"/>
                  </a:cubicBezTo>
                  <a:lnTo>
                    <a:pt x="9389" y="11878"/>
                  </a:lnTo>
                  <a:cubicBezTo>
                    <a:pt x="10743" y="11878"/>
                    <a:pt x="11846" y="10775"/>
                    <a:pt x="11846" y="9452"/>
                  </a:cubicBezTo>
                  <a:lnTo>
                    <a:pt x="11846" y="2458"/>
                  </a:lnTo>
                  <a:cubicBezTo>
                    <a:pt x="11846" y="1103"/>
                    <a:pt x="10743" y="1"/>
                    <a:pt x="9389" y="1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-28371550" y="2419175"/>
              <a:ext cx="121325" cy="121325"/>
            </a:xfrm>
            <a:custGeom>
              <a:rect b="b" l="l" r="r" t="t"/>
              <a:pathLst>
                <a:path extrusionOk="0" h="4853" w="4853">
                  <a:moveTo>
                    <a:pt x="2773" y="662"/>
                  </a:moveTo>
                  <a:lnTo>
                    <a:pt x="2773" y="1670"/>
                  </a:lnTo>
                  <a:cubicBezTo>
                    <a:pt x="2773" y="1891"/>
                    <a:pt x="2931" y="2048"/>
                    <a:pt x="3120" y="2048"/>
                  </a:cubicBezTo>
                  <a:lnTo>
                    <a:pt x="4159" y="2048"/>
                  </a:lnTo>
                  <a:lnTo>
                    <a:pt x="4159" y="2741"/>
                  </a:lnTo>
                  <a:lnTo>
                    <a:pt x="3120" y="2741"/>
                  </a:lnTo>
                  <a:cubicBezTo>
                    <a:pt x="2931" y="2741"/>
                    <a:pt x="2773" y="2899"/>
                    <a:pt x="2773" y="3120"/>
                  </a:cubicBezTo>
                  <a:lnTo>
                    <a:pt x="2773" y="4128"/>
                  </a:lnTo>
                  <a:lnTo>
                    <a:pt x="2049" y="4128"/>
                  </a:lnTo>
                  <a:lnTo>
                    <a:pt x="2049" y="3120"/>
                  </a:lnTo>
                  <a:cubicBezTo>
                    <a:pt x="2049" y="2899"/>
                    <a:pt x="1891" y="2741"/>
                    <a:pt x="1702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2" y="2048"/>
                  </a:lnTo>
                  <a:cubicBezTo>
                    <a:pt x="1891" y="2048"/>
                    <a:pt x="2049" y="1891"/>
                    <a:pt x="2049" y="1670"/>
                  </a:cubicBezTo>
                  <a:lnTo>
                    <a:pt x="2049" y="662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1387"/>
                  </a:lnTo>
                  <a:lnTo>
                    <a:pt x="347" y="1387"/>
                  </a:lnTo>
                  <a:cubicBezTo>
                    <a:pt x="158" y="1387"/>
                    <a:pt x="1" y="1544"/>
                    <a:pt x="1" y="1733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87" y="3466"/>
                  </a:lnTo>
                  <a:lnTo>
                    <a:pt x="1387" y="4474"/>
                  </a:lnTo>
                  <a:cubicBezTo>
                    <a:pt x="1387" y="4695"/>
                    <a:pt x="1545" y="4852"/>
                    <a:pt x="1734" y="4852"/>
                  </a:cubicBezTo>
                  <a:lnTo>
                    <a:pt x="3120" y="4852"/>
                  </a:lnTo>
                  <a:cubicBezTo>
                    <a:pt x="3309" y="4852"/>
                    <a:pt x="3466" y="4695"/>
                    <a:pt x="3466" y="4474"/>
                  </a:cubicBezTo>
                  <a:lnTo>
                    <a:pt x="3466" y="3466"/>
                  </a:lnTo>
                  <a:lnTo>
                    <a:pt x="4506" y="3466"/>
                  </a:lnTo>
                  <a:cubicBezTo>
                    <a:pt x="4695" y="3466"/>
                    <a:pt x="4853" y="3309"/>
                    <a:pt x="4853" y="3120"/>
                  </a:cubicBezTo>
                  <a:lnTo>
                    <a:pt x="4853" y="1733"/>
                  </a:lnTo>
                  <a:cubicBezTo>
                    <a:pt x="4853" y="1544"/>
                    <a:pt x="4695" y="1387"/>
                    <a:pt x="4506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120" y="1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26"/>
          <p:cNvGrpSpPr/>
          <p:nvPr/>
        </p:nvGrpSpPr>
        <p:grpSpPr>
          <a:xfrm>
            <a:off x="2272740" y="3731300"/>
            <a:ext cx="195283" cy="225726"/>
            <a:chOff x="-28069875" y="3175300"/>
            <a:chExt cx="260725" cy="296150"/>
          </a:xfrm>
        </p:grpSpPr>
        <p:sp>
          <p:nvSpPr>
            <p:cNvPr id="161" name="Google Shape;161;p26"/>
            <p:cNvSpPr/>
            <p:nvPr/>
          </p:nvSpPr>
          <p:spPr>
            <a:xfrm>
              <a:off x="-28059650" y="3192625"/>
              <a:ext cx="26025" cy="70125"/>
            </a:xfrm>
            <a:custGeom>
              <a:rect b="b" l="l" r="r" t="t"/>
              <a:pathLst>
                <a:path extrusionOk="0" h="2805" w="1041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-27843050" y="3192625"/>
              <a:ext cx="26025" cy="69325"/>
            </a:xfrm>
            <a:custGeom>
              <a:rect b="b" l="l" r="r" t="t"/>
              <a:pathLst>
                <a:path extrusionOk="0" h="2773" w="1041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-27973000" y="3202075"/>
              <a:ext cx="26000" cy="57525"/>
            </a:xfrm>
            <a:custGeom>
              <a:rect b="b" l="l" r="r" t="t"/>
              <a:pathLst>
                <a:path extrusionOk="0" h="2301" w="104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-27929675" y="3202075"/>
              <a:ext cx="26000" cy="57525"/>
            </a:xfrm>
            <a:custGeom>
              <a:rect b="b" l="l" r="r" t="t"/>
              <a:pathLst>
                <a:path extrusionOk="0" h="2301" w="104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-28016325" y="3175300"/>
              <a:ext cx="26025" cy="91375"/>
            </a:xfrm>
            <a:custGeom>
              <a:rect b="b" l="l" r="r" t="t"/>
              <a:pathLst>
                <a:path extrusionOk="0" h="3655" w="1041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-27886375" y="3176075"/>
              <a:ext cx="26025" cy="91400"/>
            </a:xfrm>
            <a:custGeom>
              <a:rect b="b" l="l" r="r" t="t"/>
              <a:pathLst>
                <a:path extrusionOk="0" h="3656" w="1041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-28017900" y="3269025"/>
              <a:ext cx="161475" cy="133125"/>
            </a:xfrm>
            <a:custGeom>
              <a:rect b="b" l="l" r="r" t="t"/>
              <a:pathLst>
                <a:path extrusionOk="0" h="5325" w="6459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-27930475" y="3269800"/>
              <a:ext cx="121325" cy="201650"/>
            </a:xfrm>
            <a:custGeom>
              <a:rect b="b" l="l" r="r" t="t"/>
              <a:pathLst>
                <a:path extrusionOk="0" h="8066" w="4853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-28069875" y="3271375"/>
              <a:ext cx="122875" cy="200075"/>
            </a:xfrm>
            <a:custGeom>
              <a:rect b="b" l="l" r="r" t="t"/>
              <a:pathLst>
                <a:path extrusionOk="0" h="8003" w="4915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" name="Google Shape;170;p26"/>
          <p:cNvGrpSpPr/>
          <p:nvPr/>
        </p:nvGrpSpPr>
        <p:grpSpPr>
          <a:xfrm>
            <a:off x="3445521" y="4758932"/>
            <a:ext cx="222836" cy="163510"/>
            <a:chOff x="-27728850" y="2382950"/>
            <a:chExt cx="297750" cy="193000"/>
          </a:xfrm>
        </p:grpSpPr>
        <p:sp>
          <p:nvSpPr>
            <p:cNvPr id="171" name="Google Shape;171;p26"/>
            <p:cNvSpPr/>
            <p:nvPr/>
          </p:nvSpPr>
          <p:spPr>
            <a:xfrm>
              <a:off x="-27606750" y="2453825"/>
              <a:ext cx="35450" cy="35475"/>
            </a:xfrm>
            <a:custGeom>
              <a:rect b="b" l="l" r="r" t="t"/>
              <a:pathLst>
                <a:path extrusionOk="0" h="1419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-27728850" y="2382950"/>
              <a:ext cx="297750" cy="193000"/>
            </a:xfrm>
            <a:custGeom>
              <a:rect b="b" l="l" r="r" t="t"/>
              <a:pathLst>
                <a:path extrusionOk="0" h="7720" w="1191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-27640625" y="2419175"/>
              <a:ext cx="122100" cy="122100"/>
            </a:xfrm>
            <a:custGeom>
              <a:rect b="b" l="l" r="r" t="t"/>
              <a:pathLst>
                <a:path extrusionOk="0" h="4884" w="4884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26"/>
          <p:cNvGrpSpPr/>
          <p:nvPr/>
        </p:nvGrpSpPr>
        <p:grpSpPr>
          <a:xfrm>
            <a:off x="4615371" y="3737124"/>
            <a:ext cx="251962" cy="219162"/>
            <a:chOff x="-22859750" y="2335900"/>
            <a:chExt cx="296950" cy="294375"/>
          </a:xfrm>
        </p:grpSpPr>
        <p:sp>
          <p:nvSpPr>
            <p:cNvPr id="175" name="Google Shape;175;p26"/>
            <p:cNvSpPr/>
            <p:nvPr/>
          </p:nvSpPr>
          <p:spPr>
            <a:xfrm>
              <a:off x="-22859750" y="2335900"/>
              <a:ext cx="296950" cy="294375"/>
            </a:xfrm>
            <a:custGeom>
              <a:rect b="b" l="l" r="r" t="t"/>
              <a:pathLst>
                <a:path extrusionOk="0" h="11775" w="11878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-22685675" y="2408150"/>
              <a:ext cx="27575" cy="66175"/>
            </a:xfrm>
            <a:custGeom>
              <a:rect b="b" l="l" r="r" t="t"/>
              <a:pathLst>
                <a:path extrusionOk="0" h="2647" w="1103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-22766800" y="2408950"/>
              <a:ext cx="27575" cy="66175"/>
            </a:xfrm>
            <a:custGeom>
              <a:rect b="b" l="l" r="r" t="t"/>
              <a:pathLst>
                <a:path extrusionOk="0" h="2647" w="1103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26"/>
          <p:cNvSpPr/>
          <p:nvPr/>
        </p:nvSpPr>
        <p:spPr>
          <a:xfrm>
            <a:off x="5861350" y="4753864"/>
            <a:ext cx="222812" cy="225726"/>
          </a:xfrm>
          <a:custGeom>
            <a:rect b="b" l="l" r="r" t="t"/>
            <a:pathLst>
              <a:path extrusionOk="0" h="11815" w="11847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 txBox="1"/>
          <p:nvPr/>
        </p:nvSpPr>
        <p:spPr>
          <a:xfrm>
            <a:off x="0" y="9649750"/>
            <a:ext cx="65481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Make them have the desire to maintain positive health.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Replacing bad behavior to good behavior.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Preventing the development of risk factors in healthy individuals.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Exercising, sleeping and eating well.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5: Preventing the development of disease in individuals with risk factors.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6: In individuals who already have the disease and preventing it from getting worse.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7: In individuals who are already affected by the disease and improving their quality of life.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258675" y="454900"/>
            <a:ext cx="7072200" cy="5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Behavior &amp; Health Problem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184163" y="4700515"/>
            <a:ext cx="1435600" cy="1000217"/>
          </a:xfrm>
          <a:custGeom>
            <a:rect b="b" l="l" r="r" t="t"/>
            <a:pathLst>
              <a:path extrusionOk="0" h="32910" w="57424">
                <a:moveTo>
                  <a:pt x="28944" y="1"/>
                </a:moveTo>
                <a:cubicBezTo>
                  <a:pt x="22122" y="1"/>
                  <a:pt x="16585" y="5513"/>
                  <a:pt x="16585" y="12347"/>
                </a:cubicBezTo>
                <a:cubicBezTo>
                  <a:pt x="16585" y="14645"/>
                  <a:pt x="17216" y="16836"/>
                  <a:pt x="18300" y="18622"/>
                </a:cubicBezTo>
                <a:lnTo>
                  <a:pt x="6441" y="18622"/>
                </a:lnTo>
                <a:lnTo>
                  <a:pt x="0" y="25861"/>
                </a:lnTo>
                <a:lnTo>
                  <a:pt x="6441" y="32909"/>
                </a:lnTo>
                <a:lnTo>
                  <a:pt x="50994" y="32909"/>
                </a:lnTo>
                <a:lnTo>
                  <a:pt x="57424" y="25623"/>
                </a:lnTo>
                <a:lnTo>
                  <a:pt x="50994" y="18622"/>
                </a:lnTo>
                <a:lnTo>
                  <a:pt x="39588" y="18622"/>
                </a:lnTo>
                <a:cubicBezTo>
                  <a:pt x="40672" y="16836"/>
                  <a:pt x="41303" y="14645"/>
                  <a:pt x="41303" y="12347"/>
                </a:cubicBezTo>
                <a:cubicBezTo>
                  <a:pt x="41303" y="5525"/>
                  <a:pt x="35778" y="1"/>
                  <a:pt x="28944" y="1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667238" y="4766339"/>
            <a:ext cx="481050" cy="460318"/>
          </a:xfrm>
          <a:custGeom>
            <a:rect b="b" l="l" r="r" t="t"/>
            <a:pathLst>
              <a:path extrusionOk="0" h="19230" w="19242">
                <a:moveTo>
                  <a:pt x="9621" y="1"/>
                </a:moveTo>
                <a:cubicBezTo>
                  <a:pt x="4311" y="1"/>
                  <a:pt x="1" y="4311"/>
                  <a:pt x="1" y="9621"/>
                </a:cubicBezTo>
                <a:cubicBezTo>
                  <a:pt x="1" y="14931"/>
                  <a:pt x="4311" y="19230"/>
                  <a:pt x="9621" y="19230"/>
                </a:cubicBezTo>
                <a:cubicBezTo>
                  <a:pt x="14931" y="19230"/>
                  <a:pt x="19241" y="14931"/>
                  <a:pt x="19241" y="9621"/>
                </a:cubicBezTo>
                <a:cubicBezTo>
                  <a:pt x="19241" y="4311"/>
                  <a:pt x="14931" y="1"/>
                  <a:pt x="96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27"/>
          <p:cNvGrpSpPr/>
          <p:nvPr/>
        </p:nvGrpSpPr>
        <p:grpSpPr>
          <a:xfrm>
            <a:off x="377638" y="4600039"/>
            <a:ext cx="1037350" cy="511042"/>
            <a:chOff x="1409550" y="1996450"/>
            <a:chExt cx="1037350" cy="533725"/>
          </a:xfrm>
        </p:grpSpPr>
        <p:sp>
          <p:nvSpPr>
            <p:cNvPr id="188" name="Google Shape;188;p27"/>
            <p:cNvSpPr/>
            <p:nvPr/>
          </p:nvSpPr>
          <p:spPr>
            <a:xfrm>
              <a:off x="1409550" y="1996450"/>
              <a:ext cx="1003400" cy="511700"/>
            </a:xfrm>
            <a:custGeom>
              <a:rect b="b" l="l" r="r" t="t"/>
              <a:pathLst>
                <a:path extrusionOk="0" h="20468" w="40136">
                  <a:moveTo>
                    <a:pt x="21205" y="1"/>
                  </a:moveTo>
                  <a:cubicBezTo>
                    <a:pt x="12073" y="1"/>
                    <a:pt x="4632" y="7430"/>
                    <a:pt x="4632" y="16574"/>
                  </a:cubicBezTo>
                  <a:cubicBezTo>
                    <a:pt x="4632" y="17741"/>
                    <a:pt x="4751" y="18896"/>
                    <a:pt x="5001" y="20027"/>
                  </a:cubicBezTo>
                  <a:lnTo>
                    <a:pt x="191" y="20027"/>
                  </a:lnTo>
                  <a:cubicBezTo>
                    <a:pt x="83" y="20027"/>
                    <a:pt x="0" y="20122"/>
                    <a:pt x="0" y="20229"/>
                  </a:cubicBezTo>
                  <a:cubicBezTo>
                    <a:pt x="0" y="20337"/>
                    <a:pt x="83" y="20432"/>
                    <a:pt x="191" y="20432"/>
                  </a:cubicBezTo>
                  <a:lnTo>
                    <a:pt x="5239" y="20432"/>
                  </a:lnTo>
                  <a:cubicBezTo>
                    <a:pt x="5298" y="20432"/>
                    <a:pt x="5358" y="20396"/>
                    <a:pt x="5394" y="20348"/>
                  </a:cubicBezTo>
                  <a:cubicBezTo>
                    <a:pt x="5429" y="20301"/>
                    <a:pt x="5453" y="20241"/>
                    <a:pt x="5429" y="20182"/>
                  </a:cubicBezTo>
                  <a:cubicBezTo>
                    <a:pt x="5167" y="19003"/>
                    <a:pt x="5025" y="17789"/>
                    <a:pt x="5025" y="16574"/>
                  </a:cubicBezTo>
                  <a:cubicBezTo>
                    <a:pt x="5025" y="7645"/>
                    <a:pt x="12287" y="394"/>
                    <a:pt x="21205" y="394"/>
                  </a:cubicBezTo>
                  <a:cubicBezTo>
                    <a:pt x="30123" y="394"/>
                    <a:pt x="37386" y="7645"/>
                    <a:pt x="37386" y="16574"/>
                  </a:cubicBezTo>
                  <a:cubicBezTo>
                    <a:pt x="37386" y="17801"/>
                    <a:pt x="37243" y="19039"/>
                    <a:pt x="36969" y="20229"/>
                  </a:cubicBezTo>
                  <a:cubicBezTo>
                    <a:pt x="36957" y="20277"/>
                    <a:pt x="36969" y="20348"/>
                    <a:pt x="37005" y="20396"/>
                  </a:cubicBezTo>
                  <a:cubicBezTo>
                    <a:pt x="37040" y="20444"/>
                    <a:pt x="37100" y="20468"/>
                    <a:pt x="37159" y="20468"/>
                  </a:cubicBezTo>
                  <a:lnTo>
                    <a:pt x="39946" y="20468"/>
                  </a:lnTo>
                  <a:cubicBezTo>
                    <a:pt x="40053" y="20468"/>
                    <a:pt x="40136" y="20372"/>
                    <a:pt x="40136" y="20265"/>
                  </a:cubicBezTo>
                  <a:cubicBezTo>
                    <a:pt x="40136" y="20158"/>
                    <a:pt x="40053" y="20075"/>
                    <a:pt x="39946" y="20075"/>
                  </a:cubicBezTo>
                  <a:lnTo>
                    <a:pt x="37410" y="20075"/>
                  </a:lnTo>
                  <a:cubicBezTo>
                    <a:pt x="37648" y="18932"/>
                    <a:pt x="37779" y="17753"/>
                    <a:pt x="37779" y="16574"/>
                  </a:cubicBezTo>
                  <a:cubicBezTo>
                    <a:pt x="37779" y="7430"/>
                    <a:pt x="30337" y="1"/>
                    <a:pt x="21205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2400150" y="2476275"/>
              <a:ext cx="46750" cy="53900"/>
            </a:xfrm>
            <a:custGeom>
              <a:rect b="b" l="l" r="r" t="t"/>
              <a:pathLst>
                <a:path extrusionOk="0" h="2156" w="1870">
                  <a:moveTo>
                    <a:pt x="0" y="1"/>
                  </a:moveTo>
                  <a:lnTo>
                    <a:pt x="0" y="2156"/>
                  </a:lnTo>
                  <a:lnTo>
                    <a:pt x="1869" y="10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27"/>
          <p:cNvSpPr txBox="1"/>
          <p:nvPr/>
        </p:nvSpPr>
        <p:spPr>
          <a:xfrm>
            <a:off x="365463" y="5321250"/>
            <a:ext cx="10494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CULTURE </a:t>
            </a:r>
            <a:r>
              <a:rPr baseline="30000" lang="en-GB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190013" y="5764155"/>
            <a:ext cx="14355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Sum of beliefs and values shaping the behaviour of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 community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2089163" y="4700515"/>
            <a:ext cx="1435600" cy="1000217"/>
          </a:xfrm>
          <a:custGeom>
            <a:rect b="b" l="l" r="r" t="t"/>
            <a:pathLst>
              <a:path extrusionOk="0" h="32910" w="57424">
                <a:moveTo>
                  <a:pt x="28944" y="1"/>
                </a:moveTo>
                <a:cubicBezTo>
                  <a:pt x="22122" y="1"/>
                  <a:pt x="16585" y="5513"/>
                  <a:pt x="16585" y="12347"/>
                </a:cubicBezTo>
                <a:cubicBezTo>
                  <a:pt x="16585" y="14645"/>
                  <a:pt x="17216" y="16836"/>
                  <a:pt x="18300" y="18622"/>
                </a:cubicBezTo>
                <a:lnTo>
                  <a:pt x="6441" y="18622"/>
                </a:lnTo>
                <a:lnTo>
                  <a:pt x="0" y="25861"/>
                </a:lnTo>
                <a:lnTo>
                  <a:pt x="6441" y="32909"/>
                </a:lnTo>
                <a:lnTo>
                  <a:pt x="50994" y="32909"/>
                </a:lnTo>
                <a:lnTo>
                  <a:pt x="57424" y="25623"/>
                </a:lnTo>
                <a:lnTo>
                  <a:pt x="50994" y="18622"/>
                </a:lnTo>
                <a:lnTo>
                  <a:pt x="39588" y="18622"/>
                </a:lnTo>
                <a:cubicBezTo>
                  <a:pt x="40672" y="16836"/>
                  <a:pt x="41303" y="14645"/>
                  <a:pt x="41303" y="12347"/>
                </a:cubicBezTo>
                <a:cubicBezTo>
                  <a:pt x="41303" y="5525"/>
                  <a:pt x="35778" y="1"/>
                  <a:pt x="28944" y="1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2572238" y="4766339"/>
            <a:ext cx="481050" cy="460318"/>
          </a:xfrm>
          <a:custGeom>
            <a:rect b="b" l="l" r="r" t="t"/>
            <a:pathLst>
              <a:path extrusionOk="0" h="19230" w="19242">
                <a:moveTo>
                  <a:pt x="9621" y="1"/>
                </a:moveTo>
                <a:cubicBezTo>
                  <a:pt x="4311" y="1"/>
                  <a:pt x="1" y="4311"/>
                  <a:pt x="1" y="9621"/>
                </a:cubicBezTo>
                <a:cubicBezTo>
                  <a:pt x="1" y="14931"/>
                  <a:pt x="4311" y="19230"/>
                  <a:pt x="9621" y="19230"/>
                </a:cubicBezTo>
                <a:cubicBezTo>
                  <a:pt x="14931" y="19230"/>
                  <a:pt x="19241" y="14931"/>
                  <a:pt x="19241" y="9621"/>
                </a:cubicBezTo>
                <a:cubicBezTo>
                  <a:pt x="19241" y="4311"/>
                  <a:pt x="14931" y="1"/>
                  <a:pt x="96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" name="Google Shape;194;p27"/>
          <p:cNvGrpSpPr/>
          <p:nvPr/>
        </p:nvGrpSpPr>
        <p:grpSpPr>
          <a:xfrm>
            <a:off x="2282638" y="4600039"/>
            <a:ext cx="1037350" cy="511042"/>
            <a:chOff x="1409550" y="1996450"/>
            <a:chExt cx="1037350" cy="533725"/>
          </a:xfrm>
        </p:grpSpPr>
        <p:sp>
          <p:nvSpPr>
            <p:cNvPr id="195" name="Google Shape;195;p27"/>
            <p:cNvSpPr/>
            <p:nvPr/>
          </p:nvSpPr>
          <p:spPr>
            <a:xfrm>
              <a:off x="1409550" y="1996450"/>
              <a:ext cx="1003400" cy="511700"/>
            </a:xfrm>
            <a:custGeom>
              <a:rect b="b" l="l" r="r" t="t"/>
              <a:pathLst>
                <a:path extrusionOk="0" h="20468" w="40136">
                  <a:moveTo>
                    <a:pt x="21205" y="1"/>
                  </a:moveTo>
                  <a:cubicBezTo>
                    <a:pt x="12073" y="1"/>
                    <a:pt x="4632" y="7430"/>
                    <a:pt x="4632" y="16574"/>
                  </a:cubicBezTo>
                  <a:cubicBezTo>
                    <a:pt x="4632" y="17741"/>
                    <a:pt x="4751" y="18896"/>
                    <a:pt x="5001" y="20027"/>
                  </a:cubicBezTo>
                  <a:lnTo>
                    <a:pt x="191" y="20027"/>
                  </a:lnTo>
                  <a:cubicBezTo>
                    <a:pt x="83" y="20027"/>
                    <a:pt x="0" y="20122"/>
                    <a:pt x="0" y="20229"/>
                  </a:cubicBezTo>
                  <a:cubicBezTo>
                    <a:pt x="0" y="20337"/>
                    <a:pt x="83" y="20432"/>
                    <a:pt x="191" y="20432"/>
                  </a:cubicBezTo>
                  <a:lnTo>
                    <a:pt x="5239" y="20432"/>
                  </a:lnTo>
                  <a:cubicBezTo>
                    <a:pt x="5298" y="20432"/>
                    <a:pt x="5358" y="20396"/>
                    <a:pt x="5394" y="20348"/>
                  </a:cubicBezTo>
                  <a:cubicBezTo>
                    <a:pt x="5429" y="20301"/>
                    <a:pt x="5453" y="20241"/>
                    <a:pt x="5429" y="20182"/>
                  </a:cubicBezTo>
                  <a:cubicBezTo>
                    <a:pt x="5167" y="19003"/>
                    <a:pt x="5025" y="17789"/>
                    <a:pt x="5025" y="16574"/>
                  </a:cubicBezTo>
                  <a:cubicBezTo>
                    <a:pt x="5025" y="7645"/>
                    <a:pt x="12287" y="394"/>
                    <a:pt x="21205" y="394"/>
                  </a:cubicBezTo>
                  <a:cubicBezTo>
                    <a:pt x="30123" y="394"/>
                    <a:pt x="37386" y="7645"/>
                    <a:pt x="37386" y="16574"/>
                  </a:cubicBezTo>
                  <a:cubicBezTo>
                    <a:pt x="37386" y="17801"/>
                    <a:pt x="37243" y="19039"/>
                    <a:pt x="36969" y="20229"/>
                  </a:cubicBezTo>
                  <a:cubicBezTo>
                    <a:pt x="36957" y="20277"/>
                    <a:pt x="36969" y="20348"/>
                    <a:pt x="37005" y="20396"/>
                  </a:cubicBezTo>
                  <a:cubicBezTo>
                    <a:pt x="37040" y="20444"/>
                    <a:pt x="37100" y="20468"/>
                    <a:pt x="37159" y="20468"/>
                  </a:cubicBezTo>
                  <a:lnTo>
                    <a:pt x="39946" y="20468"/>
                  </a:lnTo>
                  <a:cubicBezTo>
                    <a:pt x="40053" y="20468"/>
                    <a:pt x="40136" y="20372"/>
                    <a:pt x="40136" y="20265"/>
                  </a:cubicBezTo>
                  <a:cubicBezTo>
                    <a:pt x="40136" y="20158"/>
                    <a:pt x="40053" y="20075"/>
                    <a:pt x="39946" y="20075"/>
                  </a:cubicBezTo>
                  <a:lnTo>
                    <a:pt x="37410" y="20075"/>
                  </a:lnTo>
                  <a:cubicBezTo>
                    <a:pt x="37648" y="18932"/>
                    <a:pt x="37779" y="17753"/>
                    <a:pt x="37779" y="16574"/>
                  </a:cubicBezTo>
                  <a:cubicBezTo>
                    <a:pt x="37779" y="7430"/>
                    <a:pt x="30337" y="1"/>
                    <a:pt x="21205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2400150" y="2476275"/>
              <a:ext cx="46750" cy="53900"/>
            </a:xfrm>
            <a:custGeom>
              <a:rect b="b" l="l" r="r" t="t"/>
              <a:pathLst>
                <a:path extrusionOk="0" h="2156" w="1870">
                  <a:moveTo>
                    <a:pt x="0" y="1"/>
                  </a:moveTo>
                  <a:lnTo>
                    <a:pt x="0" y="2156"/>
                  </a:lnTo>
                  <a:lnTo>
                    <a:pt x="1869" y="10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27"/>
          <p:cNvSpPr txBox="1"/>
          <p:nvPr/>
        </p:nvSpPr>
        <p:spPr>
          <a:xfrm>
            <a:off x="2220838" y="5321243"/>
            <a:ext cx="11781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RESOURCES</a:t>
            </a: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aseline="30000" lang="en-GB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2089175" y="5764150"/>
            <a:ext cx="18300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Availability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of dialysis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Accessibility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of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transportation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Affordability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to pay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Acceptability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4070363" y="4700515"/>
            <a:ext cx="1435600" cy="1000217"/>
          </a:xfrm>
          <a:custGeom>
            <a:rect b="b" l="l" r="r" t="t"/>
            <a:pathLst>
              <a:path extrusionOk="0" h="32910" w="57424">
                <a:moveTo>
                  <a:pt x="28944" y="1"/>
                </a:moveTo>
                <a:cubicBezTo>
                  <a:pt x="22122" y="1"/>
                  <a:pt x="16585" y="5513"/>
                  <a:pt x="16585" y="12347"/>
                </a:cubicBezTo>
                <a:cubicBezTo>
                  <a:pt x="16585" y="14645"/>
                  <a:pt x="17216" y="16836"/>
                  <a:pt x="18300" y="18622"/>
                </a:cubicBezTo>
                <a:lnTo>
                  <a:pt x="6441" y="18622"/>
                </a:lnTo>
                <a:lnTo>
                  <a:pt x="0" y="25861"/>
                </a:lnTo>
                <a:lnTo>
                  <a:pt x="6441" y="32909"/>
                </a:lnTo>
                <a:lnTo>
                  <a:pt x="50994" y="32909"/>
                </a:lnTo>
                <a:lnTo>
                  <a:pt x="57424" y="25623"/>
                </a:lnTo>
                <a:lnTo>
                  <a:pt x="50994" y="18622"/>
                </a:lnTo>
                <a:lnTo>
                  <a:pt x="39588" y="18622"/>
                </a:lnTo>
                <a:cubicBezTo>
                  <a:pt x="40672" y="16836"/>
                  <a:pt x="41303" y="14645"/>
                  <a:pt x="41303" y="12347"/>
                </a:cubicBezTo>
                <a:cubicBezTo>
                  <a:pt x="41303" y="5525"/>
                  <a:pt x="35778" y="1"/>
                  <a:pt x="28944" y="1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4553438" y="4766339"/>
            <a:ext cx="481050" cy="460318"/>
          </a:xfrm>
          <a:custGeom>
            <a:rect b="b" l="l" r="r" t="t"/>
            <a:pathLst>
              <a:path extrusionOk="0" h="19230" w="19242">
                <a:moveTo>
                  <a:pt x="9621" y="1"/>
                </a:moveTo>
                <a:cubicBezTo>
                  <a:pt x="4311" y="1"/>
                  <a:pt x="1" y="4311"/>
                  <a:pt x="1" y="9621"/>
                </a:cubicBezTo>
                <a:cubicBezTo>
                  <a:pt x="1" y="14931"/>
                  <a:pt x="4311" y="19230"/>
                  <a:pt x="9621" y="19230"/>
                </a:cubicBezTo>
                <a:cubicBezTo>
                  <a:pt x="14931" y="19230"/>
                  <a:pt x="19241" y="14931"/>
                  <a:pt x="19241" y="9621"/>
                </a:cubicBezTo>
                <a:cubicBezTo>
                  <a:pt x="19241" y="4311"/>
                  <a:pt x="14931" y="1"/>
                  <a:pt x="96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27"/>
          <p:cNvGrpSpPr/>
          <p:nvPr/>
        </p:nvGrpSpPr>
        <p:grpSpPr>
          <a:xfrm>
            <a:off x="4263838" y="4600039"/>
            <a:ext cx="1037350" cy="511042"/>
            <a:chOff x="1409550" y="1996450"/>
            <a:chExt cx="1037350" cy="533725"/>
          </a:xfrm>
        </p:grpSpPr>
        <p:sp>
          <p:nvSpPr>
            <p:cNvPr id="202" name="Google Shape;202;p27"/>
            <p:cNvSpPr/>
            <p:nvPr/>
          </p:nvSpPr>
          <p:spPr>
            <a:xfrm>
              <a:off x="1409550" y="1996450"/>
              <a:ext cx="1003400" cy="511700"/>
            </a:xfrm>
            <a:custGeom>
              <a:rect b="b" l="l" r="r" t="t"/>
              <a:pathLst>
                <a:path extrusionOk="0" h="20468" w="40136">
                  <a:moveTo>
                    <a:pt x="21205" y="1"/>
                  </a:moveTo>
                  <a:cubicBezTo>
                    <a:pt x="12073" y="1"/>
                    <a:pt x="4632" y="7430"/>
                    <a:pt x="4632" y="16574"/>
                  </a:cubicBezTo>
                  <a:cubicBezTo>
                    <a:pt x="4632" y="17741"/>
                    <a:pt x="4751" y="18896"/>
                    <a:pt x="5001" y="20027"/>
                  </a:cubicBezTo>
                  <a:lnTo>
                    <a:pt x="191" y="20027"/>
                  </a:lnTo>
                  <a:cubicBezTo>
                    <a:pt x="83" y="20027"/>
                    <a:pt x="0" y="20122"/>
                    <a:pt x="0" y="20229"/>
                  </a:cubicBezTo>
                  <a:cubicBezTo>
                    <a:pt x="0" y="20337"/>
                    <a:pt x="83" y="20432"/>
                    <a:pt x="191" y="20432"/>
                  </a:cubicBezTo>
                  <a:lnTo>
                    <a:pt x="5239" y="20432"/>
                  </a:lnTo>
                  <a:cubicBezTo>
                    <a:pt x="5298" y="20432"/>
                    <a:pt x="5358" y="20396"/>
                    <a:pt x="5394" y="20348"/>
                  </a:cubicBezTo>
                  <a:cubicBezTo>
                    <a:pt x="5429" y="20301"/>
                    <a:pt x="5453" y="20241"/>
                    <a:pt x="5429" y="20182"/>
                  </a:cubicBezTo>
                  <a:cubicBezTo>
                    <a:pt x="5167" y="19003"/>
                    <a:pt x="5025" y="17789"/>
                    <a:pt x="5025" y="16574"/>
                  </a:cubicBezTo>
                  <a:cubicBezTo>
                    <a:pt x="5025" y="7645"/>
                    <a:pt x="12287" y="394"/>
                    <a:pt x="21205" y="394"/>
                  </a:cubicBezTo>
                  <a:cubicBezTo>
                    <a:pt x="30123" y="394"/>
                    <a:pt x="37386" y="7645"/>
                    <a:pt x="37386" y="16574"/>
                  </a:cubicBezTo>
                  <a:cubicBezTo>
                    <a:pt x="37386" y="17801"/>
                    <a:pt x="37243" y="19039"/>
                    <a:pt x="36969" y="20229"/>
                  </a:cubicBezTo>
                  <a:cubicBezTo>
                    <a:pt x="36957" y="20277"/>
                    <a:pt x="36969" y="20348"/>
                    <a:pt x="37005" y="20396"/>
                  </a:cubicBezTo>
                  <a:cubicBezTo>
                    <a:pt x="37040" y="20444"/>
                    <a:pt x="37100" y="20468"/>
                    <a:pt x="37159" y="20468"/>
                  </a:cubicBezTo>
                  <a:lnTo>
                    <a:pt x="39946" y="20468"/>
                  </a:lnTo>
                  <a:cubicBezTo>
                    <a:pt x="40053" y="20468"/>
                    <a:pt x="40136" y="20372"/>
                    <a:pt x="40136" y="20265"/>
                  </a:cubicBezTo>
                  <a:cubicBezTo>
                    <a:pt x="40136" y="20158"/>
                    <a:pt x="40053" y="20075"/>
                    <a:pt x="39946" y="20075"/>
                  </a:cubicBezTo>
                  <a:lnTo>
                    <a:pt x="37410" y="20075"/>
                  </a:lnTo>
                  <a:cubicBezTo>
                    <a:pt x="37648" y="18932"/>
                    <a:pt x="37779" y="17753"/>
                    <a:pt x="37779" y="16574"/>
                  </a:cubicBezTo>
                  <a:cubicBezTo>
                    <a:pt x="37779" y="7430"/>
                    <a:pt x="30337" y="1"/>
                    <a:pt x="21205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2400150" y="2476275"/>
              <a:ext cx="46750" cy="53900"/>
            </a:xfrm>
            <a:custGeom>
              <a:rect b="b" l="l" r="r" t="t"/>
              <a:pathLst>
                <a:path extrusionOk="0" h="2156" w="1870">
                  <a:moveTo>
                    <a:pt x="0" y="1"/>
                  </a:moveTo>
                  <a:lnTo>
                    <a:pt x="0" y="2156"/>
                  </a:lnTo>
                  <a:lnTo>
                    <a:pt x="1869" y="10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27"/>
          <p:cNvSpPr txBox="1"/>
          <p:nvPr/>
        </p:nvSpPr>
        <p:spPr>
          <a:xfrm>
            <a:off x="4204913" y="5321243"/>
            <a:ext cx="11781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THOUGHTS &amp; FEELINGS 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4275263" y="5764150"/>
            <a:ext cx="10374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Knowledge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Beliefs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Attitudes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Values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2945938" y="1866561"/>
            <a:ext cx="1729200" cy="11565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Underlying Cause of a Health Problem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4975850" y="1797790"/>
            <a:ext cx="2172600" cy="92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NON BEHAVIOR 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HEALTH EDUCATION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441050" y="2018936"/>
            <a:ext cx="2172600" cy="92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BEHAVIOR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1,2,3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HEALTH EDUCATION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09" name="Google Shape;209;p27"/>
          <p:cNvCxnSpPr>
            <a:stCxn id="206" idx="3"/>
            <a:endCxn id="207" idx="0"/>
          </p:cNvCxnSpPr>
          <p:nvPr/>
        </p:nvCxnSpPr>
        <p:spPr>
          <a:xfrm rot="-5400000">
            <a:off x="4901938" y="706461"/>
            <a:ext cx="68700" cy="2251500"/>
          </a:xfrm>
          <a:prstGeom prst="bentConnector3">
            <a:avLst>
              <a:gd fmla="val 421323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27"/>
          <p:cNvCxnSpPr>
            <a:stCxn id="206" idx="1"/>
            <a:endCxn id="208" idx="2"/>
          </p:cNvCxnSpPr>
          <p:nvPr/>
        </p:nvCxnSpPr>
        <p:spPr>
          <a:xfrm flipH="1" rot="5400000">
            <a:off x="2631088" y="1843611"/>
            <a:ext cx="75600" cy="2283300"/>
          </a:xfrm>
          <a:prstGeom prst="bentConnector3">
            <a:avLst>
              <a:gd fmla="val -292897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Google Shape;211;p27"/>
          <p:cNvSpPr/>
          <p:nvPr/>
        </p:nvSpPr>
        <p:spPr>
          <a:xfrm rot="-5400000">
            <a:off x="3606168" y="1896535"/>
            <a:ext cx="382524" cy="4555755"/>
          </a:xfrm>
          <a:custGeom>
            <a:rect b="b" l="l" r="r" t="t"/>
            <a:pathLst>
              <a:path extrusionOk="0" h="195505" w="84210">
                <a:moveTo>
                  <a:pt x="42105" y="1"/>
                </a:moveTo>
                <a:cubicBezTo>
                  <a:pt x="18889" y="1"/>
                  <a:pt x="1" y="18888"/>
                  <a:pt x="1" y="42104"/>
                </a:cubicBezTo>
                <a:lnTo>
                  <a:pt x="1" y="153401"/>
                </a:lnTo>
                <a:cubicBezTo>
                  <a:pt x="1" y="176617"/>
                  <a:pt x="18889" y="195505"/>
                  <a:pt x="42105" y="195505"/>
                </a:cubicBezTo>
                <a:cubicBezTo>
                  <a:pt x="65321" y="195505"/>
                  <a:pt x="84209" y="176618"/>
                  <a:pt x="84209" y="153401"/>
                </a:cubicBezTo>
                <a:lnTo>
                  <a:pt x="84209" y="42104"/>
                </a:lnTo>
                <a:cubicBezTo>
                  <a:pt x="84209" y="18888"/>
                  <a:pt x="65321" y="1"/>
                  <a:pt x="4210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" name="Google Shape;212;p27"/>
          <p:cNvGrpSpPr/>
          <p:nvPr/>
        </p:nvGrpSpPr>
        <p:grpSpPr>
          <a:xfrm rot="-5400000">
            <a:off x="3567461" y="1726247"/>
            <a:ext cx="460227" cy="4882224"/>
            <a:chOff x="1178187" y="1392018"/>
            <a:chExt cx="1478878" cy="3058846"/>
          </a:xfrm>
        </p:grpSpPr>
        <p:sp>
          <p:nvSpPr>
            <p:cNvPr id="213" name="Google Shape;213;p27"/>
            <p:cNvSpPr/>
            <p:nvPr/>
          </p:nvSpPr>
          <p:spPr>
            <a:xfrm>
              <a:off x="1178187" y="1392018"/>
              <a:ext cx="1433924" cy="3058846"/>
            </a:xfrm>
            <a:custGeom>
              <a:rect b="b" l="l" r="r" t="t"/>
              <a:pathLst>
                <a:path extrusionOk="0" h="209510" w="98214">
                  <a:moveTo>
                    <a:pt x="49107" y="0"/>
                  </a:moveTo>
                  <a:cubicBezTo>
                    <a:pt x="22030" y="0"/>
                    <a:pt x="0" y="22029"/>
                    <a:pt x="0" y="49106"/>
                  </a:cubicBezTo>
                  <a:lnTo>
                    <a:pt x="0" y="160403"/>
                  </a:lnTo>
                  <a:cubicBezTo>
                    <a:pt x="0" y="187480"/>
                    <a:pt x="22030" y="209509"/>
                    <a:pt x="49107" y="209509"/>
                  </a:cubicBezTo>
                  <a:cubicBezTo>
                    <a:pt x="76185" y="209509"/>
                    <a:pt x="98214" y="187480"/>
                    <a:pt x="98214" y="160403"/>
                  </a:cubicBezTo>
                  <a:lnTo>
                    <a:pt x="98214" y="105856"/>
                  </a:lnTo>
                  <a:cubicBezTo>
                    <a:pt x="98214" y="105394"/>
                    <a:pt x="97840" y="105020"/>
                    <a:pt x="97378" y="105020"/>
                  </a:cubicBezTo>
                  <a:cubicBezTo>
                    <a:pt x="96917" y="105020"/>
                    <a:pt x="96543" y="105394"/>
                    <a:pt x="96543" y="105856"/>
                  </a:cubicBezTo>
                  <a:lnTo>
                    <a:pt x="96543" y="160403"/>
                  </a:lnTo>
                  <a:cubicBezTo>
                    <a:pt x="96543" y="186559"/>
                    <a:pt x="75263" y="207838"/>
                    <a:pt x="49107" y="207838"/>
                  </a:cubicBezTo>
                  <a:cubicBezTo>
                    <a:pt x="22951" y="207838"/>
                    <a:pt x="1671" y="186560"/>
                    <a:pt x="1671" y="160403"/>
                  </a:cubicBezTo>
                  <a:lnTo>
                    <a:pt x="1671" y="49106"/>
                  </a:lnTo>
                  <a:cubicBezTo>
                    <a:pt x="1671" y="22951"/>
                    <a:pt x="22952" y="1671"/>
                    <a:pt x="49107" y="1671"/>
                  </a:cubicBezTo>
                  <a:cubicBezTo>
                    <a:pt x="75263" y="1671"/>
                    <a:pt x="96543" y="22951"/>
                    <a:pt x="96543" y="49106"/>
                  </a:cubicBezTo>
                  <a:cubicBezTo>
                    <a:pt x="96543" y="49567"/>
                    <a:pt x="96917" y="49942"/>
                    <a:pt x="97378" y="49942"/>
                  </a:cubicBezTo>
                  <a:cubicBezTo>
                    <a:pt x="97840" y="49942"/>
                    <a:pt x="98214" y="49567"/>
                    <a:pt x="98214" y="49106"/>
                  </a:cubicBezTo>
                  <a:cubicBezTo>
                    <a:pt x="98214" y="22029"/>
                    <a:pt x="76185" y="0"/>
                    <a:pt x="49107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2547798" y="2068378"/>
              <a:ext cx="109266" cy="109281"/>
            </a:xfrm>
            <a:custGeom>
              <a:rect b="b" l="l" r="r" t="t"/>
              <a:pathLst>
                <a:path extrusionOk="0" h="7485" w="7484">
                  <a:moveTo>
                    <a:pt x="3742" y="0"/>
                  </a:moveTo>
                  <a:cubicBezTo>
                    <a:pt x="1675" y="0"/>
                    <a:pt x="1" y="1676"/>
                    <a:pt x="1" y="3742"/>
                  </a:cubicBezTo>
                  <a:cubicBezTo>
                    <a:pt x="1" y="5809"/>
                    <a:pt x="1677" y="7484"/>
                    <a:pt x="3742" y="7484"/>
                  </a:cubicBezTo>
                  <a:cubicBezTo>
                    <a:pt x="5808" y="7484"/>
                    <a:pt x="7484" y="5809"/>
                    <a:pt x="7484" y="3742"/>
                  </a:cubicBezTo>
                  <a:cubicBezTo>
                    <a:pt x="7484" y="1676"/>
                    <a:pt x="5809" y="0"/>
                    <a:pt x="3742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27"/>
          <p:cNvSpPr txBox="1"/>
          <p:nvPr/>
        </p:nvSpPr>
        <p:spPr>
          <a:xfrm>
            <a:off x="1782538" y="3946925"/>
            <a:ext cx="40617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Factors Influencing Human Behaviour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2984614" y="7328075"/>
            <a:ext cx="1620300" cy="5070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EDUCATION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(Empowering people)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5567291" y="7328075"/>
            <a:ext cx="1620300" cy="5070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RESOURCES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(Utilization)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401938" y="7328075"/>
            <a:ext cx="1620300" cy="5070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LEGISLATION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2984600" y="8420543"/>
            <a:ext cx="1620300" cy="928500"/>
          </a:xfrm>
          <a:prstGeom prst="roundRect">
            <a:avLst>
              <a:gd fmla="val 16667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Changing Human Behavior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20" name="Google Shape;220;p27"/>
          <p:cNvCxnSpPr>
            <a:endCxn id="219" idx="0"/>
          </p:cNvCxnSpPr>
          <p:nvPr/>
        </p:nvCxnSpPr>
        <p:spPr>
          <a:xfrm flipH="1">
            <a:off x="3794750" y="7830743"/>
            <a:ext cx="10200" cy="5898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27"/>
          <p:cNvCxnSpPr>
            <a:stCxn id="217" idx="2"/>
            <a:endCxn id="219" idx="3"/>
          </p:cNvCxnSpPr>
          <p:nvPr/>
        </p:nvCxnSpPr>
        <p:spPr>
          <a:xfrm flipH="1">
            <a:off x="4605041" y="7835075"/>
            <a:ext cx="1772400" cy="10497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27"/>
          <p:cNvCxnSpPr>
            <a:stCxn id="218" idx="2"/>
            <a:endCxn id="219" idx="1"/>
          </p:cNvCxnSpPr>
          <p:nvPr/>
        </p:nvCxnSpPr>
        <p:spPr>
          <a:xfrm>
            <a:off x="1212088" y="7835075"/>
            <a:ext cx="1772400" cy="10497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27"/>
          <p:cNvSpPr/>
          <p:nvPr/>
        </p:nvSpPr>
        <p:spPr>
          <a:xfrm>
            <a:off x="5922800" y="2445175"/>
            <a:ext cx="278700" cy="2100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350" y="2694275"/>
            <a:ext cx="210000" cy="2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7"/>
          <p:cNvGrpSpPr/>
          <p:nvPr/>
        </p:nvGrpSpPr>
        <p:grpSpPr>
          <a:xfrm>
            <a:off x="2681133" y="4828561"/>
            <a:ext cx="274935" cy="335893"/>
            <a:chOff x="-25104475" y="2340425"/>
            <a:chExt cx="295375" cy="296150"/>
          </a:xfrm>
        </p:grpSpPr>
        <p:sp>
          <p:nvSpPr>
            <p:cNvPr id="226" name="Google Shape;226;p27"/>
            <p:cNvSpPr/>
            <p:nvPr/>
          </p:nvSpPr>
          <p:spPr>
            <a:xfrm>
              <a:off x="-25104475" y="2340425"/>
              <a:ext cx="225275" cy="296150"/>
            </a:xfrm>
            <a:custGeom>
              <a:rect b="b" l="l" r="r" t="t"/>
              <a:pathLst>
                <a:path extrusionOk="0" h="11846" w="9011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-25001300" y="23750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-25070600" y="2444375"/>
              <a:ext cx="87450" cy="86675"/>
            </a:xfrm>
            <a:custGeom>
              <a:rect b="b" l="l" r="r" t="t"/>
              <a:pathLst>
                <a:path extrusionOk="0" h="3467" w="3498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-24966650" y="2479025"/>
              <a:ext cx="52025" cy="18150"/>
            </a:xfrm>
            <a:custGeom>
              <a:rect b="b" l="l" r="r" t="t"/>
              <a:pathLst>
                <a:path extrusionOk="0" h="726" w="2081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-24966650" y="2444375"/>
              <a:ext cx="52025" cy="18150"/>
            </a:xfrm>
            <a:custGeom>
              <a:rect b="b" l="l" r="r" t="t"/>
              <a:pathLst>
                <a:path extrusionOk="0" h="726" w="2081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-24966650" y="2513700"/>
              <a:ext cx="52025" cy="17350"/>
            </a:xfrm>
            <a:custGeom>
              <a:rect b="b" l="l" r="r" t="t"/>
              <a:pathLst>
                <a:path extrusionOk="0" h="694" w="2081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-25071400" y="2549125"/>
              <a:ext cx="156775" cy="17350"/>
            </a:xfrm>
            <a:custGeom>
              <a:rect b="b" l="l" r="r" t="t"/>
              <a:pathLst>
                <a:path extrusionOk="0" h="694" w="6271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-25071400" y="2583800"/>
              <a:ext cx="156775" cy="17350"/>
            </a:xfrm>
            <a:custGeom>
              <a:rect b="b" l="l" r="r" t="t"/>
              <a:pathLst>
                <a:path extrusionOk="0" h="694" w="6271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-24862675" y="2375850"/>
              <a:ext cx="53575" cy="260725"/>
            </a:xfrm>
            <a:custGeom>
              <a:rect b="b" l="l" r="r" t="t"/>
              <a:pathLst>
                <a:path extrusionOk="0" h="10429" w="2143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27"/>
          <p:cNvGrpSpPr/>
          <p:nvPr/>
        </p:nvGrpSpPr>
        <p:grpSpPr>
          <a:xfrm>
            <a:off x="4654362" y="4845488"/>
            <a:ext cx="279222" cy="301988"/>
            <a:chOff x="-22845575" y="3504075"/>
            <a:chExt cx="296950" cy="295025"/>
          </a:xfrm>
        </p:grpSpPr>
        <p:sp>
          <p:nvSpPr>
            <p:cNvPr id="236" name="Google Shape;236;p27"/>
            <p:cNvSpPr/>
            <p:nvPr/>
          </p:nvSpPr>
          <p:spPr>
            <a:xfrm>
              <a:off x="-22688825" y="3504100"/>
              <a:ext cx="140200" cy="295000"/>
            </a:xfrm>
            <a:custGeom>
              <a:rect b="b" l="l" r="r" t="t"/>
              <a:pathLst>
                <a:path extrusionOk="0" h="11800" w="5608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-22845575" y="3504075"/>
              <a:ext cx="139425" cy="294250"/>
            </a:xfrm>
            <a:custGeom>
              <a:rect b="b" l="l" r="r" t="t"/>
              <a:pathLst>
                <a:path extrusionOk="0" h="11770" w="5577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" name="Google Shape;238;p27"/>
          <p:cNvGrpSpPr/>
          <p:nvPr/>
        </p:nvGrpSpPr>
        <p:grpSpPr>
          <a:xfrm>
            <a:off x="723806" y="4887364"/>
            <a:ext cx="336696" cy="218244"/>
            <a:chOff x="-27728850" y="2382950"/>
            <a:chExt cx="297750" cy="193000"/>
          </a:xfrm>
        </p:grpSpPr>
        <p:sp>
          <p:nvSpPr>
            <p:cNvPr id="239" name="Google Shape;239;p27"/>
            <p:cNvSpPr/>
            <p:nvPr/>
          </p:nvSpPr>
          <p:spPr>
            <a:xfrm>
              <a:off x="-27606750" y="2453825"/>
              <a:ext cx="35450" cy="35475"/>
            </a:xfrm>
            <a:custGeom>
              <a:rect b="b" l="l" r="r" t="t"/>
              <a:pathLst>
                <a:path extrusionOk="0" h="1419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-27728850" y="2382950"/>
              <a:ext cx="297750" cy="193000"/>
            </a:xfrm>
            <a:custGeom>
              <a:rect b="b" l="l" r="r" t="t"/>
              <a:pathLst>
                <a:path extrusionOk="0" h="7720" w="1191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-27640625" y="2419175"/>
              <a:ext cx="122100" cy="122100"/>
            </a:xfrm>
            <a:custGeom>
              <a:rect b="b" l="l" r="r" t="t"/>
              <a:pathLst>
                <a:path extrusionOk="0" h="4884" w="4884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" name="Google Shape;242;p27"/>
          <p:cNvSpPr txBox="1"/>
          <p:nvPr/>
        </p:nvSpPr>
        <p:spPr>
          <a:xfrm>
            <a:off x="6292125" y="5764158"/>
            <a:ext cx="790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Leaders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Elders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Friends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5969713" y="4750753"/>
            <a:ext cx="1435600" cy="1000217"/>
          </a:xfrm>
          <a:custGeom>
            <a:rect b="b" l="l" r="r" t="t"/>
            <a:pathLst>
              <a:path extrusionOk="0" h="32910" w="57424">
                <a:moveTo>
                  <a:pt x="28944" y="1"/>
                </a:moveTo>
                <a:cubicBezTo>
                  <a:pt x="22122" y="1"/>
                  <a:pt x="16585" y="5513"/>
                  <a:pt x="16585" y="12347"/>
                </a:cubicBezTo>
                <a:cubicBezTo>
                  <a:pt x="16585" y="14645"/>
                  <a:pt x="17216" y="16836"/>
                  <a:pt x="18300" y="18622"/>
                </a:cubicBezTo>
                <a:lnTo>
                  <a:pt x="6441" y="18622"/>
                </a:lnTo>
                <a:lnTo>
                  <a:pt x="0" y="25861"/>
                </a:lnTo>
                <a:lnTo>
                  <a:pt x="6441" y="32909"/>
                </a:lnTo>
                <a:lnTo>
                  <a:pt x="50994" y="32909"/>
                </a:lnTo>
                <a:lnTo>
                  <a:pt x="57424" y="25623"/>
                </a:lnTo>
                <a:lnTo>
                  <a:pt x="50994" y="18622"/>
                </a:lnTo>
                <a:lnTo>
                  <a:pt x="39588" y="18622"/>
                </a:lnTo>
                <a:cubicBezTo>
                  <a:pt x="40672" y="16836"/>
                  <a:pt x="41303" y="14645"/>
                  <a:pt x="41303" y="12347"/>
                </a:cubicBezTo>
                <a:cubicBezTo>
                  <a:pt x="41303" y="5525"/>
                  <a:pt x="35778" y="1"/>
                  <a:pt x="28944" y="1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6452788" y="4816576"/>
            <a:ext cx="481050" cy="460318"/>
          </a:xfrm>
          <a:custGeom>
            <a:rect b="b" l="l" r="r" t="t"/>
            <a:pathLst>
              <a:path extrusionOk="0" h="19230" w="19242">
                <a:moveTo>
                  <a:pt x="9621" y="1"/>
                </a:moveTo>
                <a:cubicBezTo>
                  <a:pt x="4311" y="1"/>
                  <a:pt x="1" y="4311"/>
                  <a:pt x="1" y="9621"/>
                </a:cubicBezTo>
                <a:cubicBezTo>
                  <a:pt x="1" y="14931"/>
                  <a:pt x="4311" y="19230"/>
                  <a:pt x="9621" y="19230"/>
                </a:cubicBezTo>
                <a:cubicBezTo>
                  <a:pt x="14931" y="19230"/>
                  <a:pt x="19241" y="14931"/>
                  <a:pt x="19241" y="9621"/>
                </a:cubicBezTo>
                <a:cubicBezTo>
                  <a:pt x="19241" y="4311"/>
                  <a:pt x="14931" y="1"/>
                  <a:pt x="96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5" name="Google Shape;245;p27"/>
          <p:cNvGrpSpPr/>
          <p:nvPr/>
        </p:nvGrpSpPr>
        <p:grpSpPr>
          <a:xfrm>
            <a:off x="6163188" y="4650277"/>
            <a:ext cx="1037350" cy="511042"/>
            <a:chOff x="1409550" y="1996450"/>
            <a:chExt cx="1037350" cy="533725"/>
          </a:xfrm>
        </p:grpSpPr>
        <p:sp>
          <p:nvSpPr>
            <p:cNvPr id="246" name="Google Shape;246;p27"/>
            <p:cNvSpPr/>
            <p:nvPr/>
          </p:nvSpPr>
          <p:spPr>
            <a:xfrm>
              <a:off x="1409550" y="1996450"/>
              <a:ext cx="1003400" cy="511700"/>
            </a:xfrm>
            <a:custGeom>
              <a:rect b="b" l="l" r="r" t="t"/>
              <a:pathLst>
                <a:path extrusionOk="0" h="20468" w="40136">
                  <a:moveTo>
                    <a:pt x="21205" y="1"/>
                  </a:moveTo>
                  <a:cubicBezTo>
                    <a:pt x="12073" y="1"/>
                    <a:pt x="4632" y="7430"/>
                    <a:pt x="4632" y="16574"/>
                  </a:cubicBezTo>
                  <a:cubicBezTo>
                    <a:pt x="4632" y="17741"/>
                    <a:pt x="4751" y="18896"/>
                    <a:pt x="5001" y="20027"/>
                  </a:cubicBezTo>
                  <a:lnTo>
                    <a:pt x="191" y="20027"/>
                  </a:lnTo>
                  <a:cubicBezTo>
                    <a:pt x="83" y="20027"/>
                    <a:pt x="0" y="20122"/>
                    <a:pt x="0" y="20229"/>
                  </a:cubicBezTo>
                  <a:cubicBezTo>
                    <a:pt x="0" y="20337"/>
                    <a:pt x="83" y="20432"/>
                    <a:pt x="191" y="20432"/>
                  </a:cubicBezTo>
                  <a:lnTo>
                    <a:pt x="5239" y="20432"/>
                  </a:lnTo>
                  <a:cubicBezTo>
                    <a:pt x="5298" y="20432"/>
                    <a:pt x="5358" y="20396"/>
                    <a:pt x="5394" y="20348"/>
                  </a:cubicBezTo>
                  <a:cubicBezTo>
                    <a:pt x="5429" y="20301"/>
                    <a:pt x="5453" y="20241"/>
                    <a:pt x="5429" y="20182"/>
                  </a:cubicBezTo>
                  <a:cubicBezTo>
                    <a:pt x="5167" y="19003"/>
                    <a:pt x="5025" y="17789"/>
                    <a:pt x="5025" y="16574"/>
                  </a:cubicBezTo>
                  <a:cubicBezTo>
                    <a:pt x="5025" y="7645"/>
                    <a:pt x="12287" y="394"/>
                    <a:pt x="21205" y="394"/>
                  </a:cubicBezTo>
                  <a:cubicBezTo>
                    <a:pt x="30123" y="394"/>
                    <a:pt x="37386" y="7645"/>
                    <a:pt x="37386" y="16574"/>
                  </a:cubicBezTo>
                  <a:cubicBezTo>
                    <a:pt x="37386" y="17801"/>
                    <a:pt x="37243" y="19039"/>
                    <a:pt x="36969" y="20229"/>
                  </a:cubicBezTo>
                  <a:cubicBezTo>
                    <a:pt x="36957" y="20277"/>
                    <a:pt x="36969" y="20348"/>
                    <a:pt x="37005" y="20396"/>
                  </a:cubicBezTo>
                  <a:cubicBezTo>
                    <a:pt x="37040" y="20444"/>
                    <a:pt x="37100" y="20468"/>
                    <a:pt x="37159" y="20468"/>
                  </a:cubicBezTo>
                  <a:lnTo>
                    <a:pt x="39946" y="20468"/>
                  </a:lnTo>
                  <a:cubicBezTo>
                    <a:pt x="40053" y="20468"/>
                    <a:pt x="40136" y="20372"/>
                    <a:pt x="40136" y="20265"/>
                  </a:cubicBezTo>
                  <a:cubicBezTo>
                    <a:pt x="40136" y="20158"/>
                    <a:pt x="40053" y="20075"/>
                    <a:pt x="39946" y="20075"/>
                  </a:cubicBezTo>
                  <a:lnTo>
                    <a:pt x="37410" y="20075"/>
                  </a:lnTo>
                  <a:cubicBezTo>
                    <a:pt x="37648" y="18932"/>
                    <a:pt x="37779" y="17753"/>
                    <a:pt x="37779" y="16574"/>
                  </a:cubicBezTo>
                  <a:cubicBezTo>
                    <a:pt x="37779" y="7430"/>
                    <a:pt x="30337" y="1"/>
                    <a:pt x="21205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2400150" y="2476275"/>
              <a:ext cx="46750" cy="53900"/>
            </a:xfrm>
            <a:custGeom>
              <a:rect b="b" l="l" r="r" t="t"/>
              <a:pathLst>
                <a:path extrusionOk="0" h="2156" w="1870">
                  <a:moveTo>
                    <a:pt x="0" y="1"/>
                  </a:moveTo>
                  <a:lnTo>
                    <a:pt x="0" y="2156"/>
                  </a:lnTo>
                  <a:lnTo>
                    <a:pt x="1869" y="10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27"/>
          <p:cNvSpPr txBox="1"/>
          <p:nvPr/>
        </p:nvSpPr>
        <p:spPr>
          <a:xfrm>
            <a:off x="6024725" y="5513214"/>
            <a:ext cx="13806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INFLUENCE OF OTHER PEOPLE </a:t>
            </a:r>
            <a:r>
              <a:rPr baseline="30000" lang="en-GB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baseline="30000" sz="13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49" name="Google Shape;249;p27"/>
          <p:cNvGrpSpPr/>
          <p:nvPr/>
        </p:nvGrpSpPr>
        <p:grpSpPr>
          <a:xfrm>
            <a:off x="6523041" y="4859251"/>
            <a:ext cx="336716" cy="335885"/>
            <a:chOff x="2576575" y="3561475"/>
            <a:chExt cx="373175" cy="421225"/>
          </a:xfrm>
        </p:grpSpPr>
        <p:sp>
          <p:nvSpPr>
            <p:cNvPr id="250" name="Google Shape;250;p27"/>
            <p:cNvSpPr/>
            <p:nvPr/>
          </p:nvSpPr>
          <p:spPr>
            <a:xfrm>
              <a:off x="2576575" y="3573850"/>
              <a:ext cx="373175" cy="408850"/>
            </a:xfrm>
            <a:custGeom>
              <a:rect b="b" l="l" r="r" t="t"/>
              <a:pathLst>
                <a:path extrusionOk="0" h="16354" w="14927">
                  <a:moveTo>
                    <a:pt x="7645" y="1"/>
                  </a:moveTo>
                  <a:cubicBezTo>
                    <a:pt x="5477" y="1"/>
                    <a:pt x="3350" y="1070"/>
                    <a:pt x="2094" y="3039"/>
                  </a:cubicBezTo>
                  <a:lnTo>
                    <a:pt x="1710" y="3723"/>
                  </a:lnTo>
                  <a:cubicBezTo>
                    <a:pt x="1279" y="4609"/>
                    <a:pt x="1059" y="5588"/>
                    <a:pt x="1064" y="6572"/>
                  </a:cubicBezTo>
                  <a:cubicBezTo>
                    <a:pt x="1064" y="7007"/>
                    <a:pt x="1186" y="7846"/>
                    <a:pt x="1186" y="7846"/>
                  </a:cubicBezTo>
                  <a:lnTo>
                    <a:pt x="216" y="9556"/>
                  </a:lnTo>
                  <a:cubicBezTo>
                    <a:pt x="0" y="9940"/>
                    <a:pt x="169" y="10427"/>
                    <a:pt x="572" y="10596"/>
                  </a:cubicBezTo>
                  <a:lnTo>
                    <a:pt x="1743" y="11074"/>
                  </a:lnTo>
                  <a:lnTo>
                    <a:pt x="1743" y="13037"/>
                  </a:lnTo>
                  <a:cubicBezTo>
                    <a:pt x="1743" y="13721"/>
                    <a:pt x="2301" y="14274"/>
                    <a:pt x="2985" y="14274"/>
                  </a:cubicBezTo>
                  <a:lnTo>
                    <a:pt x="4596" y="14274"/>
                  </a:lnTo>
                  <a:lnTo>
                    <a:pt x="4596" y="15726"/>
                  </a:lnTo>
                  <a:cubicBezTo>
                    <a:pt x="4592" y="16073"/>
                    <a:pt x="4873" y="16354"/>
                    <a:pt x="5224" y="16354"/>
                  </a:cubicBezTo>
                  <a:lnTo>
                    <a:pt x="10415" y="16354"/>
                  </a:lnTo>
                  <a:cubicBezTo>
                    <a:pt x="10418" y="16354"/>
                    <a:pt x="10421" y="16354"/>
                    <a:pt x="10424" y="16354"/>
                  </a:cubicBezTo>
                  <a:cubicBezTo>
                    <a:pt x="10771" y="16354"/>
                    <a:pt x="11057" y="16074"/>
                    <a:pt x="11057" y="15726"/>
                  </a:cubicBezTo>
                  <a:lnTo>
                    <a:pt x="11057" y="13252"/>
                  </a:lnTo>
                  <a:cubicBezTo>
                    <a:pt x="11057" y="12625"/>
                    <a:pt x="11343" y="12034"/>
                    <a:pt x="11825" y="11636"/>
                  </a:cubicBezTo>
                  <a:cubicBezTo>
                    <a:pt x="14280" y="9603"/>
                    <a:pt x="14927" y="6098"/>
                    <a:pt x="13352" y="3325"/>
                  </a:cubicBezTo>
                  <a:lnTo>
                    <a:pt x="13352" y="3325"/>
                  </a:lnTo>
                  <a:lnTo>
                    <a:pt x="10481" y="4281"/>
                  </a:lnTo>
                  <a:cubicBezTo>
                    <a:pt x="10469" y="4285"/>
                    <a:pt x="10459" y="4286"/>
                    <a:pt x="10448" y="4286"/>
                  </a:cubicBezTo>
                  <a:cubicBezTo>
                    <a:pt x="10372" y="4286"/>
                    <a:pt x="10325" y="4189"/>
                    <a:pt x="10392" y="4131"/>
                  </a:cubicBezTo>
                  <a:lnTo>
                    <a:pt x="12476" y="2308"/>
                  </a:lnTo>
                  <a:lnTo>
                    <a:pt x="10968" y="1339"/>
                  </a:lnTo>
                  <a:lnTo>
                    <a:pt x="11352" y="1151"/>
                  </a:lnTo>
                  <a:cubicBezTo>
                    <a:pt x="10215" y="373"/>
                    <a:pt x="8923" y="1"/>
                    <a:pt x="7645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2673675" y="3574050"/>
              <a:ext cx="214950" cy="82575"/>
            </a:xfrm>
            <a:custGeom>
              <a:rect b="b" l="l" r="r" t="t"/>
              <a:pathLst>
                <a:path extrusionOk="0" h="3303" w="8598">
                  <a:moveTo>
                    <a:pt x="3756" y="1"/>
                  </a:moveTo>
                  <a:cubicBezTo>
                    <a:pt x="2441" y="1"/>
                    <a:pt x="1127" y="395"/>
                    <a:pt x="0" y="1185"/>
                  </a:cubicBezTo>
                  <a:cubicBezTo>
                    <a:pt x="609" y="1031"/>
                    <a:pt x="1237" y="951"/>
                    <a:pt x="1865" y="951"/>
                  </a:cubicBezTo>
                  <a:cubicBezTo>
                    <a:pt x="1871" y="951"/>
                    <a:pt x="1876" y="951"/>
                    <a:pt x="1882" y="951"/>
                  </a:cubicBezTo>
                  <a:cubicBezTo>
                    <a:pt x="3979" y="951"/>
                    <a:pt x="5987" y="1799"/>
                    <a:pt x="7454" y="3303"/>
                  </a:cubicBezTo>
                  <a:lnTo>
                    <a:pt x="8597" y="2305"/>
                  </a:lnTo>
                  <a:lnTo>
                    <a:pt x="7088" y="1340"/>
                  </a:lnTo>
                  <a:lnTo>
                    <a:pt x="7473" y="1153"/>
                  </a:lnTo>
                  <a:cubicBezTo>
                    <a:pt x="6351" y="385"/>
                    <a:pt x="5053" y="1"/>
                    <a:pt x="3756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2871950" y="3657075"/>
              <a:ext cx="67025" cy="153225"/>
            </a:xfrm>
            <a:custGeom>
              <a:rect b="b" l="l" r="r" t="t"/>
              <a:pathLst>
                <a:path extrusionOk="0" h="6129" w="2681">
                  <a:moveTo>
                    <a:pt x="1542" y="1"/>
                  </a:moveTo>
                  <a:lnTo>
                    <a:pt x="1" y="516"/>
                  </a:lnTo>
                  <a:cubicBezTo>
                    <a:pt x="1139" y="1907"/>
                    <a:pt x="1762" y="3655"/>
                    <a:pt x="1758" y="5454"/>
                  </a:cubicBezTo>
                  <a:cubicBezTo>
                    <a:pt x="1758" y="5683"/>
                    <a:pt x="1748" y="5908"/>
                    <a:pt x="1730" y="6129"/>
                  </a:cubicBezTo>
                  <a:cubicBezTo>
                    <a:pt x="2681" y="4180"/>
                    <a:pt x="2610" y="1884"/>
                    <a:pt x="1542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2833100" y="3561475"/>
              <a:ext cx="114150" cy="120550"/>
            </a:xfrm>
            <a:custGeom>
              <a:rect b="b" l="l" r="r" t="t"/>
              <a:pathLst>
                <a:path extrusionOk="0" h="4822" w="4566">
                  <a:moveTo>
                    <a:pt x="4486" y="0"/>
                  </a:moveTo>
                  <a:cubicBezTo>
                    <a:pt x="4477" y="0"/>
                    <a:pt x="4468" y="2"/>
                    <a:pt x="4459" y="6"/>
                  </a:cubicBezTo>
                  <a:lnTo>
                    <a:pt x="796" y="1693"/>
                  </a:lnTo>
                  <a:cubicBezTo>
                    <a:pt x="590" y="1787"/>
                    <a:pt x="571" y="2068"/>
                    <a:pt x="758" y="2194"/>
                  </a:cubicBezTo>
                  <a:lnTo>
                    <a:pt x="1812" y="2883"/>
                  </a:lnTo>
                  <a:cubicBezTo>
                    <a:pt x="1901" y="2944"/>
                    <a:pt x="1911" y="3075"/>
                    <a:pt x="1826" y="3150"/>
                  </a:cubicBezTo>
                  <a:lnTo>
                    <a:pt x="46" y="4705"/>
                  </a:lnTo>
                  <a:cubicBezTo>
                    <a:pt x="0" y="4747"/>
                    <a:pt x="32" y="4822"/>
                    <a:pt x="86" y="4822"/>
                  </a:cubicBezTo>
                  <a:cubicBezTo>
                    <a:pt x="93" y="4822"/>
                    <a:pt x="100" y="4820"/>
                    <a:pt x="107" y="4818"/>
                  </a:cubicBezTo>
                  <a:lnTo>
                    <a:pt x="4277" y="3426"/>
                  </a:lnTo>
                  <a:cubicBezTo>
                    <a:pt x="4492" y="3351"/>
                    <a:pt x="4539" y="3066"/>
                    <a:pt x="4356" y="2925"/>
                  </a:cubicBezTo>
                  <a:lnTo>
                    <a:pt x="3241" y="2110"/>
                  </a:lnTo>
                  <a:cubicBezTo>
                    <a:pt x="3162" y="2054"/>
                    <a:pt x="3148" y="1946"/>
                    <a:pt x="3204" y="1871"/>
                  </a:cubicBezTo>
                  <a:lnTo>
                    <a:pt x="4534" y="100"/>
                  </a:lnTo>
                  <a:cubicBezTo>
                    <a:pt x="4566" y="57"/>
                    <a:pt x="4531" y="0"/>
                    <a:pt x="4486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2800750" y="3662375"/>
              <a:ext cx="38800" cy="45200"/>
            </a:xfrm>
            <a:custGeom>
              <a:rect b="b" l="l" r="r" t="t"/>
              <a:pathLst>
                <a:path extrusionOk="0" h="1808" w="1552">
                  <a:moveTo>
                    <a:pt x="287" y="0"/>
                  </a:moveTo>
                  <a:cubicBezTo>
                    <a:pt x="162" y="0"/>
                    <a:pt x="38" y="81"/>
                    <a:pt x="33" y="248"/>
                  </a:cubicBezTo>
                  <a:cubicBezTo>
                    <a:pt x="0" y="1180"/>
                    <a:pt x="436" y="1733"/>
                    <a:pt x="1261" y="1808"/>
                  </a:cubicBezTo>
                  <a:lnTo>
                    <a:pt x="1284" y="1808"/>
                  </a:lnTo>
                  <a:cubicBezTo>
                    <a:pt x="1415" y="1808"/>
                    <a:pt x="1523" y="1709"/>
                    <a:pt x="1537" y="1578"/>
                  </a:cubicBezTo>
                  <a:cubicBezTo>
                    <a:pt x="1551" y="1438"/>
                    <a:pt x="1448" y="1311"/>
                    <a:pt x="1312" y="1302"/>
                  </a:cubicBezTo>
                  <a:cubicBezTo>
                    <a:pt x="937" y="1269"/>
                    <a:pt x="516" y="1119"/>
                    <a:pt x="544" y="267"/>
                  </a:cubicBezTo>
                  <a:cubicBezTo>
                    <a:pt x="551" y="91"/>
                    <a:pt x="418" y="0"/>
                    <a:pt x="287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27"/>
          <p:cNvSpPr txBox="1"/>
          <p:nvPr/>
        </p:nvSpPr>
        <p:spPr>
          <a:xfrm>
            <a:off x="0" y="9649750"/>
            <a:ext cx="75894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Behavior is crucial in managing health problems.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Aspects of 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behavioral change are always needed regardless of the disease.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75% of all global 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burden of disease is a combination of metabolic and behavior. Behavior is 40% of that.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To change and adopt better 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behaviors in life.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5: 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It’s hard to convince some people in consuming less dates or honey, because it’s part of their culture.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6: 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It’s called bottleneck analysis (BNA). 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7: 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Peer pressure is very important and crucial in changing people’s behavior.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8: For ex. violation fines of preventive measures and curfew during the Covid-19 pandemic.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2124825" y="5627325"/>
            <a:ext cx="14934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For ex.: In a kidney disease</a:t>
            </a:r>
            <a:endParaRPr baseline="30000" sz="13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5309400" y="1950900"/>
            <a:ext cx="20871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Genetic susceptibility, family history, etc..</a:t>
            </a:r>
            <a:endParaRPr sz="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/>
          <p:nvPr/>
        </p:nvSpPr>
        <p:spPr>
          <a:xfrm>
            <a:off x="838875" y="2739725"/>
            <a:ext cx="5904000" cy="887700"/>
          </a:xfrm>
          <a:prstGeom prst="bracePair">
            <a:avLst/>
          </a:prstGeom>
          <a:noFill/>
          <a:ln cap="flat" cmpd="sng" w="19050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8"/>
          <p:cNvSpPr txBox="1"/>
          <p:nvPr>
            <p:ph type="title"/>
          </p:nvPr>
        </p:nvSpPr>
        <p:spPr>
          <a:xfrm>
            <a:off x="258675" y="454900"/>
            <a:ext cx="7072200" cy="5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Learning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2907355" y="2061775"/>
            <a:ext cx="1774800" cy="3009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Feel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5409197" y="2061775"/>
            <a:ext cx="1774800" cy="3009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Do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405513" y="2061775"/>
            <a:ext cx="1774800" cy="3009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Know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7" name="Google Shape;267;p28"/>
          <p:cNvSpPr/>
          <p:nvPr/>
        </p:nvSpPr>
        <p:spPr>
          <a:xfrm>
            <a:off x="2909275" y="1375539"/>
            <a:ext cx="1774800" cy="359100"/>
          </a:xfrm>
          <a:prstGeom prst="roundRect">
            <a:avLst>
              <a:gd fmla="val 16667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Learning</a:t>
            </a:r>
            <a:endParaRPr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68" name="Google Shape;268;p28"/>
          <p:cNvCxnSpPr>
            <a:endCxn id="264" idx="0"/>
          </p:cNvCxnSpPr>
          <p:nvPr/>
        </p:nvCxnSpPr>
        <p:spPr>
          <a:xfrm>
            <a:off x="3790855" y="1480975"/>
            <a:ext cx="3900" cy="58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28"/>
          <p:cNvCxnSpPr>
            <a:stCxn id="267" idx="2"/>
            <a:endCxn id="266" idx="0"/>
          </p:cNvCxnSpPr>
          <p:nvPr/>
        </p:nvCxnSpPr>
        <p:spPr>
          <a:xfrm flipH="1">
            <a:off x="1292875" y="1734639"/>
            <a:ext cx="2503800" cy="32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p28"/>
          <p:cNvCxnSpPr>
            <a:stCxn id="267" idx="2"/>
            <a:endCxn id="265" idx="0"/>
          </p:cNvCxnSpPr>
          <p:nvPr/>
        </p:nvCxnSpPr>
        <p:spPr>
          <a:xfrm>
            <a:off x="3796675" y="1734639"/>
            <a:ext cx="2499900" cy="32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1" name="Google Shape;271;p28"/>
          <p:cNvSpPr txBox="1"/>
          <p:nvPr/>
        </p:nvSpPr>
        <p:spPr>
          <a:xfrm>
            <a:off x="941850" y="2772950"/>
            <a:ext cx="57315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"</a:t>
            </a:r>
            <a:r>
              <a:rPr lang="en-GB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Change of behavior</a:t>
            </a:r>
            <a:r>
              <a:rPr lang="en-GB">
                <a:latin typeface="Mada"/>
                <a:ea typeface="Mada"/>
                <a:cs typeface="Mada"/>
                <a:sym typeface="Mada"/>
              </a:rPr>
              <a:t> brought about by </a:t>
            </a:r>
            <a:r>
              <a:rPr lang="en-GB" u="sng">
                <a:latin typeface="Mada"/>
                <a:ea typeface="Mada"/>
                <a:cs typeface="Mada"/>
                <a:sym typeface="Mada"/>
              </a:rPr>
              <a:t>experience</a:t>
            </a:r>
            <a:r>
              <a:rPr baseline="30000" lang="en-GB" sz="13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1</a:t>
            </a:r>
            <a:r>
              <a:rPr lang="en-GB">
                <a:latin typeface="Mada"/>
                <a:ea typeface="Mada"/>
                <a:cs typeface="Mada"/>
                <a:sym typeface="Mada"/>
              </a:rPr>
              <a:t>, </a:t>
            </a:r>
            <a:r>
              <a:rPr lang="en-GB" u="sng">
                <a:latin typeface="Mada"/>
                <a:ea typeface="Mada"/>
                <a:cs typeface="Mada"/>
                <a:sym typeface="Mada"/>
              </a:rPr>
              <a:t>insight</a:t>
            </a:r>
            <a:r>
              <a:rPr lang="en-GB">
                <a:latin typeface="Mada"/>
                <a:ea typeface="Mada"/>
                <a:cs typeface="Mada"/>
                <a:sym typeface="Mada"/>
              </a:rPr>
              <a:t>, </a:t>
            </a:r>
            <a:r>
              <a:rPr lang="en-GB" u="sng">
                <a:latin typeface="Mada"/>
                <a:ea typeface="Mada"/>
                <a:cs typeface="Mada"/>
                <a:sym typeface="Mada"/>
              </a:rPr>
              <a:t>perception</a:t>
            </a:r>
            <a:r>
              <a:rPr lang="en-GB">
                <a:latin typeface="Mada"/>
                <a:ea typeface="Mada"/>
                <a:cs typeface="Mada"/>
                <a:sym typeface="Mada"/>
              </a:rPr>
              <a:t> or a combination of the three, which causes the individual to </a:t>
            </a:r>
            <a:r>
              <a:rPr lang="en-GB" u="sng">
                <a:latin typeface="Mada"/>
                <a:ea typeface="Mada"/>
                <a:cs typeface="Mada"/>
                <a:sym typeface="Mada"/>
              </a:rPr>
              <a:t>approach future situation differently</a:t>
            </a:r>
            <a:r>
              <a:rPr lang="en-GB">
                <a:latin typeface="Mada"/>
                <a:ea typeface="Mada"/>
                <a:cs typeface="Mada"/>
                <a:sym typeface="Mada"/>
              </a:rPr>
              <a:t>"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2" name="Google Shape;272;p28"/>
          <p:cNvSpPr/>
          <p:nvPr/>
        </p:nvSpPr>
        <p:spPr>
          <a:xfrm rot="-1250138">
            <a:off x="1774217" y="5501616"/>
            <a:ext cx="1909121" cy="1890226"/>
          </a:xfrm>
          <a:custGeom>
            <a:rect b="b" l="l" r="r" t="t"/>
            <a:pathLst>
              <a:path extrusionOk="0" h="39148" w="39161">
                <a:moveTo>
                  <a:pt x="19587" y="0"/>
                </a:moveTo>
                <a:cubicBezTo>
                  <a:pt x="8776" y="0"/>
                  <a:pt x="1" y="8763"/>
                  <a:pt x="1" y="19574"/>
                </a:cubicBezTo>
                <a:cubicBezTo>
                  <a:pt x="1" y="30385"/>
                  <a:pt x="8776" y="39148"/>
                  <a:pt x="19587" y="39148"/>
                </a:cubicBezTo>
                <a:cubicBezTo>
                  <a:pt x="30398" y="39148"/>
                  <a:pt x="39161" y="30385"/>
                  <a:pt x="39161" y="19574"/>
                </a:cubicBezTo>
                <a:cubicBezTo>
                  <a:pt x="39161" y="8763"/>
                  <a:pt x="30398" y="0"/>
                  <a:pt x="19587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3" name="Google Shape;273;p28"/>
          <p:cNvSpPr/>
          <p:nvPr/>
        </p:nvSpPr>
        <p:spPr>
          <a:xfrm rot="-1250138">
            <a:off x="2215985" y="4050460"/>
            <a:ext cx="1909121" cy="1890226"/>
          </a:xfrm>
          <a:custGeom>
            <a:rect b="b" l="l" r="r" t="t"/>
            <a:pathLst>
              <a:path extrusionOk="0" h="39148" w="39161">
                <a:moveTo>
                  <a:pt x="19587" y="0"/>
                </a:moveTo>
                <a:cubicBezTo>
                  <a:pt x="8776" y="0"/>
                  <a:pt x="1" y="8763"/>
                  <a:pt x="1" y="19574"/>
                </a:cubicBezTo>
                <a:cubicBezTo>
                  <a:pt x="1" y="30385"/>
                  <a:pt x="8776" y="39148"/>
                  <a:pt x="19587" y="39148"/>
                </a:cubicBezTo>
                <a:cubicBezTo>
                  <a:pt x="30398" y="39148"/>
                  <a:pt x="39161" y="30385"/>
                  <a:pt x="39161" y="19574"/>
                </a:cubicBezTo>
                <a:cubicBezTo>
                  <a:pt x="39161" y="8763"/>
                  <a:pt x="30398" y="0"/>
                  <a:pt x="19587" y="0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4" name="Google Shape;274;p28"/>
          <p:cNvSpPr/>
          <p:nvPr/>
        </p:nvSpPr>
        <p:spPr>
          <a:xfrm rot="-1250138">
            <a:off x="3481149" y="4851992"/>
            <a:ext cx="1909121" cy="1890226"/>
          </a:xfrm>
          <a:custGeom>
            <a:rect b="b" l="l" r="r" t="t"/>
            <a:pathLst>
              <a:path extrusionOk="0" h="39148" w="39161">
                <a:moveTo>
                  <a:pt x="19587" y="0"/>
                </a:moveTo>
                <a:cubicBezTo>
                  <a:pt x="8776" y="0"/>
                  <a:pt x="1" y="8763"/>
                  <a:pt x="1" y="19574"/>
                </a:cubicBezTo>
                <a:cubicBezTo>
                  <a:pt x="1" y="30385"/>
                  <a:pt x="8776" y="39148"/>
                  <a:pt x="19587" y="39148"/>
                </a:cubicBezTo>
                <a:cubicBezTo>
                  <a:pt x="30398" y="39148"/>
                  <a:pt x="39161" y="30385"/>
                  <a:pt x="39161" y="19574"/>
                </a:cubicBezTo>
                <a:cubicBezTo>
                  <a:pt x="39161" y="8763"/>
                  <a:pt x="30398" y="0"/>
                  <a:pt x="19587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 rot="988">
            <a:off x="655571" y="4708204"/>
            <a:ext cx="1043700" cy="358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Knowledge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 rot="1391">
            <a:off x="5664852" y="5461560"/>
            <a:ext cx="1482600" cy="358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Skills 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 rot="1692">
            <a:off x="258675" y="6245377"/>
            <a:ext cx="1219200" cy="3003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Attitudes Belief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2544350" y="4551763"/>
            <a:ext cx="11907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Cognitive domain </a:t>
            </a:r>
            <a:r>
              <a:rPr baseline="30000" lang="en-GB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3735050" y="5461250"/>
            <a:ext cx="14013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Psychomotor </a:t>
            </a:r>
            <a:r>
              <a:rPr b="1" lang="en-GB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domain</a:t>
            </a:r>
            <a:endParaRPr b="1"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2133425" y="6107288"/>
            <a:ext cx="11907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Affective </a:t>
            </a:r>
            <a:r>
              <a:rPr b="1" lang="en-GB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domain</a:t>
            </a:r>
            <a:endParaRPr b="1"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81" name="Google Shape;281;p28"/>
          <p:cNvCxnSpPr/>
          <p:nvPr/>
        </p:nvCxnSpPr>
        <p:spPr>
          <a:xfrm>
            <a:off x="1699275" y="4873338"/>
            <a:ext cx="527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28"/>
          <p:cNvCxnSpPr/>
          <p:nvPr/>
        </p:nvCxnSpPr>
        <p:spPr>
          <a:xfrm flipH="1" rot="10800000">
            <a:off x="1478000" y="6442538"/>
            <a:ext cx="2925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28"/>
          <p:cNvCxnSpPr/>
          <p:nvPr/>
        </p:nvCxnSpPr>
        <p:spPr>
          <a:xfrm flipH="1" rot="10800000">
            <a:off x="5382200" y="5635538"/>
            <a:ext cx="282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Google Shape;284;p28"/>
          <p:cNvSpPr/>
          <p:nvPr/>
        </p:nvSpPr>
        <p:spPr>
          <a:xfrm>
            <a:off x="472761" y="7875324"/>
            <a:ext cx="1457700" cy="121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Learning is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an active process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61025" y="7826200"/>
            <a:ext cx="6774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sz="8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3075557" y="7875324"/>
            <a:ext cx="1457700" cy="121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  Learning is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  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stimulated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by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a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need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2716120" y="7781660"/>
            <a:ext cx="637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sz="8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8" name="Google Shape;288;p28"/>
          <p:cNvSpPr/>
          <p:nvPr/>
        </p:nvSpPr>
        <p:spPr>
          <a:xfrm>
            <a:off x="5605827" y="7875324"/>
            <a:ext cx="1457700" cy="121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Learning is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demonstrated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 by a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change in 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     behavior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5246390" y="7781660"/>
            <a:ext cx="637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sz="8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0" y="9649750"/>
            <a:ext cx="65481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Happened to them once or to any of their relatives.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Cognitive domain is connected to the cortical function (higher function).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/>
          <p:nvPr>
            <p:ph type="title"/>
          </p:nvPr>
        </p:nvSpPr>
        <p:spPr>
          <a:xfrm>
            <a:off x="258675" y="454900"/>
            <a:ext cx="7072200" cy="5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Teaching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29"/>
          <p:cNvSpPr/>
          <p:nvPr/>
        </p:nvSpPr>
        <p:spPr>
          <a:xfrm>
            <a:off x="1432987" y="2580729"/>
            <a:ext cx="16454" cy="13652"/>
          </a:xfrm>
          <a:custGeom>
            <a:rect b="b" l="l" r="r" t="t"/>
            <a:pathLst>
              <a:path extrusionOk="0" h="870" w="870">
                <a:moveTo>
                  <a:pt x="441" y="0"/>
                </a:moveTo>
                <a:lnTo>
                  <a:pt x="1" y="441"/>
                </a:lnTo>
                <a:lnTo>
                  <a:pt x="441" y="869"/>
                </a:lnTo>
                <a:lnTo>
                  <a:pt x="870" y="441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7" name="Google Shape;297;p29"/>
          <p:cNvSpPr/>
          <p:nvPr/>
        </p:nvSpPr>
        <p:spPr>
          <a:xfrm>
            <a:off x="1334589" y="2662569"/>
            <a:ext cx="16454" cy="13652"/>
          </a:xfrm>
          <a:custGeom>
            <a:rect b="b" l="l" r="r" t="t"/>
            <a:pathLst>
              <a:path extrusionOk="0" h="870" w="870">
                <a:moveTo>
                  <a:pt x="429" y="0"/>
                </a:moveTo>
                <a:lnTo>
                  <a:pt x="1" y="429"/>
                </a:lnTo>
                <a:lnTo>
                  <a:pt x="429" y="869"/>
                </a:lnTo>
                <a:lnTo>
                  <a:pt x="870" y="429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8" name="Google Shape;298;p29"/>
          <p:cNvSpPr/>
          <p:nvPr/>
        </p:nvSpPr>
        <p:spPr>
          <a:xfrm>
            <a:off x="1408440" y="2587634"/>
            <a:ext cx="16473" cy="13652"/>
          </a:xfrm>
          <a:custGeom>
            <a:rect b="b" l="l" r="r" t="t"/>
            <a:pathLst>
              <a:path extrusionOk="0" h="870" w="871">
                <a:moveTo>
                  <a:pt x="430" y="1"/>
                </a:moveTo>
                <a:lnTo>
                  <a:pt x="1" y="429"/>
                </a:lnTo>
                <a:lnTo>
                  <a:pt x="430" y="870"/>
                </a:lnTo>
                <a:lnTo>
                  <a:pt x="870" y="429"/>
                </a:lnTo>
                <a:lnTo>
                  <a:pt x="4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9" name="Google Shape;299;p29"/>
          <p:cNvSpPr/>
          <p:nvPr/>
        </p:nvSpPr>
        <p:spPr>
          <a:xfrm>
            <a:off x="1424893" y="2601271"/>
            <a:ext cx="16454" cy="13668"/>
          </a:xfrm>
          <a:custGeom>
            <a:rect b="b" l="l" r="r" t="t"/>
            <a:pathLst>
              <a:path extrusionOk="0" h="871" w="870">
                <a:moveTo>
                  <a:pt x="429" y="1"/>
                </a:moveTo>
                <a:lnTo>
                  <a:pt x="0" y="430"/>
                </a:lnTo>
                <a:lnTo>
                  <a:pt x="429" y="870"/>
                </a:lnTo>
                <a:lnTo>
                  <a:pt x="869" y="43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0" name="Google Shape;300;p29"/>
          <p:cNvSpPr/>
          <p:nvPr/>
        </p:nvSpPr>
        <p:spPr>
          <a:xfrm>
            <a:off x="1342703" y="2642199"/>
            <a:ext cx="16454" cy="13464"/>
          </a:xfrm>
          <a:custGeom>
            <a:rect b="b" l="l" r="r" t="t"/>
            <a:pathLst>
              <a:path extrusionOk="0" h="858" w="870">
                <a:moveTo>
                  <a:pt x="441" y="0"/>
                </a:moveTo>
                <a:lnTo>
                  <a:pt x="0" y="429"/>
                </a:lnTo>
                <a:lnTo>
                  <a:pt x="441" y="858"/>
                </a:lnTo>
                <a:lnTo>
                  <a:pt x="869" y="429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1" name="Google Shape;301;p29"/>
          <p:cNvSpPr/>
          <p:nvPr/>
        </p:nvSpPr>
        <p:spPr>
          <a:xfrm>
            <a:off x="1359137" y="2655837"/>
            <a:ext cx="16454" cy="13464"/>
          </a:xfrm>
          <a:custGeom>
            <a:rect b="b" l="l" r="r" t="t"/>
            <a:pathLst>
              <a:path extrusionOk="0" h="858" w="870">
                <a:moveTo>
                  <a:pt x="441" y="1"/>
                </a:moveTo>
                <a:lnTo>
                  <a:pt x="0" y="429"/>
                </a:lnTo>
                <a:lnTo>
                  <a:pt x="441" y="858"/>
                </a:lnTo>
                <a:lnTo>
                  <a:pt x="870" y="429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2" name="Google Shape;302;p29"/>
          <p:cNvSpPr/>
          <p:nvPr/>
        </p:nvSpPr>
        <p:spPr>
          <a:xfrm>
            <a:off x="1367477" y="2621641"/>
            <a:ext cx="32662" cy="27305"/>
          </a:xfrm>
          <a:custGeom>
            <a:rect b="b" l="l" r="r" t="t"/>
            <a:pathLst>
              <a:path extrusionOk="0" h="1740" w="1727">
                <a:moveTo>
                  <a:pt x="429" y="1"/>
                </a:moveTo>
                <a:lnTo>
                  <a:pt x="0" y="441"/>
                </a:lnTo>
                <a:lnTo>
                  <a:pt x="1298" y="1739"/>
                </a:lnTo>
                <a:lnTo>
                  <a:pt x="1726" y="131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3" name="Google Shape;303;p29"/>
          <p:cNvSpPr/>
          <p:nvPr/>
        </p:nvSpPr>
        <p:spPr>
          <a:xfrm>
            <a:off x="1383684" y="2608004"/>
            <a:ext cx="32889" cy="27289"/>
          </a:xfrm>
          <a:custGeom>
            <a:rect b="b" l="l" r="r" t="t"/>
            <a:pathLst>
              <a:path extrusionOk="0" h="1739" w="1739">
                <a:moveTo>
                  <a:pt x="441" y="1"/>
                </a:moveTo>
                <a:lnTo>
                  <a:pt x="0" y="441"/>
                </a:lnTo>
                <a:lnTo>
                  <a:pt x="1310" y="1739"/>
                </a:lnTo>
                <a:lnTo>
                  <a:pt x="1739" y="1310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4" name="Google Shape;304;p29"/>
          <p:cNvSpPr/>
          <p:nvPr/>
        </p:nvSpPr>
        <p:spPr>
          <a:xfrm>
            <a:off x="1400119" y="2956096"/>
            <a:ext cx="11045" cy="9368"/>
          </a:xfrm>
          <a:custGeom>
            <a:rect b="b" l="l" r="r" t="t"/>
            <a:pathLst>
              <a:path extrusionOk="0" h="597" w="584">
                <a:moveTo>
                  <a:pt x="0" y="1"/>
                </a:moveTo>
                <a:lnTo>
                  <a:pt x="0" y="596"/>
                </a:lnTo>
                <a:lnTo>
                  <a:pt x="584" y="596"/>
                </a:lnTo>
                <a:lnTo>
                  <a:pt x="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5" name="Google Shape;305;p29"/>
          <p:cNvSpPr/>
          <p:nvPr/>
        </p:nvSpPr>
        <p:spPr>
          <a:xfrm>
            <a:off x="1389093" y="3002627"/>
            <a:ext cx="33343" cy="27666"/>
          </a:xfrm>
          <a:custGeom>
            <a:rect b="b" l="l" r="r" t="t"/>
            <a:pathLst>
              <a:path extrusionOk="0" h="1763" w="1763">
                <a:moveTo>
                  <a:pt x="583" y="1"/>
                </a:moveTo>
                <a:lnTo>
                  <a:pt x="583" y="596"/>
                </a:lnTo>
                <a:lnTo>
                  <a:pt x="0" y="596"/>
                </a:lnTo>
                <a:lnTo>
                  <a:pt x="0" y="1179"/>
                </a:lnTo>
                <a:lnTo>
                  <a:pt x="583" y="1179"/>
                </a:lnTo>
                <a:lnTo>
                  <a:pt x="583" y="1763"/>
                </a:lnTo>
                <a:lnTo>
                  <a:pt x="1167" y="1763"/>
                </a:lnTo>
                <a:lnTo>
                  <a:pt x="1167" y="1179"/>
                </a:lnTo>
                <a:lnTo>
                  <a:pt x="1762" y="1179"/>
                </a:lnTo>
                <a:lnTo>
                  <a:pt x="1762" y="596"/>
                </a:lnTo>
                <a:lnTo>
                  <a:pt x="1167" y="596"/>
                </a:lnTo>
                <a:lnTo>
                  <a:pt x="1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6" name="Google Shape;306;p29"/>
          <p:cNvSpPr/>
          <p:nvPr/>
        </p:nvSpPr>
        <p:spPr>
          <a:xfrm>
            <a:off x="1132612" y="3356510"/>
            <a:ext cx="13541" cy="11236"/>
          </a:xfrm>
          <a:custGeom>
            <a:rect b="b" l="l" r="r" t="t"/>
            <a:pathLst>
              <a:path extrusionOk="0" h="716" w="716">
                <a:moveTo>
                  <a:pt x="1" y="1"/>
                </a:moveTo>
                <a:lnTo>
                  <a:pt x="1" y="715"/>
                </a:lnTo>
                <a:lnTo>
                  <a:pt x="715" y="715"/>
                </a:lnTo>
                <a:lnTo>
                  <a:pt x="7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7" name="Google Shape;307;p29"/>
          <p:cNvSpPr/>
          <p:nvPr/>
        </p:nvSpPr>
        <p:spPr>
          <a:xfrm>
            <a:off x="1568093" y="1607699"/>
            <a:ext cx="1651023" cy="412007"/>
          </a:xfrm>
          <a:custGeom>
            <a:rect b="b" l="l" r="r" t="t"/>
            <a:pathLst>
              <a:path extrusionOk="0" h="26255" w="87298">
                <a:moveTo>
                  <a:pt x="14979" y="1"/>
                </a:moveTo>
                <a:cubicBezTo>
                  <a:pt x="6704" y="1"/>
                  <a:pt x="1" y="6716"/>
                  <a:pt x="1" y="14979"/>
                </a:cubicBezTo>
                <a:lnTo>
                  <a:pt x="1" y="26254"/>
                </a:lnTo>
                <a:lnTo>
                  <a:pt x="78356" y="26254"/>
                </a:lnTo>
                <a:lnTo>
                  <a:pt x="87297" y="13419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137150" lIns="91425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Giving information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8" name="Google Shape;308;p29"/>
          <p:cNvSpPr/>
          <p:nvPr/>
        </p:nvSpPr>
        <p:spPr>
          <a:xfrm>
            <a:off x="826165" y="1608829"/>
            <a:ext cx="2392980" cy="776135"/>
          </a:xfrm>
          <a:custGeom>
            <a:rect b="b" l="l" r="r" t="t"/>
            <a:pathLst>
              <a:path extrusionOk="0" h="49459" w="126529">
                <a:moveTo>
                  <a:pt x="112896" y="0"/>
                </a:moveTo>
                <a:lnTo>
                  <a:pt x="121992" y="13347"/>
                </a:lnTo>
                <a:lnTo>
                  <a:pt x="115634" y="22467"/>
                </a:lnTo>
                <a:lnTo>
                  <a:pt x="24396" y="22467"/>
                </a:lnTo>
                <a:lnTo>
                  <a:pt x="24396" y="22432"/>
                </a:lnTo>
                <a:lnTo>
                  <a:pt x="24373" y="22432"/>
                </a:lnTo>
                <a:lnTo>
                  <a:pt x="0" y="46804"/>
                </a:lnTo>
                <a:lnTo>
                  <a:pt x="2644" y="49459"/>
                </a:lnTo>
                <a:lnTo>
                  <a:pt x="25897" y="26194"/>
                </a:lnTo>
                <a:lnTo>
                  <a:pt x="117587" y="26194"/>
                </a:lnTo>
                <a:lnTo>
                  <a:pt x="126528" y="13383"/>
                </a:lnTo>
                <a:lnTo>
                  <a:pt x="117587" y="0"/>
                </a:ln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9" name="Google Shape;309;p29"/>
          <p:cNvSpPr/>
          <p:nvPr/>
        </p:nvSpPr>
        <p:spPr>
          <a:xfrm>
            <a:off x="768522" y="2110245"/>
            <a:ext cx="612727" cy="723644"/>
          </a:xfrm>
          <a:custGeom>
            <a:rect b="b" l="l" r="r" t="t"/>
            <a:pathLst>
              <a:path extrusionOk="0" h="46114" w="32398">
                <a:moveTo>
                  <a:pt x="0" y="0"/>
                </a:moveTo>
                <a:lnTo>
                  <a:pt x="0" y="46113"/>
                </a:lnTo>
                <a:lnTo>
                  <a:pt x="23384" y="22729"/>
                </a:lnTo>
                <a:lnTo>
                  <a:pt x="25754" y="20372"/>
                </a:lnTo>
                <a:lnTo>
                  <a:pt x="32397" y="13728"/>
                </a:lnTo>
                <a:cubicBezTo>
                  <a:pt x="24158" y="5299"/>
                  <a:pt x="12692" y="60"/>
                  <a:pt x="0" y="0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0" name="Google Shape;310;p29"/>
          <p:cNvSpPr/>
          <p:nvPr/>
        </p:nvSpPr>
        <p:spPr>
          <a:xfrm>
            <a:off x="1568093" y="3359209"/>
            <a:ext cx="1651023" cy="412007"/>
          </a:xfrm>
          <a:custGeom>
            <a:rect b="b" l="l" r="r" t="t"/>
            <a:pathLst>
              <a:path extrusionOk="0" h="26255" w="87298">
                <a:moveTo>
                  <a:pt x="14979" y="1"/>
                </a:moveTo>
                <a:cubicBezTo>
                  <a:pt x="6704" y="1"/>
                  <a:pt x="1" y="6704"/>
                  <a:pt x="1" y="14979"/>
                </a:cubicBezTo>
                <a:lnTo>
                  <a:pt x="1" y="26254"/>
                </a:lnTo>
                <a:lnTo>
                  <a:pt x="78356" y="26254"/>
                </a:lnTo>
                <a:lnTo>
                  <a:pt x="87297" y="13419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137150" lIns="91425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Develop new skills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826392" y="3347816"/>
            <a:ext cx="2392753" cy="423760"/>
          </a:xfrm>
          <a:custGeom>
            <a:rect b="b" l="l" r="r" t="t"/>
            <a:pathLst>
              <a:path extrusionOk="0" h="27004" w="126517">
                <a:moveTo>
                  <a:pt x="2632" y="1"/>
                </a:moveTo>
                <a:lnTo>
                  <a:pt x="0" y="2632"/>
                </a:lnTo>
                <a:lnTo>
                  <a:pt x="24384" y="26968"/>
                </a:lnTo>
                <a:lnTo>
                  <a:pt x="24384" y="27004"/>
                </a:lnTo>
                <a:lnTo>
                  <a:pt x="117575" y="27004"/>
                </a:lnTo>
                <a:lnTo>
                  <a:pt x="126516" y="14193"/>
                </a:lnTo>
                <a:lnTo>
                  <a:pt x="117575" y="810"/>
                </a:lnTo>
                <a:lnTo>
                  <a:pt x="112884" y="810"/>
                </a:lnTo>
                <a:lnTo>
                  <a:pt x="121980" y="14157"/>
                </a:lnTo>
                <a:lnTo>
                  <a:pt x="115622" y="23277"/>
                </a:lnTo>
                <a:lnTo>
                  <a:pt x="25885" y="23277"/>
                </a:lnTo>
                <a:lnTo>
                  <a:pt x="2632" y="1"/>
                </a:ln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2743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2" name="Google Shape;312;p29"/>
          <p:cNvSpPr/>
          <p:nvPr/>
        </p:nvSpPr>
        <p:spPr>
          <a:xfrm>
            <a:off x="768522" y="2833908"/>
            <a:ext cx="603271" cy="707747"/>
          </a:xfrm>
          <a:custGeom>
            <a:rect b="b" l="l" r="r" t="t"/>
            <a:pathLst>
              <a:path extrusionOk="0" h="45101" w="31898">
                <a:moveTo>
                  <a:pt x="0" y="0"/>
                </a:moveTo>
                <a:lnTo>
                  <a:pt x="0" y="45101"/>
                </a:lnTo>
                <a:cubicBezTo>
                  <a:pt x="12431" y="45041"/>
                  <a:pt x="23694" y="40017"/>
                  <a:pt x="31897" y="31897"/>
                </a:cubicBezTo>
                <a:lnTo>
                  <a:pt x="0" y="0"/>
                </a:ln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3" name="Google Shape;313;p29"/>
          <p:cNvSpPr/>
          <p:nvPr/>
        </p:nvSpPr>
        <p:spPr>
          <a:xfrm>
            <a:off x="2067516" y="2153480"/>
            <a:ext cx="1651023" cy="411818"/>
          </a:xfrm>
          <a:custGeom>
            <a:rect b="b" l="l" r="r" t="t"/>
            <a:pathLst>
              <a:path extrusionOk="0" h="26243" w="87298">
                <a:moveTo>
                  <a:pt x="14979" y="1"/>
                </a:moveTo>
                <a:cubicBezTo>
                  <a:pt x="6704" y="1"/>
                  <a:pt x="1" y="6704"/>
                  <a:pt x="1" y="14979"/>
                </a:cubicBezTo>
                <a:lnTo>
                  <a:pt x="1" y="26242"/>
                </a:lnTo>
                <a:lnTo>
                  <a:pt x="78356" y="26242"/>
                </a:lnTo>
                <a:lnTo>
                  <a:pt x="87297" y="13407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137150" lIns="91425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Clarify thinking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1389982" y="2153480"/>
            <a:ext cx="2328583" cy="411818"/>
          </a:xfrm>
          <a:custGeom>
            <a:rect b="b" l="l" r="r" t="t"/>
            <a:pathLst>
              <a:path extrusionOk="0" h="26243" w="123124">
                <a:moveTo>
                  <a:pt x="109491" y="1"/>
                </a:moveTo>
                <a:lnTo>
                  <a:pt x="118599" y="13360"/>
                </a:lnTo>
                <a:lnTo>
                  <a:pt x="112229" y="22504"/>
                </a:lnTo>
                <a:lnTo>
                  <a:pt x="1" y="22504"/>
                </a:lnTo>
                <a:lnTo>
                  <a:pt x="1" y="26242"/>
                </a:lnTo>
                <a:lnTo>
                  <a:pt x="114182" y="26242"/>
                </a:lnTo>
                <a:lnTo>
                  <a:pt x="123123" y="13407"/>
                </a:lnTo>
                <a:lnTo>
                  <a:pt x="114182" y="1"/>
                </a:ln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5" name="Google Shape;315;p29"/>
          <p:cNvSpPr/>
          <p:nvPr/>
        </p:nvSpPr>
        <p:spPr>
          <a:xfrm>
            <a:off x="768522" y="2325494"/>
            <a:ext cx="858609" cy="508406"/>
          </a:xfrm>
          <a:custGeom>
            <a:rect b="b" l="l" r="r" t="t"/>
            <a:pathLst>
              <a:path extrusionOk="0" h="32398" w="45399">
                <a:moveTo>
                  <a:pt x="32397" y="0"/>
                </a:moveTo>
                <a:lnTo>
                  <a:pt x="0" y="32397"/>
                </a:lnTo>
                <a:lnTo>
                  <a:pt x="45387" y="32397"/>
                </a:lnTo>
                <a:cubicBezTo>
                  <a:pt x="45399" y="32231"/>
                  <a:pt x="45399" y="32064"/>
                  <a:pt x="45399" y="31897"/>
                </a:cubicBezTo>
                <a:cubicBezTo>
                  <a:pt x="45399" y="19479"/>
                  <a:pt x="40434" y="8228"/>
                  <a:pt x="32397" y="0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6" name="Google Shape;316;p29"/>
          <p:cNvSpPr/>
          <p:nvPr/>
        </p:nvSpPr>
        <p:spPr>
          <a:xfrm>
            <a:off x="2067516" y="2795303"/>
            <a:ext cx="1651023" cy="411818"/>
          </a:xfrm>
          <a:custGeom>
            <a:rect b="b" l="l" r="r" t="t"/>
            <a:pathLst>
              <a:path extrusionOk="0" h="26243" w="87298">
                <a:moveTo>
                  <a:pt x="14979" y="1"/>
                </a:moveTo>
                <a:cubicBezTo>
                  <a:pt x="6704" y="1"/>
                  <a:pt x="1" y="6704"/>
                  <a:pt x="1" y="14979"/>
                </a:cubicBezTo>
                <a:lnTo>
                  <a:pt x="1" y="26242"/>
                </a:lnTo>
                <a:lnTo>
                  <a:pt x="78356" y="26242"/>
                </a:lnTo>
                <a:lnTo>
                  <a:pt x="87297" y="13407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137150" lIns="91425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Identifying options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7" name="Google Shape;317;p29"/>
          <p:cNvSpPr/>
          <p:nvPr/>
        </p:nvSpPr>
        <p:spPr>
          <a:xfrm>
            <a:off x="1389982" y="2795303"/>
            <a:ext cx="2328583" cy="411818"/>
          </a:xfrm>
          <a:custGeom>
            <a:rect b="b" l="l" r="r" t="t"/>
            <a:pathLst>
              <a:path extrusionOk="0" h="26243" w="123124">
                <a:moveTo>
                  <a:pt x="109491" y="1"/>
                </a:moveTo>
                <a:lnTo>
                  <a:pt x="118599" y="13360"/>
                </a:lnTo>
                <a:lnTo>
                  <a:pt x="112229" y="22504"/>
                </a:lnTo>
                <a:lnTo>
                  <a:pt x="1" y="22504"/>
                </a:lnTo>
                <a:lnTo>
                  <a:pt x="1" y="26242"/>
                </a:lnTo>
                <a:lnTo>
                  <a:pt x="114182" y="26242"/>
                </a:lnTo>
                <a:lnTo>
                  <a:pt x="123123" y="13407"/>
                </a:lnTo>
                <a:lnTo>
                  <a:pt x="114182" y="1"/>
                </a:ln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8" name="Google Shape;318;p29"/>
          <p:cNvSpPr/>
          <p:nvPr/>
        </p:nvSpPr>
        <p:spPr>
          <a:xfrm>
            <a:off x="768522" y="2833908"/>
            <a:ext cx="858382" cy="500544"/>
          </a:xfrm>
          <a:custGeom>
            <a:rect b="b" l="l" r="r" t="t"/>
            <a:pathLst>
              <a:path extrusionOk="0" h="31897" w="45387">
                <a:moveTo>
                  <a:pt x="0" y="0"/>
                </a:moveTo>
                <a:lnTo>
                  <a:pt x="31897" y="31897"/>
                </a:lnTo>
                <a:cubicBezTo>
                  <a:pt x="40124" y="23741"/>
                  <a:pt x="45256" y="12478"/>
                  <a:pt x="45387" y="0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9" name="Google Shape;319;p29"/>
          <p:cNvSpPr/>
          <p:nvPr/>
        </p:nvSpPr>
        <p:spPr>
          <a:xfrm>
            <a:off x="369400" y="2408250"/>
            <a:ext cx="898590" cy="835375"/>
          </a:xfrm>
          <a:custGeom>
            <a:rect b="b" l="l" r="r" t="t"/>
            <a:pathLst>
              <a:path extrusionOk="0" h="53234" w="53234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TEACHING ACTIVITIES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0" name="Google Shape;320;p29"/>
          <p:cNvSpPr txBox="1"/>
          <p:nvPr/>
        </p:nvSpPr>
        <p:spPr>
          <a:xfrm>
            <a:off x="866146" y="2123397"/>
            <a:ext cx="2226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1" name="Google Shape;321;p29"/>
          <p:cNvSpPr txBox="1"/>
          <p:nvPr/>
        </p:nvSpPr>
        <p:spPr>
          <a:xfrm>
            <a:off x="1255236" y="2440290"/>
            <a:ext cx="2226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" name="Google Shape;322;p29"/>
          <p:cNvSpPr txBox="1"/>
          <p:nvPr/>
        </p:nvSpPr>
        <p:spPr>
          <a:xfrm>
            <a:off x="1238489" y="2879874"/>
            <a:ext cx="2226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3" name="Google Shape;323;p29"/>
          <p:cNvSpPr txBox="1"/>
          <p:nvPr/>
        </p:nvSpPr>
        <p:spPr>
          <a:xfrm>
            <a:off x="885425" y="3196768"/>
            <a:ext cx="2226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4" name="Google Shape;324;p29"/>
          <p:cNvSpPr/>
          <p:nvPr/>
        </p:nvSpPr>
        <p:spPr>
          <a:xfrm>
            <a:off x="1986402" y="4570133"/>
            <a:ext cx="5356800" cy="579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Knowledge: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An intellectual acquaintance with facts, truth, or principles gained by sight, experience, or report.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5" name="Google Shape;325;p29"/>
          <p:cNvSpPr/>
          <p:nvPr/>
        </p:nvSpPr>
        <p:spPr>
          <a:xfrm>
            <a:off x="929871" y="4570194"/>
            <a:ext cx="898583" cy="579117"/>
          </a:xfrm>
          <a:prstGeom prst="flowChartMerge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6" name="Google Shape;326;p29"/>
          <p:cNvSpPr/>
          <p:nvPr/>
        </p:nvSpPr>
        <p:spPr>
          <a:xfrm>
            <a:off x="1986402" y="5211733"/>
            <a:ext cx="5356800" cy="579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Value: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Ideas, ideals, customs that arouse an emotional response for or against a thing or a behavior.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7" name="Google Shape;327;p29"/>
          <p:cNvSpPr/>
          <p:nvPr/>
        </p:nvSpPr>
        <p:spPr>
          <a:xfrm>
            <a:off x="929871" y="5211795"/>
            <a:ext cx="898583" cy="579117"/>
          </a:xfrm>
          <a:prstGeom prst="flowChartMerge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1986369" y="5853396"/>
            <a:ext cx="5356800" cy="579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Beliefs: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Acceptance of or confidence in an alleged fact or body of facts as true or right without positive knowledge or proof;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perceived truth. 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929857" y="5853457"/>
            <a:ext cx="898583" cy="579117"/>
          </a:xfrm>
          <a:prstGeom prst="flowChartMerg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0" name="Google Shape;330;p29"/>
          <p:cNvSpPr/>
          <p:nvPr/>
        </p:nvSpPr>
        <p:spPr>
          <a:xfrm>
            <a:off x="1986369" y="6495120"/>
            <a:ext cx="5356800" cy="579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Attitudes: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Manner, disposition, feeling, or position toward a person or thing.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1" name="Google Shape;331;p29"/>
          <p:cNvSpPr/>
          <p:nvPr/>
        </p:nvSpPr>
        <p:spPr>
          <a:xfrm>
            <a:off x="929857" y="6495181"/>
            <a:ext cx="898583" cy="579117"/>
          </a:xfrm>
          <a:prstGeom prst="flowChartMerg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2" name="Google Shape;332;p29"/>
          <p:cNvSpPr/>
          <p:nvPr/>
        </p:nvSpPr>
        <p:spPr>
          <a:xfrm>
            <a:off x="1986346" y="7136905"/>
            <a:ext cx="5356800" cy="579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Perceptions: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Ascribing meanings to sensory or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cortical activity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in such a way that the activity comes to acquire symbolic function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3" name="Google Shape;333;p29"/>
          <p:cNvSpPr/>
          <p:nvPr/>
        </p:nvSpPr>
        <p:spPr>
          <a:xfrm>
            <a:off x="929811" y="7136913"/>
            <a:ext cx="898583" cy="579117"/>
          </a:xfrm>
          <a:prstGeom prst="flowChartMerge">
            <a:avLst/>
          </a:prstGeom>
          <a:solidFill>
            <a:srgbClr val="0C3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5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4" name="Google Shape;334;p29"/>
          <p:cNvSpPr/>
          <p:nvPr/>
        </p:nvSpPr>
        <p:spPr>
          <a:xfrm>
            <a:off x="1986335" y="7778770"/>
            <a:ext cx="5356800" cy="579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Skills: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The ability to do something well, arising from talent, training, or practice.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5" name="Google Shape;335;p29"/>
          <p:cNvSpPr/>
          <p:nvPr/>
        </p:nvSpPr>
        <p:spPr>
          <a:xfrm>
            <a:off x="929822" y="7778832"/>
            <a:ext cx="898583" cy="579117"/>
          </a:xfrm>
          <a:prstGeom prst="flowChartMerg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6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1986482" y="8420715"/>
            <a:ext cx="5356800" cy="579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Self-efficacy: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The internal condition of experiencing competence to perform desired tasks which will influence the eventual outcome.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7" name="Google Shape;337;p29"/>
          <p:cNvSpPr/>
          <p:nvPr/>
        </p:nvSpPr>
        <p:spPr>
          <a:xfrm>
            <a:off x="929969" y="8420777"/>
            <a:ext cx="898583" cy="579117"/>
          </a:xfrm>
          <a:prstGeom prst="flowChartMerg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7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38" name="Google Shape;338;p29"/>
          <p:cNvCxnSpPr/>
          <p:nvPr/>
        </p:nvCxnSpPr>
        <p:spPr>
          <a:xfrm rot="10800000">
            <a:off x="686962" y="4504172"/>
            <a:ext cx="300" cy="45609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9" name="Google Shape;339;p29"/>
          <p:cNvSpPr txBox="1"/>
          <p:nvPr/>
        </p:nvSpPr>
        <p:spPr>
          <a:xfrm rot="-5400000">
            <a:off x="-1692925" y="6546600"/>
            <a:ext cx="4319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VARIABLES IN THE BEHAVIOR CHANGE</a:t>
            </a:r>
            <a:endParaRPr sz="17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0" name="Google Shape;340;p29"/>
          <p:cNvCxnSpPr/>
          <p:nvPr/>
        </p:nvCxnSpPr>
        <p:spPr>
          <a:xfrm>
            <a:off x="4100263" y="3070523"/>
            <a:ext cx="32430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1" name="Google Shape;341;p29"/>
          <p:cNvSpPr/>
          <p:nvPr/>
        </p:nvSpPr>
        <p:spPr>
          <a:xfrm>
            <a:off x="5427257" y="2802425"/>
            <a:ext cx="488400" cy="5361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VS</a:t>
            </a:r>
            <a:endParaRPr b="1"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2" name="Google Shape;342;p29"/>
          <p:cNvSpPr txBox="1"/>
          <p:nvPr/>
        </p:nvSpPr>
        <p:spPr>
          <a:xfrm>
            <a:off x="4288550" y="2624600"/>
            <a:ext cx="10842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INFORMAL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en-GB" sz="1800">
                <a:latin typeface="Mada"/>
                <a:ea typeface="Mada"/>
                <a:cs typeface="Mada"/>
                <a:sym typeface="Mada"/>
              </a:rPr>
              <a:t> </a:t>
            </a:r>
            <a:endParaRPr sz="18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3" name="Google Shape;343;p29"/>
          <p:cNvSpPr txBox="1"/>
          <p:nvPr/>
        </p:nvSpPr>
        <p:spPr>
          <a:xfrm>
            <a:off x="6056675" y="2704261"/>
            <a:ext cx="9762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FORMAL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8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4234475" y="3012175"/>
            <a:ext cx="10068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NOT PLANNED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5" name="Google Shape;345;p29"/>
          <p:cNvSpPr txBox="1"/>
          <p:nvPr/>
        </p:nvSpPr>
        <p:spPr>
          <a:xfrm>
            <a:off x="6134187" y="3043025"/>
            <a:ext cx="898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PLANNED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6" name="Google Shape;346;p29"/>
          <p:cNvSpPr/>
          <p:nvPr/>
        </p:nvSpPr>
        <p:spPr>
          <a:xfrm rot="-5400000">
            <a:off x="5383277" y="964537"/>
            <a:ext cx="474734" cy="2040583"/>
          </a:xfrm>
          <a:custGeom>
            <a:rect b="b" l="l" r="r" t="t"/>
            <a:pathLst>
              <a:path extrusionOk="0" h="195505" w="84210">
                <a:moveTo>
                  <a:pt x="42105" y="1"/>
                </a:moveTo>
                <a:cubicBezTo>
                  <a:pt x="18889" y="1"/>
                  <a:pt x="1" y="18888"/>
                  <a:pt x="1" y="42104"/>
                </a:cubicBezTo>
                <a:lnTo>
                  <a:pt x="1" y="153401"/>
                </a:lnTo>
                <a:cubicBezTo>
                  <a:pt x="1" y="176617"/>
                  <a:pt x="18889" y="195505"/>
                  <a:pt x="42105" y="195505"/>
                </a:cubicBezTo>
                <a:cubicBezTo>
                  <a:pt x="65321" y="195505"/>
                  <a:pt x="84209" y="176618"/>
                  <a:pt x="84209" y="153401"/>
                </a:cubicBezTo>
                <a:lnTo>
                  <a:pt x="84209" y="42104"/>
                </a:lnTo>
                <a:cubicBezTo>
                  <a:pt x="84209" y="18888"/>
                  <a:pt x="65321" y="1"/>
                  <a:pt x="4210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7" name="Google Shape;347;p29"/>
          <p:cNvGrpSpPr/>
          <p:nvPr/>
        </p:nvGrpSpPr>
        <p:grpSpPr>
          <a:xfrm rot="-5400000">
            <a:off x="5335197" y="882751"/>
            <a:ext cx="570995" cy="2186769"/>
            <a:chOff x="1178187" y="1392018"/>
            <a:chExt cx="1478878" cy="3058846"/>
          </a:xfrm>
        </p:grpSpPr>
        <p:sp>
          <p:nvSpPr>
            <p:cNvPr id="348" name="Google Shape;348;p29"/>
            <p:cNvSpPr/>
            <p:nvPr/>
          </p:nvSpPr>
          <p:spPr>
            <a:xfrm>
              <a:off x="1178187" y="1392018"/>
              <a:ext cx="1433924" cy="3058846"/>
            </a:xfrm>
            <a:custGeom>
              <a:rect b="b" l="l" r="r" t="t"/>
              <a:pathLst>
                <a:path extrusionOk="0" h="209510" w="98214">
                  <a:moveTo>
                    <a:pt x="49107" y="0"/>
                  </a:moveTo>
                  <a:cubicBezTo>
                    <a:pt x="22030" y="0"/>
                    <a:pt x="0" y="22029"/>
                    <a:pt x="0" y="49106"/>
                  </a:cubicBezTo>
                  <a:lnTo>
                    <a:pt x="0" y="160403"/>
                  </a:lnTo>
                  <a:cubicBezTo>
                    <a:pt x="0" y="187480"/>
                    <a:pt x="22030" y="209509"/>
                    <a:pt x="49107" y="209509"/>
                  </a:cubicBezTo>
                  <a:cubicBezTo>
                    <a:pt x="76185" y="209509"/>
                    <a:pt x="98214" y="187480"/>
                    <a:pt x="98214" y="160403"/>
                  </a:cubicBezTo>
                  <a:lnTo>
                    <a:pt x="98214" y="105856"/>
                  </a:lnTo>
                  <a:cubicBezTo>
                    <a:pt x="98214" y="105394"/>
                    <a:pt x="97840" y="105020"/>
                    <a:pt x="97378" y="105020"/>
                  </a:cubicBezTo>
                  <a:cubicBezTo>
                    <a:pt x="96917" y="105020"/>
                    <a:pt x="96543" y="105394"/>
                    <a:pt x="96543" y="105856"/>
                  </a:cubicBezTo>
                  <a:lnTo>
                    <a:pt x="96543" y="160403"/>
                  </a:lnTo>
                  <a:cubicBezTo>
                    <a:pt x="96543" y="186559"/>
                    <a:pt x="75263" y="207838"/>
                    <a:pt x="49107" y="207838"/>
                  </a:cubicBezTo>
                  <a:cubicBezTo>
                    <a:pt x="22951" y="207838"/>
                    <a:pt x="1671" y="186560"/>
                    <a:pt x="1671" y="160403"/>
                  </a:cubicBezTo>
                  <a:lnTo>
                    <a:pt x="1671" y="49106"/>
                  </a:lnTo>
                  <a:cubicBezTo>
                    <a:pt x="1671" y="22951"/>
                    <a:pt x="22952" y="1671"/>
                    <a:pt x="49107" y="1671"/>
                  </a:cubicBezTo>
                  <a:cubicBezTo>
                    <a:pt x="75263" y="1671"/>
                    <a:pt x="96543" y="22951"/>
                    <a:pt x="96543" y="49106"/>
                  </a:cubicBezTo>
                  <a:cubicBezTo>
                    <a:pt x="96543" y="49567"/>
                    <a:pt x="96917" y="49942"/>
                    <a:pt x="97378" y="49942"/>
                  </a:cubicBezTo>
                  <a:cubicBezTo>
                    <a:pt x="97840" y="49942"/>
                    <a:pt x="98214" y="49567"/>
                    <a:pt x="98214" y="49106"/>
                  </a:cubicBezTo>
                  <a:cubicBezTo>
                    <a:pt x="98214" y="22029"/>
                    <a:pt x="76185" y="0"/>
                    <a:pt x="49107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2547798" y="2068378"/>
              <a:ext cx="109266" cy="109281"/>
            </a:xfrm>
            <a:custGeom>
              <a:rect b="b" l="l" r="r" t="t"/>
              <a:pathLst>
                <a:path extrusionOk="0" h="7485" w="7484">
                  <a:moveTo>
                    <a:pt x="3742" y="0"/>
                  </a:moveTo>
                  <a:cubicBezTo>
                    <a:pt x="1675" y="0"/>
                    <a:pt x="1" y="1676"/>
                    <a:pt x="1" y="3742"/>
                  </a:cubicBezTo>
                  <a:cubicBezTo>
                    <a:pt x="1" y="5809"/>
                    <a:pt x="1677" y="7484"/>
                    <a:pt x="3742" y="7484"/>
                  </a:cubicBezTo>
                  <a:cubicBezTo>
                    <a:pt x="5808" y="7484"/>
                    <a:pt x="7484" y="5809"/>
                    <a:pt x="7484" y="3742"/>
                  </a:cubicBezTo>
                  <a:cubicBezTo>
                    <a:pt x="7484" y="1676"/>
                    <a:pt x="5809" y="0"/>
                    <a:pt x="3742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" name="Google Shape;350;p29"/>
          <p:cNvSpPr txBox="1"/>
          <p:nvPr/>
        </p:nvSpPr>
        <p:spPr>
          <a:xfrm>
            <a:off x="4711096" y="1769400"/>
            <a:ext cx="18192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Teaching  enable learning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1" name="Google Shape;351;p29"/>
          <p:cNvSpPr txBox="1"/>
          <p:nvPr/>
        </p:nvSpPr>
        <p:spPr>
          <a:xfrm>
            <a:off x="0" y="9649750"/>
            <a:ext cx="65481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For example teaching your sibling.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Teaching in a planned formal way, in a lecture hall with a time slot for an audience.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"/>
          <p:cNvSpPr txBox="1"/>
          <p:nvPr>
            <p:ph type="title"/>
          </p:nvPr>
        </p:nvSpPr>
        <p:spPr>
          <a:xfrm>
            <a:off x="258675" y="454900"/>
            <a:ext cx="7072200" cy="5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The Health Belief Model for Behavior Change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57" name="Google Shape;357;p30"/>
          <p:cNvCxnSpPr/>
          <p:nvPr/>
        </p:nvCxnSpPr>
        <p:spPr>
          <a:xfrm>
            <a:off x="-9075" y="4350725"/>
            <a:ext cx="7607700" cy="69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Google Shape;358;p30"/>
          <p:cNvSpPr/>
          <p:nvPr/>
        </p:nvSpPr>
        <p:spPr>
          <a:xfrm>
            <a:off x="888814" y="4240589"/>
            <a:ext cx="282673" cy="225711"/>
          </a:xfrm>
          <a:custGeom>
            <a:rect b="b" l="l" r="r" t="t"/>
            <a:pathLst>
              <a:path extrusionOk="0" h="7490" w="7490">
                <a:moveTo>
                  <a:pt x="3739" y="1"/>
                </a:moveTo>
                <a:cubicBezTo>
                  <a:pt x="1679" y="1"/>
                  <a:pt x="0" y="1680"/>
                  <a:pt x="0" y="3751"/>
                </a:cubicBezTo>
                <a:cubicBezTo>
                  <a:pt x="0" y="5811"/>
                  <a:pt x="1679" y="7490"/>
                  <a:pt x="3739" y="7490"/>
                </a:cubicBezTo>
                <a:cubicBezTo>
                  <a:pt x="5811" y="7490"/>
                  <a:pt x="7489" y="5811"/>
                  <a:pt x="7489" y="3751"/>
                </a:cubicBezTo>
                <a:cubicBezTo>
                  <a:pt x="7489" y="1680"/>
                  <a:pt x="5811" y="1"/>
                  <a:pt x="3739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0"/>
          <p:cNvSpPr/>
          <p:nvPr/>
        </p:nvSpPr>
        <p:spPr>
          <a:xfrm>
            <a:off x="937795" y="4279702"/>
            <a:ext cx="184700" cy="147481"/>
          </a:xfrm>
          <a:custGeom>
            <a:rect b="b" l="l" r="r" t="t"/>
            <a:pathLst>
              <a:path extrusionOk="0" h="4894" w="4894">
                <a:moveTo>
                  <a:pt x="2441" y="1"/>
                </a:moveTo>
                <a:cubicBezTo>
                  <a:pt x="1096" y="1"/>
                  <a:pt x="0" y="1096"/>
                  <a:pt x="0" y="2453"/>
                </a:cubicBezTo>
                <a:cubicBezTo>
                  <a:pt x="0" y="3799"/>
                  <a:pt x="1096" y="4894"/>
                  <a:pt x="2441" y="4894"/>
                </a:cubicBezTo>
                <a:cubicBezTo>
                  <a:pt x="3798" y="4894"/>
                  <a:pt x="4894" y="3799"/>
                  <a:pt x="4894" y="2453"/>
                </a:cubicBezTo>
                <a:cubicBezTo>
                  <a:pt x="4894" y="1096"/>
                  <a:pt x="3798" y="1"/>
                  <a:pt x="2441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0"/>
          <p:cNvSpPr/>
          <p:nvPr/>
        </p:nvSpPr>
        <p:spPr>
          <a:xfrm>
            <a:off x="245425" y="1965780"/>
            <a:ext cx="1569154" cy="2044883"/>
          </a:xfrm>
          <a:custGeom>
            <a:rect b="b" l="l" r="r" t="t"/>
            <a:pathLst>
              <a:path extrusionOk="0" h="53138" w="41578">
                <a:moveTo>
                  <a:pt x="2334" y="0"/>
                </a:moveTo>
                <a:cubicBezTo>
                  <a:pt x="1048" y="0"/>
                  <a:pt x="1" y="1036"/>
                  <a:pt x="1" y="2322"/>
                </a:cubicBezTo>
                <a:lnTo>
                  <a:pt x="1" y="50804"/>
                </a:lnTo>
                <a:cubicBezTo>
                  <a:pt x="1" y="50899"/>
                  <a:pt x="13" y="50983"/>
                  <a:pt x="24" y="51066"/>
                </a:cubicBezTo>
                <a:cubicBezTo>
                  <a:pt x="48" y="51280"/>
                  <a:pt x="96" y="51495"/>
                  <a:pt x="179" y="51697"/>
                </a:cubicBezTo>
                <a:cubicBezTo>
                  <a:pt x="524" y="52543"/>
                  <a:pt x="1358" y="53138"/>
                  <a:pt x="2334" y="53138"/>
                </a:cubicBezTo>
                <a:lnTo>
                  <a:pt x="39256" y="53138"/>
                </a:lnTo>
                <a:cubicBezTo>
                  <a:pt x="40541" y="53138"/>
                  <a:pt x="41577" y="52090"/>
                  <a:pt x="41577" y="50804"/>
                </a:cubicBezTo>
                <a:lnTo>
                  <a:pt x="41577" y="2322"/>
                </a:lnTo>
                <a:cubicBezTo>
                  <a:pt x="41577" y="1036"/>
                  <a:pt x="40541" y="0"/>
                  <a:pt x="39256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0"/>
          <p:cNvSpPr/>
          <p:nvPr/>
        </p:nvSpPr>
        <p:spPr>
          <a:xfrm>
            <a:off x="245415" y="3908370"/>
            <a:ext cx="1569154" cy="102278"/>
          </a:xfrm>
          <a:custGeom>
            <a:rect b="b" l="l" r="r" t="t"/>
            <a:pathLst>
              <a:path extrusionOk="0" h="3394" w="41578">
                <a:moveTo>
                  <a:pt x="1" y="1"/>
                </a:moveTo>
                <a:lnTo>
                  <a:pt x="1" y="1060"/>
                </a:lnTo>
                <a:cubicBezTo>
                  <a:pt x="1" y="1155"/>
                  <a:pt x="13" y="1239"/>
                  <a:pt x="24" y="1322"/>
                </a:cubicBezTo>
                <a:cubicBezTo>
                  <a:pt x="48" y="1536"/>
                  <a:pt x="96" y="1751"/>
                  <a:pt x="179" y="1953"/>
                </a:cubicBezTo>
                <a:cubicBezTo>
                  <a:pt x="524" y="2799"/>
                  <a:pt x="1358" y="3394"/>
                  <a:pt x="2334" y="3394"/>
                </a:cubicBezTo>
                <a:lnTo>
                  <a:pt x="39256" y="3394"/>
                </a:lnTo>
                <a:cubicBezTo>
                  <a:pt x="40541" y="3394"/>
                  <a:pt x="41577" y="2346"/>
                  <a:pt x="41577" y="1060"/>
                </a:cubicBezTo>
                <a:lnTo>
                  <a:pt x="41577" y="1"/>
                </a:lnTo>
                <a:cubicBezTo>
                  <a:pt x="41577" y="1286"/>
                  <a:pt x="40541" y="2322"/>
                  <a:pt x="39256" y="2322"/>
                </a:cubicBezTo>
                <a:lnTo>
                  <a:pt x="2334" y="2322"/>
                </a:lnTo>
                <a:cubicBezTo>
                  <a:pt x="1358" y="2322"/>
                  <a:pt x="524" y="1727"/>
                  <a:pt x="179" y="882"/>
                </a:cubicBezTo>
                <a:cubicBezTo>
                  <a:pt x="96" y="691"/>
                  <a:pt x="48" y="477"/>
                  <a:pt x="24" y="263"/>
                </a:cubicBezTo>
                <a:cubicBezTo>
                  <a:pt x="13" y="167"/>
                  <a:pt x="1" y="84"/>
                  <a:pt x="1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0"/>
          <p:cNvSpPr/>
          <p:nvPr/>
        </p:nvSpPr>
        <p:spPr>
          <a:xfrm>
            <a:off x="245425" y="1924990"/>
            <a:ext cx="1082496" cy="568656"/>
          </a:xfrm>
          <a:custGeom>
            <a:rect b="b" l="l" r="r" t="t"/>
            <a:pathLst>
              <a:path extrusionOk="0" h="14777" w="28683">
                <a:moveTo>
                  <a:pt x="84" y="1"/>
                </a:moveTo>
                <a:cubicBezTo>
                  <a:pt x="60" y="167"/>
                  <a:pt x="48" y="322"/>
                  <a:pt x="36" y="489"/>
                </a:cubicBezTo>
                <a:cubicBezTo>
                  <a:pt x="13" y="727"/>
                  <a:pt x="1" y="965"/>
                  <a:pt x="1" y="1203"/>
                </a:cubicBezTo>
                <a:lnTo>
                  <a:pt x="1" y="13693"/>
                </a:lnTo>
                <a:lnTo>
                  <a:pt x="1" y="13967"/>
                </a:lnTo>
                <a:cubicBezTo>
                  <a:pt x="1" y="13967"/>
                  <a:pt x="1" y="14550"/>
                  <a:pt x="1" y="14776"/>
                </a:cubicBezTo>
                <a:cubicBezTo>
                  <a:pt x="1298" y="9716"/>
                  <a:pt x="9561" y="8835"/>
                  <a:pt x="12681" y="8764"/>
                </a:cubicBezTo>
                <a:cubicBezTo>
                  <a:pt x="12935" y="8756"/>
                  <a:pt x="13156" y="8753"/>
                  <a:pt x="13337" y="8753"/>
                </a:cubicBezTo>
                <a:cubicBezTo>
                  <a:pt x="13701" y="8753"/>
                  <a:pt x="13907" y="8764"/>
                  <a:pt x="13907" y="8764"/>
                </a:cubicBezTo>
                <a:lnTo>
                  <a:pt x="21253" y="8764"/>
                </a:lnTo>
                <a:cubicBezTo>
                  <a:pt x="25278" y="8764"/>
                  <a:pt x="28623" y="5311"/>
                  <a:pt x="28671" y="977"/>
                </a:cubicBezTo>
                <a:cubicBezTo>
                  <a:pt x="28683" y="846"/>
                  <a:pt x="28683" y="715"/>
                  <a:pt x="28671" y="584"/>
                </a:cubicBezTo>
                <a:lnTo>
                  <a:pt x="28671" y="572"/>
                </a:lnTo>
                <a:cubicBezTo>
                  <a:pt x="28671" y="548"/>
                  <a:pt x="28671" y="513"/>
                  <a:pt x="28671" y="489"/>
                </a:cubicBezTo>
                <a:cubicBezTo>
                  <a:pt x="28671" y="394"/>
                  <a:pt x="28659" y="298"/>
                  <a:pt x="28647" y="215"/>
                </a:cubicBezTo>
                <a:cubicBezTo>
                  <a:pt x="28647" y="144"/>
                  <a:pt x="28635" y="72"/>
                  <a:pt x="28635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0"/>
          <p:cNvSpPr/>
          <p:nvPr/>
        </p:nvSpPr>
        <p:spPr>
          <a:xfrm>
            <a:off x="245425" y="1654697"/>
            <a:ext cx="1082496" cy="807324"/>
          </a:xfrm>
          <a:custGeom>
            <a:rect b="b" l="l" r="r" t="t"/>
            <a:pathLst>
              <a:path extrusionOk="0" h="20979" w="28683">
                <a:moveTo>
                  <a:pt x="7633" y="0"/>
                </a:moveTo>
                <a:cubicBezTo>
                  <a:pt x="3644" y="0"/>
                  <a:pt x="370" y="3060"/>
                  <a:pt x="36" y="6965"/>
                </a:cubicBezTo>
                <a:cubicBezTo>
                  <a:pt x="13" y="7179"/>
                  <a:pt x="1" y="7406"/>
                  <a:pt x="1" y="7632"/>
                </a:cubicBezTo>
                <a:lnTo>
                  <a:pt x="1" y="20717"/>
                </a:lnTo>
                <a:cubicBezTo>
                  <a:pt x="1" y="20800"/>
                  <a:pt x="1" y="20895"/>
                  <a:pt x="1" y="20979"/>
                </a:cubicBezTo>
                <a:cubicBezTo>
                  <a:pt x="405" y="15431"/>
                  <a:pt x="9359" y="14716"/>
                  <a:pt x="12681" y="14633"/>
                </a:cubicBezTo>
                <a:cubicBezTo>
                  <a:pt x="12935" y="14629"/>
                  <a:pt x="13156" y="14627"/>
                  <a:pt x="13337" y="14627"/>
                </a:cubicBezTo>
                <a:cubicBezTo>
                  <a:pt x="13701" y="14627"/>
                  <a:pt x="13907" y="14633"/>
                  <a:pt x="13907" y="14633"/>
                </a:cubicBezTo>
                <a:lnTo>
                  <a:pt x="21253" y="14633"/>
                </a:lnTo>
                <a:cubicBezTo>
                  <a:pt x="25206" y="14633"/>
                  <a:pt x="28516" y="11537"/>
                  <a:pt x="28671" y="7608"/>
                </a:cubicBezTo>
                <a:lnTo>
                  <a:pt x="28671" y="7596"/>
                </a:lnTo>
                <a:cubicBezTo>
                  <a:pt x="28671" y="7537"/>
                  <a:pt x="28671" y="7477"/>
                  <a:pt x="28671" y="7418"/>
                </a:cubicBezTo>
                <a:cubicBezTo>
                  <a:pt x="28683" y="7287"/>
                  <a:pt x="28671" y="7156"/>
                  <a:pt x="28671" y="7025"/>
                </a:cubicBezTo>
                <a:cubicBezTo>
                  <a:pt x="28671" y="7013"/>
                  <a:pt x="28671" y="6989"/>
                  <a:pt x="28671" y="6965"/>
                </a:cubicBezTo>
                <a:cubicBezTo>
                  <a:pt x="28492" y="3084"/>
                  <a:pt x="25289" y="0"/>
                  <a:pt x="21360" y="0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22860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4" name="Google Shape;364;p30"/>
          <p:cNvSpPr/>
          <p:nvPr/>
        </p:nvSpPr>
        <p:spPr>
          <a:xfrm>
            <a:off x="331227" y="4010612"/>
            <a:ext cx="1397965" cy="90104"/>
          </a:xfrm>
          <a:custGeom>
            <a:rect b="b" l="l" r="r" t="t"/>
            <a:pathLst>
              <a:path extrusionOk="0" h="2990" w="37042">
                <a:moveTo>
                  <a:pt x="1" y="1"/>
                </a:moveTo>
                <a:cubicBezTo>
                  <a:pt x="1" y="1656"/>
                  <a:pt x="1334" y="2989"/>
                  <a:pt x="2989" y="2989"/>
                </a:cubicBezTo>
                <a:lnTo>
                  <a:pt x="34041" y="2989"/>
                </a:lnTo>
                <a:cubicBezTo>
                  <a:pt x="35696" y="2989"/>
                  <a:pt x="37041" y="1656"/>
                  <a:pt x="37041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0"/>
          <p:cNvSpPr/>
          <p:nvPr/>
        </p:nvSpPr>
        <p:spPr>
          <a:xfrm>
            <a:off x="898248" y="4100680"/>
            <a:ext cx="263803" cy="202387"/>
          </a:xfrm>
          <a:custGeom>
            <a:rect b="b" l="l" r="r" t="t"/>
            <a:pathLst>
              <a:path extrusionOk="0" h="6716" w="6990">
                <a:moveTo>
                  <a:pt x="0" y="0"/>
                </a:moveTo>
                <a:lnTo>
                  <a:pt x="3489" y="6715"/>
                </a:lnTo>
                <a:lnTo>
                  <a:pt x="6989" y="0"/>
                </a:ln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0"/>
          <p:cNvSpPr/>
          <p:nvPr/>
        </p:nvSpPr>
        <p:spPr>
          <a:xfrm>
            <a:off x="2170089" y="1965780"/>
            <a:ext cx="1569154" cy="2044883"/>
          </a:xfrm>
          <a:custGeom>
            <a:rect b="b" l="l" r="r" t="t"/>
            <a:pathLst>
              <a:path extrusionOk="0" h="53138" w="41578">
                <a:moveTo>
                  <a:pt x="2323" y="0"/>
                </a:moveTo>
                <a:cubicBezTo>
                  <a:pt x="1037" y="0"/>
                  <a:pt x="1" y="1036"/>
                  <a:pt x="1" y="2322"/>
                </a:cubicBezTo>
                <a:lnTo>
                  <a:pt x="1" y="50804"/>
                </a:lnTo>
                <a:cubicBezTo>
                  <a:pt x="1" y="50899"/>
                  <a:pt x="1" y="50983"/>
                  <a:pt x="13" y="51066"/>
                </a:cubicBezTo>
                <a:cubicBezTo>
                  <a:pt x="37" y="51280"/>
                  <a:pt x="84" y="51495"/>
                  <a:pt x="168" y="51697"/>
                </a:cubicBezTo>
                <a:cubicBezTo>
                  <a:pt x="525" y="52543"/>
                  <a:pt x="1346" y="53138"/>
                  <a:pt x="2323" y="53138"/>
                </a:cubicBezTo>
                <a:lnTo>
                  <a:pt x="39244" y="53138"/>
                </a:lnTo>
                <a:cubicBezTo>
                  <a:pt x="40530" y="53138"/>
                  <a:pt x="41577" y="52090"/>
                  <a:pt x="41577" y="50804"/>
                </a:cubicBezTo>
                <a:lnTo>
                  <a:pt x="41577" y="2322"/>
                </a:lnTo>
                <a:cubicBezTo>
                  <a:pt x="41577" y="1036"/>
                  <a:pt x="40530" y="0"/>
                  <a:pt x="39244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0"/>
          <p:cNvSpPr/>
          <p:nvPr/>
        </p:nvSpPr>
        <p:spPr>
          <a:xfrm>
            <a:off x="2170082" y="3908370"/>
            <a:ext cx="1569154" cy="102278"/>
          </a:xfrm>
          <a:custGeom>
            <a:rect b="b" l="l" r="r" t="t"/>
            <a:pathLst>
              <a:path extrusionOk="0" h="3394" w="41578">
                <a:moveTo>
                  <a:pt x="1" y="1"/>
                </a:moveTo>
                <a:lnTo>
                  <a:pt x="1" y="1060"/>
                </a:lnTo>
                <a:cubicBezTo>
                  <a:pt x="1" y="1155"/>
                  <a:pt x="1" y="1239"/>
                  <a:pt x="13" y="1322"/>
                </a:cubicBezTo>
                <a:cubicBezTo>
                  <a:pt x="37" y="1536"/>
                  <a:pt x="84" y="1751"/>
                  <a:pt x="168" y="1953"/>
                </a:cubicBezTo>
                <a:cubicBezTo>
                  <a:pt x="525" y="2799"/>
                  <a:pt x="1346" y="3394"/>
                  <a:pt x="2323" y="3394"/>
                </a:cubicBezTo>
                <a:lnTo>
                  <a:pt x="39244" y="3394"/>
                </a:lnTo>
                <a:cubicBezTo>
                  <a:pt x="40530" y="3394"/>
                  <a:pt x="41577" y="2346"/>
                  <a:pt x="41577" y="1060"/>
                </a:cubicBezTo>
                <a:lnTo>
                  <a:pt x="41577" y="1"/>
                </a:lnTo>
                <a:cubicBezTo>
                  <a:pt x="41577" y="1286"/>
                  <a:pt x="40530" y="2322"/>
                  <a:pt x="39244" y="2322"/>
                </a:cubicBezTo>
                <a:lnTo>
                  <a:pt x="2323" y="2322"/>
                </a:lnTo>
                <a:cubicBezTo>
                  <a:pt x="1346" y="2322"/>
                  <a:pt x="525" y="1727"/>
                  <a:pt x="168" y="882"/>
                </a:cubicBezTo>
                <a:cubicBezTo>
                  <a:pt x="84" y="691"/>
                  <a:pt x="37" y="477"/>
                  <a:pt x="13" y="263"/>
                </a:cubicBezTo>
                <a:cubicBezTo>
                  <a:pt x="1" y="167"/>
                  <a:pt x="1" y="84"/>
                  <a:pt x="1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0"/>
          <p:cNvSpPr/>
          <p:nvPr/>
        </p:nvSpPr>
        <p:spPr>
          <a:xfrm>
            <a:off x="2170089" y="1924990"/>
            <a:ext cx="1082081" cy="568656"/>
          </a:xfrm>
          <a:custGeom>
            <a:rect b="b" l="l" r="r" t="t"/>
            <a:pathLst>
              <a:path extrusionOk="0" h="14777" w="28672">
                <a:moveTo>
                  <a:pt x="72" y="1"/>
                </a:moveTo>
                <a:cubicBezTo>
                  <a:pt x="60" y="167"/>
                  <a:pt x="37" y="322"/>
                  <a:pt x="25" y="489"/>
                </a:cubicBezTo>
                <a:cubicBezTo>
                  <a:pt x="1" y="727"/>
                  <a:pt x="1" y="965"/>
                  <a:pt x="1" y="1203"/>
                </a:cubicBezTo>
                <a:lnTo>
                  <a:pt x="1" y="13693"/>
                </a:lnTo>
                <a:lnTo>
                  <a:pt x="1" y="13967"/>
                </a:lnTo>
                <a:cubicBezTo>
                  <a:pt x="1" y="13967"/>
                  <a:pt x="1" y="14550"/>
                  <a:pt x="1" y="14776"/>
                </a:cubicBezTo>
                <a:cubicBezTo>
                  <a:pt x="1287" y="9716"/>
                  <a:pt x="9550" y="8835"/>
                  <a:pt x="12669" y="8764"/>
                </a:cubicBezTo>
                <a:cubicBezTo>
                  <a:pt x="12923" y="8756"/>
                  <a:pt x="13144" y="8753"/>
                  <a:pt x="13326" y="8753"/>
                </a:cubicBezTo>
                <a:cubicBezTo>
                  <a:pt x="13689" y="8753"/>
                  <a:pt x="13895" y="8764"/>
                  <a:pt x="13895" y="8764"/>
                </a:cubicBezTo>
                <a:lnTo>
                  <a:pt x="21242" y="8764"/>
                </a:lnTo>
                <a:cubicBezTo>
                  <a:pt x="25266" y="8764"/>
                  <a:pt x="28612" y="5311"/>
                  <a:pt x="28671" y="977"/>
                </a:cubicBezTo>
                <a:cubicBezTo>
                  <a:pt x="28671" y="846"/>
                  <a:pt x="28671" y="715"/>
                  <a:pt x="28659" y="584"/>
                </a:cubicBezTo>
                <a:lnTo>
                  <a:pt x="28659" y="572"/>
                </a:lnTo>
                <a:cubicBezTo>
                  <a:pt x="28659" y="548"/>
                  <a:pt x="28659" y="513"/>
                  <a:pt x="28659" y="489"/>
                </a:cubicBezTo>
                <a:cubicBezTo>
                  <a:pt x="28659" y="394"/>
                  <a:pt x="28647" y="298"/>
                  <a:pt x="28647" y="215"/>
                </a:cubicBezTo>
                <a:cubicBezTo>
                  <a:pt x="28635" y="144"/>
                  <a:pt x="28635" y="72"/>
                  <a:pt x="28623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0"/>
          <p:cNvSpPr/>
          <p:nvPr/>
        </p:nvSpPr>
        <p:spPr>
          <a:xfrm>
            <a:off x="2169636" y="1654697"/>
            <a:ext cx="1082534" cy="807324"/>
          </a:xfrm>
          <a:custGeom>
            <a:rect b="b" l="l" r="r" t="t"/>
            <a:pathLst>
              <a:path extrusionOk="0" h="20979" w="28684">
                <a:moveTo>
                  <a:pt x="7633" y="0"/>
                </a:moveTo>
                <a:cubicBezTo>
                  <a:pt x="3644" y="0"/>
                  <a:pt x="370" y="3060"/>
                  <a:pt x="37" y="6965"/>
                </a:cubicBezTo>
                <a:cubicBezTo>
                  <a:pt x="13" y="7179"/>
                  <a:pt x="13" y="7406"/>
                  <a:pt x="13" y="7632"/>
                </a:cubicBezTo>
                <a:lnTo>
                  <a:pt x="13" y="20717"/>
                </a:lnTo>
                <a:cubicBezTo>
                  <a:pt x="13" y="20800"/>
                  <a:pt x="1" y="20895"/>
                  <a:pt x="13" y="20979"/>
                </a:cubicBezTo>
                <a:cubicBezTo>
                  <a:pt x="406" y="15431"/>
                  <a:pt x="9371" y="14716"/>
                  <a:pt x="12681" y="14633"/>
                </a:cubicBezTo>
                <a:cubicBezTo>
                  <a:pt x="12935" y="14629"/>
                  <a:pt x="13156" y="14627"/>
                  <a:pt x="13338" y="14627"/>
                </a:cubicBezTo>
                <a:cubicBezTo>
                  <a:pt x="13701" y="14627"/>
                  <a:pt x="13907" y="14633"/>
                  <a:pt x="13907" y="14633"/>
                </a:cubicBezTo>
                <a:lnTo>
                  <a:pt x="21254" y="14633"/>
                </a:lnTo>
                <a:cubicBezTo>
                  <a:pt x="25218" y="14633"/>
                  <a:pt x="28528" y="11537"/>
                  <a:pt x="28671" y="7608"/>
                </a:cubicBezTo>
                <a:lnTo>
                  <a:pt x="28671" y="7596"/>
                </a:lnTo>
                <a:cubicBezTo>
                  <a:pt x="28683" y="7537"/>
                  <a:pt x="28683" y="7477"/>
                  <a:pt x="28683" y="7418"/>
                </a:cubicBezTo>
                <a:cubicBezTo>
                  <a:pt x="28683" y="7287"/>
                  <a:pt x="28683" y="7156"/>
                  <a:pt x="28671" y="7025"/>
                </a:cubicBezTo>
                <a:cubicBezTo>
                  <a:pt x="28671" y="7013"/>
                  <a:pt x="28671" y="6989"/>
                  <a:pt x="28671" y="6965"/>
                </a:cubicBezTo>
                <a:cubicBezTo>
                  <a:pt x="28493" y="3084"/>
                  <a:pt x="25290" y="0"/>
                  <a:pt x="21361" y="0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22860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0" name="Google Shape;370;p30"/>
          <p:cNvSpPr/>
          <p:nvPr/>
        </p:nvSpPr>
        <p:spPr>
          <a:xfrm>
            <a:off x="2255479" y="4010612"/>
            <a:ext cx="1397927" cy="90104"/>
          </a:xfrm>
          <a:custGeom>
            <a:rect b="b" l="l" r="r" t="t"/>
            <a:pathLst>
              <a:path extrusionOk="0" h="2990" w="37041">
                <a:moveTo>
                  <a:pt x="0" y="1"/>
                </a:moveTo>
                <a:cubicBezTo>
                  <a:pt x="0" y="1656"/>
                  <a:pt x="1345" y="2989"/>
                  <a:pt x="3000" y="2989"/>
                </a:cubicBezTo>
                <a:lnTo>
                  <a:pt x="34052" y="2989"/>
                </a:lnTo>
                <a:cubicBezTo>
                  <a:pt x="35707" y="2989"/>
                  <a:pt x="37040" y="1656"/>
                  <a:pt x="37040" y="1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0"/>
          <p:cNvSpPr/>
          <p:nvPr/>
        </p:nvSpPr>
        <p:spPr>
          <a:xfrm>
            <a:off x="2813028" y="4240589"/>
            <a:ext cx="282673" cy="225711"/>
          </a:xfrm>
          <a:custGeom>
            <a:rect b="b" l="l" r="r" t="t"/>
            <a:pathLst>
              <a:path extrusionOk="0" h="7490" w="7490">
                <a:moveTo>
                  <a:pt x="3751" y="1"/>
                </a:moveTo>
                <a:cubicBezTo>
                  <a:pt x="1679" y="1"/>
                  <a:pt x="1" y="1680"/>
                  <a:pt x="1" y="3751"/>
                </a:cubicBezTo>
                <a:cubicBezTo>
                  <a:pt x="1" y="5811"/>
                  <a:pt x="1679" y="7490"/>
                  <a:pt x="3751" y="7490"/>
                </a:cubicBezTo>
                <a:cubicBezTo>
                  <a:pt x="5811" y="7490"/>
                  <a:pt x="7490" y="5811"/>
                  <a:pt x="7490" y="3751"/>
                </a:cubicBezTo>
                <a:cubicBezTo>
                  <a:pt x="7490" y="1680"/>
                  <a:pt x="5811" y="1"/>
                  <a:pt x="3751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0"/>
          <p:cNvSpPr/>
          <p:nvPr/>
        </p:nvSpPr>
        <p:spPr>
          <a:xfrm>
            <a:off x="2862010" y="4279702"/>
            <a:ext cx="184700" cy="147481"/>
          </a:xfrm>
          <a:custGeom>
            <a:rect b="b" l="l" r="r" t="t"/>
            <a:pathLst>
              <a:path extrusionOk="0" h="4894" w="4894">
                <a:moveTo>
                  <a:pt x="2453" y="1"/>
                </a:moveTo>
                <a:cubicBezTo>
                  <a:pt x="1096" y="1"/>
                  <a:pt x="0" y="1096"/>
                  <a:pt x="0" y="2453"/>
                </a:cubicBezTo>
                <a:cubicBezTo>
                  <a:pt x="0" y="3799"/>
                  <a:pt x="1096" y="4894"/>
                  <a:pt x="2453" y="4894"/>
                </a:cubicBezTo>
                <a:cubicBezTo>
                  <a:pt x="3799" y="4894"/>
                  <a:pt x="4894" y="3799"/>
                  <a:pt x="4894" y="2453"/>
                </a:cubicBezTo>
                <a:cubicBezTo>
                  <a:pt x="4894" y="1096"/>
                  <a:pt x="3799" y="1"/>
                  <a:pt x="2453" y="1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0"/>
          <p:cNvSpPr/>
          <p:nvPr/>
        </p:nvSpPr>
        <p:spPr>
          <a:xfrm>
            <a:off x="2822462" y="4100680"/>
            <a:ext cx="263803" cy="202387"/>
          </a:xfrm>
          <a:custGeom>
            <a:rect b="b" l="l" r="r" t="t"/>
            <a:pathLst>
              <a:path extrusionOk="0" h="6716" w="6990">
                <a:moveTo>
                  <a:pt x="1" y="0"/>
                </a:moveTo>
                <a:lnTo>
                  <a:pt x="3501" y="6715"/>
                </a:lnTo>
                <a:lnTo>
                  <a:pt x="6990" y="0"/>
                </a:ln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0"/>
          <p:cNvSpPr/>
          <p:nvPr/>
        </p:nvSpPr>
        <p:spPr>
          <a:xfrm>
            <a:off x="4737696" y="4240589"/>
            <a:ext cx="282220" cy="225711"/>
          </a:xfrm>
          <a:custGeom>
            <a:rect b="b" l="l" r="r" t="t"/>
            <a:pathLst>
              <a:path extrusionOk="0" h="7490" w="7478">
                <a:moveTo>
                  <a:pt x="3739" y="1"/>
                </a:moveTo>
                <a:cubicBezTo>
                  <a:pt x="1668" y="1"/>
                  <a:pt x="1" y="1680"/>
                  <a:pt x="1" y="3751"/>
                </a:cubicBezTo>
                <a:cubicBezTo>
                  <a:pt x="1" y="5811"/>
                  <a:pt x="1668" y="7490"/>
                  <a:pt x="3739" y="7490"/>
                </a:cubicBezTo>
                <a:cubicBezTo>
                  <a:pt x="5799" y="7490"/>
                  <a:pt x="7478" y="5811"/>
                  <a:pt x="7478" y="3751"/>
                </a:cubicBezTo>
                <a:cubicBezTo>
                  <a:pt x="7478" y="1680"/>
                  <a:pt x="5799" y="1"/>
                  <a:pt x="3739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0"/>
          <p:cNvSpPr/>
          <p:nvPr/>
        </p:nvSpPr>
        <p:spPr>
          <a:xfrm>
            <a:off x="4786677" y="4279702"/>
            <a:ext cx="184284" cy="147481"/>
          </a:xfrm>
          <a:custGeom>
            <a:rect b="b" l="l" r="r" t="t"/>
            <a:pathLst>
              <a:path extrusionOk="0" h="4894" w="4883">
                <a:moveTo>
                  <a:pt x="2441" y="1"/>
                </a:moveTo>
                <a:cubicBezTo>
                  <a:pt x="1084" y="1"/>
                  <a:pt x="1" y="1096"/>
                  <a:pt x="1" y="2453"/>
                </a:cubicBezTo>
                <a:cubicBezTo>
                  <a:pt x="1" y="3799"/>
                  <a:pt x="1084" y="4894"/>
                  <a:pt x="2441" y="4894"/>
                </a:cubicBezTo>
                <a:cubicBezTo>
                  <a:pt x="3787" y="4894"/>
                  <a:pt x="4882" y="3799"/>
                  <a:pt x="4882" y="2453"/>
                </a:cubicBezTo>
                <a:cubicBezTo>
                  <a:pt x="4882" y="1096"/>
                  <a:pt x="3787" y="1"/>
                  <a:pt x="2441" y="1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0"/>
          <p:cNvSpPr/>
          <p:nvPr/>
        </p:nvSpPr>
        <p:spPr>
          <a:xfrm>
            <a:off x="4094338" y="1965780"/>
            <a:ext cx="1569116" cy="2044883"/>
          </a:xfrm>
          <a:custGeom>
            <a:rect b="b" l="l" r="r" t="t"/>
            <a:pathLst>
              <a:path extrusionOk="0" h="53138" w="41577">
                <a:moveTo>
                  <a:pt x="2322" y="0"/>
                </a:moveTo>
                <a:cubicBezTo>
                  <a:pt x="1036" y="0"/>
                  <a:pt x="0" y="1036"/>
                  <a:pt x="0" y="2322"/>
                </a:cubicBezTo>
                <a:lnTo>
                  <a:pt x="0" y="50804"/>
                </a:lnTo>
                <a:cubicBezTo>
                  <a:pt x="0" y="50899"/>
                  <a:pt x="0" y="50983"/>
                  <a:pt x="12" y="51066"/>
                </a:cubicBezTo>
                <a:cubicBezTo>
                  <a:pt x="36" y="51280"/>
                  <a:pt x="95" y="51495"/>
                  <a:pt x="179" y="51697"/>
                </a:cubicBezTo>
                <a:cubicBezTo>
                  <a:pt x="524" y="52543"/>
                  <a:pt x="1357" y="53138"/>
                  <a:pt x="2322" y="53138"/>
                </a:cubicBezTo>
                <a:lnTo>
                  <a:pt x="39243" y="53138"/>
                </a:lnTo>
                <a:cubicBezTo>
                  <a:pt x="40529" y="53138"/>
                  <a:pt x="41577" y="52090"/>
                  <a:pt x="41577" y="50804"/>
                </a:cubicBezTo>
                <a:lnTo>
                  <a:pt x="41577" y="2322"/>
                </a:lnTo>
                <a:cubicBezTo>
                  <a:pt x="41577" y="1036"/>
                  <a:pt x="40529" y="0"/>
                  <a:pt x="39243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0"/>
          <p:cNvSpPr/>
          <p:nvPr/>
        </p:nvSpPr>
        <p:spPr>
          <a:xfrm>
            <a:off x="4094335" y="3908370"/>
            <a:ext cx="1569116" cy="102278"/>
          </a:xfrm>
          <a:custGeom>
            <a:rect b="b" l="l" r="r" t="t"/>
            <a:pathLst>
              <a:path extrusionOk="0" h="3394" w="41577">
                <a:moveTo>
                  <a:pt x="0" y="1"/>
                </a:moveTo>
                <a:lnTo>
                  <a:pt x="0" y="1060"/>
                </a:lnTo>
                <a:cubicBezTo>
                  <a:pt x="0" y="1155"/>
                  <a:pt x="0" y="1239"/>
                  <a:pt x="12" y="1322"/>
                </a:cubicBezTo>
                <a:cubicBezTo>
                  <a:pt x="36" y="1536"/>
                  <a:pt x="95" y="1751"/>
                  <a:pt x="179" y="1953"/>
                </a:cubicBezTo>
                <a:cubicBezTo>
                  <a:pt x="524" y="2799"/>
                  <a:pt x="1357" y="3394"/>
                  <a:pt x="2322" y="3394"/>
                </a:cubicBezTo>
                <a:lnTo>
                  <a:pt x="39243" y="3394"/>
                </a:lnTo>
                <a:cubicBezTo>
                  <a:pt x="40529" y="3394"/>
                  <a:pt x="41577" y="2346"/>
                  <a:pt x="41577" y="1060"/>
                </a:cubicBezTo>
                <a:lnTo>
                  <a:pt x="41577" y="1"/>
                </a:lnTo>
                <a:cubicBezTo>
                  <a:pt x="41577" y="1286"/>
                  <a:pt x="40529" y="2322"/>
                  <a:pt x="39243" y="2322"/>
                </a:cubicBezTo>
                <a:lnTo>
                  <a:pt x="2322" y="2322"/>
                </a:lnTo>
                <a:cubicBezTo>
                  <a:pt x="1357" y="2322"/>
                  <a:pt x="524" y="1727"/>
                  <a:pt x="179" y="882"/>
                </a:cubicBezTo>
                <a:cubicBezTo>
                  <a:pt x="95" y="691"/>
                  <a:pt x="36" y="477"/>
                  <a:pt x="12" y="263"/>
                </a:cubicBezTo>
                <a:cubicBezTo>
                  <a:pt x="0" y="167"/>
                  <a:pt x="0" y="84"/>
                  <a:pt x="0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0"/>
          <p:cNvSpPr/>
          <p:nvPr/>
        </p:nvSpPr>
        <p:spPr>
          <a:xfrm>
            <a:off x="4094338" y="1924990"/>
            <a:ext cx="1082044" cy="568656"/>
          </a:xfrm>
          <a:custGeom>
            <a:rect b="b" l="l" r="r" t="t"/>
            <a:pathLst>
              <a:path extrusionOk="0" h="14777" w="28671">
                <a:moveTo>
                  <a:pt x="83" y="1"/>
                </a:moveTo>
                <a:cubicBezTo>
                  <a:pt x="60" y="167"/>
                  <a:pt x="36" y="322"/>
                  <a:pt x="24" y="489"/>
                </a:cubicBezTo>
                <a:cubicBezTo>
                  <a:pt x="12" y="727"/>
                  <a:pt x="0" y="965"/>
                  <a:pt x="0" y="1203"/>
                </a:cubicBezTo>
                <a:lnTo>
                  <a:pt x="0" y="13693"/>
                </a:lnTo>
                <a:lnTo>
                  <a:pt x="0" y="13967"/>
                </a:lnTo>
                <a:cubicBezTo>
                  <a:pt x="0" y="13967"/>
                  <a:pt x="0" y="14550"/>
                  <a:pt x="0" y="14776"/>
                </a:cubicBezTo>
                <a:cubicBezTo>
                  <a:pt x="1286" y="9716"/>
                  <a:pt x="9561" y="8835"/>
                  <a:pt x="12668" y="8764"/>
                </a:cubicBezTo>
                <a:cubicBezTo>
                  <a:pt x="12922" y="8756"/>
                  <a:pt x="13143" y="8753"/>
                  <a:pt x="13325" y="8753"/>
                </a:cubicBezTo>
                <a:cubicBezTo>
                  <a:pt x="13688" y="8753"/>
                  <a:pt x="13895" y="8764"/>
                  <a:pt x="13895" y="8764"/>
                </a:cubicBezTo>
                <a:lnTo>
                  <a:pt x="21241" y="8764"/>
                </a:lnTo>
                <a:cubicBezTo>
                  <a:pt x="25265" y="8764"/>
                  <a:pt x="28623" y="5311"/>
                  <a:pt x="28670" y="977"/>
                </a:cubicBezTo>
                <a:cubicBezTo>
                  <a:pt x="28670" y="846"/>
                  <a:pt x="28670" y="715"/>
                  <a:pt x="28670" y="584"/>
                </a:cubicBezTo>
                <a:lnTo>
                  <a:pt x="28670" y="572"/>
                </a:lnTo>
                <a:cubicBezTo>
                  <a:pt x="28670" y="548"/>
                  <a:pt x="28658" y="513"/>
                  <a:pt x="28658" y="489"/>
                </a:cubicBezTo>
                <a:cubicBezTo>
                  <a:pt x="28658" y="394"/>
                  <a:pt x="28658" y="298"/>
                  <a:pt x="28647" y="215"/>
                </a:cubicBezTo>
                <a:cubicBezTo>
                  <a:pt x="28635" y="144"/>
                  <a:pt x="28635" y="72"/>
                  <a:pt x="28623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0"/>
          <p:cNvSpPr/>
          <p:nvPr/>
        </p:nvSpPr>
        <p:spPr>
          <a:xfrm>
            <a:off x="4093885" y="1654697"/>
            <a:ext cx="1082496" cy="807324"/>
          </a:xfrm>
          <a:custGeom>
            <a:rect b="b" l="l" r="r" t="t"/>
            <a:pathLst>
              <a:path extrusionOk="0" h="20979" w="28683">
                <a:moveTo>
                  <a:pt x="7644" y="0"/>
                </a:moveTo>
                <a:cubicBezTo>
                  <a:pt x="3644" y="0"/>
                  <a:pt x="369" y="3060"/>
                  <a:pt x="36" y="6965"/>
                </a:cubicBezTo>
                <a:cubicBezTo>
                  <a:pt x="24" y="7179"/>
                  <a:pt x="12" y="7406"/>
                  <a:pt x="12" y="7632"/>
                </a:cubicBezTo>
                <a:lnTo>
                  <a:pt x="12" y="20717"/>
                </a:lnTo>
                <a:cubicBezTo>
                  <a:pt x="12" y="20800"/>
                  <a:pt x="0" y="20895"/>
                  <a:pt x="12" y="20979"/>
                </a:cubicBezTo>
                <a:cubicBezTo>
                  <a:pt x="417" y="15431"/>
                  <a:pt x="9370" y="14716"/>
                  <a:pt x="12680" y="14633"/>
                </a:cubicBezTo>
                <a:cubicBezTo>
                  <a:pt x="12934" y="14629"/>
                  <a:pt x="13155" y="14627"/>
                  <a:pt x="13337" y="14627"/>
                </a:cubicBezTo>
                <a:cubicBezTo>
                  <a:pt x="13700" y="14627"/>
                  <a:pt x="13907" y="14633"/>
                  <a:pt x="13907" y="14633"/>
                </a:cubicBezTo>
                <a:lnTo>
                  <a:pt x="21253" y="14633"/>
                </a:lnTo>
                <a:cubicBezTo>
                  <a:pt x="25218" y="14633"/>
                  <a:pt x="28528" y="11537"/>
                  <a:pt x="28682" y="7608"/>
                </a:cubicBezTo>
                <a:lnTo>
                  <a:pt x="28682" y="7596"/>
                </a:lnTo>
                <a:cubicBezTo>
                  <a:pt x="28682" y="7537"/>
                  <a:pt x="28682" y="7477"/>
                  <a:pt x="28682" y="7418"/>
                </a:cubicBezTo>
                <a:cubicBezTo>
                  <a:pt x="28682" y="7287"/>
                  <a:pt x="28682" y="7156"/>
                  <a:pt x="28682" y="7025"/>
                </a:cubicBezTo>
                <a:cubicBezTo>
                  <a:pt x="28682" y="7013"/>
                  <a:pt x="28682" y="6989"/>
                  <a:pt x="28670" y="6965"/>
                </a:cubicBezTo>
                <a:cubicBezTo>
                  <a:pt x="28492" y="3084"/>
                  <a:pt x="25289" y="0"/>
                  <a:pt x="21360" y="0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22860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0" name="Google Shape;380;p30"/>
          <p:cNvSpPr/>
          <p:nvPr/>
        </p:nvSpPr>
        <p:spPr>
          <a:xfrm>
            <a:off x="4179915" y="4010612"/>
            <a:ext cx="1397927" cy="90104"/>
          </a:xfrm>
          <a:custGeom>
            <a:rect b="b" l="l" r="r" t="t"/>
            <a:pathLst>
              <a:path extrusionOk="0" h="2990" w="37041">
                <a:moveTo>
                  <a:pt x="0" y="1"/>
                </a:moveTo>
                <a:cubicBezTo>
                  <a:pt x="0" y="1656"/>
                  <a:pt x="1346" y="2989"/>
                  <a:pt x="3001" y="2989"/>
                </a:cubicBezTo>
                <a:lnTo>
                  <a:pt x="34052" y="2989"/>
                </a:lnTo>
                <a:cubicBezTo>
                  <a:pt x="35707" y="2989"/>
                  <a:pt x="37041" y="1656"/>
                  <a:pt x="37041" y="1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0"/>
          <p:cNvSpPr/>
          <p:nvPr/>
        </p:nvSpPr>
        <p:spPr>
          <a:xfrm>
            <a:off x="4746715" y="4100680"/>
            <a:ext cx="263765" cy="202387"/>
          </a:xfrm>
          <a:custGeom>
            <a:rect b="b" l="l" r="r" t="t"/>
            <a:pathLst>
              <a:path extrusionOk="0" h="6716" w="6989">
                <a:moveTo>
                  <a:pt x="0" y="0"/>
                </a:moveTo>
                <a:lnTo>
                  <a:pt x="3500" y="6715"/>
                </a:lnTo>
                <a:lnTo>
                  <a:pt x="6989" y="0"/>
                </a:ln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0"/>
          <p:cNvSpPr/>
          <p:nvPr/>
        </p:nvSpPr>
        <p:spPr>
          <a:xfrm>
            <a:off x="5923124" y="1965780"/>
            <a:ext cx="1569154" cy="2044883"/>
          </a:xfrm>
          <a:custGeom>
            <a:rect b="b" l="l" r="r" t="t"/>
            <a:pathLst>
              <a:path extrusionOk="0" h="53138" w="41578">
                <a:moveTo>
                  <a:pt x="2322" y="0"/>
                </a:moveTo>
                <a:cubicBezTo>
                  <a:pt x="1048" y="0"/>
                  <a:pt x="0" y="1036"/>
                  <a:pt x="0" y="2322"/>
                </a:cubicBezTo>
                <a:lnTo>
                  <a:pt x="0" y="50804"/>
                </a:lnTo>
                <a:cubicBezTo>
                  <a:pt x="0" y="50899"/>
                  <a:pt x="0" y="50983"/>
                  <a:pt x="12" y="51066"/>
                </a:cubicBezTo>
                <a:cubicBezTo>
                  <a:pt x="36" y="51280"/>
                  <a:pt x="96" y="51495"/>
                  <a:pt x="179" y="51697"/>
                </a:cubicBezTo>
                <a:cubicBezTo>
                  <a:pt x="524" y="52543"/>
                  <a:pt x="1358" y="53138"/>
                  <a:pt x="2322" y="53138"/>
                </a:cubicBezTo>
                <a:lnTo>
                  <a:pt x="39255" y="53138"/>
                </a:lnTo>
                <a:cubicBezTo>
                  <a:pt x="40541" y="53138"/>
                  <a:pt x="41577" y="52090"/>
                  <a:pt x="41577" y="50804"/>
                </a:cubicBezTo>
                <a:lnTo>
                  <a:pt x="41577" y="2322"/>
                </a:lnTo>
                <a:cubicBezTo>
                  <a:pt x="41577" y="1036"/>
                  <a:pt x="40541" y="0"/>
                  <a:pt x="39255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0"/>
          <p:cNvSpPr/>
          <p:nvPr/>
        </p:nvSpPr>
        <p:spPr>
          <a:xfrm>
            <a:off x="5923124" y="3908370"/>
            <a:ext cx="1569154" cy="102278"/>
          </a:xfrm>
          <a:custGeom>
            <a:rect b="b" l="l" r="r" t="t"/>
            <a:pathLst>
              <a:path extrusionOk="0" h="3394" w="41578">
                <a:moveTo>
                  <a:pt x="0" y="1"/>
                </a:moveTo>
                <a:lnTo>
                  <a:pt x="0" y="1060"/>
                </a:lnTo>
                <a:cubicBezTo>
                  <a:pt x="0" y="1155"/>
                  <a:pt x="0" y="1239"/>
                  <a:pt x="12" y="1322"/>
                </a:cubicBezTo>
                <a:cubicBezTo>
                  <a:pt x="36" y="1536"/>
                  <a:pt x="96" y="1751"/>
                  <a:pt x="179" y="1953"/>
                </a:cubicBezTo>
                <a:cubicBezTo>
                  <a:pt x="524" y="2799"/>
                  <a:pt x="1358" y="3394"/>
                  <a:pt x="2322" y="3394"/>
                </a:cubicBezTo>
                <a:lnTo>
                  <a:pt x="39255" y="3394"/>
                </a:lnTo>
                <a:cubicBezTo>
                  <a:pt x="40541" y="3394"/>
                  <a:pt x="41577" y="2346"/>
                  <a:pt x="41577" y="1060"/>
                </a:cubicBezTo>
                <a:lnTo>
                  <a:pt x="41577" y="1"/>
                </a:lnTo>
                <a:cubicBezTo>
                  <a:pt x="41577" y="1286"/>
                  <a:pt x="40541" y="2322"/>
                  <a:pt x="39255" y="2322"/>
                </a:cubicBezTo>
                <a:lnTo>
                  <a:pt x="2322" y="2322"/>
                </a:lnTo>
                <a:cubicBezTo>
                  <a:pt x="1358" y="2322"/>
                  <a:pt x="524" y="1727"/>
                  <a:pt x="179" y="882"/>
                </a:cubicBezTo>
                <a:cubicBezTo>
                  <a:pt x="96" y="691"/>
                  <a:pt x="36" y="477"/>
                  <a:pt x="12" y="263"/>
                </a:cubicBezTo>
                <a:cubicBezTo>
                  <a:pt x="0" y="167"/>
                  <a:pt x="0" y="84"/>
                  <a:pt x="0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0"/>
          <p:cNvSpPr/>
          <p:nvPr/>
        </p:nvSpPr>
        <p:spPr>
          <a:xfrm>
            <a:off x="5923124" y="1924990"/>
            <a:ext cx="1082044" cy="568656"/>
          </a:xfrm>
          <a:custGeom>
            <a:rect b="b" l="l" r="r" t="t"/>
            <a:pathLst>
              <a:path extrusionOk="0" h="14777" w="28671">
                <a:moveTo>
                  <a:pt x="84" y="1"/>
                </a:moveTo>
                <a:cubicBezTo>
                  <a:pt x="60" y="167"/>
                  <a:pt x="48" y="322"/>
                  <a:pt x="36" y="489"/>
                </a:cubicBezTo>
                <a:cubicBezTo>
                  <a:pt x="12" y="727"/>
                  <a:pt x="0" y="965"/>
                  <a:pt x="0" y="1203"/>
                </a:cubicBezTo>
                <a:lnTo>
                  <a:pt x="0" y="13693"/>
                </a:lnTo>
                <a:lnTo>
                  <a:pt x="0" y="13967"/>
                </a:lnTo>
                <a:cubicBezTo>
                  <a:pt x="0" y="13967"/>
                  <a:pt x="0" y="14550"/>
                  <a:pt x="0" y="14776"/>
                </a:cubicBezTo>
                <a:cubicBezTo>
                  <a:pt x="1286" y="9716"/>
                  <a:pt x="9561" y="8835"/>
                  <a:pt x="12681" y="8764"/>
                </a:cubicBezTo>
                <a:cubicBezTo>
                  <a:pt x="12931" y="8756"/>
                  <a:pt x="13149" y="8753"/>
                  <a:pt x="13329" y="8753"/>
                </a:cubicBezTo>
                <a:cubicBezTo>
                  <a:pt x="13689" y="8753"/>
                  <a:pt x="13895" y="8764"/>
                  <a:pt x="13895" y="8764"/>
                </a:cubicBezTo>
                <a:lnTo>
                  <a:pt x="21241" y="8764"/>
                </a:lnTo>
                <a:cubicBezTo>
                  <a:pt x="25266" y="8764"/>
                  <a:pt x="28623" y="5311"/>
                  <a:pt x="28671" y="977"/>
                </a:cubicBezTo>
                <a:cubicBezTo>
                  <a:pt x="28671" y="846"/>
                  <a:pt x="28671" y="715"/>
                  <a:pt x="28671" y="584"/>
                </a:cubicBezTo>
                <a:lnTo>
                  <a:pt x="28671" y="572"/>
                </a:lnTo>
                <a:cubicBezTo>
                  <a:pt x="28671" y="548"/>
                  <a:pt x="28671" y="513"/>
                  <a:pt x="28671" y="489"/>
                </a:cubicBezTo>
                <a:cubicBezTo>
                  <a:pt x="28659" y="394"/>
                  <a:pt x="28659" y="298"/>
                  <a:pt x="28647" y="215"/>
                </a:cubicBezTo>
                <a:cubicBezTo>
                  <a:pt x="28647" y="144"/>
                  <a:pt x="28635" y="72"/>
                  <a:pt x="28635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0"/>
          <p:cNvSpPr/>
          <p:nvPr/>
        </p:nvSpPr>
        <p:spPr>
          <a:xfrm>
            <a:off x="5922671" y="1654697"/>
            <a:ext cx="1082496" cy="807324"/>
          </a:xfrm>
          <a:custGeom>
            <a:rect b="b" l="l" r="r" t="t"/>
            <a:pathLst>
              <a:path extrusionOk="0" h="20979" w="28683">
                <a:moveTo>
                  <a:pt x="7644" y="0"/>
                </a:moveTo>
                <a:cubicBezTo>
                  <a:pt x="3656" y="0"/>
                  <a:pt x="382" y="3060"/>
                  <a:pt x="48" y="6965"/>
                </a:cubicBezTo>
                <a:cubicBezTo>
                  <a:pt x="24" y="7179"/>
                  <a:pt x="12" y="7406"/>
                  <a:pt x="12" y="7632"/>
                </a:cubicBezTo>
                <a:lnTo>
                  <a:pt x="12" y="20717"/>
                </a:lnTo>
                <a:cubicBezTo>
                  <a:pt x="12" y="20800"/>
                  <a:pt x="1" y="20895"/>
                  <a:pt x="12" y="20979"/>
                </a:cubicBezTo>
                <a:cubicBezTo>
                  <a:pt x="417" y="15431"/>
                  <a:pt x="9371" y="14716"/>
                  <a:pt x="12693" y="14633"/>
                </a:cubicBezTo>
                <a:cubicBezTo>
                  <a:pt x="12943" y="14629"/>
                  <a:pt x="13161" y="14627"/>
                  <a:pt x="13341" y="14627"/>
                </a:cubicBezTo>
                <a:cubicBezTo>
                  <a:pt x="13701" y="14627"/>
                  <a:pt x="13907" y="14633"/>
                  <a:pt x="13907" y="14633"/>
                </a:cubicBezTo>
                <a:lnTo>
                  <a:pt x="21253" y="14633"/>
                </a:lnTo>
                <a:cubicBezTo>
                  <a:pt x="25218" y="14633"/>
                  <a:pt x="28528" y="11537"/>
                  <a:pt x="28683" y="7608"/>
                </a:cubicBezTo>
                <a:lnTo>
                  <a:pt x="28683" y="7596"/>
                </a:lnTo>
                <a:cubicBezTo>
                  <a:pt x="28683" y="7537"/>
                  <a:pt x="28683" y="7477"/>
                  <a:pt x="28683" y="7418"/>
                </a:cubicBezTo>
                <a:cubicBezTo>
                  <a:pt x="28683" y="7287"/>
                  <a:pt x="28683" y="7156"/>
                  <a:pt x="28683" y="7025"/>
                </a:cubicBezTo>
                <a:cubicBezTo>
                  <a:pt x="28683" y="7013"/>
                  <a:pt x="28683" y="6989"/>
                  <a:pt x="28683" y="6965"/>
                </a:cubicBezTo>
                <a:cubicBezTo>
                  <a:pt x="28492" y="3084"/>
                  <a:pt x="25289" y="0"/>
                  <a:pt x="21372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22860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6" name="Google Shape;386;p30"/>
          <p:cNvSpPr/>
          <p:nvPr/>
        </p:nvSpPr>
        <p:spPr>
          <a:xfrm>
            <a:off x="6008936" y="4010612"/>
            <a:ext cx="1397927" cy="90104"/>
          </a:xfrm>
          <a:custGeom>
            <a:rect b="b" l="l" r="r" t="t"/>
            <a:pathLst>
              <a:path extrusionOk="0" h="2990" w="37041">
                <a:moveTo>
                  <a:pt x="1" y="1"/>
                </a:moveTo>
                <a:cubicBezTo>
                  <a:pt x="1" y="1656"/>
                  <a:pt x="1334" y="2989"/>
                  <a:pt x="2989" y="2989"/>
                </a:cubicBezTo>
                <a:lnTo>
                  <a:pt x="34041" y="2989"/>
                </a:lnTo>
                <a:cubicBezTo>
                  <a:pt x="35695" y="2989"/>
                  <a:pt x="37041" y="1656"/>
                  <a:pt x="37041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0"/>
          <p:cNvSpPr/>
          <p:nvPr/>
        </p:nvSpPr>
        <p:spPr>
          <a:xfrm>
            <a:off x="6566523" y="4240589"/>
            <a:ext cx="282220" cy="225711"/>
          </a:xfrm>
          <a:custGeom>
            <a:rect b="b" l="l" r="r" t="t"/>
            <a:pathLst>
              <a:path extrusionOk="0" h="7490" w="7478">
                <a:moveTo>
                  <a:pt x="3739" y="1"/>
                </a:moveTo>
                <a:cubicBezTo>
                  <a:pt x="1667" y="1"/>
                  <a:pt x="0" y="1680"/>
                  <a:pt x="0" y="3751"/>
                </a:cubicBezTo>
                <a:cubicBezTo>
                  <a:pt x="0" y="5811"/>
                  <a:pt x="1667" y="7490"/>
                  <a:pt x="3739" y="7490"/>
                </a:cubicBezTo>
                <a:cubicBezTo>
                  <a:pt x="5810" y="7490"/>
                  <a:pt x="7477" y="5811"/>
                  <a:pt x="7477" y="3751"/>
                </a:cubicBezTo>
                <a:cubicBezTo>
                  <a:pt x="7477" y="1680"/>
                  <a:pt x="5810" y="1"/>
                  <a:pt x="3739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6615467" y="4279702"/>
            <a:ext cx="184284" cy="147481"/>
          </a:xfrm>
          <a:custGeom>
            <a:rect b="b" l="l" r="r" t="t"/>
            <a:pathLst>
              <a:path extrusionOk="0" h="4894" w="4883">
                <a:moveTo>
                  <a:pt x="2442" y="1"/>
                </a:moveTo>
                <a:cubicBezTo>
                  <a:pt x="1096" y="1"/>
                  <a:pt x="1" y="1096"/>
                  <a:pt x="1" y="2453"/>
                </a:cubicBezTo>
                <a:cubicBezTo>
                  <a:pt x="1" y="3799"/>
                  <a:pt x="1096" y="4894"/>
                  <a:pt x="2442" y="4894"/>
                </a:cubicBezTo>
                <a:cubicBezTo>
                  <a:pt x="3787" y="4894"/>
                  <a:pt x="4883" y="3799"/>
                  <a:pt x="4883" y="2453"/>
                </a:cubicBezTo>
                <a:cubicBezTo>
                  <a:pt x="4883" y="1096"/>
                  <a:pt x="3787" y="1"/>
                  <a:pt x="2442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6575957" y="4100680"/>
            <a:ext cx="263803" cy="202387"/>
          </a:xfrm>
          <a:custGeom>
            <a:rect b="b" l="l" r="r" t="t"/>
            <a:pathLst>
              <a:path extrusionOk="0" h="6716" w="6990">
                <a:moveTo>
                  <a:pt x="0" y="0"/>
                </a:moveTo>
                <a:lnTo>
                  <a:pt x="3489" y="6715"/>
                </a:lnTo>
                <a:lnTo>
                  <a:pt x="6989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0"/>
          <p:cNvSpPr txBox="1"/>
          <p:nvPr/>
        </p:nvSpPr>
        <p:spPr>
          <a:xfrm>
            <a:off x="318975" y="2255488"/>
            <a:ext cx="1408800" cy="16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Health behavior of all kind is related to a general health belief that one is susceptible to a health problem (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Perceived susceptibility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)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1" name="Google Shape;391;p30"/>
          <p:cNvSpPr txBox="1"/>
          <p:nvPr/>
        </p:nvSpPr>
        <p:spPr>
          <a:xfrm>
            <a:off x="2239393" y="2255488"/>
            <a:ext cx="1408800" cy="16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Health problems have undesirable consequences (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Perceived seriousness or severity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)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2" name="Google Shape;392;p30"/>
          <p:cNvSpPr txBox="1"/>
          <p:nvPr/>
        </p:nvSpPr>
        <p:spPr>
          <a:xfrm>
            <a:off x="4183668" y="2255488"/>
            <a:ext cx="1408800" cy="16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Health problems and their consequences are preventable.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3" name="Google Shape;393;p30"/>
          <p:cNvSpPr txBox="1"/>
          <p:nvPr/>
        </p:nvSpPr>
        <p:spPr>
          <a:xfrm>
            <a:off x="6008663" y="2255488"/>
            <a:ext cx="1408800" cy="16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If health problems are to be overcome,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barriers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have to be overcome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4" name="Google Shape;394;p30"/>
          <p:cNvSpPr txBox="1"/>
          <p:nvPr/>
        </p:nvSpPr>
        <p:spPr>
          <a:xfrm>
            <a:off x="2407625" y="1069825"/>
            <a:ext cx="24639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The model postulates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30"/>
          <p:cNvSpPr txBox="1"/>
          <p:nvPr/>
        </p:nvSpPr>
        <p:spPr>
          <a:xfrm>
            <a:off x="1913163" y="4620025"/>
            <a:ext cx="37632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Phases of the health belief model</a:t>
            </a:r>
            <a:endParaRPr b="1" sz="18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6" name="Google Shape;396;p30"/>
          <p:cNvSpPr/>
          <p:nvPr/>
        </p:nvSpPr>
        <p:spPr>
          <a:xfrm>
            <a:off x="476850" y="5621525"/>
            <a:ext cx="1769100" cy="858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0"/>
          <p:cNvSpPr/>
          <p:nvPr/>
        </p:nvSpPr>
        <p:spPr>
          <a:xfrm>
            <a:off x="552361" y="5194232"/>
            <a:ext cx="417300" cy="3693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34F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0"/>
          <p:cNvSpPr/>
          <p:nvPr/>
        </p:nvSpPr>
        <p:spPr>
          <a:xfrm>
            <a:off x="2885353" y="5607742"/>
            <a:ext cx="1769100" cy="85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0"/>
          <p:cNvSpPr/>
          <p:nvPr/>
        </p:nvSpPr>
        <p:spPr>
          <a:xfrm>
            <a:off x="2885597" y="5169799"/>
            <a:ext cx="417300" cy="3693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0"/>
          <p:cNvSpPr/>
          <p:nvPr/>
        </p:nvSpPr>
        <p:spPr>
          <a:xfrm>
            <a:off x="5259457" y="5607569"/>
            <a:ext cx="1769100" cy="85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0"/>
          <p:cNvSpPr/>
          <p:nvPr/>
        </p:nvSpPr>
        <p:spPr>
          <a:xfrm flipH="1" rot="10800000">
            <a:off x="5185291" y="5163622"/>
            <a:ext cx="417300" cy="3693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D0E0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0"/>
          <p:cNvSpPr txBox="1"/>
          <p:nvPr/>
        </p:nvSpPr>
        <p:spPr>
          <a:xfrm>
            <a:off x="1040004" y="5258933"/>
            <a:ext cx="114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perceptions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03" name="Google Shape;403;p30"/>
          <p:cNvSpPr txBox="1"/>
          <p:nvPr/>
        </p:nvSpPr>
        <p:spPr>
          <a:xfrm>
            <a:off x="3302912" y="5258933"/>
            <a:ext cx="151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Modifying factors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04" name="Google Shape;404;p30"/>
          <p:cNvSpPr txBox="1"/>
          <p:nvPr/>
        </p:nvSpPr>
        <p:spPr>
          <a:xfrm>
            <a:off x="5628653" y="5258925"/>
            <a:ext cx="151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Likelihood of action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05" name="Google Shape;405;p30"/>
          <p:cNvSpPr/>
          <p:nvPr/>
        </p:nvSpPr>
        <p:spPr>
          <a:xfrm>
            <a:off x="5279725" y="6061488"/>
            <a:ext cx="1880700" cy="807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Perceived benefits Minus Perceived barriers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2859900" y="7628025"/>
            <a:ext cx="1880700" cy="585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Perceived threat of the disease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07" name="Google Shape;407;p30"/>
          <p:cNvSpPr/>
          <p:nvPr/>
        </p:nvSpPr>
        <p:spPr>
          <a:xfrm>
            <a:off x="428725" y="6077475"/>
            <a:ext cx="1880700" cy="807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Perceptions of susceptibility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Perception of severity or seriousness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408" name="Google Shape;408;p30"/>
          <p:cNvCxnSpPr/>
          <p:nvPr/>
        </p:nvCxnSpPr>
        <p:spPr>
          <a:xfrm>
            <a:off x="3805188" y="7170525"/>
            <a:ext cx="7200" cy="457800"/>
          </a:xfrm>
          <a:prstGeom prst="straightConnector1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9" name="Google Shape;409;p30"/>
          <p:cNvCxnSpPr>
            <a:stCxn id="410" idx="1"/>
            <a:endCxn id="407" idx="3"/>
          </p:cNvCxnSpPr>
          <p:nvPr/>
        </p:nvCxnSpPr>
        <p:spPr>
          <a:xfrm rot="10800000">
            <a:off x="2309425" y="6481125"/>
            <a:ext cx="253200" cy="0"/>
          </a:xfrm>
          <a:prstGeom prst="straightConnector1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1" name="Google Shape;411;p30"/>
          <p:cNvCxnSpPr>
            <a:stCxn id="410" idx="3"/>
            <a:endCxn id="405" idx="1"/>
          </p:cNvCxnSpPr>
          <p:nvPr/>
        </p:nvCxnSpPr>
        <p:spPr>
          <a:xfrm flipH="1" rot="10800000">
            <a:off x="5026525" y="6465225"/>
            <a:ext cx="253200" cy="15900"/>
          </a:xfrm>
          <a:prstGeom prst="straightConnector1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2" name="Google Shape;412;p30"/>
          <p:cNvSpPr/>
          <p:nvPr/>
        </p:nvSpPr>
        <p:spPr>
          <a:xfrm>
            <a:off x="5279725" y="7621125"/>
            <a:ext cx="1880700" cy="585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Likelihood of taking recommended preventive action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13" name="Google Shape;413;p30"/>
          <p:cNvSpPr/>
          <p:nvPr/>
        </p:nvSpPr>
        <p:spPr>
          <a:xfrm>
            <a:off x="2859900" y="8569850"/>
            <a:ext cx="1880700" cy="986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Cues to action (mass media campaign, reminder from a physician, illness of a friend)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414" name="Google Shape;414;p30"/>
          <p:cNvCxnSpPr>
            <a:endCxn id="406" idx="2"/>
          </p:cNvCxnSpPr>
          <p:nvPr/>
        </p:nvCxnSpPr>
        <p:spPr>
          <a:xfrm rot="10800000">
            <a:off x="3800250" y="8213325"/>
            <a:ext cx="4800" cy="369300"/>
          </a:xfrm>
          <a:prstGeom prst="straightConnector1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5" name="Google Shape;415;p30"/>
          <p:cNvCxnSpPr>
            <a:stCxn id="405" idx="2"/>
            <a:endCxn id="412" idx="0"/>
          </p:cNvCxnSpPr>
          <p:nvPr/>
        </p:nvCxnSpPr>
        <p:spPr>
          <a:xfrm>
            <a:off x="6220075" y="6868788"/>
            <a:ext cx="0" cy="752400"/>
          </a:xfrm>
          <a:prstGeom prst="straightConnector1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6" name="Google Shape;416;p30"/>
          <p:cNvCxnSpPr>
            <a:stCxn id="407" idx="2"/>
          </p:cNvCxnSpPr>
          <p:nvPr/>
        </p:nvCxnSpPr>
        <p:spPr>
          <a:xfrm flipH="1">
            <a:off x="1364275" y="6884775"/>
            <a:ext cx="4800" cy="1031400"/>
          </a:xfrm>
          <a:prstGeom prst="straightConnector1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7" name="Google Shape;417;p30"/>
          <p:cNvCxnSpPr>
            <a:stCxn id="406" idx="3"/>
            <a:endCxn id="412" idx="1"/>
          </p:cNvCxnSpPr>
          <p:nvPr/>
        </p:nvCxnSpPr>
        <p:spPr>
          <a:xfrm flipH="1" rot="10800000">
            <a:off x="4740600" y="7913775"/>
            <a:ext cx="539100" cy="6900"/>
          </a:xfrm>
          <a:prstGeom prst="straightConnector1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18" name="Google Shape;418;p30"/>
          <p:cNvGrpSpPr/>
          <p:nvPr/>
        </p:nvGrpSpPr>
        <p:grpSpPr>
          <a:xfrm>
            <a:off x="605405" y="5227525"/>
            <a:ext cx="311198" cy="279712"/>
            <a:chOff x="7543575" y="1629650"/>
            <a:chExt cx="417100" cy="421000"/>
          </a:xfrm>
        </p:grpSpPr>
        <p:sp>
          <p:nvSpPr>
            <p:cNvPr id="419" name="Google Shape;419;p30"/>
            <p:cNvSpPr/>
            <p:nvPr/>
          </p:nvSpPr>
          <p:spPr>
            <a:xfrm>
              <a:off x="7543575" y="1629650"/>
              <a:ext cx="416975" cy="420925"/>
            </a:xfrm>
            <a:custGeom>
              <a:rect b="b" l="l" r="r" t="t"/>
              <a:pathLst>
                <a:path extrusionOk="0" h="16837" w="16679">
                  <a:moveTo>
                    <a:pt x="7510" y="0"/>
                  </a:moveTo>
                  <a:cubicBezTo>
                    <a:pt x="7383" y="0"/>
                    <a:pt x="7253" y="14"/>
                    <a:pt x="7121" y="44"/>
                  </a:cubicBezTo>
                  <a:cubicBezTo>
                    <a:pt x="6765" y="119"/>
                    <a:pt x="6442" y="311"/>
                    <a:pt x="6208" y="592"/>
                  </a:cubicBezTo>
                  <a:cubicBezTo>
                    <a:pt x="5990" y="440"/>
                    <a:pt x="5710" y="357"/>
                    <a:pt x="5412" y="357"/>
                  </a:cubicBezTo>
                  <a:cubicBezTo>
                    <a:pt x="5204" y="357"/>
                    <a:pt x="4986" y="398"/>
                    <a:pt x="4774" y="484"/>
                  </a:cubicBezTo>
                  <a:cubicBezTo>
                    <a:pt x="4442" y="611"/>
                    <a:pt x="4160" y="845"/>
                    <a:pt x="3973" y="1145"/>
                  </a:cubicBezTo>
                  <a:cubicBezTo>
                    <a:pt x="3875" y="1116"/>
                    <a:pt x="3771" y="1102"/>
                    <a:pt x="3666" y="1102"/>
                  </a:cubicBezTo>
                  <a:cubicBezTo>
                    <a:pt x="3254" y="1102"/>
                    <a:pt x="2809" y="1316"/>
                    <a:pt x="2488" y="1707"/>
                  </a:cubicBezTo>
                  <a:cubicBezTo>
                    <a:pt x="2277" y="1965"/>
                    <a:pt x="2146" y="2274"/>
                    <a:pt x="2113" y="2607"/>
                  </a:cubicBezTo>
                  <a:cubicBezTo>
                    <a:pt x="1560" y="2630"/>
                    <a:pt x="1045" y="3117"/>
                    <a:pt x="895" y="3806"/>
                  </a:cubicBezTo>
                  <a:cubicBezTo>
                    <a:pt x="825" y="4115"/>
                    <a:pt x="848" y="4443"/>
                    <a:pt x="961" y="4748"/>
                  </a:cubicBezTo>
                  <a:cubicBezTo>
                    <a:pt x="333" y="4921"/>
                    <a:pt x="0" y="5694"/>
                    <a:pt x="216" y="6467"/>
                  </a:cubicBezTo>
                  <a:cubicBezTo>
                    <a:pt x="291" y="6739"/>
                    <a:pt x="436" y="6992"/>
                    <a:pt x="633" y="7198"/>
                  </a:cubicBezTo>
                  <a:cubicBezTo>
                    <a:pt x="572" y="7474"/>
                    <a:pt x="581" y="7765"/>
                    <a:pt x="656" y="8041"/>
                  </a:cubicBezTo>
                  <a:cubicBezTo>
                    <a:pt x="846" y="8709"/>
                    <a:pt x="1382" y="9163"/>
                    <a:pt x="1929" y="9163"/>
                  </a:cubicBezTo>
                  <a:cubicBezTo>
                    <a:pt x="2016" y="9163"/>
                    <a:pt x="2102" y="9152"/>
                    <a:pt x="2188" y="9128"/>
                  </a:cubicBezTo>
                  <a:cubicBezTo>
                    <a:pt x="2254" y="9109"/>
                    <a:pt x="2319" y="9081"/>
                    <a:pt x="2380" y="9048"/>
                  </a:cubicBezTo>
                  <a:cubicBezTo>
                    <a:pt x="2501" y="9378"/>
                    <a:pt x="3007" y="9637"/>
                    <a:pt x="3464" y="9637"/>
                  </a:cubicBezTo>
                  <a:cubicBezTo>
                    <a:pt x="3590" y="9637"/>
                    <a:pt x="3713" y="9617"/>
                    <a:pt x="3823" y="9573"/>
                  </a:cubicBezTo>
                  <a:cubicBezTo>
                    <a:pt x="4447" y="11001"/>
                    <a:pt x="5403" y="11725"/>
                    <a:pt x="6879" y="11725"/>
                  </a:cubicBezTo>
                  <a:cubicBezTo>
                    <a:pt x="7286" y="11725"/>
                    <a:pt x="7732" y="11670"/>
                    <a:pt x="8222" y="11559"/>
                  </a:cubicBezTo>
                  <a:cubicBezTo>
                    <a:pt x="8339" y="12192"/>
                    <a:pt x="8738" y="12960"/>
                    <a:pt x="9811" y="13579"/>
                  </a:cubicBezTo>
                  <a:cubicBezTo>
                    <a:pt x="11605" y="14614"/>
                    <a:pt x="12401" y="15420"/>
                    <a:pt x="12528" y="16230"/>
                  </a:cubicBezTo>
                  <a:cubicBezTo>
                    <a:pt x="12586" y="16586"/>
                    <a:pt x="12895" y="16836"/>
                    <a:pt x="13243" y="16836"/>
                  </a:cubicBezTo>
                  <a:cubicBezTo>
                    <a:pt x="13286" y="16836"/>
                    <a:pt x="13328" y="16833"/>
                    <a:pt x="13371" y="16825"/>
                  </a:cubicBezTo>
                  <a:cubicBezTo>
                    <a:pt x="13765" y="16750"/>
                    <a:pt x="14027" y="16366"/>
                    <a:pt x="13943" y="15968"/>
                  </a:cubicBezTo>
                  <a:lnTo>
                    <a:pt x="13245" y="12754"/>
                  </a:lnTo>
                  <a:lnTo>
                    <a:pt x="13104" y="10693"/>
                  </a:lnTo>
                  <a:lnTo>
                    <a:pt x="14275" y="10252"/>
                  </a:lnTo>
                  <a:cubicBezTo>
                    <a:pt x="14406" y="10312"/>
                    <a:pt x="14544" y="10340"/>
                    <a:pt x="14684" y="10340"/>
                  </a:cubicBezTo>
                  <a:cubicBezTo>
                    <a:pt x="15179" y="10340"/>
                    <a:pt x="15693" y="9983"/>
                    <a:pt x="15953" y="9409"/>
                  </a:cubicBezTo>
                  <a:cubicBezTo>
                    <a:pt x="16121" y="9044"/>
                    <a:pt x="16149" y="8627"/>
                    <a:pt x="16027" y="8238"/>
                  </a:cubicBezTo>
                  <a:cubicBezTo>
                    <a:pt x="16290" y="8004"/>
                    <a:pt x="16468" y="7685"/>
                    <a:pt x="16538" y="7343"/>
                  </a:cubicBezTo>
                  <a:cubicBezTo>
                    <a:pt x="16679" y="6696"/>
                    <a:pt x="16449" y="6078"/>
                    <a:pt x="16009" y="5802"/>
                  </a:cubicBezTo>
                  <a:cubicBezTo>
                    <a:pt x="16121" y="5399"/>
                    <a:pt x="16027" y="4897"/>
                    <a:pt x="15718" y="4480"/>
                  </a:cubicBezTo>
                  <a:cubicBezTo>
                    <a:pt x="15493" y="4171"/>
                    <a:pt x="15170" y="3951"/>
                    <a:pt x="14805" y="3857"/>
                  </a:cubicBezTo>
                  <a:cubicBezTo>
                    <a:pt x="14908" y="3501"/>
                    <a:pt x="14823" y="3094"/>
                    <a:pt x="14575" y="2742"/>
                  </a:cubicBezTo>
                  <a:cubicBezTo>
                    <a:pt x="14575" y="2742"/>
                    <a:pt x="14135" y="2213"/>
                    <a:pt x="13844" y="2147"/>
                  </a:cubicBezTo>
                  <a:cubicBezTo>
                    <a:pt x="13598" y="2093"/>
                    <a:pt x="13369" y="2013"/>
                    <a:pt x="13150" y="2013"/>
                  </a:cubicBezTo>
                  <a:cubicBezTo>
                    <a:pt x="13124" y="2013"/>
                    <a:pt x="13097" y="2014"/>
                    <a:pt x="13071" y="2016"/>
                  </a:cubicBezTo>
                  <a:cubicBezTo>
                    <a:pt x="12968" y="1618"/>
                    <a:pt x="12645" y="1234"/>
                    <a:pt x="12176" y="1023"/>
                  </a:cubicBezTo>
                  <a:cubicBezTo>
                    <a:pt x="11958" y="921"/>
                    <a:pt x="11723" y="869"/>
                    <a:pt x="11487" y="869"/>
                  </a:cubicBezTo>
                  <a:cubicBezTo>
                    <a:pt x="11354" y="869"/>
                    <a:pt x="11220" y="886"/>
                    <a:pt x="11090" y="920"/>
                  </a:cubicBezTo>
                  <a:cubicBezTo>
                    <a:pt x="10879" y="498"/>
                    <a:pt x="10391" y="180"/>
                    <a:pt x="9801" y="152"/>
                  </a:cubicBezTo>
                  <a:cubicBezTo>
                    <a:pt x="9764" y="149"/>
                    <a:pt x="9728" y="148"/>
                    <a:pt x="9691" y="148"/>
                  </a:cubicBezTo>
                  <a:cubicBezTo>
                    <a:pt x="9276" y="148"/>
                    <a:pt x="8903" y="294"/>
                    <a:pt x="8644" y="526"/>
                  </a:cubicBezTo>
                  <a:cubicBezTo>
                    <a:pt x="8414" y="200"/>
                    <a:pt x="7988" y="0"/>
                    <a:pt x="7510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7600025" y="1629650"/>
              <a:ext cx="360650" cy="257600"/>
            </a:xfrm>
            <a:custGeom>
              <a:rect b="b" l="l" r="r" t="t"/>
              <a:pathLst>
                <a:path extrusionOk="0" h="10304" w="14426">
                  <a:moveTo>
                    <a:pt x="5251" y="0"/>
                  </a:moveTo>
                  <a:cubicBezTo>
                    <a:pt x="5125" y="0"/>
                    <a:pt x="4995" y="14"/>
                    <a:pt x="4863" y="44"/>
                  </a:cubicBezTo>
                  <a:cubicBezTo>
                    <a:pt x="4507" y="119"/>
                    <a:pt x="4189" y="306"/>
                    <a:pt x="3954" y="583"/>
                  </a:cubicBezTo>
                  <a:cubicBezTo>
                    <a:pt x="3740" y="431"/>
                    <a:pt x="3462" y="349"/>
                    <a:pt x="3163" y="349"/>
                  </a:cubicBezTo>
                  <a:cubicBezTo>
                    <a:pt x="2953" y="349"/>
                    <a:pt x="2733" y="390"/>
                    <a:pt x="2516" y="475"/>
                  </a:cubicBezTo>
                  <a:cubicBezTo>
                    <a:pt x="2188" y="606"/>
                    <a:pt x="1907" y="836"/>
                    <a:pt x="1720" y="1135"/>
                  </a:cubicBezTo>
                  <a:cubicBezTo>
                    <a:pt x="1620" y="1107"/>
                    <a:pt x="1516" y="1093"/>
                    <a:pt x="1410" y="1093"/>
                  </a:cubicBezTo>
                  <a:cubicBezTo>
                    <a:pt x="996" y="1093"/>
                    <a:pt x="552" y="1307"/>
                    <a:pt x="235" y="1702"/>
                  </a:cubicBezTo>
                  <a:cubicBezTo>
                    <a:pt x="141" y="1815"/>
                    <a:pt x="61" y="1941"/>
                    <a:pt x="0" y="2072"/>
                  </a:cubicBezTo>
                  <a:cubicBezTo>
                    <a:pt x="75" y="2054"/>
                    <a:pt x="150" y="2035"/>
                    <a:pt x="225" y="2030"/>
                  </a:cubicBezTo>
                  <a:cubicBezTo>
                    <a:pt x="511" y="1993"/>
                    <a:pt x="787" y="1871"/>
                    <a:pt x="1008" y="1679"/>
                  </a:cubicBezTo>
                  <a:cubicBezTo>
                    <a:pt x="1326" y="1415"/>
                    <a:pt x="1724" y="1277"/>
                    <a:pt x="2131" y="1277"/>
                  </a:cubicBezTo>
                  <a:cubicBezTo>
                    <a:pt x="2215" y="1277"/>
                    <a:pt x="2300" y="1283"/>
                    <a:pt x="2385" y="1295"/>
                  </a:cubicBezTo>
                  <a:cubicBezTo>
                    <a:pt x="2473" y="1311"/>
                    <a:pt x="2561" y="1319"/>
                    <a:pt x="2650" y="1319"/>
                  </a:cubicBezTo>
                  <a:cubicBezTo>
                    <a:pt x="2895" y="1319"/>
                    <a:pt x="3138" y="1257"/>
                    <a:pt x="3355" y="1140"/>
                  </a:cubicBezTo>
                  <a:cubicBezTo>
                    <a:pt x="3505" y="1060"/>
                    <a:pt x="3659" y="1000"/>
                    <a:pt x="3823" y="962"/>
                  </a:cubicBezTo>
                  <a:cubicBezTo>
                    <a:pt x="3947" y="933"/>
                    <a:pt x="4074" y="918"/>
                    <a:pt x="4200" y="918"/>
                  </a:cubicBezTo>
                  <a:cubicBezTo>
                    <a:pt x="4435" y="918"/>
                    <a:pt x="4670" y="969"/>
                    <a:pt x="4887" y="1070"/>
                  </a:cubicBezTo>
                  <a:cubicBezTo>
                    <a:pt x="5077" y="1156"/>
                    <a:pt x="5282" y="1200"/>
                    <a:pt x="5489" y="1200"/>
                  </a:cubicBezTo>
                  <a:cubicBezTo>
                    <a:pt x="5629" y="1200"/>
                    <a:pt x="5770" y="1180"/>
                    <a:pt x="5908" y="1140"/>
                  </a:cubicBezTo>
                  <a:cubicBezTo>
                    <a:pt x="6070" y="1091"/>
                    <a:pt x="6237" y="1067"/>
                    <a:pt x="6402" y="1067"/>
                  </a:cubicBezTo>
                  <a:cubicBezTo>
                    <a:pt x="6791" y="1067"/>
                    <a:pt x="7175" y="1200"/>
                    <a:pt x="7487" y="1449"/>
                  </a:cubicBezTo>
                  <a:cubicBezTo>
                    <a:pt x="7721" y="1651"/>
                    <a:pt x="8012" y="1773"/>
                    <a:pt x="8321" y="1796"/>
                  </a:cubicBezTo>
                  <a:cubicBezTo>
                    <a:pt x="8513" y="1815"/>
                    <a:pt x="8700" y="1866"/>
                    <a:pt x="8878" y="1946"/>
                  </a:cubicBezTo>
                  <a:cubicBezTo>
                    <a:pt x="9141" y="2058"/>
                    <a:pt x="9366" y="2241"/>
                    <a:pt x="9539" y="2471"/>
                  </a:cubicBezTo>
                  <a:cubicBezTo>
                    <a:pt x="9740" y="2747"/>
                    <a:pt x="10031" y="2939"/>
                    <a:pt x="10359" y="3028"/>
                  </a:cubicBezTo>
                  <a:cubicBezTo>
                    <a:pt x="10420" y="3042"/>
                    <a:pt x="10476" y="3056"/>
                    <a:pt x="10542" y="3070"/>
                  </a:cubicBezTo>
                  <a:cubicBezTo>
                    <a:pt x="10837" y="3141"/>
                    <a:pt x="11272" y="3665"/>
                    <a:pt x="11272" y="3665"/>
                  </a:cubicBezTo>
                  <a:cubicBezTo>
                    <a:pt x="11390" y="3829"/>
                    <a:pt x="11474" y="4021"/>
                    <a:pt x="11521" y="4218"/>
                  </a:cubicBezTo>
                  <a:cubicBezTo>
                    <a:pt x="11591" y="4546"/>
                    <a:pt x="11783" y="4841"/>
                    <a:pt x="12055" y="5038"/>
                  </a:cubicBezTo>
                  <a:cubicBezTo>
                    <a:pt x="12191" y="5141"/>
                    <a:pt x="12312" y="5263"/>
                    <a:pt x="12411" y="5399"/>
                  </a:cubicBezTo>
                  <a:cubicBezTo>
                    <a:pt x="12608" y="5656"/>
                    <a:pt x="12725" y="5966"/>
                    <a:pt x="12748" y="6284"/>
                  </a:cubicBezTo>
                  <a:cubicBezTo>
                    <a:pt x="12772" y="6551"/>
                    <a:pt x="12865" y="6809"/>
                    <a:pt x="13025" y="7029"/>
                  </a:cubicBezTo>
                  <a:cubicBezTo>
                    <a:pt x="13245" y="7348"/>
                    <a:pt x="13334" y="7797"/>
                    <a:pt x="13235" y="8257"/>
                  </a:cubicBezTo>
                  <a:cubicBezTo>
                    <a:pt x="13184" y="8514"/>
                    <a:pt x="13071" y="8748"/>
                    <a:pt x="12912" y="8955"/>
                  </a:cubicBezTo>
                  <a:cubicBezTo>
                    <a:pt x="12814" y="9086"/>
                    <a:pt x="12767" y="9254"/>
                    <a:pt x="12786" y="9418"/>
                  </a:cubicBezTo>
                  <a:cubicBezTo>
                    <a:pt x="12823" y="9718"/>
                    <a:pt x="12781" y="10027"/>
                    <a:pt x="12659" y="10304"/>
                  </a:cubicBezTo>
                  <a:cubicBezTo>
                    <a:pt x="13076" y="10210"/>
                    <a:pt x="13470" y="9882"/>
                    <a:pt x="13690" y="9400"/>
                  </a:cubicBezTo>
                  <a:cubicBezTo>
                    <a:pt x="13863" y="9034"/>
                    <a:pt x="13891" y="8617"/>
                    <a:pt x="13765" y="8228"/>
                  </a:cubicBezTo>
                  <a:cubicBezTo>
                    <a:pt x="14027" y="7994"/>
                    <a:pt x="14205" y="7680"/>
                    <a:pt x="14275" y="7334"/>
                  </a:cubicBezTo>
                  <a:cubicBezTo>
                    <a:pt x="14425" y="6692"/>
                    <a:pt x="14196" y="6073"/>
                    <a:pt x="13755" y="5797"/>
                  </a:cubicBezTo>
                  <a:cubicBezTo>
                    <a:pt x="13868" y="5394"/>
                    <a:pt x="13774" y="4897"/>
                    <a:pt x="13465" y="4480"/>
                  </a:cubicBezTo>
                  <a:cubicBezTo>
                    <a:pt x="13240" y="4171"/>
                    <a:pt x="12917" y="3951"/>
                    <a:pt x="12551" y="3853"/>
                  </a:cubicBezTo>
                  <a:cubicBezTo>
                    <a:pt x="12654" y="3501"/>
                    <a:pt x="12565" y="3089"/>
                    <a:pt x="12317" y="2742"/>
                  </a:cubicBezTo>
                  <a:cubicBezTo>
                    <a:pt x="12317" y="2742"/>
                    <a:pt x="11877" y="2213"/>
                    <a:pt x="11586" y="2147"/>
                  </a:cubicBezTo>
                  <a:cubicBezTo>
                    <a:pt x="11347" y="2098"/>
                    <a:pt x="11123" y="2016"/>
                    <a:pt x="10904" y="2016"/>
                  </a:cubicBezTo>
                  <a:cubicBezTo>
                    <a:pt x="10873" y="2016"/>
                    <a:pt x="10843" y="2017"/>
                    <a:pt x="10813" y="2021"/>
                  </a:cubicBezTo>
                  <a:cubicBezTo>
                    <a:pt x="10715" y="1613"/>
                    <a:pt x="10392" y="1234"/>
                    <a:pt x="9918" y="1023"/>
                  </a:cubicBezTo>
                  <a:cubicBezTo>
                    <a:pt x="9703" y="921"/>
                    <a:pt x="9469" y="869"/>
                    <a:pt x="9232" y="869"/>
                  </a:cubicBezTo>
                  <a:cubicBezTo>
                    <a:pt x="9098" y="869"/>
                    <a:pt x="8964" y="886"/>
                    <a:pt x="8832" y="920"/>
                  </a:cubicBezTo>
                  <a:cubicBezTo>
                    <a:pt x="8630" y="498"/>
                    <a:pt x="8133" y="184"/>
                    <a:pt x="7543" y="152"/>
                  </a:cubicBezTo>
                  <a:cubicBezTo>
                    <a:pt x="7506" y="149"/>
                    <a:pt x="7470" y="148"/>
                    <a:pt x="7433" y="148"/>
                  </a:cubicBezTo>
                  <a:cubicBezTo>
                    <a:pt x="7018" y="148"/>
                    <a:pt x="6645" y="294"/>
                    <a:pt x="6386" y="526"/>
                  </a:cubicBezTo>
                  <a:cubicBezTo>
                    <a:pt x="6153" y="200"/>
                    <a:pt x="5729" y="0"/>
                    <a:pt x="5251" y="0"/>
                  </a:cubicBezTo>
                  <a:close/>
                </a:path>
              </a:pathLst>
            </a:custGeom>
            <a:solidFill>
              <a:srgbClr val="83C5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7567925" y="1710375"/>
              <a:ext cx="4000" cy="7875"/>
            </a:xfrm>
            <a:custGeom>
              <a:rect b="b" l="l" r="r" t="t"/>
              <a:pathLst>
                <a:path extrusionOk="0" h="315" w="160">
                  <a:moveTo>
                    <a:pt x="160" y="1"/>
                  </a:moveTo>
                  <a:lnTo>
                    <a:pt x="160" y="1"/>
                  </a:lnTo>
                  <a:cubicBezTo>
                    <a:pt x="99" y="99"/>
                    <a:pt x="48" y="202"/>
                    <a:pt x="1" y="314"/>
                  </a:cubicBezTo>
                  <a:cubicBezTo>
                    <a:pt x="33" y="310"/>
                    <a:pt x="66" y="305"/>
                    <a:pt x="99" y="305"/>
                  </a:cubicBezTo>
                  <a:cubicBezTo>
                    <a:pt x="113" y="202"/>
                    <a:pt x="132" y="99"/>
                    <a:pt x="160" y="1"/>
                  </a:cubicBezTo>
                  <a:close/>
                </a:path>
              </a:pathLst>
            </a:custGeom>
            <a:solidFill>
              <a:srgbClr val="96D6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7732725" y="1888050"/>
              <a:ext cx="161525" cy="162525"/>
            </a:xfrm>
            <a:custGeom>
              <a:rect b="b" l="l" r="r" t="t"/>
              <a:pathLst>
                <a:path extrusionOk="0" h="6501" w="6461">
                  <a:moveTo>
                    <a:pt x="717" y="1"/>
                  </a:moveTo>
                  <a:lnTo>
                    <a:pt x="717" y="1"/>
                  </a:lnTo>
                  <a:cubicBezTo>
                    <a:pt x="717" y="1"/>
                    <a:pt x="1" y="1954"/>
                    <a:pt x="2245" y="3243"/>
                  </a:cubicBezTo>
                  <a:cubicBezTo>
                    <a:pt x="4039" y="4278"/>
                    <a:pt x="4835" y="5084"/>
                    <a:pt x="4962" y="5894"/>
                  </a:cubicBezTo>
                  <a:cubicBezTo>
                    <a:pt x="5020" y="6250"/>
                    <a:pt x="5329" y="6500"/>
                    <a:pt x="5677" y="6500"/>
                  </a:cubicBezTo>
                  <a:cubicBezTo>
                    <a:pt x="5720" y="6500"/>
                    <a:pt x="5762" y="6497"/>
                    <a:pt x="5805" y="6489"/>
                  </a:cubicBezTo>
                  <a:cubicBezTo>
                    <a:pt x="6199" y="6414"/>
                    <a:pt x="6461" y="6030"/>
                    <a:pt x="6377" y="5632"/>
                  </a:cubicBezTo>
                  <a:lnTo>
                    <a:pt x="5679" y="2418"/>
                  </a:lnTo>
                  <a:lnTo>
                    <a:pt x="5041" y="811"/>
                  </a:lnTo>
                  <a:cubicBezTo>
                    <a:pt x="5041" y="811"/>
                    <a:pt x="4319" y="861"/>
                    <a:pt x="3526" y="861"/>
                  </a:cubicBezTo>
                  <a:cubicBezTo>
                    <a:pt x="2649" y="861"/>
                    <a:pt x="1686" y="800"/>
                    <a:pt x="1518" y="544"/>
                  </a:cubicBezTo>
                  <a:cubicBezTo>
                    <a:pt x="1340" y="263"/>
                    <a:pt x="1050" y="66"/>
                    <a:pt x="71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7840350" y="1908325"/>
              <a:ext cx="54375" cy="142325"/>
            </a:xfrm>
            <a:custGeom>
              <a:rect b="b" l="l" r="r" t="t"/>
              <a:pathLst>
                <a:path extrusionOk="0" h="5693" w="2175">
                  <a:moveTo>
                    <a:pt x="736" y="0"/>
                  </a:moveTo>
                  <a:cubicBezTo>
                    <a:pt x="736" y="0"/>
                    <a:pt x="432" y="24"/>
                    <a:pt x="1" y="38"/>
                  </a:cubicBezTo>
                  <a:lnTo>
                    <a:pt x="610" y="1579"/>
                  </a:lnTo>
                  <a:lnTo>
                    <a:pt x="1308" y="4793"/>
                  </a:lnTo>
                  <a:cubicBezTo>
                    <a:pt x="1374" y="5097"/>
                    <a:pt x="1233" y="5411"/>
                    <a:pt x="961" y="5570"/>
                  </a:cubicBezTo>
                  <a:cubicBezTo>
                    <a:pt x="1083" y="5650"/>
                    <a:pt x="1219" y="5692"/>
                    <a:pt x="1364" y="5692"/>
                  </a:cubicBezTo>
                  <a:cubicBezTo>
                    <a:pt x="1367" y="5692"/>
                    <a:pt x="1369" y="5692"/>
                    <a:pt x="1372" y="5692"/>
                  </a:cubicBezTo>
                  <a:cubicBezTo>
                    <a:pt x="1832" y="5692"/>
                    <a:pt x="2174" y="5268"/>
                    <a:pt x="2072" y="4821"/>
                  </a:cubicBezTo>
                  <a:lnTo>
                    <a:pt x="1374" y="1607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7793750" y="1881850"/>
              <a:ext cx="118675" cy="65950"/>
            </a:xfrm>
            <a:custGeom>
              <a:rect b="b" l="l" r="r" t="t"/>
              <a:pathLst>
                <a:path extrusionOk="0" h="2638" w="4747">
                  <a:moveTo>
                    <a:pt x="1003" y="0"/>
                  </a:moveTo>
                  <a:cubicBezTo>
                    <a:pt x="422" y="0"/>
                    <a:pt x="0" y="544"/>
                    <a:pt x="146" y="1106"/>
                  </a:cubicBezTo>
                  <a:lnTo>
                    <a:pt x="235" y="1598"/>
                  </a:lnTo>
                  <a:cubicBezTo>
                    <a:pt x="389" y="2207"/>
                    <a:pt x="937" y="2633"/>
                    <a:pt x="1570" y="2638"/>
                  </a:cubicBezTo>
                  <a:lnTo>
                    <a:pt x="3177" y="2638"/>
                  </a:lnTo>
                  <a:cubicBezTo>
                    <a:pt x="3809" y="2633"/>
                    <a:pt x="4357" y="2207"/>
                    <a:pt x="4512" y="1598"/>
                  </a:cubicBezTo>
                  <a:lnTo>
                    <a:pt x="4601" y="1106"/>
                  </a:lnTo>
                  <a:cubicBezTo>
                    <a:pt x="4746" y="544"/>
                    <a:pt x="4325" y="0"/>
                    <a:pt x="3744" y="0"/>
                  </a:cubicBezTo>
                  <a:close/>
                </a:path>
              </a:pathLst>
            </a:custGeom>
            <a:solidFill>
              <a:srgbClr val="83C5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7801125" y="1882075"/>
              <a:ext cx="111050" cy="65725"/>
            </a:xfrm>
            <a:custGeom>
              <a:rect b="b" l="l" r="r" t="t"/>
              <a:pathLst>
                <a:path extrusionOk="0" h="2629" w="4442">
                  <a:moveTo>
                    <a:pt x="3580" y="1"/>
                  </a:moveTo>
                  <a:lnTo>
                    <a:pt x="3580" y="1"/>
                  </a:lnTo>
                  <a:cubicBezTo>
                    <a:pt x="3599" y="118"/>
                    <a:pt x="3594" y="240"/>
                    <a:pt x="3566" y="352"/>
                  </a:cubicBezTo>
                  <a:lnTo>
                    <a:pt x="3472" y="844"/>
                  </a:lnTo>
                  <a:cubicBezTo>
                    <a:pt x="3317" y="1453"/>
                    <a:pt x="2769" y="1884"/>
                    <a:pt x="2141" y="1884"/>
                  </a:cubicBezTo>
                  <a:lnTo>
                    <a:pt x="530" y="1884"/>
                  </a:lnTo>
                  <a:cubicBezTo>
                    <a:pt x="347" y="1884"/>
                    <a:pt x="169" y="1847"/>
                    <a:pt x="0" y="1776"/>
                  </a:cubicBezTo>
                  <a:lnTo>
                    <a:pt x="0" y="1776"/>
                  </a:lnTo>
                  <a:cubicBezTo>
                    <a:pt x="216" y="2292"/>
                    <a:pt x="717" y="2629"/>
                    <a:pt x="1275" y="2629"/>
                  </a:cubicBezTo>
                  <a:lnTo>
                    <a:pt x="2886" y="2629"/>
                  </a:lnTo>
                  <a:cubicBezTo>
                    <a:pt x="3514" y="2629"/>
                    <a:pt x="4067" y="2203"/>
                    <a:pt x="4222" y="1594"/>
                  </a:cubicBezTo>
                  <a:lnTo>
                    <a:pt x="4311" y="1102"/>
                  </a:lnTo>
                  <a:cubicBezTo>
                    <a:pt x="4442" y="591"/>
                    <a:pt x="4100" y="80"/>
                    <a:pt x="3580" y="1"/>
                  </a:cubicBezTo>
                  <a:close/>
                </a:path>
              </a:pathLst>
            </a:custGeom>
            <a:solidFill>
              <a:srgbClr val="006D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7748350" y="1689400"/>
              <a:ext cx="117450" cy="72300"/>
            </a:xfrm>
            <a:custGeom>
              <a:rect b="b" l="l" r="r" t="t"/>
              <a:pathLst>
                <a:path extrusionOk="0" h="2892" w="4698">
                  <a:moveTo>
                    <a:pt x="1096" y="0"/>
                  </a:moveTo>
                  <a:cubicBezTo>
                    <a:pt x="817" y="0"/>
                    <a:pt x="533" y="60"/>
                    <a:pt x="266" y="184"/>
                  </a:cubicBezTo>
                  <a:cubicBezTo>
                    <a:pt x="1" y="306"/>
                    <a:pt x="126" y="669"/>
                    <a:pt x="363" y="669"/>
                  </a:cubicBezTo>
                  <a:cubicBezTo>
                    <a:pt x="399" y="669"/>
                    <a:pt x="437" y="661"/>
                    <a:pt x="476" y="643"/>
                  </a:cubicBezTo>
                  <a:cubicBezTo>
                    <a:pt x="676" y="550"/>
                    <a:pt x="887" y="506"/>
                    <a:pt x="1095" y="506"/>
                  </a:cubicBezTo>
                  <a:cubicBezTo>
                    <a:pt x="1600" y="506"/>
                    <a:pt x="2088" y="766"/>
                    <a:pt x="2360" y="1224"/>
                  </a:cubicBezTo>
                  <a:cubicBezTo>
                    <a:pt x="1980" y="1636"/>
                    <a:pt x="1891" y="2236"/>
                    <a:pt x="2126" y="2746"/>
                  </a:cubicBezTo>
                  <a:cubicBezTo>
                    <a:pt x="2166" y="2832"/>
                    <a:pt x="2250" y="2892"/>
                    <a:pt x="2349" y="2892"/>
                  </a:cubicBezTo>
                  <a:cubicBezTo>
                    <a:pt x="2352" y="2892"/>
                    <a:pt x="2356" y="2892"/>
                    <a:pt x="2360" y="2892"/>
                  </a:cubicBezTo>
                  <a:cubicBezTo>
                    <a:pt x="2397" y="2892"/>
                    <a:pt x="2430" y="2882"/>
                    <a:pt x="2463" y="2868"/>
                  </a:cubicBezTo>
                  <a:cubicBezTo>
                    <a:pt x="2589" y="2807"/>
                    <a:pt x="2646" y="2657"/>
                    <a:pt x="2589" y="2531"/>
                  </a:cubicBezTo>
                  <a:cubicBezTo>
                    <a:pt x="2416" y="2100"/>
                    <a:pt x="2613" y="1608"/>
                    <a:pt x="3034" y="1411"/>
                  </a:cubicBezTo>
                  <a:cubicBezTo>
                    <a:pt x="3153" y="1357"/>
                    <a:pt x="3279" y="1331"/>
                    <a:pt x="3402" y="1331"/>
                  </a:cubicBezTo>
                  <a:cubicBezTo>
                    <a:pt x="3717" y="1331"/>
                    <a:pt x="4020" y="1498"/>
                    <a:pt x="4178" y="1791"/>
                  </a:cubicBezTo>
                  <a:cubicBezTo>
                    <a:pt x="4222" y="1880"/>
                    <a:pt x="4315" y="1934"/>
                    <a:pt x="4412" y="1934"/>
                  </a:cubicBezTo>
                  <a:cubicBezTo>
                    <a:pt x="4446" y="1934"/>
                    <a:pt x="4481" y="1927"/>
                    <a:pt x="4515" y="1912"/>
                  </a:cubicBezTo>
                  <a:cubicBezTo>
                    <a:pt x="4641" y="1856"/>
                    <a:pt x="4698" y="1702"/>
                    <a:pt x="4637" y="1575"/>
                  </a:cubicBezTo>
                  <a:cubicBezTo>
                    <a:pt x="4401" y="1073"/>
                    <a:pt x="3899" y="778"/>
                    <a:pt x="3378" y="778"/>
                  </a:cubicBezTo>
                  <a:cubicBezTo>
                    <a:pt x="3184" y="778"/>
                    <a:pt x="2987" y="819"/>
                    <a:pt x="2800" y="905"/>
                  </a:cubicBezTo>
                  <a:cubicBezTo>
                    <a:pt x="2791" y="910"/>
                    <a:pt x="2781" y="915"/>
                    <a:pt x="2772" y="919"/>
                  </a:cubicBezTo>
                  <a:cubicBezTo>
                    <a:pt x="2397" y="330"/>
                    <a:pt x="1756" y="0"/>
                    <a:pt x="1096" y="0"/>
                  </a:cubicBezTo>
                  <a:close/>
                </a:path>
              </a:pathLst>
            </a:custGeom>
            <a:solidFill>
              <a:srgbClr val="006D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7601775" y="1745150"/>
              <a:ext cx="99475" cy="56725"/>
            </a:xfrm>
            <a:custGeom>
              <a:rect b="b" l="l" r="r" t="t"/>
              <a:pathLst>
                <a:path extrusionOk="0" h="2269" w="3979">
                  <a:moveTo>
                    <a:pt x="3075" y="0"/>
                  </a:moveTo>
                  <a:cubicBezTo>
                    <a:pt x="2891" y="0"/>
                    <a:pt x="2706" y="33"/>
                    <a:pt x="2531" y="99"/>
                  </a:cubicBezTo>
                  <a:cubicBezTo>
                    <a:pt x="2165" y="235"/>
                    <a:pt x="1865" y="502"/>
                    <a:pt x="1687" y="849"/>
                  </a:cubicBezTo>
                  <a:cubicBezTo>
                    <a:pt x="1502" y="793"/>
                    <a:pt x="1312" y="765"/>
                    <a:pt x="1122" y="765"/>
                  </a:cubicBezTo>
                  <a:cubicBezTo>
                    <a:pt x="836" y="765"/>
                    <a:pt x="551" y="828"/>
                    <a:pt x="286" y="952"/>
                  </a:cubicBezTo>
                  <a:cubicBezTo>
                    <a:pt x="1" y="1061"/>
                    <a:pt x="130" y="1445"/>
                    <a:pt x="373" y="1445"/>
                  </a:cubicBezTo>
                  <a:cubicBezTo>
                    <a:pt x="414" y="1445"/>
                    <a:pt x="457" y="1435"/>
                    <a:pt x="502" y="1411"/>
                  </a:cubicBezTo>
                  <a:cubicBezTo>
                    <a:pt x="701" y="1318"/>
                    <a:pt x="911" y="1274"/>
                    <a:pt x="1118" y="1274"/>
                  </a:cubicBezTo>
                  <a:cubicBezTo>
                    <a:pt x="1671" y="1274"/>
                    <a:pt x="2202" y="1588"/>
                    <a:pt x="2451" y="2123"/>
                  </a:cubicBezTo>
                  <a:cubicBezTo>
                    <a:pt x="2492" y="2209"/>
                    <a:pt x="2576" y="2269"/>
                    <a:pt x="2674" y="2269"/>
                  </a:cubicBezTo>
                  <a:cubicBezTo>
                    <a:pt x="2678" y="2269"/>
                    <a:pt x="2681" y="2269"/>
                    <a:pt x="2685" y="2269"/>
                  </a:cubicBezTo>
                  <a:cubicBezTo>
                    <a:pt x="2723" y="2269"/>
                    <a:pt x="2755" y="2259"/>
                    <a:pt x="2788" y="2245"/>
                  </a:cubicBezTo>
                  <a:cubicBezTo>
                    <a:pt x="2915" y="2184"/>
                    <a:pt x="2971" y="2034"/>
                    <a:pt x="2915" y="1908"/>
                  </a:cubicBezTo>
                  <a:cubicBezTo>
                    <a:pt x="2751" y="1552"/>
                    <a:pt x="2484" y="1257"/>
                    <a:pt x="2151" y="1055"/>
                  </a:cubicBezTo>
                  <a:cubicBezTo>
                    <a:pt x="2268" y="830"/>
                    <a:pt x="2465" y="657"/>
                    <a:pt x="2704" y="573"/>
                  </a:cubicBezTo>
                  <a:cubicBezTo>
                    <a:pt x="2824" y="528"/>
                    <a:pt x="2949" y="505"/>
                    <a:pt x="3075" y="505"/>
                  </a:cubicBezTo>
                  <a:cubicBezTo>
                    <a:pt x="3224" y="505"/>
                    <a:pt x="3372" y="537"/>
                    <a:pt x="3510" y="601"/>
                  </a:cubicBezTo>
                  <a:cubicBezTo>
                    <a:pt x="3548" y="617"/>
                    <a:pt x="3584" y="625"/>
                    <a:pt x="3618" y="625"/>
                  </a:cubicBezTo>
                  <a:cubicBezTo>
                    <a:pt x="3854" y="625"/>
                    <a:pt x="3978" y="272"/>
                    <a:pt x="3721" y="142"/>
                  </a:cubicBezTo>
                  <a:cubicBezTo>
                    <a:pt x="3517" y="47"/>
                    <a:pt x="3296" y="0"/>
                    <a:pt x="3075" y="0"/>
                  </a:cubicBezTo>
                  <a:close/>
                </a:path>
              </a:pathLst>
            </a:custGeom>
            <a:solidFill>
              <a:srgbClr val="006D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7796325" y="1805625"/>
              <a:ext cx="59750" cy="26475"/>
            </a:xfrm>
            <a:custGeom>
              <a:rect b="b" l="l" r="r" t="t"/>
              <a:pathLst>
                <a:path extrusionOk="0" h="1059" w="2390">
                  <a:moveTo>
                    <a:pt x="1042" y="1"/>
                  </a:moveTo>
                  <a:cubicBezTo>
                    <a:pt x="718" y="1"/>
                    <a:pt x="403" y="102"/>
                    <a:pt x="141" y="295"/>
                  </a:cubicBezTo>
                  <a:cubicBezTo>
                    <a:pt x="28" y="379"/>
                    <a:pt x="0" y="534"/>
                    <a:pt x="80" y="651"/>
                  </a:cubicBezTo>
                  <a:cubicBezTo>
                    <a:pt x="128" y="719"/>
                    <a:pt x="206" y="756"/>
                    <a:pt x="285" y="756"/>
                  </a:cubicBezTo>
                  <a:cubicBezTo>
                    <a:pt x="337" y="756"/>
                    <a:pt x="390" y="740"/>
                    <a:pt x="436" y="707"/>
                  </a:cubicBezTo>
                  <a:cubicBezTo>
                    <a:pt x="620" y="574"/>
                    <a:pt x="833" y="511"/>
                    <a:pt x="1044" y="511"/>
                  </a:cubicBezTo>
                  <a:cubicBezTo>
                    <a:pt x="1371" y="511"/>
                    <a:pt x="1693" y="663"/>
                    <a:pt x="1898" y="950"/>
                  </a:cubicBezTo>
                  <a:cubicBezTo>
                    <a:pt x="1945" y="1016"/>
                    <a:pt x="2024" y="1058"/>
                    <a:pt x="2109" y="1058"/>
                  </a:cubicBezTo>
                  <a:cubicBezTo>
                    <a:pt x="2160" y="1058"/>
                    <a:pt x="2212" y="1039"/>
                    <a:pt x="2254" y="1007"/>
                  </a:cubicBezTo>
                  <a:cubicBezTo>
                    <a:pt x="2366" y="927"/>
                    <a:pt x="2390" y="768"/>
                    <a:pt x="2310" y="651"/>
                  </a:cubicBezTo>
                  <a:cubicBezTo>
                    <a:pt x="2071" y="318"/>
                    <a:pt x="1710" y="88"/>
                    <a:pt x="1303" y="23"/>
                  </a:cubicBezTo>
                  <a:cubicBezTo>
                    <a:pt x="1216" y="8"/>
                    <a:pt x="1128" y="1"/>
                    <a:pt x="1042" y="1"/>
                  </a:cubicBezTo>
                  <a:close/>
                </a:path>
              </a:pathLst>
            </a:custGeom>
            <a:solidFill>
              <a:srgbClr val="006D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7722650" y="1878250"/>
              <a:ext cx="61175" cy="27000"/>
            </a:xfrm>
            <a:custGeom>
              <a:rect b="b" l="l" r="r" t="t"/>
              <a:pathLst>
                <a:path extrusionOk="0" h="1080" w="2447">
                  <a:moveTo>
                    <a:pt x="1421" y="1"/>
                  </a:moveTo>
                  <a:cubicBezTo>
                    <a:pt x="1324" y="1"/>
                    <a:pt x="1226" y="9"/>
                    <a:pt x="1130" y="27"/>
                  </a:cubicBezTo>
                  <a:cubicBezTo>
                    <a:pt x="727" y="102"/>
                    <a:pt x="366" y="336"/>
                    <a:pt x="136" y="678"/>
                  </a:cubicBezTo>
                  <a:cubicBezTo>
                    <a:pt x="0" y="878"/>
                    <a:pt x="173" y="1080"/>
                    <a:pt x="353" y="1080"/>
                  </a:cubicBezTo>
                  <a:cubicBezTo>
                    <a:pt x="427" y="1080"/>
                    <a:pt x="502" y="1046"/>
                    <a:pt x="558" y="964"/>
                  </a:cubicBezTo>
                  <a:cubicBezTo>
                    <a:pt x="713" y="735"/>
                    <a:pt x="956" y="575"/>
                    <a:pt x="1233" y="528"/>
                  </a:cubicBezTo>
                  <a:cubicBezTo>
                    <a:pt x="1298" y="516"/>
                    <a:pt x="1364" y="510"/>
                    <a:pt x="1429" y="510"/>
                  </a:cubicBezTo>
                  <a:cubicBezTo>
                    <a:pt x="1637" y="510"/>
                    <a:pt x="1841" y="571"/>
                    <a:pt x="2015" y="692"/>
                  </a:cubicBezTo>
                  <a:cubicBezTo>
                    <a:pt x="2059" y="722"/>
                    <a:pt x="2109" y="736"/>
                    <a:pt x="2158" y="736"/>
                  </a:cubicBezTo>
                  <a:cubicBezTo>
                    <a:pt x="2240" y="736"/>
                    <a:pt x="2321" y="697"/>
                    <a:pt x="2371" y="627"/>
                  </a:cubicBezTo>
                  <a:cubicBezTo>
                    <a:pt x="2446" y="510"/>
                    <a:pt x="2418" y="350"/>
                    <a:pt x="2306" y="271"/>
                  </a:cubicBezTo>
                  <a:cubicBezTo>
                    <a:pt x="2041" y="92"/>
                    <a:pt x="1733" y="1"/>
                    <a:pt x="1421" y="1"/>
                  </a:cubicBezTo>
                  <a:close/>
                </a:path>
              </a:pathLst>
            </a:custGeom>
            <a:solidFill>
              <a:srgbClr val="006D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7708350" y="1774900"/>
              <a:ext cx="51225" cy="40075"/>
            </a:xfrm>
            <a:custGeom>
              <a:rect b="b" l="l" r="r" t="t"/>
              <a:pathLst>
                <a:path extrusionOk="0" h="1603" w="2049">
                  <a:moveTo>
                    <a:pt x="1771" y="1"/>
                  </a:moveTo>
                  <a:cubicBezTo>
                    <a:pt x="1649" y="1"/>
                    <a:pt x="1545" y="92"/>
                    <a:pt x="1528" y="216"/>
                  </a:cubicBezTo>
                  <a:cubicBezTo>
                    <a:pt x="1440" y="730"/>
                    <a:pt x="996" y="1093"/>
                    <a:pt x="492" y="1093"/>
                  </a:cubicBezTo>
                  <a:cubicBezTo>
                    <a:pt x="435" y="1093"/>
                    <a:pt x="377" y="1088"/>
                    <a:pt x="320" y="1079"/>
                  </a:cubicBezTo>
                  <a:cubicBezTo>
                    <a:pt x="303" y="1075"/>
                    <a:pt x="287" y="1074"/>
                    <a:pt x="271" y="1074"/>
                  </a:cubicBezTo>
                  <a:cubicBezTo>
                    <a:pt x="150" y="1074"/>
                    <a:pt x="46" y="1165"/>
                    <a:pt x="29" y="1289"/>
                  </a:cubicBezTo>
                  <a:cubicBezTo>
                    <a:pt x="1" y="1430"/>
                    <a:pt x="99" y="1561"/>
                    <a:pt x="235" y="1580"/>
                  </a:cubicBezTo>
                  <a:cubicBezTo>
                    <a:pt x="324" y="1595"/>
                    <a:pt x="412" y="1602"/>
                    <a:pt x="499" y="1602"/>
                  </a:cubicBezTo>
                  <a:cubicBezTo>
                    <a:pt x="1247" y="1602"/>
                    <a:pt x="1903" y="1060"/>
                    <a:pt x="2025" y="296"/>
                  </a:cubicBezTo>
                  <a:cubicBezTo>
                    <a:pt x="2048" y="160"/>
                    <a:pt x="1955" y="29"/>
                    <a:pt x="1819" y="6"/>
                  </a:cubicBezTo>
                  <a:cubicBezTo>
                    <a:pt x="1802" y="2"/>
                    <a:pt x="1786" y="1"/>
                    <a:pt x="1771" y="1"/>
                  </a:cubicBezTo>
                  <a:close/>
                </a:path>
              </a:pathLst>
            </a:custGeom>
            <a:solidFill>
              <a:srgbClr val="006D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7628825" y="1838075"/>
              <a:ext cx="17725" cy="37700"/>
            </a:xfrm>
            <a:custGeom>
              <a:rect b="b" l="l" r="r" t="t"/>
              <a:pathLst>
                <a:path extrusionOk="0" h="1508" w="709">
                  <a:moveTo>
                    <a:pt x="356" y="0"/>
                  </a:moveTo>
                  <a:cubicBezTo>
                    <a:pt x="261" y="0"/>
                    <a:pt x="166" y="51"/>
                    <a:pt x="123" y="168"/>
                  </a:cubicBezTo>
                  <a:cubicBezTo>
                    <a:pt x="1" y="547"/>
                    <a:pt x="151" y="1194"/>
                    <a:pt x="184" y="1316"/>
                  </a:cubicBezTo>
                  <a:cubicBezTo>
                    <a:pt x="212" y="1428"/>
                    <a:pt x="315" y="1508"/>
                    <a:pt x="427" y="1508"/>
                  </a:cubicBezTo>
                  <a:cubicBezTo>
                    <a:pt x="451" y="1508"/>
                    <a:pt x="469" y="1508"/>
                    <a:pt x="488" y="1498"/>
                  </a:cubicBezTo>
                  <a:cubicBezTo>
                    <a:pt x="624" y="1466"/>
                    <a:pt x="708" y="1325"/>
                    <a:pt x="676" y="1189"/>
                  </a:cubicBezTo>
                  <a:cubicBezTo>
                    <a:pt x="610" y="936"/>
                    <a:pt x="549" y="505"/>
                    <a:pt x="610" y="322"/>
                  </a:cubicBezTo>
                  <a:cubicBezTo>
                    <a:pt x="662" y="129"/>
                    <a:pt x="508" y="0"/>
                    <a:pt x="356" y="0"/>
                  </a:cubicBezTo>
                  <a:close/>
                </a:path>
              </a:pathLst>
            </a:custGeom>
            <a:solidFill>
              <a:srgbClr val="006D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7684125" y="1638200"/>
              <a:ext cx="24075" cy="29800"/>
            </a:xfrm>
            <a:custGeom>
              <a:rect b="b" l="l" r="r" t="t"/>
              <a:pathLst>
                <a:path extrusionOk="0" h="1192" w="963">
                  <a:moveTo>
                    <a:pt x="597" y="1"/>
                  </a:moveTo>
                  <a:cubicBezTo>
                    <a:pt x="539" y="1"/>
                    <a:pt x="478" y="23"/>
                    <a:pt x="422" y="77"/>
                  </a:cubicBezTo>
                  <a:cubicBezTo>
                    <a:pt x="380" y="119"/>
                    <a:pt x="5" y="498"/>
                    <a:pt x="5" y="934"/>
                  </a:cubicBezTo>
                  <a:cubicBezTo>
                    <a:pt x="0" y="1075"/>
                    <a:pt x="117" y="1192"/>
                    <a:pt x="258" y="1192"/>
                  </a:cubicBezTo>
                  <a:cubicBezTo>
                    <a:pt x="403" y="1192"/>
                    <a:pt x="516" y="1075"/>
                    <a:pt x="511" y="934"/>
                  </a:cubicBezTo>
                  <a:cubicBezTo>
                    <a:pt x="511" y="747"/>
                    <a:pt x="708" y="508"/>
                    <a:pt x="778" y="437"/>
                  </a:cubicBezTo>
                  <a:cubicBezTo>
                    <a:pt x="962" y="257"/>
                    <a:pt x="795" y="1"/>
                    <a:pt x="597" y="1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7660075" y="1659400"/>
              <a:ext cx="59200" cy="22225"/>
            </a:xfrm>
            <a:custGeom>
              <a:rect b="b" l="l" r="r" t="t"/>
              <a:pathLst>
                <a:path extrusionOk="0" h="889" w="2368">
                  <a:moveTo>
                    <a:pt x="1263" y="0"/>
                  </a:moveTo>
                  <a:cubicBezTo>
                    <a:pt x="1100" y="0"/>
                    <a:pt x="952" y="31"/>
                    <a:pt x="826" y="72"/>
                  </a:cubicBezTo>
                  <a:cubicBezTo>
                    <a:pt x="587" y="152"/>
                    <a:pt x="372" y="283"/>
                    <a:pt x="184" y="451"/>
                  </a:cubicBezTo>
                  <a:cubicBezTo>
                    <a:pt x="0" y="632"/>
                    <a:pt x="167" y="888"/>
                    <a:pt x="365" y="888"/>
                  </a:cubicBezTo>
                  <a:cubicBezTo>
                    <a:pt x="424" y="888"/>
                    <a:pt x="485" y="866"/>
                    <a:pt x="541" y="812"/>
                  </a:cubicBezTo>
                  <a:cubicBezTo>
                    <a:pt x="556" y="794"/>
                    <a:pt x="853" y="510"/>
                    <a:pt x="1245" y="510"/>
                  </a:cubicBezTo>
                  <a:cubicBezTo>
                    <a:pt x="1448" y="510"/>
                    <a:pt x="1676" y="586"/>
                    <a:pt x="1904" y="812"/>
                  </a:cubicBezTo>
                  <a:cubicBezTo>
                    <a:pt x="1955" y="854"/>
                    <a:pt x="2016" y="882"/>
                    <a:pt x="2082" y="882"/>
                  </a:cubicBezTo>
                  <a:cubicBezTo>
                    <a:pt x="2152" y="882"/>
                    <a:pt x="2222" y="859"/>
                    <a:pt x="2269" y="807"/>
                  </a:cubicBezTo>
                  <a:cubicBezTo>
                    <a:pt x="2368" y="709"/>
                    <a:pt x="2368" y="550"/>
                    <a:pt x="2265" y="451"/>
                  </a:cubicBezTo>
                  <a:cubicBezTo>
                    <a:pt x="1917" y="107"/>
                    <a:pt x="1565" y="0"/>
                    <a:pt x="1263" y="0"/>
                  </a:cubicBezTo>
                  <a:close/>
                </a:path>
              </a:pathLst>
            </a:custGeom>
            <a:solidFill>
              <a:srgbClr val="006D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7917975" y="1799125"/>
              <a:ext cx="33450" cy="43150"/>
            </a:xfrm>
            <a:custGeom>
              <a:rect b="b" l="l" r="r" t="t"/>
              <a:pathLst>
                <a:path extrusionOk="0" h="1726" w="1338">
                  <a:moveTo>
                    <a:pt x="369" y="1"/>
                  </a:moveTo>
                  <a:cubicBezTo>
                    <a:pt x="164" y="1"/>
                    <a:pt x="0" y="274"/>
                    <a:pt x="204" y="452"/>
                  </a:cubicBezTo>
                  <a:cubicBezTo>
                    <a:pt x="761" y="934"/>
                    <a:pt x="817" y="1463"/>
                    <a:pt x="822" y="1492"/>
                  </a:cubicBezTo>
                  <a:cubicBezTo>
                    <a:pt x="831" y="1623"/>
                    <a:pt x="939" y="1721"/>
                    <a:pt x="1075" y="1726"/>
                  </a:cubicBezTo>
                  <a:cubicBezTo>
                    <a:pt x="1080" y="1721"/>
                    <a:pt x="1089" y="1721"/>
                    <a:pt x="1094" y="1716"/>
                  </a:cubicBezTo>
                  <a:cubicBezTo>
                    <a:pt x="1234" y="1707"/>
                    <a:pt x="1337" y="1581"/>
                    <a:pt x="1323" y="1445"/>
                  </a:cubicBezTo>
                  <a:cubicBezTo>
                    <a:pt x="1323" y="1417"/>
                    <a:pt x="1253" y="695"/>
                    <a:pt x="536" y="67"/>
                  </a:cubicBezTo>
                  <a:cubicBezTo>
                    <a:pt x="482" y="21"/>
                    <a:pt x="424" y="1"/>
                    <a:pt x="369" y="1"/>
                  </a:cubicBezTo>
                  <a:close/>
                </a:path>
              </a:pathLst>
            </a:custGeom>
            <a:solidFill>
              <a:srgbClr val="006D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30"/>
          <p:cNvGrpSpPr/>
          <p:nvPr/>
        </p:nvGrpSpPr>
        <p:grpSpPr>
          <a:xfrm>
            <a:off x="5271911" y="5231042"/>
            <a:ext cx="277499" cy="225686"/>
            <a:chOff x="4548000" y="1629950"/>
            <a:chExt cx="424375" cy="420350"/>
          </a:xfrm>
        </p:grpSpPr>
        <p:sp>
          <p:nvSpPr>
            <p:cNvPr id="436" name="Google Shape;436;p30"/>
            <p:cNvSpPr/>
            <p:nvPr/>
          </p:nvSpPr>
          <p:spPr>
            <a:xfrm>
              <a:off x="4728850" y="1731350"/>
              <a:ext cx="140800" cy="139025"/>
            </a:xfrm>
            <a:custGeom>
              <a:rect b="b" l="l" r="r" t="t"/>
              <a:pathLst>
                <a:path extrusionOk="0" h="5561" w="5632">
                  <a:moveTo>
                    <a:pt x="972" y="0"/>
                  </a:moveTo>
                  <a:cubicBezTo>
                    <a:pt x="875" y="0"/>
                    <a:pt x="778" y="38"/>
                    <a:pt x="703" y="113"/>
                  </a:cubicBezTo>
                  <a:lnTo>
                    <a:pt x="150" y="665"/>
                  </a:lnTo>
                  <a:cubicBezTo>
                    <a:pt x="0" y="815"/>
                    <a:pt x="0" y="1054"/>
                    <a:pt x="150" y="1200"/>
                  </a:cubicBezTo>
                  <a:lnTo>
                    <a:pt x="4399" y="5444"/>
                  </a:lnTo>
                  <a:cubicBezTo>
                    <a:pt x="4473" y="5522"/>
                    <a:pt x="4569" y="5561"/>
                    <a:pt x="4667" y="5561"/>
                  </a:cubicBezTo>
                  <a:cubicBezTo>
                    <a:pt x="4763" y="5561"/>
                    <a:pt x="4859" y="5523"/>
                    <a:pt x="4933" y="5449"/>
                  </a:cubicBezTo>
                  <a:lnTo>
                    <a:pt x="5486" y="4896"/>
                  </a:lnTo>
                  <a:cubicBezTo>
                    <a:pt x="5631" y="4746"/>
                    <a:pt x="5631" y="4507"/>
                    <a:pt x="5486" y="4362"/>
                  </a:cubicBezTo>
                  <a:lnTo>
                    <a:pt x="1237" y="113"/>
                  </a:lnTo>
                  <a:cubicBezTo>
                    <a:pt x="1164" y="38"/>
                    <a:pt x="1068" y="0"/>
                    <a:pt x="972" y="0"/>
                  </a:cubicBezTo>
                  <a:close/>
                </a:path>
              </a:pathLst>
            </a:custGeom>
            <a:solidFill>
              <a:srgbClr val="83C5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4805900" y="1807350"/>
              <a:ext cx="63875" cy="62925"/>
            </a:xfrm>
            <a:custGeom>
              <a:rect b="b" l="l" r="r" t="t"/>
              <a:pathLst>
                <a:path extrusionOk="0" h="2517" w="2555">
                  <a:moveTo>
                    <a:pt x="1092" y="1"/>
                  </a:moveTo>
                  <a:cubicBezTo>
                    <a:pt x="1242" y="155"/>
                    <a:pt x="1242" y="399"/>
                    <a:pt x="1092" y="549"/>
                  </a:cubicBezTo>
                  <a:lnTo>
                    <a:pt x="549" y="1092"/>
                  </a:lnTo>
                  <a:cubicBezTo>
                    <a:pt x="474" y="1167"/>
                    <a:pt x="375" y="1205"/>
                    <a:pt x="275" y="1205"/>
                  </a:cubicBezTo>
                  <a:cubicBezTo>
                    <a:pt x="175" y="1205"/>
                    <a:pt x="76" y="1167"/>
                    <a:pt x="1" y="1092"/>
                  </a:cubicBezTo>
                  <a:lnTo>
                    <a:pt x="1" y="1092"/>
                  </a:lnTo>
                  <a:lnTo>
                    <a:pt x="1313" y="2404"/>
                  </a:lnTo>
                  <a:cubicBezTo>
                    <a:pt x="1388" y="2479"/>
                    <a:pt x="1486" y="2517"/>
                    <a:pt x="1584" y="2517"/>
                  </a:cubicBezTo>
                  <a:cubicBezTo>
                    <a:pt x="1683" y="2517"/>
                    <a:pt x="1781" y="2479"/>
                    <a:pt x="1856" y="2404"/>
                  </a:cubicBezTo>
                  <a:lnTo>
                    <a:pt x="2404" y="1861"/>
                  </a:lnTo>
                  <a:cubicBezTo>
                    <a:pt x="2554" y="1706"/>
                    <a:pt x="2554" y="1462"/>
                    <a:pt x="2400" y="131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006D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4788225" y="1629950"/>
              <a:ext cx="184150" cy="181875"/>
            </a:xfrm>
            <a:custGeom>
              <a:rect b="b" l="l" r="r" t="t"/>
              <a:pathLst>
                <a:path extrusionOk="0" h="7275" w="7366">
                  <a:moveTo>
                    <a:pt x="6370" y="1"/>
                  </a:moveTo>
                  <a:cubicBezTo>
                    <a:pt x="6156" y="1"/>
                    <a:pt x="5943" y="76"/>
                    <a:pt x="5772" y="229"/>
                  </a:cubicBezTo>
                  <a:lnTo>
                    <a:pt x="0" y="5302"/>
                  </a:lnTo>
                  <a:lnTo>
                    <a:pt x="1973" y="7275"/>
                  </a:lnTo>
                  <a:lnTo>
                    <a:pt x="7047" y="1508"/>
                  </a:lnTo>
                  <a:cubicBezTo>
                    <a:pt x="7365" y="1152"/>
                    <a:pt x="7351" y="603"/>
                    <a:pt x="7014" y="266"/>
                  </a:cubicBezTo>
                  <a:cubicBezTo>
                    <a:pt x="6836" y="90"/>
                    <a:pt x="6602" y="1"/>
                    <a:pt x="6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4788225" y="1629950"/>
              <a:ext cx="184150" cy="181875"/>
            </a:xfrm>
            <a:custGeom>
              <a:rect b="b" l="l" r="r" t="t"/>
              <a:pathLst>
                <a:path extrusionOk="0" h="7275" w="7366">
                  <a:moveTo>
                    <a:pt x="6370" y="1"/>
                  </a:moveTo>
                  <a:cubicBezTo>
                    <a:pt x="6156" y="1"/>
                    <a:pt x="5943" y="76"/>
                    <a:pt x="5772" y="229"/>
                  </a:cubicBezTo>
                  <a:lnTo>
                    <a:pt x="0" y="5302"/>
                  </a:lnTo>
                  <a:lnTo>
                    <a:pt x="1973" y="7275"/>
                  </a:lnTo>
                  <a:lnTo>
                    <a:pt x="7047" y="1508"/>
                  </a:lnTo>
                  <a:cubicBezTo>
                    <a:pt x="7365" y="1152"/>
                    <a:pt x="7351" y="603"/>
                    <a:pt x="7014" y="266"/>
                  </a:cubicBezTo>
                  <a:cubicBezTo>
                    <a:pt x="6836" y="90"/>
                    <a:pt x="6602" y="1"/>
                    <a:pt x="6370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4822650" y="1631075"/>
              <a:ext cx="149725" cy="180750"/>
            </a:xfrm>
            <a:custGeom>
              <a:rect b="b" l="l" r="r" t="t"/>
              <a:pathLst>
                <a:path extrusionOk="0" h="7230" w="5989">
                  <a:moveTo>
                    <a:pt x="5257" y="1"/>
                  </a:moveTo>
                  <a:lnTo>
                    <a:pt x="5257" y="1"/>
                  </a:lnTo>
                  <a:cubicBezTo>
                    <a:pt x="5351" y="301"/>
                    <a:pt x="5281" y="629"/>
                    <a:pt x="5070" y="868"/>
                  </a:cubicBezTo>
                  <a:lnTo>
                    <a:pt x="1" y="6635"/>
                  </a:lnTo>
                  <a:lnTo>
                    <a:pt x="596" y="7230"/>
                  </a:lnTo>
                  <a:lnTo>
                    <a:pt x="5670" y="1463"/>
                  </a:lnTo>
                  <a:cubicBezTo>
                    <a:pt x="5988" y="1102"/>
                    <a:pt x="5969" y="558"/>
                    <a:pt x="5632" y="221"/>
                  </a:cubicBezTo>
                  <a:cubicBezTo>
                    <a:pt x="5529" y="118"/>
                    <a:pt x="5398" y="43"/>
                    <a:pt x="525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4548000" y="1766500"/>
              <a:ext cx="293775" cy="283800"/>
            </a:xfrm>
            <a:custGeom>
              <a:rect b="b" l="l" r="r" t="t"/>
              <a:pathLst>
                <a:path extrusionOk="0" h="11352" w="11751">
                  <a:moveTo>
                    <a:pt x="6414" y="0"/>
                  </a:moveTo>
                  <a:cubicBezTo>
                    <a:pt x="4860" y="0"/>
                    <a:pt x="3235" y="640"/>
                    <a:pt x="1973" y="1902"/>
                  </a:cubicBezTo>
                  <a:cubicBezTo>
                    <a:pt x="642" y="3242"/>
                    <a:pt x="1" y="4980"/>
                    <a:pt x="80" y="6615"/>
                  </a:cubicBezTo>
                  <a:cubicBezTo>
                    <a:pt x="113" y="7238"/>
                    <a:pt x="375" y="7828"/>
                    <a:pt x="820" y="8269"/>
                  </a:cubicBezTo>
                  <a:lnTo>
                    <a:pt x="3158" y="10606"/>
                  </a:lnTo>
                  <a:cubicBezTo>
                    <a:pt x="3599" y="11051"/>
                    <a:pt x="4189" y="11314"/>
                    <a:pt x="4812" y="11347"/>
                  </a:cubicBezTo>
                  <a:cubicBezTo>
                    <a:pt x="4896" y="11350"/>
                    <a:pt x="4981" y="11352"/>
                    <a:pt x="5066" y="11352"/>
                  </a:cubicBezTo>
                  <a:cubicBezTo>
                    <a:pt x="5320" y="11352"/>
                    <a:pt x="5575" y="11336"/>
                    <a:pt x="5824" y="11304"/>
                  </a:cubicBezTo>
                  <a:lnTo>
                    <a:pt x="6972" y="11037"/>
                  </a:lnTo>
                  <a:cubicBezTo>
                    <a:pt x="7932" y="10714"/>
                    <a:pt x="8808" y="10171"/>
                    <a:pt x="9520" y="9449"/>
                  </a:cubicBezTo>
                  <a:cubicBezTo>
                    <a:pt x="11155" y="7814"/>
                    <a:pt x="11750" y="5575"/>
                    <a:pt x="11254" y="3659"/>
                  </a:cubicBezTo>
                  <a:lnTo>
                    <a:pt x="7764" y="168"/>
                  </a:lnTo>
                  <a:cubicBezTo>
                    <a:pt x="7327" y="56"/>
                    <a:pt x="6874" y="0"/>
                    <a:pt x="6414" y="0"/>
                  </a:cubicBezTo>
                  <a:close/>
                </a:path>
              </a:pathLst>
            </a:custGeom>
            <a:solidFill>
              <a:srgbClr val="006D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4596250" y="1827375"/>
              <a:ext cx="245525" cy="222875"/>
            </a:xfrm>
            <a:custGeom>
              <a:rect b="b" l="l" r="r" t="t"/>
              <a:pathLst>
                <a:path extrusionOk="0" h="8915" w="9821">
                  <a:moveTo>
                    <a:pt x="8101" y="1"/>
                  </a:moveTo>
                  <a:lnTo>
                    <a:pt x="8101" y="1"/>
                  </a:lnTo>
                  <a:cubicBezTo>
                    <a:pt x="8598" y="1917"/>
                    <a:pt x="8003" y="4156"/>
                    <a:pt x="6368" y="5787"/>
                  </a:cubicBezTo>
                  <a:cubicBezTo>
                    <a:pt x="5651" y="6508"/>
                    <a:pt x="4779" y="7052"/>
                    <a:pt x="3819" y="7380"/>
                  </a:cubicBezTo>
                  <a:lnTo>
                    <a:pt x="2671" y="7642"/>
                  </a:lnTo>
                  <a:cubicBezTo>
                    <a:pt x="2418" y="7674"/>
                    <a:pt x="2165" y="7689"/>
                    <a:pt x="1912" y="7689"/>
                  </a:cubicBezTo>
                  <a:cubicBezTo>
                    <a:pt x="1828" y="7689"/>
                    <a:pt x="1744" y="7688"/>
                    <a:pt x="1659" y="7684"/>
                  </a:cubicBezTo>
                  <a:cubicBezTo>
                    <a:pt x="1032" y="7651"/>
                    <a:pt x="441" y="7384"/>
                    <a:pt x="1" y="6944"/>
                  </a:cubicBezTo>
                  <a:lnTo>
                    <a:pt x="1" y="6944"/>
                  </a:lnTo>
                  <a:lnTo>
                    <a:pt x="1224" y="8167"/>
                  </a:lnTo>
                  <a:cubicBezTo>
                    <a:pt x="1669" y="8612"/>
                    <a:pt x="2259" y="8874"/>
                    <a:pt x="2882" y="8907"/>
                  </a:cubicBezTo>
                  <a:cubicBezTo>
                    <a:pt x="2978" y="8912"/>
                    <a:pt x="3075" y="8915"/>
                    <a:pt x="3172" y="8915"/>
                  </a:cubicBezTo>
                  <a:cubicBezTo>
                    <a:pt x="3414" y="8915"/>
                    <a:pt x="3656" y="8898"/>
                    <a:pt x="3894" y="8865"/>
                  </a:cubicBezTo>
                  <a:lnTo>
                    <a:pt x="5042" y="8602"/>
                  </a:lnTo>
                  <a:cubicBezTo>
                    <a:pt x="6002" y="8274"/>
                    <a:pt x="6874" y="7731"/>
                    <a:pt x="7590" y="7014"/>
                  </a:cubicBezTo>
                  <a:cubicBezTo>
                    <a:pt x="9225" y="5384"/>
                    <a:pt x="9820" y="3140"/>
                    <a:pt x="9324" y="1224"/>
                  </a:cubicBezTo>
                  <a:lnTo>
                    <a:pt x="8101" y="1"/>
                  </a:lnTo>
                  <a:close/>
                </a:path>
              </a:pathLst>
            </a:custGeom>
            <a:solidFill>
              <a:srgbClr val="83C5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" name="Google Shape;443;p30"/>
          <p:cNvGrpSpPr/>
          <p:nvPr/>
        </p:nvGrpSpPr>
        <p:grpSpPr>
          <a:xfrm>
            <a:off x="2997747" y="5254955"/>
            <a:ext cx="189310" cy="208786"/>
            <a:chOff x="3170213" y="3559700"/>
            <a:chExt cx="367450" cy="422900"/>
          </a:xfrm>
        </p:grpSpPr>
        <p:sp>
          <p:nvSpPr>
            <p:cNvPr id="444" name="Google Shape;444;p30"/>
            <p:cNvSpPr/>
            <p:nvPr/>
          </p:nvSpPr>
          <p:spPr>
            <a:xfrm>
              <a:off x="3170213" y="3559700"/>
              <a:ext cx="367450" cy="421200"/>
            </a:xfrm>
            <a:custGeom>
              <a:rect b="b" l="l" r="r" t="t"/>
              <a:pathLst>
                <a:path extrusionOk="0" h="16848" w="14698">
                  <a:moveTo>
                    <a:pt x="4775" y="1"/>
                  </a:moveTo>
                  <a:cubicBezTo>
                    <a:pt x="4072" y="1"/>
                    <a:pt x="3407" y="305"/>
                    <a:pt x="2943" y="835"/>
                  </a:cubicBezTo>
                  <a:lnTo>
                    <a:pt x="2461" y="1392"/>
                  </a:lnTo>
                  <a:lnTo>
                    <a:pt x="1022" y="1392"/>
                  </a:lnTo>
                  <a:cubicBezTo>
                    <a:pt x="460" y="1392"/>
                    <a:pt x="1" y="1851"/>
                    <a:pt x="1" y="2413"/>
                  </a:cubicBezTo>
                  <a:lnTo>
                    <a:pt x="1" y="15822"/>
                  </a:lnTo>
                  <a:lnTo>
                    <a:pt x="6" y="15822"/>
                  </a:lnTo>
                  <a:cubicBezTo>
                    <a:pt x="6" y="16389"/>
                    <a:pt x="465" y="16843"/>
                    <a:pt x="1032" y="16848"/>
                  </a:cubicBezTo>
                  <a:lnTo>
                    <a:pt x="13672" y="16848"/>
                  </a:lnTo>
                  <a:cubicBezTo>
                    <a:pt x="14239" y="16843"/>
                    <a:pt x="14698" y="16389"/>
                    <a:pt x="14698" y="15822"/>
                  </a:cubicBezTo>
                  <a:lnTo>
                    <a:pt x="14698" y="2413"/>
                  </a:lnTo>
                  <a:cubicBezTo>
                    <a:pt x="14698" y="1851"/>
                    <a:pt x="14239" y="1392"/>
                    <a:pt x="13672" y="1392"/>
                  </a:cubicBezTo>
                  <a:lnTo>
                    <a:pt x="12233" y="1392"/>
                  </a:lnTo>
                  <a:lnTo>
                    <a:pt x="11751" y="835"/>
                  </a:lnTo>
                  <a:cubicBezTo>
                    <a:pt x="11292" y="305"/>
                    <a:pt x="10626" y="1"/>
                    <a:pt x="9924" y="1"/>
                  </a:cubicBezTo>
                  <a:close/>
                </a:path>
              </a:pathLst>
            </a:custGeom>
            <a:solidFill>
              <a:srgbClr val="006D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3272400" y="3604725"/>
              <a:ext cx="170450" cy="64900"/>
            </a:xfrm>
            <a:custGeom>
              <a:rect b="b" l="l" r="r" t="t"/>
              <a:pathLst>
                <a:path extrusionOk="0" h="2596" w="6818">
                  <a:moveTo>
                    <a:pt x="628" y="0"/>
                  </a:moveTo>
                  <a:cubicBezTo>
                    <a:pt x="282" y="0"/>
                    <a:pt x="1" y="282"/>
                    <a:pt x="1" y="628"/>
                  </a:cubicBezTo>
                  <a:lnTo>
                    <a:pt x="1" y="1968"/>
                  </a:lnTo>
                  <a:cubicBezTo>
                    <a:pt x="1" y="2315"/>
                    <a:pt x="282" y="2596"/>
                    <a:pt x="628" y="2596"/>
                  </a:cubicBezTo>
                  <a:lnTo>
                    <a:pt x="6189" y="2596"/>
                  </a:lnTo>
                  <a:cubicBezTo>
                    <a:pt x="6536" y="2596"/>
                    <a:pt x="6817" y="2315"/>
                    <a:pt x="6817" y="1968"/>
                  </a:cubicBezTo>
                  <a:lnTo>
                    <a:pt x="6817" y="628"/>
                  </a:lnTo>
                  <a:cubicBezTo>
                    <a:pt x="6817" y="282"/>
                    <a:pt x="6536" y="0"/>
                    <a:pt x="6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3381450" y="3604725"/>
              <a:ext cx="61400" cy="64900"/>
            </a:xfrm>
            <a:custGeom>
              <a:rect b="b" l="l" r="r" t="t"/>
              <a:pathLst>
                <a:path extrusionOk="0" h="2596" w="2456">
                  <a:moveTo>
                    <a:pt x="0" y="0"/>
                  </a:moveTo>
                  <a:cubicBezTo>
                    <a:pt x="347" y="0"/>
                    <a:pt x="628" y="282"/>
                    <a:pt x="628" y="628"/>
                  </a:cubicBezTo>
                  <a:lnTo>
                    <a:pt x="628" y="1968"/>
                  </a:lnTo>
                  <a:cubicBezTo>
                    <a:pt x="628" y="2315"/>
                    <a:pt x="347" y="2596"/>
                    <a:pt x="0" y="2596"/>
                  </a:cubicBezTo>
                  <a:lnTo>
                    <a:pt x="1827" y="2596"/>
                  </a:lnTo>
                  <a:cubicBezTo>
                    <a:pt x="2174" y="2596"/>
                    <a:pt x="2455" y="2315"/>
                    <a:pt x="2455" y="1968"/>
                  </a:cubicBezTo>
                  <a:lnTo>
                    <a:pt x="2455" y="628"/>
                  </a:lnTo>
                  <a:cubicBezTo>
                    <a:pt x="2455" y="282"/>
                    <a:pt x="2174" y="0"/>
                    <a:pt x="1827" y="0"/>
                  </a:cubicBez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3351225" y="3729725"/>
              <a:ext cx="12800" cy="189275"/>
            </a:xfrm>
            <a:custGeom>
              <a:rect b="b" l="l" r="r" t="t"/>
              <a:pathLst>
                <a:path extrusionOk="0" h="7571" w="512">
                  <a:moveTo>
                    <a:pt x="256" y="0"/>
                  </a:moveTo>
                  <a:cubicBezTo>
                    <a:pt x="128" y="0"/>
                    <a:pt x="1" y="86"/>
                    <a:pt x="1" y="257"/>
                  </a:cubicBezTo>
                  <a:lnTo>
                    <a:pt x="1" y="7312"/>
                  </a:lnTo>
                  <a:cubicBezTo>
                    <a:pt x="1" y="7453"/>
                    <a:pt x="113" y="7570"/>
                    <a:pt x="254" y="7570"/>
                  </a:cubicBezTo>
                  <a:cubicBezTo>
                    <a:pt x="394" y="7570"/>
                    <a:pt x="511" y="7453"/>
                    <a:pt x="511" y="7312"/>
                  </a:cubicBezTo>
                  <a:lnTo>
                    <a:pt x="511" y="257"/>
                  </a:lnTo>
                  <a:cubicBezTo>
                    <a:pt x="511" y="86"/>
                    <a:pt x="384" y="0"/>
                    <a:pt x="25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3250375" y="3931150"/>
              <a:ext cx="12800" cy="51450"/>
            </a:xfrm>
            <a:custGeom>
              <a:rect b="b" l="l" r="r" t="t"/>
              <a:pathLst>
                <a:path extrusionOk="0" h="2058" w="512">
                  <a:moveTo>
                    <a:pt x="259" y="0"/>
                  </a:moveTo>
                  <a:cubicBezTo>
                    <a:pt x="118" y="0"/>
                    <a:pt x="1" y="113"/>
                    <a:pt x="1" y="258"/>
                  </a:cubicBezTo>
                  <a:lnTo>
                    <a:pt x="1" y="2057"/>
                  </a:lnTo>
                  <a:lnTo>
                    <a:pt x="512" y="2057"/>
                  </a:lnTo>
                  <a:lnTo>
                    <a:pt x="512" y="258"/>
                  </a:lnTo>
                  <a:cubicBezTo>
                    <a:pt x="507" y="117"/>
                    <a:pt x="399" y="5"/>
                    <a:pt x="2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3452075" y="3931150"/>
              <a:ext cx="12800" cy="51450"/>
            </a:xfrm>
            <a:custGeom>
              <a:rect b="b" l="l" r="r" t="t"/>
              <a:pathLst>
                <a:path extrusionOk="0" h="2058" w="512">
                  <a:moveTo>
                    <a:pt x="258" y="0"/>
                  </a:moveTo>
                  <a:cubicBezTo>
                    <a:pt x="113" y="0"/>
                    <a:pt x="0" y="113"/>
                    <a:pt x="0" y="258"/>
                  </a:cubicBezTo>
                  <a:lnTo>
                    <a:pt x="0" y="2057"/>
                  </a:lnTo>
                  <a:lnTo>
                    <a:pt x="511" y="2057"/>
                  </a:lnTo>
                  <a:lnTo>
                    <a:pt x="511" y="258"/>
                  </a:lnTo>
                  <a:cubicBezTo>
                    <a:pt x="511" y="117"/>
                    <a:pt x="399" y="0"/>
                    <a:pt x="2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Google Shape;450;p30"/>
          <p:cNvSpPr txBox="1"/>
          <p:nvPr/>
        </p:nvSpPr>
        <p:spPr>
          <a:xfrm>
            <a:off x="0" y="9649750"/>
            <a:ext cx="65481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A prediabetic has their own perception of developing diabetes.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An individual’s own perception of how serious the disease is and how it will change their life (its consequences).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The cost of preventing it is less than treating it “</a:t>
            </a:r>
            <a:r>
              <a:rPr lang="en-GB" sz="900">
                <a:solidFill>
                  <a:srgbClr val="6AA84F"/>
                </a:solidFill>
              </a:rPr>
              <a:t>درهم وقاية خير من قنطار علاج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”.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The combination of these two is the perceived threat of any disease.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5: Perceived benefits should be higher than the barriers.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51" name="Google Shape;451;p30"/>
          <p:cNvSpPr/>
          <p:nvPr/>
        </p:nvSpPr>
        <p:spPr>
          <a:xfrm>
            <a:off x="5555343" y="4620450"/>
            <a:ext cx="387900" cy="391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0"/>
          <p:cNvSpPr/>
          <p:nvPr/>
        </p:nvSpPr>
        <p:spPr>
          <a:xfrm>
            <a:off x="1571998" y="4627437"/>
            <a:ext cx="387900" cy="391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0"/>
          <p:cNvSpPr/>
          <p:nvPr/>
        </p:nvSpPr>
        <p:spPr>
          <a:xfrm>
            <a:off x="2562625" y="5812425"/>
            <a:ext cx="2463900" cy="133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Demographic variables (age, level of education)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&amp;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Socio-psychological variables (personality, self-esteem, peer pressure)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&amp;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Structural variable (knowledge, or experience of a health problem)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453" name="Google Shape;453;p30"/>
          <p:cNvCxnSpPr>
            <a:endCxn id="406" idx="1"/>
          </p:cNvCxnSpPr>
          <p:nvPr/>
        </p:nvCxnSpPr>
        <p:spPr>
          <a:xfrm>
            <a:off x="1386600" y="7916175"/>
            <a:ext cx="1473300" cy="4500"/>
          </a:xfrm>
          <a:prstGeom prst="straightConnector1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"/>
          <p:cNvSpPr txBox="1"/>
          <p:nvPr>
            <p:ph type="title"/>
          </p:nvPr>
        </p:nvSpPr>
        <p:spPr>
          <a:xfrm>
            <a:off x="258675" y="454900"/>
            <a:ext cx="7072200" cy="5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The Health Belief Model for Behavior Change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59" name="Google Shape;459;p31"/>
          <p:cNvGrpSpPr/>
          <p:nvPr/>
        </p:nvGrpSpPr>
        <p:grpSpPr>
          <a:xfrm>
            <a:off x="258681" y="1969427"/>
            <a:ext cx="428695" cy="644011"/>
            <a:chOff x="219906" y="1124884"/>
            <a:chExt cx="502455" cy="736349"/>
          </a:xfrm>
        </p:grpSpPr>
        <p:grpSp>
          <p:nvGrpSpPr>
            <p:cNvPr id="460" name="Google Shape;460;p31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461" name="Google Shape;461;p31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1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3" name="Google Shape;463;p31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64" name="Google Shape;464;p31"/>
          <p:cNvSpPr txBox="1"/>
          <p:nvPr/>
        </p:nvSpPr>
        <p:spPr>
          <a:xfrm>
            <a:off x="687375" y="1923500"/>
            <a:ext cx="19905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Predisposing Factors</a:t>
            </a:r>
            <a:endParaRPr b="1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65" name="Google Shape;465;p31"/>
          <p:cNvSpPr txBox="1"/>
          <p:nvPr/>
        </p:nvSpPr>
        <p:spPr>
          <a:xfrm>
            <a:off x="687375" y="2268100"/>
            <a:ext cx="64983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Characteristics of a person or population that </a:t>
            </a: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motivate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 behavior change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Predisposing factors are knowledge, beliefs, values and attitudes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466" name="Google Shape;466;p31"/>
          <p:cNvGrpSpPr/>
          <p:nvPr/>
        </p:nvGrpSpPr>
        <p:grpSpPr>
          <a:xfrm>
            <a:off x="258681" y="3006589"/>
            <a:ext cx="428695" cy="644011"/>
            <a:chOff x="219906" y="1124884"/>
            <a:chExt cx="502455" cy="736349"/>
          </a:xfrm>
        </p:grpSpPr>
        <p:grpSp>
          <p:nvGrpSpPr>
            <p:cNvPr id="467" name="Google Shape;467;p31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468" name="Google Shape;468;p31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1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0" name="Google Shape;470;p31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71" name="Google Shape;471;p31"/>
          <p:cNvSpPr txBox="1"/>
          <p:nvPr/>
        </p:nvSpPr>
        <p:spPr>
          <a:xfrm>
            <a:off x="687375" y="2960663"/>
            <a:ext cx="19905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Enabling </a:t>
            </a:r>
            <a:r>
              <a:rPr b="1"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Factors</a:t>
            </a:r>
            <a:endParaRPr b="1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72" name="Google Shape;472;p31"/>
          <p:cNvSpPr txBox="1"/>
          <p:nvPr/>
        </p:nvSpPr>
        <p:spPr>
          <a:xfrm>
            <a:off x="687375" y="3305263"/>
            <a:ext cx="64983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Characteristics of the environment and individuals that </a:t>
            </a: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facilitate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action to attain a specific behavior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Enabling factors are health services (available, accessible, affordable), skills and legislations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473" name="Google Shape;473;p31"/>
          <p:cNvGrpSpPr/>
          <p:nvPr/>
        </p:nvGrpSpPr>
        <p:grpSpPr>
          <a:xfrm>
            <a:off x="258681" y="4203052"/>
            <a:ext cx="428695" cy="644011"/>
            <a:chOff x="219906" y="1124884"/>
            <a:chExt cx="502455" cy="736349"/>
          </a:xfrm>
        </p:grpSpPr>
        <p:grpSp>
          <p:nvGrpSpPr>
            <p:cNvPr id="474" name="Google Shape;474;p31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475" name="Google Shape;475;p31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1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7" name="Google Shape;477;p31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78" name="Google Shape;478;p31"/>
          <p:cNvSpPr txBox="1"/>
          <p:nvPr/>
        </p:nvSpPr>
        <p:spPr>
          <a:xfrm>
            <a:off x="687375" y="4157125"/>
            <a:ext cx="19905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Reinforcing </a:t>
            </a:r>
            <a:r>
              <a:rPr b="1"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Factors</a:t>
            </a:r>
            <a:endParaRPr b="1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79" name="Google Shape;479;p31"/>
          <p:cNvSpPr txBox="1"/>
          <p:nvPr/>
        </p:nvSpPr>
        <p:spPr>
          <a:xfrm>
            <a:off x="687375" y="4501725"/>
            <a:ext cx="64983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It determines the continuity </a:t>
            </a: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(maintenance)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of the new behavior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Reinforcing factors are rewards (experienced or anticipated) of the new behavior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80" name="Google Shape;480;p31"/>
          <p:cNvSpPr txBox="1"/>
          <p:nvPr/>
        </p:nvSpPr>
        <p:spPr>
          <a:xfrm>
            <a:off x="94725" y="1346838"/>
            <a:ext cx="74001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Predisposing, enabling and reinforcing factors in the education process 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1" name="Google Shape;481;p31"/>
          <p:cNvSpPr txBox="1"/>
          <p:nvPr/>
        </p:nvSpPr>
        <p:spPr>
          <a:xfrm>
            <a:off x="2782050" y="7239962"/>
            <a:ext cx="548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01</a:t>
            </a:r>
            <a:endParaRPr i="0" sz="16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82" name="Google Shape;482;p31"/>
          <p:cNvSpPr txBox="1"/>
          <p:nvPr/>
        </p:nvSpPr>
        <p:spPr>
          <a:xfrm>
            <a:off x="3479700" y="6008812"/>
            <a:ext cx="548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03</a:t>
            </a:r>
            <a:endParaRPr i="0" sz="16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83" name="Google Shape;483;p31"/>
          <p:cNvSpPr txBox="1"/>
          <p:nvPr/>
        </p:nvSpPr>
        <p:spPr>
          <a:xfrm>
            <a:off x="2943363" y="7184000"/>
            <a:ext cx="428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4" name="Google Shape;484;p31"/>
          <p:cNvSpPr txBox="1"/>
          <p:nvPr/>
        </p:nvSpPr>
        <p:spPr>
          <a:xfrm>
            <a:off x="4418338" y="7164950"/>
            <a:ext cx="428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sz="2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5" name="Google Shape;485;p31"/>
          <p:cNvSpPr txBox="1"/>
          <p:nvPr/>
        </p:nvSpPr>
        <p:spPr>
          <a:xfrm>
            <a:off x="2599275" y="7633137"/>
            <a:ext cx="548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01</a:t>
            </a:r>
            <a:endParaRPr i="0" sz="16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86" name="Google Shape;486;p31"/>
          <p:cNvSpPr txBox="1"/>
          <p:nvPr/>
        </p:nvSpPr>
        <p:spPr>
          <a:xfrm>
            <a:off x="3296925" y="6401987"/>
            <a:ext cx="548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03</a:t>
            </a:r>
            <a:endParaRPr i="0" sz="16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grpSp>
        <p:nvGrpSpPr>
          <p:cNvPr id="487" name="Google Shape;487;p31"/>
          <p:cNvGrpSpPr/>
          <p:nvPr/>
        </p:nvGrpSpPr>
        <p:grpSpPr>
          <a:xfrm>
            <a:off x="154175" y="5536600"/>
            <a:ext cx="7199150" cy="3392373"/>
            <a:chOff x="154175" y="5536600"/>
            <a:chExt cx="7199150" cy="3392373"/>
          </a:xfrm>
        </p:grpSpPr>
        <p:sp>
          <p:nvSpPr>
            <p:cNvPr id="488" name="Google Shape;488;p31"/>
            <p:cNvSpPr txBox="1"/>
            <p:nvPr/>
          </p:nvSpPr>
          <p:spPr>
            <a:xfrm>
              <a:off x="1792350" y="5536600"/>
              <a:ext cx="39228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76A5AF"/>
                  </a:solidFill>
                  <a:latin typeface="Nunito"/>
                  <a:ea typeface="Nunito"/>
                  <a:cs typeface="Nunito"/>
                  <a:sym typeface="Nunito"/>
                </a:rPr>
                <a:t>Maintaining a health-risky behavior</a:t>
              </a:r>
              <a:endParaRPr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489" name="Google Shape;489;p31"/>
            <p:cNvGrpSpPr/>
            <p:nvPr/>
          </p:nvGrpSpPr>
          <p:grpSpPr>
            <a:xfrm>
              <a:off x="154175" y="5996946"/>
              <a:ext cx="7199150" cy="2932027"/>
              <a:chOff x="-104587" y="880921"/>
              <a:chExt cx="7199150" cy="2932027"/>
            </a:xfrm>
          </p:grpSpPr>
          <p:grpSp>
            <p:nvGrpSpPr>
              <p:cNvPr id="490" name="Google Shape;490;p31"/>
              <p:cNvGrpSpPr/>
              <p:nvPr/>
            </p:nvGrpSpPr>
            <p:grpSpPr>
              <a:xfrm>
                <a:off x="-104587" y="1325675"/>
                <a:ext cx="7199150" cy="2319440"/>
                <a:chOff x="-104587" y="1325675"/>
                <a:chExt cx="7199150" cy="2319440"/>
              </a:xfrm>
            </p:grpSpPr>
            <p:grpSp>
              <p:nvGrpSpPr>
                <p:cNvPr id="491" name="Google Shape;491;p31"/>
                <p:cNvGrpSpPr/>
                <p:nvPr/>
              </p:nvGrpSpPr>
              <p:grpSpPr>
                <a:xfrm>
                  <a:off x="-104587" y="2042200"/>
                  <a:ext cx="2544469" cy="803357"/>
                  <a:chOff x="-59184" y="2237678"/>
                  <a:chExt cx="3334822" cy="1038600"/>
                </a:xfrm>
              </p:grpSpPr>
              <p:sp>
                <p:nvSpPr>
                  <p:cNvPr id="492" name="Google Shape;492;p31"/>
                  <p:cNvSpPr txBox="1"/>
                  <p:nvPr/>
                </p:nvSpPr>
                <p:spPr>
                  <a:xfrm>
                    <a:off x="-59184" y="2237678"/>
                    <a:ext cx="2506800" cy="10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60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rPr lang="en-GB" sz="1200">
                        <a:latin typeface="Mada"/>
                        <a:ea typeface="Mada"/>
                        <a:cs typeface="Mada"/>
                        <a:sym typeface="Mada"/>
                      </a:rPr>
                      <a:t>Modified perception of risk </a:t>
                    </a:r>
                    <a:endParaRPr i="0" sz="1000" u="none" cap="none" strike="noStrike">
                      <a:latin typeface="Mada"/>
                      <a:ea typeface="Mada"/>
                      <a:cs typeface="Mada"/>
                      <a:sym typeface="Mada"/>
                    </a:endParaRPr>
                  </a:p>
                </p:txBody>
              </p:sp>
              <p:cxnSp>
                <p:nvCxnSpPr>
                  <p:cNvPr id="493" name="Google Shape;493;p31"/>
                  <p:cNvCxnSpPr/>
                  <p:nvPr/>
                </p:nvCxnSpPr>
                <p:spPr>
                  <a:xfrm rot="10800000">
                    <a:off x="2642038" y="2647950"/>
                    <a:ext cx="633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134F5C"/>
                    </a:solidFill>
                    <a:prstDash val="solid"/>
                    <a:round/>
                    <a:headEnd len="sm" w="sm" type="none"/>
                    <a:tailEnd len="med" w="med" type="oval"/>
                  </a:ln>
                </p:spPr>
              </p:cxnSp>
            </p:grpSp>
            <p:sp>
              <p:nvSpPr>
                <p:cNvPr id="494" name="Google Shape;494;p31"/>
                <p:cNvSpPr txBox="1"/>
                <p:nvPr/>
              </p:nvSpPr>
              <p:spPr>
                <a:xfrm>
                  <a:off x="4977463" y="1325675"/>
                  <a:ext cx="2117100" cy="80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60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GB" sz="1200">
                      <a:latin typeface="Mada"/>
                      <a:ea typeface="Mada"/>
                      <a:cs typeface="Mada"/>
                      <a:sym typeface="Mada"/>
                    </a:rPr>
                    <a:t>Lack of knowledge of the health risk </a:t>
                  </a:r>
                  <a:endParaRPr i="0" sz="1000" u="none" cap="none" strike="noStrike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cxnSp>
              <p:nvCxnSpPr>
                <p:cNvPr id="495" name="Google Shape;495;p31"/>
                <p:cNvCxnSpPr/>
                <p:nvPr/>
              </p:nvCxnSpPr>
              <p:spPr>
                <a:xfrm>
                  <a:off x="3915676" y="1630328"/>
                  <a:ext cx="981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2C4C9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  <p:grpSp>
              <p:nvGrpSpPr>
                <p:cNvPr id="496" name="Google Shape;496;p31"/>
                <p:cNvGrpSpPr/>
                <p:nvPr/>
              </p:nvGrpSpPr>
              <p:grpSpPr>
                <a:xfrm>
                  <a:off x="3915676" y="2773999"/>
                  <a:ext cx="3178871" cy="871116"/>
                  <a:chOff x="5209838" y="3183767"/>
                  <a:chExt cx="4166279" cy="1126200"/>
                </a:xfrm>
              </p:grpSpPr>
              <p:sp>
                <p:nvSpPr>
                  <p:cNvPr id="497" name="Google Shape;497;p31"/>
                  <p:cNvSpPr txBox="1"/>
                  <p:nvPr/>
                </p:nvSpPr>
                <p:spPr>
                  <a:xfrm>
                    <a:off x="6696517" y="3183767"/>
                    <a:ext cx="2679600" cy="1126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60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rPr lang="en-GB" sz="1200">
                        <a:latin typeface="Mada"/>
                        <a:ea typeface="Mada"/>
                        <a:cs typeface="Mada"/>
                        <a:sym typeface="Mada"/>
                      </a:rPr>
                      <a:t>Low self efficacy to change</a:t>
                    </a:r>
                    <a:endParaRPr i="0" sz="1000" u="none" cap="none" strike="noStrike">
                      <a:latin typeface="Mada"/>
                      <a:ea typeface="Mada"/>
                      <a:cs typeface="Mada"/>
                      <a:sym typeface="Mada"/>
                    </a:endParaRPr>
                  </a:p>
                </p:txBody>
              </p:sp>
              <p:cxnSp>
                <p:nvCxnSpPr>
                  <p:cNvPr id="498" name="Google Shape;498;p31"/>
                  <p:cNvCxnSpPr/>
                  <p:nvPr/>
                </p:nvCxnSpPr>
                <p:spPr>
                  <a:xfrm>
                    <a:off x="5209838" y="3648300"/>
                    <a:ext cx="1286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D9D9D9"/>
                    </a:solidFill>
                    <a:prstDash val="solid"/>
                    <a:round/>
                    <a:headEnd len="sm" w="sm" type="none"/>
                    <a:tailEnd len="med" w="med" type="oval"/>
                  </a:ln>
                </p:spPr>
              </p:cxnSp>
            </p:grpSp>
          </p:grpSp>
          <p:grpSp>
            <p:nvGrpSpPr>
              <p:cNvPr id="499" name="Google Shape;499;p31"/>
              <p:cNvGrpSpPr/>
              <p:nvPr/>
            </p:nvGrpSpPr>
            <p:grpSpPr>
              <a:xfrm>
                <a:off x="1973638" y="880921"/>
                <a:ext cx="2910719" cy="2932027"/>
                <a:chOff x="2662213" y="676343"/>
                <a:chExt cx="3814835" cy="3790597"/>
              </a:xfrm>
            </p:grpSpPr>
            <p:sp>
              <p:nvSpPr>
                <p:cNvPr id="500" name="Google Shape;500;p31"/>
                <p:cNvSpPr/>
                <p:nvPr/>
              </p:nvSpPr>
              <p:spPr>
                <a:xfrm rot="3600185">
                  <a:off x="3169983" y="1184511"/>
                  <a:ext cx="2774659" cy="2774659"/>
                </a:xfrm>
                <a:prstGeom prst="blockArc">
                  <a:avLst>
                    <a:gd fmla="val 12622480" name="adj1"/>
                    <a:gd fmla="val 19781569" name="adj2"/>
                    <a:gd fmla="val 20773" name="adj3"/>
                  </a:avLst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  <p:sp>
              <p:nvSpPr>
                <p:cNvPr id="501" name="Google Shape;501;p31"/>
                <p:cNvSpPr/>
                <p:nvPr/>
              </p:nvSpPr>
              <p:spPr>
                <a:xfrm rot="10800000">
                  <a:off x="3183490" y="1163229"/>
                  <a:ext cx="2774700" cy="2774700"/>
                </a:xfrm>
                <a:prstGeom prst="blockArc">
                  <a:avLst>
                    <a:gd fmla="val 12622480" name="adj1"/>
                    <a:gd fmla="val 19662822" name="adj2"/>
                    <a:gd fmla="val 20729" name="adj3"/>
                  </a:avLst>
                </a:pr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  <p:sp>
              <p:nvSpPr>
                <p:cNvPr id="502" name="Google Shape;502;p31"/>
                <p:cNvSpPr/>
                <p:nvPr/>
              </p:nvSpPr>
              <p:spPr>
                <a:xfrm rot="-3600185">
                  <a:off x="3194618" y="1184114"/>
                  <a:ext cx="2774659" cy="2774659"/>
                </a:xfrm>
                <a:prstGeom prst="blockArc">
                  <a:avLst>
                    <a:gd fmla="val 12622480" name="adj1"/>
                    <a:gd fmla="val 19703271" name="adj2"/>
                    <a:gd fmla="val 20851" name="adj3"/>
                  </a:avLst>
                </a:prstGeom>
                <a:solidFill>
                  <a:srgbClr val="134F5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  <p:grpSp>
              <p:nvGrpSpPr>
                <p:cNvPr id="503" name="Google Shape;503;p31"/>
                <p:cNvGrpSpPr/>
                <p:nvPr/>
              </p:nvGrpSpPr>
              <p:grpSpPr>
                <a:xfrm>
                  <a:off x="4264097" y="1180331"/>
                  <a:ext cx="585001" cy="585530"/>
                  <a:chOff x="1970048" y="811613"/>
                  <a:chExt cx="588000" cy="588000"/>
                </a:xfrm>
              </p:grpSpPr>
              <p:sp>
                <p:nvSpPr>
                  <p:cNvPr id="504" name="Google Shape;504;p31"/>
                  <p:cNvSpPr/>
                  <p:nvPr/>
                </p:nvSpPr>
                <p:spPr>
                  <a:xfrm rot="39023">
                    <a:off x="1973329" y="814894"/>
                    <a:ext cx="581437" cy="581437"/>
                  </a:xfrm>
                  <a:prstGeom prst="pie">
                    <a:avLst>
                      <a:gd fmla="val 6190354" name="adj1"/>
                      <a:gd fmla="val 14996165" name="adj2"/>
                    </a:avLst>
                  </a:prstGeom>
                  <a:solidFill>
                    <a:srgbClr val="A2C4C9"/>
                  </a:solidFill>
                  <a:ln>
                    <a:noFill/>
                  </a:ln>
                  <a:effectLst>
                    <a:outerShdw blurRad="142875" rotWithShape="0" algn="bl">
                      <a:srgbClr val="000000">
                        <a:alpha val="4275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i="0" sz="1400" u="none" cap="none" strike="noStrike">
                      <a:solidFill>
                        <a:srgbClr val="000000"/>
                      </a:solidFill>
                      <a:latin typeface="Changa"/>
                      <a:ea typeface="Changa"/>
                      <a:cs typeface="Changa"/>
                      <a:sym typeface="Changa"/>
                    </a:endParaRPr>
                  </a:p>
                </p:txBody>
              </p:sp>
              <p:sp>
                <p:nvSpPr>
                  <p:cNvPr id="505" name="Google Shape;505;p31"/>
                  <p:cNvSpPr/>
                  <p:nvPr/>
                </p:nvSpPr>
                <p:spPr>
                  <a:xfrm rot="10800000">
                    <a:off x="1973295" y="814927"/>
                    <a:ext cx="581400" cy="581400"/>
                  </a:xfrm>
                  <a:prstGeom prst="pie">
                    <a:avLst>
                      <a:gd fmla="val 4028252" name="adj1"/>
                      <a:gd fmla="val 17183677" name="adj2"/>
                    </a:avLst>
                  </a:prstGeom>
                  <a:solidFill>
                    <a:srgbClr val="A2C4C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i="0" sz="1400" u="none" cap="none" strike="noStrike">
                      <a:solidFill>
                        <a:srgbClr val="000000"/>
                      </a:solidFill>
                      <a:latin typeface="Changa"/>
                      <a:ea typeface="Changa"/>
                      <a:cs typeface="Changa"/>
                      <a:sym typeface="Changa"/>
                    </a:endParaRPr>
                  </a:p>
                </p:txBody>
              </p:sp>
            </p:grpSp>
            <p:grpSp>
              <p:nvGrpSpPr>
                <p:cNvPr id="506" name="Google Shape;506;p31"/>
                <p:cNvGrpSpPr/>
                <p:nvPr/>
              </p:nvGrpSpPr>
              <p:grpSpPr>
                <a:xfrm rot="7200165">
                  <a:off x="5229899" y="2804769"/>
                  <a:ext cx="585011" cy="585536"/>
                  <a:chOff x="1977085" y="811649"/>
                  <a:chExt cx="588000" cy="588000"/>
                </a:xfrm>
              </p:grpSpPr>
              <p:sp>
                <p:nvSpPr>
                  <p:cNvPr id="507" name="Google Shape;507;p31"/>
                  <p:cNvSpPr/>
                  <p:nvPr/>
                </p:nvSpPr>
                <p:spPr>
                  <a:xfrm rot="39023">
                    <a:off x="1980366" y="814930"/>
                    <a:ext cx="581437" cy="581437"/>
                  </a:xfrm>
                  <a:prstGeom prst="pie">
                    <a:avLst>
                      <a:gd fmla="val 6190354" name="adj1"/>
                      <a:gd fmla="val 14996165" name="adj2"/>
                    </a:avLst>
                  </a:prstGeom>
                  <a:solidFill>
                    <a:srgbClr val="D9D9D9"/>
                  </a:solidFill>
                  <a:ln>
                    <a:noFill/>
                  </a:ln>
                  <a:effectLst>
                    <a:outerShdw blurRad="142875" rotWithShape="0" algn="bl">
                      <a:srgbClr val="000000">
                        <a:alpha val="4275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i="0" sz="1400" u="none" cap="none" strike="noStrike">
                      <a:solidFill>
                        <a:srgbClr val="000000"/>
                      </a:solidFill>
                      <a:latin typeface="Changa"/>
                      <a:ea typeface="Changa"/>
                      <a:cs typeface="Changa"/>
                      <a:sym typeface="Changa"/>
                    </a:endParaRPr>
                  </a:p>
                </p:txBody>
              </p:sp>
              <p:sp>
                <p:nvSpPr>
                  <p:cNvPr id="508" name="Google Shape;508;p31"/>
                  <p:cNvSpPr/>
                  <p:nvPr/>
                </p:nvSpPr>
                <p:spPr>
                  <a:xfrm rot="10800000">
                    <a:off x="1980332" y="814963"/>
                    <a:ext cx="581400" cy="581400"/>
                  </a:xfrm>
                  <a:prstGeom prst="pie">
                    <a:avLst>
                      <a:gd fmla="val 4028252" name="adj1"/>
                      <a:gd fmla="val 17183677" name="adj2"/>
                    </a:avLst>
                  </a:pr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i="0" sz="1400" u="none" cap="none" strike="noStrike">
                      <a:solidFill>
                        <a:srgbClr val="000000"/>
                      </a:solidFill>
                      <a:latin typeface="Changa"/>
                      <a:ea typeface="Changa"/>
                      <a:cs typeface="Changa"/>
                      <a:sym typeface="Changa"/>
                    </a:endParaRPr>
                  </a:p>
                </p:txBody>
              </p:sp>
            </p:grpSp>
            <p:sp>
              <p:nvSpPr>
                <p:cNvPr id="509" name="Google Shape;509;p31"/>
                <p:cNvSpPr txBox="1"/>
                <p:nvPr/>
              </p:nvSpPr>
              <p:spPr>
                <a:xfrm>
                  <a:off x="3292258" y="2819222"/>
                  <a:ext cx="675900" cy="40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i="0" lang="en-GB" sz="1600" u="none" cap="none" strike="noStrike">
                      <a:solidFill>
                        <a:srgbClr val="FFFFFF"/>
                      </a:solidFill>
                      <a:latin typeface="Changa"/>
                      <a:ea typeface="Changa"/>
                      <a:cs typeface="Changa"/>
                      <a:sym typeface="Changa"/>
                    </a:rPr>
                    <a:t>01 </a:t>
                  </a:r>
                  <a:endParaRPr i="0" sz="1600" u="none" cap="none" strike="noStrike">
                    <a:solidFill>
                      <a:srgbClr val="FFFFFF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  <p:grpSp>
              <p:nvGrpSpPr>
                <p:cNvPr id="510" name="Google Shape;510;p31"/>
                <p:cNvGrpSpPr/>
                <p:nvPr/>
              </p:nvGrpSpPr>
              <p:grpSpPr>
                <a:xfrm rot="-7200165">
                  <a:off x="3337708" y="2826834"/>
                  <a:ext cx="585011" cy="585536"/>
                  <a:chOff x="1967628" y="812211"/>
                  <a:chExt cx="588000" cy="588000"/>
                </a:xfrm>
              </p:grpSpPr>
              <p:sp>
                <p:nvSpPr>
                  <p:cNvPr id="511" name="Google Shape;511;p31"/>
                  <p:cNvSpPr/>
                  <p:nvPr/>
                </p:nvSpPr>
                <p:spPr>
                  <a:xfrm rot="39023">
                    <a:off x="1970909" y="815492"/>
                    <a:ext cx="581437" cy="581437"/>
                  </a:xfrm>
                  <a:prstGeom prst="pie">
                    <a:avLst>
                      <a:gd fmla="val 6190354" name="adj1"/>
                      <a:gd fmla="val 14996165" name="adj2"/>
                    </a:avLst>
                  </a:prstGeom>
                  <a:solidFill>
                    <a:srgbClr val="134F5C"/>
                  </a:solidFill>
                  <a:ln>
                    <a:noFill/>
                  </a:ln>
                  <a:effectLst>
                    <a:outerShdw blurRad="142875" rotWithShape="0" algn="bl">
                      <a:srgbClr val="000000">
                        <a:alpha val="4275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i="0" sz="1400" u="none" cap="none" strike="noStrike">
                      <a:solidFill>
                        <a:srgbClr val="000000"/>
                      </a:solidFill>
                      <a:latin typeface="Changa"/>
                      <a:ea typeface="Changa"/>
                      <a:cs typeface="Changa"/>
                      <a:sym typeface="Changa"/>
                    </a:endParaRPr>
                  </a:p>
                </p:txBody>
              </p:sp>
              <p:sp>
                <p:nvSpPr>
                  <p:cNvPr id="512" name="Google Shape;512;p31"/>
                  <p:cNvSpPr/>
                  <p:nvPr/>
                </p:nvSpPr>
                <p:spPr>
                  <a:xfrm rot="10800000">
                    <a:off x="1970875" y="815525"/>
                    <a:ext cx="581400" cy="581400"/>
                  </a:xfrm>
                  <a:prstGeom prst="pie">
                    <a:avLst>
                      <a:gd fmla="val 4028252" name="adj1"/>
                      <a:gd fmla="val 17183677" name="adj2"/>
                    </a:avLst>
                  </a:prstGeom>
                  <a:solidFill>
                    <a:srgbClr val="134F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i="0" sz="1400" u="none" cap="none" strike="noStrike">
                      <a:solidFill>
                        <a:srgbClr val="000000"/>
                      </a:solidFill>
                      <a:latin typeface="Changa"/>
                      <a:ea typeface="Changa"/>
                      <a:cs typeface="Changa"/>
                      <a:sym typeface="Changa"/>
                    </a:endParaRPr>
                  </a:p>
                </p:txBody>
              </p:sp>
            </p:grpSp>
          </p:grpSp>
        </p:grpSp>
        <p:sp>
          <p:nvSpPr>
            <p:cNvPr id="513" name="Google Shape;513;p31"/>
            <p:cNvSpPr txBox="1"/>
            <p:nvPr/>
          </p:nvSpPr>
          <p:spPr>
            <a:xfrm>
              <a:off x="3497263" y="6297125"/>
              <a:ext cx="428700" cy="2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1</a:t>
              </a:r>
              <a:endParaRPr b="1" sz="2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4" name="Google Shape;514;p31"/>
            <p:cNvSpPr txBox="1"/>
            <p:nvPr/>
          </p:nvSpPr>
          <p:spPr>
            <a:xfrm>
              <a:off x="2760588" y="7577175"/>
              <a:ext cx="428700" cy="2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b="1" sz="2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5" name="Google Shape;515;p31"/>
            <p:cNvSpPr txBox="1"/>
            <p:nvPr/>
          </p:nvSpPr>
          <p:spPr>
            <a:xfrm>
              <a:off x="4235563" y="7558125"/>
              <a:ext cx="428700" cy="2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3</a:t>
              </a:r>
              <a:endParaRPr b="1" sz="2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6" name="Google Shape;516;p31"/>
            <p:cNvSpPr txBox="1"/>
            <p:nvPr/>
          </p:nvSpPr>
          <p:spPr>
            <a:xfrm>
              <a:off x="3180300" y="7240575"/>
              <a:ext cx="979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u="sng">
                  <a:solidFill>
                    <a:srgbClr val="CC0000"/>
                  </a:solidFill>
                  <a:latin typeface="Mada"/>
                  <a:ea typeface="Mada"/>
                  <a:cs typeface="Mada"/>
                  <a:sym typeface="Mada"/>
                </a:rPr>
                <a:t>REASONS</a:t>
              </a:r>
              <a:endParaRPr b="1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2"/>
          <p:cNvSpPr txBox="1"/>
          <p:nvPr>
            <p:ph type="title"/>
          </p:nvPr>
        </p:nvSpPr>
        <p:spPr>
          <a:xfrm>
            <a:off x="258675" y="454900"/>
            <a:ext cx="7072200" cy="5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Transtheoretical Model: Stages of Motivation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2" name="Google Shape;522;p32"/>
          <p:cNvSpPr txBox="1"/>
          <p:nvPr/>
        </p:nvSpPr>
        <p:spPr>
          <a:xfrm>
            <a:off x="1442600" y="1269575"/>
            <a:ext cx="47865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Stages related to individual's motivation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23" name="Google Shape;523;p32"/>
          <p:cNvGrpSpPr/>
          <p:nvPr/>
        </p:nvGrpSpPr>
        <p:grpSpPr>
          <a:xfrm>
            <a:off x="258650" y="3057223"/>
            <a:ext cx="7072262" cy="571364"/>
            <a:chOff x="1592998" y="2322568"/>
            <a:chExt cx="3613644" cy="643356"/>
          </a:xfrm>
        </p:grpSpPr>
        <p:sp>
          <p:nvSpPr>
            <p:cNvPr id="524" name="Google Shape;524;p32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 rot="-5400000">
              <a:off x="4175389" y="1934671"/>
              <a:ext cx="643356" cy="1419149"/>
            </a:xfrm>
            <a:prstGeom prst="flowChartOffpageConnector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1592998" y="2322570"/>
              <a:ext cx="721800" cy="642600"/>
            </a:xfrm>
            <a:prstGeom prst="rect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Contemplation</a:t>
              </a:r>
              <a:endParaRPr b="1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528" name="Google Shape;528;p32"/>
          <p:cNvGrpSpPr/>
          <p:nvPr/>
        </p:nvGrpSpPr>
        <p:grpSpPr>
          <a:xfrm>
            <a:off x="258650" y="2294707"/>
            <a:ext cx="7072262" cy="571364"/>
            <a:chOff x="1592998" y="2322568"/>
            <a:chExt cx="3613644" cy="643356"/>
          </a:xfrm>
        </p:grpSpPr>
        <p:sp>
          <p:nvSpPr>
            <p:cNvPr id="529" name="Google Shape;529;p32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 rot="-5400000">
              <a:off x="4175389" y="1934671"/>
              <a:ext cx="643356" cy="1419149"/>
            </a:xfrm>
            <a:prstGeom prst="flowChartOffpageConnector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1592998" y="2322588"/>
              <a:ext cx="721800" cy="642600"/>
            </a:xfrm>
            <a:prstGeom prst="rect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Pre-contemplation</a:t>
              </a:r>
              <a:endParaRPr b="1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533" name="Google Shape;533;p32"/>
          <p:cNvGrpSpPr/>
          <p:nvPr/>
        </p:nvGrpSpPr>
        <p:grpSpPr>
          <a:xfrm>
            <a:off x="258650" y="4592872"/>
            <a:ext cx="7072262" cy="571364"/>
            <a:chOff x="1592998" y="2322568"/>
            <a:chExt cx="3613644" cy="643356"/>
          </a:xfrm>
        </p:grpSpPr>
        <p:sp>
          <p:nvSpPr>
            <p:cNvPr id="534" name="Google Shape;534;p32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 rot="-5400000">
              <a:off x="4175389" y="1934671"/>
              <a:ext cx="643356" cy="1419149"/>
            </a:xfrm>
            <a:prstGeom prst="flowChartOffpageConnector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1592998" y="2322571"/>
              <a:ext cx="721800" cy="6426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Action</a:t>
              </a:r>
              <a:r>
                <a:rPr b="1" lang="en-GB" sz="24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endParaRPr b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538" name="Google Shape;538;p32"/>
          <p:cNvGrpSpPr/>
          <p:nvPr/>
        </p:nvGrpSpPr>
        <p:grpSpPr>
          <a:xfrm>
            <a:off x="258650" y="3830350"/>
            <a:ext cx="7072262" cy="571369"/>
            <a:chOff x="1592998" y="2322562"/>
            <a:chExt cx="3613644" cy="643362"/>
          </a:xfrm>
        </p:grpSpPr>
        <p:sp>
          <p:nvSpPr>
            <p:cNvPr id="539" name="Google Shape;539;p32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 rot="-5400000">
              <a:off x="4175389" y="1934671"/>
              <a:ext cx="643356" cy="1419149"/>
            </a:xfrm>
            <a:prstGeom prst="flowChartOffpageConnector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1592998" y="2322562"/>
              <a:ext cx="721800" cy="6426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Preparation</a:t>
              </a:r>
              <a:endParaRPr b="1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543" name="Google Shape;543;p32"/>
          <p:cNvGrpSpPr/>
          <p:nvPr/>
        </p:nvGrpSpPr>
        <p:grpSpPr>
          <a:xfrm>
            <a:off x="258650" y="5355394"/>
            <a:ext cx="7072262" cy="571364"/>
            <a:chOff x="1592998" y="2322568"/>
            <a:chExt cx="3613644" cy="643356"/>
          </a:xfrm>
        </p:grpSpPr>
        <p:sp>
          <p:nvSpPr>
            <p:cNvPr id="544" name="Google Shape;544;p32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 rot="-5400000">
              <a:off x="4175389" y="1934671"/>
              <a:ext cx="643356" cy="1419149"/>
            </a:xfrm>
            <a:prstGeom prst="flowChartOffpageConnector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1592998" y="2322574"/>
              <a:ext cx="721800" cy="642600"/>
            </a:xfrm>
            <a:prstGeom prst="rect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68500" lIns="68500" spcFirstLastPara="1" rIns="68500" wrap="square" tIns="68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Maintenance</a:t>
              </a:r>
              <a:endParaRPr b="1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548" name="Google Shape;548;p32"/>
          <p:cNvSpPr txBox="1"/>
          <p:nvPr/>
        </p:nvSpPr>
        <p:spPr>
          <a:xfrm>
            <a:off x="1797300" y="2296900"/>
            <a:ext cx="48891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No interest or consideration for behavior change (denial, ignorance, demoralization)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49" name="Google Shape;549;p32"/>
          <p:cNvSpPr txBox="1"/>
          <p:nvPr/>
        </p:nvSpPr>
        <p:spPr>
          <a:xfrm>
            <a:off x="1797300" y="3139563"/>
            <a:ext cx="3000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Thinking about making a change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50" name="Google Shape;550;p32"/>
          <p:cNvSpPr txBox="1"/>
          <p:nvPr/>
        </p:nvSpPr>
        <p:spPr>
          <a:xfrm>
            <a:off x="1797300" y="3902075"/>
            <a:ext cx="43161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Person's imagining himself with different behavior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51" name="Google Shape;551;p32"/>
          <p:cNvSpPr txBox="1"/>
          <p:nvPr/>
        </p:nvSpPr>
        <p:spPr>
          <a:xfrm>
            <a:off x="1797300" y="4669913"/>
            <a:ext cx="3000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Making specific changes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52" name="Google Shape;552;p32"/>
          <p:cNvSpPr txBox="1"/>
          <p:nvPr/>
        </p:nvSpPr>
        <p:spPr>
          <a:xfrm>
            <a:off x="1797300" y="5437725"/>
            <a:ext cx="30000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New behavior becomes a life-long pattern.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53" name="Google Shape;553;p32"/>
          <p:cNvSpPr txBox="1"/>
          <p:nvPr/>
        </p:nvSpPr>
        <p:spPr>
          <a:xfrm>
            <a:off x="1065225" y="1701675"/>
            <a:ext cx="54591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(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The Transtheoretical Model should be viewed as cyclic rather than a straight line)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554" name="Google Shape;5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00" y="6277325"/>
            <a:ext cx="2794375" cy="295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9499" y="6621236"/>
            <a:ext cx="3951401" cy="22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3"/>
          <p:cNvSpPr txBox="1"/>
          <p:nvPr>
            <p:ph type="title"/>
          </p:nvPr>
        </p:nvSpPr>
        <p:spPr>
          <a:xfrm>
            <a:off x="258675" y="454900"/>
            <a:ext cx="7072200" cy="5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Methods of Health Education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1" name="Google Shape;561;p33"/>
          <p:cNvSpPr/>
          <p:nvPr/>
        </p:nvSpPr>
        <p:spPr>
          <a:xfrm>
            <a:off x="345936" y="1297258"/>
            <a:ext cx="3037500" cy="4701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3"/>
          <p:cNvSpPr txBox="1"/>
          <p:nvPr/>
        </p:nvSpPr>
        <p:spPr>
          <a:xfrm>
            <a:off x="108153" y="1392559"/>
            <a:ext cx="2355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5818E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solidFill>
                <a:srgbClr val="45818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63" name="Google Shape;563;p33"/>
          <p:cNvGrpSpPr/>
          <p:nvPr/>
        </p:nvGrpSpPr>
        <p:grpSpPr>
          <a:xfrm>
            <a:off x="346048" y="1264196"/>
            <a:ext cx="307829" cy="536228"/>
            <a:chOff x="1085125" y="209550"/>
            <a:chExt cx="566175" cy="923575"/>
          </a:xfrm>
        </p:grpSpPr>
        <p:sp>
          <p:nvSpPr>
            <p:cNvPr id="564" name="Google Shape;564;p33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6" name="Google Shape;566;p33"/>
          <p:cNvSpPr/>
          <p:nvPr/>
        </p:nvSpPr>
        <p:spPr>
          <a:xfrm>
            <a:off x="340758" y="1905481"/>
            <a:ext cx="3037500" cy="4701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3"/>
          <p:cNvSpPr txBox="1"/>
          <p:nvPr/>
        </p:nvSpPr>
        <p:spPr>
          <a:xfrm>
            <a:off x="102975" y="2000782"/>
            <a:ext cx="2355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68" name="Google Shape;568;p33"/>
          <p:cNvGrpSpPr/>
          <p:nvPr/>
        </p:nvGrpSpPr>
        <p:grpSpPr>
          <a:xfrm>
            <a:off x="340870" y="1872419"/>
            <a:ext cx="307829" cy="536228"/>
            <a:chOff x="1085125" y="209550"/>
            <a:chExt cx="566175" cy="923575"/>
          </a:xfrm>
        </p:grpSpPr>
        <p:sp>
          <p:nvSpPr>
            <p:cNvPr id="569" name="Google Shape;569;p33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" name="Google Shape;571;p33"/>
          <p:cNvSpPr txBox="1"/>
          <p:nvPr/>
        </p:nvSpPr>
        <p:spPr>
          <a:xfrm>
            <a:off x="682884" y="1313972"/>
            <a:ext cx="24852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Direct Methods (Face to Face)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72" name="Google Shape;572;p33"/>
          <p:cNvSpPr txBox="1"/>
          <p:nvPr/>
        </p:nvSpPr>
        <p:spPr>
          <a:xfrm>
            <a:off x="682884" y="1933373"/>
            <a:ext cx="24852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Indirect Methods (Mass Media)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73" name="Google Shape;573;p33"/>
          <p:cNvSpPr/>
          <p:nvPr/>
        </p:nvSpPr>
        <p:spPr>
          <a:xfrm>
            <a:off x="3244575" y="1251250"/>
            <a:ext cx="1483500" cy="561900"/>
          </a:xfrm>
          <a:prstGeom prst="chevron">
            <a:avLst>
              <a:gd fmla="val 50000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Individual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74" name="Google Shape;574;p33"/>
          <p:cNvSpPr/>
          <p:nvPr/>
        </p:nvSpPr>
        <p:spPr>
          <a:xfrm>
            <a:off x="4489576" y="1252989"/>
            <a:ext cx="1483500" cy="561900"/>
          </a:xfrm>
          <a:prstGeom prst="chevron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Group 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75" name="Google Shape;575;p33"/>
          <p:cNvSpPr/>
          <p:nvPr/>
        </p:nvSpPr>
        <p:spPr>
          <a:xfrm>
            <a:off x="5731250" y="1252989"/>
            <a:ext cx="1682400" cy="561900"/>
          </a:xfrm>
          <a:prstGeom prst="chevron">
            <a:avLst>
              <a:gd fmla="val 50000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communities 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76" name="Google Shape;576;p33"/>
          <p:cNvSpPr/>
          <p:nvPr/>
        </p:nvSpPr>
        <p:spPr>
          <a:xfrm>
            <a:off x="1064925" y="3548839"/>
            <a:ext cx="284825" cy="16483"/>
          </a:xfrm>
          <a:custGeom>
            <a:rect b="b" l="l" r="r" t="t"/>
            <a:pathLst>
              <a:path extrusionOk="0" h="584" w="9491">
                <a:moveTo>
                  <a:pt x="1" y="0"/>
                </a:moveTo>
                <a:lnTo>
                  <a:pt x="1" y="584"/>
                </a:lnTo>
                <a:lnTo>
                  <a:pt x="9490" y="584"/>
                </a:lnTo>
                <a:lnTo>
                  <a:pt x="9490" y="0"/>
                </a:lnTo>
                <a:close/>
              </a:path>
            </a:pathLst>
          </a:custGeom>
          <a:solidFill>
            <a:srgbClr val="FCD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3"/>
          <p:cNvSpPr/>
          <p:nvPr/>
        </p:nvSpPr>
        <p:spPr>
          <a:xfrm>
            <a:off x="258675" y="3173166"/>
            <a:ext cx="820740" cy="771895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3"/>
          <p:cNvSpPr/>
          <p:nvPr/>
        </p:nvSpPr>
        <p:spPr>
          <a:xfrm>
            <a:off x="669204" y="3173166"/>
            <a:ext cx="410199" cy="386173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3"/>
          <p:cNvSpPr/>
          <p:nvPr/>
        </p:nvSpPr>
        <p:spPr>
          <a:xfrm rot="5400000">
            <a:off x="587711" y="3921561"/>
            <a:ext cx="162689" cy="163702"/>
          </a:xfrm>
          <a:custGeom>
            <a:rect b="b" l="l" r="r" t="t"/>
            <a:pathLst>
              <a:path extrusionOk="0" h="5454" w="5763">
                <a:moveTo>
                  <a:pt x="2959" y="0"/>
                </a:moveTo>
                <a:cubicBezTo>
                  <a:pt x="2771" y="0"/>
                  <a:pt x="2584" y="71"/>
                  <a:pt x="2441" y="214"/>
                </a:cubicBezTo>
                <a:cubicBezTo>
                  <a:pt x="2167" y="500"/>
                  <a:pt x="2167" y="964"/>
                  <a:pt x="2441" y="1250"/>
                </a:cubicBezTo>
                <a:lnTo>
                  <a:pt x="3203" y="2000"/>
                </a:lnTo>
                <a:lnTo>
                  <a:pt x="726" y="2000"/>
                </a:lnTo>
                <a:cubicBezTo>
                  <a:pt x="322" y="2000"/>
                  <a:pt x="0" y="2322"/>
                  <a:pt x="0" y="2727"/>
                </a:cubicBezTo>
                <a:cubicBezTo>
                  <a:pt x="0" y="3131"/>
                  <a:pt x="322" y="3453"/>
                  <a:pt x="726" y="3453"/>
                </a:cubicBezTo>
                <a:lnTo>
                  <a:pt x="3203" y="3453"/>
                </a:lnTo>
                <a:lnTo>
                  <a:pt x="2441" y="4215"/>
                </a:lnTo>
                <a:cubicBezTo>
                  <a:pt x="2167" y="4501"/>
                  <a:pt x="2167" y="4953"/>
                  <a:pt x="2441" y="5239"/>
                </a:cubicBezTo>
                <a:cubicBezTo>
                  <a:pt x="2584" y="5382"/>
                  <a:pt x="2774" y="5453"/>
                  <a:pt x="2965" y="5453"/>
                </a:cubicBezTo>
                <a:cubicBezTo>
                  <a:pt x="3143" y="5453"/>
                  <a:pt x="3334" y="5382"/>
                  <a:pt x="3477" y="5239"/>
                </a:cubicBezTo>
                <a:lnTo>
                  <a:pt x="5477" y="3239"/>
                </a:lnTo>
                <a:cubicBezTo>
                  <a:pt x="5763" y="2953"/>
                  <a:pt x="5763" y="2500"/>
                  <a:pt x="5477" y="2215"/>
                </a:cubicBezTo>
                <a:lnTo>
                  <a:pt x="3477" y="214"/>
                </a:lnTo>
                <a:cubicBezTo>
                  <a:pt x="3334" y="71"/>
                  <a:pt x="3146" y="0"/>
                  <a:pt x="2959" y="0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3"/>
          <p:cNvSpPr/>
          <p:nvPr/>
        </p:nvSpPr>
        <p:spPr>
          <a:xfrm>
            <a:off x="1055040" y="3513532"/>
            <a:ext cx="373084" cy="90772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3"/>
          <p:cNvSpPr/>
          <p:nvPr/>
        </p:nvSpPr>
        <p:spPr>
          <a:xfrm>
            <a:off x="1603500" y="3180005"/>
            <a:ext cx="5341500" cy="824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Problem addressed: 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Affect almost all members 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Emergencies/ disease outbreak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Needs pooling of resources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82" name="Google Shape;582;p33"/>
          <p:cNvSpPr/>
          <p:nvPr/>
        </p:nvSpPr>
        <p:spPr>
          <a:xfrm>
            <a:off x="1064925" y="4552115"/>
            <a:ext cx="284825" cy="16483"/>
          </a:xfrm>
          <a:custGeom>
            <a:rect b="b" l="l" r="r" t="t"/>
            <a:pathLst>
              <a:path extrusionOk="0" h="584" w="9491">
                <a:moveTo>
                  <a:pt x="1" y="0"/>
                </a:moveTo>
                <a:lnTo>
                  <a:pt x="1" y="584"/>
                </a:lnTo>
                <a:lnTo>
                  <a:pt x="9490" y="584"/>
                </a:lnTo>
                <a:lnTo>
                  <a:pt x="9490" y="0"/>
                </a:lnTo>
                <a:close/>
              </a:path>
            </a:pathLst>
          </a:custGeom>
          <a:solidFill>
            <a:srgbClr val="FCD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3"/>
          <p:cNvSpPr/>
          <p:nvPr/>
        </p:nvSpPr>
        <p:spPr>
          <a:xfrm>
            <a:off x="258675" y="4176441"/>
            <a:ext cx="820740" cy="771895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669204" y="4176441"/>
            <a:ext cx="410199" cy="386173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3"/>
          <p:cNvSpPr/>
          <p:nvPr/>
        </p:nvSpPr>
        <p:spPr>
          <a:xfrm rot="5400000">
            <a:off x="587711" y="4924836"/>
            <a:ext cx="162689" cy="163702"/>
          </a:xfrm>
          <a:custGeom>
            <a:rect b="b" l="l" r="r" t="t"/>
            <a:pathLst>
              <a:path extrusionOk="0" h="5454" w="5763">
                <a:moveTo>
                  <a:pt x="2959" y="0"/>
                </a:moveTo>
                <a:cubicBezTo>
                  <a:pt x="2771" y="0"/>
                  <a:pt x="2584" y="71"/>
                  <a:pt x="2441" y="214"/>
                </a:cubicBezTo>
                <a:cubicBezTo>
                  <a:pt x="2167" y="500"/>
                  <a:pt x="2167" y="964"/>
                  <a:pt x="2441" y="1250"/>
                </a:cubicBezTo>
                <a:lnTo>
                  <a:pt x="3203" y="2000"/>
                </a:lnTo>
                <a:lnTo>
                  <a:pt x="726" y="2000"/>
                </a:lnTo>
                <a:cubicBezTo>
                  <a:pt x="322" y="2000"/>
                  <a:pt x="0" y="2322"/>
                  <a:pt x="0" y="2727"/>
                </a:cubicBezTo>
                <a:cubicBezTo>
                  <a:pt x="0" y="3131"/>
                  <a:pt x="322" y="3453"/>
                  <a:pt x="726" y="3453"/>
                </a:cubicBezTo>
                <a:lnTo>
                  <a:pt x="3203" y="3453"/>
                </a:lnTo>
                <a:lnTo>
                  <a:pt x="2441" y="4215"/>
                </a:lnTo>
                <a:cubicBezTo>
                  <a:pt x="2167" y="4501"/>
                  <a:pt x="2167" y="4953"/>
                  <a:pt x="2441" y="5239"/>
                </a:cubicBezTo>
                <a:cubicBezTo>
                  <a:pt x="2584" y="5382"/>
                  <a:pt x="2774" y="5453"/>
                  <a:pt x="2965" y="5453"/>
                </a:cubicBezTo>
                <a:cubicBezTo>
                  <a:pt x="3143" y="5453"/>
                  <a:pt x="3334" y="5382"/>
                  <a:pt x="3477" y="5239"/>
                </a:cubicBezTo>
                <a:lnTo>
                  <a:pt x="5477" y="3239"/>
                </a:lnTo>
                <a:cubicBezTo>
                  <a:pt x="5763" y="2953"/>
                  <a:pt x="5763" y="2500"/>
                  <a:pt x="5477" y="2215"/>
                </a:cubicBezTo>
                <a:lnTo>
                  <a:pt x="3477" y="214"/>
                </a:lnTo>
                <a:cubicBezTo>
                  <a:pt x="3334" y="71"/>
                  <a:pt x="3146" y="0"/>
                  <a:pt x="2959" y="0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3"/>
          <p:cNvSpPr/>
          <p:nvPr/>
        </p:nvSpPr>
        <p:spPr>
          <a:xfrm>
            <a:off x="1055040" y="4516808"/>
            <a:ext cx="373084" cy="90772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3"/>
          <p:cNvSpPr/>
          <p:nvPr/>
        </p:nvSpPr>
        <p:spPr>
          <a:xfrm>
            <a:off x="1603500" y="4183281"/>
            <a:ext cx="5341500" cy="824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 Community organization: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Method of health education, which depends on the leaders’ involvement in solving health problems.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88" name="Google Shape;588;p33"/>
          <p:cNvSpPr/>
          <p:nvPr/>
        </p:nvSpPr>
        <p:spPr>
          <a:xfrm>
            <a:off x="1064925" y="5649878"/>
            <a:ext cx="284825" cy="16483"/>
          </a:xfrm>
          <a:custGeom>
            <a:rect b="b" l="l" r="r" t="t"/>
            <a:pathLst>
              <a:path extrusionOk="0" h="584" w="9491">
                <a:moveTo>
                  <a:pt x="1" y="0"/>
                </a:moveTo>
                <a:lnTo>
                  <a:pt x="1" y="584"/>
                </a:lnTo>
                <a:lnTo>
                  <a:pt x="9490" y="584"/>
                </a:lnTo>
                <a:lnTo>
                  <a:pt x="9490" y="0"/>
                </a:lnTo>
                <a:close/>
              </a:path>
            </a:pathLst>
          </a:custGeom>
          <a:solidFill>
            <a:srgbClr val="FCD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3"/>
          <p:cNvSpPr/>
          <p:nvPr/>
        </p:nvSpPr>
        <p:spPr>
          <a:xfrm>
            <a:off x="258675" y="5179717"/>
            <a:ext cx="820740" cy="771895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3"/>
          <p:cNvSpPr/>
          <p:nvPr/>
        </p:nvSpPr>
        <p:spPr>
          <a:xfrm>
            <a:off x="669204" y="5179717"/>
            <a:ext cx="410199" cy="386173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3"/>
          <p:cNvSpPr/>
          <p:nvPr/>
        </p:nvSpPr>
        <p:spPr>
          <a:xfrm>
            <a:off x="1055040" y="5614571"/>
            <a:ext cx="373084" cy="90772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3"/>
          <p:cNvSpPr/>
          <p:nvPr/>
        </p:nvSpPr>
        <p:spPr>
          <a:xfrm>
            <a:off x="1603500" y="5186556"/>
            <a:ext cx="5341500" cy="824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Opinion leaders: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People respected by community </a:t>
            </a:r>
            <a:r>
              <a:rPr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sz="1200" u="sng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-"/>
            </a:pP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Their opinion and ideas are valued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They are influential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93" name="Google Shape;593;p33"/>
          <p:cNvSpPr txBox="1"/>
          <p:nvPr/>
        </p:nvSpPr>
        <p:spPr>
          <a:xfrm>
            <a:off x="2044563" y="2504275"/>
            <a:ext cx="35004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Direct Method in Community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(COMMUNITY ORGANIZATION)</a:t>
            </a:r>
            <a:endParaRPr sz="11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94" name="Google Shape;594;p33"/>
          <p:cNvGrpSpPr/>
          <p:nvPr/>
        </p:nvGrpSpPr>
        <p:grpSpPr>
          <a:xfrm rot="-5400000">
            <a:off x="-1032234" y="7939655"/>
            <a:ext cx="2746408" cy="292140"/>
            <a:chOff x="367663" y="4015563"/>
            <a:chExt cx="6495763" cy="809700"/>
          </a:xfrm>
        </p:grpSpPr>
        <p:sp>
          <p:nvSpPr>
            <p:cNvPr id="595" name="Google Shape;595;p33"/>
            <p:cNvSpPr/>
            <p:nvPr/>
          </p:nvSpPr>
          <p:spPr>
            <a:xfrm>
              <a:off x="968638" y="4423038"/>
              <a:ext cx="737600" cy="25"/>
            </a:xfrm>
            <a:custGeom>
              <a:rect b="b" l="l" r="r" t="t"/>
              <a:pathLst>
                <a:path extrusionOk="0" fill="none" h="1" w="29504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cap="rnd" cmpd="sng" w="33625">
              <a:solidFill>
                <a:srgbClr val="76A5A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367663" y="4039663"/>
              <a:ext cx="656350" cy="757850"/>
            </a:xfrm>
            <a:custGeom>
              <a:rect b="b" l="l" r="r" t="t"/>
              <a:pathLst>
                <a:path extrusionOk="0" h="30314" w="26254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429288" y="4110813"/>
              <a:ext cx="533425" cy="615875"/>
            </a:xfrm>
            <a:custGeom>
              <a:rect b="b" l="l" r="r" t="t"/>
              <a:pathLst>
                <a:path extrusionOk="0" h="24635" w="21337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275625" y="4015563"/>
              <a:ext cx="5587800" cy="809700"/>
            </a:xfrm>
            <a:prstGeom prst="homePlat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006D77"/>
                  </a:solidFill>
                  <a:latin typeface="Mada"/>
                  <a:ea typeface="Mada"/>
                  <a:cs typeface="Mada"/>
                  <a:sym typeface="Mada"/>
                </a:rPr>
                <a:t>Organizing a Group Discussion </a:t>
              </a:r>
              <a:endParaRPr sz="1300">
                <a:solidFill>
                  <a:srgbClr val="006D77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599" name="Google Shape;599;p33"/>
          <p:cNvSpPr txBox="1"/>
          <p:nvPr/>
        </p:nvSpPr>
        <p:spPr>
          <a:xfrm>
            <a:off x="555800" y="6856850"/>
            <a:ext cx="2739600" cy="24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Select a place which is comfortable and allows privacy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Size from 5 to 20 persons having same problem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• Time allotted consider time available for members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• Respect and encourage members to express their views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Educator don’t dominate the group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• Group should finally put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their own plan of action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and goal to be achieved and procedures to achieve this goal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• Learning domain → Affective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• Group discussion → Attitudes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600" name="Google Shape;600;p33"/>
          <p:cNvGrpSpPr/>
          <p:nvPr/>
        </p:nvGrpSpPr>
        <p:grpSpPr>
          <a:xfrm rot="-5400000">
            <a:off x="2174097" y="7939668"/>
            <a:ext cx="2746408" cy="292140"/>
            <a:chOff x="367663" y="4015563"/>
            <a:chExt cx="6495763" cy="809700"/>
          </a:xfrm>
        </p:grpSpPr>
        <p:sp>
          <p:nvSpPr>
            <p:cNvPr id="601" name="Google Shape;601;p33"/>
            <p:cNvSpPr/>
            <p:nvPr/>
          </p:nvSpPr>
          <p:spPr>
            <a:xfrm>
              <a:off x="968638" y="4423038"/>
              <a:ext cx="737600" cy="25"/>
            </a:xfrm>
            <a:custGeom>
              <a:rect b="b" l="l" r="r" t="t"/>
              <a:pathLst>
                <a:path extrusionOk="0" fill="none" h="1" w="29504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cap="rnd" cmpd="sng" w="33625">
              <a:solidFill>
                <a:srgbClr val="76A5A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367663" y="4039663"/>
              <a:ext cx="656350" cy="757850"/>
            </a:xfrm>
            <a:custGeom>
              <a:rect b="b" l="l" r="r" t="t"/>
              <a:pathLst>
                <a:path extrusionOk="0" h="30314" w="26254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29288" y="4110813"/>
              <a:ext cx="533425" cy="615875"/>
            </a:xfrm>
            <a:custGeom>
              <a:rect b="b" l="l" r="r" t="t"/>
              <a:pathLst>
                <a:path extrusionOk="0" h="24635" w="21337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275625" y="4015563"/>
              <a:ext cx="5587800" cy="809700"/>
            </a:xfrm>
            <a:prstGeom prst="homePlat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006D77"/>
                  </a:solidFill>
                  <a:latin typeface="Mada"/>
                  <a:ea typeface="Mada"/>
                  <a:cs typeface="Mada"/>
                  <a:sym typeface="Mada"/>
                </a:rPr>
                <a:t>Real Life Demonstration </a:t>
              </a:r>
              <a:endParaRPr sz="1300">
                <a:solidFill>
                  <a:srgbClr val="006D77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605" name="Google Shape;605;p33"/>
          <p:cNvSpPr txBox="1"/>
          <p:nvPr/>
        </p:nvSpPr>
        <p:spPr>
          <a:xfrm>
            <a:off x="3717450" y="6925875"/>
            <a:ext cx="1506300" cy="24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Educational domain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Psychomotor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Real life demonstration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Skills 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606" name="Google Shape;606;p33"/>
          <p:cNvCxnSpPr/>
          <p:nvPr/>
        </p:nvCxnSpPr>
        <p:spPr>
          <a:xfrm flipH="1">
            <a:off x="4469100" y="7195110"/>
            <a:ext cx="3000" cy="3435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7" name="Google Shape;607;p33"/>
          <p:cNvCxnSpPr/>
          <p:nvPr/>
        </p:nvCxnSpPr>
        <p:spPr>
          <a:xfrm flipH="1">
            <a:off x="4464350" y="8493788"/>
            <a:ext cx="3000" cy="3435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8" name="Google Shape;608;p33"/>
          <p:cNvSpPr txBox="1"/>
          <p:nvPr/>
        </p:nvSpPr>
        <p:spPr>
          <a:xfrm>
            <a:off x="2712225" y="6258100"/>
            <a:ext cx="25482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Direct Group Method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609" name="Google Shape;609;p33"/>
          <p:cNvGrpSpPr/>
          <p:nvPr/>
        </p:nvGrpSpPr>
        <p:grpSpPr>
          <a:xfrm>
            <a:off x="467814" y="5317802"/>
            <a:ext cx="343356" cy="436187"/>
            <a:chOff x="-25844850" y="2357750"/>
            <a:chExt cx="296175" cy="279625"/>
          </a:xfrm>
        </p:grpSpPr>
        <p:sp>
          <p:nvSpPr>
            <p:cNvPr id="610" name="Google Shape;610;p33"/>
            <p:cNvSpPr/>
            <p:nvPr/>
          </p:nvSpPr>
          <p:spPr>
            <a:xfrm>
              <a:off x="-25792075" y="2428625"/>
              <a:ext cx="191425" cy="208750"/>
            </a:xfrm>
            <a:custGeom>
              <a:rect b="b" l="l" r="r" t="t"/>
              <a:pathLst>
                <a:path extrusionOk="0" h="8350" w="7657">
                  <a:moveTo>
                    <a:pt x="3781" y="2773"/>
                  </a:moveTo>
                  <a:cubicBezTo>
                    <a:pt x="3970" y="2773"/>
                    <a:pt x="4128" y="2931"/>
                    <a:pt x="4128" y="3120"/>
                  </a:cubicBezTo>
                  <a:cubicBezTo>
                    <a:pt x="4128" y="3309"/>
                    <a:pt x="3970" y="3466"/>
                    <a:pt x="3781" y="3466"/>
                  </a:cubicBezTo>
                  <a:cubicBezTo>
                    <a:pt x="3592" y="3466"/>
                    <a:pt x="3435" y="3309"/>
                    <a:pt x="3435" y="3120"/>
                  </a:cubicBezTo>
                  <a:cubicBezTo>
                    <a:pt x="3435" y="2931"/>
                    <a:pt x="3592" y="2773"/>
                    <a:pt x="3781" y="2773"/>
                  </a:cubicBezTo>
                  <a:close/>
                  <a:moveTo>
                    <a:pt x="3813" y="694"/>
                  </a:moveTo>
                  <a:cubicBezTo>
                    <a:pt x="5167" y="694"/>
                    <a:pt x="6270" y="1796"/>
                    <a:pt x="6270" y="3120"/>
                  </a:cubicBezTo>
                  <a:lnTo>
                    <a:pt x="6270" y="6239"/>
                  </a:lnTo>
                  <a:lnTo>
                    <a:pt x="4191" y="6239"/>
                  </a:lnTo>
                  <a:lnTo>
                    <a:pt x="4191" y="4096"/>
                  </a:lnTo>
                  <a:cubicBezTo>
                    <a:pt x="4569" y="3939"/>
                    <a:pt x="4884" y="3592"/>
                    <a:pt x="4884" y="3120"/>
                  </a:cubicBezTo>
                  <a:cubicBezTo>
                    <a:pt x="4884" y="2521"/>
                    <a:pt x="4411" y="2111"/>
                    <a:pt x="3876" y="2111"/>
                  </a:cubicBezTo>
                  <a:cubicBezTo>
                    <a:pt x="3277" y="2111"/>
                    <a:pt x="2836" y="2584"/>
                    <a:pt x="2836" y="3120"/>
                  </a:cubicBezTo>
                  <a:cubicBezTo>
                    <a:pt x="2836" y="3561"/>
                    <a:pt x="3120" y="3939"/>
                    <a:pt x="3561" y="4096"/>
                  </a:cubicBezTo>
                  <a:lnTo>
                    <a:pt x="3561" y="6239"/>
                  </a:lnTo>
                  <a:lnTo>
                    <a:pt x="1450" y="6239"/>
                  </a:lnTo>
                  <a:lnTo>
                    <a:pt x="1450" y="3120"/>
                  </a:lnTo>
                  <a:lnTo>
                    <a:pt x="1387" y="3120"/>
                  </a:lnTo>
                  <a:cubicBezTo>
                    <a:pt x="1387" y="1796"/>
                    <a:pt x="2489" y="694"/>
                    <a:pt x="3813" y="694"/>
                  </a:cubicBezTo>
                  <a:close/>
                  <a:moveTo>
                    <a:pt x="6585" y="6932"/>
                  </a:moveTo>
                  <a:cubicBezTo>
                    <a:pt x="6774" y="6932"/>
                    <a:pt x="6932" y="7089"/>
                    <a:pt x="6932" y="7310"/>
                  </a:cubicBezTo>
                  <a:lnTo>
                    <a:pt x="6932" y="7625"/>
                  </a:lnTo>
                  <a:lnTo>
                    <a:pt x="662" y="7625"/>
                  </a:lnTo>
                  <a:lnTo>
                    <a:pt x="662" y="7310"/>
                  </a:lnTo>
                  <a:cubicBezTo>
                    <a:pt x="662" y="7089"/>
                    <a:pt x="820" y="6932"/>
                    <a:pt x="1040" y="6932"/>
                  </a:cubicBezTo>
                  <a:close/>
                  <a:moveTo>
                    <a:pt x="3813" y="1"/>
                  </a:moveTo>
                  <a:cubicBezTo>
                    <a:pt x="2080" y="1"/>
                    <a:pt x="725" y="1418"/>
                    <a:pt x="725" y="3120"/>
                  </a:cubicBezTo>
                  <a:lnTo>
                    <a:pt x="725" y="6302"/>
                  </a:lnTo>
                  <a:cubicBezTo>
                    <a:pt x="316" y="6459"/>
                    <a:pt x="1" y="6837"/>
                    <a:pt x="1" y="7310"/>
                  </a:cubicBezTo>
                  <a:lnTo>
                    <a:pt x="1" y="8003"/>
                  </a:lnTo>
                  <a:cubicBezTo>
                    <a:pt x="1" y="8192"/>
                    <a:pt x="158" y="8349"/>
                    <a:pt x="347" y="8349"/>
                  </a:cubicBezTo>
                  <a:lnTo>
                    <a:pt x="7278" y="8349"/>
                  </a:lnTo>
                  <a:cubicBezTo>
                    <a:pt x="7499" y="8349"/>
                    <a:pt x="7656" y="8192"/>
                    <a:pt x="7656" y="8003"/>
                  </a:cubicBezTo>
                  <a:lnTo>
                    <a:pt x="7656" y="7310"/>
                  </a:lnTo>
                  <a:cubicBezTo>
                    <a:pt x="7593" y="6837"/>
                    <a:pt x="7341" y="6428"/>
                    <a:pt x="6932" y="6302"/>
                  </a:cubicBezTo>
                  <a:lnTo>
                    <a:pt x="6932" y="3120"/>
                  </a:lnTo>
                  <a:cubicBezTo>
                    <a:pt x="6932" y="1387"/>
                    <a:pt x="551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25602250" y="2497950"/>
              <a:ext cx="53575" cy="17350"/>
            </a:xfrm>
            <a:custGeom>
              <a:rect b="b" l="l" r="r" t="t"/>
              <a:pathLst>
                <a:path extrusionOk="0" h="694" w="2143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796" y="693"/>
                  </a:lnTo>
                  <a:cubicBezTo>
                    <a:pt x="1985" y="693"/>
                    <a:pt x="2143" y="536"/>
                    <a:pt x="2143" y="347"/>
                  </a:cubicBez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25844850" y="2497950"/>
              <a:ext cx="52800" cy="17350"/>
            </a:xfrm>
            <a:custGeom>
              <a:rect b="b" l="l" r="r" t="t"/>
              <a:pathLst>
                <a:path extrusionOk="0" h="694" w="2112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65" y="693"/>
                  </a:lnTo>
                  <a:cubicBezTo>
                    <a:pt x="1954" y="693"/>
                    <a:pt x="2112" y="536"/>
                    <a:pt x="2112" y="347"/>
                  </a:cubicBezTo>
                  <a:cubicBezTo>
                    <a:pt x="2080" y="158"/>
                    <a:pt x="1923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25706225" y="2357750"/>
              <a:ext cx="17350" cy="53575"/>
            </a:xfrm>
            <a:custGeom>
              <a:rect b="b" l="l" r="r" t="t"/>
              <a:pathLst>
                <a:path extrusionOk="0" h="2143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85"/>
                    <a:pt x="158" y="2143"/>
                    <a:pt x="347" y="2143"/>
                  </a:cubicBezTo>
                  <a:cubicBezTo>
                    <a:pt x="536" y="2143"/>
                    <a:pt x="694" y="1985"/>
                    <a:pt x="694" y="1764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25804675" y="2400275"/>
              <a:ext cx="42550" cy="41775"/>
            </a:xfrm>
            <a:custGeom>
              <a:rect b="b" l="l" r="r" t="t"/>
              <a:pathLst>
                <a:path extrusionOk="0" h="1671" w="1702">
                  <a:moveTo>
                    <a:pt x="351" y="0"/>
                  </a:moveTo>
                  <a:cubicBezTo>
                    <a:pt x="260" y="0"/>
                    <a:pt x="174" y="32"/>
                    <a:pt x="127" y="95"/>
                  </a:cubicBezTo>
                  <a:cubicBezTo>
                    <a:pt x="0" y="189"/>
                    <a:pt x="0" y="442"/>
                    <a:pt x="127" y="568"/>
                  </a:cubicBezTo>
                  <a:lnTo>
                    <a:pt x="1103" y="1544"/>
                  </a:lnTo>
                  <a:cubicBezTo>
                    <a:pt x="1166" y="1607"/>
                    <a:pt x="1261" y="1670"/>
                    <a:pt x="1324" y="1670"/>
                  </a:cubicBezTo>
                  <a:cubicBezTo>
                    <a:pt x="1418" y="1670"/>
                    <a:pt x="1544" y="1607"/>
                    <a:pt x="1576" y="1544"/>
                  </a:cubicBezTo>
                  <a:cubicBezTo>
                    <a:pt x="1702" y="1418"/>
                    <a:pt x="1702" y="1198"/>
                    <a:pt x="1576" y="1072"/>
                  </a:cubicBezTo>
                  <a:lnTo>
                    <a:pt x="599" y="95"/>
                  </a:lnTo>
                  <a:cubicBezTo>
                    <a:pt x="536" y="32"/>
                    <a:pt x="442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25632175" y="2400275"/>
              <a:ext cx="41750" cy="41775"/>
            </a:xfrm>
            <a:custGeom>
              <a:rect b="b" l="l" r="r" t="t"/>
              <a:pathLst>
                <a:path extrusionOk="0" h="1671" w="1670">
                  <a:moveTo>
                    <a:pt x="1327" y="0"/>
                  </a:moveTo>
                  <a:cubicBezTo>
                    <a:pt x="1237" y="0"/>
                    <a:pt x="1150" y="32"/>
                    <a:pt x="1103" y="95"/>
                  </a:cubicBezTo>
                  <a:lnTo>
                    <a:pt x="95" y="1072"/>
                  </a:lnTo>
                  <a:cubicBezTo>
                    <a:pt x="0" y="1198"/>
                    <a:pt x="0" y="1418"/>
                    <a:pt x="95" y="1544"/>
                  </a:cubicBezTo>
                  <a:cubicBezTo>
                    <a:pt x="158" y="1607"/>
                    <a:pt x="252" y="1670"/>
                    <a:pt x="347" y="1670"/>
                  </a:cubicBezTo>
                  <a:cubicBezTo>
                    <a:pt x="410" y="1670"/>
                    <a:pt x="536" y="1607"/>
                    <a:pt x="567" y="1544"/>
                  </a:cubicBezTo>
                  <a:lnTo>
                    <a:pt x="1575" y="568"/>
                  </a:lnTo>
                  <a:cubicBezTo>
                    <a:pt x="1670" y="442"/>
                    <a:pt x="1670" y="189"/>
                    <a:pt x="1575" y="95"/>
                  </a:cubicBezTo>
                  <a:cubicBezTo>
                    <a:pt x="1512" y="32"/>
                    <a:pt x="1418" y="0"/>
                    <a:pt x="13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33"/>
          <p:cNvGrpSpPr/>
          <p:nvPr/>
        </p:nvGrpSpPr>
        <p:grpSpPr>
          <a:xfrm>
            <a:off x="486042" y="3429582"/>
            <a:ext cx="393626" cy="315825"/>
            <a:chOff x="-27728850" y="2382950"/>
            <a:chExt cx="297750" cy="193000"/>
          </a:xfrm>
        </p:grpSpPr>
        <p:sp>
          <p:nvSpPr>
            <p:cNvPr id="617" name="Google Shape;617;p33"/>
            <p:cNvSpPr/>
            <p:nvPr/>
          </p:nvSpPr>
          <p:spPr>
            <a:xfrm>
              <a:off x="-27606750" y="2453825"/>
              <a:ext cx="35450" cy="35475"/>
            </a:xfrm>
            <a:custGeom>
              <a:rect b="b" l="l" r="r" t="t"/>
              <a:pathLst>
                <a:path extrusionOk="0" h="1419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27728850" y="2382950"/>
              <a:ext cx="297750" cy="193000"/>
            </a:xfrm>
            <a:custGeom>
              <a:rect b="b" l="l" r="r" t="t"/>
              <a:pathLst>
                <a:path extrusionOk="0" h="7720" w="1191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27640625" y="2419175"/>
              <a:ext cx="122100" cy="122100"/>
            </a:xfrm>
            <a:custGeom>
              <a:rect b="b" l="l" r="r" t="t"/>
              <a:pathLst>
                <a:path extrusionOk="0" h="4884" w="4884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33"/>
          <p:cNvGrpSpPr/>
          <p:nvPr/>
        </p:nvGrpSpPr>
        <p:grpSpPr>
          <a:xfrm>
            <a:off x="434553" y="4404472"/>
            <a:ext cx="445113" cy="315831"/>
            <a:chOff x="-26585200" y="2025375"/>
            <a:chExt cx="296150" cy="189825"/>
          </a:xfrm>
        </p:grpSpPr>
        <p:sp>
          <p:nvSpPr>
            <p:cNvPr id="621" name="Google Shape;621;p33"/>
            <p:cNvSpPr/>
            <p:nvPr/>
          </p:nvSpPr>
          <p:spPr>
            <a:xfrm>
              <a:off x="-26340250" y="2127750"/>
              <a:ext cx="51200" cy="70125"/>
            </a:xfrm>
            <a:custGeom>
              <a:rect b="b" l="l" r="r" t="t"/>
              <a:pathLst>
                <a:path extrusionOk="0" h="2805" w="2048">
                  <a:moveTo>
                    <a:pt x="1008" y="977"/>
                  </a:moveTo>
                  <a:cubicBezTo>
                    <a:pt x="1229" y="1324"/>
                    <a:pt x="1386" y="1608"/>
                    <a:pt x="1386" y="1734"/>
                  </a:cubicBezTo>
                  <a:cubicBezTo>
                    <a:pt x="1323" y="1923"/>
                    <a:pt x="1166" y="2080"/>
                    <a:pt x="1008" y="2080"/>
                  </a:cubicBezTo>
                  <a:cubicBezTo>
                    <a:pt x="819" y="2080"/>
                    <a:pt x="662" y="1923"/>
                    <a:pt x="662" y="1734"/>
                  </a:cubicBezTo>
                  <a:cubicBezTo>
                    <a:pt x="662" y="1608"/>
                    <a:pt x="819" y="1324"/>
                    <a:pt x="1008" y="977"/>
                  </a:cubicBezTo>
                  <a:close/>
                  <a:moveTo>
                    <a:pt x="1008" y="1"/>
                  </a:moveTo>
                  <a:cubicBezTo>
                    <a:pt x="914" y="1"/>
                    <a:pt x="788" y="32"/>
                    <a:pt x="756" y="158"/>
                  </a:cubicBezTo>
                  <a:cubicBezTo>
                    <a:pt x="756" y="158"/>
                    <a:pt x="536" y="442"/>
                    <a:pt x="378" y="757"/>
                  </a:cubicBezTo>
                  <a:cubicBezTo>
                    <a:pt x="32" y="1324"/>
                    <a:pt x="0" y="1608"/>
                    <a:pt x="0" y="1765"/>
                  </a:cubicBezTo>
                  <a:cubicBezTo>
                    <a:pt x="0" y="2364"/>
                    <a:pt x="473" y="2805"/>
                    <a:pt x="1008" y="2805"/>
                  </a:cubicBezTo>
                  <a:cubicBezTo>
                    <a:pt x="1607" y="2805"/>
                    <a:pt x="2048" y="2332"/>
                    <a:pt x="2048" y="1765"/>
                  </a:cubicBezTo>
                  <a:cubicBezTo>
                    <a:pt x="2048" y="1608"/>
                    <a:pt x="2016" y="1387"/>
                    <a:pt x="1638" y="757"/>
                  </a:cubicBezTo>
                  <a:cubicBezTo>
                    <a:pt x="1449" y="442"/>
                    <a:pt x="1292" y="158"/>
                    <a:pt x="1292" y="158"/>
                  </a:cubicBezTo>
                  <a:cubicBezTo>
                    <a:pt x="1229" y="64"/>
                    <a:pt x="1134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6585200" y="2025375"/>
              <a:ext cx="295375" cy="189825"/>
            </a:xfrm>
            <a:custGeom>
              <a:rect b="b" l="l" r="r" t="t"/>
              <a:pathLst>
                <a:path extrusionOk="0" h="7593" w="11815">
                  <a:moveTo>
                    <a:pt x="10775" y="2016"/>
                  </a:moveTo>
                  <a:cubicBezTo>
                    <a:pt x="10964" y="2016"/>
                    <a:pt x="11121" y="2174"/>
                    <a:pt x="11121" y="2363"/>
                  </a:cubicBezTo>
                  <a:cubicBezTo>
                    <a:pt x="11121" y="2552"/>
                    <a:pt x="10964" y="2710"/>
                    <a:pt x="10775" y="2710"/>
                  </a:cubicBezTo>
                  <a:lnTo>
                    <a:pt x="9830" y="2710"/>
                  </a:lnTo>
                  <a:lnTo>
                    <a:pt x="9987" y="2016"/>
                  </a:lnTo>
                  <a:close/>
                  <a:moveTo>
                    <a:pt x="6238" y="693"/>
                  </a:moveTo>
                  <a:cubicBezTo>
                    <a:pt x="6081" y="1103"/>
                    <a:pt x="5734" y="1418"/>
                    <a:pt x="5261" y="1418"/>
                  </a:cubicBezTo>
                  <a:lnTo>
                    <a:pt x="3875" y="1418"/>
                  </a:lnTo>
                  <a:cubicBezTo>
                    <a:pt x="3686" y="1418"/>
                    <a:pt x="3529" y="1575"/>
                    <a:pt x="3529" y="1764"/>
                  </a:cubicBezTo>
                  <a:cubicBezTo>
                    <a:pt x="3529" y="1953"/>
                    <a:pt x="3686" y="2111"/>
                    <a:pt x="3875" y="2111"/>
                  </a:cubicBezTo>
                  <a:lnTo>
                    <a:pt x="9326" y="2111"/>
                  </a:lnTo>
                  <a:lnTo>
                    <a:pt x="9168" y="2836"/>
                  </a:lnTo>
                  <a:lnTo>
                    <a:pt x="5923" y="2836"/>
                  </a:lnTo>
                  <a:lnTo>
                    <a:pt x="5923" y="2710"/>
                  </a:lnTo>
                  <a:cubicBezTo>
                    <a:pt x="5734" y="2710"/>
                    <a:pt x="5576" y="2867"/>
                    <a:pt x="5576" y="3056"/>
                  </a:cubicBezTo>
                  <a:cubicBezTo>
                    <a:pt x="5576" y="3277"/>
                    <a:pt x="5734" y="3434"/>
                    <a:pt x="5923" y="3434"/>
                  </a:cubicBezTo>
                  <a:lnTo>
                    <a:pt x="8034" y="3434"/>
                  </a:lnTo>
                  <a:cubicBezTo>
                    <a:pt x="8223" y="3434"/>
                    <a:pt x="8380" y="3592"/>
                    <a:pt x="8380" y="3781"/>
                  </a:cubicBezTo>
                  <a:cubicBezTo>
                    <a:pt x="8380" y="3970"/>
                    <a:pt x="8223" y="4127"/>
                    <a:pt x="8034" y="4127"/>
                  </a:cubicBezTo>
                  <a:lnTo>
                    <a:pt x="5923" y="4127"/>
                  </a:lnTo>
                  <a:cubicBezTo>
                    <a:pt x="5734" y="4127"/>
                    <a:pt x="5576" y="4285"/>
                    <a:pt x="5576" y="4474"/>
                  </a:cubicBezTo>
                  <a:cubicBezTo>
                    <a:pt x="5576" y="4694"/>
                    <a:pt x="5734" y="4852"/>
                    <a:pt x="5923" y="4852"/>
                  </a:cubicBezTo>
                  <a:lnTo>
                    <a:pt x="7309" y="4852"/>
                  </a:lnTo>
                  <a:cubicBezTo>
                    <a:pt x="7498" y="4852"/>
                    <a:pt x="7656" y="5009"/>
                    <a:pt x="7656" y="5198"/>
                  </a:cubicBezTo>
                  <a:cubicBezTo>
                    <a:pt x="7656" y="5388"/>
                    <a:pt x="7498" y="5545"/>
                    <a:pt x="7309" y="5545"/>
                  </a:cubicBezTo>
                  <a:lnTo>
                    <a:pt x="5923" y="5545"/>
                  </a:lnTo>
                  <a:cubicBezTo>
                    <a:pt x="5734" y="5545"/>
                    <a:pt x="5576" y="5703"/>
                    <a:pt x="5576" y="5892"/>
                  </a:cubicBezTo>
                  <a:cubicBezTo>
                    <a:pt x="5576" y="6112"/>
                    <a:pt x="5734" y="6270"/>
                    <a:pt x="5923" y="6270"/>
                  </a:cubicBezTo>
                  <a:lnTo>
                    <a:pt x="6648" y="6270"/>
                  </a:lnTo>
                  <a:cubicBezTo>
                    <a:pt x="6837" y="6270"/>
                    <a:pt x="6994" y="6427"/>
                    <a:pt x="6994" y="6616"/>
                  </a:cubicBezTo>
                  <a:cubicBezTo>
                    <a:pt x="6994" y="6805"/>
                    <a:pt x="6837" y="6963"/>
                    <a:pt x="6648" y="6963"/>
                  </a:cubicBezTo>
                  <a:lnTo>
                    <a:pt x="3151" y="6963"/>
                  </a:lnTo>
                  <a:cubicBezTo>
                    <a:pt x="1796" y="6963"/>
                    <a:pt x="693" y="5860"/>
                    <a:pt x="693" y="4537"/>
                  </a:cubicBezTo>
                  <a:lnTo>
                    <a:pt x="693" y="3151"/>
                  </a:lnTo>
                  <a:cubicBezTo>
                    <a:pt x="693" y="1796"/>
                    <a:pt x="1796" y="693"/>
                    <a:pt x="3151" y="693"/>
                  </a:cubicBezTo>
                  <a:close/>
                  <a:moveTo>
                    <a:pt x="3088" y="0"/>
                  </a:moveTo>
                  <a:cubicBezTo>
                    <a:pt x="1355" y="0"/>
                    <a:pt x="0" y="1418"/>
                    <a:pt x="0" y="3119"/>
                  </a:cubicBezTo>
                  <a:lnTo>
                    <a:pt x="0" y="4474"/>
                  </a:lnTo>
                  <a:cubicBezTo>
                    <a:pt x="0" y="6207"/>
                    <a:pt x="1418" y="7593"/>
                    <a:pt x="3088" y="7593"/>
                  </a:cubicBezTo>
                  <a:lnTo>
                    <a:pt x="6616" y="7593"/>
                  </a:lnTo>
                  <a:cubicBezTo>
                    <a:pt x="7183" y="7593"/>
                    <a:pt x="7624" y="7120"/>
                    <a:pt x="7624" y="6585"/>
                  </a:cubicBezTo>
                  <a:cubicBezTo>
                    <a:pt x="7624" y="6459"/>
                    <a:pt x="7593" y="6301"/>
                    <a:pt x="7561" y="6175"/>
                  </a:cubicBezTo>
                  <a:cubicBezTo>
                    <a:pt x="7971" y="6049"/>
                    <a:pt x="8317" y="5671"/>
                    <a:pt x="8317" y="5198"/>
                  </a:cubicBezTo>
                  <a:cubicBezTo>
                    <a:pt x="8317" y="5072"/>
                    <a:pt x="8254" y="4915"/>
                    <a:pt x="8223" y="4789"/>
                  </a:cubicBezTo>
                  <a:cubicBezTo>
                    <a:pt x="8664" y="4694"/>
                    <a:pt x="8979" y="4285"/>
                    <a:pt x="8979" y="3812"/>
                  </a:cubicBezTo>
                  <a:cubicBezTo>
                    <a:pt x="8979" y="3686"/>
                    <a:pt x="8948" y="3592"/>
                    <a:pt x="8884" y="3466"/>
                  </a:cubicBezTo>
                  <a:lnTo>
                    <a:pt x="9389" y="3403"/>
                  </a:lnTo>
                  <a:lnTo>
                    <a:pt x="10775" y="3403"/>
                  </a:lnTo>
                  <a:cubicBezTo>
                    <a:pt x="11373" y="3403"/>
                    <a:pt x="11814" y="2930"/>
                    <a:pt x="11814" y="2395"/>
                  </a:cubicBezTo>
                  <a:cubicBezTo>
                    <a:pt x="11814" y="1796"/>
                    <a:pt x="11342" y="1386"/>
                    <a:pt x="10775" y="1386"/>
                  </a:cubicBezTo>
                  <a:lnTo>
                    <a:pt x="6616" y="1386"/>
                  </a:lnTo>
                  <a:cubicBezTo>
                    <a:pt x="6837" y="1103"/>
                    <a:pt x="6963" y="693"/>
                    <a:pt x="6963" y="347"/>
                  </a:cubicBezTo>
                  <a:cubicBezTo>
                    <a:pt x="6963" y="158"/>
                    <a:pt x="6805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6480450" y="2093100"/>
              <a:ext cx="18125" cy="18150"/>
            </a:xfrm>
            <a:custGeom>
              <a:rect b="b" l="l" r="r" t="t"/>
              <a:pathLst>
                <a:path extrusionOk="0" h="726" w="725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6480450" y="2127750"/>
              <a:ext cx="18125" cy="17350"/>
            </a:xfrm>
            <a:custGeom>
              <a:rect b="b" l="l" r="r" t="t"/>
              <a:pathLst>
                <a:path extrusionOk="0" h="694" w="725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6480450" y="2162425"/>
              <a:ext cx="18125" cy="17350"/>
            </a:xfrm>
            <a:custGeom>
              <a:rect b="b" l="l" r="r" t="t"/>
              <a:pathLst>
                <a:path extrusionOk="0" h="694" w="725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6" name="Google Shape;626;p33"/>
          <p:cNvSpPr txBox="1"/>
          <p:nvPr/>
        </p:nvSpPr>
        <p:spPr>
          <a:xfrm>
            <a:off x="0" y="9649750"/>
            <a:ext cx="65481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Counseling.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For ex.: 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religious leaders.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Usually with children.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627" name="Google Shape;627;p33"/>
          <p:cNvGrpSpPr/>
          <p:nvPr/>
        </p:nvGrpSpPr>
        <p:grpSpPr>
          <a:xfrm rot="-5400000">
            <a:off x="4266276" y="7939668"/>
            <a:ext cx="2746408" cy="292140"/>
            <a:chOff x="367663" y="4015563"/>
            <a:chExt cx="6495763" cy="809700"/>
          </a:xfrm>
        </p:grpSpPr>
        <p:sp>
          <p:nvSpPr>
            <p:cNvPr id="628" name="Google Shape;628;p33"/>
            <p:cNvSpPr/>
            <p:nvPr/>
          </p:nvSpPr>
          <p:spPr>
            <a:xfrm>
              <a:off x="968638" y="4423038"/>
              <a:ext cx="737600" cy="25"/>
            </a:xfrm>
            <a:custGeom>
              <a:rect b="b" l="l" r="r" t="t"/>
              <a:pathLst>
                <a:path extrusionOk="0" fill="none" h="1" w="29504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cap="rnd" cmpd="sng" w="33625">
              <a:solidFill>
                <a:srgbClr val="76A5A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367663" y="4039663"/>
              <a:ext cx="656350" cy="757850"/>
            </a:xfrm>
            <a:custGeom>
              <a:rect b="b" l="l" r="r" t="t"/>
              <a:pathLst>
                <a:path extrusionOk="0" h="30314" w="26254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429288" y="4110813"/>
              <a:ext cx="533425" cy="615875"/>
            </a:xfrm>
            <a:custGeom>
              <a:rect b="b" l="l" r="r" t="t"/>
              <a:pathLst>
                <a:path extrusionOk="0" h="24635" w="21337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275625" y="4015563"/>
              <a:ext cx="5587800" cy="809700"/>
            </a:xfrm>
            <a:prstGeom prst="homePlat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006D77"/>
                  </a:solidFill>
                  <a:latin typeface="Mada"/>
                  <a:ea typeface="Mada"/>
                  <a:cs typeface="Mada"/>
                  <a:sym typeface="Mada"/>
                </a:rPr>
                <a:t>Role Play </a:t>
              </a:r>
              <a:r>
                <a:rPr baseline="30000" lang="en-GB" sz="1300">
                  <a:solidFill>
                    <a:srgbClr val="6AA84F"/>
                  </a:solidFill>
                  <a:latin typeface="Nunito"/>
                  <a:ea typeface="Nunito"/>
                  <a:cs typeface="Nunito"/>
                  <a:sym typeface="Nunito"/>
                </a:rPr>
                <a:t>3</a:t>
              </a:r>
              <a:endParaRPr sz="1300">
                <a:solidFill>
                  <a:srgbClr val="006D77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632" name="Google Shape;632;p33"/>
          <p:cNvSpPr txBox="1"/>
          <p:nvPr/>
        </p:nvSpPr>
        <p:spPr>
          <a:xfrm>
            <a:off x="5620550" y="7340171"/>
            <a:ext cx="19038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It is a near realism situation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Educational domain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(ALL)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Roll play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(ALL)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