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5"/>
    <p:sldMasterId id="2147483682" r:id="rId6"/>
    <p:sldMasterId id="214748368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Lst>
  <p:sldSz cy="10698475" cx="7589525"/>
  <p:notesSz cx="6858000" cy="9144000"/>
  <p:embeddedFontLst>
    <p:embeddedFont>
      <p:font typeface="Nunito"/>
      <p:regular r:id="rId20"/>
      <p:bold r:id="rId21"/>
      <p:italic r:id="rId22"/>
      <p:boldItalic r:id="rId23"/>
    </p:embeddedFont>
    <p:embeddedFont>
      <p:font typeface="Amatic SC"/>
      <p:regular r:id="rId24"/>
      <p:bold r:id="rId25"/>
    </p:embeddedFont>
    <p:embeddedFont>
      <p:font typeface="Mada"/>
      <p:regular r:id="rId26"/>
      <p:bold r:id="rId27"/>
    </p:embeddedFont>
    <p:embeddedFont>
      <p:font typeface="Fira Sans Extra Condensed Medium"/>
      <p:regular r:id="rId28"/>
      <p:bold r:id="rId29"/>
      <p:italic r:id="rId30"/>
      <p:boldItalic r:id="rId31"/>
    </p:embeddedFont>
    <p:embeddedFont>
      <p:font typeface="Bree Serif"/>
      <p:regular r:id="rId32"/>
    </p:embeddedFont>
    <p:embeddedFont>
      <p:font typeface="Ex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0E1B2DF-6467-41B6-A870-B5BBEE3F00F7}">
  <a:tblStyle styleId="{50E1B2DF-6467-41B6-A870-B5BBEE3F00F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70" orient="horz"/>
        <p:guide pos="239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regular.fntdata"/><Relationship Id="rId22" Type="http://schemas.openxmlformats.org/officeDocument/2006/relationships/font" Target="fonts/Nunito-italic.fntdata"/><Relationship Id="rId21" Type="http://schemas.openxmlformats.org/officeDocument/2006/relationships/font" Target="fonts/Nunito-bold.fntdata"/><Relationship Id="rId24" Type="http://schemas.openxmlformats.org/officeDocument/2006/relationships/font" Target="fonts/AmaticSC-regular.fntdata"/><Relationship Id="rId23" Type="http://schemas.openxmlformats.org/officeDocument/2006/relationships/font" Target="fonts/Nunito-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Mada-regular.fntdata"/><Relationship Id="rId25" Type="http://schemas.openxmlformats.org/officeDocument/2006/relationships/font" Target="fonts/AmaticSC-bold.fntdata"/><Relationship Id="rId28" Type="http://schemas.openxmlformats.org/officeDocument/2006/relationships/font" Target="fonts/FiraSansExtraCondensedMedium-regular.fntdata"/><Relationship Id="rId27" Type="http://schemas.openxmlformats.org/officeDocument/2006/relationships/font" Target="fonts/Mada-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FiraSansExtraCondensedMedium-bold.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FiraSansExtraCondensedMedium-boldItalic.fntdata"/><Relationship Id="rId30" Type="http://schemas.openxmlformats.org/officeDocument/2006/relationships/font" Target="fonts/FiraSansExtraCondensedMedium-italic.fntdata"/><Relationship Id="rId11" Type="http://schemas.openxmlformats.org/officeDocument/2006/relationships/slide" Target="slides/slide3.xml"/><Relationship Id="rId33" Type="http://schemas.openxmlformats.org/officeDocument/2006/relationships/font" Target="fonts/Exo-regular.fntdata"/><Relationship Id="rId10" Type="http://schemas.openxmlformats.org/officeDocument/2006/relationships/slide" Target="slides/slide2.xml"/><Relationship Id="rId32" Type="http://schemas.openxmlformats.org/officeDocument/2006/relationships/font" Target="fonts/BreeSerif-regular.fntdata"/><Relationship Id="rId13" Type="http://schemas.openxmlformats.org/officeDocument/2006/relationships/slide" Target="slides/slide5.xml"/><Relationship Id="rId35" Type="http://schemas.openxmlformats.org/officeDocument/2006/relationships/font" Target="fonts/Exo-italic.fntdata"/><Relationship Id="rId12" Type="http://schemas.openxmlformats.org/officeDocument/2006/relationships/slide" Target="slides/slide4.xml"/><Relationship Id="rId34" Type="http://schemas.openxmlformats.org/officeDocument/2006/relationships/font" Target="fonts/Exo-bold.fntdata"/><Relationship Id="rId15" Type="http://schemas.openxmlformats.org/officeDocument/2006/relationships/slide" Target="slides/slide7.xml"/><Relationship Id="rId14" Type="http://schemas.openxmlformats.org/officeDocument/2006/relationships/slide" Target="slides/slide6.xml"/><Relationship Id="rId36" Type="http://schemas.openxmlformats.org/officeDocument/2006/relationships/font" Target="fonts/Exo-boldItalic.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8ad05d4bf6_0_10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ad05d4bf6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b31d6ebe83_0_306: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b31d6ebe83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b31d6ebe83_0_42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b31d6ebe83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8ad05d4bf6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8ad05d4bf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8ad05d4bf6_0_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8ad05d4bf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b31d6ebe83_0_108: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b31d6ebe83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8dd4959295_1_17: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8dd4959295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8dd4959295_1_2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8dd4959295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8dd4959295_1_27: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8dd4959295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8dd4959295_0_208: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8dd4959295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b31d6ebe83_0_228: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b31d6ebe83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8" name="Google Shape;58;p14"/>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9" name="Google Shape;59;p1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0" name="Shape 60"/>
        <p:cNvGrpSpPr/>
        <p:nvPr/>
      </p:nvGrpSpPr>
      <p:grpSpPr>
        <a:xfrm>
          <a:off x="0" y="0"/>
          <a:ext cx="0" cy="0"/>
          <a:chOff x="0" y="0"/>
          <a:chExt cx="0" cy="0"/>
        </a:xfrm>
      </p:grpSpPr>
      <p:sp>
        <p:nvSpPr>
          <p:cNvPr id="61" name="Google Shape;61;p15"/>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2" name="Google Shape;62;p1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 name="Shape 63"/>
        <p:cNvGrpSpPr/>
        <p:nvPr/>
      </p:nvGrpSpPr>
      <p:grpSpPr>
        <a:xfrm>
          <a:off x="0" y="0"/>
          <a:ext cx="0" cy="0"/>
          <a:chOff x="0" y="0"/>
          <a:chExt cx="0" cy="0"/>
        </a:xfrm>
      </p:grpSpPr>
      <p:sp>
        <p:nvSpPr>
          <p:cNvPr id="64" name="Google Shape;64;p1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6"/>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6" name="Google Shape;66;p1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7" name="Shape 67"/>
        <p:cNvGrpSpPr/>
        <p:nvPr/>
      </p:nvGrpSpPr>
      <p:grpSpPr>
        <a:xfrm>
          <a:off x="0" y="0"/>
          <a:ext cx="0" cy="0"/>
          <a:chOff x="0" y="0"/>
          <a:chExt cx="0" cy="0"/>
        </a:xfrm>
      </p:grpSpPr>
      <p:sp>
        <p:nvSpPr>
          <p:cNvPr id="68" name="Google Shape;68;p17"/>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 name="Google Shape;69;p17"/>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0" name="Google Shape;70;p17"/>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1" name="Google Shape;71;p1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18"/>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5" name="Shape 75"/>
        <p:cNvGrpSpPr/>
        <p:nvPr/>
      </p:nvGrpSpPr>
      <p:grpSpPr>
        <a:xfrm>
          <a:off x="0" y="0"/>
          <a:ext cx="0" cy="0"/>
          <a:chOff x="0" y="0"/>
          <a:chExt cx="0" cy="0"/>
        </a:xfrm>
      </p:grpSpPr>
      <p:sp>
        <p:nvSpPr>
          <p:cNvPr id="76" name="Google Shape;76;p19"/>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7" name="Google Shape;77;p19"/>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8" name="Google Shape;78;p1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9" name="Shape 79"/>
        <p:cNvGrpSpPr/>
        <p:nvPr/>
      </p:nvGrpSpPr>
      <p:grpSpPr>
        <a:xfrm>
          <a:off x="0" y="0"/>
          <a:ext cx="0" cy="0"/>
          <a:chOff x="0" y="0"/>
          <a:chExt cx="0" cy="0"/>
        </a:xfrm>
      </p:grpSpPr>
      <p:sp>
        <p:nvSpPr>
          <p:cNvPr id="80" name="Google Shape;80;p20"/>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1" name="Google Shape;81;p2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21"/>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1"/>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5" name="Google Shape;85;p21"/>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6" name="Google Shape;86;p21"/>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7" name="Google Shape;87;p2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8" name="Shape 88"/>
        <p:cNvGrpSpPr/>
        <p:nvPr/>
      </p:nvGrpSpPr>
      <p:grpSpPr>
        <a:xfrm>
          <a:off x="0" y="0"/>
          <a:ext cx="0" cy="0"/>
          <a:chOff x="0" y="0"/>
          <a:chExt cx="0" cy="0"/>
        </a:xfrm>
      </p:grpSpPr>
      <p:sp>
        <p:nvSpPr>
          <p:cNvPr id="89" name="Google Shape;89;p22"/>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0" name="Google Shape;90;p2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1" name="Shape 91"/>
        <p:cNvGrpSpPr/>
        <p:nvPr/>
      </p:nvGrpSpPr>
      <p:grpSpPr>
        <a:xfrm>
          <a:off x="0" y="0"/>
          <a:ext cx="0" cy="0"/>
          <a:chOff x="0" y="0"/>
          <a:chExt cx="0" cy="0"/>
        </a:xfrm>
      </p:grpSpPr>
      <p:sp>
        <p:nvSpPr>
          <p:cNvPr id="92" name="Google Shape;92;p23"/>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3" name="Google Shape;93;p23"/>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4" name="Google Shape;94;p2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1" name="Shape 101"/>
        <p:cNvGrpSpPr/>
        <p:nvPr/>
      </p:nvGrpSpPr>
      <p:grpSpPr>
        <a:xfrm>
          <a:off x="0" y="0"/>
          <a:ext cx="0" cy="0"/>
          <a:chOff x="0" y="0"/>
          <a:chExt cx="0" cy="0"/>
        </a:xfrm>
      </p:grpSpPr>
      <p:sp>
        <p:nvSpPr>
          <p:cNvPr id="102" name="Google Shape;102;p26"/>
          <p:cNvSpPr txBox="1"/>
          <p:nvPr>
            <p:ph type="ctrTitle"/>
          </p:nvPr>
        </p:nvSpPr>
        <p:spPr>
          <a:xfrm>
            <a:off x="258708" y="1548762"/>
            <a:ext cx="7071900" cy="42693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03" name="Google Shape;103;p26"/>
          <p:cNvSpPr txBox="1"/>
          <p:nvPr>
            <p:ph idx="1" type="subTitle"/>
          </p:nvPr>
        </p:nvSpPr>
        <p:spPr>
          <a:xfrm>
            <a:off x="258701" y="5895156"/>
            <a:ext cx="7071900" cy="1648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4" name="Google Shape;104;p26"/>
          <p:cNvSpPr txBox="1"/>
          <p:nvPr>
            <p:ph idx="12" type="sldNum"/>
          </p:nvPr>
        </p:nvSpPr>
        <p:spPr>
          <a:xfrm>
            <a:off x="7031867" y="9699781"/>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5" name="Shape 105"/>
        <p:cNvGrpSpPr/>
        <p:nvPr/>
      </p:nvGrpSpPr>
      <p:grpSpPr>
        <a:xfrm>
          <a:off x="0" y="0"/>
          <a:ext cx="0" cy="0"/>
          <a:chOff x="0" y="0"/>
          <a:chExt cx="0" cy="0"/>
        </a:xfrm>
      </p:grpSpPr>
      <p:sp>
        <p:nvSpPr>
          <p:cNvPr id="106" name="Google Shape;106;p27"/>
          <p:cNvSpPr txBox="1"/>
          <p:nvPr>
            <p:ph type="title"/>
          </p:nvPr>
        </p:nvSpPr>
        <p:spPr>
          <a:xfrm>
            <a:off x="258701" y="925680"/>
            <a:ext cx="7071900" cy="1191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07" name="Google Shape;107;p27"/>
          <p:cNvSpPr txBox="1"/>
          <p:nvPr>
            <p:ph idx="1" type="body"/>
          </p:nvPr>
        </p:nvSpPr>
        <p:spPr>
          <a:xfrm>
            <a:off x="258701" y="2397220"/>
            <a:ext cx="7071900" cy="710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108" name="Google Shape;108;p27"/>
          <p:cNvSpPr txBox="1"/>
          <p:nvPr>
            <p:ph idx="12" type="sldNum"/>
          </p:nvPr>
        </p:nvSpPr>
        <p:spPr>
          <a:xfrm>
            <a:off x="7031867" y="9699781"/>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9" name="Shape 109"/>
        <p:cNvGrpSpPr/>
        <p:nvPr/>
      </p:nvGrpSpPr>
      <p:grpSpPr>
        <a:xfrm>
          <a:off x="0" y="0"/>
          <a:ext cx="0" cy="0"/>
          <a:chOff x="0" y="0"/>
          <a:chExt cx="0" cy="0"/>
        </a:xfrm>
      </p:grpSpPr>
      <p:sp>
        <p:nvSpPr>
          <p:cNvPr id="110" name="Google Shape;110;p28"/>
          <p:cNvSpPr txBox="1"/>
          <p:nvPr>
            <p:ph type="title"/>
          </p:nvPr>
        </p:nvSpPr>
        <p:spPr>
          <a:xfrm>
            <a:off x="258701" y="4473902"/>
            <a:ext cx="7071900" cy="1750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111" name="Google Shape;111;p28"/>
          <p:cNvSpPr txBox="1"/>
          <p:nvPr>
            <p:ph idx="12" type="sldNum"/>
          </p:nvPr>
        </p:nvSpPr>
        <p:spPr>
          <a:xfrm>
            <a:off x="7031867" y="9699781"/>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2" name="Shape 112"/>
        <p:cNvGrpSpPr/>
        <p:nvPr/>
      </p:nvGrpSpPr>
      <p:grpSpPr>
        <a:xfrm>
          <a:off x="0" y="0"/>
          <a:ext cx="0" cy="0"/>
          <a:chOff x="0" y="0"/>
          <a:chExt cx="0" cy="0"/>
        </a:xfrm>
      </p:grpSpPr>
      <p:sp>
        <p:nvSpPr>
          <p:cNvPr id="113" name="Google Shape;113;p29"/>
          <p:cNvSpPr txBox="1"/>
          <p:nvPr>
            <p:ph type="title"/>
          </p:nvPr>
        </p:nvSpPr>
        <p:spPr>
          <a:xfrm>
            <a:off x="258701" y="925680"/>
            <a:ext cx="7071900" cy="1191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14" name="Google Shape;114;p29"/>
          <p:cNvSpPr txBox="1"/>
          <p:nvPr>
            <p:ph idx="1" type="body"/>
          </p:nvPr>
        </p:nvSpPr>
        <p:spPr>
          <a:xfrm>
            <a:off x="258701" y="2397220"/>
            <a:ext cx="3319800" cy="710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115" name="Google Shape;115;p29"/>
          <p:cNvSpPr txBox="1"/>
          <p:nvPr>
            <p:ph idx="2" type="body"/>
          </p:nvPr>
        </p:nvSpPr>
        <p:spPr>
          <a:xfrm>
            <a:off x="4010736" y="2397220"/>
            <a:ext cx="3319800" cy="710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116" name="Google Shape;116;p29"/>
          <p:cNvSpPr txBox="1"/>
          <p:nvPr>
            <p:ph idx="12" type="sldNum"/>
          </p:nvPr>
        </p:nvSpPr>
        <p:spPr>
          <a:xfrm>
            <a:off x="7031867" y="9699781"/>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7" name="Shape 117"/>
        <p:cNvGrpSpPr/>
        <p:nvPr/>
      </p:nvGrpSpPr>
      <p:grpSpPr>
        <a:xfrm>
          <a:off x="0" y="0"/>
          <a:ext cx="0" cy="0"/>
          <a:chOff x="0" y="0"/>
          <a:chExt cx="0" cy="0"/>
        </a:xfrm>
      </p:grpSpPr>
      <p:sp>
        <p:nvSpPr>
          <p:cNvPr id="118" name="Google Shape;118;p30"/>
          <p:cNvSpPr txBox="1"/>
          <p:nvPr>
            <p:ph type="title"/>
          </p:nvPr>
        </p:nvSpPr>
        <p:spPr>
          <a:xfrm>
            <a:off x="258701" y="925680"/>
            <a:ext cx="7071900" cy="1191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19" name="Google Shape;119;p30"/>
          <p:cNvSpPr txBox="1"/>
          <p:nvPr>
            <p:ph idx="12" type="sldNum"/>
          </p:nvPr>
        </p:nvSpPr>
        <p:spPr>
          <a:xfrm>
            <a:off x="7031867" y="9699781"/>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0" name="Shape 120"/>
        <p:cNvGrpSpPr/>
        <p:nvPr/>
      </p:nvGrpSpPr>
      <p:grpSpPr>
        <a:xfrm>
          <a:off x="0" y="0"/>
          <a:ext cx="0" cy="0"/>
          <a:chOff x="0" y="0"/>
          <a:chExt cx="0" cy="0"/>
        </a:xfrm>
      </p:grpSpPr>
      <p:sp>
        <p:nvSpPr>
          <p:cNvPr id="121" name="Google Shape;121;p31"/>
          <p:cNvSpPr txBox="1"/>
          <p:nvPr>
            <p:ph type="title"/>
          </p:nvPr>
        </p:nvSpPr>
        <p:spPr>
          <a:xfrm>
            <a:off x="258701" y="1155682"/>
            <a:ext cx="2330700" cy="15720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22" name="Google Shape;122;p31"/>
          <p:cNvSpPr txBox="1"/>
          <p:nvPr>
            <p:ph idx="1" type="body"/>
          </p:nvPr>
        </p:nvSpPr>
        <p:spPr>
          <a:xfrm>
            <a:off x="258701" y="2890455"/>
            <a:ext cx="2330700" cy="66135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123" name="Google Shape;123;p31"/>
          <p:cNvSpPr txBox="1"/>
          <p:nvPr>
            <p:ph idx="12" type="sldNum"/>
          </p:nvPr>
        </p:nvSpPr>
        <p:spPr>
          <a:xfrm>
            <a:off x="7031867" y="9699781"/>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4" name="Shape 124"/>
        <p:cNvGrpSpPr/>
        <p:nvPr/>
      </p:nvGrpSpPr>
      <p:grpSpPr>
        <a:xfrm>
          <a:off x="0" y="0"/>
          <a:ext cx="0" cy="0"/>
          <a:chOff x="0" y="0"/>
          <a:chExt cx="0" cy="0"/>
        </a:xfrm>
      </p:grpSpPr>
      <p:sp>
        <p:nvSpPr>
          <p:cNvPr id="125" name="Google Shape;125;p32"/>
          <p:cNvSpPr txBox="1"/>
          <p:nvPr>
            <p:ph type="title"/>
          </p:nvPr>
        </p:nvSpPr>
        <p:spPr>
          <a:xfrm>
            <a:off x="406892" y="936340"/>
            <a:ext cx="5285100" cy="85092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126" name="Google Shape;126;p32"/>
          <p:cNvSpPr txBox="1"/>
          <p:nvPr>
            <p:ph idx="12" type="sldNum"/>
          </p:nvPr>
        </p:nvSpPr>
        <p:spPr>
          <a:xfrm>
            <a:off x="7031867" y="9699781"/>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20" name="Google Shape;20;p4"/>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sp>
        <p:nvSpPr>
          <p:cNvPr id="128" name="Google Shape;128;p33"/>
          <p:cNvSpPr/>
          <p:nvPr/>
        </p:nvSpPr>
        <p:spPr>
          <a:xfrm>
            <a:off x="3794613" y="-260"/>
            <a:ext cx="3794700" cy="10698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33"/>
          <p:cNvSpPr txBox="1"/>
          <p:nvPr>
            <p:ph type="title"/>
          </p:nvPr>
        </p:nvSpPr>
        <p:spPr>
          <a:xfrm>
            <a:off x="220356" y="2565081"/>
            <a:ext cx="3357600" cy="30831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130" name="Google Shape;130;p33"/>
          <p:cNvSpPr txBox="1"/>
          <p:nvPr>
            <p:ph idx="1" type="subTitle"/>
          </p:nvPr>
        </p:nvSpPr>
        <p:spPr>
          <a:xfrm>
            <a:off x="220356" y="5830570"/>
            <a:ext cx="3357600" cy="25689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1" name="Google Shape;131;p33"/>
          <p:cNvSpPr txBox="1"/>
          <p:nvPr>
            <p:ph idx="2" type="body"/>
          </p:nvPr>
        </p:nvSpPr>
        <p:spPr>
          <a:xfrm>
            <a:off x="4099626" y="1506121"/>
            <a:ext cx="3184800" cy="7686000"/>
          </a:xfrm>
          <a:prstGeom prst="rect">
            <a:avLst/>
          </a:prstGeom>
          <a:noFill/>
          <a:ln>
            <a:noFill/>
          </a:ln>
        </p:spPr>
        <p:txBody>
          <a:bodyPr anchorCtr="0" anchor="ctr"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132" name="Google Shape;132;p33"/>
          <p:cNvSpPr txBox="1"/>
          <p:nvPr>
            <p:ph idx="12" type="sldNum"/>
          </p:nvPr>
        </p:nvSpPr>
        <p:spPr>
          <a:xfrm>
            <a:off x="7031867" y="9699781"/>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3" name="Shape 133"/>
        <p:cNvGrpSpPr/>
        <p:nvPr/>
      </p:nvGrpSpPr>
      <p:grpSpPr>
        <a:xfrm>
          <a:off x="0" y="0"/>
          <a:ext cx="0" cy="0"/>
          <a:chOff x="0" y="0"/>
          <a:chExt cx="0" cy="0"/>
        </a:xfrm>
      </p:grpSpPr>
      <p:sp>
        <p:nvSpPr>
          <p:cNvPr id="134" name="Google Shape;134;p34"/>
          <p:cNvSpPr txBox="1"/>
          <p:nvPr>
            <p:ph idx="1" type="body"/>
          </p:nvPr>
        </p:nvSpPr>
        <p:spPr>
          <a:xfrm>
            <a:off x="258701" y="8799860"/>
            <a:ext cx="4978800" cy="1258500"/>
          </a:xfrm>
          <a:prstGeom prst="rect">
            <a:avLst/>
          </a:prstGeom>
          <a:noFill/>
          <a:ln>
            <a:noFill/>
          </a:ln>
        </p:spPr>
        <p:txBody>
          <a:bodyPr anchorCtr="0" anchor="ctr" bIns="91425" lIns="91425" spcFirstLastPara="1" rIns="91425" wrap="square" tIns="91425">
            <a:noAutofit/>
          </a:bodyPr>
          <a:lstStyle>
            <a:lvl1pPr indent="-228600" lvl="0" marL="457200" rtl="0" algn="l">
              <a:lnSpc>
                <a:spcPct val="100000"/>
              </a:lnSpc>
              <a:spcBef>
                <a:spcPts val="0"/>
              </a:spcBef>
              <a:spcAft>
                <a:spcPts val="0"/>
              </a:spcAft>
              <a:buSzPts val="1800"/>
              <a:buNone/>
              <a:defRPr/>
            </a:lvl1pPr>
          </a:lstStyle>
          <a:p/>
        </p:txBody>
      </p:sp>
      <p:sp>
        <p:nvSpPr>
          <p:cNvPr id="135" name="Google Shape;135;p34"/>
          <p:cNvSpPr txBox="1"/>
          <p:nvPr>
            <p:ph idx="12" type="sldNum"/>
          </p:nvPr>
        </p:nvSpPr>
        <p:spPr>
          <a:xfrm>
            <a:off x="7031867" y="9699781"/>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6" name="Shape 136"/>
        <p:cNvGrpSpPr/>
        <p:nvPr/>
      </p:nvGrpSpPr>
      <p:grpSpPr>
        <a:xfrm>
          <a:off x="0" y="0"/>
          <a:ext cx="0" cy="0"/>
          <a:chOff x="0" y="0"/>
          <a:chExt cx="0" cy="0"/>
        </a:xfrm>
      </p:grpSpPr>
      <p:sp>
        <p:nvSpPr>
          <p:cNvPr id="137" name="Google Shape;137;p35"/>
          <p:cNvSpPr txBox="1"/>
          <p:nvPr>
            <p:ph hasCustomPrompt="1" type="title"/>
          </p:nvPr>
        </p:nvSpPr>
        <p:spPr>
          <a:xfrm>
            <a:off x="258701" y="2300809"/>
            <a:ext cx="7071900" cy="40842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138" name="Google Shape;138;p35"/>
          <p:cNvSpPr txBox="1"/>
          <p:nvPr>
            <p:ph idx="1" type="body"/>
          </p:nvPr>
        </p:nvSpPr>
        <p:spPr>
          <a:xfrm>
            <a:off x="258701" y="6556824"/>
            <a:ext cx="7071900" cy="2705700"/>
          </a:xfrm>
          <a:prstGeom prst="rect">
            <a:avLst/>
          </a:prstGeom>
          <a:noFill/>
          <a:ln>
            <a:noFill/>
          </a:ln>
        </p:spPr>
        <p:txBody>
          <a:bodyPr anchorCtr="0" anchor="t" bIns="91425" lIns="91425" spcFirstLastPara="1" rIns="91425" wrap="square" tIns="91425">
            <a:no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1600"/>
              </a:spcBef>
              <a:spcAft>
                <a:spcPts val="0"/>
              </a:spcAft>
              <a:buSzPts val="1400"/>
              <a:buChar char="○"/>
              <a:defRPr/>
            </a:lvl2pPr>
            <a:lvl3pPr indent="-317500" lvl="2" marL="1371600" rtl="0" algn="ctr">
              <a:lnSpc>
                <a:spcPct val="115000"/>
              </a:lnSpc>
              <a:spcBef>
                <a:spcPts val="1600"/>
              </a:spcBef>
              <a:spcAft>
                <a:spcPts val="0"/>
              </a:spcAft>
              <a:buSzPts val="1400"/>
              <a:buChar char="■"/>
              <a:defRPr/>
            </a:lvl3pPr>
            <a:lvl4pPr indent="-317500" lvl="3" marL="1828800" rtl="0" algn="ctr">
              <a:lnSpc>
                <a:spcPct val="115000"/>
              </a:lnSpc>
              <a:spcBef>
                <a:spcPts val="1600"/>
              </a:spcBef>
              <a:spcAft>
                <a:spcPts val="0"/>
              </a:spcAft>
              <a:buSzPts val="1400"/>
              <a:buChar char="●"/>
              <a:defRPr/>
            </a:lvl4pPr>
            <a:lvl5pPr indent="-317500" lvl="4" marL="2286000" rtl="0" algn="ctr">
              <a:lnSpc>
                <a:spcPct val="115000"/>
              </a:lnSpc>
              <a:spcBef>
                <a:spcPts val="1600"/>
              </a:spcBef>
              <a:spcAft>
                <a:spcPts val="0"/>
              </a:spcAft>
              <a:buSzPts val="1400"/>
              <a:buChar char="○"/>
              <a:defRPr/>
            </a:lvl5pPr>
            <a:lvl6pPr indent="-317500" lvl="5" marL="2743200" rtl="0" algn="ctr">
              <a:lnSpc>
                <a:spcPct val="115000"/>
              </a:lnSpc>
              <a:spcBef>
                <a:spcPts val="1600"/>
              </a:spcBef>
              <a:spcAft>
                <a:spcPts val="0"/>
              </a:spcAft>
              <a:buSzPts val="1400"/>
              <a:buChar char="■"/>
              <a:defRPr/>
            </a:lvl6pPr>
            <a:lvl7pPr indent="-317500" lvl="6" marL="3200400" rtl="0" algn="ctr">
              <a:lnSpc>
                <a:spcPct val="115000"/>
              </a:lnSpc>
              <a:spcBef>
                <a:spcPts val="1600"/>
              </a:spcBef>
              <a:spcAft>
                <a:spcPts val="0"/>
              </a:spcAft>
              <a:buSzPts val="1400"/>
              <a:buChar char="●"/>
              <a:defRPr/>
            </a:lvl7pPr>
            <a:lvl8pPr indent="-317500" lvl="7" marL="3657600" rtl="0" algn="ctr">
              <a:lnSpc>
                <a:spcPct val="115000"/>
              </a:lnSpc>
              <a:spcBef>
                <a:spcPts val="1600"/>
              </a:spcBef>
              <a:spcAft>
                <a:spcPts val="0"/>
              </a:spcAft>
              <a:buSzPts val="1400"/>
              <a:buChar char="○"/>
              <a:defRPr/>
            </a:lvl8pPr>
            <a:lvl9pPr indent="-317500" lvl="8" marL="4114800" rtl="0" algn="ctr">
              <a:lnSpc>
                <a:spcPct val="115000"/>
              </a:lnSpc>
              <a:spcBef>
                <a:spcPts val="1600"/>
              </a:spcBef>
              <a:spcAft>
                <a:spcPts val="1600"/>
              </a:spcAft>
              <a:buSzPts val="1400"/>
              <a:buChar char="■"/>
              <a:defRPr/>
            </a:lvl9pPr>
          </a:lstStyle>
          <a:p/>
        </p:txBody>
      </p:sp>
      <p:sp>
        <p:nvSpPr>
          <p:cNvPr id="139" name="Google Shape;139;p35"/>
          <p:cNvSpPr txBox="1"/>
          <p:nvPr>
            <p:ph idx="12" type="sldNum"/>
          </p:nvPr>
        </p:nvSpPr>
        <p:spPr>
          <a:xfrm>
            <a:off x="7031867" y="9699781"/>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0" name="Shape 140"/>
        <p:cNvGrpSpPr/>
        <p:nvPr/>
      </p:nvGrpSpPr>
      <p:grpSpPr>
        <a:xfrm>
          <a:off x="0" y="0"/>
          <a:ext cx="0" cy="0"/>
          <a:chOff x="0" y="0"/>
          <a:chExt cx="0" cy="0"/>
        </a:xfrm>
      </p:grpSpPr>
      <p:sp>
        <p:nvSpPr>
          <p:cNvPr id="141" name="Google Shape;141;p36"/>
          <p:cNvSpPr txBox="1"/>
          <p:nvPr>
            <p:ph idx="12" type="sldNum"/>
          </p:nvPr>
        </p:nvSpPr>
        <p:spPr>
          <a:xfrm>
            <a:off x="7031867" y="9699781"/>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5" name="Google Shape;45;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2.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2" name="Shape 52"/>
        <p:cNvGrpSpPr/>
        <p:nvPr/>
      </p:nvGrpSpPr>
      <p:grpSpPr>
        <a:xfrm>
          <a:off x="0" y="0"/>
          <a:ext cx="0" cy="0"/>
          <a:chOff x="0" y="0"/>
          <a:chExt cx="0" cy="0"/>
        </a:xfrm>
      </p:grpSpPr>
      <p:sp>
        <p:nvSpPr>
          <p:cNvPr id="53" name="Google Shape;53;p13"/>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4" name="Google Shape;54;p13"/>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5" name="Google Shape;55;p13"/>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7" name="Shape 97"/>
        <p:cNvGrpSpPr/>
        <p:nvPr/>
      </p:nvGrpSpPr>
      <p:grpSpPr>
        <a:xfrm>
          <a:off x="0" y="0"/>
          <a:ext cx="0" cy="0"/>
          <a:chOff x="0" y="0"/>
          <a:chExt cx="0" cy="0"/>
        </a:xfrm>
      </p:grpSpPr>
      <p:sp>
        <p:nvSpPr>
          <p:cNvPr id="98" name="Google Shape;98;p25"/>
          <p:cNvSpPr txBox="1"/>
          <p:nvPr>
            <p:ph type="title"/>
          </p:nvPr>
        </p:nvSpPr>
        <p:spPr>
          <a:xfrm>
            <a:off x="258701" y="925680"/>
            <a:ext cx="7071900" cy="1191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99" name="Google Shape;99;p25"/>
          <p:cNvSpPr txBox="1"/>
          <p:nvPr>
            <p:ph idx="1" type="body"/>
          </p:nvPr>
        </p:nvSpPr>
        <p:spPr>
          <a:xfrm>
            <a:off x="258701" y="2397220"/>
            <a:ext cx="7071900" cy="710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00" name="Google Shape;100;p25"/>
          <p:cNvSpPr txBox="1"/>
          <p:nvPr>
            <p:ph idx="12" type="sldNum"/>
          </p:nvPr>
        </p:nvSpPr>
        <p:spPr>
          <a:xfrm>
            <a:off x="7031867" y="9699781"/>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hyperlink" Target="https://drive.google.com/open?id=1TKjgKmuF8-7aGjiAgt-2f6dUWPkTI7rnH1d3RF0xuIw" TargetMode="External"/><Relationship Id="rId7"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0.png"/><Relationship Id="rId11" Type="http://schemas.openxmlformats.org/officeDocument/2006/relationships/image" Target="../media/image3.png"/><Relationship Id="rId10" Type="http://schemas.openxmlformats.org/officeDocument/2006/relationships/image" Target="../media/image6.png"/><Relationship Id="rId9" Type="http://schemas.openxmlformats.org/officeDocument/2006/relationships/image" Target="../media/image15.png"/><Relationship Id="rId5" Type="http://schemas.openxmlformats.org/officeDocument/2006/relationships/image" Target="../media/image8.png"/><Relationship Id="rId6" Type="http://schemas.openxmlformats.org/officeDocument/2006/relationships/image" Target="../media/image2.png"/><Relationship Id="rId7" Type="http://schemas.openxmlformats.org/officeDocument/2006/relationships/image" Target="../media/image7.png"/><Relationship Id="rId8"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7"/>
          <p:cNvSpPr/>
          <p:nvPr/>
        </p:nvSpPr>
        <p:spPr>
          <a:xfrm rot="10800000">
            <a:off x="-25" y="-9450"/>
            <a:ext cx="7586700" cy="1071300"/>
          </a:xfrm>
          <a:prstGeom prst="round2SameRect">
            <a:avLst>
              <a:gd fmla="val 50000" name="adj1"/>
              <a:gd fmla="val 0" name="adj2"/>
            </a:avLst>
          </a:prstGeom>
          <a:solidFill>
            <a:srgbClr val="EEF5F7">
              <a:alpha val="519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7" name="Google Shape;147;p37"/>
          <p:cNvPicPr preferRelativeResize="0"/>
          <p:nvPr/>
        </p:nvPicPr>
        <p:blipFill>
          <a:blip r:embed="rId3">
            <a:alphaModFix/>
          </a:blip>
          <a:stretch>
            <a:fillRect/>
          </a:stretch>
        </p:blipFill>
        <p:spPr>
          <a:xfrm>
            <a:off x="3212375" y="188051"/>
            <a:ext cx="1114216" cy="730500"/>
          </a:xfrm>
          <a:prstGeom prst="rect">
            <a:avLst/>
          </a:prstGeom>
          <a:noFill/>
          <a:ln>
            <a:noFill/>
          </a:ln>
        </p:spPr>
      </p:pic>
      <p:sp>
        <p:nvSpPr>
          <p:cNvPr id="148" name="Google Shape;148;p37"/>
          <p:cNvSpPr/>
          <p:nvPr/>
        </p:nvSpPr>
        <p:spPr>
          <a:xfrm>
            <a:off x="1762150" y="22727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7"/>
          <p:cNvSpPr/>
          <p:nvPr/>
        </p:nvSpPr>
        <p:spPr>
          <a:xfrm>
            <a:off x="326071" y="17870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7"/>
          <p:cNvSpPr/>
          <p:nvPr/>
        </p:nvSpPr>
        <p:spPr>
          <a:xfrm>
            <a:off x="180775" y="18095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1" name="Google Shape;151;p37"/>
          <p:cNvPicPr preferRelativeResize="0"/>
          <p:nvPr/>
        </p:nvPicPr>
        <p:blipFill>
          <a:blip r:embed="rId4">
            <a:alphaModFix/>
          </a:blip>
          <a:stretch>
            <a:fillRect/>
          </a:stretch>
        </p:blipFill>
        <p:spPr>
          <a:xfrm>
            <a:off x="6109400" y="89850"/>
            <a:ext cx="929599" cy="929577"/>
          </a:xfrm>
          <a:prstGeom prst="rect">
            <a:avLst/>
          </a:prstGeom>
          <a:noFill/>
          <a:ln>
            <a:noFill/>
          </a:ln>
        </p:spPr>
      </p:pic>
      <p:pic>
        <p:nvPicPr>
          <p:cNvPr id="152" name="Google Shape;152;p37"/>
          <p:cNvPicPr preferRelativeResize="0"/>
          <p:nvPr/>
        </p:nvPicPr>
        <p:blipFill>
          <a:blip r:embed="rId5">
            <a:alphaModFix/>
          </a:blip>
          <a:stretch>
            <a:fillRect/>
          </a:stretch>
        </p:blipFill>
        <p:spPr>
          <a:xfrm>
            <a:off x="549525" y="1981201"/>
            <a:ext cx="2137475" cy="2137475"/>
          </a:xfrm>
          <a:prstGeom prst="rect">
            <a:avLst/>
          </a:prstGeom>
          <a:noFill/>
          <a:ln>
            <a:noFill/>
          </a:ln>
        </p:spPr>
      </p:pic>
      <p:sp>
        <p:nvSpPr>
          <p:cNvPr id="153" name="Google Shape;153;p37"/>
          <p:cNvSpPr txBox="1"/>
          <p:nvPr/>
        </p:nvSpPr>
        <p:spPr>
          <a:xfrm>
            <a:off x="2590900" y="2371725"/>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600">
                <a:solidFill>
                  <a:srgbClr val="134F5C"/>
                </a:solidFill>
                <a:latin typeface="Nunito"/>
                <a:ea typeface="Nunito"/>
                <a:cs typeface="Nunito"/>
                <a:sym typeface="Nunito"/>
              </a:rPr>
              <a:t>Health of People</a:t>
            </a:r>
            <a:endParaRPr sz="3600">
              <a:solidFill>
                <a:srgbClr val="134F5C"/>
              </a:solidFill>
              <a:latin typeface="Nunito"/>
              <a:ea typeface="Nunito"/>
              <a:cs typeface="Nunito"/>
              <a:sym typeface="Nunito"/>
            </a:endParaRPr>
          </a:p>
          <a:p>
            <a:pPr indent="0" lvl="0" marL="0" rtl="0" algn="ctr">
              <a:spcBef>
                <a:spcPts val="0"/>
              </a:spcBef>
              <a:spcAft>
                <a:spcPts val="0"/>
              </a:spcAft>
              <a:buNone/>
            </a:pPr>
            <a:r>
              <a:rPr lang="en-GB" sz="3600">
                <a:solidFill>
                  <a:srgbClr val="134F5C"/>
                </a:solidFill>
                <a:latin typeface="Nunito"/>
                <a:ea typeface="Nunito"/>
                <a:cs typeface="Nunito"/>
                <a:sym typeface="Nunito"/>
              </a:rPr>
              <a:t>With Disabilities</a:t>
            </a:r>
            <a:endParaRPr sz="3600">
              <a:solidFill>
                <a:srgbClr val="134F5C"/>
              </a:solidFill>
              <a:latin typeface="Nunito"/>
              <a:ea typeface="Nunito"/>
              <a:cs typeface="Nunito"/>
              <a:sym typeface="Nunito"/>
            </a:endParaRPr>
          </a:p>
        </p:txBody>
      </p:sp>
      <p:sp>
        <p:nvSpPr>
          <p:cNvPr id="154" name="Google Shape;154;p37"/>
          <p:cNvSpPr txBox="1"/>
          <p:nvPr/>
        </p:nvSpPr>
        <p:spPr>
          <a:xfrm>
            <a:off x="95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Main text</a:t>
            </a:r>
            <a:endParaRPr sz="1200">
              <a:latin typeface="Mada"/>
              <a:ea typeface="Mada"/>
              <a:cs typeface="Mada"/>
              <a:sym typeface="Mada"/>
            </a:endParaRPr>
          </a:p>
          <a:p>
            <a:pPr indent="-304800" lvl="0" marL="457200" rtl="0" algn="l">
              <a:spcBef>
                <a:spcPts val="0"/>
              </a:spcBef>
              <a:spcAft>
                <a:spcPts val="0"/>
              </a:spcAft>
              <a:buClr>
                <a:srgbClr val="6D9EEB"/>
              </a:buClr>
              <a:buSzPts val="1200"/>
              <a:buFont typeface="Mada"/>
              <a:buChar char="●"/>
            </a:pPr>
            <a:r>
              <a:rPr lang="en-GB" sz="1200">
                <a:solidFill>
                  <a:srgbClr val="6D9EEB"/>
                </a:solidFill>
                <a:latin typeface="Mada"/>
                <a:ea typeface="Mada"/>
                <a:cs typeface="Mada"/>
                <a:sym typeface="Mada"/>
              </a:rPr>
              <a:t>Males slides</a:t>
            </a:r>
            <a:endParaRPr sz="1200">
              <a:solidFill>
                <a:srgbClr val="6D9EEB"/>
              </a:solidFill>
              <a:latin typeface="Mada"/>
              <a:ea typeface="Mada"/>
              <a:cs typeface="Mada"/>
              <a:sym typeface="Mada"/>
            </a:endParaRPr>
          </a:p>
          <a:p>
            <a:pPr indent="-304800" lvl="0" marL="457200" rtl="0" algn="l">
              <a:spcBef>
                <a:spcPts val="0"/>
              </a:spcBef>
              <a:spcAft>
                <a:spcPts val="0"/>
              </a:spcAft>
              <a:buClr>
                <a:srgbClr val="A64D79"/>
              </a:buClr>
              <a:buSzPts val="1200"/>
              <a:buFont typeface="Mada"/>
              <a:buChar char="●"/>
            </a:pPr>
            <a:r>
              <a:rPr lang="en-GB" sz="1200">
                <a:solidFill>
                  <a:srgbClr val="A64D79"/>
                </a:solidFill>
                <a:latin typeface="Mada"/>
                <a:ea typeface="Mada"/>
                <a:cs typeface="Mada"/>
                <a:sym typeface="Mada"/>
              </a:rPr>
              <a:t>Females slides</a:t>
            </a:r>
            <a:endParaRPr sz="1200">
              <a:solidFill>
                <a:srgbClr val="A64D79"/>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Doctor notes</a:t>
            </a:r>
            <a:endParaRPr sz="1200">
              <a:solidFill>
                <a:srgbClr val="6AA84F"/>
              </a:solidFill>
              <a:latin typeface="Mada"/>
              <a:ea typeface="Mada"/>
              <a:cs typeface="Mada"/>
              <a:sym typeface="Mada"/>
            </a:endParaRPr>
          </a:p>
        </p:txBody>
      </p:sp>
      <p:sp>
        <p:nvSpPr>
          <p:cNvPr id="155" name="Google Shape;155;p37"/>
          <p:cNvSpPr txBox="1"/>
          <p:nvPr/>
        </p:nvSpPr>
        <p:spPr>
          <a:xfrm>
            <a:off x="17621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CC0000"/>
              </a:buClr>
              <a:buSzPts val="1200"/>
              <a:buFont typeface="Mada"/>
              <a:buChar char="●"/>
            </a:pPr>
            <a:r>
              <a:rPr lang="en-GB" sz="1200">
                <a:solidFill>
                  <a:srgbClr val="CC0000"/>
                </a:solidFill>
                <a:latin typeface="Mada"/>
                <a:ea typeface="Mada"/>
                <a:cs typeface="Mada"/>
                <a:sym typeface="Mada"/>
              </a:rPr>
              <a:t>Important</a:t>
            </a:r>
            <a:endParaRPr sz="1200">
              <a:solidFill>
                <a:srgbClr val="CC0000"/>
              </a:solidFill>
              <a:latin typeface="Mada"/>
              <a:ea typeface="Mada"/>
              <a:cs typeface="Mada"/>
              <a:sym typeface="Mada"/>
            </a:endParaRPr>
          </a:p>
          <a:p>
            <a:pPr indent="-304800" lvl="0" marL="457200" rtl="0" algn="l">
              <a:spcBef>
                <a:spcPts val="0"/>
              </a:spcBef>
              <a:spcAft>
                <a:spcPts val="0"/>
              </a:spcAft>
              <a:buClr>
                <a:srgbClr val="BF9000"/>
              </a:buClr>
              <a:buSzPts val="1200"/>
              <a:buFont typeface="Mada"/>
              <a:buChar char="●"/>
            </a:pPr>
            <a:r>
              <a:rPr lang="en-GB" sz="1200">
                <a:solidFill>
                  <a:srgbClr val="BF9000"/>
                </a:solidFill>
                <a:latin typeface="Mada"/>
                <a:ea typeface="Mada"/>
                <a:cs typeface="Mada"/>
                <a:sym typeface="Mada"/>
              </a:rPr>
              <a:t>Golden notes</a:t>
            </a:r>
            <a:endParaRPr sz="1200">
              <a:solidFill>
                <a:srgbClr val="BF9000"/>
              </a:solidFill>
              <a:latin typeface="Mada"/>
              <a:ea typeface="Mada"/>
              <a:cs typeface="Mada"/>
              <a:sym typeface="Mada"/>
            </a:endParaRPr>
          </a:p>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Extra</a:t>
            </a:r>
            <a:endParaRPr sz="1200">
              <a:solidFill>
                <a:srgbClr val="999999"/>
              </a:solidFill>
              <a:latin typeface="Mada"/>
              <a:ea typeface="Mada"/>
              <a:cs typeface="Mada"/>
              <a:sym typeface="Mada"/>
            </a:endParaRPr>
          </a:p>
        </p:txBody>
      </p:sp>
      <p:cxnSp>
        <p:nvCxnSpPr>
          <p:cNvPr id="156" name="Google Shape;156;p37"/>
          <p:cNvCxnSpPr/>
          <p:nvPr/>
        </p:nvCxnSpPr>
        <p:spPr>
          <a:xfrm>
            <a:off x="1704975" y="9629775"/>
            <a:ext cx="0" cy="867000"/>
          </a:xfrm>
          <a:prstGeom prst="straightConnector1">
            <a:avLst/>
          </a:prstGeom>
          <a:noFill/>
          <a:ln cap="flat" cmpd="sng" w="9525">
            <a:solidFill>
              <a:srgbClr val="76A5AF"/>
            </a:solidFill>
            <a:prstDash val="solid"/>
            <a:round/>
            <a:headEnd len="med" w="med" type="oval"/>
            <a:tailEnd len="med" w="med" type="oval"/>
          </a:ln>
        </p:spPr>
      </p:cxnSp>
      <p:sp>
        <p:nvSpPr>
          <p:cNvPr id="157" name="Google Shape;157;p37"/>
          <p:cNvSpPr txBox="1"/>
          <p:nvPr/>
        </p:nvSpPr>
        <p:spPr>
          <a:xfrm>
            <a:off x="323850" y="9372600"/>
            <a:ext cx="17145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Color Index</a:t>
            </a:r>
            <a:endParaRPr sz="1800">
              <a:solidFill>
                <a:srgbClr val="76A5AF"/>
              </a:solidFill>
              <a:latin typeface="Nunito"/>
              <a:ea typeface="Nunito"/>
              <a:cs typeface="Nunito"/>
              <a:sym typeface="Nunito"/>
            </a:endParaRPr>
          </a:p>
        </p:txBody>
      </p:sp>
      <p:sp>
        <p:nvSpPr>
          <p:cNvPr id="158" name="Google Shape;158;p37"/>
          <p:cNvSpPr/>
          <p:nvPr/>
        </p:nvSpPr>
        <p:spPr>
          <a:xfrm>
            <a:off x="402275" y="5305425"/>
            <a:ext cx="6789000" cy="3536700"/>
          </a:xfrm>
          <a:prstGeom prst="round2SameRect">
            <a:avLst>
              <a:gd fmla="val 0" name="adj1"/>
              <a:gd fmla="val 13813"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Distinguish between health and quality of life.</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Portray the spectrum of health. </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Develop an understanding to the concept of disability.</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Compare between the medical model and social model of disability.</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Distinguish between capacity and performance. </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State the main health conditions associated with disability. </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List the disabling barriers. </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Outline the interventions for prevention of disabilities and rehabilitation. </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Understand the burden ( morbidity , mortality, cost) of disabilities in KSA </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Reflect on the policies in KSA addressing limitation of disabled people in KSA. </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Enlist and understand community services available for disabled people in KSA. </a:t>
            </a:r>
            <a:endParaRPr>
              <a:latin typeface="Mada"/>
              <a:ea typeface="Mada"/>
              <a:cs typeface="Mada"/>
              <a:sym typeface="Mada"/>
            </a:endParaRPr>
          </a:p>
        </p:txBody>
      </p:sp>
      <p:sp>
        <p:nvSpPr>
          <p:cNvPr id="159" name="Google Shape;159;p37"/>
          <p:cNvSpPr/>
          <p:nvPr/>
        </p:nvSpPr>
        <p:spPr>
          <a:xfrm>
            <a:off x="914150" y="5036275"/>
            <a:ext cx="1543320" cy="492102"/>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000">
                <a:solidFill>
                  <a:srgbClr val="134F5C"/>
                </a:solidFill>
                <a:latin typeface="Nunito"/>
                <a:ea typeface="Nunito"/>
                <a:cs typeface="Nunito"/>
                <a:sym typeface="Nunito"/>
              </a:rPr>
              <a:t>Objectives</a:t>
            </a:r>
            <a:endParaRPr sz="2000">
              <a:solidFill>
                <a:srgbClr val="134F5C"/>
              </a:solidFill>
              <a:latin typeface="Nunito"/>
              <a:ea typeface="Nunito"/>
              <a:cs typeface="Nunito"/>
              <a:sym typeface="Nunito"/>
            </a:endParaRPr>
          </a:p>
        </p:txBody>
      </p:sp>
      <p:sp>
        <p:nvSpPr>
          <p:cNvPr id="160" name="Google Shape;160;p37"/>
          <p:cNvSpPr/>
          <p:nvPr/>
        </p:nvSpPr>
        <p:spPr>
          <a:xfrm flipH="1" rot="-5400000">
            <a:off x="6609525" y="9364275"/>
            <a:ext cx="476100" cy="14841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7"/>
          <p:cNvSpPr txBox="1"/>
          <p:nvPr/>
        </p:nvSpPr>
        <p:spPr>
          <a:xfrm>
            <a:off x="6173850" y="10001250"/>
            <a:ext cx="14841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u="sng">
                <a:solidFill>
                  <a:srgbClr val="134F5C"/>
                </a:solidFill>
                <a:latin typeface="Nunito"/>
                <a:ea typeface="Nunito"/>
                <a:cs typeface="Nunito"/>
                <a:sym typeface="Nunito"/>
                <a:hlinkClick r:id="rId6">
                  <a:extLst>
                    <a:ext uri="{A12FA001-AC4F-418D-AE19-62706E023703}">
                      <ahyp:hlinkClr val="tx"/>
                    </a:ext>
                  </a:extLst>
                </a:hlinkClick>
              </a:rPr>
              <a:t>Editing File</a:t>
            </a:r>
            <a:endParaRPr b="1" sz="1800" u="sng">
              <a:solidFill>
                <a:srgbClr val="134F5C"/>
              </a:solidFill>
              <a:latin typeface="Nunito"/>
              <a:ea typeface="Nunito"/>
              <a:cs typeface="Nunito"/>
              <a:sym typeface="Nunito"/>
            </a:endParaRPr>
          </a:p>
        </p:txBody>
      </p:sp>
      <p:pic>
        <p:nvPicPr>
          <p:cNvPr id="162" name="Google Shape;162;p37"/>
          <p:cNvPicPr preferRelativeResize="0"/>
          <p:nvPr/>
        </p:nvPicPr>
        <p:blipFill>
          <a:blip r:embed="rId7">
            <a:alphaModFix/>
          </a:blip>
          <a:stretch>
            <a:fillRect/>
          </a:stretch>
        </p:blipFill>
        <p:spPr>
          <a:xfrm>
            <a:off x="476250" y="153000"/>
            <a:ext cx="867000" cy="86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6"/>
          <p:cNvSpPr/>
          <p:nvPr/>
        </p:nvSpPr>
        <p:spPr>
          <a:xfrm>
            <a:off x="171675" y="1496325"/>
            <a:ext cx="7246200" cy="7743600"/>
          </a:xfrm>
          <a:prstGeom prst="round2SameRect">
            <a:avLst>
              <a:gd fmla="val 0" name="adj1"/>
              <a:gd fmla="val 4028"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Mada"/>
              <a:ea typeface="Mada"/>
              <a:cs typeface="Mada"/>
              <a:sym typeface="Mada"/>
            </a:endParaRPr>
          </a:p>
        </p:txBody>
      </p:sp>
      <p:sp>
        <p:nvSpPr>
          <p:cNvPr id="370" name="Google Shape;370;p46"/>
          <p:cNvSpPr/>
          <p:nvPr/>
        </p:nvSpPr>
        <p:spPr>
          <a:xfrm>
            <a:off x="685550" y="1275425"/>
            <a:ext cx="1209924" cy="385776"/>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MCQ</a:t>
            </a:r>
            <a:endParaRPr sz="2400">
              <a:solidFill>
                <a:srgbClr val="134F5C"/>
              </a:solidFill>
              <a:latin typeface="Nunito"/>
              <a:ea typeface="Nunito"/>
              <a:cs typeface="Nunito"/>
              <a:sym typeface="Nunito"/>
            </a:endParaRPr>
          </a:p>
        </p:txBody>
      </p:sp>
      <p:sp>
        <p:nvSpPr>
          <p:cNvPr id="371" name="Google Shape;371;p46"/>
          <p:cNvSpPr/>
          <p:nvPr/>
        </p:nvSpPr>
        <p:spPr>
          <a:xfrm flipH="1" rot="10800000">
            <a:off x="0" y="9829800"/>
            <a:ext cx="1494000" cy="333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372" name="Google Shape;372;p46"/>
          <p:cNvSpPr txBox="1"/>
          <p:nvPr/>
        </p:nvSpPr>
        <p:spPr>
          <a:xfrm>
            <a:off x="152400" y="9762975"/>
            <a:ext cx="1171500" cy="40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u="sng">
                <a:solidFill>
                  <a:srgbClr val="134F5C"/>
                </a:solidFill>
                <a:latin typeface="Nunito"/>
                <a:ea typeface="Nunito"/>
                <a:cs typeface="Nunito"/>
                <a:sym typeface="Nunito"/>
              </a:rPr>
              <a:t>Answers</a:t>
            </a:r>
            <a:endParaRPr>
              <a:solidFill>
                <a:srgbClr val="134F5C"/>
              </a:solidFill>
              <a:latin typeface="Nunito"/>
              <a:ea typeface="Nunito"/>
              <a:cs typeface="Nunito"/>
              <a:sym typeface="Nunito"/>
            </a:endParaRPr>
          </a:p>
        </p:txBody>
      </p:sp>
      <p:sp>
        <p:nvSpPr>
          <p:cNvPr id="373" name="Google Shape;373;p46"/>
          <p:cNvSpPr/>
          <p:nvPr/>
        </p:nvSpPr>
        <p:spPr>
          <a:xfrm rot="10800000">
            <a:off x="3875825" y="25"/>
            <a:ext cx="3713700" cy="1092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374" name="Google Shape;374;p46"/>
          <p:cNvSpPr txBox="1"/>
          <p:nvPr/>
        </p:nvSpPr>
        <p:spPr>
          <a:xfrm>
            <a:off x="4341943" y="256875"/>
            <a:ext cx="2820300" cy="40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6000">
                <a:solidFill>
                  <a:srgbClr val="134F5C"/>
                </a:solidFill>
                <a:latin typeface="Nunito"/>
                <a:ea typeface="Nunito"/>
                <a:cs typeface="Nunito"/>
                <a:sym typeface="Nunito"/>
              </a:rPr>
              <a:t>Quiz</a:t>
            </a:r>
            <a:endParaRPr sz="6000">
              <a:solidFill>
                <a:srgbClr val="134F5C"/>
              </a:solidFill>
              <a:latin typeface="Nunito"/>
              <a:ea typeface="Nunito"/>
              <a:cs typeface="Nunito"/>
              <a:sym typeface="Nunito"/>
            </a:endParaRPr>
          </a:p>
        </p:txBody>
      </p:sp>
      <p:graphicFrame>
        <p:nvGraphicFramePr>
          <p:cNvPr id="375" name="Google Shape;375;p46"/>
          <p:cNvGraphicFramePr/>
          <p:nvPr/>
        </p:nvGraphicFramePr>
        <p:xfrm>
          <a:off x="2068288" y="9686763"/>
          <a:ext cx="3000000" cy="3000000"/>
        </p:xfrm>
        <a:graphic>
          <a:graphicData uri="http://schemas.openxmlformats.org/drawingml/2006/table">
            <a:tbl>
              <a:tblPr>
                <a:noFill/>
                <a:tableStyleId>{50E1B2DF-6467-41B6-A870-B5BBEE3F00F7}</a:tableStyleId>
              </a:tblPr>
              <a:tblGrid>
                <a:gridCol w="784125"/>
                <a:gridCol w="784125"/>
                <a:gridCol w="784125"/>
                <a:gridCol w="784125"/>
                <a:gridCol w="784125"/>
                <a:gridCol w="784125"/>
              </a:tblGrid>
              <a:tr h="264525">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Q1</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Q2</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Q3</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Q4</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Q5</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Q6</a:t>
                      </a:r>
                      <a:endParaRPr sz="1000">
                        <a:solidFill>
                          <a:srgbClr val="134F5C"/>
                        </a:solidFill>
                        <a:latin typeface="Mada"/>
                        <a:ea typeface="Mada"/>
                        <a:cs typeface="Mada"/>
                        <a:sym typeface="Mada"/>
                      </a:endParaRPr>
                    </a:p>
                  </a:txBody>
                  <a:tcPr marT="91425" marB="91425" marR="91425" marL="91425" anchor="ctr">
                    <a:solidFill>
                      <a:srgbClr val="EFEFEF"/>
                    </a:solidFill>
                  </a:tcPr>
                </a:tc>
              </a:tr>
              <a:tr h="74550">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C</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D</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B</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B</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B</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B</a:t>
                      </a:r>
                      <a:endParaRPr sz="1000">
                        <a:solidFill>
                          <a:srgbClr val="B7B7B7"/>
                        </a:solidFill>
                        <a:latin typeface="Mada"/>
                        <a:ea typeface="Mada"/>
                        <a:cs typeface="Mada"/>
                        <a:sym typeface="Mada"/>
                      </a:endParaRPr>
                    </a:p>
                  </a:txBody>
                  <a:tcPr marT="91425" marB="91425" marR="91425" marL="91425" anchor="ctr"/>
                </a:tc>
              </a:tr>
            </a:tbl>
          </a:graphicData>
        </a:graphic>
      </p:graphicFrame>
      <p:sp>
        <p:nvSpPr>
          <p:cNvPr id="376" name="Google Shape;376;p46"/>
          <p:cNvSpPr txBox="1"/>
          <p:nvPr/>
        </p:nvSpPr>
        <p:spPr>
          <a:xfrm>
            <a:off x="380985" y="1682924"/>
            <a:ext cx="7038900" cy="71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212529"/>
                </a:solidFill>
                <a:highlight>
                  <a:srgbClr val="FFFFFF"/>
                </a:highlight>
                <a:latin typeface="Mada"/>
                <a:ea typeface="Mada"/>
                <a:cs typeface="Mada"/>
                <a:sym typeface="Mada"/>
              </a:rPr>
              <a:t>1.   Which of the following terms best describes this statement “perception of an individual person about his/her position in life”?</a:t>
            </a:r>
            <a:endParaRPr sz="1200">
              <a:solidFill>
                <a:srgbClr val="212529"/>
              </a:solidFill>
              <a:highlight>
                <a:srgbClr val="FFFFFF"/>
              </a:highlight>
              <a:latin typeface="Mada"/>
              <a:ea typeface="Mada"/>
              <a:cs typeface="Mada"/>
              <a:sym typeface="Mada"/>
            </a:endParaRPr>
          </a:p>
          <a:p>
            <a:pPr indent="0" lvl="0" marL="0" rtl="0" algn="l">
              <a:spcBef>
                <a:spcPts val="0"/>
              </a:spcBef>
              <a:spcAft>
                <a:spcPts val="0"/>
              </a:spcAft>
              <a:buNone/>
            </a:pPr>
            <a:r>
              <a:t/>
            </a:r>
            <a:endParaRPr b="1" sz="1200">
              <a:solidFill>
                <a:srgbClr val="212529"/>
              </a:solidFill>
              <a:highlight>
                <a:srgbClr val="FFFFFF"/>
              </a:highlight>
              <a:latin typeface="Nunito"/>
              <a:ea typeface="Nunito"/>
              <a:cs typeface="Nunito"/>
              <a:sym typeface="Nunito"/>
            </a:endParaRPr>
          </a:p>
          <a:p>
            <a:pPr indent="-304800" lvl="0" marL="457200" rtl="0" algn="l">
              <a:lnSpc>
                <a:spcPct val="100000"/>
              </a:lnSpc>
              <a:spcBef>
                <a:spcPts val="0"/>
              </a:spcBef>
              <a:spcAft>
                <a:spcPts val="0"/>
              </a:spcAft>
              <a:buClr>
                <a:srgbClr val="76A5AF"/>
              </a:buClr>
              <a:buSzPts val="1200"/>
              <a:buFont typeface="Mada"/>
              <a:buAutoNum type="alphaUcPeriod"/>
            </a:pPr>
            <a:r>
              <a:rPr lang="en-GB" sz="1200">
                <a:solidFill>
                  <a:srgbClr val="76A5AF"/>
                </a:solidFill>
                <a:highlight>
                  <a:srgbClr val="FFFFFF"/>
                </a:highlight>
                <a:latin typeface="Mada"/>
                <a:ea typeface="Mada"/>
                <a:cs typeface="Mada"/>
                <a:sym typeface="Mada"/>
              </a:rPr>
              <a:t>Health</a:t>
            </a:r>
            <a:endParaRPr sz="1200">
              <a:solidFill>
                <a:srgbClr val="76A5AF"/>
              </a:solidFill>
              <a:highlight>
                <a:srgbClr val="FFFFFF"/>
              </a:highlight>
              <a:latin typeface="Mada"/>
              <a:ea typeface="Mada"/>
              <a:cs typeface="Mada"/>
              <a:sym typeface="Mada"/>
            </a:endParaRPr>
          </a:p>
          <a:p>
            <a:pPr indent="-304800" lvl="0" marL="457200" rtl="0" algn="l">
              <a:lnSpc>
                <a:spcPct val="100000"/>
              </a:lnSpc>
              <a:spcBef>
                <a:spcPts val="0"/>
              </a:spcBef>
              <a:spcAft>
                <a:spcPts val="0"/>
              </a:spcAft>
              <a:buClr>
                <a:srgbClr val="76A5AF"/>
              </a:buClr>
              <a:buSzPts val="1200"/>
              <a:buFont typeface="Mada"/>
              <a:buAutoNum type="alphaUcPeriod"/>
            </a:pPr>
            <a:r>
              <a:rPr lang="en-GB" sz="1200">
                <a:solidFill>
                  <a:srgbClr val="76A5AF"/>
                </a:solidFill>
                <a:highlight>
                  <a:srgbClr val="FFFFFF"/>
                </a:highlight>
                <a:latin typeface="Mada"/>
                <a:ea typeface="Mada"/>
                <a:cs typeface="Mada"/>
                <a:sym typeface="Mada"/>
              </a:rPr>
              <a:t>Positive health</a:t>
            </a:r>
            <a:endParaRPr sz="1200">
              <a:solidFill>
                <a:srgbClr val="76A5AF"/>
              </a:solidFill>
              <a:highlight>
                <a:srgbClr val="FFFFFF"/>
              </a:highlight>
              <a:latin typeface="Mada"/>
              <a:ea typeface="Mada"/>
              <a:cs typeface="Mada"/>
              <a:sym typeface="Mada"/>
            </a:endParaRPr>
          </a:p>
          <a:p>
            <a:pPr indent="-304800" lvl="0" marL="457200" rtl="0" algn="l">
              <a:lnSpc>
                <a:spcPct val="100000"/>
              </a:lnSpc>
              <a:spcBef>
                <a:spcPts val="0"/>
              </a:spcBef>
              <a:spcAft>
                <a:spcPts val="0"/>
              </a:spcAft>
              <a:buClr>
                <a:srgbClr val="76A5AF"/>
              </a:buClr>
              <a:buSzPts val="1200"/>
              <a:buFont typeface="Mada"/>
              <a:buAutoNum type="alphaUcPeriod"/>
            </a:pPr>
            <a:r>
              <a:rPr lang="en-GB" sz="1200">
                <a:solidFill>
                  <a:srgbClr val="76A5AF"/>
                </a:solidFill>
                <a:highlight>
                  <a:srgbClr val="FFFFFF"/>
                </a:highlight>
                <a:latin typeface="Mada"/>
                <a:ea typeface="Mada"/>
                <a:cs typeface="Mada"/>
                <a:sym typeface="Mada"/>
              </a:rPr>
              <a:t>Quality of life</a:t>
            </a:r>
            <a:endParaRPr sz="1200">
              <a:solidFill>
                <a:srgbClr val="76A5AF"/>
              </a:solidFill>
              <a:highlight>
                <a:srgbClr val="FFFFFF"/>
              </a:highlight>
              <a:latin typeface="Mada"/>
              <a:ea typeface="Mada"/>
              <a:cs typeface="Mada"/>
              <a:sym typeface="Mada"/>
            </a:endParaRPr>
          </a:p>
          <a:p>
            <a:pPr indent="-304800" lvl="0" marL="457200" rtl="0" algn="l">
              <a:lnSpc>
                <a:spcPct val="100000"/>
              </a:lnSpc>
              <a:spcBef>
                <a:spcPts val="0"/>
              </a:spcBef>
              <a:spcAft>
                <a:spcPts val="0"/>
              </a:spcAft>
              <a:buClr>
                <a:srgbClr val="76A5AF"/>
              </a:buClr>
              <a:buSzPts val="1200"/>
              <a:buFont typeface="Mada"/>
              <a:buAutoNum type="alphaUcPeriod"/>
            </a:pPr>
            <a:r>
              <a:rPr lang="en-GB" sz="1200">
                <a:solidFill>
                  <a:srgbClr val="76A5AF"/>
                </a:solidFill>
                <a:highlight>
                  <a:srgbClr val="FFFFFF"/>
                </a:highlight>
                <a:latin typeface="Mada"/>
                <a:ea typeface="Mada"/>
                <a:cs typeface="Mada"/>
                <a:sym typeface="Mada"/>
              </a:rPr>
              <a:t>Human development</a:t>
            </a:r>
            <a:endParaRPr sz="1200">
              <a:solidFill>
                <a:srgbClr val="76A5AF"/>
              </a:solidFill>
              <a:highlight>
                <a:srgbClr val="FFFFFF"/>
              </a:highlight>
              <a:latin typeface="Mada"/>
              <a:ea typeface="Mada"/>
              <a:cs typeface="Mada"/>
              <a:sym typeface="Mada"/>
            </a:endParaRPr>
          </a:p>
          <a:p>
            <a:pPr indent="0" lvl="0" marL="0" rtl="0" algn="l">
              <a:lnSpc>
                <a:spcPct val="100000"/>
              </a:lnSpc>
              <a:spcBef>
                <a:spcPts val="0"/>
              </a:spcBef>
              <a:spcAft>
                <a:spcPts val="0"/>
              </a:spcAft>
              <a:buClr>
                <a:srgbClr val="000000"/>
              </a:buClr>
              <a:buSzPts val="1100"/>
              <a:buFont typeface="Arial"/>
              <a:buNone/>
            </a:pPr>
            <a:r>
              <a:t/>
            </a:r>
            <a:endParaRPr sz="1200">
              <a:solidFill>
                <a:srgbClr val="76A5AF"/>
              </a:solidFill>
              <a:highlight>
                <a:srgbClr val="FFFFFF"/>
              </a:highlight>
              <a:latin typeface="Mada"/>
              <a:ea typeface="Mada"/>
              <a:cs typeface="Mada"/>
              <a:sym typeface="Mada"/>
            </a:endParaRPr>
          </a:p>
          <a:p>
            <a:pPr indent="0" lvl="0" marL="0" rtl="0" algn="l">
              <a:spcBef>
                <a:spcPts val="0"/>
              </a:spcBef>
              <a:spcAft>
                <a:spcPts val="0"/>
              </a:spcAft>
              <a:buNone/>
            </a:pPr>
            <a:r>
              <a:rPr lang="en-GB" sz="1200">
                <a:solidFill>
                  <a:srgbClr val="000000"/>
                </a:solidFill>
                <a:highlight>
                  <a:srgbClr val="FFFFFF"/>
                </a:highlight>
                <a:latin typeface="Mada"/>
                <a:ea typeface="Mada"/>
                <a:cs typeface="Mada"/>
                <a:sym typeface="Mada"/>
              </a:rPr>
              <a:t>2. </a:t>
            </a:r>
            <a:r>
              <a:rPr lang="en-GB" sz="1200">
                <a:highlight>
                  <a:srgbClr val="FFFFFF"/>
                </a:highlight>
                <a:latin typeface="Mada"/>
                <a:ea typeface="Mada"/>
                <a:cs typeface="Mada"/>
                <a:sym typeface="Mada"/>
              </a:rPr>
              <a:t>Which of the following is the lowest point along the spectrum of health</a:t>
            </a:r>
            <a:endParaRPr sz="1200">
              <a:solidFill>
                <a:srgbClr val="000000"/>
              </a:solidFill>
              <a:highlight>
                <a:srgbClr val="FFFFFF"/>
              </a:highlight>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b="1" sz="1200">
              <a:solidFill>
                <a:srgbClr val="000000"/>
              </a:solidFill>
              <a:highlight>
                <a:srgbClr val="FFFFFF"/>
              </a:highlight>
              <a:latin typeface="Nunito"/>
              <a:ea typeface="Nunito"/>
              <a:cs typeface="Nunito"/>
              <a:sym typeface="Nunito"/>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rgbClr val="FFFFFF"/>
                </a:highlight>
                <a:latin typeface="Mada"/>
                <a:ea typeface="Mada"/>
                <a:cs typeface="Mada"/>
                <a:sym typeface="Mada"/>
              </a:rPr>
              <a:t>Severe sickness</a:t>
            </a:r>
            <a:endParaRPr sz="1200">
              <a:solidFill>
                <a:srgbClr val="76A5AF"/>
              </a:solidFill>
              <a:highlight>
                <a:srgbClr val="FFFFFF"/>
              </a:highlight>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rgbClr val="FFFFFF"/>
                </a:highlight>
                <a:latin typeface="Mada"/>
                <a:ea typeface="Mada"/>
                <a:cs typeface="Mada"/>
                <a:sym typeface="Mada"/>
              </a:rPr>
              <a:t>Freedom from </a:t>
            </a:r>
            <a:r>
              <a:rPr lang="en-GB" sz="1200">
                <a:solidFill>
                  <a:srgbClr val="76A5AF"/>
                </a:solidFill>
                <a:highlight>
                  <a:srgbClr val="FFFFFF"/>
                </a:highlight>
                <a:latin typeface="Mada"/>
                <a:ea typeface="Mada"/>
                <a:cs typeface="Mada"/>
                <a:sym typeface="Mada"/>
              </a:rPr>
              <a:t>disease</a:t>
            </a:r>
            <a:endParaRPr sz="1200">
              <a:solidFill>
                <a:srgbClr val="76A5AF"/>
              </a:solidFill>
              <a:highlight>
                <a:srgbClr val="FFFFFF"/>
              </a:highlight>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chemeClr val="lt1"/>
                </a:highlight>
                <a:latin typeface="Mada"/>
                <a:ea typeface="Mada"/>
                <a:cs typeface="Mada"/>
                <a:sym typeface="Mada"/>
              </a:rPr>
              <a:t>Disability</a:t>
            </a:r>
            <a:endParaRPr sz="1200">
              <a:solidFill>
                <a:srgbClr val="76A5AF"/>
              </a:solidFill>
              <a:highlight>
                <a:srgbClr val="FFFFFF"/>
              </a:highlight>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rgbClr val="FFFFFF"/>
                </a:highlight>
                <a:latin typeface="Mada"/>
                <a:ea typeface="Mada"/>
                <a:cs typeface="Mada"/>
                <a:sym typeface="Mada"/>
              </a:rPr>
              <a:t>Death</a:t>
            </a:r>
            <a:endParaRPr sz="1200">
              <a:solidFill>
                <a:srgbClr val="76A5AF"/>
              </a:solidFill>
              <a:highlight>
                <a:srgbClr val="FFFFFF"/>
              </a:highlight>
              <a:latin typeface="Mada"/>
              <a:ea typeface="Mada"/>
              <a:cs typeface="Mada"/>
              <a:sym typeface="Mada"/>
            </a:endParaRPr>
          </a:p>
          <a:p>
            <a:pPr indent="0" lvl="0" marL="0" rtl="0" algn="l">
              <a:spcBef>
                <a:spcPts val="0"/>
              </a:spcBef>
              <a:spcAft>
                <a:spcPts val="0"/>
              </a:spcAft>
              <a:buNone/>
            </a:pPr>
            <a:r>
              <a:t/>
            </a:r>
            <a:endParaRPr sz="1200">
              <a:solidFill>
                <a:srgbClr val="45818E"/>
              </a:solidFill>
              <a:latin typeface="Mada"/>
              <a:ea typeface="Mada"/>
              <a:cs typeface="Mada"/>
              <a:sym typeface="Mada"/>
            </a:endParaRPr>
          </a:p>
          <a:p>
            <a:pPr indent="0" lvl="0" marL="0" rtl="0" algn="l">
              <a:spcBef>
                <a:spcPts val="0"/>
              </a:spcBef>
              <a:spcAft>
                <a:spcPts val="0"/>
              </a:spcAft>
              <a:buNone/>
            </a:pPr>
            <a:r>
              <a:rPr lang="en-GB" sz="1200">
                <a:solidFill>
                  <a:srgbClr val="000000"/>
                </a:solidFill>
                <a:latin typeface="Mada"/>
                <a:ea typeface="Mada"/>
                <a:cs typeface="Mada"/>
                <a:sym typeface="Mada"/>
              </a:rPr>
              <a:t>3. </a:t>
            </a:r>
            <a:r>
              <a:rPr lang="en-GB" sz="1200">
                <a:latin typeface="Mada"/>
                <a:ea typeface="Mada"/>
                <a:cs typeface="Mada"/>
                <a:sym typeface="Mada"/>
              </a:rPr>
              <a:t> Which of the following terms best describe the image?</a:t>
            </a:r>
            <a:endParaRPr sz="1200">
              <a:solidFill>
                <a:srgbClr val="000000"/>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Capacity - environmental factors</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chemeClr val="lt1"/>
                </a:highlight>
                <a:latin typeface="Mada"/>
                <a:ea typeface="Mada"/>
                <a:cs typeface="Mada"/>
                <a:sym typeface="Mada"/>
              </a:rPr>
              <a:t>Performance - environmental factors</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chemeClr val="lt1"/>
                </a:highlight>
                <a:latin typeface="Mada"/>
                <a:ea typeface="Mada"/>
                <a:cs typeface="Mada"/>
                <a:sym typeface="Mada"/>
              </a:rPr>
              <a:t>C</a:t>
            </a:r>
            <a:r>
              <a:rPr lang="en-GB" sz="1200">
                <a:solidFill>
                  <a:srgbClr val="76A5AF"/>
                </a:solidFill>
                <a:latin typeface="Mada"/>
                <a:ea typeface="Mada"/>
                <a:cs typeface="Mada"/>
                <a:sym typeface="Mada"/>
              </a:rPr>
              <a:t>apacity - personal factors</a:t>
            </a:r>
            <a:endParaRPr sz="1200">
              <a:solidFill>
                <a:srgbClr val="76A5AF"/>
              </a:solidFill>
              <a:highlight>
                <a:schemeClr val="lt1"/>
              </a:highlight>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chemeClr val="lt1"/>
                </a:highlight>
                <a:latin typeface="Mada"/>
                <a:ea typeface="Mada"/>
                <a:cs typeface="Mada"/>
                <a:sym typeface="Mada"/>
              </a:rPr>
              <a:t>P</a:t>
            </a:r>
            <a:r>
              <a:rPr lang="en-GB" sz="1200">
                <a:solidFill>
                  <a:srgbClr val="76A5AF"/>
                </a:solidFill>
                <a:highlight>
                  <a:schemeClr val="lt1"/>
                </a:highlight>
                <a:latin typeface="Mada"/>
                <a:ea typeface="Mada"/>
                <a:cs typeface="Mada"/>
                <a:sym typeface="Mada"/>
              </a:rPr>
              <a:t>erformance - personal factors</a:t>
            </a:r>
            <a:endParaRPr sz="1200">
              <a:solidFill>
                <a:srgbClr val="76A5AF"/>
              </a:solidFill>
              <a:latin typeface="Mada"/>
              <a:ea typeface="Mada"/>
              <a:cs typeface="Mada"/>
              <a:sym typeface="Mada"/>
            </a:endParaRPr>
          </a:p>
          <a:p>
            <a:pPr indent="0" lvl="0" marL="0" rtl="0" algn="l">
              <a:spcBef>
                <a:spcPts val="0"/>
              </a:spcBef>
              <a:spcAft>
                <a:spcPts val="0"/>
              </a:spcAft>
              <a:buNone/>
            </a:pPr>
            <a:r>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rgbClr val="000000"/>
                </a:solidFill>
                <a:latin typeface="Mada"/>
                <a:ea typeface="Mada"/>
                <a:cs typeface="Mada"/>
                <a:sym typeface="Mada"/>
              </a:rPr>
              <a:t>4.  </a:t>
            </a:r>
            <a:r>
              <a:rPr lang="en-GB" sz="1200">
                <a:latin typeface="Mada"/>
                <a:ea typeface="Mada"/>
                <a:cs typeface="Mada"/>
                <a:sym typeface="Mada"/>
              </a:rPr>
              <a:t> You entered a governmental building and you noticed that there were stairs with no ramp. Which of the following disabling barriers is present </a:t>
            </a:r>
            <a:endParaRPr sz="1200">
              <a:solidFill>
                <a:srgbClr val="000000"/>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chemeClr val="lt1"/>
                </a:highlight>
                <a:latin typeface="Mada"/>
                <a:ea typeface="Mada"/>
                <a:cs typeface="Mada"/>
                <a:sym typeface="Mada"/>
              </a:rPr>
              <a:t>Transportation barrier</a:t>
            </a:r>
            <a:endParaRPr sz="1200">
              <a:solidFill>
                <a:srgbClr val="76A5AF"/>
              </a:solidFill>
              <a:highlight>
                <a:schemeClr val="lt1"/>
              </a:highlight>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chemeClr val="lt1"/>
                </a:highlight>
                <a:latin typeface="Mada"/>
                <a:ea typeface="Mada"/>
                <a:cs typeface="Mada"/>
                <a:sym typeface="Mada"/>
              </a:rPr>
              <a:t>Physical barrier</a:t>
            </a:r>
            <a:endParaRPr sz="1200">
              <a:solidFill>
                <a:srgbClr val="76A5AF"/>
              </a:solidFill>
              <a:highlight>
                <a:schemeClr val="lt1"/>
              </a:highlight>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chemeClr val="lt1"/>
                </a:highlight>
                <a:latin typeface="Mada"/>
                <a:ea typeface="Mada"/>
                <a:cs typeface="Mada"/>
                <a:sym typeface="Mada"/>
              </a:rPr>
              <a:t>Policy barrier</a:t>
            </a:r>
            <a:endParaRPr sz="1200">
              <a:solidFill>
                <a:srgbClr val="76A5AF"/>
              </a:solidFill>
              <a:highlight>
                <a:schemeClr val="lt1"/>
              </a:highlight>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chemeClr val="lt1"/>
                </a:highlight>
                <a:latin typeface="Mada"/>
                <a:ea typeface="Mada"/>
                <a:cs typeface="Mada"/>
                <a:sym typeface="Mada"/>
              </a:rPr>
              <a:t>Social barrier</a:t>
            </a:r>
            <a:endParaRPr sz="1200">
              <a:solidFill>
                <a:srgbClr val="76A5AF"/>
              </a:solidFill>
              <a:highlight>
                <a:schemeClr val="lt1"/>
              </a:highlight>
              <a:latin typeface="Mada"/>
              <a:ea typeface="Mada"/>
              <a:cs typeface="Mada"/>
              <a:sym typeface="Mada"/>
            </a:endParaRPr>
          </a:p>
          <a:p>
            <a:pPr indent="0" lvl="0" marL="457200" rtl="0" algn="l">
              <a:spcBef>
                <a:spcPts val="0"/>
              </a:spcBef>
              <a:spcAft>
                <a:spcPts val="0"/>
              </a:spcAft>
              <a:buNone/>
            </a:pPr>
            <a:r>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rgbClr val="000000"/>
                </a:solidFill>
                <a:latin typeface="Mada"/>
                <a:ea typeface="Mada"/>
                <a:cs typeface="Mada"/>
                <a:sym typeface="Mada"/>
              </a:rPr>
              <a:t>5. </a:t>
            </a:r>
            <a:r>
              <a:rPr lang="en-GB" sz="1200">
                <a:latin typeface="Mada"/>
                <a:ea typeface="Mada"/>
                <a:cs typeface="Mada"/>
                <a:sym typeface="Mada"/>
              </a:rPr>
              <a:t> A friend of yours was recently diagnosed with autoimmune arthritis and was </a:t>
            </a:r>
            <a:r>
              <a:rPr lang="en-GB" sz="1200">
                <a:latin typeface="Mada"/>
                <a:ea typeface="Mada"/>
                <a:cs typeface="Mada"/>
                <a:sym typeface="Mada"/>
              </a:rPr>
              <a:t>advised</a:t>
            </a:r>
            <a:r>
              <a:rPr lang="en-GB" sz="1200">
                <a:latin typeface="Mada"/>
                <a:ea typeface="Mada"/>
                <a:cs typeface="Mada"/>
                <a:sym typeface="Mada"/>
              </a:rPr>
              <a:t> to take </a:t>
            </a:r>
            <a:r>
              <a:rPr lang="en-GB" sz="1200">
                <a:latin typeface="Mada"/>
                <a:ea typeface="Mada"/>
                <a:cs typeface="Mada"/>
                <a:sym typeface="Mada"/>
              </a:rPr>
              <a:t>steroid</a:t>
            </a:r>
            <a:r>
              <a:rPr lang="en-GB" sz="1200">
                <a:latin typeface="Mada"/>
                <a:ea typeface="Mada"/>
                <a:cs typeface="Mada"/>
                <a:sym typeface="Mada"/>
              </a:rPr>
              <a:t> injection to prevent further damage to the joint. At which level of prevention does your friend lie?</a:t>
            </a:r>
            <a:endParaRPr sz="1200">
              <a:solidFill>
                <a:srgbClr val="000000"/>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Primary </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Secondary</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Tertiary</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Rehabilitation</a:t>
            </a:r>
            <a:endParaRPr sz="1200">
              <a:solidFill>
                <a:srgbClr val="76A5AF"/>
              </a:solidFill>
              <a:latin typeface="Mada"/>
              <a:ea typeface="Mada"/>
              <a:cs typeface="Mada"/>
              <a:sym typeface="Mada"/>
            </a:endParaRPr>
          </a:p>
          <a:p>
            <a:pPr indent="0" lvl="0" marL="0" rtl="0" algn="l">
              <a:spcBef>
                <a:spcPts val="0"/>
              </a:spcBef>
              <a:spcAft>
                <a:spcPts val="0"/>
              </a:spcAft>
              <a:buNone/>
            </a:pPr>
            <a:r>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6.  Which of the following is considered the most leading cause of disability in Saudi Arabia?</a:t>
            </a:r>
            <a:endParaRPr sz="1200">
              <a:solidFill>
                <a:schemeClr val="dk1"/>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Road Traffic Injuries</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Cerebral Palsy</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Diabetes Mellitus</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Cardiovascular Disease</a:t>
            </a:r>
            <a:endParaRPr sz="1200">
              <a:solidFill>
                <a:srgbClr val="76A5AF"/>
              </a:solidFill>
              <a:latin typeface="Mada"/>
              <a:ea typeface="Mada"/>
              <a:cs typeface="Mada"/>
              <a:sym typeface="Mada"/>
            </a:endParaRPr>
          </a:p>
        </p:txBody>
      </p:sp>
      <p:pic>
        <p:nvPicPr>
          <p:cNvPr id="377" name="Google Shape;377;p46"/>
          <p:cNvPicPr preferRelativeResize="0"/>
          <p:nvPr/>
        </p:nvPicPr>
        <p:blipFill>
          <a:blip r:embed="rId3">
            <a:alphaModFix/>
          </a:blip>
          <a:stretch>
            <a:fillRect/>
          </a:stretch>
        </p:blipFill>
        <p:spPr>
          <a:xfrm>
            <a:off x="5426275" y="3185251"/>
            <a:ext cx="1818550" cy="2062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7"/>
          <p:cNvSpPr/>
          <p:nvPr/>
        </p:nvSpPr>
        <p:spPr>
          <a:xfrm flipH="1">
            <a:off x="295075" y="10535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47"/>
          <p:cNvSpPr/>
          <p:nvPr/>
        </p:nvSpPr>
        <p:spPr>
          <a:xfrm flipH="1">
            <a:off x="4593589" y="5678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47"/>
          <p:cNvSpPr/>
          <p:nvPr/>
        </p:nvSpPr>
        <p:spPr>
          <a:xfrm flipH="1">
            <a:off x="4609908" y="5903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5" name="Google Shape;385;p47"/>
          <p:cNvPicPr preferRelativeResize="0"/>
          <p:nvPr/>
        </p:nvPicPr>
        <p:blipFill>
          <a:blip r:embed="rId3">
            <a:alphaModFix/>
          </a:blip>
          <a:stretch>
            <a:fillRect/>
          </a:stretch>
        </p:blipFill>
        <p:spPr>
          <a:xfrm>
            <a:off x="5086326" y="947100"/>
            <a:ext cx="1838247" cy="1838197"/>
          </a:xfrm>
          <a:prstGeom prst="rect">
            <a:avLst/>
          </a:prstGeom>
          <a:noFill/>
          <a:ln>
            <a:noFill/>
          </a:ln>
        </p:spPr>
      </p:pic>
      <p:sp>
        <p:nvSpPr>
          <p:cNvPr id="386" name="Google Shape;386;p47"/>
          <p:cNvSpPr txBox="1"/>
          <p:nvPr/>
        </p:nvSpPr>
        <p:spPr>
          <a:xfrm>
            <a:off x="457300" y="1167763"/>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600">
                <a:solidFill>
                  <a:srgbClr val="76A5AF"/>
                </a:solidFill>
                <a:latin typeface="Nunito"/>
                <a:ea typeface="Nunito"/>
                <a:cs typeface="Nunito"/>
                <a:sym typeface="Nunito"/>
              </a:rPr>
              <a:t>Thank You</a:t>
            </a:r>
            <a:r>
              <a:rPr lang="en-GB" sz="3600">
                <a:solidFill>
                  <a:srgbClr val="76A5AF"/>
                </a:solidFill>
                <a:latin typeface="Nunito"/>
                <a:ea typeface="Nunito"/>
                <a:cs typeface="Nunito"/>
                <a:sym typeface="Nunito"/>
              </a:rPr>
              <a:t> and</a:t>
            </a:r>
            <a:endParaRPr sz="3600">
              <a:solidFill>
                <a:srgbClr val="76A5AF"/>
              </a:solidFill>
              <a:latin typeface="Nunito"/>
              <a:ea typeface="Nunito"/>
              <a:cs typeface="Nunito"/>
              <a:sym typeface="Nunito"/>
            </a:endParaRPr>
          </a:p>
          <a:p>
            <a:pPr indent="0" lvl="0" marL="0" rtl="0" algn="ctr">
              <a:spcBef>
                <a:spcPts val="0"/>
              </a:spcBef>
              <a:spcAft>
                <a:spcPts val="0"/>
              </a:spcAft>
              <a:buNone/>
            </a:pPr>
            <a:r>
              <a:rPr lang="en-GB" sz="3600">
                <a:solidFill>
                  <a:srgbClr val="76A5AF"/>
                </a:solidFill>
                <a:latin typeface="Nunito"/>
                <a:ea typeface="Nunito"/>
                <a:cs typeface="Nunito"/>
                <a:sym typeface="Nunito"/>
              </a:rPr>
              <a:t>Good Luck</a:t>
            </a:r>
            <a:endParaRPr sz="3600">
              <a:solidFill>
                <a:srgbClr val="76A5AF"/>
              </a:solidFill>
              <a:latin typeface="Nunito"/>
              <a:ea typeface="Nunito"/>
              <a:cs typeface="Nunito"/>
              <a:sym typeface="Nunito"/>
            </a:endParaRPr>
          </a:p>
        </p:txBody>
      </p:sp>
      <p:sp>
        <p:nvSpPr>
          <p:cNvPr id="387" name="Google Shape;387;p47"/>
          <p:cNvSpPr/>
          <p:nvPr/>
        </p:nvSpPr>
        <p:spPr>
          <a:xfrm>
            <a:off x="173675" y="5705475"/>
            <a:ext cx="7246200" cy="4438500"/>
          </a:xfrm>
          <a:prstGeom prst="round2SameRect">
            <a:avLst>
              <a:gd fmla="val 0" name="adj1"/>
              <a:gd fmla="val 4028" name="adj2"/>
            </a:avLst>
          </a:prstGeom>
          <a:solidFill>
            <a:srgbClr val="EEF5F7">
              <a:alpha val="51959"/>
            </a:srgbClr>
          </a:solid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Mada"/>
              <a:ea typeface="Mada"/>
              <a:cs typeface="Mada"/>
              <a:sym typeface="Mada"/>
            </a:endParaRPr>
          </a:p>
        </p:txBody>
      </p:sp>
      <p:sp>
        <p:nvSpPr>
          <p:cNvPr id="388" name="Google Shape;388;p47"/>
          <p:cNvSpPr txBox="1"/>
          <p:nvPr/>
        </p:nvSpPr>
        <p:spPr>
          <a:xfrm>
            <a:off x="-28700" y="3962400"/>
            <a:ext cx="7589400" cy="137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134F5C"/>
                </a:solidFill>
                <a:latin typeface="Nunito"/>
                <a:ea typeface="Nunito"/>
                <a:cs typeface="Nunito"/>
                <a:sym typeface="Nunito"/>
              </a:rPr>
              <a:t>Team Leaders:</a:t>
            </a:r>
            <a:endParaRPr sz="1100">
              <a:solidFill>
                <a:srgbClr val="134F5C"/>
              </a:solidFill>
              <a:latin typeface="Nunito"/>
              <a:ea typeface="Nunito"/>
              <a:cs typeface="Nunito"/>
              <a:sym typeface="Nunito"/>
            </a:endParaRPr>
          </a:p>
          <a:p>
            <a:pPr indent="0" lvl="0" marL="0" rtl="0" algn="l">
              <a:spcBef>
                <a:spcPts val="0"/>
              </a:spcBef>
              <a:spcAft>
                <a:spcPts val="0"/>
              </a:spcAft>
              <a:buNone/>
            </a:pPr>
            <a:r>
              <a:t/>
            </a:r>
            <a:endParaRPr sz="1100">
              <a:solidFill>
                <a:srgbClr val="134F5C"/>
              </a:solidFill>
              <a:latin typeface="Nunito"/>
              <a:ea typeface="Nunito"/>
              <a:cs typeface="Nunito"/>
              <a:sym typeface="Nunito"/>
            </a:endParaRPr>
          </a:p>
          <a:p>
            <a:pPr indent="0" lvl="0" marL="0" rtl="0" algn="ctr">
              <a:spcBef>
                <a:spcPts val="0"/>
              </a:spcBef>
              <a:spcAft>
                <a:spcPts val="0"/>
              </a:spcAft>
              <a:buNone/>
            </a:pPr>
            <a:r>
              <a:rPr lang="en-GB" sz="2200">
                <a:solidFill>
                  <a:srgbClr val="76A5AF"/>
                </a:solidFill>
                <a:latin typeface="Nunito"/>
                <a:ea typeface="Nunito"/>
                <a:cs typeface="Nunito"/>
                <a:sym typeface="Nunito"/>
              </a:rPr>
              <a:t>Lama AlAssiri  |  </a:t>
            </a:r>
            <a:r>
              <a:rPr lang="en-GB" sz="2200">
                <a:solidFill>
                  <a:srgbClr val="76A5AF"/>
                </a:solidFill>
                <a:highlight>
                  <a:srgbClr val="FFFFFF"/>
                </a:highlight>
                <a:latin typeface="Nunito"/>
                <a:ea typeface="Nunito"/>
                <a:cs typeface="Nunito"/>
                <a:sym typeface="Nunito"/>
              </a:rPr>
              <a:t>Mohammed AlHuqbani </a:t>
            </a:r>
            <a:r>
              <a:rPr lang="en-GB" sz="2200">
                <a:solidFill>
                  <a:srgbClr val="76A5AF"/>
                </a:solidFill>
                <a:latin typeface="Nunito"/>
                <a:ea typeface="Nunito"/>
                <a:cs typeface="Nunito"/>
                <a:sym typeface="Nunito"/>
              </a:rPr>
              <a:t> |  Ibrahim AlDakhil</a:t>
            </a:r>
            <a:endParaRPr sz="2200">
              <a:solidFill>
                <a:srgbClr val="76A5AF"/>
              </a:solidFill>
              <a:latin typeface="Nunito"/>
              <a:ea typeface="Nunito"/>
              <a:cs typeface="Nunito"/>
              <a:sym typeface="Nunito"/>
            </a:endParaRPr>
          </a:p>
        </p:txBody>
      </p:sp>
      <p:sp>
        <p:nvSpPr>
          <p:cNvPr id="389" name="Google Shape;389;p47"/>
          <p:cNvSpPr txBox="1"/>
          <p:nvPr/>
        </p:nvSpPr>
        <p:spPr>
          <a:xfrm>
            <a:off x="1637313" y="5781675"/>
            <a:ext cx="4162500" cy="6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134F5C"/>
                </a:solidFill>
                <a:latin typeface="Nunito"/>
                <a:ea typeface="Nunito"/>
                <a:cs typeface="Nunito"/>
                <a:sym typeface="Nunito"/>
              </a:rPr>
              <a:t>Team Members:</a:t>
            </a:r>
            <a:endParaRPr sz="2400">
              <a:solidFill>
                <a:srgbClr val="76A5AF"/>
              </a:solidFill>
              <a:latin typeface="Nunito"/>
              <a:ea typeface="Nunito"/>
              <a:cs typeface="Nunito"/>
              <a:sym typeface="Nunito"/>
            </a:endParaRPr>
          </a:p>
        </p:txBody>
      </p:sp>
      <p:sp>
        <p:nvSpPr>
          <p:cNvPr id="390" name="Google Shape;390;p47"/>
          <p:cNvSpPr txBox="1"/>
          <p:nvPr/>
        </p:nvSpPr>
        <p:spPr>
          <a:xfrm>
            <a:off x="457300" y="5951318"/>
            <a:ext cx="2409900" cy="35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latin typeface="Mada"/>
              <a:ea typeface="Mada"/>
              <a:cs typeface="Mada"/>
              <a:sym typeface="Mada"/>
            </a:endParaRPr>
          </a:p>
          <a:p>
            <a:pPr indent="0" lvl="0" marL="0" rtl="0" algn="l">
              <a:lnSpc>
                <a:spcPct val="150000"/>
              </a:lnSpc>
              <a:spcBef>
                <a:spcPts val="0"/>
              </a:spcBef>
              <a:spcAft>
                <a:spcPts val="0"/>
              </a:spcAft>
              <a:buNone/>
            </a:pPr>
            <a:r>
              <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Lama AlZamil</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Leen AlMazroa</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May Babaeer</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Muneera AlKhorayef</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Norah AlMazrou</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Nouf Alhussaini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Rema AlMutawa</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Sara AlAbdulkareem</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Sedra Elsirawani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Wejdan Alnufaie </a:t>
            </a:r>
            <a:endParaRPr>
              <a:latin typeface="Mada"/>
              <a:ea typeface="Mada"/>
              <a:cs typeface="Mada"/>
              <a:sym typeface="Mada"/>
            </a:endParaRPr>
          </a:p>
        </p:txBody>
      </p:sp>
      <p:sp>
        <p:nvSpPr>
          <p:cNvPr id="391" name="Google Shape;391;p47"/>
          <p:cNvSpPr txBox="1"/>
          <p:nvPr/>
        </p:nvSpPr>
        <p:spPr>
          <a:xfrm>
            <a:off x="2867200" y="6580925"/>
            <a:ext cx="2409900" cy="35148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Abdulrahman Alhawas</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Abdulrahman Shadid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Abdullah Aldawood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Abdullah Shadid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Alwaleed Alsaleh</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Bader Alshehri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Bassam Alkhuwaiter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Faisal Alqifari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Hameed M. Humaid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Khalid Alkhani</a:t>
            </a:r>
            <a:endParaRPr>
              <a:latin typeface="Mada"/>
              <a:ea typeface="Mada"/>
              <a:cs typeface="Mada"/>
              <a:sym typeface="Mada"/>
            </a:endParaRPr>
          </a:p>
        </p:txBody>
      </p:sp>
      <p:sp>
        <p:nvSpPr>
          <p:cNvPr id="392" name="Google Shape;392;p47"/>
          <p:cNvSpPr txBox="1"/>
          <p:nvPr/>
        </p:nvSpPr>
        <p:spPr>
          <a:xfrm>
            <a:off x="5086325" y="6580925"/>
            <a:ext cx="2333400" cy="35148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Meshari Alzeer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Mohannad Makkawi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Nayef Alsaber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Omar Aldosari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Omar Alghadir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Zyad Aldosari</a:t>
            </a:r>
            <a:endParaRPr>
              <a:latin typeface="Mada"/>
              <a:ea typeface="Mada"/>
              <a:cs typeface="Mada"/>
              <a:sym typeface="Mada"/>
            </a:endParaRPr>
          </a:p>
        </p:txBody>
      </p:sp>
      <p:pic>
        <p:nvPicPr>
          <p:cNvPr id="393" name="Google Shape;393;p47"/>
          <p:cNvPicPr preferRelativeResize="0"/>
          <p:nvPr/>
        </p:nvPicPr>
        <p:blipFill>
          <a:blip r:embed="rId4">
            <a:alphaModFix/>
          </a:blip>
          <a:stretch>
            <a:fillRect/>
          </a:stretch>
        </p:blipFill>
        <p:spPr>
          <a:xfrm>
            <a:off x="3024291" y="6680633"/>
            <a:ext cx="270079" cy="270048"/>
          </a:xfrm>
          <a:prstGeom prst="rect">
            <a:avLst/>
          </a:prstGeom>
          <a:noFill/>
          <a:ln>
            <a:noFill/>
          </a:ln>
        </p:spPr>
      </p:pic>
      <p:pic>
        <p:nvPicPr>
          <p:cNvPr id="394" name="Google Shape;394;p47"/>
          <p:cNvPicPr preferRelativeResize="0"/>
          <p:nvPr/>
        </p:nvPicPr>
        <p:blipFill>
          <a:blip r:embed="rId5">
            <a:alphaModFix/>
          </a:blip>
          <a:stretch>
            <a:fillRect/>
          </a:stretch>
        </p:blipFill>
        <p:spPr>
          <a:xfrm>
            <a:off x="5193312" y="7003351"/>
            <a:ext cx="327227" cy="327203"/>
          </a:xfrm>
          <a:prstGeom prst="rect">
            <a:avLst/>
          </a:prstGeom>
          <a:noFill/>
          <a:ln>
            <a:noFill/>
          </a:ln>
        </p:spPr>
      </p:pic>
      <p:pic>
        <p:nvPicPr>
          <p:cNvPr id="395" name="Google Shape;395;p47"/>
          <p:cNvPicPr preferRelativeResize="0"/>
          <p:nvPr/>
        </p:nvPicPr>
        <p:blipFill>
          <a:blip r:embed="rId5">
            <a:alphaModFix/>
          </a:blip>
          <a:stretch>
            <a:fillRect/>
          </a:stretch>
        </p:blipFill>
        <p:spPr>
          <a:xfrm>
            <a:off x="2995712" y="7946326"/>
            <a:ext cx="327227" cy="32720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8"/>
          <p:cNvSpPr txBox="1"/>
          <p:nvPr/>
        </p:nvSpPr>
        <p:spPr>
          <a:xfrm>
            <a:off x="4564650" y="7824113"/>
            <a:ext cx="1771500" cy="44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Better Health</a:t>
            </a:r>
            <a:endParaRPr sz="1200">
              <a:latin typeface="Mada"/>
              <a:ea typeface="Mada"/>
              <a:cs typeface="Mada"/>
              <a:sym typeface="Mada"/>
            </a:endParaRPr>
          </a:p>
        </p:txBody>
      </p:sp>
      <p:sp>
        <p:nvSpPr>
          <p:cNvPr id="168" name="Google Shape;168;p38"/>
          <p:cNvSpPr txBox="1"/>
          <p:nvPr/>
        </p:nvSpPr>
        <p:spPr>
          <a:xfrm>
            <a:off x="4564650" y="8418563"/>
            <a:ext cx="1771500" cy="44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Positive health</a:t>
            </a:r>
            <a:endParaRPr b="1" sz="1200">
              <a:latin typeface="Mada"/>
              <a:ea typeface="Mada"/>
              <a:cs typeface="Mada"/>
              <a:sym typeface="Mada"/>
            </a:endParaRPr>
          </a:p>
        </p:txBody>
      </p:sp>
      <p:sp>
        <p:nvSpPr>
          <p:cNvPr id="169" name="Google Shape;169;p38"/>
          <p:cNvSpPr txBox="1"/>
          <p:nvPr/>
        </p:nvSpPr>
        <p:spPr>
          <a:xfrm>
            <a:off x="1435375" y="7252613"/>
            <a:ext cx="1771500" cy="44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Nunito"/>
                <a:ea typeface="Nunito"/>
                <a:cs typeface="Nunito"/>
                <a:sym typeface="Nunito"/>
              </a:rPr>
              <a:t>Unrecognised sickness</a:t>
            </a:r>
            <a:endParaRPr sz="1200">
              <a:latin typeface="Nunito"/>
              <a:ea typeface="Nunito"/>
              <a:cs typeface="Nunito"/>
              <a:sym typeface="Nunito"/>
            </a:endParaRPr>
          </a:p>
        </p:txBody>
      </p:sp>
      <p:sp>
        <p:nvSpPr>
          <p:cNvPr id="170" name="Google Shape;170;p38"/>
          <p:cNvSpPr txBox="1"/>
          <p:nvPr/>
        </p:nvSpPr>
        <p:spPr>
          <a:xfrm>
            <a:off x="1457750" y="8418575"/>
            <a:ext cx="1771500" cy="44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Severe sickness</a:t>
            </a:r>
            <a:endParaRPr sz="1200">
              <a:latin typeface="Mada"/>
              <a:ea typeface="Mada"/>
              <a:cs typeface="Mada"/>
              <a:sym typeface="Mada"/>
            </a:endParaRPr>
          </a:p>
        </p:txBody>
      </p:sp>
      <p:sp>
        <p:nvSpPr>
          <p:cNvPr id="171" name="Google Shape;171;p38"/>
          <p:cNvSpPr txBox="1"/>
          <p:nvPr/>
        </p:nvSpPr>
        <p:spPr>
          <a:xfrm>
            <a:off x="1481050" y="9018463"/>
            <a:ext cx="1771500" cy="44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Death</a:t>
            </a:r>
            <a:endParaRPr b="1" sz="1200">
              <a:latin typeface="Mada"/>
              <a:ea typeface="Mada"/>
              <a:cs typeface="Mada"/>
              <a:sym typeface="Mada"/>
            </a:endParaRPr>
          </a:p>
        </p:txBody>
      </p:sp>
      <p:sp>
        <p:nvSpPr>
          <p:cNvPr id="172" name="Google Shape;172;p38"/>
          <p:cNvSpPr txBox="1"/>
          <p:nvPr/>
        </p:nvSpPr>
        <p:spPr>
          <a:xfrm>
            <a:off x="1435375" y="7789563"/>
            <a:ext cx="1771500" cy="44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Nunito"/>
                <a:ea typeface="Nunito"/>
                <a:cs typeface="Nunito"/>
                <a:sym typeface="Nunito"/>
              </a:rPr>
              <a:t>Mild </a:t>
            </a:r>
            <a:r>
              <a:rPr lang="en-GB" sz="1200">
                <a:latin typeface="Nunito"/>
                <a:ea typeface="Nunito"/>
                <a:cs typeface="Nunito"/>
                <a:sym typeface="Nunito"/>
              </a:rPr>
              <a:t>sickness</a:t>
            </a:r>
            <a:endParaRPr sz="1200">
              <a:latin typeface="Nunito"/>
              <a:ea typeface="Nunito"/>
              <a:cs typeface="Nunito"/>
              <a:sym typeface="Nunito"/>
            </a:endParaRPr>
          </a:p>
        </p:txBody>
      </p:sp>
      <p:sp>
        <p:nvSpPr>
          <p:cNvPr id="173" name="Google Shape;173;p38"/>
          <p:cNvSpPr txBox="1"/>
          <p:nvPr/>
        </p:nvSpPr>
        <p:spPr>
          <a:xfrm>
            <a:off x="314063" y="836169"/>
            <a:ext cx="1108500" cy="100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45818E"/>
                </a:solidFill>
                <a:latin typeface="Nunito"/>
                <a:ea typeface="Nunito"/>
                <a:cs typeface="Nunito"/>
                <a:sym typeface="Nunito"/>
              </a:rPr>
              <a:t>Health</a:t>
            </a:r>
            <a:endParaRPr b="1" sz="1600">
              <a:solidFill>
                <a:srgbClr val="45818E"/>
              </a:solidFill>
              <a:latin typeface="Nunito"/>
              <a:ea typeface="Nunito"/>
              <a:cs typeface="Nunito"/>
              <a:sym typeface="Nunito"/>
            </a:endParaRPr>
          </a:p>
        </p:txBody>
      </p:sp>
      <p:sp>
        <p:nvSpPr>
          <p:cNvPr id="174" name="Google Shape;174;p38"/>
          <p:cNvSpPr/>
          <p:nvPr/>
        </p:nvSpPr>
        <p:spPr>
          <a:xfrm>
            <a:off x="1339600" y="872450"/>
            <a:ext cx="6027300" cy="937200"/>
          </a:xfrm>
          <a:prstGeom prst="chevron">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5" name="Google Shape;175;p38"/>
          <p:cNvGrpSpPr/>
          <p:nvPr/>
        </p:nvGrpSpPr>
        <p:grpSpPr>
          <a:xfrm>
            <a:off x="1339567" y="806552"/>
            <a:ext cx="584915" cy="1069038"/>
            <a:chOff x="1085125" y="209550"/>
            <a:chExt cx="566175" cy="923575"/>
          </a:xfrm>
        </p:grpSpPr>
        <p:sp>
          <p:nvSpPr>
            <p:cNvPr id="176" name="Google Shape;176;p38"/>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8"/>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8" name="Google Shape;178;p38"/>
          <p:cNvSpPr/>
          <p:nvPr/>
        </p:nvSpPr>
        <p:spPr>
          <a:xfrm>
            <a:off x="1329750" y="2084994"/>
            <a:ext cx="6027300" cy="937200"/>
          </a:xfrm>
          <a:prstGeom prst="chevron">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9" name="Google Shape;179;p38"/>
          <p:cNvGrpSpPr/>
          <p:nvPr/>
        </p:nvGrpSpPr>
        <p:grpSpPr>
          <a:xfrm>
            <a:off x="1329727" y="2019090"/>
            <a:ext cx="584915" cy="1069038"/>
            <a:chOff x="1085125" y="209550"/>
            <a:chExt cx="566175" cy="923575"/>
          </a:xfrm>
        </p:grpSpPr>
        <p:sp>
          <p:nvSpPr>
            <p:cNvPr id="180" name="Google Shape;180;p38"/>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8"/>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2" name="Google Shape;182;p38"/>
          <p:cNvSpPr txBox="1"/>
          <p:nvPr/>
        </p:nvSpPr>
        <p:spPr>
          <a:xfrm>
            <a:off x="2008627" y="905775"/>
            <a:ext cx="4931700" cy="837900"/>
          </a:xfrm>
          <a:prstGeom prst="rect">
            <a:avLst/>
          </a:prstGeom>
          <a:noFill/>
          <a:ln>
            <a:noFill/>
          </a:ln>
        </p:spPr>
        <p:txBody>
          <a:bodyPr anchorCtr="0" anchor="t" bIns="91425" lIns="91425" spcFirstLastPara="1" rIns="91425" wrap="square" tIns="91425">
            <a:noAutofit/>
          </a:bodyPr>
          <a:lstStyle/>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“State of complete physical, mental, and social well- being, not merely the absence of disease or infirmity"(WHO, 1948).</a:t>
            </a:r>
            <a:endParaRPr sz="1200">
              <a:solidFill>
                <a:schemeClr val="dk1"/>
              </a:solidFill>
              <a:latin typeface="Mada"/>
              <a:ea typeface="Mada"/>
              <a:cs typeface="Mada"/>
              <a:sym typeface="Mada"/>
            </a:endParaRPr>
          </a:p>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In recent years, this statement has been amplified to include the ability to lead a "socially </a:t>
            </a:r>
            <a:r>
              <a:rPr baseline="30000" lang="en-GB" sz="1200">
                <a:solidFill>
                  <a:schemeClr val="dk1"/>
                </a:solidFill>
                <a:latin typeface="Mada"/>
                <a:ea typeface="Mada"/>
                <a:cs typeface="Mada"/>
                <a:sym typeface="Mada"/>
              </a:rPr>
              <a:t>1</a:t>
            </a:r>
            <a:r>
              <a:rPr lang="en-GB" sz="1200">
                <a:solidFill>
                  <a:schemeClr val="dk1"/>
                </a:solidFill>
                <a:latin typeface="Mada"/>
                <a:ea typeface="Mada"/>
                <a:cs typeface="Mada"/>
                <a:sym typeface="Mada"/>
              </a:rPr>
              <a:t> and economically productive life”</a:t>
            </a:r>
            <a:endParaRPr sz="1200">
              <a:solidFill>
                <a:schemeClr val="dk1"/>
              </a:solidFill>
              <a:latin typeface="Mada"/>
              <a:ea typeface="Mada"/>
              <a:cs typeface="Mada"/>
              <a:sym typeface="Mada"/>
            </a:endParaRPr>
          </a:p>
        </p:txBody>
      </p:sp>
      <p:sp>
        <p:nvSpPr>
          <p:cNvPr id="183" name="Google Shape;183;p38"/>
          <p:cNvSpPr txBox="1"/>
          <p:nvPr/>
        </p:nvSpPr>
        <p:spPr>
          <a:xfrm>
            <a:off x="1979975" y="2140600"/>
            <a:ext cx="4931700" cy="837900"/>
          </a:xfrm>
          <a:prstGeom prst="rect">
            <a:avLst/>
          </a:prstGeom>
          <a:noFill/>
          <a:ln>
            <a:noFill/>
          </a:ln>
        </p:spPr>
        <p:txBody>
          <a:bodyPr anchorCtr="0" anchor="t" bIns="91425" lIns="91425" spcFirstLastPara="1" rIns="91425" wrap="square" tIns="91425">
            <a:noAutofit/>
          </a:bodyPr>
          <a:lstStyle/>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“Individual's </a:t>
            </a:r>
            <a:r>
              <a:rPr b="1" lang="en-GB" sz="1200">
                <a:solidFill>
                  <a:srgbClr val="FF0000"/>
                </a:solidFill>
                <a:latin typeface="Mada"/>
                <a:ea typeface="Mada"/>
                <a:cs typeface="Mada"/>
                <a:sym typeface="Mada"/>
              </a:rPr>
              <a:t>perception of their position in life</a:t>
            </a:r>
            <a:r>
              <a:rPr lang="en-GB" sz="1200">
                <a:solidFill>
                  <a:schemeClr val="dk1"/>
                </a:solidFill>
                <a:latin typeface="Mada"/>
                <a:ea typeface="Mada"/>
                <a:cs typeface="Mada"/>
                <a:sym typeface="Mada"/>
              </a:rPr>
              <a:t> in the context of the culture and value systems in which they live and in relation to their goals, expectations, standards and concerns.” (WHO) </a:t>
            </a:r>
            <a:endParaRPr sz="1200">
              <a:latin typeface="Mada"/>
              <a:ea typeface="Mada"/>
              <a:cs typeface="Mada"/>
              <a:sym typeface="Mada"/>
            </a:endParaRPr>
          </a:p>
        </p:txBody>
      </p:sp>
      <p:sp>
        <p:nvSpPr>
          <p:cNvPr id="184" name="Google Shape;184;p38"/>
          <p:cNvSpPr txBox="1"/>
          <p:nvPr/>
        </p:nvSpPr>
        <p:spPr>
          <a:xfrm>
            <a:off x="314063" y="2048707"/>
            <a:ext cx="1108500" cy="100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45818E"/>
                </a:solidFill>
                <a:latin typeface="Nunito"/>
                <a:ea typeface="Nunito"/>
                <a:cs typeface="Nunito"/>
                <a:sym typeface="Nunito"/>
              </a:rPr>
              <a:t>Quality of Life </a:t>
            </a:r>
            <a:r>
              <a:rPr b="1" baseline="30000" lang="en-GB" sz="1600">
                <a:solidFill>
                  <a:srgbClr val="45818E"/>
                </a:solidFill>
                <a:latin typeface="Nunito"/>
                <a:ea typeface="Nunito"/>
                <a:cs typeface="Nunito"/>
                <a:sym typeface="Nunito"/>
              </a:rPr>
              <a:t>2</a:t>
            </a:r>
            <a:endParaRPr b="1" baseline="30000" sz="1600">
              <a:solidFill>
                <a:srgbClr val="45818E"/>
              </a:solidFill>
              <a:latin typeface="Nunito"/>
              <a:ea typeface="Nunito"/>
              <a:cs typeface="Nunito"/>
              <a:sym typeface="Nunito"/>
            </a:endParaRPr>
          </a:p>
        </p:txBody>
      </p:sp>
      <p:sp>
        <p:nvSpPr>
          <p:cNvPr id="185" name="Google Shape;185;p38"/>
          <p:cNvSpPr/>
          <p:nvPr/>
        </p:nvSpPr>
        <p:spPr>
          <a:xfrm>
            <a:off x="1329750" y="3304198"/>
            <a:ext cx="6027300" cy="937200"/>
          </a:xfrm>
          <a:prstGeom prst="chevron">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6" name="Google Shape;186;p38"/>
          <p:cNvGrpSpPr/>
          <p:nvPr/>
        </p:nvGrpSpPr>
        <p:grpSpPr>
          <a:xfrm>
            <a:off x="1329727" y="3238290"/>
            <a:ext cx="584915" cy="1069038"/>
            <a:chOff x="1085125" y="209550"/>
            <a:chExt cx="566175" cy="923575"/>
          </a:xfrm>
        </p:grpSpPr>
        <p:sp>
          <p:nvSpPr>
            <p:cNvPr id="187" name="Google Shape;187;p38"/>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8"/>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9" name="Google Shape;189;p38"/>
          <p:cNvSpPr txBox="1"/>
          <p:nvPr/>
        </p:nvSpPr>
        <p:spPr>
          <a:xfrm>
            <a:off x="1979975" y="3359800"/>
            <a:ext cx="4931700" cy="837900"/>
          </a:xfrm>
          <a:prstGeom prst="rect">
            <a:avLst/>
          </a:prstGeom>
          <a:noFill/>
          <a:ln>
            <a:noFill/>
          </a:ln>
        </p:spPr>
        <p:txBody>
          <a:bodyPr anchorCtr="0" anchor="t" bIns="91425" lIns="91425" spcFirstLastPara="1" rIns="91425" wrap="square" tIns="91425">
            <a:noAutofit/>
          </a:bodyPr>
          <a:lstStyle/>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 long-term physical, mental, intellectual, or sensory impairment, which in interaction with various barriers may hinder their full and effective participation in society on an equal basis with others. Always we focus on Barriers.</a:t>
            </a:r>
            <a:endParaRPr sz="1200">
              <a:latin typeface="Mada"/>
              <a:ea typeface="Mada"/>
              <a:cs typeface="Mada"/>
              <a:sym typeface="Mada"/>
            </a:endParaRPr>
          </a:p>
        </p:txBody>
      </p:sp>
      <p:sp>
        <p:nvSpPr>
          <p:cNvPr id="190" name="Google Shape;190;p38"/>
          <p:cNvSpPr txBox="1"/>
          <p:nvPr/>
        </p:nvSpPr>
        <p:spPr>
          <a:xfrm>
            <a:off x="314063" y="3267907"/>
            <a:ext cx="1108500" cy="100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45818E"/>
                </a:solidFill>
                <a:latin typeface="Nunito"/>
                <a:ea typeface="Nunito"/>
                <a:cs typeface="Nunito"/>
                <a:sym typeface="Nunito"/>
              </a:rPr>
              <a:t>Disability</a:t>
            </a:r>
            <a:endParaRPr b="1" sz="1600">
              <a:solidFill>
                <a:srgbClr val="45818E"/>
              </a:solidFill>
              <a:latin typeface="Nunito"/>
              <a:ea typeface="Nunito"/>
              <a:cs typeface="Nunito"/>
              <a:sym typeface="Nunito"/>
            </a:endParaRPr>
          </a:p>
        </p:txBody>
      </p:sp>
      <p:sp>
        <p:nvSpPr>
          <p:cNvPr id="191" name="Google Shape;191;p38"/>
          <p:cNvSpPr txBox="1"/>
          <p:nvPr/>
        </p:nvSpPr>
        <p:spPr>
          <a:xfrm>
            <a:off x="11950" y="9671050"/>
            <a:ext cx="7589400" cy="9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6AA84F"/>
                </a:solidFill>
                <a:latin typeface="Mada"/>
                <a:ea typeface="Mada"/>
                <a:cs typeface="Mada"/>
                <a:sym typeface="Mada"/>
              </a:rPr>
              <a:t>1- Social wellbeing deals with work and recreation centers.</a:t>
            </a:r>
            <a:endParaRPr sz="800">
              <a:solidFill>
                <a:srgbClr val="6AA84F"/>
              </a:solidFill>
              <a:latin typeface="Mada"/>
              <a:ea typeface="Mada"/>
              <a:cs typeface="Mada"/>
              <a:sym typeface="Mada"/>
            </a:endParaRPr>
          </a:p>
          <a:p>
            <a:pPr indent="0" lvl="0" marL="0" rtl="0" algn="l">
              <a:spcBef>
                <a:spcPts val="0"/>
              </a:spcBef>
              <a:spcAft>
                <a:spcPts val="0"/>
              </a:spcAft>
              <a:buNone/>
            </a:pPr>
            <a:r>
              <a:rPr lang="en-GB" sz="800">
                <a:solidFill>
                  <a:srgbClr val="6AA84F"/>
                </a:solidFill>
                <a:latin typeface="Mada"/>
                <a:ea typeface="Mada"/>
                <a:cs typeface="Mada"/>
                <a:sym typeface="Mada"/>
              </a:rPr>
              <a:t>2- The term quality of life is much broader than the term health and it can be measured through tools and questionnaires to estimate a person’s quality of life</a:t>
            </a:r>
            <a:endParaRPr sz="800">
              <a:solidFill>
                <a:srgbClr val="6AA84F"/>
              </a:solidFill>
              <a:latin typeface="Mada"/>
              <a:ea typeface="Mada"/>
              <a:cs typeface="Mada"/>
              <a:sym typeface="Mada"/>
            </a:endParaRPr>
          </a:p>
          <a:p>
            <a:pPr indent="0" lvl="0" marL="0" rtl="0" algn="l">
              <a:spcBef>
                <a:spcPts val="0"/>
              </a:spcBef>
              <a:spcAft>
                <a:spcPts val="0"/>
              </a:spcAft>
              <a:buNone/>
            </a:pPr>
            <a:r>
              <a:rPr lang="en-GB" sz="800">
                <a:solidFill>
                  <a:srgbClr val="6AA84F"/>
                </a:solidFill>
                <a:latin typeface="Mada"/>
                <a:ea typeface="Mada"/>
                <a:cs typeface="Mada"/>
                <a:sym typeface="Mada"/>
              </a:rPr>
              <a:t>3- When a person doesn’t have a disease, it doesn’t mean that he has a positive health.</a:t>
            </a:r>
            <a:endParaRPr sz="800">
              <a:solidFill>
                <a:srgbClr val="6AA84F"/>
              </a:solidFill>
              <a:latin typeface="Mada"/>
              <a:ea typeface="Mada"/>
              <a:cs typeface="Mada"/>
              <a:sym typeface="Mada"/>
            </a:endParaRPr>
          </a:p>
        </p:txBody>
      </p:sp>
      <p:sp>
        <p:nvSpPr>
          <p:cNvPr id="192" name="Google Shape;192;p38"/>
          <p:cNvSpPr txBox="1"/>
          <p:nvPr/>
        </p:nvSpPr>
        <p:spPr>
          <a:xfrm>
            <a:off x="160275" y="274851"/>
            <a:ext cx="7072200" cy="51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Definitions</a:t>
            </a:r>
            <a:endParaRPr b="1" sz="2400">
              <a:solidFill>
                <a:srgbClr val="134F5C"/>
              </a:solidFill>
              <a:latin typeface="Nunito"/>
              <a:ea typeface="Nunito"/>
              <a:cs typeface="Nunito"/>
              <a:sym typeface="Nunito"/>
            </a:endParaRPr>
          </a:p>
        </p:txBody>
      </p:sp>
      <p:sp>
        <p:nvSpPr>
          <p:cNvPr id="193" name="Google Shape;193;p38"/>
          <p:cNvSpPr txBox="1"/>
          <p:nvPr/>
        </p:nvSpPr>
        <p:spPr>
          <a:xfrm>
            <a:off x="160275" y="5685051"/>
            <a:ext cx="7072200" cy="51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Spectrum of health </a:t>
            </a:r>
            <a:r>
              <a:rPr b="1" baseline="30000" lang="en-GB" sz="2400">
                <a:solidFill>
                  <a:srgbClr val="134F5C"/>
                </a:solidFill>
                <a:latin typeface="Nunito"/>
                <a:ea typeface="Nunito"/>
                <a:cs typeface="Nunito"/>
                <a:sym typeface="Nunito"/>
              </a:rPr>
              <a:t>3</a:t>
            </a:r>
            <a:endParaRPr b="1" baseline="30000" sz="2400">
              <a:solidFill>
                <a:srgbClr val="134F5C"/>
              </a:solidFill>
              <a:latin typeface="Nunito"/>
              <a:ea typeface="Nunito"/>
              <a:cs typeface="Nunito"/>
              <a:sym typeface="Nunito"/>
            </a:endParaRPr>
          </a:p>
        </p:txBody>
      </p:sp>
      <p:cxnSp>
        <p:nvCxnSpPr>
          <p:cNvPr id="194" name="Google Shape;194;p38"/>
          <p:cNvCxnSpPr/>
          <p:nvPr/>
        </p:nvCxnSpPr>
        <p:spPr>
          <a:xfrm>
            <a:off x="4249583" y="7534711"/>
            <a:ext cx="0" cy="1059900"/>
          </a:xfrm>
          <a:prstGeom prst="straightConnector1">
            <a:avLst/>
          </a:prstGeom>
          <a:noFill/>
          <a:ln cap="flat" cmpd="sng" w="9525">
            <a:solidFill>
              <a:srgbClr val="B7B7B7"/>
            </a:solidFill>
            <a:prstDash val="solid"/>
            <a:round/>
            <a:headEnd len="med" w="med" type="none"/>
            <a:tailEnd len="med" w="med" type="none"/>
          </a:ln>
        </p:spPr>
      </p:cxnSp>
      <p:sp>
        <p:nvSpPr>
          <p:cNvPr id="195" name="Google Shape;195;p38"/>
          <p:cNvSpPr/>
          <p:nvPr/>
        </p:nvSpPr>
        <p:spPr>
          <a:xfrm>
            <a:off x="3859225" y="6322175"/>
            <a:ext cx="2898000" cy="940800"/>
          </a:xfrm>
          <a:prstGeom prst="rightArrow">
            <a:avLst>
              <a:gd fmla="val 50000" name="adj1"/>
              <a:gd fmla="val 50000" name="adj2"/>
            </a:avLst>
          </a:prstGeom>
          <a:solidFill>
            <a:srgbClr val="6AA84F"/>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8"/>
          <p:cNvSpPr/>
          <p:nvPr/>
        </p:nvSpPr>
        <p:spPr>
          <a:xfrm rot="10800000">
            <a:off x="961225" y="6322175"/>
            <a:ext cx="2898000" cy="940800"/>
          </a:xfrm>
          <a:prstGeom prst="rightArrow">
            <a:avLst>
              <a:gd fmla="val 50000" name="adj1"/>
              <a:gd fmla="val 50000" name="adj2"/>
            </a:avLst>
          </a:prstGeom>
          <a:solidFill>
            <a:srgbClr val="E06666"/>
          </a:solidFill>
          <a:ln cap="flat" cmpd="sng" w="952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7" name="Google Shape;197;p38"/>
          <p:cNvGrpSpPr/>
          <p:nvPr/>
        </p:nvGrpSpPr>
        <p:grpSpPr>
          <a:xfrm>
            <a:off x="4014516" y="7214535"/>
            <a:ext cx="470030" cy="479102"/>
            <a:chOff x="2186592" y="3408140"/>
            <a:chExt cx="1008000" cy="1008000"/>
          </a:xfrm>
        </p:grpSpPr>
        <p:sp>
          <p:nvSpPr>
            <p:cNvPr id="198" name="Google Shape;198;p38"/>
            <p:cNvSpPr/>
            <p:nvPr/>
          </p:nvSpPr>
          <p:spPr>
            <a:xfrm>
              <a:off x="2186592" y="3408140"/>
              <a:ext cx="1008000" cy="1008000"/>
            </a:xfrm>
            <a:prstGeom prst="ellipse">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199" name="Google Shape;199;p38"/>
            <p:cNvSpPr/>
            <p:nvPr/>
          </p:nvSpPr>
          <p:spPr>
            <a:xfrm>
              <a:off x="2384648" y="3606196"/>
              <a:ext cx="612000" cy="612000"/>
            </a:xfrm>
            <a:prstGeom prst="ellipse">
              <a:avLst/>
            </a:prstGeom>
            <a:solidFill>
              <a:srgbClr val="6AA8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00" name="Google Shape;200;p38"/>
            <p:cNvSpPr/>
            <p:nvPr/>
          </p:nvSpPr>
          <p:spPr>
            <a:xfrm>
              <a:off x="2270285" y="3738304"/>
              <a:ext cx="840600" cy="33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solidFill>
                    <a:srgbClr val="FFFFFF"/>
                  </a:solidFill>
                  <a:latin typeface="Mada"/>
                  <a:ea typeface="Mada"/>
                  <a:cs typeface="Mada"/>
                  <a:sym typeface="Mada"/>
                </a:rPr>
                <a:t>01</a:t>
              </a:r>
              <a:endParaRPr i="0" sz="1200" u="none" cap="none" strike="noStrike">
                <a:solidFill>
                  <a:srgbClr val="FFFFFF"/>
                </a:solidFill>
                <a:latin typeface="Mada"/>
                <a:ea typeface="Mada"/>
                <a:cs typeface="Mada"/>
                <a:sym typeface="Mada"/>
              </a:endParaRPr>
            </a:p>
          </p:txBody>
        </p:sp>
      </p:grpSp>
      <p:cxnSp>
        <p:nvCxnSpPr>
          <p:cNvPr id="201" name="Google Shape;201;p38"/>
          <p:cNvCxnSpPr/>
          <p:nvPr/>
        </p:nvCxnSpPr>
        <p:spPr>
          <a:xfrm>
            <a:off x="3860075" y="7038625"/>
            <a:ext cx="21600" cy="2394600"/>
          </a:xfrm>
          <a:prstGeom prst="straightConnector1">
            <a:avLst/>
          </a:prstGeom>
          <a:noFill/>
          <a:ln cap="flat" cmpd="sng" w="9525">
            <a:solidFill>
              <a:srgbClr val="B7B7B7"/>
            </a:solidFill>
            <a:prstDash val="dot"/>
            <a:round/>
            <a:headEnd len="med" w="med" type="none"/>
            <a:tailEnd len="med" w="med" type="none"/>
          </a:ln>
        </p:spPr>
      </p:cxnSp>
      <p:sp>
        <p:nvSpPr>
          <p:cNvPr id="202" name="Google Shape;202;p38"/>
          <p:cNvSpPr txBox="1"/>
          <p:nvPr/>
        </p:nvSpPr>
        <p:spPr>
          <a:xfrm>
            <a:off x="5321575" y="6561875"/>
            <a:ext cx="936300" cy="46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solidFill>
                  <a:srgbClr val="FFFFFF"/>
                </a:solidFill>
                <a:latin typeface="Nunito"/>
                <a:ea typeface="Nunito"/>
                <a:cs typeface="Nunito"/>
                <a:sym typeface="Nunito"/>
              </a:rPr>
              <a:t>Positive</a:t>
            </a:r>
            <a:endParaRPr b="1" sz="1600">
              <a:solidFill>
                <a:srgbClr val="FFFFFF"/>
              </a:solidFill>
              <a:latin typeface="Nunito"/>
              <a:ea typeface="Nunito"/>
              <a:cs typeface="Nunito"/>
              <a:sym typeface="Nunito"/>
            </a:endParaRPr>
          </a:p>
        </p:txBody>
      </p:sp>
      <p:sp>
        <p:nvSpPr>
          <p:cNvPr id="203" name="Google Shape;203;p38"/>
          <p:cNvSpPr txBox="1"/>
          <p:nvPr/>
        </p:nvSpPr>
        <p:spPr>
          <a:xfrm>
            <a:off x="1435375" y="6561875"/>
            <a:ext cx="1108500" cy="46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solidFill>
                  <a:srgbClr val="FFFFFF"/>
                </a:solidFill>
                <a:latin typeface="Nunito"/>
                <a:ea typeface="Nunito"/>
                <a:cs typeface="Nunito"/>
                <a:sym typeface="Nunito"/>
              </a:rPr>
              <a:t>Negative</a:t>
            </a:r>
            <a:endParaRPr b="1" sz="1600">
              <a:solidFill>
                <a:srgbClr val="FFFFFF"/>
              </a:solidFill>
              <a:latin typeface="Nunito"/>
              <a:ea typeface="Nunito"/>
              <a:cs typeface="Nunito"/>
              <a:sym typeface="Nunito"/>
            </a:endParaRPr>
          </a:p>
        </p:txBody>
      </p:sp>
      <p:grpSp>
        <p:nvGrpSpPr>
          <p:cNvPr id="204" name="Google Shape;204;p38"/>
          <p:cNvGrpSpPr/>
          <p:nvPr/>
        </p:nvGrpSpPr>
        <p:grpSpPr>
          <a:xfrm>
            <a:off x="4014516" y="7824135"/>
            <a:ext cx="470030" cy="479102"/>
            <a:chOff x="2186592" y="3408140"/>
            <a:chExt cx="1008000" cy="1008000"/>
          </a:xfrm>
        </p:grpSpPr>
        <p:sp>
          <p:nvSpPr>
            <p:cNvPr id="205" name="Google Shape;205;p38"/>
            <p:cNvSpPr/>
            <p:nvPr/>
          </p:nvSpPr>
          <p:spPr>
            <a:xfrm>
              <a:off x="2186592" y="3408140"/>
              <a:ext cx="1008000" cy="1008000"/>
            </a:xfrm>
            <a:prstGeom prst="ellipse">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06" name="Google Shape;206;p38"/>
            <p:cNvSpPr/>
            <p:nvPr/>
          </p:nvSpPr>
          <p:spPr>
            <a:xfrm>
              <a:off x="2384648" y="3606196"/>
              <a:ext cx="612000" cy="612000"/>
            </a:xfrm>
            <a:prstGeom prst="ellipse">
              <a:avLst/>
            </a:prstGeom>
            <a:solidFill>
              <a:srgbClr val="6AA8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07" name="Google Shape;207;p38"/>
            <p:cNvSpPr/>
            <p:nvPr/>
          </p:nvSpPr>
          <p:spPr>
            <a:xfrm>
              <a:off x="2270285" y="3738304"/>
              <a:ext cx="840600" cy="33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solidFill>
                    <a:srgbClr val="FFFFFF"/>
                  </a:solidFill>
                  <a:latin typeface="Mada"/>
                  <a:ea typeface="Mada"/>
                  <a:cs typeface="Mada"/>
                  <a:sym typeface="Mada"/>
                </a:rPr>
                <a:t>02</a:t>
              </a:r>
              <a:endParaRPr i="0" sz="1200" u="none" cap="none" strike="noStrike">
                <a:solidFill>
                  <a:srgbClr val="FFFFFF"/>
                </a:solidFill>
                <a:latin typeface="Mada"/>
                <a:ea typeface="Mada"/>
                <a:cs typeface="Mada"/>
                <a:sym typeface="Mada"/>
              </a:endParaRPr>
            </a:p>
          </p:txBody>
        </p:sp>
      </p:grpSp>
      <p:grpSp>
        <p:nvGrpSpPr>
          <p:cNvPr id="208" name="Google Shape;208;p38"/>
          <p:cNvGrpSpPr/>
          <p:nvPr/>
        </p:nvGrpSpPr>
        <p:grpSpPr>
          <a:xfrm>
            <a:off x="4014554" y="8421310"/>
            <a:ext cx="470030" cy="479102"/>
            <a:chOff x="2186592" y="3408140"/>
            <a:chExt cx="1008000" cy="1008000"/>
          </a:xfrm>
        </p:grpSpPr>
        <p:sp>
          <p:nvSpPr>
            <p:cNvPr id="209" name="Google Shape;209;p38"/>
            <p:cNvSpPr/>
            <p:nvPr/>
          </p:nvSpPr>
          <p:spPr>
            <a:xfrm>
              <a:off x="2186592" y="3408140"/>
              <a:ext cx="1008000" cy="1008000"/>
            </a:xfrm>
            <a:prstGeom prst="ellipse">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10" name="Google Shape;210;p38"/>
            <p:cNvSpPr/>
            <p:nvPr/>
          </p:nvSpPr>
          <p:spPr>
            <a:xfrm>
              <a:off x="2384648" y="3606196"/>
              <a:ext cx="612000" cy="612000"/>
            </a:xfrm>
            <a:prstGeom prst="ellipse">
              <a:avLst/>
            </a:prstGeom>
            <a:solidFill>
              <a:srgbClr val="6AA8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11" name="Google Shape;211;p38"/>
            <p:cNvSpPr/>
            <p:nvPr/>
          </p:nvSpPr>
          <p:spPr>
            <a:xfrm>
              <a:off x="2270285" y="3738304"/>
              <a:ext cx="840600" cy="33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solidFill>
                    <a:srgbClr val="FFFFFF"/>
                  </a:solidFill>
                  <a:latin typeface="Mada"/>
                  <a:ea typeface="Mada"/>
                  <a:cs typeface="Mada"/>
                  <a:sym typeface="Mada"/>
                </a:rPr>
                <a:t>03</a:t>
              </a:r>
              <a:endParaRPr i="0" sz="1200" u="none" cap="none" strike="noStrike">
                <a:solidFill>
                  <a:srgbClr val="FFFFFF"/>
                </a:solidFill>
                <a:latin typeface="Mada"/>
                <a:ea typeface="Mada"/>
                <a:cs typeface="Mada"/>
                <a:sym typeface="Mada"/>
              </a:endParaRPr>
            </a:p>
          </p:txBody>
        </p:sp>
      </p:grpSp>
      <p:sp>
        <p:nvSpPr>
          <p:cNvPr id="212" name="Google Shape;212;p38"/>
          <p:cNvSpPr txBox="1"/>
          <p:nvPr/>
        </p:nvSpPr>
        <p:spPr>
          <a:xfrm>
            <a:off x="4564650" y="7229663"/>
            <a:ext cx="1771500" cy="44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Freedom from sickness</a:t>
            </a:r>
            <a:endParaRPr sz="1200">
              <a:latin typeface="Nunito"/>
              <a:ea typeface="Nunito"/>
              <a:cs typeface="Nunito"/>
              <a:sym typeface="Nunito"/>
            </a:endParaRPr>
          </a:p>
        </p:txBody>
      </p:sp>
      <p:cxnSp>
        <p:nvCxnSpPr>
          <p:cNvPr id="213" name="Google Shape;213;p38"/>
          <p:cNvCxnSpPr/>
          <p:nvPr/>
        </p:nvCxnSpPr>
        <p:spPr>
          <a:xfrm>
            <a:off x="3487583" y="7534711"/>
            <a:ext cx="600" cy="1823100"/>
          </a:xfrm>
          <a:prstGeom prst="straightConnector1">
            <a:avLst/>
          </a:prstGeom>
          <a:noFill/>
          <a:ln cap="flat" cmpd="sng" w="9525">
            <a:solidFill>
              <a:srgbClr val="B7B7B7"/>
            </a:solidFill>
            <a:prstDash val="solid"/>
            <a:round/>
            <a:headEnd len="med" w="med" type="none"/>
            <a:tailEnd len="med" w="med" type="none"/>
          </a:ln>
        </p:spPr>
      </p:cxnSp>
      <p:grpSp>
        <p:nvGrpSpPr>
          <p:cNvPr id="214" name="Google Shape;214;p38"/>
          <p:cNvGrpSpPr/>
          <p:nvPr/>
        </p:nvGrpSpPr>
        <p:grpSpPr>
          <a:xfrm>
            <a:off x="3252516" y="7214535"/>
            <a:ext cx="470030" cy="479102"/>
            <a:chOff x="2186592" y="3408140"/>
            <a:chExt cx="1008000" cy="1008000"/>
          </a:xfrm>
        </p:grpSpPr>
        <p:sp>
          <p:nvSpPr>
            <p:cNvPr id="215" name="Google Shape;215;p38"/>
            <p:cNvSpPr/>
            <p:nvPr/>
          </p:nvSpPr>
          <p:spPr>
            <a:xfrm>
              <a:off x="2186592" y="3408140"/>
              <a:ext cx="1008000" cy="1008000"/>
            </a:xfrm>
            <a:prstGeom prst="ellipse">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16" name="Google Shape;216;p38"/>
            <p:cNvSpPr/>
            <p:nvPr/>
          </p:nvSpPr>
          <p:spPr>
            <a:xfrm>
              <a:off x="2384648" y="3606196"/>
              <a:ext cx="612000" cy="612000"/>
            </a:xfrm>
            <a:prstGeom prst="ellipse">
              <a:avLst/>
            </a:prstGeom>
            <a:solidFill>
              <a:srgbClr val="E066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17" name="Google Shape;217;p38"/>
            <p:cNvSpPr/>
            <p:nvPr/>
          </p:nvSpPr>
          <p:spPr>
            <a:xfrm>
              <a:off x="2270285" y="3738304"/>
              <a:ext cx="840600" cy="33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solidFill>
                    <a:srgbClr val="FFFFFF"/>
                  </a:solidFill>
                  <a:latin typeface="Mada"/>
                  <a:ea typeface="Mada"/>
                  <a:cs typeface="Mada"/>
                  <a:sym typeface="Mada"/>
                </a:rPr>
                <a:t>01</a:t>
              </a:r>
              <a:endParaRPr i="0" sz="1200" u="none" cap="none" strike="noStrike">
                <a:solidFill>
                  <a:srgbClr val="FFFFFF"/>
                </a:solidFill>
                <a:latin typeface="Mada"/>
                <a:ea typeface="Mada"/>
                <a:cs typeface="Mada"/>
                <a:sym typeface="Mada"/>
              </a:endParaRPr>
            </a:p>
          </p:txBody>
        </p:sp>
      </p:grpSp>
      <p:grpSp>
        <p:nvGrpSpPr>
          <p:cNvPr id="218" name="Google Shape;218;p38"/>
          <p:cNvGrpSpPr/>
          <p:nvPr/>
        </p:nvGrpSpPr>
        <p:grpSpPr>
          <a:xfrm>
            <a:off x="3252516" y="7824135"/>
            <a:ext cx="470030" cy="479102"/>
            <a:chOff x="2186592" y="3408140"/>
            <a:chExt cx="1008000" cy="1008000"/>
          </a:xfrm>
        </p:grpSpPr>
        <p:sp>
          <p:nvSpPr>
            <p:cNvPr id="219" name="Google Shape;219;p38"/>
            <p:cNvSpPr/>
            <p:nvPr/>
          </p:nvSpPr>
          <p:spPr>
            <a:xfrm>
              <a:off x="2186592" y="3408140"/>
              <a:ext cx="1008000" cy="1008000"/>
            </a:xfrm>
            <a:prstGeom prst="ellipse">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20" name="Google Shape;220;p38"/>
            <p:cNvSpPr/>
            <p:nvPr/>
          </p:nvSpPr>
          <p:spPr>
            <a:xfrm>
              <a:off x="2384648" y="3606196"/>
              <a:ext cx="612000" cy="612000"/>
            </a:xfrm>
            <a:prstGeom prst="ellipse">
              <a:avLst/>
            </a:prstGeom>
            <a:solidFill>
              <a:srgbClr val="E066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21" name="Google Shape;221;p38"/>
            <p:cNvSpPr/>
            <p:nvPr/>
          </p:nvSpPr>
          <p:spPr>
            <a:xfrm>
              <a:off x="2270285" y="3738304"/>
              <a:ext cx="840600" cy="33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solidFill>
                    <a:srgbClr val="FFFFFF"/>
                  </a:solidFill>
                  <a:latin typeface="Mada"/>
                  <a:ea typeface="Mada"/>
                  <a:cs typeface="Mada"/>
                  <a:sym typeface="Mada"/>
                </a:rPr>
                <a:t>02</a:t>
              </a:r>
              <a:endParaRPr i="0" sz="1200" u="none" cap="none" strike="noStrike">
                <a:solidFill>
                  <a:srgbClr val="FFFFFF"/>
                </a:solidFill>
                <a:latin typeface="Mada"/>
                <a:ea typeface="Mada"/>
                <a:cs typeface="Mada"/>
                <a:sym typeface="Mada"/>
              </a:endParaRPr>
            </a:p>
          </p:txBody>
        </p:sp>
      </p:grpSp>
      <p:grpSp>
        <p:nvGrpSpPr>
          <p:cNvPr id="222" name="Google Shape;222;p38"/>
          <p:cNvGrpSpPr/>
          <p:nvPr/>
        </p:nvGrpSpPr>
        <p:grpSpPr>
          <a:xfrm>
            <a:off x="3252554" y="8421310"/>
            <a:ext cx="470030" cy="479102"/>
            <a:chOff x="2186592" y="3408140"/>
            <a:chExt cx="1008000" cy="1008000"/>
          </a:xfrm>
        </p:grpSpPr>
        <p:sp>
          <p:nvSpPr>
            <p:cNvPr id="223" name="Google Shape;223;p38"/>
            <p:cNvSpPr/>
            <p:nvPr/>
          </p:nvSpPr>
          <p:spPr>
            <a:xfrm>
              <a:off x="2186592" y="3408140"/>
              <a:ext cx="1008000" cy="1008000"/>
            </a:xfrm>
            <a:prstGeom prst="ellipse">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24" name="Google Shape;224;p38"/>
            <p:cNvSpPr/>
            <p:nvPr/>
          </p:nvSpPr>
          <p:spPr>
            <a:xfrm>
              <a:off x="2384648" y="3606196"/>
              <a:ext cx="612000" cy="612000"/>
            </a:xfrm>
            <a:prstGeom prst="ellipse">
              <a:avLst/>
            </a:prstGeom>
            <a:solidFill>
              <a:srgbClr val="E066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25" name="Google Shape;225;p38"/>
            <p:cNvSpPr/>
            <p:nvPr/>
          </p:nvSpPr>
          <p:spPr>
            <a:xfrm>
              <a:off x="2270285" y="3738304"/>
              <a:ext cx="840600" cy="33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solidFill>
                    <a:srgbClr val="FFFFFF"/>
                  </a:solidFill>
                  <a:latin typeface="Mada"/>
                  <a:ea typeface="Mada"/>
                  <a:cs typeface="Mada"/>
                  <a:sym typeface="Mada"/>
                </a:rPr>
                <a:t>03</a:t>
              </a:r>
              <a:endParaRPr i="0" sz="1200" u="none" cap="none" strike="noStrike">
                <a:solidFill>
                  <a:srgbClr val="FFFFFF"/>
                </a:solidFill>
                <a:latin typeface="Mada"/>
                <a:ea typeface="Mada"/>
                <a:cs typeface="Mada"/>
                <a:sym typeface="Mada"/>
              </a:endParaRPr>
            </a:p>
          </p:txBody>
        </p:sp>
      </p:grpSp>
      <p:grpSp>
        <p:nvGrpSpPr>
          <p:cNvPr id="226" name="Google Shape;226;p38"/>
          <p:cNvGrpSpPr/>
          <p:nvPr/>
        </p:nvGrpSpPr>
        <p:grpSpPr>
          <a:xfrm>
            <a:off x="3252554" y="9030910"/>
            <a:ext cx="470030" cy="479102"/>
            <a:chOff x="2186592" y="3408140"/>
            <a:chExt cx="1008000" cy="1008000"/>
          </a:xfrm>
        </p:grpSpPr>
        <p:sp>
          <p:nvSpPr>
            <p:cNvPr id="227" name="Google Shape;227;p38"/>
            <p:cNvSpPr/>
            <p:nvPr/>
          </p:nvSpPr>
          <p:spPr>
            <a:xfrm>
              <a:off x="2186592" y="3408140"/>
              <a:ext cx="1008000" cy="1008000"/>
            </a:xfrm>
            <a:prstGeom prst="ellipse">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28" name="Google Shape;228;p38"/>
            <p:cNvSpPr/>
            <p:nvPr/>
          </p:nvSpPr>
          <p:spPr>
            <a:xfrm>
              <a:off x="2384648" y="3606196"/>
              <a:ext cx="612000" cy="612000"/>
            </a:xfrm>
            <a:prstGeom prst="ellipse">
              <a:avLst/>
            </a:prstGeom>
            <a:solidFill>
              <a:srgbClr val="E066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29" name="Google Shape;229;p38"/>
            <p:cNvSpPr/>
            <p:nvPr/>
          </p:nvSpPr>
          <p:spPr>
            <a:xfrm>
              <a:off x="2270285" y="3738304"/>
              <a:ext cx="840600" cy="33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solidFill>
                    <a:srgbClr val="FFFFFF"/>
                  </a:solidFill>
                  <a:latin typeface="Mada"/>
                  <a:ea typeface="Mada"/>
                  <a:cs typeface="Mada"/>
                  <a:sym typeface="Mada"/>
                </a:rPr>
                <a:t>04</a:t>
              </a:r>
              <a:endParaRPr i="0" sz="1200" u="none" cap="none" strike="noStrike">
                <a:solidFill>
                  <a:srgbClr val="FFFFFF"/>
                </a:solidFill>
                <a:latin typeface="Mada"/>
                <a:ea typeface="Mada"/>
                <a:cs typeface="Mada"/>
                <a:sym typeface="Mada"/>
              </a:endParaRPr>
            </a:p>
          </p:txBody>
        </p:sp>
      </p:grpSp>
      <p:sp>
        <p:nvSpPr>
          <p:cNvPr id="230" name="Google Shape;230;p38"/>
          <p:cNvSpPr txBox="1"/>
          <p:nvPr/>
        </p:nvSpPr>
        <p:spPr>
          <a:xfrm>
            <a:off x="6005575" y="6199250"/>
            <a:ext cx="252300" cy="2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6AA84F"/>
                </a:solidFill>
                <a:latin typeface="Mada"/>
                <a:ea typeface="Mada"/>
                <a:cs typeface="Mada"/>
                <a:sym typeface="Mada"/>
              </a:rPr>
              <a:t>3</a:t>
            </a:r>
            <a:endParaRPr>
              <a:solidFill>
                <a:srgbClr val="6AA84F"/>
              </a:solidFill>
              <a:latin typeface="Mada"/>
              <a:ea typeface="Mada"/>
              <a:cs typeface="Mada"/>
              <a:sym typeface="Mada"/>
            </a:endParaRPr>
          </a:p>
        </p:txBody>
      </p:sp>
      <p:sp>
        <p:nvSpPr>
          <p:cNvPr id="231" name="Google Shape;231;p38"/>
          <p:cNvSpPr txBox="1"/>
          <p:nvPr/>
        </p:nvSpPr>
        <p:spPr>
          <a:xfrm>
            <a:off x="4938775" y="6199250"/>
            <a:ext cx="252300" cy="2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6AA84F"/>
                </a:solidFill>
                <a:latin typeface="Mada"/>
                <a:ea typeface="Mada"/>
                <a:cs typeface="Mada"/>
                <a:sym typeface="Mada"/>
              </a:rPr>
              <a:t>2</a:t>
            </a:r>
            <a:endParaRPr>
              <a:solidFill>
                <a:srgbClr val="6AA84F"/>
              </a:solidFill>
              <a:latin typeface="Mada"/>
              <a:ea typeface="Mada"/>
              <a:cs typeface="Mada"/>
              <a:sym typeface="Mada"/>
            </a:endParaRPr>
          </a:p>
        </p:txBody>
      </p:sp>
      <p:sp>
        <p:nvSpPr>
          <p:cNvPr id="232" name="Google Shape;232;p38"/>
          <p:cNvSpPr txBox="1"/>
          <p:nvPr/>
        </p:nvSpPr>
        <p:spPr>
          <a:xfrm>
            <a:off x="3871975" y="6199250"/>
            <a:ext cx="252300" cy="2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6AA84F"/>
                </a:solidFill>
                <a:latin typeface="Mada"/>
                <a:ea typeface="Mada"/>
                <a:cs typeface="Mada"/>
                <a:sym typeface="Mada"/>
              </a:rPr>
              <a:t>1</a:t>
            </a:r>
            <a:endParaRPr>
              <a:solidFill>
                <a:srgbClr val="6AA84F"/>
              </a:solidFill>
              <a:latin typeface="Mada"/>
              <a:ea typeface="Mada"/>
              <a:cs typeface="Mada"/>
              <a:sym typeface="Mada"/>
            </a:endParaRPr>
          </a:p>
        </p:txBody>
      </p:sp>
      <p:sp>
        <p:nvSpPr>
          <p:cNvPr id="233" name="Google Shape;233;p38"/>
          <p:cNvSpPr txBox="1"/>
          <p:nvPr/>
        </p:nvSpPr>
        <p:spPr>
          <a:xfrm>
            <a:off x="3567175" y="6199250"/>
            <a:ext cx="252300" cy="2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E06666"/>
                </a:solidFill>
                <a:latin typeface="Mada"/>
                <a:ea typeface="Mada"/>
                <a:cs typeface="Mada"/>
                <a:sym typeface="Mada"/>
              </a:rPr>
              <a:t>1</a:t>
            </a:r>
            <a:endParaRPr>
              <a:solidFill>
                <a:srgbClr val="E06666"/>
              </a:solidFill>
              <a:latin typeface="Mada"/>
              <a:ea typeface="Mada"/>
              <a:cs typeface="Mada"/>
              <a:sym typeface="Mada"/>
            </a:endParaRPr>
          </a:p>
        </p:txBody>
      </p:sp>
      <p:sp>
        <p:nvSpPr>
          <p:cNvPr id="234" name="Google Shape;234;p38"/>
          <p:cNvSpPr txBox="1"/>
          <p:nvPr/>
        </p:nvSpPr>
        <p:spPr>
          <a:xfrm>
            <a:off x="2881375" y="6199250"/>
            <a:ext cx="252300" cy="2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E06666"/>
                </a:solidFill>
                <a:latin typeface="Mada"/>
                <a:ea typeface="Mada"/>
                <a:cs typeface="Mada"/>
                <a:sym typeface="Mada"/>
              </a:rPr>
              <a:t>2</a:t>
            </a:r>
            <a:endParaRPr>
              <a:solidFill>
                <a:srgbClr val="E06666"/>
              </a:solidFill>
              <a:latin typeface="Mada"/>
              <a:ea typeface="Mada"/>
              <a:cs typeface="Mada"/>
              <a:sym typeface="Mada"/>
            </a:endParaRPr>
          </a:p>
        </p:txBody>
      </p:sp>
      <p:sp>
        <p:nvSpPr>
          <p:cNvPr id="235" name="Google Shape;235;p38"/>
          <p:cNvSpPr txBox="1"/>
          <p:nvPr/>
        </p:nvSpPr>
        <p:spPr>
          <a:xfrm>
            <a:off x="2119375" y="6199250"/>
            <a:ext cx="252300" cy="2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E06666"/>
                </a:solidFill>
                <a:latin typeface="Mada"/>
                <a:ea typeface="Mada"/>
                <a:cs typeface="Mada"/>
                <a:sym typeface="Mada"/>
              </a:rPr>
              <a:t>3</a:t>
            </a:r>
            <a:endParaRPr>
              <a:solidFill>
                <a:srgbClr val="E06666"/>
              </a:solidFill>
              <a:latin typeface="Mada"/>
              <a:ea typeface="Mada"/>
              <a:cs typeface="Mada"/>
              <a:sym typeface="Mada"/>
            </a:endParaRPr>
          </a:p>
        </p:txBody>
      </p:sp>
      <p:sp>
        <p:nvSpPr>
          <p:cNvPr id="236" name="Google Shape;236;p38"/>
          <p:cNvSpPr txBox="1"/>
          <p:nvPr/>
        </p:nvSpPr>
        <p:spPr>
          <a:xfrm>
            <a:off x="1374125" y="6199250"/>
            <a:ext cx="252300" cy="2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E06666"/>
                </a:solidFill>
                <a:latin typeface="Mada"/>
                <a:ea typeface="Mada"/>
                <a:cs typeface="Mada"/>
                <a:sym typeface="Mada"/>
              </a:rPr>
              <a:t>4</a:t>
            </a:r>
            <a:endParaRPr>
              <a:solidFill>
                <a:srgbClr val="E06666"/>
              </a:solidFill>
              <a:latin typeface="Mada"/>
              <a:ea typeface="Mada"/>
              <a:cs typeface="Mada"/>
              <a:sym typeface="Mada"/>
            </a:endParaRPr>
          </a:p>
        </p:txBody>
      </p:sp>
      <p:sp>
        <p:nvSpPr>
          <p:cNvPr id="237" name="Google Shape;237;p38"/>
          <p:cNvSpPr txBox="1"/>
          <p:nvPr/>
        </p:nvSpPr>
        <p:spPr>
          <a:xfrm>
            <a:off x="268550" y="4340663"/>
            <a:ext cx="2965500" cy="54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Dimensions</a:t>
            </a:r>
            <a:r>
              <a:rPr lang="en-GB" sz="1800">
                <a:solidFill>
                  <a:srgbClr val="76A5AF"/>
                </a:solidFill>
                <a:latin typeface="Nunito"/>
                <a:ea typeface="Nunito"/>
                <a:cs typeface="Nunito"/>
                <a:sym typeface="Nunito"/>
              </a:rPr>
              <a:t> of Disability:</a:t>
            </a:r>
            <a:endParaRPr sz="1800">
              <a:solidFill>
                <a:srgbClr val="76A5AF"/>
              </a:solidFill>
              <a:latin typeface="Nunito"/>
              <a:ea typeface="Nunito"/>
              <a:cs typeface="Nunito"/>
              <a:sym typeface="Nunito"/>
            </a:endParaRPr>
          </a:p>
        </p:txBody>
      </p:sp>
      <p:sp>
        <p:nvSpPr>
          <p:cNvPr id="238" name="Google Shape;238;p38"/>
          <p:cNvSpPr txBox="1"/>
          <p:nvPr/>
        </p:nvSpPr>
        <p:spPr>
          <a:xfrm>
            <a:off x="426200" y="4859625"/>
            <a:ext cx="6806400" cy="937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Impairment </a:t>
            </a:r>
            <a:r>
              <a:rPr lang="en-GB" sz="1200">
                <a:solidFill>
                  <a:schemeClr val="dk1"/>
                </a:solidFill>
                <a:latin typeface="Mada"/>
                <a:ea typeface="Mada"/>
                <a:cs typeface="Mada"/>
                <a:sym typeface="Mada"/>
              </a:rPr>
              <a:t>is a problem in body function or structure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Activity limitation</a:t>
            </a:r>
            <a:r>
              <a:rPr lang="en-GB" sz="1200">
                <a:solidFill>
                  <a:schemeClr val="dk1"/>
                </a:solidFill>
                <a:latin typeface="Mada"/>
                <a:ea typeface="Mada"/>
                <a:cs typeface="Mada"/>
                <a:sym typeface="Mada"/>
              </a:rPr>
              <a:t> is a difficulty encountered by an individual in executing a task or action.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Participation restriction</a:t>
            </a:r>
            <a:r>
              <a:rPr lang="en-GB" sz="1200">
                <a:solidFill>
                  <a:schemeClr val="dk1"/>
                </a:solidFill>
                <a:latin typeface="Mada"/>
                <a:ea typeface="Mada"/>
                <a:cs typeface="Mada"/>
                <a:sym typeface="Mada"/>
              </a:rPr>
              <a:t> is a problem experienced by an individual in involvement in life situations.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9"/>
          <p:cNvSpPr/>
          <p:nvPr/>
        </p:nvSpPr>
        <p:spPr>
          <a:xfrm>
            <a:off x="179313" y="905400"/>
            <a:ext cx="839100" cy="698525"/>
          </a:xfrm>
          <a:custGeom>
            <a:rect b="b" l="l" r="r" t="t"/>
            <a:pathLst>
              <a:path extrusionOk="0" h="27941" w="33564">
                <a:moveTo>
                  <a:pt x="6111" y="1"/>
                </a:moveTo>
                <a:cubicBezTo>
                  <a:pt x="3455" y="1"/>
                  <a:pt x="0" y="300"/>
                  <a:pt x="0" y="4593"/>
                </a:cubicBezTo>
                <a:lnTo>
                  <a:pt x="0" y="6200"/>
                </a:lnTo>
                <a:lnTo>
                  <a:pt x="0" y="27941"/>
                </a:lnTo>
                <a:cubicBezTo>
                  <a:pt x="0" y="23649"/>
                  <a:pt x="3455" y="23349"/>
                  <a:pt x="6111" y="23349"/>
                </a:cubicBezTo>
                <a:cubicBezTo>
                  <a:pt x="6542" y="23349"/>
                  <a:pt x="6952" y="23357"/>
                  <a:pt x="7323" y="23357"/>
                </a:cubicBezTo>
                <a:lnTo>
                  <a:pt x="7323" y="23345"/>
                </a:lnTo>
                <a:lnTo>
                  <a:pt x="21896" y="23345"/>
                </a:lnTo>
                <a:cubicBezTo>
                  <a:pt x="28337" y="23345"/>
                  <a:pt x="33564" y="18130"/>
                  <a:pt x="33564" y="11677"/>
                </a:cubicBezTo>
                <a:cubicBezTo>
                  <a:pt x="33564" y="5235"/>
                  <a:pt x="28337" y="9"/>
                  <a:pt x="21896" y="9"/>
                </a:cubicBezTo>
                <a:lnTo>
                  <a:pt x="7323" y="9"/>
                </a:lnTo>
                <a:cubicBezTo>
                  <a:pt x="6952" y="9"/>
                  <a:pt x="6542" y="1"/>
                  <a:pt x="61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434343"/>
              </a:solidFill>
              <a:latin typeface="Fira Sans Extra Condensed Medium"/>
              <a:ea typeface="Fira Sans Extra Condensed Medium"/>
              <a:cs typeface="Fira Sans Extra Condensed Medium"/>
              <a:sym typeface="Fira Sans Extra Condensed Medium"/>
            </a:endParaRPr>
          </a:p>
        </p:txBody>
      </p:sp>
      <p:sp>
        <p:nvSpPr>
          <p:cNvPr id="244" name="Google Shape;244;p39"/>
          <p:cNvSpPr/>
          <p:nvPr/>
        </p:nvSpPr>
        <p:spPr>
          <a:xfrm>
            <a:off x="179325" y="1016625"/>
            <a:ext cx="3126947" cy="698925"/>
          </a:xfrm>
          <a:custGeom>
            <a:rect b="b" l="l" r="r" t="t"/>
            <a:pathLst>
              <a:path extrusionOk="0" h="27957" w="116265">
                <a:moveTo>
                  <a:pt x="0" y="1"/>
                </a:moveTo>
                <a:lnTo>
                  <a:pt x="0" y="21741"/>
                </a:lnTo>
                <a:lnTo>
                  <a:pt x="0" y="23361"/>
                </a:lnTo>
                <a:cubicBezTo>
                  <a:pt x="0" y="27653"/>
                  <a:pt x="3455" y="27952"/>
                  <a:pt x="6111" y="27952"/>
                </a:cubicBezTo>
                <a:cubicBezTo>
                  <a:pt x="6542" y="27952"/>
                  <a:pt x="6952" y="27945"/>
                  <a:pt x="7323" y="27945"/>
                </a:cubicBezTo>
                <a:lnTo>
                  <a:pt x="7323" y="27956"/>
                </a:lnTo>
                <a:lnTo>
                  <a:pt x="104597" y="27956"/>
                </a:lnTo>
                <a:cubicBezTo>
                  <a:pt x="111038" y="27956"/>
                  <a:pt x="116265" y="22730"/>
                  <a:pt x="116265" y="16276"/>
                </a:cubicBezTo>
                <a:cubicBezTo>
                  <a:pt x="116265" y="9835"/>
                  <a:pt x="111038" y="4608"/>
                  <a:pt x="104597" y="4608"/>
                </a:cubicBezTo>
                <a:lnTo>
                  <a:pt x="7323" y="4608"/>
                </a:lnTo>
                <a:lnTo>
                  <a:pt x="7323" y="4596"/>
                </a:lnTo>
                <a:cubicBezTo>
                  <a:pt x="6961" y="4596"/>
                  <a:pt x="6563" y="4604"/>
                  <a:pt x="6144" y="4604"/>
                </a:cubicBezTo>
                <a:cubicBezTo>
                  <a:pt x="3484" y="4604"/>
                  <a:pt x="0" y="4310"/>
                  <a:pt x="0" y="1"/>
                </a:cubicBezTo>
                <a:close/>
              </a:path>
            </a:pathLst>
          </a:cu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434343"/>
              </a:solidFill>
              <a:latin typeface="Fira Sans Extra Condensed Medium"/>
              <a:ea typeface="Fira Sans Extra Condensed Medium"/>
              <a:cs typeface="Fira Sans Extra Condensed Medium"/>
              <a:sym typeface="Fira Sans Extra Condensed Medium"/>
            </a:endParaRPr>
          </a:p>
        </p:txBody>
      </p:sp>
      <p:sp>
        <p:nvSpPr>
          <p:cNvPr id="245" name="Google Shape;245;p39"/>
          <p:cNvSpPr/>
          <p:nvPr/>
        </p:nvSpPr>
        <p:spPr>
          <a:xfrm>
            <a:off x="179313" y="1055025"/>
            <a:ext cx="863225" cy="583725"/>
          </a:xfrm>
          <a:custGeom>
            <a:rect b="b" l="l" r="r" t="t"/>
            <a:pathLst>
              <a:path extrusionOk="0" h="23349" w="34529">
                <a:moveTo>
                  <a:pt x="179" y="1"/>
                </a:moveTo>
                <a:cubicBezTo>
                  <a:pt x="60" y="441"/>
                  <a:pt x="0" y="929"/>
                  <a:pt x="0" y="1513"/>
                </a:cubicBezTo>
                <a:lnTo>
                  <a:pt x="0" y="3120"/>
                </a:lnTo>
                <a:lnTo>
                  <a:pt x="0" y="20205"/>
                </a:lnTo>
                <a:lnTo>
                  <a:pt x="0" y="21825"/>
                </a:lnTo>
                <a:cubicBezTo>
                  <a:pt x="0" y="22396"/>
                  <a:pt x="60" y="22908"/>
                  <a:pt x="179" y="23349"/>
                </a:cubicBezTo>
                <a:cubicBezTo>
                  <a:pt x="934" y="20479"/>
                  <a:pt x="3946" y="20258"/>
                  <a:pt x="6319" y="20258"/>
                </a:cubicBezTo>
                <a:cubicBezTo>
                  <a:pt x="6752" y="20258"/>
                  <a:pt x="7164" y="20265"/>
                  <a:pt x="7537" y="20265"/>
                </a:cubicBezTo>
                <a:lnTo>
                  <a:pt x="22527" y="20265"/>
                </a:lnTo>
                <a:cubicBezTo>
                  <a:pt x="29159" y="20265"/>
                  <a:pt x="34528" y="15038"/>
                  <a:pt x="34528" y="8597"/>
                </a:cubicBezTo>
                <a:cubicBezTo>
                  <a:pt x="34528" y="6597"/>
                  <a:pt x="34016" y="4715"/>
                  <a:pt x="33112" y="3072"/>
                </a:cubicBezTo>
                <a:lnTo>
                  <a:pt x="7323" y="3072"/>
                </a:lnTo>
                <a:lnTo>
                  <a:pt x="7323" y="3060"/>
                </a:lnTo>
                <a:cubicBezTo>
                  <a:pt x="6959" y="3060"/>
                  <a:pt x="6557" y="3068"/>
                  <a:pt x="6134" y="3068"/>
                </a:cubicBezTo>
                <a:cubicBezTo>
                  <a:pt x="3834" y="3068"/>
                  <a:pt x="923" y="2847"/>
                  <a:pt x="179" y="1"/>
                </a:cubicBezTo>
                <a:close/>
              </a:path>
            </a:pathLst>
          </a:cu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434343"/>
              </a:solidFill>
              <a:latin typeface="Fira Sans Extra Condensed Medium"/>
              <a:ea typeface="Fira Sans Extra Condensed Medium"/>
              <a:cs typeface="Fira Sans Extra Condensed Medium"/>
              <a:sym typeface="Fira Sans Extra Condensed Medium"/>
            </a:endParaRPr>
          </a:p>
        </p:txBody>
      </p:sp>
      <p:sp>
        <p:nvSpPr>
          <p:cNvPr id="246" name="Google Shape;246;p39"/>
          <p:cNvSpPr/>
          <p:nvPr/>
        </p:nvSpPr>
        <p:spPr>
          <a:xfrm>
            <a:off x="179313" y="917325"/>
            <a:ext cx="839100" cy="698800"/>
          </a:xfrm>
          <a:custGeom>
            <a:rect b="b" l="l" r="r" t="t"/>
            <a:pathLst>
              <a:path extrusionOk="0" h="27952" w="33564">
                <a:moveTo>
                  <a:pt x="6144" y="1"/>
                </a:moveTo>
                <a:cubicBezTo>
                  <a:pt x="3484" y="1"/>
                  <a:pt x="0" y="294"/>
                  <a:pt x="0" y="4604"/>
                </a:cubicBezTo>
                <a:lnTo>
                  <a:pt x="0" y="6211"/>
                </a:lnTo>
                <a:lnTo>
                  <a:pt x="0" y="27952"/>
                </a:lnTo>
                <a:cubicBezTo>
                  <a:pt x="0" y="23660"/>
                  <a:pt x="3455" y="23360"/>
                  <a:pt x="6111" y="23360"/>
                </a:cubicBezTo>
                <a:cubicBezTo>
                  <a:pt x="6542" y="23360"/>
                  <a:pt x="6952" y="23368"/>
                  <a:pt x="7323" y="23368"/>
                </a:cubicBezTo>
                <a:lnTo>
                  <a:pt x="7323" y="23356"/>
                </a:lnTo>
                <a:lnTo>
                  <a:pt x="21896" y="23356"/>
                </a:lnTo>
                <a:cubicBezTo>
                  <a:pt x="28337" y="23356"/>
                  <a:pt x="33564" y="18129"/>
                  <a:pt x="33564" y="11688"/>
                </a:cubicBezTo>
                <a:cubicBezTo>
                  <a:pt x="33564" y="5235"/>
                  <a:pt x="28337" y="8"/>
                  <a:pt x="21896" y="8"/>
                </a:cubicBezTo>
                <a:lnTo>
                  <a:pt x="7323" y="8"/>
                </a:lnTo>
                <a:cubicBezTo>
                  <a:pt x="6961" y="8"/>
                  <a:pt x="6563" y="1"/>
                  <a:pt x="6144" y="1"/>
                </a:cubicBezTo>
                <a:close/>
              </a:path>
            </a:pathLst>
          </a:cu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434343"/>
              </a:solidFill>
              <a:latin typeface="Fira Sans Extra Condensed Medium"/>
              <a:ea typeface="Fira Sans Extra Condensed Medium"/>
              <a:cs typeface="Fira Sans Extra Condensed Medium"/>
              <a:sym typeface="Fira Sans Extra Condensed Medium"/>
            </a:endParaRPr>
          </a:p>
        </p:txBody>
      </p:sp>
      <p:sp>
        <p:nvSpPr>
          <p:cNvPr id="247" name="Google Shape;247;p39"/>
          <p:cNvSpPr txBox="1"/>
          <p:nvPr/>
        </p:nvSpPr>
        <p:spPr>
          <a:xfrm>
            <a:off x="721950" y="1165838"/>
            <a:ext cx="2655300" cy="40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solidFill>
                  <a:srgbClr val="FFFFFF"/>
                </a:solidFill>
                <a:latin typeface="Nunito"/>
                <a:ea typeface="Nunito"/>
                <a:cs typeface="Nunito"/>
                <a:sym typeface="Nunito"/>
              </a:rPr>
              <a:t>Medical Model:</a:t>
            </a:r>
            <a:endParaRPr sz="1800">
              <a:solidFill>
                <a:srgbClr val="FFFFFF"/>
              </a:solidFill>
              <a:latin typeface="Nunito"/>
              <a:ea typeface="Nunito"/>
              <a:cs typeface="Nunito"/>
              <a:sym typeface="Nunito"/>
            </a:endParaRPr>
          </a:p>
        </p:txBody>
      </p:sp>
      <p:sp>
        <p:nvSpPr>
          <p:cNvPr id="248" name="Google Shape;248;p39"/>
          <p:cNvSpPr txBox="1"/>
          <p:nvPr/>
        </p:nvSpPr>
        <p:spPr>
          <a:xfrm>
            <a:off x="0" y="3514975"/>
            <a:ext cx="7589400" cy="1055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The medical model of disability says people are disabled by their impairments or differences. </a:t>
            </a:r>
            <a:endParaRPr sz="1200">
              <a:solidFill>
                <a:srgbClr val="999999"/>
              </a:solidFill>
              <a:latin typeface="Mada"/>
              <a:ea typeface="Mada"/>
              <a:cs typeface="Mada"/>
              <a:sym typeface="Mada"/>
            </a:endParaRPr>
          </a:p>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Under the medical model, these impairments or differences should be ‘fixed’ or changed by medical and other treatments.</a:t>
            </a:r>
            <a:endParaRPr sz="1200">
              <a:solidFill>
                <a:srgbClr val="999999"/>
              </a:solidFill>
              <a:latin typeface="Mada"/>
              <a:ea typeface="Mada"/>
              <a:cs typeface="Mada"/>
              <a:sym typeface="Mada"/>
            </a:endParaRPr>
          </a:p>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The medical model looks at what is ‘wrong’ with the person and not what the person needs. It creates low expectations and leads to people losing independence, choice and control in their own lives.</a:t>
            </a:r>
            <a:endParaRPr sz="1200">
              <a:solidFill>
                <a:srgbClr val="999999"/>
              </a:solidFill>
              <a:latin typeface="Mada"/>
              <a:ea typeface="Mada"/>
              <a:cs typeface="Mada"/>
              <a:sym typeface="Mada"/>
            </a:endParaRPr>
          </a:p>
        </p:txBody>
      </p:sp>
      <p:sp>
        <p:nvSpPr>
          <p:cNvPr id="249" name="Google Shape;249;p39"/>
          <p:cNvSpPr/>
          <p:nvPr/>
        </p:nvSpPr>
        <p:spPr>
          <a:xfrm>
            <a:off x="179163" y="4802200"/>
            <a:ext cx="839100" cy="698525"/>
          </a:xfrm>
          <a:custGeom>
            <a:rect b="b" l="l" r="r" t="t"/>
            <a:pathLst>
              <a:path extrusionOk="0" h="27941" w="33564">
                <a:moveTo>
                  <a:pt x="6111" y="1"/>
                </a:moveTo>
                <a:cubicBezTo>
                  <a:pt x="3455" y="1"/>
                  <a:pt x="0" y="300"/>
                  <a:pt x="0" y="4593"/>
                </a:cubicBezTo>
                <a:lnTo>
                  <a:pt x="0" y="6200"/>
                </a:lnTo>
                <a:lnTo>
                  <a:pt x="0" y="27941"/>
                </a:lnTo>
                <a:cubicBezTo>
                  <a:pt x="0" y="23649"/>
                  <a:pt x="3455" y="23349"/>
                  <a:pt x="6111" y="23349"/>
                </a:cubicBezTo>
                <a:cubicBezTo>
                  <a:pt x="6542" y="23349"/>
                  <a:pt x="6952" y="23357"/>
                  <a:pt x="7323" y="23357"/>
                </a:cubicBezTo>
                <a:lnTo>
                  <a:pt x="7323" y="23345"/>
                </a:lnTo>
                <a:lnTo>
                  <a:pt x="21896" y="23345"/>
                </a:lnTo>
                <a:cubicBezTo>
                  <a:pt x="28337" y="23345"/>
                  <a:pt x="33564" y="18130"/>
                  <a:pt x="33564" y="11677"/>
                </a:cubicBezTo>
                <a:cubicBezTo>
                  <a:pt x="33564" y="5235"/>
                  <a:pt x="28337" y="9"/>
                  <a:pt x="21896" y="9"/>
                </a:cubicBezTo>
                <a:lnTo>
                  <a:pt x="7323" y="9"/>
                </a:lnTo>
                <a:cubicBezTo>
                  <a:pt x="6952" y="9"/>
                  <a:pt x="6542" y="1"/>
                  <a:pt x="61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434343"/>
              </a:solidFill>
              <a:latin typeface="Fira Sans Extra Condensed Medium"/>
              <a:ea typeface="Fira Sans Extra Condensed Medium"/>
              <a:cs typeface="Fira Sans Extra Condensed Medium"/>
              <a:sym typeface="Fira Sans Extra Condensed Medium"/>
            </a:endParaRPr>
          </a:p>
        </p:txBody>
      </p:sp>
      <p:sp>
        <p:nvSpPr>
          <p:cNvPr id="250" name="Google Shape;250;p39"/>
          <p:cNvSpPr/>
          <p:nvPr/>
        </p:nvSpPr>
        <p:spPr>
          <a:xfrm>
            <a:off x="179175" y="4913425"/>
            <a:ext cx="3126947" cy="698925"/>
          </a:xfrm>
          <a:custGeom>
            <a:rect b="b" l="l" r="r" t="t"/>
            <a:pathLst>
              <a:path extrusionOk="0" h="27957" w="116265">
                <a:moveTo>
                  <a:pt x="0" y="1"/>
                </a:moveTo>
                <a:lnTo>
                  <a:pt x="0" y="21741"/>
                </a:lnTo>
                <a:lnTo>
                  <a:pt x="0" y="23361"/>
                </a:lnTo>
                <a:cubicBezTo>
                  <a:pt x="0" y="27653"/>
                  <a:pt x="3455" y="27952"/>
                  <a:pt x="6111" y="27952"/>
                </a:cubicBezTo>
                <a:cubicBezTo>
                  <a:pt x="6542" y="27952"/>
                  <a:pt x="6952" y="27945"/>
                  <a:pt x="7323" y="27945"/>
                </a:cubicBezTo>
                <a:lnTo>
                  <a:pt x="7323" y="27956"/>
                </a:lnTo>
                <a:lnTo>
                  <a:pt x="104597" y="27956"/>
                </a:lnTo>
                <a:cubicBezTo>
                  <a:pt x="111038" y="27956"/>
                  <a:pt x="116265" y="22730"/>
                  <a:pt x="116265" y="16276"/>
                </a:cubicBezTo>
                <a:cubicBezTo>
                  <a:pt x="116265" y="9835"/>
                  <a:pt x="111038" y="4608"/>
                  <a:pt x="104597" y="4608"/>
                </a:cubicBezTo>
                <a:lnTo>
                  <a:pt x="7323" y="4608"/>
                </a:lnTo>
                <a:lnTo>
                  <a:pt x="7323" y="4596"/>
                </a:lnTo>
                <a:cubicBezTo>
                  <a:pt x="6961" y="4596"/>
                  <a:pt x="6563" y="4604"/>
                  <a:pt x="6144" y="4604"/>
                </a:cubicBezTo>
                <a:cubicBezTo>
                  <a:pt x="3484" y="4604"/>
                  <a:pt x="0" y="4310"/>
                  <a:pt x="0" y="1"/>
                </a:cubicBezTo>
                <a:close/>
              </a:path>
            </a:pathLst>
          </a:custGeom>
          <a:solidFill>
            <a:srgbClr val="45818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434343"/>
              </a:solidFill>
              <a:latin typeface="Fira Sans Extra Condensed Medium"/>
              <a:ea typeface="Fira Sans Extra Condensed Medium"/>
              <a:cs typeface="Fira Sans Extra Condensed Medium"/>
              <a:sym typeface="Fira Sans Extra Condensed Medium"/>
            </a:endParaRPr>
          </a:p>
        </p:txBody>
      </p:sp>
      <p:sp>
        <p:nvSpPr>
          <p:cNvPr id="251" name="Google Shape;251;p39"/>
          <p:cNvSpPr/>
          <p:nvPr/>
        </p:nvSpPr>
        <p:spPr>
          <a:xfrm>
            <a:off x="179163" y="4951825"/>
            <a:ext cx="863225" cy="583725"/>
          </a:xfrm>
          <a:custGeom>
            <a:rect b="b" l="l" r="r" t="t"/>
            <a:pathLst>
              <a:path extrusionOk="0" h="23349" w="34529">
                <a:moveTo>
                  <a:pt x="179" y="1"/>
                </a:moveTo>
                <a:cubicBezTo>
                  <a:pt x="60" y="441"/>
                  <a:pt x="0" y="929"/>
                  <a:pt x="0" y="1513"/>
                </a:cubicBezTo>
                <a:lnTo>
                  <a:pt x="0" y="3120"/>
                </a:lnTo>
                <a:lnTo>
                  <a:pt x="0" y="20205"/>
                </a:lnTo>
                <a:lnTo>
                  <a:pt x="0" y="21825"/>
                </a:lnTo>
                <a:cubicBezTo>
                  <a:pt x="0" y="22396"/>
                  <a:pt x="60" y="22908"/>
                  <a:pt x="179" y="23349"/>
                </a:cubicBezTo>
                <a:cubicBezTo>
                  <a:pt x="934" y="20479"/>
                  <a:pt x="3946" y="20258"/>
                  <a:pt x="6319" y="20258"/>
                </a:cubicBezTo>
                <a:cubicBezTo>
                  <a:pt x="6752" y="20258"/>
                  <a:pt x="7164" y="20265"/>
                  <a:pt x="7537" y="20265"/>
                </a:cubicBezTo>
                <a:lnTo>
                  <a:pt x="22527" y="20265"/>
                </a:lnTo>
                <a:cubicBezTo>
                  <a:pt x="29159" y="20265"/>
                  <a:pt x="34528" y="15038"/>
                  <a:pt x="34528" y="8597"/>
                </a:cubicBezTo>
                <a:cubicBezTo>
                  <a:pt x="34528" y="6597"/>
                  <a:pt x="34016" y="4715"/>
                  <a:pt x="33112" y="3072"/>
                </a:cubicBezTo>
                <a:lnTo>
                  <a:pt x="7323" y="3072"/>
                </a:lnTo>
                <a:lnTo>
                  <a:pt x="7323" y="3060"/>
                </a:lnTo>
                <a:cubicBezTo>
                  <a:pt x="6959" y="3060"/>
                  <a:pt x="6557" y="3068"/>
                  <a:pt x="6134" y="3068"/>
                </a:cubicBezTo>
                <a:cubicBezTo>
                  <a:pt x="3834" y="3068"/>
                  <a:pt x="923" y="2847"/>
                  <a:pt x="17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434343"/>
              </a:solidFill>
              <a:latin typeface="Fira Sans Extra Condensed Medium"/>
              <a:ea typeface="Fira Sans Extra Condensed Medium"/>
              <a:cs typeface="Fira Sans Extra Condensed Medium"/>
              <a:sym typeface="Fira Sans Extra Condensed Medium"/>
            </a:endParaRPr>
          </a:p>
        </p:txBody>
      </p:sp>
      <p:sp>
        <p:nvSpPr>
          <p:cNvPr id="252" name="Google Shape;252;p39"/>
          <p:cNvSpPr/>
          <p:nvPr/>
        </p:nvSpPr>
        <p:spPr>
          <a:xfrm>
            <a:off x="179163" y="4814125"/>
            <a:ext cx="839100" cy="698800"/>
          </a:xfrm>
          <a:custGeom>
            <a:rect b="b" l="l" r="r" t="t"/>
            <a:pathLst>
              <a:path extrusionOk="0" h="27952" w="33564">
                <a:moveTo>
                  <a:pt x="6144" y="1"/>
                </a:moveTo>
                <a:cubicBezTo>
                  <a:pt x="3484" y="1"/>
                  <a:pt x="0" y="294"/>
                  <a:pt x="0" y="4604"/>
                </a:cubicBezTo>
                <a:lnTo>
                  <a:pt x="0" y="6211"/>
                </a:lnTo>
                <a:lnTo>
                  <a:pt x="0" y="27952"/>
                </a:lnTo>
                <a:cubicBezTo>
                  <a:pt x="0" y="23660"/>
                  <a:pt x="3455" y="23360"/>
                  <a:pt x="6111" y="23360"/>
                </a:cubicBezTo>
                <a:cubicBezTo>
                  <a:pt x="6542" y="23360"/>
                  <a:pt x="6952" y="23368"/>
                  <a:pt x="7323" y="23368"/>
                </a:cubicBezTo>
                <a:lnTo>
                  <a:pt x="7323" y="23356"/>
                </a:lnTo>
                <a:lnTo>
                  <a:pt x="21896" y="23356"/>
                </a:lnTo>
                <a:cubicBezTo>
                  <a:pt x="28337" y="23356"/>
                  <a:pt x="33564" y="18129"/>
                  <a:pt x="33564" y="11688"/>
                </a:cubicBezTo>
                <a:cubicBezTo>
                  <a:pt x="33564" y="5235"/>
                  <a:pt x="28337" y="8"/>
                  <a:pt x="21896" y="8"/>
                </a:cubicBezTo>
                <a:lnTo>
                  <a:pt x="7323" y="8"/>
                </a:lnTo>
                <a:cubicBezTo>
                  <a:pt x="6961" y="8"/>
                  <a:pt x="6563" y="1"/>
                  <a:pt x="6144" y="1"/>
                </a:cubicBezTo>
                <a:close/>
              </a:path>
            </a:pathLst>
          </a:cu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434343"/>
              </a:solidFill>
              <a:latin typeface="Fira Sans Extra Condensed Medium"/>
              <a:ea typeface="Fira Sans Extra Condensed Medium"/>
              <a:cs typeface="Fira Sans Extra Condensed Medium"/>
              <a:sym typeface="Fira Sans Extra Condensed Medium"/>
            </a:endParaRPr>
          </a:p>
        </p:txBody>
      </p:sp>
      <p:sp>
        <p:nvSpPr>
          <p:cNvPr id="253" name="Google Shape;253;p39"/>
          <p:cNvSpPr txBox="1"/>
          <p:nvPr/>
        </p:nvSpPr>
        <p:spPr>
          <a:xfrm>
            <a:off x="996375" y="5078050"/>
            <a:ext cx="1952700" cy="40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solidFill>
                  <a:srgbClr val="FFFFFF"/>
                </a:solidFill>
                <a:latin typeface="Nunito"/>
                <a:ea typeface="Nunito"/>
                <a:cs typeface="Nunito"/>
                <a:sym typeface="Nunito"/>
              </a:rPr>
              <a:t>Social Model</a:t>
            </a:r>
            <a:endParaRPr sz="1800">
              <a:solidFill>
                <a:srgbClr val="FFFFFF"/>
              </a:solidFill>
              <a:latin typeface="Nunito"/>
              <a:ea typeface="Nunito"/>
              <a:cs typeface="Nunito"/>
              <a:sym typeface="Nunito"/>
            </a:endParaRPr>
          </a:p>
        </p:txBody>
      </p:sp>
      <p:sp>
        <p:nvSpPr>
          <p:cNvPr id="254" name="Google Shape;254;p39"/>
          <p:cNvSpPr txBox="1"/>
          <p:nvPr/>
        </p:nvSpPr>
        <p:spPr>
          <a:xfrm>
            <a:off x="499525" y="5798425"/>
            <a:ext cx="6919200" cy="963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999999"/>
              </a:buClr>
              <a:buSzPts val="1200"/>
              <a:buFont typeface="Mada"/>
              <a:buChar char="●"/>
            </a:pPr>
            <a:r>
              <a:rPr b="1" lang="en-GB" sz="1200">
                <a:solidFill>
                  <a:srgbClr val="999999"/>
                </a:solidFill>
                <a:latin typeface="Mada"/>
                <a:ea typeface="Mada"/>
                <a:cs typeface="Mada"/>
                <a:sym typeface="Mada"/>
              </a:rPr>
              <a:t>The social model of disability says that disability is caused by the way society is organised, rather than by a person’s impairment or difference.</a:t>
            </a:r>
            <a:r>
              <a:rPr lang="en-GB" sz="1200">
                <a:solidFill>
                  <a:srgbClr val="999999"/>
                </a:solidFill>
                <a:latin typeface="Mada"/>
                <a:ea typeface="Mada"/>
                <a:cs typeface="Mada"/>
                <a:sym typeface="Mada"/>
              </a:rPr>
              <a:t> It looks at ways of removing barriers that restrict life choices for disabled people. When barriers are removed, disabled people can be independent and equal in society, with choice and control over their own lives.</a:t>
            </a:r>
            <a:endParaRPr sz="1200">
              <a:solidFill>
                <a:srgbClr val="999999"/>
              </a:solidFill>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 It can be subdivided into: community attitudes, environmental barriers and institutional barriers</a:t>
            </a:r>
            <a:endParaRPr sz="1200">
              <a:latin typeface="Mada"/>
              <a:ea typeface="Mada"/>
              <a:cs typeface="Mada"/>
              <a:sym typeface="Mada"/>
            </a:endParaRPr>
          </a:p>
        </p:txBody>
      </p:sp>
      <p:sp>
        <p:nvSpPr>
          <p:cNvPr id="255" name="Google Shape;255;p39"/>
          <p:cNvSpPr txBox="1"/>
          <p:nvPr/>
        </p:nvSpPr>
        <p:spPr>
          <a:xfrm>
            <a:off x="160275" y="274851"/>
            <a:ext cx="7072200" cy="51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Development of Disability </a:t>
            </a:r>
            <a:r>
              <a:rPr b="1" baseline="30000" lang="en-GB" sz="2400">
                <a:solidFill>
                  <a:srgbClr val="134F5C"/>
                </a:solidFill>
                <a:latin typeface="Nunito"/>
                <a:ea typeface="Nunito"/>
                <a:cs typeface="Nunito"/>
                <a:sym typeface="Nunito"/>
              </a:rPr>
              <a:t>1</a:t>
            </a:r>
            <a:endParaRPr b="1" baseline="30000" sz="2400">
              <a:solidFill>
                <a:srgbClr val="134F5C"/>
              </a:solidFill>
              <a:latin typeface="Nunito"/>
              <a:ea typeface="Nunito"/>
              <a:cs typeface="Nunito"/>
              <a:sym typeface="Nunito"/>
            </a:endParaRPr>
          </a:p>
        </p:txBody>
      </p:sp>
      <p:cxnSp>
        <p:nvCxnSpPr>
          <p:cNvPr id="256" name="Google Shape;256;p39"/>
          <p:cNvCxnSpPr/>
          <p:nvPr/>
        </p:nvCxnSpPr>
        <p:spPr>
          <a:xfrm flipH="1" rot="10800000">
            <a:off x="102975" y="2298899"/>
            <a:ext cx="7240500" cy="8400"/>
          </a:xfrm>
          <a:prstGeom prst="straightConnector1">
            <a:avLst/>
          </a:prstGeom>
          <a:noFill/>
          <a:ln cap="flat" cmpd="sng" w="9525">
            <a:solidFill>
              <a:srgbClr val="595959"/>
            </a:solidFill>
            <a:prstDash val="dot"/>
            <a:round/>
            <a:headEnd len="med" w="med" type="oval"/>
            <a:tailEnd len="med" w="med" type="oval"/>
          </a:ln>
        </p:spPr>
      </p:cxnSp>
      <p:sp>
        <p:nvSpPr>
          <p:cNvPr id="257" name="Google Shape;257;p39"/>
          <p:cNvSpPr/>
          <p:nvPr/>
        </p:nvSpPr>
        <p:spPr>
          <a:xfrm>
            <a:off x="125657" y="2004950"/>
            <a:ext cx="1560600" cy="597600"/>
          </a:xfrm>
          <a:prstGeom prst="chevron">
            <a:avLst>
              <a:gd fmla="val 50000"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rgbClr val="FFFFFF"/>
                </a:solidFill>
                <a:latin typeface="Mada"/>
                <a:ea typeface="Mada"/>
                <a:cs typeface="Mada"/>
                <a:sym typeface="Mada"/>
              </a:rPr>
              <a:t>Disease</a:t>
            </a:r>
            <a:endParaRPr sz="1200">
              <a:solidFill>
                <a:srgbClr val="FFFFFF"/>
              </a:solidFill>
              <a:latin typeface="Mada"/>
              <a:ea typeface="Mada"/>
              <a:cs typeface="Mada"/>
              <a:sym typeface="Mada"/>
            </a:endParaRPr>
          </a:p>
        </p:txBody>
      </p:sp>
      <p:sp>
        <p:nvSpPr>
          <p:cNvPr id="258" name="Google Shape;258;p39"/>
          <p:cNvSpPr/>
          <p:nvPr/>
        </p:nvSpPr>
        <p:spPr>
          <a:xfrm>
            <a:off x="1819689" y="2004950"/>
            <a:ext cx="1629300" cy="597600"/>
          </a:xfrm>
          <a:prstGeom prst="chevron">
            <a:avLst>
              <a:gd fmla="val 50000" name="adj"/>
            </a:avLst>
          </a:prstGeom>
          <a:solidFill>
            <a:srgbClr val="45818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rgbClr val="FFFFFF"/>
                </a:solidFill>
                <a:latin typeface="Mada"/>
                <a:ea typeface="Mada"/>
                <a:cs typeface="Mada"/>
                <a:sym typeface="Mada"/>
              </a:rPr>
              <a:t>Impairment</a:t>
            </a:r>
            <a:endParaRPr sz="1200">
              <a:solidFill>
                <a:srgbClr val="FFFFFF"/>
              </a:solidFill>
              <a:latin typeface="Mada"/>
              <a:ea typeface="Mada"/>
              <a:cs typeface="Mada"/>
              <a:sym typeface="Mada"/>
            </a:endParaRPr>
          </a:p>
        </p:txBody>
      </p:sp>
      <p:sp>
        <p:nvSpPr>
          <p:cNvPr id="259" name="Google Shape;259;p39"/>
          <p:cNvSpPr/>
          <p:nvPr/>
        </p:nvSpPr>
        <p:spPr>
          <a:xfrm>
            <a:off x="3631614" y="2004950"/>
            <a:ext cx="1629300" cy="597600"/>
          </a:xfrm>
          <a:prstGeom prst="chevron">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rgbClr val="FFFFFF"/>
                </a:solidFill>
                <a:latin typeface="Mada"/>
                <a:ea typeface="Mada"/>
                <a:cs typeface="Mada"/>
                <a:sym typeface="Mada"/>
              </a:rPr>
              <a:t>Disability</a:t>
            </a:r>
            <a:endParaRPr sz="1200">
              <a:solidFill>
                <a:srgbClr val="FFFFFF"/>
              </a:solidFill>
              <a:latin typeface="Mada"/>
              <a:ea typeface="Mada"/>
              <a:cs typeface="Mada"/>
              <a:sym typeface="Mada"/>
            </a:endParaRPr>
          </a:p>
        </p:txBody>
      </p:sp>
      <p:sp>
        <p:nvSpPr>
          <p:cNvPr id="260" name="Google Shape;260;p39"/>
          <p:cNvSpPr/>
          <p:nvPr/>
        </p:nvSpPr>
        <p:spPr>
          <a:xfrm>
            <a:off x="5469097" y="2004950"/>
            <a:ext cx="1560600" cy="597600"/>
          </a:xfrm>
          <a:prstGeom prst="chevron">
            <a:avLst>
              <a:gd fmla="val 50000" name="adj"/>
            </a:avLst>
          </a:pr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rgbClr val="FFFFFF"/>
                </a:solidFill>
                <a:latin typeface="Mada"/>
                <a:ea typeface="Mada"/>
                <a:cs typeface="Mada"/>
                <a:sym typeface="Mada"/>
              </a:rPr>
              <a:t>Handicap</a:t>
            </a:r>
            <a:endParaRPr sz="1200">
              <a:solidFill>
                <a:srgbClr val="FFFFFF"/>
              </a:solidFill>
              <a:latin typeface="Mada"/>
              <a:ea typeface="Mada"/>
              <a:cs typeface="Mada"/>
              <a:sym typeface="Mada"/>
            </a:endParaRPr>
          </a:p>
        </p:txBody>
      </p:sp>
      <p:sp>
        <p:nvSpPr>
          <p:cNvPr id="261" name="Google Shape;261;p39"/>
          <p:cNvSpPr txBox="1"/>
          <p:nvPr/>
        </p:nvSpPr>
        <p:spPr>
          <a:xfrm>
            <a:off x="-3950" y="2663350"/>
            <a:ext cx="1819800" cy="543900"/>
          </a:xfrm>
          <a:prstGeom prst="rect">
            <a:avLst/>
          </a:prstGeom>
          <a:noFill/>
          <a:ln>
            <a:noFill/>
          </a:ln>
        </p:spPr>
        <p:txBody>
          <a:bodyPr anchorCtr="0" anchor="t" bIns="91425" lIns="91425" spcFirstLastPara="1" rIns="91425" wrap="square" tIns="91425">
            <a:noAutofit/>
          </a:bodyPr>
          <a:lstStyle/>
          <a:p>
            <a:pPr indent="-166199" lvl="0" marL="179999" rtl="0" algn="l">
              <a:spcBef>
                <a:spcPts val="0"/>
              </a:spcBef>
              <a:spcAft>
                <a:spcPts val="0"/>
              </a:spcAft>
              <a:buSzPts val="1200"/>
              <a:buFont typeface="Mada"/>
              <a:buChar char="❖"/>
            </a:pPr>
            <a:r>
              <a:rPr lang="en-GB" sz="1200">
                <a:latin typeface="Mada"/>
                <a:ea typeface="Mada"/>
                <a:cs typeface="Mada"/>
                <a:sym typeface="Mada"/>
              </a:rPr>
              <a:t>Departure from health</a:t>
            </a:r>
            <a:r>
              <a:rPr lang="en-GB" sz="1200">
                <a:latin typeface="Mada"/>
                <a:ea typeface="Mada"/>
                <a:cs typeface="Mada"/>
                <a:sym typeface="Mada"/>
              </a:rPr>
              <a:t> </a:t>
            </a:r>
            <a:endParaRPr sz="1200">
              <a:latin typeface="Mada"/>
              <a:ea typeface="Mada"/>
              <a:cs typeface="Mada"/>
              <a:sym typeface="Mada"/>
            </a:endParaRPr>
          </a:p>
        </p:txBody>
      </p:sp>
      <p:sp>
        <p:nvSpPr>
          <p:cNvPr id="262" name="Google Shape;262;p39"/>
          <p:cNvSpPr txBox="1"/>
          <p:nvPr/>
        </p:nvSpPr>
        <p:spPr>
          <a:xfrm>
            <a:off x="1748650" y="2663350"/>
            <a:ext cx="1819800" cy="543900"/>
          </a:xfrm>
          <a:prstGeom prst="rect">
            <a:avLst/>
          </a:prstGeom>
          <a:noFill/>
          <a:ln>
            <a:noFill/>
          </a:ln>
        </p:spPr>
        <p:txBody>
          <a:bodyPr anchorCtr="0" anchor="t" bIns="91425" lIns="91425" spcFirstLastPara="1" rIns="91425" wrap="square" tIns="91425">
            <a:noAutofit/>
          </a:bodyPr>
          <a:lstStyle/>
          <a:p>
            <a:pPr indent="-166199" lvl="0" marL="179999" rtl="0" algn="l">
              <a:spcBef>
                <a:spcPts val="0"/>
              </a:spcBef>
              <a:spcAft>
                <a:spcPts val="0"/>
              </a:spcAft>
              <a:buSzPts val="1200"/>
              <a:buFont typeface="Mada"/>
              <a:buChar char="❖"/>
            </a:pPr>
            <a:r>
              <a:rPr lang="en-GB" sz="1200">
                <a:latin typeface="Mada"/>
                <a:ea typeface="Mada"/>
                <a:cs typeface="Mada"/>
                <a:sym typeface="Mada"/>
              </a:rPr>
              <a:t>Damage to a body part or aberration of physiological function</a:t>
            </a:r>
            <a:endParaRPr sz="1200">
              <a:latin typeface="Mada"/>
              <a:ea typeface="Mada"/>
              <a:cs typeface="Mada"/>
              <a:sym typeface="Mada"/>
            </a:endParaRPr>
          </a:p>
        </p:txBody>
      </p:sp>
      <p:sp>
        <p:nvSpPr>
          <p:cNvPr id="263" name="Google Shape;263;p39"/>
          <p:cNvSpPr txBox="1"/>
          <p:nvPr/>
        </p:nvSpPr>
        <p:spPr>
          <a:xfrm>
            <a:off x="3577450" y="2663350"/>
            <a:ext cx="1819800" cy="543900"/>
          </a:xfrm>
          <a:prstGeom prst="rect">
            <a:avLst/>
          </a:prstGeom>
          <a:noFill/>
          <a:ln>
            <a:noFill/>
          </a:ln>
        </p:spPr>
        <p:txBody>
          <a:bodyPr anchorCtr="0" anchor="t" bIns="91425" lIns="91425" spcFirstLastPara="1" rIns="91425" wrap="square" tIns="91425">
            <a:noAutofit/>
          </a:bodyPr>
          <a:lstStyle/>
          <a:p>
            <a:pPr indent="-166199" lvl="0" marL="179999" rtl="0" algn="l">
              <a:spcBef>
                <a:spcPts val="0"/>
              </a:spcBef>
              <a:spcAft>
                <a:spcPts val="0"/>
              </a:spcAft>
              <a:buSzPts val="1200"/>
              <a:buFont typeface="Mada"/>
              <a:buChar char="❖"/>
            </a:pPr>
            <a:r>
              <a:rPr lang="en-GB" sz="1200">
                <a:latin typeface="Mada"/>
                <a:ea typeface="Mada"/>
                <a:cs typeface="Mada"/>
                <a:sym typeface="Mada"/>
              </a:rPr>
              <a:t>Inability to carry out function/activity</a:t>
            </a:r>
            <a:endParaRPr sz="1200">
              <a:latin typeface="Mada"/>
              <a:ea typeface="Mada"/>
              <a:cs typeface="Mada"/>
              <a:sym typeface="Mada"/>
            </a:endParaRPr>
          </a:p>
        </p:txBody>
      </p:sp>
      <p:sp>
        <p:nvSpPr>
          <p:cNvPr id="264" name="Google Shape;264;p39"/>
          <p:cNvSpPr txBox="1"/>
          <p:nvPr/>
        </p:nvSpPr>
        <p:spPr>
          <a:xfrm>
            <a:off x="5253850" y="2663350"/>
            <a:ext cx="2226000" cy="543900"/>
          </a:xfrm>
          <a:prstGeom prst="rect">
            <a:avLst/>
          </a:prstGeom>
          <a:noFill/>
          <a:ln>
            <a:noFill/>
          </a:ln>
        </p:spPr>
        <p:txBody>
          <a:bodyPr anchorCtr="0" anchor="t" bIns="91425" lIns="91425" spcFirstLastPara="1" rIns="91425" wrap="square" tIns="91425">
            <a:noAutofit/>
          </a:bodyPr>
          <a:lstStyle/>
          <a:p>
            <a:pPr indent="-166199" lvl="0" marL="179999" rtl="0" algn="l">
              <a:spcBef>
                <a:spcPts val="0"/>
              </a:spcBef>
              <a:spcAft>
                <a:spcPts val="0"/>
              </a:spcAft>
              <a:buSzPts val="1200"/>
              <a:buFont typeface="Mada"/>
              <a:buChar char="❖"/>
            </a:pPr>
            <a:r>
              <a:rPr lang="en-GB" sz="1200">
                <a:latin typeface="Mada"/>
                <a:ea typeface="Mada"/>
                <a:cs typeface="Mada"/>
                <a:sym typeface="Mada"/>
              </a:rPr>
              <a:t>Limitation of person’s role</a:t>
            </a:r>
            <a:endParaRPr sz="1200">
              <a:latin typeface="Mada"/>
              <a:ea typeface="Mada"/>
              <a:cs typeface="Mada"/>
              <a:sym typeface="Mada"/>
            </a:endParaRPr>
          </a:p>
        </p:txBody>
      </p:sp>
      <p:sp>
        <p:nvSpPr>
          <p:cNvPr id="265" name="Google Shape;265;p39"/>
          <p:cNvSpPr txBox="1"/>
          <p:nvPr/>
        </p:nvSpPr>
        <p:spPr>
          <a:xfrm>
            <a:off x="3377250" y="1215625"/>
            <a:ext cx="2569200" cy="40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FF0000"/>
                </a:solidFill>
                <a:latin typeface="Mada"/>
                <a:ea typeface="Mada"/>
                <a:cs typeface="Mada"/>
                <a:sym typeface="Mada"/>
              </a:rPr>
              <a:t>The </a:t>
            </a:r>
            <a:r>
              <a:rPr b="1" lang="en-GB" sz="1200">
                <a:solidFill>
                  <a:srgbClr val="FF0000"/>
                </a:solidFill>
                <a:latin typeface="Mada"/>
                <a:ea typeface="Mada"/>
                <a:cs typeface="Mada"/>
                <a:sym typeface="Mada"/>
              </a:rPr>
              <a:t>impairment</a:t>
            </a:r>
            <a:r>
              <a:rPr b="1" lang="en-GB" sz="1200">
                <a:solidFill>
                  <a:srgbClr val="FF0000"/>
                </a:solidFill>
                <a:latin typeface="Mada"/>
                <a:ea typeface="Mada"/>
                <a:cs typeface="Mada"/>
                <a:sym typeface="Mada"/>
              </a:rPr>
              <a:t> is the barrier</a:t>
            </a:r>
            <a:endParaRPr b="1" sz="1200">
              <a:solidFill>
                <a:srgbClr val="FF0000"/>
              </a:solidFill>
              <a:latin typeface="Mada"/>
              <a:ea typeface="Mada"/>
              <a:cs typeface="Mada"/>
              <a:sym typeface="Mada"/>
            </a:endParaRPr>
          </a:p>
        </p:txBody>
      </p:sp>
      <p:sp>
        <p:nvSpPr>
          <p:cNvPr id="266" name="Google Shape;266;p39"/>
          <p:cNvSpPr txBox="1"/>
          <p:nvPr/>
        </p:nvSpPr>
        <p:spPr>
          <a:xfrm>
            <a:off x="3377250" y="5101825"/>
            <a:ext cx="2569200" cy="40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FF0000"/>
                </a:solidFill>
                <a:latin typeface="Mada"/>
                <a:ea typeface="Mada"/>
                <a:cs typeface="Mada"/>
                <a:sym typeface="Mada"/>
              </a:rPr>
              <a:t>The society is the barrier</a:t>
            </a:r>
            <a:endParaRPr b="1" sz="1200">
              <a:solidFill>
                <a:srgbClr val="FF0000"/>
              </a:solidFill>
              <a:latin typeface="Mada"/>
              <a:ea typeface="Mada"/>
              <a:cs typeface="Mada"/>
              <a:sym typeface="Mada"/>
            </a:endParaRPr>
          </a:p>
        </p:txBody>
      </p:sp>
      <p:sp>
        <p:nvSpPr>
          <p:cNvPr id="267" name="Google Shape;267;p39"/>
          <p:cNvSpPr txBox="1"/>
          <p:nvPr/>
        </p:nvSpPr>
        <p:spPr>
          <a:xfrm>
            <a:off x="11950" y="9671050"/>
            <a:ext cx="7589400" cy="9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6AA84F"/>
                </a:solidFill>
                <a:latin typeface="Mada"/>
                <a:ea typeface="Mada"/>
                <a:cs typeface="Mada"/>
                <a:sym typeface="Mada"/>
              </a:rPr>
              <a:t>1- An example here is blindness. Looking at it through the medical model. Blind people are the problem and we cannot make them equal to normal people. However, if we look at it through the social model. The society is to be blamed for putting the barriers to those people. For example, instead of putting a sign we should put a voice recording.</a:t>
            </a:r>
            <a:endParaRPr sz="800">
              <a:solidFill>
                <a:srgbClr val="6AA84F"/>
              </a:solidFill>
              <a:latin typeface="Mada"/>
              <a:ea typeface="Mada"/>
              <a:cs typeface="Mada"/>
              <a:sym typeface="Mada"/>
            </a:endParaRPr>
          </a:p>
        </p:txBody>
      </p:sp>
      <p:graphicFrame>
        <p:nvGraphicFramePr>
          <p:cNvPr id="268" name="Google Shape;268;p39"/>
          <p:cNvGraphicFramePr/>
          <p:nvPr/>
        </p:nvGraphicFramePr>
        <p:xfrm>
          <a:off x="224563" y="7024288"/>
          <a:ext cx="3000000" cy="3000000"/>
        </p:xfrm>
        <a:graphic>
          <a:graphicData uri="http://schemas.openxmlformats.org/drawingml/2006/table">
            <a:tbl>
              <a:tblPr>
                <a:noFill/>
                <a:tableStyleId>{50E1B2DF-6467-41B6-A870-B5BBEE3F00F7}</a:tableStyleId>
              </a:tblPr>
              <a:tblGrid>
                <a:gridCol w="3582075"/>
                <a:gridCol w="3582075"/>
              </a:tblGrid>
              <a:tr h="347550">
                <a:tc>
                  <a:txBody>
                    <a:bodyPr/>
                    <a:lstStyle/>
                    <a:p>
                      <a:pPr indent="0" lvl="0" marL="0" rtl="0" algn="ctr">
                        <a:spcBef>
                          <a:spcPts val="0"/>
                        </a:spcBef>
                        <a:spcAft>
                          <a:spcPts val="0"/>
                        </a:spcAft>
                        <a:buNone/>
                      </a:pPr>
                      <a:r>
                        <a:rPr b="1" lang="en-GB">
                          <a:solidFill>
                            <a:srgbClr val="FFFFFF"/>
                          </a:solidFill>
                          <a:latin typeface="Mada"/>
                          <a:ea typeface="Mada"/>
                          <a:cs typeface="Mada"/>
                          <a:sym typeface="Mada"/>
                        </a:rPr>
                        <a:t>Medical Model</a:t>
                      </a:r>
                      <a:endParaRPr b="1">
                        <a:solidFill>
                          <a:srgbClr val="FFFFFF"/>
                        </a:solidFill>
                        <a:latin typeface="Mada"/>
                        <a:ea typeface="Mada"/>
                        <a:cs typeface="Mada"/>
                        <a:sym typeface="Mada"/>
                      </a:endParaRPr>
                    </a:p>
                  </a:txBody>
                  <a:tcPr marT="91425" marB="91425" marR="91425" marL="91425" anchor="ctr">
                    <a:solidFill>
                      <a:srgbClr val="134F5C"/>
                    </a:solidFill>
                  </a:tcPr>
                </a:tc>
                <a:tc>
                  <a:txBody>
                    <a:bodyPr/>
                    <a:lstStyle/>
                    <a:p>
                      <a:pPr indent="0" lvl="0" marL="0" rtl="0" algn="ctr">
                        <a:spcBef>
                          <a:spcPts val="0"/>
                        </a:spcBef>
                        <a:spcAft>
                          <a:spcPts val="0"/>
                        </a:spcAft>
                        <a:buNone/>
                      </a:pPr>
                      <a:r>
                        <a:rPr b="1" lang="en-GB">
                          <a:solidFill>
                            <a:srgbClr val="FFFFFF"/>
                          </a:solidFill>
                          <a:latin typeface="Mada"/>
                          <a:ea typeface="Mada"/>
                          <a:cs typeface="Mada"/>
                          <a:sym typeface="Mada"/>
                        </a:rPr>
                        <a:t>Social Model</a:t>
                      </a:r>
                      <a:endParaRPr b="1">
                        <a:solidFill>
                          <a:srgbClr val="FFFFFF"/>
                        </a:solidFill>
                        <a:latin typeface="Mada"/>
                        <a:ea typeface="Mada"/>
                        <a:cs typeface="Mada"/>
                        <a:sym typeface="Mada"/>
                      </a:endParaRPr>
                    </a:p>
                  </a:txBody>
                  <a:tcPr marT="91425" marB="91425" marR="91425" marL="91425" anchor="ctr">
                    <a:solidFill>
                      <a:srgbClr val="134F5C"/>
                    </a:solidFill>
                  </a:tcPr>
                </a:tc>
              </a:tr>
              <a:tr h="833100">
                <a:tc>
                  <a:txBody>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You cannot make decisions about your life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You are the problem</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You are the sufferer</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You can never be equal to a non-disabled person</a:t>
                      </a:r>
                      <a:endParaRPr sz="1200">
                        <a:latin typeface="Mada"/>
                        <a:ea typeface="Mada"/>
                        <a:cs typeface="Mada"/>
                        <a:sym typeface="Mada"/>
                      </a:endParaRPr>
                    </a:p>
                  </a:txBody>
                  <a:tcPr marT="91425" marB="91425" marR="91425" marL="91425" anchor="ctr"/>
                </a:tc>
                <a:tc>
                  <a:txBody>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Everyone is equal</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Society put the barriers in place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Society prevents and restricts equal opportunities</a:t>
                      </a:r>
                      <a:endParaRPr sz="1200">
                        <a:latin typeface="Mada"/>
                        <a:ea typeface="Mada"/>
                        <a:cs typeface="Mada"/>
                        <a:sym typeface="Mada"/>
                      </a:endParaRPr>
                    </a:p>
                  </a:txBody>
                  <a:tcPr marT="91425" marB="91425" marR="91425" marL="91425" anchor="ct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0"/>
          <p:cNvSpPr/>
          <p:nvPr/>
        </p:nvSpPr>
        <p:spPr>
          <a:xfrm>
            <a:off x="505650" y="3515677"/>
            <a:ext cx="1589400" cy="6051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lang="en-GB">
                <a:solidFill>
                  <a:srgbClr val="76A5AF"/>
                </a:solidFill>
                <a:latin typeface="Nunito"/>
                <a:ea typeface="Nunito"/>
                <a:cs typeface="Nunito"/>
                <a:sym typeface="Nunito"/>
              </a:rPr>
              <a:t>Body </a:t>
            </a:r>
            <a:r>
              <a:rPr lang="en-GB">
                <a:solidFill>
                  <a:srgbClr val="76A5AF"/>
                </a:solidFill>
                <a:latin typeface="Nunito"/>
                <a:ea typeface="Nunito"/>
                <a:cs typeface="Nunito"/>
                <a:sym typeface="Nunito"/>
              </a:rPr>
              <a:t>function &amp; Structure (Impairment)</a:t>
            </a:r>
            <a:endParaRPr>
              <a:solidFill>
                <a:srgbClr val="76A5AF"/>
              </a:solidFill>
              <a:latin typeface="Nunito"/>
              <a:ea typeface="Nunito"/>
              <a:cs typeface="Nunito"/>
              <a:sym typeface="Nunito"/>
            </a:endParaRPr>
          </a:p>
        </p:txBody>
      </p:sp>
      <p:sp>
        <p:nvSpPr>
          <p:cNvPr id="274" name="Google Shape;274;p40"/>
          <p:cNvSpPr/>
          <p:nvPr/>
        </p:nvSpPr>
        <p:spPr>
          <a:xfrm>
            <a:off x="3160750" y="3521786"/>
            <a:ext cx="1695600" cy="6051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lang="en-GB">
                <a:solidFill>
                  <a:srgbClr val="76A5AF"/>
                </a:solidFill>
                <a:latin typeface="Nunito"/>
                <a:ea typeface="Nunito"/>
                <a:cs typeface="Nunito"/>
                <a:sym typeface="Nunito"/>
              </a:rPr>
              <a:t>Activities (Limitation)</a:t>
            </a:r>
            <a:endParaRPr>
              <a:solidFill>
                <a:srgbClr val="76A5AF"/>
              </a:solidFill>
              <a:latin typeface="Nunito"/>
              <a:ea typeface="Nunito"/>
              <a:cs typeface="Nunito"/>
              <a:sym typeface="Nunito"/>
            </a:endParaRPr>
          </a:p>
        </p:txBody>
      </p:sp>
      <p:sp>
        <p:nvSpPr>
          <p:cNvPr id="275" name="Google Shape;275;p40"/>
          <p:cNvSpPr/>
          <p:nvPr/>
        </p:nvSpPr>
        <p:spPr>
          <a:xfrm>
            <a:off x="5567932" y="3515673"/>
            <a:ext cx="1589400" cy="6051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lang="en-GB">
                <a:solidFill>
                  <a:srgbClr val="76A5AF"/>
                </a:solidFill>
                <a:latin typeface="Nunito"/>
                <a:ea typeface="Nunito"/>
                <a:cs typeface="Nunito"/>
                <a:sym typeface="Nunito"/>
              </a:rPr>
              <a:t>Participation (Restriction)</a:t>
            </a:r>
            <a:endParaRPr>
              <a:solidFill>
                <a:srgbClr val="76A5AF"/>
              </a:solidFill>
              <a:latin typeface="Nunito"/>
              <a:ea typeface="Nunito"/>
              <a:cs typeface="Nunito"/>
              <a:sym typeface="Nunito"/>
            </a:endParaRPr>
          </a:p>
        </p:txBody>
      </p:sp>
      <p:sp>
        <p:nvSpPr>
          <p:cNvPr id="276" name="Google Shape;276;p40"/>
          <p:cNvSpPr/>
          <p:nvPr/>
        </p:nvSpPr>
        <p:spPr>
          <a:xfrm>
            <a:off x="1346025" y="2536250"/>
            <a:ext cx="5311800" cy="438300"/>
          </a:xfrm>
          <a:prstGeom prst="roundRect">
            <a:avLst>
              <a:gd fmla="val 16667" name="adj"/>
            </a:avLst>
          </a:prstGeom>
          <a:solidFill>
            <a:srgbClr val="134F5C"/>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lang="en-GB" sz="2000">
                <a:solidFill>
                  <a:srgbClr val="FFFFFF"/>
                </a:solidFill>
                <a:latin typeface="Nunito"/>
                <a:ea typeface="Nunito"/>
                <a:cs typeface="Nunito"/>
                <a:sym typeface="Nunito"/>
              </a:rPr>
              <a:t>Health Condition (Disorder/ Diseases) </a:t>
            </a:r>
            <a:r>
              <a:rPr baseline="30000" lang="en-GB" sz="2000">
                <a:solidFill>
                  <a:srgbClr val="FFFFFF"/>
                </a:solidFill>
                <a:latin typeface="Nunito"/>
                <a:ea typeface="Nunito"/>
                <a:cs typeface="Nunito"/>
                <a:sym typeface="Nunito"/>
              </a:rPr>
              <a:t>1</a:t>
            </a:r>
            <a:endParaRPr baseline="30000" sz="2000">
              <a:solidFill>
                <a:srgbClr val="FFFFFF"/>
              </a:solidFill>
              <a:latin typeface="Nunito"/>
              <a:ea typeface="Nunito"/>
              <a:cs typeface="Nunito"/>
              <a:sym typeface="Nunito"/>
            </a:endParaRPr>
          </a:p>
        </p:txBody>
      </p:sp>
      <p:cxnSp>
        <p:nvCxnSpPr>
          <p:cNvPr id="277" name="Google Shape;277;p40"/>
          <p:cNvCxnSpPr>
            <a:stCxn id="276" idx="2"/>
            <a:endCxn id="273" idx="0"/>
          </p:cNvCxnSpPr>
          <p:nvPr/>
        </p:nvCxnSpPr>
        <p:spPr>
          <a:xfrm rot="5400000">
            <a:off x="2380575" y="1894400"/>
            <a:ext cx="541200" cy="2701500"/>
          </a:xfrm>
          <a:prstGeom prst="bentConnector3">
            <a:avLst>
              <a:gd fmla="val 49998" name="adj1"/>
            </a:avLst>
          </a:prstGeom>
          <a:noFill/>
          <a:ln cap="flat" cmpd="sng" w="9525">
            <a:solidFill>
              <a:srgbClr val="595959"/>
            </a:solidFill>
            <a:prstDash val="solid"/>
            <a:round/>
            <a:headEnd len="med" w="med" type="none"/>
            <a:tailEnd len="med" w="med" type="triangle"/>
          </a:ln>
        </p:spPr>
      </p:cxnSp>
      <p:cxnSp>
        <p:nvCxnSpPr>
          <p:cNvPr id="278" name="Google Shape;278;p40"/>
          <p:cNvCxnSpPr/>
          <p:nvPr/>
        </p:nvCxnSpPr>
        <p:spPr>
          <a:xfrm flipH="1" rot="-5400000">
            <a:off x="3882675" y="3367800"/>
            <a:ext cx="238500" cy="3000"/>
          </a:xfrm>
          <a:prstGeom prst="bentConnector3">
            <a:avLst>
              <a:gd fmla="val 90545" name="adj1"/>
            </a:avLst>
          </a:prstGeom>
          <a:noFill/>
          <a:ln cap="flat" cmpd="sng" w="9525">
            <a:solidFill>
              <a:srgbClr val="595959"/>
            </a:solidFill>
            <a:prstDash val="solid"/>
            <a:round/>
            <a:headEnd len="med" w="med" type="none"/>
            <a:tailEnd len="med" w="med" type="triangle"/>
          </a:ln>
        </p:spPr>
      </p:cxnSp>
      <p:cxnSp>
        <p:nvCxnSpPr>
          <p:cNvPr id="279" name="Google Shape;279;p40"/>
          <p:cNvCxnSpPr>
            <a:stCxn id="276" idx="2"/>
            <a:endCxn id="275" idx="0"/>
          </p:cNvCxnSpPr>
          <p:nvPr/>
        </p:nvCxnSpPr>
        <p:spPr>
          <a:xfrm flipH="1" rot="-5400000">
            <a:off x="4911675" y="2064800"/>
            <a:ext cx="541200" cy="2360700"/>
          </a:xfrm>
          <a:prstGeom prst="bentConnector3">
            <a:avLst>
              <a:gd fmla="val 49998" name="adj1"/>
            </a:avLst>
          </a:prstGeom>
          <a:noFill/>
          <a:ln cap="flat" cmpd="sng" w="9525">
            <a:solidFill>
              <a:srgbClr val="595959"/>
            </a:solidFill>
            <a:prstDash val="solid"/>
            <a:round/>
            <a:headEnd len="med" w="med" type="triangle"/>
            <a:tailEnd len="med" w="med" type="triangle"/>
          </a:ln>
        </p:spPr>
      </p:cxnSp>
      <p:sp>
        <p:nvSpPr>
          <p:cNvPr id="280" name="Google Shape;280;p40"/>
          <p:cNvSpPr txBox="1"/>
          <p:nvPr/>
        </p:nvSpPr>
        <p:spPr>
          <a:xfrm>
            <a:off x="101500" y="655925"/>
            <a:ext cx="7410300" cy="69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latin typeface="Nunito"/>
                <a:ea typeface="Nunito"/>
                <a:cs typeface="Nunito"/>
                <a:sym typeface="Nunito"/>
              </a:rPr>
              <a:t>International Classification Of Functioning, Disability &amp; Health (ICF)</a:t>
            </a:r>
            <a:endParaRPr sz="1800">
              <a:latin typeface="Nunito"/>
              <a:ea typeface="Nunito"/>
              <a:cs typeface="Nunito"/>
              <a:sym typeface="Nunito"/>
            </a:endParaRPr>
          </a:p>
        </p:txBody>
      </p:sp>
      <p:sp>
        <p:nvSpPr>
          <p:cNvPr id="281" name="Google Shape;281;p40"/>
          <p:cNvSpPr/>
          <p:nvPr/>
        </p:nvSpPr>
        <p:spPr>
          <a:xfrm>
            <a:off x="506100" y="5484754"/>
            <a:ext cx="1588500" cy="5856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lang="en-GB">
                <a:solidFill>
                  <a:srgbClr val="76A5AF"/>
                </a:solidFill>
                <a:latin typeface="Nunito"/>
                <a:ea typeface="Nunito"/>
                <a:cs typeface="Nunito"/>
                <a:sym typeface="Nunito"/>
              </a:rPr>
              <a:t>Environmental Factors </a:t>
            </a:r>
            <a:r>
              <a:rPr baseline="30000" lang="en-GB">
                <a:solidFill>
                  <a:srgbClr val="76A5AF"/>
                </a:solidFill>
                <a:latin typeface="Nunito"/>
                <a:ea typeface="Nunito"/>
                <a:cs typeface="Nunito"/>
                <a:sym typeface="Nunito"/>
              </a:rPr>
              <a:t>2</a:t>
            </a:r>
            <a:endParaRPr baseline="30000">
              <a:solidFill>
                <a:srgbClr val="76A5AF"/>
              </a:solidFill>
              <a:latin typeface="Nunito"/>
              <a:ea typeface="Nunito"/>
              <a:cs typeface="Nunito"/>
              <a:sym typeface="Nunito"/>
            </a:endParaRPr>
          </a:p>
        </p:txBody>
      </p:sp>
      <p:cxnSp>
        <p:nvCxnSpPr>
          <p:cNvPr id="282" name="Google Shape;282;p40"/>
          <p:cNvCxnSpPr>
            <a:stCxn id="283" idx="2"/>
            <a:endCxn id="281" idx="0"/>
          </p:cNvCxnSpPr>
          <p:nvPr/>
        </p:nvCxnSpPr>
        <p:spPr>
          <a:xfrm rot="5400000">
            <a:off x="2416750" y="3892867"/>
            <a:ext cx="475500" cy="2708100"/>
          </a:xfrm>
          <a:prstGeom prst="bentConnector3">
            <a:avLst>
              <a:gd fmla="val 50009" name="adj1"/>
            </a:avLst>
          </a:prstGeom>
          <a:noFill/>
          <a:ln cap="flat" cmpd="sng" w="9525">
            <a:solidFill>
              <a:schemeClr val="dk2"/>
            </a:solidFill>
            <a:prstDash val="solid"/>
            <a:round/>
            <a:headEnd len="med" w="med" type="none"/>
            <a:tailEnd len="med" w="med" type="triangle"/>
          </a:ln>
        </p:spPr>
      </p:cxnSp>
      <p:sp>
        <p:nvSpPr>
          <p:cNvPr id="284" name="Google Shape;284;p40"/>
          <p:cNvSpPr/>
          <p:nvPr/>
        </p:nvSpPr>
        <p:spPr>
          <a:xfrm>
            <a:off x="5568375" y="5484754"/>
            <a:ext cx="1588500" cy="5856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lang="en-GB">
                <a:solidFill>
                  <a:srgbClr val="76A5AF"/>
                </a:solidFill>
                <a:latin typeface="Nunito"/>
                <a:ea typeface="Nunito"/>
                <a:cs typeface="Nunito"/>
                <a:sym typeface="Nunito"/>
              </a:rPr>
              <a:t>Personal Factors </a:t>
            </a:r>
            <a:r>
              <a:rPr baseline="30000" lang="en-GB">
                <a:solidFill>
                  <a:srgbClr val="76A5AF"/>
                </a:solidFill>
                <a:latin typeface="Nunito"/>
                <a:ea typeface="Nunito"/>
                <a:cs typeface="Nunito"/>
                <a:sym typeface="Nunito"/>
              </a:rPr>
              <a:t>3</a:t>
            </a:r>
            <a:endParaRPr>
              <a:solidFill>
                <a:srgbClr val="76A5AF"/>
              </a:solidFill>
              <a:latin typeface="Nunito"/>
              <a:ea typeface="Nunito"/>
              <a:cs typeface="Nunito"/>
              <a:sym typeface="Nunito"/>
            </a:endParaRPr>
          </a:p>
        </p:txBody>
      </p:sp>
      <p:cxnSp>
        <p:nvCxnSpPr>
          <p:cNvPr id="285" name="Google Shape;285;p40"/>
          <p:cNvCxnSpPr>
            <a:stCxn id="283" idx="2"/>
            <a:endCxn id="284" idx="0"/>
          </p:cNvCxnSpPr>
          <p:nvPr/>
        </p:nvCxnSpPr>
        <p:spPr>
          <a:xfrm flipH="1" rot="-5400000">
            <a:off x="4947850" y="4069867"/>
            <a:ext cx="475500" cy="2354100"/>
          </a:xfrm>
          <a:prstGeom prst="bentConnector3">
            <a:avLst>
              <a:gd fmla="val 50009" name="adj1"/>
            </a:avLst>
          </a:prstGeom>
          <a:noFill/>
          <a:ln cap="flat" cmpd="sng" w="9525">
            <a:solidFill>
              <a:schemeClr val="dk2"/>
            </a:solidFill>
            <a:prstDash val="solid"/>
            <a:round/>
            <a:headEnd len="med" w="med" type="none"/>
            <a:tailEnd len="med" w="med" type="triangle"/>
          </a:ln>
        </p:spPr>
      </p:cxnSp>
      <p:sp>
        <p:nvSpPr>
          <p:cNvPr id="286" name="Google Shape;286;p40"/>
          <p:cNvSpPr/>
          <p:nvPr/>
        </p:nvSpPr>
        <p:spPr>
          <a:xfrm>
            <a:off x="4940200" y="3720404"/>
            <a:ext cx="557700" cy="200700"/>
          </a:xfrm>
          <a:prstGeom prst="leftRightArrow">
            <a:avLst>
              <a:gd fmla="val 50000" name="adj1"/>
              <a:gd fmla="val 50000" name="adj2"/>
            </a:avLst>
          </a:prstGeom>
          <a:solidFill>
            <a:srgbClr val="134F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0"/>
          <p:cNvSpPr/>
          <p:nvPr/>
        </p:nvSpPr>
        <p:spPr>
          <a:xfrm>
            <a:off x="2349400" y="3720404"/>
            <a:ext cx="557700" cy="200700"/>
          </a:xfrm>
          <a:prstGeom prst="leftRightArrow">
            <a:avLst>
              <a:gd fmla="val 50000" name="adj1"/>
              <a:gd fmla="val 50000" name="adj2"/>
            </a:avLst>
          </a:prstGeom>
          <a:solidFill>
            <a:srgbClr val="134F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8" name="Google Shape;288;p40"/>
          <p:cNvCxnSpPr>
            <a:stCxn id="275" idx="2"/>
          </p:cNvCxnSpPr>
          <p:nvPr/>
        </p:nvCxnSpPr>
        <p:spPr>
          <a:xfrm rot="5400000">
            <a:off x="5098732" y="3028773"/>
            <a:ext cx="171900" cy="2355900"/>
          </a:xfrm>
          <a:prstGeom prst="bentConnector2">
            <a:avLst/>
          </a:prstGeom>
          <a:noFill/>
          <a:ln cap="flat" cmpd="sng" w="9525">
            <a:solidFill>
              <a:schemeClr val="dk2"/>
            </a:solidFill>
            <a:prstDash val="solid"/>
            <a:round/>
            <a:headEnd len="med" w="med" type="triangle"/>
            <a:tailEnd len="med" w="med" type="none"/>
          </a:ln>
        </p:spPr>
      </p:cxnSp>
      <p:cxnSp>
        <p:nvCxnSpPr>
          <p:cNvPr id="289" name="Google Shape;289;p40"/>
          <p:cNvCxnSpPr>
            <a:stCxn id="273" idx="2"/>
          </p:cNvCxnSpPr>
          <p:nvPr/>
        </p:nvCxnSpPr>
        <p:spPr>
          <a:xfrm flipH="1" rot="-5400000">
            <a:off x="2601000" y="2820127"/>
            <a:ext cx="171900" cy="2773200"/>
          </a:xfrm>
          <a:prstGeom prst="bentConnector2">
            <a:avLst/>
          </a:prstGeom>
          <a:noFill/>
          <a:ln cap="flat" cmpd="sng" w="9525">
            <a:solidFill>
              <a:schemeClr val="dk2"/>
            </a:solidFill>
            <a:prstDash val="solid"/>
            <a:round/>
            <a:headEnd len="med" w="med" type="triangle"/>
            <a:tailEnd len="med" w="med" type="none"/>
          </a:ln>
        </p:spPr>
      </p:cxnSp>
      <p:sp>
        <p:nvSpPr>
          <p:cNvPr id="290" name="Google Shape;290;p40"/>
          <p:cNvSpPr txBox="1"/>
          <p:nvPr/>
        </p:nvSpPr>
        <p:spPr>
          <a:xfrm>
            <a:off x="270550" y="281676"/>
            <a:ext cx="7072200" cy="51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ICF Classification</a:t>
            </a:r>
            <a:endParaRPr b="1" sz="2400">
              <a:solidFill>
                <a:srgbClr val="134F5C"/>
              </a:solidFill>
              <a:latin typeface="Nunito"/>
              <a:ea typeface="Nunito"/>
              <a:cs typeface="Nunito"/>
              <a:sym typeface="Nunito"/>
            </a:endParaRPr>
          </a:p>
        </p:txBody>
      </p:sp>
      <p:sp>
        <p:nvSpPr>
          <p:cNvPr id="291" name="Google Shape;291;p40"/>
          <p:cNvSpPr txBox="1"/>
          <p:nvPr/>
        </p:nvSpPr>
        <p:spPr>
          <a:xfrm>
            <a:off x="11950" y="9671050"/>
            <a:ext cx="7589400" cy="9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6AA84F"/>
                </a:solidFill>
                <a:latin typeface="Mada"/>
                <a:ea typeface="Mada"/>
                <a:cs typeface="Mada"/>
                <a:sym typeface="Mada"/>
              </a:rPr>
              <a:t>1- If we take a person who’s paralyzed and apply this structure we’ll see that:</a:t>
            </a:r>
            <a:endParaRPr sz="800">
              <a:solidFill>
                <a:srgbClr val="6AA84F"/>
              </a:solidFill>
              <a:latin typeface="Mada"/>
              <a:ea typeface="Mada"/>
              <a:cs typeface="Mada"/>
              <a:sym typeface="Mada"/>
            </a:endParaRPr>
          </a:p>
          <a:p>
            <a:pPr indent="0" lvl="0" marL="0" rtl="0" algn="l">
              <a:spcBef>
                <a:spcPts val="0"/>
              </a:spcBef>
              <a:spcAft>
                <a:spcPts val="0"/>
              </a:spcAft>
              <a:buNone/>
            </a:pPr>
            <a:r>
              <a:rPr lang="en-GB" sz="800">
                <a:solidFill>
                  <a:srgbClr val="6AA84F"/>
                </a:solidFill>
                <a:latin typeface="Mada"/>
                <a:ea typeface="Mada"/>
                <a:cs typeface="Mada"/>
                <a:sym typeface="Mada"/>
              </a:rPr>
              <a:t>Impairment</a:t>
            </a:r>
            <a:r>
              <a:rPr lang="en-GB" sz="800">
                <a:solidFill>
                  <a:srgbClr val="6AA84F"/>
                </a:solidFill>
                <a:latin typeface="Mada"/>
                <a:ea typeface="Mada"/>
                <a:cs typeface="Mada"/>
                <a:sym typeface="Mada"/>
              </a:rPr>
              <a:t>: Spinal transection		</a:t>
            </a:r>
            <a:r>
              <a:rPr lang="en-GB" sz="800">
                <a:solidFill>
                  <a:srgbClr val="6AA84F"/>
                </a:solidFill>
                <a:latin typeface="Mada"/>
                <a:ea typeface="Mada"/>
                <a:cs typeface="Mada"/>
                <a:sym typeface="Mada"/>
              </a:rPr>
              <a:t>Limitation</a:t>
            </a:r>
            <a:r>
              <a:rPr lang="en-GB" sz="800">
                <a:solidFill>
                  <a:srgbClr val="6AA84F"/>
                </a:solidFill>
                <a:latin typeface="Mada"/>
                <a:ea typeface="Mada"/>
                <a:cs typeface="Mada"/>
                <a:sym typeface="Mada"/>
              </a:rPr>
              <a:t>: can’t move	Restriction: can’t go to the market	Environment: Special parking	            Personal: Rehab</a:t>
            </a:r>
            <a:endParaRPr sz="800">
              <a:solidFill>
                <a:srgbClr val="6AA84F"/>
              </a:solidFill>
              <a:latin typeface="Mada"/>
              <a:ea typeface="Mada"/>
              <a:cs typeface="Mada"/>
              <a:sym typeface="Mada"/>
            </a:endParaRPr>
          </a:p>
          <a:p>
            <a:pPr indent="0" lvl="0" marL="0" rtl="0" algn="l">
              <a:spcBef>
                <a:spcPts val="0"/>
              </a:spcBef>
              <a:spcAft>
                <a:spcPts val="0"/>
              </a:spcAft>
              <a:buNone/>
            </a:pPr>
            <a:r>
              <a:rPr lang="en-GB" sz="800">
                <a:solidFill>
                  <a:srgbClr val="999999"/>
                </a:solidFill>
                <a:latin typeface="Mada"/>
                <a:ea typeface="Mada"/>
                <a:cs typeface="Mada"/>
                <a:sym typeface="Mada"/>
              </a:rPr>
              <a:t>2- Environmental factors include profession, education, employment</a:t>
            </a:r>
            <a:endParaRPr sz="800">
              <a:solidFill>
                <a:srgbClr val="999999"/>
              </a:solidFill>
              <a:latin typeface="Mada"/>
              <a:ea typeface="Mada"/>
              <a:cs typeface="Mada"/>
              <a:sym typeface="Mada"/>
            </a:endParaRPr>
          </a:p>
          <a:p>
            <a:pPr indent="0" lvl="0" marL="0" rtl="0" algn="l">
              <a:spcBef>
                <a:spcPts val="0"/>
              </a:spcBef>
              <a:spcAft>
                <a:spcPts val="0"/>
              </a:spcAft>
              <a:buNone/>
            </a:pPr>
            <a:r>
              <a:rPr lang="en-GB" sz="800">
                <a:solidFill>
                  <a:srgbClr val="999999"/>
                </a:solidFill>
                <a:latin typeface="Mada"/>
                <a:ea typeface="Mada"/>
                <a:cs typeface="Mada"/>
                <a:sym typeface="Mada"/>
              </a:rPr>
              <a:t>3- Personal factors include sex, age, BMI, smoking, alcohol, </a:t>
            </a:r>
            <a:r>
              <a:rPr b="1" lang="en-GB" sz="800">
                <a:solidFill>
                  <a:srgbClr val="FF0000"/>
                </a:solidFill>
                <a:latin typeface="Mada"/>
                <a:ea typeface="Mada"/>
                <a:cs typeface="Mada"/>
                <a:sym typeface="Mada"/>
              </a:rPr>
              <a:t>positive attitude</a:t>
            </a:r>
            <a:endParaRPr b="1" sz="800">
              <a:solidFill>
                <a:srgbClr val="FF0000"/>
              </a:solidFill>
              <a:latin typeface="Mada"/>
              <a:ea typeface="Mada"/>
              <a:cs typeface="Mada"/>
              <a:sym typeface="Mada"/>
            </a:endParaRPr>
          </a:p>
        </p:txBody>
      </p:sp>
      <p:sp>
        <p:nvSpPr>
          <p:cNvPr id="292" name="Google Shape;292;p40"/>
          <p:cNvSpPr txBox="1"/>
          <p:nvPr/>
        </p:nvSpPr>
        <p:spPr>
          <a:xfrm>
            <a:off x="121400" y="1278225"/>
            <a:ext cx="6806400" cy="11853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It was developed by the </a:t>
            </a:r>
            <a:r>
              <a:rPr b="1" lang="en-GB" sz="1200">
                <a:solidFill>
                  <a:schemeClr val="dk1"/>
                </a:solidFill>
                <a:latin typeface="Mada"/>
                <a:ea typeface="Mada"/>
                <a:cs typeface="Mada"/>
                <a:sym typeface="Mada"/>
              </a:rPr>
              <a:t>WHO</a:t>
            </a:r>
            <a:r>
              <a:rPr lang="en-GB" sz="1200">
                <a:solidFill>
                  <a:schemeClr val="dk1"/>
                </a:solidFill>
                <a:latin typeface="Mada"/>
                <a:ea typeface="Mada"/>
                <a:cs typeface="Mada"/>
                <a:sym typeface="Mada"/>
              </a:rPr>
              <a:t>, and aims to:</a:t>
            </a:r>
            <a:endParaRPr sz="1200">
              <a:solidFill>
                <a:schemeClr val="dk1"/>
              </a:solidFill>
              <a:latin typeface="Mada"/>
              <a:ea typeface="Mada"/>
              <a:cs typeface="Mada"/>
              <a:sym typeface="Mada"/>
            </a:endParaRPr>
          </a:p>
          <a:p>
            <a:pPr indent="-171450" lvl="0" marL="5400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To provide a scientific basis for consequences of health conditions.</a:t>
            </a:r>
            <a:endParaRPr sz="1200">
              <a:solidFill>
                <a:schemeClr val="dk1"/>
              </a:solidFill>
              <a:latin typeface="Mada"/>
              <a:ea typeface="Mada"/>
              <a:cs typeface="Mada"/>
              <a:sym typeface="Mada"/>
            </a:endParaRPr>
          </a:p>
          <a:p>
            <a:pPr indent="-171450" lvl="0" marL="5400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To establish a common language to improve communications.</a:t>
            </a:r>
            <a:endParaRPr sz="1200">
              <a:solidFill>
                <a:schemeClr val="dk1"/>
              </a:solidFill>
              <a:latin typeface="Mada"/>
              <a:ea typeface="Mada"/>
              <a:cs typeface="Mada"/>
              <a:sym typeface="Mada"/>
            </a:endParaRPr>
          </a:p>
          <a:p>
            <a:pPr indent="-171450" lvl="0" marL="5400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To permit comparison of data across: countries, disciplines, services and time.</a:t>
            </a:r>
            <a:endParaRPr sz="1200">
              <a:solidFill>
                <a:schemeClr val="dk1"/>
              </a:solidFill>
              <a:latin typeface="Mada"/>
              <a:ea typeface="Mada"/>
              <a:cs typeface="Mada"/>
              <a:sym typeface="Mada"/>
            </a:endParaRPr>
          </a:p>
          <a:p>
            <a:pPr indent="-171450" lvl="0" marL="5400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To provide a systematic coding scheme for health information systems</a:t>
            </a:r>
            <a:endParaRPr sz="1200">
              <a:solidFill>
                <a:schemeClr val="dk1"/>
              </a:solidFill>
              <a:latin typeface="Mada"/>
              <a:ea typeface="Mada"/>
              <a:cs typeface="Mada"/>
              <a:sym typeface="Mada"/>
            </a:endParaRPr>
          </a:p>
        </p:txBody>
      </p:sp>
      <p:sp>
        <p:nvSpPr>
          <p:cNvPr id="293" name="Google Shape;293;p40"/>
          <p:cNvSpPr txBox="1"/>
          <p:nvPr/>
        </p:nvSpPr>
        <p:spPr>
          <a:xfrm>
            <a:off x="157625" y="6138000"/>
            <a:ext cx="5719800" cy="54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ICF- Estimation of Disability: Response and Scoring</a:t>
            </a:r>
            <a:endParaRPr sz="1800">
              <a:solidFill>
                <a:srgbClr val="76A5AF"/>
              </a:solidFill>
              <a:latin typeface="Nunito"/>
              <a:ea typeface="Nunito"/>
              <a:cs typeface="Nunito"/>
              <a:sym typeface="Nunito"/>
            </a:endParaRPr>
          </a:p>
        </p:txBody>
      </p:sp>
      <p:sp>
        <p:nvSpPr>
          <p:cNvPr id="294" name="Google Shape;294;p40"/>
          <p:cNvSpPr txBox="1"/>
          <p:nvPr/>
        </p:nvSpPr>
        <p:spPr>
          <a:xfrm>
            <a:off x="101500" y="6458175"/>
            <a:ext cx="7410300" cy="31134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To quantify the disability of a person, the ICF developed a scoring system which divides disability into 6 domains and score each one of them out of 4.</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ICF allows to shift our gaze from the </a:t>
            </a:r>
            <a:r>
              <a:rPr b="1" lang="en-GB" sz="1200">
                <a:solidFill>
                  <a:srgbClr val="FF0000"/>
                </a:solidFill>
                <a:latin typeface="Mada"/>
                <a:ea typeface="Mada"/>
                <a:cs typeface="Mada"/>
                <a:sym typeface="Mada"/>
              </a:rPr>
              <a:t>cause </a:t>
            </a:r>
            <a:r>
              <a:rPr lang="en-GB" sz="1200">
                <a:solidFill>
                  <a:schemeClr val="dk1"/>
                </a:solidFill>
                <a:latin typeface="Mada"/>
                <a:ea typeface="Mada"/>
                <a:cs typeface="Mada"/>
                <a:sym typeface="Mada"/>
              </a:rPr>
              <a:t>(</a:t>
            </a:r>
            <a:r>
              <a:rPr lang="en-GB" sz="1200">
                <a:solidFill>
                  <a:schemeClr val="dk1"/>
                </a:solidFill>
                <a:latin typeface="Mada"/>
                <a:ea typeface="Mada"/>
                <a:cs typeface="Mada"/>
                <a:sym typeface="Mada"/>
              </a:rPr>
              <a:t>impairment</a:t>
            </a:r>
            <a:r>
              <a:rPr lang="en-GB" sz="1200">
                <a:solidFill>
                  <a:schemeClr val="dk1"/>
                </a:solidFill>
                <a:latin typeface="Mada"/>
                <a:ea typeface="Mada"/>
                <a:cs typeface="Mada"/>
                <a:sym typeface="Mada"/>
              </a:rPr>
              <a:t>) → </a:t>
            </a:r>
            <a:r>
              <a:rPr b="1" lang="en-GB" sz="1200">
                <a:solidFill>
                  <a:srgbClr val="FF0000"/>
                </a:solidFill>
                <a:latin typeface="Mada"/>
                <a:ea typeface="Mada"/>
                <a:cs typeface="Mada"/>
                <a:sym typeface="Mada"/>
              </a:rPr>
              <a:t>impact </a:t>
            </a:r>
            <a:r>
              <a:rPr lang="en-GB" sz="1200">
                <a:solidFill>
                  <a:schemeClr val="dk1"/>
                </a:solidFill>
                <a:latin typeface="Mada"/>
                <a:ea typeface="Mada"/>
                <a:cs typeface="Mada"/>
                <a:sym typeface="Mada"/>
              </a:rPr>
              <a:t>(function)</a:t>
            </a:r>
            <a:endParaRPr sz="1200">
              <a:solidFill>
                <a:schemeClr val="dk1"/>
              </a:solidFill>
              <a:latin typeface="Mada"/>
              <a:ea typeface="Mada"/>
              <a:cs typeface="Mada"/>
              <a:sym typeface="Mada"/>
            </a:endParaRPr>
          </a:p>
          <a:p>
            <a:pPr indent="0" lvl="0" marL="457200" rtl="0" algn="l">
              <a:lnSpc>
                <a:spcPct val="115000"/>
              </a:lnSpc>
              <a:spcBef>
                <a:spcPts val="0"/>
              </a:spcBef>
              <a:spcAft>
                <a:spcPts val="0"/>
              </a:spcAft>
              <a:buNone/>
            </a:pPr>
            <a:r>
              <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rPr b="1" lang="en-GB" u="sng">
                <a:solidFill>
                  <a:schemeClr val="dk1"/>
                </a:solidFill>
                <a:highlight>
                  <a:srgbClr val="CFE2F3"/>
                </a:highlight>
                <a:latin typeface="Mada"/>
                <a:ea typeface="Mada"/>
                <a:cs typeface="Mada"/>
                <a:sym typeface="Mada"/>
              </a:rPr>
              <a:t>Core Domains:</a:t>
            </a:r>
            <a:endParaRPr b="1" u="sng">
              <a:solidFill>
                <a:schemeClr val="dk1"/>
              </a:solidFill>
              <a:highlight>
                <a:srgbClr val="CFE2F3"/>
              </a:highlight>
              <a:latin typeface="Mada"/>
              <a:ea typeface="Mada"/>
              <a:cs typeface="Mada"/>
              <a:sym typeface="Mada"/>
            </a:endParaRPr>
          </a:p>
          <a:p>
            <a:pPr indent="0" lvl="0" marL="0" rtl="0" algn="ctr">
              <a:lnSpc>
                <a:spcPct val="115000"/>
              </a:lnSpc>
              <a:spcBef>
                <a:spcPts val="0"/>
              </a:spcBef>
              <a:spcAft>
                <a:spcPts val="0"/>
              </a:spcAft>
              <a:buNone/>
            </a:pPr>
            <a:r>
              <a:rPr lang="en-GB" sz="1200">
                <a:solidFill>
                  <a:schemeClr val="dk1"/>
                </a:solidFill>
                <a:latin typeface="Mada"/>
                <a:ea typeface="Mada"/>
                <a:cs typeface="Mada"/>
                <a:sym typeface="Mada"/>
              </a:rPr>
              <a:t>- Seeing	Hearing	- Mobility	  - Cognition	    - Self care	    - Communication</a:t>
            </a:r>
            <a:endParaRPr sz="1200">
              <a:solidFill>
                <a:schemeClr val="dk1"/>
              </a:solidFill>
              <a:latin typeface="Mada"/>
              <a:ea typeface="Mada"/>
              <a:cs typeface="Mada"/>
              <a:sym typeface="Mada"/>
            </a:endParaRPr>
          </a:p>
          <a:p>
            <a:pPr indent="0" lvl="0" marL="0" rtl="0" algn="ctr">
              <a:lnSpc>
                <a:spcPct val="115000"/>
              </a:lnSpc>
              <a:spcBef>
                <a:spcPts val="0"/>
              </a:spcBef>
              <a:spcAft>
                <a:spcPts val="0"/>
              </a:spcAft>
              <a:buNone/>
            </a:pPr>
            <a:r>
              <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Clr>
                <a:schemeClr val="dk1"/>
              </a:buClr>
              <a:buSzPts val="1100"/>
              <a:buFont typeface="Arial"/>
              <a:buNone/>
            </a:pPr>
            <a:r>
              <a:rPr b="1" lang="en-GB" u="sng">
                <a:solidFill>
                  <a:schemeClr val="dk1"/>
                </a:solidFill>
                <a:highlight>
                  <a:srgbClr val="CFE2F3"/>
                </a:highlight>
                <a:latin typeface="Mada"/>
                <a:ea typeface="Mada"/>
                <a:cs typeface="Mada"/>
                <a:sym typeface="Mada"/>
              </a:rPr>
              <a:t>Response:</a:t>
            </a:r>
            <a:endParaRPr b="1" u="sng">
              <a:solidFill>
                <a:schemeClr val="dk1"/>
              </a:solidFill>
              <a:highlight>
                <a:srgbClr val="CFE2F3"/>
              </a:highlight>
              <a:latin typeface="Mada"/>
              <a:ea typeface="Mada"/>
              <a:cs typeface="Mada"/>
              <a:sym typeface="Mada"/>
            </a:endParaRPr>
          </a:p>
          <a:p>
            <a:pPr indent="0" lvl="0" marL="0" rtl="0" algn="ctr">
              <a:lnSpc>
                <a:spcPct val="115000"/>
              </a:lnSpc>
              <a:spcBef>
                <a:spcPts val="0"/>
              </a:spcBef>
              <a:spcAft>
                <a:spcPts val="0"/>
              </a:spcAft>
              <a:buNone/>
            </a:pPr>
            <a:r>
              <a:rPr lang="en-GB" sz="1200">
                <a:solidFill>
                  <a:schemeClr val="dk1"/>
                </a:solidFill>
                <a:latin typeface="Mada"/>
                <a:ea typeface="Mada"/>
                <a:cs typeface="Mada"/>
                <a:sym typeface="Mada"/>
              </a:rPr>
              <a:t>No difficulties=0       Mild difficulties=1       Moderate difficulties=2       Severe difficulties=3        Extreme difficulties=4</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rPr b="1" lang="en-GB" u="sng">
                <a:solidFill>
                  <a:schemeClr val="dk1"/>
                </a:solidFill>
                <a:highlight>
                  <a:srgbClr val="CFE2F3"/>
                </a:highlight>
                <a:latin typeface="Mada"/>
                <a:ea typeface="Mada"/>
                <a:cs typeface="Mada"/>
                <a:sym typeface="Mada"/>
              </a:rPr>
              <a:t>Score:</a:t>
            </a:r>
            <a:endParaRPr b="1" u="sng">
              <a:solidFill>
                <a:schemeClr val="dk1"/>
              </a:solidFill>
              <a:highlight>
                <a:srgbClr val="CFE2F3"/>
              </a:highlight>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Score range from 0 to 100</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Score of 40 = significant difficulty</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Score of 50 = very significant difficulty</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t/>
            </a:r>
            <a:endParaRPr b="1" u="sng">
              <a:solidFill>
                <a:schemeClr val="dk1"/>
              </a:solidFill>
              <a:highlight>
                <a:srgbClr val="CFE2F3"/>
              </a:highlight>
              <a:latin typeface="Mada"/>
              <a:ea typeface="Mada"/>
              <a:cs typeface="Mada"/>
              <a:sym typeface="Mada"/>
            </a:endParaRPr>
          </a:p>
        </p:txBody>
      </p:sp>
      <p:sp>
        <p:nvSpPr>
          <p:cNvPr id="283" name="Google Shape;283;p40"/>
          <p:cNvSpPr/>
          <p:nvPr/>
        </p:nvSpPr>
        <p:spPr>
          <a:xfrm>
            <a:off x="3214300" y="4423567"/>
            <a:ext cx="1588500" cy="5856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lang="en-GB">
                <a:solidFill>
                  <a:srgbClr val="76A5AF"/>
                </a:solidFill>
                <a:latin typeface="Nunito"/>
                <a:ea typeface="Nunito"/>
                <a:cs typeface="Nunito"/>
                <a:sym typeface="Nunito"/>
              </a:rPr>
              <a:t>Contextual Factors</a:t>
            </a:r>
            <a:endParaRPr>
              <a:solidFill>
                <a:srgbClr val="76A5AF"/>
              </a:solidFill>
              <a:latin typeface="Nunito"/>
              <a:ea typeface="Nunito"/>
              <a:cs typeface="Nunito"/>
              <a:sym typeface="Nunito"/>
            </a:endParaRPr>
          </a:p>
        </p:txBody>
      </p:sp>
      <p:cxnSp>
        <p:nvCxnSpPr>
          <p:cNvPr id="295" name="Google Shape;295;p40"/>
          <p:cNvCxnSpPr>
            <a:stCxn id="283" idx="0"/>
            <a:endCxn id="274" idx="2"/>
          </p:cNvCxnSpPr>
          <p:nvPr/>
        </p:nvCxnSpPr>
        <p:spPr>
          <a:xfrm rot="10800000">
            <a:off x="4008550" y="4126867"/>
            <a:ext cx="0" cy="2967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1"/>
          <p:cNvSpPr txBox="1"/>
          <p:nvPr/>
        </p:nvSpPr>
        <p:spPr>
          <a:xfrm>
            <a:off x="270550" y="281676"/>
            <a:ext cx="7072200" cy="51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ICF Classification</a:t>
            </a:r>
            <a:endParaRPr b="1" sz="2400">
              <a:solidFill>
                <a:srgbClr val="134F5C"/>
              </a:solidFill>
              <a:latin typeface="Nunito"/>
              <a:ea typeface="Nunito"/>
              <a:cs typeface="Nunito"/>
              <a:sym typeface="Nunito"/>
            </a:endParaRPr>
          </a:p>
        </p:txBody>
      </p:sp>
      <p:sp>
        <p:nvSpPr>
          <p:cNvPr id="301" name="Google Shape;301;p41"/>
          <p:cNvSpPr txBox="1"/>
          <p:nvPr/>
        </p:nvSpPr>
        <p:spPr>
          <a:xfrm>
            <a:off x="157625" y="727800"/>
            <a:ext cx="5719800" cy="54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Environmental factors: Capacity vs. Performance</a:t>
            </a:r>
            <a:endParaRPr sz="1800">
              <a:solidFill>
                <a:srgbClr val="76A5AF"/>
              </a:solidFill>
              <a:latin typeface="Nunito"/>
              <a:ea typeface="Nunito"/>
              <a:cs typeface="Nunito"/>
              <a:sym typeface="Nunito"/>
            </a:endParaRPr>
          </a:p>
        </p:txBody>
      </p:sp>
      <p:graphicFrame>
        <p:nvGraphicFramePr>
          <p:cNvPr id="302" name="Google Shape;302;p41"/>
          <p:cNvGraphicFramePr/>
          <p:nvPr/>
        </p:nvGraphicFramePr>
        <p:xfrm>
          <a:off x="224563" y="1309288"/>
          <a:ext cx="3000000" cy="3000000"/>
        </p:xfrm>
        <a:graphic>
          <a:graphicData uri="http://schemas.openxmlformats.org/drawingml/2006/table">
            <a:tbl>
              <a:tblPr>
                <a:noFill/>
                <a:tableStyleId>{50E1B2DF-6467-41B6-A870-B5BBEE3F00F7}</a:tableStyleId>
              </a:tblPr>
              <a:tblGrid>
                <a:gridCol w="3582075"/>
                <a:gridCol w="3582075"/>
              </a:tblGrid>
              <a:tr h="347550">
                <a:tc>
                  <a:txBody>
                    <a:bodyPr/>
                    <a:lstStyle/>
                    <a:p>
                      <a:pPr indent="0" lvl="0" marL="0" rtl="0" algn="ctr">
                        <a:spcBef>
                          <a:spcPts val="0"/>
                        </a:spcBef>
                        <a:spcAft>
                          <a:spcPts val="0"/>
                        </a:spcAft>
                        <a:buNone/>
                      </a:pPr>
                      <a:r>
                        <a:rPr b="1" lang="en-GB">
                          <a:solidFill>
                            <a:srgbClr val="FFFFFF"/>
                          </a:solidFill>
                          <a:latin typeface="Mada"/>
                          <a:ea typeface="Mada"/>
                          <a:cs typeface="Mada"/>
                          <a:sym typeface="Mada"/>
                        </a:rPr>
                        <a:t>Capacity</a:t>
                      </a:r>
                      <a:endParaRPr b="1">
                        <a:solidFill>
                          <a:srgbClr val="FFFFFF"/>
                        </a:solidFill>
                        <a:latin typeface="Mada"/>
                        <a:ea typeface="Mada"/>
                        <a:cs typeface="Mada"/>
                        <a:sym typeface="Mada"/>
                      </a:endParaRPr>
                    </a:p>
                  </a:txBody>
                  <a:tcPr marT="91425" marB="91425" marR="91425" marL="91425" anchor="ctr">
                    <a:solidFill>
                      <a:srgbClr val="134F5C"/>
                    </a:solidFill>
                  </a:tcPr>
                </a:tc>
                <a:tc>
                  <a:txBody>
                    <a:bodyPr/>
                    <a:lstStyle/>
                    <a:p>
                      <a:pPr indent="0" lvl="0" marL="0" rtl="0" algn="ctr">
                        <a:spcBef>
                          <a:spcPts val="0"/>
                        </a:spcBef>
                        <a:spcAft>
                          <a:spcPts val="0"/>
                        </a:spcAft>
                        <a:buNone/>
                      </a:pPr>
                      <a:r>
                        <a:rPr b="1" lang="en-GB">
                          <a:solidFill>
                            <a:srgbClr val="FFFFFF"/>
                          </a:solidFill>
                          <a:latin typeface="Mada"/>
                          <a:ea typeface="Mada"/>
                          <a:cs typeface="Mada"/>
                          <a:sym typeface="Mada"/>
                        </a:rPr>
                        <a:t>Performance</a:t>
                      </a:r>
                      <a:endParaRPr b="1">
                        <a:solidFill>
                          <a:srgbClr val="FFFFFF"/>
                        </a:solidFill>
                        <a:latin typeface="Mada"/>
                        <a:ea typeface="Mada"/>
                        <a:cs typeface="Mada"/>
                        <a:sym typeface="Mada"/>
                      </a:endParaRPr>
                    </a:p>
                  </a:txBody>
                  <a:tcPr marT="91425" marB="91425" marR="91425" marL="91425" anchor="ctr">
                    <a:solidFill>
                      <a:srgbClr val="134F5C"/>
                    </a:solidFill>
                  </a:tcPr>
                </a:tc>
              </a:tr>
              <a:tr h="833100">
                <a:tc>
                  <a:txBody>
                    <a:bodyPr/>
                    <a:lstStyle/>
                    <a:p>
                      <a:pPr indent="-304800" lvl="0" marL="457200" rtl="0" algn="l">
                        <a:spcBef>
                          <a:spcPts val="0"/>
                        </a:spcBef>
                        <a:spcAft>
                          <a:spcPts val="0"/>
                        </a:spcAft>
                        <a:buSzPts val="1200"/>
                        <a:buFont typeface="Mada"/>
                        <a:buChar char="●"/>
                      </a:pPr>
                      <a:r>
                        <a:rPr lang="en-GB" sz="1200">
                          <a:solidFill>
                            <a:schemeClr val="dk1"/>
                          </a:solidFill>
                          <a:latin typeface="Mada"/>
                          <a:ea typeface="Mada"/>
                          <a:cs typeface="Mada"/>
                          <a:sym typeface="Mada"/>
                        </a:rPr>
                        <a:t>Indicates what a person can do in a standardized environment, often a clinical setting,</a:t>
                      </a:r>
                      <a:r>
                        <a:rPr b="1" lang="en-GB" sz="1200">
                          <a:solidFill>
                            <a:schemeClr val="dk1"/>
                          </a:solidFill>
                          <a:latin typeface="Mada"/>
                          <a:ea typeface="Mada"/>
                          <a:cs typeface="Mada"/>
                          <a:sym typeface="Mada"/>
                        </a:rPr>
                        <a:t> </a:t>
                      </a:r>
                      <a:r>
                        <a:rPr b="1" lang="en-GB" sz="1200">
                          <a:solidFill>
                            <a:srgbClr val="FF0000"/>
                          </a:solidFill>
                          <a:latin typeface="Mada"/>
                          <a:ea typeface="Mada"/>
                          <a:cs typeface="Mada"/>
                          <a:sym typeface="Mada"/>
                        </a:rPr>
                        <a:t>without the barriers or facilitators of the person’s usual environment</a:t>
                      </a:r>
                      <a:endParaRPr sz="1200">
                        <a:solidFill>
                          <a:srgbClr val="FF0000"/>
                        </a:solidFill>
                        <a:latin typeface="Mada"/>
                        <a:ea typeface="Mada"/>
                        <a:cs typeface="Mada"/>
                        <a:sym typeface="Mada"/>
                      </a:endParaRPr>
                    </a:p>
                    <a:p>
                      <a:pPr indent="-304800" lvl="0" marL="457200" rtl="0" algn="l">
                        <a:spcBef>
                          <a:spcPts val="0"/>
                        </a:spcBef>
                        <a:spcAft>
                          <a:spcPts val="0"/>
                        </a:spcAft>
                        <a:buSzPts val="1200"/>
                        <a:buFont typeface="Mada"/>
                        <a:buChar char="●"/>
                      </a:pPr>
                      <a:r>
                        <a:rPr lang="en-GB" sz="1200">
                          <a:solidFill>
                            <a:srgbClr val="999999"/>
                          </a:solidFill>
                          <a:latin typeface="Mada"/>
                          <a:ea typeface="Mada"/>
                          <a:cs typeface="Mada"/>
                          <a:sym typeface="Mada"/>
                        </a:rPr>
                        <a:t>The highest probable level of functioning of a person in a given domain at a given moment</a:t>
                      </a:r>
                      <a:r>
                        <a:rPr lang="en-GB" sz="1200">
                          <a:solidFill>
                            <a:schemeClr val="dk1"/>
                          </a:solidFill>
                          <a:latin typeface="Mada"/>
                          <a:ea typeface="Mada"/>
                          <a:cs typeface="Mada"/>
                          <a:sym typeface="Mada"/>
                        </a:rPr>
                        <a:t>.</a:t>
                      </a:r>
                      <a:endParaRPr sz="1200">
                        <a:latin typeface="Mada"/>
                        <a:ea typeface="Mada"/>
                        <a:cs typeface="Mada"/>
                        <a:sym typeface="Mada"/>
                      </a:endParaRPr>
                    </a:p>
                  </a:txBody>
                  <a:tcPr marT="91425" marB="91425" marR="91425" marL="91425" anchor="ctr"/>
                </a:tc>
                <a:tc>
                  <a:txBody>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Indicates what a person does in the current or usual environment,</a:t>
                      </a:r>
                      <a:r>
                        <a:rPr b="1" lang="en-GB" sz="1200">
                          <a:solidFill>
                            <a:srgbClr val="FF0000"/>
                          </a:solidFill>
                          <a:latin typeface="Mada"/>
                          <a:ea typeface="Mada"/>
                          <a:cs typeface="Mada"/>
                          <a:sym typeface="Mada"/>
                        </a:rPr>
                        <a:t> with all barriers</a:t>
                      </a:r>
                      <a:r>
                        <a:rPr lang="en-GB" sz="1200">
                          <a:solidFill>
                            <a:schemeClr val="dk1"/>
                          </a:solidFill>
                          <a:latin typeface="Mada"/>
                          <a:ea typeface="Mada"/>
                          <a:cs typeface="Mada"/>
                          <a:sym typeface="Mada"/>
                        </a:rPr>
                        <a:t> and </a:t>
                      </a:r>
                      <a:r>
                        <a:rPr b="1" lang="en-GB" sz="1200">
                          <a:solidFill>
                            <a:srgbClr val="FF0000"/>
                          </a:solidFill>
                          <a:latin typeface="Mada"/>
                          <a:ea typeface="Mada"/>
                          <a:cs typeface="Mada"/>
                          <a:sym typeface="Mada"/>
                        </a:rPr>
                        <a:t>facilitators </a:t>
                      </a:r>
                      <a:r>
                        <a:rPr lang="en-GB" sz="1200">
                          <a:solidFill>
                            <a:schemeClr val="dk1"/>
                          </a:solidFill>
                          <a:latin typeface="Mada"/>
                          <a:ea typeface="Mada"/>
                          <a:cs typeface="Mada"/>
                          <a:sym typeface="Mada"/>
                        </a:rPr>
                        <a:t>in place.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Not always capacity will be better than performance and not always performance is better than capacity.</a:t>
                      </a:r>
                      <a:endParaRPr sz="1200">
                        <a:latin typeface="Mada"/>
                        <a:ea typeface="Mada"/>
                        <a:cs typeface="Mada"/>
                        <a:sym typeface="Mada"/>
                      </a:endParaRPr>
                    </a:p>
                  </a:txBody>
                  <a:tcPr marT="91425" marB="91425" marR="91425" marL="91425" anchor="ctr"/>
                </a:tc>
              </a:tr>
            </a:tbl>
          </a:graphicData>
        </a:graphic>
      </p:graphicFrame>
      <p:sp>
        <p:nvSpPr>
          <p:cNvPr id="303" name="Google Shape;303;p41"/>
          <p:cNvSpPr txBox="1"/>
          <p:nvPr/>
        </p:nvSpPr>
        <p:spPr>
          <a:xfrm>
            <a:off x="270550" y="3101076"/>
            <a:ext cx="7072200" cy="51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Health Conditions associated with Disability</a:t>
            </a:r>
            <a:endParaRPr b="1" sz="2400">
              <a:solidFill>
                <a:srgbClr val="134F5C"/>
              </a:solidFill>
              <a:latin typeface="Nunito"/>
              <a:ea typeface="Nunito"/>
              <a:cs typeface="Nunito"/>
              <a:sym typeface="Nunito"/>
            </a:endParaRPr>
          </a:p>
        </p:txBody>
      </p:sp>
      <p:sp>
        <p:nvSpPr>
          <p:cNvPr id="304" name="Google Shape;304;p41"/>
          <p:cNvSpPr txBox="1"/>
          <p:nvPr/>
        </p:nvSpPr>
        <p:spPr>
          <a:xfrm>
            <a:off x="352159" y="3700796"/>
            <a:ext cx="432000" cy="831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i="0" lang="en-GB" sz="5400" u="none" cap="none" strike="noStrike">
                <a:solidFill>
                  <a:srgbClr val="134F5C"/>
                </a:solidFill>
                <a:latin typeface="Georgia"/>
                <a:ea typeface="Georgia"/>
                <a:cs typeface="Georgia"/>
                <a:sym typeface="Georgia"/>
              </a:rPr>
              <a:t>1</a:t>
            </a:r>
            <a:endParaRPr b="1" sz="5400">
              <a:solidFill>
                <a:srgbClr val="134F5C"/>
              </a:solidFill>
              <a:latin typeface="Georgia"/>
              <a:ea typeface="Georgia"/>
              <a:cs typeface="Georgia"/>
              <a:sym typeface="Georgia"/>
            </a:endParaRPr>
          </a:p>
        </p:txBody>
      </p:sp>
      <p:sp>
        <p:nvSpPr>
          <p:cNvPr id="305" name="Google Shape;305;p41"/>
          <p:cNvSpPr/>
          <p:nvPr/>
        </p:nvSpPr>
        <p:spPr>
          <a:xfrm>
            <a:off x="875060" y="3921766"/>
            <a:ext cx="54000" cy="540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306" name="Google Shape;306;p41"/>
          <p:cNvSpPr txBox="1"/>
          <p:nvPr/>
        </p:nvSpPr>
        <p:spPr>
          <a:xfrm>
            <a:off x="352159" y="4706721"/>
            <a:ext cx="432000" cy="831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GB" sz="5400">
                <a:solidFill>
                  <a:srgbClr val="D0E0E3"/>
                </a:solidFill>
                <a:latin typeface="Georgia"/>
                <a:ea typeface="Georgia"/>
                <a:cs typeface="Georgia"/>
                <a:sym typeface="Georgia"/>
              </a:rPr>
              <a:t>2</a:t>
            </a:r>
            <a:endParaRPr b="1" sz="5400">
              <a:solidFill>
                <a:srgbClr val="D0E0E3"/>
              </a:solidFill>
              <a:latin typeface="Georgia"/>
              <a:ea typeface="Georgia"/>
              <a:cs typeface="Georgia"/>
              <a:sym typeface="Georgia"/>
            </a:endParaRPr>
          </a:p>
        </p:txBody>
      </p:sp>
      <p:sp>
        <p:nvSpPr>
          <p:cNvPr id="307" name="Google Shape;307;p41"/>
          <p:cNvSpPr/>
          <p:nvPr/>
        </p:nvSpPr>
        <p:spPr>
          <a:xfrm>
            <a:off x="875060" y="4927690"/>
            <a:ext cx="54000" cy="540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308" name="Google Shape;308;p41"/>
          <p:cNvSpPr txBox="1"/>
          <p:nvPr/>
        </p:nvSpPr>
        <p:spPr>
          <a:xfrm>
            <a:off x="352159" y="5614909"/>
            <a:ext cx="432000" cy="831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GB" sz="5400">
                <a:solidFill>
                  <a:srgbClr val="45818E"/>
                </a:solidFill>
                <a:latin typeface="Georgia"/>
                <a:ea typeface="Georgia"/>
                <a:cs typeface="Georgia"/>
                <a:sym typeface="Georgia"/>
              </a:rPr>
              <a:t>3</a:t>
            </a:r>
            <a:endParaRPr b="1" sz="5400">
              <a:solidFill>
                <a:srgbClr val="45818E"/>
              </a:solidFill>
              <a:latin typeface="Georgia"/>
              <a:ea typeface="Georgia"/>
              <a:cs typeface="Georgia"/>
              <a:sym typeface="Georgia"/>
            </a:endParaRPr>
          </a:p>
        </p:txBody>
      </p:sp>
      <p:sp>
        <p:nvSpPr>
          <p:cNvPr id="309" name="Google Shape;309;p41"/>
          <p:cNvSpPr/>
          <p:nvPr/>
        </p:nvSpPr>
        <p:spPr>
          <a:xfrm>
            <a:off x="875060" y="5933614"/>
            <a:ext cx="54000" cy="540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310" name="Google Shape;310;p41"/>
          <p:cNvSpPr txBox="1"/>
          <p:nvPr/>
        </p:nvSpPr>
        <p:spPr>
          <a:xfrm>
            <a:off x="352146" y="6780129"/>
            <a:ext cx="432000" cy="831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GB" sz="5400">
                <a:solidFill>
                  <a:srgbClr val="134F5C"/>
                </a:solidFill>
                <a:latin typeface="Georgia"/>
                <a:ea typeface="Georgia"/>
                <a:cs typeface="Georgia"/>
                <a:sym typeface="Georgia"/>
              </a:rPr>
              <a:t>4</a:t>
            </a:r>
            <a:endParaRPr b="1" sz="5400">
              <a:solidFill>
                <a:srgbClr val="134F5C"/>
              </a:solidFill>
              <a:latin typeface="Georgia"/>
              <a:ea typeface="Georgia"/>
              <a:cs typeface="Georgia"/>
              <a:sym typeface="Georgia"/>
            </a:endParaRPr>
          </a:p>
        </p:txBody>
      </p:sp>
      <p:sp>
        <p:nvSpPr>
          <p:cNvPr id="311" name="Google Shape;311;p41"/>
          <p:cNvSpPr/>
          <p:nvPr/>
        </p:nvSpPr>
        <p:spPr>
          <a:xfrm>
            <a:off x="905410" y="6954061"/>
            <a:ext cx="54000" cy="540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312" name="Google Shape;312;p41"/>
          <p:cNvSpPr txBox="1"/>
          <p:nvPr/>
        </p:nvSpPr>
        <p:spPr>
          <a:xfrm>
            <a:off x="929050" y="3909925"/>
            <a:ext cx="2561400" cy="258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1200">
                <a:latin typeface="Mada"/>
                <a:ea typeface="Mada"/>
                <a:cs typeface="Mada"/>
                <a:sym typeface="Mada"/>
              </a:rPr>
              <a:t>Children</a:t>
            </a:r>
            <a:endParaRPr b="1" i="0" sz="1200" u="none" cap="none" strike="noStrike">
              <a:latin typeface="Mada"/>
              <a:ea typeface="Mada"/>
              <a:cs typeface="Mada"/>
              <a:sym typeface="Mada"/>
            </a:endParaRPr>
          </a:p>
        </p:txBody>
      </p:sp>
      <p:sp>
        <p:nvSpPr>
          <p:cNvPr id="313" name="Google Shape;313;p41"/>
          <p:cNvSpPr txBox="1"/>
          <p:nvPr/>
        </p:nvSpPr>
        <p:spPr>
          <a:xfrm>
            <a:off x="929050" y="4087100"/>
            <a:ext cx="3000000" cy="678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Hearing problems </a:t>
            </a:r>
            <a:endParaRPr sz="12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Vision disorders</a:t>
            </a:r>
            <a:endParaRPr sz="12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Speech problems </a:t>
            </a:r>
            <a:endParaRPr sz="1200">
              <a:latin typeface="Mada"/>
              <a:ea typeface="Mada"/>
              <a:cs typeface="Mada"/>
              <a:sym typeface="Mada"/>
            </a:endParaRPr>
          </a:p>
          <a:p>
            <a:pPr indent="0" lvl="0" marL="914400" rtl="0" algn="l">
              <a:spcBef>
                <a:spcPts val="0"/>
              </a:spcBef>
              <a:spcAft>
                <a:spcPts val="0"/>
              </a:spcAft>
              <a:buNone/>
            </a:pPr>
            <a:r>
              <a:t/>
            </a:r>
            <a:endParaRPr sz="1200">
              <a:latin typeface="Mada"/>
              <a:ea typeface="Mada"/>
              <a:cs typeface="Mada"/>
              <a:sym typeface="Mada"/>
            </a:endParaRPr>
          </a:p>
        </p:txBody>
      </p:sp>
      <p:sp>
        <p:nvSpPr>
          <p:cNvPr id="314" name="Google Shape;314;p41"/>
          <p:cNvSpPr txBox="1"/>
          <p:nvPr/>
        </p:nvSpPr>
        <p:spPr>
          <a:xfrm>
            <a:off x="3977050" y="4087100"/>
            <a:ext cx="3500400" cy="374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Dyslexia</a:t>
            </a:r>
            <a:endParaRPr sz="12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Cerebral palsy </a:t>
            </a:r>
            <a:endParaRPr sz="12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Learning disabilities (associated with autism, attention deficit)</a:t>
            </a:r>
            <a:endParaRPr sz="1200">
              <a:solidFill>
                <a:srgbClr val="000000"/>
              </a:solidFill>
              <a:latin typeface="Mada"/>
              <a:ea typeface="Mada"/>
              <a:cs typeface="Mada"/>
              <a:sym typeface="Mada"/>
            </a:endParaRPr>
          </a:p>
        </p:txBody>
      </p:sp>
      <p:sp>
        <p:nvSpPr>
          <p:cNvPr id="315" name="Google Shape;315;p41"/>
          <p:cNvSpPr txBox="1"/>
          <p:nvPr/>
        </p:nvSpPr>
        <p:spPr>
          <a:xfrm>
            <a:off x="929050" y="4900525"/>
            <a:ext cx="2561400" cy="258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1200">
                <a:latin typeface="Mada"/>
                <a:ea typeface="Mada"/>
                <a:cs typeface="Mada"/>
                <a:sym typeface="Mada"/>
              </a:rPr>
              <a:t>Non-communicable Diseases</a:t>
            </a:r>
            <a:endParaRPr b="1" i="0" sz="1200" u="none" cap="none" strike="noStrike">
              <a:latin typeface="Mada"/>
              <a:ea typeface="Mada"/>
              <a:cs typeface="Mada"/>
              <a:sym typeface="Mada"/>
            </a:endParaRPr>
          </a:p>
        </p:txBody>
      </p:sp>
      <p:sp>
        <p:nvSpPr>
          <p:cNvPr id="316" name="Google Shape;316;p41"/>
          <p:cNvSpPr txBox="1"/>
          <p:nvPr/>
        </p:nvSpPr>
        <p:spPr>
          <a:xfrm>
            <a:off x="929050" y="5077700"/>
            <a:ext cx="3000000" cy="678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Diabetes </a:t>
            </a:r>
            <a:r>
              <a:rPr baseline="30000" lang="en-GB" sz="1200">
                <a:latin typeface="Mada"/>
                <a:ea typeface="Mada"/>
                <a:cs typeface="Mada"/>
                <a:sym typeface="Mada"/>
              </a:rPr>
              <a:t>1</a:t>
            </a:r>
            <a:endParaRPr baseline="30000" sz="12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Cardiovascular </a:t>
            </a:r>
            <a:r>
              <a:rPr lang="en-GB" sz="1200">
                <a:latin typeface="Mada"/>
                <a:ea typeface="Mada"/>
                <a:cs typeface="Mada"/>
                <a:sym typeface="Mada"/>
              </a:rPr>
              <a:t>disease</a:t>
            </a:r>
            <a:endParaRPr sz="12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Mental disorders </a:t>
            </a:r>
            <a:endParaRPr sz="1200">
              <a:latin typeface="Mada"/>
              <a:ea typeface="Mada"/>
              <a:cs typeface="Mada"/>
              <a:sym typeface="Mada"/>
            </a:endParaRPr>
          </a:p>
          <a:p>
            <a:pPr indent="0" lvl="0" marL="914400" rtl="0" algn="l">
              <a:spcBef>
                <a:spcPts val="0"/>
              </a:spcBef>
              <a:spcAft>
                <a:spcPts val="0"/>
              </a:spcAft>
              <a:buNone/>
            </a:pPr>
            <a:r>
              <a:t/>
            </a:r>
            <a:endParaRPr sz="1200">
              <a:latin typeface="Mada"/>
              <a:ea typeface="Mada"/>
              <a:cs typeface="Mada"/>
              <a:sym typeface="Mada"/>
            </a:endParaRPr>
          </a:p>
        </p:txBody>
      </p:sp>
      <p:sp>
        <p:nvSpPr>
          <p:cNvPr id="317" name="Google Shape;317;p41"/>
          <p:cNvSpPr txBox="1"/>
          <p:nvPr/>
        </p:nvSpPr>
        <p:spPr>
          <a:xfrm>
            <a:off x="3977050" y="5077700"/>
            <a:ext cx="3500400" cy="374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Cancer</a:t>
            </a:r>
            <a:endParaRPr sz="12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Respiratory illnesses</a:t>
            </a:r>
            <a:endParaRPr sz="1200">
              <a:latin typeface="Mada"/>
              <a:ea typeface="Mada"/>
              <a:cs typeface="Mada"/>
              <a:sym typeface="Mada"/>
            </a:endParaRPr>
          </a:p>
          <a:p>
            <a:pPr indent="0" lvl="0" marL="914400" rtl="0" algn="l">
              <a:spcBef>
                <a:spcPts val="0"/>
              </a:spcBef>
              <a:spcAft>
                <a:spcPts val="0"/>
              </a:spcAft>
              <a:buNone/>
            </a:pPr>
            <a:r>
              <a:t/>
            </a:r>
            <a:endParaRPr sz="1200">
              <a:solidFill>
                <a:srgbClr val="000000"/>
              </a:solidFill>
              <a:latin typeface="Mada"/>
              <a:ea typeface="Mada"/>
              <a:cs typeface="Mada"/>
              <a:sym typeface="Mada"/>
            </a:endParaRPr>
          </a:p>
        </p:txBody>
      </p:sp>
      <p:sp>
        <p:nvSpPr>
          <p:cNvPr id="318" name="Google Shape;318;p41"/>
          <p:cNvSpPr txBox="1"/>
          <p:nvPr/>
        </p:nvSpPr>
        <p:spPr>
          <a:xfrm>
            <a:off x="929050" y="5891125"/>
            <a:ext cx="2561400" cy="258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1200">
                <a:latin typeface="Mada"/>
                <a:ea typeface="Mada"/>
                <a:cs typeface="Mada"/>
                <a:sym typeface="Mada"/>
              </a:rPr>
              <a:t>Infectious Diseases</a:t>
            </a:r>
            <a:endParaRPr b="1" i="0" sz="1200" u="none" cap="none" strike="noStrike">
              <a:latin typeface="Mada"/>
              <a:ea typeface="Mada"/>
              <a:cs typeface="Mada"/>
              <a:sym typeface="Mada"/>
            </a:endParaRPr>
          </a:p>
        </p:txBody>
      </p:sp>
      <p:sp>
        <p:nvSpPr>
          <p:cNvPr id="319" name="Google Shape;319;p41"/>
          <p:cNvSpPr txBox="1"/>
          <p:nvPr/>
        </p:nvSpPr>
        <p:spPr>
          <a:xfrm>
            <a:off x="929050" y="6068300"/>
            <a:ext cx="3000000" cy="678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HIV</a:t>
            </a:r>
            <a:endParaRPr sz="12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Malaria</a:t>
            </a:r>
            <a:endParaRPr sz="12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Poliomyelitis</a:t>
            </a:r>
            <a:endParaRPr sz="1200">
              <a:latin typeface="Mada"/>
              <a:ea typeface="Mada"/>
              <a:cs typeface="Mada"/>
              <a:sym typeface="Mada"/>
            </a:endParaRPr>
          </a:p>
          <a:p>
            <a:pPr indent="0" lvl="0" marL="914400" rtl="0" algn="l">
              <a:spcBef>
                <a:spcPts val="0"/>
              </a:spcBef>
              <a:spcAft>
                <a:spcPts val="0"/>
              </a:spcAft>
              <a:buNone/>
            </a:pPr>
            <a:r>
              <a:t/>
            </a:r>
            <a:endParaRPr sz="1200">
              <a:latin typeface="Mada"/>
              <a:ea typeface="Mada"/>
              <a:cs typeface="Mada"/>
              <a:sym typeface="Mada"/>
            </a:endParaRPr>
          </a:p>
        </p:txBody>
      </p:sp>
      <p:sp>
        <p:nvSpPr>
          <p:cNvPr id="320" name="Google Shape;320;p41"/>
          <p:cNvSpPr txBox="1"/>
          <p:nvPr/>
        </p:nvSpPr>
        <p:spPr>
          <a:xfrm>
            <a:off x="3977050" y="6068300"/>
            <a:ext cx="3500400" cy="374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Leprosy</a:t>
            </a:r>
            <a:endParaRPr sz="12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Trachoma</a:t>
            </a:r>
            <a:endParaRPr sz="1200">
              <a:latin typeface="Mada"/>
              <a:ea typeface="Mada"/>
              <a:cs typeface="Mada"/>
              <a:sym typeface="Mada"/>
            </a:endParaRPr>
          </a:p>
          <a:p>
            <a:pPr indent="0" lvl="0" marL="914400" rtl="0" algn="l">
              <a:spcBef>
                <a:spcPts val="0"/>
              </a:spcBef>
              <a:spcAft>
                <a:spcPts val="0"/>
              </a:spcAft>
              <a:buNone/>
            </a:pPr>
            <a:r>
              <a:t/>
            </a:r>
            <a:endParaRPr sz="1200">
              <a:solidFill>
                <a:srgbClr val="000000"/>
              </a:solidFill>
              <a:latin typeface="Mada"/>
              <a:ea typeface="Mada"/>
              <a:cs typeface="Mada"/>
              <a:sym typeface="Mada"/>
            </a:endParaRPr>
          </a:p>
        </p:txBody>
      </p:sp>
      <p:sp>
        <p:nvSpPr>
          <p:cNvPr id="321" name="Google Shape;321;p41"/>
          <p:cNvSpPr txBox="1"/>
          <p:nvPr/>
        </p:nvSpPr>
        <p:spPr>
          <a:xfrm>
            <a:off x="929050" y="7110325"/>
            <a:ext cx="2561400" cy="258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1200">
                <a:latin typeface="Mada"/>
                <a:ea typeface="Mada"/>
                <a:cs typeface="Mada"/>
                <a:sym typeface="Mada"/>
              </a:rPr>
              <a:t>Injuries: RTA (Road Traffic Injuries)</a:t>
            </a:r>
            <a:endParaRPr b="1" i="0" sz="1200" u="none" cap="none" strike="noStrike">
              <a:latin typeface="Mada"/>
              <a:ea typeface="Mada"/>
              <a:cs typeface="Mada"/>
              <a:sym typeface="Mada"/>
            </a:endParaRPr>
          </a:p>
        </p:txBody>
      </p:sp>
      <p:sp>
        <p:nvSpPr>
          <p:cNvPr id="322" name="Google Shape;322;p41"/>
          <p:cNvSpPr txBox="1"/>
          <p:nvPr/>
        </p:nvSpPr>
        <p:spPr>
          <a:xfrm>
            <a:off x="11950" y="9671050"/>
            <a:ext cx="7589400" cy="9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6AA84F"/>
                </a:solidFill>
                <a:latin typeface="Mada"/>
                <a:ea typeface="Mada"/>
                <a:cs typeface="Mada"/>
                <a:sym typeface="Mada"/>
              </a:rPr>
              <a:t>1- Diabetics requires more preparations and special consideration in many activities</a:t>
            </a:r>
            <a:endParaRPr b="1" sz="800">
              <a:solidFill>
                <a:srgbClr val="FF0000"/>
              </a:solidFill>
              <a:latin typeface="Mada"/>
              <a:ea typeface="Mada"/>
              <a:cs typeface="Mada"/>
              <a:sym typeface="Mada"/>
            </a:endParaRPr>
          </a:p>
        </p:txBody>
      </p:sp>
      <p:sp>
        <p:nvSpPr>
          <p:cNvPr id="323" name="Google Shape;323;p41"/>
          <p:cNvSpPr txBox="1"/>
          <p:nvPr/>
        </p:nvSpPr>
        <p:spPr>
          <a:xfrm>
            <a:off x="270550" y="7673076"/>
            <a:ext cx="7072200" cy="51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Disabling Barriers</a:t>
            </a:r>
            <a:endParaRPr b="1" sz="2400">
              <a:solidFill>
                <a:srgbClr val="134F5C"/>
              </a:solidFill>
              <a:latin typeface="Nunito"/>
              <a:ea typeface="Nunito"/>
              <a:cs typeface="Nunito"/>
              <a:sym typeface="Nunito"/>
            </a:endParaRPr>
          </a:p>
        </p:txBody>
      </p:sp>
      <p:sp>
        <p:nvSpPr>
          <p:cNvPr id="324" name="Google Shape;324;p41"/>
          <p:cNvSpPr txBox="1"/>
          <p:nvPr/>
        </p:nvSpPr>
        <p:spPr>
          <a:xfrm>
            <a:off x="121400" y="8212425"/>
            <a:ext cx="6806400" cy="7614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WHO defines </a:t>
            </a:r>
            <a:r>
              <a:rPr b="1" lang="en-GB" sz="1200">
                <a:solidFill>
                  <a:srgbClr val="FF0000"/>
                </a:solidFill>
                <a:latin typeface="Mada"/>
                <a:ea typeface="Mada"/>
                <a:cs typeface="Mada"/>
                <a:sym typeface="Mada"/>
              </a:rPr>
              <a:t>barriers </a:t>
            </a:r>
            <a:r>
              <a:rPr lang="en-GB" sz="1200">
                <a:solidFill>
                  <a:schemeClr val="dk1"/>
                </a:solidFill>
                <a:latin typeface="Mada"/>
                <a:ea typeface="Mada"/>
                <a:cs typeface="Mada"/>
                <a:sym typeface="Mada"/>
              </a:rPr>
              <a:t>as: </a:t>
            </a:r>
            <a:r>
              <a:rPr lang="en-GB" sz="1200">
                <a:solidFill>
                  <a:schemeClr val="dk1"/>
                </a:solidFill>
                <a:latin typeface="Mada"/>
                <a:ea typeface="Mada"/>
                <a:cs typeface="Mada"/>
                <a:sym typeface="Mada"/>
              </a:rPr>
              <a:t>“Factors in a person’s environment that, through their absence or presence, limit functioning and create disability”. </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These factors include different aspects such as:</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t/>
            </a:r>
            <a:endParaRPr sz="1200">
              <a:solidFill>
                <a:schemeClr val="dk1"/>
              </a:solidFill>
              <a:latin typeface="Mada"/>
              <a:ea typeface="Mada"/>
              <a:cs typeface="Mada"/>
              <a:sym typeface="Mada"/>
            </a:endParaRPr>
          </a:p>
        </p:txBody>
      </p:sp>
      <p:sp>
        <p:nvSpPr>
          <p:cNvPr id="325" name="Google Shape;325;p41"/>
          <p:cNvSpPr txBox="1"/>
          <p:nvPr/>
        </p:nvSpPr>
        <p:spPr>
          <a:xfrm>
            <a:off x="929050" y="8887700"/>
            <a:ext cx="3000000" cy="678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Attitudinal</a:t>
            </a:r>
            <a:endParaRPr sz="12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Communication</a:t>
            </a:r>
            <a:endParaRPr sz="12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Physical</a:t>
            </a:r>
            <a:endParaRPr sz="1200">
              <a:latin typeface="Mada"/>
              <a:ea typeface="Mada"/>
              <a:cs typeface="Mada"/>
              <a:sym typeface="Mada"/>
            </a:endParaRPr>
          </a:p>
          <a:p>
            <a:pPr indent="0" lvl="0" marL="914400" rtl="0" algn="l">
              <a:spcBef>
                <a:spcPts val="0"/>
              </a:spcBef>
              <a:spcAft>
                <a:spcPts val="0"/>
              </a:spcAft>
              <a:buNone/>
            </a:pPr>
            <a:r>
              <a:t/>
            </a:r>
            <a:endParaRPr sz="1200">
              <a:latin typeface="Mada"/>
              <a:ea typeface="Mada"/>
              <a:cs typeface="Mada"/>
              <a:sym typeface="Mada"/>
            </a:endParaRPr>
          </a:p>
        </p:txBody>
      </p:sp>
      <p:sp>
        <p:nvSpPr>
          <p:cNvPr id="326" name="Google Shape;326;p41"/>
          <p:cNvSpPr txBox="1"/>
          <p:nvPr/>
        </p:nvSpPr>
        <p:spPr>
          <a:xfrm>
            <a:off x="3977050" y="8887700"/>
            <a:ext cx="3500400" cy="374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Policy </a:t>
            </a:r>
            <a:endParaRPr sz="12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Social</a:t>
            </a:r>
            <a:endParaRPr sz="12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Transportation</a:t>
            </a:r>
            <a:endParaRPr sz="1200">
              <a:latin typeface="Mada"/>
              <a:ea typeface="Mada"/>
              <a:cs typeface="Mada"/>
              <a:sym typeface="Mada"/>
            </a:endParaRPr>
          </a:p>
        </p:txBody>
      </p:sp>
      <p:sp>
        <p:nvSpPr>
          <p:cNvPr id="327" name="Google Shape;327;p41"/>
          <p:cNvSpPr txBox="1"/>
          <p:nvPr/>
        </p:nvSpPr>
        <p:spPr>
          <a:xfrm>
            <a:off x="3806646" y="6794941"/>
            <a:ext cx="432000" cy="831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GB" sz="5400">
                <a:solidFill>
                  <a:srgbClr val="999999"/>
                </a:solidFill>
                <a:latin typeface="Georgia"/>
                <a:ea typeface="Georgia"/>
                <a:cs typeface="Georgia"/>
                <a:sym typeface="Georgia"/>
              </a:rPr>
              <a:t>5</a:t>
            </a:r>
            <a:endParaRPr b="1" sz="5400">
              <a:solidFill>
                <a:srgbClr val="999999"/>
              </a:solidFill>
              <a:latin typeface="Georgia"/>
              <a:ea typeface="Georgia"/>
              <a:cs typeface="Georgia"/>
              <a:sym typeface="Georgia"/>
            </a:endParaRPr>
          </a:p>
        </p:txBody>
      </p:sp>
      <p:sp>
        <p:nvSpPr>
          <p:cNvPr id="328" name="Google Shape;328;p41"/>
          <p:cNvSpPr/>
          <p:nvPr/>
        </p:nvSpPr>
        <p:spPr>
          <a:xfrm>
            <a:off x="4359910" y="6968874"/>
            <a:ext cx="54000" cy="540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329" name="Google Shape;329;p41"/>
          <p:cNvSpPr txBox="1"/>
          <p:nvPr/>
        </p:nvSpPr>
        <p:spPr>
          <a:xfrm>
            <a:off x="4383550" y="7125138"/>
            <a:ext cx="2561400" cy="258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1200">
                <a:latin typeface="Mada"/>
                <a:ea typeface="Mada"/>
                <a:cs typeface="Mada"/>
                <a:sym typeface="Mada"/>
              </a:rPr>
              <a:t>Arthritis</a:t>
            </a:r>
            <a:r>
              <a:rPr b="1" lang="en-GB" sz="1200">
                <a:latin typeface="Mada"/>
                <a:ea typeface="Mada"/>
                <a:cs typeface="Mada"/>
                <a:sym typeface="Mada"/>
              </a:rPr>
              <a:t> and </a:t>
            </a:r>
            <a:r>
              <a:rPr b="1" lang="en-GB" sz="1200">
                <a:latin typeface="Mada"/>
                <a:ea typeface="Mada"/>
                <a:cs typeface="Mada"/>
                <a:sym typeface="Mada"/>
              </a:rPr>
              <a:t>Back Pain</a:t>
            </a:r>
            <a:endParaRPr b="1" i="0" sz="1200" u="none" cap="none" strike="noStrike">
              <a:latin typeface="Mada"/>
              <a:ea typeface="Mada"/>
              <a:cs typeface="Mada"/>
              <a:sym typeface="Mad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2"/>
          <p:cNvSpPr txBox="1"/>
          <p:nvPr/>
        </p:nvSpPr>
        <p:spPr>
          <a:xfrm>
            <a:off x="270550" y="443301"/>
            <a:ext cx="7072200" cy="51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Types of </a:t>
            </a:r>
            <a:r>
              <a:rPr b="1" lang="en-GB" sz="2400">
                <a:solidFill>
                  <a:srgbClr val="134F5C"/>
                </a:solidFill>
                <a:latin typeface="Nunito"/>
                <a:ea typeface="Nunito"/>
                <a:cs typeface="Nunito"/>
                <a:sym typeface="Nunito"/>
              </a:rPr>
              <a:t>Disabling Barriers</a:t>
            </a:r>
            <a:endParaRPr b="1" sz="2400">
              <a:solidFill>
                <a:srgbClr val="134F5C"/>
              </a:solidFill>
              <a:latin typeface="Nunito"/>
              <a:ea typeface="Nunito"/>
              <a:cs typeface="Nunito"/>
              <a:sym typeface="Nunito"/>
            </a:endParaRPr>
          </a:p>
        </p:txBody>
      </p:sp>
      <p:graphicFrame>
        <p:nvGraphicFramePr>
          <p:cNvPr id="335" name="Google Shape;335;p42"/>
          <p:cNvGraphicFramePr/>
          <p:nvPr/>
        </p:nvGraphicFramePr>
        <p:xfrm>
          <a:off x="224450" y="1100675"/>
          <a:ext cx="3000000" cy="3000000"/>
        </p:xfrm>
        <a:graphic>
          <a:graphicData uri="http://schemas.openxmlformats.org/drawingml/2006/table">
            <a:tbl>
              <a:tblPr>
                <a:noFill/>
                <a:tableStyleId>{50E1B2DF-6467-41B6-A870-B5BBEE3F00F7}</a:tableStyleId>
              </a:tblPr>
              <a:tblGrid>
                <a:gridCol w="1601150"/>
                <a:gridCol w="5563250"/>
              </a:tblGrid>
              <a:tr h="494475">
                <a:tc>
                  <a:txBody>
                    <a:bodyPr/>
                    <a:lstStyle/>
                    <a:p>
                      <a:pPr indent="0" lvl="0" marL="0" rtl="0" algn="ctr">
                        <a:spcBef>
                          <a:spcPts val="0"/>
                        </a:spcBef>
                        <a:spcAft>
                          <a:spcPts val="0"/>
                        </a:spcAft>
                        <a:buNone/>
                      </a:pPr>
                      <a:r>
                        <a:rPr b="1" lang="en-GB">
                          <a:solidFill>
                            <a:srgbClr val="FFFFFF"/>
                          </a:solidFill>
                          <a:latin typeface="Mada"/>
                          <a:ea typeface="Mada"/>
                          <a:cs typeface="Mada"/>
                          <a:sym typeface="Mada"/>
                        </a:rPr>
                        <a:t>Barrier</a:t>
                      </a:r>
                      <a:endParaRPr b="1">
                        <a:solidFill>
                          <a:srgbClr val="FFFFFF"/>
                        </a:solidFill>
                        <a:latin typeface="Mada"/>
                        <a:ea typeface="Mada"/>
                        <a:cs typeface="Mada"/>
                        <a:sym typeface="Mada"/>
                      </a:endParaRPr>
                    </a:p>
                  </a:txBody>
                  <a:tcPr marT="91425" marB="91425" marR="91425" marL="91425">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134F5C"/>
                    </a:solidFill>
                  </a:tcPr>
                </a:tc>
                <a:tc>
                  <a:txBody>
                    <a:bodyPr/>
                    <a:lstStyle/>
                    <a:p>
                      <a:pPr indent="0" lvl="0" marL="0" rtl="0" algn="ctr">
                        <a:spcBef>
                          <a:spcPts val="0"/>
                        </a:spcBef>
                        <a:spcAft>
                          <a:spcPts val="0"/>
                        </a:spcAft>
                        <a:buNone/>
                      </a:pPr>
                      <a:r>
                        <a:rPr b="1" lang="en-GB">
                          <a:solidFill>
                            <a:srgbClr val="FFFFFF"/>
                          </a:solidFill>
                          <a:latin typeface="Mada"/>
                          <a:ea typeface="Mada"/>
                          <a:cs typeface="Mada"/>
                          <a:sym typeface="Mada"/>
                        </a:rPr>
                        <a:t>Description</a:t>
                      </a:r>
                      <a:endParaRPr b="1">
                        <a:solidFill>
                          <a:srgbClr val="FFFFFF"/>
                        </a:solidFill>
                        <a:latin typeface="Mada"/>
                        <a:ea typeface="Mada"/>
                        <a:cs typeface="Mada"/>
                        <a:sym typeface="Mada"/>
                      </a:endParaRPr>
                    </a:p>
                  </a:txBody>
                  <a:tcPr marT="91425" marB="91425" marR="91425" marL="91425">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134F5C"/>
                    </a:solidFill>
                  </a:tcPr>
                </a:tc>
              </a:tr>
              <a:tr h="494475">
                <a:tc>
                  <a:txBody>
                    <a:bodyPr/>
                    <a:lstStyle/>
                    <a:p>
                      <a:pPr indent="0" lvl="0" marL="0" rtl="0" algn="ctr">
                        <a:spcBef>
                          <a:spcPts val="0"/>
                        </a:spcBef>
                        <a:spcAft>
                          <a:spcPts val="0"/>
                        </a:spcAft>
                        <a:buNone/>
                      </a:pPr>
                      <a:r>
                        <a:rPr b="1" lang="en-GB">
                          <a:latin typeface="Mada"/>
                          <a:ea typeface="Mada"/>
                          <a:cs typeface="Mada"/>
                          <a:sym typeface="Mada"/>
                        </a:rPr>
                        <a:t>Attitudinal</a:t>
                      </a:r>
                      <a:endParaRPr b="1">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rPr lang="en-GB" sz="1200">
                          <a:solidFill>
                            <a:schemeClr val="dk1"/>
                          </a:solidFill>
                          <a:latin typeface="Mada"/>
                          <a:ea typeface="Mada"/>
                          <a:cs typeface="Mada"/>
                          <a:sym typeface="Mada"/>
                        </a:rPr>
                        <a:t>Negative attitudes leading to rejection and marginalization.</a:t>
                      </a:r>
                      <a:endParaRPr sz="1200"/>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1370675">
                <a:tc>
                  <a:txBody>
                    <a:bodyPr/>
                    <a:lstStyle/>
                    <a:p>
                      <a:pPr indent="0" lvl="0" marL="0" rtl="0" algn="ctr">
                        <a:spcBef>
                          <a:spcPts val="0"/>
                        </a:spcBef>
                        <a:spcAft>
                          <a:spcPts val="0"/>
                        </a:spcAft>
                        <a:buNone/>
                      </a:pPr>
                      <a:r>
                        <a:rPr b="1" lang="en-GB">
                          <a:latin typeface="Mada"/>
                          <a:ea typeface="Mada"/>
                          <a:cs typeface="Mada"/>
                          <a:sym typeface="Mada"/>
                        </a:rPr>
                        <a:t>Communication</a:t>
                      </a:r>
                      <a:endParaRPr b="1">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rPr lang="en-GB" sz="1200">
                          <a:solidFill>
                            <a:schemeClr val="dk1"/>
                          </a:solidFill>
                          <a:latin typeface="Mada"/>
                          <a:ea typeface="Mada"/>
                          <a:cs typeface="Mada"/>
                          <a:sym typeface="Mada"/>
                        </a:rPr>
                        <a:t>Are experienced by people who have disabilities that affect hearing, speaking, reading, writing, and or understanding.</a:t>
                      </a:r>
                      <a:endParaRPr sz="1200">
                        <a:solidFill>
                          <a:schemeClr val="dk1"/>
                        </a:solidFill>
                        <a:latin typeface="Mada"/>
                        <a:ea typeface="Mada"/>
                        <a:cs typeface="Mada"/>
                        <a:sym typeface="Mada"/>
                      </a:endParaRPr>
                    </a:p>
                    <a:p>
                      <a:pPr indent="0" lvl="0" marL="0" rtl="0" algn="l">
                        <a:spcBef>
                          <a:spcPts val="0"/>
                        </a:spcBef>
                        <a:spcAft>
                          <a:spcPts val="0"/>
                        </a:spcAft>
                        <a:buNone/>
                      </a:pPr>
                      <a:r>
                        <a:rPr b="1" lang="en-GB" sz="1200" u="sng">
                          <a:solidFill>
                            <a:schemeClr val="dk1"/>
                          </a:solidFill>
                          <a:highlight>
                            <a:srgbClr val="CFE2F3"/>
                          </a:highlight>
                          <a:latin typeface="Mada"/>
                          <a:ea typeface="Mada"/>
                          <a:cs typeface="Mada"/>
                          <a:sym typeface="Mada"/>
                        </a:rPr>
                        <a:t>Examples: </a:t>
                      </a:r>
                      <a:endParaRPr b="1" sz="1200" u="sng">
                        <a:solidFill>
                          <a:schemeClr val="dk1"/>
                        </a:solidFill>
                        <a:highlight>
                          <a:srgbClr val="CFE2F3"/>
                        </a:highlight>
                        <a:latin typeface="Mada"/>
                        <a:ea typeface="Mada"/>
                        <a:cs typeface="Mada"/>
                        <a:sym typeface="Mada"/>
                      </a:endParaRPr>
                    </a:p>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Lack of accessibility to transport and information system (sign language)</a:t>
                      </a:r>
                      <a:endParaRPr sz="1200">
                        <a:solidFill>
                          <a:srgbClr val="999999"/>
                        </a:solidFill>
                        <a:latin typeface="Mada"/>
                        <a:ea typeface="Mada"/>
                        <a:cs typeface="Mada"/>
                        <a:sym typeface="Mada"/>
                      </a:endParaRPr>
                    </a:p>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Specialized services: availability, accessibility and quality</a:t>
                      </a:r>
                      <a:endParaRPr sz="1200">
                        <a:solidFill>
                          <a:srgbClr val="999999"/>
                        </a:solidFill>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1598725">
                <a:tc>
                  <a:txBody>
                    <a:bodyPr/>
                    <a:lstStyle/>
                    <a:p>
                      <a:pPr indent="0" lvl="0" marL="0" rtl="0" algn="ctr">
                        <a:spcBef>
                          <a:spcPts val="0"/>
                        </a:spcBef>
                        <a:spcAft>
                          <a:spcPts val="0"/>
                        </a:spcAft>
                        <a:buNone/>
                      </a:pPr>
                      <a:r>
                        <a:rPr b="1" lang="en-GB">
                          <a:latin typeface="Mada"/>
                          <a:ea typeface="Mada"/>
                          <a:cs typeface="Mada"/>
                          <a:sym typeface="Mada"/>
                        </a:rPr>
                        <a:t>Physical</a:t>
                      </a:r>
                      <a:endParaRPr b="1">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rPr lang="en-GB" sz="1200">
                          <a:solidFill>
                            <a:schemeClr val="dk1"/>
                          </a:solidFill>
                          <a:latin typeface="Mada"/>
                          <a:ea typeface="Mada"/>
                          <a:cs typeface="Mada"/>
                          <a:sym typeface="Mada"/>
                        </a:rPr>
                        <a:t>Structural obstacles in natural or manmade environments that prevent or block mobility or access</a:t>
                      </a:r>
                      <a:endParaRPr sz="1200">
                        <a:solidFill>
                          <a:schemeClr val="dk1"/>
                        </a:solidFill>
                        <a:latin typeface="Mada"/>
                        <a:ea typeface="Mada"/>
                        <a:cs typeface="Mada"/>
                        <a:sym typeface="Mada"/>
                      </a:endParaRPr>
                    </a:p>
                    <a:p>
                      <a:pPr indent="0" lvl="0" marL="0" rtl="0" algn="l">
                        <a:spcBef>
                          <a:spcPts val="0"/>
                        </a:spcBef>
                        <a:spcAft>
                          <a:spcPts val="0"/>
                        </a:spcAft>
                        <a:buNone/>
                      </a:pPr>
                      <a:r>
                        <a:rPr b="1" lang="en-GB" sz="1200" u="sng">
                          <a:solidFill>
                            <a:schemeClr val="dk1"/>
                          </a:solidFill>
                          <a:highlight>
                            <a:srgbClr val="CFE2F3"/>
                          </a:highlight>
                          <a:latin typeface="Mada"/>
                          <a:ea typeface="Mada"/>
                          <a:cs typeface="Mada"/>
                          <a:sym typeface="Mada"/>
                        </a:rPr>
                        <a:t>Examples: </a:t>
                      </a:r>
                      <a:endParaRPr sz="1200">
                        <a:solidFill>
                          <a:schemeClr val="dk1"/>
                        </a:solidFill>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Steps and curbs that block a person with mobility impairment from entering a building or using a sidewalk</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1142625">
                <a:tc>
                  <a:txBody>
                    <a:bodyPr/>
                    <a:lstStyle/>
                    <a:p>
                      <a:pPr indent="0" lvl="0" marL="0" rtl="0" algn="ctr">
                        <a:spcBef>
                          <a:spcPts val="0"/>
                        </a:spcBef>
                        <a:spcAft>
                          <a:spcPts val="0"/>
                        </a:spcAft>
                        <a:buNone/>
                      </a:pPr>
                      <a:r>
                        <a:rPr b="1" lang="en-GB">
                          <a:latin typeface="Mada"/>
                          <a:ea typeface="Mada"/>
                          <a:cs typeface="Mada"/>
                          <a:sym typeface="Mada"/>
                        </a:rPr>
                        <a:t>Policy</a:t>
                      </a:r>
                      <a:endParaRPr b="1">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rPr lang="en-GB" sz="1200">
                          <a:solidFill>
                            <a:schemeClr val="dk1"/>
                          </a:solidFill>
                          <a:latin typeface="Mada"/>
                          <a:ea typeface="Mada"/>
                          <a:cs typeface="Mada"/>
                          <a:sym typeface="Mada"/>
                        </a:rPr>
                        <a:t>Inadequate policies and standards which does not consider the needs of people with disabilities, or existing policies and standards are not enforced.</a:t>
                      </a:r>
                      <a:endParaRPr sz="1200">
                        <a:solidFill>
                          <a:schemeClr val="dk1"/>
                        </a:solidFill>
                        <a:latin typeface="Mada"/>
                        <a:ea typeface="Mada"/>
                        <a:cs typeface="Mada"/>
                        <a:sym typeface="Mada"/>
                      </a:endParaRPr>
                    </a:p>
                    <a:p>
                      <a:pPr indent="0" lvl="0" marL="0" rtl="0" algn="l">
                        <a:spcBef>
                          <a:spcPts val="0"/>
                        </a:spcBef>
                        <a:spcAft>
                          <a:spcPts val="0"/>
                        </a:spcAft>
                        <a:buNone/>
                      </a:pPr>
                      <a:r>
                        <a:rPr b="1" lang="en-GB" sz="1200" u="sng">
                          <a:solidFill>
                            <a:schemeClr val="dk1"/>
                          </a:solidFill>
                          <a:highlight>
                            <a:srgbClr val="CFE2F3"/>
                          </a:highlight>
                          <a:latin typeface="Mada"/>
                          <a:ea typeface="Mada"/>
                          <a:cs typeface="Mada"/>
                          <a:sym typeface="Mada"/>
                        </a:rPr>
                        <a:t>Examples: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Insufficient funding for implementation of policies and plans.</a:t>
                      </a:r>
                      <a:endParaRPr sz="1200">
                        <a:solidFill>
                          <a:schemeClr val="dk1"/>
                        </a:solidFill>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494475">
                <a:tc>
                  <a:txBody>
                    <a:bodyPr/>
                    <a:lstStyle/>
                    <a:p>
                      <a:pPr indent="0" lvl="0" marL="0" rtl="0" algn="ctr">
                        <a:spcBef>
                          <a:spcPts val="0"/>
                        </a:spcBef>
                        <a:spcAft>
                          <a:spcPts val="0"/>
                        </a:spcAft>
                        <a:buNone/>
                      </a:pPr>
                      <a:r>
                        <a:rPr b="1" lang="en-GB">
                          <a:latin typeface="Mada"/>
                          <a:ea typeface="Mada"/>
                          <a:cs typeface="Mada"/>
                          <a:sym typeface="Mada"/>
                        </a:rPr>
                        <a:t>Social</a:t>
                      </a:r>
                      <a:endParaRPr b="1">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rPr lang="en-GB" sz="1200">
                          <a:solidFill>
                            <a:schemeClr val="dk1"/>
                          </a:solidFill>
                          <a:latin typeface="Mada"/>
                          <a:ea typeface="Mada"/>
                          <a:cs typeface="Mada"/>
                          <a:sym typeface="Mada"/>
                        </a:rPr>
                        <a:t>Lack of consultation and involvement of persons with disability.</a:t>
                      </a:r>
                      <a:endParaRPr sz="1200"/>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686500">
                <a:tc>
                  <a:txBody>
                    <a:bodyPr/>
                    <a:lstStyle/>
                    <a:p>
                      <a:pPr indent="0" lvl="0" marL="0" rtl="0" algn="ctr">
                        <a:spcBef>
                          <a:spcPts val="0"/>
                        </a:spcBef>
                        <a:spcAft>
                          <a:spcPts val="0"/>
                        </a:spcAft>
                        <a:buNone/>
                      </a:pPr>
                      <a:r>
                        <a:rPr b="1" lang="en-GB">
                          <a:latin typeface="Mada"/>
                          <a:ea typeface="Mada"/>
                          <a:cs typeface="Mada"/>
                          <a:sym typeface="Mada"/>
                        </a:rPr>
                        <a:t>Transportation</a:t>
                      </a:r>
                      <a:endParaRPr b="1">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rPr lang="en-GB" sz="1200">
                          <a:solidFill>
                            <a:schemeClr val="dk1"/>
                          </a:solidFill>
                          <a:latin typeface="Mada"/>
                          <a:ea typeface="Mada"/>
                          <a:cs typeface="Mada"/>
                          <a:sym typeface="Mada"/>
                        </a:rPr>
                        <a:t>L</a:t>
                      </a:r>
                      <a:r>
                        <a:rPr lang="en-GB" sz="1200">
                          <a:solidFill>
                            <a:schemeClr val="dk1"/>
                          </a:solidFill>
                          <a:latin typeface="Mada"/>
                          <a:ea typeface="Mada"/>
                          <a:cs typeface="Mada"/>
                          <a:sym typeface="Mada"/>
                        </a:rPr>
                        <a:t>ack of adequate transportation that interferes with a person’s ability to be independent and to function in society. </a:t>
                      </a:r>
                      <a:endParaRPr sz="1200"/>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3"/>
          <p:cNvSpPr txBox="1"/>
          <p:nvPr/>
        </p:nvSpPr>
        <p:spPr>
          <a:xfrm>
            <a:off x="270550" y="384751"/>
            <a:ext cx="7072200" cy="51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Prevention of Disabilities and Rehabilitation</a:t>
            </a:r>
            <a:endParaRPr b="1" sz="2400">
              <a:solidFill>
                <a:srgbClr val="134F5C"/>
              </a:solidFill>
              <a:latin typeface="Nunito"/>
              <a:ea typeface="Nunito"/>
              <a:cs typeface="Nunito"/>
              <a:sym typeface="Nunito"/>
            </a:endParaRPr>
          </a:p>
        </p:txBody>
      </p:sp>
      <p:graphicFrame>
        <p:nvGraphicFramePr>
          <p:cNvPr id="341" name="Google Shape;341;p43"/>
          <p:cNvGraphicFramePr/>
          <p:nvPr/>
        </p:nvGraphicFramePr>
        <p:xfrm>
          <a:off x="270538" y="1077438"/>
          <a:ext cx="3000000" cy="3000000"/>
        </p:xfrm>
        <a:graphic>
          <a:graphicData uri="http://schemas.openxmlformats.org/drawingml/2006/table">
            <a:tbl>
              <a:tblPr>
                <a:noFill/>
                <a:tableStyleId>{50E1B2DF-6467-41B6-A870-B5BBEE3F00F7}</a:tableStyleId>
              </a:tblPr>
              <a:tblGrid>
                <a:gridCol w="1794525"/>
                <a:gridCol w="1794525"/>
                <a:gridCol w="1794525"/>
                <a:gridCol w="1794525"/>
              </a:tblGrid>
              <a:tr h="242100">
                <a:tc>
                  <a:txBody>
                    <a:bodyPr/>
                    <a:lstStyle/>
                    <a:p>
                      <a:pPr indent="0" lvl="0" marL="0" rtl="0" algn="ctr">
                        <a:spcBef>
                          <a:spcPts val="0"/>
                        </a:spcBef>
                        <a:spcAft>
                          <a:spcPts val="0"/>
                        </a:spcAft>
                        <a:buNone/>
                      </a:pPr>
                      <a:r>
                        <a:rPr b="1" lang="en-GB">
                          <a:solidFill>
                            <a:srgbClr val="FFFFFF"/>
                          </a:solidFill>
                          <a:latin typeface="Mada"/>
                          <a:ea typeface="Mada"/>
                          <a:cs typeface="Mada"/>
                          <a:sym typeface="Mada"/>
                        </a:rPr>
                        <a:t>Type</a:t>
                      </a:r>
                      <a:endParaRPr b="1">
                        <a:solidFill>
                          <a:srgbClr val="FFFFFF"/>
                        </a:solidFill>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134F5C"/>
                    </a:solidFill>
                  </a:tcPr>
                </a:tc>
                <a:tc gridSpan="3">
                  <a:txBody>
                    <a:bodyPr/>
                    <a:lstStyle/>
                    <a:p>
                      <a:pPr indent="0" lvl="0" marL="0" rtl="0" algn="ctr">
                        <a:spcBef>
                          <a:spcPts val="0"/>
                        </a:spcBef>
                        <a:spcAft>
                          <a:spcPts val="0"/>
                        </a:spcAft>
                        <a:buNone/>
                      </a:pPr>
                      <a:r>
                        <a:rPr b="1" lang="en-GB">
                          <a:solidFill>
                            <a:srgbClr val="FFFFFF"/>
                          </a:solidFill>
                          <a:latin typeface="Mada"/>
                          <a:ea typeface="Mada"/>
                          <a:cs typeface="Mada"/>
                          <a:sym typeface="Mada"/>
                        </a:rPr>
                        <a:t>Description</a:t>
                      </a:r>
                      <a:endParaRPr b="1">
                        <a:solidFill>
                          <a:srgbClr val="FFFFFF"/>
                        </a:solidFill>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134F5C"/>
                    </a:solidFill>
                  </a:tcPr>
                </a:tc>
                <a:tc hMerge="1"/>
                <a:tc hMerge="1"/>
              </a:tr>
              <a:tr h="662750">
                <a:tc>
                  <a:txBody>
                    <a:bodyPr/>
                    <a:lstStyle/>
                    <a:p>
                      <a:pPr indent="0" lvl="0" marL="0" rtl="0" algn="ctr">
                        <a:spcBef>
                          <a:spcPts val="0"/>
                        </a:spcBef>
                        <a:spcAft>
                          <a:spcPts val="0"/>
                        </a:spcAft>
                        <a:buNone/>
                      </a:pPr>
                      <a:r>
                        <a:rPr b="1" lang="en-GB">
                          <a:latin typeface="Mada"/>
                          <a:ea typeface="Mada"/>
                          <a:cs typeface="Mada"/>
                          <a:sym typeface="Mada"/>
                        </a:rPr>
                        <a:t>Primary Prevention</a:t>
                      </a:r>
                      <a:endParaRPr b="1">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A2C4C9"/>
                    </a:solidFill>
                  </a:tcPr>
                </a:tc>
                <a:tc gridSpan="3">
                  <a:txBody>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Premarital genetic counseling</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Maternal and neonatal care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Screening of neonates for hypothyroidism</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Expanded program on immunization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School services</a:t>
                      </a:r>
                      <a:endParaRPr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c hMerge="1"/>
                <a:tc hMerge="1"/>
              </a:tr>
              <a:tr h="420425">
                <a:tc rowSpan="7">
                  <a:txBody>
                    <a:bodyPr/>
                    <a:lstStyle/>
                    <a:p>
                      <a:pPr indent="0" lvl="0" marL="0" rtl="0" algn="ctr">
                        <a:spcBef>
                          <a:spcPts val="0"/>
                        </a:spcBef>
                        <a:spcAft>
                          <a:spcPts val="0"/>
                        </a:spcAft>
                        <a:buNone/>
                      </a:pPr>
                      <a:r>
                        <a:rPr b="1" lang="en-GB">
                          <a:latin typeface="Mada"/>
                          <a:ea typeface="Mada"/>
                          <a:cs typeface="Mada"/>
                          <a:sym typeface="Mada"/>
                        </a:rPr>
                        <a:t>Secondary Prevention</a:t>
                      </a:r>
                      <a:endParaRPr b="1">
                        <a:latin typeface="Mada"/>
                        <a:ea typeface="Mada"/>
                        <a:cs typeface="Mada"/>
                        <a:sym typeface="Mada"/>
                      </a:endParaRPr>
                    </a:p>
                    <a:p>
                      <a:pPr indent="0" lvl="0" marL="0" rtl="0" algn="ctr">
                        <a:spcBef>
                          <a:spcPts val="0"/>
                        </a:spcBef>
                        <a:spcAft>
                          <a:spcPts val="0"/>
                        </a:spcAft>
                        <a:buNone/>
                      </a:pPr>
                      <a:r>
                        <a:t/>
                      </a:r>
                      <a:endParaRPr b="1">
                        <a:latin typeface="Mada"/>
                        <a:ea typeface="Mada"/>
                        <a:cs typeface="Mada"/>
                        <a:sym typeface="Mada"/>
                      </a:endParaRPr>
                    </a:p>
                    <a:p>
                      <a:pPr indent="0" lvl="0" marL="0" rtl="0" algn="ctr">
                        <a:spcBef>
                          <a:spcPts val="0"/>
                        </a:spcBef>
                        <a:spcAft>
                          <a:spcPts val="0"/>
                        </a:spcAft>
                        <a:buNone/>
                      </a:pPr>
                      <a:r>
                        <a:rPr b="1" lang="en-GB">
                          <a:latin typeface="Mada"/>
                          <a:ea typeface="Mada"/>
                          <a:cs typeface="Mada"/>
                          <a:sym typeface="Mada"/>
                        </a:rPr>
                        <a:t> </a:t>
                      </a:r>
                      <a:endParaRPr b="1">
                        <a:latin typeface="Mada"/>
                        <a:ea typeface="Mada"/>
                        <a:cs typeface="Mada"/>
                        <a:sym typeface="Mada"/>
                      </a:endParaRPr>
                    </a:p>
                    <a:p>
                      <a:pPr indent="0" lvl="0" marL="0" rtl="0" algn="ctr">
                        <a:spcBef>
                          <a:spcPts val="0"/>
                        </a:spcBef>
                        <a:spcAft>
                          <a:spcPts val="0"/>
                        </a:spcAft>
                        <a:buNone/>
                      </a:pPr>
                      <a:r>
                        <a:rPr b="1" lang="en-GB">
                          <a:latin typeface="Mada"/>
                          <a:ea typeface="Mada"/>
                          <a:cs typeface="Mada"/>
                          <a:sym typeface="Mada"/>
                        </a:rPr>
                        <a:t>&amp;</a:t>
                      </a:r>
                      <a:endParaRPr b="1">
                        <a:latin typeface="Mada"/>
                        <a:ea typeface="Mada"/>
                        <a:cs typeface="Mada"/>
                        <a:sym typeface="Mada"/>
                      </a:endParaRPr>
                    </a:p>
                    <a:p>
                      <a:pPr indent="0" lvl="0" marL="0" rtl="0" algn="ctr">
                        <a:spcBef>
                          <a:spcPts val="0"/>
                        </a:spcBef>
                        <a:spcAft>
                          <a:spcPts val="0"/>
                        </a:spcAft>
                        <a:buNone/>
                      </a:pPr>
                      <a:r>
                        <a:t/>
                      </a:r>
                      <a:endParaRPr b="1">
                        <a:latin typeface="Mada"/>
                        <a:ea typeface="Mada"/>
                        <a:cs typeface="Mada"/>
                        <a:sym typeface="Mada"/>
                      </a:endParaRPr>
                    </a:p>
                    <a:p>
                      <a:pPr indent="0" lvl="0" marL="0" rtl="0" algn="ctr">
                        <a:spcBef>
                          <a:spcPts val="0"/>
                        </a:spcBef>
                        <a:spcAft>
                          <a:spcPts val="0"/>
                        </a:spcAft>
                        <a:buNone/>
                      </a:pPr>
                      <a:r>
                        <a:t/>
                      </a:r>
                      <a:endParaRPr b="1">
                        <a:latin typeface="Mada"/>
                        <a:ea typeface="Mada"/>
                        <a:cs typeface="Mada"/>
                        <a:sym typeface="Mada"/>
                      </a:endParaRPr>
                    </a:p>
                    <a:p>
                      <a:pPr indent="0" lvl="0" marL="0" rtl="0" algn="ctr">
                        <a:spcBef>
                          <a:spcPts val="0"/>
                        </a:spcBef>
                        <a:spcAft>
                          <a:spcPts val="0"/>
                        </a:spcAft>
                        <a:buNone/>
                      </a:pPr>
                      <a:r>
                        <a:rPr b="1" lang="en-GB">
                          <a:latin typeface="Mada"/>
                          <a:ea typeface="Mada"/>
                          <a:cs typeface="Mada"/>
                          <a:sym typeface="Mada"/>
                        </a:rPr>
                        <a:t>Tertiary Prevention</a:t>
                      </a:r>
                      <a:endParaRPr b="1">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A2C4C9"/>
                    </a:solidFill>
                  </a:tcPr>
                </a:tc>
                <a:tc gridSpan="3">
                  <a:txBody>
                    <a:bodyPr/>
                    <a:lstStyle/>
                    <a:p>
                      <a:pPr indent="0" lvl="0" marL="0" rtl="0" algn="l">
                        <a:spcBef>
                          <a:spcPts val="0"/>
                        </a:spcBef>
                        <a:spcAft>
                          <a:spcPts val="0"/>
                        </a:spcAft>
                        <a:buNone/>
                      </a:pPr>
                      <a:r>
                        <a:rPr lang="en-GB" sz="1200">
                          <a:solidFill>
                            <a:srgbClr val="6AA84F"/>
                          </a:solidFill>
                          <a:latin typeface="Mada"/>
                          <a:ea typeface="Mada"/>
                          <a:cs typeface="Mada"/>
                          <a:sym typeface="Mada"/>
                        </a:rPr>
                        <a:t>In 2ry prevention we try to prevent complications from happening, while in 3ry prevention we try to limit the disability that resulted from the complication by the means of rehabilitation. </a:t>
                      </a:r>
                      <a:endParaRPr sz="1200">
                        <a:solidFill>
                          <a:srgbClr val="6AA84F"/>
                        </a:solidFill>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c hMerge="1"/>
                <a:tc hMerge="1"/>
              </a:tr>
              <a:tr h="420425">
                <a:tc vMerge="1"/>
                <a:tc>
                  <a:txBody>
                    <a:bodyPr/>
                    <a:lstStyle/>
                    <a:p>
                      <a:pPr indent="0" lvl="0" marL="0" rtl="0" algn="ctr">
                        <a:spcBef>
                          <a:spcPts val="0"/>
                        </a:spcBef>
                        <a:spcAft>
                          <a:spcPts val="0"/>
                        </a:spcAft>
                        <a:buNone/>
                      </a:pPr>
                      <a:r>
                        <a:t/>
                      </a:r>
                      <a:endParaRPr b="1"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Intervention</a:t>
                      </a:r>
                      <a:endParaRPr b="1" sz="1200">
                        <a:solidFill>
                          <a:srgbClr val="FFFFFF"/>
                        </a:solidFill>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45818E"/>
                    </a:solidFill>
                  </a:tcPr>
                </a:tc>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Prevention</a:t>
                      </a:r>
                      <a:endParaRPr b="1" sz="1200">
                        <a:solidFill>
                          <a:srgbClr val="FFFFFF"/>
                        </a:solidFill>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45818E"/>
                    </a:solidFill>
                  </a:tcPr>
                </a:tc>
              </a:tr>
              <a:tr h="420425">
                <a:tc vMerge="1"/>
                <a:tc>
                  <a:txBody>
                    <a:bodyPr/>
                    <a:lstStyle/>
                    <a:p>
                      <a:pPr indent="0" lvl="0" marL="0" rtl="0" algn="ctr">
                        <a:spcBef>
                          <a:spcPts val="0"/>
                        </a:spcBef>
                        <a:spcAft>
                          <a:spcPts val="0"/>
                        </a:spcAft>
                        <a:buNone/>
                      </a:pPr>
                      <a:r>
                        <a:rPr b="1" lang="en-GB" sz="1200">
                          <a:latin typeface="Mada"/>
                          <a:ea typeface="Mada"/>
                          <a:cs typeface="Mada"/>
                          <a:sym typeface="Mada"/>
                        </a:rPr>
                        <a:t>Health condition</a:t>
                      </a:r>
                      <a:endParaRPr b="1"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GB" sz="1200">
                          <a:latin typeface="Mada"/>
                          <a:ea typeface="Mada"/>
                          <a:cs typeface="Mada"/>
                          <a:sym typeface="Mada"/>
                        </a:rPr>
                        <a:t>Medical treatment or care</a:t>
                      </a:r>
                      <a:endParaRPr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1"/>
                          </a:solidFill>
                          <a:latin typeface="Mada"/>
                          <a:ea typeface="Mada"/>
                          <a:cs typeface="Mada"/>
                          <a:sym typeface="Mada"/>
                        </a:rPr>
                        <a:t>Health promotion, Nutrition, Immunization</a:t>
                      </a:r>
                      <a:endParaRPr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442225">
                <a:tc vMerge="1"/>
                <a:tc>
                  <a:txBody>
                    <a:bodyPr/>
                    <a:lstStyle/>
                    <a:p>
                      <a:pPr indent="0" lvl="0" marL="0" rtl="0" algn="ctr">
                        <a:spcBef>
                          <a:spcPts val="0"/>
                        </a:spcBef>
                        <a:spcAft>
                          <a:spcPts val="0"/>
                        </a:spcAft>
                        <a:buNone/>
                      </a:pPr>
                      <a:r>
                        <a:rPr b="1" lang="en-GB" sz="1200">
                          <a:latin typeface="Mada"/>
                          <a:ea typeface="Mada"/>
                          <a:cs typeface="Mada"/>
                          <a:sym typeface="Mada"/>
                        </a:rPr>
                        <a:t>Impairment</a:t>
                      </a:r>
                      <a:endParaRPr b="1"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D0E0E3"/>
                    </a:solidFill>
                  </a:tcPr>
                </a:tc>
                <a:tc>
                  <a:txBody>
                    <a:bodyPr/>
                    <a:lstStyle/>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 Medical treatment or care</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 Surgery</a:t>
                      </a:r>
                      <a:endParaRPr sz="1200">
                        <a:solidFill>
                          <a:schemeClr val="dk1"/>
                        </a:solidFill>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1"/>
                          </a:solidFill>
                          <a:latin typeface="Mada"/>
                          <a:ea typeface="Mada"/>
                          <a:cs typeface="Mada"/>
                          <a:sym typeface="Mada"/>
                        </a:rPr>
                        <a:t>Prevention of the development of further activity limitations</a:t>
                      </a:r>
                      <a:endParaRPr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552475">
                <a:tc vMerge="1"/>
                <a:tc>
                  <a:txBody>
                    <a:bodyPr/>
                    <a:lstStyle/>
                    <a:p>
                      <a:pPr indent="0" lvl="0" marL="0" rtl="0" algn="ctr">
                        <a:spcBef>
                          <a:spcPts val="0"/>
                        </a:spcBef>
                        <a:spcAft>
                          <a:spcPts val="0"/>
                        </a:spcAft>
                        <a:buNone/>
                      </a:pPr>
                      <a:r>
                        <a:rPr b="1" lang="en-GB" sz="1200">
                          <a:latin typeface="Mada"/>
                          <a:ea typeface="Mada"/>
                          <a:cs typeface="Mada"/>
                          <a:sym typeface="Mada"/>
                        </a:rPr>
                        <a:t>Activity limitation</a:t>
                      </a:r>
                      <a:endParaRPr b="1"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GB" sz="1200">
                          <a:latin typeface="Mada"/>
                          <a:ea typeface="Mada"/>
                          <a:cs typeface="Mada"/>
                          <a:sym typeface="Mada"/>
                        </a:rPr>
                        <a:t>- Assistive devices</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 Personal assistance</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 Rehabilitation therapy</a:t>
                      </a:r>
                      <a:endParaRPr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Preventive rehabilitation, Prevention of the development of participation restrictions</a:t>
                      </a:r>
                      <a:endParaRPr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662750">
                <a:tc vMerge="1"/>
                <a:tc>
                  <a:txBody>
                    <a:bodyPr/>
                    <a:lstStyle/>
                    <a:p>
                      <a:pPr indent="0" lvl="0" marL="0" rtl="0" algn="ctr">
                        <a:spcBef>
                          <a:spcPts val="0"/>
                        </a:spcBef>
                        <a:spcAft>
                          <a:spcPts val="0"/>
                        </a:spcAft>
                        <a:buNone/>
                      </a:pPr>
                      <a:r>
                        <a:rPr b="1" lang="en-GB" sz="1200">
                          <a:latin typeface="Mada"/>
                          <a:ea typeface="Mada"/>
                          <a:cs typeface="Mada"/>
                          <a:sym typeface="Mada"/>
                        </a:rPr>
                        <a:t>Participation restriction</a:t>
                      </a:r>
                      <a:endParaRPr b="1"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GB" sz="1200">
                          <a:latin typeface="Mada"/>
                          <a:ea typeface="Mada"/>
                          <a:cs typeface="Mada"/>
                          <a:sym typeface="Mada"/>
                        </a:rPr>
                        <a:t>- </a:t>
                      </a:r>
                      <a:r>
                        <a:rPr lang="en-GB" sz="1200">
                          <a:latin typeface="Mada"/>
                          <a:ea typeface="Mada"/>
                          <a:cs typeface="Mada"/>
                          <a:sym typeface="Mada"/>
                        </a:rPr>
                        <a:t>Accomodations</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 Public education</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 Anti-discrimination law</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 Universal design</a:t>
                      </a:r>
                      <a:endParaRPr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1"/>
                          </a:solidFill>
                          <a:latin typeface="Mada"/>
                          <a:ea typeface="Mada"/>
                          <a:cs typeface="Mada"/>
                          <a:sym typeface="Mada"/>
                        </a:rPr>
                        <a:t>Environmental change, Employment strategies, Accessible services, Universal design, Lobbying for change</a:t>
                      </a:r>
                      <a:endParaRPr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993550">
                <a:tc vMerge="1"/>
                <a:tc gridSpan="3">
                  <a:txBody>
                    <a:bodyPr/>
                    <a:lstStyle/>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After the person gets a complication from the disability he has or even before he gets one, we can start rehabilitation.</a:t>
                      </a:r>
                      <a:endParaRPr sz="1200">
                        <a:solidFill>
                          <a:srgbClr val="999999"/>
                        </a:solidFill>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Outcome of </a:t>
                      </a:r>
                      <a:r>
                        <a:rPr b="1" lang="en-GB" sz="1200">
                          <a:latin typeface="Mada"/>
                          <a:ea typeface="Mada"/>
                          <a:cs typeface="Mada"/>
                          <a:sym typeface="Mada"/>
                        </a:rPr>
                        <a:t>Rehabilitation </a:t>
                      </a:r>
                      <a:r>
                        <a:rPr lang="en-GB" sz="1200">
                          <a:latin typeface="Mada"/>
                          <a:ea typeface="Mada"/>
                          <a:cs typeface="Mada"/>
                          <a:sym typeface="Mada"/>
                        </a:rPr>
                        <a:t>includes: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Prevention of the loss of function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Slowing the rate of loss of function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Improvement or restoration of function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Compensation for lost function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Maintenance of current function</a:t>
                      </a:r>
                      <a:endParaRPr sz="1200">
                        <a:latin typeface="Mada"/>
                        <a:ea typeface="Mada"/>
                        <a:cs typeface="Mada"/>
                        <a:sym typeface="Mad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c hMerge="1"/>
                <a:tc hMerge="1"/>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4"/>
          <p:cNvSpPr txBox="1"/>
          <p:nvPr/>
        </p:nvSpPr>
        <p:spPr>
          <a:xfrm>
            <a:off x="270550" y="384751"/>
            <a:ext cx="7072200" cy="51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Burden of Disabilities in KSA</a:t>
            </a:r>
            <a:endParaRPr b="1" sz="2400">
              <a:solidFill>
                <a:srgbClr val="134F5C"/>
              </a:solidFill>
              <a:latin typeface="Nunito"/>
              <a:ea typeface="Nunito"/>
              <a:cs typeface="Nunito"/>
              <a:sym typeface="Nunito"/>
            </a:endParaRPr>
          </a:p>
        </p:txBody>
      </p:sp>
      <p:sp>
        <p:nvSpPr>
          <p:cNvPr id="347" name="Google Shape;347;p44"/>
          <p:cNvSpPr txBox="1"/>
          <p:nvPr/>
        </p:nvSpPr>
        <p:spPr>
          <a:xfrm>
            <a:off x="121400" y="897225"/>
            <a:ext cx="7148400" cy="14043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It is estimated that 3.73% of the population has functional disabilities limiting their independence.</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Data from national census indicates that nearly 0.8% of the total Saudi population has disability.</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 main causes of disability are </a:t>
            </a:r>
            <a:r>
              <a:rPr b="1" lang="en-GB" sz="1200">
                <a:solidFill>
                  <a:srgbClr val="FF0000"/>
                </a:solidFill>
                <a:latin typeface="Mada"/>
                <a:ea typeface="Mada"/>
                <a:cs typeface="Mada"/>
                <a:sym typeface="Mada"/>
              </a:rPr>
              <a:t>cerebral palsy</a:t>
            </a:r>
            <a:r>
              <a:rPr lang="en-GB" sz="1200">
                <a:solidFill>
                  <a:schemeClr val="dk1"/>
                </a:solidFill>
                <a:latin typeface="Mada"/>
                <a:ea typeface="Mada"/>
                <a:cs typeface="Mada"/>
                <a:sym typeface="Mada"/>
              </a:rPr>
              <a:t> and </a:t>
            </a:r>
            <a:r>
              <a:rPr b="1" lang="en-GB" sz="1200">
                <a:solidFill>
                  <a:srgbClr val="FF0000"/>
                </a:solidFill>
                <a:latin typeface="Mada"/>
                <a:ea typeface="Mada"/>
                <a:cs typeface="Mada"/>
                <a:sym typeface="Mada"/>
              </a:rPr>
              <a:t>developmental delays</a:t>
            </a:r>
            <a:r>
              <a:rPr lang="en-GB" sz="1200">
                <a:solidFill>
                  <a:schemeClr val="dk1"/>
                </a:solidFill>
                <a:latin typeface="Mada"/>
                <a:ea typeface="Mada"/>
                <a:cs typeface="Mada"/>
                <a:sym typeface="Mada"/>
              </a:rPr>
              <a:t> followed by </a:t>
            </a:r>
            <a:r>
              <a:rPr b="1" lang="en-GB" sz="1200">
                <a:solidFill>
                  <a:srgbClr val="FF0000"/>
                </a:solidFill>
                <a:latin typeface="Mada"/>
                <a:ea typeface="Mada"/>
                <a:cs typeface="Mada"/>
                <a:sym typeface="Mada"/>
              </a:rPr>
              <a:t>road traffic accidents</a:t>
            </a:r>
            <a:r>
              <a:rPr lang="en-GB" sz="1200">
                <a:solidFill>
                  <a:schemeClr val="dk1"/>
                </a:solidFill>
                <a:latin typeface="Mada"/>
                <a:ea typeface="Mada"/>
                <a:cs typeface="Mada"/>
                <a:sym typeface="Mada"/>
              </a:rPr>
              <a:t> (RTAs).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 main care gaps are low access to poor families, low service coverage and low quality of services in public agencies.</a:t>
            </a:r>
            <a:endParaRPr sz="1200">
              <a:solidFill>
                <a:schemeClr val="dk1"/>
              </a:solidFill>
              <a:latin typeface="Mada"/>
              <a:ea typeface="Mada"/>
              <a:cs typeface="Mada"/>
              <a:sym typeface="Mada"/>
            </a:endParaRPr>
          </a:p>
        </p:txBody>
      </p:sp>
      <p:sp>
        <p:nvSpPr>
          <p:cNvPr id="348" name="Google Shape;348;p44"/>
          <p:cNvSpPr txBox="1"/>
          <p:nvPr/>
        </p:nvSpPr>
        <p:spPr>
          <a:xfrm>
            <a:off x="270550" y="2289751"/>
            <a:ext cx="7072200" cy="51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Rights of Disabled People in KSA</a:t>
            </a:r>
            <a:endParaRPr b="1" sz="2400">
              <a:solidFill>
                <a:srgbClr val="134F5C"/>
              </a:solidFill>
              <a:latin typeface="Nunito"/>
              <a:ea typeface="Nunito"/>
              <a:cs typeface="Nunito"/>
              <a:sym typeface="Nunito"/>
            </a:endParaRPr>
          </a:p>
        </p:txBody>
      </p:sp>
      <p:sp>
        <p:nvSpPr>
          <p:cNvPr id="349" name="Google Shape;349;p44"/>
          <p:cNvSpPr txBox="1"/>
          <p:nvPr/>
        </p:nvSpPr>
        <p:spPr>
          <a:xfrm>
            <a:off x="121400" y="2726025"/>
            <a:ext cx="7148400" cy="14043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 royal decree was passed numbered (M/37) in 23/09/1421 H. that approved a legislation made by the council of ministers (no. 224) in 14/9/1421 H. that supports disabled people and promote their rehabilitation.</a:t>
            </a:r>
            <a:endParaRPr sz="1200">
              <a:solidFill>
                <a:schemeClr val="dk1"/>
              </a:solidFill>
              <a:latin typeface="Mada"/>
              <a:ea typeface="Mada"/>
              <a:cs typeface="Mada"/>
              <a:sym typeface="Mada"/>
            </a:endParaRPr>
          </a:p>
          <a:p>
            <a:pPr indent="0" lvl="0" marL="457200" rtl="0" algn="l">
              <a:lnSpc>
                <a:spcPct val="115000"/>
              </a:lnSpc>
              <a:spcBef>
                <a:spcPts val="0"/>
              </a:spcBef>
              <a:spcAft>
                <a:spcPts val="0"/>
              </a:spcAft>
              <a:buNone/>
            </a:pPr>
            <a:r>
              <a:t/>
            </a:r>
            <a:endParaRPr sz="1200">
              <a:solidFill>
                <a:schemeClr val="dk1"/>
              </a:solidFill>
              <a:latin typeface="Mada"/>
              <a:ea typeface="Mada"/>
              <a:cs typeface="Mada"/>
              <a:sym typeface="Mada"/>
            </a:endParaRPr>
          </a:p>
        </p:txBody>
      </p:sp>
      <p:sp>
        <p:nvSpPr>
          <p:cNvPr id="350" name="Google Shape;350;p44"/>
          <p:cNvSpPr txBox="1"/>
          <p:nvPr/>
        </p:nvSpPr>
        <p:spPr>
          <a:xfrm>
            <a:off x="121400" y="3520225"/>
            <a:ext cx="7148400" cy="59100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b="1" lang="en-GB" sz="1600" u="sng">
                <a:solidFill>
                  <a:srgbClr val="134F5C"/>
                </a:solidFill>
                <a:latin typeface="Amatic SC"/>
                <a:ea typeface="Amatic SC"/>
                <a:cs typeface="Amatic SC"/>
                <a:sym typeface="Amatic SC"/>
              </a:rPr>
              <a:t>المادة الثانية:</a:t>
            </a:r>
            <a:endParaRPr b="1" sz="1600" u="sng">
              <a:solidFill>
                <a:srgbClr val="134F5C"/>
              </a:solidFill>
              <a:latin typeface="Amatic SC"/>
              <a:ea typeface="Amatic SC"/>
              <a:cs typeface="Amatic SC"/>
              <a:sym typeface="Amatic SC"/>
            </a:endParaRPr>
          </a:p>
          <a:p>
            <a:pPr indent="0" lvl="0" marL="0" rtl="1" algn="r">
              <a:spcBef>
                <a:spcPts val="0"/>
              </a:spcBef>
              <a:spcAft>
                <a:spcPts val="0"/>
              </a:spcAft>
              <a:buNone/>
            </a:pPr>
            <a:r>
              <a:rPr lang="en-GB" sz="1000">
                <a:latin typeface="Amatic SC"/>
                <a:ea typeface="Amatic SC"/>
                <a:cs typeface="Amatic SC"/>
                <a:sym typeface="Amatic SC"/>
              </a:rPr>
              <a:t>تكفل الدولة حق المُعوق في خدمات الوقاية والرعاية والتأهيل، وتشجع المؤسسات والأفراد على الإسهام في الأعمال الخيرية في مجال الإعاقة، وتُقدَّم هذه الخدمات لهذه الفئة عن طريق الجِهات المُختصة في المجالات الآتية:</a:t>
            </a:r>
            <a:endParaRPr sz="1000">
              <a:latin typeface="Amatic SC"/>
              <a:ea typeface="Amatic SC"/>
              <a:cs typeface="Amatic SC"/>
              <a:sym typeface="Amatic SC"/>
            </a:endParaRPr>
          </a:p>
          <a:p>
            <a:pPr indent="0" lvl="0" marL="0" rtl="1" algn="r">
              <a:spcBef>
                <a:spcPts val="0"/>
              </a:spcBef>
              <a:spcAft>
                <a:spcPts val="0"/>
              </a:spcAft>
              <a:buNone/>
            </a:pPr>
            <a:r>
              <a:rPr lang="en-GB" sz="1000">
                <a:latin typeface="Amatic SC"/>
                <a:ea typeface="Amatic SC"/>
                <a:cs typeface="Amatic SC"/>
                <a:sym typeface="Amatic SC"/>
              </a:rPr>
              <a:t>1 - المجالات الصحية :</a:t>
            </a:r>
            <a:endParaRPr sz="1000">
              <a:latin typeface="Amatic SC"/>
              <a:ea typeface="Amatic SC"/>
              <a:cs typeface="Amatic SC"/>
              <a:sym typeface="Amatic SC"/>
            </a:endParaRPr>
          </a:p>
          <a:p>
            <a:pPr indent="0" lvl="0" marL="0" rtl="1" algn="r">
              <a:spcBef>
                <a:spcPts val="0"/>
              </a:spcBef>
              <a:spcAft>
                <a:spcPts val="0"/>
              </a:spcAft>
              <a:buNone/>
            </a:pPr>
            <a:r>
              <a:rPr lang="en-GB" sz="1000">
                <a:latin typeface="Amatic SC"/>
                <a:ea typeface="Amatic SC"/>
                <a:cs typeface="Amatic SC"/>
                <a:sym typeface="Amatic SC"/>
              </a:rPr>
              <a:t>وتشمل:</a:t>
            </a:r>
            <a:endParaRPr sz="1000">
              <a:latin typeface="Amatic SC"/>
              <a:ea typeface="Amatic SC"/>
              <a:cs typeface="Amatic SC"/>
              <a:sym typeface="Amatic SC"/>
            </a:endParaRPr>
          </a:p>
          <a:p>
            <a:pPr indent="0" lvl="0" marL="0" rtl="1" algn="r">
              <a:spcBef>
                <a:spcPts val="0"/>
              </a:spcBef>
              <a:spcAft>
                <a:spcPts val="0"/>
              </a:spcAft>
              <a:buNone/>
            </a:pPr>
            <a:r>
              <a:rPr lang="en-GB" sz="1000">
                <a:latin typeface="Amatic SC"/>
                <a:ea typeface="Amatic SC"/>
                <a:cs typeface="Amatic SC"/>
                <a:sym typeface="Amatic SC"/>
              </a:rPr>
              <a:t>أ - تقديم الخدمات الوقائية والعلاجية والتأهيلية، بما فيها الإرشاد الوراثي الوقائي ،وإجراء الفحوصات والتحليلات المخبرية المُختلِفة للكشف المُبكِر عن الأمراض، واتِخاذ التحصينات اللازِمة.</a:t>
            </a:r>
            <a:endParaRPr sz="1000">
              <a:latin typeface="Amatic SC"/>
              <a:ea typeface="Amatic SC"/>
              <a:cs typeface="Amatic SC"/>
              <a:sym typeface="Amatic SC"/>
            </a:endParaRPr>
          </a:p>
          <a:p>
            <a:pPr indent="0" lvl="0" marL="0" rtl="1" algn="r">
              <a:spcBef>
                <a:spcPts val="0"/>
              </a:spcBef>
              <a:spcAft>
                <a:spcPts val="0"/>
              </a:spcAft>
              <a:buNone/>
            </a:pPr>
            <a:r>
              <a:rPr lang="en-GB" sz="1000">
                <a:latin typeface="Amatic SC"/>
                <a:ea typeface="Amatic SC"/>
                <a:cs typeface="Amatic SC"/>
                <a:sym typeface="Amatic SC"/>
              </a:rPr>
              <a:t>ب - تسجيل الأطفال الذين يولدون وهُم أكثر عُرضة للإصابة بالإعاقة، ومُتابعة حالاتِهم، وإبلاغ ذلك للجهات المُختصة.</a:t>
            </a:r>
            <a:endParaRPr sz="1000">
              <a:latin typeface="Amatic SC"/>
              <a:ea typeface="Amatic SC"/>
              <a:cs typeface="Amatic SC"/>
              <a:sym typeface="Amatic SC"/>
            </a:endParaRPr>
          </a:p>
          <a:p>
            <a:pPr indent="0" lvl="0" marL="0" rtl="1" algn="r">
              <a:spcBef>
                <a:spcPts val="0"/>
              </a:spcBef>
              <a:spcAft>
                <a:spcPts val="0"/>
              </a:spcAft>
              <a:buNone/>
            </a:pPr>
            <a:r>
              <a:rPr lang="en-GB" sz="1000">
                <a:latin typeface="Amatic SC"/>
                <a:ea typeface="Amatic SC"/>
                <a:cs typeface="Amatic SC"/>
                <a:sym typeface="Amatic SC"/>
              </a:rPr>
              <a:t>ج - العمل على الارتِقاء بالرعاية الصحية للمُعوقين واتِخاذ ما يلزم لتحقيق ذلك.</a:t>
            </a:r>
            <a:endParaRPr sz="1000">
              <a:latin typeface="Amatic SC"/>
              <a:ea typeface="Amatic SC"/>
              <a:cs typeface="Amatic SC"/>
              <a:sym typeface="Amatic SC"/>
            </a:endParaRPr>
          </a:p>
          <a:p>
            <a:pPr indent="0" lvl="0" marL="0" rtl="1" algn="r">
              <a:spcBef>
                <a:spcPts val="0"/>
              </a:spcBef>
              <a:spcAft>
                <a:spcPts val="0"/>
              </a:spcAft>
              <a:buNone/>
            </a:pPr>
            <a:r>
              <a:rPr lang="en-GB" sz="1000">
                <a:latin typeface="Amatic SC"/>
                <a:ea typeface="Amatic SC"/>
                <a:cs typeface="Amatic SC"/>
                <a:sym typeface="Amatic SC"/>
              </a:rPr>
              <a:t>د - تدريب العامِلين الصحيين، وكذلك الذين يُباشِرون الحوادِث على كيفية التعامُل مع المُصابين وإسعافِهم عند نقلِهم مِن مكان الحادِث.</a:t>
            </a:r>
            <a:endParaRPr sz="1000">
              <a:latin typeface="Amatic SC"/>
              <a:ea typeface="Amatic SC"/>
              <a:cs typeface="Amatic SC"/>
              <a:sym typeface="Amatic SC"/>
            </a:endParaRPr>
          </a:p>
          <a:p>
            <a:pPr indent="0" lvl="0" marL="0" rtl="1" algn="r">
              <a:spcBef>
                <a:spcPts val="0"/>
              </a:spcBef>
              <a:spcAft>
                <a:spcPts val="0"/>
              </a:spcAft>
              <a:buNone/>
            </a:pPr>
            <a:r>
              <a:rPr lang="en-GB" sz="1000">
                <a:latin typeface="Amatic SC"/>
                <a:ea typeface="Amatic SC"/>
                <a:cs typeface="Amatic SC"/>
                <a:sym typeface="Amatic SC"/>
              </a:rPr>
              <a:t>هـ - تدريب أُسر المُعوقين على كيفية العناية بِهم ورعايتِهم.</a:t>
            </a:r>
            <a:endParaRPr sz="1000">
              <a:latin typeface="Amatic SC"/>
              <a:ea typeface="Amatic SC"/>
              <a:cs typeface="Amatic SC"/>
              <a:sym typeface="Amatic SC"/>
            </a:endParaRPr>
          </a:p>
          <a:p>
            <a:pPr indent="0" lvl="0" marL="0" rtl="1" algn="r">
              <a:spcBef>
                <a:spcPts val="0"/>
              </a:spcBef>
              <a:spcAft>
                <a:spcPts val="0"/>
              </a:spcAft>
              <a:buNone/>
            </a:pPr>
            <a:r>
              <a:rPr lang="en-GB" sz="1000">
                <a:latin typeface="Amatic SC"/>
                <a:ea typeface="Amatic SC"/>
                <a:cs typeface="Amatic SC"/>
                <a:sym typeface="Amatic SC"/>
              </a:rPr>
              <a:t>2 - المجالات التعليمية والتربوية :</a:t>
            </a:r>
            <a:endParaRPr sz="1000">
              <a:latin typeface="Amatic SC"/>
              <a:ea typeface="Amatic SC"/>
              <a:cs typeface="Amatic SC"/>
              <a:sym typeface="Amatic SC"/>
            </a:endParaRPr>
          </a:p>
          <a:p>
            <a:pPr indent="0" lvl="0" marL="0" rtl="1" algn="r">
              <a:spcBef>
                <a:spcPts val="0"/>
              </a:spcBef>
              <a:spcAft>
                <a:spcPts val="0"/>
              </a:spcAft>
              <a:buNone/>
            </a:pPr>
            <a:r>
              <a:rPr lang="en-GB" sz="1000">
                <a:latin typeface="Amatic SC"/>
                <a:ea typeface="Amatic SC"/>
                <a:cs typeface="Amatic SC"/>
                <a:sym typeface="Amatic SC"/>
              </a:rPr>
              <a:t>وتشمل تقديم الخدمات التعليمية والتربوية في جميع المراحِل (ما قبل المدرسة، والتعليم العام، والتعليم الفني، والتعليم العالي) بما يتناسب مع قُدُرات المُعوقين واحتياجاتِهم، وتسهيل التِحاقِهم بها، مع التقويم المُستمر للمناهِج والخدمات المُقدمة في هذا المجال.</a:t>
            </a:r>
            <a:endParaRPr sz="1000">
              <a:latin typeface="Amatic SC"/>
              <a:ea typeface="Amatic SC"/>
              <a:cs typeface="Amatic SC"/>
              <a:sym typeface="Amatic SC"/>
            </a:endParaRPr>
          </a:p>
          <a:p>
            <a:pPr indent="0" lvl="0" marL="0" rtl="1" algn="r">
              <a:spcBef>
                <a:spcPts val="0"/>
              </a:spcBef>
              <a:spcAft>
                <a:spcPts val="0"/>
              </a:spcAft>
              <a:buNone/>
            </a:pPr>
            <a:r>
              <a:rPr lang="en-GB" sz="1000">
                <a:latin typeface="Amatic SC"/>
                <a:ea typeface="Amatic SC"/>
                <a:cs typeface="Amatic SC"/>
                <a:sym typeface="Amatic SC"/>
              </a:rPr>
              <a:t>3 - المجالات التدريبية والتأهيلية :</a:t>
            </a:r>
            <a:endParaRPr sz="1000">
              <a:latin typeface="Amatic SC"/>
              <a:ea typeface="Amatic SC"/>
              <a:cs typeface="Amatic SC"/>
              <a:sym typeface="Amatic SC"/>
            </a:endParaRPr>
          </a:p>
          <a:p>
            <a:pPr indent="0" lvl="0" marL="0" rtl="1" algn="r">
              <a:spcBef>
                <a:spcPts val="0"/>
              </a:spcBef>
              <a:spcAft>
                <a:spcPts val="0"/>
              </a:spcAft>
              <a:buNone/>
            </a:pPr>
            <a:r>
              <a:rPr lang="en-GB" sz="1000">
                <a:latin typeface="Amatic SC"/>
                <a:ea typeface="Amatic SC"/>
                <a:cs typeface="Amatic SC"/>
                <a:sym typeface="Amatic SC"/>
              </a:rPr>
              <a:t>وتشمل تقديم الخدمات التدريبية والتأهيلية بما يتفق ونوع الإعاقة ودرجتِها ومُتطلبات سوق العمل، بما في ذلك توفير مراكِز التأهيل المِهني والاجتِماعي، وتأمين الوسائل التدريبية المُلائمة.</a:t>
            </a:r>
            <a:endParaRPr sz="1000">
              <a:latin typeface="Amatic SC"/>
              <a:ea typeface="Amatic SC"/>
              <a:cs typeface="Amatic SC"/>
              <a:sym typeface="Amatic SC"/>
            </a:endParaRPr>
          </a:p>
          <a:p>
            <a:pPr indent="0" lvl="0" marL="0" rtl="1" algn="r">
              <a:spcBef>
                <a:spcPts val="0"/>
              </a:spcBef>
              <a:spcAft>
                <a:spcPts val="0"/>
              </a:spcAft>
              <a:buNone/>
            </a:pPr>
            <a:r>
              <a:rPr lang="en-GB" sz="1000">
                <a:latin typeface="Amatic SC"/>
                <a:ea typeface="Amatic SC"/>
                <a:cs typeface="Amatic SC"/>
                <a:sym typeface="Amatic SC"/>
              </a:rPr>
              <a:t>4 - مجالات العمل :</a:t>
            </a:r>
            <a:endParaRPr sz="1000">
              <a:latin typeface="Amatic SC"/>
              <a:ea typeface="Amatic SC"/>
              <a:cs typeface="Amatic SC"/>
              <a:sym typeface="Amatic SC"/>
            </a:endParaRPr>
          </a:p>
          <a:p>
            <a:pPr indent="0" lvl="0" marL="0" rtl="1" algn="r">
              <a:spcBef>
                <a:spcPts val="0"/>
              </a:spcBef>
              <a:spcAft>
                <a:spcPts val="0"/>
              </a:spcAft>
              <a:buNone/>
            </a:pPr>
            <a:r>
              <a:rPr lang="en-GB" sz="1000">
                <a:latin typeface="Amatic SC"/>
                <a:ea typeface="Amatic SC"/>
                <a:cs typeface="Amatic SC"/>
                <a:sym typeface="Amatic SC"/>
              </a:rPr>
              <a:t>وتشمل التوظيف في الأعمال التي تُناسِب قُدُرات المُعوق ومُؤهلاتِه لإعطائِه الفُرصة للكشف عن قُدُراتِه الذاتية، </a:t>
            </a:r>
            <a:r>
              <a:rPr lang="en-GB" sz="1000">
                <a:latin typeface="Amatic SC"/>
                <a:ea typeface="Amatic SC"/>
                <a:cs typeface="Amatic SC"/>
                <a:sym typeface="Amatic SC"/>
              </a:rPr>
              <a:t>و لتمكينه</a:t>
            </a:r>
            <a:r>
              <a:rPr lang="en-GB" sz="1000">
                <a:latin typeface="Amatic SC"/>
                <a:ea typeface="Amatic SC"/>
                <a:cs typeface="Amatic SC"/>
                <a:sym typeface="Amatic SC"/>
              </a:rPr>
              <a:t> من الحصول على دخل كباقي أفراد المُجتمع، والسعي لرفع مُستوى أدائه أثناء العمل عن طريق التدريب.</a:t>
            </a:r>
            <a:endParaRPr sz="1000">
              <a:latin typeface="Amatic SC"/>
              <a:ea typeface="Amatic SC"/>
              <a:cs typeface="Amatic SC"/>
              <a:sym typeface="Amatic SC"/>
            </a:endParaRPr>
          </a:p>
          <a:p>
            <a:pPr indent="0" lvl="0" marL="0" rtl="1" algn="r">
              <a:spcBef>
                <a:spcPts val="0"/>
              </a:spcBef>
              <a:spcAft>
                <a:spcPts val="0"/>
              </a:spcAft>
              <a:buNone/>
            </a:pPr>
            <a:r>
              <a:rPr lang="en-GB" sz="1000">
                <a:latin typeface="Amatic SC"/>
                <a:ea typeface="Amatic SC"/>
                <a:cs typeface="Amatic SC"/>
                <a:sym typeface="Amatic SC"/>
              </a:rPr>
              <a:t>5 - المجالات الاجتِماعية :</a:t>
            </a:r>
            <a:endParaRPr sz="1000">
              <a:latin typeface="Amatic SC"/>
              <a:ea typeface="Amatic SC"/>
              <a:cs typeface="Amatic SC"/>
              <a:sym typeface="Amatic SC"/>
            </a:endParaRPr>
          </a:p>
          <a:p>
            <a:pPr indent="0" lvl="0" marL="0" rtl="1" algn="r">
              <a:spcBef>
                <a:spcPts val="0"/>
              </a:spcBef>
              <a:spcAft>
                <a:spcPts val="0"/>
              </a:spcAft>
              <a:buNone/>
            </a:pPr>
            <a:r>
              <a:rPr lang="en-GB" sz="1000">
                <a:latin typeface="Amatic SC"/>
                <a:ea typeface="Amatic SC"/>
                <a:cs typeface="Amatic SC"/>
                <a:sym typeface="Amatic SC"/>
              </a:rPr>
              <a:t>وتشمل البرامِج التي تُسهِم في تنمية قُدُرات المُعوق، لتحقيق اندماجِه بشكل طبيعي في مُختلف نواحي الحياة العامة، </a:t>
            </a:r>
            <a:r>
              <a:rPr lang="en-GB" sz="1000">
                <a:latin typeface="Amatic SC"/>
                <a:ea typeface="Amatic SC"/>
                <a:cs typeface="Amatic SC"/>
                <a:sym typeface="Amatic SC"/>
              </a:rPr>
              <a:t>وتقليل</a:t>
            </a:r>
            <a:r>
              <a:rPr lang="en-GB" sz="1000">
                <a:latin typeface="Amatic SC"/>
                <a:ea typeface="Amatic SC"/>
                <a:cs typeface="Amatic SC"/>
                <a:sym typeface="Amatic SC"/>
              </a:rPr>
              <a:t> الآثار السلبية للإعاقة.</a:t>
            </a:r>
            <a:endParaRPr sz="1000">
              <a:latin typeface="Amatic SC"/>
              <a:ea typeface="Amatic SC"/>
              <a:cs typeface="Amatic SC"/>
              <a:sym typeface="Amatic SC"/>
            </a:endParaRPr>
          </a:p>
          <a:p>
            <a:pPr indent="0" lvl="0" marL="0" rtl="1" algn="r">
              <a:spcBef>
                <a:spcPts val="0"/>
              </a:spcBef>
              <a:spcAft>
                <a:spcPts val="0"/>
              </a:spcAft>
              <a:buNone/>
            </a:pPr>
            <a:r>
              <a:rPr lang="en-GB" sz="1000">
                <a:latin typeface="Amatic SC"/>
                <a:ea typeface="Amatic SC"/>
                <a:cs typeface="Amatic SC"/>
                <a:sym typeface="Amatic SC"/>
              </a:rPr>
              <a:t>6 - المجالات الثقافية والرياضية :</a:t>
            </a:r>
            <a:endParaRPr sz="1000">
              <a:latin typeface="Amatic SC"/>
              <a:ea typeface="Amatic SC"/>
              <a:cs typeface="Amatic SC"/>
              <a:sym typeface="Amatic SC"/>
            </a:endParaRPr>
          </a:p>
          <a:p>
            <a:pPr indent="0" lvl="0" marL="0" rtl="1" algn="r">
              <a:spcBef>
                <a:spcPts val="0"/>
              </a:spcBef>
              <a:spcAft>
                <a:spcPts val="0"/>
              </a:spcAft>
              <a:buNone/>
            </a:pPr>
            <a:r>
              <a:rPr lang="en-GB" sz="1000">
                <a:latin typeface="Amatic SC"/>
                <a:ea typeface="Amatic SC"/>
                <a:cs typeface="Amatic SC"/>
                <a:sym typeface="Amatic SC"/>
              </a:rPr>
              <a:t>وتشمل الاستِفادة مِن الأنشِطة والمرافِق الثقافية والرياضية وتهيئتِها، ليتمكن المُعوق مِن المُشاركة في مناشِطِها داخلياً وخارجياً بما يتناسب مع قُدُراتِه.</a:t>
            </a:r>
            <a:endParaRPr sz="1000">
              <a:latin typeface="Amatic SC"/>
              <a:ea typeface="Amatic SC"/>
              <a:cs typeface="Amatic SC"/>
              <a:sym typeface="Amatic SC"/>
            </a:endParaRPr>
          </a:p>
          <a:p>
            <a:pPr indent="0" lvl="0" marL="0" rtl="1" algn="r">
              <a:spcBef>
                <a:spcPts val="0"/>
              </a:spcBef>
              <a:spcAft>
                <a:spcPts val="0"/>
              </a:spcAft>
              <a:buNone/>
            </a:pPr>
            <a:r>
              <a:rPr lang="en-GB" sz="1000">
                <a:latin typeface="Amatic SC"/>
                <a:ea typeface="Amatic SC"/>
                <a:cs typeface="Amatic SC"/>
                <a:sym typeface="Amatic SC"/>
              </a:rPr>
              <a:t>7 - المجلات الإعلامية :</a:t>
            </a:r>
            <a:endParaRPr sz="1000">
              <a:latin typeface="Amatic SC"/>
              <a:ea typeface="Amatic SC"/>
              <a:cs typeface="Amatic SC"/>
              <a:sym typeface="Amatic SC"/>
            </a:endParaRPr>
          </a:p>
          <a:p>
            <a:pPr indent="0" lvl="0" marL="0" rtl="1" algn="r">
              <a:spcBef>
                <a:spcPts val="0"/>
              </a:spcBef>
              <a:spcAft>
                <a:spcPts val="0"/>
              </a:spcAft>
              <a:buNone/>
            </a:pPr>
            <a:r>
              <a:rPr lang="en-GB" sz="1000">
                <a:latin typeface="Amatic SC"/>
                <a:ea typeface="Amatic SC"/>
                <a:cs typeface="Amatic SC"/>
                <a:sym typeface="Amatic SC"/>
              </a:rPr>
              <a:t>وتشمل قيام وسائل الإعلام - المرئية والمسموعة والمقروءة - بالتوعية في المجالات الآتية:</a:t>
            </a:r>
            <a:endParaRPr sz="1000">
              <a:latin typeface="Amatic SC"/>
              <a:ea typeface="Amatic SC"/>
              <a:cs typeface="Amatic SC"/>
              <a:sym typeface="Amatic SC"/>
            </a:endParaRPr>
          </a:p>
          <a:p>
            <a:pPr indent="0" lvl="0" marL="0" rtl="1" algn="r">
              <a:spcBef>
                <a:spcPts val="0"/>
              </a:spcBef>
              <a:spcAft>
                <a:spcPts val="0"/>
              </a:spcAft>
              <a:buNone/>
            </a:pPr>
            <a:r>
              <a:rPr lang="en-GB" sz="1000">
                <a:latin typeface="Amatic SC"/>
                <a:ea typeface="Amatic SC"/>
                <a:cs typeface="Amatic SC"/>
                <a:sym typeface="Amatic SC"/>
              </a:rPr>
              <a:t>أ - التعريف بالإعاقة وأنواعِها وأسبابِها، وكيفية اكتِشافِها والوقاية مِنها.</a:t>
            </a:r>
            <a:endParaRPr sz="1000">
              <a:latin typeface="Amatic SC"/>
              <a:ea typeface="Amatic SC"/>
              <a:cs typeface="Amatic SC"/>
              <a:sym typeface="Amatic SC"/>
            </a:endParaRPr>
          </a:p>
          <a:p>
            <a:pPr indent="0" lvl="0" marL="0" rtl="1" algn="r">
              <a:spcBef>
                <a:spcPts val="0"/>
              </a:spcBef>
              <a:spcAft>
                <a:spcPts val="0"/>
              </a:spcAft>
              <a:buNone/>
            </a:pPr>
            <a:r>
              <a:rPr lang="en-GB" sz="1000">
                <a:latin typeface="Amatic SC"/>
                <a:ea typeface="Amatic SC"/>
                <a:cs typeface="Amatic SC"/>
                <a:sym typeface="Amatic SC"/>
              </a:rPr>
              <a:t>ب - تعزيز مكان المُعوقين في المُجتمع، والتعريف بحقوقِهم واحتياجاتِهم، وقُدُراتِهم وإسهاماتِهم، </a:t>
            </a:r>
            <a:r>
              <a:rPr lang="en-GB" sz="1000">
                <a:latin typeface="Amatic SC"/>
                <a:ea typeface="Amatic SC"/>
                <a:cs typeface="Amatic SC"/>
                <a:sym typeface="Amatic SC"/>
              </a:rPr>
              <a:t>بالخدمات</a:t>
            </a:r>
            <a:r>
              <a:rPr lang="en-GB" sz="1000">
                <a:latin typeface="Amatic SC"/>
                <a:ea typeface="Amatic SC"/>
                <a:cs typeface="Amatic SC"/>
                <a:sym typeface="Amatic SC"/>
              </a:rPr>
              <a:t> المُتاحةٌ لهُم، وتوعيتِهم بواجباتِهم </a:t>
            </a:r>
            <a:r>
              <a:rPr lang="en-GB" sz="1000">
                <a:latin typeface="Amatic SC"/>
                <a:ea typeface="Amatic SC"/>
                <a:cs typeface="Amatic SC"/>
                <a:sym typeface="Amatic SC"/>
              </a:rPr>
              <a:t>اتجاه</a:t>
            </a:r>
            <a:r>
              <a:rPr lang="en-GB" sz="1000">
                <a:latin typeface="Amatic SC"/>
                <a:ea typeface="Amatic SC"/>
                <a:cs typeface="Amatic SC"/>
                <a:sym typeface="Amatic SC"/>
              </a:rPr>
              <a:t> أنفُسِهم، وبدورِهم في المُجتمع.</a:t>
            </a:r>
            <a:endParaRPr sz="1000">
              <a:latin typeface="Amatic SC"/>
              <a:ea typeface="Amatic SC"/>
              <a:cs typeface="Amatic SC"/>
              <a:sym typeface="Amatic SC"/>
            </a:endParaRPr>
          </a:p>
          <a:p>
            <a:pPr indent="0" lvl="0" marL="0" rtl="1" algn="r">
              <a:spcBef>
                <a:spcPts val="0"/>
              </a:spcBef>
              <a:spcAft>
                <a:spcPts val="0"/>
              </a:spcAft>
              <a:buNone/>
            </a:pPr>
            <a:r>
              <a:rPr lang="en-GB" sz="1000">
                <a:latin typeface="Amatic SC"/>
                <a:ea typeface="Amatic SC"/>
                <a:cs typeface="Amatic SC"/>
                <a:sym typeface="Amatic SC"/>
              </a:rPr>
              <a:t>ج - تخصيص برامِج موجهة للمُعوقين تكفل لهُم التعايُش مع المُجتمع.</a:t>
            </a:r>
            <a:endParaRPr sz="1000">
              <a:latin typeface="Amatic SC"/>
              <a:ea typeface="Amatic SC"/>
              <a:cs typeface="Amatic SC"/>
              <a:sym typeface="Amatic SC"/>
            </a:endParaRPr>
          </a:p>
          <a:p>
            <a:pPr indent="0" lvl="0" marL="0" rtl="1" algn="r">
              <a:spcBef>
                <a:spcPts val="0"/>
              </a:spcBef>
              <a:spcAft>
                <a:spcPts val="0"/>
              </a:spcAft>
              <a:buNone/>
            </a:pPr>
            <a:r>
              <a:rPr lang="en-GB" sz="1000">
                <a:latin typeface="Amatic SC"/>
                <a:ea typeface="Amatic SC"/>
                <a:cs typeface="Amatic SC"/>
                <a:sym typeface="Amatic SC"/>
              </a:rPr>
              <a:t>د - حث الأفراد والمؤسسات على تقديم الدعم المادي والمعنوي للمُعوقين، وتشجيع العمل التطوعي لخدمتِهم.</a:t>
            </a:r>
            <a:endParaRPr sz="1000">
              <a:latin typeface="Amatic SC"/>
              <a:ea typeface="Amatic SC"/>
              <a:cs typeface="Amatic SC"/>
              <a:sym typeface="Amatic SC"/>
            </a:endParaRPr>
          </a:p>
          <a:p>
            <a:pPr indent="0" lvl="0" marL="0" rtl="1" algn="r">
              <a:spcBef>
                <a:spcPts val="0"/>
              </a:spcBef>
              <a:spcAft>
                <a:spcPts val="0"/>
              </a:spcAft>
              <a:buNone/>
            </a:pPr>
            <a:r>
              <a:rPr lang="en-GB" sz="1000">
                <a:latin typeface="Amatic SC"/>
                <a:ea typeface="Amatic SC"/>
                <a:cs typeface="Amatic SC"/>
                <a:sym typeface="Amatic SC"/>
              </a:rPr>
              <a:t>8 - مجالات الخدمات التكميلية :</a:t>
            </a:r>
            <a:endParaRPr sz="1000">
              <a:latin typeface="Amatic SC"/>
              <a:ea typeface="Amatic SC"/>
              <a:cs typeface="Amatic SC"/>
              <a:sym typeface="Amatic SC"/>
            </a:endParaRPr>
          </a:p>
          <a:p>
            <a:pPr indent="0" lvl="0" marL="0" rtl="1" algn="r">
              <a:spcBef>
                <a:spcPts val="0"/>
              </a:spcBef>
              <a:spcAft>
                <a:spcPts val="0"/>
              </a:spcAft>
              <a:buNone/>
            </a:pPr>
            <a:r>
              <a:rPr lang="en-GB" sz="1000">
                <a:latin typeface="Amatic SC"/>
                <a:ea typeface="Amatic SC"/>
                <a:cs typeface="Amatic SC"/>
                <a:sym typeface="Amatic SC"/>
              </a:rPr>
              <a:t>وتشمل:</a:t>
            </a:r>
            <a:endParaRPr sz="1000">
              <a:latin typeface="Amatic SC"/>
              <a:ea typeface="Amatic SC"/>
              <a:cs typeface="Amatic SC"/>
              <a:sym typeface="Amatic SC"/>
            </a:endParaRPr>
          </a:p>
          <a:p>
            <a:pPr indent="0" lvl="0" marL="0" rtl="1" algn="r">
              <a:spcBef>
                <a:spcPts val="0"/>
              </a:spcBef>
              <a:spcAft>
                <a:spcPts val="0"/>
              </a:spcAft>
              <a:buNone/>
            </a:pPr>
            <a:r>
              <a:rPr lang="en-GB" sz="1000">
                <a:latin typeface="Amatic SC"/>
                <a:ea typeface="Amatic SC"/>
                <a:cs typeface="Amatic SC"/>
                <a:sym typeface="Amatic SC"/>
              </a:rPr>
              <a:t>أ - تهيئة وسائل المواصلات العامة لتحقيق تنقُل المُعوقين بأمن وسلامة، </a:t>
            </a:r>
            <a:r>
              <a:rPr lang="en-GB" sz="1000">
                <a:latin typeface="Amatic SC"/>
                <a:ea typeface="Amatic SC"/>
                <a:cs typeface="Amatic SC"/>
                <a:sym typeface="Amatic SC"/>
              </a:rPr>
              <a:t>بأجور</a:t>
            </a:r>
            <a:r>
              <a:rPr lang="en-GB" sz="1000">
                <a:latin typeface="Amatic SC"/>
                <a:ea typeface="Amatic SC"/>
                <a:cs typeface="Amatic SC"/>
                <a:sym typeface="Amatic SC"/>
              </a:rPr>
              <a:t> مُخفضة للمُعوق ومُرافِقه، حسب ظروف الإعاقة.</a:t>
            </a:r>
            <a:endParaRPr sz="1000">
              <a:latin typeface="Amatic SC"/>
              <a:ea typeface="Amatic SC"/>
              <a:cs typeface="Amatic SC"/>
              <a:sym typeface="Amatic SC"/>
            </a:endParaRPr>
          </a:p>
          <a:p>
            <a:pPr indent="0" lvl="0" marL="0" rtl="1" algn="r">
              <a:spcBef>
                <a:spcPts val="0"/>
              </a:spcBef>
              <a:spcAft>
                <a:spcPts val="0"/>
              </a:spcAft>
              <a:buNone/>
            </a:pPr>
            <a:r>
              <a:rPr lang="en-GB" sz="1000">
                <a:latin typeface="Amatic SC"/>
                <a:ea typeface="Amatic SC"/>
                <a:cs typeface="Amatic SC"/>
                <a:sym typeface="Amatic SC"/>
              </a:rPr>
              <a:t>ب - تقديم الرعاية النهارية والعناية المنزلية.</a:t>
            </a:r>
            <a:endParaRPr sz="1000">
              <a:latin typeface="Amatic SC"/>
              <a:ea typeface="Amatic SC"/>
              <a:cs typeface="Amatic SC"/>
              <a:sym typeface="Amatic SC"/>
            </a:endParaRPr>
          </a:p>
          <a:p>
            <a:pPr indent="0" lvl="0" marL="0" rtl="1" algn="r">
              <a:spcBef>
                <a:spcPts val="0"/>
              </a:spcBef>
              <a:spcAft>
                <a:spcPts val="0"/>
              </a:spcAft>
              <a:buNone/>
            </a:pPr>
            <a:r>
              <a:rPr lang="en-GB" sz="1000">
                <a:latin typeface="Amatic SC"/>
                <a:ea typeface="Amatic SC"/>
                <a:cs typeface="Amatic SC"/>
                <a:sym typeface="Amatic SC"/>
              </a:rPr>
              <a:t>ج - توفير أجهزة التقنية المُساعِدة.</a:t>
            </a:r>
            <a:endParaRPr sz="1000">
              <a:latin typeface="Amatic SC"/>
              <a:ea typeface="Amatic SC"/>
              <a:cs typeface="Amatic SC"/>
              <a:sym typeface="Amatic S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45"/>
          <p:cNvPicPr preferRelativeResize="0"/>
          <p:nvPr/>
        </p:nvPicPr>
        <p:blipFill>
          <a:blip r:embed="rId3">
            <a:alphaModFix/>
          </a:blip>
          <a:stretch>
            <a:fillRect/>
          </a:stretch>
        </p:blipFill>
        <p:spPr>
          <a:xfrm>
            <a:off x="2721150" y="2962575"/>
            <a:ext cx="2147225" cy="2137675"/>
          </a:xfrm>
          <a:prstGeom prst="rect">
            <a:avLst/>
          </a:prstGeom>
          <a:noFill/>
          <a:ln>
            <a:noFill/>
          </a:ln>
        </p:spPr>
      </p:pic>
      <p:sp>
        <p:nvSpPr>
          <p:cNvPr id="356" name="Google Shape;356;p45"/>
          <p:cNvSpPr txBox="1"/>
          <p:nvPr/>
        </p:nvSpPr>
        <p:spPr>
          <a:xfrm>
            <a:off x="270550" y="384751"/>
            <a:ext cx="7072200" cy="51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Community Services Available in KSA</a:t>
            </a:r>
            <a:endParaRPr b="1" sz="2400">
              <a:solidFill>
                <a:srgbClr val="134F5C"/>
              </a:solidFill>
              <a:latin typeface="Nunito"/>
              <a:ea typeface="Nunito"/>
              <a:cs typeface="Nunito"/>
              <a:sym typeface="Nunito"/>
            </a:endParaRPr>
          </a:p>
        </p:txBody>
      </p:sp>
      <p:pic>
        <p:nvPicPr>
          <p:cNvPr id="357" name="Google Shape;357;p45"/>
          <p:cNvPicPr preferRelativeResize="0"/>
          <p:nvPr/>
        </p:nvPicPr>
        <p:blipFill>
          <a:blip r:embed="rId4">
            <a:alphaModFix/>
          </a:blip>
          <a:stretch>
            <a:fillRect/>
          </a:stretch>
        </p:blipFill>
        <p:spPr>
          <a:xfrm>
            <a:off x="152400" y="1051350"/>
            <a:ext cx="3280701" cy="1845400"/>
          </a:xfrm>
          <a:prstGeom prst="rect">
            <a:avLst/>
          </a:prstGeom>
          <a:noFill/>
          <a:ln>
            <a:noFill/>
          </a:ln>
        </p:spPr>
      </p:pic>
      <p:pic>
        <p:nvPicPr>
          <p:cNvPr id="358" name="Google Shape;358;p45"/>
          <p:cNvPicPr preferRelativeResize="0"/>
          <p:nvPr/>
        </p:nvPicPr>
        <p:blipFill>
          <a:blip r:embed="rId5">
            <a:alphaModFix/>
          </a:blip>
          <a:stretch>
            <a:fillRect/>
          </a:stretch>
        </p:blipFill>
        <p:spPr>
          <a:xfrm>
            <a:off x="3235258" y="1051350"/>
            <a:ext cx="4227242" cy="1845400"/>
          </a:xfrm>
          <a:prstGeom prst="rect">
            <a:avLst/>
          </a:prstGeom>
          <a:noFill/>
          <a:ln>
            <a:noFill/>
          </a:ln>
        </p:spPr>
      </p:pic>
      <p:pic>
        <p:nvPicPr>
          <p:cNvPr id="359" name="Google Shape;359;p45"/>
          <p:cNvPicPr preferRelativeResize="0"/>
          <p:nvPr/>
        </p:nvPicPr>
        <p:blipFill rotWithShape="1">
          <a:blip r:embed="rId6">
            <a:alphaModFix/>
          </a:blip>
          <a:srcRect b="0" l="0" r="9714" t="0"/>
          <a:stretch/>
        </p:blipFill>
        <p:spPr>
          <a:xfrm>
            <a:off x="152400" y="3049150"/>
            <a:ext cx="2726876" cy="1766850"/>
          </a:xfrm>
          <a:prstGeom prst="rect">
            <a:avLst/>
          </a:prstGeom>
          <a:noFill/>
          <a:ln>
            <a:noFill/>
          </a:ln>
        </p:spPr>
      </p:pic>
      <p:pic>
        <p:nvPicPr>
          <p:cNvPr id="360" name="Google Shape;360;p45"/>
          <p:cNvPicPr preferRelativeResize="0"/>
          <p:nvPr/>
        </p:nvPicPr>
        <p:blipFill>
          <a:blip r:embed="rId7">
            <a:alphaModFix/>
          </a:blip>
          <a:stretch>
            <a:fillRect/>
          </a:stretch>
        </p:blipFill>
        <p:spPr>
          <a:xfrm>
            <a:off x="4722425" y="2867237"/>
            <a:ext cx="1124138" cy="2248275"/>
          </a:xfrm>
          <a:prstGeom prst="rect">
            <a:avLst/>
          </a:prstGeom>
          <a:noFill/>
          <a:ln>
            <a:noFill/>
          </a:ln>
        </p:spPr>
      </p:pic>
      <p:pic>
        <p:nvPicPr>
          <p:cNvPr id="361" name="Google Shape;361;p45"/>
          <p:cNvPicPr preferRelativeResize="0"/>
          <p:nvPr/>
        </p:nvPicPr>
        <p:blipFill>
          <a:blip r:embed="rId8">
            <a:alphaModFix/>
          </a:blip>
          <a:stretch>
            <a:fillRect/>
          </a:stretch>
        </p:blipFill>
        <p:spPr>
          <a:xfrm>
            <a:off x="355125" y="5115499"/>
            <a:ext cx="2327048" cy="1884450"/>
          </a:xfrm>
          <a:prstGeom prst="rect">
            <a:avLst/>
          </a:prstGeom>
          <a:noFill/>
          <a:ln>
            <a:noFill/>
          </a:ln>
        </p:spPr>
      </p:pic>
      <p:pic>
        <p:nvPicPr>
          <p:cNvPr id="362" name="Google Shape;362;p45"/>
          <p:cNvPicPr preferRelativeResize="0"/>
          <p:nvPr/>
        </p:nvPicPr>
        <p:blipFill>
          <a:blip r:embed="rId9">
            <a:alphaModFix/>
          </a:blip>
          <a:stretch>
            <a:fillRect/>
          </a:stretch>
        </p:blipFill>
        <p:spPr>
          <a:xfrm>
            <a:off x="3106495" y="5547012"/>
            <a:ext cx="4356006" cy="3079833"/>
          </a:xfrm>
          <a:prstGeom prst="rect">
            <a:avLst/>
          </a:prstGeom>
          <a:noFill/>
          <a:ln>
            <a:noFill/>
          </a:ln>
        </p:spPr>
      </p:pic>
      <p:pic>
        <p:nvPicPr>
          <p:cNvPr id="363" name="Google Shape;363;p45"/>
          <p:cNvPicPr preferRelativeResize="0"/>
          <p:nvPr/>
        </p:nvPicPr>
        <p:blipFill>
          <a:blip r:embed="rId10">
            <a:alphaModFix/>
          </a:blip>
          <a:stretch>
            <a:fillRect/>
          </a:stretch>
        </p:blipFill>
        <p:spPr>
          <a:xfrm>
            <a:off x="152400" y="7163895"/>
            <a:ext cx="2857500" cy="1905000"/>
          </a:xfrm>
          <a:prstGeom prst="rect">
            <a:avLst/>
          </a:prstGeom>
          <a:noFill/>
          <a:ln>
            <a:noFill/>
          </a:ln>
        </p:spPr>
      </p:pic>
      <p:pic>
        <p:nvPicPr>
          <p:cNvPr id="364" name="Google Shape;364;p45"/>
          <p:cNvPicPr preferRelativeResize="0"/>
          <p:nvPr/>
        </p:nvPicPr>
        <p:blipFill>
          <a:blip r:embed="rId11">
            <a:alphaModFix/>
          </a:blip>
          <a:stretch>
            <a:fillRect/>
          </a:stretch>
        </p:blipFill>
        <p:spPr>
          <a:xfrm>
            <a:off x="5775600" y="3107945"/>
            <a:ext cx="1766830" cy="176683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