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Lst>
  <p:sldSz cy="10698475" cx="7589525"/>
  <p:notesSz cx="6858000" cy="9144000"/>
  <p:embeddedFontLst>
    <p:embeddedFont>
      <p:font typeface="Mada Medium"/>
      <p:regular r:id="rId57"/>
      <p:bold r:id="rId58"/>
    </p:embeddedFont>
    <p:embeddedFont>
      <p:font typeface="Nunito"/>
      <p:regular r:id="rId59"/>
      <p:bold r:id="rId60"/>
      <p:italic r:id="rId61"/>
      <p:boldItalic r:id="rId62"/>
    </p:embeddedFont>
    <p:embeddedFont>
      <p:font typeface="Mada"/>
      <p:regular r:id="rId63"/>
      <p:bold r:id="rId64"/>
    </p:embeddedFont>
    <p:embeddedFont>
      <p:font typeface="Fira Sans Extra Condensed Medium"/>
      <p:regular r:id="rId65"/>
      <p:bold r:id="rId66"/>
      <p:italic r:id="rId67"/>
      <p:boldItalic r:id="rId68"/>
    </p:embeddedFont>
    <p:embeddedFont>
      <p:font typeface="Changa"/>
      <p:regular r:id="rId69"/>
      <p:bold r:id="rId70"/>
    </p:embeddedFont>
    <p:embeddedFont>
      <p:font typeface="Pacifico"/>
      <p:regular r:id="rId71"/>
    </p:embeddedFont>
    <p:embeddedFont>
      <p:font typeface="Pathway Gothic One"/>
      <p:regular r:id="rId72"/>
    </p:embeddedFont>
    <p:embeddedFont>
      <p:font typeface="Bree Serif"/>
      <p:regular r:id="rId73"/>
    </p:embeddedFont>
    <p:embeddedFont>
      <p:font typeface="Exo"/>
      <p:regular r:id="rId74"/>
      <p:bold r:id="rId75"/>
      <p:italic r:id="rId76"/>
      <p:boldItalic r:id="rId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BD1D66B-9B94-4509-B696-DCD2EA6312DE}">
  <a:tblStyle styleId="{1BD1D66B-9B94-4509-B696-DCD2EA6312D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2A52158-4DB9-475D-8676-6519C3242527}"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0" orient="horz"/>
        <p:guide pos="239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BreeSerif-regular.fntdata"/><Relationship Id="rId72" Type="http://schemas.openxmlformats.org/officeDocument/2006/relationships/font" Target="fonts/PathwayGothicOne-regular.fntdata"/><Relationship Id="rId31" Type="http://schemas.openxmlformats.org/officeDocument/2006/relationships/slide" Target="slides/slide24.xml"/><Relationship Id="rId75" Type="http://schemas.openxmlformats.org/officeDocument/2006/relationships/font" Target="fonts/Exo-bold.fntdata"/><Relationship Id="rId30" Type="http://schemas.openxmlformats.org/officeDocument/2006/relationships/slide" Target="slides/slide23.xml"/><Relationship Id="rId74" Type="http://schemas.openxmlformats.org/officeDocument/2006/relationships/font" Target="fonts/Exo-regular.fntdata"/><Relationship Id="rId33" Type="http://schemas.openxmlformats.org/officeDocument/2006/relationships/slide" Target="slides/slide26.xml"/><Relationship Id="rId77" Type="http://schemas.openxmlformats.org/officeDocument/2006/relationships/font" Target="fonts/Exo-boldItalic.fntdata"/><Relationship Id="rId32" Type="http://schemas.openxmlformats.org/officeDocument/2006/relationships/slide" Target="slides/slide25.xml"/><Relationship Id="rId76" Type="http://schemas.openxmlformats.org/officeDocument/2006/relationships/font" Target="fonts/Exo-italic.fntdata"/><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Pacifico-regular.fntdata"/><Relationship Id="rId70" Type="http://schemas.openxmlformats.org/officeDocument/2006/relationships/font" Target="fonts/Changa-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Nunito-boldItalic.fntdata"/><Relationship Id="rId61" Type="http://schemas.openxmlformats.org/officeDocument/2006/relationships/font" Target="fonts/Nunito-italic.fntdata"/><Relationship Id="rId20" Type="http://schemas.openxmlformats.org/officeDocument/2006/relationships/slide" Target="slides/slide13.xml"/><Relationship Id="rId64" Type="http://schemas.openxmlformats.org/officeDocument/2006/relationships/font" Target="fonts/Mada-bold.fntdata"/><Relationship Id="rId63" Type="http://schemas.openxmlformats.org/officeDocument/2006/relationships/font" Target="fonts/Mada-regular.fntdata"/><Relationship Id="rId22" Type="http://schemas.openxmlformats.org/officeDocument/2006/relationships/slide" Target="slides/slide15.xml"/><Relationship Id="rId66" Type="http://schemas.openxmlformats.org/officeDocument/2006/relationships/font" Target="fonts/FiraSansExtraCondensedMedium-bold.fntdata"/><Relationship Id="rId21" Type="http://schemas.openxmlformats.org/officeDocument/2006/relationships/slide" Target="slides/slide14.xml"/><Relationship Id="rId65" Type="http://schemas.openxmlformats.org/officeDocument/2006/relationships/font" Target="fonts/FiraSansExtraCondensedMedium-regular.fntdata"/><Relationship Id="rId24" Type="http://schemas.openxmlformats.org/officeDocument/2006/relationships/slide" Target="slides/slide17.xml"/><Relationship Id="rId68" Type="http://schemas.openxmlformats.org/officeDocument/2006/relationships/font" Target="fonts/FiraSansExtraCondensedMedium-boldItalic.fntdata"/><Relationship Id="rId23" Type="http://schemas.openxmlformats.org/officeDocument/2006/relationships/slide" Target="slides/slide16.xml"/><Relationship Id="rId67" Type="http://schemas.openxmlformats.org/officeDocument/2006/relationships/font" Target="fonts/FiraSansExtraCondensedMedium-italic.fntdata"/><Relationship Id="rId60" Type="http://schemas.openxmlformats.org/officeDocument/2006/relationships/font" Target="fonts/Nunito-bold.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Changa-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font" Target="fonts/MadaMedium-regular.fntdata"/><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font" Target="fonts/Nunito-regular.fntdata"/><Relationship Id="rId14" Type="http://schemas.openxmlformats.org/officeDocument/2006/relationships/slide" Target="slides/slide7.xml"/><Relationship Id="rId58" Type="http://schemas.openxmlformats.org/officeDocument/2006/relationships/font" Target="fonts/MadaMedium-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650ab6693979ab41_2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650ab6693979ab4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67db661a3afba6b8_1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67db661a3afba6b8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e137e2151aa05e6_3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e137e2151aa05e6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b9fb6972a7e1b0d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b9fb6972a7e1b0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4702340747c5d5a4_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4702340747c5d5a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7cf8103b9a18c8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7cf8103b9a18c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5d19b0635c2935c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25d19b0635c2935c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7cf8103b9a18c8_8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7cf8103b9a18c8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7cf8103b9a18c8_13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7cf8103b9a18c8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00296732332767_12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300296732332767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8ad464241c_0_6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8ad464241c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5790c669424884f4_30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5790c669424884f4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605083c7749d1495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813" name="Google Shape;813;g605083c7749d149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453667be604ea033_22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453667be604ea033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605083c7749d1495_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939" name="Google Shape;939;g605083c7749d1495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605083c7749d1495_1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997" name="Google Shape;997;g605083c7749d1495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c2132cd3216716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090" name="Google Shape;1090;gc2132cd321671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301e30d65193a72e_4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217" name="Google Shape;1217;g301e30d65193a72e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6" name="Shape 1306"/>
        <p:cNvGrpSpPr/>
        <p:nvPr/>
      </p:nvGrpSpPr>
      <p:grpSpPr>
        <a:xfrm>
          <a:off x="0" y="0"/>
          <a:ext cx="0" cy="0"/>
          <a:chOff x="0" y="0"/>
          <a:chExt cx="0" cy="0"/>
        </a:xfrm>
      </p:grpSpPr>
      <p:sp>
        <p:nvSpPr>
          <p:cNvPr id="1307" name="Google Shape;1307;g301e30d65193a72e_4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308" name="Google Shape;1308;g301e30d65193a72e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ge0d098b66e0ce74_5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361" name="Google Shape;1361;ge0d098b66e0ce74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5" name="Shape 1395"/>
        <p:cNvGrpSpPr/>
        <p:nvPr/>
      </p:nvGrpSpPr>
      <p:grpSpPr>
        <a:xfrm>
          <a:off x="0" y="0"/>
          <a:ext cx="0" cy="0"/>
          <a:chOff x="0" y="0"/>
          <a:chExt cx="0" cy="0"/>
        </a:xfrm>
      </p:grpSpPr>
      <p:sp>
        <p:nvSpPr>
          <p:cNvPr id="1396" name="Google Shape;1396;g760efb3e482eaa5b_7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397" name="Google Shape;1397;g760efb3e482eaa5b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ef3fcba56b34339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ef3fcba56b3433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g300296732332767_7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405" name="Google Shape;1405;g300296732332767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7" name="Shape 1447"/>
        <p:cNvGrpSpPr/>
        <p:nvPr/>
      </p:nvGrpSpPr>
      <p:grpSpPr>
        <a:xfrm>
          <a:off x="0" y="0"/>
          <a:ext cx="0" cy="0"/>
          <a:chOff x="0" y="0"/>
          <a:chExt cx="0" cy="0"/>
        </a:xfrm>
      </p:grpSpPr>
      <p:sp>
        <p:nvSpPr>
          <p:cNvPr id="1448" name="Google Shape;1448;gb57643afab_0_3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449" name="Google Shape;1449;gb57643afab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gb57643afab_0_11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482" name="Google Shape;1482;gb57643afab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0" name="Shape 1500"/>
        <p:cNvGrpSpPr/>
        <p:nvPr/>
      </p:nvGrpSpPr>
      <p:grpSpPr>
        <a:xfrm>
          <a:off x="0" y="0"/>
          <a:ext cx="0" cy="0"/>
          <a:chOff x="0" y="0"/>
          <a:chExt cx="0" cy="0"/>
        </a:xfrm>
      </p:grpSpPr>
      <p:sp>
        <p:nvSpPr>
          <p:cNvPr id="1501" name="Google Shape;1501;gb4bb08c757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502" name="Google Shape;1502;gb4bb08c75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0" name="Shape 1590"/>
        <p:cNvGrpSpPr/>
        <p:nvPr/>
      </p:nvGrpSpPr>
      <p:grpSpPr>
        <a:xfrm>
          <a:off x="0" y="0"/>
          <a:ext cx="0" cy="0"/>
          <a:chOff x="0" y="0"/>
          <a:chExt cx="0" cy="0"/>
        </a:xfrm>
      </p:grpSpPr>
      <p:sp>
        <p:nvSpPr>
          <p:cNvPr id="1591" name="Google Shape;1591;gb4bb08c757_0_10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592" name="Google Shape;1592;gb4bb08c757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9" name="Shape 1669"/>
        <p:cNvGrpSpPr/>
        <p:nvPr/>
      </p:nvGrpSpPr>
      <p:grpSpPr>
        <a:xfrm>
          <a:off x="0" y="0"/>
          <a:ext cx="0" cy="0"/>
          <a:chOff x="0" y="0"/>
          <a:chExt cx="0" cy="0"/>
        </a:xfrm>
      </p:grpSpPr>
      <p:sp>
        <p:nvSpPr>
          <p:cNvPr id="1670" name="Google Shape;1670;gb4bb08c757_0_31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671" name="Google Shape;1671;gb4bb08c757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8" name="Shape 1748"/>
        <p:cNvGrpSpPr/>
        <p:nvPr/>
      </p:nvGrpSpPr>
      <p:grpSpPr>
        <a:xfrm>
          <a:off x="0" y="0"/>
          <a:ext cx="0" cy="0"/>
          <a:chOff x="0" y="0"/>
          <a:chExt cx="0" cy="0"/>
        </a:xfrm>
      </p:grpSpPr>
      <p:sp>
        <p:nvSpPr>
          <p:cNvPr id="1749" name="Google Shape;1749;gb4bb08c757_0_51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750" name="Google Shape;1750;gb4bb08c757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2" name="Shape 1792"/>
        <p:cNvGrpSpPr/>
        <p:nvPr/>
      </p:nvGrpSpPr>
      <p:grpSpPr>
        <a:xfrm>
          <a:off x="0" y="0"/>
          <a:ext cx="0" cy="0"/>
          <a:chOff x="0" y="0"/>
          <a:chExt cx="0" cy="0"/>
        </a:xfrm>
      </p:grpSpPr>
      <p:sp>
        <p:nvSpPr>
          <p:cNvPr id="1793" name="Google Shape;1793;gb4bb08c757_0_67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794" name="Google Shape;1794;gb4bb08c757_0_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8" name="Shape 1808"/>
        <p:cNvGrpSpPr/>
        <p:nvPr/>
      </p:nvGrpSpPr>
      <p:grpSpPr>
        <a:xfrm>
          <a:off x="0" y="0"/>
          <a:ext cx="0" cy="0"/>
          <a:chOff x="0" y="0"/>
          <a:chExt cx="0" cy="0"/>
        </a:xfrm>
      </p:grpSpPr>
      <p:sp>
        <p:nvSpPr>
          <p:cNvPr id="1809" name="Google Shape;1809;gb4bb08c757_0_74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810" name="Google Shape;1810;gb4bb08c757_0_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8" name="Shape 1818"/>
        <p:cNvGrpSpPr/>
        <p:nvPr/>
      </p:nvGrpSpPr>
      <p:grpSpPr>
        <a:xfrm>
          <a:off x="0" y="0"/>
          <a:ext cx="0" cy="0"/>
          <a:chOff x="0" y="0"/>
          <a:chExt cx="0" cy="0"/>
        </a:xfrm>
      </p:grpSpPr>
      <p:sp>
        <p:nvSpPr>
          <p:cNvPr id="1819" name="Google Shape;1819;gb4bb08c757_0_77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820" name="Google Shape;1820;gb4bb08c757_0_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b4d8d28e1d_0_1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b4d8d28e1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2" name="Shape 1842"/>
        <p:cNvGrpSpPr/>
        <p:nvPr/>
      </p:nvGrpSpPr>
      <p:grpSpPr>
        <a:xfrm>
          <a:off x="0" y="0"/>
          <a:ext cx="0" cy="0"/>
          <a:chOff x="0" y="0"/>
          <a:chExt cx="0" cy="0"/>
        </a:xfrm>
      </p:grpSpPr>
      <p:sp>
        <p:nvSpPr>
          <p:cNvPr id="1843" name="Google Shape;1843;gb4bb08c757_0_78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844" name="Google Shape;1844;gb4bb08c757_0_7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2" name="Shape 1852"/>
        <p:cNvGrpSpPr/>
        <p:nvPr/>
      </p:nvGrpSpPr>
      <p:grpSpPr>
        <a:xfrm>
          <a:off x="0" y="0"/>
          <a:ext cx="0" cy="0"/>
          <a:chOff x="0" y="0"/>
          <a:chExt cx="0" cy="0"/>
        </a:xfrm>
      </p:grpSpPr>
      <p:sp>
        <p:nvSpPr>
          <p:cNvPr id="1853" name="Google Shape;1853;g605cb82e4b158981_0:notes"/>
          <p:cNvSpPr/>
          <p:nvPr>
            <p:ph idx="2" type="sldImg"/>
          </p:nvPr>
        </p:nvSpPr>
        <p:spPr>
          <a:xfrm>
            <a:off x="2213060"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4" name="Google Shape;1854;g605cb82e4b15898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9" name="Shape 1869"/>
        <p:cNvGrpSpPr/>
        <p:nvPr/>
      </p:nvGrpSpPr>
      <p:grpSpPr>
        <a:xfrm>
          <a:off x="0" y="0"/>
          <a:ext cx="0" cy="0"/>
          <a:chOff x="0" y="0"/>
          <a:chExt cx="0" cy="0"/>
        </a:xfrm>
      </p:grpSpPr>
      <p:sp>
        <p:nvSpPr>
          <p:cNvPr id="1870" name="Google Shape;1870;gb555960698_1_101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871" name="Google Shape;1871;gb555960698_1_10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8" name="Shape 1888"/>
        <p:cNvGrpSpPr/>
        <p:nvPr/>
      </p:nvGrpSpPr>
      <p:grpSpPr>
        <a:xfrm>
          <a:off x="0" y="0"/>
          <a:ext cx="0" cy="0"/>
          <a:chOff x="0" y="0"/>
          <a:chExt cx="0" cy="0"/>
        </a:xfrm>
      </p:grpSpPr>
      <p:sp>
        <p:nvSpPr>
          <p:cNvPr id="1889" name="Google Shape;1889;gb555960698_1_103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890" name="Google Shape;1890;gb555960698_1_10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3" name="Shape 1943"/>
        <p:cNvGrpSpPr/>
        <p:nvPr/>
      </p:nvGrpSpPr>
      <p:grpSpPr>
        <a:xfrm>
          <a:off x="0" y="0"/>
          <a:ext cx="0" cy="0"/>
          <a:chOff x="0" y="0"/>
          <a:chExt cx="0" cy="0"/>
        </a:xfrm>
      </p:grpSpPr>
      <p:sp>
        <p:nvSpPr>
          <p:cNvPr id="1944" name="Google Shape;1944;gb555960698_1_1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gb555960698_1_1166:notes"/>
          <p:cNvSpPr/>
          <p:nvPr>
            <p:ph idx="2" type="sldImg"/>
          </p:nvPr>
        </p:nvSpPr>
        <p:spPr>
          <a:xfrm>
            <a:off x="2213137" y="685800"/>
            <a:ext cx="24324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4" name="Shape 1964"/>
        <p:cNvGrpSpPr/>
        <p:nvPr/>
      </p:nvGrpSpPr>
      <p:grpSpPr>
        <a:xfrm>
          <a:off x="0" y="0"/>
          <a:ext cx="0" cy="0"/>
          <a:chOff x="0" y="0"/>
          <a:chExt cx="0" cy="0"/>
        </a:xfrm>
      </p:grpSpPr>
      <p:sp>
        <p:nvSpPr>
          <p:cNvPr id="1965" name="Google Shape;1965;g7a471ad5ff9a8b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966" name="Google Shape;1966;g7a471ad5ff9a8b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5" name="Shape 2005"/>
        <p:cNvGrpSpPr/>
        <p:nvPr/>
      </p:nvGrpSpPr>
      <p:grpSpPr>
        <a:xfrm>
          <a:off x="0" y="0"/>
          <a:ext cx="0" cy="0"/>
          <a:chOff x="0" y="0"/>
          <a:chExt cx="0" cy="0"/>
        </a:xfrm>
      </p:grpSpPr>
      <p:sp>
        <p:nvSpPr>
          <p:cNvPr id="2006" name="Google Shape;2006;gb4e45c3ed3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007" name="Google Shape;2007;gb4e45c3ed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9" name="Shape 2069"/>
        <p:cNvGrpSpPr/>
        <p:nvPr/>
      </p:nvGrpSpPr>
      <p:grpSpPr>
        <a:xfrm>
          <a:off x="0" y="0"/>
          <a:ext cx="0" cy="0"/>
          <a:chOff x="0" y="0"/>
          <a:chExt cx="0" cy="0"/>
        </a:xfrm>
      </p:grpSpPr>
      <p:sp>
        <p:nvSpPr>
          <p:cNvPr id="2070" name="Google Shape;2070;gb555960698_1_5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071" name="Google Shape;2071;gb555960698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8" name="Shape 2108"/>
        <p:cNvGrpSpPr/>
        <p:nvPr/>
      </p:nvGrpSpPr>
      <p:grpSpPr>
        <a:xfrm>
          <a:off x="0" y="0"/>
          <a:ext cx="0" cy="0"/>
          <a:chOff x="0" y="0"/>
          <a:chExt cx="0" cy="0"/>
        </a:xfrm>
      </p:grpSpPr>
      <p:sp>
        <p:nvSpPr>
          <p:cNvPr id="2109" name="Google Shape;2109;gb555960698_2_5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110" name="Google Shape;2110;gb555960698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9" name="Shape 2169"/>
        <p:cNvGrpSpPr/>
        <p:nvPr/>
      </p:nvGrpSpPr>
      <p:grpSpPr>
        <a:xfrm>
          <a:off x="0" y="0"/>
          <a:ext cx="0" cy="0"/>
          <a:chOff x="0" y="0"/>
          <a:chExt cx="0" cy="0"/>
        </a:xfrm>
      </p:grpSpPr>
      <p:sp>
        <p:nvSpPr>
          <p:cNvPr id="2170" name="Google Shape;2170;gb555960698_2_16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171" name="Google Shape;2171;gb555960698_2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8d838037ef9575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8d838037ef957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67db661a3afba6b8_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67db661a3afba6b8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462c043d2a8b6bf7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462c043d2a8b6bf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540500901042ed80_1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540500901042ed8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540500901042ed80_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540500901042ed8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 name="Shape 54"/>
        <p:cNvGrpSpPr/>
        <p:nvPr/>
      </p:nvGrpSpPr>
      <p:grpSpPr>
        <a:xfrm>
          <a:off x="0" y="0"/>
          <a:ext cx="0" cy="0"/>
          <a:chOff x="0" y="0"/>
          <a:chExt cx="0" cy="0"/>
        </a:xfrm>
      </p:grpSpPr>
      <p:sp>
        <p:nvSpPr>
          <p:cNvPr id="55" name="Google Shape;55;p14"/>
          <p:cNvSpPr txBox="1"/>
          <p:nvPr>
            <p:ph type="title"/>
          </p:nvPr>
        </p:nvSpPr>
        <p:spPr>
          <a:xfrm>
            <a:off x="258701" y="925680"/>
            <a:ext cx="7071900" cy="1191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56" name="Google Shape;56;p14"/>
          <p:cNvSpPr txBox="1"/>
          <p:nvPr>
            <p:ph idx="1" type="body"/>
          </p:nvPr>
        </p:nvSpPr>
        <p:spPr>
          <a:xfrm>
            <a:off x="258701" y="2397220"/>
            <a:ext cx="7071900" cy="710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57" name="Google Shape;57;p14"/>
          <p:cNvSpPr txBox="1"/>
          <p:nvPr>
            <p:ph idx="12" type="sldNum"/>
          </p:nvPr>
        </p:nvSpPr>
        <p:spPr>
          <a:xfrm>
            <a:off x="7102930" y="10106839"/>
            <a:ext cx="455400" cy="591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58" name="Google Shape;58;p14"/>
          <p:cNvSpPr/>
          <p:nvPr/>
        </p:nvSpPr>
        <p:spPr>
          <a:xfrm rot="10800000">
            <a:off x="-75" y="-9293"/>
            <a:ext cx="75912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14"/>
          <p:cNvSpPr/>
          <p:nvPr/>
        </p:nvSpPr>
        <p:spPr>
          <a:xfrm>
            <a:off x="-75" y="9985875"/>
            <a:ext cx="7589100" cy="7128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 2">
    <p:spTree>
      <p:nvGrpSpPr>
        <p:cNvPr id="60" name="Shape 60"/>
        <p:cNvGrpSpPr/>
        <p:nvPr/>
      </p:nvGrpSpPr>
      <p:grpSpPr>
        <a:xfrm>
          <a:off x="0" y="0"/>
          <a:ext cx="0" cy="0"/>
          <a:chOff x="0" y="0"/>
          <a:chExt cx="0" cy="0"/>
        </a:xfrm>
      </p:grpSpPr>
      <p:sp>
        <p:nvSpPr>
          <p:cNvPr id="61" name="Google Shape;61;p15"/>
          <p:cNvSpPr txBox="1"/>
          <p:nvPr>
            <p:ph type="title"/>
          </p:nvPr>
        </p:nvSpPr>
        <p:spPr>
          <a:xfrm>
            <a:off x="258701" y="925680"/>
            <a:ext cx="7071900" cy="1191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2" name="Google Shape;62;p15"/>
          <p:cNvSpPr txBox="1"/>
          <p:nvPr>
            <p:ph idx="1" type="body"/>
          </p:nvPr>
        </p:nvSpPr>
        <p:spPr>
          <a:xfrm>
            <a:off x="258701" y="2397220"/>
            <a:ext cx="7071900" cy="710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63" name="Google Shape;63;p15"/>
          <p:cNvSpPr txBox="1"/>
          <p:nvPr>
            <p:ph idx="12" type="sldNum"/>
          </p:nvPr>
        </p:nvSpPr>
        <p:spPr>
          <a:xfrm>
            <a:off x="7031867" y="9699781"/>
            <a:ext cx="455400" cy="818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4" name="Google Shape;64;p15"/>
          <p:cNvSpPr/>
          <p:nvPr/>
        </p:nvSpPr>
        <p:spPr>
          <a:xfrm rot="10800000">
            <a:off x="-75" y="-9293"/>
            <a:ext cx="75912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 name="Shape 65"/>
        <p:cNvGrpSpPr/>
        <p:nvPr/>
      </p:nvGrpSpPr>
      <p:grpSpPr>
        <a:xfrm>
          <a:off x="0" y="0"/>
          <a:ext cx="0" cy="0"/>
          <a:chOff x="0" y="0"/>
          <a:chExt cx="0" cy="0"/>
        </a:xfrm>
      </p:grpSpPr>
      <p:sp>
        <p:nvSpPr>
          <p:cNvPr id="66" name="Google Shape;66;p16"/>
          <p:cNvSpPr txBox="1"/>
          <p:nvPr>
            <p:ph type="ctrTitle"/>
          </p:nvPr>
        </p:nvSpPr>
        <p:spPr>
          <a:xfrm>
            <a:off x="258708" y="1548762"/>
            <a:ext cx="7071900" cy="4269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67" name="Google Shape;67;p16"/>
          <p:cNvSpPr txBox="1"/>
          <p:nvPr>
            <p:ph idx="1" type="subTitle"/>
          </p:nvPr>
        </p:nvSpPr>
        <p:spPr>
          <a:xfrm>
            <a:off x="258701" y="5895156"/>
            <a:ext cx="7071900" cy="1648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8" name="Google Shape;68;p16"/>
          <p:cNvSpPr txBox="1"/>
          <p:nvPr>
            <p:ph idx="12" type="sldNum"/>
          </p:nvPr>
        </p:nvSpPr>
        <p:spPr>
          <a:xfrm>
            <a:off x="7031867" y="9699781"/>
            <a:ext cx="455400" cy="818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9" name="Shape 69"/>
        <p:cNvGrpSpPr/>
        <p:nvPr/>
      </p:nvGrpSpPr>
      <p:grpSpPr>
        <a:xfrm>
          <a:off x="0" y="0"/>
          <a:ext cx="0" cy="0"/>
          <a:chOff x="0" y="0"/>
          <a:chExt cx="0" cy="0"/>
        </a:xfrm>
      </p:grpSpPr>
      <p:sp>
        <p:nvSpPr>
          <p:cNvPr id="70" name="Google Shape;70;p17"/>
          <p:cNvSpPr txBox="1"/>
          <p:nvPr>
            <p:ph type="title"/>
          </p:nvPr>
        </p:nvSpPr>
        <p:spPr>
          <a:xfrm>
            <a:off x="258701" y="4473902"/>
            <a:ext cx="7071900" cy="1750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71" name="Google Shape;71;p17"/>
          <p:cNvSpPr txBox="1"/>
          <p:nvPr>
            <p:ph idx="12" type="sldNum"/>
          </p:nvPr>
        </p:nvSpPr>
        <p:spPr>
          <a:xfrm>
            <a:off x="7031867" y="9699781"/>
            <a:ext cx="455400" cy="818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2" name="Shape 72"/>
        <p:cNvGrpSpPr/>
        <p:nvPr/>
      </p:nvGrpSpPr>
      <p:grpSpPr>
        <a:xfrm>
          <a:off x="0" y="0"/>
          <a:ext cx="0" cy="0"/>
          <a:chOff x="0" y="0"/>
          <a:chExt cx="0" cy="0"/>
        </a:xfrm>
      </p:grpSpPr>
      <p:sp>
        <p:nvSpPr>
          <p:cNvPr id="73" name="Google Shape;73;p18"/>
          <p:cNvSpPr txBox="1"/>
          <p:nvPr>
            <p:ph type="title"/>
          </p:nvPr>
        </p:nvSpPr>
        <p:spPr>
          <a:xfrm>
            <a:off x="258701" y="925680"/>
            <a:ext cx="7071900" cy="1191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4" name="Google Shape;74;p18"/>
          <p:cNvSpPr txBox="1"/>
          <p:nvPr>
            <p:ph idx="1" type="body"/>
          </p:nvPr>
        </p:nvSpPr>
        <p:spPr>
          <a:xfrm>
            <a:off x="258701" y="2397220"/>
            <a:ext cx="3319800" cy="710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75" name="Google Shape;75;p18"/>
          <p:cNvSpPr txBox="1"/>
          <p:nvPr>
            <p:ph idx="2" type="body"/>
          </p:nvPr>
        </p:nvSpPr>
        <p:spPr>
          <a:xfrm>
            <a:off x="4010736" y="2397220"/>
            <a:ext cx="3319800" cy="710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76" name="Google Shape;76;p18"/>
          <p:cNvSpPr txBox="1"/>
          <p:nvPr>
            <p:ph idx="12" type="sldNum"/>
          </p:nvPr>
        </p:nvSpPr>
        <p:spPr>
          <a:xfrm>
            <a:off x="7031867" y="9699781"/>
            <a:ext cx="455400" cy="818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sp>
        <p:nvSpPr>
          <p:cNvPr id="78" name="Google Shape;78;p19"/>
          <p:cNvSpPr txBox="1"/>
          <p:nvPr>
            <p:ph type="title"/>
          </p:nvPr>
        </p:nvSpPr>
        <p:spPr>
          <a:xfrm>
            <a:off x="258701" y="925680"/>
            <a:ext cx="7071900" cy="1191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9" name="Google Shape;79;p19"/>
          <p:cNvSpPr txBox="1"/>
          <p:nvPr>
            <p:ph idx="12" type="sldNum"/>
          </p:nvPr>
        </p:nvSpPr>
        <p:spPr>
          <a:xfrm>
            <a:off x="7031867" y="9699781"/>
            <a:ext cx="455400" cy="818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0" name="Shape 80"/>
        <p:cNvGrpSpPr/>
        <p:nvPr/>
      </p:nvGrpSpPr>
      <p:grpSpPr>
        <a:xfrm>
          <a:off x="0" y="0"/>
          <a:ext cx="0" cy="0"/>
          <a:chOff x="0" y="0"/>
          <a:chExt cx="0" cy="0"/>
        </a:xfrm>
      </p:grpSpPr>
      <p:sp>
        <p:nvSpPr>
          <p:cNvPr id="81" name="Google Shape;81;p20"/>
          <p:cNvSpPr txBox="1"/>
          <p:nvPr>
            <p:ph type="title"/>
          </p:nvPr>
        </p:nvSpPr>
        <p:spPr>
          <a:xfrm>
            <a:off x="258701" y="1155682"/>
            <a:ext cx="2330700" cy="15720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82" name="Google Shape;82;p20"/>
          <p:cNvSpPr txBox="1"/>
          <p:nvPr>
            <p:ph idx="1" type="body"/>
          </p:nvPr>
        </p:nvSpPr>
        <p:spPr>
          <a:xfrm>
            <a:off x="258701" y="2890455"/>
            <a:ext cx="2330700" cy="66135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83" name="Google Shape;83;p20"/>
          <p:cNvSpPr txBox="1"/>
          <p:nvPr>
            <p:ph idx="12" type="sldNum"/>
          </p:nvPr>
        </p:nvSpPr>
        <p:spPr>
          <a:xfrm>
            <a:off x="7031867" y="9699781"/>
            <a:ext cx="455400" cy="818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4" name="Shape 84"/>
        <p:cNvGrpSpPr/>
        <p:nvPr/>
      </p:nvGrpSpPr>
      <p:grpSpPr>
        <a:xfrm>
          <a:off x="0" y="0"/>
          <a:ext cx="0" cy="0"/>
          <a:chOff x="0" y="0"/>
          <a:chExt cx="0" cy="0"/>
        </a:xfrm>
      </p:grpSpPr>
      <p:sp>
        <p:nvSpPr>
          <p:cNvPr id="85" name="Google Shape;85;p21"/>
          <p:cNvSpPr txBox="1"/>
          <p:nvPr>
            <p:ph type="title"/>
          </p:nvPr>
        </p:nvSpPr>
        <p:spPr>
          <a:xfrm>
            <a:off x="406892" y="936340"/>
            <a:ext cx="5285100" cy="85092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86" name="Google Shape;86;p21"/>
          <p:cNvSpPr txBox="1"/>
          <p:nvPr>
            <p:ph idx="12" type="sldNum"/>
          </p:nvPr>
        </p:nvSpPr>
        <p:spPr>
          <a:xfrm>
            <a:off x="7031867" y="9699781"/>
            <a:ext cx="455400" cy="818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7" name="Shape 87"/>
        <p:cNvGrpSpPr/>
        <p:nvPr/>
      </p:nvGrpSpPr>
      <p:grpSpPr>
        <a:xfrm>
          <a:off x="0" y="0"/>
          <a:ext cx="0" cy="0"/>
          <a:chOff x="0" y="0"/>
          <a:chExt cx="0" cy="0"/>
        </a:xfrm>
      </p:grpSpPr>
      <p:sp>
        <p:nvSpPr>
          <p:cNvPr id="88" name="Google Shape;88;p22"/>
          <p:cNvSpPr/>
          <p:nvPr/>
        </p:nvSpPr>
        <p:spPr>
          <a:xfrm>
            <a:off x="3794613" y="-260"/>
            <a:ext cx="3794700" cy="106989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22"/>
          <p:cNvSpPr txBox="1"/>
          <p:nvPr>
            <p:ph type="title"/>
          </p:nvPr>
        </p:nvSpPr>
        <p:spPr>
          <a:xfrm>
            <a:off x="220356" y="2565081"/>
            <a:ext cx="3357600" cy="30831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90" name="Google Shape;90;p22"/>
          <p:cNvSpPr txBox="1"/>
          <p:nvPr>
            <p:ph idx="1" type="subTitle"/>
          </p:nvPr>
        </p:nvSpPr>
        <p:spPr>
          <a:xfrm>
            <a:off x="220356" y="5830570"/>
            <a:ext cx="3357600" cy="2568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1" name="Google Shape;91;p22"/>
          <p:cNvSpPr txBox="1"/>
          <p:nvPr>
            <p:ph idx="2" type="body"/>
          </p:nvPr>
        </p:nvSpPr>
        <p:spPr>
          <a:xfrm>
            <a:off x="4099626" y="1506121"/>
            <a:ext cx="3184800" cy="76860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92" name="Google Shape;92;p22"/>
          <p:cNvSpPr txBox="1"/>
          <p:nvPr>
            <p:ph idx="12" type="sldNum"/>
          </p:nvPr>
        </p:nvSpPr>
        <p:spPr>
          <a:xfrm>
            <a:off x="7031867" y="9699781"/>
            <a:ext cx="455400" cy="818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3" name="Shape 93"/>
        <p:cNvGrpSpPr/>
        <p:nvPr/>
      </p:nvGrpSpPr>
      <p:grpSpPr>
        <a:xfrm>
          <a:off x="0" y="0"/>
          <a:ext cx="0" cy="0"/>
          <a:chOff x="0" y="0"/>
          <a:chExt cx="0" cy="0"/>
        </a:xfrm>
      </p:grpSpPr>
      <p:sp>
        <p:nvSpPr>
          <p:cNvPr id="94" name="Google Shape;94;p23"/>
          <p:cNvSpPr txBox="1"/>
          <p:nvPr>
            <p:ph idx="1" type="body"/>
          </p:nvPr>
        </p:nvSpPr>
        <p:spPr>
          <a:xfrm>
            <a:off x="258701" y="8799860"/>
            <a:ext cx="4978800" cy="12585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800"/>
              <a:buNone/>
              <a:defRPr/>
            </a:lvl1pPr>
          </a:lstStyle>
          <a:p/>
        </p:txBody>
      </p:sp>
      <p:sp>
        <p:nvSpPr>
          <p:cNvPr id="95" name="Google Shape;95;p23"/>
          <p:cNvSpPr txBox="1"/>
          <p:nvPr>
            <p:ph idx="12" type="sldNum"/>
          </p:nvPr>
        </p:nvSpPr>
        <p:spPr>
          <a:xfrm>
            <a:off x="7031867" y="9699781"/>
            <a:ext cx="455400" cy="818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6" name="Shape 96"/>
        <p:cNvGrpSpPr/>
        <p:nvPr/>
      </p:nvGrpSpPr>
      <p:grpSpPr>
        <a:xfrm>
          <a:off x="0" y="0"/>
          <a:ext cx="0" cy="0"/>
          <a:chOff x="0" y="0"/>
          <a:chExt cx="0" cy="0"/>
        </a:xfrm>
      </p:grpSpPr>
      <p:sp>
        <p:nvSpPr>
          <p:cNvPr id="97" name="Google Shape;97;p24"/>
          <p:cNvSpPr txBox="1"/>
          <p:nvPr>
            <p:ph hasCustomPrompt="1" type="title"/>
          </p:nvPr>
        </p:nvSpPr>
        <p:spPr>
          <a:xfrm>
            <a:off x="258701" y="2300809"/>
            <a:ext cx="7071900" cy="40842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98" name="Google Shape;98;p24"/>
          <p:cNvSpPr txBox="1"/>
          <p:nvPr>
            <p:ph idx="1" type="body"/>
          </p:nvPr>
        </p:nvSpPr>
        <p:spPr>
          <a:xfrm>
            <a:off x="258701" y="6556824"/>
            <a:ext cx="7071900" cy="27057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99" name="Google Shape;99;p24"/>
          <p:cNvSpPr txBox="1"/>
          <p:nvPr>
            <p:ph idx="12" type="sldNum"/>
          </p:nvPr>
        </p:nvSpPr>
        <p:spPr>
          <a:xfrm>
            <a:off x="7031867" y="9699781"/>
            <a:ext cx="455400" cy="818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0" name="Shape 100"/>
        <p:cNvGrpSpPr/>
        <p:nvPr/>
      </p:nvGrpSpPr>
      <p:grpSpPr>
        <a:xfrm>
          <a:off x="0" y="0"/>
          <a:ext cx="0" cy="0"/>
          <a:chOff x="0" y="0"/>
          <a:chExt cx="0" cy="0"/>
        </a:xfrm>
      </p:grpSpPr>
      <p:sp>
        <p:nvSpPr>
          <p:cNvPr id="101" name="Google Shape;101;p25"/>
          <p:cNvSpPr txBox="1"/>
          <p:nvPr>
            <p:ph idx="12" type="sldNum"/>
          </p:nvPr>
        </p:nvSpPr>
        <p:spPr>
          <a:xfrm>
            <a:off x="7031867" y="9699781"/>
            <a:ext cx="455400" cy="818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3.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58701" y="925680"/>
            <a:ext cx="7071900" cy="1191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258701" y="2397220"/>
            <a:ext cx="7071900" cy="710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p13"/>
          <p:cNvSpPr txBox="1"/>
          <p:nvPr>
            <p:ph idx="12" type="sldNum"/>
          </p:nvPr>
        </p:nvSpPr>
        <p:spPr>
          <a:xfrm>
            <a:off x="7031867" y="9699781"/>
            <a:ext cx="455400" cy="818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36.png"/><Relationship Id="rId6" Type="http://schemas.openxmlformats.org/officeDocument/2006/relationships/hyperlink" Target="https://drive.google.com/open?id=1TKjgKmuF8-7aGjiAgt-2f6dUWPkTI7rnH1d3RF0xuIw" TargetMode="External"/><Relationship Id="rId7" Type="http://schemas.openxmlformats.org/officeDocument/2006/relationships/image" Target="../media/image2.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0.png"/><Relationship Id="rId4" Type="http://schemas.openxmlformats.org/officeDocument/2006/relationships/image" Target="../media/image22.jpg"/><Relationship Id="rId5" Type="http://schemas.openxmlformats.org/officeDocument/2006/relationships/image" Target="../media/image4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23.png"/><Relationship Id="rId6"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32.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6.png"/><Relationship Id="rId8"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4.png"/><Relationship Id="rId8"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3.png"/><Relationship Id="rId4" Type="http://schemas.openxmlformats.org/officeDocument/2006/relationships/image" Target="../media/image62.png"/><Relationship Id="rId5"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5.jpg"/><Relationship Id="rId4" Type="http://schemas.openxmlformats.org/officeDocument/2006/relationships/image" Target="../media/image48.jpg"/><Relationship Id="rId5" Type="http://schemas.openxmlformats.org/officeDocument/2006/relationships/image" Target="../media/image47.jpg"/></Relationships>
</file>

<file path=ppt/slides/_rels/slide34.xml.rels><?xml version="1.0" encoding="UTF-8" standalone="yes"?><Relationships xmlns="http://schemas.openxmlformats.org/package/2006/relationships"><Relationship Id="rId11" Type="http://schemas.openxmlformats.org/officeDocument/2006/relationships/image" Target="../media/image65.png"/><Relationship Id="rId10" Type="http://schemas.openxmlformats.org/officeDocument/2006/relationships/image" Target="../media/image60.png"/><Relationship Id="rId12" Type="http://schemas.openxmlformats.org/officeDocument/2006/relationships/image" Target="../media/image61.png"/><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image" Target="../media/image64.png"/><Relationship Id="rId5" Type="http://schemas.openxmlformats.org/officeDocument/2006/relationships/image" Target="../media/image55.png"/><Relationship Id="rId6" Type="http://schemas.openxmlformats.org/officeDocument/2006/relationships/image" Target="../media/image52.png"/><Relationship Id="rId7" Type="http://schemas.openxmlformats.org/officeDocument/2006/relationships/image" Target="../media/image56.png"/><Relationship Id="rId8"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1.png"/><Relationship Id="rId4" Type="http://schemas.openxmlformats.org/officeDocument/2006/relationships/image" Target="../media/image67.png"/><Relationship Id="rId5" Type="http://schemas.openxmlformats.org/officeDocument/2006/relationships/hyperlink" Target="https://www.moh.gov.sa/en/awarenessplateform/WomensHealth/Pages/default.aspx"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6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6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75.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7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6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76.png"/><Relationship Id="rId4" Type="http://schemas.openxmlformats.org/officeDocument/2006/relationships/image" Target="../media/image74.png"/><Relationship Id="rId5" Type="http://schemas.openxmlformats.org/officeDocument/2006/relationships/image" Target="../media/image7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7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6"/>
          <p:cNvSpPr/>
          <p:nvPr/>
        </p:nvSpPr>
        <p:spPr>
          <a:xfrm rot="10800000">
            <a:off x="-25" y="-9450"/>
            <a:ext cx="7586700" cy="1071300"/>
          </a:xfrm>
          <a:prstGeom prst="round2SameRect">
            <a:avLst>
              <a:gd fmla="val 50000" name="adj1"/>
              <a:gd fmla="val 0" name="adj2"/>
            </a:avLst>
          </a:prstGeom>
          <a:solidFill>
            <a:srgbClr val="EEF5F7">
              <a:alpha val="519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7" name="Google Shape;107;p26"/>
          <p:cNvPicPr preferRelativeResize="0"/>
          <p:nvPr/>
        </p:nvPicPr>
        <p:blipFill>
          <a:blip r:embed="rId3">
            <a:alphaModFix/>
          </a:blip>
          <a:stretch>
            <a:fillRect/>
          </a:stretch>
        </p:blipFill>
        <p:spPr>
          <a:xfrm>
            <a:off x="3212375" y="188051"/>
            <a:ext cx="1114216" cy="730500"/>
          </a:xfrm>
          <a:prstGeom prst="rect">
            <a:avLst/>
          </a:prstGeom>
          <a:noFill/>
          <a:ln>
            <a:noFill/>
          </a:ln>
        </p:spPr>
      </p:pic>
      <p:sp>
        <p:nvSpPr>
          <p:cNvPr id="108" name="Google Shape;108;p26"/>
          <p:cNvSpPr/>
          <p:nvPr/>
        </p:nvSpPr>
        <p:spPr>
          <a:xfrm>
            <a:off x="1762150" y="2272775"/>
            <a:ext cx="5514966" cy="1838322"/>
          </a:xfrm>
          <a:prstGeom prst="flowChartTerminator">
            <a:avLst/>
          </a:prstGeom>
          <a:noFill/>
          <a:ln cap="flat" cmpd="sng" w="2857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6"/>
          <p:cNvSpPr/>
          <p:nvPr/>
        </p:nvSpPr>
        <p:spPr>
          <a:xfrm>
            <a:off x="326071" y="1787062"/>
            <a:ext cx="2652531" cy="2600215"/>
          </a:xfrm>
          <a:custGeom>
            <a:rect b="b" l="l" r="r" t="t"/>
            <a:pathLst>
              <a:path extrusionOk="0" h="20766" w="17807">
                <a:moveTo>
                  <a:pt x="7893" y="0"/>
                </a:moveTo>
                <a:cubicBezTo>
                  <a:pt x="7050" y="0"/>
                  <a:pt x="5810" y="272"/>
                  <a:pt x="5023" y="992"/>
                </a:cubicBezTo>
                <a:cubicBezTo>
                  <a:pt x="4519" y="1456"/>
                  <a:pt x="4146" y="2060"/>
                  <a:pt x="3807" y="2655"/>
                </a:cubicBezTo>
                <a:cubicBezTo>
                  <a:pt x="2615" y="4724"/>
                  <a:pt x="1581" y="6908"/>
                  <a:pt x="1118" y="9250"/>
                </a:cubicBezTo>
                <a:cubicBezTo>
                  <a:pt x="654" y="11592"/>
                  <a:pt x="1" y="13188"/>
                  <a:pt x="1043" y="15340"/>
                </a:cubicBezTo>
                <a:cubicBezTo>
                  <a:pt x="1292" y="15844"/>
                  <a:pt x="2227" y="17201"/>
                  <a:pt x="2781" y="17640"/>
                </a:cubicBezTo>
                <a:cubicBezTo>
                  <a:pt x="3236" y="18021"/>
                  <a:pt x="3724" y="18360"/>
                  <a:pt x="4229" y="18658"/>
                </a:cubicBezTo>
                <a:cubicBezTo>
                  <a:pt x="5710" y="19518"/>
                  <a:pt x="7232" y="20404"/>
                  <a:pt x="8920" y="20685"/>
                </a:cubicBezTo>
                <a:cubicBezTo>
                  <a:pt x="9241" y="20738"/>
                  <a:pt x="9571" y="20766"/>
                  <a:pt x="9901" y="20766"/>
                </a:cubicBezTo>
                <a:cubicBezTo>
                  <a:pt x="11307" y="20766"/>
                  <a:pt x="12726" y="20268"/>
                  <a:pt x="13571" y="19162"/>
                </a:cubicBezTo>
                <a:cubicBezTo>
                  <a:pt x="14009" y="18575"/>
                  <a:pt x="14257" y="17872"/>
                  <a:pt x="14530" y="17185"/>
                </a:cubicBezTo>
                <a:cubicBezTo>
                  <a:pt x="15060" y="15811"/>
                  <a:pt x="15680" y="14471"/>
                  <a:pt x="16375" y="13172"/>
                </a:cubicBezTo>
                <a:cubicBezTo>
                  <a:pt x="16855" y="12287"/>
                  <a:pt x="17377" y="11410"/>
                  <a:pt x="17584" y="10425"/>
                </a:cubicBezTo>
                <a:cubicBezTo>
                  <a:pt x="17807" y="9291"/>
                  <a:pt x="17592" y="8100"/>
                  <a:pt x="17128" y="7049"/>
                </a:cubicBezTo>
                <a:cubicBezTo>
                  <a:pt x="16665" y="5990"/>
                  <a:pt x="15970" y="5047"/>
                  <a:pt x="15225" y="4170"/>
                </a:cubicBezTo>
                <a:cubicBezTo>
                  <a:pt x="14770" y="3615"/>
                  <a:pt x="14274" y="3086"/>
                  <a:pt x="13736" y="2606"/>
                </a:cubicBezTo>
                <a:cubicBezTo>
                  <a:pt x="12247" y="1274"/>
                  <a:pt x="10410" y="388"/>
                  <a:pt x="8440" y="49"/>
                </a:cubicBezTo>
                <a:cubicBezTo>
                  <a:pt x="8292" y="17"/>
                  <a:pt x="8105" y="0"/>
                  <a:pt x="7893"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6"/>
          <p:cNvSpPr/>
          <p:nvPr/>
        </p:nvSpPr>
        <p:spPr>
          <a:xfrm>
            <a:off x="180775" y="1809598"/>
            <a:ext cx="2781508" cy="2630016"/>
          </a:xfrm>
          <a:custGeom>
            <a:rect b="b" l="l" r="r" t="t"/>
            <a:pathLst>
              <a:path extrusionOk="0" h="21004" w="17650">
                <a:moveTo>
                  <a:pt x="7538" y="237"/>
                </a:moveTo>
                <a:cubicBezTo>
                  <a:pt x="7742" y="237"/>
                  <a:pt x="7944" y="254"/>
                  <a:pt x="8140" y="290"/>
                </a:cubicBezTo>
                <a:lnTo>
                  <a:pt x="8140" y="290"/>
                </a:lnTo>
                <a:cubicBezTo>
                  <a:pt x="8141" y="291"/>
                  <a:pt x="8142" y="291"/>
                  <a:pt x="8143" y="291"/>
                </a:cubicBezTo>
                <a:cubicBezTo>
                  <a:pt x="10062" y="630"/>
                  <a:pt x="11858" y="1482"/>
                  <a:pt x="13330" y="2757"/>
                </a:cubicBezTo>
                <a:cubicBezTo>
                  <a:pt x="14803" y="4056"/>
                  <a:pt x="16235" y="5769"/>
                  <a:pt x="16921" y="7630"/>
                </a:cubicBezTo>
                <a:cubicBezTo>
                  <a:pt x="17302" y="8665"/>
                  <a:pt x="17418" y="9798"/>
                  <a:pt x="17120" y="10865"/>
                </a:cubicBezTo>
                <a:cubicBezTo>
                  <a:pt x="16847" y="11834"/>
                  <a:pt x="16293" y="12702"/>
                  <a:pt x="15829" y="13579"/>
                </a:cubicBezTo>
                <a:cubicBezTo>
                  <a:pt x="15374" y="14440"/>
                  <a:pt x="14961" y="15317"/>
                  <a:pt x="14580" y="16219"/>
                </a:cubicBezTo>
                <a:cubicBezTo>
                  <a:pt x="14199" y="17121"/>
                  <a:pt x="13926" y="18122"/>
                  <a:pt x="13397" y="18958"/>
                </a:cubicBezTo>
                <a:cubicBezTo>
                  <a:pt x="12576" y="20232"/>
                  <a:pt x="11100" y="20780"/>
                  <a:pt x="9640" y="20780"/>
                </a:cubicBezTo>
                <a:cubicBezTo>
                  <a:pt x="9288" y="20780"/>
                  <a:pt x="8938" y="20748"/>
                  <a:pt x="8598" y="20687"/>
                </a:cubicBezTo>
                <a:cubicBezTo>
                  <a:pt x="6761" y="20356"/>
                  <a:pt x="4932" y="19347"/>
                  <a:pt x="3410" y="18304"/>
                </a:cubicBezTo>
                <a:cubicBezTo>
                  <a:pt x="2185" y="17452"/>
                  <a:pt x="1109" y="16202"/>
                  <a:pt x="621" y="14771"/>
                </a:cubicBezTo>
                <a:cubicBezTo>
                  <a:pt x="1" y="12992"/>
                  <a:pt x="605" y="11172"/>
                  <a:pt x="969" y="9409"/>
                </a:cubicBezTo>
                <a:cubicBezTo>
                  <a:pt x="1440" y="7159"/>
                  <a:pt x="2375" y="5065"/>
                  <a:pt x="3509" y="3079"/>
                </a:cubicBezTo>
                <a:cubicBezTo>
                  <a:pt x="4039" y="2153"/>
                  <a:pt x="4601" y="1193"/>
                  <a:pt x="5602" y="705"/>
                </a:cubicBezTo>
                <a:cubicBezTo>
                  <a:pt x="6178" y="420"/>
                  <a:pt x="6870" y="237"/>
                  <a:pt x="7538" y="237"/>
                </a:cubicBezTo>
                <a:close/>
                <a:moveTo>
                  <a:pt x="7499" y="1"/>
                </a:moveTo>
                <a:cubicBezTo>
                  <a:pt x="6244" y="1"/>
                  <a:pt x="4960" y="599"/>
                  <a:pt x="4196" y="1565"/>
                </a:cubicBezTo>
                <a:cubicBezTo>
                  <a:pt x="3501" y="2451"/>
                  <a:pt x="2979" y="3501"/>
                  <a:pt x="2483" y="4503"/>
                </a:cubicBezTo>
                <a:cubicBezTo>
                  <a:pt x="2011" y="5438"/>
                  <a:pt x="1606" y="6406"/>
                  <a:pt x="1267" y="7407"/>
                </a:cubicBezTo>
                <a:cubicBezTo>
                  <a:pt x="911" y="8466"/>
                  <a:pt x="704" y="9566"/>
                  <a:pt x="464" y="10659"/>
                </a:cubicBezTo>
                <a:cubicBezTo>
                  <a:pt x="265" y="11560"/>
                  <a:pt x="67" y="12479"/>
                  <a:pt x="117" y="13406"/>
                </a:cubicBezTo>
                <a:cubicBezTo>
                  <a:pt x="199" y="15011"/>
                  <a:pt x="1101" y="16525"/>
                  <a:pt x="2218" y="17642"/>
                </a:cubicBezTo>
                <a:cubicBezTo>
                  <a:pt x="2773" y="18205"/>
                  <a:pt x="3476" y="18635"/>
                  <a:pt x="4146" y="19024"/>
                </a:cubicBezTo>
                <a:cubicBezTo>
                  <a:pt x="5081" y="19570"/>
                  <a:pt x="6033" y="20108"/>
                  <a:pt x="7042" y="20488"/>
                </a:cubicBezTo>
                <a:cubicBezTo>
                  <a:pt x="7886" y="20804"/>
                  <a:pt x="8802" y="21003"/>
                  <a:pt x="9706" y="21003"/>
                </a:cubicBezTo>
                <a:cubicBezTo>
                  <a:pt x="10601" y="21003"/>
                  <a:pt x="11485" y="20809"/>
                  <a:pt x="12280" y="20339"/>
                </a:cubicBezTo>
                <a:cubicBezTo>
                  <a:pt x="13024" y="19901"/>
                  <a:pt x="13554" y="19255"/>
                  <a:pt x="13910" y="18478"/>
                </a:cubicBezTo>
                <a:cubicBezTo>
                  <a:pt x="14406" y="17427"/>
                  <a:pt x="14770" y="16310"/>
                  <a:pt x="15267" y="15251"/>
                </a:cubicBezTo>
                <a:cubicBezTo>
                  <a:pt x="16144" y="13356"/>
                  <a:pt x="17650" y="11478"/>
                  <a:pt x="17517" y="9293"/>
                </a:cubicBezTo>
                <a:cubicBezTo>
                  <a:pt x="17368" y="6943"/>
                  <a:pt x="15780" y="4900"/>
                  <a:pt x="14208" y="3278"/>
                </a:cubicBezTo>
                <a:cubicBezTo>
                  <a:pt x="12602" y="1607"/>
                  <a:pt x="10514" y="493"/>
                  <a:pt x="8244" y="74"/>
                </a:cubicBezTo>
                <a:lnTo>
                  <a:pt x="8244" y="74"/>
                </a:lnTo>
                <a:cubicBezTo>
                  <a:pt x="8234" y="68"/>
                  <a:pt x="8223" y="63"/>
                  <a:pt x="8209" y="59"/>
                </a:cubicBezTo>
                <a:lnTo>
                  <a:pt x="8209" y="59"/>
                </a:lnTo>
                <a:lnTo>
                  <a:pt x="8209" y="68"/>
                </a:lnTo>
                <a:cubicBezTo>
                  <a:pt x="7976" y="23"/>
                  <a:pt x="7738" y="1"/>
                  <a:pt x="7499" y="1"/>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1" name="Google Shape;111;p26"/>
          <p:cNvPicPr preferRelativeResize="0"/>
          <p:nvPr/>
        </p:nvPicPr>
        <p:blipFill>
          <a:blip r:embed="rId4">
            <a:alphaModFix/>
          </a:blip>
          <a:stretch>
            <a:fillRect/>
          </a:stretch>
        </p:blipFill>
        <p:spPr>
          <a:xfrm>
            <a:off x="6109400" y="89850"/>
            <a:ext cx="929599" cy="929577"/>
          </a:xfrm>
          <a:prstGeom prst="rect">
            <a:avLst/>
          </a:prstGeom>
          <a:noFill/>
          <a:ln>
            <a:noFill/>
          </a:ln>
        </p:spPr>
      </p:pic>
      <p:pic>
        <p:nvPicPr>
          <p:cNvPr id="112" name="Google Shape;112;p26"/>
          <p:cNvPicPr preferRelativeResize="0"/>
          <p:nvPr/>
        </p:nvPicPr>
        <p:blipFill>
          <a:blip r:embed="rId5">
            <a:alphaModFix/>
          </a:blip>
          <a:stretch>
            <a:fillRect/>
          </a:stretch>
        </p:blipFill>
        <p:spPr>
          <a:xfrm>
            <a:off x="549525" y="1981201"/>
            <a:ext cx="2137475" cy="2137475"/>
          </a:xfrm>
          <a:prstGeom prst="rect">
            <a:avLst/>
          </a:prstGeom>
          <a:noFill/>
          <a:ln>
            <a:noFill/>
          </a:ln>
        </p:spPr>
      </p:pic>
      <p:sp>
        <p:nvSpPr>
          <p:cNvPr id="113" name="Google Shape;113;p26"/>
          <p:cNvSpPr txBox="1"/>
          <p:nvPr/>
        </p:nvSpPr>
        <p:spPr>
          <a:xfrm>
            <a:off x="2590900" y="2371725"/>
            <a:ext cx="4524300" cy="155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200">
                <a:solidFill>
                  <a:srgbClr val="134F5C"/>
                </a:solidFill>
                <a:latin typeface="Nunito"/>
                <a:ea typeface="Nunito"/>
                <a:cs typeface="Nunito"/>
                <a:sym typeface="Nunito"/>
              </a:rPr>
              <a:t>Summary</a:t>
            </a:r>
            <a:endParaRPr sz="3200">
              <a:solidFill>
                <a:srgbClr val="134F5C"/>
              </a:solidFill>
              <a:latin typeface="Nunito"/>
              <a:ea typeface="Nunito"/>
              <a:cs typeface="Nunito"/>
              <a:sym typeface="Nunito"/>
            </a:endParaRPr>
          </a:p>
        </p:txBody>
      </p:sp>
      <p:sp>
        <p:nvSpPr>
          <p:cNvPr id="114" name="Google Shape;114;p26"/>
          <p:cNvSpPr txBox="1"/>
          <p:nvPr/>
        </p:nvSpPr>
        <p:spPr>
          <a:xfrm>
            <a:off x="95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Main text</a:t>
            </a:r>
            <a:endParaRPr sz="1200">
              <a:latin typeface="Mada"/>
              <a:ea typeface="Mada"/>
              <a:cs typeface="Mada"/>
              <a:sym typeface="Mada"/>
            </a:endParaRPr>
          </a:p>
          <a:p>
            <a:pPr indent="-304800" lvl="0" marL="457200" rtl="0" algn="l">
              <a:spcBef>
                <a:spcPts val="0"/>
              </a:spcBef>
              <a:spcAft>
                <a:spcPts val="0"/>
              </a:spcAft>
              <a:buClr>
                <a:srgbClr val="6D9EEB"/>
              </a:buClr>
              <a:buSzPts val="1200"/>
              <a:buFont typeface="Mada"/>
              <a:buChar char="●"/>
            </a:pPr>
            <a:r>
              <a:rPr lang="en-GB" sz="1200">
                <a:solidFill>
                  <a:srgbClr val="6D9EEB"/>
                </a:solidFill>
                <a:latin typeface="Mada"/>
                <a:ea typeface="Mada"/>
                <a:cs typeface="Mada"/>
                <a:sym typeface="Mada"/>
              </a:rPr>
              <a:t>Males slides</a:t>
            </a:r>
            <a:endParaRPr sz="1200">
              <a:solidFill>
                <a:srgbClr val="6D9EEB"/>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Females slides</a:t>
            </a:r>
            <a:endParaRPr sz="1200">
              <a:solidFill>
                <a:srgbClr val="A64D7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Doctor notes</a:t>
            </a:r>
            <a:endParaRPr sz="1200">
              <a:solidFill>
                <a:srgbClr val="6AA84F"/>
              </a:solidFill>
              <a:latin typeface="Mada"/>
              <a:ea typeface="Mada"/>
              <a:cs typeface="Mada"/>
              <a:sym typeface="Mada"/>
            </a:endParaRPr>
          </a:p>
        </p:txBody>
      </p:sp>
      <p:sp>
        <p:nvSpPr>
          <p:cNvPr id="115" name="Google Shape;115;p26"/>
          <p:cNvSpPr txBox="1"/>
          <p:nvPr/>
        </p:nvSpPr>
        <p:spPr>
          <a:xfrm>
            <a:off x="17621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Important</a:t>
            </a:r>
            <a:endParaRPr sz="1200">
              <a:solidFill>
                <a:srgbClr val="CC0000"/>
              </a:solidFill>
              <a:latin typeface="Mada"/>
              <a:ea typeface="Mada"/>
              <a:cs typeface="Mada"/>
              <a:sym typeface="Mada"/>
            </a:endParaRPr>
          </a:p>
          <a:p>
            <a:pPr indent="-304800" lvl="0" marL="457200" rtl="0" algn="l">
              <a:spcBef>
                <a:spcPts val="0"/>
              </a:spcBef>
              <a:spcAft>
                <a:spcPts val="0"/>
              </a:spcAft>
              <a:buClr>
                <a:srgbClr val="BF9000"/>
              </a:buClr>
              <a:buSzPts val="1200"/>
              <a:buFont typeface="Mada"/>
              <a:buChar char="●"/>
            </a:pPr>
            <a:r>
              <a:rPr lang="en-GB" sz="1200">
                <a:solidFill>
                  <a:srgbClr val="BF9000"/>
                </a:solidFill>
                <a:latin typeface="Mada"/>
                <a:ea typeface="Mada"/>
                <a:cs typeface="Mada"/>
                <a:sym typeface="Mada"/>
              </a:rPr>
              <a:t>Golden notes</a:t>
            </a:r>
            <a:endParaRPr sz="1200">
              <a:solidFill>
                <a:srgbClr val="BF9000"/>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Extra</a:t>
            </a:r>
            <a:endParaRPr sz="1200">
              <a:solidFill>
                <a:srgbClr val="999999"/>
              </a:solidFill>
              <a:latin typeface="Mada"/>
              <a:ea typeface="Mada"/>
              <a:cs typeface="Mada"/>
              <a:sym typeface="Mada"/>
            </a:endParaRPr>
          </a:p>
        </p:txBody>
      </p:sp>
      <p:cxnSp>
        <p:nvCxnSpPr>
          <p:cNvPr id="116" name="Google Shape;116;p26"/>
          <p:cNvCxnSpPr/>
          <p:nvPr/>
        </p:nvCxnSpPr>
        <p:spPr>
          <a:xfrm>
            <a:off x="1704975" y="9629775"/>
            <a:ext cx="0" cy="867000"/>
          </a:xfrm>
          <a:prstGeom prst="straightConnector1">
            <a:avLst/>
          </a:prstGeom>
          <a:noFill/>
          <a:ln cap="flat" cmpd="sng" w="9525">
            <a:solidFill>
              <a:srgbClr val="76A5AF"/>
            </a:solidFill>
            <a:prstDash val="solid"/>
            <a:round/>
            <a:headEnd len="med" w="med" type="oval"/>
            <a:tailEnd len="med" w="med" type="oval"/>
          </a:ln>
        </p:spPr>
      </p:cxnSp>
      <p:sp>
        <p:nvSpPr>
          <p:cNvPr id="117" name="Google Shape;117;p26"/>
          <p:cNvSpPr txBox="1"/>
          <p:nvPr/>
        </p:nvSpPr>
        <p:spPr>
          <a:xfrm>
            <a:off x="323850" y="9372600"/>
            <a:ext cx="17145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800">
                <a:solidFill>
                  <a:srgbClr val="76A5AF"/>
                </a:solidFill>
                <a:latin typeface="Nunito"/>
                <a:ea typeface="Nunito"/>
                <a:cs typeface="Nunito"/>
                <a:sym typeface="Nunito"/>
              </a:rPr>
              <a:t>Color Index</a:t>
            </a:r>
            <a:endParaRPr sz="1800">
              <a:solidFill>
                <a:srgbClr val="76A5AF"/>
              </a:solidFill>
              <a:latin typeface="Nunito"/>
              <a:ea typeface="Nunito"/>
              <a:cs typeface="Nunito"/>
              <a:sym typeface="Nunito"/>
            </a:endParaRPr>
          </a:p>
        </p:txBody>
      </p:sp>
      <p:sp>
        <p:nvSpPr>
          <p:cNvPr id="118" name="Google Shape;118;p26"/>
          <p:cNvSpPr/>
          <p:nvPr/>
        </p:nvSpPr>
        <p:spPr>
          <a:xfrm>
            <a:off x="402275" y="5305425"/>
            <a:ext cx="6789000" cy="2137500"/>
          </a:xfrm>
          <a:prstGeom prst="round2SameRect">
            <a:avLst>
              <a:gd fmla="val 0" name="adj1"/>
              <a:gd fmla="val 13813" name="adj2"/>
            </a:avLst>
          </a:prstGeom>
          <a:noFill/>
          <a:ln cap="flat" cmpd="sng" w="2857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Nouf AlShammari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Leen AlMazroa</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Wejdan AlNufaie</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Lama AlAssiri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Noura AlTurki</a:t>
            </a:r>
            <a:endParaRPr>
              <a:latin typeface="Mada"/>
              <a:ea typeface="Mada"/>
              <a:cs typeface="Mada"/>
              <a:sym typeface="Mada"/>
            </a:endParaRPr>
          </a:p>
        </p:txBody>
      </p:sp>
      <p:sp>
        <p:nvSpPr>
          <p:cNvPr id="119" name="Google Shape;119;p26"/>
          <p:cNvSpPr/>
          <p:nvPr/>
        </p:nvSpPr>
        <p:spPr>
          <a:xfrm>
            <a:off x="720725" y="4934500"/>
            <a:ext cx="1484082" cy="593892"/>
          </a:xfrm>
          <a:prstGeom prst="flowChartTerminator">
            <a:avLst/>
          </a:prstGeom>
          <a:solidFill>
            <a:srgbClr val="FFFFFF"/>
          </a:solidFill>
          <a:ln cap="flat" cmpd="sng" w="2857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0">
              <a:solidFill>
                <a:srgbClr val="134F5C"/>
              </a:solidFill>
              <a:latin typeface="Nunito"/>
              <a:ea typeface="Nunito"/>
              <a:cs typeface="Nunito"/>
              <a:sym typeface="Nunito"/>
            </a:endParaRPr>
          </a:p>
        </p:txBody>
      </p:sp>
      <p:sp>
        <p:nvSpPr>
          <p:cNvPr id="120" name="Google Shape;120;p26"/>
          <p:cNvSpPr/>
          <p:nvPr/>
        </p:nvSpPr>
        <p:spPr>
          <a:xfrm flipH="1" rot="-5400000">
            <a:off x="6609525" y="9364275"/>
            <a:ext cx="476100" cy="1484100"/>
          </a:xfrm>
          <a:prstGeom prst="round1Rect">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6"/>
          <p:cNvSpPr txBox="1"/>
          <p:nvPr/>
        </p:nvSpPr>
        <p:spPr>
          <a:xfrm>
            <a:off x="6173850" y="10001250"/>
            <a:ext cx="14841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u="sng">
                <a:solidFill>
                  <a:srgbClr val="134F5C"/>
                </a:solidFill>
                <a:latin typeface="Nunito"/>
                <a:ea typeface="Nunito"/>
                <a:cs typeface="Nunito"/>
                <a:sym typeface="Nunito"/>
                <a:hlinkClick r:id="rId6">
                  <a:extLst>
                    <a:ext uri="{A12FA001-AC4F-418D-AE19-62706E023703}">
                      <ahyp:hlinkClr val="tx"/>
                    </a:ext>
                  </a:extLst>
                </a:hlinkClick>
              </a:rPr>
              <a:t>Editing File</a:t>
            </a:r>
            <a:endParaRPr b="1" sz="1800" u="sng">
              <a:solidFill>
                <a:srgbClr val="134F5C"/>
              </a:solidFill>
              <a:latin typeface="Nunito"/>
              <a:ea typeface="Nunito"/>
              <a:cs typeface="Nunito"/>
              <a:sym typeface="Nunito"/>
            </a:endParaRPr>
          </a:p>
        </p:txBody>
      </p:sp>
      <p:pic>
        <p:nvPicPr>
          <p:cNvPr id="122" name="Google Shape;122;p26"/>
          <p:cNvPicPr preferRelativeResize="0"/>
          <p:nvPr/>
        </p:nvPicPr>
        <p:blipFill>
          <a:blip r:embed="rId7">
            <a:alphaModFix/>
          </a:blip>
          <a:stretch>
            <a:fillRect/>
          </a:stretch>
        </p:blipFill>
        <p:spPr>
          <a:xfrm>
            <a:off x="1224696" y="4993400"/>
            <a:ext cx="476128" cy="476100"/>
          </a:xfrm>
          <a:prstGeom prst="rect">
            <a:avLst/>
          </a:prstGeom>
          <a:noFill/>
          <a:ln>
            <a:noFill/>
          </a:ln>
        </p:spPr>
      </p:pic>
      <p:pic>
        <p:nvPicPr>
          <p:cNvPr id="123" name="Google Shape;123;p26"/>
          <p:cNvPicPr preferRelativeResize="0"/>
          <p:nvPr/>
        </p:nvPicPr>
        <p:blipFill>
          <a:blip r:embed="rId8">
            <a:alphaModFix/>
          </a:blip>
          <a:stretch>
            <a:fillRect/>
          </a:stretch>
        </p:blipFill>
        <p:spPr>
          <a:xfrm>
            <a:off x="476250" y="153000"/>
            <a:ext cx="867000" cy="86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35"/>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340" name="Google Shape;340;p35"/>
          <p:cNvGraphicFramePr/>
          <p:nvPr/>
        </p:nvGraphicFramePr>
        <p:xfrm>
          <a:off x="248721" y="1163498"/>
          <a:ext cx="3000000" cy="3000000"/>
        </p:xfrm>
        <a:graphic>
          <a:graphicData uri="http://schemas.openxmlformats.org/drawingml/2006/table">
            <a:tbl>
              <a:tblPr>
                <a:noFill/>
                <a:tableStyleId>{82A52158-4DB9-475D-8676-6519C3242527}</a:tableStyleId>
              </a:tblPr>
              <a:tblGrid>
                <a:gridCol w="1627025"/>
                <a:gridCol w="5083425"/>
              </a:tblGrid>
              <a:tr h="213150">
                <a:tc>
                  <a:txBody>
                    <a:bodyPr/>
                    <a:lstStyle/>
                    <a:p>
                      <a:pPr indent="0" lvl="0" marL="0" rtl="0" algn="ctr">
                        <a:spcBef>
                          <a:spcPts val="0"/>
                        </a:spcBef>
                        <a:spcAft>
                          <a:spcPts val="0"/>
                        </a:spcAft>
                        <a:buNone/>
                      </a:pPr>
                      <a:r>
                        <a:rPr b="1" lang="en-GB" sz="1200">
                          <a:latin typeface="Mada"/>
                          <a:ea typeface="Mada"/>
                          <a:cs typeface="Mada"/>
                          <a:sym typeface="Mada"/>
                        </a:rPr>
                        <a:t>Definition</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latin typeface="Mada"/>
                          <a:ea typeface="Mada"/>
                          <a:cs typeface="Mada"/>
                          <a:sym typeface="Mada"/>
                        </a:rPr>
                        <a:t>Number of deaths due to a particular cause (or in a specific age group) per 100 total deaths</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36800">
                <a:tc>
                  <a:txBody>
                    <a:bodyPr/>
                    <a:lstStyle/>
                    <a:p>
                      <a:pPr indent="0" lvl="0" marL="0" rtl="0" algn="ctr">
                        <a:spcBef>
                          <a:spcPts val="0"/>
                        </a:spcBef>
                        <a:spcAft>
                          <a:spcPts val="0"/>
                        </a:spcAft>
                        <a:buNone/>
                      </a:pPr>
                      <a:r>
                        <a:rPr b="1" lang="en-GB" sz="1200">
                          <a:latin typeface="Mada"/>
                          <a:ea typeface="Mada"/>
                          <a:cs typeface="Mada"/>
                          <a:sym typeface="Mada"/>
                        </a:rPr>
                        <a:t>Tool of Measurement</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latin typeface="Mada"/>
                          <a:ea typeface="Mada"/>
                          <a:cs typeface="Mada"/>
                          <a:sym typeface="Mada"/>
                        </a:rPr>
                        <a:t>Proportion</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62250">
                <a:tc>
                  <a:txBody>
                    <a:bodyPr/>
                    <a:lstStyle/>
                    <a:p>
                      <a:pPr indent="0" lvl="0" marL="0" rtl="0" algn="ctr">
                        <a:spcBef>
                          <a:spcPts val="0"/>
                        </a:spcBef>
                        <a:spcAft>
                          <a:spcPts val="0"/>
                        </a:spcAft>
                        <a:buNone/>
                      </a:pPr>
                      <a:r>
                        <a:rPr b="1" lang="en-GB" sz="1200">
                          <a:latin typeface="Mada"/>
                          <a:ea typeface="Mada"/>
                          <a:cs typeface="Mada"/>
                          <a:sym typeface="Mada"/>
                        </a:rPr>
                        <a:t>Numerator</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solidFill>
                            <a:srgbClr val="CC0000"/>
                          </a:solidFill>
                          <a:latin typeface="Mada"/>
                          <a:ea typeface="Mada"/>
                          <a:cs typeface="Mada"/>
                          <a:sym typeface="Mada"/>
                        </a:rPr>
                        <a:t>Number of deaths </a:t>
                      </a:r>
                      <a:r>
                        <a:rPr lang="en-GB" sz="1200">
                          <a:latin typeface="Mada"/>
                          <a:ea typeface="Mada"/>
                          <a:cs typeface="Mada"/>
                          <a:sym typeface="Mada"/>
                        </a:rPr>
                        <a:t>from SPECIFIC CAUSE OR AGE GROUP during the YEAR</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71800">
                <a:tc>
                  <a:txBody>
                    <a:bodyPr/>
                    <a:lstStyle/>
                    <a:p>
                      <a:pPr indent="0" lvl="0" marL="0" rtl="0" algn="ctr">
                        <a:spcBef>
                          <a:spcPts val="0"/>
                        </a:spcBef>
                        <a:spcAft>
                          <a:spcPts val="0"/>
                        </a:spcAft>
                        <a:buNone/>
                      </a:pPr>
                      <a:r>
                        <a:rPr b="1" lang="en-GB" sz="1200">
                          <a:latin typeface="Mada"/>
                          <a:ea typeface="Mada"/>
                          <a:cs typeface="Mada"/>
                          <a:sym typeface="Mada"/>
                        </a:rPr>
                        <a:t>Denominator</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solidFill>
                            <a:srgbClr val="CC0000"/>
                          </a:solidFill>
                          <a:latin typeface="Mada"/>
                          <a:ea typeface="Mada"/>
                          <a:cs typeface="Mada"/>
                          <a:sym typeface="Mada"/>
                        </a:rPr>
                        <a:t>TOTAL deaths</a:t>
                      </a:r>
                      <a:r>
                        <a:rPr lang="en-GB" sz="1200">
                          <a:latin typeface="Mada"/>
                          <a:ea typeface="Mada"/>
                          <a:cs typeface="Mada"/>
                          <a:sym typeface="Mada"/>
                        </a:rPr>
                        <a:t> from ALL CAUSES (not the POPULATION in which the deaths occurred)</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27250">
                <a:tc>
                  <a:txBody>
                    <a:bodyPr/>
                    <a:lstStyle/>
                    <a:p>
                      <a:pPr indent="0" lvl="0" marL="0" rtl="0" algn="ctr">
                        <a:spcBef>
                          <a:spcPts val="0"/>
                        </a:spcBef>
                        <a:spcAft>
                          <a:spcPts val="0"/>
                        </a:spcAft>
                        <a:buNone/>
                      </a:pPr>
                      <a:r>
                        <a:rPr b="1" lang="en-GB" sz="1200">
                          <a:latin typeface="Mada"/>
                          <a:ea typeface="Mada"/>
                          <a:cs typeface="Mada"/>
                          <a:sym typeface="Mada"/>
                        </a:rPr>
                        <a:t>10n</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latin typeface="Mada"/>
                          <a:ea typeface="Mada"/>
                          <a:cs typeface="Mada"/>
                          <a:sym typeface="Mada"/>
                        </a:rPr>
                        <a:t>per 100 (percentage %)</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21525">
                <a:tc>
                  <a:txBody>
                    <a:bodyPr/>
                    <a:lstStyle/>
                    <a:p>
                      <a:pPr indent="0" lvl="0" marL="0" rtl="0" algn="ctr">
                        <a:spcBef>
                          <a:spcPts val="0"/>
                        </a:spcBef>
                        <a:spcAft>
                          <a:spcPts val="0"/>
                        </a:spcAft>
                        <a:buNone/>
                      </a:pPr>
                      <a:r>
                        <a:rPr b="1" lang="en-GB" sz="1200">
                          <a:latin typeface="Mada"/>
                          <a:ea typeface="Mada"/>
                          <a:cs typeface="Mada"/>
                          <a:sym typeface="Mada"/>
                        </a:rPr>
                        <a:t>Time frame</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latin typeface="Mada"/>
                          <a:ea typeface="Mada"/>
                          <a:cs typeface="Mada"/>
                          <a:sym typeface="Mada"/>
                        </a:rPr>
                        <a:t>One year</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209975">
                <a:tc>
                  <a:txBody>
                    <a:bodyPr/>
                    <a:lstStyle/>
                    <a:p>
                      <a:pPr indent="0" lvl="0" marL="0" rtl="0" algn="ctr">
                        <a:spcBef>
                          <a:spcPts val="0"/>
                        </a:spcBef>
                        <a:spcAft>
                          <a:spcPts val="0"/>
                        </a:spcAft>
                        <a:buNone/>
                      </a:pPr>
                      <a:r>
                        <a:rPr b="1" lang="en-GB" sz="1200">
                          <a:latin typeface="Mada"/>
                          <a:ea typeface="Mada"/>
                          <a:cs typeface="Mada"/>
                          <a:sym typeface="Mada"/>
                        </a:rPr>
                        <a:t>Uses</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Used in broad disease groups (e.g. communicable, non-communicable, injuries)</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Specific diseases of public health importance (e.g Cancer)</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016950">
                <a:tc>
                  <a:txBody>
                    <a:bodyPr/>
                    <a:lstStyle/>
                    <a:p>
                      <a:pPr indent="0" lvl="0" marL="0" rtl="0" algn="ctr">
                        <a:spcBef>
                          <a:spcPts val="0"/>
                        </a:spcBef>
                        <a:spcAft>
                          <a:spcPts val="0"/>
                        </a:spcAft>
                        <a:buNone/>
                      </a:pPr>
                      <a:r>
                        <a:rPr b="1" lang="en-GB" sz="1200">
                          <a:latin typeface="Mada"/>
                          <a:ea typeface="Mada"/>
                          <a:cs typeface="Mada"/>
                          <a:sym typeface="Mada"/>
                        </a:rPr>
                        <a:t>Formula</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
        <p:nvSpPr>
          <p:cNvPr id="341" name="Google Shape;341;p35"/>
          <p:cNvSpPr/>
          <p:nvPr/>
        </p:nvSpPr>
        <p:spPr>
          <a:xfrm>
            <a:off x="323533" y="372947"/>
            <a:ext cx="4114804" cy="533212"/>
          </a:xfrm>
          <a:custGeom>
            <a:rect b="b" l="l" r="r" t="t"/>
            <a:pathLst>
              <a:path extrusionOk="0" h="32267" w="115301">
                <a:moveTo>
                  <a:pt x="32278" y="1"/>
                </a:moveTo>
                <a:cubicBezTo>
                  <a:pt x="23361" y="1"/>
                  <a:pt x="16133" y="7216"/>
                  <a:pt x="16133" y="16133"/>
                </a:cubicBezTo>
                <a:cubicBezTo>
                  <a:pt x="16133" y="25039"/>
                  <a:pt x="8918" y="32266"/>
                  <a:pt x="1" y="32266"/>
                </a:cubicBezTo>
                <a:lnTo>
                  <a:pt x="99108" y="32266"/>
                </a:lnTo>
                <a:cubicBezTo>
                  <a:pt x="103561" y="32266"/>
                  <a:pt x="107609" y="30469"/>
                  <a:pt x="110526" y="27540"/>
                </a:cubicBezTo>
                <a:cubicBezTo>
                  <a:pt x="113491" y="24575"/>
                  <a:pt x="115301" y="20467"/>
                  <a:pt x="115253" y="15931"/>
                </a:cubicBezTo>
                <a:cubicBezTo>
                  <a:pt x="115134" y="7025"/>
                  <a:pt x="107597" y="1"/>
                  <a:pt x="98691" y="1"/>
                </a:cubicBezTo>
                <a:close/>
              </a:path>
            </a:pathLst>
          </a:custGeom>
          <a:solidFill>
            <a:srgbClr val="D0E0E3"/>
          </a:solidFill>
          <a:ln>
            <a:noFill/>
          </a:ln>
        </p:spPr>
        <p:txBody>
          <a:bodyPr anchorCtr="0" anchor="ctr" bIns="91425" lIns="731500" spcFirstLastPara="1" rIns="274300" wrap="square" tIns="91425">
            <a:noAutofit/>
          </a:bodyPr>
          <a:lstStyle/>
          <a:p>
            <a:pPr indent="0" lvl="0" marL="0" rtl="0" algn="ctr">
              <a:spcBef>
                <a:spcPts val="0"/>
              </a:spcBef>
              <a:spcAft>
                <a:spcPts val="0"/>
              </a:spcAft>
              <a:buClr>
                <a:srgbClr val="000000"/>
              </a:buClr>
              <a:buSzPts val="1100"/>
              <a:buFont typeface="Arial"/>
              <a:buNone/>
            </a:pPr>
            <a:r>
              <a:rPr lang="en-GB" sz="1700">
                <a:latin typeface="Nunito"/>
                <a:ea typeface="Nunito"/>
                <a:cs typeface="Nunito"/>
                <a:sym typeface="Nunito"/>
              </a:rPr>
              <a:t>Proportionate Mortality</a:t>
            </a:r>
            <a:endParaRPr sz="1700">
              <a:latin typeface="Nunito"/>
              <a:ea typeface="Nunito"/>
              <a:cs typeface="Nunito"/>
              <a:sym typeface="Nunito"/>
            </a:endParaRPr>
          </a:p>
        </p:txBody>
      </p:sp>
      <p:sp>
        <p:nvSpPr>
          <p:cNvPr id="342" name="Google Shape;342;p35"/>
          <p:cNvSpPr/>
          <p:nvPr/>
        </p:nvSpPr>
        <p:spPr>
          <a:xfrm>
            <a:off x="134558" y="336972"/>
            <a:ext cx="328597" cy="255555"/>
          </a:xfrm>
          <a:custGeom>
            <a:rect b="b" l="l" r="r" t="t"/>
            <a:pathLst>
              <a:path extrusionOk="0" h="18777" w="18777">
                <a:moveTo>
                  <a:pt x="18777" y="0"/>
                </a:moveTo>
                <a:cubicBezTo>
                  <a:pt x="8406" y="0"/>
                  <a:pt x="0" y="8406"/>
                  <a:pt x="0" y="18776"/>
                </a:cubicBezTo>
                <a:lnTo>
                  <a:pt x="18777" y="18776"/>
                </a:lnTo>
                <a:lnTo>
                  <a:pt x="18777"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5"/>
          <p:cNvSpPr/>
          <p:nvPr/>
        </p:nvSpPr>
        <p:spPr>
          <a:xfrm>
            <a:off x="463168" y="592494"/>
            <a:ext cx="328597" cy="255555"/>
          </a:xfrm>
          <a:custGeom>
            <a:rect b="b" l="l" r="r" t="t"/>
            <a:pathLst>
              <a:path extrusionOk="0" h="18777" w="18777">
                <a:moveTo>
                  <a:pt x="1" y="0"/>
                </a:moveTo>
                <a:lnTo>
                  <a:pt x="1" y="18777"/>
                </a:lnTo>
                <a:cubicBezTo>
                  <a:pt x="10371" y="18777"/>
                  <a:pt x="18777" y="10371"/>
                  <a:pt x="18777"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5"/>
          <p:cNvSpPr/>
          <p:nvPr/>
        </p:nvSpPr>
        <p:spPr>
          <a:xfrm>
            <a:off x="180815" y="372941"/>
            <a:ext cx="564672" cy="439154"/>
          </a:xfrm>
          <a:custGeom>
            <a:rect b="b" l="l" r="r" t="t"/>
            <a:pathLst>
              <a:path extrusionOk="0" h="32267" w="32267">
                <a:moveTo>
                  <a:pt x="16134" y="1"/>
                </a:moveTo>
                <a:cubicBezTo>
                  <a:pt x="7216" y="1"/>
                  <a:pt x="1" y="7216"/>
                  <a:pt x="1" y="16133"/>
                </a:cubicBezTo>
                <a:cubicBezTo>
                  <a:pt x="1" y="25039"/>
                  <a:pt x="7216" y="32266"/>
                  <a:pt x="16134" y="32266"/>
                </a:cubicBezTo>
                <a:cubicBezTo>
                  <a:pt x="25051" y="32266"/>
                  <a:pt x="32266" y="25039"/>
                  <a:pt x="32266" y="16133"/>
                </a:cubicBezTo>
                <a:cubicBezTo>
                  <a:pt x="32266" y="7216"/>
                  <a:pt x="25051" y="1"/>
                  <a:pt x="161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5"/>
          <p:cNvSpPr/>
          <p:nvPr/>
        </p:nvSpPr>
        <p:spPr>
          <a:xfrm>
            <a:off x="256457" y="431759"/>
            <a:ext cx="413402" cy="321509"/>
          </a:xfrm>
          <a:custGeom>
            <a:rect b="b" l="l" r="r" t="t"/>
            <a:pathLst>
              <a:path extrusionOk="0" h="23623" w="23623">
                <a:moveTo>
                  <a:pt x="11812" y="0"/>
                </a:moveTo>
                <a:cubicBezTo>
                  <a:pt x="5287" y="0"/>
                  <a:pt x="1" y="5287"/>
                  <a:pt x="1" y="11811"/>
                </a:cubicBezTo>
                <a:cubicBezTo>
                  <a:pt x="1" y="18336"/>
                  <a:pt x="5287" y="23622"/>
                  <a:pt x="11812" y="23622"/>
                </a:cubicBezTo>
                <a:cubicBezTo>
                  <a:pt x="18336" y="23622"/>
                  <a:pt x="23623" y="18336"/>
                  <a:pt x="23623" y="11811"/>
                </a:cubicBezTo>
                <a:cubicBezTo>
                  <a:pt x="23623" y="5287"/>
                  <a:pt x="18336" y="0"/>
                  <a:pt x="11812"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500">
                <a:solidFill>
                  <a:srgbClr val="FFFFFF"/>
                </a:solidFill>
                <a:latin typeface="Fira Sans Extra Condensed Medium"/>
                <a:ea typeface="Fira Sans Extra Condensed Medium"/>
                <a:cs typeface="Fira Sans Extra Condensed Medium"/>
                <a:sym typeface="Fira Sans Extra Condensed Medium"/>
              </a:rPr>
              <a:t>3</a:t>
            </a:r>
            <a:endParaRPr sz="2500">
              <a:solidFill>
                <a:srgbClr val="FFFFFF"/>
              </a:solidFill>
              <a:latin typeface="Fira Sans Extra Condensed Medium"/>
              <a:ea typeface="Fira Sans Extra Condensed Medium"/>
              <a:cs typeface="Fira Sans Extra Condensed Medium"/>
              <a:sym typeface="Fira Sans Extra Condensed Medium"/>
            </a:endParaRPr>
          </a:p>
        </p:txBody>
      </p:sp>
      <p:pic>
        <p:nvPicPr>
          <p:cNvPr id="346" name="Google Shape;346;p35"/>
          <p:cNvPicPr preferRelativeResize="0"/>
          <p:nvPr/>
        </p:nvPicPr>
        <p:blipFill rotWithShape="1">
          <a:blip r:embed="rId3">
            <a:alphaModFix/>
          </a:blip>
          <a:srcRect b="0" l="9535" r="0" t="0"/>
          <a:stretch/>
        </p:blipFill>
        <p:spPr>
          <a:xfrm>
            <a:off x="2525933" y="4644873"/>
            <a:ext cx="3448051" cy="805775"/>
          </a:xfrm>
          <a:prstGeom prst="rect">
            <a:avLst/>
          </a:prstGeom>
          <a:noFill/>
          <a:ln>
            <a:noFill/>
          </a:ln>
        </p:spPr>
      </p:pic>
      <p:graphicFrame>
        <p:nvGraphicFramePr>
          <p:cNvPr id="347" name="Google Shape;347;p35"/>
          <p:cNvGraphicFramePr/>
          <p:nvPr/>
        </p:nvGraphicFramePr>
        <p:xfrm>
          <a:off x="305800" y="6324824"/>
          <a:ext cx="3000000" cy="3000000"/>
        </p:xfrm>
        <a:graphic>
          <a:graphicData uri="http://schemas.openxmlformats.org/drawingml/2006/table">
            <a:tbl>
              <a:tblPr>
                <a:noFill/>
                <a:tableStyleId>{82A52158-4DB9-475D-8676-6519C3242527}</a:tableStyleId>
              </a:tblPr>
              <a:tblGrid>
                <a:gridCol w="1627025"/>
                <a:gridCol w="5083425"/>
              </a:tblGrid>
              <a:tr h="501475">
                <a:tc>
                  <a:txBody>
                    <a:bodyPr/>
                    <a:lstStyle/>
                    <a:p>
                      <a:pPr indent="0" lvl="0" marL="0" rtl="0" algn="ctr">
                        <a:spcBef>
                          <a:spcPts val="0"/>
                        </a:spcBef>
                        <a:spcAft>
                          <a:spcPts val="0"/>
                        </a:spcAft>
                        <a:buNone/>
                      </a:pPr>
                      <a:r>
                        <a:rPr b="1" lang="en-GB" sz="1200">
                          <a:latin typeface="Mada"/>
                          <a:ea typeface="Mada"/>
                          <a:cs typeface="Mada"/>
                          <a:sym typeface="Mada"/>
                        </a:rPr>
                        <a:t>Definition</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latin typeface="Mada"/>
                          <a:ea typeface="Mada"/>
                          <a:cs typeface="Mada"/>
                          <a:sym typeface="Mada"/>
                        </a:rPr>
                        <a:t>Number of deaths due to a PARTICULAR CAUSE (DISEASE) per 100 TOTAL CASES</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334900">
                <a:tc>
                  <a:txBody>
                    <a:bodyPr/>
                    <a:lstStyle/>
                    <a:p>
                      <a:pPr indent="0" lvl="0" marL="0" rtl="0" algn="ctr">
                        <a:spcBef>
                          <a:spcPts val="0"/>
                        </a:spcBef>
                        <a:spcAft>
                          <a:spcPts val="0"/>
                        </a:spcAft>
                        <a:buNone/>
                      </a:pPr>
                      <a:r>
                        <a:rPr b="1" lang="en-GB" sz="1200">
                          <a:latin typeface="Mada"/>
                          <a:ea typeface="Mada"/>
                          <a:cs typeface="Mada"/>
                          <a:sym typeface="Mada"/>
                        </a:rPr>
                        <a:t>Tool of Measurement</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latin typeface="Mada"/>
                          <a:ea typeface="Mada"/>
                          <a:cs typeface="Mada"/>
                          <a:sym typeface="Mada"/>
                        </a:rPr>
                        <a:t>Proportion (although it is called rate!, called also: Deaths to Cases Ratio)</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334900">
                <a:tc>
                  <a:txBody>
                    <a:bodyPr/>
                    <a:lstStyle/>
                    <a:p>
                      <a:pPr indent="0" lvl="0" marL="0" rtl="0" algn="ctr">
                        <a:spcBef>
                          <a:spcPts val="0"/>
                        </a:spcBef>
                        <a:spcAft>
                          <a:spcPts val="0"/>
                        </a:spcAft>
                        <a:buNone/>
                      </a:pPr>
                      <a:r>
                        <a:rPr b="1" lang="en-GB" sz="1200">
                          <a:latin typeface="Mada"/>
                          <a:ea typeface="Mada"/>
                          <a:cs typeface="Mada"/>
                          <a:sym typeface="Mada"/>
                        </a:rPr>
                        <a:t>Numerator</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latin typeface="Mada"/>
                          <a:ea typeface="Mada"/>
                          <a:cs typeface="Mada"/>
                          <a:sym typeface="Mada"/>
                        </a:rPr>
                        <a:t>Number of deaths due to a PARTICULAR CAUSE (DISEASE)</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501475">
                <a:tc>
                  <a:txBody>
                    <a:bodyPr/>
                    <a:lstStyle/>
                    <a:p>
                      <a:pPr indent="0" lvl="0" marL="0" rtl="0" algn="ctr">
                        <a:spcBef>
                          <a:spcPts val="0"/>
                        </a:spcBef>
                        <a:spcAft>
                          <a:spcPts val="0"/>
                        </a:spcAft>
                        <a:buNone/>
                      </a:pPr>
                      <a:r>
                        <a:rPr b="1" lang="en-GB" sz="1200">
                          <a:latin typeface="Mada"/>
                          <a:ea typeface="Mada"/>
                          <a:cs typeface="Mada"/>
                          <a:sym typeface="Mada"/>
                        </a:rPr>
                        <a:t>Denominator</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latin typeface="Mada"/>
                          <a:ea typeface="Mada"/>
                          <a:cs typeface="Mada"/>
                          <a:sym typeface="Mada"/>
                        </a:rPr>
                        <a:t>TOTAL number of number of CASES (not the POPULATION in which the cases occurred)</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334900">
                <a:tc>
                  <a:txBody>
                    <a:bodyPr/>
                    <a:lstStyle/>
                    <a:p>
                      <a:pPr indent="0" lvl="0" marL="0" rtl="0" algn="ctr">
                        <a:spcBef>
                          <a:spcPts val="0"/>
                        </a:spcBef>
                        <a:spcAft>
                          <a:spcPts val="0"/>
                        </a:spcAft>
                        <a:buNone/>
                      </a:pPr>
                      <a:r>
                        <a:rPr b="1" lang="en-GB" sz="1200">
                          <a:latin typeface="Mada"/>
                          <a:ea typeface="Mada"/>
                          <a:cs typeface="Mada"/>
                          <a:sym typeface="Mada"/>
                        </a:rPr>
                        <a:t>10n</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latin typeface="Mada"/>
                          <a:ea typeface="Mada"/>
                          <a:cs typeface="Mada"/>
                          <a:sym typeface="Mada"/>
                        </a:rPr>
                        <a:t>per 100 (percentage %)</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334900">
                <a:tc>
                  <a:txBody>
                    <a:bodyPr/>
                    <a:lstStyle/>
                    <a:p>
                      <a:pPr indent="0" lvl="0" marL="0" rtl="0" algn="ctr">
                        <a:spcBef>
                          <a:spcPts val="0"/>
                        </a:spcBef>
                        <a:spcAft>
                          <a:spcPts val="0"/>
                        </a:spcAft>
                        <a:buNone/>
                      </a:pPr>
                      <a:r>
                        <a:rPr b="1" lang="en-GB" sz="1200">
                          <a:latin typeface="Mada"/>
                          <a:ea typeface="Mada"/>
                          <a:cs typeface="Mada"/>
                          <a:sym typeface="Mada"/>
                        </a:rPr>
                        <a:t>Time frame</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latin typeface="Mada"/>
                          <a:ea typeface="Mada"/>
                          <a:cs typeface="Mada"/>
                          <a:sym typeface="Mada"/>
                        </a:rPr>
                        <a:t>Not specified</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501475">
                <a:tc>
                  <a:txBody>
                    <a:bodyPr/>
                    <a:lstStyle/>
                    <a:p>
                      <a:pPr indent="0" lvl="0" marL="0" rtl="0" algn="ctr">
                        <a:spcBef>
                          <a:spcPts val="0"/>
                        </a:spcBef>
                        <a:spcAft>
                          <a:spcPts val="0"/>
                        </a:spcAft>
                        <a:buNone/>
                      </a:pPr>
                      <a:r>
                        <a:rPr b="1" lang="en-GB" sz="1200">
                          <a:latin typeface="Mada"/>
                          <a:ea typeface="Mada"/>
                          <a:cs typeface="Mada"/>
                          <a:sym typeface="Mada"/>
                        </a:rPr>
                        <a:t>Uses</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Reflects the</a:t>
                      </a:r>
                      <a:r>
                        <a:rPr lang="en-GB" sz="1200">
                          <a:solidFill>
                            <a:srgbClr val="CC0000"/>
                          </a:solidFill>
                          <a:latin typeface="Mada"/>
                          <a:ea typeface="Mada"/>
                          <a:cs typeface="Mada"/>
                          <a:sym typeface="Mada"/>
                        </a:rPr>
                        <a:t> killing power of a disease</a:t>
                      </a:r>
                      <a:r>
                        <a:rPr lang="en-GB" sz="1200">
                          <a:solidFill>
                            <a:srgbClr val="FF0000"/>
                          </a:solidFill>
                          <a:latin typeface="Mada"/>
                          <a:ea typeface="Mada"/>
                          <a:cs typeface="Mada"/>
                          <a:sym typeface="Mada"/>
                        </a:rPr>
                        <a:t>.</a:t>
                      </a:r>
                      <a:endParaRPr sz="1200">
                        <a:solidFill>
                          <a:srgbClr val="FF0000"/>
                        </a:solidFill>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Used mainly in acute infectious diseases.</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193075">
                <a:tc>
                  <a:txBody>
                    <a:bodyPr/>
                    <a:lstStyle/>
                    <a:p>
                      <a:pPr indent="0" lvl="0" marL="0" rtl="0" algn="ctr">
                        <a:spcBef>
                          <a:spcPts val="0"/>
                        </a:spcBef>
                        <a:spcAft>
                          <a:spcPts val="0"/>
                        </a:spcAft>
                        <a:buNone/>
                      </a:pPr>
                      <a:r>
                        <a:rPr b="1" lang="en-GB" sz="1200">
                          <a:latin typeface="Mada"/>
                          <a:ea typeface="Mada"/>
                          <a:cs typeface="Mada"/>
                          <a:sym typeface="Mada"/>
                        </a:rPr>
                        <a:t>Formula</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
        <p:nvSpPr>
          <p:cNvPr id="348" name="Google Shape;348;p35"/>
          <p:cNvSpPr/>
          <p:nvPr/>
        </p:nvSpPr>
        <p:spPr>
          <a:xfrm>
            <a:off x="380625" y="5563325"/>
            <a:ext cx="4114804" cy="533212"/>
          </a:xfrm>
          <a:custGeom>
            <a:rect b="b" l="l" r="r" t="t"/>
            <a:pathLst>
              <a:path extrusionOk="0" h="32267" w="115301">
                <a:moveTo>
                  <a:pt x="32278" y="1"/>
                </a:moveTo>
                <a:cubicBezTo>
                  <a:pt x="23361" y="1"/>
                  <a:pt x="16133" y="7216"/>
                  <a:pt x="16133" y="16133"/>
                </a:cubicBezTo>
                <a:cubicBezTo>
                  <a:pt x="16133" y="25039"/>
                  <a:pt x="8918" y="32266"/>
                  <a:pt x="1" y="32266"/>
                </a:cubicBezTo>
                <a:lnTo>
                  <a:pt x="99108" y="32266"/>
                </a:lnTo>
                <a:cubicBezTo>
                  <a:pt x="103561" y="32266"/>
                  <a:pt x="107609" y="30469"/>
                  <a:pt x="110526" y="27540"/>
                </a:cubicBezTo>
                <a:cubicBezTo>
                  <a:pt x="113491" y="24575"/>
                  <a:pt x="115301" y="20467"/>
                  <a:pt x="115253" y="15931"/>
                </a:cubicBezTo>
                <a:cubicBezTo>
                  <a:pt x="115134" y="7025"/>
                  <a:pt x="107597" y="1"/>
                  <a:pt x="98691" y="1"/>
                </a:cubicBezTo>
                <a:close/>
              </a:path>
            </a:pathLst>
          </a:custGeom>
          <a:solidFill>
            <a:srgbClr val="D0E0E3"/>
          </a:solidFill>
          <a:ln>
            <a:noFill/>
          </a:ln>
        </p:spPr>
        <p:txBody>
          <a:bodyPr anchorCtr="0" anchor="ctr" bIns="91425" lIns="731500" spcFirstLastPara="1" rIns="274300" wrap="square" tIns="91425">
            <a:noAutofit/>
          </a:bodyPr>
          <a:lstStyle/>
          <a:p>
            <a:pPr indent="0" lvl="0" marL="0" rtl="0" algn="ctr">
              <a:spcBef>
                <a:spcPts val="0"/>
              </a:spcBef>
              <a:spcAft>
                <a:spcPts val="0"/>
              </a:spcAft>
              <a:buClr>
                <a:srgbClr val="000000"/>
              </a:buClr>
              <a:buSzPts val="1100"/>
              <a:buFont typeface="Arial"/>
              <a:buNone/>
            </a:pPr>
            <a:r>
              <a:rPr lang="en-GB" sz="1700">
                <a:latin typeface="Nunito"/>
                <a:ea typeface="Nunito"/>
                <a:cs typeface="Nunito"/>
                <a:sym typeface="Nunito"/>
              </a:rPr>
              <a:t>Case Fatality Rate </a:t>
            </a:r>
            <a:endParaRPr sz="1700">
              <a:latin typeface="Nunito"/>
              <a:ea typeface="Nunito"/>
              <a:cs typeface="Nunito"/>
              <a:sym typeface="Nunito"/>
            </a:endParaRPr>
          </a:p>
        </p:txBody>
      </p:sp>
      <p:sp>
        <p:nvSpPr>
          <p:cNvPr id="349" name="Google Shape;349;p35"/>
          <p:cNvSpPr/>
          <p:nvPr/>
        </p:nvSpPr>
        <p:spPr>
          <a:xfrm>
            <a:off x="191650" y="5527348"/>
            <a:ext cx="328597" cy="255555"/>
          </a:xfrm>
          <a:custGeom>
            <a:rect b="b" l="l" r="r" t="t"/>
            <a:pathLst>
              <a:path extrusionOk="0" h="18777" w="18777">
                <a:moveTo>
                  <a:pt x="18777" y="0"/>
                </a:moveTo>
                <a:cubicBezTo>
                  <a:pt x="8406" y="0"/>
                  <a:pt x="0" y="8406"/>
                  <a:pt x="0" y="18776"/>
                </a:cubicBezTo>
                <a:lnTo>
                  <a:pt x="18777" y="18776"/>
                </a:lnTo>
                <a:lnTo>
                  <a:pt x="18777"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5"/>
          <p:cNvSpPr/>
          <p:nvPr/>
        </p:nvSpPr>
        <p:spPr>
          <a:xfrm>
            <a:off x="520260" y="5782870"/>
            <a:ext cx="328597" cy="255555"/>
          </a:xfrm>
          <a:custGeom>
            <a:rect b="b" l="l" r="r" t="t"/>
            <a:pathLst>
              <a:path extrusionOk="0" h="18777" w="18777">
                <a:moveTo>
                  <a:pt x="1" y="0"/>
                </a:moveTo>
                <a:lnTo>
                  <a:pt x="1" y="18777"/>
                </a:lnTo>
                <a:cubicBezTo>
                  <a:pt x="10371" y="18777"/>
                  <a:pt x="18777" y="10371"/>
                  <a:pt x="18777"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5"/>
          <p:cNvSpPr/>
          <p:nvPr/>
        </p:nvSpPr>
        <p:spPr>
          <a:xfrm>
            <a:off x="237907" y="5563316"/>
            <a:ext cx="564672" cy="439154"/>
          </a:xfrm>
          <a:custGeom>
            <a:rect b="b" l="l" r="r" t="t"/>
            <a:pathLst>
              <a:path extrusionOk="0" h="32267" w="32267">
                <a:moveTo>
                  <a:pt x="16134" y="1"/>
                </a:moveTo>
                <a:cubicBezTo>
                  <a:pt x="7216" y="1"/>
                  <a:pt x="1" y="7216"/>
                  <a:pt x="1" y="16133"/>
                </a:cubicBezTo>
                <a:cubicBezTo>
                  <a:pt x="1" y="25039"/>
                  <a:pt x="7216" y="32266"/>
                  <a:pt x="16134" y="32266"/>
                </a:cubicBezTo>
                <a:cubicBezTo>
                  <a:pt x="25051" y="32266"/>
                  <a:pt x="32266" y="25039"/>
                  <a:pt x="32266" y="16133"/>
                </a:cubicBezTo>
                <a:cubicBezTo>
                  <a:pt x="32266" y="7216"/>
                  <a:pt x="25051" y="1"/>
                  <a:pt x="161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5"/>
          <p:cNvSpPr/>
          <p:nvPr/>
        </p:nvSpPr>
        <p:spPr>
          <a:xfrm>
            <a:off x="313549" y="5622134"/>
            <a:ext cx="413402" cy="321509"/>
          </a:xfrm>
          <a:custGeom>
            <a:rect b="b" l="l" r="r" t="t"/>
            <a:pathLst>
              <a:path extrusionOk="0" h="23623" w="23623">
                <a:moveTo>
                  <a:pt x="11812" y="0"/>
                </a:moveTo>
                <a:cubicBezTo>
                  <a:pt x="5287" y="0"/>
                  <a:pt x="1" y="5287"/>
                  <a:pt x="1" y="11811"/>
                </a:cubicBezTo>
                <a:cubicBezTo>
                  <a:pt x="1" y="18336"/>
                  <a:pt x="5287" y="23622"/>
                  <a:pt x="11812" y="23622"/>
                </a:cubicBezTo>
                <a:cubicBezTo>
                  <a:pt x="18336" y="23622"/>
                  <a:pt x="23623" y="18336"/>
                  <a:pt x="23623" y="11811"/>
                </a:cubicBezTo>
                <a:cubicBezTo>
                  <a:pt x="23623" y="5287"/>
                  <a:pt x="18336" y="0"/>
                  <a:pt x="11812"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500">
                <a:solidFill>
                  <a:srgbClr val="FFFFFF"/>
                </a:solidFill>
                <a:latin typeface="Fira Sans Extra Condensed Medium"/>
                <a:ea typeface="Fira Sans Extra Condensed Medium"/>
                <a:cs typeface="Fira Sans Extra Condensed Medium"/>
                <a:sym typeface="Fira Sans Extra Condensed Medium"/>
              </a:rPr>
              <a:t>4</a:t>
            </a:r>
            <a:endParaRPr sz="2500">
              <a:solidFill>
                <a:srgbClr val="FFFFFF"/>
              </a:solidFill>
              <a:latin typeface="Fira Sans Extra Condensed Medium"/>
              <a:ea typeface="Fira Sans Extra Condensed Medium"/>
              <a:cs typeface="Fira Sans Extra Condensed Medium"/>
              <a:sym typeface="Fira Sans Extra Condensed Medium"/>
            </a:endParaRPr>
          </a:p>
        </p:txBody>
      </p:sp>
      <p:pic>
        <p:nvPicPr>
          <p:cNvPr id="353" name="Google Shape;353;p35"/>
          <p:cNvPicPr preferRelativeResize="0"/>
          <p:nvPr/>
        </p:nvPicPr>
        <p:blipFill>
          <a:blip r:embed="rId4">
            <a:alphaModFix/>
          </a:blip>
          <a:stretch>
            <a:fillRect/>
          </a:stretch>
        </p:blipFill>
        <p:spPr>
          <a:xfrm>
            <a:off x="2302050" y="9571350"/>
            <a:ext cx="4114800" cy="10077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36"/>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6"/>
          <p:cNvSpPr txBox="1"/>
          <p:nvPr/>
        </p:nvSpPr>
        <p:spPr>
          <a:xfrm>
            <a:off x="-18675" y="256625"/>
            <a:ext cx="7684800" cy="97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L4- </a:t>
            </a:r>
            <a:r>
              <a:rPr b="1" lang="en-GB" sz="2400">
                <a:solidFill>
                  <a:srgbClr val="134F5C"/>
                </a:solidFill>
                <a:latin typeface="Nunito"/>
                <a:ea typeface="Nunito"/>
                <a:cs typeface="Nunito"/>
                <a:sym typeface="Nunito"/>
              </a:rPr>
              <a:t>Global Demography Concept &amp; Population Pyramids</a:t>
            </a:r>
            <a:endParaRPr b="1" sz="2400"/>
          </a:p>
        </p:txBody>
      </p:sp>
      <p:sp>
        <p:nvSpPr>
          <p:cNvPr id="360" name="Google Shape;360;p36"/>
          <p:cNvSpPr txBox="1"/>
          <p:nvPr/>
        </p:nvSpPr>
        <p:spPr>
          <a:xfrm>
            <a:off x="3162863" y="2000172"/>
            <a:ext cx="771900" cy="45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latin typeface="Mada"/>
              <a:ea typeface="Mada"/>
              <a:cs typeface="Mada"/>
              <a:sym typeface="Mada"/>
            </a:endParaRPr>
          </a:p>
          <a:p>
            <a:pPr indent="0" lvl="0" marL="0" rtl="0" algn="ctr">
              <a:spcBef>
                <a:spcPts val="0"/>
              </a:spcBef>
              <a:spcAft>
                <a:spcPts val="0"/>
              </a:spcAft>
              <a:buNone/>
            </a:pPr>
            <a:r>
              <a:rPr b="1" lang="en-GB" sz="1200">
                <a:latin typeface="Mada"/>
                <a:ea typeface="Mada"/>
                <a:cs typeface="Mada"/>
                <a:sym typeface="Mada"/>
              </a:rPr>
              <a:t>and/or </a:t>
            </a:r>
            <a:endParaRPr b="1" sz="12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361" name="Google Shape;361;p36"/>
          <p:cNvSpPr/>
          <p:nvPr/>
        </p:nvSpPr>
        <p:spPr>
          <a:xfrm>
            <a:off x="4038174" y="1798759"/>
            <a:ext cx="2429190" cy="809676"/>
          </a:xfrm>
          <a:prstGeom prst="flowChartTerminator">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200">
                <a:solidFill>
                  <a:srgbClr val="000000"/>
                </a:solidFill>
                <a:latin typeface="Mada"/>
                <a:ea typeface="Mada"/>
                <a:cs typeface="Mada"/>
                <a:sym typeface="Mada"/>
              </a:rPr>
              <a:t>Net migration is positive: </a:t>
            </a:r>
            <a:r>
              <a:rPr lang="en-GB" sz="1200">
                <a:solidFill>
                  <a:srgbClr val="000000"/>
                </a:solidFill>
                <a:latin typeface="Mada"/>
                <a:ea typeface="Mada"/>
                <a:cs typeface="Mada"/>
                <a:sym typeface="Mada"/>
              </a:rPr>
              <a:t>Immigration &gt; Emigration ⇒ Immigration increases or Emigration declines</a:t>
            </a:r>
            <a:endParaRPr sz="1200">
              <a:latin typeface="Mada"/>
              <a:ea typeface="Mada"/>
              <a:cs typeface="Mada"/>
              <a:sym typeface="Mada"/>
            </a:endParaRPr>
          </a:p>
        </p:txBody>
      </p:sp>
      <p:grpSp>
        <p:nvGrpSpPr>
          <p:cNvPr id="362" name="Google Shape;362;p36"/>
          <p:cNvGrpSpPr/>
          <p:nvPr/>
        </p:nvGrpSpPr>
        <p:grpSpPr>
          <a:xfrm>
            <a:off x="5980875" y="1723782"/>
            <a:ext cx="631448" cy="1073465"/>
            <a:chOff x="3262250" y="1712947"/>
            <a:chExt cx="631448" cy="1073465"/>
          </a:xfrm>
        </p:grpSpPr>
        <p:sp>
          <p:nvSpPr>
            <p:cNvPr id="363" name="Google Shape;363;p36"/>
            <p:cNvSpPr/>
            <p:nvPr/>
          </p:nvSpPr>
          <p:spPr>
            <a:xfrm rot="-5400000">
              <a:off x="3146823" y="1962184"/>
              <a:ext cx="996112" cy="497639"/>
            </a:xfrm>
            <a:custGeom>
              <a:rect b="b" l="l" r="r" t="t"/>
              <a:pathLst>
                <a:path extrusionOk="0" fill="none" h="22017" w="44066">
                  <a:moveTo>
                    <a:pt x="44066" y="1"/>
                  </a:moveTo>
                  <a:cubicBezTo>
                    <a:pt x="44066" y="12176"/>
                    <a:pt x="34192" y="22016"/>
                    <a:pt x="22017" y="22016"/>
                  </a:cubicBezTo>
                  <a:cubicBezTo>
                    <a:pt x="9875" y="22016"/>
                    <a:pt x="1" y="12176"/>
                    <a:pt x="1" y="1"/>
                  </a:cubicBezTo>
                </a:path>
              </a:pathLst>
            </a:custGeom>
            <a:solidFill>
              <a:srgbClr val="134F5C"/>
            </a:solidFill>
            <a:ln cap="rnd" cmpd="sng" w="28575">
              <a:solidFill>
                <a:srgbClr val="134F5C"/>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6"/>
            <p:cNvSpPr/>
            <p:nvPr/>
          </p:nvSpPr>
          <p:spPr>
            <a:xfrm rot="-5400000">
              <a:off x="3251750" y="2642113"/>
              <a:ext cx="154800" cy="133800"/>
            </a:xfrm>
            <a:prstGeom prst="triangle">
              <a:avLst>
                <a:gd fmla="val 50000" name="adj"/>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5" name="Google Shape;365;p36"/>
          <p:cNvSpPr/>
          <p:nvPr/>
        </p:nvSpPr>
        <p:spPr>
          <a:xfrm>
            <a:off x="485349" y="1798759"/>
            <a:ext cx="2429190" cy="809676"/>
          </a:xfrm>
          <a:prstGeom prst="flowChartTerminator">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00000"/>
                </a:solidFill>
                <a:latin typeface="Mada"/>
                <a:ea typeface="Mada"/>
                <a:cs typeface="Mada"/>
                <a:sym typeface="Mada"/>
              </a:rPr>
              <a:t>Natural increase is positive: </a:t>
            </a:r>
            <a:r>
              <a:rPr lang="en-GB" sz="1200">
                <a:solidFill>
                  <a:srgbClr val="000000"/>
                </a:solidFill>
                <a:latin typeface="Mada"/>
                <a:ea typeface="Mada"/>
                <a:cs typeface="Mada"/>
                <a:sym typeface="Mada"/>
              </a:rPr>
              <a:t>Births &gt; Deaths ⇒ Birth increases or Death declines</a:t>
            </a:r>
            <a:endParaRPr sz="1200">
              <a:latin typeface="Mada"/>
              <a:ea typeface="Mada"/>
              <a:cs typeface="Mada"/>
              <a:sym typeface="Mada"/>
            </a:endParaRPr>
          </a:p>
        </p:txBody>
      </p:sp>
      <p:grpSp>
        <p:nvGrpSpPr>
          <p:cNvPr id="366" name="Google Shape;366;p36"/>
          <p:cNvGrpSpPr/>
          <p:nvPr/>
        </p:nvGrpSpPr>
        <p:grpSpPr>
          <a:xfrm>
            <a:off x="2428050" y="1723782"/>
            <a:ext cx="631448" cy="1073465"/>
            <a:chOff x="3262250" y="1712947"/>
            <a:chExt cx="631448" cy="1073465"/>
          </a:xfrm>
        </p:grpSpPr>
        <p:sp>
          <p:nvSpPr>
            <p:cNvPr id="367" name="Google Shape;367;p36"/>
            <p:cNvSpPr/>
            <p:nvPr/>
          </p:nvSpPr>
          <p:spPr>
            <a:xfrm rot="-5400000">
              <a:off x="3146823" y="1962184"/>
              <a:ext cx="996112" cy="497639"/>
            </a:xfrm>
            <a:custGeom>
              <a:rect b="b" l="l" r="r" t="t"/>
              <a:pathLst>
                <a:path extrusionOk="0" fill="none" h="22017" w="44066">
                  <a:moveTo>
                    <a:pt x="44066" y="1"/>
                  </a:moveTo>
                  <a:cubicBezTo>
                    <a:pt x="44066" y="12176"/>
                    <a:pt x="34192" y="22016"/>
                    <a:pt x="22017" y="22016"/>
                  </a:cubicBezTo>
                  <a:cubicBezTo>
                    <a:pt x="9875" y="22016"/>
                    <a:pt x="1" y="12176"/>
                    <a:pt x="1" y="1"/>
                  </a:cubicBezTo>
                </a:path>
              </a:pathLst>
            </a:custGeom>
            <a:solidFill>
              <a:srgbClr val="134F5C"/>
            </a:solidFill>
            <a:ln cap="rnd" cmpd="sng" w="28575">
              <a:solidFill>
                <a:srgbClr val="134F5C"/>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6"/>
            <p:cNvSpPr/>
            <p:nvPr/>
          </p:nvSpPr>
          <p:spPr>
            <a:xfrm rot="-5400000">
              <a:off x="3251750" y="2642113"/>
              <a:ext cx="154800" cy="133800"/>
            </a:xfrm>
            <a:prstGeom prst="triangle">
              <a:avLst>
                <a:gd fmla="val 50000" name="adj"/>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9" name="Google Shape;369;p36"/>
          <p:cNvSpPr txBox="1"/>
          <p:nvPr/>
        </p:nvSpPr>
        <p:spPr>
          <a:xfrm>
            <a:off x="-80450" y="1136847"/>
            <a:ext cx="7589400" cy="4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600">
                <a:solidFill>
                  <a:srgbClr val="76A5AF"/>
                </a:solidFill>
                <a:latin typeface="Mada"/>
                <a:ea typeface="Mada"/>
                <a:cs typeface="Mada"/>
                <a:sym typeface="Mada"/>
              </a:rPr>
              <a:t>Population growth happens when:</a:t>
            </a:r>
            <a:endParaRPr sz="1600">
              <a:solidFill>
                <a:srgbClr val="76A5AF"/>
              </a:solidFill>
              <a:latin typeface="Nunito"/>
              <a:ea typeface="Nunito"/>
              <a:cs typeface="Nunito"/>
              <a:sym typeface="Nunito"/>
            </a:endParaRPr>
          </a:p>
          <a:p>
            <a:pPr indent="0" lvl="0" marL="0" rtl="0" algn="ctr">
              <a:spcBef>
                <a:spcPts val="0"/>
              </a:spcBef>
              <a:spcAft>
                <a:spcPts val="0"/>
              </a:spcAft>
              <a:buNone/>
            </a:pPr>
            <a:r>
              <a:t/>
            </a:r>
            <a:endParaRPr sz="1600">
              <a:solidFill>
                <a:srgbClr val="76A5AF"/>
              </a:solidFill>
              <a:latin typeface="Nunito"/>
              <a:ea typeface="Nunito"/>
              <a:cs typeface="Nunito"/>
              <a:sym typeface="Nunito"/>
            </a:endParaRPr>
          </a:p>
        </p:txBody>
      </p:sp>
      <p:sp>
        <p:nvSpPr>
          <p:cNvPr id="370" name="Google Shape;370;p36"/>
          <p:cNvSpPr txBox="1"/>
          <p:nvPr/>
        </p:nvSpPr>
        <p:spPr>
          <a:xfrm>
            <a:off x="-51833" y="2764114"/>
            <a:ext cx="3108300" cy="4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rgbClr val="000000"/>
              </a:buClr>
              <a:buSzPts val="1100"/>
              <a:buFont typeface="Arial"/>
              <a:buNone/>
            </a:pPr>
            <a:r>
              <a:rPr b="1" lang="en-GB" sz="1800">
                <a:solidFill>
                  <a:srgbClr val="CC0000"/>
                </a:solidFill>
                <a:latin typeface="Nunito"/>
                <a:ea typeface="Nunito"/>
                <a:cs typeface="Nunito"/>
                <a:sym typeface="Nunito"/>
              </a:rPr>
              <a:t>Law of 70</a:t>
            </a:r>
            <a:endParaRPr b="1" sz="1800">
              <a:solidFill>
                <a:srgbClr val="CC0000"/>
              </a:solidFill>
              <a:latin typeface="Nunito"/>
              <a:ea typeface="Nunito"/>
              <a:cs typeface="Nunito"/>
              <a:sym typeface="Nunito"/>
            </a:endParaRPr>
          </a:p>
        </p:txBody>
      </p:sp>
      <p:sp>
        <p:nvSpPr>
          <p:cNvPr id="371" name="Google Shape;371;p36"/>
          <p:cNvSpPr txBox="1"/>
          <p:nvPr/>
        </p:nvSpPr>
        <p:spPr>
          <a:xfrm>
            <a:off x="388" y="3170742"/>
            <a:ext cx="7589400" cy="1521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If a population is growing at a constant rate of 1% per year, it can be expected to double approximately every 70 years.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if the rate of growth is 2%, then the expected doubling time is 70/2 or 35 years.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unprecedented population growth of modern times heightens interest in the notion of doubling time. Calculation of population doubling time is facilitated by the Law of 70.</a:t>
            </a:r>
            <a:endParaRPr sz="1200">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70/growth rate= the number of years estimated for a population to double. For ex.: The growth rate in KSA is around 1.2-1.5, the doubling time is 60-70 years</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372" name="Google Shape;372;p36"/>
          <p:cNvSpPr/>
          <p:nvPr/>
        </p:nvSpPr>
        <p:spPr>
          <a:xfrm>
            <a:off x="325" y="3113147"/>
            <a:ext cx="1142100" cy="576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373" name="Google Shape;373;p36"/>
          <p:cNvSpPr txBox="1"/>
          <p:nvPr/>
        </p:nvSpPr>
        <p:spPr>
          <a:xfrm>
            <a:off x="-32916" y="4691751"/>
            <a:ext cx="3108300" cy="4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GB" sz="1800">
                <a:solidFill>
                  <a:srgbClr val="BF9000"/>
                </a:solidFill>
                <a:latin typeface="Nunito"/>
                <a:ea typeface="Nunito"/>
                <a:cs typeface="Nunito"/>
                <a:sym typeface="Nunito"/>
              </a:rPr>
              <a:t>Demographic Transition</a:t>
            </a:r>
            <a:r>
              <a:rPr lang="en-GB" sz="1800">
                <a:solidFill>
                  <a:srgbClr val="76A5AF"/>
                </a:solidFill>
                <a:latin typeface="Nunito"/>
                <a:ea typeface="Nunito"/>
                <a:cs typeface="Nunito"/>
                <a:sym typeface="Nunito"/>
              </a:rPr>
              <a:t> </a:t>
            </a:r>
            <a:r>
              <a:rPr baseline="30000" lang="en-GB" sz="1800">
                <a:solidFill>
                  <a:srgbClr val="6AA84F"/>
                </a:solidFill>
                <a:latin typeface="Nunito"/>
                <a:ea typeface="Nunito"/>
                <a:cs typeface="Nunito"/>
                <a:sym typeface="Nunito"/>
              </a:rPr>
              <a:t>1,2</a:t>
            </a:r>
            <a:endParaRPr baseline="30000" sz="1800">
              <a:solidFill>
                <a:srgbClr val="6AA84F"/>
              </a:solidFill>
              <a:latin typeface="Nunito"/>
              <a:ea typeface="Nunito"/>
              <a:cs typeface="Nunito"/>
              <a:sym typeface="Nunito"/>
            </a:endParaRPr>
          </a:p>
          <a:p>
            <a:pPr indent="0" lvl="0" marL="0" rtl="0" algn="l">
              <a:lnSpc>
                <a:spcPct val="115000"/>
              </a:lnSpc>
              <a:spcBef>
                <a:spcPts val="1600"/>
              </a:spcBef>
              <a:spcAft>
                <a:spcPts val="1600"/>
              </a:spcAft>
              <a:buClr>
                <a:srgbClr val="000000"/>
              </a:buClr>
              <a:buSzPts val="1100"/>
              <a:buFont typeface="Arial"/>
              <a:buNone/>
            </a:pPr>
            <a:r>
              <a:t/>
            </a:r>
            <a:endParaRPr sz="1800">
              <a:solidFill>
                <a:srgbClr val="76A5AF"/>
              </a:solidFill>
              <a:latin typeface="Nunito"/>
              <a:ea typeface="Nunito"/>
              <a:cs typeface="Nunito"/>
              <a:sym typeface="Nunito"/>
            </a:endParaRPr>
          </a:p>
        </p:txBody>
      </p:sp>
      <p:sp>
        <p:nvSpPr>
          <p:cNvPr id="374" name="Google Shape;374;p36"/>
          <p:cNvSpPr/>
          <p:nvPr/>
        </p:nvSpPr>
        <p:spPr>
          <a:xfrm>
            <a:off x="-32912" y="5065250"/>
            <a:ext cx="2552100" cy="576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375" name="Google Shape;375;p36"/>
          <p:cNvSpPr txBox="1"/>
          <p:nvPr/>
        </p:nvSpPr>
        <p:spPr>
          <a:xfrm>
            <a:off x="-128162" y="5122850"/>
            <a:ext cx="7684800" cy="767100"/>
          </a:xfrm>
          <a:prstGeom prst="rect">
            <a:avLst/>
          </a:prstGeom>
          <a:noFill/>
          <a:ln>
            <a:noFill/>
          </a:ln>
        </p:spPr>
        <p:txBody>
          <a:bodyPr anchorCtr="0" anchor="t" bIns="91425" lIns="91425" spcFirstLastPara="1" rIns="91425" wrap="square" tIns="91425">
            <a:noAutofit/>
          </a:bodyPr>
          <a:lstStyle/>
          <a:p>
            <a:pPr indent="-301625" lvl="0" marL="457200" rtl="0" algn="l">
              <a:spcBef>
                <a:spcPts val="0"/>
              </a:spcBef>
              <a:spcAft>
                <a:spcPts val="0"/>
              </a:spcAft>
              <a:buSzPts val="1150"/>
              <a:buFont typeface="Mada"/>
              <a:buChar char="➔"/>
            </a:pPr>
            <a:r>
              <a:rPr lang="en-GB" sz="1150">
                <a:latin typeface="Mada"/>
                <a:ea typeface="Mada"/>
                <a:cs typeface="Mada"/>
                <a:sym typeface="Mada"/>
              </a:rPr>
              <a:t>It is the Movement of death and birth rates in a society, from a situation where both are high (in the pre-transition stage) to one where both are low (in the post-transition stage). </a:t>
            </a:r>
            <a:endParaRPr sz="1150">
              <a:latin typeface="Mada"/>
              <a:ea typeface="Mada"/>
              <a:cs typeface="Mada"/>
              <a:sym typeface="Mada"/>
            </a:endParaRPr>
          </a:p>
          <a:p>
            <a:pPr indent="0" lvl="0" marL="457200" rtl="0" algn="l">
              <a:spcBef>
                <a:spcPts val="0"/>
              </a:spcBef>
              <a:spcAft>
                <a:spcPts val="0"/>
              </a:spcAft>
              <a:buNone/>
            </a:pPr>
            <a:r>
              <a:rPr lang="en-GB" sz="1150">
                <a:latin typeface="Mada"/>
                <a:ea typeface="Mada"/>
                <a:cs typeface="Mada"/>
                <a:sym typeface="Mada"/>
              </a:rPr>
              <a:t>Transition is the interval between these two stages during which the population increases oftentimes rapidly, as births exceed deaths.</a:t>
            </a:r>
            <a:endParaRPr sz="115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pic>
        <p:nvPicPr>
          <p:cNvPr id="376" name="Google Shape;376;p36"/>
          <p:cNvPicPr preferRelativeResize="0"/>
          <p:nvPr/>
        </p:nvPicPr>
        <p:blipFill>
          <a:blip r:embed="rId3">
            <a:alphaModFix/>
          </a:blip>
          <a:stretch>
            <a:fillRect/>
          </a:stretch>
        </p:blipFill>
        <p:spPr>
          <a:xfrm>
            <a:off x="33807" y="5966150"/>
            <a:ext cx="7218044" cy="3103949"/>
          </a:xfrm>
          <a:prstGeom prst="rect">
            <a:avLst/>
          </a:prstGeom>
          <a:noFill/>
          <a:ln>
            <a:noFill/>
          </a:ln>
        </p:spPr>
      </p:pic>
      <p:sp>
        <p:nvSpPr>
          <p:cNvPr id="377" name="Google Shape;377;p36"/>
          <p:cNvSpPr/>
          <p:nvPr/>
        </p:nvSpPr>
        <p:spPr>
          <a:xfrm>
            <a:off x="5906445" y="8738306"/>
            <a:ext cx="1408800" cy="331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36"/>
          <p:cNvSpPr/>
          <p:nvPr/>
        </p:nvSpPr>
        <p:spPr>
          <a:xfrm>
            <a:off x="6022538" y="8738300"/>
            <a:ext cx="1408800" cy="460500"/>
          </a:xfrm>
          <a:prstGeom prst="upArrowCallout">
            <a:avLst>
              <a:gd fmla="val 25000" name="adj1"/>
              <a:gd fmla="val 25000" name="adj2"/>
              <a:gd fmla="val 25000" name="adj3"/>
              <a:gd fmla="val 64977" name="adj4"/>
            </a:avLst>
          </a:prstGeom>
          <a:solidFill>
            <a:srgbClr val="FFFFFF"/>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600"/>
          </a:p>
          <a:p>
            <a:pPr indent="0" lvl="0" marL="0" rtl="0" algn="ctr">
              <a:spcBef>
                <a:spcPts val="0"/>
              </a:spcBef>
              <a:spcAft>
                <a:spcPts val="0"/>
              </a:spcAft>
              <a:buNone/>
            </a:pPr>
            <a:r>
              <a:rPr b="1" lang="en-GB" sz="500">
                <a:latin typeface="Mada"/>
                <a:ea typeface="Mada"/>
                <a:cs typeface="Mada"/>
                <a:sym typeface="Mada"/>
              </a:rPr>
              <a:t>Evidence suggests rising fertility at very high development levels  - however no country fully reached level yet</a:t>
            </a:r>
            <a:endParaRPr b="1" sz="500">
              <a:latin typeface="Mada"/>
              <a:ea typeface="Mada"/>
              <a:cs typeface="Mada"/>
              <a:sym typeface="Mada"/>
            </a:endParaRPr>
          </a:p>
          <a:p>
            <a:pPr indent="0" lvl="0" marL="0" rtl="0" algn="ctr">
              <a:spcBef>
                <a:spcPts val="0"/>
              </a:spcBef>
              <a:spcAft>
                <a:spcPts val="0"/>
              </a:spcAft>
              <a:buNone/>
            </a:pPr>
            <a:r>
              <a:t/>
            </a:r>
            <a:endParaRPr sz="600"/>
          </a:p>
        </p:txBody>
      </p:sp>
      <p:sp>
        <p:nvSpPr>
          <p:cNvPr id="379" name="Google Shape;379;p36"/>
          <p:cNvSpPr txBox="1"/>
          <p:nvPr/>
        </p:nvSpPr>
        <p:spPr>
          <a:xfrm>
            <a:off x="-18675" y="9138225"/>
            <a:ext cx="7684800" cy="15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900">
                <a:solidFill>
                  <a:srgbClr val="6AA84F"/>
                </a:solidFill>
                <a:latin typeface="Mada"/>
                <a:ea typeface="Mada"/>
                <a:cs typeface="Mada"/>
                <a:sym typeface="Mada"/>
              </a:rPr>
              <a:t>1: </a:t>
            </a:r>
            <a:r>
              <a:rPr b="1" lang="en-GB" sz="900">
                <a:solidFill>
                  <a:srgbClr val="6AA84F"/>
                </a:solidFill>
                <a:latin typeface="Mada"/>
                <a:ea typeface="Mada"/>
                <a:cs typeface="Mada"/>
                <a:sym typeface="Mada"/>
              </a:rPr>
              <a:t>Stage 1:</a:t>
            </a:r>
            <a:r>
              <a:rPr lang="en-GB" sz="900">
                <a:solidFill>
                  <a:srgbClr val="6AA84F"/>
                </a:solidFill>
                <a:latin typeface="Mada"/>
                <a:ea typeface="Mada"/>
                <a:cs typeface="Mada"/>
                <a:sym typeface="Mada"/>
              </a:rPr>
              <a:t> The majority of the population is﹤15 years old (↑birth rates) and very low population of ﹥65 years old (↑death rates). These are countries in Africa, that aren’t managing infectious diseases (Malaria, HIV, etc..).</a:t>
            </a:r>
            <a:endParaRPr sz="9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900">
                <a:solidFill>
                  <a:srgbClr val="6AA84F"/>
                </a:solidFill>
                <a:latin typeface="Mada"/>
                <a:ea typeface="Mada"/>
                <a:cs typeface="Mada"/>
                <a:sym typeface="Mada"/>
              </a:rPr>
              <a:t>Stage 2:</a:t>
            </a:r>
            <a:r>
              <a:rPr lang="en-GB" sz="900">
                <a:solidFill>
                  <a:srgbClr val="6AA84F"/>
                </a:solidFill>
                <a:latin typeface="Mada"/>
                <a:ea typeface="Mada"/>
                <a:cs typeface="Mada"/>
                <a:sym typeface="Mada"/>
              </a:rPr>
              <a:t> ↑birth rates and the majority of the population are between 15-64 (↑working age population). There’s improvement in the healthcare system and the quality of life which lead to decreased death rate but birth rate is very high.</a:t>
            </a:r>
            <a:endParaRPr sz="9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900">
                <a:solidFill>
                  <a:srgbClr val="6AA84F"/>
                </a:solidFill>
                <a:latin typeface="Mada"/>
                <a:ea typeface="Mada"/>
                <a:cs typeface="Mada"/>
                <a:sym typeface="Mada"/>
              </a:rPr>
              <a:t>Stage 3:</a:t>
            </a:r>
            <a:r>
              <a:rPr lang="en-GB" sz="900">
                <a:solidFill>
                  <a:srgbClr val="6AA84F"/>
                </a:solidFill>
                <a:latin typeface="Mada"/>
                <a:ea typeface="Mada"/>
                <a:cs typeface="Mada"/>
                <a:sym typeface="Mada"/>
              </a:rPr>
              <a:t> When birth rate starts to decreased  fall, the working age population (15-64) starts to have less dependence.</a:t>
            </a:r>
            <a:endParaRPr sz="9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900">
                <a:solidFill>
                  <a:srgbClr val="6AA84F"/>
                </a:solidFill>
                <a:latin typeface="Mada"/>
                <a:ea typeface="Mada"/>
                <a:cs typeface="Mada"/>
                <a:sym typeface="Mada"/>
              </a:rPr>
              <a:t>Stage 4:</a:t>
            </a:r>
            <a:r>
              <a:rPr lang="en-GB" sz="900">
                <a:solidFill>
                  <a:srgbClr val="6AA84F"/>
                </a:solidFill>
                <a:latin typeface="Mada"/>
                <a:ea typeface="Mada"/>
                <a:cs typeface="Mada"/>
                <a:sym typeface="Mada"/>
              </a:rPr>
              <a:t> Birth rate starts matching the death rate (as if it’s replacing it. This is a very aging population.)</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2: Each stage has its own policy:</a:t>
            </a:r>
            <a:endParaRPr sz="900">
              <a:solidFill>
                <a:srgbClr val="6AA84F"/>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b="1" lang="en-GB" sz="900">
                <a:solidFill>
                  <a:srgbClr val="6AA84F"/>
                </a:solidFill>
                <a:latin typeface="Mada"/>
                <a:ea typeface="Mada"/>
                <a:cs typeface="Mada"/>
                <a:sym typeface="Mada"/>
              </a:rPr>
              <a:t>Stage 1:</a:t>
            </a:r>
            <a:r>
              <a:rPr lang="en-GB" sz="900">
                <a:solidFill>
                  <a:srgbClr val="6AA84F"/>
                </a:solidFill>
                <a:latin typeface="Mada"/>
                <a:ea typeface="Mada"/>
                <a:cs typeface="Mada"/>
                <a:sym typeface="Mada"/>
              </a:rPr>
              <a:t> To fight malaria, reduce death rates and birth rates. </a:t>
            </a:r>
            <a:endParaRPr sz="900">
              <a:solidFill>
                <a:srgbClr val="6AA84F"/>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b="1" lang="en-GB" sz="900">
                <a:solidFill>
                  <a:srgbClr val="6AA84F"/>
                </a:solidFill>
                <a:latin typeface="Mada"/>
                <a:ea typeface="Mada"/>
                <a:cs typeface="Mada"/>
                <a:sym typeface="Mada"/>
              </a:rPr>
              <a:t>Egypt:</a:t>
            </a:r>
            <a:r>
              <a:rPr lang="en-GB" sz="900">
                <a:solidFill>
                  <a:srgbClr val="6AA84F"/>
                </a:solidFill>
                <a:latin typeface="Mada"/>
                <a:ea typeface="Mada"/>
                <a:cs typeface="Mada"/>
                <a:sym typeface="Mada"/>
              </a:rPr>
              <a:t> How is Egypt going to provide/afford good education and jobs for the people coming in? It’s a question of contraceptive policies and family planning services within the healthcare system.</a:t>
            </a:r>
            <a:endParaRPr sz="900">
              <a:solidFill>
                <a:srgbClr val="6AA84F"/>
              </a:solidFill>
              <a:latin typeface="Mada"/>
              <a:ea typeface="Mada"/>
              <a:cs typeface="Mada"/>
              <a:sym typeface="Mad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37"/>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7"/>
          <p:cNvSpPr/>
          <p:nvPr/>
        </p:nvSpPr>
        <p:spPr>
          <a:xfrm>
            <a:off x="499188" y="798575"/>
            <a:ext cx="7072200" cy="923700"/>
          </a:xfrm>
          <a:prstGeom prst="chevron">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Mada"/>
              <a:ea typeface="Mada"/>
              <a:cs typeface="Mada"/>
              <a:sym typeface="Mada"/>
            </a:endParaRPr>
          </a:p>
          <a:p>
            <a:pPr indent="0" lvl="0" marL="0" rtl="0" algn="l">
              <a:spcBef>
                <a:spcPts val="0"/>
              </a:spcBef>
              <a:spcAft>
                <a:spcPts val="0"/>
              </a:spcAft>
              <a:buNone/>
            </a:pPr>
            <a:r>
              <a:t/>
            </a:r>
            <a:endParaRPr sz="1100"/>
          </a:p>
        </p:txBody>
      </p:sp>
      <p:sp>
        <p:nvSpPr>
          <p:cNvPr id="386" name="Google Shape;386;p37"/>
          <p:cNvSpPr txBox="1"/>
          <p:nvPr/>
        </p:nvSpPr>
        <p:spPr>
          <a:xfrm>
            <a:off x="27963" y="1019639"/>
            <a:ext cx="391200" cy="481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GB" sz="3500">
                <a:solidFill>
                  <a:srgbClr val="134F5C"/>
                </a:solidFill>
                <a:latin typeface="Nunito"/>
                <a:ea typeface="Nunito"/>
                <a:cs typeface="Nunito"/>
                <a:sym typeface="Nunito"/>
              </a:rPr>
              <a:t>1</a:t>
            </a:r>
            <a:endParaRPr b="1" sz="3500">
              <a:solidFill>
                <a:srgbClr val="134F5C"/>
              </a:solidFill>
              <a:latin typeface="Nunito"/>
              <a:ea typeface="Nunito"/>
              <a:cs typeface="Nunito"/>
              <a:sym typeface="Nunito"/>
            </a:endParaRPr>
          </a:p>
        </p:txBody>
      </p:sp>
      <p:grpSp>
        <p:nvGrpSpPr>
          <p:cNvPr id="387" name="Google Shape;387;p37"/>
          <p:cNvGrpSpPr/>
          <p:nvPr/>
        </p:nvGrpSpPr>
        <p:grpSpPr>
          <a:xfrm>
            <a:off x="422931" y="798564"/>
            <a:ext cx="511256" cy="923575"/>
            <a:chOff x="1085125" y="209550"/>
            <a:chExt cx="566175" cy="923575"/>
          </a:xfrm>
        </p:grpSpPr>
        <p:sp>
          <p:nvSpPr>
            <p:cNvPr id="388" name="Google Shape;388;p37"/>
            <p:cNvSpPr/>
            <p:nvPr/>
          </p:nvSpPr>
          <p:spPr>
            <a:xfrm>
              <a:off x="1085125" y="2095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7"/>
            <p:cNvSpPr/>
            <p:nvPr/>
          </p:nvSpPr>
          <p:spPr>
            <a:xfrm>
              <a:off x="1152400" y="5219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0" name="Google Shape;390;p37"/>
          <p:cNvSpPr/>
          <p:nvPr/>
        </p:nvSpPr>
        <p:spPr>
          <a:xfrm>
            <a:off x="499212" y="1909927"/>
            <a:ext cx="7072200" cy="809700"/>
          </a:xfrm>
          <a:prstGeom prst="chevron">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391" name="Google Shape;391;p37"/>
          <p:cNvSpPr txBox="1"/>
          <p:nvPr/>
        </p:nvSpPr>
        <p:spPr>
          <a:xfrm>
            <a:off x="27963" y="2059977"/>
            <a:ext cx="391200" cy="481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GB" sz="3500">
                <a:solidFill>
                  <a:srgbClr val="76A5AF"/>
                </a:solidFill>
                <a:latin typeface="Nunito"/>
                <a:ea typeface="Nunito"/>
                <a:cs typeface="Nunito"/>
                <a:sym typeface="Nunito"/>
              </a:rPr>
              <a:t>2</a:t>
            </a:r>
            <a:endParaRPr b="1" sz="3500">
              <a:solidFill>
                <a:srgbClr val="76A5AF"/>
              </a:solidFill>
              <a:latin typeface="Nunito"/>
              <a:ea typeface="Nunito"/>
              <a:cs typeface="Nunito"/>
              <a:sym typeface="Nunito"/>
            </a:endParaRPr>
          </a:p>
        </p:txBody>
      </p:sp>
      <p:grpSp>
        <p:nvGrpSpPr>
          <p:cNvPr id="392" name="Google Shape;392;p37"/>
          <p:cNvGrpSpPr/>
          <p:nvPr/>
        </p:nvGrpSpPr>
        <p:grpSpPr>
          <a:xfrm>
            <a:off x="422931" y="1838902"/>
            <a:ext cx="511256" cy="923575"/>
            <a:chOff x="1085125" y="209550"/>
            <a:chExt cx="566175" cy="923575"/>
          </a:xfrm>
        </p:grpSpPr>
        <p:sp>
          <p:nvSpPr>
            <p:cNvPr id="393" name="Google Shape;393;p37"/>
            <p:cNvSpPr/>
            <p:nvPr/>
          </p:nvSpPr>
          <p:spPr>
            <a:xfrm>
              <a:off x="1085125" y="2095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7"/>
            <p:cNvSpPr/>
            <p:nvPr/>
          </p:nvSpPr>
          <p:spPr>
            <a:xfrm>
              <a:off x="1152400" y="5219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5" name="Google Shape;395;p37"/>
          <p:cNvSpPr/>
          <p:nvPr/>
        </p:nvSpPr>
        <p:spPr>
          <a:xfrm>
            <a:off x="471150" y="2907752"/>
            <a:ext cx="7128300" cy="923700"/>
          </a:xfrm>
          <a:prstGeom prst="chevron">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latin typeface="Mada"/>
              <a:ea typeface="Mada"/>
              <a:cs typeface="Mada"/>
              <a:sym typeface="Mada"/>
            </a:endParaRPr>
          </a:p>
          <a:p>
            <a:pPr indent="0" lvl="0" marL="0" rtl="0" algn="l">
              <a:spcBef>
                <a:spcPts val="0"/>
              </a:spcBef>
              <a:spcAft>
                <a:spcPts val="0"/>
              </a:spcAft>
              <a:buNone/>
            </a:pPr>
            <a:r>
              <a:t/>
            </a:r>
            <a:endParaRPr b="1" sz="1200">
              <a:latin typeface="Mada"/>
              <a:ea typeface="Mada"/>
              <a:cs typeface="Mada"/>
              <a:sym typeface="Mada"/>
            </a:endParaRPr>
          </a:p>
          <a:p>
            <a:pPr indent="0" lvl="0" marL="0" rtl="0" algn="l">
              <a:spcBef>
                <a:spcPts val="0"/>
              </a:spcBef>
              <a:spcAft>
                <a:spcPts val="0"/>
              </a:spcAft>
              <a:buNone/>
            </a:pPr>
            <a:r>
              <a:rPr b="1" lang="en-GB" sz="1200">
                <a:solidFill>
                  <a:srgbClr val="CC0000"/>
                </a:solidFill>
                <a:latin typeface="Mada"/>
                <a:ea typeface="Mada"/>
                <a:cs typeface="Mada"/>
                <a:sym typeface="Mada"/>
              </a:rPr>
              <a:t>Total Fertility Rate (TFR): </a:t>
            </a:r>
            <a:endParaRPr b="1" sz="1200">
              <a:solidFill>
                <a:srgbClr val="CC0000"/>
              </a:solidFill>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average number of children a woman would bear during her reproductive lifetime (15-49 years), assuming her childbearing conforms to her age-specific fertility rate every year of her childbearing years. </a:t>
            </a:r>
            <a:r>
              <a:rPr b="1" lang="en-GB" sz="1200">
                <a:solidFill>
                  <a:srgbClr val="CC0000"/>
                </a:solidFill>
                <a:latin typeface="Mada"/>
                <a:ea typeface="Mada"/>
                <a:cs typeface="Mada"/>
                <a:sym typeface="Mada"/>
              </a:rPr>
              <a:t>Internationally used measure of fertility</a:t>
            </a:r>
            <a:r>
              <a:rPr b="1" lang="en-GB" sz="1200">
                <a:solidFill>
                  <a:srgbClr val="CC0000"/>
                </a:solidFill>
                <a:latin typeface="Mada"/>
                <a:ea typeface="Mada"/>
                <a:cs typeface="Mada"/>
                <a:sym typeface="Mada"/>
              </a:rPr>
              <a:t>. </a:t>
            </a:r>
            <a:r>
              <a:rPr lang="en-GB" sz="1200">
                <a:solidFill>
                  <a:srgbClr val="6AA84F"/>
                </a:solidFill>
                <a:latin typeface="Mada"/>
                <a:ea typeface="Mada"/>
                <a:cs typeface="Mada"/>
                <a:sym typeface="Mada"/>
              </a:rPr>
              <a:t>What is the best measure for comparison? TFR</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396" name="Google Shape;396;p37"/>
          <p:cNvSpPr txBox="1"/>
          <p:nvPr/>
        </p:nvSpPr>
        <p:spPr>
          <a:xfrm>
            <a:off x="-75" y="3071864"/>
            <a:ext cx="391200" cy="481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GB" sz="3500">
                <a:solidFill>
                  <a:srgbClr val="A2C4C9"/>
                </a:solidFill>
                <a:latin typeface="Nunito"/>
                <a:ea typeface="Nunito"/>
                <a:cs typeface="Nunito"/>
                <a:sym typeface="Nunito"/>
              </a:rPr>
              <a:t>3</a:t>
            </a:r>
            <a:endParaRPr b="1" sz="3500">
              <a:solidFill>
                <a:srgbClr val="A2C4C9"/>
              </a:solidFill>
              <a:latin typeface="Nunito"/>
              <a:ea typeface="Nunito"/>
              <a:cs typeface="Nunito"/>
              <a:sym typeface="Nunito"/>
            </a:endParaRPr>
          </a:p>
        </p:txBody>
      </p:sp>
      <p:grpSp>
        <p:nvGrpSpPr>
          <p:cNvPr id="397" name="Google Shape;397;p37"/>
          <p:cNvGrpSpPr/>
          <p:nvPr/>
        </p:nvGrpSpPr>
        <p:grpSpPr>
          <a:xfrm>
            <a:off x="365448" y="2846005"/>
            <a:ext cx="568723" cy="1058048"/>
            <a:chOff x="1085125" y="209550"/>
            <a:chExt cx="566175" cy="923575"/>
          </a:xfrm>
        </p:grpSpPr>
        <p:sp>
          <p:nvSpPr>
            <p:cNvPr id="398" name="Google Shape;398;p37"/>
            <p:cNvSpPr/>
            <p:nvPr/>
          </p:nvSpPr>
          <p:spPr>
            <a:xfrm>
              <a:off x="1085125" y="2095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7"/>
            <p:cNvSpPr/>
            <p:nvPr/>
          </p:nvSpPr>
          <p:spPr>
            <a:xfrm>
              <a:off x="1152400" y="5219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0" name="Google Shape;400;p37"/>
          <p:cNvSpPr txBox="1"/>
          <p:nvPr/>
        </p:nvSpPr>
        <p:spPr>
          <a:xfrm>
            <a:off x="2147084" y="1272611"/>
            <a:ext cx="10749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0000"/>
                </a:solidFill>
                <a:latin typeface="Mada"/>
                <a:ea typeface="Mada"/>
                <a:cs typeface="Mada"/>
                <a:sym typeface="Mada"/>
              </a:rPr>
              <a:t>N of live births</a:t>
            </a:r>
            <a:endParaRPr sz="11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401" name="Google Shape;401;p37"/>
          <p:cNvSpPr txBox="1"/>
          <p:nvPr/>
        </p:nvSpPr>
        <p:spPr>
          <a:xfrm>
            <a:off x="1456425" y="1456400"/>
            <a:ext cx="2712000" cy="34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000000"/>
                </a:solidFill>
                <a:latin typeface="Mada"/>
                <a:ea typeface="Mada"/>
                <a:cs typeface="Mada"/>
                <a:sym typeface="Mada"/>
              </a:rPr>
              <a:t>Mid - year female population aged 15-49</a:t>
            </a:r>
            <a:endParaRPr sz="1200">
              <a:latin typeface="Mada"/>
              <a:ea typeface="Mada"/>
              <a:cs typeface="Mada"/>
              <a:sym typeface="Mada"/>
            </a:endParaRPr>
          </a:p>
        </p:txBody>
      </p:sp>
      <p:sp>
        <p:nvSpPr>
          <p:cNvPr id="402" name="Google Shape;402;p37"/>
          <p:cNvSpPr txBox="1"/>
          <p:nvPr/>
        </p:nvSpPr>
        <p:spPr>
          <a:xfrm>
            <a:off x="1187679" y="1359841"/>
            <a:ext cx="9594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0000"/>
                </a:solidFill>
                <a:latin typeface="Mada"/>
                <a:ea typeface="Mada"/>
                <a:cs typeface="Mada"/>
                <a:sym typeface="Mada"/>
              </a:rPr>
              <a:t>GFR = </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sp>
        <p:nvSpPr>
          <p:cNvPr id="403" name="Google Shape;403;p37"/>
          <p:cNvSpPr txBox="1"/>
          <p:nvPr/>
        </p:nvSpPr>
        <p:spPr>
          <a:xfrm>
            <a:off x="1253900" y="1370325"/>
            <a:ext cx="3205200" cy="344400"/>
          </a:xfrm>
          <a:prstGeom prst="rect">
            <a:avLst/>
          </a:prstGeom>
          <a:noFill/>
          <a:ln cap="flat" cmpd="sng" w="1905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404" name="Google Shape;404;p37"/>
          <p:cNvSpPr txBox="1"/>
          <p:nvPr/>
        </p:nvSpPr>
        <p:spPr>
          <a:xfrm>
            <a:off x="3935129" y="1369313"/>
            <a:ext cx="6138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0000"/>
                </a:solidFill>
                <a:latin typeface="Mada"/>
                <a:ea typeface="Mada"/>
                <a:cs typeface="Mada"/>
                <a:sym typeface="Mada"/>
              </a:rPr>
              <a:t>X 1000</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sp>
        <p:nvSpPr>
          <p:cNvPr id="405" name="Google Shape;405;p37"/>
          <p:cNvSpPr txBox="1"/>
          <p:nvPr/>
        </p:nvSpPr>
        <p:spPr>
          <a:xfrm>
            <a:off x="5379023" y="1256225"/>
            <a:ext cx="5961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100">
                <a:solidFill>
                  <a:srgbClr val="000000"/>
                </a:solidFill>
                <a:latin typeface="Mada"/>
                <a:ea typeface="Mada"/>
                <a:cs typeface="Mada"/>
                <a:sym typeface="Mada"/>
              </a:rPr>
              <a:t>90254</a:t>
            </a:r>
            <a:endParaRPr sz="11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406" name="Google Shape;406;p37"/>
          <p:cNvSpPr txBox="1"/>
          <p:nvPr/>
        </p:nvSpPr>
        <p:spPr>
          <a:xfrm>
            <a:off x="5286303" y="1513675"/>
            <a:ext cx="781500" cy="34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000000"/>
                </a:solidFill>
                <a:latin typeface="Mada"/>
                <a:ea typeface="Mada"/>
                <a:cs typeface="Mada"/>
                <a:sym typeface="Mada"/>
              </a:rPr>
              <a:t>2374912</a:t>
            </a:r>
            <a:endParaRPr sz="11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407" name="Google Shape;407;p37"/>
          <p:cNvSpPr txBox="1"/>
          <p:nvPr/>
        </p:nvSpPr>
        <p:spPr>
          <a:xfrm>
            <a:off x="4940223" y="1324150"/>
            <a:ext cx="6138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0000"/>
                </a:solidFill>
                <a:latin typeface="Mada"/>
                <a:ea typeface="Mada"/>
                <a:cs typeface="Mada"/>
                <a:sym typeface="Mada"/>
              </a:rPr>
              <a:t>GFR = </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sp>
        <p:nvSpPr>
          <p:cNvPr id="408" name="Google Shape;408;p37"/>
          <p:cNvSpPr txBox="1"/>
          <p:nvPr/>
        </p:nvSpPr>
        <p:spPr>
          <a:xfrm>
            <a:off x="5855089" y="1324150"/>
            <a:ext cx="8535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0000"/>
                </a:solidFill>
                <a:latin typeface="Mada"/>
                <a:ea typeface="Mada"/>
                <a:cs typeface="Mada"/>
                <a:sym typeface="Mada"/>
              </a:rPr>
              <a:t>X 1000 = 38</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cxnSp>
        <p:nvCxnSpPr>
          <p:cNvPr id="409" name="Google Shape;409;p37"/>
          <p:cNvCxnSpPr/>
          <p:nvPr/>
        </p:nvCxnSpPr>
        <p:spPr>
          <a:xfrm flipH="1" rot="10800000">
            <a:off x="5436329" y="1525291"/>
            <a:ext cx="481500" cy="3000"/>
          </a:xfrm>
          <a:prstGeom prst="straightConnector1">
            <a:avLst/>
          </a:prstGeom>
          <a:noFill/>
          <a:ln cap="flat" cmpd="sng" w="9525">
            <a:solidFill>
              <a:srgbClr val="595959"/>
            </a:solidFill>
            <a:prstDash val="solid"/>
            <a:round/>
            <a:headEnd len="med" w="med" type="none"/>
            <a:tailEnd len="med" w="med" type="none"/>
          </a:ln>
        </p:spPr>
      </p:cxnSp>
      <p:sp>
        <p:nvSpPr>
          <p:cNvPr id="410" name="Google Shape;410;p37"/>
          <p:cNvSpPr txBox="1"/>
          <p:nvPr/>
        </p:nvSpPr>
        <p:spPr>
          <a:xfrm>
            <a:off x="5017593" y="1369313"/>
            <a:ext cx="1624500" cy="344400"/>
          </a:xfrm>
          <a:prstGeom prst="rect">
            <a:avLst/>
          </a:prstGeom>
          <a:noFill/>
          <a:ln cap="flat" cmpd="sng" w="1905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411" name="Google Shape;411;p37"/>
          <p:cNvSpPr txBox="1"/>
          <p:nvPr/>
        </p:nvSpPr>
        <p:spPr>
          <a:xfrm>
            <a:off x="1623725" y="2378075"/>
            <a:ext cx="4272300" cy="344400"/>
          </a:xfrm>
          <a:prstGeom prst="rect">
            <a:avLst/>
          </a:prstGeom>
          <a:noFill/>
          <a:ln cap="flat" cmpd="sng" w="1905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412" name="Google Shape;412;p37"/>
          <p:cNvSpPr txBox="1"/>
          <p:nvPr/>
        </p:nvSpPr>
        <p:spPr>
          <a:xfrm>
            <a:off x="2763313" y="2284488"/>
            <a:ext cx="29991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0000"/>
                </a:solidFill>
                <a:latin typeface="Mada"/>
                <a:ea typeface="Mada"/>
                <a:cs typeface="Mada"/>
                <a:sym typeface="Mada"/>
              </a:rPr>
              <a:t>N of live births of mothers aged 20 - 24</a:t>
            </a:r>
            <a:endParaRPr sz="11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413" name="Google Shape;413;p37"/>
          <p:cNvSpPr txBox="1"/>
          <p:nvPr/>
        </p:nvSpPr>
        <p:spPr>
          <a:xfrm>
            <a:off x="2673913" y="2480888"/>
            <a:ext cx="2712000" cy="29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000000"/>
                </a:solidFill>
                <a:latin typeface="Mada"/>
                <a:ea typeface="Mada"/>
                <a:cs typeface="Mada"/>
                <a:sym typeface="Mada"/>
              </a:rPr>
              <a:t>Mid - year female population aged 20 - 24</a:t>
            </a:r>
            <a:endParaRPr sz="1200">
              <a:latin typeface="Mada"/>
              <a:ea typeface="Mada"/>
              <a:cs typeface="Mada"/>
              <a:sym typeface="Mada"/>
            </a:endParaRPr>
          </a:p>
        </p:txBody>
      </p:sp>
      <p:sp>
        <p:nvSpPr>
          <p:cNvPr id="414" name="Google Shape;414;p37"/>
          <p:cNvSpPr txBox="1"/>
          <p:nvPr/>
        </p:nvSpPr>
        <p:spPr>
          <a:xfrm>
            <a:off x="1635388" y="2380688"/>
            <a:ext cx="12204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0000"/>
                </a:solidFill>
                <a:latin typeface="Mada"/>
                <a:ea typeface="Mada"/>
                <a:cs typeface="Mada"/>
                <a:sym typeface="Mada"/>
              </a:rPr>
              <a:t>Age - specific FR= </a:t>
            </a:r>
            <a:endParaRPr sz="1100">
              <a:latin typeface="Mada"/>
              <a:ea typeface="Mada"/>
              <a:cs typeface="Mada"/>
              <a:sym typeface="Mada"/>
            </a:endParaRPr>
          </a:p>
        </p:txBody>
      </p:sp>
      <p:sp>
        <p:nvSpPr>
          <p:cNvPr id="415" name="Google Shape;415;p37"/>
          <p:cNvSpPr txBox="1"/>
          <p:nvPr/>
        </p:nvSpPr>
        <p:spPr>
          <a:xfrm>
            <a:off x="5267934" y="2360095"/>
            <a:ext cx="6138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0000"/>
                </a:solidFill>
                <a:latin typeface="Mada"/>
                <a:ea typeface="Mada"/>
                <a:cs typeface="Mada"/>
                <a:sym typeface="Mada"/>
              </a:rPr>
              <a:t>X 1000</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cxnSp>
        <p:nvCxnSpPr>
          <p:cNvPr id="416" name="Google Shape;416;p37"/>
          <p:cNvCxnSpPr/>
          <p:nvPr/>
        </p:nvCxnSpPr>
        <p:spPr>
          <a:xfrm flipH="1" rot="10800000">
            <a:off x="2839522" y="2555116"/>
            <a:ext cx="2380800" cy="11100"/>
          </a:xfrm>
          <a:prstGeom prst="straightConnector1">
            <a:avLst/>
          </a:prstGeom>
          <a:noFill/>
          <a:ln cap="flat" cmpd="sng" w="9525">
            <a:solidFill>
              <a:srgbClr val="595959"/>
            </a:solidFill>
            <a:prstDash val="solid"/>
            <a:round/>
            <a:headEnd len="med" w="med" type="none"/>
            <a:tailEnd len="med" w="med" type="none"/>
          </a:ln>
        </p:spPr>
      </p:cxnSp>
      <p:sp>
        <p:nvSpPr>
          <p:cNvPr id="417" name="Google Shape;417;p37"/>
          <p:cNvSpPr txBox="1"/>
          <p:nvPr/>
        </p:nvSpPr>
        <p:spPr>
          <a:xfrm>
            <a:off x="83525" y="3987575"/>
            <a:ext cx="7352700" cy="1483200"/>
          </a:xfrm>
          <a:prstGeom prst="rect">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TFR </a:t>
            </a:r>
            <a:r>
              <a:rPr b="1" lang="en-GB" sz="1200">
                <a:solidFill>
                  <a:srgbClr val="CC0000"/>
                </a:solidFill>
                <a:latin typeface="Mada"/>
                <a:ea typeface="Mada"/>
                <a:cs typeface="Mada"/>
                <a:sym typeface="Mada"/>
              </a:rPr>
              <a:t>&gt;</a:t>
            </a:r>
            <a:r>
              <a:rPr lang="en-GB" sz="1200">
                <a:solidFill>
                  <a:srgbClr val="CC0000"/>
                </a:solidFill>
                <a:latin typeface="Mada"/>
                <a:ea typeface="Mada"/>
                <a:cs typeface="Mada"/>
                <a:sym typeface="Mada"/>
              </a:rPr>
              <a:t> 2 means growing population</a:t>
            </a:r>
            <a:endParaRPr sz="1200">
              <a:solidFill>
                <a:srgbClr val="CC0000"/>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TFR </a:t>
            </a:r>
            <a:r>
              <a:rPr b="1" lang="en-GB" sz="1200">
                <a:solidFill>
                  <a:srgbClr val="CC0000"/>
                </a:solidFill>
                <a:latin typeface="Mada"/>
                <a:ea typeface="Mada"/>
                <a:cs typeface="Mada"/>
                <a:sym typeface="Mada"/>
              </a:rPr>
              <a:t>&lt;</a:t>
            </a:r>
            <a:r>
              <a:rPr lang="en-GB" sz="1200">
                <a:solidFill>
                  <a:srgbClr val="CC0000"/>
                </a:solidFill>
                <a:latin typeface="Mada"/>
                <a:ea typeface="Mada"/>
                <a:cs typeface="Mada"/>
                <a:sym typeface="Mada"/>
              </a:rPr>
              <a:t> 2 means decreasing number of the population</a:t>
            </a:r>
            <a:endParaRPr sz="1200">
              <a:solidFill>
                <a:srgbClr val="CC0000"/>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TFR = 2 or 2.1→ replacement fertility</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Replacement fertility: when a generation replaces itself (in other words: for every born child, that child replaces death).</a:t>
            </a:r>
            <a:endParaRPr sz="1200">
              <a:solidFill>
                <a:srgbClr val="6AA84F"/>
              </a:solidFill>
              <a:latin typeface="Mada"/>
              <a:ea typeface="Mada"/>
              <a:cs typeface="Mada"/>
              <a:sym typeface="Mada"/>
            </a:endParaRPr>
          </a:p>
          <a:p>
            <a:pPr indent="-317500" lvl="0" marL="457200" rtl="0" algn="l">
              <a:spcBef>
                <a:spcPts val="0"/>
              </a:spcBef>
              <a:spcAft>
                <a:spcPts val="0"/>
              </a:spcAft>
              <a:buClr>
                <a:srgbClr val="6AA84F"/>
              </a:buClr>
              <a:buSzPts val="1400"/>
              <a:buFont typeface="Mada"/>
              <a:buChar char="●"/>
            </a:pPr>
            <a:r>
              <a:rPr lang="en-GB" sz="1200">
                <a:solidFill>
                  <a:srgbClr val="6AA84F"/>
                </a:solidFill>
                <a:latin typeface="Mada"/>
                <a:ea typeface="Mada"/>
                <a:cs typeface="Mada"/>
                <a:sym typeface="Mada"/>
              </a:rPr>
              <a:t>Why did fertility rates and birth rates decrease from 7 to 2.5-3? Due to cost, availability of contraceptives, woman lifestyle (having a job), family planning and awareness</a:t>
            </a:r>
            <a:r>
              <a:rPr lang="en-GB" sz="900">
                <a:solidFill>
                  <a:srgbClr val="6AA84F"/>
                </a:solidFill>
                <a:latin typeface="Mada"/>
                <a:ea typeface="Mada"/>
                <a:cs typeface="Mada"/>
                <a:sym typeface="Mada"/>
              </a:rPr>
              <a:t>.</a:t>
            </a:r>
            <a:endParaRPr sz="900">
              <a:solidFill>
                <a:srgbClr val="6AA84F"/>
              </a:solidFill>
              <a:latin typeface="Mada"/>
              <a:ea typeface="Mada"/>
              <a:cs typeface="Mada"/>
              <a:sym typeface="Mada"/>
            </a:endParaRPr>
          </a:p>
        </p:txBody>
      </p:sp>
      <p:sp>
        <p:nvSpPr>
          <p:cNvPr id="418" name="Google Shape;418;p37"/>
          <p:cNvSpPr txBox="1"/>
          <p:nvPr/>
        </p:nvSpPr>
        <p:spPr>
          <a:xfrm>
            <a:off x="0" y="228596"/>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76A5AF"/>
                </a:solidFill>
                <a:latin typeface="Nunito"/>
                <a:ea typeface="Nunito"/>
                <a:cs typeface="Nunito"/>
                <a:sym typeface="Nunito"/>
              </a:rPr>
              <a:t>Indicators for fertility</a:t>
            </a:r>
            <a:endParaRPr sz="1800">
              <a:solidFill>
                <a:srgbClr val="76A5AF"/>
              </a:solidFill>
              <a:latin typeface="Nunito"/>
              <a:ea typeface="Nunito"/>
              <a:cs typeface="Nunito"/>
              <a:sym typeface="Nunito"/>
            </a:endParaRPr>
          </a:p>
        </p:txBody>
      </p:sp>
      <p:cxnSp>
        <p:nvCxnSpPr>
          <p:cNvPr id="419" name="Google Shape;419;p37"/>
          <p:cNvCxnSpPr/>
          <p:nvPr/>
        </p:nvCxnSpPr>
        <p:spPr>
          <a:xfrm>
            <a:off x="1630721" y="1537988"/>
            <a:ext cx="2350800" cy="6600"/>
          </a:xfrm>
          <a:prstGeom prst="straightConnector1">
            <a:avLst/>
          </a:prstGeom>
          <a:noFill/>
          <a:ln cap="flat" cmpd="sng" w="9525">
            <a:solidFill>
              <a:srgbClr val="595959"/>
            </a:solidFill>
            <a:prstDash val="solid"/>
            <a:round/>
            <a:headEnd len="med" w="med" type="none"/>
            <a:tailEnd len="med" w="med" type="none"/>
          </a:ln>
        </p:spPr>
      </p:cxnSp>
      <p:sp>
        <p:nvSpPr>
          <p:cNvPr id="420" name="Google Shape;420;p37"/>
          <p:cNvSpPr/>
          <p:nvPr/>
        </p:nvSpPr>
        <p:spPr>
          <a:xfrm>
            <a:off x="76975" y="585950"/>
            <a:ext cx="2127000" cy="576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cxnSp>
        <p:nvCxnSpPr>
          <p:cNvPr id="421" name="Google Shape;421;p37"/>
          <p:cNvCxnSpPr/>
          <p:nvPr/>
        </p:nvCxnSpPr>
        <p:spPr>
          <a:xfrm>
            <a:off x="4606425" y="1530125"/>
            <a:ext cx="276300" cy="0"/>
          </a:xfrm>
          <a:prstGeom prst="straightConnector1">
            <a:avLst/>
          </a:prstGeom>
          <a:noFill/>
          <a:ln cap="flat" cmpd="sng" w="9525">
            <a:solidFill>
              <a:srgbClr val="595959"/>
            </a:solidFill>
            <a:prstDash val="solid"/>
            <a:round/>
            <a:headEnd len="med" w="med" type="none"/>
            <a:tailEnd len="med" w="med" type="triangle"/>
          </a:ln>
        </p:spPr>
      </p:cxnSp>
      <p:sp>
        <p:nvSpPr>
          <p:cNvPr id="422" name="Google Shape;422;p37"/>
          <p:cNvSpPr txBox="1"/>
          <p:nvPr/>
        </p:nvSpPr>
        <p:spPr>
          <a:xfrm>
            <a:off x="881225" y="701800"/>
            <a:ext cx="6943800" cy="80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200">
                <a:solidFill>
                  <a:srgbClr val="000000"/>
                </a:solidFill>
                <a:latin typeface="Mada"/>
                <a:ea typeface="Mada"/>
                <a:cs typeface="Mada"/>
                <a:sym typeface="Mada"/>
              </a:rPr>
              <a:t>General Fertility Rate (GFR):</a:t>
            </a:r>
            <a:endParaRPr b="1" sz="1200">
              <a:solidFill>
                <a:srgbClr val="000000"/>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1200">
                <a:solidFill>
                  <a:srgbClr val="000000"/>
                </a:solidFill>
                <a:latin typeface="Mada"/>
                <a:ea typeface="Mada"/>
                <a:cs typeface="Mada"/>
                <a:sym typeface="Mada"/>
              </a:rPr>
              <a:t>Number of live births per 1000 women between the ages of 15 and 49 year </a:t>
            </a:r>
            <a:r>
              <a:rPr lang="en-GB" sz="1200">
                <a:solidFill>
                  <a:srgbClr val="6AA84F"/>
                </a:solidFill>
                <a:latin typeface="Mada"/>
                <a:ea typeface="Mada"/>
                <a:cs typeface="Mada"/>
                <a:sym typeface="Mada"/>
              </a:rPr>
              <a:t>child</a:t>
            </a:r>
            <a:r>
              <a:rPr lang="en-GB" sz="1200">
                <a:solidFill>
                  <a:srgbClr val="6AA84F"/>
                </a:solidFill>
                <a:latin typeface="Mada"/>
                <a:ea typeface="Mada"/>
                <a:cs typeface="Mada"/>
                <a:sym typeface="Mada"/>
              </a:rPr>
              <a:t>bearing age </a:t>
            </a:r>
            <a:endParaRPr sz="1200">
              <a:solidFill>
                <a:srgbClr val="6AA84F"/>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b="1" lang="en-GB" sz="1100">
                <a:solidFill>
                  <a:srgbClr val="000000"/>
                </a:solidFill>
                <a:latin typeface="Mada"/>
                <a:ea typeface="Mada"/>
                <a:cs typeface="Mada"/>
                <a:sym typeface="Mada"/>
              </a:rPr>
              <a:t>Example:</a:t>
            </a:r>
            <a:r>
              <a:rPr b="1" lang="en-GB" sz="1200">
                <a:solidFill>
                  <a:srgbClr val="000000"/>
                </a:solidFill>
                <a:latin typeface="Mada"/>
                <a:ea typeface="Mada"/>
                <a:cs typeface="Mada"/>
                <a:sym typeface="Mada"/>
              </a:rPr>
              <a:t> - </a:t>
            </a:r>
            <a:r>
              <a:rPr lang="en-GB" sz="1200">
                <a:solidFill>
                  <a:srgbClr val="000000"/>
                </a:solidFill>
                <a:latin typeface="Mada"/>
                <a:ea typeface="Mada"/>
                <a:cs typeface="Mada"/>
                <a:sym typeface="Mada"/>
              </a:rPr>
              <a:t>Number of live births in 2019= 90,254.  - Mid-year female population aged 15-49 = 2,374,912</a:t>
            </a:r>
            <a:endParaRPr/>
          </a:p>
        </p:txBody>
      </p:sp>
      <p:sp>
        <p:nvSpPr>
          <p:cNvPr id="423" name="Google Shape;423;p37"/>
          <p:cNvSpPr txBox="1"/>
          <p:nvPr/>
        </p:nvSpPr>
        <p:spPr>
          <a:xfrm>
            <a:off x="871700" y="1806700"/>
            <a:ext cx="6684600" cy="4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200">
                <a:solidFill>
                  <a:srgbClr val="000000"/>
                </a:solidFill>
                <a:latin typeface="Mada"/>
                <a:ea typeface="Mada"/>
                <a:cs typeface="Mada"/>
                <a:sym typeface="Mada"/>
              </a:rPr>
              <a:t>Age-speciﬁc Fertility Rate: </a:t>
            </a:r>
            <a:endParaRPr b="1" sz="1200">
              <a:solidFill>
                <a:srgbClr val="000000"/>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1200">
                <a:solidFill>
                  <a:srgbClr val="000000"/>
                </a:solidFill>
                <a:latin typeface="Mada"/>
                <a:ea typeface="Mada"/>
                <a:cs typeface="Mada"/>
                <a:sym typeface="Mada"/>
              </a:rPr>
              <a:t>number of births to women of a particular age (a year or age group). E.g. females in the age group 20-24 y.</a:t>
            </a:r>
            <a:endParaRPr sz="1200">
              <a:latin typeface="Mada"/>
              <a:ea typeface="Mada"/>
              <a:cs typeface="Mada"/>
              <a:sym typeface="Mada"/>
            </a:endParaRPr>
          </a:p>
        </p:txBody>
      </p:sp>
      <p:sp>
        <p:nvSpPr>
          <p:cNvPr id="424" name="Google Shape;424;p37"/>
          <p:cNvSpPr/>
          <p:nvPr/>
        </p:nvSpPr>
        <p:spPr>
          <a:xfrm>
            <a:off x="2571975" y="6183726"/>
            <a:ext cx="2447400" cy="98400"/>
          </a:xfrm>
          <a:prstGeom prst="rect">
            <a:avLst/>
          </a:prstGeom>
          <a:solidFill>
            <a:srgbClr val="134F5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2000" u="none" cap="none" strike="noStrike">
              <a:latin typeface="Arial"/>
              <a:ea typeface="Arial"/>
              <a:cs typeface="Arial"/>
              <a:sym typeface="Arial"/>
            </a:endParaRPr>
          </a:p>
        </p:txBody>
      </p:sp>
      <p:sp>
        <p:nvSpPr>
          <p:cNvPr id="425" name="Google Shape;425;p37"/>
          <p:cNvSpPr txBox="1"/>
          <p:nvPr/>
        </p:nvSpPr>
        <p:spPr>
          <a:xfrm>
            <a:off x="3075337" y="5635226"/>
            <a:ext cx="1901100" cy="4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Fertility</a:t>
            </a:r>
            <a:endParaRPr>
              <a:latin typeface="Nunito"/>
              <a:ea typeface="Nunito"/>
              <a:cs typeface="Nunito"/>
              <a:sym typeface="Nunito"/>
            </a:endParaRPr>
          </a:p>
        </p:txBody>
      </p:sp>
      <p:sp>
        <p:nvSpPr>
          <p:cNvPr id="426" name="Google Shape;426;p37"/>
          <p:cNvSpPr txBox="1"/>
          <p:nvPr/>
        </p:nvSpPr>
        <p:spPr>
          <a:xfrm>
            <a:off x="975" y="6274925"/>
            <a:ext cx="7589400" cy="53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000000"/>
                </a:solidFill>
                <a:latin typeface="Mada"/>
                <a:ea typeface="Mada"/>
                <a:cs typeface="Mada"/>
                <a:sym typeface="Mada"/>
              </a:rPr>
              <a:t>Crude birth rate</a:t>
            </a:r>
            <a:r>
              <a:rPr b="1" baseline="30000" lang="en-GB" sz="1200">
                <a:solidFill>
                  <a:srgbClr val="6AA84F"/>
                </a:solidFill>
                <a:latin typeface="Mada"/>
                <a:ea typeface="Mada"/>
                <a:cs typeface="Mada"/>
                <a:sym typeface="Mada"/>
              </a:rPr>
              <a:t>1,2</a:t>
            </a:r>
            <a:r>
              <a:rPr b="1" lang="en-GB" sz="1200">
                <a:solidFill>
                  <a:srgbClr val="000000"/>
                </a:solidFill>
                <a:latin typeface="Mada"/>
                <a:ea typeface="Mada"/>
                <a:cs typeface="Mada"/>
                <a:sym typeface="Mada"/>
              </a:rPr>
              <a:t>: </a:t>
            </a:r>
            <a:r>
              <a:rPr lang="en-GB" sz="1200">
                <a:solidFill>
                  <a:srgbClr val="000000"/>
                </a:solidFill>
                <a:latin typeface="Mada"/>
                <a:ea typeface="Mada"/>
                <a:cs typeface="Mada"/>
                <a:sym typeface="Mada"/>
              </a:rPr>
              <a:t>the number of live births in a year per 1000 of the population.</a:t>
            </a:r>
            <a:endParaRPr sz="1200">
              <a:solidFill>
                <a:srgbClr val="000000"/>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b="1" lang="en-GB" sz="1100">
                <a:solidFill>
                  <a:srgbClr val="000000"/>
                </a:solidFill>
                <a:latin typeface="Mada"/>
                <a:ea typeface="Mada"/>
                <a:cs typeface="Mada"/>
                <a:sym typeface="Mada"/>
              </a:rPr>
              <a:t>Example: </a:t>
            </a:r>
            <a:r>
              <a:rPr lang="en-GB" sz="1200">
                <a:solidFill>
                  <a:srgbClr val="000000"/>
                </a:solidFill>
                <a:latin typeface="Mada"/>
                <a:ea typeface="Mada"/>
                <a:cs typeface="Mada"/>
                <a:sym typeface="Mada"/>
              </a:rPr>
              <a:t>• </a:t>
            </a:r>
            <a:r>
              <a:rPr lang="en-GB" sz="1100">
                <a:solidFill>
                  <a:srgbClr val="000000"/>
                </a:solidFill>
                <a:latin typeface="Mada"/>
                <a:ea typeface="Mada"/>
                <a:cs typeface="Mada"/>
                <a:sym typeface="Mada"/>
              </a:rPr>
              <a:t>Number of live births in country A = 85000 </a:t>
            </a:r>
            <a:r>
              <a:rPr lang="en-GB" sz="1200">
                <a:solidFill>
                  <a:srgbClr val="000000"/>
                </a:solidFill>
                <a:latin typeface="Mada"/>
                <a:ea typeface="Mada"/>
                <a:cs typeface="Mada"/>
                <a:sym typeface="Mada"/>
              </a:rPr>
              <a:t>• </a:t>
            </a:r>
            <a:r>
              <a:rPr lang="en-GB" sz="1100">
                <a:solidFill>
                  <a:srgbClr val="000000"/>
                </a:solidFill>
                <a:latin typeface="Mada"/>
                <a:ea typeface="Mada"/>
                <a:cs typeface="Mada"/>
                <a:sym typeface="Mada"/>
              </a:rPr>
              <a:t>Mid-year population = 10,000,000</a:t>
            </a:r>
            <a:endParaRPr sz="1200">
              <a:solidFill>
                <a:srgbClr val="000000"/>
              </a:solidFill>
              <a:latin typeface="Mada"/>
              <a:ea typeface="Mada"/>
              <a:cs typeface="Mada"/>
              <a:sym typeface="Mada"/>
            </a:endParaRPr>
          </a:p>
          <a:p>
            <a:pPr indent="0" lvl="0" marL="0" rtl="0" algn="l">
              <a:spcBef>
                <a:spcPts val="0"/>
              </a:spcBef>
              <a:spcAft>
                <a:spcPts val="0"/>
              </a:spcAft>
              <a:buNone/>
            </a:pPr>
            <a:r>
              <a:t/>
            </a:r>
            <a:endParaRPr sz="1200">
              <a:solidFill>
                <a:srgbClr val="000000"/>
              </a:solidFill>
              <a:latin typeface="Mada"/>
              <a:ea typeface="Mada"/>
              <a:cs typeface="Mada"/>
              <a:sym typeface="Mada"/>
            </a:endParaRPr>
          </a:p>
        </p:txBody>
      </p:sp>
      <p:pic>
        <p:nvPicPr>
          <p:cNvPr id="427" name="Google Shape;427;p37"/>
          <p:cNvPicPr preferRelativeResize="0"/>
          <p:nvPr/>
        </p:nvPicPr>
        <p:blipFill rotWithShape="1">
          <a:blip r:embed="rId3">
            <a:alphaModFix/>
          </a:blip>
          <a:srcRect b="30445" l="33201" r="33792" t="24570"/>
          <a:stretch/>
        </p:blipFill>
        <p:spPr>
          <a:xfrm>
            <a:off x="2571986" y="5554300"/>
            <a:ext cx="613898" cy="627448"/>
          </a:xfrm>
          <a:prstGeom prst="rect">
            <a:avLst/>
          </a:prstGeom>
          <a:noFill/>
          <a:ln>
            <a:noFill/>
          </a:ln>
        </p:spPr>
      </p:pic>
      <p:sp>
        <p:nvSpPr>
          <p:cNvPr id="428" name="Google Shape;428;p37"/>
          <p:cNvSpPr txBox="1"/>
          <p:nvPr/>
        </p:nvSpPr>
        <p:spPr>
          <a:xfrm>
            <a:off x="917575" y="6790594"/>
            <a:ext cx="10308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100">
                <a:solidFill>
                  <a:srgbClr val="000000"/>
                </a:solidFill>
                <a:latin typeface="Mada"/>
                <a:ea typeface="Mada"/>
                <a:cs typeface="Mada"/>
                <a:sym typeface="Mada"/>
              </a:rPr>
              <a:t>N of live births </a:t>
            </a:r>
            <a:endParaRPr sz="11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429" name="Google Shape;429;p37"/>
          <p:cNvSpPr txBox="1"/>
          <p:nvPr/>
        </p:nvSpPr>
        <p:spPr>
          <a:xfrm>
            <a:off x="612014" y="7037265"/>
            <a:ext cx="1641900" cy="29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000000"/>
                </a:solidFill>
                <a:latin typeface="Mada"/>
                <a:ea typeface="Mada"/>
                <a:cs typeface="Mada"/>
                <a:sym typeface="Mada"/>
              </a:rPr>
              <a:t>Mid - year population </a:t>
            </a:r>
            <a:endParaRPr sz="11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430" name="Google Shape;430;p37"/>
          <p:cNvSpPr txBox="1"/>
          <p:nvPr/>
        </p:nvSpPr>
        <p:spPr>
          <a:xfrm>
            <a:off x="27228" y="6851817"/>
            <a:ext cx="12204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0000"/>
                </a:solidFill>
                <a:latin typeface="Mada"/>
                <a:ea typeface="Mada"/>
                <a:cs typeface="Mada"/>
                <a:sym typeface="Mada"/>
              </a:rPr>
              <a:t>Birth Rate = </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sp>
        <p:nvSpPr>
          <p:cNvPr id="431" name="Google Shape;431;p37"/>
          <p:cNvSpPr txBox="1"/>
          <p:nvPr/>
        </p:nvSpPr>
        <p:spPr>
          <a:xfrm>
            <a:off x="2021775" y="6851824"/>
            <a:ext cx="6138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0000"/>
                </a:solidFill>
                <a:latin typeface="Mada"/>
                <a:ea typeface="Mada"/>
                <a:cs typeface="Mada"/>
                <a:sym typeface="Mada"/>
              </a:rPr>
              <a:t>X 1000</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cxnSp>
        <p:nvCxnSpPr>
          <p:cNvPr id="432" name="Google Shape;432;p37"/>
          <p:cNvCxnSpPr/>
          <p:nvPr/>
        </p:nvCxnSpPr>
        <p:spPr>
          <a:xfrm flipH="1" rot="10800000">
            <a:off x="805571" y="7036370"/>
            <a:ext cx="1216200" cy="900"/>
          </a:xfrm>
          <a:prstGeom prst="straightConnector1">
            <a:avLst/>
          </a:prstGeom>
          <a:noFill/>
          <a:ln cap="flat" cmpd="sng" w="9525">
            <a:solidFill>
              <a:srgbClr val="595959"/>
            </a:solidFill>
            <a:prstDash val="solid"/>
            <a:round/>
            <a:headEnd len="med" w="med" type="none"/>
            <a:tailEnd len="med" w="med" type="none"/>
          </a:ln>
        </p:spPr>
      </p:cxnSp>
      <p:cxnSp>
        <p:nvCxnSpPr>
          <p:cNvPr id="433" name="Google Shape;433;p37"/>
          <p:cNvCxnSpPr/>
          <p:nvPr/>
        </p:nvCxnSpPr>
        <p:spPr>
          <a:xfrm flipH="1" rot="10800000">
            <a:off x="2708986" y="7026151"/>
            <a:ext cx="433200" cy="6000"/>
          </a:xfrm>
          <a:prstGeom prst="straightConnector1">
            <a:avLst/>
          </a:prstGeom>
          <a:noFill/>
          <a:ln cap="flat" cmpd="sng" w="9525">
            <a:solidFill>
              <a:srgbClr val="0097A7"/>
            </a:solidFill>
            <a:prstDash val="solid"/>
            <a:round/>
            <a:headEnd len="med" w="med" type="none"/>
            <a:tailEnd len="med" w="med" type="stealth"/>
          </a:ln>
        </p:spPr>
      </p:cxnSp>
      <p:sp>
        <p:nvSpPr>
          <p:cNvPr id="434" name="Google Shape;434;p37"/>
          <p:cNvSpPr txBox="1"/>
          <p:nvPr/>
        </p:nvSpPr>
        <p:spPr>
          <a:xfrm>
            <a:off x="4334048" y="6733663"/>
            <a:ext cx="6654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100">
                <a:solidFill>
                  <a:srgbClr val="000000"/>
                </a:solidFill>
                <a:latin typeface="Mada"/>
                <a:ea typeface="Mada"/>
                <a:cs typeface="Mada"/>
                <a:sym typeface="Mada"/>
              </a:rPr>
              <a:t>85000</a:t>
            </a:r>
            <a:endParaRPr sz="11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435" name="Google Shape;435;p37"/>
          <p:cNvSpPr txBox="1"/>
          <p:nvPr/>
        </p:nvSpPr>
        <p:spPr>
          <a:xfrm>
            <a:off x="4274922" y="7040888"/>
            <a:ext cx="838800" cy="29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000000"/>
                </a:solidFill>
                <a:latin typeface="Mada"/>
                <a:ea typeface="Mada"/>
                <a:cs typeface="Mada"/>
                <a:sym typeface="Mada"/>
              </a:rPr>
              <a:t>10000000</a:t>
            </a:r>
            <a:endParaRPr sz="11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436" name="Google Shape;436;p37"/>
          <p:cNvSpPr txBox="1"/>
          <p:nvPr/>
        </p:nvSpPr>
        <p:spPr>
          <a:xfrm>
            <a:off x="3215586" y="6823425"/>
            <a:ext cx="12681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0000"/>
                </a:solidFill>
                <a:latin typeface="Mada"/>
                <a:ea typeface="Mada"/>
                <a:cs typeface="Mada"/>
                <a:sym typeface="Mada"/>
              </a:rPr>
              <a:t>Crude Birth Rate = </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sp>
        <p:nvSpPr>
          <p:cNvPr id="437" name="Google Shape;437;p37"/>
          <p:cNvSpPr txBox="1"/>
          <p:nvPr/>
        </p:nvSpPr>
        <p:spPr>
          <a:xfrm>
            <a:off x="4957150" y="6823425"/>
            <a:ext cx="25431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000000"/>
                </a:solidFill>
                <a:latin typeface="Mada"/>
                <a:ea typeface="Mada"/>
                <a:cs typeface="Mada"/>
                <a:sym typeface="Mada"/>
              </a:rPr>
              <a:t>X 1000 = </a:t>
            </a:r>
            <a:r>
              <a:rPr b="1" lang="en-GB" sz="1000">
                <a:solidFill>
                  <a:srgbClr val="000000"/>
                </a:solidFill>
                <a:latin typeface="Mada"/>
                <a:ea typeface="Mada"/>
                <a:cs typeface="Mada"/>
                <a:sym typeface="Mada"/>
              </a:rPr>
              <a:t>8.5</a:t>
            </a:r>
            <a:r>
              <a:rPr lang="en-GB" sz="1000">
                <a:solidFill>
                  <a:srgbClr val="000000"/>
                </a:solidFill>
                <a:latin typeface="Mada"/>
                <a:ea typeface="Mada"/>
                <a:cs typeface="Mada"/>
                <a:sym typeface="Mada"/>
              </a:rPr>
              <a:t> live births per 1000 population</a:t>
            </a:r>
            <a:endParaRPr sz="1000">
              <a:solidFill>
                <a:srgbClr val="000000"/>
              </a:solidFill>
              <a:latin typeface="Mada"/>
              <a:ea typeface="Mada"/>
              <a:cs typeface="Mada"/>
              <a:sym typeface="Mada"/>
            </a:endParaRPr>
          </a:p>
          <a:p>
            <a:pPr indent="0" lvl="0" marL="0" rtl="0" algn="l">
              <a:spcBef>
                <a:spcPts val="0"/>
              </a:spcBef>
              <a:spcAft>
                <a:spcPts val="0"/>
              </a:spcAft>
              <a:buNone/>
            </a:pPr>
            <a:r>
              <a:t/>
            </a:r>
            <a:endParaRPr sz="1000">
              <a:solidFill>
                <a:srgbClr val="000000"/>
              </a:solidFill>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p:txBody>
      </p:sp>
      <p:cxnSp>
        <p:nvCxnSpPr>
          <p:cNvPr id="438" name="Google Shape;438;p37"/>
          <p:cNvCxnSpPr/>
          <p:nvPr/>
        </p:nvCxnSpPr>
        <p:spPr>
          <a:xfrm flipH="1" rot="10800000">
            <a:off x="4389228" y="6997371"/>
            <a:ext cx="614400" cy="2100"/>
          </a:xfrm>
          <a:prstGeom prst="straightConnector1">
            <a:avLst/>
          </a:prstGeom>
          <a:noFill/>
          <a:ln cap="flat" cmpd="sng" w="9525">
            <a:solidFill>
              <a:srgbClr val="595959"/>
            </a:solidFill>
            <a:prstDash val="solid"/>
            <a:round/>
            <a:headEnd len="med" w="med" type="none"/>
            <a:tailEnd len="med" w="med" type="none"/>
          </a:ln>
        </p:spPr>
      </p:cxnSp>
      <p:sp>
        <p:nvSpPr>
          <p:cNvPr id="439" name="Google Shape;439;p37"/>
          <p:cNvSpPr txBox="1"/>
          <p:nvPr/>
        </p:nvSpPr>
        <p:spPr>
          <a:xfrm>
            <a:off x="3274224" y="6851825"/>
            <a:ext cx="4090500" cy="344400"/>
          </a:xfrm>
          <a:prstGeom prst="rect">
            <a:avLst/>
          </a:prstGeom>
          <a:noFill/>
          <a:ln cap="flat" cmpd="sng" w="1905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440" name="Google Shape;440;p37"/>
          <p:cNvSpPr txBox="1"/>
          <p:nvPr/>
        </p:nvSpPr>
        <p:spPr>
          <a:xfrm>
            <a:off x="88265" y="6860181"/>
            <a:ext cx="2447400" cy="344400"/>
          </a:xfrm>
          <a:prstGeom prst="rect">
            <a:avLst/>
          </a:prstGeom>
          <a:noFill/>
          <a:ln cap="flat" cmpd="sng" w="1905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441" name="Google Shape;441;p37"/>
          <p:cNvSpPr txBox="1"/>
          <p:nvPr/>
        </p:nvSpPr>
        <p:spPr>
          <a:xfrm>
            <a:off x="27975" y="7251925"/>
            <a:ext cx="7408200" cy="62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1: Not used as an accurate measure of fertility.</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2: </a:t>
            </a:r>
            <a:r>
              <a:rPr lang="en-GB" sz="900">
                <a:solidFill>
                  <a:srgbClr val="CC0000"/>
                </a:solidFill>
                <a:latin typeface="Mada"/>
                <a:ea typeface="Mada"/>
                <a:cs typeface="Mada"/>
                <a:sym typeface="Mada"/>
              </a:rPr>
              <a:t>Crude birth rate isn’t used to compare between countries.</a:t>
            </a:r>
            <a:r>
              <a:rPr lang="en-GB" sz="900">
                <a:solidFill>
                  <a:srgbClr val="6AA84F"/>
                </a:solidFill>
                <a:latin typeface="Mada"/>
                <a:ea typeface="Mada"/>
                <a:cs typeface="Mada"/>
                <a:sym typeface="Mada"/>
              </a:rPr>
              <a:t> Because some populations have large numbers of elderly (↑deaths,↓births) such as Japan, compared to a population that has large numbers of younger people.</a:t>
            </a:r>
            <a:endParaRPr/>
          </a:p>
        </p:txBody>
      </p:sp>
      <p:pic>
        <p:nvPicPr>
          <p:cNvPr id="442" name="Google Shape;442;p37"/>
          <p:cNvPicPr preferRelativeResize="0"/>
          <p:nvPr/>
        </p:nvPicPr>
        <p:blipFill>
          <a:blip r:embed="rId4">
            <a:alphaModFix/>
          </a:blip>
          <a:stretch>
            <a:fillRect/>
          </a:stretch>
        </p:blipFill>
        <p:spPr>
          <a:xfrm>
            <a:off x="75213" y="8360351"/>
            <a:ext cx="3219376" cy="1168176"/>
          </a:xfrm>
          <a:prstGeom prst="rect">
            <a:avLst/>
          </a:prstGeom>
          <a:noFill/>
          <a:ln>
            <a:noFill/>
          </a:ln>
        </p:spPr>
      </p:pic>
      <p:pic>
        <p:nvPicPr>
          <p:cNvPr id="443" name="Google Shape;443;p37"/>
          <p:cNvPicPr preferRelativeResize="0"/>
          <p:nvPr/>
        </p:nvPicPr>
        <p:blipFill>
          <a:blip r:embed="rId5">
            <a:alphaModFix/>
          </a:blip>
          <a:stretch>
            <a:fillRect/>
          </a:stretch>
        </p:blipFill>
        <p:spPr>
          <a:xfrm>
            <a:off x="3493213" y="8030725"/>
            <a:ext cx="4007049" cy="1497801"/>
          </a:xfrm>
          <a:prstGeom prst="rect">
            <a:avLst/>
          </a:prstGeom>
          <a:noFill/>
          <a:ln>
            <a:noFill/>
          </a:ln>
        </p:spPr>
      </p:pic>
      <p:sp>
        <p:nvSpPr>
          <p:cNvPr id="444" name="Google Shape;444;p37"/>
          <p:cNvSpPr/>
          <p:nvPr/>
        </p:nvSpPr>
        <p:spPr>
          <a:xfrm>
            <a:off x="-994" y="7991059"/>
            <a:ext cx="2143200" cy="576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445" name="Google Shape;445;p37"/>
          <p:cNvSpPr txBox="1"/>
          <p:nvPr/>
        </p:nvSpPr>
        <p:spPr>
          <a:xfrm>
            <a:off x="-237912" y="7709125"/>
            <a:ext cx="2616000" cy="32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BF9000"/>
                </a:solidFill>
                <a:latin typeface="Nunito"/>
                <a:ea typeface="Nunito"/>
                <a:cs typeface="Nunito"/>
                <a:sym typeface="Nunito"/>
              </a:rPr>
              <a:t>Population Pyramids</a:t>
            </a:r>
            <a:endParaRPr sz="1800">
              <a:solidFill>
                <a:srgbClr val="BF9000"/>
              </a:solidFill>
              <a:latin typeface="Nunito"/>
              <a:ea typeface="Nunito"/>
              <a:cs typeface="Nunito"/>
              <a:sym typeface="Nunito"/>
            </a:endParaRPr>
          </a:p>
        </p:txBody>
      </p:sp>
      <p:sp>
        <p:nvSpPr>
          <p:cNvPr id="446" name="Google Shape;446;p37"/>
          <p:cNvSpPr txBox="1"/>
          <p:nvPr/>
        </p:nvSpPr>
        <p:spPr>
          <a:xfrm>
            <a:off x="34428" y="9534685"/>
            <a:ext cx="7395300" cy="47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000000"/>
                </a:solidFill>
                <a:latin typeface="Mada"/>
                <a:ea typeface="Mada"/>
                <a:cs typeface="Mada"/>
                <a:sym typeface="Mada"/>
              </a:rPr>
              <a:t>Population studies consider three key elements: population dynamics, policy areas and outcome indicators</a:t>
            </a:r>
            <a:endParaRPr sz="1200">
              <a:solidFill>
                <a:srgbClr val="000000"/>
              </a:solidFill>
              <a:latin typeface="Mada"/>
              <a:ea typeface="Mada"/>
              <a:cs typeface="Mada"/>
              <a:sym typeface="Mada"/>
            </a:endParaRPr>
          </a:p>
          <a:p>
            <a:pPr indent="0" lvl="0" marL="0" rtl="0" algn="l">
              <a:spcBef>
                <a:spcPts val="0"/>
              </a:spcBef>
              <a:spcAft>
                <a:spcPts val="0"/>
              </a:spcAft>
              <a:buNone/>
            </a:pPr>
            <a:r>
              <a:rPr b="1" lang="en-GB" sz="1200">
                <a:solidFill>
                  <a:srgbClr val="000000"/>
                </a:solidFill>
                <a:latin typeface="Mada"/>
                <a:ea typeface="Mada"/>
                <a:cs typeface="Mada"/>
                <a:sym typeface="Mada"/>
              </a:rPr>
              <a:t>Framework for analyzing population dynamics</a:t>
            </a:r>
            <a:endParaRPr b="1" sz="1200">
              <a:solidFill>
                <a:srgbClr val="000000"/>
              </a:solidFill>
              <a:latin typeface="Mada"/>
              <a:ea typeface="Mada"/>
              <a:cs typeface="Mada"/>
              <a:sym typeface="Mada"/>
            </a:endParaRPr>
          </a:p>
          <a:p>
            <a:pPr indent="0" lvl="0" marL="0" rtl="0" algn="l">
              <a:spcBef>
                <a:spcPts val="0"/>
              </a:spcBef>
              <a:spcAft>
                <a:spcPts val="0"/>
              </a:spcAft>
              <a:buNone/>
            </a:pPr>
            <a:r>
              <a:t/>
            </a:r>
            <a:endParaRPr sz="1200">
              <a:solidFill>
                <a:srgbClr val="000000"/>
              </a:solidFill>
              <a:latin typeface="Mada"/>
              <a:ea typeface="Mada"/>
              <a:cs typeface="Mada"/>
              <a:sym typeface="Mada"/>
            </a:endParaRPr>
          </a:p>
          <a:p>
            <a:pPr indent="0" lvl="0" marL="0" rtl="0" algn="l">
              <a:spcBef>
                <a:spcPts val="0"/>
              </a:spcBef>
              <a:spcAft>
                <a:spcPts val="0"/>
              </a:spcAft>
              <a:buNone/>
            </a:pPr>
            <a:r>
              <a:t/>
            </a:r>
            <a:endParaRPr sz="1200">
              <a:solidFill>
                <a:srgbClr val="000000"/>
              </a:solidFill>
              <a:latin typeface="Mada"/>
              <a:ea typeface="Mada"/>
              <a:cs typeface="Mada"/>
              <a:sym typeface="Mada"/>
            </a:endParaRPr>
          </a:p>
        </p:txBody>
      </p:sp>
      <p:sp>
        <p:nvSpPr>
          <p:cNvPr id="447" name="Google Shape;447;p37"/>
          <p:cNvSpPr txBox="1"/>
          <p:nvPr/>
        </p:nvSpPr>
        <p:spPr>
          <a:xfrm>
            <a:off x="5068163" y="7859050"/>
            <a:ext cx="277500" cy="3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6AA84F"/>
                </a:solidFill>
                <a:latin typeface="Mada"/>
                <a:ea typeface="Mada"/>
                <a:cs typeface="Mada"/>
                <a:sym typeface="Mada"/>
              </a:rPr>
              <a:t>1</a:t>
            </a:r>
            <a:endParaRPr b="1" sz="1000">
              <a:solidFill>
                <a:srgbClr val="6AA84F"/>
              </a:solidFill>
              <a:latin typeface="Mada"/>
              <a:ea typeface="Mada"/>
              <a:cs typeface="Mada"/>
              <a:sym typeface="Mada"/>
            </a:endParaRPr>
          </a:p>
        </p:txBody>
      </p:sp>
      <p:sp>
        <p:nvSpPr>
          <p:cNvPr id="448" name="Google Shape;448;p37"/>
          <p:cNvSpPr txBox="1"/>
          <p:nvPr/>
        </p:nvSpPr>
        <p:spPr>
          <a:xfrm>
            <a:off x="-34825" y="10009650"/>
            <a:ext cx="7589400" cy="62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1: </a:t>
            </a:r>
            <a:r>
              <a:rPr b="1" lang="en-GB" sz="900">
                <a:solidFill>
                  <a:srgbClr val="6AA84F"/>
                </a:solidFill>
                <a:latin typeface="Mada"/>
                <a:ea typeface="Mada"/>
                <a:cs typeface="Mada"/>
                <a:sym typeface="Mada"/>
              </a:rPr>
              <a:t>Ghana</a:t>
            </a:r>
            <a:r>
              <a:rPr lang="en-GB" sz="900">
                <a:solidFill>
                  <a:srgbClr val="6AA84F"/>
                </a:solidFill>
                <a:latin typeface="Mada"/>
                <a:ea typeface="Mada"/>
                <a:cs typeface="Mada"/>
                <a:sym typeface="Mada"/>
              </a:rPr>
              <a:t>→ ↑birth rate, ↑death rate.</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In </a:t>
            </a:r>
            <a:r>
              <a:rPr b="1" lang="en-GB" sz="900">
                <a:solidFill>
                  <a:srgbClr val="6AA84F"/>
                </a:solidFill>
                <a:latin typeface="Mada"/>
                <a:ea typeface="Mada"/>
                <a:cs typeface="Mada"/>
                <a:sym typeface="Mada"/>
              </a:rPr>
              <a:t>KSA</a:t>
            </a:r>
            <a:r>
              <a:rPr lang="en-GB" sz="900">
                <a:solidFill>
                  <a:srgbClr val="6AA84F"/>
                </a:solidFill>
                <a:latin typeface="Mada"/>
                <a:ea typeface="Mada"/>
                <a:cs typeface="Mada"/>
                <a:sym typeface="Mada"/>
              </a:rPr>
              <a:t> Total population (2017)→ notice how the independent population (15-64) increased to 72%, this is due to the large number of single working men (non Saudi). </a:t>
            </a:r>
            <a:endParaRPr sz="900">
              <a:solidFill>
                <a:srgbClr val="6AA84F"/>
              </a:solidFill>
              <a:latin typeface="Mada"/>
              <a:ea typeface="Mada"/>
              <a:cs typeface="Mada"/>
              <a:sym typeface="Mada"/>
            </a:endParaRPr>
          </a:p>
          <a:p>
            <a:pPr indent="0" lvl="0" marL="0" rtl="0" algn="l">
              <a:spcBef>
                <a:spcPts val="0"/>
              </a:spcBef>
              <a:spcAft>
                <a:spcPts val="0"/>
              </a:spcAft>
              <a:buNone/>
            </a:pPr>
            <a:r>
              <a:rPr b="1" lang="en-GB" sz="900">
                <a:solidFill>
                  <a:srgbClr val="6AA84F"/>
                </a:solidFill>
                <a:latin typeface="Mada"/>
                <a:ea typeface="Mada"/>
                <a:cs typeface="Mada"/>
                <a:sym typeface="Mada"/>
              </a:rPr>
              <a:t>France</a:t>
            </a:r>
            <a:r>
              <a:rPr lang="en-GB" sz="900">
                <a:solidFill>
                  <a:srgbClr val="6AA84F"/>
                </a:solidFill>
                <a:latin typeface="Mada"/>
                <a:ea typeface="Mada"/>
                <a:cs typeface="Mada"/>
                <a:sym typeface="Mada"/>
              </a:rPr>
              <a:t>→ stationary pyramid</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38"/>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8"/>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1: Infant mortality rate is considered a good indicator of the health status of a population.</a:t>
            </a:r>
            <a:endParaRPr sz="9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900">
                <a:solidFill>
                  <a:srgbClr val="6AA84F"/>
                </a:solidFill>
                <a:latin typeface="Mada"/>
                <a:ea typeface="Mada"/>
                <a:cs typeface="Mada"/>
                <a:sym typeface="Mada"/>
              </a:rPr>
              <a:t>2: </a:t>
            </a:r>
            <a:r>
              <a:rPr lang="en-GB" sz="900">
                <a:solidFill>
                  <a:srgbClr val="6AA84F"/>
                </a:solidFill>
                <a:latin typeface="Mada"/>
                <a:ea typeface="Mada"/>
                <a:cs typeface="Mada"/>
                <a:sym typeface="Mada"/>
              </a:rPr>
              <a:t>It's</a:t>
            </a:r>
            <a:r>
              <a:rPr lang="en-GB" sz="900">
                <a:solidFill>
                  <a:srgbClr val="6AA84F"/>
                </a:solidFill>
                <a:latin typeface="Mada"/>
                <a:ea typeface="Mada"/>
                <a:cs typeface="Mada"/>
                <a:sym typeface="Mada"/>
              </a:rPr>
              <a:t> usually due to the lack of spacing between pregnancies</a:t>
            </a:r>
            <a:endParaRPr sz="9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900">
                <a:solidFill>
                  <a:srgbClr val="CC0000"/>
                </a:solidFill>
                <a:latin typeface="Mada"/>
                <a:ea typeface="Mada"/>
                <a:cs typeface="Mada"/>
                <a:sym typeface="Mada"/>
              </a:rPr>
              <a:t>2: What should the ideal maternal mortality rate be? Zero.</a:t>
            </a:r>
            <a:endParaRPr sz="900">
              <a:solidFill>
                <a:srgbClr val="6AA84F"/>
              </a:solidFill>
              <a:latin typeface="Mada"/>
              <a:ea typeface="Mada"/>
              <a:cs typeface="Mada"/>
              <a:sym typeface="Mada"/>
            </a:endParaRPr>
          </a:p>
        </p:txBody>
      </p:sp>
      <p:pic>
        <p:nvPicPr>
          <p:cNvPr id="455" name="Google Shape;455;p38"/>
          <p:cNvPicPr preferRelativeResize="0"/>
          <p:nvPr/>
        </p:nvPicPr>
        <p:blipFill rotWithShape="1">
          <a:blip r:embed="rId3">
            <a:alphaModFix/>
          </a:blip>
          <a:srcRect b="23780" l="36421" r="36027" t="32090"/>
          <a:stretch/>
        </p:blipFill>
        <p:spPr>
          <a:xfrm>
            <a:off x="2547875" y="228595"/>
            <a:ext cx="613801" cy="737357"/>
          </a:xfrm>
          <a:prstGeom prst="rect">
            <a:avLst/>
          </a:prstGeom>
          <a:noFill/>
          <a:ln>
            <a:noFill/>
          </a:ln>
        </p:spPr>
      </p:pic>
      <p:sp>
        <p:nvSpPr>
          <p:cNvPr id="456" name="Google Shape;456;p38"/>
          <p:cNvSpPr txBox="1"/>
          <p:nvPr/>
        </p:nvSpPr>
        <p:spPr>
          <a:xfrm>
            <a:off x="2707925" y="344150"/>
            <a:ext cx="4855200" cy="46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8"/>
          <p:cNvSpPr/>
          <p:nvPr/>
        </p:nvSpPr>
        <p:spPr>
          <a:xfrm>
            <a:off x="2534630" y="942290"/>
            <a:ext cx="2447400" cy="98400"/>
          </a:xfrm>
          <a:prstGeom prst="rect">
            <a:avLst/>
          </a:prstGeom>
          <a:solidFill>
            <a:srgbClr val="134F5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2000" u="none" cap="none" strike="noStrike">
              <a:latin typeface="Arial"/>
              <a:ea typeface="Arial"/>
              <a:cs typeface="Arial"/>
              <a:sym typeface="Arial"/>
            </a:endParaRPr>
          </a:p>
        </p:txBody>
      </p:sp>
      <p:sp>
        <p:nvSpPr>
          <p:cNvPr id="458" name="Google Shape;458;p38"/>
          <p:cNvSpPr txBox="1"/>
          <p:nvPr/>
        </p:nvSpPr>
        <p:spPr>
          <a:xfrm>
            <a:off x="2939505" y="411852"/>
            <a:ext cx="2016600" cy="4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Mortality </a:t>
            </a:r>
            <a:endParaRPr sz="2400">
              <a:latin typeface="Nunito"/>
              <a:ea typeface="Nunito"/>
              <a:cs typeface="Nunito"/>
              <a:sym typeface="Nunito"/>
            </a:endParaRPr>
          </a:p>
        </p:txBody>
      </p:sp>
      <p:grpSp>
        <p:nvGrpSpPr>
          <p:cNvPr id="459" name="Google Shape;459;p38"/>
          <p:cNvGrpSpPr/>
          <p:nvPr/>
        </p:nvGrpSpPr>
        <p:grpSpPr>
          <a:xfrm>
            <a:off x="592149" y="1325963"/>
            <a:ext cx="388285" cy="708082"/>
            <a:chOff x="4136752" y="1733232"/>
            <a:chExt cx="723738" cy="1422708"/>
          </a:xfrm>
        </p:grpSpPr>
        <p:sp>
          <p:nvSpPr>
            <p:cNvPr id="460" name="Google Shape;460;p38"/>
            <p:cNvSpPr/>
            <p:nvPr/>
          </p:nvSpPr>
          <p:spPr>
            <a:xfrm>
              <a:off x="4149190" y="1733232"/>
              <a:ext cx="711300" cy="1422600"/>
            </a:xfrm>
            <a:prstGeom prst="chevron">
              <a:avLst>
                <a:gd fmla="val 52989" name="adj"/>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461" name="Google Shape;461;p38"/>
            <p:cNvSpPr/>
            <p:nvPr/>
          </p:nvSpPr>
          <p:spPr>
            <a:xfrm rot="10800000">
              <a:off x="4136752" y="2819640"/>
              <a:ext cx="288000" cy="336300"/>
            </a:xfrm>
            <a:prstGeom prst="rect">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462" name="Google Shape;462;p38"/>
            <p:cNvSpPr/>
            <p:nvPr/>
          </p:nvSpPr>
          <p:spPr>
            <a:xfrm rot="10800000">
              <a:off x="4136752" y="1733274"/>
              <a:ext cx="288000" cy="336300"/>
            </a:xfrm>
            <a:prstGeom prst="rect">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463" name="Google Shape;463;p38"/>
          <p:cNvSpPr txBox="1"/>
          <p:nvPr/>
        </p:nvSpPr>
        <p:spPr>
          <a:xfrm>
            <a:off x="149753" y="1371451"/>
            <a:ext cx="683400" cy="617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3100">
                <a:solidFill>
                  <a:srgbClr val="134F5C"/>
                </a:solidFill>
                <a:latin typeface="Exo"/>
                <a:ea typeface="Exo"/>
                <a:cs typeface="Exo"/>
                <a:sym typeface="Exo"/>
              </a:rPr>
              <a:t>1</a:t>
            </a:r>
            <a:endParaRPr b="1" i="0" sz="3100" cap="none" strike="noStrike">
              <a:solidFill>
                <a:srgbClr val="134F5C"/>
              </a:solidFill>
              <a:latin typeface="Exo"/>
              <a:ea typeface="Exo"/>
              <a:cs typeface="Exo"/>
              <a:sym typeface="Exo"/>
            </a:endParaRPr>
          </a:p>
        </p:txBody>
      </p:sp>
      <p:cxnSp>
        <p:nvCxnSpPr>
          <p:cNvPr id="464" name="Google Shape;464;p38"/>
          <p:cNvCxnSpPr/>
          <p:nvPr/>
        </p:nvCxnSpPr>
        <p:spPr>
          <a:xfrm>
            <a:off x="1015552" y="1250425"/>
            <a:ext cx="6249300" cy="3900"/>
          </a:xfrm>
          <a:prstGeom prst="straightConnector1">
            <a:avLst/>
          </a:prstGeom>
          <a:noFill/>
          <a:ln cap="flat" cmpd="sng" w="19050">
            <a:solidFill>
              <a:srgbClr val="134F5C"/>
            </a:solidFill>
            <a:prstDash val="solid"/>
            <a:miter lim="800000"/>
            <a:headEnd len="med" w="med" type="oval"/>
            <a:tailEnd len="med" w="med" type="oval"/>
          </a:ln>
        </p:spPr>
      </p:cxnSp>
      <p:cxnSp>
        <p:nvCxnSpPr>
          <p:cNvPr id="465" name="Google Shape;465;p38"/>
          <p:cNvCxnSpPr/>
          <p:nvPr/>
        </p:nvCxnSpPr>
        <p:spPr>
          <a:xfrm flipH="1" rot="10800000">
            <a:off x="1025983" y="2266914"/>
            <a:ext cx="6238800" cy="16200"/>
          </a:xfrm>
          <a:prstGeom prst="straightConnector1">
            <a:avLst/>
          </a:prstGeom>
          <a:noFill/>
          <a:ln cap="flat" cmpd="sng" w="19050">
            <a:solidFill>
              <a:srgbClr val="134F5C"/>
            </a:solidFill>
            <a:prstDash val="solid"/>
            <a:miter lim="800000"/>
            <a:headEnd len="med" w="med" type="oval"/>
            <a:tailEnd len="med" w="med" type="oval"/>
          </a:ln>
        </p:spPr>
      </p:cxnSp>
      <p:sp>
        <p:nvSpPr>
          <p:cNvPr id="466" name="Google Shape;466;p38"/>
          <p:cNvSpPr txBox="1"/>
          <p:nvPr/>
        </p:nvSpPr>
        <p:spPr>
          <a:xfrm>
            <a:off x="1066438" y="1173250"/>
            <a:ext cx="6130200" cy="10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Crude death rate (or mortality rate) </a:t>
            </a:r>
            <a:r>
              <a:rPr lang="en-GB" sz="1200">
                <a:latin typeface="Mada"/>
                <a:ea typeface="Mada"/>
                <a:cs typeface="Mada"/>
                <a:sym typeface="Mada"/>
              </a:rPr>
              <a:t>is the number of death cases in a year per 1000 of the population.</a:t>
            </a:r>
            <a:endParaRPr sz="12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Example: </a:t>
            </a:r>
            <a:r>
              <a:rPr lang="en-GB" sz="1200">
                <a:solidFill>
                  <a:srgbClr val="000000"/>
                </a:solidFill>
                <a:latin typeface="Mada"/>
                <a:ea typeface="Mada"/>
                <a:cs typeface="Mada"/>
                <a:sym typeface="Mada"/>
              </a:rPr>
              <a:t>• number of death cases = 135000 • the mid-year population = 10000000.</a:t>
            </a:r>
            <a:endParaRPr sz="1200">
              <a:solidFill>
                <a:srgbClr val="000000"/>
              </a:solidFill>
              <a:latin typeface="Mada"/>
              <a:ea typeface="Mada"/>
              <a:cs typeface="Mada"/>
              <a:sym typeface="Mada"/>
            </a:endParaRPr>
          </a:p>
          <a:p>
            <a:pPr indent="0" lvl="0" marL="0" rtl="0" algn="l">
              <a:spcBef>
                <a:spcPts val="0"/>
              </a:spcBef>
              <a:spcAft>
                <a:spcPts val="0"/>
              </a:spcAft>
              <a:buNone/>
            </a:pPr>
            <a:r>
              <a:t/>
            </a:r>
            <a:endParaRPr sz="1200">
              <a:solidFill>
                <a:srgbClr val="000000"/>
              </a:solidFill>
              <a:latin typeface="Mada"/>
              <a:ea typeface="Mada"/>
              <a:cs typeface="Mada"/>
              <a:sym typeface="Mada"/>
            </a:endParaRPr>
          </a:p>
        </p:txBody>
      </p:sp>
      <p:sp>
        <p:nvSpPr>
          <p:cNvPr id="467" name="Google Shape;467;p38"/>
          <p:cNvSpPr txBox="1"/>
          <p:nvPr/>
        </p:nvSpPr>
        <p:spPr>
          <a:xfrm>
            <a:off x="2912688" y="1772380"/>
            <a:ext cx="12681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100">
                <a:solidFill>
                  <a:srgbClr val="000000"/>
                </a:solidFill>
                <a:latin typeface="Mada"/>
                <a:ea typeface="Mada"/>
                <a:cs typeface="Mada"/>
                <a:sym typeface="Mada"/>
              </a:rPr>
              <a:t>N of death cases</a:t>
            </a:r>
            <a:endParaRPr sz="11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468" name="Google Shape;468;p38"/>
          <p:cNvSpPr txBox="1"/>
          <p:nvPr/>
        </p:nvSpPr>
        <p:spPr>
          <a:xfrm>
            <a:off x="2725788" y="2118199"/>
            <a:ext cx="1641900" cy="2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000000"/>
                </a:solidFill>
                <a:latin typeface="Mada"/>
                <a:ea typeface="Mada"/>
                <a:cs typeface="Mada"/>
                <a:sym typeface="Mada"/>
              </a:rPr>
              <a:t>Mid - year population </a:t>
            </a:r>
            <a:endParaRPr sz="11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469" name="Google Shape;469;p38"/>
          <p:cNvSpPr txBox="1"/>
          <p:nvPr/>
        </p:nvSpPr>
        <p:spPr>
          <a:xfrm>
            <a:off x="1140262" y="1866181"/>
            <a:ext cx="18333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0000"/>
                </a:solidFill>
                <a:latin typeface="Mada"/>
                <a:ea typeface="Mada"/>
                <a:cs typeface="Mada"/>
                <a:sym typeface="Mada"/>
              </a:rPr>
              <a:t>Crude mortality rate (CMR) = </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sp>
        <p:nvSpPr>
          <p:cNvPr id="470" name="Google Shape;470;p38"/>
          <p:cNvSpPr txBox="1"/>
          <p:nvPr/>
        </p:nvSpPr>
        <p:spPr>
          <a:xfrm>
            <a:off x="4154847" y="1882752"/>
            <a:ext cx="6138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0000"/>
                </a:solidFill>
                <a:latin typeface="Mada"/>
                <a:ea typeface="Mada"/>
                <a:cs typeface="Mada"/>
                <a:sym typeface="Mada"/>
              </a:rPr>
              <a:t>X 1000</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sp>
        <p:nvSpPr>
          <p:cNvPr id="471" name="Google Shape;471;p38"/>
          <p:cNvSpPr txBox="1"/>
          <p:nvPr/>
        </p:nvSpPr>
        <p:spPr>
          <a:xfrm>
            <a:off x="1175250" y="1852502"/>
            <a:ext cx="3480000" cy="374700"/>
          </a:xfrm>
          <a:prstGeom prst="rect">
            <a:avLst/>
          </a:prstGeom>
          <a:noFill/>
          <a:ln cap="flat" cmpd="sng" w="1905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cxnSp>
        <p:nvCxnSpPr>
          <p:cNvPr id="472" name="Google Shape;472;p38"/>
          <p:cNvCxnSpPr/>
          <p:nvPr/>
        </p:nvCxnSpPr>
        <p:spPr>
          <a:xfrm flipH="1" rot="10800000">
            <a:off x="4753374" y="2060651"/>
            <a:ext cx="340500" cy="600"/>
          </a:xfrm>
          <a:prstGeom prst="straightConnector1">
            <a:avLst/>
          </a:prstGeom>
          <a:noFill/>
          <a:ln cap="flat" cmpd="sng" w="9525">
            <a:solidFill>
              <a:srgbClr val="0097A7"/>
            </a:solidFill>
            <a:prstDash val="solid"/>
            <a:round/>
            <a:headEnd len="med" w="med" type="none"/>
            <a:tailEnd len="med" w="med" type="stealth"/>
          </a:ln>
        </p:spPr>
      </p:cxnSp>
      <p:sp>
        <p:nvSpPr>
          <p:cNvPr id="473" name="Google Shape;473;p38"/>
          <p:cNvSpPr txBox="1"/>
          <p:nvPr/>
        </p:nvSpPr>
        <p:spPr>
          <a:xfrm>
            <a:off x="5572663" y="1773950"/>
            <a:ext cx="735900" cy="2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100">
                <a:solidFill>
                  <a:srgbClr val="000000"/>
                </a:solidFill>
                <a:latin typeface="Mada"/>
                <a:ea typeface="Mada"/>
                <a:cs typeface="Mada"/>
                <a:sym typeface="Mada"/>
              </a:rPr>
              <a:t>135000</a:t>
            </a:r>
            <a:endParaRPr sz="11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474" name="Google Shape;474;p38"/>
          <p:cNvSpPr txBox="1"/>
          <p:nvPr/>
        </p:nvSpPr>
        <p:spPr>
          <a:xfrm>
            <a:off x="5459116" y="2053200"/>
            <a:ext cx="963000" cy="2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000000"/>
                </a:solidFill>
                <a:latin typeface="Mada"/>
                <a:ea typeface="Mada"/>
                <a:cs typeface="Mada"/>
                <a:sym typeface="Mada"/>
              </a:rPr>
              <a:t>10000000</a:t>
            </a:r>
            <a:endParaRPr sz="1200">
              <a:latin typeface="Mada"/>
              <a:ea typeface="Mada"/>
              <a:cs typeface="Mada"/>
              <a:sym typeface="Mada"/>
            </a:endParaRPr>
          </a:p>
        </p:txBody>
      </p:sp>
      <p:sp>
        <p:nvSpPr>
          <p:cNvPr id="475" name="Google Shape;475;p38"/>
          <p:cNvSpPr txBox="1"/>
          <p:nvPr/>
        </p:nvSpPr>
        <p:spPr>
          <a:xfrm>
            <a:off x="5106012" y="1862450"/>
            <a:ext cx="5436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0000"/>
                </a:solidFill>
                <a:latin typeface="Mada"/>
                <a:ea typeface="Mada"/>
                <a:cs typeface="Mada"/>
                <a:sym typeface="Mada"/>
              </a:rPr>
              <a:t>CMR = </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sp>
        <p:nvSpPr>
          <p:cNvPr id="476" name="Google Shape;476;p38"/>
          <p:cNvSpPr txBox="1"/>
          <p:nvPr/>
        </p:nvSpPr>
        <p:spPr>
          <a:xfrm>
            <a:off x="6172406" y="1872175"/>
            <a:ext cx="9630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0000"/>
                </a:solidFill>
                <a:latin typeface="Mada"/>
                <a:ea typeface="Mada"/>
                <a:cs typeface="Mada"/>
                <a:sym typeface="Mada"/>
              </a:rPr>
              <a:t>X 1000 = 13.5</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cxnSp>
        <p:nvCxnSpPr>
          <p:cNvPr id="477" name="Google Shape;477;p38"/>
          <p:cNvCxnSpPr/>
          <p:nvPr/>
        </p:nvCxnSpPr>
        <p:spPr>
          <a:xfrm flipH="1" rot="10800000">
            <a:off x="5614698" y="2041681"/>
            <a:ext cx="627000" cy="5400"/>
          </a:xfrm>
          <a:prstGeom prst="straightConnector1">
            <a:avLst/>
          </a:prstGeom>
          <a:noFill/>
          <a:ln cap="flat" cmpd="sng" w="9525">
            <a:solidFill>
              <a:srgbClr val="595959"/>
            </a:solidFill>
            <a:prstDash val="solid"/>
            <a:round/>
            <a:headEnd len="med" w="med" type="none"/>
            <a:tailEnd len="med" w="med" type="none"/>
          </a:ln>
        </p:spPr>
      </p:cxnSp>
      <p:sp>
        <p:nvSpPr>
          <p:cNvPr id="478" name="Google Shape;478;p38"/>
          <p:cNvSpPr txBox="1"/>
          <p:nvPr/>
        </p:nvSpPr>
        <p:spPr>
          <a:xfrm>
            <a:off x="5137635" y="1872175"/>
            <a:ext cx="1901100" cy="344400"/>
          </a:xfrm>
          <a:prstGeom prst="rect">
            <a:avLst/>
          </a:prstGeom>
          <a:noFill/>
          <a:ln cap="flat" cmpd="sng" w="1905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grpSp>
        <p:nvGrpSpPr>
          <p:cNvPr id="479" name="Google Shape;479;p38"/>
          <p:cNvGrpSpPr/>
          <p:nvPr/>
        </p:nvGrpSpPr>
        <p:grpSpPr>
          <a:xfrm>
            <a:off x="651253" y="2628628"/>
            <a:ext cx="388285" cy="708082"/>
            <a:chOff x="4136752" y="1733232"/>
            <a:chExt cx="723738" cy="1422708"/>
          </a:xfrm>
        </p:grpSpPr>
        <p:sp>
          <p:nvSpPr>
            <p:cNvPr id="480" name="Google Shape;480;p38"/>
            <p:cNvSpPr/>
            <p:nvPr/>
          </p:nvSpPr>
          <p:spPr>
            <a:xfrm>
              <a:off x="4149190" y="1733232"/>
              <a:ext cx="711300" cy="1422600"/>
            </a:xfrm>
            <a:prstGeom prst="chevron">
              <a:avLst>
                <a:gd fmla="val 52989" name="adj"/>
              </a:avLst>
            </a:prstGeom>
            <a:solidFill>
              <a:srgbClr val="76A5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481" name="Google Shape;481;p38"/>
            <p:cNvSpPr/>
            <p:nvPr/>
          </p:nvSpPr>
          <p:spPr>
            <a:xfrm rot="10800000">
              <a:off x="4136752" y="2819640"/>
              <a:ext cx="288000" cy="336300"/>
            </a:xfrm>
            <a:prstGeom prst="rect">
              <a:avLst/>
            </a:prstGeom>
            <a:solidFill>
              <a:srgbClr val="76A5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482" name="Google Shape;482;p38"/>
            <p:cNvSpPr/>
            <p:nvPr/>
          </p:nvSpPr>
          <p:spPr>
            <a:xfrm rot="10800000">
              <a:off x="4136752" y="1733274"/>
              <a:ext cx="288000" cy="336300"/>
            </a:xfrm>
            <a:prstGeom prst="rect">
              <a:avLst/>
            </a:prstGeom>
            <a:solidFill>
              <a:srgbClr val="76A5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483" name="Google Shape;483;p38"/>
          <p:cNvSpPr txBox="1"/>
          <p:nvPr/>
        </p:nvSpPr>
        <p:spPr>
          <a:xfrm>
            <a:off x="149761" y="2674104"/>
            <a:ext cx="683400" cy="617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3100">
                <a:solidFill>
                  <a:srgbClr val="76A5AF"/>
                </a:solidFill>
                <a:latin typeface="Exo"/>
                <a:ea typeface="Exo"/>
                <a:cs typeface="Exo"/>
                <a:sym typeface="Exo"/>
              </a:rPr>
              <a:t>2</a:t>
            </a:r>
            <a:endParaRPr b="1" i="0" sz="3100" u="none" cap="none" strike="noStrike">
              <a:solidFill>
                <a:srgbClr val="76A5AF"/>
              </a:solidFill>
              <a:latin typeface="Exo"/>
              <a:ea typeface="Exo"/>
              <a:cs typeface="Exo"/>
              <a:sym typeface="Exo"/>
            </a:endParaRPr>
          </a:p>
        </p:txBody>
      </p:sp>
      <p:cxnSp>
        <p:nvCxnSpPr>
          <p:cNvPr id="484" name="Google Shape;484;p38"/>
          <p:cNvCxnSpPr/>
          <p:nvPr/>
        </p:nvCxnSpPr>
        <p:spPr>
          <a:xfrm>
            <a:off x="1011839" y="2551716"/>
            <a:ext cx="6349800" cy="4800"/>
          </a:xfrm>
          <a:prstGeom prst="straightConnector1">
            <a:avLst/>
          </a:prstGeom>
          <a:noFill/>
          <a:ln cap="flat" cmpd="sng" w="19050">
            <a:solidFill>
              <a:srgbClr val="76A5AF"/>
            </a:solidFill>
            <a:prstDash val="solid"/>
            <a:miter lim="800000"/>
            <a:headEnd len="med" w="med" type="oval"/>
            <a:tailEnd len="med" w="med" type="oval"/>
          </a:ln>
        </p:spPr>
      </p:cxnSp>
      <p:cxnSp>
        <p:nvCxnSpPr>
          <p:cNvPr id="485" name="Google Shape;485;p38"/>
          <p:cNvCxnSpPr/>
          <p:nvPr/>
        </p:nvCxnSpPr>
        <p:spPr>
          <a:xfrm flipH="1" rot="10800000">
            <a:off x="1049510" y="3555404"/>
            <a:ext cx="6285600" cy="12900"/>
          </a:xfrm>
          <a:prstGeom prst="straightConnector1">
            <a:avLst/>
          </a:prstGeom>
          <a:noFill/>
          <a:ln cap="flat" cmpd="sng" w="19050">
            <a:solidFill>
              <a:srgbClr val="76A5AF"/>
            </a:solidFill>
            <a:prstDash val="solid"/>
            <a:miter lim="800000"/>
            <a:headEnd len="med" w="med" type="oval"/>
            <a:tailEnd len="med" w="med" type="oval"/>
          </a:ln>
        </p:spPr>
      </p:cxnSp>
      <p:sp>
        <p:nvSpPr>
          <p:cNvPr id="486" name="Google Shape;486;p38"/>
          <p:cNvSpPr txBox="1"/>
          <p:nvPr/>
        </p:nvSpPr>
        <p:spPr>
          <a:xfrm>
            <a:off x="1049513" y="2478575"/>
            <a:ext cx="6285600" cy="107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Age and sex related mortality rate</a:t>
            </a:r>
            <a:r>
              <a:rPr lang="en-GB" sz="1200">
                <a:latin typeface="Mada"/>
                <a:ea typeface="Mada"/>
                <a:cs typeface="Mada"/>
                <a:sym typeface="Mada"/>
              </a:rPr>
              <a:t>: CMRs can be computed for both genders and age groups. The age group under 1 year is separately treated (the infant mortality).</a:t>
            </a:r>
            <a:endParaRPr sz="12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Example: </a:t>
            </a:r>
            <a:r>
              <a:rPr lang="en-GB" sz="1200">
                <a:latin typeface="Mada"/>
                <a:ea typeface="Mada"/>
                <a:cs typeface="Mada"/>
                <a:sym typeface="Mada"/>
              </a:rPr>
              <a:t>General population between 40-49 years:</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487" name="Google Shape;487;p38"/>
          <p:cNvSpPr txBox="1"/>
          <p:nvPr/>
        </p:nvSpPr>
        <p:spPr>
          <a:xfrm>
            <a:off x="3341775" y="3068183"/>
            <a:ext cx="20166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100">
                <a:solidFill>
                  <a:srgbClr val="000000"/>
                </a:solidFill>
                <a:latin typeface="Mada"/>
                <a:ea typeface="Mada"/>
                <a:cs typeface="Mada"/>
                <a:sym typeface="Mada"/>
              </a:rPr>
              <a:t>N of death cases of the cohort</a:t>
            </a:r>
            <a:endParaRPr sz="11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488" name="Google Shape;488;p38"/>
          <p:cNvSpPr txBox="1"/>
          <p:nvPr/>
        </p:nvSpPr>
        <p:spPr>
          <a:xfrm>
            <a:off x="3154875" y="3413983"/>
            <a:ext cx="2292600" cy="2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000000"/>
                </a:solidFill>
                <a:latin typeface="Mada"/>
                <a:ea typeface="Mada"/>
                <a:cs typeface="Mada"/>
                <a:sym typeface="Mada"/>
              </a:rPr>
              <a:t>Mid - year population of the cohort</a:t>
            </a:r>
            <a:endParaRPr sz="11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489" name="Google Shape;489;p38"/>
          <p:cNvSpPr txBox="1"/>
          <p:nvPr/>
        </p:nvSpPr>
        <p:spPr>
          <a:xfrm>
            <a:off x="2492679" y="3173958"/>
            <a:ext cx="9630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0000"/>
                </a:solidFill>
                <a:latin typeface="Mada"/>
                <a:ea typeface="Mada"/>
                <a:cs typeface="Mada"/>
                <a:sym typeface="Mada"/>
              </a:rPr>
              <a:t>CMR</a:t>
            </a:r>
            <a:r>
              <a:rPr lang="en-GB" sz="600">
                <a:solidFill>
                  <a:srgbClr val="000000"/>
                </a:solidFill>
                <a:latin typeface="Mada"/>
                <a:ea typeface="Mada"/>
                <a:cs typeface="Mada"/>
                <a:sym typeface="Mada"/>
              </a:rPr>
              <a:t> 40-49 years </a:t>
            </a:r>
            <a:r>
              <a:rPr lang="en-GB" sz="1100">
                <a:solidFill>
                  <a:srgbClr val="000000"/>
                </a:solidFill>
                <a:latin typeface="Mada"/>
                <a:ea typeface="Mada"/>
                <a:cs typeface="Mada"/>
                <a:sym typeface="Mada"/>
              </a:rPr>
              <a:t>= </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sp>
        <p:nvSpPr>
          <p:cNvPr id="490" name="Google Shape;490;p38"/>
          <p:cNvSpPr txBox="1"/>
          <p:nvPr/>
        </p:nvSpPr>
        <p:spPr>
          <a:xfrm>
            <a:off x="5267012" y="3151297"/>
            <a:ext cx="6138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0000"/>
                </a:solidFill>
                <a:latin typeface="Mada"/>
                <a:ea typeface="Mada"/>
                <a:cs typeface="Mada"/>
                <a:sym typeface="Mada"/>
              </a:rPr>
              <a:t>X 1000</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cxnSp>
        <p:nvCxnSpPr>
          <p:cNvPr id="491" name="Google Shape;491;p38"/>
          <p:cNvCxnSpPr/>
          <p:nvPr/>
        </p:nvCxnSpPr>
        <p:spPr>
          <a:xfrm>
            <a:off x="3367736" y="3343692"/>
            <a:ext cx="1842000" cy="1500"/>
          </a:xfrm>
          <a:prstGeom prst="straightConnector1">
            <a:avLst/>
          </a:prstGeom>
          <a:noFill/>
          <a:ln cap="flat" cmpd="sng" w="9525">
            <a:solidFill>
              <a:srgbClr val="595959"/>
            </a:solidFill>
            <a:prstDash val="solid"/>
            <a:round/>
            <a:headEnd len="med" w="med" type="none"/>
            <a:tailEnd len="med" w="med" type="none"/>
          </a:ln>
        </p:spPr>
      </p:cxnSp>
      <p:sp>
        <p:nvSpPr>
          <p:cNvPr id="492" name="Google Shape;492;p38"/>
          <p:cNvSpPr txBox="1"/>
          <p:nvPr/>
        </p:nvSpPr>
        <p:spPr>
          <a:xfrm>
            <a:off x="2563063" y="3172250"/>
            <a:ext cx="3212700" cy="344400"/>
          </a:xfrm>
          <a:prstGeom prst="rect">
            <a:avLst/>
          </a:prstGeom>
          <a:noFill/>
          <a:ln cap="flat" cmpd="sng" w="1905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grpSp>
        <p:nvGrpSpPr>
          <p:cNvPr id="493" name="Google Shape;493;p38"/>
          <p:cNvGrpSpPr/>
          <p:nvPr/>
        </p:nvGrpSpPr>
        <p:grpSpPr>
          <a:xfrm>
            <a:off x="651262" y="3952613"/>
            <a:ext cx="388285" cy="708082"/>
            <a:chOff x="4136752" y="1733232"/>
            <a:chExt cx="723738" cy="1422708"/>
          </a:xfrm>
        </p:grpSpPr>
        <p:sp>
          <p:nvSpPr>
            <p:cNvPr id="494" name="Google Shape;494;p38"/>
            <p:cNvSpPr/>
            <p:nvPr/>
          </p:nvSpPr>
          <p:spPr>
            <a:xfrm>
              <a:off x="4149190" y="1733232"/>
              <a:ext cx="711300" cy="1422600"/>
            </a:xfrm>
            <a:prstGeom prst="chevron">
              <a:avLst>
                <a:gd fmla="val 52989" name="adj"/>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495" name="Google Shape;495;p38"/>
            <p:cNvSpPr/>
            <p:nvPr/>
          </p:nvSpPr>
          <p:spPr>
            <a:xfrm rot="10800000">
              <a:off x="4136752" y="2819640"/>
              <a:ext cx="288000" cy="336300"/>
            </a:xfrm>
            <a:prstGeom prst="rect">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496" name="Google Shape;496;p38"/>
            <p:cNvSpPr/>
            <p:nvPr/>
          </p:nvSpPr>
          <p:spPr>
            <a:xfrm rot="10800000">
              <a:off x="4136752" y="1733274"/>
              <a:ext cx="288000" cy="336300"/>
            </a:xfrm>
            <a:prstGeom prst="rect">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497" name="Google Shape;497;p38"/>
          <p:cNvSpPr txBox="1"/>
          <p:nvPr/>
        </p:nvSpPr>
        <p:spPr>
          <a:xfrm>
            <a:off x="149753" y="3998101"/>
            <a:ext cx="683400" cy="617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3100">
                <a:solidFill>
                  <a:srgbClr val="D0E0E3"/>
                </a:solidFill>
                <a:latin typeface="Exo"/>
                <a:ea typeface="Exo"/>
                <a:cs typeface="Exo"/>
                <a:sym typeface="Exo"/>
              </a:rPr>
              <a:t>3</a:t>
            </a:r>
            <a:endParaRPr b="1" i="0" sz="3100" u="none" cap="none" strike="noStrike">
              <a:solidFill>
                <a:srgbClr val="D0E0E3"/>
              </a:solidFill>
              <a:latin typeface="Exo"/>
              <a:ea typeface="Exo"/>
              <a:cs typeface="Exo"/>
              <a:sym typeface="Exo"/>
            </a:endParaRPr>
          </a:p>
        </p:txBody>
      </p:sp>
      <p:cxnSp>
        <p:nvCxnSpPr>
          <p:cNvPr id="498" name="Google Shape;498;p38"/>
          <p:cNvCxnSpPr/>
          <p:nvPr/>
        </p:nvCxnSpPr>
        <p:spPr>
          <a:xfrm>
            <a:off x="1050089" y="3879839"/>
            <a:ext cx="6280500" cy="0"/>
          </a:xfrm>
          <a:prstGeom prst="straightConnector1">
            <a:avLst/>
          </a:prstGeom>
          <a:noFill/>
          <a:ln cap="flat" cmpd="sng" w="19050">
            <a:solidFill>
              <a:srgbClr val="D0E0E3"/>
            </a:solidFill>
            <a:prstDash val="solid"/>
            <a:miter lim="800000"/>
            <a:headEnd len="med" w="med" type="oval"/>
            <a:tailEnd len="med" w="med" type="oval"/>
          </a:ln>
        </p:spPr>
      </p:cxnSp>
      <p:cxnSp>
        <p:nvCxnSpPr>
          <p:cNvPr id="499" name="Google Shape;499;p38"/>
          <p:cNvCxnSpPr/>
          <p:nvPr/>
        </p:nvCxnSpPr>
        <p:spPr>
          <a:xfrm flipH="1" rot="10800000">
            <a:off x="1086392" y="4891516"/>
            <a:ext cx="6205500" cy="2400"/>
          </a:xfrm>
          <a:prstGeom prst="straightConnector1">
            <a:avLst/>
          </a:prstGeom>
          <a:noFill/>
          <a:ln cap="flat" cmpd="sng" w="19050">
            <a:solidFill>
              <a:srgbClr val="D0E0E3"/>
            </a:solidFill>
            <a:prstDash val="solid"/>
            <a:miter lim="800000"/>
            <a:headEnd len="med" w="med" type="oval"/>
            <a:tailEnd len="med" w="med" type="oval"/>
          </a:ln>
        </p:spPr>
      </p:cxnSp>
      <p:sp>
        <p:nvSpPr>
          <p:cNvPr id="500" name="Google Shape;500;p38"/>
          <p:cNvSpPr txBox="1"/>
          <p:nvPr/>
        </p:nvSpPr>
        <p:spPr>
          <a:xfrm>
            <a:off x="1086388" y="3879850"/>
            <a:ext cx="6280500" cy="10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Infant mortality rate</a:t>
            </a:r>
            <a:r>
              <a:rPr b="1" baseline="30000" lang="en-GB" sz="1200">
                <a:solidFill>
                  <a:srgbClr val="6AA84F"/>
                </a:solidFill>
                <a:latin typeface="Mada"/>
                <a:ea typeface="Mada"/>
                <a:cs typeface="Mada"/>
                <a:sym typeface="Mada"/>
              </a:rPr>
              <a:t>1</a:t>
            </a:r>
            <a:r>
              <a:rPr b="1" lang="en-GB" sz="1200">
                <a:latin typeface="Mada"/>
                <a:ea typeface="Mada"/>
                <a:cs typeface="Mada"/>
                <a:sym typeface="Mada"/>
              </a:rPr>
              <a:t>:</a:t>
            </a:r>
            <a:r>
              <a:rPr lang="en-GB" sz="1200">
                <a:latin typeface="Mada"/>
                <a:ea typeface="Mada"/>
                <a:cs typeface="Mada"/>
                <a:sym typeface="Mada"/>
              </a:rPr>
              <a:t> is the number of deaths of infants under one year (365 days) old in a given year per 1,000 live births occurred in the same year.</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501" name="Google Shape;501;p38"/>
          <p:cNvSpPr txBox="1"/>
          <p:nvPr/>
        </p:nvSpPr>
        <p:spPr>
          <a:xfrm>
            <a:off x="3451813" y="4286650"/>
            <a:ext cx="22926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100">
                <a:solidFill>
                  <a:srgbClr val="000000"/>
                </a:solidFill>
                <a:latin typeface="Mada"/>
                <a:ea typeface="Mada"/>
                <a:cs typeface="Mada"/>
                <a:sym typeface="Mada"/>
              </a:rPr>
              <a:t>N of infants died in the first 365 days </a:t>
            </a:r>
            <a:endParaRPr sz="11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502" name="Google Shape;502;p38"/>
          <p:cNvSpPr txBox="1"/>
          <p:nvPr/>
        </p:nvSpPr>
        <p:spPr>
          <a:xfrm>
            <a:off x="3451810" y="4630975"/>
            <a:ext cx="2292600" cy="2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000000"/>
                </a:solidFill>
                <a:latin typeface="Mada"/>
                <a:ea typeface="Mada"/>
                <a:cs typeface="Mada"/>
                <a:sym typeface="Mada"/>
              </a:rPr>
              <a:t>N of infants born in a given year </a:t>
            </a:r>
            <a:endParaRPr sz="11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503" name="Google Shape;503;p38"/>
          <p:cNvSpPr txBox="1"/>
          <p:nvPr/>
        </p:nvSpPr>
        <p:spPr>
          <a:xfrm>
            <a:off x="2093460" y="4392425"/>
            <a:ext cx="1478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0000"/>
                </a:solidFill>
                <a:latin typeface="Mada"/>
                <a:ea typeface="Mada"/>
                <a:cs typeface="Mada"/>
                <a:sym typeface="Mada"/>
              </a:rPr>
              <a:t>Infant mortality rate = </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sp>
        <p:nvSpPr>
          <p:cNvPr id="504" name="Google Shape;504;p38"/>
          <p:cNvSpPr txBox="1"/>
          <p:nvPr/>
        </p:nvSpPr>
        <p:spPr>
          <a:xfrm>
            <a:off x="5631564" y="4369764"/>
            <a:ext cx="6138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0000"/>
                </a:solidFill>
                <a:latin typeface="Mada"/>
                <a:ea typeface="Mada"/>
                <a:cs typeface="Mada"/>
                <a:sym typeface="Mada"/>
              </a:rPr>
              <a:t>X 1000</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cxnSp>
        <p:nvCxnSpPr>
          <p:cNvPr id="505" name="Google Shape;505;p38"/>
          <p:cNvCxnSpPr/>
          <p:nvPr/>
        </p:nvCxnSpPr>
        <p:spPr>
          <a:xfrm>
            <a:off x="3477770" y="4562159"/>
            <a:ext cx="2224800" cy="6300"/>
          </a:xfrm>
          <a:prstGeom prst="straightConnector1">
            <a:avLst/>
          </a:prstGeom>
          <a:noFill/>
          <a:ln cap="flat" cmpd="sng" w="9525">
            <a:solidFill>
              <a:srgbClr val="595959"/>
            </a:solidFill>
            <a:prstDash val="solid"/>
            <a:round/>
            <a:headEnd len="med" w="med" type="none"/>
            <a:tailEnd len="med" w="med" type="none"/>
          </a:ln>
        </p:spPr>
      </p:cxnSp>
      <p:sp>
        <p:nvSpPr>
          <p:cNvPr id="506" name="Google Shape;506;p38"/>
          <p:cNvSpPr txBox="1"/>
          <p:nvPr/>
        </p:nvSpPr>
        <p:spPr>
          <a:xfrm>
            <a:off x="2151013" y="4392425"/>
            <a:ext cx="4010100" cy="344400"/>
          </a:xfrm>
          <a:prstGeom prst="rect">
            <a:avLst/>
          </a:prstGeom>
          <a:noFill/>
          <a:ln cap="flat" cmpd="sng" w="1905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cxnSp>
        <p:nvCxnSpPr>
          <p:cNvPr id="507" name="Google Shape;507;p38"/>
          <p:cNvCxnSpPr/>
          <p:nvPr/>
        </p:nvCxnSpPr>
        <p:spPr>
          <a:xfrm flipH="1" rot="10800000">
            <a:off x="2938648" y="2049896"/>
            <a:ext cx="1216200" cy="900"/>
          </a:xfrm>
          <a:prstGeom prst="straightConnector1">
            <a:avLst/>
          </a:prstGeom>
          <a:noFill/>
          <a:ln cap="flat" cmpd="sng" w="9525">
            <a:solidFill>
              <a:srgbClr val="595959"/>
            </a:solidFill>
            <a:prstDash val="solid"/>
            <a:round/>
            <a:headEnd len="med" w="med" type="none"/>
            <a:tailEnd len="med" w="med" type="none"/>
          </a:ln>
        </p:spPr>
      </p:cxnSp>
      <p:grpSp>
        <p:nvGrpSpPr>
          <p:cNvPr id="508" name="Google Shape;508;p38"/>
          <p:cNvGrpSpPr/>
          <p:nvPr/>
        </p:nvGrpSpPr>
        <p:grpSpPr>
          <a:xfrm>
            <a:off x="575937" y="5451285"/>
            <a:ext cx="388285" cy="708082"/>
            <a:chOff x="4136752" y="1733232"/>
            <a:chExt cx="723738" cy="1422708"/>
          </a:xfrm>
        </p:grpSpPr>
        <p:sp>
          <p:nvSpPr>
            <p:cNvPr id="509" name="Google Shape;509;p38"/>
            <p:cNvSpPr/>
            <p:nvPr/>
          </p:nvSpPr>
          <p:spPr>
            <a:xfrm>
              <a:off x="4149190" y="1733232"/>
              <a:ext cx="711300" cy="1422600"/>
            </a:xfrm>
            <a:prstGeom prst="chevron">
              <a:avLst>
                <a:gd fmla="val 52989" name="adj"/>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510" name="Google Shape;510;p38"/>
            <p:cNvSpPr/>
            <p:nvPr/>
          </p:nvSpPr>
          <p:spPr>
            <a:xfrm rot="10800000">
              <a:off x="4136752" y="2819640"/>
              <a:ext cx="288000" cy="336300"/>
            </a:xfrm>
            <a:prstGeom prst="rect">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511" name="Google Shape;511;p38"/>
            <p:cNvSpPr/>
            <p:nvPr/>
          </p:nvSpPr>
          <p:spPr>
            <a:xfrm rot="10800000">
              <a:off x="4136752" y="1733274"/>
              <a:ext cx="288000" cy="336300"/>
            </a:xfrm>
            <a:prstGeom prst="rect">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cxnSp>
        <p:nvCxnSpPr>
          <p:cNvPr id="512" name="Google Shape;512;p38"/>
          <p:cNvCxnSpPr/>
          <p:nvPr/>
        </p:nvCxnSpPr>
        <p:spPr>
          <a:xfrm>
            <a:off x="1072244" y="5100783"/>
            <a:ext cx="6204000" cy="3000"/>
          </a:xfrm>
          <a:prstGeom prst="straightConnector1">
            <a:avLst/>
          </a:prstGeom>
          <a:noFill/>
          <a:ln cap="flat" cmpd="sng" w="19050">
            <a:solidFill>
              <a:srgbClr val="134F5C"/>
            </a:solidFill>
            <a:prstDash val="solid"/>
            <a:miter lim="800000"/>
            <a:headEnd len="med" w="med" type="oval"/>
            <a:tailEnd len="med" w="med" type="oval"/>
          </a:ln>
        </p:spPr>
      </p:cxnSp>
      <p:sp>
        <p:nvSpPr>
          <p:cNvPr id="513" name="Google Shape;513;p38"/>
          <p:cNvSpPr txBox="1"/>
          <p:nvPr/>
        </p:nvSpPr>
        <p:spPr>
          <a:xfrm>
            <a:off x="1050225" y="5103778"/>
            <a:ext cx="6205500" cy="140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solidFill>
                  <a:srgbClr val="000000"/>
                </a:solidFill>
                <a:latin typeface="Mada"/>
                <a:ea typeface="Mada"/>
                <a:cs typeface="Mada"/>
                <a:sym typeface="Mada"/>
              </a:rPr>
              <a:t>Maternal mortality</a:t>
            </a:r>
            <a:r>
              <a:rPr baseline="30000" lang="en-GB" sz="1100">
                <a:solidFill>
                  <a:srgbClr val="6AA84F"/>
                </a:solidFill>
                <a:latin typeface="Nunito"/>
                <a:ea typeface="Nunito"/>
                <a:cs typeface="Nunito"/>
                <a:sym typeface="Nunito"/>
              </a:rPr>
              <a:t>2</a:t>
            </a:r>
            <a:r>
              <a:rPr b="1" lang="en-GB" sz="1200">
                <a:solidFill>
                  <a:srgbClr val="000000"/>
                </a:solidFill>
                <a:latin typeface="Mada"/>
                <a:ea typeface="Mada"/>
                <a:cs typeface="Mada"/>
                <a:sym typeface="Mada"/>
              </a:rPr>
              <a:t> :</a:t>
            </a:r>
            <a:endParaRPr b="1" sz="1200">
              <a:solidFill>
                <a:srgbClr val="000000"/>
              </a:solidFill>
              <a:latin typeface="Mada"/>
              <a:ea typeface="Mada"/>
              <a:cs typeface="Mada"/>
              <a:sym typeface="Mada"/>
            </a:endParaRPr>
          </a:p>
          <a:p>
            <a:pPr indent="0" lvl="0" marL="0" rtl="0" algn="l">
              <a:spcBef>
                <a:spcPts val="0"/>
              </a:spcBef>
              <a:spcAft>
                <a:spcPts val="0"/>
              </a:spcAft>
              <a:buNone/>
            </a:pPr>
            <a:r>
              <a:rPr lang="en-GB" sz="1200">
                <a:solidFill>
                  <a:srgbClr val="000000"/>
                </a:solidFill>
                <a:latin typeface="Mada"/>
                <a:ea typeface="Mada"/>
                <a:cs typeface="Mada"/>
                <a:sym typeface="Mada"/>
              </a:rPr>
              <a:t>• Special case of sex-related mortality. </a:t>
            </a:r>
            <a:endParaRPr sz="1200">
              <a:solidFill>
                <a:srgbClr val="000000"/>
              </a:solidFill>
              <a:latin typeface="Mada"/>
              <a:ea typeface="Mada"/>
              <a:cs typeface="Mada"/>
              <a:sym typeface="Mada"/>
            </a:endParaRPr>
          </a:p>
          <a:p>
            <a:pPr indent="0" lvl="0" marL="0" rtl="0" algn="l">
              <a:spcBef>
                <a:spcPts val="0"/>
              </a:spcBef>
              <a:spcAft>
                <a:spcPts val="0"/>
              </a:spcAft>
              <a:buNone/>
            </a:pPr>
            <a:r>
              <a:rPr lang="en-GB" sz="1200">
                <a:solidFill>
                  <a:srgbClr val="000000"/>
                </a:solidFill>
                <a:latin typeface="Mada"/>
                <a:ea typeface="Mada"/>
                <a:cs typeface="Mada"/>
                <a:sym typeface="Mada"/>
              </a:rPr>
              <a:t>• Represents death cases of women who die during pregnancy and childbirth inclusive of the first 42 days after the delivery (WHO definition). </a:t>
            </a:r>
            <a:endParaRPr sz="1200">
              <a:solidFill>
                <a:srgbClr val="000000"/>
              </a:solidFill>
              <a:latin typeface="Mada"/>
              <a:ea typeface="Mada"/>
              <a:cs typeface="Mada"/>
              <a:sym typeface="Mada"/>
            </a:endParaRPr>
          </a:p>
          <a:p>
            <a:pPr indent="0" lvl="0" marL="0" rtl="0" algn="l">
              <a:spcBef>
                <a:spcPts val="0"/>
              </a:spcBef>
              <a:spcAft>
                <a:spcPts val="0"/>
              </a:spcAft>
              <a:buNone/>
            </a:pPr>
            <a:r>
              <a:rPr lang="en-GB" sz="1200">
                <a:solidFill>
                  <a:srgbClr val="000000"/>
                </a:solidFill>
                <a:latin typeface="Mada"/>
                <a:ea typeface="Mada"/>
                <a:cs typeface="Mada"/>
                <a:sym typeface="Mada"/>
              </a:rPr>
              <a:t>• The number per year is relatively small (developed countries), thus maternal mortality rate is computed per 100,000 live births. </a:t>
            </a:r>
            <a:endParaRPr sz="1200">
              <a:solidFill>
                <a:srgbClr val="000000"/>
              </a:solidFill>
              <a:latin typeface="Mada"/>
              <a:ea typeface="Mada"/>
              <a:cs typeface="Mada"/>
              <a:sym typeface="Mada"/>
            </a:endParaRPr>
          </a:p>
          <a:p>
            <a:pPr indent="0" lvl="0" marL="0" rtl="0" algn="l">
              <a:spcBef>
                <a:spcPts val="0"/>
              </a:spcBef>
              <a:spcAft>
                <a:spcPts val="0"/>
              </a:spcAft>
              <a:buNone/>
            </a:pPr>
            <a:r>
              <a:rPr lang="en-GB" sz="1200">
                <a:solidFill>
                  <a:srgbClr val="000000"/>
                </a:solidFill>
                <a:latin typeface="Mada"/>
                <a:ea typeface="Mada"/>
                <a:cs typeface="Mada"/>
                <a:sym typeface="Mada"/>
              </a:rPr>
              <a:t>• ~ 11/100,000 in the developed countries.</a:t>
            </a:r>
            <a:endParaRPr sz="1200">
              <a:solidFill>
                <a:srgbClr val="000000"/>
              </a:solidFill>
              <a:latin typeface="Mada"/>
              <a:ea typeface="Mada"/>
              <a:cs typeface="Mada"/>
              <a:sym typeface="Mada"/>
            </a:endParaRPr>
          </a:p>
          <a:p>
            <a:pPr indent="0" lvl="0" marL="0" rtl="0" algn="l">
              <a:spcBef>
                <a:spcPts val="0"/>
              </a:spcBef>
              <a:spcAft>
                <a:spcPts val="0"/>
              </a:spcAft>
              <a:buNone/>
            </a:pPr>
            <a:r>
              <a:t/>
            </a:r>
            <a:endParaRPr sz="1200">
              <a:solidFill>
                <a:srgbClr val="000000"/>
              </a:solidFill>
              <a:latin typeface="Mada"/>
              <a:ea typeface="Mada"/>
              <a:cs typeface="Mada"/>
              <a:sym typeface="Mada"/>
            </a:endParaRPr>
          </a:p>
        </p:txBody>
      </p:sp>
      <p:cxnSp>
        <p:nvCxnSpPr>
          <p:cNvPr id="514" name="Google Shape;514;p38"/>
          <p:cNvCxnSpPr/>
          <p:nvPr/>
        </p:nvCxnSpPr>
        <p:spPr>
          <a:xfrm>
            <a:off x="1073505" y="6783678"/>
            <a:ext cx="6205200" cy="10500"/>
          </a:xfrm>
          <a:prstGeom prst="straightConnector1">
            <a:avLst/>
          </a:prstGeom>
          <a:noFill/>
          <a:ln cap="flat" cmpd="sng" w="19050">
            <a:solidFill>
              <a:srgbClr val="134F5C"/>
            </a:solidFill>
            <a:prstDash val="solid"/>
            <a:miter lim="800000"/>
            <a:headEnd len="med" w="med" type="oval"/>
            <a:tailEnd len="med" w="med" type="oval"/>
          </a:ln>
        </p:spPr>
      </p:cxnSp>
      <p:sp>
        <p:nvSpPr>
          <p:cNvPr id="515" name="Google Shape;515;p38"/>
          <p:cNvSpPr txBox="1"/>
          <p:nvPr/>
        </p:nvSpPr>
        <p:spPr>
          <a:xfrm>
            <a:off x="3403104" y="6298772"/>
            <a:ext cx="22926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100">
                <a:solidFill>
                  <a:srgbClr val="000000"/>
                </a:solidFill>
                <a:latin typeface="Mada"/>
                <a:ea typeface="Mada"/>
                <a:cs typeface="Mada"/>
                <a:sym typeface="Mada"/>
              </a:rPr>
              <a:t>N of maternal deaths</a:t>
            </a:r>
            <a:endParaRPr sz="11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516" name="Google Shape;516;p38"/>
          <p:cNvSpPr txBox="1"/>
          <p:nvPr/>
        </p:nvSpPr>
        <p:spPr>
          <a:xfrm>
            <a:off x="3403102" y="6643097"/>
            <a:ext cx="2292600" cy="2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000000"/>
                </a:solidFill>
                <a:latin typeface="Mada"/>
                <a:ea typeface="Mada"/>
                <a:cs typeface="Mada"/>
                <a:sym typeface="Mada"/>
              </a:rPr>
              <a:t>N of infants born in a given year </a:t>
            </a:r>
            <a:endParaRPr sz="11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517" name="Google Shape;517;p38"/>
          <p:cNvSpPr txBox="1"/>
          <p:nvPr/>
        </p:nvSpPr>
        <p:spPr>
          <a:xfrm>
            <a:off x="1858055" y="6404535"/>
            <a:ext cx="16419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0000"/>
                </a:solidFill>
                <a:latin typeface="Mada"/>
                <a:ea typeface="Mada"/>
                <a:cs typeface="Mada"/>
                <a:sym typeface="Mada"/>
              </a:rPr>
              <a:t>Maternal mortality rate = </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sp>
        <p:nvSpPr>
          <p:cNvPr id="518" name="Google Shape;518;p38"/>
          <p:cNvSpPr txBox="1"/>
          <p:nvPr/>
        </p:nvSpPr>
        <p:spPr>
          <a:xfrm>
            <a:off x="5582854" y="6381885"/>
            <a:ext cx="8388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0000"/>
                </a:solidFill>
                <a:latin typeface="Mada"/>
                <a:ea typeface="Mada"/>
                <a:cs typeface="Mada"/>
                <a:sym typeface="Mada"/>
              </a:rPr>
              <a:t>X 100000</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cxnSp>
        <p:nvCxnSpPr>
          <p:cNvPr id="519" name="Google Shape;519;p38"/>
          <p:cNvCxnSpPr/>
          <p:nvPr/>
        </p:nvCxnSpPr>
        <p:spPr>
          <a:xfrm>
            <a:off x="3429062" y="6574281"/>
            <a:ext cx="2224800" cy="6300"/>
          </a:xfrm>
          <a:prstGeom prst="straightConnector1">
            <a:avLst/>
          </a:prstGeom>
          <a:noFill/>
          <a:ln cap="flat" cmpd="sng" w="9525">
            <a:solidFill>
              <a:srgbClr val="595959"/>
            </a:solidFill>
            <a:prstDash val="solid"/>
            <a:round/>
            <a:headEnd len="med" w="med" type="none"/>
            <a:tailEnd len="med" w="med" type="none"/>
          </a:ln>
        </p:spPr>
      </p:cxnSp>
      <p:sp>
        <p:nvSpPr>
          <p:cNvPr id="520" name="Google Shape;520;p38"/>
          <p:cNvSpPr txBox="1"/>
          <p:nvPr/>
        </p:nvSpPr>
        <p:spPr>
          <a:xfrm>
            <a:off x="1923275" y="6391652"/>
            <a:ext cx="4305900" cy="344400"/>
          </a:xfrm>
          <a:prstGeom prst="rect">
            <a:avLst/>
          </a:prstGeom>
          <a:noFill/>
          <a:ln cap="flat" cmpd="sng" w="1905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521" name="Google Shape;521;p38"/>
          <p:cNvSpPr txBox="1"/>
          <p:nvPr/>
        </p:nvSpPr>
        <p:spPr>
          <a:xfrm>
            <a:off x="133541" y="5496773"/>
            <a:ext cx="683400" cy="617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3100">
                <a:solidFill>
                  <a:srgbClr val="134F5C"/>
                </a:solidFill>
                <a:latin typeface="Exo"/>
                <a:ea typeface="Exo"/>
                <a:cs typeface="Exo"/>
                <a:sym typeface="Exo"/>
              </a:rPr>
              <a:t>4</a:t>
            </a:r>
            <a:endParaRPr b="1" i="0" sz="3100" cap="none" strike="noStrike">
              <a:solidFill>
                <a:srgbClr val="134F5C"/>
              </a:solidFill>
              <a:latin typeface="Exo"/>
              <a:ea typeface="Exo"/>
              <a:cs typeface="Exo"/>
              <a:sym typeface="Exo"/>
            </a:endParaRPr>
          </a:p>
        </p:txBody>
      </p:sp>
      <p:cxnSp>
        <p:nvCxnSpPr>
          <p:cNvPr id="522" name="Google Shape;522;p38"/>
          <p:cNvCxnSpPr/>
          <p:nvPr/>
        </p:nvCxnSpPr>
        <p:spPr>
          <a:xfrm>
            <a:off x="1065268" y="7067105"/>
            <a:ext cx="6215400" cy="8700"/>
          </a:xfrm>
          <a:prstGeom prst="straightConnector1">
            <a:avLst/>
          </a:prstGeom>
          <a:noFill/>
          <a:ln cap="flat" cmpd="sng" w="19050">
            <a:solidFill>
              <a:srgbClr val="76A5AF"/>
            </a:solidFill>
            <a:prstDash val="solid"/>
            <a:miter lim="800000"/>
            <a:headEnd len="med" w="med" type="oval"/>
            <a:tailEnd len="med" w="med" type="oval"/>
          </a:ln>
        </p:spPr>
      </p:cxnSp>
      <p:cxnSp>
        <p:nvCxnSpPr>
          <p:cNvPr id="523" name="Google Shape;523;p38"/>
          <p:cNvCxnSpPr/>
          <p:nvPr/>
        </p:nvCxnSpPr>
        <p:spPr>
          <a:xfrm flipH="1" rot="10800000">
            <a:off x="1067166" y="7971046"/>
            <a:ext cx="6206700" cy="13800"/>
          </a:xfrm>
          <a:prstGeom prst="straightConnector1">
            <a:avLst/>
          </a:prstGeom>
          <a:noFill/>
          <a:ln cap="flat" cmpd="sng" w="19050">
            <a:solidFill>
              <a:srgbClr val="76A5AF"/>
            </a:solidFill>
            <a:prstDash val="solid"/>
            <a:miter lim="800000"/>
            <a:headEnd len="med" w="med" type="oval"/>
            <a:tailEnd len="med" w="med" type="oval"/>
          </a:ln>
        </p:spPr>
      </p:cxnSp>
      <p:sp>
        <p:nvSpPr>
          <p:cNvPr id="524" name="Google Shape;524;p38"/>
          <p:cNvSpPr txBox="1"/>
          <p:nvPr/>
        </p:nvSpPr>
        <p:spPr>
          <a:xfrm>
            <a:off x="1033300" y="7067027"/>
            <a:ext cx="6349800" cy="70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Life expectancy: </a:t>
            </a:r>
            <a:r>
              <a:rPr lang="en-GB" sz="1200">
                <a:latin typeface="Mada"/>
                <a:ea typeface="Mada"/>
                <a:cs typeface="Mada"/>
                <a:sym typeface="Mada"/>
              </a:rPr>
              <a:t>the average number of years an individual of a given age is expected to live if current age-specific mortality rates continue to apply. Every cohort had different experiences in its earlier life that might have influenced its mortality rate in a given year.</a:t>
            </a:r>
            <a:endParaRPr sz="1200">
              <a:latin typeface="Mada"/>
              <a:ea typeface="Mada"/>
              <a:cs typeface="Mada"/>
              <a:sym typeface="Mada"/>
            </a:endParaRPr>
          </a:p>
          <a:p>
            <a:pPr indent="0" lvl="0" marL="0" rtl="0" algn="l">
              <a:spcBef>
                <a:spcPts val="0"/>
              </a:spcBef>
              <a:spcAft>
                <a:spcPts val="0"/>
              </a:spcAft>
              <a:buNone/>
            </a:pPr>
            <a:r>
              <a:t/>
            </a:r>
            <a:endParaRPr b="1"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grpSp>
        <p:nvGrpSpPr>
          <p:cNvPr id="525" name="Google Shape;525;p38"/>
          <p:cNvGrpSpPr/>
          <p:nvPr/>
        </p:nvGrpSpPr>
        <p:grpSpPr>
          <a:xfrm>
            <a:off x="635040" y="7200000"/>
            <a:ext cx="388285" cy="708082"/>
            <a:chOff x="4136752" y="1733232"/>
            <a:chExt cx="723738" cy="1422708"/>
          </a:xfrm>
        </p:grpSpPr>
        <p:sp>
          <p:nvSpPr>
            <p:cNvPr id="526" name="Google Shape;526;p38"/>
            <p:cNvSpPr/>
            <p:nvPr/>
          </p:nvSpPr>
          <p:spPr>
            <a:xfrm>
              <a:off x="4149190" y="1733232"/>
              <a:ext cx="711300" cy="1422600"/>
            </a:xfrm>
            <a:prstGeom prst="chevron">
              <a:avLst>
                <a:gd fmla="val 52989" name="adj"/>
              </a:avLst>
            </a:prstGeom>
            <a:solidFill>
              <a:srgbClr val="76A5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527" name="Google Shape;527;p38"/>
            <p:cNvSpPr/>
            <p:nvPr/>
          </p:nvSpPr>
          <p:spPr>
            <a:xfrm rot="10800000">
              <a:off x="4136752" y="2819640"/>
              <a:ext cx="288000" cy="336300"/>
            </a:xfrm>
            <a:prstGeom prst="rect">
              <a:avLst/>
            </a:prstGeom>
            <a:solidFill>
              <a:srgbClr val="76A5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528" name="Google Shape;528;p38"/>
            <p:cNvSpPr/>
            <p:nvPr/>
          </p:nvSpPr>
          <p:spPr>
            <a:xfrm rot="10800000">
              <a:off x="4136752" y="1733274"/>
              <a:ext cx="288000" cy="336300"/>
            </a:xfrm>
            <a:prstGeom prst="rect">
              <a:avLst/>
            </a:prstGeom>
            <a:solidFill>
              <a:srgbClr val="76A5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529" name="Google Shape;529;p38"/>
          <p:cNvSpPr txBox="1"/>
          <p:nvPr/>
        </p:nvSpPr>
        <p:spPr>
          <a:xfrm>
            <a:off x="133548" y="7245476"/>
            <a:ext cx="683400" cy="617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3100">
                <a:solidFill>
                  <a:srgbClr val="76A5AF"/>
                </a:solidFill>
                <a:latin typeface="Exo"/>
                <a:ea typeface="Exo"/>
                <a:cs typeface="Exo"/>
                <a:sym typeface="Exo"/>
              </a:rPr>
              <a:t>5</a:t>
            </a:r>
            <a:endParaRPr b="1" i="0" sz="3100" u="none" cap="none" strike="noStrike">
              <a:solidFill>
                <a:srgbClr val="76A5AF"/>
              </a:solidFill>
              <a:latin typeface="Exo"/>
              <a:ea typeface="Exo"/>
              <a:cs typeface="Exo"/>
              <a:sym typeface="Exo"/>
            </a:endParaRPr>
          </a:p>
        </p:txBody>
      </p:sp>
      <p:grpSp>
        <p:nvGrpSpPr>
          <p:cNvPr id="530" name="Google Shape;530;p38"/>
          <p:cNvGrpSpPr/>
          <p:nvPr/>
        </p:nvGrpSpPr>
        <p:grpSpPr>
          <a:xfrm>
            <a:off x="635049" y="8386390"/>
            <a:ext cx="388285" cy="708082"/>
            <a:chOff x="4136752" y="1733232"/>
            <a:chExt cx="723738" cy="1422708"/>
          </a:xfrm>
        </p:grpSpPr>
        <p:sp>
          <p:nvSpPr>
            <p:cNvPr id="531" name="Google Shape;531;p38"/>
            <p:cNvSpPr/>
            <p:nvPr/>
          </p:nvSpPr>
          <p:spPr>
            <a:xfrm>
              <a:off x="4149190" y="1733232"/>
              <a:ext cx="711300" cy="1422600"/>
            </a:xfrm>
            <a:prstGeom prst="chevron">
              <a:avLst>
                <a:gd fmla="val 52989" name="adj"/>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532" name="Google Shape;532;p38"/>
            <p:cNvSpPr/>
            <p:nvPr/>
          </p:nvSpPr>
          <p:spPr>
            <a:xfrm rot="10800000">
              <a:off x="4136752" y="2819640"/>
              <a:ext cx="288000" cy="336300"/>
            </a:xfrm>
            <a:prstGeom prst="rect">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533" name="Google Shape;533;p38"/>
            <p:cNvSpPr/>
            <p:nvPr/>
          </p:nvSpPr>
          <p:spPr>
            <a:xfrm rot="10800000">
              <a:off x="4136752" y="1733274"/>
              <a:ext cx="288000" cy="336300"/>
            </a:xfrm>
            <a:prstGeom prst="rect">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534" name="Google Shape;534;p38"/>
          <p:cNvSpPr txBox="1"/>
          <p:nvPr/>
        </p:nvSpPr>
        <p:spPr>
          <a:xfrm>
            <a:off x="133541" y="8431878"/>
            <a:ext cx="683400" cy="617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3100">
                <a:solidFill>
                  <a:srgbClr val="D0E0E3"/>
                </a:solidFill>
                <a:latin typeface="Exo"/>
                <a:ea typeface="Exo"/>
                <a:cs typeface="Exo"/>
                <a:sym typeface="Exo"/>
              </a:rPr>
              <a:t>6</a:t>
            </a:r>
            <a:endParaRPr b="1" i="0" sz="3100" u="none" cap="none" strike="noStrike">
              <a:solidFill>
                <a:srgbClr val="D0E0E3"/>
              </a:solidFill>
              <a:latin typeface="Exo"/>
              <a:ea typeface="Exo"/>
              <a:cs typeface="Exo"/>
              <a:sym typeface="Exo"/>
            </a:endParaRPr>
          </a:p>
        </p:txBody>
      </p:sp>
      <p:cxnSp>
        <p:nvCxnSpPr>
          <p:cNvPr id="535" name="Google Shape;535;p38"/>
          <p:cNvCxnSpPr/>
          <p:nvPr/>
        </p:nvCxnSpPr>
        <p:spPr>
          <a:xfrm>
            <a:off x="1067951" y="8250090"/>
            <a:ext cx="6280500" cy="0"/>
          </a:xfrm>
          <a:prstGeom prst="straightConnector1">
            <a:avLst/>
          </a:prstGeom>
          <a:noFill/>
          <a:ln cap="flat" cmpd="sng" w="19050">
            <a:solidFill>
              <a:srgbClr val="D0E0E3"/>
            </a:solidFill>
            <a:prstDash val="solid"/>
            <a:miter lim="800000"/>
            <a:headEnd len="med" w="med" type="oval"/>
            <a:tailEnd len="med" w="med" type="oval"/>
          </a:ln>
        </p:spPr>
      </p:cxnSp>
      <p:cxnSp>
        <p:nvCxnSpPr>
          <p:cNvPr id="536" name="Google Shape;536;p38"/>
          <p:cNvCxnSpPr/>
          <p:nvPr/>
        </p:nvCxnSpPr>
        <p:spPr>
          <a:xfrm flipH="1" rot="10800000">
            <a:off x="1107680" y="9161718"/>
            <a:ext cx="6205500" cy="2400"/>
          </a:xfrm>
          <a:prstGeom prst="straightConnector1">
            <a:avLst/>
          </a:prstGeom>
          <a:noFill/>
          <a:ln cap="flat" cmpd="sng" w="19050">
            <a:solidFill>
              <a:srgbClr val="D0E0E3"/>
            </a:solidFill>
            <a:prstDash val="solid"/>
            <a:miter lim="800000"/>
            <a:headEnd len="med" w="med" type="oval"/>
            <a:tailEnd len="med" w="med" type="oval"/>
          </a:ln>
        </p:spPr>
      </p:cxnSp>
      <p:sp>
        <p:nvSpPr>
          <p:cNvPr id="537" name="Google Shape;537;p38"/>
          <p:cNvSpPr txBox="1"/>
          <p:nvPr/>
        </p:nvSpPr>
        <p:spPr>
          <a:xfrm>
            <a:off x="1070175" y="8351902"/>
            <a:ext cx="6280500" cy="70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Life expectancy at birth: </a:t>
            </a:r>
            <a:r>
              <a:rPr lang="en-GB" sz="1200">
                <a:latin typeface="Mada"/>
                <a:ea typeface="Mada"/>
                <a:cs typeface="Mada"/>
                <a:sym typeface="Mada"/>
              </a:rPr>
              <a:t>Average number of years a newborn is expected to live if current</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mortality structure persists throughout its life.</a:t>
            </a:r>
            <a:endParaRPr sz="1200">
              <a:latin typeface="Mada"/>
              <a:ea typeface="Mada"/>
              <a:cs typeface="Mada"/>
              <a:sym typeface="Mada"/>
            </a:endParaRPr>
          </a:p>
          <a:p>
            <a:pPr indent="0" lvl="0" marL="0" rtl="0" algn="l">
              <a:spcBef>
                <a:spcPts val="0"/>
              </a:spcBef>
              <a:spcAft>
                <a:spcPts val="0"/>
              </a:spcAft>
              <a:buNone/>
            </a:pPr>
            <a:r>
              <a:t/>
            </a:r>
            <a:endParaRPr b="1" sz="1200">
              <a:latin typeface="Mada"/>
              <a:ea typeface="Mada"/>
              <a:cs typeface="Mada"/>
              <a:sym typeface="Mad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39"/>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9"/>
          <p:cNvSpPr/>
          <p:nvPr/>
        </p:nvSpPr>
        <p:spPr>
          <a:xfrm>
            <a:off x="1030675" y="1023825"/>
            <a:ext cx="5479800" cy="809700"/>
          </a:xfrm>
          <a:prstGeom prst="chevron">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9"/>
          <p:cNvSpPr txBox="1"/>
          <p:nvPr/>
        </p:nvSpPr>
        <p:spPr>
          <a:xfrm>
            <a:off x="-75" y="870386"/>
            <a:ext cx="1030500" cy="111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GB">
                <a:solidFill>
                  <a:srgbClr val="45818E"/>
                </a:solidFill>
                <a:latin typeface="Nunito"/>
                <a:ea typeface="Nunito"/>
                <a:cs typeface="Nunito"/>
                <a:sym typeface="Nunito"/>
              </a:rPr>
              <a:t>Definition</a:t>
            </a:r>
            <a:endParaRPr b="1">
              <a:solidFill>
                <a:srgbClr val="45818E"/>
              </a:solidFill>
              <a:latin typeface="Nunito"/>
              <a:ea typeface="Nunito"/>
              <a:cs typeface="Nunito"/>
              <a:sym typeface="Nunito"/>
            </a:endParaRPr>
          </a:p>
        </p:txBody>
      </p:sp>
      <p:grpSp>
        <p:nvGrpSpPr>
          <p:cNvPr id="545" name="Google Shape;545;p39"/>
          <p:cNvGrpSpPr/>
          <p:nvPr/>
        </p:nvGrpSpPr>
        <p:grpSpPr>
          <a:xfrm>
            <a:off x="1030675" y="966886"/>
            <a:ext cx="566175" cy="923575"/>
            <a:chOff x="1085125" y="209550"/>
            <a:chExt cx="566175" cy="923575"/>
          </a:xfrm>
        </p:grpSpPr>
        <p:sp>
          <p:nvSpPr>
            <p:cNvPr id="546" name="Google Shape;546;p39"/>
            <p:cNvSpPr/>
            <p:nvPr/>
          </p:nvSpPr>
          <p:spPr>
            <a:xfrm>
              <a:off x="1085125" y="2095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9"/>
            <p:cNvSpPr/>
            <p:nvPr/>
          </p:nvSpPr>
          <p:spPr>
            <a:xfrm>
              <a:off x="1152400" y="5219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8" name="Google Shape;548;p39"/>
          <p:cNvSpPr txBox="1"/>
          <p:nvPr/>
        </p:nvSpPr>
        <p:spPr>
          <a:xfrm>
            <a:off x="1520650" y="1169475"/>
            <a:ext cx="4868100" cy="67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The search for </a:t>
            </a:r>
            <a:r>
              <a:rPr b="1" lang="en-GB" sz="1200">
                <a:latin typeface="Mada"/>
                <a:ea typeface="Mada"/>
                <a:cs typeface="Mada"/>
                <a:sym typeface="Mada"/>
              </a:rPr>
              <a:t>unrecognized </a:t>
            </a:r>
            <a:r>
              <a:rPr lang="en-GB" sz="1200">
                <a:latin typeface="Mada"/>
                <a:ea typeface="Mada"/>
                <a:cs typeface="Mada"/>
                <a:sym typeface="Mada"/>
              </a:rPr>
              <a:t>disease or defect by means of </a:t>
            </a:r>
            <a:r>
              <a:rPr b="1" lang="en-GB" sz="1200">
                <a:latin typeface="Mada"/>
                <a:ea typeface="Mada"/>
                <a:cs typeface="Mada"/>
                <a:sym typeface="Mada"/>
              </a:rPr>
              <a:t>rapidly </a:t>
            </a:r>
            <a:r>
              <a:rPr lang="en-GB" sz="1200">
                <a:latin typeface="Mada"/>
                <a:ea typeface="Mada"/>
                <a:cs typeface="Mada"/>
                <a:sym typeface="Mada"/>
              </a:rPr>
              <a:t>applied tests, examinations or other procedures in </a:t>
            </a:r>
            <a:r>
              <a:rPr b="1" lang="en-GB" sz="1200">
                <a:latin typeface="Mada"/>
                <a:ea typeface="Mada"/>
                <a:cs typeface="Mada"/>
                <a:sym typeface="Mada"/>
              </a:rPr>
              <a:t>apparently healthy </a:t>
            </a:r>
            <a:r>
              <a:rPr lang="en-GB" sz="1200">
                <a:latin typeface="Mada"/>
                <a:ea typeface="Mada"/>
                <a:cs typeface="Mada"/>
                <a:sym typeface="Mada"/>
              </a:rPr>
              <a:t>individuals.</a:t>
            </a:r>
            <a:endParaRPr sz="1200">
              <a:solidFill>
                <a:srgbClr val="000000"/>
              </a:solidFill>
              <a:highlight>
                <a:srgbClr val="FFFFFF"/>
              </a:highlight>
              <a:latin typeface="Mada"/>
              <a:ea typeface="Mada"/>
              <a:cs typeface="Mada"/>
              <a:sym typeface="Mada"/>
            </a:endParaRPr>
          </a:p>
          <a:p>
            <a:pPr indent="0" lvl="0" marL="0" rtl="0" algn="l">
              <a:lnSpc>
                <a:spcPct val="115000"/>
              </a:lnSpc>
              <a:spcBef>
                <a:spcPts val="1200"/>
              </a:spcBef>
              <a:spcAft>
                <a:spcPts val="0"/>
              </a:spcAft>
              <a:buClr>
                <a:srgbClr val="000000"/>
              </a:buClr>
              <a:buSzPts val="1100"/>
              <a:buFont typeface="Arial"/>
              <a:buNone/>
            </a:pPr>
            <a:r>
              <a:t/>
            </a:r>
            <a:endParaRPr sz="1200">
              <a:solidFill>
                <a:srgbClr val="000000"/>
              </a:solidFill>
              <a:latin typeface="Mada"/>
              <a:ea typeface="Mada"/>
              <a:cs typeface="Mada"/>
              <a:sym typeface="Mada"/>
            </a:endParaRPr>
          </a:p>
          <a:p>
            <a:pPr indent="0" lvl="0" marL="0" rtl="0" algn="l">
              <a:spcBef>
                <a:spcPts val="1200"/>
              </a:spcBef>
              <a:spcAft>
                <a:spcPts val="0"/>
              </a:spcAft>
              <a:buNone/>
            </a:pPr>
            <a:r>
              <a:t/>
            </a:r>
            <a:endParaRPr sz="1200">
              <a:latin typeface="Mada"/>
              <a:ea typeface="Mada"/>
              <a:cs typeface="Mada"/>
              <a:sym typeface="Mada"/>
            </a:endParaRPr>
          </a:p>
        </p:txBody>
      </p:sp>
      <p:pic>
        <p:nvPicPr>
          <p:cNvPr id="549" name="Google Shape;549;p39"/>
          <p:cNvPicPr preferRelativeResize="0"/>
          <p:nvPr/>
        </p:nvPicPr>
        <p:blipFill rotWithShape="1">
          <a:blip r:embed="rId3">
            <a:alphaModFix/>
          </a:blip>
          <a:srcRect b="0" l="0" r="0" t="7944"/>
          <a:stretch/>
        </p:blipFill>
        <p:spPr>
          <a:xfrm>
            <a:off x="6510725" y="723675"/>
            <a:ext cx="1030500" cy="1116600"/>
          </a:xfrm>
          <a:prstGeom prst="rect">
            <a:avLst/>
          </a:prstGeom>
          <a:noFill/>
          <a:ln>
            <a:noFill/>
          </a:ln>
        </p:spPr>
      </p:pic>
      <p:sp>
        <p:nvSpPr>
          <p:cNvPr id="550" name="Google Shape;550;p39"/>
          <p:cNvSpPr txBox="1"/>
          <p:nvPr/>
        </p:nvSpPr>
        <p:spPr>
          <a:xfrm>
            <a:off x="259564" y="330372"/>
            <a:ext cx="7072200" cy="68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L5- </a:t>
            </a:r>
            <a:r>
              <a:rPr b="1" lang="en-GB" sz="2400">
                <a:solidFill>
                  <a:srgbClr val="134F5C"/>
                </a:solidFill>
                <a:latin typeface="Nunito"/>
                <a:ea typeface="Nunito"/>
                <a:cs typeface="Nunito"/>
                <a:sym typeface="Nunito"/>
              </a:rPr>
              <a:t>Screening</a:t>
            </a:r>
            <a:endParaRPr b="1" sz="2400">
              <a:solidFill>
                <a:srgbClr val="134F5C"/>
              </a:solidFill>
              <a:latin typeface="Nunito"/>
              <a:ea typeface="Nunito"/>
              <a:cs typeface="Nunito"/>
              <a:sym typeface="Nunito"/>
            </a:endParaRPr>
          </a:p>
        </p:txBody>
      </p:sp>
      <p:sp>
        <p:nvSpPr>
          <p:cNvPr id="551" name="Google Shape;551;p39"/>
          <p:cNvSpPr txBox="1"/>
          <p:nvPr/>
        </p:nvSpPr>
        <p:spPr>
          <a:xfrm>
            <a:off x="293563" y="1833521"/>
            <a:ext cx="6897600" cy="54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Uses of Screening</a:t>
            </a:r>
            <a:endParaRPr sz="2400">
              <a:solidFill>
                <a:srgbClr val="134F5C"/>
              </a:solidFill>
              <a:latin typeface="Nunito"/>
              <a:ea typeface="Nunito"/>
              <a:cs typeface="Nunito"/>
              <a:sym typeface="Nunito"/>
            </a:endParaRPr>
          </a:p>
        </p:txBody>
      </p:sp>
      <p:grpSp>
        <p:nvGrpSpPr>
          <p:cNvPr id="552" name="Google Shape;552;p39"/>
          <p:cNvGrpSpPr/>
          <p:nvPr/>
        </p:nvGrpSpPr>
        <p:grpSpPr>
          <a:xfrm>
            <a:off x="332700" y="3180995"/>
            <a:ext cx="6897725" cy="611305"/>
            <a:chOff x="1592998" y="2322562"/>
            <a:chExt cx="3729710" cy="642600"/>
          </a:xfrm>
        </p:grpSpPr>
        <p:sp>
          <p:nvSpPr>
            <p:cNvPr id="553" name="Google Shape;553;p39"/>
            <p:cNvSpPr/>
            <p:nvPr/>
          </p:nvSpPr>
          <p:spPr>
            <a:xfrm flipH="1">
              <a:off x="2199408" y="2322562"/>
              <a:ext cx="3123300" cy="642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Clr>
                  <a:srgbClr val="000000"/>
                </a:buClr>
                <a:buSzPts val="1100"/>
                <a:buFont typeface="Arial"/>
                <a:buNone/>
              </a:pPr>
              <a:r>
                <a:rPr b="1" lang="en-GB" sz="1200">
                  <a:latin typeface="Mada"/>
                  <a:ea typeface="Mada"/>
                  <a:cs typeface="Mada"/>
                  <a:sym typeface="Mada"/>
                </a:rPr>
                <a:t>Control of disease </a:t>
              </a:r>
              <a:r>
                <a:rPr b="1" baseline="30000" lang="en-GB" sz="1200">
                  <a:solidFill>
                    <a:srgbClr val="000000"/>
                  </a:solidFill>
                  <a:latin typeface="Mada"/>
                  <a:ea typeface="Mada"/>
                  <a:cs typeface="Mada"/>
                  <a:sym typeface="Mada"/>
                </a:rPr>
                <a:t>3</a:t>
              </a:r>
              <a:r>
                <a:rPr b="1" lang="en-GB" sz="1200">
                  <a:latin typeface="Mada"/>
                  <a:ea typeface="Mada"/>
                  <a:cs typeface="Mada"/>
                  <a:sym typeface="Mada"/>
                </a:rPr>
                <a:t>:</a:t>
              </a:r>
              <a:r>
                <a:rPr lang="en-GB" sz="1200">
                  <a:latin typeface="Mada"/>
                  <a:ea typeface="Mada"/>
                  <a:cs typeface="Mada"/>
                  <a:sym typeface="Mada"/>
                </a:rPr>
                <a:t> people are screened for the benefit of </a:t>
              </a:r>
              <a:r>
                <a:rPr b="1" lang="en-GB" sz="1200">
                  <a:solidFill>
                    <a:srgbClr val="CC0000"/>
                  </a:solidFill>
                  <a:latin typeface="Mada"/>
                  <a:ea typeface="Mada"/>
                  <a:cs typeface="Mada"/>
                  <a:sym typeface="Mada"/>
                </a:rPr>
                <a:t>others</a:t>
              </a:r>
              <a:r>
                <a:rPr b="1" lang="en-GB" sz="1200">
                  <a:solidFill>
                    <a:srgbClr val="FF0000"/>
                  </a:solidFill>
                  <a:latin typeface="Mada"/>
                  <a:ea typeface="Mada"/>
                  <a:cs typeface="Mada"/>
                  <a:sym typeface="Mada"/>
                </a:rPr>
                <a:t> </a:t>
              </a:r>
              <a:endParaRPr sz="1200">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1200" u="sng">
                  <a:solidFill>
                    <a:srgbClr val="000000"/>
                  </a:solidFill>
                  <a:highlight>
                    <a:srgbClr val="CFE2F3"/>
                  </a:highlight>
                  <a:latin typeface="Mada"/>
                  <a:ea typeface="Mada"/>
                  <a:cs typeface="Mada"/>
                  <a:sym typeface="Mada"/>
                </a:rPr>
                <a:t>For example:</a:t>
              </a:r>
              <a:r>
                <a:rPr lang="en-GB" sz="1200">
                  <a:solidFill>
                    <a:srgbClr val="000000"/>
                  </a:solidFill>
                  <a:latin typeface="Mada"/>
                  <a:ea typeface="Mada"/>
                  <a:cs typeface="Mada"/>
                  <a:sym typeface="Mada"/>
                </a:rPr>
                <a:t> </a:t>
              </a:r>
              <a:r>
                <a:rPr lang="en-GB" sz="1200">
                  <a:latin typeface="Mada"/>
                  <a:ea typeface="Mada"/>
                  <a:cs typeface="Mada"/>
                  <a:sym typeface="Mada"/>
                </a:rPr>
                <a:t>TB to protect population</a:t>
              </a:r>
              <a:endParaRPr/>
            </a:p>
          </p:txBody>
        </p:sp>
        <p:sp>
          <p:nvSpPr>
            <p:cNvPr id="554" name="Google Shape;554;p39"/>
            <p:cNvSpPr/>
            <p:nvPr/>
          </p:nvSpPr>
          <p:spPr>
            <a:xfrm>
              <a:off x="1592998" y="2322562"/>
              <a:ext cx="6009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555" name="Google Shape;555;p39"/>
            <p:cNvSpPr/>
            <p:nvPr/>
          </p:nvSpPr>
          <p:spPr>
            <a:xfrm>
              <a:off x="1592998" y="2322562"/>
              <a:ext cx="606300" cy="642600"/>
            </a:xfrm>
            <a:prstGeom prst="rect">
              <a:avLst/>
            </a:prstGeom>
            <a:solidFill>
              <a:srgbClr val="134F5C"/>
            </a:solidFill>
            <a:ln>
              <a:noFill/>
            </a:ln>
          </p:spPr>
          <p:txBody>
            <a:bodyPr anchorCtr="0" anchor="t" bIns="68500" lIns="68500" spcFirstLastPara="1" rIns="68500" wrap="square" tIns="68500">
              <a:noAutofit/>
            </a:bodyPr>
            <a:lstStyle/>
            <a:p>
              <a:pPr indent="0" lvl="0" marL="0" rtl="0" algn="ctr">
                <a:spcBef>
                  <a:spcPts val="0"/>
                </a:spcBef>
                <a:spcAft>
                  <a:spcPts val="0"/>
                </a:spcAft>
                <a:buNone/>
              </a:pPr>
              <a:r>
                <a:rPr b="1" lang="en-GB" sz="2400">
                  <a:solidFill>
                    <a:srgbClr val="FFFFFF"/>
                  </a:solidFill>
                  <a:latin typeface="Georgia"/>
                  <a:ea typeface="Georgia"/>
                  <a:cs typeface="Georgia"/>
                  <a:sym typeface="Georgia"/>
                </a:rPr>
                <a:t>2</a:t>
              </a:r>
              <a:endParaRPr b="1" sz="2400">
                <a:solidFill>
                  <a:srgbClr val="FFFFFF"/>
                </a:solidFill>
                <a:latin typeface="Georgia"/>
                <a:ea typeface="Georgia"/>
                <a:cs typeface="Georgia"/>
                <a:sym typeface="Georgia"/>
              </a:endParaRPr>
            </a:p>
          </p:txBody>
        </p:sp>
      </p:grpSp>
      <p:grpSp>
        <p:nvGrpSpPr>
          <p:cNvPr id="556" name="Google Shape;556;p39"/>
          <p:cNvGrpSpPr/>
          <p:nvPr/>
        </p:nvGrpSpPr>
        <p:grpSpPr>
          <a:xfrm>
            <a:off x="332700" y="3991545"/>
            <a:ext cx="6897725" cy="611305"/>
            <a:chOff x="1592998" y="2322569"/>
            <a:chExt cx="3729710" cy="642600"/>
          </a:xfrm>
        </p:grpSpPr>
        <p:sp>
          <p:nvSpPr>
            <p:cNvPr id="557" name="Google Shape;557;p39"/>
            <p:cNvSpPr/>
            <p:nvPr/>
          </p:nvSpPr>
          <p:spPr>
            <a:xfrm flipH="1">
              <a:off x="2199408" y="2322569"/>
              <a:ext cx="3123300" cy="642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Clr>
                  <a:srgbClr val="000000"/>
                </a:buClr>
                <a:buSzPts val="1100"/>
                <a:buFont typeface="Arial"/>
                <a:buNone/>
              </a:pPr>
              <a:r>
                <a:rPr b="1" lang="en-GB" sz="1200">
                  <a:latin typeface="Mada"/>
                  <a:ea typeface="Mada"/>
                  <a:cs typeface="Mada"/>
                  <a:sym typeface="Mada"/>
                </a:rPr>
                <a:t>Research purposes</a:t>
              </a:r>
              <a:r>
                <a:rPr lang="en-GB" sz="1200">
                  <a:latin typeface="Mada"/>
                  <a:ea typeface="Mada"/>
                  <a:cs typeface="Mada"/>
                  <a:sym typeface="Mada"/>
                </a:rPr>
                <a:t> such as measuring the prevalence and incidence.</a:t>
              </a:r>
              <a:endParaRPr/>
            </a:p>
          </p:txBody>
        </p:sp>
        <p:sp>
          <p:nvSpPr>
            <p:cNvPr id="558" name="Google Shape;558;p39"/>
            <p:cNvSpPr/>
            <p:nvPr/>
          </p:nvSpPr>
          <p:spPr>
            <a:xfrm>
              <a:off x="1592998" y="2322569"/>
              <a:ext cx="5856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559" name="Google Shape;559;p39"/>
            <p:cNvSpPr/>
            <p:nvPr/>
          </p:nvSpPr>
          <p:spPr>
            <a:xfrm>
              <a:off x="1592998" y="2322569"/>
              <a:ext cx="606300" cy="642600"/>
            </a:xfrm>
            <a:prstGeom prst="rect">
              <a:avLst/>
            </a:prstGeom>
            <a:solidFill>
              <a:srgbClr val="76A5AF"/>
            </a:solidFill>
            <a:ln>
              <a:noFill/>
            </a:ln>
          </p:spPr>
          <p:txBody>
            <a:bodyPr anchorCtr="0" anchor="t" bIns="68500" lIns="68500" spcFirstLastPara="1" rIns="68500" wrap="square" tIns="68500">
              <a:noAutofit/>
            </a:bodyPr>
            <a:lstStyle/>
            <a:p>
              <a:pPr indent="0" lvl="0" marL="0" rtl="0" algn="ctr">
                <a:spcBef>
                  <a:spcPts val="0"/>
                </a:spcBef>
                <a:spcAft>
                  <a:spcPts val="0"/>
                </a:spcAft>
                <a:buNone/>
              </a:pPr>
              <a:r>
                <a:rPr b="1" lang="en-GB" sz="2400">
                  <a:solidFill>
                    <a:srgbClr val="FFFFFF"/>
                  </a:solidFill>
                  <a:latin typeface="Georgia"/>
                  <a:ea typeface="Georgia"/>
                  <a:cs typeface="Georgia"/>
                  <a:sym typeface="Georgia"/>
                </a:rPr>
                <a:t>3</a:t>
              </a:r>
              <a:endParaRPr b="1" sz="2400">
                <a:solidFill>
                  <a:srgbClr val="FFFFFF"/>
                </a:solidFill>
                <a:latin typeface="Georgia"/>
                <a:ea typeface="Georgia"/>
                <a:cs typeface="Georgia"/>
                <a:sym typeface="Georgia"/>
              </a:endParaRPr>
            </a:p>
          </p:txBody>
        </p:sp>
      </p:grpSp>
      <p:grpSp>
        <p:nvGrpSpPr>
          <p:cNvPr id="560" name="Google Shape;560;p39"/>
          <p:cNvGrpSpPr/>
          <p:nvPr/>
        </p:nvGrpSpPr>
        <p:grpSpPr>
          <a:xfrm>
            <a:off x="332700" y="2422170"/>
            <a:ext cx="6897724" cy="612162"/>
            <a:chOff x="1592998" y="2321824"/>
            <a:chExt cx="3729709" cy="643500"/>
          </a:xfrm>
        </p:grpSpPr>
        <p:sp>
          <p:nvSpPr>
            <p:cNvPr id="561" name="Google Shape;561;p39"/>
            <p:cNvSpPr/>
            <p:nvPr/>
          </p:nvSpPr>
          <p:spPr>
            <a:xfrm flipH="1">
              <a:off x="2199408" y="2321824"/>
              <a:ext cx="3123300" cy="6435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Clr>
                  <a:srgbClr val="000000"/>
                </a:buClr>
                <a:buSzPts val="1100"/>
                <a:buFont typeface="Arial"/>
                <a:buNone/>
              </a:pPr>
              <a:r>
                <a:rPr b="1" lang="en-GB" sz="1200">
                  <a:latin typeface="Mada"/>
                  <a:ea typeface="Mada"/>
                  <a:cs typeface="Mada"/>
                  <a:sym typeface="Mada"/>
                </a:rPr>
                <a:t>Case detection </a:t>
              </a:r>
              <a:r>
                <a:rPr b="1" baseline="30000" lang="en-GB" sz="1200">
                  <a:latin typeface="Mada"/>
                  <a:ea typeface="Mada"/>
                  <a:cs typeface="Mada"/>
                  <a:sym typeface="Mada"/>
                </a:rPr>
                <a:t>2</a:t>
              </a:r>
              <a:r>
                <a:rPr b="1" lang="en-GB" sz="1200">
                  <a:latin typeface="Mada"/>
                  <a:ea typeface="Mada"/>
                  <a:cs typeface="Mada"/>
                  <a:sym typeface="Mada"/>
                </a:rPr>
                <a:t>:</a:t>
              </a:r>
              <a:r>
                <a:rPr lang="en-GB" sz="1200">
                  <a:latin typeface="Mada"/>
                  <a:ea typeface="Mada"/>
                  <a:cs typeface="Mada"/>
                  <a:sym typeface="Mada"/>
                </a:rPr>
                <a:t> people screened for their</a:t>
              </a:r>
              <a:r>
                <a:rPr b="1" lang="en-GB" sz="1200">
                  <a:solidFill>
                    <a:srgbClr val="FF0000"/>
                  </a:solidFill>
                  <a:latin typeface="Mada"/>
                  <a:ea typeface="Mada"/>
                  <a:cs typeface="Mada"/>
                  <a:sym typeface="Mada"/>
                </a:rPr>
                <a:t> </a:t>
              </a:r>
              <a:r>
                <a:rPr b="1" lang="en-GB" sz="1200">
                  <a:solidFill>
                    <a:srgbClr val="CC0000"/>
                  </a:solidFill>
                  <a:latin typeface="Mada"/>
                  <a:ea typeface="Mada"/>
                  <a:cs typeface="Mada"/>
                  <a:sym typeface="Mada"/>
                </a:rPr>
                <a:t>own benefit</a:t>
              </a:r>
              <a:r>
                <a:rPr lang="en-GB" sz="1200">
                  <a:latin typeface="Mada"/>
                  <a:ea typeface="Mada"/>
                  <a:cs typeface="Mada"/>
                  <a:sym typeface="Mada"/>
                </a:rPr>
                <a:t>. </a:t>
              </a:r>
              <a:endParaRPr sz="1200">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1200" u="sng">
                  <a:solidFill>
                    <a:srgbClr val="000000"/>
                  </a:solidFill>
                  <a:highlight>
                    <a:srgbClr val="CFE2F3"/>
                  </a:highlight>
                  <a:latin typeface="Mada"/>
                  <a:ea typeface="Mada"/>
                  <a:cs typeface="Mada"/>
                  <a:sym typeface="Mada"/>
                </a:rPr>
                <a:t>For example:</a:t>
              </a:r>
              <a:r>
                <a:rPr lang="en-GB" sz="1200">
                  <a:solidFill>
                    <a:srgbClr val="000000"/>
                  </a:solidFill>
                  <a:latin typeface="Mada"/>
                  <a:ea typeface="Mada"/>
                  <a:cs typeface="Mada"/>
                  <a:sym typeface="Mada"/>
                </a:rPr>
                <a:t> Screening for </a:t>
              </a:r>
              <a:r>
                <a:rPr lang="en-GB" sz="1200">
                  <a:latin typeface="Mada"/>
                  <a:ea typeface="Mada"/>
                  <a:cs typeface="Mada"/>
                  <a:sym typeface="Mada"/>
                </a:rPr>
                <a:t>breast cancer, PKU, deafness in children</a:t>
              </a:r>
              <a:endParaRPr>
                <a:latin typeface="Mada"/>
                <a:ea typeface="Mada"/>
                <a:cs typeface="Mada"/>
                <a:sym typeface="Mada"/>
              </a:endParaRPr>
            </a:p>
          </p:txBody>
        </p:sp>
        <p:sp>
          <p:nvSpPr>
            <p:cNvPr id="562" name="Google Shape;562;p39"/>
            <p:cNvSpPr/>
            <p:nvPr/>
          </p:nvSpPr>
          <p:spPr>
            <a:xfrm>
              <a:off x="1592998" y="2322560"/>
              <a:ext cx="6063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563" name="Google Shape;563;p39"/>
            <p:cNvSpPr/>
            <p:nvPr/>
          </p:nvSpPr>
          <p:spPr>
            <a:xfrm>
              <a:off x="1592998" y="2322586"/>
              <a:ext cx="606300" cy="642600"/>
            </a:xfrm>
            <a:prstGeom prst="rect">
              <a:avLst/>
            </a:prstGeom>
            <a:solidFill>
              <a:srgbClr val="A2C4C9"/>
            </a:solidFill>
            <a:ln>
              <a:noFill/>
            </a:ln>
          </p:spPr>
          <p:txBody>
            <a:bodyPr anchorCtr="0" anchor="t" bIns="68500" lIns="68500" spcFirstLastPara="1" rIns="68500" wrap="square" tIns="68500">
              <a:noAutofit/>
            </a:bodyPr>
            <a:lstStyle/>
            <a:p>
              <a:pPr indent="0" lvl="0" marL="0" rtl="0" algn="ctr">
                <a:spcBef>
                  <a:spcPts val="0"/>
                </a:spcBef>
                <a:spcAft>
                  <a:spcPts val="0"/>
                </a:spcAft>
                <a:buNone/>
              </a:pPr>
              <a:r>
                <a:rPr b="1" lang="en-GB" sz="2400">
                  <a:solidFill>
                    <a:srgbClr val="FFFFFF"/>
                  </a:solidFill>
                  <a:latin typeface="Georgia"/>
                  <a:ea typeface="Georgia"/>
                  <a:cs typeface="Georgia"/>
                  <a:sym typeface="Georgia"/>
                </a:rPr>
                <a:t>1</a:t>
              </a:r>
              <a:endParaRPr b="1" sz="2400">
                <a:solidFill>
                  <a:srgbClr val="FFFFFF"/>
                </a:solidFill>
                <a:latin typeface="Nunito"/>
                <a:ea typeface="Nunito"/>
                <a:cs typeface="Nunito"/>
                <a:sym typeface="Nunito"/>
              </a:endParaRPr>
            </a:p>
          </p:txBody>
        </p:sp>
      </p:grpSp>
      <p:grpSp>
        <p:nvGrpSpPr>
          <p:cNvPr id="564" name="Google Shape;564;p39"/>
          <p:cNvGrpSpPr/>
          <p:nvPr/>
        </p:nvGrpSpPr>
        <p:grpSpPr>
          <a:xfrm>
            <a:off x="353000" y="4799820"/>
            <a:ext cx="6894575" cy="611305"/>
            <a:chOff x="1593000" y="2322581"/>
            <a:chExt cx="3687333" cy="642600"/>
          </a:xfrm>
        </p:grpSpPr>
        <p:sp>
          <p:nvSpPr>
            <p:cNvPr id="565" name="Google Shape;565;p39"/>
            <p:cNvSpPr/>
            <p:nvPr/>
          </p:nvSpPr>
          <p:spPr>
            <a:xfrm flipH="1">
              <a:off x="2159433" y="2322581"/>
              <a:ext cx="3120900" cy="642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Clr>
                  <a:srgbClr val="000000"/>
                </a:buClr>
                <a:buSzPts val="1100"/>
                <a:buFont typeface="Arial"/>
                <a:buNone/>
              </a:pPr>
              <a:r>
                <a:rPr b="1" lang="en-GB" sz="1200">
                  <a:latin typeface="Mada"/>
                  <a:ea typeface="Mada"/>
                  <a:cs typeface="Mada"/>
                  <a:sym typeface="Mada"/>
                </a:rPr>
                <a:t>Educational opportunity</a:t>
              </a:r>
              <a:r>
                <a:rPr lang="en-GB" sz="1200">
                  <a:latin typeface="Mada"/>
                  <a:ea typeface="Mada"/>
                  <a:cs typeface="Mada"/>
                  <a:sym typeface="Mada"/>
                </a:rPr>
                <a:t>: creating public awareness and educating health professionals.</a:t>
              </a:r>
              <a:endParaRPr>
                <a:latin typeface="Mada"/>
                <a:ea typeface="Mada"/>
                <a:cs typeface="Mada"/>
                <a:sym typeface="Mada"/>
              </a:endParaRPr>
            </a:p>
          </p:txBody>
        </p:sp>
        <p:sp>
          <p:nvSpPr>
            <p:cNvPr id="566" name="Google Shape;566;p39"/>
            <p:cNvSpPr/>
            <p:nvPr/>
          </p:nvSpPr>
          <p:spPr>
            <a:xfrm>
              <a:off x="1593000" y="2322581"/>
              <a:ext cx="5664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567" name="Google Shape;567;p39"/>
            <p:cNvSpPr/>
            <p:nvPr/>
          </p:nvSpPr>
          <p:spPr>
            <a:xfrm>
              <a:off x="1593000" y="2322581"/>
              <a:ext cx="566400" cy="642600"/>
            </a:xfrm>
            <a:prstGeom prst="rect">
              <a:avLst/>
            </a:prstGeom>
            <a:solidFill>
              <a:srgbClr val="CCCCCC"/>
            </a:solidFill>
            <a:ln>
              <a:noFill/>
            </a:ln>
          </p:spPr>
          <p:txBody>
            <a:bodyPr anchorCtr="0" anchor="t" bIns="68500" lIns="68500" spcFirstLastPara="1" rIns="68500" wrap="square" tIns="68500">
              <a:noAutofit/>
            </a:bodyPr>
            <a:lstStyle/>
            <a:p>
              <a:pPr indent="0" lvl="0" marL="0" rtl="0" algn="ctr">
                <a:spcBef>
                  <a:spcPts val="0"/>
                </a:spcBef>
                <a:spcAft>
                  <a:spcPts val="0"/>
                </a:spcAft>
                <a:buNone/>
              </a:pPr>
              <a:r>
                <a:rPr b="1" lang="en-GB" sz="2400">
                  <a:solidFill>
                    <a:srgbClr val="FFFFFF"/>
                  </a:solidFill>
                  <a:latin typeface="Georgia"/>
                  <a:ea typeface="Georgia"/>
                  <a:cs typeface="Georgia"/>
                  <a:sym typeface="Georgia"/>
                </a:rPr>
                <a:t>4</a:t>
              </a:r>
              <a:endParaRPr b="1" sz="2400">
                <a:solidFill>
                  <a:srgbClr val="FFFFFF"/>
                </a:solidFill>
                <a:latin typeface="Georgia"/>
                <a:ea typeface="Georgia"/>
                <a:cs typeface="Georgia"/>
                <a:sym typeface="Georgia"/>
              </a:endParaRPr>
            </a:p>
          </p:txBody>
        </p:sp>
      </p:grpSp>
      <p:sp>
        <p:nvSpPr>
          <p:cNvPr id="568" name="Google Shape;568;p39"/>
          <p:cNvSpPr txBox="1"/>
          <p:nvPr>
            <p:ph type="title"/>
          </p:nvPr>
        </p:nvSpPr>
        <p:spPr>
          <a:xfrm>
            <a:off x="293563" y="5411126"/>
            <a:ext cx="6897600" cy="54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Lead Time</a:t>
            </a:r>
            <a:endParaRPr sz="2400">
              <a:solidFill>
                <a:srgbClr val="134F5C"/>
              </a:solidFill>
              <a:latin typeface="Nunito"/>
              <a:ea typeface="Nunito"/>
              <a:cs typeface="Nunito"/>
              <a:sym typeface="Nunito"/>
            </a:endParaRPr>
          </a:p>
        </p:txBody>
      </p:sp>
      <p:pic>
        <p:nvPicPr>
          <p:cNvPr id="569" name="Google Shape;569;p39"/>
          <p:cNvPicPr preferRelativeResize="0"/>
          <p:nvPr/>
        </p:nvPicPr>
        <p:blipFill>
          <a:blip r:embed="rId4">
            <a:alphaModFix/>
          </a:blip>
          <a:stretch>
            <a:fillRect/>
          </a:stretch>
        </p:blipFill>
        <p:spPr>
          <a:xfrm>
            <a:off x="4654086" y="5904220"/>
            <a:ext cx="2831332" cy="1462700"/>
          </a:xfrm>
          <a:prstGeom prst="rect">
            <a:avLst/>
          </a:prstGeom>
          <a:noFill/>
          <a:ln>
            <a:noFill/>
          </a:ln>
        </p:spPr>
      </p:pic>
      <p:pic>
        <p:nvPicPr>
          <p:cNvPr id="570" name="Google Shape;570;p39"/>
          <p:cNvPicPr preferRelativeResize="0"/>
          <p:nvPr/>
        </p:nvPicPr>
        <p:blipFill>
          <a:blip r:embed="rId5">
            <a:alphaModFix/>
          </a:blip>
          <a:stretch>
            <a:fillRect/>
          </a:stretch>
        </p:blipFill>
        <p:spPr>
          <a:xfrm>
            <a:off x="189207" y="6108277"/>
            <a:ext cx="2831335" cy="1054562"/>
          </a:xfrm>
          <a:prstGeom prst="rect">
            <a:avLst/>
          </a:prstGeom>
          <a:noFill/>
          <a:ln>
            <a:noFill/>
          </a:ln>
        </p:spPr>
      </p:pic>
      <p:sp>
        <p:nvSpPr>
          <p:cNvPr id="571" name="Google Shape;571;p39"/>
          <p:cNvSpPr/>
          <p:nvPr/>
        </p:nvSpPr>
        <p:spPr>
          <a:xfrm>
            <a:off x="2674602" y="6412313"/>
            <a:ext cx="132900" cy="141600"/>
          </a:xfrm>
          <a:prstGeom prst="ellipse">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9"/>
          <p:cNvSpPr/>
          <p:nvPr/>
        </p:nvSpPr>
        <p:spPr>
          <a:xfrm>
            <a:off x="2674602" y="6580201"/>
            <a:ext cx="132900" cy="141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9"/>
          <p:cNvSpPr txBox="1"/>
          <p:nvPr/>
        </p:nvSpPr>
        <p:spPr>
          <a:xfrm>
            <a:off x="2155089" y="6180463"/>
            <a:ext cx="3000000" cy="809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1200"/>
              </a:spcAft>
              <a:buNone/>
            </a:pPr>
            <a:r>
              <a:rPr lang="en-GB" sz="1000">
                <a:solidFill>
                  <a:schemeClr val="dk1"/>
                </a:solidFill>
                <a:highlight>
                  <a:srgbClr val="EAD1DC"/>
                </a:highlight>
                <a:latin typeface="Mada"/>
                <a:ea typeface="Mada"/>
                <a:cs typeface="Mada"/>
                <a:sym typeface="Mada"/>
              </a:rPr>
              <a:t>is the outcome of the disease.</a:t>
            </a:r>
            <a:endParaRPr sz="1000">
              <a:highlight>
                <a:srgbClr val="EAD1DC"/>
              </a:highlight>
            </a:endParaRPr>
          </a:p>
        </p:txBody>
      </p:sp>
      <p:sp>
        <p:nvSpPr>
          <p:cNvPr id="574" name="Google Shape;574;p39"/>
          <p:cNvSpPr txBox="1"/>
          <p:nvPr/>
        </p:nvSpPr>
        <p:spPr>
          <a:xfrm>
            <a:off x="2774725" y="6503117"/>
            <a:ext cx="1935300" cy="809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1000">
                <a:solidFill>
                  <a:schemeClr val="dk1"/>
                </a:solidFill>
                <a:highlight>
                  <a:srgbClr val="F4CCCC"/>
                </a:highlight>
                <a:latin typeface="Mada"/>
                <a:ea typeface="Mada"/>
                <a:cs typeface="Mada"/>
                <a:sym typeface="Mada"/>
              </a:rPr>
              <a:t>Is the outcome to be detected when the disease is detected at the earliest possible moment</a:t>
            </a:r>
            <a:endParaRPr sz="1000">
              <a:solidFill>
                <a:schemeClr val="dk1"/>
              </a:solidFill>
              <a:highlight>
                <a:srgbClr val="F4CCCC"/>
              </a:highlight>
              <a:latin typeface="Mada"/>
              <a:ea typeface="Mada"/>
              <a:cs typeface="Mada"/>
              <a:sym typeface="Mada"/>
            </a:endParaRPr>
          </a:p>
        </p:txBody>
      </p:sp>
      <p:sp>
        <p:nvSpPr>
          <p:cNvPr id="575" name="Google Shape;575;p39"/>
          <p:cNvSpPr txBox="1"/>
          <p:nvPr/>
        </p:nvSpPr>
        <p:spPr>
          <a:xfrm>
            <a:off x="-750450" y="7176625"/>
            <a:ext cx="5851200" cy="327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200">
                <a:solidFill>
                  <a:schemeClr val="dk1"/>
                </a:solidFill>
                <a:highlight>
                  <a:srgbClr val="E06666"/>
                </a:highlight>
                <a:latin typeface="Mada"/>
                <a:ea typeface="Mada"/>
                <a:cs typeface="Mada"/>
                <a:sym typeface="Mada"/>
              </a:rPr>
              <a:t>B-A=</a:t>
            </a:r>
            <a:r>
              <a:rPr lang="en-GB" sz="1200">
                <a:solidFill>
                  <a:schemeClr val="dk1"/>
                </a:solidFill>
                <a:latin typeface="Mada"/>
                <a:ea typeface="Mada"/>
                <a:cs typeface="Mada"/>
                <a:sym typeface="Mada"/>
              </a:rPr>
              <a:t> </a:t>
            </a:r>
            <a:r>
              <a:rPr lang="en-GB" sz="1200">
                <a:solidFill>
                  <a:schemeClr val="dk1"/>
                </a:solidFill>
                <a:latin typeface="Mada"/>
                <a:ea typeface="Mada"/>
                <a:cs typeface="Mada"/>
                <a:sym typeface="Mada"/>
              </a:rPr>
              <a:t>is the benefit of the </a:t>
            </a:r>
            <a:r>
              <a:rPr lang="en-GB" sz="1200">
                <a:solidFill>
                  <a:srgbClr val="999999"/>
                </a:solidFill>
                <a:latin typeface="Mada"/>
                <a:ea typeface="Mada"/>
                <a:cs typeface="Mada"/>
                <a:sym typeface="Mada"/>
              </a:rPr>
              <a:t>screening </a:t>
            </a:r>
            <a:r>
              <a:rPr lang="en-GB" sz="1200">
                <a:solidFill>
                  <a:schemeClr val="dk1"/>
                </a:solidFill>
                <a:latin typeface="Mada"/>
                <a:ea typeface="Mada"/>
                <a:cs typeface="Mada"/>
                <a:sym typeface="Mada"/>
              </a:rPr>
              <a:t>program.</a:t>
            </a:r>
            <a:endParaRPr/>
          </a:p>
        </p:txBody>
      </p:sp>
      <p:sp>
        <p:nvSpPr>
          <p:cNvPr id="576" name="Google Shape;576;p39"/>
          <p:cNvSpPr txBox="1"/>
          <p:nvPr/>
        </p:nvSpPr>
        <p:spPr>
          <a:xfrm>
            <a:off x="113178" y="7504274"/>
            <a:ext cx="432000" cy="831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i="0" lang="en-GB" sz="2500" u="none" cap="none" strike="noStrike">
                <a:solidFill>
                  <a:srgbClr val="134F5C"/>
                </a:solidFill>
                <a:latin typeface="Georgia"/>
                <a:ea typeface="Georgia"/>
                <a:cs typeface="Georgia"/>
                <a:sym typeface="Georgia"/>
              </a:rPr>
              <a:t>1</a:t>
            </a:r>
            <a:endParaRPr b="1" sz="2500">
              <a:solidFill>
                <a:srgbClr val="134F5C"/>
              </a:solidFill>
              <a:latin typeface="Georgia"/>
              <a:ea typeface="Georgia"/>
              <a:cs typeface="Georgia"/>
              <a:sym typeface="Georgia"/>
            </a:endParaRPr>
          </a:p>
        </p:txBody>
      </p:sp>
      <p:sp>
        <p:nvSpPr>
          <p:cNvPr id="577" name="Google Shape;577;p39"/>
          <p:cNvSpPr txBox="1"/>
          <p:nvPr/>
        </p:nvSpPr>
        <p:spPr>
          <a:xfrm>
            <a:off x="87201" y="7974924"/>
            <a:ext cx="432000" cy="831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GB" sz="2500">
                <a:solidFill>
                  <a:srgbClr val="D0E0E3"/>
                </a:solidFill>
                <a:latin typeface="Georgia"/>
                <a:ea typeface="Georgia"/>
                <a:cs typeface="Georgia"/>
                <a:sym typeface="Georgia"/>
              </a:rPr>
              <a:t>2</a:t>
            </a:r>
            <a:endParaRPr b="1" sz="2500">
              <a:solidFill>
                <a:srgbClr val="D0E0E3"/>
              </a:solidFill>
              <a:latin typeface="Georgia"/>
              <a:ea typeface="Georgia"/>
              <a:cs typeface="Georgia"/>
              <a:sym typeface="Georgia"/>
            </a:endParaRPr>
          </a:p>
        </p:txBody>
      </p:sp>
      <p:sp>
        <p:nvSpPr>
          <p:cNvPr id="578" name="Google Shape;578;p39"/>
          <p:cNvSpPr txBox="1"/>
          <p:nvPr/>
        </p:nvSpPr>
        <p:spPr>
          <a:xfrm>
            <a:off x="113167" y="8414421"/>
            <a:ext cx="432000" cy="831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GB" sz="2500">
                <a:solidFill>
                  <a:srgbClr val="45818E"/>
                </a:solidFill>
                <a:latin typeface="Georgia"/>
                <a:ea typeface="Georgia"/>
                <a:cs typeface="Georgia"/>
                <a:sym typeface="Georgia"/>
              </a:rPr>
              <a:t>3</a:t>
            </a:r>
            <a:endParaRPr b="1" sz="2500">
              <a:solidFill>
                <a:srgbClr val="45818E"/>
              </a:solidFill>
              <a:latin typeface="Georgia"/>
              <a:ea typeface="Georgia"/>
              <a:cs typeface="Georgia"/>
              <a:sym typeface="Georgia"/>
            </a:endParaRPr>
          </a:p>
        </p:txBody>
      </p:sp>
      <p:sp>
        <p:nvSpPr>
          <p:cNvPr id="579" name="Google Shape;579;p39"/>
          <p:cNvSpPr txBox="1"/>
          <p:nvPr/>
        </p:nvSpPr>
        <p:spPr>
          <a:xfrm>
            <a:off x="259575" y="7829625"/>
            <a:ext cx="6006900" cy="4884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b="1" lang="en-GB" sz="1200">
                <a:solidFill>
                  <a:schemeClr val="dk1"/>
                </a:solidFill>
                <a:highlight>
                  <a:srgbClr val="FFFFFF"/>
                </a:highlight>
                <a:latin typeface="Mada"/>
                <a:ea typeface="Mada"/>
                <a:cs typeface="Mada"/>
                <a:sym typeface="Mada"/>
              </a:rPr>
              <a:t>Lead time</a:t>
            </a:r>
            <a:r>
              <a:rPr b="1" lang="en-GB" sz="1200">
                <a:solidFill>
                  <a:schemeClr val="dk1"/>
                </a:solidFill>
                <a:latin typeface="Mada"/>
                <a:ea typeface="Mada"/>
                <a:cs typeface="Mada"/>
                <a:sym typeface="Mada"/>
              </a:rPr>
              <a:t> </a:t>
            </a:r>
            <a:r>
              <a:rPr lang="en-GB" sz="1200">
                <a:solidFill>
                  <a:schemeClr val="dk1"/>
                </a:solidFill>
                <a:highlight>
                  <a:srgbClr val="FFFFFF"/>
                </a:highlight>
                <a:latin typeface="Mada"/>
                <a:ea typeface="Mada"/>
                <a:cs typeface="Mada"/>
                <a:sym typeface="Mada"/>
              </a:rPr>
              <a:t>is the advantage gained by screening </a:t>
            </a:r>
            <a:r>
              <a:rPr lang="en-GB" sz="1200">
                <a:solidFill>
                  <a:srgbClr val="999999"/>
                </a:solidFill>
                <a:highlight>
                  <a:srgbClr val="FFFFFF"/>
                </a:highlight>
                <a:latin typeface="Mada"/>
                <a:ea typeface="Mada"/>
                <a:cs typeface="Mada"/>
                <a:sym typeface="Mada"/>
              </a:rPr>
              <a:t>presented by alteration in the outcome.</a:t>
            </a:r>
            <a:endParaRPr sz="1200">
              <a:solidFill>
                <a:srgbClr val="999999"/>
              </a:solidFill>
              <a:highlight>
                <a:srgbClr val="FFFFFF"/>
              </a:highlight>
              <a:latin typeface="Mada"/>
              <a:ea typeface="Mada"/>
              <a:cs typeface="Mada"/>
              <a:sym typeface="Mada"/>
            </a:endParaRPr>
          </a:p>
          <a:p>
            <a:pPr indent="0" lvl="0" marL="0" marR="0" rtl="0" algn="l">
              <a:spcBef>
                <a:spcPts val="1200"/>
              </a:spcBef>
              <a:spcAft>
                <a:spcPts val="0"/>
              </a:spcAft>
              <a:buNone/>
            </a:pPr>
            <a:r>
              <a:t/>
            </a:r>
            <a:endParaRPr sz="1200">
              <a:latin typeface="Mada"/>
              <a:ea typeface="Mada"/>
              <a:cs typeface="Mada"/>
              <a:sym typeface="Mada"/>
            </a:endParaRPr>
          </a:p>
        </p:txBody>
      </p:sp>
      <p:sp>
        <p:nvSpPr>
          <p:cNvPr id="580" name="Google Shape;580;p39"/>
          <p:cNvSpPr txBox="1"/>
          <p:nvPr/>
        </p:nvSpPr>
        <p:spPr>
          <a:xfrm>
            <a:off x="259575" y="8126925"/>
            <a:ext cx="7296000" cy="583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sz="1200"/>
              <a:t>I</a:t>
            </a:r>
            <a:r>
              <a:rPr lang="en-GB" sz="1200">
                <a:latin typeface="Mada"/>
                <a:ea typeface="Mada"/>
                <a:cs typeface="Mada"/>
                <a:sym typeface="Mada"/>
              </a:rPr>
              <a:t>t is defined as the period between diagnosis by early detection </a:t>
            </a:r>
            <a:r>
              <a:rPr lang="en-GB" sz="1200">
                <a:solidFill>
                  <a:srgbClr val="999999"/>
                </a:solidFill>
                <a:latin typeface="Mada"/>
                <a:ea typeface="Mada"/>
                <a:cs typeface="Mada"/>
                <a:sym typeface="Mada"/>
              </a:rPr>
              <a:t>(screening)</a:t>
            </a:r>
            <a:r>
              <a:rPr lang="en-GB" sz="1200">
                <a:solidFill>
                  <a:srgbClr val="B7B7B7"/>
                </a:solidFill>
                <a:latin typeface="Mada"/>
                <a:ea typeface="Mada"/>
                <a:cs typeface="Mada"/>
                <a:sym typeface="Mada"/>
              </a:rPr>
              <a:t> </a:t>
            </a:r>
            <a:r>
              <a:rPr lang="en-GB" sz="1200">
                <a:latin typeface="Mada"/>
                <a:ea typeface="Mada"/>
                <a:cs typeface="Mada"/>
                <a:sym typeface="Mada"/>
              </a:rPr>
              <a:t>and diagnosis by other means</a:t>
            </a:r>
            <a:r>
              <a:rPr b="1" lang="en-GB" sz="1200">
                <a:solidFill>
                  <a:schemeClr val="dk1"/>
                </a:solidFill>
                <a:latin typeface="Mada"/>
                <a:ea typeface="Mada"/>
                <a:cs typeface="Mada"/>
                <a:sym typeface="Mada"/>
              </a:rPr>
              <a:t> </a:t>
            </a:r>
            <a:endParaRPr sz="1200">
              <a:latin typeface="Mada"/>
              <a:ea typeface="Mada"/>
              <a:cs typeface="Mada"/>
              <a:sym typeface="Mada"/>
            </a:endParaRPr>
          </a:p>
        </p:txBody>
      </p:sp>
      <p:sp>
        <p:nvSpPr>
          <p:cNvPr id="581" name="Google Shape;581;p39"/>
          <p:cNvSpPr txBox="1"/>
          <p:nvPr/>
        </p:nvSpPr>
        <p:spPr>
          <a:xfrm>
            <a:off x="245225" y="8567800"/>
            <a:ext cx="7296000" cy="583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sz="1200">
                <a:latin typeface="Mada"/>
                <a:ea typeface="Mada"/>
                <a:cs typeface="Mada"/>
                <a:sym typeface="Mada"/>
              </a:rPr>
              <a:t>The benefit of the program must be seen in terms of its outcome, </a:t>
            </a:r>
            <a:r>
              <a:rPr lang="en-GB" sz="1200">
                <a:solidFill>
                  <a:srgbClr val="999999"/>
                </a:solidFill>
                <a:latin typeface="Mada"/>
                <a:ea typeface="Mada"/>
                <a:cs typeface="Mada"/>
                <a:sym typeface="Mada"/>
              </a:rPr>
              <a:t>so if there’s no benefit in early detection the lead time is considered a bias and doesn’t provide critical info.</a:t>
            </a:r>
            <a:endParaRPr sz="1200">
              <a:solidFill>
                <a:srgbClr val="999999"/>
              </a:solidFill>
              <a:latin typeface="Mada"/>
              <a:ea typeface="Mada"/>
              <a:cs typeface="Mada"/>
              <a:sym typeface="Mada"/>
            </a:endParaRPr>
          </a:p>
        </p:txBody>
      </p:sp>
      <p:pic>
        <p:nvPicPr>
          <p:cNvPr id="582" name="Google Shape;582;p39"/>
          <p:cNvPicPr preferRelativeResize="0"/>
          <p:nvPr/>
        </p:nvPicPr>
        <p:blipFill>
          <a:blip r:embed="rId6">
            <a:alphaModFix/>
          </a:blip>
          <a:stretch>
            <a:fillRect/>
          </a:stretch>
        </p:blipFill>
        <p:spPr>
          <a:xfrm>
            <a:off x="4046650" y="9049250"/>
            <a:ext cx="2999999" cy="1116575"/>
          </a:xfrm>
          <a:prstGeom prst="rect">
            <a:avLst/>
          </a:prstGeom>
          <a:noFill/>
          <a:ln>
            <a:noFill/>
          </a:ln>
        </p:spPr>
      </p:pic>
      <p:sp>
        <p:nvSpPr>
          <p:cNvPr id="583" name="Google Shape;583;p39"/>
          <p:cNvSpPr/>
          <p:nvPr/>
        </p:nvSpPr>
        <p:spPr>
          <a:xfrm>
            <a:off x="326212" y="9423875"/>
            <a:ext cx="3126947" cy="698925"/>
          </a:xfrm>
          <a:custGeom>
            <a:rect b="b" l="l" r="r" t="t"/>
            <a:pathLst>
              <a:path extrusionOk="0" h="27957" w="116265">
                <a:moveTo>
                  <a:pt x="0" y="1"/>
                </a:moveTo>
                <a:lnTo>
                  <a:pt x="0" y="21741"/>
                </a:lnTo>
                <a:lnTo>
                  <a:pt x="0" y="23361"/>
                </a:lnTo>
                <a:cubicBezTo>
                  <a:pt x="0" y="27653"/>
                  <a:pt x="3455" y="27952"/>
                  <a:pt x="6111" y="27952"/>
                </a:cubicBezTo>
                <a:cubicBezTo>
                  <a:pt x="6542" y="27952"/>
                  <a:pt x="6952" y="27945"/>
                  <a:pt x="7323" y="27945"/>
                </a:cubicBezTo>
                <a:lnTo>
                  <a:pt x="7323" y="27956"/>
                </a:lnTo>
                <a:lnTo>
                  <a:pt x="104597" y="27956"/>
                </a:lnTo>
                <a:cubicBezTo>
                  <a:pt x="111038" y="27956"/>
                  <a:pt x="116265" y="22730"/>
                  <a:pt x="116265" y="16276"/>
                </a:cubicBezTo>
                <a:cubicBezTo>
                  <a:pt x="116265" y="9835"/>
                  <a:pt x="111038" y="4608"/>
                  <a:pt x="104597" y="4608"/>
                </a:cubicBezTo>
                <a:lnTo>
                  <a:pt x="7323" y="4608"/>
                </a:lnTo>
                <a:lnTo>
                  <a:pt x="7323" y="4596"/>
                </a:lnTo>
                <a:cubicBezTo>
                  <a:pt x="6961" y="4596"/>
                  <a:pt x="6563" y="4604"/>
                  <a:pt x="6144" y="4604"/>
                </a:cubicBezTo>
                <a:cubicBezTo>
                  <a:pt x="3484" y="4604"/>
                  <a:pt x="0" y="4310"/>
                  <a:pt x="0" y="1"/>
                </a:cubicBezTo>
                <a:close/>
              </a:path>
            </a:pathLst>
          </a:cu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584" name="Google Shape;584;p39"/>
          <p:cNvSpPr/>
          <p:nvPr/>
        </p:nvSpPr>
        <p:spPr>
          <a:xfrm>
            <a:off x="326200" y="9462275"/>
            <a:ext cx="863225" cy="583725"/>
          </a:xfrm>
          <a:custGeom>
            <a:rect b="b" l="l" r="r" t="t"/>
            <a:pathLst>
              <a:path extrusionOk="0" h="23349" w="34529">
                <a:moveTo>
                  <a:pt x="179" y="1"/>
                </a:moveTo>
                <a:cubicBezTo>
                  <a:pt x="60" y="441"/>
                  <a:pt x="0" y="929"/>
                  <a:pt x="0" y="1513"/>
                </a:cubicBezTo>
                <a:lnTo>
                  <a:pt x="0" y="3120"/>
                </a:lnTo>
                <a:lnTo>
                  <a:pt x="0" y="20205"/>
                </a:lnTo>
                <a:lnTo>
                  <a:pt x="0" y="21825"/>
                </a:lnTo>
                <a:cubicBezTo>
                  <a:pt x="0" y="22396"/>
                  <a:pt x="60" y="22908"/>
                  <a:pt x="179" y="23349"/>
                </a:cubicBezTo>
                <a:cubicBezTo>
                  <a:pt x="934" y="20479"/>
                  <a:pt x="3946" y="20258"/>
                  <a:pt x="6319" y="20258"/>
                </a:cubicBezTo>
                <a:cubicBezTo>
                  <a:pt x="6752" y="20258"/>
                  <a:pt x="7164" y="20265"/>
                  <a:pt x="7537" y="20265"/>
                </a:cubicBezTo>
                <a:lnTo>
                  <a:pt x="22527" y="20265"/>
                </a:lnTo>
                <a:cubicBezTo>
                  <a:pt x="29159" y="20265"/>
                  <a:pt x="34528" y="15038"/>
                  <a:pt x="34528" y="8597"/>
                </a:cubicBezTo>
                <a:cubicBezTo>
                  <a:pt x="34528" y="6597"/>
                  <a:pt x="34016" y="4715"/>
                  <a:pt x="33112" y="3072"/>
                </a:cubicBezTo>
                <a:lnTo>
                  <a:pt x="7323" y="3072"/>
                </a:lnTo>
                <a:lnTo>
                  <a:pt x="7323" y="3060"/>
                </a:lnTo>
                <a:cubicBezTo>
                  <a:pt x="6959" y="3060"/>
                  <a:pt x="6557" y="3068"/>
                  <a:pt x="6134" y="3068"/>
                </a:cubicBezTo>
                <a:cubicBezTo>
                  <a:pt x="3834" y="3068"/>
                  <a:pt x="923" y="2847"/>
                  <a:pt x="179" y="1"/>
                </a:cubicBezTo>
                <a:close/>
              </a:path>
            </a:pathLst>
          </a:cu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585" name="Google Shape;585;p39"/>
          <p:cNvSpPr/>
          <p:nvPr/>
        </p:nvSpPr>
        <p:spPr>
          <a:xfrm>
            <a:off x="326200" y="9324575"/>
            <a:ext cx="839100" cy="698800"/>
          </a:xfrm>
          <a:custGeom>
            <a:rect b="b" l="l" r="r" t="t"/>
            <a:pathLst>
              <a:path extrusionOk="0" h="27952" w="33564">
                <a:moveTo>
                  <a:pt x="6144" y="1"/>
                </a:moveTo>
                <a:cubicBezTo>
                  <a:pt x="3484" y="1"/>
                  <a:pt x="0" y="294"/>
                  <a:pt x="0" y="4604"/>
                </a:cubicBezTo>
                <a:lnTo>
                  <a:pt x="0" y="6211"/>
                </a:lnTo>
                <a:lnTo>
                  <a:pt x="0" y="27952"/>
                </a:lnTo>
                <a:cubicBezTo>
                  <a:pt x="0" y="23660"/>
                  <a:pt x="3455" y="23360"/>
                  <a:pt x="6111" y="23360"/>
                </a:cubicBezTo>
                <a:cubicBezTo>
                  <a:pt x="6542" y="23360"/>
                  <a:pt x="6952" y="23368"/>
                  <a:pt x="7323" y="23368"/>
                </a:cubicBezTo>
                <a:lnTo>
                  <a:pt x="7323" y="23356"/>
                </a:lnTo>
                <a:lnTo>
                  <a:pt x="21896" y="23356"/>
                </a:lnTo>
                <a:cubicBezTo>
                  <a:pt x="28337" y="23356"/>
                  <a:pt x="33564" y="18129"/>
                  <a:pt x="33564" y="11688"/>
                </a:cubicBezTo>
                <a:cubicBezTo>
                  <a:pt x="33564" y="5235"/>
                  <a:pt x="28337" y="8"/>
                  <a:pt x="21896" y="8"/>
                </a:cubicBezTo>
                <a:lnTo>
                  <a:pt x="7323" y="8"/>
                </a:lnTo>
                <a:cubicBezTo>
                  <a:pt x="6961" y="8"/>
                  <a:pt x="6563" y="1"/>
                  <a:pt x="6144" y="1"/>
                </a:cubicBezTo>
                <a:close/>
              </a:path>
            </a:pathLst>
          </a:cu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586" name="Google Shape;586;p39"/>
          <p:cNvSpPr txBox="1"/>
          <p:nvPr/>
        </p:nvSpPr>
        <p:spPr>
          <a:xfrm>
            <a:off x="1150663" y="9629300"/>
            <a:ext cx="1545900" cy="41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rgbClr val="134F5C"/>
                </a:solidFill>
                <a:latin typeface="Nunito"/>
                <a:ea typeface="Nunito"/>
                <a:cs typeface="Nunito"/>
                <a:sym typeface="Nunito"/>
              </a:rPr>
              <a:t>Lead Time Bias </a:t>
            </a:r>
            <a:endParaRPr b="1" baseline="30000">
              <a:solidFill>
                <a:srgbClr val="134F5C"/>
              </a:solidFill>
              <a:highlight>
                <a:srgbClr val="FFFFFF"/>
              </a:highlight>
              <a:latin typeface="Nunito"/>
              <a:ea typeface="Nunito"/>
              <a:cs typeface="Nunito"/>
              <a:sym typeface="Nunito"/>
            </a:endParaRPr>
          </a:p>
          <a:p>
            <a:pPr indent="0" lvl="0" marL="0" rtl="0" algn="ctr">
              <a:spcBef>
                <a:spcPts val="0"/>
              </a:spcBef>
              <a:spcAft>
                <a:spcPts val="0"/>
              </a:spcAft>
              <a:buNone/>
            </a:pPr>
            <a:r>
              <a:t/>
            </a:r>
            <a:endParaRPr sz="1800">
              <a:solidFill>
                <a:srgbClr val="FFFFFF"/>
              </a:solidFill>
              <a:latin typeface="Nunito"/>
              <a:ea typeface="Nunito"/>
              <a:cs typeface="Nunito"/>
              <a:sym typeface="Nunito"/>
            </a:endParaRPr>
          </a:p>
        </p:txBody>
      </p:sp>
      <p:sp>
        <p:nvSpPr>
          <p:cNvPr id="587" name="Google Shape;587;p39"/>
          <p:cNvSpPr txBox="1"/>
          <p:nvPr/>
        </p:nvSpPr>
        <p:spPr>
          <a:xfrm>
            <a:off x="87200" y="10102525"/>
            <a:ext cx="6746400" cy="11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6AA84F"/>
                </a:solidFill>
                <a:latin typeface="Mada"/>
                <a:ea typeface="Mada"/>
                <a:cs typeface="Mada"/>
                <a:sym typeface="Mada"/>
              </a:rPr>
              <a:t>Lead time bias is an increase in the perceived survival time (what you see) without affecting the outcome. For example, if there’s an untreatable cancer and its survival time was 10 years, even if you diagnose the case early the outcome is the same.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40"/>
          <p:cNvSpPr/>
          <p:nvPr/>
        </p:nvSpPr>
        <p:spPr>
          <a:xfrm>
            <a:off x="1917200" y="2091933"/>
            <a:ext cx="5587800" cy="1329600"/>
          </a:xfrm>
          <a:prstGeom prst="chevron">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0"/>
          <p:cNvSpPr txBox="1"/>
          <p:nvPr/>
        </p:nvSpPr>
        <p:spPr>
          <a:xfrm>
            <a:off x="19050" y="2516125"/>
            <a:ext cx="1952700" cy="481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GB" sz="1800">
                <a:solidFill>
                  <a:srgbClr val="45818E"/>
                </a:solidFill>
                <a:latin typeface="Nunito"/>
                <a:ea typeface="Nunito"/>
                <a:cs typeface="Nunito"/>
                <a:sym typeface="Nunito"/>
              </a:rPr>
              <a:t>Screening tests </a:t>
            </a:r>
            <a:r>
              <a:rPr b="1" baseline="30000" lang="en-GB" sz="1800">
                <a:solidFill>
                  <a:srgbClr val="45818E"/>
                </a:solidFill>
                <a:latin typeface="Nunito"/>
                <a:ea typeface="Nunito"/>
                <a:cs typeface="Nunito"/>
                <a:sym typeface="Nunito"/>
              </a:rPr>
              <a:t>1</a:t>
            </a:r>
            <a:endParaRPr b="1" baseline="30000" sz="1800">
              <a:solidFill>
                <a:srgbClr val="45818E"/>
              </a:solidFill>
              <a:latin typeface="Nunito"/>
              <a:ea typeface="Nunito"/>
              <a:cs typeface="Nunito"/>
              <a:sym typeface="Nunito"/>
            </a:endParaRPr>
          </a:p>
        </p:txBody>
      </p:sp>
      <p:grpSp>
        <p:nvGrpSpPr>
          <p:cNvPr id="594" name="Google Shape;594;p40"/>
          <p:cNvGrpSpPr/>
          <p:nvPr/>
        </p:nvGrpSpPr>
        <p:grpSpPr>
          <a:xfrm>
            <a:off x="1933425" y="2264463"/>
            <a:ext cx="566175" cy="923575"/>
            <a:chOff x="1085125" y="209550"/>
            <a:chExt cx="566175" cy="923575"/>
          </a:xfrm>
        </p:grpSpPr>
        <p:sp>
          <p:nvSpPr>
            <p:cNvPr id="595" name="Google Shape;595;p40"/>
            <p:cNvSpPr/>
            <p:nvPr/>
          </p:nvSpPr>
          <p:spPr>
            <a:xfrm>
              <a:off x="1085125" y="2095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40"/>
            <p:cNvSpPr/>
            <p:nvPr/>
          </p:nvSpPr>
          <p:spPr>
            <a:xfrm>
              <a:off x="1152400" y="5219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7" name="Google Shape;597;p40"/>
          <p:cNvSpPr txBox="1"/>
          <p:nvPr/>
        </p:nvSpPr>
        <p:spPr>
          <a:xfrm>
            <a:off x="2537050" y="2120700"/>
            <a:ext cx="4572000" cy="121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Mada"/>
                <a:ea typeface="Mada"/>
                <a:cs typeface="Mada"/>
                <a:sym typeface="Mada"/>
              </a:rPr>
              <a:t>I</a:t>
            </a:r>
            <a:r>
              <a:rPr lang="en-GB" sz="1200">
                <a:latin typeface="Mada"/>
                <a:ea typeface="Mada"/>
                <a:cs typeface="Mada"/>
                <a:sym typeface="Mada"/>
              </a:rPr>
              <a:t>s testing for infection or disease in populations or in individuals who are </a:t>
            </a:r>
            <a:r>
              <a:rPr b="1" lang="en-GB" sz="1200">
                <a:solidFill>
                  <a:srgbClr val="CC0000"/>
                </a:solidFill>
                <a:latin typeface="Mada"/>
                <a:ea typeface="Mada"/>
                <a:cs typeface="Mada"/>
                <a:sym typeface="Mada"/>
              </a:rPr>
              <a:t>not seeking</a:t>
            </a:r>
            <a:r>
              <a:rPr lang="en-GB" sz="1200">
                <a:latin typeface="Mada"/>
                <a:ea typeface="Mada"/>
                <a:cs typeface="Mada"/>
                <a:sym typeface="Mada"/>
              </a:rPr>
              <a:t> health care.</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highlight>
                <a:srgbClr val="FFFF00"/>
              </a:highlight>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u="sng">
                <a:highlight>
                  <a:srgbClr val="CFE2F3"/>
                </a:highlight>
                <a:latin typeface="Mada"/>
                <a:ea typeface="Mada"/>
                <a:cs typeface="Mada"/>
                <a:sym typeface="Mada"/>
              </a:rPr>
              <a:t>For example:</a:t>
            </a:r>
            <a:r>
              <a:rPr lang="en-GB" sz="1200">
                <a:latin typeface="Mada"/>
                <a:ea typeface="Mada"/>
                <a:cs typeface="Mada"/>
                <a:sym typeface="Mada"/>
              </a:rPr>
              <a:t> serological testing for AIDS virus in blood donors, neonatal screening and premarital screening for syphilis.</a:t>
            </a:r>
            <a:endParaRPr sz="1200">
              <a:latin typeface="Mada"/>
              <a:ea typeface="Mada"/>
              <a:cs typeface="Mada"/>
              <a:sym typeface="Mada"/>
            </a:endParaRPr>
          </a:p>
          <a:p>
            <a:pPr indent="0" lvl="0" marL="0" rtl="0" algn="l">
              <a:spcBef>
                <a:spcPts val="0"/>
              </a:spcBef>
              <a:spcAft>
                <a:spcPts val="0"/>
              </a:spcAft>
              <a:buNone/>
            </a:pPr>
            <a:r>
              <a:t/>
            </a:r>
            <a:endParaRPr/>
          </a:p>
        </p:txBody>
      </p:sp>
      <p:sp>
        <p:nvSpPr>
          <p:cNvPr id="598" name="Google Shape;598;p40"/>
          <p:cNvSpPr txBox="1"/>
          <p:nvPr/>
        </p:nvSpPr>
        <p:spPr>
          <a:xfrm>
            <a:off x="35275" y="4058050"/>
            <a:ext cx="2139600" cy="4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800">
                <a:solidFill>
                  <a:srgbClr val="45818E"/>
                </a:solidFill>
                <a:latin typeface="Nunito"/>
                <a:ea typeface="Nunito"/>
                <a:cs typeface="Nunito"/>
                <a:sym typeface="Nunito"/>
              </a:rPr>
              <a:t>Diagnostic tests</a:t>
            </a:r>
            <a:endParaRPr b="1" sz="1800">
              <a:solidFill>
                <a:srgbClr val="45818E"/>
              </a:solidFill>
              <a:highlight>
                <a:srgbClr val="FFFFFF"/>
              </a:highlight>
              <a:latin typeface="Nunito"/>
              <a:ea typeface="Nunito"/>
              <a:cs typeface="Nunito"/>
              <a:sym typeface="Nunito"/>
            </a:endParaRPr>
          </a:p>
          <a:p>
            <a:pPr indent="0" lvl="0" marL="0" rtl="0" algn="r">
              <a:spcBef>
                <a:spcPts val="0"/>
              </a:spcBef>
              <a:spcAft>
                <a:spcPts val="0"/>
              </a:spcAft>
              <a:buNone/>
            </a:pPr>
            <a:r>
              <a:t/>
            </a:r>
            <a:endParaRPr b="1" sz="1800">
              <a:solidFill>
                <a:srgbClr val="A2C4C9"/>
              </a:solidFill>
              <a:latin typeface="Nunito"/>
              <a:ea typeface="Nunito"/>
              <a:cs typeface="Nunito"/>
              <a:sym typeface="Nunito"/>
            </a:endParaRPr>
          </a:p>
        </p:txBody>
      </p:sp>
      <p:grpSp>
        <p:nvGrpSpPr>
          <p:cNvPr id="599" name="Google Shape;599;p40"/>
          <p:cNvGrpSpPr/>
          <p:nvPr/>
        </p:nvGrpSpPr>
        <p:grpSpPr>
          <a:xfrm>
            <a:off x="1913788" y="3757363"/>
            <a:ext cx="566175" cy="923575"/>
            <a:chOff x="1085125" y="209550"/>
            <a:chExt cx="566175" cy="923575"/>
          </a:xfrm>
        </p:grpSpPr>
        <p:sp>
          <p:nvSpPr>
            <p:cNvPr id="600" name="Google Shape;600;p40"/>
            <p:cNvSpPr/>
            <p:nvPr/>
          </p:nvSpPr>
          <p:spPr>
            <a:xfrm>
              <a:off x="1085125" y="2095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40"/>
            <p:cNvSpPr/>
            <p:nvPr/>
          </p:nvSpPr>
          <p:spPr>
            <a:xfrm>
              <a:off x="1152400" y="5219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2" name="Google Shape;602;p40"/>
          <p:cNvSpPr txBox="1"/>
          <p:nvPr/>
        </p:nvSpPr>
        <p:spPr>
          <a:xfrm>
            <a:off x="3380875" y="3857200"/>
            <a:ext cx="4572000" cy="7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text</a:t>
            </a:r>
            <a:endParaRPr sz="1200">
              <a:latin typeface="Mada"/>
              <a:ea typeface="Mada"/>
              <a:cs typeface="Mada"/>
              <a:sym typeface="Mada"/>
            </a:endParaRPr>
          </a:p>
        </p:txBody>
      </p:sp>
      <p:sp>
        <p:nvSpPr>
          <p:cNvPr id="603" name="Google Shape;603;p40"/>
          <p:cNvSpPr/>
          <p:nvPr/>
        </p:nvSpPr>
        <p:spPr>
          <a:xfrm>
            <a:off x="1933300" y="3560408"/>
            <a:ext cx="5587800" cy="1329600"/>
          </a:xfrm>
          <a:prstGeom prst="chevron">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40"/>
          <p:cNvSpPr txBox="1"/>
          <p:nvPr/>
        </p:nvSpPr>
        <p:spPr>
          <a:xfrm>
            <a:off x="2517400" y="3560400"/>
            <a:ext cx="4572000" cy="132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Use of clinical and/or laboratory procedures to </a:t>
            </a:r>
            <a:r>
              <a:rPr b="1" lang="en-GB" sz="1200">
                <a:solidFill>
                  <a:srgbClr val="CC0000"/>
                </a:solidFill>
                <a:latin typeface="Mada"/>
                <a:ea typeface="Mada"/>
                <a:cs typeface="Mada"/>
                <a:sym typeface="Mada"/>
              </a:rPr>
              <a:t>confirm</a:t>
            </a:r>
            <a:r>
              <a:rPr b="1" lang="en-GB" sz="1200">
                <a:solidFill>
                  <a:srgbClr val="FF0000"/>
                </a:solidFill>
                <a:latin typeface="Mada"/>
                <a:ea typeface="Mada"/>
                <a:cs typeface="Mada"/>
                <a:sym typeface="Mada"/>
              </a:rPr>
              <a:t> </a:t>
            </a:r>
            <a:r>
              <a:rPr lang="en-GB" sz="1200">
                <a:latin typeface="Mada"/>
                <a:ea typeface="Mada"/>
                <a:cs typeface="Mada"/>
                <a:sym typeface="Mada"/>
              </a:rPr>
              <a:t>or </a:t>
            </a:r>
            <a:r>
              <a:rPr b="1" lang="en-GB" sz="1200">
                <a:solidFill>
                  <a:srgbClr val="CC0000"/>
                </a:solidFill>
                <a:latin typeface="Mada"/>
                <a:ea typeface="Mada"/>
                <a:cs typeface="Mada"/>
                <a:sym typeface="Mada"/>
              </a:rPr>
              <a:t>refute</a:t>
            </a:r>
            <a:r>
              <a:rPr b="1" lang="en-GB" sz="1200">
                <a:solidFill>
                  <a:srgbClr val="FF0000"/>
                </a:solidFill>
                <a:latin typeface="Mada"/>
                <a:ea typeface="Mada"/>
                <a:cs typeface="Mada"/>
                <a:sym typeface="Mada"/>
              </a:rPr>
              <a:t> </a:t>
            </a:r>
            <a:r>
              <a:rPr lang="en-GB" sz="1200">
                <a:latin typeface="Mada"/>
                <a:ea typeface="Mada"/>
                <a:cs typeface="Mada"/>
                <a:sym typeface="Mada"/>
              </a:rPr>
              <a:t>the existence of disease or true abnormality in patients</a:t>
            </a:r>
            <a:r>
              <a:rPr lang="en-GB" sz="1200">
                <a:solidFill>
                  <a:srgbClr val="FF0000"/>
                </a:solidFill>
                <a:latin typeface="Mada"/>
                <a:ea typeface="Mada"/>
                <a:cs typeface="Mada"/>
                <a:sym typeface="Mada"/>
              </a:rPr>
              <a:t> </a:t>
            </a:r>
            <a:r>
              <a:rPr b="1" lang="en-GB" sz="1200">
                <a:solidFill>
                  <a:srgbClr val="CC0000"/>
                </a:solidFill>
                <a:latin typeface="Mada"/>
                <a:ea typeface="Mada"/>
                <a:cs typeface="Mada"/>
                <a:sym typeface="Mada"/>
              </a:rPr>
              <a:t>with signs and</a:t>
            </a:r>
            <a:r>
              <a:rPr b="1" lang="en-GB" sz="1200">
                <a:solidFill>
                  <a:srgbClr val="FF0000"/>
                </a:solidFill>
                <a:latin typeface="Mada"/>
                <a:ea typeface="Mada"/>
                <a:cs typeface="Mada"/>
                <a:sym typeface="Mada"/>
              </a:rPr>
              <a:t> </a:t>
            </a:r>
            <a:r>
              <a:rPr b="1" lang="en-GB" sz="1200">
                <a:solidFill>
                  <a:srgbClr val="CC0000"/>
                </a:solidFill>
                <a:latin typeface="Mada"/>
                <a:ea typeface="Mada"/>
                <a:cs typeface="Mada"/>
                <a:sym typeface="Mada"/>
              </a:rPr>
              <a:t>symptoms</a:t>
            </a:r>
            <a:r>
              <a:rPr lang="en-GB" sz="1200">
                <a:latin typeface="Mada"/>
                <a:ea typeface="Mada"/>
                <a:cs typeface="Mada"/>
                <a:sym typeface="Mada"/>
              </a:rPr>
              <a:t> presumed to be caused by the disease.</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lang="en-GB" sz="1200" u="sng">
                <a:highlight>
                  <a:srgbClr val="CFE2F3"/>
                </a:highlight>
                <a:latin typeface="Mada"/>
                <a:ea typeface="Mada"/>
                <a:cs typeface="Mada"/>
                <a:sym typeface="Mada"/>
              </a:rPr>
              <a:t>For example:</a:t>
            </a:r>
            <a:r>
              <a:rPr lang="en-GB" sz="1200">
                <a:latin typeface="Mada"/>
                <a:ea typeface="Mada"/>
                <a:cs typeface="Mada"/>
                <a:sym typeface="Mada"/>
              </a:rPr>
              <a:t> VDRL testing of patients with lesions suggestive of secondary syphilis; endocervical culture for N. gonorrhoeae.</a:t>
            </a:r>
            <a:endParaRPr sz="1200">
              <a:latin typeface="Mada"/>
              <a:ea typeface="Mada"/>
              <a:cs typeface="Mada"/>
              <a:sym typeface="Mada"/>
            </a:endParaRPr>
          </a:p>
          <a:p>
            <a:pPr indent="0" lvl="0" marL="0" rtl="0" algn="l">
              <a:spcBef>
                <a:spcPts val="0"/>
              </a:spcBef>
              <a:spcAft>
                <a:spcPts val="0"/>
              </a:spcAft>
              <a:buNone/>
            </a:pPr>
            <a:r>
              <a:t/>
            </a:r>
            <a:endParaRPr sz="1200"/>
          </a:p>
        </p:txBody>
      </p:sp>
      <p:sp>
        <p:nvSpPr>
          <p:cNvPr id="605" name="Google Shape;605;p40"/>
          <p:cNvSpPr txBox="1"/>
          <p:nvPr>
            <p:ph type="title"/>
          </p:nvPr>
        </p:nvSpPr>
        <p:spPr>
          <a:xfrm>
            <a:off x="276613" y="714326"/>
            <a:ext cx="6897600" cy="54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Concepts Related to Screening</a:t>
            </a:r>
            <a:endParaRPr sz="2400">
              <a:solidFill>
                <a:srgbClr val="134F5C"/>
              </a:solidFill>
              <a:latin typeface="Nunito"/>
              <a:ea typeface="Nunito"/>
              <a:cs typeface="Nunito"/>
              <a:sym typeface="Nunito"/>
            </a:endParaRPr>
          </a:p>
        </p:txBody>
      </p:sp>
      <p:sp>
        <p:nvSpPr>
          <p:cNvPr id="606" name="Google Shape;606;p40"/>
          <p:cNvSpPr/>
          <p:nvPr/>
        </p:nvSpPr>
        <p:spPr>
          <a:xfrm>
            <a:off x="333475" y="1230525"/>
            <a:ext cx="6783900" cy="7239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solidFill>
                  <a:srgbClr val="999999"/>
                </a:solidFill>
                <a:latin typeface="Mada"/>
                <a:ea typeface="Mada"/>
                <a:cs typeface="Mada"/>
                <a:sym typeface="Mada"/>
              </a:rPr>
              <a:t>We need to differentiate between screening and other terms, which are:</a:t>
            </a:r>
            <a:endParaRPr sz="1000">
              <a:solidFill>
                <a:srgbClr val="999999"/>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Case-finding</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Diagnosis and diagnostic tests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Periodic examination</a:t>
            </a:r>
            <a:endParaRPr sz="1000">
              <a:latin typeface="Mada"/>
              <a:ea typeface="Mada"/>
              <a:cs typeface="Mada"/>
              <a:sym typeface="Mada"/>
            </a:endParaRPr>
          </a:p>
        </p:txBody>
      </p:sp>
      <p:graphicFrame>
        <p:nvGraphicFramePr>
          <p:cNvPr id="607" name="Google Shape;607;p40"/>
          <p:cNvGraphicFramePr/>
          <p:nvPr/>
        </p:nvGraphicFramePr>
        <p:xfrm>
          <a:off x="317363" y="4960615"/>
          <a:ext cx="3000000" cy="3000000"/>
        </p:xfrm>
        <a:graphic>
          <a:graphicData uri="http://schemas.openxmlformats.org/drawingml/2006/table">
            <a:tbl>
              <a:tblPr>
                <a:noFill/>
                <a:tableStyleId>{1BD1D66B-9B94-4509-B696-DCD2EA6312DE}</a:tableStyleId>
              </a:tblPr>
              <a:tblGrid>
                <a:gridCol w="1329250"/>
                <a:gridCol w="2716750"/>
                <a:gridCol w="2908825"/>
              </a:tblGrid>
              <a:tr h="381000">
                <a:tc gridSpan="3">
                  <a:txBody>
                    <a:bodyPr/>
                    <a:lstStyle/>
                    <a:p>
                      <a:pPr indent="0" lvl="0" marL="0" rtl="0" algn="ctr">
                        <a:spcBef>
                          <a:spcPts val="0"/>
                        </a:spcBef>
                        <a:spcAft>
                          <a:spcPts val="0"/>
                        </a:spcAft>
                        <a:buNone/>
                      </a:pPr>
                      <a:r>
                        <a:rPr b="1" lang="en-GB" sz="1200">
                          <a:solidFill>
                            <a:schemeClr val="lt1"/>
                          </a:solidFill>
                          <a:latin typeface="Mada"/>
                          <a:ea typeface="Mada"/>
                          <a:cs typeface="Mada"/>
                          <a:sym typeface="Mada"/>
                        </a:rPr>
                        <a:t>Screening vs Diagnostic tests </a:t>
                      </a:r>
                      <a:r>
                        <a:rPr b="1" baseline="30000" lang="en-GB" sz="1200">
                          <a:solidFill>
                            <a:schemeClr val="lt1"/>
                          </a:solidFill>
                          <a:latin typeface="Mada"/>
                          <a:ea typeface="Mada"/>
                          <a:cs typeface="Mada"/>
                          <a:sym typeface="Mada"/>
                        </a:rPr>
                        <a:t>2</a:t>
                      </a:r>
                      <a:endParaRPr b="1" baseline="30000" sz="1200">
                        <a:solidFill>
                          <a:schemeClr val="lt1"/>
                        </a:solidFill>
                        <a:latin typeface="Mada"/>
                        <a:ea typeface="Mada"/>
                        <a:cs typeface="Mada"/>
                        <a:sym typeface="Mada"/>
                      </a:endParaRPr>
                    </a:p>
                  </a:txBody>
                  <a:tcPr marT="91425" marB="91425" marR="91425" marL="91425">
                    <a:solidFill>
                      <a:srgbClr val="134F5C"/>
                    </a:solidFill>
                  </a:tcPr>
                </a:tc>
                <a:tc hMerge="1"/>
                <a:tc hMerge="1"/>
              </a:tr>
              <a:tr h="381000">
                <a:tc>
                  <a:txBody>
                    <a:bodyPr/>
                    <a:lstStyle/>
                    <a:p>
                      <a:pPr indent="0" lvl="0" marL="0" rtl="0" algn="ctr">
                        <a:spcBef>
                          <a:spcPts val="0"/>
                        </a:spcBef>
                        <a:spcAft>
                          <a:spcPts val="0"/>
                        </a:spcAft>
                        <a:buNone/>
                      </a:pPr>
                      <a:r>
                        <a:rPr b="1" lang="en-GB" sz="1200">
                          <a:solidFill>
                            <a:schemeClr val="lt1"/>
                          </a:solidFill>
                          <a:latin typeface="Mada"/>
                          <a:ea typeface="Mada"/>
                          <a:cs typeface="Mada"/>
                          <a:sym typeface="Mada"/>
                        </a:rPr>
                        <a:t>Difference</a:t>
                      </a:r>
                      <a:endParaRPr b="1" sz="1200">
                        <a:solidFill>
                          <a:schemeClr val="lt1"/>
                        </a:solidFill>
                        <a:latin typeface="Mada"/>
                        <a:ea typeface="Mada"/>
                        <a:cs typeface="Mada"/>
                        <a:sym typeface="Mada"/>
                      </a:endParaRPr>
                    </a:p>
                  </a:txBody>
                  <a:tcPr marT="91425" marB="91425" marR="91425" marL="91425">
                    <a:solidFill>
                      <a:srgbClr val="45818E"/>
                    </a:solidFill>
                  </a:tcPr>
                </a:tc>
                <a:tc>
                  <a:txBody>
                    <a:bodyPr/>
                    <a:lstStyle/>
                    <a:p>
                      <a:pPr indent="0" lvl="0" marL="0" rtl="0" algn="ctr">
                        <a:spcBef>
                          <a:spcPts val="0"/>
                        </a:spcBef>
                        <a:spcAft>
                          <a:spcPts val="0"/>
                        </a:spcAft>
                        <a:buNone/>
                      </a:pPr>
                      <a:r>
                        <a:rPr b="1" lang="en-GB" sz="1200">
                          <a:solidFill>
                            <a:schemeClr val="lt1"/>
                          </a:solidFill>
                          <a:latin typeface="Mada"/>
                          <a:ea typeface="Mada"/>
                          <a:cs typeface="Mada"/>
                          <a:sym typeface="Mada"/>
                        </a:rPr>
                        <a:t>Screening test</a:t>
                      </a:r>
                      <a:endParaRPr b="1" sz="1200">
                        <a:solidFill>
                          <a:schemeClr val="lt1"/>
                        </a:solidFill>
                        <a:latin typeface="Mada"/>
                        <a:ea typeface="Mada"/>
                        <a:cs typeface="Mada"/>
                        <a:sym typeface="Mada"/>
                      </a:endParaRPr>
                    </a:p>
                  </a:txBody>
                  <a:tcPr marT="91425" marB="91425" marR="91425" marL="91425">
                    <a:solidFill>
                      <a:srgbClr val="45818E"/>
                    </a:solidFill>
                  </a:tcPr>
                </a:tc>
                <a:tc>
                  <a:txBody>
                    <a:bodyPr/>
                    <a:lstStyle/>
                    <a:p>
                      <a:pPr indent="0" lvl="0" marL="0" rtl="0" algn="ctr">
                        <a:spcBef>
                          <a:spcPts val="0"/>
                        </a:spcBef>
                        <a:spcAft>
                          <a:spcPts val="0"/>
                        </a:spcAft>
                        <a:buNone/>
                      </a:pPr>
                      <a:r>
                        <a:rPr b="1" lang="en-GB" sz="1200">
                          <a:solidFill>
                            <a:schemeClr val="lt1"/>
                          </a:solidFill>
                          <a:latin typeface="Mada"/>
                          <a:ea typeface="Mada"/>
                          <a:cs typeface="Mada"/>
                          <a:sym typeface="Mada"/>
                        </a:rPr>
                        <a:t>Diagnostic Test</a:t>
                      </a:r>
                      <a:endParaRPr b="1" sz="1200">
                        <a:solidFill>
                          <a:schemeClr val="lt1"/>
                        </a:solidFill>
                        <a:latin typeface="Mada"/>
                        <a:ea typeface="Mada"/>
                        <a:cs typeface="Mada"/>
                        <a:sym typeface="Mada"/>
                      </a:endParaRPr>
                    </a:p>
                  </a:txBody>
                  <a:tcPr marT="91425" marB="91425" marR="91425" marL="91425">
                    <a:solidFill>
                      <a:srgbClr val="45818E"/>
                    </a:solidFill>
                  </a:tcPr>
                </a:tc>
              </a:tr>
              <a:tr h="381000">
                <a:tc>
                  <a:txBody>
                    <a:bodyPr/>
                    <a:lstStyle/>
                    <a:p>
                      <a:pPr indent="0" lvl="0" marL="0" rtl="0" algn="ctr">
                        <a:spcBef>
                          <a:spcPts val="0"/>
                        </a:spcBef>
                        <a:spcAft>
                          <a:spcPts val="0"/>
                        </a:spcAft>
                        <a:buNone/>
                      </a:pPr>
                      <a:r>
                        <a:rPr b="1" lang="en-GB" sz="1200">
                          <a:latin typeface="Mada"/>
                          <a:ea typeface="Mada"/>
                          <a:cs typeface="Mada"/>
                          <a:sym typeface="Mada"/>
                        </a:rPr>
                        <a:t>Target</a:t>
                      </a:r>
                      <a:endParaRPr b="1" sz="1200">
                        <a:latin typeface="Mada"/>
                        <a:ea typeface="Mada"/>
                        <a:cs typeface="Mada"/>
                        <a:sym typeface="Mada"/>
                      </a:endParaRPr>
                    </a:p>
                  </a:txBody>
                  <a:tcPr marT="91425" marB="91425" marR="91425" marL="91425" anchor="ctr">
                    <a:solidFill>
                      <a:srgbClr val="A2C4C9"/>
                    </a:solidFill>
                  </a:tcPr>
                </a:tc>
                <a:tc>
                  <a:txBody>
                    <a:bodyPr/>
                    <a:lstStyle/>
                    <a:p>
                      <a:pPr indent="0" lvl="0" marL="0" rtl="0" algn="ctr">
                        <a:spcBef>
                          <a:spcPts val="0"/>
                        </a:spcBef>
                        <a:spcAft>
                          <a:spcPts val="0"/>
                        </a:spcAft>
                        <a:buNone/>
                      </a:pPr>
                      <a:r>
                        <a:rPr lang="en-GB" sz="1200">
                          <a:latin typeface="Mada"/>
                          <a:ea typeface="Mada"/>
                          <a:cs typeface="Mada"/>
                          <a:sym typeface="Mada"/>
                        </a:rPr>
                        <a:t>Apparently healthy</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200">
                          <a:latin typeface="Mada"/>
                          <a:ea typeface="Mada"/>
                          <a:cs typeface="Mada"/>
                          <a:sym typeface="Mada"/>
                        </a:rPr>
                        <a:t>People with indications or sick</a:t>
                      </a:r>
                      <a:endParaRPr sz="1200">
                        <a:latin typeface="Mada"/>
                        <a:ea typeface="Mada"/>
                        <a:cs typeface="Mada"/>
                        <a:sym typeface="Mada"/>
                      </a:endParaRPr>
                    </a:p>
                  </a:txBody>
                  <a:tcPr marT="91425" marB="91425" marR="91425" marL="91425" anchor="ctr"/>
                </a:tc>
              </a:tr>
              <a:tr h="381000">
                <a:tc>
                  <a:txBody>
                    <a:bodyPr/>
                    <a:lstStyle/>
                    <a:p>
                      <a:pPr indent="0" lvl="0" marL="0" rtl="0" algn="ctr">
                        <a:spcBef>
                          <a:spcPts val="0"/>
                        </a:spcBef>
                        <a:spcAft>
                          <a:spcPts val="0"/>
                        </a:spcAft>
                        <a:buNone/>
                      </a:pPr>
                      <a:r>
                        <a:rPr b="1" lang="en-GB" sz="1200">
                          <a:latin typeface="Mada"/>
                          <a:ea typeface="Mada"/>
                          <a:cs typeface="Mada"/>
                          <a:sym typeface="Mada"/>
                        </a:rPr>
                        <a:t>Application</a:t>
                      </a:r>
                      <a:endParaRPr b="1" sz="1200">
                        <a:latin typeface="Mada"/>
                        <a:ea typeface="Mada"/>
                        <a:cs typeface="Mada"/>
                        <a:sym typeface="Mada"/>
                      </a:endParaRPr>
                    </a:p>
                  </a:txBody>
                  <a:tcPr marT="91425" marB="91425" marR="91425" marL="91425" anchor="ctr">
                    <a:solidFill>
                      <a:srgbClr val="A2C4C9"/>
                    </a:solidFill>
                  </a:tcPr>
                </a:tc>
                <a:tc>
                  <a:txBody>
                    <a:bodyPr/>
                    <a:lstStyle/>
                    <a:p>
                      <a:pPr indent="0" lvl="0" marL="0" rtl="0" algn="ctr">
                        <a:spcBef>
                          <a:spcPts val="0"/>
                        </a:spcBef>
                        <a:spcAft>
                          <a:spcPts val="0"/>
                        </a:spcAft>
                        <a:buNone/>
                      </a:pPr>
                      <a:r>
                        <a:rPr lang="en-GB" sz="1200">
                          <a:latin typeface="Mada"/>
                          <a:ea typeface="Mada"/>
                          <a:cs typeface="Mada"/>
                          <a:sym typeface="Mada"/>
                        </a:rPr>
                        <a:t>Applied to groups</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200">
                          <a:latin typeface="Mada"/>
                          <a:ea typeface="Mada"/>
                          <a:cs typeface="Mada"/>
                          <a:sym typeface="Mada"/>
                        </a:rPr>
                        <a:t>Applied to single patients all diseases are considered </a:t>
                      </a:r>
                      <a:endParaRPr sz="1200">
                        <a:latin typeface="Mada"/>
                        <a:ea typeface="Mada"/>
                        <a:cs typeface="Mada"/>
                        <a:sym typeface="Mada"/>
                      </a:endParaRPr>
                    </a:p>
                  </a:txBody>
                  <a:tcPr marT="91425" marB="91425" marR="91425" marL="91425" anchor="ctr"/>
                </a:tc>
              </a:tr>
              <a:tr h="381000">
                <a:tc>
                  <a:txBody>
                    <a:bodyPr/>
                    <a:lstStyle/>
                    <a:p>
                      <a:pPr indent="0" lvl="0" marL="0" rtl="0" algn="ctr">
                        <a:spcBef>
                          <a:spcPts val="0"/>
                        </a:spcBef>
                        <a:spcAft>
                          <a:spcPts val="0"/>
                        </a:spcAft>
                        <a:buNone/>
                      </a:pPr>
                      <a:r>
                        <a:rPr b="1" lang="en-GB" sz="1200">
                          <a:latin typeface="Mada"/>
                          <a:ea typeface="Mada"/>
                          <a:cs typeface="Mada"/>
                          <a:sym typeface="Mada"/>
                        </a:rPr>
                        <a:t>Evidence</a:t>
                      </a:r>
                      <a:endParaRPr b="1" sz="1200">
                        <a:latin typeface="Mada"/>
                        <a:ea typeface="Mada"/>
                        <a:cs typeface="Mada"/>
                        <a:sym typeface="Mada"/>
                      </a:endParaRPr>
                    </a:p>
                  </a:txBody>
                  <a:tcPr marT="91425" marB="91425" marR="91425" marL="91425" anchor="ctr">
                    <a:solidFill>
                      <a:srgbClr val="A2C4C9"/>
                    </a:solidFill>
                  </a:tcPr>
                </a:tc>
                <a:tc>
                  <a:txBody>
                    <a:bodyPr/>
                    <a:lstStyle/>
                    <a:p>
                      <a:pPr indent="0" lvl="0" marL="0" rtl="0" algn="ctr">
                        <a:spcBef>
                          <a:spcPts val="0"/>
                        </a:spcBef>
                        <a:spcAft>
                          <a:spcPts val="0"/>
                        </a:spcAft>
                        <a:buNone/>
                      </a:pPr>
                      <a:r>
                        <a:rPr lang="en-GB" sz="1200">
                          <a:latin typeface="Mada"/>
                          <a:ea typeface="Mada"/>
                          <a:cs typeface="Mada"/>
                          <a:sym typeface="Mada"/>
                        </a:rPr>
                        <a:t>Test results are arbitrary and final</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200">
                          <a:latin typeface="Mada"/>
                          <a:ea typeface="Mada"/>
                          <a:cs typeface="Mada"/>
                          <a:sym typeface="Mada"/>
                        </a:rPr>
                        <a:t>Diagnosis is not final but modified in light of new evidence, diagnosis is the sum of all evidences</a:t>
                      </a:r>
                      <a:endParaRPr sz="1200">
                        <a:latin typeface="Mada"/>
                        <a:ea typeface="Mada"/>
                        <a:cs typeface="Mada"/>
                        <a:sym typeface="Mada"/>
                      </a:endParaRPr>
                    </a:p>
                  </a:txBody>
                  <a:tcPr marT="91425" marB="91425" marR="91425" marL="91425" anchor="ctr"/>
                </a:tc>
              </a:tr>
              <a:tr h="381000">
                <a:tc>
                  <a:txBody>
                    <a:bodyPr/>
                    <a:lstStyle/>
                    <a:p>
                      <a:pPr indent="0" lvl="0" marL="0" rtl="0" algn="ctr">
                        <a:spcBef>
                          <a:spcPts val="0"/>
                        </a:spcBef>
                        <a:spcAft>
                          <a:spcPts val="0"/>
                        </a:spcAft>
                        <a:buNone/>
                      </a:pPr>
                      <a:r>
                        <a:rPr b="1" lang="en-GB" sz="1200">
                          <a:latin typeface="Mada"/>
                          <a:ea typeface="Mada"/>
                          <a:cs typeface="Mada"/>
                          <a:sym typeface="Mada"/>
                        </a:rPr>
                        <a:t>Criteria</a:t>
                      </a:r>
                      <a:endParaRPr b="1" sz="1200">
                        <a:latin typeface="Mada"/>
                        <a:ea typeface="Mada"/>
                        <a:cs typeface="Mada"/>
                        <a:sym typeface="Mada"/>
                      </a:endParaRPr>
                    </a:p>
                  </a:txBody>
                  <a:tcPr marT="91425" marB="91425" marR="91425" marL="91425" anchor="ctr">
                    <a:solidFill>
                      <a:srgbClr val="A2C4C9"/>
                    </a:solidFill>
                  </a:tcPr>
                </a:tc>
                <a:tc>
                  <a:txBody>
                    <a:bodyPr/>
                    <a:lstStyle/>
                    <a:p>
                      <a:pPr indent="0" lvl="0" marL="0" rtl="0" algn="ctr">
                        <a:spcBef>
                          <a:spcPts val="0"/>
                        </a:spcBef>
                        <a:spcAft>
                          <a:spcPts val="0"/>
                        </a:spcAft>
                        <a:buNone/>
                      </a:pPr>
                      <a:r>
                        <a:rPr lang="en-GB" sz="1200">
                          <a:latin typeface="Mada"/>
                          <a:ea typeface="Mada"/>
                          <a:cs typeface="Mada"/>
                          <a:sym typeface="Mada"/>
                        </a:rPr>
                        <a:t>Based on one criterion/cut-off point</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200">
                          <a:latin typeface="Mada"/>
                          <a:ea typeface="Mada"/>
                          <a:cs typeface="Mada"/>
                          <a:sym typeface="Mada"/>
                        </a:rPr>
                        <a:t>Based on evaluation of sign(e.g diabetes), symptoms and laboratory findings</a:t>
                      </a:r>
                      <a:endParaRPr sz="1200">
                        <a:latin typeface="Mada"/>
                        <a:ea typeface="Mada"/>
                        <a:cs typeface="Mada"/>
                        <a:sym typeface="Mada"/>
                      </a:endParaRPr>
                    </a:p>
                  </a:txBody>
                  <a:tcPr marT="91425" marB="91425" marR="91425" marL="91425" anchor="ctr"/>
                </a:tc>
              </a:tr>
              <a:tr h="381000">
                <a:tc>
                  <a:txBody>
                    <a:bodyPr/>
                    <a:lstStyle/>
                    <a:p>
                      <a:pPr indent="0" lvl="0" marL="0" rtl="0" algn="ctr">
                        <a:spcBef>
                          <a:spcPts val="0"/>
                        </a:spcBef>
                        <a:spcAft>
                          <a:spcPts val="0"/>
                        </a:spcAft>
                        <a:buNone/>
                      </a:pPr>
                      <a:r>
                        <a:rPr b="1" lang="en-GB" sz="1200">
                          <a:latin typeface="Mada"/>
                          <a:ea typeface="Mada"/>
                          <a:cs typeface="Mada"/>
                          <a:sym typeface="Mada"/>
                        </a:rPr>
                        <a:t>Accuracy</a:t>
                      </a:r>
                      <a:endParaRPr b="1" sz="1200">
                        <a:latin typeface="Mada"/>
                        <a:ea typeface="Mada"/>
                        <a:cs typeface="Mada"/>
                        <a:sym typeface="Mada"/>
                      </a:endParaRPr>
                    </a:p>
                  </a:txBody>
                  <a:tcPr marT="91425" marB="91425" marR="91425" marL="91425" anchor="ctr">
                    <a:solidFill>
                      <a:srgbClr val="A2C4C9"/>
                    </a:solidFill>
                  </a:tcPr>
                </a:tc>
                <a:tc>
                  <a:txBody>
                    <a:bodyPr/>
                    <a:lstStyle/>
                    <a:p>
                      <a:pPr indent="0" lvl="0" marL="0" rtl="0" algn="ctr">
                        <a:spcBef>
                          <a:spcPts val="0"/>
                        </a:spcBef>
                        <a:spcAft>
                          <a:spcPts val="0"/>
                        </a:spcAft>
                        <a:buNone/>
                      </a:pPr>
                      <a:r>
                        <a:rPr lang="en-GB" sz="1200">
                          <a:latin typeface="Mada"/>
                          <a:ea typeface="Mada"/>
                          <a:cs typeface="Mada"/>
                          <a:sym typeface="Mada"/>
                        </a:rPr>
                        <a:t>Less accurate</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200">
                          <a:latin typeface="Mada"/>
                          <a:ea typeface="Mada"/>
                          <a:cs typeface="Mada"/>
                          <a:sym typeface="Mada"/>
                        </a:rPr>
                        <a:t>More accurate</a:t>
                      </a:r>
                      <a:endParaRPr sz="1200">
                        <a:latin typeface="Mada"/>
                        <a:ea typeface="Mada"/>
                        <a:cs typeface="Mada"/>
                        <a:sym typeface="Mada"/>
                      </a:endParaRPr>
                    </a:p>
                  </a:txBody>
                  <a:tcPr marT="91425" marB="91425" marR="91425" marL="91425" anchor="ctr"/>
                </a:tc>
              </a:tr>
              <a:tr h="381000">
                <a:tc>
                  <a:txBody>
                    <a:bodyPr/>
                    <a:lstStyle/>
                    <a:p>
                      <a:pPr indent="0" lvl="0" marL="0" rtl="0" algn="ctr">
                        <a:spcBef>
                          <a:spcPts val="0"/>
                        </a:spcBef>
                        <a:spcAft>
                          <a:spcPts val="0"/>
                        </a:spcAft>
                        <a:buNone/>
                      </a:pPr>
                      <a:r>
                        <a:rPr b="1" lang="en-GB" sz="1200">
                          <a:latin typeface="Mada"/>
                          <a:ea typeface="Mada"/>
                          <a:cs typeface="Mada"/>
                          <a:sym typeface="Mada"/>
                        </a:rPr>
                        <a:t>Cost</a:t>
                      </a:r>
                      <a:endParaRPr b="1" sz="1200">
                        <a:latin typeface="Mada"/>
                        <a:ea typeface="Mada"/>
                        <a:cs typeface="Mada"/>
                        <a:sym typeface="Mada"/>
                      </a:endParaRPr>
                    </a:p>
                  </a:txBody>
                  <a:tcPr marT="91425" marB="91425" marR="91425" marL="91425" anchor="ctr">
                    <a:solidFill>
                      <a:srgbClr val="A2C4C9"/>
                    </a:solidFill>
                  </a:tcPr>
                </a:tc>
                <a:tc>
                  <a:txBody>
                    <a:bodyPr/>
                    <a:lstStyle/>
                    <a:p>
                      <a:pPr indent="0" lvl="0" marL="0" rtl="0" algn="ctr">
                        <a:spcBef>
                          <a:spcPts val="0"/>
                        </a:spcBef>
                        <a:spcAft>
                          <a:spcPts val="0"/>
                        </a:spcAft>
                        <a:buNone/>
                      </a:pPr>
                      <a:r>
                        <a:rPr lang="en-GB" sz="1200">
                          <a:latin typeface="Mada"/>
                          <a:ea typeface="Mada"/>
                          <a:cs typeface="Mada"/>
                          <a:sym typeface="Mada"/>
                        </a:rPr>
                        <a:t>Less expensive</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200">
                          <a:latin typeface="Mada"/>
                          <a:ea typeface="Mada"/>
                          <a:cs typeface="Mada"/>
                          <a:sym typeface="Mada"/>
                        </a:rPr>
                        <a:t>More expensive</a:t>
                      </a:r>
                      <a:endParaRPr sz="1200">
                        <a:latin typeface="Mada"/>
                        <a:ea typeface="Mada"/>
                        <a:cs typeface="Mada"/>
                        <a:sym typeface="Mada"/>
                      </a:endParaRPr>
                    </a:p>
                  </a:txBody>
                  <a:tcPr marT="91425" marB="91425" marR="91425" marL="91425" anchor="ctr"/>
                </a:tc>
              </a:tr>
              <a:tr h="381000">
                <a:tc>
                  <a:txBody>
                    <a:bodyPr/>
                    <a:lstStyle/>
                    <a:p>
                      <a:pPr indent="0" lvl="0" marL="0" rtl="0" algn="ctr">
                        <a:spcBef>
                          <a:spcPts val="0"/>
                        </a:spcBef>
                        <a:spcAft>
                          <a:spcPts val="0"/>
                        </a:spcAft>
                        <a:buNone/>
                      </a:pPr>
                      <a:r>
                        <a:rPr b="1" lang="en-GB" sz="1200">
                          <a:latin typeface="Mada"/>
                          <a:ea typeface="Mada"/>
                          <a:cs typeface="Mada"/>
                          <a:sym typeface="Mada"/>
                        </a:rPr>
                        <a:t>Treatment</a:t>
                      </a:r>
                      <a:endParaRPr b="1" sz="1200">
                        <a:latin typeface="Mada"/>
                        <a:ea typeface="Mada"/>
                        <a:cs typeface="Mada"/>
                        <a:sym typeface="Mada"/>
                      </a:endParaRPr>
                    </a:p>
                  </a:txBody>
                  <a:tcPr marT="91425" marB="91425" marR="91425" marL="91425" anchor="ctr">
                    <a:solidFill>
                      <a:srgbClr val="A2C4C9"/>
                    </a:solidFill>
                  </a:tcPr>
                </a:tc>
                <a:tc>
                  <a:txBody>
                    <a:bodyPr/>
                    <a:lstStyle/>
                    <a:p>
                      <a:pPr indent="0" lvl="0" marL="0" rtl="0" algn="ctr">
                        <a:spcBef>
                          <a:spcPts val="0"/>
                        </a:spcBef>
                        <a:spcAft>
                          <a:spcPts val="0"/>
                        </a:spcAft>
                        <a:buNone/>
                      </a:pPr>
                      <a:r>
                        <a:rPr lang="en-GB" sz="1200">
                          <a:latin typeface="Mada"/>
                          <a:ea typeface="Mada"/>
                          <a:cs typeface="Mada"/>
                          <a:sym typeface="Mada"/>
                        </a:rPr>
                        <a:t>Not a basis for treatment</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200">
                          <a:latin typeface="Mada"/>
                          <a:ea typeface="Mada"/>
                          <a:cs typeface="Mada"/>
                          <a:sym typeface="Mada"/>
                        </a:rPr>
                        <a:t>Basis for a treatment</a:t>
                      </a:r>
                      <a:endParaRPr sz="1200">
                        <a:latin typeface="Mada"/>
                        <a:ea typeface="Mada"/>
                        <a:cs typeface="Mada"/>
                        <a:sym typeface="Mada"/>
                      </a:endParaRPr>
                    </a:p>
                  </a:txBody>
                  <a:tcPr marT="91425" marB="91425" marR="91425" marL="91425" anchor="ctr"/>
                </a:tc>
              </a:tr>
              <a:tr h="381000">
                <a:tc>
                  <a:txBody>
                    <a:bodyPr/>
                    <a:lstStyle/>
                    <a:p>
                      <a:pPr indent="0" lvl="0" marL="0" rtl="0" algn="ctr">
                        <a:spcBef>
                          <a:spcPts val="0"/>
                        </a:spcBef>
                        <a:spcAft>
                          <a:spcPts val="0"/>
                        </a:spcAft>
                        <a:buNone/>
                      </a:pPr>
                      <a:r>
                        <a:rPr b="1" lang="en-GB" sz="1200">
                          <a:latin typeface="Mada"/>
                          <a:ea typeface="Mada"/>
                          <a:cs typeface="Mada"/>
                          <a:sym typeface="Mada"/>
                        </a:rPr>
                        <a:t>Initiative</a:t>
                      </a:r>
                      <a:endParaRPr b="1" sz="1200">
                        <a:latin typeface="Mada"/>
                        <a:ea typeface="Mada"/>
                        <a:cs typeface="Mada"/>
                        <a:sym typeface="Mada"/>
                      </a:endParaRPr>
                    </a:p>
                  </a:txBody>
                  <a:tcPr marT="91425" marB="91425" marR="91425" marL="91425" anchor="ctr">
                    <a:solidFill>
                      <a:srgbClr val="A2C4C9"/>
                    </a:solidFill>
                  </a:tcPr>
                </a:tc>
                <a:tc>
                  <a:txBody>
                    <a:bodyPr/>
                    <a:lstStyle/>
                    <a:p>
                      <a:pPr indent="0" lvl="0" marL="0" rtl="0" algn="ctr">
                        <a:spcBef>
                          <a:spcPts val="0"/>
                        </a:spcBef>
                        <a:spcAft>
                          <a:spcPts val="0"/>
                        </a:spcAft>
                        <a:buNone/>
                      </a:pPr>
                      <a:r>
                        <a:rPr lang="en-GB" sz="1200">
                          <a:latin typeface="Mada"/>
                          <a:ea typeface="Mada"/>
                          <a:cs typeface="Mada"/>
                          <a:sym typeface="Mada"/>
                        </a:rPr>
                        <a:t>From the investigator or care-providing agencies</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200">
                          <a:latin typeface="Mada"/>
                          <a:ea typeface="Mada"/>
                          <a:cs typeface="Mada"/>
                          <a:sym typeface="Mada"/>
                        </a:rPr>
                        <a:t>From the patient with a complaint</a:t>
                      </a:r>
                      <a:endParaRPr sz="1200">
                        <a:latin typeface="Mada"/>
                        <a:ea typeface="Mada"/>
                        <a:cs typeface="Mada"/>
                        <a:sym typeface="Mada"/>
                      </a:endParaRPr>
                    </a:p>
                  </a:txBody>
                  <a:tcPr marT="91425" marB="91425" marR="91425" marL="91425" anchor="ctr"/>
                </a:tc>
              </a:tr>
            </a:tbl>
          </a:graphicData>
        </a:graphic>
      </p:graphicFrame>
      <p:sp>
        <p:nvSpPr>
          <p:cNvPr id="608" name="Google Shape;608;p40"/>
          <p:cNvSpPr txBox="1"/>
          <p:nvPr/>
        </p:nvSpPr>
        <p:spPr>
          <a:xfrm>
            <a:off x="0" y="9751125"/>
            <a:ext cx="7589400" cy="10884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A screening test is not intended to be a diagnostic test. It is only an initial examination. Those who are found to have positive test results are referred to a physician for further diagnostic work-up and treatment</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However, the criteria in the table are not hard and fast. There are some tests which are used both for screening and diagnosis, e.g., test for anaemia and glucose tolerance test. Screening and diagnosis are not competing, and different criteria apply to each. </a:t>
            </a:r>
            <a:endParaRPr sz="1000">
              <a:solidFill>
                <a:srgbClr val="6AA84F"/>
              </a:solidFill>
              <a:latin typeface="Mada"/>
              <a:ea typeface="Mada"/>
              <a:cs typeface="Mada"/>
              <a:sym typeface="Mada"/>
            </a:endParaRPr>
          </a:p>
        </p:txBody>
      </p:sp>
      <p:sp>
        <p:nvSpPr>
          <p:cNvPr id="609" name="Google Shape;609;p40"/>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40"/>
          <p:cNvSpPr txBox="1"/>
          <p:nvPr/>
        </p:nvSpPr>
        <p:spPr>
          <a:xfrm>
            <a:off x="205875" y="258200"/>
            <a:ext cx="7072200" cy="49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L5- Screening cont’</a:t>
            </a:r>
            <a:endParaRPr b="1" sz="2400">
              <a:solidFill>
                <a:srgbClr val="134F5C"/>
              </a:solidFill>
              <a:latin typeface="Nunito"/>
              <a:ea typeface="Nunito"/>
              <a:cs typeface="Nunito"/>
              <a:sym typeface="Nuni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cxnSp>
        <p:nvCxnSpPr>
          <p:cNvPr id="615" name="Google Shape;615;p41"/>
          <p:cNvCxnSpPr/>
          <p:nvPr/>
        </p:nvCxnSpPr>
        <p:spPr>
          <a:xfrm>
            <a:off x="560175" y="7673975"/>
            <a:ext cx="6323700" cy="0"/>
          </a:xfrm>
          <a:prstGeom prst="straightConnector1">
            <a:avLst/>
          </a:prstGeom>
          <a:noFill/>
          <a:ln cap="flat" cmpd="sng" w="28575">
            <a:solidFill>
              <a:srgbClr val="CCCCCC"/>
            </a:solidFill>
            <a:prstDash val="solid"/>
            <a:round/>
            <a:headEnd len="med" w="med" type="oval"/>
            <a:tailEnd len="med" w="med" type="oval"/>
          </a:ln>
        </p:spPr>
      </p:cxnSp>
      <p:sp>
        <p:nvSpPr>
          <p:cNvPr id="616" name="Google Shape;616;p41"/>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1"/>
          <p:cNvSpPr txBox="1"/>
          <p:nvPr/>
        </p:nvSpPr>
        <p:spPr>
          <a:xfrm>
            <a:off x="205875" y="258200"/>
            <a:ext cx="7072200" cy="49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L5</a:t>
            </a:r>
            <a:r>
              <a:rPr b="1" lang="en-GB" sz="2400">
                <a:solidFill>
                  <a:srgbClr val="134F5C"/>
                </a:solidFill>
                <a:latin typeface="Nunito"/>
                <a:ea typeface="Nunito"/>
                <a:cs typeface="Nunito"/>
                <a:sym typeface="Nunito"/>
              </a:rPr>
              <a:t>- </a:t>
            </a:r>
            <a:r>
              <a:rPr b="1" lang="en-GB" sz="2400">
                <a:solidFill>
                  <a:srgbClr val="134F5C"/>
                </a:solidFill>
                <a:latin typeface="Nunito"/>
                <a:ea typeface="Nunito"/>
                <a:cs typeface="Nunito"/>
                <a:sym typeface="Nunito"/>
              </a:rPr>
              <a:t>Screening cont’</a:t>
            </a:r>
            <a:endParaRPr b="1" sz="2400">
              <a:solidFill>
                <a:srgbClr val="134F5C"/>
              </a:solidFill>
              <a:latin typeface="Nunito"/>
              <a:ea typeface="Nunito"/>
              <a:cs typeface="Nunito"/>
              <a:sym typeface="Nunito"/>
            </a:endParaRPr>
          </a:p>
        </p:txBody>
      </p:sp>
      <p:sp>
        <p:nvSpPr>
          <p:cNvPr id="618" name="Google Shape;618;p41"/>
          <p:cNvSpPr txBox="1"/>
          <p:nvPr/>
        </p:nvSpPr>
        <p:spPr>
          <a:xfrm>
            <a:off x="85026" y="1710037"/>
            <a:ext cx="1660200" cy="481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GB" sz="1800">
                <a:solidFill>
                  <a:srgbClr val="A2C4C9"/>
                </a:solidFill>
                <a:latin typeface="Nunito"/>
                <a:ea typeface="Nunito"/>
                <a:cs typeface="Nunito"/>
                <a:sym typeface="Nunito"/>
              </a:rPr>
              <a:t>Case finding </a:t>
            </a:r>
            <a:endParaRPr b="1" baseline="30000" sz="1800">
              <a:solidFill>
                <a:srgbClr val="A2C4C9"/>
              </a:solidFill>
              <a:latin typeface="Nunito"/>
              <a:ea typeface="Nunito"/>
              <a:cs typeface="Nunito"/>
              <a:sym typeface="Nunito"/>
            </a:endParaRPr>
          </a:p>
        </p:txBody>
      </p:sp>
      <p:grpSp>
        <p:nvGrpSpPr>
          <p:cNvPr id="619" name="Google Shape;619;p41"/>
          <p:cNvGrpSpPr/>
          <p:nvPr/>
        </p:nvGrpSpPr>
        <p:grpSpPr>
          <a:xfrm>
            <a:off x="1782714" y="1497000"/>
            <a:ext cx="566175" cy="923575"/>
            <a:chOff x="1085125" y="209550"/>
            <a:chExt cx="566175" cy="923575"/>
          </a:xfrm>
        </p:grpSpPr>
        <p:sp>
          <p:nvSpPr>
            <p:cNvPr id="620" name="Google Shape;620;p41"/>
            <p:cNvSpPr/>
            <p:nvPr/>
          </p:nvSpPr>
          <p:spPr>
            <a:xfrm>
              <a:off x="1085125" y="2095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41"/>
            <p:cNvSpPr/>
            <p:nvPr/>
          </p:nvSpPr>
          <p:spPr>
            <a:xfrm>
              <a:off x="1152400" y="5219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2" name="Google Shape;622;p41"/>
          <p:cNvSpPr/>
          <p:nvPr/>
        </p:nvSpPr>
        <p:spPr>
          <a:xfrm>
            <a:off x="1802226" y="1300045"/>
            <a:ext cx="5587800" cy="1329600"/>
          </a:xfrm>
          <a:prstGeom prst="chevron">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41"/>
          <p:cNvSpPr txBox="1"/>
          <p:nvPr/>
        </p:nvSpPr>
        <p:spPr>
          <a:xfrm>
            <a:off x="2386326" y="1223837"/>
            <a:ext cx="4572000" cy="132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The use of clinical and/or laboratory tests to detect disease in individuals </a:t>
            </a:r>
            <a:r>
              <a:rPr b="1" lang="en-GB" sz="1200">
                <a:solidFill>
                  <a:srgbClr val="CC0000"/>
                </a:solidFill>
                <a:latin typeface="Mada"/>
                <a:ea typeface="Mada"/>
                <a:cs typeface="Mada"/>
                <a:sym typeface="Mada"/>
              </a:rPr>
              <a:t>seeking</a:t>
            </a:r>
            <a:r>
              <a:rPr b="1" lang="en-GB" sz="1200">
                <a:solidFill>
                  <a:srgbClr val="FF0000"/>
                </a:solidFill>
                <a:latin typeface="Mada"/>
                <a:ea typeface="Mada"/>
                <a:cs typeface="Mada"/>
                <a:sym typeface="Mada"/>
              </a:rPr>
              <a:t> </a:t>
            </a:r>
            <a:r>
              <a:rPr lang="en-GB" sz="1200">
                <a:latin typeface="Mada"/>
                <a:ea typeface="Mada"/>
                <a:cs typeface="Mada"/>
                <a:sym typeface="Mada"/>
              </a:rPr>
              <a:t>health care for </a:t>
            </a:r>
            <a:r>
              <a:rPr b="1" lang="en-GB" sz="1200">
                <a:solidFill>
                  <a:srgbClr val="CC0000"/>
                </a:solidFill>
                <a:latin typeface="Mada"/>
                <a:ea typeface="Mada"/>
                <a:cs typeface="Mada"/>
                <a:sym typeface="Mada"/>
              </a:rPr>
              <a:t>other reasons</a:t>
            </a:r>
            <a:endParaRPr b="1" sz="1200">
              <a:solidFill>
                <a:srgbClr val="CC0000"/>
              </a:solidFill>
              <a:latin typeface="Mada"/>
              <a:ea typeface="Mada"/>
              <a:cs typeface="Mada"/>
              <a:sym typeface="Mada"/>
            </a:endParaRPr>
          </a:p>
          <a:p>
            <a:pPr indent="0" lvl="0" marL="0" rtl="0" algn="l">
              <a:spcBef>
                <a:spcPts val="0"/>
              </a:spcBef>
              <a:spcAft>
                <a:spcPts val="0"/>
              </a:spcAft>
              <a:buNone/>
            </a:pPr>
            <a:r>
              <a:t/>
            </a:r>
            <a:endParaRPr sz="1200">
              <a:highlight>
                <a:srgbClr val="FFFF00"/>
              </a:highlight>
              <a:latin typeface="Mada"/>
              <a:ea typeface="Mada"/>
              <a:cs typeface="Mada"/>
              <a:sym typeface="Mada"/>
            </a:endParaRPr>
          </a:p>
          <a:p>
            <a:pPr indent="0" lvl="0" marL="0" rtl="0" algn="l">
              <a:spcBef>
                <a:spcPts val="0"/>
              </a:spcBef>
              <a:spcAft>
                <a:spcPts val="0"/>
              </a:spcAft>
              <a:buNone/>
            </a:pPr>
            <a:r>
              <a:rPr lang="en-GB" sz="1200" u="sng">
                <a:highlight>
                  <a:srgbClr val="CFE2F3"/>
                </a:highlight>
                <a:latin typeface="Mada"/>
                <a:ea typeface="Mada"/>
                <a:cs typeface="Mada"/>
                <a:sym typeface="Mada"/>
              </a:rPr>
              <a:t>For example:</a:t>
            </a:r>
            <a:r>
              <a:rPr lang="en-GB" sz="1200">
                <a:latin typeface="Mada"/>
                <a:ea typeface="Mada"/>
                <a:cs typeface="Mada"/>
                <a:sym typeface="Mada"/>
              </a:rPr>
              <a:t> the use of VDRL test to detect syphilis in pregnant women. Other diseases include pulmonary tuberculosis in chest symptomatics, hypertension, cervical cancer, breast cancer, diabetes mellitus.</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p>
        </p:txBody>
      </p:sp>
      <p:sp>
        <p:nvSpPr>
          <p:cNvPr id="624" name="Google Shape;624;p41"/>
          <p:cNvSpPr txBox="1"/>
          <p:nvPr/>
        </p:nvSpPr>
        <p:spPr>
          <a:xfrm>
            <a:off x="-100074" y="3173287"/>
            <a:ext cx="1769100" cy="58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A2C4C9"/>
                </a:solidFill>
                <a:latin typeface="Nunito"/>
                <a:ea typeface="Nunito"/>
                <a:cs typeface="Nunito"/>
                <a:sym typeface="Nunito"/>
              </a:rPr>
              <a:t>Periodic Health             Examination</a:t>
            </a:r>
            <a:endParaRPr b="1" sz="1800">
              <a:solidFill>
                <a:srgbClr val="A2C4C9"/>
              </a:solidFill>
              <a:latin typeface="Nunito"/>
              <a:ea typeface="Nunito"/>
              <a:cs typeface="Nunito"/>
              <a:sym typeface="Nunito"/>
            </a:endParaRPr>
          </a:p>
        </p:txBody>
      </p:sp>
      <p:grpSp>
        <p:nvGrpSpPr>
          <p:cNvPr id="625" name="Google Shape;625;p41"/>
          <p:cNvGrpSpPr/>
          <p:nvPr/>
        </p:nvGrpSpPr>
        <p:grpSpPr>
          <a:xfrm>
            <a:off x="1620864" y="3068050"/>
            <a:ext cx="566175" cy="923575"/>
            <a:chOff x="1085125" y="209550"/>
            <a:chExt cx="566175" cy="923575"/>
          </a:xfrm>
        </p:grpSpPr>
        <p:sp>
          <p:nvSpPr>
            <p:cNvPr id="626" name="Google Shape;626;p41"/>
            <p:cNvSpPr/>
            <p:nvPr/>
          </p:nvSpPr>
          <p:spPr>
            <a:xfrm>
              <a:off x="1085125" y="2095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41"/>
            <p:cNvSpPr/>
            <p:nvPr/>
          </p:nvSpPr>
          <p:spPr>
            <a:xfrm>
              <a:off x="1152400" y="5219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8" name="Google Shape;628;p41"/>
          <p:cNvSpPr/>
          <p:nvPr/>
        </p:nvSpPr>
        <p:spPr>
          <a:xfrm>
            <a:off x="1654626" y="2876595"/>
            <a:ext cx="5587800" cy="1329600"/>
          </a:xfrm>
          <a:prstGeom prst="chevron">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41"/>
          <p:cNvSpPr txBox="1"/>
          <p:nvPr/>
        </p:nvSpPr>
        <p:spPr>
          <a:xfrm>
            <a:off x="2310126" y="2899362"/>
            <a:ext cx="4778700" cy="1329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1200">
                <a:latin typeface="Mada"/>
                <a:ea typeface="Mada"/>
                <a:cs typeface="Mada"/>
                <a:sym typeface="Mada"/>
              </a:rPr>
              <a:t>It is a common and important part of office practice. Its purpose is the detection of asymptomatic illness and the prevention of disease before irreversible pathological changes occur </a:t>
            </a:r>
            <a:r>
              <a:rPr lang="en-GB" sz="1200">
                <a:solidFill>
                  <a:srgbClr val="999999"/>
                </a:solidFill>
                <a:latin typeface="Mada"/>
                <a:ea typeface="Mada"/>
                <a:cs typeface="Mada"/>
                <a:sym typeface="Mada"/>
              </a:rPr>
              <a:t>using a number of standard procedures such as counseling, examination, and lab tests..</a:t>
            </a:r>
            <a:endParaRPr sz="1200">
              <a:latin typeface="Mada"/>
              <a:ea typeface="Mada"/>
              <a:cs typeface="Mada"/>
              <a:sym typeface="Mada"/>
            </a:endParaRPr>
          </a:p>
        </p:txBody>
      </p:sp>
      <p:sp>
        <p:nvSpPr>
          <p:cNvPr id="630" name="Google Shape;630;p41"/>
          <p:cNvSpPr txBox="1"/>
          <p:nvPr>
            <p:ph type="title"/>
          </p:nvPr>
        </p:nvSpPr>
        <p:spPr>
          <a:xfrm>
            <a:off x="363714" y="666188"/>
            <a:ext cx="6897600" cy="54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Concepts Related to Screening</a:t>
            </a:r>
            <a:endParaRPr sz="2400">
              <a:solidFill>
                <a:srgbClr val="134F5C"/>
              </a:solidFill>
              <a:latin typeface="Nunito"/>
              <a:ea typeface="Nunito"/>
              <a:cs typeface="Nunito"/>
              <a:sym typeface="Nunito"/>
            </a:endParaRPr>
          </a:p>
        </p:txBody>
      </p:sp>
      <p:graphicFrame>
        <p:nvGraphicFramePr>
          <p:cNvPr id="631" name="Google Shape;631;p41"/>
          <p:cNvGraphicFramePr/>
          <p:nvPr/>
        </p:nvGraphicFramePr>
        <p:xfrm>
          <a:off x="335114" y="4584002"/>
          <a:ext cx="3000000" cy="3000000"/>
        </p:xfrm>
        <a:graphic>
          <a:graphicData uri="http://schemas.openxmlformats.org/drawingml/2006/table">
            <a:tbl>
              <a:tblPr>
                <a:noFill/>
                <a:tableStyleId>{1BD1D66B-9B94-4509-B696-DCD2EA6312DE}</a:tableStyleId>
              </a:tblPr>
              <a:tblGrid>
                <a:gridCol w="1329250"/>
                <a:gridCol w="2716750"/>
                <a:gridCol w="2908825"/>
              </a:tblGrid>
              <a:tr h="265925">
                <a:tc gridSpan="3">
                  <a:txBody>
                    <a:bodyPr/>
                    <a:lstStyle/>
                    <a:p>
                      <a:pPr indent="0" lvl="0" marL="0" rtl="0" algn="ctr">
                        <a:spcBef>
                          <a:spcPts val="0"/>
                        </a:spcBef>
                        <a:spcAft>
                          <a:spcPts val="0"/>
                        </a:spcAft>
                        <a:buNone/>
                      </a:pPr>
                      <a:r>
                        <a:rPr b="1" lang="en-GB" sz="1200">
                          <a:solidFill>
                            <a:schemeClr val="lt1"/>
                          </a:solidFill>
                          <a:latin typeface="Mada"/>
                          <a:ea typeface="Mada"/>
                          <a:cs typeface="Mada"/>
                          <a:sym typeface="Mada"/>
                        </a:rPr>
                        <a:t>Screening vs Periodic Health Examination </a:t>
                      </a:r>
                      <a:r>
                        <a:rPr b="1" baseline="30000" lang="en-GB" sz="1200">
                          <a:solidFill>
                            <a:schemeClr val="lt1"/>
                          </a:solidFill>
                          <a:latin typeface="Mada"/>
                          <a:ea typeface="Mada"/>
                          <a:cs typeface="Mada"/>
                          <a:sym typeface="Mada"/>
                        </a:rPr>
                        <a:t>2</a:t>
                      </a:r>
                      <a:endParaRPr b="1" baseline="30000" sz="1200">
                        <a:solidFill>
                          <a:schemeClr val="lt1"/>
                        </a:solidFill>
                        <a:latin typeface="Mada"/>
                        <a:ea typeface="Mada"/>
                        <a:cs typeface="Mada"/>
                        <a:sym typeface="Mada"/>
                      </a:endParaRPr>
                    </a:p>
                  </a:txBody>
                  <a:tcPr marT="91425" marB="91425" marR="91425" marL="91425">
                    <a:solidFill>
                      <a:srgbClr val="134F5C"/>
                    </a:solidFill>
                  </a:tcPr>
                </a:tc>
                <a:tc hMerge="1"/>
                <a:tc hMerge="1"/>
              </a:tr>
              <a:tr h="265925">
                <a:tc>
                  <a:txBody>
                    <a:bodyPr/>
                    <a:lstStyle/>
                    <a:p>
                      <a:pPr indent="0" lvl="0" marL="0" rtl="0" algn="ctr">
                        <a:spcBef>
                          <a:spcPts val="0"/>
                        </a:spcBef>
                        <a:spcAft>
                          <a:spcPts val="0"/>
                        </a:spcAft>
                        <a:buNone/>
                      </a:pPr>
                      <a:r>
                        <a:rPr b="1" lang="en-GB" sz="1200">
                          <a:solidFill>
                            <a:schemeClr val="lt1"/>
                          </a:solidFill>
                          <a:latin typeface="Mada"/>
                          <a:ea typeface="Mada"/>
                          <a:cs typeface="Mada"/>
                          <a:sym typeface="Mada"/>
                        </a:rPr>
                        <a:t>Difference</a:t>
                      </a:r>
                      <a:endParaRPr b="1" sz="1200">
                        <a:solidFill>
                          <a:schemeClr val="lt1"/>
                        </a:solidFill>
                        <a:latin typeface="Mada"/>
                        <a:ea typeface="Mada"/>
                        <a:cs typeface="Mada"/>
                        <a:sym typeface="Mada"/>
                      </a:endParaRPr>
                    </a:p>
                  </a:txBody>
                  <a:tcPr marT="91425" marB="91425" marR="91425" marL="91425">
                    <a:solidFill>
                      <a:srgbClr val="45818E"/>
                    </a:solidFill>
                  </a:tcPr>
                </a:tc>
                <a:tc>
                  <a:txBody>
                    <a:bodyPr/>
                    <a:lstStyle/>
                    <a:p>
                      <a:pPr indent="0" lvl="0" marL="0" rtl="0" algn="ctr">
                        <a:spcBef>
                          <a:spcPts val="0"/>
                        </a:spcBef>
                        <a:spcAft>
                          <a:spcPts val="0"/>
                        </a:spcAft>
                        <a:buNone/>
                      </a:pPr>
                      <a:r>
                        <a:rPr b="1" lang="en-GB" sz="1200">
                          <a:solidFill>
                            <a:schemeClr val="lt1"/>
                          </a:solidFill>
                          <a:latin typeface="Mada"/>
                          <a:ea typeface="Mada"/>
                          <a:cs typeface="Mada"/>
                          <a:sym typeface="Mada"/>
                        </a:rPr>
                        <a:t>Screening </a:t>
                      </a:r>
                      <a:endParaRPr b="1" sz="1200">
                        <a:solidFill>
                          <a:schemeClr val="lt1"/>
                        </a:solidFill>
                        <a:latin typeface="Mada"/>
                        <a:ea typeface="Mada"/>
                        <a:cs typeface="Mada"/>
                        <a:sym typeface="Mada"/>
                      </a:endParaRPr>
                    </a:p>
                  </a:txBody>
                  <a:tcPr marT="91425" marB="91425" marR="91425" marL="91425">
                    <a:solidFill>
                      <a:srgbClr val="45818E"/>
                    </a:solidFill>
                  </a:tcPr>
                </a:tc>
                <a:tc>
                  <a:txBody>
                    <a:bodyPr/>
                    <a:lstStyle/>
                    <a:p>
                      <a:pPr indent="0" lvl="0" marL="0" rtl="0" algn="ctr">
                        <a:spcBef>
                          <a:spcPts val="0"/>
                        </a:spcBef>
                        <a:spcAft>
                          <a:spcPts val="0"/>
                        </a:spcAft>
                        <a:buNone/>
                      </a:pPr>
                      <a:r>
                        <a:rPr b="1" lang="en-GB" sz="1200">
                          <a:solidFill>
                            <a:schemeClr val="lt1"/>
                          </a:solidFill>
                          <a:latin typeface="Mada"/>
                          <a:ea typeface="Mada"/>
                          <a:cs typeface="Mada"/>
                          <a:sym typeface="Mada"/>
                        </a:rPr>
                        <a:t>Periodic Health Examination</a:t>
                      </a:r>
                      <a:endParaRPr b="1" sz="1200">
                        <a:solidFill>
                          <a:schemeClr val="lt1"/>
                        </a:solidFill>
                        <a:latin typeface="Mada"/>
                        <a:ea typeface="Mada"/>
                        <a:cs typeface="Mada"/>
                        <a:sym typeface="Mada"/>
                      </a:endParaRPr>
                    </a:p>
                  </a:txBody>
                  <a:tcPr marT="91425" marB="91425" marR="91425" marL="91425">
                    <a:solidFill>
                      <a:srgbClr val="45818E"/>
                    </a:solidFill>
                  </a:tcPr>
                </a:tc>
              </a:tr>
              <a:tr h="265925">
                <a:tc>
                  <a:txBody>
                    <a:bodyPr/>
                    <a:lstStyle/>
                    <a:p>
                      <a:pPr indent="0" lvl="0" marL="0" rtl="0" algn="ctr">
                        <a:spcBef>
                          <a:spcPts val="0"/>
                        </a:spcBef>
                        <a:spcAft>
                          <a:spcPts val="0"/>
                        </a:spcAft>
                        <a:buNone/>
                      </a:pPr>
                      <a:r>
                        <a:rPr b="1" lang="en-GB" sz="1200">
                          <a:latin typeface="Mada"/>
                          <a:ea typeface="Mada"/>
                          <a:cs typeface="Mada"/>
                          <a:sym typeface="Mada"/>
                        </a:rPr>
                        <a:t>Application</a:t>
                      </a:r>
                      <a:endParaRPr b="1" sz="1200">
                        <a:latin typeface="Mada"/>
                        <a:ea typeface="Mada"/>
                        <a:cs typeface="Mada"/>
                        <a:sym typeface="Mada"/>
                      </a:endParaRPr>
                    </a:p>
                  </a:txBody>
                  <a:tcPr marT="91425" marB="91425" marR="91425" marL="91425" anchor="ctr">
                    <a:solidFill>
                      <a:srgbClr val="A2C4C9"/>
                    </a:solidFill>
                  </a:tcPr>
                </a:tc>
                <a:tc>
                  <a:txBody>
                    <a:bodyPr/>
                    <a:lstStyle/>
                    <a:p>
                      <a:pPr indent="0" lvl="0" marL="0" rtl="0" algn="ctr">
                        <a:spcBef>
                          <a:spcPts val="0"/>
                        </a:spcBef>
                        <a:spcAft>
                          <a:spcPts val="0"/>
                        </a:spcAft>
                        <a:buNone/>
                      </a:pPr>
                      <a:r>
                        <a:rPr lang="en-GB" sz="1200">
                          <a:latin typeface="Mada"/>
                          <a:ea typeface="Mada"/>
                          <a:cs typeface="Mada"/>
                          <a:sym typeface="Mada"/>
                        </a:rPr>
                        <a:t>Wide application</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200">
                          <a:latin typeface="Mada"/>
                          <a:ea typeface="Mada"/>
                          <a:cs typeface="Mada"/>
                          <a:sym typeface="Mada"/>
                        </a:rPr>
                        <a:t>Individual application</a:t>
                      </a:r>
                      <a:endParaRPr sz="1200">
                        <a:latin typeface="Mada"/>
                        <a:ea typeface="Mada"/>
                        <a:cs typeface="Mada"/>
                        <a:sym typeface="Mada"/>
                      </a:endParaRPr>
                    </a:p>
                  </a:txBody>
                  <a:tcPr marT="91425" marB="91425" marR="91425" marL="91425" anchor="ctr"/>
                </a:tc>
              </a:tr>
              <a:tr h="265925">
                <a:tc>
                  <a:txBody>
                    <a:bodyPr/>
                    <a:lstStyle/>
                    <a:p>
                      <a:pPr indent="0" lvl="0" marL="0" rtl="0" algn="ctr">
                        <a:spcBef>
                          <a:spcPts val="0"/>
                        </a:spcBef>
                        <a:spcAft>
                          <a:spcPts val="0"/>
                        </a:spcAft>
                        <a:buNone/>
                      </a:pPr>
                      <a:r>
                        <a:rPr b="1" lang="en-GB" sz="1200">
                          <a:latin typeface="Mada"/>
                          <a:ea typeface="Mada"/>
                          <a:cs typeface="Mada"/>
                          <a:sym typeface="Mada"/>
                        </a:rPr>
                        <a:t>Cost</a:t>
                      </a:r>
                      <a:endParaRPr b="1" sz="1200">
                        <a:latin typeface="Mada"/>
                        <a:ea typeface="Mada"/>
                        <a:cs typeface="Mada"/>
                        <a:sym typeface="Mada"/>
                      </a:endParaRPr>
                    </a:p>
                  </a:txBody>
                  <a:tcPr marT="91425" marB="91425" marR="91425" marL="91425" anchor="ctr">
                    <a:solidFill>
                      <a:srgbClr val="A2C4C9"/>
                    </a:solidFill>
                  </a:tcPr>
                </a:tc>
                <a:tc>
                  <a:txBody>
                    <a:bodyPr/>
                    <a:lstStyle/>
                    <a:p>
                      <a:pPr indent="0" lvl="0" marL="0" rtl="0" algn="ctr">
                        <a:spcBef>
                          <a:spcPts val="0"/>
                        </a:spcBef>
                        <a:spcAft>
                          <a:spcPts val="0"/>
                        </a:spcAft>
                        <a:buNone/>
                      </a:pPr>
                      <a:r>
                        <a:rPr lang="en-GB" sz="1200">
                          <a:latin typeface="Mada"/>
                          <a:ea typeface="Mada"/>
                          <a:cs typeface="Mada"/>
                          <a:sym typeface="Mada"/>
                        </a:rPr>
                        <a:t>Inexpensive</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200">
                          <a:latin typeface="Mada"/>
                          <a:ea typeface="Mada"/>
                          <a:cs typeface="Mada"/>
                          <a:sym typeface="Mada"/>
                        </a:rPr>
                        <a:t>Consumes money</a:t>
                      </a:r>
                      <a:endParaRPr sz="1200">
                        <a:latin typeface="Mada"/>
                        <a:ea typeface="Mada"/>
                        <a:cs typeface="Mada"/>
                        <a:sym typeface="Mada"/>
                      </a:endParaRPr>
                    </a:p>
                  </a:txBody>
                  <a:tcPr marT="91425" marB="91425" marR="91425" marL="91425" anchor="ctr"/>
                </a:tc>
              </a:tr>
              <a:tr h="265925">
                <a:tc>
                  <a:txBody>
                    <a:bodyPr/>
                    <a:lstStyle/>
                    <a:p>
                      <a:pPr indent="0" lvl="0" marL="0" rtl="0" algn="ctr">
                        <a:spcBef>
                          <a:spcPts val="0"/>
                        </a:spcBef>
                        <a:spcAft>
                          <a:spcPts val="0"/>
                        </a:spcAft>
                        <a:buNone/>
                      </a:pPr>
                      <a:r>
                        <a:rPr b="1" lang="en-GB" sz="1200">
                          <a:latin typeface="Mada"/>
                          <a:ea typeface="Mada"/>
                          <a:cs typeface="Mada"/>
                          <a:sym typeface="Mada"/>
                        </a:rPr>
                        <a:t>Time</a:t>
                      </a:r>
                      <a:endParaRPr b="1" sz="1200">
                        <a:latin typeface="Mada"/>
                        <a:ea typeface="Mada"/>
                        <a:cs typeface="Mada"/>
                        <a:sym typeface="Mada"/>
                      </a:endParaRPr>
                    </a:p>
                  </a:txBody>
                  <a:tcPr marT="91425" marB="91425" marR="91425" marL="91425" anchor="ctr">
                    <a:solidFill>
                      <a:srgbClr val="A2C4C9"/>
                    </a:solidFill>
                  </a:tcPr>
                </a:tc>
                <a:tc>
                  <a:txBody>
                    <a:bodyPr/>
                    <a:lstStyle/>
                    <a:p>
                      <a:pPr indent="0" lvl="0" marL="0" rtl="0" algn="ctr">
                        <a:spcBef>
                          <a:spcPts val="0"/>
                        </a:spcBef>
                        <a:spcAft>
                          <a:spcPts val="0"/>
                        </a:spcAft>
                        <a:buNone/>
                      </a:pPr>
                      <a:r>
                        <a:rPr lang="en-GB" sz="1200">
                          <a:latin typeface="Mada"/>
                          <a:ea typeface="Mada"/>
                          <a:cs typeface="Mada"/>
                          <a:sym typeface="Mada"/>
                        </a:rPr>
                        <a:t>Requires less time from the physician</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200">
                          <a:latin typeface="Mada"/>
                          <a:ea typeface="Mada"/>
                          <a:cs typeface="Mada"/>
                          <a:sym typeface="Mada"/>
                        </a:rPr>
                        <a:t>Consumes physician time</a:t>
                      </a:r>
                      <a:endParaRPr sz="1200">
                        <a:latin typeface="Mada"/>
                        <a:ea typeface="Mada"/>
                        <a:cs typeface="Mada"/>
                        <a:sym typeface="Mada"/>
                      </a:endParaRPr>
                    </a:p>
                  </a:txBody>
                  <a:tcPr marT="91425" marB="91425" marR="91425" marL="91425" anchor="ctr"/>
                </a:tc>
              </a:tr>
            </a:tbl>
          </a:graphicData>
        </a:graphic>
      </p:graphicFrame>
      <p:sp>
        <p:nvSpPr>
          <p:cNvPr id="632" name="Google Shape;632;p41"/>
          <p:cNvSpPr/>
          <p:nvPr/>
        </p:nvSpPr>
        <p:spPr>
          <a:xfrm>
            <a:off x="3147763" y="7197725"/>
            <a:ext cx="952500" cy="952500"/>
          </a:xfrm>
          <a:prstGeom prst="ellipse">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FFFFFF"/>
                </a:solidFill>
                <a:latin typeface="Nunito"/>
                <a:ea typeface="Nunito"/>
                <a:cs typeface="Nunito"/>
                <a:sym typeface="Nunito"/>
              </a:rPr>
              <a:t>VS</a:t>
            </a:r>
            <a:endParaRPr b="1" sz="2400">
              <a:solidFill>
                <a:srgbClr val="FFFFFF"/>
              </a:solidFill>
              <a:latin typeface="Nunito"/>
              <a:ea typeface="Nunito"/>
              <a:cs typeface="Nunito"/>
              <a:sym typeface="Nunito"/>
            </a:endParaRPr>
          </a:p>
        </p:txBody>
      </p:sp>
      <p:sp>
        <p:nvSpPr>
          <p:cNvPr id="633" name="Google Shape;633;p41"/>
          <p:cNvSpPr txBox="1"/>
          <p:nvPr/>
        </p:nvSpPr>
        <p:spPr>
          <a:xfrm>
            <a:off x="1075788" y="7224953"/>
            <a:ext cx="1903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latin typeface="Nunito"/>
                <a:ea typeface="Nunito"/>
                <a:cs typeface="Nunito"/>
                <a:sym typeface="Nunito"/>
              </a:rPr>
              <a:t>Mass screening</a:t>
            </a:r>
            <a:endParaRPr sz="1800">
              <a:latin typeface="Nunito"/>
              <a:ea typeface="Nunito"/>
              <a:cs typeface="Nunito"/>
              <a:sym typeface="Nunito"/>
            </a:endParaRPr>
          </a:p>
        </p:txBody>
      </p:sp>
      <p:sp>
        <p:nvSpPr>
          <p:cNvPr id="634" name="Google Shape;634;p41"/>
          <p:cNvSpPr txBox="1"/>
          <p:nvPr/>
        </p:nvSpPr>
        <p:spPr>
          <a:xfrm>
            <a:off x="3668075" y="7262125"/>
            <a:ext cx="40542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latin typeface="Nunito"/>
                <a:ea typeface="Nunito"/>
                <a:cs typeface="Nunito"/>
                <a:sym typeface="Nunito"/>
              </a:rPr>
              <a:t>High risk / Selective screening</a:t>
            </a:r>
            <a:endParaRPr sz="1800">
              <a:latin typeface="Nunito"/>
              <a:ea typeface="Nunito"/>
              <a:cs typeface="Nunito"/>
              <a:sym typeface="Nunito"/>
            </a:endParaRPr>
          </a:p>
        </p:txBody>
      </p:sp>
      <p:sp>
        <p:nvSpPr>
          <p:cNvPr id="635" name="Google Shape;635;p41"/>
          <p:cNvSpPr txBox="1"/>
          <p:nvPr/>
        </p:nvSpPr>
        <p:spPr>
          <a:xfrm>
            <a:off x="143025" y="7668700"/>
            <a:ext cx="3128700" cy="20373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200"/>
              </a:spcBef>
              <a:spcAft>
                <a:spcPts val="0"/>
              </a:spcAft>
              <a:buSzPts val="1200"/>
              <a:buFont typeface="Mada"/>
              <a:buChar char="●"/>
            </a:pPr>
            <a:r>
              <a:rPr lang="en-GB" sz="1200">
                <a:latin typeface="Mada"/>
                <a:ea typeface="Mada"/>
                <a:cs typeface="Mada"/>
                <a:sym typeface="Mada"/>
              </a:rPr>
              <a:t>Mass screening simply means the screening of a whole population or a sub-group, as for example, all adults.</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It is offered to all, irrespective of the particular risk individual may run of contracting the disease in question </a:t>
            </a:r>
            <a:r>
              <a:rPr lang="en-GB" sz="1200">
                <a:solidFill>
                  <a:srgbClr val="6AA84F"/>
                </a:solidFill>
                <a:latin typeface="Mada"/>
                <a:ea typeface="Mada"/>
                <a:cs typeface="Mada"/>
                <a:sym typeface="Mada"/>
              </a:rPr>
              <a:t>(e.g., Tuberculosis)</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CC0000"/>
              </a:buClr>
              <a:buSzPts val="1200"/>
              <a:buFont typeface="Mada"/>
              <a:buChar char="●"/>
            </a:pPr>
            <a:r>
              <a:rPr b="1" lang="en-GB" sz="1200">
                <a:solidFill>
                  <a:srgbClr val="CC0000"/>
                </a:solidFill>
                <a:latin typeface="Mada"/>
                <a:ea typeface="Mada"/>
                <a:cs typeface="Mada"/>
                <a:sym typeface="Mada"/>
              </a:rPr>
              <a:t>Not useful for preventive measures</a:t>
            </a:r>
            <a:endParaRPr b="1" baseline="30000" sz="1200">
              <a:solidFill>
                <a:srgbClr val="CC0000"/>
              </a:solidFill>
              <a:latin typeface="Mada"/>
              <a:ea typeface="Mada"/>
              <a:cs typeface="Mada"/>
              <a:sym typeface="Mada"/>
            </a:endParaRPr>
          </a:p>
          <a:p>
            <a:pPr indent="0" lvl="0" marL="0" rtl="0" algn="l">
              <a:lnSpc>
                <a:spcPct val="115000"/>
              </a:lnSpc>
              <a:spcBef>
                <a:spcPts val="1200"/>
              </a:spcBef>
              <a:spcAft>
                <a:spcPts val="1200"/>
              </a:spcAft>
              <a:buNone/>
            </a:pPr>
            <a:r>
              <a:t/>
            </a:r>
            <a:endParaRPr sz="1200"/>
          </a:p>
        </p:txBody>
      </p:sp>
      <p:sp>
        <p:nvSpPr>
          <p:cNvPr id="636" name="Google Shape;636;p41"/>
          <p:cNvSpPr txBox="1"/>
          <p:nvPr/>
        </p:nvSpPr>
        <p:spPr>
          <a:xfrm>
            <a:off x="4181625" y="7668700"/>
            <a:ext cx="3128700" cy="18966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200"/>
              </a:spcBef>
              <a:spcAft>
                <a:spcPts val="0"/>
              </a:spcAft>
              <a:buClr>
                <a:schemeClr val="dk1"/>
              </a:buClr>
              <a:buSzPts val="1200"/>
              <a:buFont typeface="Mada"/>
              <a:buChar char="●"/>
            </a:pPr>
            <a:r>
              <a:rPr lang="en-GB" sz="1200">
                <a:solidFill>
                  <a:schemeClr val="dk1"/>
                </a:solidFill>
                <a:latin typeface="Mada"/>
                <a:ea typeface="Mada"/>
                <a:cs typeface="Mada"/>
                <a:sym typeface="Mada"/>
              </a:rPr>
              <a:t>Screening will be most productive if applied selectively to high-risk groups, the groups defined on the basis of epidemiological research</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u="sng">
                <a:solidFill>
                  <a:schemeClr val="dk1"/>
                </a:solidFill>
                <a:highlight>
                  <a:srgbClr val="CFE2F3"/>
                </a:highlight>
                <a:latin typeface="Mada"/>
                <a:ea typeface="Mada"/>
                <a:cs typeface="Mada"/>
                <a:sym typeface="Mada"/>
              </a:rPr>
              <a:t>For example:</a:t>
            </a:r>
            <a:r>
              <a:rPr lang="en-GB" sz="1200">
                <a:solidFill>
                  <a:schemeClr val="dk1"/>
                </a:solidFill>
                <a:highlight>
                  <a:srgbClr val="FFFFFF"/>
                </a:highlight>
                <a:latin typeface="Mada"/>
                <a:ea typeface="Mada"/>
                <a:cs typeface="Mada"/>
                <a:sym typeface="Mada"/>
              </a:rPr>
              <a:t> </a:t>
            </a:r>
            <a:r>
              <a:rPr lang="en-GB" sz="1200">
                <a:solidFill>
                  <a:schemeClr val="dk1"/>
                </a:solidFill>
                <a:latin typeface="Mada"/>
                <a:ea typeface="Mada"/>
                <a:cs typeface="Mada"/>
                <a:sym typeface="Mada"/>
              </a:rPr>
              <a:t>screening for diabetes, hypertension, breast cancer in patients with positive family history</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rgbClr val="CC0000"/>
              </a:buClr>
              <a:buSzPts val="1200"/>
              <a:buFont typeface="Mada"/>
              <a:buChar char="●"/>
            </a:pPr>
            <a:r>
              <a:rPr b="1" lang="en-GB" sz="1200">
                <a:solidFill>
                  <a:srgbClr val="CC0000"/>
                </a:solidFill>
                <a:latin typeface="Mada"/>
                <a:ea typeface="Mada"/>
                <a:cs typeface="Mada"/>
                <a:sym typeface="Mada"/>
              </a:rPr>
              <a:t>Screening for risk factors.</a:t>
            </a:r>
            <a:endParaRPr b="1" sz="1200">
              <a:solidFill>
                <a:srgbClr val="CC0000"/>
              </a:solidFill>
              <a:latin typeface="Mada"/>
              <a:ea typeface="Mada"/>
              <a:cs typeface="Mada"/>
              <a:sym typeface="Mada"/>
            </a:endParaRPr>
          </a:p>
          <a:p>
            <a:pPr indent="0" lvl="0" marL="0" rtl="0" algn="l">
              <a:lnSpc>
                <a:spcPct val="115000"/>
              </a:lnSpc>
              <a:spcBef>
                <a:spcPts val="1200"/>
              </a:spcBef>
              <a:spcAft>
                <a:spcPts val="0"/>
              </a:spcAft>
              <a:buNone/>
            </a:pPr>
            <a:r>
              <a:t/>
            </a:r>
            <a:endParaRPr sz="1200">
              <a:highlight>
                <a:srgbClr val="FFFFFF"/>
              </a:highlight>
              <a:latin typeface="Mada"/>
              <a:ea typeface="Mada"/>
              <a:cs typeface="Mada"/>
              <a:sym typeface="Mada"/>
            </a:endParaRPr>
          </a:p>
          <a:p>
            <a:pPr indent="0" lvl="0" marL="0" rtl="0" algn="l">
              <a:lnSpc>
                <a:spcPct val="115000"/>
              </a:lnSpc>
              <a:spcBef>
                <a:spcPts val="1200"/>
              </a:spcBef>
              <a:spcAft>
                <a:spcPts val="1200"/>
              </a:spcAft>
              <a:buNone/>
            </a:pPr>
            <a:r>
              <a:t/>
            </a:r>
            <a:endParaRPr sz="1200"/>
          </a:p>
        </p:txBody>
      </p:sp>
      <p:sp>
        <p:nvSpPr>
          <p:cNvPr id="637" name="Google Shape;637;p41"/>
          <p:cNvSpPr txBox="1"/>
          <p:nvPr/>
        </p:nvSpPr>
        <p:spPr>
          <a:xfrm>
            <a:off x="2451325" y="6780925"/>
            <a:ext cx="2345400" cy="481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GB" sz="1800">
                <a:solidFill>
                  <a:srgbClr val="76A5AF"/>
                </a:solidFill>
                <a:latin typeface="Nunito"/>
                <a:ea typeface="Nunito"/>
                <a:cs typeface="Nunito"/>
                <a:sym typeface="Nunito"/>
              </a:rPr>
              <a:t>Types of Screening </a:t>
            </a:r>
            <a:endParaRPr baseline="30000" sz="1200">
              <a:solidFill>
                <a:schemeClr val="dk1"/>
              </a:solidFill>
              <a:latin typeface="Mada"/>
              <a:ea typeface="Mada"/>
              <a:cs typeface="Mada"/>
              <a:sym typeface="Mad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42"/>
          <p:cNvSpPr txBox="1"/>
          <p:nvPr>
            <p:ph type="title"/>
          </p:nvPr>
        </p:nvSpPr>
        <p:spPr>
          <a:xfrm>
            <a:off x="375263" y="308776"/>
            <a:ext cx="6897600" cy="54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Criteria for Screening Diseases</a:t>
            </a:r>
            <a:endParaRPr sz="2400">
              <a:solidFill>
                <a:srgbClr val="134F5C"/>
              </a:solidFill>
              <a:latin typeface="Nunito"/>
              <a:ea typeface="Nunito"/>
              <a:cs typeface="Nunito"/>
              <a:sym typeface="Nunito"/>
            </a:endParaRPr>
          </a:p>
        </p:txBody>
      </p:sp>
      <p:sp>
        <p:nvSpPr>
          <p:cNvPr id="643" name="Google Shape;643;p42"/>
          <p:cNvSpPr/>
          <p:nvPr/>
        </p:nvSpPr>
        <p:spPr>
          <a:xfrm>
            <a:off x="2976263" y="2306125"/>
            <a:ext cx="1695600" cy="838200"/>
          </a:xfrm>
          <a:prstGeom prst="roundRect">
            <a:avLst>
              <a:gd fmla="val 24569"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Nunito"/>
                <a:ea typeface="Nunito"/>
                <a:cs typeface="Nunito"/>
                <a:sym typeface="Nunito"/>
              </a:rPr>
              <a:t>Criterias for Screening Diseases</a:t>
            </a:r>
            <a:endParaRPr b="1">
              <a:solidFill>
                <a:srgbClr val="FFFFFF"/>
              </a:solidFill>
              <a:latin typeface="Nunito"/>
              <a:ea typeface="Nunito"/>
              <a:cs typeface="Nunito"/>
              <a:sym typeface="Nunito"/>
            </a:endParaRPr>
          </a:p>
        </p:txBody>
      </p:sp>
      <p:sp>
        <p:nvSpPr>
          <p:cNvPr id="644" name="Google Shape;644;p42"/>
          <p:cNvSpPr/>
          <p:nvPr/>
        </p:nvSpPr>
        <p:spPr>
          <a:xfrm>
            <a:off x="5296550" y="1156900"/>
            <a:ext cx="2191800" cy="6444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500"/>
              <a:buFont typeface="Arial"/>
              <a:buNone/>
            </a:pPr>
            <a:r>
              <a:rPr lang="en-GB" sz="1200">
                <a:latin typeface="Mada"/>
                <a:ea typeface="Mada"/>
                <a:cs typeface="Mada"/>
                <a:sym typeface="Mada"/>
              </a:rPr>
              <a:t>Has an effective treatment</a:t>
            </a:r>
            <a:endParaRPr sz="1200">
              <a:latin typeface="Mada"/>
              <a:ea typeface="Mada"/>
              <a:cs typeface="Mada"/>
              <a:sym typeface="Mada"/>
            </a:endParaRPr>
          </a:p>
        </p:txBody>
      </p:sp>
      <p:sp>
        <p:nvSpPr>
          <p:cNvPr id="645" name="Google Shape;645;p42"/>
          <p:cNvSpPr/>
          <p:nvPr/>
        </p:nvSpPr>
        <p:spPr>
          <a:xfrm>
            <a:off x="5296550" y="2034250"/>
            <a:ext cx="2191800" cy="6444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100"/>
              <a:buFont typeface="Arial"/>
              <a:buNone/>
            </a:pPr>
            <a:r>
              <a:rPr lang="en-GB" sz="1200">
                <a:latin typeface="Mada"/>
                <a:ea typeface="Mada"/>
                <a:cs typeface="Mada"/>
                <a:sym typeface="Mada"/>
              </a:rPr>
              <a:t>There should be an agreed-on policy concerning whom to treat as patients</a:t>
            </a:r>
            <a:endParaRPr sz="1200">
              <a:latin typeface="Mada"/>
              <a:ea typeface="Mada"/>
              <a:cs typeface="Mada"/>
              <a:sym typeface="Mada"/>
            </a:endParaRPr>
          </a:p>
        </p:txBody>
      </p:sp>
      <p:sp>
        <p:nvSpPr>
          <p:cNvPr id="646" name="Google Shape;646;p42"/>
          <p:cNvSpPr/>
          <p:nvPr/>
        </p:nvSpPr>
        <p:spPr>
          <a:xfrm>
            <a:off x="90500" y="1156900"/>
            <a:ext cx="2261100" cy="6444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None/>
            </a:pPr>
            <a:r>
              <a:rPr lang="en-GB" sz="1200">
                <a:solidFill>
                  <a:schemeClr val="dk1"/>
                </a:solidFill>
                <a:latin typeface="Mada"/>
                <a:ea typeface="Mada"/>
                <a:cs typeface="Mada"/>
                <a:sym typeface="Mada"/>
              </a:rPr>
              <a:t>important health problem </a:t>
            </a:r>
            <a:r>
              <a:rPr baseline="30000" lang="en-GB" sz="1200">
                <a:solidFill>
                  <a:schemeClr val="dk1"/>
                </a:solidFill>
                <a:latin typeface="Mada"/>
                <a:ea typeface="Mada"/>
                <a:cs typeface="Mada"/>
                <a:sym typeface="Mada"/>
              </a:rPr>
              <a:t>1</a:t>
            </a:r>
            <a:endParaRPr baseline="30000" sz="1200">
              <a:latin typeface="Mada"/>
              <a:ea typeface="Mada"/>
              <a:cs typeface="Mada"/>
              <a:sym typeface="Mada"/>
            </a:endParaRPr>
          </a:p>
        </p:txBody>
      </p:sp>
      <p:sp>
        <p:nvSpPr>
          <p:cNvPr id="647" name="Google Shape;647;p42"/>
          <p:cNvSpPr/>
          <p:nvPr/>
        </p:nvSpPr>
        <p:spPr>
          <a:xfrm>
            <a:off x="90500" y="2034250"/>
            <a:ext cx="2261100" cy="7080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Recognizable latent </a:t>
            </a:r>
            <a:r>
              <a:rPr baseline="30000" lang="en-GB" sz="1200">
                <a:solidFill>
                  <a:schemeClr val="dk1"/>
                </a:solidFill>
                <a:latin typeface="Mada"/>
                <a:ea typeface="Mada"/>
                <a:cs typeface="Mada"/>
                <a:sym typeface="Mada"/>
              </a:rPr>
              <a:t>2</a:t>
            </a:r>
            <a:r>
              <a:rPr lang="en-GB" sz="1200">
                <a:solidFill>
                  <a:schemeClr val="dk1"/>
                </a:solidFill>
                <a:latin typeface="Mada"/>
                <a:ea typeface="Mada"/>
                <a:cs typeface="Mada"/>
                <a:sym typeface="Mada"/>
              </a:rPr>
              <a:t> or early symptomatic and it’s natural history of the condition should be understood </a:t>
            </a:r>
            <a:r>
              <a:rPr baseline="30000" lang="en-GB" sz="1200">
                <a:solidFill>
                  <a:schemeClr val="dk1"/>
                </a:solidFill>
                <a:latin typeface="Mada"/>
                <a:ea typeface="Mada"/>
                <a:cs typeface="Mada"/>
                <a:sym typeface="Mada"/>
              </a:rPr>
              <a:t>3</a:t>
            </a:r>
            <a:endParaRPr sz="1200">
              <a:latin typeface="Mada"/>
              <a:ea typeface="Mada"/>
              <a:cs typeface="Mada"/>
              <a:sym typeface="Mada"/>
            </a:endParaRPr>
          </a:p>
        </p:txBody>
      </p:sp>
      <p:cxnSp>
        <p:nvCxnSpPr>
          <p:cNvPr id="648" name="Google Shape;648;p42"/>
          <p:cNvCxnSpPr>
            <a:stCxn id="643" idx="3"/>
            <a:endCxn id="644" idx="1"/>
          </p:cNvCxnSpPr>
          <p:nvPr/>
        </p:nvCxnSpPr>
        <p:spPr>
          <a:xfrm flipH="1" rot="10800000">
            <a:off x="4671863" y="1479025"/>
            <a:ext cx="624600" cy="1246200"/>
          </a:xfrm>
          <a:prstGeom prst="curvedConnector3">
            <a:avLst>
              <a:gd fmla="val 50007" name="adj1"/>
            </a:avLst>
          </a:prstGeom>
          <a:noFill/>
          <a:ln cap="flat" cmpd="sng" w="9525">
            <a:solidFill>
              <a:srgbClr val="595959"/>
            </a:solidFill>
            <a:prstDash val="solid"/>
            <a:round/>
            <a:headEnd len="med" w="med" type="none"/>
            <a:tailEnd len="med" w="med" type="none"/>
          </a:ln>
        </p:spPr>
      </p:cxnSp>
      <p:cxnSp>
        <p:nvCxnSpPr>
          <p:cNvPr id="649" name="Google Shape;649;p42"/>
          <p:cNvCxnSpPr>
            <a:stCxn id="643" idx="3"/>
            <a:endCxn id="645" idx="1"/>
          </p:cNvCxnSpPr>
          <p:nvPr/>
        </p:nvCxnSpPr>
        <p:spPr>
          <a:xfrm flipH="1" rot="10800000">
            <a:off x="4671863" y="2356525"/>
            <a:ext cx="624600" cy="368700"/>
          </a:xfrm>
          <a:prstGeom prst="curvedConnector3">
            <a:avLst>
              <a:gd fmla="val 50007" name="adj1"/>
            </a:avLst>
          </a:prstGeom>
          <a:noFill/>
          <a:ln cap="flat" cmpd="sng" w="9525">
            <a:solidFill>
              <a:srgbClr val="595959"/>
            </a:solidFill>
            <a:prstDash val="solid"/>
            <a:round/>
            <a:headEnd len="med" w="med" type="none"/>
            <a:tailEnd len="med" w="med" type="none"/>
          </a:ln>
        </p:spPr>
      </p:cxnSp>
      <p:cxnSp>
        <p:nvCxnSpPr>
          <p:cNvPr id="650" name="Google Shape;650;p42"/>
          <p:cNvCxnSpPr>
            <a:stCxn id="643" idx="1"/>
            <a:endCxn id="646" idx="3"/>
          </p:cNvCxnSpPr>
          <p:nvPr/>
        </p:nvCxnSpPr>
        <p:spPr>
          <a:xfrm rot="10800000">
            <a:off x="2351663" y="1479025"/>
            <a:ext cx="624600" cy="1246200"/>
          </a:xfrm>
          <a:prstGeom prst="curvedConnector3">
            <a:avLst>
              <a:gd fmla="val 50005" name="adj1"/>
            </a:avLst>
          </a:prstGeom>
          <a:noFill/>
          <a:ln cap="flat" cmpd="sng" w="9525">
            <a:solidFill>
              <a:srgbClr val="595959"/>
            </a:solidFill>
            <a:prstDash val="solid"/>
            <a:round/>
            <a:headEnd len="med" w="med" type="none"/>
            <a:tailEnd len="med" w="med" type="none"/>
          </a:ln>
        </p:spPr>
      </p:cxnSp>
      <p:cxnSp>
        <p:nvCxnSpPr>
          <p:cNvPr id="651" name="Google Shape;651;p42"/>
          <p:cNvCxnSpPr>
            <a:stCxn id="643" idx="1"/>
            <a:endCxn id="647" idx="3"/>
          </p:cNvCxnSpPr>
          <p:nvPr/>
        </p:nvCxnSpPr>
        <p:spPr>
          <a:xfrm rot="10800000">
            <a:off x="2351663" y="2388325"/>
            <a:ext cx="624600" cy="336900"/>
          </a:xfrm>
          <a:prstGeom prst="curvedConnector3">
            <a:avLst>
              <a:gd fmla="val 50005" name="adj1"/>
            </a:avLst>
          </a:prstGeom>
          <a:noFill/>
          <a:ln cap="flat" cmpd="sng" w="9525">
            <a:solidFill>
              <a:srgbClr val="595959"/>
            </a:solidFill>
            <a:prstDash val="solid"/>
            <a:round/>
            <a:headEnd len="med" w="med" type="none"/>
            <a:tailEnd len="med" w="med" type="none"/>
          </a:ln>
        </p:spPr>
      </p:cxnSp>
      <p:sp>
        <p:nvSpPr>
          <p:cNvPr id="652" name="Google Shape;652;p42"/>
          <p:cNvSpPr/>
          <p:nvPr/>
        </p:nvSpPr>
        <p:spPr>
          <a:xfrm>
            <a:off x="5296550" y="2835001"/>
            <a:ext cx="2191800" cy="838200"/>
          </a:xfrm>
          <a:prstGeom prst="roundRect">
            <a:avLst>
              <a:gd fmla="val 16667" name="adj"/>
            </a:avLst>
          </a:prstGeom>
          <a:solidFill>
            <a:srgbClr val="FFFFFF"/>
          </a:solidFill>
          <a:ln cap="flat" cmpd="sng" w="1905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100"/>
              <a:buFont typeface="Arial"/>
              <a:buNone/>
            </a:pPr>
            <a:r>
              <a:t/>
            </a:r>
            <a:endParaRPr sz="1200">
              <a:latin typeface="Mada"/>
              <a:ea typeface="Mada"/>
              <a:cs typeface="Mada"/>
              <a:sym typeface="Mada"/>
            </a:endParaRPr>
          </a:p>
        </p:txBody>
      </p:sp>
      <p:cxnSp>
        <p:nvCxnSpPr>
          <p:cNvPr id="653" name="Google Shape;653;p42"/>
          <p:cNvCxnSpPr>
            <a:stCxn id="643" idx="3"/>
            <a:endCxn id="652" idx="1"/>
          </p:cNvCxnSpPr>
          <p:nvPr/>
        </p:nvCxnSpPr>
        <p:spPr>
          <a:xfrm>
            <a:off x="4671863" y="2725225"/>
            <a:ext cx="624600" cy="528900"/>
          </a:xfrm>
          <a:prstGeom prst="curvedConnector3">
            <a:avLst>
              <a:gd fmla="val 50007" name="adj1"/>
            </a:avLst>
          </a:prstGeom>
          <a:noFill/>
          <a:ln cap="flat" cmpd="sng" w="9525">
            <a:solidFill>
              <a:srgbClr val="595959"/>
            </a:solidFill>
            <a:prstDash val="solid"/>
            <a:round/>
            <a:headEnd len="med" w="med" type="none"/>
            <a:tailEnd len="med" w="med" type="none"/>
          </a:ln>
        </p:spPr>
      </p:cxnSp>
      <p:sp>
        <p:nvSpPr>
          <p:cNvPr id="654" name="Google Shape;654;p42"/>
          <p:cNvSpPr/>
          <p:nvPr/>
        </p:nvSpPr>
        <p:spPr>
          <a:xfrm>
            <a:off x="56599" y="2911600"/>
            <a:ext cx="2328900" cy="6444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100"/>
              <a:buFont typeface="Arial"/>
              <a:buNone/>
            </a:pPr>
            <a:r>
              <a:rPr lang="en-GB" sz="1200">
                <a:latin typeface="Mada"/>
                <a:ea typeface="Mada"/>
                <a:cs typeface="Mada"/>
                <a:sym typeface="Mada"/>
              </a:rPr>
              <a:t>There is a </a:t>
            </a:r>
            <a:r>
              <a:rPr lang="en-GB" sz="1200">
                <a:solidFill>
                  <a:schemeClr val="dk1"/>
                </a:solidFill>
                <a:latin typeface="Mada"/>
                <a:ea typeface="Mada"/>
                <a:cs typeface="Mada"/>
                <a:sym typeface="Mada"/>
              </a:rPr>
              <a:t>test that can detect the disease</a:t>
            </a:r>
            <a:endParaRPr sz="1200">
              <a:latin typeface="Mada"/>
              <a:ea typeface="Mada"/>
              <a:cs typeface="Mada"/>
              <a:sym typeface="Mada"/>
            </a:endParaRPr>
          </a:p>
        </p:txBody>
      </p:sp>
      <p:cxnSp>
        <p:nvCxnSpPr>
          <p:cNvPr id="655" name="Google Shape;655;p42"/>
          <p:cNvCxnSpPr>
            <a:stCxn id="643" idx="1"/>
            <a:endCxn id="654" idx="3"/>
          </p:cNvCxnSpPr>
          <p:nvPr/>
        </p:nvCxnSpPr>
        <p:spPr>
          <a:xfrm flipH="1">
            <a:off x="2385563" y="2725225"/>
            <a:ext cx="590700" cy="508500"/>
          </a:xfrm>
          <a:prstGeom prst="curvedConnector3">
            <a:avLst>
              <a:gd fmla="val 50005" name="adj1"/>
            </a:avLst>
          </a:prstGeom>
          <a:noFill/>
          <a:ln cap="flat" cmpd="sng" w="9525">
            <a:solidFill>
              <a:srgbClr val="595959"/>
            </a:solidFill>
            <a:prstDash val="solid"/>
            <a:round/>
            <a:headEnd len="med" w="med" type="none"/>
            <a:tailEnd len="med" w="med" type="none"/>
          </a:ln>
        </p:spPr>
      </p:cxnSp>
      <p:sp>
        <p:nvSpPr>
          <p:cNvPr id="656" name="Google Shape;656;p42"/>
          <p:cNvSpPr/>
          <p:nvPr/>
        </p:nvSpPr>
        <p:spPr>
          <a:xfrm>
            <a:off x="90499" y="3788950"/>
            <a:ext cx="2328900" cy="6444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100"/>
              <a:buFont typeface="Arial"/>
              <a:buNone/>
            </a:pPr>
            <a:r>
              <a:rPr lang="en-GB" sz="1200">
                <a:latin typeface="Mada"/>
                <a:ea typeface="Mada"/>
                <a:cs typeface="Mada"/>
                <a:sym typeface="Mada"/>
              </a:rPr>
              <a:t>Facilities should be available to confirm the diagnosis</a:t>
            </a:r>
            <a:endParaRPr sz="1200">
              <a:latin typeface="Mada"/>
              <a:ea typeface="Mada"/>
              <a:cs typeface="Mada"/>
              <a:sym typeface="Mada"/>
            </a:endParaRPr>
          </a:p>
        </p:txBody>
      </p:sp>
      <p:cxnSp>
        <p:nvCxnSpPr>
          <p:cNvPr id="657" name="Google Shape;657;p42"/>
          <p:cNvCxnSpPr>
            <a:stCxn id="643" idx="1"/>
            <a:endCxn id="656" idx="3"/>
          </p:cNvCxnSpPr>
          <p:nvPr/>
        </p:nvCxnSpPr>
        <p:spPr>
          <a:xfrm flipH="1">
            <a:off x="2419463" y="2725225"/>
            <a:ext cx="556800" cy="1386000"/>
          </a:xfrm>
          <a:prstGeom prst="curvedConnector3">
            <a:avLst>
              <a:gd fmla="val 50006" name="adj1"/>
            </a:avLst>
          </a:prstGeom>
          <a:noFill/>
          <a:ln cap="flat" cmpd="sng" w="9525">
            <a:solidFill>
              <a:srgbClr val="595959"/>
            </a:solidFill>
            <a:prstDash val="solid"/>
            <a:round/>
            <a:headEnd len="med" w="med" type="none"/>
            <a:tailEnd len="med" w="med" type="none"/>
          </a:ln>
        </p:spPr>
      </p:cxnSp>
      <p:sp>
        <p:nvSpPr>
          <p:cNvPr id="658" name="Google Shape;658;p42"/>
          <p:cNvSpPr/>
          <p:nvPr/>
        </p:nvSpPr>
        <p:spPr>
          <a:xfrm>
            <a:off x="5296550" y="3788950"/>
            <a:ext cx="2191800" cy="6444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100"/>
              <a:buFont typeface="Arial"/>
              <a:buNone/>
            </a:pPr>
            <a:r>
              <a:rPr lang="en-GB" sz="1200">
                <a:latin typeface="Mada"/>
                <a:ea typeface="Mada"/>
                <a:cs typeface="Mada"/>
                <a:sym typeface="Mada"/>
              </a:rPr>
              <a:t>Expected benefits </a:t>
            </a:r>
            <a:r>
              <a:rPr baseline="30000" lang="en-GB" sz="1200">
                <a:solidFill>
                  <a:schemeClr val="dk1"/>
                </a:solidFill>
                <a:latin typeface="Mada"/>
                <a:ea typeface="Mada"/>
                <a:cs typeface="Mada"/>
                <a:sym typeface="Mada"/>
              </a:rPr>
              <a:t>4</a:t>
            </a:r>
            <a:r>
              <a:rPr lang="en-GB" sz="1200">
                <a:latin typeface="Mada"/>
                <a:ea typeface="Mada"/>
                <a:cs typeface="Mada"/>
                <a:sym typeface="Mada"/>
              </a:rPr>
              <a:t> of early detection exceeding risks and costs </a:t>
            </a:r>
            <a:endParaRPr sz="1200">
              <a:latin typeface="Mada"/>
              <a:ea typeface="Mada"/>
              <a:cs typeface="Mada"/>
              <a:sym typeface="Mada"/>
            </a:endParaRPr>
          </a:p>
        </p:txBody>
      </p:sp>
      <p:cxnSp>
        <p:nvCxnSpPr>
          <p:cNvPr id="659" name="Google Shape;659;p42"/>
          <p:cNvCxnSpPr>
            <a:stCxn id="643" idx="3"/>
            <a:endCxn id="658" idx="1"/>
          </p:cNvCxnSpPr>
          <p:nvPr/>
        </p:nvCxnSpPr>
        <p:spPr>
          <a:xfrm>
            <a:off x="4671863" y="2725225"/>
            <a:ext cx="624600" cy="1386000"/>
          </a:xfrm>
          <a:prstGeom prst="curvedConnector3">
            <a:avLst>
              <a:gd fmla="val 50007" name="adj1"/>
            </a:avLst>
          </a:prstGeom>
          <a:noFill/>
          <a:ln cap="flat" cmpd="sng" w="9525">
            <a:solidFill>
              <a:srgbClr val="595959"/>
            </a:solidFill>
            <a:prstDash val="solid"/>
            <a:round/>
            <a:headEnd len="med" w="med" type="none"/>
            <a:tailEnd len="med" w="med" type="none"/>
          </a:ln>
        </p:spPr>
      </p:cxnSp>
      <p:sp>
        <p:nvSpPr>
          <p:cNvPr id="660" name="Google Shape;660;p42"/>
          <p:cNvSpPr txBox="1"/>
          <p:nvPr/>
        </p:nvSpPr>
        <p:spPr>
          <a:xfrm>
            <a:off x="35275" y="9665250"/>
            <a:ext cx="7453200" cy="9570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In other words, the prevalence should be high. If the disease wasn’t an important health issue the costs will exceed the benefits making the screening program not cost effective. </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We can’t screen for rapidly fatal diseases or diseases with short preclinical stage because there’ll be no time between screening and diagnosing and this will make the screening program not efficient</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So that we can know at what stage the process ceases to be reversible</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For example the number of lives saved</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sp>
        <p:nvSpPr>
          <p:cNvPr id="661" name="Google Shape;661;p42"/>
          <p:cNvSpPr txBox="1"/>
          <p:nvPr>
            <p:ph type="title"/>
          </p:nvPr>
        </p:nvSpPr>
        <p:spPr>
          <a:xfrm>
            <a:off x="333463" y="4814101"/>
            <a:ext cx="6897600" cy="54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Criteria for Screening Tests</a:t>
            </a:r>
            <a:endParaRPr sz="2400">
              <a:solidFill>
                <a:srgbClr val="134F5C"/>
              </a:solidFill>
              <a:latin typeface="Nunito"/>
              <a:ea typeface="Nunito"/>
              <a:cs typeface="Nunito"/>
              <a:sym typeface="Nunito"/>
            </a:endParaRPr>
          </a:p>
        </p:txBody>
      </p:sp>
      <p:grpSp>
        <p:nvGrpSpPr>
          <p:cNvPr id="662" name="Google Shape;662;p42"/>
          <p:cNvGrpSpPr/>
          <p:nvPr/>
        </p:nvGrpSpPr>
        <p:grpSpPr>
          <a:xfrm>
            <a:off x="477674" y="5649788"/>
            <a:ext cx="388285" cy="708082"/>
            <a:chOff x="4136752" y="1733232"/>
            <a:chExt cx="723738" cy="1422708"/>
          </a:xfrm>
        </p:grpSpPr>
        <p:sp>
          <p:nvSpPr>
            <p:cNvPr id="663" name="Google Shape;663;p42"/>
            <p:cNvSpPr/>
            <p:nvPr/>
          </p:nvSpPr>
          <p:spPr>
            <a:xfrm>
              <a:off x="4149190" y="1733232"/>
              <a:ext cx="711300" cy="1422600"/>
            </a:xfrm>
            <a:prstGeom prst="chevron">
              <a:avLst>
                <a:gd fmla="val 52989" name="adj"/>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664" name="Google Shape;664;p42"/>
            <p:cNvSpPr/>
            <p:nvPr/>
          </p:nvSpPr>
          <p:spPr>
            <a:xfrm rot="10800000">
              <a:off x="4136752" y="2819640"/>
              <a:ext cx="288000" cy="336300"/>
            </a:xfrm>
            <a:prstGeom prst="rect">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665" name="Google Shape;665;p42"/>
            <p:cNvSpPr/>
            <p:nvPr/>
          </p:nvSpPr>
          <p:spPr>
            <a:xfrm rot="10800000">
              <a:off x="4136752" y="1733274"/>
              <a:ext cx="288000" cy="336300"/>
            </a:xfrm>
            <a:prstGeom prst="rect">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666" name="Google Shape;666;p42"/>
          <p:cNvSpPr txBox="1"/>
          <p:nvPr/>
        </p:nvSpPr>
        <p:spPr>
          <a:xfrm>
            <a:off x="35278" y="5695276"/>
            <a:ext cx="683400" cy="617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3100">
                <a:solidFill>
                  <a:srgbClr val="134F5C"/>
                </a:solidFill>
                <a:latin typeface="Exo"/>
                <a:ea typeface="Exo"/>
                <a:cs typeface="Exo"/>
                <a:sym typeface="Exo"/>
              </a:rPr>
              <a:t>1</a:t>
            </a:r>
            <a:endParaRPr b="1" i="0" sz="3100" cap="none" strike="noStrike">
              <a:solidFill>
                <a:srgbClr val="134F5C"/>
              </a:solidFill>
              <a:latin typeface="Exo"/>
              <a:ea typeface="Exo"/>
              <a:cs typeface="Exo"/>
              <a:sym typeface="Exo"/>
            </a:endParaRPr>
          </a:p>
        </p:txBody>
      </p:sp>
      <p:cxnSp>
        <p:nvCxnSpPr>
          <p:cNvPr id="667" name="Google Shape;667;p42"/>
          <p:cNvCxnSpPr/>
          <p:nvPr/>
        </p:nvCxnSpPr>
        <p:spPr>
          <a:xfrm flipH="1" rot="10800000">
            <a:off x="911508" y="6590739"/>
            <a:ext cx="6238800" cy="16200"/>
          </a:xfrm>
          <a:prstGeom prst="straightConnector1">
            <a:avLst/>
          </a:prstGeom>
          <a:noFill/>
          <a:ln cap="flat" cmpd="sng" w="19050">
            <a:solidFill>
              <a:srgbClr val="134F5C"/>
            </a:solidFill>
            <a:prstDash val="solid"/>
            <a:miter lim="800000"/>
            <a:headEnd len="med" w="med" type="oval"/>
            <a:tailEnd len="med" w="med" type="oval"/>
          </a:ln>
        </p:spPr>
      </p:cxnSp>
      <p:sp>
        <p:nvSpPr>
          <p:cNvPr id="668" name="Google Shape;668;p42"/>
          <p:cNvSpPr txBox="1"/>
          <p:nvPr/>
        </p:nvSpPr>
        <p:spPr>
          <a:xfrm>
            <a:off x="951975" y="5497075"/>
            <a:ext cx="6130200" cy="107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Acceptability:</a:t>
            </a:r>
            <a:endParaRPr b="1" sz="1200">
              <a:latin typeface="Mada"/>
              <a:ea typeface="Mada"/>
              <a:cs typeface="Mada"/>
              <a:sym typeface="Mada"/>
            </a:endParaRPr>
          </a:p>
          <a:p>
            <a:pPr indent="0" lvl="0" marL="0" rtl="0" algn="l">
              <a:spcBef>
                <a:spcPts val="0"/>
              </a:spcBef>
              <a:spcAft>
                <a:spcPts val="0"/>
              </a:spcAft>
              <a:buNone/>
            </a:pPr>
            <a:r>
              <a:t/>
            </a:r>
            <a:endParaRPr b="1" sz="5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en-GB" sz="1200">
                <a:latin typeface="Mada"/>
                <a:ea typeface="Mada"/>
                <a:cs typeface="Mada"/>
                <a:sym typeface="Mada"/>
              </a:rPr>
              <a:t>A screening test should be acceptable to people at whom it is aimed.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Painful </a:t>
            </a:r>
            <a:r>
              <a:rPr lang="en-GB" sz="1200">
                <a:solidFill>
                  <a:srgbClr val="999999"/>
                </a:solidFill>
                <a:latin typeface="Mada"/>
                <a:ea typeface="Mada"/>
                <a:cs typeface="Mada"/>
                <a:sym typeface="Mada"/>
              </a:rPr>
              <a:t>(bone marrow biopsy)</a:t>
            </a:r>
            <a:r>
              <a:rPr lang="en-GB" sz="1200">
                <a:latin typeface="Mada"/>
                <a:ea typeface="Mada"/>
                <a:cs typeface="Mada"/>
                <a:sym typeface="Mada"/>
              </a:rPr>
              <a:t>, discomforting or embarrassing </a:t>
            </a:r>
            <a:r>
              <a:rPr lang="en-GB" sz="1200">
                <a:solidFill>
                  <a:srgbClr val="999999"/>
                </a:solidFill>
                <a:latin typeface="Mada"/>
                <a:ea typeface="Mada"/>
                <a:cs typeface="Mada"/>
                <a:sym typeface="Mada"/>
              </a:rPr>
              <a:t>(rectal/vaginal exam)</a:t>
            </a:r>
            <a:r>
              <a:rPr lang="en-GB" sz="1200">
                <a:latin typeface="Mada"/>
                <a:ea typeface="Mada"/>
                <a:cs typeface="Mada"/>
                <a:sym typeface="Mada"/>
              </a:rPr>
              <a:t> tests are not acceptable to the population in mass campaigns</a:t>
            </a:r>
            <a:endParaRPr sz="1200">
              <a:latin typeface="Mada"/>
              <a:ea typeface="Mada"/>
              <a:cs typeface="Mada"/>
              <a:sym typeface="Mada"/>
            </a:endParaRPr>
          </a:p>
          <a:p>
            <a:pPr indent="0" lvl="0" marL="0" rtl="0" algn="l">
              <a:spcBef>
                <a:spcPts val="0"/>
              </a:spcBef>
              <a:spcAft>
                <a:spcPts val="0"/>
              </a:spcAft>
              <a:buNone/>
            </a:pPr>
            <a:r>
              <a:t/>
            </a:r>
            <a:endParaRPr sz="1200">
              <a:solidFill>
                <a:srgbClr val="000000"/>
              </a:solidFill>
              <a:latin typeface="Mada"/>
              <a:ea typeface="Mada"/>
              <a:cs typeface="Mada"/>
              <a:sym typeface="Mada"/>
            </a:endParaRPr>
          </a:p>
        </p:txBody>
      </p:sp>
      <p:grpSp>
        <p:nvGrpSpPr>
          <p:cNvPr id="669" name="Google Shape;669;p42"/>
          <p:cNvGrpSpPr/>
          <p:nvPr/>
        </p:nvGrpSpPr>
        <p:grpSpPr>
          <a:xfrm>
            <a:off x="536778" y="6952453"/>
            <a:ext cx="388285" cy="708082"/>
            <a:chOff x="4136752" y="1733232"/>
            <a:chExt cx="723738" cy="1422708"/>
          </a:xfrm>
        </p:grpSpPr>
        <p:sp>
          <p:nvSpPr>
            <p:cNvPr id="670" name="Google Shape;670;p42"/>
            <p:cNvSpPr/>
            <p:nvPr/>
          </p:nvSpPr>
          <p:spPr>
            <a:xfrm>
              <a:off x="4149190" y="1733232"/>
              <a:ext cx="711300" cy="1422600"/>
            </a:xfrm>
            <a:prstGeom prst="chevron">
              <a:avLst>
                <a:gd fmla="val 52989" name="adj"/>
              </a:avLst>
            </a:prstGeom>
            <a:solidFill>
              <a:srgbClr val="76A5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671" name="Google Shape;671;p42"/>
            <p:cNvSpPr/>
            <p:nvPr/>
          </p:nvSpPr>
          <p:spPr>
            <a:xfrm rot="10800000">
              <a:off x="4136752" y="2819640"/>
              <a:ext cx="288000" cy="336300"/>
            </a:xfrm>
            <a:prstGeom prst="rect">
              <a:avLst/>
            </a:prstGeom>
            <a:solidFill>
              <a:srgbClr val="76A5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672" name="Google Shape;672;p42"/>
            <p:cNvSpPr/>
            <p:nvPr/>
          </p:nvSpPr>
          <p:spPr>
            <a:xfrm rot="10800000">
              <a:off x="4136752" y="1733274"/>
              <a:ext cx="288000" cy="336300"/>
            </a:xfrm>
            <a:prstGeom prst="rect">
              <a:avLst/>
            </a:prstGeom>
            <a:solidFill>
              <a:srgbClr val="76A5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673" name="Google Shape;673;p42"/>
          <p:cNvSpPr txBox="1"/>
          <p:nvPr/>
        </p:nvSpPr>
        <p:spPr>
          <a:xfrm>
            <a:off x="35286" y="6997929"/>
            <a:ext cx="683400" cy="617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3100">
                <a:solidFill>
                  <a:srgbClr val="76A5AF"/>
                </a:solidFill>
                <a:latin typeface="Exo"/>
                <a:ea typeface="Exo"/>
                <a:cs typeface="Exo"/>
                <a:sym typeface="Exo"/>
              </a:rPr>
              <a:t>2</a:t>
            </a:r>
            <a:endParaRPr b="1" i="0" sz="3100" u="none" cap="none" strike="noStrike">
              <a:solidFill>
                <a:srgbClr val="76A5AF"/>
              </a:solidFill>
              <a:latin typeface="Exo"/>
              <a:ea typeface="Exo"/>
              <a:cs typeface="Exo"/>
              <a:sym typeface="Exo"/>
            </a:endParaRPr>
          </a:p>
        </p:txBody>
      </p:sp>
      <p:cxnSp>
        <p:nvCxnSpPr>
          <p:cNvPr id="674" name="Google Shape;674;p42"/>
          <p:cNvCxnSpPr/>
          <p:nvPr/>
        </p:nvCxnSpPr>
        <p:spPr>
          <a:xfrm>
            <a:off x="897364" y="6875541"/>
            <a:ext cx="6349800" cy="4800"/>
          </a:xfrm>
          <a:prstGeom prst="straightConnector1">
            <a:avLst/>
          </a:prstGeom>
          <a:noFill/>
          <a:ln cap="flat" cmpd="sng" w="19050">
            <a:solidFill>
              <a:srgbClr val="76A5AF"/>
            </a:solidFill>
            <a:prstDash val="solid"/>
            <a:miter lim="800000"/>
            <a:headEnd len="med" w="med" type="oval"/>
            <a:tailEnd len="med" w="med" type="oval"/>
          </a:ln>
        </p:spPr>
      </p:cxnSp>
      <p:cxnSp>
        <p:nvCxnSpPr>
          <p:cNvPr id="675" name="Google Shape;675;p42"/>
          <p:cNvCxnSpPr/>
          <p:nvPr/>
        </p:nvCxnSpPr>
        <p:spPr>
          <a:xfrm flipH="1" rot="10800000">
            <a:off x="935035" y="7879229"/>
            <a:ext cx="6285600" cy="12900"/>
          </a:xfrm>
          <a:prstGeom prst="straightConnector1">
            <a:avLst/>
          </a:prstGeom>
          <a:noFill/>
          <a:ln cap="flat" cmpd="sng" w="19050">
            <a:solidFill>
              <a:srgbClr val="76A5AF"/>
            </a:solidFill>
            <a:prstDash val="solid"/>
            <a:miter lim="800000"/>
            <a:headEnd len="med" w="med" type="oval"/>
            <a:tailEnd len="med" w="med" type="oval"/>
          </a:ln>
        </p:spPr>
      </p:cxnSp>
      <p:grpSp>
        <p:nvGrpSpPr>
          <p:cNvPr id="676" name="Google Shape;676;p42"/>
          <p:cNvGrpSpPr/>
          <p:nvPr/>
        </p:nvGrpSpPr>
        <p:grpSpPr>
          <a:xfrm>
            <a:off x="536787" y="8276438"/>
            <a:ext cx="388285" cy="708082"/>
            <a:chOff x="4136752" y="1733232"/>
            <a:chExt cx="723738" cy="1422708"/>
          </a:xfrm>
        </p:grpSpPr>
        <p:sp>
          <p:nvSpPr>
            <p:cNvPr id="677" name="Google Shape;677;p42"/>
            <p:cNvSpPr/>
            <p:nvPr/>
          </p:nvSpPr>
          <p:spPr>
            <a:xfrm>
              <a:off x="4149190" y="1733232"/>
              <a:ext cx="711300" cy="1422600"/>
            </a:xfrm>
            <a:prstGeom prst="chevron">
              <a:avLst>
                <a:gd fmla="val 52989" name="adj"/>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678" name="Google Shape;678;p42"/>
            <p:cNvSpPr/>
            <p:nvPr/>
          </p:nvSpPr>
          <p:spPr>
            <a:xfrm rot="10800000">
              <a:off x="4136752" y="2819640"/>
              <a:ext cx="288000" cy="336300"/>
            </a:xfrm>
            <a:prstGeom prst="rect">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679" name="Google Shape;679;p42"/>
            <p:cNvSpPr/>
            <p:nvPr/>
          </p:nvSpPr>
          <p:spPr>
            <a:xfrm rot="10800000">
              <a:off x="4136752" y="1733274"/>
              <a:ext cx="288000" cy="336300"/>
            </a:xfrm>
            <a:prstGeom prst="rect">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680" name="Google Shape;680;p42"/>
          <p:cNvSpPr txBox="1"/>
          <p:nvPr/>
        </p:nvSpPr>
        <p:spPr>
          <a:xfrm>
            <a:off x="35278" y="8321926"/>
            <a:ext cx="683400" cy="617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3100">
                <a:solidFill>
                  <a:srgbClr val="D0E0E3"/>
                </a:solidFill>
                <a:latin typeface="Exo"/>
                <a:ea typeface="Exo"/>
                <a:cs typeface="Exo"/>
                <a:sym typeface="Exo"/>
              </a:rPr>
              <a:t>3</a:t>
            </a:r>
            <a:endParaRPr b="1" i="0" sz="3100" u="none" cap="none" strike="noStrike">
              <a:solidFill>
                <a:srgbClr val="D0E0E3"/>
              </a:solidFill>
              <a:latin typeface="Exo"/>
              <a:ea typeface="Exo"/>
              <a:cs typeface="Exo"/>
              <a:sym typeface="Exo"/>
            </a:endParaRPr>
          </a:p>
        </p:txBody>
      </p:sp>
      <p:cxnSp>
        <p:nvCxnSpPr>
          <p:cNvPr id="681" name="Google Shape;681;p42"/>
          <p:cNvCxnSpPr/>
          <p:nvPr/>
        </p:nvCxnSpPr>
        <p:spPr>
          <a:xfrm>
            <a:off x="935614" y="8203664"/>
            <a:ext cx="6280500" cy="0"/>
          </a:xfrm>
          <a:prstGeom prst="straightConnector1">
            <a:avLst/>
          </a:prstGeom>
          <a:noFill/>
          <a:ln cap="flat" cmpd="sng" w="19050">
            <a:solidFill>
              <a:srgbClr val="D0E0E3"/>
            </a:solidFill>
            <a:prstDash val="solid"/>
            <a:miter lim="800000"/>
            <a:headEnd len="med" w="med" type="oval"/>
            <a:tailEnd len="med" w="med" type="oval"/>
          </a:ln>
        </p:spPr>
      </p:cxnSp>
      <p:cxnSp>
        <p:nvCxnSpPr>
          <p:cNvPr id="682" name="Google Shape;682;p42"/>
          <p:cNvCxnSpPr/>
          <p:nvPr/>
        </p:nvCxnSpPr>
        <p:spPr>
          <a:xfrm flipH="1" rot="10800000">
            <a:off x="971917" y="9215341"/>
            <a:ext cx="6205500" cy="2400"/>
          </a:xfrm>
          <a:prstGeom prst="straightConnector1">
            <a:avLst/>
          </a:prstGeom>
          <a:noFill/>
          <a:ln cap="flat" cmpd="sng" w="19050">
            <a:solidFill>
              <a:srgbClr val="D0E0E3"/>
            </a:solidFill>
            <a:prstDash val="solid"/>
            <a:miter lim="800000"/>
            <a:headEnd len="med" w="med" type="oval"/>
            <a:tailEnd len="med" w="med" type="oval"/>
          </a:ln>
        </p:spPr>
      </p:cxnSp>
      <p:cxnSp>
        <p:nvCxnSpPr>
          <p:cNvPr id="683" name="Google Shape;683;p42"/>
          <p:cNvCxnSpPr/>
          <p:nvPr/>
        </p:nvCxnSpPr>
        <p:spPr>
          <a:xfrm flipH="1" rot="10800000">
            <a:off x="911508" y="5523939"/>
            <a:ext cx="6238800" cy="16200"/>
          </a:xfrm>
          <a:prstGeom prst="straightConnector1">
            <a:avLst/>
          </a:prstGeom>
          <a:noFill/>
          <a:ln cap="flat" cmpd="sng" w="19050">
            <a:solidFill>
              <a:srgbClr val="134F5C"/>
            </a:solidFill>
            <a:prstDash val="solid"/>
            <a:miter lim="800000"/>
            <a:headEnd len="med" w="med" type="oval"/>
            <a:tailEnd len="med" w="med" type="oval"/>
          </a:ln>
        </p:spPr>
      </p:cxnSp>
      <p:sp>
        <p:nvSpPr>
          <p:cNvPr id="684" name="Google Shape;684;p42"/>
          <p:cNvSpPr txBox="1"/>
          <p:nvPr/>
        </p:nvSpPr>
        <p:spPr>
          <a:xfrm>
            <a:off x="951975" y="6868675"/>
            <a:ext cx="6130200" cy="107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Repeatability:</a:t>
            </a:r>
            <a:endParaRPr b="1" sz="1200">
              <a:latin typeface="Mada"/>
              <a:ea typeface="Mada"/>
              <a:cs typeface="Mada"/>
              <a:sym typeface="Mada"/>
            </a:endParaRPr>
          </a:p>
          <a:p>
            <a:pPr indent="0" lvl="0" marL="0" rtl="0" algn="l">
              <a:spcBef>
                <a:spcPts val="0"/>
              </a:spcBef>
              <a:spcAft>
                <a:spcPts val="0"/>
              </a:spcAft>
              <a:buNone/>
            </a:pPr>
            <a:r>
              <a:t/>
            </a:r>
            <a:endParaRPr b="1" sz="5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en-GB" sz="1200">
                <a:latin typeface="Mada"/>
                <a:ea typeface="Mada"/>
                <a:cs typeface="Mada"/>
                <a:sym typeface="Mada"/>
              </a:rPr>
              <a:t>A screening test must give consistent results when repeated more the once on the same individual under the same conditions</a:t>
            </a:r>
            <a:endParaRPr sz="1200">
              <a:latin typeface="Mada"/>
              <a:ea typeface="Mada"/>
              <a:cs typeface="Mada"/>
              <a:sym typeface="Mada"/>
            </a:endParaRPr>
          </a:p>
          <a:p>
            <a:pPr indent="0" lvl="0" marL="0" rtl="0" algn="l">
              <a:spcBef>
                <a:spcPts val="0"/>
              </a:spcBef>
              <a:spcAft>
                <a:spcPts val="0"/>
              </a:spcAft>
              <a:buNone/>
            </a:pPr>
            <a:r>
              <a:t/>
            </a:r>
            <a:endParaRPr sz="1200">
              <a:solidFill>
                <a:srgbClr val="000000"/>
              </a:solidFill>
              <a:latin typeface="Mada"/>
              <a:ea typeface="Mada"/>
              <a:cs typeface="Mada"/>
              <a:sym typeface="Mada"/>
            </a:endParaRPr>
          </a:p>
        </p:txBody>
      </p:sp>
      <p:sp>
        <p:nvSpPr>
          <p:cNvPr id="685" name="Google Shape;685;p42"/>
          <p:cNvSpPr txBox="1"/>
          <p:nvPr/>
        </p:nvSpPr>
        <p:spPr>
          <a:xfrm>
            <a:off x="951975" y="8207400"/>
            <a:ext cx="6130200" cy="107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Validity:</a:t>
            </a:r>
            <a:endParaRPr b="1" sz="1200">
              <a:latin typeface="Mada"/>
              <a:ea typeface="Mada"/>
              <a:cs typeface="Mada"/>
              <a:sym typeface="Mada"/>
            </a:endParaRPr>
          </a:p>
          <a:p>
            <a:pPr indent="0" lvl="0" marL="0" rtl="0" algn="l">
              <a:spcBef>
                <a:spcPts val="0"/>
              </a:spcBef>
              <a:spcAft>
                <a:spcPts val="0"/>
              </a:spcAft>
              <a:buNone/>
            </a:pPr>
            <a:r>
              <a:t/>
            </a:r>
            <a:endParaRPr b="1" sz="5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en-GB" sz="1200">
                <a:latin typeface="Mada"/>
                <a:ea typeface="Mada"/>
                <a:cs typeface="Mada"/>
                <a:sym typeface="Mada"/>
              </a:rPr>
              <a:t>Refers to what extent the test accurately measures which it claims to measure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u="sng">
                <a:solidFill>
                  <a:schemeClr val="dk1"/>
                </a:solidFill>
                <a:highlight>
                  <a:srgbClr val="CFE2F3"/>
                </a:highlight>
                <a:latin typeface="Mada"/>
                <a:ea typeface="Mada"/>
                <a:cs typeface="Mada"/>
                <a:sym typeface="Mada"/>
              </a:rPr>
              <a:t>For example:</a:t>
            </a:r>
            <a:r>
              <a:rPr lang="en-GB" sz="1200">
                <a:latin typeface="Mada"/>
                <a:ea typeface="Mada"/>
                <a:cs typeface="Mada"/>
                <a:sym typeface="Mada"/>
              </a:rPr>
              <a:t> Glycosuria vs Glucose tolerance test (GTT) to diagnose diabetes </a:t>
            </a:r>
            <a:r>
              <a:rPr lang="en-GB" sz="1200">
                <a:solidFill>
                  <a:srgbClr val="999999"/>
                </a:solidFill>
                <a:latin typeface="Mada"/>
                <a:ea typeface="Mada"/>
                <a:cs typeface="Mada"/>
                <a:sym typeface="Mada"/>
              </a:rPr>
              <a:t>(glycosuria is a useful screening test however GTT is more valid)</a:t>
            </a:r>
            <a:endParaRPr sz="1200">
              <a:solidFill>
                <a:srgbClr val="999999"/>
              </a:solidFill>
              <a:latin typeface="Mada"/>
              <a:ea typeface="Mada"/>
              <a:cs typeface="Mada"/>
              <a:sym typeface="Mada"/>
            </a:endParaRPr>
          </a:p>
          <a:p>
            <a:pPr indent="0" lvl="0" marL="0" rtl="0" algn="l">
              <a:spcBef>
                <a:spcPts val="0"/>
              </a:spcBef>
              <a:spcAft>
                <a:spcPts val="0"/>
              </a:spcAft>
              <a:buNone/>
            </a:pPr>
            <a:r>
              <a:t/>
            </a:r>
            <a:endParaRPr sz="1200">
              <a:solidFill>
                <a:srgbClr val="000000"/>
              </a:solidFill>
              <a:latin typeface="Mada"/>
              <a:ea typeface="Mada"/>
              <a:cs typeface="Mada"/>
              <a:sym typeface="Mada"/>
            </a:endParaRPr>
          </a:p>
        </p:txBody>
      </p:sp>
      <p:sp>
        <p:nvSpPr>
          <p:cNvPr id="686" name="Google Shape;686;p42"/>
          <p:cNvSpPr txBox="1"/>
          <p:nvPr/>
        </p:nvSpPr>
        <p:spPr>
          <a:xfrm>
            <a:off x="5228000" y="2822825"/>
            <a:ext cx="2328900" cy="88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1"/>
                </a:solidFill>
                <a:latin typeface="Mada"/>
                <a:ea typeface="Mada"/>
                <a:cs typeface="Mada"/>
                <a:sym typeface="Mada"/>
              </a:rPr>
              <a:t>Good Evidence (i.e. t</a:t>
            </a:r>
            <a:r>
              <a:rPr lang="en-GB" sz="1200">
                <a:solidFill>
                  <a:schemeClr val="dk1"/>
                </a:solidFill>
                <a:latin typeface="Mada"/>
                <a:ea typeface="Mada"/>
                <a:cs typeface="Mada"/>
                <a:sym typeface="Mada"/>
              </a:rPr>
              <a:t>he number of lives saved</a:t>
            </a:r>
            <a:r>
              <a:rPr lang="en-GB" sz="1200">
                <a:solidFill>
                  <a:schemeClr val="dk1"/>
                </a:solidFill>
                <a:latin typeface="Mada"/>
                <a:ea typeface="Mada"/>
                <a:cs typeface="Mada"/>
                <a:sym typeface="Mada"/>
              </a:rPr>
              <a:t>) that early detection and treatment reduces morbidity and mortality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43"/>
          <p:cNvSpPr txBox="1"/>
          <p:nvPr>
            <p:ph type="title"/>
          </p:nvPr>
        </p:nvSpPr>
        <p:spPr>
          <a:xfrm>
            <a:off x="345938" y="1"/>
            <a:ext cx="6897600" cy="54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Components of Validity</a:t>
            </a:r>
            <a:endParaRPr sz="2400">
              <a:solidFill>
                <a:srgbClr val="134F5C"/>
              </a:solidFill>
              <a:latin typeface="Nunito"/>
              <a:ea typeface="Nunito"/>
              <a:cs typeface="Nunito"/>
              <a:sym typeface="Nunito"/>
            </a:endParaRPr>
          </a:p>
        </p:txBody>
      </p:sp>
      <p:sp>
        <p:nvSpPr>
          <p:cNvPr id="692" name="Google Shape;692;p43"/>
          <p:cNvSpPr/>
          <p:nvPr/>
        </p:nvSpPr>
        <p:spPr>
          <a:xfrm>
            <a:off x="1784100" y="65100"/>
            <a:ext cx="374100" cy="3741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693" name="Google Shape;693;p43"/>
          <p:cNvGraphicFramePr/>
          <p:nvPr/>
        </p:nvGraphicFramePr>
        <p:xfrm>
          <a:off x="74263" y="967540"/>
          <a:ext cx="3000000" cy="3000000"/>
        </p:xfrm>
        <a:graphic>
          <a:graphicData uri="http://schemas.openxmlformats.org/drawingml/2006/table">
            <a:tbl>
              <a:tblPr>
                <a:noFill/>
                <a:tableStyleId>{82A52158-4DB9-475D-8676-6519C3242527}</a:tableStyleId>
              </a:tblPr>
              <a:tblGrid>
                <a:gridCol w="1131325"/>
                <a:gridCol w="3075050"/>
                <a:gridCol w="3150875"/>
              </a:tblGrid>
              <a:tr h="256600">
                <a:tc>
                  <a:txBody>
                    <a:bodyPr/>
                    <a:lstStyle/>
                    <a:p>
                      <a:pPr indent="0" lvl="0" marL="0" rtl="0" algn="ctr">
                        <a:spcBef>
                          <a:spcPts val="0"/>
                        </a:spcBef>
                        <a:spcAft>
                          <a:spcPts val="0"/>
                        </a:spcAft>
                        <a:buNone/>
                      </a:pPr>
                      <a:r>
                        <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sz="1200">
                          <a:latin typeface="Mada"/>
                          <a:ea typeface="Mada"/>
                          <a:cs typeface="Mada"/>
                          <a:sym typeface="Mada"/>
                        </a:rPr>
                        <a:t>Sensitivity</a:t>
                      </a:r>
                      <a:endParaRPr b="1"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b="1" lang="en-GB" sz="1200">
                          <a:latin typeface="Mada"/>
                          <a:ea typeface="Mada"/>
                          <a:cs typeface="Mada"/>
                          <a:sym typeface="Mada"/>
                        </a:rPr>
                        <a:t>Specificity</a:t>
                      </a:r>
                      <a:endParaRPr b="1"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3283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Definition</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a:txBody>
                    <a:bodyPr/>
                    <a:lstStyle/>
                    <a:p>
                      <a:pPr indent="0" lvl="0" marL="0" rtl="0" algn="l">
                        <a:spcBef>
                          <a:spcPts val="0"/>
                        </a:spcBef>
                        <a:spcAft>
                          <a:spcPts val="0"/>
                        </a:spcAft>
                        <a:buNone/>
                      </a:pPr>
                      <a:r>
                        <a:rPr lang="en-GB" sz="1200">
                          <a:latin typeface="Mada"/>
                          <a:ea typeface="Mada"/>
                          <a:cs typeface="Mada"/>
                          <a:sym typeface="Mada"/>
                        </a:rPr>
                        <a:t>The ability of the test to identify correctly all those who have the disease, that is true positive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Percentage of true positives</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The ability of a test to identify correctly those who do not have the disease, that is true negatives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Percentage of true negative</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9725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Example</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a:txBody>
                    <a:bodyPr/>
                    <a:lstStyle/>
                    <a:p>
                      <a:pPr indent="0" lvl="0" marL="0" rtl="0" algn="l">
                        <a:spcBef>
                          <a:spcPts val="0"/>
                        </a:spcBef>
                        <a:spcAft>
                          <a:spcPts val="0"/>
                        </a:spcAft>
                        <a:buNone/>
                      </a:pPr>
                      <a:r>
                        <a:rPr lang="en-GB" sz="1200">
                          <a:latin typeface="Mada"/>
                          <a:ea typeface="Mada"/>
                          <a:cs typeface="Mada"/>
                          <a:sym typeface="Mada"/>
                        </a:rPr>
                        <a:t>90% sensitivity means that 90% of diseased people screened by the test will give a “true-positive” result and the remaining 10% a “false negative results” </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Mada"/>
                          <a:ea typeface="Mada"/>
                          <a:cs typeface="Mada"/>
                          <a:sym typeface="Mada"/>
                        </a:rPr>
                        <a:t>90% specificity means 90% of non-diseased people will give “true-negative” result, 10% of non diseased people screened by the test will be wrongly classified as “diseased” when they are not</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946750">
                <a:tc rowSpan="2">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Formula</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gridSpan="2">
                  <a:txBody>
                    <a:bodyPr/>
                    <a:lstStyle/>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r>
              <a:tr h="375250">
                <a:tc vMerge="1"/>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
        <p:nvSpPr>
          <p:cNvPr id="694" name="Google Shape;694;p43"/>
          <p:cNvSpPr/>
          <p:nvPr/>
        </p:nvSpPr>
        <p:spPr>
          <a:xfrm>
            <a:off x="114075" y="618146"/>
            <a:ext cx="3586626" cy="266598"/>
          </a:xfrm>
          <a:prstGeom prst="flowChartTerminator">
            <a:avLst/>
          </a:prstGeom>
          <a:solidFill>
            <a:srgbClr val="134F5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330200" lvl="0" marL="457200" rtl="0" algn="l">
              <a:spcBef>
                <a:spcPts val="0"/>
              </a:spcBef>
              <a:spcAft>
                <a:spcPts val="0"/>
              </a:spcAft>
              <a:buClr>
                <a:srgbClr val="FFFFFF"/>
              </a:buClr>
              <a:buSzPts val="1600"/>
              <a:buFont typeface="Nunito"/>
              <a:buChar char="●"/>
            </a:pPr>
            <a:r>
              <a:rPr lang="en-GB" sz="1600">
                <a:solidFill>
                  <a:srgbClr val="FFFFFF"/>
                </a:solidFill>
                <a:latin typeface="Nunito"/>
                <a:ea typeface="Nunito"/>
                <a:cs typeface="Nunito"/>
                <a:sym typeface="Nunito"/>
              </a:rPr>
              <a:t>Sensitivity and Specificity</a:t>
            </a:r>
            <a:endParaRPr sz="1600">
              <a:solidFill>
                <a:srgbClr val="FFFFFF"/>
              </a:solidFill>
              <a:latin typeface="Nunito"/>
              <a:ea typeface="Nunito"/>
              <a:cs typeface="Nunito"/>
              <a:sym typeface="Nunito"/>
            </a:endParaRPr>
          </a:p>
        </p:txBody>
      </p:sp>
      <p:pic>
        <p:nvPicPr>
          <p:cNvPr id="695" name="Google Shape;695;p43"/>
          <p:cNvPicPr preferRelativeResize="0"/>
          <p:nvPr/>
        </p:nvPicPr>
        <p:blipFill>
          <a:blip r:embed="rId3">
            <a:alphaModFix/>
          </a:blip>
          <a:stretch>
            <a:fillRect/>
          </a:stretch>
        </p:blipFill>
        <p:spPr>
          <a:xfrm>
            <a:off x="1361388" y="4635378"/>
            <a:ext cx="2703850" cy="266577"/>
          </a:xfrm>
          <a:prstGeom prst="rect">
            <a:avLst/>
          </a:prstGeom>
          <a:noFill/>
          <a:ln>
            <a:noFill/>
          </a:ln>
        </p:spPr>
      </p:pic>
      <p:pic>
        <p:nvPicPr>
          <p:cNvPr id="696" name="Google Shape;696;p43"/>
          <p:cNvPicPr preferRelativeResize="0"/>
          <p:nvPr/>
        </p:nvPicPr>
        <p:blipFill>
          <a:blip r:embed="rId4">
            <a:alphaModFix/>
          </a:blip>
          <a:stretch>
            <a:fillRect/>
          </a:stretch>
        </p:blipFill>
        <p:spPr>
          <a:xfrm>
            <a:off x="4450438" y="4638274"/>
            <a:ext cx="2703850" cy="260779"/>
          </a:xfrm>
          <a:prstGeom prst="rect">
            <a:avLst/>
          </a:prstGeom>
          <a:noFill/>
          <a:ln>
            <a:noFill/>
          </a:ln>
        </p:spPr>
      </p:pic>
      <p:pic>
        <p:nvPicPr>
          <p:cNvPr id="697" name="Google Shape;697;p43"/>
          <p:cNvPicPr preferRelativeResize="0"/>
          <p:nvPr/>
        </p:nvPicPr>
        <p:blipFill rotWithShape="1">
          <a:blip r:embed="rId5">
            <a:alphaModFix/>
          </a:blip>
          <a:srcRect b="0" l="0" r="0" t="29323"/>
          <a:stretch/>
        </p:blipFill>
        <p:spPr>
          <a:xfrm>
            <a:off x="2300375" y="3347603"/>
            <a:ext cx="4051724" cy="1172650"/>
          </a:xfrm>
          <a:prstGeom prst="rect">
            <a:avLst/>
          </a:prstGeom>
          <a:noFill/>
          <a:ln>
            <a:noFill/>
          </a:ln>
        </p:spPr>
      </p:pic>
      <p:sp>
        <p:nvSpPr>
          <p:cNvPr id="698" name="Google Shape;698;p43"/>
          <p:cNvSpPr/>
          <p:nvPr/>
        </p:nvSpPr>
        <p:spPr>
          <a:xfrm>
            <a:off x="3151963" y="3577153"/>
            <a:ext cx="1095300" cy="8763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43"/>
          <p:cNvSpPr/>
          <p:nvPr/>
        </p:nvSpPr>
        <p:spPr>
          <a:xfrm>
            <a:off x="4294963" y="3577153"/>
            <a:ext cx="1095300" cy="8763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700" name="Google Shape;700;p43"/>
          <p:cNvGraphicFramePr/>
          <p:nvPr/>
        </p:nvGraphicFramePr>
        <p:xfrm>
          <a:off x="74275" y="5410807"/>
          <a:ext cx="3000000" cy="3000000"/>
        </p:xfrm>
        <a:graphic>
          <a:graphicData uri="http://schemas.openxmlformats.org/drawingml/2006/table">
            <a:tbl>
              <a:tblPr>
                <a:noFill/>
                <a:tableStyleId>{82A52158-4DB9-475D-8676-6519C3242527}</a:tableStyleId>
              </a:tblPr>
              <a:tblGrid>
                <a:gridCol w="1131325"/>
                <a:gridCol w="3075050"/>
                <a:gridCol w="3150875"/>
              </a:tblGrid>
              <a:tr h="2566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Definition</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gridSpan="2">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Reflects the diagnostic power of a test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Depends upon the sensitivity, specificity and disease prevalence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It is the probability that a patient with a positive test result has in fact the disease in question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more prevalent is a disease in a given population, the more accurate will be the predictive value of a positive screening test</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r>
              <a:tr h="19725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Predictive Value</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sz="1200">
                          <a:latin typeface="Mada"/>
                          <a:ea typeface="Mada"/>
                          <a:cs typeface="Mada"/>
                          <a:sym typeface="Mada"/>
                        </a:rPr>
                        <a:t>Predictive Value of a Positive Test</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b="1" lang="en-GB" sz="1200">
                          <a:solidFill>
                            <a:schemeClr val="dk1"/>
                          </a:solidFill>
                          <a:latin typeface="Mada"/>
                          <a:ea typeface="Mada"/>
                          <a:cs typeface="Mada"/>
                          <a:sym typeface="Mada"/>
                        </a:rPr>
                        <a:t>Predictive Value of a Negative Test</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946750">
                <a:tc rowSpan="2">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Formula</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gridSpan="2">
                  <a:txBody>
                    <a:bodyPr/>
                    <a:lstStyle/>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r>
              <a:tr h="375250">
                <a:tc vMerge="1"/>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
        <p:nvSpPr>
          <p:cNvPr id="701" name="Google Shape;701;p43"/>
          <p:cNvSpPr/>
          <p:nvPr/>
        </p:nvSpPr>
        <p:spPr>
          <a:xfrm>
            <a:off x="74275" y="5042087"/>
            <a:ext cx="2824632" cy="298350"/>
          </a:xfrm>
          <a:prstGeom prst="flowChartTerminator">
            <a:avLst/>
          </a:prstGeom>
          <a:solidFill>
            <a:srgbClr val="134F5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330200" lvl="0" marL="457200" rtl="0" algn="l">
              <a:spcBef>
                <a:spcPts val="0"/>
              </a:spcBef>
              <a:spcAft>
                <a:spcPts val="0"/>
              </a:spcAft>
              <a:buClr>
                <a:srgbClr val="FFFFFF"/>
              </a:buClr>
              <a:buSzPts val="1600"/>
              <a:buFont typeface="Nunito"/>
              <a:buChar char="●"/>
            </a:pPr>
            <a:r>
              <a:rPr lang="en-GB" sz="1600">
                <a:solidFill>
                  <a:srgbClr val="FFFFFF"/>
                </a:solidFill>
                <a:latin typeface="Nunito"/>
                <a:ea typeface="Nunito"/>
                <a:cs typeface="Nunito"/>
                <a:sym typeface="Nunito"/>
              </a:rPr>
              <a:t> Predictive Accuracy</a:t>
            </a:r>
            <a:endParaRPr sz="1600">
              <a:solidFill>
                <a:srgbClr val="FFFFFF"/>
              </a:solidFill>
              <a:latin typeface="Nunito"/>
              <a:ea typeface="Nunito"/>
              <a:cs typeface="Nunito"/>
              <a:sym typeface="Nunito"/>
            </a:endParaRPr>
          </a:p>
        </p:txBody>
      </p:sp>
      <p:pic>
        <p:nvPicPr>
          <p:cNvPr id="702" name="Google Shape;702;p43"/>
          <p:cNvPicPr preferRelativeResize="0"/>
          <p:nvPr/>
        </p:nvPicPr>
        <p:blipFill rotWithShape="1">
          <a:blip r:embed="rId5">
            <a:alphaModFix/>
          </a:blip>
          <a:srcRect b="0" l="0" r="0" t="29323"/>
          <a:stretch/>
        </p:blipFill>
        <p:spPr>
          <a:xfrm>
            <a:off x="2205138" y="7271945"/>
            <a:ext cx="4051724" cy="1172650"/>
          </a:xfrm>
          <a:prstGeom prst="rect">
            <a:avLst/>
          </a:prstGeom>
          <a:noFill/>
          <a:ln>
            <a:noFill/>
          </a:ln>
        </p:spPr>
      </p:pic>
      <p:pic>
        <p:nvPicPr>
          <p:cNvPr id="703" name="Google Shape;703;p43"/>
          <p:cNvPicPr preferRelativeResize="0"/>
          <p:nvPr/>
        </p:nvPicPr>
        <p:blipFill>
          <a:blip r:embed="rId6">
            <a:alphaModFix/>
          </a:blip>
          <a:stretch>
            <a:fillRect/>
          </a:stretch>
        </p:blipFill>
        <p:spPr>
          <a:xfrm>
            <a:off x="1266025" y="8558395"/>
            <a:ext cx="2971800" cy="192200"/>
          </a:xfrm>
          <a:prstGeom prst="rect">
            <a:avLst/>
          </a:prstGeom>
          <a:noFill/>
          <a:ln>
            <a:noFill/>
          </a:ln>
        </p:spPr>
      </p:pic>
      <p:pic>
        <p:nvPicPr>
          <p:cNvPr id="704" name="Google Shape;704;p43"/>
          <p:cNvPicPr preferRelativeResize="0"/>
          <p:nvPr/>
        </p:nvPicPr>
        <p:blipFill>
          <a:blip r:embed="rId7">
            <a:alphaModFix/>
          </a:blip>
          <a:stretch>
            <a:fillRect/>
          </a:stretch>
        </p:blipFill>
        <p:spPr>
          <a:xfrm>
            <a:off x="4356850" y="8558395"/>
            <a:ext cx="2971800" cy="231100"/>
          </a:xfrm>
          <a:prstGeom prst="rect">
            <a:avLst/>
          </a:prstGeom>
          <a:noFill/>
          <a:ln>
            <a:noFill/>
          </a:ln>
        </p:spPr>
      </p:pic>
      <p:graphicFrame>
        <p:nvGraphicFramePr>
          <p:cNvPr id="705" name="Google Shape;705;p43"/>
          <p:cNvGraphicFramePr/>
          <p:nvPr/>
        </p:nvGraphicFramePr>
        <p:xfrm>
          <a:off x="116138" y="9425007"/>
          <a:ext cx="3000000" cy="3000000"/>
        </p:xfrm>
        <a:graphic>
          <a:graphicData uri="http://schemas.openxmlformats.org/drawingml/2006/table">
            <a:tbl>
              <a:tblPr>
                <a:noFill/>
                <a:tableStyleId>{82A52158-4DB9-475D-8676-6519C3242527}</a:tableStyleId>
              </a:tblPr>
              <a:tblGrid>
                <a:gridCol w="1131325"/>
                <a:gridCol w="3075050"/>
                <a:gridCol w="3150875"/>
              </a:tblGrid>
              <a:tr h="2566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Definition</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gridSpan="2">
                  <a:txBody>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Opposite to sensitivity and specificity and is more important to clinicians</a:t>
                      </a:r>
                      <a:endParaRPr sz="1200">
                        <a:solidFill>
                          <a:srgbClr val="6AA84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r>
              <a:tr h="19725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Percentage</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sz="1200">
                          <a:latin typeface="Mada"/>
                          <a:ea typeface="Mada"/>
                          <a:cs typeface="Mada"/>
                          <a:sym typeface="Mada"/>
                        </a:rPr>
                        <a:t>Percentage of False-Negative</a:t>
                      </a:r>
                      <a:r>
                        <a:rPr b="1" baseline="30000" lang="en-GB" sz="1200">
                          <a:latin typeface="Mada"/>
                          <a:ea typeface="Mada"/>
                          <a:cs typeface="Mada"/>
                          <a:sym typeface="Mada"/>
                        </a:rPr>
                        <a:t> </a:t>
                      </a:r>
                      <a:endParaRPr b="1" baseline="30000"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b="1" lang="en-GB" sz="1200">
                          <a:solidFill>
                            <a:schemeClr val="dk1"/>
                          </a:solidFill>
                          <a:latin typeface="Mada"/>
                          <a:ea typeface="Mada"/>
                          <a:cs typeface="Mada"/>
                          <a:sym typeface="Mada"/>
                        </a:rPr>
                        <a:t>Percentage of False-Positive</a:t>
                      </a:r>
                      <a:r>
                        <a:rPr b="1" baseline="30000" lang="en-GB" sz="1200">
                          <a:solidFill>
                            <a:schemeClr val="dk1"/>
                          </a:solidFill>
                          <a:latin typeface="Mada"/>
                          <a:ea typeface="Mada"/>
                          <a:cs typeface="Mada"/>
                          <a:sym typeface="Mada"/>
                        </a:rPr>
                        <a:t> </a:t>
                      </a:r>
                      <a:endParaRPr b="1" sz="1200">
                        <a:solidFill>
                          <a:schemeClr val="dk1"/>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37525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Formula</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
        <p:nvSpPr>
          <p:cNvPr id="706" name="Google Shape;706;p43"/>
          <p:cNvSpPr/>
          <p:nvPr/>
        </p:nvSpPr>
        <p:spPr>
          <a:xfrm>
            <a:off x="74275" y="8938628"/>
            <a:ext cx="3234222" cy="298350"/>
          </a:xfrm>
          <a:prstGeom prst="flowChartTerminator">
            <a:avLst/>
          </a:prstGeom>
          <a:solidFill>
            <a:srgbClr val="134F5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330200" lvl="0" marL="457200" rtl="0" algn="l">
              <a:spcBef>
                <a:spcPts val="0"/>
              </a:spcBef>
              <a:spcAft>
                <a:spcPts val="0"/>
              </a:spcAft>
              <a:buClr>
                <a:srgbClr val="FFFFFF"/>
              </a:buClr>
              <a:buSzPts val="1600"/>
              <a:buFont typeface="Nunito"/>
              <a:buChar char="●"/>
            </a:pPr>
            <a:r>
              <a:rPr lang="en-GB" sz="1600">
                <a:solidFill>
                  <a:srgbClr val="FFFFFF"/>
                </a:solidFill>
                <a:latin typeface="Nunito"/>
                <a:ea typeface="Nunito"/>
                <a:cs typeface="Nunito"/>
                <a:sym typeface="Nunito"/>
              </a:rPr>
              <a:t>Percentage of False +/- </a:t>
            </a:r>
            <a:endParaRPr baseline="30000" sz="1600">
              <a:solidFill>
                <a:srgbClr val="FFFFFF"/>
              </a:solidFill>
              <a:latin typeface="Nunito"/>
              <a:ea typeface="Nunito"/>
              <a:cs typeface="Nunito"/>
              <a:sym typeface="Nunito"/>
            </a:endParaRPr>
          </a:p>
        </p:txBody>
      </p:sp>
      <p:pic>
        <p:nvPicPr>
          <p:cNvPr id="707" name="Google Shape;707;p43"/>
          <p:cNvPicPr preferRelativeResize="0"/>
          <p:nvPr/>
        </p:nvPicPr>
        <p:blipFill>
          <a:blip r:embed="rId8">
            <a:alphaModFix/>
          </a:blip>
          <a:stretch>
            <a:fillRect/>
          </a:stretch>
        </p:blipFill>
        <p:spPr>
          <a:xfrm>
            <a:off x="1274513" y="10248495"/>
            <a:ext cx="2971800" cy="192200"/>
          </a:xfrm>
          <a:prstGeom prst="rect">
            <a:avLst/>
          </a:prstGeom>
          <a:noFill/>
          <a:ln>
            <a:noFill/>
          </a:ln>
        </p:spPr>
      </p:pic>
      <p:pic>
        <p:nvPicPr>
          <p:cNvPr id="708" name="Google Shape;708;p43"/>
          <p:cNvPicPr preferRelativeResize="0"/>
          <p:nvPr/>
        </p:nvPicPr>
        <p:blipFill>
          <a:blip r:embed="rId9">
            <a:alphaModFix/>
          </a:blip>
          <a:stretch>
            <a:fillRect/>
          </a:stretch>
        </p:blipFill>
        <p:spPr>
          <a:xfrm>
            <a:off x="4379663" y="10248496"/>
            <a:ext cx="2838450" cy="192200"/>
          </a:xfrm>
          <a:prstGeom prst="rect">
            <a:avLst/>
          </a:prstGeom>
          <a:noFill/>
          <a:ln>
            <a:noFill/>
          </a:ln>
        </p:spPr>
      </p:pic>
      <p:sp>
        <p:nvSpPr>
          <p:cNvPr id="709" name="Google Shape;709;p43"/>
          <p:cNvSpPr/>
          <p:nvPr/>
        </p:nvSpPr>
        <p:spPr>
          <a:xfrm>
            <a:off x="3047200" y="7753720"/>
            <a:ext cx="3114600" cy="1923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43"/>
          <p:cNvSpPr/>
          <p:nvPr/>
        </p:nvSpPr>
        <p:spPr>
          <a:xfrm>
            <a:off x="3047200" y="7946020"/>
            <a:ext cx="3114600" cy="1923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44"/>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44"/>
          <p:cNvSpPr txBox="1"/>
          <p:nvPr/>
        </p:nvSpPr>
        <p:spPr>
          <a:xfrm>
            <a:off x="205875" y="258200"/>
            <a:ext cx="7072200" cy="49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L6 - Global health program &amp; policies </a:t>
            </a:r>
            <a:endParaRPr b="1" sz="2400">
              <a:solidFill>
                <a:srgbClr val="134F5C"/>
              </a:solidFill>
              <a:latin typeface="Nunito"/>
              <a:ea typeface="Nunito"/>
              <a:cs typeface="Nunito"/>
              <a:sym typeface="Nunito"/>
            </a:endParaRPr>
          </a:p>
        </p:txBody>
      </p:sp>
      <p:sp>
        <p:nvSpPr>
          <p:cNvPr id="717" name="Google Shape;717;p44"/>
          <p:cNvSpPr txBox="1"/>
          <p:nvPr/>
        </p:nvSpPr>
        <p:spPr>
          <a:xfrm>
            <a:off x="-2454274" y="703438"/>
            <a:ext cx="7072200" cy="57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134F5C"/>
                </a:solidFill>
                <a:latin typeface="Nunito"/>
                <a:ea typeface="Nunito"/>
                <a:cs typeface="Nunito"/>
                <a:sym typeface="Nunito"/>
              </a:rPr>
              <a:t>Definitions</a:t>
            </a:r>
            <a:endParaRPr b="1" sz="2000">
              <a:solidFill>
                <a:srgbClr val="134F5C"/>
              </a:solidFill>
              <a:latin typeface="Nunito"/>
              <a:ea typeface="Nunito"/>
              <a:cs typeface="Nunito"/>
              <a:sym typeface="Nunito"/>
            </a:endParaRPr>
          </a:p>
        </p:txBody>
      </p:sp>
      <p:sp>
        <p:nvSpPr>
          <p:cNvPr id="718" name="Google Shape;718;p44"/>
          <p:cNvSpPr txBox="1"/>
          <p:nvPr/>
        </p:nvSpPr>
        <p:spPr>
          <a:xfrm>
            <a:off x="43428" y="1155022"/>
            <a:ext cx="7591500" cy="92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45818E"/>
                </a:solidFill>
                <a:latin typeface="Nunito"/>
                <a:ea typeface="Nunito"/>
                <a:cs typeface="Nunito"/>
                <a:sym typeface="Nunito"/>
              </a:rPr>
              <a:t>Policy</a:t>
            </a:r>
            <a:endParaRPr sz="1800">
              <a:solidFill>
                <a:srgbClr val="45818E"/>
              </a:solidFill>
              <a:latin typeface="Nunito"/>
              <a:ea typeface="Nunito"/>
              <a:cs typeface="Nunito"/>
              <a:sym typeface="Nunito"/>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Policy is a law, regulation, procedure, administrative action, incentive, or voluntary practice of governments and other institutions. </a:t>
            </a:r>
            <a:endParaRPr sz="1200">
              <a:latin typeface="Mada"/>
              <a:ea typeface="Mada"/>
              <a:cs typeface="Mada"/>
              <a:sym typeface="Mada"/>
            </a:endParaRPr>
          </a:p>
        </p:txBody>
      </p:sp>
      <p:grpSp>
        <p:nvGrpSpPr>
          <p:cNvPr id="719" name="Google Shape;719;p44"/>
          <p:cNvGrpSpPr/>
          <p:nvPr/>
        </p:nvGrpSpPr>
        <p:grpSpPr>
          <a:xfrm>
            <a:off x="-134" y="751442"/>
            <a:ext cx="388285" cy="434637"/>
            <a:chOff x="4136752" y="1733232"/>
            <a:chExt cx="723738" cy="1422708"/>
          </a:xfrm>
        </p:grpSpPr>
        <p:sp>
          <p:nvSpPr>
            <p:cNvPr id="720" name="Google Shape;720;p44"/>
            <p:cNvSpPr/>
            <p:nvPr/>
          </p:nvSpPr>
          <p:spPr>
            <a:xfrm>
              <a:off x="4149190" y="1733232"/>
              <a:ext cx="711300" cy="1422600"/>
            </a:xfrm>
            <a:prstGeom prst="chevron">
              <a:avLst>
                <a:gd fmla="val 52989" name="adj"/>
              </a:avLst>
            </a:prstGeom>
            <a:solidFill>
              <a:srgbClr val="4581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721" name="Google Shape;721;p44"/>
            <p:cNvSpPr/>
            <p:nvPr/>
          </p:nvSpPr>
          <p:spPr>
            <a:xfrm rot="10800000">
              <a:off x="4136752" y="2819640"/>
              <a:ext cx="288000" cy="336300"/>
            </a:xfrm>
            <a:prstGeom prst="rect">
              <a:avLst/>
            </a:prstGeom>
            <a:solidFill>
              <a:srgbClr val="4581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722" name="Google Shape;722;p44"/>
            <p:cNvSpPr/>
            <p:nvPr/>
          </p:nvSpPr>
          <p:spPr>
            <a:xfrm rot="10800000">
              <a:off x="4136752" y="1733274"/>
              <a:ext cx="288000" cy="336300"/>
            </a:xfrm>
            <a:prstGeom prst="rect">
              <a:avLst/>
            </a:prstGeom>
            <a:solidFill>
              <a:srgbClr val="4581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723" name="Google Shape;723;p44"/>
          <p:cNvSpPr txBox="1"/>
          <p:nvPr/>
        </p:nvSpPr>
        <p:spPr>
          <a:xfrm>
            <a:off x="43425" y="1924873"/>
            <a:ext cx="7709700" cy="92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45818E"/>
                </a:solidFill>
                <a:latin typeface="Nunito"/>
                <a:ea typeface="Nunito"/>
                <a:cs typeface="Nunito"/>
                <a:sym typeface="Nunito"/>
              </a:rPr>
              <a:t>Health Policy</a:t>
            </a:r>
            <a:endParaRPr sz="1800">
              <a:solidFill>
                <a:srgbClr val="45818E"/>
              </a:solidFill>
              <a:latin typeface="Nunito"/>
              <a:ea typeface="Nunito"/>
              <a:cs typeface="Nunito"/>
              <a:sym typeface="Nunito"/>
            </a:endParaRPr>
          </a:p>
          <a:p>
            <a:pPr indent="-311150" lvl="0" marL="457200" rtl="0" algn="l">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Health policy refers to decisions, plans, and actions that are undertaken </a:t>
            </a:r>
            <a:r>
              <a:rPr b="1" lang="en-GB" sz="1300">
                <a:solidFill>
                  <a:srgbClr val="CC0000"/>
                </a:solidFill>
                <a:latin typeface="Mada"/>
                <a:ea typeface="Mada"/>
                <a:cs typeface="Mada"/>
                <a:sym typeface="Mada"/>
              </a:rPr>
              <a:t>to achieve</a:t>
            </a:r>
            <a:r>
              <a:rPr lang="en-GB" sz="1300">
                <a:solidFill>
                  <a:schemeClr val="dk1"/>
                </a:solidFill>
                <a:latin typeface="Mada"/>
                <a:ea typeface="Mada"/>
                <a:cs typeface="Mada"/>
                <a:sym typeface="Mada"/>
              </a:rPr>
              <a:t> specific </a:t>
            </a:r>
            <a:r>
              <a:rPr b="1" lang="en-GB" sz="1300">
                <a:solidFill>
                  <a:srgbClr val="CC0000"/>
                </a:solidFill>
                <a:latin typeface="Mada"/>
                <a:ea typeface="Mada"/>
                <a:cs typeface="Mada"/>
                <a:sym typeface="Mada"/>
              </a:rPr>
              <a:t>health care goals</a:t>
            </a:r>
            <a:r>
              <a:rPr lang="en-GB" sz="1300">
                <a:solidFill>
                  <a:schemeClr val="dk1"/>
                </a:solidFill>
                <a:latin typeface="Mada"/>
                <a:ea typeface="Mada"/>
                <a:cs typeface="Mada"/>
                <a:sym typeface="Mada"/>
              </a:rPr>
              <a:t> within a society.</a:t>
            </a:r>
            <a:endParaRPr sz="1200">
              <a:solidFill>
                <a:schemeClr val="dk1"/>
              </a:solidFill>
              <a:latin typeface="Mada"/>
              <a:ea typeface="Mada"/>
              <a:cs typeface="Mada"/>
              <a:sym typeface="Mada"/>
            </a:endParaRPr>
          </a:p>
        </p:txBody>
      </p:sp>
      <p:sp>
        <p:nvSpPr>
          <p:cNvPr id="724" name="Google Shape;724;p44"/>
          <p:cNvSpPr txBox="1"/>
          <p:nvPr/>
        </p:nvSpPr>
        <p:spPr>
          <a:xfrm>
            <a:off x="43425" y="2736950"/>
            <a:ext cx="7591500" cy="220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45818E"/>
                </a:solidFill>
                <a:latin typeface="Nunito"/>
                <a:ea typeface="Nunito"/>
                <a:cs typeface="Nunito"/>
                <a:sym typeface="Nunito"/>
              </a:rPr>
              <a:t>Global Health </a:t>
            </a:r>
            <a:endParaRPr sz="1800">
              <a:solidFill>
                <a:srgbClr val="45818E"/>
              </a:solidFill>
              <a:latin typeface="Nunito"/>
              <a:ea typeface="Nunito"/>
              <a:cs typeface="Nunito"/>
              <a:sym typeface="Nunito"/>
            </a:endParaRPr>
          </a:p>
          <a:p>
            <a:pPr indent="-311150" lvl="0" marL="457200" rtl="0" algn="l">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An area of study, research and practice that places a priority on improving health and achieving </a:t>
            </a:r>
            <a:r>
              <a:rPr b="1" lang="en-GB" sz="1300">
                <a:solidFill>
                  <a:srgbClr val="CC0000"/>
                </a:solidFill>
                <a:latin typeface="Mada"/>
                <a:ea typeface="Mada"/>
                <a:cs typeface="Mada"/>
                <a:sym typeface="Mada"/>
              </a:rPr>
              <a:t>equity</a:t>
            </a:r>
            <a:r>
              <a:rPr b="1" lang="en-GB" sz="1300">
                <a:solidFill>
                  <a:schemeClr val="dk1"/>
                </a:solidFill>
                <a:latin typeface="Mada"/>
                <a:ea typeface="Mada"/>
                <a:cs typeface="Mada"/>
                <a:sym typeface="Mada"/>
              </a:rPr>
              <a:t> </a:t>
            </a:r>
            <a:r>
              <a:rPr lang="en-GB" sz="1300">
                <a:solidFill>
                  <a:schemeClr val="dk1"/>
                </a:solidFill>
                <a:latin typeface="Mada"/>
                <a:ea typeface="Mada"/>
                <a:cs typeface="Mada"/>
                <a:sym typeface="Mada"/>
              </a:rPr>
              <a:t>in health for all people worldwide.</a:t>
            </a:r>
            <a:endParaRPr sz="1300">
              <a:solidFill>
                <a:schemeClr val="dk1"/>
              </a:solidFill>
              <a:latin typeface="Mada"/>
              <a:ea typeface="Mada"/>
              <a:cs typeface="Mada"/>
              <a:sym typeface="Mada"/>
            </a:endParaRPr>
          </a:p>
          <a:p>
            <a:pPr indent="-311150" lvl="0" marL="457200" rtl="0" algn="l">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Emphasizes </a:t>
            </a:r>
            <a:r>
              <a:rPr b="1" lang="en-GB" sz="1300">
                <a:solidFill>
                  <a:srgbClr val="CC0000"/>
                </a:solidFill>
                <a:latin typeface="Mada"/>
                <a:ea typeface="Mada"/>
                <a:cs typeface="Mada"/>
                <a:sym typeface="Mada"/>
              </a:rPr>
              <a:t>transnational</a:t>
            </a:r>
            <a:r>
              <a:rPr b="1" lang="en-GB" sz="1300">
                <a:solidFill>
                  <a:srgbClr val="FF0000"/>
                </a:solidFill>
                <a:latin typeface="Mada"/>
                <a:ea typeface="Mada"/>
                <a:cs typeface="Mada"/>
                <a:sym typeface="Mada"/>
              </a:rPr>
              <a:t> </a:t>
            </a:r>
            <a:r>
              <a:rPr lang="en-GB" sz="1300">
                <a:solidFill>
                  <a:schemeClr val="dk1"/>
                </a:solidFill>
                <a:latin typeface="Mada"/>
                <a:ea typeface="Mada"/>
                <a:cs typeface="Mada"/>
                <a:sym typeface="Mada"/>
              </a:rPr>
              <a:t>health issues, determinants and solutions.</a:t>
            </a:r>
            <a:endParaRPr sz="1300">
              <a:solidFill>
                <a:schemeClr val="dk1"/>
              </a:solidFill>
              <a:latin typeface="Mada"/>
              <a:ea typeface="Mada"/>
              <a:cs typeface="Mada"/>
              <a:sym typeface="Mada"/>
            </a:endParaRPr>
          </a:p>
          <a:p>
            <a:pPr indent="-311150" lvl="0" marL="457200" rtl="0" algn="l">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Inter and multi disciplinary collaboration </a:t>
            </a:r>
            <a:r>
              <a:rPr b="1" lang="en-GB" sz="1300">
                <a:solidFill>
                  <a:srgbClr val="CC0000"/>
                </a:solidFill>
                <a:latin typeface="Mada"/>
                <a:ea typeface="Mada"/>
                <a:cs typeface="Mada"/>
                <a:sym typeface="Mada"/>
              </a:rPr>
              <a:t>within</a:t>
            </a:r>
            <a:r>
              <a:rPr b="1" lang="en-GB" sz="1300">
                <a:solidFill>
                  <a:srgbClr val="FF0000"/>
                </a:solidFill>
                <a:latin typeface="Mada"/>
                <a:ea typeface="Mada"/>
                <a:cs typeface="Mada"/>
                <a:sym typeface="Mada"/>
              </a:rPr>
              <a:t> </a:t>
            </a:r>
            <a:r>
              <a:rPr lang="en-GB" sz="1300">
                <a:solidFill>
                  <a:schemeClr val="dk1"/>
                </a:solidFill>
                <a:latin typeface="Mada"/>
                <a:ea typeface="Mada"/>
                <a:cs typeface="Mada"/>
                <a:sym typeface="Mada"/>
              </a:rPr>
              <a:t>and </a:t>
            </a:r>
            <a:r>
              <a:rPr b="1" lang="en-GB" sz="1300">
                <a:solidFill>
                  <a:srgbClr val="CC0000"/>
                </a:solidFill>
                <a:latin typeface="Mada"/>
                <a:ea typeface="Mada"/>
                <a:cs typeface="Mada"/>
                <a:sym typeface="Mada"/>
              </a:rPr>
              <a:t>beyond</a:t>
            </a:r>
            <a:r>
              <a:rPr b="1" lang="en-GB" sz="1300">
                <a:solidFill>
                  <a:schemeClr val="dk1"/>
                </a:solidFill>
                <a:latin typeface="Mada"/>
                <a:ea typeface="Mada"/>
                <a:cs typeface="Mada"/>
                <a:sym typeface="Mada"/>
              </a:rPr>
              <a:t> </a:t>
            </a:r>
            <a:r>
              <a:rPr lang="en-GB" sz="1300">
                <a:solidFill>
                  <a:schemeClr val="dk1"/>
                </a:solidFill>
                <a:latin typeface="Mada"/>
                <a:ea typeface="Mada"/>
                <a:cs typeface="Mada"/>
                <a:sym typeface="Mada"/>
              </a:rPr>
              <a:t>health sciences.</a:t>
            </a:r>
            <a:endParaRPr sz="1300">
              <a:solidFill>
                <a:schemeClr val="dk1"/>
              </a:solidFill>
              <a:latin typeface="Mada"/>
              <a:ea typeface="Mada"/>
              <a:cs typeface="Mada"/>
              <a:sym typeface="Mada"/>
            </a:endParaRPr>
          </a:p>
          <a:p>
            <a:pPr indent="-311150" lvl="0" marL="457200" rtl="0" algn="l">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A synthesis of population based prevention and individual level clinical care.</a:t>
            </a:r>
            <a:endParaRPr sz="1300">
              <a:solidFill>
                <a:schemeClr val="dk1"/>
              </a:solidFill>
              <a:latin typeface="Mada"/>
              <a:ea typeface="Mada"/>
              <a:cs typeface="Mada"/>
              <a:sym typeface="Mada"/>
            </a:endParaRPr>
          </a:p>
        </p:txBody>
      </p:sp>
      <p:sp>
        <p:nvSpPr>
          <p:cNvPr id="725" name="Google Shape;725;p44"/>
          <p:cNvSpPr txBox="1"/>
          <p:nvPr/>
        </p:nvSpPr>
        <p:spPr>
          <a:xfrm>
            <a:off x="43425" y="4106650"/>
            <a:ext cx="7591500" cy="92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45818E"/>
                </a:solidFill>
                <a:latin typeface="Nunito"/>
                <a:ea typeface="Nunito"/>
                <a:cs typeface="Nunito"/>
                <a:sym typeface="Nunito"/>
              </a:rPr>
              <a:t>Global Health Governance  (GHG)</a:t>
            </a:r>
            <a:endParaRPr sz="1800">
              <a:solidFill>
                <a:srgbClr val="45818E"/>
              </a:solidFill>
              <a:latin typeface="Nunito"/>
              <a:ea typeface="Nunito"/>
              <a:cs typeface="Nunito"/>
              <a:sym typeface="Nunito"/>
            </a:endParaRPr>
          </a:p>
          <a:p>
            <a:pPr indent="-311150" lvl="0" marL="457200" rtl="0" algn="l">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The </a:t>
            </a:r>
            <a:r>
              <a:rPr b="1" lang="en-GB" sz="1300">
                <a:solidFill>
                  <a:srgbClr val="CC0000"/>
                </a:solidFill>
                <a:latin typeface="Mada"/>
                <a:ea typeface="Mada"/>
                <a:cs typeface="Mada"/>
                <a:sym typeface="Mada"/>
              </a:rPr>
              <a:t>formal</a:t>
            </a:r>
            <a:r>
              <a:rPr b="1" lang="en-GB" sz="1300">
                <a:solidFill>
                  <a:srgbClr val="FF0000"/>
                </a:solidFill>
                <a:latin typeface="Mada"/>
                <a:ea typeface="Mada"/>
                <a:cs typeface="Mada"/>
                <a:sym typeface="Mada"/>
              </a:rPr>
              <a:t> </a:t>
            </a:r>
            <a:r>
              <a:rPr lang="en-GB" sz="1300">
                <a:solidFill>
                  <a:schemeClr val="dk1"/>
                </a:solidFill>
                <a:latin typeface="Mada"/>
                <a:ea typeface="Mada"/>
                <a:cs typeface="Mada"/>
                <a:sym typeface="Mada"/>
              </a:rPr>
              <a:t>and </a:t>
            </a:r>
            <a:r>
              <a:rPr b="1" lang="en-GB" sz="1300">
                <a:solidFill>
                  <a:srgbClr val="CC0000"/>
                </a:solidFill>
                <a:latin typeface="Mada"/>
                <a:ea typeface="Mada"/>
                <a:cs typeface="Mada"/>
                <a:sym typeface="Mada"/>
              </a:rPr>
              <a:t>informal</a:t>
            </a:r>
            <a:r>
              <a:rPr b="1" lang="en-GB" sz="1300">
                <a:solidFill>
                  <a:srgbClr val="FF0000"/>
                </a:solidFill>
                <a:latin typeface="Mada"/>
                <a:ea typeface="Mada"/>
                <a:cs typeface="Mada"/>
                <a:sym typeface="Mada"/>
              </a:rPr>
              <a:t> </a:t>
            </a:r>
            <a:r>
              <a:rPr lang="en-GB" sz="1300">
                <a:solidFill>
                  <a:schemeClr val="dk1"/>
                </a:solidFill>
                <a:latin typeface="Mada"/>
                <a:ea typeface="Mada"/>
                <a:cs typeface="Mada"/>
                <a:sym typeface="Mada"/>
              </a:rPr>
              <a:t>institutions, norms and processes which govern or directly influence global health policy and outcomes.</a:t>
            </a:r>
            <a:endParaRPr sz="1300">
              <a:solidFill>
                <a:schemeClr val="dk1"/>
              </a:solidFill>
              <a:latin typeface="Mada"/>
              <a:ea typeface="Mada"/>
              <a:cs typeface="Mada"/>
              <a:sym typeface="Mada"/>
            </a:endParaRPr>
          </a:p>
          <a:p>
            <a:pPr indent="0" lvl="0" marL="457200" rtl="0" algn="l">
              <a:spcBef>
                <a:spcPts val="0"/>
              </a:spcBef>
              <a:spcAft>
                <a:spcPts val="0"/>
              </a:spcAft>
              <a:buNone/>
            </a:pPr>
            <a:r>
              <a:t/>
            </a:r>
            <a:endParaRPr sz="1300">
              <a:solidFill>
                <a:schemeClr val="dk1"/>
              </a:solidFill>
              <a:latin typeface="Mada"/>
              <a:ea typeface="Mada"/>
              <a:cs typeface="Mada"/>
              <a:sym typeface="Mada"/>
            </a:endParaRPr>
          </a:p>
        </p:txBody>
      </p:sp>
      <p:sp>
        <p:nvSpPr>
          <p:cNvPr id="726" name="Google Shape;726;p44"/>
          <p:cNvSpPr txBox="1"/>
          <p:nvPr/>
        </p:nvSpPr>
        <p:spPr>
          <a:xfrm>
            <a:off x="83475" y="5361525"/>
            <a:ext cx="7317000" cy="16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76A5AF"/>
                </a:solidFill>
                <a:latin typeface="Mada"/>
                <a:ea typeface="Mada"/>
                <a:cs typeface="Mada"/>
                <a:sym typeface="Mada"/>
              </a:rPr>
              <a:t>Why health policies are needed?</a:t>
            </a:r>
            <a:endParaRPr sz="1800">
              <a:solidFill>
                <a:srgbClr val="76A5AF"/>
              </a:solidFill>
              <a:latin typeface="Mada"/>
              <a:ea typeface="Mada"/>
              <a:cs typeface="Mada"/>
              <a:sym typeface="Mada"/>
            </a:endParaRPr>
          </a:p>
          <a:p>
            <a:pPr indent="0" lvl="0" marL="0" rtl="0" algn="l">
              <a:spcBef>
                <a:spcPts val="0"/>
              </a:spcBef>
              <a:spcAft>
                <a:spcPts val="0"/>
              </a:spcAft>
              <a:buNone/>
            </a:pPr>
            <a:r>
              <a:t/>
            </a:r>
            <a:endParaRPr sz="1300">
              <a:latin typeface="Mada"/>
              <a:ea typeface="Mada"/>
              <a:cs typeface="Mada"/>
              <a:sym typeface="Mada"/>
            </a:endParaRPr>
          </a:p>
          <a:p>
            <a:pPr indent="0" lvl="0" marL="0" rtl="0" algn="l">
              <a:spcBef>
                <a:spcPts val="0"/>
              </a:spcBef>
              <a:spcAft>
                <a:spcPts val="0"/>
              </a:spcAft>
              <a:buNone/>
            </a:pPr>
            <a:r>
              <a:rPr lang="en-GB" sz="1300">
                <a:latin typeface="Mada"/>
                <a:ea typeface="Mada"/>
                <a:cs typeface="Mada"/>
                <a:sym typeface="Mada"/>
              </a:rPr>
              <a:t>A health policy can achieve several things</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It </a:t>
            </a:r>
            <a:r>
              <a:rPr b="1" lang="en-GB" sz="1300">
                <a:latin typeface="Mada"/>
                <a:ea typeface="Mada"/>
                <a:cs typeface="Mada"/>
                <a:sym typeface="Mada"/>
              </a:rPr>
              <a:t>defines a vision</a:t>
            </a:r>
            <a:r>
              <a:rPr lang="en-GB" sz="1300">
                <a:latin typeface="Mada"/>
                <a:ea typeface="Mada"/>
                <a:cs typeface="Mada"/>
                <a:sym typeface="Mada"/>
              </a:rPr>
              <a:t> for the future which in turn helps to establish targets and points of reference for the short and medium term.</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It </a:t>
            </a:r>
            <a:r>
              <a:rPr b="1" lang="en-GB" sz="1300">
                <a:latin typeface="Mada"/>
                <a:ea typeface="Mada"/>
                <a:cs typeface="Mada"/>
                <a:sym typeface="Mada"/>
              </a:rPr>
              <a:t>outlines priorities</a:t>
            </a:r>
            <a:r>
              <a:rPr lang="en-GB" sz="1300">
                <a:latin typeface="Mada"/>
                <a:ea typeface="Mada"/>
                <a:cs typeface="Mada"/>
                <a:sym typeface="Mada"/>
              </a:rPr>
              <a:t> and the expected roles of different groups.</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It </a:t>
            </a:r>
            <a:r>
              <a:rPr b="1" lang="en-GB" sz="1300">
                <a:latin typeface="Mada"/>
                <a:ea typeface="Mada"/>
                <a:cs typeface="Mada"/>
                <a:sym typeface="Mada"/>
              </a:rPr>
              <a:t>builds consensus </a:t>
            </a:r>
            <a:r>
              <a:rPr lang="en-GB" sz="1300">
                <a:latin typeface="Mada"/>
                <a:ea typeface="Mada"/>
                <a:cs typeface="Mada"/>
                <a:sym typeface="Mada"/>
              </a:rPr>
              <a:t>and informs people.</a:t>
            </a:r>
            <a:endParaRPr sz="1300">
              <a:latin typeface="Mada"/>
              <a:ea typeface="Mada"/>
              <a:cs typeface="Mada"/>
              <a:sym typeface="Mada"/>
            </a:endParaRPr>
          </a:p>
          <a:p>
            <a:pPr indent="0" lvl="0" marL="0" rtl="0" algn="l">
              <a:spcBef>
                <a:spcPts val="0"/>
              </a:spcBef>
              <a:spcAft>
                <a:spcPts val="0"/>
              </a:spcAft>
              <a:buNone/>
            </a:pPr>
            <a:r>
              <a:t/>
            </a:r>
            <a:endParaRPr b="1" sz="1300">
              <a:solidFill>
                <a:srgbClr val="76A5AF"/>
              </a:solidFill>
              <a:latin typeface="Mada"/>
              <a:ea typeface="Mada"/>
              <a:cs typeface="Mada"/>
              <a:sym typeface="Mada"/>
            </a:endParaRPr>
          </a:p>
        </p:txBody>
      </p:sp>
      <p:sp>
        <p:nvSpPr>
          <p:cNvPr id="727" name="Google Shape;727;p44"/>
          <p:cNvSpPr txBox="1"/>
          <p:nvPr/>
        </p:nvSpPr>
        <p:spPr>
          <a:xfrm>
            <a:off x="43425" y="4938959"/>
            <a:ext cx="7072200" cy="57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Goals of Health Policy</a:t>
            </a:r>
            <a:endParaRPr b="1" sz="2400">
              <a:solidFill>
                <a:srgbClr val="134F5C"/>
              </a:solidFill>
              <a:latin typeface="Nunito"/>
              <a:ea typeface="Nunito"/>
              <a:cs typeface="Nunito"/>
              <a:sym typeface="Nunito"/>
            </a:endParaRPr>
          </a:p>
        </p:txBody>
      </p:sp>
      <p:sp>
        <p:nvSpPr>
          <p:cNvPr id="728" name="Google Shape;728;p44"/>
          <p:cNvSpPr txBox="1"/>
          <p:nvPr/>
        </p:nvSpPr>
        <p:spPr>
          <a:xfrm>
            <a:off x="43425" y="7058284"/>
            <a:ext cx="7072200" cy="57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The Policy Process</a:t>
            </a:r>
            <a:endParaRPr b="1" sz="2400">
              <a:solidFill>
                <a:srgbClr val="134F5C"/>
              </a:solidFill>
              <a:latin typeface="Nunito"/>
              <a:ea typeface="Nunito"/>
              <a:cs typeface="Nunito"/>
              <a:sym typeface="Nunito"/>
            </a:endParaRPr>
          </a:p>
        </p:txBody>
      </p:sp>
      <p:sp>
        <p:nvSpPr>
          <p:cNvPr id="729" name="Google Shape;729;p44"/>
          <p:cNvSpPr/>
          <p:nvPr/>
        </p:nvSpPr>
        <p:spPr>
          <a:xfrm>
            <a:off x="117928" y="8177123"/>
            <a:ext cx="864362" cy="632202"/>
          </a:xfrm>
          <a:custGeom>
            <a:rect b="b" l="l" r="r" t="t"/>
            <a:pathLst>
              <a:path extrusionOk="0" h="20979" w="28683">
                <a:moveTo>
                  <a:pt x="7644" y="0"/>
                </a:moveTo>
                <a:cubicBezTo>
                  <a:pt x="3656" y="0"/>
                  <a:pt x="381" y="3060"/>
                  <a:pt x="48" y="6965"/>
                </a:cubicBezTo>
                <a:cubicBezTo>
                  <a:pt x="24" y="7179"/>
                  <a:pt x="12" y="7406"/>
                  <a:pt x="12" y="7632"/>
                </a:cubicBezTo>
                <a:lnTo>
                  <a:pt x="12" y="20717"/>
                </a:lnTo>
                <a:cubicBezTo>
                  <a:pt x="12" y="20800"/>
                  <a:pt x="0" y="20895"/>
                  <a:pt x="12" y="20979"/>
                </a:cubicBezTo>
                <a:cubicBezTo>
                  <a:pt x="417" y="15431"/>
                  <a:pt x="9371" y="14716"/>
                  <a:pt x="12692" y="14633"/>
                </a:cubicBezTo>
                <a:cubicBezTo>
                  <a:pt x="12942" y="14629"/>
                  <a:pt x="13161" y="14627"/>
                  <a:pt x="13341" y="14627"/>
                </a:cubicBezTo>
                <a:cubicBezTo>
                  <a:pt x="13701" y="14627"/>
                  <a:pt x="13907" y="14633"/>
                  <a:pt x="13907" y="14633"/>
                </a:cubicBezTo>
                <a:lnTo>
                  <a:pt x="21253" y="14633"/>
                </a:lnTo>
                <a:cubicBezTo>
                  <a:pt x="25218" y="14633"/>
                  <a:pt x="28528" y="11537"/>
                  <a:pt x="28683" y="7608"/>
                </a:cubicBezTo>
                <a:lnTo>
                  <a:pt x="28683" y="7596"/>
                </a:lnTo>
                <a:cubicBezTo>
                  <a:pt x="28683" y="7537"/>
                  <a:pt x="28683" y="7477"/>
                  <a:pt x="28683" y="7418"/>
                </a:cubicBezTo>
                <a:cubicBezTo>
                  <a:pt x="28683" y="7287"/>
                  <a:pt x="28683" y="7156"/>
                  <a:pt x="28683" y="7025"/>
                </a:cubicBezTo>
                <a:cubicBezTo>
                  <a:pt x="28683" y="7013"/>
                  <a:pt x="28683" y="6989"/>
                  <a:pt x="28683" y="6965"/>
                </a:cubicBezTo>
                <a:cubicBezTo>
                  <a:pt x="28492" y="3084"/>
                  <a:pt x="25289" y="0"/>
                  <a:pt x="21372" y="0"/>
                </a:cubicBezTo>
                <a:close/>
              </a:path>
            </a:pathLst>
          </a:custGeom>
          <a:solidFill>
            <a:srgbClr val="134F5C"/>
          </a:solidFill>
          <a:ln>
            <a:noFill/>
          </a:ln>
        </p:spPr>
        <p:txBody>
          <a:bodyPr anchorCtr="0" anchor="ctr" bIns="228600" lIns="91425" spcFirstLastPara="1" rIns="91425" wrap="square" tIns="91425">
            <a:noAutofit/>
          </a:bodyPr>
          <a:lstStyle/>
          <a:p>
            <a:pPr indent="0" lvl="0" marL="0" rtl="0" algn="ctr">
              <a:spcBef>
                <a:spcPts val="0"/>
              </a:spcBef>
              <a:spcAft>
                <a:spcPts val="0"/>
              </a:spcAft>
              <a:buNone/>
            </a:pPr>
            <a:r>
              <a:rPr lang="en-GB" sz="1500">
                <a:solidFill>
                  <a:srgbClr val="FFFFFF"/>
                </a:solidFill>
                <a:latin typeface="Fira Sans Extra Condensed Medium"/>
                <a:ea typeface="Fira Sans Extra Condensed Medium"/>
                <a:cs typeface="Fira Sans Extra Condensed Medium"/>
                <a:sym typeface="Fira Sans Extra Condensed Medium"/>
              </a:rPr>
              <a:t>Step 1</a:t>
            </a:r>
            <a:endParaRPr sz="1500">
              <a:solidFill>
                <a:srgbClr val="FFFFFF"/>
              </a:solidFill>
              <a:latin typeface="Fira Sans Extra Condensed Medium"/>
              <a:ea typeface="Fira Sans Extra Condensed Medium"/>
              <a:cs typeface="Fira Sans Extra Condensed Medium"/>
              <a:sym typeface="Fira Sans Extra Condensed Medium"/>
            </a:endParaRPr>
          </a:p>
        </p:txBody>
      </p:sp>
      <p:sp>
        <p:nvSpPr>
          <p:cNvPr id="730" name="Google Shape;730;p44"/>
          <p:cNvSpPr/>
          <p:nvPr/>
        </p:nvSpPr>
        <p:spPr>
          <a:xfrm>
            <a:off x="1654843" y="7948523"/>
            <a:ext cx="864362" cy="632202"/>
          </a:xfrm>
          <a:custGeom>
            <a:rect b="b" l="l" r="r" t="t"/>
            <a:pathLst>
              <a:path extrusionOk="0" h="20979" w="28683">
                <a:moveTo>
                  <a:pt x="7633" y="0"/>
                </a:moveTo>
                <a:cubicBezTo>
                  <a:pt x="3644" y="0"/>
                  <a:pt x="370" y="3060"/>
                  <a:pt x="36" y="6965"/>
                </a:cubicBezTo>
                <a:cubicBezTo>
                  <a:pt x="13" y="7179"/>
                  <a:pt x="1" y="7406"/>
                  <a:pt x="1" y="7632"/>
                </a:cubicBezTo>
                <a:lnTo>
                  <a:pt x="1" y="20717"/>
                </a:lnTo>
                <a:cubicBezTo>
                  <a:pt x="1" y="20800"/>
                  <a:pt x="1" y="20895"/>
                  <a:pt x="1" y="20979"/>
                </a:cubicBezTo>
                <a:cubicBezTo>
                  <a:pt x="405" y="15431"/>
                  <a:pt x="9359" y="14716"/>
                  <a:pt x="12681" y="14633"/>
                </a:cubicBezTo>
                <a:cubicBezTo>
                  <a:pt x="12935" y="14629"/>
                  <a:pt x="13156" y="14627"/>
                  <a:pt x="13337" y="14627"/>
                </a:cubicBezTo>
                <a:cubicBezTo>
                  <a:pt x="13701" y="14627"/>
                  <a:pt x="13907" y="14633"/>
                  <a:pt x="13907" y="14633"/>
                </a:cubicBezTo>
                <a:lnTo>
                  <a:pt x="21253" y="14633"/>
                </a:lnTo>
                <a:cubicBezTo>
                  <a:pt x="25206" y="14633"/>
                  <a:pt x="28516" y="11537"/>
                  <a:pt x="28671" y="7608"/>
                </a:cubicBezTo>
                <a:lnTo>
                  <a:pt x="28671" y="7596"/>
                </a:lnTo>
                <a:cubicBezTo>
                  <a:pt x="28671" y="7537"/>
                  <a:pt x="28671" y="7477"/>
                  <a:pt x="28671" y="7418"/>
                </a:cubicBezTo>
                <a:cubicBezTo>
                  <a:pt x="28683" y="7287"/>
                  <a:pt x="28671" y="7156"/>
                  <a:pt x="28671" y="7025"/>
                </a:cubicBezTo>
                <a:cubicBezTo>
                  <a:pt x="28671" y="7013"/>
                  <a:pt x="28671" y="6989"/>
                  <a:pt x="28671" y="6965"/>
                </a:cubicBezTo>
                <a:cubicBezTo>
                  <a:pt x="28492" y="3084"/>
                  <a:pt x="25289" y="0"/>
                  <a:pt x="21360" y="0"/>
                </a:cubicBezTo>
                <a:close/>
              </a:path>
            </a:pathLst>
          </a:custGeom>
          <a:solidFill>
            <a:srgbClr val="45818E"/>
          </a:solidFill>
          <a:ln>
            <a:noFill/>
          </a:ln>
        </p:spPr>
        <p:txBody>
          <a:bodyPr anchorCtr="0" anchor="ctr" bIns="228600"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500">
                <a:solidFill>
                  <a:srgbClr val="FFFFFF"/>
                </a:solidFill>
                <a:latin typeface="Fira Sans Extra Condensed Medium"/>
                <a:ea typeface="Fira Sans Extra Condensed Medium"/>
                <a:cs typeface="Fira Sans Extra Condensed Medium"/>
                <a:sym typeface="Fira Sans Extra Condensed Medium"/>
              </a:rPr>
              <a:t>Step 2</a:t>
            </a:r>
            <a:endParaRPr sz="1500">
              <a:solidFill>
                <a:srgbClr val="FFFFFF"/>
              </a:solidFill>
              <a:latin typeface="Fira Sans Extra Condensed Medium"/>
              <a:ea typeface="Fira Sans Extra Condensed Medium"/>
              <a:cs typeface="Fira Sans Extra Condensed Medium"/>
              <a:sym typeface="Fira Sans Extra Condensed Medium"/>
            </a:endParaRPr>
          </a:p>
        </p:txBody>
      </p:sp>
      <p:sp>
        <p:nvSpPr>
          <p:cNvPr id="731" name="Google Shape;731;p44"/>
          <p:cNvSpPr/>
          <p:nvPr/>
        </p:nvSpPr>
        <p:spPr>
          <a:xfrm>
            <a:off x="3191396" y="8177123"/>
            <a:ext cx="864392" cy="632202"/>
          </a:xfrm>
          <a:custGeom>
            <a:rect b="b" l="l" r="r" t="t"/>
            <a:pathLst>
              <a:path extrusionOk="0" h="20979" w="28684">
                <a:moveTo>
                  <a:pt x="7633" y="0"/>
                </a:moveTo>
                <a:cubicBezTo>
                  <a:pt x="3644" y="0"/>
                  <a:pt x="370" y="3060"/>
                  <a:pt x="37" y="6965"/>
                </a:cubicBezTo>
                <a:cubicBezTo>
                  <a:pt x="13" y="7179"/>
                  <a:pt x="13" y="7406"/>
                  <a:pt x="13" y="7632"/>
                </a:cubicBezTo>
                <a:lnTo>
                  <a:pt x="13" y="20717"/>
                </a:lnTo>
                <a:cubicBezTo>
                  <a:pt x="13" y="20800"/>
                  <a:pt x="1" y="20895"/>
                  <a:pt x="13" y="20979"/>
                </a:cubicBezTo>
                <a:cubicBezTo>
                  <a:pt x="406" y="15431"/>
                  <a:pt x="9371" y="14716"/>
                  <a:pt x="12681" y="14633"/>
                </a:cubicBezTo>
                <a:cubicBezTo>
                  <a:pt x="12935" y="14629"/>
                  <a:pt x="13156" y="14627"/>
                  <a:pt x="13338" y="14627"/>
                </a:cubicBezTo>
                <a:cubicBezTo>
                  <a:pt x="13701" y="14627"/>
                  <a:pt x="13907" y="14633"/>
                  <a:pt x="13907" y="14633"/>
                </a:cubicBezTo>
                <a:lnTo>
                  <a:pt x="21254" y="14633"/>
                </a:lnTo>
                <a:cubicBezTo>
                  <a:pt x="25218" y="14633"/>
                  <a:pt x="28528" y="11537"/>
                  <a:pt x="28671" y="7608"/>
                </a:cubicBezTo>
                <a:lnTo>
                  <a:pt x="28671" y="7596"/>
                </a:lnTo>
                <a:cubicBezTo>
                  <a:pt x="28683" y="7537"/>
                  <a:pt x="28683" y="7477"/>
                  <a:pt x="28683" y="7418"/>
                </a:cubicBezTo>
                <a:cubicBezTo>
                  <a:pt x="28683" y="7287"/>
                  <a:pt x="28683" y="7156"/>
                  <a:pt x="28671" y="7025"/>
                </a:cubicBezTo>
                <a:cubicBezTo>
                  <a:pt x="28671" y="7013"/>
                  <a:pt x="28671" y="6989"/>
                  <a:pt x="28671" y="6965"/>
                </a:cubicBezTo>
                <a:cubicBezTo>
                  <a:pt x="28493" y="3084"/>
                  <a:pt x="25290" y="0"/>
                  <a:pt x="21361" y="0"/>
                </a:cubicBezTo>
                <a:close/>
              </a:path>
            </a:pathLst>
          </a:custGeom>
          <a:solidFill>
            <a:srgbClr val="76A5AF"/>
          </a:solidFill>
          <a:ln>
            <a:noFill/>
          </a:ln>
        </p:spPr>
        <p:txBody>
          <a:bodyPr anchorCtr="0" anchor="ctr" bIns="228600"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500">
                <a:solidFill>
                  <a:srgbClr val="FFFFFF"/>
                </a:solidFill>
                <a:latin typeface="Fira Sans Extra Condensed Medium"/>
                <a:ea typeface="Fira Sans Extra Condensed Medium"/>
                <a:cs typeface="Fira Sans Extra Condensed Medium"/>
                <a:sym typeface="Fira Sans Extra Condensed Medium"/>
              </a:rPr>
              <a:t>Step 3</a:t>
            </a:r>
            <a:endParaRPr sz="1500">
              <a:solidFill>
                <a:srgbClr val="FFFFFF"/>
              </a:solidFill>
              <a:latin typeface="Fira Sans Extra Condensed Medium"/>
              <a:ea typeface="Fira Sans Extra Condensed Medium"/>
              <a:cs typeface="Fira Sans Extra Condensed Medium"/>
              <a:sym typeface="Fira Sans Extra Condensed Medium"/>
            </a:endParaRPr>
          </a:p>
        </p:txBody>
      </p:sp>
      <p:sp>
        <p:nvSpPr>
          <p:cNvPr id="732" name="Google Shape;732;p44"/>
          <p:cNvSpPr/>
          <p:nvPr/>
        </p:nvSpPr>
        <p:spPr>
          <a:xfrm>
            <a:off x="4727980" y="8177123"/>
            <a:ext cx="864362" cy="632202"/>
          </a:xfrm>
          <a:custGeom>
            <a:rect b="b" l="l" r="r" t="t"/>
            <a:pathLst>
              <a:path extrusionOk="0" h="20979" w="28683">
                <a:moveTo>
                  <a:pt x="7644" y="0"/>
                </a:moveTo>
                <a:cubicBezTo>
                  <a:pt x="3644" y="0"/>
                  <a:pt x="369" y="3060"/>
                  <a:pt x="36" y="6965"/>
                </a:cubicBezTo>
                <a:cubicBezTo>
                  <a:pt x="24" y="7179"/>
                  <a:pt x="12" y="7406"/>
                  <a:pt x="12" y="7632"/>
                </a:cubicBezTo>
                <a:lnTo>
                  <a:pt x="12" y="20717"/>
                </a:lnTo>
                <a:cubicBezTo>
                  <a:pt x="12" y="20800"/>
                  <a:pt x="0" y="20895"/>
                  <a:pt x="12" y="20979"/>
                </a:cubicBezTo>
                <a:cubicBezTo>
                  <a:pt x="417" y="15431"/>
                  <a:pt x="9370" y="14716"/>
                  <a:pt x="12680" y="14633"/>
                </a:cubicBezTo>
                <a:cubicBezTo>
                  <a:pt x="12934" y="14629"/>
                  <a:pt x="13155" y="14627"/>
                  <a:pt x="13337" y="14627"/>
                </a:cubicBezTo>
                <a:cubicBezTo>
                  <a:pt x="13700" y="14627"/>
                  <a:pt x="13907" y="14633"/>
                  <a:pt x="13907" y="14633"/>
                </a:cubicBezTo>
                <a:lnTo>
                  <a:pt x="21253" y="14633"/>
                </a:lnTo>
                <a:cubicBezTo>
                  <a:pt x="25218" y="14633"/>
                  <a:pt x="28528" y="11537"/>
                  <a:pt x="28682" y="7608"/>
                </a:cubicBezTo>
                <a:lnTo>
                  <a:pt x="28682" y="7596"/>
                </a:lnTo>
                <a:cubicBezTo>
                  <a:pt x="28682" y="7537"/>
                  <a:pt x="28682" y="7477"/>
                  <a:pt x="28682" y="7418"/>
                </a:cubicBezTo>
                <a:cubicBezTo>
                  <a:pt x="28682" y="7287"/>
                  <a:pt x="28682" y="7156"/>
                  <a:pt x="28682" y="7025"/>
                </a:cubicBezTo>
                <a:cubicBezTo>
                  <a:pt x="28682" y="7013"/>
                  <a:pt x="28682" y="6989"/>
                  <a:pt x="28670" y="6965"/>
                </a:cubicBezTo>
                <a:cubicBezTo>
                  <a:pt x="28492" y="3084"/>
                  <a:pt x="25289" y="0"/>
                  <a:pt x="21360" y="0"/>
                </a:cubicBezTo>
                <a:close/>
              </a:path>
            </a:pathLst>
          </a:custGeom>
          <a:solidFill>
            <a:srgbClr val="A2C4C9"/>
          </a:solidFill>
          <a:ln>
            <a:noFill/>
          </a:ln>
        </p:spPr>
        <p:txBody>
          <a:bodyPr anchorCtr="0" anchor="ctr" bIns="228600"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500">
                <a:solidFill>
                  <a:srgbClr val="FFFFFF"/>
                </a:solidFill>
                <a:latin typeface="Fira Sans Extra Condensed Medium"/>
                <a:ea typeface="Fira Sans Extra Condensed Medium"/>
                <a:cs typeface="Fira Sans Extra Condensed Medium"/>
                <a:sym typeface="Fira Sans Extra Condensed Medium"/>
              </a:rPr>
              <a:t>Step 4</a:t>
            </a:r>
            <a:endParaRPr sz="1500">
              <a:solidFill>
                <a:srgbClr val="FFFFFF"/>
              </a:solidFill>
              <a:latin typeface="Fira Sans Extra Condensed Medium"/>
              <a:ea typeface="Fira Sans Extra Condensed Medium"/>
              <a:cs typeface="Fira Sans Extra Condensed Medium"/>
              <a:sym typeface="Fira Sans Extra Condensed Medium"/>
            </a:endParaRPr>
          </a:p>
        </p:txBody>
      </p:sp>
      <p:sp>
        <p:nvSpPr>
          <p:cNvPr id="733" name="Google Shape;733;p44"/>
          <p:cNvSpPr/>
          <p:nvPr/>
        </p:nvSpPr>
        <p:spPr>
          <a:xfrm>
            <a:off x="6188333" y="8177123"/>
            <a:ext cx="864362" cy="632202"/>
          </a:xfrm>
          <a:custGeom>
            <a:rect b="b" l="l" r="r" t="t"/>
            <a:pathLst>
              <a:path extrusionOk="0" h="20979" w="28683">
                <a:moveTo>
                  <a:pt x="7644" y="0"/>
                </a:moveTo>
                <a:cubicBezTo>
                  <a:pt x="3656" y="0"/>
                  <a:pt x="382" y="3060"/>
                  <a:pt x="48" y="6965"/>
                </a:cubicBezTo>
                <a:cubicBezTo>
                  <a:pt x="24" y="7179"/>
                  <a:pt x="12" y="7406"/>
                  <a:pt x="12" y="7632"/>
                </a:cubicBezTo>
                <a:lnTo>
                  <a:pt x="12" y="20717"/>
                </a:lnTo>
                <a:cubicBezTo>
                  <a:pt x="12" y="20800"/>
                  <a:pt x="1" y="20895"/>
                  <a:pt x="12" y="20979"/>
                </a:cubicBezTo>
                <a:cubicBezTo>
                  <a:pt x="417" y="15431"/>
                  <a:pt x="9371" y="14716"/>
                  <a:pt x="12693" y="14633"/>
                </a:cubicBezTo>
                <a:cubicBezTo>
                  <a:pt x="12943" y="14629"/>
                  <a:pt x="13161" y="14627"/>
                  <a:pt x="13341" y="14627"/>
                </a:cubicBezTo>
                <a:cubicBezTo>
                  <a:pt x="13701" y="14627"/>
                  <a:pt x="13907" y="14633"/>
                  <a:pt x="13907" y="14633"/>
                </a:cubicBezTo>
                <a:lnTo>
                  <a:pt x="21253" y="14633"/>
                </a:lnTo>
                <a:cubicBezTo>
                  <a:pt x="25218" y="14633"/>
                  <a:pt x="28528" y="11537"/>
                  <a:pt x="28683" y="7608"/>
                </a:cubicBezTo>
                <a:lnTo>
                  <a:pt x="28683" y="7596"/>
                </a:lnTo>
                <a:cubicBezTo>
                  <a:pt x="28683" y="7537"/>
                  <a:pt x="28683" y="7477"/>
                  <a:pt x="28683" y="7418"/>
                </a:cubicBezTo>
                <a:cubicBezTo>
                  <a:pt x="28683" y="7287"/>
                  <a:pt x="28683" y="7156"/>
                  <a:pt x="28683" y="7025"/>
                </a:cubicBezTo>
                <a:cubicBezTo>
                  <a:pt x="28683" y="7013"/>
                  <a:pt x="28683" y="6989"/>
                  <a:pt x="28683" y="6965"/>
                </a:cubicBezTo>
                <a:cubicBezTo>
                  <a:pt x="28492" y="3084"/>
                  <a:pt x="25289" y="0"/>
                  <a:pt x="21372" y="0"/>
                </a:cubicBezTo>
                <a:close/>
              </a:path>
            </a:pathLst>
          </a:custGeom>
          <a:solidFill>
            <a:srgbClr val="CCCCCC"/>
          </a:solidFill>
          <a:ln>
            <a:noFill/>
          </a:ln>
        </p:spPr>
        <p:txBody>
          <a:bodyPr anchorCtr="0" anchor="ctr" bIns="228600"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500">
                <a:solidFill>
                  <a:srgbClr val="FFFFFF"/>
                </a:solidFill>
                <a:latin typeface="Fira Sans Extra Condensed Medium"/>
                <a:ea typeface="Fira Sans Extra Condensed Medium"/>
                <a:cs typeface="Fira Sans Extra Condensed Medium"/>
                <a:sym typeface="Fira Sans Extra Condensed Medium"/>
              </a:rPr>
              <a:t>Step 5</a:t>
            </a:r>
            <a:endParaRPr sz="1500">
              <a:solidFill>
                <a:srgbClr val="FFFFFF"/>
              </a:solidFill>
              <a:latin typeface="Fira Sans Extra Condensed Medium"/>
              <a:ea typeface="Fira Sans Extra Condensed Medium"/>
              <a:cs typeface="Fira Sans Extra Condensed Medium"/>
              <a:sym typeface="Fira Sans Extra Condensed Medium"/>
            </a:endParaRPr>
          </a:p>
        </p:txBody>
      </p:sp>
      <p:sp>
        <p:nvSpPr>
          <p:cNvPr id="734" name="Google Shape;734;p44"/>
          <p:cNvSpPr txBox="1"/>
          <p:nvPr/>
        </p:nvSpPr>
        <p:spPr>
          <a:xfrm>
            <a:off x="180050" y="8647581"/>
            <a:ext cx="1125000" cy="1272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200">
                <a:latin typeface="Mada"/>
                <a:ea typeface="Mada"/>
                <a:cs typeface="Mada"/>
                <a:sym typeface="Mada"/>
              </a:rPr>
              <a:t>Identify the problem or the issue</a:t>
            </a:r>
            <a:endParaRPr b="1" sz="1200">
              <a:latin typeface="Mada"/>
              <a:ea typeface="Mada"/>
              <a:cs typeface="Mada"/>
              <a:sym typeface="Mada"/>
            </a:endParaRPr>
          </a:p>
          <a:p>
            <a:pPr indent="0" lvl="0" marL="0" marR="0" rtl="0" algn="ctr">
              <a:spcBef>
                <a:spcPts val="0"/>
              </a:spcBef>
              <a:spcAft>
                <a:spcPts val="0"/>
              </a:spcAft>
              <a:buNone/>
            </a:pPr>
            <a:r>
              <a:rPr lang="en-GB" sz="900">
                <a:solidFill>
                  <a:srgbClr val="999999"/>
                </a:solidFill>
                <a:latin typeface="Mada"/>
                <a:ea typeface="Mada"/>
                <a:cs typeface="Mada"/>
                <a:sym typeface="Mada"/>
              </a:rPr>
              <a:t>through health indicators and trends</a:t>
            </a:r>
            <a:endParaRPr sz="900">
              <a:solidFill>
                <a:srgbClr val="999999"/>
              </a:solidFill>
              <a:latin typeface="Mada"/>
              <a:ea typeface="Mada"/>
              <a:cs typeface="Mada"/>
              <a:sym typeface="Mada"/>
            </a:endParaRPr>
          </a:p>
        </p:txBody>
      </p:sp>
      <p:sp>
        <p:nvSpPr>
          <p:cNvPr id="735" name="Google Shape;735;p44"/>
          <p:cNvSpPr txBox="1"/>
          <p:nvPr/>
        </p:nvSpPr>
        <p:spPr>
          <a:xfrm>
            <a:off x="1713575" y="8487850"/>
            <a:ext cx="1252800" cy="143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100">
                <a:latin typeface="Mada"/>
                <a:ea typeface="Mada"/>
                <a:cs typeface="Mada"/>
                <a:sym typeface="Mada"/>
              </a:rPr>
              <a:t>Policy Analysis:</a:t>
            </a:r>
            <a:endParaRPr b="1" sz="1100">
              <a:latin typeface="Mada"/>
              <a:ea typeface="Mada"/>
              <a:cs typeface="Mada"/>
              <a:sym typeface="Mada"/>
            </a:endParaRPr>
          </a:p>
          <a:p>
            <a:pPr indent="0" lvl="0" marL="0" marR="0" rtl="0" algn="l">
              <a:spcBef>
                <a:spcPts val="0"/>
              </a:spcBef>
              <a:spcAft>
                <a:spcPts val="0"/>
              </a:spcAft>
              <a:buNone/>
            </a:pPr>
            <a:r>
              <a:rPr lang="en-GB" sz="1100">
                <a:latin typeface="Mada"/>
                <a:ea typeface="Mada"/>
                <a:cs typeface="Mada"/>
                <a:sym typeface="Mada"/>
              </a:rPr>
              <a:t>2.1: identify and describe the policy options.</a:t>
            </a:r>
            <a:endParaRPr sz="1100">
              <a:latin typeface="Mada"/>
              <a:ea typeface="Mada"/>
              <a:cs typeface="Mada"/>
              <a:sym typeface="Mada"/>
            </a:endParaRPr>
          </a:p>
          <a:p>
            <a:pPr indent="0" lvl="0" marL="0" marR="0" rtl="0" algn="l">
              <a:spcBef>
                <a:spcPts val="0"/>
              </a:spcBef>
              <a:spcAft>
                <a:spcPts val="0"/>
              </a:spcAft>
              <a:buNone/>
            </a:pPr>
            <a:r>
              <a:rPr lang="en-GB" sz="1100">
                <a:latin typeface="Mada"/>
                <a:ea typeface="Mada"/>
                <a:cs typeface="Mada"/>
                <a:sym typeface="Mada"/>
              </a:rPr>
              <a:t>2.2: assess them.</a:t>
            </a:r>
            <a:endParaRPr sz="1100">
              <a:latin typeface="Mada"/>
              <a:ea typeface="Mada"/>
              <a:cs typeface="Mada"/>
              <a:sym typeface="Mada"/>
            </a:endParaRPr>
          </a:p>
          <a:p>
            <a:pPr indent="0" lvl="0" marL="0" marR="0" rtl="0" algn="l">
              <a:spcBef>
                <a:spcPts val="0"/>
              </a:spcBef>
              <a:spcAft>
                <a:spcPts val="0"/>
              </a:spcAft>
              <a:buNone/>
            </a:pPr>
            <a:r>
              <a:rPr lang="en-GB" sz="1100">
                <a:latin typeface="Mada"/>
                <a:ea typeface="Mada"/>
                <a:cs typeface="Mada"/>
                <a:sym typeface="Mada"/>
              </a:rPr>
              <a:t>2.3: prioritize them.</a:t>
            </a:r>
            <a:endParaRPr sz="1100">
              <a:latin typeface="Mada"/>
              <a:ea typeface="Mada"/>
              <a:cs typeface="Mada"/>
              <a:sym typeface="Mada"/>
            </a:endParaRPr>
          </a:p>
        </p:txBody>
      </p:sp>
      <p:sp>
        <p:nvSpPr>
          <p:cNvPr id="736" name="Google Shape;736;p44"/>
          <p:cNvSpPr txBox="1"/>
          <p:nvPr/>
        </p:nvSpPr>
        <p:spPr>
          <a:xfrm>
            <a:off x="3247100" y="8647581"/>
            <a:ext cx="1125000" cy="1272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200">
                <a:latin typeface="Mada"/>
                <a:ea typeface="Mada"/>
                <a:cs typeface="Mada"/>
                <a:sym typeface="Mada"/>
              </a:rPr>
              <a:t>Develop a strategy </a:t>
            </a:r>
            <a:endParaRPr b="1" sz="1200">
              <a:latin typeface="Mada"/>
              <a:ea typeface="Mada"/>
              <a:cs typeface="Mada"/>
              <a:sym typeface="Mada"/>
            </a:endParaRPr>
          </a:p>
          <a:p>
            <a:pPr indent="0" lvl="0" marL="0" marR="0" rtl="0" algn="l">
              <a:spcBef>
                <a:spcPts val="0"/>
              </a:spcBef>
              <a:spcAft>
                <a:spcPts val="0"/>
              </a:spcAft>
              <a:buNone/>
            </a:pPr>
            <a:r>
              <a:rPr lang="en-GB" sz="1200">
                <a:latin typeface="Mada"/>
                <a:ea typeface="Mada"/>
                <a:cs typeface="Mada"/>
                <a:sym typeface="Mada"/>
              </a:rPr>
              <a:t>for furthering adoption of policy solution</a:t>
            </a:r>
            <a:endParaRPr sz="1200">
              <a:latin typeface="Mada"/>
              <a:ea typeface="Mada"/>
              <a:cs typeface="Mada"/>
              <a:sym typeface="Mada"/>
            </a:endParaRPr>
          </a:p>
        </p:txBody>
      </p:sp>
      <p:sp>
        <p:nvSpPr>
          <p:cNvPr id="737" name="Google Shape;737;p44"/>
          <p:cNvSpPr txBox="1"/>
          <p:nvPr/>
        </p:nvSpPr>
        <p:spPr>
          <a:xfrm>
            <a:off x="4754200" y="8647581"/>
            <a:ext cx="1125000" cy="1272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200">
                <a:latin typeface="Mada"/>
                <a:ea typeface="Mada"/>
                <a:cs typeface="Mada"/>
                <a:sym typeface="Mada"/>
              </a:rPr>
              <a:t>Policy enactment </a:t>
            </a:r>
            <a:endParaRPr b="1" sz="1200">
              <a:latin typeface="Mada"/>
              <a:ea typeface="Mada"/>
              <a:cs typeface="Mada"/>
              <a:sym typeface="Mada"/>
            </a:endParaRPr>
          </a:p>
        </p:txBody>
      </p:sp>
      <p:sp>
        <p:nvSpPr>
          <p:cNvPr id="738" name="Google Shape;738;p44"/>
          <p:cNvSpPr txBox="1"/>
          <p:nvPr/>
        </p:nvSpPr>
        <p:spPr>
          <a:xfrm>
            <a:off x="6159088" y="8610050"/>
            <a:ext cx="1312500" cy="1272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200">
                <a:latin typeface="Mada"/>
                <a:ea typeface="Mada"/>
                <a:cs typeface="Mada"/>
                <a:sym typeface="Mada"/>
              </a:rPr>
              <a:t>Policy implementation </a:t>
            </a:r>
            <a:endParaRPr b="1" sz="1200">
              <a:latin typeface="Mada"/>
              <a:ea typeface="Mada"/>
              <a:cs typeface="Mada"/>
              <a:sym typeface="Mad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7"/>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7"/>
          <p:cNvSpPr txBox="1"/>
          <p:nvPr/>
        </p:nvSpPr>
        <p:spPr>
          <a:xfrm>
            <a:off x="258675" y="297253"/>
            <a:ext cx="7072200" cy="68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Introduction </a:t>
            </a:r>
            <a:endParaRPr b="1" sz="2400">
              <a:solidFill>
                <a:srgbClr val="134F5C"/>
              </a:solidFill>
              <a:latin typeface="Nunito"/>
              <a:ea typeface="Nunito"/>
              <a:cs typeface="Nunito"/>
              <a:sym typeface="Nunito"/>
            </a:endParaRPr>
          </a:p>
        </p:txBody>
      </p:sp>
      <p:sp>
        <p:nvSpPr>
          <p:cNvPr id="130" name="Google Shape;130;p27"/>
          <p:cNvSpPr txBox="1"/>
          <p:nvPr/>
        </p:nvSpPr>
        <p:spPr>
          <a:xfrm>
            <a:off x="51450" y="876200"/>
            <a:ext cx="4532400" cy="159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134F5C"/>
                </a:solidFill>
                <a:latin typeface="Mada"/>
                <a:ea typeface="Mada"/>
                <a:cs typeface="Mada"/>
                <a:sym typeface="Mada"/>
              </a:rPr>
              <a:t>Definitions:</a:t>
            </a:r>
            <a:endParaRPr b="1" sz="600">
              <a:solidFill>
                <a:srgbClr val="134F5C"/>
              </a:solidFill>
              <a:latin typeface="Mada"/>
              <a:ea typeface="Mada"/>
              <a:cs typeface="Mada"/>
              <a:sym typeface="Mada"/>
            </a:endParaRPr>
          </a:p>
          <a:p>
            <a:pPr indent="0" lvl="0" marL="0" rtl="0" algn="l">
              <a:spcBef>
                <a:spcPts val="0"/>
              </a:spcBef>
              <a:spcAft>
                <a:spcPts val="0"/>
              </a:spcAft>
              <a:buNone/>
            </a:pPr>
            <a:r>
              <a:t/>
            </a:r>
            <a:endParaRPr b="1" sz="600">
              <a:solidFill>
                <a:srgbClr val="134F5C"/>
              </a:solidFill>
              <a:latin typeface="Mada"/>
              <a:ea typeface="Mada"/>
              <a:cs typeface="Mada"/>
              <a:sym typeface="Mada"/>
            </a:endParaRPr>
          </a:p>
          <a:p>
            <a:pPr indent="-304800" lvl="0" marL="457200" rtl="0" algn="l">
              <a:spcBef>
                <a:spcPts val="0"/>
              </a:spcBef>
              <a:spcAft>
                <a:spcPts val="0"/>
              </a:spcAft>
              <a:buSzPts val="1200"/>
              <a:buFont typeface="Mada"/>
              <a:buChar char="●"/>
            </a:pPr>
            <a:r>
              <a:rPr b="1" lang="en-GB" sz="1200">
                <a:highlight>
                  <a:srgbClr val="D0E0E3"/>
                </a:highlight>
                <a:latin typeface="Mada"/>
                <a:ea typeface="Mada"/>
                <a:cs typeface="Mada"/>
                <a:sym typeface="Mada"/>
              </a:rPr>
              <a:t>Community Medicine:</a:t>
            </a:r>
            <a:r>
              <a:rPr lang="en-GB" sz="1200">
                <a:latin typeface="Mada"/>
                <a:ea typeface="Mada"/>
                <a:cs typeface="Mada"/>
                <a:sym typeface="Mada"/>
              </a:rPr>
              <a:t> </a:t>
            </a:r>
            <a:r>
              <a:rPr lang="en-GB" sz="1200">
                <a:solidFill>
                  <a:srgbClr val="000000"/>
                </a:solidFill>
                <a:latin typeface="Mada"/>
                <a:ea typeface="Mada"/>
                <a:cs typeface="Mada"/>
                <a:sym typeface="Mada"/>
              </a:rPr>
              <a:t>Specialized field of medical practice focusing on health of a defined population in order to promote and maintain health and wellbeing, prevent disease, disability, and premature death.</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en-GB" sz="1200">
                <a:solidFill>
                  <a:srgbClr val="000000"/>
                </a:solidFill>
                <a:highlight>
                  <a:srgbClr val="D0E0E3"/>
                </a:highlight>
                <a:latin typeface="Mada"/>
                <a:ea typeface="Mada"/>
                <a:cs typeface="Mada"/>
                <a:sym typeface="Mada"/>
              </a:rPr>
              <a:t>Preventive Medicine:</a:t>
            </a:r>
            <a:r>
              <a:rPr lang="en-GB" sz="1200">
                <a:solidFill>
                  <a:srgbClr val="000000"/>
                </a:solidFill>
                <a:latin typeface="Mada"/>
                <a:ea typeface="Mada"/>
                <a:cs typeface="Mada"/>
                <a:sym typeface="Mada"/>
              </a:rPr>
              <a:t> Measures taken to prevent diseases, rather than curing them.</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en-GB" sz="1200">
                <a:solidFill>
                  <a:srgbClr val="000000"/>
                </a:solidFill>
                <a:highlight>
                  <a:srgbClr val="D0E0E3"/>
                </a:highlight>
                <a:latin typeface="Mada"/>
                <a:ea typeface="Mada"/>
                <a:cs typeface="Mada"/>
                <a:sym typeface="Mada"/>
              </a:rPr>
              <a:t>Public Health Medicine:</a:t>
            </a:r>
            <a:r>
              <a:rPr lang="en-GB" sz="1200">
                <a:solidFill>
                  <a:srgbClr val="000000"/>
                </a:solidFill>
                <a:latin typeface="Mada"/>
                <a:ea typeface="Mada"/>
                <a:cs typeface="Mada"/>
                <a:sym typeface="Mada"/>
              </a:rPr>
              <a:t> It’s the sub-speciality of Community Medicine which aims to advance the health of population. </a:t>
            </a:r>
            <a:endParaRPr sz="1200">
              <a:latin typeface="Mada"/>
              <a:ea typeface="Mada"/>
              <a:cs typeface="Mada"/>
              <a:sym typeface="Mada"/>
            </a:endParaRPr>
          </a:p>
        </p:txBody>
      </p:sp>
      <p:sp>
        <p:nvSpPr>
          <p:cNvPr id="131" name="Google Shape;131;p27"/>
          <p:cNvSpPr txBox="1"/>
          <p:nvPr/>
        </p:nvSpPr>
        <p:spPr>
          <a:xfrm>
            <a:off x="51438" y="2708287"/>
            <a:ext cx="3562200" cy="26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a:solidFill>
                  <a:srgbClr val="134F5C"/>
                </a:solidFill>
                <a:latin typeface="Mada"/>
                <a:ea typeface="Mada"/>
                <a:cs typeface="Mada"/>
                <a:sym typeface="Mada"/>
              </a:rPr>
              <a:t>Preventive intervention classification:</a:t>
            </a:r>
            <a:endParaRPr b="1">
              <a:solidFill>
                <a:srgbClr val="134F5C"/>
              </a:solidFill>
              <a:latin typeface="Mada"/>
              <a:ea typeface="Mada"/>
              <a:cs typeface="Mada"/>
              <a:sym typeface="Mada"/>
            </a:endParaRPr>
          </a:p>
        </p:txBody>
      </p:sp>
      <p:sp>
        <p:nvSpPr>
          <p:cNvPr id="132" name="Google Shape;132;p27"/>
          <p:cNvSpPr/>
          <p:nvPr/>
        </p:nvSpPr>
        <p:spPr>
          <a:xfrm>
            <a:off x="51438" y="2997549"/>
            <a:ext cx="1674300" cy="6669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200">
                <a:solidFill>
                  <a:srgbClr val="000000"/>
                </a:solidFill>
                <a:latin typeface="Mada"/>
                <a:ea typeface="Mada"/>
                <a:cs typeface="Mada"/>
                <a:sym typeface="Mada"/>
              </a:rPr>
              <a:t>Universal prevention: </a:t>
            </a:r>
            <a:r>
              <a:rPr lang="en-GB" sz="1200">
                <a:solidFill>
                  <a:srgbClr val="000000"/>
                </a:solidFill>
                <a:latin typeface="Mada"/>
                <a:ea typeface="Mada"/>
                <a:cs typeface="Mada"/>
                <a:sym typeface="Mada"/>
              </a:rPr>
              <a:t>addresses the entire population</a:t>
            </a:r>
            <a:endParaRPr/>
          </a:p>
        </p:txBody>
      </p:sp>
      <p:sp>
        <p:nvSpPr>
          <p:cNvPr id="133" name="Google Shape;133;p27"/>
          <p:cNvSpPr/>
          <p:nvPr/>
        </p:nvSpPr>
        <p:spPr>
          <a:xfrm>
            <a:off x="1855962" y="2997549"/>
            <a:ext cx="1674300" cy="6669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solidFill>
                  <a:srgbClr val="000000"/>
                </a:solidFill>
                <a:latin typeface="Mada"/>
                <a:ea typeface="Mada"/>
                <a:cs typeface="Mada"/>
                <a:sym typeface="Mada"/>
              </a:rPr>
              <a:t>Selective prevention:</a:t>
            </a:r>
            <a:r>
              <a:rPr lang="en-GB" sz="1200">
                <a:solidFill>
                  <a:srgbClr val="000000"/>
                </a:solidFill>
                <a:latin typeface="Mada"/>
                <a:ea typeface="Mada"/>
                <a:cs typeface="Mada"/>
                <a:sym typeface="Mada"/>
              </a:rPr>
              <a:t> Focuses on groups whose on risk</a:t>
            </a:r>
            <a:endParaRPr/>
          </a:p>
        </p:txBody>
      </p:sp>
      <p:sp>
        <p:nvSpPr>
          <p:cNvPr id="134" name="Google Shape;134;p27"/>
          <p:cNvSpPr/>
          <p:nvPr/>
        </p:nvSpPr>
        <p:spPr>
          <a:xfrm>
            <a:off x="3653953" y="2997549"/>
            <a:ext cx="1674300" cy="6669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solidFill>
                  <a:srgbClr val="000000"/>
                </a:solidFill>
                <a:latin typeface="Mada"/>
                <a:ea typeface="Mada"/>
                <a:cs typeface="Mada"/>
                <a:sym typeface="Mada"/>
              </a:rPr>
              <a:t>Indicated Prevention:</a:t>
            </a:r>
            <a:r>
              <a:rPr lang="en-GB" sz="1200">
                <a:solidFill>
                  <a:srgbClr val="000000"/>
                </a:solidFill>
                <a:latin typeface="Mada"/>
                <a:ea typeface="Mada"/>
                <a:cs typeface="Mada"/>
                <a:sym typeface="Mada"/>
              </a:rPr>
              <a:t> </a:t>
            </a:r>
            <a:endParaRPr sz="1200">
              <a:solidFill>
                <a:srgbClr val="000000"/>
              </a:solidFill>
              <a:latin typeface="Mada"/>
              <a:ea typeface="Mada"/>
              <a:cs typeface="Mada"/>
              <a:sym typeface="Mada"/>
            </a:endParaRPr>
          </a:p>
          <a:p>
            <a:pPr indent="0" lvl="0" marL="0" rtl="0" algn="l">
              <a:spcBef>
                <a:spcPts val="0"/>
              </a:spcBef>
              <a:spcAft>
                <a:spcPts val="0"/>
              </a:spcAft>
              <a:buNone/>
            </a:pPr>
            <a:r>
              <a:rPr lang="en-GB" sz="1200">
                <a:solidFill>
                  <a:srgbClr val="000000"/>
                </a:solidFill>
                <a:latin typeface="Mada"/>
                <a:ea typeface="Mada"/>
                <a:cs typeface="Mada"/>
                <a:sym typeface="Mada"/>
              </a:rPr>
              <a:t>screening</a:t>
            </a:r>
            <a:endParaRPr/>
          </a:p>
        </p:txBody>
      </p:sp>
      <p:sp>
        <p:nvSpPr>
          <p:cNvPr id="135" name="Google Shape;135;p27"/>
          <p:cNvSpPr/>
          <p:nvPr/>
        </p:nvSpPr>
        <p:spPr>
          <a:xfrm>
            <a:off x="5442588" y="2997549"/>
            <a:ext cx="2095500" cy="6669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solidFill>
                  <a:srgbClr val="000000"/>
                </a:solidFill>
                <a:latin typeface="Mada"/>
                <a:ea typeface="Mada"/>
                <a:cs typeface="Mada"/>
                <a:sym typeface="Mada"/>
              </a:rPr>
              <a:t>Environmental prevention:</a:t>
            </a:r>
            <a:r>
              <a:rPr lang="en-GB" sz="1200">
                <a:solidFill>
                  <a:srgbClr val="000000"/>
                </a:solidFill>
                <a:latin typeface="Mada"/>
                <a:ea typeface="Mada"/>
                <a:cs typeface="Mada"/>
                <a:sym typeface="Mada"/>
              </a:rPr>
              <a:t> ranges from ultimate restrictions to drug testing and legislative measures</a:t>
            </a:r>
            <a:endParaRPr/>
          </a:p>
        </p:txBody>
      </p:sp>
      <p:sp>
        <p:nvSpPr>
          <p:cNvPr id="136" name="Google Shape;136;p27"/>
          <p:cNvSpPr txBox="1"/>
          <p:nvPr/>
        </p:nvSpPr>
        <p:spPr>
          <a:xfrm>
            <a:off x="5194938" y="1380949"/>
            <a:ext cx="419100" cy="8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7"/>
          <p:cNvSpPr txBox="1"/>
          <p:nvPr/>
        </p:nvSpPr>
        <p:spPr>
          <a:xfrm>
            <a:off x="-75" y="4094550"/>
            <a:ext cx="7470600" cy="2181300"/>
          </a:xfrm>
          <a:prstGeom prst="rect">
            <a:avLst/>
          </a:prstGeom>
          <a:noFill/>
          <a:ln cap="flat" cmpd="sng" w="9525">
            <a:solidFill>
              <a:srgbClr val="76A5AF"/>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Organized measures (whether public or private) to prevent disease, promote health, and prolong life among the population as a whole, through organised community efforts for the sanitation of the environment, the control of communicable infections, the education of the individual in personal hygiene, the organization of medical and nursing services for the early diagnosis and preventive treatment of disease.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It is a combination of:</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Scientific discipline (e.g., epidemiology, biostatistics, laboratory science, social science, demography)</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Skills and strategies (e.g., epidemiological investigations, planning and management, intervention, evaluation) that are directed to the maintenance and improvement of the health of people</a:t>
            </a:r>
            <a:endParaRPr sz="1200">
              <a:latin typeface="Mada"/>
              <a:ea typeface="Mada"/>
              <a:cs typeface="Mada"/>
              <a:sym typeface="Mada"/>
            </a:endParaRPr>
          </a:p>
        </p:txBody>
      </p:sp>
      <p:sp>
        <p:nvSpPr>
          <p:cNvPr id="138" name="Google Shape;138;p27"/>
          <p:cNvSpPr/>
          <p:nvPr/>
        </p:nvSpPr>
        <p:spPr>
          <a:xfrm>
            <a:off x="402300" y="3799652"/>
            <a:ext cx="3041400" cy="266700"/>
          </a:xfrm>
          <a:prstGeom prst="snip2DiagRect">
            <a:avLst>
              <a:gd fmla="val 0" name="adj1"/>
              <a:gd fmla="val 43565" name="adj2"/>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134F5C"/>
                </a:solidFill>
                <a:latin typeface="Nunito"/>
                <a:ea typeface="Nunito"/>
                <a:cs typeface="Nunito"/>
                <a:sym typeface="Nunito"/>
              </a:rPr>
              <a:t>Public Health</a:t>
            </a:r>
            <a:endParaRPr sz="1800">
              <a:solidFill>
                <a:srgbClr val="134F5C"/>
              </a:solidFill>
              <a:latin typeface="Nunito"/>
              <a:ea typeface="Nunito"/>
              <a:cs typeface="Nunito"/>
              <a:sym typeface="Nunito"/>
            </a:endParaRPr>
          </a:p>
        </p:txBody>
      </p:sp>
      <p:sp>
        <p:nvSpPr>
          <p:cNvPr id="139" name="Google Shape;139;p27"/>
          <p:cNvSpPr txBox="1"/>
          <p:nvPr/>
        </p:nvSpPr>
        <p:spPr>
          <a:xfrm>
            <a:off x="280875" y="6304045"/>
            <a:ext cx="7029600" cy="5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76A5AF"/>
                </a:solidFill>
                <a:latin typeface="Nunito"/>
                <a:ea typeface="Nunito"/>
                <a:cs typeface="Nunito"/>
                <a:sym typeface="Nunito"/>
              </a:rPr>
              <a:t>Three Core Public Health Functions</a:t>
            </a:r>
            <a:endParaRPr b="1" sz="1800">
              <a:solidFill>
                <a:srgbClr val="76A5AF"/>
              </a:solidFill>
              <a:latin typeface="Nunito"/>
              <a:ea typeface="Nunito"/>
              <a:cs typeface="Nunito"/>
              <a:sym typeface="Nunito"/>
            </a:endParaRPr>
          </a:p>
        </p:txBody>
      </p:sp>
      <p:pic>
        <p:nvPicPr>
          <p:cNvPr id="140" name="Google Shape;140;p27"/>
          <p:cNvPicPr preferRelativeResize="0"/>
          <p:nvPr/>
        </p:nvPicPr>
        <p:blipFill>
          <a:blip r:embed="rId3">
            <a:alphaModFix/>
          </a:blip>
          <a:stretch>
            <a:fillRect/>
          </a:stretch>
        </p:blipFill>
        <p:spPr>
          <a:xfrm>
            <a:off x="5763279" y="6433400"/>
            <a:ext cx="1454133" cy="1428100"/>
          </a:xfrm>
          <a:prstGeom prst="rect">
            <a:avLst/>
          </a:prstGeom>
          <a:noFill/>
          <a:ln>
            <a:noFill/>
          </a:ln>
        </p:spPr>
      </p:pic>
      <p:sp>
        <p:nvSpPr>
          <p:cNvPr id="141" name="Google Shape;141;p27"/>
          <p:cNvSpPr txBox="1"/>
          <p:nvPr/>
        </p:nvSpPr>
        <p:spPr>
          <a:xfrm>
            <a:off x="50300" y="6438304"/>
            <a:ext cx="5058900" cy="14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Assessment</a:t>
            </a:r>
            <a:r>
              <a:rPr lang="en-GB" sz="1200">
                <a:latin typeface="Mada"/>
                <a:ea typeface="Mada"/>
                <a:cs typeface="Mada"/>
                <a:sym typeface="Mada"/>
              </a:rPr>
              <a:t>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Assessment &amp; monitoring of the health of communities and populations</a:t>
            </a:r>
            <a:endParaRPr sz="12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Policy Development </a:t>
            </a:r>
            <a:endParaRPr sz="1200">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Development of policies to solve local and national health problems</a:t>
            </a:r>
            <a:endParaRPr sz="1200">
              <a:solidFill>
                <a:schemeClr val="dk1"/>
              </a:solidFill>
              <a:latin typeface="Mada"/>
              <a:ea typeface="Mada"/>
              <a:cs typeface="Mada"/>
              <a:sym typeface="Mada"/>
            </a:endParaRPr>
          </a:p>
          <a:p>
            <a:pPr indent="0" lvl="0" marL="0" rtl="0" algn="l">
              <a:spcBef>
                <a:spcPts val="0"/>
              </a:spcBef>
              <a:spcAft>
                <a:spcPts val="0"/>
              </a:spcAft>
              <a:buNone/>
            </a:pPr>
            <a:r>
              <a:rPr b="1" lang="en-GB" sz="1200">
                <a:solidFill>
                  <a:schemeClr val="dk1"/>
                </a:solidFill>
                <a:latin typeface="Mada"/>
                <a:ea typeface="Mada"/>
                <a:cs typeface="Mada"/>
                <a:sym typeface="Mada"/>
              </a:rPr>
              <a:t>Assurance</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To assure access to appropriate and cost-effective care</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142" name="Google Shape;142;p27"/>
          <p:cNvSpPr txBox="1"/>
          <p:nvPr/>
        </p:nvSpPr>
        <p:spPr>
          <a:xfrm>
            <a:off x="4630200" y="361976"/>
            <a:ext cx="2907900" cy="88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134F5C"/>
                </a:solidFill>
                <a:latin typeface="Mada"/>
                <a:ea typeface="Mada"/>
                <a:cs typeface="Mada"/>
                <a:sym typeface="Mada"/>
              </a:rPr>
              <a:t>Who is responsible for conducting Community health services?</a:t>
            </a:r>
            <a:endParaRPr>
              <a:solidFill>
                <a:srgbClr val="134F5C"/>
              </a:solidFill>
              <a:latin typeface="Mada"/>
              <a:ea typeface="Mada"/>
              <a:cs typeface="Mada"/>
              <a:sym typeface="Mada"/>
            </a:endParaRPr>
          </a:p>
        </p:txBody>
      </p:sp>
      <p:sp>
        <p:nvSpPr>
          <p:cNvPr id="143" name="Google Shape;143;p27"/>
          <p:cNvSpPr txBox="1"/>
          <p:nvPr/>
        </p:nvSpPr>
        <p:spPr>
          <a:xfrm>
            <a:off x="4583850" y="979450"/>
            <a:ext cx="3041400" cy="21813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AutoNum type="arabicPeriod"/>
            </a:pPr>
            <a:r>
              <a:rPr lang="en-GB" sz="1100">
                <a:solidFill>
                  <a:schemeClr val="dk1"/>
                </a:solidFill>
                <a:latin typeface="Mada"/>
                <a:ea typeface="Mada"/>
                <a:cs typeface="Mada"/>
                <a:sym typeface="Mada"/>
              </a:rPr>
              <a:t>Community medicine specialist</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Community Medicine university departments &amp; Ministry of Health</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Other governmental and non-governmental agencies</a:t>
            </a:r>
            <a:r>
              <a:rPr lang="en-GB" sz="900">
                <a:solidFill>
                  <a:srgbClr val="6AA84F"/>
                </a:solidFill>
                <a:latin typeface="Mada"/>
                <a:ea typeface="Mada"/>
                <a:cs typeface="Mada"/>
                <a:sym typeface="Mada"/>
              </a:rPr>
              <a:t> (</a:t>
            </a:r>
            <a:r>
              <a:rPr lang="en-GB" sz="900">
                <a:solidFill>
                  <a:srgbClr val="6AA84F"/>
                </a:solidFill>
                <a:latin typeface="Mada"/>
                <a:ea typeface="Mada"/>
                <a:cs typeface="Mada"/>
                <a:sym typeface="Mada"/>
              </a:rPr>
              <a:t>Non-governmental agencies help the government in carrying out essential services in the community </a:t>
            </a:r>
            <a:r>
              <a:rPr lang="en-GB" sz="800">
                <a:solidFill>
                  <a:srgbClr val="6AA84F"/>
                </a:solidFill>
                <a:latin typeface="Mada"/>
                <a:ea typeface="Mada"/>
                <a:cs typeface="Mada"/>
                <a:sym typeface="Mada"/>
              </a:rPr>
              <a:t>(since the government can’t reach and cover every neighborhood)</a:t>
            </a:r>
            <a:r>
              <a:rPr lang="en-GB" sz="900">
                <a:solidFill>
                  <a:srgbClr val="6AA84F"/>
                </a:solidFill>
                <a:latin typeface="Mada"/>
                <a:ea typeface="Mada"/>
                <a:cs typeface="Mada"/>
                <a:sym typeface="Mada"/>
              </a:rPr>
              <a:t>. Examples of non-governmental agencies: diabetic association, heart association.)</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Community personal (leaders &amp; residents)</a:t>
            </a:r>
            <a:endParaRPr sz="1100">
              <a:solidFill>
                <a:schemeClr val="dk1"/>
              </a:solidFill>
              <a:latin typeface="Mada"/>
              <a:ea typeface="Mada"/>
              <a:cs typeface="Mada"/>
              <a:sym typeface="Mada"/>
            </a:endParaRPr>
          </a:p>
        </p:txBody>
      </p:sp>
      <p:cxnSp>
        <p:nvCxnSpPr>
          <p:cNvPr id="144" name="Google Shape;144;p27"/>
          <p:cNvCxnSpPr/>
          <p:nvPr/>
        </p:nvCxnSpPr>
        <p:spPr>
          <a:xfrm>
            <a:off x="4630203" y="762983"/>
            <a:ext cx="3300" cy="2136300"/>
          </a:xfrm>
          <a:prstGeom prst="straightConnector1">
            <a:avLst/>
          </a:prstGeom>
          <a:noFill/>
          <a:ln cap="flat" cmpd="sng" w="9525">
            <a:solidFill>
              <a:srgbClr val="45818E"/>
            </a:solidFill>
            <a:prstDash val="solid"/>
            <a:round/>
            <a:headEnd len="med" w="med" type="none"/>
            <a:tailEnd len="med" w="med" type="none"/>
          </a:ln>
        </p:spPr>
      </p:cxnSp>
      <p:sp>
        <p:nvSpPr>
          <p:cNvPr id="145" name="Google Shape;145;p27"/>
          <p:cNvSpPr txBox="1"/>
          <p:nvPr/>
        </p:nvSpPr>
        <p:spPr>
          <a:xfrm>
            <a:off x="79434" y="7637400"/>
            <a:ext cx="7114500" cy="41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rgbClr val="76A5AF"/>
                </a:solidFill>
                <a:latin typeface="Nunito"/>
                <a:ea typeface="Nunito"/>
                <a:cs typeface="Nunito"/>
                <a:sym typeface="Nunito"/>
              </a:rPr>
              <a:t>The 10 Essential Public Health Services</a:t>
            </a:r>
            <a:endParaRPr sz="1800">
              <a:solidFill>
                <a:srgbClr val="76A5AF"/>
              </a:solidFill>
              <a:latin typeface="Nunito"/>
              <a:ea typeface="Nunito"/>
              <a:cs typeface="Nunito"/>
              <a:sym typeface="Nunito"/>
            </a:endParaRPr>
          </a:p>
        </p:txBody>
      </p:sp>
      <p:sp>
        <p:nvSpPr>
          <p:cNvPr id="146" name="Google Shape;146;p27"/>
          <p:cNvSpPr txBox="1"/>
          <p:nvPr/>
        </p:nvSpPr>
        <p:spPr>
          <a:xfrm>
            <a:off x="185397" y="8236127"/>
            <a:ext cx="3296400" cy="21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Monitor health status to identify community health problems</a:t>
            </a:r>
            <a:endParaRPr sz="1200">
              <a:latin typeface="Mada"/>
              <a:ea typeface="Mada"/>
              <a:cs typeface="Mada"/>
              <a:sym typeface="Mada"/>
            </a:endParaRPr>
          </a:p>
        </p:txBody>
      </p:sp>
      <p:sp>
        <p:nvSpPr>
          <p:cNvPr id="147" name="Google Shape;147;p27"/>
          <p:cNvSpPr txBox="1"/>
          <p:nvPr/>
        </p:nvSpPr>
        <p:spPr>
          <a:xfrm>
            <a:off x="185397" y="8738921"/>
            <a:ext cx="3296400" cy="21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Diagnose and investigate health problems and health hazards in the community</a:t>
            </a:r>
            <a:endParaRPr sz="1200">
              <a:latin typeface="Mada"/>
              <a:ea typeface="Mada"/>
              <a:cs typeface="Mada"/>
              <a:sym typeface="Mada"/>
            </a:endParaRPr>
          </a:p>
        </p:txBody>
      </p:sp>
      <p:sp>
        <p:nvSpPr>
          <p:cNvPr id="148" name="Google Shape;148;p27"/>
          <p:cNvSpPr txBox="1"/>
          <p:nvPr/>
        </p:nvSpPr>
        <p:spPr>
          <a:xfrm>
            <a:off x="185397" y="9241714"/>
            <a:ext cx="3296400" cy="21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Inform, educate, and empower people about health issues.</a:t>
            </a:r>
            <a:endParaRPr sz="1200">
              <a:latin typeface="Mada"/>
              <a:ea typeface="Mada"/>
              <a:cs typeface="Mada"/>
              <a:sym typeface="Mada"/>
            </a:endParaRPr>
          </a:p>
        </p:txBody>
      </p:sp>
      <p:sp>
        <p:nvSpPr>
          <p:cNvPr id="149" name="Google Shape;149;p27"/>
          <p:cNvSpPr txBox="1"/>
          <p:nvPr/>
        </p:nvSpPr>
        <p:spPr>
          <a:xfrm>
            <a:off x="185397" y="9744507"/>
            <a:ext cx="3296400" cy="21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Mobilize community partnerships to identify and solve health problems</a:t>
            </a:r>
            <a:endParaRPr sz="1200">
              <a:latin typeface="Mada"/>
              <a:ea typeface="Mada"/>
              <a:cs typeface="Mada"/>
              <a:sym typeface="Mada"/>
            </a:endParaRPr>
          </a:p>
        </p:txBody>
      </p:sp>
      <p:sp>
        <p:nvSpPr>
          <p:cNvPr id="150" name="Google Shape;150;p27"/>
          <p:cNvSpPr txBox="1"/>
          <p:nvPr/>
        </p:nvSpPr>
        <p:spPr>
          <a:xfrm>
            <a:off x="185397" y="10310150"/>
            <a:ext cx="3296400" cy="21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Develop policies and plans that support individual and community health efforts</a:t>
            </a:r>
            <a:endParaRPr sz="1200">
              <a:latin typeface="Mada"/>
              <a:ea typeface="Mada"/>
              <a:cs typeface="Mada"/>
              <a:sym typeface="Mada"/>
            </a:endParaRPr>
          </a:p>
        </p:txBody>
      </p:sp>
      <p:sp>
        <p:nvSpPr>
          <p:cNvPr id="151" name="Google Shape;151;p27"/>
          <p:cNvSpPr txBox="1"/>
          <p:nvPr/>
        </p:nvSpPr>
        <p:spPr>
          <a:xfrm>
            <a:off x="4118462" y="8236127"/>
            <a:ext cx="3296400" cy="21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Enforce laws and regulations that protect health and ensure safety</a:t>
            </a:r>
            <a:endParaRPr sz="1200">
              <a:latin typeface="Mada"/>
              <a:ea typeface="Mada"/>
              <a:cs typeface="Mada"/>
              <a:sym typeface="Mada"/>
            </a:endParaRPr>
          </a:p>
        </p:txBody>
      </p:sp>
      <p:sp>
        <p:nvSpPr>
          <p:cNvPr id="152" name="Google Shape;152;p27"/>
          <p:cNvSpPr txBox="1"/>
          <p:nvPr/>
        </p:nvSpPr>
        <p:spPr>
          <a:xfrm>
            <a:off x="4118462" y="8723208"/>
            <a:ext cx="3296400" cy="21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Link people to needed personal health services and assure the provision of health care when otherwise unavailable</a:t>
            </a:r>
            <a:endParaRPr sz="1200">
              <a:latin typeface="Mada"/>
              <a:ea typeface="Mada"/>
              <a:cs typeface="Mada"/>
              <a:sym typeface="Mada"/>
            </a:endParaRPr>
          </a:p>
        </p:txBody>
      </p:sp>
      <p:sp>
        <p:nvSpPr>
          <p:cNvPr id="153" name="Google Shape;153;p27"/>
          <p:cNvSpPr txBox="1"/>
          <p:nvPr/>
        </p:nvSpPr>
        <p:spPr>
          <a:xfrm>
            <a:off x="4118462" y="9241714"/>
            <a:ext cx="3296400" cy="21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Assure a competent public health and personal health care workforce</a:t>
            </a:r>
            <a:endParaRPr sz="1200">
              <a:latin typeface="Mada"/>
              <a:ea typeface="Mada"/>
              <a:cs typeface="Mada"/>
              <a:sym typeface="Mada"/>
            </a:endParaRPr>
          </a:p>
        </p:txBody>
      </p:sp>
      <p:sp>
        <p:nvSpPr>
          <p:cNvPr id="154" name="Google Shape;154;p27"/>
          <p:cNvSpPr txBox="1"/>
          <p:nvPr/>
        </p:nvSpPr>
        <p:spPr>
          <a:xfrm>
            <a:off x="4118462" y="9807357"/>
            <a:ext cx="3296400" cy="21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Evaluate effectiveness, accessibility, and quality of personal and population-based health services</a:t>
            </a:r>
            <a:endParaRPr sz="1200">
              <a:latin typeface="Mada"/>
              <a:ea typeface="Mada"/>
              <a:cs typeface="Mada"/>
              <a:sym typeface="Mada"/>
            </a:endParaRPr>
          </a:p>
        </p:txBody>
      </p:sp>
      <p:sp>
        <p:nvSpPr>
          <p:cNvPr id="155" name="Google Shape;155;p27"/>
          <p:cNvSpPr txBox="1"/>
          <p:nvPr/>
        </p:nvSpPr>
        <p:spPr>
          <a:xfrm>
            <a:off x="4118462" y="10310150"/>
            <a:ext cx="3296400" cy="21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Research for new insights and innovative solutions to health problems</a:t>
            </a:r>
            <a:endParaRPr sz="1200">
              <a:latin typeface="Mada"/>
              <a:ea typeface="Mada"/>
              <a:cs typeface="Mada"/>
              <a:sym typeface="Mada"/>
            </a:endParaRPr>
          </a:p>
        </p:txBody>
      </p:sp>
      <p:sp>
        <p:nvSpPr>
          <p:cNvPr id="156" name="Google Shape;156;p27"/>
          <p:cNvSpPr txBox="1"/>
          <p:nvPr/>
        </p:nvSpPr>
        <p:spPr>
          <a:xfrm>
            <a:off x="-55600" y="8016155"/>
            <a:ext cx="211800" cy="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157" name="Google Shape;157;p27"/>
          <p:cNvCxnSpPr>
            <a:stCxn id="156" idx="2"/>
            <a:endCxn id="146" idx="1"/>
          </p:cNvCxnSpPr>
          <p:nvPr/>
        </p:nvCxnSpPr>
        <p:spPr>
          <a:xfrm flipH="1" rot="-5400000">
            <a:off x="-43300" y="8117555"/>
            <a:ext cx="322200" cy="135000"/>
          </a:xfrm>
          <a:prstGeom prst="bentConnector2">
            <a:avLst/>
          </a:prstGeom>
          <a:noFill/>
          <a:ln cap="flat" cmpd="sng" w="19050">
            <a:solidFill>
              <a:srgbClr val="B7B7B7"/>
            </a:solidFill>
            <a:prstDash val="solid"/>
            <a:round/>
            <a:headEnd len="med" w="med" type="oval"/>
            <a:tailEnd len="med" w="med" type="none"/>
          </a:ln>
        </p:spPr>
      </p:cxnSp>
      <p:cxnSp>
        <p:nvCxnSpPr>
          <p:cNvPr id="158" name="Google Shape;158;p27"/>
          <p:cNvCxnSpPr>
            <a:stCxn id="156" idx="2"/>
            <a:endCxn id="147" idx="1"/>
          </p:cNvCxnSpPr>
          <p:nvPr/>
        </p:nvCxnSpPr>
        <p:spPr>
          <a:xfrm flipH="1" rot="-5400000">
            <a:off x="-294700" y="8368955"/>
            <a:ext cx="825000" cy="135000"/>
          </a:xfrm>
          <a:prstGeom prst="bentConnector2">
            <a:avLst/>
          </a:prstGeom>
          <a:noFill/>
          <a:ln cap="flat" cmpd="sng" w="19050">
            <a:solidFill>
              <a:srgbClr val="B7B7B7"/>
            </a:solidFill>
            <a:prstDash val="solid"/>
            <a:round/>
            <a:headEnd len="med" w="med" type="oval"/>
            <a:tailEnd len="med" w="med" type="none"/>
          </a:ln>
        </p:spPr>
      </p:cxnSp>
      <p:cxnSp>
        <p:nvCxnSpPr>
          <p:cNvPr id="159" name="Google Shape;159;p27"/>
          <p:cNvCxnSpPr>
            <a:stCxn id="156" idx="2"/>
            <a:endCxn id="148" idx="1"/>
          </p:cNvCxnSpPr>
          <p:nvPr/>
        </p:nvCxnSpPr>
        <p:spPr>
          <a:xfrm flipH="1" rot="-5400000">
            <a:off x="-546100" y="8620355"/>
            <a:ext cx="1327800" cy="135000"/>
          </a:xfrm>
          <a:prstGeom prst="bentConnector2">
            <a:avLst/>
          </a:prstGeom>
          <a:noFill/>
          <a:ln cap="flat" cmpd="sng" w="19050">
            <a:solidFill>
              <a:srgbClr val="B7B7B7"/>
            </a:solidFill>
            <a:prstDash val="solid"/>
            <a:round/>
            <a:headEnd len="med" w="med" type="oval"/>
            <a:tailEnd len="med" w="med" type="none"/>
          </a:ln>
        </p:spPr>
      </p:cxnSp>
      <p:cxnSp>
        <p:nvCxnSpPr>
          <p:cNvPr id="160" name="Google Shape;160;p27"/>
          <p:cNvCxnSpPr>
            <a:stCxn id="156" idx="2"/>
            <a:endCxn id="149" idx="1"/>
          </p:cNvCxnSpPr>
          <p:nvPr/>
        </p:nvCxnSpPr>
        <p:spPr>
          <a:xfrm flipH="1" rot="-5400000">
            <a:off x="-797500" y="8871755"/>
            <a:ext cx="1830600" cy="135000"/>
          </a:xfrm>
          <a:prstGeom prst="bentConnector2">
            <a:avLst/>
          </a:prstGeom>
          <a:noFill/>
          <a:ln cap="flat" cmpd="sng" w="19050">
            <a:solidFill>
              <a:srgbClr val="B7B7B7"/>
            </a:solidFill>
            <a:prstDash val="solid"/>
            <a:round/>
            <a:headEnd len="med" w="med" type="oval"/>
            <a:tailEnd len="med" w="med" type="none"/>
          </a:ln>
        </p:spPr>
      </p:cxnSp>
      <p:cxnSp>
        <p:nvCxnSpPr>
          <p:cNvPr id="161" name="Google Shape;161;p27"/>
          <p:cNvCxnSpPr>
            <a:stCxn id="156" idx="2"/>
            <a:endCxn id="150" idx="1"/>
          </p:cNvCxnSpPr>
          <p:nvPr/>
        </p:nvCxnSpPr>
        <p:spPr>
          <a:xfrm flipH="1" rot="-5400000">
            <a:off x="-1080250" y="9154505"/>
            <a:ext cx="2396100" cy="135000"/>
          </a:xfrm>
          <a:prstGeom prst="bentConnector2">
            <a:avLst/>
          </a:prstGeom>
          <a:noFill/>
          <a:ln cap="flat" cmpd="sng" w="19050">
            <a:solidFill>
              <a:srgbClr val="B7B7B7"/>
            </a:solidFill>
            <a:prstDash val="solid"/>
            <a:round/>
            <a:headEnd len="med" w="med" type="oval"/>
            <a:tailEnd len="med" w="med" type="none"/>
          </a:ln>
        </p:spPr>
      </p:cxnSp>
      <p:sp>
        <p:nvSpPr>
          <p:cNvPr id="162" name="Google Shape;162;p27"/>
          <p:cNvSpPr txBox="1"/>
          <p:nvPr/>
        </p:nvSpPr>
        <p:spPr>
          <a:xfrm>
            <a:off x="3877465" y="8016155"/>
            <a:ext cx="211800" cy="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163" name="Google Shape;163;p27"/>
          <p:cNvCxnSpPr>
            <a:stCxn id="162" idx="2"/>
            <a:endCxn id="151" idx="1"/>
          </p:cNvCxnSpPr>
          <p:nvPr/>
        </p:nvCxnSpPr>
        <p:spPr>
          <a:xfrm flipH="1" rot="-5400000">
            <a:off x="3889765" y="8117555"/>
            <a:ext cx="322200" cy="135000"/>
          </a:xfrm>
          <a:prstGeom prst="bentConnector2">
            <a:avLst/>
          </a:prstGeom>
          <a:noFill/>
          <a:ln cap="flat" cmpd="sng" w="19050">
            <a:solidFill>
              <a:srgbClr val="B7B7B7"/>
            </a:solidFill>
            <a:prstDash val="solid"/>
            <a:round/>
            <a:headEnd len="med" w="med" type="oval"/>
            <a:tailEnd len="med" w="med" type="none"/>
          </a:ln>
        </p:spPr>
      </p:cxnSp>
      <p:cxnSp>
        <p:nvCxnSpPr>
          <p:cNvPr id="164" name="Google Shape;164;p27"/>
          <p:cNvCxnSpPr>
            <a:stCxn id="162" idx="2"/>
            <a:endCxn id="152" idx="1"/>
          </p:cNvCxnSpPr>
          <p:nvPr/>
        </p:nvCxnSpPr>
        <p:spPr>
          <a:xfrm flipH="1" rot="-5400000">
            <a:off x="3646315" y="8361005"/>
            <a:ext cx="809100" cy="135000"/>
          </a:xfrm>
          <a:prstGeom prst="bentConnector2">
            <a:avLst/>
          </a:prstGeom>
          <a:noFill/>
          <a:ln cap="flat" cmpd="sng" w="19050">
            <a:solidFill>
              <a:srgbClr val="B7B7B7"/>
            </a:solidFill>
            <a:prstDash val="solid"/>
            <a:round/>
            <a:headEnd len="med" w="med" type="oval"/>
            <a:tailEnd len="med" w="med" type="none"/>
          </a:ln>
        </p:spPr>
      </p:cxnSp>
      <p:cxnSp>
        <p:nvCxnSpPr>
          <p:cNvPr id="165" name="Google Shape;165;p27"/>
          <p:cNvCxnSpPr>
            <a:stCxn id="162" idx="2"/>
            <a:endCxn id="153" idx="1"/>
          </p:cNvCxnSpPr>
          <p:nvPr/>
        </p:nvCxnSpPr>
        <p:spPr>
          <a:xfrm flipH="1" rot="-5400000">
            <a:off x="3386965" y="8620355"/>
            <a:ext cx="1327800" cy="135000"/>
          </a:xfrm>
          <a:prstGeom prst="bentConnector2">
            <a:avLst/>
          </a:prstGeom>
          <a:noFill/>
          <a:ln cap="flat" cmpd="sng" w="19050">
            <a:solidFill>
              <a:srgbClr val="B7B7B7"/>
            </a:solidFill>
            <a:prstDash val="solid"/>
            <a:round/>
            <a:headEnd len="med" w="med" type="oval"/>
            <a:tailEnd len="med" w="med" type="none"/>
          </a:ln>
        </p:spPr>
      </p:cxnSp>
      <p:cxnSp>
        <p:nvCxnSpPr>
          <p:cNvPr id="166" name="Google Shape;166;p27"/>
          <p:cNvCxnSpPr>
            <a:stCxn id="162" idx="2"/>
            <a:endCxn id="154" idx="1"/>
          </p:cNvCxnSpPr>
          <p:nvPr/>
        </p:nvCxnSpPr>
        <p:spPr>
          <a:xfrm flipH="1" rot="-5400000">
            <a:off x="3104215" y="8903105"/>
            <a:ext cx="1893300" cy="135000"/>
          </a:xfrm>
          <a:prstGeom prst="bentConnector2">
            <a:avLst/>
          </a:prstGeom>
          <a:noFill/>
          <a:ln cap="flat" cmpd="sng" w="19050">
            <a:solidFill>
              <a:srgbClr val="B7B7B7"/>
            </a:solidFill>
            <a:prstDash val="solid"/>
            <a:round/>
            <a:headEnd len="med" w="med" type="oval"/>
            <a:tailEnd len="med" w="med" type="none"/>
          </a:ln>
        </p:spPr>
      </p:cxnSp>
      <p:cxnSp>
        <p:nvCxnSpPr>
          <p:cNvPr id="167" name="Google Shape;167;p27"/>
          <p:cNvCxnSpPr>
            <a:stCxn id="162" idx="2"/>
            <a:endCxn id="155" idx="1"/>
          </p:cNvCxnSpPr>
          <p:nvPr/>
        </p:nvCxnSpPr>
        <p:spPr>
          <a:xfrm flipH="1" rot="-5400000">
            <a:off x="2852815" y="9154505"/>
            <a:ext cx="2396100" cy="135000"/>
          </a:xfrm>
          <a:prstGeom prst="bentConnector2">
            <a:avLst/>
          </a:prstGeom>
          <a:noFill/>
          <a:ln cap="flat" cmpd="sng" w="19050">
            <a:solidFill>
              <a:srgbClr val="B7B7B7"/>
            </a:solidFill>
            <a:prstDash val="solid"/>
            <a:round/>
            <a:headEnd len="med" w="med" type="oval"/>
            <a:tailEnd len="med" w="med"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45"/>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45"/>
          <p:cNvSpPr txBox="1"/>
          <p:nvPr/>
        </p:nvSpPr>
        <p:spPr>
          <a:xfrm>
            <a:off x="205875" y="258200"/>
            <a:ext cx="7072200" cy="49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L6 - Global health program &amp; policies cont’</a:t>
            </a:r>
            <a:endParaRPr b="1" sz="2400">
              <a:solidFill>
                <a:srgbClr val="134F5C"/>
              </a:solidFill>
              <a:latin typeface="Nunito"/>
              <a:ea typeface="Nunito"/>
              <a:cs typeface="Nunito"/>
              <a:sym typeface="Nunito"/>
            </a:endParaRPr>
          </a:p>
        </p:txBody>
      </p:sp>
      <p:sp>
        <p:nvSpPr>
          <p:cNvPr id="745" name="Google Shape;745;p45"/>
          <p:cNvSpPr txBox="1"/>
          <p:nvPr/>
        </p:nvSpPr>
        <p:spPr>
          <a:xfrm>
            <a:off x="4105263" y="1835882"/>
            <a:ext cx="3198000" cy="37344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Mada"/>
              <a:buChar char="●"/>
            </a:pPr>
            <a:r>
              <a:rPr lang="en-GB" sz="1300">
                <a:latin typeface="Mada"/>
                <a:ea typeface="Mada"/>
                <a:cs typeface="Mada"/>
                <a:sym typeface="Mada"/>
              </a:rPr>
              <a:t>More specific to the </a:t>
            </a:r>
            <a:r>
              <a:rPr b="1" lang="en-GB" sz="1300">
                <a:latin typeface="Mada"/>
                <a:ea typeface="Mada"/>
                <a:cs typeface="Mada"/>
                <a:sym typeface="Mada"/>
              </a:rPr>
              <a:t>level of organizations or individuals</a:t>
            </a:r>
            <a:r>
              <a:rPr lang="en-GB" sz="1300">
                <a:latin typeface="Mada"/>
                <a:ea typeface="Mada"/>
                <a:cs typeface="Mada"/>
                <a:sym typeface="Mada"/>
              </a:rPr>
              <a:t>.</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Based on the</a:t>
            </a:r>
            <a:r>
              <a:rPr b="1" lang="en-GB" sz="1300">
                <a:latin typeface="Mada"/>
                <a:ea typeface="Mada"/>
                <a:cs typeface="Mada"/>
                <a:sym typeface="Mada"/>
              </a:rPr>
              <a:t> operational needs</a:t>
            </a:r>
            <a:r>
              <a:rPr lang="en-GB" sz="1300">
                <a:latin typeface="Mada"/>
                <a:ea typeface="Mada"/>
                <a:cs typeface="Mada"/>
                <a:sym typeface="Mada"/>
              </a:rPr>
              <a:t> of the facility; which differ by organization (from hospital to another).</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These policies </a:t>
            </a:r>
            <a:r>
              <a:rPr b="1" lang="en-GB" sz="1300">
                <a:latin typeface="Mada"/>
                <a:ea typeface="Mada"/>
                <a:cs typeface="Mada"/>
                <a:sym typeface="Mada"/>
              </a:rPr>
              <a:t>affects</a:t>
            </a:r>
            <a:r>
              <a:rPr lang="en-GB" sz="1300">
                <a:latin typeface="Mada"/>
                <a:ea typeface="Mada"/>
                <a:cs typeface="Mada"/>
                <a:sym typeface="Mada"/>
              </a:rPr>
              <a:t>:</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Employees.       -     Operations.</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Ethics.</a:t>
            </a:r>
            <a:r>
              <a:rPr lang="en-GB" sz="1300">
                <a:solidFill>
                  <a:schemeClr val="dk1"/>
                </a:solidFill>
                <a:latin typeface="Mada"/>
                <a:ea typeface="Mada"/>
                <a:cs typeface="Mada"/>
                <a:sym typeface="Mada"/>
              </a:rPr>
              <a:t>                  -     Safety.</a:t>
            </a:r>
            <a:endParaRPr sz="1300">
              <a:solidFill>
                <a:schemeClr val="dk1"/>
              </a:solidFill>
              <a:latin typeface="Mada"/>
              <a:ea typeface="Mada"/>
              <a:cs typeface="Mada"/>
              <a:sym typeface="Mada"/>
            </a:endParaRPr>
          </a:p>
          <a:p>
            <a:pPr indent="-311150" lvl="0" marL="457200" rtl="0" algn="l">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Research.</a:t>
            </a:r>
            <a:endParaRPr sz="1300">
              <a:solidFill>
                <a:schemeClr val="dk1"/>
              </a:solidFill>
              <a:latin typeface="Mada"/>
              <a:ea typeface="Mada"/>
              <a:cs typeface="Mada"/>
              <a:sym typeface="Mada"/>
            </a:endParaRPr>
          </a:p>
          <a:p>
            <a:pPr indent="0" lvl="0" marL="457200" rtl="0" algn="l">
              <a:spcBef>
                <a:spcPts val="0"/>
              </a:spcBef>
              <a:spcAft>
                <a:spcPts val="0"/>
              </a:spcAft>
              <a:buNone/>
            </a:pPr>
            <a:r>
              <a:t/>
            </a:r>
            <a:endParaRPr sz="1300">
              <a:solidFill>
                <a:schemeClr val="dk1"/>
              </a:solidFill>
              <a:latin typeface="Mada"/>
              <a:ea typeface="Mada"/>
              <a:cs typeface="Mada"/>
              <a:sym typeface="Mada"/>
            </a:endParaRPr>
          </a:p>
          <a:p>
            <a:pPr indent="0" lvl="0" marL="0" rtl="0" algn="l">
              <a:spcBef>
                <a:spcPts val="0"/>
              </a:spcBef>
              <a:spcAft>
                <a:spcPts val="0"/>
              </a:spcAft>
              <a:buNone/>
            </a:pPr>
            <a:r>
              <a:t/>
            </a:r>
            <a:endParaRPr b="1" sz="1300">
              <a:latin typeface="Mada"/>
              <a:ea typeface="Mada"/>
              <a:cs typeface="Mada"/>
              <a:sym typeface="Mada"/>
            </a:endParaRPr>
          </a:p>
        </p:txBody>
      </p:sp>
      <p:sp>
        <p:nvSpPr>
          <p:cNvPr id="746" name="Google Shape;746;p45"/>
          <p:cNvSpPr txBox="1"/>
          <p:nvPr/>
        </p:nvSpPr>
        <p:spPr>
          <a:xfrm>
            <a:off x="282067" y="716182"/>
            <a:ext cx="6846300" cy="63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134F5C"/>
                </a:solidFill>
                <a:latin typeface="Nunito"/>
                <a:ea typeface="Nunito"/>
                <a:cs typeface="Nunito"/>
                <a:sym typeface="Nunito"/>
              </a:rPr>
              <a:t>Macro- vs. Micro- Health Policy</a:t>
            </a:r>
            <a:endParaRPr b="1" sz="2000">
              <a:solidFill>
                <a:srgbClr val="76A5AF"/>
              </a:solidFill>
              <a:latin typeface="Mada"/>
              <a:ea typeface="Mada"/>
              <a:cs typeface="Mada"/>
              <a:sym typeface="Mada"/>
            </a:endParaRPr>
          </a:p>
        </p:txBody>
      </p:sp>
      <p:sp>
        <p:nvSpPr>
          <p:cNvPr id="747" name="Google Shape;747;p45"/>
          <p:cNvSpPr txBox="1"/>
          <p:nvPr/>
        </p:nvSpPr>
        <p:spPr>
          <a:xfrm>
            <a:off x="438663" y="1835882"/>
            <a:ext cx="3096600" cy="21639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Mada"/>
              <a:buChar char="●"/>
            </a:pPr>
            <a:r>
              <a:rPr lang="en-GB" sz="1300">
                <a:latin typeface="Mada"/>
                <a:ea typeface="Mada"/>
                <a:cs typeface="Mada"/>
                <a:sym typeface="Mada"/>
              </a:rPr>
              <a:t>Broad and expensive national policies that are developed at the </a:t>
            </a:r>
            <a:r>
              <a:rPr b="1" lang="en-GB" sz="1300">
                <a:latin typeface="Mada"/>
                <a:ea typeface="Mada"/>
                <a:cs typeface="Mada"/>
                <a:sym typeface="Mada"/>
              </a:rPr>
              <a:t>national level</a:t>
            </a:r>
            <a:r>
              <a:rPr lang="en-GB" sz="1300">
                <a:latin typeface="Mada"/>
                <a:ea typeface="Mada"/>
                <a:cs typeface="Mada"/>
                <a:sym typeface="Mada"/>
              </a:rPr>
              <a:t>.</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Developed based on </a:t>
            </a:r>
            <a:r>
              <a:rPr b="1" lang="en-GB" sz="1300">
                <a:latin typeface="Mada"/>
                <a:ea typeface="Mada"/>
                <a:cs typeface="Mada"/>
                <a:sym typeface="Mada"/>
              </a:rPr>
              <a:t>population-health needs</a:t>
            </a:r>
            <a:r>
              <a:rPr lang="en-GB" sz="1300">
                <a:latin typeface="Mada"/>
                <a:ea typeface="Mada"/>
                <a:cs typeface="Mada"/>
                <a:sym typeface="Mada"/>
              </a:rPr>
              <a:t>.</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b="1" lang="en-GB" sz="1300">
                <a:latin typeface="Mada"/>
                <a:ea typeface="Mada"/>
                <a:cs typeface="Mada"/>
                <a:sym typeface="Mada"/>
              </a:rPr>
              <a:t>Affects </a:t>
            </a:r>
            <a:r>
              <a:rPr lang="en-GB" sz="1300">
                <a:latin typeface="Mada"/>
                <a:ea typeface="Mada"/>
                <a:cs typeface="Mada"/>
                <a:sym typeface="Mada"/>
              </a:rPr>
              <a:t>a large portion of the population (region or country).</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Define the country's vision priorities, budgetary decisions, course of action to sustain health.</a:t>
            </a:r>
            <a:endParaRPr sz="1300">
              <a:latin typeface="Mada"/>
              <a:ea typeface="Mada"/>
              <a:cs typeface="Mada"/>
              <a:sym typeface="Mada"/>
            </a:endParaRPr>
          </a:p>
          <a:p>
            <a:pPr indent="0" lvl="0" marL="0" rtl="0" algn="l">
              <a:spcBef>
                <a:spcPts val="0"/>
              </a:spcBef>
              <a:spcAft>
                <a:spcPts val="0"/>
              </a:spcAft>
              <a:buNone/>
            </a:pPr>
            <a:r>
              <a:t/>
            </a:r>
            <a:endParaRPr sz="1300">
              <a:latin typeface="Mada"/>
              <a:ea typeface="Mada"/>
              <a:cs typeface="Mada"/>
              <a:sym typeface="Mada"/>
            </a:endParaRPr>
          </a:p>
          <a:p>
            <a:pPr indent="0" lvl="0" marL="0" rtl="0" algn="l">
              <a:spcBef>
                <a:spcPts val="0"/>
              </a:spcBef>
              <a:spcAft>
                <a:spcPts val="0"/>
              </a:spcAft>
              <a:buNone/>
            </a:pPr>
            <a:r>
              <a:t/>
            </a:r>
            <a:endParaRPr b="1" sz="1300">
              <a:latin typeface="Mada"/>
              <a:ea typeface="Mada"/>
              <a:cs typeface="Mada"/>
              <a:sym typeface="Mada"/>
            </a:endParaRPr>
          </a:p>
        </p:txBody>
      </p:sp>
      <p:cxnSp>
        <p:nvCxnSpPr>
          <p:cNvPr id="748" name="Google Shape;748;p45"/>
          <p:cNvCxnSpPr/>
          <p:nvPr/>
        </p:nvCxnSpPr>
        <p:spPr>
          <a:xfrm>
            <a:off x="641375" y="1637582"/>
            <a:ext cx="6323700" cy="0"/>
          </a:xfrm>
          <a:prstGeom prst="straightConnector1">
            <a:avLst/>
          </a:prstGeom>
          <a:noFill/>
          <a:ln cap="flat" cmpd="sng" w="28575">
            <a:solidFill>
              <a:srgbClr val="CCCCCC"/>
            </a:solidFill>
            <a:prstDash val="solid"/>
            <a:round/>
            <a:headEnd len="med" w="med" type="oval"/>
            <a:tailEnd len="med" w="med" type="oval"/>
          </a:ln>
        </p:spPr>
      </p:cxnSp>
      <p:sp>
        <p:nvSpPr>
          <p:cNvPr id="749" name="Google Shape;749;p45"/>
          <p:cNvSpPr/>
          <p:nvPr/>
        </p:nvSpPr>
        <p:spPr>
          <a:xfrm>
            <a:off x="3228963" y="1161332"/>
            <a:ext cx="952500" cy="952500"/>
          </a:xfrm>
          <a:prstGeom prst="ellipse">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FFFFFF"/>
                </a:solidFill>
                <a:latin typeface="Nunito"/>
                <a:ea typeface="Nunito"/>
                <a:cs typeface="Nunito"/>
                <a:sym typeface="Nunito"/>
              </a:rPr>
              <a:t>VS</a:t>
            </a:r>
            <a:endParaRPr b="1" sz="2400">
              <a:solidFill>
                <a:srgbClr val="FFFFFF"/>
              </a:solidFill>
              <a:latin typeface="Nunito"/>
              <a:ea typeface="Nunito"/>
              <a:cs typeface="Nunito"/>
              <a:sym typeface="Nunito"/>
            </a:endParaRPr>
          </a:p>
        </p:txBody>
      </p:sp>
      <p:sp>
        <p:nvSpPr>
          <p:cNvPr id="750" name="Google Shape;750;p45"/>
          <p:cNvSpPr txBox="1"/>
          <p:nvPr/>
        </p:nvSpPr>
        <p:spPr>
          <a:xfrm>
            <a:off x="1156988" y="1264760"/>
            <a:ext cx="1903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76A5AF"/>
                </a:solidFill>
                <a:latin typeface="Nunito"/>
                <a:ea typeface="Nunito"/>
                <a:cs typeface="Nunito"/>
                <a:sym typeface="Nunito"/>
              </a:rPr>
              <a:t>Macro Policies </a:t>
            </a:r>
            <a:endParaRPr b="1" sz="1800">
              <a:solidFill>
                <a:srgbClr val="76A5AF"/>
              </a:solidFill>
              <a:latin typeface="Nunito"/>
              <a:ea typeface="Nunito"/>
              <a:cs typeface="Nunito"/>
              <a:sym typeface="Nunito"/>
            </a:endParaRPr>
          </a:p>
        </p:txBody>
      </p:sp>
      <p:sp>
        <p:nvSpPr>
          <p:cNvPr id="751" name="Google Shape;751;p45"/>
          <p:cNvSpPr txBox="1"/>
          <p:nvPr/>
        </p:nvSpPr>
        <p:spPr>
          <a:xfrm>
            <a:off x="4585988" y="1264760"/>
            <a:ext cx="1903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76A5AF"/>
                </a:solidFill>
                <a:latin typeface="Nunito"/>
                <a:ea typeface="Nunito"/>
                <a:cs typeface="Nunito"/>
                <a:sym typeface="Nunito"/>
              </a:rPr>
              <a:t>Micro Policies</a:t>
            </a:r>
            <a:endParaRPr b="1" sz="1800">
              <a:solidFill>
                <a:srgbClr val="76A5AF"/>
              </a:solidFill>
              <a:latin typeface="Nunito"/>
              <a:ea typeface="Nunito"/>
              <a:cs typeface="Nunito"/>
              <a:sym typeface="Nunito"/>
            </a:endParaRPr>
          </a:p>
        </p:txBody>
      </p:sp>
      <p:sp>
        <p:nvSpPr>
          <p:cNvPr id="752" name="Google Shape;752;p45"/>
          <p:cNvSpPr txBox="1"/>
          <p:nvPr/>
        </p:nvSpPr>
        <p:spPr>
          <a:xfrm>
            <a:off x="434317" y="3911951"/>
            <a:ext cx="6846300" cy="63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Global Health Players and Challenges</a:t>
            </a:r>
            <a:endParaRPr b="1" sz="1300">
              <a:solidFill>
                <a:srgbClr val="76A5AF"/>
              </a:solidFill>
              <a:latin typeface="Mada"/>
              <a:ea typeface="Mada"/>
              <a:cs typeface="Mada"/>
              <a:sym typeface="Mada"/>
            </a:endParaRPr>
          </a:p>
        </p:txBody>
      </p:sp>
      <p:grpSp>
        <p:nvGrpSpPr>
          <p:cNvPr id="753" name="Google Shape;753;p45"/>
          <p:cNvGrpSpPr/>
          <p:nvPr/>
        </p:nvGrpSpPr>
        <p:grpSpPr>
          <a:xfrm>
            <a:off x="585319" y="4841953"/>
            <a:ext cx="428695" cy="644011"/>
            <a:chOff x="219906" y="1124884"/>
            <a:chExt cx="502455" cy="736349"/>
          </a:xfrm>
        </p:grpSpPr>
        <p:grpSp>
          <p:nvGrpSpPr>
            <p:cNvPr id="754" name="Google Shape;754;p45"/>
            <p:cNvGrpSpPr/>
            <p:nvPr/>
          </p:nvGrpSpPr>
          <p:grpSpPr>
            <a:xfrm>
              <a:off x="219906" y="1124884"/>
              <a:ext cx="502455" cy="736349"/>
              <a:chOff x="4041649" y="1707654"/>
              <a:chExt cx="1060704" cy="1429526"/>
            </a:xfrm>
          </p:grpSpPr>
          <p:sp>
            <p:nvSpPr>
              <p:cNvPr id="755" name="Google Shape;755;p45"/>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756" name="Google Shape;756;p45"/>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757" name="Google Shape;757;p45"/>
            <p:cNvSpPr txBox="1"/>
            <p:nvPr/>
          </p:nvSpPr>
          <p:spPr>
            <a:xfrm>
              <a:off x="281109" y="1168959"/>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700">
                  <a:solidFill>
                    <a:srgbClr val="666666"/>
                  </a:solidFill>
                  <a:latin typeface="Trebuchet MS"/>
                  <a:ea typeface="Trebuchet MS"/>
                  <a:cs typeface="Trebuchet MS"/>
                  <a:sym typeface="Trebuchet MS"/>
                </a:rPr>
                <a:t>1</a:t>
              </a:r>
              <a:endParaRPr b="1" sz="1700">
                <a:solidFill>
                  <a:srgbClr val="666666"/>
                </a:solidFill>
                <a:latin typeface="Trebuchet MS"/>
                <a:ea typeface="Trebuchet MS"/>
                <a:cs typeface="Trebuchet MS"/>
                <a:sym typeface="Trebuchet MS"/>
              </a:endParaRPr>
            </a:p>
          </p:txBody>
        </p:sp>
      </p:grpSp>
      <p:sp>
        <p:nvSpPr>
          <p:cNvPr id="758" name="Google Shape;758;p45"/>
          <p:cNvSpPr txBox="1"/>
          <p:nvPr/>
        </p:nvSpPr>
        <p:spPr>
          <a:xfrm>
            <a:off x="1014013" y="4841913"/>
            <a:ext cx="2547000" cy="6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International Organizations</a:t>
            </a:r>
            <a:endParaRPr b="1"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E.g. WHO, UNICEF , World Bank</a:t>
            </a:r>
            <a:endParaRPr sz="1200">
              <a:latin typeface="Mada"/>
              <a:ea typeface="Mada"/>
              <a:cs typeface="Mada"/>
              <a:sym typeface="Mada"/>
            </a:endParaRPr>
          </a:p>
        </p:txBody>
      </p:sp>
      <p:grpSp>
        <p:nvGrpSpPr>
          <p:cNvPr id="759" name="Google Shape;759;p45"/>
          <p:cNvGrpSpPr/>
          <p:nvPr/>
        </p:nvGrpSpPr>
        <p:grpSpPr>
          <a:xfrm>
            <a:off x="585319" y="5527753"/>
            <a:ext cx="428695" cy="644011"/>
            <a:chOff x="219906" y="1124884"/>
            <a:chExt cx="502455" cy="736349"/>
          </a:xfrm>
        </p:grpSpPr>
        <p:grpSp>
          <p:nvGrpSpPr>
            <p:cNvPr id="760" name="Google Shape;760;p45"/>
            <p:cNvGrpSpPr/>
            <p:nvPr/>
          </p:nvGrpSpPr>
          <p:grpSpPr>
            <a:xfrm>
              <a:off x="219906" y="1124884"/>
              <a:ext cx="502455" cy="736349"/>
              <a:chOff x="4041649" y="1707654"/>
              <a:chExt cx="1060704" cy="1429526"/>
            </a:xfrm>
          </p:grpSpPr>
          <p:sp>
            <p:nvSpPr>
              <p:cNvPr id="761" name="Google Shape;761;p45"/>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762" name="Google Shape;762;p45"/>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763" name="Google Shape;763;p45"/>
            <p:cNvSpPr txBox="1"/>
            <p:nvPr/>
          </p:nvSpPr>
          <p:spPr>
            <a:xfrm>
              <a:off x="281109" y="1168959"/>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700">
                  <a:solidFill>
                    <a:srgbClr val="666666"/>
                  </a:solidFill>
                  <a:latin typeface="Trebuchet MS"/>
                  <a:ea typeface="Trebuchet MS"/>
                  <a:cs typeface="Trebuchet MS"/>
                  <a:sym typeface="Trebuchet MS"/>
                </a:rPr>
                <a:t>2</a:t>
              </a:r>
              <a:endParaRPr b="1" sz="1700">
                <a:solidFill>
                  <a:srgbClr val="666666"/>
                </a:solidFill>
                <a:latin typeface="Trebuchet MS"/>
                <a:ea typeface="Trebuchet MS"/>
                <a:cs typeface="Trebuchet MS"/>
                <a:sym typeface="Trebuchet MS"/>
              </a:endParaRPr>
            </a:p>
          </p:txBody>
        </p:sp>
      </p:grpSp>
      <p:sp>
        <p:nvSpPr>
          <p:cNvPr id="764" name="Google Shape;764;p45"/>
          <p:cNvSpPr txBox="1"/>
          <p:nvPr/>
        </p:nvSpPr>
        <p:spPr>
          <a:xfrm>
            <a:off x="1014013" y="5527713"/>
            <a:ext cx="2547000" cy="6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Multilateral Entities</a:t>
            </a:r>
            <a:endParaRPr b="1"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E.g. G8, G20</a:t>
            </a:r>
            <a:endParaRPr sz="1200">
              <a:latin typeface="Mada"/>
              <a:ea typeface="Mada"/>
              <a:cs typeface="Mada"/>
              <a:sym typeface="Mada"/>
            </a:endParaRPr>
          </a:p>
        </p:txBody>
      </p:sp>
      <p:grpSp>
        <p:nvGrpSpPr>
          <p:cNvPr id="765" name="Google Shape;765;p45"/>
          <p:cNvGrpSpPr/>
          <p:nvPr/>
        </p:nvGrpSpPr>
        <p:grpSpPr>
          <a:xfrm>
            <a:off x="585319" y="6223478"/>
            <a:ext cx="428695" cy="644011"/>
            <a:chOff x="219906" y="1124884"/>
            <a:chExt cx="502455" cy="736349"/>
          </a:xfrm>
        </p:grpSpPr>
        <p:grpSp>
          <p:nvGrpSpPr>
            <p:cNvPr id="766" name="Google Shape;766;p45"/>
            <p:cNvGrpSpPr/>
            <p:nvPr/>
          </p:nvGrpSpPr>
          <p:grpSpPr>
            <a:xfrm>
              <a:off x="219906" y="1124884"/>
              <a:ext cx="502455" cy="736349"/>
              <a:chOff x="4041649" y="1707654"/>
              <a:chExt cx="1060704" cy="1429526"/>
            </a:xfrm>
          </p:grpSpPr>
          <p:sp>
            <p:nvSpPr>
              <p:cNvPr id="767" name="Google Shape;767;p45"/>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768" name="Google Shape;768;p45"/>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769" name="Google Shape;769;p45"/>
            <p:cNvSpPr txBox="1"/>
            <p:nvPr/>
          </p:nvSpPr>
          <p:spPr>
            <a:xfrm>
              <a:off x="281109" y="1168959"/>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700">
                  <a:solidFill>
                    <a:srgbClr val="666666"/>
                  </a:solidFill>
                  <a:latin typeface="Trebuchet MS"/>
                  <a:ea typeface="Trebuchet MS"/>
                  <a:cs typeface="Trebuchet MS"/>
                  <a:sym typeface="Trebuchet MS"/>
                </a:rPr>
                <a:t>3</a:t>
              </a:r>
              <a:endParaRPr b="1" sz="1700">
                <a:solidFill>
                  <a:srgbClr val="666666"/>
                </a:solidFill>
                <a:latin typeface="Trebuchet MS"/>
                <a:ea typeface="Trebuchet MS"/>
                <a:cs typeface="Trebuchet MS"/>
                <a:sym typeface="Trebuchet MS"/>
              </a:endParaRPr>
            </a:p>
          </p:txBody>
        </p:sp>
      </p:grpSp>
      <p:sp>
        <p:nvSpPr>
          <p:cNvPr id="770" name="Google Shape;770;p45"/>
          <p:cNvSpPr txBox="1"/>
          <p:nvPr/>
        </p:nvSpPr>
        <p:spPr>
          <a:xfrm>
            <a:off x="1014013" y="6223451"/>
            <a:ext cx="3300900" cy="6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Multilateral Initiatives</a:t>
            </a:r>
            <a:endParaRPr b="1"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E.g. GAVI </a:t>
            </a:r>
            <a:r>
              <a:rPr lang="en-GB" sz="900">
                <a:solidFill>
                  <a:srgbClr val="999999"/>
                </a:solidFill>
                <a:latin typeface="Mada"/>
                <a:ea typeface="Mada"/>
                <a:cs typeface="Mada"/>
                <a:sym typeface="Mada"/>
              </a:rPr>
              <a:t>(Global Alliance for Vaccines and Immunizations)</a:t>
            </a:r>
            <a:endParaRPr sz="900">
              <a:solidFill>
                <a:srgbClr val="999999"/>
              </a:solidFill>
              <a:latin typeface="Mada"/>
              <a:ea typeface="Mada"/>
              <a:cs typeface="Mada"/>
              <a:sym typeface="Mada"/>
            </a:endParaRPr>
          </a:p>
        </p:txBody>
      </p:sp>
      <p:grpSp>
        <p:nvGrpSpPr>
          <p:cNvPr id="771" name="Google Shape;771;p45"/>
          <p:cNvGrpSpPr/>
          <p:nvPr/>
        </p:nvGrpSpPr>
        <p:grpSpPr>
          <a:xfrm>
            <a:off x="585319" y="6909278"/>
            <a:ext cx="428695" cy="644011"/>
            <a:chOff x="219906" y="1124884"/>
            <a:chExt cx="502455" cy="736349"/>
          </a:xfrm>
        </p:grpSpPr>
        <p:grpSp>
          <p:nvGrpSpPr>
            <p:cNvPr id="772" name="Google Shape;772;p45"/>
            <p:cNvGrpSpPr/>
            <p:nvPr/>
          </p:nvGrpSpPr>
          <p:grpSpPr>
            <a:xfrm>
              <a:off x="219906" y="1124884"/>
              <a:ext cx="502455" cy="736349"/>
              <a:chOff x="4041649" y="1707654"/>
              <a:chExt cx="1060704" cy="1429526"/>
            </a:xfrm>
          </p:grpSpPr>
          <p:sp>
            <p:nvSpPr>
              <p:cNvPr id="773" name="Google Shape;773;p45"/>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774" name="Google Shape;774;p45"/>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775" name="Google Shape;775;p45"/>
            <p:cNvSpPr txBox="1"/>
            <p:nvPr/>
          </p:nvSpPr>
          <p:spPr>
            <a:xfrm>
              <a:off x="281109" y="1168959"/>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700">
                  <a:solidFill>
                    <a:srgbClr val="666666"/>
                  </a:solidFill>
                  <a:latin typeface="Trebuchet MS"/>
                  <a:ea typeface="Trebuchet MS"/>
                  <a:cs typeface="Trebuchet MS"/>
                  <a:sym typeface="Trebuchet MS"/>
                </a:rPr>
                <a:t>4</a:t>
              </a:r>
              <a:endParaRPr b="1" sz="1700">
                <a:solidFill>
                  <a:srgbClr val="666666"/>
                </a:solidFill>
                <a:latin typeface="Trebuchet MS"/>
                <a:ea typeface="Trebuchet MS"/>
                <a:cs typeface="Trebuchet MS"/>
                <a:sym typeface="Trebuchet MS"/>
              </a:endParaRPr>
            </a:p>
          </p:txBody>
        </p:sp>
      </p:grpSp>
      <p:sp>
        <p:nvSpPr>
          <p:cNvPr id="776" name="Google Shape;776;p45"/>
          <p:cNvSpPr txBox="1"/>
          <p:nvPr/>
        </p:nvSpPr>
        <p:spPr>
          <a:xfrm>
            <a:off x="1014013" y="6909238"/>
            <a:ext cx="2547000" cy="6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Bilateral Initiatives</a:t>
            </a:r>
            <a:endParaRPr b="1"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E.g. PEPFAR </a:t>
            </a:r>
            <a:r>
              <a:rPr lang="en-GB" sz="900">
                <a:solidFill>
                  <a:srgbClr val="999999"/>
                </a:solidFill>
                <a:latin typeface="Mada"/>
                <a:ea typeface="Mada"/>
                <a:cs typeface="Mada"/>
                <a:sym typeface="Mada"/>
              </a:rPr>
              <a:t>(</a:t>
            </a:r>
            <a:r>
              <a:rPr lang="en-GB" sz="900">
                <a:solidFill>
                  <a:srgbClr val="999999"/>
                </a:solidFill>
                <a:highlight>
                  <a:srgbClr val="FFFFFF"/>
                </a:highlight>
                <a:latin typeface="Mada"/>
                <a:ea typeface="Mada"/>
                <a:cs typeface="Mada"/>
                <a:sym typeface="Mada"/>
              </a:rPr>
              <a:t>President's Emergency Plan for AIDS Relief)</a:t>
            </a:r>
            <a:endParaRPr sz="900">
              <a:solidFill>
                <a:srgbClr val="999999"/>
              </a:solidFill>
              <a:latin typeface="Mada"/>
              <a:ea typeface="Mada"/>
              <a:cs typeface="Mada"/>
              <a:sym typeface="Mada"/>
            </a:endParaRPr>
          </a:p>
        </p:txBody>
      </p:sp>
      <p:grpSp>
        <p:nvGrpSpPr>
          <p:cNvPr id="777" name="Google Shape;777;p45"/>
          <p:cNvGrpSpPr/>
          <p:nvPr/>
        </p:nvGrpSpPr>
        <p:grpSpPr>
          <a:xfrm>
            <a:off x="4219894" y="4841953"/>
            <a:ext cx="428695" cy="644011"/>
            <a:chOff x="219906" y="1124884"/>
            <a:chExt cx="502455" cy="736349"/>
          </a:xfrm>
        </p:grpSpPr>
        <p:grpSp>
          <p:nvGrpSpPr>
            <p:cNvPr id="778" name="Google Shape;778;p45"/>
            <p:cNvGrpSpPr/>
            <p:nvPr/>
          </p:nvGrpSpPr>
          <p:grpSpPr>
            <a:xfrm>
              <a:off x="219906" y="1124884"/>
              <a:ext cx="502455" cy="736349"/>
              <a:chOff x="4041649" y="1707654"/>
              <a:chExt cx="1060704" cy="1429526"/>
            </a:xfrm>
          </p:grpSpPr>
          <p:sp>
            <p:nvSpPr>
              <p:cNvPr id="779" name="Google Shape;779;p45"/>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780" name="Google Shape;780;p45"/>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781" name="Google Shape;781;p45"/>
            <p:cNvSpPr txBox="1"/>
            <p:nvPr/>
          </p:nvSpPr>
          <p:spPr>
            <a:xfrm>
              <a:off x="281109" y="1168959"/>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700">
                  <a:solidFill>
                    <a:srgbClr val="666666"/>
                  </a:solidFill>
                  <a:latin typeface="Trebuchet MS"/>
                  <a:ea typeface="Trebuchet MS"/>
                  <a:cs typeface="Trebuchet MS"/>
                  <a:sym typeface="Trebuchet MS"/>
                </a:rPr>
                <a:t>5</a:t>
              </a:r>
              <a:endParaRPr b="1" sz="1700">
                <a:solidFill>
                  <a:srgbClr val="666666"/>
                </a:solidFill>
                <a:latin typeface="Trebuchet MS"/>
                <a:ea typeface="Trebuchet MS"/>
                <a:cs typeface="Trebuchet MS"/>
                <a:sym typeface="Trebuchet MS"/>
              </a:endParaRPr>
            </a:p>
          </p:txBody>
        </p:sp>
      </p:grpSp>
      <p:sp>
        <p:nvSpPr>
          <p:cNvPr id="782" name="Google Shape;782;p45"/>
          <p:cNvSpPr txBox="1"/>
          <p:nvPr/>
        </p:nvSpPr>
        <p:spPr>
          <a:xfrm>
            <a:off x="4648588" y="4841913"/>
            <a:ext cx="2547000" cy="6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Philanthropies</a:t>
            </a:r>
            <a:endParaRPr b="1"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E.g. Gates Foundation</a:t>
            </a:r>
            <a:endParaRPr sz="1200">
              <a:latin typeface="Mada"/>
              <a:ea typeface="Mada"/>
              <a:cs typeface="Mada"/>
              <a:sym typeface="Mada"/>
            </a:endParaRPr>
          </a:p>
        </p:txBody>
      </p:sp>
      <p:grpSp>
        <p:nvGrpSpPr>
          <p:cNvPr id="783" name="Google Shape;783;p45"/>
          <p:cNvGrpSpPr/>
          <p:nvPr/>
        </p:nvGrpSpPr>
        <p:grpSpPr>
          <a:xfrm>
            <a:off x="4219894" y="5527753"/>
            <a:ext cx="428695" cy="644011"/>
            <a:chOff x="219906" y="1124884"/>
            <a:chExt cx="502455" cy="736349"/>
          </a:xfrm>
        </p:grpSpPr>
        <p:grpSp>
          <p:nvGrpSpPr>
            <p:cNvPr id="784" name="Google Shape;784;p45"/>
            <p:cNvGrpSpPr/>
            <p:nvPr/>
          </p:nvGrpSpPr>
          <p:grpSpPr>
            <a:xfrm>
              <a:off x="219906" y="1124884"/>
              <a:ext cx="502455" cy="736349"/>
              <a:chOff x="4041649" y="1707654"/>
              <a:chExt cx="1060704" cy="1429526"/>
            </a:xfrm>
          </p:grpSpPr>
          <p:sp>
            <p:nvSpPr>
              <p:cNvPr id="785" name="Google Shape;785;p45"/>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786" name="Google Shape;786;p45"/>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787" name="Google Shape;787;p45"/>
            <p:cNvSpPr txBox="1"/>
            <p:nvPr/>
          </p:nvSpPr>
          <p:spPr>
            <a:xfrm>
              <a:off x="281109" y="1168959"/>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700">
                  <a:solidFill>
                    <a:srgbClr val="666666"/>
                  </a:solidFill>
                  <a:latin typeface="Trebuchet MS"/>
                  <a:ea typeface="Trebuchet MS"/>
                  <a:cs typeface="Trebuchet MS"/>
                  <a:sym typeface="Trebuchet MS"/>
                </a:rPr>
                <a:t>6</a:t>
              </a:r>
              <a:endParaRPr b="1" sz="1700">
                <a:solidFill>
                  <a:srgbClr val="666666"/>
                </a:solidFill>
                <a:latin typeface="Trebuchet MS"/>
                <a:ea typeface="Trebuchet MS"/>
                <a:cs typeface="Trebuchet MS"/>
                <a:sym typeface="Trebuchet MS"/>
              </a:endParaRPr>
            </a:p>
          </p:txBody>
        </p:sp>
      </p:grpSp>
      <p:sp>
        <p:nvSpPr>
          <p:cNvPr id="788" name="Google Shape;788;p45"/>
          <p:cNvSpPr txBox="1"/>
          <p:nvPr/>
        </p:nvSpPr>
        <p:spPr>
          <a:xfrm>
            <a:off x="4648588" y="5527724"/>
            <a:ext cx="2547000" cy="54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Global Public-Private Partnership</a:t>
            </a:r>
            <a:endParaRPr sz="1200">
              <a:latin typeface="Mada"/>
              <a:ea typeface="Mada"/>
              <a:cs typeface="Mada"/>
              <a:sym typeface="Mada"/>
            </a:endParaRPr>
          </a:p>
        </p:txBody>
      </p:sp>
      <p:grpSp>
        <p:nvGrpSpPr>
          <p:cNvPr id="789" name="Google Shape;789;p45"/>
          <p:cNvGrpSpPr/>
          <p:nvPr/>
        </p:nvGrpSpPr>
        <p:grpSpPr>
          <a:xfrm>
            <a:off x="4219894" y="6223478"/>
            <a:ext cx="428695" cy="644011"/>
            <a:chOff x="219906" y="1124884"/>
            <a:chExt cx="502455" cy="736349"/>
          </a:xfrm>
        </p:grpSpPr>
        <p:grpSp>
          <p:nvGrpSpPr>
            <p:cNvPr id="790" name="Google Shape;790;p45"/>
            <p:cNvGrpSpPr/>
            <p:nvPr/>
          </p:nvGrpSpPr>
          <p:grpSpPr>
            <a:xfrm>
              <a:off x="219906" y="1124884"/>
              <a:ext cx="502455" cy="736349"/>
              <a:chOff x="4041649" y="1707654"/>
              <a:chExt cx="1060704" cy="1429526"/>
            </a:xfrm>
          </p:grpSpPr>
          <p:sp>
            <p:nvSpPr>
              <p:cNvPr id="791" name="Google Shape;791;p45"/>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792" name="Google Shape;792;p45"/>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793" name="Google Shape;793;p45"/>
            <p:cNvSpPr txBox="1"/>
            <p:nvPr/>
          </p:nvSpPr>
          <p:spPr>
            <a:xfrm>
              <a:off x="281109" y="1168959"/>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700">
                  <a:solidFill>
                    <a:srgbClr val="666666"/>
                  </a:solidFill>
                  <a:latin typeface="Trebuchet MS"/>
                  <a:ea typeface="Trebuchet MS"/>
                  <a:cs typeface="Trebuchet MS"/>
                  <a:sym typeface="Trebuchet MS"/>
                </a:rPr>
                <a:t>7</a:t>
              </a:r>
              <a:endParaRPr b="1" sz="1700">
                <a:solidFill>
                  <a:srgbClr val="666666"/>
                </a:solidFill>
                <a:latin typeface="Trebuchet MS"/>
                <a:ea typeface="Trebuchet MS"/>
                <a:cs typeface="Trebuchet MS"/>
                <a:sym typeface="Trebuchet MS"/>
              </a:endParaRPr>
            </a:p>
          </p:txBody>
        </p:sp>
      </p:grpSp>
      <p:sp>
        <p:nvSpPr>
          <p:cNvPr id="794" name="Google Shape;794;p45"/>
          <p:cNvSpPr txBox="1"/>
          <p:nvPr/>
        </p:nvSpPr>
        <p:spPr>
          <a:xfrm>
            <a:off x="4648588" y="6223438"/>
            <a:ext cx="2547000" cy="6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Private Sector Industries</a:t>
            </a:r>
            <a:endParaRPr b="1"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E.g. </a:t>
            </a:r>
            <a:r>
              <a:rPr lang="en-GB" sz="1200">
                <a:solidFill>
                  <a:srgbClr val="6AA84F"/>
                </a:solidFill>
                <a:latin typeface="Mada"/>
                <a:ea typeface="Mada"/>
                <a:cs typeface="Mada"/>
                <a:sym typeface="Mada"/>
              </a:rPr>
              <a:t>Tobacco and oil industries</a:t>
            </a:r>
            <a:endParaRPr sz="1200">
              <a:solidFill>
                <a:srgbClr val="6AA84F"/>
              </a:solidFill>
              <a:latin typeface="Mada"/>
              <a:ea typeface="Mada"/>
              <a:cs typeface="Mada"/>
              <a:sym typeface="Mada"/>
            </a:endParaRPr>
          </a:p>
        </p:txBody>
      </p:sp>
      <p:grpSp>
        <p:nvGrpSpPr>
          <p:cNvPr id="795" name="Google Shape;795;p45"/>
          <p:cNvGrpSpPr/>
          <p:nvPr/>
        </p:nvGrpSpPr>
        <p:grpSpPr>
          <a:xfrm>
            <a:off x="4219894" y="6909278"/>
            <a:ext cx="428695" cy="644011"/>
            <a:chOff x="219906" y="1124884"/>
            <a:chExt cx="502455" cy="736349"/>
          </a:xfrm>
        </p:grpSpPr>
        <p:grpSp>
          <p:nvGrpSpPr>
            <p:cNvPr id="796" name="Google Shape;796;p45"/>
            <p:cNvGrpSpPr/>
            <p:nvPr/>
          </p:nvGrpSpPr>
          <p:grpSpPr>
            <a:xfrm>
              <a:off x="219906" y="1124884"/>
              <a:ext cx="502455" cy="736349"/>
              <a:chOff x="4041649" y="1707654"/>
              <a:chExt cx="1060704" cy="1429526"/>
            </a:xfrm>
          </p:grpSpPr>
          <p:sp>
            <p:nvSpPr>
              <p:cNvPr id="797" name="Google Shape;797;p45"/>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798" name="Google Shape;798;p45"/>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799" name="Google Shape;799;p45"/>
            <p:cNvSpPr txBox="1"/>
            <p:nvPr/>
          </p:nvSpPr>
          <p:spPr>
            <a:xfrm>
              <a:off x="281109" y="1168959"/>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700">
                  <a:solidFill>
                    <a:srgbClr val="666666"/>
                  </a:solidFill>
                  <a:latin typeface="Trebuchet MS"/>
                  <a:ea typeface="Trebuchet MS"/>
                  <a:cs typeface="Trebuchet MS"/>
                  <a:sym typeface="Trebuchet MS"/>
                </a:rPr>
                <a:t>8</a:t>
              </a:r>
              <a:endParaRPr b="1" sz="1700">
                <a:solidFill>
                  <a:srgbClr val="666666"/>
                </a:solidFill>
                <a:latin typeface="Trebuchet MS"/>
                <a:ea typeface="Trebuchet MS"/>
                <a:cs typeface="Trebuchet MS"/>
                <a:sym typeface="Trebuchet MS"/>
              </a:endParaRPr>
            </a:p>
          </p:txBody>
        </p:sp>
      </p:grpSp>
      <p:sp>
        <p:nvSpPr>
          <p:cNvPr id="800" name="Google Shape;800;p45"/>
          <p:cNvSpPr txBox="1"/>
          <p:nvPr/>
        </p:nvSpPr>
        <p:spPr>
          <a:xfrm>
            <a:off x="4648588" y="6899324"/>
            <a:ext cx="2547000" cy="54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Civil Society</a:t>
            </a:r>
            <a:endParaRPr sz="1200">
              <a:latin typeface="Mada"/>
              <a:ea typeface="Mada"/>
              <a:cs typeface="Mada"/>
              <a:sym typeface="Mada"/>
            </a:endParaRPr>
          </a:p>
        </p:txBody>
      </p:sp>
      <p:sp>
        <p:nvSpPr>
          <p:cNvPr id="801" name="Google Shape;801;p45"/>
          <p:cNvSpPr txBox="1"/>
          <p:nvPr/>
        </p:nvSpPr>
        <p:spPr>
          <a:xfrm>
            <a:off x="308913" y="4403751"/>
            <a:ext cx="33009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76A5AF"/>
                </a:solidFill>
                <a:latin typeface="Nunito"/>
                <a:ea typeface="Nunito"/>
                <a:cs typeface="Nunito"/>
                <a:sym typeface="Nunito"/>
              </a:rPr>
              <a:t>Global Health Major Players:</a:t>
            </a:r>
            <a:endParaRPr sz="1800">
              <a:solidFill>
                <a:srgbClr val="76A5AF"/>
              </a:solidFill>
              <a:latin typeface="Nunito"/>
              <a:ea typeface="Nunito"/>
              <a:cs typeface="Nunito"/>
              <a:sym typeface="Nunito"/>
            </a:endParaRPr>
          </a:p>
        </p:txBody>
      </p:sp>
      <p:sp>
        <p:nvSpPr>
          <p:cNvPr id="802" name="Google Shape;802;p45"/>
          <p:cNvSpPr/>
          <p:nvPr/>
        </p:nvSpPr>
        <p:spPr>
          <a:xfrm>
            <a:off x="2039874" y="8740891"/>
            <a:ext cx="241901" cy="250601"/>
          </a:xfrm>
          <a:custGeom>
            <a:rect b="b" l="l" r="r" t="t"/>
            <a:pathLst>
              <a:path extrusionOk="0" h="8550" w="8550">
                <a:moveTo>
                  <a:pt x="4275" y="1"/>
                </a:moveTo>
                <a:cubicBezTo>
                  <a:pt x="1918" y="1"/>
                  <a:pt x="1" y="1918"/>
                  <a:pt x="1" y="4275"/>
                </a:cubicBezTo>
                <a:cubicBezTo>
                  <a:pt x="1" y="6633"/>
                  <a:pt x="1918" y="8550"/>
                  <a:pt x="4275" y="8550"/>
                </a:cubicBezTo>
                <a:cubicBezTo>
                  <a:pt x="6645" y="8550"/>
                  <a:pt x="8550" y="6633"/>
                  <a:pt x="8550" y="4275"/>
                </a:cubicBezTo>
                <a:cubicBezTo>
                  <a:pt x="8550" y="1918"/>
                  <a:pt x="6645" y="1"/>
                  <a:pt x="427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45"/>
          <p:cNvSpPr txBox="1"/>
          <p:nvPr/>
        </p:nvSpPr>
        <p:spPr>
          <a:xfrm>
            <a:off x="2519300" y="8405550"/>
            <a:ext cx="4512900" cy="493200"/>
          </a:xfrm>
          <a:prstGeom prst="rect">
            <a:avLst/>
          </a:prstGeom>
          <a:no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300">
                <a:latin typeface="Mada"/>
                <a:ea typeface="Mada"/>
                <a:cs typeface="Mada"/>
                <a:sym typeface="Mada"/>
              </a:rPr>
              <a:t>Multiple, diverse, emerging health threats</a:t>
            </a:r>
            <a:endParaRPr sz="1300">
              <a:latin typeface="Mada"/>
              <a:ea typeface="Mada"/>
              <a:cs typeface="Mada"/>
              <a:sym typeface="Mada"/>
            </a:endParaRPr>
          </a:p>
        </p:txBody>
      </p:sp>
      <p:sp>
        <p:nvSpPr>
          <p:cNvPr id="804" name="Google Shape;804;p45"/>
          <p:cNvSpPr txBox="1"/>
          <p:nvPr/>
        </p:nvSpPr>
        <p:spPr>
          <a:xfrm>
            <a:off x="2519300" y="8960114"/>
            <a:ext cx="4512900" cy="568800"/>
          </a:xfrm>
          <a:prstGeom prst="rect">
            <a:avLst/>
          </a:prstGeom>
          <a:noFill/>
          <a:ln cap="flat" cmpd="sng" w="1905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300">
                <a:latin typeface="Mada"/>
                <a:ea typeface="Mada"/>
                <a:cs typeface="Mada"/>
                <a:sym typeface="Mada"/>
              </a:rPr>
              <a:t>Failure in delivery &amp; access to both existing and needed interventions</a:t>
            </a:r>
            <a:endParaRPr sz="1300">
              <a:latin typeface="Mada"/>
              <a:ea typeface="Mada"/>
              <a:cs typeface="Mada"/>
              <a:sym typeface="Mada"/>
            </a:endParaRPr>
          </a:p>
        </p:txBody>
      </p:sp>
      <p:sp>
        <p:nvSpPr>
          <p:cNvPr id="805" name="Google Shape;805;p45"/>
          <p:cNvSpPr txBox="1"/>
          <p:nvPr/>
        </p:nvSpPr>
        <p:spPr>
          <a:xfrm>
            <a:off x="2519300" y="9646099"/>
            <a:ext cx="4512900" cy="457200"/>
          </a:xfrm>
          <a:prstGeom prst="rect">
            <a:avLst/>
          </a:prstGeom>
          <a:no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300">
                <a:latin typeface="Mada"/>
                <a:ea typeface="Mada"/>
                <a:cs typeface="Mada"/>
                <a:sym typeface="Mada"/>
              </a:rPr>
              <a:t>Disparities and inequities continue</a:t>
            </a:r>
            <a:endParaRPr sz="1300">
              <a:latin typeface="Mada"/>
              <a:ea typeface="Mada"/>
              <a:cs typeface="Mada"/>
              <a:sym typeface="Mada"/>
            </a:endParaRPr>
          </a:p>
        </p:txBody>
      </p:sp>
      <p:sp>
        <p:nvSpPr>
          <p:cNvPr id="806" name="Google Shape;806;p45"/>
          <p:cNvSpPr txBox="1"/>
          <p:nvPr/>
        </p:nvSpPr>
        <p:spPr>
          <a:xfrm>
            <a:off x="2519300" y="10220475"/>
            <a:ext cx="4512900" cy="371100"/>
          </a:xfrm>
          <a:prstGeom prst="rect">
            <a:avLst/>
          </a:prstGeom>
          <a:noFill/>
          <a:ln cap="flat" cmpd="sng" w="1905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300">
                <a:latin typeface="Mada"/>
                <a:ea typeface="Mada"/>
                <a:cs typeface="Mada"/>
                <a:sym typeface="Mada"/>
              </a:rPr>
              <a:t>Fragile health system unable to achieve SDG targets</a:t>
            </a:r>
            <a:endParaRPr sz="1300">
              <a:latin typeface="Mada"/>
              <a:ea typeface="Mada"/>
              <a:cs typeface="Mada"/>
              <a:sym typeface="Mada"/>
            </a:endParaRPr>
          </a:p>
        </p:txBody>
      </p:sp>
      <p:sp>
        <p:nvSpPr>
          <p:cNvPr id="807" name="Google Shape;807;p45"/>
          <p:cNvSpPr/>
          <p:nvPr/>
        </p:nvSpPr>
        <p:spPr>
          <a:xfrm>
            <a:off x="378175" y="8210851"/>
            <a:ext cx="1661699" cy="1560289"/>
          </a:xfrm>
          <a:custGeom>
            <a:rect b="b" l="l" r="r" t="t"/>
            <a:pathLst>
              <a:path extrusionOk="0" h="53234" w="53234">
                <a:moveTo>
                  <a:pt x="26611" y="1"/>
                </a:moveTo>
                <a:cubicBezTo>
                  <a:pt x="11919" y="1"/>
                  <a:pt x="1" y="11919"/>
                  <a:pt x="1" y="26623"/>
                </a:cubicBezTo>
                <a:cubicBezTo>
                  <a:pt x="1" y="40756"/>
                  <a:pt x="11002" y="52317"/>
                  <a:pt x="24920" y="53186"/>
                </a:cubicBezTo>
                <a:cubicBezTo>
                  <a:pt x="25480" y="53222"/>
                  <a:pt x="26051" y="53234"/>
                  <a:pt x="26611" y="53234"/>
                </a:cubicBezTo>
                <a:cubicBezTo>
                  <a:pt x="41315" y="53234"/>
                  <a:pt x="53233" y="41315"/>
                  <a:pt x="53233" y="26623"/>
                </a:cubicBezTo>
                <a:cubicBezTo>
                  <a:pt x="53233" y="17098"/>
                  <a:pt x="48245" y="8740"/>
                  <a:pt x="40732" y="4037"/>
                </a:cubicBezTo>
                <a:cubicBezTo>
                  <a:pt x="36636" y="1477"/>
                  <a:pt x="31802" y="1"/>
                  <a:pt x="26611" y="1"/>
                </a:cubicBezTo>
                <a:close/>
              </a:path>
            </a:pathLst>
          </a:cu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600">
                <a:solidFill>
                  <a:srgbClr val="76A5AF"/>
                </a:solidFill>
                <a:latin typeface="Nunito"/>
                <a:ea typeface="Nunito"/>
                <a:cs typeface="Nunito"/>
                <a:sym typeface="Nunito"/>
              </a:rPr>
              <a:t>Global Health Challenges:</a:t>
            </a:r>
            <a:endParaRPr b="1" sz="1600">
              <a:solidFill>
                <a:srgbClr val="76A5AF"/>
              </a:solidFill>
              <a:latin typeface="Nunito"/>
              <a:ea typeface="Nunito"/>
              <a:cs typeface="Nunito"/>
              <a:sym typeface="Nunito"/>
            </a:endParaRPr>
          </a:p>
        </p:txBody>
      </p:sp>
      <p:sp>
        <p:nvSpPr>
          <p:cNvPr id="808" name="Google Shape;808;p45"/>
          <p:cNvSpPr txBox="1"/>
          <p:nvPr/>
        </p:nvSpPr>
        <p:spPr>
          <a:xfrm>
            <a:off x="2519300" y="7817075"/>
            <a:ext cx="4512900" cy="476400"/>
          </a:xfrm>
          <a:prstGeom prst="rect">
            <a:avLst/>
          </a:prstGeom>
          <a:no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300">
                <a:latin typeface="Mada"/>
                <a:ea typeface="Mada"/>
                <a:cs typeface="Mada"/>
                <a:sym typeface="Mada"/>
              </a:rPr>
              <a:t>Impact of financial crisis and globalization </a:t>
            </a:r>
            <a:endParaRPr sz="1300">
              <a:latin typeface="Mada"/>
              <a:ea typeface="Mada"/>
              <a:cs typeface="Mada"/>
              <a:sym typeface="Mada"/>
            </a:endParaRPr>
          </a:p>
        </p:txBody>
      </p:sp>
      <p:pic>
        <p:nvPicPr>
          <p:cNvPr id="809" name="Google Shape;809;p45"/>
          <p:cNvPicPr preferRelativeResize="0"/>
          <p:nvPr/>
        </p:nvPicPr>
        <p:blipFill>
          <a:blip r:embed="rId3">
            <a:alphaModFix/>
          </a:blip>
          <a:stretch>
            <a:fillRect/>
          </a:stretch>
        </p:blipFill>
        <p:spPr>
          <a:xfrm>
            <a:off x="5737750" y="6734050"/>
            <a:ext cx="1784749" cy="1021713"/>
          </a:xfrm>
          <a:prstGeom prst="rect">
            <a:avLst/>
          </a:prstGeom>
          <a:noFill/>
          <a:ln>
            <a:noFill/>
          </a:ln>
        </p:spPr>
      </p:pic>
      <p:sp>
        <p:nvSpPr>
          <p:cNvPr id="810" name="Google Shape;810;p45"/>
          <p:cNvSpPr/>
          <p:nvPr/>
        </p:nvSpPr>
        <p:spPr>
          <a:xfrm>
            <a:off x="6356709" y="6885298"/>
            <a:ext cx="254100" cy="256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46"/>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46"/>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46"/>
          <p:cNvSpPr txBox="1"/>
          <p:nvPr/>
        </p:nvSpPr>
        <p:spPr>
          <a:xfrm>
            <a:off x="205875" y="258200"/>
            <a:ext cx="7072200" cy="49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L7 - National Health Policies </a:t>
            </a:r>
            <a:r>
              <a:rPr b="1" lang="en-GB" sz="2400">
                <a:solidFill>
                  <a:srgbClr val="134F5C"/>
                </a:solidFill>
                <a:latin typeface="Nunito"/>
                <a:ea typeface="Nunito"/>
                <a:cs typeface="Nunito"/>
                <a:sym typeface="Nunito"/>
              </a:rPr>
              <a:t>&amp; </a:t>
            </a:r>
            <a:r>
              <a:rPr b="1" lang="en-GB" sz="2400">
                <a:solidFill>
                  <a:srgbClr val="134F5C"/>
                </a:solidFill>
                <a:latin typeface="Nunito"/>
                <a:ea typeface="Nunito"/>
                <a:cs typeface="Nunito"/>
                <a:sym typeface="Nunito"/>
              </a:rPr>
              <a:t>Programs</a:t>
            </a:r>
            <a:endParaRPr b="1" sz="2400">
              <a:solidFill>
                <a:srgbClr val="134F5C"/>
              </a:solidFill>
              <a:latin typeface="Nunito"/>
              <a:ea typeface="Nunito"/>
              <a:cs typeface="Nunito"/>
              <a:sym typeface="Nunito"/>
            </a:endParaRPr>
          </a:p>
        </p:txBody>
      </p:sp>
      <p:pic>
        <p:nvPicPr>
          <p:cNvPr id="818" name="Google Shape;818;p46"/>
          <p:cNvPicPr preferRelativeResize="0"/>
          <p:nvPr/>
        </p:nvPicPr>
        <p:blipFill>
          <a:blip r:embed="rId3">
            <a:alphaModFix/>
          </a:blip>
          <a:stretch>
            <a:fillRect/>
          </a:stretch>
        </p:blipFill>
        <p:spPr>
          <a:xfrm>
            <a:off x="2692521" y="2676984"/>
            <a:ext cx="1102254" cy="260766"/>
          </a:xfrm>
          <a:prstGeom prst="rect">
            <a:avLst/>
          </a:prstGeom>
          <a:noFill/>
          <a:ln>
            <a:noFill/>
          </a:ln>
        </p:spPr>
      </p:pic>
      <p:sp>
        <p:nvSpPr>
          <p:cNvPr id="819" name="Google Shape;819;p46"/>
          <p:cNvSpPr txBox="1"/>
          <p:nvPr/>
        </p:nvSpPr>
        <p:spPr>
          <a:xfrm>
            <a:off x="-1453314" y="780993"/>
            <a:ext cx="7072200" cy="75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100" u="sng">
                <a:solidFill>
                  <a:srgbClr val="134F5C"/>
                </a:solidFill>
                <a:latin typeface="Nunito"/>
                <a:ea typeface="Nunito"/>
                <a:cs typeface="Nunito"/>
                <a:sym typeface="Nunito"/>
              </a:rPr>
              <a:t>Health under vision 2030</a:t>
            </a:r>
            <a:endParaRPr b="1" sz="2100" u="sng">
              <a:solidFill>
                <a:srgbClr val="134F5C"/>
              </a:solidFill>
              <a:latin typeface="Nunito"/>
              <a:ea typeface="Nunito"/>
              <a:cs typeface="Nunito"/>
              <a:sym typeface="Nunito"/>
            </a:endParaRPr>
          </a:p>
        </p:txBody>
      </p:sp>
      <p:sp>
        <p:nvSpPr>
          <p:cNvPr id="820" name="Google Shape;820;p46"/>
          <p:cNvSpPr/>
          <p:nvPr/>
        </p:nvSpPr>
        <p:spPr>
          <a:xfrm>
            <a:off x="128345" y="1347278"/>
            <a:ext cx="421500" cy="4095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1" name="Google Shape;821;p46"/>
          <p:cNvPicPr preferRelativeResize="0"/>
          <p:nvPr/>
        </p:nvPicPr>
        <p:blipFill>
          <a:blip r:embed="rId4">
            <a:alphaModFix/>
          </a:blip>
          <a:stretch>
            <a:fillRect/>
          </a:stretch>
        </p:blipFill>
        <p:spPr>
          <a:xfrm>
            <a:off x="356603" y="1758900"/>
            <a:ext cx="3379439" cy="915950"/>
          </a:xfrm>
          <a:prstGeom prst="rect">
            <a:avLst/>
          </a:prstGeom>
          <a:noFill/>
          <a:ln>
            <a:noFill/>
          </a:ln>
        </p:spPr>
      </p:pic>
      <p:sp>
        <p:nvSpPr>
          <p:cNvPr id="822" name="Google Shape;822;p46"/>
          <p:cNvSpPr txBox="1"/>
          <p:nvPr/>
        </p:nvSpPr>
        <p:spPr>
          <a:xfrm>
            <a:off x="128361" y="1284300"/>
            <a:ext cx="3791400" cy="3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solidFill>
                  <a:srgbClr val="999999"/>
                </a:solidFill>
                <a:latin typeface="Mada Medium"/>
                <a:ea typeface="Mada Medium"/>
                <a:cs typeface="Mada Medium"/>
                <a:sym typeface="Mada Medium"/>
              </a:rPr>
              <a:t>The Kingdom will achieve its “Vision 2030” objectives through three main pillars:</a:t>
            </a:r>
            <a:endParaRPr sz="1300">
              <a:solidFill>
                <a:srgbClr val="999999"/>
              </a:solidFill>
              <a:latin typeface="Mada Medium"/>
              <a:ea typeface="Mada Medium"/>
              <a:cs typeface="Mada Medium"/>
              <a:sym typeface="Mada Medium"/>
            </a:endParaRPr>
          </a:p>
        </p:txBody>
      </p:sp>
      <p:pic>
        <p:nvPicPr>
          <p:cNvPr id="823" name="Google Shape;823;p46"/>
          <p:cNvPicPr preferRelativeResize="0"/>
          <p:nvPr/>
        </p:nvPicPr>
        <p:blipFill>
          <a:blip r:embed="rId5">
            <a:alphaModFix/>
          </a:blip>
          <a:stretch>
            <a:fillRect/>
          </a:stretch>
        </p:blipFill>
        <p:spPr>
          <a:xfrm>
            <a:off x="1447694" y="2695079"/>
            <a:ext cx="1205821" cy="275253"/>
          </a:xfrm>
          <a:prstGeom prst="rect">
            <a:avLst/>
          </a:prstGeom>
          <a:noFill/>
          <a:ln>
            <a:noFill/>
          </a:ln>
        </p:spPr>
      </p:pic>
      <p:pic>
        <p:nvPicPr>
          <p:cNvPr id="824" name="Google Shape;824;p46"/>
          <p:cNvPicPr preferRelativeResize="0"/>
          <p:nvPr/>
        </p:nvPicPr>
        <p:blipFill>
          <a:blip r:embed="rId6">
            <a:alphaModFix/>
          </a:blip>
          <a:stretch>
            <a:fillRect/>
          </a:stretch>
        </p:blipFill>
        <p:spPr>
          <a:xfrm>
            <a:off x="205875" y="2676980"/>
            <a:ext cx="1213219" cy="311470"/>
          </a:xfrm>
          <a:prstGeom prst="rect">
            <a:avLst/>
          </a:prstGeom>
          <a:noFill/>
          <a:ln>
            <a:noFill/>
          </a:ln>
        </p:spPr>
      </p:pic>
      <p:sp>
        <p:nvSpPr>
          <p:cNvPr id="825" name="Google Shape;825;p46"/>
          <p:cNvSpPr/>
          <p:nvPr/>
        </p:nvSpPr>
        <p:spPr>
          <a:xfrm>
            <a:off x="4425575" y="849550"/>
            <a:ext cx="2986200" cy="594000"/>
          </a:xfrm>
          <a:prstGeom prst="roundRect">
            <a:avLst>
              <a:gd fmla="val 16667" name="adj"/>
            </a:avLst>
          </a:prstGeom>
          <a:solidFill>
            <a:srgbClr val="D0E0E3"/>
          </a:solidFill>
          <a:ln>
            <a:noFill/>
          </a:ln>
        </p:spPr>
        <p:txBody>
          <a:bodyPr anchorCtr="0" anchor="ctr" bIns="121950" lIns="121950" spcFirstLastPara="1" rIns="121950" wrap="square" tIns="121950">
            <a:noAutofit/>
          </a:bodyPr>
          <a:lstStyle/>
          <a:p>
            <a:pPr indent="0" lvl="0" marL="0" rtl="0" algn="ctr">
              <a:spcBef>
                <a:spcPts val="0"/>
              </a:spcBef>
              <a:spcAft>
                <a:spcPts val="0"/>
              </a:spcAft>
              <a:buNone/>
            </a:pPr>
            <a:r>
              <a:rPr lang="en-GB" sz="1800">
                <a:solidFill>
                  <a:srgbClr val="FFFFFF"/>
                </a:solidFill>
                <a:latin typeface="Nunito"/>
                <a:ea typeface="Nunito"/>
                <a:cs typeface="Nunito"/>
                <a:sym typeface="Nunito"/>
              </a:rPr>
              <a:t>Aims of the National Transformation program </a:t>
            </a:r>
            <a:endParaRPr sz="1800">
              <a:solidFill>
                <a:srgbClr val="FFFFFF"/>
              </a:solidFill>
              <a:latin typeface="Nunito"/>
              <a:ea typeface="Nunito"/>
              <a:cs typeface="Nunito"/>
              <a:sym typeface="Nunito"/>
            </a:endParaRPr>
          </a:p>
        </p:txBody>
      </p:sp>
      <p:pic>
        <p:nvPicPr>
          <p:cNvPr id="826" name="Google Shape;826;p46"/>
          <p:cNvPicPr preferRelativeResize="0"/>
          <p:nvPr/>
        </p:nvPicPr>
        <p:blipFill>
          <a:blip r:embed="rId7">
            <a:alphaModFix/>
          </a:blip>
          <a:stretch>
            <a:fillRect/>
          </a:stretch>
        </p:blipFill>
        <p:spPr>
          <a:xfrm>
            <a:off x="4204350" y="1541700"/>
            <a:ext cx="3207424" cy="2414624"/>
          </a:xfrm>
          <a:prstGeom prst="rect">
            <a:avLst/>
          </a:prstGeom>
          <a:noFill/>
          <a:ln cap="flat" cmpd="sng" w="9525">
            <a:solidFill>
              <a:srgbClr val="45818E"/>
            </a:solidFill>
            <a:prstDash val="dot"/>
            <a:round/>
            <a:headEnd len="sm" w="sm" type="none"/>
            <a:tailEnd len="sm" w="sm" type="none"/>
          </a:ln>
        </p:spPr>
      </p:pic>
      <p:pic>
        <p:nvPicPr>
          <p:cNvPr id="827" name="Google Shape;827;p46"/>
          <p:cNvPicPr preferRelativeResize="0"/>
          <p:nvPr/>
        </p:nvPicPr>
        <p:blipFill rotWithShape="1">
          <a:blip r:embed="rId8">
            <a:alphaModFix/>
          </a:blip>
          <a:srcRect b="88121" l="0" r="4933" t="0"/>
          <a:stretch/>
        </p:blipFill>
        <p:spPr>
          <a:xfrm>
            <a:off x="127225" y="3191387"/>
            <a:ext cx="3952701" cy="593999"/>
          </a:xfrm>
          <a:prstGeom prst="rect">
            <a:avLst/>
          </a:prstGeom>
          <a:noFill/>
          <a:ln>
            <a:noFill/>
          </a:ln>
        </p:spPr>
      </p:pic>
      <p:sp>
        <p:nvSpPr>
          <p:cNvPr id="828" name="Google Shape;828;p46"/>
          <p:cNvSpPr txBox="1"/>
          <p:nvPr/>
        </p:nvSpPr>
        <p:spPr>
          <a:xfrm>
            <a:off x="-51625" y="3793700"/>
            <a:ext cx="4310400" cy="8361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The First Theme (Transform Healthcare) in the NTP seeks to </a:t>
            </a:r>
            <a:r>
              <a:rPr b="1" lang="en-GB" sz="1200" u="sng">
                <a:solidFill>
                  <a:srgbClr val="CC0000"/>
                </a:solidFill>
                <a:latin typeface="Mada"/>
                <a:ea typeface="Mada"/>
                <a:cs typeface="Mada"/>
                <a:sym typeface="Mada"/>
              </a:rPr>
              <a:t>achieve a vibrant society</a:t>
            </a:r>
            <a:r>
              <a:rPr b="1" lang="en-GB" sz="1200">
                <a:solidFill>
                  <a:srgbClr val="000000"/>
                </a:solidFill>
                <a:latin typeface="Mada"/>
                <a:ea typeface="Mada"/>
                <a:cs typeface="Mada"/>
                <a:sym typeface="Mada"/>
              </a:rPr>
              <a:t> </a:t>
            </a:r>
            <a:r>
              <a:rPr lang="en-GB" sz="1200">
                <a:solidFill>
                  <a:srgbClr val="000000"/>
                </a:solidFill>
                <a:latin typeface="Mada"/>
                <a:ea typeface="Mada"/>
                <a:cs typeface="Mada"/>
                <a:sym typeface="Mada"/>
              </a:rPr>
              <a:t>by restructuring the health sector to become a comprehensive and effective system. </a:t>
            </a:r>
            <a:endParaRPr sz="1200">
              <a:solidFill>
                <a:srgbClr val="000000"/>
              </a:solidFill>
              <a:latin typeface="Mada"/>
              <a:ea typeface="Mada"/>
              <a:cs typeface="Mada"/>
              <a:sym typeface="Mada"/>
            </a:endParaRPr>
          </a:p>
        </p:txBody>
      </p:sp>
      <p:sp>
        <p:nvSpPr>
          <p:cNvPr id="829" name="Google Shape;829;p46"/>
          <p:cNvSpPr/>
          <p:nvPr/>
        </p:nvSpPr>
        <p:spPr>
          <a:xfrm>
            <a:off x="2617236" y="3442399"/>
            <a:ext cx="361500" cy="3513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0" name="Google Shape;830;p46"/>
          <p:cNvGrpSpPr/>
          <p:nvPr/>
        </p:nvGrpSpPr>
        <p:grpSpPr>
          <a:xfrm>
            <a:off x="1050288" y="4485296"/>
            <a:ext cx="5490774" cy="2169407"/>
            <a:chOff x="-104577" y="880921"/>
            <a:chExt cx="7199127" cy="2932027"/>
          </a:xfrm>
        </p:grpSpPr>
        <p:grpSp>
          <p:nvGrpSpPr>
            <p:cNvPr id="831" name="Google Shape;831;p46"/>
            <p:cNvGrpSpPr/>
            <p:nvPr/>
          </p:nvGrpSpPr>
          <p:grpSpPr>
            <a:xfrm>
              <a:off x="-104577" y="1131525"/>
              <a:ext cx="7199127" cy="2513733"/>
              <a:chOff x="-104577" y="1131525"/>
              <a:chExt cx="7199127" cy="2513733"/>
            </a:xfrm>
          </p:grpSpPr>
          <p:grpSp>
            <p:nvGrpSpPr>
              <p:cNvPr id="832" name="Google Shape;832;p46"/>
              <p:cNvGrpSpPr/>
              <p:nvPr/>
            </p:nvGrpSpPr>
            <p:grpSpPr>
              <a:xfrm>
                <a:off x="-104577" y="1723675"/>
                <a:ext cx="2544459" cy="1121962"/>
                <a:chOff x="-59171" y="1825882"/>
                <a:chExt cx="3334809" cy="1450500"/>
              </a:xfrm>
            </p:grpSpPr>
            <p:sp>
              <p:nvSpPr>
                <p:cNvPr id="833" name="Google Shape;833;p46"/>
                <p:cNvSpPr txBox="1"/>
                <p:nvPr/>
              </p:nvSpPr>
              <p:spPr>
                <a:xfrm>
                  <a:off x="-59171" y="1825882"/>
                  <a:ext cx="2506800" cy="1450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1600"/>
                    </a:spcAft>
                    <a:buClr>
                      <a:srgbClr val="000000"/>
                    </a:buClr>
                    <a:buSzPts val="800"/>
                    <a:buFont typeface="Arial"/>
                    <a:buNone/>
                  </a:pPr>
                  <a:r>
                    <a:rPr b="1" lang="en-GB" sz="1200">
                      <a:latin typeface="Mada"/>
                      <a:ea typeface="Mada"/>
                      <a:cs typeface="Mada"/>
                      <a:sym typeface="Mada"/>
                    </a:rPr>
                    <a:t>Difficult access to health services</a:t>
                  </a:r>
                  <a:endParaRPr b="1" i="0" sz="1200" u="none" cap="none" strike="noStrike">
                    <a:latin typeface="Mada"/>
                    <a:ea typeface="Mada"/>
                    <a:cs typeface="Mada"/>
                    <a:sym typeface="Mada"/>
                  </a:endParaRPr>
                </a:p>
              </p:txBody>
            </p:sp>
            <p:cxnSp>
              <p:nvCxnSpPr>
                <p:cNvPr id="834" name="Google Shape;834;p46"/>
                <p:cNvCxnSpPr/>
                <p:nvPr/>
              </p:nvCxnSpPr>
              <p:spPr>
                <a:xfrm rot="10800000">
                  <a:off x="2642038" y="2647950"/>
                  <a:ext cx="633600" cy="0"/>
                </a:xfrm>
                <a:prstGeom prst="straightConnector1">
                  <a:avLst/>
                </a:prstGeom>
                <a:noFill/>
                <a:ln cap="flat" cmpd="sng" w="9525">
                  <a:solidFill>
                    <a:srgbClr val="134F5C"/>
                  </a:solidFill>
                  <a:prstDash val="solid"/>
                  <a:round/>
                  <a:headEnd len="sm" w="sm" type="none"/>
                  <a:tailEnd len="med" w="med" type="oval"/>
                </a:ln>
              </p:spPr>
            </p:cxnSp>
          </p:grpSp>
          <p:sp>
            <p:nvSpPr>
              <p:cNvPr id="835" name="Google Shape;835;p46"/>
              <p:cNvSpPr txBox="1"/>
              <p:nvPr/>
            </p:nvSpPr>
            <p:spPr>
              <a:xfrm>
                <a:off x="4977450" y="1131525"/>
                <a:ext cx="2117100" cy="997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1600"/>
                  </a:spcAft>
                  <a:buClr>
                    <a:srgbClr val="000000"/>
                  </a:buClr>
                  <a:buSzPts val="800"/>
                  <a:buFont typeface="Arial"/>
                  <a:buNone/>
                </a:pPr>
                <a:r>
                  <a:rPr b="1" lang="en-GB" sz="1200">
                    <a:latin typeface="Mada"/>
                    <a:ea typeface="Mada"/>
                    <a:cs typeface="Mada"/>
                    <a:sym typeface="Mada"/>
                  </a:rPr>
                  <a:t>Limited quality and inefficient health services</a:t>
                </a:r>
                <a:endParaRPr b="1" i="0" sz="1000" u="none" cap="none" strike="noStrike">
                  <a:latin typeface="Mada"/>
                  <a:ea typeface="Mada"/>
                  <a:cs typeface="Mada"/>
                  <a:sym typeface="Mada"/>
                </a:endParaRPr>
              </a:p>
            </p:txBody>
          </p:sp>
          <p:cxnSp>
            <p:nvCxnSpPr>
              <p:cNvPr id="836" name="Google Shape;836;p46"/>
              <p:cNvCxnSpPr/>
              <p:nvPr/>
            </p:nvCxnSpPr>
            <p:spPr>
              <a:xfrm>
                <a:off x="3915676" y="1630328"/>
                <a:ext cx="981900" cy="0"/>
              </a:xfrm>
              <a:prstGeom prst="straightConnector1">
                <a:avLst/>
              </a:prstGeom>
              <a:noFill/>
              <a:ln cap="flat" cmpd="sng" w="9525">
                <a:solidFill>
                  <a:srgbClr val="A2C4C9"/>
                </a:solidFill>
                <a:prstDash val="solid"/>
                <a:round/>
                <a:headEnd len="sm" w="sm" type="none"/>
                <a:tailEnd len="med" w="med" type="oval"/>
              </a:ln>
            </p:spPr>
          </p:cxnSp>
          <p:grpSp>
            <p:nvGrpSpPr>
              <p:cNvPr id="837" name="Google Shape;837;p46"/>
              <p:cNvGrpSpPr/>
              <p:nvPr/>
            </p:nvGrpSpPr>
            <p:grpSpPr>
              <a:xfrm>
                <a:off x="3915676" y="2647675"/>
                <a:ext cx="3178861" cy="997583"/>
                <a:chOff x="5209838" y="3020452"/>
                <a:chExt cx="4166266" cy="1289700"/>
              </a:xfrm>
            </p:grpSpPr>
            <p:sp>
              <p:nvSpPr>
                <p:cNvPr id="838" name="Google Shape;838;p46"/>
                <p:cNvSpPr txBox="1"/>
                <p:nvPr/>
              </p:nvSpPr>
              <p:spPr>
                <a:xfrm>
                  <a:off x="6696504" y="3020452"/>
                  <a:ext cx="2679600" cy="1289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1600"/>
                    </a:spcAft>
                    <a:buClr>
                      <a:srgbClr val="000000"/>
                    </a:buClr>
                    <a:buSzPts val="800"/>
                    <a:buFont typeface="Arial"/>
                    <a:buNone/>
                  </a:pPr>
                  <a:r>
                    <a:rPr b="1" lang="en-GB" sz="1200">
                      <a:latin typeface="Mada"/>
                      <a:ea typeface="Mada"/>
                      <a:cs typeface="Mada"/>
                      <a:sym typeface="Mada"/>
                    </a:rPr>
                    <a:t>Limited preventive healthcare</a:t>
                  </a:r>
                  <a:endParaRPr b="1" i="0" sz="1000" u="none" cap="none" strike="noStrike">
                    <a:latin typeface="Mada"/>
                    <a:ea typeface="Mada"/>
                    <a:cs typeface="Mada"/>
                    <a:sym typeface="Mada"/>
                  </a:endParaRPr>
                </a:p>
              </p:txBody>
            </p:sp>
            <p:cxnSp>
              <p:nvCxnSpPr>
                <p:cNvPr id="839" name="Google Shape;839;p46"/>
                <p:cNvCxnSpPr/>
                <p:nvPr/>
              </p:nvCxnSpPr>
              <p:spPr>
                <a:xfrm>
                  <a:off x="5209838" y="3648300"/>
                  <a:ext cx="1286700" cy="0"/>
                </a:xfrm>
                <a:prstGeom prst="straightConnector1">
                  <a:avLst/>
                </a:prstGeom>
                <a:noFill/>
                <a:ln cap="flat" cmpd="sng" w="9525">
                  <a:solidFill>
                    <a:srgbClr val="D9D9D9"/>
                  </a:solidFill>
                  <a:prstDash val="solid"/>
                  <a:round/>
                  <a:headEnd len="sm" w="sm" type="none"/>
                  <a:tailEnd len="med" w="med" type="oval"/>
                </a:ln>
              </p:spPr>
            </p:cxnSp>
          </p:grpSp>
        </p:grpSp>
        <p:grpSp>
          <p:nvGrpSpPr>
            <p:cNvPr id="840" name="Google Shape;840;p46"/>
            <p:cNvGrpSpPr/>
            <p:nvPr/>
          </p:nvGrpSpPr>
          <p:grpSpPr>
            <a:xfrm>
              <a:off x="1973638" y="880921"/>
              <a:ext cx="2910719" cy="2932027"/>
              <a:chOff x="2662213" y="676343"/>
              <a:chExt cx="3814835" cy="3790597"/>
            </a:xfrm>
          </p:grpSpPr>
          <p:sp>
            <p:nvSpPr>
              <p:cNvPr id="841" name="Google Shape;841;p46"/>
              <p:cNvSpPr/>
              <p:nvPr/>
            </p:nvSpPr>
            <p:spPr>
              <a:xfrm rot="3600185">
                <a:off x="3169983" y="1184511"/>
                <a:ext cx="2774659" cy="2774659"/>
              </a:xfrm>
              <a:prstGeom prst="blockArc">
                <a:avLst>
                  <a:gd fmla="val 12622480" name="adj1"/>
                  <a:gd fmla="val 19781569" name="adj2"/>
                  <a:gd fmla="val 20773" name="adj3"/>
                </a:avLst>
              </a:prstGeom>
              <a:solidFill>
                <a:srgbClr val="A2C4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842" name="Google Shape;842;p46"/>
              <p:cNvSpPr/>
              <p:nvPr/>
            </p:nvSpPr>
            <p:spPr>
              <a:xfrm rot="10800000">
                <a:off x="3183490" y="1163229"/>
                <a:ext cx="2774700" cy="2774700"/>
              </a:xfrm>
              <a:prstGeom prst="blockArc">
                <a:avLst>
                  <a:gd fmla="val 12622480" name="adj1"/>
                  <a:gd fmla="val 19662822" name="adj2"/>
                  <a:gd fmla="val 20729" name="adj3"/>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843" name="Google Shape;843;p46"/>
              <p:cNvSpPr/>
              <p:nvPr/>
            </p:nvSpPr>
            <p:spPr>
              <a:xfrm rot="-3600185">
                <a:off x="3194618" y="1184114"/>
                <a:ext cx="2774659" cy="2774659"/>
              </a:xfrm>
              <a:prstGeom prst="blockArc">
                <a:avLst>
                  <a:gd fmla="val 12622480" name="adj1"/>
                  <a:gd fmla="val 19703271" name="adj2"/>
                  <a:gd fmla="val 20851" name="adj3"/>
                </a:avLst>
              </a:prstGeom>
              <a:solidFill>
                <a:srgbClr val="134F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grpSp>
            <p:nvGrpSpPr>
              <p:cNvPr id="844" name="Google Shape;844;p46"/>
              <p:cNvGrpSpPr/>
              <p:nvPr/>
            </p:nvGrpSpPr>
            <p:grpSpPr>
              <a:xfrm>
                <a:off x="4264097" y="1180331"/>
                <a:ext cx="585001" cy="585530"/>
                <a:chOff x="1970048" y="811613"/>
                <a:chExt cx="588000" cy="588000"/>
              </a:xfrm>
            </p:grpSpPr>
            <p:sp>
              <p:nvSpPr>
                <p:cNvPr id="845" name="Google Shape;845;p46"/>
                <p:cNvSpPr/>
                <p:nvPr/>
              </p:nvSpPr>
              <p:spPr>
                <a:xfrm rot="39023">
                  <a:off x="1973329" y="814894"/>
                  <a:ext cx="581437" cy="581437"/>
                </a:xfrm>
                <a:prstGeom prst="pie">
                  <a:avLst>
                    <a:gd fmla="val 6190354" name="adj1"/>
                    <a:gd fmla="val 14996165" name="adj2"/>
                  </a:avLst>
                </a:prstGeom>
                <a:solidFill>
                  <a:srgbClr val="A2C4C9"/>
                </a:solidFill>
                <a:ln>
                  <a:noFill/>
                </a:ln>
                <a:effectLst>
                  <a:outerShdw blurRad="142875" rotWithShape="0" algn="bl">
                    <a:srgbClr val="000000">
                      <a:alpha val="427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846" name="Google Shape;846;p46"/>
                <p:cNvSpPr/>
                <p:nvPr/>
              </p:nvSpPr>
              <p:spPr>
                <a:xfrm rot="10800000">
                  <a:off x="1973295" y="814927"/>
                  <a:ext cx="581400" cy="581400"/>
                </a:xfrm>
                <a:prstGeom prst="pie">
                  <a:avLst>
                    <a:gd fmla="val 4028252" name="adj1"/>
                    <a:gd fmla="val 17183677" name="adj2"/>
                  </a:avLst>
                </a:prstGeom>
                <a:solidFill>
                  <a:srgbClr val="A2C4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grpSp>
          <p:grpSp>
            <p:nvGrpSpPr>
              <p:cNvPr id="847" name="Google Shape;847;p46"/>
              <p:cNvGrpSpPr/>
              <p:nvPr/>
            </p:nvGrpSpPr>
            <p:grpSpPr>
              <a:xfrm rot="7200165">
                <a:off x="5229899" y="2804769"/>
                <a:ext cx="585011" cy="585536"/>
                <a:chOff x="1977085" y="811649"/>
                <a:chExt cx="588000" cy="588000"/>
              </a:xfrm>
            </p:grpSpPr>
            <p:sp>
              <p:nvSpPr>
                <p:cNvPr id="848" name="Google Shape;848;p46"/>
                <p:cNvSpPr/>
                <p:nvPr/>
              </p:nvSpPr>
              <p:spPr>
                <a:xfrm rot="39023">
                  <a:off x="1980366" y="814930"/>
                  <a:ext cx="581437" cy="581437"/>
                </a:xfrm>
                <a:prstGeom prst="pie">
                  <a:avLst>
                    <a:gd fmla="val 6190354" name="adj1"/>
                    <a:gd fmla="val 14996165" name="adj2"/>
                  </a:avLst>
                </a:prstGeom>
                <a:solidFill>
                  <a:srgbClr val="D9D9D9"/>
                </a:solidFill>
                <a:ln>
                  <a:noFill/>
                </a:ln>
                <a:effectLst>
                  <a:outerShdw blurRad="142875" rotWithShape="0" algn="bl">
                    <a:srgbClr val="000000">
                      <a:alpha val="427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849" name="Google Shape;849;p46"/>
                <p:cNvSpPr/>
                <p:nvPr/>
              </p:nvSpPr>
              <p:spPr>
                <a:xfrm rot="10800000">
                  <a:off x="1980332" y="814963"/>
                  <a:ext cx="581400" cy="581400"/>
                </a:xfrm>
                <a:prstGeom prst="pie">
                  <a:avLst>
                    <a:gd fmla="val 4028252" name="adj1"/>
                    <a:gd fmla="val 17183677" name="adj2"/>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grpSp>
          <p:sp>
            <p:nvSpPr>
              <p:cNvPr id="850" name="Google Shape;850;p46"/>
              <p:cNvSpPr txBox="1"/>
              <p:nvPr/>
            </p:nvSpPr>
            <p:spPr>
              <a:xfrm>
                <a:off x="3292258" y="2819222"/>
                <a:ext cx="6759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i="0" lang="en-GB" sz="1600" u="none" cap="none" strike="noStrike">
                    <a:solidFill>
                      <a:srgbClr val="FFFFFF"/>
                    </a:solidFill>
                    <a:latin typeface="Changa"/>
                    <a:ea typeface="Changa"/>
                    <a:cs typeface="Changa"/>
                    <a:sym typeface="Changa"/>
                  </a:rPr>
                  <a:t>01 </a:t>
                </a:r>
                <a:endParaRPr i="0" sz="1600" u="none" cap="none" strike="noStrike">
                  <a:solidFill>
                    <a:srgbClr val="FFFFFF"/>
                  </a:solidFill>
                  <a:latin typeface="Changa"/>
                  <a:ea typeface="Changa"/>
                  <a:cs typeface="Changa"/>
                  <a:sym typeface="Changa"/>
                </a:endParaRPr>
              </a:p>
            </p:txBody>
          </p:sp>
          <p:grpSp>
            <p:nvGrpSpPr>
              <p:cNvPr id="851" name="Google Shape;851;p46"/>
              <p:cNvGrpSpPr/>
              <p:nvPr/>
            </p:nvGrpSpPr>
            <p:grpSpPr>
              <a:xfrm rot="-7200165">
                <a:off x="3337708" y="2826834"/>
                <a:ext cx="585011" cy="585536"/>
                <a:chOff x="1967628" y="812211"/>
                <a:chExt cx="588000" cy="588000"/>
              </a:xfrm>
            </p:grpSpPr>
            <p:sp>
              <p:nvSpPr>
                <p:cNvPr id="852" name="Google Shape;852;p46"/>
                <p:cNvSpPr/>
                <p:nvPr/>
              </p:nvSpPr>
              <p:spPr>
                <a:xfrm rot="39023">
                  <a:off x="1970909" y="815492"/>
                  <a:ext cx="581437" cy="581437"/>
                </a:xfrm>
                <a:prstGeom prst="pie">
                  <a:avLst>
                    <a:gd fmla="val 6190354" name="adj1"/>
                    <a:gd fmla="val 14996165" name="adj2"/>
                  </a:avLst>
                </a:prstGeom>
                <a:solidFill>
                  <a:srgbClr val="134F5C"/>
                </a:solidFill>
                <a:ln>
                  <a:noFill/>
                </a:ln>
                <a:effectLst>
                  <a:outerShdw blurRad="142875" rotWithShape="0" algn="bl">
                    <a:srgbClr val="000000">
                      <a:alpha val="427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853" name="Google Shape;853;p46"/>
                <p:cNvSpPr/>
                <p:nvPr/>
              </p:nvSpPr>
              <p:spPr>
                <a:xfrm rot="10800000">
                  <a:off x="1970875" y="815525"/>
                  <a:ext cx="581400" cy="581400"/>
                </a:xfrm>
                <a:prstGeom prst="pie">
                  <a:avLst>
                    <a:gd fmla="val 4028252" name="adj1"/>
                    <a:gd fmla="val 17183677" name="adj2"/>
                  </a:avLst>
                </a:prstGeom>
                <a:solidFill>
                  <a:srgbClr val="134F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grpSp>
        </p:grpSp>
      </p:grpSp>
      <p:sp>
        <p:nvSpPr>
          <p:cNvPr id="854" name="Google Shape;854;p46"/>
          <p:cNvSpPr txBox="1"/>
          <p:nvPr/>
        </p:nvSpPr>
        <p:spPr>
          <a:xfrm>
            <a:off x="3249401" y="5387670"/>
            <a:ext cx="1005000" cy="45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u="sng">
                <a:solidFill>
                  <a:srgbClr val="CC0000"/>
                </a:solidFill>
                <a:latin typeface="Mada"/>
                <a:ea typeface="Mada"/>
                <a:cs typeface="Mada"/>
                <a:sym typeface="Mada"/>
              </a:rPr>
              <a:t>3 Major Challenges </a:t>
            </a:r>
            <a:endParaRPr b="1" sz="1200" u="sng">
              <a:solidFill>
                <a:srgbClr val="CC0000"/>
              </a:solidFill>
              <a:latin typeface="Mada"/>
              <a:ea typeface="Mada"/>
              <a:cs typeface="Mada"/>
              <a:sym typeface="Mada"/>
            </a:endParaRPr>
          </a:p>
        </p:txBody>
      </p:sp>
      <p:sp>
        <p:nvSpPr>
          <p:cNvPr id="855" name="Google Shape;855;p46"/>
          <p:cNvSpPr/>
          <p:nvPr/>
        </p:nvSpPr>
        <p:spPr>
          <a:xfrm>
            <a:off x="3603988" y="5160342"/>
            <a:ext cx="295800" cy="289200"/>
          </a:xfrm>
          <a:prstGeom prst="star5">
            <a:avLst>
              <a:gd fmla="val 19098" name="adj"/>
              <a:gd fmla="val 105146" name="hf"/>
              <a:gd fmla="val 110557" name="vf"/>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46"/>
          <p:cNvSpPr txBox="1"/>
          <p:nvPr/>
        </p:nvSpPr>
        <p:spPr>
          <a:xfrm>
            <a:off x="102675" y="6603950"/>
            <a:ext cx="7278600" cy="75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u="sng">
                <a:solidFill>
                  <a:srgbClr val="76A5AF"/>
                </a:solidFill>
                <a:latin typeface="Nunito"/>
                <a:ea typeface="Nunito"/>
                <a:cs typeface="Nunito"/>
                <a:sym typeface="Nunito"/>
              </a:rPr>
              <a:t> Main entities involved in Transforming Healthcare</a:t>
            </a:r>
            <a:endParaRPr b="1" sz="1800" u="sng">
              <a:solidFill>
                <a:srgbClr val="76A5AF"/>
              </a:solidFill>
              <a:latin typeface="Nunito"/>
              <a:ea typeface="Nunito"/>
              <a:cs typeface="Nunito"/>
              <a:sym typeface="Nunito"/>
            </a:endParaRPr>
          </a:p>
        </p:txBody>
      </p:sp>
      <p:sp>
        <p:nvSpPr>
          <p:cNvPr id="857" name="Google Shape;857;p46"/>
          <p:cNvSpPr/>
          <p:nvPr/>
        </p:nvSpPr>
        <p:spPr>
          <a:xfrm>
            <a:off x="695644" y="6603938"/>
            <a:ext cx="387900" cy="391200"/>
          </a:xfrm>
          <a:prstGeom prst="star5">
            <a:avLst>
              <a:gd fmla="val 19098" name="adj"/>
              <a:gd fmla="val 105146" name="hf"/>
              <a:gd fmla="val 110557" name="vf"/>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8" name="Google Shape;858;p46"/>
          <p:cNvGrpSpPr/>
          <p:nvPr/>
        </p:nvGrpSpPr>
        <p:grpSpPr>
          <a:xfrm>
            <a:off x="228478" y="7277435"/>
            <a:ext cx="7026985" cy="2104178"/>
            <a:chOff x="228478" y="7448385"/>
            <a:chExt cx="7026985" cy="2104178"/>
          </a:xfrm>
        </p:grpSpPr>
        <p:grpSp>
          <p:nvGrpSpPr>
            <p:cNvPr id="859" name="Google Shape;859;p46"/>
            <p:cNvGrpSpPr/>
            <p:nvPr/>
          </p:nvGrpSpPr>
          <p:grpSpPr>
            <a:xfrm>
              <a:off x="249736" y="7448385"/>
              <a:ext cx="2921629" cy="571364"/>
              <a:chOff x="1593000" y="2322568"/>
              <a:chExt cx="3613641" cy="643356"/>
            </a:xfrm>
          </p:grpSpPr>
          <p:sp>
            <p:nvSpPr>
              <p:cNvPr id="860" name="Google Shape;860;p46"/>
              <p:cNvSpPr/>
              <p:nvPr/>
            </p:nvSpPr>
            <p:spPr>
              <a:xfrm flipH="1">
                <a:off x="2283025" y="2322575"/>
                <a:ext cx="1844400" cy="642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t/>
                </a:r>
                <a:endParaRPr/>
              </a:p>
            </p:txBody>
          </p:sp>
          <p:sp>
            <p:nvSpPr>
              <p:cNvPr id="861" name="Google Shape;861;p46"/>
              <p:cNvSpPr/>
              <p:nvPr/>
            </p:nvSpPr>
            <p:spPr>
              <a:xfrm rot="-5400000">
                <a:off x="4175389" y="1934671"/>
                <a:ext cx="643356" cy="1419149"/>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862" name="Google Shape;862;p46"/>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863" name="Google Shape;863;p46"/>
              <p:cNvSpPr/>
              <p:nvPr/>
            </p:nvSpPr>
            <p:spPr>
              <a:xfrm>
                <a:off x="1593000" y="2322575"/>
                <a:ext cx="690000" cy="642600"/>
              </a:xfrm>
              <a:prstGeom prst="rect">
                <a:avLst/>
              </a:prstGeom>
              <a:solidFill>
                <a:srgbClr val="A2C4C9"/>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GB" sz="2400">
                    <a:solidFill>
                      <a:srgbClr val="FFFFFF"/>
                    </a:solidFill>
                    <a:latin typeface="Georgia"/>
                    <a:ea typeface="Georgia"/>
                    <a:cs typeface="Georgia"/>
                    <a:sym typeface="Georgia"/>
                  </a:rPr>
                  <a:t>1</a:t>
                </a:r>
                <a:endParaRPr b="1" sz="2400">
                  <a:solidFill>
                    <a:srgbClr val="FFFFFF"/>
                  </a:solidFill>
                  <a:latin typeface="Georgia"/>
                  <a:ea typeface="Georgia"/>
                  <a:cs typeface="Georgia"/>
                  <a:sym typeface="Georgia"/>
                </a:endParaRPr>
              </a:p>
            </p:txBody>
          </p:sp>
        </p:grpSp>
        <p:grpSp>
          <p:nvGrpSpPr>
            <p:cNvPr id="864" name="Google Shape;864;p46"/>
            <p:cNvGrpSpPr/>
            <p:nvPr/>
          </p:nvGrpSpPr>
          <p:grpSpPr>
            <a:xfrm>
              <a:off x="254256" y="8174081"/>
              <a:ext cx="2912595" cy="571364"/>
              <a:chOff x="1593000" y="2322568"/>
              <a:chExt cx="3613641" cy="643356"/>
            </a:xfrm>
          </p:grpSpPr>
          <p:sp>
            <p:nvSpPr>
              <p:cNvPr id="865" name="Google Shape;865;p46"/>
              <p:cNvSpPr/>
              <p:nvPr/>
            </p:nvSpPr>
            <p:spPr>
              <a:xfrm flipH="1">
                <a:off x="2283025" y="2322575"/>
                <a:ext cx="1844400" cy="642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866" name="Google Shape;866;p46"/>
              <p:cNvSpPr/>
              <p:nvPr/>
            </p:nvSpPr>
            <p:spPr>
              <a:xfrm rot="-5400000">
                <a:off x="4175389" y="1934671"/>
                <a:ext cx="643356" cy="1419149"/>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867" name="Google Shape;867;p46"/>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868" name="Google Shape;868;p46"/>
              <p:cNvSpPr/>
              <p:nvPr/>
            </p:nvSpPr>
            <p:spPr>
              <a:xfrm>
                <a:off x="1593000" y="2322575"/>
                <a:ext cx="690000" cy="642600"/>
              </a:xfrm>
              <a:prstGeom prst="rect">
                <a:avLst/>
              </a:prstGeom>
              <a:solidFill>
                <a:srgbClr val="76A5AF"/>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GB" sz="2400">
                    <a:solidFill>
                      <a:srgbClr val="FFFFFF"/>
                    </a:solidFill>
                    <a:latin typeface="Georgia"/>
                    <a:ea typeface="Georgia"/>
                    <a:cs typeface="Georgia"/>
                    <a:sym typeface="Georgia"/>
                  </a:rPr>
                  <a:t>3</a:t>
                </a:r>
                <a:endParaRPr b="1" sz="2400">
                  <a:solidFill>
                    <a:srgbClr val="FFFFFF"/>
                  </a:solidFill>
                  <a:latin typeface="Georgia"/>
                  <a:ea typeface="Georgia"/>
                  <a:cs typeface="Georgia"/>
                  <a:sym typeface="Georgia"/>
                </a:endParaRPr>
              </a:p>
            </p:txBody>
          </p:sp>
        </p:grpSp>
        <p:grpSp>
          <p:nvGrpSpPr>
            <p:cNvPr id="869" name="Google Shape;869;p46"/>
            <p:cNvGrpSpPr/>
            <p:nvPr/>
          </p:nvGrpSpPr>
          <p:grpSpPr>
            <a:xfrm>
              <a:off x="3571627" y="8174085"/>
              <a:ext cx="3658089" cy="571364"/>
              <a:chOff x="1593000" y="2322568"/>
              <a:chExt cx="3613641" cy="643356"/>
            </a:xfrm>
          </p:grpSpPr>
          <p:sp>
            <p:nvSpPr>
              <p:cNvPr id="870" name="Google Shape;870;p46"/>
              <p:cNvSpPr/>
              <p:nvPr/>
            </p:nvSpPr>
            <p:spPr>
              <a:xfrm flipH="1">
                <a:off x="2283025" y="2322575"/>
                <a:ext cx="1844400" cy="642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871" name="Google Shape;871;p46"/>
              <p:cNvSpPr/>
              <p:nvPr/>
            </p:nvSpPr>
            <p:spPr>
              <a:xfrm rot="-5400000">
                <a:off x="4175389" y="1934671"/>
                <a:ext cx="643356" cy="1419149"/>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872" name="Google Shape;872;p46"/>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873" name="Google Shape;873;p46"/>
              <p:cNvSpPr/>
              <p:nvPr/>
            </p:nvSpPr>
            <p:spPr>
              <a:xfrm>
                <a:off x="1593000" y="2322575"/>
                <a:ext cx="690000" cy="642600"/>
              </a:xfrm>
              <a:prstGeom prst="rect">
                <a:avLst/>
              </a:prstGeom>
              <a:solidFill>
                <a:srgbClr val="CCCCCC"/>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GB" sz="2400">
                    <a:solidFill>
                      <a:srgbClr val="FFFFFF"/>
                    </a:solidFill>
                    <a:latin typeface="Georgia"/>
                    <a:ea typeface="Georgia"/>
                    <a:cs typeface="Georgia"/>
                    <a:sym typeface="Georgia"/>
                  </a:rPr>
                  <a:t>4</a:t>
                </a:r>
                <a:endParaRPr b="1" sz="2400">
                  <a:solidFill>
                    <a:srgbClr val="FFFFFF"/>
                  </a:solidFill>
                  <a:latin typeface="Georgia"/>
                  <a:ea typeface="Georgia"/>
                  <a:cs typeface="Georgia"/>
                  <a:sym typeface="Georgia"/>
                </a:endParaRPr>
              </a:p>
            </p:txBody>
          </p:sp>
        </p:grpSp>
        <p:grpSp>
          <p:nvGrpSpPr>
            <p:cNvPr id="874" name="Google Shape;874;p46"/>
            <p:cNvGrpSpPr/>
            <p:nvPr/>
          </p:nvGrpSpPr>
          <p:grpSpPr>
            <a:xfrm>
              <a:off x="228478" y="8981130"/>
              <a:ext cx="2914763" cy="571364"/>
              <a:chOff x="1593000" y="2322568"/>
              <a:chExt cx="3613641" cy="643356"/>
            </a:xfrm>
          </p:grpSpPr>
          <p:sp>
            <p:nvSpPr>
              <p:cNvPr id="875" name="Google Shape;875;p46"/>
              <p:cNvSpPr/>
              <p:nvPr/>
            </p:nvSpPr>
            <p:spPr>
              <a:xfrm flipH="1">
                <a:off x="2283025" y="2322575"/>
                <a:ext cx="1844400" cy="642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876" name="Google Shape;876;p46"/>
              <p:cNvSpPr/>
              <p:nvPr/>
            </p:nvSpPr>
            <p:spPr>
              <a:xfrm rot="-5400000">
                <a:off x="4175389" y="1934671"/>
                <a:ext cx="643356" cy="1419149"/>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877" name="Google Shape;877;p46"/>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878" name="Google Shape;878;p46"/>
              <p:cNvSpPr/>
              <p:nvPr/>
            </p:nvSpPr>
            <p:spPr>
              <a:xfrm>
                <a:off x="1593000" y="2322575"/>
                <a:ext cx="690000" cy="642600"/>
              </a:xfrm>
              <a:prstGeom prst="rect">
                <a:avLst/>
              </a:prstGeom>
              <a:solidFill>
                <a:srgbClr val="134F5C"/>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GB" sz="2400">
                    <a:solidFill>
                      <a:srgbClr val="FFFFFF"/>
                    </a:solidFill>
                    <a:latin typeface="Georgia"/>
                    <a:ea typeface="Georgia"/>
                    <a:cs typeface="Georgia"/>
                    <a:sym typeface="Georgia"/>
                  </a:rPr>
                  <a:t>5</a:t>
                </a:r>
                <a:endParaRPr b="1" sz="2400">
                  <a:solidFill>
                    <a:srgbClr val="FFFFFF"/>
                  </a:solidFill>
                  <a:latin typeface="Georgia"/>
                  <a:ea typeface="Georgia"/>
                  <a:cs typeface="Georgia"/>
                  <a:sym typeface="Georgia"/>
                </a:endParaRPr>
              </a:p>
            </p:txBody>
          </p:sp>
        </p:grpSp>
        <p:grpSp>
          <p:nvGrpSpPr>
            <p:cNvPr id="879" name="Google Shape;879;p46"/>
            <p:cNvGrpSpPr/>
            <p:nvPr/>
          </p:nvGrpSpPr>
          <p:grpSpPr>
            <a:xfrm>
              <a:off x="3554371" y="8981138"/>
              <a:ext cx="3701092" cy="571364"/>
              <a:chOff x="1593000" y="2322568"/>
              <a:chExt cx="3613641" cy="643356"/>
            </a:xfrm>
          </p:grpSpPr>
          <p:sp>
            <p:nvSpPr>
              <p:cNvPr id="880" name="Google Shape;880;p46"/>
              <p:cNvSpPr/>
              <p:nvPr/>
            </p:nvSpPr>
            <p:spPr>
              <a:xfrm flipH="1">
                <a:off x="2283025" y="2322575"/>
                <a:ext cx="1844400" cy="642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881" name="Google Shape;881;p46"/>
              <p:cNvSpPr/>
              <p:nvPr/>
            </p:nvSpPr>
            <p:spPr>
              <a:xfrm rot="-5400000">
                <a:off x="4175389" y="1934671"/>
                <a:ext cx="643356" cy="1419149"/>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882" name="Google Shape;882;p46"/>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883" name="Google Shape;883;p46"/>
              <p:cNvSpPr/>
              <p:nvPr/>
            </p:nvSpPr>
            <p:spPr>
              <a:xfrm>
                <a:off x="1593000" y="2322575"/>
                <a:ext cx="690000" cy="642600"/>
              </a:xfrm>
              <a:prstGeom prst="rect">
                <a:avLst/>
              </a:prstGeom>
              <a:solidFill>
                <a:srgbClr val="A2C4C9"/>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GB" sz="2400">
                    <a:solidFill>
                      <a:srgbClr val="FFFFFF"/>
                    </a:solidFill>
                    <a:latin typeface="Georgia"/>
                    <a:ea typeface="Georgia"/>
                    <a:cs typeface="Georgia"/>
                    <a:sym typeface="Georgia"/>
                  </a:rPr>
                  <a:t>6</a:t>
                </a:r>
                <a:endParaRPr b="1" sz="2400">
                  <a:solidFill>
                    <a:srgbClr val="FFFFFF"/>
                  </a:solidFill>
                  <a:latin typeface="Georgia"/>
                  <a:ea typeface="Georgia"/>
                  <a:cs typeface="Georgia"/>
                  <a:sym typeface="Georgia"/>
                </a:endParaRPr>
              </a:p>
            </p:txBody>
          </p:sp>
        </p:grpSp>
        <p:sp>
          <p:nvSpPr>
            <p:cNvPr id="884" name="Google Shape;884;p46"/>
            <p:cNvSpPr txBox="1"/>
            <p:nvPr/>
          </p:nvSpPr>
          <p:spPr>
            <a:xfrm>
              <a:off x="975225" y="7503113"/>
              <a:ext cx="1995300" cy="36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1"/>
                  </a:solidFill>
                  <a:latin typeface="Mada"/>
                  <a:ea typeface="Mada"/>
                  <a:cs typeface="Mada"/>
                  <a:sym typeface="Mada"/>
                </a:rPr>
                <a:t>Ministry of Health</a:t>
              </a:r>
              <a:endParaRPr/>
            </a:p>
          </p:txBody>
        </p:sp>
        <p:sp>
          <p:nvSpPr>
            <p:cNvPr id="885" name="Google Shape;885;p46"/>
            <p:cNvSpPr txBox="1"/>
            <p:nvPr/>
          </p:nvSpPr>
          <p:spPr>
            <a:xfrm>
              <a:off x="899025" y="8297388"/>
              <a:ext cx="2191500" cy="36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Saudi Food and Drug Authority </a:t>
              </a:r>
              <a:endParaRPr sz="1200">
                <a:solidFill>
                  <a:schemeClr val="dk1"/>
                </a:solidFill>
                <a:latin typeface="Mada"/>
                <a:ea typeface="Mada"/>
                <a:cs typeface="Mada"/>
                <a:sym typeface="Mada"/>
              </a:endParaRPr>
            </a:p>
          </p:txBody>
        </p:sp>
        <p:sp>
          <p:nvSpPr>
            <p:cNvPr id="886" name="Google Shape;886;p46"/>
            <p:cNvSpPr txBox="1"/>
            <p:nvPr/>
          </p:nvSpPr>
          <p:spPr>
            <a:xfrm>
              <a:off x="4492326" y="8981063"/>
              <a:ext cx="2513400" cy="571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200">
                  <a:solidFill>
                    <a:schemeClr val="dk1"/>
                  </a:solidFill>
                  <a:latin typeface="Mada"/>
                  <a:ea typeface="Mada"/>
                  <a:cs typeface="Mada"/>
                  <a:sym typeface="Mada"/>
                </a:rPr>
                <a:t>King Faisal Specialist Hospital and Research Center </a:t>
              </a:r>
              <a:endParaRPr sz="1200">
                <a:solidFill>
                  <a:schemeClr val="dk1"/>
                </a:solidFill>
                <a:latin typeface="Mada"/>
                <a:ea typeface="Mada"/>
                <a:cs typeface="Mada"/>
                <a:sym typeface="Mada"/>
              </a:endParaRPr>
            </a:p>
          </p:txBody>
        </p:sp>
        <p:sp>
          <p:nvSpPr>
            <p:cNvPr id="887" name="Google Shape;887;p46"/>
            <p:cNvSpPr txBox="1"/>
            <p:nvPr/>
          </p:nvSpPr>
          <p:spPr>
            <a:xfrm>
              <a:off x="4467279" y="8229969"/>
              <a:ext cx="2535600" cy="5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The Saudi Red Crescent Authority</a:t>
              </a:r>
              <a:r>
                <a:rPr lang="en-GB"/>
                <a:t> </a:t>
              </a:r>
              <a:endParaRPr/>
            </a:p>
          </p:txBody>
        </p:sp>
        <p:sp>
          <p:nvSpPr>
            <p:cNvPr id="888" name="Google Shape;888;p46"/>
            <p:cNvSpPr txBox="1"/>
            <p:nvPr/>
          </p:nvSpPr>
          <p:spPr>
            <a:xfrm>
              <a:off x="820800" y="9081863"/>
              <a:ext cx="1695600" cy="36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Ministry of Education</a:t>
              </a:r>
              <a:r>
                <a:rPr baseline="30000" lang="en-GB" sz="1300">
                  <a:solidFill>
                    <a:srgbClr val="6AA84F"/>
                  </a:solidFill>
                  <a:latin typeface="Nunito"/>
                  <a:ea typeface="Nunito"/>
                  <a:cs typeface="Nunito"/>
                  <a:sym typeface="Nunito"/>
                </a:rPr>
                <a:t>1</a:t>
              </a:r>
              <a:endParaRPr sz="1200">
                <a:latin typeface="Mada"/>
                <a:ea typeface="Mada"/>
                <a:cs typeface="Mada"/>
                <a:sym typeface="Mada"/>
              </a:endParaRPr>
            </a:p>
          </p:txBody>
        </p:sp>
        <p:grpSp>
          <p:nvGrpSpPr>
            <p:cNvPr id="889" name="Google Shape;889;p46"/>
            <p:cNvGrpSpPr/>
            <p:nvPr/>
          </p:nvGrpSpPr>
          <p:grpSpPr>
            <a:xfrm>
              <a:off x="3557040" y="7478656"/>
              <a:ext cx="3587260" cy="571357"/>
              <a:chOff x="1593000" y="2322568"/>
              <a:chExt cx="3613640" cy="643348"/>
            </a:xfrm>
          </p:grpSpPr>
          <p:sp>
            <p:nvSpPr>
              <p:cNvPr id="890" name="Google Shape;890;p46"/>
              <p:cNvSpPr/>
              <p:nvPr/>
            </p:nvSpPr>
            <p:spPr>
              <a:xfrm flipH="1">
                <a:off x="2283025" y="2322575"/>
                <a:ext cx="1844400" cy="642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lang="en-GB" sz="1200">
                    <a:latin typeface="Mada"/>
                    <a:ea typeface="Mada"/>
                    <a:cs typeface="Mada"/>
                    <a:sym typeface="Mada"/>
                  </a:rPr>
                  <a:t>Saudi Council Health</a:t>
                </a:r>
                <a:endParaRPr sz="1200">
                  <a:latin typeface="Mada"/>
                  <a:ea typeface="Mada"/>
                  <a:cs typeface="Mada"/>
                  <a:sym typeface="Mada"/>
                </a:endParaRPr>
              </a:p>
            </p:txBody>
          </p:sp>
          <p:sp>
            <p:nvSpPr>
              <p:cNvPr id="891" name="Google Shape;891;p46"/>
              <p:cNvSpPr/>
              <p:nvPr/>
            </p:nvSpPr>
            <p:spPr>
              <a:xfrm rot="-5400000">
                <a:off x="4328394" y="2087670"/>
                <a:ext cx="643340" cy="1113151"/>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892" name="Google Shape;892;p46"/>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893" name="Google Shape;893;p46"/>
              <p:cNvSpPr/>
              <p:nvPr/>
            </p:nvSpPr>
            <p:spPr>
              <a:xfrm>
                <a:off x="1593000" y="2322575"/>
                <a:ext cx="690000" cy="642600"/>
              </a:xfrm>
              <a:prstGeom prst="rect">
                <a:avLst/>
              </a:prstGeom>
              <a:solidFill>
                <a:srgbClr val="134F5C"/>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GB" sz="2400">
                    <a:solidFill>
                      <a:srgbClr val="FFFFFF"/>
                    </a:solidFill>
                    <a:latin typeface="Georgia"/>
                    <a:ea typeface="Georgia"/>
                    <a:cs typeface="Georgia"/>
                    <a:sym typeface="Georgia"/>
                  </a:rPr>
                  <a:t>2</a:t>
                </a:r>
                <a:endParaRPr b="1" sz="2400">
                  <a:solidFill>
                    <a:srgbClr val="FFFFFF"/>
                  </a:solidFill>
                  <a:latin typeface="Georgia"/>
                  <a:ea typeface="Georgia"/>
                  <a:cs typeface="Georgia"/>
                  <a:sym typeface="Georgia"/>
                </a:endParaRPr>
              </a:p>
            </p:txBody>
          </p:sp>
        </p:grpSp>
      </p:grpSp>
      <p:sp>
        <p:nvSpPr>
          <p:cNvPr id="894" name="Google Shape;894;p46"/>
          <p:cNvSpPr txBox="1"/>
          <p:nvPr/>
        </p:nvSpPr>
        <p:spPr>
          <a:xfrm>
            <a:off x="11950" y="9720400"/>
            <a:ext cx="7589400" cy="97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6AA84F"/>
                </a:solidFill>
                <a:latin typeface="Mada"/>
                <a:ea typeface="Mada"/>
                <a:cs typeface="Mada"/>
                <a:sym typeface="Mada"/>
              </a:rPr>
              <a:t>1-Ministry of Education is responsible for the Human Capital that is needed in the healthcare sector, (Human Factor is very important)</a:t>
            </a:r>
            <a:endParaRPr sz="8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47"/>
          <p:cNvSpPr txBox="1"/>
          <p:nvPr/>
        </p:nvSpPr>
        <p:spPr>
          <a:xfrm>
            <a:off x="-75" y="4187050"/>
            <a:ext cx="7589400" cy="391200"/>
          </a:xfrm>
          <a:prstGeom prst="rect">
            <a:avLst/>
          </a:prstGeom>
          <a:solidFill>
            <a:srgbClr val="A2C4C9"/>
          </a:solidFill>
          <a:ln>
            <a:noFill/>
          </a:ln>
        </p:spPr>
        <p:txBody>
          <a:bodyPr anchorCtr="0" anchor="t" bIns="91425" lIns="91425" spcFirstLastPara="1" rIns="91425" wrap="square" tIns="91425">
            <a:noAutofit/>
          </a:bodyPr>
          <a:lstStyle/>
          <a:p>
            <a:pPr indent="0" lvl="0" marL="0" rtl="1" algn="ctr">
              <a:lnSpc>
                <a:spcPct val="115000"/>
              </a:lnSpc>
              <a:spcBef>
                <a:spcPts val="0"/>
              </a:spcBef>
              <a:spcAft>
                <a:spcPts val="0"/>
              </a:spcAft>
              <a:buNone/>
            </a:pPr>
            <a:r>
              <a:rPr b="1" lang="en-GB" sz="1500" u="sng">
                <a:solidFill>
                  <a:srgbClr val="CC0000"/>
                </a:solidFill>
                <a:latin typeface="Mada"/>
                <a:ea typeface="Mada"/>
                <a:cs typeface="Mada"/>
                <a:sym typeface="Mada"/>
              </a:rPr>
              <a:t>Systems of Care</a:t>
            </a:r>
            <a:r>
              <a:rPr b="1" lang="en-GB" sz="1200">
                <a:solidFill>
                  <a:schemeClr val="dk1"/>
                </a:solidFill>
                <a:latin typeface="Mada"/>
                <a:ea typeface="Mada"/>
                <a:cs typeface="Mada"/>
                <a:sym typeface="Mada"/>
              </a:rPr>
              <a:t> </a:t>
            </a:r>
            <a:endParaRPr b="1" i="1" sz="1200" u="sng">
              <a:solidFill>
                <a:srgbClr val="FF0000"/>
              </a:solidFill>
              <a:latin typeface="Mada"/>
              <a:ea typeface="Mada"/>
              <a:cs typeface="Mada"/>
              <a:sym typeface="Mada"/>
            </a:endParaRPr>
          </a:p>
        </p:txBody>
      </p:sp>
      <p:sp>
        <p:nvSpPr>
          <p:cNvPr id="900" name="Google Shape;900;p47"/>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47"/>
          <p:cNvSpPr txBox="1"/>
          <p:nvPr/>
        </p:nvSpPr>
        <p:spPr>
          <a:xfrm>
            <a:off x="604575" y="228592"/>
            <a:ext cx="6380100" cy="75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u="sng">
                <a:solidFill>
                  <a:srgbClr val="45818E"/>
                </a:solidFill>
                <a:latin typeface="Nunito"/>
                <a:ea typeface="Nunito"/>
                <a:cs typeface="Nunito"/>
                <a:sym typeface="Nunito"/>
              </a:rPr>
              <a:t>Three strategic objectives to transform healthcare under Vision 2030:</a:t>
            </a:r>
            <a:endParaRPr b="1" sz="1800" u="sng">
              <a:solidFill>
                <a:srgbClr val="45818E"/>
              </a:solidFill>
              <a:latin typeface="Nunito"/>
              <a:ea typeface="Nunito"/>
              <a:cs typeface="Nunito"/>
              <a:sym typeface="Nunito"/>
            </a:endParaRPr>
          </a:p>
        </p:txBody>
      </p:sp>
      <p:sp>
        <p:nvSpPr>
          <p:cNvPr id="902" name="Google Shape;902;p47"/>
          <p:cNvSpPr/>
          <p:nvPr/>
        </p:nvSpPr>
        <p:spPr>
          <a:xfrm>
            <a:off x="368920" y="292028"/>
            <a:ext cx="387900" cy="391200"/>
          </a:xfrm>
          <a:prstGeom prst="star5">
            <a:avLst>
              <a:gd fmla="val 19098" name="adj"/>
              <a:gd fmla="val 105146" name="hf"/>
              <a:gd fmla="val 110557" name="vf"/>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3" name="Google Shape;903;p47"/>
          <p:cNvGrpSpPr/>
          <p:nvPr/>
        </p:nvGrpSpPr>
        <p:grpSpPr>
          <a:xfrm>
            <a:off x="5035272" y="1088307"/>
            <a:ext cx="2613624" cy="1929936"/>
            <a:chOff x="4977926" y="1702889"/>
            <a:chExt cx="2613624" cy="1929936"/>
          </a:xfrm>
        </p:grpSpPr>
        <p:sp>
          <p:nvSpPr>
            <p:cNvPr id="904" name="Google Shape;904;p47"/>
            <p:cNvSpPr/>
            <p:nvPr/>
          </p:nvSpPr>
          <p:spPr>
            <a:xfrm>
              <a:off x="5224213" y="1702889"/>
              <a:ext cx="1866608" cy="756338"/>
            </a:xfrm>
            <a:custGeom>
              <a:rect b="b" l="l" r="r" t="t"/>
              <a:pathLst>
                <a:path extrusionOk="0" h="32267" w="115301">
                  <a:moveTo>
                    <a:pt x="32278" y="1"/>
                  </a:moveTo>
                  <a:cubicBezTo>
                    <a:pt x="23361" y="1"/>
                    <a:pt x="16133" y="7216"/>
                    <a:pt x="16133" y="16133"/>
                  </a:cubicBezTo>
                  <a:cubicBezTo>
                    <a:pt x="16133" y="25039"/>
                    <a:pt x="8918" y="32266"/>
                    <a:pt x="1" y="32266"/>
                  </a:cubicBezTo>
                  <a:lnTo>
                    <a:pt x="99108" y="32266"/>
                  </a:lnTo>
                  <a:cubicBezTo>
                    <a:pt x="103561" y="32266"/>
                    <a:pt x="107609" y="30469"/>
                    <a:pt x="110526" y="27540"/>
                  </a:cubicBezTo>
                  <a:cubicBezTo>
                    <a:pt x="113491" y="24575"/>
                    <a:pt x="115301" y="20467"/>
                    <a:pt x="115253" y="15931"/>
                  </a:cubicBezTo>
                  <a:cubicBezTo>
                    <a:pt x="115134" y="7025"/>
                    <a:pt x="107597" y="1"/>
                    <a:pt x="98691" y="1"/>
                  </a:cubicBezTo>
                  <a:close/>
                </a:path>
              </a:pathLst>
            </a:custGeom>
            <a:solidFill>
              <a:srgbClr val="D0E0E3"/>
            </a:solidFill>
            <a:ln>
              <a:noFill/>
            </a:ln>
          </p:spPr>
          <p:txBody>
            <a:bodyPr anchorCtr="0" anchor="ctr" bIns="91425" lIns="731500" spcFirstLastPara="1" rIns="274300" wrap="square" tIns="91425">
              <a:noAutofit/>
            </a:bodyPr>
            <a:lstStyle/>
            <a:p>
              <a:pPr indent="-228600" lvl="0" marL="457200" rtl="0" algn="l">
                <a:spcBef>
                  <a:spcPts val="0"/>
                </a:spcBef>
                <a:spcAft>
                  <a:spcPts val="0"/>
                </a:spcAft>
                <a:buSzPts val="1200"/>
                <a:buFont typeface="Mada"/>
                <a:buNone/>
              </a:pPr>
              <a:r>
                <a:t/>
              </a:r>
              <a:endParaRPr b="1" sz="1200">
                <a:latin typeface="Mada"/>
                <a:ea typeface="Mada"/>
                <a:cs typeface="Mada"/>
                <a:sym typeface="Mada"/>
              </a:endParaRPr>
            </a:p>
          </p:txBody>
        </p:sp>
        <p:sp>
          <p:nvSpPr>
            <p:cNvPr id="905" name="Google Shape;905;p47"/>
            <p:cNvSpPr/>
            <p:nvPr/>
          </p:nvSpPr>
          <p:spPr>
            <a:xfrm>
              <a:off x="4977926" y="1785776"/>
              <a:ext cx="438620" cy="590575"/>
            </a:xfrm>
            <a:custGeom>
              <a:rect b="b" l="l" r="r" t="t"/>
              <a:pathLst>
                <a:path extrusionOk="0" h="23623" w="23623">
                  <a:moveTo>
                    <a:pt x="11812" y="0"/>
                  </a:moveTo>
                  <a:cubicBezTo>
                    <a:pt x="5287" y="0"/>
                    <a:pt x="1" y="5287"/>
                    <a:pt x="1" y="11811"/>
                  </a:cubicBezTo>
                  <a:cubicBezTo>
                    <a:pt x="1" y="18336"/>
                    <a:pt x="5287" y="23622"/>
                    <a:pt x="11812" y="23622"/>
                  </a:cubicBezTo>
                  <a:cubicBezTo>
                    <a:pt x="18336" y="23622"/>
                    <a:pt x="23623" y="18336"/>
                    <a:pt x="23623" y="11811"/>
                  </a:cubicBezTo>
                  <a:cubicBezTo>
                    <a:pt x="23623" y="5287"/>
                    <a:pt x="18336" y="0"/>
                    <a:pt x="11812"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500">
                  <a:solidFill>
                    <a:srgbClr val="FFFFFF"/>
                  </a:solidFill>
                  <a:latin typeface="Fira Sans Extra Condensed Medium"/>
                  <a:ea typeface="Fira Sans Extra Condensed Medium"/>
                  <a:cs typeface="Fira Sans Extra Condensed Medium"/>
                  <a:sym typeface="Fira Sans Extra Condensed Medium"/>
                </a:rPr>
                <a:t>3</a:t>
              </a:r>
              <a:endParaRPr sz="2500">
                <a:solidFill>
                  <a:srgbClr val="FFFFFF"/>
                </a:solidFill>
                <a:latin typeface="Fira Sans Extra Condensed Medium"/>
                <a:ea typeface="Fira Sans Extra Condensed Medium"/>
                <a:cs typeface="Fira Sans Extra Condensed Medium"/>
                <a:sym typeface="Fira Sans Extra Condensed Medium"/>
              </a:endParaRPr>
            </a:p>
          </p:txBody>
        </p:sp>
        <p:sp>
          <p:nvSpPr>
            <p:cNvPr id="906" name="Google Shape;906;p47"/>
            <p:cNvSpPr txBox="1"/>
            <p:nvPr/>
          </p:nvSpPr>
          <p:spPr>
            <a:xfrm>
              <a:off x="4977950" y="2459225"/>
              <a:ext cx="2613600" cy="11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promoting public health and preventive healthcare (such as awareness and vaccination) to minimize the risks associated with health crises and diseases of communicable diseases, non-communicable diseases, and injuries</a:t>
              </a:r>
              <a:endParaRPr sz="1100">
                <a:latin typeface="Mada"/>
                <a:ea typeface="Mada"/>
                <a:cs typeface="Mada"/>
                <a:sym typeface="Mada"/>
              </a:endParaRPr>
            </a:p>
          </p:txBody>
        </p:sp>
        <p:sp>
          <p:nvSpPr>
            <p:cNvPr id="907" name="Google Shape;907;p47"/>
            <p:cNvSpPr txBox="1"/>
            <p:nvPr/>
          </p:nvSpPr>
          <p:spPr>
            <a:xfrm>
              <a:off x="5516704" y="1785700"/>
              <a:ext cx="1667733" cy="5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chemeClr val="dk1"/>
                  </a:solidFill>
                  <a:latin typeface="Mada"/>
                  <a:ea typeface="Mada"/>
                  <a:cs typeface="Mada"/>
                  <a:sym typeface="Mada"/>
                </a:rPr>
                <a:t>Promote </a:t>
              </a:r>
              <a:r>
                <a:rPr b="1" lang="en-GB" sz="1200" u="sng">
                  <a:solidFill>
                    <a:srgbClr val="CC0000"/>
                  </a:solidFill>
                  <a:latin typeface="Mada"/>
                  <a:ea typeface="Mada"/>
                  <a:cs typeface="Mada"/>
                  <a:sym typeface="Mada"/>
                </a:rPr>
                <a:t>Prevention</a:t>
              </a:r>
              <a:r>
                <a:rPr b="1" lang="en-GB" sz="1200">
                  <a:solidFill>
                    <a:schemeClr val="dk1"/>
                  </a:solidFill>
                  <a:latin typeface="Mada"/>
                  <a:ea typeface="Mada"/>
                  <a:cs typeface="Mada"/>
                  <a:sym typeface="Mada"/>
                </a:rPr>
                <a:t> Against Health Risks</a:t>
              </a:r>
              <a:endParaRPr/>
            </a:p>
          </p:txBody>
        </p:sp>
      </p:grpSp>
      <p:grpSp>
        <p:nvGrpSpPr>
          <p:cNvPr id="908" name="Google Shape;908;p47"/>
          <p:cNvGrpSpPr/>
          <p:nvPr/>
        </p:nvGrpSpPr>
        <p:grpSpPr>
          <a:xfrm>
            <a:off x="-189875" y="1088310"/>
            <a:ext cx="2613600" cy="2253640"/>
            <a:chOff x="-189875" y="1088310"/>
            <a:chExt cx="2613600" cy="2253640"/>
          </a:xfrm>
        </p:grpSpPr>
        <p:sp>
          <p:nvSpPr>
            <p:cNvPr id="909" name="Google Shape;909;p47"/>
            <p:cNvSpPr/>
            <p:nvPr/>
          </p:nvSpPr>
          <p:spPr>
            <a:xfrm>
              <a:off x="293544" y="1088310"/>
              <a:ext cx="1866608" cy="756338"/>
            </a:xfrm>
            <a:custGeom>
              <a:rect b="b" l="l" r="r" t="t"/>
              <a:pathLst>
                <a:path extrusionOk="0" h="32267" w="115301">
                  <a:moveTo>
                    <a:pt x="32278" y="1"/>
                  </a:moveTo>
                  <a:cubicBezTo>
                    <a:pt x="23361" y="1"/>
                    <a:pt x="16133" y="7216"/>
                    <a:pt x="16133" y="16133"/>
                  </a:cubicBezTo>
                  <a:cubicBezTo>
                    <a:pt x="16133" y="25039"/>
                    <a:pt x="8918" y="32266"/>
                    <a:pt x="1" y="32266"/>
                  </a:cubicBezTo>
                  <a:lnTo>
                    <a:pt x="99108" y="32266"/>
                  </a:lnTo>
                  <a:cubicBezTo>
                    <a:pt x="103561" y="32266"/>
                    <a:pt x="107609" y="30469"/>
                    <a:pt x="110526" y="27540"/>
                  </a:cubicBezTo>
                  <a:cubicBezTo>
                    <a:pt x="113491" y="24575"/>
                    <a:pt x="115301" y="20467"/>
                    <a:pt x="115253" y="15931"/>
                  </a:cubicBezTo>
                  <a:cubicBezTo>
                    <a:pt x="115134" y="7025"/>
                    <a:pt x="107597" y="1"/>
                    <a:pt x="98691" y="1"/>
                  </a:cubicBezTo>
                  <a:close/>
                </a:path>
              </a:pathLst>
            </a:custGeom>
            <a:solidFill>
              <a:srgbClr val="D0E0E3"/>
            </a:solidFill>
            <a:ln>
              <a:noFill/>
            </a:ln>
          </p:spPr>
          <p:txBody>
            <a:bodyPr anchorCtr="0" anchor="ctr" bIns="91425" lIns="731500" spcFirstLastPara="1" rIns="274300" wrap="square" tIns="91425">
              <a:noAutofit/>
            </a:bodyPr>
            <a:lstStyle/>
            <a:p>
              <a:pPr indent="0" lvl="0" marL="0" rtl="0" algn="l">
                <a:spcBef>
                  <a:spcPts val="0"/>
                </a:spcBef>
                <a:spcAft>
                  <a:spcPts val="0"/>
                </a:spcAft>
                <a:buClr>
                  <a:srgbClr val="000000"/>
                </a:buClr>
                <a:buSzPts val="1100"/>
                <a:buFont typeface="Arial"/>
                <a:buNone/>
              </a:pPr>
              <a:r>
                <a:t/>
              </a:r>
              <a:endParaRPr b="1" sz="1200">
                <a:latin typeface="Mada"/>
                <a:ea typeface="Mada"/>
                <a:cs typeface="Mada"/>
                <a:sym typeface="Mada"/>
              </a:endParaRPr>
            </a:p>
          </p:txBody>
        </p:sp>
        <p:sp>
          <p:nvSpPr>
            <p:cNvPr id="910" name="Google Shape;910;p47"/>
            <p:cNvSpPr/>
            <p:nvPr/>
          </p:nvSpPr>
          <p:spPr>
            <a:xfrm>
              <a:off x="57355" y="1138673"/>
              <a:ext cx="438620" cy="590575"/>
            </a:xfrm>
            <a:custGeom>
              <a:rect b="b" l="l" r="r" t="t"/>
              <a:pathLst>
                <a:path extrusionOk="0" h="23623" w="23623">
                  <a:moveTo>
                    <a:pt x="11812" y="0"/>
                  </a:moveTo>
                  <a:cubicBezTo>
                    <a:pt x="5287" y="0"/>
                    <a:pt x="1" y="5287"/>
                    <a:pt x="1" y="11811"/>
                  </a:cubicBezTo>
                  <a:cubicBezTo>
                    <a:pt x="1" y="18336"/>
                    <a:pt x="5287" y="23622"/>
                    <a:pt x="11812" y="23622"/>
                  </a:cubicBezTo>
                  <a:cubicBezTo>
                    <a:pt x="18336" y="23622"/>
                    <a:pt x="23623" y="18336"/>
                    <a:pt x="23623" y="11811"/>
                  </a:cubicBezTo>
                  <a:cubicBezTo>
                    <a:pt x="23623" y="5287"/>
                    <a:pt x="18336" y="0"/>
                    <a:pt x="11812"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500">
                  <a:solidFill>
                    <a:srgbClr val="FFFFFF"/>
                  </a:solidFill>
                  <a:latin typeface="Fira Sans Extra Condensed Medium"/>
                  <a:ea typeface="Fira Sans Extra Condensed Medium"/>
                  <a:cs typeface="Fira Sans Extra Condensed Medium"/>
                  <a:sym typeface="Fira Sans Extra Condensed Medium"/>
                </a:rPr>
                <a:t>1</a:t>
              </a:r>
              <a:endParaRPr sz="2500">
                <a:solidFill>
                  <a:srgbClr val="FFFFFF"/>
                </a:solidFill>
                <a:latin typeface="Fira Sans Extra Condensed Medium"/>
                <a:ea typeface="Fira Sans Extra Condensed Medium"/>
                <a:cs typeface="Fira Sans Extra Condensed Medium"/>
                <a:sym typeface="Fira Sans Extra Condensed Medium"/>
              </a:endParaRPr>
            </a:p>
          </p:txBody>
        </p:sp>
        <p:sp>
          <p:nvSpPr>
            <p:cNvPr id="911" name="Google Shape;911;p47"/>
            <p:cNvSpPr txBox="1"/>
            <p:nvPr/>
          </p:nvSpPr>
          <p:spPr>
            <a:xfrm>
              <a:off x="-189875" y="1844650"/>
              <a:ext cx="2613600" cy="14973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expansion of total capacity (number of beds and medical staff)</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adequate geographical distribution (distance from healthcare provider)</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timely and affordable access to related healthcare services</a:t>
              </a:r>
              <a:endParaRPr sz="1100">
                <a:latin typeface="Mada"/>
                <a:ea typeface="Mada"/>
                <a:cs typeface="Mada"/>
                <a:sym typeface="Mada"/>
              </a:endParaRPr>
            </a:p>
          </p:txBody>
        </p:sp>
        <p:sp>
          <p:nvSpPr>
            <p:cNvPr id="912" name="Google Shape;912;p47"/>
            <p:cNvSpPr txBox="1"/>
            <p:nvPr/>
          </p:nvSpPr>
          <p:spPr>
            <a:xfrm>
              <a:off x="589556" y="1198765"/>
              <a:ext cx="1557300" cy="49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200">
                  <a:solidFill>
                    <a:schemeClr val="dk1"/>
                  </a:solidFill>
                  <a:latin typeface="Mada"/>
                  <a:ea typeface="Mada"/>
                  <a:cs typeface="Mada"/>
                  <a:sym typeface="Mada"/>
                </a:rPr>
                <a:t>Ease </a:t>
              </a:r>
              <a:r>
                <a:rPr b="1" lang="en-GB" sz="1200" u="sng">
                  <a:solidFill>
                    <a:srgbClr val="CC0000"/>
                  </a:solidFill>
                  <a:latin typeface="Mada"/>
                  <a:ea typeface="Mada"/>
                  <a:cs typeface="Mada"/>
                  <a:sym typeface="Mada"/>
                </a:rPr>
                <a:t>Access</a:t>
              </a:r>
              <a:r>
                <a:rPr b="1" lang="en-GB" sz="1200">
                  <a:solidFill>
                    <a:schemeClr val="dk1"/>
                  </a:solidFill>
                  <a:latin typeface="Mada"/>
                  <a:ea typeface="Mada"/>
                  <a:cs typeface="Mada"/>
                  <a:sym typeface="Mada"/>
                </a:rPr>
                <a:t> to Health Services</a:t>
              </a:r>
              <a:endParaRPr/>
            </a:p>
          </p:txBody>
        </p:sp>
      </p:grpSp>
      <p:grpSp>
        <p:nvGrpSpPr>
          <p:cNvPr id="913" name="Google Shape;913;p47"/>
          <p:cNvGrpSpPr/>
          <p:nvPr/>
        </p:nvGrpSpPr>
        <p:grpSpPr>
          <a:xfrm>
            <a:off x="2254981" y="1088308"/>
            <a:ext cx="2689200" cy="2253642"/>
            <a:chOff x="2254981" y="1088308"/>
            <a:chExt cx="2689200" cy="2253642"/>
          </a:xfrm>
        </p:grpSpPr>
        <p:sp>
          <p:nvSpPr>
            <p:cNvPr id="914" name="Google Shape;914;p47"/>
            <p:cNvSpPr/>
            <p:nvPr/>
          </p:nvSpPr>
          <p:spPr>
            <a:xfrm>
              <a:off x="2740536" y="1088308"/>
              <a:ext cx="1866608" cy="756338"/>
            </a:xfrm>
            <a:custGeom>
              <a:rect b="b" l="l" r="r" t="t"/>
              <a:pathLst>
                <a:path extrusionOk="0" h="32267" w="115301">
                  <a:moveTo>
                    <a:pt x="32278" y="1"/>
                  </a:moveTo>
                  <a:cubicBezTo>
                    <a:pt x="23361" y="1"/>
                    <a:pt x="16133" y="7216"/>
                    <a:pt x="16133" y="16133"/>
                  </a:cubicBezTo>
                  <a:cubicBezTo>
                    <a:pt x="16133" y="25039"/>
                    <a:pt x="8918" y="32266"/>
                    <a:pt x="1" y="32266"/>
                  </a:cubicBezTo>
                  <a:lnTo>
                    <a:pt x="99108" y="32266"/>
                  </a:lnTo>
                  <a:cubicBezTo>
                    <a:pt x="103561" y="32266"/>
                    <a:pt x="107609" y="30469"/>
                    <a:pt x="110526" y="27540"/>
                  </a:cubicBezTo>
                  <a:cubicBezTo>
                    <a:pt x="113491" y="24575"/>
                    <a:pt x="115301" y="20467"/>
                    <a:pt x="115253" y="15931"/>
                  </a:cubicBezTo>
                  <a:cubicBezTo>
                    <a:pt x="115134" y="7025"/>
                    <a:pt x="107597" y="1"/>
                    <a:pt x="98691" y="1"/>
                  </a:cubicBezTo>
                  <a:close/>
                </a:path>
              </a:pathLst>
            </a:custGeom>
            <a:solidFill>
              <a:srgbClr val="D0E0E3"/>
            </a:solidFill>
            <a:ln>
              <a:noFill/>
            </a:ln>
          </p:spPr>
          <p:txBody>
            <a:bodyPr anchorCtr="0" anchor="ctr" bIns="91425" lIns="731500" spcFirstLastPara="1" rIns="274300" wrap="square" tIns="91425">
              <a:noAutofit/>
            </a:bodyPr>
            <a:lstStyle/>
            <a:p>
              <a:pPr indent="0" lvl="0" marL="0" rtl="0" algn="ctr">
                <a:spcBef>
                  <a:spcPts val="0"/>
                </a:spcBef>
                <a:spcAft>
                  <a:spcPts val="0"/>
                </a:spcAft>
                <a:buClr>
                  <a:srgbClr val="000000"/>
                </a:buClr>
                <a:buSzPts val="1100"/>
                <a:buFont typeface="Arial"/>
                <a:buNone/>
              </a:pPr>
              <a:r>
                <a:t/>
              </a:r>
              <a:endParaRPr b="1" sz="1200">
                <a:latin typeface="Mada"/>
                <a:ea typeface="Mada"/>
                <a:cs typeface="Mada"/>
                <a:sym typeface="Mada"/>
              </a:endParaRPr>
            </a:p>
          </p:txBody>
        </p:sp>
        <p:sp>
          <p:nvSpPr>
            <p:cNvPr id="915" name="Google Shape;915;p47"/>
            <p:cNvSpPr/>
            <p:nvPr/>
          </p:nvSpPr>
          <p:spPr>
            <a:xfrm>
              <a:off x="2499298" y="1088308"/>
              <a:ext cx="438620" cy="590575"/>
            </a:xfrm>
            <a:custGeom>
              <a:rect b="b" l="l" r="r" t="t"/>
              <a:pathLst>
                <a:path extrusionOk="0" h="23623" w="23623">
                  <a:moveTo>
                    <a:pt x="11812" y="0"/>
                  </a:moveTo>
                  <a:cubicBezTo>
                    <a:pt x="5287" y="0"/>
                    <a:pt x="1" y="5287"/>
                    <a:pt x="1" y="11811"/>
                  </a:cubicBezTo>
                  <a:cubicBezTo>
                    <a:pt x="1" y="18336"/>
                    <a:pt x="5287" y="23622"/>
                    <a:pt x="11812" y="23622"/>
                  </a:cubicBezTo>
                  <a:cubicBezTo>
                    <a:pt x="18336" y="23622"/>
                    <a:pt x="23623" y="18336"/>
                    <a:pt x="23623" y="11811"/>
                  </a:cubicBezTo>
                  <a:cubicBezTo>
                    <a:pt x="23623" y="5287"/>
                    <a:pt x="18336" y="0"/>
                    <a:pt x="11812"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500">
                  <a:solidFill>
                    <a:srgbClr val="FFFFFF"/>
                  </a:solidFill>
                  <a:latin typeface="Fira Sans Extra Condensed Medium"/>
                  <a:ea typeface="Fira Sans Extra Condensed Medium"/>
                  <a:cs typeface="Fira Sans Extra Condensed Medium"/>
                  <a:sym typeface="Fira Sans Extra Condensed Medium"/>
                </a:rPr>
                <a:t>2</a:t>
              </a:r>
              <a:endParaRPr sz="2500">
                <a:solidFill>
                  <a:srgbClr val="FFFFFF"/>
                </a:solidFill>
                <a:latin typeface="Fira Sans Extra Condensed Medium"/>
                <a:ea typeface="Fira Sans Extra Condensed Medium"/>
                <a:cs typeface="Fira Sans Extra Condensed Medium"/>
                <a:sym typeface="Fira Sans Extra Condensed Medium"/>
              </a:endParaRPr>
            </a:p>
          </p:txBody>
        </p:sp>
        <p:sp>
          <p:nvSpPr>
            <p:cNvPr id="916" name="Google Shape;916;p47"/>
            <p:cNvSpPr txBox="1"/>
            <p:nvPr/>
          </p:nvSpPr>
          <p:spPr>
            <a:xfrm>
              <a:off x="2254981" y="1844650"/>
              <a:ext cx="2689200" cy="14973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improvement of the quality and efficiency of the healthcare services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Improvement of the safety  of the healthcare facilities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ensuring adequate healthcare coverage with financial sustainability</a:t>
              </a:r>
              <a:endParaRPr sz="1100">
                <a:latin typeface="Mada"/>
                <a:ea typeface="Mada"/>
                <a:cs typeface="Mada"/>
                <a:sym typeface="Mada"/>
              </a:endParaRPr>
            </a:p>
          </p:txBody>
        </p:sp>
        <p:sp>
          <p:nvSpPr>
            <p:cNvPr id="917" name="Google Shape;917;p47"/>
            <p:cNvSpPr txBox="1"/>
            <p:nvPr/>
          </p:nvSpPr>
          <p:spPr>
            <a:xfrm>
              <a:off x="2966470" y="1108556"/>
              <a:ext cx="1613700" cy="68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200">
                  <a:solidFill>
                    <a:schemeClr val="dk1"/>
                  </a:solidFill>
                  <a:latin typeface="Mada"/>
                  <a:ea typeface="Mada"/>
                  <a:cs typeface="Mada"/>
                  <a:sym typeface="Mada"/>
                </a:rPr>
                <a:t>Improve </a:t>
              </a:r>
              <a:r>
                <a:rPr b="1" lang="en-GB" sz="1200" u="sng">
                  <a:solidFill>
                    <a:srgbClr val="CC0000"/>
                  </a:solidFill>
                  <a:latin typeface="Mada"/>
                  <a:ea typeface="Mada"/>
                  <a:cs typeface="Mada"/>
                  <a:sym typeface="Mada"/>
                </a:rPr>
                <a:t>Quality and Efficiency </a:t>
              </a:r>
              <a:r>
                <a:rPr b="1" lang="en-GB" sz="1200">
                  <a:solidFill>
                    <a:schemeClr val="dk1"/>
                  </a:solidFill>
                  <a:latin typeface="Mada"/>
                  <a:ea typeface="Mada"/>
                  <a:cs typeface="Mada"/>
                  <a:sym typeface="Mada"/>
                </a:rPr>
                <a:t>of Healthcare Services:</a:t>
              </a:r>
              <a:endParaRPr/>
            </a:p>
          </p:txBody>
        </p:sp>
      </p:grpSp>
      <p:pic>
        <p:nvPicPr>
          <p:cNvPr id="918" name="Google Shape;918;p47"/>
          <p:cNvPicPr preferRelativeResize="0"/>
          <p:nvPr/>
        </p:nvPicPr>
        <p:blipFill rotWithShape="1">
          <a:blip r:embed="rId3">
            <a:alphaModFix/>
          </a:blip>
          <a:srcRect b="1594" l="0" r="3260" t="0"/>
          <a:stretch/>
        </p:blipFill>
        <p:spPr>
          <a:xfrm>
            <a:off x="5825275" y="3812500"/>
            <a:ext cx="1766225" cy="1512200"/>
          </a:xfrm>
          <a:prstGeom prst="rect">
            <a:avLst/>
          </a:prstGeom>
          <a:noFill/>
          <a:ln>
            <a:noFill/>
          </a:ln>
        </p:spPr>
      </p:pic>
      <p:sp>
        <p:nvSpPr>
          <p:cNvPr id="919" name="Google Shape;919;p47"/>
          <p:cNvSpPr txBox="1"/>
          <p:nvPr/>
        </p:nvSpPr>
        <p:spPr>
          <a:xfrm>
            <a:off x="0" y="4571275"/>
            <a:ext cx="7591500" cy="184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200" u="sng">
                <a:solidFill>
                  <a:schemeClr val="dk1"/>
                </a:solidFill>
                <a:latin typeface="Mada"/>
                <a:ea typeface="Mada"/>
                <a:cs typeface="Mada"/>
                <a:sym typeface="Mada"/>
              </a:rPr>
              <a:t>The program has been designed to answer </a:t>
            </a:r>
            <a:r>
              <a:rPr b="1" lang="en-GB" sz="1200" u="sng">
                <a:solidFill>
                  <a:srgbClr val="CC0000"/>
                </a:solidFill>
                <a:latin typeface="Mada"/>
                <a:ea typeface="Mada"/>
                <a:cs typeface="Mada"/>
                <a:sym typeface="Mada"/>
              </a:rPr>
              <a:t>six key questions:</a:t>
            </a:r>
            <a:endParaRPr b="1" sz="1200" u="sng">
              <a:solidFill>
                <a:srgbClr val="CC0000"/>
              </a:solidFill>
              <a:latin typeface="Mada"/>
              <a:ea typeface="Mada"/>
              <a:cs typeface="Mada"/>
              <a:sym typeface="Mada"/>
            </a:endParaRPr>
          </a:p>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1. How will the system help to keep me well? </a:t>
            </a:r>
            <a:r>
              <a:rPr b="1" i="1" lang="en-GB" sz="1200">
                <a:solidFill>
                  <a:srgbClr val="CC0000"/>
                </a:solidFill>
                <a:latin typeface="Mada"/>
                <a:ea typeface="Mada"/>
                <a:cs typeface="Mada"/>
                <a:sym typeface="Mada"/>
              </a:rPr>
              <a:t>(preventive care)</a:t>
            </a:r>
            <a:endParaRPr b="1" i="1" sz="1200">
              <a:solidFill>
                <a:srgbClr val="CC0000"/>
              </a:solidFill>
              <a:latin typeface="Mada"/>
              <a:ea typeface="Mada"/>
              <a:cs typeface="Mada"/>
              <a:sym typeface="Mada"/>
            </a:endParaRPr>
          </a:p>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2. How will the system support me when I have an urgent problem? </a:t>
            </a:r>
            <a:r>
              <a:rPr b="1" i="1" lang="en-GB" sz="1200">
                <a:solidFill>
                  <a:srgbClr val="CC0000"/>
                </a:solidFill>
                <a:latin typeface="Mada"/>
                <a:ea typeface="Mada"/>
                <a:cs typeface="Mada"/>
                <a:sym typeface="Mada"/>
              </a:rPr>
              <a:t>(urgent care)</a:t>
            </a:r>
            <a:endParaRPr b="1" i="1" sz="1200">
              <a:solidFill>
                <a:srgbClr val="CC0000"/>
              </a:solidFill>
              <a:latin typeface="Mada"/>
              <a:ea typeface="Mada"/>
              <a:cs typeface="Mada"/>
              <a:sym typeface="Mada"/>
            </a:endParaRPr>
          </a:p>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3. How will the system support me to have a great outcome for my planned procedure?</a:t>
            </a:r>
            <a:r>
              <a:rPr lang="en-GB" sz="1200">
                <a:solidFill>
                  <a:srgbClr val="CC0000"/>
                </a:solidFill>
                <a:latin typeface="Mada"/>
                <a:ea typeface="Mada"/>
                <a:cs typeface="Mada"/>
                <a:sym typeface="Mada"/>
              </a:rPr>
              <a:t> </a:t>
            </a:r>
            <a:r>
              <a:rPr b="1" i="1" lang="en-GB" sz="1200">
                <a:solidFill>
                  <a:srgbClr val="CC0000"/>
                </a:solidFill>
                <a:latin typeface="Mada"/>
                <a:ea typeface="Mada"/>
                <a:cs typeface="Mada"/>
                <a:sym typeface="Mada"/>
              </a:rPr>
              <a:t>(planned care)</a:t>
            </a:r>
            <a:endParaRPr b="1" i="1" sz="1200">
              <a:solidFill>
                <a:srgbClr val="CC0000"/>
              </a:solidFill>
              <a:latin typeface="Mada"/>
              <a:ea typeface="Mada"/>
              <a:cs typeface="Mada"/>
              <a:sym typeface="Mada"/>
            </a:endParaRPr>
          </a:p>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4. How will the system support me to safely deliver a healthy baby?</a:t>
            </a:r>
            <a:r>
              <a:rPr lang="en-GB" sz="1200">
                <a:solidFill>
                  <a:srgbClr val="CC0000"/>
                </a:solidFill>
                <a:latin typeface="Mada"/>
                <a:ea typeface="Mada"/>
                <a:cs typeface="Mada"/>
                <a:sym typeface="Mada"/>
              </a:rPr>
              <a:t> </a:t>
            </a:r>
            <a:r>
              <a:rPr b="1" i="1" lang="en-GB" sz="1200">
                <a:solidFill>
                  <a:srgbClr val="CC0000"/>
                </a:solidFill>
                <a:latin typeface="Mada"/>
                <a:ea typeface="Mada"/>
                <a:cs typeface="Mada"/>
                <a:sym typeface="Mada"/>
              </a:rPr>
              <a:t>(women &amp; child)</a:t>
            </a:r>
            <a:endParaRPr b="1" i="1" sz="1200">
              <a:solidFill>
                <a:srgbClr val="CC0000"/>
              </a:solidFill>
              <a:latin typeface="Mada"/>
              <a:ea typeface="Mada"/>
              <a:cs typeface="Mada"/>
              <a:sym typeface="Mada"/>
            </a:endParaRPr>
          </a:p>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5. How will the system support me with my chronic conditions? </a:t>
            </a:r>
            <a:r>
              <a:rPr b="1" i="1" lang="en-GB" sz="1200">
                <a:solidFill>
                  <a:srgbClr val="CC0000"/>
                </a:solidFill>
                <a:latin typeface="Mada"/>
                <a:ea typeface="Mada"/>
                <a:cs typeface="Mada"/>
                <a:sym typeface="Mada"/>
              </a:rPr>
              <a:t>(chronic care)</a:t>
            </a:r>
            <a:endParaRPr b="1" i="1" sz="1200">
              <a:solidFill>
                <a:srgbClr val="CC0000"/>
              </a:solidFill>
              <a:latin typeface="Mada"/>
              <a:ea typeface="Mada"/>
              <a:cs typeface="Mada"/>
              <a:sym typeface="Mada"/>
            </a:endParaRPr>
          </a:p>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6. How will the system support me with compassionate care during the last phase of my life? </a:t>
            </a:r>
            <a:r>
              <a:rPr b="1" i="1" lang="en-GB" sz="1200">
                <a:solidFill>
                  <a:srgbClr val="CC0000"/>
                </a:solidFill>
                <a:latin typeface="Mada"/>
                <a:ea typeface="Mada"/>
                <a:cs typeface="Mada"/>
                <a:sym typeface="Mada"/>
              </a:rPr>
              <a:t>(palliative care; last phase)</a:t>
            </a:r>
            <a:endParaRPr b="1" i="1" sz="1200">
              <a:solidFill>
                <a:srgbClr val="CC0000"/>
              </a:solidFill>
              <a:latin typeface="Mada"/>
              <a:ea typeface="Mada"/>
              <a:cs typeface="Mada"/>
              <a:sym typeface="Mada"/>
            </a:endParaRPr>
          </a:p>
        </p:txBody>
      </p:sp>
      <p:sp>
        <p:nvSpPr>
          <p:cNvPr id="920" name="Google Shape;920;p47"/>
          <p:cNvSpPr/>
          <p:nvPr/>
        </p:nvSpPr>
        <p:spPr>
          <a:xfrm>
            <a:off x="2779574" y="4232205"/>
            <a:ext cx="305400" cy="3009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47"/>
          <p:cNvSpPr txBox="1"/>
          <p:nvPr/>
        </p:nvSpPr>
        <p:spPr>
          <a:xfrm>
            <a:off x="259563" y="3445362"/>
            <a:ext cx="7072200" cy="75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u="sng">
                <a:solidFill>
                  <a:srgbClr val="134F5C"/>
                </a:solidFill>
                <a:latin typeface="Nunito"/>
                <a:ea typeface="Nunito"/>
                <a:cs typeface="Nunito"/>
                <a:sym typeface="Nunito"/>
              </a:rPr>
              <a:t>New Models of Care Program </a:t>
            </a:r>
            <a:endParaRPr b="1" sz="1800" u="sng">
              <a:solidFill>
                <a:srgbClr val="134F5C"/>
              </a:solidFill>
              <a:latin typeface="Nunito"/>
              <a:ea typeface="Nunito"/>
              <a:cs typeface="Nunito"/>
              <a:sym typeface="Nunito"/>
            </a:endParaRPr>
          </a:p>
          <a:p>
            <a:pPr indent="0" lvl="0" marL="0" rtl="1" algn="ctr">
              <a:spcBef>
                <a:spcPts val="0"/>
              </a:spcBef>
              <a:spcAft>
                <a:spcPts val="0"/>
              </a:spcAft>
              <a:buNone/>
            </a:pPr>
            <a:r>
              <a:rPr b="1" lang="en-GB" sz="1800" u="sng">
                <a:solidFill>
                  <a:srgbClr val="134F5C"/>
                </a:solidFill>
                <a:latin typeface="Nunito"/>
                <a:ea typeface="Nunito"/>
                <a:cs typeface="Nunito"/>
                <a:sym typeface="Nunito"/>
              </a:rPr>
              <a:t> التحول المؤسسي ونموذج الرعایة الصحیة </a:t>
            </a:r>
            <a:endParaRPr b="1" sz="1800" u="sng">
              <a:solidFill>
                <a:srgbClr val="134F5C"/>
              </a:solidFill>
              <a:latin typeface="Nunito"/>
              <a:ea typeface="Nunito"/>
              <a:cs typeface="Nunito"/>
              <a:sym typeface="Nunito"/>
            </a:endParaRPr>
          </a:p>
        </p:txBody>
      </p:sp>
      <p:grpSp>
        <p:nvGrpSpPr>
          <p:cNvPr id="922" name="Google Shape;922;p47"/>
          <p:cNvGrpSpPr/>
          <p:nvPr/>
        </p:nvGrpSpPr>
        <p:grpSpPr>
          <a:xfrm>
            <a:off x="764433" y="6337843"/>
            <a:ext cx="6060380" cy="391200"/>
            <a:chOff x="40121" y="6399530"/>
            <a:chExt cx="6060380" cy="391200"/>
          </a:xfrm>
        </p:grpSpPr>
        <p:sp>
          <p:nvSpPr>
            <p:cNvPr id="923" name="Google Shape;923;p47"/>
            <p:cNvSpPr txBox="1"/>
            <p:nvPr/>
          </p:nvSpPr>
          <p:spPr>
            <a:xfrm>
              <a:off x="295201" y="6399530"/>
              <a:ext cx="5805300" cy="39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700">
                  <a:solidFill>
                    <a:srgbClr val="CC0000"/>
                  </a:solidFill>
                  <a:latin typeface="Nunito"/>
                  <a:ea typeface="Nunito"/>
                  <a:cs typeface="Nunito"/>
                  <a:sym typeface="Nunito"/>
                </a:rPr>
                <a:t>Levels of Care</a:t>
              </a:r>
              <a:r>
                <a:rPr b="1" lang="en-GB" sz="1700">
                  <a:solidFill>
                    <a:srgbClr val="FF0000"/>
                  </a:solidFill>
                  <a:latin typeface="Nunito"/>
                  <a:ea typeface="Nunito"/>
                  <a:cs typeface="Nunito"/>
                  <a:sym typeface="Nunito"/>
                </a:rPr>
                <a:t> </a:t>
              </a:r>
              <a:r>
                <a:rPr b="1" lang="en-GB" sz="1700">
                  <a:solidFill>
                    <a:srgbClr val="45818E"/>
                  </a:solidFill>
                  <a:latin typeface="Nunito"/>
                  <a:ea typeface="Nunito"/>
                  <a:cs typeface="Nunito"/>
                  <a:sym typeface="Nunito"/>
                </a:rPr>
                <a:t>in the New Models of Care Program:</a:t>
              </a:r>
              <a:r>
                <a:rPr b="1" lang="en-GB" sz="1700">
                  <a:solidFill>
                    <a:srgbClr val="45818E"/>
                  </a:solidFill>
                </a:rPr>
                <a:t> </a:t>
              </a:r>
              <a:endParaRPr b="1" sz="1700">
                <a:solidFill>
                  <a:srgbClr val="45818E"/>
                </a:solidFill>
              </a:endParaRPr>
            </a:p>
          </p:txBody>
        </p:sp>
        <p:sp>
          <p:nvSpPr>
            <p:cNvPr id="924" name="Google Shape;924;p47"/>
            <p:cNvSpPr/>
            <p:nvPr/>
          </p:nvSpPr>
          <p:spPr>
            <a:xfrm>
              <a:off x="40121" y="6427570"/>
              <a:ext cx="328800" cy="3351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5" name="Google Shape;925;p47"/>
          <p:cNvGrpSpPr/>
          <p:nvPr/>
        </p:nvGrpSpPr>
        <p:grpSpPr>
          <a:xfrm>
            <a:off x="513209" y="6857542"/>
            <a:ext cx="6562850" cy="1705875"/>
            <a:chOff x="504025" y="3087600"/>
            <a:chExt cx="6562850" cy="1705875"/>
          </a:xfrm>
        </p:grpSpPr>
        <p:sp>
          <p:nvSpPr>
            <p:cNvPr id="926" name="Google Shape;926;p47"/>
            <p:cNvSpPr/>
            <p:nvPr/>
          </p:nvSpPr>
          <p:spPr>
            <a:xfrm>
              <a:off x="504025" y="3220575"/>
              <a:ext cx="2906700" cy="15150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Active individuals are at the heart of the model by enabling them and their families to maintain their health, through self-care services, and health education. </a:t>
              </a:r>
              <a:endParaRPr sz="1200">
                <a:latin typeface="Mada"/>
                <a:ea typeface="Mada"/>
                <a:cs typeface="Mada"/>
                <a:sym typeface="Mada"/>
              </a:endParaRPr>
            </a:p>
          </p:txBody>
        </p:sp>
        <p:sp>
          <p:nvSpPr>
            <p:cNvPr id="927" name="Google Shape;927;p47"/>
            <p:cNvSpPr/>
            <p:nvPr/>
          </p:nvSpPr>
          <p:spPr>
            <a:xfrm>
              <a:off x="1183750" y="3087601"/>
              <a:ext cx="1527600" cy="3078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u="sng">
                  <a:solidFill>
                    <a:srgbClr val="FFFFFF"/>
                  </a:solidFill>
                  <a:latin typeface="Mada"/>
                  <a:ea typeface="Mada"/>
                  <a:cs typeface="Mada"/>
                  <a:sym typeface="Mada"/>
                </a:rPr>
                <a:t>1- Activated Person</a:t>
              </a:r>
              <a:r>
                <a:rPr b="1" lang="en-GB" sz="2000" u="sng">
                  <a:solidFill>
                    <a:schemeClr val="dk1"/>
                  </a:solidFill>
                </a:rPr>
                <a:t> </a:t>
              </a:r>
              <a:endParaRPr>
                <a:solidFill>
                  <a:srgbClr val="FFFFFF"/>
                </a:solidFill>
                <a:latin typeface="Nunito"/>
                <a:ea typeface="Nunito"/>
                <a:cs typeface="Nunito"/>
                <a:sym typeface="Nunito"/>
              </a:endParaRPr>
            </a:p>
          </p:txBody>
        </p:sp>
        <p:sp>
          <p:nvSpPr>
            <p:cNvPr id="928" name="Google Shape;928;p47"/>
            <p:cNvSpPr/>
            <p:nvPr/>
          </p:nvSpPr>
          <p:spPr>
            <a:xfrm>
              <a:off x="3794775" y="3220575"/>
              <a:ext cx="3272100" cy="15729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The second level emphasizes the role of healthy communities in supporting active individuals By encouraging them to adopt a healthy lifestyle, providing them with appropriate information, and empowering them to access to community health facilities.</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929" name="Google Shape;929;p47"/>
            <p:cNvSpPr/>
            <p:nvPr/>
          </p:nvSpPr>
          <p:spPr>
            <a:xfrm>
              <a:off x="4228575" y="3087600"/>
              <a:ext cx="2404500" cy="307800"/>
            </a:xfrm>
            <a:prstGeom prst="roundRect">
              <a:avLst>
                <a:gd fmla="val 16667" name="adj"/>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u="sng">
                  <a:solidFill>
                    <a:srgbClr val="FFFFFF"/>
                  </a:solidFill>
                  <a:latin typeface="Mada"/>
                  <a:ea typeface="Mada"/>
                  <a:cs typeface="Mada"/>
                  <a:sym typeface="Mada"/>
                </a:rPr>
                <a:t>2- Healthy Communities:</a:t>
              </a:r>
              <a:r>
                <a:rPr b="1" lang="en-GB" sz="2000" u="sng">
                  <a:solidFill>
                    <a:schemeClr val="dk1"/>
                  </a:solidFill>
                </a:rPr>
                <a:t> </a:t>
              </a:r>
              <a:endParaRPr>
                <a:solidFill>
                  <a:srgbClr val="FFFFFF"/>
                </a:solidFill>
                <a:latin typeface="Nunito"/>
                <a:ea typeface="Nunito"/>
                <a:cs typeface="Nunito"/>
                <a:sym typeface="Nunito"/>
              </a:endParaRPr>
            </a:p>
          </p:txBody>
        </p:sp>
      </p:grpSp>
      <p:grpSp>
        <p:nvGrpSpPr>
          <p:cNvPr id="930" name="Google Shape;930;p47"/>
          <p:cNvGrpSpPr/>
          <p:nvPr/>
        </p:nvGrpSpPr>
        <p:grpSpPr>
          <a:xfrm>
            <a:off x="259575" y="8691900"/>
            <a:ext cx="3905700" cy="1878275"/>
            <a:chOff x="1766725" y="4894275"/>
            <a:chExt cx="3905700" cy="1878275"/>
          </a:xfrm>
        </p:grpSpPr>
        <p:sp>
          <p:nvSpPr>
            <p:cNvPr id="931" name="Google Shape;931;p47"/>
            <p:cNvSpPr/>
            <p:nvPr/>
          </p:nvSpPr>
          <p:spPr>
            <a:xfrm>
              <a:off x="1766725" y="5096750"/>
              <a:ext cx="3905700" cy="16758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Virtual care will be a powerful source of health advice. Virtual care in most instances will serve as people’s first point of contact with medical care providers, improving people’s access to medical advice and guiding them to navigate the healthcare system and seek appropriate care.</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932" name="Google Shape;932;p47"/>
            <p:cNvSpPr/>
            <p:nvPr/>
          </p:nvSpPr>
          <p:spPr>
            <a:xfrm>
              <a:off x="3002425" y="4894275"/>
              <a:ext cx="1434300" cy="307800"/>
            </a:xfrm>
            <a:prstGeom prst="roundRect">
              <a:avLst>
                <a:gd fmla="val 16667" name="adj"/>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u="sng">
                  <a:solidFill>
                    <a:srgbClr val="FFFFFF"/>
                  </a:solidFill>
                  <a:latin typeface="Mada"/>
                  <a:ea typeface="Mada"/>
                  <a:cs typeface="Mada"/>
                  <a:sym typeface="Mada"/>
                </a:rPr>
                <a:t>3- Virtual Care</a:t>
              </a:r>
              <a:endParaRPr sz="1200">
                <a:solidFill>
                  <a:srgbClr val="FFFFFF"/>
                </a:solidFill>
                <a:latin typeface="Mada"/>
                <a:ea typeface="Mada"/>
                <a:cs typeface="Mada"/>
                <a:sym typeface="Mada"/>
              </a:endParaRPr>
            </a:p>
          </p:txBody>
        </p:sp>
      </p:grpSp>
      <p:grpSp>
        <p:nvGrpSpPr>
          <p:cNvPr id="933" name="Google Shape;933;p47"/>
          <p:cNvGrpSpPr/>
          <p:nvPr/>
        </p:nvGrpSpPr>
        <p:grpSpPr>
          <a:xfrm>
            <a:off x="4369875" y="8865220"/>
            <a:ext cx="2961900" cy="1531642"/>
            <a:chOff x="4365050" y="8746758"/>
            <a:chExt cx="2961900" cy="1531642"/>
          </a:xfrm>
        </p:grpSpPr>
        <p:sp>
          <p:nvSpPr>
            <p:cNvPr id="934" name="Google Shape;934;p47"/>
            <p:cNvSpPr/>
            <p:nvPr/>
          </p:nvSpPr>
          <p:spPr>
            <a:xfrm>
              <a:off x="4514897" y="8746758"/>
              <a:ext cx="2662200" cy="4239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200">
                  <a:solidFill>
                    <a:srgbClr val="FFFFFF"/>
                  </a:solidFill>
                  <a:latin typeface="Mada"/>
                  <a:ea typeface="Mada"/>
                  <a:cs typeface="Mada"/>
                  <a:sym typeface="Mada"/>
                </a:rPr>
                <a:t>4- .Primary Care</a:t>
              </a:r>
              <a:endParaRPr>
                <a:solidFill>
                  <a:srgbClr val="FFFFFF"/>
                </a:solidFill>
                <a:latin typeface="Nunito"/>
                <a:ea typeface="Nunito"/>
                <a:cs typeface="Nunito"/>
                <a:sym typeface="Nunito"/>
              </a:endParaRPr>
            </a:p>
          </p:txBody>
        </p:sp>
        <p:sp>
          <p:nvSpPr>
            <p:cNvPr id="935" name="Google Shape;935;p47"/>
            <p:cNvSpPr/>
            <p:nvPr/>
          </p:nvSpPr>
          <p:spPr>
            <a:xfrm>
              <a:off x="4365050" y="9300613"/>
              <a:ext cx="2961900" cy="423900"/>
            </a:xfrm>
            <a:prstGeom prst="roundRect">
              <a:avLst>
                <a:gd fmla="val 16667" name="adj"/>
              </a:avLst>
            </a:prstGeom>
            <a:solidFill>
              <a:srgbClr val="76A5AF"/>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200">
                  <a:solidFill>
                    <a:srgbClr val="FFFFFF"/>
                  </a:solidFill>
                  <a:latin typeface="Mada"/>
                  <a:ea typeface="Mada"/>
                  <a:cs typeface="Mada"/>
                  <a:sym typeface="Mada"/>
                </a:rPr>
                <a:t>5- Secondary Care (general hospital care).</a:t>
              </a:r>
              <a:endParaRPr>
                <a:solidFill>
                  <a:srgbClr val="FFFFFF"/>
                </a:solidFill>
                <a:latin typeface="Nunito"/>
                <a:ea typeface="Nunito"/>
                <a:cs typeface="Nunito"/>
                <a:sym typeface="Nunito"/>
              </a:endParaRPr>
            </a:p>
          </p:txBody>
        </p:sp>
        <p:sp>
          <p:nvSpPr>
            <p:cNvPr id="936" name="Google Shape;936;p47"/>
            <p:cNvSpPr/>
            <p:nvPr/>
          </p:nvSpPr>
          <p:spPr>
            <a:xfrm>
              <a:off x="4365050" y="9854500"/>
              <a:ext cx="2961900" cy="423900"/>
            </a:xfrm>
            <a:prstGeom prst="roundRect">
              <a:avLst>
                <a:gd fmla="val 16667" name="adj"/>
              </a:avLst>
            </a:prstGeom>
            <a:solidFill>
              <a:srgbClr val="D0E0E3"/>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200">
                  <a:solidFill>
                    <a:srgbClr val="FFFFFF"/>
                  </a:solidFill>
                  <a:latin typeface="Mada"/>
                  <a:ea typeface="Mada"/>
                  <a:cs typeface="Mada"/>
                  <a:sym typeface="Mada"/>
                </a:rPr>
                <a:t>6- Tertiary Care (specialized hospital care).</a:t>
              </a:r>
              <a:endParaRPr>
                <a:solidFill>
                  <a:srgbClr val="FFFFFF"/>
                </a:solidFill>
                <a:latin typeface="Nunito"/>
                <a:ea typeface="Nunito"/>
                <a:cs typeface="Nunito"/>
                <a:sym typeface="Nunito"/>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48"/>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48"/>
          <p:cNvSpPr txBox="1"/>
          <p:nvPr/>
        </p:nvSpPr>
        <p:spPr>
          <a:xfrm>
            <a:off x="48975" y="228601"/>
            <a:ext cx="7491300" cy="756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800">
                <a:solidFill>
                  <a:srgbClr val="76A5AF"/>
                </a:solidFill>
                <a:latin typeface="Nunito"/>
                <a:ea typeface="Nunito"/>
                <a:cs typeface="Nunito"/>
                <a:sym typeface="Nunito"/>
              </a:rPr>
              <a:t>The New Models of Care program has been designed based on the following </a:t>
            </a:r>
            <a:r>
              <a:rPr b="1" lang="en-GB" sz="1800">
                <a:solidFill>
                  <a:srgbClr val="CC0000"/>
                </a:solidFill>
                <a:latin typeface="Nunito"/>
                <a:ea typeface="Nunito"/>
                <a:cs typeface="Nunito"/>
                <a:sym typeface="Nunito"/>
              </a:rPr>
              <a:t>FIVE principles</a:t>
            </a:r>
            <a:r>
              <a:rPr b="1" lang="en-GB" sz="1800">
                <a:solidFill>
                  <a:srgbClr val="76A5AF"/>
                </a:solidFill>
                <a:latin typeface="Nunito"/>
                <a:ea typeface="Nunito"/>
                <a:cs typeface="Nunito"/>
                <a:sym typeface="Nunito"/>
              </a:rPr>
              <a:t>:</a:t>
            </a:r>
            <a:endParaRPr b="1" sz="1800">
              <a:solidFill>
                <a:srgbClr val="76A5AF"/>
              </a:solidFill>
              <a:latin typeface="Nunito"/>
              <a:ea typeface="Nunito"/>
              <a:cs typeface="Nunito"/>
              <a:sym typeface="Nunito"/>
            </a:endParaRPr>
          </a:p>
        </p:txBody>
      </p:sp>
      <p:sp>
        <p:nvSpPr>
          <p:cNvPr id="943" name="Google Shape;943;p48"/>
          <p:cNvSpPr/>
          <p:nvPr/>
        </p:nvSpPr>
        <p:spPr>
          <a:xfrm>
            <a:off x="1820904" y="593695"/>
            <a:ext cx="387900" cy="391200"/>
          </a:xfrm>
          <a:prstGeom prst="star5">
            <a:avLst>
              <a:gd fmla="val 19098" name="adj"/>
              <a:gd fmla="val 105146" name="hf"/>
              <a:gd fmla="val 110557" name="vf"/>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4" name="Google Shape;944;p48"/>
          <p:cNvGrpSpPr/>
          <p:nvPr/>
        </p:nvGrpSpPr>
        <p:grpSpPr>
          <a:xfrm>
            <a:off x="73628" y="1067353"/>
            <a:ext cx="7441997" cy="1972133"/>
            <a:chOff x="98278" y="1155025"/>
            <a:chExt cx="7441997" cy="1972133"/>
          </a:xfrm>
        </p:grpSpPr>
        <p:grpSp>
          <p:nvGrpSpPr>
            <p:cNvPr id="945" name="Google Shape;945;p48"/>
            <p:cNvGrpSpPr/>
            <p:nvPr/>
          </p:nvGrpSpPr>
          <p:grpSpPr>
            <a:xfrm>
              <a:off x="98278" y="1155025"/>
              <a:ext cx="2307591" cy="981600"/>
              <a:chOff x="162609" y="1963022"/>
              <a:chExt cx="2307591" cy="981600"/>
            </a:xfrm>
          </p:grpSpPr>
          <p:grpSp>
            <p:nvGrpSpPr>
              <p:cNvPr id="946" name="Google Shape;946;p48"/>
              <p:cNvGrpSpPr/>
              <p:nvPr/>
            </p:nvGrpSpPr>
            <p:grpSpPr>
              <a:xfrm>
                <a:off x="162609" y="1963022"/>
                <a:ext cx="2307591" cy="981600"/>
                <a:chOff x="162609" y="1963022"/>
                <a:chExt cx="2307591" cy="981600"/>
              </a:xfrm>
            </p:grpSpPr>
            <p:sp>
              <p:nvSpPr>
                <p:cNvPr id="947" name="Google Shape;947;p48"/>
                <p:cNvSpPr txBox="1"/>
                <p:nvPr/>
              </p:nvSpPr>
              <p:spPr>
                <a:xfrm>
                  <a:off x="162609" y="2032271"/>
                  <a:ext cx="432000" cy="831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i="0" lang="en-GB" sz="5400" u="none" cap="none" strike="noStrike">
                      <a:solidFill>
                        <a:srgbClr val="134F5C"/>
                      </a:solidFill>
                      <a:latin typeface="Georgia"/>
                      <a:ea typeface="Georgia"/>
                      <a:cs typeface="Georgia"/>
                      <a:sym typeface="Georgia"/>
                    </a:rPr>
                    <a:t>1</a:t>
                  </a:r>
                  <a:endParaRPr b="1" sz="5400">
                    <a:solidFill>
                      <a:srgbClr val="134F5C"/>
                    </a:solidFill>
                    <a:latin typeface="Georgia"/>
                    <a:ea typeface="Georgia"/>
                    <a:cs typeface="Georgia"/>
                    <a:sym typeface="Georgia"/>
                  </a:endParaRPr>
                </a:p>
              </p:txBody>
            </p:sp>
            <p:sp>
              <p:nvSpPr>
                <p:cNvPr id="948" name="Google Shape;948;p48"/>
                <p:cNvSpPr txBox="1"/>
                <p:nvPr/>
              </p:nvSpPr>
              <p:spPr>
                <a:xfrm>
                  <a:off x="739500" y="1963022"/>
                  <a:ext cx="1730700" cy="9816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200" u="sng">
                    <a:solidFill>
                      <a:schemeClr val="dk1"/>
                    </a:solidFill>
                    <a:latin typeface="Mada"/>
                    <a:ea typeface="Mada"/>
                    <a:cs typeface="Mada"/>
                    <a:sym typeface="Mada"/>
                  </a:endParaRPr>
                </a:p>
                <a:p>
                  <a:pPr indent="0" lvl="0" marL="0" rtl="0" algn="l">
                    <a:lnSpc>
                      <a:spcPct val="115000"/>
                    </a:lnSpc>
                    <a:spcBef>
                      <a:spcPts val="0"/>
                    </a:spcBef>
                    <a:spcAft>
                      <a:spcPts val="0"/>
                    </a:spcAft>
                    <a:buSzPts val="1100"/>
                    <a:buNone/>
                  </a:pPr>
                  <a:r>
                    <a:t/>
                  </a:r>
                  <a:endParaRPr sz="1200" u="sng">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100" u="sng">
                      <a:solidFill>
                        <a:schemeClr val="dk1"/>
                      </a:solidFill>
                      <a:latin typeface="Mada"/>
                      <a:ea typeface="Mada"/>
                      <a:cs typeface="Mada"/>
                      <a:sym typeface="Mada"/>
                    </a:rPr>
                    <a:t>Empowering </a:t>
                  </a:r>
                  <a:r>
                    <a:rPr lang="en-GB" sz="1100">
                      <a:solidFill>
                        <a:schemeClr val="dk1"/>
                      </a:solidFill>
                      <a:latin typeface="Mada"/>
                      <a:ea typeface="Mada"/>
                      <a:cs typeface="Mada"/>
                      <a:sym typeface="Mada"/>
                    </a:rPr>
                    <a:t>people and their families </a:t>
                  </a:r>
                  <a:r>
                    <a:rPr lang="en-GB" sz="1100" u="sng">
                      <a:solidFill>
                        <a:schemeClr val="dk1"/>
                      </a:solidFill>
                      <a:latin typeface="Mada"/>
                      <a:ea typeface="Mada"/>
                      <a:cs typeface="Mada"/>
                      <a:sym typeface="Mada"/>
                    </a:rPr>
                    <a:t>to take control of their health</a:t>
                  </a:r>
                  <a:endParaRPr sz="1100" u="sng">
                    <a:solidFill>
                      <a:schemeClr val="dk1"/>
                    </a:solidFill>
                    <a:latin typeface="Mada"/>
                    <a:ea typeface="Mada"/>
                    <a:cs typeface="Mada"/>
                    <a:sym typeface="Mada"/>
                  </a:endParaRPr>
                </a:p>
                <a:p>
                  <a:pPr indent="0" lvl="0" marL="0" marR="0" rtl="0" algn="l">
                    <a:spcBef>
                      <a:spcPts val="0"/>
                    </a:spcBef>
                    <a:spcAft>
                      <a:spcPts val="0"/>
                    </a:spcAft>
                    <a:buNone/>
                  </a:pPr>
                  <a:r>
                    <a:t/>
                  </a:r>
                  <a:endParaRPr sz="1200">
                    <a:latin typeface="Mada"/>
                    <a:ea typeface="Mada"/>
                    <a:cs typeface="Mada"/>
                    <a:sym typeface="Mada"/>
                  </a:endParaRPr>
                </a:p>
              </p:txBody>
            </p:sp>
          </p:grpSp>
          <p:sp>
            <p:nvSpPr>
              <p:cNvPr id="949" name="Google Shape;949;p48"/>
              <p:cNvSpPr/>
              <p:nvPr/>
            </p:nvSpPr>
            <p:spPr>
              <a:xfrm>
                <a:off x="685510" y="2253241"/>
                <a:ext cx="54000" cy="5400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grpSp>
        <p:grpSp>
          <p:nvGrpSpPr>
            <p:cNvPr id="950" name="Google Shape;950;p48"/>
            <p:cNvGrpSpPr/>
            <p:nvPr/>
          </p:nvGrpSpPr>
          <p:grpSpPr>
            <a:xfrm>
              <a:off x="2341877" y="1200344"/>
              <a:ext cx="2907573" cy="890956"/>
              <a:chOff x="2853059" y="2107746"/>
              <a:chExt cx="3001831" cy="890956"/>
            </a:xfrm>
          </p:grpSpPr>
          <p:grpSp>
            <p:nvGrpSpPr>
              <p:cNvPr id="951" name="Google Shape;951;p48"/>
              <p:cNvGrpSpPr/>
              <p:nvPr/>
            </p:nvGrpSpPr>
            <p:grpSpPr>
              <a:xfrm>
                <a:off x="2853059" y="2107746"/>
                <a:ext cx="3001831" cy="890956"/>
                <a:chOff x="2853059" y="2107746"/>
                <a:chExt cx="3001831" cy="890956"/>
              </a:xfrm>
            </p:grpSpPr>
            <p:sp>
              <p:nvSpPr>
                <p:cNvPr id="952" name="Google Shape;952;p48"/>
                <p:cNvSpPr txBox="1"/>
                <p:nvPr/>
              </p:nvSpPr>
              <p:spPr>
                <a:xfrm>
                  <a:off x="2853059" y="2107746"/>
                  <a:ext cx="432000" cy="831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GB" sz="5400">
                      <a:solidFill>
                        <a:srgbClr val="D0E0E3"/>
                      </a:solidFill>
                      <a:latin typeface="Georgia"/>
                      <a:ea typeface="Georgia"/>
                      <a:cs typeface="Georgia"/>
                      <a:sym typeface="Georgia"/>
                    </a:rPr>
                    <a:t>2</a:t>
                  </a:r>
                  <a:endParaRPr b="1" sz="5400">
                    <a:solidFill>
                      <a:srgbClr val="D0E0E3"/>
                    </a:solidFill>
                    <a:latin typeface="Georgia"/>
                    <a:ea typeface="Georgia"/>
                    <a:cs typeface="Georgia"/>
                    <a:sym typeface="Georgia"/>
                  </a:endParaRPr>
                </a:p>
              </p:txBody>
            </p:sp>
            <p:sp>
              <p:nvSpPr>
                <p:cNvPr id="953" name="Google Shape;953;p48"/>
                <p:cNvSpPr txBox="1"/>
                <p:nvPr/>
              </p:nvSpPr>
              <p:spPr>
                <a:xfrm>
                  <a:off x="3520890" y="2242401"/>
                  <a:ext cx="2334000" cy="7563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u="sng">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100" u="sng">
                      <a:solidFill>
                        <a:schemeClr val="dk1"/>
                      </a:solidFill>
                      <a:latin typeface="Mada"/>
                      <a:ea typeface="Mada"/>
                      <a:cs typeface="Mada"/>
                      <a:sym typeface="Mada"/>
                    </a:rPr>
                    <a:t>Providing knowledge </a:t>
                  </a:r>
                  <a:r>
                    <a:rPr lang="en-GB" sz="1100">
                      <a:solidFill>
                        <a:schemeClr val="dk1"/>
                      </a:solidFill>
                      <a:latin typeface="Mada"/>
                      <a:ea typeface="Mada"/>
                      <a:cs typeface="Mada"/>
                      <a:sym typeface="Mada"/>
                    </a:rPr>
                    <a:t>to people as part of their treatment, and enabling them </a:t>
                  </a:r>
                  <a:r>
                    <a:rPr lang="en-GB" sz="1100" u="sng">
                      <a:solidFill>
                        <a:schemeClr val="dk1"/>
                      </a:solidFill>
                      <a:latin typeface="Mada"/>
                      <a:ea typeface="Mada"/>
                      <a:cs typeface="Mada"/>
                      <a:sym typeface="Mada"/>
                    </a:rPr>
                    <a:t>to be well-informed </a:t>
                  </a:r>
                  <a:r>
                    <a:rPr lang="en-GB" sz="1100">
                      <a:solidFill>
                        <a:schemeClr val="dk1"/>
                      </a:solidFill>
                      <a:latin typeface="Mada"/>
                      <a:ea typeface="Mada"/>
                      <a:cs typeface="Mada"/>
                      <a:sym typeface="Mada"/>
                    </a:rPr>
                    <a:t>and in control of their health</a:t>
                  </a:r>
                  <a:endParaRPr sz="1100">
                    <a:solidFill>
                      <a:schemeClr val="dk1"/>
                    </a:solidFill>
                    <a:latin typeface="Mada"/>
                    <a:ea typeface="Mada"/>
                    <a:cs typeface="Mada"/>
                    <a:sym typeface="Mada"/>
                  </a:endParaRPr>
                </a:p>
                <a:p>
                  <a:pPr indent="0" lvl="0" marL="0" marR="0" rtl="0" algn="l">
                    <a:spcBef>
                      <a:spcPts val="0"/>
                    </a:spcBef>
                    <a:spcAft>
                      <a:spcPts val="0"/>
                    </a:spcAft>
                    <a:buNone/>
                  </a:pPr>
                  <a:r>
                    <a:t/>
                  </a:r>
                  <a:endParaRPr sz="1200">
                    <a:latin typeface="Mada"/>
                    <a:ea typeface="Mada"/>
                    <a:cs typeface="Mada"/>
                    <a:sym typeface="Mada"/>
                  </a:endParaRPr>
                </a:p>
              </p:txBody>
            </p:sp>
          </p:grpSp>
          <p:sp>
            <p:nvSpPr>
              <p:cNvPr id="954" name="Google Shape;954;p48"/>
              <p:cNvSpPr/>
              <p:nvPr/>
            </p:nvSpPr>
            <p:spPr>
              <a:xfrm>
                <a:off x="3375985" y="2323265"/>
                <a:ext cx="54000" cy="5400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grpSp>
        <p:grpSp>
          <p:nvGrpSpPr>
            <p:cNvPr id="955" name="Google Shape;955;p48"/>
            <p:cNvGrpSpPr/>
            <p:nvPr/>
          </p:nvGrpSpPr>
          <p:grpSpPr>
            <a:xfrm>
              <a:off x="4167842" y="2163886"/>
              <a:ext cx="3239791" cy="957429"/>
              <a:chOff x="208459" y="4300421"/>
              <a:chExt cx="3239791" cy="957429"/>
            </a:xfrm>
          </p:grpSpPr>
          <p:grpSp>
            <p:nvGrpSpPr>
              <p:cNvPr id="956" name="Google Shape;956;p48"/>
              <p:cNvGrpSpPr/>
              <p:nvPr/>
            </p:nvGrpSpPr>
            <p:grpSpPr>
              <a:xfrm>
                <a:off x="208459" y="4300421"/>
                <a:ext cx="3239791" cy="957429"/>
                <a:chOff x="208459" y="4300421"/>
                <a:chExt cx="3239791" cy="957429"/>
              </a:xfrm>
            </p:grpSpPr>
            <p:sp>
              <p:nvSpPr>
                <p:cNvPr id="957" name="Google Shape;957;p48"/>
                <p:cNvSpPr txBox="1"/>
                <p:nvPr/>
              </p:nvSpPr>
              <p:spPr>
                <a:xfrm>
                  <a:off x="208459" y="4300421"/>
                  <a:ext cx="432000" cy="831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GB" sz="5400">
                      <a:solidFill>
                        <a:srgbClr val="134F5C"/>
                      </a:solidFill>
                      <a:latin typeface="Georgia"/>
                      <a:ea typeface="Georgia"/>
                      <a:cs typeface="Georgia"/>
                      <a:sym typeface="Georgia"/>
                    </a:rPr>
                    <a:t>5</a:t>
                  </a:r>
                  <a:endParaRPr b="1" sz="5400">
                    <a:solidFill>
                      <a:srgbClr val="134F5C"/>
                    </a:solidFill>
                    <a:latin typeface="Georgia"/>
                    <a:ea typeface="Georgia"/>
                    <a:cs typeface="Georgia"/>
                    <a:sym typeface="Georgia"/>
                  </a:endParaRPr>
                </a:p>
              </p:txBody>
            </p:sp>
            <p:sp>
              <p:nvSpPr>
                <p:cNvPr id="958" name="Google Shape;958;p48"/>
                <p:cNvSpPr txBox="1"/>
                <p:nvPr/>
              </p:nvSpPr>
              <p:spPr>
                <a:xfrm>
                  <a:off x="755150" y="4426850"/>
                  <a:ext cx="2693100" cy="8310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200" u="sng">
                    <a:solidFill>
                      <a:schemeClr val="dk1"/>
                    </a:solidFill>
                    <a:latin typeface="Mada"/>
                    <a:ea typeface="Mada"/>
                    <a:cs typeface="Mada"/>
                    <a:sym typeface="Mada"/>
                  </a:endParaRPr>
                </a:p>
                <a:p>
                  <a:pPr indent="0" lvl="0" marL="0" rtl="0" algn="l">
                    <a:lnSpc>
                      <a:spcPct val="115000"/>
                    </a:lnSpc>
                    <a:spcBef>
                      <a:spcPts val="0"/>
                    </a:spcBef>
                    <a:spcAft>
                      <a:spcPts val="0"/>
                    </a:spcAft>
                    <a:buSzPts val="1100"/>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SzPts val="1100"/>
                    <a:buNone/>
                  </a:pPr>
                  <a:r>
                    <a:rPr lang="en-GB" sz="1100">
                      <a:solidFill>
                        <a:schemeClr val="dk1"/>
                      </a:solidFill>
                      <a:latin typeface="Mada"/>
                      <a:ea typeface="Mada"/>
                      <a:cs typeface="Mada"/>
                      <a:sym typeface="Mada"/>
                    </a:rPr>
                    <a:t>Providing </a:t>
                  </a:r>
                  <a:r>
                    <a:rPr lang="en-GB" sz="1100" u="sng">
                      <a:solidFill>
                        <a:schemeClr val="dk1"/>
                      </a:solidFill>
                      <a:latin typeface="Mada"/>
                      <a:ea typeface="Mada"/>
                      <a:cs typeface="Mada"/>
                      <a:sym typeface="Mada"/>
                    </a:rPr>
                    <a:t>treatment in a patient-friendly and outcome-focused way</a:t>
                  </a:r>
                  <a:r>
                    <a:rPr lang="en-GB" sz="1100">
                      <a:solidFill>
                        <a:schemeClr val="dk1"/>
                      </a:solidFill>
                      <a:latin typeface="Mada"/>
                      <a:ea typeface="Mada"/>
                      <a:cs typeface="Mada"/>
                      <a:sym typeface="Mada"/>
                    </a:rPr>
                    <a:t>, without overtreating or under-treating patients.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SzPts val="1100"/>
                    <a:buNone/>
                  </a:pPr>
                  <a:r>
                    <a:t/>
                  </a:r>
                  <a:endParaRPr sz="1200" u="sng">
                    <a:solidFill>
                      <a:schemeClr val="dk1"/>
                    </a:solidFill>
                    <a:latin typeface="Mada"/>
                    <a:ea typeface="Mada"/>
                    <a:cs typeface="Mada"/>
                    <a:sym typeface="Mada"/>
                  </a:endParaRPr>
                </a:p>
                <a:p>
                  <a:pPr indent="0" lvl="0" marL="0" marR="0" rtl="0" algn="l">
                    <a:spcBef>
                      <a:spcPts val="0"/>
                    </a:spcBef>
                    <a:spcAft>
                      <a:spcPts val="0"/>
                    </a:spcAft>
                    <a:buNone/>
                  </a:pPr>
                  <a:r>
                    <a:t/>
                  </a:r>
                  <a:endParaRPr sz="1200">
                    <a:latin typeface="Mada"/>
                    <a:ea typeface="Mada"/>
                    <a:cs typeface="Mada"/>
                    <a:sym typeface="Mada"/>
                  </a:endParaRPr>
                </a:p>
              </p:txBody>
            </p:sp>
          </p:grpSp>
          <p:sp>
            <p:nvSpPr>
              <p:cNvPr id="959" name="Google Shape;959;p48"/>
              <p:cNvSpPr/>
              <p:nvPr/>
            </p:nvSpPr>
            <p:spPr>
              <a:xfrm>
                <a:off x="670800" y="4502150"/>
                <a:ext cx="54000" cy="6804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grpSp>
        <p:grpSp>
          <p:nvGrpSpPr>
            <p:cNvPr id="960" name="Google Shape;960;p48"/>
            <p:cNvGrpSpPr/>
            <p:nvPr/>
          </p:nvGrpSpPr>
          <p:grpSpPr>
            <a:xfrm>
              <a:off x="5279084" y="1155032"/>
              <a:ext cx="2261191" cy="919066"/>
              <a:chOff x="132259" y="3166359"/>
              <a:chExt cx="2261191" cy="919066"/>
            </a:xfrm>
          </p:grpSpPr>
          <p:grpSp>
            <p:nvGrpSpPr>
              <p:cNvPr id="961" name="Google Shape;961;p48"/>
              <p:cNvGrpSpPr/>
              <p:nvPr/>
            </p:nvGrpSpPr>
            <p:grpSpPr>
              <a:xfrm>
                <a:off x="132259" y="3166359"/>
                <a:ext cx="2261191" cy="918918"/>
                <a:chOff x="132259" y="3166359"/>
                <a:chExt cx="2261191" cy="918918"/>
              </a:xfrm>
            </p:grpSpPr>
            <p:sp>
              <p:nvSpPr>
                <p:cNvPr id="962" name="Google Shape;962;p48"/>
                <p:cNvSpPr txBox="1"/>
                <p:nvPr/>
              </p:nvSpPr>
              <p:spPr>
                <a:xfrm>
                  <a:off x="132259" y="3166359"/>
                  <a:ext cx="432000" cy="831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GB" sz="5400">
                      <a:solidFill>
                        <a:srgbClr val="45818E"/>
                      </a:solidFill>
                      <a:latin typeface="Georgia"/>
                      <a:ea typeface="Georgia"/>
                      <a:cs typeface="Georgia"/>
                      <a:sym typeface="Georgia"/>
                    </a:rPr>
                    <a:t>3</a:t>
                  </a:r>
                  <a:endParaRPr b="1" sz="5400">
                    <a:solidFill>
                      <a:srgbClr val="45818E"/>
                    </a:solidFill>
                    <a:latin typeface="Georgia"/>
                    <a:ea typeface="Georgia"/>
                    <a:cs typeface="Georgia"/>
                    <a:sym typeface="Georgia"/>
                  </a:endParaRPr>
                </a:p>
              </p:txBody>
            </p:sp>
            <p:sp>
              <p:nvSpPr>
                <p:cNvPr id="963" name="Google Shape;963;p48"/>
                <p:cNvSpPr txBox="1"/>
                <p:nvPr/>
              </p:nvSpPr>
              <p:spPr>
                <a:xfrm>
                  <a:off x="784550" y="3404877"/>
                  <a:ext cx="1608900" cy="6804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200" u="sng">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100" u="sng">
                      <a:solidFill>
                        <a:schemeClr val="dk1"/>
                      </a:solidFill>
                      <a:latin typeface="Mada"/>
                      <a:ea typeface="Mada"/>
                      <a:cs typeface="Mada"/>
                      <a:sym typeface="Mada"/>
                    </a:rPr>
                    <a:t>Fully integrating the health system </a:t>
                  </a:r>
                  <a:r>
                    <a:rPr lang="en-GB" sz="1100">
                      <a:solidFill>
                        <a:schemeClr val="dk1"/>
                      </a:solidFill>
                      <a:latin typeface="Mada"/>
                      <a:ea typeface="Mada"/>
                      <a:cs typeface="Mada"/>
                      <a:sym typeface="Mada"/>
                    </a:rPr>
                    <a:t>from the people’s perspective</a:t>
                  </a:r>
                  <a:endParaRPr sz="1100">
                    <a:solidFill>
                      <a:schemeClr val="dk1"/>
                    </a:solidFill>
                    <a:latin typeface="Mada"/>
                    <a:ea typeface="Mada"/>
                    <a:cs typeface="Mada"/>
                    <a:sym typeface="Mada"/>
                  </a:endParaRPr>
                </a:p>
                <a:p>
                  <a:pPr indent="0" lvl="0" marL="0" marR="0" rtl="0" algn="l">
                    <a:spcBef>
                      <a:spcPts val="0"/>
                    </a:spcBef>
                    <a:spcAft>
                      <a:spcPts val="0"/>
                    </a:spcAft>
                    <a:buNone/>
                  </a:pPr>
                  <a:r>
                    <a:t/>
                  </a:r>
                  <a:endParaRPr sz="1200">
                    <a:latin typeface="Mada"/>
                    <a:ea typeface="Mada"/>
                    <a:cs typeface="Mada"/>
                    <a:sym typeface="Mada"/>
                  </a:endParaRPr>
                </a:p>
              </p:txBody>
            </p:sp>
          </p:grpSp>
          <p:sp>
            <p:nvSpPr>
              <p:cNvPr id="964" name="Google Shape;964;p48"/>
              <p:cNvSpPr/>
              <p:nvPr/>
            </p:nvSpPr>
            <p:spPr>
              <a:xfrm>
                <a:off x="685500" y="3405025"/>
                <a:ext cx="54000" cy="6804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grpSp>
        <p:grpSp>
          <p:nvGrpSpPr>
            <p:cNvPr id="965" name="Google Shape;965;p48"/>
            <p:cNvGrpSpPr/>
            <p:nvPr/>
          </p:nvGrpSpPr>
          <p:grpSpPr>
            <a:xfrm>
              <a:off x="211294" y="2158062"/>
              <a:ext cx="3583707" cy="969096"/>
              <a:chOff x="2864146" y="3154279"/>
              <a:chExt cx="3991654" cy="969096"/>
            </a:xfrm>
          </p:grpSpPr>
          <p:grpSp>
            <p:nvGrpSpPr>
              <p:cNvPr id="966" name="Google Shape;966;p48"/>
              <p:cNvGrpSpPr/>
              <p:nvPr/>
            </p:nvGrpSpPr>
            <p:grpSpPr>
              <a:xfrm>
                <a:off x="2864146" y="3154279"/>
                <a:ext cx="3991654" cy="969096"/>
                <a:chOff x="2864146" y="3154279"/>
                <a:chExt cx="3991654" cy="969096"/>
              </a:xfrm>
            </p:grpSpPr>
            <p:sp>
              <p:nvSpPr>
                <p:cNvPr id="967" name="Google Shape;967;p48"/>
                <p:cNvSpPr txBox="1"/>
                <p:nvPr/>
              </p:nvSpPr>
              <p:spPr>
                <a:xfrm>
                  <a:off x="2864146" y="3154279"/>
                  <a:ext cx="432000" cy="831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GB" sz="5400">
                      <a:solidFill>
                        <a:srgbClr val="999999"/>
                      </a:solidFill>
                      <a:latin typeface="Georgia"/>
                      <a:ea typeface="Georgia"/>
                      <a:cs typeface="Georgia"/>
                      <a:sym typeface="Georgia"/>
                    </a:rPr>
                    <a:t>4</a:t>
                  </a:r>
                  <a:endParaRPr b="1" sz="5400">
                    <a:solidFill>
                      <a:srgbClr val="999999"/>
                    </a:solidFill>
                    <a:latin typeface="Georgia"/>
                    <a:ea typeface="Georgia"/>
                    <a:cs typeface="Georgia"/>
                    <a:sym typeface="Georgia"/>
                  </a:endParaRPr>
                </a:p>
              </p:txBody>
            </p:sp>
            <p:sp>
              <p:nvSpPr>
                <p:cNvPr id="968" name="Google Shape;968;p48"/>
                <p:cNvSpPr txBox="1"/>
                <p:nvPr/>
              </p:nvSpPr>
              <p:spPr>
                <a:xfrm>
                  <a:off x="3500000" y="3367075"/>
                  <a:ext cx="3355800" cy="7563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100">
                      <a:solidFill>
                        <a:schemeClr val="dk1"/>
                      </a:solidFill>
                      <a:latin typeface="Mada"/>
                      <a:ea typeface="Mada"/>
                      <a:cs typeface="Mada"/>
                      <a:sym typeface="Mada"/>
                    </a:rPr>
                    <a:t>Keeping people healthy and </a:t>
                  </a:r>
                  <a:r>
                    <a:rPr lang="en-GB" sz="1100" u="sng">
                      <a:solidFill>
                        <a:schemeClr val="dk1"/>
                      </a:solidFill>
                      <a:latin typeface="Mada"/>
                      <a:ea typeface="Mada"/>
                      <a:cs typeface="Mada"/>
                      <a:sym typeface="Mada"/>
                    </a:rPr>
                    <a:t>focusing on the whole population through a preventive approach</a:t>
                  </a:r>
                  <a:r>
                    <a:rPr lang="en-GB" sz="1100">
                      <a:solidFill>
                        <a:schemeClr val="dk1"/>
                      </a:solidFill>
                      <a:latin typeface="Mada"/>
                      <a:ea typeface="Mada"/>
                      <a:cs typeface="Mada"/>
                      <a:sym typeface="Mada"/>
                    </a:rPr>
                    <a:t>, rather than a solely curative approach to health provision</a:t>
                  </a:r>
                  <a:endParaRPr sz="1100">
                    <a:solidFill>
                      <a:schemeClr val="dk1"/>
                    </a:solidFill>
                    <a:latin typeface="Mada"/>
                    <a:ea typeface="Mada"/>
                    <a:cs typeface="Mada"/>
                    <a:sym typeface="Mada"/>
                  </a:endParaRPr>
                </a:p>
                <a:p>
                  <a:pPr indent="0" lvl="0" marL="0" marR="0" rtl="0" algn="l">
                    <a:spcBef>
                      <a:spcPts val="0"/>
                    </a:spcBef>
                    <a:spcAft>
                      <a:spcPts val="0"/>
                    </a:spcAft>
                    <a:buNone/>
                  </a:pPr>
                  <a:r>
                    <a:t/>
                  </a:r>
                  <a:endParaRPr sz="1200">
                    <a:latin typeface="Mada"/>
                    <a:ea typeface="Mada"/>
                    <a:cs typeface="Mada"/>
                    <a:sym typeface="Mada"/>
                  </a:endParaRPr>
                </a:p>
              </p:txBody>
            </p:sp>
          </p:grpSp>
          <p:sp>
            <p:nvSpPr>
              <p:cNvPr id="969" name="Google Shape;969;p48"/>
              <p:cNvSpPr/>
              <p:nvPr/>
            </p:nvSpPr>
            <p:spPr>
              <a:xfrm>
                <a:off x="3374985" y="3404886"/>
                <a:ext cx="54000" cy="5400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grpSp>
      </p:grpSp>
      <p:grpSp>
        <p:nvGrpSpPr>
          <p:cNvPr id="970" name="Google Shape;970;p48"/>
          <p:cNvGrpSpPr/>
          <p:nvPr/>
        </p:nvGrpSpPr>
        <p:grpSpPr>
          <a:xfrm>
            <a:off x="229295" y="3475667"/>
            <a:ext cx="7130662" cy="2242543"/>
            <a:chOff x="258657" y="6891459"/>
            <a:chExt cx="7130662" cy="2242543"/>
          </a:xfrm>
        </p:grpSpPr>
        <p:sp>
          <p:nvSpPr>
            <p:cNvPr id="971" name="Google Shape;971;p48"/>
            <p:cNvSpPr txBox="1"/>
            <p:nvPr/>
          </p:nvSpPr>
          <p:spPr>
            <a:xfrm>
              <a:off x="720637" y="6891459"/>
              <a:ext cx="6316500" cy="436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sz="1100">
                <a:solidFill>
                  <a:schemeClr val="dk1"/>
                </a:solidFill>
              </a:endParaRPr>
            </a:p>
            <a:p>
              <a:pPr indent="0" lvl="0" marL="0" rtl="0" algn="ctr">
                <a:spcBef>
                  <a:spcPts val="0"/>
                </a:spcBef>
                <a:spcAft>
                  <a:spcPts val="0"/>
                </a:spcAft>
                <a:buNone/>
              </a:pPr>
              <a:r>
                <a:rPr lang="en-GB" sz="2200">
                  <a:solidFill>
                    <a:srgbClr val="134F5C"/>
                  </a:solidFill>
                  <a:latin typeface="Nunito"/>
                  <a:ea typeface="Nunito"/>
                  <a:cs typeface="Nunito"/>
                  <a:sym typeface="Nunito"/>
                </a:rPr>
                <a:t>The </a:t>
              </a:r>
              <a:r>
                <a:rPr lang="en-GB" sz="2200">
                  <a:solidFill>
                    <a:srgbClr val="CC0000"/>
                  </a:solidFill>
                  <a:latin typeface="Nunito"/>
                  <a:ea typeface="Nunito"/>
                  <a:cs typeface="Nunito"/>
                  <a:sym typeface="Nunito"/>
                </a:rPr>
                <a:t>Enablers</a:t>
              </a:r>
              <a:r>
                <a:rPr lang="en-GB" sz="2200">
                  <a:solidFill>
                    <a:srgbClr val="134F5C"/>
                  </a:solidFill>
                  <a:latin typeface="Nunito"/>
                  <a:ea typeface="Nunito"/>
                  <a:cs typeface="Nunito"/>
                  <a:sym typeface="Nunito"/>
                </a:rPr>
                <a:t> of New Model of Care program</a:t>
              </a:r>
              <a:r>
                <a:rPr lang="en-GB" sz="3000">
                  <a:solidFill>
                    <a:srgbClr val="134F5C"/>
                  </a:solidFill>
                  <a:latin typeface="Nunito"/>
                  <a:ea typeface="Nunito"/>
                  <a:cs typeface="Nunito"/>
                  <a:sym typeface="Nunito"/>
                </a:rPr>
                <a:t> </a:t>
              </a:r>
              <a:endParaRPr sz="3000">
                <a:solidFill>
                  <a:srgbClr val="134F5C"/>
                </a:solidFill>
                <a:latin typeface="Nunito"/>
                <a:ea typeface="Nunito"/>
                <a:cs typeface="Nunito"/>
                <a:sym typeface="Nunito"/>
              </a:endParaRPr>
            </a:p>
          </p:txBody>
        </p:sp>
        <p:sp>
          <p:nvSpPr>
            <p:cNvPr id="972" name="Google Shape;972;p48"/>
            <p:cNvSpPr/>
            <p:nvPr/>
          </p:nvSpPr>
          <p:spPr>
            <a:xfrm>
              <a:off x="258673" y="7467375"/>
              <a:ext cx="3100800" cy="3630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Private Sector Participation</a:t>
              </a:r>
              <a:endParaRPr sz="1200">
                <a:solidFill>
                  <a:schemeClr val="dk1"/>
                </a:solidFill>
                <a:latin typeface="Mada"/>
                <a:ea typeface="Mada"/>
                <a:cs typeface="Mada"/>
                <a:sym typeface="Mada"/>
              </a:endParaRPr>
            </a:p>
            <a:p>
              <a:pPr indent="0" lvl="0" marL="0" rtl="0" algn="r">
                <a:spcBef>
                  <a:spcPts val="0"/>
                </a:spcBef>
                <a:spcAft>
                  <a:spcPts val="0"/>
                </a:spcAft>
                <a:buNone/>
              </a:pPr>
              <a:r>
                <a:rPr lang="en-GB" sz="1200">
                  <a:latin typeface="Mada"/>
                  <a:ea typeface="Mada"/>
                  <a:cs typeface="Mada"/>
                  <a:sym typeface="Mada"/>
                </a:rPr>
                <a:t> </a:t>
              </a:r>
              <a:endParaRPr sz="1200">
                <a:latin typeface="Mada"/>
                <a:ea typeface="Mada"/>
                <a:cs typeface="Mada"/>
                <a:sym typeface="Mada"/>
              </a:endParaRPr>
            </a:p>
          </p:txBody>
        </p:sp>
        <p:sp>
          <p:nvSpPr>
            <p:cNvPr id="973" name="Google Shape;973;p48"/>
            <p:cNvSpPr/>
            <p:nvPr/>
          </p:nvSpPr>
          <p:spPr>
            <a:xfrm>
              <a:off x="258657" y="8009070"/>
              <a:ext cx="3100800" cy="3630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Financing</a:t>
              </a:r>
              <a:endParaRPr sz="1200">
                <a:solidFill>
                  <a:schemeClr val="dk1"/>
                </a:solidFill>
                <a:latin typeface="Mada"/>
                <a:ea typeface="Mada"/>
                <a:cs typeface="Mada"/>
                <a:sym typeface="Mada"/>
              </a:endParaRPr>
            </a:p>
            <a:p>
              <a:pPr indent="0" lvl="0" marL="0" rtl="0" algn="r">
                <a:spcBef>
                  <a:spcPts val="0"/>
                </a:spcBef>
                <a:spcAft>
                  <a:spcPts val="0"/>
                </a:spcAft>
                <a:buNone/>
              </a:pPr>
              <a:r>
                <a:rPr lang="en-GB" sz="1200">
                  <a:latin typeface="Mada"/>
                  <a:ea typeface="Mada"/>
                  <a:cs typeface="Mada"/>
                  <a:sym typeface="Mada"/>
                </a:rPr>
                <a:t> </a:t>
              </a:r>
              <a:endParaRPr sz="1200">
                <a:latin typeface="Mada"/>
                <a:ea typeface="Mada"/>
                <a:cs typeface="Mada"/>
                <a:sym typeface="Mada"/>
              </a:endParaRPr>
            </a:p>
          </p:txBody>
        </p:sp>
        <p:sp>
          <p:nvSpPr>
            <p:cNvPr id="974" name="Google Shape;974;p48"/>
            <p:cNvSpPr/>
            <p:nvPr/>
          </p:nvSpPr>
          <p:spPr>
            <a:xfrm>
              <a:off x="258662" y="8550778"/>
              <a:ext cx="3100800" cy="3630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Governance &amp; Regulations</a:t>
              </a:r>
              <a:endParaRPr sz="1200">
                <a:solidFill>
                  <a:schemeClr val="dk1"/>
                </a:solidFill>
                <a:latin typeface="Mada"/>
                <a:ea typeface="Mada"/>
                <a:cs typeface="Mada"/>
                <a:sym typeface="Mada"/>
              </a:endParaRPr>
            </a:p>
            <a:p>
              <a:pPr indent="0" lvl="0" marL="0" rtl="0" algn="r">
                <a:spcBef>
                  <a:spcPts val="0"/>
                </a:spcBef>
                <a:spcAft>
                  <a:spcPts val="0"/>
                </a:spcAft>
                <a:buNone/>
              </a:pPr>
              <a:r>
                <a:rPr lang="en-GB" sz="1200">
                  <a:latin typeface="Mada"/>
                  <a:ea typeface="Mada"/>
                  <a:cs typeface="Mada"/>
                  <a:sym typeface="Mada"/>
                </a:rPr>
                <a:t> </a:t>
              </a:r>
              <a:endParaRPr sz="1200">
                <a:latin typeface="Mada"/>
                <a:ea typeface="Mada"/>
                <a:cs typeface="Mada"/>
                <a:sym typeface="Mada"/>
              </a:endParaRPr>
            </a:p>
          </p:txBody>
        </p:sp>
        <p:sp>
          <p:nvSpPr>
            <p:cNvPr id="975" name="Google Shape;975;p48"/>
            <p:cNvSpPr/>
            <p:nvPr/>
          </p:nvSpPr>
          <p:spPr>
            <a:xfrm>
              <a:off x="4288519" y="8771002"/>
              <a:ext cx="3100800" cy="36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Non-profit Sector Participation</a:t>
              </a:r>
              <a:endParaRPr sz="1200">
                <a:latin typeface="Mada"/>
                <a:ea typeface="Mada"/>
                <a:cs typeface="Mada"/>
                <a:sym typeface="Mada"/>
              </a:endParaRPr>
            </a:p>
          </p:txBody>
        </p:sp>
        <p:sp>
          <p:nvSpPr>
            <p:cNvPr id="976" name="Google Shape;976;p48"/>
            <p:cNvSpPr/>
            <p:nvPr/>
          </p:nvSpPr>
          <p:spPr>
            <a:xfrm>
              <a:off x="4288519" y="8272334"/>
              <a:ext cx="3100800" cy="36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Workforce</a:t>
              </a:r>
              <a:r>
                <a:rPr b="1" lang="en-GB" sz="1100">
                  <a:solidFill>
                    <a:schemeClr val="dk1"/>
                  </a:solidFill>
                </a:rPr>
                <a:t> </a:t>
              </a:r>
              <a:r>
                <a:rPr lang="en-GB" sz="1200">
                  <a:latin typeface="Mada"/>
                  <a:ea typeface="Mada"/>
                  <a:cs typeface="Mada"/>
                  <a:sym typeface="Mada"/>
                </a:rPr>
                <a:t> </a:t>
              </a:r>
              <a:endParaRPr sz="1200">
                <a:latin typeface="Mada"/>
                <a:ea typeface="Mada"/>
                <a:cs typeface="Mada"/>
                <a:sym typeface="Mada"/>
              </a:endParaRPr>
            </a:p>
          </p:txBody>
        </p:sp>
        <p:sp>
          <p:nvSpPr>
            <p:cNvPr id="977" name="Google Shape;977;p48"/>
            <p:cNvSpPr/>
            <p:nvPr/>
          </p:nvSpPr>
          <p:spPr>
            <a:xfrm>
              <a:off x="4288519" y="7608350"/>
              <a:ext cx="3100800" cy="528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eHealth</a:t>
              </a:r>
              <a:endParaRPr sz="1200">
                <a:latin typeface="Mada"/>
                <a:ea typeface="Mada"/>
                <a:cs typeface="Mada"/>
                <a:sym typeface="Mada"/>
              </a:endParaRPr>
            </a:p>
          </p:txBody>
        </p:sp>
        <p:cxnSp>
          <p:nvCxnSpPr>
            <p:cNvPr id="978" name="Google Shape;978;p48"/>
            <p:cNvCxnSpPr>
              <a:stCxn id="971" idx="2"/>
              <a:endCxn id="977" idx="1"/>
            </p:cNvCxnSpPr>
            <p:nvPr/>
          </p:nvCxnSpPr>
          <p:spPr>
            <a:xfrm flipH="1" rot="-5400000">
              <a:off x="3811387" y="7395459"/>
              <a:ext cx="544500" cy="409500"/>
            </a:xfrm>
            <a:prstGeom prst="bentConnector2">
              <a:avLst/>
            </a:prstGeom>
            <a:noFill/>
            <a:ln cap="flat" cmpd="sng" w="9525">
              <a:solidFill>
                <a:srgbClr val="76A5AF"/>
              </a:solidFill>
              <a:prstDash val="solid"/>
              <a:round/>
              <a:headEnd len="med" w="med" type="none"/>
              <a:tailEnd len="med" w="med" type="oval"/>
            </a:ln>
          </p:spPr>
        </p:cxnSp>
        <p:cxnSp>
          <p:nvCxnSpPr>
            <p:cNvPr id="979" name="Google Shape;979;p48"/>
            <p:cNvCxnSpPr>
              <a:stCxn id="971" idx="2"/>
              <a:endCxn id="972" idx="3"/>
            </p:cNvCxnSpPr>
            <p:nvPr/>
          </p:nvCxnSpPr>
          <p:spPr>
            <a:xfrm rot="5400000">
              <a:off x="3458737" y="7228809"/>
              <a:ext cx="321000" cy="519300"/>
            </a:xfrm>
            <a:prstGeom prst="bentConnector2">
              <a:avLst/>
            </a:prstGeom>
            <a:noFill/>
            <a:ln cap="flat" cmpd="sng" w="9525">
              <a:solidFill>
                <a:srgbClr val="76A5AF"/>
              </a:solidFill>
              <a:prstDash val="solid"/>
              <a:round/>
              <a:headEnd len="med" w="med" type="oval"/>
              <a:tailEnd len="med" w="med" type="oval"/>
            </a:ln>
          </p:spPr>
        </p:cxnSp>
        <p:cxnSp>
          <p:nvCxnSpPr>
            <p:cNvPr id="980" name="Google Shape;980;p48"/>
            <p:cNvCxnSpPr>
              <a:stCxn id="971" idx="2"/>
              <a:endCxn id="976" idx="1"/>
            </p:cNvCxnSpPr>
            <p:nvPr/>
          </p:nvCxnSpPr>
          <p:spPr>
            <a:xfrm flipH="1" rot="-5400000">
              <a:off x="3520687" y="7686159"/>
              <a:ext cx="1125900" cy="409500"/>
            </a:xfrm>
            <a:prstGeom prst="bentConnector2">
              <a:avLst/>
            </a:prstGeom>
            <a:noFill/>
            <a:ln cap="flat" cmpd="sng" w="9525">
              <a:solidFill>
                <a:srgbClr val="76A5AF"/>
              </a:solidFill>
              <a:prstDash val="solid"/>
              <a:round/>
              <a:headEnd len="med" w="med" type="none"/>
              <a:tailEnd len="med" w="med" type="oval"/>
            </a:ln>
          </p:spPr>
        </p:cxnSp>
        <p:cxnSp>
          <p:nvCxnSpPr>
            <p:cNvPr id="981" name="Google Shape;981;p48"/>
            <p:cNvCxnSpPr>
              <a:stCxn id="971" idx="2"/>
              <a:endCxn id="973" idx="3"/>
            </p:cNvCxnSpPr>
            <p:nvPr/>
          </p:nvCxnSpPr>
          <p:spPr>
            <a:xfrm rot="5400000">
              <a:off x="3187987" y="7499559"/>
              <a:ext cx="862500" cy="519300"/>
            </a:xfrm>
            <a:prstGeom prst="bentConnector2">
              <a:avLst/>
            </a:prstGeom>
            <a:noFill/>
            <a:ln cap="flat" cmpd="sng" w="9525">
              <a:solidFill>
                <a:srgbClr val="76A5AF"/>
              </a:solidFill>
              <a:prstDash val="solid"/>
              <a:round/>
              <a:headEnd len="med" w="med" type="none"/>
              <a:tailEnd len="med" w="med" type="oval"/>
            </a:ln>
          </p:spPr>
        </p:cxnSp>
        <p:cxnSp>
          <p:nvCxnSpPr>
            <p:cNvPr id="982" name="Google Shape;982;p48"/>
            <p:cNvCxnSpPr>
              <a:stCxn id="971" idx="2"/>
              <a:endCxn id="975" idx="1"/>
            </p:cNvCxnSpPr>
            <p:nvPr/>
          </p:nvCxnSpPr>
          <p:spPr>
            <a:xfrm flipH="1" rot="-5400000">
              <a:off x="3271387" y="7935459"/>
              <a:ext cx="1624500" cy="409500"/>
            </a:xfrm>
            <a:prstGeom prst="bentConnector2">
              <a:avLst/>
            </a:prstGeom>
            <a:noFill/>
            <a:ln cap="flat" cmpd="sng" w="9525">
              <a:solidFill>
                <a:srgbClr val="76A5AF"/>
              </a:solidFill>
              <a:prstDash val="solid"/>
              <a:round/>
              <a:headEnd len="med" w="med" type="none"/>
              <a:tailEnd len="med" w="med" type="oval"/>
            </a:ln>
          </p:spPr>
        </p:cxnSp>
        <p:cxnSp>
          <p:nvCxnSpPr>
            <p:cNvPr id="983" name="Google Shape;983;p48"/>
            <p:cNvCxnSpPr>
              <a:stCxn id="971" idx="2"/>
              <a:endCxn id="974" idx="3"/>
            </p:cNvCxnSpPr>
            <p:nvPr/>
          </p:nvCxnSpPr>
          <p:spPr>
            <a:xfrm rot="5400000">
              <a:off x="2917087" y="7770459"/>
              <a:ext cx="1404300" cy="519300"/>
            </a:xfrm>
            <a:prstGeom prst="bentConnector2">
              <a:avLst/>
            </a:prstGeom>
            <a:noFill/>
            <a:ln cap="flat" cmpd="sng" w="9525">
              <a:solidFill>
                <a:srgbClr val="76A5AF"/>
              </a:solidFill>
              <a:prstDash val="solid"/>
              <a:round/>
              <a:headEnd len="med" w="med" type="oval"/>
              <a:tailEnd len="med" w="med" type="oval"/>
            </a:ln>
          </p:spPr>
        </p:cxnSp>
      </p:grpSp>
      <p:sp>
        <p:nvSpPr>
          <p:cNvPr id="984" name="Google Shape;984;p48"/>
          <p:cNvSpPr txBox="1"/>
          <p:nvPr>
            <p:ph type="title"/>
          </p:nvPr>
        </p:nvSpPr>
        <p:spPr>
          <a:xfrm>
            <a:off x="337238" y="6154402"/>
            <a:ext cx="7072200" cy="75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2200" u="sng">
                <a:solidFill>
                  <a:srgbClr val="134F5C"/>
                </a:solidFill>
                <a:latin typeface="Nunito"/>
                <a:ea typeface="Nunito"/>
                <a:cs typeface="Nunito"/>
                <a:sym typeface="Nunito"/>
              </a:rPr>
              <a:t>Health in all policies (HiAP) in national health policy</a:t>
            </a:r>
            <a:endParaRPr b="1" sz="2200" u="sng">
              <a:solidFill>
                <a:srgbClr val="134F5C"/>
              </a:solidFill>
              <a:latin typeface="Nunito"/>
              <a:ea typeface="Nunito"/>
              <a:cs typeface="Nunito"/>
              <a:sym typeface="Nunito"/>
            </a:endParaRPr>
          </a:p>
        </p:txBody>
      </p:sp>
      <p:sp>
        <p:nvSpPr>
          <p:cNvPr id="985" name="Google Shape;985;p48"/>
          <p:cNvSpPr txBox="1"/>
          <p:nvPr/>
        </p:nvSpPr>
        <p:spPr>
          <a:xfrm>
            <a:off x="337250" y="6730030"/>
            <a:ext cx="3656100" cy="30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45818E"/>
                </a:solidFill>
                <a:latin typeface="Nunito"/>
                <a:ea typeface="Nunito"/>
                <a:cs typeface="Nunito"/>
                <a:sym typeface="Nunito"/>
              </a:rPr>
              <a:t>Health in All Policies (HiAP)</a:t>
            </a:r>
            <a:endParaRPr b="1" sz="1800">
              <a:solidFill>
                <a:srgbClr val="45818E"/>
              </a:solidFill>
              <a:latin typeface="Nunito"/>
              <a:ea typeface="Nunito"/>
              <a:cs typeface="Nunito"/>
              <a:sym typeface="Nunito"/>
            </a:endParaRPr>
          </a:p>
        </p:txBody>
      </p:sp>
      <p:grpSp>
        <p:nvGrpSpPr>
          <p:cNvPr id="986" name="Google Shape;986;p48"/>
          <p:cNvGrpSpPr/>
          <p:nvPr/>
        </p:nvGrpSpPr>
        <p:grpSpPr>
          <a:xfrm>
            <a:off x="51125" y="7263893"/>
            <a:ext cx="7489100" cy="1819201"/>
            <a:chOff x="51125" y="7263893"/>
            <a:chExt cx="7489100" cy="1819201"/>
          </a:xfrm>
        </p:grpSpPr>
        <p:sp>
          <p:nvSpPr>
            <p:cNvPr id="987" name="Google Shape;987;p48"/>
            <p:cNvSpPr/>
            <p:nvPr/>
          </p:nvSpPr>
          <p:spPr>
            <a:xfrm>
              <a:off x="613075" y="7263893"/>
              <a:ext cx="2243400" cy="18192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lang="en-GB" sz="1200">
                  <a:solidFill>
                    <a:schemeClr val="dk1"/>
                  </a:solidFill>
                  <a:latin typeface="Mada"/>
                  <a:ea typeface="Mada"/>
                  <a:cs typeface="Mada"/>
                  <a:sym typeface="Mada"/>
                </a:rPr>
                <a:t>HiAP is an approach to public policies across sectors that systematically takes into account the health implications of decisions, seeks synergies, and avoids harmful health impacts in order to improve population health and health equity. </a:t>
              </a:r>
              <a:endParaRPr sz="1200">
                <a:solidFill>
                  <a:schemeClr val="dk1"/>
                </a:solidFill>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988" name="Google Shape;988;p48"/>
            <p:cNvSpPr txBox="1"/>
            <p:nvPr/>
          </p:nvSpPr>
          <p:spPr>
            <a:xfrm>
              <a:off x="51125" y="7496318"/>
              <a:ext cx="677400" cy="151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6000">
                  <a:solidFill>
                    <a:srgbClr val="134F5C"/>
                  </a:solidFill>
                  <a:latin typeface="Nunito"/>
                  <a:ea typeface="Nunito"/>
                  <a:cs typeface="Nunito"/>
                  <a:sym typeface="Nunito"/>
                </a:rPr>
                <a:t>1</a:t>
              </a:r>
              <a:endParaRPr b="1" sz="6000">
                <a:solidFill>
                  <a:srgbClr val="134F5C"/>
                </a:solidFill>
                <a:latin typeface="Nunito"/>
                <a:ea typeface="Nunito"/>
                <a:cs typeface="Nunito"/>
                <a:sym typeface="Nunito"/>
              </a:endParaRPr>
            </a:p>
          </p:txBody>
        </p:sp>
        <p:sp>
          <p:nvSpPr>
            <p:cNvPr id="989" name="Google Shape;989;p48"/>
            <p:cNvSpPr/>
            <p:nvPr/>
          </p:nvSpPr>
          <p:spPr>
            <a:xfrm>
              <a:off x="3258550" y="7263893"/>
              <a:ext cx="2128200" cy="18192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lang="en-GB" sz="1200">
                  <a:solidFill>
                    <a:schemeClr val="dk1"/>
                  </a:solidFill>
                  <a:latin typeface="Mada"/>
                  <a:ea typeface="Mada"/>
                  <a:cs typeface="Mada"/>
                  <a:sym typeface="Mada"/>
                </a:rPr>
                <a:t>As a concept, it reflects the principles of: legitimacy, accountability, transparency and access to information, participation, sustainability, and collaboration across sectors and levels of government. </a:t>
              </a:r>
              <a:endParaRPr sz="1200">
                <a:solidFill>
                  <a:schemeClr val="dk1"/>
                </a:solidFill>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990" name="Google Shape;990;p48"/>
            <p:cNvSpPr txBox="1"/>
            <p:nvPr/>
          </p:nvSpPr>
          <p:spPr>
            <a:xfrm>
              <a:off x="2752149" y="7496319"/>
              <a:ext cx="506400" cy="107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6000">
                  <a:solidFill>
                    <a:srgbClr val="134F5C"/>
                  </a:solidFill>
                  <a:latin typeface="Nunito"/>
                  <a:ea typeface="Nunito"/>
                  <a:cs typeface="Nunito"/>
                  <a:sym typeface="Nunito"/>
                </a:rPr>
                <a:t>2</a:t>
              </a:r>
              <a:endParaRPr b="1" sz="6000">
                <a:solidFill>
                  <a:srgbClr val="134F5C"/>
                </a:solidFill>
                <a:latin typeface="Nunito"/>
                <a:ea typeface="Nunito"/>
                <a:cs typeface="Nunito"/>
                <a:sym typeface="Nunito"/>
              </a:endParaRPr>
            </a:p>
          </p:txBody>
        </p:sp>
        <p:grpSp>
          <p:nvGrpSpPr>
            <p:cNvPr id="991" name="Google Shape;991;p48"/>
            <p:cNvGrpSpPr/>
            <p:nvPr/>
          </p:nvGrpSpPr>
          <p:grpSpPr>
            <a:xfrm>
              <a:off x="5282165" y="7263893"/>
              <a:ext cx="2258060" cy="1819200"/>
              <a:chOff x="5282165" y="7200143"/>
              <a:chExt cx="2258060" cy="1819200"/>
            </a:xfrm>
          </p:grpSpPr>
          <p:sp>
            <p:nvSpPr>
              <p:cNvPr id="992" name="Google Shape;992;p48"/>
              <p:cNvSpPr/>
              <p:nvPr/>
            </p:nvSpPr>
            <p:spPr>
              <a:xfrm>
                <a:off x="5788825" y="7200143"/>
                <a:ext cx="1751400" cy="18192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lang="en-GB" sz="1200">
                    <a:solidFill>
                      <a:schemeClr val="dk1"/>
                    </a:solidFill>
                    <a:latin typeface="Mada"/>
                    <a:ea typeface="Mada"/>
                    <a:cs typeface="Mada"/>
                    <a:sym typeface="Mada"/>
                  </a:rPr>
                  <a:t>Announced at the 8th Global Conference on Health Promotion, Helsinki, Finland, 10-14 June 2013 </a:t>
                </a:r>
                <a:endParaRPr sz="1200">
                  <a:solidFill>
                    <a:schemeClr val="dk1"/>
                  </a:solidFill>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993" name="Google Shape;993;p48"/>
              <p:cNvSpPr txBox="1"/>
              <p:nvPr/>
            </p:nvSpPr>
            <p:spPr>
              <a:xfrm>
                <a:off x="5282165" y="7462053"/>
                <a:ext cx="637800" cy="12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6000">
                    <a:solidFill>
                      <a:srgbClr val="134F5C"/>
                    </a:solidFill>
                    <a:latin typeface="Nunito"/>
                    <a:ea typeface="Nunito"/>
                    <a:cs typeface="Nunito"/>
                    <a:sym typeface="Nunito"/>
                  </a:rPr>
                  <a:t>3</a:t>
                </a:r>
                <a:endParaRPr b="1" sz="6000">
                  <a:solidFill>
                    <a:srgbClr val="134F5C"/>
                  </a:solidFill>
                  <a:latin typeface="Nunito"/>
                  <a:ea typeface="Nunito"/>
                  <a:cs typeface="Nunito"/>
                  <a:sym typeface="Nunito"/>
                </a:endParaRPr>
              </a:p>
            </p:txBody>
          </p:sp>
        </p:grpSp>
      </p:grpSp>
      <p:sp>
        <p:nvSpPr>
          <p:cNvPr id="994" name="Google Shape;994;p48"/>
          <p:cNvSpPr/>
          <p:nvPr/>
        </p:nvSpPr>
        <p:spPr>
          <a:xfrm>
            <a:off x="73620" y="6202822"/>
            <a:ext cx="387900" cy="391200"/>
          </a:xfrm>
          <a:prstGeom prst="star5">
            <a:avLst>
              <a:gd fmla="val 19098" name="adj"/>
              <a:gd fmla="val 105146" name="hf"/>
              <a:gd fmla="val 110557" name="vf"/>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p49"/>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49"/>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49"/>
          <p:cNvSpPr txBox="1"/>
          <p:nvPr/>
        </p:nvSpPr>
        <p:spPr>
          <a:xfrm>
            <a:off x="205875" y="258200"/>
            <a:ext cx="7072200" cy="49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L8 - Health Education and </a:t>
            </a:r>
            <a:r>
              <a:rPr b="1" lang="en-GB" sz="2400">
                <a:solidFill>
                  <a:srgbClr val="134F5C"/>
                </a:solidFill>
                <a:latin typeface="Nunito"/>
                <a:ea typeface="Nunito"/>
                <a:cs typeface="Nunito"/>
                <a:sym typeface="Nunito"/>
              </a:rPr>
              <a:t>Promotion </a:t>
            </a:r>
            <a:endParaRPr b="1" sz="2400">
              <a:solidFill>
                <a:srgbClr val="134F5C"/>
              </a:solidFill>
              <a:latin typeface="Nunito"/>
              <a:ea typeface="Nunito"/>
              <a:cs typeface="Nunito"/>
              <a:sym typeface="Nunito"/>
            </a:endParaRPr>
          </a:p>
        </p:txBody>
      </p:sp>
      <p:sp>
        <p:nvSpPr>
          <p:cNvPr id="1002" name="Google Shape;1002;p49"/>
          <p:cNvSpPr/>
          <p:nvPr/>
        </p:nvSpPr>
        <p:spPr>
          <a:xfrm>
            <a:off x="315000" y="788715"/>
            <a:ext cx="4351200" cy="384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76A5AF"/>
                </a:solidFill>
                <a:latin typeface="Nunito"/>
                <a:ea typeface="Nunito"/>
                <a:cs typeface="Nunito"/>
                <a:sym typeface="Nunito"/>
              </a:rPr>
              <a:t>  </a:t>
            </a:r>
            <a:r>
              <a:rPr b="1" lang="en-GB" sz="1800">
                <a:solidFill>
                  <a:srgbClr val="BF9000"/>
                </a:solidFill>
                <a:latin typeface="Nunito"/>
                <a:ea typeface="Nunito"/>
                <a:cs typeface="Nunito"/>
                <a:sym typeface="Nunito"/>
              </a:rPr>
              <a:t>Health Education &amp; Prevention:</a:t>
            </a:r>
            <a:endParaRPr b="1" sz="1800">
              <a:solidFill>
                <a:srgbClr val="BF9000"/>
              </a:solidFill>
              <a:latin typeface="Nunito"/>
              <a:ea typeface="Nunito"/>
              <a:cs typeface="Nunito"/>
              <a:sym typeface="Nunito"/>
            </a:endParaRPr>
          </a:p>
        </p:txBody>
      </p:sp>
      <p:sp>
        <p:nvSpPr>
          <p:cNvPr id="1003" name="Google Shape;1003;p49"/>
          <p:cNvSpPr/>
          <p:nvPr/>
        </p:nvSpPr>
        <p:spPr>
          <a:xfrm rot="5400000">
            <a:off x="373117" y="686294"/>
            <a:ext cx="392274" cy="581707"/>
          </a:xfrm>
          <a:prstGeom prst="flowChartExtract">
            <a:avLst/>
          </a:pr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graphicFrame>
        <p:nvGraphicFramePr>
          <p:cNvPr id="1004" name="Google Shape;1004;p49"/>
          <p:cNvGraphicFramePr/>
          <p:nvPr/>
        </p:nvGraphicFramePr>
        <p:xfrm>
          <a:off x="522138" y="1255200"/>
          <a:ext cx="3000000" cy="3000000"/>
        </p:xfrm>
        <a:graphic>
          <a:graphicData uri="http://schemas.openxmlformats.org/drawingml/2006/table">
            <a:tbl>
              <a:tblPr>
                <a:noFill/>
                <a:tableStyleId>{1BD1D66B-9B94-4509-B696-DCD2EA6312DE}</a:tableStyleId>
              </a:tblPr>
              <a:tblGrid>
                <a:gridCol w="1904375"/>
                <a:gridCol w="4643725"/>
              </a:tblGrid>
              <a:tr h="3815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LEVEL OF PREVENTION</a:t>
                      </a:r>
                      <a:endParaRPr b="1" sz="1200">
                        <a:solidFill>
                          <a:srgbClr val="FFFFFF"/>
                        </a:solidFill>
                        <a:latin typeface="Mada"/>
                        <a:ea typeface="Mada"/>
                        <a:cs typeface="Mada"/>
                        <a:sym typeface="Mada"/>
                      </a:endParaRPr>
                    </a:p>
                  </a:txBody>
                  <a:tcPr marT="91425" marB="91425" marR="91425" marL="91425">
                    <a:solidFill>
                      <a:srgbClr val="76A5AF"/>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GOAL OF HEALTH EDUCATION</a:t>
                      </a:r>
                      <a:endParaRPr b="1" sz="1200">
                        <a:solidFill>
                          <a:srgbClr val="FFFFFF"/>
                        </a:solidFill>
                        <a:latin typeface="Mada"/>
                        <a:ea typeface="Mada"/>
                        <a:cs typeface="Mada"/>
                        <a:sym typeface="Mada"/>
                      </a:endParaRPr>
                    </a:p>
                  </a:txBody>
                  <a:tcPr marT="91425" marB="91425" marR="91425" marL="91425">
                    <a:solidFill>
                      <a:srgbClr val="76A5AF"/>
                    </a:solidFill>
                  </a:tcPr>
                </a:tc>
              </a:tr>
              <a:tr h="455975">
                <a:tc>
                  <a:txBody>
                    <a:bodyPr/>
                    <a:lstStyle/>
                    <a:p>
                      <a:pPr indent="0" lvl="0" marL="0" rtl="0" algn="ctr">
                        <a:spcBef>
                          <a:spcPts val="0"/>
                        </a:spcBef>
                        <a:spcAft>
                          <a:spcPts val="0"/>
                        </a:spcAft>
                        <a:buNone/>
                      </a:pPr>
                      <a:r>
                        <a:rPr b="1" lang="en-GB" sz="1200">
                          <a:solidFill>
                            <a:srgbClr val="134F5C"/>
                          </a:solidFill>
                          <a:latin typeface="Mada"/>
                          <a:ea typeface="Mada"/>
                          <a:cs typeface="Mada"/>
                          <a:sym typeface="Mada"/>
                        </a:rPr>
                        <a:t>Primordial prevention </a:t>
                      </a:r>
                      <a:r>
                        <a:rPr baseline="30000" lang="en-GB" sz="1300">
                          <a:solidFill>
                            <a:srgbClr val="6AA84F"/>
                          </a:solidFill>
                          <a:latin typeface="Nunito"/>
                          <a:ea typeface="Nunito"/>
                          <a:cs typeface="Nunito"/>
                          <a:sym typeface="Nunito"/>
                        </a:rPr>
                        <a:t>1</a:t>
                      </a:r>
                      <a:endParaRPr b="1" sz="1200">
                        <a:solidFill>
                          <a:srgbClr val="134F5C"/>
                        </a:solidFill>
                        <a:latin typeface="Mada"/>
                        <a:ea typeface="Mada"/>
                        <a:cs typeface="Mada"/>
                        <a:sym typeface="Mada"/>
                      </a:endParaRPr>
                    </a:p>
                  </a:txBody>
                  <a:tcPr marT="91425" marB="91425" marR="91425" marL="91425">
                    <a:solidFill>
                      <a:srgbClr val="D0E0E3"/>
                    </a:solidFill>
                  </a:tcPr>
                </a:tc>
                <a:tc>
                  <a:txBody>
                    <a:bodyPr/>
                    <a:lstStyle/>
                    <a:p>
                      <a:pPr indent="0" lvl="0" marL="0" rtl="0" algn="ctr">
                        <a:spcBef>
                          <a:spcPts val="0"/>
                        </a:spcBef>
                        <a:spcAft>
                          <a:spcPts val="0"/>
                        </a:spcAft>
                        <a:buNone/>
                      </a:pPr>
                      <a:r>
                        <a:rPr lang="en-GB" sz="1200">
                          <a:latin typeface="Mada"/>
                          <a:ea typeface="Mada"/>
                          <a:cs typeface="Mada"/>
                          <a:sym typeface="Mada"/>
                        </a:rPr>
                        <a:t>Promote health by reinforcing healthy practices </a:t>
                      </a:r>
                      <a:r>
                        <a:rPr baseline="30000" lang="en-GB" sz="1300">
                          <a:solidFill>
                            <a:srgbClr val="6AA84F"/>
                          </a:solidFill>
                          <a:latin typeface="Nunito"/>
                          <a:ea typeface="Nunito"/>
                          <a:cs typeface="Nunito"/>
                          <a:sym typeface="Nunito"/>
                        </a:rPr>
                        <a:t>2</a:t>
                      </a:r>
                      <a:endParaRPr sz="1200">
                        <a:latin typeface="Mada"/>
                        <a:ea typeface="Mada"/>
                        <a:cs typeface="Mada"/>
                        <a:sym typeface="Mada"/>
                      </a:endParaRPr>
                    </a:p>
                  </a:txBody>
                  <a:tcPr marT="91425" marB="91425" marR="91425" marL="91425"/>
                </a:tc>
              </a:tr>
              <a:tr h="568925">
                <a:tc>
                  <a:txBody>
                    <a:bodyPr/>
                    <a:lstStyle/>
                    <a:p>
                      <a:pPr indent="0" lvl="0" marL="0" rtl="0" algn="ctr">
                        <a:spcBef>
                          <a:spcPts val="0"/>
                        </a:spcBef>
                        <a:spcAft>
                          <a:spcPts val="0"/>
                        </a:spcAft>
                        <a:buNone/>
                      </a:pPr>
                      <a:r>
                        <a:rPr b="1" lang="en-GB" sz="1200">
                          <a:solidFill>
                            <a:srgbClr val="134F5C"/>
                          </a:solidFill>
                          <a:latin typeface="Mada"/>
                          <a:ea typeface="Mada"/>
                          <a:cs typeface="Mada"/>
                          <a:sym typeface="Mada"/>
                        </a:rPr>
                        <a:t>Primary prevention </a:t>
                      </a:r>
                      <a:r>
                        <a:rPr baseline="30000" lang="en-GB" sz="1300">
                          <a:solidFill>
                            <a:srgbClr val="6AA84F"/>
                          </a:solidFill>
                          <a:latin typeface="Nunito"/>
                          <a:ea typeface="Nunito"/>
                          <a:cs typeface="Nunito"/>
                          <a:sym typeface="Nunito"/>
                        </a:rPr>
                        <a:t>3</a:t>
                      </a:r>
                      <a:endParaRPr b="1" sz="1200">
                        <a:solidFill>
                          <a:srgbClr val="134F5C"/>
                        </a:solidFill>
                        <a:latin typeface="Mada"/>
                        <a:ea typeface="Mada"/>
                        <a:cs typeface="Mada"/>
                        <a:sym typeface="Mada"/>
                      </a:endParaRPr>
                    </a:p>
                  </a:txBody>
                  <a:tcPr marT="91425" marB="91425" marR="91425" marL="91425">
                    <a:solidFill>
                      <a:srgbClr val="D0E0E3"/>
                    </a:solidFill>
                  </a:tcPr>
                </a:tc>
                <a:tc>
                  <a:txBody>
                    <a:bodyPr/>
                    <a:lstStyle/>
                    <a:p>
                      <a:pPr indent="0" lvl="0" marL="0" rtl="0" algn="ctr">
                        <a:spcBef>
                          <a:spcPts val="0"/>
                        </a:spcBef>
                        <a:spcAft>
                          <a:spcPts val="0"/>
                        </a:spcAft>
                        <a:buNone/>
                      </a:pPr>
                      <a:r>
                        <a:rPr lang="en-GB" sz="1200">
                          <a:latin typeface="Mada"/>
                          <a:ea typeface="Mada"/>
                          <a:cs typeface="Mada"/>
                          <a:sym typeface="Mada"/>
                        </a:rPr>
                        <a:t>Prevent ill-health, maintain the highest level of health &amp; improve the quality of life</a:t>
                      </a:r>
                      <a:endParaRPr sz="1200">
                        <a:latin typeface="Mada"/>
                        <a:ea typeface="Mada"/>
                        <a:cs typeface="Mada"/>
                        <a:sym typeface="Mada"/>
                      </a:endParaRPr>
                    </a:p>
                  </a:txBody>
                  <a:tcPr marT="91425" marB="91425" marR="91425" marL="91425"/>
                </a:tc>
              </a:tr>
              <a:tr h="757925">
                <a:tc>
                  <a:txBody>
                    <a:bodyPr/>
                    <a:lstStyle/>
                    <a:p>
                      <a:pPr indent="0" lvl="0" marL="0" rtl="0" algn="ctr">
                        <a:spcBef>
                          <a:spcPts val="0"/>
                        </a:spcBef>
                        <a:spcAft>
                          <a:spcPts val="0"/>
                        </a:spcAft>
                        <a:buNone/>
                      </a:pPr>
                      <a:r>
                        <a:rPr b="1" lang="en-GB" sz="1200">
                          <a:solidFill>
                            <a:srgbClr val="134F5C"/>
                          </a:solidFill>
                          <a:latin typeface="Mada"/>
                          <a:ea typeface="Mada"/>
                          <a:cs typeface="Mada"/>
                          <a:sym typeface="Mada"/>
                        </a:rPr>
                        <a:t>Secondary prevention </a:t>
                      </a:r>
                      <a:r>
                        <a:rPr baseline="30000" lang="en-GB" sz="1300">
                          <a:solidFill>
                            <a:srgbClr val="6AA84F"/>
                          </a:solidFill>
                          <a:latin typeface="Nunito"/>
                          <a:ea typeface="Nunito"/>
                          <a:cs typeface="Nunito"/>
                          <a:sym typeface="Nunito"/>
                        </a:rPr>
                        <a:t>4</a:t>
                      </a:r>
                      <a:endParaRPr b="1" sz="1200">
                        <a:solidFill>
                          <a:srgbClr val="134F5C"/>
                        </a:solidFill>
                        <a:latin typeface="Mada"/>
                        <a:ea typeface="Mada"/>
                        <a:cs typeface="Mada"/>
                        <a:sym typeface="Mada"/>
                      </a:endParaRPr>
                    </a:p>
                  </a:txBody>
                  <a:tcPr marT="91425" marB="91425" marR="91425" marL="91425">
                    <a:solidFill>
                      <a:srgbClr val="D0E0E3"/>
                    </a:solidFill>
                  </a:tcPr>
                </a:tc>
                <a:tc>
                  <a:txBody>
                    <a:bodyPr/>
                    <a:lstStyle/>
                    <a:p>
                      <a:pPr indent="0" lvl="0" marL="0" rtl="0" algn="ctr">
                        <a:spcBef>
                          <a:spcPts val="0"/>
                        </a:spcBef>
                        <a:spcAft>
                          <a:spcPts val="0"/>
                        </a:spcAft>
                        <a:buNone/>
                      </a:pPr>
                      <a:r>
                        <a:rPr lang="en-GB" sz="1200">
                          <a:latin typeface="Mada"/>
                          <a:ea typeface="Mada"/>
                          <a:cs typeface="Mada"/>
                          <a:sym typeface="Mada"/>
                        </a:rPr>
                        <a:t>Understand health behavior underlying the ailments and means of behavioral changes to prevent further deterioration of health or restoration of health </a:t>
                      </a:r>
                      <a:endParaRPr sz="1200">
                        <a:latin typeface="Mada"/>
                        <a:ea typeface="Mada"/>
                        <a:cs typeface="Mada"/>
                        <a:sym typeface="Mada"/>
                      </a:endParaRPr>
                    </a:p>
                  </a:txBody>
                  <a:tcPr marT="91425" marB="91425" marR="91425" marL="91425"/>
                </a:tc>
              </a:tr>
              <a:tr h="455975">
                <a:tc>
                  <a:txBody>
                    <a:bodyPr/>
                    <a:lstStyle/>
                    <a:p>
                      <a:pPr indent="0" lvl="0" marL="0" rtl="0" algn="ctr">
                        <a:spcBef>
                          <a:spcPts val="0"/>
                        </a:spcBef>
                        <a:spcAft>
                          <a:spcPts val="0"/>
                        </a:spcAft>
                        <a:buNone/>
                      </a:pPr>
                      <a:r>
                        <a:rPr b="1" lang="en-GB" sz="1200">
                          <a:solidFill>
                            <a:srgbClr val="134F5C"/>
                          </a:solidFill>
                          <a:latin typeface="Mada"/>
                          <a:ea typeface="Mada"/>
                          <a:cs typeface="Mada"/>
                          <a:sym typeface="Mada"/>
                        </a:rPr>
                        <a:t>Tertiary prevention </a:t>
                      </a:r>
                      <a:r>
                        <a:rPr baseline="30000" lang="en-GB" sz="1300">
                          <a:solidFill>
                            <a:srgbClr val="6AA84F"/>
                          </a:solidFill>
                          <a:latin typeface="Nunito"/>
                          <a:ea typeface="Nunito"/>
                          <a:cs typeface="Nunito"/>
                          <a:sym typeface="Nunito"/>
                        </a:rPr>
                        <a:t>5</a:t>
                      </a:r>
                      <a:endParaRPr b="1" sz="1200">
                        <a:solidFill>
                          <a:srgbClr val="134F5C"/>
                        </a:solidFill>
                        <a:latin typeface="Mada"/>
                        <a:ea typeface="Mada"/>
                        <a:cs typeface="Mada"/>
                        <a:sym typeface="Mada"/>
                      </a:endParaRPr>
                    </a:p>
                  </a:txBody>
                  <a:tcPr marT="91425" marB="91425" marR="91425" marL="91425">
                    <a:solidFill>
                      <a:srgbClr val="D0E0E3"/>
                    </a:solidFill>
                  </a:tcPr>
                </a:tc>
                <a:tc>
                  <a:txBody>
                    <a:bodyPr/>
                    <a:lstStyle/>
                    <a:p>
                      <a:pPr indent="0" lvl="0" marL="0" rtl="0" algn="ctr">
                        <a:spcBef>
                          <a:spcPts val="0"/>
                        </a:spcBef>
                        <a:spcAft>
                          <a:spcPts val="0"/>
                        </a:spcAft>
                        <a:buNone/>
                      </a:pPr>
                      <a:r>
                        <a:rPr lang="en-GB" sz="1200">
                          <a:latin typeface="Mada"/>
                          <a:ea typeface="Mada"/>
                          <a:cs typeface="Mada"/>
                          <a:sym typeface="Mada"/>
                        </a:rPr>
                        <a:t>Make the most of the remaining potential for healthy living</a:t>
                      </a:r>
                      <a:endParaRPr sz="1200">
                        <a:latin typeface="Mada"/>
                        <a:ea typeface="Mada"/>
                        <a:cs typeface="Mada"/>
                        <a:sym typeface="Mada"/>
                      </a:endParaRPr>
                    </a:p>
                  </a:txBody>
                  <a:tcPr marT="91425" marB="91425" marR="91425" marL="91425"/>
                </a:tc>
              </a:tr>
            </a:tbl>
          </a:graphicData>
        </a:graphic>
      </p:graphicFrame>
      <p:sp>
        <p:nvSpPr>
          <p:cNvPr id="1005" name="Google Shape;1005;p49"/>
          <p:cNvSpPr txBox="1"/>
          <p:nvPr/>
        </p:nvSpPr>
        <p:spPr>
          <a:xfrm>
            <a:off x="0" y="9696450"/>
            <a:ext cx="3556800" cy="94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6AA84F"/>
                </a:solidFill>
                <a:latin typeface="Mada"/>
                <a:ea typeface="Mada"/>
                <a:cs typeface="Mada"/>
                <a:sym typeface="Mada"/>
              </a:rPr>
              <a:t>1</a:t>
            </a:r>
            <a:r>
              <a:rPr lang="en-GB" sz="800">
                <a:solidFill>
                  <a:srgbClr val="6AA84F"/>
                </a:solidFill>
                <a:latin typeface="Mada"/>
                <a:ea typeface="Mada"/>
                <a:cs typeface="Mada"/>
                <a:sym typeface="Mada"/>
              </a:rPr>
              <a:t>: Preventing the development of risk factors in healthy individuals.</a:t>
            </a:r>
            <a:endParaRPr sz="800">
              <a:solidFill>
                <a:srgbClr val="6AA84F"/>
              </a:solidFill>
              <a:latin typeface="Mada"/>
              <a:ea typeface="Mada"/>
              <a:cs typeface="Mada"/>
              <a:sym typeface="Mada"/>
            </a:endParaRPr>
          </a:p>
          <a:p>
            <a:pPr indent="0" lvl="0" marL="0" rtl="0" algn="l">
              <a:spcBef>
                <a:spcPts val="0"/>
              </a:spcBef>
              <a:spcAft>
                <a:spcPts val="0"/>
              </a:spcAft>
              <a:buNone/>
            </a:pPr>
            <a:r>
              <a:rPr lang="en-GB" sz="800">
                <a:solidFill>
                  <a:srgbClr val="6AA84F"/>
                </a:solidFill>
                <a:latin typeface="Mada"/>
                <a:ea typeface="Mada"/>
                <a:cs typeface="Mada"/>
                <a:sym typeface="Mada"/>
              </a:rPr>
              <a:t>2: Exercising, sleeping and eating well.</a:t>
            </a:r>
            <a:endParaRPr sz="800">
              <a:solidFill>
                <a:srgbClr val="6AA84F"/>
              </a:solidFill>
              <a:latin typeface="Mada"/>
              <a:ea typeface="Mada"/>
              <a:cs typeface="Mada"/>
              <a:sym typeface="Mada"/>
            </a:endParaRPr>
          </a:p>
          <a:p>
            <a:pPr indent="0" lvl="0" marL="0" rtl="0" algn="l">
              <a:spcBef>
                <a:spcPts val="0"/>
              </a:spcBef>
              <a:spcAft>
                <a:spcPts val="0"/>
              </a:spcAft>
              <a:buNone/>
            </a:pPr>
            <a:r>
              <a:rPr lang="en-GB" sz="800">
                <a:solidFill>
                  <a:srgbClr val="6AA84F"/>
                </a:solidFill>
                <a:latin typeface="Mada"/>
                <a:ea typeface="Mada"/>
                <a:cs typeface="Mada"/>
                <a:sym typeface="Mada"/>
              </a:rPr>
              <a:t>3: Preventing the development of disease in individuals with risk factors.</a:t>
            </a:r>
            <a:endParaRPr sz="800">
              <a:solidFill>
                <a:srgbClr val="6AA84F"/>
              </a:solidFill>
              <a:latin typeface="Mada"/>
              <a:ea typeface="Mada"/>
              <a:cs typeface="Mada"/>
              <a:sym typeface="Mada"/>
            </a:endParaRPr>
          </a:p>
          <a:p>
            <a:pPr indent="0" lvl="0" marL="0" rtl="0" algn="l">
              <a:spcBef>
                <a:spcPts val="0"/>
              </a:spcBef>
              <a:spcAft>
                <a:spcPts val="0"/>
              </a:spcAft>
              <a:buNone/>
            </a:pPr>
            <a:r>
              <a:rPr lang="en-GB" sz="800">
                <a:solidFill>
                  <a:srgbClr val="6AA84F"/>
                </a:solidFill>
                <a:latin typeface="Mada"/>
                <a:ea typeface="Mada"/>
                <a:cs typeface="Mada"/>
                <a:sym typeface="Mada"/>
              </a:rPr>
              <a:t>4: In individuals who already have the disease and preventing it from getting worse.</a:t>
            </a:r>
            <a:endParaRPr sz="800">
              <a:solidFill>
                <a:srgbClr val="6AA84F"/>
              </a:solidFill>
              <a:latin typeface="Mada"/>
              <a:ea typeface="Mada"/>
              <a:cs typeface="Mada"/>
              <a:sym typeface="Mada"/>
            </a:endParaRPr>
          </a:p>
          <a:p>
            <a:pPr indent="0" lvl="0" marL="0" rtl="0" algn="l">
              <a:spcBef>
                <a:spcPts val="0"/>
              </a:spcBef>
              <a:spcAft>
                <a:spcPts val="0"/>
              </a:spcAft>
              <a:buNone/>
            </a:pPr>
            <a:r>
              <a:rPr lang="en-GB" sz="800">
                <a:solidFill>
                  <a:srgbClr val="6AA84F"/>
                </a:solidFill>
                <a:latin typeface="Mada"/>
                <a:ea typeface="Mada"/>
                <a:cs typeface="Mada"/>
                <a:sym typeface="Mada"/>
              </a:rPr>
              <a:t>5: In individuals who are already affected by the disease and improving their quality of life.</a:t>
            </a:r>
            <a:endParaRPr sz="800">
              <a:solidFill>
                <a:srgbClr val="6AA84F"/>
              </a:solidFill>
              <a:latin typeface="Mada"/>
              <a:ea typeface="Mada"/>
              <a:cs typeface="Mada"/>
              <a:sym typeface="Mada"/>
            </a:endParaRPr>
          </a:p>
        </p:txBody>
      </p:sp>
      <p:grpSp>
        <p:nvGrpSpPr>
          <p:cNvPr id="1006" name="Google Shape;1006;p49"/>
          <p:cNvGrpSpPr/>
          <p:nvPr/>
        </p:nvGrpSpPr>
        <p:grpSpPr>
          <a:xfrm>
            <a:off x="338700" y="3957385"/>
            <a:ext cx="6914985" cy="2773031"/>
            <a:chOff x="184038" y="4145246"/>
            <a:chExt cx="7221163" cy="2927609"/>
          </a:xfrm>
        </p:grpSpPr>
        <p:grpSp>
          <p:nvGrpSpPr>
            <p:cNvPr id="1007" name="Google Shape;1007;p49"/>
            <p:cNvGrpSpPr/>
            <p:nvPr/>
          </p:nvGrpSpPr>
          <p:grpSpPr>
            <a:xfrm>
              <a:off x="184038" y="4145246"/>
              <a:ext cx="7221163" cy="2927609"/>
              <a:chOff x="184163" y="3937246"/>
              <a:chExt cx="7221163" cy="2927609"/>
            </a:xfrm>
          </p:grpSpPr>
          <p:grpSp>
            <p:nvGrpSpPr>
              <p:cNvPr id="1008" name="Google Shape;1008;p49"/>
              <p:cNvGrpSpPr/>
              <p:nvPr/>
            </p:nvGrpSpPr>
            <p:grpSpPr>
              <a:xfrm rot="-5400000">
                <a:off x="3567461" y="1726247"/>
                <a:ext cx="460227" cy="4882224"/>
                <a:chOff x="1178187" y="1392018"/>
                <a:chExt cx="1478878" cy="3058846"/>
              </a:xfrm>
            </p:grpSpPr>
            <p:sp>
              <p:nvSpPr>
                <p:cNvPr id="1009" name="Google Shape;1009;p49"/>
                <p:cNvSpPr/>
                <p:nvPr/>
              </p:nvSpPr>
              <p:spPr>
                <a:xfrm>
                  <a:off x="1178187" y="1392018"/>
                  <a:ext cx="1433924" cy="3058846"/>
                </a:xfrm>
                <a:custGeom>
                  <a:rect b="b" l="l" r="r" t="t"/>
                  <a:pathLst>
                    <a:path extrusionOk="0" h="209510" w="98214">
                      <a:moveTo>
                        <a:pt x="49107" y="0"/>
                      </a:moveTo>
                      <a:cubicBezTo>
                        <a:pt x="22030" y="0"/>
                        <a:pt x="0" y="22029"/>
                        <a:pt x="0" y="49106"/>
                      </a:cubicBezTo>
                      <a:lnTo>
                        <a:pt x="0" y="160403"/>
                      </a:lnTo>
                      <a:cubicBezTo>
                        <a:pt x="0" y="187480"/>
                        <a:pt x="22030" y="209509"/>
                        <a:pt x="49107" y="209509"/>
                      </a:cubicBezTo>
                      <a:cubicBezTo>
                        <a:pt x="76185" y="209509"/>
                        <a:pt x="98214" y="187480"/>
                        <a:pt x="98214" y="160403"/>
                      </a:cubicBezTo>
                      <a:lnTo>
                        <a:pt x="98214" y="105856"/>
                      </a:lnTo>
                      <a:cubicBezTo>
                        <a:pt x="98214" y="105394"/>
                        <a:pt x="97840" y="105020"/>
                        <a:pt x="97378" y="105020"/>
                      </a:cubicBezTo>
                      <a:cubicBezTo>
                        <a:pt x="96917" y="105020"/>
                        <a:pt x="96543" y="105394"/>
                        <a:pt x="96543" y="105856"/>
                      </a:cubicBezTo>
                      <a:lnTo>
                        <a:pt x="96543" y="160403"/>
                      </a:lnTo>
                      <a:cubicBezTo>
                        <a:pt x="96543" y="186559"/>
                        <a:pt x="75263" y="207838"/>
                        <a:pt x="49107" y="207838"/>
                      </a:cubicBezTo>
                      <a:cubicBezTo>
                        <a:pt x="22951" y="207838"/>
                        <a:pt x="1671" y="186560"/>
                        <a:pt x="1671" y="160403"/>
                      </a:cubicBezTo>
                      <a:lnTo>
                        <a:pt x="1671" y="49106"/>
                      </a:lnTo>
                      <a:cubicBezTo>
                        <a:pt x="1671" y="22951"/>
                        <a:pt x="22952" y="1671"/>
                        <a:pt x="49107" y="1671"/>
                      </a:cubicBezTo>
                      <a:cubicBezTo>
                        <a:pt x="75263" y="1671"/>
                        <a:pt x="96543" y="22951"/>
                        <a:pt x="96543" y="49106"/>
                      </a:cubicBezTo>
                      <a:cubicBezTo>
                        <a:pt x="96543" y="49567"/>
                        <a:pt x="96917" y="49942"/>
                        <a:pt x="97378" y="49942"/>
                      </a:cubicBezTo>
                      <a:cubicBezTo>
                        <a:pt x="97840" y="49942"/>
                        <a:pt x="98214" y="49567"/>
                        <a:pt x="98214" y="49106"/>
                      </a:cubicBezTo>
                      <a:cubicBezTo>
                        <a:pt x="98214" y="22029"/>
                        <a:pt x="76185" y="0"/>
                        <a:pt x="49107"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49"/>
                <p:cNvSpPr/>
                <p:nvPr/>
              </p:nvSpPr>
              <p:spPr>
                <a:xfrm>
                  <a:off x="2547798" y="2068378"/>
                  <a:ext cx="109266" cy="109281"/>
                </a:xfrm>
                <a:custGeom>
                  <a:rect b="b" l="l" r="r" t="t"/>
                  <a:pathLst>
                    <a:path extrusionOk="0" h="7485" w="7484">
                      <a:moveTo>
                        <a:pt x="3742" y="0"/>
                      </a:moveTo>
                      <a:cubicBezTo>
                        <a:pt x="1675" y="0"/>
                        <a:pt x="1" y="1676"/>
                        <a:pt x="1" y="3742"/>
                      </a:cubicBezTo>
                      <a:cubicBezTo>
                        <a:pt x="1" y="5809"/>
                        <a:pt x="1677" y="7484"/>
                        <a:pt x="3742" y="7484"/>
                      </a:cubicBezTo>
                      <a:cubicBezTo>
                        <a:pt x="5808" y="7484"/>
                        <a:pt x="7484" y="5809"/>
                        <a:pt x="7484" y="3742"/>
                      </a:cubicBezTo>
                      <a:cubicBezTo>
                        <a:pt x="7484" y="1676"/>
                        <a:pt x="5809" y="0"/>
                        <a:pt x="3742"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1" name="Google Shape;1011;p49"/>
              <p:cNvGrpSpPr/>
              <p:nvPr/>
            </p:nvGrpSpPr>
            <p:grpSpPr>
              <a:xfrm>
                <a:off x="184163" y="3946924"/>
                <a:ext cx="7221163" cy="2917931"/>
                <a:chOff x="184163" y="3946925"/>
                <a:chExt cx="7221163" cy="2917931"/>
              </a:xfrm>
            </p:grpSpPr>
            <p:sp>
              <p:nvSpPr>
                <p:cNvPr id="1012" name="Google Shape;1012;p49"/>
                <p:cNvSpPr/>
                <p:nvPr/>
              </p:nvSpPr>
              <p:spPr>
                <a:xfrm>
                  <a:off x="5969713" y="4750753"/>
                  <a:ext cx="1435600" cy="1000217"/>
                </a:xfrm>
                <a:custGeom>
                  <a:rect b="b" l="l" r="r" t="t"/>
                  <a:pathLst>
                    <a:path extrusionOk="0" h="32910" w="57424">
                      <a:moveTo>
                        <a:pt x="28944" y="1"/>
                      </a:moveTo>
                      <a:cubicBezTo>
                        <a:pt x="22122" y="1"/>
                        <a:pt x="16585" y="5513"/>
                        <a:pt x="16585" y="12347"/>
                      </a:cubicBezTo>
                      <a:cubicBezTo>
                        <a:pt x="16585" y="14645"/>
                        <a:pt x="17216" y="16836"/>
                        <a:pt x="18300" y="18622"/>
                      </a:cubicBezTo>
                      <a:lnTo>
                        <a:pt x="6441" y="18622"/>
                      </a:lnTo>
                      <a:lnTo>
                        <a:pt x="0" y="25861"/>
                      </a:lnTo>
                      <a:lnTo>
                        <a:pt x="6441" y="32909"/>
                      </a:lnTo>
                      <a:lnTo>
                        <a:pt x="50994" y="32909"/>
                      </a:lnTo>
                      <a:lnTo>
                        <a:pt x="57424" y="25623"/>
                      </a:lnTo>
                      <a:lnTo>
                        <a:pt x="50994" y="18622"/>
                      </a:lnTo>
                      <a:lnTo>
                        <a:pt x="39588" y="18622"/>
                      </a:lnTo>
                      <a:cubicBezTo>
                        <a:pt x="40672" y="16836"/>
                        <a:pt x="41303" y="14645"/>
                        <a:pt x="41303" y="12347"/>
                      </a:cubicBezTo>
                      <a:cubicBezTo>
                        <a:pt x="41303" y="5525"/>
                        <a:pt x="35778" y="1"/>
                        <a:pt x="28944" y="1"/>
                      </a:cubicBezTo>
                      <a:close/>
                    </a:path>
                  </a:pathLst>
                </a:custGeom>
                <a:solidFill>
                  <a:srgbClr val="76A5AF"/>
                </a:solidFill>
                <a:ln>
                  <a:noFill/>
                </a:ln>
              </p:spPr>
              <p:txBody>
                <a:bodyPr anchorCtr="0" anchor="b"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t/>
                  </a:r>
                  <a:endParaRPr sz="1500">
                    <a:solidFill>
                      <a:srgbClr val="434343"/>
                    </a:solidFill>
                    <a:latin typeface="Fira Sans Extra Condensed Medium"/>
                    <a:ea typeface="Fira Sans Extra Condensed Medium"/>
                    <a:cs typeface="Fira Sans Extra Condensed Medium"/>
                    <a:sym typeface="Fira Sans Extra Condensed Medium"/>
                  </a:endParaRPr>
                </a:p>
              </p:txBody>
            </p:sp>
            <p:grpSp>
              <p:nvGrpSpPr>
                <p:cNvPr id="1013" name="Google Shape;1013;p49"/>
                <p:cNvGrpSpPr/>
                <p:nvPr/>
              </p:nvGrpSpPr>
              <p:grpSpPr>
                <a:xfrm>
                  <a:off x="184163" y="3946924"/>
                  <a:ext cx="7221163" cy="2917931"/>
                  <a:chOff x="184163" y="3946925"/>
                  <a:chExt cx="7221163" cy="2917931"/>
                </a:xfrm>
              </p:grpSpPr>
              <p:sp>
                <p:nvSpPr>
                  <p:cNvPr id="1014" name="Google Shape;1014;p49"/>
                  <p:cNvSpPr/>
                  <p:nvPr/>
                </p:nvSpPr>
                <p:spPr>
                  <a:xfrm>
                    <a:off x="2089163" y="4700515"/>
                    <a:ext cx="1435600" cy="1000217"/>
                  </a:xfrm>
                  <a:custGeom>
                    <a:rect b="b" l="l" r="r" t="t"/>
                    <a:pathLst>
                      <a:path extrusionOk="0" h="32910" w="57424">
                        <a:moveTo>
                          <a:pt x="28944" y="1"/>
                        </a:moveTo>
                        <a:cubicBezTo>
                          <a:pt x="22122" y="1"/>
                          <a:pt x="16585" y="5513"/>
                          <a:pt x="16585" y="12347"/>
                        </a:cubicBezTo>
                        <a:cubicBezTo>
                          <a:pt x="16585" y="14645"/>
                          <a:pt x="17216" y="16836"/>
                          <a:pt x="18300" y="18622"/>
                        </a:cubicBezTo>
                        <a:lnTo>
                          <a:pt x="6441" y="18622"/>
                        </a:lnTo>
                        <a:lnTo>
                          <a:pt x="0" y="25861"/>
                        </a:lnTo>
                        <a:lnTo>
                          <a:pt x="6441" y="32909"/>
                        </a:lnTo>
                        <a:lnTo>
                          <a:pt x="50994" y="32909"/>
                        </a:lnTo>
                        <a:lnTo>
                          <a:pt x="57424" y="25623"/>
                        </a:lnTo>
                        <a:lnTo>
                          <a:pt x="50994" y="18622"/>
                        </a:lnTo>
                        <a:lnTo>
                          <a:pt x="39588" y="18622"/>
                        </a:lnTo>
                        <a:cubicBezTo>
                          <a:pt x="40672" y="16836"/>
                          <a:pt x="41303" y="14645"/>
                          <a:pt x="41303" y="12347"/>
                        </a:cubicBezTo>
                        <a:cubicBezTo>
                          <a:pt x="41303" y="5525"/>
                          <a:pt x="35778" y="1"/>
                          <a:pt x="28944" y="1"/>
                        </a:cubicBezTo>
                        <a:close/>
                      </a:path>
                    </a:pathLst>
                  </a:custGeom>
                  <a:solidFill>
                    <a:srgbClr val="76A5AF"/>
                  </a:solidFill>
                  <a:ln>
                    <a:noFill/>
                  </a:ln>
                </p:spPr>
                <p:txBody>
                  <a:bodyPr anchorCtr="0" anchor="b"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t/>
                    </a:r>
                    <a:endParaRPr sz="1500">
                      <a:solidFill>
                        <a:srgbClr val="434343"/>
                      </a:solidFill>
                      <a:latin typeface="Fira Sans Extra Condensed Medium"/>
                      <a:ea typeface="Fira Sans Extra Condensed Medium"/>
                      <a:cs typeface="Fira Sans Extra Condensed Medium"/>
                      <a:sym typeface="Fira Sans Extra Condensed Medium"/>
                    </a:endParaRPr>
                  </a:p>
                </p:txBody>
              </p:sp>
              <p:sp>
                <p:nvSpPr>
                  <p:cNvPr id="1015" name="Google Shape;1015;p49"/>
                  <p:cNvSpPr/>
                  <p:nvPr/>
                </p:nvSpPr>
                <p:spPr>
                  <a:xfrm>
                    <a:off x="4070363" y="4700515"/>
                    <a:ext cx="1435600" cy="1000217"/>
                  </a:xfrm>
                  <a:custGeom>
                    <a:rect b="b" l="l" r="r" t="t"/>
                    <a:pathLst>
                      <a:path extrusionOk="0" h="32910" w="57424">
                        <a:moveTo>
                          <a:pt x="28944" y="1"/>
                        </a:moveTo>
                        <a:cubicBezTo>
                          <a:pt x="22122" y="1"/>
                          <a:pt x="16585" y="5513"/>
                          <a:pt x="16585" y="12347"/>
                        </a:cubicBezTo>
                        <a:cubicBezTo>
                          <a:pt x="16585" y="14645"/>
                          <a:pt x="17216" y="16836"/>
                          <a:pt x="18300" y="18622"/>
                        </a:cubicBezTo>
                        <a:lnTo>
                          <a:pt x="6441" y="18622"/>
                        </a:lnTo>
                        <a:lnTo>
                          <a:pt x="0" y="25861"/>
                        </a:lnTo>
                        <a:lnTo>
                          <a:pt x="6441" y="32909"/>
                        </a:lnTo>
                        <a:lnTo>
                          <a:pt x="50994" y="32909"/>
                        </a:lnTo>
                        <a:lnTo>
                          <a:pt x="57424" y="25623"/>
                        </a:lnTo>
                        <a:lnTo>
                          <a:pt x="50994" y="18622"/>
                        </a:lnTo>
                        <a:lnTo>
                          <a:pt x="39588" y="18622"/>
                        </a:lnTo>
                        <a:cubicBezTo>
                          <a:pt x="40672" y="16836"/>
                          <a:pt x="41303" y="14645"/>
                          <a:pt x="41303" y="12347"/>
                        </a:cubicBezTo>
                        <a:cubicBezTo>
                          <a:pt x="41303" y="5525"/>
                          <a:pt x="35778" y="1"/>
                          <a:pt x="28944" y="1"/>
                        </a:cubicBezTo>
                        <a:close/>
                      </a:path>
                    </a:pathLst>
                  </a:custGeom>
                  <a:solidFill>
                    <a:srgbClr val="76A5AF"/>
                  </a:solidFill>
                  <a:ln>
                    <a:noFill/>
                  </a:ln>
                </p:spPr>
                <p:txBody>
                  <a:bodyPr anchorCtr="0" anchor="b"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t/>
                    </a:r>
                    <a:endParaRPr sz="1500">
                      <a:solidFill>
                        <a:srgbClr val="434343"/>
                      </a:solidFill>
                      <a:latin typeface="Fira Sans Extra Condensed Medium"/>
                      <a:ea typeface="Fira Sans Extra Condensed Medium"/>
                      <a:cs typeface="Fira Sans Extra Condensed Medium"/>
                      <a:sym typeface="Fira Sans Extra Condensed Medium"/>
                    </a:endParaRPr>
                  </a:p>
                </p:txBody>
              </p:sp>
              <p:grpSp>
                <p:nvGrpSpPr>
                  <p:cNvPr id="1016" name="Google Shape;1016;p49"/>
                  <p:cNvGrpSpPr/>
                  <p:nvPr/>
                </p:nvGrpSpPr>
                <p:grpSpPr>
                  <a:xfrm>
                    <a:off x="184163" y="3946924"/>
                    <a:ext cx="7221163" cy="2917931"/>
                    <a:chOff x="184163" y="3946925"/>
                    <a:chExt cx="7221163" cy="2917931"/>
                  </a:xfrm>
                </p:grpSpPr>
                <p:sp>
                  <p:nvSpPr>
                    <p:cNvPr id="1017" name="Google Shape;1017;p49"/>
                    <p:cNvSpPr/>
                    <p:nvPr/>
                  </p:nvSpPr>
                  <p:spPr>
                    <a:xfrm>
                      <a:off x="184163" y="4700515"/>
                      <a:ext cx="1435600" cy="1000217"/>
                    </a:xfrm>
                    <a:custGeom>
                      <a:rect b="b" l="l" r="r" t="t"/>
                      <a:pathLst>
                        <a:path extrusionOk="0" h="32910" w="57424">
                          <a:moveTo>
                            <a:pt x="28944" y="1"/>
                          </a:moveTo>
                          <a:cubicBezTo>
                            <a:pt x="22122" y="1"/>
                            <a:pt x="16585" y="5513"/>
                            <a:pt x="16585" y="12347"/>
                          </a:cubicBezTo>
                          <a:cubicBezTo>
                            <a:pt x="16585" y="14645"/>
                            <a:pt x="17216" y="16836"/>
                            <a:pt x="18300" y="18622"/>
                          </a:cubicBezTo>
                          <a:lnTo>
                            <a:pt x="6441" y="18622"/>
                          </a:lnTo>
                          <a:lnTo>
                            <a:pt x="0" y="25861"/>
                          </a:lnTo>
                          <a:lnTo>
                            <a:pt x="6441" y="32909"/>
                          </a:lnTo>
                          <a:lnTo>
                            <a:pt x="50994" y="32909"/>
                          </a:lnTo>
                          <a:lnTo>
                            <a:pt x="57424" y="25623"/>
                          </a:lnTo>
                          <a:lnTo>
                            <a:pt x="50994" y="18622"/>
                          </a:lnTo>
                          <a:lnTo>
                            <a:pt x="39588" y="18622"/>
                          </a:lnTo>
                          <a:cubicBezTo>
                            <a:pt x="40672" y="16836"/>
                            <a:pt x="41303" y="14645"/>
                            <a:pt x="41303" y="12347"/>
                          </a:cubicBezTo>
                          <a:cubicBezTo>
                            <a:pt x="41303" y="5525"/>
                            <a:pt x="35778" y="1"/>
                            <a:pt x="28944" y="1"/>
                          </a:cubicBezTo>
                          <a:close/>
                        </a:path>
                      </a:pathLst>
                    </a:custGeom>
                    <a:solidFill>
                      <a:srgbClr val="76A5AF"/>
                    </a:solidFill>
                    <a:ln>
                      <a:noFill/>
                    </a:ln>
                  </p:spPr>
                  <p:txBody>
                    <a:bodyPr anchorCtr="0" anchor="b"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t/>
                      </a:r>
                      <a:endParaRPr sz="1500">
                        <a:solidFill>
                          <a:srgbClr val="434343"/>
                        </a:solidFill>
                        <a:latin typeface="Fira Sans Extra Condensed Medium"/>
                        <a:ea typeface="Fira Sans Extra Condensed Medium"/>
                        <a:cs typeface="Fira Sans Extra Condensed Medium"/>
                        <a:sym typeface="Fira Sans Extra Condensed Medium"/>
                      </a:endParaRPr>
                    </a:p>
                  </p:txBody>
                </p:sp>
                <p:grpSp>
                  <p:nvGrpSpPr>
                    <p:cNvPr id="1018" name="Google Shape;1018;p49"/>
                    <p:cNvGrpSpPr/>
                    <p:nvPr/>
                  </p:nvGrpSpPr>
                  <p:grpSpPr>
                    <a:xfrm>
                      <a:off x="377638" y="4600039"/>
                      <a:ext cx="1037350" cy="511042"/>
                      <a:chOff x="1409550" y="1996450"/>
                      <a:chExt cx="1037350" cy="533725"/>
                    </a:xfrm>
                  </p:grpSpPr>
                  <p:sp>
                    <p:nvSpPr>
                      <p:cNvPr id="1019" name="Google Shape;1019;p49"/>
                      <p:cNvSpPr/>
                      <p:nvPr/>
                    </p:nvSpPr>
                    <p:spPr>
                      <a:xfrm>
                        <a:off x="1409550" y="1996450"/>
                        <a:ext cx="1003400" cy="511700"/>
                      </a:xfrm>
                      <a:custGeom>
                        <a:rect b="b" l="l" r="r" t="t"/>
                        <a:pathLst>
                          <a:path extrusionOk="0" h="20468" w="40136">
                            <a:moveTo>
                              <a:pt x="21205" y="1"/>
                            </a:moveTo>
                            <a:cubicBezTo>
                              <a:pt x="12073" y="1"/>
                              <a:pt x="4632" y="7430"/>
                              <a:pt x="4632" y="16574"/>
                            </a:cubicBezTo>
                            <a:cubicBezTo>
                              <a:pt x="4632" y="17741"/>
                              <a:pt x="4751" y="18896"/>
                              <a:pt x="5001" y="20027"/>
                            </a:cubicBezTo>
                            <a:lnTo>
                              <a:pt x="191" y="20027"/>
                            </a:lnTo>
                            <a:cubicBezTo>
                              <a:pt x="83" y="20027"/>
                              <a:pt x="0" y="20122"/>
                              <a:pt x="0" y="20229"/>
                            </a:cubicBezTo>
                            <a:cubicBezTo>
                              <a:pt x="0" y="20337"/>
                              <a:pt x="83" y="20432"/>
                              <a:pt x="191" y="20432"/>
                            </a:cubicBezTo>
                            <a:lnTo>
                              <a:pt x="5239" y="20432"/>
                            </a:lnTo>
                            <a:cubicBezTo>
                              <a:pt x="5298" y="20432"/>
                              <a:pt x="5358" y="20396"/>
                              <a:pt x="5394" y="20348"/>
                            </a:cubicBezTo>
                            <a:cubicBezTo>
                              <a:pt x="5429" y="20301"/>
                              <a:pt x="5453" y="20241"/>
                              <a:pt x="5429" y="20182"/>
                            </a:cubicBezTo>
                            <a:cubicBezTo>
                              <a:pt x="5167" y="19003"/>
                              <a:pt x="5025" y="17789"/>
                              <a:pt x="5025" y="16574"/>
                            </a:cubicBezTo>
                            <a:cubicBezTo>
                              <a:pt x="5025" y="7645"/>
                              <a:pt x="12287" y="394"/>
                              <a:pt x="21205" y="394"/>
                            </a:cubicBezTo>
                            <a:cubicBezTo>
                              <a:pt x="30123" y="394"/>
                              <a:pt x="37386" y="7645"/>
                              <a:pt x="37386" y="16574"/>
                            </a:cubicBezTo>
                            <a:cubicBezTo>
                              <a:pt x="37386" y="17801"/>
                              <a:pt x="37243" y="19039"/>
                              <a:pt x="36969" y="20229"/>
                            </a:cubicBezTo>
                            <a:cubicBezTo>
                              <a:pt x="36957" y="20277"/>
                              <a:pt x="36969" y="20348"/>
                              <a:pt x="37005" y="20396"/>
                            </a:cubicBezTo>
                            <a:cubicBezTo>
                              <a:pt x="37040" y="20444"/>
                              <a:pt x="37100" y="20468"/>
                              <a:pt x="37159" y="20468"/>
                            </a:cubicBezTo>
                            <a:lnTo>
                              <a:pt x="39946" y="20468"/>
                            </a:lnTo>
                            <a:cubicBezTo>
                              <a:pt x="40053" y="20468"/>
                              <a:pt x="40136" y="20372"/>
                              <a:pt x="40136" y="20265"/>
                            </a:cubicBezTo>
                            <a:cubicBezTo>
                              <a:pt x="40136" y="20158"/>
                              <a:pt x="40053" y="20075"/>
                              <a:pt x="39946" y="20075"/>
                            </a:cubicBezTo>
                            <a:lnTo>
                              <a:pt x="37410" y="20075"/>
                            </a:lnTo>
                            <a:cubicBezTo>
                              <a:pt x="37648" y="18932"/>
                              <a:pt x="37779" y="17753"/>
                              <a:pt x="37779" y="16574"/>
                            </a:cubicBezTo>
                            <a:cubicBezTo>
                              <a:pt x="37779" y="7430"/>
                              <a:pt x="30337" y="1"/>
                              <a:pt x="21205" y="1"/>
                            </a:cubicBez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49"/>
                      <p:cNvSpPr/>
                      <p:nvPr/>
                    </p:nvSpPr>
                    <p:spPr>
                      <a:xfrm>
                        <a:off x="2400150" y="2476275"/>
                        <a:ext cx="46750" cy="53900"/>
                      </a:xfrm>
                      <a:custGeom>
                        <a:rect b="b" l="l" r="r" t="t"/>
                        <a:pathLst>
                          <a:path extrusionOk="0" h="2156" w="1870">
                            <a:moveTo>
                              <a:pt x="0" y="1"/>
                            </a:moveTo>
                            <a:lnTo>
                              <a:pt x="0" y="2156"/>
                            </a:lnTo>
                            <a:lnTo>
                              <a:pt x="1869" y="1072"/>
                            </a:lnTo>
                            <a:lnTo>
                              <a:pt x="0" y="1"/>
                            </a:ln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1" name="Google Shape;1021;p49"/>
                    <p:cNvSpPr txBox="1"/>
                    <p:nvPr/>
                  </p:nvSpPr>
                  <p:spPr>
                    <a:xfrm>
                      <a:off x="190013" y="5764155"/>
                      <a:ext cx="1435500" cy="110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Sum of beliefs and values shaping the behaviour of </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a community</a:t>
                      </a:r>
                      <a:endParaRPr sz="1200">
                        <a:latin typeface="Mada"/>
                        <a:ea typeface="Mada"/>
                        <a:cs typeface="Mada"/>
                        <a:sym typeface="Mada"/>
                      </a:endParaRPr>
                    </a:p>
                  </p:txBody>
                </p:sp>
                <p:grpSp>
                  <p:nvGrpSpPr>
                    <p:cNvPr id="1022" name="Google Shape;1022;p49"/>
                    <p:cNvGrpSpPr/>
                    <p:nvPr/>
                  </p:nvGrpSpPr>
                  <p:grpSpPr>
                    <a:xfrm>
                      <a:off x="2282638" y="4600039"/>
                      <a:ext cx="1037350" cy="511042"/>
                      <a:chOff x="1409550" y="1996450"/>
                      <a:chExt cx="1037350" cy="533725"/>
                    </a:xfrm>
                  </p:grpSpPr>
                  <p:sp>
                    <p:nvSpPr>
                      <p:cNvPr id="1023" name="Google Shape;1023;p49"/>
                      <p:cNvSpPr/>
                      <p:nvPr/>
                    </p:nvSpPr>
                    <p:spPr>
                      <a:xfrm>
                        <a:off x="1409550" y="1996450"/>
                        <a:ext cx="1003400" cy="511700"/>
                      </a:xfrm>
                      <a:custGeom>
                        <a:rect b="b" l="l" r="r" t="t"/>
                        <a:pathLst>
                          <a:path extrusionOk="0" h="20468" w="40136">
                            <a:moveTo>
                              <a:pt x="21205" y="1"/>
                            </a:moveTo>
                            <a:cubicBezTo>
                              <a:pt x="12073" y="1"/>
                              <a:pt x="4632" y="7430"/>
                              <a:pt x="4632" y="16574"/>
                            </a:cubicBezTo>
                            <a:cubicBezTo>
                              <a:pt x="4632" y="17741"/>
                              <a:pt x="4751" y="18896"/>
                              <a:pt x="5001" y="20027"/>
                            </a:cubicBezTo>
                            <a:lnTo>
                              <a:pt x="191" y="20027"/>
                            </a:lnTo>
                            <a:cubicBezTo>
                              <a:pt x="83" y="20027"/>
                              <a:pt x="0" y="20122"/>
                              <a:pt x="0" y="20229"/>
                            </a:cubicBezTo>
                            <a:cubicBezTo>
                              <a:pt x="0" y="20337"/>
                              <a:pt x="83" y="20432"/>
                              <a:pt x="191" y="20432"/>
                            </a:cubicBezTo>
                            <a:lnTo>
                              <a:pt x="5239" y="20432"/>
                            </a:lnTo>
                            <a:cubicBezTo>
                              <a:pt x="5298" y="20432"/>
                              <a:pt x="5358" y="20396"/>
                              <a:pt x="5394" y="20348"/>
                            </a:cubicBezTo>
                            <a:cubicBezTo>
                              <a:pt x="5429" y="20301"/>
                              <a:pt x="5453" y="20241"/>
                              <a:pt x="5429" y="20182"/>
                            </a:cubicBezTo>
                            <a:cubicBezTo>
                              <a:pt x="5167" y="19003"/>
                              <a:pt x="5025" y="17789"/>
                              <a:pt x="5025" y="16574"/>
                            </a:cubicBezTo>
                            <a:cubicBezTo>
                              <a:pt x="5025" y="7645"/>
                              <a:pt x="12287" y="394"/>
                              <a:pt x="21205" y="394"/>
                            </a:cubicBezTo>
                            <a:cubicBezTo>
                              <a:pt x="30123" y="394"/>
                              <a:pt x="37386" y="7645"/>
                              <a:pt x="37386" y="16574"/>
                            </a:cubicBezTo>
                            <a:cubicBezTo>
                              <a:pt x="37386" y="17801"/>
                              <a:pt x="37243" y="19039"/>
                              <a:pt x="36969" y="20229"/>
                            </a:cubicBezTo>
                            <a:cubicBezTo>
                              <a:pt x="36957" y="20277"/>
                              <a:pt x="36969" y="20348"/>
                              <a:pt x="37005" y="20396"/>
                            </a:cubicBezTo>
                            <a:cubicBezTo>
                              <a:pt x="37040" y="20444"/>
                              <a:pt x="37100" y="20468"/>
                              <a:pt x="37159" y="20468"/>
                            </a:cubicBezTo>
                            <a:lnTo>
                              <a:pt x="39946" y="20468"/>
                            </a:lnTo>
                            <a:cubicBezTo>
                              <a:pt x="40053" y="20468"/>
                              <a:pt x="40136" y="20372"/>
                              <a:pt x="40136" y="20265"/>
                            </a:cubicBezTo>
                            <a:cubicBezTo>
                              <a:pt x="40136" y="20158"/>
                              <a:pt x="40053" y="20075"/>
                              <a:pt x="39946" y="20075"/>
                            </a:cubicBezTo>
                            <a:lnTo>
                              <a:pt x="37410" y="20075"/>
                            </a:lnTo>
                            <a:cubicBezTo>
                              <a:pt x="37648" y="18932"/>
                              <a:pt x="37779" y="17753"/>
                              <a:pt x="37779" y="16574"/>
                            </a:cubicBezTo>
                            <a:cubicBezTo>
                              <a:pt x="37779" y="7430"/>
                              <a:pt x="30337" y="1"/>
                              <a:pt x="21205" y="1"/>
                            </a:cubicBez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49"/>
                      <p:cNvSpPr/>
                      <p:nvPr/>
                    </p:nvSpPr>
                    <p:spPr>
                      <a:xfrm>
                        <a:off x="2400150" y="2476275"/>
                        <a:ext cx="46750" cy="53900"/>
                      </a:xfrm>
                      <a:custGeom>
                        <a:rect b="b" l="l" r="r" t="t"/>
                        <a:pathLst>
                          <a:path extrusionOk="0" h="2156" w="1870">
                            <a:moveTo>
                              <a:pt x="0" y="1"/>
                            </a:moveTo>
                            <a:lnTo>
                              <a:pt x="0" y="2156"/>
                            </a:lnTo>
                            <a:lnTo>
                              <a:pt x="1869" y="1072"/>
                            </a:lnTo>
                            <a:lnTo>
                              <a:pt x="0" y="1"/>
                            </a:ln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5" name="Google Shape;1025;p49"/>
                    <p:cNvSpPr txBox="1"/>
                    <p:nvPr/>
                  </p:nvSpPr>
                  <p:spPr>
                    <a:xfrm>
                      <a:off x="2220838" y="5321243"/>
                      <a:ext cx="1178100" cy="34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CC0000"/>
                          </a:solidFill>
                          <a:latin typeface="Mada"/>
                          <a:ea typeface="Mada"/>
                          <a:cs typeface="Mada"/>
                          <a:sym typeface="Mada"/>
                        </a:rPr>
                        <a:t>RESOURCES</a:t>
                      </a:r>
                      <a:r>
                        <a:rPr lang="en-GB" sz="1200">
                          <a:solidFill>
                            <a:srgbClr val="FFFFFF"/>
                          </a:solidFill>
                          <a:latin typeface="Mada"/>
                          <a:ea typeface="Mada"/>
                          <a:cs typeface="Mada"/>
                          <a:sym typeface="Mada"/>
                        </a:rPr>
                        <a:t> </a:t>
                      </a:r>
                      <a:r>
                        <a:rPr baseline="30000" lang="en-GB" sz="1300">
                          <a:solidFill>
                            <a:srgbClr val="FFFFFF"/>
                          </a:solidFill>
                          <a:latin typeface="Nunito"/>
                          <a:ea typeface="Nunito"/>
                          <a:cs typeface="Nunito"/>
                          <a:sym typeface="Nunito"/>
                        </a:rPr>
                        <a:t>7</a:t>
                      </a:r>
                      <a:endParaRPr sz="1200">
                        <a:solidFill>
                          <a:srgbClr val="FFFFFF"/>
                        </a:solidFill>
                        <a:latin typeface="Mada"/>
                        <a:ea typeface="Mada"/>
                        <a:cs typeface="Mada"/>
                        <a:sym typeface="Mada"/>
                      </a:endParaRPr>
                    </a:p>
                  </p:txBody>
                </p:sp>
                <p:sp>
                  <p:nvSpPr>
                    <p:cNvPr id="1026" name="Google Shape;1026;p49"/>
                    <p:cNvSpPr txBox="1"/>
                    <p:nvPr/>
                  </p:nvSpPr>
                  <p:spPr>
                    <a:xfrm>
                      <a:off x="1969890" y="5764146"/>
                      <a:ext cx="1949400" cy="110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 Availability </a:t>
                      </a:r>
                      <a:r>
                        <a:rPr lang="en-GB" sz="800">
                          <a:solidFill>
                            <a:srgbClr val="6AA84F"/>
                          </a:solidFill>
                          <a:latin typeface="Mada"/>
                          <a:ea typeface="Mada"/>
                          <a:cs typeface="Mada"/>
                          <a:sym typeface="Mada"/>
                        </a:rPr>
                        <a:t>of dialysis</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Accessibility </a:t>
                      </a:r>
                      <a:r>
                        <a:rPr lang="en-GB" sz="800">
                          <a:solidFill>
                            <a:srgbClr val="6AA84F"/>
                          </a:solidFill>
                          <a:latin typeface="Mada"/>
                          <a:ea typeface="Mada"/>
                          <a:cs typeface="Mada"/>
                          <a:sym typeface="Mada"/>
                        </a:rPr>
                        <a:t>of transportation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Affordability </a:t>
                      </a:r>
                      <a:r>
                        <a:rPr lang="en-GB" sz="800">
                          <a:solidFill>
                            <a:srgbClr val="6AA84F"/>
                          </a:solidFill>
                          <a:latin typeface="Mada"/>
                          <a:ea typeface="Mada"/>
                          <a:cs typeface="Mada"/>
                          <a:sym typeface="Mada"/>
                        </a:rPr>
                        <a:t>to pay</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Acceptability </a:t>
                      </a:r>
                      <a:endParaRPr sz="1200">
                        <a:latin typeface="Mada"/>
                        <a:ea typeface="Mada"/>
                        <a:cs typeface="Mada"/>
                        <a:sym typeface="Mada"/>
                      </a:endParaRPr>
                    </a:p>
                  </p:txBody>
                </p:sp>
                <p:grpSp>
                  <p:nvGrpSpPr>
                    <p:cNvPr id="1027" name="Google Shape;1027;p49"/>
                    <p:cNvGrpSpPr/>
                    <p:nvPr/>
                  </p:nvGrpSpPr>
                  <p:grpSpPr>
                    <a:xfrm>
                      <a:off x="4263838" y="4600039"/>
                      <a:ext cx="1037350" cy="511042"/>
                      <a:chOff x="1409550" y="1996450"/>
                      <a:chExt cx="1037350" cy="533725"/>
                    </a:xfrm>
                  </p:grpSpPr>
                  <p:sp>
                    <p:nvSpPr>
                      <p:cNvPr id="1028" name="Google Shape;1028;p49"/>
                      <p:cNvSpPr/>
                      <p:nvPr/>
                    </p:nvSpPr>
                    <p:spPr>
                      <a:xfrm>
                        <a:off x="1409550" y="1996450"/>
                        <a:ext cx="1003400" cy="511700"/>
                      </a:xfrm>
                      <a:custGeom>
                        <a:rect b="b" l="l" r="r" t="t"/>
                        <a:pathLst>
                          <a:path extrusionOk="0" h="20468" w="40136">
                            <a:moveTo>
                              <a:pt x="21205" y="1"/>
                            </a:moveTo>
                            <a:cubicBezTo>
                              <a:pt x="12073" y="1"/>
                              <a:pt x="4632" y="7430"/>
                              <a:pt x="4632" y="16574"/>
                            </a:cubicBezTo>
                            <a:cubicBezTo>
                              <a:pt x="4632" y="17741"/>
                              <a:pt x="4751" y="18896"/>
                              <a:pt x="5001" y="20027"/>
                            </a:cubicBezTo>
                            <a:lnTo>
                              <a:pt x="191" y="20027"/>
                            </a:lnTo>
                            <a:cubicBezTo>
                              <a:pt x="83" y="20027"/>
                              <a:pt x="0" y="20122"/>
                              <a:pt x="0" y="20229"/>
                            </a:cubicBezTo>
                            <a:cubicBezTo>
                              <a:pt x="0" y="20337"/>
                              <a:pt x="83" y="20432"/>
                              <a:pt x="191" y="20432"/>
                            </a:cubicBezTo>
                            <a:lnTo>
                              <a:pt x="5239" y="20432"/>
                            </a:lnTo>
                            <a:cubicBezTo>
                              <a:pt x="5298" y="20432"/>
                              <a:pt x="5358" y="20396"/>
                              <a:pt x="5394" y="20348"/>
                            </a:cubicBezTo>
                            <a:cubicBezTo>
                              <a:pt x="5429" y="20301"/>
                              <a:pt x="5453" y="20241"/>
                              <a:pt x="5429" y="20182"/>
                            </a:cubicBezTo>
                            <a:cubicBezTo>
                              <a:pt x="5167" y="19003"/>
                              <a:pt x="5025" y="17789"/>
                              <a:pt x="5025" y="16574"/>
                            </a:cubicBezTo>
                            <a:cubicBezTo>
                              <a:pt x="5025" y="7645"/>
                              <a:pt x="12287" y="394"/>
                              <a:pt x="21205" y="394"/>
                            </a:cubicBezTo>
                            <a:cubicBezTo>
                              <a:pt x="30123" y="394"/>
                              <a:pt x="37386" y="7645"/>
                              <a:pt x="37386" y="16574"/>
                            </a:cubicBezTo>
                            <a:cubicBezTo>
                              <a:pt x="37386" y="17801"/>
                              <a:pt x="37243" y="19039"/>
                              <a:pt x="36969" y="20229"/>
                            </a:cubicBezTo>
                            <a:cubicBezTo>
                              <a:pt x="36957" y="20277"/>
                              <a:pt x="36969" y="20348"/>
                              <a:pt x="37005" y="20396"/>
                            </a:cubicBezTo>
                            <a:cubicBezTo>
                              <a:pt x="37040" y="20444"/>
                              <a:pt x="37100" y="20468"/>
                              <a:pt x="37159" y="20468"/>
                            </a:cubicBezTo>
                            <a:lnTo>
                              <a:pt x="39946" y="20468"/>
                            </a:lnTo>
                            <a:cubicBezTo>
                              <a:pt x="40053" y="20468"/>
                              <a:pt x="40136" y="20372"/>
                              <a:pt x="40136" y="20265"/>
                            </a:cubicBezTo>
                            <a:cubicBezTo>
                              <a:pt x="40136" y="20158"/>
                              <a:pt x="40053" y="20075"/>
                              <a:pt x="39946" y="20075"/>
                            </a:cubicBezTo>
                            <a:lnTo>
                              <a:pt x="37410" y="20075"/>
                            </a:lnTo>
                            <a:cubicBezTo>
                              <a:pt x="37648" y="18932"/>
                              <a:pt x="37779" y="17753"/>
                              <a:pt x="37779" y="16574"/>
                            </a:cubicBezTo>
                            <a:cubicBezTo>
                              <a:pt x="37779" y="7430"/>
                              <a:pt x="30337" y="1"/>
                              <a:pt x="21205" y="1"/>
                            </a:cubicBez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49"/>
                      <p:cNvSpPr/>
                      <p:nvPr/>
                    </p:nvSpPr>
                    <p:spPr>
                      <a:xfrm>
                        <a:off x="2400150" y="2476275"/>
                        <a:ext cx="46750" cy="53900"/>
                      </a:xfrm>
                      <a:custGeom>
                        <a:rect b="b" l="l" r="r" t="t"/>
                        <a:pathLst>
                          <a:path extrusionOk="0" h="2156" w="1870">
                            <a:moveTo>
                              <a:pt x="0" y="1"/>
                            </a:moveTo>
                            <a:lnTo>
                              <a:pt x="0" y="2156"/>
                            </a:lnTo>
                            <a:lnTo>
                              <a:pt x="1869" y="1072"/>
                            </a:lnTo>
                            <a:lnTo>
                              <a:pt x="0" y="1"/>
                            </a:ln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0" name="Google Shape;1030;p49"/>
                    <p:cNvSpPr txBox="1"/>
                    <p:nvPr/>
                  </p:nvSpPr>
                  <p:spPr>
                    <a:xfrm>
                      <a:off x="4204913" y="5321243"/>
                      <a:ext cx="1178100" cy="34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Mada"/>
                          <a:ea typeface="Mada"/>
                          <a:cs typeface="Mada"/>
                          <a:sym typeface="Mada"/>
                        </a:rPr>
                        <a:t>THOUGHTS &amp; FEELINGS </a:t>
                      </a:r>
                      <a:endParaRPr sz="1200">
                        <a:solidFill>
                          <a:srgbClr val="FFFFFF"/>
                        </a:solidFill>
                        <a:latin typeface="Mada"/>
                        <a:ea typeface="Mada"/>
                        <a:cs typeface="Mada"/>
                        <a:sym typeface="Mada"/>
                      </a:endParaRPr>
                    </a:p>
                  </p:txBody>
                </p:sp>
                <p:sp>
                  <p:nvSpPr>
                    <p:cNvPr id="1031" name="Google Shape;1031;p49"/>
                    <p:cNvSpPr txBox="1"/>
                    <p:nvPr/>
                  </p:nvSpPr>
                  <p:spPr>
                    <a:xfrm>
                      <a:off x="4275263" y="5764150"/>
                      <a:ext cx="1037400" cy="110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 Knowledge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Beliefs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Attitudes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Values </a:t>
                      </a:r>
                      <a:endParaRPr sz="1200">
                        <a:latin typeface="Mada"/>
                        <a:ea typeface="Mada"/>
                        <a:cs typeface="Mada"/>
                        <a:sym typeface="Mada"/>
                      </a:endParaRPr>
                    </a:p>
                  </p:txBody>
                </p:sp>
                <p:sp>
                  <p:nvSpPr>
                    <p:cNvPr id="1032" name="Google Shape;1032;p49"/>
                    <p:cNvSpPr txBox="1"/>
                    <p:nvPr/>
                  </p:nvSpPr>
                  <p:spPr>
                    <a:xfrm>
                      <a:off x="1782538" y="3946925"/>
                      <a:ext cx="4061700" cy="46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rgbClr val="76A5AF"/>
                          </a:solidFill>
                          <a:latin typeface="Nunito"/>
                          <a:ea typeface="Nunito"/>
                          <a:cs typeface="Nunito"/>
                          <a:sym typeface="Nunito"/>
                        </a:rPr>
                        <a:t>Factors Influencing Human Behaviour</a:t>
                      </a:r>
                      <a:endParaRPr sz="1700">
                        <a:solidFill>
                          <a:srgbClr val="76A5AF"/>
                        </a:solidFill>
                        <a:latin typeface="Nunito"/>
                        <a:ea typeface="Nunito"/>
                        <a:cs typeface="Nunito"/>
                        <a:sym typeface="Nunito"/>
                      </a:endParaRPr>
                    </a:p>
                  </p:txBody>
                </p:sp>
                <p:grpSp>
                  <p:nvGrpSpPr>
                    <p:cNvPr id="1033" name="Google Shape;1033;p49"/>
                    <p:cNvGrpSpPr/>
                    <p:nvPr/>
                  </p:nvGrpSpPr>
                  <p:grpSpPr>
                    <a:xfrm>
                      <a:off x="2681133" y="4828561"/>
                      <a:ext cx="274935" cy="335893"/>
                      <a:chOff x="-25104475" y="2340425"/>
                      <a:chExt cx="295375" cy="296150"/>
                    </a:xfrm>
                  </p:grpSpPr>
                  <p:sp>
                    <p:nvSpPr>
                      <p:cNvPr id="1034" name="Google Shape;1034;p49"/>
                      <p:cNvSpPr/>
                      <p:nvPr/>
                    </p:nvSpPr>
                    <p:spPr>
                      <a:xfrm>
                        <a:off x="-25104475" y="2340425"/>
                        <a:ext cx="225275" cy="296150"/>
                      </a:xfrm>
                      <a:custGeom>
                        <a:rect b="b" l="l" r="r" t="t"/>
                        <a:pathLst>
                          <a:path extrusionOk="0" h="11846" w="9011">
                            <a:moveTo>
                              <a:pt x="4474" y="693"/>
                            </a:moveTo>
                            <a:cubicBezTo>
                              <a:pt x="5041" y="693"/>
                              <a:pt x="5514" y="1166"/>
                              <a:pt x="5514" y="1733"/>
                            </a:cubicBezTo>
                            <a:cubicBezTo>
                              <a:pt x="5514" y="1922"/>
                              <a:pt x="5671" y="2079"/>
                              <a:pt x="5860" y="2079"/>
                            </a:cubicBezTo>
                            <a:lnTo>
                              <a:pt x="6585" y="2079"/>
                            </a:lnTo>
                            <a:cubicBezTo>
                              <a:pt x="6774" y="2079"/>
                              <a:pt x="6931" y="2237"/>
                              <a:pt x="6931" y="2426"/>
                            </a:cubicBezTo>
                            <a:lnTo>
                              <a:pt x="6931" y="2804"/>
                            </a:lnTo>
                            <a:lnTo>
                              <a:pt x="2080" y="2804"/>
                            </a:lnTo>
                            <a:lnTo>
                              <a:pt x="2080" y="2426"/>
                            </a:lnTo>
                            <a:cubicBezTo>
                              <a:pt x="2048" y="2237"/>
                              <a:pt x="2206" y="2079"/>
                              <a:pt x="2395" y="2079"/>
                            </a:cubicBezTo>
                            <a:lnTo>
                              <a:pt x="3119" y="2079"/>
                            </a:lnTo>
                            <a:cubicBezTo>
                              <a:pt x="3308" y="2079"/>
                              <a:pt x="3466" y="1922"/>
                              <a:pt x="3466" y="1733"/>
                            </a:cubicBezTo>
                            <a:cubicBezTo>
                              <a:pt x="3466" y="1134"/>
                              <a:pt x="3939" y="693"/>
                              <a:pt x="4474" y="693"/>
                            </a:cubicBezTo>
                            <a:close/>
                            <a:moveTo>
                              <a:pt x="8003" y="2804"/>
                            </a:moveTo>
                            <a:cubicBezTo>
                              <a:pt x="8192" y="2804"/>
                              <a:pt x="8349" y="2962"/>
                              <a:pt x="8349" y="3151"/>
                            </a:cubicBezTo>
                            <a:lnTo>
                              <a:pt x="8349" y="10838"/>
                            </a:lnTo>
                            <a:lnTo>
                              <a:pt x="8286" y="10838"/>
                            </a:lnTo>
                            <a:cubicBezTo>
                              <a:pt x="8286" y="11027"/>
                              <a:pt x="8129" y="11184"/>
                              <a:pt x="7940" y="11184"/>
                            </a:cubicBezTo>
                            <a:lnTo>
                              <a:pt x="1009" y="11184"/>
                            </a:lnTo>
                            <a:cubicBezTo>
                              <a:pt x="820" y="11184"/>
                              <a:pt x="662" y="11027"/>
                              <a:pt x="662" y="10838"/>
                            </a:cubicBezTo>
                            <a:lnTo>
                              <a:pt x="662" y="3151"/>
                            </a:lnTo>
                            <a:cubicBezTo>
                              <a:pt x="662" y="2962"/>
                              <a:pt x="820" y="2804"/>
                              <a:pt x="1009" y="2804"/>
                            </a:cubicBezTo>
                            <a:lnTo>
                              <a:pt x="1355" y="2804"/>
                            </a:lnTo>
                            <a:lnTo>
                              <a:pt x="1355" y="3151"/>
                            </a:lnTo>
                            <a:cubicBezTo>
                              <a:pt x="1355" y="3340"/>
                              <a:pt x="1544" y="3497"/>
                              <a:pt x="1733" y="3497"/>
                            </a:cubicBezTo>
                            <a:lnTo>
                              <a:pt x="7278" y="3497"/>
                            </a:lnTo>
                            <a:cubicBezTo>
                              <a:pt x="7467" y="3497"/>
                              <a:pt x="7625" y="3340"/>
                              <a:pt x="7625" y="3151"/>
                            </a:cubicBezTo>
                            <a:lnTo>
                              <a:pt x="7625" y="2804"/>
                            </a:lnTo>
                            <a:close/>
                            <a:moveTo>
                              <a:pt x="4474" y="0"/>
                            </a:moveTo>
                            <a:cubicBezTo>
                              <a:pt x="3655" y="0"/>
                              <a:pt x="2930" y="599"/>
                              <a:pt x="2773" y="1386"/>
                            </a:cubicBezTo>
                            <a:lnTo>
                              <a:pt x="2395" y="1386"/>
                            </a:lnTo>
                            <a:cubicBezTo>
                              <a:pt x="1954" y="1386"/>
                              <a:pt x="1576" y="1638"/>
                              <a:pt x="1418" y="2079"/>
                            </a:cubicBezTo>
                            <a:lnTo>
                              <a:pt x="1009" y="2079"/>
                            </a:lnTo>
                            <a:cubicBezTo>
                              <a:pt x="410" y="2079"/>
                              <a:pt x="0" y="2552"/>
                              <a:pt x="0" y="3119"/>
                            </a:cubicBezTo>
                            <a:lnTo>
                              <a:pt x="0" y="10838"/>
                            </a:lnTo>
                            <a:cubicBezTo>
                              <a:pt x="0" y="11405"/>
                              <a:pt x="473" y="11846"/>
                              <a:pt x="1009" y="11846"/>
                            </a:cubicBezTo>
                            <a:lnTo>
                              <a:pt x="7940" y="11846"/>
                            </a:lnTo>
                            <a:cubicBezTo>
                              <a:pt x="8538" y="11846"/>
                              <a:pt x="8979" y="11373"/>
                              <a:pt x="8979" y="10838"/>
                            </a:cubicBezTo>
                            <a:lnTo>
                              <a:pt x="8979" y="3151"/>
                            </a:lnTo>
                            <a:cubicBezTo>
                              <a:pt x="9011" y="2552"/>
                              <a:pt x="8538" y="2079"/>
                              <a:pt x="7940" y="2079"/>
                            </a:cubicBezTo>
                            <a:lnTo>
                              <a:pt x="7562" y="2079"/>
                            </a:lnTo>
                            <a:cubicBezTo>
                              <a:pt x="7404" y="1701"/>
                              <a:pt x="7026" y="1386"/>
                              <a:pt x="6553" y="1386"/>
                            </a:cubicBezTo>
                            <a:lnTo>
                              <a:pt x="6175" y="1386"/>
                            </a:lnTo>
                            <a:cubicBezTo>
                              <a:pt x="6018" y="599"/>
                              <a:pt x="5293" y="0"/>
                              <a:pt x="4474"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49"/>
                      <p:cNvSpPr/>
                      <p:nvPr/>
                    </p:nvSpPr>
                    <p:spPr>
                      <a:xfrm>
                        <a:off x="-25001300" y="2375075"/>
                        <a:ext cx="18150" cy="17350"/>
                      </a:xfrm>
                      <a:custGeom>
                        <a:rect b="b" l="l" r="r" t="t"/>
                        <a:pathLst>
                          <a:path extrusionOk="0" h="694" w="726">
                            <a:moveTo>
                              <a:pt x="347" y="0"/>
                            </a:moveTo>
                            <a:cubicBezTo>
                              <a:pt x="158" y="0"/>
                              <a:pt x="1" y="158"/>
                              <a:pt x="1" y="347"/>
                            </a:cubicBezTo>
                            <a:cubicBezTo>
                              <a:pt x="1" y="536"/>
                              <a:pt x="158" y="693"/>
                              <a:pt x="347" y="693"/>
                            </a:cubicBezTo>
                            <a:cubicBezTo>
                              <a:pt x="568" y="693"/>
                              <a:pt x="725" y="536"/>
                              <a:pt x="725" y="347"/>
                            </a:cubicBezTo>
                            <a:cubicBezTo>
                              <a:pt x="725" y="158"/>
                              <a:pt x="568" y="0"/>
                              <a:pt x="347"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49"/>
                      <p:cNvSpPr/>
                      <p:nvPr/>
                    </p:nvSpPr>
                    <p:spPr>
                      <a:xfrm>
                        <a:off x="-25070600" y="2444375"/>
                        <a:ext cx="87450" cy="86675"/>
                      </a:xfrm>
                      <a:custGeom>
                        <a:rect b="b" l="l" r="r" t="t"/>
                        <a:pathLst>
                          <a:path extrusionOk="0" h="3467" w="3498">
                            <a:moveTo>
                              <a:pt x="2773" y="725"/>
                            </a:moveTo>
                            <a:lnTo>
                              <a:pt x="2773" y="2805"/>
                            </a:lnTo>
                            <a:lnTo>
                              <a:pt x="693" y="2805"/>
                            </a:lnTo>
                            <a:lnTo>
                              <a:pt x="693" y="725"/>
                            </a:lnTo>
                            <a:close/>
                            <a:moveTo>
                              <a:pt x="378" y="1"/>
                            </a:moveTo>
                            <a:cubicBezTo>
                              <a:pt x="189" y="1"/>
                              <a:pt x="0" y="158"/>
                              <a:pt x="0" y="379"/>
                            </a:cubicBezTo>
                            <a:lnTo>
                              <a:pt x="0" y="3120"/>
                            </a:lnTo>
                            <a:cubicBezTo>
                              <a:pt x="0" y="3309"/>
                              <a:pt x="189" y="3466"/>
                              <a:pt x="378" y="3466"/>
                            </a:cubicBezTo>
                            <a:lnTo>
                              <a:pt x="3119" y="3466"/>
                            </a:lnTo>
                            <a:cubicBezTo>
                              <a:pt x="3340" y="3466"/>
                              <a:pt x="3497" y="3309"/>
                              <a:pt x="3497" y="3120"/>
                            </a:cubicBezTo>
                            <a:lnTo>
                              <a:pt x="3497" y="379"/>
                            </a:lnTo>
                            <a:cubicBezTo>
                              <a:pt x="3497" y="158"/>
                              <a:pt x="3340" y="1"/>
                              <a:pt x="3119" y="1"/>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49"/>
                      <p:cNvSpPr/>
                      <p:nvPr/>
                    </p:nvSpPr>
                    <p:spPr>
                      <a:xfrm>
                        <a:off x="-24966650" y="2479025"/>
                        <a:ext cx="52025" cy="18150"/>
                      </a:xfrm>
                      <a:custGeom>
                        <a:rect b="b" l="l" r="r" t="t"/>
                        <a:pathLst>
                          <a:path extrusionOk="0" h="726" w="2081">
                            <a:moveTo>
                              <a:pt x="347" y="1"/>
                            </a:moveTo>
                            <a:cubicBezTo>
                              <a:pt x="158" y="1"/>
                              <a:pt x="1" y="158"/>
                              <a:pt x="1" y="347"/>
                            </a:cubicBezTo>
                            <a:cubicBezTo>
                              <a:pt x="1" y="568"/>
                              <a:pt x="158" y="726"/>
                              <a:pt x="347" y="726"/>
                            </a:cubicBezTo>
                            <a:lnTo>
                              <a:pt x="1734" y="726"/>
                            </a:lnTo>
                            <a:cubicBezTo>
                              <a:pt x="1923" y="726"/>
                              <a:pt x="2080" y="568"/>
                              <a:pt x="2080" y="347"/>
                            </a:cubicBezTo>
                            <a:cubicBezTo>
                              <a:pt x="2080" y="158"/>
                              <a:pt x="1923" y="1"/>
                              <a:pt x="1734" y="1"/>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49"/>
                      <p:cNvSpPr/>
                      <p:nvPr/>
                    </p:nvSpPr>
                    <p:spPr>
                      <a:xfrm>
                        <a:off x="-24966650" y="2444375"/>
                        <a:ext cx="52025" cy="18150"/>
                      </a:xfrm>
                      <a:custGeom>
                        <a:rect b="b" l="l" r="r" t="t"/>
                        <a:pathLst>
                          <a:path extrusionOk="0" h="726" w="2081">
                            <a:moveTo>
                              <a:pt x="347" y="1"/>
                            </a:moveTo>
                            <a:cubicBezTo>
                              <a:pt x="158" y="1"/>
                              <a:pt x="1" y="158"/>
                              <a:pt x="1" y="379"/>
                            </a:cubicBezTo>
                            <a:cubicBezTo>
                              <a:pt x="1" y="568"/>
                              <a:pt x="158" y="725"/>
                              <a:pt x="347" y="725"/>
                            </a:cubicBezTo>
                            <a:lnTo>
                              <a:pt x="1734" y="725"/>
                            </a:lnTo>
                            <a:cubicBezTo>
                              <a:pt x="1923" y="725"/>
                              <a:pt x="2080" y="568"/>
                              <a:pt x="2080" y="379"/>
                            </a:cubicBezTo>
                            <a:cubicBezTo>
                              <a:pt x="2080" y="158"/>
                              <a:pt x="1923" y="1"/>
                              <a:pt x="1734" y="1"/>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49"/>
                      <p:cNvSpPr/>
                      <p:nvPr/>
                    </p:nvSpPr>
                    <p:spPr>
                      <a:xfrm>
                        <a:off x="-24966650" y="2513700"/>
                        <a:ext cx="52025" cy="17350"/>
                      </a:xfrm>
                      <a:custGeom>
                        <a:rect b="b" l="l" r="r" t="t"/>
                        <a:pathLst>
                          <a:path extrusionOk="0" h="694" w="2081">
                            <a:moveTo>
                              <a:pt x="347" y="0"/>
                            </a:moveTo>
                            <a:cubicBezTo>
                              <a:pt x="158" y="0"/>
                              <a:pt x="1" y="158"/>
                              <a:pt x="1" y="347"/>
                            </a:cubicBezTo>
                            <a:cubicBezTo>
                              <a:pt x="1" y="536"/>
                              <a:pt x="158" y="693"/>
                              <a:pt x="347" y="693"/>
                            </a:cubicBezTo>
                            <a:lnTo>
                              <a:pt x="1734" y="693"/>
                            </a:lnTo>
                            <a:cubicBezTo>
                              <a:pt x="1923" y="693"/>
                              <a:pt x="2080" y="536"/>
                              <a:pt x="2080" y="347"/>
                            </a:cubicBezTo>
                            <a:cubicBezTo>
                              <a:pt x="2080" y="158"/>
                              <a:pt x="1923" y="0"/>
                              <a:pt x="1734"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49"/>
                      <p:cNvSpPr/>
                      <p:nvPr/>
                    </p:nvSpPr>
                    <p:spPr>
                      <a:xfrm>
                        <a:off x="-25071400" y="2549125"/>
                        <a:ext cx="156775" cy="17350"/>
                      </a:xfrm>
                      <a:custGeom>
                        <a:rect b="b" l="l" r="r" t="t"/>
                        <a:pathLst>
                          <a:path extrusionOk="0" h="694" w="6271">
                            <a:moveTo>
                              <a:pt x="379" y="1"/>
                            </a:moveTo>
                            <a:cubicBezTo>
                              <a:pt x="158" y="1"/>
                              <a:pt x="1" y="158"/>
                              <a:pt x="1" y="347"/>
                            </a:cubicBezTo>
                            <a:cubicBezTo>
                              <a:pt x="1" y="536"/>
                              <a:pt x="158" y="694"/>
                              <a:pt x="379" y="694"/>
                            </a:cubicBezTo>
                            <a:lnTo>
                              <a:pt x="5924" y="694"/>
                            </a:lnTo>
                            <a:cubicBezTo>
                              <a:pt x="6113" y="694"/>
                              <a:pt x="6270" y="536"/>
                              <a:pt x="6270" y="347"/>
                            </a:cubicBezTo>
                            <a:cubicBezTo>
                              <a:pt x="6270" y="158"/>
                              <a:pt x="6113" y="1"/>
                              <a:pt x="5924" y="1"/>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49"/>
                      <p:cNvSpPr/>
                      <p:nvPr/>
                    </p:nvSpPr>
                    <p:spPr>
                      <a:xfrm>
                        <a:off x="-25071400" y="2583800"/>
                        <a:ext cx="156775" cy="17350"/>
                      </a:xfrm>
                      <a:custGeom>
                        <a:rect b="b" l="l" r="r" t="t"/>
                        <a:pathLst>
                          <a:path extrusionOk="0" h="694" w="6271">
                            <a:moveTo>
                              <a:pt x="379" y="0"/>
                            </a:moveTo>
                            <a:cubicBezTo>
                              <a:pt x="158" y="0"/>
                              <a:pt x="1" y="158"/>
                              <a:pt x="1" y="347"/>
                            </a:cubicBezTo>
                            <a:cubicBezTo>
                              <a:pt x="1" y="536"/>
                              <a:pt x="158" y="693"/>
                              <a:pt x="379" y="693"/>
                            </a:cubicBezTo>
                            <a:lnTo>
                              <a:pt x="5924" y="693"/>
                            </a:lnTo>
                            <a:cubicBezTo>
                              <a:pt x="6113" y="693"/>
                              <a:pt x="6270" y="536"/>
                              <a:pt x="6270" y="347"/>
                            </a:cubicBezTo>
                            <a:cubicBezTo>
                              <a:pt x="6270" y="158"/>
                              <a:pt x="6113" y="0"/>
                              <a:pt x="5924"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49"/>
                      <p:cNvSpPr/>
                      <p:nvPr/>
                    </p:nvSpPr>
                    <p:spPr>
                      <a:xfrm>
                        <a:off x="-24862675" y="2375850"/>
                        <a:ext cx="53575" cy="260725"/>
                      </a:xfrm>
                      <a:custGeom>
                        <a:rect b="b" l="l" r="r" t="t"/>
                        <a:pathLst>
                          <a:path extrusionOk="0" h="10429" w="2143">
                            <a:moveTo>
                              <a:pt x="1103" y="1103"/>
                            </a:moveTo>
                            <a:lnTo>
                              <a:pt x="1481" y="1797"/>
                            </a:lnTo>
                            <a:lnTo>
                              <a:pt x="1481" y="7625"/>
                            </a:lnTo>
                            <a:lnTo>
                              <a:pt x="757" y="7625"/>
                            </a:lnTo>
                            <a:lnTo>
                              <a:pt x="757" y="1797"/>
                            </a:lnTo>
                            <a:lnTo>
                              <a:pt x="1103" y="1103"/>
                            </a:lnTo>
                            <a:close/>
                            <a:moveTo>
                              <a:pt x="1481" y="8255"/>
                            </a:moveTo>
                            <a:lnTo>
                              <a:pt x="1481" y="9358"/>
                            </a:lnTo>
                            <a:cubicBezTo>
                              <a:pt x="1450" y="9578"/>
                              <a:pt x="1324" y="9736"/>
                              <a:pt x="1103" y="9736"/>
                            </a:cubicBezTo>
                            <a:cubicBezTo>
                              <a:pt x="914" y="9736"/>
                              <a:pt x="757" y="9578"/>
                              <a:pt x="757" y="9358"/>
                            </a:cubicBezTo>
                            <a:lnTo>
                              <a:pt x="757" y="8255"/>
                            </a:lnTo>
                            <a:close/>
                            <a:moveTo>
                              <a:pt x="1072" y="1"/>
                            </a:moveTo>
                            <a:cubicBezTo>
                              <a:pt x="946" y="1"/>
                              <a:pt x="820" y="64"/>
                              <a:pt x="757" y="190"/>
                            </a:cubicBezTo>
                            <a:lnTo>
                              <a:pt x="32" y="1576"/>
                            </a:lnTo>
                            <a:cubicBezTo>
                              <a:pt x="0" y="1608"/>
                              <a:pt x="0" y="1702"/>
                              <a:pt x="0" y="1734"/>
                            </a:cubicBezTo>
                            <a:lnTo>
                              <a:pt x="0" y="9421"/>
                            </a:lnTo>
                            <a:cubicBezTo>
                              <a:pt x="0" y="9988"/>
                              <a:pt x="473" y="10429"/>
                              <a:pt x="1040" y="10429"/>
                            </a:cubicBezTo>
                            <a:cubicBezTo>
                              <a:pt x="1607" y="10429"/>
                              <a:pt x="2048" y="9956"/>
                              <a:pt x="2048" y="9421"/>
                            </a:cubicBezTo>
                            <a:lnTo>
                              <a:pt x="2048" y="1734"/>
                            </a:lnTo>
                            <a:cubicBezTo>
                              <a:pt x="2143" y="1639"/>
                              <a:pt x="2143" y="1608"/>
                              <a:pt x="2111" y="1576"/>
                            </a:cubicBezTo>
                            <a:lnTo>
                              <a:pt x="1387" y="190"/>
                            </a:lnTo>
                            <a:cubicBezTo>
                              <a:pt x="1355" y="64"/>
                              <a:pt x="1198" y="1"/>
                              <a:pt x="1072" y="1"/>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3" name="Google Shape;1043;p49"/>
                    <p:cNvGrpSpPr/>
                    <p:nvPr/>
                  </p:nvGrpSpPr>
                  <p:grpSpPr>
                    <a:xfrm>
                      <a:off x="4654362" y="4845488"/>
                      <a:ext cx="279222" cy="301988"/>
                      <a:chOff x="-22845575" y="3504075"/>
                      <a:chExt cx="296950" cy="295025"/>
                    </a:xfrm>
                  </p:grpSpPr>
                  <p:sp>
                    <p:nvSpPr>
                      <p:cNvPr id="1044" name="Google Shape;1044;p49"/>
                      <p:cNvSpPr/>
                      <p:nvPr/>
                    </p:nvSpPr>
                    <p:spPr>
                      <a:xfrm>
                        <a:off x="-22688825" y="3504100"/>
                        <a:ext cx="140200" cy="295000"/>
                      </a:xfrm>
                      <a:custGeom>
                        <a:rect b="b" l="l" r="r" t="t"/>
                        <a:pathLst>
                          <a:path extrusionOk="0" h="11800" w="5608">
                            <a:moveTo>
                              <a:pt x="1465" y="2908"/>
                            </a:moveTo>
                            <a:cubicBezTo>
                              <a:pt x="1552" y="2908"/>
                              <a:pt x="1638" y="2931"/>
                              <a:pt x="1701" y="2979"/>
                            </a:cubicBezTo>
                            <a:cubicBezTo>
                              <a:pt x="1827" y="3105"/>
                              <a:pt x="1827" y="3357"/>
                              <a:pt x="1701" y="3451"/>
                            </a:cubicBezTo>
                            <a:cubicBezTo>
                              <a:pt x="1292" y="3861"/>
                              <a:pt x="1292" y="4522"/>
                              <a:pt x="1701" y="4932"/>
                            </a:cubicBezTo>
                            <a:cubicBezTo>
                              <a:pt x="1827" y="5026"/>
                              <a:pt x="1827" y="5279"/>
                              <a:pt x="1701" y="5373"/>
                            </a:cubicBezTo>
                            <a:cubicBezTo>
                              <a:pt x="1632" y="5477"/>
                              <a:pt x="1544" y="5524"/>
                              <a:pt x="1452" y="5524"/>
                            </a:cubicBezTo>
                            <a:cubicBezTo>
                              <a:pt x="1377" y="5524"/>
                              <a:pt x="1300" y="5493"/>
                              <a:pt x="1229" y="5436"/>
                            </a:cubicBezTo>
                            <a:cubicBezTo>
                              <a:pt x="567" y="4774"/>
                              <a:pt x="567" y="3672"/>
                              <a:pt x="1229" y="2979"/>
                            </a:cubicBezTo>
                            <a:cubicBezTo>
                              <a:pt x="1292" y="2931"/>
                              <a:pt x="1378" y="2908"/>
                              <a:pt x="1465" y="2908"/>
                            </a:cubicBezTo>
                            <a:close/>
                            <a:moveTo>
                              <a:pt x="2461" y="7313"/>
                            </a:moveTo>
                            <a:cubicBezTo>
                              <a:pt x="2532" y="7313"/>
                              <a:pt x="2605" y="7318"/>
                              <a:pt x="2678" y="7326"/>
                            </a:cubicBezTo>
                            <a:cubicBezTo>
                              <a:pt x="2867" y="7358"/>
                              <a:pt x="3025" y="7515"/>
                              <a:pt x="2993" y="7704"/>
                            </a:cubicBezTo>
                            <a:cubicBezTo>
                              <a:pt x="2962" y="7925"/>
                              <a:pt x="2804" y="8019"/>
                              <a:pt x="2615" y="8019"/>
                            </a:cubicBezTo>
                            <a:cubicBezTo>
                              <a:pt x="2579" y="8016"/>
                              <a:pt x="2543" y="8014"/>
                              <a:pt x="2507" y="8014"/>
                            </a:cubicBezTo>
                            <a:cubicBezTo>
                              <a:pt x="1947" y="8014"/>
                              <a:pt x="1418" y="8467"/>
                              <a:pt x="1418" y="9059"/>
                            </a:cubicBezTo>
                            <a:cubicBezTo>
                              <a:pt x="1418" y="9248"/>
                              <a:pt x="1260" y="9406"/>
                              <a:pt x="1071" y="9406"/>
                            </a:cubicBezTo>
                            <a:cubicBezTo>
                              <a:pt x="882" y="9406"/>
                              <a:pt x="725" y="9248"/>
                              <a:pt x="725" y="9059"/>
                            </a:cubicBezTo>
                            <a:cubicBezTo>
                              <a:pt x="725" y="8091"/>
                              <a:pt x="1490" y="7313"/>
                              <a:pt x="2461" y="7313"/>
                            </a:cubicBezTo>
                            <a:close/>
                            <a:moveTo>
                              <a:pt x="1060" y="0"/>
                            </a:moveTo>
                            <a:cubicBezTo>
                              <a:pt x="689" y="0"/>
                              <a:pt x="327" y="130"/>
                              <a:pt x="0" y="364"/>
                            </a:cubicBezTo>
                            <a:lnTo>
                              <a:pt x="0" y="5247"/>
                            </a:lnTo>
                            <a:cubicBezTo>
                              <a:pt x="0" y="5814"/>
                              <a:pt x="473" y="6255"/>
                              <a:pt x="1040" y="6255"/>
                            </a:cubicBezTo>
                            <a:cubicBezTo>
                              <a:pt x="1229" y="6255"/>
                              <a:pt x="1386" y="6413"/>
                              <a:pt x="1386" y="6602"/>
                            </a:cubicBezTo>
                            <a:cubicBezTo>
                              <a:pt x="1386" y="6822"/>
                              <a:pt x="1229" y="6948"/>
                              <a:pt x="1040" y="6948"/>
                            </a:cubicBezTo>
                            <a:cubicBezTo>
                              <a:pt x="630" y="6948"/>
                              <a:pt x="284" y="6854"/>
                              <a:pt x="0" y="6602"/>
                            </a:cubicBezTo>
                            <a:lnTo>
                              <a:pt x="0" y="11453"/>
                            </a:lnTo>
                            <a:cubicBezTo>
                              <a:pt x="284" y="11705"/>
                              <a:pt x="630" y="11800"/>
                              <a:pt x="1040" y="11800"/>
                            </a:cubicBezTo>
                            <a:cubicBezTo>
                              <a:pt x="1733" y="11800"/>
                              <a:pt x="2363" y="11359"/>
                              <a:pt x="2647" y="10760"/>
                            </a:cubicBezTo>
                            <a:cubicBezTo>
                              <a:pt x="3497" y="10634"/>
                              <a:pt x="4190" y="9910"/>
                              <a:pt x="4190" y="9028"/>
                            </a:cubicBezTo>
                            <a:cubicBezTo>
                              <a:pt x="4190" y="8902"/>
                              <a:pt x="4159" y="8776"/>
                              <a:pt x="4159" y="8618"/>
                            </a:cubicBezTo>
                            <a:cubicBezTo>
                              <a:pt x="4505" y="8555"/>
                              <a:pt x="4820" y="8397"/>
                              <a:pt x="5104" y="8145"/>
                            </a:cubicBezTo>
                            <a:cubicBezTo>
                              <a:pt x="5419" y="7830"/>
                              <a:pt x="5608" y="7389"/>
                              <a:pt x="5608" y="6917"/>
                            </a:cubicBezTo>
                            <a:cubicBezTo>
                              <a:pt x="5608" y="6539"/>
                              <a:pt x="5482" y="6192"/>
                              <a:pt x="5261" y="5909"/>
                            </a:cubicBezTo>
                            <a:cubicBezTo>
                              <a:pt x="5482" y="5594"/>
                              <a:pt x="5608" y="5247"/>
                              <a:pt x="5608" y="4869"/>
                            </a:cubicBezTo>
                            <a:cubicBezTo>
                              <a:pt x="5608" y="4396"/>
                              <a:pt x="5387" y="3987"/>
                              <a:pt x="5072" y="3672"/>
                            </a:cubicBezTo>
                            <a:cubicBezTo>
                              <a:pt x="4852" y="3420"/>
                              <a:pt x="4505" y="3262"/>
                              <a:pt x="4127" y="3199"/>
                            </a:cubicBezTo>
                            <a:cubicBezTo>
                              <a:pt x="4253" y="2632"/>
                              <a:pt x="4096" y="2002"/>
                              <a:pt x="3655" y="1561"/>
                            </a:cubicBezTo>
                            <a:cubicBezTo>
                              <a:pt x="3403" y="1309"/>
                              <a:pt x="3025" y="1120"/>
                              <a:pt x="2647" y="1088"/>
                            </a:cubicBezTo>
                            <a:cubicBezTo>
                              <a:pt x="2394" y="584"/>
                              <a:pt x="1985" y="143"/>
                              <a:pt x="1449" y="49"/>
                            </a:cubicBezTo>
                            <a:cubicBezTo>
                              <a:pt x="1319" y="16"/>
                              <a:pt x="1189" y="0"/>
                              <a:pt x="1060"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49"/>
                      <p:cNvSpPr/>
                      <p:nvPr/>
                    </p:nvSpPr>
                    <p:spPr>
                      <a:xfrm>
                        <a:off x="-22845575" y="3504075"/>
                        <a:ext cx="139425" cy="294250"/>
                      </a:xfrm>
                      <a:custGeom>
                        <a:rect b="b" l="l" r="r" t="t"/>
                        <a:pathLst>
                          <a:path extrusionOk="0" h="11770" w="5577">
                            <a:moveTo>
                              <a:pt x="4187" y="2948"/>
                            </a:moveTo>
                            <a:cubicBezTo>
                              <a:pt x="4277" y="2948"/>
                              <a:pt x="4364" y="2980"/>
                              <a:pt x="4411" y="3043"/>
                            </a:cubicBezTo>
                            <a:cubicBezTo>
                              <a:pt x="5104" y="3673"/>
                              <a:pt x="5104" y="4775"/>
                              <a:pt x="4411" y="5437"/>
                            </a:cubicBezTo>
                            <a:cubicBezTo>
                              <a:pt x="4364" y="5500"/>
                              <a:pt x="4277" y="5532"/>
                              <a:pt x="4187" y="5532"/>
                            </a:cubicBezTo>
                            <a:cubicBezTo>
                              <a:pt x="4096" y="5532"/>
                              <a:pt x="4002" y="5500"/>
                              <a:pt x="3939" y="5437"/>
                            </a:cubicBezTo>
                            <a:cubicBezTo>
                              <a:pt x="3844" y="5311"/>
                              <a:pt x="3844" y="5090"/>
                              <a:pt x="3939" y="4964"/>
                            </a:cubicBezTo>
                            <a:cubicBezTo>
                              <a:pt x="4348" y="4555"/>
                              <a:pt x="4348" y="3893"/>
                              <a:pt x="3939" y="3515"/>
                            </a:cubicBezTo>
                            <a:cubicBezTo>
                              <a:pt x="3844" y="3389"/>
                              <a:pt x="3844" y="3137"/>
                              <a:pt x="3939" y="3043"/>
                            </a:cubicBezTo>
                            <a:cubicBezTo>
                              <a:pt x="4002" y="2980"/>
                              <a:pt x="4096" y="2948"/>
                              <a:pt x="4187" y="2948"/>
                            </a:cubicBezTo>
                            <a:close/>
                            <a:moveTo>
                              <a:pt x="3148" y="7314"/>
                            </a:moveTo>
                            <a:cubicBezTo>
                              <a:pt x="4123" y="7314"/>
                              <a:pt x="4915" y="8092"/>
                              <a:pt x="4915" y="9060"/>
                            </a:cubicBezTo>
                            <a:cubicBezTo>
                              <a:pt x="4915" y="9249"/>
                              <a:pt x="4726" y="9407"/>
                              <a:pt x="4537" y="9407"/>
                            </a:cubicBezTo>
                            <a:cubicBezTo>
                              <a:pt x="4348" y="9407"/>
                              <a:pt x="4191" y="9249"/>
                              <a:pt x="4191" y="9060"/>
                            </a:cubicBezTo>
                            <a:cubicBezTo>
                              <a:pt x="4191" y="8468"/>
                              <a:pt x="3662" y="8015"/>
                              <a:pt x="3101" y="8015"/>
                            </a:cubicBezTo>
                            <a:cubicBezTo>
                              <a:pt x="3066" y="8015"/>
                              <a:pt x="3030" y="8017"/>
                              <a:pt x="2994" y="8020"/>
                            </a:cubicBezTo>
                            <a:cubicBezTo>
                              <a:pt x="2968" y="8029"/>
                              <a:pt x="2944" y="8033"/>
                              <a:pt x="2920" y="8033"/>
                            </a:cubicBezTo>
                            <a:cubicBezTo>
                              <a:pt x="2765" y="8033"/>
                              <a:pt x="2643" y="7869"/>
                              <a:pt x="2616" y="7705"/>
                            </a:cubicBezTo>
                            <a:cubicBezTo>
                              <a:pt x="2584" y="7516"/>
                              <a:pt x="2742" y="7359"/>
                              <a:pt x="2931" y="7327"/>
                            </a:cubicBezTo>
                            <a:cubicBezTo>
                              <a:pt x="3004" y="7319"/>
                              <a:pt x="3077" y="7314"/>
                              <a:pt x="3148" y="7314"/>
                            </a:cubicBezTo>
                            <a:close/>
                            <a:moveTo>
                              <a:pt x="4581" y="0"/>
                            </a:moveTo>
                            <a:cubicBezTo>
                              <a:pt x="4444" y="0"/>
                              <a:pt x="4303" y="16"/>
                              <a:pt x="4159" y="50"/>
                            </a:cubicBezTo>
                            <a:cubicBezTo>
                              <a:pt x="3592" y="144"/>
                              <a:pt x="3214" y="585"/>
                              <a:pt x="2962" y="1089"/>
                            </a:cubicBezTo>
                            <a:cubicBezTo>
                              <a:pt x="2584" y="1152"/>
                              <a:pt x="2206" y="1310"/>
                              <a:pt x="1954" y="1562"/>
                            </a:cubicBezTo>
                            <a:cubicBezTo>
                              <a:pt x="1513" y="2003"/>
                              <a:pt x="1355" y="2633"/>
                              <a:pt x="1481" y="3200"/>
                            </a:cubicBezTo>
                            <a:cubicBezTo>
                              <a:pt x="1135" y="3232"/>
                              <a:pt x="820" y="3389"/>
                              <a:pt x="536" y="3673"/>
                            </a:cubicBezTo>
                            <a:cubicBezTo>
                              <a:pt x="221" y="3988"/>
                              <a:pt x="1" y="4397"/>
                              <a:pt x="1" y="4870"/>
                            </a:cubicBezTo>
                            <a:cubicBezTo>
                              <a:pt x="1" y="5280"/>
                              <a:pt x="127" y="5626"/>
                              <a:pt x="379" y="5910"/>
                            </a:cubicBezTo>
                            <a:cubicBezTo>
                              <a:pt x="127" y="6225"/>
                              <a:pt x="1" y="6571"/>
                              <a:pt x="1" y="6918"/>
                            </a:cubicBezTo>
                            <a:cubicBezTo>
                              <a:pt x="1" y="7390"/>
                              <a:pt x="221" y="7831"/>
                              <a:pt x="536" y="8146"/>
                            </a:cubicBezTo>
                            <a:cubicBezTo>
                              <a:pt x="788" y="8430"/>
                              <a:pt x="1135" y="8588"/>
                              <a:pt x="1481" y="8619"/>
                            </a:cubicBezTo>
                            <a:cubicBezTo>
                              <a:pt x="1229" y="9690"/>
                              <a:pt x="1985" y="10604"/>
                              <a:pt x="2931" y="10698"/>
                            </a:cubicBezTo>
                            <a:cubicBezTo>
                              <a:pt x="3214" y="11328"/>
                              <a:pt x="3781" y="11769"/>
                              <a:pt x="4537" y="11769"/>
                            </a:cubicBezTo>
                            <a:cubicBezTo>
                              <a:pt x="4947" y="11769"/>
                              <a:pt x="5293" y="11612"/>
                              <a:pt x="5577" y="11423"/>
                            </a:cubicBezTo>
                            <a:lnTo>
                              <a:pt x="5577" y="6571"/>
                            </a:lnTo>
                            <a:cubicBezTo>
                              <a:pt x="5293" y="6823"/>
                              <a:pt x="4947" y="6918"/>
                              <a:pt x="4537" y="6918"/>
                            </a:cubicBezTo>
                            <a:cubicBezTo>
                              <a:pt x="4348" y="6918"/>
                              <a:pt x="4191" y="6760"/>
                              <a:pt x="4191" y="6571"/>
                            </a:cubicBezTo>
                            <a:cubicBezTo>
                              <a:pt x="4191" y="6382"/>
                              <a:pt x="4348" y="6225"/>
                              <a:pt x="4537" y="6225"/>
                            </a:cubicBezTo>
                            <a:cubicBezTo>
                              <a:pt x="5136" y="6225"/>
                              <a:pt x="5577" y="5752"/>
                              <a:pt x="5577" y="5185"/>
                            </a:cubicBezTo>
                            <a:lnTo>
                              <a:pt x="5577" y="302"/>
                            </a:lnTo>
                            <a:cubicBezTo>
                              <a:pt x="5300" y="117"/>
                              <a:pt x="4956" y="0"/>
                              <a:pt x="4581"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6" name="Google Shape;1046;p49"/>
                    <p:cNvGrpSpPr/>
                    <p:nvPr/>
                  </p:nvGrpSpPr>
                  <p:grpSpPr>
                    <a:xfrm>
                      <a:off x="723806" y="4887364"/>
                      <a:ext cx="336696" cy="218244"/>
                      <a:chOff x="-27728850" y="2382950"/>
                      <a:chExt cx="297750" cy="193000"/>
                    </a:xfrm>
                  </p:grpSpPr>
                  <p:sp>
                    <p:nvSpPr>
                      <p:cNvPr id="1047" name="Google Shape;1047;p49"/>
                      <p:cNvSpPr/>
                      <p:nvPr/>
                    </p:nvSpPr>
                    <p:spPr>
                      <a:xfrm>
                        <a:off x="-27606750" y="2453825"/>
                        <a:ext cx="35450" cy="35475"/>
                      </a:xfrm>
                      <a:custGeom>
                        <a:rect b="b" l="l" r="r" t="t"/>
                        <a:pathLst>
                          <a:path extrusionOk="0" h="1419" w="1418">
                            <a:moveTo>
                              <a:pt x="725" y="1"/>
                            </a:moveTo>
                            <a:cubicBezTo>
                              <a:pt x="315" y="1"/>
                              <a:pt x="0" y="316"/>
                              <a:pt x="0" y="694"/>
                            </a:cubicBezTo>
                            <a:cubicBezTo>
                              <a:pt x="0" y="1103"/>
                              <a:pt x="315" y="1419"/>
                              <a:pt x="725" y="1419"/>
                            </a:cubicBezTo>
                            <a:cubicBezTo>
                              <a:pt x="1103" y="1419"/>
                              <a:pt x="1418" y="1103"/>
                              <a:pt x="1418" y="694"/>
                            </a:cubicBezTo>
                            <a:cubicBezTo>
                              <a:pt x="1418" y="316"/>
                              <a:pt x="1103" y="1"/>
                              <a:pt x="725" y="1"/>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49"/>
                      <p:cNvSpPr/>
                      <p:nvPr/>
                    </p:nvSpPr>
                    <p:spPr>
                      <a:xfrm>
                        <a:off x="-27728850" y="2382950"/>
                        <a:ext cx="297750" cy="193000"/>
                      </a:xfrm>
                      <a:custGeom>
                        <a:rect b="b" l="l" r="r" t="t"/>
                        <a:pathLst>
                          <a:path extrusionOk="0" h="7720" w="11910">
                            <a:moveTo>
                              <a:pt x="5955" y="756"/>
                            </a:moveTo>
                            <a:cubicBezTo>
                              <a:pt x="7405" y="756"/>
                              <a:pt x="8791" y="1670"/>
                              <a:pt x="9673" y="2426"/>
                            </a:cubicBezTo>
                            <a:cubicBezTo>
                              <a:pt x="10335" y="3025"/>
                              <a:pt x="10839" y="3592"/>
                              <a:pt x="11091" y="3938"/>
                            </a:cubicBezTo>
                            <a:cubicBezTo>
                              <a:pt x="10524" y="4632"/>
                              <a:pt x="8413" y="7026"/>
                              <a:pt x="5955" y="7026"/>
                            </a:cubicBezTo>
                            <a:cubicBezTo>
                              <a:pt x="4506" y="7026"/>
                              <a:pt x="3120" y="6144"/>
                              <a:pt x="2269" y="5388"/>
                            </a:cubicBezTo>
                            <a:cubicBezTo>
                              <a:pt x="1576" y="4789"/>
                              <a:pt x="1072" y="4190"/>
                              <a:pt x="852" y="3875"/>
                            </a:cubicBezTo>
                            <a:cubicBezTo>
                              <a:pt x="1419" y="3182"/>
                              <a:pt x="3529" y="788"/>
                              <a:pt x="5955" y="756"/>
                            </a:cubicBezTo>
                            <a:close/>
                            <a:moveTo>
                              <a:pt x="5955" y="0"/>
                            </a:moveTo>
                            <a:cubicBezTo>
                              <a:pt x="5199" y="0"/>
                              <a:pt x="4412" y="189"/>
                              <a:pt x="3624" y="567"/>
                            </a:cubicBezTo>
                            <a:cubicBezTo>
                              <a:pt x="2994" y="882"/>
                              <a:pt x="2364" y="1324"/>
                              <a:pt x="1797" y="1828"/>
                            </a:cubicBezTo>
                            <a:cubicBezTo>
                              <a:pt x="757" y="2741"/>
                              <a:pt x="127" y="3623"/>
                              <a:pt x="95" y="3655"/>
                            </a:cubicBezTo>
                            <a:cubicBezTo>
                              <a:pt x="1" y="3781"/>
                              <a:pt x="1" y="3938"/>
                              <a:pt x="95" y="4033"/>
                            </a:cubicBezTo>
                            <a:cubicBezTo>
                              <a:pt x="127" y="4096"/>
                              <a:pt x="757" y="4978"/>
                              <a:pt x="1797" y="5860"/>
                            </a:cubicBezTo>
                            <a:cubicBezTo>
                              <a:pt x="2427" y="6396"/>
                              <a:pt x="2994" y="6805"/>
                              <a:pt x="3624" y="7120"/>
                            </a:cubicBezTo>
                            <a:cubicBezTo>
                              <a:pt x="4412" y="7499"/>
                              <a:pt x="5199" y="7719"/>
                              <a:pt x="5955" y="7719"/>
                            </a:cubicBezTo>
                            <a:cubicBezTo>
                              <a:pt x="6711" y="7719"/>
                              <a:pt x="7499" y="7499"/>
                              <a:pt x="8287" y="7120"/>
                            </a:cubicBezTo>
                            <a:cubicBezTo>
                              <a:pt x="8917" y="6805"/>
                              <a:pt x="9547" y="6364"/>
                              <a:pt x="10145" y="5860"/>
                            </a:cubicBezTo>
                            <a:cubicBezTo>
                              <a:pt x="11154" y="4947"/>
                              <a:pt x="11784" y="4096"/>
                              <a:pt x="11815" y="4033"/>
                            </a:cubicBezTo>
                            <a:cubicBezTo>
                              <a:pt x="11910" y="3938"/>
                              <a:pt x="11910" y="3781"/>
                              <a:pt x="11815" y="3655"/>
                            </a:cubicBezTo>
                            <a:cubicBezTo>
                              <a:pt x="11784" y="3623"/>
                              <a:pt x="11154" y="2710"/>
                              <a:pt x="10145" y="1828"/>
                            </a:cubicBezTo>
                            <a:cubicBezTo>
                              <a:pt x="9515" y="1292"/>
                              <a:pt x="8917" y="882"/>
                              <a:pt x="8287" y="567"/>
                            </a:cubicBezTo>
                            <a:cubicBezTo>
                              <a:pt x="7499" y="189"/>
                              <a:pt x="6711" y="0"/>
                              <a:pt x="5955"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49"/>
                      <p:cNvSpPr/>
                      <p:nvPr/>
                    </p:nvSpPr>
                    <p:spPr>
                      <a:xfrm>
                        <a:off x="-27640625" y="2419175"/>
                        <a:ext cx="122100" cy="122100"/>
                      </a:xfrm>
                      <a:custGeom>
                        <a:rect b="b" l="l" r="r" t="t"/>
                        <a:pathLst>
                          <a:path extrusionOk="0" h="4884" w="4884">
                            <a:moveTo>
                              <a:pt x="2426" y="694"/>
                            </a:moveTo>
                            <a:cubicBezTo>
                              <a:pt x="3403" y="694"/>
                              <a:pt x="4159" y="1481"/>
                              <a:pt x="4159" y="2426"/>
                            </a:cubicBezTo>
                            <a:cubicBezTo>
                              <a:pt x="4159" y="3372"/>
                              <a:pt x="3371" y="4159"/>
                              <a:pt x="2426" y="4159"/>
                            </a:cubicBezTo>
                            <a:cubicBezTo>
                              <a:pt x="1481" y="4159"/>
                              <a:pt x="694" y="3372"/>
                              <a:pt x="694" y="2426"/>
                            </a:cubicBezTo>
                            <a:cubicBezTo>
                              <a:pt x="694" y="1481"/>
                              <a:pt x="1481" y="694"/>
                              <a:pt x="2426" y="694"/>
                            </a:cubicBezTo>
                            <a:close/>
                            <a:moveTo>
                              <a:pt x="2426" y="1"/>
                            </a:moveTo>
                            <a:cubicBezTo>
                              <a:pt x="1103" y="1"/>
                              <a:pt x="0" y="1103"/>
                              <a:pt x="0" y="2426"/>
                            </a:cubicBezTo>
                            <a:cubicBezTo>
                              <a:pt x="0" y="3781"/>
                              <a:pt x="1103" y="4884"/>
                              <a:pt x="2426" y="4884"/>
                            </a:cubicBezTo>
                            <a:cubicBezTo>
                              <a:pt x="3781" y="4884"/>
                              <a:pt x="4884" y="3781"/>
                              <a:pt x="4884" y="2426"/>
                            </a:cubicBezTo>
                            <a:cubicBezTo>
                              <a:pt x="4884" y="1103"/>
                              <a:pt x="3781" y="1"/>
                              <a:pt x="2426" y="1"/>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0" name="Google Shape;1050;p49"/>
                    <p:cNvSpPr txBox="1"/>
                    <p:nvPr/>
                  </p:nvSpPr>
                  <p:spPr>
                    <a:xfrm>
                      <a:off x="6292128" y="5764146"/>
                      <a:ext cx="908400" cy="71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 Leaders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Elders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Friends </a:t>
                      </a:r>
                      <a:endParaRPr sz="1200">
                        <a:latin typeface="Mada"/>
                        <a:ea typeface="Mada"/>
                        <a:cs typeface="Mada"/>
                        <a:sym typeface="Mada"/>
                      </a:endParaRPr>
                    </a:p>
                  </p:txBody>
                </p:sp>
                <p:grpSp>
                  <p:nvGrpSpPr>
                    <p:cNvPr id="1051" name="Google Shape;1051;p49"/>
                    <p:cNvGrpSpPr/>
                    <p:nvPr/>
                  </p:nvGrpSpPr>
                  <p:grpSpPr>
                    <a:xfrm>
                      <a:off x="6163188" y="4650277"/>
                      <a:ext cx="1037350" cy="511042"/>
                      <a:chOff x="1409550" y="1996450"/>
                      <a:chExt cx="1037350" cy="533725"/>
                    </a:xfrm>
                  </p:grpSpPr>
                  <p:sp>
                    <p:nvSpPr>
                      <p:cNvPr id="1052" name="Google Shape;1052;p49"/>
                      <p:cNvSpPr/>
                      <p:nvPr/>
                    </p:nvSpPr>
                    <p:spPr>
                      <a:xfrm>
                        <a:off x="1409550" y="1996450"/>
                        <a:ext cx="1003400" cy="511700"/>
                      </a:xfrm>
                      <a:custGeom>
                        <a:rect b="b" l="l" r="r" t="t"/>
                        <a:pathLst>
                          <a:path extrusionOk="0" h="20468" w="40136">
                            <a:moveTo>
                              <a:pt x="21205" y="1"/>
                            </a:moveTo>
                            <a:cubicBezTo>
                              <a:pt x="12073" y="1"/>
                              <a:pt x="4632" y="7430"/>
                              <a:pt x="4632" y="16574"/>
                            </a:cubicBezTo>
                            <a:cubicBezTo>
                              <a:pt x="4632" y="17741"/>
                              <a:pt x="4751" y="18896"/>
                              <a:pt x="5001" y="20027"/>
                            </a:cubicBezTo>
                            <a:lnTo>
                              <a:pt x="191" y="20027"/>
                            </a:lnTo>
                            <a:cubicBezTo>
                              <a:pt x="83" y="20027"/>
                              <a:pt x="0" y="20122"/>
                              <a:pt x="0" y="20229"/>
                            </a:cubicBezTo>
                            <a:cubicBezTo>
                              <a:pt x="0" y="20337"/>
                              <a:pt x="83" y="20432"/>
                              <a:pt x="191" y="20432"/>
                            </a:cubicBezTo>
                            <a:lnTo>
                              <a:pt x="5239" y="20432"/>
                            </a:lnTo>
                            <a:cubicBezTo>
                              <a:pt x="5298" y="20432"/>
                              <a:pt x="5358" y="20396"/>
                              <a:pt x="5394" y="20348"/>
                            </a:cubicBezTo>
                            <a:cubicBezTo>
                              <a:pt x="5429" y="20301"/>
                              <a:pt x="5453" y="20241"/>
                              <a:pt x="5429" y="20182"/>
                            </a:cubicBezTo>
                            <a:cubicBezTo>
                              <a:pt x="5167" y="19003"/>
                              <a:pt x="5025" y="17789"/>
                              <a:pt x="5025" y="16574"/>
                            </a:cubicBezTo>
                            <a:cubicBezTo>
                              <a:pt x="5025" y="7645"/>
                              <a:pt x="12287" y="394"/>
                              <a:pt x="21205" y="394"/>
                            </a:cubicBezTo>
                            <a:cubicBezTo>
                              <a:pt x="30123" y="394"/>
                              <a:pt x="37386" y="7645"/>
                              <a:pt x="37386" y="16574"/>
                            </a:cubicBezTo>
                            <a:cubicBezTo>
                              <a:pt x="37386" y="17801"/>
                              <a:pt x="37243" y="19039"/>
                              <a:pt x="36969" y="20229"/>
                            </a:cubicBezTo>
                            <a:cubicBezTo>
                              <a:pt x="36957" y="20277"/>
                              <a:pt x="36969" y="20348"/>
                              <a:pt x="37005" y="20396"/>
                            </a:cubicBezTo>
                            <a:cubicBezTo>
                              <a:pt x="37040" y="20444"/>
                              <a:pt x="37100" y="20468"/>
                              <a:pt x="37159" y="20468"/>
                            </a:cubicBezTo>
                            <a:lnTo>
                              <a:pt x="39946" y="20468"/>
                            </a:lnTo>
                            <a:cubicBezTo>
                              <a:pt x="40053" y="20468"/>
                              <a:pt x="40136" y="20372"/>
                              <a:pt x="40136" y="20265"/>
                            </a:cubicBezTo>
                            <a:cubicBezTo>
                              <a:pt x="40136" y="20158"/>
                              <a:pt x="40053" y="20075"/>
                              <a:pt x="39946" y="20075"/>
                            </a:cubicBezTo>
                            <a:lnTo>
                              <a:pt x="37410" y="20075"/>
                            </a:lnTo>
                            <a:cubicBezTo>
                              <a:pt x="37648" y="18932"/>
                              <a:pt x="37779" y="17753"/>
                              <a:pt x="37779" y="16574"/>
                            </a:cubicBezTo>
                            <a:cubicBezTo>
                              <a:pt x="37779" y="7430"/>
                              <a:pt x="30337" y="1"/>
                              <a:pt x="21205" y="1"/>
                            </a:cubicBez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49"/>
                      <p:cNvSpPr/>
                      <p:nvPr/>
                    </p:nvSpPr>
                    <p:spPr>
                      <a:xfrm>
                        <a:off x="2400150" y="2476275"/>
                        <a:ext cx="46750" cy="53900"/>
                      </a:xfrm>
                      <a:custGeom>
                        <a:rect b="b" l="l" r="r" t="t"/>
                        <a:pathLst>
                          <a:path extrusionOk="0" h="2156" w="1870">
                            <a:moveTo>
                              <a:pt x="0" y="1"/>
                            </a:moveTo>
                            <a:lnTo>
                              <a:pt x="0" y="2156"/>
                            </a:lnTo>
                            <a:lnTo>
                              <a:pt x="1869" y="1072"/>
                            </a:lnTo>
                            <a:lnTo>
                              <a:pt x="0" y="1"/>
                            </a:ln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4" name="Google Shape;1054;p49"/>
                    <p:cNvSpPr txBox="1"/>
                    <p:nvPr/>
                  </p:nvSpPr>
                  <p:spPr>
                    <a:xfrm>
                      <a:off x="6024725" y="5513214"/>
                      <a:ext cx="1380600" cy="21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200">
                          <a:solidFill>
                            <a:schemeClr val="lt1"/>
                          </a:solidFill>
                          <a:latin typeface="Mada"/>
                          <a:ea typeface="Mada"/>
                          <a:cs typeface="Mada"/>
                          <a:sym typeface="Mada"/>
                        </a:rPr>
                        <a:t>INFLUENCE OF OTHER PEOPLE </a:t>
                      </a:r>
                      <a:r>
                        <a:rPr baseline="30000" lang="en-GB" sz="1300">
                          <a:solidFill>
                            <a:srgbClr val="FFFFFF"/>
                          </a:solidFill>
                          <a:latin typeface="Nunito"/>
                          <a:ea typeface="Nunito"/>
                          <a:cs typeface="Nunito"/>
                          <a:sym typeface="Nunito"/>
                        </a:rPr>
                        <a:t>8</a:t>
                      </a:r>
                      <a:endParaRPr baseline="30000" sz="1300">
                        <a:solidFill>
                          <a:srgbClr val="FFFFFF"/>
                        </a:solidFill>
                        <a:latin typeface="Nunito"/>
                        <a:ea typeface="Nunito"/>
                        <a:cs typeface="Nunito"/>
                        <a:sym typeface="Nunito"/>
                      </a:endParaRPr>
                    </a:p>
                    <a:p>
                      <a:pPr indent="0" lvl="0" marL="0" rtl="0" algn="ctr">
                        <a:spcBef>
                          <a:spcPts val="0"/>
                        </a:spcBef>
                        <a:spcAft>
                          <a:spcPts val="0"/>
                        </a:spcAft>
                        <a:buNone/>
                      </a:pPr>
                      <a:r>
                        <a:t/>
                      </a:r>
                      <a:endParaRPr sz="1200">
                        <a:solidFill>
                          <a:srgbClr val="FFFFFF"/>
                        </a:solidFill>
                        <a:latin typeface="Mada"/>
                        <a:ea typeface="Mada"/>
                        <a:cs typeface="Mada"/>
                        <a:sym typeface="Mada"/>
                      </a:endParaRPr>
                    </a:p>
                  </p:txBody>
                </p:sp>
                <p:grpSp>
                  <p:nvGrpSpPr>
                    <p:cNvPr id="1055" name="Google Shape;1055;p49"/>
                    <p:cNvGrpSpPr/>
                    <p:nvPr/>
                  </p:nvGrpSpPr>
                  <p:grpSpPr>
                    <a:xfrm>
                      <a:off x="6523041" y="4859251"/>
                      <a:ext cx="336716" cy="335885"/>
                      <a:chOff x="2576575" y="3561475"/>
                      <a:chExt cx="373175" cy="421225"/>
                    </a:xfrm>
                  </p:grpSpPr>
                  <p:sp>
                    <p:nvSpPr>
                      <p:cNvPr id="1056" name="Google Shape;1056;p49"/>
                      <p:cNvSpPr/>
                      <p:nvPr/>
                    </p:nvSpPr>
                    <p:spPr>
                      <a:xfrm>
                        <a:off x="2576575" y="3573850"/>
                        <a:ext cx="373175" cy="408850"/>
                      </a:xfrm>
                      <a:custGeom>
                        <a:rect b="b" l="l" r="r" t="t"/>
                        <a:pathLst>
                          <a:path extrusionOk="0" h="16354" w="14927">
                            <a:moveTo>
                              <a:pt x="7645" y="1"/>
                            </a:moveTo>
                            <a:cubicBezTo>
                              <a:pt x="5477" y="1"/>
                              <a:pt x="3350" y="1070"/>
                              <a:pt x="2094" y="3039"/>
                            </a:cubicBezTo>
                            <a:lnTo>
                              <a:pt x="1710" y="3723"/>
                            </a:lnTo>
                            <a:cubicBezTo>
                              <a:pt x="1279" y="4609"/>
                              <a:pt x="1059" y="5588"/>
                              <a:pt x="1064" y="6572"/>
                            </a:cubicBezTo>
                            <a:cubicBezTo>
                              <a:pt x="1064" y="7007"/>
                              <a:pt x="1186" y="7846"/>
                              <a:pt x="1186" y="7846"/>
                            </a:cubicBezTo>
                            <a:lnTo>
                              <a:pt x="216" y="9556"/>
                            </a:lnTo>
                            <a:cubicBezTo>
                              <a:pt x="0" y="9940"/>
                              <a:pt x="169" y="10427"/>
                              <a:pt x="572" y="10596"/>
                            </a:cubicBezTo>
                            <a:lnTo>
                              <a:pt x="1743" y="11074"/>
                            </a:lnTo>
                            <a:lnTo>
                              <a:pt x="1743" y="13037"/>
                            </a:lnTo>
                            <a:cubicBezTo>
                              <a:pt x="1743" y="13721"/>
                              <a:pt x="2301" y="14274"/>
                              <a:pt x="2985" y="14274"/>
                            </a:cubicBezTo>
                            <a:lnTo>
                              <a:pt x="4596" y="14274"/>
                            </a:lnTo>
                            <a:lnTo>
                              <a:pt x="4596" y="15726"/>
                            </a:lnTo>
                            <a:cubicBezTo>
                              <a:pt x="4592" y="16073"/>
                              <a:pt x="4873" y="16354"/>
                              <a:pt x="5224" y="16354"/>
                            </a:cubicBezTo>
                            <a:lnTo>
                              <a:pt x="10415" y="16354"/>
                            </a:lnTo>
                            <a:cubicBezTo>
                              <a:pt x="10418" y="16354"/>
                              <a:pt x="10421" y="16354"/>
                              <a:pt x="10424" y="16354"/>
                            </a:cubicBezTo>
                            <a:cubicBezTo>
                              <a:pt x="10771" y="16354"/>
                              <a:pt x="11057" y="16074"/>
                              <a:pt x="11057" y="15726"/>
                            </a:cubicBezTo>
                            <a:lnTo>
                              <a:pt x="11057" y="13252"/>
                            </a:lnTo>
                            <a:cubicBezTo>
                              <a:pt x="11057" y="12625"/>
                              <a:pt x="11343" y="12034"/>
                              <a:pt x="11825" y="11636"/>
                            </a:cubicBezTo>
                            <a:cubicBezTo>
                              <a:pt x="14280" y="9603"/>
                              <a:pt x="14927" y="6098"/>
                              <a:pt x="13352" y="3325"/>
                            </a:cubicBezTo>
                            <a:lnTo>
                              <a:pt x="13352" y="3325"/>
                            </a:lnTo>
                            <a:lnTo>
                              <a:pt x="10481" y="4281"/>
                            </a:lnTo>
                            <a:cubicBezTo>
                              <a:pt x="10469" y="4285"/>
                              <a:pt x="10459" y="4286"/>
                              <a:pt x="10448" y="4286"/>
                            </a:cubicBezTo>
                            <a:cubicBezTo>
                              <a:pt x="10372" y="4286"/>
                              <a:pt x="10325" y="4189"/>
                              <a:pt x="10392" y="4131"/>
                            </a:cubicBezTo>
                            <a:lnTo>
                              <a:pt x="12476" y="2308"/>
                            </a:lnTo>
                            <a:lnTo>
                              <a:pt x="10968" y="1339"/>
                            </a:lnTo>
                            <a:lnTo>
                              <a:pt x="11352" y="1151"/>
                            </a:lnTo>
                            <a:cubicBezTo>
                              <a:pt x="10215" y="373"/>
                              <a:pt x="8923" y="1"/>
                              <a:pt x="7645" y="1"/>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49"/>
                      <p:cNvSpPr/>
                      <p:nvPr/>
                    </p:nvSpPr>
                    <p:spPr>
                      <a:xfrm>
                        <a:off x="2673675" y="3574050"/>
                        <a:ext cx="214950" cy="82575"/>
                      </a:xfrm>
                      <a:custGeom>
                        <a:rect b="b" l="l" r="r" t="t"/>
                        <a:pathLst>
                          <a:path extrusionOk="0" h="3303" w="8598">
                            <a:moveTo>
                              <a:pt x="3756" y="1"/>
                            </a:moveTo>
                            <a:cubicBezTo>
                              <a:pt x="2441" y="1"/>
                              <a:pt x="1127" y="395"/>
                              <a:pt x="0" y="1185"/>
                            </a:cubicBezTo>
                            <a:cubicBezTo>
                              <a:pt x="609" y="1031"/>
                              <a:pt x="1237" y="951"/>
                              <a:pt x="1865" y="951"/>
                            </a:cubicBezTo>
                            <a:cubicBezTo>
                              <a:pt x="1871" y="951"/>
                              <a:pt x="1876" y="951"/>
                              <a:pt x="1882" y="951"/>
                            </a:cubicBezTo>
                            <a:cubicBezTo>
                              <a:pt x="3979" y="951"/>
                              <a:pt x="5987" y="1799"/>
                              <a:pt x="7454" y="3303"/>
                            </a:cubicBezTo>
                            <a:lnTo>
                              <a:pt x="8597" y="2305"/>
                            </a:lnTo>
                            <a:lnTo>
                              <a:pt x="7088" y="1340"/>
                            </a:lnTo>
                            <a:lnTo>
                              <a:pt x="7473" y="1153"/>
                            </a:lnTo>
                            <a:cubicBezTo>
                              <a:pt x="6351" y="385"/>
                              <a:pt x="5053" y="1"/>
                              <a:pt x="3756" y="1"/>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49"/>
                      <p:cNvSpPr/>
                      <p:nvPr/>
                    </p:nvSpPr>
                    <p:spPr>
                      <a:xfrm>
                        <a:off x="2871950" y="3657075"/>
                        <a:ext cx="67025" cy="153225"/>
                      </a:xfrm>
                      <a:custGeom>
                        <a:rect b="b" l="l" r="r" t="t"/>
                        <a:pathLst>
                          <a:path extrusionOk="0" h="6129" w="2681">
                            <a:moveTo>
                              <a:pt x="1542" y="1"/>
                            </a:moveTo>
                            <a:lnTo>
                              <a:pt x="1" y="516"/>
                            </a:lnTo>
                            <a:cubicBezTo>
                              <a:pt x="1139" y="1907"/>
                              <a:pt x="1762" y="3655"/>
                              <a:pt x="1758" y="5454"/>
                            </a:cubicBezTo>
                            <a:cubicBezTo>
                              <a:pt x="1758" y="5683"/>
                              <a:pt x="1748" y="5908"/>
                              <a:pt x="1730" y="6129"/>
                            </a:cubicBezTo>
                            <a:cubicBezTo>
                              <a:pt x="2681" y="4180"/>
                              <a:pt x="2610" y="1884"/>
                              <a:pt x="1542" y="1"/>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49"/>
                      <p:cNvSpPr/>
                      <p:nvPr/>
                    </p:nvSpPr>
                    <p:spPr>
                      <a:xfrm>
                        <a:off x="2833100" y="3561475"/>
                        <a:ext cx="114150" cy="120550"/>
                      </a:xfrm>
                      <a:custGeom>
                        <a:rect b="b" l="l" r="r" t="t"/>
                        <a:pathLst>
                          <a:path extrusionOk="0" h="4822" w="4566">
                            <a:moveTo>
                              <a:pt x="4486" y="0"/>
                            </a:moveTo>
                            <a:cubicBezTo>
                              <a:pt x="4477" y="0"/>
                              <a:pt x="4468" y="2"/>
                              <a:pt x="4459" y="6"/>
                            </a:cubicBezTo>
                            <a:lnTo>
                              <a:pt x="796" y="1693"/>
                            </a:lnTo>
                            <a:cubicBezTo>
                              <a:pt x="590" y="1787"/>
                              <a:pt x="571" y="2068"/>
                              <a:pt x="758" y="2194"/>
                            </a:cubicBezTo>
                            <a:lnTo>
                              <a:pt x="1812" y="2883"/>
                            </a:lnTo>
                            <a:cubicBezTo>
                              <a:pt x="1901" y="2944"/>
                              <a:pt x="1911" y="3075"/>
                              <a:pt x="1826" y="3150"/>
                            </a:cubicBezTo>
                            <a:lnTo>
                              <a:pt x="46" y="4705"/>
                            </a:lnTo>
                            <a:cubicBezTo>
                              <a:pt x="0" y="4747"/>
                              <a:pt x="32" y="4822"/>
                              <a:pt x="86" y="4822"/>
                            </a:cubicBezTo>
                            <a:cubicBezTo>
                              <a:pt x="93" y="4822"/>
                              <a:pt x="100" y="4820"/>
                              <a:pt x="107" y="4818"/>
                            </a:cubicBezTo>
                            <a:lnTo>
                              <a:pt x="4277" y="3426"/>
                            </a:lnTo>
                            <a:cubicBezTo>
                              <a:pt x="4492" y="3351"/>
                              <a:pt x="4539" y="3066"/>
                              <a:pt x="4356" y="2925"/>
                            </a:cubicBezTo>
                            <a:lnTo>
                              <a:pt x="3241" y="2110"/>
                            </a:lnTo>
                            <a:cubicBezTo>
                              <a:pt x="3162" y="2054"/>
                              <a:pt x="3148" y="1946"/>
                              <a:pt x="3204" y="1871"/>
                            </a:cubicBezTo>
                            <a:lnTo>
                              <a:pt x="4534" y="100"/>
                            </a:lnTo>
                            <a:cubicBezTo>
                              <a:pt x="4566" y="57"/>
                              <a:pt x="4531" y="0"/>
                              <a:pt x="4486"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49"/>
                      <p:cNvSpPr/>
                      <p:nvPr/>
                    </p:nvSpPr>
                    <p:spPr>
                      <a:xfrm>
                        <a:off x="2800750" y="3662375"/>
                        <a:ext cx="38800" cy="45200"/>
                      </a:xfrm>
                      <a:custGeom>
                        <a:rect b="b" l="l" r="r" t="t"/>
                        <a:pathLst>
                          <a:path extrusionOk="0" h="1808" w="1552">
                            <a:moveTo>
                              <a:pt x="287" y="0"/>
                            </a:moveTo>
                            <a:cubicBezTo>
                              <a:pt x="162" y="0"/>
                              <a:pt x="38" y="81"/>
                              <a:pt x="33" y="248"/>
                            </a:cubicBezTo>
                            <a:cubicBezTo>
                              <a:pt x="0" y="1180"/>
                              <a:pt x="436" y="1733"/>
                              <a:pt x="1261" y="1808"/>
                            </a:cubicBezTo>
                            <a:lnTo>
                              <a:pt x="1284" y="1808"/>
                            </a:lnTo>
                            <a:cubicBezTo>
                              <a:pt x="1415" y="1808"/>
                              <a:pt x="1523" y="1709"/>
                              <a:pt x="1537" y="1578"/>
                            </a:cubicBezTo>
                            <a:cubicBezTo>
                              <a:pt x="1551" y="1438"/>
                              <a:pt x="1448" y="1311"/>
                              <a:pt x="1312" y="1302"/>
                            </a:cubicBezTo>
                            <a:cubicBezTo>
                              <a:pt x="937" y="1269"/>
                              <a:pt x="516" y="1119"/>
                              <a:pt x="544" y="267"/>
                            </a:cubicBezTo>
                            <a:cubicBezTo>
                              <a:pt x="551" y="91"/>
                              <a:pt x="418" y="0"/>
                              <a:pt x="287"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1" name="Google Shape;1061;p49"/>
                    <p:cNvSpPr txBox="1"/>
                    <p:nvPr/>
                  </p:nvSpPr>
                  <p:spPr>
                    <a:xfrm>
                      <a:off x="1969903" y="5627322"/>
                      <a:ext cx="2016300" cy="25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aseline="30000" lang="en-GB" sz="1300">
                          <a:solidFill>
                            <a:srgbClr val="6AA84F"/>
                          </a:solidFill>
                          <a:latin typeface="Nunito"/>
                          <a:ea typeface="Nunito"/>
                          <a:cs typeface="Nunito"/>
                          <a:sym typeface="Nunito"/>
                        </a:rPr>
                        <a:t>For ex.: In a kidney disease</a:t>
                      </a:r>
                      <a:endParaRPr baseline="30000" sz="1300">
                        <a:solidFill>
                          <a:srgbClr val="6AA84F"/>
                        </a:solidFill>
                        <a:latin typeface="Nunito"/>
                        <a:ea typeface="Nunito"/>
                        <a:cs typeface="Nunito"/>
                        <a:sym typeface="Nunito"/>
                      </a:endParaRPr>
                    </a:p>
                  </p:txBody>
                </p:sp>
              </p:grpSp>
            </p:grpSp>
          </p:grpSp>
        </p:grpSp>
        <p:sp>
          <p:nvSpPr>
            <p:cNvPr id="1062" name="Google Shape;1062;p49"/>
            <p:cNvSpPr txBox="1"/>
            <p:nvPr/>
          </p:nvSpPr>
          <p:spPr>
            <a:xfrm>
              <a:off x="386789" y="5510543"/>
              <a:ext cx="1049400" cy="34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Mada"/>
                  <a:ea typeface="Mada"/>
                  <a:cs typeface="Mada"/>
                  <a:sym typeface="Mada"/>
                </a:rPr>
                <a:t>CULTURE </a:t>
              </a:r>
              <a:r>
                <a:rPr baseline="30000" lang="en-GB" sz="1300">
                  <a:solidFill>
                    <a:srgbClr val="FFFFFF"/>
                  </a:solidFill>
                  <a:latin typeface="Nunito"/>
                  <a:ea typeface="Nunito"/>
                  <a:cs typeface="Nunito"/>
                  <a:sym typeface="Nunito"/>
                </a:rPr>
                <a:t>6</a:t>
              </a:r>
              <a:endParaRPr sz="1200">
                <a:solidFill>
                  <a:srgbClr val="FFFFFF"/>
                </a:solidFill>
                <a:latin typeface="Mada"/>
                <a:ea typeface="Mada"/>
                <a:cs typeface="Mada"/>
                <a:sym typeface="Mada"/>
              </a:endParaRPr>
            </a:p>
          </p:txBody>
        </p:sp>
      </p:grpSp>
      <p:grpSp>
        <p:nvGrpSpPr>
          <p:cNvPr id="1063" name="Google Shape;1063;p49"/>
          <p:cNvGrpSpPr/>
          <p:nvPr/>
        </p:nvGrpSpPr>
        <p:grpSpPr>
          <a:xfrm>
            <a:off x="68925" y="6812300"/>
            <a:ext cx="7522493" cy="619200"/>
            <a:chOff x="117475" y="7042175"/>
            <a:chExt cx="7522493" cy="619200"/>
          </a:xfrm>
        </p:grpSpPr>
        <p:sp>
          <p:nvSpPr>
            <p:cNvPr id="1064" name="Google Shape;1064;p49"/>
            <p:cNvSpPr txBox="1"/>
            <p:nvPr/>
          </p:nvSpPr>
          <p:spPr>
            <a:xfrm>
              <a:off x="1389768" y="7042175"/>
              <a:ext cx="6250200" cy="61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latin typeface="Mada"/>
                  <a:ea typeface="Mada"/>
                  <a:cs typeface="Mada"/>
                  <a:sym typeface="Mada"/>
                </a:rPr>
                <a:t>"</a:t>
              </a:r>
              <a:r>
                <a:rPr lang="en-GB" sz="1300" u="sng">
                  <a:solidFill>
                    <a:srgbClr val="CC0000"/>
                  </a:solidFill>
                  <a:latin typeface="Mada"/>
                  <a:ea typeface="Mada"/>
                  <a:cs typeface="Mada"/>
                  <a:sym typeface="Mada"/>
                </a:rPr>
                <a:t>Change of behavior</a:t>
              </a:r>
              <a:r>
                <a:rPr lang="en-GB" sz="1300">
                  <a:latin typeface="Mada"/>
                  <a:ea typeface="Mada"/>
                  <a:cs typeface="Mada"/>
                  <a:sym typeface="Mada"/>
                </a:rPr>
                <a:t> brought about by </a:t>
              </a:r>
              <a:r>
                <a:rPr lang="en-GB" sz="1300" u="sng">
                  <a:latin typeface="Mada"/>
                  <a:ea typeface="Mada"/>
                  <a:cs typeface="Mada"/>
                  <a:sym typeface="Mada"/>
                </a:rPr>
                <a:t>experience</a:t>
              </a:r>
              <a:r>
                <a:rPr baseline="30000" lang="en-GB" sz="1300">
                  <a:solidFill>
                    <a:srgbClr val="6AA84F"/>
                  </a:solidFill>
                  <a:latin typeface="Mada"/>
                  <a:ea typeface="Mada"/>
                  <a:cs typeface="Mada"/>
                  <a:sym typeface="Mada"/>
                </a:rPr>
                <a:t> 9</a:t>
              </a:r>
              <a:r>
                <a:rPr lang="en-GB" sz="1300">
                  <a:latin typeface="Mada"/>
                  <a:ea typeface="Mada"/>
                  <a:cs typeface="Mada"/>
                  <a:sym typeface="Mada"/>
                </a:rPr>
                <a:t>, </a:t>
              </a:r>
              <a:r>
                <a:rPr lang="en-GB" sz="1300" u="sng">
                  <a:latin typeface="Mada"/>
                  <a:ea typeface="Mada"/>
                  <a:cs typeface="Mada"/>
                  <a:sym typeface="Mada"/>
                </a:rPr>
                <a:t>insight</a:t>
              </a:r>
              <a:r>
                <a:rPr lang="en-GB" sz="1300">
                  <a:latin typeface="Mada"/>
                  <a:ea typeface="Mada"/>
                  <a:cs typeface="Mada"/>
                  <a:sym typeface="Mada"/>
                </a:rPr>
                <a:t>, </a:t>
              </a:r>
              <a:r>
                <a:rPr lang="en-GB" sz="1300" u="sng">
                  <a:latin typeface="Mada"/>
                  <a:ea typeface="Mada"/>
                  <a:cs typeface="Mada"/>
                  <a:sym typeface="Mada"/>
                </a:rPr>
                <a:t>perception</a:t>
              </a:r>
              <a:r>
                <a:rPr lang="en-GB" sz="1300">
                  <a:latin typeface="Mada"/>
                  <a:ea typeface="Mada"/>
                  <a:cs typeface="Mada"/>
                  <a:sym typeface="Mada"/>
                </a:rPr>
                <a:t> or a combination of the three, which causes the individual to </a:t>
              </a:r>
              <a:r>
                <a:rPr lang="en-GB" sz="1300" u="sng">
                  <a:latin typeface="Mada"/>
                  <a:ea typeface="Mada"/>
                  <a:cs typeface="Mada"/>
                  <a:sym typeface="Mada"/>
                </a:rPr>
                <a:t>approach future situation differently</a:t>
              </a:r>
              <a:r>
                <a:rPr lang="en-GB" sz="1300">
                  <a:latin typeface="Mada"/>
                  <a:ea typeface="Mada"/>
                  <a:cs typeface="Mada"/>
                  <a:sym typeface="Mada"/>
                </a:rPr>
                <a:t>"</a:t>
              </a:r>
              <a:endParaRPr sz="1300">
                <a:latin typeface="Mada"/>
                <a:ea typeface="Mada"/>
                <a:cs typeface="Mada"/>
                <a:sym typeface="Mada"/>
              </a:endParaRPr>
            </a:p>
          </p:txBody>
        </p:sp>
        <p:sp>
          <p:nvSpPr>
            <p:cNvPr id="1065" name="Google Shape;1065;p49"/>
            <p:cNvSpPr/>
            <p:nvPr/>
          </p:nvSpPr>
          <p:spPr>
            <a:xfrm>
              <a:off x="117475" y="7139050"/>
              <a:ext cx="1322700" cy="3924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FFFFFF"/>
                  </a:solidFill>
                  <a:latin typeface="Mada"/>
                  <a:ea typeface="Mada"/>
                  <a:cs typeface="Mada"/>
                  <a:sym typeface="Mada"/>
                </a:rPr>
                <a:t>Learning</a:t>
              </a:r>
              <a:endParaRPr sz="1800">
                <a:solidFill>
                  <a:srgbClr val="FFFFFF"/>
                </a:solidFill>
                <a:latin typeface="Mada"/>
                <a:ea typeface="Mada"/>
                <a:cs typeface="Mada"/>
                <a:sym typeface="Mada"/>
              </a:endParaRPr>
            </a:p>
          </p:txBody>
        </p:sp>
      </p:grpSp>
      <p:grpSp>
        <p:nvGrpSpPr>
          <p:cNvPr id="1066" name="Google Shape;1066;p49"/>
          <p:cNvGrpSpPr/>
          <p:nvPr/>
        </p:nvGrpSpPr>
        <p:grpSpPr>
          <a:xfrm>
            <a:off x="205863" y="7250534"/>
            <a:ext cx="4953031" cy="2538357"/>
            <a:chOff x="258675" y="3773064"/>
            <a:chExt cx="6888777" cy="3896174"/>
          </a:xfrm>
        </p:grpSpPr>
        <p:sp>
          <p:nvSpPr>
            <p:cNvPr id="1067" name="Google Shape;1067;p49"/>
            <p:cNvSpPr/>
            <p:nvPr/>
          </p:nvSpPr>
          <p:spPr>
            <a:xfrm rot="-1250138">
              <a:off x="1774217" y="5501616"/>
              <a:ext cx="1909121" cy="1890226"/>
            </a:xfrm>
            <a:custGeom>
              <a:rect b="b" l="l" r="r" t="t"/>
              <a:pathLst>
                <a:path extrusionOk="0" h="39148" w="39161">
                  <a:moveTo>
                    <a:pt x="19587" y="0"/>
                  </a:moveTo>
                  <a:cubicBezTo>
                    <a:pt x="8776" y="0"/>
                    <a:pt x="1" y="8763"/>
                    <a:pt x="1" y="19574"/>
                  </a:cubicBezTo>
                  <a:cubicBezTo>
                    <a:pt x="1" y="30385"/>
                    <a:pt x="8776" y="39148"/>
                    <a:pt x="19587" y="39148"/>
                  </a:cubicBezTo>
                  <a:cubicBezTo>
                    <a:pt x="30398" y="39148"/>
                    <a:pt x="39161" y="30385"/>
                    <a:pt x="39161" y="19574"/>
                  </a:cubicBezTo>
                  <a:cubicBezTo>
                    <a:pt x="39161" y="8763"/>
                    <a:pt x="30398" y="0"/>
                    <a:pt x="19587" y="0"/>
                  </a:cubicBezTo>
                  <a:close/>
                </a:path>
              </a:pathLst>
            </a:cu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solidFill>
                  <a:srgbClr val="FFFFFF"/>
                </a:solidFill>
                <a:latin typeface="Nunito"/>
                <a:ea typeface="Nunito"/>
                <a:cs typeface="Nunito"/>
                <a:sym typeface="Nunito"/>
              </a:endParaRPr>
            </a:p>
          </p:txBody>
        </p:sp>
        <p:sp>
          <p:nvSpPr>
            <p:cNvPr id="1068" name="Google Shape;1068;p49"/>
            <p:cNvSpPr/>
            <p:nvPr/>
          </p:nvSpPr>
          <p:spPr>
            <a:xfrm rot="-1250138">
              <a:off x="2215985" y="4050460"/>
              <a:ext cx="1909121" cy="1890226"/>
            </a:xfrm>
            <a:custGeom>
              <a:rect b="b" l="l" r="r" t="t"/>
              <a:pathLst>
                <a:path extrusionOk="0" h="39148" w="39161">
                  <a:moveTo>
                    <a:pt x="19587" y="0"/>
                  </a:moveTo>
                  <a:cubicBezTo>
                    <a:pt x="8776" y="0"/>
                    <a:pt x="1" y="8763"/>
                    <a:pt x="1" y="19574"/>
                  </a:cubicBezTo>
                  <a:cubicBezTo>
                    <a:pt x="1" y="30385"/>
                    <a:pt x="8776" y="39148"/>
                    <a:pt x="19587" y="39148"/>
                  </a:cubicBezTo>
                  <a:cubicBezTo>
                    <a:pt x="30398" y="39148"/>
                    <a:pt x="39161" y="30385"/>
                    <a:pt x="39161" y="19574"/>
                  </a:cubicBezTo>
                  <a:cubicBezTo>
                    <a:pt x="39161" y="8763"/>
                    <a:pt x="30398" y="0"/>
                    <a:pt x="19587" y="0"/>
                  </a:cubicBezTo>
                  <a:close/>
                </a:path>
              </a:pathLst>
            </a:cu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solidFill>
                  <a:srgbClr val="FFFFFF"/>
                </a:solidFill>
                <a:latin typeface="Nunito"/>
                <a:ea typeface="Nunito"/>
                <a:cs typeface="Nunito"/>
                <a:sym typeface="Nunito"/>
              </a:endParaRPr>
            </a:p>
          </p:txBody>
        </p:sp>
        <p:sp>
          <p:nvSpPr>
            <p:cNvPr id="1069" name="Google Shape;1069;p49"/>
            <p:cNvSpPr/>
            <p:nvPr/>
          </p:nvSpPr>
          <p:spPr>
            <a:xfrm rot="-1250138">
              <a:off x="3481149" y="4851992"/>
              <a:ext cx="1909121" cy="1890226"/>
            </a:xfrm>
            <a:custGeom>
              <a:rect b="b" l="l" r="r" t="t"/>
              <a:pathLst>
                <a:path extrusionOk="0" h="39148" w="39161">
                  <a:moveTo>
                    <a:pt x="19587" y="0"/>
                  </a:moveTo>
                  <a:cubicBezTo>
                    <a:pt x="8776" y="0"/>
                    <a:pt x="1" y="8763"/>
                    <a:pt x="1" y="19574"/>
                  </a:cubicBezTo>
                  <a:cubicBezTo>
                    <a:pt x="1" y="30385"/>
                    <a:pt x="8776" y="39148"/>
                    <a:pt x="19587" y="39148"/>
                  </a:cubicBezTo>
                  <a:cubicBezTo>
                    <a:pt x="30398" y="39148"/>
                    <a:pt x="39161" y="30385"/>
                    <a:pt x="39161" y="19574"/>
                  </a:cubicBezTo>
                  <a:cubicBezTo>
                    <a:pt x="39161" y="8763"/>
                    <a:pt x="30398" y="0"/>
                    <a:pt x="19587"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solidFill>
                  <a:srgbClr val="FFFFFF"/>
                </a:solidFill>
                <a:latin typeface="Nunito"/>
                <a:ea typeface="Nunito"/>
                <a:cs typeface="Nunito"/>
                <a:sym typeface="Nunito"/>
              </a:endParaRPr>
            </a:p>
          </p:txBody>
        </p:sp>
        <p:sp>
          <p:nvSpPr>
            <p:cNvPr id="1070" name="Google Shape;1070;p49"/>
            <p:cNvSpPr txBox="1"/>
            <p:nvPr/>
          </p:nvSpPr>
          <p:spPr>
            <a:xfrm rot="988">
              <a:off x="655571" y="4708204"/>
              <a:ext cx="1043700" cy="358800"/>
            </a:xfrm>
            <a:prstGeom prst="rect">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900">
                  <a:solidFill>
                    <a:srgbClr val="FFFFFF"/>
                  </a:solidFill>
                  <a:latin typeface="Mada"/>
                  <a:ea typeface="Mada"/>
                  <a:cs typeface="Mada"/>
                  <a:sym typeface="Mada"/>
                </a:rPr>
                <a:t>Knowledge</a:t>
              </a:r>
              <a:endParaRPr sz="900">
                <a:solidFill>
                  <a:srgbClr val="FFFFFF"/>
                </a:solidFill>
                <a:latin typeface="Mada"/>
                <a:ea typeface="Mada"/>
                <a:cs typeface="Mada"/>
                <a:sym typeface="Mada"/>
              </a:endParaRPr>
            </a:p>
          </p:txBody>
        </p:sp>
        <p:sp>
          <p:nvSpPr>
            <p:cNvPr id="1071" name="Google Shape;1071;p49"/>
            <p:cNvSpPr txBox="1"/>
            <p:nvPr/>
          </p:nvSpPr>
          <p:spPr>
            <a:xfrm rot="1391">
              <a:off x="5664852" y="5461560"/>
              <a:ext cx="1482600" cy="3585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900">
                  <a:solidFill>
                    <a:srgbClr val="FFFFFF"/>
                  </a:solidFill>
                  <a:latin typeface="Mada"/>
                  <a:ea typeface="Mada"/>
                  <a:cs typeface="Mada"/>
                  <a:sym typeface="Mada"/>
                </a:rPr>
                <a:t>Skills</a:t>
              </a:r>
              <a:r>
                <a:rPr lang="en-GB" sz="1200">
                  <a:solidFill>
                    <a:srgbClr val="FFFFFF"/>
                  </a:solidFill>
                  <a:latin typeface="Mada"/>
                  <a:ea typeface="Mada"/>
                  <a:cs typeface="Mada"/>
                  <a:sym typeface="Mada"/>
                </a:rPr>
                <a:t> </a:t>
              </a:r>
              <a:endParaRPr sz="1200">
                <a:solidFill>
                  <a:srgbClr val="FFFFFF"/>
                </a:solidFill>
                <a:latin typeface="Mada"/>
                <a:ea typeface="Mada"/>
                <a:cs typeface="Mada"/>
                <a:sym typeface="Mada"/>
              </a:endParaRPr>
            </a:p>
          </p:txBody>
        </p:sp>
        <p:sp>
          <p:nvSpPr>
            <p:cNvPr id="1072" name="Google Shape;1072;p49"/>
            <p:cNvSpPr txBox="1"/>
            <p:nvPr/>
          </p:nvSpPr>
          <p:spPr>
            <a:xfrm rot="1692">
              <a:off x="258675" y="6245377"/>
              <a:ext cx="1219200" cy="300300"/>
            </a:xfrm>
            <a:prstGeom prst="rect">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800">
                  <a:solidFill>
                    <a:schemeClr val="lt1"/>
                  </a:solidFill>
                  <a:latin typeface="Mada"/>
                  <a:ea typeface="Mada"/>
                  <a:cs typeface="Mada"/>
                  <a:sym typeface="Mada"/>
                </a:rPr>
                <a:t>Attitudes Belief</a:t>
              </a:r>
              <a:endParaRPr sz="800">
                <a:solidFill>
                  <a:srgbClr val="FFFFFF"/>
                </a:solidFill>
                <a:latin typeface="Mada"/>
                <a:ea typeface="Mada"/>
                <a:cs typeface="Mada"/>
                <a:sym typeface="Mada"/>
              </a:endParaRPr>
            </a:p>
          </p:txBody>
        </p:sp>
        <p:sp>
          <p:nvSpPr>
            <p:cNvPr id="1073" name="Google Shape;1073;p49"/>
            <p:cNvSpPr txBox="1"/>
            <p:nvPr/>
          </p:nvSpPr>
          <p:spPr>
            <a:xfrm>
              <a:off x="2463758" y="4515800"/>
              <a:ext cx="1413600" cy="80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300">
                  <a:solidFill>
                    <a:srgbClr val="FFFFFF"/>
                  </a:solidFill>
                  <a:latin typeface="Nunito"/>
                  <a:ea typeface="Nunito"/>
                  <a:cs typeface="Nunito"/>
                  <a:sym typeface="Nunito"/>
                </a:rPr>
                <a:t>Cognitive domain </a:t>
              </a:r>
              <a:r>
                <a:rPr baseline="30000" lang="en-GB" sz="1300">
                  <a:solidFill>
                    <a:srgbClr val="FFFFFF"/>
                  </a:solidFill>
                  <a:latin typeface="Nunito"/>
                  <a:ea typeface="Nunito"/>
                  <a:cs typeface="Nunito"/>
                  <a:sym typeface="Nunito"/>
                </a:rPr>
                <a:t>10</a:t>
              </a:r>
              <a:endParaRPr b="1" sz="1300">
                <a:solidFill>
                  <a:srgbClr val="FFFFFF"/>
                </a:solidFill>
                <a:latin typeface="Nunito"/>
                <a:ea typeface="Nunito"/>
                <a:cs typeface="Nunito"/>
                <a:sym typeface="Nunito"/>
              </a:endParaRPr>
            </a:p>
          </p:txBody>
        </p:sp>
        <p:sp>
          <p:nvSpPr>
            <p:cNvPr id="1074" name="Google Shape;1074;p49"/>
            <p:cNvSpPr txBox="1"/>
            <p:nvPr/>
          </p:nvSpPr>
          <p:spPr>
            <a:xfrm>
              <a:off x="3612213" y="5461234"/>
              <a:ext cx="1647000" cy="67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FFFFFF"/>
                  </a:solidFill>
                  <a:latin typeface="Nunito"/>
                  <a:ea typeface="Nunito"/>
                  <a:cs typeface="Nunito"/>
                  <a:sym typeface="Nunito"/>
                </a:rPr>
                <a:t>Psychomotor domain</a:t>
              </a:r>
              <a:endParaRPr b="1" sz="1200">
                <a:solidFill>
                  <a:srgbClr val="FFFFFF"/>
                </a:solidFill>
                <a:latin typeface="Nunito"/>
                <a:ea typeface="Nunito"/>
                <a:cs typeface="Nunito"/>
                <a:sym typeface="Nunito"/>
              </a:endParaRPr>
            </a:p>
          </p:txBody>
        </p:sp>
        <p:sp>
          <p:nvSpPr>
            <p:cNvPr id="1075" name="Google Shape;1075;p49"/>
            <p:cNvSpPr txBox="1"/>
            <p:nvPr/>
          </p:nvSpPr>
          <p:spPr>
            <a:xfrm>
              <a:off x="2133425" y="6107288"/>
              <a:ext cx="1190700" cy="67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FFFFFF"/>
                  </a:solidFill>
                  <a:latin typeface="Nunito"/>
                  <a:ea typeface="Nunito"/>
                  <a:cs typeface="Nunito"/>
                  <a:sym typeface="Nunito"/>
                </a:rPr>
                <a:t>Affective domain</a:t>
              </a:r>
              <a:endParaRPr b="1" sz="1200">
                <a:solidFill>
                  <a:srgbClr val="FFFFFF"/>
                </a:solidFill>
                <a:latin typeface="Nunito"/>
                <a:ea typeface="Nunito"/>
                <a:cs typeface="Nunito"/>
                <a:sym typeface="Nunito"/>
              </a:endParaRPr>
            </a:p>
          </p:txBody>
        </p:sp>
        <p:cxnSp>
          <p:nvCxnSpPr>
            <p:cNvPr id="1076" name="Google Shape;1076;p49"/>
            <p:cNvCxnSpPr/>
            <p:nvPr/>
          </p:nvCxnSpPr>
          <p:spPr>
            <a:xfrm>
              <a:off x="1699275" y="4873338"/>
              <a:ext cx="527700" cy="0"/>
            </a:xfrm>
            <a:prstGeom prst="straightConnector1">
              <a:avLst/>
            </a:prstGeom>
            <a:noFill/>
            <a:ln cap="flat" cmpd="sng" w="9525">
              <a:solidFill>
                <a:schemeClr val="dk2"/>
              </a:solidFill>
              <a:prstDash val="solid"/>
              <a:round/>
              <a:headEnd len="med" w="med" type="none"/>
              <a:tailEnd len="med" w="med" type="none"/>
            </a:ln>
          </p:spPr>
        </p:cxnSp>
        <p:cxnSp>
          <p:nvCxnSpPr>
            <p:cNvPr id="1077" name="Google Shape;1077;p49"/>
            <p:cNvCxnSpPr/>
            <p:nvPr/>
          </p:nvCxnSpPr>
          <p:spPr>
            <a:xfrm flipH="1" rot="10800000">
              <a:off x="1478000" y="6442538"/>
              <a:ext cx="292500" cy="600"/>
            </a:xfrm>
            <a:prstGeom prst="straightConnector1">
              <a:avLst/>
            </a:prstGeom>
            <a:noFill/>
            <a:ln cap="flat" cmpd="sng" w="9525">
              <a:solidFill>
                <a:schemeClr val="dk2"/>
              </a:solidFill>
              <a:prstDash val="solid"/>
              <a:round/>
              <a:headEnd len="med" w="med" type="none"/>
              <a:tailEnd len="med" w="med" type="none"/>
            </a:ln>
          </p:spPr>
        </p:cxnSp>
        <p:cxnSp>
          <p:nvCxnSpPr>
            <p:cNvPr id="1078" name="Google Shape;1078;p49"/>
            <p:cNvCxnSpPr/>
            <p:nvPr/>
          </p:nvCxnSpPr>
          <p:spPr>
            <a:xfrm flipH="1" rot="10800000">
              <a:off x="5382200" y="5635538"/>
              <a:ext cx="282900" cy="300"/>
            </a:xfrm>
            <a:prstGeom prst="straightConnector1">
              <a:avLst/>
            </a:prstGeom>
            <a:noFill/>
            <a:ln cap="flat" cmpd="sng" w="9525">
              <a:solidFill>
                <a:schemeClr val="dk2"/>
              </a:solidFill>
              <a:prstDash val="solid"/>
              <a:round/>
              <a:headEnd len="med" w="med" type="none"/>
              <a:tailEnd len="med" w="med" type="none"/>
            </a:ln>
          </p:spPr>
        </p:cxnSp>
      </p:grpSp>
      <p:sp>
        <p:nvSpPr>
          <p:cNvPr id="1079" name="Google Shape;1079;p49"/>
          <p:cNvSpPr txBox="1"/>
          <p:nvPr/>
        </p:nvSpPr>
        <p:spPr>
          <a:xfrm>
            <a:off x="3556800" y="9696450"/>
            <a:ext cx="4032600" cy="100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6AA84F"/>
                </a:solidFill>
                <a:latin typeface="Mada"/>
                <a:ea typeface="Mada"/>
                <a:cs typeface="Mada"/>
                <a:sym typeface="Mada"/>
              </a:rPr>
              <a:t>6: It’s hard to convince some people in consuming less dates or honey,</a:t>
            </a:r>
            <a:r>
              <a:rPr lang="en-GB" sz="700">
                <a:solidFill>
                  <a:srgbClr val="6AA84F"/>
                </a:solidFill>
                <a:latin typeface="Mada"/>
                <a:ea typeface="Mada"/>
                <a:cs typeface="Mada"/>
                <a:sym typeface="Mada"/>
              </a:rPr>
              <a:t> </a:t>
            </a:r>
            <a:r>
              <a:rPr lang="en-GB" sz="800">
                <a:solidFill>
                  <a:srgbClr val="6AA84F"/>
                </a:solidFill>
                <a:latin typeface="Mada"/>
                <a:ea typeface="Mada"/>
                <a:cs typeface="Mada"/>
                <a:sym typeface="Mada"/>
              </a:rPr>
              <a:t>because it’s part of their culture.</a:t>
            </a:r>
            <a:endParaRPr sz="800">
              <a:solidFill>
                <a:srgbClr val="6AA84F"/>
              </a:solidFill>
              <a:latin typeface="Mada"/>
              <a:ea typeface="Mada"/>
              <a:cs typeface="Mada"/>
              <a:sym typeface="Mada"/>
            </a:endParaRPr>
          </a:p>
          <a:p>
            <a:pPr indent="0" lvl="0" marL="0" rtl="0" algn="l">
              <a:spcBef>
                <a:spcPts val="0"/>
              </a:spcBef>
              <a:spcAft>
                <a:spcPts val="0"/>
              </a:spcAft>
              <a:buNone/>
            </a:pPr>
            <a:r>
              <a:rPr lang="en-GB" sz="800">
                <a:solidFill>
                  <a:srgbClr val="6AA84F"/>
                </a:solidFill>
                <a:latin typeface="Mada"/>
                <a:ea typeface="Mada"/>
                <a:cs typeface="Mada"/>
                <a:sym typeface="Mada"/>
              </a:rPr>
              <a:t>7: It’s called bottleneck analysis (BNA). </a:t>
            </a:r>
            <a:endParaRPr sz="800">
              <a:solidFill>
                <a:srgbClr val="6AA84F"/>
              </a:solidFill>
              <a:latin typeface="Mada"/>
              <a:ea typeface="Mada"/>
              <a:cs typeface="Mada"/>
              <a:sym typeface="Mada"/>
            </a:endParaRPr>
          </a:p>
          <a:p>
            <a:pPr indent="0" lvl="0" marL="0" rtl="0" algn="l">
              <a:spcBef>
                <a:spcPts val="0"/>
              </a:spcBef>
              <a:spcAft>
                <a:spcPts val="0"/>
              </a:spcAft>
              <a:buNone/>
            </a:pPr>
            <a:r>
              <a:rPr lang="en-GB" sz="800">
                <a:solidFill>
                  <a:srgbClr val="6AA84F"/>
                </a:solidFill>
                <a:latin typeface="Mada"/>
                <a:ea typeface="Mada"/>
                <a:cs typeface="Mada"/>
                <a:sym typeface="Mada"/>
              </a:rPr>
              <a:t>8: Peer pressure is very important and crucial in changing people’s behavior.</a:t>
            </a:r>
            <a:endParaRPr sz="800">
              <a:solidFill>
                <a:srgbClr val="6AA84F"/>
              </a:solidFill>
              <a:latin typeface="Mada"/>
              <a:ea typeface="Mada"/>
              <a:cs typeface="Mada"/>
              <a:sym typeface="Mada"/>
            </a:endParaRPr>
          </a:p>
          <a:p>
            <a:pPr indent="0" lvl="0" marL="0" rtl="0" algn="l">
              <a:spcBef>
                <a:spcPts val="0"/>
              </a:spcBef>
              <a:spcAft>
                <a:spcPts val="0"/>
              </a:spcAft>
              <a:buNone/>
            </a:pPr>
            <a:r>
              <a:rPr lang="en-GB" sz="800">
                <a:solidFill>
                  <a:srgbClr val="6AA84F"/>
                </a:solidFill>
                <a:latin typeface="Mada"/>
                <a:ea typeface="Mada"/>
                <a:cs typeface="Mada"/>
                <a:sym typeface="Mada"/>
              </a:rPr>
              <a:t>9:Happened to them once or to any of their relatives.</a:t>
            </a:r>
            <a:endParaRPr sz="800">
              <a:solidFill>
                <a:srgbClr val="6AA84F"/>
              </a:solidFill>
              <a:latin typeface="Mada"/>
              <a:ea typeface="Mada"/>
              <a:cs typeface="Mada"/>
              <a:sym typeface="Mada"/>
            </a:endParaRPr>
          </a:p>
          <a:p>
            <a:pPr indent="0" lvl="0" marL="0" rtl="0" algn="l">
              <a:spcBef>
                <a:spcPts val="0"/>
              </a:spcBef>
              <a:spcAft>
                <a:spcPts val="0"/>
              </a:spcAft>
              <a:buNone/>
            </a:pPr>
            <a:r>
              <a:rPr lang="en-GB" sz="800">
                <a:solidFill>
                  <a:srgbClr val="6AA84F"/>
                </a:solidFill>
                <a:latin typeface="Mada"/>
                <a:ea typeface="Mada"/>
                <a:cs typeface="Mada"/>
                <a:sym typeface="Mada"/>
              </a:rPr>
              <a:t>10:Cognitive domain is connected to the cortical function (higher function).</a:t>
            </a:r>
            <a:endParaRPr sz="800">
              <a:solidFill>
                <a:srgbClr val="6AA84F"/>
              </a:solidFill>
              <a:latin typeface="Mada"/>
              <a:ea typeface="Mada"/>
              <a:cs typeface="Mada"/>
              <a:sym typeface="Mada"/>
            </a:endParaRPr>
          </a:p>
        </p:txBody>
      </p:sp>
      <p:sp>
        <p:nvSpPr>
          <p:cNvPr id="1080" name="Google Shape;1080;p49"/>
          <p:cNvSpPr txBox="1"/>
          <p:nvPr>
            <p:ph type="title"/>
          </p:nvPr>
        </p:nvSpPr>
        <p:spPr>
          <a:xfrm>
            <a:off x="5769364" y="8072548"/>
            <a:ext cx="1244400" cy="54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1900">
                <a:solidFill>
                  <a:srgbClr val="134F5C"/>
                </a:solidFill>
                <a:latin typeface="Nunito"/>
                <a:ea typeface="Nunito"/>
                <a:cs typeface="Nunito"/>
                <a:sym typeface="Nunito"/>
              </a:rPr>
              <a:t>Teaching</a:t>
            </a:r>
            <a:endParaRPr b="1" sz="1900">
              <a:solidFill>
                <a:srgbClr val="134F5C"/>
              </a:solidFill>
              <a:latin typeface="Nunito"/>
              <a:ea typeface="Nunito"/>
              <a:cs typeface="Nunito"/>
              <a:sym typeface="Nunito"/>
            </a:endParaRPr>
          </a:p>
        </p:txBody>
      </p:sp>
      <p:grpSp>
        <p:nvGrpSpPr>
          <p:cNvPr id="1081" name="Google Shape;1081;p49"/>
          <p:cNvGrpSpPr/>
          <p:nvPr/>
        </p:nvGrpSpPr>
        <p:grpSpPr>
          <a:xfrm>
            <a:off x="5266850" y="8540118"/>
            <a:ext cx="2322475" cy="571007"/>
            <a:chOff x="1661240" y="501477"/>
            <a:chExt cx="2322475" cy="571007"/>
          </a:xfrm>
        </p:grpSpPr>
        <p:sp>
          <p:nvSpPr>
            <p:cNvPr id="1082" name="Google Shape;1082;p49"/>
            <p:cNvSpPr/>
            <p:nvPr/>
          </p:nvSpPr>
          <p:spPr>
            <a:xfrm rot="-5400000">
              <a:off x="2570540" y="-286600"/>
              <a:ext cx="474734" cy="2147134"/>
            </a:xfrm>
            <a:custGeom>
              <a:rect b="b" l="l" r="r" t="t"/>
              <a:pathLst>
                <a:path extrusionOk="0" h="195505" w="84210">
                  <a:moveTo>
                    <a:pt x="42105" y="1"/>
                  </a:moveTo>
                  <a:cubicBezTo>
                    <a:pt x="18889" y="1"/>
                    <a:pt x="1" y="18888"/>
                    <a:pt x="1" y="42104"/>
                  </a:cubicBezTo>
                  <a:lnTo>
                    <a:pt x="1" y="153401"/>
                  </a:lnTo>
                  <a:cubicBezTo>
                    <a:pt x="1" y="176617"/>
                    <a:pt x="18889" y="195505"/>
                    <a:pt x="42105" y="195505"/>
                  </a:cubicBezTo>
                  <a:cubicBezTo>
                    <a:pt x="65321" y="195505"/>
                    <a:pt x="84209" y="176618"/>
                    <a:pt x="84209" y="153401"/>
                  </a:cubicBezTo>
                  <a:lnTo>
                    <a:pt x="84209" y="42104"/>
                  </a:lnTo>
                  <a:cubicBezTo>
                    <a:pt x="84209" y="18888"/>
                    <a:pt x="65321" y="1"/>
                    <a:pt x="42105"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3" name="Google Shape;1083;p49"/>
            <p:cNvGrpSpPr/>
            <p:nvPr/>
          </p:nvGrpSpPr>
          <p:grpSpPr>
            <a:xfrm>
              <a:off x="1661240" y="501477"/>
              <a:ext cx="2322475" cy="571007"/>
              <a:chOff x="4527312" y="1690638"/>
              <a:chExt cx="2322475" cy="571007"/>
            </a:xfrm>
          </p:grpSpPr>
          <p:grpSp>
            <p:nvGrpSpPr>
              <p:cNvPr id="1084" name="Google Shape;1084;p49"/>
              <p:cNvGrpSpPr/>
              <p:nvPr/>
            </p:nvGrpSpPr>
            <p:grpSpPr>
              <a:xfrm rot="-5400000">
                <a:off x="5389300" y="828649"/>
                <a:ext cx="571007" cy="2294984"/>
                <a:chOff x="1178156" y="1392021"/>
                <a:chExt cx="1478909" cy="3210217"/>
              </a:xfrm>
            </p:grpSpPr>
            <p:sp>
              <p:nvSpPr>
                <p:cNvPr id="1085" name="Google Shape;1085;p49"/>
                <p:cNvSpPr/>
                <p:nvPr/>
              </p:nvSpPr>
              <p:spPr>
                <a:xfrm>
                  <a:off x="1178156" y="1392021"/>
                  <a:ext cx="1433924" cy="3210217"/>
                </a:xfrm>
                <a:custGeom>
                  <a:rect b="b" l="l" r="r" t="t"/>
                  <a:pathLst>
                    <a:path extrusionOk="0" h="209510" w="98214">
                      <a:moveTo>
                        <a:pt x="49107" y="0"/>
                      </a:moveTo>
                      <a:cubicBezTo>
                        <a:pt x="22030" y="0"/>
                        <a:pt x="0" y="22029"/>
                        <a:pt x="0" y="49106"/>
                      </a:cubicBezTo>
                      <a:lnTo>
                        <a:pt x="0" y="160403"/>
                      </a:lnTo>
                      <a:cubicBezTo>
                        <a:pt x="0" y="187480"/>
                        <a:pt x="22030" y="209509"/>
                        <a:pt x="49107" y="209509"/>
                      </a:cubicBezTo>
                      <a:cubicBezTo>
                        <a:pt x="76185" y="209509"/>
                        <a:pt x="98214" y="187480"/>
                        <a:pt x="98214" y="160403"/>
                      </a:cubicBezTo>
                      <a:lnTo>
                        <a:pt x="98214" y="105856"/>
                      </a:lnTo>
                      <a:cubicBezTo>
                        <a:pt x="98214" y="105394"/>
                        <a:pt x="97840" y="105020"/>
                        <a:pt x="97378" y="105020"/>
                      </a:cubicBezTo>
                      <a:cubicBezTo>
                        <a:pt x="96917" y="105020"/>
                        <a:pt x="96543" y="105394"/>
                        <a:pt x="96543" y="105856"/>
                      </a:cubicBezTo>
                      <a:lnTo>
                        <a:pt x="96543" y="160403"/>
                      </a:lnTo>
                      <a:cubicBezTo>
                        <a:pt x="96543" y="186559"/>
                        <a:pt x="75263" y="207838"/>
                        <a:pt x="49107" y="207838"/>
                      </a:cubicBezTo>
                      <a:cubicBezTo>
                        <a:pt x="22951" y="207838"/>
                        <a:pt x="1671" y="186560"/>
                        <a:pt x="1671" y="160403"/>
                      </a:cubicBezTo>
                      <a:lnTo>
                        <a:pt x="1671" y="49106"/>
                      </a:lnTo>
                      <a:cubicBezTo>
                        <a:pt x="1671" y="22951"/>
                        <a:pt x="22952" y="1671"/>
                        <a:pt x="49107" y="1671"/>
                      </a:cubicBezTo>
                      <a:cubicBezTo>
                        <a:pt x="75263" y="1671"/>
                        <a:pt x="96543" y="22951"/>
                        <a:pt x="96543" y="49106"/>
                      </a:cubicBezTo>
                      <a:cubicBezTo>
                        <a:pt x="96543" y="49567"/>
                        <a:pt x="96917" y="49942"/>
                        <a:pt x="97378" y="49942"/>
                      </a:cubicBezTo>
                      <a:cubicBezTo>
                        <a:pt x="97840" y="49942"/>
                        <a:pt x="98214" y="49567"/>
                        <a:pt x="98214" y="49106"/>
                      </a:cubicBezTo>
                      <a:cubicBezTo>
                        <a:pt x="98214" y="22029"/>
                        <a:pt x="76185" y="0"/>
                        <a:pt x="49107"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49"/>
                <p:cNvSpPr/>
                <p:nvPr/>
              </p:nvSpPr>
              <p:spPr>
                <a:xfrm>
                  <a:off x="2547798" y="2068378"/>
                  <a:ext cx="109266" cy="109281"/>
                </a:xfrm>
                <a:custGeom>
                  <a:rect b="b" l="l" r="r" t="t"/>
                  <a:pathLst>
                    <a:path extrusionOk="0" h="7485" w="7484">
                      <a:moveTo>
                        <a:pt x="3742" y="0"/>
                      </a:moveTo>
                      <a:cubicBezTo>
                        <a:pt x="1675" y="0"/>
                        <a:pt x="1" y="1676"/>
                        <a:pt x="1" y="3742"/>
                      </a:cubicBezTo>
                      <a:cubicBezTo>
                        <a:pt x="1" y="5809"/>
                        <a:pt x="1677" y="7484"/>
                        <a:pt x="3742" y="7484"/>
                      </a:cubicBezTo>
                      <a:cubicBezTo>
                        <a:pt x="5808" y="7484"/>
                        <a:pt x="7484" y="5809"/>
                        <a:pt x="7484" y="3742"/>
                      </a:cubicBezTo>
                      <a:cubicBezTo>
                        <a:pt x="7484" y="1676"/>
                        <a:pt x="5809" y="0"/>
                        <a:pt x="3742"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7" name="Google Shape;1087;p49"/>
              <p:cNvSpPr txBox="1"/>
              <p:nvPr/>
            </p:nvSpPr>
            <p:spPr>
              <a:xfrm>
                <a:off x="4711087" y="1769395"/>
                <a:ext cx="2138700" cy="31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300">
                    <a:solidFill>
                      <a:schemeClr val="dk1"/>
                    </a:solidFill>
                    <a:latin typeface="Mada"/>
                    <a:ea typeface="Mada"/>
                    <a:cs typeface="Mada"/>
                    <a:sym typeface="Mada"/>
                  </a:rPr>
                  <a:t>Teaching  enable learning</a:t>
                </a:r>
                <a:endParaRPr sz="1300">
                  <a:latin typeface="Nunito"/>
                  <a:ea typeface="Nunito"/>
                  <a:cs typeface="Nunito"/>
                  <a:sym typeface="Nunito"/>
                </a:endParaRPr>
              </a:p>
            </p:txBody>
          </p:sp>
        </p:gr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1" name="Shape 1091"/>
        <p:cNvGrpSpPr/>
        <p:nvPr/>
      </p:nvGrpSpPr>
      <p:grpSpPr>
        <a:xfrm>
          <a:off x="0" y="0"/>
          <a:ext cx="0" cy="0"/>
          <a:chOff x="0" y="0"/>
          <a:chExt cx="0" cy="0"/>
        </a:xfrm>
      </p:grpSpPr>
      <p:sp>
        <p:nvSpPr>
          <p:cNvPr id="1092" name="Google Shape;1092;p50"/>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3" name="Google Shape;1093;p50"/>
          <p:cNvGrpSpPr/>
          <p:nvPr/>
        </p:nvGrpSpPr>
        <p:grpSpPr>
          <a:xfrm>
            <a:off x="247175" y="-476046"/>
            <a:ext cx="7097007" cy="4098115"/>
            <a:chOff x="246275" y="3473103"/>
            <a:chExt cx="7097007" cy="5526790"/>
          </a:xfrm>
        </p:grpSpPr>
        <p:sp>
          <p:nvSpPr>
            <p:cNvPr id="1094" name="Google Shape;1094;p50"/>
            <p:cNvSpPr/>
            <p:nvPr/>
          </p:nvSpPr>
          <p:spPr>
            <a:xfrm>
              <a:off x="1986402" y="4570133"/>
              <a:ext cx="5356800" cy="5790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Knowledge: </a:t>
              </a:r>
              <a:r>
                <a:rPr lang="en-GB" sz="1200">
                  <a:latin typeface="Mada"/>
                  <a:ea typeface="Mada"/>
                  <a:cs typeface="Mada"/>
                  <a:sym typeface="Mada"/>
                </a:rPr>
                <a:t>An intellectual acquaintance with facts, truth, or principles gained by sight, experience, or report. </a:t>
              </a:r>
              <a:endParaRPr sz="1200">
                <a:latin typeface="Mada"/>
                <a:ea typeface="Mada"/>
                <a:cs typeface="Mada"/>
                <a:sym typeface="Mada"/>
              </a:endParaRPr>
            </a:p>
          </p:txBody>
        </p:sp>
        <p:sp>
          <p:nvSpPr>
            <p:cNvPr id="1095" name="Google Shape;1095;p50"/>
            <p:cNvSpPr/>
            <p:nvPr/>
          </p:nvSpPr>
          <p:spPr>
            <a:xfrm>
              <a:off x="929871" y="4570194"/>
              <a:ext cx="898583" cy="579117"/>
            </a:xfrm>
            <a:prstGeom prst="flowChartMerge">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Mada"/>
                  <a:ea typeface="Mada"/>
                  <a:cs typeface="Mada"/>
                  <a:sym typeface="Mada"/>
                </a:rPr>
                <a:t>1</a:t>
              </a:r>
              <a:endParaRPr b="1" sz="1800">
                <a:solidFill>
                  <a:srgbClr val="FFFFFF"/>
                </a:solidFill>
                <a:latin typeface="Mada"/>
                <a:ea typeface="Mada"/>
                <a:cs typeface="Mada"/>
                <a:sym typeface="Mada"/>
              </a:endParaRPr>
            </a:p>
          </p:txBody>
        </p:sp>
        <p:sp>
          <p:nvSpPr>
            <p:cNvPr id="1096" name="Google Shape;1096;p50"/>
            <p:cNvSpPr/>
            <p:nvPr/>
          </p:nvSpPr>
          <p:spPr>
            <a:xfrm>
              <a:off x="1986402" y="5211733"/>
              <a:ext cx="5356800" cy="5790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Value: </a:t>
              </a:r>
              <a:r>
                <a:rPr lang="en-GB" sz="1200">
                  <a:latin typeface="Mada"/>
                  <a:ea typeface="Mada"/>
                  <a:cs typeface="Mada"/>
                  <a:sym typeface="Mada"/>
                </a:rPr>
                <a:t> Ideas, ideals, customs that arouse an emotional response for or against a thing or a behavior. </a:t>
              </a:r>
              <a:endParaRPr sz="1200">
                <a:latin typeface="Mada"/>
                <a:ea typeface="Mada"/>
                <a:cs typeface="Mada"/>
                <a:sym typeface="Mada"/>
              </a:endParaRPr>
            </a:p>
          </p:txBody>
        </p:sp>
        <p:sp>
          <p:nvSpPr>
            <p:cNvPr id="1097" name="Google Shape;1097;p50"/>
            <p:cNvSpPr/>
            <p:nvPr/>
          </p:nvSpPr>
          <p:spPr>
            <a:xfrm>
              <a:off x="929871" y="5211795"/>
              <a:ext cx="898583" cy="579117"/>
            </a:xfrm>
            <a:prstGeom prst="flowChartMerge">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Mada"/>
                  <a:ea typeface="Mada"/>
                  <a:cs typeface="Mada"/>
                  <a:sym typeface="Mada"/>
                </a:rPr>
                <a:t>2</a:t>
              </a:r>
              <a:endParaRPr b="1" sz="1800">
                <a:solidFill>
                  <a:srgbClr val="FFFFFF"/>
                </a:solidFill>
                <a:latin typeface="Mada"/>
                <a:ea typeface="Mada"/>
                <a:cs typeface="Mada"/>
                <a:sym typeface="Mada"/>
              </a:endParaRPr>
            </a:p>
          </p:txBody>
        </p:sp>
        <p:sp>
          <p:nvSpPr>
            <p:cNvPr id="1098" name="Google Shape;1098;p50"/>
            <p:cNvSpPr/>
            <p:nvPr/>
          </p:nvSpPr>
          <p:spPr>
            <a:xfrm>
              <a:off x="1986369" y="5853396"/>
              <a:ext cx="5356800" cy="5790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Beliefs: </a:t>
              </a:r>
              <a:r>
                <a:rPr lang="en-GB" sz="1200">
                  <a:latin typeface="Mada"/>
                  <a:ea typeface="Mada"/>
                  <a:cs typeface="Mada"/>
                  <a:sym typeface="Mada"/>
                </a:rPr>
                <a:t>Acceptance of or confidence in an alleged fact or body of facts as true or right without positive knowledge or proof; </a:t>
              </a:r>
              <a:r>
                <a:rPr b="1" lang="en-GB" sz="1200">
                  <a:solidFill>
                    <a:srgbClr val="CC0000"/>
                  </a:solidFill>
                  <a:latin typeface="Mada"/>
                  <a:ea typeface="Mada"/>
                  <a:cs typeface="Mada"/>
                  <a:sym typeface="Mada"/>
                </a:rPr>
                <a:t>perceived truth. </a:t>
              </a:r>
              <a:endParaRPr b="1" sz="1200">
                <a:solidFill>
                  <a:srgbClr val="CC0000"/>
                </a:solidFill>
                <a:latin typeface="Mada"/>
                <a:ea typeface="Mada"/>
                <a:cs typeface="Mada"/>
                <a:sym typeface="Mada"/>
              </a:endParaRPr>
            </a:p>
          </p:txBody>
        </p:sp>
        <p:sp>
          <p:nvSpPr>
            <p:cNvPr id="1099" name="Google Shape;1099;p50"/>
            <p:cNvSpPr/>
            <p:nvPr/>
          </p:nvSpPr>
          <p:spPr>
            <a:xfrm>
              <a:off x="929857" y="5853457"/>
              <a:ext cx="898583" cy="579117"/>
            </a:xfrm>
            <a:prstGeom prst="flowChartMerge">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Mada"/>
                  <a:ea typeface="Mada"/>
                  <a:cs typeface="Mada"/>
                  <a:sym typeface="Mada"/>
                </a:rPr>
                <a:t>3</a:t>
              </a:r>
              <a:endParaRPr b="1" sz="1800">
                <a:solidFill>
                  <a:srgbClr val="FFFFFF"/>
                </a:solidFill>
                <a:latin typeface="Mada"/>
                <a:ea typeface="Mada"/>
                <a:cs typeface="Mada"/>
                <a:sym typeface="Mada"/>
              </a:endParaRPr>
            </a:p>
          </p:txBody>
        </p:sp>
        <p:sp>
          <p:nvSpPr>
            <p:cNvPr id="1100" name="Google Shape;1100;p50"/>
            <p:cNvSpPr/>
            <p:nvPr/>
          </p:nvSpPr>
          <p:spPr>
            <a:xfrm>
              <a:off x="1986369" y="6495120"/>
              <a:ext cx="5356800" cy="5790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Attitudes: </a:t>
              </a:r>
              <a:r>
                <a:rPr lang="en-GB" sz="1200">
                  <a:latin typeface="Mada"/>
                  <a:ea typeface="Mada"/>
                  <a:cs typeface="Mada"/>
                  <a:sym typeface="Mada"/>
                </a:rPr>
                <a:t>Manner, disposition, feeling, or position toward a person or thing. </a:t>
              </a:r>
              <a:endParaRPr sz="1200">
                <a:latin typeface="Mada"/>
                <a:ea typeface="Mada"/>
                <a:cs typeface="Mada"/>
                <a:sym typeface="Mada"/>
              </a:endParaRPr>
            </a:p>
          </p:txBody>
        </p:sp>
        <p:sp>
          <p:nvSpPr>
            <p:cNvPr id="1101" name="Google Shape;1101;p50"/>
            <p:cNvSpPr/>
            <p:nvPr/>
          </p:nvSpPr>
          <p:spPr>
            <a:xfrm>
              <a:off x="929857" y="6495181"/>
              <a:ext cx="898583" cy="579117"/>
            </a:xfrm>
            <a:prstGeom prst="flowChartMerge">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Mada"/>
                  <a:ea typeface="Mada"/>
                  <a:cs typeface="Mada"/>
                  <a:sym typeface="Mada"/>
                </a:rPr>
                <a:t>4</a:t>
              </a:r>
              <a:endParaRPr b="1" sz="1800">
                <a:solidFill>
                  <a:srgbClr val="FFFFFF"/>
                </a:solidFill>
                <a:latin typeface="Mada"/>
                <a:ea typeface="Mada"/>
                <a:cs typeface="Mada"/>
                <a:sym typeface="Mada"/>
              </a:endParaRPr>
            </a:p>
          </p:txBody>
        </p:sp>
        <p:sp>
          <p:nvSpPr>
            <p:cNvPr id="1102" name="Google Shape;1102;p50"/>
            <p:cNvSpPr/>
            <p:nvPr/>
          </p:nvSpPr>
          <p:spPr>
            <a:xfrm>
              <a:off x="1986346" y="7136905"/>
              <a:ext cx="5356800" cy="5790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Perceptions: </a:t>
              </a:r>
              <a:r>
                <a:rPr lang="en-GB" sz="1200">
                  <a:latin typeface="Mada"/>
                  <a:ea typeface="Mada"/>
                  <a:cs typeface="Mada"/>
                  <a:sym typeface="Mada"/>
                </a:rPr>
                <a:t>Ascribing meanings to sensory or </a:t>
              </a:r>
              <a:r>
                <a:rPr b="1" lang="en-GB" sz="1200">
                  <a:solidFill>
                    <a:srgbClr val="CC0000"/>
                  </a:solidFill>
                  <a:latin typeface="Mada"/>
                  <a:ea typeface="Mada"/>
                  <a:cs typeface="Mada"/>
                  <a:sym typeface="Mada"/>
                </a:rPr>
                <a:t>cortical activity</a:t>
              </a:r>
              <a:r>
                <a:rPr lang="en-GB" sz="1200">
                  <a:latin typeface="Mada"/>
                  <a:ea typeface="Mada"/>
                  <a:cs typeface="Mada"/>
                  <a:sym typeface="Mada"/>
                </a:rPr>
                <a:t> in such a way that the activity comes to acquire symbolic function</a:t>
              </a:r>
              <a:endParaRPr sz="1200">
                <a:latin typeface="Mada"/>
                <a:ea typeface="Mada"/>
                <a:cs typeface="Mada"/>
                <a:sym typeface="Mada"/>
              </a:endParaRPr>
            </a:p>
          </p:txBody>
        </p:sp>
        <p:sp>
          <p:nvSpPr>
            <p:cNvPr id="1103" name="Google Shape;1103;p50"/>
            <p:cNvSpPr/>
            <p:nvPr/>
          </p:nvSpPr>
          <p:spPr>
            <a:xfrm>
              <a:off x="929811" y="7136913"/>
              <a:ext cx="898583" cy="579117"/>
            </a:xfrm>
            <a:prstGeom prst="flowChartMerge">
              <a:avLst/>
            </a:prstGeom>
            <a:solidFill>
              <a:srgbClr val="0C343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Mada"/>
                  <a:ea typeface="Mada"/>
                  <a:cs typeface="Mada"/>
                  <a:sym typeface="Mada"/>
                </a:rPr>
                <a:t>5</a:t>
              </a:r>
              <a:endParaRPr b="1" sz="1800">
                <a:solidFill>
                  <a:srgbClr val="FFFFFF"/>
                </a:solidFill>
                <a:latin typeface="Mada"/>
                <a:ea typeface="Mada"/>
                <a:cs typeface="Mada"/>
                <a:sym typeface="Mada"/>
              </a:endParaRPr>
            </a:p>
          </p:txBody>
        </p:sp>
        <p:sp>
          <p:nvSpPr>
            <p:cNvPr id="1104" name="Google Shape;1104;p50"/>
            <p:cNvSpPr/>
            <p:nvPr/>
          </p:nvSpPr>
          <p:spPr>
            <a:xfrm>
              <a:off x="1986335" y="7778770"/>
              <a:ext cx="5356800" cy="5790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Skills:</a:t>
              </a:r>
              <a:r>
                <a:rPr lang="en-GB" sz="1200">
                  <a:latin typeface="Mada"/>
                  <a:ea typeface="Mada"/>
                  <a:cs typeface="Mada"/>
                  <a:sym typeface="Mada"/>
                </a:rPr>
                <a:t> The ability to do something well, arising from talent, training, or practice.</a:t>
              </a:r>
              <a:endParaRPr sz="1200">
                <a:latin typeface="Mada"/>
                <a:ea typeface="Mada"/>
                <a:cs typeface="Mada"/>
                <a:sym typeface="Mada"/>
              </a:endParaRPr>
            </a:p>
          </p:txBody>
        </p:sp>
        <p:sp>
          <p:nvSpPr>
            <p:cNvPr id="1105" name="Google Shape;1105;p50"/>
            <p:cNvSpPr/>
            <p:nvPr/>
          </p:nvSpPr>
          <p:spPr>
            <a:xfrm>
              <a:off x="929822" y="7778832"/>
              <a:ext cx="898583" cy="579117"/>
            </a:xfrm>
            <a:prstGeom prst="flowChartMerge">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Mada"/>
                  <a:ea typeface="Mada"/>
                  <a:cs typeface="Mada"/>
                  <a:sym typeface="Mada"/>
                </a:rPr>
                <a:t>6</a:t>
              </a:r>
              <a:endParaRPr b="1" sz="1800">
                <a:solidFill>
                  <a:srgbClr val="FFFFFF"/>
                </a:solidFill>
                <a:latin typeface="Mada"/>
                <a:ea typeface="Mada"/>
                <a:cs typeface="Mada"/>
                <a:sym typeface="Mada"/>
              </a:endParaRPr>
            </a:p>
          </p:txBody>
        </p:sp>
        <p:sp>
          <p:nvSpPr>
            <p:cNvPr id="1106" name="Google Shape;1106;p50"/>
            <p:cNvSpPr/>
            <p:nvPr/>
          </p:nvSpPr>
          <p:spPr>
            <a:xfrm>
              <a:off x="1986482" y="8420715"/>
              <a:ext cx="5356800" cy="5790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Self-efficacy:</a:t>
              </a:r>
              <a:r>
                <a:rPr lang="en-GB" sz="1200">
                  <a:latin typeface="Mada"/>
                  <a:ea typeface="Mada"/>
                  <a:cs typeface="Mada"/>
                  <a:sym typeface="Mada"/>
                </a:rPr>
                <a:t> The internal condition of experiencing competence to perform desired tasks which will influence the eventual outcome. </a:t>
              </a:r>
              <a:endParaRPr sz="1200">
                <a:latin typeface="Mada"/>
                <a:ea typeface="Mada"/>
                <a:cs typeface="Mada"/>
                <a:sym typeface="Mada"/>
              </a:endParaRPr>
            </a:p>
          </p:txBody>
        </p:sp>
        <p:sp>
          <p:nvSpPr>
            <p:cNvPr id="1107" name="Google Shape;1107;p50"/>
            <p:cNvSpPr/>
            <p:nvPr/>
          </p:nvSpPr>
          <p:spPr>
            <a:xfrm>
              <a:off x="929969" y="8420777"/>
              <a:ext cx="898583" cy="579117"/>
            </a:xfrm>
            <a:prstGeom prst="flowChartMerge">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Mada"/>
                  <a:ea typeface="Mada"/>
                  <a:cs typeface="Mada"/>
                  <a:sym typeface="Mada"/>
                </a:rPr>
                <a:t>7</a:t>
              </a:r>
              <a:endParaRPr b="1" sz="1800">
                <a:solidFill>
                  <a:srgbClr val="FFFFFF"/>
                </a:solidFill>
                <a:latin typeface="Mada"/>
                <a:ea typeface="Mada"/>
                <a:cs typeface="Mada"/>
                <a:sym typeface="Mada"/>
              </a:endParaRPr>
            </a:p>
          </p:txBody>
        </p:sp>
        <p:sp>
          <p:nvSpPr>
            <p:cNvPr id="1108" name="Google Shape;1108;p50"/>
            <p:cNvSpPr txBox="1"/>
            <p:nvPr/>
          </p:nvSpPr>
          <p:spPr>
            <a:xfrm rot="-5400000">
              <a:off x="-2260075" y="5979453"/>
              <a:ext cx="5453700" cy="44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rgbClr val="76A5AF"/>
                  </a:solidFill>
                  <a:latin typeface="Nunito"/>
                  <a:ea typeface="Nunito"/>
                  <a:cs typeface="Nunito"/>
                  <a:sym typeface="Nunito"/>
                </a:rPr>
                <a:t>VARIABLES IN THE BEHAVIOR CHANGE</a:t>
              </a:r>
              <a:endParaRPr sz="1300">
                <a:solidFill>
                  <a:srgbClr val="76A5AF"/>
                </a:solidFill>
                <a:latin typeface="Nunito"/>
                <a:ea typeface="Nunito"/>
                <a:cs typeface="Nunito"/>
                <a:sym typeface="Nunito"/>
              </a:endParaRPr>
            </a:p>
          </p:txBody>
        </p:sp>
      </p:grpSp>
      <p:grpSp>
        <p:nvGrpSpPr>
          <p:cNvPr id="1109" name="Google Shape;1109;p50"/>
          <p:cNvGrpSpPr/>
          <p:nvPr/>
        </p:nvGrpSpPr>
        <p:grpSpPr>
          <a:xfrm>
            <a:off x="189500" y="6805760"/>
            <a:ext cx="7212343" cy="3815934"/>
            <a:chOff x="131825" y="7476665"/>
            <a:chExt cx="7212343" cy="3815934"/>
          </a:xfrm>
        </p:grpSpPr>
        <p:grpSp>
          <p:nvGrpSpPr>
            <p:cNvPr id="1110" name="Google Shape;1110;p50"/>
            <p:cNvGrpSpPr/>
            <p:nvPr/>
          </p:nvGrpSpPr>
          <p:grpSpPr>
            <a:xfrm>
              <a:off x="131825" y="7476665"/>
              <a:ext cx="7212343" cy="3815934"/>
              <a:chOff x="428725" y="4620025"/>
              <a:chExt cx="6731700" cy="4936525"/>
            </a:xfrm>
          </p:grpSpPr>
          <p:grpSp>
            <p:nvGrpSpPr>
              <p:cNvPr id="1111" name="Google Shape;1111;p50"/>
              <p:cNvGrpSpPr/>
              <p:nvPr/>
            </p:nvGrpSpPr>
            <p:grpSpPr>
              <a:xfrm>
                <a:off x="428725" y="4620025"/>
                <a:ext cx="6731700" cy="4936525"/>
                <a:chOff x="428725" y="4620025"/>
                <a:chExt cx="6731700" cy="4936525"/>
              </a:xfrm>
            </p:grpSpPr>
            <p:grpSp>
              <p:nvGrpSpPr>
                <p:cNvPr id="1112" name="Google Shape;1112;p50"/>
                <p:cNvGrpSpPr/>
                <p:nvPr/>
              </p:nvGrpSpPr>
              <p:grpSpPr>
                <a:xfrm>
                  <a:off x="428725" y="4620025"/>
                  <a:ext cx="6731700" cy="4936525"/>
                  <a:chOff x="428725" y="4620025"/>
                  <a:chExt cx="6731700" cy="4936525"/>
                </a:xfrm>
              </p:grpSpPr>
              <p:grpSp>
                <p:nvGrpSpPr>
                  <p:cNvPr id="1113" name="Google Shape;1113;p50"/>
                  <p:cNvGrpSpPr/>
                  <p:nvPr/>
                </p:nvGrpSpPr>
                <p:grpSpPr>
                  <a:xfrm>
                    <a:off x="476850" y="4620025"/>
                    <a:ext cx="6670403" cy="1087300"/>
                    <a:chOff x="476850" y="4620025"/>
                    <a:chExt cx="6670403" cy="1087300"/>
                  </a:xfrm>
                </p:grpSpPr>
                <p:sp>
                  <p:nvSpPr>
                    <p:cNvPr id="1114" name="Google Shape;1114;p50"/>
                    <p:cNvSpPr/>
                    <p:nvPr/>
                  </p:nvSpPr>
                  <p:spPr>
                    <a:xfrm>
                      <a:off x="5259457" y="5607569"/>
                      <a:ext cx="1769100" cy="85800"/>
                    </a:xfrm>
                    <a:prstGeom prst="rect">
                      <a:avLst/>
                    </a:prstGeom>
                    <a:solidFill>
                      <a:srgbClr val="D0E0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nvGrpSpPr>
                    <p:cNvPr id="1115" name="Google Shape;1115;p50"/>
                    <p:cNvGrpSpPr/>
                    <p:nvPr/>
                  </p:nvGrpSpPr>
                  <p:grpSpPr>
                    <a:xfrm>
                      <a:off x="476850" y="4620025"/>
                      <a:ext cx="6670403" cy="1087300"/>
                      <a:chOff x="476850" y="4620025"/>
                      <a:chExt cx="6670403" cy="1087300"/>
                    </a:xfrm>
                  </p:grpSpPr>
                  <p:sp>
                    <p:nvSpPr>
                      <p:cNvPr id="1116" name="Google Shape;1116;p50"/>
                      <p:cNvSpPr/>
                      <p:nvPr/>
                    </p:nvSpPr>
                    <p:spPr>
                      <a:xfrm>
                        <a:off x="2885353" y="5607742"/>
                        <a:ext cx="1769100" cy="858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nvGrpSpPr>
                      <p:cNvPr id="1117" name="Google Shape;1117;p50"/>
                      <p:cNvGrpSpPr/>
                      <p:nvPr/>
                    </p:nvGrpSpPr>
                    <p:grpSpPr>
                      <a:xfrm>
                        <a:off x="476850" y="4620025"/>
                        <a:ext cx="6670403" cy="1087300"/>
                        <a:chOff x="476850" y="4620025"/>
                        <a:chExt cx="6670403" cy="1087300"/>
                      </a:xfrm>
                    </p:grpSpPr>
                    <p:sp>
                      <p:nvSpPr>
                        <p:cNvPr id="1118" name="Google Shape;1118;p50"/>
                        <p:cNvSpPr/>
                        <p:nvPr/>
                      </p:nvSpPr>
                      <p:spPr>
                        <a:xfrm>
                          <a:off x="552361" y="5194232"/>
                          <a:ext cx="417300" cy="369300"/>
                        </a:xfrm>
                        <a:prstGeom prst="ellipse">
                          <a:avLst/>
                        </a:prstGeom>
                        <a:solidFill>
                          <a:srgbClr val="FFFFFF"/>
                        </a:solidFill>
                        <a:ln cap="flat" cmpd="sng" w="28575">
                          <a:solidFill>
                            <a:srgbClr val="134F5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nvGrpSpPr>
                        <p:cNvPr id="1119" name="Google Shape;1119;p50"/>
                        <p:cNvGrpSpPr/>
                        <p:nvPr/>
                      </p:nvGrpSpPr>
                      <p:grpSpPr>
                        <a:xfrm>
                          <a:off x="476850" y="4620025"/>
                          <a:ext cx="6670403" cy="1087300"/>
                          <a:chOff x="476850" y="4620025"/>
                          <a:chExt cx="6670403" cy="1087300"/>
                        </a:xfrm>
                      </p:grpSpPr>
                      <p:sp>
                        <p:nvSpPr>
                          <p:cNvPr id="1120" name="Google Shape;1120;p50"/>
                          <p:cNvSpPr/>
                          <p:nvPr/>
                        </p:nvSpPr>
                        <p:spPr>
                          <a:xfrm>
                            <a:off x="476850" y="5621525"/>
                            <a:ext cx="1769100" cy="85800"/>
                          </a:xfrm>
                          <a:prstGeom prst="rect">
                            <a:avLst/>
                          </a:prstGeom>
                          <a:solidFill>
                            <a:srgbClr val="134F5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2000" u="none" cap="none" strike="noStrike">
                              <a:latin typeface="Arial"/>
                              <a:ea typeface="Arial"/>
                              <a:cs typeface="Arial"/>
                              <a:sym typeface="Arial"/>
                            </a:endParaRPr>
                          </a:p>
                        </p:txBody>
                      </p:sp>
                      <p:sp>
                        <p:nvSpPr>
                          <p:cNvPr id="1121" name="Google Shape;1121;p50"/>
                          <p:cNvSpPr txBox="1"/>
                          <p:nvPr/>
                        </p:nvSpPr>
                        <p:spPr>
                          <a:xfrm>
                            <a:off x="1040004" y="5258933"/>
                            <a:ext cx="11430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perceptions</a:t>
                            </a:r>
                            <a:endParaRPr sz="1200">
                              <a:latin typeface="Mada"/>
                              <a:ea typeface="Mada"/>
                              <a:cs typeface="Mada"/>
                              <a:sym typeface="Mada"/>
                            </a:endParaRPr>
                          </a:p>
                        </p:txBody>
                      </p:sp>
                      <p:grpSp>
                        <p:nvGrpSpPr>
                          <p:cNvPr id="1122" name="Google Shape;1122;p50"/>
                          <p:cNvGrpSpPr/>
                          <p:nvPr/>
                        </p:nvGrpSpPr>
                        <p:grpSpPr>
                          <a:xfrm>
                            <a:off x="605405" y="5227525"/>
                            <a:ext cx="311198" cy="279712"/>
                            <a:chOff x="7543575" y="1629650"/>
                            <a:chExt cx="417100" cy="421000"/>
                          </a:xfrm>
                        </p:grpSpPr>
                        <p:sp>
                          <p:nvSpPr>
                            <p:cNvPr id="1123" name="Google Shape;1123;p50"/>
                            <p:cNvSpPr/>
                            <p:nvPr/>
                          </p:nvSpPr>
                          <p:spPr>
                            <a:xfrm>
                              <a:off x="7543575" y="1629650"/>
                              <a:ext cx="416975" cy="420925"/>
                            </a:xfrm>
                            <a:custGeom>
                              <a:rect b="b" l="l" r="r" t="t"/>
                              <a:pathLst>
                                <a:path extrusionOk="0" h="16837" w="16679">
                                  <a:moveTo>
                                    <a:pt x="7510" y="0"/>
                                  </a:moveTo>
                                  <a:cubicBezTo>
                                    <a:pt x="7383" y="0"/>
                                    <a:pt x="7253" y="14"/>
                                    <a:pt x="7121" y="44"/>
                                  </a:cubicBezTo>
                                  <a:cubicBezTo>
                                    <a:pt x="6765" y="119"/>
                                    <a:pt x="6442" y="311"/>
                                    <a:pt x="6208" y="592"/>
                                  </a:cubicBezTo>
                                  <a:cubicBezTo>
                                    <a:pt x="5990" y="440"/>
                                    <a:pt x="5710" y="357"/>
                                    <a:pt x="5412" y="357"/>
                                  </a:cubicBezTo>
                                  <a:cubicBezTo>
                                    <a:pt x="5204" y="357"/>
                                    <a:pt x="4986" y="398"/>
                                    <a:pt x="4774" y="484"/>
                                  </a:cubicBezTo>
                                  <a:cubicBezTo>
                                    <a:pt x="4442" y="611"/>
                                    <a:pt x="4160" y="845"/>
                                    <a:pt x="3973" y="1145"/>
                                  </a:cubicBezTo>
                                  <a:cubicBezTo>
                                    <a:pt x="3875" y="1116"/>
                                    <a:pt x="3771" y="1102"/>
                                    <a:pt x="3666" y="1102"/>
                                  </a:cubicBezTo>
                                  <a:cubicBezTo>
                                    <a:pt x="3254" y="1102"/>
                                    <a:pt x="2809" y="1316"/>
                                    <a:pt x="2488" y="1707"/>
                                  </a:cubicBezTo>
                                  <a:cubicBezTo>
                                    <a:pt x="2277" y="1965"/>
                                    <a:pt x="2146" y="2274"/>
                                    <a:pt x="2113" y="2607"/>
                                  </a:cubicBezTo>
                                  <a:cubicBezTo>
                                    <a:pt x="1560" y="2630"/>
                                    <a:pt x="1045" y="3117"/>
                                    <a:pt x="895" y="3806"/>
                                  </a:cubicBezTo>
                                  <a:cubicBezTo>
                                    <a:pt x="825" y="4115"/>
                                    <a:pt x="848" y="4443"/>
                                    <a:pt x="961" y="4748"/>
                                  </a:cubicBezTo>
                                  <a:cubicBezTo>
                                    <a:pt x="333" y="4921"/>
                                    <a:pt x="0" y="5694"/>
                                    <a:pt x="216" y="6467"/>
                                  </a:cubicBezTo>
                                  <a:cubicBezTo>
                                    <a:pt x="291" y="6739"/>
                                    <a:pt x="436" y="6992"/>
                                    <a:pt x="633" y="7198"/>
                                  </a:cubicBezTo>
                                  <a:cubicBezTo>
                                    <a:pt x="572" y="7474"/>
                                    <a:pt x="581" y="7765"/>
                                    <a:pt x="656" y="8041"/>
                                  </a:cubicBezTo>
                                  <a:cubicBezTo>
                                    <a:pt x="846" y="8709"/>
                                    <a:pt x="1382" y="9163"/>
                                    <a:pt x="1929" y="9163"/>
                                  </a:cubicBezTo>
                                  <a:cubicBezTo>
                                    <a:pt x="2016" y="9163"/>
                                    <a:pt x="2102" y="9152"/>
                                    <a:pt x="2188" y="9128"/>
                                  </a:cubicBezTo>
                                  <a:cubicBezTo>
                                    <a:pt x="2254" y="9109"/>
                                    <a:pt x="2319" y="9081"/>
                                    <a:pt x="2380" y="9048"/>
                                  </a:cubicBezTo>
                                  <a:cubicBezTo>
                                    <a:pt x="2501" y="9378"/>
                                    <a:pt x="3007" y="9637"/>
                                    <a:pt x="3464" y="9637"/>
                                  </a:cubicBezTo>
                                  <a:cubicBezTo>
                                    <a:pt x="3590" y="9637"/>
                                    <a:pt x="3713" y="9617"/>
                                    <a:pt x="3823" y="9573"/>
                                  </a:cubicBezTo>
                                  <a:cubicBezTo>
                                    <a:pt x="4447" y="11001"/>
                                    <a:pt x="5403" y="11725"/>
                                    <a:pt x="6879" y="11725"/>
                                  </a:cubicBezTo>
                                  <a:cubicBezTo>
                                    <a:pt x="7286" y="11725"/>
                                    <a:pt x="7732" y="11670"/>
                                    <a:pt x="8222" y="11559"/>
                                  </a:cubicBezTo>
                                  <a:cubicBezTo>
                                    <a:pt x="8339" y="12192"/>
                                    <a:pt x="8738" y="12960"/>
                                    <a:pt x="9811" y="13579"/>
                                  </a:cubicBezTo>
                                  <a:cubicBezTo>
                                    <a:pt x="11605" y="14614"/>
                                    <a:pt x="12401" y="15420"/>
                                    <a:pt x="12528" y="16230"/>
                                  </a:cubicBezTo>
                                  <a:cubicBezTo>
                                    <a:pt x="12586" y="16586"/>
                                    <a:pt x="12895" y="16836"/>
                                    <a:pt x="13243" y="16836"/>
                                  </a:cubicBezTo>
                                  <a:cubicBezTo>
                                    <a:pt x="13286" y="16836"/>
                                    <a:pt x="13328" y="16833"/>
                                    <a:pt x="13371" y="16825"/>
                                  </a:cubicBezTo>
                                  <a:cubicBezTo>
                                    <a:pt x="13765" y="16750"/>
                                    <a:pt x="14027" y="16366"/>
                                    <a:pt x="13943" y="15968"/>
                                  </a:cubicBezTo>
                                  <a:lnTo>
                                    <a:pt x="13245" y="12754"/>
                                  </a:lnTo>
                                  <a:lnTo>
                                    <a:pt x="13104" y="10693"/>
                                  </a:lnTo>
                                  <a:lnTo>
                                    <a:pt x="14275" y="10252"/>
                                  </a:lnTo>
                                  <a:cubicBezTo>
                                    <a:pt x="14406" y="10312"/>
                                    <a:pt x="14544" y="10340"/>
                                    <a:pt x="14684" y="10340"/>
                                  </a:cubicBezTo>
                                  <a:cubicBezTo>
                                    <a:pt x="15179" y="10340"/>
                                    <a:pt x="15693" y="9983"/>
                                    <a:pt x="15953" y="9409"/>
                                  </a:cubicBezTo>
                                  <a:cubicBezTo>
                                    <a:pt x="16121" y="9044"/>
                                    <a:pt x="16149" y="8627"/>
                                    <a:pt x="16027" y="8238"/>
                                  </a:cubicBezTo>
                                  <a:cubicBezTo>
                                    <a:pt x="16290" y="8004"/>
                                    <a:pt x="16468" y="7685"/>
                                    <a:pt x="16538" y="7343"/>
                                  </a:cubicBezTo>
                                  <a:cubicBezTo>
                                    <a:pt x="16679" y="6696"/>
                                    <a:pt x="16449" y="6078"/>
                                    <a:pt x="16009" y="5802"/>
                                  </a:cubicBezTo>
                                  <a:cubicBezTo>
                                    <a:pt x="16121" y="5399"/>
                                    <a:pt x="16027" y="4897"/>
                                    <a:pt x="15718" y="4480"/>
                                  </a:cubicBezTo>
                                  <a:cubicBezTo>
                                    <a:pt x="15493" y="4171"/>
                                    <a:pt x="15170" y="3951"/>
                                    <a:pt x="14805" y="3857"/>
                                  </a:cubicBezTo>
                                  <a:cubicBezTo>
                                    <a:pt x="14908" y="3501"/>
                                    <a:pt x="14823" y="3094"/>
                                    <a:pt x="14575" y="2742"/>
                                  </a:cubicBezTo>
                                  <a:cubicBezTo>
                                    <a:pt x="14575" y="2742"/>
                                    <a:pt x="14135" y="2213"/>
                                    <a:pt x="13844" y="2147"/>
                                  </a:cubicBezTo>
                                  <a:cubicBezTo>
                                    <a:pt x="13598" y="2093"/>
                                    <a:pt x="13369" y="2013"/>
                                    <a:pt x="13150" y="2013"/>
                                  </a:cubicBezTo>
                                  <a:cubicBezTo>
                                    <a:pt x="13124" y="2013"/>
                                    <a:pt x="13097" y="2014"/>
                                    <a:pt x="13071" y="2016"/>
                                  </a:cubicBezTo>
                                  <a:cubicBezTo>
                                    <a:pt x="12968" y="1618"/>
                                    <a:pt x="12645" y="1234"/>
                                    <a:pt x="12176" y="1023"/>
                                  </a:cubicBezTo>
                                  <a:cubicBezTo>
                                    <a:pt x="11958" y="921"/>
                                    <a:pt x="11723" y="869"/>
                                    <a:pt x="11487" y="869"/>
                                  </a:cubicBezTo>
                                  <a:cubicBezTo>
                                    <a:pt x="11354" y="869"/>
                                    <a:pt x="11220" y="886"/>
                                    <a:pt x="11090" y="920"/>
                                  </a:cubicBezTo>
                                  <a:cubicBezTo>
                                    <a:pt x="10879" y="498"/>
                                    <a:pt x="10391" y="180"/>
                                    <a:pt x="9801" y="152"/>
                                  </a:cubicBezTo>
                                  <a:cubicBezTo>
                                    <a:pt x="9764" y="149"/>
                                    <a:pt x="9728" y="148"/>
                                    <a:pt x="9691" y="148"/>
                                  </a:cubicBezTo>
                                  <a:cubicBezTo>
                                    <a:pt x="9276" y="148"/>
                                    <a:pt x="8903" y="294"/>
                                    <a:pt x="8644" y="526"/>
                                  </a:cubicBezTo>
                                  <a:cubicBezTo>
                                    <a:pt x="8414" y="200"/>
                                    <a:pt x="7988" y="0"/>
                                    <a:pt x="7510"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50"/>
                            <p:cNvSpPr/>
                            <p:nvPr/>
                          </p:nvSpPr>
                          <p:spPr>
                            <a:xfrm>
                              <a:off x="7600025" y="1629650"/>
                              <a:ext cx="360650" cy="257600"/>
                            </a:xfrm>
                            <a:custGeom>
                              <a:rect b="b" l="l" r="r" t="t"/>
                              <a:pathLst>
                                <a:path extrusionOk="0" h="10304" w="14426">
                                  <a:moveTo>
                                    <a:pt x="5251" y="0"/>
                                  </a:moveTo>
                                  <a:cubicBezTo>
                                    <a:pt x="5125" y="0"/>
                                    <a:pt x="4995" y="14"/>
                                    <a:pt x="4863" y="44"/>
                                  </a:cubicBezTo>
                                  <a:cubicBezTo>
                                    <a:pt x="4507" y="119"/>
                                    <a:pt x="4189" y="306"/>
                                    <a:pt x="3954" y="583"/>
                                  </a:cubicBezTo>
                                  <a:cubicBezTo>
                                    <a:pt x="3740" y="431"/>
                                    <a:pt x="3462" y="349"/>
                                    <a:pt x="3163" y="349"/>
                                  </a:cubicBezTo>
                                  <a:cubicBezTo>
                                    <a:pt x="2953" y="349"/>
                                    <a:pt x="2733" y="390"/>
                                    <a:pt x="2516" y="475"/>
                                  </a:cubicBezTo>
                                  <a:cubicBezTo>
                                    <a:pt x="2188" y="606"/>
                                    <a:pt x="1907" y="836"/>
                                    <a:pt x="1720" y="1135"/>
                                  </a:cubicBezTo>
                                  <a:cubicBezTo>
                                    <a:pt x="1620" y="1107"/>
                                    <a:pt x="1516" y="1093"/>
                                    <a:pt x="1410" y="1093"/>
                                  </a:cubicBezTo>
                                  <a:cubicBezTo>
                                    <a:pt x="996" y="1093"/>
                                    <a:pt x="552" y="1307"/>
                                    <a:pt x="235" y="1702"/>
                                  </a:cubicBezTo>
                                  <a:cubicBezTo>
                                    <a:pt x="141" y="1815"/>
                                    <a:pt x="61" y="1941"/>
                                    <a:pt x="0" y="2072"/>
                                  </a:cubicBezTo>
                                  <a:cubicBezTo>
                                    <a:pt x="75" y="2054"/>
                                    <a:pt x="150" y="2035"/>
                                    <a:pt x="225" y="2030"/>
                                  </a:cubicBezTo>
                                  <a:cubicBezTo>
                                    <a:pt x="511" y="1993"/>
                                    <a:pt x="787" y="1871"/>
                                    <a:pt x="1008" y="1679"/>
                                  </a:cubicBezTo>
                                  <a:cubicBezTo>
                                    <a:pt x="1326" y="1415"/>
                                    <a:pt x="1724" y="1277"/>
                                    <a:pt x="2131" y="1277"/>
                                  </a:cubicBezTo>
                                  <a:cubicBezTo>
                                    <a:pt x="2215" y="1277"/>
                                    <a:pt x="2300" y="1283"/>
                                    <a:pt x="2385" y="1295"/>
                                  </a:cubicBezTo>
                                  <a:cubicBezTo>
                                    <a:pt x="2473" y="1311"/>
                                    <a:pt x="2561" y="1319"/>
                                    <a:pt x="2650" y="1319"/>
                                  </a:cubicBezTo>
                                  <a:cubicBezTo>
                                    <a:pt x="2895" y="1319"/>
                                    <a:pt x="3138" y="1257"/>
                                    <a:pt x="3355" y="1140"/>
                                  </a:cubicBezTo>
                                  <a:cubicBezTo>
                                    <a:pt x="3505" y="1060"/>
                                    <a:pt x="3659" y="1000"/>
                                    <a:pt x="3823" y="962"/>
                                  </a:cubicBezTo>
                                  <a:cubicBezTo>
                                    <a:pt x="3947" y="933"/>
                                    <a:pt x="4074" y="918"/>
                                    <a:pt x="4200" y="918"/>
                                  </a:cubicBezTo>
                                  <a:cubicBezTo>
                                    <a:pt x="4435" y="918"/>
                                    <a:pt x="4670" y="969"/>
                                    <a:pt x="4887" y="1070"/>
                                  </a:cubicBezTo>
                                  <a:cubicBezTo>
                                    <a:pt x="5077" y="1156"/>
                                    <a:pt x="5282" y="1200"/>
                                    <a:pt x="5489" y="1200"/>
                                  </a:cubicBezTo>
                                  <a:cubicBezTo>
                                    <a:pt x="5629" y="1200"/>
                                    <a:pt x="5770" y="1180"/>
                                    <a:pt x="5908" y="1140"/>
                                  </a:cubicBezTo>
                                  <a:cubicBezTo>
                                    <a:pt x="6070" y="1091"/>
                                    <a:pt x="6237" y="1067"/>
                                    <a:pt x="6402" y="1067"/>
                                  </a:cubicBezTo>
                                  <a:cubicBezTo>
                                    <a:pt x="6791" y="1067"/>
                                    <a:pt x="7175" y="1200"/>
                                    <a:pt x="7487" y="1449"/>
                                  </a:cubicBezTo>
                                  <a:cubicBezTo>
                                    <a:pt x="7721" y="1651"/>
                                    <a:pt x="8012" y="1773"/>
                                    <a:pt x="8321" y="1796"/>
                                  </a:cubicBezTo>
                                  <a:cubicBezTo>
                                    <a:pt x="8513" y="1815"/>
                                    <a:pt x="8700" y="1866"/>
                                    <a:pt x="8878" y="1946"/>
                                  </a:cubicBezTo>
                                  <a:cubicBezTo>
                                    <a:pt x="9141" y="2058"/>
                                    <a:pt x="9366" y="2241"/>
                                    <a:pt x="9539" y="2471"/>
                                  </a:cubicBezTo>
                                  <a:cubicBezTo>
                                    <a:pt x="9740" y="2747"/>
                                    <a:pt x="10031" y="2939"/>
                                    <a:pt x="10359" y="3028"/>
                                  </a:cubicBezTo>
                                  <a:cubicBezTo>
                                    <a:pt x="10420" y="3042"/>
                                    <a:pt x="10476" y="3056"/>
                                    <a:pt x="10542" y="3070"/>
                                  </a:cubicBezTo>
                                  <a:cubicBezTo>
                                    <a:pt x="10837" y="3141"/>
                                    <a:pt x="11272" y="3665"/>
                                    <a:pt x="11272" y="3665"/>
                                  </a:cubicBezTo>
                                  <a:cubicBezTo>
                                    <a:pt x="11390" y="3829"/>
                                    <a:pt x="11474" y="4021"/>
                                    <a:pt x="11521" y="4218"/>
                                  </a:cubicBezTo>
                                  <a:cubicBezTo>
                                    <a:pt x="11591" y="4546"/>
                                    <a:pt x="11783" y="4841"/>
                                    <a:pt x="12055" y="5038"/>
                                  </a:cubicBezTo>
                                  <a:cubicBezTo>
                                    <a:pt x="12191" y="5141"/>
                                    <a:pt x="12312" y="5263"/>
                                    <a:pt x="12411" y="5399"/>
                                  </a:cubicBezTo>
                                  <a:cubicBezTo>
                                    <a:pt x="12608" y="5656"/>
                                    <a:pt x="12725" y="5966"/>
                                    <a:pt x="12748" y="6284"/>
                                  </a:cubicBezTo>
                                  <a:cubicBezTo>
                                    <a:pt x="12772" y="6551"/>
                                    <a:pt x="12865" y="6809"/>
                                    <a:pt x="13025" y="7029"/>
                                  </a:cubicBezTo>
                                  <a:cubicBezTo>
                                    <a:pt x="13245" y="7348"/>
                                    <a:pt x="13334" y="7797"/>
                                    <a:pt x="13235" y="8257"/>
                                  </a:cubicBezTo>
                                  <a:cubicBezTo>
                                    <a:pt x="13184" y="8514"/>
                                    <a:pt x="13071" y="8748"/>
                                    <a:pt x="12912" y="8955"/>
                                  </a:cubicBezTo>
                                  <a:cubicBezTo>
                                    <a:pt x="12814" y="9086"/>
                                    <a:pt x="12767" y="9254"/>
                                    <a:pt x="12786" y="9418"/>
                                  </a:cubicBezTo>
                                  <a:cubicBezTo>
                                    <a:pt x="12823" y="9718"/>
                                    <a:pt x="12781" y="10027"/>
                                    <a:pt x="12659" y="10304"/>
                                  </a:cubicBezTo>
                                  <a:cubicBezTo>
                                    <a:pt x="13076" y="10210"/>
                                    <a:pt x="13470" y="9882"/>
                                    <a:pt x="13690" y="9400"/>
                                  </a:cubicBezTo>
                                  <a:cubicBezTo>
                                    <a:pt x="13863" y="9034"/>
                                    <a:pt x="13891" y="8617"/>
                                    <a:pt x="13765" y="8228"/>
                                  </a:cubicBezTo>
                                  <a:cubicBezTo>
                                    <a:pt x="14027" y="7994"/>
                                    <a:pt x="14205" y="7680"/>
                                    <a:pt x="14275" y="7334"/>
                                  </a:cubicBezTo>
                                  <a:cubicBezTo>
                                    <a:pt x="14425" y="6692"/>
                                    <a:pt x="14196" y="6073"/>
                                    <a:pt x="13755" y="5797"/>
                                  </a:cubicBezTo>
                                  <a:cubicBezTo>
                                    <a:pt x="13868" y="5394"/>
                                    <a:pt x="13774" y="4897"/>
                                    <a:pt x="13465" y="4480"/>
                                  </a:cubicBezTo>
                                  <a:cubicBezTo>
                                    <a:pt x="13240" y="4171"/>
                                    <a:pt x="12917" y="3951"/>
                                    <a:pt x="12551" y="3853"/>
                                  </a:cubicBezTo>
                                  <a:cubicBezTo>
                                    <a:pt x="12654" y="3501"/>
                                    <a:pt x="12565" y="3089"/>
                                    <a:pt x="12317" y="2742"/>
                                  </a:cubicBezTo>
                                  <a:cubicBezTo>
                                    <a:pt x="12317" y="2742"/>
                                    <a:pt x="11877" y="2213"/>
                                    <a:pt x="11586" y="2147"/>
                                  </a:cubicBezTo>
                                  <a:cubicBezTo>
                                    <a:pt x="11347" y="2098"/>
                                    <a:pt x="11123" y="2016"/>
                                    <a:pt x="10904" y="2016"/>
                                  </a:cubicBezTo>
                                  <a:cubicBezTo>
                                    <a:pt x="10873" y="2016"/>
                                    <a:pt x="10843" y="2017"/>
                                    <a:pt x="10813" y="2021"/>
                                  </a:cubicBezTo>
                                  <a:cubicBezTo>
                                    <a:pt x="10715" y="1613"/>
                                    <a:pt x="10392" y="1234"/>
                                    <a:pt x="9918" y="1023"/>
                                  </a:cubicBezTo>
                                  <a:cubicBezTo>
                                    <a:pt x="9703" y="921"/>
                                    <a:pt x="9469" y="869"/>
                                    <a:pt x="9232" y="869"/>
                                  </a:cubicBezTo>
                                  <a:cubicBezTo>
                                    <a:pt x="9098" y="869"/>
                                    <a:pt x="8964" y="886"/>
                                    <a:pt x="8832" y="920"/>
                                  </a:cubicBezTo>
                                  <a:cubicBezTo>
                                    <a:pt x="8630" y="498"/>
                                    <a:pt x="8133" y="184"/>
                                    <a:pt x="7543" y="152"/>
                                  </a:cubicBezTo>
                                  <a:cubicBezTo>
                                    <a:pt x="7506" y="149"/>
                                    <a:pt x="7470" y="148"/>
                                    <a:pt x="7433" y="148"/>
                                  </a:cubicBezTo>
                                  <a:cubicBezTo>
                                    <a:pt x="7018" y="148"/>
                                    <a:pt x="6645" y="294"/>
                                    <a:pt x="6386" y="526"/>
                                  </a:cubicBezTo>
                                  <a:cubicBezTo>
                                    <a:pt x="6153" y="200"/>
                                    <a:pt x="5729" y="0"/>
                                    <a:pt x="5251"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50"/>
                            <p:cNvSpPr/>
                            <p:nvPr/>
                          </p:nvSpPr>
                          <p:spPr>
                            <a:xfrm>
                              <a:off x="7567925" y="1710375"/>
                              <a:ext cx="4000" cy="7875"/>
                            </a:xfrm>
                            <a:custGeom>
                              <a:rect b="b" l="l" r="r" t="t"/>
                              <a:pathLst>
                                <a:path extrusionOk="0" h="315" w="160">
                                  <a:moveTo>
                                    <a:pt x="160" y="1"/>
                                  </a:moveTo>
                                  <a:lnTo>
                                    <a:pt x="160" y="1"/>
                                  </a:lnTo>
                                  <a:cubicBezTo>
                                    <a:pt x="99" y="99"/>
                                    <a:pt x="48" y="202"/>
                                    <a:pt x="1" y="314"/>
                                  </a:cubicBezTo>
                                  <a:cubicBezTo>
                                    <a:pt x="33" y="310"/>
                                    <a:pt x="66" y="305"/>
                                    <a:pt x="99" y="305"/>
                                  </a:cubicBezTo>
                                  <a:cubicBezTo>
                                    <a:pt x="113" y="202"/>
                                    <a:pt x="132" y="99"/>
                                    <a:pt x="160" y="1"/>
                                  </a:cubicBezTo>
                                  <a:close/>
                                </a:path>
                              </a:pathLst>
                            </a:custGeom>
                            <a:solidFill>
                              <a:srgbClr val="96D6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50"/>
                            <p:cNvSpPr/>
                            <p:nvPr/>
                          </p:nvSpPr>
                          <p:spPr>
                            <a:xfrm>
                              <a:off x="7732725" y="1888050"/>
                              <a:ext cx="161525" cy="162525"/>
                            </a:xfrm>
                            <a:custGeom>
                              <a:rect b="b" l="l" r="r" t="t"/>
                              <a:pathLst>
                                <a:path extrusionOk="0" h="6501" w="6461">
                                  <a:moveTo>
                                    <a:pt x="717" y="1"/>
                                  </a:moveTo>
                                  <a:lnTo>
                                    <a:pt x="717" y="1"/>
                                  </a:lnTo>
                                  <a:cubicBezTo>
                                    <a:pt x="717" y="1"/>
                                    <a:pt x="1" y="1954"/>
                                    <a:pt x="2245" y="3243"/>
                                  </a:cubicBezTo>
                                  <a:cubicBezTo>
                                    <a:pt x="4039" y="4278"/>
                                    <a:pt x="4835" y="5084"/>
                                    <a:pt x="4962" y="5894"/>
                                  </a:cubicBezTo>
                                  <a:cubicBezTo>
                                    <a:pt x="5020" y="6250"/>
                                    <a:pt x="5329" y="6500"/>
                                    <a:pt x="5677" y="6500"/>
                                  </a:cubicBezTo>
                                  <a:cubicBezTo>
                                    <a:pt x="5720" y="6500"/>
                                    <a:pt x="5762" y="6497"/>
                                    <a:pt x="5805" y="6489"/>
                                  </a:cubicBezTo>
                                  <a:cubicBezTo>
                                    <a:pt x="6199" y="6414"/>
                                    <a:pt x="6461" y="6030"/>
                                    <a:pt x="6377" y="5632"/>
                                  </a:cubicBezTo>
                                  <a:lnTo>
                                    <a:pt x="5679" y="2418"/>
                                  </a:lnTo>
                                  <a:lnTo>
                                    <a:pt x="5041" y="811"/>
                                  </a:lnTo>
                                  <a:cubicBezTo>
                                    <a:pt x="5041" y="811"/>
                                    <a:pt x="4319" y="861"/>
                                    <a:pt x="3526" y="861"/>
                                  </a:cubicBezTo>
                                  <a:cubicBezTo>
                                    <a:pt x="2649" y="861"/>
                                    <a:pt x="1686" y="800"/>
                                    <a:pt x="1518" y="544"/>
                                  </a:cubicBezTo>
                                  <a:cubicBezTo>
                                    <a:pt x="1340" y="263"/>
                                    <a:pt x="1050" y="66"/>
                                    <a:pt x="717"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50"/>
                            <p:cNvSpPr/>
                            <p:nvPr/>
                          </p:nvSpPr>
                          <p:spPr>
                            <a:xfrm>
                              <a:off x="7840350" y="1908325"/>
                              <a:ext cx="54375" cy="142325"/>
                            </a:xfrm>
                            <a:custGeom>
                              <a:rect b="b" l="l" r="r" t="t"/>
                              <a:pathLst>
                                <a:path extrusionOk="0" h="5693" w="2175">
                                  <a:moveTo>
                                    <a:pt x="736" y="0"/>
                                  </a:moveTo>
                                  <a:cubicBezTo>
                                    <a:pt x="736" y="0"/>
                                    <a:pt x="432" y="24"/>
                                    <a:pt x="1" y="38"/>
                                  </a:cubicBezTo>
                                  <a:lnTo>
                                    <a:pt x="610" y="1579"/>
                                  </a:lnTo>
                                  <a:lnTo>
                                    <a:pt x="1308" y="4793"/>
                                  </a:lnTo>
                                  <a:cubicBezTo>
                                    <a:pt x="1374" y="5097"/>
                                    <a:pt x="1233" y="5411"/>
                                    <a:pt x="961" y="5570"/>
                                  </a:cubicBezTo>
                                  <a:cubicBezTo>
                                    <a:pt x="1083" y="5650"/>
                                    <a:pt x="1219" y="5692"/>
                                    <a:pt x="1364" y="5692"/>
                                  </a:cubicBezTo>
                                  <a:cubicBezTo>
                                    <a:pt x="1367" y="5692"/>
                                    <a:pt x="1369" y="5692"/>
                                    <a:pt x="1372" y="5692"/>
                                  </a:cubicBezTo>
                                  <a:cubicBezTo>
                                    <a:pt x="1832" y="5692"/>
                                    <a:pt x="2174" y="5268"/>
                                    <a:pt x="2072" y="4821"/>
                                  </a:cubicBezTo>
                                  <a:lnTo>
                                    <a:pt x="1374" y="1607"/>
                                  </a:lnTo>
                                  <a:lnTo>
                                    <a:pt x="736" y="0"/>
                                  </a:ln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50"/>
                            <p:cNvSpPr/>
                            <p:nvPr/>
                          </p:nvSpPr>
                          <p:spPr>
                            <a:xfrm>
                              <a:off x="7793750" y="1881850"/>
                              <a:ext cx="118675" cy="65950"/>
                            </a:xfrm>
                            <a:custGeom>
                              <a:rect b="b" l="l" r="r" t="t"/>
                              <a:pathLst>
                                <a:path extrusionOk="0" h="2638" w="4747">
                                  <a:moveTo>
                                    <a:pt x="1003" y="0"/>
                                  </a:moveTo>
                                  <a:cubicBezTo>
                                    <a:pt x="422" y="0"/>
                                    <a:pt x="0" y="544"/>
                                    <a:pt x="146" y="1106"/>
                                  </a:cubicBezTo>
                                  <a:lnTo>
                                    <a:pt x="235" y="1598"/>
                                  </a:lnTo>
                                  <a:cubicBezTo>
                                    <a:pt x="389" y="2207"/>
                                    <a:pt x="937" y="2633"/>
                                    <a:pt x="1570" y="2638"/>
                                  </a:cubicBezTo>
                                  <a:lnTo>
                                    <a:pt x="3177" y="2638"/>
                                  </a:lnTo>
                                  <a:cubicBezTo>
                                    <a:pt x="3809" y="2633"/>
                                    <a:pt x="4357" y="2207"/>
                                    <a:pt x="4512" y="1598"/>
                                  </a:cubicBezTo>
                                  <a:lnTo>
                                    <a:pt x="4601" y="1106"/>
                                  </a:lnTo>
                                  <a:cubicBezTo>
                                    <a:pt x="4746" y="544"/>
                                    <a:pt x="4325" y="0"/>
                                    <a:pt x="374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50"/>
                            <p:cNvSpPr/>
                            <p:nvPr/>
                          </p:nvSpPr>
                          <p:spPr>
                            <a:xfrm>
                              <a:off x="7801125" y="1882075"/>
                              <a:ext cx="111050" cy="65725"/>
                            </a:xfrm>
                            <a:custGeom>
                              <a:rect b="b" l="l" r="r" t="t"/>
                              <a:pathLst>
                                <a:path extrusionOk="0" h="2629" w="4442">
                                  <a:moveTo>
                                    <a:pt x="3580" y="1"/>
                                  </a:moveTo>
                                  <a:lnTo>
                                    <a:pt x="3580" y="1"/>
                                  </a:lnTo>
                                  <a:cubicBezTo>
                                    <a:pt x="3599" y="118"/>
                                    <a:pt x="3594" y="240"/>
                                    <a:pt x="3566" y="352"/>
                                  </a:cubicBezTo>
                                  <a:lnTo>
                                    <a:pt x="3472" y="844"/>
                                  </a:lnTo>
                                  <a:cubicBezTo>
                                    <a:pt x="3317" y="1453"/>
                                    <a:pt x="2769" y="1884"/>
                                    <a:pt x="2141" y="1884"/>
                                  </a:cubicBezTo>
                                  <a:lnTo>
                                    <a:pt x="530" y="1884"/>
                                  </a:lnTo>
                                  <a:cubicBezTo>
                                    <a:pt x="347" y="1884"/>
                                    <a:pt x="169" y="1847"/>
                                    <a:pt x="0" y="1776"/>
                                  </a:cubicBezTo>
                                  <a:lnTo>
                                    <a:pt x="0" y="1776"/>
                                  </a:lnTo>
                                  <a:cubicBezTo>
                                    <a:pt x="216" y="2292"/>
                                    <a:pt x="717" y="2629"/>
                                    <a:pt x="1275" y="2629"/>
                                  </a:cubicBezTo>
                                  <a:lnTo>
                                    <a:pt x="2886" y="2629"/>
                                  </a:lnTo>
                                  <a:cubicBezTo>
                                    <a:pt x="3514" y="2629"/>
                                    <a:pt x="4067" y="2203"/>
                                    <a:pt x="4222" y="1594"/>
                                  </a:cubicBezTo>
                                  <a:lnTo>
                                    <a:pt x="4311" y="1102"/>
                                  </a:lnTo>
                                  <a:cubicBezTo>
                                    <a:pt x="4442" y="591"/>
                                    <a:pt x="4100" y="80"/>
                                    <a:pt x="3580"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50"/>
                            <p:cNvSpPr/>
                            <p:nvPr/>
                          </p:nvSpPr>
                          <p:spPr>
                            <a:xfrm>
                              <a:off x="7748350" y="1689400"/>
                              <a:ext cx="117450" cy="72300"/>
                            </a:xfrm>
                            <a:custGeom>
                              <a:rect b="b" l="l" r="r" t="t"/>
                              <a:pathLst>
                                <a:path extrusionOk="0" h="2892" w="4698">
                                  <a:moveTo>
                                    <a:pt x="1096" y="0"/>
                                  </a:moveTo>
                                  <a:cubicBezTo>
                                    <a:pt x="817" y="0"/>
                                    <a:pt x="533" y="60"/>
                                    <a:pt x="266" y="184"/>
                                  </a:cubicBezTo>
                                  <a:cubicBezTo>
                                    <a:pt x="1" y="306"/>
                                    <a:pt x="126" y="669"/>
                                    <a:pt x="363" y="669"/>
                                  </a:cubicBezTo>
                                  <a:cubicBezTo>
                                    <a:pt x="399" y="669"/>
                                    <a:pt x="437" y="661"/>
                                    <a:pt x="476" y="643"/>
                                  </a:cubicBezTo>
                                  <a:cubicBezTo>
                                    <a:pt x="676" y="550"/>
                                    <a:pt x="887" y="506"/>
                                    <a:pt x="1095" y="506"/>
                                  </a:cubicBezTo>
                                  <a:cubicBezTo>
                                    <a:pt x="1600" y="506"/>
                                    <a:pt x="2088" y="766"/>
                                    <a:pt x="2360" y="1224"/>
                                  </a:cubicBezTo>
                                  <a:cubicBezTo>
                                    <a:pt x="1980" y="1636"/>
                                    <a:pt x="1891" y="2236"/>
                                    <a:pt x="2126" y="2746"/>
                                  </a:cubicBezTo>
                                  <a:cubicBezTo>
                                    <a:pt x="2166" y="2832"/>
                                    <a:pt x="2250" y="2892"/>
                                    <a:pt x="2349" y="2892"/>
                                  </a:cubicBezTo>
                                  <a:cubicBezTo>
                                    <a:pt x="2352" y="2892"/>
                                    <a:pt x="2356" y="2892"/>
                                    <a:pt x="2360" y="2892"/>
                                  </a:cubicBezTo>
                                  <a:cubicBezTo>
                                    <a:pt x="2397" y="2892"/>
                                    <a:pt x="2430" y="2882"/>
                                    <a:pt x="2463" y="2868"/>
                                  </a:cubicBezTo>
                                  <a:cubicBezTo>
                                    <a:pt x="2589" y="2807"/>
                                    <a:pt x="2646" y="2657"/>
                                    <a:pt x="2589" y="2531"/>
                                  </a:cubicBezTo>
                                  <a:cubicBezTo>
                                    <a:pt x="2416" y="2100"/>
                                    <a:pt x="2613" y="1608"/>
                                    <a:pt x="3034" y="1411"/>
                                  </a:cubicBezTo>
                                  <a:cubicBezTo>
                                    <a:pt x="3153" y="1357"/>
                                    <a:pt x="3279" y="1331"/>
                                    <a:pt x="3402" y="1331"/>
                                  </a:cubicBezTo>
                                  <a:cubicBezTo>
                                    <a:pt x="3717" y="1331"/>
                                    <a:pt x="4020" y="1498"/>
                                    <a:pt x="4178" y="1791"/>
                                  </a:cubicBezTo>
                                  <a:cubicBezTo>
                                    <a:pt x="4222" y="1880"/>
                                    <a:pt x="4315" y="1934"/>
                                    <a:pt x="4412" y="1934"/>
                                  </a:cubicBezTo>
                                  <a:cubicBezTo>
                                    <a:pt x="4446" y="1934"/>
                                    <a:pt x="4481" y="1927"/>
                                    <a:pt x="4515" y="1912"/>
                                  </a:cubicBezTo>
                                  <a:cubicBezTo>
                                    <a:pt x="4641" y="1856"/>
                                    <a:pt x="4698" y="1702"/>
                                    <a:pt x="4637" y="1575"/>
                                  </a:cubicBezTo>
                                  <a:cubicBezTo>
                                    <a:pt x="4401" y="1073"/>
                                    <a:pt x="3899" y="778"/>
                                    <a:pt x="3378" y="778"/>
                                  </a:cubicBezTo>
                                  <a:cubicBezTo>
                                    <a:pt x="3184" y="778"/>
                                    <a:pt x="2987" y="819"/>
                                    <a:pt x="2800" y="905"/>
                                  </a:cubicBezTo>
                                  <a:cubicBezTo>
                                    <a:pt x="2791" y="910"/>
                                    <a:pt x="2781" y="915"/>
                                    <a:pt x="2772" y="919"/>
                                  </a:cubicBezTo>
                                  <a:cubicBezTo>
                                    <a:pt x="2397" y="330"/>
                                    <a:pt x="1756" y="0"/>
                                    <a:pt x="1096"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50"/>
                            <p:cNvSpPr/>
                            <p:nvPr/>
                          </p:nvSpPr>
                          <p:spPr>
                            <a:xfrm>
                              <a:off x="7601775" y="1745150"/>
                              <a:ext cx="99475" cy="56725"/>
                            </a:xfrm>
                            <a:custGeom>
                              <a:rect b="b" l="l" r="r" t="t"/>
                              <a:pathLst>
                                <a:path extrusionOk="0" h="2269" w="3979">
                                  <a:moveTo>
                                    <a:pt x="3075" y="0"/>
                                  </a:moveTo>
                                  <a:cubicBezTo>
                                    <a:pt x="2891" y="0"/>
                                    <a:pt x="2706" y="33"/>
                                    <a:pt x="2531" y="99"/>
                                  </a:cubicBezTo>
                                  <a:cubicBezTo>
                                    <a:pt x="2165" y="235"/>
                                    <a:pt x="1865" y="502"/>
                                    <a:pt x="1687" y="849"/>
                                  </a:cubicBezTo>
                                  <a:cubicBezTo>
                                    <a:pt x="1502" y="793"/>
                                    <a:pt x="1312" y="765"/>
                                    <a:pt x="1122" y="765"/>
                                  </a:cubicBezTo>
                                  <a:cubicBezTo>
                                    <a:pt x="836" y="765"/>
                                    <a:pt x="551" y="828"/>
                                    <a:pt x="286" y="952"/>
                                  </a:cubicBezTo>
                                  <a:cubicBezTo>
                                    <a:pt x="1" y="1061"/>
                                    <a:pt x="130" y="1445"/>
                                    <a:pt x="373" y="1445"/>
                                  </a:cubicBezTo>
                                  <a:cubicBezTo>
                                    <a:pt x="414" y="1445"/>
                                    <a:pt x="457" y="1435"/>
                                    <a:pt x="502" y="1411"/>
                                  </a:cubicBezTo>
                                  <a:cubicBezTo>
                                    <a:pt x="701" y="1318"/>
                                    <a:pt x="911" y="1274"/>
                                    <a:pt x="1118" y="1274"/>
                                  </a:cubicBezTo>
                                  <a:cubicBezTo>
                                    <a:pt x="1671" y="1274"/>
                                    <a:pt x="2202" y="1588"/>
                                    <a:pt x="2451" y="2123"/>
                                  </a:cubicBezTo>
                                  <a:cubicBezTo>
                                    <a:pt x="2492" y="2209"/>
                                    <a:pt x="2576" y="2269"/>
                                    <a:pt x="2674" y="2269"/>
                                  </a:cubicBezTo>
                                  <a:cubicBezTo>
                                    <a:pt x="2678" y="2269"/>
                                    <a:pt x="2681" y="2269"/>
                                    <a:pt x="2685" y="2269"/>
                                  </a:cubicBezTo>
                                  <a:cubicBezTo>
                                    <a:pt x="2723" y="2269"/>
                                    <a:pt x="2755" y="2259"/>
                                    <a:pt x="2788" y="2245"/>
                                  </a:cubicBezTo>
                                  <a:cubicBezTo>
                                    <a:pt x="2915" y="2184"/>
                                    <a:pt x="2971" y="2034"/>
                                    <a:pt x="2915" y="1908"/>
                                  </a:cubicBezTo>
                                  <a:cubicBezTo>
                                    <a:pt x="2751" y="1552"/>
                                    <a:pt x="2484" y="1257"/>
                                    <a:pt x="2151" y="1055"/>
                                  </a:cubicBezTo>
                                  <a:cubicBezTo>
                                    <a:pt x="2268" y="830"/>
                                    <a:pt x="2465" y="657"/>
                                    <a:pt x="2704" y="573"/>
                                  </a:cubicBezTo>
                                  <a:cubicBezTo>
                                    <a:pt x="2824" y="528"/>
                                    <a:pt x="2949" y="505"/>
                                    <a:pt x="3075" y="505"/>
                                  </a:cubicBezTo>
                                  <a:cubicBezTo>
                                    <a:pt x="3224" y="505"/>
                                    <a:pt x="3372" y="537"/>
                                    <a:pt x="3510" y="601"/>
                                  </a:cubicBezTo>
                                  <a:cubicBezTo>
                                    <a:pt x="3548" y="617"/>
                                    <a:pt x="3584" y="625"/>
                                    <a:pt x="3618" y="625"/>
                                  </a:cubicBezTo>
                                  <a:cubicBezTo>
                                    <a:pt x="3854" y="625"/>
                                    <a:pt x="3978" y="272"/>
                                    <a:pt x="3721" y="142"/>
                                  </a:cubicBezTo>
                                  <a:cubicBezTo>
                                    <a:pt x="3517" y="47"/>
                                    <a:pt x="3296" y="0"/>
                                    <a:pt x="3075"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50"/>
                            <p:cNvSpPr/>
                            <p:nvPr/>
                          </p:nvSpPr>
                          <p:spPr>
                            <a:xfrm>
                              <a:off x="7796325" y="1805625"/>
                              <a:ext cx="59750" cy="26475"/>
                            </a:xfrm>
                            <a:custGeom>
                              <a:rect b="b" l="l" r="r" t="t"/>
                              <a:pathLst>
                                <a:path extrusionOk="0" h="1059" w="2390">
                                  <a:moveTo>
                                    <a:pt x="1042" y="1"/>
                                  </a:moveTo>
                                  <a:cubicBezTo>
                                    <a:pt x="718" y="1"/>
                                    <a:pt x="403" y="102"/>
                                    <a:pt x="141" y="295"/>
                                  </a:cubicBezTo>
                                  <a:cubicBezTo>
                                    <a:pt x="28" y="379"/>
                                    <a:pt x="0" y="534"/>
                                    <a:pt x="80" y="651"/>
                                  </a:cubicBezTo>
                                  <a:cubicBezTo>
                                    <a:pt x="128" y="719"/>
                                    <a:pt x="206" y="756"/>
                                    <a:pt x="285" y="756"/>
                                  </a:cubicBezTo>
                                  <a:cubicBezTo>
                                    <a:pt x="337" y="756"/>
                                    <a:pt x="390" y="740"/>
                                    <a:pt x="436" y="707"/>
                                  </a:cubicBezTo>
                                  <a:cubicBezTo>
                                    <a:pt x="620" y="574"/>
                                    <a:pt x="833" y="511"/>
                                    <a:pt x="1044" y="511"/>
                                  </a:cubicBezTo>
                                  <a:cubicBezTo>
                                    <a:pt x="1371" y="511"/>
                                    <a:pt x="1693" y="663"/>
                                    <a:pt x="1898" y="950"/>
                                  </a:cubicBezTo>
                                  <a:cubicBezTo>
                                    <a:pt x="1945" y="1016"/>
                                    <a:pt x="2024" y="1058"/>
                                    <a:pt x="2109" y="1058"/>
                                  </a:cubicBezTo>
                                  <a:cubicBezTo>
                                    <a:pt x="2160" y="1058"/>
                                    <a:pt x="2212" y="1039"/>
                                    <a:pt x="2254" y="1007"/>
                                  </a:cubicBezTo>
                                  <a:cubicBezTo>
                                    <a:pt x="2366" y="927"/>
                                    <a:pt x="2390" y="768"/>
                                    <a:pt x="2310" y="651"/>
                                  </a:cubicBezTo>
                                  <a:cubicBezTo>
                                    <a:pt x="2071" y="318"/>
                                    <a:pt x="1710" y="88"/>
                                    <a:pt x="1303" y="23"/>
                                  </a:cubicBezTo>
                                  <a:cubicBezTo>
                                    <a:pt x="1216" y="8"/>
                                    <a:pt x="1128" y="1"/>
                                    <a:pt x="1042"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50"/>
                            <p:cNvSpPr/>
                            <p:nvPr/>
                          </p:nvSpPr>
                          <p:spPr>
                            <a:xfrm>
                              <a:off x="7722650" y="1878250"/>
                              <a:ext cx="61175" cy="27000"/>
                            </a:xfrm>
                            <a:custGeom>
                              <a:rect b="b" l="l" r="r" t="t"/>
                              <a:pathLst>
                                <a:path extrusionOk="0" h="1080" w="2447">
                                  <a:moveTo>
                                    <a:pt x="1421" y="1"/>
                                  </a:moveTo>
                                  <a:cubicBezTo>
                                    <a:pt x="1324" y="1"/>
                                    <a:pt x="1226" y="9"/>
                                    <a:pt x="1130" y="27"/>
                                  </a:cubicBezTo>
                                  <a:cubicBezTo>
                                    <a:pt x="727" y="102"/>
                                    <a:pt x="366" y="336"/>
                                    <a:pt x="136" y="678"/>
                                  </a:cubicBezTo>
                                  <a:cubicBezTo>
                                    <a:pt x="0" y="878"/>
                                    <a:pt x="173" y="1080"/>
                                    <a:pt x="353" y="1080"/>
                                  </a:cubicBezTo>
                                  <a:cubicBezTo>
                                    <a:pt x="427" y="1080"/>
                                    <a:pt x="502" y="1046"/>
                                    <a:pt x="558" y="964"/>
                                  </a:cubicBezTo>
                                  <a:cubicBezTo>
                                    <a:pt x="713" y="735"/>
                                    <a:pt x="956" y="575"/>
                                    <a:pt x="1233" y="528"/>
                                  </a:cubicBezTo>
                                  <a:cubicBezTo>
                                    <a:pt x="1298" y="516"/>
                                    <a:pt x="1364" y="510"/>
                                    <a:pt x="1429" y="510"/>
                                  </a:cubicBezTo>
                                  <a:cubicBezTo>
                                    <a:pt x="1637" y="510"/>
                                    <a:pt x="1841" y="571"/>
                                    <a:pt x="2015" y="692"/>
                                  </a:cubicBezTo>
                                  <a:cubicBezTo>
                                    <a:pt x="2059" y="722"/>
                                    <a:pt x="2109" y="736"/>
                                    <a:pt x="2158" y="736"/>
                                  </a:cubicBezTo>
                                  <a:cubicBezTo>
                                    <a:pt x="2240" y="736"/>
                                    <a:pt x="2321" y="697"/>
                                    <a:pt x="2371" y="627"/>
                                  </a:cubicBezTo>
                                  <a:cubicBezTo>
                                    <a:pt x="2446" y="510"/>
                                    <a:pt x="2418" y="350"/>
                                    <a:pt x="2306" y="271"/>
                                  </a:cubicBezTo>
                                  <a:cubicBezTo>
                                    <a:pt x="2041" y="92"/>
                                    <a:pt x="1733" y="1"/>
                                    <a:pt x="1421"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50"/>
                            <p:cNvSpPr/>
                            <p:nvPr/>
                          </p:nvSpPr>
                          <p:spPr>
                            <a:xfrm>
                              <a:off x="7708350" y="1774900"/>
                              <a:ext cx="51225" cy="40075"/>
                            </a:xfrm>
                            <a:custGeom>
                              <a:rect b="b" l="l" r="r" t="t"/>
                              <a:pathLst>
                                <a:path extrusionOk="0" h="1603" w="2049">
                                  <a:moveTo>
                                    <a:pt x="1771" y="1"/>
                                  </a:moveTo>
                                  <a:cubicBezTo>
                                    <a:pt x="1649" y="1"/>
                                    <a:pt x="1545" y="92"/>
                                    <a:pt x="1528" y="216"/>
                                  </a:cubicBezTo>
                                  <a:cubicBezTo>
                                    <a:pt x="1440" y="730"/>
                                    <a:pt x="996" y="1093"/>
                                    <a:pt x="492" y="1093"/>
                                  </a:cubicBezTo>
                                  <a:cubicBezTo>
                                    <a:pt x="435" y="1093"/>
                                    <a:pt x="377" y="1088"/>
                                    <a:pt x="320" y="1079"/>
                                  </a:cubicBezTo>
                                  <a:cubicBezTo>
                                    <a:pt x="303" y="1075"/>
                                    <a:pt x="287" y="1074"/>
                                    <a:pt x="271" y="1074"/>
                                  </a:cubicBezTo>
                                  <a:cubicBezTo>
                                    <a:pt x="150" y="1074"/>
                                    <a:pt x="46" y="1165"/>
                                    <a:pt x="29" y="1289"/>
                                  </a:cubicBezTo>
                                  <a:cubicBezTo>
                                    <a:pt x="1" y="1430"/>
                                    <a:pt x="99" y="1561"/>
                                    <a:pt x="235" y="1580"/>
                                  </a:cubicBezTo>
                                  <a:cubicBezTo>
                                    <a:pt x="324" y="1595"/>
                                    <a:pt x="412" y="1602"/>
                                    <a:pt x="499" y="1602"/>
                                  </a:cubicBezTo>
                                  <a:cubicBezTo>
                                    <a:pt x="1247" y="1602"/>
                                    <a:pt x="1903" y="1060"/>
                                    <a:pt x="2025" y="296"/>
                                  </a:cubicBezTo>
                                  <a:cubicBezTo>
                                    <a:pt x="2048" y="160"/>
                                    <a:pt x="1955" y="29"/>
                                    <a:pt x="1819" y="6"/>
                                  </a:cubicBezTo>
                                  <a:cubicBezTo>
                                    <a:pt x="1802" y="2"/>
                                    <a:pt x="1786" y="1"/>
                                    <a:pt x="1771"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50"/>
                            <p:cNvSpPr/>
                            <p:nvPr/>
                          </p:nvSpPr>
                          <p:spPr>
                            <a:xfrm>
                              <a:off x="7628825" y="1838075"/>
                              <a:ext cx="17725" cy="37700"/>
                            </a:xfrm>
                            <a:custGeom>
                              <a:rect b="b" l="l" r="r" t="t"/>
                              <a:pathLst>
                                <a:path extrusionOk="0" h="1508" w="709">
                                  <a:moveTo>
                                    <a:pt x="356" y="0"/>
                                  </a:moveTo>
                                  <a:cubicBezTo>
                                    <a:pt x="261" y="0"/>
                                    <a:pt x="166" y="51"/>
                                    <a:pt x="123" y="168"/>
                                  </a:cubicBezTo>
                                  <a:cubicBezTo>
                                    <a:pt x="1" y="547"/>
                                    <a:pt x="151" y="1194"/>
                                    <a:pt x="184" y="1316"/>
                                  </a:cubicBezTo>
                                  <a:cubicBezTo>
                                    <a:pt x="212" y="1428"/>
                                    <a:pt x="315" y="1508"/>
                                    <a:pt x="427" y="1508"/>
                                  </a:cubicBezTo>
                                  <a:cubicBezTo>
                                    <a:pt x="451" y="1508"/>
                                    <a:pt x="469" y="1508"/>
                                    <a:pt x="488" y="1498"/>
                                  </a:cubicBezTo>
                                  <a:cubicBezTo>
                                    <a:pt x="624" y="1466"/>
                                    <a:pt x="708" y="1325"/>
                                    <a:pt x="676" y="1189"/>
                                  </a:cubicBezTo>
                                  <a:cubicBezTo>
                                    <a:pt x="610" y="936"/>
                                    <a:pt x="549" y="505"/>
                                    <a:pt x="610" y="322"/>
                                  </a:cubicBezTo>
                                  <a:cubicBezTo>
                                    <a:pt x="662" y="129"/>
                                    <a:pt x="508" y="0"/>
                                    <a:pt x="356"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50"/>
                            <p:cNvSpPr/>
                            <p:nvPr/>
                          </p:nvSpPr>
                          <p:spPr>
                            <a:xfrm>
                              <a:off x="7684125" y="1638200"/>
                              <a:ext cx="24075" cy="29800"/>
                            </a:xfrm>
                            <a:custGeom>
                              <a:rect b="b" l="l" r="r" t="t"/>
                              <a:pathLst>
                                <a:path extrusionOk="0" h="1192" w="963">
                                  <a:moveTo>
                                    <a:pt x="597" y="1"/>
                                  </a:moveTo>
                                  <a:cubicBezTo>
                                    <a:pt x="539" y="1"/>
                                    <a:pt x="478" y="23"/>
                                    <a:pt x="422" y="77"/>
                                  </a:cubicBezTo>
                                  <a:cubicBezTo>
                                    <a:pt x="380" y="119"/>
                                    <a:pt x="5" y="498"/>
                                    <a:pt x="5" y="934"/>
                                  </a:cubicBezTo>
                                  <a:cubicBezTo>
                                    <a:pt x="0" y="1075"/>
                                    <a:pt x="117" y="1192"/>
                                    <a:pt x="258" y="1192"/>
                                  </a:cubicBezTo>
                                  <a:cubicBezTo>
                                    <a:pt x="403" y="1192"/>
                                    <a:pt x="516" y="1075"/>
                                    <a:pt x="511" y="934"/>
                                  </a:cubicBezTo>
                                  <a:cubicBezTo>
                                    <a:pt x="511" y="747"/>
                                    <a:pt x="708" y="508"/>
                                    <a:pt x="778" y="437"/>
                                  </a:cubicBezTo>
                                  <a:cubicBezTo>
                                    <a:pt x="962" y="257"/>
                                    <a:pt x="795" y="1"/>
                                    <a:pt x="597" y="1"/>
                                  </a:cubicBezTo>
                                  <a:close/>
                                </a:path>
                              </a:pathLst>
                            </a:custGeom>
                            <a:solidFill>
                              <a:srgbClr val="5777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50"/>
                            <p:cNvSpPr/>
                            <p:nvPr/>
                          </p:nvSpPr>
                          <p:spPr>
                            <a:xfrm>
                              <a:off x="7660075" y="1659400"/>
                              <a:ext cx="59200" cy="22225"/>
                            </a:xfrm>
                            <a:custGeom>
                              <a:rect b="b" l="l" r="r" t="t"/>
                              <a:pathLst>
                                <a:path extrusionOk="0" h="889" w="2368">
                                  <a:moveTo>
                                    <a:pt x="1263" y="0"/>
                                  </a:moveTo>
                                  <a:cubicBezTo>
                                    <a:pt x="1100" y="0"/>
                                    <a:pt x="952" y="31"/>
                                    <a:pt x="826" y="72"/>
                                  </a:cubicBezTo>
                                  <a:cubicBezTo>
                                    <a:pt x="587" y="152"/>
                                    <a:pt x="372" y="283"/>
                                    <a:pt x="184" y="451"/>
                                  </a:cubicBezTo>
                                  <a:cubicBezTo>
                                    <a:pt x="0" y="632"/>
                                    <a:pt x="167" y="888"/>
                                    <a:pt x="365" y="888"/>
                                  </a:cubicBezTo>
                                  <a:cubicBezTo>
                                    <a:pt x="424" y="888"/>
                                    <a:pt x="485" y="866"/>
                                    <a:pt x="541" y="812"/>
                                  </a:cubicBezTo>
                                  <a:cubicBezTo>
                                    <a:pt x="556" y="794"/>
                                    <a:pt x="853" y="510"/>
                                    <a:pt x="1245" y="510"/>
                                  </a:cubicBezTo>
                                  <a:cubicBezTo>
                                    <a:pt x="1448" y="510"/>
                                    <a:pt x="1676" y="586"/>
                                    <a:pt x="1904" y="812"/>
                                  </a:cubicBezTo>
                                  <a:cubicBezTo>
                                    <a:pt x="1955" y="854"/>
                                    <a:pt x="2016" y="882"/>
                                    <a:pt x="2082" y="882"/>
                                  </a:cubicBezTo>
                                  <a:cubicBezTo>
                                    <a:pt x="2152" y="882"/>
                                    <a:pt x="2222" y="859"/>
                                    <a:pt x="2269" y="807"/>
                                  </a:cubicBezTo>
                                  <a:cubicBezTo>
                                    <a:pt x="2368" y="709"/>
                                    <a:pt x="2368" y="550"/>
                                    <a:pt x="2265" y="451"/>
                                  </a:cubicBezTo>
                                  <a:cubicBezTo>
                                    <a:pt x="1917" y="107"/>
                                    <a:pt x="1565" y="0"/>
                                    <a:pt x="126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50"/>
                            <p:cNvSpPr/>
                            <p:nvPr/>
                          </p:nvSpPr>
                          <p:spPr>
                            <a:xfrm>
                              <a:off x="7917975" y="1799125"/>
                              <a:ext cx="33450" cy="43150"/>
                            </a:xfrm>
                            <a:custGeom>
                              <a:rect b="b" l="l" r="r" t="t"/>
                              <a:pathLst>
                                <a:path extrusionOk="0" h="1726" w="1338">
                                  <a:moveTo>
                                    <a:pt x="369" y="1"/>
                                  </a:moveTo>
                                  <a:cubicBezTo>
                                    <a:pt x="164" y="1"/>
                                    <a:pt x="0" y="274"/>
                                    <a:pt x="204" y="452"/>
                                  </a:cubicBezTo>
                                  <a:cubicBezTo>
                                    <a:pt x="761" y="934"/>
                                    <a:pt x="817" y="1463"/>
                                    <a:pt x="822" y="1492"/>
                                  </a:cubicBezTo>
                                  <a:cubicBezTo>
                                    <a:pt x="831" y="1623"/>
                                    <a:pt x="939" y="1721"/>
                                    <a:pt x="1075" y="1726"/>
                                  </a:cubicBezTo>
                                  <a:cubicBezTo>
                                    <a:pt x="1080" y="1721"/>
                                    <a:pt x="1089" y="1721"/>
                                    <a:pt x="1094" y="1716"/>
                                  </a:cubicBezTo>
                                  <a:cubicBezTo>
                                    <a:pt x="1234" y="1707"/>
                                    <a:pt x="1337" y="1581"/>
                                    <a:pt x="1323" y="1445"/>
                                  </a:cubicBezTo>
                                  <a:cubicBezTo>
                                    <a:pt x="1323" y="1417"/>
                                    <a:pt x="1253" y="695"/>
                                    <a:pt x="536" y="67"/>
                                  </a:cubicBezTo>
                                  <a:cubicBezTo>
                                    <a:pt x="482" y="21"/>
                                    <a:pt x="424" y="1"/>
                                    <a:pt x="369"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9" name="Google Shape;1139;p50"/>
                          <p:cNvGrpSpPr/>
                          <p:nvPr/>
                        </p:nvGrpSpPr>
                        <p:grpSpPr>
                          <a:xfrm>
                            <a:off x="1913163" y="4620025"/>
                            <a:ext cx="5234090" cy="1008208"/>
                            <a:chOff x="1913163" y="4620025"/>
                            <a:chExt cx="5234090" cy="1008208"/>
                          </a:xfrm>
                        </p:grpSpPr>
                        <p:sp>
                          <p:nvSpPr>
                            <p:cNvPr id="1140" name="Google Shape;1140;p50"/>
                            <p:cNvSpPr txBox="1"/>
                            <p:nvPr/>
                          </p:nvSpPr>
                          <p:spPr>
                            <a:xfrm>
                              <a:off x="1913163" y="4620025"/>
                              <a:ext cx="3763200" cy="54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CC0000"/>
                                  </a:solidFill>
                                  <a:latin typeface="Nunito"/>
                                  <a:ea typeface="Nunito"/>
                                  <a:cs typeface="Nunito"/>
                                  <a:sym typeface="Nunito"/>
                                </a:rPr>
                                <a:t>Phases of the health belief model</a:t>
                              </a:r>
                              <a:endParaRPr b="1" sz="1800">
                                <a:solidFill>
                                  <a:srgbClr val="CC0000"/>
                                </a:solidFill>
                                <a:latin typeface="Nunito"/>
                                <a:ea typeface="Nunito"/>
                                <a:cs typeface="Nunito"/>
                                <a:sym typeface="Nunito"/>
                              </a:endParaRPr>
                            </a:p>
                          </p:txBody>
                        </p:sp>
                        <p:sp>
                          <p:nvSpPr>
                            <p:cNvPr id="1141" name="Google Shape;1141;p50"/>
                            <p:cNvSpPr/>
                            <p:nvPr/>
                          </p:nvSpPr>
                          <p:spPr>
                            <a:xfrm>
                              <a:off x="2885597" y="5169799"/>
                              <a:ext cx="417300" cy="369300"/>
                            </a:xfrm>
                            <a:prstGeom prst="ellipse">
                              <a:avLst/>
                            </a:prstGeom>
                            <a:solidFill>
                              <a:srgbClr val="FFFFFF"/>
                            </a:solidFill>
                            <a:ln cap="flat" cmpd="sng" w="28575">
                              <a:solidFill>
                                <a:srgbClr val="76A5A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142" name="Google Shape;1142;p50"/>
                            <p:cNvSpPr/>
                            <p:nvPr/>
                          </p:nvSpPr>
                          <p:spPr>
                            <a:xfrm flipH="1" rot="10800000">
                              <a:off x="5185291" y="5163622"/>
                              <a:ext cx="417300" cy="369300"/>
                            </a:xfrm>
                            <a:prstGeom prst="ellipse">
                              <a:avLst/>
                            </a:prstGeom>
                            <a:solidFill>
                              <a:srgbClr val="FFFFFF"/>
                            </a:solidFill>
                            <a:ln cap="flat" cmpd="sng" w="28575">
                              <a:solidFill>
                                <a:srgbClr val="D0E0E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143" name="Google Shape;1143;p50"/>
                            <p:cNvSpPr txBox="1"/>
                            <p:nvPr/>
                          </p:nvSpPr>
                          <p:spPr>
                            <a:xfrm>
                              <a:off x="3302912" y="5258933"/>
                              <a:ext cx="15186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Modifying factors </a:t>
                              </a:r>
                              <a:endParaRPr sz="1200">
                                <a:latin typeface="Mada"/>
                                <a:ea typeface="Mada"/>
                                <a:cs typeface="Mada"/>
                                <a:sym typeface="Mada"/>
                              </a:endParaRPr>
                            </a:p>
                          </p:txBody>
                        </p:sp>
                        <p:sp>
                          <p:nvSpPr>
                            <p:cNvPr id="1144" name="Google Shape;1144;p50"/>
                            <p:cNvSpPr txBox="1"/>
                            <p:nvPr/>
                          </p:nvSpPr>
                          <p:spPr>
                            <a:xfrm>
                              <a:off x="5628653" y="5258925"/>
                              <a:ext cx="15186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Likelihood of action </a:t>
                              </a:r>
                              <a:endParaRPr sz="1200">
                                <a:latin typeface="Mada"/>
                                <a:ea typeface="Mada"/>
                                <a:cs typeface="Mada"/>
                                <a:sym typeface="Mada"/>
                              </a:endParaRPr>
                            </a:p>
                          </p:txBody>
                        </p:sp>
                        <p:grpSp>
                          <p:nvGrpSpPr>
                            <p:cNvPr id="1145" name="Google Shape;1145;p50"/>
                            <p:cNvGrpSpPr/>
                            <p:nvPr/>
                          </p:nvGrpSpPr>
                          <p:grpSpPr>
                            <a:xfrm>
                              <a:off x="2997747" y="5254955"/>
                              <a:ext cx="189310" cy="208786"/>
                              <a:chOff x="3170213" y="3559700"/>
                              <a:chExt cx="367450" cy="422900"/>
                            </a:xfrm>
                          </p:grpSpPr>
                          <p:sp>
                            <p:nvSpPr>
                              <p:cNvPr id="1146" name="Google Shape;1146;p50"/>
                              <p:cNvSpPr/>
                              <p:nvPr/>
                            </p:nvSpPr>
                            <p:spPr>
                              <a:xfrm>
                                <a:off x="3170213" y="3559700"/>
                                <a:ext cx="367450" cy="421200"/>
                              </a:xfrm>
                              <a:custGeom>
                                <a:rect b="b" l="l" r="r" t="t"/>
                                <a:pathLst>
                                  <a:path extrusionOk="0" h="16848" w="14698">
                                    <a:moveTo>
                                      <a:pt x="4775" y="1"/>
                                    </a:moveTo>
                                    <a:cubicBezTo>
                                      <a:pt x="4072" y="1"/>
                                      <a:pt x="3407" y="305"/>
                                      <a:pt x="2943" y="835"/>
                                    </a:cubicBezTo>
                                    <a:lnTo>
                                      <a:pt x="2461" y="1392"/>
                                    </a:lnTo>
                                    <a:lnTo>
                                      <a:pt x="1022" y="1392"/>
                                    </a:lnTo>
                                    <a:cubicBezTo>
                                      <a:pt x="460" y="1392"/>
                                      <a:pt x="1" y="1851"/>
                                      <a:pt x="1" y="2413"/>
                                    </a:cubicBezTo>
                                    <a:lnTo>
                                      <a:pt x="1" y="15822"/>
                                    </a:lnTo>
                                    <a:lnTo>
                                      <a:pt x="6" y="15822"/>
                                    </a:lnTo>
                                    <a:cubicBezTo>
                                      <a:pt x="6" y="16389"/>
                                      <a:pt x="465" y="16843"/>
                                      <a:pt x="1032" y="16848"/>
                                    </a:cubicBezTo>
                                    <a:lnTo>
                                      <a:pt x="13672" y="16848"/>
                                    </a:lnTo>
                                    <a:cubicBezTo>
                                      <a:pt x="14239" y="16843"/>
                                      <a:pt x="14698" y="16389"/>
                                      <a:pt x="14698" y="15822"/>
                                    </a:cubicBezTo>
                                    <a:lnTo>
                                      <a:pt x="14698" y="2413"/>
                                    </a:lnTo>
                                    <a:cubicBezTo>
                                      <a:pt x="14698" y="1851"/>
                                      <a:pt x="14239" y="1392"/>
                                      <a:pt x="13672" y="1392"/>
                                    </a:cubicBezTo>
                                    <a:lnTo>
                                      <a:pt x="12233" y="1392"/>
                                    </a:lnTo>
                                    <a:lnTo>
                                      <a:pt x="11751" y="835"/>
                                    </a:lnTo>
                                    <a:cubicBezTo>
                                      <a:pt x="11292" y="305"/>
                                      <a:pt x="10626" y="1"/>
                                      <a:pt x="9924"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50"/>
                              <p:cNvSpPr/>
                              <p:nvPr/>
                            </p:nvSpPr>
                            <p:spPr>
                              <a:xfrm>
                                <a:off x="3272400" y="3604725"/>
                                <a:ext cx="170450" cy="64900"/>
                              </a:xfrm>
                              <a:custGeom>
                                <a:rect b="b" l="l" r="r" t="t"/>
                                <a:pathLst>
                                  <a:path extrusionOk="0" h="2596" w="6818">
                                    <a:moveTo>
                                      <a:pt x="628" y="0"/>
                                    </a:moveTo>
                                    <a:cubicBezTo>
                                      <a:pt x="282" y="0"/>
                                      <a:pt x="1" y="282"/>
                                      <a:pt x="1" y="628"/>
                                    </a:cubicBezTo>
                                    <a:lnTo>
                                      <a:pt x="1" y="1968"/>
                                    </a:lnTo>
                                    <a:cubicBezTo>
                                      <a:pt x="1" y="2315"/>
                                      <a:pt x="282" y="2596"/>
                                      <a:pt x="628" y="2596"/>
                                    </a:cubicBezTo>
                                    <a:lnTo>
                                      <a:pt x="6189" y="2596"/>
                                    </a:lnTo>
                                    <a:cubicBezTo>
                                      <a:pt x="6536" y="2596"/>
                                      <a:pt x="6817" y="2315"/>
                                      <a:pt x="6817" y="1968"/>
                                    </a:cubicBezTo>
                                    <a:lnTo>
                                      <a:pt x="6817" y="628"/>
                                    </a:lnTo>
                                    <a:cubicBezTo>
                                      <a:pt x="6817" y="282"/>
                                      <a:pt x="6536" y="0"/>
                                      <a:pt x="61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50"/>
                              <p:cNvSpPr/>
                              <p:nvPr/>
                            </p:nvSpPr>
                            <p:spPr>
                              <a:xfrm>
                                <a:off x="3381450" y="3604725"/>
                                <a:ext cx="61400" cy="64900"/>
                              </a:xfrm>
                              <a:custGeom>
                                <a:rect b="b" l="l" r="r" t="t"/>
                                <a:pathLst>
                                  <a:path extrusionOk="0" h="2596" w="2456">
                                    <a:moveTo>
                                      <a:pt x="0" y="0"/>
                                    </a:moveTo>
                                    <a:cubicBezTo>
                                      <a:pt x="347" y="0"/>
                                      <a:pt x="628" y="282"/>
                                      <a:pt x="628" y="628"/>
                                    </a:cubicBezTo>
                                    <a:lnTo>
                                      <a:pt x="628" y="1968"/>
                                    </a:lnTo>
                                    <a:cubicBezTo>
                                      <a:pt x="628" y="2315"/>
                                      <a:pt x="347" y="2596"/>
                                      <a:pt x="0" y="2596"/>
                                    </a:cubicBezTo>
                                    <a:lnTo>
                                      <a:pt x="1827" y="2596"/>
                                    </a:lnTo>
                                    <a:cubicBezTo>
                                      <a:pt x="2174" y="2596"/>
                                      <a:pt x="2455" y="2315"/>
                                      <a:pt x="2455" y="1968"/>
                                    </a:cubicBezTo>
                                    <a:lnTo>
                                      <a:pt x="2455" y="628"/>
                                    </a:lnTo>
                                    <a:cubicBezTo>
                                      <a:pt x="2455" y="282"/>
                                      <a:pt x="2174" y="0"/>
                                      <a:pt x="1827"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50"/>
                              <p:cNvSpPr/>
                              <p:nvPr/>
                            </p:nvSpPr>
                            <p:spPr>
                              <a:xfrm>
                                <a:off x="3351225" y="3729725"/>
                                <a:ext cx="12800" cy="189275"/>
                              </a:xfrm>
                              <a:custGeom>
                                <a:rect b="b" l="l" r="r" t="t"/>
                                <a:pathLst>
                                  <a:path extrusionOk="0" h="7571" w="512">
                                    <a:moveTo>
                                      <a:pt x="256" y="0"/>
                                    </a:moveTo>
                                    <a:cubicBezTo>
                                      <a:pt x="128" y="0"/>
                                      <a:pt x="1" y="86"/>
                                      <a:pt x="1" y="257"/>
                                    </a:cubicBezTo>
                                    <a:lnTo>
                                      <a:pt x="1" y="7312"/>
                                    </a:lnTo>
                                    <a:cubicBezTo>
                                      <a:pt x="1" y="7453"/>
                                      <a:pt x="113" y="7570"/>
                                      <a:pt x="254" y="7570"/>
                                    </a:cubicBezTo>
                                    <a:cubicBezTo>
                                      <a:pt x="394" y="7570"/>
                                      <a:pt x="511" y="7453"/>
                                      <a:pt x="511" y="7312"/>
                                    </a:cubicBezTo>
                                    <a:lnTo>
                                      <a:pt x="511" y="257"/>
                                    </a:lnTo>
                                    <a:cubicBezTo>
                                      <a:pt x="511" y="86"/>
                                      <a:pt x="384" y="0"/>
                                      <a:pt x="25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50"/>
                              <p:cNvSpPr/>
                              <p:nvPr/>
                            </p:nvSpPr>
                            <p:spPr>
                              <a:xfrm>
                                <a:off x="3250375" y="3931150"/>
                                <a:ext cx="12800" cy="51450"/>
                              </a:xfrm>
                              <a:custGeom>
                                <a:rect b="b" l="l" r="r" t="t"/>
                                <a:pathLst>
                                  <a:path extrusionOk="0" h="2058" w="512">
                                    <a:moveTo>
                                      <a:pt x="259" y="0"/>
                                    </a:moveTo>
                                    <a:cubicBezTo>
                                      <a:pt x="118" y="0"/>
                                      <a:pt x="1" y="113"/>
                                      <a:pt x="1" y="258"/>
                                    </a:cubicBezTo>
                                    <a:lnTo>
                                      <a:pt x="1" y="2057"/>
                                    </a:lnTo>
                                    <a:lnTo>
                                      <a:pt x="512" y="2057"/>
                                    </a:lnTo>
                                    <a:lnTo>
                                      <a:pt x="512" y="258"/>
                                    </a:lnTo>
                                    <a:cubicBezTo>
                                      <a:pt x="507" y="117"/>
                                      <a:pt x="399" y="5"/>
                                      <a:pt x="259"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50"/>
                              <p:cNvSpPr/>
                              <p:nvPr/>
                            </p:nvSpPr>
                            <p:spPr>
                              <a:xfrm>
                                <a:off x="3452075" y="3931150"/>
                                <a:ext cx="12800" cy="51450"/>
                              </a:xfrm>
                              <a:custGeom>
                                <a:rect b="b" l="l" r="r" t="t"/>
                                <a:pathLst>
                                  <a:path extrusionOk="0" h="2058" w="512">
                                    <a:moveTo>
                                      <a:pt x="258" y="0"/>
                                    </a:moveTo>
                                    <a:cubicBezTo>
                                      <a:pt x="113" y="0"/>
                                      <a:pt x="0" y="113"/>
                                      <a:pt x="0" y="258"/>
                                    </a:cubicBezTo>
                                    <a:lnTo>
                                      <a:pt x="0" y="2057"/>
                                    </a:lnTo>
                                    <a:lnTo>
                                      <a:pt x="511" y="2057"/>
                                    </a:lnTo>
                                    <a:lnTo>
                                      <a:pt x="511" y="258"/>
                                    </a:lnTo>
                                    <a:cubicBezTo>
                                      <a:pt x="511" y="117"/>
                                      <a:pt x="399" y="0"/>
                                      <a:pt x="258"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2" name="Google Shape;1152;p50"/>
                            <p:cNvSpPr/>
                            <p:nvPr/>
                          </p:nvSpPr>
                          <p:spPr>
                            <a:xfrm>
                              <a:off x="5350060" y="4627436"/>
                              <a:ext cx="387900" cy="391200"/>
                            </a:xfrm>
                            <a:prstGeom prst="star5">
                              <a:avLst>
                                <a:gd fmla="val 19098" name="adj"/>
                                <a:gd fmla="val 105146" name="hf"/>
                                <a:gd fmla="val 110557" name="vf"/>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3" name="Google Shape;1153;p50"/>
                          <p:cNvSpPr/>
                          <p:nvPr/>
                        </p:nvSpPr>
                        <p:spPr>
                          <a:xfrm>
                            <a:off x="1571998" y="4627437"/>
                            <a:ext cx="387900" cy="391200"/>
                          </a:xfrm>
                          <a:prstGeom prst="star5">
                            <a:avLst>
                              <a:gd fmla="val 19098" name="adj"/>
                              <a:gd fmla="val 105146" name="hf"/>
                              <a:gd fmla="val 110557" name="vf"/>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grpSp>
                <p:nvGrpSpPr>
                  <p:cNvPr id="1154" name="Google Shape;1154;p50"/>
                  <p:cNvGrpSpPr/>
                  <p:nvPr/>
                </p:nvGrpSpPr>
                <p:grpSpPr>
                  <a:xfrm>
                    <a:off x="428725" y="5812425"/>
                    <a:ext cx="6731700" cy="3744125"/>
                    <a:chOff x="428725" y="5812425"/>
                    <a:chExt cx="6731700" cy="3744125"/>
                  </a:xfrm>
                </p:grpSpPr>
                <p:sp>
                  <p:nvSpPr>
                    <p:cNvPr id="1155" name="Google Shape;1155;p50"/>
                    <p:cNvSpPr/>
                    <p:nvPr/>
                  </p:nvSpPr>
                  <p:spPr>
                    <a:xfrm>
                      <a:off x="5279725" y="6061488"/>
                      <a:ext cx="1880700" cy="8073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Perceived benefits Minus Perceived barriers </a:t>
                      </a:r>
                      <a:endParaRPr sz="1200">
                        <a:latin typeface="Mada"/>
                        <a:ea typeface="Mada"/>
                        <a:cs typeface="Mada"/>
                        <a:sym typeface="Mada"/>
                      </a:endParaRPr>
                    </a:p>
                  </p:txBody>
                </p:sp>
                <p:sp>
                  <p:nvSpPr>
                    <p:cNvPr id="1156" name="Google Shape;1156;p50"/>
                    <p:cNvSpPr/>
                    <p:nvPr/>
                  </p:nvSpPr>
                  <p:spPr>
                    <a:xfrm>
                      <a:off x="2859900" y="7628025"/>
                      <a:ext cx="1880700" cy="5853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Perceived threat of the disease </a:t>
                      </a:r>
                      <a:endParaRPr sz="1200">
                        <a:latin typeface="Mada"/>
                        <a:ea typeface="Mada"/>
                        <a:cs typeface="Mada"/>
                        <a:sym typeface="Mada"/>
                      </a:endParaRPr>
                    </a:p>
                  </p:txBody>
                </p:sp>
                <p:sp>
                  <p:nvSpPr>
                    <p:cNvPr id="1157" name="Google Shape;1157;p50"/>
                    <p:cNvSpPr/>
                    <p:nvPr/>
                  </p:nvSpPr>
                  <p:spPr>
                    <a:xfrm>
                      <a:off x="428725" y="6077475"/>
                      <a:ext cx="1880700" cy="8073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latin typeface="Mada"/>
                          <a:ea typeface="Mada"/>
                          <a:cs typeface="Mada"/>
                          <a:sym typeface="Mada"/>
                        </a:rPr>
                        <a:t>Perceptions of susceptibility</a:t>
                      </a:r>
                      <a:endParaRPr sz="1100">
                        <a:latin typeface="Mada"/>
                        <a:ea typeface="Mada"/>
                        <a:cs typeface="Mada"/>
                        <a:sym typeface="Mada"/>
                      </a:endParaRPr>
                    </a:p>
                    <a:p>
                      <a:pPr indent="0" lvl="0" marL="0" rtl="0" algn="ctr">
                        <a:spcBef>
                          <a:spcPts val="0"/>
                        </a:spcBef>
                        <a:spcAft>
                          <a:spcPts val="0"/>
                        </a:spcAft>
                        <a:buNone/>
                      </a:pPr>
                      <a:r>
                        <a:rPr lang="en-GB" sz="1100">
                          <a:latin typeface="Mada"/>
                          <a:ea typeface="Mada"/>
                          <a:cs typeface="Mada"/>
                          <a:sym typeface="Mada"/>
                        </a:rPr>
                        <a:t>Perception of severity or seriousness</a:t>
                      </a:r>
                      <a:r>
                        <a:rPr lang="en-GB" sz="1200">
                          <a:latin typeface="Mada"/>
                          <a:ea typeface="Mada"/>
                          <a:cs typeface="Mada"/>
                          <a:sym typeface="Mada"/>
                        </a:rPr>
                        <a:t> </a:t>
                      </a:r>
                      <a:endParaRPr sz="1200">
                        <a:latin typeface="Mada"/>
                        <a:ea typeface="Mada"/>
                        <a:cs typeface="Mada"/>
                        <a:sym typeface="Mada"/>
                      </a:endParaRPr>
                    </a:p>
                  </p:txBody>
                </p:sp>
                <p:cxnSp>
                  <p:nvCxnSpPr>
                    <p:cNvPr id="1158" name="Google Shape;1158;p50"/>
                    <p:cNvCxnSpPr/>
                    <p:nvPr/>
                  </p:nvCxnSpPr>
                  <p:spPr>
                    <a:xfrm>
                      <a:off x="3805188" y="7170525"/>
                      <a:ext cx="7200" cy="457800"/>
                    </a:xfrm>
                    <a:prstGeom prst="straightConnector1">
                      <a:avLst/>
                    </a:prstGeom>
                    <a:noFill/>
                    <a:ln cap="flat" cmpd="sng" w="9525">
                      <a:solidFill>
                        <a:srgbClr val="A2C4C9"/>
                      </a:solidFill>
                      <a:prstDash val="solid"/>
                      <a:round/>
                      <a:headEnd len="med" w="med" type="none"/>
                      <a:tailEnd len="med" w="med" type="triangle"/>
                    </a:ln>
                  </p:spPr>
                </p:cxnSp>
                <p:cxnSp>
                  <p:nvCxnSpPr>
                    <p:cNvPr id="1159" name="Google Shape;1159;p50"/>
                    <p:cNvCxnSpPr>
                      <a:stCxn id="1160" idx="1"/>
                      <a:endCxn id="1157" idx="3"/>
                    </p:cNvCxnSpPr>
                    <p:nvPr/>
                  </p:nvCxnSpPr>
                  <p:spPr>
                    <a:xfrm rot="10800000">
                      <a:off x="2309425" y="6481125"/>
                      <a:ext cx="253200" cy="0"/>
                    </a:xfrm>
                    <a:prstGeom prst="straightConnector1">
                      <a:avLst/>
                    </a:prstGeom>
                    <a:noFill/>
                    <a:ln cap="flat" cmpd="sng" w="9525">
                      <a:solidFill>
                        <a:srgbClr val="A2C4C9"/>
                      </a:solidFill>
                      <a:prstDash val="solid"/>
                      <a:round/>
                      <a:headEnd len="med" w="med" type="none"/>
                      <a:tailEnd len="med" w="med" type="triangle"/>
                    </a:ln>
                  </p:spPr>
                </p:cxnSp>
                <p:cxnSp>
                  <p:nvCxnSpPr>
                    <p:cNvPr id="1161" name="Google Shape;1161;p50"/>
                    <p:cNvCxnSpPr>
                      <a:stCxn id="1160" idx="3"/>
                      <a:endCxn id="1155" idx="1"/>
                    </p:cNvCxnSpPr>
                    <p:nvPr/>
                  </p:nvCxnSpPr>
                  <p:spPr>
                    <a:xfrm flipH="1" rot="10800000">
                      <a:off x="5026525" y="6465225"/>
                      <a:ext cx="253200" cy="15900"/>
                    </a:xfrm>
                    <a:prstGeom prst="straightConnector1">
                      <a:avLst/>
                    </a:prstGeom>
                    <a:noFill/>
                    <a:ln cap="flat" cmpd="sng" w="9525">
                      <a:solidFill>
                        <a:srgbClr val="A2C4C9"/>
                      </a:solidFill>
                      <a:prstDash val="solid"/>
                      <a:round/>
                      <a:headEnd len="med" w="med" type="none"/>
                      <a:tailEnd len="med" w="med" type="triangle"/>
                    </a:ln>
                  </p:spPr>
                </p:cxnSp>
                <p:sp>
                  <p:nvSpPr>
                    <p:cNvPr id="1162" name="Google Shape;1162;p50"/>
                    <p:cNvSpPr/>
                    <p:nvPr/>
                  </p:nvSpPr>
                  <p:spPr>
                    <a:xfrm>
                      <a:off x="5279725" y="7621125"/>
                      <a:ext cx="1880700" cy="5853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Likelihood of taking recommended preventive action</a:t>
                      </a:r>
                      <a:endParaRPr sz="1000">
                        <a:latin typeface="Mada"/>
                        <a:ea typeface="Mada"/>
                        <a:cs typeface="Mada"/>
                        <a:sym typeface="Mada"/>
                      </a:endParaRPr>
                    </a:p>
                  </p:txBody>
                </p:sp>
                <p:sp>
                  <p:nvSpPr>
                    <p:cNvPr id="1163" name="Google Shape;1163;p50"/>
                    <p:cNvSpPr/>
                    <p:nvPr/>
                  </p:nvSpPr>
                  <p:spPr>
                    <a:xfrm>
                      <a:off x="2859900" y="8569850"/>
                      <a:ext cx="1880700" cy="9867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latin typeface="Mada"/>
                          <a:ea typeface="Mada"/>
                          <a:cs typeface="Mada"/>
                          <a:sym typeface="Mada"/>
                        </a:rPr>
                        <a:t>Cues to action (mass media campaign, reminder from a physician, illness of a friend) </a:t>
                      </a:r>
                      <a:endParaRPr sz="1100">
                        <a:latin typeface="Mada"/>
                        <a:ea typeface="Mada"/>
                        <a:cs typeface="Mada"/>
                        <a:sym typeface="Mada"/>
                      </a:endParaRPr>
                    </a:p>
                  </p:txBody>
                </p:sp>
                <p:cxnSp>
                  <p:nvCxnSpPr>
                    <p:cNvPr id="1164" name="Google Shape;1164;p50"/>
                    <p:cNvCxnSpPr>
                      <a:endCxn id="1156" idx="2"/>
                    </p:cNvCxnSpPr>
                    <p:nvPr/>
                  </p:nvCxnSpPr>
                  <p:spPr>
                    <a:xfrm rot="10800000">
                      <a:off x="3800250" y="8213325"/>
                      <a:ext cx="4800" cy="369300"/>
                    </a:xfrm>
                    <a:prstGeom prst="straightConnector1">
                      <a:avLst/>
                    </a:prstGeom>
                    <a:noFill/>
                    <a:ln cap="flat" cmpd="sng" w="9525">
                      <a:solidFill>
                        <a:srgbClr val="A2C4C9"/>
                      </a:solidFill>
                      <a:prstDash val="solid"/>
                      <a:round/>
                      <a:headEnd len="med" w="med" type="none"/>
                      <a:tailEnd len="med" w="med" type="triangle"/>
                    </a:ln>
                  </p:spPr>
                </p:cxnSp>
                <p:cxnSp>
                  <p:nvCxnSpPr>
                    <p:cNvPr id="1165" name="Google Shape;1165;p50"/>
                    <p:cNvCxnSpPr>
                      <a:stCxn id="1155" idx="2"/>
                      <a:endCxn id="1162" idx="0"/>
                    </p:cNvCxnSpPr>
                    <p:nvPr/>
                  </p:nvCxnSpPr>
                  <p:spPr>
                    <a:xfrm>
                      <a:off x="6220075" y="6868788"/>
                      <a:ext cx="0" cy="752400"/>
                    </a:xfrm>
                    <a:prstGeom prst="straightConnector1">
                      <a:avLst/>
                    </a:prstGeom>
                    <a:noFill/>
                    <a:ln cap="flat" cmpd="sng" w="9525">
                      <a:solidFill>
                        <a:srgbClr val="A2C4C9"/>
                      </a:solidFill>
                      <a:prstDash val="solid"/>
                      <a:round/>
                      <a:headEnd len="med" w="med" type="none"/>
                      <a:tailEnd len="med" w="med" type="triangle"/>
                    </a:ln>
                  </p:spPr>
                </p:cxnSp>
                <p:cxnSp>
                  <p:nvCxnSpPr>
                    <p:cNvPr id="1166" name="Google Shape;1166;p50"/>
                    <p:cNvCxnSpPr>
                      <a:stCxn id="1157" idx="2"/>
                    </p:cNvCxnSpPr>
                    <p:nvPr/>
                  </p:nvCxnSpPr>
                  <p:spPr>
                    <a:xfrm flipH="1">
                      <a:off x="1364275" y="6884775"/>
                      <a:ext cx="4800" cy="1031400"/>
                    </a:xfrm>
                    <a:prstGeom prst="straightConnector1">
                      <a:avLst/>
                    </a:prstGeom>
                    <a:noFill/>
                    <a:ln cap="flat" cmpd="sng" w="9525">
                      <a:solidFill>
                        <a:srgbClr val="A2C4C9"/>
                      </a:solidFill>
                      <a:prstDash val="solid"/>
                      <a:round/>
                      <a:headEnd len="med" w="med" type="none"/>
                      <a:tailEnd len="med" w="med" type="none"/>
                    </a:ln>
                  </p:spPr>
                </p:cxnSp>
                <p:sp>
                  <p:nvSpPr>
                    <p:cNvPr id="1160" name="Google Shape;1160;p50"/>
                    <p:cNvSpPr/>
                    <p:nvPr/>
                  </p:nvSpPr>
                  <p:spPr>
                    <a:xfrm>
                      <a:off x="2562625" y="5812425"/>
                      <a:ext cx="2463900" cy="13374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100">
                          <a:solidFill>
                            <a:schemeClr val="dk1"/>
                          </a:solidFill>
                          <a:latin typeface="Mada"/>
                          <a:ea typeface="Mada"/>
                          <a:cs typeface="Mada"/>
                          <a:sym typeface="Mada"/>
                        </a:rPr>
                        <a:t>Demographic variables (age, level of education) </a:t>
                      </a:r>
                      <a:r>
                        <a:rPr b="1" lang="en-GB" sz="1100">
                          <a:solidFill>
                            <a:schemeClr val="dk1"/>
                          </a:solidFill>
                          <a:latin typeface="Mada"/>
                          <a:ea typeface="Mada"/>
                          <a:cs typeface="Mada"/>
                          <a:sym typeface="Mada"/>
                        </a:rPr>
                        <a:t>&amp; </a:t>
                      </a:r>
                      <a:r>
                        <a:rPr lang="en-GB" sz="1100">
                          <a:solidFill>
                            <a:schemeClr val="dk1"/>
                          </a:solidFill>
                          <a:latin typeface="Mada"/>
                          <a:ea typeface="Mada"/>
                          <a:cs typeface="Mada"/>
                          <a:sym typeface="Mada"/>
                        </a:rPr>
                        <a:t>Socio-psychological variables (personality, self-esteem, peer pressure) </a:t>
                      </a:r>
                      <a:r>
                        <a:rPr b="1" lang="en-GB" sz="1100">
                          <a:solidFill>
                            <a:schemeClr val="dk1"/>
                          </a:solidFill>
                          <a:latin typeface="Mada"/>
                          <a:ea typeface="Mada"/>
                          <a:cs typeface="Mada"/>
                          <a:sym typeface="Mada"/>
                        </a:rPr>
                        <a:t>&amp;</a:t>
                      </a:r>
                      <a:r>
                        <a:rPr lang="en-GB" sz="1100">
                          <a:solidFill>
                            <a:schemeClr val="dk1"/>
                          </a:solidFill>
                          <a:latin typeface="Mada"/>
                          <a:ea typeface="Mada"/>
                          <a:cs typeface="Mada"/>
                          <a:sym typeface="Mada"/>
                        </a:rPr>
                        <a:t> Structural variable (knowledge, or experience of a health problem)</a:t>
                      </a:r>
                      <a:r>
                        <a:rPr lang="en-GB" sz="1200">
                          <a:solidFill>
                            <a:schemeClr val="dk1"/>
                          </a:solidFill>
                          <a:latin typeface="Mada"/>
                          <a:ea typeface="Mada"/>
                          <a:cs typeface="Mada"/>
                          <a:sym typeface="Mada"/>
                        </a:rPr>
                        <a:t> </a:t>
                      </a:r>
                      <a:endParaRPr sz="1200">
                        <a:latin typeface="Mada"/>
                        <a:ea typeface="Mada"/>
                        <a:cs typeface="Mada"/>
                        <a:sym typeface="Mada"/>
                      </a:endParaRPr>
                    </a:p>
                  </p:txBody>
                </p:sp>
              </p:grpSp>
            </p:grpSp>
            <p:grpSp>
              <p:nvGrpSpPr>
                <p:cNvPr id="1167" name="Google Shape;1167;p50"/>
                <p:cNvGrpSpPr/>
                <p:nvPr/>
              </p:nvGrpSpPr>
              <p:grpSpPr>
                <a:xfrm>
                  <a:off x="5271911" y="5231042"/>
                  <a:ext cx="277499" cy="225686"/>
                  <a:chOff x="4548000" y="1629950"/>
                  <a:chExt cx="424375" cy="420350"/>
                </a:xfrm>
              </p:grpSpPr>
              <p:sp>
                <p:nvSpPr>
                  <p:cNvPr id="1168" name="Google Shape;1168;p50"/>
                  <p:cNvSpPr/>
                  <p:nvPr/>
                </p:nvSpPr>
                <p:spPr>
                  <a:xfrm>
                    <a:off x="4728850" y="1731350"/>
                    <a:ext cx="140800" cy="139025"/>
                  </a:xfrm>
                  <a:custGeom>
                    <a:rect b="b" l="l" r="r" t="t"/>
                    <a:pathLst>
                      <a:path extrusionOk="0" h="5561" w="5632">
                        <a:moveTo>
                          <a:pt x="972" y="0"/>
                        </a:moveTo>
                        <a:cubicBezTo>
                          <a:pt x="875" y="0"/>
                          <a:pt x="778" y="38"/>
                          <a:pt x="703" y="113"/>
                        </a:cubicBezTo>
                        <a:lnTo>
                          <a:pt x="150" y="665"/>
                        </a:lnTo>
                        <a:cubicBezTo>
                          <a:pt x="0" y="815"/>
                          <a:pt x="0" y="1054"/>
                          <a:pt x="150" y="1200"/>
                        </a:cubicBezTo>
                        <a:lnTo>
                          <a:pt x="4399" y="5444"/>
                        </a:lnTo>
                        <a:cubicBezTo>
                          <a:pt x="4473" y="5522"/>
                          <a:pt x="4569" y="5561"/>
                          <a:pt x="4667" y="5561"/>
                        </a:cubicBezTo>
                        <a:cubicBezTo>
                          <a:pt x="4763" y="5561"/>
                          <a:pt x="4859" y="5523"/>
                          <a:pt x="4933" y="5449"/>
                        </a:cubicBezTo>
                        <a:lnTo>
                          <a:pt x="5486" y="4896"/>
                        </a:lnTo>
                        <a:cubicBezTo>
                          <a:pt x="5631" y="4746"/>
                          <a:pt x="5631" y="4507"/>
                          <a:pt x="5486" y="4362"/>
                        </a:cubicBezTo>
                        <a:lnTo>
                          <a:pt x="1237" y="113"/>
                        </a:lnTo>
                        <a:cubicBezTo>
                          <a:pt x="1164" y="38"/>
                          <a:pt x="1068" y="0"/>
                          <a:pt x="97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50"/>
                  <p:cNvSpPr/>
                  <p:nvPr/>
                </p:nvSpPr>
                <p:spPr>
                  <a:xfrm>
                    <a:off x="4805900" y="1807350"/>
                    <a:ext cx="63875" cy="62925"/>
                  </a:xfrm>
                  <a:custGeom>
                    <a:rect b="b" l="l" r="r" t="t"/>
                    <a:pathLst>
                      <a:path extrusionOk="0" h="2517" w="2555">
                        <a:moveTo>
                          <a:pt x="1092" y="1"/>
                        </a:moveTo>
                        <a:cubicBezTo>
                          <a:pt x="1242" y="155"/>
                          <a:pt x="1242" y="399"/>
                          <a:pt x="1092" y="549"/>
                        </a:cubicBezTo>
                        <a:lnTo>
                          <a:pt x="549" y="1092"/>
                        </a:lnTo>
                        <a:cubicBezTo>
                          <a:pt x="474" y="1167"/>
                          <a:pt x="375" y="1205"/>
                          <a:pt x="275" y="1205"/>
                        </a:cubicBezTo>
                        <a:cubicBezTo>
                          <a:pt x="175" y="1205"/>
                          <a:pt x="76" y="1167"/>
                          <a:pt x="1" y="1092"/>
                        </a:cubicBezTo>
                        <a:lnTo>
                          <a:pt x="1" y="1092"/>
                        </a:lnTo>
                        <a:lnTo>
                          <a:pt x="1313" y="2404"/>
                        </a:lnTo>
                        <a:cubicBezTo>
                          <a:pt x="1388" y="2479"/>
                          <a:pt x="1486" y="2517"/>
                          <a:pt x="1584" y="2517"/>
                        </a:cubicBezTo>
                        <a:cubicBezTo>
                          <a:pt x="1683" y="2517"/>
                          <a:pt x="1781" y="2479"/>
                          <a:pt x="1856" y="2404"/>
                        </a:cubicBezTo>
                        <a:lnTo>
                          <a:pt x="2404" y="1861"/>
                        </a:lnTo>
                        <a:cubicBezTo>
                          <a:pt x="2554" y="1706"/>
                          <a:pt x="2554" y="1462"/>
                          <a:pt x="2400" y="1312"/>
                        </a:cubicBezTo>
                        <a:lnTo>
                          <a:pt x="1092" y="1"/>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50"/>
                  <p:cNvSpPr/>
                  <p:nvPr/>
                </p:nvSpPr>
                <p:spPr>
                  <a:xfrm>
                    <a:off x="4788225" y="1629950"/>
                    <a:ext cx="184150" cy="181875"/>
                  </a:xfrm>
                  <a:custGeom>
                    <a:rect b="b" l="l" r="r" t="t"/>
                    <a:pathLst>
                      <a:path extrusionOk="0" h="7275" w="7366">
                        <a:moveTo>
                          <a:pt x="6370" y="1"/>
                        </a:moveTo>
                        <a:cubicBezTo>
                          <a:pt x="6156" y="1"/>
                          <a:pt x="5943" y="76"/>
                          <a:pt x="5772" y="229"/>
                        </a:cubicBezTo>
                        <a:lnTo>
                          <a:pt x="0" y="5302"/>
                        </a:lnTo>
                        <a:lnTo>
                          <a:pt x="1973" y="7275"/>
                        </a:lnTo>
                        <a:lnTo>
                          <a:pt x="7047" y="1508"/>
                        </a:lnTo>
                        <a:cubicBezTo>
                          <a:pt x="7365" y="1152"/>
                          <a:pt x="7351" y="603"/>
                          <a:pt x="7014" y="266"/>
                        </a:cubicBezTo>
                        <a:cubicBezTo>
                          <a:pt x="6836" y="90"/>
                          <a:pt x="6602" y="1"/>
                          <a:pt x="637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50"/>
                  <p:cNvSpPr/>
                  <p:nvPr/>
                </p:nvSpPr>
                <p:spPr>
                  <a:xfrm>
                    <a:off x="4788225" y="1629950"/>
                    <a:ext cx="184150" cy="181875"/>
                  </a:xfrm>
                  <a:custGeom>
                    <a:rect b="b" l="l" r="r" t="t"/>
                    <a:pathLst>
                      <a:path extrusionOk="0" h="7275" w="7366">
                        <a:moveTo>
                          <a:pt x="6370" y="1"/>
                        </a:moveTo>
                        <a:cubicBezTo>
                          <a:pt x="6156" y="1"/>
                          <a:pt x="5943" y="76"/>
                          <a:pt x="5772" y="229"/>
                        </a:cubicBezTo>
                        <a:lnTo>
                          <a:pt x="0" y="5302"/>
                        </a:lnTo>
                        <a:lnTo>
                          <a:pt x="1973" y="7275"/>
                        </a:lnTo>
                        <a:lnTo>
                          <a:pt x="7047" y="1508"/>
                        </a:lnTo>
                        <a:cubicBezTo>
                          <a:pt x="7365" y="1152"/>
                          <a:pt x="7351" y="603"/>
                          <a:pt x="7014" y="266"/>
                        </a:cubicBezTo>
                        <a:cubicBezTo>
                          <a:pt x="6836" y="90"/>
                          <a:pt x="6602" y="1"/>
                          <a:pt x="6370"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50"/>
                  <p:cNvSpPr/>
                  <p:nvPr/>
                </p:nvSpPr>
                <p:spPr>
                  <a:xfrm>
                    <a:off x="4822650" y="1631075"/>
                    <a:ext cx="149725" cy="180750"/>
                  </a:xfrm>
                  <a:custGeom>
                    <a:rect b="b" l="l" r="r" t="t"/>
                    <a:pathLst>
                      <a:path extrusionOk="0" h="7230" w="5989">
                        <a:moveTo>
                          <a:pt x="5257" y="1"/>
                        </a:moveTo>
                        <a:lnTo>
                          <a:pt x="5257" y="1"/>
                        </a:lnTo>
                        <a:cubicBezTo>
                          <a:pt x="5351" y="301"/>
                          <a:pt x="5281" y="629"/>
                          <a:pt x="5070" y="868"/>
                        </a:cubicBezTo>
                        <a:lnTo>
                          <a:pt x="1" y="6635"/>
                        </a:lnTo>
                        <a:lnTo>
                          <a:pt x="596" y="7230"/>
                        </a:lnTo>
                        <a:lnTo>
                          <a:pt x="5670" y="1463"/>
                        </a:lnTo>
                        <a:cubicBezTo>
                          <a:pt x="5988" y="1102"/>
                          <a:pt x="5969" y="558"/>
                          <a:pt x="5632" y="221"/>
                        </a:cubicBezTo>
                        <a:cubicBezTo>
                          <a:pt x="5529" y="118"/>
                          <a:pt x="5398" y="43"/>
                          <a:pt x="5257" y="1"/>
                        </a:cubicBez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50"/>
                  <p:cNvSpPr/>
                  <p:nvPr/>
                </p:nvSpPr>
                <p:spPr>
                  <a:xfrm>
                    <a:off x="4548000" y="1766500"/>
                    <a:ext cx="293775" cy="283800"/>
                  </a:xfrm>
                  <a:custGeom>
                    <a:rect b="b" l="l" r="r" t="t"/>
                    <a:pathLst>
                      <a:path extrusionOk="0" h="11352" w="11751">
                        <a:moveTo>
                          <a:pt x="6414" y="0"/>
                        </a:moveTo>
                        <a:cubicBezTo>
                          <a:pt x="4860" y="0"/>
                          <a:pt x="3235" y="640"/>
                          <a:pt x="1973" y="1902"/>
                        </a:cubicBezTo>
                        <a:cubicBezTo>
                          <a:pt x="642" y="3242"/>
                          <a:pt x="1" y="4980"/>
                          <a:pt x="80" y="6615"/>
                        </a:cubicBezTo>
                        <a:cubicBezTo>
                          <a:pt x="113" y="7238"/>
                          <a:pt x="375" y="7828"/>
                          <a:pt x="820" y="8269"/>
                        </a:cubicBezTo>
                        <a:lnTo>
                          <a:pt x="3158" y="10606"/>
                        </a:lnTo>
                        <a:cubicBezTo>
                          <a:pt x="3599" y="11051"/>
                          <a:pt x="4189" y="11314"/>
                          <a:pt x="4812" y="11347"/>
                        </a:cubicBezTo>
                        <a:cubicBezTo>
                          <a:pt x="4896" y="11350"/>
                          <a:pt x="4981" y="11352"/>
                          <a:pt x="5066" y="11352"/>
                        </a:cubicBezTo>
                        <a:cubicBezTo>
                          <a:pt x="5320" y="11352"/>
                          <a:pt x="5575" y="11336"/>
                          <a:pt x="5824" y="11304"/>
                        </a:cubicBezTo>
                        <a:lnTo>
                          <a:pt x="6972" y="11037"/>
                        </a:lnTo>
                        <a:cubicBezTo>
                          <a:pt x="7932" y="10714"/>
                          <a:pt x="8808" y="10171"/>
                          <a:pt x="9520" y="9449"/>
                        </a:cubicBezTo>
                        <a:cubicBezTo>
                          <a:pt x="11155" y="7814"/>
                          <a:pt x="11750" y="5575"/>
                          <a:pt x="11254" y="3659"/>
                        </a:cubicBezTo>
                        <a:lnTo>
                          <a:pt x="7764" y="168"/>
                        </a:lnTo>
                        <a:cubicBezTo>
                          <a:pt x="7327" y="56"/>
                          <a:pt x="6874" y="0"/>
                          <a:pt x="6414"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50"/>
                  <p:cNvSpPr/>
                  <p:nvPr/>
                </p:nvSpPr>
                <p:spPr>
                  <a:xfrm>
                    <a:off x="4596250" y="1827375"/>
                    <a:ext cx="245525" cy="222875"/>
                  </a:xfrm>
                  <a:custGeom>
                    <a:rect b="b" l="l" r="r" t="t"/>
                    <a:pathLst>
                      <a:path extrusionOk="0" h="8915" w="9821">
                        <a:moveTo>
                          <a:pt x="8101" y="1"/>
                        </a:moveTo>
                        <a:lnTo>
                          <a:pt x="8101" y="1"/>
                        </a:lnTo>
                        <a:cubicBezTo>
                          <a:pt x="8598" y="1917"/>
                          <a:pt x="8003" y="4156"/>
                          <a:pt x="6368" y="5787"/>
                        </a:cubicBezTo>
                        <a:cubicBezTo>
                          <a:pt x="5651" y="6508"/>
                          <a:pt x="4779" y="7052"/>
                          <a:pt x="3819" y="7380"/>
                        </a:cubicBezTo>
                        <a:lnTo>
                          <a:pt x="2671" y="7642"/>
                        </a:lnTo>
                        <a:cubicBezTo>
                          <a:pt x="2418" y="7674"/>
                          <a:pt x="2165" y="7689"/>
                          <a:pt x="1912" y="7689"/>
                        </a:cubicBezTo>
                        <a:cubicBezTo>
                          <a:pt x="1828" y="7689"/>
                          <a:pt x="1744" y="7688"/>
                          <a:pt x="1659" y="7684"/>
                        </a:cubicBezTo>
                        <a:cubicBezTo>
                          <a:pt x="1032" y="7651"/>
                          <a:pt x="441" y="7384"/>
                          <a:pt x="1" y="6944"/>
                        </a:cubicBezTo>
                        <a:lnTo>
                          <a:pt x="1" y="6944"/>
                        </a:lnTo>
                        <a:lnTo>
                          <a:pt x="1224" y="8167"/>
                        </a:lnTo>
                        <a:cubicBezTo>
                          <a:pt x="1669" y="8612"/>
                          <a:pt x="2259" y="8874"/>
                          <a:pt x="2882" y="8907"/>
                        </a:cubicBezTo>
                        <a:cubicBezTo>
                          <a:pt x="2978" y="8912"/>
                          <a:pt x="3075" y="8915"/>
                          <a:pt x="3172" y="8915"/>
                        </a:cubicBezTo>
                        <a:cubicBezTo>
                          <a:pt x="3414" y="8915"/>
                          <a:pt x="3656" y="8898"/>
                          <a:pt x="3894" y="8865"/>
                        </a:cubicBezTo>
                        <a:lnTo>
                          <a:pt x="5042" y="8602"/>
                        </a:lnTo>
                        <a:cubicBezTo>
                          <a:pt x="6002" y="8274"/>
                          <a:pt x="6874" y="7731"/>
                          <a:pt x="7590" y="7014"/>
                        </a:cubicBezTo>
                        <a:cubicBezTo>
                          <a:pt x="9225" y="5384"/>
                          <a:pt x="9820" y="3140"/>
                          <a:pt x="9324" y="1224"/>
                        </a:cubicBezTo>
                        <a:lnTo>
                          <a:pt x="8101"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cxnSp>
            <p:nvCxnSpPr>
              <p:cNvPr id="1175" name="Google Shape;1175;p50"/>
              <p:cNvCxnSpPr/>
              <p:nvPr/>
            </p:nvCxnSpPr>
            <p:spPr>
              <a:xfrm>
                <a:off x="1386600" y="7916175"/>
                <a:ext cx="1473300" cy="4500"/>
              </a:xfrm>
              <a:prstGeom prst="straightConnector1">
                <a:avLst/>
              </a:prstGeom>
              <a:noFill/>
              <a:ln cap="flat" cmpd="sng" w="9525">
                <a:solidFill>
                  <a:srgbClr val="A2C4C9"/>
                </a:solidFill>
                <a:prstDash val="solid"/>
                <a:round/>
                <a:headEnd len="med" w="med" type="none"/>
                <a:tailEnd len="med" w="med" type="triangle"/>
              </a:ln>
            </p:spPr>
          </p:cxnSp>
        </p:grpSp>
        <p:cxnSp>
          <p:nvCxnSpPr>
            <p:cNvPr id="1176" name="Google Shape;1176;p50"/>
            <p:cNvCxnSpPr/>
            <p:nvPr/>
          </p:nvCxnSpPr>
          <p:spPr>
            <a:xfrm flipH="1" rot="10800000">
              <a:off x="4751567" y="10022734"/>
              <a:ext cx="577592" cy="5334"/>
            </a:xfrm>
            <a:prstGeom prst="straightConnector1">
              <a:avLst/>
            </a:prstGeom>
            <a:noFill/>
            <a:ln cap="flat" cmpd="sng" w="9525">
              <a:solidFill>
                <a:srgbClr val="A2C4C9"/>
              </a:solidFill>
              <a:prstDash val="solid"/>
              <a:round/>
              <a:headEnd len="med" w="med" type="none"/>
              <a:tailEnd len="med" w="med" type="triangle"/>
            </a:ln>
          </p:spPr>
        </p:cxnSp>
      </p:grpSp>
      <p:grpSp>
        <p:nvGrpSpPr>
          <p:cNvPr id="1177" name="Google Shape;1177;p50"/>
          <p:cNvGrpSpPr/>
          <p:nvPr/>
        </p:nvGrpSpPr>
        <p:grpSpPr>
          <a:xfrm>
            <a:off x="500869" y="4545240"/>
            <a:ext cx="6587507" cy="2106734"/>
            <a:chOff x="-9075" y="1654697"/>
            <a:chExt cx="7607700" cy="2811603"/>
          </a:xfrm>
        </p:grpSpPr>
        <p:grpSp>
          <p:nvGrpSpPr>
            <p:cNvPr id="1178" name="Google Shape;1178;p50"/>
            <p:cNvGrpSpPr/>
            <p:nvPr/>
          </p:nvGrpSpPr>
          <p:grpSpPr>
            <a:xfrm>
              <a:off x="-9075" y="1654697"/>
              <a:ext cx="7607700" cy="2811603"/>
              <a:chOff x="-9075" y="1654697"/>
              <a:chExt cx="7607700" cy="2811603"/>
            </a:xfrm>
          </p:grpSpPr>
          <p:sp>
            <p:nvSpPr>
              <p:cNvPr id="1179" name="Google Shape;1179;p50"/>
              <p:cNvSpPr/>
              <p:nvPr/>
            </p:nvSpPr>
            <p:spPr>
              <a:xfrm>
                <a:off x="6566523" y="4240589"/>
                <a:ext cx="282220" cy="225711"/>
              </a:xfrm>
              <a:custGeom>
                <a:rect b="b" l="l" r="r" t="t"/>
                <a:pathLst>
                  <a:path extrusionOk="0" h="7490" w="7478">
                    <a:moveTo>
                      <a:pt x="3739" y="1"/>
                    </a:moveTo>
                    <a:cubicBezTo>
                      <a:pt x="1667" y="1"/>
                      <a:pt x="0" y="1680"/>
                      <a:pt x="0" y="3751"/>
                    </a:cubicBezTo>
                    <a:cubicBezTo>
                      <a:pt x="0" y="5811"/>
                      <a:pt x="1667" y="7490"/>
                      <a:pt x="3739" y="7490"/>
                    </a:cubicBezTo>
                    <a:cubicBezTo>
                      <a:pt x="5810" y="7490"/>
                      <a:pt x="7477" y="5811"/>
                      <a:pt x="7477" y="3751"/>
                    </a:cubicBezTo>
                    <a:cubicBezTo>
                      <a:pt x="7477" y="1680"/>
                      <a:pt x="5810" y="1"/>
                      <a:pt x="3739" y="1"/>
                    </a:cubicBezTo>
                    <a:close/>
                  </a:path>
                </a:pathLst>
              </a:cu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0" name="Google Shape;1180;p50"/>
              <p:cNvGrpSpPr/>
              <p:nvPr/>
            </p:nvGrpSpPr>
            <p:grpSpPr>
              <a:xfrm>
                <a:off x="-9075" y="1654697"/>
                <a:ext cx="7607700" cy="2811603"/>
                <a:chOff x="-9075" y="1654697"/>
                <a:chExt cx="7607700" cy="2811603"/>
              </a:xfrm>
            </p:grpSpPr>
            <p:sp>
              <p:nvSpPr>
                <p:cNvPr id="1181" name="Google Shape;1181;p50"/>
                <p:cNvSpPr/>
                <p:nvPr/>
              </p:nvSpPr>
              <p:spPr>
                <a:xfrm>
                  <a:off x="4737696" y="4240589"/>
                  <a:ext cx="282220" cy="225711"/>
                </a:xfrm>
                <a:custGeom>
                  <a:rect b="b" l="l" r="r" t="t"/>
                  <a:pathLst>
                    <a:path extrusionOk="0" h="7490" w="7478">
                      <a:moveTo>
                        <a:pt x="3739" y="1"/>
                      </a:moveTo>
                      <a:cubicBezTo>
                        <a:pt x="1668" y="1"/>
                        <a:pt x="1" y="1680"/>
                        <a:pt x="1" y="3751"/>
                      </a:cubicBezTo>
                      <a:cubicBezTo>
                        <a:pt x="1" y="5811"/>
                        <a:pt x="1668" y="7490"/>
                        <a:pt x="3739" y="7490"/>
                      </a:cubicBezTo>
                      <a:cubicBezTo>
                        <a:pt x="5799" y="7490"/>
                        <a:pt x="7478" y="5811"/>
                        <a:pt x="7478" y="3751"/>
                      </a:cubicBezTo>
                      <a:cubicBezTo>
                        <a:pt x="7478" y="1680"/>
                        <a:pt x="5799" y="1"/>
                        <a:pt x="3739" y="1"/>
                      </a:cubicBezTo>
                      <a:close/>
                    </a:path>
                  </a:pathLst>
                </a:cu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2" name="Google Shape;1182;p50"/>
                <p:cNvGrpSpPr/>
                <p:nvPr/>
              </p:nvGrpSpPr>
              <p:grpSpPr>
                <a:xfrm>
                  <a:off x="-9075" y="1654697"/>
                  <a:ext cx="7607700" cy="2811603"/>
                  <a:chOff x="-9075" y="1654697"/>
                  <a:chExt cx="7607700" cy="2811603"/>
                </a:xfrm>
              </p:grpSpPr>
              <p:sp>
                <p:nvSpPr>
                  <p:cNvPr id="1183" name="Google Shape;1183;p50"/>
                  <p:cNvSpPr/>
                  <p:nvPr/>
                </p:nvSpPr>
                <p:spPr>
                  <a:xfrm>
                    <a:off x="2813028" y="4240589"/>
                    <a:ext cx="282673" cy="225711"/>
                  </a:xfrm>
                  <a:custGeom>
                    <a:rect b="b" l="l" r="r" t="t"/>
                    <a:pathLst>
                      <a:path extrusionOk="0" h="7490" w="7490">
                        <a:moveTo>
                          <a:pt x="3751" y="1"/>
                        </a:moveTo>
                        <a:cubicBezTo>
                          <a:pt x="1679" y="1"/>
                          <a:pt x="1" y="1680"/>
                          <a:pt x="1" y="3751"/>
                        </a:cubicBezTo>
                        <a:cubicBezTo>
                          <a:pt x="1" y="5811"/>
                          <a:pt x="1679" y="7490"/>
                          <a:pt x="3751" y="7490"/>
                        </a:cubicBezTo>
                        <a:cubicBezTo>
                          <a:pt x="5811" y="7490"/>
                          <a:pt x="7490" y="5811"/>
                          <a:pt x="7490" y="3751"/>
                        </a:cubicBezTo>
                        <a:cubicBezTo>
                          <a:pt x="7490" y="1680"/>
                          <a:pt x="5811" y="1"/>
                          <a:pt x="3751" y="1"/>
                        </a:cubicBezTo>
                        <a:close/>
                      </a:path>
                    </a:pathLst>
                  </a:cu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4" name="Google Shape;1184;p50"/>
                  <p:cNvGrpSpPr/>
                  <p:nvPr/>
                </p:nvGrpSpPr>
                <p:grpSpPr>
                  <a:xfrm>
                    <a:off x="-9075" y="1654697"/>
                    <a:ext cx="7607700" cy="2811603"/>
                    <a:chOff x="-9075" y="1654697"/>
                    <a:chExt cx="7607700" cy="2811603"/>
                  </a:xfrm>
                </p:grpSpPr>
                <p:grpSp>
                  <p:nvGrpSpPr>
                    <p:cNvPr id="1185" name="Google Shape;1185;p50"/>
                    <p:cNvGrpSpPr/>
                    <p:nvPr/>
                  </p:nvGrpSpPr>
                  <p:grpSpPr>
                    <a:xfrm>
                      <a:off x="-9075" y="1654697"/>
                      <a:ext cx="7607700" cy="2811603"/>
                      <a:chOff x="-9075" y="1654697"/>
                      <a:chExt cx="7607700" cy="2811603"/>
                    </a:xfrm>
                  </p:grpSpPr>
                  <p:sp>
                    <p:nvSpPr>
                      <p:cNvPr id="1186" name="Google Shape;1186;p50"/>
                      <p:cNvSpPr/>
                      <p:nvPr/>
                    </p:nvSpPr>
                    <p:spPr>
                      <a:xfrm>
                        <a:off x="888814" y="4240589"/>
                        <a:ext cx="282673" cy="225711"/>
                      </a:xfrm>
                      <a:custGeom>
                        <a:rect b="b" l="l" r="r" t="t"/>
                        <a:pathLst>
                          <a:path extrusionOk="0" h="7490" w="7490">
                            <a:moveTo>
                              <a:pt x="3739" y="1"/>
                            </a:moveTo>
                            <a:cubicBezTo>
                              <a:pt x="1679" y="1"/>
                              <a:pt x="0" y="1680"/>
                              <a:pt x="0" y="3751"/>
                            </a:cubicBezTo>
                            <a:cubicBezTo>
                              <a:pt x="0" y="5811"/>
                              <a:pt x="1679" y="7490"/>
                              <a:pt x="3739" y="7490"/>
                            </a:cubicBezTo>
                            <a:cubicBezTo>
                              <a:pt x="5811" y="7490"/>
                              <a:pt x="7489" y="5811"/>
                              <a:pt x="7489" y="3751"/>
                            </a:cubicBezTo>
                            <a:cubicBezTo>
                              <a:pt x="7489" y="1680"/>
                              <a:pt x="5811" y="1"/>
                              <a:pt x="3739" y="1"/>
                            </a:cubicBezTo>
                            <a:close/>
                          </a:path>
                        </a:pathLst>
                      </a:cu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50"/>
                      <p:cNvSpPr/>
                      <p:nvPr/>
                    </p:nvSpPr>
                    <p:spPr>
                      <a:xfrm>
                        <a:off x="2862010" y="4279702"/>
                        <a:ext cx="184700" cy="147481"/>
                      </a:xfrm>
                      <a:custGeom>
                        <a:rect b="b" l="l" r="r" t="t"/>
                        <a:pathLst>
                          <a:path extrusionOk="0" h="4894" w="4894">
                            <a:moveTo>
                              <a:pt x="2453" y="1"/>
                            </a:moveTo>
                            <a:cubicBezTo>
                              <a:pt x="1096" y="1"/>
                              <a:pt x="0" y="1096"/>
                              <a:pt x="0" y="2453"/>
                            </a:cubicBezTo>
                            <a:cubicBezTo>
                              <a:pt x="0" y="3799"/>
                              <a:pt x="1096" y="4894"/>
                              <a:pt x="2453" y="4894"/>
                            </a:cubicBezTo>
                            <a:cubicBezTo>
                              <a:pt x="3799" y="4894"/>
                              <a:pt x="4894" y="3799"/>
                              <a:pt x="4894" y="2453"/>
                            </a:cubicBezTo>
                            <a:cubicBezTo>
                              <a:pt x="4894" y="1096"/>
                              <a:pt x="3799" y="1"/>
                              <a:pt x="2453" y="1"/>
                            </a:cubicBez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50"/>
                      <p:cNvSpPr/>
                      <p:nvPr/>
                    </p:nvSpPr>
                    <p:spPr>
                      <a:xfrm>
                        <a:off x="4786677" y="4279702"/>
                        <a:ext cx="184284" cy="147481"/>
                      </a:xfrm>
                      <a:custGeom>
                        <a:rect b="b" l="l" r="r" t="t"/>
                        <a:pathLst>
                          <a:path extrusionOk="0" h="4894" w="4883">
                            <a:moveTo>
                              <a:pt x="2441" y="1"/>
                            </a:moveTo>
                            <a:cubicBezTo>
                              <a:pt x="1084" y="1"/>
                              <a:pt x="1" y="1096"/>
                              <a:pt x="1" y="2453"/>
                            </a:cubicBezTo>
                            <a:cubicBezTo>
                              <a:pt x="1" y="3799"/>
                              <a:pt x="1084" y="4894"/>
                              <a:pt x="2441" y="4894"/>
                            </a:cubicBezTo>
                            <a:cubicBezTo>
                              <a:pt x="3787" y="4894"/>
                              <a:pt x="4882" y="3799"/>
                              <a:pt x="4882" y="2453"/>
                            </a:cubicBezTo>
                            <a:cubicBezTo>
                              <a:pt x="4882" y="1096"/>
                              <a:pt x="3787" y="1"/>
                              <a:pt x="2441" y="1"/>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50"/>
                      <p:cNvSpPr/>
                      <p:nvPr/>
                    </p:nvSpPr>
                    <p:spPr>
                      <a:xfrm>
                        <a:off x="6615467" y="4279702"/>
                        <a:ext cx="184284" cy="147481"/>
                      </a:xfrm>
                      <a:custGeom>
                        <a:rect b="b" l="l" r="r" t="t"/>
                        <a:pathLst>
                          <a:path extrusionOk="0" h="4894" w="4883">
                            <a:moveTo>
                              <a:pt x="2442" y="1"/>
                            </a:moveTo>
                            <a:cubicBezTo>
                              <a:pt x="1096" y="1"/>
                              <a:pt x="1" y="1096"/>
                              <a:pt x="1" y="2453"/>
                            </a:cubicBezTo>
                            <a:cubicBezTo>
                              <a:pt x="1" y="3799"/>
                              <a:pt x="1096" y="4894"/>
                              <a:pt x="2442" y="4894"/>
                            </a:cubicBezTo>
                            <a:cubicBezTo>
                              <a:pt x="3787" y="4894"/>
                              <a:pt x="4883" y="3799"/>
                              <a:pt x="4883" y="2453"/>
                            </a:cubicBezTo>
                            <a:cubicBezTo>
                              <a:pt x="4883" y="1096"/>
                              <a:pt x="3787" y="1"/>
                              <a:pt x="2442" y="1"/>
                            </a:cubicBez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0" name="Google Shape;1190;p50"/>
                      <p:cNvGrpSpPr/>
                      <p:nvPr/>
                    </p:nvGrpSpPr>
                    <p:grpSpPr>
                      <a:xfrm>
                        <a:off x="-9075" y="1654697"/>
                        <a:ext cx="7607700" cy="2702928"/>
                        <a:chOff x="-9075" y="1654697"/>
                        <a:chExt cx="7607700" cy="2702928"/>
                      </a:xfrm>
                    </p:grpSpPr>
                    <p:cxnSp>
                      <p:nvCxnSpPr>
                        <p:cNvPr id="1191" name="Google Shape;1191;p50"/>
                        <p:cNvCxnSpPr/>
                        <p:nvPr/>
                      </p:nvCxnSpPr>
                      <p:spPr>
                        <a:xfrm>
                          <a:off x="-9075" y="4350725"/>
                          <a:ext cx="7607700" cy="6900"/>
                        </a:xfrm>
                        <a:prstGeom prst="straightConnector1">
                          <a:avLst/>
                        </a:prstGeom>
                        <a:noFill/>
                        <a:ln cap="flat" cmpd="sng" w="19050">
                          <a:solidFill>
                            <a:srgbClr val="595959"/>
                          </a:solidFill>
                          <a:prstDash val="solid"/>
                          <a:round/>
                          <a:headEnd len="med" w="med" type="none"/>
                          <a:tailEnd len="med" w="med" type="none"/>
                        </a:ln>
                      </p:spPr>
                    </p:cxnSp>
                    <p:sp>
                      <p:nvSpPr>
                        <p:cNvPr id="1192" name="Google Shape;1192;p50"/>
                        <p:cNvSpPr/>
                        <p:nvPr/>
                      </p:nvSpPr>
                      <p:spPr>
                        <a:xfrm>
                          <a:off x="245425" y="1965780"/>
                          <a:ext cx="1569154" cy="2044883"/>
                        </a:xfrm>
                        <a:custGeom>
                          <a:rect b="b" l="l" r="r" t="t"/>
                          <a:pathLst>
                            <a:path extrusionOk="0" h="53138" w="41578">
                              <a:moveTo>
                                <a:pt x="2334" y="0"/>
                              </a:moveTo>
                              <a:cubicBezTo>
                                <a:pt x="1048" y="0"/>
                                <a:pt x="1" y="1036"/>
                                <a:pt x="1" y="2322"/>
                              </a:cubicBezTo>
                              <a:lnTo>
                                <a:pt x="1" y="50804"/>
                              </a:lnTo>
                              <a:cubicBezTo>
                                <a:pt x="1" y="50899"/>
                                <a:pt x="13" y="50983"/>
                                <a:pt x="24" y="51066"/>
                              </a:cubicBezTo>
                              <a:cubicBezTo>
                                <a:pt x="48" y="51280"/>
                                <a:pt x="96" y="51495"/>
                                <a:pt x="179" y="51697"/>
                              </a:cubicBezTo>
                              <a:cubicBezTo>
                                <a:pt x="524" y="52543"/>
                                <a:pt x="1358" y="53138"/>
                                <a:pt x="2334" y="53138"/>
                              </a:cubicBezTo>
                              <a:lnTo>
                                <a:pt x="39256" y="53138"/>
                              </a:lnTo>
                              <a:cubicBezTo>
                                <a:pt x="40541" y="53138"/>
                                <a:pt x="41577" y="52090"/>
                                <a:pt x="41577" y="50804"/>
                              </a:cubicBezTo>
                              <a:lnTo>
                                <a:pt x="41577" y="2322"/>
                              </a:lnTo>
                              <a:cubicBezTo>
                                <a:pt x="41577" y="1036"/>
                                <a:pt x="40541" y="0"/>
                                <a:pt x="39256" y="0"/>
                              </a:cubicBezTo>
                              <a:close/>
                            </a:path>
                          </a:pathLst>
                        </a:cu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50"/>
                        <p:cNvSpPr/>
                        <p:nvPr/>
                      </p:nvSpPr>
                      <p:spPr>
                        <a:xfrm>
                          <a:off x="245425" y="1654697"/>
                          <a:ext cx="1082496" cy="807324"/>
                        </a:xfrm>
                        <a:custGeom>
                          <a:rect b="b" l="l" r="r" t="t"/>
                          <a:pathLst>
                            <a:path extrusionOk="0" h="20979" w="28683">
                              <a:moveTo>
                                <a:pt x="7633" y="0"/>
                              </a:moveTo>
                              <a:cubicBezTo>
                                <a:pt x="3644" y="0"/>
                                <a:pt x="370" y="3060"/>
                                <a:pt x="36" y="6965"/>
                              </a:cubicBezTo>
                              <a:cubicBezTo>
                                <a:pt x="13" y="7179"/>
                                <a:pt x="1" y="7406"/>
                                <a:pt x="1" y="7632"/>
                              </a:cubicBezTo>
                              <a:lnTo>
                                <a:pt x="1" y="20717"/>
                              </a:lnTo>
                              <a:cubicBezTo>
                                <a:pt x="1" y="20800"/>
                                <a:pt x="1" y="20895"/>
                                <a:pt x="1" y="20979"/>
                              </a:cubicBezTo>
                              <a:cubicBezTo>
                                <a:pt x="405" y="15431"/>
                                <a:pt x="9359" y="14716"/>
                                <a:pt x="12681" y="14633"/>
                              </a:cubicBezTo>
                              <a:cubicBezTo>
                                <a:pt x="12935" y="14629"/>
                                <a:pt x="13156" y="14627"/>
                                <a:pt x="13337" y="14627"/>
                              </a:cubicBezTo>
                              <a:cubicBezTo>
                                <a:pt x="13701" y="14627"/>
                                <a:pt x="13907" y="14633"/>
                                <a:pt x="13907" y="14633"/>
                              </a:cubicBezTo>
                              <a:lnTo>
                                <a:pt x="21253" y="14633"/>
                              </a:lnTo>
                              <a:cubicBezTo>
                                <a:pt x="25206" y="14633"/>
                                <a:pt x="28516" y="11537"/>
                                <a:pt x="28671" y="7608"/>
                              </a:cubicBezTo>
                              <a:lnTo>
                                <a:pt x="28671" y="7596"/>
                              </a:lnTo>
                              <a:cubicBezTo>
                                <a:pt x="28671" y="7537"/>
                                <a:pt x="28671" y="7477"/>
                                <a:pt x="28671" y="7418"/>
                              </a:cubicBezTo>
                              <a:cubicBezTo>
                                <a:pt x="28683" y="7287"/>
                                <a:pt x="28671" y="7156"/>
                                <a:pt x="28671" y="7025"/>
                              </a:cubicBezTo>
                              <a:cubicBezTo>
                                <a:pt x="28671" y="7013"/>
                                <a:pt x="28671" y="6989"/>
                                <a:pt x="28671" y="6965"/>
                              </a:cubicBezTo>
                              <a:cubicBezTo>
                                <a:pt x="28492" y="3084"/>
                                <a:pt x="25289" y="0"/>
                                <a:pt x="21360" y="0"/>
                              </a:cubicBezTo>
                              <a:close/>
                            </a:path>
                          </a:pathLst>
                        </a:custGeom>
                        <a:solidFill>
                          <a:srgbClr val="45818E"/>
                        </a:solidFill>
                        <a:ln>
                          <a:noFill/>
                        </a:ln>
                      </p:spPr>
                      <p:txBody>
                        <a:bodyPr anchorCtr="0" anchor="ctr" bIns="228600" lIns="91425" spcFirstLastPara="1" rIns="91425" wrap="square" tIns="91425">
                          <a:noAutofit/>
                        </a:bodyPr>
                        <a:lstStyle/>
                        <a:p>
                          <a:pPr indent="0" lvl="0" marL="0" rtl="0" algn="ctr">
                            <a:spcBef>
                              <a:spcPts val="0"/>
                            </a:spcBef>
                            <a:spcAft>
                              <a:spcPts val="0"/>
                            </a:spcAft>
                            <a:buClr>
                              <a:srgbClr val="000000"/>
                            </a:buClr>
                            <a:buSzPts val="1100"/>
                            <a:buFont typeface="Arial"/>
                            <a:buNone/>
                          </a:pPr>
                          <a:r>
                            <a:t/>
                          </a:r>
                          <a:endParaRPr sz="1500">
                            <a:solidFill>
                              <a:srgbClr val="FFFFFF"/>
                            </a:solidFill>
                            <a:latin typeface="Fira Sans Extra Condensed Medium"/>
                            <a:ea typeface="Fira Sans Extra Condensed Medium"/>
                            <a:cs typeface="Fira Sans Extra Condensed Medium"/>
                            <a:sym typeface="Fira Sans Extra Condensed Medium"/>
                          </a:endParaRPr>
                        </a:p>
                      </p:txBody>
                    </p:sp>
                    <p:sp>
                      <p:nvSpPr>
                        <p:cNvPr id="1194" name="Google Shape;1194;p50"/>
                        <p:cNvSpPr/>
                        <p:nvPr/>
                      </p:nvSpPr>
                      <p:spPr>
                        <a:xfrm>
                          <a:off x="331227" y="4010612"/>
                          <a:ext cx="1397965" cy="90104"/>
                        </a:xfrm>
                        <a:custGeom>
                          <a:rect b="b" l="l" r="r" t="t"/>
                          <a:pathLst>
                            <a:path extrusionOk="0" h="2990" w="37042">
                              <a:moveTo>
                                <a:pt x="1" y="1"/>
                              </a:moveTo>
                              <a:cubicBezTo>
                                <a:pt x="1" y="1656"/>
                                <a:pt x="1334" y="2989"/>
                                <a:pt x="2989" y="2989"/>
                              </a:cubicBezTo>
                              <a:lnTo>
                                <a:pt x="34041" y="2989"/>
                              </a:lnTo>
                              <a:cubicBezTo>
                                <a:pt x="35696" y="2989"/>
                                <a:pt x="37041" y="1656"/>
                                <a:pt x="37041" y="1"/>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50"/>
                        <p:cNvSpPr/>
                        <p:nvPr/>
                      </p:nvSpPr>
                      <p:spPr>
                        <a:xfrm>
                          <a:off x="898248" y="4100680"/>
                          <a:ext cx="263803" cy="202387"/>
                        </a:xfrm>
                        <a:custGeom>
                          <a:rect b="b" l="l" r="r" t="t"/>
                          <a:pathLst>
                            <a:path extrusionOk="0" h="6716" w="6990">
                              <a:moveTo>
                                <a:pt x="0" y="0"/>
                              </a:moveTo>
                              <a:lnTo>
                                <a:pt x="3489" y="6715"/>
                              </a:lnTo>
                              <a:lnTo>
                                <a:pt x="6989" y="0"/>
                              </a:ln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50"/>
                        <p:cNvSpPr/>
                        <p:nvPr/>
                      </p:nvSpPr>
                      <p:spPr>
                        <a:xfrm>
                          <a:off x="2170089" y="1965780"/>
                          <a:ext cx="1569154" cy="2044883"/>
                        </a:xfrm>
                        <a:custGeom>
                          <a:rect b="b" l="l" r="r" t="t"/>
                          <a:pathLst>
                            <a:path extrusionOk="0" h="53138" w="41578">
                              <a:moveTo>
                                <a:pt x="2323" y="0"/>
                              </a:moveTo>
                              <a:cubicBezTo>
                                <a:pt x="1037" y="0"/>
                                <a:pt x="1" y="1036"/>
                                <a:pt x="1" y="2322"/>
                              </a:cubicBezTo>
                              <a:lnTo>
                                <a:pt x="1" y="50804"/>
                              </a:lnTo>
                              <a:cubicBezTo>
                                <a:pt x="1" y="50899"/>
                                <a:pt x="1" y="50983"/>
                                <a:pt x="13" y="51066"/>
                              </a:cubicBezTo>
                              <a:cubicBezTo>
                                <a:pt x="37" y="51280"/>
                                <a:pt x="84" y="51495"/>
                                <a:pt x="168" y="51697"/>
                              </a:cubicBezTo>
                              <a:cubicBezTo>
                                <a:pt x="525" y="52543"/>
                                <a:pt x="1346" y="53138"/>
                                <a:pt x="2323" y="53138"/>
                              </a:cubicBezTo>
                              <a:lnTo>
                                <a:pt x="39244" y="53138"/>
                              </a:lnTo>
                              <a:cubicBezTo>
                                <a:pt x="40530" y="53138"/>
                                <a:pt x="41577" y="52090"/>
                                <a:pt x="41577" y="50804"/>
                              </a:cubicBezTo>
                              <a:lnTo>
                                <a:pt x="41577" y="2322"/>
                              </a:lnTo>
                              <a:cubicBezTo>
                                <a:pt x="41577" y="1036"/>
                                <a:pt x="40530" y="0"/>
                                <a:pt x="39244" y="0"/>
                              </a:cubicBezTo>
                              <a:close/>
                            </a:path>
                          </a:pathLst>
                        </a:cu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50"/>
                        <p:cNvSpPr/>
                        <p:nvPr/>
                      </p:nvSpPr>
                      <p:spPr>
                        <a:xfrm>
                          <a:off x="2255479" y="4010612"/>
                          <a:ext cx="1397927" cy="90104"/>
                        </a:xfrm>
                        <a:custGeom>
                          <a:rect b="b" l="l" r="r" t="t"/>
                          <a:pathLst>
                            <a:path extrusionOk="0" h="2990" w="37041">
                              <a:moveTo>
                                <a:pt x="0" y="1"/>
                              </a:moveTo>
                              <a:cubicBezTo>
                                <a:pt x="0" y="1656"/>
                                <a:pt x="1345" y="2989"/>
                                <a:pt x="3000" y="2989"/>
                              </a:cubicBezTo>
                              <a:lnTo>
                                <a:pt x="34052" y="2989"/>
                              </a:lnTo>
                              <a:cubicBezTo>
                                <a:pt x="35707" y="2989"/>
                                <a:pt x="37040" y="1656"/>
                                <a:pt x="37040" y="1"/>
                              </a:cubicBez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50"/>
                        <p:cNvSpPr/>
                        <p:nvPr/>
                      </p:nvSpPr>
                      <p:spPr>
                        <a:xfrm>
                          <a:off x="2822462" y="4100680"/>
                          <a:ext cx="263803" cy="202387"/>
                        </a:xfrm>
                        <a:custGeom>
                          <a:rect b="b" l="l" r="r" t="t"/>
                          <a:pathLst>
                            <a:path extrusionOk="0" h="6716" w="6990">
                              <a:moveTo>
                                <a:pt x="1" y="0"/>
                              </a:moveTo>
                              <a:lnTo>
                                <a:pt x="3501" y="6715"/>
                              </a:lnTo>
                              <a:lnTo>
                                <a:pt x="6990" y="0"/>
                              </a:ln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50"/>
                        <p:cNvSpPr/>
                        <p:nvPr/>
                      </p:nvSpPr>
                      <p:spPr>
                        <a:xfrm>
                          <a:off x="4094338" y="1965780"/>
                          <a:ext cx="1569116" cy="2044883"/>
                        </a:xfrm>
                        <a:custGeom>
                          <a:rect b="b" l="l" r="r" t="t"/>
                          <a:pathLst>
                            <a:path extrusionOk="0" h="53138" w="41577">
                              <a:moveTo>
                                <a:pt x="2322" y="0"/>
                              </a:moveTo>
                              <a:cubicBezTo>
                                <a:pt x="1036" y="0"/>
                                <a:pt x="0" y="1036"/>
                                <a:pt x="0" y="2322"/>
                              </a:cubicBezTo>
                              <a:lnTo>
                                <a:pt x="0" y="50804"/>
                              </a:lnTo>
                              <a:cubicBezTo>
                                <a:pt x="0" y="50899"/>
                                <a:pt x="0" y="50983"/>
                                <a:pt x="12" y="51066"/>
                              </a:cubicBezTo>
                              <a:cubicBezTo>
                                <a:pt x="36" y="51280"/>
                                <a:pt x="95" y="51495"/>
                                <a:pt x="179" y="51697"/>
                              </a:cubicBezTo>
                              <a:cubicBezTo>
                                <a:pt x="524" y="52543"/>
                                <a:pt x="1357" y="53138"/>
                                <a:pt x="2322" y="53138"/>
                              </a:cubicBezTo>
                              <a:lnTo>
                                <a:pt x="39243" y="53138"/>
                              </a:lnTo>
                              <a:cubicBezTo>
                                <a:pt x="40529" y="53138"/>
                                <a:pt x="41577" y="52090"/>
                                <a:pt x="41577" y="50804"/>
                              </a:cubicBezTo>
                              <a:lnTo>
                                <a:pt x="41577" y="2322"/>
                              </a:lnTo>
                              <a:cubicBezTo>
                                <a:pt x="41577" y="1036"/>
                                <a:pt x="40529" y="0"/>
                                <a:pt x="39243" y="0"/>
                              </a:cubicBezTo>
                              <a:close/>
                            </a:path>
                          </a:pathLst>
                        </a:cu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50"/>
                        <p:cNvSpPr/>
                        <p:nvPr/>
                      </p:nvSpPr>
                      <p:spPr>
                        <a:xfrm>
                          <a:off x="4093885" y="1654697"/>
                          <a:ext cx="1082496" cy="807324"/>
                        </a:xfrm>
                        <a:custGeom>
                          <a:rect b="b" l="l" r="r" t="t"/>
                          <a:pathLst>
                            <a:path extrusionOk="0" h="20979" w="28683">
                              <a:moveTo>
                                <a:pt x="7644" y="0"/>
                              </a:moveTo>
                              <a:cubicBezTo>
                                <a:pt x="3644" y="0"/>
                                <a:pt x="369" y="3060"/>
                                <a:pt x="36" y="6965"/>
                              </a:cubicBezTo>
                              <a:cubicBezTo>
                                <a:pt x="24" y="7179"/>
                                <a:pt x="12" y="7406"/>
                                <a:pt x="12" y="7632"/>
                              </a:cubicBezTo>
                              <a:lnTo>
                                <a:pt x="12" y="20717"/>
                              </a:lnTo>
                              <a:cubicBezTo>
                                <a:pt x="12" y="20800"/>
                                <a:pt x="0" y="20895"/>
                                <a:pt x="12" y="20979"/>
                              </a:cubicBezTo>
                              <a:cubicBezTo>
                                <a:pt x="417" y="15431"/>
                                <a:pt x="9370" y="14716"/>
                                <a:pt x="12680" y="14633"/>
                              </a:cubicBezTo>
                              <a:cubicBezTo>
                                <a:pt x="12934" y="14629"/>
                                <a:pt x="13155" y="14627"/>
                                <a:pt x="13337" y="14627"/>
                              </a:cubicBezTo>
                              <a:cubicBezTo>
                                <a:pt x="13700" y="14627"/>
                                <a:pt x="13907" y="14633"/>
                                <a:pt x="13907" y="14633"/>
                              </a:cubicBezTo>
                              <a:lnTo>
                                <a:pt x="21253" y="14633"/>
                              </a:lnTo>
                              <a:cubicBezTo>
                                <a:pt x="25218" y="14633"/>
                                <a:pt x="28528" y="11537"/>
                                <a:pt x="28682" y="7608"/>
                              </a:cubicBezTo>
                              <a:lnTo>
                                <a:pt x="28682" y="7596"/>
                              </a:lnTo>
                              <a:cubicBezTo>
                                <a:pt x="28682" y="7537"/>
                                <a:pt x="28682" y="7477"/>
                                <a:pt x="28682" y="7418"/>
                              </a:cubicBezTo>
                              <a:cubicBezTo>
                                <a:pt x="28682" y="7287"/>
                                <a:pt x="28682" y="7156"/>
                                <a:pt x="28682" y="7025"/>
                              </a:cubicBezTo>
                              <a:cubicBezTo>
                                <a:pt x="28682" y="7013"/>
                                <a:pt x="28682" y="6989"/>
                                <a:pt x="28670" y="6965"/>
                              </a:cubicBezTo>
                              <a:cubicBezTo>
                                <a:pt x="28492" y="3084"/>
                                <a:pt x="25289" y="0"/>
                                <a:pt x="21360" y="0"/>
                              </a:cubicBezTo>
                              <a:close/>
                            </a:path>
                          </a:pathLst>
                        </a:custGeom>
                        <a:solidFill>
                          <a:srgbClr val="A2C4C9"/>
                        </a:solidFill>
                        <a:ln>
                          <a:noFill/>
                        </a:ln>
                      </p:spPr>
                      <p:txBody>
                        <a:bodyPr anchorCtr="0" anchor="ctr" bIns="228600" lIns="91425" spcFirstLastPara="1" rIns="91425" wrap="square" tIns="91425">
                          <a:noAutofit/>
                        </a:bodyPr>
                        <a:lstStyle/>
                        <a:p>
                          <a:pPr indent="0" lvl="0" marL="0" rtl="0" algn="ctr">
                            <a:spcBef>
                              <a:spcPts val="0"/>
                            </a:spcBef>
                            <a:spcAft>
                              <a:spcPts val="0"/>
                            </a:spcAft>
                            <a:buClr>
                              <a:srgbClr val="000000"/>
                            </a:buClr>
                            <a:buSzPts val="1100"/>
                            <a:buFont typeface="Arial"/>
                            <a:buNone/>
                          </a:pPr>
                          <a:r>
                            <a:t/>
                          </a:r>
                          <a:endParaRPr sz="1500">
                            <a:solidFill>
                              <a:srgbClr val="FFFFFF"/>
                            </a:solidFill>
                            <a:latin typeface="Fira Sans Extra Condensed Medium"/>
                            <a:ea typeface="Fira Sans Extra Condensed Medium"/>
                            <a:cs typeface="Fira Sans Extra Condensed Medium"/>
                            <a:sym typeface="Fira Sans Extra Condensed Medium"/>
                          </a:endParaRPr>
                        </a:p>
                      </p:txBody>
                    </p:sp>
                    <p:sp>
                      <p:nvSpPr>
                        <p:cNvPr id="1201" name="Google Shape;1201;p50"/>
                        <p:cNvSpPr/>
                        <p:nvPr/>
                      </p:nvSpPr>
                      <p:spPr>
                        <a:xfrm>
                          <a:off x="4179915" y="4010612"/>
                          <a:ext cx="1397927" cy="90104"/>
                        </a:xfrm>
                        <a:custGeom>
                          <a:rect b="b" l="l" r="r" t="t"/>
                          <a:pathLst>
                            <a:path extrusionOk="0" h="2990" w="37041">
                              <a:moveTo>
                                <a:pt x="0" y="1"/>
                              </a:moveTo>
                              <a:cubicBezTo>
                                <a:pt x="0" y="1656"/>
                                <a:pt x="1346" y="2989"/>
                                <a:pt x="3001" y="2989"/>
                              </a:cubicBezTo>
                              <a:lnTo>
                                <a:pt x="34052" y="2989"/>
                              </a:lnTo>
                              <a:cubicBezTo>
                                <a:pt x="35707" y="2989"/>
                                <a:pt x="37041" y="1656"/>
                                <a:pt x="37041" y="1"/>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50"/>
                        <p:cNvSpPr/>
                        <p:nvPr/>
                      </p:nvSpPr>
                      <p:spPr>
                        <a:xfrm>
                          <a:off x="4746715" y="4100680"/>
                          <a:ext cx="263765" cy="202387"/>
                        </a:xfrm>
                        <a:custGeom>
                          <a:rect b="b" l="l" r="r" t="t"/>
                          <a:pathLst>
                            <a:path extrusionOk="0" h="6716" w="6989">
                              <a:moveTo>
                                <a:pt x="0" y="0"/>
                              </a:moveTo>
                              <a:lnTo>
                                <a:pt x="3500" y="6715"/>
                              </a:lnTo>
                              <a:lnTo>
                                <a:pt x="6989" y="0"/>
                              </a:ln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50"/>
                        <p:cNvSpPr/>
                        <p:nvPr/>
                      </p:nvSpPr>
                      <p:spPr>
                        <a:xfrm>
                          <a:off x="5923124" y="1965780"/>
                          <a:ext cx="1569154" cy="2044883"/>
                        </a:xfrm>
                        <a:custGeom>
                          <a:rect b="b" l="l" r="r" t="t"/>
                          <a:pathLst>
                            <a:path extrusionOk="0" h="53138" w="41578">
                              <a:moveTo>
                                <a:pt x="2322" y="0"/>
                              </a:moveTo>
                              <a:cubicBezTo>
                                <a:pt x="1048" y="0"/>
                                <a:pt x="0" y="1036"/>
                                <a:pt x="0" y="2322"/>
                              </a:cubicBezTo>
                              <a:lnTo>
                                <a:pt x="0" y="50804"/>
                              </a:lnTo>
                              <a:cubicBezTo>
                                <a:pt x="0" y="50899"/>
                                <a:pt x="0" y="50983"/>
                                <a:pt x="12" y="51066"/>
                              </a:cubicBezTo>
                              <a:cubicBezTo>
                                <a:pt x="36" y="51280"/>
                                <a:pt x="96" y="51495"/>
                                <a:pt x="179" y="51697"/>
                              </a:cubicBezTo>
                              <a:cubicBezTo>
                                <a:pt x="524" y="52543"/>
                                <a:pt x="1358" y="53138"/>
                                <a:pt x="2322" y="53138"/>
                              </a:cubicBezTo>
                              <a:lnTo>
                                <a:pt x="39255" y="53138"/>
                              </a:lnTo>
                              <a:cubicBezTo>
                                <a:pt x="40541" y="53138"/>
                                <a:pt x="41577" y="52090"/>
                                <a:pt x="41577" y="50804"/>
                              </a:cubicBezTo>
                              <a:lnTo>
                                <a:pt x="41577" y="2322"/>
                              </a:lnTo>
                              <a:cubicBezTo>
                                <a:pt x="41577" y="1036"/>
                                <a:pt x="40541" y="0"/>
                                <a:pt x="39255" y="0"/>
                              </a:cubicBezTo>
                              <a:close/>
                            </a:path>
                          </a:pathLst>
                        </a:cu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50"/>
                        <p:cNvSpPr/>
                        <p:nvPr/>
                      </p:nvSpPr>
                      <p:spPr>
                        <a:xfrm>
                          <a:off x="5922671" y="1654697"/>
                          <a:ext cx="1082496" cy="807324"/>
                        </a:xfrm>
                        <a:custGeom>
                          <a:rect b="b" l="l" r="r" t="t"/>
                          <a:pathLst>
                            <a:path extrusionOk="0" h="20979" w="28683">
                              <a:moveTo>
                                <a:pt x="7644" y="0"/>
                              </a:moveTo>
                              <a:cubicBezTo>
                                <a:pt x="3656" y="0"/>
                                <a:pt x="382" y="3060"/>
                                <a:pt x="48" y="6965"/>
                              </a:cubicBezTo>
                              <a:cubicBezTo>
                                <a:pt x="24" y="7179"/>
                                <a:pt x="12" y="7406"/>
                                <a:pt x="12" y="7632"/>
                              </a:cubicBezTo>
                              <a:lnTo>
                                <a:pt x="12" y="20717"/>
                              </a:lnTo>
                              <a:cubicBezTo>
                                <a:pt x="12" y="20800"/>
                                <a:pt x="1" y="20895"/>
                                <a:pt x="12" y="20979"/>
                              </a:cubicBezTo>
                              <a:cubicBezTo>
                                <a:pt x="417" y="15431"/>
                                <a:pt x="9371" y="14716"/>
                                <a:pt x="12693" y="14633"/>
                              </a:cubicBezTo>
                              <a:cubicBezTo>
                                <a:pt x="12943" y="14629"/>
                                <a:pt x="13161" y="14627"/>
                                <a:pt x="13341" y="14627"/>
                              </a:cubicBezTo>
                              <a:cubicBezTo>
                                <a:pt x="13701" y="14627"/>
                                <a:pt x="13907" y="14633"/>
                                <a:pt x="13907" y="14633"/>
                              </a:cubicBezTo>
                              <a:lnTo>
                                <a:pt x="21253" y="14633"/>
                              </a:lnTo>
                              <a:cubicBezTo>
                                <a:pt x="25218" y="14633"/>
                                <a:pt x="28528" y="11537"/>
                                <a:pt x="28683" y="7608"/>
                              </a:cubicBezTo>
                              <a:lnTo>
                                <a:pt x="28683" y="7596"/>
                              </a:lnTo>
                              <a:cubicBezTo>
                                <a:pt x="28683" y="7537"/>
                                <a:pt x="28683" y="7477"/>
                                <a:pt x="28683" y="7418"/>
                              </a:cubicBezTo>
                              <a:cubicBezTo>
                                <a:pt x="28683" y="7287"/>
                                <a:pt x="28683" y="7156"/>
                                <a:pt x="28683" y="7025"/>
                              </a:cubicBezTo>
                              <a:cubicBezTo>
                                <a:pt x="28683" y="7013"/>
                                <a:pt x="28683" y="6989"/>
                                <a:pt x="28683" y="6965"/>
                              </a:cubicBezTo>
                              <a:cubicBezTo>
                                <a:pt x="28492" y="3084"/>
                                <a:pt x="25289" y="0"/>
                                <a:pt x="21372" y="0"/>
                              </a:cubicBezTo>
                              <a:close/>
                            </a:path>
                          </a:pathLst>
                        </a:custGeom>
                        <a:solidFill>
                          <a:srgbClr val="CCCCCC"/>
                        </a:solidFill>
                        <a:ln>
                          <a:noFill/>
                        </a:ln>
                      </p:spPr>
                      <p:txBody>
                        <a:bodyPr anchorCtr="0" anchor="ctr" bIns="228600" lIns="91425" spcFirstLastPara="1" rIns="91425" wrap="square" tIns="91425">
                          <a:noAutofit/>
                        </a:bodyPr>
                        <a:lstStyle/>
                        <a:p>
                          <a:pPr indent="0" lvl="0" marL="0" rtl="0" algn="ctr">
                            <a:spcBef>
                              <a:spcPts val="0"/>
                            </a:spcBef>
                            <a:spcAft>
                              <a:spcPts val="0"/>
                            </a:spcAft>
                            <a:buClr>
                              <a:srgbClr val="000000"/>
                            </a:buClr>
                            <a:buSzPts val="1100"/>
                            <a:buFont typeface="Arial"/>
                            <a:buNone/>
                          </a:pPr>
                          <a:r>
                            <a:t/>
                          </a:r>
                          <a:endParaRPr sz="1500">
                            <a:solidFill>
                              <a:srgbClr val="FFFFFF"/>
                            </a:solidFill>
                            <a:latin typeface="Fira Sans Extra Condensed Medium"/>
                            <a:ea typeface="Fira Sans Extra Condensed Medium"/>
                            <a:cs typeface="Fira Sans Extra Condensed Medium"/>
                            <a:sym typeface="Fira Sans Extra Condensed Medium"/>
                          </a:endParaRPr>
                        </a:p>
                      </p:txBody>
                    </p:sp>
                    <p:sp>
                      <p:nvSpPr>
                        <p:cNvPr id="1205" name="Google Shape;1205;p50"/>
                        <p:cNvSpPr/>
                        <p:nvPr/>
                      </p:nvSpPr>
                      <p:spPr>
                        <a:xfrm>
                          <a:off x="6008936" y="4010612"/>
                          <a:ext cx="1397927" cy="90104"/>
                        </a:xfrm>
                        <a:custGeom>
                          <a:rect b="b" l="l" r="r" t="t"/>
                          <a:pathLst>
                            <a:path extrusionOk="0" h="2990" w="37041">
                              <a:moveTo>
                                <a:pt x="1" y="1"/>
                              </a:moveTo>
                              <a:cubicBezTo>
                                <a:pt x="1" y="1656"/>
                                <a:pt x="1334" y="2989"/>
                                <a:pt x="2989" y="2989"/>
                              </a:cubicBezTo>
                              <a:lnTo>
                                <a:pt x="34041" y="2989"/>
                              </a:lnTo>
                              <a:cubicBezTo>
                                <a:pt x="35695" y="2989"/>
                                <a:pt x="37041" y="1656"/>
                                <a:pt x="37041" y="1"/>
                              </a:cubicBez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50"/>
                        <p:cNvSpPr/>
                        <p:nvPr/>
                      </p:nvSpPr>
                      <p:spPr>
                        <a:xfrm>
                          <a:off x="6575957" y="4100680"/>
                          <a:ext cx="263803" cy="202387"/>
                        </a:xfrm>
                        <a:custGeom>
                          <a:rect b="b" l="l" r="r" t="t"/>
                          <a:pathLst>
                            <a:path extrusionOk="0" h="6716" w="6990">
                              <a:moveTo>
                                <a:pt x="0" y="0"/>
                              </a:moveTo>
                              <a:lnTo>
                                <a:pt x="3489" y="6715"/>
                              </a:lnTo>
                              <a:lnTo>
                                <a:pt x="6989" y="0"/>
                              </a:ln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50"/>
                        <p:cNvSpPr txBox="1"/>
                        <p:nvPr/>
                      </p:nvSpPr>
                      <p:spPr>
                        <a:xfrm>
                          <a:off x="318975" y="2255488"/>
                          <a:ext cx="1408800" cy="1624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000">
                              <a:latin typeface="Mada"/>
                              <a:ea typeface="Mada"/>
                              <a:cs typeface="Mada"/>
                              <a:sym typeface="Mada"/>
                            </a:rPr>
                            <a:t>Health behavior of all kind is related to a general health belief that one is susceptible to a health problem (</a:t>
                          </a:r>
                          <a:r>
                            <a:rPr b="1" lang="en-GB" sz="1000">
                              <a:latin typeface="Mada"/>
                              <a:ea typeface="Mada"/>
                              <a:cs typeface="Mada"/>
                              <a:sym typeface="Mada"/>
                            </a:rPr>
                            <a:t>Perceived susceptibility</a:t>
                          </a:r>
                          <a:r>
                            <a:rPr lang="en-GB" sz="1000">
                              <a:latin typeface="Mada"/>
                              <a:ea typeface="Mada"/>
                              <a:cs typeface="Mada"/>
                              <a:sym typeface="Mada"/>
                            </a:rPr>
                            <a:t>) </a:t>
                          </a:r>
                          <a:endParaRPr sz="1000">
                            <a:latin typeface="Mada"/>
                            <a:ea typeface="Mada"/>
                            <a:cs typeface="Mada"/>
                            <a:sym typeface="Mada"/>
                          </a:endParaRPr>
                        </a:p>
                      </p:txBody>
                    </p:sp>
                    <p:sp>
                      <p:nvSpPr>
                        <p:cNvPr id="1208" name="Google Shape;1208;p50"/>
                        <p:cNvSpPr txBox="1"/>
                        <p:nvPr/>
                      </p:nvSpPr>
                      <p:spPr>
                        <a:xfrm>
                          <a:off x="2239393" y="2255488"/>
                          <a:ext cx="1408800" cy="1624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200">
                              <a:latin typeface="Mada"/>
                              <a:ea typeface="Mada"/>
                              <a:cs typeface="Mada"/>
                              <a:sym typeface="Mada"/>
                            </a:rPr>
                            <a:t>Health problems have undesirable consequences (</a:t>
                          </a:r>
                          <a:r>
                            <a:rPr b="1" lang="en-GB" sz="1200">
                              <a:latin typeface="Mada"/>
                              <a:ea typeface="Mada"/>
                              <a:cs typeface="Mada"/>
                              <a:sym typeface="Mada"/>
                            </a:rPr>
                            <a:t>Perceived seriousness or severity</a:t>
                          </a:r>
                          <a:r>
                            <a:rPr lang="en-GB" sz="1200">
                              <a:latin typeface="Mada"/>
                              <a:ea typeface="Mada"/>
                              <a:cs typeface="Mada"/>
                              <a:sym typeface="Mada"/>
                            </a:rPr>
                            <a:t>) </a:t>
                          </a:r>
                          <a:endParaRPr sz="1200">
                            <a:latin typeface="Mada"/>
                            <a:ea typeface="Mada"/>
                            <a:cs typeface="Mada"/>
                            <a:sym typeface="Mada"/>
                          </a:endParaRPr>
                        </a:p>
                      </p:txBody>
                    </p:sp>
                    <p:sp>
                      <p:nvSpPr>
                        <p:cNvPr id="1209" name="Google Shape;1209;p50"/>
                        <p:cNvSpPr txBox="1"/>
                        <p:nvPr/>
                      </p:nvSpPr>
                      <p:spPr>
                        <a:xfrm>
                          <a:off x="4183668" y="2255488"/>
                          <a:ext cx="1408800" cy="1624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200">
                              <a:solidFill>
                                <a:srgbClr val="CC0000"/>
                              </a:solidFill>
                              <a:latin typeface="Mada"/>
                              <a:ea typeface="Mada"/>
                              <a:cs typeface="Mada"/>
                              <a:sym typeface="Mada"/>
                            </a:rPr>
                            <a:t>Health problems and their consequences are preventable.</a:t>
                          </a:r>
                          <a:endParaRPr b="1" sz="1200">
                            <a:solidFill>
                              <a:srgbClr val="CC0000"/>
                            </a:solidFill>
                            <a:latin typeface="Mada"/>
                            <a:ea typeface="Mada"/>
                            <a:cs typeface="Mada"/>
                            <a:sym typeface="Mada"/>
                          </a:endParaRPr>
                        </a:p>
                      </p:txBody>
                    </p:sp>
                    <p:sp>
                      <p:nvSpPr>
                        <p:cNvPr id="1210" name="Google Shape;1210;p50"/>
                        <p:cNvSpPr txBox="1"/>
                        <p:nvPr/>
                      </p:nvSpPr>
                      <p:spPr>
                        <a:xfrm>
                          <a:off x="6008663" y="2255488"/>
                          <a:ext cx="1408800" cy="1624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200">
                              <a:latin typeface="Mada"/>
                              <a:ea typeface="Mada"/>
                              <a:cs typeface="Mada"/>
                              <a:sym typeface="Mada"/>
                            </a:rPr>
                            <a:t>If health problems are to be overcome, </a:t>
                          </a:r>
                          <a:r>
                            <a:rPr b="1" lang="en-GB" sz="1200">
                              <a:solidFill>
                                <a:srgbClr val="CC0000"/>
                              </a:solidFill>
                              <a:latin typeface="Mada"/>
                              <a:ea typeface="Mada"/>
                              <a:cs typeface="Mada"/>
                              <a:sym typeface="Mada"/>
                            </a:rPr>
                            <a:t>barriers</a:t>
                          </a:r>
                          <a:r>
                            <a:rPr lang="en-GB" sz="1200">
                              <a:latin typeface="Mada"/>
                              <a:ea typeface="Mada"/>
                              <a:cs typeface="Mada"/>
                              <a:sym typeface="Mada"/>
                            </a:rPr>
                            <a:t> have to be overcome</a:t>
                          </a:r>
                          <a:endParaRPr sz="1200">
                            <a:latin typeface="Mada"/>
                            <a:ea typeface="Mada"/>
                            <a:cs typeface="Mada"/>
                            <a:sym typeface="Mada"/>
                          </a:endParaRPr>
                        </a:p>
                      </p:txBody>
                    </p:sp>
                  </p:grpSp>
                </p:grpSp>
                <p:sp>
                  <p:nvSpPr>
                    <p:cNvPr id="1211" name="Google Shape;1211;p50"/>
                    <p:cNvSpPr/>
                    <p:nvPr/>
                  </p:nvSpPr>
                  <p:spPr>
                    <a:xfrm>
                      <a:off x="937795" y="4279702"/>
                      <a:ext cx="184700" cy="147481"/>
                    </a:xfrm>
                    <a:custGeom>
                      <a:rect b="b" l="l" r="r" t="t"/>
                      <a:pathLst>
                        <a:path extrusionOk="0" h="4894" w="4894">
                          <a:moveTo>
                            <a:pt x="2441" y="1"/>
                          </a:moveTo>
                          <a:cubicBezTo>
                            <a:pt x="1096" y="1"/>
                            <a:pt x="0" y="1096"/>
                            <a:pt x="0" y="2453"/>
                          </a:cubicBezTo>
                          <a:cubicBezTo>
                            <a:pt x="0" y="3799"/>
                            <a:pt x="1096" y="4894"/>
                            <a:pt x="2441" y="4894"/>
                          </a:cubicBezTo>
                          <a:cubicBezTo>
                            <a:pt x="3798" y="4894"/>
                            <a:pt x="4894" y="3799"/>
                            <a:pt x="4894" y="2453"/>
                          </a:cubicBezTo>
                          <a:cubicBezTo>
                            <a:pt x="4894" y="1096"/>
                            <a:pt x="3798" y="1"/>
                            <a:pt x="2441" y="1"/>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sp>
          <p:nvSpPr>
            <p:cNvPr id="1212" name="Google Shape;1212;p50"/>
            <p:cNvSpPr/>
            <p:nvPr/>
          </p:nvSpPr>
          <p:spPr>
            <a:xfrm>
              <a:off x="2169636" y="1654697"/>
              <a:ext cx="1082534" cy="807324"/>
            </a:xfrm>
            <a:custGeom>
              <a:rect b="b" l="l" r="r" t="t"/>
              <a:pathLst>
                <a:path extrusionOk="0" h="20979" w="28684">
                  <a:moveTo>
                    <a:pt x="7633" y="0"/>
                  </a:moveTo>
                  <a:cubicBezTo>
                    <a:pt x="3644" y="0"/>
                    <a:pt x="370" y="3060"/>
                    <a:pt x="37" y="6965"/>
                  </a:cubicBezTo>
                  <a:cubicBezTo>
                    <a:pt x="13" y="7179"/>
                    <a:pt x="13" y="7406"/>
                    <a:pt x="13" y="7632"/>
                  </a:cubicBezTo>
                  <a:lnTo>
                    <a:pt x="13" y="20717"/>
                  </a:lnTo>
                  <a:cubicBezTo>
                    <a:pt x="13" y="20800"/>
                    <a:pt x="1" y="20895"/>
                    <a:pt x="13" y="20979"/>
                  </a:cubicBezTo>
                  <a:cubicBezTo>
                    <a:pt x="406" y="15431"/>
                    <a:pt x="9371" y="14716"/>
                    <a:pt x="12681" y="14633"/>
                  </a:cubicBezTo>
                  <a:cubicBezTo>
                    <a:pt x="12935" y="14629"/>
                    <a:pt x="13156" y="14627"/>
                    <a:pt x="13338" y="14627"/>
                  </a:cubicBezTo>
                  <a:cubicBezTo>
                    <a:pt x="13701" y="14627"/>
                    <a:pt x="13907" y="14633"/>
                    <a:pt x="13907" y="14633"/>
                  </a:cubicBezTo>
                  <a:lnTo>
                    <a:pt x="21254" y="14633"/>
                  </a:lnTo>
                  <a:cubicBezTo>
                    <a:pt x="25218" y="14633"/>
                    <a:pt x="28528" y="11537"/>
                    <a:pt x="28671" y="7608"/>
                  </a:cubicBezTo>
                  <a:lnTo>
                    <a:pt x="28671" y="7596"/>
                  </a:lnTo>
                  <a:cubicBezTo>
                    <a:pt x="28683" y="7537"/>
                    <a:pt x="28683" y="7477"/>
                    <a:pt x="28683" y="7418"/>
                  </a:cubicBezTo>
                  <a:cubicBezTo>
                    <a:pt x="28683" y="7287"/>
                    <a:pt x="28683" y="7156"/>
                    <a:pt x="28671" y="7025"/>
                  </a:cubicBezTo>
                  <a:cubicBezTo>
                    <a:pt x="28671" y="7013"/>
                    <a:pt x="28671" y="6989"/>
                    <a:pt x="28671" y="6965"/>
                  </a:cubicBezTo>
                  <a:cubicBezTo>
                    <a:pt x="28493" y="3084"/>
                    <a:pt x="25290" y="0"/>
                    <a:pt x="21361" y="0"/>
                  </a:cubicBezTo>
                  <a:close/>
                </a:path>
              </a:pathLst>
            </a:custGeom>
            <a:solidFill>
              <a:srgbClr val="76A5AF"/>
            </a:solidFill>
            <a:ln>
              <a:noFill/>
            </a:ln>
          </p:spPr>
          <p:txBody>
            <a:bodyPr anchorCtr="0" anchor="ctr" bIns="228600" lIns="91425" spcFirstLastPara="1" rIns="91425" wrap="square" tIns="91425">
              <a:noAutofit/>
            </a:bodyPr>
            <a:lstStyle/>
            <a:p>
              <a:pPr indent="0" lvl="0" marL="0" rtl="0" algn="ctr">
                <a:spcBef>
                  <a:spcPts val="0"/>
                </a:spcBef>
                <a:spcAft>
                  <a:spcPts val="0"/>
                </a:spcAft>
                <a:buClr>
                  <a:srgbClr val="000000"/>
                </a:buClr>
                <a:buSzPts val="1100"/>
                <a:buFont typeface="Arial"/>
                <a:buNone/>
              </a:pPr>
              <a:r>
                <a:t/>
              </a:r>
              <a:endParaRPr sz="1500">
                <a:solidFill>
                  <a:srgbClr val="FFFFFF"/>
                </a:solidFill>
                <a:latin typeface="Fira Sans Extra Condensed Medium"/>
                <a:ea typeface="Fira Sans Extra Condensed Medium"/>
                <a:cs typeface="Fira Sans Extra Condensed Medium"/>
                <a:sym typeface="Fira Sans Extra Condensed Medium"/>
              </a:endParaRPr>
            </a:p>
          </p:txBody>
        </p:sp>
      </p:grpSp>
      <p:sp>
        <p:nvSpPr>
          <p:cNvPr id="1213" name="Google Shape;1213;p50"/>
          <p:cNvSpPr txBox="1"/>
          <p:nvPr>
            <p:ph type="title"/>
          </p:nvPr>
        </p:nvSpPr>
        <p:spPr>
          <a:xfrm>
            <a:off x="259575" y="3745541"/>
            <a:ext cx="7072200" cy="54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2300">
                <a:solidFill>
                  <a:srgbClr val="134F5C"/>
                </a:solidFill>
                <a:latin typeface="Nunito"/>
                <a:ea typeface="Nunito"/>
                <a:cs typeface="Nunito"/>
                <a:sym typeface="Nunito"/>
              </a:rPr>
              <a:t>The Health Belief Model for Behavior Change</a:t>
            </a:r>
            <a:endParaRPr b="1" sz="2300">
              <a:solidFill>
                <a:srgbClr val="134F5C"/>
              </a:solidFill>
              <a:latin typeface="Nunito"/>
              <a:ea typeface="Nunito"/>
              <a:cs typeface="Nunito"/>
              <a:sym typeface="Nunito"/>
            </a:endParaRPr>
          </a:p>
        </p:txBody>
      </p:sp>
      <p:sp>
        <p:nvSpPr>
          <p:cNvPr id="1214" name="Google Shape;1214;p50"/>
          <p:cNvSpPr txBox="1"/>
          <p:nvPr/>
        </p:nvSpPr>
        <p:spPr>
          <a:xfrm>
            <a:off x="2506050" y="4078205"/>
            <a:ext cx="24639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700">
                <a:solidFill>
                  <a:srgbClr val="76A5AF"/>
                </a:solidFill>
                <a:latin typeface="Nunito"/>
                <a:ea typeface="Nunito"/>
                <a:cs typeface="Nunito"/>
                <a:sym typeface="Nunito"/>
              </a:rPr>
              <a:t>The model postulates</a:t>
            </a:r>
            <a:endParaRPr sz="1700">
              <a:solidFill>
                <a:srgbClr val="76A5AF"/>
              </a:solidFill>
              <a:latin typeface="Nunito"/>
              <a:ea typeface="Nunito"/>
              <a:cs typeface="Nunito"/>
              <a:sym typeface="Nuni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pic>
        <p:nvPicPr>
          <p:cNvPr id="1219" name="Google Shape;1219;p51"/>
          <p:cNvPicPr preferRelativeResize="0"/>
          <p:nvPr/>
        </p:nvPicPr>
        <p:blipFill>
          <a:blip r:embed="rId3">
            <a:alphaModFix/>
          </a:blip>
          <a:stretch>
            <a:fillRect/>
          </a:stretch>
        </p:blipFill>
        <p:spPr>
          <a:xfrm>
            <a:off x="382712" y="6176362"/>
            <a:ext cx="2723286" cy="2227916"/>
          </a:xfrm>
          <a:prstGeom prst="rect">
            <a:avLst/>
          </a:prstGeom>
          <a:noFill/>
          <a:ln>
            <a:noFill/>
          </a:ln>
        </p:spPr>
      </p:pic>
      <p:sp>
        <p:nvSpPr>
          <p:cNvPr id="1220" name="Google Shape;1220;p51"/>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51"/>
          <p:cNvSpPr txBox="1"/>
          <p:nvPr>
            <p:ph type="title"/>
          </p:nvPr>
        </p:nvSpPr>
        <p:spPr>
          <a:xfrm>
            <a:off x="259575" y="2595838"/>
            <a:ext cx="7072200" cy="54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134F5C"/>
                </a:solidFill>
                <a:latin typeface="Nunito"/>
                <a:ea typeface="Nunito"/>
                <a:cs typeface="Nunito"/>
                <a:sym typeface="Nunito"/>
              </a:rPr>
              <a:t>Transtheoretical Model: Stages of Motivation</a:t>
            </a:r>
            <a:endParaRPr b="1" sz="2200">
              <a:solidFill>
                <a:srgbClr val="134F5C"/>
              </a:solidFill>
              <a:latin typeface="Nunito"/>
              <a:ea typeface="Nunito"/>
              <a:cs typeface="Nunito"/>
              <a:sym typeface="Nunito"/>
            </a:endParaRPr>
          </a:p>
        </p:txBody>
      </p:sp>
      <p:sp>
        <p:nvSpPr>
          <p:cNvPr id="1222" name="Google Shape;1222;p51"/>
          <p:cNvSpPr txBox="1"/>
          <p:nvPr/>
        </p:nvSpPr>
        <p:spPr>
          <a:xfrm>
            <a:off x="1728100" y="2965600"/>
            <a:ext cx="3894600" cy="32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76A5AF"/>
                </a:solidFill>
                <a:latin typeface="Nunito"/>
                <a:ea typeface="Nunito"/>
                <a:cs typeface="Nunito"/>
                <a:sym typeface="Nunito"/>
              </a:rPr>
              <a:t>Stages related to individual's motivation</a:t>
            </a:r>
            <a:endParaRPr sz="1600">
              <a:solidFill>
                <a:srgbClr val="76A5AF"/>
              </a:solidFill>
              <a:latin typeface="Nunito"/>
              <a:ea typeface="Nunito"/>
              <a:cs typeface="Nunito"/>
              <a:sym typeface="Nunito"/>
            </a:endParaRPr>
          </a:p>
        </p:txBody>
      </p:sp>
      <p:grpSp>
        <p:nvGrpSpPr>
          <p:cNvPr id="1223" name="Google Shape;1223;p51"/>
          <p:cNvGrpSpPr/>
          <p:nvPr/>
        </p:nvGrpSpPr>
        <p:grpSpPr>
          <a:xfrm>
            <a:off x="258488" y="3627032"/>
            <a:ext cx="7072262" cy="2450915"/>
            <a:chOff x="319138" y="5363814"/>
            <a:chExt cx="7072262" cy="2450915"/>
          </a:xfrm>
        </p:grpSpPr>
        <p:grpSp>
          <p:nvGrpSpPr>
            <p:cNvPr id="1224" name="Google Shape;1224;p51"/>
            <p:cNvGrpSpPr/>
            <p:nvPr/>
          </p:nvGrpSpPr>
          <p:grpSpPr>
            <a:xfrm>
              <a:off x="319138" y="5878360"/>
              <a:ext cx="7072262" cy="385563"/>
              <a:chOff x="1592998" y="2322568"/>
              <a:chExt cx="3613644" cy="643356"/>
            </a:xfrm>
          </p:grpSpPr>
          <p:sp>
            <p:nvSpPr>
              <p:cNvPr id="1225" name="Google Shape;1225;p51"/>
              <p:cNvSpPr/>
              <p:nvPr/>
            </p:nvSpPr>
            <p:spPr>
              <a:xfrm flipH="1">
                <a:off x="2283025" y="2322575"/>
                <a:ext cx="1844400" cy="642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1226" name="Google Shape;1226;p51"/>
              <p:cNvSpPr/>
              <p:nvPr/>
            </p:nvSpPr>
            <p:spPr>
              <a:xfrm rot="-5400000">
                <a:off x="4175389" y="1934671"/>
                <a:ext cx="643356" cy="1419149"/>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1227" name="Google Shape;1227;p51"/>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1228" name="Google Shape;1228;p51"/>
              <p:cNvSpPr/>
              <p:nvPr/>
            </p:nvSpPr>
            <p:spPr>
              <a:xfrm>
                <a:off x="1592998" y="2322570"/>
                <a:ext cx="721800" cy="642600"/>
              </a:xfrm>
              <a:prstGeom prst="rect">
                <a:avLst/>
              </a:prstGeom>
              <a:solidFill>
                <a:srgbClr val="134F5C"/>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GB" sz="1200">
                    <a:solidFill>
                      <a:srgbClr val="FFFFFF"/>
                    </a:solidFill>
                    <a:latin typeface="Mada"/>
                    <a:ea typeface="Mada"/>
                    <a:cs typeface="Mada"/>
                    <a:sym typeface="Mada"/>
                  </a:rPr>
                  <a:t>Contemplation</a:t>
                </a:r>
                <a:endParaRPr b="1" sz="1200">
                  <a:solidFill>
                    <a:srgbClr val="FFFFFF"/>
                  </a:solidFill>
                  <a:latin typeface="Mada"/>
                  <a:ea typeface="Mada"/>
                  <a:cs typeface="Mada"/>
                  <a:sym typeface="Mada"/>
                </a:endParaRPr>
              </a:p>
            </p:txBody>
          </p:sp>
        </p:grpSp>
        <p:grpSp>
          <p:nvGrpSpPr>
            <p:cNvPr id="1229" name="Google Shape;1229;p51"/>
            <p:cNvGrpSpPr/>
            <p:nvPr/>
          </p:nvGrpSpPr>
          <p:grpSpPr>
            <a:xfrm>
              <a:off x="319138" y="5363814"/>
              <a:ext cx="7072262" cy="385563"/>
              <a:chOff x="1592998" y="2322568"/>
              <a:chExt cx="3613644" cy="643356"/>
            </a:xfrm>
          </p:grpSpPr>
          <p:sp>
            <p:nvSpPr>
              <p:cNvPr id="1230" name="Google Shape;1230;p51"/>
              <p:cNvSpPr/>
              <p:nvPr/>
            </p:nvSpPr>
            <p:spPr>
              <a:xfrm flipH="1">
                <a:off x="2283025" y="2322575"/>
                <a:ext cx="1844400" cy="642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1231" name="Google Shape;1231;p51"/>
              <p:cNvSpPr/>
              <p:nvPr/>
            </p:nvSpPr>
            <p:spPr>
              <a:xfrm rot="-5400000">
                <a:off x="4175389" y="1934671"/>
                <a:ext cx="643356" cy="1419149"/>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1232" name="Google Shape;1232;p51"/>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1233" name="Google Shape;1233;p51"/>
              <p:cNvSpPr/>
              <p:nvPr/>
            </p:nvSpPr>
            <p:spPr>
              <a:xfrm>
                <a:off x="1592998" y="2322588"/>
                <a:ext cx="721800" cy="642600"/>
              </a:xfrm>
              <a:prstGeom prst="rect">
                <a:avLst/>
              </a:prstGeom>
              <a:solidFill>
                <a:srgbClr val="A2C4C9"/>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GB" sz="1200">
                    <a:solidFill>
                      <a:srgbClr val="FFFFFF"/>
                    </a:solidFill>
                    <a:latin typeface="Mada"/>
                    <a:ea typeface="Mada"/>
                    <a:cs typeface="Mada"/>
                    <a:sym typeface="Mada"/>
                  </a:rPr>
                  <a:t>Pre-contemplation</a:t>
                </a:r>
                <a:endParaRPr b="1" sz="1200">
                  <a:solidFill>
                    <a:srgbClr val="FFFFFF"/>
                  </a:solidFill>
                  <a:latin typeface="Mada"/>
                  <a:ea typeface="Mada"/>
                  <a:cs typeface="Mada"/>
                  <a:sym typeface="Mada"/>
                </a:endParaRPr>
              </a:p>
            </p:txBody>
          </p:sp>
        </p:grpSp>
        <p:grpSp>
          <p:nvGrpSpPr>
            <p:cNvPr id="1234" name="Google Shape;1234;p51"/>
            <p:cNvGrpSpPr/>
            <p:nvPr/>
          </p:nvGrpSpPr>
          <p:grpSpPr>
            <a:xfrm>
              <a:off x="319138" y="6914616"/>
              <a:ext cx="7072262" cy="385563"/>
              <a:chOff x="1592998" y="2322568"/>
              <a:chExt cx="3613644" cy="643356"/>
            </a:xfrm>
          </p:grpSpPr>
          <p:sp>
            <p:nvSpPr>
              <p:cNvPr id="1235" name="Google Shape;1235;p51"/>
              <p:cNvSpPr/>
              <p:nvPr/>
            </p:nvSpPr>
            <p:spPr>
              <a:xfrm flipH="1">
                <a:off x="2283025" y="2322575"/>
                <a:ext cx="1844400" cy="642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1236" name="Google Shape;1236;p51"/>
              <p:cNvSpPr/>
              <p:nvPr/>
            </p:nvSpPr>
            <p:spPr>
              <a:xfrm rot="-5400000">
                <a:off x="4175389" y="1934671"/>
                <a:ext cx="643356" cy="1419149"/>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1237" name="Google Shape;1237;p51"/>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1238" name="Google Shape;1238;p51"/>
              <p:cNvSpPr/>
              <p:nvPr/>
            </p:nvSpPr>
            <p:spPr>
              <a:xfrm>
                <a:off x="1592998" y="2322571"/>
                <a:ext cx="721800" cy="642600"/>
              </a:xfrm>
              <a:prstGeom prst="rect">
                <a:avLst/>
              </a:prstGeom>
              <a:solidFill>
                <a:srgbClr val="CCCCCC"/>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GB" sz="1200">
                    <a:solidFill>
                      <a:srgbClr val="FFFFFF"/>
                    </a:solidFill>
                    <a:latin typeface="Mada"/>
                    <a:ea typeface="Mada"/>
                    <a:cs typeface="Mada"/>
                    <a:sym typeface="Mada"/>
                  </a:rPr>
                  <a:t>Action</a:t>
                </a:r>
                <a:r>
                  <a:rPr b="1" lang="en-GB" sz="2400">
                    <a:solidFill>
                      <a:srgbClr val="FFFFFF"/>
                    </a:solidFill>
                    <a:latin typeface="Georgia"/>
                    <a:ea typeface="Georgia"/>
                    <a:cs typeface="Georgia"/>
                    <a:sym typeface="Georgia"/>
                  </a:rPr>
                  <a:t> </a:t>
                </a:r>
                <a:endParaRPr b="1" sz="2400">
                  <a:solidFill>
                    <a:srgbClr val="FFFFFF"/>
                  </a:solidFill>
                  <a:latin typeface="Georgia"/>
                  <a:ea typeface="Georgia"/>
                  <a:cs typeface="Georgia"/>
                  <a:sym typeface="Georgia"/>
                </a:endParaRPr>
              </a:p>
            </p:txBody>
          </p:sp>
        </p:grpSp>
        <p:grpSp>
          <p:nvGrpSpPr>
            <p:cNvPr id="1239" name="Google Shape;1239;p51"/>
            <p:cNvGrpSpPr/>
            <p:nvPr/>
          </p:nvGrpSpPr>
          <p:grpSpPr>
            <a:xfrm>
              <a:off x="319138" y="6400066"/>
              <a:ext cx="7072262" cy="385567"/>
              <a:chOff x="1592998" y="2322562"/>
              <a:chExt cx="3613644" cy="643362"/>
            </a:xfrm>
          </p:grpSpPr>
          <p:sp>
            <p:nvSpPr>
              <p:cNvPr id="1240" name="Google Shape;1240;p51"/>
              <p:cNvSpPr/>
              <p:nvPr/>
            </p:nvSpPr>
            <p:spPr>
              <a:xfrm flipH="1">
                <a:off x="2283025" y="2322575"/>
                <a:ext cx="1844400" cy="642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1241" name="Google Shape;1241;p51"/>
              <p:cNvSpPr/>
              <p:nvPr/>
            </p:nvSpPr>
            <p:spPr>
              <a:xfrm rot="-5400000">
                <a:off x="4175389" y="1934671"/>
                <a:ext cx="643356" cy="1419149"/>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1242" name="Google Shape;1242;p51"/>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1243" name="Google Shape;1243;p51"/>
              <p:cNvSpPr/>
              <p:nvPr/>
            </p:nvSpPr>
            <p:spPr>
              <a:xfrm>
                <a:off x="1592998" y="2322562"/>
                <a:ext cx="721800" cy="642600"/>
              </a:xfrm>
              <a:prstGeom prst="rect">
                <a:avLst/>
              </a:prstGeom>
              <a:solidFill>
                <a:srgbClr val="76A5AF"/>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GB" sz="1200">
                    <a:solidFill>
                      <a:srgbClr val="FFFFFF"/>
                    </a:solidFill>
                    <a:latin typeface="Mada"/>
                    <a:ea typeface="Mada"/>
                    <a:cs typeface="Mada"/>
                    <a:sym typeface="Mada"/>
                  </a:rPr>
                  <a:t>Preparation</a:t>
                </a:r>
                <a:endParaRPr b="1" sz="1200">
                  <a:solidFill>
                    <a:srgbClr val="FFFFFF"/>
                  </a:solidFill>
                  <a:latin typeface="Mada"/>
                  <a:ea typeface="Mada"/>
                  <a:cs typeface="Mada"/>
                  <a:sym typeface="Mada"/>
                </a:endParaRPr>
              </a:p>
            </p:txBody>
          </p:sp>
        </p:grpSp>
        <p:grpSp>
          <p:nvGrpSpPr>
            <p:cNvPr id="1244" name="Google Shape;1244;p51"/>
            <p:cNvGrpSpPr/>
            <p:nvPr/>
          </p:nvGrpSpPr>
          <p:grpSpPr>
            <a:xfrm>
              <a:off x="319138" y="7429166"/>
              <a:ext cx="7072262" cy="385563"/>
              <a:chOff x="1592998" y="2322568"/>
              <a:chExt cx="3613644" cy="643356"/>
            </a:xfrm>
          </p:grpSpPr>
          <p:sp>
            <p:nvSpPr>
              <p:cNvPr id="1245" name="Google Shape;1245;p51"/>
              <p:cNvSpPr/>
              <p:nvPr/>
            </p:nvSpPr>
            <p:spPr>
              <a:xfrm flipH="1">
                <a:off x="2283025" y="2322575"/>
                <a:ext cx="1844400" cy="642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1246" name="Google Shape;1246;p51"/>
              <p:cNvSpPr/>
              <p:nvPr/>
            </p:nvSpPr>
            <p:spPr>
              <a:xfrm rot="-5400000">
                <a:off x="4175389" y="1934671"/>
                <a:ext cx="643356" cy="1419149"/>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1247" name="Google Shape;1247;p51"/>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1248" name="Google Shape;1248;p51"/>
              <p:cNvSpPr/>
              <p:nvPr/>
            </p:nvSpPr>
            <p:spPr>
              <a:xfrm>
                <a:off x="1592998" y="2322574"/>
                <a:ext cx="721800" cy="642600"/>
              </a:xfrm>
              <a:prstGeom prst="rect">
                <a:avLst/>
              </a:prstGeom>
              <a:solidFill>
                <a:srgbClr val="134F5C"/>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GB" sz="1200">
                    <a:solidFill>
                      <a:srgbClr val="FFFFFF"/>
                    </a:solidFill>
                    <a:latin typeface="Mada"/>
                    <a:ea typeface="Mada"/>
                    <a:cs typeface="Mada"/>
                    <a:sym typeface="Mada"/>
                  </a:rPr>
                  <a:t>Maintenance</a:t>
                </a:r>
                <a:endParaRPr b="1" sz="1200">
                  <a:solidFill>
                    <a:srgbClr val="FFFFFF"/>
                  </a:solidFill>
                  <a:latin typeface="Mada"/>
                  <a:ea typeface="Mada"/>
                  <a:cs typeface="Mada"/>
                  <a:sym typeface="Mada"/>
                </a:endParaRPr>
              </a:p>
            </p:txBody>
          </p:sp>
        </p:grpSp>
        <p:sp>
          <p:nvSpPr>
            <p:cNvPr id="1249" name="Google Shape;1249;p51"/>
            <p:cNvSpPr txBox="1"/>
            <p:nvPr/>
          </p:nvSpPr>
          <p:spPr>
            <a:xfrm>
              <a:off x="1857788" y="5365270"/>
              <a:ext cx="4889100" cy="3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latin typeface="Mada"/>
                  <a:ea typeface="Mada"/>
                  <a:cs typeface="Mada"/>
                  <a:sym typeface="Mada"/>
                </a:rPr>
                <a:t>No interest or consideration for behavior change (denial, ignorance, demoralization) </a:t>
              </a:r>
              <a:endParaRPr sz="1000">
                <a:latin typeface="Mada"/>
                <a:ea typeface="Mada"/>
                <a:cs typeface="Mada"/>
                <a:sym typeface="Mada"/>
              </a:endParaRPr>
            </a:p>
          </p:txBody>
        </p:sp>
        <p:sp>
          <p:nvSpPr>
            <p:cNvPr id="1250" name="Google Shape;1250;p51"/>
            <p:cNvSpPr txBox="1"/>
            <p:nvPr/>
          </p:nvSpPr>
          <p:spPr>
            <a:xfrm>
              <a:off x="1857788" y="5933899"/>
              <a:ext cx="3000000" cy="28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Thinking about making a change</a:t>
              </a:r>
              <a:endParaRPr sz="1100">
                <a:latin typeface="Mada"/>
                <a:ea typeface="Mada"/>
                <a:cs typeface="Mada"/>
                <a:sym typeface="Mada"/>
              </a:endParaRPr>
            </a:p>
          </p:txBody>
        </p:sp>
        <p:sp>
          <p:nvSpPr>
            <p:cNvPr id="1251" name="Google Shape;1251;p51"/>
            <p:cNvSpPr txBox="1"/>
            <p:nvPr/>
          </p:nvSpPr>
          <p:spPr>
            <a:xfrm>
              <a:off x="1857788" y="6448442"/>
              <a:ext cx="4316100" cy="28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Person's imagining himself with different behavior </a:t>
              </a:r>
              <a:endParaRPr sz="1100">
                <a:latin typeface="Mada"/>
                <a:ea typeface="Mada"/>
                <a:cs typeface="Mada"/>
                <a:sym typeface="Mada"/>
              </a:endParaRPr>
            </a:p>
          </p:txBody>
        </p:sp>
        <p:sp>
          <p:nvSpPr>
            <p:cNvPr id="1252" name="Google Shape;1252;p51"/>
            <p:cNvSpPr txBox="1"/>
            <p:nvPr/>
          </p:nvSpPr>
          <p:spPr>
            <a:xfrm>
              <a:off x="1857788" y="6966579"/>
              <a:ext cx="3000000" cy="28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Making specific changes</a:t>
              </a:r>
              <a:endParaRPr sz="1100">
                <a:latin typeface="Mada"/>
                <a:ea typeface="Mada"/>
                <a:cs typeface="Mada"/>
                <a:sym typeface="Mada"/>
              </a:endParaRPr>
            </a:p>
          </p:txBody>
        </p:sp>
        <p:sp>
          <p:nvSpPr>
            <p:cNvPr id="1253" name="Google Shape;1253;p51"/>
            <p:cNvSpPr txBox="1"/>
            <p:nvPr/>
          </p:nvSpPr>
          <p:spPr>
            <a:xfrm>
              <a:off x="1857788" y="7484699"/>
              <a:ext cx="3000000" cy="22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New behavior becomes a life-long pattern. </a:t>
              </a:r>
              <a:endParaRPr sz="1100">
                <a:latin typeface="Mada"/>
                <a:ea typeface="Mada"/>
                <a:cs typeface="Mada"/>
                <a:sym typeface="Mada"/>
              </a:endParaRPr>
            </a:p>
          </p:txBody>
        </p:sp>
      </p:grpSp>
      <p:sp>
        <p:nvSpPr>
          <p:cNvPr id="1254" name="Google Shape;1254;p51"/>
          <p:cNvSpPr txBox="1"/>
          <p:nvPr/>
        </p:nvSpPr>
        <p:spPr>
          <a:xfrm>
            <a:off x="1125726" y="3252401"/>
            <a:ext cx="5459100" cy="2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(The Transtheoretical Model should be viewed as cyclic rather than a straight line)</a:t>
            </a:r>
            <a:endParaRPr sz="1100">
              <a:latin typeface="Mada"/>
              <a:ea typeface="Mada"/>
              <a:cs typeface="Mada"/>
              <a:sym typeface="Mada"/>
            </a:endParaRPr>
          </a:p>
        </p:txBody>
      </p:sp>
      <p:grpSp>
        <p:nvGrpSpPr>
          <p:cNvPr id="1255" name="Google Shape;1255;p51"/>
          <p:cNvGrpSpPr/>
          <p:nvPr/>
        </p:nvGrpSpPr>
        <p:grpSpPr>
          <a:xfrm>
            <a:off x="140338" y="9151034"/>
            <a:ext cx="7310675" cy="1157397"/>
            <a:chOff x="102975" y="1251250"/>
            <a:chExt cx="7310675" cy="1157397"/>
          </a:xfrm>
        </p:grpSpPr>
        <p:sp>
          <p:nvSpPr>
            <p:cNvPr id="1256" name="Google Shape;1256;p51"/>
            <p:cNvSpPr txBox="1"/>
            <p:nvPr/>
          </p:nvSpPr>
          <p:spPr>
            <a:xfrm>
              <a:off x="102975" y="2000782"/>
              <a:ext cx="235500" cy="279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GB">
                  <a:solidFill>
                    <a:srgbClr val="A2C4C9"/>
                  </a:solidFill>
                  <a:latin typeface="Nunito"/>
                  <a:ea typeface="Nunito"/>
                  <a:cs typeface="Nunito"/>
                  <a:sym typeface="Nunito"/>
                </a:rPr>
                <a:t>2</a:t>
              </a:r>
              <a:endParaRPr b="1">
                <a:solidFill>
                  <a:srgbClr val="A2C4C9"/>
                </a:solidFill>
                <a:latin typeface="Nunito"/>
                <a:ea typeface="Nunito"/>
                <a:cs typeface="Nunito"/>
                <a:sym typeface="Nunito"/>
              </a:endParaRPr>
            </a:p>
          </p:txBody>
        </p:sp>
        <p:grpSp>
          <p:nvGrpSpPr>
            <p:cNvPr id="1257" name="Google Shape;1257;p51"/>
            <p:cNvGrpSpPr/>
            <p:nvPr/>
          </p:nvGrpSpPr>
          <p:grpSpPr>
            <a:xfrm>
              <a:off x="108153" y="1251250"/>
              <a:ext cx="7305497" cy="1157397"/>
              <a:chOff x="108153" y="1251250"/>
              <a:chExt cx="7305497" cy="1157397"/>
            </a:xfrm>
          </p:grpSpPr>
          <p:grpSp>
            <p:nvGrpSpPr>
              <p:cNvPr id="1258" name="Google Shape;1258;p51"/>
              <p:cNvGrpSpPr/>
              <p:nvPr/>
            </p:nvGrpSpPr>
            <p:grpSpPr>
              <a:xfrm>
                <a:off x="108153" y="1251250"/>
                <a:ext cx="4619922" cy="1157397"/>
                <a:chOff x="108153" y="1251250"/>
                <a:chExt cx="4619922" cy="1157397"/>
              </a:xfrm>
            </p:grpSpPr>
            <p:sp>
              <p:nvSpPr>
                <p:cNvPr id="1259" name="Google Shape;1259;p51"/>
                <p:cNvSpPr txBox="1"/>
                <p:nvPr/>
              </p:nvSpPr>
              <p:spPr>
                <a:xfrm>
                  <a:off x="108153" y="1392559"/>
                  <a:ext cx="235500" cy="279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GB">
                      <a:solidFill>
                        <a:srgbClr val="45818E"/>
                      </a:solidFill>
                      <a:latin typeface="Nunito"/>
                      <a:ea typeface="Nunito"/>
                      <a:cs typeface="Nunito"/>
                      <a:sym typeface="Nunito"/>
                    </a:rPr>
                    <a:t>1</a:t>
                  </a:r>
                  <a:endParaRPr b="1">
                    <a:solidFill>
                      <a:srgbClr val="45818E"/>
                    </a:solidFill>
                    <a:latin typeface="Nunito"/>
                    <a:ea typeface="Nunito"/>
                    <a:cs typeface="Nunito"/>
                    <a:sym typeface="Nunito"/>
                  </a:endParaRPr>
                </a:p>
              </p:txBody>
            </p:sp>
            <p:grpSp>
              <p:nvGrpSpPr>
                <p:cNvPr id="1260" name="Google Shape;1260;p51"/>
                <p:cNvGrpSpPr/>
                <p:nvPr/>
              </p:nvGrpSpPr>
              <p:grpSpPr>
                <a:xfrm>
                  <a:off x="340758" y="1251250"/>
                  <a:ext cx="4387317" cy="1157397"/>
                  <a:chOff x="340758" y="1251250"/>
                  <a:chExt cx="4387317" cy="1157397"/>
                </a:xfrm>
              </p:grpSpPr>
              <p:sp>
                <p:nvSpPr>
                  <p:cNvPr id="1261" name="Google Shape;1261;p51"/>
                  <p:cNvSpPr/>
                  <p:nvPr/>
                </p:nvSpPr>
                <p:spPr>
                  <a:xfrm>
                    <a:off x="345936" y="1297258"/>
                    <a:ext cx="3037500" cy="470100"/>
                  </a:xfrm>
                  <a:prstGeom prst="chevron">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51"/>
                  <p:cNvSpPr txBox="1"/>
                  <p:nvPr/>
                </p:nvSpPr>
                <p:spPr>
                  <a:xfrm>
                    <a:off x="682884" y="1313972"/>
                    <a:ext cx="2485200" cy="42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Direct Methods (Face to Face) </a:t>
                    </a:r>
                    <a:endParaRPr sz="1200">
                      <a:latin typeface="Mada"/>
                      <a:ea typeface="Mada"/>
                      <a:cs typeface="Mada"/>
                      <a:sym typeface="Mada"/>
                    </a:endParaRPr>
                  </a:p>
                </p:txBody>
              </p:sp>
              <p:grpSp>
                <p:nvGrpSpPr>
                  <p:cNvPr id="1263" name="Google Shape;1263;p51"/>
                  <p:cNvGrpSpPr/>
                  <p:nvPr/>
                </p:nvGrpSpPr>
                <p:grpSpPr>
                  <a:xfrm>
                    <a:off x="340758" y="1251250"/>
                    <a:ext cx="4387317" cy="1157397"/>
                    <a:chOff x="340758" y="1251250"/>
                    <a:chExt cx="4387317" cy="1157397"/>
                  </a:xfrm>
                </p:grpSpPr>
                <p:grpSp>
                  <p:nvGrpSpPr>
                    <p:cNvPr id="1264" name="Google Shape;1264;p51"/>
                    <p:cNvGrpSpPr/>
                    <p:nvPr/>
                  </p:nvGrpSpPr>
                  <p:grpSpPr>
                    <a:xfrm>
                      <a:off x="340758" y="1264196"/>
                      <a:ext cx="3037500" cy="1144451"/>
                      <a:chOff x="340758" y="1264196"/>
                      <a:chExt cx="3037500" cy="1144451"/>
                    </a:xfrm>
                  </p:grpSpPr>
                  <p:sp>
                    <p:nvSpPr>
                      <p:cNvPr id="1265" name="Google Shape;1265;p51"/>
                      <p:cNvSpPr/>
                      <p:nvPr/>
                    </p:nvSpPr>
                    <p:spPr>
                      <a:xfrm>
                        <a:off x="346048" y="1264196"/>
                        <a:ext cx="307829" cy="536228"/>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51"/>
                      <p:cNvSpPr/>
                      <p:nvPr/>
                    </p:nvSpPr>
                    <p:spPr>
                      <a:xfrm>
                        <a:off x="382625" y="1445575"/>
                        <a:ext cx="93394" cy="173338"/>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51"/>
                      <p:cNvSpPr/>
                      <p:nvPr/>
                    </p:nvSpPr>
                    <p:spPr>
                      <a:xfrm>
                        <a:off x="340758" y="1905481"/>
                        <a:ext cx="3037500" cy="470100"/>
                      </a:xfrm>
                      <a:prstGeom prst="chevron">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51"/>
                      <p:cNvSpPr/>
                      <p:nvPr/>
                    </p:nvSpPr>
                    <p:spPr>
                      <a:xfrm>
                        <a:off x="340870" y="1872419"/>
                        <a:ext cx="307829" cy="536228"/>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51"/>
                      <p:cNvSpPr/>
                      <p:nvPr/>
                    </p:nvSpPr>
                    <p:spPr>
                      <a:xfrm>
                        <a:off x="377447" y="2053799"/>
                        <a:ext cx="93394" cy="173338"/>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51"/>
                      <p:cNvSpPr txBox="1"/>
                      <p:nvPr/>
                    </p:nvSpPr>
                    <p:spPr>
                      <a:xfrm>
                        <a:off x="682884" y="1933373"/>
                        <a:ext cx="2485200" cy="42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Indirect Methods (Mass Media) </a:t>
                        </a:r>
                        <a:endParaRPr sz="1200">
                          <a:latin typeface="Mada"/>
                          <a:ea typeface="Mada"/>
                          <a:cs typeface="Mada"/>
                          <a:sym typeface="Mada"/>
                        </a:endParaRPr>
                      </a:p>
                    </p:txBody>
                  </p:sp>
                </p:grpSp>
                <p:sp>
                  <p:nvSpPr>
                    <p:cNvPr id="1271" name="Google Shape;1271;p51"/>
                    <p:cNvSpPr/>
                    <p:nvPr/>
                  </p:nvSpPr>
                  <p:spPr>
                    <a:xfrm>
                      <a:off x="3244575" y="1251250"/>
                      <a:ext cx="1483500" cy="561900"/>
                    </a:xfrm>
                    <a:prstGeom prst="chevron">
                      <a:avLst>
                        <a:gd fmla="val 50000" name="adj"/>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Mada"/>
                          <a:ea typeface="Mada"/>
                          <a:cs typeface="Mada"/>
                          <a:sym typeface="Mada"/>
                        </a:rPr>
                        <a:t>Individual </a:t>
                      </a:r>
                      <a:endParaRPr sz="1200">
                        <a:solidFill>
                          <a:srgbClr val="FFFFFF"/>
                        </a:solidFill>
                        <a:latin typeface="Mada"/>
                        <a:ea typeface="Mada"/>
                        <a:cs typeface="Mada"/>
                        <a:sym typeface="Mada"/>
                      </a:endParaRPr>
                    </a:p>
                  </p:txBody>
                </p:sp>
              </p:grpSp>
            </p:grpSp>
          </p:grpSp>
          <p:sp>
            <p:nvSpPr>
              <p:cNvPr id="1272" name="Google Shape;1272;p51"/>
              <p:cNvSpPr/>
              <p:nvPr/>
            </p:nvSpPr>
            <p:spPr>
              <a:xfrm>
                <a:off x="4489576" y="1252989"/>
                <a:ext cx="1483500" cy="561900"/>
              </a:xfrm>
              <a:prstGeom prst="chevron">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Mada"/>
                    <a:ea typeface="Mada"/>
                    <a:cs typeface="Mada"/>
                    <a:sym typeface="Mada"/>
                  </a:rPr>
                  <a:t>Group </a:t>
                </a:r>
                <a:endParaRPr sz="1200">
                  <a:solidFill>
                    <a:srgbClr val="FFFFFF"/>
                  </a:solidFill>
                  <a:latin typeface="Mada"/>
                  <a:ea typeface="Mada"/>
                  <a:cs typeface="Mada"/>
                  <a:sym typeface="Mada"/>
                </a:endParaRPr>
              </a:p>
            </p:txBody>
          </p:sp>
          <p:sp>
            <p:nvSpPr>
              <p:cNvPr id="1273" name="Google Shape;1273;p51"/>
              <p:cNvSpPr/>
              <p:nvPr/>
            </p:nvSpPr>
            <p:spPr>
              <a:xfrm>
                <a:off x="5731250" y="1252989"/>
                <a:ext cx="1682400" cy="561900"/>
              </a:xfrm>
              <a:prstGeom prst="chevron">
                <a:avLst>
                  <a:gd fmla="val 50000" name="adj"/>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Mada"/>
                    <a:ea typeface="Mada"/>
                    <a:cs typeface="Mada"/>
                    <a:sym typeface="Mada"/>
                  </a:rPr>
                  <a:t>communities </a:t>
                </a:r>
                <a:endParaRPr sz="1200">
                  <a:solidFill>
                    <a:srgbClr val="FFFFFF"/>
                  </a:solidFill>
                  <a:latin typeface="Mada"/>
                  <a:ea typeface="Mada"/>
                  <a:cs typeface="Mada"/>
                  <a:sym typeface="Mada"/>
                </a:endParaRPr>
              </a:p>
            </p:txBody>
          </p:sp>
        </p:grpSp>
      </p:grpSp>
      <p:sp>
        <p:nvSpPr>
          <p:cNvPr id="1274" name="Google Shape;1274;p51"/>
          <p:cNvSpPr txBox="1"/>
          <p:nvPr>
            <p:ph type="title"/>
          </p:nvPr>
        </p:nvSpPr>
        <p:spPr>
          <a:xfrm>
            <a:off x="140350" y="8502710"/>
            <a:ext cx="7072200" cy="54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134F5C"/>
                </a:solidFill>
                <a:latin typeface="Nunito"/>
                <a:ea typeface="Nunito"/>
                <a:cs typeface="Nunito"/>
                <a:sym typeface="Nunito"/>
              </a:rPr>
              <a:t>Methods of Health Education</a:t>
            </a:r>
            <a:endParaRPr b="1" sz="2200">
              <a:solidFill>
                <a:srgbClr val="134F5C"/>
              </a:solidFill>
              <a:latin typeface="Nunito"/>
              <a:ea typeface="Nunito"/>
              <a:cs typeface="Nunito"/>
              <a:sym typeface="Nunito"/>
            </a:endParaRPr>
          </a:p>
        </p:txBody>
      </p:sp>
      <p:grpSp>
        <p:nvGrpSpPr>
          <p:cNvPr id="1275" name="Google Shape;1275;p51"/>
          <p:cNvGrpSpPr/>
          <p:nvPr/>
        </p:nvGrpSpPr>
        <p:grpSpPr>
          <a:xfrm>
            <a:off x="859430" y="150350"/>
            <a:ext cx="5634055" cy="2445488"/>
            <a:chOff x="154175" y="5544214"/>
            <a:chExt cx="7199150" cy="3384759"/>
          </a:xfrm>
        </p:grpSpPr>
        <p:sp>
          <p:nvSpPr>
            <p:cNvPr id="1276" name="Google Shape;1276;p51"/>
            <p:cNvSpPr txBox="1"/>
            <p:nvPr/>
          </p:nvSpPr>
          <p:spPr>
            <a:xfrm>
              <a:off x="1109749" y="5544214"/>
              <a:ext cx="5745000" cy="47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76A5AF"/>
                  </a:solidFill>
                  <a:latin typeface="Nunito"/>
                  <a:ea typeface="Nunito"/>
                  <a:cs typeface="Nunito"/>
                  <a:sym typeface="Nunito"/>
                </a:rPr>
                <a:t>Maintaining a health-risky behavior</a:t>
              </a:r>
              <a:endParaRPr sz="2000">
                <a:solidFill>
                  <a:srgbClr val="76A5AF"/>
                </a:solidFill>
                <a:latin typeface="Nunito"/>
                <a:ea typeface="Nunito"/>
                <a:cs typeface="Nunito"/>
                <a:sym typeface="Nunito"/>
              </a:endParaRPr>
            </a:p>
          </p:txBody>
        </p:sp>
        <p:grpSp>
          <p:nvGrpSpPr>
            <p:cNvPr id="1277" name="Google Shape;1277;p51"/>
            <p:cNvGrpSpPr/>
            <p:nvPr/>
          </p:nvGrpSpPr>
          <p:grpSpPr>
            <a:xfrm>
              <a:off x="154175" y="5996946"/>
              <a:ext cx="7199150" cy="2932027"/>
              <a:chOff x="-104587" y="880921"/>
              <a:chExt cx="7199150" cy="2932027"/>
            </a:xfrm>
          </p:grpSpPr>
          <p:grpSp>
            <p:nvGrpSpPr>
              <p:cNvPr id="1278" name="Google Shape;1278;p51"/>
              <p:cNvGrpSpPr/>
              <p:nvPr/>
            </p:nvGrpSpPr>
            <p:grpSpPr>
              <a:xfrm>
                <a:off x="-104587" y="1325675"/>
                <a:ext cx="7199150" cy="2319440"/>
                <a:chOff x="-104587" y="1325675"/>
                <a:chExt cx="7199150" cy="2319440"/>
              </a:xfrm>
            </p:grpSpPr>
            <p:grpSp>
              <p:nvGrpSpPr>
                <p:cNvPr id="1279" name="Google Shape;1279;p51"/>
                <p:cNvGrpSpPr/>
                <p:nvPr/>
              </p:nvGrpSpPr>
              <p:grpSpPr>
                <a:xfrm>
                  <a:off x="-104587" y="2042200"/>
                  <a:ext cx="2544469" cy="803357"/>
                  <a:chOff x="-59184" y="2237678"/>
                  <a:chExt cx="3334822" cy="1038600"/>
                </a:xfrm>
              </p:grpSpPr>
              <p:sp>
                <p:nvSpPr>
                  <p:cNvPr id="1280" name="Google Shape;1280;p51"/>
                  <p:cNvSpPr txBox="1"/>
                  <p:nvPr/>
                </p:nvSpPr>
                <p:spPr>
                  <a:xfrm>
                    <a:off x="-59184" y="2237678"/>
                    <a:ext cx="2506800" cy="1038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1600"/>
                      </a:spcAft>
                      <a:buClr>
                        <a:srgbClr val="000000"/>
                      </a:buClr>
                      <a:buSzPts val="800"/>
                      <a:buFont typeface="Arial"/>
                      <a:buNone/>
                    </a:pPr>
                    <a:r>
                      <a:rPr lang="en-GB" sz="1200">
                        <a:latin typeface="Mada"/>
                        <a:ea typeface="Mada"/>
                        <a:cs typeface="Mada"/>
                        <a:sym typeface="Mada"/>
                      </a:rPr>
                      <a:t>Modified perception of risk </a:t>
                    </a:r>
                    <a:endParaRPr i="0" sz="1000" u="none" cap="none" strike="noStrike">
                      <a:latin typeface="Mada"/>
                      <a:ea typeface="Mada"/>
                      <a:cs typeface="Mada"/>
                      <a:sym typeface="Mada"/>
                    </a:endParaRPr>
                  </a:p>
                </p:txBody>
              </p:sp>
              <p:cxnSp>
                <p:nvCxnSpPr>
                  <p:cNvPr id="1281" name="Google Shape;1281;p51"/>
                  <p:cNvCxnSpPr/>
                  <p:nvPr/>
                </p:nvCxnSpPr>
                <p:spPr>
                  <a:xfrm rot="10800000">
                    <a:off x="2642038" y="2647950"/>
                    <a:ext cx="633600" cy="0"/>
                  </a:xfrm>
                  <a:prstGeom prst="straightConnector1">
                    <a:avLst/>
                  </a:prstGeom>
                  <a:noFill/>
                  <a:ln cap="flat" cmpd="sng" w="9525">
                    <a:solidFill>
                      <a:srgbClr val="134F5C"/>
                    </a:solidFill>
                    <a:prstDash val="solid"/>
                    <a:round/>
                    <a:headEnd len="sm" w="sm" type="none"/>
                    <a:tailEnd len="med" w="med" type="oval"/>
                  </a:ln>
                </p:spPr>
              </p:cxnSp>
            </p:grpSp>
            <p:sp>
              <p:nvSpPr>
                <p:cNvPr id="1282" name="Google Shape;1282;p51"/>
                <p:cNvSpPr txBox="1"/>
                <p:nvPr/>
              </p:nvSpPr>
              <p:spPr>
                <a:xfrm>
                  <a:off x="4977463" y="1325675"/>
                  <a:ext cx="2117100" cy="803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1600"/>
                    </a:spcAft>
                    <a:buClr>
                      <a:srgbClr val="000000"/>
                    </a:buClr>
                    <a:buSzPts val="800"/>
                    <a:buFont typeface="Arial"/>
                    <a:buNone/>
                  </a:pPr>
                  <a:r>
                    <a:rPr lang="en-GB" sz="1200">
                      <a:latin typeface="Mada"/>
                      <a:ea typeface="Mada"/>
                      <a:cs typeface="Mada"/>
                      <a:sym typeface="Mada"/>
                    </a:rPr>
                    <a:t>Lack of knowledge of the health risk </a:t>
                  </a:r>
                  <a:endParaRPr i="0" sz="1000" u="none" cap="none" strike="noStrike">
                    <a:latin typeface="Mada"/>
                    <a:ea typeface="Mada"/>
                    <a:cs typeface="Mada"/>
                    <a:sym typeface="Mada"/>
                  </a:endParaRPr>
                </a:p>
              </p:txBody>
            </p:sp>
            <p:cxnSp>
              <p:nvCxnSpPr>
                <p:cNvPr id="1283" name="Google Shape;1283;p51"/>
                <p:cNvCxnSpPr/>
                <p:nvPr/>
              </p:nvCxnSpPr>
              <p:spPr>
                <a:xfrm>
                  <a:off x="3915676" y="1630328"/>
                  <a:ext cx="981900" cy="0"/>
                </a:xfrm>
                <a:prstGeom prst="straightConnector1">
                  <a:avLst/>
                </a:prstGeom>
                <a:noFill/>
                <a:ln cap="flat" cmpd="sng" w="9525">
                  <a:solidFill>
                    <a:srgbClr val="A2C4C9"/>
                  </a:solidFill>
                  <a:prstDash val="solid"/>
                  <a:round/>
                  <a:headEnd len="sm" w="sm" type="none"/>
                  <a:tailEnd len="med" w="med" type="oval"/>
                </a:ln>
              </p:spPr>
            </p:cxnSp>
            <p:grpSp>
              <p:nvGrpSpPr>
                <p:cNvPr id="1284" name="Google Shape;1284;p51"/>
                <p:cNvGrpSpPr/>
                <p:nvPr/>
              </p:nvGrpSpPr>
              <p:grpSpPr>
                <a:xfrm>
                  <a:off x="3915676" y="2773999"/>
                  <a:ext cx="3178871" cy="871116"/>
                  <a:chOff x="5209838" y="3183767"/>
                  <a:chExt cx="4166279" cy="1126200"/>
                </a:xfrm>
              </p:grpSpPr>
              <p:sp>
                <p:nvSpPr>
                  <p:cNvPr id="1285" name="Google Shape;1285;p51"/>
                  <p:cNvSpPr txBox="1"/>
                  <p:nvPr/>
                </p:nvSpPr>
                <p:spPr>
                  <a:xfrm>
                    <a:off x="6696517" y="3183767"/>
                    <a:ext cx="2679600" cy="1126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1600"/>
                      </a:spcAft>
                      <a:buClr>
                        <a:srgbClr val="000000"/>
                      </a:buClr>
                      <a:buSzPts val="800"/>
                      <a:buFont typeface="Arial"/>
                      <a:buNone/>
                    </a:pPr>
                    <a:r>
                      <a:rPr lang="en-GB" sz="1200">
                        <a:latin typeface="Mada"/>
                        <a:ea typeface="Mada"/>
                        <a:cs typeface="Mada"/>
                        <a:sym typeface="Mada"/>
                      </a:rPr>
                      <a:t>Low self efficacy to change</a:t>
                    </a:r>
                    <a:endParaRPr i="0" sz="1000" u="none" cap="none" strike="noStrike">
                      <a:latin typeface="Mada"/>
                      <a:ea typeface="Mada"/>
                      <a:cs typeface="Mada"/>
                      <a:sym typeface="Mada"/>
                    </a:endParaRPr>
                  </a:p>
                </p:txBody>
              </p:sp>
              <p:cxnSp>
                <p:nvCxnSpPr>
                  <p:cNvPr id="1286" name="Google Shape;1286;p51"/>
                  <p:cNvCxnSpPr/>
                  <p:nvPr/>
                </p:nvCxnSpPr>
                <p:spPr>
                  <a:xfrm>
                    <a:off x="5209838" y="3648300"/>
                    <a:ext cx="1286700" cy="0"/>
                  </a:xfrm>
                  <a:prstGeom prst="straightConnector1">
                    <a:avLst/>
                  </a:prstGeom>
                  <a:noFill/>
                  <a:ln cap="flat" cmpd="sng" w="9525">
                    <a:solidFill>
                      <a:srgbClr val="D9D9D9"/>
                    </a:solidFill>
                    <a:prstDash val="solid"/>
                    <a:round/>
                    <a:headEnd len="sm" w="sm" type="none"/>
                    <a:tailEnd len="med" w="med" type="oval"/>
                  </a:ln>
                </p:spPr>
              </p:cxnSp>
            </p:grpSp>
          </p:grpSp>
          <p:grpSp>
            <p:nvGrpSpPr>
              <p:cNvPr id="1287" name="Google Shape;1287;p51"/>
              <p:cNvGrpSpPr/>
              <p:nvPr/>
            </p:nvGrpSpPr>
            <p:grpSpPr>
              <a:xfrm>
                <a:off x="1973638" y="880921"/>
                <a:ext cx="2910719" cy="2932027"/>
                <a:chOff x="2662213" y="676343"/>
                <a:chExt cx="3814835" cy="3790597"/>
              </a:xfrm>
            </p:grpSpPr>
            <p:sp>
              <p:nvSpPr>
                <p:cNvPr id="1288" name="Google Shape;1288;p51"/>
                <p:cNvSpPr/>
                <p:nvPr/>
              </p:nvSpPr>
              <p:spPr>
                <a:xfrm rot="3600185">
                  <a:off x="3169983" y="1184511"/>
                  <a:ext cx="2774659" cy="2774659"/>
                </a:xfrm>
                <a:prstGeom prst="blockArc">
                  <a:avLst>
                    <a:gd fmla="val 12622480" name="adj1"/>
                    <a:gd fmla="val 19781569" name="adj2"/>
                    <a:gd fmla="val 20773" name="adj3"/>
                  </a:avLst>
                </a:prstGeom>
                <a:solidFill>
                  <a:srgbClr val="A2C4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1289" name="Google Shape;1289;p51"/>
                <p:cNvSpPr/>
                <p:nvPr/>
              </p:nvSpPr>
              <p:spPr>
                <a:xfrm rot="10800000">
                  <a:off x="3183490" y="1163229"/>
                  <a:ext cx="2774700" cy="2774700"/>
                </a:xfrm>
                <a:prstGeom prst="blockArc">
                  <a:avLst>
                    <a:gd fmla="val 12622480" name="adj1"/>
                    <a:gd fmla="val 19662822" name="adj2"/>
                    <a:gd fmla="val 20729" name="adj3"/>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1290" name="Google Shape;1290;p51"/>
                <p:cNvSpPr/>
                <p:nvPr/>
              </p:nvSpPr>
              <p:spPr>
                <a:xfrm rot="-3600185">
                  <a:off x="3194618" y="1184114"/>
                  <a:ext cx="2774659" cy="2774659"/>
                </a:xfrm>
                <a:prstGeom prst="blockArc">
                  <a:avLst>
                    <a:gd fmla="val 12622480" name="adj1"/>
                    <a:gd fmla="val 19703271" name="adj2"/>
                    <a:gd fmla="val 20851" name="adj3"/>
                  </a:avLst>
                </a:prstGeom>
                <a:solidFill>
                  <a:srgbClr val="134F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grpSp>
              <p:nvGrpSpPr>
                <p:cNvPr id="1291" name="Google Shape;1291;p51"/>
                <p:cNvGrpSpPr/>
                <p:nvPr/>
              </p:nvGrpSpPr>
              <p:grpSpPr>
                <a:xfrm>
                  <a:off x="4264097" y="1180331"/>
                  <a:ext cx="585001" cy="585530"/>
                  <a:chOff x="1970048" y="811613"/>
                  <a:chExt cx="588000" cy="588000"/>
                </a:xfrm>
              </p:grpSpPr>
              <p:sp>
                <p:nvSpPr>
                  <p:cNvPr id="1292" name="Google Shape;1292;p51"/>
                  <p:cNvSpPr/>
                  <p:nvPr/>
                </p:nvSpPr>
                <p:spPr>
                  <a:xfrm rot="39023">
                    <a:off x="1973329" y="814894"/>
                    <a:ext cx="581437" cy="581437"/>
                  </a:xfrm>
                  <a:prstGeom prst="pie">
                    <a:avLst>
                      <a:gd fmla="val 6190354" name="adj1"/>
                      <a:gd fmla="val 14996165" name="adj2"/>
                    </a:avLst>
                  </a:prstGeom>
                  <a:solidFill>
                    <a:srgbClr val="A2C4C9"/>
                  </a:solidFill>
                  <a:ln>
                    <a:noFill/>
                  </a:ln>
                  <a:effectLst>
                    <a:outerShdw blurRad="142875" rotWithShape="0" algn="bl">
                      <a:srgbClr val="000000">
                        <a:alpha val="427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1293" name="Google Shape;1293;p51"/>
                  <p:cNvSpPr/>
                  <p:nvPr/>
                </p:nvSpPr>
                <p:spPr>
                  <a:xfrm rot="10800000">
                    <a:off x="1973295" y="814927"/>
                    <a:ext cx="581400" cy="581400"/>
                  </a:xfrm>
                  <a:prstGeom prst="pie">
                    <a:avLst>
                      <a:gd fmla="val 4028252" name="adj1"/>
                      <a:gd fmla="val 17183677" name="adj2"/>
                    </a:avLst>
                  </a:prstGeom>
                  <a:solidFill>
                    <a:srgbClr val="A2C4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grpSp>
            <p:grpSp>
              <p:nvGrpSpPr>
                <p:cNvPr id="1294" name="Google Shape;1294;p51"/>
                <p:cNvGrpSpPr/>
                <p:nvPr/>
              </p:nvGrpSpPr>
              <p:grpSpPr>
                <a:xfrm rot="7200165">
                  <a:off x="5229899" y="2804769"/>
                  <a:ext cx="585011" cy="585536"/>
                  <a:chOff x="1977085" y="811649"/>
                  <a:chExt cx="588000" cy="588000"/>
                </a:xfrm>
              </p:grpSpPr>
              <p:sp>
                <p:nvSpPr>
                  <p:cNvPr id="1295" name="Google Shape;1295;p51"/>
                  <p:cNvSpPr/>
                  <p:nvPr/>
                </p:nvSpPr>
                <p:spPr>
                  <a:xfrm rot="39023">
                    <a:off x="1980366" y="814930"/>
                    <a:ext cx="581437" cy="581437"/>
                  </a:xfrm>
                  <a:prstGeom prst="pie">
                    <a:avLst>
                      <a:gd fmla="val 6190354" name="adj1"/>
                      <a:gd fmla="val 14996165" name="adj2"/>
                    </a:avLst>
                  </a:prstGeom>
                  <a:solidFill>
                    <a:srgbClr val="D9D9D9"/>
                  </a:solidFill>
                  <a:ln>
                    <a:noFill/>
                  </a:ln>
                  <a:effectLst>
                    <a:outerShdw blurRad="142875" rotWithShape="0" algn="bl">
                      <a:srgbClr val="000000">
                        <a:alpha val="427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1296" name="Google Shape;1296;p51"/>
                  <p:cNvSpPr/>
                  <p:nvPr/>
                </p:nvSpPr>
                <p:spPr>
                  <a:xfrm rot="10800000">
                    <a:off x="1980332" y="814963"/>
                    <a:ext cx="581400" cy="581400"/>
                  </a:xfrm>
                  <a:prstGeom prst="pie">
                    <a:avLst>
                      <a:gd fmla="val 4028252" name="adj1"/>
                      <a:gd fmla="val 17183677" name="adj2"/>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grpSp>
            <p:sp>
              <p:nvSpPr>
                <p:cNvPr id="1297" name="Google Shape;1297;p51"/>
                <p:cNvSpPr txBox="1"/>
                <p:nvPr/>
              </p:nvSpPr>
              <p:spPr>
                <a:xfrm>
                  <a:off x="3292258" y="2819222"/>
                  <a:ext cx="6759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i="0" lang="en-GB" sz="1600" u="none" cap="none" strike="noStrike">
                      <a:solidFill>
                        <a:srgbClr val="FFFFFF"/>
                      </a:solidFill>
                      <a:latin typeface="Changa"/>
                      <a:ea typeface="Changa"/>
                      <a:cs typeface="Changa"/>
                      <a:sym typeface="Changa"/>
                    </a:rPr>
                    <a:t>01 </a:t>
                  </a:r>
                  <a:endParaRPr i="0" sz="1600" u="none" cap="none" strike="noStrike">
                    <a:solidFill>
                      <a:srgbClr val="FFFFFF"/>
                    </a:solidFill>
                    <a:latin typeface="Changa"/>
                    <a:ea typeface="Changa"/>
                    <a:cs typeface="Changa"/>
                    <a:sym typeface="Changa"/>
                  </a:endParaRPr>
                </a:p>
              </p:txBody>
            </p:sp>
            <p:grpSp>
              <p:nvGrpSpPr>
                <p:cNvPr id="1298" name="Google Shape;1298;p51"/>
                <p:cNvGrpSpPr/>
                <p:nvPr/>
              </p:nvGrpSpPr>
              <p:grpSpPr>
                <a:xfrm rot="-7200165">
                  <a:off x="3337708" y="2826834"/>
                  <a:ext cx="585011" cy="585536"/>
                  <a:chOff x="1967628" y="812211"/>
                  <a:chExt cx="588000" cy="588000"/>
                </a:xfrm>
              </p:grpSpPr>
              <p:sp>
                <p:nvSpPr>
                  <p:cNvPr id="1299" name="Google Shape;1299;p51"/>
                  <p:cNvSpPr/>
                  <p:nvPr/>
                </p:nvSpPr>
                <p:spPr>
                  <a:xfrm rot="39023">
                    <a:off x="1970909" y="815492"/>
                    <a:ext cx="581437" cy="581437"/>
                  </a:xfrm>
                  <a:prstGeom prst="pie">
                    <a:avLst>
                      <a:gd fmla="val 6190354" name="adj1"/>
                      <a:gd fmla="val 14996165" name="adj2"/>
                    </a:avLst>
                  </a:prstGeom>
                  <a:solidFill>
                    <a:srgbClr val="134F5C"/>
                  </a:solidFill>
                  <a:ln>
                    <a:noFill/>
                  </a:ln>
                  <a:effectLst>
                    <a:outerShdw blurRad="142875" rotWithShape="0" algn="bl">
                      <a:srgbClr val="000000">
                        <a:alpha val="427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1300" name="Google Shape;1300;p51"/>
                  <p:cNvSpPr/>
                  <p:nvPr/>
                </p:nvSpPr>
                <p:spPr>
                  <a:xfrm rot="10800000">
                    <a:off x="1970875" y="815525"/>
                    <a:ext cx="581400" cy="581400"/>
                  </a:xfrm>
                  <a:prstGeom prst="pie">
                    <a:avLst>
                      <a:gd fmla="val 4028252" name="adj1"/>
                      <a:gd fmla="val 17183677" name="adj2"/>
                    </a:avLst>
                  </a:prstGeom>
                  <a:solidFill>
                    <a:srgbClr val="134F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grpSp>
          </p:grpSp>
        </p:grpSp>
        <p:sp>
          <p:nvSpPr>
            <p:cNvPr id="1301" name="Google Shape;1301;p51"/>
            <p:cNvSpPr txBox="1"/>
            <p:nvPr/>
          </p:nvSpPr>
          <p:spPr>
            <a:xfrm>
              <a:off x="3497263" y="6297125"/>
              <a:ext cx="4287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FFFFFF"/>
                  </a:solidFill>
                  <a:latin typeface="Nunito"/>
                  <a:ea typeface="Nunito"/>
                  <a:cs typeface="Nunito"/>
                  <a:sym typeface="Nunito"/>
                </a:rPr>
                <a:t>1</a:t>
              </a:r>
              <a:endParaRPr b="1" sz="2400">
                <a:solidFill>
                  <a:srgbClr val="FFFFFF"/>
                </a:solidFill>
                <a:latin typeface="Nunito"/>
                <a:ea typeface="Nunito"/>
                <a:cs typeface="Nunito"/>
                <a:sym typeface="Nunito"/>
              </a:endParaRPr>
            </a:p>
          </p:txBody>
        </p:sp>
        <p:sp>
          <p:nvSpPr>
            <p:cNvPr id="1302" name="Google Shape;1302;p51"/>
            <p:cNvSpPr txBox="1"/>
            <p:nvPr/>
          </p:nvSpPr>
          <p:spPr>
            <a:xfrm>
              <a:off x="2760588" y="7577175"/>
              <a:ext cx="4287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FFFFFF"/>
                  </a:solidFill>
                  <a:latin typeface="Nunito"/>
                  <a:ea typeface="Nunito"/>
                  <a:cs typeface="Nunito"/>
                  <a:sym typeface="Nunito"/>
                </a:rPr>
                <a:t>2</a:t>
              </a:r>
              <a:endParaRPr b="1" sz="2400">
                <a:solidFill>
                  <a:srgbClr val="FFFFFF"/>
                </a:solidFill>
                <a:latin typeface="Nunito"/>
                <a:ea typeface="Nunito"/>
                <a:cs typeface="Nunito"/>
                <a:sym typeface="Nunito"/>
              </a:endParaRPr>
            </a:p>
          </p:txBody>
        </p:sp>
        <p:sp>
          <p:nvSpPr>
            <p:cNvPr id="1303" name="Google Shape;1303;p51"/>
            <p:cNvSpPr txBox="1"/>
            <p:nvPr/>
          </p:nvSpPr>
          <p:spPr>
            <a:xfrm>
              <a:off x="4235563" y="7558125"/>
              <a:ext cx="4287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FFFFFF"/>
                  </a:solidFill>
                  <a:latin typeface="Nunito"/>
                  <a:ea typeface="Nunito"/>
                  <a:cs typeface="Nunito"/>
                  <a:sym typeface="Nunito"/>
                </a:rPr>
                <a:t>3</a:t>
              </a:r>
              <a:endParaRPr b="1" sz="2400">
                <a:solidFill>
                  <a:srgbClr val="FFFFFF"/>
                </a:solidFill>
                <a:latin typeface="Nunito"/>
                <a:ea typeface="Nunito"/>
                <a:cs typeface="Nunito"/>
                <a:sym typeface="Nunito"/>
              </a:endParaRPr>
            </a:p>
          </p:txBody>
        </p:sp>
        <p:sp>
          <p:nvSpPr>
            <p:cNvPr id="1304" name="Google Shape;1304;p51"/>
            <p:cNvSpPr txBox="1"/>
            <p:nvPr/>
          </p:nvSpPr>
          <p:spPr>
            <a:xfrm>
              <a:off x="3054788" y="7159681"/>
              <a:ext cx="1267800" cy="47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u="sng">
                  <a:solidFill>
                    <a:srgbClr val="CC0000"/>
                  </a:solidFill>
                  <a:latin typeface="Mada"/>
                  <a:ea typeface="Mada"/>
                  <a:cs typeface="Mada"/>
                  <a:sym typeface="Mada"/>
                </a:rPr>
                <a:t>REASONS</a:t>
              </a:r>
              <a:endParaRPr b="1" u="sng">
                <a:solidFill>
                  <a:srgbClr val="CC0000"/>
                </a:solidFill>
                <a:latin typeface="Mada"/>
                <a:ea typeface="Mada"/>
                <a:cs typeface="Mada"/>
                <a:sym typeface="Mada"/>
              </a:endParaRPr>
            </a:p>
          </p:txBody>
        </p:sp>
      </p:grpSp>
      <p:pic>
        <p:nvPicPr>
          <p:cNvPr id="1305" name="Google Shape;1305;p51"/>
          <p:cNvPicPr preferRelativeResize="0"/>
          <p:nvPr/>
        </p:nvPicPr>
        <p:blipFill>
          <a:blip r:embed="rId4">
            <a:alphaModFix/>
          </a:blip>
          <a:stretch>
            <a:fillRect/>
          </a:stretch>
        </p:blipFill>
        <p:spPr>
          <a:xfrm>
            <a:off x="3368685" y="6322826"/>
            <a:ext cx="3850876" cy="19349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sp>
        <p:nvSpPr>
          <p:cNvPr id="1310" name="Google Shape;1310;p52"/>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52"/>
          <p:cNvSpPr/>
          <p:nvPr/>
        </p:nvSpPr>
        <p:spPr>
          <a:xfrm>
            <a:off x="-75" y="9761250"/>
            <a:ext cx="7589400" cy="9372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52"/>
          <p:cNvSpPr txBox="1"/>
          <p:nvPr/>
        </p:nvSpPr>
        <p:spPr>
          <a:xfrm>
            <a:off x="205875" y="258200"/>
            <a:ext cx="7072200" cy="49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L9 - Health of People with Disabilities </a:t>
            </a:r>
            <a:endParaRPr b="1" sz="2400">
              <a:solidFill>
                <a:srgbClr val="134F5C"/>
              </a:solidFill>
              <a:latin typeface="Nunito"/>
              <a:ea typeface="Nunito"/>
              <a:cs typeface="Nunito"/>
              <a:sym typeface="Nunito"/>
            </a:endParaRPr>
          </a:p>
        </p:txBody>
      </p:sp>
      <p:sp>
        <p:nvSpPr>
          <p:cNvPr id="1313" name="Google Shape;1313;p52"/>
          <p:cNvSpPr txBox="1"/>
          <p:nvPr/>
        </p:nvSpPr>
        <p:spPr>
          <a:xfrm>
            <a:off x="115718" y="751396"/>
            <a:ext cx="15639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100">
                <a:solidFill>
                  <a:srgbClr val="134F5C"/>
                </a:solidFill>
                <a:latin typeface="Nunito"/>
                <a:ea typeface="Nunito"/>
                <a:cs typeface="Nunito"/>
                <a:sym typeface="Nunito"/>
              </a:rPr>
              <a:t>Definitions</a:t>
            </a:r>
            <a:endParaRPr b="1" sz="2100">
              <a:solidFill>
                <a:srgbClr val="134F5C"/>
              </a:solidFill>
              <a:latin typeface="Nunito"/>
              <a:ea typeface="Nunito"/>
              <a:cs typeface="Nunito"/>
              <a:sym typeface="Nunito"/>
            </a:endParaRPr>
          </a:p>
        </p:txBody>
      </p:sp>
      <p:sp>
        <p:nvSpPr>
          <p:cNvPr id="1314" name="Google Shape;1314;p52"/>
          <p:cNvSpPr txBox="1"/>
          <p:nvPr/>
        </p:nvSpPr>
        <p:spPr>
          <a:xfrm>
            <a:off x="-214971" y="1276581"/>
            <a:ext cx="1108500" cy="67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300">
                <a:solidFill>
                  <a:srgbClr val="45818E"/>
                </a:solidFill>
                <a:latin typeface="Nunito"/>
                <a:ea typeface="Nunito"/>
                <a:cs typeface="Nunito"/>
                <a:sym typeface="Nunito"/>
              </a:rPr>
              <a:t>Health</a:t>
            </a:r>
            <a:endParaRPr b="1" sz="1300">
              <a:solidFill>
                <a:srgbClr val="45818E"/>
              </a:solidFill>
              <a:latin typeface="Nunito"/>
              <a:ea typeface="Nunito"/>
              <a:cs typeface="Nunito"/>
              <a:sym typeface="Nunito"/>
            </a:endParaRPr>
          </a:p>
        </p:txBody>
      </p:sp>
      <p:grpSp>
        <p:nvGrpSpPr>
          <p:cNvPr id="1315" name="Google Shape;1315;p52"/>
          <p:cNvGrpSpPr/>
          <p:nvPr/>
        </p:nvGrpSpPr>
        <p:grpSpPr>
          <a:xfrm>
            <a:off x="674569" y="1328078"/>
            <a:ext cx="6722393" cy="2098365"/>
            <a:chOff x="1329727" y="806552"/>
            <a:chExt cx="6037174" cy="3500776"/>
          </a:xfrm>
        </p:grpSpPr>
        <p:sp>
          <p:nvSpPr>
            <p:cNvPr id="1316" name="Google Shape;1316;p52"/>
            <p:cNvSpPr/>
            <p:nvPr/>
          </p:nvSpPr>
          <p:spPr>
            <a:xfrm>
              <a:off x="1339600" y="872450"/>
              <a:ext cx="6027300" cy="937200"/>
            </a:xfrm>
            <a:prstGeom prst="chevron">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17" name="Google Shape;1317;p52"/>
            <p:cNvGrpSpPr/>
            <p:nvPr/>
          </p:nvGrpSpPr>
          <p:grpSpPr>
            <a:xfrm>
              <a:off x="1339567" y="806552"/>
              <a:ext cx="584915" cy="1069038"/>
              <a:chOff x="1085125" y="209550"/>
              <a:chExt cx="566175" cy="923575"/>
            </a:xfrm>
          </p:grpSpPr>
          <p:sp>
            <p:nvSpPr>
              <p:cNvPr id="1318" name="Google Shape;1318;p52"/>
              <p:cNvSpPr/>
              <p:nvPr/>
            </p:nvSpPr>
            <p:spPr>
              <a:xfrm>
                <a:off x="1085125" y="2095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52"/>
              <p:cNvSpPr/>
              <p:nvPr/>
            </p:nvSpPr>
            <p:spPr>
              <a:xfrm>
                <a:off x="1152400" y="5219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0" name="Google Shape;1320;p52"/>
            <p:cNvSpPr/>
            <p:nvPr/>
          </p:nvSpPr>
          <p:spPr>
            <a:xfrm>
              <a:off x="1329750" y="2084994"/>
              <a:ext cx="6027300" cy="937200"/>
            </a:xfrm>
            <a:prstGeom prst="chevron">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21" name="Google Shape;1321;p52"/>
            <p:cNvGrpSpPr/>
            <p:nvPr/>
          </p:nvGrpSpPr>
          <p:grpSpPr>
            <a:xfrm>
              <a:off x="1329727" y="2019090"/>
              <a:ext cx="584915" cy="1069038"/>
              <a:chOff x="1085125" y="209550"/>
              <a:chExt cx="566175" cy="923575"/>
            </a:xfrm>
          </p:grpSpPr>
          <p:sp>
            <p:nvSpPr>
              <p:cNvPr id="1322" name="Google Shape;1322;p52"/>
              <p:cNvSpPr/>
              <p:nvPr/>
            </p:nvSpPr>
            <p:spPr>
              <a:xfrm>
                <a:off x="1085125" y="2095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52"/>
              <p:cNvSpPr/>
              <p:nvPr/>
            </p:nvSpPr>
            <p:spPr>
              <a:xfrm>
                <a:off x="1152400" y="5219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4" name="Google Shape;1324;p52"/>
            <p:cNvSpPr txBox="1"/>
            <p:nvPr/>
          </p:nvSpPr>
          <p:spPr>
            <a:xfrm>
              <a:off x="2008627" y="905775"/>
              <a:ext cx="4931700" cy="837900"/>
            </a:xfrm>
            <a:prstGeom prst="rect">
              <a:avLst/>
            </a:prstGeom>
            <a:noFill/>
            <a:ln>
              <a:noFill/>
            </a:ln>
          </p:spPr>
          <p:txBody>
            <a:bodyPr anchorCtr="0" anchor="ctr" bIns="91425" lIns="91425" spcFirstLastPara="1" rIns="91425" wrap="square" tIns="91425">
              <a:noAutofit/>
            </a:bodyPr>
            <a:lstStyle/>
            <a:p>
              <a:pPr indent="-147149" lvl="0"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“State of complete physical, mental, and social well- being, not merely the absence of disease or infirmity"(WHO, 1948).</a:t>
              </a:r>
              <a:endParaRPr sz="900">
                <a:solidFill>
                  <a:schemeClr val="dk1"/>
                </a:solidFill>
                <a:latin typeface="Mada"/>
                <a:ea typeface="Mada"/>
                <a:cs typeface="Mada"/>
                <a:sym typeface="Mada"/>
              </a:endParaRPr>
            </a:p>
            <a:p>
              <a:pPr indent="-147149" lvl="0"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In recent years, this statement has been amplified to include the ability to lead a "socially </a:t>
              </a:r>
              <a:r>
                <a:rPr baseline="30000" lang="en-GB" sz="900">
                  <a:solidFill>
                    <a:schemeClr val="dk1"/>
                  </a:solidFill>
                  <a:latin typeface="Mada"/>
                  <a:ea typeface="Mada"/>
                  <a:cs typeface="Mada"/>
                  <a:sym typeface="Mada"/>
                </a:rPr>
                <a:t>1</a:t>
              </a:r>
              <a:r>
                <a:rPr lang="en-GB" sz="900">
                  <a:solidFill>
                    <a:schemeClr val="dk1"/>
                  </a:solidFill>
                  <a:latin typeface="Mada"/>
                  <a:ea typeface="Mada"/>
                  <a:cs typeface="Mada"/>
                  <a:sym typeface="Mada"/>
                </a:rPr>
                <a:t> and economically productive life”</a:t>
              </a:r>
              <a:endParaRPr sz="900">
                <a:solidFill>
                  <a:schemeClr val="dk1"/>
                </a:solidFill>
                <a:latin typeface="Mada"/>
                <a:ea typeface="Mada"/>
                <a:cs typeface="Mada"/>
                <a:sym typeface="Mada"/>
              </a:endParaRPr>
            </a:p>
          </p:txBody>
        </p:sp>
        <p:sp>
          <p:nvSpPr>
            <p:cNvPr id="1325" name="Google Shape;1325;p52"/>
            <p:cNvSpPr txBox="1"/>
            <p:nvPr/>
          </p:nvSpPr>
          <p:spPr>
            <a:xfrm>
              <a:off x="1979975" y="2140600"/>
              <a:ext cx="4931700" cy="837900"/>
            </a:xfrm>
            <a:prstGeom prst="rect">
              <a:avLst/>
            </a:prstGeom>
            <a:noFill/>
            <a:ln>
              <a:noFill/>
            </a:ln>
          </p:spPr>
          <p:txBody>
            <a:bodyPr anchorCtr="0" anchor="ctr" bIns="91425" lIns="91425" spcFirstLastPara="1" rIns="91425" wrap="square" tIns="91425">
              <a:noAutofit/>
            </a:bodyPr>
            <a:lstStyle/>
            <a:p>
              <a:pPr indent="-147149" lvl="0"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“Individual's </a:t>
              </a:r>
              <a:r>
                <a:rPr b="1" lang="en-GB" sz="900">
                  <a:solidFill>
                    <a:srgbClr val="CC0000"/>
                  </a:solidFill>
                  <a:latin typeface="Mada"/>
                  <a:ea typeface="Mada"/>
                  <a:cs typeface="Mada"/>
                  <a:sym typeface="Mada"/>
                </a:rPr>
                <a:t>perception of their position in life</a:t>
              </a:r>
              <a:r>
                <a:rPr lang="en-GB" sz="900">
                  <a:solidFill>
                    <a:schemeClr val="dk1"/>
                  </a:solidFill>
                  <a:latin typeface="Mada"/>
                  <a:ea typeface="Mada"/>
                  <a:cs typeface="Mada"/>
                  <a:sym typeface="Mada"/>
                </a:rPr>
                <a:t> in the context of the culture and value systems in which they live and in relation to their goals, expectations, standards and concerns.” (WHO) </a:t>
              </a:r>
              <a:endParaRPr sz="900">
                <a:latin typeface="Mada"/>
                <a:ea typeface="Mada"/>
                <a:cs typeface="Mada"/>
                <a:sym typeface="Mada"/>
              </a:endParaRPr>
            </a:p>
          </p:txBody>
        </p:sp>
        <p:sp>
          <p:nvSpPr>
            <p:cNvPr id="1326" name="Google Shape;1326;p52"/>
            <p:cNvSpPr/>
            <p:nvPr/>
          </p:nvSpPr>
          <p:spPr>
            <a:xfrm>
              <a:off x="1329750" y="3304198"/>
              <a:ext cx="6027300" cy="937200"/>
            </a:xfrm>
            <a:prstGeom prst="chevron">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27" name="Google Shape;1327;p52"/>
            <p:cNvGrpSpPr/>
            <p:nvPr/>
          </p:nvGrpSpPr>
          <p:grpSpPr>
            <a:xfrm>
              <a:off x="1329727" y="3238290"/>
              <a:ext cx="584915" cy="1069038"/>
              <a:chOff x="1085125" y="209550"/>
              <a:chExt cx="566175" cy="923575"/>
            </a:xfrm>
          </p:grpSpPr>
          <p:sp>
            <p:nvSpPr>
              <p:cNvPr id="1328" name="Google Shape;1328;p52"/>
              <p:cNvSpPr/>
              <p:nvPr/>
            </p:nvSpPr>
            <p:spPr>
              <a:xfrm>
                <a:off x="1085125" y="2095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52"/>
              <p:cNvSpPr/>
              <p:nvPr/>
            </p:nvSpPr>
            <p:spPr>
              <a:xfrm>
                <a:off x="1152400" y="5219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30" name="Google Shape;1330;p52"/>
            <p:cNvSpPr txBox="1"/>
            <p:nvPr/>
          </p:nvSpPr>
          <p:spPr>
            <a:xfrm>
              <a:off x="1979975" y="3359800"/>
              <a:ext cx="4931700" cy="837900"/>
            </a:xfrm>
            <a:prstGeom prst="rect">
              <a:avLst/>
            </a:prstGeom>
            <a:noFill/>
            <a:ln>
              <a:noFill/>
            </a:ln>
          </p:spPr>
          <p:txBody>
            <a:bodyPr anchorCtr="0" anchor="ctr" bIns="91425" lIns="91425" spcFirstLastPara="1" rIns="91425" wrap="square" tIns="91425">
              <a:noAutofit/>
            </a:bodyPr>
            <a:lstStyle/>
            <a:p>
              <a:pPr indent="-147149" lvl="0"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A long-term physical, mental, intellectual, or sensory impairment, which in interaction with various barriers may hinder their full and effective participation in society on an equal basis with others. Always we focus on Barriers.</a:t>
              </a:r>
              <a:endParaRPr sz="900">
                <a:latin typeface="Mada"/>
                <a:ea typeface="Mada"/>
                <a:cs typeface="Mada"/>
                <a:sym typeface="Mada"/>
              </a:endParaRPr>
            </a:p>
          </p:txBody>
        </p:sp>
      </p:grpSp>
      <p:sp>
        <p:nvSpPr>
          <p:cNvPr id="1331" name="Google Shape;1331;p52"/>
          <p:cNvSpPr txBox="1"/>
          <p:nvPr/>
        </p:nvSpPr>
        <p:spPr>
          <a:xfrm>
            <a:off x="-52525" y="1828615"/>
            <a:ext cx="783600" cy="100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45818E"/>
                </a:solidFill>
                <a:latin typeface="Nunito"/>
                <a:ea typeface="Nunito"/>
                <a:cs typeface="Nunito"/>
                <a:sym typeface="Nunito"/>
              </a:rPr>
              <a:t>Quality of Life</a:t>
            </a:r>
            <a:r>
              <a:rPr b="1" baseline="30000" lang="en-GB" sz="1200">
                <a:solidFill>
                  <a:srgbClr val="45818E"/>
                </a:solidFill>
                <a:latin typeface="Nunito"/>
                <a:ea typeface="Nunito"/>
                <a:cs typeface="Nunito"/>
                <a:sym typeface="Nunito"/>
              </a:rPr>
              <a:t>1</a:t>
            </a:r>
            <a:endParaRPr b="1" baseline="30000" sz="1200">
              <a:solidFill>
                <a:srgbClr val="45818E"/>
              </a:solidFill>
              <a:latin typeface="Nunito"/>
              <a:ea typeface="Nunito"/>
              <a:cs typeface="Nunito"/>
              <a:sym typeface="Nunito"/>
            </a:endParaRPr>
          </a:p>
        </p:txBody>
      </p:sp>
      <p:sp>
        <p:nvSpPr>
          <p:cNvPr id="1332" name="Google Shape;1332;p52"/>
          <p:cNvSpPr txBox="1"/>
          <p:nvPr/>
        </p:nvSpPr>
        <p:spPr>
          <a:xfrm>
            <a:off x="-110252" y="2596047"/>
            <a:ext cx="974700" cy="100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45818E"/>
                </a:solidFill>
                <a:latin typeface="Nunito"/>
                <a:ea typeface="Nunito"/>
                <a:cs typeface="Nunito"/>
                <a:sym typeface="Nunito"/>
              </a:rPr>
              <a:t>Disability</a:t>
            </a:r>
            <a:endParaRPr b="1" sz="1100">
              <a:solidFill>
                <a:srgbClr val="45818E"/>
              </a:solidFill>
              <a:latin typeface="Nunito"/>
              <a:ea typeface="Nunito"/>
              <a:cs typeface="Nunito"/>
              <a:sym typeface="Nunito"/>
            </a:endParaRPr>
          </a:p>
        </p:txBody>
      </p:sp>
      <p:sp>
        <p:nvSpPr>
          <p:cNvPr id="1333" name="Google Shape;1333;p52"/>
          <p:cNvSpPr txBox="1"/>
          <p:nvPr/>
        </p:nvSpPr>
        <p:spPr>
          <a:xfrm>
            <a:off x="78560" y="3488913"/>
            <a:ext cx="2965500" cy="5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76A5AF"/>
                </a:solidFill>
                <a:latin typeface="Nunito"/>
                <a:ea typeface="Nunito"/>
                <a:cs typeface="Nunito"/>
                <a:sym typeface="Nunito"/>
              </a:rPr>
              <a:t>Dimensions of Disability:</a:t>
            </a:r>
            <a:endParaRPr sz="1800">
              <a:solidFill>
                <a:srgbClr val="76A5AF"/>
              </a:solidFill>
              <a:latin typeface="Nunito"/>
              <a:ea typeface="Nunito"/>
              <a:cs typeface="Nunito"/>
              <a:sym typeface="Nunito"/>
            </a:endParaRPr>
          </a:p>
        </p:txBody>
      </p:sp>
      <p:sp>
        <p:nvSpPr>
          <p:cNvPr id="1334" name="Google Shape;1334;p52"/>
          <p:cNvSpPr txBox="1"/>
          <p:nvPr/>
        </p:nvSpPr>
        <p:spPr>
          <a:xfrm>
            <a:off x="0" y="3839250"/>
            <a:ext cx="7589400" cy="937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Impairment </a:t>
            </a:r>
            <a:r>
              <a:rPr lang="en-GB" sz="1200">
                <a:solidFill>
                  <a:schemeClr val="dk1"/>
                </a:solidFill>
                <a:latin typeface="Mada"/>
                <a:ea typeface="Mada"/>
                <a:cs typeface="Mada"/>
                <a:sym typeface="Mada"/>
              </a:rPr>
              <a:t>is a problem in body function or structure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Activity limitation</a:t>
            </a:r>
            <a:r>
              <a:rPr lang="en-GB" sz="1200">
                <a:solidFill>
                  <a:schemeClr val="dk1"/>
                </a:solidFill>
                <a:latin typeface="Mada"/>
                <a:ea typeface="Mada"/>
                <a:cs typeface="Mada"/>
                <a:sym typeface="Mada"/>
              </a:rPr>
              <a:t> is a difficulty encountered by an individual in executing a task or action.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Participation restriction</a:t>
            </a:r>
            <a:r>
              <a:rPr lang="en-GB" sz="1200">
                <a:solidFill>
                  <a:schemeClr val="dk1"/>
                </a:solidFill>
                <a:latin typeface="Mada"/>
                <a:ea typeface="Mada"/>
                <a:cs typeface="Mada"/>
                <a:sym typeface="Mada"/>
              </a:rPr>
              <a:t> is a problem experienced by an individual in involvement in life situations.</a:t>
            </a:r>
            <a:endParaRPr/>
          </a:p>
        </p:txBody>
      </p:sp>
      <p:sp>
        <p:nvSpPr>
          <p:cNvPr id="1335" name="Google Shape;1335;p52"/>
          <p:cNvSpPr txBox="1"/>
          <p:nvPr/>
        </p:nvSpPr>
        <p:spPr>
          <a:xfrm>
            <a:off x="-1125" y="9773700"/>
            <a:ext cx="7591500" cy="8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6AA84F"/>
                </a:solidFill>
                <a:latin typeface="Mada"/>
                <a:ea typeface="Mada"/>
                <a:cs typeface="Mada"/>
                <a:sym typeface="Mada"/>
              </a:rPr>
              <a:t>1</a:t>
            </a:r>
            <a:r>
              <a:rPr lang="en-GB" sz="800">
                <a:solidFill>
                  <a:srgbClr val="6AA84F"/>
                </a:solidFill>
                <a:latin typeface="Mada"/>
                <a:ea typeface="Mada"/>
                <a:cs typeface="Mada"/>
                <a:sym typeface="Mada"/>
              </a:rPr>
              <a:t>- The term quality of life is much broader than the term health and it can be measured through tools and questionnaires to estimate a person’s quality of life</a:t>
            </a:r>
            <a:endParaRPr sz="800">
              <a:solidFill>
                <a:srgbClr val="6AA84F"/>
              </a:solidFill>
              <a:latin typeface="Mada"/>
              <a:ea typeface="Mada"/>
              <a:cs typeface="Mada"/>
              <a:sym typeface="Mada"/>
            </a:endParaRPr>
          </a:p>
          <a:p>
            <a:pPr indent="0" lvl="0" marL="0" rtl="0" algn="l">
              <a:spcBef>
                <a:spcPts val="0"/>
              </a:spcBef>
              <a:spcAft>
                <a:spcPts val="0"/>
              </a:spcAft>
              <a:buNone/>
            </a:pPr>
            <a:r>
              <a:rPr lang="en-GB" sz="800">
                <a:solidFill>
                  <a:srgbClr val="6AA84F"/>
                </a:solidFill>
                <a:latin typeface="Mada"/>
                <a:ea typeface="Mada"/>
                <a:cs typeface="Mada"/>
                <a:sym typeface="Mada"/>
              </a:rPr>
              <a:t>2</a:t>
            </a:r>
            <a:r>
              <a:rPr lang="en-GB" sz="800">
                <a:solidFill>
                  <a:srgbClr val="6AA84F"/>
                </a:solidFill>
                <a:latin typeface="Mada"/>
                <a:ea typeface="Mada"/>
                <a:cs typeface="Mada"/>
                <a:sym typeface="Mada"/>
              </a:rPr>
              <a:t>- An example here is blindness. Looking at it through the medical model. Blind people are the problem and we cannot make them equal to normal people. However, if we look</a:t>
            </a:r>
            <a:endParaRPr sz="8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800">
                <a:solidFill>
                  <a:srgbClr val="6AA84F"/>
                </a:solidFill>
                <a:latin typeface="Mada"/>
                <a:ea typeface="Mada"/>
                <a:cs typeface="Mada"/>
                <a:sym typeface="Mada"/>
              </a:rPr>
              <a:t>at it through the social model. The society is to be blamed for putting the barriers to those people. For example, instead of putting a sign we should put a voice recording.</a:t>
            </a:r>
            <a:endParaRPr sz="800">
              <a:solidFill>
                <a:srgbClr val="6AA84F"/>
              </a:solidFill>
              <a:latin typeface="Mada"/>
              <a:ea typeface="Mada"/>
              <a:cs typeface="Mada"/>
              <a:sym typeface="Mada"/>
            </a:endParaRPr>
          </a:p>
        </p:txBody>
      </p:sp>
      <p:sp>
        <p:nvSpPr>
          <p:cNvPr id="1336" name="Google Shape;1336;p52"/>
          <p:cNvSpPr txBox="1"/>
          <p:nvPr/>
        </p:nvSpPr>
        <p:spPr>
          <a:xfrm>
            <a:off x="205875" y="4588351"/>
            <a:ext cx="7072200" cy="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134F5C"/>
                </a:solidFill>
                <a:latin typeface="Nunito"/>
                <a:ea typeface="Nunito"/>
                <a:cs typeface="Nunito"/>
                <a:sym typeface="Nunito"/>
              </a:rPr>
              <a:t>Development of Disability </a:t>
            </a:r>
            <a:r>
              <a:rPr b="1" baseline="30000" lang="en-GB" sz="2200">
                <a:solidFill>
                  <a:srgbClr val="134F5C"/>
                </a:solidFill>
                <a:latin typeface="Nunito"/>
                <a:ea typeface="Nunito"/>
                <a:cs typeface="Nunito"/>
                <a:sym typeface="Nunito"/>
              </a:rPr>
              <a:t>2</a:t>
            </a:r>
            <a:endParaRPr b="1" baseline="30000" sz="2200">
              <a:solidFill>
                <a:srgbClr val="134F5C"/>
              </a:solidFill>
              <a:latin typeface="Nunito"/>
              <a:ea typeface="Nunito"/>
              <a:cs typeface="Nunito"/>
              <a:sym typeface="Nunito"/>
            </a:endParaRPr>
          </a:p>
        </p:txBody>
      </p:sp>
      <p:grpSp>
        <p:nvGrpSpPr>
          <p:cNvPr id="1337" name="Google Shape;1337;p52"/>
          <p:cNvGrpSpPr/>
          <p:nvPr/>
        </p:nvGrpSpPr>
        <p:grpSpPr>
          <a:xfrm>
            <a:off x="-1000" y="5009845"/>
            <a:ext cx="7593350" cy="4238141"/>
            <a:chOff x="-3950" y="917325"/>
            <a:chExt cx="7593350" cy="5844100"/>
          </a:xfrm>
        </p:grpSpPr>
        <p:sp>
          <p:nvSpPr>
            <p:cNvPr id="1338" name="Google Shape;1338;p52"/>
            <p:cNvSpPr txBox="1"/>
            <p:nvPr/>
          </p:nvSpPr>
          <p:spPr>
            <a:xfrm>
              <a:off x="0" y="3514956"/>
              <a:ext cx="7589400" cy="12924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The medical model of disability says people are disabled by their impairments or differences. </a:t>
              </a:r>
              <a:endParaRPr sz="1100">
                <a:solidFill>
                  <a:srgbClr val="999999"/>
                </a:solidFill>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Under the medical model, these impairments or differences should be ‘fixed’ or changed by medical and other treatments.</a:t>
              </a:r>
              <a:endParaRPr sz="1100">
                <a:solidFill>
                  <a:srgbClr val="999999"/>
                </a:solidFill>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The medical model looks at what is ‘wrong’ with the person and not what the person needs. It creates low expectations and leads to people losing independence, choice and control in their own lives.</a:t>
              </a:r>
              <a:endParaRPr sz="1100">
                <a:solidFill>
                  <a:srgbClr val="999999"/>
                </a:solidFill>
                <a:latin typeface="Mada"/>
                <a:ea typeface="Mada"/>
                <a:cs typeface="Mada"/>
                <a:sym typeface="Mada"/>
              </a:endParaRPr>
            </a:p>
          </p:txBody>
        </p:sp>
        <p:sp>
          <p:nvSpPr>
            <p:cNvPr id="1339" name="Google Shape;1339;p52"/>
            <p:cNvSpPr/>
            <p:nvPr/>
          </p:nvSpPr>
          <p:spPr>
            <a:xfrm>
              <a:off x="179175" y="4913425"/>
              <a:ext cx="3126947" cy="698925"/>
            </a:xfrm>
            <a:custGeom>
              <a:rect b="b" l="l" r="r" t="t"/>
              <a:pathLst>
                <a:path extrusionOk="0" h="27957" w="116265">
                  <a:moveTo>
                    <a:pt x="0" y="1"/>
                  </a:moveTo>
                  <a:lnTo>
                    <a:pt x="0" y="21741"/>
                  </a:lnTo>
                  <a:lnTo>
                    <a:pt x="0" y="23361"/>
                  </a:lnTo>
                  <a:cubicBezTo>
                    <a:pt x="0" y="27653"/>
                    <a:pt x="3455" y="27952"/>
                    <a:pt x="6111" y="27952"/>
                  </a:cubicBezTo>
                  <a:cubicBezTo>
                    <a:pt x="6542" y="27952"/>
                    <a:pt x="6952" y="27945"/>
                    <a:pt x="7323" y="27945"/>
                  </a:cubicBezTo>
                  <a:lnTo>
                    <a:pt x="7323" y="27956"/>
                  </a:lnTo>
                  <a:lnTo>
                    <a:pt x="104597" y="27956"/>
                  </a:lnTo>
                  <a:cubicBezTo>
                    <a:pt x="111038" y="27956"/>
                    <a:pt x="116265" y="22730"/>
                    <a:pt x="116265" y="16276"/>
                  </a:cubicBezTo>
                  <a:cubicBezTo>
                    <a:pt x="116265" y="9835"/>
                    <a:pt x="111038" y="4608"/>
                    <a:pt x="104597" y="4608"/>
                  </a:cubicBezTo>
                  <a:lnTo>
                    <a:pt x="7323" y="4608"/>
                  </a:lnTo>
                  <a:lnTo>
                    <a:pt x="7323" y="4596"/>
                  </a:lnTo>
                  <a:cubicBezTo>
                    <a:pt x="6961" y="4596"/>
                    <a:pt x="6563" y="4604"/>
                    <a:pt x="6144" y="4604"/>
                  </a:cubicBezTo>
                  <a:cubicBezTo>
                    <a:pt x="3484" y="4604"/>
                    <a:pt x="0" y="4310"/>
                    <a:pt x="0" y="1"/>
                  </a:cubicBezTo>
                  <a:close/>
                </a:path>
              </a:pathLst>
            </a:cu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1340" name="Google Shape;1340;p52"/>
            <p:cNvSpPr/>
            <p:nvPr/>
          </p:nvSpPr>
          <p:spPr>
            <a:xfrm>
              <a:off x="179163" y="4814125"/>
              <a:ext cx="839100" cy="698800"/>
            </a:xfrm>
            <a:custGeom>
              <a:rect b="b" l="l" r="r" t="t"/>
              <a:pathLst>
                <a:path extrusionOk="0" h="27952" w="33564">
                  <a:moveTo>
                    <a:pt x="6144" y="1"/>
                  </a:moveTo>
                  <a:cubicBezTo>
                    <a:pt x="3484" y="1"/>
                    <a:pt x="0" y="294"/>
                    <a:pt x="0" y="4604"/>
                  </a:cubicBezTo>
                  <a:lnTo>
                    <a:pt x="0" y="6211"/>
                  </a:lnTo>
                  <a:lnTo>
                    <a:pt x="0" y="27952"/>
                  </a:lnTo>
                  <a:cubicBezTo>
                    <a:pt x="0" y="23660"/>
                    <a:pt x="3455" y="23360"/>
                    <a:pt x="6111" y="23360"/>
                  </a:cubicBezTo>
                  <a:cubicBezTo>
                    <a:pt x="6542" y="23360"/>
                    <a:pt x="6952" y="23368"/>
                    <a:pt x="7323" y="23368"/>
                  </a:cubicBezTo>
                  <a:lnTo>
                    <a:pt x="7323" y="23356"/>
                  </a:lnTo>
                  <a:lnTo>
                    <a:pt x="21896" y="23356"/>
                  </a:lnTo>
                  <a:cubicBezTo>
                    <a:pt x="28337" y="23356"/>
                    <a:pt x="33564" y="18129"/>
                    <a:pt x="33564" y="11688"/>
                  </a:cubicBezTo>
                  <a:cubicBezTo>
                    <a:pt x="33564" y="5235"/>
                    <a:pt x="28337" y="8"/>
                    <a:pt x="21896" y="8"/>
                  </a:cubicBezTo>
                  <a:lnTo>
                    <a:pt x="7323" y="8"/>
                  </a:lnTo>
                  <a:cubicBezTo>
                    <a:pt x="6961" y="8"/>
                    <a:pt x="6563" y="1"/>
                    <a:pt x="6144" y="1"/>
                  </a:cubicBezTo>
                  <a:close/>
                </a:path>
              </a:pathLst>
            </a:cu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1341" name="Google Shape;1341;p52"/>
            <p:cNvSpPr txBox="1"/>
            <p:nvPr/>
          </p:nvSpPr>
          <p:spPr>
            <a:xfrm>
              <a:off x="996375" y="5078050"/>
              <a:ext cx="1952700" cy="40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FFFFFF"/>
                  </a:solidFill>
                  <a:latin typeface="Nunito"/>
                  <a:ea typeface="Nunito"/>
                  <a:cs typeface="Nunito"/>
                  <a:sym typeface="Nunito"/>
                </a:rPr>
                <a:t>Social Model</a:t>
              </a:r>
              <a:endParaRPr sz="1800">
                <a:solidFill>
                  <a:srgbClr val="FFFFFF"/>
                </a:solidFill>
                <a:latin typeface="Nunito"/>
                <a:ea typeface="Nunito"/>
                <a:cs typeface="Nunito"/>
                <a:sym typeface="Nunito"/>
              </a:endParaRPr>
            </a:p>
          </p:txBody>
        </p:sp>
        <p:sp>
          <p:nvSpPr>
            <p:cNvPr id="1342" name="Google Shape;1342;p52"/>
            <p:cNvSpPr txBox="1"/>
            <p:nvPr/>
          </p:nvSpPr>
          <p:spPr>
            <a:xfrm>
              <a:off x="499525" y="5798425"/>
              <a:ext cx="6919200" cy="963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999999"/>
                </a:buClr>
                <a:buSzPts val="1100"/>
                <a:buFont typeface="Mada"/>
                <a:buChar char="●"/>
              </a:pPr>
              <a:r>
                <a:rPr b="1" lang="en-GB" sz="1100">
                  <a:solidFill>
                    <a:srgbClr val="999999"/>
                  </a:solidFill>
                  <a:latin typeface="Mada"/>
                  <a:ea typeface="Mada"/>
                  <a:cs typeface="Mada"/>
                  <a:sym typeface="Mada"/>
                </a:rPr>
                <a:t>The social model of disability says that disability is caused by the way society is organised, rather than by a person’s impairment or difference.</a:t>
              </a:r>
              <a:r>
                <a:rPr lang="en-GB" sz="1100">
                  <a:solidFill>
                    <a:srgbClr val="999999"/>
                  </a:solidFill>
                  <a:latin typeface="Mada"/>
                  <a:ea typeface="Mada"/>
                  <a:cs typeface="Mada"/>
                  <a:sym typeface="Mada"/>
                </a:rPr>
                <a:t> It looks at ways of removing barriers that restrict life choices for disabled people. When barriers are removed, disabled people can be independent and equal in society, with choice and control over their own lives.</a:t>
              </a:r>
              <a:endParaRPr sz="1100">
                <a:solidFill>
                  <a:srgbClr val="999999"/>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 It can be subdivided into: community attitudes, environmental barriers and institutional barriers</a:t>
              </a:r>
              <a:endParaRPr sz="1100">
                <a:latin typeface="Mada"/>
                <a:ea typeface="Mada"/>
                <a:cs typeface="Mada"/>
                <a:sym typeface="Mada"/>
              </a:endParaRPr>
            </a:p>
          </p:txBody>
        </p:sp>
        <p:grpSp>
          <p:nvGrpSpPr>
            <p:cNvPr id="1343" name="Google Shape;1343;p52"/>
            <p:cNvGrpSpPr/>
            <p:nvPr/>
          </p:nvGrpSpPr>
          <p:grpSpPr>
            <a:xfrm>
              <a:off x="-3950" y="917325"/>
              <a:ext cx="7483800" cy="2597752"/>
              <a:chOff x="-3950" y="917325"/>
              <a:chExt cx="7483800" cy="2597752"/>
            </a:xfrm>
          </p:grpSpPr>
          <p:sp>
            <p:nvSpPr>
              <p:cNvPr id="1344" name="Google Shape;1344;p52"/>
              <p:cNvSpPr/>
              <p:nvPr/>
            </p:nvSpPr>
            <p:spPr>
              <a:xfrm>
                <a:off x="179325" y="1016625"/>
                <a:ext cx="3126947" cy="698925"/>
              </a:xfrm>
              <a:custGeom>
                <a:rect b="b" l="l" r="r" t="t"/>
                <a:pathLst>
                  <a:path extrusionOk="0" h="27957" w="116265">
                    <a:moveTo>
                      <a:pt x="0" y="1"/>
                    </a:moveTo>
                    <a:lnTo>
                      <a:pt x="0" y="21741"/>
                    </a:lnTo>
                    <a:lnTo>
                      <a:pt x="0" y="23361"/>
                    </a:lnTo>
                    <a:cubicBezTo>
                      <a:pt x="0" y="27653"/>
                      <a:pt x="3455" y="27952"/>
                      <a:pt x="6111" y="27952"/>
                    </a:cubicBezTo>
                    <a:cubicBezTo>
                      <a:pt x="6542" y="27952"/>
                      <a:pt x="6952" y="27945"/>
                      <a:pt x="7323" y="27945"/>
                    </a:cubicBezTo>
                    <a:lnTo>
                      <a:pt x="7323" y="27956"/>
                    </a:lnTo>
                    <a:lnTo>
                      <a:pt x="104597" y="27956"/>
                    </a:lnTo>
                    <a:cubicBezTo>
                      <a:pt x="111038" y="27956"/>
                      <a:pt x="116265" y="22730"/>
                      <a:pt x="116265" y="16276"/>
                    </a:cubicBezTo>
                    <a:cubicBezTo>
                      <a:pt x="116265" y="9835"/>
                      <a:pt x="111038" y="4608"/>
                      <a:pt x="104597" y="4608"/>
                    </a:cubicBezTo>
                    <a:lnTo>
                      <a:pt x="7323" y="4608"/>
                    </a:lnTo>
                    <a:lnTo>
                      <a:pt x="7323" y="4596"/>
                    </a:lnTo>
                    <a:cubicBezTo>
                      <a:pt x="6961" y="4596"/>
                      <a:pt x="6563" y="4604"/>
                      <a:pt x="6144" y="4604"/>
                    </a:cubicBezTo>
                    <a:cubicBezTo>
                      <a:pt x="3484" y="4604"/>
                      <a:pt x="0" y="4310"/>
                      <a:pt x="0" y="1"/>
                    </a:cubicBezTo>
                    <a:close/>
                  </a:path>
                </a:pathLst>
              </a:cu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grpSp>
            <p:nvGrpSpPr>
              <p:cNvPr id="1345" name="Google Shape;1345;p52"/>
              <p:cNvGrpSpPr/>
              <p:nvPr/>
            </p:nvGrpSpPr>
            <p:grpSpPr>
              <a:xfrm>
                <a:off x="-3950" y="917325"/>
                <a:ext cx="7483800" cy="2597752"/>
                <a:chOff x="-3950" y="917325"/>
                <a:chExt cx="7483800" cy="2597752"/>
              </a:xfrm>
            </p:grpSpPr>
            <p:sp>
              <p:nvSpPr>
                <p:cNvPr id="1346" name="Google Shape;1346;p52"/>
                <p:cNvSpPr/>
                <p:nvPr/>
              </p:nvSpPr>
              <p:spPr>
                <a:xfrm>
                  <a:off x="179313" y="917325"/>
                  <a:ext cx="839100" cy="698800"/>
                </a:xfrm>
                <a:custGeom>
                  <a:rect b="b" l="l" r="r" t="t"/>
                  <a:pathLst>
                    <a:path extrusionOk="0" h="27952" w="33564">
                      <a:moveTo>
                        <a:pt x="6144" y="1"/>
                      </a:moveTo>
                      <a:cubicBezTo>
                        <a:pt x="3484" y="1"/>
                        <a:pt x="0" y="294"/>
                        <a:pt x="0" y="4604"/>
                      </a:cubicBezTo>
                      <a:lnTo>
                        <a:pt x="0" y="6211"/>
                      </a:lnTo>
                      <a:lnTo>
                        <a:pt x="0" y="27952"/>
                      </a:lnTo>
                      <a:cubicBezTo>
                        <a:pt x="0" y="23660"/>
                        <a:pt x="3455" y="23360"/>
                        <a:pt x="6111" y="23360"/>
                      </a:cubicBezTo>
                      <a:cubicBezTo>
                        <a:pt x="6542" y="23360"/>
                        <a:pt x="6952" y="23368"/>
                        <a:pt x="7323" y="23368"/>
                      </a:cubicBezTo>
                      <a:lnTo>
                        <a:pt x="7323" y="23356"/>
                      </a:lnTo>
                      <a:lnTo>
                        <a:pt x="21896" y="23356"/>
                      </a:lnTo>
                      <a:cubicBezTo>
                        <a:pt x="28337" y="23356"/>
                        <a:pt x="33564" y="18129"/>
                        <a:pt x="33564" y="11688"/>
                      </a:cubicBezTo>
                      <a:cubicBezTo>
                        <a:pt x="33564" y="5235"/>
                        <a:pt x="28337" y="8"/>
                        <a:pt x="21896" y="8"/>
                      </a:cubicBezTo>
                      <a:lnTo>
                        <a:pt x="7323" y="8"/>
                      </a:lnTo>
                      <a:cubicBezTo>
                        <a:pt x="6961" y="8"/>
                        <a:pt x="6563" y="1"/>
                        <a:pt x="6144" y="1"/>
                      </a:cubicBezTo>
                      <a:close/>
                    </a:path>
                  </a:pathLst>
                </a:cu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1347" name="Google Shape;1347;p52"/>
                <p:cNvSpPr txBox="1"/>
                <p:nvPr/>
              </p:nvSpPr>
              <p:spPr>
                <a:xfrm>
                  <a:off x="721950" y="1165838"/>
                  <a:ext cx="2655300" cy="40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FFFFFF"/>
                      </a:solidFill>
                      <a:latin typeface="Nunito"/>
                      <a:ea typeface="Nunito"/>
                      <a:cs typeface="Nunito"/>
                      <a:sym typeface="Nunito"/>
                    </a:rPr>
                    <a:t>Medical Model:</a:t>
                  </a:r>
                  <a:endParaRPr sz="1800">
                    <a:solidFill>
                      <a:srgbClr val="FFFFFF"/>
                    </a:solidFill>
                    <a:latin typeface="Nunito"/>
                    <a:ea typeface="Nunito"/>
                    <a:cs typeface="Nunito"/>
                    <a:sym typeface="Nunito"/>
                  </a:endParaRPr>
                </a:p>
              </p:txBody>
            </p:sp>
            <p:cxnSp>
              <p:nvCxnSpPr>
                <p:cNvPr id="1348" name="Google Shape;1348;p52"/>
                <p:cNvCxnSpPr/>
                <p:nvPr/>
              </p:nvCxnSpPr>
              <p:spPr>
                <a:xfrm flipH="1" rot="10800000">
                  <a:off x="102975" y="2298899"/>
                  <a:ext cx="7240500" cy="8400"/>
                </a:xfrm>
                <a:prstGeom prst="straightConnector1">
                  <a:avLst/>
                </a:prstGeom>
                <a:noFill/>
                <a:ln cap="flat" cmpd="sng" w="9525">
                  <a:solidFill>
                    <a:srgbClr val="595959"/>
                  </a:solidFill>
                  <a:prstDash val="dot"/>
                  <a:round/>
                  <a:headEnd len="med" w="med" type="oval"/>
                  <a:tailEnd len="med" w="med" type="oval"/>
                </a:ln>
              </p:spPr>
            </p:cxnSp>
            <p:sp>
              <p:nvSpPr>
                <p:cNvPr id="1349" name="Google Shape;1349;p52"/>
                <p:cNvSpPr/>
                <p:nvPr/>
              </p:nvSpPr>
              <p:spPr>
                <a:xfrm>
                  <a:off x="125657" y="2004950"/>
                  <a:ext cx="1560600" cy="597600"/>
                </a:xfrm>
                <a:prstGeom prst="chevron">
                  <a:avLst>
                    <a:gd fmla="val 50000"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Mada"/>
                      <a:ea typeface="Mada"/>
                      <a:cs typeface="Mada"/>
                      <a:sym typeface="Mada"/>
                    </a:rPr>
                    <a:t>Disease</a:t>
                  </a:r>
                  <a:endParaRPr sz="1200">
                    <a:solidFill>
                      <a:srgbClr val="FFFFFF"/>
                    </a:solidFill>
                    <a:latin typeface="Mada"/>
                    <a:ea typeface="Mada"/>
                    <a:cs typeface="Mada"/>
                    <a:sym typeface="Mada"/>
                  </a:endParaRPr>
                </a:p>
              </p:txBody>
            </p:sp>
            <p:sp>
              <p:nvSpPr>
                <p:cNvPr id="1350" name="Google Shape;1350;p52"/>
                <p:cNvSpPr/>
                <p:nvPr/>
              </p:nvSpPr>
              <p:spPr>
                <a:xfrm>
                  <a:off x="1819689" y="2004950"/>
                  <a:ext cx="1629300" cy="597600"/>
                </a:xfrm>
                <a:prstGeom prst="chevron">
                  <a:avLst>
                    <a:gd fmla="val 50000" name="adj"/>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Mada"/>
                      <a:ea typeface="Mada"/>
                      <a:cs typeface="Mada"/>
                      <a:sym typeface="Mada"/>
                    </a:rPr>
                    <a:t>Impairment</a:t>
                  </a:r>
                  <a:endParaRPr sz="1200">
                    <a:solidFill>
                      <a:srgbClr val="FFFFFF"/>
                    </a:solidFill>
                    <a:latin typeface="Mada"/>
                    <a:ea typeface="Mada"/>
                    <a:cs typeface="Mada"/>
                    <a:sym typeface="Mada"/>
                  </a:endParaRPr>
                </a:p>
              </p:txBody>
            </p:sp>
            <p:sp>
              <p:nvSpPr>
                <p:cNvPr id="1351" name="Google Shape;1351;p52"/>
                <p:cNvSpPr/>
                <p:nvPr/>
              </p:nvSpPr>
              <p:spPr>
                <a:xfrm>
                  <a:off x="3631614" y="2004950"/>
                  <a:ext cx="1629300" cy="597600"/>
                </a:xfrm>
                <a:prstGeom prst="chevron">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Mada"/>
                      <a:ea typeface="Mada"/>
                      <a:cs typeface="Mada"/>
                      <a:sym typeface="Mada"/>
                    </a:rPr>
                    <a:t>Disability</a:t>
                  </a:r>
                  <a:endParaRPr sz="1200">
                    <a:solidFill>
                      <a:srgbClr val="FFFFFF"/>
                    </a:solidFill>
                    <a:latin typeface="Mada"/>
                    <a:ea typeface="Mada"/>
                    <a:cs typeface="Mada"/>
                    <a:sym typeface="Mada"/>
                  </a:endParaRPr>
                </a:p>
              </p:txBody>
            </p:sp>
            <p:sp>
              <p:nvSpPr>
                <p:cNvPr id="1352" name="Google Shape;1352;p52"/>
                <p:cNvSpPr/>
                <p:nvPr/>
              </p:nvSpPr>
              <p:spPr>
                <a:xfrm>
                  <a:off x="5469097" y="2004950"/>
                  <a:ext cx="1560600" cy="597600"/>
                </a:xfrm>
                <a:prstGeom prst="chevron">
                  <a:avLst>
                    <a:gd fmla="val 50000" name="adj"/>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Mada"/>
                      <a:ea typeface="Mada"/>
                      <a:cs typeface="Mada"/>
                      <a:sym typeface="Mada"/>
                    </a:rPr>
                    <a:t>Handicap</a:t>
                  </a:r>
                  <a:endParaRPr sz="1200">
                    <a:solidFill>
                      <a:srgbClr val="FFFFFF"/>
                    </a:solidFill>
                    <a:latin typeface="Mada"/>
                    <a:ea typeface="Mada"/>
                    <a:cs typeface="Mada"/>
                    <a:sym typeface="Mada"/>
                  </a:endParaRPr>
                </a:p>
              </p:txBody>
            </p:sp>
            <p:sp>
              <p:nvSpPr>
                <p:cNvPr id="1353" name="Google Shape;1353;p52"/>
                <p:cNvSpPr txBox="1"/>
                <p:nvPr/>
              </p:nvSpPr>
              <p:spPr>
                <a:xfrm>
                  <a:off x="-3950" y="2663350"/>
                  <a:ext cx="1819800" cy="543900"/>
                </a:xfrm>
                <a:prstGeom prst="rect">
                  <a:avLst/>
                </a:prstGeom>
                <a:noFill/>
                <a:ln>
                  <a:noFill/>
                </a:ln>
              </p:spPr>
              <p:txBody>
                <a:bodyPr anchorCtr="0" anchor="t" bIns="91425" lIns="91425" spcFirstLastPara="1" rIns="91425" wrap="square" tIns="91425">
                  <a:noAutofit/>
                </a:bodyPr>
                <a:lstStyle/>
                <a:p>
                  <a:pPr indent="-166199" lvl="0" marL="179999" rtl="0" algn="l">
                    <a:spcBef>
                      <a:spcPts val="0"/>
                    </a:spcBef>
                    <a:spcAft>
                      <a:spcPts val="0"/>
                    </a:spcAft>
                    <a:buSzPts val="1200"/>
                    <a:buFont typeface="Mada"/>
                    <a:buChar char="❖"/>
                  </a:pPr>
                  <a:r>
                    <a:rPr lang="en-GB" sz="1100">
                      <a:latin typeface="Mada"/>
                      <a:ea typeface="Mada"/>
                      <a:cs typeface="Mada"/>
                      <a:sym typeface="Mada"/>
                    </a:rPr>
                    <a:t>Departure from health</a:t>
                  </a:r>
                  <a:r>
                    <a:rPr lang="en-GB" sz="1200">
                      <a:latin typeface="Mada"/>
                      <a:ea typeface="Mada"/>
                      <a:cs typeface="Mada"/>
                      <a:sym typeface="Mada"/>
                    </a:rPr>
                    <a:t> </a:t>
                  </a:r>
                  <a:endParaRPr sz="1200">
                    <a:latin typeface="Mada"/>
                    <a:ea typeface="Mada"/>
                    <a:cs typeface="Mada"/>
                    <a:sym typeface="Mada"/>
                  </a:endParaRPr>
                </a:p>
              </p:txBody>
            </p:sp>
            <p:sp>
              <p:nvSpPr>
                <p:cNvPr id="1354" name="Google Shape;1354;p52"/>
                <p:cNvSpPr txBox="1"/>
                <p:nvPr/>
              </p:nvSpPr>
              <p:spPr>
                <a:xfrm>
                  <a:off x="1748650" y="2663377"/>
                  <a:ext cx="1819800" cy="851700"/>
                </a:xfrm>
                <a:prstGeom prst="rect">
                  <a:avLst/>
                </a:prstGeom>
                <a:noFill/>
                <a:ln>
                  <a:noFill/>
                </a:ln>
              </p:spPr>
              <p:txBody>
                <a:bodyPr anchorCtr="0" anchor="t" bIns="91425" lIns="91425" spcFirstLastPara="1" rIns="91425" wrap="square" tIns="91425">
                  <a:noAutofit/>
                </a:bodyPr>
                <a:lstStyle/>
                <a:p>
                  <a:pPr indent="-159849" lvl="0" marL="179999" rtl="0" algn="l">
                    <a:spcBef>
                      <a:spcPts val="0"/>
                    </a:spcBef>
                    <a:spcAft>
                      <a:spcPts val="0"/>
                    </a:spcAft>
                    <a:buSzPts val="1100"/>
                    <a:buFont typeface="Mada"/>
                    <a:buChar char="❖"/>
                  </a:pPr>
                  <a:r>
                    <a:rPr lang="en-GB" sz="1100">
                      <a:latin typeface="Mada"/>
                      <a:ea typeface="Mada"/>
                      <a:cs typeface="Mada"/>
                      <a:sym typeface="Mada"/>
                    </a:rPr>
                    <a:t>Damage to a body part or aberration of physiological function</a:t>
                  </a:r>
                  <a:endParaRPr sz="1100">
                    <a:latin typeface="Mada"/>
                    <a:ea typeface="Mada"/>
                    <a:cs typeface="Mada"/>
                    <a:sym typeface="Mada"/>
                  </a:endParaRPr>
                </a:p>
              </p:txBody>
            </p:sp>
            <p:sp>
              <p:nvSpPr>
                <p:cNvPr id="1355" name="Google Shape;1355;p52"/>
                <p:cNvSpPr txBox="1"/>
                <p:nvPr/>
              </p:nvSpPr>
              <p:spPr>
                <a:xfrm>
                  <a:off x="3577450" y="2663350"/>
                  <a:ext cx="1819800" cy="543900"/>
                </a:xfrm>
                <a:prstGeom prst="rect">
                  <a:avLst/>
                </a:prstGeom>
                <a:noFill/>
                <a:ln>
                  <a:noFill/>
                </a:ln>
              </p:spPr>
              <p:txBody>
                <a:bodyPr anchorCtr="0" anchor="t" bIns="91425" lIns="91425" spcFirstLastPara="1" rIns="91425" wrap="square" tIns="91425">
                  <a:noAutofit/>
                </a:bodyPr>
                <a:lstStyle/>
                <a:p>
                  <a:pPr indent="-159849" lvl="0" marL="179999" rtl="0" algn="l">
                    <a:spcBef>
                      <a:spcPts val="0"/>
                    </a:spcBef>
                    <a:spcAft>
                      <a:spcPts val="0"/>
                    </a:spcAft>
                    <a:buSzPts val="1100"/>
                    <a:buFont typeface="Mada"/>
                    <a:buChar char="❖"/>
                  </a:pPr>
                  <a:r>
                    <a:rPr lang="en-GB" sz="1100">
                      <a:latin typeface="Mada"/>
                      <a:ea typeface="Mada"/>
                      <a:cs typeface="Mada"/>
                      <a:sym typeface="Mada"/>
                    </a:rPr>
                    <a:t>Inability to carry out function/activity</a:t>
                  </a:r>
                  <a:endParaRPr sz="1100">
                    <a:latin typeface="Mada"/>
                    <a:ea typeface="Mada"/>
                    <a:cs typeface="Mada"/>
                    <a:sym typeface="Mada"/>
                  </a:endParaRPr>
                </a:p>
              </p:txBody>
            </p:sp>
            <p:sp>
              <p:nvSpPr>
                <p:cNvPr id="1356" name="Google Shape;1356;p52"/>
                <p:cNvSpPr txBox="1"/>
                <p:nvPr/>
              </p:nvSpPr>
              <p:spPr>
                <a:xfrm>
                  <a:off x="5253850" y="2663350"/>
                  <a:ext cx="2226000" cy="543900"/>
                </a:xfrm>
                <a:prstGeom prst="rect">
                  <a:avLst/>
                </a:prstGeom>
                <a:noFill/>
                <a:ln>
                  <a:noFill/>
                </a:ln>
              </p:spPr>
              <p:txBody>
                <a:bodyPr anchorCtr="0" anchor="t" bIns="91425" lIns="91425" spcFirstLastPara="1" rIns="91425" wrap="square" tIns="91425">
                  <a:noAutofit/>
                </a:bodyPr>
                <a:lstStyle/>
                <a:p>
                  <a:pPr indent="-159849" lvl="0" marL="179999" rtl="0" algn="l">
                    <a:spcBef>
                      <a:spcPts val="0"/>
                    </a:spcBef>
                    <a:spcAft>
                      <a:spcPts val="0"/>
                    </a:spcAft>
                    <a:buSzPts val="1100"/>
                    <a:buFont typeface="Mada"/>
                    <a:buChar char="❖"/>
                  </a:pPr>
                  <a:r>
                    <a:rPr lang="en-GB" sz="1100">
                      <a:latin typeface="Mada"/>
                      <a:ea typeface="Mada"/>
                      <a:cs typeface="Mada"/>
                      <a:sym typeface="Mada"/>
                    </a:rPr>
                    <a:t>Limitation of person’s role</a:t>
                  </a:r>
                  <a:endParaRPr sz="1100">
                    <a:latin typeface="Mada"/>
                    <a:ea typeface="Mada"/>
                    <a:cs typeface="Mada"/>
                    <a:sym typeface="Mada"/>
                  </a:endParaRPr>
                </a:p>
              </p:txBody>
            </p:sp>
            <p:sp>
              <p:nvSpPr>
                <p:cNvPr id="1357" name="Google Shape;1357;p52"/>
                <p:cNvSpPr txBox="1"/>
                <p:nvPr/>
              </p:nvSpPr>
              <p:spPr>
                <a:xfrm>
                  <a:off x="3377250" y="1215625"/>
                  <a:ext cx="2569200" cy="4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CC0000"/>
                      </a:solidFill>
                      <a:latin typeface="Mada"/>
                      <a:ea typeface="Mada"/>
                      <a:cs typeface="Mada"/>
                      <a:sym typeface="Mada"/>
                    </a:rPr>
                    <a:t>The impairment is the barrier</a:t>
                  </a:r>
                  <a:endParaRPr b="1" sz="1200">
                    <a:solidFill>
                      <a:srgbClr val="CC0000"/>
                    </a:solidFill>
                    <a:latin typeface="Mada"/>
                    <a:ea typeface="Mada"/>
                    <a:cs typeface="Mada"/>
                    <a:sym typeface="Mada"/>
                  </a:endParaRPr>
                </a:p>
              </p:txBody>
            </p:sp>
          </p:grpSp>
        </p:grpSp>
        <p:sp>
          <p:nvSpPr>
            <p:cNvPr id="1358" name="Google Shape;1358;p52"/>
            <p:cNvSpPr txBox="1"/>
            <p:nvPr/>
          </p:nvSpPr>
          <p:spPr>
            <a:xfrm>
              <a:off x="3377250" y="5101825"/>
              <a:ext cx="2569200" cy="4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CC0000"/>
                  </a:solidFill>
                  <a:latin typeface="Mada"/>
                  <a:ea typeface="Mada"/>
                  <a:cs typeface="Mada"/>
                  <a:sym typeface="Mada"/>
                </a:rPr>
                <a:t>The society is the barrier</a:t>
              </a:r>
              <a:endParaRPr b="1" sz="1200">
                <a:solidFill>
                  <a:srgbClr val="CC0000"/>
                </a:solidFill>
                <a:latin typeface="Mada"/>
                <a:ea typeface="Mada"/>
                <a:cs typeface="Mada"/>
                <a:sym typeface="Mada"/>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2" name="Shape 1362"/>
        <p:cNvGrpSpPr/>
        <p:nvPr/>
      </p:nvGrpSpPr>
      <p:grpSpPr>
        <a:xfrm>
          <a:off x="0" y="0"/>
          <a:ext cx="0" cy="0"/>
          <a:chOff x="0" y="0"/>
          <a:chExt cx="0" cy="0"/>
        </a:xfrm>
      </p:grpSpPr>
      <p:sp>
        <p:nvSpPr>
          <p:cNvPr id="1363" name="Google Shape;1363;p53"/>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53"/>
          <p:cNvSpPr txBox="1"/>
          <p:nvPr/>
        </p:nvSpPr>
        <p:spPr>
          <a:xfrm>
            <a:off x="175926" y="228605"/>
            <a:ext cx="5719800" cy="5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700">
                <a:solidFill>
                  <a:srgbClr val="76A5AF"/>
                </a:solidFill>
                <a:latin typeface="Nunito"/>
                <a:ea typeface="Nunito"/>
                <a:cs typeface="Nunito"/>
                <a:sym typeface="Nunito"/>
              </a:rPr>
              <a:t>Environmental factors: Capacity vs. Performance</a:t>
            </a:r>
            <a:endParaRPr sz="1700">
              <a:solidFill>
                <a:srgbClr val="76A5AF"/>
              </a:solidFill>
              <a:latin typeface="Nunito"/>
              <a:ea typeface="Nunito"/>
              <a:cs typeface="Nunito"/>
              <a:sym typeface="Nunito"/>
            </a:endParaRPr>
          </a:p>
        </p:txBody>
      </p:sp>
      <p:graphicFrame>
        <p:nvGraphicFramePr>
          <p:cNvPr id="1365" name="Google Shape;1365;p53"/>
          <p:cNvGraphicFramePr/>
          <p:nvPr/>
        </p:nvGraphicFramePr>
        <p:xfrm>
          <a:off x="259575" y="653817"/>
          <a:ext cx="3000000" cy="3000000"/>
        </p:xfrm>
        <a:graphic>
          <a:graphicData uri="http://schemas.openxmlformats.org/drawingml/2006/table">
            <a:tbl>
              <a:tblPr>
                <a:noFill/>
                <a:tableStyleId>{1BD1D66B-9B94-4509-B696-DCD2EA6312DE}</a:tableStyleId>
              </a:tblPr>
              <a:tblGrid>
                <a:gridCol w="3536100"/>
                <a:gridCol w="3536100"/>
              </a:tblGrid>
              <a:tr h="302550">
                <a:tc>
                  <a:txBody>
                    <a:bodyPr/>
                    <a:lstStyle/>
                    <a:p>
                      <a:pPr indent="0" lvl="0" marL="0" rtl="0" algn="ctr">
                        <a:spcBef>
                          <a:spcPts val="0"/>
                        </a:spcBef>
                        <a:spcAft>
                          <a:spcPts val="0"/>
                        </a:spcAft>
                        <a:buNone/>
                      </a:pPr>
                      <a:r>
                        <a:rPr b="1" lang="en-GB" sz="1300">
                          <a:solidFill>
                            <a:srgbClr val="FFFFFF"/>
                          </a:solidFill>
                          <a:latin typeface="Mada"/>
                          <a:ea typeface="Mada"/>
                          <a:cs typeface="Mada"/>
                          <a:sym typeface="Mada"/>
                        </a:rPr>
                        <a:t>Capacity</a:t>
                      </a:r>
                      <a:endParaRPr b="1" sz="1300">
                        <a:solidFill>
                          <a:srgbClr val="FFFFFF"/>
                        </a:solidFill>
                        <a:latin typeface="Mada"/>
                        <a:ea typeface="Mada"/>
                        <a:cs typeface="Mada"/>
                        <a:sym typeface="Mada"/>
                      </a:endParaRPr>
                    </a:p>
                  </a:txBody>
                  <a:tcPr marT="91425" marB="91425" marR="91425" marL="91425" anchor="ctr">
                    <a:solidFill>
                      <a:srgbClr val="134F5C"/>
                    </a:solidFill>
                  </a:tcPr>
                </a:tc>
                <a:tc>
                  <a:txBody>
                    <a:bodyPr/>
                    <a:lstStyle/>
                    <a:p>
                      <a:pPr indent="0" lvl="0" marL="0" rtl="0" algn="ctr">
                        <a:spcBef>
                          <a:spcPts val="0"/>
                        </a:spcBef>
                        <a:spcAft>
                          <a:spcPts val="0"/>
                        </a:spcAft>
                        <a:buNone/>
                      </a:pPr>
                      <a:r>
                        <a:rPr b="1" lang="en-GB" sz="1300">
                          <a:solidFill>
                            <a:srgbClr val="FFFFFF"/>
                          </a:solidFill>
                          <a:latin typeface="Mada"/>
                          <a:ea typeface="Mada"/>
                          <a:cs typeface="Mada"/>
                          <a:sym typeface="Mada"/>
                        </a:rPr>
                        <a:t>Performance</a:t>
                      </a:r>
                      <a:endParaRPr b="1" sz="1300">
                        <a:solidFill>
                          <a:srgbClr val="FFFFFF"/>
                        </a:solidFill>
                        <a:latin typeface="Mada"/>
                        <a:ea typeface="Mada"/>
                        <a:cs typeface="Mada"/>
                        <a:sym typeface="Mada"/>
                      </a:endParaRPr>
                    </a:p>
                  </a:txBody>
                  <a:tcPr marT="91425" marB="91425" marR="91425" marL="91425" anchor="ctr">
                    <a:solidFill>
                      <a:srgbClr val="134F5C"/>
                    </a:solidFill>
                  </a:tcPr>
                </a:tc>
              </a:tr>
              <a:tr h="972450">
                <a:tc>
                  <a:txBody>
                    <a:bodyPr/>
                    <a:lstStyle/>
                    <a:p>
                      <a:pPr indent="-298450" lvl="0" marL="457200" rtl="0" algn="l">
                        <a:spcBef>
                          <a:spcPts val="0"/>
                        </a:spcBef>
                        <a:spcAft>
                          <a:spcPts val="0"/>
                        </a:spcAft>
                        <a:buSzPts val="1100"/>
                        <a:buFont typeface="Mada"/>
                        <a:buChar char="●"/>
                      </a:pPr>
                      <a:r>
                        <a:rPr lang="en-GB" sz="1100">
                          <a:solidFill>
                            <a:schemeClr val="dk1"/>
                          </a:solidFill>
                          <a:latin typeface="Mada"/>
                          <a:ea typeface="Mada"/>
                          <a:cs typeface="Mada"/>
                          <a:sym typeface="Mada"/>
                        </a:rPr>
                        <a:t>Indicates what a person can do in a standardized environment, often a clinical setting,</a:t>
                      </a:r>
                      <a:r>
                        <a:rPr b="1" lang="en-GB" sz="1100">
                          <a:solidFill>
                            <a:schemeClr val="dk1"/>
                          </a:solidFill>
                          <a:latin typeface="Mada"/>
                          <a:ea typeface="Mada"/>
                          <a:cs typeface="Mada"/>
                          <a:sym typeface="Mada"/>
                        </a:rPr>
                        <a:t> </a:t>
                      </a:r>
                      <a:r>
                        <a:rPr b="1" lang="en-GB" sz="1100">
                          <a:solidFill>
                            <a:srgbClr val="CC0000"/>
                          </a:solidFill>
                          <a:latin typeface="Mada"/>
                          <a:ea typeface="Mada"/>
                          <a:cs typeface="Mada"/>
                          <a:sym typeface="Mada"/>
                        </a:rPr>
                        <a:t>without the barriers or facilitators of the person’s usual environment</a:t>
                      </a:r>
                      <a:endParaRPr sz="11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100">
                          <a:solidFill>
                            <a:srgbClr val="999999"/>
                          </a:solidFill>
                          <a:latin typeface="Mada"/>
                          <a:ea typeface="Mada"/>
                          <a:cs typeface="Mada"/>
                          <a:sym typeface="Mada"/>
                        </a:rPr>
                        <a:t>The highest probable level of functioning of a person in a given domain at a given moment</a:t>
                      </a:r>
                      <a:r>
                        <a:rPr lang="en-GB" sz="1200">
                          <a:solidFill>
                            <a:schemeClr val="dk1"/>
                          </a:solidFill>
                          <a:latin typeface="Mada"/>
                          <a:ea typeface="Mada"/>
                          <a:cs typeface="Mada"/>
                          <a:sym typeface="Mada"/>
                        </a:rPr>
                        <a:t>.</a:t>
                      </a:r>
                      <a:endParaRPr sz="12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Indicates what a person does in the current or usual environment,</a:t>
                      </a:r>
                      <a:r>
                        <a:rPr b="1" lang="en-GB" sz="1100">
                          <a:solidFill>
                            <a:srgbClr val="FF0000"/>
                          </a:solidFill>
                          <a:latin typeface="Mada"/>
                          <a:ea typeface="Mada"/>
                          <a:cs typeface="Mada"/>
                          <a:sym typeface="Mada"/>
                        </a:rPr>
                        <a:t> </a:t>
                      </a:r>
                      <a:r>
                        <a:rPr b="1" lang="en-GB" sz="1100">
                          <a:solidFill>
                            <a:srgbClr val="CC0000"/>
                          </a:solidFill>
                          <a:latin typeface="Mada"/>
                          <a:ea typeface="Mada"/>
                          <a:cs typeface="Mada"/>
                          <a:sym typeface="Mada"/>
                        </a:rPr>
                        <a:t>with all barriers</a:t>
                      </a:r>
                      <a:r>
                        <a:rPr lang="en-GB" sz="1100">
                          <a:solidFill>
                            <a:schemeClr val="dk1"/>
                          </a:solidFill>
                          <a:latin typeface="Mada"/>
                          <a:ea typeface="Mada"/>
                          <a:cs typeface="Mada"/>
                          <a:sym typeface="Mada"/>
                        </a:rPr>
                        <a:t> and </a:t>
                      </a:r>
                      <a:r>
                        <a:rPr b="1" lang="en-GB" sz="1100">
                          <a:solidFill>
                            <a:srgbClr val="CC0000"/>
                          </a:solidFill>
                          <a:latin typeface="Mada"/>
                          <a:ea typeface="Mada"/>
                          <a:cs typeface="Mada"/>
                          <a:sym typeface="Mada"/>
                        </a:rPr>
                        <a:t>facilitators</a:t>
                      </a:r>
                      <a:r>
                        <a:rPr b="1" lang="en-GB" sz="1100">
                          <a:solidFill>
                            <a:srgbClr val="FF0000"/>
                          </a:solidFill>
                          <a:latin typeface="Mada"/>
                          <a:ea typeface="Mada"/>
                          <a:cs typeface="Mada"/>
                          <a:sym typeface="Mada"/>
                        </a:rPr>
                        <a:t> </a:t>
                      </a:r>
                      <a:r>
                        <a:rPr lang="en-GB" sz="1100">
                          <a:solidFill>
                            <a:schemeClr val="dk1"/>
                          </a:solidFill>
                          <a:latin typeface="Mada"/>
                          <a:ea typeface="Mada"/>
                          <a:cs typeface="Mada"/>
                          <a:sym typeface="Mada"/>
                        </a:rPr>
                        <a:t>in place.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Not always capacity will be better than performance and not always performance is better than capacity.</a:t>
                      </a:r>
                      <a:endParaRPr sz="1100">
                        <a:latin typeface="Mada"/>
                        <a:ea typeface="Mada"/>
                        <a:cs typeface="Mada"/>
                        <a:sym typeface="Mada"/>
                      </a:endParaRPr>
                    </a:p>
                  </a:txBody>
                  <a:tcPr marT="91425" marB="91425" marR="91425" marL="91425" anchor="ctr"/>
                </a:tc>
              </a:tr>
            </a:tbl>
          </a:graphicData>
        </a:graphic>
      </p:graphicFrame>
      <p:sp>
        <p:nvSpPr>
          <p:cNvPr id="1366" name="Google Shape;1366;p53"/>
          <p:cNvSpPr txBox="1"/>
          <p:nvPr/>
        </p:nvSpPr>
        <p:spPr>
          <a:xfrm>
            <a:off x="258663" y="2223843"/>
            <a:ext cx="7072200" cy="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100">
                <a:solidFill>
                  <a:srgbClr val="134F5C"/>
                </a:solidFill>
                <a:latin typeface="Nunito"/>
                <a:ea typeface="Nunito"/>
                <a:cs typeface="Nunito"/>
                <a:sym typeface="Nunito"/>
              </a:rPr>
              <a:t>Health Conditions associated with Disability</a:t>
            </a:r>
            <a:endParaRPr b="1" sz="2100">
              <a:solidFill>
                <a:srgbClr val="134F5C"/>
              </a:solidFill>
              <a:latin typeface="Nunito"/>
              <a:ea typeface="Nunito"/>
              <a:cs typeface="Nunito"/>
              <a:sym typeface="Nunito"/>
            </a:endParaRPr>
          </a:p>
        </p:txBody>
      </p:sp>
      <p:grpSp>
        <p:nvGrpSpPr>
          <p:cNvPr id="1367" name="Google Shape;1367;p53"/>
          <p:cNvGrpSpPr/>
          <p:nvPr/>
        </p:nvGrpSpPr>
        <p:grpSpPr>
          <a:xfrm>
            <a:off x="258525" y="2620525"/>
            <a:ext cx="7125304" cy="3146004"/>
            <a:chOff x="352146" y="3700796"/>
            <a:chExt cx="7125304" cy="3925145"/>
          </a:xfrm>
        </p:grpSpPr>
        <p:grpSp>
          <p:nvGrpSpPr>
            <p:cNvPr id="1368" name="Google Shape;1368;p53"/>
            <p:cNvGrpSpPr/>
            <p:nvPr/>
          </p:nvGrpSpPr>
          <p:grpSpPr>
            <a:xfrm>
              <a:off x="352146" y="3700796"/>
              <a:ext cx="7125304" cy="3925145"/>
              <a:chOff x="352146" y="3700796"/>
              <a:chExt cx="7125304" cy="3925145"/>
            </a:xfrm>
          </p:grpSpPr>
          <p:sp>
            <p:nvSpPr>
              <p:cNvPr id="1369" name="Google Shape;1369;p53"/>
              <p:cNvSpPr txBox="1"/>
              <p:nvPr/>
            </p:nvSpPr>
            <p:spPr>
              <a:xfrm>
                <a:off x="352146" y="6780129"/>
                <a:ext cx="432000" cy="831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GB" sz="5400">
                    <a:solidFill>
                      <a:srgbClr val="134F5C"/>
                    </a:solidFill>
                    <a:latin typeface="Georgia"/>
                    <a:ea typeface="Georgia"/>
                    <a:cs typeface="Georgia"/>
                    <a:sym typeface="Georgia"/>
                  </a:rPr>
                  <a:t>4</a:t>
                </a:r>
                <a:endParaRPr b="1" sz="5400">
                  <a:solidFill>
                    <a:srgbClr val="134F5C"/>
                  </a:solidFill>
                  <a:latin typeface="Georgia"/>
                  <a:ea typeface="Georgia"/>
                  <a:cs typeface="Georgia"/>
                  <a:sym typeface="Georgia"/>
                </a:endParaRPr>
              </a:p>
            </p:txBody>
          </p:sp>
          <p:sp>
            <p:nvSpPr>
              <p:cNvPr id="1370" name="Google Shape;1370;p53"/>
              <p:cNvSpPr/>
              <p:nvPr/>
            </p:nvSpPr>
            <p:spPr>
              <a:xfrm>
                <a:off x="905410" y="6954061"/>
                <a:ext cx="54000" cy="5400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grpSp>
            <p:nvGrpSpPr>
              <p:cNvPr id="1371" name="Google Shape;1371;p53"/>
              <p:cNvGrpSpPr/>
              <p:nvPr/>
            </p:nvGrpSpPr>
            <p:grpSpPr>
              <a:xfrm>
                <a:off x="352159" y="3700796"/>
                <a:ext cx="7125291" cy="3045504"/>
                <a:chOff x="352159" y="3700796"/>
                <a:chExt cx="7125291" cy="3045504"/>
              </a:xfrm>
            </p:grpSpPr>
            <p:sp>
              <p:nvSpPr>
                <p:cNvPr id="1372" name="Google Shape;1372;p53"/>
                <p:cNvSpPr txBox="1"/>
                <p:nvPr/>
              </p:nvSpPr>
              <p:spPr>
                <a:xfrm>
                  <a:off x="352159" y="5614909"/>
                  <a:ext cx="432000" cy="831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GB" sz="5400">
                      <a:solidFill>
                        <a:srgbClr val="45818E"/>
                      </a:solidFill>
                      <a:latin typeface="Georgia"/>
                      <a:ea typeface="Georgia"/>
                      <a:cs typeface="Georgia"/>
                      <a:sym typeface="Georgia"/>
                    </a:rPr>
                    <a:t>3</a:t>
                  </a:r>
                  <a:endParaRPr b="1" sz="5400">
                    <a:solidFill>
                      <a:srgbClr val="45818E"/>
                    </a:solidFill>
                    <a:latin typeface="Georgia"/>
                    <a:ea typeface="Georgia"/>
                    <a:cs typeface="Georgia"/>
                    <a:sym typeface="Georgia"/>
                  </a:endParaRPr>
                </a:p>
              </p:txBody>
            </p:sp>
            <p:sp>
              <p:nvSpPr>
                <p:cNvPr id="1373" name="Google Shape;1373;p53"/>
                <p:cNvSpPr txBox="1"/>
                <p:nvPr/>
              </p:nvSpPr>
              <p:spPr>
                <a:xfrm>
                  <a:off x="3977050" y="4087100"/>
                  <a:ext cx="3500400" cy="3747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000000"/>
                    </a:buClr>
                    <a:buSzPts val="1100"/>
                    <a:buFont typeface="Mada"/>
                    <a:buChar char="-"/>
                  </a:pPr>
                  <a:r>
                    <a:rPr lang="en-GB" sz="1100">
                      <a:latin typeface="Mada"/>
                      <a:ea typeface="Mada"/>
                      <a:cs typeface="Mada"/>
                      <a:sym typeface="Mada"/>
                    </a:rPr>
                    <a:t>Dyslexia</a:t>
                  </a:r>
                  <a:endParaRPr sz="1100">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lang="en-GB" sz="1100">
                      <a:latin typeface="Mada"/>
                      <a:ea typeface="Mada"/>
                      <a:cs typeface="Mada"/>
                      <a:sym typeface="Mada"/>
                    </a:rPr>
                    <a:t>Cerebral palsy </a:t>
                  </a:r>
                  <a:endParaRPr sz="1100">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lang="en-GB" sz="1100">
                      <a:latin typeface="Mada"/>
                      <a:ea typeface="Mada"/>
                      <a:cs typeface="Mada"/>
                      <a:sym typeface="Mada"/>
                    </a:rPr>
                    <a:t>Learning disabilities (associated with autism, attention deficit)</a:t>
                  </a:r>
                  <a:endParaRPr sz="1100">
                    <a:solidFill>
                      <a:srgbClr val="000000"/>
                    </a:solidFill>
                    <a:latin typeface="Mada"/>
                    <a:ea typeface="Mada"/>
                    <a:cs typeface="Mada"/>
                    <a:sym typeface="Mada"/>
                  </a:endParaRPr>
                </a:p>
              </p:txBody>
            </p:sp>
            <p:grpSp>
              <p:nvGrpSpPr>
                <p:cNvPr id="1374" name="Google Shape;1374;p53"/>
                <p:cNvGrpSpPr/>
                <p:nvPr/>
              </p:nvGrpSpPr>
              <p:grpSpPr>
                <a:xfrm>
                  <a:off x="352159" y="3700796"/>
                  <a:ext cx="3576891" cy="2054904"/>
                  <a:chOff x="352159" y="3700796"/>
                  <a:chExt cx="3576891" cy="2054904"/>
                </a:xfrm>
              </p:grpSpPr>
              <p:sp>
                <p:nvSpPr>
                  <p:cNvPr id="1375" name="Google Shape;1375;p53"/>
                  <p:cNvSpPr txBox="1"/>
                  <p:nvPr/>
                </p:nvSpPr>
                <p:spPr>
                  <a:xfrm>
                    <a:off x="929050" y="4900525"/>
                    <a:ext cx="2561400" cy="258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1200">
                        <a:latin typeface="Mada"/>
                        <a:ea typeface="Mada"/>
                        <a:cs typeface="Mada"/>
                        <a:sym typeface="Mada"/>
                      </a:rPr>
                      <a:t>Non-communicable Diseases</a:t>
                    </a:r>
                    <a:endParaRPr b="1" i="0" sz="1200" u="none" cap="none" strike="noStrike">
                      <a:latin typeface="Mada"/>
                      <a:ea typeface="Mada"/>
                      <a:cs typeface="Mada"/>
                      <a:sym typeface="Mada"/>
                    </a:endParaRPr>
                  </a:p>
                </p:txBody>
              </p:sp>
              <p:grpSp>
                <p:nvGrpSpPr>
                  <p:cNvPr id="1376" name="Google Shape;1376;p53"/>
                  <p:cNvGrpSpPr/>
                  <p:nvPr/>
                </p:nvGrpSpPr>
                <p:grpSpPr>
                  <a:xfrm>
                    <a:off x="352159" y="3700796"/>
                    <a:ext cx="3576891" cy="2054904"/>
                    <a:chOff x="352159" y="3700796"/>
                    <a:chExt cx="3576891" cy="2054904"/>
                  </a:xfrm>
                </p:grpSpPr>
                <p:sp>
                  <p:nvSpPr>
                    <p:cNvPr id="1377" name="Google Shape;1377;p53"/>
                    <p:cNvSpPr txBox="1"/>
                    <p:nvPr/>
                  </p:nvSpPr>
                  <p:spPr>
                    <a:xfrm>
                      <a:off x="352159" y="3700796"/>
                      <a:ext cx="432000" cy="831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i="0" lang="en-GB" sz="5400" u="none" cap="none" strike="noStrike">
                          <a:solidFill>
                            <a:srgbClr val="134F5C"/>
                          </a:solidFill>
                          <a:latin typeface="Georgia"/>
                          <a:ea typeface="Georgia"/>
                          <a:cs typeface="Georgia"/>
                          <a:sym typeface="Georgia"/>
                        </a:rPr>
                        <a:t>1</a:t>
                      </a:r>
                      <a:endParaRPr b="1" sz="5400">
                        <a:solidFill>
                          <a:srgbClr val="134F5C"/>
                        </a:solidFill>
                        <a:latin typeface="Georgia"/>
                        <a:ea typeface="Georgia"/>
                        <a:cs typeface="Georgia"/>
                        <a:sym typeface="Georgia"/>
                      </a:endParaRPr>
                    </a:p>
                  </p:txBody>
                </p:sp>
                <p:sp>
                  <p:nvSpPr>
                    <p:cNvPr id="1378" name="Google Shape;1378;p53"/>
                    <p:cNvSpPr/>
                    <p:nvPr/>
                  </p:nvSpPr>
                  <p:spPr>
                    <a:xfrm>
                      <a:off x="875060" y="3921766"/>
                      <a:ext cx="54000" cy="5400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sp>
                  <p:nvSpPr>
                    <p:cNvPr id="1379" name="Google Shape;1379;p53"/>
                    <p:cNvSpPr txBox="1"/>
                    <p:nvPr/>
                  </p:nvSpPr>
                  <p:spPr>
                    <a:xfrm>
                      <a:off x="352159" y="4706721"/>
                      <a:ext cx="432000" cy="831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GB" sz="5400">
                          <a:solidFill>
                            <a:srgbClr val="D0E0E3"/>
                          </a:solidFill>
                          <a:latin typeface="Georgia"/>
                          <a:ea typeface="Georgia"/>
                          <a:cs typeface="Georgia"/>
                          <a:sym typeface="Georgia"/>
                        </a:rPr>
                        <a:t>2</a:t>
                      </a:r>
                      <a:endParaRPr b="1" sz="5400">
                        <a:solidFill>
                          <a:srgbClr val="D0E0E3"/>
                        </a:solidFill>
                        <a:latin typeface="Georgia"/>
                        <a:ea typeface="Georgia"/>
                        <a:cs typeface="Georgia"/>
                        <a:sym typeface="Georgia"/>
                      </a:endParaRPr>
                    </a:p>
                  </p:txBody>
                </p:sp>
                <p:sp>
                  <p:nvSpPr>
                    <p:cNvPr id="1380" name="Google Shape;1380;p53"/>
                    <p:cNvSpPr/>
                    <p:nvPr/>
                  </p:nvSpPr>
                  <p:spPr>
                    <a:xfrm>
                      <a:off x="875060" y="4927690"/>
                      <a:ext cx="54000" cy="5400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sp>
                  <p:nvSpPr>
                    <p:cNvPr id="1381" name="Google Shape;1381;p53"/>
                    <p:cNvSpPr txBox="1"/>
                    <p:nvPr/>
                  </p:nvSpPr>
                  <p:spPr>
                    <a:xfrm>
                      <a:off x="929050" y="3909925"/>
                      <a:ext cx="2561400" cy="258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1200">
                          <a:latin typeface="Mada"/>
                          <a:ea typeface="Mada"/>
                          <a:cs typeface="Mada"/>
                          <a:sym typeface="Mada"/>
                        </a:rPr>
                        <a:t>Children</a:t>
                      </a:r>
                      <a:endParaRPr b="1" i="0" sz="1200" u="none" cap="none" strike="noStrike">
                        <a:latin typeface="Mada"/>
                        <a:ea typeface="Mada"/>
                        <a:cs typeface="Mada"/>
                        <a:sym typeface="Mada"/>
                      </a:endParaRPr>
                    </a:p>
                  </p:txBody>
                </p:sp>
                <p:sp>
                  <p:nvSpPr>
                    <p:cNvPr id="1382" name="Google Shape;1382;p53"/>
                    <p:cNvSpPr txBox="1"/>
                    <p:nvPr/>
                  </p:nvSpPr>
                  <p:spPr>
                    <a:xfrm>
                      <a:off x="929050" y="4087100"/>
                      <a:ext cx="3000000" cy="678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000000"/>
                        </a:buClr>
                        <a:buSzPts val="1100"/>
                        <a:buFont typeface="Mada"/>
                        <a:buChar char="-"/>
                      </a:pPr>
                      <a:r>
                        <a:rPr lang="en-GB" sz="1100">
                          <a:latin typeface="Mada"/>
                          <a:ea typeface="Mada"/>
                          <a:cs typeface="Mada"/>
                          <a:sym typeface="Mada"/>
                        </a:rPr>
                        <a:t>Hearing problems </a:t>
                      </a:r>
                      <a:endParaRPr sz="1100">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lang="en-GB" sz="1100">
                          <a:latin typeface="Mada"/>
                          <a:ea typeface="Mada"/>
                          <a:cs typeface="Mada"/>
                          <a:sym typeface="Mada"/>
                        </a:rPr>
                        <a:t>Vision disorders</a:t>
                      </a:r>
                      <a:endParaRPr sz="1100">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lang="en-GB" sz="1100">
                          <a:latin typeface="Mada"/>
                          <a:ea typeface="Mada"/>
                          <a:cs typeface="Mada"/>
                          <a:sym typeface="Mada"/>
                        </a:rPr>
                        <a:t>Speech problems </a:t>
                      </a:r>
                      <a:endParaRPr sz="1100">
                        <a:latin typeface="Mada"/>
                        <a:ea typeface="Mada"/>
                        <a:cs typeface="Mada"/>
                        <a:sym typeface="Mada"/>
                      </a:endParaRPr>
                    </a:p>
                    <a:p>
                      <a:pPr indent="0" lvl="0" marL="914400" rtl="0" algn="l">
                        <a:spcBef>
                          <a:spcPts val="0"/>
                        </a:spcBef>
                        <a:spcAft>
                          <a:spcPts val="0"/>
                        </a:spcAft>
                        <a:buNone/>
                      </a:pPr>
                      <a:r>
                        <a:t/>
                      </a:r>
                      <a:endParaRPr sz="1200">
                        <a:latin typeface="Mada"/>
                        <a:ea typeface="Mada"/>
                        <a:cs typeface="Mada"/>
                        <a:sym typeface="Mada"/>
                      </a:endParaRPr>
                    </a:p>
                  </p:txBody>
                </p:sp>
                <p:sp>
                  <p:nvSpPr>
                    <p:cNvPr id="1383" name="Google Shape;1383;p53"/>
                    <p:cNvSpPr txBox="1"/>
                    <p:nvPr/>
                  </p:nvSpPr>
                  <p:spPr>
                    <a:xfrm>
                      <a:off x="929050" y="5077700"/>
                      <a:ext cx="3000000" cy="678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000000"/>
                        </a:buClr>
                        <a:buSzPts val="1100"/>
                        <a:buFont typeface="Mada"/>
                        <a:buChar char="-"/>
                      </a:pPr>
                      <a:r>
                        <a:rPr lang="en-GB" sz="1100">
                          <a:latin typeface="Mada"/>
                          <a:ea typeface="Mada"/>
                          <a:cs typeface="Mada"/>
                          <a:sym typeface="Mada"/>
                        </a:rPr>
                        <a:t>Diabetes</a:t>
                      </a:r>
                      <a:endParaRPr baseline="30000" sz="1100">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lang="en-GB" sz="1100">
                          <a:latin typeface="Mada"/>
                          <a:ea typeface="Mada"/>
                          <a:cs typeface="Mada"/>
                          <a:sym typeface="Mada"/>
                        </a:rPr>
                        <a:t>Cardiovascular disease</a:t>
                      </a:r>
                      <a:endParaRPr sz="1100">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lang="en-GB" sz="1100">
                          <a:latin typeface="Mada"/>
                          <a:ea typeface="Mada"/>
                          <a:cs typeface="Mada"/>
                          <a:sym typeface="Mada"/>
                        </a:rPr>
                        <a:t>Mental disorders </a:t>
                      </a:r>
                      <a:endParaRPr sz="1100">
                        <a:latin typeface="Mada"/>
                        <a:ea typeface="Mada"/>
                        <a:cs typeface="Mada"/>
                        <a:sym typeface="Mada"/>
                      </a:endParaRPr>
                    </a:p>
                    <a:p>
                      <a:pPr indent="0" lvl="0" marL="914400" rtl="0" algn="l">
                        <a:spcBef>
                          <a:spcPts val="0"/>
                        </a:spcBef>
                        <a:spcAft>
                          <a:spcPts val="0"/>
                        </a:spcAft>
                        <a:buNone/>
                      </a:pPr>
                      <a:r>
                        <a:t/>
                      </a:r>
                      <a:endParaRPr sz="1200">
                        <a:latin typeface="Mada"/>
                        <a:ea typeface="Mada"/>
                        <a:cs typeface="Mada"/>
                        <a:sym typeface="Mada"/>
                      </a:endParaRPr>
                    </a:p>
                  </p:txBody>
                </p:sp>
              </p:grpSp>
            </p:grpSp>
            <p:sp>
              <p:nvSpPr>
                <p:cNvPr id="1384" name="Google Shape;1384;p53"/>
                <p:cNvSpPr txBox="1"/>
                <p:nvPr/>
              </p:nvSpPr>
              <p:spPr>
                <a:xfrm>
                  <a:off x="3977050" y="5077700"/>
                  <a:ext cx="3500400" cy="3747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000000"/>
                    </a:buClr>
                    <a:buSzPts val="1100"/>
                    <a:buFont typeface="Mada"/>
                    <a:buChar char="-"/>
                  </a:pPr>
                  <a:r>
                    <a:rPr lang="en-GB" sz="1100">
                      <a:latin typeface="Mada"/>
                      <a:ea typeface="Mada"/>
                      <a:cs typeface="Mada"/>
                      <a:sym typeface="Mada"/>
                    </a:rPr>
                    <a:t>Cancer</a:t>
                  </a:r>
                  <a:endParaRPr sz="1100">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lang="en-GB" sz="1100">
                      <a:latin typeface="Mada"/>
                      <a:ea typeface="Mada"/>
                      <a:cs typeface="Mada"/>
                      <a:sym typeface="Mada"/>
                    </a:rPr>
                    <a:t>Respiratory illnesses</a:t>
                  </a:r>
                  <a:endParaRPr sz="1100">
                    <a:latin typeface="Mada"/>
                    <a:ea typeface="Mada"/>
                    <a:cs typeface="Mada"/>
                    <a:sym typeface="Mada"/>
                  </a:endParaRPr>
                </a:p>
                <a:p>
                  <a:pPr indent="0" lvl="0" marL="914400" rtl="0" algn="l">
                    <a:spcBef>
                      <a:spcPts val="0"/>
                    </a:spcBef>
                    <a:spcAft>
                      <a:spcPts val="0"/>
                    </a:spcAft>
                    <a:buNone/>
                  </a:pPr>
                  <a:r>
                    <a:t/>
                  </a:r>
                  <a:endParaRPr sz="1200">
                    <a:solidFill>
                      <a:srgbClr val="000000"/>
                    </a:solidFill>
                    <a:latin typeface="Mada"/>
                    <a:ea typeface="Mada"/>
                    <a:cs typeface="Mada"/>
                    <a:sym typeface="Mada"/>
                  </a:endParaRPr>
                </a:p>
              </p:txBody>
            </p:sp>
            <p:sp>
              <p:nvSpPr>
                <p:cNvPr id="1385" name="Google Shape;1385;p53"/>
                <p:cNvSpPr txBox="1"/>
                <p:nvPr/>
              </p:nvSpPr>
              <p:spPr>
                <a:xfrm>
                  <a:off x="929050" y="5891125"/>
                  <a:ext cx="2561400" cy="258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1200">
                      <a:latin typeface="Mada"/>
                      <a:ea typeface="Mada"/>
                      <a:cs typeface="Mada"/>
                      <a:sym typeface="Mada"/>
                    </a:rPr>
                    <a:t>Infectious Diseases</a:t>
                  </a:r>
                  <a:endParaRPr b="1" i="0" sz="1200" u="none" cap="none" strike="noStrike">
                    <a:latin typeface="Mada"/>
                    <a:ea typeface="Mada"/>
                    <a:cs typeface="Mada"/>
                    <a:sym typeface="Mada"/>
                  </a:endParaRPr>
                </a:p>
              </p:txBody>
            </p:sp>
            <p:sp>
              <p:nvSpPr>
                <p:cNvPr id="1386" name="Google Shape;1386;p53"/>
                <p:cNvSpPr txBox="1"/>
                <p:nvPr/>
              </p:nvSpPr>
              <p:spPr>
                <a:xfrm>
                  <a:off x="929050" y="6068300"/>
                  <a:ext cx="3000000" cy="678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000000"/>
                    </a:buClr>
                    <a:buSzPts val="1100"/>
                    <a:buFont typeface="Mada"/>
                    <a:buChar char="-"/>
                  </a:pPr>
                  <a:r>
                    <a:rPr lang="en-GB" sz="1100">
                      <a:latin typeface="Mada"/>
                      <a:ea typeface="Mada"/>
                      <a:cs typeface="Mada"/>
                      <a:sym typeface="Mada"/>
                    </a:rPr>
                    <a:t>HIV</a:t>
                  </a:r>
                  <a:endParaRPr sz="1100">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lang="en-GB" sz="1100">
                      <a:latin typeface="Mada"/>
                      <a:ea typeface="Mada"/>
                      <a:cs typeface="Mada"/>
                      <a:sym typeface="Mada"/>
                    </a:rPr>
                    <a:t>Malaria</a:t>
                  </a:r>
                  <a:endParaRPr sz="1100">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lang="en-GB" sz="1100">
                      <a:latin typeface="Mada"/>
                      <a:ea typeface="Mada"/>
                      <a:cs typeface="Mada"/>
                      <a:sym typeface="Mada"/>
                    </a:rPr>
                    <a:t>Poliomyelitis</a:t>
                  </a:r>
                  <a:endParaRPr sz="1100">
                    <a:latin typeface="Mada"/>
                    <a:ea typeface="Mada"/>
                    <a:cs typeface="Mada"/>
                    <a:sym typeface="Mada"/>
                  </a:endParaRPr>
                </a:p>
                <a:p>
                  <a:pPr indent="0" lvl="0" marL="914400" rtl="0" algn="l">
                    <a:spcBef>
                      <a:spcPts val="0"/>
                    </a:spcBef>
                    <a:spcAft>
                      <a:spcPts val="0"/>
                    </a:spcAft>
                    <a:buNone/>
                  </a:pPr>
                  <a:r>
                    <a:t/>
                  </a:r>
                  <a:endParaRPr sz="1200">
                    <a:latin typeface="Mada"/>
                    <a:ea typeface="Mada"/>
                    <a:cs typeface="Mada"/>
                    <a:sym typeface="Mada"/>
                  </a:endParaRPr>
                </a:p>
              </p:txBody>
            </p:sp>
            <p:sp>
              <p:nvSpPr>
                <p:cNvPr id="1387" name="Google Shape;1387;p53"/>
                <p:cNvSpPr txBox="1"/>
                <p:nvPr/>
              </p:nvSpPr>
              <p:spPr>
                <a:xfrm>
                  <a:off x="3977050" y="6068300"/>
                  <a:ext cx="3500400" cy="3747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000000"/>
                    </a:buClr>
                    <a:buSzPts val="1100"/>
                    <a:buFont typeface="Mada"/>
                    <a:buChar char="-"/>
                  </a:pPr>
                  <a:r>
                    <a:rPr lang="en-GB" sz="1100">
                      <a:latin typeface="Mada"/>
                      <a:ea typeface="Mada"/>
                      <a:cs typeface="Mada"/>
                      <a:sym typeface="Mada"/>
                    </a:rPr>
                    <a:t>Leprosy</a:t>
                  </a:r>
                  <a:endParaRPr sz="1100">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lang="en-GB" sz="1100">
                      <a:latin typeface="Mada"/>
                      <a:ea typeface="Mada"/>
                      <a:cs typeface="Mada"/>
                      <a:sym typeface="Mada"/>
                    </a:rPr>
                    <a:t>Trachoma</a:t>
                  </a:r>
                  <a:endParaRPr sz="1100">
                    <a:latin typeface="Mada"/>
                    <a:ea typeface="Mada"/>
                    <a:cs typeface="Mada"/>
                    <a:sym typeface="Mada"/>
                  </a:endParaRPr>
                </a:p>
                <a:p>
                  <a:pPr indent="0" lvl="0" marL="914400" rtl="0" algn="l">
                    <a:spcBef>
                      <a:spcPts val="0"/>
                    </a:spcBef>
                    <a:spcAft>
                      <a:spcPts val="0"/>
                    </a:spcAft>
                    <a:buNone/>
                  </a:pPr>
                  <a:r>
                    <a:t/>
                  </a:r>
                  <a:endParaRPr sz="1200">
                    <a:solidFill>
                      <a:srgbClr val="000000"/>
                    </a:solidFill>
                    <a:latin typeface="Mada"/>
                    <a:ea typeface="Mada"/>
                    <a:cs typeface="Mada"/>
                    <a:sym typeface="Mada"/>
                  </a:endParaRPr>
                </a:p>
              </p:txBody>
            </p:sp>
          </p:grpSp>
          <p:sp>
            <p:nvSpPr>
              <p:cNvPr id="1388" name="Google Shape;1388;p53"/>
              <p:cNvSpPr txBox="1"/>
              <p:nvPr/>
            </p:nvSpPr>
            <p:spPr>
              <a:xfrm>
                <a:off x="929050" y="7110325"/>
                <a:ext cx="2561400" cy="258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1200">
                    <a:latin typeface="Mada"/>
                    <a:ea typeface="Mada"/>
                    <a:cs typeface="Mada"/>
                    <a:sym typeface="Mada"/>
                  </a:rPr>
                  <a:t>Injuries: RTA (Road Traffic Injuries)</a:t>
                </a:r>
                <a:endParaRPr b="1" i="0" sz="1200" u="none" cap="none" strike="noStrike">
                  <a:latin typeface="Mada"/>
                  <a:ea typeface="Mada"/>
                  <a:cs typeface="Mada"/>
                  <a:sym typeface="Mada"/>
                </a:endParaRPr>
              </a:p>
            </p:txBody>
          </p:sp>
          <p:sp>
            <p:nvSpPr>
              <p:cNvPr id="1389" name="Google Shape;1389;p53"/>
              <p:cNvSpPr txBox="1"/>
              <p:nvPr/>
            </p:nvSpPr>
            <p:spPr>
              <a:xfrm>
                <a:off x="3806646" y="6794941"/>
                <a:ext cx="432000" cy="831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GB" sz="5400">
                    <a:solidFill>
                      <a:srgbClr val="999999"/>
                    </a:solidFill>
                    <a:latin typeface="Georgia"/>
                    <a:ea typeface="Georgia"/>
                    <a:cs typeface="Georgia"/>
                    <a:sym typeface="Georgia"/>
                  </a:rPr>
                  <a:t>5</a:t>
                </a:r>
                <a:endParaRPr b="1" sz="5400">
                  <a:solidFill>
                    <a:srgbClr val="999999"/>
                  </a:solidFill>
                  <a:latin typeface="Georgia"/>
                  <a:ea typeface="Georgia"/>
                  <a:cs typeface="Georgia"/>
                  <a:sym typeface="Georgia"/>
                </a:endParaRPr>
              </a:p>
            </p:txBody>
          </p:sp>
          <p:sp>
            <p:nvSpPr>
              <p:cNvPr id="1390" name="Google Shape;1390;p53"/>
              <p:cNvSpPr/>
              <p:nvPr/>
            </p:nvSpPr>
            <p:spPr>
              <a:xfrm>
                <a:off x="4359910" y="6968874"/>
                <a:ext cx="54000" cy="5400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sp>
            <p:nvSpPr>
              <p:cNvPr id="1391" name="Google Shape;1391;p53"/>
              <p:cNvSpPr txBox="1"/>
              <p:nvPr/>
            </p:nvSpPr>
            <p:spPr>
              <a:xfrm>
                <a:off x="4383550" y="7125138"/>
                <a:ext cx="2561400" cy="258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1200">
                    <a:latin typeface="Mada"/>
                    <a:ea typeface="Mada"/>
                    <a:cs typeface="Mada"/>
                    <a:sym typeface="Mada"/>
                  </a:rPr>
                  <a:t>Arthritis and Back Pain</a:t>
                </a:r>
                <a:endParaRPr b="1" i="0" sz="1200" u="none" cap="none" strike="noStrike">
                  <a:latin typeface="Mada"/>
                  <a:ea typeface="Mada"/>
                  <a:cs typeface="Mada"/>
                  <a:sym typeface="Mada"/>
                </a:endParaRPr>
              </a:p>
            </p:txBody>
          </p:sp>
        </p:grpSp>
        <p:sp>
          <p:nvSpPr>
            <p:cNvPr id="1392" name="Google Shape;1392;p53"/>
            <p:cNvSpPr/>
            <p:nvPr/>
          </p:nvSpPr>
          <p:spPr>
            <a:xfrm>
              <a:off x="875060" y="5933614"/>
              <a:ext cx="54000" cy="5400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grpSp>
      <p:sp>
        <p:nvSpPr>
          <p:cNvPr id="1393" name="Google Shape;1393;p53"/>
          <p:cNvSpPr txBox="1"/>
          <p:nvPr/>
        </p:nvSpPr>
        <p:spPr>
          <a:xfrm>
            <a:off x="258520" y="5804540"/>
            <a:ext cx="40530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100">
                <a:solidFill>
                  <a:srgbClr val="134F5C"/>
                </a:solidFill>
                <a:latin typeface="Nunito"/>
                <a:ea typeface="Nunito"/>
                <a:cs typeface="Nunito"/>
                <a:sym typeface="Nunito"/>
              </a:rPr>
              <a:t>Types of Disabling Barriers</a:t>
            </a:r>
            <a:endParaRPr b="1" sz="2100">
              <a:solidFill>
                <a:srgbClr val="134F5C"/>
              </a:solidFill>
              <a:latin typeface="Nunito"/>
              <a:ea typeface="Nunito"/>
              <a:cs typeface="Nunito"/>
              <a:sym typeface="Nunito"/>
            </a:endParaRPr>
          </a:p>
        </p:txBody>
      </p:sp>
      <p:graphicFrame>
        <p:nvGraphicFramePr>
          <p:cNvPr id="1394" name="Google Shape;1394;p53"/>
          <p:cNvGraphicFramePr/>
          <p:nvPr/>
        </p:nvGraphicFramePr>
        <p:xfrm>
          <a:off x="87950" y="6246706"/>
          <a:ext cx="3000000" cy="3000000"/>
        </p:xfrm>
        <a:graphic>
          <a:graphicData uri="http://schemas.openxmlformats.org/drawingml/2006/table">
            <a:tbl>
              <a:tblPr>
                <a:noFill/>
                <a:tableStyleId>{1BD1D66B-9B94-4509-B696-DCD2EA6312DE}</a:tableStyleId>
              </a:tblPr>
              <a:tblGrid>
                <a:gridCol w="1366725"/>
                <a:gridCol w="6046875"/>
              </a:tblGrid>
              <a:tr h="326225">
                <a:tc>
                  <a:txBody>
                    <a:bodyPr/>
                    <a:lstStyle/>
                    <a:p>
                      <a:pPr indent="0" lvl="0" marL="0" rtl="0" algn="ctr">
                        <a:spcBef>
                          <a:spcPts val="0"/>
                        </a:spcBef>
                        <a:spcAft>
                          <a:spcPts val="0"/>
                        </a:spcAft>
                        <a:buNone/>
                      </a:pPr>
                      <a:r>
                        <a:rPr b="1" lang="en-GB" sz="1300">
                          <a:solidFill>
                            <a:srgbClr val="FFFFFF"/>
                          </a:solidFill>
                          <a:latin typeface="Mada"/>
                          <a:ea typeface="Mada"/>
                          <a:cs typeface="Mada"/>
                          <a:sym typeface="Mada"/>
                        </a:rPr>
                        <a:t>Barrier</a:t>
                      </a:r>
                      <a:endParaRPr b="1" sz="1300">
                        <a:solidFill>
                          <a:srgbClr val="FFFFFF"/>
                        </a:solidFill>
                        <a:latin typeface="Mada"/>
                        <a:ea typeface="Mada"/>
                        <a:cs typeface="Mada"/>
                        <a:sym typeface="Mad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sz="1300">
                          <a:solidFill>
                            <a:srgbClr val="FFFFFF"/>
                          </a:solidFill>
                          <a:latin typeface="Mada"/>
                          <a:ea typeface="Mada"/>
                          <a:cs typeface="Mada"/>
                          <a:sym typeface="Mada"/>
                        </a:rPr>
                        <a:t>Description</a:t>
                      </a:r>
                      <a:endParaRPr b="1" sz="1300">
                        <a:solidFill>
                          <a:srgbClr val="FFFFFF"/>
                        </a:solidFill>
                        <a:latin typeface="Mada"/>
                        <a:ea typeface="Mada"/>
                        <a:cs typeface="Mada"/>
                        <a:sym typeface="Mad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134F5C"/>
                    </a:solidFill>
                  </a:tcPr>
                </a:tc>
              </a:tr>
              <a:tr h="326225">
                <a:tc>
                  <a:txBody>
                    <a:bodyPr/>
                    <a:lstStyle/>
                    <a:p>
                      <a:pPr indent="0" lvl="0" marL="0" rtl="0" algn="ctr">
                        <a:spcBef>
                          <a:spcPts val="0"/>
                        </a:spcBef>
                        <a:spcAft>
                          <a:spcPts val="0"/>
                        </a:spcAft>
                        <a:buNone/>
                      </a:pPr>
                      <a:r>
                        <a:rPr b="1" lang="en-GB" sz="1300">
                          <a:latin typeface="Mada"/>
                          <a:ea typeface="Mada"/>
                          <a:cs typeface="Mada"/>
                          <a:sym typeface="Mada"/>
                        </a:rPr>
                        <a:t>Attitudinal</a:t>
                      </a:r>
                      <a:endParaRPr b="1" sz="13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100">
                          <a:solidFill>
                            <a:schemeClr val="dk1"/>
                          </a:solidFill>
                          <a:latin typeface="Mada"/>
                          <a:ea typeface="Mada"/>
                          <a:cs typeface="Mada"/>
                          <a:sym typeface="Mada"/>
                        </a:rPr>
                        <a:t>Negative attitudes leading to rejection and marginalization.</a:t>
                      </a:r>
                      <a:endParaRPr sz="1100"/>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886200">
                <a:tc>
                  <a:txBody>
                    <a:bodyPr/>
                    <a:lstStyle/>
                    <a:p>
                      <a:pPr indent="0" lvl="0" marL="0" rtl="0" algn="ctr">
                        <a:spcBef>
                          <a:spcPts val="0"/>
                        </a:spcBef>
                        <a:spcAft>
                          <a:spcPts val="0"/>
                        </a:spcAft>
                        <a:buNone/>
                      </a:pPr>
                      <a:r>
                        <a:rPr b="1" lang="en-GB" sz="1300">
                          <a:latin typeface="Mada"/>
                          <a:ea typeface="Mada"/>
                          <a:cs typeface="Mada"/>
                          <a:sym typeface="Mada"/>
                        </a:rPr>
                        <a:t>Communication</a:t>
                      </a:r>
                      <a:endParaRPr b="1" sz="13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100">
                          <a:solidFill>
                            <a:schemeClr val="dk1"/>
                          </a:solidFill>
                          <a:latin typeface="Mada"/>
                          <a:ea typeface="Mada"/>
                          <a:cs typeface="Mada"/>
                          <a:sym typeface="Mada"/>
                        </a:rPr>
                        <a:t>Are experienced by people who have disabilities that affect hearing, speaking, reading, writing, and or understanding.</a:t>
                      </a:r>
                      <a:endParaRPr sz="1100">
                        <a:solidFill>
                          <a:schemeClr val="dk1"/>
                        </a:solidFill>
                        <a:latin typeface="Mada"/>
                        <a:ea typeface="Mada"/>
                        <a:cs typeface="Mada"/>
                        <a:sym typeface="Mada"/>
                      </a:endParaRPr>
                    </a:p>
                    <a:p>
                      <a:pPr indent="0" lvl="0" marL="0" rtl="0" algn="l">
                        <a:spcBef>
                          <a:spcPts val="0"/>
                        </a:spcBef>
                        <a:spcAft>
                          <a:spcPts val="0"/>
                        </a:spcAft>
                        <a:buNone/>
                      </a:pPr>
                      <a:r>
                        <a:rPr b="1" lang="en-GB" sz="1100" u="sng">
                          <a:solidFill>
                            <a:schemeClr val="dk1"/>
                          </a:solidFill>
                          <a:highlight>
                            <a:srgbClr val="CFE2F3"/>
                          </a:highlight>
                          <a:latin typeface="Mada"/>
                          <a:ea typeface="Mada"/>
                          <a:cs typeface="Mada"/>
                          <a:sym typeface="Mada"/>
                        </a:rPr>
                        <a:t>Examples: </a:t>
                      </a:r>
                      <a:endParaRPr b="1" sz="1100" u="sng">
                        <a:solidFill>
                          <a:schemeClr val="dk1"/>
                        </a:solidFill>
                        <a:highlight>
                          <a:srgbClr val="CFE2F3"/>
                        </a:highlight>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Lack of accessibility to transport and information system (sign language)</a:t>
                      </a:r>
                      <a:endParaRPr sz="1100">
                        <a:solidFill>
                          <a:srgbClr val="999999"/>
                        </a:solidFill>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Specialized services: availability, accessibility and quality</a:t>
                      </a:r>
                      <a:endParaRPr sz="1100">
                        <a:solidFill>
                          <a:srgbClr val="999999"/>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740125">
                <a:tc>
                  <a:txBody>
                    <a:bodyPr/>
                    <a:lstStyle/>
                    <a:p>
                      <a:pPr indent="0" lvl="0" marL="0" rtl="0" algn="ctr">
                        <a:spcBef>
                          <a:spcPts val="0"/>
                        </a:spcBef>
                        <a:spcAft>
                          <a:spcPts val="0"/>
                        </a:spcAft>
                        <a:buNone/>
                      </a:pPr>
                      <a:r>
                        <a:rPr b="1" lang="en-GB" sz="1300">
                          <a:latin typeface="Mada"/>
                          <a:ea typeface="Mada"/>
                          <a:cs typeface="Mada"/>
                          <a:sym typeface="Mada"/>
                        </a:rPr>
                        <a:t>Physical</a:t>
                      </a:r>
                      <a:endParaRPr b="1" sz="13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100">
                          <a:solidFill>
                            <a:schemeClr val="dk1"/>
                          </a:solidFill>
                          <a:latin typeface="Mada"/>
                          <a:ea typeface="Mada"/>
                          <a:cs typeface="Mada"/>
                          <a:sym typeface="Mada"/>
                        </a:rPr>
                        <a:t>Structural obstacles in natural or manmade environments that prevent or block mobility or access</a:t>
                      </a:r>
                      <a:endParaRPr sz="1100">
                        <a:solidFill>
                          <a:schemeClr val="dk1"/>
                        </a:solidFill>
                        <a:latin typeface="Mada"/>
                        <a:ea typeface="Mada"/>
                        <a:cs typeface="Mada"/>
                        <a:sym typeface="Mada"/>
                      </a:endParaRPr>
                    </a:p>
                    <a:p>
                      <a:pPr indent="0" lvl="0" marL="0" rtl="0" algn="l">
                        <a:spcBef>
                          <a:spcPts val="0"/>
                        </a:spcBef>
                        <a:spcAft>
                          <a:spcPts val="0"/>
                        </a:spcAft>
                        <a:buNone/>
                      </a:pPr>
                      <a:r>
                        <a:rPr b="1" lang="en-GB" sz="1100" u="sng">
                          <a:solidFill>
                            <a:schemeClr val="dk1"/>
                          </a:solidFill>
                          <a:highlight>
                            <a:srgbClr val="CFE2F3"/>
                          </a:highlight>
                          <a:latin typeface="Mada"/>
                          <a:ea typeface="Mada"/>
                          <a:cs typeface="Mada"/>
                          <a:sym typeface="Mada"/>
                        </a:rPr>
                        <a:t>Examples: </a:t>
                      </a:r>
                      <a:endParaRPr sz="1100">
                        <a:solidFill>
                          <a:schemeClr val="dk1"/>
                        </a:solidFill>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Steps and curbs that block a person with mobility impairment from entering a building or using a sidewalk</a:t>
                      </a:r>
                      <a:endParaRPr sz="1100">
                        <a:solidFill>
                          <a:schemeClr val="dk1"/>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740125">
                <a:tc>
                  <a:txBody>
                    <a:bodyPr/>
                    <a:lstStyle/>
                    <a:p>
                      <a:pPr indent="0" lvl="0" marL="0" rtl="0" algn="ctr">
                        <a:spcBef>
                          <a:spcPts val="0"/>
                        </a:spcBef>
                        <a:spcAft>
                          <a:spcPts val="0"/>
                        </a:spcAft>
                        <a:buNone/>
                      </a:pPr>
                      <a:r>
                        <a:rPr b="1" lang="en-GB" sz="1300">
                          <a:latin typeface="Mada"/>
                          <a:ea typeface="Mada"/>
                          <a:cs typeface="Mada"/>
                          <a:sym typeface="Mada"/>
                        </a:rPr>
                        <a:t>Policy</a:t>
                      </a:r>
                      <a:endParaRPr b="1" sz="13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100">
                          <a:solidFill>
                            <a:schemeClr val="dk1"/>
                          </a:solidFill>
                          <a:latin typeface="Mada"/>
                          <a:ea typeface="Mada"/>
                          <a:cs typeface="Mada"/>
                          <a:sym typeface="Mada"/>
                        </a:rPr>
                        <a:t>Inadequate policies and standards which does not consider the needs of people with disabilities, or existing policies and standards are not enforced.</a:t>
                      </a:r>
                      <a:endParaRPr sz="1100">
                        <a:solidFill>
                          <a:schemeClr val="dk1"/>
                        </a:solidFill>
                        <a:latin typeface="Mada"/>
                        <a:ea typeface="Mada"/>
                        <a:cs typeface="Mada"/>
                        <a:sym typeface="Mada"/>
                      </a:endParaRPr>
                    </a:p>
                    <a:p>
                      <a:pPr indent="0" lvl="0" marL="0" rtl="0" algn="l">
                        <a:spcBef>
                          <a:spcPts val="0"/>
                        </a:spcBef>
                        <a:spcAft>
                          <a:spcPts val="0"/>
                        </a:spcAft>
                        <a:buNone/>
                      </a:pPr>
                      <a:r>
                        <a:rPr b="1" lang="en-GB" sz="1100" u="sng">
                          <a:solidFill>
                            <a:schemeClr val="dk1"/>
                          </a:solidFill>
                          <a:highlight>
                            <a:srgbClr val="CFE2F3"/>
                          </a:highlight>
                          <a:latin typeface="Mada"/>
                          <a:ea typeface="Mada"/>
                          <a:cs typeface="Mada"/>
                          <a:sym typeface="Mada"/>
                        </a:rPr>
                        <a:t>Examples: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Insufficient funding for implementation of policies and plans.</a:t>
                      </a:r>
                      <a:endParaRPr sz="1100">
                        <a:solidFill>
                          <a:schemeClr val="dk1"/>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26225">
                <a:tc>
                  <a:txBody>
                    <a:bodyPr/>
                    <a:lstStyle/>
                    <a:p>
                      <a:pPr indent="0" lvl="0" marL="0" rtl="0" algn="ctr">
                        <a:spcBef>
                          <a:spcPts val="0"/>
                        </a:spcBef>
                        <a:spcAft>
                          <a:spcPts val="0"/>
                        </a:spcAft>
                        <a:buNone/>
                      </a:pPr>
                      <a:r>
                        <a:rPr b="1" lang="en-GB" sz="1300">
                          <a:latin typeface="Mada"/>
                          <a:ea typeface="Mada"/>
                          <a:cs typeface="Mada"/>
                          <a:sym typeface="Mada"/>
                        </a:rPr>
                        <a:t>Social</a:t>
                      </a:r>
                      <a:endParaRPr b="1" sz="13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100">
                          <a:solidFill>
                            <a:schemeClr val="dk1"/>
                          </a:solidFill>
                          <a:latin typeface="Mada"/>
                          <a:ea typeface="Mada"/>
                          <a:cs typeface="Mada"/>
                          <a:sym typeface="Mada"/>
                        </a:rPr>
                        <a:t>Lack of consultation and involvement of persons with disability.</a:t>
                      </a:r>
                      <a:endParaRPr sz="1100"/>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447950">
                <a:tc>
                  <a:txBody>
                    <a:bodyPr/>
                    <a:lstStyle/>
                    <a:p>
                      <a:pPr indent="0" lvl="0" marL="0" rtl="0" algn="ctr">
                        <a:spcBef>
                          <a:spcPts val="0"/>
                        </a:spcBef>
                        <a:spcAft>
                          <a:spcPts val="0"/>
                        </a:spcAft>
                        <a:buNone/>
                      </a:pPr>
                      <a:r>
                        <a:rPr b="1" lang="en-GB" sz="1300">
                          <a:latin typeface="Mada"/>
                          <a:ea typeface="Mada"/>
                          <a:cs typeface="Mada"/>
                          <a:sym typeface="Mada"/>
                        </a:rPr>
                        <a:t>Transportation</a:t>
                      </a:r>
                      <a:endParaRPr b="1" sz="13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100">
                          <a:solidFill>
                            <a:schemeClr val="dk1"/>
                          </a:solidFill>
                          <a:latin typeface="Mada"/>
                          <a:ea typeface="Mada"/>
                          <a:cs typeface="Mada"/>
                          <a:sym typeface="Mada"/>
                        </a:rPr>
                        <a:t>Lack of adequate transportation that interferes with a person’s ability to be independent and to function in society. </a:t>
                      </a:r>
                      <a:endParaRPr sz="1100"/>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sp>
        <p:nvSpPr>
          <p:cNvPr id="1399" name="Google Shape;1399;p54"/>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54"/>
          <p:cNvSpPr txBox="1"/>
          <p:nvPr/>
        </p:nvSpPr>
        <p:spPr>
          <a:xfrm>
            <a:off x="7317587" y="4663923"/>
            <a:ext cx="3500400" cy="310664"/>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latin typeface="Mada"/>
              <a:ea typeface="Mada"/>
              <a:cs typeface="Mada"/>
              <a:sym typeface="Mada"/>
            </a:endParaRPr>
          </a:p>
        </p:txBody>
      </p:sp>
      <p:sp>
        <p:nvSpPr>
          <p:cNvPr id="1401" name="Google Shape;1401;p54"/>
          <p:cNvSpPr txBox="1"/>
          <p:nvPr/>
        </p:nvSpPr>
        <p:spPr>
          <a:xfrm>
            <a:off x="258525" y="228601"/>
            <a:ext cx="7072200" cy="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134F5C"/>
                </a:solidFill>
                <a:latin typeface="Nunito"/>
                <a:ea typeface="Nunito"/>
                <a:cs typeface="Nunito"/>
                <a:sym typeface="Nunito"/>
              </a:rPr>
              <a:t>Prevention of Disabilities and Rehabilitation</a:t>
            </a:r>
            <a:endParaRPr b="1" sz="2200">
              <a:solidFill>
                <a:srgbClr val="134F5C"/>
              </a:solidFill>
              <a:latin typeface="Nunito"/>
              <a:ea typeface="Nunito"/>
              <a:cs typeface="Nunito"/>
              <a:sym typeface="Nunito"/>
            </a:endParaRPr>
          </a:p>
        </p:txBody>
      </p:sp>
      <p:graphicFrame>
        <p:nvGraphicFramePr>
          <p:cNvPr id="1402" name="Google Shape;1402;p54"/>
          <p:cNvGraphicFramePr/>
          <p:nvPr/>
        </p:nvGraphicFramePr>
        <p:xfrm>
          <a:off x="205563" y="813944"/>
          <a:ext cx="3000000" cy="3000000"/>
        </p:xfrm>
        <a:graphic>
          <a:graphicData uri="http://schemas.openxmlformats.org/drawingml/2006/table">
            <a:tbl>
              <a:tblPr>
                <a:noFill/>
                <a:tableStyleId>{1BD1D66B-9B94-4509-B696-DCD2EA6312DE}</a:tableStyleId>
              </a:tblPr>
              <a:tblGrid>
                <a:gridCol w="1794525"/>
                <a:gridCol w="1794525"/>
                <a:gridCol w="1794525"/>
                <a:gridCol w="1794525"/>
              </a:tblGrid>
              <a:tr h="242100">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Type</a:t>
                      </a:r>
                      <a:endParaRPr b="1">
                        <a:solidFill>
                          <a:srgbClr val="FFFFF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134F5C"/>
                    </a:solidFill>
                  </a:tcPr>
                </a:tc>
                <a:tc gridSpan="3">
                  <a:txBody>
                    <a:bodyPr/>
                    <a:lstStyle/>
                    <a:p>
                      <a:pPr indent="0" lvl="0" marL="0" rtl="0" algn="ctr">
                        <a:spcBef>
                          <a:spcPts val="0"/>
                        </a:spcBef>
                        <a:spcAft>
                          <a:spcPts val="0"/>
                        </a:spcAft>
                        <a:buNone/>
                      </a:pPr>
                      <a:r>
                        <a:rPr b="1" lang="en-GB">
                          <a:solidFill>
                            <a:srgbClr val="FFFFFF"/>
                          </a:solidFill>
                          <a:latin typeface="Mada"/>
                          <a:ea typeface="Mada"/>
                          <a:cs typeface="Mada"/>
                          <a:sym typeface="Mada"/>
                        </a:rPr>
                        <a:t>Description</a:t>
                      </a:r>
                      <a:endParaRPr b="1">
                        <a:solidFill>
                          <a:srgbClr val="FFFFF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134F5C"/>
                    </a:solidFill>
                  </a:tcPr>
                </a:tc>
                <a:tc hMerge="1"/>
                <a:tc hMerge="1"/>
              </a:tr>
              <a:tr h="662750">
                <a:tc>
                  <a:txBody>
                    <a:bodyPr/>
                    <a:lstStyle/>
                    <a:p>
                      <a:pPr indent="0" lvl="0" marL="0" rtl="0" algn="ctr">
                        <a:spcBef>
                          <a:spcPts val="0"/>
                        </a:spcBef>
                        <a:spcAft>
                          <a:spcPts val="0"/>
                        </a:spcAft>
                        <a:buNone/>
                      </a:pPr>
                      <a:r>
                        <a:rPr b="1" lang="en-GB">
                          <a:latin typeface="Mada"/>
                          <a:ea typeface="Mada"/>
                          <a:cs typeface="Mada"/>
                          <a:sym typeface="Mada"/>
                        </a:rPr>
                        <a:t>Primary Prevention</a:t>
                      </a:r>
                      <a:endParaRPr b="1">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A2C4C9"/>
                    </a:solidFill>
                  </a:tcPr>
                </a:tc>
                <a:tc gridSpan="3">
                  <a:txBody>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Premarital genetic counseling</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Maternal and neonatal care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Screening of neonates for hypothyroidism</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Expanded program on immunization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School services</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hMerge="1"/>
                <a:tc hMerge="1"/>
              </a:tr>
              <a:tr h="420425">
                <a:tc rowSpan="7">
                  <a:txBody>
                    <a:bodyPr/>
                    <a:lstStyle/>
                    <a:p>
                      <a:pPr indent="0" lvl="0" marL="0" rtl="0" algn="ctr">
                        <a:spcBef>
                          <a:spcPts val="0"/>
                        </a:spcBef>
                        <a:spcAft>
                          <a:spcPts val="0"/>
                        </a:spcAft>
                        <a:buNone/>
                      </a:pPr>
                      <a:r>
                        <a:rPr b="1" lang="en-GB">
                          <a:latin typeface="Mada"/>
                          <a:ea typeface="Mada"/>
                          <a:cs typeface="Mada"/>
                          <a:sym typeface="Mada"/>
                        </a:rPr>
                        <a:t>Secondary Prevention</a:t>
                      </a:r>
                      <a:endParaRPr b="1">
                        <a:latin typeface="Mada"/>
                        <a:ea typeface="Mada"/>
                        <a:cs typeface="Mada"/>
                        <a:sym typeface="Mada"/>
                      </a:endParaRPr>
                    </a:p>
                    <a:p>
                      <a:pPr indent="0" lvl="0" marL="0" rtl="0" algn="ctr">
                        <a:spcBef>
                          <a:spcPts val="0"/>
                        </a:spcBef>
                        <a:spcAft>
                          <a:spcPts val="0"/>
                        </a:spcAft>
                        <a:buNone/>
                      </a:pPr>
                      <a:r>
                        <a:t/>
                      </a:r>
                      <a:endParaRPr b="1">
                        <a:latin typeface="Mada"/>
                        <a:ea typeface="Mada"/>
                        <a:cs typeface="Mada"/>
                        <a:sym typeface="Mada"/>
                      </a:endParaRPr>
                    </a:p>
                    <a:p>
                      <a:pPr indent="0" lvl="0" marL="0" rtl="0" algn="ctr">
                        <a:spcBef>
                          <a:spcPts val="0"/>
                        </a:spcBef>
                        <a:spcAft>
                          <a:spcPts val="0"/>
                        </a:spcAft>
                        <a:buNone/>
                      </a:pPr>
                      <a:r>
                        <a:rPr b="1" lang="en-GB">
                          <a:latin typeface="Mada"/>
                          <a:ea typeface="Mada"/>
                          <a:cs typeface="Mada"/>
                          <a:sym typeface="Mada"/>
                        </a:rPr>
                        <a:t> </a:t>
                      </a:r>
                      <a:endParaRPr b="1">
                        <a:latin typeface="Mada"/>
                        <a:ea typeface="Mada"/>
                        <a:cs typeface="Mada"/>
                        <a:sym typeface="Mada"/>
                      </a:endParaRPr>
                    </a:p>
                    <a:p>
                      <a:pPr indent="0" lvl="0" marL="0" rtl="0" algn="ctr">
                        <a:spcBef>
                          <a:spcPts val="0"/>
                        </a:spcBef>
                        <a:spcAft>
                          <a:spcPts val="0"/>
                        </a:spcAft>
                        <a:buNone/>
                      </a:pPr>
                      <a:r>
                        <a:rPr b="1" lang="en-GB">
                          <a:latin typeface="Mada"/>
                          <a:ea typeface="Mada"/>
                          <a:cs typeface="Mada"/>
                          <a:sym typeface="Mada"/>
                        </a:rPr>
                        <a:t>&amp;</a:t>
                      </a:r>
                      <a:endParaRPr b="1">
                        <a:latin typeface="Mada"/>
                        <a:ea typeface="Mada"/>
                        <a:cs typeface="Mada"/>
                        <a:sym typeface="Mada"/>
                      </a:endParaRPr>
                    </a:p>
                    <a:p>
                      <a:pPr indent="0" lvl="0" marL="0" rtl="0" algn="ctr">
                        <a:spcBef>
                          <a:spcPts val="0"/>
                        </a:spcBef>
                        <a:spcAft>
                          <a:spcPts val="0"/>
                        </a:spcAft>
                        <a:buNone/>
                      </a:pPr>
                      <a:r>
                        <a:t/>
                      </a:r>
                      <a:endParaRPr b="1">
                        <a:latin typeface="Mada"/>
                        <a:ea typeface="Mada"/>
                        <a:cs typeface="Mada"/>
                        <a:sym typeface="Mada"/>
                      </a:endParaRPr>
                    </a:p>
                    <a:p>
                      <a:pPr indent="0" lvl="0" marL="0" rtl="0" algn="ctr">
                        <a:spcBef>
                          <a:spcPts val="0"/>
                        </a:spcBef>
                        <a:spcAft>
                          <a:spcPts val="0"/>
                        </a:spcAft>
                        <a:buNone/>
                      </a:pPr>
                      <a:r>
                        <a:t/>
                      </a:r>
                      <a:endParaRPr b="1">
                        <a:latin typeface="Mada"/>
                        <a:ea typeface="Mada"/>
                        <a:cs typeface="Mada"/>
                        <a:sym typeface="Mada"/>
                      </a:endParaRPr>
                    </a:p>
                    <a:p>
                      <a:pPr indent="0" lvl="0" marL="0" rtl="0" algn="ctr">
                        <a:spcBef>
                          <a:spcPts val="0"/>
                        </a:spcBef>
                        <a:spcAft>
                          <a:spcPts val="0"/>
                        </a:spcAft>
                        <a:buNone/>
                      </a:pPr>
                      <a:r>
                        <a:rPr b="1" lang="en-GB">
                          <a:latin typeface="Mada"/>
                          <a:ea typeface="Mada"/>
                          <a:cs typeface="Mada"/>
                          <a:sym typeface="Mada"/>
                        </a:rPr>
                        <a:t>Tertiary Prevention</a:t>
                      </a:r>
                      <a:endParaRPr b="1">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A2C4C9"/>
                    </a:solidFill>
                  </a:tcPr>
                </a:tc>
                <a:tc gridSpan="3">
                  <a:txBody>
                    <a:bodyPr/>
                    <a:lstStyle/>
                    <a:p>
                      <a:pPr indent="0" lvl="0" marL="0" rtl="0" algn="l">
                        <a:spcBef>
                          <a:spcPts val="0"/>
                        </a:spcBef>
                        <a:spcAft>
                          <a:spcPts val="0"/>
                        </a:spcAft>
                        <a:buNone/>
                      </a:pPr>
                      <a:r>
                        <a:rPr lang="en-GB" sz="1200">
                          <a:solidFill>
                            <a:srgbClr val="6AA84F"/>
                          </a:solidFill>
                          <a:latin typeface="Mada"/>
                          <a:ea typeface="Mada"/>
                          <a:cs typeface="Mada"/>
                          <a:sym typeface="Mada"/>
                        </a:rPr>
                        <a:t>In 2ry prevention we try to prevent complications from happening, while in 3ry prevention we try to limit the disability that resulted from the complication by the means of rehabilitation. </a:t>
                      </a:r>
                      <a:endParaRPr sz="1200">
                        <a:solidFill>
                          <a:srgbClr val="6AA84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hMerge="1"/>
                <a:tc hMerge="1"/>
              </a:tr>
              <a:tr h="420425">
                <a:tc vMerge="1"/>
                <a:tc>
                  <a:txBody>
                    <a:bodyPr/>
                    <a:lstStyle/>
                    <a:p>
                      <a:pPr indent="0" lvl="0" marL="0" rtl="0" algn="ctr">
                        <a:spcBef>
                          <a:spcPts val="0"/>
                        </a:spcBef>
                        <a:spcAft>
                          <a:spcPts val="0"/>
                        </a:spcAft>
                        <a:buNone/>
                      </a:pPr>
                      <a:r>
                        <a:t/>
                      </a:r>
                      <a:endParaRPr b="1"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Intervention</a:t>
                      </a:r>
                      <a:endParaRPr b="1" sz="1200">
                        <a:solidFill>
                          <a:srgbClr val="FFFFF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45818E"/>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Prevention</a:t>
                      </a:r>
                      <a:endParaRPr b="1" sz="1200">
                        <a:solidFill>
                          <a:srgbClr val="FFFFF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45818E"/>
                    </a:solidFill>
                  </a:tcPr>
                </a:tc>
              </a:tr>
              <a:tr h="420425">
                <a:tc vMerge="1"/>
                <a:tc>
                  <a:txBody>
                    <a:bodyPr/>
                    <a:lstStyle/>
                    <a:p>
                      <a:pPr indent="0" lvl="0" marL="0" rtl="0" algn="ctr">
                        <a:spcBef>
                          <a:spcPts val="0"/>
                        </a:spcBef>
                        <a:spcAft>
                          <a:spcPts val="0"/>
                        </a:spcAft>
                        <a:buNone/>
                      </a:pPr>
                      <a:r>
                        <a:rPr b="1" lang="en-GB" sz="1200">
                          <a:latin typeface="Mada"/>
                          <a:ea typeface="Mada"/>
                          <a:cs typeface="Mada"/>
                          <a:sym typeface="Mada"/>
                        </a:rPr>
                        <a:t>Health condition</a:t>
                      </a:r>
                      <a:endParaRPr b="1"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1200">
                          <a:latin typeface="Mada"/>
                          <a:ea typeface="Mada"/>
                          <a:cs typeface="Mada"/>
                          <a:sym typeface="Mada"/>
                        </a:rPr>
                        <a:t>Medical treatment or care</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en-GB" sz="1200">
                          <a:solidFill>
                            <a:schemeClr val="dk1"/>
                          </a:solidFill>
                          <a:latin typeface="Mada"/>
                          <a:ea typeface="Mada"/>
                          <a:cs typeface="Mada"/>
                          <a:sym typeface="Mada"/>
                        </a:rPr>
                        <a:t>Health promotion, Nutrition, Immunization</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442225">
                <a:tc vMerge="1"/>
                <a:tc>
                  <a:txBody>
                    <a:bodyPr/>
                    <a:lstStyle/>
                    <a:p>
                      <a:pPr indent="0" lvl="0" marL="0" rtl="0" algn="ctr">
                        <a:spcBef>
                          <a:spcPts val="0"/>
                        </a:spcBef>
                        <a:spcAft>
                          <a:spcPts val="0"/>
                        </a:spcAft>
                        <a:buNone/>
                      </a:pPr>
                      <a:r>
                        <a:rPr b="1" lang="en-GB" sz="1200">
                          <a:latin typeface="Mada"/>
                          <a:ea typeface="Mada"/>
                          <a:cs typeface="Mada"/>
                          <a:sym typeface="Mada"/>
                        </a:rPr>
                        <a:t>Impairment</a:t>
                      </a:r>
                      <a:endParaRPr b="1"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D0E0E3"/>
                    </a:solidFill>
                  </a:tcPr>
                </a:tc>
                <a:tc>
                  <a:txBody>
                    <a:bodyPr/>
                    <a:lstStyle/>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 Medical treatment or care</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 Surgery</a:t>
                      </a:r>
                      <a:endParaRPr sz="1200">
                        <a:solidFill>
                          <a:schemeClr val="dk1"/>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en-GB" sz="1200">
                          <a:solidFill>
                            <a:schemeClr val="dk1"/>
                          </a:solidFill>
                          <a:latin typeface="Mada"/>
                          <a:ea typeface="Mada"/>
                          <a:cs typeface="Mada"/>
                          <a:sym typeface="Mada"/>
                        </a:rPr>
                        <a:t>Prevention of the development of further activity limitations</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552475">
                <a:tc vMerge="1"/>
                <a:tc>
                  <a:txBody>
                    <a:bodyPr/>
                    <a:lstStyle/>
                    <a:p>
                      <a:pPr indent="0" lvl="0" marL="0" rtl="0" algn="ctr">
                        <a:spcBef>
                          <a:spcPts val="0"/>
                        </a:spcBef>
                        <a:spcAft>
                          <a:spcPts val="0"/>
                        </a:spcAft>
                        <a:buNone/>
                      </a:pPr>
                      <a:r>
                        <a:rPr b="1" lang="en-GB" sz="1200">
                          <a:latin typeface="Mada"/>
                          <a:ea typeface="Mada"/>
                          <a:cs typeface="Mada"/>
                          <a:sym typeface="Mada"/>
                        </a:rPr>
                        <a:t>Activity limitation</a:t>
                      </a:r>
                      <a:endParaRPr b="1"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1200">
                          <a:latin typeface="Mada"/>
                          <a:ea typeface="Mada"/>
                          <a:cs typeface="Mada"/>
                          <a:sym typeface="Mada"/>
                        </a:rPr>
                        <a:t>- Assistive devices</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Personal assistance</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Rehabilitation therapy</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Preventive rehabilitation, Prevention of the development of participation restrictions</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662750">
                <a:tc vMerge="1"/>
                <a:tc>
                  <a:txBody>
                    <a:bodyPr/>
                    <a:lstStyle/>
                    <a:p>
                      <a:pPr indent="0" lvl="0" marL="0" rtl="0" algn="ctr">
                        <a:spcBef>
                          <a:spcPts val="0"/>
                        </a:spcBef>
                        <a:spcAft>
                          <a:spcPts val="0"/>
                        </a:spcAft>
                        <a:buNone/>
                      </a:pPr>
                      <a:r>
                        <a:rPr b="1" lang="en-GB" sz="1200">
                          <a:latin typeface="Mada"/>
                          <a:ea typeface="Mada"/>
                          <a:cs typeface="Mada"/>
                          <a:sym typeface="Mada"/>
                        </a:rPr>
                        <a:t>Participation restriction</a:t>
                      </a:r>
                      <a:endParaRPr b="1"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1200">
                          <a:latin typeface="Mada"/>
                          <a:ea typeface="Mada"/>
                          <a:cs typeface="Mada"/>
                          <a:sym typeface="Mada"/>
                        </a:rPr>
                        <a:t>- Accomodations</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Public education</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Anti-discrimination law</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Universal design</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en-GB" sz="1200">
                          <a:solidFill>
                            <a:schemeClr val="dk1"/>
                          </a:solidFill>
                          <a:latin typeface="Mada"/>
                          <a:ea typeface="Mada"/>
                          <a:cs typeface="Mada"/>
                          <a:sym typeface="Mada"/>
                        </a:rPr>
                        <a:t>Environmental change, Employment strategies, Accessible services, Universal design, Lobbying for change</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993550">
                <a:tc vMerge="1"/>
                <a:tc gridSpan="3">
                  <a:txBody>
                    <a:bodyPr/>
                    <a:lstStyle/>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After the person gets a complication from the disability he has or even before he gets one, we can start rehabilitation.</a:t>
                      </a:r>
                      <a:endParaRPr sz="1200">
                        <a:solidFill>
                          <a:srgbClr val="999999"/>
                        </a:solidFill>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Outcome of </a:t>
                      </a:r>
                      <a:r>
                        <a:rPr b="1" lang="en-GB" sz="1200">
                          <a:latin typeface="Mada"/>
                          <a:ea typeface="Mada"/>
                          <a:cs typeface="Mada"/>
                          <a:sym typeface="Mada"/>
                        </a:rPr>
                        <a:t>Rehabilitation </a:t>
                      </a:r>
                      <a:r>
                        <a:rPr lang="en-GB" sz="1200">
                          <a:latin typeface="Mada"/>
                          <a:ea typeface="Mada"/>
                          <a:cs typeface="Mada"/>
                          <a:sym typeface="Mada"/>
                        </a:rPr>
                        <a:t>includes: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Prevention of the loss of function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Slowing the rate of loss of function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Improvement or restoration of function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Compensation for lost function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Maintenance of current function</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hMerge="1"/>
                <a:tc hMerge="1"/>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8"/>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8"/>
          <p:cNvSpPr txBox="1"/>
          <p:nvPr/>
        </p:nvSpPr>
        <p:spPr>
          <a:xfrm>
            <a:off x="259575" y="330376"/>
            <a:ext cx="7072200" cy="88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L1- Natural History of Disease &amp; Concept of Prevention &amp; Control</a:t>
            </a:r>
            <a:endParaRPr b="1" sz="2400">
              <a:solidFill>
                <a:srgbClr val="134F5C"/>
              </a:solidFill>
              <a:latin typeface="Nunito"/>
              <a:ea typeface="Nunito"/>
              <a:cs typeface="Nunito"/>
              <a:sym typeface="Nunito"/>
            </a:endParaRPr>
          </a:p>
        </p:txBody>
      </p:sp>
      <p:sp>
        <p:nvSpPr>
          <p:cNvPr id="174" name="Google Shape;174;p28"/>
          <p:cNvSpPr txBox="1"/>
          <p:nvPr/>
        </p:nvSpPr>
        <p:spPr>
          <a:xfrm>
            <a:off x="0" y="1316550"/>
            <a:ext cx="1663500" cy="42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134F5C"/>
                </a:solidFill>
                <a:latin typeface="Nunito"/>
                <a:ea typeface="Nunito"/>
                <a:cs typeface="Nunito"/>
                <a:sym typeface="Nunito"/>
              </a:rPr>
              <a:t>What is Health?</a:t>
            </a:r>
            <a:endParaRPr>
              <a:solidFill>
                <a:srgbClr val="134F5C"/>
              </a:solidFill>
              <a:latin typeface="Nunito"/>
              <a:ea typeface="Nunito"/>
              <a:cs typeface="Nunito"/>
              <a:sym typeface="Nunito"/>
            </a:endParaRPr>
          </a:p>
        </p:txBody>
      </p:sp>
      <p:sp>
        <p:nvSpPr>
          <p:cNvPr id="175" name="Google Shape;175;p28"/>
          <p:cNvSpPr txBox="1"/>
          <p:nvPr/>
        </p:nvSpPr>
        <p:spPr>
          <a:xfrm>
            <a:off x="94500" y="1579300"/>
            <a:ext cx="6953700" cy="59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“Health is a state of </a:t>
            </a:r>
            <a:r>
              <a:rPr b="1" lang="en-GB" sz="1200">
                <a:latin typeface="Mada"/>
                <a:ea typeface="Mada"/>
                <a:cs typeface="Mada"/>
                <a:sym typeface="Mada"/>
              </a:rPr>
              <a:t>complete </a:t>
            </a:r>
            <a:r>
              <a:rPr lang="en-GB" sz="1200">
                <a:latin typeface="Mada"/>
                <a:ea typeface="Mada"/>
                <a:cs typeface="Mada"/>
                <a:sym typeface="Mada"/>
              </a:rPr>
              <a:t>physical, mental and social well-being and </a:t>
            </a:r>
            <a:r>
              <a:rPr b="1" lang="en-GB" sz="1200">
                <a:latin typeface="Mada"/>
                <a:ea typeface="Mada"/>
                <a:cs typeface="Mada"/>
                <a:sym typeface="Mada"/>
              </a:rPr>
              <a:t>not merely the absence</a:t>
            </a:r>
            <a:r>
              <a:rPr lang="en-GB" sz="1200">
                <a:latin typeface="Mada"/>
                <a:ea typeface="Mada"/>
                <a:cs typeface="Mada"/>
                <a:sym typeface="Mada"/>
              </a:rPr>
              <a:t> of  disease or infirmity”</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176" name="Google Shape;176;p28"/>
          <p:cNvSpPr txBox="1"/>
          <p:nvPr/>
        </p:nvSpPr>
        <p:spPr>
          <a:xfrm>
            <a:off x="94500" y="2082375"/>
            <a:ext cx="2607900" cy="33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134F5C"/>
                </a:solidFill>
                <a:latin typeface="Nunito"/>
                <a:ea typeface="Nunito"/>
                <a:cs typeface="Nunito"/>
                <a:sym typeface="Nunito"/>
              </a:rPr>
              <a:t>Theories of Disease Causation</a:t>
            </a:r>
            <a:endParaRPr>
              <a:solidFill>
                <a:srgbClr val="134F5C"/>
              </a:solidFill>
              <a:latin typeface="Nunito"/>
              <a:ea typeface="Nunito"/>
              <a:cs typeface="Nunito"/>
              <a:sym typeface="Nunito"/>
            </a:endParaRPr>
          </a:p>
        </p:txBody>
      </p:sp>
      <p:sp>
        <p:nvSpPr>
          <p:cNvPr id="177" name="Google Shape;177;p28"/>
          <p:cNvSpPr txBox="1"/>
          <p:nvPr/>
        </p:nvSpPr>
        <p:spPr>
          <a:xfrm>
            <a:off x="94500" y="2419575"/>
            <a:ext cx="7072200" cy="88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76A5AF"/>
                </a:solidFill>
                <a:latin typeface="Nunito"/>
                <a:ea typeface="Nunito"/>
                <a:cs typeface="Nunito"/>
                <a:sym typeface="Nunito"/>
              </a:rPr>
              <a:t>1- Germ Theory:</a:t>
            </a:r>
            <a:endParaRPr>
              <a:solidFill>
                <a:srgbClr val="76A5AF"/>
              </a:solidFill>
              <a:latin typeface="Nunito"/>
              <a:ea typeface="Nunito"/>
              <a:cs typeface="Nunito"/>
              <a:sym typeface="Nunito"/>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Germ theory states that: Every human disease is caused by a microbe or germ, which is specific for that disease and one must be able to isolate the microbe from the diseased human being.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Germ theory showed a one to one relationship between causal agent and disease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178" name="Google Shape;178;p28"/>
          <p:cNvSpPr txBox="1"/>
          <p:nvPr/>
        </p:nvSpPr>
        <p:spPr>
          <a:xfrm>
            <a:off x="94500" y="3248175"/>
            <a:ext cx="64893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76A5AF"/>
                </a:solidFill>
                <a:latin typeface="Nunito"/>
                <a:ea typeface="Nunito"/>
                <a:cs typeface="Nunito"/>
                <a:sym typeface="Nunito"/>
              </a:rPr>
              <a:t>2- Epidemiological Triad:</a:t>
            </a:r>
            <a:endParaRPr>
              <a:solidFill>
                <a:srgbClr val="76A5AF"/>
              </a:solidFill>
              <a:latin typeface="Nunito"/>
              <a:ea typeface="Nunito"/>
              <a:cs typeface="Nunito"/>
              <a:sym typeface="Nunito"/>
            </a:endParaRPr>
          </a:p>
          <a:p>
            <a:pPr indent="0" lvl="0" marL="0" rtl="0" algn="l">
              <a:spcBef>
                <a:spcPts val="0"/>
              </a:spcBef>
              <a:spcAft>
                <a:spcPts val="0"/>
              </a:spcAft>
              <a:buNone/>
            </a:pPr>
            <a:r>
              <a:t/>
            </a:r>
            <a:endParaRPr sz="1800">
              <a:solidFill>
                <a:srgbClr val="76A5AF"/>
              </a:solidFill>
              <a:latin typeface="Nunito"/>
              <a:ea typeface="Nunito"/>
              <a:cs typeface="Nunito"/>
              <a:sym typeface="Nunito"/>
            </a:endParaRPr>
          </a:p>
        </p:txBody>
      </p:sp>
      <p:sp>
        <p:nvSpPr>
          <p:cNvPr id="179" name="Google Shape;179;p28"/>
          <p:cNvSpPr txBox="1"/>
          <p:nvPr/>
        </p:nvSpPr>
        <p:spPr>
          <a:xfrm>
            <a:off x="104400" y="3294975"/>
            <a:ext cx="7072200" cy="145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999999"/>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Not everyone exposed to tubercle bacteria develops tuberculosis but the same exposure in an </a:t>
            </a:r>
            <a:r>
              <a:rPr b="1" lang="en-GB" sz="1200">
                <a:solidFill>
                  <a:srgbClr val="CC0000"/>
                </a:solidFill>
                <a:latin typeface="Mada"/>
                <a:ea typeface="Mada"/>
                <a:cs typeface="Mada"/>
                <a:sym typeface="Mada"/>
              </a:rPr>
              <a:t>undernourished</a:t>
            </a:r>
            <a:r>
              <a:rPr b="1" lang="en-GB" sz="1200">
                <a:solidFill>
                  <a:srgbClr val="FF0000"/>
                </a:solidFill>
                <a:latin typeface="Mada"/>
                <a:ea typeface="Mada"/>
                <a:cs typeface="Mada"/>
                <a:sym typeface="Mada"/>
              </a:rPr>
              <a:t> </a:t>
            </a:r>
            <a:r>
              <a:rPr lang="en-GB" sz="1200">
                <a:latin typeface="Mada"/>
                <a:ea typeface="Mada"/>
                <a:cs typeface="Mada"/>
                <a:sym typeface="Mada"/>
              </a:rPr>
              <a:t>or </a:t>
            </a:r>
            <a:r>
              <a:rPr b="1" lang="en-GB" sz="1200">
                <a:solidFill>
                  <a:srgbClr val="CC0000"/>
                </a:solidFill>
                <a:latin typeface="Mada"/>
                <a:ea typeface="Mada"/>
                <a:cs typeface="Mada"/>
                <a:sym typeface="Mada"/>
              </a:rPr>
              <a:t>immunocompromised</a:t>
            </a:r>
            <a:r>
              <a:rPr b="1" lang="en-GB" sz="1200">
                <a:solidFill>
                  <a:srgbClr val="FF0000"/>
                </a:solidFill>
                <a:latin typeface="Mada"/>
                <a:ea typeface="Mada"/>
                <a:cs typeface="Mada"/>
                <a:sym typeface="Mada"/>
              </a:rPr>
              <a:t> </a:t>
            </a:r>
            <a:r>
              <a:rPr lang="en-GB" sz="1200">
                <a:latin typeface="Mada"/>
                <a:ea typeface="Mada"/>
                <a:cs typeface="Mada"/>
                <a:sym typeface="Mada"/>
              </a:rPr>
              <a:t>person may result in clinical disease and exposure occurs more in </a:t>
            </a:r>
            <a:r>
              <a:rPr b="1" lang="en-GB" sz="1200">
                <a:solidFill>
                  <a:srgbClr val="CC0000"/>
                </a:solidFill>
                <a:latin typeface="Mada"/>
                <a:ea typeface="Mada"/>
                <a:cs typeface="Mada"/>
                <a:sym typeface="Mada"/>
              </a:rPr>
              <a:t>overcrowding</a:t>
            </a:r>
            <a:r>
              <a:rPr lang="en-GB"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The second theory for disease causation is the epidemiological triad.</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Unlike the germ theory which takes the agent as a sole factor, the epidemiological triad considers the host and environmental factors</a:t>
            </a:r>
            <a:endParaRPr sz="1200">
              <a:latin typeface="Mada"/>
              <a:ea typeface="Mada"/>
              <a:cs typeface="Mada"/>
              <a:sym typeface="Mada"/>
            </a:endParaRPr>
          </a:p>
        </p:txBody>
      </p:sp>
      <p:sp>
        <p:nvSpPr>
          <p:cNvPr id="180" name="Google Shape;180;p28"/>
          <p:cNvSpPr txBox="1"/>
          <p:nvPr/>
        </p:nvSpPr>
        <p:spPr>
          <a:xfrm>
            <a:off x="104400" y="4612275"/>
            <a:ext cx="7072200" cy="145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76A5AF"/>
                </a:solidFill>
                <a:latin typeface="Nunito"/>
                <a:ea typeface="Nunito"/>
                <a:cs typeface="Nunito"/>
                <a:sym typeface="Nunito"/>
              </a:rPr>
              <a:t>3- “Web of Causation”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It considers all predisposing factors of any type and their complex interrelationship with each other.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highlight>
                  <a:srgbClr val="FFFFFF"/>
                </a:highlight>
                <a:latin typeface="Mada"/>
                <a:ea typeface="Mada"/>
                <a:cs typeface="Mada"/>
                <a:sym typeface="Mada"/>
              </a:rPr>
              <a:t>Each factor has its own relative importance in causing the final departure from the state of health, as well as interacts with others, modifying the effect of each other.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ideally suite </a:t>
            </a:r>
            <a:r>
              <a:rPr lang="en-GB" sz="1200">
                <a:solidFill>
                  <a:srgbClr val="CC0000"/>
                </a:solidFill>
                <a:latin typeface="Mada"/>
                <a:ea typeface="Mada"/>
                <a:cs typeface="Mada"/>
                <a:sym typeface="Mada"/>
              </a:rPr>
              <a:t>chronic diseases (no agent is there)</a:t>
            </a:r>
            <a:r>
              <a:rPr lang="en-GB" sz="1200">
                <a:solidFill>
                  <a:srgbClr val="FF0000"/>
                </a:solidFill>
                <a:latin typeface="Mada"/>
                <a:ea typeface="Mada"/>
                <a:cs typeface="Mada"/>
                <a:sym typeface="Mada"/>
              </a:rPr>
              <a:t> </a:t>
            </a:r>
            <a:r>
              <a:rPr lang="en-GB" sz="1200">
                <a:latin typeface="Mada"/>
                <a:ea typeface="Mada"/>
                <a:cs typeface="Mada"/>
                <a:sym typeface="Mada"/>
              </a:rPr>
              <a:t>and disease is the outcome of interaction of multiple factors</a:t>
            </a:r>
            <a:endParaRPr sz="1200">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One example is </a:t>
            </a:r>
            <a:r>
              <a:rPr b="1" lang="en-GB" sz="1200">
                <a:solidFill>
                  <a:srgbClr val="6AA84F"/>
                </a:solidFill>
                <a:latin typeface="Mada"/>
                <a:ea typeface="Mada"/>
                <a:cs typeface="Mada"/>
                <a:sym typeface="Mada"/>
              </a:rPr>
              <a:t>AMI </a:t>
            </a:r>
            <a:r>
              <a:rPr lang="en-GB" sz="1200">
                <a:solidFill>
                  <a:srgbClr val="6AA84F"/>
                </a:solidFill>
                <a:latin typeface="Mada"/>
                <a:ea typeface="Mada"/>
                <a:cs typeface="Mada"/>
                <a:sym typeface="Mada"/>
              </a:rPr>
              <a:t>(Acute Myocardial Infarction)</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181" name="Google Shape;181;p28"/>
          <p:cNvSpPr txBox="1"/>
          <p:nvPr/>
        </p:nvSpPr>
        <p:spPr>
          <a:xfrm>
            <a:off x="107175" y="5954550"/>
            <a:ext cx="7072200" cy="145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76A5AF"/>
                </a:solidFill>
                <a:latin typeface="Nunito"/>
                <a:ea typeface="Nunito"/>
                <a:cs typeface="Nunito"/>
                <a:sym typeface="Nunito"/>
              </a:rPr>
              <a:t>4- Wheel Theory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As medical knowledge advanced, an additional aspect of interest that came to play is the comparative role between </a:t>
            </a:r>
            <a:r>
              <a:rPr b="1" lang="en-GB" sz="1200">
                <a:solidFill>
                  <a:srgbClr val="CC0000"/>
                </a:solidFill>
                <a:latin typeface="Mada"/>
                <a:ea typeface="Mada"/>
                <a:cs typeface="Mada"/>
                <a:sym typeface="Mada"/>
              </a:rPr>
              <a:t>genetics</a:t>
            </a:r>
            <a:r>
              <a:rPr b="1" lang="en-GB" sz="1200">
                <a:solidFill>
                  <a:srgbClr val="FF0000"/>
                </a:solidFill>
                <a:latin typeface="Mada"/>
                <a:ea typeface="Mada"/>
                <a:cs typeface="Mada"/>
                <a:sym typeface="Mada"/>
              </a:rPr>
              <a:t> </a:t>
            </a:r>
            <a:r>
              <a:rPr lang="en-GB" sz="1200">
                <a:solidFill>
                  <a:srgbClr val="999999"/>
                </a:solidFill>
                <a:latin typeface="Mada"/>
                <a:ea typeface="Mada"/>
                <a:cs typeface="Mada"/>
                <a:sym typeface="Mada"/>
              </a:rPr>
              <a:t>(host)</a:t>
            </a:r>
            <a:r>
              <a:rPr lang="en-GB" sz="1200">
                <a:latin typeface="Mada"/>
                <a:ea typeface="Mada"/>
                <a:cs typeface="Mada"/>
                <a:sym typeface="Mada"/>
              </a:rPr>
              <a:t> and the </a:t>
            </a:r>
            <a:r>
              <a:rPr b="1" lang="en-GB" sz="1200">
                <a:solidFill>
                  <a:srgbClr val="CC0000"/>
                </a:solidFill>
                <a:latin typeface="Mada"/>
                <a:ea typeface="Mada"/>
                <a:cs typeface="Mada"/>
                <a:sym typeface="Mada"/>
              </a:rPr>
              <a:t>environmental</a:t>
            </a:r>
            <a:r>
              <a:rPr b="1" lang="en-GB" sz="1200">
                <a:solidFill>
                  <a:srgbClr val="FF0000"/>
                </a:solidFill>
                <a:latin typeface="Mada"/>
                <a:ea typeface="Mada"/>
                <a:cs typeface="Mada"/>
                <a:sym typeface="Mada"/>
              </a:rPr>
              <a:t> </a:t>
            </a:r>
            <a:r>
              <a:rPr lang="en-GB" sz="1200">
                <a:latin typeface="Mada"/>
                <a:ea typeface="Mada"/>
                <a:cs typeface="Mada"/>
                <a:sym typeface="Mada"/>
              </a:rPr>
              <a:t>(i.e. extrinsic factors outside the host) factors in causation of disease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Both the triad and web theory don’t cover this aspect thoroughly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To explain such a relative contribution of genetic and environmental factors, the “</a:t>
            </a:r>
            <a:r>
              <a:rPr lang="en-GB" sz="1200">
                <a:solidFill>
                  <a:srgbClr val="CC0000"/>
                </a:solidFill>
                <a:latin typeface="Mada"/>
                <a:ea typeface="Mada"/>
                <a:cs typeface="Mada"/>
                <a:sym typeface="Mada"/>
              </a:rPr>
              <a:t>wheel theory</a:t>
            </a:r>
            <a:r>
              <a:rPr lang="en-GB" sz="1200">
                <a:latin typeface="Mada"/>
                <a:ea typeface="Mada"/>
                <a:cs typeface="Mada"/>
                <a:sym typeface="Mada"/>
              </a:rPr>
              <a:t>” has been postulated </a:t>
            </a:r>
            <a:endParaRPr sz="1200">
              <a:latin typeface="Mada"/>
              <a:ea typeface="Mada"/>
              <a:cs typeface="Mada"/>
              <a:sym typeface="Mada"/>
            </a:endParaRPr>
          </a:p>
        </p:txBody>
      </p:sp>
      <p:pic>
        <p:nvPicPr>
          <p:cNvPr id="182" name="Google Shape;182;p28"/>
          <p:cNvPicPr preferRelativeResize="0"/>
          <p:nvPr/>
        </p:nvPicPr>
        <p:blipFill>
          <a:blip r:embed="rId3">
            <a:alphaModFix/>
          </a:blip>
          <a:stretch>
            <a:fillRect/>
          </a:stretch>
        </p:blipFill>
        <p:spPr>
          <a:xfrm>
            <a:off x="563550" y="7508875"/>
            <a:ext cx="1539863" cy="1561274"/>
          </a:xfrm>
          <a:prstGeom prst="rect">
            <a:avLst/>
          </a:prstGeom>
          <a:noFill/>
          <a:ln>
            <a:noFill/>
          </a:ln>
        </p:spPr>
      </p:pic>
      <p:pic>
        <p:nvPicPr>
          <p:cNvPr id="183" name="Google Shape;183;p28"/>
          <p:cNvPicPr preferRelativeResize="0"/>
          <p:nvPr/>
        </p:nvPicPr>
        <p:blipFill>
          <a:blip r:embed="rId4">
            <a:alphaModFix/>
          </a:blip>
          <a:stretch>
            <a:fillRect/>
          </a:stretch>
        </p:blipFill>
        <p:spPr>
          <a:xfrm>
            <a:off x="2873344" y="7508875"/>
            <a:ext cx="1539862" cy="1561275"/>
          </a:xfrm>
          <a:prstGeom prst="rect">
            <a:avLst/>
          </a:prstGeom>
          <a:noFill/>
          <a:ln>
            <a:noFill/>
          </a:ln>
        </p:spPr>
      </p:pic>
      <p:pic>
        <p:nvPicPr>
          <p:cNvPr id="184" name="Google Shape;184;p28"/>
          <p:cNvPicPr preferRelativeResize="0"/>
          <p:nvPr/>
        </p:nvPicPr>
        <p:blipFill>
          <a:blip r:embed="rId5">
            <a:alphaModFix/>
          </a:blip>
          <a:stretch>
            <a:fillRect/>
          </a:stretch>
        </p:blipFill>
        <p:spPr>
          <a:xfrm>
            <a:off x="5183137" y="7508875"/>
            <a:ext cx="1539863" cy="15612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6" name="Shape 1406"/>
        <p:cNvGrpSpPr/>
        <p:nvPr/>
      </p:nvGrpSpPr>
      <p:grpSpPr>
        <a:xfrm>
          <a:off x="0" y="0"/>
          <a:ext cx="0" cy="0"/>
          <a:chOff x="0" y="0"/>
          <a:chExt cx="0" cy="0"/>
        </a:xfrm>
      </p:grpSpPr>
      <p:sp>
        <p:nvSpPr>
          <p:cNvPr id="1407" name="Google Shape;1407;p55"/>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55"/>
          <p:cNvSpPr txBox="1"/>
          <p:nvPr/>
        </p:nvSpPr>
        <p:spPr>
          <a:xfrm>
            <a:off x="-438800" y="258200"/>
            <a:ext cx="7716900" cy="49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L10- </a:t>
            </a:r>
            <a:r>
              <a:rPr lang="en-GB" sz="2400">
                <a:solidFill>
                  <a:srgbClr val="134F5C"/>
                </a:solidFill>
                <a:latin typeface="Nunito"/>
                <a:ea typeface="Nunito"/>
                <a:cs typeface="Nunito"/>
                <a:sym typeface="Nunito"/>
              </a:rPr>
              <a:t>International Health Regulation</a:t>
            </a:r>
            <a:endParaRPr sz="2400">
              <a:solidFill>
                <a:srgbClr val="134F5C"/>
              </a:solidFill>
              <a:latin typeface="Nunito"/>
              <a:ea typeface="Nunito"/>
              <a:cs typeface="Nunito"/>
              <a:sym typeface="Nunito"/>
            </a:endParaRPr>
          </a:p>
          <a:p>
            <a:pPr indent="0" lvl="0" marL="0" rtl="0" algn="ctr">
              <a:spcBef>
                <a:spcPts val="0"/>
              </a:spcBef>
              <a:spcAft>
                <a:spcPts val="0"/>
              </a:spcAft>
              <a:buNone/>
            </a:pPr>
            <a:r>
              <a:rPr b="1" lang="en-GB" sz="2400">
                <a:solidFill>
                  <a:srgbClr val="134F5C"/>
                </a:solidFill>
                <a:latin typeface="Nunito"/>
                <a:ea typeface="Nunito"/>
                <a:cs typeface="Nunito"/>
                <a:sym typeface="Nunito"/>
              </a:rPr>
              <a:t> </a:t>
            </a:r>
            <a:endParaRPr b="1" sz="2400">
              <a:solidFill>
                <a:srgbClr val="134F5C"/>
              </a:solidFill>
              <a:latin typeface="Nunito"/>
              <a:ea typeface="Nunito"/>
              <a:cs typeface="Nunito"/>
              <a:sym typeface="Nunito"/>
            </a:endParaRPr>
          </a:p>
        </p:txBody>
      </p:sp>
      <p:sp>
        <p:nvSpPr>
          <p:cNvPr id="1409" name="Google Shape;1409;p55"/>
          <p:cNvSpPr txBox="1"/>
          <p:nvPr/>
        </p:nvSpPr>
        <p:spPr>
          <a:xfrm>
            <a:off x="76200" y="1128470"/>
            <a:ext cx="7429500" cy="1058100"/>
          </a:xfrm>
          <a:prstGeom prst="rect">
            <a:avLst/>
          </a:prstGeom>
          <a:noFill/>
          <a:ln cap="flat" cmpd="sng" w="9525">
            <a:solidFill>
              <a:srgbClr val="76A5AF"/>
            </a:solidFill>
            <a:prstDash val="dash"/>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A legally-binding agreement.</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It significantly contributes to global public health security.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Providing a new framework for the coordination of the management of events that may constitute a public health emergency of international concern.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improves the capacity of all countries to detect, assess, notify and respond to public health threats.</a:t>
            </a:r>
            <a:endParaRPr sz="1200">
              <a:latin typeface="Mada"/>
              <a:ea typeface="Mada"/>
              <a:cs typeface="Mada"/>
              <a:sym typeface="Mada"/>
            </a:endParaRPr>
          </a:p>
        </p:txBody>
      </p:sp>
      <p:sp>
        <p:nvSpPr>
          <p:cNvPr id="1410" name="Google Shape;1410;p55"/>
          <p:cNvSpPr/>
          <p:nvPr/>
        </p:nvSpPr>
        <p:spPr>
          <a:xfrm>
            <a:off x="85206" y="857200"/>
            <a:ext cx="2311200" cy="365400"/>
          </a:xfrm>
          <a:prstGeom prst="snip2DiagRect">
            <a:avLst>
              <a:gd fmla="val 0" name="adj1"/>
              <a:gd fmla="val 43565" name="adj2"/>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700">
                <a:solidFill>
                  <a:srgbClr val="134F5C"/>
                </a:solidFill>
                <a:latin typeface="Nunito"/>
                <a:ea typeface="Nunito"/>
                <a:cs typeface="Nunito"/>
                <a:sym typeface="Nunito"/>
              </a:rPr>
              <a:t>What is IHR?</a:t>
            </a:r>
            <a:endParaRPr sz="1700">
              <a:solidFill>
                <a:srgbClr val="134F5C"/>
              </a:solidFill>
              <a:latin typeface="Nunito"/>
              <a:ea typeface="Nunito"/>
              <a:cs typeface="Nunito"/>
              <a:sym typeface="Nunito"/>
            </a:endParaRPr>
          </a:p>
        </p:txBody>
      </p:sp>
      <p:sp>
        <p:nvSpPr>
          <p:cNvPr id="1411" name="Google Shape;1411;p55"/>
          <p:cNvSpPr txBox="1"/>
          <p:nvPr/>
        </p:nvSpPr>
        <p:spPr>
          <a:xfrm>
            <a:off x="45575" y="2166900"/>
            <a:ext cx="71973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rgbClr val="76A5AF"/>
                </a:solidFill>
                <a:latin typeface="Nunito"/>
                <a:ea typeface="Nunito"/>
                <a:cs typeface="Nunito"/>
                <a:sym typeface="Nunito"/>
              </a:rPr>
              <a:t>Why were the IHR revised?</a:t>
            </a:r>
            <a:endParaRPr sz="1700">
              <a:solidFill>
                <a:srgbClr val="76A5AF"/>
              </a:solidFill>
              <a:latin typeface="Nunito"/>
              <a:ea typeface="Nunito"/>
              <a:cs typeface="Nunito"/>
              <a:sym typeface="Nunito"/>
            </a:endParaRPr>
          </a:p>
        </p:txBody>
      </p:sp>
      <p:sp>
        <p:nvSpPr>
          <p:cNvPr id="1412" name="Google Shape;1412;p55"/>
          <p:cNvSpPr txBox="1"/>
          <p:nvPr/>
        </p:nvSpPr>
        <p:spPr>
          <a:xfrm>
            <a:off x="76200" y="2543175"/>
            <a:ext cx="7429500" cy="1152600"/>
          </a:xfrm>
          <a:prstGeom prst="rect">
            <a:avLst/>
          </a:prstGeom>
          <a:noFill/>
          <a:ln cap="flat" cmpd="sng" w="9525">
            <a:solidFill>
              <a:srgbClr val="76A5AF"/>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Cross border travel and trade have increased</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The challenge of emerging and reemerging infectious diseases</a:t>
            </a:r>
            <a:endParaRPr sz="1200">
              <a:latin typeface="Mada"/>
              <a:ea typeface="Mada"/>
              <a:cs typeface="Mada"/>
              <a:sym typeface="Mada"/>
            </a:endParaRPr>
          </a:p>
          <a:p>
            <a:pPr indent="-304800" lvl="0" marL="457200" rtl="0" algn="l">
              <a:spcBef>
                <a:spcPts val="0"/>
              </a:spcBef>
              <a:spcAft>
                <a:spcPts val="0"/>
              </a:spcAft>
              <a:buClr>
                <a:srgbClr val="CC0000"/>
              </a:buClr>
              <a:buSzPts val="1200"/>
              <a:buFont typeface="Mada"/>
              <a:buAutoNum type="arabicPeriod"/>
            </a:pPr>
            <a:r>
              <a:rPr b="1" lang="en-GB" sz="1200">
                <a:solidFill>
                  <a:srgbClr val="CC0000"/>
                </a:solidFill>
                <a:latin typeface="Mada"/>
                <a:ea typeface="Mada"/>
                <a:cs typeface="Mada"/>
                <a:sym typeface="Mada"/>
              </a:rPr>
              <a:t>Only 3 diseases (cholera, plague and yellow fever) narrow scope</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Dependence on affected country to notify and lack of mechanism for collaboration between WHO and affected countries</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Lack of a formal internationally coordinated mechanism to contain international disease spread</a:t>
            </a:r>
            <a:endParaRPr sz="1200">
              <a:latin typeface="Mada"/>
              <a:ea typeface="Mada"/>
              <a:cs typeface="Mada"/>
              <a:sym typeface="Mada"/>
            </a:endParaRPr>
          </a:p>
        </p:txBody>
      </p:sp>
      <p:sp>
        <p:nvSpPr>
          <p:cNvPr id="1413" name="Google Shape;1413;p55"/>
          <p:cNvSpPr txBox="1"/>
          <p:nvPr/>
        </p:nvSpPr>
        <p:spPr>
          <a:xfrm>
            <a:off x="178850" y="3714750"/>
            <a:ext cx="7197300" cy="4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rgbClr val="134F5C"/>
                </a:solidFill>
                <a:latin typeface="Nunito"/>
                <a:ea typeface="Nunito"/>
                <a:cs typeface="Nunito"/>
                <a:sym typeface="Nunito"/>
              </a:rPr>
              <a:t>IHR 2005</a:t>
            </a:r>
            <a:endParaRPr sz="1700">
              <a:solidFill>
                <a:srgbClr val="134F5C"/>
              </a:solidFill>
              <a:latin typeface="Nunito"/>
              <a:ea typeface="Nunito"/>
              <a:cs typeface="Nunito"/>
              <a:sym typeface="Nunito"/>
            </a:endParaRPr>
          </a:p>
        </p:txBody>
      </p:sp>
      <p:sp>
        <p:nvSpPr>
          <p:cNvPr id="1414" name="Google Shape;1414;p55"/>
          <p:cNvSpPr txBox="1"/>
          <p:nvPr/>
        </p:nvSpPr>
        <p:spPr>
          <a:xfrm>
            <a:off x="-79800" y="4052850"/>
            <a:ext cx="2327700" cy="37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rgbClr val="76A5AF"/>
                </a:solidFill>
                <a:latin typeface="Nunito"/>
                <a:ea typeface="Nunito"/>
                <a:cs typeface="Nunito"/>
                <a:sym typeface="Nunito"/>
              </a:rPr>
              <a:t>Purpose and Scope</a:t>
            </a:r>
            <a:endParaRPr sz="1700">
              <a:solidFill>
                <a:srgbClr val="76A5AF"/>
              </a:solidFill>
              <a:latin typeface="Nunito"/>
              <a:ea typeface="Nunito"/>
              <a:cs typeface="Nunito"/>
              <a:sym typeface="Nunito"/>
            </a:endParaRPr>
          </a:p>
        </p:txBody>
      </p:sp>
      <p:sp>
        <p:nvSpPr>
          <p:cNvPr id="1415" name="Google Shape;1415;p55"/>
          <p:cNvSpPr txBox="1"/>
          <p:nvPr/>
        </p:nvSpPr>
        <p:spPr>
          <a:xfrm>
            <a:off x="523875" y="4400550"/>
            <a:ext cx="3125400" cy="70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000000"/>
                </a:solidFill>
                <a:latin typeface="Mada"/>
                <a:ea typeface="Mada"/>
                <a:cs typeface="Mada"/>
                <a:sym typeface="Mada"/>
              </a:rPr>
              <a:t>To prevent, protect against, control and provide a public health response to the international spread of diseases.</a:t>
            </a:r>
            <a:endParaRPr sz="1200">
              <a:latin typeface="Mada"/>
              <a:ea typeface="Mada"/>
              <a:cs typeface="Mada"/>
              <a:sym typeface="Mada"/>
            </a:endParaRPr>
          </a:p>
        </p:txBody>
      </p:sp>
      <p:sp>
        <p:nvSpPr>
          <p:cNvPr id="1416" name="Google Shape;1416;p55"/>
          <p:cNvSpPr txBox="1"/>
          <p:nvPr/>
        </p:nvSpPr>
        <p:spPr>
          <a:xfrm>
            <a:off x="523875" y="5057625"/>
            <a:ext cx="29907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000000"/>
                </a:solidFill>
                <a:latin typeface="Mada"/>
                <a:ea typeface="Mada"/>
                <a:cs typeface="Mada"/>
                <a:sym typeface="Mada"/>
              </a:rPr>
              <a:t>In a way commensurate with and restricted to public health risks.</a:t>
            </a:r>
            <a:endParaRPr sz="1200">
              <a:latin typeface="Mada"/>
              <a:ea typeface="Mada"/>
              <a:cs typeface="Mada"/>
              <a:sym typeface="Mada"/>
            </a:endParaRPr>
          </a:p>
        </p:txBody>
      </p:sp>
      <p:sp>
        <p:nvSpPr>
          <p:cNvPr id="1417" name="Google Shape;1417;p55"/>
          <p:cNvSpPr txBox="1"/>
          <p:nvPr/>
        </p:nvSpPr>
        <p:spPr>
          <a:xfrm>
            <a:off x="523875" y="5714775"/>
            <a:ext cx="31947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CC0000"/>
                </a:solidFill>
                <a:latin typeface="Mada"/>
                <a:ea typeface="Mada"/>
                <a:cs typeface="Mada"/>
                <a:sym typeface="Mada"/>
              </a:rPr>
              <a:t>Which avoid unnecessary interference with international traffic and trade. </a:t>
            </a:r>
            <a:r>
              <a:rPr lang="en-GB" sz="1200">
                <a:solidFill>
                  <a:srgbClr val="6AA84F"/>
                </a:solidFill>
                <a:latin typeface="Mada"/>
                <a:ea typeface="Mada"/>
                <a:cs typeface="Mada"/>
                <a:sym typeface="Mada"/>
              </a:rPr>
              <a:t>Should be notified </a:t>
            </a:r>
            <a:endParaRPr sz="1200">
              <a:solidFill>
                <a:srgbClr val="6AA84F"/>
              </a:solidFill>
              <a:latin typeface="Mada"/>
              <a:ea typeface="Mada"/>
              <a:cs typeface="Mada"/>
              <a:sym typeface="Mada"/>
            </a:endParaRPr>
          </a:p>
        </p:txBody>
      </p:sp>
      <p:sp>
        <p:nvSpPr>
          <p:cNvPr id="1418" name="Google Shape;1418;p55"/>
          <p:cNvSpPr txBox="1"/>
          <p:nvPr/>
        </p:nvSpPr>
        <p:spPr>
          <a:xfrm>
            <a:off x="161925" y="4371975"/>
            <a:ext cx="285900" cy="7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1419" name="Google Shape;1419;p55"/>
          <p:cNvCxnSpPr>
            <a:stCxn id="1418" idx="2"/>
            <a:endCxn id="1415" idx="1"/>
          </p:cNvCxnSpPr>
          <p:nvPr/>
        </p:nvCxnSpPr>
        <p:spPr>
          <a:xfrm flipH="1" rot="-5400000">
            <a:off x="261975" y="4491075"/>
            <a:ext cx="304800" cy="219000"/>
          </a:xfrm>
          <a:prstGeom prst="bentConnector2">
            <a:avLst/>
          </a:prstGeom>
          <a:noFill/>
          <a:ln cap="flat" cmpd="sng" w="19050">
            <a:solidFill>
              <a:srgbClr val="B7B7B7"/>
            </a:solidFill>
            <a:prstDash val="solid"/>
            <a:round/>
            <a:headEnd len="med" w="med" type="none"/>
            <a:tailEnd len="med" w="med" type="triangle"/>
          </a:ln>
        </p:spPr>
      </p:cxnSp>
      <p:cxnSp>
        <p:nvCxnSpPr>
          <p:cNvPr id="1420" name="Google Shape;1420;p55"/>
          <p:cNvCxnSpPr>
            <a:stCxn id="1418" idx="2"/>
            <a:endCxn id="1416" idx="1"/>
          </p:cNvCxnSpPr>
          <p:nvPr/>
        </p:nvCxnSpPr>
        <p:spPr>
          <a:xfrm flipH="1" rot="-5400000">
            <a:off x="-23775" y="4776825"/>
            <a:ext cx="876300" cy="219000"/>
          </a:xfrm>
          <a:prstGeom prst="bentConnector2">
            <a:avLst/>
          </a:prstGeom>
          <a:noFill/>
          <a:ln cap="flat" cmpd="sng" w="19050">
            <a:solidFill>
              <a:srgbClr val="B7B7B7"/>
            </a:solidFill>
            <a:prstDash val="solid"/>
            <a:round/>
            <a:headEnd len="med" w="med" type="none"/>
            <a:tailEnd len="med" w="med" type="triangle"/>
          </a:ln>
        </p:spPr>
      </p:cxnSp>
      <p:cxnSp>
        <p:nvCxnSpPr>
          <p:cNvPr id="1421" name="Google Shape;1421;p55"/>
          <p:cNvCxnSpPr>
            <a:stCxn id="1418" idx="2"/>
            <a:endCxn id="1417" idx="1"/>
          </p:cNvCxnSpPr>
          <p:nvPr/>
        </p:nvCxnSpPr>
        <p:spPr>
          <a:xfrm flipH="1" rot="-5400000">
            <a:off x="-333225" y="5086275"/>
            <a:ext cx="1495200" cy="219000"/>
          </a:xfrm>
          <a:prstGeom prst="bentConnector2">
            <a:avLst/>
          </a:prstGeom>
          <a:noFill/>
          <a:ln cap="flat" cmpd="sng" w="19050">
            <a:solidFill>
              <a:srgbClr val="B7B7B7"/>
            </a:solidFill>
            <a:prstDash val="solid"/>
            <a:round/>
            <a:headEnd len="med" w="med" type="none"/>
            <a:tailEnd len="med" w="med" type="triangle"/>
          </a:ln>
        </p:spPr>
      </p:cxnSp>
      <p:sp>
        <p:nvSpPr>
          <p:cNvPr id="1422" name="Google Shape;1422;p55"/>
          <p:cNvSpPr txBox="1"/>
          <p:nvPr/>
        </p:nvSpPr>
        <p:spPr>
          <a:xfrm>
            <a:off x="3257550" y="4052850"/>
            <a:ext cx="4248000" cy="37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rgbClr val="76A5AF"/>
                </a:solidFill>
                <a:latin typeface="Nunito"/>
                <a:ea typeface="Nunito"/>
                <a:cs typeface="Nunito"/>
                <a:sym typeface="Nunito"/>
              </a:rPr>
              <a:t>Differences between IHR 1969 and 2005</a:t>
            </a:r>
            <a:endParaRPr sz="1700">
              <a:solidFill>
                <a:srgbClr val="76A5AF"/>
              </a:solidFill>
              <a:latin typeface="Nunito"/>
              <a:ea typeface="Nunito"/>
              <a:cs typeface="Nunito"/>
              <a:sym typeface="Nunito"/>
            </a:endParaRPr>
          </a:p>
        </p:txBody>
      </p:sp>
      <p:sp>
        <p:nvSpPr>
          <p:cNvPr id="1423" name="Google Shape;1423;p55"/>
          <p:cNvSpPr txBox="1"/>
          <p:nvPr/>
        </p:nvSpPr>
        <p:spPr>
          <a:xfrm>
            <a:off x="4257675" y="4400550"/>
            <a:ext cx="2239200" cy="70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rgbClr val="000000"/>
                </a:solidFill>
                <a:latin typeface="Mada"/>
                <a:ea typeface="Mada"/>
                <a:cs typeface="Mada"/>
                <a:sym typeface="Mada"/>
              </a:rPr>
              <a:t>From three diseases to all public health events </a:t>
            </a:r>
            <a:r>
              <a:rPr lang="en-GB" sz="1200">
                <a:solidFill>
                  <a:srgbClr val="6AA84F"/>
                </a:solidFill>
                <a:latin typeface="Mada"/>
                <a:ea typeface="Mada"/>
                <a:cs typeface="Mada"/>
                <a:sym typeface="Mada"/>
              </a:rPr>
              <a:t>not diseases </a:t>
            </a:r>
            <a:endParaRPr sz="1200">
              <a:solidFill>
                <a:srgbClr val="6AA84F"/>
              </a:solidFill>
              <a:latin typeface="Mada"/>
              <a:ea typeface="Mada"/>
              <a:cs typeface="Mada"/>
              <a:sym typeface="Mada"/>
            </a:endParaRPr>
          </a:p>
        </p:txBody>
      </p:sp>
      <p:sp>
        <p:nvSpPr>
          <p:cNvPr id="1424" name="Google Shape;1424;p55"/>
          <p:cNvSpPr txBox="1"/>
          <p:nvPr/>
        </p:nvSpPr>
        <p:spPr>
          <a:xfrm>
            <a:off x="4257675" y="5057625"/>
            <a:ext cx="26574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rgbClr val="000000"/>
                </a:solidFill>
                <a:latin typeface="Mada"/>
                <a:ea typeface="Mada"/>
                <a:cs typeface="Mada"/>
                <a:sym typeface="Mada"/>
              </a:rPr>
              <a:t>From passive to pro-active using real time surveillance/ evidence</a:t>
            </a:r>
            <a:endParaRPr sz="1200">
              <a:latin typeface="Mada"/>
              <a:ea typeface="Mada"/>
              <a:cs typeface="Mada"/>
              <a:sym typeface="Mada"/>
            </a:endParaRPr>
          </a:p>
        </p:txBody>
      </p:sp>
      <p:sp>
        <p:nvSpPr>
          <p:cNvPr id="1425" name="Google Shape;1425;p55"/>
          <p:cNvSpPr txBox="1"/>
          <p:nvPr/>
        </p:nvSpPr>
        <p:spPr>
          <a:xfrm>
            <a:off x="4257675" y="5714775"/>
            <a:ext cx="26097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rgbClr val="000000"/>
                </a:solidFill>
                <a:latin typeface="Mada"/>
                <a:ea typeface="Mada"/>
                <a:cs typeface="Mada"/>
                <a:sym typeface="Mada"/>
              </a:rPr>
              <a:t>From control of borders to detection and containment at source</a:t>
            </a:r>
            <a:endParaRPr sz="1200">
              <a:latin typeface="Mada"/>
              <a:ea typeface="Mada"/>
              <a:cs typeface="Mada"/>
              <a:sym typeface="Mada"/>
            </a:endParaRPr>
          </a:p>
        </p:txBody>
      </p:sp>
      <p:sp>
        <p:nvSpPr>
          <p:cNvPr id="1426" name="Google Shape;1426;p55"/>
          <p:cNvSpPr txBox="1"/>
          <p:nvPr/>
        </p:nvSpPr>
        <p:spPr>
          <a:xfrm>
            <a:off x="3895725" y="4371975"/>
            <a:ext cx="285900" cy="7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1427" name="Google Shape;1427;p55"/>
          <p:cNvCxnSpPr>
            <a:stCxn id="1426" idx="2"/>
            <a:endCxn id="1423" idx="1"/>
          </p:cNvCxnSpPr>
          <p:nvPr/>
        </p:nvCxnSpPr>
        <p:spPr>
          <a:xfrm flipH="1" rot="-5400000">
            <a:off x="3995775" y="4491075"/>
            <a:ext cx="304800" cy="219000"/>
          </a:xfrm>
          <a:prstGeom prst="bentConnector2">
            <a:avLst/>
          </a:prstGeom>
          <a:noFill/>
          <a:ln cap="flat" cmpd="sng" w="19050">
            <a:solidFill>
              <a:srgbClr val="B7B7B7"/>
            </a:solidFill>
            <a:prstDash val="solid"/>
            <a:round/>
            <a:headEnd len="med" w="med" type="none"/>
            <a:tailEnd len="med" w="med" type="triangle"/>
          </a:ln>
        </p:spPr>
      </p:cxnSp>
      <p:cxnSp>
        <p:nvCxnSpPr>
          <p:cNvPr id="1428" name="Google Shape;1428;p55"/>
          <p:cNvCxnSpPr>
            <a:stCxn id="1426" idx="2"/>
            <a:endCxn id="1424" idx="1"/>
          </p:cNvCxnSpPr>
          <p:nvPr/>
        </p:nvCxnSpPr>
        <p:spPr>
          <a:xfrm flipH="1" rot="-5400000">
            <a:off x="3710025" y="4776825"/>
            <a:ext cx="876300" cy="219000"/>
          </a:xfrm>
          <a:prstGeom prst="bentConnector2">
            <a:avLst/>
          </a:prstGeom>
          <a:noFill/>
          <a:ln cap="flat" cmpd="sng" w="19050">
            <a:solidFill>
              <a:srgbClr val="B7B7B7"/>
            </a:solidFill>
            <a:prstDash val="solid"/>
            <a:round/>
            <a:headEnd len="med" w="med" type="none"/>
            <a:tailEnd len="med" w="med" type="triangle"/>
          </a:ln>
        </p:spPr>
      </p:cxnSp>
      <p:cxnSp>
        <p:nvCxnSpPr>
          <p:cNvPr id="1429" name="Google Shape;1429;p55"/>
          <p:cNvCxnSpPr>
            <a:stCxn id="1426" idx="2"/>
            <a:endCxn id="1425" idx="1"/>
          </p:cNvCxnSpPr>
          <p:nvPr/>
        </p:nvCxnSpPr>
        <p:spPr>
          <a:xfrm flipH="1" rot="-5400000">
            <a:off x="3400575" y="5086275"/>
            <a:ext cx="1495200" cy="219000"/>
          </a:xfrm>
          <a:prstGeom prst="bentConnector2">
            <a:avLst/>
          </a:prstGeom>
          <a:noFill/>
          <a:ln cap="flat" cmpd="sng" w="19050">
            <a:solidFill>
              <a:srgbClr val="B7B7B7"/>
            </a:solidFill>
            <a:prstDash val="solid"/>
            <a:round/>
            <a:headEnd len="med" w="med" type="none"/>
            <a:tailEnd len="med" w="med" type="triangle"/>
          </a:ln>
        </p:spPr>
      </p:cxnSp>
      <p:sp>
        <p:nvSpPr>
          <p:cNvPr id="1430" name="Google Shape;1430;p55"/>
          <p:cNvSpPr txBox="1"/>
          <p:nvPr/>
        </p:nvSpPr>
        <p:spPr>
          <a:xfrm>
            <a:off x="-156175" y="6659725"/>
            <a:ext cx="3418500" cy="53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rgbClr val="76A5AF"/>
                </a:solidFill>
                <a:latin typeface="Nunito"/>
                <a:ea typeface="Nunito"/>
                <a:cs typeface="Nunito"/>
                <a:sym typeface="Nunito"/>
              </a:rPr>
              <a:t>Notifiable diseases under IHR 2005</a:t>
            </a:r>
            <a:endParaRPr sz="1700">
              <a:solidFill>
                <a:srgbClr val="76A5AF"/>
              </a:solidFill>
              <a:latin typeface="Nunito"/>
              <a:ea typeface="Nunito"/>
              <a:cs typeface="Nunito"/>
              <a:sym typeface="Nunito"/>
            </a:endParaRPr>
          </a:p>
        </p:txBody>
      </p:sp>
      <p:sp>
        <p:nvSpPr>
          <p:cNvPr id="1431" name="Google Shape;1431;p55"/>
          <p:cNvSpPr/>
          <p:nvPr/>
        </p:nvSpPr>
        <p:spPr>
          <a:xfrm>
            <a:off x="258143" y="7369384"/>
            <a:ext cx="2610600" cy="443700"/>
          </a:xfrm>
          <a:prstGeom prst="rect">
            <a:avLst/>
          </a:prstGeom>
          <a:solidFill>
            <a:srgbClr val="FFFFFF"/>
          </a:solidFill>
          <a:ln cap="flat" cmpd="sng" w="19050">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Any case of the following 4 diseases:</a:t>
            </a:r>
            <a:endParaRPr sz="1200">
              <a:latin typeface="Mada"/>
              <a:ea typeface="Mada"/>
              <a:cs typeface="Mada"/>
              <a:sym typeface="Mada"/>
            </a:endParaRPr>
          </a:p>
        </p:txBody>
      </p:sp>
      <p:sp>
        <p:nvSpPr>
          <p:cNvPr id="1432" name="Google Shape;1432;p55"/>
          <p:cNvSpPr/>
          <p:nvPr/>
        </p:nvSpPr>
        <p:spPr>
          <a:xfrm>
            <a:off x="258143" y="8552698"/>
            <a:ext cx="2610600" cy="443700"/>
          </a:xfrm>
          <a:prstGeom prst="rect">
            <a:avLst/>
          </a:prstGeom>
          <a:solidFill>
            <a:srgbClr val="FFFFFF"/>
          </a:solidFill>
          <a:ln cap="flat" cmpd="sng" w="19050">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Any event of potential international public health concern, including:</a:t>
            </a:r>
            <a:endParaRPr sz="1200">
              <a:latin typeface="Mada"/>
              <a:ea typeface="Mada"/>
              <a:cs typeface="Mada"/>
              <a:sym typeface="Mada"/>
            </a:endParaRPr>
          </a:p>
        </p:txBody>
      </p:sp>
      <p:sp>
        <p:nvSpPr>
          <p:cNvPr id="1433" name="Google Shape;1433;p55"/>
          <p:cNvSpPr/>
          <p:nvPr/>
        </p:nvSpPr>
        <p:spPr>
          <a:xfrm>
            <a:off x="123039" y="7358275"/>
            <a:ext cx="270349" cy="449387"/>
          </a:xfrm>
          <a:prstGeom prst="flowChartDecision">
            <a:avLst/>
          </a:prstGeom>
          <a:solidFill>
            <a:srgbClr val="FFFFFF"/>
          </a:solidFill>
          <a:ln cap="flat" cmpd="sng" w="19050">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55"/>
          <p:cNvSpPr/>
          <p:nvPr/>
        </p:nvSpPr>
        <p:spPr>
          <a:xfrm>
            <a:off x="114032" y="8558700"/>
            <a:ext cx="270349" cy="443653"/>
          </a:xfrm>
          <a:prstGeom prst="flowChartDecision">
            <a:avLst/>
          </a:prstGeom>
          <a:solidFill>
            <a:srgbClr val="FFFFFF"/>
          </a:solidFill>
          <a:ln cap="flat" cmpd="sng" w="19050">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55"/>
          <p:cNvSpPr txBox="1"/>
          <p:nvPr/>
        </p:nvSpPr>
        <p:spPr>
          <a:xfrm>
            <a:off x="132046" y="7369474"/>
            <a:ext cx="153300" cy="29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1</a:t>
            </a:r>
            <a:endParaRPr b="1" sz="1200">
              <a:latin typeface="Mada"/>
              <a:ea typeface="Mada"/>
              <a:cs typeface="Mada"/>
              <a:sym typeface="Mada"/>
            </a:endParaRPr>
          </a:p>
        </p:txBody>
      </p:sp>
      <p:sp>
        <p:nvSpPr>
          <p:cNvPr id="1436" name="Google Shape;1436;p55"/>
          <p:cNvSpPr txBox="1"/>
          <p:nvPr/>
        </p:nvSpPr>
        <p:spPr>
          <a:xfrm>
            <a:off x="132046" y="8552787"/>
            <a:ext cx="153300" cy="29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2</a:t>
            </a:r>
            <a:endParaRPr b="1" sz="1200">
              <a:latin typeface="Mada"/>
              <a:ea typeface="Mada"/>
              <a:cs typeface="Mada"/>
              <a:sym typeface="Mada"/>
            </a:endParaRPr>
          </a:p>
        </p:txBody>
      </p:sp>
      <p:sp>
        <p:nvSpPr>
          <p:cNvPr id="1437" name="Google Shape;1437;p55"/>
          <p:cNvSpPr txBox="1"/>
          <p:nvPr/>
        </p:nvSpPr>
        <p:spPr>
          <a:xfrm>
            <a:off x="-156175" y="7790460"/>
            <a:ext cx="3395700" cy="29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Smallpox, Poliomyelitis, SARS and Cases of </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human influenza caused by a new subtype.</a:t>
            </a:r>
            <a:endParaRPr sz="1200">
              <a:latin typeface="Mada"/>
              <a:ea typeface="Mada"/>
              <a:cs typeface="Mada"/>
              <a:sym typeface="Mada"/>
            </a:endParaRPr>
          </a:p>
        </p:txBody>
      </p:sp>
      <p:sp>
        <p:nvSpPr>
          <p:cNvPr id="1438" name="Google Shape;1438;p55"/>
          <p:cNvSpPr txBox="1"/>
          <p:nvPr/>
        </p:nvSpPr>
        <p:spPr>
          <a:xfrm>
            <a:off x="204101" y="8973774"/>
            <a:ext cx="3395700" cy="295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Those of unknown causes or sources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Even if not listed in points 1</a:t>
            </a:r>
            <a:endParaRPr sz="1200">
              <a:latin typeface="Mada"/>
              <a:ea typeface="Mada"/>
              <a:cs typeface="Mada"/>
              <a:sym typeface="Mada"/>
            </a:endParaRPr>
          </a:p>
        </p:txBody>
      </p:sp>
      <p:sp>
        <p:nvSpPr>
          <p:cNvPr id="1439" name="Google Shape;1439;p55"/>
          <p:cNvSpPr txBox="1"/>
          <p:nvPr/>
        </p:nvSpPr>
        <p:spPr>
          <a:xfrm>
            <a:off x="3763350" y="6249100"/>
            <a:ext cx="3891900" cy="80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76A5AF"/>
                </a:solidFill>
                <a:latin typeface="Nunito"/>
                <a:ea typeface="Nunito"/>
                <a:cs typeface="Nunito"/>
                <a:sym typeface="Nunito"/>
              </a:rPr>
              <a:t>Globally adopted strategies to control public health related diseases</a:t>
            </a:r>
            <a:endParaRPr sz="1800">
              <a:solidFill>
                <a:srgbClr val="6AA84F"/>
              </a:solidFill>
              <a:latin typeface="Nunito"/>
              <a:ea typeface="Nunito"/>
              <a:cs typeface="Nunito"/>
              <a:sym typeface="Nunito"/>
            </a:endParaRPr>
          </a:p>
        </p:txBody>
      </p:sp>
      <p:pic>
        <p:nvPicPr>
          <p:cNvPr id="1440" name="Google Shape;1440;p55"/>
          <p:cNvPicPr preferRelativeResize="0"/>
          <p:nvPr/>
        </p:nvPicPr>
        <p:blipFill>
          <a:blip r:embed="rId3">
            <a:alphaModFix/>
          </a:blip>
          <a:stretch>
            <a:fillRect/>
          </a:stretch>
        </p:blipFill>
        <p:spPr>
          <a:xfrm>
            <a:off x="4052922" y="7121775"/>
            <a:ext cx="3418353" cy="3413999"/>
          </a:xfrm>
          <a:prstGeom prst="rect">
            <a:avLst/>
          </a:prstGeom>
          <a:noFill/>
          <a:ln>
            <a:noFill/>
          </a:ln>
        </p:spPr>
      </p:pic>
      <p:sp>
        <p:nvSpPr>
          <p:cNvPr id="1441" name="Google Shape;1441;p55"/>
          <p:cNvSpPr txBox="1"/>
          <p:nvPr/>
        </p:nvSpPr>
        <p:spPr>
          <a:xfrm>
            <a:off x="3149925" y="7378950"/>
            <a:ext cx="1177200" cy="37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Awareness</a:t>
            </a:r>
            <a:endParaRPr sz="1200">
              <a:latin typeface="Mada"/>
              <a:ea typeface="Mada"/>
              <a:cs typeface="Mada"/>
              <a:sym typeface="Mada"/>
            </a:endParaRPr>
          </a:p>
        </p:txBody>
      </p:sp>
      <p:sp>
        <p:nvSpPr>
          <p:cNvPr id="1442" name="Google Shape;1442;p55"/>
          <p:cNvSpPr/>
          <p:nvPr/>
        </p:nvSpPr>
        <p:spPr>
          <a:xfrm>
            <a:off x="3948375" y="7369350"/>
            <a:ext cx="85500" cy="419100"/>
          </a:xfrm>
          <a:prstGeom prst="leftBrace">
            <a:avLst>
              <a:gd fmla="val 50000" name="adj1"/>
              <a:gd fmla="val 50000" name="adj2"/>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55"/>
          <p:cNvSpPr/>
          <p:nvPr/>
        </p:nvSpPr>
        <p:spPr>
          <a:xfrm>
            <a:off x="3948375" y="7902750"/>
            <a:ext cx="85500" cy="1581300"/>
          </a:xfrm>
          <a:prstGeom prst="leftBrace">
            <a:avLst>
              <a:gd fmla="val 50000" name="adj1"/>
              <a:gd fmla="val 50000" name="adj2"/>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55"/>
          <p:cNvSpPr txBox="1"/>
          <p:nvPr/>
        </p:nvSpPr>
        <p:spPr>
          <a:xfrm>
            <a:off x="3223125" y="8388600"/>
            <a:ext cx="828600" cy="37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Technical area</a:t>
            </a:r>
            <a:endParaRPr sz="1200">
              <a:latin typeface="Mada"/>
              <a:ea typeface="Mada"/>
              <a:cs typeface="Mada"/>
              <a:sym typeface="Mada"/>
            </a:endParaRPr>
          </a:p>
        </p:txBody>
      </p:sp>
      <p:sp>
        <p:nvSpPr>
          <p:cNvPr id="1445" name="Google Shape;1445;p55"/>
          <p:cNvSpPr/>
          <p:nvPr/>
        </p:nvSpPr>
        <p:spPr>
          <a:xfrm>
            <a:off x="3948375" y="9626775"/>
            <a:ext cx="85500" cy="849000"/>
          </a:xfrm>
          <a:prstGeom prst="leftBrace">
            <a:avLst>
              <a:gd fmla="val 50000" name="adj1"/>
              <a:gd fmla="val 50000" name="adj2"/>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55"/>
          <p:cNvSpPr txBox="1"/>
          <p:nvPr/>
        </p:nvSpPr>
        <p:spPr>
          <a:xfrm>
            <a:off x="3127875" y="9750675"/>
            <a:ext cx="907800" cy="37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Legal and monitoring framework</a:t>
            </a:r>
            <a:endParaRPr sz="1200">
              <a:latin typeface="Mada"/>
              <a:ea typeface="Mada"/>
              <a:cs typeface="Mada"/>
              <a:sym typeface="Mad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0" name="Shape 1450"/>
        <p:cNvGrpSpPr/>
        <p:nvPr/>
      </p:nvGrpSpPr>
      <p:grpSpPr>
        <a:xfrm>
          <a:off x="0" y="0"/>
          <a:ext cx="0" cy="0"/>
          <a:chOff x="0" y="0"/>
          <a:chExt cx="0" cy="0"/>
        </a:xfrm>
      </p:grpSpPr>
      <p:sp>
        <p:nvSpPr>
          <p:cNvPr id="1451" name="Google Shape;1451;p56"/>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56"/>
          <p:cNvSpPr txBox="1"/>
          <p:nvPr/>
        </p:nvSpPr>
        <p:spPr>
          <a:xfrm>
            <a:off x="197025" y="316700"/>
            <a:ext cx="7197300" cy="4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rgbClr val="134F5C"/>
                </a:solidFill>
                <a:latin typeface="Nunito"/>
                <a:ea typeface="Nunito"/>
                <a:cs typeface="Nunito"/>
                <a:sym typeface="Nunito"/>
              </a:rPr>
              <a:t>Major Obligations</a:t>
            </a:r>
            <a:endParaRPr sz="1700">
              <a:solidFill>
                <a:srgbClr val="134F5C"/>
              </a:solidFill>
              <a:latin typeface="Nunito"/>
              <a:ea typeface="Nunito"/>
              <a:cs typeface="Nunito"/>
              <a:sym typeface="Nunito"/>
            </a:endParaRPr>
          </a:p>
        </p:txBody>
      </p:sp>
      <p:sp>
        <p:nvSpPr>
          <p:cNvPr id="1453" name="Google Shape;1453;p56"/>
          <p:cNvSpPr/>
          <p:nvPr/>
        </p:nvSpPr>
        <p:spPr>
          <a:xfrm>
            <a:off x="422076" y="822775"/>
            <a:ext cx="4854900" cy="4284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1454" name="Google Shape;1454;p56"/>
          <p:cNvSpPr/>
          <p:nvPr/>
        </p:nvSpPr>
        <p:spPr>
          <a:xfrm>
            <a:off x="114300" y="822821"/>
            <a:ext cx="601245" cy="428654"/>
          </a:xfrm>
          <a:prstGeom prst="flowChartMerge">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Mada"/>
                <a:ea typeface="Mada"/>
                <a:cs typeface="Mada"/>
                <a:sym typeface="Mada"/>
              </a:rPr>
              <a:t>1</a:t>
            </a:r>
            <a:endParaRPr b="1" sz="1800">
              <a:solidFill>
                <a:srgbClr val="FFFFFF"/>
              </a:solidFill>
              <a:latin typeface="Mada"/>
              <a:ea typeface="Mada"/>
              <a:cs typeface="Mada"/>
              <a:sym typeface="Mada"/>
            </a:endParaRPr>
          </a:p>
        </p:txBody>
      </p:sp>
      <p:sp>
        <p:nvSpPr>
          <p:cNvPr id="1455" name="Google Shape;1455;p56"/>
          <p:cNvSpPr txBox="1"/>
          <p:nvPr/>
        </p:nvSpPr>
        <p:spPr>
          <a:xfrm>
            <a:off x="200025" y="853710"/>
            <a:ext cx="5448300" cy="26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rgbClr val="134F5C"/>
                </a:solidFill>
                <a:latin typeface="Nunito"/>
                <a:ea typeface="Nunito"/>
                <a:cs typeface="Nunito"/>
                <a:sym typeface="Nunito"/>
              </a:rPr>
              <a:t>Core capacity to detect, report and respond</a:t>
            </a:r>
            <a:endParaRPr>
              <a:solidFill>
                <a:srgbClr val="134F5C"/>
              </a:solidFill>
              <a:latin typeface="Nunito"/>
              <a:ea typeface="Nunito"/>
              <a:cs typeface="Nunito"/>
              <a:sym typeface="Nunito"/>
            </a:endParaRPr>
          </a:p>
        </p:txBody>
      </p:sp>
      <p:pic>
        <p:nvPicPr>
          <p:cNvPr id="1456" name="Google Shape;1456;p56"/>
          <p:cNvPicPr preferRelativeResize="0"/>
          <p:nvPr/>
        </p:nvPicPr>
        <p:blipFill rotWithShape="1">
          <a:blip r:embed="rId3">
            <a:alphaModFix/>
          </a:blip>
          <a:srcRect b="62971" l="0" r="0" t="21011"/>
          <a:stretch/>
        </p:blipFill>
        <p:spPr>
          <a:xfrm>
            <a:off x="55025" y="1388475"/>
            <a:ext cx="3646074" cy="583202"/>
          </a:xfrm>
          <a:prstGeom prst="rect">
            <a:avLst/>
          </a:prstGeom>
          <a:noFill/>
          <a:ln>
            <a:noFill/>
          </a:ln>
        </p:spPr>
      </p:pic>
      <p:pic>
        <p:nvPicPr>
          <p:cNvPr id="1457" name="Google Shape;1457;p56"/>
          <p:cNvPicPr preferRelativeResize="0"/>
          <p:nvPr/>
        </p:nvPicPr>
        <p:blipFill rotWithShape="1">
          <a:blip r:embed="rId3">
            <a:alphaModFix/>
          </a:blip>
          <a:srcRect b="53806" l="0" r="0" t="37304"/>
          <a:stretch/>
        </p:blipFill>
        <p:spPr>
          <a:xfrm>
            <a:off x="3865025" y="1600720"/>
            <a:ext cx="3646074" cy="323702"/>
          </a:xfrm>
          <a:prstGeom prst="rect">
            <a:avLst/>
          </a:prstGeom>
          <a:noFill/>
          <a:ln>
            <a:noFill/>
          </a:ln>
        </p:spPr>
      </p:pic>
      <p:pic>
        <p:nvPicPr>
          <p:cNvPr id="1458" name="Google Shape;1458;p56"/>
          <p:cNvPicPr preferRelativeResize="0"/>
          <p:nvPr/>
        </p:nvPicPr>
        <p:blipFill rotWithShape="1">
          <a:blip r:embed="rId3">
            <a:alphaModFix/>
          </a:blip>
          <a:srcRect b="73158" l="0" r="0" t="21012"/>
          <a:stretch/>
        </p:blipFill>
        <p:spPr>
          <a:xfrm>
            <a:off x="3865025" y="1388475"/>
            <a:ext cx="3646074" cy="212248"/>
          </a:xfrm>
          <a:prstGeom prst="rect">
            <a:avLst/>
          </a:prstGeom>
          <a:noFill/>
          <a:ln>
            <a:noFill/>
          </a:ln>
        </p:spPr>
      </p:pic>
      <p:sp>
        <p:nvSpPr>
          <p:cNvPr id="1459" name="Google Shape;1459;p56"/>
          <p:cNvSpPr txBox="1"/>
          <p:nvPr/>
        </p:nvSpPr>
        <p:spPr>
          <a:xfrm>
            <a:off x="54975" y="2175172"/>
            <a:ext cx="3646200" cy="1707600"/>
          </a:xfrm>
          <a:prstGeom prst="rect">
            <a:avLst/>
          </a:prstGeom>
          <a:noFill/>
          <a:ln cap="flat" cmpd="sng" w="9525">
            <a:solidFill>
              <a:srgbClr val="A2C4C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Strengthen national capacity at 3 levels:</a:t>
            </a:r>
            <a:endParaRPr sz="1000">
              <a:latin typeface="Mada"/>
              <a:ea typeface="Mada"/>
              <a:cs typeface="Mada"/>
              <a:sym typeface="Mada"/>
            </a:endParaRPr>
          </a:p>
          <a:p>
            <a:pPr indent="0" lvl="0" marL="0" rtl="0" algn="ctr">
              <a:spcBef>
                <a:spcPts val="0"/>
              </a:spcBef>
              <a:spcAft>
                <a:spcPts val="0"/>
              </a:spcAft>
              <a:buNone/>
            </a:pPr>
            <a:r>
              <a:rPr lang="en-GB" sz="1000">
                <a:latin typeface="Mada"/>
                <a:ea typeface="Mada"/>
                <a:cs typeface="Mada"/>
                <a:sym typeface="Mada"/>
              </a:rPr>
              <a:t>community, intermediate and national.</a:t>
            </a:r>
            <a:endParaRPr sz="1000">
              <a:latin typeface="Mada"/>
              <a:ea typeface="Mada"/>
              <a:cs typeface="Mada"/>
              <a:sym typeface="Mada"/>
            </a:endParaRPr>
          </a:p>
          <a:p>
            <a:pPr indent="-292100" lvl="0" marL="457200" rtl="0" algn="l">
              <a:spcBef>
                <a:spcPts val="0"/>
              </a:spcBef>
              <a:spcAft>
                <a:spcPts val="0"/>
              </a:spcAft>
              <a:buSzPts val="1000"/>
              <a:buChar char="●"/>
            </a:pPr>
            <a:r>
              <a:rPr lang="en-GB" sz="1000"/>
              <a:t>النظام الصحي بشكل عام</a:t>
            </a:r>
            <a:r>
              <a:rPr lang="en-GB" sz="1000">
                <a:latin typeface="Mada"/>
                <a:ea typeface="Mada"/>
                <a:cs typeface="Mada"/>
                <a:sym typeface="Mada"/>
              </a:rPr>
              <a:t> Health system</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t>وحدات الوبائیات</a:t>
            </a:r>
            <a:r>
              <a:rPr lang="en-GB" sz="1000">
                <a:latin typeface="Mada"/>
                <a:ea typeface="Mada"/>
                <a:cs typeface="Mada"/>
                <a:sym typeface="Mada"/>
              </a:rPr>
              <a:t> Epidemiology</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t>المختبرات</a:t>
            </a:r>
            <a:r>
              <a:rPr lang="en-GB" sz="1000">
                <a:latin typeface="Mada"/>
                <a:ea typeface="Mada"/>
                <a:cs typeface="Mada"/>
                <a:sym typeface="Mada"/>
              </a:rPr>
              <a:t> Laboratory</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t>الجاھزیة في جمیع القطاعات</a:t>
            </a:r>
            <a:r>
              <a:rPr lang="en-GB" sz="1000">
                <a:latin typeface="Mada"/>
                <a:ea typeface="Mada"/>
                <a:cs typeface="Mada"/>
                <a:sym typeface="Mada"/>
              </a:rPr>
              <a:t> Preparedness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t>توفر الخدمات العلاجیة</a:t>
            </a:r>
            <a:r>
              <a:rPr lang="en-GB" sz="1000">
                <a:latin typeface="Mada"/>
                <a:ea typeface="Mada"/>
                <a:cs typeface="Mada"/>
                <a:sym typeface="Mada"/>
              </a:rPr>
              <a:t> Case management</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t>مكافحة العدوى</a:t>
            </a:r>
            <a:r>
              <a:rPr lang="en-GB" sz="1000">
                <a:latin typeface="Mada"/>
                <a:ea typeface="Mada"/>
                <a:cs typeface="Mada"/>
                <a:sym typeface="Mada"/>
              </a:rPr>
              <a:t> Infection control</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t>إدارة الأزمات</a:t>
            </a:r>
            <a:r>
              <a:rPr lang="en-GB" sz="1000">
                <a:latin typeface="Mada"/>
                <a:ea typeface="Mada"/>
                <a:cs typeface="Mada"/>
                <a:sym typeface="Mada"/>
              </a:rPr>
              <a:t> Disaster management</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t>التواصل السریع</a:t>
            </a:r>
            <a:r>
              <a:rPr lang="en-GB" sz="1000">
                <a:latin typeface="Mada"/>
                <a:ea typeface="Mada"/>
                <a:cs typeface="Mada"/>
                <a:sym typeface="Mada"/>
              </a:rPr>
              <a:t> Communication</a:t>
            </a:r>
            <a:endParaRPr sz="1000">
              <a:latin typeface="Mada"/>
              <a:ea typeface="Mada"/>
              <a:cs typeface="Mada"/>
              <a:sym typeface="Mada"/>
            </a:endParaRPr>
          </a:p>
        </p:txBody>
      </p:sp>
      <p:cxnSp>
        <p:nvCxnSpPr>
          <p:cNvPr id="1460" name="Google Shape;1460;p56"/>
          <p:cNvCxnSpPr>
            <a:stCxn id="1456" idx="2"/>
            <a:endCxn id="1459" idx="0"/>
          </p:cNvCxnSpPr>
          <p:nvPr/>
        </p:nvCxnSpPr>
        <p:spPr>
          <a:xfrm>
            <a:off x="1878062" y="1971677"/>
            <a:ext cx="0" cy="203400"/>
          </a:xfrm>
          <a:prstGeom prst="straightConnector1">
            <a:avLst/>
          </a:prstGeom>
          <a:noFill/>
          <a:ln cap="flat" cmpd="sng" w="9525">
            <a:solidFill>
              <a:srgbClr val="B7B7B7"/>
            </a:solidFill>
            <a:prstDash val="solid"/>
            <a:round/>
            <a:headEnd len="med" w="med" type="none"/>
            <a:tailEnd len="med" w="med" type="triangle"/>
          </a:ln>
        </p:spPr>
      </p:cxnSp>
      <p:sp>
        <p:nvSpPr>
          <p:cNvPr id="1461" name="Google Shape;1461;p56"/>
          <p:cNvSpPr txBox="1"/>
          <p:nvPr/>
        </p:nvSpPr>
        <p:spPr>
          <a:xfrm>
            <a:off x="3864950" y="2172875"/>
            <a:ext cx="3646200" cy="1707600"/>
          </a:xfrm>
          <a:prstGeom prst="rect">
            <a:avLst/>
          </a:prstGeom>
          <a:noFill/>
          <a:ln cap="flat" cmpd="sng" w="9525">
            <a:solidFill>
              <a:srgbClr val="A2C4C9"/>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000"/>
              <a:t>الموانئ</a:t>
            </a:r>
            <a:r>
              <a:rPr lang="en-GB" sz="1000">
                <a:latin typeface="Mada"/>
                <a:ea typeface="Mada"/>
                <a:cs typeface="Mada"/>
                <a:sym typeface="Mada"/>
              </a:rPr>
              <a:t> Ports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t>المطارات</a:t>
            </a:r>
            <a:r>
              <a:rPr lang="en-GB" sz="1000">
                <a:latin typeface="Mada"/>
                <a:ea typeface="Mada"/>
                <a:cs typeface="Mada"/>
                <a:sym typeface="Mada"/>
              </a:rPr>
              <a:t> Airports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 </a:t>
            </a:r>
            <a:r>
              <a:rPr lang="en-GB" sz="1000"/>
              <a:t>المنافذ البریة </a:t>
            </a:r>
            <a:r>
              <a:rPr lang="en-GB" sz="1000">
                <a:latin typeface="Mada"/>
                <a:ea typeface="Mada"/>
                <a:cs typeface="Mada"/>
                <a:sym typeface="Mada"/>
              </a:rPr>
              <a:t>Ground crossings</a:t>
            </a:r>
            <a:endParaRPr sz="1000">
              <a:latin typeface="Mada"/>
              <a:ea typeface="Mada"/>
              <a:cs typeface="Mada"/>
              <a:sym typeface="Mada"/>
            </a:endParaRPr>
          </a:p>
          <a:p>
            <a:pPr indent="0" lvl="0" marL="457200" rtl="0" algn="l">
              <a:spcBef>
                <a:spcPts val="0"/>
              </a:spcBef>
              <a:spcAft>
                <a:spcPts val="0"/>
              </a:spcAft>
              <a:buNone/>
            </a:pPr>
            <a:r>
              <a:t/>
            </a:r>
            <a:endParaRPr sz="1000">
              <a:latin typeface="Mada"/>
              <a:ea typeface="Mada"/>
              <a:cs typeface="Mada"/>
              <a:sym typeface="Mada"/>
            </a:endParaRPr>
          </a:p>
          <a:p>
            <a:pPr indent="0" lvl="0" marL="0" rtl="0" algn="ctr">
              <a:spcBef>
                <a:spcPts val="0"/>
              </a:spcBef>
              <a:spcAft>
                <a:spcPts val="0"/>
              </a:spcAft>
              <a:buNone/>
            </a:pPr>
            <a:r>
              <a:rPr lang="en-GB" sz="1000">
                <a:latin typeface="Mada"/>
                <a:ea typeface="Mada"/>
                <a:cs typeface="Mada"/>
                <a:sym typeface="Mada"/>
              </a:rPr>
              <a:t>Intersectoral collaboration: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t>الطیران المدني </a:t>
            </a:r>
            <a:r>
              <a:rPr lang="en-GB" sz="1000">
                <a:latin typeface="Mada"/>
                <a:ea typeface="Mada"/>
                <a:cs typeface="Mada"/>
                <a:sym typeface="Mada"/>
              </a:rPr>
              <a:t>Aviation sector</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t>ھیئة الموانئ</a:t>
            </a:r>
            <a:r>
              <a:rPr lang="en-GB" sz="1000">
                <a:latin typeface="Mada"/>
                <a:ea typeface="Mada"/>
                <a:cs typeface="Mada"/>
                <a:sym typeface="Mada"/>
              </a:rPr>
              <a:t> Shipping</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t>ھیئة السكة الحدید</a:t>
            </a:r>
            <a:r>
              <a:rPr lang="en-GB" sz="1000">
                <a:latin typeface="Mada"/>
                <a:ea typeface="Mada"/>
                <a:cs typeface="Mada"/>
                <a:sym typeface="Mada"/>
              </a:rPr>
              <a:t> Railways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t>الجمارك والجوازات والأمن</a:t>
            </a:r>
            <a:r>
              <a:rPr lang="en-GB" sz="1000">
                <a:latin typeface="Mada"/>
                <a:ea typeface="Mada"/>
                <a:cs typeface="Mada"/>
                <a:sym typeface="Mada"/>
              </a:rPr>
              <a:t> Customs &amp; Immigration security</a:t>
            </a:r>
            <a:endParaRPr sz="1000">
              <a:latin typeface="Mada"/>
              <a:ea typeface="Mada"/>
              <a:cs typeface="Mada"/>
              <a:sym typeface="Mada"/>
            </a:endParaRPr>
          </a:p>
        </p:txBody>
      </p:sp>
      <p:cxnSp>
        <p:nvCxnSpPr>
          <p:cNvPr id="1462" name="Google Shape;1462;p56"/>
          <p:cNvCxnSpPr>
            <a:stCxn id="1457" idx="2"/>
            <a:endCxn id="1461" idx="0"/>
          </p:cNvCxnSpPr>
          <p:nvPr/>
        </p:nvCxnSpPr>
        <p:spPr>
          <a:xfrm>
            <a:off x="5688062" y="1924422"/>
            <a:ext cx="0" cy="248400"/>
          </a:xfrm>
          <a:prstGeom prst="straightConnector1">
            <a:avLst/>
          </a:prstGeom>
          <a:noFill/>
          <a:ln cap="flat" cmpd="sng" w="9525">
            <a:solidFill>
              <a:srgbClr val="B7B7B7"/>
            </a:solidFill>
            <a:prstDash val="solid"/>
            <a:round/>
            <a:headEnd len="med" w="med" type="none"/>
            <a:tailEnd len="med" w="med" type="triangle"/>
          </a:ln>
        </p:spPr>
      </p:cxnSp>
      <p:pic>
        <p:nvPicPr>
          <p:cNvPr id="1463" name="Google Shape;1463;p56"/>
          <p:cNvPicPr preferRelativeResize="0"/>
          <p:nvPr/>
        </p:nvPicPr>
        <p:blipFill rotWithShape="1">
          <a:blip r:embed="rId3">
            <a:alphaModFix/>
          </a:blip>
          <a:srcRect b="39419" l="0" r="0" t="46032"/>
          <a:stretch/>
        </p:blipFill>
        <p:spPr>
          <a:xfrm>
            <a:off x="55025" y="4032750"/>
            <a:ext cx="3646074" cy="529725"/>
          </a:xfrm>
          <a:prstGeom prst="rect">
            <a:avLst/>
          </a:prstGeom>
          <a:noFill/>
          <a:ln>
            <a:noFill/>
          </a:ln>
        </p:spPr>
      </p:pic>
      <p:pic>
        <p:nvPicPr>
          <p:cNvPr id="1464" name="Google Shape;1464;p56"/>
          <p:cNvPicPr preferRelativeResize="0"/>
          <p:nvPr/>
        </p:nvPicPr>
        <p:blipFill rotWithShape="1">
          <a:blip r:embed="rId3">
            <a:alphaModFix/>
          </a:blip>
          <a:srcRect b="29379" l="0" r="0" t="59539"/>
          <a:stretch/>
        </p:blipFill>
        <p:spPr>
          <a:xfrm>
            <a:off x="3865025" y="4191526"/>
            <a:ext cx="3646074" cy="403501"/>
          </a:xfrm>
          <a:prstGeom prst="rect">
            <a:avLst/>
          </a:prstGeom>
          <a:noFill/>
          <a:ln>
            <a:noFill/>
          </a:ln>
        </p:spPr>
      </p:pic>
      <p:pic>
        <p:nvPicPr>
          <p:cNvPr id="1465" name="Google Shape;1465;p56"/>
          <p:cNvPicPr preferRelativeResize="0"/>
          <p:nvPr/>
        </p:nvPicPr>
        <p:blipFill rotWithShape="1">
          <a:blip r:embed="rId3">
            <a:alphaModFix/>
          </a:blip>
          <a:srcRect b="47016" l="0" r="0" t="45920"/>
          <a:stretch/>
        </p:blipFill>
        <p:spPr>
          <a:xfrm>
            <a:off x="3865025" y="3981450"/>
            <a:ext cx="3646074" cy="257176"/>
          </a:xfrm>
          <a:prstGeom prst="rect">
            <a:avLst/>
          </a:prstGeom>
          <a:noFill/>
          <a:ln>
            <a:noFill/>
          </a:ln>
        </p:spPr>
      </p:pic>
      <p:sp>
        <p:nvSpPr>
          <p:cNvPr id="1466" name="Google Shape;1466;p56"/>
          <p:cNvSpPr txBox="1"/>
          <p:nvPr/>
        </p:nvSpPr>
        <p:spPr>
          <a:xfrm>
            <a:off x="54975" y="4793987"/>
            <a:ext cx="3646200" cy="1565700"/>
          </a:xfrm>
          <a:prstGeom prst="rect">
            <a:avLst/>
          </a:prstGeom>
          <a:noFill/>
          <a:ln cap="flat" cmpd="sng" w="9525">
            <a:solidFill>
              <a:srgbClr val="A2C4C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"Event-based" surveillance and response at global level</a:t>
            </a:r>
            <a:endParaRPr sz="1000">
              <a:solidFill>
                <a:srgbClr val="6AA84F"/>
              </a:solidFill>
            </a:endParaRPr>
          </a:p>
          <a:p>
            <a:pPr indent="-292100" lvl="0" marL="457200" rtl="0" algn="l">
              <a:spcBef>
                <a:spcPts val="0"/>
              </a:spcBef>
              <a:spcAft>
                <a:spcPts val="0"/>
              </a:spcAft>
              <a:buSzPts val="1000"/>
              <a:buFont typeface="Mada"/>
              <a:buChar char="●"/>
            </a:pPr>
            <a:r>
              <a:rPr lang="en-GB" sz="1000"/>
              <a:t>البحث والتقصي </a:t>
            </a:r>
            <a:r>
              <a:rPr lang="en-GB" sz="1000">
                <a:latin typeface="Mada"/>
                <a:ea typeface="Mada"/>
                <a:cs typeface="Mada"/>
                <a:sym typeface="Mada"/>
              </a:rPr>
              <a:t>Intelligence</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t>التحقق من وجود خطر صحي</a:t>
            </a:r>
            <a:r>
              <a:rPr lang="en-GB" sz="1000">
                <a:latin typeface="Mada"/>
                <a:ea typeface="Mada"/>
                <a:cs typeface="Mada"/>
                <a:sym typeface="Mada"/>
              </a:rPr>
              <a:t>Verification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t>تقییم الخطر</a:t>
            </a:r>
            <a:r>
              <a:rPr lang="en-GB" sz="1000">
                <a:latin typeface="Mada"/>
                <a:ea typeface="Mada"/>
                <a:cs typeface="Mada"/>
                <a:sym typeface="Mada"/>
              </a:rPr>
              <a:t> Risk assessment</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t>الاستجابة</a:t>
            </a:r>
            <a:r>
              <a:rPr lang="en-GB" sz="1000">
                <a:latin typeface="Mada"/>
                <a:ea typeface="Mada"/>
                <a:cs typeface="Mada"/>
                <a:sym typeface="Mada"/>
              </a:rPr>
              <a:t> Response (GORAN)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t>الدعم اللوجستي</a:t>
            </a:r>
            <a:r>
              <a:rPr lang="en-GB" sz="1000">
                <a:latin typeface="Mada"/>
                <a:ea typeface="Mada"/>
                <a:cs typeface="Mada"/>
                <a:sym typeface="Mada"/>
              </a:rPr>
              <a:t> Logistics</a:t>
            </a:r>
            <a:endParaRPr sz="1000">
              <a:latin typeface="Mada"/>
              <a:ea typeface="Mada"/>
              <a:cs typeface="Mada"/>
              <a:sym typeface="Mada"/>
            </a:endParaRPr>
          </a:p>
        </p:txBody>
      </p:sp>
      <p:cxnSp>
        <p:nvCxnSpPr>
          <p:cNvPr id="1467" name="Google Shape;1467;p56"/>
          <p:cNvCxnSpPr>
            <a:stCxn id="1463" idx="2"/>
            <a:endCxn id="1466" idx="0"/>
          </p:cNvCxnSpPr>
          <p:nvPr/>
        </p:nvCxnSpPr>
        <p:spPr>
          <a:xfrm>
            <a:off x="1878062" y="4562475"/>
            <a:ext cx="0" cy="231600"/>
          </a:xfrm>
          <a:prstGeom prst="straightConnector1">
            <a:avLst/>
          </a:prstGeom>
          <a:noFill/>
          <a:ln cap="flat" cmpd="sng" w="9525">
            <a:solidFill>
              <a:srgbClr val="B7B7B7"/>
            </a:solidFill>
            <a:prstDash val="solid"/>
            <a:round/>
            <a:headEnd len="med" w="med" type="none"/>
            <a:tailEnd len="med" w="med" type="triangle"/>
          </a:ln>
        </p:spPr>
      </p:cxnSp>
      <p:sp>
        <p:nvSpPr>
          <p:cNvPr id="1468" name="Google Shape;1468;p56"/>
          <p:cNvSpPr txBox="1"/>
          <p:nvPr/>
        </p:nvSpPr>
        <p:spPr>
          <a:xfrm>
            <a:off x="3864950" y="4792250"/>
            <a:ext cx="3646200" cy="1565700"/>
          </a:xfrm>
          <a:prstGeom prst="rect">
            <a:avLst/>
          </a:prstGeom>
          <a:noFill/>
          <a:ln cap="flat" cmpd="sng" w="9525">
            <a:solidFill>
              <a:srgbClr val="A2C4C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Collaboration with International organizations: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Influenza, Polio, SARS, Smallpox, Chemical Safety and  EPI</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Cholera→ GAVI</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Cholera, Meningitis and Yellow fever → ICG Food Safety → INFOSAN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Radionuclear Safety →IAEA</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TB, Malaria, HIV\AIDS →GFATM</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HIV\AIDS →UNAIDS</a:t>
            </a:r>
            <a:endParaRPr i="1" sz="1000">
              <a:solidFill>
                <a:srgbClr val="999999"/>
              </a:solidFill>
              <a:latin typeface="Mada"/>
              <a:ea typeface="Mada"/>
              <a:cs typeface="Mada"/>
              <a:sym typeface="Mada"/>
            </a:endParaRPr>
          </a:p>
        </p:txBody>
      </p:sp>
      <p:cxnSp>
        <p:nvCxnSpPr>
          <p:cNvPr id="1469" name="Google Shape;1469;p56"/>
          <p:cNvCxnSpPr>
            <a:stCxn id="1464" idx="2"/>
            <a:endCxn id="1468" idx="0"/>
          </p:cNvCxnSpPr>
          <p:nvPr/>
        </p:nvCxnSpPr>
        <p:spPr>
          <a:xfrm>
            <a:off x="5688062" y="4595028"/>
            <a:ext cx="0" cy="197100"/>
          </a:xfrm>
          <a:prstGeom prst="straightConnector1">
            <a:avLst/>
          </a:prstGeom>
          <a:noFill/>
          <a:ln cap="flat" cmpd="sng" w="9525">
            <a:solidFill>
              <a:srgbClr val="B7B7B7"/>
            </a:solidFill>
            <a:prstDash val="solid"/>
            <a:round/>
            <a:headEnd len="med" w="med" type="none"/>
            <a:tailEnd len="med" w="med" type="triangle"/>
          </a:ln>
        </p:spPr>
      </p:cxnSp>
      <p:sp>
        <p:nvSpPr>
          <p:cNvPr id="1470" name="Google Shape;1470;p56"/>
          <p:cNvSpPr/>
          <p:nvPr/>
        </p:nvSpPr>
        <p:spPr>
          <a:xfrm>
            <a:off x="422076" y="6537775"/>
            <a:ext cx="4854900" cy="40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1471" name="Google Shape;1471;p56"/>
          <p:cNvSpPr/>
          <p:nvPr/>
        </p:nvSpPr>
        <p:spPr>
          <a:xfrm>
            <a:off x="114300" y="6537818"/>
            <a:ext cx="601245" cy="403457"/>
          </a:xfrm>
          <a:prstGeom prst="flowChartMerge">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Mada"/>
                <a:ea typeface="Mada"/>
                <a:cs typeface="Mada"/>
                <a:sym typeface="Mada"/>
              </a:rPr>
              <a:t>2</a:t>
            </a:r>
            <a:endParaRPr b="1" sz="1800">
              <a:solidFill>
                <a:srgbClr val="FFFFFF"/>
              </a:solidFill>
              <a:latin typeface="Mada"/>
              <a:ea typeface="Mada"/>
              <a:cs typeface="Mada"/>
              <a:sym typeface="Mada"/>
            </a:endParaRPr>
          </a:p>
        </p:txBody>
      </p:sp>
      <p:sp>
        <p:nvSpPr>
          <p:cNvPr id="1472" name="Google Shape;1472;p56"/>
          <p:cNvSpPr txBox="1"/>
          <p:nvPr/>
        </p:nvSpPr>
        <p:spPr>
          <a:xfrm>
            <a:off x="809625" y="6566882"/>
            <a:ext cx="4248300" cy="24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rgbClr val="134F5C"/>
                </a:solidFill>
                <a:latin typeface="Nunito"/>
                <a:ea typeface="Nunito"/>
                <a:cs typeface="Nunito"/>
                <a:sym typeface="Nunito"/>
              </a:rPr>
              <a:t>Comply with routine provision</a:t>
            </a:r>
            <a:endParaRPr>
              <a:solidFill>
                <a:srgbClr val="134F5C"/>
              </a:solidFill>
              <a:latin typeface="Nunito"/>
              <a:ea typeface="Nunito"/>
              <a:cs typeface="Nunito"/>
              <a:sym typeface="Nunito"/>
            </a:endParaRPr>
          </a:p>
        </p:txBody>
      </p:sp>
      <p:pic>
        <p:nvPicPr>
          <p:cNvPr id="1473" name="Google Shape;1473;p56"/>
          <p:cNvPicPr preferRelativeResize="0"/>
          <p:nvPr/>
        </p:nvPicPr>
        <p:blipFill rotWithShape="1">
          <a:blip r:embed="rId3">
            <a:alphaModFix/>
          </a:blip>
          <a:srcRect b="12731" l="0" r="0" t="71252"/>
          <a:stretch/>
        </p:blipFill>
        <p:spPr>
          <a:xfrm>
            <a:off x="55025" y="7151100"/>
            <a:ext cx="3646074" cy="583202"/>
          </a:xfrm>
          <a:prstGeom prst="rect">
            <a:avLst/>
          </a:prstGeom>
          <a:noFill/>
          <a:ln>
            <a:noFill/>
          </a:ln>
        </p:spPr>
      </p:pic>
      <p:pic>
        <p:nvPicPr>
          <p:cNvPr id="1474" name="Google Shape;1474;p56"/>
          <p:cNvPicPr preferRelativeResize="0"/>
          <p:nvPr/>
        </p:nvPicPr>
        <p:blipFill rotWithShape="1">
          <a:blip r:embed="rId3">
            <a:alphaModFix/>
          </a:blip>
          <a:srcRect b="0" l="0" r="0" t="86743"/>
          <a:stretch/>
        </p:blipFill>
        <p:spPr>
          <a:xfrm>
            <a:off x="3865025" y="7315725"/>
            <a:ext cx="3646074" cy="482701"/>
          </a:xfrm>
          <a:prstGeom prst="rect">
            <a:avLst/>
          </a:prstGeom>
          <a:noFill/>
          <a:ln>
            <a:noFill/>
          </a:ln>
        </p:spPr>
      </p:pic>
      <p:pic>
        <p:nvPicPr>
          <p:cNvPr id="1475" name="Google Shape;1475;p56"/>
          <p:cNvPicPr preferRelativeResize="0"/>
          <p:nvPr/>
        </p:nvPicPr>
        <p:blipFill rotWithShape="1">
          <a:blip r:embed="rId3">
            <a:alphaModFix/>
          </a:blip>
          <a:srcRect b="23460" l="0" r="0" t="70710"/>
          <a:stretch/>
        </p:blipFill>
        <p:spPr>
          <a:xfrm>
            <a:off x="3865025" y="7103475"/>
            <a:ext cx="3646074" cy="212248"/>
          </a:xfrm>
          <a:prstGeom prst="rect">
            <a:avLst/>
          </a:prstGeom>
          <a:noFill/>
          <a:ln>
            <a:noFill/>
          </a:ln>
        </p:spPr>
      </p:pic>
      <p:sp>
        <p:nvSpPr>
          <p:cNvPr id="1476" name="Google Shape;1476;p56"/>
          <p:cNvSpPr txBox="1"/>
          <p:nvPr/>
        </p:nvSpPr>
        <p:spPr>
          <a:xfrm>
            <a:off x="54975" y="8071231"/>
            <a:ext cx="3646200" cy="2146500"/>
          </a:xfrm>
          <a:prstGeom prst="rect">
            <a:avLst/>
          </a:prstGeom>
          <a:noFill/>
          <a:ln cap="flat" cmpd="sng" w="9525">
            <a:solidFill>
              <a:srgbClr val="A2C4C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National Legislation should allow Compliance with IHR</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t>تحدید نقاط الاتصال ومھامھا </a:t>
            </a:r>
            <a:r>
              <a:rPr lang="en-GB" sz="1000">
                <a:latin typeface="Mada"/>
                <a:ea typeface="Mada"/>
                <a:cs typeface="Mada"/>
                <a:sym typeface="Mada"/>
              </a:rPr>
              <a:t>NFP Designation and Operations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Detection, reporting, verification and control of </a:t>
            </a:r>
            <a:r>
              <a:rPr lang="en-GB" sz="1000"/>
              <a:t>أعمال الترصد الوبائي والمكافحة</a:t>
            </a:r>
            <a:r>
              <a:rPr lang="en-GB" sz="1000">
                <a:latin typeface="Mada"/>
                <a:ea typeface="Mada"/>
                <a:cs typeface="Mada"/>
                <a:sym typeface="Mada"/>
              </a:rPr>
              <a:t>events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Implementation of IHR Documents </a:t>
            </a:r>
            <a:r>
              <a:rPr lang="en-GB" sz="1000"/>
              <a:t>استعمال</a:t>
            </a:r>
            <a:r>
              <a:rPr lang="en-GB" sz="1000">
                <a:latin typeface="Mada"/>
                <a:ea typeface="Mada"/>
                <a:cs typeface="Mada"/>
                <a:sym typeface="Mada"/>
              </a:rPr>
              <a:t> </a:t>
            </a:r>
            <a:r>
              <a:rPr lang="en-GB" sz="1000"/>
              <a:t>وثائق</a:t>
            </a:r>
            <a:r>
              <a:rPr lang="en-GB" sz="1000">
                <a:latin typeface="Mada"/>
                <a:ea typeface="Mada"/>
                <a:cs typeface="Mada"/>
                <a:sym typeface="Mada"/>
              </a:rPr>
              <a:t> ا</a:t>
            </a:r>
            <a:r>
              <a:rPr lang="en-GB" sz="1000"/>
              <a:t>للوائح الصحية</a:t>
            </a:r>
            <a:endParaRPr sz="1000"/>
          </a:p>
          <a:p>
            <a:pPr indent="-292100" lvl="0" marL="457200" rtl="0" algn="l">
              <a:spcBef>
                <a:spcPts val="0"/>
              </a:spcBef>
              <a:spcAft>
                <a:spcPts val="0"/>
              </a:spcAft>
              <a:buSzPts val="1000"/>
              <a:buFont typeface="Mada"/>
              <a:buChar char="●"/>
            </a:pPr>
            <a:r>
              <a:rPr lang="en-GB" sz="1000">
                <a:latin typeface="Mada"/>
                <a:ea typeface="Mada"/>
                <a:cs typeface="Mada"/>
                <a:sym typeface="Mada"/>
              </a:rPr>
              <a:t>Definition of implementing structures, organization,roles and responsibility </a:t>
            </a:r>
            <a:r>
              <a:rPr lang="en-GB" sz="1000"/>
              <a:t>تعريف الجهات المسؤولة وتحديد أدوارها </a:t>
            </a:r>
            <a:endParaRPr sz="1000"/>
          </a:p>
        </p:txBody>
      </p:sp>
      <p:sp>
        <p:nvSpPr>
          <p:cNvPr id="1477" name="Google Shape;1477;p56"/>
          <p:cNvSpPr txBox="1"/>
          <p:nvPr/>
        </p:nvSpPr>
        <p:spPr>
          <a:xfrm>
            <a:off x="3864950" y="8068850"/>
            <a:ext cx="3646200" cy="2146500"/>
          </a:xfrm>
          <a:prstGeom prst="rect">
            <a:avLst/>
          </a:prstGeom>
          <a:noFill/>
          <a:ln cap="flat" cmpd="sng" w="9525">
            <a:solidFill>
              <a:srgbClr val="A2C4C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At 3 levels: Community/Peripheral, Intermediate and</a:t>
            </a:r>
            <a:endParaRPr sz="1000">
              <a:latin typeface="Mada"/>
              <a:ea typeface="Mada"/>
              <a:cs typeface="Mada"/>
              <a:sym typeface="Mada"/>
            </a:endParaRPr>
          </a:p>
          <a:p>
            <a:pPr indent="0" lvl="0" marL="0" rtl="0" algn="ctr">
              <a:spcBef>
                <a:spcPts val="0"/>
              </a:spcBef>
              <a:spcAft>
                <a:spcPts val="0"/>
              </a:spcAft>
              <a:buNone/>
            </a:pPr>
            <a:r>
              <a:rPr lang="en-GB" sz="1000">
                <a:latin typeface="Mada"/>
                <a:ea typeface="Mada"/>
                <a:cs typeface="Mada"/>
                <a:sym typeface="Mada"/>
              </a:rPr>
              <a:t>National</a:t>
            </a:r>
            <a:endParaRPr sz="1000">
              <a:latin typeface="Mada"/>
              <a:ea typeface="Mada"/>
              <a:cs typeface="Mada"/>
              <a:sym typeface="Mada"/>
            </a:endParaRPr>
          </a:p>
          <a:p>
            <a:pPr indent="0" lvl="0" marL="0" rtl="0" algn="ctr">
              <a:spcBef>
                <a:spcPts val="0"/>
              </a:spcBef>
              <a:spcAft>
                <a:spcPts val="0"/>
              </a:spcAft>
              <a:buNone/>
            </a:pPr>
            <a:r>
              <a:rPr lang="en-GB" sz="1000"/>
              <a:t>تقییم القدرات الأساسیة في كل القطاعات المعنیة بتنفیذ اللوائح</a:t>
            </a:r>
            <a:endParaRPr sz="1000"/>
          </a:p>
          <a:p>
            <a:pPr indent="0" lvl="0" marL="0" rtl="0" algn="ctr">
              <a:spcBef>
                <a:spcPts val="0"/>
              </a:spcBef>
              <a:spcAft>
                <a:spcPts val="0"/>
              </a:spcAft>
              <a:buNone/>
            </a:pPr>
            <a:r>
              <a:t/>
            </a:r>
            <a:endParaRPr sz="1000"/>
          </a:p>
          <a:p>
            <a:pPr indent="0" lvl="0" marL="0" rtl="0" algn="l">
              <a:spcBef>
                <a:spcPts val="0"/>
              </a:spcBef>
              <a:spcAft>
                <a:spcPts val="0"/>
              </a:spcAft>
              <a:buNone/>
            </a:pPr>
            <a:r>
              <a:rPr b="1" lang="en-GB" sz="1000">
                <a:latin typeface="Mada"/>
                <a:ea typeface="Mada"/>
                <a:cs typeface="Mada"/>
                <a:sym typeface="Mada"/>
              </a:rPr>
              <a:t>8 Core capacities:</a:t>
            </a:r>
            <a:endParaRPr b="1"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t>التشریعات</a:t>
            </a:r>
            <a:r>
              <a:rPr lang="en-GB" sz="1000">
                <a:latin typeface="Mada"/>
                <a:ea typeface="Mada"/>
                <a:cs typeface="Mada"/>
                <a:sym typeface="Mada"/>
              </a:rPr>
              <a:t> Legislation and Policy</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ا</a:t>
            </a:r>
            <a:r>
              <a:rPr lang="en-GB" sz="1000"/>
              <a:t>لتنسیق بین القطاعات المعنیة </a:t>
            </a:r>
            <a:r>
              <a:rPr lang="en-GB" sz="1000">
                <a:latin typeface="Mada"/>
                <a:ea typeface="Mada"/>
                <a:cs typeface="Mada"/>
                <a:sym typeface="Mada"/>
              </a:rPr>
              <a:t>Coordination</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t>الترصد الوبائي</a:t>
            </a:r>
            <a:r>
              <a:rPr lang="en-GB" sz="1000">
                <a:latin typeface="Mada"/>
                <a:ea typeface="Mada"/>
                <a:cs typeface="Mada"/>
                <a:sym typeface="Mada"/>
              </a:rPr>
              <a:t> Surveillance</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t>الاستجابة</a:t>
            </a:r>
            <a:r>
              <a:rPr lang="en-GB" sz="1000">
                <a:latin typeface="Mada"/>
                <a:ea typeface="Mada"/>
                <a:cs typeface="Mada"/>
                <a:sym typeface="Mada"/>
              </a:rPr>
              <a:t> Response</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t>الجاھزیة</a:t>
            </a:r>
            <a:r>
              <a:rPr lang="en-GB" sz="1000">
                <a:latin typeface="Mada"/>
                <a:ea typeface="Mada"/>
                <a:cs typeface="Mada"/>
                <a:sym typeface="Mada"/>
              </a:rPr>
              <a:t> Preparedness</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t>إدارة المخاطر</a:t>
            </a:r>
            <a:r>
              <a:rPr lang="en-GB" sz="1000">
                <a:latin typeface="Mada"/>
                <a:ea typeface="Mada"/>
                <a:cs typeface="Mada"/>
                <a:sym typeface="Mada"/>
              </a:rPr>
              <a:t> Risk Communications</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t>الموارد البشریة</a:t>
            </a:r>
            <a:r>
              <a:rPr lang="en-GB" sz="1000">
                <a:latin typeface="Mada"/>
                <a:ea typeface="Mada"/>
                <a:cs typeface="Mada"/>
                <a:sym typeface="Mada"/>
              </a:rPr>
              <a:t> Human Resources</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t>المختبرات</a:t>
            </a:r>
            <a:r>
              <a:rPr lang="en-GB" sz="1000">
                <a:latin typeface="Mada"/>
                <a:ea typeface="Mada"/>
                <a:cs typeface="Mada"/>
                <a:sym typeface="Mada"/>
              </a:rPr>
              <a:t> Laboratory</a:t>
            </a:r>
            <a:endParaRPr b="1" sz="1000">
              <a:highlight>
                <a:srgbClr val="FFFFFF"/>
              </a:highlight>
              <a:latin typeface="Mada"/>
              <a:ea typeface="Mada"/>
              <a:cs typeface="Mada"/>
              <a:sym typeface="Mada"/>
            </a:endParaRPr>
          </a:p>
        </p:txBody>
      </p:sp>
      <p:cxnSp>
        <p:nvCxnSpPr>
          <p:cNvPr id="1478" name="Google Shape;1478;p56"/>
          <p:cNvCxnSpPr>
            <a:stCxn id="1473" idx="2"/>
            <a:endCxn id="1476" idx="0"/>
          </p:cNvCxnSpPr>
          <p:nvPr/>
        </p:nvCxnSpPr>
        <p:spPr>
          <a:xfrm>
            <a:off x="1878062" y="7734302"/>
            <a:ext cx="0" cy="336900"/>
          </a:xfrm>
          <a:prstGeom prst="straightConnector1">
            <a:avLst/>
          </a:prstGeom>
          <a:noFill/>
          <a:ln cap="flat" cmpd="sng" w="9525">
            <a:solidFill>
              <a:srgbClr val="B7B7B7"/>
            </a:solidFill>
            <a:prstDash val="solid"/>
            <a:round/>
            <a:headEnd len="med" w="med" type="none"/>
            <a:tailEnd len="med" w="med" type="triangle"/>
          </a:ln>
        </p:spPr>
      </p:cxnSp>
      <p:cxnSp>
        <p:nvCxnSpPr>
          <p:cNvPr id="1479" name="Google Shape;1479;p56"/>
          <p:cNvCxnSpPr>
            <a:stCxn id="1474" idx="2"/>
            <a:endCxn id="1477" idx="0"/>
          </p:cNvCxnSpPr>
          <p:nvPr/>
        </p:nvCxnSpPr>
        <p:spPr>
          <a:xfrm>
            <a:off x="5688062" y="7798426"/>
            <a:ext cx="0" cy="270300"/>
          </a:xfrm>
          <a:prstGeom prst="straightConnector1">
            <a:avLst/>
          </a:prstGeom>
          <a:noFill/>
          <a:ln cap="flat" cmpd="sng" w="9525">
            <a:solidFill>
              <a:srgbClr val="B7B7B7"/>
            </a:solidFill>
            <a:prstDash val="solid"/>
            <a:round/>
            <a:headEnd len="med" w="med" type="none"/>
            <a:tailEnd len="med" w="med" type="triangl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sp>
        <p:nvSpPr>
          <p:cNvPr id="1484" name="Google Shape;1484;p57"/>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57"/>
          <p:cNvSpPr txBox="1"/>
          <p:nvPr/>
        </p:nvSpPr>
        <p:spPr>
          <a:xfrm>
            <a:off x="197025" y="316700"/>
            <a:ext cx="7197300" cy="4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rgbClr val="134F5C"/>
                </a:solidFill>
                <a:latin typeface="Nunito"/>
                <a:ea typeface="Nunito"/>
                <a:cs typeface="Nunito"/>
                <a:sym typeface="Nunito"/>
              </a:rPr>
              <a:t>Major Obligations</a:t>
            </a:r>
            <a:endParaRPr sz="1700">
              <a:solidFill>
                <a:srgbClr val="134F5C"/>
              </a:solidFill>
              <a:latin typeface="Nunito"/>
              <a:ea typeface="Nunito"/>
              <a:cs typeface="Nunito"/>
              <a:sym typeface="Nunito"/>
            </a:endParaRPr>
          </a:p>
        </p:txBody>
      </p:sp>
      <p:sp>
        <p:nvSpPr>
          <p:cNvPr id="1486" name="Google Shape;1486;p57"/>
          <p:cNvSpPr txBox="1"/>
          <p:nvPr/>
        </p:nvSpPr>
        <p:spPr>
          <a:xfrm>
            <a:off x="247375" y="2981325"/>
            <a:ext cx="7342200" cy="783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1700">
                <a:solidFill>
                  <a:srgbClr val="134F5C"/>
                </a:solidFill>
                <a:latin typeface="Nunito"/>
                <a:ea typeface="Nunito"/>
                <a:cs typeface="Nunito"/>
                <a:sym typeface="Nunito"/>
              </a:rPr>
              <a:t>Challenges faced by different countries while implementing IHR</a:t>
            </a:r>
            <a:endParaRPr sz="1700">
              <a:solidFill>
                <a:srgbClr val="134F5C"/>
              </a:solidFill>
              <a:latin typeface="Nunito"/>
              <a:ea typeface="Nunito"/>
              <a:cs typeface="Nunito"/>
              <a:sym typeface="Nunito"/>
            </a:endParaRPr>
          </a:p>
        </p:txBody>
      </p:sp>
      <p:sp>
        <p:nvSpPr>
          <p:cNvPr id="1487" name="Google Shape;1487;p57"/>
          <p:cNvSpPr txBox="1"/>
          <p:nvPr/>
        </p:nvSpPr>
        <p:spPr>
          <a:xfrm>
            <a:off x="78000" y="3731775"/>
            <a:ext cx="7456200" cy="1295400"/>
          </a:xfrm>
          <a:prstGeom prst="rect">
            <a:avLst/>
          </a:prstGeom>
          <a:noFill/>
          <a:ln cap="flat" cmpd="sng" w="9525">
            <a:solidFill>
              <a:srgbClr val="A2C4C9"/>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Mobilize resources and develop national action plans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Strengthen national capacities in alert and response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Strengthen capacity at ports, airports, and ground crossings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Maintaining strong threat-specific readiness for known diseases/risks</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Rapidly notify WHO of acute public health risks</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Sustain international and intersectoral collaboration</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Monitor progress of IHR implementation</a:t>
            </a:r>
            <a:endParaRPr sz="1200">
              <a:latin typeface="Mada"/>
              <a:ea typeface="Mada"/>
              <a:cs typeface="Mada"/>
              <a:sym typeface="Mada"/>
            </a:endParaRPr>
          </a:p>
        </p:txBody>
      </p:sp>
      <p:sp>
        <p:nvSpPr>
          <p:cNvPr id="1488" name="Google Shape;1488;p57"/>
          <p:cNvSpPr txBox="1"/>
          <p:nvPr/>
        </p:nvSpPr>
        <p:spPr>
          <a:xfrm>
            <a:off x="-19050" y="1808575"/>
            <a:ext cx="3826800" cy="1066800"/>
          </a:xfrm>
          <a:prstGeom prst="rect">
            <a:avLst/>
          </a:prstGeom>
          <a:noFill/>
          <a:ln>
            <a:noFill/>
          </a:ln>
        </p:spPr>
        <p:txBody>
          <a:bodyPr anchorCtr="0" anchor="ctr" bIns="91425" lIns="91425" spcFirstLastPara="1" rIns="91425" wrap="square" tIns="91425">
            <a:noAutofit/>
          </a:bodyPr>
          <a:lstStyle/>
          <a:p>
            <a:pPr indent="-304800" lvl="0" marL="457200" rtl="0" algn="l">
              <a:lnSpc>
                <a:spcPct val="100000"/>
              </a:lnSpc>
              <a:spcBef>
                <a:spcPts val="0"/>
              </a:spcBef>
              <a:spcAft>
                <a:spcPts val="0"/>
              </a:spcAft>
              <a:buSzPts val="1200"/>
              <a:buFont typeface="Mada"/>
              <a:buChar char="●"/>
            </a:pPr>
            <a:r>
              <a:rPr lang="en-GB" sz="1200">
                <a:latin typeface="Mada"/>
                <a:ea typeface="Mada"/>
                <a:cs typeface="Mada"/>
                <a:sym typeface="Mada"/>
              </a:rPr>
              <a:t>“The national center, designated by each State Party which shall be accessible at all times for communication with WHO Contact Points”.</a:t>
            </a:r>
            <a:endParaRPr sz="600">
              <a:latin typeface="Mada"/>
              <a:ea typeface="Mada"/>
              <a:cs typeface="Mada"/>
              <a:sym typeface="Mada"/>
            </a:endParaRPr>
          </a:p>
          <a:p>
            <a:pPr indent="0" lvl="0" marL="457200" rtl="0" algn="l">
              <a:lnSpc>
                <a:spcPct val="100000"/>
              </a:lnSpc>
              <a:spcBef>
                <a:spcPts val="0"/>
              </a:spcBef>
              <a:spcAft>
                <a:spcPts val="0"/>
              </a:spcAft>
              <a:buNone/>
            </a:pPr>
            <a:r>
              <a:t/>
            </a:r>
            <a:endParaRPr sz="600">
              <a:latin typeface="Mada"/>
              <a:ea typeface="Mada"/>
              <a:cs typeface="Mada"/>
              <a:sym typeface="Mada"/>
            </a:endParaRPr>
          </a:p>
          <a:p>
            <a:pPr indent="-304800" lvl="0" marL="457200" rtl="0" algn="l">
              <a:lnSpc>
                <a:spcPct val="100000"/>
              </a:lnSpc>
              <a:spcBef>
                <a:spcPts val="0"/>
              </a:spcBef>
              <a:spcAft>
                <a:spcPts val="0"/>
              </a:spcAft>
              <a:buSzPts val="1200"/>
              <a:buFont typeface="Mada"/>
              <a:buChar char="●"/>
            </a:pPr>
            <a:r>
              <a:rPr lang="en-GB" sz="1200">
                <a:latin typeface="Mada"/>
                <a:ea typeface="Mada"/>
                <a:cs typeface="Mada"/>
                <a:sym typeface="Mada"/>
              </a:rPr>
              <a:t>WHO shall designate IHR Contact Points, which shall be accessible at all times for communications with National IHR Focal Points.</a:t>
            </a:r>
            <a:endParaRPr sz="600">
              <a:latin typeface="Mada"/>
              <a:ea typeface="Mada"/>
              <a:cs typeface="Mada"/>
              <a:sym typeface="Mada"/>
            </a:endParaRPr>
          </a:p>
          <a:p>
            <a:pPr indent="0" lvl="0" marL="457200" rtl="0" algn="l">
              <a:lnSpc>
                <a:spcPct val="100000"/>
              </a:lnSpc>
              <a:spcBef>
                <a:spcPts val="0"/>
              </a:spcBef>
              <a:spcAft>
                <a:spcPts val="0"/>
              </a:spcAft>
              <a:buNone/>
            </a:pPr>
            <a:r>
              <a:t/>
            </a:r>
            <a:endParaRPr sz="600">
              <a:latin typeface="Mada"/>
              <a:ea typeface="Mada"/>
              <a:cs typeface="Mada"/>
              <a:sym typeface="Mada"/>
            </a:endParaRPr>
          </a:p>
          <a:p>
            <a:pPr indent="-304800" lvl="0" marL="457200" rtl="0" algn="l">
              <a:lnSpc>
                <a:spcPct val="100000"/>
              </a:lnSpc>
              <a:spcBef>
                <a:spcPts val="0"/>
              </a:spcBef>
              <a:spcAft>
                <a:spcPts val="0"/>
              </a:spcAft>
              <a:buSzPts val="1200"/>
              <a:buFont typeface="Mada"/>
              <a:buChar char="●"/>
            </a:pPr>
            <a:r>
              <a:rPr lang="en-GB" sz="1200">
                <a:latin typeface="Mada"/>
                <a:ea typeface="Mada"/>
                <a:cs typeface="Mada"/>
                <a:sym typeface="Mada"/>
              </a:rPr>
              <a:t>Responsible for notification to WHO but not necessarily responsible for carrying out the assessment.</a:t>
            </a:r>
            <a:endParaRPr sz="1200">
              <a:latin typeface="Mada"/>
              <a:ea typeface="Mada"/>
              <a:cs typeface="Mada"/>
              <a:sym typeface="Mada"/>
            </a:endParaRPr>
          </a:p>
        </p:txBody>
      </p:sp>
      <p:sp>
        <p:nvSpPr>
          <p:cNvPr id="1489" name="Google Shape;1489;p57"/>
          <p:cNvSpPr/>
          <p:nvPr/>
        </p:nvSpPr>
        <p:spPr>
          <a:xfrm>
            <a:off x="345876" y="793025"/>
            <a:ext cx="4854900" cy="4284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1490" name="Google Shape;1490;p57"/>
          <p:cNvSpPr/>
          <p:nvPr/>
        </p:nvSpPr>
        <p:spPr>
          <a:xfrm>
            <a:off x="38100" y="793070"/>
            <a:ext cx="601245" cy="428654"/>
          </a:xfrm>
          <a:prstGeom prst="flowChartMerge">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Mada"/>
                <a:ea typeface="Mada"/>
                <a:cs typeface="Mada"/>
                <a:sym typeface="Mada"/>
              </a:rPr>
              <a:t>3</a:t>
            </a:r>
            <a:endParaRPr b="1" sz="1800">
              <a:solidFill>
                <a:srgbClr val="FFFFFF"/>
              </a:solidFill>
              <a:latin typeface="Mada"/>
              <a:ea typeface="Mada"/>
              <a:cs typeface="Mada"/>
              <a:sym typeface="Mada"/>
            </a:endParaRPr>
          </a:p>
        </p:txBody>
      </p:sp>
      <p:sp>
        <p:nvSpPr>
          <p:cNvPr id="1491" name="Google Shape;1491;p57"/>
          <p:cNvSpPr txBox="1"/>
          <p:nvPr/>
        </p:nvSpPr>
        <p:spPr>
          <a:xfrm>
            <a:off x="733425" y="823949"/>
            <a:ext cx="4248300" cy="26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rgbClr val="134F5C"/>
                </a:solidFill>
                <a:latin typeface="Nunito"/>
                <a:ea typeface="Nunito"/>
                <a:cs typeface="Nunito"/>
                <a:sym typeface="Nunito"/>
              </a:rPr>
              <a:t>Designation of a National Focal Point</a:t>
            </a:r>
            <a:endParaRPr sz="1700">
              <a:solidFill>
                <a:srgbClr val="134F5C"/>
              </a:solidFill>
              <a:latin typeface="Nunito"/>
              <a:ea typeface="Nunito"/>
              <a:cs typeface="Nunito"/>
              <a:sym typeface="Nunito"/>
            </a:endParaRPr>
          </a:p>
        </p:txBody>
      </p:sp>
      <p:pic>
        <p:nvPicPr>
          <p:cNvPr id="1492" name="Google Shape;1492;p57"/>
          <p:cNvPicPr preferRelativeResize="0"/>
          <p:nvPr/>
        </p:nvPicPr>
        <p:blipFill rotWithShape="1">
          <a:blip r:embed="rId3">
            <a:alphaModFix/>
          </a:blip>
          <a:srcRect b="7570" l="0" r="4085" t="0"/>
          <a:stretch/>
        </p:blipFill>
        <p:spPr>
          <a:xfrm>
            <a:off x="5879324" y="1584748"/>
            <a:ext cx="1723227" cy="1354499"/>
          </a:xfrm>
          <a:prstGeom prst="rect">
            <a:avLst/>
          </a:prstGeom>
          <a:noFill/>
          <a:ln>
            <a:noFill/>
          </a:ln>
        </p:spPr>
      </p:pic>
      <p:sp>
        <p:nvSpPr>
          <p:cNvPr id="1493" name="Google Shape;1493;p57"/>
          <p:cNvSpPr txBox="1"/>
          <p:nvPr/>
        </p:nvSpPr>
        <p:spPr>
          <a:xfrm>
            <a:off x="5606100" y="1384713"/>
            <a:ext cx="2247900" cy="31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solidFill>
                  <a:srgbClr val="BF9000"/>
                </a:solidFill>
                <a:highlight>
                  <a:srgbClr val="D0E0E3"/>
                </a:highlight>
                <a:latin typeface="Mada"/>
                <a:ea typeface="Mada"/>
                <a:cs typeface="Mada"/>
                <a:sym typeface="Mada"/>
              </a:rPr>
              <a:t>Circle of Communications:</a:t>
            </a:r>
            <a:endParaRPr b="1" sz="1000">
              <a:solidFill>
                <a:srgbClr val="BF9000"/>
              </a:solidFill>
              <a:highlight>
                <a:srgbClr val="D0E0E3"/>
              </a:highlight>
            </a:endParaRPr>
          </a:p>
        </p:txBody>
      </p:sp>
      <p:pic>
        <p:nvPicPr>
          <p:cNvPr id="1494" name="Google Shape;1494;p57"/>
          <p:cNvPicPr preferRelativeResize="0"/>
          <p:nvPr/>
        </p:nvPicPr>
        <p:blipFill rotWithShape="1">
          <a:blip r:embed="rId4">
            <a:alphaModFix/>
          </a:blip>
          <a:srcRect b="14752" l="3257" r="2863" t="16632"/>
          <a:stretch/>
        </p:blipFill>
        <p:spPr>
          <a:xfrm>
            <a:off x="3752525" y="1647225"/>
            <a:ext cx="1996052" cy="1173499"/>
          </a:xfrm>
          <a:prstGeom prst="rect">
            <a:avLst/>
          </a:prstGeom>
          <a:noFill/>
          <a:ln>
            <a:noFill/>
          </a:ln>
        </p:spPr>
      </p:pic>
      <p:sp>
        <p:nvSpPr>
          <p:cNvPr id="1495" name="Google Shape;1495;p57"/>
          <p:cNvSpPr txBox="1"/>
          <p:nvPr/>
        </p:nvSpPr>
        <p:spPr>
          <a:xfrm>
            <a:off x="3593325" y="1396275"/>
            <a:ext cx="2355600" cy="31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solidFill>
                  <a:srgbClr val="BF9000"/>
                </a:solidFill>
                <a:highlight>
                  <a:srgbClr val="D0E0E3"/>
                </a:highlight>
                <a:latin typeface="Mada"/>
                <a:ea typeface="Mada"/>
                <a:cs typeface="Mada"/>
                <a:sym typeface="Mada"/>
              </a:rPr>
              <a:t>Event notification and determination</a:t>
            </a:r>
            <a:endParaRPr b="1" sz="1000">
              <a:solidFill>
                <a:srgbClr val="6AA84F"/>
              </a:solidFill>
            </a:endParaRPr>
          </a:p>
        </p:txBody>
      </p:sp>
      <p:sp>
        <p:nvSpPr>
          <p:cNvPr id="1496" name="Google Shape;1496;p57"/>
          <p:cNvSpPr/>
          <p:nvPr/>
        </p:nvSpPr>
        <p:spPr>
          <a:xfrm>
            <a:off x="5661775" y="1122950"/>
            <a:ext cx="409500" cy="3237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69138"/>
              </a:solidFill>
            </a:endParaRPr>
          </a:p>
        </p:txBody>
      </p:sp>
      <p:sp>
        <p:nvSpPr>
          <p:cNvPr id="1497" name="Google Shape;1497;p57"/>
          <p:cNvSpPr txBox="1"/>
          <p:nvPr/>
        </p:nvSpPr>
        <p:spPr>
          <a:xfrm>
            <a:off x="190500" y="5686425"/>
            <a:ext cx="7197300" cy="426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During Hajj Season of 2014, the country was subjected to the risk of Ebola Virus Disease outbreak during the Hajj season.</a:t>
            </a:r>
            <a:endParaRPr b="1" sz="1200">
              <a:solidFill>
                <a:srgbClr val="6AA84F"/>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b="1" i="1" lang="en-GB" sz="1200">
                <a:highlight>
                  <a:srgbClr val="D0E0E3"/>
                </a:highlight>
                <a:latin typeface="Mada"/>
                <a:ea typeface="Mada"/>
                <a:cs typeface="Mada"/>
                <a:sym typeface="Mada"/>
              </a:rPr>
              <a:t>What was the action plan conducted under the IHR?</a:t>
            </a:r>
            <a:endParaRPr b="1" i="1" sz="1200">
              <a:highlight>
                <a:srgbClr val="D0E0E3"/>
              </a:highlight>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Firstly: the disease was announced to be endemic in west African countries: Guinea, Liberia and Sierra Leone in West Africa. Additionally, a localised spread of the virus was announced in certain areas of Nigeria.</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This announcement indicated a Public Health Emergency of International Concern (PHEIC).</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Saudi Arabia, as a member state was informed about this PHEIC through the </a:t>
            </a:r>
            <a:r>
              <a:rPr b="1" lang="en-GB" sz="1200">
                <a:solidFill>
                  <a:srgbClr val="CC0000"/>
                </a:solidFill>
                <a:latin typeface="Mada"/>
                <a:ea typeface="Mada"/>
                <a:cs typeface="Mada"/>
                <a:sym typeface="Mada"/>
              </a:rPr>
              <a:t>National IHR Focal Point.</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National IHR Focal Point in Saudi Arabia was a representative of the Saudi Ministry of Health.</a:t>
            </a:r>
            <a:endParaRPr sz="1200">
              <a:latin typeface="Mada"/>
              <a:ea typeface="Mada"/>
              <a:cs typeface="Mada"/>
              <a:sym typeface="Mada"/>
            </a:endParaRPr>
          </a:p>
          <a:p>
            <a:pPr indent="0" lvl="0" marL="45720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b="1" i="1" lang="en-GB" sz="1200">
                <a:solidFill>
                  <a:srgbClr val="CC0000"/>
                </a:solidFill>
                <a:highlight>
                  <a:srgbClr val="D0E0E3"/>
                </a:highlight>
                <a:latin typeface="Mada"/>
                <a:ea typeface="Mada"/>
                <a:cs typeface="Mada"/>
                <a:sym typeface="Mada"/>
              </a:rPr>
              <a:t>How does The National IHR Focal Point in Saudi Arabia receive</a:t>
            </a:r>
            <a:endParaRPr b="1" i="1" sz="1200">
              <a:solidFill>
                <a:srgbClr val="CC0000"/>
              </a:solidFill>
              <a:highlight>
                <a:srgbClr val="D0E0E3"/>
              </a:highlight>
              <a:latin typeface="Mada"/>
              <a:ea typeface="Mada"/>
              <a:cs typeface="Mada"/>
              <a:sym typeface="Mada"/>
            </a:endParaRPr>
          </a:p>
          <a:p>
            <a:pPr indent="0" lvl="0" marL="0" rtl="0" algn="l">
              <a:spcBef>
                <a:spcPts val="0"/>
              </a:spcBef>
              <a:spcAft>
                <a:spcPts val="0"/>
              </a:spcAft>
              <a:buNone/>
            </a:pPr>
            <a:r>
              <a:rPr b="1" i="1" lang="en-GB" sz="1200">
                <a:solidFill>
                  <a:srgbClr val="CC0000"/>
                </a:solidFill>
                <a:highlight>
                  <a:srgbClr val="D0E0E3"/>
                </a:highlight>
                <a:latin typeface="Mada"/>
                <a:ea typeface="Mada"/>
                <a:cs typeface="Mada"/>
                <a:sym typeface="Mada"/>
              </a:rPr>
              <a:t>information from the WHO?</a:t>
            </a:r>
            <a:endParaRPr b="1" i="1" sz="1200">
              <a:solidFill>
                <a:srgbClr val="CC0000"/>
              </a:solidFill>
              <a:highlight>
                <a:srgbClr val="D0E0E3"/>
              </a:highlight>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Through the WHO IHR Contact Points.</a:t>
            </a:r>
            <a:endParaRPr sz="1200">
              <a:latin typeface="Mada"/>
              <a:ea typeface="Mada"/>
              <a:cs typeface="Mada"/>
              <a:sym typeface="Mada"/>
            </a:endParaRPr>
          </a:p>
          <a:p>
            <a:pPr indent="0" lvl="0" marL="457200" rtl="0" algn="l">
              <a:spcBef>
                <a:spcPts val="0"/>
              </a:spcBef>
              <a:spcAft>
                <a:spcPts val="0"/>
              </a:spcAft>
              <a:buNone/>
            </a:pPr>
            <a:r>
              <a:rPr lang="en-GB" sz="1200">
                <a:latin typeface="Mada"/>
                <a:ea typeface="Mada"/>
                <a:cs typeface="Mada"/>
                <a:sym typeface="Mada"/>
              </a:rPr>
              <a:t> i.e. (EMRO IHR contact point)</a:t>
            </a:r>
            <a:endParaRPr sz="1200">
              <a:latin typeface="Mada"/>
              <a:ea typeface="Mada"/>
              <a:cs typeface="Mada"/>
              <a:sym typeface="Mada"/>
            </a:endParaRPr>
          </a:p>
        </p:txBody>
      </p:sp>
      <p:sp>
        <p:nvSpPr>
          <p:cNvPr id="1498" name="Google Shape;1498;p57"/>
          <p:cNvSpPr txBox="1"/>
          <p:nvPr/>
        </p:nvSpPr>
        <p:spPr>
          <a:xfrm>
            <a:off x="154200" y="5218650"/>
            <a:ext cx="7197300" cy="4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rgbClr val="134F5C"/>
                </a:solidFill>
                <a:latin typeface="Nunito"/>
                <a:ea typeface="Nunito"/>
                <a:cs typeface="Nunito"/>
                <a:sym typeface="Nunito"/>
              </a:rPr>
              <a:t>IHR in Saudi Arabia: Case Study</a:t>
            </a:r>
            <a:endParaRPr sz="1700">
              <a:solidFill>
                <a:srgbClr val="134F5C"/>
              </a:solidFill>
              <a:latin typeface="Nunito"/>
              <a:ea typeface="Nunito"/>
              <a:cs typeface="Nunito"/>
              <a:sym typeface="Nunito"/>
            </a:endParaRPr>
          </a:p>
        </p:txBody>
      </p:sp>
      <p:pic>
        <p:nvPicPr>
          <p:cNvPr id="1499" name="Google Shape;1499;p57"/>
          <p:cNvPicPr preferRelativeResize="0"/>
          <p:nvPr/>
        </p:nvPicPr>
        <p:blipFill>
          <a:blip r:embed="rId5">
            <a:alphaModFix/>
          </a:blip>
          <a:stretch>
            <a:fillRect/>
          </a:stretch>
        </p:blipFill>
        <p:spPr>
          <a:xfrm>
            <a:off x="4472794" y="7993250"/>
            <a:ext cx="3013707" cy="19603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3" name="Shape 1503"/>
        <p:cNvGrpSpPr/>
        <p:nvPr/>
      </p:nvGrpSpPr>
      <p:grpSpPr>
        <a:xfrm>
          <a:off x="0" y="0"/>
          <a:ext cx="0" cy="0"/>
          <a:chOff x="0" y="0"/>
          <a:chExt cx="0" cy="0"/>
        </a:xfrm>
      </p:grpSpPr>
      <p:sp>
        <p:nvSpPr>
          <p:cNvPr id="1504" name="Google Shape;1504;p58"/>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58"/>
          <p:cNvSpPr txBox="1"/>
          <p:nvPr/>
        </p:nvSpPr>
        <p:spPr>
          <a:xfrm>
            <a:off x="205875" y="258200"/>
            <a:ext cx="7072200" cy="49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L11- </a:t>
            </a:r>
            <a:r>
              <a:rPr b="1" lang="en-GB" sz="2400">
                <a:solidFill>
                  <a:srgbClr val="134F5C"/>
                </a:solidFill>
                <a:latin typeface="Nunito"/>
                <a:ea typeface="Nunito"/>
                <a:cs typeface="Nunito"/>
                <a:sym typeface="Nunito"/>
              </a:rPr>
              <a:t>Maternal Health</a:t>
            </a:r>
            <a:endParaRPr b="1" sz="2400">
              <a:solidFill>
                <a:srgbClr val="134F5C"/>
              </a:solidFill>
              <a:latin typeface="Nunito"/>
              <a:ea typeface="Nunito"/>
              <a:cs typeface="Nunito"/>
              <a:sym typeface="Nunito"/>
            </a:endParaRPr>
          </a:p>
        </p:txBody>
      </p:sp>
      <p:sp>
        <p:nvSpPr>
          <p:cNvPr id="1506" name="Google Shape;1506;p58"/>
          <p:cNvSpPr txBox="1"/>
          <p:nvPr/>
        </p:nvSpPr>
        <p:spPr>
          <a:xfrm>
            <a:off x="0" y="661925"/>
            <a:ext cx="7510500" cy="137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76A5AF"/>
                </a:solidFill>
                <a:latin typeface="Nunito"/>
                <a:ea typeface="Nunito"/>
                <a:cs typeface="Nunito"/>
                <a:sym typeface="Nunito"/>
              </a:rPr>
              <a:t>Definition:</a:t>
            </a:r>
            <a:endParaRPr sz="1800">
              <a:solidFill>
                <a:srgbClr val="76A5AF"/>
              </a:solidFill>
              <a:latin typeface="Nunito"/>
              <a:ea typeface="Nunito"/>
              <a:cs typeface="Nunito"/>
              <a:sym typeface="Nunito"/>
            </a:endParaRPr>
          </a:p>
          <a:p>
            <a:pPr indent="0" lvl="0" marL="0" rtl="0" algn="l">
              <a:lnSpc>
                <a:spcPct val="115000"/>
              </a:lnSpc>
              <a:spcBef>
                <a:spcPts val="1600"/>
              </a:spcBef>
              <a:spcAft>
                <a:spcPts val="0"/>
              </a:spcAft>
              <a:buNone/>
            </a:pPr>
            <a:r>
              <a:rPr lang="en-GB" sz="1200">
                <a:latin typeface="Mada"/>
                <a:ea typeface="Mada"/>
                <a:cs typeface="Mada"/>
                <a:sym typeface="Mada"/>
              </a:rPr>
              <a:t>Maternal health refers to the health of women </a:t>
            </a:r>
            <a:r>
              <a:rPr b="1" lang="en-GB" sz="1200" u="sng">
                <a:latin typeface="Mada"/>
                <a:ea typeface="Mada"/>
                <a:cs typeface="Mada"/>
                <a:sym typeface="Mada"/>
              </a:rPr>
              <a:t>during pregnancy, childbirth and the postpartum period.</a:t>
            </a:r>
            <a:r>
              <a:rPr lang="en-GB" sz="1200">
                <a:latin typeface="Mada"/>
                <a:ea typeface="Mada"/>
                <a:cs typeface="Mada"/>
                <a:sym typeface="Mada"/>
              </a:rPr>
              <a:t>While motherhood is often a positive and fulfilling experience, for too many women it is associated with suffering, ill-health and even death.</a:t>
            </a:r>
            <a:endParaRPr sz="1200">
              <a:latin typeface="Mada"/>
              <a:ea typeface="Mada"/>
              <a:cs typeface="Mada"/>
              <a:sym typeface="Mada"/>
            </a:endParaRPr>
          </a:p>
          <a:p>
            <a:pPr indent="0" lvl="0" marL="0" rtl="0" algn="l">
              <a:lnSpc>
                <a:spcPct val="115000"/>
              </a:lnSpc>
              <a:spcBef>
                <a:spcPts val="1600"/>
              </a:spcBef>
              <a:spcAft>
                <a:spcPts val="0"/>
              </a:spcAft>
              <a:buNone/>
            </a:pPr>
            <a:r>
              <a:t/>
            </a:r>
            <a:endParaRPr sz="1200">
              <a:latin typeface="Mada"/>
              <a:ea typeface="Mada"/>
              <a:cs typeface="Mada"/>
              <a:sym typeface="Mada"/>
            </a:endParaRPr>
          </a:p>
          <a:p>
            <a:pPr indent="0" lvl="0" marL="0" rtl="0" algn="l">
              <a:lnSpc>
                <a:spcPct val="115000"/>
              </a:lnSpc>
              <a:spcBef>
                <a:spcPts val="1600"/>
              </a:spcBef>
              <a:spcAft>
                <a:spcPts val="1600"/>
              </a:spcAft>
              <a:buNone/>
            </a:pPr>
            <a:r>
              <a:t/>
            </a:r>
            <a:endParaRPr sz="1200">
              <a:latin typeface="Mada"/>
              <a:ea typeface="Mada"/>
              <a:cs typeface="Mada"/>
              <a:sym typeface="Mada"/>
            </a:endParaRPr>
          </a:p>
        </p:txBody>
      </p:sp>
      <p:sp>
        <p:nvSpPr>
          <p:cNvPr id="1507" name="Google Shape;1507;p58"/>
          <p:cNvSpPr/>
          <p:nvPr/>
        </p:nvSpPr>
        <p:spPr>
          <a:xfrm>
            <a:off x="-3" y="1062497"/>
            <a:ext cx="1257300" cy="648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508" name="Google Shape;1508;p58"/>
          <p:cNvSpPr txBox="1"/>
          <p:nvPr/>
        </p:nvSpPr>
        <p:spPr>
          <a:xfrm>
            <a:off x="0" y="1962050"/>
            <a:ext cx="7591500" cy="92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76A5AF"/>
                </a:solidFill>
                <a:latin typeface="Nunito"/>
                <a:ea typeface="Nunito"/>
                <a:cs typeface="Nunito"/>
                <a:sym typeface="Nunito"/>
              </a:rPr>
              <a:t>Maternal death:</a:t>
            </a:r>
            <a:endParaRPr sz="1800">
              <a:solidFill>
                <a:srgbClr val="76A5AF"/>
              </a:solidFill>
              <a:latin typeface="Nunito"/>
              <a:ea typeface="Nunito"/>
              <a:cs typeface="Nunito"/>
              <a:sym typeface="Nunito"/>
            </a:endParaRPr>
          </a:p>
          <a:p>
            <a:pPr indent="0" lvl="0" marL="0" rtl="0" algn="l">
              <a:spcBef>
                <a:spcPts val="0"/>
              </a:spcBef>
              <a:spcAft>
                <a:spcPts val="0"/>
              </a:spcAft>
              <a:buNone/>
            </a:pPr>
            <a:r>
              <a:t/>
            </a:r>
            <a:endParaRPr/>
          </a:p>
          <a:p>
            <a:pPr indent="0" lvl="0" marL="0" rtl="0" algn="l">
              <a:spcBef>
                <a:spcPts val="0"/>
              </a:spcBef>
              <a:spcAft>
                <a:spcPts val="0"/>
              </a:spcAft>
              <a:buNone/>
            </a:pPr>
            <a:r>
              <a:rPr lang="en-GB" sz="1200">
                <a:latin typeface="Mada"/>
                <a:ea typeface="Mada"/>
                <a:cs typeface="Mada"/>
                <a:sym typeface="Mada"/>
              </a:rPr>
              <a:t>The death of a women </a:t>
            </a:r>
            <a:r>
              <a:rPr b="1" lang="en-GB" sz="1200">
                <a:solidFill>
                  <a:srgbClr val="CC0000"/>
                </a:solidFill>
                <a:latin typeface="Mada"/>
                <a:ea typeface="Mada"/>
                <a:cs typeface="Mada"/>
                <a:sym typeface="Mada"/>
              </a:rPr>
              <a:t>while pregnant</a:t>
            </a:r>
            <a:r>
              <a:rPr lang="en-GB" sz="1200">
                <a:latin typeface="Mada"/>
                <a:ea typeface="Mada"/>
                <a:cs typeface="Mada"/>
                <a:sym typeface="Mada"/>
              </a:rPr>
              <a:t>, (or within </a:t>
            </a:r>
            <a:r>
              <a:rPr b="1" lang="en-GB" sz="1200">
                <a:solidFill>
                  <a:srgbClr val="CC0000"/>
                </a:solidFill>
                <a:latin typeface="Mada"/>
                <a:ea typeface="Mada"/>
                <a:cs typeface="Mada"/>
                <a:sym typeface="Mada"/>
              </a:rPr>
              <a:t>42 days</a:t>
            </a:r>
            <a:r>
              <a:rPr lang="en-GB" sz="1200">
                <a:latin typeface="Mada"/>
                <a:ea typeface="Mada"/>
                <a:cs typeface="Mada"/>
                <a:sym typeface="Mada"/>
              </a:rPr>
              <a:t> of termination of pregnancy).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1509" name="Google Shape;1509;p58"/>
          <p:cNvSpPr/>
          <p:nvPr/>
        </p:nvSpPr>
        <p:spPr>
          <a:xfrm>
            <a:off x="-2" y="2317525"/>
            <a:ext cx="1761900" cy="648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nvGrpSpPr>
          <p:cNvPr id="1510" name="Google Shape;1510;p58"/>
          <p:cNvGrpSpPr/>
          <p:nvPr/>
        </p:nvGrpSpPr>
        <p:grpSpPr>
          <a:xfrm rot="-5400000">
            <a:off x="2449245" y="2531461"/>
            <a:ext cx="682206" cy="1371281"/>
            <a:chOff x="1178187" y="1392018"/>
            <a:chExt cx="1478878" cy="3058846"/>
          </a:xfrm>
        </p:grpSpPr>
        <p:sp>
          <p:nvSpPr>
            <p:cNvPr id="1511" name="Google Shape;1511;p58"/>
            <p:cNvSpPr/>
            <p:nvPr/>
          </p:nvSpPr>
          <p:spPr>
            <a:xfrm>
              <a:off x="1178187" y="1392018"/>
              <a:ext cx="1433924" cy="3058846"/>
            </a:xfrm>
            <a:custGeom>
              <a:rect b="b" l="l" r="r" t="t"/>
              <a:pathLst>
                <a:path extrusionOk="0" h="209510" w="98214">
                  <a:moveTo>
                    <a:pt x="49107" y="0"/>
                  </a:moveTo>
                  <a:cubicBezTo>
                    <a:pt x="22030" y="0"/>
                    <a:pt x="0" y="22029"/>
                    <a:pt x="0" y="49106"/>
                  </a:cubicBezTo>
                  <a:lnTo>
                    <a:pt x="0" y="160403"/>
                  </a:lnTo>
                  <a:cubicBezTo>
                    <a:pt x="0" y="187480"/>
                    <a:pt x="22030" y="209509"/>
                    <a:pt x="49107" y="209509"/>
                  </a:cubicBezTo>
                  <a:cubicBezTo>
                    <a:pt x="76185" y="209509"/>
                    <a:pt x="98214" y="187480"/>
                    <a:pt x="98214" y="160403"/>
                  </a:cubicBezTo>
                  <a:lnTo>
                    <a:pt x="98214" y="105856"/>
                  </a:lnTo>
                  <a:cubicBezTo>
                    <a:pt x="98214" y="105394"/>
                    <a:pt x="97840" y="105020"/>
                    <a:pt x="97378" y="105020"/>
                  </a:cubicBezTo>
                  <a:cubicBezTo>
                    <a:pt x="96917" y="105020"/>
                    <a:pt x="96543" y="105394"/>
                    <a:pt x="96543" y="105856"/>
                  </a:cubicBezTo>
                  <a:lnTo>
                    <a:pt x="96543" y="160403"/>
                  </a:lnTo>
                  <a:cubicBezTo>
                    <a:pt x="96543" y="186559"/>
                    <a:pt x="75263" y="207838"/>
                    <a:pt x="49107" y="207838"/>
                  </a:cubicBezTo>
                  <a:cubicBezTo>
                    <a:pt x="22951" y="207838"/>
                    <a:pt x="1671" y="186560"/>
                    <a:pt x="1671" y="160403"/>
                  </a:cubicBezTo>
                  <a:lnTo>
                    <a:pt x="1671" y="49106"/>
                  </a:lnTo>
                  <a:cubicBezTo>
                    <a:pt x="1671" y="22951"/>
                    <a:pt x="22952" y="1671"/>
                    <a:pt x="49107" y="1671"/>
                  </a:cubicBezTo>
                  <a:cubicBezTo>
                    <a:pt x="75263" y="1671"/>
                    <a:pt x="96543" y="22951"/>
                    <a:pt x="96543" y="49106"/>
                  </a:cubicBezTo>
                  <a:cubicBezTo>
                    <a:pt x="96543" y="49567"/>
                    <a:pt x="96917" y="49942"/>
                    <a:pt x="97378" y="49942"/>
                  </a:cubicBezTo>
                  <a:cubicBezTo>
                    <a:pt x="97840" y="49942"/>
                    <a:pt x="98214" y="49567"/>
                    <a:pt x="98214" y="49106"/>
                  </a:cubicBezTo>
                  <a:cubicBezTo>
                    <a:pt x="98214" y="22029"/>
                    <a:pt x="76185" y="0"/>
                    <a:pt x="49107"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58"/>
            <p:cNvSpPr/>
            <p:nvPr/>
          </p:nvSpPr>
          <p:spPr>
            <a:xfrm>
              <a:off x="2547798" y="2068378"/>
              <a:ext cx="109266" cy="109281"/>
            </a:xfrm>
            <a:custGeom>
              <a:rect b="b" l="l" r="r" t="t"/>
              <a:pathLst>
                <a:path extrusionOk="0" h="7485" w="7484">
                  <a:moveTo>
                    <a:pt x="3742" y="0"/>
                  </a:moveTo>
                  <a:cubicBezTo>
                    <a:pt x="1675" y="0"/>
                    <a:pt x="1" y="1676"/>
                    <a:pt x="1" y="3742"/>
                  </a:cubicBezTo>
                  <a:cubicBezTo>
                    <a:pt x="1" y="5809"/>
                    <a:pt x="1677" y="7484"/>
                    <a:pt x="3742" y="7484"/>
                  </a:cubicBezTo>
                  <a:cubicBezTo>
                    <a:pt x="5808" y="7484"/>
                    <a:pt x="7484" y="5809"/>
                    <a:pt x="7484" y="3742"/>
                  </a:cubicBezTo>
                  <a:cubicBezTo>
                    <a:pt x="7484" y="1676"/>
                    <a:pt x="5809" y="0"/>
                    <a:pt x="3742"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3" name="Google Shape;1513;p58"/>
          <p:cNvSpPr txBox="1"/>
          <p:nvPr/>
        </p:nvSpPr>
        <p:spPr>
          <a:xfrm>
            <a:off x="2219888" y="2875994"/>
            <a:ext cx="1140900" cy="63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Nunito"/>
                <a:ea typeface="Nunito"/>
                <a:cs typeface="Nunito"/>
                <a:sym typeface="Nunito"/>
              </a:rPr>
              <a:t>Direct obstetric deaths</a:t>
            </a:r>
            <a:endParaRPr sz="1200">
              <a:latin typeface="Nunito"/>
              <a:ea typeface="Nunito"/>
              <a:cs typeface="Nunito"/>
              <a:sym typeface="Nunito"/>
            </a:endParaRPr>
          </a:p>
        </p:txBody>
      </p:sp>
      <p:grpSp>
        <p:nvGrpSpPr>
          <p:cNvPr id="1514" name="Google Shape;1514;p58"/>
          <p:cNvGrpSpPr/>
          <p:nvPr/>
        </p:nvGrpSpPr>
        <p:grpSpPr>
          <a:xfrm rot="-5400000">
            <a:off x="4742934" y="2531461"/>
            <a:ext cx="682206" cy="1371281"/>
            <a:chOff x="1178187" y="1392018"/>
            <a:chExt cx="1478878" cy="3058846"/>
          </a:xfrm>
        </p:grpSpPr>
        <p:sp>
          <p:nvSpPr>
            <p:cNvPr id="1515" name="Google Shape;1515;p58"/>
            <p:cNvSpPr/>
            <p:nvPr/>
          </p:nvSpPr>
          <p:spPr>
            <a:xfrm>
              <a:off x="1178187" y="1392018"/>
              <a:ext cx="1433924" cy="3058846"/>
            </a:xfrm>
            <a:custGeom>
              <a:rect b="b" l="l" r="r" t="t"/>
              <a:pathLst>
                <a:path extrusionOk="0" h="209510" w="98214">
                  <a:moveTo>
                    <a:pt x="49107" y="0"/>
                  </a:moveTo>
                  <a:cubicBezTo>
                    <a:pt x="22030" y="0"/>
                    <a:pt x="0" y="22029"/>
                    <a:pt x="0" y="49106"/>
                  </a:cubicBezTo>
                  <a:lnTo>
                    <a:pt x="0" y="160403"/>
                  </a:lnTo>
                  <a:cubicBezTo>
                    <a:pt x="0" y="187480"/>
                    <a:pt x="22030" y="209509"/>
                    <a:pt x="49107" y="209509"/>
                  </a:cubicBezTo>
                  <a:cubicBezTo>
                    <a:pt x="76185" y="209509"/>
                    <a:pt x="98214" y="187480"/>
                    <a:pt x="98214" y="160403"/>
                  </a:cubicBezTo>
                  <a:lnTo>
                    <a:pt x="98214" y="105856"/>
                  </a:lnTo>
                  <a:cubicBezTo>
                    <a:pt x="98214" y="105394"/>
                    <a:pt x="97840" y="105020"/>
                    <a:pt x="97378" y="105020"/>
                  </a:cubicBezTo>
                  <a:cubicBezTo>
                    <a:pt x="96917" y="105020"/>
                    <a:pt x="96543" y="105394"/>
                    <a:pt x="96543" y="105856"/>
                  </a:cubicBezTo>
                  <a:lnTo>
                    <a:pt x="96543" y="160403"/>
                  </a:lnTo>
                  <a:cubicBezTo>
                    <a:pt x="96543" y="186559"/>
                    <a:pt x="75263" y="207838"/>
                    <a:pt x="49107" y="207838"/>
                  </a:cubicBezTo>
                  <a:cubicBezTo>
                    <a:pt x="22951" y="207838"/>
                    <a:pt x="1671" y="186560"/>
                    <a:pt x="1671" y="160403"/>
                  </a:cubicBezTo>
                  <a:lnTo>
                    <a:pt x="1671" y="49106"/>
                  </a:lnTo>
                  <a:cubicBezTo>
                    <a:pt x="1671" y="22951"/>
                    <a:pt x="22952" y="1671"/>
                    <a:pt x="49107" y="1671"/>
                  </a:cubicBezTo>
                  <a:cubicBezTo>
                    <a:pt x="75263" y="1671"/>
                    <a:pt x="96543" y="22951"/>
                    <a:pt x="96543" y="49106"/>
                  </a:cubicBezTo>
                  <a:cubicBezTo>
                    <a:pt x="96543" y="49567"/>
                    <a:pt x="96917" y="49942"/>
                    <a:pt x="97378" y="49942"/>
                  </a:cubicBezTo>
                  <a:cubicBezTo>
                    <a:pt x="97840" y="49942"/>
                    <a:pt x="98214" y="49567"/>
                    <a:pt x="98214" y="49106"/>
                  </a:cubicBezTo>
                  <a:cubicBezTo>
                    <a:pt x="98214" y="22029"/>
                    <a:pt x="76185" y="0"/>
                    <a:pt x="49107"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58"/>
            <p:cNvSpPr/>
            <p:nvPr/>
          </p:nvSpPr>
          <p:spPr>
            <a:xfrm>
              <a:off x="2547798" y="2068378"/>
              <a:ext cx="109266" cy="109281"/>
            </a:xfrm>
            <a:custGeom>
              <a:rect b="b" l="l" r="r" t="t"/>
              <a:pathLst>
                <a:path extrusionOk="0" h="7485" w="7484">
                  <a:moveTo>
                    <a:pt x="3742" y="0"/>
                  </a:moveTo>
                  <a:cubicBezTo>
                    <a:pt x="1675" y="0"/>
                    <a:pt x="1" y="1676"/>
                    <a:pt x="1" y="3742"/>
                  </a:cubicBezTo>
                  <a:cubicBezTo>
                    <a:pt x="1" y="5809"/>
                    <a:pt x="1677" y="7484"/>
                    <a:pt x="3742" y="7484"/>
                  </a:cubicBezTo>
                  <a:cubicBezTo>
                    <a:pt x="5808" y="7484"/>
                    <a:pt x="7484" y="5809"/>
                    <a:pt x="7484" y="3742"/>
                  </a:cubicBezTo>
                  <a:cubicBezTo>
                    <a:pt x="7484" y="1676"/>
                    <a:pt x="5809" y="0"/>
                    <a:pt x="3742"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7" name="Google Shape;1517;p58"/>
          <p:cNvSpPr txBox="1"/>
          <p:nvPr/>
        </p:nvSpPr>
        <p:spPr>
          <a:xfrm>
            <a:off x="4533308" y="2875994"/>
            <a:ext cx="1140900" cy="63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200">
                <a:solidFill>
                  <a:srgbClr val="000000"/>
                </a:solidFill>
                <a:latin typeface="Nunito"/>
                <a:ea typeface="Nunito"/>
                <a:cs typeface="Nunito"/>
                <a:sym typeface="Nunito"/>
              </a:rPr>
              <a:t>Indirect obstetric deaths</a:t>
            </a:r>
            <a:endParaRPr sz="1800">
              <a:latin typeface="Nunito"/>
              <a:ea typeface="Nunito"/>
              <a:cs typeface="Nunito"/>
              <a:sym typeface="Nunito"/>
            </a:endParaRPr>
          </a:p>
        </p:txBody>
      </p:sp>
      <p:sp>
        <p:nvSpPr>
          <p:cNvPr id="1518" name="Google Shape;1518;p58"/>
          <p:cNvSpPr/>
          <p:nvPr/>
        </p:nvSpPr>
        <p:spPr>
          <a:xfrm>
            <a:off x="3777088" y="3047611"/>
            <a:ext cx="327900" cy="339000"/>
          </a:xfrm>
          <a:prstGeom prst="mathPlus">
            <a:avLst>
              <a:gd fmla="val 16967" name="adj1"/>
            </a:avLst>
          </a:prstGeom>
          <a:solidFill>
            <a:srgbClr val="D0E0E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58"/>
          <p:cNvSpPr/>
          <p:nvPr/>
        </p:nvSpPr>
        <p:spPr>
          <a:xfrm>
            <a:off x="97175" y="3824575"/>
            <a:ext cx="4538400" cy="493200"/>
          </a:xfrm>
          <a:prstGeom prst="chevron">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20" name="Google Shape;1520;p58"/>
          <p:cNvGrpSpPr/>
          <p:nvPr/>
        </p:nvGrpSpPr>
        <p:grpSpPr>
          <a:xfrm>
            <a:off x="59202" y="3693147"/>
            <a:ext cx="451751" cy="769430"/>
            <a:chOff x="1085125" y="209550"/>
            <a:chExt cx="566175" cy="923575"/>
          </a:xfrm>
        </p:grpSpPr>
        <p:sp>
          <p:nvSpPr>
            <p:cNvPr id="1521" name="Google Shape;1521;p58"/>
            <p:cNvSpPr/>
            <p:nvPr/>
          </p:nvSpPr>
          <p:spPr>
            <a:xfrm>
              <a:off x="1085125" y="2095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58"/>
            <p:cNvSpPr/>
            <p:nvPr/>
          </p:nvSpPr>
          <p:spPr>
            <a:xfrm>
              <a:off x="1152400" y="5219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23" name="Google Shape;1523;p58"/>
          <p:cNvSpPr/>
          <p:nvPr/>
        </p:nvSpPr>
        <p:spPr>
          <a:xfrm>
            <a:off x="87650" y="4643525"/>
            <a:ext cx="4539600" cy="493200"/>
          </a:xfrm>
          <a:prstGeom prst="chevron">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24" name="Google Shape;1524;p58"/>
          <p:cNvGrpSpPr/>
          <p:nvPr/>
        </p:nvGrpSpPr>
        <p:grpSpPr>
          <a:xfrm>
            <a:off x="60067" y="4504947"/>
            <a:ext cx="449996" cy="770354"/>
            <a:chOff x="1085125" y="209550"/>
            <a:chExt cx="566175" cy="923575"/>
          </a:xfrm>
        </p:grpSpPr>
        <p:sp>
          <p:nvSpPr>
            <p:cNvPr id="1525" name="Google Shape;1525;p58"/>
            <p:cNvSpPr/>
            <p:nvPr/>
          </p:nvSpPr>
          <p:spPr>
            <a:xfrm>
              <a:off x="1085125" y="2095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58"/>
            <p:cNvSpPr/>
            <p:nvPr/>
          </p:nvSpPr>
          <p:spPr>
            <a:xfrm>
              <a:off x="1152400" y="5219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27" name="Google Shape;1527;p58"/>
          <p:cNvSpPr txBox="1"/>
          <p:nvPr/>
        </p:nvSpPr>
        <p:spPr>
          <a:xfrm>
            <a:off x="488425" y="3769375"/>
            <a:ext cx="3919800" cy="76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Accidental or incidental causes of death</a:t>
            </a:r>
            <a:r>
              <a:rPr baseline="30000" lang="en-GB" sz="1200">
                <a:solidFill>
                  <a:srgbClr val="6AA84F"/>
                </a:solidFill>
                <a:latin typeface="Mada"/>
                <a:ea typeface="Mada"/>
                <a:cs typeface="Mada"/>
                <a:sym typeface="Mada"/>
              </a:rPr>
              <a:t> </a:t>
            </a:r>
            <a:r>
              <a:rPr lang="en-GB" sz="1200">
                <a:latin typeface="Mada"/>
                <a:ea typeface="Mada"/>
                <a:cs typeface="Mada"/>
                <a:sym typeface="Mada"/>
              </a:rPr>
              <a:t>are </a:t>
            </a:r>
            <a:r>
              <a:rPr b="1" lang="en-GB" sz="1200" u="sng">
                <a:solidFill>
                  <a:srgbClr val="CC0000"/>
                </a:solidFill>
                <a:latin typeface="Mada"/>
                <a:ea typeface="Mada"/>
                <a:cs typeface="Mada"/>
                <a:sym typeface="Mada"/>
              </a:rPr>
              <a:t>not</a:t>
            </a:r>
            <a:r>
              <a:rPr lang="en-GB" sz="1200">
                <a:latin typeface="Mada"/>
                <a:ea typeface="Mada"/>
                <a:cs typeface="Mada"/>
                <a:sym typeface="Mada"/>
              </a:rPr>
              <a:t> classified as maternal deaths.</a:t>
            </a:r>
            <a:endParaRPr sz="1200">
              <a:latin typeface="Mada"/>
              <a:ea typeface="Mada"/>
              <a:cs typeface="Mada"/>
              <a:sym typeface="Mada"/>
            </a:endParaRPr>
          </a:p>
        </p:txBody>
      </p:sp>
      <p:sp>
        <p:nvSpPr>
          <p:cNvPr id="1528" name="Google Shape;1528;p58"/>
          <p:cNvSpPr txBox="1"/>
          <p:nvPr/>
        </p:nvSpPr>
        <p:spPr>
          <a:xfrm>
            <a:off x="488425" y="4693048"/>
            <a:ext cx="4572000" cy="7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CC0000"/>
                </a:solidFill>
                <a:latin typeface="Mada"/>
                <a:ea typeface="Mada"/>
                <a:cs typeface="Mada"/>
                <a:sym typeface="Mada"/>
              </a:rPr>
              <a:t>Irrespective</a:t>
            </a:r>
            <a:r>
              <a:rPr lang="en-GB" sz="1200">
                <a:latin typeface="Mada"/>
                <a:ea typeface="Mada"/>
                <a:cs typeface="Mada"/>
                <a:sym typeface="Mada"/>
              </a:rPr>
              <a:t> of the duration and site of the pregnancy </a:t>
            </a:r>
            <a:endParaRPr sz="1200">
              <a:latin typeface="Mada"/>
              <a:ea typeface="Mada"/>
              <a:cs typeface="Mada"/>
              <a:sym typeface="Mada"/>
            </a:endParaRPr>
          </a:p>
        </p:txBody>
      </p:sp>
      <p:grpSp>
        <p:nvGrpSpPr>
          <p:cNvPr id="1529" name="Google Shape;1529;p58"/>
          <p:cNvGrpSpPr/>
          <p:nvPr/>
        </p:nvGrpSpPr>
        <p:grpSpPr>
          <a:xfrm>
            <a:off x="5006497" y="3694448"/>
            <a:ext cx="1974256" cy="698301"/>
            <a:chOff x="4961375" y="7558375"/>
            <a:chExt cx="2118300" cy="814250"/>
          </a:xfrm>
        </p:grpSpPr>
        <p:grpSp>
          <p:nvGrpSpPr>
            <p:cNvPr id="1530" name="Google Shape;1530;p58"/>
            <p:cNvGrpSpPr/>
            <p:nvPr/>
          </p:nvGrpSpPr>
          <p:grpSpPr>
            <a:xfrm>
              <a:off x="4961375" y="7558375"/>
              <a:ext cx="2028244" cy="814250"/>
              <a:chOff x="4961375" y="7558375"/>
              <a:chExt cx="2028244" cy="814250"/>
            </a:xfrm>
          </p:grpSpPr>
          <p:pic>
            <p:nvPicPr>
              <p:cNvPr id="1531" name="Google Shape;1531;p58"/>
              <p:cNvPicPr preferRelativeResize="0"/>
              <p:nvPr/>
            </p:nvPicPr>
            <p:blipFill rotWithShape="1">
              <a:blip r:embed="rId3">
                <a:alphaModFix/>
              </a:blip>
              <a:srcRect b="0" l="9102" r="15168" t="0"/>
              <a:stretch/>
            </p:blipFill>
            <p:spPr>
              <a:xfrm>
                <a:off x="4961375" y="7562925"/>
                <a:ext cx="363625" cy="809700"/>
              </a:xfrm>
              <a:prstGeom prst="rect">
                <a:avLst/>
              </a:prstGeom>
              <a:noFill/>
              <a:ln>
                <a:noFill/>
              </a:ln>
            </p:spPr>
          </p:pic>
          <p:pic>
            <p:nvPicPr>
              <p:cNvPr id="1532" name="Google Shape;1532;p58"/>
              <p:cNvPicPr preferRelativeResize="0"/>
              <p:nvPr/>
            </p:nvPicPr>
            <p:blipFill>
              <a:blip r:embed="rId4">
                <a:alphaModFix/>
              </a:blip>
              <a:stretch>
                <a:fillRect/>
              </a:stretch>
            </p:blipFill>
            <p:spPr>
              <a:xfrm>
                <a:off x="5342700" y="7558375"/>
                <a:ext cx="514124" cy="809701"/>
              </a:xfrm>
              <a:prstGeom prst="rect">
                <a:avLst/>
              </a:prstGeom>
              <a:noFill/>
              <a:ln>
                <a:noFill/>
              </a:ln>
            </p:spPr>
          </p:pic>
          <p:sp>
            <p:nvSpPr>
              <p:cNvPr id="1533" name="Google Shape;1533;p58"/>
              <p:cNvSpPr/>
              <p:nvPr/>
            </p:nvSpPr>
            <p:spPr>
              <a:xfrm>
                <a:off x="5910508" y="7853464"/>
                <a:ext cx="457200" cy="228600"/>
              </a:xfrm>
              <a:prstGeom prst="rightArrow">
                <a:avLst>
                  <a:gd fmla="val 40618" name="adj1"/>
                  <a:gd fmla="val 74161" name="adj2"/>
                </a:avLst>
              </a:prstGeom>
              <a:solidFill>
                <a:srgbClr val="D0E0E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58"/>
              <p:cNvSpPr/>
              <p:nvPr/>
            </p:nvSpPr>
            <p:spPr>
              <a:xfrm rot="10800000">
                <a:off x="6553119" y="7853473"/>
                <a:ext cx="436500" cy="367200"/>
              </a:xfrm>
              <a:prstGeom prst="trapezoid">
                <a:avLst>
                  <a:gd fmla="val 16979"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5" name="Google Shape;1535;p58"/>
            <p:cNvSpPr/>
            <p:nvPr/>
          </p:nvSpPr>
          <p:spPr>
            <a:xfrm rot="9103644">
              <a:off x="6543150" y="7686673"/>
              <a:ext cx="454750" cy="459850"/>
            </a:xfrm>
            <a:prstGeom prst="chord">
              <a:avLst>
                <a:gd fmla="val 2700000" name="adj1"/>
                <a:gd fmla="val 11557785"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36" name="Google Shape;1536;p58"/>
          <p:cNvGrpSpPr/>
          <p:nvPr/>
        </p:nvGrpSpPr>
        <p:grpSpPr>
          <a:xfrm>
            <a:off x="5749054" y="4477783"/>
            <a:ext cx="1089663" cy="532055"/>
            <a:chOff x="6062908" y="7758798"/>
            <a:chExt cx="1169167" cy="620400"/>
          </a:xfrm>
        </p:grpSpPr>
        <p:sp>
          <p:nvSpPr>
            <p:cNvPr id="1537" name="Google Shape;1537;p58"/>
            <p:cNvSpPr/>
            <p:nvPr/>
          </p:nvSpPr>
          <p:spPr>
            <a:xfrm>
              <a:off x="6062908" y="8005864"/>
              <a:ext cx="457200" cy="228600"/>
            </a:xfrm>
            <a:prstGeom prst="rightArrow">
              <a:avLst>
                <a:gd fmla="val 40618" name="adj1"/>
                <a:gd fmla="val 74161" name="adj2"/>
              </a:avLst>
            </a:prstGeom>
            <a:solidFill>
              <a:srgbClr val="D0E0E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58"/>
            <p:cNvSpPr/>
            <p:nvPr/>
          </p:nvSpPr>
          <p:spPr>
            <a:xfrm rot="10800000">
              <a:off x="6705519" y="8005873"/>
              <a:ext cx="436500" cy="367200"/>
            </a:xfrm>
            <a:prstGeom prst="trapezoid">
              <a:avLst>
                <a:gd fmla="val 16979"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58"/>
            <p:cNvSpPr/>
            <p:nvPr/>
          </p:nvSpPr>
          <p:spPr>
            <a:xfrm rot="9103644">
              <a:off x="6695550" y="7839073"/>
              <a:ext cx="454750" cy="459850"/>
            </a:xfrm>
            <a:prstGeom prst="chord">
              <a:avLst>
                <a:gd fmla="val 2700000" name="adj1"/>
                <a:gd fmla="val 11557785"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540" name="Google Shape;1540;p58"/>
          <p:cNvPicPr preferRelativeResize="0"/>
          <p:nvPr/>
        </p:nvPicPr>
        <p:blipFill>
          <a:blip r:embed="rId5">
            <a:alphaModFix/>
          </a:blip>
          <a:stretch>
            <a:fillRect/>
          </a:stretch>
        </p:blipFill>
        <p:spPr>
          <a:xfrm>
            <a:off x="5107823" y="4432729"/>
            <a:ext cx="421048" cy="745496"/>
          </a:xfrm>
          <a:prstGeom prst="rect">
            <a:avLst/>
          </a:prstGeom>
          <a:noFill/>
          <a:ln>
            <a:noFill/>
          </a:ln>
        </p:spPr>
      </p:pic>
      <p:sp>
        <p:nvSpPr>
          <p:cNvPr id="1541" name="Google Shape;1541;p58"/>
          <p:cNvSpPr txBox="1"/>
          <p:nvPr/>
        </p:nvSpPr>
        <p:spPr>
          <a:xfrm>
            <a:off x="5126955" y="4647888"/>
            <a:ext cx="382800" cy="24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400">
                <a:solidFill>
                  <a:srgbClr val="FFFFFF"/>
                </a:solidFill>
                <a:latin typeface="Mada"/>
                <a:ea typeface="Mada"/>
                <a:cs typeface="Mada"/>
                <a:sym typeface="Mada"/>
              </a:rPr>
              <a:t>4 week</a:t>
            </a:r>
            <a:endParaRPr sz="400">
              <a:solidFill>
                <a:srgbClr val="FFFFFF"/>
              </a:solidFill>
              <a:latin typeface="Mada"/>
              <a:ea typeface="Mada"/>
              <a:cs typeface="Mada"/>
              <a:sym typeface="Mada"/>
            </a:endParaRPr>
          </a:p>
          <a:p>
            <a:pPr indent="0" lvl="0" marL="0" rtl="0" algn="ctr">
              <a:spcBef>
                <a:spcPts val="0"/>
              </a:spcBef>
              <a:spcAft>
                <a:spcPts val="0"/>
              </a:spcAft>
              <a:buNone/>
            </a:pPr>
            <a:r>
              <a:rPr lang="en-GB" sz="400">
                <a:solidFill>
                  <a:srgbClr val="FFFFFF"/>
                </a:solidFill>
                <a:latin typeface="Mada"/>
                <a:ea typeface="Mada"/>
                <a:cs typeface="Mada"/>
                <a:sym typeface="Mada"/>
              </a:rPr>
              <a:t>pregnant</a:t>
            </a:r>
            <a:endParaRPr sz="400">
              <a:solidFill>
                <a:srgbClr val="FFFFFF"/>
              </a:solidFill>
              <a:latin typeface="Mada"/>
              <a:ea typeface="Mada"/>
              <a:cs typeface="Mada"/>
              <a:sym typeface="Mada"/>
            </a:endParaRPr>
          </a:p>
        </p:txBody>
      </p:sp>
      <p:sp>
        <p:nvSpPr>
          <p:cNvPr id="1542" name="Google Shape;1542;p58"/>
          <p:cNvSpPr txBox="1"/>
          <p:nvPr/>
        </p:nvSpPr>
        <p:spPr>
          <a:xfrm>
            <a:off x="6305448" y="4517405"/>
            <a:ext cx="480000" cy="30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700">
                <a:solidFill>
                  <a:srgbClr val="FFFFFF"/>
                </a:solidFill>
                <a:latin typeface="Mada"/>
                <a:ea typeface="Mada"/>
                <a:cs typeface="Mada"/>
                <a:sym typeface="Mada"/>
              </a:rPr>
              <a:t>Maternal </a:t>
            </a:r>
            <a:endParaRPr sz="700">
              <a:solidFill>
                <a:srgbClr val="FFFFFF"/>
              </a:solidFill>
              <a:latin typeface="Mada"/>
              <a:ea typeface="Mada"/>
              <a:cs typeface="Mada"/>
              <a:sym typeface="Mada"/>
            </a:endParaRPr>
          </a:p>
          <a:p>
            <a:pPr indent="0" lvl="0" marL="0" rtl="0" algn="ctr">
              <a:spcBef>
                <a:spcPts val="0"/>
              </a:spcBef>
              <a:spcAft>
                <a:spcPts val="0"/>
              </a:spcAft>
              <a:buNone/>
            </a:pPr>
            <a:r>
              <a:rPr lang="en-GB" sz="700">
                <a:solidFill>
                  <a:srgbClr val="FFFFFF"/>
                </a:solidFill>
                <a:latin typeface="Mada"/>
                <a:ea typeface="Mada"/>
                <a:cs typeface="Mada"/>
                <a:sym typeface="Mada"/>
              </a:rPr>
              <a:t>Death</a:t>
            </a:r>
            <a:endParaRPr sz="700">
              <a:solidFill>
                <a:srgbClr val="FFFFFF"/>
              </a:solidFill>
              <a:latin typeface="Mada"/>
              <a:ea typeface="Mada"/>
              <a:cs typeface="Mada"/>
              <a:sym typeface="Mada"/>
            </a:endParaRPr>
          </a:p>
        </p:txBody>
      </p:sp>
      <p:sp>
        <p:nvSpPr>
          <p:cNvPr id="1543" name="Google Shape;1543;p58"/>
          <p:cNvSpPr txBox="1"/>
          <p:nvPr/>
        </p:nvSpPr>
        <p:spPr>
          <a:xfrm>
            <a:off x="6447488" y="3736791"/>
            <a:ext cx="480000" cy="30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700">
                <a:solidFill>
                  <a:srgbClr val="FFFFFF"/>
                </a:solidFill>
                <a:latin typeface="Mada"/>
                <a:ea typeface="Mada"/>
                <a:cs typeface="Mada"/>
                <a:sym typeface="Mada"/>
              </a:rPr>
              <a:t>Not</a:t>
            </a:r>
            <a:r>
              <a:rPr lang="en-GB" sz="700">
                <a:solidFill>
                  <a:srgbClr val="FFFFFF"/>
                </a:solidFill>
                <a:latin typeface="Mada"/>
                <a:ea typeface="Mada"/>
                <a:cs typeface="Mada"/>
                <a:sym typeface="Mada"/>
              </a:rPr>
              <a:t> Maternal </a:t>
            </a:r>
            <a:endParaRPr sz="700">
              <a:solidFill>
                <a:srgbClr val="FFFFFF"/>
              </a:solidFill>
              <a:latin typeface="Mada"/>
              <a:ea typeface="Mada"/>
              <a:cs typeface="Mada"/>
              <a:sym typeface="Mada"/>
            </a:endParaRPr>
          </a:p>
          <a:p>
            <a:pPr indent="0" lvl="0" marL="0" rtl="0" algn="ctr">
              <a:spcBef>
                <a:spcPts val="0"/>
              </a:spcBef>
              <a:spcAft>
                <a:spcPts val="0"/>
              </a:spcAft>
              <a:buNone/>
            </a:pPr>
            <a:r>
              <a:rPr lang="en-GB" sz="700">
                <a:solidFill>
                  <a:srgbClr val="FFFFFF"/>
                </a:solidFill>
                <a:latin typeface="Mada"/>
                <a:ea typeface="Mada"/>
                <a:cs typeface="Mada"/>
                <a:sym typeface="Mada"/>
              </a:rPr>
              <a:t>Death</a:t>
            </a:r>
            <a:endParaRPr sz="700">
              <a:solidFill>
                <a:srgbClr val="FFFFFF"/>
              </a:solidFill>
              <a:latin typeface="Mada"/>
              <a:ea typeface="Mada"/>
              <a:cs typeface="Mada"/>
              <a:sym typeface="Mada"/>
            </a:endParaRPr>
          </a:p>
        </p:txBody>
      </p:sp>
      <p:sp>
        <p:nvSpPr>
          <p:cNvPr id="1544" name="Google Shape;1544;p58"/>
          <p:cNvSpPr txBox="1"/>
          <p:nvPr/>
        </p:nvSpPr>
        <p:spPr>
          <a:xfrm>
            <a:off x="0" y="5477900"/>
            <a:ext cx="6500400" cy="137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76A5AF"/>
                </a:solidFill>
                <a:latin typeface="Nunito"/>
                <a:ea typeface="Nunito"/>
                <a:cs typeface="Nunito"/>
                <a:sym typeface="Nunito"/>
              </a:rPr>
              <a:t>Why women are dying?</a:t>
            </a:r>
            <a:endParaRPr sz="1800">
              <a:solidFill>
                <a:srgbClr val="76A5AF"/>
              </a:solidFill>
              <a:latin typeface="Nunito"/>
              <a:ea typeface="Nunito"/>
              <a:cs typeface="Nunito"/>
              <a:sym typeface="Nunito"/>
            </a:endParaRPr>
          </a:p>
          <a:p>
            <a:pPr indent="-304800" lvl="0" marL="457200" rtl="0" algn="l">
              <a:lnSpc>
                <a:spcPct val="115000"/>
              </a:lnSpc>
              <a:spcBef>
                <a:spcPts val="1600"/>
              </a:spcBef>
              <a:spcAft>
                <a:spcPts val="0"/>
              </a:spcAft>
              <a:buClr>
                <a:srgbClr val="000000"/>
              </a:buClr>
              <a:buSzPts val="1200"/>
              <a:buFont typeface="Mada"/>
              <a:buChar char="❖"/>
            </a:pPr>
            <a:r>
              <a:rPr lang="en-GB" sz="1200">
                <a:solidFill>
                  <a:srgbClr val="000000"/>
                </a:solidFill>
                <a:latin typeface="Mada"/>
                <a:ea typeface="Mada"/>
                <a:cs typeface="Mada"/>
                <a:sym typeface="Mada"/>
              </a:rPr>
              <a:t>Women die as a result of complications during and following pregnancy and childbirth.</a:t>
            </a:r>
            <a:endParaRPr sz="1200">
              <a:solidFill>
                <a:srgbClr val="000000"/>
              </a:solidFill>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The major complications that account for nearly 75% of all maternal deaths are:</a:t>
            </a:r>
            <a:endParaRPr sz="1200">
              <a:solidFill>
                <a:srgbClr val="000000"/>
              </a:solidFill>
              <a:latin typeface="Mada"/>
              <a:ea typeface="Mada"/>
              <a:cs typeface="Mada"/>
              <a:sym typeface="Mada"/>
            </a:endParaRPr>
          </a:p>
          <a:p>
            <a:pPr indent="0" lvl="0" marL="0" rtl="0" algn="l">
              <a:lnSpc>
                <a:spcPct val="115000"/>
              </a:lnSpc>
              <a:spcBef>
                <a:spcPts val="1600"/>
              </a:spcBef>
              <a:spcAft>
                <a:spcPts val="1600"/>
              </a:spcAft>
              <a:buNone/>
            </a:pPr>
            <a:r>
              <a:t/>
            </a:r>
            <a:endParaRPr sz="1200">
              <a:solidFill>
                <a:srgbClr val="000000"/>
              </a:solidFill>
              <a:latin typeface="Mada"/>
              <a:ea typeface="Mada"/>
              <a:cs typeface="Mada"/>
              <a:sym typeface="Mada"/>
            </a:endParaRPr>
          </a:p>
        </p:txBody>
      </p:sp>
      <p:sp>
        <p:nvSpPr>
          <p:cNvPr id="1545" name="Google Shape;1545;p58"/>
          <p:cNvSpPr/>
          <p:nvPr/>
        </p:nvSpPr>
        <p:spPr>
          <a:xfrm>
            <a:off x="0" y="5873900"/>
            <a:ext cx="2589000" cy="699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nvGrpSpPr>
          <p:cNvPr id="1546" name="Google Shape;1546;p58"/>
          <p:cNvGrpSpPr/>
          <p:nvPr/>
        </p:nvGrpSpPr>
        <p:grpSpPr>
          <a:xfrm>
            <a:off x="75200" y="6736500"/>
            <a:ext cx="7439125" cy="1154000"/>
            <a:chOff x="74850" y="189025"/>
            <a:chExt cx="7439125" cy="1154000"/>
          </a:xfrm>
        </p:grpSpPr>
        <p:sp>
          <p:nvSpPr>
            <p:cNvPr id="1547" name="Google Shape;1547;p58"/>
            <p:cNvSpPr/>
            <p:nvPr/>
          </p:nvSpPr>
          <p:spPr>
            <a:xfrm>
              <a:off x="74850" y="189025"/>
              <a:ext cx="2929497" cy="1152694"/>
            </a:xfrm>
            <a:custGeom>
              <a:rect b="b" l="l" r="r" t="t"/>
              <a:pathLst>
                <a:path extrusionOk="0" h="2013439" w="4356129">
                  <a:moveTo>
                    <a:pt x="2119229" y="714391"/>
                  </a:moveTo>
                  <a:lnTo>
                    <a:pt x="1679987" y="13518"/>
                  </a:lnTo>
                  <a:lnTo>
                    <a:pt x="567695" y="10105"/>
                  </a:lnTo>
                  <a:lnTo>
                    <a:pt x="0" y="964661"/>
                  </a:lnTo>
                  <a:lnTo>
                    <a:pt x="557852" y="2013439"/>
                  </a:lnTo>
                  <a:lnTo>
                    <a:pt x="1604137" y="1995854"/>
                  </a:lnTo>
                  <a:lnTo>
                    <a:pt x="2755929" y="0"/>
                  </a:lnTo>
                  <a:lnTo>
                    <a:pt x="3872552" y="8792"/>
                  </a:lnTo>
                  <a:lnTo>
                    <a:pt x="4356129" y="800100"/>
                  </a:lnTo>
                </a:path>
              </a:pathLst>
            </a:custGeom>
            <a:noFill/>
            <a:ln cap="flat" cmpd="sng" w="76200">
              <a:solidFill>
                <a:srgbClr val="134F5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548" name="Google Shape;1548;p58"/>
            <p:cNvSpPr/>
            <p:nvPr/>
          </p:nvSpPr>
          <p:spPr>
            <a:xfrm>
              <a:off x="1609364" y="189025"/>
              <a:ext cx="2891372" cy="1152694"/>
            </a:xfrm>
            <a:custGeom>
              <a:rect b="b" l="l" r="r" t="t"/>
              <a:pathLst>
                <a:path extrusionOk="0" h="2013439" w="4299438">
                  <a:moveTo>
                    <a:pt x="0" y="1099040"/>
                  </a:moveTo>
                  <a:lnTo>
                    <a:pt x="501161" y="2013439"/>
                  </a:lnTo>
                  <a:lnTo>
                    <a:pt x="1547446" y="1995854"/>
                  </a:lnTo>
                  <a:lnTo>
                    <a:pt x="2699238" y="0"/>
                  </a:lnTo>
                  <a:lnTo>
                    <a:pt x="3815861" y="8792"/>
                  </a:lnTo>
                  <a:lnTo>
                    <a:pt x="4299438" y="800100"/>
                  </a:lnTo>
                </a:path>
              </a:pathLst>
            </a:custGeom>
            <a:noFill/>
            <a:ln cap="flat" cmpd="sng" w="76200">
              <a:solidFill>
                <a:srgbClr val="45818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549" name="Google Shape;1549;p58"/>
            <p:cNvSpPr/>
            <p:nvPr/>
          </p:nvSpPr>
          <p:spPr>
            <a:xfrm>
              <a:off x="3105990" y="189025"/>
              <a:ext cx="2891372" cy="1152694"/>
            </a:xfrm>
            <a:custGeom>
              <a:rect b="b" l="l" r="r" t="t"/>
              <a:pathLst>
                <a:path extrusionOk="0" h="2013439" w="4299438">
                  <a:moveTo>
                    <a:pt x="0" y="1099040"/>
                  </a:moveTo>
                  <a:lnTo>
                    <a:pt x="501161" y="2013439"/>
                  </a:lnTo>
                  <a:lnTo>
                    <a:pt x="1547446" y="1995854"/>
                  </a:lnTo>
                  <a:lnTo>
                    <a:pt x="2699238" y="0"/>
                  </a:lnTo>
                  <a:lnTo>
                    <a:pt x="3815861" y="8792"/>
                  </a:lnTo>
                  <a:lnTo>
                    <a:pt x="4299438" y="800100"/>
                  </a:lnTo>
                </a:path>
              </a:pathLst>
            </a:custGeom>
            <a:noFill/>
            <a:ln cap="flat" cmpd="sng" w="76200">
              <a:solidFill>
                <a:srgbClr val="A2C4C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550" name="Google Shape;1550;p58"/>
            <p:cNvSpPr/>
            <p:nvPr/>
          </p:nvSpPr>
          <p:spPr>
            <a:xfrm rot="10800000">
              <a:off x="4584478" y="190331"/>
              <a:ext cx="2929497" cy="1152694"/>
            </a:xfrm>
            <a:custGeom>
              <a:rect b="b" l="l" r="r" t="t"/>
              <a:pathLst>
                <a:path extrusionOk="0" h="2013439" w="4356129">
                  <a:moveTo>
                    <a:pt x="2068988" y="754584"/>
                  </a:moveTo>
                  <a:lnTo>
                    <a:pt x="1679987" y="13518"/>
                  </a:lnTo>
                  <a:lnTo>
                    <a:pt x="567695" y="10105"/>
                  </a:lnTo>
                  <a:lnTo>
                    <a:pt x="0" y="964661"/>
                  </a:lnTo>
                  <a:lnTo>
                    <a:pt x="557852" y="2013439"/>
                  </a:lnTo>
                  <a:lnTo>
                    <a:pt x="1604137" y="1995854"/>
                  </a:lnTo>
                  <a:lnTo>
                    <a:pt x="2755929" y="0"/>
                  </a:lnTo>
                  <a:lnTo>
                    <a:pt x="3872552" y="8792"/>
                  </a:lnTo>
                  <a:lnTo>
                    <a:pt x="4356129" y="800100"/>
                  </a:lnTo>
                </a:path>
              </a:pathLst>
            </a:custGeom>
            <a:noFill/>
            <a:ln cap="flat" cmpd="sng" w="76200">
              <a:solidFill>
                <a:srgbClr val="D9D9D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551" name="Google Shape;1551;p58"/>
            <p:cNvSpPr txBox="1"/>
            <p:nvPr/>
          </p:nvSpPr>
          <p:spPr>
            <a:xfrm>
              <a:off x="244913" y="339491"/>
              <a:ext cx="1125000" cy="939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1600"/>
                </a:spcAft>
                <a:buClr>
                  <a:srgbClr val="000000"/>
                </a:buClr>
                <a:buSzPts val="1100"/>
                <a:buFont typeface="Arial"/>
                <a:buNone/>
              </a:pPr>
              <a:r>
                <a:rPr lang="en-GB" sz="1200">
                  <a:solidFill>
                    <a:srgbClr val="000000"/>
                  </a:solidFill>
                  <a:latin typeface="Mada"/>
                  <a:ea typeface="Mada"/>
                  <a:cs typeface="Mada"/>
                  <a:sym typeface="Mada"/>
                </a:rPr>
                <a:t>severe bleeding (mostly after childbirth).</a:t>
              </a:r>
              <a:endParaRPr sz="1200">
                <a:latin typeface="Mada"/>
                <a:ea typeface="Mada"/>
                <a:cs typeface="Mada"/>
                <a:sym typeface="Mada"/>
              </a:endParaRPr>
            </a:p>
          </p:txBody>
        </p:sp>
      </p:grpSp>
      <p:sp>
        <p:nvSpPr>
          <p:cNvPr id="1552" name="Google Shape;1552;p58"/>
          <p:cNvSpPr txBox="1"/>
          <p:nvPr/>
        </p:nvSpPr>
        <p:spPr>
          <a:xfrm>
            <a:off x="1706200" y="7195475"/>
            <a:ext cx="1194900" cy="698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SzPts val="1100"/>
              <a:buNone/>
            </a:pPr>
            <a:r>
              <a:rPr lang="en-GB" sz="1100">
                <a:solidFill>
                  <a:srgbClr val="000000"/>
                </a:solidFill>
                <a:latin typeface="Mada"/>
                <a:ea typeface="Mada"/>
                <a:cs typeface="Mada"/>
                <a:sym typeface="Mada"/>
              </a:rPr>
              <a:t>infections (usually after childbirth). </a:t>
            </a:r>
            <a:r>
              <a:rPr lang="en-GB" sz="800">
                <a:solidFill>
                  <a:srgbClr val="6AA84F"/>
                </a:solidFill>
                <a:latin typeface="Mada"/>
                <a:ea typeface="Mada"/>
                <a:cs typeface="Mada"/>
                <a:sym typeface="Mada"/>
              </a:rPr>
              <a:t>E</a:t>
            </a:r>
            <a:r>
              <a:rPr lang="en-GB" sz="800">
                <a:solidFill>
                  <a:srgbClr val="6AA84F"/>
                </a:solidFill>
                <a:latin typeface="Mada"/>
                <a:ea typeface="Mada"/>
                <a:cs typeface="Mada"/>
                <a:sym typeface="Mada"/>
              </a:rPr>
              <a:t>.g. </a:t>
            </a:r>
            <a:r>
              <a:rPr lang="en-GB" sz="800">
                <a:solidFill>
                  <a:srgbClr val="6AA84F"/>
                </a:solidFill>
                <a:latin typeface="Mada"/>
                <a:ea typeface="Mada"/>
                <a:cs typeface="Mada"/>
                <a:sym typeface="Mada"/>
              </a:rPr>
              <a:t>Tetanus (vaccination is recommended for pregnant women)</a:t>
            </a:r>
            <a:endParaRPr sz="800">
              <a:solidFill>
                <a:srgbClr val="000000"/>
              </a:solidFill>
              <a:latin typeface="Mada"/>
              <a:ea typeface="Mada"/>
              <a:cs typeface="Mada"/>
              <a:sym typeface="Mada"/>
            </a:endParaRPr>
          </a:p>
          <a:p>
            <a:pPr indent="0" lvl="0" marL="0" rtl="0" algn="ctr">
              <a:spcBef>
                <a:spcPts val="1600"/>
              </a:spcBef>
              <a:spcAft>
                <a:spcPts val="1600"/>
              </a:spcAft>
              <a:buSzPts val="1100"/>
              <a:buNone/>
            </a:pPr>
            <a:r>
              <a:t/>
            </a:r>
            <a:endParaRPr sz="1100">
              <a:latin typeface="Mada"/>
              <a:ea typeface="Mada"/>
              <a:cs typeface="Mada"/>
              <a:sym typeface="Mada"/>
            </a:endParaRPr>
          </a:p>
        </p:txBody>
      </p:sp>
      <p:sp>
        <p:nvSpPr>
          <p:cNvPr id="1553" name="Google Shape;1553;p58"/>
          <p:cNvSpPr txBox="1"/>
          <p:nvPr/>
        </p:nvSpPr>
        <p:spPr>
          <a:xfrm>
            <a:off x="3175275" y="6965413"/>
            <a:ext cx="1239000" cy="782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1600"/>
              </a:spcAft>
              <a:buSzPts val="1100"/>
              <a:buNone/>
            </a:pPr>
            <a:r>
              <a:rPr lang="en-GB" sz="1100">
                <a:solidFill>
                  <a:srgbClr val="000000"/>
                </a:solidFill>
                <a:latin typeface="Mada"/>
                <a:ea typeface="Mada"/>
                <a:cs typeface="Mada"/>
                <a:sym typeface="Mada"/>
              </a:rPr>
              <a:t>high blood pressure during pregnancy (pre-eclampsia and eclampsia).</a:t>
            </a:r>
            <a:endParaRPr sz="1100">
              <a:latin typeface="Mada"/>
              <a:ea typeface="Mada"/>
              <a:cs typeface="Mada"/>
              <a:sym typeface="Mada"/>
            </a:endParaRPr>
          </a:p>
        </p:txBody>
      </p:sp>
      <p:sp>
        <p:nvSpPr>
          <p:cNvPr id="1554" name="Google Shape;1554;p58"/>
          <p:cNvSpPr txBox="1"/>
          <p:nvPr/>
        </p:nvSpPr>
        <p:spPr>
          <a:xfrm>
            <a:off x="6187726" y="7022500"/>
            <a:ext cx="1194900" cy="782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1600"/>
              </a:spcAft>
              <a:buSzPts val="1100"/>
              <a:buNone/>
            </a:pPr>
            <a:r>
              <a:rPr lang="en-GB" sz="1100">
                <a:solidFill>
                  <a:srgbClr val="000000"/>
                </a:solidFill>
                <a:latin typeface="Mada"/>
                <a:ea typeface="Mada"/>
                <a:cs typeface="Mada"/>
                <a:sym typeface="Mada"/>
              </a:rPr>
              <a:t>associated with diseases such as malaria, and AIDS  during pregnancy.</a:t>
            </a:r>
            <a:endParaRPr sz="1100">
              <a:latin typeface="Mada"/>
              <a:ea typeface="Mada"/>
              <a:cs typeface="Mada"/>
              <a:sym typeface="Mada"/>
            </a:endParaRPr>
          </a:p>
        </p:txBody>
      </p:sp>
      <p:sp>
        <p:nvSpPr>
          <p:cNvPr id="1555" name="Google Shape;1555;p58"/>
          <p:cNvSpPr txBox="1"/>
          <p:nvPr/>
        </p:nvSpPr>
        <p:spPr>
          <a:xfrm>
            <a:off x="4719458" y="7025971"/>
            <a:ext cx="1125000" cy="782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1600"/>
              </a:spcAft>
              <a:buSzPts val="1100"/>
              <a:buNone/>
            </a:pPr>
            <a:r>
              <a:rPr lang="en-GB" sz="1200">
                <a:solidFill>
                  <a:srgbClr val="000000"/>
                </a:solidFill>
                <a:latin typeface="Mada"/>
                <a:ea typeface="Mada"/>
                <a:cs typeface="Mada"/>
                <a:sym typeface="Mada"/>
              </a:rPr>
              <a:t>complications from delivery. And unsafe abortion.</a:t>
            </a:r>
            <a:endParaRPr sz="1200">
              <a:latin typeface="Mada"/>
              <a:ea typeface="Mada"/>
              <a:cs typeface="Mada"/>
              <a:sym typeface="Mada"/>
            </a:endParaRPr>
          </a:p>
        </p:txBody>
      </p:sp>
      <p:sp>
        <p:nvSpPr>
          <p:cNvPr id="1556" name="Google Shape;1556;p58"/>
          <p:cNvSpPr/>
          <p:nvPr/>
        </p:nvSpPr>
        <p:spPr>
          <a:xfrm>
            <a:off x="2229850" y="7698800"/>
            <a:ext cx="147600" cy="1380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58"/>
          <p:cNvSpPr txBox="1"/>
          <p:nvPr/>
        </p:nvSpPr>
        <p:spPr>
          <a:xfrm>
            <a:off x="0" y="8165488"/>
            <a:ext cx="6822600" cy="62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76A5AF"/>
                </a:solidFill>
              </a:rPr>
              <a:t>Why do women not get the care they need?</a:t>
            </a:r>
            <a:r>
              <a:rPr lang="en-GB" sz="1200">
                <a:solidFill>
                  <a:srgbClr val="76A5AF"/>
                </a:solidFill>
              </a:rPr>
              <a:t> (Why do these women die?)</a:t>
            </a:r>
            <a:endParaRPr sz="1200">
              <a:solidFill>
                <a:srgbClr val="76A5AF"/>
              </a:solidFill>
            </a:endParaRPr>
          </a:p>
        </p:txBody>
      </p:sp>
      <p:sp>
        <p:nvSpPr>
          <p:cNvPr id="1558" name="Google Shape;1558;p58"/>
          <p:cNvSpPr/>
          <p:nvPr/>
        </p:nvSpPr>
        <p:spPr>
          <a:xfrm>
            <a:off x="0" y="8608450"/>
            <a:ext cx="6471000" cy="699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nvGrpSpPr>
          <p:cNvPr id="1559" name="Google Shape;1559;p58"/>
          <p:cNvGrpSpPr/>
          <p:nvPr/>
        </p:nvGrpSpPr>
        <p:grpSpPr>
          <a:xfrm>
            <a:off x="169100" y="8626048"/>
            <a:ext cx="6283992" cy="2006679"/>
            <a:chOff x="-950280" y="880921"/>
            <a:chExt cx="8222968" cy="2932027"/>
          </a:xfrm>
        </p:grpSpPr>
        <p:grpSp>
          <p:nvGrpSpPr>
            <p:cNvPr id="1560" name="Google Shape;1560;p58"/>
            <p:cNvGrpSpPr/>
            <p:nvPr/>
          </p:nvGrpSpPr>
          <p:grpSpPr>
            <a:xfrm>
              <a:off x="-950280" y="1020170"/>
              <a:ext cx="8222968" cy="2346390"/>
              <a:chOff x="-950280" y="1020170"/>
              <a:chExt cx="8222968" cy="2346390"/>
            </a:xfrm>
          </p:grpSpPr>
          <p:grpSp>
            <p:nvGrpSpPr>
              <p:cNvPr id="1561" name="Google Shape;1561;p58"/>
              <p:cNvGrpSpPr/>
              <p:nvPr/>
            </p:nvGrpSpPr>
            <p:grpSpPr>
              <a:xfrm>
                <a:off x="-950280" y="1723669"/>
                <a:ext cx="3390162" cy="1121962"/>
                <a:chOff x="-1167562" y="1825874"/>
                <a:chExt cx="4443200" cy="1450500"/>
              </a:xfrm>
            </p:grpSpPr>
            <p:sp>
              <p:nvSpPr>
                <p:cNvPr id="1562" name="Google Shape;1562;p58"/>
                <p:cNvSpPr txBox="1"/>
                <p:nvPr/>
              </p:nvSpPr>
              <p:spPr>
                <a:xfrm>
                  <a:off x="-1167562" y="1825874"/>
                  <a:ext cx="3957600" cy="1450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1600"/>
                    </a:spcAft>
                    <a:buClr>
                      <a:srgbClr val="000000"/>
                    </a:buClr>
                    <a:buSzPts val="800"/>
                    <a:buFont typeface="Arial"/>
                    <a:buNone/>
                  </a:pPr>
                  <a:r>
                    <a:rPr b="1" lang="en-GB" sz="1200">
                      <a:solidFill>
                        <a:srgbClr val="134F5C"/>
                      </a:solidFill>
                      <a:latin typeface="Mada"/>
                      <a:ea typeface="Mada"/>
                      <a:cs typeface="Mada"/>
                      <a:sym typeface="Mada"/>
                    </a:rPr>
                    <a:t>Delay in decision to seek care</a:t>
                  </a:r>
                  <a:endParaRPr b="1" sz="1200">
                    <a:solidFill>
                      <a:srgbClr val="134F5C"/>
                    </a:solidFill>
                    <a:latin typeface="Mada"/>
                    <a:ea typeface="Mada"/>
                    <a:cs typeface="Mada"/>
                    <a:sym typeface="Mada"/>
                  </a:endParaRPr>
                </a:p>
              </p:txBody>
            </p:sp>
            <p:cxnSp>
              <p:nvCxnSpPr>
                <p:cNvPr id="1563" name="Google Shape;1563;p58"/>
                <p:cNvCxnSpPr/>
                <p:nvPr/>
              </p:nvCxnSpPr>
              <p:spPr>
                <a:xfrm rot="10800000">
                  <a:off x="2642038" y="2647950"/>
                  <a:ext cx="633600" cy="0"/>
                </a:xfrm>
                <a:prstGeom prst="straightConnector1">
                  <a:avLst/>
                </a:prstGeom>
                <a:noFill/>
                <a:ln cap="flat" cmpd="sng" w="9525">
                  <a:solidFill>
                    <a:srgbClr val="134F5C"/>
                  </a:solidFill>
                  <a:prstDash val="solid"/>
                  <a:round/>
                  <a:headEnd len="sm" w="sm" type="none"/>
                  <a:tailEnd len="med" w="med" type="oval"/>
                </a:ln>
              </p:spPr>
            </p:cxnSp>
          </p:grpSp>
          <p:sp>
            <p:nvSpPr>
              <p:cNvPr id="1564" name="Google Shape;1564;p58"/>
              <p:cNvSpPr txBox="1"/>
              <p:nvPr/>
            </p:nvSpPr>
            <p:spPr>
              <a:xfrm>
                <a:off x="4977455" y="1020170"/>
                <a:ext cx="2249100" cy="99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600"/>
                  </a:spcAft>
                  <a:buClr>
                    <a:srgbClr val="000000"/>
                  </a:buClr>
                  <a:buSzPts val="800"/>
                  <a:buFont typeface="Arial"/>
                  <a:buNone/>
                </a:pPr>
                <a:r>
                  <a:rPr b="1" lang="en-GB" sz="1200">
                    <a:solidFill>
                      <a:srgbClr val="76A5AF"/>
                    </a:solidFill>
                    <a:latin typeface="Mada"/>
                    <a:ea typeface="Mada"/>
                    <a:cs typeface="Mada"/>
                    <a:sym typeface="Mada"/>
                  </a:rPr>
                  <a:t>Delay in reaching care</a:t>
                </a:r>
                <a:endParaRPr b="1" i="0" sz="1200" u="none" cap="none" strike="noStrike">
                  <a:solidFill>
                    <a:srgbClr val="76A5AF"/>
                  </a:solidFill>
                  <a:latin typeface="Mada"/>
                  <a:ea typeface="Mada"/>
                  <a:cs typeface="Mada"/>
                  <a:sym typeface="Mada"/>
                </a:endParaRPr>
              </a:p>
            </p:txBody>
          </p:sp>
          <p:cxnSp>
            <p:nvCxnSpPr>
              <p:cNvPr id="1565" name="Google Shape;1565;p58"/>
              <p:cNvCxnSpPr/>
              <p:nvPr/>
            </p:nvCxnSpPr>
            <p:spPr>
              <a:xfrm>
                <a:off x="3915676" y="1630328"/>
                <a:ext cx="981900" cy="0"/>
              </a:xfrm>
              <a:prstGeom prst="straightConnector1">
                <a:avLst/>
              </a:prstGeom>
              <a:noFill/>
              <a:ln cap="flat" cmpd="sng" w="9525">
                <a:solidFill>
                  <a:srgbClr val="A2C4C9"/>
                </a:solidFill>
                <a:prstDash val="solid"/>
                <a:round/>
                <a:headEnd len="sm" w="sm" type="none"/>
                <a:tailEnd len="med" w="med" type="oval"/>
              </a:ln>
            </p:spPr>
          </p:cxnSp>
          <p:grpSp>
            <p:nvGrpSpPr>
              <p:cNvPr id="1566" name="Google Shape;1566;p58"/>
              <p:cNvGrpSpPr/>
              <p:nvPr/>
            </p:nvGrpSpPr>
            <p:grpSpPr>
              <a:xfrm>
                <a:off x="3853389" y="2368977"/>
                <a:ext cx="3419299" cy="997583"/>
                <a:chOff x="5128203" y="2660144"/>
                <a:chExt cx="4481387" cy="1289700"/>
              </a:xfrm>
            </p:grpSpPr>
            <p:sp>
              <p:nvSpPr>
                <p:cNvPr id="1567" name="Google Shape;1567;p58"/>
                <p:cNvSpPr txBox="1"/>
                <p:nvPr/>
              </p:nvSpPr>
              <p:spPr>
                <a:xfrm>
                  <a:off x="6454791" y="2660144"/>
                  <a:ext cx="3154800" cy="128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1600"/>
                    </a:spcAft>
                    <a:buClr>
                      <a:srgbClr val="000000"/>
                    </a:buClr>
                    <a:buSzPts val="800"/>
                    <a:buFont typeface="Arial"/>
                    <a:buNone/>
                  </a:pPr>
                  <a:r>
                    <a:rPr b="1" lang="en-GB" sz="1200">
                      <a:solidFill>
                        <a:srgbClr val="B7B7B7"/>
                      </a:solidFill>
                      <a:latin typeface="Mada"/>
                      <a:ea typeface="Mada"/>
                      <a:cs typeface="Mada"/>
                      <a:sym typeface="Mada"/>
                    </a:rPr>
                    <a:t>Delay in receiving care</a:t>
                  </a:r>
                  <a:endParaRPr b="1" sz="1200">
                    <a:solidFill>
                      <a:srgbClr val="B7B7B7"/>
                    </a:solidFill>
                    <a:latin typeface="Mada"/>
                    <a:ea typeface="Mada"/>
                    <a:cs typeface="Mada"/>
                    <a:sym typeface="Mada"/>
                  </a:endParaRPr>
                </a:p>
              </p:txBody>
            </p:sp>
            <p:cxnSp>
              <p:nvCxnSpPr>
                <p:cNvPr id="1568" name="Google Shape;1568;p58"/>
                <p:cNvCxnSpPr/>
                <p:nvPr/>
              </p:nvCxnSpPr>
              <p:spPr>
                <a:xfrm>
                  <a:off x="5128203" y="3880751"/>
                  <a:ext cx="1286700" cy="0"/>
                </a:xfrm>
                <a:prstGeom prst="straightConnector1">
                  <a:avLst/>
                </a:prstGeom>
                <a:noFill/>
                <a:ln cap="flat" cmpd="sng" w="9525">
                  <a:solidFill>
                    <a:srgbClr val="D9D9D9"/>
                  </a:solidFill>
                  <a:prstDash val="solid"/>
                  <a:round/>
                  <a:headEnd len="sm" w="sm" type="none"/>
                  <a:tailEnd len="med" w="med" type="oval"/>
                </a:ln>
              </p:spPr>
            </p:cxnSp>
          </p:grpSp>
        </p:grpSp>
        <p:grpSp>
          <p:nvGrpSpPr>
            <p:cNvPr id="1569" name="Google Shape;1569;p58"/>
            <p:cNvGrpSpPr/>
            <p:nvPr/>
          </p:nvGrpSpPr>
          <p:grpSpPr>
            <a:xfrm>
              <a:off x="1973638" y="880921"/>
              <a:ext cx="2910719" cy="2932027"/>
              <a:chOff x="2662213" y="676343"/>
              <a:chExt cx="3814835" cy="3790597"/>
            </a:xfrm>
          </p:grpSpPr>
          <p:sp>
            <p:nvSpPr>
              <p:cNvPr id="1570" name="Google Shape;1570;p58"/>
              <p:cNvSpPr/>
              <p:nvPr/>
            </p:nvSpPr>
            <p:spPr>
              <a:xfrm rot="3600185">
                <a:off x="3169983" y="1184511"/>
                <a:ext cx="2774659" cy="2774659"/>
              </a:xfrm>
              <a:prstGeom prst="blockArc">
                <a:avLst>
                  <a:gd fmla="val 12622480" name="adj1"/>
                  <a:gd fmla="val 19781569" name="adj2"/>
                  <a:gd fmla="val 20773" name="adj3"/>
                </a:avLst>
              </a:prstGeom>
              <a:solidFill>
                <a:srgbClr val="A2C4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1571" name="Google Shape;1571;p58"/>
              <p:cNvSpPr/>
              <p:nvPr/>
            </p:nvSpPr>
            <p:spPr>
              <a:xfrm rot="10800000">
                <a:off x="3183490" y="1163229"/>
                <a:ext cx="2774700" cy="2774700"/>
              </a:xfrm>
              <a:prstGeom prst="blockArc">
                <a:avLst>
                  <a:gd fmla="val 12622480" name="adj1"/>
                  <a:gd fmla="val 19662822" name="adj2"/>
                  <a:gd fmla="val 20729" name="adj3"/>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1572" name="Google Shape;1572;p58"/>
              <p:cNvSpPr/>
              <p:nvPr/>
            </p:nvSpPr>
            <p:spPr>
              <a:xfrm rot="-3600185">
                <a:off x="3194618" y="1184114"/>
                <a:ext cx="2774659" cy="2774659"/>
              </a:xfrm>
              <a:prstGeom prst="blockArc">
                <a:avLst>
                  <a:gd fmla="val 12622480" name="adj1"/>
                  <a:gd fmla="val 19703271" name="adj2"/>
                  <a:gd fmla="val 20851" name="adj3"/>
                </a:avLst>
              </a:prstGeom>
              <a:solidFill>
                <a:srgbClr val="134F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grpSp>
            <p:nvGrpSpPr>
              <p:cNvPr id="1573" name="Google Shape;1573;p58"/>
              <p:cNvGrpSpPr/>
              <p:nvPr/>
            </p:nvGrpSpPr>
            <p:grpSpPr>
              <a:xfrm>
                <a:off x="4264097" y="1180331"/>
                <a:ext cx="585001" cy="585530"/>
                <a:chOff x="1970048" y="811613"/>
                <a:chExt cx="588000" cy="588000"/>
              </a:xfrm>
            </p:grpSpPr>
            <p:sp>
              <p:nvSpPr>
                <p:cNvPr id="1574" name="Google Shape;1574;p58"/>
                <p:cNvSpPr/>
                <p:nvPr/>
              </p:nvSpPr>
              <p:spPr>
                <a:xfrm rot="39023">
                  <a:off x="1973329" y="814894"/>
                  <a:ext cx="581437" cy="581437"/>
                </a:xfrm>
                <a:prstGeom prst="pie">
                  <a:avLst>
                    <a:gd fmla="val 6190354" name="adj1"/>
                    <a:gd fmla="val 14996165" name="adj2"/>
                  </a:avLst>
                </a:prstGeom>
                <a:solidFill>
                  <a:srgbClr val="A2C4C9"/>
                </a:solidFill>
                <a:ln>
                  <a:noFill/>
                </a:ln>
                <a:effectLst>
                  <a:outerShdw blurRad="142875" rotWithShape="0" algn="bl">
                    <a:srgbClr val="000000">
                      <a:alpha val="427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1575" name="Google Shape;1575;p58"/>
                <p:cNvSpPr/>
                <p:nvPr/>
              </p:nvSpPr>
              <p:spPr>
                <a:xfrm rot="10800000">
                  <a:off x="1973295" y="814927"/>
                  <a:ext cx="581400" cy="581400"/>
                </a:xfrm>
                <a:prstGeom prst="pie">
                  <a:avLst>
                    <a:gd fmla="val 4028252" name="adj1"/>
                    <a:gd fmla="val 17183677" name="adj2"/>
                  </a:avLst>
                </a:prstGeom>
                <a:solidFill>
                  <a:srgbClr val="A2C4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grpSp>
          <p:grpSp>
            <p:nvGrpSpPr>
              <p:cNvPr id="1576" name="Google Shape;1576;p58"/>
              <p:cNvGrpSpPr/>
              <p:nvPr/>
            </p:nvGrpSpPr>
            <p:grpSpPr>
              <a:xfrm rot="7200165">
                <a:off x="5229899" y="2804769"/>
                <a:ext cx="585011" cy="585536"/>
                <a:chOff x="1977085" y="811649"/>
                <a:chExt cx="588000" cy="588000"/>
              </a:xfrm>
            </p:grpSpPr>
            <p:sp>
              <p:nvSpPr>
                <p:cNvPr id="1577" name="Google Shape;1577;p58"/>
                <p:cNvSpPr/>
                <p:nvPr/>
              </p:nvSpPr>
              <p:spPr>
                <a:xfrm rot="39023">
                  <a:off x="1980366" y="814930"/>
                  <a:ext cx="581437" cy="581437"/>
                </a:xfrm>
                <a:prstGeom prst="pie">
                  <a:avLst>
                    <a:gd fmla="val 6190354" name="adj1"/>
                    <a:gd fmla="val 14996165" name="adj2"/>
                  </a:avLst>
                </a:prstGeom>
                <a:solidFill>
                  <a:srgbClr val="D9D9D9"/>
                </a:solidFill>
                <a:ln>
                  <a:noFill/>
                </a:ln>
                <a:effectLst>
                  <a:outerShdw blurRad="142875" rotWithShape="0" algn="bl">
                    <a:srgbClr val="000000">
                      <a:alpha val="427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1578" name="Google Shape;1578;p58"/>
                <p:cNvSpPr/>
                <p:nvPr/>
              </p:nvSpPr>
              <p:spPr>
                <a:xfrm rot="10800000">
                  <a:off x="1980332" y="814963"/>
                  <a:ext cx="581400" cy="581400"/>
                </a:xfrm>
                <a:prstGeom prst="pie">
                  <a:avLst>
                    <a:gd fmla="val 4028252" name="adj1"/>
                    <a:gd fmla="val 17183677" name="adj2"/>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grpSp>
          <p:sp>
            <p:nvSpPr>
              <p:cNvPr id="1579" name="Google Shape;1579;p58"/>
              <p:cNvSpPr txBox="1"/>
              <p:nvPr/>
            </p:nvSpPr>
            <p:spPr>
              <a:xfrm>
                <a:off x="3292258" y="2819222"/>
                <a:ext cx="6759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i="0" lang="en-GB" sz="1600" u="none" cap="none" strike="noStrike">
                    <a:solidFill>
                      <a:srgbClr val="FFFFFF"/>
                    </a:solidFill>
                    <a:latin typeface="Changa"/>
                    <a:ea typeface="Changa"/>
                    <a:cs typeface="Changa"/>
                    <a:sym typeface="Changa"/>
                  </a:rPr>
                  <a:t>01 </a:t>
                </a:r>
                <a:endParaRPr i="0" sz="1600" u="none" cap="none" strike="noStrike">
                  <a:solidFill>
                    <a:srgbClr val="FFFFFF"/>
                  </a:solidFill>
                  <a:latin typeface="Changa"/>
                  <a:ea typeface="Changa"/>
                  <a:cs typeface="Changa"/>
                  <a:sym typeface="Changa"/>
                </a:endParaRPr>
              </a:p>
            </p:txBody>
          </p:sp>
          <p:grpSp>
            <p:nvGrpSpPr>
              <p:cNvPr id="1580" name="Google Shape;1580;p58"/>
              <p:cNvGrpSpPr/>
              <p:nvPr/>
            </p:nvGrpSpPr>
            <p:grpSpPr>
              <a:xfrm rot="-7200165">
                <a:off x="3337708" y="2826834"/>
                <a:ext cx="585011" cy="585536"/>
                <a:chOff x="1967628" y="812211"/>
                <a:chExt cx="588000" cy="588000"/>
              </a:xfrm>
            </p:grpSpPr>
            <p:sp>
              <p:nvSpPr>
                <p:cNvPr id="1581" name="Google Shape;1581;p58"/>
                <p:cNvSpPr/>
                <p:nvPr/>
              </p:nvSpPr>
              <p:spPr>
                <a:xfrm rot="39023">
                  <a:off x="1970909" y="815492"/>
                  <a:ext cx="581437" cy="581437"/>
                </a:xfrm>
                <a:prstGeom prst="pie">
                  <a:avLst>
                    <a:gd fmla="val 6190354" name="adj1"/>
                    <a:gd fmla="val 14996165" name="adj2"/>
                  </a:avLst>
                </a:prstGeom>
                <a:solidFill>
                  <a:srgbClr val="134F5C"/>
                </a:solidFill>
                <a:ln>
                  <a:noFill/>
                </a:ln>
                <a:effectLst>
                  <a:outerShdw blurRad="142875" rotWithShape="0" algn="bl">
                    <a:srgbClr val="000000">
                      <a:alpha val="427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1582" name="Google Shape;1582;p58"/>
                <p:cNvSpPr/>
                <p:nvPr/>
              </p:nvSpPr>
              <p:spPr>
                <a:xfrm rot="10800000">
                  <a:off x="1970875" y="815525"/>
                  <a:ext cx="581400" cy="581400"/>
                </a:xfrm>
                <a:prstGeom prst="pie">
                  <a:avLst>
                    <a:gd fmla="val 4028252" name="adj1"/>
                    <a:gd fmla="val 17183677" name="adj2"/>
                  </a:avLst>
                </a:prstGeom>
                <a:solidFill>
                  <a:srgbClr val="134F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grpSp>
        </p:grpSp>
      </p:grpSp>
      <p:sp>
        <p:nvSpPr>
          <p:cNvPr id="1583" name="Google Shape;1583;p58"/>
          <p:cNvSpPr txBox="1"/>
          <p:nvPr/>
        </p:nvSpPr>
        <p:spPr>
          <a:xfrm>
            <a:off x="2784665" y="9275238"/>
            <a:ext cx="1457400" cy="70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latin typeface="Nunito"/>
                <a:ea typeface="Nunito"/>
                <a:cs typeface="Nunito"/>
                <a:sym typeface="Nunito"/>
              </a:rPr>
              <a:t>3 Delays</a:t>
            </a:r>
            <a:endParaRPr b="1">
              <a:latin typeface="Nunito"/>
              <a:ea typeface="Nunito"/>
              <a:cs typeface="Nunito"/>
              <a:sym typeface="Nunito"/>
            </a:endParaRPr>
          </a:p>
          <a:p>
            <a:pPr indent="0" lvl="0" marL="0" rtl="0" algn="ctr">
              <a:spcBef>
                <a:spcPts val="0"/>
              </a:spcBef>
              <a:spcAft>
                <a:spcPts val="0"/>
              </a:spcAft>
              <a:buNone/>
            </a:pPr>
            <a:r>
              <a:rPr b="1" lang="en-GB">
                <a:latin typeface="Nunito"/>
                <a:ea typeface="Nunito"/>
                <a:cs typeface="Nunito"/>
                <a:sym typeface="Nunito"/>
              </a:rPr>
              <a:t> Model</a:t>
            </a:r>
            <a:endParaRPr b="1">
              <a:latin typeface="Nunito"/>
              <a:ea typeface="Nunito"/>
              <a:cs typeface="Nunito"/>
              <a:sym typeface="Nunito"/>
            </a:endParaRPr>
          </a:p>
        </p:txBody>
      </p:sp>
      <p:sp>
        <p:nvSpPr>
          <p:cNvPr id="1584" name="Google Shape;1584;p58"/>
          <p:cNvSpPr txBox="1"/>
          <p:nvPr/>
        </p:nvSpPr>
        <p:spPr>
          <a:xfrm>
            <a:off x="18968" y="9607550"/>
            <a:ext cx="2765700" cy="9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-Lack of understanding of complications</a:t>
            </a:r>
            <a:endParaRPr sz="1100">
              <a:latin typeface="Mada"/>
              <a:ea typeface="Mada"/>
              <a:cs typeface="Mada"/>
              <a:sym typeface="Mada"/>
            </a:endParaRPr>
          </a:p>
          <a:p>
            <a:pPr indent="0" lvl="0" marL="0" rtl="0" algn="l">
              <a:spcBef>
                <a:spcPts val="0"/>
              </a:spcBef>
              <a:spcAft>
                <a:spcPts val="0"/>
              </a:spcAft>
              <a:buNone/>
            </a:pPr>
            <a:r>
              <a:rPr lang="en-GB" sz="1100">
                <a:latin typeface="Mada"/>
                <a:ea typeface="Mada"/>
                <a:cs typeface="Mada"/>
                <a:sym typeface="Mada"/>
              </a:rPr>
              <a:t>-Acceptance of maternal death</a:t>
            </a:r>
            <a:endParaRPr sz="1100">
              <a:latin typeface="Mada"/>
              <a:ea typeface="Mada"/>
              <a:cs typeface="Mada"/>
              <a:sym typeface="Mada"/>
            </a:endParaRPr>
          </a:p>
          <a:p>
            <a:pPr indent="0" lvl="0" marL="0" rtl="0" algn="l">
              <a:spcBef>
                <a:spcPts val="0"/>
              </a:spcBef>
              <a:spcAft>
                <a:spcPts val="0"/>
              </a:spcAft>
              <a:buNone/>
            </a:pPr>
            <a:r>
              <a:rPr lang="en-GB" sz="1100">
                <a:latin typeface="Mada"/>
                <a:ea typeface="Mada"/>
                <a:cs typeface="Mada"/>
                <a:sym typeface="Mada"/>
              </a:rPr>
              <a:t>-Low status of women</a:t>
            </a:r>
            <a:endParaRPr sz="1100">
              <a:latin typeface="Mada"/>
              <a:ea typeface="Mada"/>
              <a:cs typeface="Mada"/>
              <a:sym typeface="Mada"/>
            </a:endParaRPr>
          </a:p>
          <a:p>
            <a:pPr indent="0" lvl="0" marL="0" rtl="0" algn="l">
              <a:spcBef>
                <a:spcPts val="0"/>
              </a:spcBef>
              <a:spcAft>
                <a:spcPts val="0"/>
              </a:spcAft>
              <a:buNone/>
            </a:pPr>
            <a:r>
              <a:rPr lang="en-GB" sz="1100">
                <a:latin typeface="Mada"/>
                <a:ea typeface="Mada"/>
                <a:cs typeface="Mada"/>
                <a:sym typeface="Mada"/>
              </a:rPr>
              <a:t>-Socio-cultural barriers to seeking care</a:t>
            </a:r>
            <a:endParaRPr sz="1100">
              <a:latin typeface="Mada"/>
              <a:ea typeface="Mada"/>
              <a:cs typeface="Mada"/>
              <a:sym typeface="Mada"/>
            </a:endParaRPr>
          </a:p>
        </p:txBody>
      </p:sp>
      <p:sp>
        <p:nvSpPr>
          <p:cNvPr id="1585" name="Google Shape;1585;p58"/>
          <p:cNvSpPr txBox="1"/>
          <p:nvPr/>
        </p:nvSpPr>
        <p:spPr>
          <a:xfrm>
            <a:off x="4655025" y="9012275"/>
            <a:ext cx="3549600" cy="7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Mountains, islands, rivers — poor organization </a:t>
            </a:r>
            <a:endParaRPr sz="1100">
              <a:latin typeface="Mada"/>
              <a:ea typeface="Mada"/>
              <a:cs typeface="Mada"/>
              <a:sym typeface="Mada"/>
            </a:endParaRPr>
          </a:p>
        </p:txBody>
      </p:sp>
      <p:sp>
        <p:nvSpPr>
          <p:cNvPr id="1586" name="Google Shape;1586;p58"/>
          <p:cNvSpPr txBox="1"/>
          <p:nvPr/>
        </p:nvSpPr>
        <p:spPr>
          <a:xfrm>
            <a:off x="4580825" y="9914450"/>
            <a:ext cx="3370800" cy="7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-Supplies, personnel</a:t>
            </a:r>
            <a:endParaRPr sz="1100">
              <a:latin typeface="Mada"/>
              <a:ea typeface="Mada"/>
              <a:cs typeface="Mada"/>
              <a:sym typeface="Mada"/>
            </a:endParaRPr>
          </a:p>
          <a:p>
            <a:pPr indent="0" lvl="0" marL="0" rtl="0" algn="l">
              <a:spcBef>
                <a:spcPts val="0"/>
              </a:spcBef>
              <a:spcAft>
                <a:spcPts val="0"/>
              </a:spcAft>
              <a:buNone/>
            </a:pPr>
            <a:r>
              <a:rPr lang="en-GB" sz="1100">
                <a:latin typeface="Mada"/>
                <a:ea typeface="Mada"/>
                <a:cs typeface="Mada"/>
                <a:sym typeface="Mada"/>
              </a:rPr>
              <a:t>-Poorly trained personnel with punitive attitude</a:t>
            </a:r>
            <a:endParaRPr sz="1100">
              <a:latin typeface="Mada"/>
              <a:ea typeface="Mada"/>
              <a:cs typeface="Mada"/>
              <a:sym typeface="Mada"/>
            </a:endParaRPr>
          </a:p>
          <a:p>
            <a:pPr indent="0" lvl="0" marL="0" rtl="0" algn="l">
              <a:spcBef>
                <a:spcPts val="0"/>
              </a:spcBef>
              <a:spcAft>
                <a:spcPts val="0"/>
              </a:spcAft>
              <a:buNone/>
            </a:pPr>
            <a:r>
              <a:rPr lang="en-GB" sz="1100">
                <a:latin typeface="Mada"/>
                <a:ea typeface="Mada"/>
                <a:cs typeface="Mada"/>
                <a:sym typeface="Mada"/>
              </a:rPr>
              <a:t>- Finances</a:t>
            </a:r>
            <a:endParaRPr sz="1100">
              <a:latin typeface="Mada"/>
              <a:ea typeface="Mada"/>
              <a:cs typeface="Mada"/>
              <a:sym typeface="Mada"/>
            </a:endParaRPr>
          </a:p>
        </p:txBody>
      </p:sp>
      <p:sp>
        <p:nvSpPr>
          <p:cNvPr id="1587" name="Google Shape;1587;p58"/>
          <p:cNvSpPr txBox="1"/>
          <p:nvPr/>
        </p:nvSpPr>
        <p:spPr>
          <a:xfrm>
            <a:off x="3580113" y="8816930"/>
            <a:ext cx="323700" cy="29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FFFFFF"/>
                </a:solidFill>
                <a:latin typeface="Nunito"/>
                <a:ea typeface="Nunito"/>
                <a:cs typeface="Nunito"/>
                <a:sym typeface="Nunito"/>
              </a:rPr>
              <a:t>1</a:t>
            </a:r>
            <a:endParaRPr b="1" sz="1800">
              <a:solidFill>
                <a:srgbClr val="FFFFFF"/>
              </a:solidFill>
              <a:latin typeface="Nunito"/>
              <a:ea typeface="Nunito"/>
              <a:cs typeface="Nunito"/>
              <a:sym typeface="Nunito"/>
            </a:endParaRPr>
          </a:p>
        </p:txBody>
      </p:sp>
      <p:sp>
        <p:nvSpPr>
          <p:cNvPr id="1588" name="Google Shape;1588;p58"/>
          <p:cNvSpPr txBox="1"/>
          <p:nvPr/>
        </p:nvSpPr>
        <p:spPr>
          <a:xfrm>
            <a:off x="2810813" y="9645035"/>
            <a:ext cx="323700" cy="29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FFFFFF"/>
                </a:solidFill>
                <a:latin typeface="Nunito"/>
                <a:ea typeface="Nunito"/>
                <a:cs typeface="Nunito"/>
                <a:sym typeface="Nunito"/>
              </a:rPr>
              <a:t>2</a:t>
            </a:r>
            <a:endParaRPr b="1" sz="1800">
              <a:solidFill>
                <a:srgbClr val="FFFFFF"/>
              </a:solidFill>
              <a:latin typeface="Nunito"/>
              <a:ea typeface="Nunito"/>
              <a:cs typeface="Nunito"/>
              <a:sym typeface="Nunito"/>
            </a:endParaRPr>
          </a:p>
        </p:txBody>
      </p:sp>
      <p:sp>
        <p:nvSpPr>
          <p:cNvPr id="1589" name="Google Shape;1589;p58"/>
          <p:cNvSpPr txBox="1"/>
          <p:nvPr/>
        </p:nvSpPr>
        <p:spPr>
          <a:xfrm>
            <a:off x="3918363" y="9687762"/>
            <a:ext cx="323700" cy="29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FFFFFF"/>
                </a:solidFill>
                <a:latin typeface="Nunito"/>
                <a:ea typeface="Nunito"/>
                <a:cs typeface="Nunito"/>
                <a:sym typeface="Nunito"/>
              </a:rPr>
              <a:t>3</a:t>
            </a:r>
            <a:endParaRPr b="1" sz="1800">
              <a:solidFill>
                <a:srgbClr val="FFFFFF"/>
              </a:solidFill>
              <a:latin typeface="Nunito"/>
              <a:ea typeface="Nunito"/>
              <a:cs typeface="Nunito"/>
              <a:sym typeface="Nuni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3" name="Shape 1593"/>
        <p:cNvGrpSpPr/>
        <p:nvPr/>
      </p:nvGrpSpPr>
      <p:grpSpPr>
        <a:xfrm>
          <a:off x="0" y="0"/>
          <a:ext cx="0" cy="0"/>
          <a:chOff x="0" y="0"/>
          <a:chExt cx="0" cy="0"/>
        </a:xfrm>
      </p:grpSpPr>
      <p:sp>
        <p:nvSpPr>
          <p:cNvPr id="1594" name="Google Shape;1594;p59"/>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59"/>
          <p:cNvSpPr txBox="1"/>
          <p:nvPr/>
        </p:nvSpPr>
        <p:spPr>
          <a:xfrm>
            <a:off x="2848" y="266166"/>
            <a:ext cx="6071700" cy="7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CC0000"/>
                </a:solidFill>
                <a:latin typeface="Nunito"/>
                <a:ea typeface="Nunito"/>
                <a:cs typeface="Nunito"/>
                <a:sym typeface="Nunito"/>
              </a:rPr>
              <a:t>Maternal Mortality Indicators</a:t>
            </a:r>
            <a:endParaRPr sz="1800">
              <a:solidFill>
                <a:srgbClr val="CC0000"/>
              </a:solidFill>
              <a:latin typeface="Nunito"/>
              <a:ea typeface="Nunito"/>
              <a:cs typeface="Nunito"/>
              <a:sym typeface="Nunito"/>
            </a:endParaRPr>
          </a:p>
        </p:txBody>
      </p:sp>
      <p:sp>
        <p:nvSpPr>
          <p:cNvPr id="1596" name="Google Shape;1596;p59"/>
          <p:cNvSpPr/>
          <p:nvPr/>
        </p:nvSpPr>
        <p:spPr>
          <a:xfrm>
            <a:off x="0" y="663975"/>
            <a:ext cx="3101700" cy="699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597" name="Google Shape;1597;p59"/>
          <p:cNvSpPr/>
          <p:nvPr/>
        </p:nvSpPr>
        <p:spPr>
          <a:xfrm>
            <a:off x="100900" y="1357575"/>
            <a:ext cx="1723200" cy="18225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0" lvl="0" marL="0" rtl="0" algn="ctr">
              <a:spcBef>
                <a:spcPts val="0"/>
              </a:spcBef>
              <a:spcAft>
                <a:spcPts val="0"/>
              </a:spcAft>
              <a:buClr>
                <a:srgbClr val="000000"/>
              </a:buClr>
              <a:buSzPts val="1100"/>
              <a:buFont typeface="Arial"/>
              <a:buNone/>
            </a:pPr>
            <a:r>
              <a:t/>
            </a:r>
            <a:endParaRPr sz="1200">
              <a:latin typeface="Mada"/>
              <a:ea typeface="Mada"/>
              <a:cs typeface="Mada"/>
              <a:sym typeface="Mada"/>
            </a:endParaRPr>
          </a:p>
        </p:txBody>
      </p:sp>
      <p:sp>
        <p:nvSpPr>
          <p:cNvPr id="1598" name="Google Shape;1598;p59"/>
          <p:cNvSpPr/>
          <p:nvPr/>
        </p:nvSpPr>
        <p:spPr>
          <a:xfrm>
            <a:off x="609099" y="842104"/>
            <a:ext cx="706783" cy="70713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D0E0E3"/>
          </a:solidFill>
          <a:ln cap="flat" cmpd="sng" w="19050">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59"/>
          <p:cNvSpPr/>
          <p:nvPr/>
        </p:nvSpPr>
        <p:spPr>
          <a:xfrm rot="5400000">
            <a:off x="1600013" y="1714354"/>
            <a:ext cx="512700" cy="897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600" name="Google Shape;1600;p59"/>
          <p:cNvSpPr/>
          <p:nvPr/>
        </p:nvSpPr>
        <p:spPr>
          <a:xfrm>
            <a:off x="1968275" y="1357575"/>
            <a:ext cx="1723200" cy="18225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1601" name="Google Shape;1601;p59"/>
          <p:cNvSpPr/>
          <p:nvPr/>
        </p:nvSpPr>
        <p:spPr>
          <a:xfrm>
            <a:off x="2476471" y="842104"/>
            <a:ext cx="706783" cy="70713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D0E0E3"/>
          </a:solidFill>
          <a:ln cap="flat" cmpd="sng" w="19050">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59"/>
          <p:cNvSpPr/>
          <p:nvPr/>
        </p:nvSpPr>
        <p:spPr>
          <a:xfrm rot="5400000">
            <a:off x="3467384" y="1714354"/>
            <a:ext cx="512700" cy="897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603" name="Google Shape;1603;p59"/>
          <p:cNvSpPr/>
          <p:nvPr/>
        </p:nvSpPr>
        <p:spPr>
          <a:xfrm>
            <a:off x="3835625" y="1357575"/>
            <a:ext cx="1723200" cy="18225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1604" name="Google Shape;1604;p59"/>
          <p:cNvSpPr/>
          <p:nvPr/>
        </p:nvSpPr>
        <p:spPr>
          <a:xfrm>
            <a:off x="4343841" y="842104"/>
            <a:ext cx="706783" cy="70713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D0E0E3"/>
          </a:solidFill>
          <a:ln cap="flat" cmpd="sng" w="19050">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59"/>
          <p:cNvSpPr/>
          <p:nvPr/>
        </p:nvSpPr>
        <p:spPr>
          <a:xfrm rot="5400000">
            <a:off x="5334755" y="1714354"/>
            <a:ext cx="512700" cy="897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606" name="Google Shape;1606;p59"/>
          <p:cNvSpPr/>
          <p:nvPr/>
        </p:nvSpPr>
        <p:spPr>
          <a:xfrm>
            <a:off x="5703000" y="1357575"/>
            <a:ext cx="1723200" cy="18225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1607" name="Google Shape;1607;p59"/>
          <p:cNvSpPr/>
          <p:nvPr/>
        </p:nvSpPr>
        <p:spPr>
          <a:xfrm>
            <a:off x="6211211" y="842104"/>
            <a:ext cx="706783" cy="70713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D0E0E3"/>
          </a:solidFill>
          <a:ln cap="flat" cmpd="sng" w="19050">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59"/>
          <p:cNvSpPr/>
          <p:nvPr/>
        </p:nvSpPr>
        <p:spPr>
          <a:xfrm rot="5400000">
            <a:off x="7202125" y="1714354"/>
            <a:ext cx="512700" cy="897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59"/>
          <p:cNvSpPr txBox="1"/>
          <p:nvPr/>
        </p:nvSpPr>
        <p:spPr>
          <a:xfrm>
            <a:off x="644675" y="895350"/>
            <a:ext cx="616800" cy="34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400">
                <a:solidFill>
                  <a:srgbClr val="FFFFFF"/>
                </a:solidFill>
                <a:latin typeface="Nunito"/>
                <a:ea typeface="Nunito"/>
                <a:cs typeface="Nunito"/>
                <a:sym typeface="Nunito"/>
              </a:rPr>
              <a:t>1</a:t>
            </a:r>
            <a:endParaRPr sz="800">
              <a:solidFill>
                <a:srgbClr val="FFFFFF"/>
              </a:solidFill>
              <a:latin typeface="Mada"/>
              <a:ea typeface="Mada"/>
              <a:cs typeface="Mada"/>
              <a:sym typeface="Mada"/>
            </a:endParaRPr>
          </a:p>
        </p:txBody>
      </p:sp>
      <p:sp>
        <p:nvSpPr>
          <p:cNvPr id="1610" name="Google Shape;1610;p59"/>
          <p:cNvSpPr txBox="1"/>
          <p:nvPr/>
        </p:nvSpPr>
        <p:spPr>
          <a:xfrm>
            <a:off x="2473475" y="895350"/>
            <a:ext cx="689100" cy="34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FFFFFF"/>
                </a:solidFill>
                <a:latin typeface="Nunito"/>
                <a:ea typeface="Nunito"/>
                <a:cs typeface="Nunito"/>
                <a:sym typeface="Nunito"/>
              </a:rPr>
              <a:t>2</a:t>
            </a:r>
            <a:endParaRPr sz="800">
              <a:solidFill>
                <a:srgbClr val="FFFFFF"/>
              </a:solidFill>
              <a:latin typeface="Mada"/>
              <a:ea typeface="Mada"/>
              <a:cs typeface="Mada"/>
              <a:sym typeface="Mada"/>
            </a:endParaRPr>
          </a:p>
        </p:txBody>
      </p:sp>
      <p:sp>
        <p:nvSpPr>
          <p:cNvPr id="1611" name="Google Shape;1611;p59"/>
          <p:cNvSpPr txBox="1"/>
          <p:nvPr/>
        </p:nvSpPr>
        <p:spPr>
          <a:xfrm>
            <a:off x="4302275" y="895350"/>
            <a:ext cx="748200" cy="34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FFFFFF"/>
                </a:solidFill>
                <a:latin typeface="Nunito"/>
                <a:ea typeface="Nunito"/>
                <a:cs typeface="Nunito"/>
                <a:sym typeface="Nunito"/>
              </a:rPr>
              <a:t>3</a:t>
            </a:r>
            <a:endParaRPr sz="800">
              <a:solidFill>
                <a:srgbClr val="FFFFFF"/>
              </a:solidFill>
              <a:latin typeface="Mada"/>
              <a:ea typeface="Mada"/>
              <a:cs typeface="Mada"/>
              <a:sym typeface="Mada"/>
            </a:endParaRPr>
          </a:p>
        </p:txBody>
      </p:sp>
      <p:sp>
        <p:nvSpPr>
          <p:cNvPr id="1612" name="Google Shape;1612;p59"/>
          <p:cNvSpPr txBox="1"/>
          <p:nvPr/>
        </p:nvSpPr>
        <p:spPr>
          <a:xfrm>
            <a:off x="6169500" y="895350"/>
            <a:ext cx="786000" cy="34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FFFFFF"/>
                </a:solidFill>
                <a:latin typeface="Nunito"/>
                <a:ea typeface="Nunito"/>
                <a:cs typeface="Nunito"/>
                <a:sym typeface="Nunito"/>
              </a:rPr>
              <a:t>4</a:t>
            </a:r>
            <a:endParaRPr sz="800">
              <a:solidFill>
                <a:srgbClr val="FFFFFF"/>
              </a:solidFill>
              <a:latin typeface="Mada"/>
              <a:ea typeface="Mada"/>
              <a:cs typeface="Mada"/>
              <a:sym typeface="Mada"/>
            </a:endParaRPr>
          </a:p>
        </p:txBody>
      </p:sp>
      <p:sp>
        <p:nvSpPr>
          <p:cNvPr id="1613" name="Google Shape;1613;p59"/>
          <p:cNvSpPr txBox="1"/>
          <p:nvPr/>
        </p:nvSpPr>
        <p:spPr>
          <a:xfrm>
            <a:off x="50232" y="1502846"/>
            <a:ext cx="1850100" cy="628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1600"/>
              </a:spcAft>
              <a:buClr>
                <a:srgbClr val="000000"/>
              </a:buClr>
              <a:buSzPts val="800"/>
              <a:buFont typeface="Arial"/>
              <a:buNone/>
            </a:pPr>
            <a:r>
              <a:rPr b="1" lang="en-GB" sz="1200">
                <a:solidFill>
                  <a:srgbClr val="45818E"/>
                </a:solidFill>
                <a:latin typeface="Mada"/>
                <a:ea typeface="Mada"/>
                <a:cs typeface="Mada"/>
                <a:sym typeface="Mada"/>
              </a:rPr>
              <a:t>Maternal mortality </a:t>
            </a:r>
            <a:r>
              <a:rPr b="1" lang="en-GB" sz="1200" u="sng">
                <a:solidFill>
                  <a:srgbClr val="45818E"/>
                </a:solidFill>
                <a:latin typeface="Mada"/>
                <a:ea typeface="Mada"/>
                <a:cs typeface="Mada"/>
                <a:sym typeface="Mada"/>
              </a:rPr>
              <a:t>ratio</a:t>
            </a:r>
            <a:endParaRPr b="1" i="0" sz="1200" u="sng" cap="none" strike="noStrike">
              <a:solidFill>
                <a:srgbClr val="45818E"/>
              </a:solidFill>
              <a:latin typeface="Mada"/>
              <a:ea typeface="Mada"/>
              <a:cs typeface="Mada"/>
              <a:sym typeface="Mada"/>
            </a:endParaRPr>
          </a:p>
        </p:txBody>
      </p:sp>
      <p:sp>
        <p:nvSpPr>
          <p:cNvPr id="1614" name="Google Shape;1614;p59"/>
          <p:cNvSpPr txBox="1"/>
          <p:nvPr/>
        </p:nvSpPr>
        <p:spPr>
          <a:xfrm>
            <a:off x="104225" y="1818925"/>
            <a:ext cx="1723200" cy="708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GB" sz="1200">
                <a:latin typeface="Mada"/>
                <a:ea typeface="Mada"/>
                <a:cs typeface="Mada"/>
                <a:sym typeface="Mada"/>
              </a:rPr>
              <a:t>The number of maternal deaths per live births =</a:t>
            </a:r>
            <a:endParaRPr sz="1200">
              <a:latin typeface="Mada"/>
              <a:ea typeface="Mada"/>
              <a:cs typeface="Mada"/>
              <a:sym typeface="Mada"/>
            </a:endParaRPr>
          </a:p>
        </p:txBody>
      </p:sp>
      <p:sp>
        <p:nvSpPr>
          <p:cNvPr id="1615" name="Google Shape;1615;p59"/>
          <p:cNvSpPr txBox="1"/>
          <p:nvPr/>
        </p:nvSpPr>
        <p:spPr>
          <a:xfrm>
            <a:off x="305376" y="2530007"/>
            <a:ext cx="1295400" cy="608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000">
                <a:latin typeface="Mada"/>
                <a:ea typeface="Mada"/>
                <a:cs typeface="Mada"/>
                <a:sym typeface="Mada"/>
              </a:rPr>
              <a:t>Maternal deaths </a:t>
            </a:r>
            <a:endParaRPr sz="1000">
              <a:latin typeface="Mada"/>
              <a:ea typeface="Mada"/>
              <a:cs typeface="Mada"/>
              <a:sym typeface="Mada"/>
            </a:endParaRPr>
          </a:p>
          <a:p>
            <a:pPr indent="0" lvl="0" marL="0" rtl="0" algn="ctr">
              <a:lnSpc>
                <a:spcPct val="115000"/>
              </a:lnSpc>
              <a:spcBef>
                <a:spcPts val="0"/>
              </a:spcBef>
              <a:spcAft>
                <a:spcPts val="0"/>
              </a:spcAft>
              <a:buNone/>
            </a:pPr>
            <a:r>
              <a:rPr lang="en-GB" sz="1000">
                <a:latin typeface="Mada"/>
                <a:ea typeface="Mada"/>
                <a:cs typeface="Mada"/>
                <a:sym typeface="Mada"/>
              </a:rPr>
              <a:t>Live births</a:t>
            </a:r>
            <a:endParaRPr sz="1000">
              <a:latin typeface="Mada"/>
              <a:ea typeface="Mada"/>
              <a:cs typeface="Mada"/>
              <a:sym typeface="Mada"/>
            </a:endParaRPr>
          </a:p>
        </p:txBody>
      </p:sp>
      <p:cxnSp>
        <p:nvCxnSpPr>
          <p:cNvPr id="1616" name="Google Shape;1616;p59"/>
          <p:cNvCxnSpPr/>
          <p:nvPr/>
        </p:nvCxnSpPr>
        <p:spPr>
          <a:xfrm>
            <a:off x="492573" y="2789339"/>
            <a:ext cx="921000" cy="300"/>
          </a:xfrm>
          <a:prstGeom prst="straightConnector1">
            <a:avLst/>
          </a:prstGeom>
          <a:noFill/>
          <a:ln cap="flat" cmpd="sng" w="9525">
            <a:solidFill>
              <a:srgbClr val="595959"/>
            </a:solidFill>
            <a:prstDash val="solid"/>
            <a:round/>
            <a:headEnd len="med" w="med" type="none"/>
            <a:tailEnd len="med" w="med" type="none"/>
          </a:ln>
        </p:spPr>
      </p:cxnSp>
      <p:sp>
        <p:nvSpPr>
          <p:cNvPr id="1617" name="Google Shape;1617;p59"/>
          <p:cNvSpPr txBox="1"/>
          <p:nvPr/>
        </p:nvSpPr>
        <p:spPr>
          <a:xfrm>
            <a:off x="1862650" y="1473050"/>
            <a:ext cx="1934400" cy="628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1600"/>
              </a:spcAft>
              <a:buClr>
                <a:srgbClr val="000000"/>
              </a:buClr>
              <a:buSzPts val="800"/>
              <a:buFont typeface="Arial"/>
              <a:buNone/>
            </a:pPr>
            <a:r>
              <a:rPr b="1" lang="en-GB" sz="1200">
                <a:solidFill>
                  <a:srgbClr val="45818E"/>
                </a:solidFill>
                <a:latin typeface="Mada"/>
                <a:ea typeface="Mada"/>
                <a:cs typeface="Mada"/>
                <a:sym typeface="Mada"/>
              </a:rPr>
              <a:t>Maternal mortality </a:t>
            </a:r>
            <a:r>
              <a:rPr b="1" lang="en-GB" sz="1200" u="sng">
                <a:solidFill>
                  <a:srgbClr val="45818E"/>
                </a:solidFill>
                <a:latin typeface="Mada"/>
                <a:ea typeface="Mada"/>
                <a:cs typeface="Mada"/>
                <a:sym typeface="Mada"/>
              </a:rPr>
              <a:t>rate</a:t>
            </a:r>
            <a:endParaRPr b="1" i="0" sz="1000" u="sng" cap="none" strike="noStrike">
              <a:solidFill>
                <a:srgbClr val="45818E"/>
              </a:solidFill>
              <a:latin typeface="Mada"/>
              <a:ea typeface="Mada"/>
              <a:cs typeface="Mada"/>
              <a:sym typeface="Mada"/>
            </a:endParaRPr>
          </a:p>
        </p:txBody>
      </p:sp>
      <p:sp>
        <p:nvSpPr>
          <p:cNvPr id="1618" name="Google Shape;1618;p59"/>
          <p:cNvSpPr txBox="1"/>
          <p:nvPr/>
        </p:nvSpPr>
        <p:spPr>
          <a:xfrm>
            <a:off x="1872175" y="1721425"/>
            <a:ext cx="1850100" cy="708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lang="en-GB" sz="1100">
                <a:solidFill>
                  <a:srgbClr val="000000"/>
                </a:solidFill>
                <a:latin typeface="Mada"/>
                <a:ea typeface="Mada"/>
                <a:cs typeface="Mada"/>
                <a:sym typeface="Mada"/>
              </a:rPr>
              <a:t>The number of maternal deaths in a given period per population of women who are of reproductive age = </a:t>
            </a:r>
            <a:endParaRPr sz="1100"/>
          </a:p>
        </p:txBody>
      </p:sp>
      <p:sp>
        <p:nvSpPr>
          <p:cNvPr id="1619" name="Google Shape;1619;p59"/>
          <p:cNvSpPr txBox="1"/>
          <p:nvPr/>
        </p:nvSpPr>
        <p:spPr>
          <a:xfrm>
            <a:off x="1827014" y="2571450"/>
            <a:ext cx="1960800" cy="608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000">
                <a:latin typeface="Mada"/>
                <a:ea typeface="Mada"/>
                <a:cs typeface="Mada"/>
                <a:sym typeface="Mada"/>
              </a:rPr>
              <a:t>Maternal deaths </a:t>
            </a:r>
            <a:endParaRPr sz="1000">
              <a:latin typeface="Mada"/>
              <a:ea typeface="Mada"/>
              <a:cs typeface="Mada"/>
              <a:sym typeface="Mada"/>
            </a:endParaRPr>
          </a:p>
          <a:p>
            <a:pPr indent="0" lvl="0" marL="0" rtl="0" algn="ctr">
              <a:lnSpc>
                <a:spcPct val="115000"/>
              </a:lnSpc>
              <a:spcBef>
                <a:spcPts val="0"/>
              </a:spcBef>
              <a:spcAft>
                <a:spcPts val="0"/>
              </a:spcAft>
              <a:buNone/>
            </a:pPr>
            <a:r>
              <a:rPr lang="en-GB" sz="1000">
                <a:latin typeface="Mada"/>
                <a:ea typeface="Mada"/>
                <a:cs typeface="Mada"/>
                <a:sym typeface="Mada"/>
              </a:rPr>
              <a:t>Women of </a:t>
            </a:r>
            <a:r>
              <a:rPr lang="en-GB" sz="1000">
                <a:solidFill>
                  <a:srgbClr val="000000"/>
                </a:solidFill>
                <a:latin typeface="Mada"/>
                <a:ea typeface="Mada"/>
                <a:cs typeface="Mada"/>
                <a:sym typeface="Mada"/>
              </a:rPr>
              <a:t>reproductive age</a:t>
            </a:r>
            <a:endParaRPr sz="1000">
              <a:latin typeface="Mada"/>
              <a:ea typeface="Mada"/>
              <a:cs typeface="Mada"/>
              <a:sym typeface="Mada"/>
            </a:endParaRPr>
          </a:p>
        </p:txBody>
      </p:sp>
      <p:cxnSp>
        <p:nvCxnSpPr>
          <p:cNvPr id="1620" name="Google Shape;1620;p59"/>
          <p:cNvCxnSpPr/>
          <p:nvPr/>
        </p:nvCxnSpPr>
        <p:spPr>
          <a:xfrm flipH="1" rot="10800000">
            <a:off x="2072104" y="2835743"/>
            <a:ext cx="1455000" cy="600"/>
          </a:xfrm>
          <a:prstGeom prst="straightConnector1">
            <a:avLst/>
          </a:prstGeom>
          <a:noFill/>
          <a:ln cap="flat" cmpd="sng" w="9525">
            <a:solidFill>
              <a:srgbClr val="595959"/>
            </a:solidFill>
            <a:prstDash val="solid"/>
            <a:round/>
            <a:headEnd len="med" w="med" type="none"/>
            <a:tailEnd len="med" w="med" type="none"/>
          </a:ln>
        </p:spPr>
      </p:cxnSp>
      <p:sp>
        <p:nvSpPr>
          <p:cNvPr id="1621" name="Google Shape;1621;p59"/>
          <p:cNvSpPr txBox="1"/>
          <p:nvPr/>
        </p:nvSpPr>
        <p:spPr>
          <a:xfrm>
            <a:off x="3767650" y="1473050"/>
            <a:ext cx="1934400" cy="628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1600"/>
              </a:spcAft>
              <a:buClr>
                <a:srgbClr val="000000"/>
              </a:buClr>
              <a:buSzPts val="800"/>
              <a:buFont typeface="Arial"/>
              <a:buNone/>
            </a:pPr>
            <a:r>
              <a:rPr b="1" lang="en-GB" sz="1200">
                <a:solidFill>
                  <a:srgbClr val="45818E"/>
                </a:solidFill>
                <a:latin typeface="Mada"/>
                <a:ea typeface="Mada"/>
                <a:cs typeface="Mada"/>
                <a:sym typeface="Mada"/>
              </a:rPr>
              <a:t>Proportion maternal</a:t>
            </a:r>
            <a:r>
              <a:rPr b="1" lang="en-GB" sz="1200">
                <a:solidFill>
                  <a:srgbClr val="45818E"/>
                </a:solidFill>
                <a:latin typeface="Mada"/>
                <a:ea typeface="Mada"/>
                <a:cs typeface="Mada"/>
                <a:sym typeface="Mada"/>
              </a:rPr>
              <a:t> </a:t>
            </a:r>
            <a:endParaRPr b="1" i="0" sz="1000" u="sng" cap="none" strike="noStrike">
              <a:solidFill>
                <a:srgbClr val="45818E"/>
              </a:solidFill>
              <a:latin typeface="Mada"/>
              <a:ea typeface="Mada"/>
              <a:cs typeface="Mada"/>
              <a:sym typeface="Mada"/>
            </a:endParaRPr>
          </a:p>
        </p:txBody>
      </p:sp>
      <p:sp>
        <p:nvSpPr>
          <p:cNvPr id="1622" name="Google Shape;1622;p59"/>
          <p:cNvSpPr txBox="1"/>
          <p:nvPr/>
        </p:nvSpPr>
        <p:spPr>
          <a:xfrm>
            <a:off x="3911352" y="1710750"/>
            <a:ext cx="1635000" cy="78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proportion of all female deaths due to maternal causes = </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N of maternal deaths in a period / Number of all female deaths in Same period *100</a:t>
            </a:r>
            <a:endParaRPr sz="1200">
              <a:latin typeface="Mada"/>
              <a:ea typeface="Mada"/>
              <a:cs typeface="Mada"/>
              <a:sym typeface="Mada"/>
            </a:endParaRPr>
          </a:p>
        </p:txBody>
      </p:sp>
      <p:sp>
        <p:nvSpPr>
          <p:cNvPr id="1623" name="Google Shape;1623;p59"/>
          <p:cNvSpPr txBox="1"/>
          <p:nvPr/>
        </p:nvSpPr>
        <p:spPr>
          <a:xfrm>
            <a:off x="5672650" y="1549250"/>
            <a:ext cx="1850100" cy="628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1600"/>
              </a:spcAft>
              <a:buClr>
                <a:schemeClr val="dk1"/>
              </a:buClr>
              <a:buSzPts val="1100"/>
              <a:buFont typeface="Arial"/>
              <a:buNone/>
            </a:pPr>
            <a:r>
              <a:rPr b="1" lang="en-GB" sz="1200">
                <a:solidFill>
                  <a:srgbClr val="45818E"/>
                </a:solidFill>
                <a:latin typeface="Mada"/>
                <a:ea typeface="Mada"/>
                <a:cs typeface="Mada"/>
                <a:sym typeface="Mada"/>
              </a:rPr>
              <a:t>Life-time risk of maternal morality</a:t>
            </a:r>
            <a:r>
              <a:rPr b="1" lang="en-GB" sz="1200">
                <a:solidFill>
                  <a:srgbClr val="45818E"/>
                </a:solidFill>
                <a:latin typeface="Mada"/>
                <a:ea typeface="Mada"/>
                <a:cs typeface="Mada"/>
                <a:sym typeface="Mada"/>
              </a:rPr>
              <a:t> </a:t>
            </a:r>
            <a:endParaRPr b="1" i="0" sz="1000" u="sng" cap="none" strike="noStrike">
              <a:solidFill>
                <a:srgbClr val="45818E"/>
              </a:solidFill>
              <a:latin typeface="Mada"/>
              <a:ea typeface="Mada"/>
              <a:cs typeface="Mada"/>
              <a:sym typeface="Mada"/>
            </a:endParaRPr>
          </a:p>
        </p:txBody>
      </p:sp>
      <p:sp>
        <p:nvSpPr>
          <p:cNvPr id="1624" name="Google Shape;1624;p59"/>
          <p:cNvSpPr txBox="1"/>
          <p:nvPr/>
        </p:nvSpPr>
        <p:spPr>
          <a:xfrm>
            <a:off x="5723700" y="1861025"/>
            <a:ext cx="1723200" cy="70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 </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(N of maternal deaths over the reproductive life span) / (women entering the reproductive period)</a:t>
            </a:r>
            <a:endParaRPr sz="1200">
              <a:latin typeface="Mada"/>
              <a:ea typeface="Mada"/>
              <a:cs typeface="Mada"/>
              <a:sym typeface="Mada"/>
            </a:endParaRPr>
          </a:p>
        </p:txBody>
      </p:sp>
      <p:sp>
        <p:nvSpPr>
          <p:cNvPr id="1625" name="Google Shape;1625;p59"/>
          <p:cNvSpPr txBox="1"/>
          <p:nvPr/>
        </p:nvSpPr>
        <p:spPr>
          <a:xfrm>
            <a:off x="3574650" y="397725"/>
            <a:ext cx="4032900" cy="44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000">
                <a:solidFill>
                  <a:srgbClr val="CC0000"/>
                </a:solidFill>
                <a:latin typeface="Mada"/>
                <a:ea typeface="Mada"/>
                <a:cs typeface="Mada"/>
                <a:sym typeface="Mada"/>
              </a:rPr>
              <a:t>Remember to multiply by 100 or 1000 to avoid small numbers with decimals</a:t>
            </a:r>
            <a:endParaRPr/>
          </a:p>
        </p:txBody>
      </p:sp>
      <p:pic>
        <p:nvPicPr>
          <p:cNvPr id="1626" name="Google Shape;1626;p59"/>
          <p:cNvPicPr preferRelativeResize="0"/>
          <p:nvPr/>
        </p:nvPicPr>
        <p:blipFill>
          <a:blip r:embed="rId3">
            <a:alphaModFix/>
          </a:blip>
          <a:stretch>
            <a:fillRect/>
          </a:stretch>
        </p:blipFill>
        <p:spPr>
          <a:xfrm>
            <a:off x="3162574" y="406550"/>
            <a:ext cx="445201" cy="445201"/>
          </a:xfrm>
          <a:prstGeom prst="rect">
            <a:avLst/>
          </a:prstGeom>
          <a:noFill/>
          <a:ln>
            <a:noFill/>
          </a:ln>
        </p:spPr>
      </p:pic>
      <p:sp>
        <p:nvSpPr>
          <p:cNvPr id="1627" name="Google Shape;1627;p59"/>
          <p:cNvSpPr txBox="1"/>
          <p:nvPr/>
        </p:nvSpPr>
        <p:spPr>
          <a:xfrm>
            <a:off x="2850" y="3419174"/>
            <a:ext cx="6071700" cy="38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76A5AF"/>
                </a:solidFill>
                <a:latin typeface="Nunito"/>
                <a:ea typeface="Nunito"/>
                <a:cs typeface="Nunito"/>
                <a:sym typeface="Nunito"/>
              </a:rPr>
              <a:t>Successful Interventions for Maternal Care</a:t>
            </a:r>
            <a:endParaRPr sz="1800">
              <a:solidFill>
                <a:srgbClr val="76A5AF"/>
              </a:solidFill>
              <a:latin typeface="Nunito"/>
              <a:ea typeface="Nunito"/>
              <a:cs typeface="Nunito"/>
              <a:sym typeface="Nunito"/>
            </a:endParaRPr>
          </a:p>
          <a:p>
            <a:pPr indent="0" lvl="0" marL="0" rtl="0" algn="l">
              <a:spcBef>
                <a:spcPts val="0"/>
              </a:spcBef>
              <a:spcAft>
                <a:spcPts val="0"/>
              </a:spcAft>
              <a:buNone/>
            </a:pPr>
            <a:r>
              <a:t/>
            </a:r>
            <a:endParaRPr sz="1800">
              <a:solidFill>
                <a:srgbClr val="76A5AF"/>
              </a:solidFill>
              <a:latin typeface="Nunito"/>
              <a:ea typeface="Nunito"/>
              <a:cs typeface="Nunito"/>
              <a:sym typeface="Nunito"/>
            </a:endParaRPr>
          </a:p>
          <a:p>
            <a:pPr indent="0" lvl="0" marL="0" rtl="0" algn="l">
              <a:spcBef>
                <a:spcPts val="0"/>
              </a:spcBef>
              <a:spcAft>
                <a:spcPts val="0"/>
              </a:spcAft>
              <a:buNone/>
            </a:pPr>
            <a:r>
              <a:t/>
            </a:r>
            <a:endParaRPr sz="1300">
              <a:solidFill>
                <a:srgbClr val="76A5AF"/>
              </a:solidFill>
              <a:latin typeface="Nunito"/>
              <a:ea typeface="Nunito"/>
              <a:cs typeface="Nunito"/>
              <a:sym typeface="Nunito"/>
            </a:endParaRPr>
          </a:p>
        </p:txBody>
      </p:sp>
      <p:sp>
        <p:nvSpPr>
          <p:cNvPr id="1628" name="Google Shape;1628;p59"/>
          <p:cNvSpPr/>
          <p:nvPr/>
        </p:nvSpPr>
        <p:spPr>
          <a:xfrm>
            <a:off x="0" y="3794525"/>
            <a:ext cx="4487700" cy="699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629" name="Google Shape;1629;p59"/>
          <p:cNvSpPr txBox="1"/>
          <p:nvPr/>
        </p:nvSpPr>
        <p:spPr>
          <a:xfrm>
            <a:off x="61800" y="4169228"/>
            <a:ext cx="2416800" cy="38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300">
                <a:latin typeface="Mada"/>
                <a:ea typeface="Mada"/>
                <a:cs typeface="Mada"/>
                <a:sym typeface="Mada"/>
              </a:rPr>
              <a:t>Antenatal care:</a:t>
            </a:r>
            <a:endParaRPr b="1" sz="1300">
              <a:latin typeface="Mada"/>
              <a:ea typeface="Mada"/>
              <a:cs typeface="Mada"/>
              <a:sym typeface="Mada"/>
            </a:endParaRPr>
          </a:p>
        </p:txBody>
      </p:sp>
      <p:cxnSp>
        <p:nvCxnSpPr>
          <p:cNvPr id="1630" name="Google Shape;1630;p59"/>
          <p:cNvCxnSpPr/>
          <p:nvPr/>
        </p:nvCxnSpPr>
        <p:spPr>
          <a:xfrm flipH="1" rot="10800000">
            <a:off x="-30355" y="5446848"/>
            <a:ext cx="5841900" cy="600"/>
          </a:xfrm>
          <a:prstGeom prst="straightConnector1">
            <a:avLst/>
          </a:prstGeom>
          <a:noFill/>
          <a:ln cap="flat" cmpd="sng" w="9525">
            <a:solidFill>
              <a:srgbClr val="D0E0E3"/>
            </a:solidFill>
            <a:prstDash val="solid"/>
            <a:round/>
            <a:headEnd len="med" w="med" type="none"/>
            <a:tailEnd len="med" w="med" type="none"/>
          </a:ln>
        </p:spPr>
      </p:cxnSp>
      <p:sp>
        <p:nvSpPr>
          <p:cNvPr id="1631" name="Google Shape;1631;p59"/>
          <p:cNvSpPr/>
          <p:nvPr/>
        </p:nvSpPr>
        <p:spPr>
          <a:xfrm>
            <a:off x="62857" y="4686700"/>
            <a:ext cx="553200" cy="540600"/>
          </a:xfrm>
          <a:prstGeom prst="ellipse">
            <a:avLst/>
          </a:prstGeom>
          <a:no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59"/>
          <p:cNvSpPr/>
          <p:nvPr/>
        </p:nvSpPr>
        <p:spPr>
          <a:xfrm>
            <a:off x="1146026" y="5667578"/>
            <a:ext cx="553200" cy="540600"/>
          </a:xfrm>
          <a:prstGeom prst="ellipse">
            <a:avLst/>
          </a:prstGeom>
          <a:no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59"/>
          <p:cNvSpPr/>
          <p:nvPr/>
        </p:nvSpPr>
        <p:spPr>
          <a:xfrm>
            <a:off x="2170895" y="4686700"/>
            <a:ext cx="553200" cy="540600"/>
          </a:xfrm>
          <a:prstGeom prst="ellipse">
            <a:avLst/>
          </a:prstGeom>
          <a:no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59"/>
          <p:cNvSpPr/>
          <p:nvPr/>
        </p:nvSpPr>
        <p:spPr>
          <a:xfrm>
            <a:off x="3144617" y="5667578"/>
            <a:ext cx="553200" cy="540600"/>
          </a:xfrm>
          <a:prstGeom prst="ellipse">
            <a:avLst/>
          </a:prstGeom>
          <a:no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35" name="Google Shape;1635;p59"/>
          <p:cNvCxnSpPr>
            <a:stCxn id="1631" idx="4"/>
          </p:cNvCxnSpPr>
          <p:nvPr/>
        </p:nvCxnSpPr>
        <p:spPr>
          <a:xfrm>
            <a:off x="339457" y="5227300"/>
            <a:ext cx="0" cy="220200"/>
          </a:xfrm>
          <a:prstGeom prst="straightConnector1">
            <a:avLst/>
          </a:prstGeom>
          <a:noFill/>
          <a:ln cap="flat" cmpd="sng" w="9525">
            <a:solidFill>
              <a:srgbClr val="D0E0E3"/>
            </a:solidFill>
            <a:prstDash val="solid"/>
            <a:round/>
            <a:headEnd len="med" w="med" type="none"/>
            <a:tailEnd len="med" w="med" type="none"/>
          </a:ln>
        </p:spPr>
      </p:cxnSp>
      <p:cxnSp>
        <p:nvCxnSpPr>
          <p:cNvPr id="1636" name="Google Shape;1636;p59"/>
          <p:cNvCxnSpPr/>
          <p:nvPr/>
        </p:nvCxnSpPr>
        <p:spPr>
          <a:xfrm>
            <a:off x="2447520" y="5227318"/>
            <a:ext cx="0" cy="220200"/>
          </a:xfrm>
          <a:prstGeom prst="straightConnector1">
            <a:avLst/>
          </a:prstGeom>
          <a:noFill/>
          <a:ln cap="flat" cmpd="sng" w="9525">
            <a:solidFill>
              <a:srgbClr val="D0E0E3"/>
            </a:solidFill>
            <a:prstDash val="solid"/>
            <a:round/>
            <a:headEnd len="med" w="med" type="none"/>
            <a:tailEnd len="med" w="med" type="none"/>
          </a:ln>
        </p:spPr>
      </p:cxnSp>
      <p:cxnSp>
        <p:nvCxnSpPr>
          <p:cNvPr id="1637" name="Google Shape;1637;p59"/>
          <p:cNvCxnSpPr/>
          <p:nvPr/>
        </p:nvCxnSpPr>
        <p:spPr>
          <a:xfrm>
            <a:off x="1420826" y="5447448"/>
            <a:ext cx="0" cy="220200"/>
          </a:xfrm>
          <a:prstGeom prst="straightConnector1">
            <a:avLst/>
          </a:prstGeom>
          <a:noFill/>
          <a:ln cap="flat" cmpd="sng" w="9525">
            <a:solidFill>
              <a:srgbClr val="D0E0E3"/>
            </a:solidFill>
            <a:prstDash val="solid"/>
            <a:round/>
            <a:headEnd len="med" w="med" type="none"/>
            <a:tailEnd len="med" w="med" type="none"/>
          </a:ln>
        </p:spPr>
      </p:cxnSp>
      <p:cxnSp>
        <p:nvCxnSpPr>
          <p:cNvPr id="1638" name="Google Shape;1638;p59"/>
          <p:cNvCxnSpPr/>
          <p:nvPr/>
        </p:nvCxnSpPr>
        <p:spPr>
          <a:xfrm>
            <a:off x="3421243" y="5447448"/>
            <a:ext cx="0" cy="220200"/>
          </a:xfrm>
          <a:prstGeom prst="straightConnector1">
            <a:avLst/>
          </a:prstGeom>
          <a:noFill/>
          <a:ln cap="flat" cmpd="sng" w="9525">
            <a:solidFill>
              <a:srgbClr val="D0E0E3"/>
            </a:solidFill>
            <a:prstDash val="solid"/>
            <a:round/>
            <a:headEnd len="med" w="med" type="none"/>
            <a:tailEnd len="med" w="med" type="none"/>
          </a:ln>
        </p:spPr>
      </p:cxnSp>
      <p:sp>
        <p:nvSpPr>
          <p:cNvPr id="1639" name="Google Shape;1639;p59"/>
          <p:cNvSpPr txBox="1"/>
          <p:nvPr/>
        </p:nvSpPr>
        <p:spPr>
          <a:xfrm>
            <a:off x="686871" y="4646250"/>
            <a:ext cx="1500000" cy="5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Personal hygiene, dental care, rest (2 hrs) and sleep (8 hrs), regular bowel habits</a:t>
            </a:r>
            <a:endParaRPr b="1" sz="1000">
              <a:latin typeface="Mada"/>
              <a:ea typeface="Mada"/>
              <a:cs typeface="Mada"/>
              <a:sym typeface="Mada"/>
            </a:endParaRPr>
          </a:p>
        </p:txBody>
      </p:sp>
      <p:sp>
        <p:nvSpPr>
          <p:cNvPr id="1640" name="Google Shape;1640;p59"/>
          <p:cNvSpPr txBox="1"/>
          <p:nvPr/>
        </p:nvSpPr>
        <p:spPr>
          <a:xfrm>
            <a:off x="-108175" y="5524639"/>
            <a:ext cx="966900" cy="5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100">
                <a:solidFill>
                  <a:schemeClr val="dk1"/>
                </a:solidFill>
                <a:latin typeface="Mada"/>
                <a:ea typeface="Mada"/>
                <a:cs typeface="Mada"/>
                <a:sym typeface="Mada"/>
              </a:rPr>
              <a:t>Nutrition support</a:t>
            </a:r>
            <a:r>
              <a:rPr b="1" lang="en-GB" sz="1100">
                <a:latin typeface="Mada"/>
                <a:ea typeface="Mada"/>
                <a:cs typeface="Mada"/>
                <a:sym typeface="Mada"/>
              </a:rPr>
              <a:t> </a:t>
            </a:r>
            <a:endParaRPr b="1" sz="1100">
              <a:latin typeface="Mada"/>
              <a:ea typeface="Mada"/>
              <a:cs typeface="Mada"/>
              <a:sym typeface="Mada"/>
            </a:endParaRPr>
          </a:p>
        </p:txBody>
      </p:sp>
      <p:sp>
        <p:nvSpPr>
          <p:cNvPr id="1641" name="Google Shape;1641;p59"/>
          <p:cNvSpPr txBox="1"/>
          <p:nvPr/>
        </p:nvSpPr>
        <p:spPr>
          <a:xfrm>
            <a:off x="1679656" y="5527063"/>
            <a:ext cx="1579500" cy="5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100">
                <a:solidFill>
                  <a:schemeClr val="dk1"/>
                </a:solidFill>
                <a:latin typeface="Mada"/>
                <a:ea typeface="Mada"/>
                <a:cs typeface="Mada"/>
                <a:sym typeface="Mada"/>
              </a:rPr>
              <a:t> Immunization</a:t>
            </a:r>
            <a:r>
              <a:rPr b="1" lang="en-GB" sz="1100">
                <a:latin typeface="Mada"/>
                <a:ea typeface="Mada"/>
                <a:cs typeface="Mada"/>
                <a:sym typeface="Mada"/>
              </a:rPr>
              <a:t> </a:t>
            </a:r>
            <a:endParaRPr b="1" sz="1100">
              <a:latin typeface="Mada"/>
              <a:ea typeface="Mada"/>
              <a:cs typeface="Mada"/>
              <a:sym typeface="Mada"/>
            </a:endParaRPr>
          </a:p>
        </p:txBody>
      </p:sp>
      <p:sp>
        <p:nvSpPr>
          <p:cNvPr id="1642" name="Google Shape;1642;p59"/>
          <p:cNvSpPr txBox="1"/>
          <p:nvPr/>
        </p:nvSpPr>
        <p:spPr>
          <a:xfrm>
            <a:off x="2592400" y="4375925"/>
            <a:ext cx="1635000" cy="31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Drugs; thalidomide (deformed hands), corticosteroids (impair fetal growth).</a:t>
            </a:r>
            <a:endParaRPr sz="10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streptomycin (8th nerve damage).</a:t>
            </a:r>
            <a:endParaRPr b="1" sz="1000">
              <a:latin typeface="Mada"/>
              <a:ea typeface="Mada"/>
              <a:cs typeface="Mada"/>
              <a:sym typeface="Mada"/>
            </a:endParaRPr>
          </a:p>
        </p:txBody>
      </p:sp>
      <p:sp>
        <p:nvSpPr>
          <p:cNvPr id="1643" name="Google Shape;1643;p59"/>
          <p:cNvSpPr/>
          <p:nvPr/>
        </p:nvSpPr>
        <p:spPr>
          <a:xfrm>
            <a:off x="4161798" y="4686700"/>
            <a:ext cx="553200" cy="540600"/>
          </a:xfrm>
          <a:prstGeom prst="ellipse">
            <a:avLst/>
          </a:prstGeom>
          <a:no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44" name="Google Shape;1644;p59"/>
          <p:cNvCxnSpPr>
            <a:stCxn id="1643" idx="4"/>
          </p:cNvCxnSpPr>
          <p:nvPr/>
        </p:nvCxnSpPr>
        <p:spPr>
          <a:xfrm>
            <a:off x="4438398" y="5227300"/>
            <a:ext cx="0" cy="220200"/>
          </a:xfrm>
          <a:prstGeom prst="straightConnector1">
            <a:avLst/>
          </a:prstGeom>
          <a:noFill/>
          <a:ln cap="flat" cmpd="sng" w="9525">
            <a:solidFill>
              <a:srgbClr val="D0E0E3"/>
            </a:solidFill>
            <a:prstDash val="solid"/>
            <a:round/>
            <a:headEnd len="med" w="med" type="none"/>
            <a:tailEnd len="med" w="med" type="none"/>
          </a:ln>
        </p:spPr>
      </p:cxnSp>
      <p:sp>
        <p:nvSpPr>
          <p:cNvPr id="1645" name="Google Shape;1645;p59"/>
          <p:cNvSpPr txBox="1"/>
          <p:nvPr/>
        </p:nvSpPr>
        <p:spPr>
          <a:xfrm>
            <a:off x="4799861" y="4529041"/>
            <a:ext cx="1092900" cy="5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Identifying high risk pregnancies, smoking and exposure to passive smoking.</a:t>
            </a:r>
            <a:endParaRPr sz="1000">
              <a:solidFill>
                <a:schemeClr val="dk1"/>
              </a:solidFill>
              <a:latin typeface="Mada"/>
              <a:ea typeface="Mada"/>
              <a:cs typeface="Mada"/>
              <a:sym typeface="Mada"/>
            </a:endParaRPr>
          </a:p>
          <a:p>
            <a:pPr indent="0" lvl="0" marL="0" rtl="0" algn="ctr">
              <a:spcBef>
                <a:spcPts val="0"/>
              </a:spcBef>
              <a:spcAft>
                <a:spcPts val="0"/>
              </a:spcAft>
              <a:buClr>
                <a:srgbClr val="000000"/>
              </a:buClr>
              <a:buSzPts val="1100"/>
              <a:buFont typeface="Arial"/>
              <a:buNone/>
            </a:pPr>
            <a:r>
              <a:t/>
            </a:r>
            <a:endParaRPr b="1" sz="1000">
              <a:latin typeface="Mada"/>
              <a:ea typeface="Mada"/>
              <a:cs typeface="Mada"/>
              <a:sym typeface="Mada"/>
            </a:endParaRPr>
          </a:p>
        </p:txBody>
      </p:sp>
      <p:sp>
        <p:nvSpPr>
          <p:cNvPr id="1646" name="Google Shape;1646;p59"/>
          <p:cNvSpPr/>
          <p:nvPr/>
        </p:nvSpPr>
        <p:spPr>
          <a:xfrm>
            <a:off x="5076975" y="5667578"/>
            <a:ext cx="553200" cy="540600"/>
          </a:xfrm>
          <a:prstGeom prst="ellipse">
            <a:avLst/>
          </a:prstGeom>
          <a:no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47" name="Google Shape;1647;p59"/>
          <p:cNvCxnSpPr/>
          <p:nvPr/>
        </p:nvCxnSpPr>
        <p:spPr>
          <a:xfrm>
            <a:off x="5353601" y="5447448"/>
            <a:ext cx="0" cy="220200"/>
          </a:xfrm>
          <a:prstGeom prst="straightConnector1">
            <a:avLst/>
          </a:prstGeom>
          <a:noFill/>
          <a:ln cap="flat" cmpd="sng" w="9525">
            <a:solidFill>
              <a:srgbClr val="D0E0E3"/>
            </a:solidFill>
            <a:prstDash val="solid"/>
            <a:round/>
            <a:headEnd len="med" w="med" type="none"/>
            <a:tailEnd len="med" w="med" type="none"/>
          </a:ln>
        </p:spPr>
      </p:cxnSp>
      <p:sp>
        <p:nvSpPr>
          <p:cNvPr id="1648" name="Google Shape;1648;p59"/>
          <p:cNvSpPr txBox="1"/>
          <p:nvPr/>
        </p:nvSpPr>
        <p:spPr>
          <a:xfrm>
            <a:off x="3701774" y="5526675"/>
            <a:ext cx="1425000" cy="5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Education on delivery and care of the newborn.</a:t>
            </a:r>
            <a:endParaRPr sz="1000">
              <a:solidFill>
                <a:schemeClr val="dk1"/>
              </a:solidFill>
              <a:latin typeface="Mada"/>
              <a:ea typeface="Mada"/>
              <a:cs typeface="Mada"/>
              <a:sym typeface="Mada"/>
            </a:endParaRPr>
          </a:p>
          <a:p>
            <a:pPr indent="0" lvl="0" marL="0" rtl="0" algn="ctr">
              <a:spcBef>
                <a:spcPts val="0"/>
              </a:spcBef>
              <a:spcAft>
                <a:spcPts val="0"/>
              </a:spcAft>
              <a:buNone/>
            </a:pPr>
            <a:r>
              <a:rPr b="1" lang="en-GB" sz="1000">
                <a:latin typeface="Mada"/>
                <a:ea typeface="Mada"/>
                <a:cs typeface="Mada"/>
                <a:sym typeface="Mada"/>
              </a:rPr>
              <a:t> </a:t>
            </a:r>
            <a:endParaRPr b="1" sz="1000">
              <a:latin typeface="Mada"/>
              <a:ea typeface="Mada"/>
              <a:cs typeface="Mada"/>
              <a:sym typeface="Mada"/>
            </a:endParaRPr>
          </a:p>
        </p:txBody>
      </p:sp>
      <p:cxnSp>
        <p:nvCxnSpPr>
          <p:cNvPr id="1649" name="Google Shape;1649;p59"/>
          <p:cNvCxnSpPr/>
          <p:nvPr/>
        </p:nvCxnSpPr>
        <p:spPr>
          <a:xfrm flipH="1" rot="10800000">
            <a:off x="1881315" y="5446848"/>
            <a:ext cx="5841900" cy="600"/>
          </a:xfrm>
          <a:prstGeom prst="straightConnector1">
            <a:avLst/>
          </a:prstGeom>
          <a:noFill/>
          <a:ln cap="flat" cmpd="sng" w="9525">
            <a:solidFill>
              <a:srgbClr val="D0E0E3"/>
            </a:solidFill>
            <a:prstDash val="solid"/>
            <a:round/>
            <a:headEnd len="med" w="med" type="none"/>
            <a:tailEnd len="med" w="med" type="none"/>
          </a:ln>
        </p:spPr>
      </p:cxnSp>
      <p:sp>
        <p:nvSpPr>
          <p:cNvPr id="1650" name="Google Shape;1650;p59"/>
          <p:cNvSpPr/>
          <p:nvPr/>
        </p:nvSpPr>
        <p:spPr>
          <a:xfrm>
            <a:off x="6073468" y="4686700"/>
            <a:ext cx="553200" cy="540600"/>
          </a:xfrm>
          <a:prstGeom prst="ellipse">
            <a:avLst/>
          </a:prstGeom>
          <a:no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51" name="Google Shape;1651;p59"/>
          <p:cNvCxnSpPr>
            <a:stCxn id="1650" idx="4"/>
          </p:cNvCxnSpPr>
          <p:nvPr/>
        </p:nvCxnSpPr>
        <p:spPr>
          <a:xfrm>
            <a:off x="6350068" y="5227300"/>
            <a:ext cx="0" cy="220200"/>
          </a:xfrm>
          <a:prstGeom prst="straightConnector1">
            <a:avLst/>
          </a:prstGeom>
          <a:noFill/>
          <a:ln cap="flat" cmpd="sng" w="9525">
            <a:solidFill>
              <a:srgbClr val="D0E0E3"/>
            </a:solidFill>
            <a:prstDash val="solid"/>
            <a:round/>
            <a:headEnd len="med" w="med" type="none"/>
            <a:tailEnd len="med" w="med" type="none"/>
          </a:ln>
        </p:spPr>
      </p:cxnSp>
      <p:sp>
        <p:nvSpPr>
          <p:cNvPr id="1652" name="Google Shape;1652;p59"/>
          <p:cNvSpPr txBox="1"/>
          <p:nvPr/>
        </p:nvSpPr>
        <p:spPr>
          <a:xfrm>
            <a:off x="6585225" y="4376650"/>
            <a:ext cx="1013700" cy="5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 Importance and management of lactation.</a:t>
            </a:r>
            <a:endParaRPr sz="10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Advise on birth spacing.</a:t>
            </a:r>
            <a:endParaRPr sz="10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sz="1000">
              <a:solidFill>
                <a:schemeClr val="dk1"/>
              </a:solidFill>
              <a:latin typeface="Mada"/>
              <a:ea typeface="Mada"/>
              <a:cs typeface="Mada"/>
              <a:sym typeface="Mada"/>
            </a:endParaRPr>
          </a:p>
        </p:txBody>
      </p:sp>
      <p:sp>
        <p:nvSpPr>
          <p:cNvPr id="1653" name="Google Shape;1653;p59"/>
          <p:cNvSpPr/>
          <p:nvPr/>
        </p:nvSpPr>
        <p:spPr>
          <a:xfrm>
            <a:off x="6912444" y="5667578"/>
            <a:ext cx="553200" cy="540600"/>
          </a:xfrm>
          <a:prstGeom prst="ellipse">
            <a:avLst/>
          </a:prstGeom>
          <a:no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54" name="Google Shape;1654;p59"/>
          <p:cNvCxnSpPr/>
          <p:nvPr/>
        </p:nvCxnSpPr>
        <p:spPr>
          <a:xfrm>
            <a:off x="7189071" y="5447448"/>
            <a:ext cx="0" cy="220200"/>
          </a:xfrm>
          <a:prstGeom prst="straightConnector1">
            <a:avLst/>
          </a:prstGeom>
          <a:noFill/>
          <a:ln cap="flat" cmpd="sng" w="9525">
            <a:solidFill>
              <a:srgbClr val="D0E0E3"/>
            </a:solidFill>
            <a:prstDash val="solid"/>
            <a:round/>
            <a:headEnd len="med" w="med" type="none"/>
            <a:tailEnd len="med" w="med" type="none"/>
          </a:ln>
        </p:spPr>
      </p:cxnSp>
      <p:sp>
        <p:nvSpPr>
          <p:cNvPr id="1655" name="Google Shape;1655;p59"/>
          <p:cNvSpPr txBox="1"/>
          <p:nvPr/>
        </p:nvSpPr>
        <p:spPr>
          <a:xfrm>
            <a:off x="5689625" y="5526675"/>
            <a:ext cx="1232400" cy="5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Emphasizing on ANC visits and maintenance of AN card.</a:t>
            </a:r>
            <a:endParaRPr sz="1000">
              <a:solidFill>
                <a:schemeClr val="dk1"/>
              </a:solidFill>
              <a:latin typeface="Mada"/>
              <a:ea typeface="Mada"/>
              <a:cs typeface="Mada"/>
              <a:sym typeface="Mada"/>
            </a:endParaRPr>
          </a:p>
          <a:p>
            <a:pPr indent="0" lvl="0" marL="0" rtl="0" algn="ctr">
              <a:spcBef>
                <a:spcPts val="0"/>
              </a:spcBef>
              <a:spcAft>
                <a:spcPts val="0"/>
              </a:spcAft>
              <a:buNone/>
            </a:pPr>
            <a:r>
              <a:rPr b="1" lang="en-GB" sz="1000">
                <a:latin typeface="Mada"/>
                <a:ea typeface="Mada"/>
                <a:cs typeface="Mada"/>
                <a:sym typeface="Mada"/>
              </a:rPr>
              <a:t> </a:t>
            </a:r>
            <a:endParaRPr b="1" sz="1000">
              <a:latin typeface="Mada"/>
              <a:ea typeface="Mada"/>
              <a:cs typeface="Mada"/>
              <a:sym typeface="Mada"/>
            </a:endParaRPr>
          </a:p>
        </p:txBody>
      </p:sp>
      <p:pic>
        <p:nvPicPr>
          <p:cNvPr id="1656" name="Google Shape;1656;p59"/>
          <p:cNvPicPr preferRelativeResize="0"/>
          <p:nvPr/>
        </p:nvPicPr>
        <p:blipFill>
          <a:blip r:embed="rId4">
            <a:alphaModFix/>
          </a:blip>
          <a:stretch>
            <a:fillRect/>
          </a:stretch>
        </p:blipFill>
        <p:spPr>
          <a:xfrm>
            <a:off x="4215848" y="4734398"/>
            <a:ext cx="445201" cy="445201"/>
          </a:xfrm>
          <a:prstGeom prst="rect">
            <a:avLst/>
          </a:prstGeom>
          <a:noFill/>
          <a:ln>
            <a:noFill/>
          </a:ln>
        </p:spPr>
      </p:pic>
      <p:pic>
        <p:nvPicPr>
          <p:cNvPr id="1657" name="Google Shape;1657;p59"/>
          <p:cNvPicPr preferRelativeResize="0"/>
          <p:nvPr/>
        </p:nvPicPr>
        <p:blipFill>
          <a:blip r:embed="rId5">
            <a:alphaModFix/>
          </a:blip>
          <a:stretch>
            <a:fillRect/>
          </a:stretch>
        </p:blipFill>
        <p:spPr>
          <a:xfrm>
            <a:off x="3195750" y="5748300"/>
            <a:ext cx="384700" cy="384700"/>
          </a:xfrm>
          <a:prstGeom prst="rect">
            <a:avLst/>
          </a:prstGeom>
          <a:noFill/>
          <a:ln>
            <a:noFill/>
          </a:ln>
        </p:spPr>
      </p:pic>
      <p:pic>
        <p:nvPicPr>
          <p:cNvPr id="1658" name="Google Shape;1658;p59"/>
          <p:cNvPicPr preferRelativeResize="0"/>
          <p:nvPr/>
        </p:nvPicPr>
        <p:blipFill>
          <a:blip r:embed="rId6">
            <a:alphaModFix/>
          </a:blip>
          <a:stretch>
            <a:fillRect/>
          </a:stretch>
        </p:blipFill>
        <p:spPr>
          <a:xfrm>
            <a:off x="5174126" y="5745525"/>
            <a:ext cx="384700" cy="384700"/>
          </a:xfrm>
          <a:prstGeom prst="rect">
            <a:avLst/>
          </a:prstGeom>
          <a:noFill/>
          <a:ln>
            <a:noFill/>
          </a:ln>
        </p:spPr>
      </p:pic>
      <p:pic>
        <p:nvPicPr>
          <p:cNvPr id="1659" name="Google Shape;1659;p59"/>
          <p:cNvPicPr preferRelativeResize="0"/>
          <p:nvPr/>
        </p:nvPicPr>
        <p:blipFill>
          <a:blip r:embed="rId7">
            <a:alphaModFix/>
          </a:blip>
          <a:stretch>
            <a:fillRect/>
          </a:stretch>
        </p:blipFill>
        <p:spPr>
          <a:xfrm>
            <a:off x="6127450" y="4734400"/>
            <a:ext cx="445201" cy="445199"/>
          </a:xfrm>
          <a:prstGeom prst="rect">
            <a:avLst/>
          </a:prstGeom>
          <a:noFill/>
          <a:ln>
            <a:noFill/>
          </a:ln>
        </p:spPr>
      </p:pic>
      <p:pic>
        <p:nvPicPr>
          <p:cNvPr id="1660" name="Google Shape;1660;p59"/>
          <p:cNvPicPr preferRelativeResize="0"/>
          <p:nvPr/>
        </p:nvPicPr>
        <p:blipFill>
          <a:blip r:embed="rId8">
            <a:alphaModFix/>
          </a:blip>
          <a:stretch>
            <a:fillRect/>
          </a:stretch>
        </p:blipFill>
        <p:spPr>
          <a:xfrm>
            <a:off x="6955490" y="5703775"/>
            <a:ext cx="445201" cy="445201"/>
          </a:xfrm>
          <a:prstGeom prst="rect">
            <a:avLst/>
          </a:prstGeom>
          <a:noFill/>
          <a:ln>
            <a:noFill/>
          </a:ln>
        </p:spPr>
      </p:pic>
      <p:pic>
        <p:nvPicPr>
          <p:cNvPr id="1661" name="Google Shape;1661;p59"/>
          <p:cNvPicPr preferRelativeResize="0"/>
          <p:nvPr/>
        </p:nvPicPr>
        <p:blipFill>
          <a:blip r:embed="rId9">
            <a:alphaModFix/>
          </a:blip>
          <a:stretch>
            <a:fillRect/>
          </a:stretch>
        </p:blipFill>
        <p:spPr>
          <a:xfrm>
            <a:off x="1217375" y="5744350"/>
            <a:ext cx="384700" cy="384700"/>
          </a:xfrm>
          <a:prstGeom prst="rect">
            <a:avLst/>
          </a:prstGeom>
          <a:noFill/>
          <a:ln>
            <a:noFill/>
          </a:ln>
        </p:spPr>
      </p:pic>
      <p:pic>
        <p:nvPicPr>
          <p:cNvPr id="1662" name="Google Shape;1662;p59"/>
          <p:cNvPicPr preferRelativeResize="0"/>
          <p:nvPr/>
        </p:nvPicPr>
        <p:blipFill>
          <a:blip r:embed="rId10">
            <a:alphaModFix/>
          </a:blip>
          <a:stretch>
            <a:fillRect/>
          </a:stretch>
        </p:blipFill>
        <p:spPr>
          <a:xfrm flipH="1">
            <a:off x="132251" y="4735688"/>
            <a:ext cx="445199" cy="445199"/>
          </a:xfrm>
          <a:prstGeom prst="rect">
            <a:avLst/>
          </a:prstGeom>
          <a:noFill/>
          <a:ln>
            <a:noFill/>
          </a:ln>
        </p:spPr>
      </p:pic>
      <p:pic>
        <p:nvPicPr>
          <p:cNvPr id="1663" name="Google Shape;1663;p59"/>
          <p:cNvPicPr preferRelativeResize="0"/>
          <p:nvPr/>
        </p:nvPicPr>
        <p:blipFill>
          <a:blip r:embed="rId11">
            <a:alphaModFix/>
          </a:blip>
          <a:stretch>
            <a:fillRect/>
          </a:stretch>
        </p:blipFill>
        <p:spPr>
          <a:xfrm>
            <a:off x="2277051" y="4768275"/>
            <a:ext cx="384700" cy="384700"/>
          </a:xfrm>
          <a:prstGeom prst="rect">
            <a:avLst/>
          </a:prstGeom>
          <a:noFill/>
          <a:ln>
            <a:noFill/>
          </a:ln>
        </p:spPr>
      </p:pic>
      <p:sp>
        <p:nvSpPr>
          <p:cNvPr id="1664" name="Google Shape;1664;p59"/>
          <p:cNvSpPr txBox="1"/>
          <p:nvPr/>
        </p:nvSpPr>
        <p:spPr>
          <a:xfrm>
            <a:off x="0" y="6559726"/>
            <a:ext cx="70722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76A5AF"/>
                </a:solidFill>
                <a:latin typeface="Nunito"/>
                <a:ea typeface="Nunito"/>
                <a:cs typeface="Nunito"/>
                <a:sym typeface="Nunito"/>
              </a:rPr>
              <a:t>Why is ANC critical?</a:t>
            </a:r>
            <a:endParaRPr sz="1800">
              <a:solidFill>
                <a:srgbClr val="76A5AF"/>
              </a:solidFill>
              <a:latin typeface="Nunito"/>
              <a:ea typeface="Nunito"/>
              <a:cs typeface="Nunito"/>
              <a:sym typeface="Nunito"/>
            </a:endParaRPr>
          </a:p>
        </p:txBody>
      </p:sp>
      <p:sp>
        <p:nvSpPr>
          <p:cNvPr id="1665" name="Google Shape;1665;p59"/>
          <p:cNvSpPr/>
          <p:nvPr/>
        </p:nvSpPr>
        <p:spPr>
          <a:xfrm>
            <a:off x="0" y="6965575"/>
            <a:ext cx="22584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666" name="Google Shape;1666;p59"/>
          <p:cNvSpPr txBox="1"/>
          <p:nvPr/>
        </p:nvSpPr>
        <p:spPr>
          <a:xfrm>
            <a:off x="-60300" y="7036025"/>
            <a:ext cx="5403000" cy="708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Reduces complications from pregnancy and childbirth.</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Reduces stillbirths and perinatal deaths.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Integrated care delivery throughout pregnancy.</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a:p>
        </p:txBody>
      </p:sp>
      <p:pic>
        <p:nvPicPr>
          <p:cNvPr id="1667" name="Google Shape;1667;p59"/>
          <p:cNvPicPr preferRelativeResize="0"/>
          <p:nvPr/>
        </p:nvPicPr>
        <p:blipFill>
          <a:blip r:embed="rId12">
            <a:alphaModFix/>
          </a:blip>
          <a:stretch>
            <a:fillRect/>
          </a:stretch>
        </p:blipFill>
        <p:spPr>
          <a:xfrm>
            <a:off x="2659450" y="8491611"/>
            <a:ext cx="2416800" cy="2287915"/>
          </a:xfrm>
          <a:prstGeom prst="rect">
            <a:avLst/>
          </a:prstGeom>
          <a:noFill/>
          <a:ln>
            <a:noFill/>
          </a:ln>
        </p:spPr>
      </p:pic>
      <p:sp>
        <p:nvSpPr>
          <p:cNvPr id="1668" name="Google Shape;1668;p59"/>
          <p:cNvSpPr txBox="1"/>
          <p:nvPr/>
        </p:nvSpPr>
        <p:spPr>
          <a:xfrm>
            <a:off x="2871175" y="8098400"/>
            <a:ext cx="1850100" cy="44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rgbClr val="45818E"/>
                </a:solidFill>
                <a:latin typeface="Pacifico"/>
                <a:ea typeface="Pacifico"/>
                <a:cs typeface="Pacifico"/>
                <a:sym typeface="Pacifico"/>
              </a:rPr>
              <a:t>Keep Going</a:t>
            </a:r>
            <a:endParaRPr>
              <a:solidFill>
                <a:srgbClr val="45818E"/>
              </a:solidFill>
              <a:latin typeface="Pacifico"/>
              <a:ea typeface="Pacifico"/>
              <a:cs typeface="Pacifico"/>
              <a:sym typeface="Pacific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2" name="Shape 1672"/>
        <p:cNvGrpSpPr/>
        <p:nvPr/>
      </p:nvGrpSpPr>
      <p:grpSpPr>
        <a:xfrm>
          <a:off x="0" y="0"/>
          <a:ext cx="0" cy="0"/>
          <a:chOff x="0" y="0"/>
          <a:chExt cx="0" cy="0"/>
        </a:xfrm>
      </p:grpSpPr>
      <p:sp>
        <p:nvSpPr>
          <p:cNvPr id="1673" name="Google Shape;1673;p60"/>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60"/>
          <p:cNvSpPr txBox="1"/>
          <p:nvPr/>
        </p:nvSpPr>
        <p:spPr>
          <a:xfrm>
            <a:off x="0" y="311326"/>
            <a:ext cx="70722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76A5AF"/>
                </a:solidFill>
                <a:latin typeface="Nunito"/>
                <a:ea typeface="Nunito"/>
                <a:cs typeface="Nunito"/>
                <a:sym typeface="Nunito"/>
              </a:rPr>
              <a:t>ANC </a:t>
            </a:r>
            <a:endParaRPr sz="1800">
              <a:solidFill>
                <a:srgbClr val="76A5AF"/>
              </a:solidFill>
              <a:latin typeface="Nunito"/>
              <a:ea typeface="Nunito"/>
              <a:cs typeface="Nunito"/>
              <a:sym typeface="Nunito"/>
            </a:endParaRPr>
          </a:p>
        </p:txBody>
      </p:sp>
      <p:sp>
        <p:nvSpPr>
          <p:cNvPr id="1675" name="Google Shape;1675;p60"/>
          <p:cNvSpPr/>
          <p:nvPr/>
        </p:nvSpPr>
        <p:spPr>
          <a:xfrm>
            <a:off x="0" y="717175"/>
            <a:ext cx="12492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676" name="Google Shape;1676;p60"/>
          <p:cNvSpPr/>
          <p:nvPr/>
        </p:nvSpPr>
        <p:spPr>
          <a:xfrm>
            <a:off x="150375" y="1250425"/>
            <a:ext cx="2210100" cy="19503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grpSp>
        <p:nvGrpSpPr>
          <p:cNvPr id="1677" name="Google Shape;1677;p60"/>
          <p:cNvGrpSpPr/>
          <p:nvPr/>
        </p:nvGrpSpPr>
        <p:grpSpPr>
          <a:xfrm>
            <a:off x="769223" y="871068"/>
            <a:ext cx="1039944" cy="569910"/>
            <a:chOff x="235075" y="777725"/>
            <a:chExt cx="7186900" cy="4132775"/>
          </a:xfrm>
        </p:grpSpPr>
        <p:sp>
          <p:nvSpPr>
            <p:cNvPr id="1678" name="Google Shape;1678;p60"/>
            <p:cNvSpPr/>
            <p:nvPr/>
          </p:nvSpPr>
          <p:spPr>
            <a:xfrm>
              <a:off x="342575" y="932875"/>
              <a:ext cx="7079400" cy="3826525"/>
            </a:xfrm>
            <a:custGeom>
              <a:rect b="b" l="l" r="r" t="t"/>
              <a:pathLst>
                <a:path extrusionOk="0" h="153061" w="283176">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300">
                  <a:solidFill>
                    <a:srgbClr val="FFFFFF"/>
                  </a:solidFill>
                  <a:latin typeface="Nunito"/>
                  <a:ea typeface="Nunito"/>
                  <a:cs typeface="Nunito"/>
                  <a:sym typeface="Nunito"/>
                </a:rPr>
                <a:t> </a:t>
              </a:r>
              <a:r>
                <a:rPr b="1" lang="en-GB" sz="1300">
                  <a:solidFill>
                    <a:srgbClr val="FFFFFF"/>
                  </a:solidFill>
                  <a:latin typeface="Nunito"/>
                  <a:ea typeface="Nunito"/>
                  <a:cs typeface="Nunito"/>
                  <a:sym typeface="Nunito"/>
                </a:rPr>
                <a:t>  History</a:t>
              </a:r>
              <a:endParaRPr sz="900">
                <a:solidFill>
                  <a:srgbClr val="FFFFFF"/>
                </a:solidFill>
              </a:endParaRPr>
            </a:p>
          </p:txBody>
        </p:sp>
        <p:sp>
          <p:nvSpPr>
            <p:cNvPr id="1679" name="Google Shape;1679;p60"/>
            <p:cNvSpPr/>
            <p:nvPr/>
          </p:nvSpPr>
          <p:spPr>
            <a:xfrm>
              <a:off x="235075" y="777725"/>
              <a:ext cx="7126775" cy="4132775"/>
            </a:xfrm>
            <a:custGeom>
              <a:rect b="b" l="l" r="r" t="t"/>
              <a:pathLst>
                <a:path extrusionOk="0" h="165311" w="285071">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80" name="Google Shape;1680;p60"/>
          <p:cNvSpPr/>
          <p:nvPr/>
        </p:nvSpPr>
        <p:spPr>
          <a:xfrm>
            <a:off x="5007075" y="1252025"/>
            <a:ext cx="2210100" cy="19503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1681" name="Google Shape;1681;p60"/>
          <p:cNvSpPr/>
          <p:nvPr/>
        </p:nvSpPr>
        <p:spPr>
          <a:xfrm>
            <a:off x="2627575" y="1246600"/>
            <a:ext cx="2210100" cy="19503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1682" name="Google Shape;1682;p60"/>
          <p:cNvSpPr txBox="1"/>
          <p:nvPr/>
        </p:nvSpPr>
        <p:spPr>
          <a:xfrm>
            <a:off x="127875" y="1392850"/>
            <a:ext cx="2354400" cy="310200"/>
          </a:xfrm>
          <a:prstGeom prst="rect">
            <a:avLst/>
          </a:prstGeom>
          <a:noFill/>
          <a:ln>
            <a:noFill/>
          </a:ln>
        </p:spPr>
        <p:txBody>
          <a:bodyPr anchorCtr="0" anchor="t" bIns="91425" lIns="91425" spcFirstLastPara="1" rIns="91425" wrap="square" tIns="91425">
            <a:noAutofit/>
          </a:bodyPr>
          <a:lstStyle/>
          <a:p>
            <a:pPr indent="-153499"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Confirm pregnancy. </a:t>
            </a:r>
            <a:endParaRPr sz="1000">
              <a:solidFill>
                <a:schemeClr val="dk1"/>
              </a:solidFill>
              <a:latin typeface="Mada"/>
              <a:ea typeface="Mada"/>
              <a:cs typeface="Mada"/>
              <a:sym typeface="Mada"/>
            </a:endParaRPr>
          </a:p>
          <a:p>
            <a:pPr indent="-153499"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Any previous complications.</a:t>
            </a:r>
            <a:endParaRPr sz="1000">
              <a:solidFill>
                <a:schemeClr val="dk1"/>
              </a:solidFill>
              <a:latin typeface="Mada"/>
              <a:ea typeface="Mada"/>
              <a:cs typeface="Mada"/>
              <a:sym typeface="Mada"/>
            </a:endParaRPr>
          </a:p>
          <a:p>
            <a:pPr indent="-153499"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Calculate LMP. </a:t>
            </a:r>
            <a:endParaRPr sz="1000">
              <a:solidFill>
                <a:schemeClr val="dk1"/>
              </a:solidFill>
              <a:latin typeface="Mada"/>
              <a:ea typeface="Mada"/>
              <a:cs typeface="Mada"/>
              <a:sym typeface="Mada"/>
            </a:endParaRPr>
          </a:p>
          <a:p>
            <a:pPr indent="-153499"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Record symptoms; </a:t>
            </a:r>
            <a:r>
              <a:rPr lang="en-GB" sz="1000">
                <a:solidFill>
                  <a:srgbClr val="6AA84F"/>
                </a:solidFill>
                <a:latin typeface="Mada"/>
                <a:ea typeface="Mada"/>
                <a:cs typeface="Mada"/>
                <a:sym typeface="Mada"/>
              </a:rPr>
              <a:t>signs of anemia:</a:t>
            </a:r>
            <a:r>
              <a:rPr lang="en-GB" sz="1000">
                <a:solidFill>
                  <a:schemeClr val="dk1"/>
                </a:solidFill>
                <a:latin typeface="Mada"/>
                <a:ea typeface="Mada"/>
                <a:cs typeface="Mada"/>
                <a:sym typeface="Mada"/>
              </a:rPr>
              <a:t> </a:t>
            </a:r>
            <a:r>
              <a:rPr b="1" lang="en-GB" sz="1000">
                <a:solidFill>
                  <a:srgbClr val="CC0000"/>
                </a:solidFill>
                <a:latin typeface="Mada"/>
                <a:ea typeface="Mada"/>
                <a:cs typeface="Mada"/>
                <a:sym typeface="Mada"/>
              </a:rPr>
              <a:t>abnormal vaginal bleeding, palpitation, easy fatigability, breathlessness, generalized swelling</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153499"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Any concurrent illness.</a:t>
            </a:r>
            <a:endParaRPr sz="1000">
              <a:solidFill>
                <a:schemeClr val="dk1"/>
              </a:solidFill>
              <a:latin typeface="Mada"/>
              <a:ea typeface="Mada"/>
              <a:cs typeface="Mada"/>
              <a:sym typeface="Mada"/>
            </a:endParaRPr>
          </a:p>
          <a:p>
            <a:pPr indent="-153499"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Family history and history of drug allergies, or drugs.</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sz="1000">
              <a:solidFill>
                <a:schemeClr val="dk1"/>
              </a:solidFill>
              <a:latin typeface="Mada"/>
              <a:ea typeface="Mada"/>
              <a:cs typeface="Mada"/>
              <a:sym typeface="Mada"/>
            </a:endParaRPr>
          </a:p>
        </p:txBody>
      </p:sp>
      <p:grpSp>
        <p:nvGrpSpPr>
          <p:cNvPr id="1683" name="Google Shape;1683;p60"/>
          <p:cNvGrpSpPr/>
          <p:nvPr/>
        </p:nvGrpSpPr>
        <p:grpSpPr>
          <a:xfrm flipH="1" rot="8776007">
            <a:off x="5704622" y="700762"/>
            <a:ext cx="994239" cy="948584"/>
            <a:chOff x="434475" y="237850"/>
            <a:chExt cx="6749725" cy="5224025"/>
          </a:xfrm>
        </p:grpSpPr>
        <p:sp>
          <p:nvSpPr>
            <p:cNvPr id="1684" name="Google Shape;1684;p60"/>
            <p:cNvSpPr/>
            <p:nvPr/>
          </p:nvSpPr>
          <p:spPr>
            <a:xfrm>
              <a:off x="542775" y="347225"/>
              <a:ext cx="6499875" cy="4955975"/>
            </a:xfrm>
            <a:custGeom>
              <a:rect b="b" l="l" r="r" t="t"/>
              <a:pathLst>
                <a:path extrusionOk="0" h="198239" w="259995">
                  <a:moveTo>
                    <a:pt x="147129" y="1"/>
                  </a:moveTo>
                  <a:cubicBezTo>
                    <a:pt x="143947" y="1"/>
                    <a:pt x="140625" y="286"/>
                    <a:pt x="137109" y="907"/>
                  </a:cubicBezTo>
                  <a:cubicBezTo>
                    <a:pt x="125000" y="3047"/>
                    <a:pt x="113100" y="10928"/>
                    <a:pt x="109969" y="22802"/>
                  </a:cubicBezTo>
                  <a:cubicBezTo>
                    <a:pt x="106368" y="36450"/>
                    <a:pt x="114927" y="50307"/>
                    <a:pt x="115292" y="64425"/>
                  </a:cubicBezTo>
                  <a:cubicBezTo>
                    <a:pt x="115658" y="78308"/>
                    <a:pt x="107229" y="92034"/>
                    <a:pt x="94651" y="97984"/>
                  </a:cubicBezTo>
                  <a:cubicBezTo>
                    <a:pt x="86724" y="101745"/>
                    <a:pt x="78002" y="102424"/>
                    <a:pt x="69128" y="102424"/>
                  </a:cubicBezTo>
                  <a:cubicBezTo>
                    <a:pt x="64116" y="102424"/>
                    <a:pt x="59057" y="102208"/>
                    <a:pt x="54065" y="102208"/>
                  </a:cubicBezTo>
                  <a:cubicBezTo>
                    <a:pt x="53055" y="102208"/>
                    <a:pt x="52048" y="102216"/>
                    <a:pt x="51044" y="102238"/>
                  </a:cubicBezTo>
                  <a:cubicBezTo>
                    <a:pt x="38858" y="102499"/>
                    <a:pt x="26253" y="104899"/>
                    <a:pt x="16363" y="112050"/>
                  </a:cubicBezTo>
                  <a:cubicBezTo>
                    <a:pt x="6473" y="119226"/>
                    <a:pt x="1" y="132013"/>
                    <a:pt x="2950" y="143861"/>
                  </a:cubicBezTo>
                  <a:cubicBezTo>
                    <a:pt x="5559" y="154456"/>
                    <a:pt x="14719" y="162076"/>
                    <a:pt x="23852" y="168078"/>
                  </a:cubicBezTo>
                  <a:cubicBezTo>
                    <a:pt x="54080" y="187899"/>
                    <a:pt x="90249" y="198239"/>
                    <a:pt x="126362" y="198239"/>
                  </a:cubicBezTo>
                  <a:cubicBezTo>
                    <a:pt x="144404" y="198239"/>
                    <a:pt x="162431" y="195658"/>
                    <a:pt x="179697" y="190390"/>
                  </a:cubicBezTo>
                  <a:cubicBezTo>
                    <a:pt x="199399" y="184388"/>
                    <a:pt x="218319" y="174863"/>
                    <a:pt x="233115" y="160510"/>
                  </a:cubicBezTo>
                  <a:cubicBezTo>
                    <a:pt x="247912" y="146157"/>
                    <a:pt x="258193" y="126637"/>
                    <a:pt x="259055" y="106074"/>
                  </a:cubicBezTo>
                  <a:cubicBezTo>
                    <a:pt x="259994" y="82901"/>
                    <a:pt x="248929" y="60354"/>
                    <a:pt x="232750" y="43731"/>
                  </a:cubicBezTo>
                  <a:cubicBezTo>
                    <a:pt x="218893" y="29508"/>
                    <a:pt x="202113" y="20479"/>
                    <a:pt x="184603" y="11659"/>
                  </a:cubicBezTo>
                  <a:cubicBezTo>
                    <a:pt x="171842" y="5246"/>
                    <a:pt x="160779" y="1"/>
                    <a:pt x="147129" y="1"/>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1685" name="Google Shape;1685;p60"/>
            <p:cNvSpPr/>
            <p:nvPr/>
          </p:nvSpPr>
          <p:spPr>
            <a:xfrm>
              <a:off x="434475" y="237850"/>
              <a:ext cx="6749725" cy="5224025"/>
            </a:xfrm>
            <a:custGeom>
              <a:rect b="b" l="l" r="r" t="t"/>
              <a:pathLst>
                <a:path extrusionOk="0" h="208961" w="269989">
                  <a:moveTo>
                    <a:pt x="259510" y="115109"/>
                  </a:moveTo>
                  <a:lnTo>
                    <a:pt x="259446" y="115668"/>
                  </a:lnTo>
                  <a:lnTo>
                    <a:pt x="259290" y="116816"/>
                  </a:lnTo>
                  <a:cubicBezTo>
                    <a:pt x="259284" y="116862"/>
                    <a:pt x="259277" y="116907"/>
                    <a:pt x="259271" y="116952"/>
                  </a:cubicBezTo>
                  <a:lnTo>
                    <a:pt x="259271" y="116952"/>
                  </a:lnTo>
                  <a:lnTo>
                    <a:pt x="259472" y="115381"/>
                  </a:lnTo>
                  <a:cubicBezTo>
                    <a:pt x="259485" y="115290"/>
                    <a:pt x="259497" y="115199"/>
                    <a:pt x="259510" y="115109"/>
                  </a:cubicBezTo>
                  <a:close/>
                  <a:moveTo>
                    <a:pt x="269989" y="108935"/>
                  </a:moveTo>
                  <a:cubicBezTo>
                    <a:pt x="269901" y="112670"/>
                    <a:pt x="269546" y="116387"/>
                    <a:pt x="268930" y="120057"/>
                  </a:cubicBezTo>
                  <a:lnTo>
                    <a:pt x="268930" y="120057"/>
                  </a:lnTo>
                  <a:cubicBezTo>
                    <a:pt x="269559" y="116382"/>
                    <a:pt x="269913" y="112663"/>
                    <a:pt x="269989" y="108935"/>
                  </a:cubicBezTo>
                  <a:close/>
                  <a:moveTo>
                    <a:pt x="259064" y="118196"/>
                  </a:moveTo>
                  <a:lnTo>
                    <a:pt x="258689" y="120235"/>
                  </a:lnTo>
                  <a:cubicBezTo>
                    <a:pt x="258611" y="120626"/>
                    <a:pt x="258559" y="120992"/>
                    <a:pt x="258455" y="121383"/>
                  </a:cubicBezTo>
                  <a:lnTo>
                    <a:pt x="258194" y="122505"/>
                  </a:lnTo>
                  <a:lnTo>
                    <a:pt x="257646" y="124749"/>
                  </a:lnTo>
                  <a:lnTo>
                    <a:pt x="256993" y="126968"/>
                  </a:lnTo>
                  <a:lnTo>
                    <a:pt x="256654" y="128064"/>
                  </a:lnTo>
                  <a:cubicBezTo>
                    <a:pt x="256550" y="128429"/>
                    <a:pt x="256393" y="128794"/>
                    <a:pt x="256289" y="129160"/>
                  </a:cubicBezTo>
                  <a:lnTo>
                    <a:pt x="255506" y="131326"/>
                  </a:lnTo>
                  <a:cubicBezTo>
                    <a:pt x="253288" y="137093"/>
                    <a:pt x="250443" y="142599"/>
                    <a:pt x="246998" y="147714"/>
                  </a:cubicBezTo>
                  <a:cubicBezTo>
                    <a:pt x="243554" y="152829"/>
                    <a:pt x="239587" y="157552"/>
                    <a:pt x="235177" y="161832"/>
                  </a:cubicBezTo>
                  <a:cubicBezTo>
                    <a:pt x="234890" y="162119"/>
                    <a:pt x="234603" y="162380"/>
                    <a:pt x="234342" y="162615"/>
                  </a:cubicBezTo>
                  <a:lnTo>
                    <a:pt x="233481" y="163397"/>
                  </a:lnTo>
                  <a:cubicBezTo>
                    <a:pt x="232907" y="163919"/>
                    <a:pt x="232359" y="164467"/>
                    <a:pt x="231785" y="164963"/>
                  </a:cubicBezTo>
                  <a:lnTo>
                    <a:pt x="230010" y="166451"/>
                  </a:lnTo>
                  <a:cubicBezTo>
                    <a:pt x="229723" y="166685"/>
                    <a:pt x="229436" y="166946"/>
                    <a:pt x="229149" y="167181"/>
                  </a:cubicBezTo>
                  <a:lnTo>
                    <a:pt x="228235" y="167912"/>
                  </a:lnTo>
                  <a:lnTo>
                    <a:pt x="226435" y="169347"/>
                  </a:lnTo>
                  <a:lnTo>
                    <a:pt x="224582" y="170704"/>
                  </a:lnTo>
                  <a:cubicBezTo>
                    <a:pt x="223356" y="171644"/>
                    <a:pt x="222051" y="172479"/>
                    <a:pt x="220798" y="173340"/>
                  </a:cubicBezTo>
                  <a:cubicBezTo>
                    <a:pt x="220172" y="173784"/>
                    <a:pt x="219519" y="174201"/>
                    <a:pt x="218867" y="174593"/>
                  </a:cubicBezTo>
                  <a:cubicBezTo>
                    <a:pt x="218215" y="175010"/>
                    <a:pt x="217562" y="175428"/>
                    <a:pt x="216910" y="175819"/>
                  </a:cubicBezTo>
                  <a:lnTo>
                    <a:pt x="214927" y="176993"/>
                  </a:lnTo>
                  <a:lnTo>
                    <a:pt x="213935" y="177567"/>
                  </a:lnTo>
                  <a:lnTo>
                    <a:pt x="212943" y="178142"/>
                  </a:lnTo>
                  <a:lnTo>
                    <a:pt x="210908" y="179238"/>
                  </a:lnTo>
                  <a:cubicBezTo>
                    <a:pt x="210229" y="179603"/>
                    <a:pt x="209551" y="179968"/>
                    <a:pt x="208872" y="180308"/>
                  </a:cubicBezTo>
                  <a:cubicBezTo>
                    <a:pt x="208194" y="180647"/>
                    <a:pt x="207515" y="181012"/>
                    <a:pt x="206811" y="181325"/>
                  </a:cubicBezTo>
                  <a:lnTo>
                    <a:pt x="204723" y="182317"/>
                  </a:lnTo>
                  <a:cubicBezTo>
                    <a:pt x="199165" y="184900"/>
                    <a:pt x="193450" y="187119"/>
                    <a:pt x="187604" y="188997"/>
                  </a:cubicBezTo>
                  <a:cubicBezTo>
                    <a:pt x="181811" y="190876"/>
                    <a:pt x="175887" y="192416"/>
                    <a:pt x="169911" y="193643"/>
                  </a:cubicBezTo>
                  <a:cubicBezTo>
                    <a:pt x="175992" y="192364"/>
                    <a:pt x="182020" y="190772"/>
                    <a:pt x="187917" y="188815"/>
                  </a:cubicBezTo>
                  <a:cubicBezTo>
                    <a:pt x="188648" y="188580"/>
                    <a:pt x="189405" y="188345"/>
                    <a:pt x="190136" y="188084"/>
                  </a:cubicBezTo>
                  <a:lnTo>
                    <a:pt x="192328" y="187301"/>
                  </a:lnTo>
                  <a:lnTo>
                    <a:pt x="193424" y="186910"/>
                  </a:lnTo>
                  <a:lnTo>
                    <a:pt x="194520" y="186492"/>
                  </a:lnTo>
                  <a:lnTo>
                    <a:pt x="196686" y="185657"/>
                  </a:lnTo>
                  <a:cubicBezTo>
                    <a:pt x="197416" y="185370"/>
                    <a:pt x="198121" y="185083"/>
                    <a:pt x="198825" y="184770"/>
                  </a:cubicBezTo>
                  <a:cubicBezTo>
                    <a:pt x="199556" y="184483"/>
                    <a:pt x="200287" y="184196"/>
                    <a:pt x="200991" y="183883"/>
                  </a:cubicBezTo>
                  <a:cubicBezTo>
                    <a:pt x="202401" y="183256"/>
                    <a:pt x="203836" y="182630"/>
                    <a:pt x="205219" y="181952"/>
                  </a:cubicBezTo>
                  <a:cubicBezTo>
                    <a:pt x="210803" y="179316"/>
                    <a:pt x="216205" y="176263"/>
                    <a:pt x="221320" y="172818"/>
                  </a:cubicBezTo>
                  <a:cubicBezTo>
                    <a:pt x="226435" y="169373"/>
                    <a:pt x="231210" y="165485"/>
                    <a:pt x="235595" y="161205"/>
                  </a:cubicBezTo>
                  <a:cubicBezTo>
                    <a:pt x="239979" y="156900"/>
                    <a:pt x="243893" y="152176"/>
                    <a:pt x="247286" y="147061"/>
                  </a:cubicBezTo>
                  <a:lnTo>
                    <a:pt x="248512" y="145130"/>
                  </a:lnTo>
                  <a:cubicBezTo>
                    <a:pt x="248930" y="144504"/>
                    <a:pt x="249295" y="143825"/>
                    <a:pt x="249686" y="143173"/>
                  </a:cubicBezTo>
                  <a:lnTo>
                    <a:pt x="250287" y="142208"/>
                  </a:lnTo>
                  <a:cubicBezTo>
                    <a:pt x="250469" y="141868"/>
                    <a:pt x="250678" y="141529"/>
                    <a:pt x="250835" y="141216"/>
                  </a:cubicBezTo>
                  <a:lnTo>
                    <a:pt x="251904" y="139180"/>
                  </a:lnTo>
                  <a:cubicBezTo>
                    <a:pt x="252270" y="138502"/>
                    <a:pt x="252583" y="137823"/>
                    <a:pt x="252922" y="137119"/>
                  </a:cubicBezTo>
                  <a:lnTo>
                    <a:pt x="253888" y="135057"/>
                  </a:lnTo>
                  <a:lnTo>
                    <a:pt x="254775" y="132943"/>
                  </a:lnTo>
                  <a:cubicBezTo>
                    <a:pt x="255062" y="132239"/>
                    <a:pt x="255375" y="131534"/>
                    <a:pt x="255610" y="130830"/>
                  </a:cubicBezTo>
                  <a:lnTo>
                    <a:pt x="256393" y="128664"/>
                  </a:lnTo>
                  <a:cubicBezTo>
                    <a:pt x="256523" y="128298"/>
                    <a:pt x="256628" y="127933"/>
                    <a:pt x="256732" y="127568"/>
                  </a:cubicBezTo>
                  <a:lnTo>
                    <a:pt x="257071" y="126472"/>
                  </a:lnTo>
                  <a:lnTo>
                    <a:pt x="257385" y="125376"/>
                  </a:lnTo>
                  <a:cubicBezTo>
                    <a:pt x="257515" y="125010"/>
                    <a:pt x="257619" y="124645"/>
                    <a:pt x="257698" y="124280"/>
                  </a:cubicBezTo>
                  <a:lnTo>
                    <a:pt x="258246" y="122088"/>
                  </a:lnTo>
                  <a:cubicBezTo>
                    <a:pt x="258324" y="121696"/>
                    <a:pt x="258428" y="121331"/>
                    <a:pt x="258507" y="120965"/>
                  </a:cubicBezTo>
                  <a:lnTo>
                    <a:pt x="258715" y="119843"/>
                  </a:lnTo>
                  <a:lnTo>
                    <a:pt x="259064" y="118196"/>
                  </a:lnTo>
                  <a:close/>
                  <a:moveTo>
                    <a:pt x="156264" y="0"/>
                  </a:moveTo>
                  <a:cubicBezTo>
                    <a:pt x="155080" y="0"/>
                    <a:pt x="153896" y="39"/>
                    <a:pt x="152714" y="115"/>
                  </a:cubicBezTo>
                  <a:lnTo>
                    <a:pt x="151435" y="220"/>
                  </a:lnTo>
                  <a:cubicBezTo>
                    <a:pt x="151018" y="272"/>
                    <a:pt x="150600" y="350"/>
                    <a:pt x="150209" y="402"/>
                  </a:cubicBezTo>
                  <a:cubicBezTo>
                    <a:pt x="149400" y="507"/>
                    <a:pt x="148643" y="637"/>
                    <a:pt x="147938" y="768"/>
                  </a:cubicBezTo>
                  <a:cubicBezTo>
                    <a:pt x="146503" y="1107"/>
                    <a:pt x="145251" y="1420"/>
                    <a:pt x="144233" y="1733"/>
                  </a:cubicBezTo>
                  <a:cubicBezTo>
                    <a:pt x="142197" y="2464"/>
                    <a:pt x="141049" y="3090"/>
                    <a:pt x="141127" y="3534"/>
                  </a:cubicBezTo>
                  <a:cubicBezTo>
                    <a:pt x="141154" y="3743"/>
                    <a:pt x="141519" y="3899"/>
                    <a:pt x="142197" y="4030"/>
                  </a:cubicBezTo>
                  <a:cubicBezTo>
                    <a:pt x="142641" y="4082"/>
                    <a:pt x="143059" y="4134"/>
                    <a:pt x="143502" y="4160"/>
                  </a:cubicBezTo>
                  <a:cubicBezTo>
                    <a:pt x="143763" y="4186"/>
                    <a:pt x="144050" y="4186"/>
                    <a:pt x="144363" y="4186"/>
                  </a:cubicBezTo>
                  <a:cubicBezTo>
                    <a:pt x="144676" y="4186"/>
                    <a:pt x="144990" y="4212"/>
                    <a:pt x="145355" y="4239"/>
                  </a:cubicBezTo>
                  <a:cubicBezTo>
                    <a:pt x="146086" y="4291"/>
                    <a:pt x="146895" y="4317"/>
                    <a:pt x="147808" y="4343"/>
                  </a:cubicBezTo>
                  <a:cubicBezTo>
                    <a:pt x="148278" y="4343"/>
                    <a:pt x="148747" y="4395"/>
                    <a:pt x="149269" y="4421"/>
                  </a:cubicBezTo>
                  <a:lnTo>
                    <a:pt x="150887" y="4526"/>
                  </a:lnTo>
                  <a:cubicBezTo>
                    <a:pt x="151435" y="4552"/>
                    <a:pt x="152036" y="4630"/>
                    <a:pt x="152636" y="4708"/>
                  </a:cubicBezTo>
                  <a:lnTo>
                    <a:pt x="154593" y="4891"/>
                  </a:lnTo>
                  <a:cubicBezTo>
                    <a:pt x="155950" y="5126"/>
                    <a:pt x="157385" y="5282"/>
                    <a:pt x="158951" y="5648"/>
                  </a:cubicBezTo>
                  <a:lnTo>
                    <a:pt x="160204" y="5804"/>
                  </a:lnTo>
                  <a:cubicBezTo>
                    <a:pt x="160621" y="5883"/>
                    <a:pt x="161065" y="5987"/>
                    <a:pt x="161534" y="6065"/>
                  </a:cubicBezTo>
                  <a:lnTo>
                    <a:pt x="162996" y="6378"/>
                  </a:lnTo>
                  <a:cubicBezTo>
                    <a:pt x="163492" y="6457"/>
                    <a:pt x="163987" y="6613"/>
                    <a:pt x="164483" y="6744"/>
                  </a:cubicBezTo>
                  <a:lnTo>
                    <a:pt x="166023" y="7109"/>
                  </a:lnTo>
                  <a:lnTo>
                    <a:pt x="167536" y="7579"/>
                  </a:lnTo>
                  <a:cubicBezTo>
                    <a:pt x="168032" y="7735"/>
                    <a:pt x="168528" y="7866"/>
                    <a:pt x="169024" y="8049"/>
                  </a:cubicBezTo>
                  <a:lnTo>
                    <a:pt x="170459" y="8544"/>
                  </a:lnTo>
                  <a:cubicBezTo>
                    <a:pt x="170929" y="8701"/>
                    <a:pt x="171399" y="8858"/>
                    <a:pt x="171842" y="9014"/>
                  </a:cubicBezTo>
                  <a:lnTo>
                    <a:pt x="173095" y="9510"/>
                  </a:lnTo>
                  <a:cubicBezTo>
                    <a:pt x="173904" y="9823"/>
                    <a:pt x="174608" y="10110"/>
                    <a:pt x="175209" y="10371"/>
                  </a:cubicBezTo>
                  <a:lnTo>
                    <a:pt x="177140" y="11180"/>
                  </a:lnTo>
                  <a:cubicBezTo>
                    <a:pt x="178907" y="12522"/>
                    <a:pt x="177990" y="12675"/>
                    <a:pt x="176689" y="12675"/>
                  </a:cubicBezTo>
                  <a:cubicBezTo>
                    <a:pt x="176472" y="12675"/>
                    <a:pt x="176245" y="12671"/>
                    <a:pt x="176018" y="12668"/>
                  </a:cubicBezTo>
                  <a:lnTo>
                    <a:pt x="176018" y="12668"/>
                  </a:lnTo>
                  <a:cubicBezTo>
                    <a:pt x="180637" y="14703"/>
                    <a:pt x="185203" y="17052"/>
                    <a:pt x="189796" y="19426"/>
                  </a:cubicBezTo>
                  <a:cubicBezTo>
                    <a:pt x="194389" y="21801"/>
                    <a:pt x="198956" y="24202"/>
                    <a:pt x="203444" y="26733"/>
                  </a:cubicBezTo>
                  <a:cubicBezTo>
                    <a:pt x="212369" y="31796"/>
                    <a:pt x="220929" y="37433"/>
                    <a:pt x="228523" y="44139"/>
                  </a:cubicBezTo>
                  <a:cubicBezTo>
                    <a:pt x="228992" y="44557"/>
                    <a:pt x="229488" y="44948"/>
                    <a:pt x="229958" y="45392"/>
                  </a:cubicBezTo>
                  <a:lnTo>
                    <a:pt x="231341" y="46697"/>
                  </a:lnTo>
                  <a:cubicBezTo>
                    <a:pt x="232254" y="47558"/>
                    <a:pt x="233115" y="48471"/>
                    <a:pt x="234029" y="49332"/>
                  </a:cubicBezTo>
                  <a:cubicBezTo>
                    <a:pt x="234968" y="50219"/>
                    <a:pt x="235777" y="51185"/>
                    <a:pt x="236638" y="52098"/>
                  </a:cubicBezTo>
                  <a:cubicBezTo>
                    <a:pt x="237082" y="52568"/>
                    <a:pt x="237500" y="53012"/>
                    <a:pt x="237917" y="53481"/>
                  </a:cubicBezTo>
                  <a:lnTo>
                    <a:pt x="239144" y="54943"/>
                  </a:lnTo>
                  <a:cubicBezTo>
                    <a:pt x="242406" y="58779"/>
                    <a:pt x="245354" y="62850"/>
                    <a:pt x="247990" y="67156"/>
                  </a:cubicBezTo>
                  <a:cubicBezTo>
                    <a:pt x="251359" y="72698"/>
                    <a:pt x="254130" y="78588"/>
                    <a:pt x="256163" y="84693"/>
                  </a:cubicBezTo>
                  <a:lnTo>
                    <a:pt x="256163" y="84693"/>
                  </a:lnTo>
                  <a:cubicBezTo>
                    <a:pt x="254097" y="78580"/>
                    <a:pt x="251284" y="72681"/>
                    <a:pt x="247886" y="67130"/>
                  </a:cubicBezTo>
                  <a:cubicBezTo>
                    <a:pt x="245198" y="62824"/>
                    <a:pt x="242197" y="58727"/>
                    <a:pt x="238883" y="54891"/>
                  </a:cubicBezTo>
                  <a:lnTo>
                    <a:pt x="237656" y="53429"/>
                  </a:lnTo>
                  <a:lnTo>
                    <a:pt x="236351" y="52046"/>
                  </a:lnTo>
                  <a:lnTo>
                    <a:pt x="235047" y="50637"/>
                  </a:lnTo>
                  <a:cubicBezTo>
                    <a:pt x="234603" y="50167"/>
                    <a:pt x="234133" y="49750"/>
                    <a:pt x="233690" y="49280"/>
                  </a:cubicBezTo>
                  <a:lnTo>
                    <a:pt x="232333" y="47949"/>
                  </a:lnTo>
                  <a:cubicBezTo>
                    <a:pt x="231889" y="47506"/>
                    <a:pt x="231419" y="47062"/>
                    <a:pt x="230949" y="46644"/>
                  </a:cubicBezTo>
                  <a:lnTo>
                    <a:pt x="229540" y="45340"/>
                  </a:lnTo>
                  <a:lnTo>
                    <a:pt x="228105" y="44087"/>
                  </a:lnTo>
                  <a:cubicBezTo>
                    <a:pt x="224217" y="40721"/>
                    <a:pt x="220120" y="37641"/>
                    <a:pt x="215840" y="34797"/>
                  </a:cubicBezTo>
                  <a:cubicBezTo>
                    <a:pt x="211586" y="31900"/>
                    <a:pt x="207124" y="29264"/>
                    <a:pt x="202583" y="26733"/>
                  </a:cubicBezTo>
                  <a:cubicBezTo>
                    <a:pt x="198016" y="24202"/>
                    <a:pt x="193397" y="21775"/>
                    <a:pt x="188700" y="19400"/>
                  </a:cubicBezTo>
                  <a:cubicBezTo>
                    <a:pt x="184003" y="17026"/>
                    <a:pt x="179332" y="14677"/>
                    <a:pt x="174608" y="12668"/>
                  </a:cubicBezTo>
                  <a:cubicBezTo>
                    <a:pt x="173826" y="12720"/>
                    <a:pt x="173486" y="12928"/>
                    <a:pt x="174321" y="13607"/>
                  </a:cubicBezTo>
                  <a:cubicBezTo>
                    <a:pt x="175026" y="14129"/>
                    <a:pt x="175783" y="14599"/>
                    <a:pt x="176540" y="15016"/>
                  </a:cubicBezTo>
                  <a:cubicBezTo>
                    <a:pt x="177088" y="15355"/>
                    <a:pt x="177740" y="15695"/>
                    <a:pt x="178497" y="16112"/>
                  </a:cubicBezTo>
                  <a:cubicBezTo>
                    <a:pt x="179280" y="16556"/>
                    <a:pt x="180167" y="17026"/>
                    <a:pt x="181132" y="17547"/>
                  </a:cubicBezTo>
                  <a:cubicBezTo>
                    <a:pt x="181811" y="17939"/>
                    <a:pt x="182620" y="18383"/>
                    <a:pt x="183533" y="18878"/>
                  </a:cubicBezTo>
                  <a:cubicBezTo>
                    <a:pt x="184421" y="19374"/>
                    <a:pt x="185438" y="19922"/>
                    <a:pt x="186534" y="20522"/>
                  </a:cubicBezTo>
                  <a:lnTo>
                    <a:pt x="194102" y="24515"/>
                  </a:lnTo>
                  <a:cubicBezTo>
                    <a:pt x="199713" y="27490"/>
                    <a:pt x="206289" y="31039"/>
                    <a:pt x="212839" y="35240"/>
                  </a:cubicBezTo>
                  <a:cubicBezTo>
                    <a:pt x="216127" y="37328"/>
                    <a:pt x="219389" y="39572"/>
                    <a:pt x="222521" y="41999"/>
                  </a:cubicBezTo>
                  <a:cubicBezTo>
                    <a:pt x="225600" y="44374"/>
                    <a:pt x="228575" y="46931"/>
                    <a:pt x="231393" y="49619"/>
                  </a:cubicBezTo>
                  <a:lnTo>
                    <a:pt x="233429" y="51603"/>
                  </a:lnTo>
                  <a:lnTo>
                    <a:pt x="235334" y="53638"/>
                  </a:lnTo>
                  <a:lnTo>
                    <a:pt x="236273" y="54656"/>
                  </a:lnTo>
                  <a:lnTo>
                    <a:pt x="237160" y="55700"/>
                  </a:lnTo>
                  <a:lnTo>
                    <a:pt x="238909" y="57735"/>
                  </a:lnTo>
                  <a:lnTo>
                    <a:pt x="240527" y="59797"/>
                  </a:lnTo>
                  <a:cubicBezTo>
                    <a:pt x="241049" y="60475"/>
                    <a:pt x="241570" y="61128"/>
                    <a:pt x="242040" y="61806"/>
                  </a:cubicBezTo>
                  <a:cubicBezTo>
                    <a:pt x="243006" y="63163"/>
                    <a:pt x="243945" y="64442"/>
                    <a:pt x="244754" y="65747"/>
                  </a:cubicBezTo>
                  <a:lnTo>
                    <a:pt x="245589" y="67077"/>
                  </a:lnTo>
                  <a:cubicBezTo>
                    <a:pt x="245850" y="67521"/>
                    <a:pt x="246163" y="67965"/>
                    <a:pt x="246398" y="68434"/>
                  </a:cubicBezTo>
                  <a:lnTo>
                    <a:pt x="247964" y="71148"/>
                  </a:lnTo>
                  <a:cubicBezTo>
                    <a:pt x="248225" y="71618"/>
                    <a:pt x="248460" y="72088"/>
                    <a:pt x="248695" y="72558"/>
                  </a:cubicBezTo>
                  <a:lnTo>
                    <a:pt x="249399" y="73941"/>
                  </a:lnTo>
                  <a:cubicBezTo>
                    <a:pt x="249634" y="74410"/>
                    <a:pt x="249895" y="74854"/>
                    <a:pt x="250130" y="75350"/>
                  </a:cubicBezTo>
                  <a:lnTo>
                    <a:pt x="250782" y="76785"/>
                  </a:lnTo>
                  <a:lnTo>
                    <a:pt x="251435" y="78220"/>
                  </a:lnTo>
                  <a:lnTo>
                    <a:pt x="251748" y="78925"/>
                  </a:lnTo>
                  <a:lnTo>
                    <a:pt x="252035" y="79656"/>
                  </a:lnTo>
                  <a:lnTo>
                    <a:pt x="253209" y="82604"/>
                  </a:lnTo>
                  <a:cubicBezTo>
                    <a:pt x="253862" y="84588"/>
                    <a:pt x="254592" y="86545"/>
                    <a:pt x="255114" y="88580"/>
                  </a:cubicBezTo>
                  <a:lnTo>
                    <a:pt x="255532" y="90094"/>
                  </a:lnTo>
                  <a:cubicBezTo>
                    <a:pt x="255610" y="90355"/>
                    <a:pt x="255688" y="90616"/>
                    <a:pt x="255741" y="90877"/>
                  </a:cubicBezTo>
                  <a:lnTo>
                    <a:pt x="255897" y="91634"/>
                  </a:lnTo>
                  <a:lnTo>
                    <a:pt x="256236" y="93173"/>
                  </a:lnTo>
                  <a:lnTo>
                    <a:pt x="256393" y="93930"/>
                  </a:lnTo>
                  <a:cubicBezTo>
                    <a:pt x="256471" y="94191"/>
                    <a:pt x="256523" y="94452"/>
                    <a:pt x="256550" y="94713"/>
                  </a:cubicBezTo>
                  <a:lnTo>
                    <a:pt x="257045" y="97792"/>
                  </a:lnTo>
                  <a:cubicBezTo>
                    <a:pt x="257150" y="98314"/>
                    <a:pt x="257202" y="98836"/>
                    <a:pt x="257254" y="99358"/>
                  </a:cubicBezTo>
                  <a:lnTo>
                    <a:pt x="257411" y="100924"/>
                  </a:lnTo>
                  <a:cubicBezTo>
                    <a:pt x="257463" y="101446"/>
                    <a:pt x="257541" y="101942"/>
                    <a:pt x="257567" y="102463"/>
                  </a:cubicBezTo>
                  <a:lnTo>
                    <a:pt x="257619" y="104029"/>
                  </a:lnTo>
                  <a:cubicBezTo>
                    <a:pt x="257672" y="105073"/>
                    <a:pt x="257750" y="106117"/>
                    <a:pt x="257698" y="107161"/>
                  </a:cubicBezTo>
                  <a:lnTo>
                    <a:pt x="257646" y="110292"/>
                  </a:lnTo>
                  <a:lnTo>
                    <a:pt x="257385" y="113424"/>
                  </a:lnTo>
                  <a:cubicBezTo>
                    <a:pt x="256445" y="121853"/>
                    <a:pt x="253992" y="130047"/>
                    <a:pt x="250156" y="137615"/>
                  </a:cubicBezTo>
                  <a:cubicBezTo>
                    <a:pt x="246242" y="145287"/>
                    <a:pt x="241179" y="152333"/>
                    <a:pt x="235151" y="158491"/>
                  </a:cubicBezTo>
                  <a:cubicBezTo>
                    <a:pt x="232124" y="161597"/>
                    <a:pt x="228862" y="164493"/>
                    <a:pt x="225443" y="167129"/>
                  </a:cubicBezTo>
                  <a:cubicBezTo>
                    <a:pt x="221972" y="169817"/>
                    <a:pt x="218371" y="172270"/>
                    <a:pt x="214640" y="174514"/>
                  </a:cubicBezTo>
                  <a:cubicBezTo>
                    <a:pt x="210882" y="176758"/>
                    <a:pt x="207020" y="178820"/>
                    <a:pt x="203053" y="180673"/>
                  </a:cubicBezTo>
                  <a:cubicBezTo>
                    <a:pt x="199060" y="182526"/>
                    <a:pt x="194989" y="184196"/>
                    <a:pt x="190866" y="185683"/>
                  </a:cubicBezTo>
                  <a:cubicBezTo>
                    <a:pt x="186743" y="187171"/>
                    <a:pt x="182542" y="188476"/>
                    <a:pt x="178314" y="189624"/>
                  </a:cubicBezTo>
                  <a:cubicBezTo>
                    <a:pt x="177270" y="189937"/>
                    <a:pt x="176200" y="190172"/>
                    <a:pt x="175156" y="190433"/>
                  </a:cubicBezTo>
                  <a:lnTo>
                    <a:pt x="173565" y="190850"/>
                  </a:lnTo>
                  <a:cubicBezTo>
                    <a:pt x="173017" y="190981"/>
                    <a:pt x="172495" y="191111"/>
                    <a:pt x="171973" y="191216"/>
                  </a:cubicBezTo>
                  <a:cubicBezTo>
                    <a:pt x="169833" y="191685"/>
                    <a:pt x="167719" y="192155"/>
                    <a:pt x="165579" y="192546"/>
                  </a:cubicBezTo>
                  <a:cubicBezTo>
                    <a:pt x="161326" y="193408"/>
                    <a:pt x="157020" y="194008"/>
                    <a:pt x="152766" y="194504"/>
                  </a:cubicBezTo>
                  <a:cubicBezTo>
                    <a:pt x="150626" y="194712"/>
                    <a:pt x="148486" y="194973"/>
                    <a:pt x="146347" y="195104"/>
                  </a:cubicBezTo>
                  <a:cubicBezTo>
                    <a:pt x="145277" y="195156"/>
                    <a:pt x="144233" y="195260"/>
                    <a:pt x="143163" y="195313"/>
                  </a:cubicBezTo>
                  <a:lnTo>
                    <a:pt x="139953" y="195469"/>
                  </a:lnTo>
                  <a:cubicBezTo>
                    <a:pt x="137482" y="195565"/>
                    <a:pt x="135011" y="195613"/>
                    <a:pt x="132543" y="195613"/>
                  </a:cubicBezTo>
                  <a:cubicBezTo>
                    <a:pt x="110245" y="195613"/>
                    <a:pt x="88100" y="191696"/>
                    <a:pt x="67120" y="184013"/>
                  </a:cubicBezTo>
                  <a:cubicBezTo>
                    <a:pt x="55533" y="179733"/>
                    <a:pt x="44416" y="174279"/>
                    <a:pt x="33952" y="167703"/>
                  </a:cubicBezTo>
                  <a:lnTo>
                    <a:pt x="31994" y="166477"/>
                  </a:lnTo>
                  <a:cubicBezTo>
                    <a:pt x="31368" y="166059"/>
                    <a:pt x="30716" y="165642"/>
                    <a:pt x="30116" y="165224"/>
                  </a:cubicBezTo>
                  <a:cubicBezTo>
                    <a:pt x="29489" y="164780"/>
                    <a:pt x="28863" y="164363"/>
                    <a:pt x="28289" y="163945"/>
                  </a:cubicBezTo>
                  <a:lnTo>
                    <a:pt x="27375" y="163293"/>
                  </a:lnTo>
                  <a:lnTo>
                    <a:pt x="26514" y="162641"/>
                  </a:lnTo>
                  <a:cubicBezTo>
                    <a:pt x="24244" y="160944"/>
                    <a:pt x="22130" y="159065"/>
                    <a:pt x="20173" y="157030"/>
                  </a:cubicBezTo>
                  <a:cubicBezTo>
                    <a:pt x="18399" y="155177"/>
                    <a:pt x="16859" y="153090"/>
                    <a:pt x="15632" y="150819"/>
                  </a:cubicBezTo>
                  <a:cubicBezTo>
                    <a:pt x="15476" y="150558"/>
                    <a:pt x="15371" y="150271"/>
                    <a:pt x="15241" y="150010"/>
                  </a:cubicBezTo>
                  <a:lnTo>
                    <a:pt x="15032" y="149593"/>
                  </a:lnTo>
                  <a:cubicBezTo>
                    <a:pt x="14980" y="149462"/>
                    <a:pt x="14902" y="149332"/>
                    <a:pt x="14876" y="149201"/>
                  </a:cubicBezTo>
                  <a:lnTo>
                    <a:pt x="14536" y="148366"/>
                  </a:lnTo>
                  <a:cubicBezTo>
                    <a:pt x="14484" y="148210"/>
                    <a:pt x="14432" y="148079"/>
                    <a:pt x="14380" y="147949"/>
                  </a:cubicBezTo>
                  <a:lnTo>
                    <a:pt x="14249" y="147531"/>
                  </a:lnTo>
                  <a:cubicBezTo>
                    <a:pt x="13884" y="146409"/>
                    <a:pt x="13649" y="145287"/>
                    <a:pt x="13545" y="144139"/>
                  </a:cubicBezTo>
                  <a:cubicBezTo>
                    <a:pt x="13205" y="140798"/>
                    <a:pt x="13701" y="137406"/>
                    <a:pt x="14980" y="134300"/>
                  </a:cubicBezTo>
                  <a:cubicBezTo>
                    <a:pt x="16337" y="130934"/>
                    <a:pt x="18320" y="127855"/>
                    <a:pt x="20825" y="125245"/>
                  </a:cubicBezTo>
                  <a:cubicBezTo>
                    <a:pt x="21452" y="124593"/>
                    <a:pt x="22104" y="123940"/>
                    <a:pt x="22809" y="123366"/>
                  </a:cubicBezTo>
                  <a:cubicBezTo>
                    <a:pt x="23487" y="122766"/>
                    <a:pt x="24218" y="122192"/>
                    <a:pt x="24975" y="121670"/>
                  </a:cubicBezTo>
                  <a:lnTo>
                    <a:pt x="26123" y="120861"/>
                  </a:lnTo>
                  <a:cubicBezTo>
                    <a:pt x="26514" y="120600"/>
                    <a:pt x="26932" y="120365"/>
                    <a:pt x="27349" y="120130"/>
                  </a:cubicBezTo>
                  <a:cubicBezTo>
                    <a:pt x="27532" y="120000"/>
                    <a:pt x="27741" y="119869"/>
                    <a:pt x="27950" y="119765"/>
                  </a:cubicBezTo>
                  <a:lnTo>
                    <a:pt x="28576" y="119426"/>
                  </a:lnTo>
                  <a:cubicBezTo>
                    <a:pt x="29020" y="119217"/>
                    <a:pt x="29411" y="118956"/>
                    <a:pt x="29855" y="118747"/>
                  </a:cubicBezTo>
                  <a:cubicBezTo>
                    <a:pt x="31603" y="117886"/>
                    <a:pt x="33430" y="117129"/>
                    <a:pt x="35283" y="116503"/>
                  </a:cubicBezTo>
                  <a:cubicBezTo>
                    <a:pt x="37188" y="115877"/>
                    <a:pt x="39119" y="115355"/>
                    <a:pt x="41076" y="114911"/>
                  </a:cubicBezTo>
                  <a:cubicBezTo>
                    <a:pt x="43059" y="114494"/>
                    <a:pt x="45095" y="114154"/>
                    <a:pt x="47130" y="113920"/>
                  </a:cubicBezTo>
                  <a:cubicBezTo>
                    <a:pt x="49192" y="113685"/>
                    <a:pt x="51279" y="113528"/>
                    <a:pt x="53367" y="113424"/>
                  </a:cubicBezTo>
                  <a:cubicBezTo>
                    <a:pt x="54911" y="113366"/>
                    <a:pt x="56477" y="113344"/>
                    <a:pt x="58063" y="113344"/>
                  </a:cubicBezTo>
                  <a:cubicBezTo>
                    <a:pt x="60793" y="113344"/>
                    <a:pt x="63586" y="113410"/>
                    <a:pt x="66441" y="113476"/>
                  </a:cubicBezTo>
                  <a:cubicBezTo>
                    <a:pt x="68784" y="113530"/>
                    <a:pt x="71162" y="113577"/>
                    <a:pt x="73578" y="113577"/>
                  </a:cubicBezTo>
                  <a:cubicBezTo>
                    <a:pt x="75819" y="113577"/>
                    <a:pt x="78092" y="113537"/>
                    <a:pt x="80402" y="113424"/>
                  </a:cubicBezTo>
                  <a:cubicBezTo>
                    <a:pt x="85361" y="113215"/>
                    <a:pt x="90267" y="112432"/>
                    <a:pt x="95068" y="111101"/>
                  </a:cubicBezTo>
                  <a:cubicBezTo>
                    <a:pt x="95355" y="110997"/>
                    <a:pt x="95668" y="110919"/>
                    <a:pt x="95982" y="110840"/>
                  </a:cubicBezTo>
                  <a:lnTo>
                    <a:pt x="96895" y="110501"/>
                  </a:lnTo>
                  <a:lnTo>
                    <a:pt x="98722" y="109875"/>
                  </a:lnTo>
                  <a:cubicBezTo>
                    <a:pt x="99322" y="109640"/>
                    <a:pt x="99922" y="109379"/>
                    <a:pt x="100496" y="109118"/>
                  </a:cubicBezTo>
                  <a:lnTo>
                    <a:pt x="101410" y="108753"/>
                  </a:lnTo>
                  <a:lnTo>
                    <a:pt x="101853" y="108544"/>
                  </a:lnTo>
                  <a:cubicBezTo>
                    <a:pt x="102010" y="108492"/>
                    <a:pt x="102140" y="108413"/>
                    <a:pt x="102297" y="108335"/>
                  </a:cubicBezTo>
                  <a:cubicBezTo>
                    <a:pt x="103471" y="107761"/>
                    <a:pt x="104619" y="107109"/>
                    <a:pt x="105741" y="106430"/>
                  </a:cubicBezTo>
                  <a:cubicBezTo>
                    <a:pt x="106316" y="106065"/>
                    <a:pt x="106864" y="105725"/>
                    <a:pt x="107412" y="105360"/>
                  </a:cubicBezTo>
                  <a:lnTo>
                    <a:pt x="109003" y="104212"/>
                  </a:lnTo>
                  <a:cubicBezTo>
                    <a:pt x="117171" y="98027"/>
                    <a:pt x="122939" y="89181"/>
                    <a:pt x="125313" y="79212"/>
                  </a:cubicBezTo>
                  <a:cubicBezTo>
                    <a:pt x="125626" y="77986"/>
                    <a:pt x="125809" y="76759"/>
                    <a:pt x="126018" y="75506"/>
                  </a:cubicBezTo>
                  <a:cubicBezTo>
                    <a:pt x="126122" y="74906"/>
                    <a:pt x="126175" y="74280"/>
                    <a:pt x="126227" y="73654"/>
                  </a:cubicBezTo>
                  <a:lnTo>
                    <a:pt x="126383" y="71775"/>
                  </a:lnTo>
                  <a:cubicBezTo>
                    <a:pt x="126409" y="71148"/>
                    <a:pt x="126409" y="70522"/>
                    <a:pt x="126409" y="69896"/>
                  </a:cubicBezTo>
                  <a:cubicBezTo>
                    <a:pt x="126409" y="69269"/>
                    <a:pt x="126435" y="68643"/>
                    <a:pt x="126409" y="68043"/>
                  </a:cubicBezTo>
                  <a:lnTo>
                    <a:pt x="126357" y="67130"/>
                  </a:lnTo>
                  <a:lnTo>
                    <a:pt x="126279" y="66242"/>
                  </a:lnTo>
                  <a:cubicBezTo>
                    <a:pt x="126253" y="65616"/>
                    <a:pt x="126175" y="65042"/>
                    <a:pt x="126122" y="64442"/>
                  </a:cubicBezTo>
                  <a:cubicBezTo>
                    <a:pt x="125548" y="59744"/>
                    <a:pt x="124452" y="55517"/>
                    <a:pt x="123408" y="51603"/>
                  </a:cubicBezTo>
                  <a:cubicBezTo>
                    <a:pt x="122338" y="47662"/>
                    <a:pt x="121321" y="44009"/>
                    <a:pt x="120668" y="40616"/>
                  </a:cubicBezTo>
                  <a:cubicBezTo>
                    <a:pt x="120016" y="37198"/>
                    <a:pt x="119781" y="34066"/>
                    <a:pt x="120094" y="31222"/>
                  </a:cubicBezTo>
                  <a:cubicBezTo>
                    <a:pt x="120120" y="31039"/>
                    <a:pt x="120146" y="30882"/>
                    <a:pt x="120172" y="30700"/>
                  </a:cubicBezTo>
                  <a:lnTo>
                    <a:pt x="120251" y="30178"/>
                  </a:lnTo>
                  <a:cubicBezTo>
                    <a:pt x="120303" y="29813"/>
                    <a:pt x="120381" y="29473"/>
                    <a:pt x="120460" y="29134"/>
                  </a:cubicBezTo>
                  <a:cubicBezTo>
                    <a:pt x="120590" y="28482"/>
                    <a:pt x="120773" y="27829"/>
                    <a:pt x="121008" y="27177"/>
                  </a:cubicBezTo>
                  <a:cubicBezTo>
                    <a:pt x="121451" y="25898"/>
                    <a:pt x="122051" y="24672"/>
                    <a:pt x="122756" y="23497"/>
                  </a:cubicBezTo>
                  <a:cubicBezTo>
                    <a:pt x="123982" y="21514"/>
                    <a:pt x="125470" y="19713"/>
                    <a:pt x="127218" y="18174"/>
                  </a:cubicBezTo>
                  <a:cubicBezTo>
                    <a:pt x="128001" y="17417"/>
                    <a:pt x="128836" y="16765"/>
                    <a:pt x="129645" y="16164"/>
                  </a:cubicBezTo>
                  <a:cubicBezTo>
                    <a:pt x="130454" y="15564"/>
                    <a:pt x="131263" y="15016"/>
                    <a:pt x="132020" y="14520"/>
                  </a:cubicBezTo>
                  <a:cubicBezTo>
                    <a:pt x="134473" y="13033"/>
                    <a:pt x="137030" y="11754"/>
                    <a:pt x="139718" y="10710"/>
                  </a:cubicBezTo>
                  <a:cubicBezTo>
                    <a:pt x="140658" y="10319"/>
                    <a:pt x="141414" y="10032"/>
                    <a:pt x="141989" y="9745"/>
                  </a:cubicBezTo>
                  <a:lnTo>
                    <a:pt x="142197" y="9666"/>
                  </a:lnTo>
                  <a:lnTo>
                    <a:pt x="142406" y="9562"/>
                  </a:lnTo>
                  <a:cubicBezTo>
                    <a:pt x="142537" y="9484"/>
                    <a:pt x="142667" y="9432"/>
                    <a:pt x="142771" y="9379"/>
                  </a:cubicBezTo>
                  <a:cubicBezTo>
                    <a:pt x="142928" y="9275"/>
                    <a:pt x="143111" y="9171"/>
                    <a:pt x="143241" y="9040"/>
                  </a:cubicBezTo>
                  <a:cubicBezTo>
                    <a:pt x="143659" y="8649"/>
                    <a:pt x="143215" y="8388"/>
                    <a:pt x="141963" y="8257"/>
                  </a:cubicBezTo>
                  <a:cubicBezTo>
                    <a:pt x="141591" y="8216"/>
                    <a:pt x="141146" y="8190"/>
                    <a:pt x="140630" y="8190"/>
                  </a:cubicBezTo>
                  <a:cubicBezTo>
                    <a:pt x="139514" y="8190"/>
                    <a:pt x="138066" y="8310"/>
                    <a:pt x="136300" y="8649"/>
                  </a:cubicBezTo>
                  <a:cubicBezTo>
                    <a:pt x="133038" y="9301"/>
                    <a:pt x="129906" y="10475"/>
                    <a:pt x="126983" y="12093"/>
                  </a:cubicBezTo>
                  <a:cubicBezTo>
                    <a:pt x="125078" y="13163"/>
                    <a:pt x="123304" y="14416"/>
                    <a:pt x="121660" y="15851"/>
                  </a:cubicBezTo>
                  <a:cubicBezTo>
                    <a:pt x="120747" y="16660"/>
                    <a:pt x="119911" y="17521"/>
                    <a:pt x="119103" y="18409"/>
                  </a:cubicBezTo>
                  <a:cubicBezTo>
                    <a:pt x="118267" y="19400"/>
                    <a:pt x="117511" y="20418"/>
                    <a:pt x="116832" y="21514"/>
                  </a:cubicBezTo>
                  <a:cubicBezTo>
                    <a:pt x="115319" y="23889"/>
                    <a:pt x="114249" y="26551"/>
                    <a:pt x="113675" y="29291"/>
                  </a:cubicBezTo>
                  <a:cubicBezTo>
                    <a:pt x="113048" y="32370"/>
                    <a:pt x="112892" y="35501"/>
                    <a:pt x="113205" y="38607"/>
                  </a:cubicBezTo>
                  <a:lnTo>
                    <a:pt x="112031" y="38737"/>
                  </a:lnTo>
                  <a:cubicBezTo>
                    <a:pt x="111691" y="35684"/>
                    <a:pt x="111743" y="32605"/>
                    <a:pt x="112187" y="29578"/>
                  </a:cubicBezTo>
                  <a:cubicBezTo>
                    <a:pt x="112396" y="28273"/>
                    <a:pt x="112709" y="26968"/>
                    <a:pt x="113100" y="25689"/>
                  </a:cubicBezTo>
                  <a:cubicBezTo>
                    <a:pt x="113466" y="24567"/>
                    <a:pt x="113883" y="23445"/>
                    <a:pt x="114405" y="22375"/>
                  </a:cubicBezTo>
                  <a:cubicBezTo>
                    <a:pt x="115240" y="20548"/>
                    <a:pt x="116284" y="18852"/>
                    <a:pt x="117458" y="17234"/>
                  </a:cubicBezTo>
                  <a:cubicBezTo>
                    <a:pt x="118372" y="16034"/>
                    <a:pt x="119337" y="14860"/>
                    <a:pt x="120407" y="13764"/>
                  </a:cubicBezTo>
                  <a:cubicBezTo>
                    <a:pt x="122182" y="11885"/>
                    <a:pt x="123539" y="10763"/>
                    <a:pt x="124400" y="9954"/>
                  </a:cubicBezTo>
                  <a:cubicBezTo>
                    <a:pt x="125287" y="9118"/>
                    <a:pt x="125705" y="8675"/>
                    <a:pt x="125757" y="8362"/>
                  </a:cubicBezTo>
                  <a:cubicBezTo>
                    <a:pt x="125835" y="8020"/>
                    <a:pt x="125450" y="7937"/>
                    <a:pt x="124933" y="7937"/>
                  </a:cubicBezTo>
                  <a:cubicBezTo>
                    <a:pt x="124581" y="7937"/>
                    <a:pt x="124169" y="7975"/>
                    <a:pt x="123800" y="7996"/>
                  </a:cubicBezTo>
                  <a:cubicBezTo>
                    <a:pt x="123692" y="8003"/>
                    <a:pt x="123588" y="8006"/>
                    <a:pt x="123490" y="8006"/>
                  </a:cubicBezTo>
                  <a:cubicBezTo>
                    <a:pt x="122760" y="8006"/>
                    <a:pt x="122388" y="7784"/>
                    <a:pt x="123539" y="6587"/>
                  </a:cubicBezTo>
                  <a:lnTo>
                    <a:pt x="123539" y="6587"/>
                  </a:lnTo>
                  <a:cubicBezTo>
                    <a:pt x="120407" y="8649"/>
                    <a:pt x="117563" y="11154"/>
                    <a:pt x="115136" y="14024"/>
                  </a:cubicBezTo>
                  <a:cubicBezTo>
                    <a:pt x="112631" y="16999"/>
                    <a:pt x="110700" y="20444"/>
                    <a:pt x="109447" y="24124"/>
                  </a:cubicBezTo>
                  <a:cubicBezTo>
                    <a:pt x="108247" y="27803"/>
                    <a:pt x="107699" y="31665"/>
                    <a:pt x="107803" y="35528"/>
                  </a:cubicBezTo>
                  <a:cubicBezTo>
                    <a:pt x="107933" y="39103"/>
                    <a:pt x="108377" y="42652"/>
                    <a:pt x="109160" y="46122"/>
                  </a:cubicBezTo>
                  <a:cubicBezTo>
                    <a:pt x="109865" y="49463"/>
                    <a:pt x="110700" y="52646"/>
                    <a:pt x="111404" y="55700"/>
                  </a:cubicBezTo>
                  <a:cubicBezTo>
                    <a:pt x="112161" y="58622"/>
                    <a:pt x="112709" y="61571"/>
                    <a:pt x="113127" y="64546"/>
                  </a:cubicBezTo>
                  <a:cubicBezTo>
                    <a:pt x="113283" y="65903"/>
                    <a:pt x="113388" y="67286"/>
                    <a:pt x="113388" y="68669"/>
                  </a:cubicBezTo>
                  <a:cubicBezTo>
                    <a:pt x="113414" y="68982"/>
                    <a:pt x="113361" y="69322"/>
                    <a:pt x="113361" y="69635"/>
                  </a:cubicBezTo>
                  <a:lnTo>
                    <a:pt x="113309" y="70626"/>
                  </a:lnTo>
                  <a:cubicBezTo>
                    <a:pt x="113283" y="70783"/>
                    <a:pt x="113283" y="70940"/>
                    <a:pt x="113283" y="71122"/>
                  </a:cubicBezTo>
                  <a:lnTo>
                    <a:pt x="113231" y="71592"/>
                  </a:lnTo>
                  <a:lnTo>
                    <a:pt x="113100" y="72584"/>
                  </a:lnTo>
                  <a:cubicBezTo>
                    <a:pt x="112709" y="75193"/>
                    <a:pt x="111978" y="77751"/>
                    <a:pt x="110908" y="80151"/>
                  </a:cubicBezTo>
                  <a:lnTo>
                    <a:pt x="110517" y="81143"/>
                  </a:lnTo>
                  <a:cubicBezTo>
                    <a:pt x="110386" y="81482"/>
                    <a:pt x="110204" y="81822"/>
                    <a:pt x="110021" y="82187"/>
                  </a:cubicBezTo>
                  <a:cubicBezTo>
                    <a:pt x="109865" y="82552"/>
                    <a:pt x="109682" y="82918"/>
                    <a:pt x="109473" y="83309"/>
                  </a:cubicBezTo>
                  <a:lnTo>
                    <a:pt x="108821" y="84483"/>
                  </a:lnTo>
                  <a:lnTo>
                    <a:pt x="108508" y="85084"/>
                  </a:lnTo>
                  <a:lnTo>
                    <a:pt x="108116" y="85658"/>
                  </a:lnTo>
                  <a:lnTo>
                    <a:pt x="107307" y="86858"/>
                  </a:lnTo>
                  <a:lnTo>
                    <a:pt x="106420" y="88032"/>
                  </a:lnTo>
                  <a:lnTo>
                    <a:pt x="105976" y="88633"/>
                  </a:lnTo>
                  <a:lnTo>
                    <a:pt x="105480" y="89181"/>
                  </a:lnTo>
                  <a:cubicBezTo>
                    <a:pt x="104228" y="90642"/>
                    <a:pt x="102845" y="91973"/>
                    <a:pt x="101331" y="93147"/>
                  </a:cubicBezTo>
                  <a:cubicBezTo>
                    <a:pt x="100105" y="94113"/>
                    <a:pt x="98800" y="94974"/>
                    <a:pt x="97417" y="95731"/>
                  </a:cubicBezTo>
                  <a:lnTo>
                    <a:pt x="96164" y="96383"/>
                  </a:lnTo>
                  <a:lnTo>
                    <a:pt x="94833" y="96957"/>
                  </a:lnTo>
                  <a:lnTo>
                    <a:pt x="94181" y="97244"/>
                  </a:lnTo>
                  <a:cubicBezTo>
                    <a:pt x="93946" y="97323"/>
                    <a:pt x="93711" y="97401"/>
                    <a:pt x="93476" y="97479"/>
                  </a:cubicBezTo>
                  <a:lnTo>
                    <a:pt x="92093" y="97975"/>
                  </a:lnTo>
                  <a:cubicBezTo>
                    <a:pt x="90162" y="98575"/>
                    <a:pt x="88179" y="99019"/>
                    <a:pt x="86170" y="99332"/>
                  </a:cubicBezTo>
                  <a:cubicBezTo>
                    <a:pt x="84082" y="99671"/>
                    <a:pt x="81968" y="99906"/>
                    <a:pt x="79854" y="100010"/>
                  </a:cubicBezTo>
                  <a:cubicBezTo>
                    <a:pt x="78758" y="100063"/>
                    <a:pt x="77688" y="100141"/>
                    <a:pt x="76592" y="100141"/>
                  </a:cubicBezTo>
                  <a:lnTo>
                    <a:pt x="74922" y="100193"/>
                  </a:lnTo>
                  <a:lnTo>
                    <a:pt x="73226" y="100193"/>
                  </a:lnTo>
                  <a:cubicBezTo>
                    <a:pt x="68737" y="100193"/>
                    <a:pt x="64066" y="99984"/>
                    <a:pt x="59239" y="99984"/>
                  </a:cubicBezTo>
                  <a:cubicBezTo>
                    <a:pt x="59004" y="99979"/>
                    <a:pt x="58766" y="99977"/>
                    <a:pt x="58526" y="99977"/>
                  </a:cubicBezTo>
                  <a:cubicBezTo>
                    <a:pt x="57565" y="99977"/>
                    <a:pt x="56572" y="100010"/>
                    <a:pt x="55611" y="100010"/>
                  </a:cubicBezTo>
                  <a:cubicBezTo>
                    <a:pt x="55011" y="100010"/>
                    <a:pt x="54359" y="100037"/>
                    <a:pt x="53758" y="100063"/>
                  </a:cubicBezTo>
                  <a:cubicBezTo>
                    <a:pt x="53132" y="100089"/>
                    <a:pt x="52506" y="100115"/>
                    <a:pt x="51906" y="100141"/>
                  </a:cubicBezTo>
                  <a:cubicBezTo>
                    <a:pt x="49400" y="100271"/>
                    <a:pt x="46921" y="100506"/>
                    <a:pt x="44416" y="100846"/>
                  </a:cubicBezTo>
                  <a:cubicBezTo>
                    <a:pt x="41885" y="101159"/>
                    <a:pt x="39380" y="101628"/>
                    <a:pt x="36927" y="102229"/>
                  </a:cubicBezTo>
                  <a:cubicBezTo>
                    <a:pt x="35674" y="102490"/>
                    <a:pt x="34421" y="102803"/>
                    <a:pt x="33195" y="103194"/>
                  </a:cubicBezTo>
                  <a:cubicBezTo>
                    <a:pt x="31968" y="103586"/>
                    <a:pt x="30742" y="104003"/>
                    <a:pt x="29515" y="104447"/>
                  </a:cubicBezTo>
                  <a:cubicBezTo>
                    <a:pt x="28289" y="104864"/>
                    <a:pt x="27062" y="105386"/>
                    <a:pt x="25862" y="105908"/>
                  </a:cubicBezTo>
                  <a:cubicBezTo>
                    <a:pt x="24688" y="106482"/>
                    <a:pt x="23487" y="107030"/>
                    <a:pt x="22313" y="107683"/>
                  </a:cubicBezTo>
                  <a:cubicBezTo>
                    <a:pt x="21739" y="107996"/>
                    <a:pt x="21165" y="108309"/>
                    <a:pt x="20591" y="108648"/>
                  </a:cubicBezTo>
                  <a:cubicBezTo>
                    <a:pt x="20016" y="109014"/>
                    <a:pt x="19442" y="109353"/>
                    <a:pt x="18894" y="109718"/>
                  </a:cubicBezTo>
                  <a:lnTo>
                    <a:pt x="17224" y="110840"/>
                  </a:lnTo>
                  <a:lnTo>
                    <a:pt x="16807" y="111127"/>
                  </a:lnTo>
                  <a:lnTo>
                    <a:pt x="16389" y="111440"/>
                  </a:lnTo>
                  <a:cubicBezTo>
                    <a:pt x="16128" y="111649"/>
                    <a:pt x="15841" y="111858"/>
                    <a:pt x="15580" y="112067"/>
                  </a:cubicBezTo>
                  <a:cubicBezTo>
                    <a:pt x="11274" y="115459"/>
                    <a:pt x="7673" y="119661"/>
                    <a:pt x="4959" y="124410"/>
                  </a:cubicBezTo>
                  <a:cubicBezTo>
                    <a:pt x="2141" y="129290"/>
                    <a:pt x="471" y="134718"/>
                    <a:pt x="79" y="140329"/>
                  </a:cubicBezTo>
                  <a:cubicBezTo>
                    <a:pt x="1" y="141790"/>
                    <a:pt x="1" y="143225"/>
                    <a:pt x="105" y="144661"/>
                  </a:cubicBezTo>
                  <a:cubicBezTo>
                    <a:pt x="210" y="146122"/>
                    <a:pt x="418" y="147557"/>
                    <a:pt x="732" y="148992"/>
                  </a:cubicBezTo>
                  <a:cubicBezTo>
                    <a:pt x="1384" y="151785"/>
                    <a:pt x="2376" y="154473"/>
                    <a:pt x="3680" y="157030"/>
                  </a:cubicBezTo>
                  <a:cubicBezTo>
                    <a:pt x="4959" y="159457"/>
                    <a:pt x="6473" y="161753"/>
                    <a:pt x="8221" y="163893"/>
                  </a:cubicBezTo>
                  <a:cubicBezTo>
                    <a:pt x="9891" y="165903"/>
                    <a:pt x="11692" y="167808"/>
                    <a:pt x="13623" y="169556"/>
                  </a:cubicBezTo>
                  <a:cubicBezTo>
                    <a:pt x="17329" y="172818"/>
                    <a:pt x="21269" y="175767"/>
                    <a:pt x="25444" y="178403"/>
                  </a:cubicBezTo>
                  <a:lnTo>
                    <a:pt x="28445" y="180308"/>
                  </a:lnTo>
                  <a:cubicBezTo>
                    <a:pt x="28941" y="180621"/>
                    <a:pt x="29463" y="180934"/>
                    <a:pt x="29959" y="181221"/>
                  </a:cubicBezTo>
                  <a:lnTo>
                    <a:pt x="31499" y="182134"/>
                  </a:lnTo>
                  <a:cubicBezTo>
                    <a:pt x="33508" y="183361"/>
                    <a:pt x="35596" y="184483"/>
                    <a:pt x="37657" y="185657"/>
                  </a:cubicBezTo>
                  <a:cubicBezTo>
                    <a:pt x="41833" y="187875"/>
                    <a:pt x="46034" y="190015"/>
                    <a:pt x="50366" y="191920"/>
                  </a:cubicBezTo>
                  <a:cubicBezTo>
                    <a:pt x="52506" y="192912"/>
                    <a:pt x="54698" y="193773"/>
                    <a:pt x="56864" y="194686"/>
                  </a:cubicBezTo>
                  <a:cubicBezTo>
                    <a:pt x="57960" y="195130"/>
                    <a:pt x="59056" y="195548"/>
                    <a:pt x="60152" y="195965"/>
                  </a:cubicBezTo>
                  <a:cubicBezTo>
                    <a:pt x="61248" y="196409"/>
                    <a:pt x="62344" y="196826"/>
                    <a:pt x="63466" y="197218"/>
                  </a:cubicBezTo>
                  <a:lnTo>
                    <a:pt x="66780" y="198392"/>
                  </a:lnTo>
                  <a:cubicBezTo>
                    <a:pt x="67902" y="198757"/>
                    <a:pt x="69025" y="199123"/>
                    <a:pt x="70121" y="199488"/>
                  </a:cubicBezTo>
                  <a:lnTo>
                    <a:pt x="71817" y="200036"/>
                  </a:lnTo>
                  <a:cubicBezTo>
                    <a:pt x="72365" y="200219"/>
                    <a:pt x="72939" y="200375"/>
                    <a:pt x="73487" y="200532"/>
                  </a:cubicBezTo>
                  <a:lnTo>
                    <a:pt x="76879" y="201550"/>
                  </a:lnTo>
                  <a:lnTo>
                    <a:pt x="80272" y="202463"/>
                  </a:lnTo>
                  <a:lnTo>
                    <a:pt x="81994" y="202907"/>
                  </a:lnTo>
                  <a:cubicBezTo>
                    <a:pt x="82568" y="203063"/>
                    <a:pt x="83116" y="203194"/>
                    <a:pt x="83690" y="203324"/>
                  </a:cubicBezTo>
                  <a:lnTo>
                    <a:pt x="87109" y="204133"/>
                  </a:lnTo>
                  <a:lnTo>
                    <a:pt x="90554" y="204864"/>
                  </a:lnTo>
                  <a:lnTo>
                    <a:pt x="92276" y="205229"/>
                  </a:lnTo>
                  <a:lnTo>
                    <a:pt x="94024" y="205542"/>
                  </a:lnTo>
                  <a:lnTo>
                    <a:pt x="97469" y="206169"/>
                  </a:lnTo>
                  <a:lnTo>
                    <a:pt x="100940" y="206717"/>
                  </a:lnTo>
                  <a:lnTo>
                    <a:pt x="102688" y="207004"/>
                  </a:lnTo>
                  <a:lnTo>
                    <a:pt x="104437" y="207212"/>
                  </a:lnTo>
                  <a:lnTo>
                    <a:pt x="107933" y="207682"/>
                  </a:lnTo>
                  <a:lnTo>
                    <a:pt x="111430" y="208021"/>
                  </a:lnTo>
                  <a:lnTo>
                    <a:pt x="113179" y="208204"/>
                  </a:lnTo>
                  <a:lnTo>
                    <a:pt x="114927" y="208335"/>
                  </a:lnTo>
                  <a:lnTo>
                    <a:pt x="118424" y="208595"/>
                  </a:lnTo>
                  <a:lnTo>
                    <a:pt x="121947" y="208778"/>
                  </a:lnTo>
                  <a:lnTo>
                    <a:pt x="123695" y="208856"/>
                  </a:lnTo>
                  <a:lnTo>
                    <a:pt x="125444" y="208909"/>
                  </a:lnTo>
                  <a:lnTo>
                    <a:pt x="128941" y="208961"/>
                  </a:lnTo>
                  <a:lnTo>
                    <a:pt x="134238" y="208961"/>
                  </a:lnTo>
                  <a:lnTo>
                    <a:pt x="135987" y="208883"/>
                  </a:lnTo>
                  <a:lnTo>
                    <a:pt x="139509" y="208778"/>
                  </a:lnTo>
                  <a:lnTo>
                    <a:pt x="143006" y="208569"/>
                  </a:lnTo>
                  <a:lnTo>
                    <a:pt x="144755" y="208465"/>
                  </a:lnTo>
                  <a:lnTo>
                    <a:pt x="146503" y="208308"/>
                  </a:lnTo>
                  <a:lnTo>
                    <a:pt x="150026" y="207995"/>
                  </a:lnTo>
                  <a:lnTo>
                    <a:pt x="153523" y="207604"/>
                  </a:lnTo>
                  <a:cubicBezTo>
                    <a:pt x="154097" y="207552"/>
                    <a:pt x="154671" y="207473"/>
                    <a:pt x="155245" y="207395"/>
                  </a:cubicBezTo>
                  <a:lnTo>
                    <a:pt x="156994" y="207160"/>
                  </a:lnTo>
                  <a:lnTo>
                    <a:pt x="160491" y="206664"/>
                  </a:lnTo>
                  <a:lnTo>
                    <a:pt x="163961" y="206064"/>
                  </a:lnTo>
                  <a:cubicBezTo>
                    <a:pt x="164535" y="205960"/>
                    <a:pt x="165110" y="205881"/>
                    <a:pt x="165684" y="205777"/>
                  </a:cubicBezTo>
                  <a:lnTo>
                    <a:pt x="167406" y="205438"/>
                  </a:lnTo>
                  <a:cubicBezTo>
                    <a:pt x="168554" y="205203"/>
                    <a:pt x="169702" y="204968"/>
                    <a:pt x="170851" y="204733"/>
                  </a:cubicBezTo>
                  <a:lnTo>
                    <a:pt x="174295" y="203950"/>
                  </a:lnTo>
                  <a:cubicBezTo>
                    <a:pt x="174869" y="203820"/>
                    <a:pt x="175444" y="203689"/>
                    <a:pt x="176018" y="203559"/>
                  </a:cubicBezTo>
                  <a:lnTo>
                    <a:pt x="177714" y="203115"/>
                  </a:lnTo>
                  <a:cubicBezTo>
                    <a:pt x="178862" y="202828"/>
                    <a:pt x="180010" y="202541"/>
                    <a:pt x="181132" y="202228"/>
                  </a:cubicBezTo>
                  <a:cubicBezTo>
                    <a:pt x="183403" y="201576"/>
                    <a:pt x="185647" y="200949"/>
                    <a:pt x="187891" y="200219"/>
                  </a:cubicBezTo>
                  <a:cubicBezTo>
                    <a:pt x="192380" y="198810"/>
                    <a:pt x="196816" y="197192"/>
                    <a:pt x="201200" y="195417"/>
                  </a:cubicBezTo>
                  <a:cubicBezTo>
                    <a:pt x="210021" y="191816"/>
                    <a:pt x="218450" y="187327"/>
                    <a:pt x="226383" y="182030"/>
                  </a:cubicBezTo>
                  <a:cubicBezTo>
                    <a:pt x="230375" y="179342"/>
                    <a:pt x="234211" y="176393"/>
                    <a:pt x="237839" y="173236"/>
                  </a:cubicBezTo>
                  <a:cubicBezTo>
                    <a:pt x="241492" y="170026"/>
                    <a:pt x="244937" y="166581"/>
                    <a:pt x="248121" y="162902"/>
                  </a:cubicBezTo>
                  <a:cubicBezTo>
                    <a:pt x="251330" y="159222"/>
                    <a:pt x="254227" y="155282"/>
                    <a:pt x="256810" y="151132"/>
                  </a:cubicBezTo>
                  <a:cubicBezTo>
                    <a:pt x="259446" y="146957"/>
                    <a:pt x="261717" y="142599"/>
                    <a:pt x="263648" y="138058"/>
                  </a:cubicBezTo>
                  <a:cubicBezTo>
                    <a:pt x="266120" y="132280"/>
                    <a:pt x="267893" y="126234"/>
                    <a:pt x="268930" y="120057"/>
                  </a:cubicBezTo>
                  <a:lnTo>
                    <a:pt x="268930" y="120057"/>
                  </a:lnTo>
                  <a:cubicBezTo>
                    <a:pt x="268471" y="122736"/>
                    <a:pt x="267867" y="125392"/>
                    <a:pt x="267118" y="128011"/>
                  </a:cubicBezTo>
                  <a:cubicBezTo>
                    <a:pt x="265370" y="134092"/>
                    <a:pt x="262995" y="139989"/>
                    <a:pt x="259994" y="145574"/>
                  </a:cubicBezTo>
                  <a:cubicBezTo>
                    <a:pt x="259812" y="145913"/>
                    <a:pt x="259629" y="146252"/>
                    <a:pt x="259446" y="146618"/>
                  </a:cubicBezTo>
                  <a:lnTo>
                    <a:pt x="258846" y="147609"/>
                  </a:lnTo>
                  <a:lnTo>
                    <a:pt x="257672" y="149645"/>
                  </a:lnTo>
                  <a:cubicBezTo>
                    <a:pt x="257489" y="149984"/>
                    <a:pt x="257280" y="150323"/>
                    <a:pt x="257045" y="150636"/>
                  </a:cubicBezTo>
                  <a:lnTo>
                    <a:pt x="256419" y="151628"/>
                  </a:lnTo>
                  <a:lnTo>
                    <a:pt x="255166" y="153585"/>
                  </a:lnTo>
                  <a:lnTo>
                    <a:pt x="253809" y="155490"/>
                  </a:lnTo>
                  <a:lnTo>
                    <a:pt x="253131" y="156430"/>
                  </a:lnTo>
                  <a:cubicBezTo>
                    <a:pt x="252896" y="156769"/>
                    <a:pt x="252687" y="157082"/>
                    <a:pt x="252452" y="157369"/>
                  </a:cubicBezTo>
                  <a:lnTo>
                    <a:pt x="251017" y="159222"/>
                  </a:lnTo>
                  <a:lnTo>
                    <a:pt x="250287" y="160135"/>
                  </a:lnTo>
                  <a:cubicBezTo>
                    <a:pt x="250052" y="160449"/>
                    <a:pt x="249791" y="160736"/>
                    <a:pt x="249556" y="161049"/>
                  </a:cubicBezTo>
                  <a:cubicBezTo>
                    <a:pt x="245615" y="165798"/>
                    <a:pt x="241257" y="170182"/>
                    <a:pt x="236534" y="174149"/>
                  </a:cubicBezTo>
                  <a:lnTo>
                    <a:pt x="235673" y="174906"/>
                  </a:lnTo>
                  <a:lnTo>
                    <a:pt x="234786" y="175610"/>
                  </a:lnTo>
                  <a:lnTo>
                    <a:pt x="232985" y="177046"/>
                  </a:lnTo>
                  <a:cubicBezTo>
                    <a:pt x="231785" y="177985"/>
                    <a:pt x="230558" y="178872"/>
                    <a:pt x="229332" y="179786"/>
                  </a:cubicBezTo>
                  <a:cubicBezTo>
                    <a:pt x="228079" y="180647"/>
                    <a:pt x="226826" y="181508"/>
                    <a:pt x="225574" y="182343"/>
                  </a:cubicBezTo>
                  <a:lnTo>
                    <a:pt x="223669" y="183596"/>
                  </a:lnTo>
                  <a:cubicBezTo>
                    <a:pt x="223016" y="183987"/>
                    <a:pt x="222390" y="184405"/>
                    <a:pt x="221738" y="184796"/>
                  </a:cubicBezTo>
                  <a:cubicBezTo>
                    <a:pt x="216597" y="187901"/>
                    <a:pt x="211247" y="190694"/>
                    <a:pt x="205741" y="193147"/>
                  </a:cubicBezTo>
                  <a:cubicBezTo>
                    <a:pt x="200313" y="195574"/>
                    <a:pt x="194754" y="197713"/>
                    <a:pt x="189066" y="199514"/>
                  </a:cubicBezTo>
                  <a:lnTo>
                    <a:pt x="186952" y="200166"/>
                  </a:lnTo>
                  <a:lnTo>
                    <a:pt x="185882" y="200506"/>
                  </a:lnTo>
                  <a:lnTo>
                    <a:pt x="184812" y="200819"/>
                  </a:lnTo>
                  <a:lnTo>
                    <a:pt x="180532" y="202045"/>
                  </a:lnTo>
                  <a:lnTo>
                    <a:pt x="176226" y="203141"/>
                  </a:lnTo>
                  <a:cubicBezTo>
                    <a:pt x="174791" y="203481"/>
                    <a:pt x="173330" y="203794"/>
                    <a:pt x="171894" y="204133"/>
                  </a:cubicBezTo>
                  <a:cubicBezTo>
                    <a:pt x="166101" y="205386"/>
                    <a:pt x="160282" y="206377"/>
                    <a:pt x="154384" y="207108"/>
                  </a:cubicBezTo>
                  <a:cubicBezTo>
                    <a:pt x="148513" y="207839"/>
                    <a:pt x="142615" y="208282"/>
                    <a:pt x="136691" y="208439"/>
                  </a:cubicBezTo>
                  <a:cubicBezTo>
                    <a:pt x="134653" y="208502"/>
                    <a:pt x="132612" y="208534"/>
                    <a:pt x="130569" y="208534"/>
                  </a:cubicBezTo>
                  <a:cubicBezTo>
                    <a:pt x="126676" y="208534"/>
                    <a:pt x="122779" y="208418"/>
                    <a:pt x="118894" y="208178"/>
                  </a:cubicBezTo>
                  <a:cubicBezTo>
                    <a:pt x="112970" y="207813"/>
                    <a:pt x="107046" y="207186"/>
                    <a:pt x="101149" y="206299"/>
                  </a:cubicBezTo>
                  <a:lnTo>
                    <a:pt x="98956" y="205934"/>
                  </a:lnTo>
                  <a:cubicBezTo>
                    <a:pt x="98226" y="205829"/>
                    <a:pt x="97469" y="205725"/>
                    <a:pt x="96738" y="205568"/>
                  </a:cubicBezTo>
                  <a:lnTo>
                    <a:pt x="92354" y="204759"/>
                  </a:lnTo>
                  <a:lnTo>
                    <a:pt x="87944" y="203846"/>
                  </a:lnTo>
                  <a:cubicBezTo>
                    <a:pt x="86483" y="203507"/>
                    <a:pt x="85047" y="203141"/>
                    <a:pt x="83586" y="202802"/>
                  </a:cubicBezTo>
                  <a:cubicBezTo>
                    <a:pt x="77767" y="201367"/>
                    <a:pt x="71999" y="199671"/>
                    <a:pt x="66284" y="197713"/>
                  </a:cubicBezTo>
                  <a:cubicBezTo>
                    <a:pt x="60596" y="195756"/>
                    <a:pt x="54985" y="193512"/>
                    <a:pt x="49453" y="190981"/>
                  </a:cubicBezTo>
                  <a:cubicBezTo>
                    <a:pt x="43920" y="188476"/>
                    <a:pt x="38492" y="185683"/>
                    <a:pt x="33169" y="182630"/>
                  </a:cubicBezTo>
                  <a:lnTo>
                    <a:pt x="33169" y="182630"/>
                  </a:lnTo>
                  <a:cubicBezTo>
                    <a:pt x="33586" y="182787"/>
                    <a:pt x="34004" y="182891"/>
                    <a:pt x="34421" y="182995"/>
                  </a:cubicBezTo>
                  <a:cubicBezTo>
                    <a:pt x="34630" y="182969"/>
                    <a:pt x="34343" y="182734"/>
                    <a:pt x="32882" y="181769"/>
                  </a:cubicBezTo>
                  <a:lnTo>
                    <a:pt x="32882" y="181769"/>
                  </a:lnTo>
                  <a:cubicBezTo>
                    <a:pt x="54176" y="193799"/>
                    <a:pt x="77532" y="201811"/>
                    <a:pt x="101749" y="205412"/>
                  </a:cubicBezTo>
                  <a:cubicBezTo>
                    <a:pt x="107725" y="206299"/>
                    <a:pt x="113701" y="206899"/>
                    <a:pt x="119703" y="207265"/>
                  </a:cubicBezTo>
                  <a:cubicBezTo>
                    <a:pt x="123506" y="207497"/>
                    <a:pt x="127319" y="207613"/>
                    <a:pt x="131136" y="207613"/>
                  </a:cubicBezTo>
                  <a:cubicBezTo>
                    <a:pt x="133318" y="207613"/>
                    <a:pt x="135500" y="207575"/>
                    <a:pt x="137683" y="207499"/>
                  </a:cubicBezTo>
                  <a:cubicBezTo>
                    <a:pt x="143659" y="207317"/>
                    <a:pt x="149635" y="206847"/>
                    <a:pt x="155585" y="206116"/>
                  </a:cubicBezTo>
                  <a:cubicBezTo>
                    <a:pt x="161534" y="205386"/>
                    <a:pt x="167432" y="204342"/>
                    <a:pt x="173278" y="203037"/>
                  </a:cubicBezTo>
                  <a:cubicBezTo>
                    <a:pt x="185047" y="200427"/>
                    <a:pt x="196477" y="196617"/>
                    <a:pt x="207437" y="191633"/>
                  </a:cubicBezTo>
                  <a:cubicBezTo>
                    <a:pt x="218450" y="186571"/>
                    <a:pt x="228940" y="180047"/>
                    <a:pt x="238230" y="171826"/>
                  </a:cubicBezTo>
                  <a:cubicBezTo>
                    <a:pt x="242901" y="167677"/>
                    <a:pt x="247155" y="163084"/>
                    <a:pt x="250939" y="158126"/>
                  </a:cubicBezTo>
                  <a:cubicBezTo>
                    <a:pt x="254801" y="153116"/>
                    <a:pt x="258115" y="147740"/>
                    <a:pt x="260855" y="142077"/>
                  </a:cubicBezTo>
                  <a:cubicBezTo>
                    <a:pt x="263648" y="136310"/>
                    <a:pt x="265735" y="130256"/>
                    <a:pt x="267144" y="124019"/>
                  </a:cubicBezTo>
                  <a:cubicBezTo>
                    <a:pt x="267223" y="123627"/>
                    <a:pt x="267327" y="123236"/>
                    <a:pt x="267405" y="122844"/>
                  </a:cubicBezTo>
                  <a:lnTo>
                    <a:pt x="267614" y="121644"/>
                  </a:lnTo>
                  <a:lnTo>
                    <a:pt x="268032" y="119269"/>
                  </a:lnTo>
                  <a:cubicBezTo>
                    <a:pt x="268188" y="118460"/>
                    <a:pt x="268267" y="117677"/>
                    <a:pt x="268371" y="116868"/>
                  </a:cubicBezTo>
                  <a:cubicBezTo>
                    <a:pt x="268449" y="116059"/>
                    <a:pt x="268580" y="115250"/>
                    <a:pt x="268632" y="114441"/>
                  </a:cubicBezTo>
                  <a:lnTo>
                    <a:pt x="268789" y="112015"/>
                  </a:lnTo>
                  <a:lnTo>
                    <a:pt x="268893" y="110840"/>
                  </a:lnTo>
                  <a:lnTo>
                    <a:pt x="268893" y="109614"/>
                  </a:lnTo>
                  <a:lnTo>
                    <a:pt x="268893" y="105960"/>
                  </a:lnTo>
                  <a:lnTo>
                    <a:pt x="268815" y="104734"/>
                  </a:lnTo>
                  <a:lnTo>
                    <a:pt x="269989" y="104682"/>
                  </a:lnTo>
                  <a:lnTo>
                    <a:pt x="269806" y="101211"/>
                  </a:lnTo>
                  <a:lnTo>
                    <a:pt x="269415" y="97766"/>
                  </a:lnTo>
                  <a:cubicBezTo>
                    <a:pt x="269310" y="96618"/>
                    <a:pt x="269128" y="95444"/>
                    <a:pt x="268893" y="94322"/>
                  </a:cubicBezTo>
                  <a:cubicBezTo>
                    <a:pt x="268684" y="93199"/>
                    <a:pt x="268528" y="92051"/>
                    <a:pt x="268240" y="90929"/>
                  </a:cubicBezTo>
                  <a:lnTo>
                    <a:pt x="267484" y="87537"/>
                  </a:lnTo>
                  <a:cubicBezTo>
                    <a:pt x="267171" y="86441"/>
                    <a:pt x="266857" y="85318"/>
                    <a:pt x="266518" y="84222"/>
                  </a:cubicBezTo>
                  <a:cubicBezTo>
                    <a:pt x="266362" y="83674"/>
                    <a:pt x="266205" y="83100"/>
                    <a:pt x="266022" y="82578"/>
                  </a:cubicBezTo>
                  <a:lnTo>
                    <a:pt x="265448" y="80934"/>
                  </a:lnTo>
                  <a:lnTo>
                    <a:pt x="264900" y="79316"/>
                  </a:lnTo>
                  <a:lnTo>
                    <a:pt x="264613" y="78481"/>
                  </a:lnTo>
                  <a:lnTo>
                    <a:pt x="264274" y="77698"/>
                  </a:lnTo>
                  <a:lnTo>
                    <a:pt x="262969" y="74489"/>
                  </a:lnTo>
                  <a:cubicBezTo>
                    <a:pt x="262525" y="73445"/>
                    <a:pt x="262030" y="72401"/>
                    <a:pt x="261560" y="71357"/>
                  </a:cubicBezTo>
                  <a:lnTo>
                    <a:pt x="260829" y="69818"/>
                  </a:lnTo>
                  <a:lnTo>
                    <a:pt x="260020" y="68278"/>
                  </a:lnTo>
                  <a:lnTo>
                    <a:pt x="259237" y="66764"/>
                  </a:lnTo>
                  <a:cubicBezTo>
                    <a:pt x="258950" y="66268"/>
                    <a:pt x="258715" y="65747"/>
                    <a:pt x="258402" y="65251"/>
                  </a:cubicBezTo>
                  <a:lnTo>
                    <a:pt x="256680" y="62276"/>
                  </a:lnTo>
                  <a:cubicBezTo>
                    <a:pt x="256393" y="61780"/>
                    <a:pt x="256106" y="61310"/>
                    <a:pt x="255767" y="60841"/>
                  </a:cubicBezTo>
                  <a:lnTo>
                    <a:pt x="254853" y="59379"/>
                  </a:lnTo>
                  <a:lnTo>
                    <a:pt x="253914" y="57944"/>
                  </a:lnTo>
                  <a:cubicBezTo>
                    <a:pt x="253601" y="57474"/>
                    <a:pt x="253261" y="57004"/>
                    <a:pt x="252948" y="56535"/>
                  </a:cubicBezTo>
                  <a:cubicBezTo>
                    <a:pt x="252270" y="55621"/>
                    <a:pt x="251617" y="54682"/>
                    <a:pt x="250939" y="53742"/>
                  </a:cubicBezTo>
                  <a:cubicBezTo>
                    <a:pt x="245459" y="46409"/>
                    <a:pt x="239091" y="39781"/>
                    <a:pt x="231967" y="34014"/>
                  </a:cubicBezTo>
                  <a:cubicBezTo>
                    <a:pt x="224921" y="28221"/>
                    <a:pt x="217327" y="23236"/>
                    <a:pt x="209603" y="18800"/>
                  </a:cubicBezTo>
                  <a:cubicBezTo>
                    <a:pt x="206367" y="16973"/>
                    <a:pt x="203210" y="15329"/>
                    <a:pt x="200156" y="13816"/>
                  </a:cubicBezTo>
                  <a:cubicBezTo>
                    <a:pt x="197129" y="12276"/>
                    <a:pt x="194180" y="10893"/>
                    <a:pt x="191336" y="9588"/>
                  </a:cubicBezTo>
                  <a:cubicBezTo>
                    <a:pt x="188518" y="8283"/>
                    <a:pt x="185725" y="7083"/>
                    <a:pt x="182985" y="5961"/>
                  </a:cubicBezTo>
                  <a:lnTo>
                    <a:pt x="180950" y="5152"/>
                  </a:lnTo>
                  <a:lnTo>
                    <a:pt x="179932" y="4760"/>
                  </a:lnTo>
                  <a:lnTo>
                    <a:pt x="178914" y="4421"/>
                  </a:lnTo>
                  <a:lnTo>
                    <a:pt x="176905" y="3691"/>
                  </a:lnTo>
                  <a:lnTo>
                    <a:pt x="174896" y="3038"/>
                  </a:lnTo>
                  <a:lnTo>
                    <a:pt x="174896" y="3038"/>
                  </a:lnTo>
                  <a:cubicBezTo>
                    <a:pt x="178079" y="4317"/>
                    <a:pt x="181132" y="5752"/>
                    <a:pt x="184081" y="7213"/>
                  </a:cubicBezTo>
                  <a:cubicBezTo>
                    <a:pt x="185595" y="7944"/>
                    <a:pt x="187030" y="8701"/>
                    <a:pt x="188491" y="9458"/>
                  </a:cubicBezTo>
                  <a:lnTo>
                    <a:pt x="192823" y="11728"/>
                  </a:lnTo>
                  <a:cubicBezTo>
                    <a:pt x="198591" y="14781"/>
                    <a:pt x="204410" y="17913"/>
                    <a:pt x="210177" y="21331"/>
                  </a:cubicBezTo>
                  <a:cubicBezTo>
                    <a:pt x="213048" y="23054"/>
                    <a:pt x="215918" y="24828"/>
                    <a:pt x="218711" y="26707"/>
                  </a:cubicBezTo>
                  <a:cubicBezTo>
                    <a:pt x="220146" y="27647"/>
                    <a:pt x="221529" y="28638"/>
                    <a:pt x="222912" y="29604"/>
                  </a:cubicBezTo>
                  <a:cubicBezTo>
                    <a:pt x="223617" y="30100"/>
                    <a:pt x="224295" y="30621"/>
                    <a:pt x="224974" y="31117"/>
                  </a:cubicBezTo>
                  <a:cubicBezTo>
                    <a:pt x="225678" y="31639"/>
                    <a:pt x="226357" y="32135"/>
                    <a:pt x="227035" y="32657"/>
                  </a:cubicBezTo>
                  <a:lnTo>
                    <a:pt x="229044" y="34249"/>
                  </a:lnTo>
                  <a:cubicBezTo>
                    <a:pt x="229749" y="34771"/>
                    <a:pt x="230401" y="35345"/>
                    <a:pt x="231054" y="35893"/>
                  </a:cubicBezTo>
                  <a:lnTo>
                    <a:pt x="232019" y="36702"/>
                  </a:lnTo>
                  <a:cubicBezTo>
                    <a:pt x="232359" y="36989"/>
                    <a:pt x="232672" y="37276"/>
                    <a:pt x="233011" y="37563"/>
                  </a:cubicBezTo>
                  <a:lnTo>
                    <a:pt x="234942" y="39285"/>
                  </a:lnTo>
                  <a:lnTo>
                    <a:pt x="236847" y="41060"/>
                  </a:lnTo>
                  <a:lnTo>
                    <a:pt x="237787" y="41947"/>
                  </a:lnTo>
                  <a:lnTo>
                    <a:pt x="238700" y="42860"/>
                  </a:lnTo>
                  <a:lnTo>
                    <a:pt x="240527" y="44713"/>
                  </a:lnTo>
                  <a:lnTo>
                    <a:pt x="242301" y="46644"/>
                  </a:lnTo>
                  <a:lnTo>
                    <a:pt x="243162" y="47610"/>
                  </a:lnTo>
                  <a:lnTo>
                    <a:pt x="243606" y="48080"/>
                  </a:lnTo>
                  <a:lnTo>
                    <a:pt x="244050" y="48575"/>
                  </a:lnTo>
                  <a:lnTo>
                    <a:pt x="245720" y="50585"/>
                  </a:lnTo>
                  <a:lnTo>
                    <a:pt x="246555" y="51576"/>
                  </a:lnTo>
                  <a:lnTo>
                    <a:pt x="247364" y="52594"/>
                  </a:lnTo>
                  <a:lnTo>
                    <a:pt x="248956" y="54682"/>
                  </a:lnTo>
                  <a:lnTo>
                    <a:pt x="249347" y="55204"/>
                  </a:lnTo>
                  <a:lnTo>
                    <a:pt x="249739" y="55726"/>
                  </a:lnTo>
                  <a:lnTo>
                    <a:pt x="250521" y="56796"/>
                  </a:lnTo>
                  <a:lnTo>
                    <a:pt x="252009" y="58936"/>
                  </a:lnTo>
                  <a:lnTo>
                    <a:pt x="253444" y="61154"/>
                  </a:lnTo>
                  <a:lnTo>
                    <a:pt x="254149" y="62250"/>
                  </a:lnTo>
                  <a:lnTo>
                    <a:pt x="254488" y="62798"/>
                  </a:lnTo>
                  <a:lnTo>
                    <a:pt x="254827" y="63372"/>
                  </a:lnTo>
                  <a:cubicBezTo>
                    <a:pt x="258455" y="69400"/>
                    <a:pt x="261429" y="75820"/>
                    <a:pt x="263648" y="82500"/>
                  </a:cubicBezTo>
                  <a:cubicBezTo>
                    <a:pt x="265918" y="89285"/>
                    <a:pt x="267275" y="96331"/>
                    <a:pt x="267640" y="103455"/>
                  </a:cubicBezTo>
                  <a:cubicBezTo>
                    <a:pt x="267666" y="104342"/>
                    <a:pt x="267719" y="105230"/>
                    <a:pt x="267745" y="106143"/>
                  </a:cubicBezTo>
                  <a:lnTo>
                    <a:pt x="267719" y="108831"/>
                  </a:lnTo>
                  <a:cubicBezTo>
                    <a:pt x="267745" y="110605"/>
                    <a:pt x="267536" y="112406"/>
                    <a:pt x="267432" y="114207"/>
                  </a:cubicBezTo>
                  <a:cubicBezTo>
                    <a:pt x="267405" y="114650"/>
                    <a:pt x="267327" y="115094"/>
                    <a:pt x="267275" y="115538"/>
                  </a:cubicBezTo>
                  <a:lnTo>
                    <a:pt x="267092" y="116868"/>
                  </a:lnTo>
                  <a:cubicBezTo>
                    <a:pt x="266962" y="117756"/>
                    <a:pt x="266884" y="118643"/>
                    <a:pt x="266701" y="119530"/>
                  </a:cubicBezTo>
                  <a:lnTo>
                    <a:pt x="266205" y="122166"/>
                  </a:lnTo>
                  <a:cubicBezTo>
                    <a:pt x="266127" y="122610"/>
                    <a:pt x="266022" y="123053"/>
                    <a:pt x="265918" y="123471"/>
                  </a:cubicBezTo>
                  <a:lnTo>
                    <a:pt x="265605" y="124775"/>
                  </a:lnTo>
                  <a:lnTo>
                    <a:pt x="265266" y="126080"/>
                  </a:lnTo>
                  <a:cubicBezTo>
                    <a:pt x="265213" y="126315"/>
                    <a:pt x="265161" y="126524"/>
                    <a:pt x="265109" y="126733"/>
                  </a:cubicBezTo>
                  <a:lnTo>
                    <a:pt x="264900" y="127385"/>
                  </a:lnTo>
                  <a:lnTo>
                    <a:pt x="264143" y="129969"/>
                  </a:lnTo>
                  <a:lnTo>
                    <a:pt x="263961" y="130621"/>
                  </a:lnTo>
                  <a:lnTo>
                    <a:pt x="263726" y="131247"/>
                  </a:lnTo>
                  <a:lnTo>
                    <a:pt x="263282" y="132500"/>
                  </a:lnTo>
                  <a:lnTo>
                    <a:pt x="262839" y="133779"/>
                  </a:lnTo>
                  <a:lnTo>
                    <a:pt x="262604" y="134405"/>
                  </a:lnTo>
                  <a:lnTo>
                    <a:pt x="262369" y="135005"/>
                  </a:lnTo>
                  <a:lnTo>
                    <a:pt x="261351" y="137484"/>
                  </a:lnTo>
                  <a:lnTo>
                    <a:pt x="261090" y="138110"/>
                  </a:lnTo>
                  <a:lnTo>
                    <a:pt x="260803" y="138711"/>
                  </a:lnTo>
                  <a:lnTo>
                    <a:pt x="260255" y="139911"/>
                  </a:lnTo>
                  <a:lnTo>
                    <a:pt x="259681" y="141138"/>
                  </a:lnTo>
                  <a:cubicBezTo>
                    <a:pt x="259498" y="141529"/>
                    <a:pt x="259316" y="141947"/>
                    <a:pt x="259107" y="142338"/>
                  </a:cubicBezTo>
                  <a:lnTo>
                    <a:pt x="257854" y="144687"/>
                  </a:lnTo>
                  <a:cubicBezTo>
                    <a:pt x="257463" y="145496"/>
                    <a:pt x="257019" y="146252"/>
                    <a:pt x="256550" y="147009"/>
                  </a:cubicBezTo>
                  <a:cubicBezTo>
                    <a:pt x="256106" y="147766"/>
                    <a:pt x="255688" y="148549"/>
                    <a:pt x="255193" y="149280"/>
                  </a:cubicBezTo>
                  <a:cubicBezTo>
                    <a:pt x="254227" y="150793"/>
                    <a:pt x="253314" y="152307"/>
                    <a:pt x="252270" y="153716"/>
                  </a:cubicBezTo>
                  <a:cubicBezTo>
                    <a:pt x="250234" y="156639"/>
                    <a:pt x="248042" y="159405"/>
                    <a:pt x="245694" y="162066"/>
                  </a:cubicBezTo>
                  <a:lnTo>
                    <a:pt x="243919" y="164024"/>
                  </a:lnTo>
                  <a:cubicBezTo>
                    <a:pt x="243606" y="164363"/>
                    <a:pt x="243319" y="164676"/>
                    <a:pt x="243006" y="165015"/>
                  </a:cubicBezTo>
                  <a:lnTo>
                    <a:pt x="242066" y="165955"/>
                  </a:lnTo>
                  <a:lnTo>
                    <a:pt x="240214" y="167834"/>
                  </a:lnTo>
                  <a:lnTo>
                    <a:pt x="238256" y="169634"/>
                  </a:lnTo>
                  <a:lnTo>
                    <a:pt x="237291" y="170522"/>
                  </a:lnTo>
                  <a:lnTo>
                    <a:pt x="236273" y="171383"/>
                  </a:lnTo>
                  <a:lnTo>
                    <a:pt x="234290" y="173105"/>
                  </a:lnTo>
                  <a:lnTo>
                    <a:pt x="232228" y="174775"/>
                  </a:lnTo>
                  <a:lnTo>
                    <a:pt x="231184" y="175584"/>
                  </a:lnTo>
                  <a:lnTo>
                    <a:pt x="230140" y="176367"/>
                  </a:lnTo>
                  <a:lnTo>
                    <a:pt x="228027" y="177933"/>
                  </a:lnTo>
                  <a:lnTo>
                    <a:pt x="225861" y="179446"/>
                  </a:lnTo>
                  <a:lnTo>
                    <a:pt x="224765" y="180177"/>
                  </a:lnTo>
                  <a:lnTo>
                    <a:pt x="223669" y="180908"/>
                  </a:lnTo>
                  <a:lnTo>
                    <a:pt x="221451" y="182317"/>
                  </a:lnTo>
                  <a:cubicBezTo>
                    <a:pt x="218476" y="184144"/>
                    <a:pt x="215449" y="185918"/>
                    <a:pt x="212343" y="187484"/>
                  </a:cubicBezTo>
                  <a:cubicBezTo>
                    <a:pt x="206184" y="190668"/>
                    <a:pt x="199791" y="193434"/>
                    <a:pt x="193241" y="195730"/>
                  </a:cubicBezTo>
                  <a:cubicBezTo>
                    <a:pt x="189979" y="196878"/>
                    <a:pt x="186717" y="197974"/>
                    <a:pt x="183403" y="198914"/>
                  </a:cubicBezTo>
                  <a:cubicBezTo>
                    <a:pt x="181733" y="199384"/>
                    <a:pt x="180089" y="199853"/>
                    <a:pt x="178418" y="200271"/>
                  </a:cubicBezTo>
                  <a:cubicBezTo>
                    <a:pt x="176748" y="200688"/>
                    <a:pt x="175078" y="201132"/>
                    <a:pt x="173408" y="201497"/>
                  </a:cubicBezTo>
                  <a:cubicBezTo>
                    <a:pt x="160047" y="204525"/>
                    <a:pt x="146425" y="206090"/>
                    <a:pt x="132751" y="206169"/>
                  </a:cubicBezTo>
                  <a:cubicBezTo>
                    <a:pt x="138466" y="206090"/>
                    <a:pt x="144285" y="205777"/>
                    <a:pt x="150183" y="205177"/>
                  </a:cubicBezTo>
                  <a:cubicBezTo>
                    <a:pt x="156054" y="204577"/>
                    <a:pt x="161978" y="203663"/>
                    <a:pt x="167902" y="202463"/>
                  </a:cubicBezTo>
                  <a:cubicBezTo>
                    <a:pt x="173826" y="201263"/>
                    <a:pt x="179723" y="199749"/>
                    <a:pt x="185569" y="197974"/>
                  </a:cubicBezTo>
                  <a:cubicBezTo>
                    <a:pt x="191440" y="196148"/>
                    <a:pt x="197234" y="194008"/>
                    <a:pt x="202870" y="191581"/>
                  </a:cubicBezTo>
                  <a:cubicBezTo>
                    <a:pt x="208533" y="189128"/>
                    <a:pt x="214039" y="186310"/>
                    <a:pt x="219337" y="183126"/>
                  </a:cubicBezTo>
                  <a:cubicBezTo>
                    <a:pt x="224608" y="179994"/>
                    <a:pt x="229645" y="176419"/>
                    <a:pt x="234394" y="172479"/>
                  </a:cubicBezTo>
                  <a:cubicBezTo>
                    <a:pt x="239065" y="168590"/>
                    <a:pt x="243371" y="164285"/>
                    <a:pt x="247312" y="159613"/>
                  </a:cubicBezTo>
                  <a:cubicBezTo>
                    <a:pt x="251148" y="155073"/>
                    <a:pt x="254540" y="150141"/>
                    <a:pt x="257437" y="144948"/>
                  </a:cubicBezTo>
                  <a:cubicBezTo>
                    <a:pt x="259472" y="141268"/>
                    <a:pt x="261221" y="137484"/>
                    <a:pt x="262708" y="133570"/>
                  </a:cubicBezTo>
                  <a:lnTo>
                    <a:pt x="263752" y="130621"/>
                  </a:lnTo>
                  <a:cubicBezTo>
                    <a:pt x="264065" y="129629"/>
                    <a:pt x="264326" y="128638"/>
                    <a:pt x="264665" y="127646"/>
                  </a:cubicBezTo>
                  <a:cubicBezTo>
                    <a:pt x="264979" y="126654"/>
                    <a:pt x="265213" y="125637"/>
                    <a:pt x="265448" y="124619"/>
                  </a:cubicBezTo>
                  <a:cubicBezTo>
                    <a:pt x="265709" y="123627"/>
                    <a:pt x="265944" y="122610"/>
                    <a:pt x="266127" y="121592"/>
                  </a:cubicBezTo>
                  <a:cubicBezTo>
                    <a:pt x="266309" y="120574"/>
                    <a:pt x="266518" y="119556"/>
                    <a:pt x="266701" y="118539"/>
                  </a:cubicBezTo>
                  <a:lnTo>
                    <a:pt x="267092" y="115485"/>
                  </a:lnTo>
                  <a:lnTo>
                    <a:pt x="267197" y="114702"/>
                  </a:lnTo>
                  <a:lnTo>
                    <a:pt x="267249" y="113946"/>
                  </a:lnTo>
                  <a:lnTo>
                    <a:pt x="267379" y="112406"/>
                  </a:lnTo>
                  <a:lnTo>
                    <a:pt x="267484" y="110866"/>
                  </a:lnTo>
                  <a:cubicBezTo>
                    <a:pt x="267536" y="110344"/>
                    <a:pt x="267536" y="109823"/>
                    <a:pt x="267536" y="109301"/>
                  </a:cubicBezTo>
                  <a:lnTo>
                    <a:pt x="267562" y="106221"/>
                  </a:lnTo>
                  <a:cubicBezTo>
                    <a:pt x="267536" y="105204"/>
                    <a:pt x="267484" y="104186"/>
                    <a:pt x="267432" y="103168"/>
                  </a:cubicBezTo>
                  <a:lnTo>
                    <a:pt x="267353" y="101628"/>
                  </a:lnTo>
                  <a:cubicBezTo>
                    <a:pt x="267327" y="101133"/>
                    <a:pt x="267249" y="100611"/>
                    <a:pt x="267197" y="100115"/>
                  </a:cubicBezTo>
                  <a:lnTo>
                    <a:pt x="266884" y="97088"/>
                  </a:lnTo>
                  <a:cubicBezTo>
                    <a:pt x="266727" y="96070"/>
                    <a:pt x="266544" y="95078"/>
                    <a:pt x="266362" y="94087"/>
                  </a:cubicBezTo>
                  <a:lnTo>
                    <a:pt x="266075" y="92573"/>
                  </a:lnTo>
                  <a:cubicBezTo>
                    <a:pt x="265996" y="92077"/>
                    <a:pt x="265866" y="91581"/>
                    <a:pt x="265761" y="91086"/>
                  </a:cubicBezTo>
                  <a:lnTo>
                    <a:pt x="265083" y="88163"/>
                  </a:lnTo>
                  <a:cubicBezTo>
                    <a:pt x="264822" y="87197"/>
                    <a:pt x="264535" y="86232"/>
                    <a:pt x="264248" y="85266"/>
                  </a:cubicBezTo>
                  <a:lnTo>
                    <a:pt x="263830" y="83831"/>
                  </a:lnTo>
                  <a:cubicBezTo>
                    <a:pt x="263674" y="83335"/>
                    <a:pt x="263517" y="82865"/>
                    <a:pt x="263361" y="82396"/>
                  </a:cubicBezTo>
                  <a:lnTo>
                    <a:pt x="262369" y="79577"/>
                  </a:lnTo>
                  <a:cubicBezTo>
                    <a:pt x="262030" y="78664"/>
                    <a:pt x="261638" y="77725"/>
                    <a:pt x="261273" y="76811"/>
                  </a:cubicBezTo>
                  <a:cubicBezTo>
                    <a:pt x="260908" y="75898"/>
                    <a:pt x="260542" y="74984"/>
                    <a:pt x="260099" y="74097"/>
                  </a:cubicBezTo>
                  <a:cubicBezTo>
                    <a:pt x="256863" y="66947"/>
                    <a:pt x="252818" y="60214"/>
                    <a:pt x="247990" y="54056"/>
                  </a:cubicBezTo>
                  <a:lnTo>
                    <a:pt x="246216" y="51759"/>
                  </a:lnTo>
                  <a:lnTo>
                    <a:pt x="244337" y="49567"/>
                  </a:lnTo>
                  <a:lnTo>
                    <a:pt x="243397" y="48445"/>
                  </a:lnTo>
                  <a:cubicBezTo>
                    <a:pt x="243058" y="48106"/>
                    <a:pt x="242745" y="47740"/>
                    <a:pt x="242406" y="47401"/>
                  </a:cubicBezTo>
                  <a:lnTo>
                    <a:pt x="240448" y="45261"/>
                  </a:lnTo>
                  <a:cubicBezTo>
                    <a:pt x="237760" y="42521"/>
                    <a:pt x="234994" y="39859"/>
                    <a:pt x="232072" y="37406"/>
                  </a:cubicBezTo>
                  <a:cubicBezTo>
                    <a:pt x="229175" y="34953"/>
                    <a:pt x="226174" y="32605"/>
                    <a:pt x="223095" y="30439"/>
                  </a:cubicBezTo>
                  <a:cubicBezTo>
                    <a:pt x="220015" y="28247"/>
                    <a:pt x="216884" y="26185"/>
                    <a:pt x="213700" y="24228"/>
                  </a:cubicBezTo>
                  <a:cubicBezTo>
                    <a:pt x="210516" y="22297"/>
                    <a:pt x="207333" y="20418"/>
                    <a:pt x="204097" y="18643"/>
                  </a:cubicBezTo>
                  <a:cubicBezTo>
                    <a:pt x="200861" y="16869"/>
                    <a:pt x="197651" y="15121"/>
                    <a:pt x="194389" y="13450"/>
                  </a:cubicBezTo>
                  <a:cubicBezTo>
                    <a:pt x="191153" y="11754"/>
                    <a:pt x="187943" y="10084"/>
                    <a:pt x="184629" y="8440"/>
                  </a:cubicBezTo>
                  <a:cubicBezTo>
                    <a:pt x="181341" y="6796"/>
                    <a:pt x="177923" y="5204"/>
                    <a:pt x="174374" y="3821"/>
                  </a:cubicBezTo>
                  <a:cubicBezTo>
                    <a:pt x="171216" y="2542"/>
                    <a:pt x="168006" y="1498"/>
                    <a:pt x="164744" y="663"/>
                  </a:cubicBezTo>
                  <a:cubicBezTo>
                    <a:pt x="161944" y="221"/>
                    <a:pt x="159105" y="0"/>
                    <a:pt x="156264"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grpSp>
      <p:sp>
        <p:nvSpPr>
          <p:cNvPr id="1686" name="Google Shape;1686;p60"/>
          <p:cNvSpPr txBox="1"/>
          <p:nvPr/>
        </p:nvSpPr>
        <p:spPr>
          <a:xfrm>
            <a:off x="2634800" y="1406900"/>
            <a:ext cx="2210100" cy="310200"/>
          </a:xfrm>
          <a:prstGeom prst="rect">
            <a:avLst/>
          </a:prstGeom>
          <a:noFill/>
          <a:ln>
            <a:noFill/>
          </a:ln>
        </p:spPr>
        <p:txBody>
          <a:bodyPr anchorCtr="0" anchor="t" bIns="91425" lIns="91425" spcFirstLastPara="1" rIns="91425" wrap="square" tIns="91425">
            <a:noAutofit/>
          </a:bodyPr>
          <a:lstStyle/>
          <a:p>
            <a:pPr indent="-153499"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General physical.</a:t>
            </a:r>
            <a:endParaRPr sz="1000">
              <a:solidFill>
                <a:schemeClr val="dk1"/>
              </a:solidFill>
              <a:latin typeface="Mada"/>
              <a:ea typeface="Mada"/>
              <a:cs typeface="Mada"/>
              <a:sym typeface="Mada"/>
            </a:endParaRPr>
          </a:p>
          <a:p>
            <a:pPr indent="-153499"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BP. </a:t>
            </a:r>
            <a:endParaRPr sz="1000">
              <a:solidFill>
                <a:schemeClr val="dk1"/>
              </a:solidFill>
              <a:latin typeface="Mada"/>
              <a:ea typeface="Mada"/>
              <a:cs typeface="Mada"/>
              <a:sym typeface="Mada"/>
            </a:endParaRPr>
          </a:p>
          <a:p>
            <a:pPr indent="-158750" lvl="1"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High BP; &gt;= 2 readings 140/90         </a:t>
            </a:r>
            <a:endParaRPr sz="1000">
              <a:solidFill>
                <a:schemeClr val="dk1"/>
              </a:solidFill>
              <a:latin typeface="Mada"/>
              <a:ea typeface="Mada"/>
              <a:cs typeface="Mada"/>
              <a:sym typeface="Mada"/>
            </a:endParaRPr>
          </a:p>
          <a:p>
            <a:pPr indent="-158750" lvl="1"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Urine +2 albumin      </a:t>
            </a:r>
            <a:endParaRPr sz="1000">
              <a:solidFill>
                <a:schemeClr val="dk1"/>
              </a:solidFill>
              <a:latin typeface="Mada"/>
              <a:ea typeface="Mada"/>
              <a:cs typeface="Mada"/>
              <a:sym typeface="Mada"/>
            </a:endParaRPr>
          </a:p>
          <a:p>
            <a:pPr indent="-158750" lvl="1"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High BP + albuminuria = preeclampsia .</a:t>
            </a:r>
            <a:endParaRPr sz="1000">
              <a:solidFill>
                <a:schemeClr val="dk1"/>
              </a:solidFill>
              <a:latin typeface="Mada"/>
              <a:ea typeface="Mada"/>
              <a:cs typeface="Mada"/>
              <a:sym typeface="Mada"/>
            </a:endParaRPr>
          </a:p>
          <a:p>
            <a:pPr indent="-153499"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Weight.</a:t>
            </a:r>
            <a:endParaRPr sz="1000">
              <a:solidFill>
                <a:schemeClr val="dk1"/>
              </a:solidFill>
              <a:latin typeface="Mada"/>
              <a:ea typeface="Mada"/>
              <a:cs typeface="Mada"/>
              <a:sym typeface="Mada"/>
            </a:endParaRPr>
          </a:p>
          <a:p>
            <a:pPr indent="-153499"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Breast exam.</a:t>
            </a:r>
            <a:endParaRPr sz="1000">
              <a:solidFill>
                <a:schemeClr val="dk1"/>
              </a:solidFill>
              <a:latin typeface="Mada"/>
              <a:ea typeface="Mada"/>
              <a:cs typeface="Mada"/>
              <a:sym typeface="Mada"/>
            </a:endParaRPr>
          </a:p>
        </p:txBody>
      </p:sp>
      <p:sp>
        <p:nvSpPr>
          <p:cNvPr id="1687" name="Google Shape;1687;p60"/>
          <p:cNvSpPr/>
          <p:nvPr/>
        </p:nvSpPr>
        <p:spPr>
          <a:xfrm rot="10128478">
            <a:off x="3164826" y="876318"/>
            <a:ext cx="1204431" cy="582862"/>
          </a:xfrm>
          <a:custGeom>
            <a:rect b="b" l="l" r="r" t="t"/>
            <a:pathLst>
              <a:path extrusionOk="0" h="152869" w="280814">
                <a:moveTo>
                  <a:pt x="129208" y="1"/>
                </a:moveTo>
                <a:cubicBezTo>
                  <a:pt x="96901" y="1"/>
                  <a:pt x="66152" y="4569"/>
                  <a:pt x="32805" y="11476"/>
                </a:cubicBezTo>
                <a:cubicBezTo>
                  <a:pt x="7839" y="16658"/>
                  <a:pt x="6821" y="45129"/>
                  <a:pt x="3448" y="63859"/>
                </a:cubicBezTo>
                <a:cubicBezTo>
                  <a:pt x="0" y="82928"/>
                  <a:pt x="2770" y="103183"/>
                  <a:pt x="13435" y="119369"/>
                </a:cubicBezTo>
                <a:cubicBezTo>
                  <a:pt x="19144" y="128056"/>
                  <a:pt x="26700" y="135649"/>
                  <a:pt x="35933" y="140435"/>
                </a:cubicBezTo>
                <a:cubicBezTo>
                  <a:pt x="46673" y="145994"/>
                  <a:pt x="58997" y="147464"/>
                  <a:pt x="71056" y="148632"/>
                </a:cubicBezTo>
                <a:cubicBezTo>
                  <a:pt x="99074" y="151344"/>
                  <a:pt x="127239" y="152869"/>
                  <a:pt x="155390" y="152869"/>
                </a:cubicBezTo>
                <a:cubicBezTo>
                  <a:pt x="180440" y="152869"/>
                  <a:pt x="205477" y="151662"/>
                  <a:pt x="230390" y="149009"/>
                </a:cubicBezTo>
                <a:cubicBezTo>
                  <a:pt x="240301" y="147954"/>
                  <a:pt x="250401" y="146616"/>
                  <a:pt x="259408" y="142320"/>
                </a:cubicBezTo>
                <a:cubicBezTo>
                  <a:pt x="268415" y="138042"/>
                  <a:pt x="276291" y="130298"/>
                  <a:pt x="278326" y="120538"/>
                </a:cubicBezTo>
                <a:cubicBezTo>
                  <a:pt x="280813" y="108497"/>
                  <a:pt x="273898" y="96174"/>
                  <a:pt x="264439" y="88335"/>
                </a:cubicBezTo>
                <a:cubicBezTo>
                  <a:pt x="254980" y="80497"/>
                  <a:pt x="243260" y="76069"/>
                  <a:pt x="232124" y="70868"/>
                </a:cubicBezTo>
                <a:cubicBezTo>
                  <a:pt x="220988" y="65687"/>
                  <a:pt x="209814" y="59205"/>
                  <a:pt x="203238" y="48841"/>
                </a:cubicBezTo>
                <a:cubicBezTo>
                  <a:pt x="197170" y="39269"/>
                  <a:pt x="195606" y="27266"/>
                  <a:pt x="188880" y="18184"/>
                </a:cubicBezTo>
                <a:cubicBezTo>
                  <a:pt x="178158" y="3713"/>
                  <a:pt x="157959" y="755"/>
                  <a:pt x="139964" y="171"/>
                </a:cubicBezTo>
                <a:cubicBezTo>
                  <a:pt x="136356" y="56"/>
                  <a:pt x="132773" y="1"/>
                  <a:pt x="129208" y="1"/>
                </a:cubicBez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1688" name="Google Shape;1688;p60"/>
          <p:cNvSpPr/>
          <p:nvPr/>
        </p:nvSpPr>
        <p:spPr>
          <a:xfrm>
            <a:off x="135650" y="3804475"/>
            <a:ext cx="1693500" cy="22530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60"/>
          <p:cNvSpPr/>
          <p:nvPr/>
        </p:nvSpPr>
        <p:spPr>
          <a:xfrm>
            <a:off x="3948275" y="3796050"/>
            <a:ext cx="1693500" cy="22530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60"/>
          <p:cNvSpPr/>
          <p:nvPr/>
        </p:nvSpPr>
        <p:spPr>
          <a:xfrm>
            <a:off x="2036175" y="3790625"/>
            <a:ext cx="1693500" cy="22530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60"/>
          <p:cNvSpPr txBox="1"/>
          <p:nvPr/>
        </p:nvSpPr>
        <p:spPr>
          <a:xfrm>
            <a:off x="132650" y="4099300"/>
            <a:ext cx="1654800" cy="1528500"/>
          </a:xfrm>
          <a:prstGeom prst="rect">
            <a:avLst/>
          </a:prstGeom>
          <a:noFill/>
          <a:ln>
            <a:noFill/>
          </a:ln>
        </p:spPr>
        <p:txBody>
          <a:bodyPr anchorCtr="0" anchor="t" bIns="91425" lIns="91425" spcFirstLastPara="1" rIns="91425" wrap="square" tIns="91425">
            <a:noAutofit/>
          </a:bodyPr>
          <a:lstStyle/>
          <a:p>
            <a:pPr indent="-153499"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Routine US + LMP (history).</a:t>
            </a:r>
            <a:endParaRPr sz="1000">
              <a:solidFill>
                <a:schemeClr val="dk1"/>
              </a:solidFill>
              <a:latin typeface="Mada"/>
              <a:ea typeface="Mada"/>
              <a:cs typeface="Mada"/>
              <a:sym typeface="Mada"/>
            </a:endParaRPr>
          </a:p>
          <a:p>
            <a:pPr indent="-153499"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Lab investigations:</a:t>
            </a:r>
            <a:endParaRPr sz="1000">
              <a:solidFill>
                <a:schemeClr val="dk1"/>
              </a:solidFill>
              <a:latin typeface="Mada"/>
              <a:ea typeface="Mada"/>
              <a:cs typeface="Mada"/>
              <a:sym typeface="Mada"/>
            </a:endParaRPr>
          </a:p>
          <a:p>
            <a:pPr indent="-158750" lvl="1"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Pregnancy test, Hb estimation, Urine for albumin and sugar, blood grouping, Rh factor, VDRL, HIV testing, Blood sugar, HBsAg for Hep B.</a:t>
            </a:r>
            <a:endParaRPr sz="1000">
              <a:solidFill>
                <a:schemeClr val="dk1"/>
              </a:solidFill>
              <a:latin typeface="Mada"/>
              <a:ea typeface="Mada"/>
              <a:cs typeface="Mada"/>
              <a:sym typeface="Mada"/>
            </a:endParaRPr>
          </a:p>
        </p:txBody>
      </p:sp>
      <p:sp>
        <p:nvSpPr>
          <p:cNvPr id="1692" name="Google Shape;1692;p60"/>
          <p:cNvSpPr txBox="1"/>
          <p:nvPr/>
        </p:nvSpPr>
        <p:spPr>
          <a:xfrm>
            <a:off x="2025200" y="3986300"/>
            <a:ext cx="1693500" cy="1679100"/>
          </a:xfrm>
          <a:prstGeom prst="rect">
            <a:avLst/>
          </a:prstGeom>
          <a:noFill/>
          <a:ln>
            <a:noFill/>
          </a:ln>
        </p:spPr>
        <p:txBody>
          <a:bodyPr anchorCtr="0" anchor="t" bIns="91425" lIns="91425" spcFirstLastPara="1" rIns="91425" wrap="square" tIns="91425">
            <a:noAutofit/>
          </a:bodyPr>
          <a:lstStyle/>
          <a:p>
            <a:pPr indent="-153499"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Fetal assessment:</a:t>
            </a:r>
            <a:endParaRPr sz="1000">
              <a:solidFill>
                <a:schemeClr val="dk1"/>
              </a:solidFill>
              <a:latin typeface="Mada"/>
              <a:ea typeface="Mada"/>
              <a:cs typeface="Mada"/>
              <a:sym typeface="Mada"/>
            </a:endParaRPr>
          </a:p>
          <a:p>
            <a:pPr indent="-152400" lvl="1"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One ultrasound scan before 24 weeks of gestation (early ultrasound) is recommended for pregnant women to estimate gestational age.</a:t>
            </a:r>
            <a:endParaRPr sz="900">
              <a:solidFill>
                <a:schemeClr val="dk1"/>
              </a:solidFill>
              <a:latin typeface="Mada"/>
              <a:ea typeface="Mada"/>
              <a:cs typeface="Mada"/>
              <a:sym typeface="Mada"/>
            </a:endParaRPr>
          </a:p>
          <a:p>
            <a:pPr indent="-152400" lvl="1"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Advantages; improve detection of fetal anomalies and multiple pregnancies, reduce induction of labour for post-term pregnancy, and improve a woman’s pregnancy experience.</a:t>
            </a:r>
            <a:endParaRPr sz="900">
              <a:solidFill>
                <a:schemeClr val="dk1"/>
              </a:solidFill>
              <a:latin typeface="Mada"/>
              <a:ea typeface="Mada"/>
              <a:cs typeface="Mada"/>
              <a:sym typeface="Mada"/>
            </a:endParaRPr>
          </a:p>
        </p:txBody>
      </p:sp>
      <p:sp>
        <p:nvSpPr>
          <p:cNvPr id="1693" name="Google Shape;1693;p60"/>
          <p:cNvSpPr txBox="1"/>
          <p:nvPr/>
        </p:nvSpPr>
        <p:spPr>
          <a:xfrm>
            <a:off x="3925800" y="3963025"/>
            <a:ext cx="1654800" cy="1245300"/>
          </a:xfrm>
          <a:prstGeom prst="rect">
            <a:avLst/>
          </a:prstGeom>
          <a:noFill/>
          <a:ln>
            <a:noFill/>
          </a:ln>
        </p:spPr>
        <p:txBody>
          <a:bodyPr anchorCtr="0" anchor="t" bIns="91425" lIns="91425" spcFirstLastPara="1" rIns="91425" wrap="square" tIns="91425">
            <a:noAutofit/>
          </a:bodyPr>
          <a:lstStyle/>
          <a:p>
            <a:pPr indent="-153499"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Nutritional recommendations:</a:t>
            </a:r>
            <a:endParaRPr sz="1000">
              <a:solidFill>
                <a:schemeClr val="dk1"/>
              </a:solidFill>
              <a:latin typeface="Mada"/>
              <a:ea typeface="Mada"/>
              <a:cs typeface="Mada"/>
              <a:sym typeface="Mada"/>
            </a:endParaRPr>
          </a:p>
          <a:p>
            <a:pPr indent="-158750" lvl="1" marL="179999" rtl="0" algn="l">
              <a:spcBef>
                <a:spcPts val="0"/>
              </a:spcBef>
              <a:spcAft>
                <a:spcPts val="0"/>
              </a:spcAft>
              <a:buSzPts val="1000"/>
              <a:buFont typeface="Mada"/>
              <a:buChar char="○"/>
            </a:pPr>
            <a:r>
              <a:rPr b="1" lang="en-GB" sz="1000">
                <a:solidFill>
                  <a:srgbClr val="CC0000"/>
                </a:solidFill>
                <a:latin typeface="Mada"/>
                <a:ea typeface="Mada"/>
                <a:cs typeface="Mada"/>
                <a:sym typeface="Mada"/>
              </a:rPr>
              <a:t>Daily oral iron and folic acid supplementation with 30 mg to 60 mg of elemental iron and 400 µg (0.4 mg) of folic acid.</a:t>
            </a:r>
            <a:endParaRPr b="1" sz="1000">
              <a:solidFill>
                <a:srgbClr val="CC0000"/>
              </a:solidFill>
              <a:latin typeface="Mada"/>
              <a:ea typeface="Mada"/>
              <a:cs typeface="Mada"/>
              <a:sym typeface="Mada"/>
            </a:endParaRPr>
          </a:p>
          <a:p>
            <a:pPr indent="-158750" lvl="1" marL="179999" rtl="0" algn="l">
              <a:spcBef>
                <a:spcPts val="0"/>
              </a:spcBef>
              <a:spcAft>
                <a:spcPts val="0"/>
              </a:spcAft>
              <a:buSzPts val="1000"/>
              <a:buFont typeface="Mada"/>
              <a:buChar char="○"/>
            </a:pPr>
            <a:r>
              <a:rPr b="1" lang="en-GB" sz="1000">
                <a:solidFill>
                  <a:srgbClr val="BF9000"/>
                </a:solidFill>
                <a:latin typeface="Mada"/>
                <a:ea typeface="Mada"/>
                <a:cs typeface="Mada"/>
                <a:sym typeface="Mada"/>
              </a:rPr>
              <a:t>A pregnant women should  avoid smoked meat to protect herself against toxoplasmosis.</a:t>
            </a:r>
            <a:endParaRPr b="1" sz="1000">
              <a:solidFill>
                <a:srgbClr val="BF9000"/>
              </a:solidFill>
              <a:latin typeface="Mada"/>
              <a:ea typeface="Mada"/>
              <a:cs typeface="Mada"/>
              <a:sym typeface="Mada"/>
            </a:endParaRPr>
          </a:p>
        </p:txBody>
      </p:sp>
      <p:sp>
        <p:nvSpPr>
          <p:cNvPr id="1694" name="Google Shape;1694;p60"/>
          <p:cNvSpPr/>
          <p:nvPr/>
        </p:nvSpPr>
        <p:spPr>
          <a:xfrm rot="-4596306">
            <a:off x="596510" y="3099143"/>
            <a:ext cx="775792" cy="1212099"/>
          </a:xfrm>
          <a:custGeom>
            <a:rect b="b" l="l" r="r" t="t"/>
            <a:pathLst>
              <a:path extrusionOk="0" h="152869" w="280814">
                <a:moveTo>
                  <a:pt x="129208" y="1"/>
                </a:moveTo>
                <a:cubicBezTo>
                  <a:pt x="96901" y="1"/>
                  <a:pt x="66152" y="4569"/>
                  <a:pt x="32805" y="11476"/>
                </a:cubicBezTo>
                <a:cubicBezTo>
                  <a:pt x="7839" y="16658"/>
                  <a:pt x="6821" y="45129"/>
                  <a:pt x="3448" y="63859"/>
                </a:cubicBezTo>
                <a:cubicBezTo>
                  <a:pt x="0" y="82928"/>
                  <a:pt x="2770" y="103183"/>
                  <a:pt x="13435" y="119369"/>
                </a:cubicBezTo>
                <a:cubicBezTo>
                  <a:pt x="19144" y="128056"/>
                  <a:pt x="26700" y="135649"/>
                  <a:pt x="35933" y="140435"/>
                </a:cubicBezTo>
                <a:cubicBezTo>
                  <a:pt x="46673" y="145994"/>
                  <a:pt x="58997" y="147464"/>
                  <a:pt x="71056" y="148632"/>
                </a:cubicBezTo>
                <a:cubicBezTo>
                  <a:pt x="99074" y="151344"/>
                  <a:pt x="127239" y="152869"/>
                  <a:pt x="155390" y="152869"/>
                </a:cubicBezTo>
                <a:cubicBezTo>
                  <a:pt x="180440" y="152869"/>
                  <a:pt x="205477" y="151662"/>
                  <a:pt x="230390" y="149009"/>
                </a:cubicBezTo>
                <a:cubicBezTo>
                  <a:pt x="240301" y="147954"/>
                  <a:pt x="250401" y="146616"/>
                  <a:pt x="259408" y="142320"/>
                </a:cubicBezTo>
                <a:cubicBezTo>
                  <a:pt x="268415" y="138042"/>
                  <a:pt x="276291" y="130298"/>
                  <a:pt x="278326" y="120538"/>
                </a:cubicBezTo>
                <a:cubicBezTo>
                  <a:pt x="280813" y="108497"/>
                  <a:pt x="273898" y="96174"/>
                  <a:pt x="264439" y="88335"/>
                </a:cubicBezTo>
                <a:cubicBezTo>
                  <a:pt x="254980" y="80497"/>
                  <a:pt x="243260" y="76069"/>
                  <a:pt x="232124" y="70868"/>
                </a:cubicBezTo>
                <a:cubicBezTo>
                  <a:pt x="220988" y="65687"/>
                  <a:pt x="209814" y="59205"/>
                  <a:pt x="203238" y="48841"/>
                </a:cubicBezTo>
                <a:cubicBezTo>
                  <a:pt x="197170" y="39269"/>
                  <a:pt x="195606" y="27266"/>
                  <a:pt x="188880" y="18184"/>
                </a:cubicBezTo>
                <a:cubicBezTo>
                  <a:pt x="178158" y="3713"/>
                  <a:pt x="157959" y="755"/>
                  <a:pt x="139964" y="171"/>
                </a:cubicBezTo>
                <a:cubicBezTo>
                  <a:pt x="136356" y="56"/>
                  <a:pt x="132773" y="1"/>
                  <a:pt x="129208" y="1"/>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95" name="Google Shape;1695;p60"/>
          <p:cNvGrpSpPr/>
          <p:nvPr/>
        </p:nvGrpSpPr>
        <p:grpSpPr>
          <a:xfrm flipH="1">
            <a:off x="2317634" y="3419336"/>
            <a:ext cx="1148467" cy="548419"/>
            <a:chOff x="235075" y="777725"/>
            <a:chExt cx="7186900" cy="4132775"/>
          </a:xfrm>
        </p:grpSpPr>
        <p:sp>
          <p:nvSpPr>
            <p:cNvPr id="1696" name="Google Shape;1696;p60"/>
            <p:cNvSpPr/>
            <p:nvPr/>
          </p:nvSpPr>
          <p:spPr>
            <a:xfrm>
              <a:off x="342575" y="932875"/>
              <a:ext cx="7079400" cy="3826525"/>
            </a:xfrm>
            <a:custGeom>
              <a:rect b="b" l="l" r="r" t="t"/>
              <a:pathLst>
                <a:path extrusionOk="0" h="153061" w="283176">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60"/>
            <p:cNvSpPr/>
            <p:nvPr/>
          </p:nvSpPr>
          <p:spPr>
            <a:xfrm>
              <a:off x="235075" y="777725"/>
              <a:ext cx="7126775" cy="4132775"/>
            </a:xfrm>
            <a:custGeom>
              <a:rect b="b" l="l" r="r" t="t"/>
              <a:pathLst>
                <a:path extrusionOk="0" h="165311" w="285071">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8" name="Google Shape;1698;p60"/>
          <p:cNvSpPr/>
          <p:nvPr/>
        </p:nvSpPr>
        <p:spPr>
          <a:xfrm rot="-231022">
            <a:off x="4115272" y="3372439"/>
            <a:ext cx="1400914" cy="622045"/>
          </a:xfrm>
          <a:custGeom>
            <a:rect b="b" l="l" r="r" t="t"/>
            <a:pathLst>
              <a:path extrusionOk="0" h="152869" w="280814">
                <a:moveTo>
                  <a:pt x="129208" y="1"/>
                </a:moveTo>
                <a:cubicBezTo>
                  <a:pt x="96901" y="1"/>
                  <a:pt x="66152" y="4569"/>
                  <a:pt x="32805" y="11476"/>
                </a:cubicBezTo>
                <a:cubicBezTo>
                  <a:pt x="7839" y="16658"/>
                  <a:pt x="6821" y="45129"/>
                  <a:pt x="3448" y="63859"/>
                </a:cubicBezTo>
                <a:cubicBezTo>
                  <a:pt x="0" y="82928"/>
                  <a:pt x="2770" y="103183"/>
                  <a:pt x="13435" y="119369"/>
                </a:cubicBezTo>
                <a:cubicBezTo>
                  <a:pt x="19144" y="128056"/>
                  <a:pt x="26700" y="135649"/>
                  <a:pt x="35933" y="140435"/>
                </a:cubicBezTo>
                <a:cubicBezTo>
                  <a:pt x="46673" y="145994"/>
                  <a:pt x="58997" y="147464"/>
                  <a:pt x="71056" y="148632"/>
                </a:cubicBezTo>
                <a:cubicBezTo>
                  <a:pt x="99074" y="151344"/>
                  <a:pt x="127239" y="152869"/>
                  <a:pt x="155390" y="152869"/>
                </a:cubicBezTo>
                <a:cubicBezTo>
                  <a:pt x="180440" y="152869"/>
                  <a:pt x="205477" y="151662"/>
                  <a:pt x="230390" y="149009"/>
                </a:cubicBezTo>
                <a:cubicBezTo>
                  <a:pt x="240301" y="147954"/>
                  <a:pt x="250401" y="146616"/>
                  <a:pt x="259408" y="142320"/>
                </a:cubicBezTo>
                <a:cubicBezTo>
                  <a:pt x="268415" y="138042"/>
                  <a:pt x="276291" y="130298"/>
                  <a:pt x="278326" y="120538"/>
                </a:cubicBezTo>
                <a:cubicBezTo>
                  <a:pt x="280813" y="108497"/>
                  <a:pt x="273898" y="96174"/>
                  <a:pt x="264439" y="88335"/>
                </a:cubicBezTo>
                <a:cubicBezTo>
                  <a:pt x="254980" y="80497"/>
                  <a:pt x="243260" y="76069"/>
                  <a:pt x="232124" y="70868"/>
                </a:cubicBezTo>
                <a:cubicBezTo>
                  <a:pt x="220988" y="65687"/>
                  <a:pt x="209814" y="59205"/>
                  <a:pt x="203238" y="48841"/>
                </a:cubicBezTo>
                <a:cubicBezTo>
                  <a:pt x="197170" y="39269"/>
                  <a:pt x="195606" y="27266"/>
                  <a:pt x="188880" y="18184"/>
                </a:cubicBezTo>
                <a:cubicBezTo>
                  <a:pt x="178158" y="3713"/>
                  <a:pt x="157959" y="755"/>
                  <a:pt x="139964" y="171"/>
                </a:cubicBezTo>
                <a:cubicBezTo>
                  <a:pt x="136356" y="56"/>
                  <a:pt x="132773" y="1"/>
                  <a:pt x="129208" y="1"/>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60"/>
          <p:cNvSpPr txBox="1"/>
          <p:nvPr/>
        </p:nvSpPr>
        <p:spPr>
          <a:xfrm>
            <a:off x="3317702" y="861600"/>
            <a:ext cx="1092900" cy="38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300">
                <a:solidFill>
                  <a:srgbClr val="FFFFFF"/>
                </a:solidFill>
                <a:latin typeface="Nunito"/>
                <a:ea typeface="Nunito"/>
                <a:cs typeface="Nunito"/>
                <a:sym typeface="Nunito"/>
              </a:rPr>
              <a:t>Physical exam</a:t>
            </a:r>
            <a:endParaRPr b="1" sz="1300">
              <a:solidFill>
                <a:srgbClr val="FFFFFF"/>
              </a:solidFill>
              <a:latin typeface="Nunito"/>
              <a:ea typeface="Nunito"/>
              <a:cs typeface="Nunito"/>
              <a:sym typeface="Nunito"/>
            </a:endParaRPr>
          </a:p>
          <a:p>
            <a:pPr indent="0" lvl="0" marL="0" rtl="0" algn="ctr">
              <a:spcBef>
                <a:spcPts val="0"/>
              </a:spcBef>
              <a:spcAft>
                <a:spcPts val="0"/>
              </a:spcAft>
              <a:buNone/>
            </a:pPr>
            <a:r>
              <a:t/>
            </a:r>
            <a:endParaRPr sz="1300">
              <a:solidFill>
                <a:srgbClr val="FFFFFF"/>
              </a:solidFill>
            </a:endParaRPr>
          </a:p>
        </p:txBody>
      </p:sp>
      <p:sp>
        <p:nvSpPr>
          <p:cNvPr id="1700" name="Google Shape;1700;p60"/>
          <p:cNvSpPr txBox="1"/>
          <p:nvPr/>
        </p:nvSpPr>
        <p:spPr>
          <a:xfrm>
            <a:off x="5583788" y="813663"/>
            <a:ext cx="1249200" cy="38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FFFFFF"/>
                </a:solidFill>
                <a:latin typeface="Nunito"/>
                <a:ea typeface="Nunito"/>
                <a:cs typeface="Nunito"/>
                <a:sym typeface="Nunito"/>
              </a:rPr>
              <a:t>Abdominal </a:t>
            </a:r>
            <a:endParaRPr b="1" sz="1200">
              <a:solidFill>
                <a:srgbClr val="FFFFFF"/>
              </a:solidFill>
              <a:latin typeface="Nunito"/>
              <a:ea typeface="Nunito"/>
              <a:cs typeface="Nunito"/>
              <a:sym typeface="Nunito"/>
            </a:endParaRPr>
          </a:p>
          <a:p>
            <a:pPr indent="0" lvl="0" marL="0" rtl="0" algn="ctr">
              <a:spcBef>
                <a:spcPts val="0"/>
              </a:spcBef>
              <a:spcAft>
                <a:spcPts val="0"/>
              </a:spcAft>
              <a:buNone/>
            </a:pPr>
            <a:r>
              <a:rPr b="1" lang="en-GB" sz="1200">
                <a:solidFill>
                  <a:srgbClr val="FFFFFF"/>
                </a:solidFill>
                <a:latin typeface="Nunito"/>
                <a:ea typeface="Nunito"/>
                <a:cs typeface="Nunito"/>
                <a:sym typeface="Nunito"/>
              </a:rPr>
              <a:t>exam</a:t>
            </a:r>
            <a:endParaRPr b="1" sz="1200">
              <a:solidFill>
                <a:srgbClr val="FFFFFF"/>
              </a:solidFill>
              <a:latin typeface="Nunito"/>
              <a:ea typeface="Nunito"/>
              <a:cs typeface="Nunito"/>
              <a:sym typeface="Nunito"/>
            </a:endParaRPr>
          </a:p>
          <a:p>
            <a:pPr indent="0" lvl="0" marL="0" rtl="0" algn="ctr">
              <a:spcBef>
                <a:spcPts val="0"/>
              </a:spcBef>
              <a:spcAft>
                <a:spcPts val="0"/>
              </a:spcAft>
              <a:buNone/>
            </a:pPr>
            <a:r>
              <a:t/>
            </a:r>
            <a:endParaRPr sz="1200">
              <a:solidFill>
                <a:srgbClr val="FFFFFF"/>
              </a:solidFill>
            </a:endParaRPr>
          </a:p>
        </p:txBody>
      </p:sp>
      <p:sp>
        <p:nvSpPr>
          <p:cNvPr id="1701" name="Google Shape;1701;p60"/>
          <p:cNvSpPr txBox="1"/>
          <p:nvPr/>
        </p:nvSpPr>
        <p:spPr>
          <a:xfrm>
            <a:off x="343150" y="3422263"/>
            <a:ext cx="1384800" cy="38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FFFFFF"/>
                </a:solidFill>
                <a:latin typeface="Nunito"/>
                <a:ea typeface="Nunito"/>
                <a:cs typeface="Nunito"/>
                <a:sym typeface="Nunito"/>
              </a:rPr>
              <a:t>Assessment of gestational </a:t>
            </a:r>
            <a:endParaRPr b="1" sz="1200">
              <a:solidFill>
                <a:srgbClr val="FFFFFF"/>
              </a:solidFill>
              <a:latin typeface="Nunito"/>
              <a:ea typeface="Nunito"/>
              <a:cs typeface="Nunito"/>
              <a:sym typeface="Nunito"/>
            </a:endParaRPr>
          </a:p>
          <a:p>
            <a:pPr indent="0" lvl="0" marL="0" rtl="0" algn="ctr">
              <a:spcBef>
                <a:spcPts val="0"/>
              </a:spcBef>
              <a:spcAft>
                <a:spcPts val="0"/>
              </a:spcAft>
              <a:buNone/>
            </a:pPr>
            <a:r>
              <a:rPr b="1" lang="en-GB" sz="1200">
                <a:solidFill>
                  <a:srgbClr val="FFFFFF"/>
                </a:solidFill>
                <a:latin typeface="Nunito"/>
                <a:ea typeface="Nunito"/>
                <a:cs typeface="Nunito"/>
                <a:sym typeface="Nunito"/>
              </a:rPr>
              <a:t>age</a:t>
            </a:r>
            <a:endParaRPr b="1" sz="1200">
              <a:solidFill>
                <a:srgbClr val="FFFFFF"/>
              </a:solidFill>
              <a:latin typeface="Nunito"/>
              <a:ea typeface="Nunito"/>
              <a:cs typeface="Nunito"/>
              <a:sym typeface="Nunito"/>
            </a:endParaRPr>
          </a:p>
          <a:p>
            <a:pPr indent="0" lvl="0" marL="0" rtl="0" algn="ctr">
              <a:spcBef>
                <a:spcPts val="0"/>
              </a:spcBef>
              <a:spcAft>
                <a:spcPts val="0"/>
              </a:spcAft>
              <a:buNone/>
            </a:pPr>
            <a:r>
              <a:t/>
            </a:r>
            <a:endParaRPr b="1" sz="1200">
              <a:solidFill>
                <a:srgbClr val="FFFFFF"/>
              </a:solidFill>
              <a:latin typeface="Nunito"/>
              <a:ea typeface="Nunito"/>
              <a:cs typeface="Nunito"/>
              <a:sym typeface="Nunito"/>
            </a:endParaRPr>
          </a:p>
          <a:p>
            <a:pPr indent="0" lvl="0" marL="0" rtl="0" algn="ctr">
              <a:spcBef>
                <a:spcPts val="0"/>
              </a:spcBef>
              <a:spcAft>
                <a:spcPts val="0"/>
              </a:spcAft>
              <a:buNone/>
            </a:pPr>
            <a:r>
              <a:t/>
            </a:r>
            <a:endParaRPr b="1" sz="1200">
              <a:solidFill>
                <a:srgbClr val="FFFFFF"/>
              </a:solidFill>
              <a:latin typeface="Nunito"/>
              <a:ea typeface="Nunito"/>
              <a:cs typeface="Nunito"/>
              <a:sym typeface="Nunito"/>
            </a:endParaRPr>
          </a:p>
          <a:p>
            <a:pPr indent="0" lvl="0" marL="0" rtl="0" algn="ctr">
              <a:spcBef>
                <a:spcPts val="0"/>
              </a:spcBef>
              <a:spcAft>
                <a:spcPts val="0"/>
              </a:spcAft>
              <a:buNone/>
            </a:pPr>
            <a:r>
              <a:t/>
            </a:r>
            <a:endParaRPr sz="1200">
              <a:solidFill>
                <a:srgbClr val="FFFFFF"/>
              </a:solidFill>
            </a:endParaRPr>
          </a:p>
        </p:txBody>
      </p:sp>
      <p:sp>
        <p:nvSpPr>
          <p:cNvPr id="1702" name="Google Shape;1702;p60"/>
          <p:cNvSpPr txBox="1"/>
          <p:nvPr/>
        </p:nvSpPr>
        <p:spPr>
          <a:xfrm>
            <a:off x="2323725" y="3496700"/>
            <a:ext cx="1092900" cy="38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FFFFFF"/>
                </a:solidFill>
                <a:latin typeface="Nunito"/>
                <a:ea typeface="Nunito"/>
                <a:cs typeface="Nunito"/>
                <a:sym typeface="Nunito"/>
              </a:rPr>
              <a:t>Ultrasound</a:t>
            </a:r>
            <a:endParaRPr b="1" sz="1200">
              <a:solidFill>
                <a:srgbClr val="FFFFFF"/>
              </a:solidFill>
              <a:latin typeface="Nunito"/>
              <a:ea typeface="Nunito"/>
              <a:cs typeface="Nunito"/>
              <a:sym typeface="Nunito"/>
            </a:endParaRPr>
          </a:p>
          <a:p>
            <a:pPr indent="0" lvl="0" marL="0" rtl="0" algn="ctr">
              <a:spcBef>
                <a:spcPts val="0"/>
              </a:spcBef>
              <a:spcAft>
                <a:spcPts val="0"/>
              </a:spcAft>
              <a:buNone/>
            </a:pPr>
            <a:r>
              <a:t/>
            </a:r>
            <a:endParaRPr b="1" sz="1200">
              <a:solidFill>
                <a:srgbClr val="FFFFFF"/>
              </a:solidFill>
              <a:latin typeface="Nunito"/>
              <a:ea typeface="Nunito"/>
              <a:cs typeface="Nunito"/>
              <a:sym typeface="Nunito"/>
            </a:endParaRPr>
          </a:p>
          <a:p>
            <a:pPr indent="0" lvl="0" marL="0" rtl="0" algn="ctr">
              <a:spcBef>
                <a:spcPts val="0"/>
              </a:spcBef>
              <a:spcAft>
                <a:spcPts val="0"/>
              </a:spcAft>
              <a:buNone/>
            </a:pPr>
            <a:r>
              <a:t/>
            </a:r>
            <a:endParaRPr sz="1200">
              <a:solidFill>
                <a:srgbClr val="FFFFFF"/>
              </a:solidFill>
            </a:endParaRPr>
          </a:p>
        </p:txBody>
      </p:sp>
      <p:sp>
        <p:nvSpPr>
          <p:cNvPr id="1703" name="Google Shape;1703;p60"/>
          <p:cNvSpPr txBox="1"/>
          <p:nvPr/>
        </p:nvSpPr>
        <p:spPr>
          <a:xfrm>
            <a:off x="4131525" y="3326100"/>
            <a:ext cx="1092900" cy="33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FFFFFF"/>
                </a:solidFill>
                <a:latin typeface="Nunito"/>
                <a:ea typeface="Nunito"/>
                <a:cs typeface="Nunito"/>
                <a:sym typeface="Nunito"/>
              </a:rPr>
              <a:t>Antenatal care counseling</a:t>
            </a:r>
            <a:endParaRPr b="1" sz="1200">
              <a:solidFill>
                <a:srgbClr val="FFFFFF"/>
              </a:solidFill>
              <a:latin typeface="Nunito"/>
              <a:ea typeface="Nunito"/>
              <a:cs typeface="Nunito"/>
              <a:sym typeface="Nunito"/>
            </a:endParaRPr>
          </a:p>
          <a:p>
            <a:pPr indent="0" lvl="0" marL="0" rtl="0" algn="ctr">
              <a:spcBef>
                <a:spcPts val="0"/>
              </a:spcBef>
              <a:spcAft>
                <a:spcPts val="0"/>
              </a:spcAft>
              <a:buNone/>
            </a:pPr>
            <a:r>
              <a:t/>
            </a:r>
            <a:endParaRPr b="1" sz="1200">
              <a:solidFill>
                <a:srgbClr val="FFFFFF"/>
              </a:solidFill>
              <a:latin typeface="Nunito"/>
              <a:ea typeface="Nunito"/>
              <a:cs typeface="Nunito"/>
              <a:sym typeface="Nunito"/>
            </a:endParaRPr>
          </a:p>
          <a:p>
            <a:pPr indent="0" lvl="0" marL="0" rtl="0" algn="ctr">
              <a:spcBef>
                <a:spcPts val="0"/>
              </a:spcBef>
              <a:spcAft>
                <a:spcPts val="0"/>
              </a:spcAft>
              <a:buNone/>
            </a:pPr>
            <a:r>
              <a:t/>
            </a:r>
            <a:endParaRPr sz="1200">
              <a:solidFill>
                <a:srgbClr val="FFFFFF"/>
              </a:solidFill>
            </a:endParaRPr>
          </a:p>
        </p:txBody>
      </p:sp>
      <p:sp>
        <p:nvSpPr>
          <p:cNvPr id="1704" name="Google Shape;1704;p60"/>
          <p:cNvSpPr txBox="1"/>
          <p:nvPr/>
        </p:nvSpPr>
        <p:spPr>
          <a:xfrm>
            <a:off x="4997000" y="1406900"/>
            <a:ext cx="2210100" cy="310200"/>
          </a:xfrm>
          <a:prstGeom prst="rect">
            <a:avLst/>
          </a:prstGeom>
          <a:noFill/>
          <a:ln>
            <a:noFill/>
          </a:ln>
        </p:spPr>
        <p:txBody>
          <a:bodyPr anchorCtr="0" anchor="t" bIns="91425" lIns="91425" spcFirstLastPara="1" rIns="91425" wrap="square" tIns="91425">
            <a:noAutofit/>
          </a:bodyPr>
          <a:lstStyle/>
          <a:p>
            <a:pPr indent="-153499"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At 13-14 weeks: the top of the uterus is usually  just above the mother’s pubic bone.</a:t>
            </a:r>
            <a:endParaRPr sz="1000">
              <a:solidFill>
                <a:schemeClr val="dk1"/>
              </a:solidFill>
              <a:latin typeface="Mada"/>
              <a:ea typeface="Mada"/>
              <a:cs typeface="Mada"/>
              <a:sym typeface="Mada"/>
            </a:endParaRPr>
          </a:p>
          <a:p>
            <a:pPr indent="-153499"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20-22 weeks: the top of the uterus is right at the mother's belly button.</a:t>
            </a:r>
            <a:endParaRPr sz="1000">
              <a:solidFill>
                <a:schemeClr val="dk1"/>
              </a:solidFill>
              <a:latin typeface="Mada"/>
              <a:ea typeface="Mada"/>
              <a:cs typeface="Mada"/>
              <a:sym typeface="Mada"/>
            </a:endParaRPr>
          </a:p>
          <a:p>
            <a:pPr indent="-153499"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36-40 weeks: the top of the uterus is up to the bottom of the mother's ribs. </a:t>
            </a:r>
            <a:endParaRPr sz="1000">
              <a:solidFill>
                <a:schemeClr val="dk1"/>
              </a:solidFill>
              <a:latin typeface="Mada"/>
              <a:ea typeface="Mada"/>
              <a:cs typeface="Mada"/>
              <a:sym typeface="Mada"/>
            </a:endParaRPr>
          </a:p>
          <a:p>
            <a:pPr indent="-153499"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Babies may drop lower in the weeks just before birth.</a:t>
            </a:r>
            <a:endParaRPr sz="1000">
              <a:solidFill>
                <a:schemeClr val="dk1"/>
              </a:solidFill>
              <a:latin typeface="Mada"/>
              <a:ea typeface="Mada"/>
              <a:cs typeface="Mada"/>
              <a:sym typeface="Mada"/>
            </a:endParaRPr>
          </a:p>
        </p:txBody>
      </p:sp>
      <p:sp>
        <p:nvSpPr>
          <p:cNvPr id="1705" name="Google Shape;1705;p60"/>
          <p:cNvSpPr/>
          <p:nvPr/>
        </p:nvSpPr>
        <p:spPr>
          <a:xfrm>
            <a:off x="5817375" y="3790625"/>
            <a:ext cx="1693500" cy="22530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60"/>
          <p:cNvSpPr txBox="1"/>
          <p:nvPr/>
        </p:nvSpPr>
        <p:spPr>
          <a:xfrm>
            <a:off x="5835200" y="3910100"/>
            <a:ext cx="1616100" cy="1679100"/>
          </a:xfrm>
          <a:prstGeom prst="rect">
            <a:avLst/>
          </a:prstGeom>
          <a:noFill/>
          <a:ln>
            <a:noFill/>
          </a:ln>
        </p:spPr>
        <p:txBody>
          <a:bodyPr anchorCtr="0" anchor="t" bIns="91425" lIns="91425" spcFirstLastPara="1" rIns="91425" wrap="square" tIns="91425">
            <a:noAutofit/>
          </a:bodyPr>
          <a:lstStyle/>
          <a:p>
            <a:pPr indent="-159849" lvl="0" marL="179999" rtl="0" algn="l">
              <a:spcBef>
                <a:spcPts val="0"/>
              </a:spcBef>
              <a:spcAft>
                <a:spcPts val="0"/>
              </a:spcAft>
              <a:buClr>
                <a:schemeClr val="dk1"/>
              </a:buClr>
              <a:buSzPts val="1100"/>
              <a:buFont typeface="Mada"/>
              <a:buChar char="●"/>
            </a:pPr>
            <a:r>
              <a:rPr lang="en-GB" sz="1000">
                <a:solidFill>
                  <a:schemeClr val="dk1"/>
                </a:solidFill>
                <a:latin typeface="Mada"/>
                <a:ea typeface="Mada"/>
                <a:cs typeface="Mada"/>
                <a:sym typeface="Mada"/>
              </a:rPr>
              <a:t>Maternal assessment:</a:t>
            </a:r>
            <a:endParaRPr sz="1000">
              <a:solidFill>
                <a:schemeClr val="dk1"/>
              </a:solidFill>
              <a:latin typeface="Mada"/>
              <a:ea typeface="Mada"/>
              <a:cs typeface="Mada"/>
              <a:sym typeface="Mada"/>
            </a:endParaRPr>
          </a:p>
          <a:p>
            <a:pPr indent="-152400" lvl="1"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Hyperglycaemia first detected at any time during pregnancy should be classified as either gestational diabetes mellitus (GDM) or diabetes mellitus in pregnancy.</a:t>
            </a:r>
            <a:endParaRPr sz="900">
              <a:solidFill>
                <a:schemeClr val="dk1"/>
              </a:solidFill>
              <a:latin typeface="Mada"/>
              <a:ea typeface="Mada"/>
              <a:cs typeface="Mada"/>
              <a:sym typeface="Mada"/>
            </a:endParaRPr>
          </a:p>
          <a:p>
            <a:pPr indent="-152400" lvl="1"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Ask about tobacco use and exposure to second-hand smoke.</a:t>
            </a:r>
            <a:endParaRPr sz="900">
              <a:solidFill>
                <a:schemeClr val="dk1"/>
              </a:solidFill>
              <a:latin typeface="Mada"/>
              <a:ea typeface="Mada"/>
              <a:cs typeface="Mada"/>
              <a:sym typeface="Mada"/>
            </a:endParaRPr>
          </a:p>
          <a:p>
            <a:pPr indent="-152400" lvl="1"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history of TB, HIV, and alcohol intake</a:t>
            </a:r>
            <a:endParaRPr sz="900">
              <a:solidFill>
                <a:schemeClr val="dk1"/>
              </a:solidFill>
              <a:latin typeface="Mada"/>
              <a:ea typeface="Mada"/>
              <a:cs typeface="Mada"/>
              <a:sym typeface="Mada"/>
            </a:endParaRPr>
          </a:p>
        </p:txBody>
      </p:sp>
      <p:grpSp>
        <p:nvGrpSpPr>
          <p:cNvPr id="1707" name="Google Shape;1707;p60"/>
          <p:cNvGrpSpPr/>
          <p:nvPr/>
        </p:nvGrpSpPr>
        <p:grpSpPr>
          <a:xfrm flipH="1">
            <a:off x="6051434" y="3419336"/>
            <a:ext cx="1148467" cy="548419"/>
            <a:chOff x="235075" y="777725"/>
            <a:chExt cx="7186900" cy="4132775"/>
          </a:xfrm>
        </p:grpSpPr>
        <p:sp>
          <p:nvSpPr>
            <p:cNvPr id="1708" name="Google Shape;1708;p60"/>
            <p:cNvSpPr/>
            <p:nvPr/>
          </p:nvSpPr>
          <p:spPr>
            <a:xfrm>
              <a:off x="342575" y="932875"/>
              <a:ext cx="7079400" cy="3826525"/>
            </a:xfrm>
            <a:custGeom>
              <a:rect b="b" l="l" r="r" t="t"/>
              <a:pathLst>
                <a:path extrusionOk="0" h="153061" w="283176">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60"/>
            <p:cNvSpPr/>
            <p:nvPr/>
          </p:nvSpPr>
          <p:spPr>
            <a:xfrm>
              <a:off x="235075" y="777725"/>
              <a:ext cx="7126775" cy="4132775"/>
            </a:xfrm>
            <a:custGeom>
              <a:rect b="b" l="l" r="r" t="t"/>
              <a:pathLst>
                <a:path extrusionOk="0" h="165311" w="285071">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10" name="Google Shape;1710;p60"/>
          <p:cNvSpPr txBox="1"/>
          <p:nvPr/>
        </p:nvSpPr>
        <p:spPr>
          <a:xfrm>
            <a:off x="6057525" y="3420500"/>
            <a:ext cx="1092900" cy="38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FFFFFF"/>
                </a:solidFill>
                <a:latin typeface="Nunito"/>
                <a:ea typeface="Nunito"/>
                <a:cs typeface="Nunito"/>
                <a:sym typeface="Nunito"/>
              </a:rPr>
              <a:t>Antenatal </a:t>
            </a:r>
            <a:endParaRPr b="1" sz="1200">
              <a:solidFill>
                <a:srgbClr val="FFFFFF"/>
              </a:solidFill>
              <a:latin typeface="Nunito"/>
              <a:ea typeface="Nunito"/>
              <a:cs typeface="Nunito"/>
              <a:sym typeface="Nunito"/>
            </a:endParaRPr>
          </a:p>
          <a:p>
            <a:pPr indent="0" lvl="0" marL="0" rtl="0" algn="ctr">
              <a:spcBef>
                <a:spcPts val="0"/>
              </a:spcBef>
              <a:spcAft>
                <a:spcPts val="0"/>
              </a:spcAft>
              <a:buNone/>
            </a:pPr>
            <a:r>
              <a:rPr b="1" lang="en-GB" sz="1200">
                <a:solidFill>
                  <a:srgbClr val="FFFFFF"/>
                </a:solidFill>
                <a:latin typeface="Nunito"/>
                <a:ea typeface="Nunito"/>
                <a:cs typeface="Nunito"/>
                <a:sym typeface="Nunito"/>
              </a:rPr>
              <a:t>care</a:t>
            </a:r>
            <a:endParaRPr b="1" sz="1200">
              <a:solidFill>
                <a:srgbClr val="FFFFFF"/>
              </a:solidFill>
              <a:latin typeface="Nunito"/>
              <a:ea typeface="Nunito"/>
              <a:cs typeface="Nunito"/>
              <a:sym typeface="Nunito"/>
            </a:endParaRPr>
          </a:p>
          <a:p>
            <a:pPr indent="0" lvl="0" marL="0" rtl="0" algn="ctr">
              <a:spcBef>
                <a:spcPts val="0"/>
              </a:spcBef>
              <a:spcAft>
                <a:spcPts val="0"/>
              </a:spcAft>
              <a:buNone/>
            </a:pPr>
            <a:r>
              <a:t/>
            </a:r>
            <a:endParaRPr b="1" sz="1200">
              <a:solidFill>
                <a:srgbClr val="FFFFFF"/>
              </a:solidFill>
              <a:latin typeface="Nunito"/>
              <a:ea typeface="Nunito"/>
              <a:cs typeface="Nunito"/>
              <a:sym typeface="Nunito"/>
            </a:endParaRPr>
          </a:p>
          <a:p>
            <a:pPr indent="0" lvl="0" marL="0" rtl="0" algn="ctr">
              <a:spcBef>
                <a:spcPts val="0"/>
              </a:spcBef>
              <a:spcAft>
                <a:spcPts val="0"/>
              </a:spcAft>
              <a:buNone/>
            </a:pPr>
            <a:r>
              <a:t/>
            </a:r>
            <a:endParaRPr b="1" sz="1200">
              <a:solidFill>
                <a:srgbClr val="FFFFFF"/>
              </a:solidFill>
              <a:latin typeface="Nunito"/>
              <a:ea typeface="Nunito"/>
              <a:cs typeface="Nunito"/>
              <a:sym typeface="Nunito"/>
            </a:endParaRPr>
          </a:p>
          <a:p>
            <a:pPr indent="0" lvl="0" marL="0" rtl="0" algn="ctr">
              <a:spcBef>
                <a:spcPts val="0"/>
              </a:spcBef>
              <a:spcAft>
                <a:spcPts val="0"/>
              </a:spcAft>
              <a:buNone/>
            </a:pPr>
            <a:r>
              <a:t/>
            </a:r>
            <a:endParaRPr b="1" sz="1200">
              <a:solidFill>
                <a:srgbClr val="FFFFFF"/>
              </a:solidFill>
              <a:latin typeface="Nunito"/>
              <a:ea typeface="Nunito"/>
              <a:cs typeface="Nunito"/>
              <a:sym typeface="Nunito"/>
            </a:endParaRPr>
          </a:p>
          <a:p>
            <a:pPr indent="0" lvl="0" marL="0" rtl="0" algn="ctr">
              <a:spcBef>
                <a:spcPts val="0"/>
              </a:spcBef>
              <a:spcAft>
                <a:spcPts val="0"/>
              </a:spcAft>
              <a:buNone/>
            </a:pPr>
            <a:r>
              <a:t/>
            </a:r>
            <a:endParaRPr sz="1200">
              <a:solidFill>
                <a:srgbClr val="FFFFFF"/>
              </a:solidFill>
            </a:endParaRPr>
          </a:p>
        </p:txBody>
      </p:sp>
      <p:sp>
        <p:nvSpPr>
          <p:cNvPr id="1711" name="Google Shape;1711;p60"/>
          <p:cNvSpPr txBox="1"/>
          <p:nvPr/>
        </p:nvSpPr>
        <p:spPr>
          <a:xfrm>
            <a:off x="0" y="6178726"/>
            <a:ext cx="70722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76A5AF"/>
                </a:solidFill>
                <a:latin typeface="Nunito"/>
                <a:ea typeface="Nunito"/>
                <a:cs typeface="Nunito"/>
                <a:sym typeface="Nunito"/>
              </a:rPr>
              <a:t>Preventive services</a:t>
            </a:r>
            <a:endParaRPr sz="1800">
              <a:solidFill>
                <a:srgbClr val="76A5AF"/>
              </a:solidFill>
              <a:latin typeface="Nunito"/>
              <a:ea typeface="Nunito"/>
              <a:cs typeface="Nunito"/>
              <a:sym typeface="Nunito"/>
            </a:endParaRPr>
          </a:p>
        </p:txBody>
      </p:sp>
      <p:sp>
        <p:nvSpPr>
          <p:cNvPr id="1712" name="Google Shape;1712;p60"/>
          <p:cNvSpPr/>
          <p:nvPr/>
        </p:nvSpPr>
        <p:spPr>
          <a:xfrm>
            <a:off x="0" y="6584575"/>
            <a:ext cx="22584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713" name="Google Shape;1713;p60"/>
          <p:cNvSpPr txBox="1"/>
          <p:nvPr/>
        </p:nvSpPr>
        <p:spPr>
          <a:xfrm>
            <a:off x="-60300" y="6655025"/>
            <a:ext cx="5403000" cy="708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A seven-day antibiotic regimen is recommended for all pregnant women with </a:t>
            </a:r>
            <a:r>
              <a:rPr b="1" lang="en-GB" sz="1200">
                <a:solidFill>
                  <a:schemeClr val="dk1"/>
                </a:solidFill>
                <a:latin typeface="Mada"/>
                <a:ea typeface="Mada"/>
                <a:cs typeface="Mada"/>
                <a:sym typeface="Mada"/>
              </a:rPr>
              <a:t>asymptomatic bacteriuria (ASB)</a:t>
            </a:r>
            <a:r>
              <a:rPr lang="en-GB"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en-GB" sz="1200">
                <a:solidFill>
                  <a:schemeClr val="dk1"/>
                </a:solidFill>
                <a:latin typeface="Mada"/>
                <a:ea typeface="Mada"/>
                <a:cs typeface="Mada"/>
                <a:sym typeface="Mada"/>
              </a:rPr>
              <a:t>Tetanus toxoid vaccination</a:t>
            </a:r>
            <a:r>
              <a:rPr lang="en-GB" sz="1200">
                <a:solidFill>
                  <a:schemeClr val="dk1"/>
                </a:solidFill>
                <a:latin typeface="Mada"/>
                <a:ea typeface="Mada"/>
                <a:cs typeface="Mada"/>
                <a:sym typeface="Mada"/>
              </a:rPr>
              <a:t> is recommended for all pregnant women.</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a:p>
        </p:txBody>
      </p:sp>
      <p:sp>
        <p:nvSpPr>
          <p:cNvPr id="1714" name="Google Shape;1714;p60"/>
          <p:cNvSpPr txBox="1"/>
          <p:nvPr/>
        </p:nvSpPr>
        <p:spPr>
          <a:xfrm>
            <a:off x="0" y="7397926"/>
            <a:ext cx="70722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76A5AF"/>
                </a:solidFill>
                <a:latin typeface="Nunito"/>
                <a:ea typeface="Nunito"/>
                <a:cs typeface="Nunito"/>
                <a:sym typeface="Nunito"/>
              </a:rPr>
              <a:t>Common physiological symptoms</a:t>
            </a: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p:txBody>
      </p:sp>
      <p:sp>
        <p:nvSpPr>
          <p:cNvPr id="1715" name="Google Shape;1715;p60"/>
          <p:cNvSpPr/>
          <p:nvPr/>
        </p:nvSpPr>
        <p:spPr>
          <a:xfrm>
            <a:off x="0" y="7803775"/>
            <a:ext cx="36972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cxnSp>
        <p:nvCxnSpPr>
          <p:cNvPr id="1716" name="Google Shape;1716;p60"/>
          <p:cNvCxnSpPr>
            <a:stCxn id="1717" idx="3"/>
          </p:cNvCxnSpPr>
          <p:nvPr/>
        </p:nvCxnSpPr>
        <p:spPr>
          <a:xfrm flipH="1">
            <a:off x="4191027" y="8856088"/>
            <a:ext cx="999900" cy="13800"/>
          </a:xfrm>
          <a:prstGeom prst="curvedConnector3">
            <a:avLst>
              <a:gd fmla="val 50000" name="adj1"/>
            </a:avLst>
          </a:prstGeom>
          <a:noFill/>
          <a:ln cap="flat" cmpd="sng" w="19050">
            <a:solidFill>
              <a:srgbClr val="45818E"/>
            </a:solidFill>
            <a:prstDash val="dash"/>
            <a:round/>
            <a:headEnd len="med" w="med" type="none"/>
            <a:tailEnd len="med" w="med" type="none"/>
          </a:ln>
        </p:spPr>
      </p:cxnSp>
      <p:sp>
        <p:nvSpPr>
          <p:cNvPr id="1718" name="Google Shape;1718;p60"/>
          <p:cNvSpPr/>
          <p:nvPr/>
        </p:nvSpPr>
        <p:spPr>
          <a:xfrm>
            <a:off x="5133884" y="8699248"/>
            <a:ext cx="613200" cy="313800"/>
          </a:xfrm>
          <a:prstGeom prst="roundRect">
            <a:avLst>
              <a:gd fmla="val 50000" name="adj"/>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717" name="Google Shape;1717;p60"/>
          <p:cNvSpPr txBox="1"/>
          <p:nvPr/>
        </p:nvSpPr>
        <p:spPr>
          <a:xfrm flipH="1">
            <a:off x="5190927" y="8655088"/>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FFFFFF"/>
                </a:solidFill>
                <a:latin typeface="Pathway Gothic One"/>
                <a:ea typeface="Pathway Gothic One"/>
                <a:cs typeface="Pathway Gothic One"/>
                <a:sym typeface="Pathway Gothic One"/>
              </a:rPr>
              <a:t>05</a:t>
            </a:r>
            <a:endParaRPr b="1" sz="2400">
              <a:solidFill>
                <a:srgbClr val="FFFFFF"/>
              </a:solidFill>
              <a:latin typeface="Pathway Gothic One"/>
              <a:ea typeface="Pathway Gothic One"/>
              <a:cs typeface="Pathway Gothic One"/>
              <a:sym typeface="Pathway Gothic One"/>
            </a:endParaRPr>
          </a:p>
        </p:txBody>
      </p:sp>
      <p:cxnSp>
        <p:nvCxnSpPr>
          <p:cNvPr id="1719" name="Google Shape;1719;p60"/>
          <p:cNvCxnSpPr>
            <a:stCxn id="1720" idx="3"/>
            <a:endCxn id="1721" idx="1"/>
          </p:cNvCxnSpPr>
          <p:nvPr/>
        </p:nvCxnSpPr>
        <p:spPr>
          <a:xfrm>
            <a:off x="2537384" y="8856088"/>
            <a:ext cx="999900" cy="13800"/>
          </a:xfrm>
          <a:prstGeom prst="curvedConnector3">
            <a:avLst>
              <a:gd fmla="val 50000" name="adj1"/>
            </a:avLst>
          </a:prstGeom>
          <a:noFill/>
          <a:ln cap="flat" cmpd="sng" w="19050">
            <a:solidFill>
              <a:srgbClr val="45818E"/>
            </a:solidFill>
            <a:prstDash val="dash"/>
            <a:round/>
            <a:headEnd len="med" w="med" type="none"/>
            <a:tailEnd len="med" w="med" type="none"/>
          </a:ln>
        </p:spPr>
      </p:cxnSp>
      <p:sp>
        <p:nvSpPr>
          <p:cNvPr id="1722" name="Google Shape;1722;p60"/>
          <p:cNvSpPr/>
          <p:nvPr/>
        </p:nvSpPr>
        <p:spPr>
          <a:xfrm rot="10800000">
            <a:off x="1981227" y="9264972"/>
            <a:ext cx="613200" cy="313800"/>
          </a:xfrm>
          <a:prstGeom prst="roundRect">
            <a:avLst>
              <a:gd fmla="val 50000" name="adj"/>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723" name="Google Shape;1723;p60"/>
          <p:cNvCxnSpPr>
            <a:stCxn id="1722" idx="1"/>
          </p:cNvCxnSpPr>
          <p:nvPr/>
        </p:nvCxnSpPr>
        <p:spPr>
          <a:xfrm flipH="1" rot="10800000">
            <a:off x="2594427" y="9080472"/>
            <a:ext cx="1165500" cy="341400"/>
          </a:xfrm>
          <a:prstGeom prst="curvedConnector3">
            <a:avLst>
              <a:gd fmla="val 50000" name="adj1"/>
            </a:avLst>
          </a:prstGeom>
          <a:noFill/>
          <a:ln cap="flat" cmpd="sng" w="19050">
            <a:solidFill>
              <a:srgbClr val="45818E"/>
            </a:solidFill>
            <a:prstDash val="dash"/>
            <a:round/>
            <a:headEnd len="med" w="med" type="none"/>
            <a:tailEnd len="med" w="med" type="none"/>
          </a:ln>
        </p:spPr>
      </p:cxnSp>
      <p:sp>
        <p:nvSpPr>
          <p:cNvPr id="1724" name="Google Shape;1724;p60"/>
          <p:cNvSpPr txBox="1"/>
          <p:nvPr/>
        </p:nvSpPr>
        <p:spPr>
          <a:xfrm flipH="1" rot="2067">
            <a:off x="2038400" y="9220855"/>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FFFFFF"/>
                </a:solidFill>
                <a:latin typeface="Pathway Gothic One"/>
                <a:ea typeface="Pathway Gothic One"/>
                <a:cs typeface="Pathway Gothic One"/>
                <a:sym typeface="Pathway Gothic One"/>
              </a:rPr>
              <a:t>03</a:t>
            </a:r>
            <a:endParaRPr b="1" sz="2400">
              <a:solidFill>
                <a:srgbClr val="FFFFFF"/>
              </a:solidFill>
              <a:latin typeface="Pathway Gothic One"/>
              <a:ea typeface="Pathway Gothic One"/>
              <a:cs typeface="Pathway Gothic One"/>
              <a:sym typeface="Pathway Gothic One"/>
            </a:endParaRPr>
          </a:p>
        </p:txBody>
      </p:sp>
      <p:sp>
        <p:nvSpPr>
          <p:cNvPr id="1725" name="Google Shape;1725;p60"/>
          <p:cNvSpPr/>
          <p:nvPr/>
        </p:nvSpPr>
        <p:spPr>
          <a:xfrm flipH="1">
            <a:off x="1981227" y="8089648"/>
            <a:ext cx="613200" cy="313800"/>
          </a:xfrm>
          <a:prstGeom prst="roundRect">
            <a:avLst>
              <a:gd fmla="val 50000" name="adj"/>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726" name="Google Shape;1726;p60"/>
          <p:cNvCxnSpPr>
            <a:stCxn id="1725" idx="1"/>
          </p:cNvCxnSpPr>
          <p:nvPr/>
        </p:nvCxnSpPr>
        <p:spPr>
          <a:xfrm>
            <a:off x="2594427" y="8246548"/>
            <a:ext cx="1165500" cy="341400"/>
          </a:xfrm>
          <a:prstGeom prst="curvedConnector3">
            <a:avLst>
              <a:gd fmla="val 50000" name="adj1"/>
            </a:avLst>
          </a:prstGeom>
          <a:noFill/>
          <a:ln cap="flat" cmpd="sng" w="19050">
            <a:solidFill>
              <a:srgbClr val="45818E"/>
            </a:solidFill>
            <a:prstDash val="dash"/>
            <a:round/>
            <a:headEnd len="med" w="med" type="none"/>
            <a:tailEnd len="med" w="med" type="none"/>
          </a:ln>
        </p:spPr>
      </p:cxnSp>
      <p:sp>
        <p:nvSpPr>
          <p:cNvPr id="1727" name="Google Shape;1727;p60"/>
          <p:cNvSpPr txBox="1"/>
          <p:nvPr/>
        </p:nvSpPr>
        <p:spPr>
          <a:xfrm>
            <a:off x="2038484" y="8045488"/>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FFFFFF"/>
                </a:solidFill>
                <a:latin typeface="Pathway Gothic One"/>
                <a:ea typeface="Pathway Gothic One"/>
                <a:cs typeface="Pathway Gothic One"/>
                <a:sym typeface="Pathway Gothic One"/>
              </a:rPr>
              <a:t>01</a:t>
            </a:r>
            <a:endParaRPr b="1" sz="2400">
              <a:solidFill>
                <a:srgbClr val="FFFFFF"/>
              </a:solidFill>
              <a:latin typeface="Pathway Gothic One"/>
              <a:ea typeface="Pathway Gothic One"/>
              <a:cs typeface="Pathway Gothic One"/>
              <a:sym typeface="Pathway Gothic One"/>
            </a:endParaRPr>
          </a:p>
        </p:txBody>
      </p:sp>
      <p:sp>
        <p:nvSpPr>
          <p:cNvPr id="1728" name="Google Shape;1728;p60"/>
          <p:cNvSpPr/>
          <p:nvPr/>
        </p:nvSpPr>
        <p:spPr>
          <a:xfrm flipH="1" rot="10800000">
            <a:off x="5127927" y="9264972"/>
            <a:ext cx="613200" cy="313800"/>
          </a:xfrm>
          <a:prstGeom prst="roundRect">
            <a:avLst>
              <a:gd fmla="val 50000" name="adj"/>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729" name="Google Shape;1729;p60"/>
          <p:cNvCxnSpPr>
            <a:stCxn id="1728" idx="1"/>
          </p:cNvCxnSpPr>
          <p:nvPr/>
        </p:nvCxnSpPr>
        <p:spPr>
          <a:xfrm rot="10800000">
            <a:off x="3962427" y="9080472"/>
            <a:ext cx="1165500" cy="341400"/>
          </a:xfrm>
          <a:prstGeom prst="curvedConnector3">
            <a:avLst>
              <a:gd fmla="val 50000" name="adj1"/>
            </a:avLst>
          </a:prstGeom>
          <a:noFill/>
          <a:ln cap="flat" cmpd="sng" w="19050">
            <a:solidFill>
              <a:srgbClr val="45818E"/>
            </a:solidFill>
            <a:prstDash val="dash"/>
            <a:round/>
            <a:headEnd len="med" w="med" type="none"/>
            <a:tailEnd len="med" w="med" type="none"/>
          </a:ln>
        </p:spPr>
      </p:cxnSp>
      <p:sp>
        <p:nvSpPr>
          <p:cNvPr id="1730" name="Google Shape;1730;p60"/>
          <p:cNvSpPr txBox="1"/>
          <p:nvPr/>
        </p:nvSpPr>
        <p:spPr>
          <a:xfrm rot="-2067">
            <a:off x="5185053" y="9220855"/>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FFFFFF"/>
                </a:solidFill>
                <a:latin typeface="Pathway Gothic One"/>
                <a:ea typeface="Pathway Gothic One"/>
                <a:cs typeface="Pathway Gothic One"/>
                <a:sym typeface="Pathway Gothic One"/>
              </a:rPr>
              <a:t>06</a:t>
            </a:r>
            <a:endParaRPr b="1" sz="2400">
              <a:solidFill>
                <a:srgbClr val="FFFFFF"/>
              </a:solidFill>
              <a:latin typeface="Pathway Gothic One"/>
              <a:ea typeface="Pathway Gothic One"/>
              <a:cs typeface="Pathway Gothic One"/>
              <a:sym typeface="Pathway Gothic One"/>
            </a:endParaRPr>
          </a:p>
        </p:txBody>
      </p:sp>
      <p:sp>
        <p:nvSpPr>
          <p:cNvPr id="1731" name="Google Shape;1731;p60"/>
          <p:cNvSpPr/>
          <p:nvPr/>
        </p:nvSpPr>
        <p:spPr>
          <a:xfrm>
            <a:off x="5127927" y="8089648"/>
            <a:ext cx="613200" cy="313800"/>
          </a:xfrm>
          <a:prstGeom prst="roundRect">
            <a:avLst>
              <a:gd fmla="val 50000" name="adj"/>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732" name="Google Shape;1732;p60"/>
          <p:cNvCxnSpPr>
            <a:stCxn id="1731" idx="1"/>
          </p:cNvCxnSpPr>
          <p:nvPr/>
        </p:nvCxnSpPr>
        <p:spPr>
          <a:xfrm flipH="1">
            <a:off x="3962427" y="8246548"/>
            <a:ext cx="1165500" cy="341400"/>
          </a:xfrm>
          <a:prstGeom prst="curvedConnector3">
            <a:avLst>
              <a:gd fmla="val 50000" name="adj1"/>
            </a:avLst>
          </a:prstGeom>
          <a:noFill/>
          <a:ln cap="flat" cmpd="sng" w="19050">
            <a:solidFill>
              <a:srgbClr val="45818E"/>
            </a:solidFill>
            <a:prstDash val="dash"/>
            <a:round/>
            <a:headEnd len="med" w="med" type="none"/>
            <a:tailEnd len="med" w="med" type="none"/>
          </a:ln>
        </p:spPr>
      </p:cxnSp>
      <p:sp>
        <p:nvSpPr>
          <p:cNvPr id="1733" name="Google Shape;1733;p60"/>
          <p:cNvSpPr txBox="1"/>
          <p:nvPr/>
        </p:nvSpPr>
        <p:spPr>
          <a:xfrm flipH="1">
            <a:off x="5184970" y="8045488"/>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FFFFFF"/>
                </a:solidFill>
                <a:latin typeface="Pathway Gothic One"/>
                <a:ea typeface="Pathway Gothic One"/>
                <a:cs typeface="Pathway Gothic One"/>
                <a:sym typeface="Pathway Gothic One"/>
              </a:rPr>
              <a:t>04</a:t>
            </a:r>
            <a:endParaRPr b="1" sz="2400">
              <a:solidFill>
                <a:srgbClr val="FFFFFF"/>
              </a:solidFill>
              <a:latin typeface="Pathway Gothic One"/>
              <a:ea typeface="Pathway Gothic One"/>
              <a:cs typeface="Pathway Gothic One"/>
              <a:sym typeface="Pathway Gothic One"/>
            </a:endParaRPr>
          </a:p>
        </p:txBody>
      </p:sp>
      <p:sp>
        <p:nvSpPr>
          <p:cNvPr id="1734" name="Google Shape;1734;p60"/>
          <p:cNvSpPr/>
          <p:nvPr/>
        </p:nvSpPr>
        <p:spPr>
          <a:xfrm>
            <a:off x="3391029" y="8248675"/>
            <a:ext cx="1182600" cy="1162800"/>
          </a:xfrm>
          <a:prstGeom prst="ellipse">
            <a:avLst/>
          </a:prstGeom>
          <a:solidFill>
            <a:srgbClr val="D0E0E3"/>
          </a:solidFill>
          <a:ln cap="flat" cmpd="sng" w="19050">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60"/>
          <p:cNvSpPr/>
          <p:nvPr/>
        </p:nvSpPr>
        <p:spPr>
          <a:xfrm flipH="1">
            <a:off x="1981227" y="8699248"/>
            <a:ext cx="613200" cy="313800"/>
          </a:xfrm>
          <a:prstGeom prst="roundRect">
            <a:avLst>
              <a:gd fmla="val 50000" name="adj"/>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720" name="Google Shape;1720;p60"/>
          <p:cNvSpPr txBox="1"/>
          <p:nvPr/>
        </p:nvSpPr>
        <p:spPr>
          <a:xfrm>
            <a:off x="2038484" y="8655088"/>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FFFFFF"/>
                </a:solidFill>
                <a:latin typeface="Pathway Gothic One"/>
                <a:ea typeface="Pathway Gothic One"/>
                <a:cs typeface="Pathway Gothic One"/>
                <a:sym typeface="Pathway Gothic One"/>
              </a:rPr>
              <a:t>02</a:t>
            </a:r>
            <a:endParaRPr b="1" sz="2400">
              <a:solidFill>
                <a:srgbClr val="FFFFFF"/>
              </a:solidFill>
              <a:latin typeface="Pathway Gothic One"/>
              <a:ea typeface="Pathway Gothic One"/>
              <a:cs typeface="Pathway Gothic One"/>
              <a:sym typeface="Pathway Gothic One"/>
            </a:endParaRPr>
          </a:p>
        </p:txBody>
      </p:sp>
      <p:pic>
        <p:nvPicPr>
          <p:cNvPr id="1736" name="Google Shape;1736;p60"/>
          <p:cNvPicPr preferRelativeResize="0"/>
          <p:nvPr/>
        </p:nvPicPr>
        <p:blipFill>
          <a:blip r:embed="rId3">
            <a:alphaModFix/>
          </a:blip>
          <a:stretch>
            <a:fillRect/>
          </a:stretch>
        </p:blipFill>
        <p:spPr>
          <a:xfrm>
            <a:off x="3522000" y="8352950"/>
            <a:ext cx="920650" cy="920650"/>
          </a:xfrm>
          <a:prstGeom prst="rect">
            <a:avLst/>
          </a:prstGeom>
          <a:noFill/>
          <a:ln>
            <a:noFill/>
          </a:ln>
        </p:spPr>
      </p:pic>
      <p:sp>
        <p:nvSpPr>
          <p:cNvPr id="1737" name="Google Shape;1737;p60"/>
          <p:cNvSpPr txBox="1"/>
          <p:nvPr/>
        </p:nvSpPr>
        <p:spPr>
          <a:xfrm>
            <a:off x="-50400" y="7946350"/>
            <a:ext cx="1923300" cy="570000"/>
          </a:xfrm>
          <a:prstGeom prst="rect">
            <a:avLst/>
          </a:prstGeom>
          <a:noFill/>
          <a:ln>
            <a:noFill/>
          </a:ln>
        </p:spPr>
        <p:txBody>
          <a:bodyPr anchorCtr="0" anchor="t" bIns="91425" lIns="91425" spcFirstLastPara="1" rIns="91425" wrap="square" tIns="91425">
            <a:noAutofit/>
          </a:bodyPr>
          <a:lstStyle/>
          <a:p>
            <a:pPr indent="-153499" lvl="0" marL="179999" rtl="0" algn="l">
              <a:spcBef>
                <a:spcPts val="0"/>
              </a:spcBef>
              <a:spcAft>
                <a:spcPts val="0"/>
              </a:spcAft>
              <a:buClr>
                <a:schemeClr val="dk1"/>
              </a:buClr>
              <a:buSzPts val="1000"/>
              <a:buFont typeface="Mada"/>
              <a:buChar char="●"/>
            </a:pPr>
            <a:r>
              <a:rPr b="1" lang="en-GB" sz="1000">
                <a:solidFill>
                  <a:srgbClr val="CC0000"/>
                </a:solidFill>
                <a:latin typeface="Mada"/>
                <a:ea typeface="Mada"/>
                <a:cs typeface="Mada"/>
                <a:sym typeface="Mada"/>
              </a:rPr>
              <a:t>Relieves </a:t>
            </a:r>
            <a:r>
              <a:rPr b="1" lang="en-GB" sz="1000">
                <a:solidFill>
                  <a:srgbClr val="CC0000"/>
                </a:solidFill>
                <a:latin typeface="Mada"/>
                <a:ea typeface="Mada"/>
                <a:cs typeface="Mada"/>
                <a:sym typeface="Mada"/>
              </a:rPr>
              <a:t>nausea:</a:t>
            </a:r>
            <a:r>
              <a:rPr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Ginger, chamomile, vitamin B6 and/or acupuncture. </a:t>
            </a:r>
            <a:endParaRPr sz="1000">
              <a:solidFill>
                <a:schemeClr val="dk1"/>
              </a:solidFill>
              <a:latin typeface="Mada"/>
              <a:ea typeface="Mada"/>
              <a:cs typeface="Mada"/>
              <a:sym typeface="Mada"/>
            </a:endParaRPr>
          </a:p>
        </p:txBody>
      </p:sp>
      <p:sp>
        <p:nvSpPr>
          <p:cNvPr id="1738" name="Google Shape;1738;p60"/>
          <p:cNvSpPr txBox="1"/>
          <p:nvPr/>
        </p:nvSpPr>
        <p:spPr>
          <a:xfrm>
            <a:off x="-60300" y="8555950"/>
            <a:ext cx="2085600" cy="570000"/>
          </a:xfrm>
          <a:prstGeom prst="rect">
            <a:avLst/>
          </a:prstGeom>
          <a:noFill/>
          <a:ln>
            <a:noFill/>
          </a:ln>
        </p:spPr>
        <p:txBody>
          <a:bodyPr anchorCtr="0" anchor="t" bIns="91425" lIns="91425" spcFirstLastPara="1" rIns="91425" wrap="square" tIns="91425">
            <a:noAutofit/>
          </a:bodyPr>
          <a:lstStyle/>
          <a:p>
            <a:pPr indent="-153499" lvl="0" marL="179999" rtl="0" algn="l">
              <a:spcBef>
                <a:spcPts val="0"/>
              </a:spcBef>
              <a:spcAft>
                <a:spcPts val="0"/>
              </a:spcAft>
              <a:buSzPts val="1000"/>
              <a:buFont typeface="Mada"/>
              <a:buChar char="●"/>
            </a:pPr>
            <a:r>
              <a:rPr b="1" lang="en-GB" sz="1000">
                <a:solidFill>
                  <a:srgbClr val="CC0000"/>
                </a:solidFill>
                <a:latin typeface="Mada"/>
                <a:ea typeface="Mada"/>
                <a:cs typeface="Mada"/>
                <a:sym typeface="Mada"/>
              </a:rPr>
              <a:t>Relieves heartburn: </a:t>
            </a:r>
            <a:r>
              <a:rPr lang="en-GB" sz="1000">
                <a:latin typeface="Mada"/>
                <a:ea typeface="Mada"/>
                <a:cs typeface="Mada"/>
                <a:sym typeface="Mada"/>
              </a:rPr>
              <a:t>Antacid preparations can be offered if symptoms that are not relieved by lifestyle </a:t>
            </a:r>
            <a:r>
              <a:rPr lang="en-GB" sz="1000">
                <a:solidFill>
                  <a:schemeClr val="dk1"/>
                </a:solidFill>
                <a:latin typeface="Mada"/>
                <a:ea typeface="Mada"/>
                <a:cs typeface="Mada"/>
                <a:sym typeface="Mada"/>
              </a:rPr>
              <a:t>modification </a:t>
            </a:r>
            <a:r>
              <a:rPr lang="en-GB" sz="1000">
                <a:latin typeface="Mada"/>
                <a:ea typeface="Mada"/>
                <a:cs typeface="Mada"/>
                <a:sym typeface="Mada"/>
              </a:rPr>
              <a:t>first.</a:t>
            </a:r>
            <a:endParaRPr sz="1000">
              <a:latin typeface="Mada"/>
              <a:ea typeface="Mada"/>
              <a:cs typeface="Mada"/>
              <a:sym typeface="Mada"/>
            </a:endParaRPr>
          </a:p>
        </p:txBody>
      </p:sp>
      <p:sp>
        <p:nvSpPr>
          <p:cNvPr id="1739" name="Google Shape;1739;p60"/>
          <p:cNvSpPr txBox="1"/>
          <p:nvPr/>
        </p:nvSpPr>
        <p:spPr>
          <a:xfrm>
            <a:off x="-50400" y="9317950"/>
            <a:ext cx="2137800" cy="570000"/>
          </a:xfrm>
          <a:prstGeom prst="rect">
            <a:avLst/>
          </a:prstGeom>
          <a:noFill/>
          <a:ln>
            <a:noFill/>
          </a:ln>
        </p:spPr>
        <p:txBody>
          <a:bodyPr anchorCtr="0" anchor="t" bIns="91425" lIns="91425" spcFirstLastPara="1" rIns="91425" wrap="square" tIns="91425">
            <a:noAutofit/>
          </a:bodyPr>
          <a:lstStyle/>
          <a:p>
            <a:pPr indent="-153499" lvl="0" marL="179999" rtl="0" algn="l">
              <a:spcBef>
                <a:spcPts val="0"/>
              </a:spcBef>
              <a:spcAft>
                <a:spcPts val="0"/>
              </a:spcAft>
              <a:buSzPts val="1000"/>
              <a:buFont typeface="Mada"/>
              <a:buChar char="●"/>
            </a:pPr>
            <a:r>
              <a:rPr b="1" lang="en-GB" sz="1000">
                <a:solidFill>
                  <a:srgbClr val="CC0000"/>
                </a:solidFill>
                <a:latin typeface="Mada"/>
                <a:ea typeface="Mada"/>
                <a:cs typeface="Mada"/>
                <a:sym typeface="Mada"/>
              </a:rPr>
              <a:t>Relieves leg cramps: </a:t>
            </a:r>
            <a:r>
              <a:rPr lang="en-GB" sz="1000">
                <a:latin typeface="Mada"/>
                <a:ea typeface="Mada"/>
                <a:cs typeface="Mada"/>
                <a:sym typeface="Mada"/>
              </a:rPr>
              <a:t>Magnesium, calcium or non-pharmacological treatment.</a:t>
            </a:r>
            <a:endParaRPr sz="1000">
              <a:latin typeface="Mada"/>
              <a:ea typeface="Mada"/>
              <a:cs typeface="Mada"/>
              <a:sym typeface="Mada"/>
            </a:endParaRPr>
          </a:p>
        </p:txBody>
      </p:sp>
      <p:sp>
        <p:nvSpPr>
          <p:cNvPr id="1740" name="Google Shape;1740;p60"/>
          <p:cNvSpPr txBox="1"/>
          <p:nvPr/>
        </p:nvSpPr>
        <p:spPr>
          <a:xfrm>
            <a:off x="5684325" y="7803775"/>
            <a:ext cx="1979700" cy="570000"/>
          </a:xfrm>
          <a:prstGeom prst="rect">
            <a:avLst/>
          </a:prstGeom>
          <a:noFill/>
          <a:ln>
            <a:noFill/>
          </a:ln>
        </p:spPr>
        <p:txBody>
          <a:bodyPr anchorCtr="0" anchor="t" bIns="91425" lIns="91425" spcFirstLastPara="1" rIns="91425" wrap="square" tIns="91425">
            <a:noAutofit/>
          </a:bodyPr>
          <a:lstStyle/>
          <a:p>
            <a:pPr indent="-153499" lvl="0" marL="179999" rtl="0" algn="l">
              <a:spcBef>
                <a:spcPts val="0"/>
              </a:spcBef>
              <a:spcAft>
                <a:spcPts val="0"/>
              </a:spcAft>
              <a:buSzPts val="1000"/>
              <a:buFont typeface="Mada"/>
              <a:buChar char="●"/>
            </a:pPr>
            <a:r>
              <a:rPr b="1" lang="en-GB" sz="1000">
                <a:solidFill>
                  <a:srgbClr val="CC0000"/>
                </a:solidFill>
                <a:latin typeface="Mada"/>
                <a:ea typeface="Mada"/>
                <a:cs typeface="Mada"/>
                <a:sym typeface="Mada"/>
              </a:rPr>
              <a:t>Relieves low back and pelvic pain: Regular exercise</a:t>
            </a:r>
            <a:r>
              <a:rPr lang="en-GB" sz="1000">
                <a:latin typeface="Mada"/>
                <a:ea typeface="Mada"/>
                <a:cs typeface="Mada"/>
                <a:sym typeface="Mada"/>
              </a:rPr>
              <a:t>, physiotherapy, support belts and acupuncture.</a:t>
            </a:r>
            <a:endParaRPr sz="1000">
              <a:latin typeface="Mada"/>
              <a:ea typeface="Mada"/>
              <a:cs typeface="Mada"/>
              <a:sym typeface="Mada"/>
            </a:endParaRPr>
          </a:p>
        </p:txBody>
      </p:sp>
      <p:sp>
        <p:nvSpPr>
          <p:cNvPr id="1741" name="Google Shape;1741;p60"/>
          <p:cNvSpPr txBox="1"/>
          <p:nvPr/>
        </p:nvSpPr>
        <p:spPr>
          <a:xfrm>
            <a:off x="5740800" y="8632150"/>
            <a:ext cx="1923300" cy="570000"/>
          </a:xfrm>
          <a:prstGeom prst="rect">
            <a:avLst/>
          </a:prstGeom>
          <a:noFill/>
          <a:ln>
            <a:noFill/>
          </a:ln>
        </p:spPr>
        <p:txBody>
          <a:bodyPr anchorCtr="0" anchor="t" bIns="91425" lIns="91425" spcFirstLastPara="1" rIns="91425" wrap="square" tIns="91425">
            <a:noAutofit/>
          </a:bodyPr>
          <a:lstStyle/>
          <a:p>
            <a:pPr indent="-153499" lvl="0" marL="179999" rtl="0" algn="l">
              <a:spcBef>
                <a:spcPts val="0"/>
              </a:spcBef>
              <a:spcAft>
                <a:spcPts val="0"/>
              </a:spcAft>
              <a:buSzPts val="1000"/>
              <a:buFont typeface="Mada"/>
              <a:buChar char="●"/>
            </a:pPr>
            <a:r>
              <a:rPr b="1" lang="en-GB" sz="1000">
                <a:solidFill>
                  <a:srgbClr val="CC0000"/>
                </a:solidFill>
                <a:latin typeface="Mada"/>
                <a:ea typeface="Mada"/>
                <a:cs typeface="Mada"/>
                <a:sym typeface="Mada"/>
              </a:rPr>
              <a:t>Relieves constipation: Wheat bran and other fibre.</a:t>
            </a:r>
            <a:endParaRPr sz="1000">
              <a:latin typeface="Mada"/>
              <a:ea typeface="Mada"/>
              <a:cs typeface="Mada"/>
              <a:sym typeface="Mada"/>
            </a:endParaRPr>
          </a:p>
        </p:txBody>
      </p:sp>
      <p:sp>
        <p:nvSpPr>
          <p:cNvPr id="1742" name="Google Shape;1742;p60"/>
          <p:cNvSpPr txBox="1"/>
          <p:nvPr/>
        </p:nvSpPr>
        <p:spPr>
          <a:xfrm>
            <a:off x="5740800" y="9165550"/>
            <a:ext cx="1791300" cy="570000"/>
          </a:xfrm>
          <a:prstGeom prst="rect">
            <a:avLst/>
          </a:prstGeom>
          <a:noFill/>
          <a:ln>
            <a:noFill/>
          </a:ln>
        </p:spPr>
        <p:txBody>
          <a:bodyPr anchorCtr="0" anchor="t" bIns="91425" lIns="91425" spcFirstLastPara="1" rIns="91425" wrap="square" tIns="91425">
            <a:noAutofit/>
          </a:bodyPr>
          <a:lstStyle/>
          <a:p>
            <a:pPr indent="-153499" lvl="0" marL="179999" rtl="0" algn="l">
              <a:spcBef>
                <a:spcPts val="0"/>
              </a:spcBef>
              <a:spcAft>
                <a:spcPts val="0"/>
              </a:spcAft>
              <a:buSzPts val="1000"/>
              <a:buFont typeface="Mada"/>
              <a:buChar char="●"/>
            </a:pPr>
            <a:r>
              <a:rPr b="1" lang="en-GB" sz="1000">
                <a:solidFill>
                  <a:srgbClr val="CC0000"/>
                </a:solidFill>
                <a:latin typeface="Mada"/>
                <a:ea typeface="Mada"/>
                <a:cs typeface="Mada"/>
                <a:sym typeface="Mada"/>
              </a:rPr>
              <a:t>Management of varicose veins and oedema: </a:t>
            </a:r>
            <a:r>
              <a:rPr lang="en-GB" sz="1000">
                <a:latin typeface="Mada"/>
                <a:ea typeface="Mada"/>
                <a:cs typeface="Mada"/>
                <a:sym typeface="Mada"/>
              </a:rPr>
              <a:t>compression stockings, leg elevation and water immersion.</a:t>
            </a:r>
            <a:endParaRPr sz="1000">
              <a:latin typeface="Mada"/>
              <a:ea typeface="Mada"/>
              <a:cs typeface="Mada"/>
              <a:sym typeface="Mada"/>
            </a:endParaRPr>
          </a:p>
        </p:txBody>
      </p:sp>
      <p:sp>
        <p:nvSpPr>
          <p:cNvPr id="1743" name="Google Shape;1743;p60"/>
          <p:cNvSpPr txBox="1"/>
          <p:nvPr/>
        </p:nvSpPr>
        <p:spPr>
          <a:xfrm>
            <a:off x="0" y="10064926"/>
            <a:ext cx="70722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CC0000"/>
                </a:solidFill>
                <a:latin typeface="Nunito"/>
                <a:ea typeface="Nunito"/>
                <a:cs typeface="Nunito"/>
                <a:sym typeface="Nunito"/>
              </a:rPr>
              <a:t>Women’s Health (Ministry of Health)</a:t>
            </a:r>
            <a:r>
              <a:rPr lang="en-GB" sz="1800">
                <a:solidFill>
                  <a:srgbClr val="CC0000"/>
                </a:solidFill>
                <a:latin typeface="Nunito"/>
                <a:ea typeface="Nunito"/>
                <a:cs typeface="Nunito"/>
                <a:sym typeface="Nunito"/>
              </a:rPr>
              <a:t> </a:t>
            </a:r>
            <a:endParaRPr sz="1800">
              <a:solidFill>
                <a:srgbClr val="CC0000"/>
              </a:solidFill>
              <a:latin typeface="Nunito"/>
              <a:ea typeface="Nunito"/>
              <a:cs typeface="Nunito"/>
              <a:sym typeface="Nunito"/>
            </a:endParaRPr>
          </a:p>
        </p:txBody>
      </p:sp>
      <p:sp>
        <p:nvSpPr>
          <p:cNvPr id="1744" name="Google Shape;1744;p60"/>
          <p:cNvSpPr/>
          <p:nvPr/>
        </p:nvSpPr>
        <p:spPr>
          <a:xfrm>
            <a:off x="0" y="10470775"/>
            <a:ext cx="56772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745" name="Google Shape;1745;p60"/>
          <p:cNvSpPr txBox="1"/>
          <p:nvPr/>
        </p:nvSpPr>
        <p:spPr>
          <a:xfrm>
            <a:off x="-7622379" y="4971083"/>
            <a:ext cx="5148000" cy="19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746" name="Google Shape;1746;p60"/>
          <p:cNvPicPr preferRelativeResize="0"/>
          <p:nvPr/>
        </p:nvPicPr>
        <p:blipFill>
          <a:blip r:embed="rId4">
            <a:alphaModFix/>
          </a:blip>
          <a:stretch>
            <a:fillRect/>
          </a:stretch>
        </p:blipFill>
        <p:spPr>
          <a:xfrm>
            <a:off x="3948275" y="10050225"/>
            <a:ext cx="384600" cy="384600"/>
          </a:xfrm>
          <a:prstGeom prst="rect">
            <a:avLst/>
          </a:prstGeom>
          <a:noFill/>
          <a:ln>
            <a:noFill/>
          </a:ln>
        </p:spPr>
      </p:pic>
      <p:sp>
        <p:nvSpPr>
          <p:cNvPr id="1747" name="Google Shape;1747;p60"/>
          <p:cNvSpPr txBox="1"/>
          <p:nvPr/>
        </p:nvSpPr>
        <p:spPr>
          <a:xfrm>
            <a:off x="3773400" y="9796038"/>
            <a:ext cx="799500" cy="21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76A5AF"/>
                </a:solidFill>
                <a:uFill>
                  <a:noFill/>
                </a:uFill>
                <a:latin typeface="Pacifico"/>
                <a:ea typeface="Pacifico"/>
                <a:cs typeface="Pacifico"/>
                <a:sym typeface="Pacifico"/>
                <a:hlinkClick r:id="rId5">
                  <a:extLst>
                    <a:ext uri="{A12FA001-AC4F-418D-AE19-62706E023703}">
                      <ahyp:hlinkClr val="tx"/>
                    </a:ext>
                  </a:extLst>
                </a:hlinkClick>
              </a:rPr>
              <a:t>Click here</a:t>
            </a:r>
            <a:endParaRPr sz="1000">
              <a:solidFill>
                <a:srgbClr val="76A5AF"/>
              </a:solidFill>
              <a:latin typeface="Pacifico"/>
              <a:ea typeface="Pacifico"/>
              <a:cs typeface="Pacifico"/>
              <a:sym typeface="Pacific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1" name="Shape 1751"/>
        <p:cNvGrpSpPr/>
        <p:nvPr/>
      </p:nvGrpSpPr>
      <p:grpSpPr>
        <a:xfrm>
          <a:off x="0" y="0"/>
          <a:ext cx="0" cy="0"/>
          <a:chOff x="0" y="0"/>
          <a:chExt cx="0" cy="0"/>
        </a:xfrm>
      </p:grpSpPr>
      <p:sp>
        <p:nvSpPr>
          <p:cNvPr id="1752" name="Google Shape;1752;p61"/>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61"/>
          <p:cNvSpPr txBox="1"/>
          <p:nvPr/>
        </p:nvSpPr>
        <p:spPr>
          <a:xfrm>
            <a:off x="0" y="768526"/>
            <a:ext cx="70722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76A5AF"/>
                </a:solidFill>
                <a:latin typeface="Nunito"/>
                <a:ea typeface="Nunito"/>
                <a:cs typeface="Nunito"/>
                <a:sym typeface="Nunito"/>
              </a:rPr>
              <a:t>Types of Immunity</a:t>
            </a: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p:txBody>
      </p:sp>
      <p:sp>
        <p:nvSpPr>
          <p:cNvPr id="1754" name="Google Shape;1754;p61"/>
          <p:cNvSpPr/>
          <p:nvPr/>
        </p:nvSpPr>
        <p:spPr>
          <a:xfrm>
            <a:off x="0" y="1174375"/>
            <a:ext cx="21492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755" name="Google Shape;1755;p61"/>
          <p:cNvSpPr txBox="1"/>
          <p:nvPr/>
        </p:nvSpPr>
        <p:spPr>
          <a:xfrm>
            <a:off x="205875" y="258200"/>
            <a:ext cx="7072200" cy="49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L12- </a:t>
            </a:r>
            <a:r>
              <a:rPr b="1" lang="en-GB" sz="2400">
                <a:solidFill>
                  <a:srgbClr val="134F5C"/>
                </a:solidFill>
                <a:latin typeface="Nunito"/>
                <a:ea typeface="Nunito"/>
                <a:cs typeface="Nunito"/>
                <a:sym typeface="Nunito"/>
              </a:rPr>
              <a:t>Principles of Immunization</a:t>
            </a:r>
            <a:endParaRPr b="1" sz="2400">
              <a:solidFill>
                <a:srgbClr val="134F5C"/>
              </a:solidFill>
              <a:latin typeface="Nunito"/>
              <a:ea typeface="Nunito"/>
              <a:cs typeface="Nunito"/>
              <a:sym typeface="Nunito"/>
            </a:endParaRPr>
          </a:p>
        </p:txBody>
      </p:sp>
      <p:grpSp>
        <p:nvGrpSpPr>
          <p:cNvPr id="1756" name="Google Shape;1756;p61"/>
          <p:cNvGrpSpPr/>
          <p:nvPr/>
        </p:nvGrpSpPr>
        <p:grpSpPr>
          <a:xfrm>
            <a:off x="1147325" y="1020400"/>
            <a:ext cx="5294877" cy="1590611"/>
            <a:chOff x="1187387" y="2529309"/>
            <a:chExt cx="6769211" cy="1501143"/>
          </a:xfrm>
        </p:grpSpPr>
        <p:sp>
          <p:nvSpPr>
            <p:cNvPr id="1757" name="Google Shape;1757;p61"/>
            <p:cNvSpPr/>
            <p:nvPr/>
          </p:nvSpPr>
          <p:spPr>
            <a:xfrm>
              <a:off x="3900376" y="2529309"/>
              <a:ext cx="1343400" cy="362100"/>
            </a:xfrm>
            <a:prstGeom prst="roundRect">
              <a:avLst>
                <a:gd fmla="val 50000" name="adj"/>
              </a:avLst>
            </a:prstGeom>
            <a:solidFill>
              <a:srgbClr val="134F5C"/>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t/>
              </a:r>
              <a:endParaRPr sz="1200">
                <a:solidFill>
                  <a:srgbClr val="FFFFFF"/>
                </a:solidFill>
                <a:latin typeface="Bree Serif"/>
                <a:ea typeface="Bree Serif"/>
                <a:cs typeface="Bree Serif"/>
                <a:sym typeface="Bree Serif"/>
              </a:endParaRPr>
            </a:p>
          </p:txBody>
        </p:sp>
        <p:sp>
          <p:nvSpPr>
            <p:cNvPr id="1758" name="Google Shape;1758;p61"/>
            <p:cNvSpPr/>
            <p:nvPr/>
          </p:nvSpPr>
          <p:spPr>
            <a:xfrm>
              <a:off x="5573254" y="3141338"/>
              <a:ext cx="1538100" cy="248400"/>
            </a:xfrm>
            <a:prstGeom prst="roundRect">
              <a:avLst>
                <a:gd fmla="val 50000" name="adj"/>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Bree Serif"/>
                <a:ea typeface="Bree Serif"/>
                <a:cs typeface="Bree Serif"/>
                <a:sym typeface="Bree Serif"/>
              </a:endParaRPr>
            </a:p>
          </p:txBody>
        </p:sp>
        <p:sp>
          <p:nvSpPr>
            <p:cNvPr id="1759" name="Google Shape;1759;p61"/>
            <p:cNvSpPr/>
            <p:nvPr/>
          </p:nvSpPr>
          <p:spPr>
            <a:xfrm>
              <a:off x="2032631" y="3141338"/>
              <a:ext cx="1538100" cy="248400"/>
            </a:xfrm>
            <a:prstGeom prst="roundRect">
              <a:avLst>
                <a:gd fmla="val 50000" name="adj"/>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Bree Serif"/>
                <a:ea typeface="Bree Serif"/>
                <a:cs typeface="Bree Serif"/>
                <a:sym typeface="Bree Serif"/>
              </a:endParaRPr>
            </a:p>
          </p:txBody>
        </p:sp>
        <p:sp>
          <p:nvSpPr>
            <p:cNvPr id="1760" name="Google Shape;1760;p61"/>
            <p:cNvSpPr/>
            <p:nvPr/>
          </p:nvSpPr>
          <p:spPr>
            <a:xfrm>
              <a:off x="1187387" y="3609551"/>
              <a:ext cx="1538100" cy="3621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latin typeface="Mada"/>
                  <a:ea typeface="Mada"/>
                  <a:cs typeface="Mada"/>
                  <a:sym typeface="Mada"/>
                </a:rPr>
                <a:t>Natural:</a:t>
              </a:r>
              <a:endParaRPr b="1" sz="1000">
                <a:latin typeface="Mada"/>
                <a:ea typeface="Mada"/>
                <a:cs typeface="Mada"/>
                <a:sym typeface="Mada"/>
              </a:endParaRPr>
            </a:p>
            <a:p>
              <a:pPr indent="0" lvl="0" marL="0" rtl="0" algn="ctr">
                <a:spcBef>
                  <a:spcPts val="0"/>
                </a:spcBef>
                <a:spcAft>
                  <a:spcPts val="0"/>
                </a:spcAft>
                <a:buNone/>
              </a:pPr>
              <a:r>
                <a:rPr lang="en-GB" sz="1000">
                  <a:latin typeface="Mada"/>
                  <a:ea typeface="Mada"/>
                  <a:cs typeface="Mada"/>
                  <a:sym typeface="Mada"/>
                </a:rPr>
                <a:t>Infection</a:t>
              </a:r>
              <a:r>
                <a:rPr b="1" lang="en-GB" sz="1000">
                  <a:latin typeface="Mada"/>
                  <a:ea typeface="Mada"/>
                  <a:cs typeface="Mada"/>
                  <a:sym typeface="Mada"/>
                </a:rPr>
                <a:t> </a:t>
              </a:r>
              <a:endParaRPr b="1" sz="1000">
                <a:latin typeface="Mada"/>
                <a:ea typeface="Mada"/>
                <a:cs typeface="Mada"/>
                <a:sym typeface="Mada"/>
              </a:endParaRPr>
            </a:p>
          </p:txBody>
        </p:sp>
        <p:sp>
          <p:nvSpPr>
            <p:cNvPr id="1761" name="Google Shape;1761;p61"/>
            <p:cNvSpPr/>
            <p:nvPr/>
          </p:nvSpPr>
          <p:spPr>
            <a:xfrm>
              <a:off x="2877907" y="3609551"/>
              <a:ext cx="1538100" cy="3621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000">
                  <a:latin typeface="Mada"/>
                  <a:ea typeface="Mada"/>
                  <a:cs typeface="Mada"/>
                  <a:sym typeface="Mada"/>
                </a:rPr>
                <a:t>Artificial:</a:t>
              </a:r>
              <a:endParaRPr b="1" sz="1000">
                <a:latin typeface="Mada"/>
                <a:ea typeface="Mada"/>
                <a:cs typeface="Mada"/>
                <a:sym typeface="Mada"/>
              </a:endParaRPr>
            </a:p>
            <a:p>
              <a:pPr indent="0" lvl="0" marL="0" rtl="0" algn="ctr">
                <a:spcBef>
                  <a:spcPts val="0"/>
                </a:spcBef>
                <a:spcAft>
                  <a:spcPts val="0"/>
                </a:spcAft>
                <a:buClr>
                  <a:srgbClr val="000000"/>
                </a:buClr>
                <a:buSzPts val="1100"/>
                <a:buFont typeface="Arial"/>
                <a:buNone/>
              </a:pPr>
              <a:r>
                <a:rPr lang="en-GB" sz="1000">
                  <a:latin typeface="Mada"/>
                  <a:ea typeface="Mada"/>
                  <a:cs typeface="Mada"/>
                  <a:sym typeface="Mada"/>
                </a:rPr>
                <a:t>Vaccination</a:t>
              </a:r>
              <a:endParaRPr sz="1000">
                <a:latin typeface="Mada"/>
                <a:ea typeface="Mada"/>
                <a:cs typeface="Mada"/>
                <a:sym typeface="Mada"/>
              </a:endParaRPr>
            </a:p>
          </p:txBody>
        </p:sp>
        <p:sp>
          <p:nvSpPr>
            <p:cNvPr id="1762" name="Google Shape;1762;p61"/>
            <p:cNvSpPr/>
            <p:nvPr/>
          </p:nvSpPr>
          <p:spPr>
            <a:xfrm>
              <a:off x="4728010" y="3609552"/>
              <a:ext cx="1538100" cy="420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000">
                  <a:solidFill>
                    <a:schemeClr val="dk1"/>
                  </a:solidFill>
                  <a:latin typeface="Mada"/>
                  <a:ea typeface="Mada"/>
                  <a:cs typeface="Mada"/>
                  <a:sym typeface="Mada"/>
                </a:rPr>
                <a:t>Natural:</a:t>
              </a:r>
              <a:endParaRPr b="1" sz="10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Maternal Antibodies</a:t>
              </a:r>
              <a:r>
                <a:rPr b="1" lang="en-GB" sz="1000">
                  <a:solidFill>
                    <a:schemeClr val="dk1"/>
                  </a:solidFill>
                  <a:latin typeface="Mada"/>
                  <a:ea typeface="Mada"/>
                  <a:cs typeface="Mada"/>
                  <a:sym typeface="Mada"/>
                </a:rPr>
                <a:t> </a:t>
              </a:r>
              <a:endParaRPr sz="1000">
                <a:latin typeface="Mada"/>
                <a:ea typeface="Mada"/>
                <a:cs typeface="Mada"/>
                <a:sym typeface="Mada"/>
              </a:endParaRPr>
            </a:p>
          </p:txBody>
        </p:sp>
        <p:sp>
          <p:nvSpPr>
            <p:cNvPr id="1763" name="Google Shape;1763;p61"/>
            <p:cNvSpPr/>
            <p:nvPr/>
          </p:nvSpPr>
          <p:spPr>
            <a:xfrm>
              <a:off x="6418498" y="3609552"/>
              <a:ext cx="1538100" cy="420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000">
                  <a:solidFill>
                    <a:schemeClr val="dk1"/>
                  </a:solidFill>
                  <a:latin typeface="Mada"/>
                  <a:ea typeface="Mada"/>
                  <a:cs typeface="Mada"/>
                  <a:sym typeface="Mada"/>
                </a:rPr>
                <a:t>Artificial:</a:t>
              </a:r>
              <a:endParaRPr b="1" sz="10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Monoclonal Antibodies</a:t>
              </a:r>
              <a:endParaRPr sz="1000">
                <a:latin typeface="Mada"/>
                <a:ea typeface="Mada"/>
                <a:cs typeface="Mada"/>
                <a:sym typeface="Mada"/>
              </a:endParaRPr>
            </a:p>
          </p:txBody>
        </p:sp>
        <p:cxnSp>
          <p:nvCxnSpPr>
            <p:cNvPr id="1764" name="Google Shape;1764;p61"/>
            <p:cNvCxnSpPr>
              <a:stCxn id="1757" idx="2"/>
              <a:endCxn id="1758" idx="0"/>
            </p:cNvCxnSpPr>
            <p:nvPr/>
          </p:nvCxnSpPr>
          <p:spPr>
            <a:xfrm flipH="1" rot="-5400000">
              <a:off x="5332276" y="2131209"/>
              <a:ext cx="249900" cy="1770300"/>
            </a:xfrm>
            <a:prstGeom prst="bentConnector3">
              <a:avLst>
                <a:gd fmla="val 50006" name="adj1"/>
              </a:avLst>
            </a:prstGeom>
            <a:noFill/>
            <a:ln cap="flat" cmpd="sng" w="19050">
              <a:solidFill>
                <a:srgbClr val="F4CCCC"/>
              </a:solidFill>
              <a:prstDash val="solid"/>
              <a:round/>
              <a:headEnd len="sm" w="sm" type="none"/>
              <a:tailEnd len="sm" w="sm" type="none"/>
            </a:ln>
          </p:spPr>
        </p:cxnSp>
        <p:cxnSp>
          <p:nvCxnSpPr>
            <p:cNvPr id="1765" name="Google Shape;1765;p61"/>
            <p:cNvCxnSpPr>
              <a:stCxn id="1759" idx="0"/>
              <a:endCxn id="1757" idx="2"/>
            </p:cNvCxnSpPr>
            <p:nvPr/>
          </p:nvCxnSpPr>
          <p:spPr>
            <a:xfrm rot="-5400000">
              <a:off x="3561881" y="2131238"/>
              <a:ext cx="249900" cy="1770300"/>
            </a:xfrm>
            <a:prstGeom prst="bentConnector3">
              <a:avLst>
                <a:gd fmla="val 50006" name="adj1"/>
              </a:avLst>
            </a:prstGeom>
            <a:noFill/>
            <a:ln cap="flat" cmpd="sng" w="19050">
              <a:solidFill>
                <a:srgbClr val="F4CCCC"/>
              </a:solidFill>
              <a:prstDash val="solid"/>
              <a:round/>
              <a:headEnd len="sm" w="sm" type="none"/>
              <a:tailEnd len="sm" w="sm" type="none"/>
            </a:ln>
          </p:spPr>
        </p:cxnSp>
        <p:cxnSp>
          <p:nvCxnSpPr>
            <p:cNvPr id="1766" name="Google Shape;1766;p61"/>
            <p:cNvCxnSpPr>
              <a:stCxn id="1759" idx="2"/>
              <a:endCxn id="1761" idx="0"/>
            </p:cNvCxnSpPr>
            <p:nvPr/>
          </p:nvCxnSpPr>
          <p:spPr>
            <a:xfrm flipH="1" rot="-5400000">
              <a:off x="3114431" y="3076988"/>
              <a:ext cx="219900" cy="845400"/>
            </a:xfrm>
            <a:prstGeom prst="bentConnector3">
              <a:avLst>
                <a:gd fmla="val 49980" name="adj1"/>
              </a:avLst>
            </a:prstGeom>
            <a:noFill/>
            <a:ln cap="flat" cmpd="sng" w="19050">
              <a:solidFill>
                <a:srgbClr val="F4CCCC"/>
              </a:solidFill>
              <a:prstDash val="solid"/>
              <a:round/>
              <a:headEnd len="sm" w="sm" type="none"/>
              <a:tailEnd len="sm" w="sm" type="none"/>
            </a:ln>
          </p:spPr>
        </p:cxnSp>
        <p:cxnSp>
          <p:nvCxnSpPr>
            <p:cNvPr id="1767" name="Google Shape;1767;p61"/>
            <p:cNvCxnSpPr>
              <a:stCxn id="1760" idx="0"/>
              <a:endCxn id="1759" idx="2"/>
            </p:cNvCxnSpPr>
            <p:nvPr/>
          </p:nvCxnSpPr>
          <p:spPr>
            <a:xfrm rot="-5400000">
              <a:off x="2269037" y="3077051"/>
              <a:ext cx="219900" cy="845100"/>
            </a:xfrm>
            <a:prstGeom prst="bentConnector3">
              <a:avLst>
                <a:gd fmla="val 49980" name="adj1"/>
              </a:avLst>
            </a:prstGeom>
            <a:noFill/>
            <a:ln cap="flat" cmpd="sng" w="19050">
              <a:solidFill>
                <a:srgbClr val="F4CCCC"/>
              </a:solidFill>
              <a:prstDash val="solid"/>
              <a:round/>
              <a:headEnd len="sm" w="sm" type="none"/>
              <a:tailEnd len="sm" w="sm" type="none"/>
            </a:ln>
          </p:spPr>
        </p:cxnSp>
        <p:cxnSp>
          <p:nvCxnSpPr>
            <p:cNvPr id="1768" name="Google Shape;1768;p61"/>
            <p:cNvCxnSpPr>
              <a:stCxn id="1758" idx="2"/>
              <a:endCxn id="1763" idx="0"/>
            </p:cNvCxnSpPr>
            <p:nvPr/>
          </p:nvCxnSpPr>
          <p:spPr>
            <a:xfrm flipH="1" rot="-5400000">
              <a:off x="6654904" y="3077138"/>
              <a:ext cx="219900" cy="845100"/>
            </a:xfrm>
            <a:prstGeom prst="bentConnector3">
              <a:avLst>
                <a:gd fmla="val 49981" name="adj1"/>
              </a:avLst>
            </a:prstGeom>
            <a:noFill/>
            <a:ln cap="flat" cmpd="sng" w="19050">
              <a:solidFill>
                <a:srgbClr val="F4CCCC"/>
              </a:solidFill>
              <a:prstDash val="solid"/>
              <a:round/>
              <a:headEnd len="sm" w="sm" type="none"/>
              <a:tailEnd len="sm" w="sm" type="none"/>
            </a:ln>
          </p:spPr>
        </p:cxnSp>
        <p:cxnSp>
          <p:nvCxnSpPr>
            <p:cNvPr id="1769" name="Google Shape;1769;p61"/>
            <p:cNvCxnSpPr>
              <a:stCxn id="1762" idx="0"/>
              <a:endCxn id="1758" idx="2"/>
            </p:cNvCxnSpPr>
            <p:nvPr/>
          </p:nvCxnSpPr>
          <p:spPr>
            <a:xfrm rot="-5400000">
              <a:off x="5809660" y="3077052"/>
              <a:ext cx="219900" cy="845100"/>
            </a:xfrm>
            <a:prstGeom prst="bentConnector3">
              <a:avLst>
                <a:gd fmla="val 49981" name="adj1"/>
              </a:avLst>
            </a:prstGeom>
            <a:noFill/>
            <a:ln cap="flat" cmpd="sng" w="19050">
              <a:solidFill>
                <a:srgbClr val="F4CCCC"/>
              </a:solidFill>
              <a:prstDash val="solid"/>
              <a:round/>
              <a:headEnd len="sm" w="sm" type="none"/>
              <a:tailEnd len="sm" w="sm" type="none"/>
            </a:ln>
          </p:spPr>
        </p:cxnSp>
      </p:grpSp>
      <p:sp>
        <p:nvSpPr>
          <p:cNvPr id="1770" name="Google Shape;1770;p61"/>
          <p:cNvSpPr txBox="1"/>
          <p:nvPr/>
        </p:nvSpPr>
        <p:spPr>
          <a:xfrm>
            <a:off x="3345600" y="1020400"/>
            <a:ext cx="1274100" cy="34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b="1" lang="en-GB" sz="1300">
                <a:solidFill>
                  <a:srgbClr val="FFFFFF"/>
                </a:solidFill>
                <a:latin typeface="Nunito"/>
                <a:ea typeface="Nunito"/>
                <a:cs typeface="Nunito"/>
                <a:sym typeface="Nunito"/>
              </a:rPr>
              <a:t>Immunity</a:t>
            </a:r>
            <a:endParaRPr b="1" sz="1100"/>
          </a:p>
        </p:txBody>
      </p:sp>
      <p:sp>
        <p:nvSpPr>
          <p:cNvPr id="1771" name="Google Shape;1771;p61"/>
          <p:cNvSpPr txBox="1"/>
          <p:nvPr/>
        </p:nvSpPr>
        <p:spPr>
          <a:xfrm>
            <a:off x="1759625" y="1635250"/>
            <a:ext cx="1311900" cy="345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GB" sz="1100">
                <a:solidFill>
                  <a:srgbClr val="45818E"/>
                </a:solidFill>
                <a:latin typeface="Nunito"/>
                <a:ea typeface="Nunito"/>
                <a:cs typeface="Nunito"/>
                <a:sym typeface="Nunito"/>
              </a:rPr>
              <a:t>Active </a:t>
            </a:r>
            <a:r>
              <a:rPr b="1" lang="en-GB" sz="1100">
                <a:solidFill>
                  <a:srgbClr val="45818E"/>
                </a:solidFill>
                <a:latin typeface="Nunito"/>
                <a:ea typeface="Nunito"/>
                <a:cs typeface="Nunito"/>
                <a:sym typeface="Nunito"/>
              </a:rPr>
              <a:t>Immunity</a:t>
            </a:r>
            <a:endParaRPr b="1" sz="900">
              <a:solidFill>
                <a:srgbClr val="45818E"/>
              </a:solidFill>
            </a:endParaRPr>
          </a:p>
        </p:txBody>
      </p:sp>
      <p:sp>
        <p:nvSpPr>
          <p:cNvPr id="1772" name="Google Shape;1772;p61"/>
          <p:cNvSpPr txBox="1"/>
          <p:nvPr/>
        </p:nvSpPr>
        <p:spPr>
          <a:xfrm>
            <a:off x="4482000" y="1616050"/>
            <a:ext cx="1422300" cy="383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GB" sz="1100">
                <a:solidFill>
                  <a:srgbClr val="45818E"/>
                </a:solidFill>
                <a:latin typeface="Nunito"/>
                <a:ea typeface="Nunito"/>
                <a:cs typeface="Nunito"/>
                <a:sym typeface="Nunito"/>
              </a:rPr>
              <a:t>Passive </a:t>
            </a:r>
            <a:r>
              <a:rPr b="1" lang="en-GB" sz="1100">
                <a:solidFill>
                  <a:srgbClr val="45818E"/>
                </a:solidFill>
                <a:latin typeface="Nunito"/>
                <a:ea typeface="Nunito"/>
                <a:cs typeface="Nunito"/>
                <a:sym typeface="Nunito"/>
              </a:rPr>
              <a:t>Immunity</a:t>
            </a:r>
            <a:endParaRPr b="1" sz="1100">
              <a:solidFill>
                <a:srgbClr val="45818E"/>
              </a:solidFill>
            </a:endParaRPr>
          </a:p>
        </p:txBody>
      </p:sp>
      <p:pic>
        <p:nvPicPr>
          <p:cNvPr descr="Immune Pathways | BioNinja" id="1773" name="Google Shape;1773;p61"/>
          <p:cNvPicPr preferRelativeResize="0"/>
          <p:nvPr/>
        </p:nvPicPr>
        <p:blipFill>
          <a:blip r:embed="rId3">
            <a:alphaModFix/>
          </a:blip>
          <a:stretch>
            <a:fillRect/>
          </a:stretch>
        </p:blipFill>
        <p:spPr>
          <a:xfrm>
            <a:off x="31570" y="3429078"/>
            <a:ext cx="2734055" cy="1550562"/>
          </a:xfrm>
          <a:prstGeom prst="rect">
            <a:avLst/>
          </a:prstGeom>
          <a:noFill/>
          <a:ln>
            <a:noFill/>
          </a:ln>
        </p:spPr>
      </p:pic>
      <p:sp>
        <p:nvSpPr>
          <p:cNvPr id="1774" name="Google Shape;1774;p61"/>
          <p:cNvSpPr txBox="1"/>
          <p:nvPr/>
        </p:nvSpPr>
        <p:spPr>
          <a:xfrm>
            <a:off x="0" y="2902125"/>
            <a:ext cx="32226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76A5AF"/>
                </a:solidFill>
                <a:latin typeface="Nunito"/>
                <a:ea typeface="Nunito"/>
                <a:cs typeface="Nunito"/>
                <a:sym typeface="Nunito"/>
              </a:rPr>
              <a:t>Types of Active Immunity </a:t>
            </a:r>
            <a:endParaRPr sz="1800">
              <a:solidFill>
                <a:srgbClr val="76A5AF"/>
              </a:solidFill>
              <a:latin typeface="Nunito"/>
              <a:ea typeface="Nunito"/>
              <a:cs typeface="Nunito"/>
              <a:sym typeface="Nunito"/>
            </a:endParaRPr>
          </a:p>
        </p:txBody>
      </p:sp>
      <p:sp>
        <p:nvSpPr>
          <p:cNvPr id="1775" name="Google Shape;1775;p61"/>
          <p:cNvSpPr/>
          <p:nvPr/>
        </p:nvSpPr>
        <p:spPr>
          <a:xfrm>
            <a:off x="0" y="3307975"/>
            <a:ext cx="27612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776" name="Google Shape;1776;p61"/>
          <p:cNvSpPr/>
          <p:nvPr/>
        </p:nvSpPr>
        <p:spPr>
          <a:xfrm>
            <a:off x="2018424" y="841728"/>
            <a:ext cx="311400" cy="2967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61"/>
          <p:cNvSpPr txBox="1"/>
          <p:nvPr/>
        </p:nvSpPr>
        <p:spPr>
          <a:xfrm>
            <a:off x="4852350" y="2785675"/>
            <a:ext cx="32226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300">
                <a:solidFill>
                  <a:srgbClr val="76A5AF"/>
                </a:solidFill>
                <a:latin typeface="Nunito"/>
                <a:ea typeface="Nunito"/>
                <a:cs typeface="Nunito"/>
                <a:sym typeface="Nunito"/>
              </a:rPr>
              <a:t>Advantages of active immunity compared to passive immunity</a:t>
            </a:r>
            <a:r>
              <a:rPr lang="en-GB" sz="1300">
                <a:solidFill>
                  <a:srgbClr val="76A5AF"/>
                </a:solidFill>
                <a:latin typeface="Nunito"/>
                <a:ea typeface="Nunito"/>
                <a:cs typeface="Nunito"/>
                <a:sym typeface="Nunito"/>
              </a:rPr>
              <a:t> </a:t>
            </a:r>
            <a:endParaRPr sz="1300">
              <a:solidFill>
                <a:srgbClr val="76A5AF"/>
              </a:solidFill>
              <a:latin typeface="Nunito"/>
              <a:ea typeface="Nunito"/>
              <a:cs typeface="Nunito"/>
              <a:sym typeface="Nunito"/>
            </a:endParaRPr>
          </a:p>
        </p:txBody>
      </p:sp>
      <p:sp>
        <p:nvSpPr>
          <p:cNvPr id="1778" name="Google Shape;1778;p61"/>
          <p:cNvSpPr/>
          <p:nvPr/>
        </p:nvSpPr>
        <p:spPr>
          <a:xfrm>
            <a:off x="4852350" y="3307975"/>
            <a:ext cx="27612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779" name="Google Shape;1779;p61"/>
          <p:cNvSpPr txBox="1"/>
          <p:nvPr/>
        </p:nvSpPr>
        <p:spPr>
          <a:xfrm>
            <a:off x="4680950" y="3398375"/>
            <a:ext cx="3001500" cy="7083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Font typeface="Mada"/>
              <a:buAutoNum type="arabicPeriod"/>
            </a:pPr>
            <a:r>
              <a:rPr lang="en-GB" sz="1000">
                <a:solidFill>
                  <a:schemeClr val="dk1"/>
                </a:solidFill>
                <a:latin typeface="Mada"/>
                <a:ea typeface="Mada"/>
                <a:cs typeface="Mada"/>
                <a:sym typeface="Mada"/>
              </a:rPr>
              <a:t>Long-lasting protection</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AutoNum type="arabicPeriod"/>
            </a:pPr>
            <a:r>
              <a:rPr lang="en-GB" sz="1000">
                <a:solidFill>
                  <a:schemeClr val="dk1"/>
                </a:solidFill>
                <a:latin typeface="Mada"/>
                <a:ea typeface="Mada"/>
                <a:cs typeface="Mada"/>
                <a:sym typeface="Mada"/>
              </a:rPr>
              <a:t>Severe reactions are rare.</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AutoNum type="arabicPeriod"/>
            </a:pPr>
            <a:r>
              <a:rPr lang="en-GB" sz="1000">
                <a:solidFill>
                  <a:schemeClr val="dk1"/>
                </a:solidFill>
                <a:latin typeface="Mada"/>
                <a:ea typeface="Mada"/>
                <a:cs typeface="Mada"/>
                <a:sym typeface="Mada"/>
              </a:rPr>
              <a:t>Higher protective efficacy</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AutoNum type="arabicPeriod"/>
            </a:pPr>
            <a:r>
              <a:rPr lang="en-GB" sz="1000">
                <a:solidFill>
                  <a:schemeClr val="dk1"/>
                </a:solidFill>
                <a:latin typeface="Mada"/>
                <a:ea typeface="Mada"/>
                <a:cs typeface="Mada"/>
                <a:sym typeface="Mada"/>
              </a:rPr>
              <a:t>Less expensive. </a:t>
            </a:r>
            <a:endParaRPr sz="1000">
              <a:solidFill>
                <a:schemeClr val="dk1"/>
              </a:solidFill>
              <a:latin typeface="Mada"/>
              <a:ea typeface="Mada"/>
              <a:cs typeface="Mada"/>
              <a:sym typeface="Mada"/>
            </a:endParaRPr>
          </a:p>
          <a:p>
            <a:pPr indent="-292100" lvl="0" marL="457200" rtl="0" algn="l">
              <a:spcBef>
                <a:spcPts val="0"/>
              </a:spcBef>
              <a:spcAft>
                <a:spcPts val="0"/>
              </a:spcAft>
              <a:buClr>
                <a:srgbClr val="FF0000"/>
              </a:buClr>
              <a:buSzPts val="1000"/>
              <a:buFont typeface="Mada"/>
              <a:buAutoNum type="arabicPeriod"/>
            </a:pPr>
            <a:r>
              <a:rPr lang="en-GB" sz="1000">
                <a:solidFill>
                  <a:srgbClr val="FF0000"/>
                </a:solidFill>
                <a:latin typeface="Mada"/>
                <a:ea typeface="Mada"/>
                <a:cs typeface="Mada"/>
                <a:sym typeface="Mada"/>
              </a:rPr>
              <a:t>Passive immunity is advantageous over active immunity in that the immunity provided is immediate; however, it is considerably shorter unlike active immunity which is long-lasting.</a:t>
            </a:r>
            <a:endParaRPr sz="1000">
              <a:solidFill>
                <a:srgbClr val="FF0000"/>
              </a:solidFill>
              <a:latin typeface="Mada"/>
              <a:ea typeface="Mada"/>
              <a:cs typeface="Mada"/>
              <a:sym typeface="Mada"/>
            </a:endParaRPr>
          </a:p>
          <a:p>
            <a:pPr indent="0" lvl="0" marL="0" rtl="0" algn="l">
              <a:spcBef>
                <a:spcPts val="0"/>
              </a:spcBef>
              <a:spcAft>
                <a:spcPts val="0"/>
              </a:spcAft>
              <a:buNone/>
            </a:pPr>
            <a:r>
              <a:t/>
            </a:r>
            <a:endParaRPr sz="1000"/>
          </a:p>
        </p:txBody>
      </p:sp>
      <p:sp>
        <p:nvSpPr>
          <p:cNvPr id="1780" name="Google Shape;1780;p61"/>
          <p:cNvSpPr txBox="1"/>
          <p:nvPr/>
        </p:nvSpPr>
        <p:spPr>
          <a:xfrm>
            <a:off x="-116025" y="5603950"/>
            <a:ext cx="7411200" cy="5352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rgbClr val="434343"/>
              </a:buClr>
              <a:buSzPts val="1200"/>
              <a:buFont typeface="Mada"/>
              <a:buChar char="●"/>
            </a:pPr>
            <a:r>
              <a:rPr lang="en-GB" sz="1200">
                <a:latin typeface="Mada"/>
                <a:ea typeface="Mada"/>
                <a:cs typeface="Mada"/>
                <a:sym typeface="Mada"/>
              </a:rPr>
              <a:t>When vaccination of a portion of population (or herd) provides protection to unprotected individuals. </a:t>
            </a:r>
            <a:endParaRPr sz="1200">
              <a:latin typeface="Mada"/>
              <a:ea typeface="Mada"/>
              <a:cs typeface="Mada"/>
              <a:sym typeface="Mada"/>
            </a:endParaRPr>
          </a:p>
          <a:p>
            <a:pPr indent="-304800" lvl="0" marL="457200" rtl="0" algn="l">
              <a:lnSpc>
                <a:spcPct val="100000"/>
              </a:lnSpc>
              <a:spcBef>
                <a:spcPts val="0"/>
              </a:spcBef>
              <a:spcAft>
                <a:spcPts val="0"/>
              </a:spcAft>
              <a:buClr>
                <a:srgbClr val="000000"/>
              </a:buClr>
              <a:buSzPts val="1200"/>
              <a:buFont typeface="Mada"/>
              <a:buChar char="●"/>
            </a:pPr>
            <a:r>
              <a:rPr lang="en-GB" sz="1200">
                <a:latin typeface="Mada"/>
                <a:ea typeface="Mada"/>
                <a:cs typeface="Mada"/>
                <a:sym typeface="Mada"/>
              </a:rPr>
              <a:t>Provides an immunological barrier to the spread of disease in the human herd. </a:t>
            </a:r>
            <a:endParaRPr sz="1200">
              <a:solidFill>
                <a:srgbClr val="999999"/>
              </a:solidFill>
              <a:latin typeface="Mada"/>
              <a:ea typeface="Mada"/>
              <a:cs typeface="Mada"/>
              <a:sym typeface="Mada"/>
            </a:endParaRPr>
          </a:p>
        </p:txBody>
      </p:sp>
      <p:sp>
        <p:nvSpPr>
          <p:cNvPr id="1781" name="Google Shape;1781;p61"/>
          <p:cNvSpPr txBox="1"/>
          <p:nvPr/>
        </p:nvSpPr>
        <p:spPr>
          <a:xfrm>
            <a:off x="0" y="5111926"/>
            <a:ext cx="70722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800">
                <a:solidFill>
                  <a:srgbClr val="76A5AF"/>
                </a:solidFill>
                <a:latin typeface="Nunito"/>
                <a:ea typeface="Nunito"/>
                <a:cs typeface="Nunito"/>
                <a:sym typeface="Nunito"/>
              </a:rPr>
              <a:t>Herd immunity (Community immunity)</a:t>
            </a:r>
            <a:endParaRPr sz="1800">
              <a:solidFill>
                <a:srgbClr val="76A5AF"/>
              </a:solidFill>
              <a:latin typeface="Nunito"/>
              <a:ea typeface="Nunito"/>
              <a:cs typeface="Nunito"/>
              <a:sym typeface="Nunito"/>
            </a:endParaRPr>
          </a:p>
          <a:p>
            <a:pPr indent="0" lvl="0" marL="0" rtl="0" algn="l">
              <a:lnSpc>
                <a:spcPct val="115000"/>
              </a:lnSpc>
              <a:spcBef>
                <a:spcPts val="1600"/>
              </a:spcBef>
              <a:spcAft>
                <a:spcPts val="0"/>
              </a:spcAft>
              <a:buClr>
                <a:schemeClr val="dk1"/>
              </a:buClr>
              <a:buSzPts val="1100"/>
              <a:buFont typeface="Arial"/>
              <a:buNone/>
            </a:pPr>
            <a:r>
              <a:t/>
            </a:r>
            <a:endParaRPr sz="1800">
              <a:solidFill>
                <a:srgbClr val="76A5AF"/>
              </a:solidFill>
              <a:latin typeface="Nunito"/>
              <a:ea typeface="Nunito"/>
              <a:cs typeface="Nunito"/>
              <a:sym typeface="Nunito"/>
            </a:endParaRPr>
          </a:p>
          <a:p>
            <a:pPr indent="0" lvl="0" marL="0" rtl="0" algn="l">
              <a:lnSpc>
                <a:spcPct val="115000"/>
              </a:lnSpc>
              <a:spcBef>
                <a:spcPts val="1600"/>
              </a:spcBef>
              <a:spcAft>
                <a:spcPts val="1600"/>
              </a:spcAft>
              <a:buNone/>
            </a:pP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p:txBody>
      </p:sp>
      <p:sp>
        <p:nvSpPr>
          <p:cNvPr id="1782" name="Google Shape;1782;p61"/>
          <p:cNvSpPr/>
          <p:nvPr/>
        </p:nvSpPr>
        <p:spPr>
          <a:xfrm>
            <a:off x="0" y="5517775"/>
            <a:ext cx="41652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783" name="Google Shape;1783;p61"/>
          <p:cNvSpPr txBox="1"/>
          <p:nvPr/>
        </p:nvSpPr>
        <p:spPr>
          <a:xfrm>
            <a:off x="0" y="6026326"/>
            <a:ext cx="70722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76A5AF"/>
                </a:solidFill>
                <a:latin typeface="Nunito"/>
                <a:ea typeface="Nunito"/>
                <a:cs typeface="Nunito"/>
                <a:sym typeface="Nunito"/>
              </a:rPr>
              <a:t>Vaccines and their Types</a:t>
            </a:r>
            <a:endParaRPr sz="1800">
              <a:solidFill>
                <a:srgbClr val="76A5AF"/>
              </a:solidFill>
              <a:latin typeface="Nunito"/>
              <a:ea typeface="Nunito"/>
              <a:cs typeface="Nunito"/>
              <a:sym typeface="Nunito"/>
            </a:endParaRPr>
          </a:p>
          <a:p>
            <a:pPr indent="0" lvl="0" marL="0" rtl="0" algn="l">
              <a:lnSpc>
                <a:spcPct val="115000"/>
              </a:lnSpc>
              <a:spcBef>
                <a:spcPts val="1600"/>
              </a:spcBef>
              <a:spcAft>
                <a:spcPts val="0"/>
              </a:spcAft>
              <a:buNone/>
            </a:pPr>
            <a:r>
              <a:t/>
            </a:r>
            <a:endParaRPr sz="1800">
              <a:solidFill>
                <a:srgbClr val="76A5AF"/>
              </a:solidFill>
              <a:latin typeface="Nunito"/>
              <a:ea typeface="Nunito"/>
              <a:cs typeface="Nunito"/>
              <a:sym typeface="Nunito"/>
            </a:endParaRPr>
          </a:p>
          <a:p>
            <a:pPr indent="0" lvl="0" marL="0" rtl="0" algn="l">
              <a:lnSpc>
                <a:spcPct val="115000"/>
              </a:lnSpc>
              <a:spcBef>
                <a:spcPts val="1600"/>
              </a:spcBef>
              <a:spcAft>
                <a:spcPts val="1600"/>
              </a:spcAft>
              <a:buNone/>
            </a:pP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p:txBody>
      </p:sp>
      <p:sp>
        <p:nvSpPr>
          <p:cNvPr id="1784" name="Google Shape;1784;p61"/>
          <p:cNvSpPr/>
          <p:nvPr/>
        </p:nvSpPr>
        <p:spPr>
          <a:xfrm>
            <a:off x="0" y="6432175"/>
            <a:ext cx="27972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aphicFrame>
        <p:nvGraphicFramePr>
          <p:cNvPr id="1785" name="Google Shape;1785;p61"/>
          <p:cNvGraphicFramePr/>
          <p:nvPr/>
        </p:nvGraphicFramePr>
        <p:xfrm>
          <a:off x="57088" y="6581088"/>
          <a:ext cx="3000000" cy="3000000"/>
        </p:xfrm>
        <a:graphic>
          <a:graphicData uri="http://schemas.openxmlformats.org/drawingml/2006/table">
            <a:tbl>
              <a:tblPr>
                <a:noFill/>
                <a:tableStyleId>{1BD1D66B-9B94-4509-B696-DCD2EA6312DE}</a:tableStyleId>
              </a:tblPr>
              <a:tblGrid>
                <a:gridCol w="1702525"/>
                <a:gridCol w="1902900"/>
                <a:gridCol w="1902900"/>
                <a:gridCol w="1902900"/>
              </a:tblGrid>
              <a:tr h="429675">
                <a:tc>
                  <a:txBody>
                    <a:bodyPr/>
                    <a:lstStyle/>
                    <a:p>
                      <a:pPr indent="0" lvl="0" marL="0" rtl="0" algn="ctr">
                        <a:spcBef>
                          <a:spcPts val="0"/>
                        </a:spcBef>
                        <a:spcAft>
                          <a:spcPts val="0"/>
                        </a:spcAft>
                        <a:buNone/>
                      </a:pPr>
                      <a:r>
                        <a:rPr b="1" lang="en-GB" sz="1000">
                          <a:solidFill>
                            <a:srgbClr val="FFFFFF"/>
                          </a:solidFill>
                          <a:latin typeface="Mada"/>
                          <a:ea typeface="Mada"/>
                          <a:cs typeface="Mada"/>
                          <a:sym typeface="Mada"/>
                        </a:rPr>
                        <a:t>Live, attenuated vaccines</a:t>
                      </a:r>
                      <a:endParaRPr b="1" sz="1000">
                        <a:solidFill>
                          <a:srgbClr val="FFFFFF"/>
                        </a:solidFill>
                        <a:latin typeface="Mada"/>
                        <a:ea typeface="Mada"/>
                        <a:cs typeface="Mada"/>
                        <a:sym typeface="Mada"/>
                      </a:endParaRPr>
                    </a:p>
                  </a:txBody>
                  <a:tcPr marT="91425" marB="91425" marR="91425" marL="91425">
                    <a:solidFill>
                      <a:srgbClr val="134F5C"/>
                    </a:solidFill>
                  </a:tcPr>
                </a:tc>
                <a:tc>
                  <a:txBody>
                    <a:bodyPr/>
                    <a:lstStyle/>
                    <a:p>
                      <a:pPr indent="0" lvl="0" marL="0" rtl="0" algn="ctr">
                        <a:spcBef>
                          <a:spcPts val="0"/>
                        </a:spcBef>
                        <a:spcAft>
                          <a:spcPts val="0"/>
                        </a:spcAft>
                        <a:buNone/>
                      </a:pPr>
                      <a:r>
                        <a:rPr b="1" lang="en-GB" sz="1000">
                          <a:solidFill>
                            <a:srgbClr val="FFFFFF"/>
                          </a:solidFill>
                          <a:latin typeface="Mada"/>
                          <a:ea typeface="Mada"/>
                          <a:cs typeface="Mada"/>
                          <a:sym typeface="Mada"/>
                        </a:rPr>
                        <a:t>Inactivated vaccines</a:t>
                      </a:r>
                      <a:endParaRPr b="1" sz="1000">
                        <a:solidFill>
                          <a:srgbClr val="FFFFFF"/>
                        </a:solidFill>
                        <a:latin typeface="Mada"/>
                        <a:ea typeface="Mada"/>
                        <a:cs typeface="Mada"/>
                        <a:sym typeface="Mada"/>
                      </a:endParaRPr>
                    </a:p>
                  </a:txBody>
                  <a:tcPr marT="91425" marB="91425" marR="91425" marL="91425">
                    <a:solidFill>
                      <a:srgbClr val="134F5C"/>
                    </a:solidFill>
                  </a:tcPr>
                </a:tc>
                <a:tc>
                  <a:txBody>
                    <a:bodyPr/>
                    <a:lstStyle/>
                    <a:p>
                      <a:pPr indent="0" lvl="0" marL="0" rtl="0" algn="ctr">
                        <a:spcBef>
                          <a:spcPts val="0"/>
                        </a:spcBef>
                        <a:spcAft>
                          <a:spcPts val="0"/>
                        </a:spcAft>
                        <a:buClr>
                          <a:schemeClr val="dk1"/>
                        </a:buClr>
                        <a:buSzPts val="1100"/>
                        <a:buFont typeface="Arial"/>
                        <a:buNone/>
                      </a:pPr>
                      <a:r>
                        <a:rPr b="1" lang="en-GB" sz="1000">
                          <a:solidFill>
                            <a:schemeClr val="lt1"/>
                          </a:solidFill>
                          <a:latin typeface="Mada"/>
                          <a:ea typeface="Mada"/>
                          <a:cs typeface="Mada"/>
                          <a:sym typeface="Mada"/>
                        </a:rPr>
                        <a:t>Polysaccharide </a:t>
                      </a:r>
                      <a:r>
                        <a:rPr b="1" lang="en-GB" sz="1000">
                          <a:solidFill>
                            <a:schemeClr val="lt1"/>
                          </a:solidFill>
                          <a:latin typeface="Mada"/>
                          <a:ea typeface="Mada"/>
                          <a:cs typeface="Mada"/>
                          <a:sym typeface="Mada"/>
                        </a:rPr>
                        <a:t>vaccines</a:t>
                      </a:r>
                      <a:endParaRPr b="1" sz="1000">
                        <a:solidFill>
                          <a:srgbClr val="FFFFFF"/>
                        </a:solidFill>
                        <a:latin typeface="Mada"/>
                        <a:ea typeface="Mada"/>
                        <a:cs typeface="Mada"/>
                        <a:sym typeface="Mada"/>
                      </a:endParaRPr>
                    </a:p>
                  </a:txBody>
                  <a:tcPr marT="91425" marB="91425" marR="91425" marL="91425">
                    <a:solidFill>
                      <a:srgbClr val="134F5C"/>
                    </a:solidFill>
                  </a:tcPr>
                </a:tc>
                <a:tc>
                  <a:txBody>
                    <a:bodyPr/>
                    <a:lstStyle/>
                    <a:p>
                      <a:pPr indent="0" lvl="0" marL="0" rtl="0" algn="ctr">
                        <a:spcBef>
                          <a:spcPts val="0"/>
                        </a:spcBef>
                        <a:spcAft>
                          <a:spcPts val="0"/>
                        </a:spcAft>
                        <a:buClr>
                          <a:schemeClr val="dk1"/>
                        </a:buClr>
                        <a:buSzPts val="1100"/>
                        <a:buFont typeface="Arial"/>
                        <a:buNone/>
                      </a:pPr>
                      <a:r>
                        <a:rPr b="1" lang="en-GB" sz="1000">
                          <a:solidFill>
                            <a:schemeClr val="lt1"/>
                          </a:solidFill>
                          <a:latin typeface="Mada"/>
                          <a:ea typeface="Mada"/>
                          <a:cs typeface="Mada"/>
                          <a:sym typeface="Mada"/>
                        </a:rPr>
                        <a:t>Recombinant </a:t>
                      </a:r>
                      <a:r>
                        <a:rPr b="1" lang="en-GB" sz="1000">
                          <a:solidFill>
                            <a:schemeClr val="lt1"/>
                          </a:solidFill>
                          <a:latin typeface="Mada"/>
                          <a:ea typeface="Mada"/>
                          <a:cs typeface="Mada"/>
                          <a:sym typeface="Mada"/>
                        </a:rPr>
                        <a:t>vaccines</a:t>
                      </a:r>
                      <a:endParaRPr b="1" sz="1000">
                        <a:solidFill>
                          <a:srgbClr val="FFFFFF"/>
                        </a:solidFill>
                        <a:latin typeface="Mada"/>
                        <a:ea typeface="Mada"/>
                        <a:cs typeface="Mada"/>
                        <a:sym typeface="Mada"/>
                      </a:endParaRPr>
                    </a:p>
                  </a:txBody>
                  <a:tcPr marT="91425" marB="91425" marR="91425" marL="91425">
                    <a:solidFill>
                      <a:srgbClr val="134F5C"/>
                    </a:solidFill>
                  </a:tcPr>
                </a:tc>
              </a:tr>
              <a:tr h="1337800">
                <a:tc>
                  <a:txBody>
                    <a:bodyPr/>
                    <a:lstStyle/>
                    <a:p>
                      <a:pPr indent="0" lvl="0" marL="0" rtl="0" algn="l">
                        <a:spcBef>
                          <a:spcPts val="0"/>
                        </a:spcBef>
                        <a:spcAft>
                          <a:spcPts val="0"/>
                        </a:spcAft>
                        <a:buNone/>
                      </a:pPr>
                      <a:r>
                        <a:rPr lang="en-GB" sz="800">
                          <a:solidFill>
                            <a:schemeClr val="dk1"/>
                          </a:solidFill>
                          <a:latin typeface="Mada"/>
                          <a:ea typeface="Mada"/>
                          <a:cs typeface="Mada"/>
                          <a:sym typeface="Mada"/>
                        </a:rPr>
                        <a:t>Contain a version of the </a:t>
                      </a:r>
                      <a:r>
                        <a:rPr b="1" lang="en-GB" sz="800">
                          <a:solidFill>
                            <a:srgbClr val="CC0000"/>
                          </a:solidFill>
                          <a:latin typeface="Mada"/>
                          <a:ea typeface="Mada"/>
                          <a:cs typeface="Mada"/>
                          <a:sym typeface="Mada"/>
                        </a:rPr>
                        <a:t>living</a:t>
                      </a:r>
                      <a:r>
                        <a:rPr lang="en-GB" sz="800">
                          <a:solidFill>
                            <a:schemeClr val="dk1"/>
                          </a:solidFill>
                          <a:latin typeface="Mada"/>
                          <a:ea typeface="Mada"/>
                          <a:cs typeface="Mada"/>
                          <a:sym typeface="Mada"/>
                        </a:rPr>
                        <a:t> virus or bacteria that has been </a:t>
                      </a:r>
                      <a:r>
                        <a:rPr b="1" lang="en-GB" sz="800">
                          <a:solidFill>
                            <a:srgbClr val="CC0000"/>
                          </a:solidFill>
                          <a:latin typeface="Mada"/>
                          <a:ea typeface="Mada"/>
                          <a:cs typeface="Mada"/>
                          <a:sym typeface="Mada"/>
                        </a:rPr>
                        <a:t>weakened</a:t>
                      </a:r>
                      <a:r>
                        <a:rPr lang="en-GB" sz="800">
                          <a:solidFill>
                            <a:schemeClr val="dk1"/>
                          </a:solidFill>
                          <a:latin typeface="Mada"/>
                          <a:ea typeface="Mada"/>
                          <a:cs typeface="Mada"/>
                          <a:sym typeface="Mada"/>
                        </a:rPr>
                        <a:t> (</a:t>
                      </a:r>
                      <a:r>
                        <a:rPr b="1" lang="en-GB" sz="800">
                          <a:solidFill>
                            <a:srgbClr val="CC0000"/>
                          </a:solidFill>
                          <a:latin typeface="Mada"/>
                          <a:ea typeface="Mada"/>
                          <a:cs typeface="Mada"/>
                          <a:sym typeface="Mada"/>
                        </a:rPr>
                        <a:t>does not cause serious disease in people with healthy immune systems</a:t>
                      </a:r>
                      <a:r>
                        <a:rPr lang="en-GB" sz="800">
                          <a:solidFill>
                            <a:schemeClr val="dk1"/>
                          </a:solidFill>
                          <a:latin typeface="Mada"/>
                          <a:ea typeface="Mada"/>
                          <a:cs typeface="Mada"/>
                          <a:sym typeface="Mada"/>
                        </a:rPr>
                        <a:t>).</a:t>
                      </a:r>
                      <a:endParaRPr sz="800">
                        <a:solidFill>
                          <a:schemeClr val="dk1"/>
                        </a:solidFill>
                        <a:latin typeface="Mada"/>
                        <a:ea typeface="Mada"/>
                        <a:cs typeface="Mada"/>
                        <a:sym typeface="Mada"/>
                      </a:endParaRPr>
                    </a:p>
                    <a:p>
                      <a:pPr indent="0" lvl="0" marL="0" rtl="0" algn="l">
                        <a:spcBef>
                          <a:spcPts val="1600"/>
                        </a:spcBef>
                        <a:spcAft>
                          <a:spcPts val="0"/>
                        </a:spcAft>
                        <a:buNone/>
                      </a:pPr>
                      <a:r>
                        <a:rPr lang="en-GB" sz="800">
                          <a:solidFill>
                            <a:schemeClr val="dk1"/>
                          </a:solidFill>
                          <a:latin typeface="Mada"/>
                          <a:ea typeface="Mada"/>
                          <a:cs typeface="Mada"/>
                          <a:sym typeface="Mada"/>
                        </a:rPr>
                        <a:t>Contraindication: immunocompromised patients.</a:t>
                      </a:r>
                      <a:endParaRPr sz="800">
                        <a:solidFill>
                          <a:schemeClr val="dk1"/>
                        </a:solidFill>
                        <a:latin typeface="Mada"/>
                        <a:ea typeface="Mada"/>
                        <a:cs typeface="Mada"/>
                        <a:sym typeface="Mada"/>
                      </a:endParaRPr>
                    </a:p>
                    <a:p>
                      <a:pPr indent="0" lvl="0" marL="0" rtl="0" algn="l">
                        <a:spcBef>
                          <a:spcPts val="1600"/>
                        </a:spcBef>
                        <a:spcAft>
                          <a:spcPts val="0"/>
                        </a:spcAft>
                        <a:buNone/>
                      </a:pPr>
                      <a:r>
                        <a:rPr lang="en-GB" sz="800">
                          <a:solidFill>
                            <a:schemeClr val="dk1"/>
                          </a:solidFill>
                          <a:highlight>
                            <a:srgbClr val="D0E0E3"/>
                          </a:highlight>
                          <a:latin typeface="Mada"/>
                          <a:ea typeface="Mada"/>
                          <a:cs typeface="Mada"/>
                          <a:sym typeface="Mada"/>
                        </a:rPr>
                        <a:t>Example: </a:t>
                      </a:r>
                      <a:r>
                        <a:rPr lang="en-GB" sz="800">
                          <a:solidFill>
                            <a:schemeClr val="dk1"/>
                          </a:solidFill>
                          <a:latin typeface="Mada"/>
                          <a:ea typeface="Mada"/>
                          <a:cs typeface="Mada"/>
                          <a:sym typeface="Mada"/>
                        </a:rPr>
                        <a:t> </a:t>
                      </a:r>
                      <a:endParaRPr sz="800">
                        <a:solidFill>
                          <a:schemeClr val="dk1"/>
                        </a:solidFill>
                        <a:latin typeface="Mada"/>
                        <a:ea typeface="Mada"/>
                        <a:cs typeface="Mada"/>
                        <a:sym typeface="Mada"/>
                      </a:endParaRPr>
                    </a:p>
                    <a:p>
                      <a:pPr indent="-140799" lvl="0" marL="179999" rtl="0" algn="l">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Viral: </a:t>
                      </a:r>
                      <a:r>
                        <a:rPr lang="en-GB" sz="800">
                          <a:solidFill>
                            <a:srgbClr val="CC0000"/>
                          </a:solidFill>
                          <a:latin typeface="Mada"/>
                          <a:ea typeface="Mada"/>
                          <a:cs typeface="Mada"/>
                          <a:sym typeface="Mada"/>
                        </a:rPr>
                        <a:t>Oral polio</a:t>
                      </a:r>
                      <a:r>
                        <a:rPr lang="en-GB" sz="800">
                          <a:latin typeface="Mada"/>
                          <a:ea typeface="Mada"/>
                          <a:cs typeface="Mada"/>
                          <a:sym typeface="Mada"/>
                        </a:rPr>
                        <a:t>, Measles, mumps, rubella, Zoster, Varicella, Yellow fever, Rotavirus, Influenza. </a:t>
                      </a:r>
                      <a:endParaRPr sz="800">
                        <a:latin typeface="Mada"/>
                        <a:ea typeface="Mada"/>
                        <a:cs typeface="Mada"/>
                        <a:sym typeface="Mada"/>
                      </a:endParaRPr>
                    </a:p>
                    <a:p>
                      <a:pPr indent="-140799" lvl="0" marL="179999" rtl="0" algn="l">
                        <a:spcBef>
                          <a:spcPts val="0"/>
                        </a:spcBef>
                        <a:spcAft>
                          <a:spcPts val="0"/>
                        </a:spcAft>
                        <a:buClr>
                          <a:schemeClr val="dk1"/>
                        </a:buClr>
                        <a:buSzPts val="800"/>
                        <a:buFont typeface="Mada"/>
                        <a:buChar char="●"/>
                      </a:pPr>
                      <a:r>
                        <a:rPr lang="en-GB" sz="800">
                          <a:latin typeface="Mada"/>
                          <a:ea typeface="Mada"/>
                          <a:cs typeface="Mada"/>
                          <a:sym typeface="Mada"/>
                        </a:rPr>
                        <a:t>Bacterial: </a:t>
                      </a:r>
                      <a:r>
                        <a:rPr lang="en-GB" sz="800">
                          <a:solidFill>
                            <a:srgbClr val="CC0000"/>
                          </a:solidFill>
                          <a:latin typeface="Mada"/>
                          <a:ea typeface="Mada"/>
                          <a:cs typeface="Mada"/>
                          <a:sym typeface="Mada"/>
                        </a:rPr>
                        <a:t>BCG</a:t>
                      </a:r>
                      <a:r>
                        <a:rPr lang="en-GB" sz="800">
                          <a:latin typeface="Mada"/>
                          <a:ea typeface="Mada"/>
                          <a:cs typeface="Mada"/>
                          <a:sym typeface="Mada"/>
                        </a:rPr>
                        <a:t>, Oral typhoid vaccine.</a:t>
                      </a:r>
                      <a:endParaRPr sz="8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800">
                          <a:solidFill>
                            <a:schemeClr val="dk1"/>
                          </a:solidFill>
                          <a:latin typeface="Mada"/>
                          <a:ea typeface="Mada"/>
                          <a:cs typeface="Mada"/>
                          <a:sym typeface="Mada"/>
                        </a:rPr>
                        <a:t>Produced by growing the bacterium or virus in culture media, then </a:t>
                      </a:r>
                      <a:r>
                        <a:rPr b="1" lang="en-GB" sz="800">
                          <a:solidFill>
                            <a:srgbClr val="CC0000"/>
                          </a:solidFill>
                          <a:latin typeface="Mada"/>
                          <a:ea typeface="Mada"/>
                          <a:cs typeface="Mada"/>
                          <a:sym typeface="Mada"/>
                        </a:rPr>
                        <a:t>inactivating</a:t>
                      </a:r>
                      <a:r>
                        <a:rPr lang="en-GB" sz="800">
                          <a:solidFill>
                            <a:schemeClr val="dk1"/>
                          </a:solidFill>
                          <a:latin typeface="Mada"/>
                          <a:ea typeface="Mada"/>
                          <a:cs typeface="Mada"/>
                          <a:sym typeface="Mada"/>
                        </a:rPr>
                        <a:t> it with heat and/ or chemicals.              </a:t>
                      </a:r>
                      <a:r>
                        <a:rPr b="1" lang="en-GB" sz="800">
                          <a:solidFill>
                            <a:srgbClr val="CC0000"/>
                          </a:solidFill>
                          <a:latin typeface="Mada"/>
                          <a:ea typeface="Mada"/>
                          <a:cs typeface="Mada"/>
                          <a:sym typeface="Mada"/>
                        </a:rPr>
                        <a:t>Not alive and cannot replicate.   Always require multiple doses. </a:t>
                      </a:r>
                      <a:endParaRPr b="1" sz="800">
                        <a:solidFill>
                          <a:srgbClr val="CC0000"/>
                        </a:solidFill>
                        <a:latin typeface="Mada"/>
                        <a:ea typeface="Mada"/>
                        <a:cs typeface="Mada"/>
                        <a:sym typeface="Mada"/>
                      </a:endParaRPr>
                    </a:p>
                    <a:p>
                      <a:pPr indent="0" lvl="0" marL="0" rtl="0" algn="l">
                        <a:spcBef>
                          <a:spcPts val="1600"/>
                        </a:spcBef>
                        <a:spcAft>
                          <a:spcPts val="0"/>
                        </a:spcAft>
                        <a:buNone/>
                      </a:pPr>
                      <a:r>
                        <a:rPr lang="en-GB" sz="800">
                          <a:solidFill>
                            <a:schemeClr val="dk1"/>
                          </a:solidFill>
                          <a:latin typeface="Mada"/>
                          <a:ea typeface="Mada"/>
                          <a:cs typeface="Mada"/>
                          <a:sym typeface="Mada"/>
                        </a:rPr>
                        <a:t>Contraindication: reaction to a previous dose.</a:t>
                      </a:r>
                      <a:endParaRPr sz="800">
                        <a:solidFill>
                          <a:schemeClr val="dk1"/>
                        </a:solidFill>
                        <a:latin typeface="Mada"/>
                        <a:ea typeface="Mada"/>
                        <a:cs typeface="Mada"/>
                        <a:sym typeface="Mada"/>
                      </a:endParaRPr>
                    </a:p>
                    <a:p>
                      <a:pPr indent="0" lvl="0" marL="0" rtl="0" algn="l">
                        <a:spcBef>
                          <a:spcPts val="1600"/>
                        </a:spcBef>
                        <a:spcAft>
                          <a:spcPts val="0"/>
                        </a:spcAft>
                        <a:buNone/>
                      </a:pPr>
                      <a:r>
                        <a:rPr lang="en-GB" sz="800">
                          <a:solidFill>
                            <a:schemeClr val="dk1"/>
                          </a:solidFill>
                          <a:highlight>
                            <a:srgbClr val="D0E0E3"/>
                          </a:highlight>
                          <a:latin typeface="Mada"/>
                          <a:ea typeface="Mada"/>
                          <a:cs typeface="Mada"/>
                          <a:sym typeface="Mada"/>
                        </a:rPr>
                        <a:t>Example:</a:t>
                      </a:r>
                      <a:r>
                        <a:rPr lang="en-GB" sz="800">
                          <a:solidFill>
                            <a:schemeClr val="dk1"/>
                          </a:solidFill>
                          <a:latin typeface="Mada"/>
                          <a:ea typeface="Mada"/>
                          <a:cs typeface="Mada"/>
                          <a:sym typeface="Mada"/>
                        </a:rPr>
                        <a:t>  Polio </a:t>
                      </a:r>
                      <a:r>
                        <a:rPr lang="en-GB" sz="800">
                          <a:solidFill>
                            <a:srgbClr val="6AA84F"/>
                          </a:solidFill>
                          <a:latin typeface="Mada"/>
                          <a:ea typeface="Mada"/>
                          <a:cs typeface="Mada"/>
                          <a:sym typeface="Mada"/>
                        </a:rPr>
                        <a:t>(injectable NOT oral)</a:t>
                      </a:r>
                      <a:r>
                        <a:rPr lang="en-GB" sz="800">
                          <a:solidFill>
                            <a:schemeClr val="dk1"/>
                          </a:solidFill>
                          <a:latin typeface="Mada"/>
                          <a:ea typeface="Mada"/>
                          <a:cs typeface="Mada"/>
                          <a:sym typeface="Mada"/>
                        </a:rPr>
                        <a:t>, Hepatitis A, Rabies, Pertussis, Typhoid, Cholera, Plague.</a:t>
                      </a:r>
                      <a:endParaRPr sz="800">
                        <a:solidFill>
                          <a:schemeClr val="dk1"/>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solidFill>
                          <a:schemeClr val="dk1"/>
                        </a:solidFill>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800">
                          <a:solidFill>
                            <a:schemeClr val="dk1"/>
                          </a:solidFill>
                          <a:latin typeface="Mada"/>
                          <a:ea typeface="Mada"/>
                          <a:cs typeface="Mada"/>
                          <a:sym typeface="Mada"/>
                        </a:rPr>
                        <a:t>Type of</a:t>
                      </a:r>
                      <a:r>
                        <a:rPr b="1" lang="en-GB" sz="800">
                          <a:solidFill>
                            <a:srgbClr val="CC0000"/>
                          </a:solidFill>
                          <a:latin typeface="Mada"/>
                          <a:ea typeface="Mada"/>
                          <a:cs typeface="Mada"/>
                          <a:sym typeface="Mada"/>
                        </a:rPr>
                        <a:t> inactivated subunit vaccine</a:t>
                      </a:r>
                      <a:r>
                        <a:rPr lang="en-GB" sz="800">
                          <a:solidFill>
                            <a:schemeClr val="dk1"/>
                          </a:solidFill>
                          <a:latin typeface="Mada"/>
                          <a:ea typeface="Mada"/>
                          <a:cs typeface="Mada"/>
                          <a:sym typeface="Mada"/>
                        </a:rPr>
                        <a:t> composed of long chains of sugar molecules.</a:t>
                      </a:r>
                      <a:endParaRPr sz="800">
                        <a:solidFill>
                          <a:schemeClr val="dk1"/>
                        </a:solidFill>
                        <a:latin typeface="Mada"/>
                        <a:ea typeface="Mada"/>
                        <a:cs typeface="Mada"/>
                        <a:sym typeface="Mada"/>
                      </a:endParaRPr>
                    </a:p>
                    <a:p>
                      <a:pPr indent="-140799" lvl="0" marL="179999" rtl="0" algn="l">
                        <a:spcBef>
                          <a:spcPts val="1600"/>
                        </a:spcBef>
                        <a:spcAft>
                          <a:spcPts val="0"/>
                        </a:spcAft>
                        <a:buClr>
                          <a:schemeClr val="dk1"/>
                        </a:buClr>
                        <a:buSzPts val="800"/>
                        <a:buFont typeface="Mada"/>
                        <a:buChar char="●"/>
                      </a:pPr>
                      <a:r>
                        <a:rPr b="1" lang="en-GB" sz="800">
                          <a:solidFill>
                            <a:schemeClr val="dk1"/>
                          </a:solidFill>
                          <a:latin typeface="Mada"/>
                          <a:ea typeface="Mada"/>
                          <a:cs typeface="Mada"/>
                          <a:sym typeface="Mada"/>
                        </a:rPr>
                        <a:t>Pure polysaccharide:</a:t>
                      </a:r>
                      <a:r>
                        <a:rPr lang="en-GB" sz="800">
                          <a:solidFill>
                            <a:schemeClr val="dk1"/>
                          </a:solidFill>
                          <a:latin typeface="Mada"/>
                          <a:ea typeface="Mada"/>
                          <a:cs typeface="Mada"/>
                          <a:sym typeface="Mada"/>
                        </a:rPr>
                        <a:t> The immune response to a pure polysaccharide vaccine is typically T-cell independent, which means that these vaccines are able to stimulate B cells without the assistance of T-helper cells. </a:t>
                      </a:r>
                      <a:endParaRPr sz="800">
                        <a:solidFill>
                          <a:schemeClr val="dk1"/>
                        </a:solidFill>
                        <a:latin typeface="Mada"/>
                        <a:ea typeface="Mada"/>
                        <a:cs typeface="Mada"/>
                        <a:sym typeface="Mada"/>
                      </a:endParaRPr>
                    </a:p>
                    <a:p>
                      <a:pPr indent="0" lvl="0" marL="0" rtl="0" algn="l">
                        <a:spcBef>
                          <a:spcPts val="0"/>
                        </a:spcBef>
                        <a:spcAft>
                          <a:spcPts val="0"/>
                        </a:spcAft>
                        <a:buNone/>
                      </a:pPr>
                      <a:r>
                        <a:rPr lang="en-GB" sz="800">
                          <a:solidFill>
                            <a:schemeClr val="dk1"/>
                          </a:solidFill>
                          <a:highlight>
                            <a:srgbClr val="D0E0E3"/>
                          </a:highlight>
                          <a:latin typeface="Mada"/>
                          <a:ea typeface="Mada"/>
                          <a:cs typeface="Mada"/>
                          <a:sym typeface="Mada"/>
                        </a:rPr>
                        <a:t>Example:</a:t>
                      </a:r>
                      <a:r>
                        <a:rPr lang="en-GB" sz="800">
                          <a:solidFill>
                            <a:schemeClr val="dk1"/>
                          </a:solidFill>
                          <a:latin typeface="Mada"/>
                          <a:ea typeface="Mada"/>
                          <a:cs typeface="Mada"/>
                          <a:sym typeface="Mada"/>
                        </a:rPr>
                        <a:t> pneumococcal, meningococcal, and Salmonella Typhi.</a:t>
                      </a:r>
                      <a:endParaRPr sz="800">
                        <a:solidFill>
                          <a:schemeClr val="dk1"/>
                        </a:solidFill>
                        <a:latin typeface="Mada"/>
                        <a:ea typeface="Mada"/>
                        <a:cs typeface="Mada"/>
                        <a:sym typeface="Mada"/>
                      </a:endParaRPr>
                    </a:p>
                    <a:p>
                      <a:pPr indent="-140799" lvl="0" marL="179999" rtl="0" algn="l">
                        <a:spcBef>
                          <a:spcPts val="0"/>
                        </a:spcBef>
                        <a:spcAft>
                          <a:spcPts val="0"/>
                        </a:spcAft>
                        <a:buClr>
                          <a:schemeClr val="dk1"/>
                        </a:buClr>
                        <a:buSzPts val="800"/>
                        <a:buFont typeface="Mada"/>
                        <a:buChar char="●"/>
                      </a:pPr>
                      <a:r>
                        <a:rPr b="1" lang="en-GB" sz="800">
                          <a:solidFill>
                            <a:schemeClr val="dk1"/>
                          </a:solidFill>
                          <a:latin typeface="Mada"/>
                          <a:ea typeface="Mada"/>
                          <a:cs typeface="Mada"/>
                          <a:sym typeface="Mada"/>
                        </a:rPr>
                        <a:t>Conjugated polysaccharide:</a:t>
                      </a:r>
                      <a:r>
                        <a:rPr lang="en-GB" sz="800">
                          <a:solidFill>
                            <a:schemeClr val="dk1"/>
                          </a:solidFill>
                          <a:latin typeface="Mada"/>
                          <a:ea typeface="Mada"/>
                          <a:cs typeface="Mada"/>
                          <a:sym typeface="Mada"/>
                        </a:rPr>
                        <a:t> Which are polysaccharides chemically combined with a protein molecule.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800">
                          <a:solidFill>
                            <a:schemeClr val="dk1"/>
                          </a:solidFill>
                          <a:highlight>
                            <a:srgbClr val="D0E0E3"/>
                          </a:highlight>
                          <a:latin typeface="Mada"/>
                          <a:ea typeface="Mada"/>
                          <a:cs typeface="Mada"/>
                          <a:sym typeface="Mada"/>
                        </a:rPr>
                        <a:t>Example:</a:t>
                      </a:r>
                      <a:r>
                        <a:rPr lang="en-GB" sz="800">
                          <a:solidFill>
                            <a:schemeClr val="dk1"/>
                          </a:solidFill>
                          <a:latin typeface="Mada"/>
                          <a:ea typeface="Mada"/>
                          <a:cs typeface="Mada"/>
                          <a:sym typeface="Mada"/>
                        </a:rPr>
                        <a:t> Haemophilus influenzae type b (Hib). </a:t>
                      </a:r>
                      <a:endParaRPr sz="800">
                        <a:solidFill>
                          <a:schemeClr val="dk1"/>
                        </a:solidFill>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800">
                          <a:solidFill>
                            <a:schemeClr val="dk1"/>
                          </a:solidFill>
                          <a:latin typeface="Mada"/>
                          <a:ea typeface="Mada"/>
                          <a:cs typeface="Mada"/>
                          <a:sym typeface="Mada"/>
                        </a:rPr>
                        <a:t>produced by </a:t>
                      </a:r>
                      <a:r>
                        <a:rPr b="1" lang="en-GB" sz="800">
                          <a:solidFill>
                            <a:srgbClr val="CC0000"/>
                          </a:solidFill>
                          <a:latin typeface="Mada"/>
                          <a:ea typeface="Mada"/>
                          <a:cs typeface="Mada"/>
                          <a:sym typeface="Mada"/>
                        </a:rPr>
                        <a:t>genetic engineering technology.</a:t>
                      </a:r>
                      <a:endParaRPr b="1" sz="800">
                        <a:solidFill>
                          <a:srgbClr val="CC0000"/>
                        </a:solidFill>
                        <a:latin typeface="Mada"/>
                        <a:ea typeface="Mada"/>
                        <a:cs typeface="Mada"/>
                        <a:sym typeface="Mada"/>
                      </a:endParaRPr>
                    </a:p>
                    <a:p>
                      <a:pPr indent="0" lvl="0" marL="0" rtl="0" algn="l">
                        <a:spcBef>
                          <a:spcPts val="1600"/>
                        </a:spcBef>
                        <a:spcAft>
                          <a:spcPts val="0"/>
                        </a:spcAft>
                        <a:buNone/>
                      </a:pPr>
                      <a:r>
                        <a:rPr lang="en-GB" sz="800">
                          <a:solidFill>
                            <a:schemeClr val="dk1"/>
                          </a:solidFill>
                          <a:highlight>
                            <a:srgbClr val="D0E0E3"/>
                          </a:highlight>
                          <a:latin typeface="Mada"/>
                          <a:ea typeface="Mada"/>
                          <a:cs typeface="Mada"/>
                          <a:sym typeface="Mada"/>
                        </a:rPr>
                        <a:t>Example:</a:t>
                      </a:r>
                      <a:r>
                        <a:rPr lang="en-GB" sz="800">
                          <a:solidFill>
                            <a:schemeClr val="dk1"/>
                          </a:solidFill>
                          <a:latin typeface="Mada"/>
                          <a:ea typeface="Mada"/>
                          <a:cs typeface="Mada"/>
                          <a:sym typeface="Mada"/>
                        </a:rPr>
                        <a:t> </a:t>
                      </a:r>
                      <a:endParaRPr sz="800">
                        <a:solidFill>
                          <a:schemeClr val="dk1"/>
                        </a:solidFill>
                        <a:latin typeface="Mada"/>
                        <a:ea typeface="Mada"/>
                        <a:cs typeface="Mada"/>
                        <a:sym typeface="Mada"/>
                      </a:endParaRPr>
                    </a:p>
                    <a:p>
                      <a:pPr indent="-140799" lvl="0" marL="179999" rtl="0" algn="l">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 Hepatitis B </a:t>
                      </a:r>
                      <a:endParaRPr sz="800">
                        <a:solidFill>
                          <a:schemeClr val="dk1"/>
                        </a:solidFill>
                        <a:latin typeface="Mada"/>
                        <a:ea typeface="Mada"/>
                        <a:cs typeface="Mada"/>
                        <a:sym typeface="Mada"/>
                      </a:endParaRPr>
                    </a:p>
                    <a:p>
                      <a:pPr indent="-140799" lvl="0" marL="179999" rtl="0" algn="l">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 human papillomavirus (HPV) </a:t>
                      </a:r>
                      <a:endParaRPr sz="800">
                        <a:solidFill>
                          <a:schemeClr val="dk1"/>
                        </a:solidFill>
                        <a:latin typeface="Mada"/>
                        <a:ea typeface="Mada"/>
                        <a:cs typeface="Mada"/>
                        <a:sym typeface="Mada"/>
                      </a:endParaRPr>
                    </a:p>
                    <a:p>
                      <a:pPr indent="-140799" lvl="0" marL="179999" rtl="0" algn="l">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 Live typhoid vaccine (Ty21a) </a:t>
                      </a:r>
                      <a:endParaRPr sz="800">
                        <a:solidFill>
                          <a:schemeClr val="dk1"/>
                        </a:solidFill>
                        <a:latin typeface="Mada"/>
                        <a:ea typeface="Mada"/>
                        <a:cs typeface="Mada"/>
                        <a:sym typeface="Mada"/>
                      </a:endParaRPr>
                    </a:p>
                    <a:p>
                      <a:pPr indent="-140799" lvl="0" marL="179999" rtl="0" algn="l">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 Live attenuated influenza</a:t>
                      </a:r>
                      <a:endParaRPr sz="800">
                        <a:solidFill>
                          <a:schemeClr val="dk1"/>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b="1" sz="800">
                        <a:solidFill>
                          <a:srgbClr val="CC0000"/>
                        </a:solidFill>
                        <a:latin typeface="Mada"/>
                        <a:ea typeface="Mada"/>
                        <a:cs typeface="Mada"/>
                        <a:sym typeface="Mada"/>
                      </a:endParaRPr>
                    </a:p>
                    <a:p>
                      <a:pPr indent="0" lvl="0" marL="0" rtl="0" algn="l">
                        <a:lnSpc>
                          <a:spcPct val="100000"/>
                        </a:lnSpc>
                        <a:spcBef>
                          <a:spcPts val="1600"/>
                        </a:spcBef>
                        <a:spcAft>
                          <a:spcPts val="0"/>
                        </a:spcAft>
                        <a:buNone/>
                      </a:pPr>
                      <a:r>
                        <a:t/>
                      </a:r>
                      <a:endParaRPr sz="800">
                        <a:solidFill>
                          <a:schemeClr val="dk1"/>
                        </a:solidFill>
                        <a:latin typeface="Mada"/>
                        <a:ea typeface="Mada"/>
                        <a:cs typeface="Mada"/>
                        <a:sym typeface="Mada"/>
                      </a:endParaRPr>
                    </a:p>
                    <a:p>
                      <a:pPr indent="0" lvl="0" marL="0" rtl="0" algn="l">
                        <a:lnSpc>
                          <a:spcPct val="100000"/>
                        </a:lnSpc>
                        <a:spcBef>
                          <a:spcPts val="0"/>
                        </a:spcBef>
                        <a:spcAft>
                          <a:spcPts val="1600"/>
                        </a:spcAft>
                        <a:buNone/>
                      </a:pPr>
                      <a:r>
                        <a:t/>
                      </a:r>
                      <a:endParaRPr sz="800">
                        <a:latin typeface="Mada"/>
                        <a:ea typeface="Mada"/>
                        <a:cs typeface="Mada"/>
                        <a:sym typeface="Mada"/>
                      </a:endParaRPr>
                    </a:p>
                  </a:txBody>
                  <a:tcPr marT="91425" marB="91425" marR="91425" marL="91425"/>
                </a:tc>
              </a:tr>
            </a:tbl>
          </a:graphicData>
        </a:graphic>
      </p:graphicFrame>
      <p:sp>
        <p:nvSpPr>
          <p:cNvPr id="1786" name="Google Shape;1786;p61"/>
          <p:cNvSpPr txBox="1"/>
          <p:nvPr/>
        </p:nvSpPr>
        <p:spPr>
          <a:xfrm>
            <a:off x="0" y="9531526"/>
            <a:ext cx="70722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76A5AF"/>
                </a:solidFill>
                <a:latin typeface="Nunito"/>
                <a:ea typeface="Nunito"/>
                <a:cs typeface="Nunito"/>
                <a:sym typeface="Nunito"/>
              </a:rPr>
              <a:t>Combinations Vaccines</a:t>
            </a:r>
            <a:endParaRPr sz="1800">
              <a:solidFill>
                <a:srgbClr val="76A5AF"/>
              </a:solidFill>
              <a:latin typeface="Nunito"/>
              <a:ea typeface="Nunito"/>
              <a:cs typeface="Nunito"/>
              <a:sym typeface="Nunito"/>
            </a:endParaRPr>
          </a:p>
          <a:p>
            <a:pPr indent="0" lvl="0" marL="0" rtl="0" algn="l">
              <a:lnSpc>
                <a:spcPct val="115000"/>
              </a:lnSpc>
              <a:spcBef>
                <a:spcPts val="1600"/>
              </a:spcBef>
              <a:spcAft>
                <a:spcPts val="0"/>
              </a:spcAft>
              <a:buNone/>
            </a:pPr>
            <a:r>
              <a:t/>
            </a:r>
            <a:endParaRPr sz="1800">
              <a:solidFill>
                <a:srgbClr val="76A5AF"/>
              </a:solidFill>
              <a:latin typeface="Nunito"/>
              <a:ea typeface="Nunito"/>
              <a:cs typeface="Nunito"/>
              <a:sym typeface="Nunito"/>
            </a:endParaRPr>
          </a:p>
          <a:p>
            <a:pPr indent="0" lvl="0" marL="0" rtl="0" algn="l">
              <a:lnSpc>
                <a:spcPct val="115000"/>
              </a:lnSpc>
              <a:spcBef>
                <a:spcPts val="1600"/>
              </a:spcBef>
              <a:spcAft>
                <a:spcPts val="1600"/>
              </a:spcAft>
              <a:buNone/>
            </a:pP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p:txBody>
      </p:sp>
      <p:sp>
        <p:nvSpPr>
          <p:cNvPr id="1787" name="Google Shape;1787;p61"/>
          <p:cNvSpPr/>
          <p:nvPr/>
        </p:nvSpPr>
        <p:spPr>
          <a:xfrm>
            <a:off x="0" y="9937375"/>
            <a:ext cx="27972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788" name="Google Shape;1788;p61"/>
          <p:cNvSpPr txBox="1"/>
          <p:nvPr/>
        </p:nvSpPr>
        <p:spPr>
          <a:xfrm>
            <a:off x="-116025" y="10023550"/>
            <a:ext cx="7411200" cy="5352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0"/>
              </a:spcBef>
              <a:spcAft>
                <a:spcPts val="0"/>
              </a:spcAft>
              <a:buClr>
                <a:srgbClr val="000000"/>
              </a:buClr>
              <a:buSzPts val="1000"/>
              <a:buFont typeface="Mada"/>
              <a:buChar char="●"/>
            </a:pPr>
            <a:r>
              <a:rPr b="1" lang="en-GB" sz="1000">
                <a:solidFill>
                  <a:srgbClr val="CC0000"/>
                </a:solidFill>
                <a:latin typeface="Mada"/>
                <a:ea typeface="Mada"/>
                <a:cs typeface="Mada"/>
                <a:sym typeface="Mada"/>
              </a:rPr>
              <a:t>More than one</a:t>
            </a:r>
            <a:r>
              <a:rPr lang="en-GB" sz="1000">
                <a:latin typeface="Mada"/>
                <a:ea typeface="Mada"/>
                <a:cs typeface="Mada"/>
                <a:sym typeface="Mada"/>
              </a:rPr>
              <a:t> kind of immunizing agent is included in the vaccine.</a:t>
            </a:r>
            <a:endParaRPr sz="1000">
              <a:latin typeface="Mada"/>
              <a:ea typeface="Mada"/>
              <a:cs typeface="Mada"/>
              <a:sym typeface="Mada"/>
            </a:endParaRPr>
          </a:p>
          <a:p>
            <a:pPr indent="-292100" lvl="0" marL="457200" rtl="0" algn="l">
              <a:lnSpc>
                <a:spcPct val="100000"/>
              </a:lnSpc>
              <a:spcBef>
                <a:spcPts val="0"/>
              </a:spcBef>
              <a:spcAft>
                <a:spcPts val="0"/>
              </a:spcAft>
              <a:buClr>
                <a:srgbClr val="595959"/>
              </a:buClr>
              <a:buSzPts val="1000"/>
              <a:buFont typeface="Mada"/>
              <a:buChar char="●"/>
            </a:pPr>
            <a:r>
              <a:rPr b="1" lang="en-GB" sz="1000">
                <a:solidFill>
                  <a:srgbClr val="CC0000"/>
                </a:solidFill>
                <a:latin typeface="Mada"/>
                <a:ea typeface="Mada"/>
                <a:cs typeface="Mada"/>
                <a:sym typeface="Mada"/>
              </a:rPr>
              <a:t>Doesn’t increase the risk of adverse reactions.</a:t>
            </a:r>
            <a:r>
              <a:rPr lang="en-GB" sz="1000">
                <a:latin typeface="Mada"/>
                <a:ea typeface="Mada"/>
                <a:cs typeface="Mada"/>
                <a:sym typeface="Mada"/>
              </a:rPr>
              <a:t> </a:t>
            </a:r>
            <a:endParaRPr sz="1000">
              <a:latin typeface="Mada"/>
              <a:ea typeface="Mada"/>
              <a:cs typeface="Mada"/>
              <a:sym typeface="Mada"/>
            </a:endParaRPr>
          </a:p>
          <a:p>
            <a:pPr indent="-292100" lvl="0" marL="457200" rtl="0" algn="l">
              <a:spcBef>
                <a:spcPts val="0"/>
              </a:spcBef>
              <a:spcAft>
                <a:spcPts val="0"/>
              </a:spcAft>
              <a:buClr>
                <a:srgbClr val="595959"/>
              </a:buClr>
              <a:buSzPts val="1000"/>
              <a:buFont typeface="Mada"/>
              <a:buChar char="●"/>
            </a:pPr>
            <a:r>
              <a:rPr lang="en-GB" sz="1000">
                <a:solidFill>
                  <a:schemeClr val="dk1"/>
                </a:solidFill>
                <a:highlight>
                  <a:srgbClr val="D0E0E3"/>
                </a:highlight>
                <a:latin typeface="Mada"/>
                <a:ea typeface="Mada"/>
                <a:cs typeface="Mada"/>
                <a:sym typeface="Mada"/>
              </a:rPr>
              <a:t>Example:</a:t>
            </a:r>
            <a:r>
              <a:rPr lang="en-GB" sz="1000">
                <a:solidFill>
                  <a:schemeClr val="dk1"/>
                </a:solidFill>
                <a:latin typeface="Mada"/>
                <a:ea typeface="Mada"/>
                <a:cs typeface="Mada"/>
                <a:sym typeface="Mada"/>
              </a:rPr>
              <a:t> DPT, MMR, DPTP, DPT-Hep B-Hib.</a:t>
            </a:r>
            <a:r>
              <a:rPr lang="en-GB" sz="1000">
                <a:solidFill>
                  <a:schemeClr val="dk1"/>
                </a:solidFill>
                <a:highlight>
                  <a:srgbClr val="D0E0E3"/>
                </a:highlight>
                <a:latin typeface="Mada"/>
                <a:ea typeface="Mada"/>
                <a:cs typeface="Mada"/>
                <a:sym typeface="Mada"/>
              </a:rPr>
              <a:t> </a:t>
            </a:r>
            <a:r>
              <a:rPr lang="en-GB" sz="1000">
                <a:solidFill>
                  <a:schemeClr val="dk1"/>
                </a:solidFill>
                <a:latin typeface="Mada"/>
                <a:ea typeface="Mada"/>
                <a:cs typeface="Mada"/>
                <a:sym typeface="Mada"/>
              </a:rPr>
              <a:t> </a:t>
            </a:r>
            <a:endParaRPr sz="1000">
              <a:latin typeface="Mada"/>
              <a:ea typeface="Mada"/>
              <a:cs typeface="Mada"/>
              <a:sym typeface="Mada"/>
            </a:endParaRPr>
          </a:p>
        </p:txBody>
      </p:sp>
      <p:sp>
        <p:nvSpPr>
          <p:cNvPr id="1789" name="Google Shape;1789;p61"/>
          <p:cNvSpPr/>
          <p:nvPr/>
        </p:nvSpPr>
        <p:spPr>
          <a:xfrm>
            <a:off x="2715724" y="2966378"/>
            <a:ext cx="311400" cy="2967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61"/>
          <p:cNvSpPr/>
          <p:nvPr/>
        </p:nvSpPr>
        <p:spPr>
          <a:xfrm>
            <a:off x="7247999" y="2935078"/>
            <a:ext cx="311400" cy="2967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61"/>
          <p:cNvSpPr/>
          <p:nvPr/>
        </p:nvSpPr>
        <p:spPr>
          <a:xfrm>
            <a:off x="4018249" y="5151478"/>
            <a:ext cx="311400" cy="2967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5" name="Shape 1795"/>
        <p:cNvGrpSpPr/>
        <p:nvPr/>
      </p:nvGrpSpPr>
      <p:grpSpPr>
        <a:xfrm>
          <a:off x="0" y="0"/>
          <a:ext cx="0" cy="0"/>
          <a:chOff x="0" y="0"/>
          <a:chExt cx="0" cy="0"/>
        </a:xfrm>
      </p:grpSpPr>
      <p:sp>
        <p:nvSpPr>
          <p:cNvPr id="1796" name="Google Shape;1796;p62"/>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62"/>
          <p:cNvSpPr txBox="1"/>
          <p:nvPr/>
        </p:nvSpPr>
        <p:spPr>
          <a:xfrm>
            <a:off x="-7622379" y="4971083"/>
            <a:ext cx="5148000" cy="19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62"/>
          <p:cNvSpPr txBox="1"/>
          <p:nvPr/>
        </p:nvSpPr>
        <p:spPr>
          <a:xfrm>
            <a:off x="0" y="539926"/>
            <a:ext cx="70722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76A5AF"/>
                </a:solidFill>
                <a:latin typeface="Nunito"/>
                <a:ea typeface="Nunito"/>
                <a:cs typeface="Nunito"/>
                <a:sym typeface="Nunito"/>
              </a:rPr>
              <a:t>Routes of Vaccines Administration</a:t>
            </a:r>
            <a:endParaRPr sz="1800">
              <a:solidFill>
                <a:srgbClr val="76A5AF"/>
              </a:solidFill>
              <a:latin typeface="Nunito"/>
              <a:ea typeface="Nunito"/>
              <a:cs typeface="Nunito"/>
              <a:sym typeface="Nunito"/>
            </a:endParaRPr>
          </a:p>
        </p:txBody>
      </p:sp>
      <p:sp>
        <p:nvSpPr>
          <p:cNvPr id="1799" name="Google Shape;1799;p62"/>
          <p:cNvSpPr/>
          <p:nvPr/>
        </p:nvSpPr>
        <p:spPr>
          <a:xfrm>
            <a:off x="0" y="945775"/>
            <a:ext cx="36972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800" name="Google Shape;1800;p62"/>
          <p:cNvSpPr txBox="1"/>
          <p:nvPr/>
        </p:nvSpPr>
        <p:spPr>
          <a:xfrm>
            <a:off x="3345600" y="1172800"/>
            <a:ext cx="1274100" cy="34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GB" sz="1300">
                <a:solidFill>
                  <a:srgbClr val="FFFFFF"/>
                </a:solidFill>
                <a:latin typeface="Nunito"/>
                <a:ea typeface="Nunito"/>
                <a:cs typeface="Nunito"/>
                <a:sym typeface="Nunito"/>
              </a:rPr>
              <a:t>Immunity</a:t>
            </a:r>
            <a:endParaRPr b="1" sz="1100"/>
          </a:p>
        </p:txBody>
      </p:sp>
      <p:graphicFrame>
        <p:nvGraphicFramePr>
          <p:cNvPr id="1801" name="Google Shape;1801;p62"/>
          <p:cNvGraphicFramePr/>
          <p:nvPr/>
        </p:nvGraphicFramePr>
        <p:xfrm>
          <a:off x="98275" y="1286313"/>
          <a:ext cx="3000000" cy="3000000"/>
        </p:xfrm>
        <a:graphic>
          <a:graphicData uri="http://schemas.openxmlformats.org/drawingml/2006/table">
            <a:tbl>
              <a:tblPr>
                <a:noFill/>
                <a:tableStyleId>{1BD1D66B-9B94-4509-B696-DCD2EA6312DE}</a:tableStyleId>
              </a:tblPr>
              <a:tblGrid>
                <a:gridCol w="1853600"/>
                <a:gridCol w="1853600"/>
                <a:gridCol w="1853600"/>
                <a:gridCol w="1853600"/>
              </a:tblGrid>
              <a:tr h="206250">
                <a:tc gridSpan="4">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Route of Administration</a:t>
                      </a:r>
                      <a:endParaRPr b="1" sz="1200">
                        <a:solidFill>
                          <a:srgbClr val="FFFFFF"/>
                        </a:solidFill>
                        <a:latin typeface="Mada"/>
                        <a:ea typeface="Mada"/>
                        <a:cs typeface="Mada"/>
                        <a:sym typeface="Mada"/>
                      </a:endParaRPr>
                    </a:p>
                  </a:txBody>
                  <a:tcPr marT="91425" marB="91425" marR="91425" marL="91425">
                    <a:lnL cap="flat" cmpd="sng" w="9525">
                      <a:solidFill>
                        <a:srgbClr val="D9D9D9">
                          <a:alpha val="0"/>
                        </a:srgbClr>
                      </a:solidFill>
                      <a:prstDash val="solid"/>
                      <a:round/>
                      <a:headEnd len="sm" w="sm" type="none"/>
                      <a:tailEnd len="sm" w="sm" type="none"/>
                    </a:lnL>
                    <a:lnR cap="flat" cmpd="sng" w="9525">
                      <a:solidFill>
                        <a:srgbClr val="D9D9D9">
                          <a:alpha val="0"/>
                        </a:srgbClr>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D9D9D9"/>
                      </a:solidFill>
                      <a:prstDash val="solid"/>
                      <a:round/>
                      <a:headEnd len="sm" w="sm" type="none"/>
                      <a:tailEnd len="sm" w="sm" type="none"/>
                    </a:lnB>
                    <a:solidFill>
                      <a:srgbClr val="134F5C"/>
                    </a:solidFill>
                  </a:tcPr>
                </a:tc>
                <a:tc hMerge="1"/>
                <a:tc hMerge="1"/>
                <a:tc hMerge="1"/>
              </a:tr>
              <a:tr h="50155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Oral </a:t>
                      </a:r>
                      <a:endParaRPr b="1" sz="1200">
                        <a:solidFill>
                          <a:srgbClr val="FFFFFF"/>
                        </a:solidFill>
                        <a:latin typeface="Mada"/>
                        <a:ea typeface="Mada"/>
                        <a:cs typeface="Mada"/>
                        <a:sym typeface="Mada"/>
                      </a:endParaRPr>
                    </a:p>
                    <a:p>
                      <a:pPr indent="0" lvl="0" marL="0" rtl="0" algn="ctr">
                        <a:spcBef>
                          <a:spcPts val="0"/>
                        </a:spcBef>
                        <a:spcAft>
                          <a:spcPts val="0"/>
                        </a:spcAft>
                        <a:buNone/>
                      </a:pPr>
                      <a:r>
                        <a:rPr b="1" lang="en-GB" sz="1200">
                          <a:solidFill>
                            <a:srgbClr val="FFFFFF"/>
                          </a:solidFill>
                          <a:latin typeface="Mada"/>
                          <a:ea typeface="Mada"/>
                          <a:cs typeface="Mada"/>
                          <a:sym typeface="Mada"/>
                        </a:rPr>
                        <a:t>administration</a:t>
                      </a:r>
                      <a:endParaRPr b="1" sz="1200">
                        <a:solidFill>
                          <a:srgbClr val="FFFFFF"/>
                        </a:solidFill>
                        <a:latin typeface="Mada"/>
                        <a:ea typeface="Mada"/>
                        <a:cs typeface="Mada"/>
                        <a:sym typeface="Mada"/>
                      </a:endParaRPr>
                    </a:p>
                  </a:txBody>
                  <a:tcPr marT="91425" marB="91425" marR="91425" marL="91425">
                    <a:lnL cap="flat" cmpd="sng" w="9525">
                      <a:solidFill>
                        <a:srgbClr val="D9D9D9">
                          <a:alpha val="0"/>
                        </a:srgbClr>
                      </a:solidFill>
                      <a:prstDash val="solid"/>
                      <a:round/>
                      <a:headEnd len="sm" w="sm" type="none"/>
                      <a:tailEnd len="sm" w="sm" type="none"/>
                    </a:lnL>
                    <a:lnR cap="flat" cmpd="sng" w="9525">
                      <a:solidFill>
                        <a:srgbClr val="D9D9D9">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Intradermal</a:t>
                      </a:r>
                      <a:endParaRPr b="1" sz="1200">
                        <a:solidFill>
                          <a:srgbClr val="FFFFFF"/>
                        </a:solidFill>
                        <a:latin typeface="Mada"/>
                        <a:ea typeface="Mada"/>
                        <a:cs typeface="Mada"/>
                        <a:sym typeface="Mada"/>
                      </a:endParaRPr>
                    </a:p>
                    <a:p>
                      <a:pPr indent="0" lvl="0" marL="0" rtl="0" algn="ctr">
                        <a:spcBef>
                          <a:spcPts val="0"/>
                        </a:spcBef>
                        <a:spcAft>
                          <a:spcPts val="0"/>
                        </a:spcAft>
                        <a:buNone/>
                      </a:pPr>
                      <a:r>
                        <a:rPr b="1" lang="en-GB" sz="1200">
                          <a:solidFill>
                            <a:srgbClr val="FFFFFF"/>
                          </a:solidFill>
                          <a:latin typeface="Mada"/>
                          <a:ea typeface="Mada"/>
                          <a:cs typeface="Mada"/>
                          <a:sym typeface="Mada"/>
                        </a:rPr>
                        <a:t> injection</a:t>
                      </a:r>
                      <a:endParaRPr b="1" sz="1200">
                        <a:solidFill>
                          <a:srgbClr val="FFFFFF"/>
                        </a:solidFill>
                        <a:latin typeface="Mada"/>
                        <a:ea typeface="Mada"/>
                        <a:cs typeface="Mada"/>
                        <a:sym typeface="Mada"/>
                      </a:endParaRPr>
                    </a:p>
                  </a:txBody>
                  <a:tcPr marT="91425" marB="91425" marR="91425" marL="91425">
                    <a:lnL cap="flat" cmpd="sng" w="9525">
                      <a:solidFill>
                        <a:srgbClr val="D9D9D9">
                          <a:alpha val="0"/>
                        </a:srgbClr>
                      </a:solidFill>
                      <a:prstDash val="solid"/>
                      <a:round/>
                      <a:headEnd len="sm" w="sm" type="none"/>
                      <a:tailEnd len="sm" w="sm" type="none"/>
                    </a:lnL>
                    <a:lnR cap="flat" cmpd="sng" w="9525">
                      <a:solidFill>
                        <a:srgbClr val="D9D9D9">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Subcutaneous injection</a:t>
                      </a:r>
                      <a:endParaRPr b="1" sz="1200">
                        <a:solidFill>
                          <a:srgbClr val="FFFFFF"/>
                        </a:solidFill>
                        <a:latin typeface="Mada"/>
                        <a:ea typeface="Mada"/>
                        <a:cs typeface="Mada"/>
                        <a:sym typeface="Mada"/>
                      </a:endParaRPr>
                    </a:p>
                  </a:txBody>
                  <a:tcPr marT="91425" marB="91425" marR="91425" marL="91425">
                    <a:lnL cap="flat" cmpd="sng" w="9525">
                      <a:solidFill>
                        <a:srgbClr val="D9D9D9">
                          <a:alpha val="0"/>
                        </a:srgbClr>
                      </a:solidFill>
                      <a:prstDash val="solid"/>
                      <a:round/>
                      <a:headEnd len="sm" w="sm" type="none"/>
                      <a:tailEnd len="sm" w="sm" type="none"/>
                    </a:lnL>
                    <a:lnR cap="flat" cmpd="sng" w="9525">
                      <a:solidFill>
                        <a:srgbClr val="D9D9D9">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Intramuscular injection</a:t>
                      </a:r>
                      <a:endParaRPr b="1" baseline="30000" sz="1200">
                        <a:solidFill>
                          <a:srgbClr val="FFFFFF"/>
                        </a:solidFill>
                        <a:latin typeface="Mada"/>
                        <a:ea typeface="Mada"/>
                        <a:cs typeface="Mada"/>
                        <a:sym typeface="Mada"/>
                      </a:endParaRPr>
                    </a:p>
                  </a:txBody>
                  <a:tcPr marT="91425" marB="91425" marR="91425" marL="91425">
                    <a:lnL cap="flat" cmpd="sng" w="9525">
                      <a:solidFill>
                        <a:srgbClr val="D9D9D9">
                          <a:alpha val="0"/>
                        </a:srgbClr>
                      </a:solidFill>
                      <a:prstDash val="solid"/>
                      <a:round/>
                      <a:headEnd len="sm" w="sm" type="none"/>
                      <a:tailEnd len="sm" w="sm" type="none"/>
                    </a:lnL>
                    <a:lnR cap="flat" cmpd="sng" w="9525">
                      <a:solidFill>
                        <a:srgbClr val="D9D9D9">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76A5AF"/>
                    </a:solidFill>
                  </a:tcPr>
                </a:tc>
              </a:tr>
              <a:tr h="1515300">
                <a:tc>
                  <a:txBody>
                    <a:bodyPr/>
                    <a:lstStyle/>
                    <a:p>
                      <a:pPr indent="0" lvl="0" marL="0" rtl="0" algn="l">
                        <a:spcBef>
                          <a:spcPts val="0"/>
                        </a:spcBef>
                        <a:spcAft>
                          <a:spcPts val="0"/>
                        </a:spcAft>
                        <a:buNone/>
                      </a:pPr>
                      <a:r>
                        <a:rPr lang="en-GB" sz="1100">
                          <a:latin typeface="Mada"/>
                          <a:ea typeface="Mada"/>
                          <a:cs typeface="Mada"/>
                          <a:sym typeface="Mada"/>
                        </a:rPr>
                        <a:t>• Oral administration of vaccine makes immunization easier by eliminating the need for a needle and syringe. </a:t>
                      </a:r>
                      <a:endParaRPr sz="11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100">
                          <a:solidFill>
                            <a:schemeClr val="dk1"/>
                          </a:solidFill>
                          <a:highlight>
                            <a:srgbClr val="D0E0E3"/>
                          </a:highlight>
                          <a:latin typeface="Mada"/>
                          <a:ea typeface="Mada"/>
                          <a:cs typeface="Mada"/>
                          <a:sym typeface="Mada"/>
                        </a:rPr>
                        <a:t>Example: </a:t>
                      </a:r>
                      <a:r>
                        <a:rPr lang="en-GB" sz="1100">
                          <a:solidFill>
                            <a:schemeClr val="dk1"/>
                          </a:solidFill>
                          <a:latin typeface="Mada"/>
                          <a:ea typeface="Mada"/>
                          <a:cs typeface="Mada"/>
                          <a:sym typeface="Mada"/>
                        </a:rPr>
                        <a:t> </a:t>
                      </a:r>
                      <a:r>
                        <a:rPr b="1" lang="en-GB" sz="1100">
                          <a:solidFill>
                            <a:srgbClr val="CC0000"/>
                          </a:solidFill>
                          <a:latin typeface="Mada"/>
                          <a:ea typeface="Mada"/>
                          <a:cs typeface="Mada"/>
                          <a:sym typeface="Mada"/>
                        </a:rPr>
                        <a:t>OPV, Rotavirus.</a:t>
                      </a:r>
                      <a:endParaRPr b="1" sz="1300">
                        <a:solidFill>
                          <a:srgbClr val="CC0000"/>
                        </a:solidFill>
                        <a:latin typeface="Mada"/>
                        <a:ea typeface="Mada"/>
                        <a:cs typeface="Mada"/>
                        <a:sym typeface="Mada"/>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l">
                        <a:spcBef>
                          <a:spcPts val="0"/>
                        </a:spcBef>
                        <a:spcAft>
                          <a:spcPts val="0"/>
                        </a:spcAft>
                        <a:buNone/>
                      </a:pPr>
                      <a:r>
                        <a:rPr lang="en-GB" sz="1100">
                          <a:latin typeface="Mada"/>
                          <a:ea typeface="Mada"/>
                          <a:cs typeface="Mada"/>
                          <a:sym typeface="Mada"/>
                        </a:rPr>
                        <a:t>• Administers the vaccine in the topmost layer of the skin. </a:t>
                      </a:r>
                      <a:endParaRPr sz="1100">
                        <a:latin typeface="Mada"/>
                        <a:ea typeface="Mada"/>
                        <a:cs typeface="Mada"/>
                        <a:sym typeface="Mada"/>
                      </a:endParaRPr>
                    </a:p>
                    <a:p>
                      <a:pPr indent="0" lvl="0" marL="0" rtl="0" algn="l">
                        <a:spcBef>
                          <a:spcPts val="0"/>
                        </a:spcBef>
                        <a:spcAft>
                          <a:spcPts val="0"/>
                        </a:spcAft>
                        <a:buNone/>
                      </a:pPr>
                      <a:r>
                        <a:rPr lang="en-GB" sz="1100">
                          <a:latin typeface="Mada"/>
                          <a:ea typeface="Mada"/>
                          <a:cs typeface="Mada"/>
                          <a:sym typeface="Mada"/>
                        </a:rPr>
                        <a:t>•</a:t>
                      </a:r>
                      <a:r>
                        <a:rPr lang="en-GB" sz="1100">
                          <a:solidFill>
                            <a:srgbClr val="980000"/>
                          </a:solidFill>
                          <a:latin typeface="Mada"/>
                          <a:ea typeface="Mada"/>
                          <a:cs typeface="Mada"/>
                          <a:sym typeface="Mada"/>
                        </a:rPr>
                        <a:t> </a:t>
                      </a:r>
                      <a:r>
                        <a:rPr b="1" lang="en-GB" sz="1100">
                          <a:solidFill>
                            <a:srgbClr val="CC0000"/>
                          </a:solidFill>
                          <a:latin typeface="Mada"/>
                          <a:ea typeface="Mada"/>
                          <a:cs typeface="Mada"/>
                          <a:sym typeface="Mada"/>
                        </a:rPr>
                        <a:t>BCG is the only vaccine with this route</a:t>
                      </a:r>
                      <a:r>
                        <a:rPr b="1" lang="en-GB" sz="1100">
                          <a:solidFill>
                            <a:srgbClr val="FF0000"/>
                          </a:solidFill>
                          <a:latin typeface="Mada"/>
                          <a:ea typeface="Mada"/>
                          <a:cs typeface="Mada"/>
                          <a:sym typeface="Mada"/>
                        </a:rPr>
                        <a:t> </a:t>
                      </a:r>
                      <a:r>
                        <a:rPr lang="en-GB" sz="1100">
                          <a:latin typeface="Mada"/>
                          <a:ea typeface="Mada"/>
                          <a:cs typeface="Mada"/>
                          <a:sym typeface="Mada"/>
                        </a:rPr>
                        <a:t>of administration. </a:t>
                      </a:r>
                      <a:endParaRPr sz="1100">
                        <a:latin typeface="Mada"/>
                        <a:ea typeface="Mada"/>
                        <a:cs typeface="Mada"/>
                        <a:sym typeface="Mada"/>
                      </a:endParaRPr>
                    </a:p>
                    <a:p>
                      <a:pPr indent="0" lvl="0" marL="0" rtl="0" algn="l">
                        <a:spcBef>
                          <a:spcPts val="0"/>
                        </a:spcBef>
                        <a:spcAft>
                          <a:spcPts val="0"/>
                        </a:spcAft>
                        <a:buNone/>
                      </a:pPr>
                      <a:r>
                        <a:rPr lang="en-GB" sz="1100">
                          <a:latin typeface="Mada"/>
                          <a:ea typeface="Mada"/>
                          <a:cs typeface="Mada"/>
                          <a:sym typeface="Mada"/>
                        </a:rPr>
                        <a:t>• Intradermal injection of BCG vaccine reduces the risk of </a:t>
                      </a:r>
                      <a:r>
                        <a:rPr b="1" lang="en-GB" sz="1100">
                          <a:solidFill>
                            <a:srgbClr val="CC0000"/>
                          </a:solidFill>
                          <a:latin typeface="Mada"/>
                          <a:ea typeface="Mada"/>
                          <a:cs typeface="Mada"/>
                          <a:sym typeface="Mada"/>
                        </a:rPr>
                        <a:t>neurovascular injury</a:t>
                      </a:r>
                      <a:endParaRPr b="1" sz="1100">
                        <a:solidFill>
                          <a:srgbClr val="CC0000"/>
                        </a:solidFill>
                        <a:latin typeface="Mada"/>
                        <a:ea typeface="Mada"/>
                        <a:cs typeface="Mada"/>
                        <a:sym typeface="Mada"/>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l">
                        <a:spcBef>
                          <a:spcPts val="0"/>
                        </a:spcBef>
                        <a:spcAft>
                          <a:spcPts val="0"/>
                        </a:spcAft>
                        <a:buNone/>
                      </a:pPr>
                      <a:r>
                        <a:rPr lang="en-GB" sz="1100">
                          <a:latin typeface="Mada"/>
                          <a:ea typeface="Mada"/>
                          <a:cs typeface="Mada"/>
                          <a:sym typeface="Mada"/>
                        </a:rPr>
                        <a:t>• Administers the vaccine into the subcutaneous layer above the muscle and below the skin.</a:t>
                      </a:r>
                      <a:endParaRPr sz="11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100">
                          <a:solidFill>
                            <a:schemeClr val="dk1"/>
                          </a:solidFill>
                          <a:highlight>
                            <a:srgbClr val="D0E0E3"/>
                          </a:highlight>
                          <a:latin typeface="Mada"/>
                          <a:ea typeface="Mada"/>
                          <a:cs typeface="Mada"/>
                          <a:sym typeface="Mada"/>
                        </a:rPr>
                        <a:t>Example: </a:t>
                      </a:r>
                      <a:r>
                        <a:rPr lang="en-GB" sz="1100">
                          <a:solidFill>
                            <a:schemeClr val="dk1"/>
                          </a:solidFill>
                          <a:latin typeface="Mada"/>
                          <a:ea typeface="Mada"/>
                          <a:cs typeface="Mada"/>
                          <a:sym typeface="Mada"/>
                        </a:rPr>
                        <a:t> </a:t>
                      </a:r>
                      <a:r>
                        <a:rPr b="1" lang="en-GB" sz="1100">
                          <a:solidFill>
                            <a:srgbClr val="CC0000"/>
                          </a:solidFill>
                          <a:latin typeface="Mada"/>
                          <a:ea typeface="Mada"/>
                          <a:cs typeface="Mada"/>
                          <a:sym typeface="Mada"/>
                        </a:rPr>
                        <a:t>Measles.</a:t>
                      </a:r>
                      <a:endParaRPr sz="1100">
                        <a:latin typeface="Mada"/>
                        <a:ea typeface="Mada"/>
                        <a:cs typeface="Mada"/>
                        <a:sym typeface="Mada"/>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l">
                        <a:spcBef>
                          <a:spcPts val="0"/>
                        </a:spcBef>
                        <a:spcAft>
                          <a:spcPts val="0"/>
                        </a:spcAft>
                        <a:buNone/>
                      </a:pPr>
                      <a:r>
                        <a:rPr lang="en-GB" sz="1100">
                          <a:latin typeface="Mada"/>
                          <a:ea typeface="Mada"/>
                          <a:cs typeface="Mada"/>
                          <a:sym typeface="Mada"/>
                        </a:rPr>
                        <a:t>• Administers the vaccine into the muscle mass. </a:t>
                      </a:r>
                      <a:endParaRPr sz="1100">
                        <a:latin typeface="Mada"/>
                        <a:ea typeface="Mada"/>
                        <a:cs typeface="Mada"/>
                        <a:sym typeface="Mada"/>
                      </a:endParaRPr>
                    </a:p>
                    <a:p>
                      <a:pPr indent="0" lvl="0" marL="0" rtl="0" algn="l">
                        <a:spcBef>
                          <a:spcPts val="0"/>
                        </a:spcBef>
                        <a:spcAft>
                          <a:spcPts val="0"/>
                        </a:spcAft>
                        <a:buNone/>
                      </a:pPr>
                      <a:r>
                        <a:rPr lang="en-GB" sz="1100">
                          <a:latin typeface="Mada"/>
                          <a:ea typeface="Mada"/>
                          <a:cs typeface="Mada"/>
                          <a:sym typeface="Mada"/>
                        </a:rPr>
                        <a:t>• Vaccines containing adjuvants should be injected IM to reduce adverse local effects. </a:t>
                      </a:r>
                      <a:endParaRPr sz="1100">
                        <a:latin typeface="Mada"/>
                        <a:ea typeface="Mada"/>
                        <a:cs typeface="Mada"/>
                        <a:sym typeface="Mada"/>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
        <p:nvSpPr>
          <p:cNvPr id="1802" name="Google Shape;1802;p62"/>
          <p:cNvSpPr/>
          <p:nvPr/>
        </p:nvSpPr>
        <p:spPr>
          <a:xfrm>
            <a:off x="2650971" y="1306107"/>
            <a:ext cx="355200" cy="3018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62"/>
          <p:cNvSpPr txBox="1"/>
          <p:nvPr/>
        </p:nvSpPr>
        <p:spPr>
          <a:xfrm>
            <a:off x="0" y="4273726"/>
            <a:ext cx="70722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76A5AF"/>
                </a:solidFill>
                <a:latin typeface="Nunito"/>
                <a:ea typeface="Nunito"/>
                <a:cs typeface="Nunito"/>
                <a:sym typeface="Nunito"/>
              </a:rPr>
              <a:t>Types of Vaccines Vials</a:t>
            </a: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p:txBody>
      </p:sp>
      <p:sp>
        <p:nvSpPr>
          <p:cNvPr id="1804" name="Google Shape;1804;p62"/>
          <p:cNvSpPr/>
          <p:nvPr/>
        </p:nvSpPr>
        <p:spPr>
          <a:xfrm>
            <a:off x="0" y="4679575"/>
            <a:ext cx="26532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805" name="Google Shape;1805;p62"/>
          <p:cNvSpPr txBox="1"/>
          <p:nvPr/>
        </p:nvSpPr>
        <p:spPr>
          <a:xfrm>
            <a:off x="-116025" y="4841950"/>
            <a:ext cx="7705500" cy="19503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rgbClr val="434343"/>
              </a:buClr>
              <a:buSzPts val="1200"/>
              <a:buFont typeface="Mada"/>
              <a:buChar char="●"/>
            </a:pPr>
            <a:r>
              <a:rPr b="1" lang="en-GB" sz="1200">
                <a:latin typeface="Mada"/>
                <a:ea typeface="Mada"/>
                <a:cs typeface="Mada"/>
                <a:sym typeface="Mada"/>
              </a:rPr>
              <a:t>Single-Dose Vials: </a:t>
            </a:r>
            <a:r>
              <a:rPr lang="en-GB" sz="1200">
                <a:latin typeface="Mada"/>
                <a:ea typeface="Mada"/>
                <a:cs typeface="Mada"/>
                <a:sym typeface="Mada"/>
              </a:rPr>
              <a:t> contains </a:t>
            </a:r>
            <a:r>
              <a:rPr lang="en-GB" sz="1200">
                <a:solidFill>
                  <a:srgbClr val="CC0000"/>
                </a:solidFill>
                <a:latin typeface="Mada"/>
                <a:ea typeface="Mada"/>
                <a:cs typeface="Mada"/>
                <a:sym typeface="Mada"/>
              </a:rPr>
              <a:t>one</a:t>
            </a:r>
            <a:r>
              <a:rPr lang="en-GB" sz="1200">
                <a:latin typeface="Mada"/>
                <a:ea typeface="Mada"/>
                <a:cs typeface="Mada"/>
                <a:sym typeface="Mada"/>
              </a:rPr>
              <a:t> dose and should be used </a:t>
            </a:r>
            <a:r>
              <a:rPr lang="en-GB" sz="1200">
                <a:solidFill>
                  <a:srgbClr val="CC0000"/>
                </a:solidFill>
                <a:latin typeface="Mada"/>
                <a:ea typeface="Mada"/>
                <a:cs typeface="Mada"/>
                <a:sym typeface="Mada"/>
              </a:rPr>
              <a:t>one</a:t>
            </a:r>
            <a:r>
              <a:rPr lang="en-GB" sz="1200">
                <a:latin typeface="Mada"/>
                <a:ea typeface="Mada"/>
                <a:cs typeface="Mada"/>
                <a:sym typeface="Mada"/>
              </a:rPr>
              <a:t> time for </a:t>
            </a:r>
            <a:r>
              <a:rPr lang="en-GB" sz="1200">
                <a:solidFill>
                  <a:srgbClr val="CC0000"/>
                </a:solidFill>
                <a:latin typeface="Mada"/>
                <a:ea typeface="Mada"/>
                <a:cs typeface="Mada"/>
                <a:sym typeface="Mada"/>
              </a:rPr>
              <a:t>one</a:t>
            </a:r>
            <a:r>
              <a:rPr lang="en-GB" sz="1200">
                <a:latin typeface="Mada"/>
                <a:ea typeface="Mada"/>
                <a:cs typeface="Mada"/>
                <a:sym typeface="Mada"/>
              </a:rPr>
              <a:t> patient. </a:t>
            </a:r>
            <a:r>
              <a:rPr b="1" lang="en-GB" sz="1200">
                <a:solidFill>
                  <a:srgbClr val="CC0000"/>
                </a:solidFill>
                <a:latin typeface="Mada"/>
                <a:ea typeface="Mada"/>
                <a:cs typeface="Mada"/>
                <a:sym typeface="Mada"/>
              </a:rPr>
              <a:t>Doesn’t contain preservatives. </a:t>
            </a:r>
            <a:endParaRPr b="1" sz="1200">
              <a:solidFill>
                <a:srgbClr val="CC0000"/>
              </a:solidFill>
              <a:latin typeface="Mada"/>
              <a:ea typeface="Mada"/>
              <a:cs typeface="Mada"/>
              <a:sym typeface="Mada"/>
            </a:endParaRPr>
          </a:p>
          <a:p>
            <a:pPr indent="-304800" lvl="0" marL="457200" rtl="0" algn="l">
              <a:lnSpc>
                <a:spcPct val="100000"/>
              </a:lnSpc>
              <a:spcBef>
                <a:spcPts val="0"/>
              </a:spcBef>
              <a:spcAft>
                <a:spcPts val="0"/>
              </a:spcAft>
              <a:buClr>
                <a:srgbClr val="000000"/>
              </a:buClr>
              <a:buSzPts val="1200"/>
              <a:buFont typeface="Mada"/>
              <a:buChar char="●"/>
            </a:pPr>
            <a:r>
              <a:rPr b="1" lang="en-GB" sz="1200">
                <a:latin typeface="Mada"/>
                <a:ea typeface="Mada"/>
                <a:cs typeface="Mada"/>
                <a:sym typeface="Mada"/>
              </a:rPr>
              <a:t>Multidose Vials: </a:t>
            </a:r>
            <a:r>
              <a:rPr lang="en-GB" sz="1200">
                <a:latin typeface="Mada"/>
                <a:ea typeface="Mada"/>
                <a:cs typeface="Mada"/>
                <a:sym typeface="Mada"/>
              </a:rPr>
              <a:t>contains </a:t>
            </a:r>
            <a:r>
              <a:rPr lang="en-GB" sz="1200">
                <a:solidFill>
                  <a:srgbClr val="CC0000"/>
                </a:solidFill>
                <a:latin typeface="Mada"/>
                <a:ea typeface="Mada"/>
                <a:cs typeface="Mada"/>
                <a:sym typeface="Mada"/>
              </a:rPr>
              <a:t>more than one</a:t>
            </a:r>
            <a:r>
              <a:rPr lang="en-GB" sz="1200">
                <a:latin typeface="Mada"/>
                <a:ea typeface="Mada"/>
                <a:cs typeface="Mada"/>
                <a:sym typeface="Mada"/>
              </a:rPr>
              <a:t> dose of vaccine. </a:t>
            </a:r>
            <a:r>
              <a:rPr b="1" lang="en-GB" sz="1200">
                <a:solidFill>
                  <a:srgbClr val="CC0000"/>
                </a:solidFill>
                <a:latin typeface="Mada"/>
                <a:ea typeface="Mada"/>
                <a:cs typeface="Mada"/>
                <a:sym typeface="Mada"/>
              </a:rPr>
              <a:t>Contain a preservative </a:t>
            </a:r>
            <a:r>
              <a:rPr lang="en-GB" sz="1200">
                <a:latin typeface="Mada"/>
                <a:ea typeface="Mada"/>
                <a:cs typeface="Mada"/>
                <a:sym typeface="Mada"/>
              </a:rPr>
              <a:t>→ can be entered or punctured more than once. After the maximum number of doses have been withdrawn, the vial should be discarded.</a:t>
            </a:r>
            <a:endParaRPr sz="1200">
              <a:latin typeface="Mada"/>
              <a:ea typeface="Mada"/>
              <a:cs typeface="Mada"/>
              <a:sym typeface="Mada"/>
            </a:endParaRPr>
          </a:p>
          <a:p>
            <a:pPr indent="-304800" lvl="0" marL="457200" rtl="0" algn="l">
              <a:lnSpc>
                <a:spcPct val="100000"/>
              </a:lnSpc>
              <a:spcBef>
                <a:spcPts val="0"/>
              </a:spcBef>
              <a:spcAft>
                <a:spcPts val="0"/>
              </a:spcAft>
              <a:buClr>
                <a:srgbClr val="595959"/>
              </a:buClr>
              <a:buSzPts val="1200"/>
              <a:buFont typeface="Mada"/>
              <a:buChar char="●"/>
            </a:pPr>
            <a:r>
              <a:rPr b="1" lang="en-GB" sz="1200">
                <a:latin typeface="Mada"/>
                <a:ea typeface="Mada"/>
                <a:cs typeface="Mada"/>
                <a:sym typeface="Mada"/>
              </a:rPr>
              <a:t>Manufacturer-Filled Syringes: </a:t>
            </a:r>
            <a:r>
              <a:rPr lang="en-GB" sz="1200">
                <a:latin typeface="Mada"/>
                <a:ea typeface="Mada"/>
                <a:cs typeface="Mada"/>
                <a:sym typeface="Mada"/>
              </a:rPr>
              <a:t>prepared and sealed under sterile conditions by the manufacturer. Activate an MFS (i.e., remove the syringe cap or attach the needle) only when ready to use.  </a:t>
            </a:r>
            <a:r>
              <a:rPr b="1" lang="en-GB" sz="1200">
                <a:solidFill>
                  <a:srgbClr val="CC0000"/>
                </a:solidFill>
                <a:latin typeface="Mada"/>
                <a:ea typeface="Mada"/>
                <a:cs typeface="Mada"/>
                <a:sym typeface="Mada"/>
              </a:rPr>
              <a:t>MFS don’t contain a preservative. </a:t>
            </a:r>
            <a:r>
              <a:rPr lang="en-GB" sz="1200">
                <a:latin typeface="Mada"/>
                <a:ea typeface="Mada"/>
                <a:cs typeface="Mada"/>
                <a:sym typeface="Mada"/>
              </a:rPr>
              <a:t>Once the sterile seal has been broken, the vaccine should be used or discarded</a:t>
            </a:r>
            <a:r>
              <a:rPr b="1" lang="en-GB" sz="1200">
                <a:solidFill>
                  <a:srgbClr val="CC0000"/>
                </a:solidFill>
                <a:latin typeface="Mada"/>
                <a:ea typeface="Mada"/>
                <a:cs typeface="Mada"/>
                <a:sym typeface="Mada"/>
              </a:rPr>
              <a:t> by the end of the workday. </a:t>
            </a:r>
            <a:endParaRPr b="1" sz="1200">
              <a:solidFill>
                <a:srgbClr val="CC0000"/>
              </a:solidFill>
              <a:latin typeface="Mada"/>
              <a:ea typeface="Mada"/>
              <a:cs typeface="Mada"/>
              <a:sym typeface="Mada"/>
            </a:endParaRPr>
          </a:p>
        </p:txBody>
      </p:sp>
      <p:pic>
        <p:nvPicPr>
          <p:cNvPr id="1806" name="Google Shape;1806;p62"/>
          <p:cNvPicPr preferRelativeResize="0"/>
          <p:nvPr/>
        </p:nvPicPr>
        <p:blipFill>
          <a:blip r:embed="rId3">
            <a:alphaModFix/>
          </a:blip>
          <a:stretch>
            <a:fillRect/>
          </a:stretch>
        </p:blipFill>
        <p:spPr>
          <a:xfrm>
            <a:off x="1304150" y="7840925"/>
            <a:ext cx="5429250" cy="2857500"/>
          </a:xfrm>
          <a:prstGeom prst="rect">
            <a:avLst/>
          </a:prstGeom>
          <a:noFill/>
          <a:ln>
            <a:noFill/>
          </a:ln>
        </p:spPr>
      </p:pic>
      <p:sp>
        <p:nvSpPr>
          <p:cNvPr id="1807" name="Google Shape;1807;p62"/>
          <p:cNvSpPr txBox="1"/>
          <p:nvPr/>
        </p:nvSpPr>
        <p:spPr>
          <a:xfrm>
            <a:off x="2947375" y="7869800"/>
            <a:ext cx="1850100" cy="44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rgbClr val="45818E"/>
                </a:solidFill>
                <a:latin typeface="Pacifico"/>
                <a:ea typeface="Pacifico"/>
                <a:cs typeface="Pacifico"/>
                <a:sym typeface="Pacifico"/>
              </a:rPr>
              <a:t>You Got This!</a:t>
            </a:r>
            <a:r>
              <a:rPr lang="en-GB" sz="1800">
                <a:solidFill>
                  <a:srgbClr val="45818E"/>
                </a:solidFill>
                <a:latin typeface="Pacifico"/>
                <a:ea typeface="Pacifico"/>
                <a:cs typeface="Pacifico"/>
                <a:sym typeface="Pacifico"/>
              </a:rPr>
              <a:t> </a:t>
            </a:r>
            <a:endParaRPr sz="1800">
              <a:solidFill>
                <a:srgbClr val="45818E"/>
              </a:solidFill>
              <a:latin typeface="Pacifico"/>
              <a:ea typeface="Pacifico"/>
              <a:cs typeface="Pacifico"/>
              <a:sym typeface="Pacific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1" name="Shape 1811"/>
        <p:cNvGrpSpPr/>
        <p:nvPr/>
      </p:nvGrpSpPr>
      <p:grpSpPr>
        <a:xfrm>
          <a:off x="0" y="0"/>
          <a:ext cx="0" cy="0"/>
          <a:chOff x="0" y="0"/>
          <a:chExt cx="0" cy="0"/>
        </a:xfrm>
      </p:grpSpPr>
      <p:sp>
        <p:nvSpPr>
          <p:cNvPr id="1812" name="Google Shape;1812;p63"/>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63"/>
          <p:cNvSpPr/>
          <p:nvPr/>
        </p:nvSpPr>
        <p:spPr>
          <a:xfrm>
            <a:off x="-9200" y="9462525"/>
            <a:ext cx="7635600" cy="1236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814" name="Google Shape;1814;p63"/>
          <p:cNvGraphicFramePr/>
          <p:nvPr/>
        </p:nvGraphicFramePr>
        <p:xfrm>
          <a:off x="79988" y="950313"/>
          <a:ext cx="3000000" cy="3000000"/>
        </p:xfrm>
        <a:graphic>
          <a:graphicData uri="http://schemas.openxmlformats.org/drawingml/2006/table">
            <a:tbl>
              <a:tblPr>
                <a:noFill/>
                <a:tableStyleId>{1BD1D66B-9B94-4509-B696-DCD2EA6312DE}</a:tableStyleId>
              </a:tblPr>
              <a:tblGrid>
                <a:gridCol w="1020400"/>
                <a:gridCol w="1877325"/>
                <a:gridCol w="1208600"/>
                <a:gridCol w="1148325"/>
                <a:gridCol w="2174900"/>
              </a:tblGrid>
              <a:tr h="655875">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Disease</a:t>
                      </a:r>
                      <a:endParaRPr b="1" sz="1200">
                        <a:solidFill>
                          <a:srgbClr val="FFFFFF"/>
                        </a:solidFill>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Vaccine</a:t>
                      </a:r>
                      <a:endParaRPr b="1" sz="1200">
                        <a:solidFill>
                          <a:srgbClr val="FFFFFF"/>
                        </a:solidFill>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EFEFEF"/>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Dose/Route of administration</a:t>
                      </a:r>
                      <a:endParaRPr b="1" sz="1200">
                        <a:solidFill>
                          <a:srgbClr val="FFFFFF"/>
                        </a:solidFill>
                        <a:latin typeface="Mada"/>
                        <a:ea typeface="Mada"/>
                        <a:cs typeface="Mada"/>
                        <a:sym typeface="Mada"/>
                      </a:endParaRPr>
                    </a:p>
                    <a:p>
                      <a:pPr indent="0" lvl="0" marL="0" rtl="0" algn="ctr">
                        <a:spcBef>
                          <a:spcPts val="0"/>
                        </a:spcBef>
                        <a:spcAft>
                          <a:spcPts val="0"/>
                        </a:spcAft>
                        <a:buNone/>
                      </a:pPr>
                      <a:r>
                        <a:t/>
                      </a:r>
                      <a:endParaRPr b="1" sz="700">
                        <a:solidFill>
                          <a:srgbClr val="FFD966"/>
                        </a:solidFill>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EFEFEF"/>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Timing</a:t>
                      </a:r>
                      <a:endParaRPr b="1" sz="1200">
                        <a:solidFill>
                          <a:srgbClr val="FFFFFF"/>
                        </a:solidFill>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EFEFEF"/>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Side effects </a:t>
                      </a:r>
                      <a:endParaRPr b="1" sz="900">
                        <a:solidFill>
                          <a:srgbClr val="FFD966"/>
                        </a:solidFill>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EFEFEF"/>
                      </a:solidFill>
                      <a:prstDash val="solid"/>
                      <a:round/>
                      <a:headEnd len="sm" w="sm" type="none"/>
                      <a:tailEnd len="sm" w="sm" type="none"/>
                    </a:lnB>
                    <a:solidFill>
                      <a:srgbClr val="134F5C"/>
                    </a:solidFill>
                  </a:tcPr>
                </a:tc>
              </a:tr>
              <a:tr h="1107900">
                <a:tc>
                  <a:txBody>
                    <a:bodyPr/>
                    <a:lstStyle/>
                    <a:p>
                      <a:pPr indent="0" lvl="0" marL="0" rtl="0" algn="ctr">
                        <a:spcBef>
                          <a:spcPts val="0"/>
                        </a:spcBef>
                        <a:spcAft>
                          <a:spcPts val="0"/>
                        </a:spcAft>
                        <a:buNone/>
                      </a:pPr>
                      <a:r>
                        <a:rPr b="1" lang="en-GB" sz="1100">
                          <a:solidFill>
                            <a:srgbClr val="FFFFFF"/>
                          </a:solidFill>
                          <a:latin typeface="Mada"/>
                          <a:ea typeface="Mada"/>
                          <a:cs typeface="Mada"/>
                          <a:sym typeface="Mada"/>
                        </a:rPr>
                        <a:t>Tuberculosis</a:t>
                      </a:r>
                      <a:endParaRPr b="1" sz="1100">
                        <a:solidFill>
                          <a:srgbClr val="FFFFFF"/>
                        </a:solidFill>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lang="en-GB" sz="1000">
                          <a:latin typeface="Mada"/>
                          <a:ea typeface="Mada"/>
                          <a:cs typeface="Mada"/>
                          <a:sym typeface="Mada"/>
                        </a:rPr>
                        <a:t>Bacille Calmette-Guérin (BCG) </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 0.05 ml Intradermal</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At 6 months</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b="1" lang="en-GB" sz="1000" u="sng">
                          <a:latin typeface="Mada"/>
                          <a:ea typeface="Mada"/>
                          <a:cs typeface="Mada"/>
                          <a:sym typeface="Mada"/>
                        </a:rPr>
                        <a:t>Severe</a:t>
                      </a:r>
                      <a:r>
                        <a:rPr lang="en-GB" sz="1000">
                          <a:latin typeface="Mada"/>
                          <a:ea typeface="Mada"/>
                          <a:cs typeface="Mada"/>
                          <a:sym typeface="Mada"/>
                        </a:rPr>
                        <a:t>: generalized disease or infections such as osteomyelitis (bone infection); abscess; regional lymphadenitis (lymph node inflammation)</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 </a:t>
                      </a:r>
                      <a:r>
                        <a:rPr b="1" lang="en-GB" sz="1000" u="sng">
                          <a:latin typeface="Mada"/>
                          <a:ea typeface="Mada"/>
                          <a:cs typeface="Mada"/>
                          <a:sym typeface="Mada"/>
                        </a:rPr>
                        <a:t>Mild</a:t>
                      </a:r>
                      <a:r>
                        <a:rPr lang="en-GB" sz="1000">
                          <a:latin typeface="Mada"/>
                          <a:ea typeface="Mada"/>
                          <a:cs typeface="Mada"/>
                          <a:sym typeface="Mada"/>
                        </a:rPr>
                        <a:t>: injection site reactions &amp; fever</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954025">
                <a:tc>
                  <a:txBody>
                    <a:bodyPr/>
                    <a:lstStyle/>
                    <a:p>
                      <a:pPr indent="0" lvl="0" marL="0" rtl="0" algn="ctr">
                        <a:spcBef>
                          <a:spcPts val="0"/>
                        </a:spcBef>
                        <a:spcAft>
                          <a:spcPts val="0"/>
                        </a:spcAft>
                        <a:buNone/>
                      </a:pPr>
                      <a:r>
                        <a:rPr b="1" lang="en-GB" sz="1100">
                          <a:solidFill>
                            <a:srgbClr val="FFFFFF"/>
                          </a:solidFill>
                          <a:latin typeface="Mada"/>
                          <a:ea typeface="Mada"/>
                          <a:cs typeface="Mada"/>
                          <a:sym typeface="Mada"/>
                        </a:rPr>
                        <a:t>Hepatitis B </a:t>
                      </a:r>
                      <a:endParaRPr b="1" sz="1100">
                        <a:solidFill>
                          <a:srgbClr val="FFFFFF"/>
                        </a:solidFill>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6A5AF"/>
                    </a:solidFill>
                  </a:tcPr>
                </a:tc>
                <a:tc>
                  <a:txBody>
                    <a:bodyPr/>
                    <a:lstStyle/>
                    <a:p>
                      <a:pPr indent="0" lvl="0" marL="0" rtl="0" algn="l">
                        <a:spcBef>
                          <a:spcPts val="0"/>
                        </a:spcBef>
                        <a:spcAft>
                          <a:spcPts val="0"/>
                        </a:spcAft>
                        <a:buNone/>
                      </a:pPr>
                      <a:r>
                        <a:rPr b="1" lang="en-GB" sz="1000">
                          <a:latin typeface="Mada"/>
                          <a:ea typeface="Mada"/>
                          <a:cs typeface="Mada"/>
                          <a:sym typeface="Mada"/>
                        </a:rPr>
                        <a:t>Monovalent (HepB)</a:t>
                      </a:r>
                      <a:endParaRPr b="1" sz="1000">
                        <a:latin typeface="Mada"/>
                        <a:ea typeface="Mada"/>
                        <a:cs typeface="Mada"/>
                        <a:sym typeface="Mada"/>
                      </a:endParaRPr>
                    </a:p>
                    <a:p>
                      <a:pPr indent="0" lvl="0" marL="0" rtl="0" algn="l">
                        <a:spcBef>
                          <a:spcPts val="0"/>
                        </a:spcBef>
                        <a:spcAft>
                          <a:spcPts val="0"/>
                        </a:spcAft>
                        <a:buNone/>
                      </a:pPr>
                      <a:r>
                        <a:rPr b="1" lang="en-GB" sz="1000">
                          <a:latin typeface="Mada"/>
                          <a:ea typeface="Mada"/>
                          <a:cs typeface="Mada"/>
                          <a:sym typeface="Mada"/>
                        </a:rPr>
                        <a:t>Pentavalent:</a:t>
                      </a:r>
                      <a:r>
                        <a:rPr lang="en-GB" sz="1000">
                          <a:latin typeface="Mada"/>
                          <a:ea typeface="Mada"/>
                          <a:cs typeface="Mada"/>
                          <a:sym typeface="Mada"/>
                        </a:rPr>
                        <a:t> with Diphtheria, tetanus, pertussis, and Haemophilus influenzae type b</a:t>
                      </a:r>
                      <a:endParaRPr sz="1000">
                        <a:latin typeface="Mada"/>
                        <a:ea typeface="Mada"/>
                        <a:cs typeface="Mada"/>
                        <a:sym typeface="Mada"/>
                      </a:endParaRPr>
                    </a:p>
                    <a:p>
                      <a:pPr indent="0" lvl="0" marL="0" rtl="0" algn="l">
                        <a:spcBef>
                          <a:spcPts val="0"/>
                        </a:spcBef>
                        <a:spcAft>
                          <a:spcPts val="0"/>
                        </a:spcAft>
                        <a:buNone/>
                      </a:pPr>
                      <a:r>
                        <a:rPr b="1" lang="en-GB" sz="1000">
                          <a:latin typeface="Mada"/>
                          <a:ea typeface="Mada"/>
                          <a:cs typeface="Mada"/>
                          <a:sym typeface="Mada"/>
                        </a:rPr>
                        <a:t>Quadrivalent:</a:t>
                      </a:r>
                      <a:r>
                        <a:rPr lang="en-GB" sz="1000">
                          <a:latin typeface="Mada"/>
                          <a:ea typeface="Mada"/>
                          <a:cs typeface="Mada"/>
                          <a:sym typeface="Mada"/>
                        </a:rPr>
                        <a:t> DTP+HepB</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0.5 ml Intramuscularly</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At birth 2, 4, 6 months</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b="1" lang="en-GB" sz="1000" u="sng">
                          <a:latin typeface="Mada"/>
                          <a:ea typeface="Mada"/>
                          <a:cs typeface="Mada"/>
                          <a:sym typeface="Mada"/>
                        </a:rPr>
                        <a:t>Severe</a:t>
                      </a:r>
                      <a:r>
                        <a:rPr lang="en-GB" sz="1000">
                          <a:latin typeface="Mada"/>
                          <a:ea typeface="Mada"/>
                          <a:cs typeface="Mada"/>
                          <a:sym typeface="Mada"/>
                        </a:rPr>
                        <a:t>: rare anaphylaxis</a:t>
                      </a:r>
                      <a:endParaRPr sz="1000">
                        <a:latin typeface="Mada"/>
                        <a:ea typeface="Mada"/>
                        <a:cs typeface="Mada"/>
                        <a:sym typeface="Mada"/>
                      </a:endParaRPr>
                    </a:p>
                    <a:p>
                      <a:pPr indent="0" lvl="0" marL="0" rtl="0" algn="l">
                        <a:spcBef>
                          <a:spcPts val="0"/>
                        </a:spcBef>
                        <a:spcAft>
                          <a:spcPts val="0"/>
                        </a:spcAft>
                        <a:buNone/>
                      </a:pPr>
                      <a:r>
                        <a:rPr b="1" lang="en-GB" sz="1000" u="sng">
                          <a:latin typeface="Mada"/>
                          <a:ea typeface="Mada"/>
                          <a:cs typeface="Mada"/>
                          <a:sym typeface="Mada"/>
                        </a:rPr>
                        <a:t>Mild</a:t>
                      </a:r>
                      <a:r>
                        <a:rPr lang="en-GB" sz="1000">
                          <a:latin typeface="Mada"/>
                          <a:ea typeface="Mada"/>
                          <a:cs typeface="Mada"/>
                          <a:sym typeface="Mada"/>
                        </a:rPr>
                        <a:t>: injection site reactions (pain, redness, swelling); headache; fever</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954025">
                <a:tc>
                  <a:txBody>
                    <a:bodyPr/>
                    <a:lstStyle/>
                    <a:p>
                      <a:pPr indent="0" lvl="0" marL="0" rtl="0" algn="ctr">
                        <a:spcBef>
                          <a:spcPts val="0"/>
                        </a:spcBef>
                        <a:spcAft>
                          <a:spcPts val="0"/>
                        </a:spcAft>
                        <a:buNone/>
                      </a:pPr>
                      <a:r>
                        <a:rPr b="1" lang="en-GB" sz="1100">
                          <a:solidFill>
                            <a:srgbClr val="FFFFFF"/>
                          </a:solidFill>
                          <a:latin typeface="Mada"/>
                          <a:ea typeface="Mada"/>
                          <a:cs typeface="Mada"/>
                          <a:sym typeface="Mada"/>
                        </a:rPr>
                        <a:t>Diphtheria</a:t>
                      </a:r>
                      <a:endParaRPr b="1" sz="1100">
                        <a:solidFill>
                          <a:srgbClr val="FFFFFF"/>
                        </a:solidFill>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lang="en-GB" sz="1000">
                          <a:latin typeface="Mada"/>
                          <a:ea typeface="Mada"/>
                          <a:cs typeface="Mada"/>
                          <a:sym typeface="Mada"/>
                        </a:rPr>
                        <a:t>(DT/ dT) with tetanus (DTP) with tetanus and pertussis </a:t>
                      </a:r>
                      <a:r>
                        <a:rPr b="1" lang="en-GB" sz="1000">
                          <a:latin typeface="Mada"/>
                          <a:ea typeface="Mada"/>
                          <a:cs typeface="Mada"/>
                          <a:sym typeface="Mada"/>
                        </a:rPr>
                        <a:t>Pentavalent</a:t>
                      </a:r>
                      <a:r>
                        <a:rPr lang="en-GB" sz="1000">
                          <a:latin typeface="Mada"/>
                          <a:ea typeface="Mada"/>
                          <a:cs typeface="Mada"/>
                          <a:sym typeface="Mada"/>
                        </a:rPr>
                        <a:t>: with tetanus, pertussis, hepatitis B and Haemophilus influenzae type b </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0.5 ml Intramuscularly</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2, 4, 6, 18 months and 4- 6 years</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en-GB" sz="1000">
                          <a:latin typeface="Mada"/>
                          <a:ea typeface="Mada"/>
                          <a:cs typeface="Mada"/>
                          <a:sym typeface="Mada"/>
                        </a:rPr>
                        <a:t>Severe adverse events due to diphtheria toxoid alone have not been reported </a:t>
                      </a:r>
                      <a:endParaRPr sz="1000">
                        <a:latin typeface="Mada"/>
                        <a:ea typeface="Mada"/>
                        <a:cs typeface="Mada"/>
                        <a:sym typeface="Mada"/>
                      </a:endParaRPr>
                    </a:p>
                    <a:p>
                      <a:pPr indent="0" lvl="0" marL="0" rtl="0" algn="l">
                        <a:spcBef>
                          <a:spcPts val="0"/>
                        </a:spcBef>
                        <a:spcAft>
                          <a:spcPts val="0"/>
                        </a:spcAft>
                        <a:buNone/>
                      </a:pPr>
                      <a:r>
                        <a:rPr b="1" lang="en-GB" sz="1000" u="sng">
                          <a:latin typeface="Mada"/>
                          <a:ea typeface="Mada"/>
                          <a:cs typeface="Mada"/>
                          <a:sym typeface="Mada"/>
                        </a:rPr>
                        <a:t>Mild</a:t>
                      </a:r>
                      <a:r>
                        <a:rPr lang="en-GB" sz="1000">
                          <a:latin typeface="Mada"/>
                          <a:ea typeface="Mada"/>
                          <a:cs typeface="Mada"/>
                          <a:sym typeface="Mada"/>
                        </a:rPr>
                        <a:t>: injection site reactions, fever </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1415675">
                <a:tc>
                  <a:txBody>
                    <a:bodyPr/>
                    <a:lstStyle/>
                    <a:p>
                      <a:pPr indent="0" lvl="0" marL="0" rtl="0" algn="ctr">
                        <a:spcBef>
                          <a:spcPts val="0"/>
                        </a:spcBef>
                        <a:spcAft>
                          <a:spcPts val="0"/>
                        </a:spcAft>
                        <a:buNone/>
                      </a:pPr>
                      <a:r>
                        <a:rPr b="1" lang="en-GB" sz="1100">
                          <a:solidFill>
                            <a:srgbClr val="FFFFFF"/>
                          </a:solidFill>
                          <a:latin typeface="Mada"/>
                          <a:ea typeface="Mada"/>
                          <a:cs typeface="Mada"/>
                          <a:sym typeface="Mada"/>
                        </a:rPr>
                        <a:t>Pertussis</a:t>
                      </a:r>
                      <a:endParaRPr b="1" sz="1100">
                        <a:solidFill>
                          <a:srgbClr val="FFFFFF"/>
                        </a:solidFill>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6A5AF"/>
                    </a:solidFill>
                  </a:tcPr>
                </a:tc>
                <a:tc>
                  <a:txBody>
                    <a:bodyPr/>
                    <a:lstStyle/>
                    <a:p>
                      <a:pPr indent="0" lvl="0" marL="0" rtl="0" algn="l">
                        <a:spcBef>
                          <a:spcPts val="0"/>
                        </a:spcBef>
                        <a:spcAft>
                          <a:spcPts val="0"/>
                        </a:spcAft>
                        <a:buNone/>
                      </a:pPr>
                      <a:r>
                        <a:rPr b="1" lang="en-GB" sz="1000">
                          <a:latin typeface="Mada"/>
                          <a:ea typeface="Mada"/>
                          <a:cs typeface="Mada"/>
                          <a:sym typeface="Mada"/>
                        </a:rPr>
                        <a:t>Trivalent </a:t>
                      </a:r>
                      <a:r>
                        <a:rPr lang="en-GB" sz="1000">
                          <a:latin typeface="Mada"/>
                          <a:ea typeface="Mada"/>
                          <a:cs typeface="Mada"/>
                          <a:sym typeface="Mada"/>
                        </a:rPr>
                        <a:t>(DTP) with tetanus and diphtheria </a:t>
                      </a:r>
                      <a:endParaRPr sz="1000">
                        <a:latin typeface="Mada"/>
                        <a:ea typeface="Mada"/>
                        <a:cs typeface="Mada"/>
                        <a:sym typeface="Mada"/>
                      </a:endParaRPr>
                    </a:p>
                    <a:p>
                      <a:pPr indent="0" lvl="0" marL="0" rtl="0" algn="l">
                        <a:spcBef>
                          <a:spcPts val="0"/>
                        </a:spcBef>
                        <a:spcAft>
                          <a:spcPts val="0"/>
                        </a:spcAft>
                        <a:buNone/>
                      </a:pPr>
                      <a:r>
                        <a:rPr b="1" lang="en-GB" sz="1000">
                          <a:latin typeface="Mada"/>
                          <a:ea typeface="Mada"/>
                          <a:cs typeface="Mada"/>
                          <a:sym typeface="Mada"/>
                        </a:rPr>
                        <a:t>Pentavalent</a:t>
                      </a:r>
                      <a:r>
                        <a:rPr lang="en-GB" sz="1000">
                          <a:latin typeface="Mada"/>
                          <a:ea typeface="Mada"/>
                          <a:cs typeface="Mada"/>
                          <a:sym typeface="Mada"/>
                        </a:rPr>
                        <a:t>: with tetanus, diphtheria, hepatitis B and Haemophilus influenzae type b </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0.5 ml Intramuscularly</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2, 4, 6, 18 months and 4- 6 years</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b="1" lang="en-GB" sz="1000" u="sng">
                          <a:latin typeface="Mada"/>
                          <a:ea typeface="Mada"/>
                          <a:cs typeface="Mada"/>
                          <a:sym typeface="Mada"/>
                        </a:rPr>
                        <a:t>Severe</a:t>
                      </a:r>
                      <a:r>
                        <a:rPr lang="en-GB" sz="1000">
                          <a:latin typeface="Mada"/>
                          <a:ea typeface="Mada"/>
                          <a:cs typeface="Mada"/>
                          <a:sym typeface="Mada"/>
                        </a:rPr>
                        <a:t>: rare anaphylaxis, hypotonic– hyporesponsive episodes (loss of muscle tone &amp; responsiveness/ consciousness); febrile seizures; prolonged crying.</a:t>
                      </a:r>
                      <a:endParaRPr sz="1000">
                        <a:latin typeface="Mada"/>
                        <a:ea typeface="Mada"/>
                        <a:cs typeface="Mada"/>
                        <a:sym typeface="Mada"/>
                      </a:endParaRPr>
                    </a:p>
                    <a:p>
                      <a:pPr indent="0" lvl="0" marL="0" rtl="0" algn="l">
                        <a:spcBef>
                          <a:spcPts val="0"/>
                        </a:spcBef>
                        <a:spcAft>
                          <a:spcPts val="0"/>
                        </a:spcAft>
                        <a:buNone/>
                      </a:pPr>
                      <a:r>
                        <a:rPr b="1" lang="en-GB" sz="1000" u="sng">
                          <a:latin typeface="Mada"/>
                          <a:ea typeface="Mada"/>
                          <a:cs typeface="Mada"/>
                          <a:sym typeface="Mada"/>
                        </a:rPr>
                        <a:t>Mild</a:t>
                      </a:r>
                      <a:r>
                        <a:rPr lang="en-GB" sz="1000">
                          <a:latin typeface="Mada"/>
                          <a:ea typeface="Mada"/>
                          <a:cs typeface="Mada"/>
                          <a:sym typeface="Mada"/>
                        </a:rPr>
                        <a:t>: injection site reactions (pain, redness, swelling); fever and agitation </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1261775">
                <a:tc>
                  <a:txBody>
                    <a:bodyPr/>
                    <a:lstStyle/>
                    <a:p>
                      <a:pPr indent="0" lvl="0" marL="0" rtl="0" algn="ctr">
                        <a:spcBef>
                          <a:spcPts val="0"/>
                        </a:spcBef>
                        <a:spcAft>
                          <a:spcPts val="0"/>
                        </a:spcAft>
                        <a:buNone/>
                      </a:pPr>
                      <a:r>
                        <a:rPr b="1" lang="en-GB" sz="1100">
                          <a:solidFill>
                            <a:srgbClr val="FFFFFF"/>
                          </a:solidFill>
                          <a:latin typeface="Mada"/>
                          <a:ea typeface="Mada"/>
                          <a:cs typeface="Mada"/>
                          <a:sym typeface="Mada"/>
                        </a:rPr>
                        <a:t>Tetanus</a:t>
                      </a:r>
                      <a:endParaRPr b="1" sz="1100">
                        <a:solidFill>
                          <a:srgbClr val="FFFFFF"/>
                        </a:solidFill>
                        <a:latin typeface="Mada"/>
                        <a:ea typeface="Mada"/>
                        <a:cs typeface="Mada"/>
                        <a:sym typeface="Mada"/>
                      </a:endParaRPr>
                    </a:p>
                    <a:p>
                      <a:pPr indent="0" lvl="0" marL="0" rtl="0" algn="ctr">
                        <a:spcBef>
                          <a:spcPts val="0"/>
                        </a:spcBef>
                        <a:spcAft>
                          <a:spcPts val="0"/>
                        </a:spcAft>
                        <a:buNone/>
                      </a:pPr>
                      <a:r>
                        <a:rPr b="1" lang="en-GB" sz="1100">
                          <a:solidFill>
                            <a:srgbClr val="F1C232"/>
                          </a:solidFill>
                          <a:latin typeface="Mada"/>
                          <a:ea typeface="Mada"/>
                          <a:cs typeface="Mada"/>
                          <a:sym typeface="Mada"/>
                        </a:rPr>
                        <a:t>Recommended during pregnancy </a:t>
                      </a:r>
                      <a:endParaRPr b="1" sz="1100">
                        <a:solidFill>
                          <a:srgbClr val="F1C232"/>
                        </a:solidFill>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6A5AF"/>
                    </a:solidFill>
                  </a:tcPr>
                </a:tc>
                <a:tc>
                  <a:txBody>
                    <a:bodyPr/>
                    <a:lstStyle/>
                    <a:p>
                      <a:pPr indent="0" lvl="0" marL="0" rtl="0" algn="l">
                        <a:spcBef>
                          <a:spcPts val="0"/>
                        </a:spcBef>
                        <a:spcAft>
                          <a:spcPts val="0"/>
                        </a:spcAft>
                        <a:buNone/>
                      </a:pPr>
                      <a:r>
                        <a:rPr b="1" lang="en-GB" sz="1000">
                          <a:latin typeface="Mada"/>
                          <a:ea typeface="Mada"/>
                          <a:cs typeface="Mada"/>
                          <a:sym typeface="Mada"/>
                        </a:rPr>
                        <a:t>Monovalent </a:t>
                      </a:r>
                      <a:r>
                        <a:rPr lang="en-GB" sz="1000">
                          <a:latin typeface="Mada"/>
                          <a:ea typeface="Mada"/>
                          <a:cs typeface="Mada"/>
                          <a:sym typeface="Mada"/>
                        </a:rPr>
                        <a:t>(TT) </a:t>
                      </a:r>
                      <a:endParaRPr sz="1000">
                        <a:latin typeface="Mada"/>
                        <a:ea typeface="Mada"/>
                        <a:cs typeface="Mada"/>
                        <a:sym typeface="Mada"/>
                      </a:endParaRPr>
                    </a:p>
                    <a:p>
                      <a:pPr indent="0" lvl="0" marL="0" rtl="0" algn="l">
                        <a:spcBef>
                          <a:spcPts val="0"/>
                        </a:spcBef>
                        <a:spcAft>
                          <a:spcPts val="0"/>
                        </a:spcAft>
                        <a:buNone/>
                      </a:pPr>
                      <a:r>
                        <a:rPr b="1" lang="en-GB" sz="1000">
                          <a:latin typeface="Mada"/>
                          <a:ea typeface="Mada"/>
                          <a:cs typeface="Mada"/>
                          <a:sym typeface="Mada"/>
                        </a:rPr>
                        <a:t>Divalent </a:t>
                      </a:r>
                      <a:r>
                        <a:rPr lang="en-GB" sz="1000">
                          <a:latin typeface="Mada"/>
                          <a:ea typeface="Mada"/>
                          <a:cs typeface="Mada"/>
                          <a:sym typeface="Mada"/>
                        </a:rPr>
                        <a:t>(DT/ dT) with diphtheria </a:t>
                      </a:r>
                      <a:endParaRPr sz="1000">
                        <a:latin typeface="Mada"/>
                        <a:ea typeface="Mada"/>
                        <a:cs typeface="Mada"/>
                        <a:sym typeface="Mada"/>
                      </a:endParaRPr>
                    </a:p>
                    <a:p>
                      <a:pPr indent="0" lvl="0" marL="0" rtl="0" algn="l">
                        <a:spcBef>
                          <a:spcPts val="0"/>
                        </a:spcBef>
                        <a:spcAft>
                          <a:spcPts val="0"/>
                        </a:spcAft>
                        <a:buNone/>
                      </a:pPr>
                      <a:r>
                        <a:rPr b="1" lang="en-GB" sz="1000">
                          <a:latin typeface="Mada"/>
                          <a:ea typeface="Mada"/>
                          <a:cs typeface="Mada"/>
                          <a:sym typeface="Mada"/>
                        </a:rPr>
                        <a:t>Trivalent </a:t>
                      </a:r>
                      <a:r>
                        <a:rPr lang="en-GB" sz="1000">
                          <a:latin typeface="Mada"/>
                          <a:ea typeface="Mada"/>
                          <a:cs typeface="Mada"/>
                          <a:sym typeface="Mada"/>
                        </a:rPr>
                        <a:t>(DTP) </a:t>
                      </a:r>
                      <a:endParaRPr sz="1000">
                        <a:latin typeface="Mada"/>
                        <a:ea typeface="Mada"/>
                        <a:cs typeface="Mada"/>
                        <a:sym typeface="Mada"/>
                      </a:endParaRPr>
                    </a:p>
                    <a:p>
                      <a:pPr indent="0" lvl="0" marL="0" rtl="0" algn="l">
                        <a:spcBef>
                          <a:spcPts val="0"/>
                        </a:spcBef>
                        <a:spcAft>
                          <a:spcPts val="0"/>
                        </a:spcAft>
                        <a:buNone/>
                      </a:pPr>
                      <a:r>
                        <a:rPr b="1" lang="en-GB" sz="1000">
                          <a:latin typeface="Mada"/>
                          <a:ea typeface="Mada"/>
                          <a:cs typeface="Mada"/>
                          <a:sym typeface="Mada"/>
                        </a:rPr>
                        <a:t>Pentavalent</a:t>
                      </a:r>
                      <a:r>
                        <a:rPr lang="en-GB" sz="1000">
                          <a:latin typeface="Mada"/>
                          <a:ea typeface="Mada"/>
                          <a:cs typeface="Mada"/>
                          <a:sym typeface="Mada"/>
                        </a:rPr>
                        <a:t>: with diphtheria, pertussis, hepatitis B and Haemophilus influenzae type b </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0.5 ml Intramuscularly</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2, 4, 6, 18 months and 4- 6 years</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b="1" lang="en-GB" sz="1000" u="sng">
                          <a:latin typeface="Mada"/>
                          <a:ea typeface="Mada"/>
                          <a:cs typeface="Mada"/>
                          <a:sym typeface="Mada"/>
                        </a:rPr>
                        <a:t>Severe</a:t>
                      </a:r>
                      <a:r>
                        <a:rPr lang="en-GB" sz="1000">
                          <a:latin typeface="Mada"/>
                          <a:ea typeface="Mada"/>
                          <a:cs typeface="Mada"/>
                          <a:sym typeface="Mada"/>
                        </a:rPr>
                        <a:t>: rare anaphylaxis, brachial neuritis </a:t>
                      </a:r>
                      <a:endParaRPr sz="1000">
                        <a:latin typeface="Mada"/>
                        <a:ea typeface="Mada"/>
                        <a:cs typeface="Mada"/>
                        <a:sym typeface="Mada"/>
                      </a:endParaRPr>
                    </a:p>
                    <a:p>
                      <a:pPr indent="0" lvl="0" marL="0" rtl="0" algn="l">
                        <a:spcBef>
                          <a:spcPts val="0"/>
                        </a:spcBef>
                        <a:spcAft>
                          <a:spcPts val="0"/>
                        </a:spcAft>
                        <a:buNone/>
                      </a:pPr>
                      <a:r>
                        <a:rPr b="1" lang="en-GB" sz="1000" u="sng">
                          <a:latin typeface="Mada"/>
                          <a:ea typeface="Mada"/>
                          <a:cs typeface="Mada"/>
                          <a:sym typeface="Mada"/>
                        </a:rPr>
                        <a:t>Mild</a:t>
                      </a:r>
                      <a:r>
                        <a:rPr lang="en-GB" sz="1000">
                          <a:latin typeface="Mada"/>
                          <a:ea typeface="Mada"/>
                          <a:cs typeface="Mada"/>
                          <a:sym typeface="Mada"/>
                        </a:rPr>
                        <a:t>: injection site reactions and fever</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800150">
                <a:tc>
                  <a:txBody>
                    <a:bodyPr/>
                    <a:lstStyle/>
                    <a:p>
                      <a:pPr indent="0" lvl="0" marL="0" rtl="0" algn="ctr">
                        <a:spcBef>
                          <a:spcPts val="0"/>
                        </a:spcBef>
                        <a:spcAft>
                          <a:spcPts val="0"/>
                        </a:spcAft>
                        <a:buNone/>
                      </a:pPr>
                      <a:r>
                        <a:rPr b="1" lang="en-GB" sz="1100">
                          <a:solidFill>
                            <a:srgbClr val="FFFFFF"/>
                          </a:solidFill>
                          <a:latin typeface="Mada"/>
                          <a:ea typeface="Mada"/>
                          <a:cs typeface="Mada"/>
                          <a:sym typeface="Mada"/>
                        </a:rPr>
                        <a:t>Haemophilus influenzae type b (Hib)</a:t>
                      </a:r>
                      <a:endParaRPr b="1" sz="1100">
                        <a:solidFill>
                          <a:srgbClr val="FFFFFF"/>
                        </a:solidFill>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6A5AF"/>
                    </a:solidFill>
                  </a:tcPr>
                </a:tc>
                <a:tc>
                  <a:txBody>
                    <a:bodyPr/>
                    <a:lstStyle/>
                    <a:p>
                      <a:pPr indent="0" lvl="0" marL="0" rtl="0" algn="l">
                        <a:spcBef>
                          <a:spcPts val="0"/>
                        </a:spcBef>
                        <a:spcAft>
                          <a:spcPts val="0"/>
                        </a:spcAft>
                        <a:buNone/>
                      </a:pPr>
                      <a:r>
                        <a:rPr lang="en-GB" sz="1000">
                          <a:latin typeface="Mada"/>
                          <a:ea typeface="Mada"/>
                          <a:cs typeface="Mada"/>
                          <a:sym typeface="Mada"/>
                        </a:rPr>
                        <a:t>Monovalent Hib </a:t>
                      </a:r>
                      <a:endParaRPr sz="1000">
                        <a:latin typeface="Mada"/>
                        <a:ea typeface="Mada"/>
                        <a:cs typeface="Mada"/>
                        <a:sym typeface="Mada"/>
                      </a:endParaRPr>
                    </a:p>
                    <a:p>
                      <a:pPr indent="0" lvl="0" marL="0" rtl="0" algn="l">
                        <a:spcBef>
                          <a:spcPts val="0"/>
                        </a:spcBef>
                        <a:spcAft>
                          <a:spcPts val="0"/>
                        </a:spcAft>
                        <a:buNone/>
                      </a:pPr>
                      <a:r>
                        <a:rPr b="1" lang="en-GB" sz="1000">
                          <a:latin typeface="Mada"/>
                          <a:ea typeface="Mada"/>
                          <a:cs typeface="Mada"/>
                          <a:sym typeface="Mada"/>
                        </a:rPr>
                        <a:t>Pentavalent:</a:t>
                      </a:r>
                      <a:r>
                        <a:rPr lang="en-GB" sz="1000">
                          <a:latin typeface="Mada"/>
                          <a:ea typeface="Mada"/>
                          <a:cs typeface="Mada"/>
                          <a:sym typeface="Mada"/>
                        </a:rPr>
                        <a:t> with diphtheria, tetanus, pertussis and hepatitis B </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0.5 ml Intramuscularly</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2, 4, 6, 18 months </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b="1" lang="en-GB" sz="1000" u="sng">
                          <a:latin typeface="Mada"/>
                          <a:ea typeface="Mada"/>
                          <a:cs typeface="Mada"/>
                          <a:sym typeface="Mada"/>
                        </a:rPr>
                        <a:t>Severe</a:t>
                      </a:r>
                      <a:r>
                        <a:rPr lang="en-GB" sz="1000">
                          <a:latin typeface="Mada"/>
                          <a:ea typeface="Mada"/>
                          <a:cs typeface="Mada"/>
                          <a:sym typeface="Mada"/>
                        </a:rPr>
                        <a:t>: none reported to date </a:t>
                      </a:r>
                      <a:endParaRPr sz="1000">
                        <a:latin typeface="Mada"/>
                        <a:ea typeface="Mada"/>
                        <a:cs typeface="Mada"/>
                        <a:sym typeface="Mada"/>
                      </a:endParaRPr>
                    </a:p>
                    <a:p>
                      <a:pPr indent="0" lvl="0" marL="0" rtl="0" algn="l">
                        <a:spcBef>
                          <a:spcPts val="0"/>
                        </a:spcBef>
                        <a:spcAft>
                          <a:spcPts val="0"/>
                        </a:spcAft>
                        <a:buNone/>
                      </a:pPr>
                      <a:r>
                        <a:rPr b="1" lang="en-GB" sz="1000" u="sng">
                          <a:latin typeface="Mada"/>
                          <a:ea typeface="Mada"/>
                          <a:cs typeface="Mada"/>
                          <a:sym typeface="Mada"/>
                        </a:rPr>
                        <a:t>Mild</a:t>
                      </a:r>
                      <a:r>
                        <a:rPr lang="en-GB" sz="1000">
                          <a:latin typeface="Mada"/>
                          <a:ea typeface="Mada"/>
                          <a:cs typeface="Mada"/>
                          <a:sym typeface="Mada"/>
                        </a:rPr>
                        <a:t>: injection site reactions, fever </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1056125">
                <a:tc>
                  <a:txBody>
                    <a:bodyPr/>
                    <a:lstStyle/>
                    <a:p>
                      <a:pPr indent="0" lvl="0" marL="0" rtl="0" algn="ctr">
                        <a:spcBef>
                          <a:spcPts val="0"/>
                        </a:spcBef>
                        <a:spcAft>
                          <a:spcPts val="0"/>
                        </a:spcAft>
                        <a:buNone/>
                      </a:pPr>
                      <a:r>
                        <a:rPr b="1" lang="en-GB" sz="1100">
                          <a:solidFill>
                            <a:srgbClr val="FFFFFF"/>
                          </a:solidFill>
                          <a:latin typeface="Mada"/>
                          <a:ea typeface="Mada"/>
                          <a:cs typeface="Mada"/>
                          <a:sym typeface="Mada"/>
                        </a:rPr>
                        <a:t>Measles</a:t>
                      </a:r>
                      <a:endParaRPr b="1" sz="1100">
                        <a:solidFill>
                          <a:srgbClr val="FFFFFF"/>
                        </a:solidFill>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6A5AF"/>
                    </a:solidFill>
                  </a:tcPr>
                </a:tc>
                <a:tc>
                  <a:txBody>
                    <a:bodyPr/>
                    <a:lstStyle/>
                    <a:p>
                      <a:pPr indent="0" lvl="0" marL="0" rtl="0" algn="l">
                        <a:spcBef>
                          <a:spcPts val="0"/>
                        </a:spcBef>
                        <a:spcAft>
                          <a:spcPts val="0"/>
                        </a:spcAft>
                        <a:buNone/>
                      </a:pPr>
                      <a:r>
                        <a:rPr b="1" lang="en-GB" sz="1000">
                          <a:latin typeface="Mada"/>
                          <a:ea typeface="Mada"/>
                          <a:cs typeface="Mada"/>
                          <a:sym typeface="Mada"/>
                        </a:rPr>
                        <a:t>Monovalent </a:t>
                      </a:r>
                      <a:r>
                        <a:rPr lang="en-GB" sz="1000">
                          <a:latin typeface="Mada"/>
                          <a:ea typeface="Mada"/>
                          <a:cs typeface="Mada"/>
                          <a:sym typeface="Mada"/>
                        </a:rPr>
                        <a:t>Measles only (M)</a:t>
                      </a:r>
                      <a:endParaRPr sz="1000">
                        <a:latin typeface="Mada"/>
                        <a:ea typeface="Mada"/>
                        <a:cs typeface="Mada"/>
                        <a:sym typeface="Mada"/>
                      </a:endParaRPr>
                    </a:p>
                    <a:p>
                      <a:pPr indent="0" lvl="0" marL="0" rtl="0" algn="l">
                        <a:spcBef>
                          <a:spcPts val="0"/>
                        </a:spcBef>
                        <a:spcAft>
                          <a:spcPts val="0"/>
                        </a:spcAft>
                        <a:buNone/>
                      </a:pPr>
                      <a:r>
                        <a:rPr b="1" lang="en-GB" sz="1000">
                          <a:latin typeface="Mada"/>
                          <a:ea typeface="Mada"/>
                          <a:cs typeface="Mada"/>
                          <a:sym typeface="Mada"/>
                        </a:rPr>
                        <a:t>Divalent </a:t>
                      </a:r>
                      <a:r>
                        <a:rPr lang="en-GB" sz="1000">
                          <a:latin typeface="Mada"/>
                          <a:ea typeface="Mada"/>
                          <a:cs typeface="Mada"/>
                          <a:sym typeface="Mada"/>
                        </a:rPr>
                        <a:t>with rubella (MR)</a:t>
                      </a:r>
                      <a:endParaRPr sz="1000">
                        <a:latin typeface="Mada"/>
                        <a:ea typeface="Mada"/>
                        <a:cs typeface="Mada"/>
                        <a:sym typeface="Mada"/>
                      </a:endParaRPr>
                    </a:p>
                    <a:p>
                      <a:pPr indent="0" lvl="0" marL="0" rtl="0" algn="l">
                        <a:spcBef>
                          <a:spcPts val="0"/>
                        </a:spcBef>
                        <a:spcAft>
                          <a:spcPts val="0"/>
                        </a:spcAft>
                        <a:buNone/>
                      </a:pPr>
                      <a:r>
                        <a:rPr b="1" lang="en-GB" sz="1000">
                          <a:latin typeface="Mada"/>
                          <a:ea typeface="Mada"/>
                          <a:cs typeface="Mada"/>
                          <a:sym typeface="Mada"/>
                        </a:rPr>
                        <a:t>Trivalent </a:t>
                      </a:r>
                      <a:r>
                        <a:rPr lang="en-GB" sz="1000">
                          <a:latin typeface="Mada"/>
                          <a:ea typeface="Mada"/>
                          <a:cs typeface="Mada"/>
                          <a:sym typeface="Mada"/>
                        </a:rPr>
                        <a:t> with mumps/ rubella (MM, MMR)</a:t>
                      </a:r>
                      <a:endParaRPr sz="1000">
                        <a:latin typeface="Mada"/>
                        <a:ea typeface="Mada"/>
                        <a:cs typeface="Mada"/>
                        <a:sym typeface="Mada"/>
                      </a:endParaRPr>
                    </a:p>
                    <a:p>
                      <a:pPr indent="0" lvl="0" marL="0" rtl="0" algn="l">
                        <a:spcBef>
                          <a:spcPts val="0"/>
                        </a:spcBef>
                        <a:spcAft>
                          <a:spcPts val="0"/>
                        </a:spcAft>
                        <a:buNone/>
                      </a:pPr>
                      <a:r>
                        <a:rPr b="1" lang="en-GB" sz="1000">
                          <a:latin typeface="Mada"/>
                          <a:ea typeface="Mada"/>
                          <a:cs typeface="Mada"/>
                          <a:sym typeface="Mada"/>
                        </a:rPr>
                        <a:t>Quadrivalent </a:t>
                      </a:r>
                      <a:r>
                        <a:rPr lang="en-GB" sz="1000">
                          <a:latin typeface="Mada"/>
                          <a:ea typeface="Mada"/>
                          <a:cs typeface="Mada"/>
                          <a:sym typeface="Mada"/>
                        </a:rPr>
                        <a:t> with varicella (MMRV)</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0.5 ml Subcutaneous</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9, 12, 18 months and 4-6 years </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b="1" lang="en-GB" sz="1000" u="sng">
                          <a:latin typeface="Mada"/>
                          <a:ea typeface="Mada"/>
                          <a:cs typeface="Mada"/>
                          <a:sym typeface="Mada"/>
                        </a:rPr>
                        <a:t>Severe</a:t>
                      </a:r>
                      <a:r>
                        <a:rPr lang="en-GB" sz="1000">
                          <a:latin typeface="Mada"/>
                          <a:ea typeface="Mada"/>
                          <a:cs typeface="Mada"/>
                          <a:sym typeface="Mada"/>
                        </a:rPr>
                        <a:t>: thrombocytopenia, anaphylaxis, encephalitis</a:t>
                      </a:r>
                      <a:endParaRPr sz="1000">
                        <a:latin typeface="Mada"/>
                        <a:ea typeface="Mada"/>
                        <a:cs typeface="Mada"/>
                        <a:sym typeface="Mada"/>
                      </a:endParaRPr>
                    </a:p>
                    <a:p>
                      <a:pPr indent="0" lvl="0" marL="0" rtl="0" algn="l">
                        <a:spcBef>
                          <a:spcPts val="0"/>
                        </a:spcBef>
                        <a:spcAft>
                          <a:spcPts val="0"/>
                        </a:spcAft>
                        <a:buNone/>
                      </a:pPr>
                      <a:r>
                        <a:rPr b="1" lang="en-GB" sz="1000" u="sng">
                          <a:latin typeface="Mada"/>
                          <a:ea typeface="Mada"/>
                          <a:cs typeface="Mada"/>
                          <a:sym typeface="Mada"/>
                        </a:rPr>
                        <a:t>Mild</a:t>
                      </a:r>
                      <a:r>
                        <a:rPr lang="en-GB" sz="1000">
                          <a:latin typeface="Mada"/>
                          <a:ea typeface="Mada"/>
                          <a:cs typeface="Mada"/>
                          <a:sym typeface="Mada"/>
                        </a:rPr>
                        <a:t>: fever, rash 5–12 days following administration</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1107900">
                <a:tc>
                  <a:txBody>
                    <a:bodyPr/>
                    <a:lstStyle/>
                    <a:p>
                      <a:pPr indent="0" lvl="0" marL="0" rtl="0" algn="ctr">
                        <a:spcBef>
                          <a:spcPts val="0"/>
                        </a:spcBef>
                        <a:spcAft>
                          <a:spcPts val="0"/>
                        </a:spcAft>
                        <a:buNone/>
                      </a:pPr>
                      <a:r>
                        <a:rPr b="1" lang="en-GB" sz="1100">
                          <a:solidFill>
                            <a:srgbClr val="FFFFFF"/>
                          </a:solidFill>
                          <a:latin typeface="Mada"/>
                          <a:ea typeface="Mada"/>
                          <a:cs typeface="Mada"/>
                          <a:sym typeface="Mada"/>
                        </a:rPr>
                        <a:t>Mumps</a:t>
                      </a:r>
                      <a:endParaRPr b="1" sz="1100">
                        <a:solidFill>
                          <a:srgbClr val="FFFFFF"/>
                        </a:solidFill>
                        <a:latin typeface="Mada"/>
                        <a:ea typeface="Mada"/>
                        <a:cs typeface="Mada"/>
                        <a:sym typeface="Mada"/>
                      </a:endParaRPr>
                    </a:p>
                    <a:p>
                      <a:pPr indent="0" lvl="0" marL="0" rtl="0" algn="ctr">
                        <a:spcBef>
                          <a:spcPts val="0"/>
                        </a:spcBef>
                        <a:spcAft>
                          <a:spcPts val="0"/>
                        </a:spcAft>
                        <a:buNone/>
                      </a:pPr>
                      <a:r>
                        <a:rPr b="1" lang="en-GB" sz="1100">
                          <a:solidFill>
                            <a:srgbClr val="F1C232"/>
                          </a:solidFill>
                          <a:latin typeface="Mada"/>
                          <a:ea typeface="Mada"/>
                          <a:cs typeface="Mada"/>
                          <a:sym typeface="Mada"/>
                        </a:rPr>
                        <a:t>Contradicted during pregnancy </a:t>
                      </a:r>
                      <a:endParaRPr b="1" sz="1100">
                        <a:solidFill>
                          <a:srgbClr val="F1C232"/>
                        </a:solidFill>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b="1" lang="en-GB" sz="1000">
                          <a:latin typeface="Mada"/>
                          <a:ea typeface="Mada"/>
                          <a:cs typeface="Mada"/>
                          <a:sym typeface="Mada"/>
                        </a:rPr>
                        <a:t>(MMR)</a:t>
                      </a:r>
                      <a:endParaRPr b="1"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0.5 ml Subcutaneous</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12, 18 months and 4-6 years </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b="1" lang="en-GB" sz="1000" u="sng">
                          <a:latin typeface="Mada"/>
                          <a:ea typeface="Mada"/>
                          <a:cs typeface="Mada"/>
                          <a:sym typeface="Mada"/>
                        </a:rPr>
                        <a:t>Serious</a:t>
                      </a:r>
                      <a:r>
                        <a:rPr lang="en-GB" sz="1000">
                          <a:latin typeface="Mada"/>
                          <a:ea typeface="Mada"/>
                          <a:cs typeface="Mada"/>
                          <a:sym typeface="Mada"/>
                        </a:rPr>
                        <a:t>: aseptic meningitis (with some strains); orchitis (inflammation of the testicles); sensorineural deafness; acute myositis</a:t>
                      </a:r>
                      <a:endParaRPr sz="1000">
                        <a:latin typeface="Mada"/>
                        <a:ea typeface="Mada"/>
                        <a:cs typeface="Mada"/>
                        <a:sym typeface="Mada"/>
                      </a:endParaRPr>
                    </a:p>
                    <a:p>
                      <a:pPr indent="0" lvl="0" marL="0" rtl="0" algn="l">
                        <a:spcBef>
                          <a:spcPts val="0"/>
                        </a:spcBef>
                        <a:spcAft>
                          <a:spcPts val="0"/>
                        </a:spcAft>
                        <a:buNone/>
                      </a:pPr>
                      <a:r>
                        <a:rPr b="1" lang="en-GB" sz="1000" u="sng">
                          <a:latin typeface="Mada"/>
                          <a:ea typeface="Mada"/>
                          <a:cs typeface="Mada"/>
                          <a:sym typeface="Mada"/>
                        </a:rPr>
                        <a:t>Mild</a:t>
                      </a:r>
                      <a:r>
                        <a:rPr lang="en-GB" sz="1000">
                          <a:latin typeface="Mada"/>
                          <a:ea typeface="Mada"/>
                          <a:cs typeface="Mada"/>
                          <a:sym typeface="Mada"/>
                        </a:rPr>
                        <a:t>: injection site reactions; parotid swelling</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bl>
          </a:graphicData>
        </a:graphic>
      </p:graphicFrame>
      <p:sp>
        <p:nvSpPr>
          <p:cNvPr id="1815" name="Google Shape;1815;p63"/>
          <p:cNvSpPr/>
          <p:nvPr/>
        </p:nvSpPr>
        <p:spPr>
          <a:xfrm>
            <a:off x="3504998" y="338658"/>
            <a:ext cx="607200" cy="5016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63"/>
          <p:cNvSpPr txBox="1"/>
          <p:nvPr/>
        </p:nvSpPr>
        <p:spPr>
          <a:xfrm>
            <a:off x="0" y="311325"/>
            <a:ext cx="32079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76A5AF"/>
                </a:solidFill>
                <a:latin typeface="Nunito"/>
                <a:ea typeface="Nunito"/>
                <a:cs typeface="Nunito"/>
                <a:sym typeface="Nunito"/>
              </a:rPr>
              <a:t>Immunization Schedules </a:t>
            </a:r>
            <a:endParaRPr sz="1800">
              <a:solidFill>
                <a:srgbClr val="76A5AF"/>
              </a:solidFill>
              <a:latin typeface="Nunito"/>
              <a:ea typeface="Nunito"/>
              <a:cs typeface="Nunito"/>
              <a:sym typeface="Nunito"/>
            </a:endParaRPr>
          </a:p>
        </p:txBody>
      </p:sp>
      <p:sp>
        <p:nvSpPr>
          <p:cNvPr id="1817" name="Google Shape;1817;p63"/>
          <p:cNvSpPr/>
          <p:nvPr/>
        </p:nvSpPr>
        <p:spPr>
          <a:xfrm>
            <a:off x="0" y="717175"/>
            <a:ext cx="27612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1" name="Shape 1821"/>
        <p:cNvGrpSpPr/>
        <p:nvPr/>
      </p:nvGrpSpPr>
      <p:grpSpPr>
        <a:xfrm>
          <a:off x="0" y="0"/>
          <a:ext cx="0" cy="0"/>
          <a:chOff x="0" y="0"/>
          <a:chExt cx="0" cy="0"/>
        </a:xfrm>
      </p:grpSpPr>
      <p:sp>
        <p:nvSpPr>
          <p:cNvPr id="1822" name="Google Shape;1822;p64"/>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64"/>
          <p:cNvSpPr/>
          <p:nvPr/>
        </p:nvSpPr>
        <p:spPr>
          <a:xfrm>
            <a:off x="3504998" y="338658"/>
            <a:ext cx="607200" cy="5016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64"/>
          <p:cNvSpPr txBox="1"/>
          <p:nvPr/>
        </p:nvSpPr>
        <p:spPr>
          <a:xfrm>
            <a:off x="0" y="311325"/>
            <a:ext cx="32079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76A5AF"/>
                </a:solidFill>
                <a:latin typeface="Nunito"/>
                <a:ea typeface="Nunito"/>
                <a:cs typeface="Nunito"/>
                <a:sym typeface="Nunito"/>
              </a:rPr>
              <a:t>Immunization Schedules </a:t>
            </a:r>
            <a:endParaRPr sz="1800">
              <a:solidFill>
                <a:srgbClr val="76A5AF"/>
              </a:solidFill>
              <a:latin typeface="Nunito"/>
              <a:ea typeface="Nunito"/>
              <a:cs typeface="Nunito"/>
              <a:sym typeface="Nunito"/>
            </a:endParaRPr>
          </a:p>
        </p:txBody>
      </p:sp>
      <p:sp>
        <p:nvSpPr>
          <p:cNvPr id="1825" name="Google Shape;1825;p64"/>
          <p:cNvSpPr/>
          <p:nvPr/>
        </p:nvSpPr>
        <p:spPr>
          <a:xfrm>
            <a:off x="0" y="717175"/>
            <a:ext cx="27612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aphicFrame>
        <p:nvGraphicFramePr>
          <p:cNvPr id="1826" name="Google Shape;1826;p64"/>
          <p:cNvGraphicFramePr/>
          <p:nvPr/>
        </p:nvGraphicFramePr>
        <p:xfrm>
          <a:off x="154213" y="953788"/>
          <a:ext cx="3000000" cy="3000000"/>
        </p:xfrm>
        <a:graphic>
          <a:graphicData uri="http://schemas.openxmlformats.org/drawingml/2006/table">
            <a:tbl>
              <a:tblPr>
                <a:noFill/>
                <a:tableStyleId>{1BD1D66B-9B94-4509-B696-DCD2EA6312DE}</a:tableStyleId>
              </a:tblPr>
              <a:tblGrid>
                <a:gridCol w="1102225"/>
                <a:gridCol w="1659400"/>
                <a:gridCol w="1236225"/>
                <a:gridCol w="1120375"/>
                <a:gridCol w="2162875"/>
              </a:tblGrid>
              <a:tr h="60995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Disease</a:t>
                      </a:r>
                      <a:endParaRPr b="1" sz="1200">
                        <a:solidFill>
                          <a:srgbClr val="FFFFFF"/>
                        </a:solidFill>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Vaccine</a:t>
                      </a:r>
                      <a:endParaRPr b="1" sz="1200">
                        <a:solidFill>
                          <a:srgbClr val="FFFFFF"/>
                        </a:solidFill>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EFEFEF"/>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Dose/Route of administration</a:t>
                      </a:r>
                      <a:endParaRPr b="1" sz="700">
                        <a:solidFill>
                          <a:srgbClr val="FFD966"/>
                        </a:solidFill>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EFEFEF"/>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Timing</a:t>
                      </a:r>
                      <a:endParaRPr b="1" sz="1200">
                        <a:solidFill>
                          <a:srgbClr val="FFFFFF"/>
                        </a:solidFill>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EFEFEF"/>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Side effects </a:t>
                      </a:r>
                      <a:endParaRPr b="1" sz="900">
                        <a:solidFill>
                          <a:srgbClr val="FFD966"/>
                        </a:solidFill>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EFEFEF"/>
                      </a:solidFill>
                      <a:prstDash val="solid"/>
                      <a:round/>
                      <a:headEnd len="sm" w="sm" type="none"/>
                      <a:tailEnd len="sm" w="sm" type="none"/>
                    </a:lnB>
                    <a:solidFill>
                      <a:srgbClr val="134F5C"/>
                    </a:solidFill>
                  </a:tcPr>
                </a:tc>
              </a:tr>
              <a:tr h="517525">
                <a:tc>
                  <a:txBody>
                    <a:bodyPr/>
                    <a:lstStyle/>
                    <a:p>
                      <a:pPr indent="0" lvl="0" marL="0" rtl="0" algn="ctr">
                        <a:spcBef>
                          <a:spcPts val="0"/>
                        </a:spcBef>
                        <a:spcAft>
                          <a:spcPts val="0"/>
                        </a:spcAft>
                        <a:buNone/>
                      </a:pPr>
                      <a:r>
                        <a:rPr b="1" lang="en-GB" sz="1100">
                          <a:solidFill>
                            <a:srgbClr val="FFFFFF"/>
                          </a:solidFill>
                          <a:latin typeface="Mada"/>
                          <a:ea typeface="Mada"/>
                          <a:cs typeface="Mada"/>
                          <a:sym typeface="Mada"/>
                        </a:rPr>
                        <a:t>Rubella</a:t>
                      </a:r>
                      <a:endParaRPr b="1" sz="1100">
                        <a:solidFill>
                          <a:srgbClr val="FFFFFF"/>
                        </a:solidFill>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lang="en-GB" sz="1000">
                          <a:latin typeface="Mada"/>
                          <a:ea typeface="Mada"/>
                          <a:cs typeface="Mada"/>
                          <a:sym typeface="Mada"/>
                        </a:rPr>
                        <a:t>(MR)→with Measles </a:t>
                      </a:r>
                      <a:endParaRPr sz="1000">
                        <a:latin typeface="Mada"/>
                        <a:ea typeface="Mada"/>
                        <a:cs typeface="Mada"/>
                        <a:sym typeface="Mada"/>
                      </a:endParaRPr>
                    </a:p>
                    <a:p>
                      <a:pPr indent="0" lvl="0" marL="0" rtl="0" algn="ctr">
                        <a:spcBef>
                          <a:spcPts val="0"/>
                        </a:spcBef>
                        <a:spcAft>
                          <a:spcPts val="0"/>
                        </a:spcAft>
                        <a:buNone/>
                      </a:pPr>
                      <a:r>
                        <a:rPr lang="en-GB" sz="1000">
                          <a:latin typeface="Mada"/>
                          <a:ea typeface="Mada"/>
                          <a:cs typeface="Mada"/>
                          <a:sym typeface="Mada"/>
                        </a:rPr>
                        <a:t>(MMR) →with mumps/measles </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0.5 ml Subcutaneous</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12, 18 months and 4-6 years</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b="1" lang="en-GB" sz="1000" u="sng">
                          <a:latin typeface="Mada"/>
                          <a:ea typeface="Mada"/>
                          <a:cs typeface="Mada"/>
                          <a:sym typeface="Mada"/>
                        </a:rPr>
                        <a:t>Mild</a:t>
                      </a:r>
                      <a:r>
                        <a:rPr lang="en-GB" sz="1000">
                          <a:latin typeface="Mada"/>
                          <a:ea typeface="Mada"/>
                          <a:cs typeface="Mada"/>
                          <a:sym typeface="Mada"/>
                        </a:rPr>
                        <a:t>: injection site reactions</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425100">
                <a:tc>
                  <a:txBody>
                    <a:bodyPr/>
                    <a:lstStyle/>
                    <a:p>
                      <a:pPr indent="0" lvl="0" marL="0" rtl="0" algn="ctr">
                        <a:spcBef>
                          <a:spcPts val="0"/>
                        </a:spcBef>
                        <a:spcAft>
                          <a:spcPts val="0"/>
                        </a:spcAft>
                        <a:buNone/>
                      </a:pPr>
                      <a:r>
                        <a:rPr b="1" lang="en-GB" sz="1100">
                          <a:solidFill>
                            <a:srgbClr val="FFFFFF"/>
                          </a:solidFill>
                          <a:latin typeface="Mada"/>
                          <a:ea typeface="Mada"/>
                          <a:cs typeface="Mada"/>
                          <a:sym typeface="Mada"/>
                        </a:rPr>
                        <a:t>Meningococcal disease</a:t>
                      </a:r>
                      <a:endParaRPr b="1" sz="1100">
                        <a:solidFill>
                          <a:srgbClr val="FFFFFF"/>
                        </a:solidFill>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b="1" lang="en-GB" sz="1000">
                          <a:latin typeface="Mada"/>
                          <a:ea typeface="Mada"/>
                          <a:cs typeface="Mada"/>
                          <a:sym typeface="Mada"/>
                        </a:rPr>
                        <a:t>Quadrivalent </a:t>
                      </a:r>
                      <a:r>
                        <a:rPr lang="en-GB" sz="1000">
                          <a:latin typeface="Mada"/>
                          <a:ea typeface="Mada"/>
                          <a:cs typeface="Mada"/>
                          <a:sym typeface="Mada"/>
                        </a:rPr>
                        <a:t>Meningococcal conjugate (A,C,W135,Y-D)</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0.5 ml Subcutaneous</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9 and 12 Months</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b="1" lang="en-GB" sz="1000" u="sng">
                          <a:latin typeface="Mada"/>
                          <a:ea typeface="Mada"/>
                          <a:cs typeface="Mada"/>
                          <a:sym typeface="Mada"/>
                        </a:rPr>
                        <a:t>Severe</a:t>
                      </a:r>
                      <a:r>
                        <a:rPr lang="en-GB" sz="1000">
                          <a:latin typeface="Mada"/>
                          <a:ea typeface="Mada"/>
                          <a:cs typeface="Mada"/>
                          <a:sym typeface="Mada"/>
                        </a:rPr>
                        <a:t>: rare anaphylaxis </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 </a:t>
                      </a:r>
                      <a:r>
                        <a:rPr b="1" lang="en-GB" sz="1000" u="sng">
                          <a:latin typeface="Mada"/>
                          <a:ea typeface="Mada"/>
                          <a:cs typeface="Mada"/>
                          <a:sym typeface="Mada"/>
                        </a:rPr>
                        <a:t>Mild</a:t>
                      </a:r>
                      <a:r>
                        <a:rPr lang="en-GB" sz="1000">
                          <a:latin typeface="Mada"/>
                          <a:ea typeface="Mada"/>
                          <a:cs typeface="Mada"/>
                          <a:sym typeface="Mada"/>
                        </a:rPr>
                        <a:t>: injection site reaction, fever </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425100">
                <a:tc>
                  <a:txBody>
                    <a:bodyPr/>
                    <a:lstStyle/>
                    <a:p>
                      <a:pPr indent="0" lvl="0" marL="0" rtl="0" algn="ctr">
                        <a:spcBef>
                          <a:spcPts val="0"/>
                        </a:spcBef>
                        <a:spcAft>
                          <a:spcPts val="0"/>
                        </a:spcAft>
                        <a:buNone/>
                      </a:pPr>
                      <a:r>
                        <a:rPr b="1" lang="en-GB" sz="1100">
                          <a:solidFill>
                            <a:srgbClr val="FFFFFF"/>
                          </a:solidFill>
                          <a:latin typeface="Mada"/>
                          <a:ea typeface="Mada"/>
                          <a:cs typeface="Mada"/>
                          <a:sym typeface="Mada"/>
                        </a:rPr>
                        <a:t>Pneumococcal disease </a:t>
                      </a:r>
                      <a:endParaRPr b="1" sz="1100">
                        <a:solidFill>
                          <a:srgbClr val="FFFFFF"/>
                        </a:solidFill>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lang="en-GB" sz="1000">
                          <a:latin typeface="Mada"/>
                          <a:ea typeface="Mada"/>
                          <a:cs typeface="Mada"/>
                          <a:sym typeface="Mada"/>
                        </a:rPr>
                        <a:t>PCVs</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0.5 ml Intramuscular</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2, 4, 6 and 12 months</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b="1" lang="en-GB" sz="1000" u="sng">
                          <a:latin typeface="Mada"/>
                          <a:ea typeface="Mada"/>
                          <a:cs typeface="Mada"/>
                          <a:sym typeface="Mada"/>
                        </a:rPr>
                        <a:t>Severe</a:t>
                      </a:r>
                      <a:r>
                        <a:rPr lang="en-GB" sz="1000">
                          <a:latin typeface="Mada"/>
                          <a:ea typeface="Mada"/>
                          <a:cs typeface="Mada"/>
                          <a:sym typeface="Mada"/>
                        </a:rPr>
                        <a:t>: none known </a:t>
                      </a:r>
                      <a:endParaRPr sz="1000">
                        <a:latin typeface="Mada"/>
                        <a:ea typeface="Mada"/>
                        <a:cs typeface="Mada"/>
                        <a:sym typeface="Mada"/>
                      </a:endParaRPr>
                    </a:p>
                    <a:p>
                      <a:pPr indent="0" lvl="0" marL="0" rtl="0" algn="l">
                        <a:spcBef>
                          <a:spcPts val="0"/>
                        </a:spcBef>
                        <a:spcAft>
                          <a:spcPts val="0"/>
                        </a:spcAft>
                        <a:buNone/>
                      </a:pPr>
                      <a:r>
                        <a:rPr b="1" lang="en-GB" sz="1000" u="sng">
                          <a:latin typeface="Mada"/>
                          <a:ea typeface="Mada"/>
                          <a:cs typeface="Mada"/>
                          <a:sym typeface="Mada"/>
                        </a:rPr>
                        <a:t>Mild</a:t>
                      </a:r>
                      <a:r>
                        <a:rPr lang="en-GB" sz="1000">
                          <a:latin typeface="Mada"/>
                          <a:ea typeface="Mada"/>
                          <a:cs typeface="Mada"/>
                          <a:sym typeface="Mada"/>
                        </a:rPr>
                        <a:t>: injection site reactions and fever</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640750">
                <a:tc>
                  <a:txBody>
                    <a:bodyPr/>
                    <a:lstStyle/>
                    <a:p>
                      <a:pPr indent="0" lvl="0" marL="0" rtl="0" algn="ctr">
                        <a:spcBef>
                          <a:spcPts val="0"/>
                        </a:spcBef>
                        <a:spcAft>
                          <a:spcPts val="0"/>
                        </a:spcAft>
                        <a:buNone/>
                      </a:pPr>
                      <a:r>
                        <a:rPr b="1" lang="en-GB" sz="1100">
                          <a:solidFill>
                            <a:srgbClr val="FFFFFF"/>
                          </a:solidFill>
                          <a:latin typeface="Mada"/>
                          <a:ea typeface="Mada"/>
                          <a:cs typeface="Mada"/>
                          <a:sym typeface="Mada"/>
                        </a:rPr>
                        <a:t>Poliomyelitis</a:t>
                      </a:r>
                      <a:endParaRPr b="1" sz="1100">
                        <a:solidFill>
                          <a:srgbClr val="FFFFFF"/>
                        </a:solidFill>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lang="en-GB" sz="1000">
                          <a:latin typeface="Mada"/>
                          <a:ea typeface="Mada"/>
                          <a:cs typeface="Mada"/>
                          <a:sym typeface="Mada"/>
                        </a:rPr>
                        <a:t>OPV/ IPV</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OPV→2 drops orally </a:t>
                      </a:r>
                      <a:endParaRPr sz="1000">
                        <a:latin typeface="Mada"/>
                        <a:ea typeface="Mada"/>
                        <a:cs typeface="Mada"/>
                        <a:sym typeface="Mada"/>
                      </a:endParaRPr>
                    </a:p>
                    <a:p>
                      <a:pPr indent="0" lvl="0" marL="0" rtl="0" algn="ctr">
                        <a:spcBef>
                          <a:spcPts val="0"/>
                        </a:spcBef>
                        <a:spcAft>
                          <a:spcPts val="0"/>
                        </a:spcAft>
                        <a:buNone/>
                      </a:pPr>
                      <a:r>
                        <a:rPr lang="en-GB" sz="1000">
                          <a:latin typeface="Mada"/>
                          <a:ea typeface="Mada"/>
                          <a:cs typeface="Mada"/>
                          <a:sym typeface="Mada"/>
                        </a:rPr>
                        <a:t>IPV→ 0.5 ml intramuscularly</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2, 4, 6, 12,18 months and 4-6 years</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b="1" lang="en-GB" sz="1000">
                          <a:latin typeface="Mada"/>
                          <a:ea typeface="Mada"/>
                          <a:cs typeface="Mada"/>
                          <a:sym typeface="Mada"/>
                        </a:rPr>
                        <a:t>OPV </a:t>
                      </a:r>
                      <a:r>
                        <a:rPr lang="en-GB" sz="1000">
                          <a:latin typeface="Mada"/>
                          <a:ea typeface="Mada"/>
                          <a:cs typeface="Mada"/>
                          <a:sym typeface="Mada"/>
                        </a:rPr>
                        <a:t>– Rare vaccine associated paralytic polio (VAPP) </a:t>
                      </a:r>
                      <a:endParaRPr sz="1000">
                        <a:latin typeface="Mada"/>
                        <a:ea typeface="Mada"/>
                        <a:cs typeface="Mada"/>
                        <a:sym typeface="Mada"/>
                      </a:endParaRPr>
                    </a:p>
                    <a:p>
                      <a:pPr indent="0" lvl="0" marL="0" rtl="0" algn="l">
                        <a:spcBef>
                          <a:spcPts val="0"/>
                        </a:spcBef>
                        <a:spcAft>
                          <a:spcPts val="0"/>
                        </a:spcAft>
                        <a:buNone/>
                      </a:pPr>
                      <a:r>
                        <a:rPr b="1" lang="en-GB" sz="1000">
                          <a:latin typeface="Mada"/>
                          <a:ea typeface="Mada"/>
                          <a:cs typeface="Mada"/>
                          <a:sym typeface="Mada"/>
                        </a:rPr>
                        <a:t>IPV </a:t>
                      </a:r>
                      <a:r>
                        <a:rPr lang="en-GB" sz="1000">
                          <a:latin typeface="Mada"/>
                          <a:ea typeface="Mada"/>
                          <a:cs typeface="Mada"/>
                          <a:sym typeface="Mada"/>
                        </a:rPr>
                        <a:t>– No known serious reactions; mild injection site reactions do occur </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517525">
                <a:tc>
                  <a:txBody>
                    <a:bodyPr/>
                    <a:lstStyle/>
                    <a:p>
                      <a:pPr indent="0" lvl="0" marL="0" rtl="0" algn="ctr">
                        <a:spcBef>
                          <a:spcPts val="0"/>
                        </a:spcBef>
                        <a:spcAft>
                          <a:spcPts val="0"/>
                        </a:spcAft>
                        <a:buNone/>
                      </a:pPr>
                      <a:r>
                        <a:rPr b="1" lang="en-GB" sz="1100">
                          <a:solidFill>
                            <a:srgbClr val="FFFFFF"/>
                          </a:solidFill>
                          <a:latin typeface="Mada"/>
                          <a:ea typeface="Mada"/>
                          <a:cs typeface="Mada"/>
                          <a:sym typeface="Mada"/>
                        </a:rPr>
                        <a:t>Rotavirus gastroenteritis </a:t>
                      </a:r>
                      <a:endParaRPr b="1" sz="1100">
                        <a:solidFill>
                          <a:srgbClr val="FFFFFF"/>
                        </a:solidFill>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lang="en-GB" sz="1000">
                          <a:latin typeface="Mada"/>
                          <a:ea typeface="Mada"/>
                          <a:cs typeface="Mada"/>
                          <a:sym typeface="Mada"/>
                        </a:rPr>
                        <a:t>RV→Monovalent RV,Rotarix </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1.5 ml of liquid Oral</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2 and 4 months</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b="1" lang="en-GB" sz="1000" u="sng">
                          <a:latin typeface="Mada"/>
                          <a:ea typeface="Mada"/>
                          <a:cs typeface="Mada"/>
                          <a:sym typeface="Mada"/>
                        </a:rPr>
                        <a:t>Severe</a:t>
                      </a:r>
                      <a:r>
                        <a:rPr lang="en-GB" sz="1000">
                          <a:latin typeface="Mada"/>
                          <a:ea typeface="Mada"/>
                          <a:cs typeface="Mada"/>
                          <a:sym typeface="Mada"/>
                        </a:rPr>
                        <a:t>: intussusception </a:t>
                      </a:r>
                      <a:endParaRPr sz="1000">
                        <a:latin typeface="Mada"/>
                        <a:ea typeface="Mada"/>
                        <a:cs typeface="Mada"/>
                        <a:sym typeface="Mada"/>
                      </a:endParaRPr>
                    </a:p>
                    <a:p>
                      <a:pPr indent="0" lvl="0" marL="0" rtl="0" algn="l">
                        <a:spcBef>
                          <a:spcPts val="0"/>
                        </a:spcBef>
                        <a:spcAft>
                          <a:spcPts val="0"/>
                        </a:spcAft>
                        <a:buNone/>
                      </a:pPr>
                      <a:r>
                        <a:rPr b="1" lang="en-GB" sz="1000" u="sng">
                          <a:latin typeface="Mada"/>
                          <a:ea typeface="Mada"/>
                          <a:cs typeface="Mada"/>
                          <a:sym typeface="Mada"/>
                        </a:rPr>
                        <a:t>Mild</a:t>
                      </a:r>
                      <a:r>
                        <a:rPr lang="en-GB" sz="1000">
                          <a:latin typeface="Mada"/>
                          <a:ea typeface="Mada"/>
                          <a:cs typeface="Mada"/>
                          <a:sym typeface="Mada"/>
                        </a:rPr>
                        <a:t>: irritability, runny nose, ear infection, diarrhoea, vomiting </a:t>
                      </a:r>
                      <a:endParaRPr sz="10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bl>
          </a:graphicData>
        </a:graphic>
      </p:graphicFrame>
      <p:sp>
        <p:nvSpPr>
          <p:cNvPr id="1827" name="Google Shape;1827;p64"/>
          <p:cNvSpPr txBox="1"/>
          <p:nvPr/>
        </p:nvSpPr>
        <p:spPr>
          <a:xfrm>
            <a:off x="50" y="4916400"/>
            <a:ext cx="32079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76A5AF"/>
                </a:solidFill>
                <a:latin typeface="Nunito"/>
                <a:ea typeface="Nunito"/>
                <a:cs typeface="Nunito"/>
                <a:sym typeface="Nunito"/>
              </a:rPr>
              <a:t>Vaccine storage and handling</a:t>
            </a: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p:txBody>
      </p:sp>
      <p:sp>
        <p:nvSpPr>
          <p:cNvPr id="1828" name="Google Shape;1828;p64"/>
          <p:cNvSpPr/>
          <p:nvPr/>
        </p:nvSpPr>
        <p:spPr>
          <a:xfrm>
            <a:off x="50" y="5322250"/>
            <a:ext cx="32292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829" name="Google Shape;1829;p64"/>
          <p:cNvSpPr txBox="1"/>
          <p:nvPr/>
        </p:nvSpPr>
        <p:spPr>
          <a:xfrm>
            <a:off x="-118275" y="5449913"/>
            <a:ext cx="7705500" cy="1141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434343"/>
              </a:buClr>
              <a:buSzPts val="1200"/>
              <a:buFont typeface="Mada"/>
              <a:buChar char="●"/>
            </a:pPr>
            <a:r>
              <a:rPr lang="en-GB" sz="1200">
                <a:solidFill>
                  <a:schemeClr val="dk1"/>
                </a:solidFill>
                <a:latin typeface="Mada"/>
                <a:ea typeface="Mada"/>
                <a:cs typeface="Mada"/>
                <a:sym typeface="Mada"/>
              </a:rPr>
              <a:t>Proper storage and handling begin with an effective </a:t>
            </a:r>
            <a:r>
              <a:rPr b="1" lang="en-GB" sz="1200">
                <a:solidFill>
                  <a:schemeClr val="dk1"/>
                </a:solidFill>
                <a:latin typeface="Mada"/>
                <a:ea typeface="Mada"/>
                <a:cs typeface="Mada"/>
                <a:sym typeface="Mada"/>
              </a:rPr>
              <a:t>vaccine cold chain.</a:t>
            </a:r>
            <a:endParaRPr b="1"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cold chain:</a:t>
            </a:r>
            <a:r>
              <a:rPr b="1" lang="en-GB" sz="1200">
                <a:solidFill>
                  <a:srgbClr val="CC0000"/>
                </a:solidFill>
                <a:latin typeface="Mada"/>
                <a:ea typeface="Mada"/>
                <a:cs typeface="Mada"/>
                <a:sym typeface="Mada"/>
              </a:rPr>
              <a:t> </a:t>
            </a:r>
            <a:r>
              <a:rPr b="1" lang="en-GB" sz="1200">
                <a:solidFill>
                  <a:srgbClr val="CC0000"/>
                </a:solidFill>
                <a:latin typeface="Mada"/>
                <a:ea typeface="Mada"/>
                <a:cs typeface="Mada"/>
                <a:sym typeface="Mada"/>
              </a:rPr>
              <a:t>temperature-controlled</a:t>
            </a:r>
            <a:r>
              <a:rPr b="1" lang="en-GB" sz="1200">
                <a:solidFill>
                  <a:srgbClr val="FF0000"/>
                </a:solidFill>
                <a:latin typeface="Mada"/>
                <a:ea typeface="Mada"/>
                <a:cs typeface="Mada"/>
                <a:sym typeface="Mada"/>
              </a:rPr>
              <a:t> </a:t>
            </a:r>
            <a:r>
              <a:rPr lang="en-GB" sz="1200">
                <a:solidFill>
                  <a:schemeClr val="dk1"/>
                </a:solidFill>
                <a:latin typeface="Mada"/>
                <a:ea typeface="Mada"/>
                <a:cs typeface="Mada"/>
                <a:sym typeface="Mada"/>
              </a:rPr>
              <a:t>supply chain that includes all vaccine- related equipment and procedures.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Purpose of </a:t>
            </a:r>
            <a:r>
              <a:rPr b="1" lang="en-GB" sz="1200">
                <a:solidFill>
                  <a:schemeClr val="dk1"/>
                </a:solidFill>
                <a:latin typeface="Mada"/>
                <a:ea typeface="Mada"/>
                <a:cs typeface="Mada"/>
                <a:sym typeface="Mada"/>
              </a:rPr>
              <a:t>cold chain: </a:t>
            </a:r>
            <a:r>
              <a:rPr lang="en-GB" sz="1200">
                <a:solidFill>
                  <a:schemeClr val="dk1"/>
                </a:solidFill>
                <a:latin typeface="Mada"/>
                <a:ea typeface="Mada"/>
                <a:cs typeface="Mada"/>
                <a:sym typeface="Mada"/>
              </a:rPr>
              <a:t>to</a:t>
            </a:r>
            <a:r>
              <a:rPr lang="en-GB" sz="1200">
                <a:solidFill>
                  <a:schemeClr val="dk1"/>
                </a:solidFill>
                <a:latin typeface="Mada"/>
                <a:ea typeface="Mada"/>
                <a:cs typeface="Mada"/>
                <a:sym typeface="Mada"/>
              </a:rPr>
              <a:t> maintain</a:t>
            </a:r>
            <a:r>
              <a:rPr lang="en-GB" sz="1200">
                <a:solidFill>
                  <a:srgbClr val="434343"/>
                </a:solidFill>
                <a:latin typeface="Mada"/>
                <a:ea typeface="Mada"/>
                <a:cs typeface="Mada"/>
                <a:sym typeface="Mada"/>
              </a:rPr>
              <a:t> </a:t>
            </a:r>
            <a:r>
              <a:rPr b="1" lang="en-GB" sz="1200">
                <a:solidFill>
                  <a:srgbClr val="CC0000"/>
                </a:solidFill>
                <a:latin typeface="Mada"/>
                <a:ea typeface="Mada"/>
                <a:cs typeface="Mada"/>
                <a:sym typeface="Mada"/>
              </a:rPr>
              <a:t>product quality</a:t>
            </a:r>
            <a:r>
              <a:rPr b="1" lang="en-GB" sz="1200">
                <a:solidFill>
                  <a:schemeClr val="dk1"/>
                </a:solidFill>
                <a:latin typeface="Mada"/>
                <a:ea typeface="Mada"/>
                <a:cs typeface="Mada"/>
                <a:sym typeface="Mada"/>
              </a:rPr>
              <a:t> </a:t>
            </a:r>
            <a:r>
              <a:rPr lang="en-GB" sz="1200">
                <a:solidFill>
                  <a:schemeClr val="dk1"/>
                </a:solidFill>
                <a:latin typeface="Mada"/>
                <a:ea typeface="Mada"/>
                <a:cs typeface="Mada"/>
                <a:sym typeface="Mada"/>
              </a:rPr>
              <a:t>from the time of manufacture until the point of administration. </a:t>
            </a:r>
            <a:endParaRPr sz="1200">
              <a:solidFill>
                <a:schemeClr val="dk1"/>
              </a:solidFill>
              <a:latin typeface="Mada"/>
              <a:ea typeface="Mada"/>
              <a:cs typeface="Mada"/>
              <a:sym typeface="Mada"/>
            </a:endParaRPr>
          </a:p>
        </p:txBody>
      </p:sp>
      <p:sp>
        <p:nvSpPr>
          <p:cNvPr id="1830" name="Google Shape;1830;p64"/>
          <p:cNvSpPr txBox="1"/>
          <p:nvPr/>
        </p:nvSpPr>
        <p:spPr>
          <a:xfrm>
            <a:off x="-65" y="8648644"/>
            <a:ext cx="7469100" cy="5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76A5AF"/>
                </a:solidFill>
                <a:latin typeface="Nunito"/>
                <a:ea typeface="Nunito"/>
                <a:cs typeface="Nunito"/>
                <a:sym typeface="Nunito"/>
              </a:rPr>
              <a:t>Vaccine Storage </a:t>
            </a:r>
            <a:endParaRPr sz="1800">
              <a:solidFill>
                <a:srgbClr val="76A5AF"/>
              </a:solidFill>
              <a:latin typeface="Nunito"/>
              <a:ea typeface="Nunito"/>
              <a:cs typeface="Nunito"/>
              <a:sym typeface="Nunito"/>
            </a:endParaRPr>
          </a:p>
        </p:txBody>
      </p:sp>
      <p:sp>
        <p:nvSpPr>
          <p:cNvPr id="1831" name="Google Shape;1831;p64"/>
          <p:cNvSpPr txBox="1"/>
          <p:nvPr/>
        </p:nvSpPr>
        <p:spPr>
          <a:xfrm>
            <a:off x="-76" y="9031150"/>
            <a:ext cx="7524000" cy="29457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434343"/>
              </a:buClr>
              <a:buSzPts val="1200"/>
              <a:buFont typeface="Mada"/>
              <a:buChar char="●"/>
            </a:pPr>
            <a:r>
              <a:rPr lang="en-GB" sz="1200">
                <a:latin typeface="Mada"/>
                <a:ea typeface="Mada"/>
                <a:cs typeface="Mada"/>
                <a:sym typeface="Mada"/>
              </a:rPr>
              <a:t>Carefully select and use the</a:t>
            </a:r>
            <a:r>
              <a:rPr lang="en-GB" sz="1200">
                <a:solidFill>
                  <a:srgbClr val="434343"/>
                </a:solidFill>
                <a:latin typeface="Mada"/>
                <a:ea typeface="Mada"/>
                <a:cs typeface="Mada"/>
                <a:sym typeface="Mada"/>
              </a:rPr>
              <a:t> </a:t>
            </a:r>
            <a:r>
              <a:rPr b="1" lang="en-GB" sz="1200">
                <a:solidFill>
                  <a:srgbClr val="CC0000"/>
                </a:solidFill>
                <a:latin typeface="Mada"/>
                <a:ea typeface="Mada"/>
                <a:cs typeface="Mada"/>
                <a:sym typeface="Mada"/>
              </a:rPr>
              <a:t>proper vaccine storage units</a:t>
            </a:r>
            <a:r>
              <a:rPr lang="en-GB" sz="1200">
                <a:solidFill>
                  <a:srgbClr val="CC0000"/>
                </a:solidFill>
                <a:latin typeface="Mada"/>
                <a:ea typeface="Mada"/>
                <a:cs typeface="Mada"/>
                <a:sym typeface="Mada"/>
              </a:rPr>
              <a:t> </a:t>
            </a:r>
            <a:r>
              <a:rPr lang="en-GB" sz="1200">
                <a:latin typeface="Mada"/>
                <a:ea typeface="Mada"/>
                <a:cs typeface="Mada"/>
                <a:sym typeface="Mada"/>
              </a:rPr>
              <a:t>to store vaccines. </a:t>
            </a:r>
            <a:endParaRPr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lang="en-GB" sz="1200">
                <a:latin typeface="Mada"/>
                <a:ea typeface="Mada"/>
                <a:cs typeface="Mada"/>
                <a:sym typeface="Mada"/>
              </a:rPr>
              <a:t>Rotate vaccine stock so the oldest vaccines are used first. </a:t>
            </a:r>
            <a:endParaRPr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lang="en-GB" sz="1200">
                <a:latin typeface="Mada"/>
                <a:ea typeface="Mada"/>
                <a:cs typeface="Mada"/>
                <a:sym typeface="Mada"/>
              </a:rPr>
              <a:t>Store vaccines in their original packaging with lids closed until ready for administration. </a:t>
            </a:r>
            <a:endParaRPr sz="1200">
              <a:latin typeface="Mada"/>
              <a:ea typeface="Mada"/>
              <a:cs typeface="Mada"/>
              <a:sym typeface="Mada"/>
            </a:endParaRPr>
          </a:p>
          <a:p>
            <a:pPr indent="-304800" lvl="0" marL="457200" rtl="0" algn="l">
              <a:lnSpc>
                <a:spcPct val="115000"/>
              </a:lnSpc>
              <a:spcBef>
                <a:spcPts val="0"/>
              </a:spcBef>
              <a:spcAft>
                <a:spcPts val="0"/>
              </a:spcAft>
              <a:buClr>
                <a:srgbClr val="434343"/>
              </a:buClr>
              <a:buSzPts val="1200"/>
              <a:buFont typeface="Mada"/>
              <a:buChar char="●"/>
            </a:pPr>
            <a:r>
              <a:rPr lang="en-GB" sz="1200">
                <a:latin typeface="Mada"/>
                <a:ea typeface="Mada"/>
                <a:cs typeface="Mada"/>
                <a:sym typeface="Mada"/>
              </a:rPr>
              <a:t>Have a properly</a:t>
            </a:r>
            <a:r>
              <a:rPr lang="en-GB" sz="1200">
                <a:solidFill>
                  <a:srgbClr val="434343"/>
                </a:solidFill>
                <a:latin typeface="Mada"/>
                <a:ea typeface="Mada"/>
                <a:cs typeface="Mada"/>
                <a:sym typeface="Mada"/>
              </a:rPr>
              <a:t> </a:t>
            </a:r>
            <a:r>
              <a:rPr b="1" lang="en-GB" sz="1200">
                <a:solidFill>
                  <a:srgbClr val="CC0000"/>
                </a:solidFill>
                <a:latin typeface="Mada"/>
                <a:ea typeface="Mada"/>
                <a:cs typeface="Mada"/>
                <a:sym typeface="Mada"/>
              </a:rPr>
              <a:t>calibrated thermometer</a:t>
            </a:r>
            <a:r>
              <a:rPr lang="en-GB" sz="1200">
                <a:solidFill>
                  <a:srgbClr val="434343"/>
                </a:solidFill>
                <a:latin typeface="Mada"/>
                <a:ea typeface="Mada"/>
                <a:cs typeface="Mada"/>
                <a:sym typeface="Mada"/>
              </a:rPr>
              <a:t> </a:t>
            </a:r>
            <a:r>
              <a:rPr lang="en-GB" sz="1200">
                <a:latin typeface="Mada"/>
                <a:ea typeface="Mada"/>
                <a:cs typeface="Mada"/>
                <a:sym typeface="Mada"/>
              </a:rPr>
              <a:t>or temperature recording device inside each storage compartment. </a:t>
            </a:r>
            <a:r>
              <a:rPr lang="en-GB" sz="1200">
                <a:solidFill>
                  <a:schemeClr val="dk1"/>
                </a:solidFill>
                <a:latin typeface="Mada"/>
                <a:ea typeface="Mada"/>
                <a:cs typeface="Mada"/>
                <a:sym typeface="Mada"/>
              </a:rPr>
              <a:t>Every vaccine storage unit</a:t>
            </a:r>
            <a:r>
              <a:rPr b="1" lang="en-GB" sz="1200">
                <a:solidFill>
                  <a:srgbClr val="FF0000"/>
                </a:solidFill>
                <a:latin typeface="Mada"/>
                <a:ea typeface="Mada"/>
                <a:cs typeface="Mada"/>
                <a:sym typeface="Mada"/>
              </a:rPr>
              <a:t> </a:t>
            </a:r>
            <a:r>
              <a:rPr b="1" lang="en-GB" sz="1200">
                <a:solidFill>
                  <a:srgbClr val="CC0000"/>
                </a:solidFill>
                <a:latin typeface="Mada"/>
                <a:ea typeface="Mada"/>
                <a:cs typeface="Mada"/>
                <a:sym typeface="Mada"/>
              </a:rPr>
              <a:t>must have a Temperature monitoring devices</a:t>
            </a:r>
            <a:r>
              <a:rPr lang="en-GB" sz="1200">
                <a:solidFill>
                  <a:srgbClr val="434343"/>
                </a:solidFill>
                <a:latin typeface="Mada"/>
                <a:ea typeface="Mada"/>
                <a:cs typeface="Mada"/>
                <a:sym typeface="Mada"/>
              </a:rPr>
              <a:t> </a:t>
            </a:r>
            <a:r>
              <a:rPr lang="en-GB" sz="1200">
                <a:solidFill>
                  <a:schemeClr val="dk1"/>
                </a:solidFill>
                <a:latin typeface="Mada"/>
                <a:ea typeface="Mada"/>
                <a:cs typeface="Mada"/>
                <a:sym typeface="Mada"/>
              </a:rPr>
              <a:t>(TMD).</a:t>
            </a:r>
            <a:endParaRPr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lang="en-GB" sz="1200">
                <a:latin typeface="Mada"/>
                <a:ea typeface="Mada"/>
                <a:cs typeface="Mada"/>
                <a:sym typeface="Mada"/>
              </a:rPr>
              <a:t>Check and record storage unit minimum and maximum temperatures at the start of each workday.</a:t>
            </a:r>
            <a:endParaRPr sz="1200">
              <a:latin typeface="Mada"/>
              <a:ea typeface="Mada"/>
              <a:cs typeface="Mada"/>
              <a:sym typeface="Mada"/>
            </a:endParaRPr>
          </a:p>
        </p:txBody>
      </p:sp>
      <p:sp>
        <p:nvSpPr>
          <p:cNvPr id="1832" name="Google Shape;1832;p64"/>
          <p:cNvSpPr/>
          <p:nvPr/>
        </p:nvSpPr>
        <p:spPr>
          <a:xfrm>
            <a:off x="237319" y="6495683"/>
            <a:ext cx="820740" cy="820740"/>
          </a:xfrm>
          <a:custGeom>
            <a:rect b="b" l="l" r="r" t="t"/>
            <a:pathLst>
              <a:path extrusionOk="0" h="23944" w="23944">
                <a:moveTo>
                  <a:pt x="11978" y="1"/>
                </a:moveTo>
                <a:cubicBezTo>
                  <a:pt x="5370" y="1"/>
                  <a:pt x="0" y="5370"/>
                  <a:pt x="0" y="11978"/>
                </a:cubicBezTo>
                <a:cubicBezTo>
                  <a:pt x="0" y="18574"/>
                  <a:pt x="5370" y="23944"/>
                  <a:pt x="11978" y="23944"/>
                </a:cubicBezTo>
                <a:cubicBezTo>
                  <a:pt x="18574" y="23944"/>
                  <a:pt x="23944" y="18574"/>
                  <a:pt x="23944" y="11978"/>
                </a:cubicBezTo>
                <a:lnTo>
                  <a:pt x="22860" y="11978"/>
                </a:lnTo>
                <a:cubicBezTo>
                  <a:pt x="22860" y="17979"/>
                  <a:pt x="17979" y="22861"/>
                  <a:pt x="11978" y="22861"/>
                </a:cubicBezTo>
                <a:cubicBezTo>
                  <a:pt x="5977" y="22861"/>
                  <a:pt x="1084" y="17979"/>
                  <a:pt x="1084" y="11978"/>
                </a:cubicBezTo>
                <a:cubicBezTo>
                  <a:pt x="1084" y="5966"/>
                  <a:pt x="5977" y="1084"/>
                  <a:pt x="11978" y="1084"/>
                </a:cubicBezTo>
                <a:lnTo>
                  <a:pt x="11978" y="1"/>
                </a:lnTo>
                <a:close/>
              </a:path>
            </a:pathLst>
          </a:custGeom>
          <a:solidFill>
            <a:srgbClr val="EEEEEE"/>
          </a:solidFill>
          <a:ln cap="flat" cmpd="sng" w="19050">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64"/>
          <p:cNvSpPr/>
          <p:nvPr/>
        </p:nvSpPr>
        <p:spPr>
          <a:xfrm>
            <a:off x="647848" y="6495683"/>
            <a:ext cx="410199" cy="410610"/>
          </a:xfrm>
          <a:custGeom>
            <a:rect b="b" l="l" r="r" t="t"/>
            <a:pathLst>
              <a:path extrusionOk="0" h="11979" w="11967">
                <a:moveTo>
                  <a:pt x="1" y="1"/>
                </a:moveTo>
                <a:lnTo>
                  <a:pt x="1" y="1084"/>
                </a:lnTo>
                <a:cubicBezTo>
                  <a:pt x="6002" y="1084"/>
                  <a:pt x="10883" y="5966"/>
                  <a:pt x="10883" y="11978"/>
                </a:cubicBezTo>
                <a:lnTo>
                  <a:pt x="11967" y="11978"/>
                </a:lnTo>
                <a:cubicBezTo>
                  <a:pt x="11967" y="5370"/>
                  <a:pt x="6597" y="1"/>
                  <a:pt x="1" y="1"/>
                </a:cubicBezTo>
                <a:close/>
              </a:path>
            </a:pathLst>
          </a:custGeom>
          <a:solidFill>
            <a:srgbClr val="45818E"/>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64"/>
          <p:cNvSpPr/>
          <p:nvPr/>
        </p:nvSpPr>
        <p:spPr>
          <a:xfrm>
            <a:off x="1033684" y="6857601"/>
            <a:ext cx="373084" cy="96512"/>
          </a:xfrm>
          <a:custGeom>
            <a:rect b="b" l="l" r="r" t="t"/>
            <a:pathLst>
              <a:path extrusionOk="0" h="3216" w="12432">
                <a:moveTo>
                  <a:pt x="10824" y="596"/>
                </a:moveTo>
                <a:cubicBezTo>
                  <a:pt x="11383" y="596"/>
                  <a:pt x="11848" y="1049"/>
                  <a:pt x="11848" y="1620"/>
                </a:cubicBezTo>
                <a:cubicBezTo>
                  <a:pt x="11848" y="2180"/>
                  <a:pt x="11383" y="2632"/>
                  <a:pt x="10824" y="2632"/>
                </a:cubicBezTo>
                <a:cubicBezTo>
                  <a:pt x="10252" y="2632"/>
                  <a:pt x="9800" y="2180"/>
                  <a:pt x="9800" y="1620"/>
                </a:cubicBezTo>
                <a:cubicBezTo>
                  <a:pt x="9800" y="1049"/>
                  <a:pt x="10252" y="596"/>
                  <a:pt x="10824" y="596"/>
                </a:cubicBezTo>
                <a:close/>
                <a:moveTo>
                  <a:pt x="10824" y="1"/>
                </a:moveTo>
                <a:cubicBezTo>
                  <a:pt x="10145" y="1"/>
                  <a:pt x="9562" y="406"/>
                  <a:pt x="9335" y="1001"/>
                </a:cubicBezTo>
                <a:lnTo>
                  <a:pt x="1" y="1001"/>
                </a:lnTo>
                <a:lnTo>
                  <a:pt x="1" y="2037"/>
                </a:lnTo>
                <a:lnTo>
                  <a:pt x="9276" y="2037"/>
                </a:lnTo>
                <a:cubicBezTo>
                  <a:pt x="9478" y="2787"/>
                  <a:pt x="10086" y="3216"/>
                  <a:pt x="10824" y="3216"/>
                </a:cubicBezTo>
                <a:cubicBezTo>
                  <a:pt x="11705" y="3216"/>
                  <a:pt x="12431" y="2489"/>
                  <a:pt x="12431" y="1608"/>
                </a:cubicBezTo>
                <a:cubicBezTo>
                  <a:pt x="12431" y="715"/>
                  <a:pt x="11705" y="1"/>
                  <a:pt x="10824" y="1"/>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64"/>
          <p:cNvSpPr/>
          <p:nvPr/>
        </p:nvSpPr>
        <p:spPr>
          <a:xfrm>
            <a:off x="1538975" y="6443052"/>
            <a:ext cx="5733900" cy="909300"/>
          </a:xfrm>
          <a:prstGeom prst="roundRect">
            <a:avLst>
              <a:gd fmla="val 16667" name="adj"/>
            </a:avLst>
          </a:prstGeom>
          <a:solidFill>
            <a:srgbClr val="F3F3F3"/>
          </a:solid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rgbClr val="434343"/>
              </a:buClr>
              <a:buSzPts val="1000"/>
              <a:buFont typeface="Mada"/>
              <a:buChar char="●"/>
            </a:pPr>
            <a:r>
              <a:rPr lang="en-GB" sz="1000">
                <a:latin typeface="Mada"/>
                <a:ea typeface="Mada"/>
                <a:cs typeface="Mada"/>
                <a:sym typeface="Mada"/>
              </a:rPr>
              <a:t> Vaccines are</a:t>
            </a:r>
            <a:r>
              <a:rPr lang="en-GB" sz="1000">
                <a:solidFill>
                  <a:srgbClr val="434343"/>
                </a:solidFill>
                <a:latin typeface="Mada"/>
                <a:ea typeface="Mada"/>
                <a:cs typeface="Mada"/>
                <a:sym typeface="Mada"/>
              </a:rPr>
              <a:t> </a:t>
            </a:r>
            <a:r>
              <a:rPr b="1" lang="en-GB" sz="1000">
                <a:solidFill>
                  <a:srgbClr val="CC0000"/>
                </a:solidFill>
                <a:latin typeface="Mada"/>
                <a:ea typeface="Mada"/>
                <a:cs typeface="Mada"/>
                <a:sym typeface="Mada"/>
              </a:rPr>
              <a:t>sensitive biological products</a:t>
            </a:r>
            <a:r>
              <a:rPr lang="en-GB" sz="1000">
                <a:latin typeface="Mada"/>
                <a:ea typeface="Mada"/>
                <a:cs typeface="Mada"/>
                <a:sym typeface="Mada"/>
              </a:rPr>
              <a:t>. If not maintained,</a:t>
            </a:r>
            <a:r>
              <a:rPr lang="en-GB" sz="1000">
                <a:solidFill>
                  <a:srgbClr val="434343"/>
                </a:solidFill>
                <a:latin typeface="Mada"/>
                <a:ea typeface="Mada"/>
                <a:cs typeface="Mada"/>
                <a:sym typeface="Mada"/>
              </a:rPr>
              <a:t> </a:t>
            </a:r>
            <a:r>
              <a:rPr b="1" lang="en-GB" sz="1000">
                <a:solidFill>
                  <a:srgbClr val="CC0000"/>
                </a:solidFill>
                <a:latin typeface="Mada"/>
                <a:ea typeface="Mada"/>
                <a:cs typeface="Mada"/>
                <a:sym typeface="Mada"/>
              </a:rPr>
              <a:t>vaccine potency may be lost</a:t>
            </a:r>
            <a:r>
              <a:rPr lang="en-GB" sz="1000">
                <a:latin typeface="Mada"/>
                <a:ea typeface="Mada"/>
                <a:cs typeface="Mada"/>
                <a:sym typeface="Mada"/>
              </a:rPr>
              <a:t>. </a:t>
            </a:r>
            <a:endParaRPr sz="1000">
              <a:latin typeface="Mada"/>
              <a:ea typeface="Mada"/>
              <a:cs typeface="Mada"/>
              <a:sym typeface="Mada"/>
            </a:endParaRPr>
          </a:p>
          <a:p>
            <a:pPr indent="-292100" lvl="0" marL="457200" rtl="0" algn="l">
              <a:lnSpc>
                <a:spcPct val="115000"/>
              </a:lnSpc>
              <a:spcBef>
                <a:spcPts val="0"/>
              </a:spcBef>
              <a:spcAft>
                <a:spcPts val="0"/>
              </a:spcAft>
              <a:buClr>
                <a:srgbClr val="434343"/>
              </a:buClr>
              <a:buSzPts val="1000"/>
              <a:buFont typeface="Mada"/>
              <a:buChar char="●"/>
            </a:pPr>
            <a:r>
              <a:rPr b="1" lang="en-GB" sz="1000">
                <a:solidFill>
                  <a:srgbClr val="CC0000"/>
                </a:solidFill>
                <a:latin typeface="Mada"/>
                <a:ea typeface="Mada"/>
                <a:cs typeface="Mada"/>
                <a:sym typeface="Mada"/>
              </a:rPr>
              <a:t>Potency is reduced</a:t>
            </a:r>
            <a:r>
              <a:rPr lang="en-GB" sz="1000">
                <a:solidFill>
                  <a:srgbClr val="434343"/>
                </a:solidFill>
                <a:latin typeface="Mada"/>
                <a:ea typeface="Mada"/>
                <a:cs typeface="Mada"/>
                <a:sym typeface="Mada"/>
              </a:rPr>
              <a:t> </a:t>
            </a:r>
            <a:r>
              <a:rPr lang="en-GB" sz="1000">
                <a:latin typeface="Mada"/>
                <a:ea typeface="Mada"/>
                <a:cs typeface="Mada"/>
                <a:sym typeface="Mada"/>
              </a:rPr>
              <a:t>every time a vaccine is exposed to an improper condition. (This includes overexposure to heat, cold, or light at any step in the cold chain). Once lost, potency cannot be restored. </a:t>
            </a:r>
            <a:endParaRPr sz="1000">
              <a:latin typeface="Mada"/>
              <a:ea typeface="Mada"/>
              <a:cs typeface="Mada"/>
              <a:sym typeface="Mada"/>
            </a:endParaRPr>
          </a:p>
        </p:txBody>
      </p:sp>
      <p:sp>
        <p:nvSpPr>
          <p:cNvPr id="1836" name="Google Shape;1836;p64"/>
          <p:cNvSpPr/>
          <p:nvPr/>
        </p:nvSpPr>
        <p:spPr>
          <a:xfrm>
            <a:off x="202414" y="7623483"/>
            <a:ext cx="820740" cy="820740"/>
          </a:xfrm>
          <a:custGeom>
            <a:rect b="b" l="l" r="r" t="t"/>
            <a:pathLst>
              <a:path extrusionOk="0" h="23944" w="23944">
                <a:moveTo>
                  <a:pt x="11978" y="1"/>
                </a:moveTo>
                <a:cubicBezTo>
                  <a:pt x="5370" y="1"/>
                  <a:pt x="0" y="5370"/>
                  <a:pt x="0" y="11978"/>
                </a:cubicBezTo>
                <a:cubicBezTo>
                  <a:pt x="0" y="18574"/>
                  <a:pt x="5370" y="23944"/>
                  <a:pt x="11978" y="23944"/>
                </a:cubicBezTo>
                <a:cubicBezTo>
                  <a:pt x="18574" y="23944"/>
                  <a:pt x="23944" y="18574"/>
                  <a:pt x="23944" y="11978"/>
                </a:cubicBezTo>
                <a:lnTo>
                  <a:pt x="22860" y="11978"/>
                </a:lnTo>
                <a:cubicBezTo>
                  <a:pt x="22860" y="17979"/>
                  <a:pt x="17979" y="22861"/>
                  <a:pt x="11978" y="22861"/>
                </a:cubicBezTo>
                <a:cubicBezTo>
                  <a:pt x="5977" y="22861"/>
                  <a:pt x="1084" y="17979"/>
                  <a:pt x="1084" y="11978"/>
                </a:cubicBezTo>
                <a:cubicBezTo>
                  <a:pt x="1084" y="5966"/>
                  <a:pt x="5977" y="1084"/>
                  <a:pt x="11978" y="1084"/>
                </a:cubicBezTo>
                <a:lnTo>
                  <a:pt x="11978" y="1"/>
                </a:lnTo>
                <a:close/>
              </a:path>
            </a:pathLst>
          </a:custGeom>
          <a:solidFill>
            <a:srgbClr val="EEEEEE"/>
          </a:solidFill>
          <a:ln cap="flat" cmpd="sng" w="19050">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64"/>
          <p:cNvSpPr/>
          <p:nvPr/>
        </p:nvSpPr>
        <p:spPr>
          <a:xfrm>
            <a:off x="612943" y="7623483"/>
            <a:ext cx="410199" cy="410610"/>
          </a:xfrm>
          <a:custGeom>
            <a:rect b="b" l="l" r="r" t="t"/>
            <a:pathLst>
              <a:path extrusionOk="0" h="11979" w="11967">
                <a:moveTo>
                  <a:pt x="1" y="1"/>
                </a:moveTo>
                <a:lnTo>
                  <a:pt x="1" y="1084"/>
                </a:lnTo>
                <a:cubicBezTo>
                  <a:pt x="6002" y="1084"/>
                  <a:pt x="10883" y="5966"/>
                  <a:pt x="10883" y="11978"/>
                </a:cubicBezTo>
                <a:lnTo>
                  <a:pt x="11967" y="11978"/>
                </a:lnTo>
                <a:cubicBezTo>
                  <a:pt x="11967" y="5370"/>
                  <a:pt x="6597" y="1"/>
                  <a:pt x="1" y="1"/>
                </a:cubicBezTo>
                <a:close/>
              </a:path>
            </a:pathLst>
          </a:custGeom>
          <a:solidFill>
            <a:srgbClr val="45818E"/>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64"/>
          <p:cNvSpPr/>
          <p:nvPr/>
        </p:nvSpPr>
        <p:spPr>
          <a:xfrm>
            <a:off x="998779" y="7985401"/>
            <a:ext cx="373084" cy="96512"/>
          </a:xfrm>
          <a:custGeom>
            <a:rect b="b" l="l" r="r" t="t"/>
            <a:pathLst>
              <a:path extrusionOk="0" h="3216" w="12432">
                <a:moveTo>
                  <a:pt x="10824" y="596"/>
                </a:moveTo>
                <a:cubicBezTo>
                  <a:pt x="11383" y="596"/>
                  <a:pt x="11848" y="1049"/>
                  <a:pt x="11848" y="1620"/>
                </a:cubicBezTo>
                <a:cubicBezTo>
                  <a:pt x="11848" y="2180"/>
                  <a:pt x="11383" y="2632"/>
                  <a:pt x="10824" y="2632"/>
                </a:cubicBezTo>
                <a:cubicBezTo>
                  <a:pt x="10252" y="2632"/>
                  <a:pt x="9800" y="2180"/>
                  <a:pt x="9800" y="1620"/>
                </a:cubicBezTo>
                <a:cubicBezTo>
                  <a:pt x="9800" y="1049"/>
                  <a:pt x="10252" y="596"/>
                  <a:pt x="10824" y="596"/>
                </a:cubicBezTo>
                <a:close/>
                <a:moveTo>
                  <a:pt x="10824" y="1"/>
                </a:moveTo>
                <a:cubicBezTo>
                  <a:pt x="10145" y="1"/>
                  <a:pt x="9562" y="406"/>
                  <a:pt x="9335" y="1001"/>
                </a:cubicBezTo>
                <a:lnTo>
                  <a:pt x="1" y="1001"/>
                </a:lnTo>
                <a:lnTo>
                  <a:pt x="1" y="2037"/>
                </a:lnTo>
                <a:lnTo>
                  <a:pt x="9276" y="2037"/>
                </a:lnTo>
                <a:cubicBezTo>
                  <a:pt x="9478" y="2787"/>
                  <a:pt x="10086" y="3216"/>
                  <a:pt x="10824" y="3216"/>
                </a:cubicBezTo>
                <a:cubicBezTo>
                  <a:pt x="11705" y="3216"/>
                  <a:pt x="12431" y="2489"/>
                  <a:pt x="12431" y="1608"/>
                </a:cubicBezTo>
                <a:cubicBezTo>
                  <a:pt x="12431" y="715"/>
                  <a:pt x="11705" y="1"/>
                  <a:pt x="10824" y="1"/>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64"/>
          <p:cNvSpPr/>
          <p:nvPr/>
        </p:nvSpPr>
        <p:spPr>
          <a:xfrm>
            <a:off x="1538975" y="7462951"/>
            <a:ext cx="5733900" cy="1141800"/>
          </a:xfrm>
          <a:prstGeom prst="roundRect">
            <a:avLst>
              <a:gd fmla="val 16667" name="adj"/>
            </a:avLst>
          </a:prstGeom>
          <a:solidFill>
            <a:srgbClr val="F3F3F3"/>
          </a:solid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rgbClr val="434343"/>
              </a:buClr>
              <a:buSzPts val="1000"/>
              <a:buFont typeface="Mada"/>
              <a:buChar char="●"/>
            </a:pPr>
            <a:r>
              <a:rPr lang="en-GB" sz="1000">
                <a:latin typeface="Mada"/>
                <a:ea typeface="Mada"/>
                <a:cs typeface="Mada"/>
                <a:sym typeface="Mada"/>
              </a:rPr>
              <a:t> Vaccines that are as</a:t>
            </a:r>
            <a:r>
              <a:rPr lang="en-GB" sz="1000">
                <a:solidFill>
                  <a:srgbClr val="434343"/>
                </a:solidFill>
                <a:latin typeface="Mada"/>
                <a:ea typeface="Mada"/>
                <a:cs typeface="Mada"/>
                <a:sym typeface="Mada"/>
              </a:rPr>
              <a:t> </a:t>
            </a:r>
            <a:r>
              <a:rPr b="1" lang="en-GB" sz="1000">
                <a:solidFill>
                  <a:srgbClr val="CC0000"/>
                </a:solidFill>
                <a:latin typeface="Mada"/>
                <a:ea typeface="Mada"/>
                <a:cs typeface="Mada"/>
                <a:sym typeface="Mada"/>
              </a:rPr>
              <a:t>sensitive to light</a:t>
            </a:r>
            <a:r>
              <a:rPr lang="en-GB" sz="1000">
                <a:solidFill>
                  <a:srgbClr val="434343"/>
                </a:solidFill>
                <a:latin typeface="Mada"/>
                <a:ea typeface="Mada"/>
                <a:cs typeface="Mada"/>
                <a:sym typeface="Mada"/>
              </a:rPr>
              <a:t> </a:t>
            </a:r>
            <a:r>
              <a:rPr lang="en-GB" sz="1000">
                <a:latin typeface="Mada"/>
                <a:ea typeface="Mada"/>
                <a:cs typeface="Mada"/>
                <a:sym typeface="Mada"/>
              </a:rPr>
              <a:t>as they are to heat include </a:t>
            </a:r>
            <a:r>
              <a:rPr b="1" lang="en-GB" sz="1000">
                <a:latin typeface="Mada"/>
                <a:ea typeface="Mada"/>
                <a:cs typeface="Mada"/>
                <a:sym typeface="Mada"/>
              </a:rPr>
              <a:t>BCG, measles, measles-rubella, measles-mumps-rubella and rubella</a:t>
            </a:r>
            <a:r>
              <a:rPr lang="en-GB" sz="1000">
                <a:latin typeface="Mada"/>
                <a:ea typeface="Mada"/>
                <a:cs typeface="Mada"/>
                <a:sym typeface="Mada"/>
              </a:rPr>
              <a:t>. </a:t>
            </a:r>
            <a:endParaRPr sz="1000">
              <a:latin typeface="Mada"/>
              <a:ea typeface="Mada"/>
              <a:cs typeface="Mada"/>
              <a:sym typeface="Mada"/>
            </a:endParaRPr>
          </a:p>
          <a:p>
            <a:pPr indent="-292100" lvl="0" marL="457200" rtl="0" algn="l">
              <a:lnSpc>
                <a:spcPct val="115000"/>
              </a:lnSpc>
              <a:spcBef>
                <a:spcPts val="0"/>
              </a:spcBef>
              <a:spcAft>
                <a:spcPts val="0"/>
              </a:spcAft>
              <a:buClr>
                <a:srgbClr val="000000"/>
              </a:buClr>
              <a:buSzPts val="1000"/>
              <a:buFont typeface="Mada"/>
              <a:buChar char="●"/>
            </a:pPr>
            <a:r>
              <a:rPr lang="en-GB" sz="1000">
                <a:latin typeface="Mada"/>
                <a:ea typeface="Mada"/>
                <a:cs typeface="Mada"/>
                <a:sym typeface="Mada"/>
              </a:rPr>
              <a:t> These vaccines are often supplied in dark glass vials.</a:t>
            </a:r>
            <a:endParaRPr sz="1000">
              <a:latin typeface="Mada"/>
              <a:ea typeface="Mada"/>
              <a:cs typeface="Mada"/>
              <a:sym typeface="Mada"/>
            </a:endParaRPr>
          </a:p>
          <a:p>
            <a:pPr indent="-292100" lvl="0" marL="457200" rtl="0" algn="l">
              <a:spcBef>
                <a:spcPts val="0"/>
              </a:spcBef>
              <a:spcAft>
                <a:spcPts val="0"/>
              </a:spcAft>
              <a:buClr>
                <a:srgbClr val="595959"/>
              </a:buClr>
              <a:buSzPts val="1000"/>
              <a:buFont typeface="Mada"/>
              <a:buChar char="●"/>
            </a:pPr>
            <a:r>
              <a:rPr lang="en-GB" sz="1000">
                <a:solidFill>
                  <a:srgbClr val="BF9000"/>
                </a:solidFill>
                <a:latin typeface="Mada"/>
                <a:ea typeface="Mada"/>
                <a:cs typeface="Mada"/>
                <a:sym typeface="Mada"/>
              </a:rPr>
              <a:t>Among the vaccines, </a:t>
            </a:r>
            <a:r>
              <a:rPr b="1" lang="en-GB" sz="1000">
                <a:solidFill>
                  <a:srgbClr val="BF9000"/>
                </a:solidFill>
                <a:latin typeface="Mada"/>
                <a:ea typeface="Mada"/>
                <a:cs typeface="Mada"/>
                <a:sym typeface="Mada"/>
              </a:rPr>
              <a:t>polio</a:t>
            </a:r>
            <a:r>
              <a:rPr lang="en-GB" sz="1000">
                <a:solidFill>
                  <a:srgbClr val="BF9000"/>
                </a:solidFill>
                <a:latin typeface="Mada"/>
                <a:ea typeface="Mada"/>
                <a:cs typeface="Mada"/>
                <a:sym typeface="Mada"/>
              </a:rPr>
              <a:t> is the most sensitive to </a:t>
            </a:r>
            <a:r>
              <a:rPr b="1" lang="en-GB" sz="1000">
                <a:solidFill>
                  <a:srgbClr val="BF9000"/>
                </a:solidFill>
                <a:latin typeface="Mada"/>
                <a:ea typeface="Mada"/>
                <a:cs typeface="Mada"/>
                <a:sym typeface="Mada"/>
              </a:rPr>
              <a:t>heat</a:t>
            </a:r>
            <a:r>
              <a:rPr lang="en-GB" sz="1000">
                <a:solidFill>
                  <a:srgbClr val="BF9000"/>
                </a:solidFill>
                <a:latin typeface="Mada"/>
                <a:ea typeface="Mada"/>
                <a:cs typeface="Mada"/>
                <a:sym typeface="Mada"/>
              </a:rPr>
              <a:t>, requiring storage at minus 20 degree C. Vaccines which must be stored in the freezer compartment are : </a:t>
            </a:r>
            <a:r>
              <a:rPr b="1" lang="en-GB" sz="1000">
                <a:solidFill>
                  <a:srgbClr val="BF9000"/>
                </a:solidFill>
                <a:latin typeface="Mada"/>
                <a:ea typeface="Mada"/>
                <a:cs typeface="Mada"/>
                <a:sym typeface="Mada"/>
              </a:rPr>
              <a:t>polio and measles</a:t>
            </a:r>
            <a:r>
              <a:rPr b="1" lang="en-GB" sz="1000">
                <a:solidFill>
                  <a:srgbClr val="6AA84F"/>
                </a:solidFill>
                <a:latin typeface="Mada"/>
                <a:ea typeface="Mada"/>
                <a:cs typeface="Mada"/>
                <a:sym typeface="Mada"/>
              </a:rPr>
              <a:t>. </a:t>
            </a:r>
            <a:endParaRPr b="1" sz="1000">
              <a:latin typeface="Mada"/>
              <a:ea typeface="Mada"/>
              <a:cs typeface="Mada"/>
              <a:sym typeface="Mada"/>
            </a:endParaRPr>
          </a:p>
        </p:txBody>
      </p:sp>
      <p:pic>
        <p:nvPicPr>
          <p:cNvPr id="1840" name="Google Shape;1840;p64"/>
          <p:cNvPicPr preferRelativeResize="0"/>
          <p:nvPr/>
        </p:nvPicPr>
        <p:blipFill>
          <a:blip r:embed="rId3">
            <a:alphaModFix/>
          </a:blip>
          <a:stretch>
            <a:fillRect/>
          </a:stretch>
        </p:blipFill>
        <p:spPr>
          <a:xfrm>
            <a:off x="415569" y="6679118"/>
            <a:ext cx="464248" cy="449577"/>
          </a:xfrm>
          <a:prstGeom prst="rect">
            <a:avLst/>
          </a:prstGeom>
          <a:noFill/>
          <a:ln>
            <a:noFill/>
          </a:ln>
        </p:spPr>
      </p:pic>
      <p:pic>
        <p:nvPicPr>
          <p:cNvPr id="1841" name="Google Shape;1841;p64"/>
          <p:cNvPicPr preferRelativeResize="0"/>
          <p:nvPr/>
        </p:nvPicPr>
        <p:blipFill rotWithShape="1">
          <a:blip r:embed="rId4">
            <a:alphaModFix/>
          </a:blip>
          <a:srcRect b="7347" l="0" r="0" t="0"/>
          <a:stretch/>
        </p:blipFill>
        <p:spPr>
          <a:xfrm>
            <a:off x="380664" y="7801568"/>
            <a:ext cx="464250" cy="4645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9"/>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9"/>
          <p:cNvSpPr txBox="1"/>
          <p:nvPr/>
        </p:nvSpPr>
        <p:spPr>
          <a:xfrm>
            <a:off x="191800" y="381000"/>
            <a:ext cx="7182000" cy="25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76A5AF"/>
                </a:solidFill>
                <a:latin typeface="Nunito"/>
                <a:ea typeface="Nunito"/>
                <a:cs typeface="Nunito"/>
                <a:sym typeface="Nunito"/>
              </a:rPr>
              <a:t>Definition of Natural History of Diseases:</a:t>
            </a:r>
            <a:endParaRPr>
              <a:solidFill>
                <a:srgbClr val="76A5AF"/>
              </a:solidFill>
              <a:latin typeface="Nunito"/>
              <a:ea typeface="Nunito"/>
              <a:cs typeface="Nunito"/>
              <a:sym typeface="Nunito"/>
            </a:endParaRPr>
          </a:p>
          <a:p>
            <a:pPr indent="-304800" lvl="0" marL="457200" rtl="0" algn="l">
              <a:spcBef>
                <a:spcPts val="1600"/>
              </a:spcBef>
              <a:spcAft>
                <a:spcPts val="0"/>
              </a:spcAft>
              <a:buSzPts val="1200"/>
              <a:buFont typeface="Mada"/>
              <a:buChar char="●"/>
            </a:pPr>
            <a:r>
              <a:rPr lang="en-GB" sz="1200">
                <a:latin typeface="Mada"/>
                <a:ea typeface="Mada"/>
                <a:cs typeface="Mada"/>
                <a:sym typeface="Mada"/>
              </a:rPr>
              <a:t>Natural history of disease refers to the </a:t>
            </a:r>
            <a:r>
              <a:rPr b="1" lang="en-GB" sz="1200">
                <a:latin typeface="Mada"/>
                <a:ea typeface="Mada"/>
                <a:cs typeface="Mada"/>
                <a:sym typeface="Mada"/>
              </a:rPr>
              <a:t>progress </a:t>
            </a:r>
            <a:r>
              <a:rPr lang="en-GB" sz="1200">
                <a:latin typeface="Mada"/>
                <a:ea typeface="Mada"/>
                <a:cs typeface="Mada"/>
                <a:sym typeface="Mada"/>
              </a:rPr>
              <a:t>of a disease process in an individual over time, in the </a:t>
            </a:r>
            <a:r>
              <a:rPr lang="en-GB" sz="1200">
                <a:solidFill>
                  <a:srgbClr val="CC0000"/>
                </a:solidFill>
                <a:latin typeface="Mada"/>
                <a:ea typeface="Mada"/>
                <a:cs typeface="Mada"/>
                <a:sym typeface="Mada"/>
              </a:rPr>
              <a:t>absence of intervention</a:t>
            </a:r>
            <a:r>
              <a:rPr lang="en-GB"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process begins with </a:t>
            </a:r>
            <a:r>
              <a:rPr b="1" lang="en-GB" sz="1200">
                <a:latin typeface="Mada"/>
                <a:ea typeface="Mada"/>
                <a:cs typeface="Mada"/>
                <a:sym typeface="Mada"/>
              </a:rPr>
              <a:t>exposure </a:t>
            </a:r>
            <a:r>
              <a:rPr lang="en-GB" sz="1200">
                <a:latin typeface="Mada"/>
                <a:ea typeface="Mada"/>
                <a:cs typeface="Mada"/>
                <a:sym typeface="Mada"/>
              </a:rPr>
              <a:t>to or accumulation of factors capable of causing </a:t>
            </a:r>
            <a:r>
              <a:rPr b="1" lang="en-GB" sz="1200">
                <a:latin typeface="Mada"/>
                <a:ea typeface="Mada"/>
                <a:cs typeface="Mada"/>
                <a:sym typeface="Mada"/>
              </a:rPr>
              <a:t>disease</a:t>
            </a:r>
            <a:r>
              <a:rPr lang="en-GB" sz="1200">
                <a:latin typeface="Mada"/>
                <a:ea typeface="Mada"/>
                <a:cs typeface="Mada"/>
                <a:sym typeface="Mada"/>
              </a:rPr>
              <a:t>.</a:t>
            </a:r>
            <a:endParaRPr sz="1200">
              <a:latin typeface="Mada"/>
              <a:ea typeface="Mada"/>
              <a:cs typeface="Mada"/>
              <a:sym typeface="Mada"/>
            </a:endParaRPr>
          </a:p>
          <a:p>
            <a:pPr indent="0" lvl="0" marL="0" rtl="0" algn="l">
              <a:spcBef>
                <a:spcPts val="1600"/>
              </a:spcBef>
              <a:spcAft>
                <a:spcPts val="0"/>
              </a:spcAft>
              <a:buNone/>
            </a:pPr>
            <a:r>
              <a:rPr lang="en-GB">
                <a:solidFill>
                  <a:srgbClr val="76A5AF"/>
                </a:solidFill>
                <a:latin typeface="Nunito"/>
                <a:ea typeface="Nunito"/>
                <a:cs typeface="Nunito"/>
                <a:sym typeface="Nunito"/>
              </a:rPr>
              <a:t>Results: </a:t>
            </a:r>
            <a:r>
              <a:rPr lang="en-GB" sz="1200">
                <a:latin typeface="Nunito"/>
                <a:ea typeface="Nunito"/>
                <a:cs typeface="Nunito"/>
                <a:sym typeface="Nunito"/>
              </a:rPr>
              <a:t>- </a:t>
            </a:r>
            <a:r>
              <a:rPr lang="en-GB" sz="1200">
                <a:latin typeface="Mada"/>
                <a:ea typeface="Mada"/>
                <a:cs typeface="Mada"/>
                <a:sym typeface="Mada"/>
              </a:rPr>
              <a:t>Recovery     - Disability</a:t>
            </a:r>
            <a:r>
              <a:rPr lang="en-GB" sz="1200">
                <a:latin typeface="Mada"/>
                <a:ea typeface="Mada"/>
                <a:cs typeface="Mada"/>
                <a:sym typeface="Mada"/>
              </a:rPr>
              <a:t> </a:t>
            </a:r>
            <a:r>
              <a:rPr lang="en-GB" sz="1200">
                <a:solidFill>
                  <a:srgbClr val="6AA84F"/>
                </a:solidFill>
                <a:latin typeface="Mada"/>
                <a:ea typeface="Mada"/>
                <a:cs typeface="Mada"/>
                <a:sym typeface="Mada"/>
              </a:rPr>
              <a:t>(ex. Diabetic foot resulting in amputation)</a:t>
            </a:r>
            <a:r>
              <a:rPr lang="en-GB" sz="1200">
                <a:solidFill>
                  <a:srgbClr val="6AA84F"/>
                </a:solidFill>
                <a:latin typeface="Mada"/>
                <a:ea typeface="Mada"/>
                <a:cs typeface="Mada"/>
                <a:sym typeface="Mada"/>
              </a:rPr>
              <a:t>     </a:t>
            </a:r>
            <a:r>
              <a:rPr lang="en-GB" sz="1200">
                <a:latin typeface="Mada"/>
                <a:ea typeface="Mada"/>
                <a:cs typeface="Mada"/>
                <a:sym typeface="Mada"/>
              </a:rPr>
              <a:t> - Death</a:t>
            </a:r>
            <a:endParaRPr sz="1200">
              <a:latin typeface="Mada"/>
              <a:ea typeface="Mada"/>
              <a:cs typeface="Mada"/>
              <a:sym typeface="Mada"/>
            </a:endParaRPr>
          </a:p>
          <a:p>
            <a:pPr indent="0" lvl="0" marL="0" rtl="0" algn="l">
              <a:spcBef>
                <a:spcPts val="1600"/>
              </a:spcBef>
              <a:spcAft>
                <a:spcPts val="0"/>
              </a:spcAft>
              <a:buNone/>
            </a:pPr>
            <a:r>
              <a:rPr lang="en-GB">
                <a:solidFill>
                  <a:srgbClr val="76A5AF"/>
                </a:solidFill>
                <a:latin typeface="Nunito"/>
                <a:ea typeface="Nunito"/>
                <a:cs typeface="Nunito"/>
                <a:sym typeface="Nunito"/>
              </a:rPr>
              <a:t>Stages:  </a:t>
            </a:r>
            <a:r>
              <a:rPr lang="en-GB" sz="1200">
                <a:latin typeface="Nunito"/>
                <a:ea typeface="Nunito"/>
                <a:cs typeface="Nunito"/>
                <a:sym typeface="Nunito"/>
              </a:rPr>
              <a:t>1.</a:t>
            </a:r>
            <a:r>
              <a:rPr lang="en-GB" sz="1200">
                <a:solidFill>
                  <a:srgbClr val="76A5AF"/>
                </a:solidFill>
                <a:latin typeface="Nunito"/>
                <a:ea typeface="Nunito"/>
                <a:cs typeface="Nunito"/>
                <a:sym typeface="Nunito"/>
              </a:rPr>
              <a:t>.</a:t>
            </a:r>
            <a:r>
              <a:rPr lang="en-GB" sz="1200">
                <a:latin typeface="Mada"/>
                <a:ea typeface="Mada"/>
                <a:cs typeface="Mada"/>
                <a:sym typeface="Mada"/>
              </a:rPr>
              <a:t>Pre-disease stage      2. Latent (asymptomatic) stage    3. Symptomatic stage</a:t>
            </a:r>
            <a:endParaRPr sz="1200">
              <a:latin typeface="Mada"/>
              <a:ea typeface="Mada"/>
              <a:cs typeface="Mada"/>
              <a:sym typeface="Mada"/>
            </a:endParaRPr>
          </a:p>
          <a:p>
            <a:pPr indent="0" lvl="0" marL="0" rtl="0" algn="l">
              <a:spcBef>
                <a:spcPts val="1600"/>
              </a:spcBef>
              <a:spcAft>
                <a:spcPts val="0"/>
              </a:spcAft>
              <a:buNone/>
            </a:pPr>
            <a:r>
              <a:rPr lang="en-GB">
                <a:solidFill>
                  <a:srgbClr val="76A5AF"/>
                </a:solidFill>
                <a:latin typeface="Nunito"/>
                <a:ea typeface="Nunito"/>
                <a:cs typeface="Nunito"/>
                <a:sym typeface="Nunito"/>
              </a:rPr>
              <a:t>Pre-disease Stage: </a:t>
            </a:r>
            <a:r>
              <a:rPr lang="en-GB" sz="1200">
                <a:latin typeface="Mada"/>
                <a:ea typeface="Mada"/>
                <a:cs typeface="Mada"/>
                <a:sym typeface="Mada"/>
              </a:rPr>
              <a:t>Before a disease process begins in an individual.</a:t>
            </a:r>
            <a:endParaRPr sz="1200">
              <a:latin typeface="Mada"/>
              <a:ea typeface="Mada"/>
              <a:cs typeface="Mada"/>
              <a:sym typeface="Mada"/>
            </a:endParaRPr>
          </a:p>
          <a:p>
            <a:pPr indent="0" lvl="0" marL="0" rtl="0" algn="ctr">
              <a:lnSpc>
                <a:spcPct val="115000"/>
              </a:lnSpc>
              <a:spcBef>
                <a:spcPts val="1600"/>
              </a:spcBef>
              <a:spcAft>
                <a:spcPts val="0"/>
              </a:spcAft>
              <a:buNone/>
            </a:pPr>
            <a:r>
              <a:t/>
            </a:r>
            <a:endParaRPr sz="1200">
              <a:latin typeface="Mada"/>
              <a:ea typeface="Mada"/>
              <a:cs typeface="Mada"/>
              <a:sym typeface="Mada"/>
            </a:endParaRPr>
          </a:p>
        </p:txBody>
      </p:sp>
      <p:sp>
        <p:nvSpPr>
          <p:cNvPr id="191" name="Google Shape;191;p29"/>
          <p:cNvSpPr txBox="1"/>
          <p:nvPr/>
        </p:nvSpPr>
        <p:spPr>
          <a:xfrm>
            <a:off x="33775" y="3009900"/>
            <a:ext cx="1181100" cy="5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Social environment</a:t>
            </a:r>
            <a:endParaRPr sz="1200">
              <a:latin typeface="Mada"/>
              <a:ea typeface="Mada"/>
              <a:cs typeface="Mada"/>
              <a:sym typeface="Mada"/>
            </a:endParaRPr>
          </a:p>
        </p:txBody>
      </p:sp>
      <p:cxnSp>
        <p:nvCxnSpPr>
          <p:cNvPr id="192" name="Google Shape;192;p29"/>
          <p:cNvCxnSpPr/>
          <p:nvPr/>
        </p:nvCxnSpPr>
        <p:spPr>
          <a:xfrm>
            <a:off x="1138675" y="2876550"/>
            <a:ext cx="0" cy="809700"/>
          </a:xfrm>
          <a:prstGeom prst="straightConnector1">
            <a:avLst/>
          </a:prstGeom>
          <a:noFill/>
          <a:ln cap="flat" cmpd="sng" w="19050">
            <a:solidFill>
              <a:srgbClr val="45818E"/>
            </a:solidFill>
            <a:prstDash val="solid"/>
            <a:round/>
            <a:headEnd len="med" w="med" type="diamond"/>
            <a:tailEnd len="med" w="med" type="diamond"/>
          </a:ln>
        </p:spPr>
      </p:cxnSp>
      <p:cxnSp>
        <p:nvCxnSpPr>
          <p:cNvPr id="193" name="Google Shape;193;p29"/>
          <p:cNvCxnSpPr/>
          <p:nvPr/>
        </p:nvCxnSpPr>
        <p:spPr>
          <a:xfrm>
            <a:off x="2319775" y="2876550"/>
            <a:ext cx="0" cy="809700"/>
          </a:xfrm>
          <a:prstGeom prst="straightConnector1">
            <a:avLst/>
          </a:prstGeom>
          <a:noFill/>
          <a:ln cap="flat" cmpd="sng" w="19050">
            <a:solidFill>
              <a:srgbClr val="45818E"/>
            </a:solidFill>
            <a:prstDash val="solid"/>
            <a:round/>
            <a:headEnd len="med" w="med" type="diamond"/>
            <a:tailEnd len="med" w="med" type="diamond"/>
          </a:ln>
        </p:spPr>
      </p:cxnSp>
      <p:sp>
        <p:nvSpPr>
          <p:cNvPr id="194" name="Google Shape;194;p29"/>
          <p:cNvSpPr txBox="1"/>
          <p:nvPr/>
        </p:nvSpPr>
        <p:spPr>
          <a:xfrm>
            <a:off x="1138675" y="3009900"/>
            <a:ext cx="1181100" cy="5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Immunological capability</a:t>
            </a:r>
            <a:endParaRPr sz="1200">
              <a:latin typeface="Mada"/>
              <a:ea typeface="Mada"/>
              <a:cs typeface="Mada"/>
              <a:sym typeface="Mada"/>
            </a:endParaRPr>
          </a:p>
        </p:txBody>
      </p:sp>
      <p:sp>
        <p:nvSpPr>
          <p:cNvPr id="195" name="Google Shape;195;p29"/>
          <p:cNvSpPr txBox="1"/>
          <p:nvPr/>
        </p:nvSpPr>
        <p:spPr>
          <a:xfrm>
            <a:off x="2301775" y="3076575"/>
            <a:ext cx="1068900" cy="5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Nutritional history</a:t>
            </a:r>
            <a:endParaRPr sz="1200">
              <a:latin typeface="Mada"/>
              <a:ea typeface="Mada"/>
              <a:cs typeface="Mada"/>
              <a:sym typeface="Mada"/>
            </a:endParaRPr>
          </a:p>
        </p:txBody>
      </p:sp>
      <p:cxnSp>
        <p:nvCxnSpPr>
          <p:cNvPr id="196" name="Google Shape;196;p29"/>
          <p:cNvCxnSpPr/>
          <p:nvPr/>
        </p:nvCxnSpPr>
        <p:spPr>
          <a:xfrm>
            <a:off x="3388675" y="2857500"/>
            <a:ext cx="0" cy="809700"/>
          </a:xfrm>
          <a:prstGeom prst="straightConnector1">
            <a:avLst/>
          </a:prstGeom>
          <a:noFill/>
          <a:ln cap="flat" cmpd="sng" w="19050">
            <a:solidFill>
              <a:srgbClr val="45818E"/>
            </a:solidFill>
            <a:prstDash val="solid"/>
            <a:round/>
            <a:headEnd len="med" w="med" type="diamond"/>
            <a:tailEnd len="med" w="med" type="diamond"/>
          </a:ln>
        </p:spPr>
      </p:cxnSp>
      <p:cxnSp>
        <p:nvCxnSpPr>
          <p:cNvPr id="197" name="Google Shape;197;p29"/>
          <p:cNvCxnSpPr/>
          <p:nvPr/>
        </p:nvCxnSpPr>
        <p:spPr>
          <a:xfrm>
            <a:off x="4457575" y="2876550"/>
            <a:ext cx="0" cy="809700"/>
          </a:xfrm>
          <a:prstGeom prst="straightConnector1">
            <a:avLst/>
          </a:prstGeom>
          <a:noFill/>
          <a:ln cap="flat" cmpd="sng" w="19050">
            <a:solidFill>
              <a:srgbClr val="45818E"/>
            </a:solidFill>
            <a:prstDash val="solid"/>
            <a:round/>
            <a:headEnd len="med" w="med" type="diamond"/>
            <a:tailEnd len="med" w="med" type="diamond"/>
          </a:ln>
        </p:spPr>
      </p:cxnSp>
      <p:sp>
        <p:nvSpPr>
          <p:cNvPr id="198" name="Google Shape;198;p29"/>
          <p:cNvSpPr txBox="1"/>
          <p:nvPr/>
        </p:nvSpPr>
        <p:spPr>
          <a:xfrm>
            <a:off x="3388675" y="3076575"/>
            <a:ext cx="1068900" cy="5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Genetics</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makeup</a:t>
            </a:r>
            <a:endParaRPr sz="1200">
              <a:latin typeface="Mada"/>
              <a:ea typeface="Mada"/>
              <a:cs typeface="Mada"/>
              <a:sym typeface="Mada"/>
            </a:endParaRPr>
          </a:p>
        </p:txBody>
      </p:sp>
      <p:sp>
        <p:nvSpPr>
          <p:cNvPr id="199" name="Google Shape;199;p29"/>
          <p:cNvSpPr txBox="1"/>
          <p:nvPr/>
        </p:nvSpPr>
        <p:spPr>
          <a:xfrm>
            <a:off x="4457575" y="3009900"/>
            <a:ext cx="1068900" cy="5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Environment exposure</a:t>
            </a:r>
            <a:endParaRPr sz="1200">
              <a:latin typeface="Mada"/>
              <a:ea typeface="Mada"/>
              <a:cs typeface="Mada"/>
              <a:sym typeface="Mada"/>
            </a:endParaRPr>
          </a:p>
        </p:txBody>
      </p:sp>
      <p:sp>
        <p:nvSpPr>
          <p:cNvPr id="200" name="Google Shape;200;p29"/>
          <p:cNvSpPr txBox="1"/>
          <p:nvPr/>
        </p:nvSpPr>
        <p:spPr>
          <a:xfrm>
            <a:off x="5455505" y="2954493"/>
            <a:ext cx="1181100" cy="5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Demographic</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characteristics</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(age)</a:t>
            </a:r>
            <a:endParaRPr sz="1200">
              <a:latin typeface="Mada"/>
              <a:ea typeface="Mada"/>
              <a:cs typeface="Mada"/>
              <a:sym typeface="Mada"/>
            </a:endParaRPr>
          </a:p>
        </p:txBody>
      </p:sp>
      <p:cxnSp>
        <p:nvCxnSpPr>
          <p:cNvPr id="201" name="Google Shape;201;p29"/>
          <p:cNvCxnSpPr/>
          <p:nvPr/>
        </p:nvCxnSpPr>
        <p:spPr>
          <a:xfrm>
            <a:off x="6558400" y="2857500"/>
            <a:ext cx="0" cy="809700"/>
          </a:xfrm>
          <a:prstGeom prst="straightConnector1">
            <a:avLst/>
          </a:prstGeom>
          <a:noFill/>
          <a:ln cap="flat" cmpd="sng" w="19050">
            <a:solidFill>
              <a:srgbClr val="45818E"/>
            </a:solidFill>
            <a:prstDash val="solid"/>
            <a:round/>
            <a:headEnd len="med" w="med" type="diamond"/>
            <a:tailEnd len="med" w="med" type="diamond"/>
          </a:ln>
        </p:spPr>
      </p:cxnSp>
      <p:cxnSp>
        <p:nvCxnSpPr>
          <p:cNvPr id="202" name="Google Shape;202;p29"/>
          <p:cNvCxnSpPr/>
          <p:nvPr/>
        </p:nvCxnSpPr>
        <p:spPr>
          <a:xfrm>
            <a:off x="5526475" y="2876550"/>
            <a:ext cx="0" cy="809700"/>
          </a:xfrm>
          <a:prstGeom prst="straightConnector1">
            <a:avLst/>
          </a:prstGeom>
          <a:noFill/>
          <a:ln cap="flat" cmpd="sng" w="19050">
            <a:solidFill>
              <a:srgbClr val="45818E"/>
            </a:solidFill>
            <a:prstDash val="solid"/>
            <a:round/>
            <a:headEnd len="med" w="med" type="diamond"/>
            <a:tailEnd len="med" w="med" type="diamond"/>
          </a:ln>
        </p:spPr>
      </p:cxnSp>
      <p:sp>
        <p:nvSpPr>
          <p:cNvPr id="203" name="Google Shape;203;p29"/>
          <p:cNvSpPr txBox="1"/>
          <p:nvPr/>
        </p:nvSpPr>
        <p:spPr>
          <a:xfrm>
            <a:off x="6558400" y="3009900"/>
            <a:ext cx="1068900" cy="5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Behavioral</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patterns</a:t>
            </a:r>
            <a:endParaRPr sz="1200">
              <a:latin typeface="Mada"/>
              <a:ea typeface="Mada"/>
              <a:cs typeface="Mada"/>
              <a:sym typeface="Mada"/>
            </a:endParaRPr>
          </a:p>
        </p:txBody>
      </p:sp>
      <p:sp>
        <p:nvSpPr>
          <p:cNvPr id="204" name="Google Shape;204;p29"/>
          <p:cNvSpPr txBox="1"/>
          <p:nvPr/>
        </p:nvSpPr>
        <p:spPr>
          <a:xfrm>
            <a:off x="191800" y="3891675"/>
            <a:ext cx="4006500" cy="161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76A5AF"/>
                </a:solidFill>
                <a:latin typeface="Nunito"/>
                <a:ea typeface="Nunito"/>
                <a:cs typeface="Nunito"/>
                <a:sym typeface="Nunito"/>
              </a:rPr>
              <a:t>Latent Stage (asymptomatic):</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Patient was exposed and the disease-producing process is underway </a:t>
            </a:r>
            <a:r>
              <a:rPr b="1" lang="en-GB" sz="1200">
                <a:solidFill>
                  <a:srgbClr val="CC0000"/>
                </a:solidFill>
                <a:latin typeface="Mada"/>
                <a:ea typeface="Mada"/>
                <a:cs typeface="Mada"/>
                <a:sym typeface="Mada"/>
              </a:rPr>
              <a:t>(no symptoms)</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b="1" lang="en-GB" sz="1200">
                <a:solidFill>
                  <a:srgbClr val="CC0000"/>
                </a:solidFill>
                <a:latin typeface="Mada"/>
                <a:ea typeface="Mada"/>
                <a:cs typeface="Mada"/>
                <a:sym typeface="Mada"/>
              </a:rPr>
              <a:t>Screening</a:t>
            </a:r>
            <a:r>
              <a:rPr b="1" lang="en-GB" sz="1200">
                <a:solidFill>
                  <a:srgbClr val="FF0000"/>
                </a:solidFill>
                <a:latin typeface="Mada"/>
                <a:ea typeface="Mada"/>
                <a:cs typeface="Mada"/>
                <a:sym typeface="Mada"/>
              </a:rPr>
              <a:t> </a:t>
            </a:r>
            <a:r>
              <a:rPr lang="en-GB" sz="1200">
                <a:latin typeface="Mada"/>
                <a:ea typeface="Mada"/>
                <a:cs typeface="Mada"/>
                <a:sym typeface="Mada"/>
              </a:rPr>
              <a:t>may be feasible </a:t>
            </a:r>
            <a:endParaRPr sz="1200">
              <a:latin typeface="Mada"/>
              <a:ea typeface="Mada"/>
              <a:cs typeface="Mada"/>
              <a:sym typeface="Mada"/>
            </a:endParaRPr>
          </a:p>
          <a:p>
            <a:pPr indent="0" lvl="0" marL="45720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lang="en-GB">
                <a:solidFill>
                  <a:srgbClr val="76A5AF"/>
                </a:solidFill>
                <a:latin typeface="Nunito"/>
                <a:ea typeface="Nunito"/>
                <a:cs typeface="Nunito"/>
                <a:sym typeface="Nunito"/>
              </a:rPr>
              <a:t>Symptomatic Stage</a:t>
            </a:r>
            <a:r>
              <a:rPr lang="en-GB" sz="1200">
                <a:latin typeface="Mada"/>
                <a:ea typeface="Mada"/>
                <a:cs typeface="Mada"/>
                <a:sym typeface="Mada"/>
              </a:rPr>
              <a:t>: </a:t>
            </a:r>
            <a:r>
              <a:rPr lang="en-GB" sz="1200">
                <a:solidFill>
                  <a:srgbClr val="000000"/>
                </a:solidFill>
                <a:latin typeface="Mada"/>
                <a:ea typeface="Mada"/>
                <a:cs typeface="Mada"/>
                <a:sym typeface="Mada"/>
              </a:rPr>
              <a:t>When the disease is advanced enough to produce clinical manifestations</a:t>
            </a:r>
            <a:endParaRPr sz="1200">
              <a:solidFill>
                <a:srgbClr val="000000"/>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pic>
        <p:nvPicPr>
          <p:cNvPr id="205" name="Google Shape;205;p29"/>
          <p:cNvPicPr preferRelativeResize="0"/>
          <p:nvPr/>
        </p:nvPicPr>
        <p:blipFill>
          <a:blip r:embed="rId3">
            <a:alphaModFix/>
          </a:blip>
          <a:stretch>
            <a:fillRect/>
          </a:stretch>
        </p:blipFill>
        <p:spPr>
          <a:xfrm>
            <a:off x="4457585" y="3835425"/>
            <a:ext cx="2936425" cy="1803667"/>
          </a:xfrm>
          <a:prstGeom prst="rect">
            <a:avLst/>
          </a:prstGeom>
          <a:noFill/>
          <a:ln>
            <a:noFill/>
          </a:ln>
        </p:spPr>
      </p:pic>
      <p:sp>
        <p:nvSpPr>
          <p:cNvPr id="206" name="Google Shape;206;p29"/>
          <p:cNvSpPr txBox="1"/>
          <p:nvPr/>
        </p:nvSpPr>
        <p:spPr>
          <a:xfrm>
            <a:off x="191800" y="5654175"/>
            <a:ext cx="7072200" cy="62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a:solidFill>
                  <a:srgbClr val="76A5AF"/>
                </a:solidFill>
                <a:latin typeface="Nunito"/>
                <a:ea typeface="Nunito"/>
                <a:cs typeface="Nunito"/>
                <a:sym typeface="Nunito"/>
              </a:rPr>
              <a:t>Disease Prevention: </a:t>
            </a:r>
            <a:r>
              <a:rPr lang="en-GB" sz="1200">
                <a:latin typeface="Mada"/>
                <a:ea typeface="Mada"/>
                <a:cs typeface="Mada"/>
                <a:sym typeface="Mada"/>
              </a:rPr>
              <a:t>Prevention is the process of intercepting or opposing the “cause” of a disease and </a:t>
            </a:r>
            <a:r>
              <a:rPr lang="en-GB" sz="1200">
                <a:solidFill>
                  <a:srgbClr val="999999"/>
                </a:solidFill>
                <a:latin typeface="Mada"/>
                <a:ea typeface="Mada"/>
                <a:cs typeface="Mada"/>
                <a:sym typeface="Mada"/>
              </a:rPr>
              <a:t>thereby the disease process. </a:t>
            </a:r>
            <a:endParaRPr sz="1200">
              <a:latin typeface="Mada"/>
              <a:ea typeface="Mada"/>
              <a:cs typeface="Mada"/>
              <a:sym typeface="Mada"/>
            </a:endParaRPr>
          </a:p>
        </p:txBody>
      </p:sp>
      <p:graphicFrame>
        <p:nvGraphicFramePr>
          <p:cNvPr id="207" name="Google Shape;207;p29"/>
          <p:cNvGraphicFramePr/>
          <p:nvPr/>
        </p:nvGraphicFramePr>
        <p:xfrm>
          <a:off x="191763" y="6296275"/>
          <a:ext cx="3000000" cy="3000000"/>
        </p:xfrm>
        <a:graphic>
          <a:graphicData uri="http://schemas.openxmlformats.org/drawingml/2006/table">
            <a:tbl>
              <a:tblPr>
                <a:noFill/>
                <a:tableStyleId>{1BD1D66B-9B94-4509-B696-DCD2EA6312DE}</a:tableStyleId>
              </a:tblPr>
              <a:tblGrid>
                <a:gridCol w="1125800"/>
                <a:gridCol w="1642025"/>
                <a:gridCol w="997075"/>
                <a:gridCol w="3489150"/>
              </a:tblGrid>
              <a:tr h="415375">
                <a:tc gridSpan="4">
                  <a:txBody>
                    <a:bodyPr/>
                    <a:lstStyle/>
                    <a:p>
                      <a:pPr indent="0" lvl="0" marL="0" rtl="0" algn="ctr">
                        <a:spcBef>
                          <a:spcPts val="0"/>
                        </a:spcBef>
                        <a:spcAft>
                          <a:spcPts val="0"/>
                        </a:spcAft>
                        <a:buNone/>
                      </a:pPr>
                      <a:r>
                        <a:rPr lang="en-GB">
                          <a:solidFill>
                            <a:srgbClr val="FFFFFF"/>
                          </a:solidFill>
                          <a:latin typeface="Mada"/>
                          <a:ea typeface="Mada"/>
                          <a:cs typeface="Mada"/>
                          <a:sym typeface="Mada"/>
                        </a:rPr>
                        <a:t>Leavell’s Levels of Prevention</a:t>
                      </a:r>
                      <a:endParaRPr>
                        <a:solidFill>
                          <a:srgbClr val="FFFFFF"/>
                        </a:solidFill>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134F5C"/>
                    </a:solidFill>
                  </a:tcPr>
                </a:tc>
                <a:tc hMerge="1"/>
                <a:tc hMerge="1"/>
                <a:tc hMerge="1"/>
              </a:tr>
              <a:tr h="576700">
                <a:tc gridSpan="2">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Stage of Disease and Care</a:t>
                      </a:r>
                      <a:endParaRPr b="1" sz="1200">
                        <a:solidFill>
                          <a:srgbClr val="FFFFFF"/>
                        </a:solidFill>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76A5AF"/>
                    </a:solidFill>
                  </a:tcPr>
                </a:tc>
                <a:tc hMerge="1"/>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Level of Prevention</a:t>
                      </a:r>
                      <a:endParaRPr b="1" sz="1200">
                        <a:solidFill>
                          <a:srgbClr val="FFFFFF"/>
                        </a:solidFill>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Response</a:t>
                      </a:r>
                      <a:endParaRPr b="1" sz="1200">
                        <a:solidFill>
                          <a:srgbClr val="FFFFFF"/>
                        </a:solidFill>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76A5AF"/>
                    </a:solidFill>
                  </a:tcPr>
                </a:tc>
              </a:tr>
              <a:tr h="427675">
                <a:tc rowSpan="2">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Predisease Stage</a:t>
                      </a:r>
                      <a:endParaRPr b="1" sz="1200">
                        <a:solidFill>
                          <a:srgbClr val="FFFFFF"/>
                        </a:solidFill>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A2C4C9"/>
                    </a:solidFill>
                  </a:tcPr>
                </a:tc>
                <a:tc>
                  <a:txBody>
                    <a:bodyPr/>
                    <a:lstStyle/>
                    <a:p>
                      <a:pPr indent="0" lvl="0" marL="0" rtl="0" algn="ctr">
                        <a:spcBef>
                          <a:spcPts val="0"/>
                        </a:spcBef>
                        <a:spcAft>
                          <a:spcPts val="0"/>
                        </a:spcAft>
                        <a:buNone/>
                      </a:pPr>
                      <a:r>
                        <a:rPr lang="en-GB" sz="1200">
                          <a:latin typeface="Mada"/>
                          <a:ea typeface="Mada"/>
                          <a:cs typeface="Mada"/>
                          <a:sym typeface="Mada"/>
                        </a:rPr>
                        <a:t>No known risk factors</a:t>
                      </a:r>
                      <a:endParaRPr sz="12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FFFFF"/>
                    </a:solidFill>
                  </a:tcPr>
                </a:tc>
                <a:tc rowSpan="2">
                  <a:txBody>
                    <a:bodyPr/>
                    <a:lstStyle/>
                    <a:p>
                      <a:pPr indent="0" lvl="0" marL="0" rtl="0" algn="ctr">
                        <a:spcBef>
                          <a:spcPts val="0"/>
                        </a:spcBef>
                        <a:spcAft>
                          <a:spcPts val="0"/>
                        </a:spcAft>
                        <a:buNone/>
                      </a:pPr>
                      <a:r>
                        <a:rPr lang="en-GB" sz="1200">
                          <a:latin typeface="Mada"/>
                          <a:ea typeface="Mada"/>
                          <a:cs typeface="Mada"/>
                          <a:sym typeface="Mada"/>
                        </a:rPr>
                        <a:t>Primary Prevention</a:t>
                      </a:r>
                      <a:endParaRPr sz="12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1200">
                          <a:latin typeface="Mada"/>
                          <a:ea typeface="Mada"/>
                          <a:cs typeface="Mada"/>
                          <a:sym typeface="Mada"/>
                        </a:rPr>
                        <a:t>Health promotion </a:t>
                      </a:r>
                      <a:r>
                        <a:rPr lang="en-GB" sz="1000">
                          <a:latin typeface="Mada"/>
                          <a:ea typeface="Mada"/>
                          <a:cs typeface="Mada"/>
                          <a:sym typeface="Mada"/>
                        </a:rPr>
                        <a:t>(lifestyle, nutrition &amp; environment)</a:t>
                      </a:r>
                      <a:endParaRPr sz="10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427675">
                <a:tc vMerge="1"/>
                <a:tc>
                  <a:txBody>
                    <a:bodyPr/>
                    <a:lstStyle/>
                    <a:p>
                      <a:pPr indent="0" lvl="0" marL="0" rtl="0" algn="ctr">
                        <a:spcBef>
                          <a:spcPts val="0"/>
                        </a:spcBef>
                        <a:spcAft>
                          <a:spcPts val="0"/>
                        </a:spcAft>
                        <a:buNone/>
                      </a:pPr>
                      <a:r>
                        <a:rPr lang="en-GB" sz="1200">
                          <a:latin typeface="Mada"/>
                          <a:ea typeface="Mada"/>
                          <a:cs typeface="Mada"/>
                          <a:sym typeface="Mada"/>
                        </a:rPr>
                        <a:t>Disease Susceptibility </a:t>
                      </a:r>
                      <a:endParaRPr sz="12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FFFFF"/>
                    </a:solidFill>
                  </a:tcPr>
                </a:tc>
                <a:tc vMerge="1"/>
                <a:tc>
                  <a:txBody>
                    <a:bodyPr/>
                    <a:lstStyle/>
                    <a:p>
                      <a:pPr indent="0" lvl="0" marL="0" rtl="0" algn="ctr">
                        <a:spcBef>
                          <a:spcPts val="0"/>
                        </a:spcBef>
                        <a:spcAft>
                          <a:spcPts val="0"/>
                        </a:spcAft>
                        <a:buNone/>
                      </a:pPr>
                      <a:r>
                        <a:rPr lang="en-GB" sz="1200">
                          <a:latin typeface="Mada"/>
                          <a:ea typeface="Mada"/>
                          <a:cs typeface="Mada"/>
                          <a:sym typeface="Mada"/>
                        </a:rPr>
                        <a:t>Specific Protection </a:t>
                      </a:r>
                      <a:r>
                        <a:rPr lang="en-GB" sz="1000">
                          <a:latin typeface="Mada"/>
                          <a:ea typeface="Mada"/>
                          <a:cs typeface="Mada"/>
                          <a:sym typeface="Mada"/>
                        </a:rPr>
                        <a:t>(immunization, safety measures)</a:t>
                      </a:r>
                      <a:endParaRPr sz="10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5767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Latent Disease</a:t>
                      </a:r>
                      <a:endParaRPr b="1" sz="1200">
                        <a:solidFill>
                          <a:srgbClr val="FFFFFF"/>
                        </a:solidFill>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A2C4C9"/>
                    </a:solidFill>
                  </a:tcPr>
                </a:tc>
                <a:tc>
                  <a:txBody>
                    <a:bodyPr/>
                    <a:lstStyle/>
                    <a:p>
                      <a:pPr indent="0" lvl="0" marL="0" rtl="0" algn="ctr">
                        <a:spcBef>
                          <a:spcPts val="0"/>
                        </a:spcBef>
                        <a:spcAft>
                          <a:spcPts val="0"/>
                        </a:spcAft>
                        <a:buNone/>
                      </a:pPr>
                      <a:r>
                        <a:rPr lang="en-GB" sz="1200">
                          <a:latin typeface="Mada"/>
                          <a:ea typeface="Mada"/>
                          <a:cs typeface="Mada"/>
                          <a:sym typeface="Mada"/>
                        </a:rPr>
                        <a:t>Hidden Stage (Asymptomatic)</a:t>
                      </a:r>
                      <a:endParaRPr sz="12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GB" sz="1200">
                          <a:latin typeface="Mada"/>
                          <a:ea typeface="Mada"/>
                          <a:cs typeface="Mada"/>
                          <a:sym typeface="Mada"/>
                        </a:rPr>
                        <a:t>Secondary Prevention</a:t>
                      </a:r>
                      <a:endParaRPr sz="12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b="1" lang="en-GB" sz="1200">
                          <a:latin typeface="Mada"/>
                          <a:ea typeface="Mada"/>
                          <a:cs typeface="Mada"/>
                          <a:sym typeface="Mada"/>
                        </a:rPr>
                        <a:t>Screening </a:t>
                      </a:r>
                      <a:r>
                        <a:rPr lang="en-GB" sz="1000">
                          <a:latin typeface="Mada"/>
                          <a:ea typeface="Mada"/>
                          <a:cs typeface="Mada"/>
                          <a:sym typeface="Mada"/>
                        </a:rPr>
                        <a:t>(for population)</a:t>
                      </a:r>
                      <a:r>
                        <a:rPr lang="en-GB" sz="1200">
                          <a:latin typeface="Mada"/>
                          <a:ea typeface="Mada"/>
                          <a:cs typeface="Mada"/>
                          <a:sym typeface="Mada"/>
                        </a:rPr>
                        <a:t> &amp; case finding </a:t>
                      </a:r>
                      <a:r>
                        <a:rPr lang="en-GB" sz="1000">
                          <a:latin typeface="Mada"/>
                          <a:ea typeface="Mada"/>
                          <a:cs typeface="Mada"/>
                          <a:sym typeface="Mada"/>
                        </a:rPr>
                        <a:t>(for individual)</a:t>
                      </a:r>
                      <a:endParaRPr sz="10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385125">
                <a:tc rowSpan="2">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Symptomatic Disease</a:t>
                      </a:r>
                      <a:endParaRPr b="1" sz="1200">
                        <a:solidFill>
                          <a:srgbClr val="FFFFFF"/>
                        </a:solidFill>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A2C4C9"/>
                    </a:solidFill>
                  </a:tcPr>
                </a:tc>
                <a:tc>
                  <a:txBody>
                    <a:bodyPr/>
                    <a:lstStyle/>
                    <a:p>
                      <a:pPr indent="0" lvl="0" marL="0" rtl="0" algn="ctr">
                        <a:spcBef>
                          <a:spcPts val="0"/>
                        </a:spcBef>
                        <a:spcAft>
                          <a:spcPts val="0"/>
                        </a:spcAft>
                        <a:buNone/>
                      </a:pPr>
                      <a:r>
                        <a:rPr lang="en-GB" sz="1200">
                          <a:latin typeface="Mada"/>
                          <a:ea typeface="Mada"/>
                          <a:cs typeface="Mada"/>
                          <a:sym typeface="Mada"/>
                        </a:rPr>
                        <a:t>Initial Care</a:t>
                      </a:r>
                      <a:endParaRPr sz="12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FFFFF"/>
                    </a:solidFill>
                  </a:tcPr>
                </a:tc>
                <a:tc rowSpan="2">
                  <a:txBody>
                    <a:bodyPr/>
                    <a:lstStyle/>
                    <a:p>
                      <a:pPr indent="0" lvl="0" marL="0" rtl="0" algn="ctr">
                        <a:spcBef>
                          <a:spcPts val="0"/>
                        </a:spcBef>
                        <a:spcAft>
                          <a:spcPts val="0"/>
                        </a:spcAft>
                        <a:buNone/>
                      </a:pPr>
                      <a:r>
                        <a:rPr lang="en-GB" sz="1200">
                          <a:latin typeface="Mada"/>
                          <a:ea typeface="Mada"/>
                          <a:cs typeface="Mada"/>
                          <a:sym typeface="Mada"/>
                        </a:rPr>
                        <a:t>Tertiary Prevention</a:t>
                      </a:r>
                      <a:endParaRPr sz="12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1200">
                          <a:latin typeface="Mada"/>
                          <a:ea typeface="Mada"/>
                          <a:cs typeface="Mada"/>
                          <a:sym typeface="Mada"/>
                        </a:rPr>
                        <a:t>Disability limitation </a:t>
                      </a:r>
                      <a:endParaRPr sz="12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385125">
                <a:tc vMerge="1"/>
                <a:tc>
                  <a:txBody>
                    <a:bodyPr/>
                    <a:lstStyle/>
                    <a:p>
                      <a:pPr indent="0" lvl="0" marL="0" rtl="0" algn="ctr">
                        <a:spcBef>
                          <a:spcPts val="0"/>
                        </a:spcBef>
                        <a:spcAft>
                          <a:spcPts val="0"/>
                        </a:spcAft>
                        <a:buNone/>
                      </a:pPr>
                      <a:r>
                        <a:rPr lang="en-GB" sz="1200">
                          <a:latin typeface="Mada"/>
                          <a:ea typeface="Mada"/>
                          <a:cs typeface="Mada"/>
                          <a:sym typeface="Mada"/>
                        </a:rPr>
                        <a:t>Subsequent Care</a:t>
                      </a:r>
                      <a:endParaRPr sz="1200"/>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FFFFF"/>
                    </a:solidFill>
                  </a:tcPr>
                </a:tc>
                <a:tc vMerge="1"/>
                <a:tc>
                  <a:txBody>
                    <a:bodyPr/>
                    <a:lstStyle/>
                    <a:p>
                      <a:pPr indent="0" lvl="0" marL="0" rtl="0" algn="ctr">
                        <a:spcBef>
                          <a:spcPts val="0"/>
                        </a:spcBef>
                        <a:spcAft>
                          <a:spcPts val="0"/>
                        </a:spcAft>
                        <a:buNone/>
                      </a:pPr>
                      <a:r>
                        <a:rPr lang="en-GB" sz="1200">
                          <a:latin typeface="Mada"/>
                          <a:ea typeface="Mada"/>
                          <a:cs typeface="Mada"/>
                          <a:sym typeface="Mada"/>
                        </a:rPr>
                        <a:t>Rehabilitation</a:t>
                      </a:r>
                      <a:endParaRPr sz="12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bl>
          </a:graphicData>
        </a:graphic>
      </p:graphicFrame>
      <p:sp>
        <p:nvSpPr>
          <p:cNvPr id="208" name="Google Shape;208;p29"/>
          <p:cNvSpPr/>
          <p:nvPr/>
        </p:nvSpPr>
        <p:spPr>
          <a:xfrm>
            <a:off x="191800" y="6296100"/>
            <a:ext cx="374100" cy="3741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5" name="Shape 1845"/>
        <p:cNvGrpSpPr/>
        <p:nvPr/>
      </p:nvGrpSpPr>
      <p:grpSpPr>
        <a:xfrm>
          <a:off x="0" y="0"/>
          <a:ext cx="0" cy="0"/>
          <a:chOff x="0" y="0"/>
          <a:chExt cx="0" cy="0"/>
        </a:xfrm>
      </p:grpSpPr>
      <p:sp>
        <p:nvSpPr>
          <p:cNvPr id="1846" name="Google Shape;1846;p65"/>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65"/>
          <p:cNvSpPr/>
          <p:nvPr/>
        </p:nvSpPr>
        <p:spPr>
          <a:xfrm rot="10800000">
            <a:off x="3875825" y="152425"/>
            <a:ext cx="3713700" cy="1092300"/>
          </a:xfrm>
          <a:prstGeom prst="round1Rect">
            <a:avLst>
              <a:gd fmla="val 50000" name="adj"/>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u="sng">
              <a:solidFill>
                <a:srgbClr val="741B47"/>
              </a:solidFill>
              <a:latin typeface="Bree Serif"/>
              <a:ea typeface="Bree Serif"/>
              <a:cs typeface="Bree Serif"/>
              <a:sym typeface="Bree Serif"/>
            </a:endParaRPr>
          </a:p>
        </p:txBody>
      </p:sp>
      <p:sp>
        <p:nvSpPr>
          <p:cNvPr id="1848" name="Google Shape;1848;p65"/>
          <p:cNvSpPr txBox="1"/>
          <p:nvPr/>
        </p:nvSpPr>
        <p:spPr>
          <a:xfrm>
            <a:off x="4341943" y="409275"/>
            <a:ext cx="2820300" cy="40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6000">
                <a:solidFill>
                  <a:srgbClr val="134F5C"/>
                </a:solidFill>
                <a:latin typeface="Nunito"/>
                <a:ea typeface="Nunito"/>
                <a:cs typeface="Nunito"/>
                <a:sym typeface="Nunito"/>
              </a:rPr>
              <a:t>Extra</a:t>
            </a:r>
            <a:endParaRPr sz="6000">
              <a:solidFill>
                <a:srgbClr val="134F5C"/>
              </a:solidFill>
              <a:latin typeface="Nunito"/>
              <a:ea typeface="Nunito"/>
              <a:cs typeface="Nunito"/>
              <a:sym typeface="Nunito"/>
            </a:endParaRPr>
          </a:p>
        </p:txBody>
      </p:sp>
      <p:sp>
        <p:nvSpPr>
          <p:cNvPr id="1849" name="Google Shape;1849;p65"/>
          <p:cNvSpPr txBox="1"/>
          <p:nvPr/>
        </p:nvSpPr>
        <p:spPr>
          <a:xfrm>
            <a:off x="4809300" y="949825"/>
            <a:ext cx="2970000" cy="29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a:latin typeface="Mada"/>
                <a:ea typeface="Mada"/>
                <a:cs typeface="Mada"/>
                <a:sym typeface="Mada"/>
              </a:rPr>
              <a:t>P</a:t>
            </a:r>
            <a:r>
              <a:rPr b="1" lang="en-GB">
                <a:latin typeface="Mada"/>
                <a:ea typeface="Mada"/>
                <a:cs typeface="Mada"/>
                <a:sym typeface="Mada"/>
              </a:rPr>
              <a:t>art of the objectives</a:t>
            </a:r>
            <a:endParaRPr b="1">
              <a:latin typeface="Mada"/>
              <a:ea typeface="Mada"/>
              <a:cs typeface="Mada"/>
              <a:sym typeface="Mada"/>
            </a:endParaRPr>
          </a:p>
        </p:txBody>
      </p:sp>
      <p:graphicFrame>
        <p:nvGraphicFramePr>
          <p:cNvPr id="1850" name="Google Shape;1850;p65"/>
          <p:cNvGraphicFramePr/>
          <p:nvPr/>
        </p:nvGraphicFramePr>
        <p:xfrm>
          <a:off x="222188" y="1508013"/>
          <a:ext cx="3000000" cy="3000000"/>
        </p:xfrm>
        <a:graphic>
          <a:graphicData uri="http://schemas.openxmlformats.org/drawingml/2006/table">
            <a:tbl>
              <a:tblPr>
                <a:noFill/>
                <a:tableStyleId>{1BD1D66B-9B94-4509-B696-DCD2EA6312DE}</a:tableStyleId>
              </a:tblPr>
              <a:tblGrid>
                <a:gridCol w="1623050"/>
                <a:gridCol w="3575850"/>
                <a:gridCol w="1883550"/>
              </a:tblGrid>
              <a:tr h="446975">
                <a:tc>
                  <a:txBody>
                    <a:bodyPr/>
                    <a:lstStyle/>
                    <a:p>
                      <a:pPr indent="0" lvl="0" marL="0" rtl="0" algn="ctr">
                        <a:spcBef>
                          <a:spcPts val="0"/>
                        </a:spcBef>
                        <a:spcAft>
                          <a:spcPts val="0"/>
                        </a:spcAft>
                        <a:buNone/>
                      </a:pPr>
                      <a:r>
                        <a:rPr b="1" lang="en-GB" sz="1300">
                          <a:solidFill>
                            <a:srgbClr val="FFFFFF"/>
                          </a:solidFill>
                          <a:latin typeface="Mada"/>
                          <a:ea typeface="Mada"/>
                          <a:cs typeface="Mada"/>
                          <a:sym typeface="Mada"/>
                        </a:rPr>
                        <a:t>Disease</a:t>
                      </a:r>
                      <a:endParaRPr b="1" sz="1300">
                        <a:solidFill>
                          <a:srgbClr val="FFFFFF"/>
                        </a:solidFill>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sz="1300">
                          <a:solidFill>
                            <a:srgbClr val="FFFFFF"/>
                          </a:solidFill>
                          <a:latin typeface="Mada"/>
                          <a:ea typeface="Mada"/>
                          <a:cs typeface="Mada"/>
                          <a:sym typeface="Mada"/>
                        </a:rPr>
                        <a:t>Mode of Transmission </a:t>
                      </a:r>
                      <a:endParaRPr b="1" sz="1300">
                        <a:solidFill>
                          <a:srgbClr val="FFFFFF"/>
                        </a:solidFill>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sz="1300">
                          <a:solidFill>
                            <a:srgbClr val="FFFFFF"/>
                          </a:solidFill>
                          <a:latin typeface="Mada"/>
                          <a:ea typeface="Mada"/>
                          <a:cs typeface="Mada"/>
                          <a:sym typeface="Mada"/>
                        </a:rPr>
                        <a:t>Vaccine</a:t>
                      </a:r>
                      <a:endParaRPr b="1" sz="1300">
                        <a:solidFill>
                          <a:srgbClr val="FFFFFF"/>
                        </a:solidFill>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134F5C"/>
                    </a:solidFill>
                  </a:tcPr>
                </a:tc>
              </a:tr>
              <a:tr h="826650">
                <a:tc>
                  <a:txBody>
                    <a:bodyPr/>
                    <a:lstStyle/>
                    <a:p>
                      <a:pPr indent="0" lvl="0" marL="0" rtl="0" algn="ctr">
                        <a:spcBef>
                          <a:spcPts val="0"/>
                        </a:spcBef>
                        <a:spcAft>
                          <a:spcPts val="0"/>
                        </a:spcAft>
                        <a:buNone/>
                      </a:pPr>
                      <a:r>
                        <a:rPr b="1" lang="en-GB" sz="1200">
                          <a:latin typeface="Mada"/>
                          <a:ea typeface="Mada"/>
                          <a:cs typeface="Mada"/>
                          <a:sym typeface="Mada"/>
                        </a:rPr>
                        <a:t>Tuberculosis</a:t>
                      </a:r>
                      <a:endParaRPr b="1" sz="12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76A5AF"/>
                    </a:solidFill>
                  </a:tcPr>
                </a:tc>
                <a:tc>
                  <a:txBody>
                    <a:bodyPr/>
                    <a:lstStyle/>
                    <a:p>
                      <a:pPr indent="0" lvl="0" marL="0" rtl="0" algn="l">
                        <a:spcBef>
                          <a:spcPts val="0"/>
                        </a:spcBef>
                        <a:spcAft>
                          <a:spcPts val="0"/>
                        </a:spcAft>
                        <a:buNone/>
                      </a:pPr>
                      <a:r>
                        <a:rPr lang="en-GB" sz="1000">
                          <a:latin typeface="Mada"/>
                          <a:ea typeface="Mada"/>
                          <a:cs typeface="Mada"/>
                          <a:sym typeface="Mada"/>
                        </a:rPr>
                        <a:t>Tuberculosis is transmitted mainly by </a:t>
                      </a:r>
                      <a:r>
                        <a:rPr b="1" lang="en-GB" sz="1000">
                          <a:latin typeface="Mada"/>
                          <a:ea typeface="Mada"/>
                          <a:cs typeface="Mada"/>
                          <a:sym typeface="Mada"/>
                        </a:rPr>
                        <a:t>droplet infection</a:t>
                      </a:r>
                      <a:r>
                        <a:rPr lang="en-GB" sz="1000">
                          <a:latin typeface="Mada"/>
                          <a:ea typeface="Mada"/>
                          <a:cs typeface="Mada"/>
                          <a:sym typeface="Mada"/>
                        </a:rPr>
                        <a:t> and droplet nuclei generated by sputum-positive patients with pulmonary tuberculosis. </a:t>
                      </a:r>
                      <a:endParaRPr sz="10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b="1" lang="en-GB" sz="1000">
                          <a:solidFill>
                            <a:srgbClr val="000000"/>
                          </a:solidFill>
                          <a:latin typeface="Mada"/>
                          <a:ea typeface="Mada"/>
                          <a:cs typeface="Mada"/>
                          <a:sym typeface="Mada"/>
                        </a:rPr>
                        <a:t>Live Attenuated Vaccine (LAV)</a:t>
                      </a:r>
                      <a:endParaRPr b="1" sz="10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826650">
                <a:tc>
                  <a:txBody>
                    <a:bodyPr/>
                    <a:lstStyle/>
                    <a:p>
                      <a:pPr indent="0" lvl="0" marL="0" rtl="0" algn="ctr">
                        <a:spcBef>
                          <a:spcPts val="0"/>
                        </a:spcBef>
                        <a:spcAft>
                          <a:spcPts val="0"/>
                        </a:spcAft>
                        <a:buNone/>
                      </a:pPr>
                      <a:r>
                        <a:rPr b="1" lang="en-GB" sz="1200">
                          <a:latin typeface="Mada"/>
                          <a:ea typeface="Mada"/>
                          <a:cs typeface="Mada"/>
                          <a:sym typeface="Mada"/>
                        </a:rPr>
                        <a:t>Pertussis</a:t>
                      </a:r>
                      <a:endParaRPr b="1" sz="1200">
                        <a:latin typeface="Mada"/>
                        <a:ea typeface="Mada"/>
                        <a:cs typeface="Mada"/>
                        <a:sym typeface="Mada"/>
                      </a:endParaRPr>
                    </a:p>
                    <a:p>
                      <a:pPr indent="0" lvl="0" marL="0" rtl="0" algn="ctr">
                        <a:spcBef>
                          <a:spcPts val="0"/>
                        </a:spcBef>
                        <a:spcAft>
                          <a:spcPts val="0"/>
                        </a:spcAft>
                        <a:buNone/>
                      </a:pPr>
                      <a:r>
                        <a:rPr b="1" lang="en-GB" sz="1200">
                          <a:latin typeface="Mada"/>
                          <a:ea typeface="Mada"/>
                          <a:cs typeface="Mada"/>
                          <a:sym typeface="Mada"/>
                        </a:rPr>
                        <a:t>(Whooping cough)</a:t>
                      </a:r>
                      <a:endParaRPr b="1" sz="12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76A5AF"/>
                    </a:solidFill>
                  </a:tcPr>
                </a:tc>
                <a:tc>
                  <a:txBody>
                    <a:bodyPr/>
                    <a:lstStyle/>
                    <a:p>
                      <a:pPr indent="0" lvl="0" marL="0" rtl="0" algn="l">
                        <a:spcBef>
                          <a:spcPts val="0"/>
                        </a:spcBef>
                        <a:spcAft>
                          <a:spcPts val="0"/>
                        </a:spcAft>
                        <a:buNone/>
                      </a:pPr>
                      <a:r>
                        <a:rPr lang="en-GB" sz="1000">
                          <a:latin typeface="Mada"/>
                          <a:ea typeface="Mada"/>
                          <a:cs typeface="Mada"/>
                          <a:sym typeface="Mada"/>
                        </a:rPr>
                        <a:t>Whooping cough is spread mainly by </a:t>
                      </a:r>
                      <a:r>
                        <a:rPr b="1" lang="en-GB" sz="1000">
                          <a:latin typeface="Mada"/>
                          <a:ea typeface="Mada"/>
                          <a:cs typeface="Mada"/>
                          <a:sym typeface="Mada"/>
                        </a:rPr>
                        <a:t>droplet infection</a:t>
                      </a:r>
                      <a:r>
                        <a:rPr lang="en-GB" sz="1000">
                          <a:latin typeface="Mada"/>
                          <a:ea typeface="Mada"/>
                          <a:cs typeface="Mada"/>
                          <a:sym typeface="Mada"/>
                        </a:rPr>
                        <a:t> and </a:t>
                      </a:r>
                      <a:r>
                        <a:rPr b="1" lang="en-GB" sz="1000">
                          <a:latin typeface="Mada"/>
                          <a:ea typeface="Mada"/>
                          <a:cs typeface="Mada"/>
                          <a:sym typeface="Mada"/>
                        </a:rPr>
                        <a:t>direct contact</a:t>
                      </a:r>
                      <a:r>
                        <a:rPr lang="en-GB" sz="1000">
                          <a:latin typeface="Mada"/>
                          <a:ea typeface="Mada"/>
                          <a:cs typeface="Mada"/>
                          <a:sym typeface="Mada"/>
                        </a:rPr>
                        <a:t>. </a:t>
                      </a:r>
                      <a:endParaRPr sz="10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b="1" lang="en-GB" sz="1000">
                          <a:solidFill>
                            <a:srgbClr val="000000"/>
                          </a:solidFill>
                          <a:latin typeface="Mada"/>
                          <a:ea typeface="Mada"/>
                          <a:cs typeface="Mada"/>
                          <a:sym typeface="Mada"/>
                        </a:rPr>
                        <a:t>Inactivated Vaccine</a:t>
                      </a:r>
                      <a:endParaRPr b="1" sz="10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826650">
                <a:tc>
                  <a:txBody>
                    <a:bodyPr/>
                    <a:lstStyle/>
                    <a:p>
                      <a:pPr indent="0" lvl="0" marL="0" rtl="0" algn="ctr">
                        <a:spcBef>
                          <a:spcPts val="0"/>
                        </a:spcBef>
                        <a:spcAft>
                          <a:spcPts val="0"/>
                        </a:spcAft>
                        <a:buNone/>
                      </a:pPr>
                      <a:r>
                        <a:rPr b="1" lang="en-GB" sz="1200">
                          <a:latin typeface="Mada"/>
                          <a:ea typeface="Mada"/>
                          <a:cs typeface="Mada"/>
                          <a:sym typeface="Mada"/>
                        </a:rPr>
                        <a:t>Rubella</a:t>
                      </a:r>
                      <a:endParaRPr b="1" sz="12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76A5AF"/>
                    </a:solidFill>
                  </a:tcPr>
                </a:tc>
                <a:tc>
                  <a:txBody>
                    <a:bodyPr/>
                    <a:lstStyle/>
                    <a:p>
                      <a:pPr indent="0" lvl="0" marL="0" rtl="0" algn="l">
                        <a:spcBef>
                          <a:spcPts val="0"/>
                        </a:spcBef>
                        <a:spcAft>
                          <a:spcPts val="0"/>
                        </a:spcAft>
                        <a:buNone/>
                      </a:pPr>
                      <a:r>
                        <a:rPr lang="en-GB" sz="1000">
                          <a:latin typeface="Mada"/>
                          <a:ea typeface="Mada"/>
                          <a:cs typeface="Mada"/>
                          <a:sym typeface="Mada"/>
                        </a:rPr>
                        <a:t>The virus is transmitted directly from </a:t>
                      </a:r>
                      <a:r>
                        <a:rPr b="1" lang="en-GB" sz="1000">
                          <a:latin typeface="Mada"/>
                          <a:ea typeface="Mada"/>
                          <a:cs typeface="Mada"/>
                          <a:sym typeface="Mada"/>
                        </a:rPr>
                        <a:t>person to person </a:t>
                      </a:r>
                      <a:r>
                        <a:rPr lang="en-GB" sz="1000">
                          <a:latin typeface="Mada"/>
                          <a:ea typeface="Mada"/>
                          <a:cs typeface="Mada"/>
                          <a:sym typeface="Mada"/>
                        </a:rPr>
                        <a:t>by </a:t>
                      </a:r>
                      <a:r>
                        <a:rPr b="1" lang="en-GB" sz="1000">
                          <a:latin typeface="Mada"/>
                          <a:ea typeface="Mada"/>
                          <a:cs typeface="Mada"/>
                          <a:sym typeface="Mada"/>
                        </a:rPr>
                        <a:t>droplets </a:t>
                      </a:r>
                      <a:r>
                        <a:rPr lang="en-GB" sz="1000">
                          <a:latin typeface="Mada"/>
                          <a:ea typeface="Mada"/>
                          <a:cs typeface="Mada"/>
                          <a:sym typeface="Mada"/>
                        </a:rPr>
                        <a:t>from nose and throat, and droplet nuclei (aerosols)</a:t>
                      </a:r>
                      <a:endParaRPr sz="10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b="1" lang="en-GB" sz="1000">
                          <a:latin typeface="Mada"/>
                          <a:ea typeface="Mada"/>
                          <a:cs typeface="Mada"/>
                          <a:sym typeface="Mada"/>
                        </a:rPr>
                        <a:t>Live Attenuated Vaccine (LAV)</a:t>
                      </a:r>
                      <a:endParaRPr b="1" sz="10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826650">
                <a:tc>
                  <a:txBody>
                    <a:bodyPr/>
                    <a:lstStyle/>
                    <a:p>
                      <a:pPr indent="0" lvl="0" marL="0" rtl="0" algn="ctr">
                        <a:spcBef>
                          <a:spcPts val="0"/>
                        </a:spcBef>
                        <a:spcAft>
                          <a:spcPts val="0"/>
                        </a:spcAft>
                        <a:buNone/>
                      </a:pPr>
                      <a:r>
                        <a:rPr b="1" lang="en-GB" sz="1200">
                          <a:latin typeface="Mada"/>
                          <a:ea typeface="Mada"/>
                          <a:cs typeface="Mada"/>
                          <a:sym typeface="Mada"/>
                        </a:rPr>
                        <a:t>Diphtheria</a:t>
                      </a:r>
                      <a:endParaRPr b="1" sz="12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76A5AF"/>
                    </a:solidFill>
                  </a:tcPr>
                </a:tc>
                <a:tc>
                  <a:txBody>
                    <a:bodyPr/>
                    <a:lstStyle/>
                    <a:p>
                      <a:pPr indent="0" lvl="0" marL="0" rtl="0" algn="l">
                        <a:spcBef>
                          <a:spcPts val="0"/>
                        </a:spcBef>
                        <a:spcAft>
                          <a:spcPts val="0"/>
                        </a:spcAft>
                        <a:buNone/>
                      </a:pPr>
                      <a:r>
                        <a:rPr lang="en-GB" sz="1000">
                          <a:latin typeface="Mada"/>
                          <a:ea typeface="Mada"/>
                          <a:cs typeface="Mada"/>
                          <a:sym typeface="Mada"/>
                        </a:rPr>
                        <a:t>The disease is spread mainly by </a:t>
                      </a:r>
                      <a:r>
                        <a:rPr b="1" lang="en-GB" sz="1000">
                          <a:latin typeface="Mada"/>
                          <a:ea typeface="Mada"/>
                          <a:cs typeface="Mada"/>
                          <a:sym typeface="Mada"/>
                        </a:rPr>
                        <a:t>droplet infection</a:t>
                      </a:r>
                      <a:r>
                        <a:rPr lang="en-GB" sz="1000">
                          <a:latin typeface="Mada"/>
                          <a:ea typeface="Mada"/>
                          <a:cs typeface="Mada"/>
                          <a:sym typeface="Mada"/>
                        </a:rPr>
                        <a:t>. It can also be transmitted directly to susceptible persons from </a:t>
                      </a:r>
                      <a:r>
                        <a:rPr b="1" lang="en-GB" sz="1000">
                          <a:latin typeface="Mada"/>
                          <a:ea typeface="Mada"/>
                          <a:cs typeface="Mada"/>
                          <a:sym typeface="Mada"/>
                        </a:rPr>
                        <a:t>infected cutaneous lesions</a:t>
                      </a:r>
                      <a:r>
                        <a:rPr lang="en-GB" sz="1000">
                          <a:latin typeface="Mada"/>
                          <a:ea typeface="Mada"/>
                          <a:cs typeface="Mada"/>
                          <a:sym typeface="Mada"/>
                        </a:rPr>
                        <a:t>. </a:t>
                      </a:r>
                      <a:endParaRPr sz="10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b="1" lang="en-GB" sz="1000">
                          <a:latin typeface="Mada"/>
                          <a:ea typeface="Mada"/>
                          <a:cs typeface="Mada"/>
                          <a:sym typeface="Mada"/>
                        </a:rPr>
                        <a:t>Inactivated Vaccine</a:t>
                      </a:r>
                      <a:endParaRPr b="1" sz="10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826650">
                <a:tc>
                  <a:txBody>
                    <a:bodyPr/>
                    <a:lstStyle/>
                    <a:p>
                      <a:pPr indent="0" lvl="0" marL="0" rtl="0" algn="ctr">
                        <a:spcBef>
                          <a:spcPts val="0"/>
                        </a:spcBef>
                        <a:spcAft>
                          <a:spcPts val="0"/>
                        </a:spcAft>
                        <a:buNone/>
                      </a:pPr>
                      <a:r>
                        <a:rPr b="1" lang="en-GB" sz="1200">
                          <a:latin typeface="Mada"/>
                          <a:ea typeface="Mada"/>
                          <a:cs typeface="Mada"/>
                          <a:sym typeface="Mada"/>
                        </a:rPr>
                        <a:t>Measles</a:t>
                      </a:r>
                      <a:endParaRPr b="1" sz="12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76A5AF"/>
                    </a:solidFill>
                  </a:tcPr>
                </a:tc>
                <a:tc>
                  <a:txBody>
                    <a:bodyPr/>
                    <a:lstStyle/>
                    <a:p>
                      <a:pPr indent="0" lvl="0" marL="0" rtl="0" algn="l">
                        <a:spcBef>
                          <a:spcPts val="0"/>
                        </a:spcBef>
                        <a:spcAft>
                          <a:spcPts val="0"/>
                        </a:spcAft>
                        <a:buNone/>
                      </a:pPr>
                      <a:r>
                        <a:rPr lang="en-GB" sz="1000">
                          <a:latin typeface="Mada"/>
                          <a:ea typeface="Mada"/>
                          <a:cs typeface="Mada"/>
                          <a:sym typeface="Mada"/>
                        </a:rPr>
                        <a:t>Transmission occurs directly from</a:t>
                      </a:r>
                      <a:r>
                        <a:rPr b="1" lang="en-GB" sz="1000">
                          <a:latin typeface="Mada"/>
                          <a:ea typeface="Mada"/>
                          <a:cs typeface="Mada"/>
                          <a:sym typeface="Mada"/>
                        </a:rPr>
                        <a:t> person to person </a:t>
                      </a:r>
                      <a:r>
                        <a:rPr lang="en-GB" sz="1000">
                          <a:latin typeface="Mada"/>
                          <a:ea typeface="Mada"/>
                          <a:cs typeface="Mada"/>
                          <a:sym typeface="Mada"/>
                        </a:rPr>
                        <a:t>mainly by </a:t>
                      </a:r>
                      <a:r>
                        <a:rPr b="1" lang="en-GB" sz="1000">
                          <a:latin typeface="Mada"/>
                          <a:ea typeface="Mada"/>
                          <a:cs typeface="Mada"/>
                          <a:sym typeface="Mada"/>
                        </a:rPr>
                        <a:t>droplet infection</a:t>
                      </a:r>
                      <a:r>
                        <a:rPr lang="en-GB" sz="1000">
                          <a:latin typeface="Mada"/>
                          <a:ea typeface="Mada"/>
                          <a:cs typeface="Mada"/>
                          <a:sym typeface="Mada"/>
                        </a:rPr>
                        <a:t> and droplet nuclei</a:t>
                      </a:r>
                      <a:endParaRPr sz="10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b="1" lang="en-GB" sz="1000">
                          <a:solidFill>
                            <a:srgbClr val="000000"/>
                          </a:solidFill>
                          <a:latin typeface="Mada"/>
                          <a:ea typeface="Mada"/>
                          <a:cs typeface="Mada"/>
                          <a:sym typeface="Mada"/>
                        </a:rPr>
                        <a:t>Live Attenuated Vaccine (LAV)</a:t>
                      </a:r>
                      <a:endParaRPr b="1" sz="10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826650">
                <a:tc>
                  <a:txBody>
                    <a:bodyPr/>
                    <a:lstStyle/>
                    <a:p>
                      <a:pPr indent="0" lvl="0" marL="0" rtl="0" algn="ctr">
                        <a:spcBef>
                          <a:spcPts val="0"/>
                        </a:spcBef>
                        <a:spcAft>
                          <a:spcPts val="0"/>
                        </a:spcAft>
                        <a:buNone/>
                      </a:pPr>
                      <a:r>
                        <a:rPr b="1" lang="en-GB" sz="1200">
                          <a:latin typeface="Mada"/>
                          <a:ea typeface="Mada"/>
                          <a:cs typeface="Mada"/>
                          <a:sym typeface="Mada"/>
                        </a:rPr>
                        <a:t>Tetanus</a:t>
                      </a:r>
                      <a:endParaRPr b="1" sz="12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76A5AF"/>
                    </a:solidFill>
                  </a:tcPr>
                </a:tc>
                <a:tc>
                  <a:txBody>
                    <a:bodyPr/>
                    <a:lstStyle/>
                    <a:p>
                      <a:pPr indent="0" lvl="0" marL="0" rtl="0" algn="l">
                        <a:spcBef>
                          <a:spcPts val="0"/>
                        </a:spcBef>
                        <a:spcAft>
                          <a:spcPts val="0"/>
                        </a:spcAft>
                        <a:buNone/>
                      </a:pPr>
                      <a:r>
                        <a:rPr lang="en-GB" sz="1000">
                          <a:latin typeface="Mada"/>
                          <a:ea typeface="Mada"/>
                          <a:cs typeface="Mada"/>
                          <a:sym typeface="Mada"/>
                        </a:rPr>
                        <a:t>Infection is acquired by </a:t>
                      </a:r>
                      <a:r>
                        <a:rPr b="1" lang="en-GB" sz="1000">
                          <a:latin typeface="Mada"/>
                          <a:ea typeface="Mada"/>
                          <a:cs typeface="Mada"/>
                          <a:sym typeface="Mada"/>
                        </a:rPr>
                        <a:t>contamination of wounds </a:t>
                      </a:r>
                      <a:r>
                        <a:rPr lang="en-GB" sz="1000">
                          <a:latin typeface="Mada"/>
                          <a:ea typeface="Mada"/>
                          <a:cs typeface="Mada"/>
                          <a:sym typeface="Mada"/>
                        </a:rPr>
                        <a:t>with tetanus spores. </a:t>
                      </a:r>
                      <a:endParaRPr sz="10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b="1" lang="en-GB" sz="1000">
                          <a:latin typeface="Mada"/>
                          <a:ea typeface="Mada"/>
                          <a:cs typeface="Mada"/>
                          <a:sym typeface="Mada"/>
                        </a:rPr>
                        <a:t>Tetanus Toxoid (TT)</a:t>
                      </a:r>
                      <a:endParaRPr b="1" sz="10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826650">
                <a:tc>
                  <a:txBody>
                    <a:bodyPr/>
                    <a:lstStyle/>
                    <a:p>
                      <a:pPr indent="0" lvl="0" marL="0" rtl="0" algn="ctr">
                        <a:spcBef>
                          <a:spcPts val="0"/>
                        </a:spcBef>
                        <a:spcAft>
                          <a:spcPts val="0"/>
                        </a:spcAft>
                        <a:buNone/>
                      </a:pPr>
                      <a:r>
                        <a:rPr b="1" lang="en-GB" sz="1200">
                          <a:latin typeface="Mada"/>
                          <a:ea typeface="Mada"/>
                          <a:cs typeface="Mada"/>
                          <a:sym typeface="Mada"/>
                        </a:rPr>
                        <a:t>Hepatitis</a:t>
                      </a:r>
                      <a:endParaRPr b="1" sz="12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76A5AF"/>
                    </a:solidFill>
                  </a:tcPr>
                </a:tc>
                <a:tc>
                  <a:txBody>
                    <a:bodyPr/>
                    <a:lstStyle/>
                    <a:p>
                      <a:pPr indent="0" lvl="0" marL="0" rtl="0" algn="l">
                        <a:spcBef>
                          <a:spcPts val="0"/>
                        </a:spcBef>
                        <a:spcAft>
                          <a:spcPts val="0"/>
                        </a:spcAft>
                        <a:buNone/>
                      </a:pPr>
                      <a:r>
                        <a:rPr lang="en-GB" sz="1000" u="sng">
                          <a:latin typeface="Mada"/>
                          <a:ea typeface="Mada"/>
                          <a:cs typeface="Mada"/>
                          <a:sym typeface="Mada"/>
                        </a:rPr>
                        <a:t>Hepatitis A</a:t>
                      </a:r>
                      <a:r>
                        <a:rPr lang="en-GB" sz="1000">
                          <a:latin typeface="Mada"/>
                          <a:ea typeface="Mada"/>
                          <a:cs typeface="Mada"/>
                          <a:sym typeface="Mada"/>
                        </a:rPr>
                        <a:t> can be transmitted through </a:t>
                      </a:r>
                      <a:r>
                        <a:rPr b="1" lang="en-GB" sz="1000">
                          <a:latin typeface="Mada"/>
                          <a:ea typeface="Mada"/>
                          <a:cs typeface="Mada"/>
                          <a:sym typeface="Mada"/>
                        </a:rPr>
                        <a:t>fecal oral route</a:t>
                      </a:r>
                      <a:r>
                        <a:rPr lang="en-GB" sz="1000">
                          <a:latin typeface="Mada"/>
                          <a:ea typeface="Mada"/>
                          <a:cs typeface="Mada"/>
                          <a:sym typeface="Mada"/>
                        </a:rPr>
                        <a:t>, parenteral route and sexual transmission.</a:t>
                      </a:r>
                      <a:endParaRPr sz="1000">
                        <a:latin typeface="Mada"/>
                        <a:ea typeface="Mada"/>
                        <a:cs typeface="Mada"/>
                        <a:sym typeface="Mada"/>
                      </a:endParaRPr>
                    </a:p>
                    <a:p>
                      <a:pPr indent="0" lvl="0" marL="0" rtl="0" algn="l">
                        <a:spcBef>
                          <a:spcPts val="0"/>
                        </a:spcBef>
                        <a:spcAft>
                          <a:spcPts val="0"/>
                        </a:spcAft>
                        <a:buNone/>
                      </a:pPr>
                      <a:r>
                        <a:rPr lang="en-GB" sz="1000" u="sng">
                          <a:latin typeface="Mada"/>
                          <a:ea typeface="Mada"/>
                          <a:cs typeface="Mada"/>
                          <a:sym typeface="Mada"/>
                        </a:rPr>
                        <a:t>Hepatitis B</a:t>
                      </a:r>
                      <a:r>
                        <a:rPr lang="en-GB" sz="1000">
                          <a:latin typeface="Mada"/>
                          <a:ea typeface="Mada"/>
                          <a:cs typeface="Mada"/>
                          <a:sym typeface="Mada"/>
                        </a:rPr>
                        <a:t> can be transmitted through parenteral route, </a:t>
                      </a:r>
                      <a:r>
                        <a:rPr b="1" lang="en-GB" sz="1000">
                          <a:latin typeface="Mada"/>
                          <a:ea typeface="Mada"/>
                          <a:cs typeface="Mada"/>
                          <a:sym typeface="Mada"/>
                        </a:rPr>
                        <a:t>perinatal route</a:t>
                      </a:r>
                      <a:r>
                        <a:rPr lang="en-GB" sz="1000">
                          <a:latin typeface="Mada"/>
                          <a:ea typeface="Mada"/>
                          <a:cs typeface="Mada"/>
                          <a:sym typeface="Mada"/>
                        </a:rPr>
                        <a:t> and </a:t>
                      </a:r>
                      <a:r>
                        <a:rPr b="1" lang="en-GB" sz="1000">
                          <a:latin typeface="Mada"/>
                          <a:ea typeface="Mada"/>
                          <a:cs typeface="Mada"/>
                          <a:sym typeface="Mada"/>
                        </a:rPr>
                        <a:t>sexual transmission</a:t>
                      </a:r>
                      <a:r>
                        <a:rPr lang="en-GB" sz="1000">
                          <a:latin typeface="Mada"/>
                          <a:ea typeface="Mada"/>
                          <a:cs typeface="Mada"/>
                          <a:sym typeface="Mada"/>
                        </a:rPr>
                        <a:t>.</a:t>
                      </a:r>
                      <a:endParaRPr sz="10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b="1" lang="en-GB" sz="1000">
                          <a:latin typeface="Mada"/>
                          <a:ea typeface="Mada"/>
                          <a:cs typeface="Mada"/>
                          <a:sym typeface="Mada"/>
                        </a:rPr>
                        <a:t>Hepatitis A - Inactivated </a:t>
                      </a:r>
                      <a:endParaRPr b="1" sz="1000">
                        <a:latin typeface="Mada"/>
                        <a:ea typeface="Mada"/>
                        <a:cs typeface="Mada"/>
                        <a:sym typeface="Mada"/>
                      </a:endParaRPr>
                    </a:p>
                    <a:p>
                      <a:pPr indent="0" lvl="0" marL="0" rtl="0" algn="ctr">
                        <a:spcBef>
                          <a:spcPts val="0"/>
                        </a:spcBef>
                        <a:spcAft>
                          <a:spcPts val="0"/>
                        </a:spcAft>
                        <a:buNone/>
                      </a:pPr>
                      <a:r>
                        <a:rPr b="1" lang="en-GB" sz="1000">
                          <a:latin typeface="Mada"/>
                          <a:ea typeface="Mada"/>
                          <a:cs typeface="Mada"/>
                          <a:sym typeface="Mada"/>
                        </a:rPr>
                        <a:t>Vaccine</a:t>
                      </a:r>
                      <a:endParaRPr b="1" sz="1000">
                        <a:latin typeface="Mada"/>
                        <a:ea typeface="Mada"/>
                        <a:cs typeface="Mada"/>
                        <a:sym typeface="Mada"/>
                      </a:endParaRPr>
                    </a:p>
                    <a:p>
                      <a:pPr indent="0" lvl="0" marL="0" rtl="0" algn="ctr">
                        <a:spcBef>
                          <a:spcPts val="0"/>
                        </a:spcBef>
                        <a:spcAft>
                          <a:spcPts val="0"/>
                        </a:spcAft>
                        <a:buNone/>
                      </a:pPr>
                      <a:r>
                        <a:rPr b="1" lang="en-GB" sz="1000">
                          <a:latin typeface="Mada"/>
                          <a:ea typeface="Mada"/>
                          <a:cs typeface="Mada"/>
                          <a:sym typeface="Mada"/>
                        </a:rPr>
                        <a:t>Hepatitis B - Recombinant Vaccine</a:t>
                      </a:r>
                      <a:endParaRPr b="1" sz="10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826650">
                <a:tc>
                  <a:txBody>
                    <a:bodyPr/>
                    <a:lstStyle/>
                    <a:p>
                      <a:pPr indent="0" lvl="0" marL="0" rtl="0" algn="ctr">
                        <a:spcBef>
                          <a:spcPts val="0"/>
                        </a:spcBef>
                        <a:spcAft>
                          <a:spcPts val="0"/>
                        </a:spcAft>
                        <a:buNone/>
                      </a:pPr>
                      <a:r>
                        <a:rPr b="1" lang="en-GB" sz="1200">
                          <a:latin typeface="Mada"/>
                          <a:ea typeface="Mada"/>
                          <a:cs typeface="Mada"/>
                          <a:sym typeface="Mada"/>
                        </a:rPr>
                        <a:t>Meningitis</a:t>
                      </a:r>
                      <a:endParaRPr b="1" sz="1200">
                        <a:latin typeface="Mada"/>
                        <a:ea typeface="Mada"/>
                        <a:cs typeface="Mada"/>
                        <a:sym typeface="Mada"/>
                      </a:endParaRPr>
                    </a:p>
                    <a:p>
                      <a:pPr indent="0" lvl="0" marL="0" rtl="0" algn="ctr">
                        <a:spcBef>
                          <a:spcPts val="0"/>
                        </a:spcBef>
                        <a:spcAft>
                          <a:spcPts val="0"/>
                        </a:spcAft>
                        <a:buNone/>
                      </a:pPr>
                      <a:r>
                        <a:rPr b="1" lang="en-GB" sz="1200">
                          <a:latin typeface="Mada"/>
                          <a:ea typeface="Mada"/>
                          <a:cs typeface="Mada"/>
                          <a:sym typeface="Mada"/>
                        </a:rPr>
                        <a:t>(Meningococcal)</a:t>
                      </a:r>
                      <a:endParaRPr b="1" sz="12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76A5AF"/>
                    </a:solidFill>
                  </a:tcPr>
                </a:tc>
                <a:tc>
                  <a:txBody>
                    <a:bodyPr/>
                    <a:lstStyle/>
                    <a:p>
                      <a:pPr indent="0" lvl="0" marL="0" rtl="0" algn="l">
                        <a:spcBef>
                          <a:spcPts val="0"/>
                        </a:spcBef>
                        <a:spcAft>
                          <a:spcPts val="0"/>
                        </a:spcAft>
                        <a:buNone/>
                      </a:pPr>
                      <a:r>
                        <a:rPr lang="en-GB" sz="1000">
                          <a:latin typeface="Mada"/>
                          <a:ea typeface="Mada"/>
                          <a:cs typeface="Mada"/>
                          <a:sym typeface="Mada"/>
                        </a:rPr>
                        <a:t>The disease spreads mainly by </a:t>
                      </a:r>
                      <a:r>
                        <a:rPr b="1" lang="en-GB" sz="1000">
                          <a:latin typeface="Mada"/>
                          <a:ea typeface="Mada"/>
                          <a:cs typeface="Mada"/>
                          <a:sym typeface="Mada"/>
                        </a:rPr>
                        <a:t>droplet infection</a:t>
                      </a:r>
                      <a:r>
                        <a:rPr lang="en-GB" sz="1000">
                          <a:latin typeface="Mada"/>
                          <a:ea typeface="Mada"/>
                          <a:cs typeface="Mada"/>
                          <a:sym typeface="Mada"/>
                        </a:rPr>
                        <a:t>. The portal of entry is the nasopharynx. </a:t>
                      </a:r>
                      <a:endParaRPr sz="10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b="1" lang="en-GB" sz="1000">
                          <a:latin typeface="Mada"/>
                          <a:ea typeface="Mada"/>
                          <a:cs typeface="Mada"/>
                          <a:sym typeface="Mada"/>
                        </a:rPr>
                        <a:t>Polysaccharide vaccine</a:t>
                      </a:r>
                      <a:endParaRPr b="1" sz="10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826650">
                <a:tc>
                  <a:txBody>
                    <a:bodyPr/>
                    <a:lstStyle/>
                    <a:p>
                      <a:pPr indent="0" lvl="0" marL="0" rtl="0" algn="ctr">
                        <a:spcBef>
                          <a:spcPts val="0"/>
                        </a:spcBef>
                        <a:spcAft>
                          <a:spcPts val="0"/>
                        </a:spcAft>
                        <a:buNone/>
                      </a:pPr>
                      <a:r>
                        <a:rPr b="1" lang="en-GB" sz="1200">
                          <a:latin typeface="Mada"/>
                          <a:ea typeface="Mada"/>
                          <a:cs typeface="Mada"/>
                          <a:sym typeface="Mada"/>
                        </a:rPr>
                        <a:t>Rabies</a:t>
                      </a:r>
                      <a:endParaRPr b="1" sz="12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76A5AF"/>
                    </a:solidFill>
                  </a:tcPr>
                </a:tc>
                <a:tc>
                  <a:txBody>
                    <a:bodyPr/>
                    <a:lstStyle/>
                    <a:p>
                      <a:pPr indent="0" lvl="0" marL="0" rtl="0" algn="l">
                        <a:spcBef>
                          <a:spcPts val="0"/>
                        </a:spcBef>
                        <a:spcAft>
                          <a:spcPts val="0"/>
                        </a:spcAft>
                        <a:buNone/>
                      </a:pPr>
                      <a:r>
                        <a:rPr lang="en-GB" sz="1000">
                          <a:latin typeface="Mada"/>
                          <a:ea typeface="Mada"/>
                          <a:cs typeface="Mada"/>
                          <a:sym typeface="Mada"/>
                        </a:rPr>
                        <a:t>People are infected following a </a:t>
                      </a:r>
                      <a:r>
                        <a:rPr b="1" lang="en-GB" sz="1000">
                          <a:latin typeface="Mada"/>
                          <a:ea typeface="Mada"/>
                          <a:cs typeface="Mada"/>
                          <a:sym typeface="Mada"/>
                        </a:rPr>
                        <a:t>deep bite</a:t>
                      </a:r>
                      <a:r>
                        <a:rPr lang="en-GB" sz="1000">
                          <a:latin typeface="Mada"/>
                          <a:ea typeface="Mada"/>
                          <a:cs typeface="Mada"/>
                          <a:sym typeface="Mada"/>
                        </a:rPr>
                        <a:t> or scratch by an infected animal. </a:t>
                      </a:r>
                      <a:r>
                        <a:rPr b="1" lang="en-GB" sz="1000">
                          <a:latin typeface="Mada"/>
                          <a:ea typeface="Mada"/>
                          <a:cs typeface="Mada"/>
                          <a:sym typeface="Mada"/>
                        </a:rPr>
                        <a:t>Dogs </a:t>
                      </a:r>
                      <a:r>
                        <a:rPr lang="en-GB" sz="1000">
                          <a:latin typeface="Mada"/>
                          <a:ea typeface="Mada"/>
                          <a:cs typeface="Mada"/>
                          <a:sym typeface="Mada"/>
                        </a:rPr>
                        <a:t>are the main host and transmitter of rabies. </a:t>
                      </a:r>
                      <a:endParaRPr sz="10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b="1" lang="en-GB" sz="1000">
                          <a:latin typeface="Mada"/>
                          <a:ea typeface="Mada"/>
                          <a:cs typeface="Mada"/>
                          <a:sym typeface="Mada"/>
                        </a:rPr>
                        <a:t>purified· cell-culture vaccine (CCV)</a:t>
                      </a:r>
                      <a:endParaRPr b="1" sz="1000">
                        <a:latin typeface="Mada"/>
                        <a:ea typeface="Mada"/>
                        <a:cs typeface="Mada"/>
                        <a:sym typeface="Mada"/>
                      </a:endParaRPr>
                    </a:p>
                    <a:p>
                      <a:pPr indent="0" lvl="0" marL="0" rtl="0" algn="ctr">
                        <a:spcBef>
                          <a:spcPts val="0"/>
                        </a:spcBef>
                        <a:spcAft>
                          <a:spcPts val="0"/>
                        </a:spcAft>
                        <a:buNone/>
                      </a:pPr>
                      <a:r>
                        <a:rPr b="1" lang="en-GB" sz="1000">
                          <a:latin typeface="Mada"/>
                          <a:ea typeface="Mada"/>
                          <a:cs typeface="Mada"/>
                          <a:sym typeface="Mada"/>
                        </a:rPr>
                        <a:t>embryonated egg-based vaccine (EEV) </a:t>
                      </a:r>
                      <a:endParaRPr b="1" sz="10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826650">
                <a:tc>
                  <a:txBody>
                    <a:bodyPr/>
                    <a:lstStyle/>
                    <a:p>
                      <a:pPr indent="0" lvl="0" marL="0" rtl="0" algn="ctr">
                        <a:spcBef>
                          <a:spcPts val="0"/>
                        </a:spcBef>
                        <a:spcAft>
                          <a:spcPts val="0"/>
                        </a:spcAft>
                        <a:buNone/>
                      </a:pPr>
                      <a:r>
                        <a:rPr b="1" lang="en-GB" sz="1200">
                          <a:latin typeface="Mada"/>
                          <a:ea typeface="Mada"/>
                          <a:cs typeface="Mada"/>
                          <a:sym typeface="Mada"/>
                        </a:rPr>
                        <a:t>Polio</a:t>
                      </a:r>
                      <a:endParaRPr b="1" sz="12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76A5AF"/>
                    </a:solidFill>
                  </a:tcPr>
                </a:tc>
                <a:tc>
                  <a:txBody>
                    <a:bodyPr/>
                    <a:lstStyle/>
                    <a:p>
                      <a:pPr indent="0" lvl="0" marL="0" rtl="0" algn="l">
                        <a:spcBef>
                          <a:spcPts val="0"/>
                        </a:spcBef>
                        <a:spcAft>
                          <a:spcPts val="0"/>
                        </a:spcAft>
                        <a:buNone/>
                      </a:pPr>
                      <a:r>
                        <a:rPr b="1" lang="en-GB" sz="1000">
                          <a:latin typeface="Mada"/>
                          <a:ea typeface="Mada"/>
                          <a:cs typeface="Mada"/>
                          <a:sym typeface="Mada"/>
                        </a:rPr>
                        <a:t>Fecal oral</a:t>
                      </a:r>
                      <a:r>
                        <a:rPr lang="en-GB" sz="1000">
                          <a:latin typeface="Mada"/>
                          <a:ea typeface="Mada"/>
                          <a:cs typeface="Mada"/>
                          <a:sym typeface="Mada"/>
                        </a:rPr>
                        <a:t> route through contamination and poor hygiene. It can also be transmitted through </a:t>
                      </a:r>
                      <a:r>
                        <a:rPr b="1" lang="en-GB" sz="1000">
                          <a:latin typeface="Mada"/>
                          <a:ea typeface="Mada"/>
                          <a:cs typeface="Mada"/>
                          <a:sym typeface="Mada"/>
                        </a:rPr>
                        <a:t>droplets </a:t>
                      </a:r>
                      <a:r>
                        <a:rPr lang="en-GB" sz="1000">
                          <a:latin typeface="Mada"/>
                          <a:ea typeface="Mada"/>
                          <a:cs typeface="Mada"/>
                          <a:sym typeface="Mada"/>
                        </a:rPr>
                        <a:t>in its acute phase</a:t>
                      </a:r>
                      <a:endParaRPr sz="10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b="1" lang="en-GB" sz="1000">
                          <a:latin typeface="Mada"/>
                          <a:ea typeface="Mada"/>
                          <a:cs typeface="Mada"/>
                          <a:sym typeface="Mada"/>
                        </a:rPr>
                        <a:t>OPV (oral) - Live Attenuated Vaccine (LAV)</a:t>
                      </a:r>
                      <a:endParaRPr b="1" sz="1000">
                        <a:latin typeface="Mada"/>
                        <a:ea typeface="Mada"/>
                        <a:cs typeface="Mada"/>
                        <a:sym typeface="Mada"/>
                      </a:endParaRPr>
                    </a:p>
                    <a:p>
                      <a:pPr indent="0" lvl="0" marL="0" rtl="0" algn="ctr">
                        <a:spcBef>
                          <a:spcPts val="0"/>
                        </a:spcBef>
                        <a:spcAft>
                          <a:spcPts val="0"/>
                        </a:spcAft>
                        <a:buNone/>
                      </a:pPr>
                      <a:r>
                        <a:rPr b="1" lang="en-GB" sz="1000">
                          <a:latin typeface="Mada"/>
                          <a:ea typeface="Mada"/>
                          <a:cs typeface="Mada"/>
                          <a:sym typeface="Mada"/>
                        </a:rPr>
                        <a:t>IPV (IM) - Inactivated vaccine</a:t>
                      </a:r>
                      <a:endParaRPr b="1" sz="10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bl>
          </a:graphicData>
        </a:graphic>
      </p:graphicFrame>
      <p:sp>
        <p:nvSpPr>
          <p:cNvPr id="1851" name="Google Shape;1851;p65"/>
          <p:cNvSpPr/>
          <p:nvPr/>
        </p:nvSpPr>
        <p:spPr>
          <a:xfrm>
            <a:off x="4124060" y="317470"/>
            <a:ext cx="607200" cy="5016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5" name="Shape 1855"/>
        <p:cNvGrpSpPr/>
        <p:nvPr/>
      </p:nvGrpSpPr>
      <p:grpSpPr>
        <a:xfrm>
          <a:off x="0" y="0"/>
          <a:ext cx="0" cy="0"/>
          <a:chOff x="0" y="0"/>
          <a:chExt cx="0" cy="0"/>
        </a:xfrm>
      </p:grpSpPr>
      <p:sp>
        <p:nvSpPr>
          <p:cNvPr id="1856" name="Google Shape;1856;p66"/>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66"/>
          <p:cNvSpPr txBox="1"/>
          <p:nvPr/>
        </p:nvSpPr>
        <p:spPr>
          <a:xfrm>
            <a:off x="-1332650" y="258200"/>
            <a:ext cx="10238100" cy="49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L13- Global Adolescent &amp; Child Health</a:t>
            </a:r>
            <a:endParaRPr b="1" sz="2400">
              <a:solidFill>
                <a:srgbClr val="134F5C"/>
              </a:solidFill>
              <a:latin typeface="Nunito"/>
              <a:ea typeface="Nunito"/>
              <a:cs typeface="Nunito"/>
              <a:sym typeface="Nunito"/>
            </a:endParaRPr>
          </a:p>
          <a:p>
            <a:pPr indent="0" lvl="0" marL="0" rtl="0" algn="ctr">
              <a:spcBef>
                <a:spcPts val="0"/>
              </a:spcBef>
              <a:spcAft>
                <a:spcPts val="0"/>
              </a:spcAft>
              <a:buClr>
                <a:schemeClr val="dk1"/>
              </a:buClr>
              <a:buSzPts val="1100"/>
              <a:buFont typeface="Arial"/>
              <a:buNone/>
            </a:pPr>
            <a:r>
              <a:t/>
            </a:r>
            <a:endParaRPr b="1" sz="2400">
              <a:solidFill>
                <a:srgbClr val="134F5C"/>
              </a:solidFill>
              <a:latin typeface="Nunito"/>
              <a:ea typeface="Nunito"/>
              <a:cs typeface="Nunito"/>
              <a:sym typeface="Nunito"/>
            </a:endParaRPr>
          </a:p>
          <a:p>
            <a:pPr indent="0" lvl="0" marL="0" rtl="0" algn="ctr">
              <a:spcBef>
                <a:spcPts val="0"/>
              </a:spcBef>
              <a:spcAft>
                <a:spcPts val="0"/>
              </a:spcAft>
              <a:buNone/>
            </a:pPr>
            <a:r>
              <a:t/>
            </a:r>
            <a:endParaRPr b="1" sz="2400">
              <a:solidFill>
                <a:srgbClr val="134F5C"/>
              </a:solidFill>
              <a:latin typeface="Nunito"/>
              <a:ea typeface="Nunito"/>
              <a:cs typeface="Nunito"/>
              <a:sym typeface="Nunito"/>
            </a:endParaRPr>
          </a:p>
        </p:txBody>
      </p:sp>
      <p:sp>
        <p:nvSpPr>
          <p:cNvPr id="1858" name="Google Shape;1858;p66"/>
          <p:cNvSpPr txBox="1"/>
          <p:nvPr/>
        </p:nvSpPr>
        <p:spPr>
          <a:xfrm>
            <a:off x="-317325" y="1019700"/>
            <a:ext cx="7589700" cy="5571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b="1" lang="en-GB">
                <a:solidFill>
                  <a:srgbClr val="76A5AF"/>
                </a:solidFill>
                <a:latin typeface="Nunito"/>
                <a:ea typeface="Nunito"/>
                <a:cs typeface="Nunito"/>
                <a:sym typeface="Nunito"/>
              </a:rPr>
              <a:t>Adolescents</a:t>
            </a:r>
            <a:endParaRPr b="1">
              <a:solidFill>
                <a:srgbClr val="76A5AF"/>
              </a:solidFill>
              <a:latin typeface="Mada"/>
              <a:ea typeface="Mada"/>
              <a:cs typeface="Mada"/>
              <a:sym typeface="Mada"/>
            </a:endParaRPr>
          </a:p>
        </p:txBody>
      </p:sp>
      <p:sp>
        <p:nvSpPr>
          <p:cNvPr id="1859" name="Google Shape;1859;p66"/>
          <p:cNvSpPr txBox="1"/>
          <p:nvPr/>
        </p:nvSpPr>
        <p:spPr>
          <a:xfrm>
            <a:off x="141375" y="1321500"/>
            <a:ext cx="5979900" cy="1856400"/>
          </a:xfrm>
          <a:prstGeom prst="rect">
            <a:avLst/>
          </a:prstGeom>
          <a:noFill/>
          <a:ln>
            <a:noFill/>
          </a:ln>
        </p:spPr>
        <p:txBody>
          <a:bodyPr anchorCtr="0" anchor="t" bIns="91425" lIns="91425" spcFirstLastPara="1" rIns="91425" wrap="square" tIns="91425">
            <a:spAutoFit/>
          </a:bodyPr>
          <a:lstStyle/>
          <a:p>
            <a:pPr indent="-188912" lvl="0" marL="284162"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The second decade: No longer children, not yet adults</a:t>
            </a:r>
            <a:endParaRPr sz="1200">
              <a:solidFill>
                <a:schemeClr val="dk1"/>
              </a:solidFill>
              <a:latin typeface="Mada"/>
              <a:ea typeface="Mada"/>
              <a:cs typeface="Mada"/>
              <a:sym typeface="Mada"/>
            </a:endParaRPr>
          </a:p>
          <a:p>
            <a:pPr indent="-188912" lvl="0" marL="284162" rtl="0" algn="l">
              <a:lnSpc>
                <a:spcPct val="115000"/>
              </a:lnSpc>
              <a:spcBef>
                <a:spcPts val="0"/>
              </a:spcBef>
              <a:spcAft>
                <a:spcPts val="0"/>
              </a:spcAft>
              <a:buClr>
                <a:schemeClr val="dk1"/>
              </a:buClr>
              <a:buSzPts val="1200"/>
              <a:buChar char="●"/>
            </a:pPr>
            <a:r>
              <a:rPr lang="en-GB" sz="1200">
                <a:solidFill>
                  <a:srgbClr val="93C47D"/>
                </a:solidFill>
                <a:latin typeface="Mada"/>
                <a:ea typeface="Mada"/>
                <a:cs typeface="Mada"/>
                <a:sym typeface="Mada"/>
              </a:rPr>
              <a:t>The definition vary from country to country and from law to law  </a:t>
            </a:r>
            <a:endParaRPr sz="1200">
              <a:solidFill>
                <a:srgbClr val="93C47D"/>
              </a:solidFill>
              <a:latin typeface="Mada"/>
              <a:ea typeface="Mada"/>
              <a:cs typeface="Mada"/>
              <a:sym typeface="Mada"/>
            </a:endParaRPr>
          </a:p>
          <a:p>
            <a:pPr indent="-188912" lvl="0" marL="284162" rtl="0" algn="l">
              <a:lnSpc>
                <a:spcPct val="115000"/>
              </a:lnSpc>
              <a:spcBef>
                <a:spcPts val="0"/>
              </a:spcBef>
              <a:spcAft>
                <a:spcPts val="0"/>
              </a:spcAft>
              <a:buClr>
                <a:srgbClr val="93C47D"/>
              </a:buClr>
              <a:buSzPts val="1200"/>
              <a:buFont typeface="Mada"/>
              <a:buChar char="●"/>
            </a:pPr>
            <a:r>
              <a:rPr lang="en-GB" sz="1200">
                <a:solidFill>
                  <a:srgbClr val="93C47D"/>
                </a:solidFill>
                <a:latin typeface="Mada"/>
                <a:ea typeface="Mada"/>
                <a:cs typeface="Mada"/>
                <a:sym typeface="Mada"/>
              </a:rPr>
              <a:t>WHO has three definitions. The first is adolescence from 10 - 19, 'Youth' from 15-24 , and 'Young People' covers the age range 10-24 years. </a:t>
            </a:r>
            <a:endParaRPr sz="1200">
              <a:solidFill>
                <a:srgbClr val="93C47D"/>
              </a:solidFill>
              <a:latin typeface="Mada"/>
              <a:ea typeface="Mada"/>
              <a:cs typeface="Mada"/>
              <a:sym typeface="Mada"/>
            </a:endParaRPr>
          </a:p>
          <a:p>
            <a:pPr indent="-188912" lvl="0" marL="284162" rtl="0" algn="l">
              <a:lnSpc>
                <a:spcPct val="115000"/>
              </a:lnSpc>
              <a:spcBef>
                <a:spcPts val="0"/>
              </a:spcBef>
              <a:spcAft>
                <a:spcPts val="0"/>
              </a:spcAft>
              <a:buClr>
                <a:schemeClr val="dk1"/>
              </a:buClr>
              <a:buSzPts val="1200"/>
              <a:buChar char="●"/>
            </a:pPr>
            <a:r>
              <a:rPr lang="en-GB" sz="1200">
                <a:solidFill>
                  <a:schemeClr val="dk1"/>
                </a:solidFill>
                <a:latin typeface="Mada"/>
                <a:ea typeface="Mada"/>
                <a:cs typeface="Mada"/>
                <a:sym typeface="Mada"/>
              </a:rPr>
              <a:t>CDC immunization schedule: 7th till 19th birthday</a:t>
            </a:r>
            <a:endParaRPr sz="1200">
              <a:solidFill>
                <a:schemeClr val="dk1"/>
              </a:solidFill>
              <a:latin typeface="Mada"/>
              <a:ea typeface="Mada"/>
              <a:cs typeface="Mada"/>
              <a:sym typeface="Mada"/>
            </a:endParaRPr>
          </a:p>
          <a:p>
            <a:pPr indent="-188912" lvl="0" marL="284162" rtl="0" algn="l">
              <a:lnSpc>
                <a:spcPct val="115000"/>
              </a:lnSpc>
              <a:spcBef>
                <a:spcPts val="0"/>
              </a:spcBef>
              <a:spcAft>
                <a:spcPts val="0"/>
              </a:spcAft>
              <a:buClr>
                <a:schemeClr val="dk1"/>
              </a:buClr>
              <a:buSzPts val="1200"/>
              <a:buChar char="●"/>
            </a:pPr>
            <a:r>
              <a:rPr lang="en-GB" sz="1200">
                <a:solidFill>
                  <a:schemeClr val="dk1"/>
                </a:solidFill>
                <a:latin typeface="Mada"/>
                <a:ea typeface="Mada"/>
                <a:cs typeface="Mada"/>
                <a:sym typeface="Mada"/>
              </a:rPr>
              <a:t>Society of adolescent medicine: 10-25</a:t>
            </a:r>
            <a:endParaRPr sz="1200">
              <a:solidFill>
                <a:schemeClr val="dk1"/>
              </a:solidFill>
              <a:latin typeface="Mada"/>
              <a:ea typeface="Mada"/>
              <a:cs typeface="Mada"/>
              <a:sym typeface="Mada"/>
            </a:endParaRPr>
          </a:p>
          <a:p>
            <a:pPr indent="-188912" lvl="0" marL="284162" rtl="0" algn="l">
              <a:lnSpc>
                <a:spcPct val="115000"/>
              </a:lnSpc>
              <a:spcBef>
                <a:spcPts val="0"/>
              </a:spcBef>
              <a:spcAft>
                <a:spcPts val="0"/>
              </a:spcAft>
              <a:buClr>
                <a:schemeClr val="dk1"/>
              </a:buClr>
              <a:buSzPts val="1200"/>
              <a:buChar char="●"/>
            </a:pPr>
            <a:r>
              <a:rPr lang="en-GB" sz="1200">
                <a:solidFill>
                  <a:schemeClr val="dk1"/>
                </a:solidFill>
                <a:latin typeface="Mada"/>
                <a:ea typeface="Mada"/>
                <a:cs typeface="Mada"/>
                <a:sym typeface="Mada"/>
              </a:rPr>
              <a:t>Saudi Arabia, Middle East? </a:t>
            </a:r>
            <a:r>
              <a:rPr lang="en-GB" sz="1200">
                <a:solidFill>
                  <a:srgbClr val="93C47D"/>
                </a:solidFill>
                <a:latin typeface="Mada"/>
                <a:ea typeface="Mada"/>
                <a:cs typeface="Mada"/>
                <a:sym typeface="Mada"/>
              </a:rPr>
              <a:t>unfortunately by law there is no segregation of this age group in saudi arabia nor in the middle east, so we rely on international classification </a:t>
            </a:r>
            <a:endParaRPr sz="1200">
              <a:solidFill>
                <a:schemeClr val="dk1"/>
              </a:solidFill>
            </a:endParaRPr>
          </a:p>
        </p:txBody>
      </p:sp>
      <p:sp>
        <p:nvSpPr>
          <p:cNvPr id="1860" name="Google Shape;1860;p66"/>
          <p:cNvSpPr/>
          <p:nvPr/>
        </p:nvSpPr>
        <p:spPr>
          <a:xfrm>
            <a:off x="77650" y="3177900"/>
            <a:ext cx="6959100" cy="1608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u="none" cap="none" strike="noStrike">
                <a:solidFill>
                  <a:srgbClr val="76A5AF"/>
                </a:solidFill>
                <a:latin typeface="Nunito"/>
                <a:ea typeface="Nunito"/>
                <a:cs typeface="Nunito"/>
                <a:sym typeface="Nunito"/>
              </a:rPr>
              <a:t>Adolescents are a diverse population group</a:t>
            </a:r>
            <a:endParaRPr/>
          </a:p>
          <a:p>
            <a:pPr indent="0" lvl="0" marL="914400" marR="0" rtl="0" algn="l">
              <a:lnSpc>
                <a:spcPct val="100000"/>
              </a:lnSpc>
              <a:spcBef>
                <a:spcPts val="0"/>
              </a:spcBef>
              <a:spcAft>
                <a:spcPts val="0"/>
              </a:spcAft>
              <a:buNone/>
            </a:pPr>
            <a:r>
              <a:t/>
            </a:r>
            <a:endParaRPr sz="1200">
              <a:solidFill>
                <a:srgbClr val="000000"/>
              </a:solidFill>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Different needs</a:t>
            </a:r>
            <a:endParaRPr sz="1200">
              <a:solidFill>
                <a:srgbClr val="000000"/>
              </a:solidFill>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Changing needs</a:t>
            </a:r>
            <a:endParaRPr sz="1200">
              <a:solidFill>
                <a:srgbClr val="000000"/>
              </a:solidFill>
              <a:latin typeface="Mada"/>
              <a:ea typeface="Mada"/>
              <a:cs typeface="Mada"/>
              <a:sym typeface="Mada"/>
            </a:endParaRPr>
          </a:p>
          <a:p>
            <a:pPr indent="-304800" lvl="0" marL="457200" marR="0" rtl="0" algn="l">
              <a:lnSpc>
                <a:spcPct val="100000"/>
              </a:lnSpc>
              <a:spcBef>
                <a:spcPts val="0"/>
              </a:spcBef>
              <a:spcAft>
                <a:spcPts val="0"/>
              </a:spcAft>
              <a:buClr>
                <a:srgbClr val="93C47D"/>
              </a:buClr>
              <a:buSzPts val="1200"/>
              <a:buFont typeface="Mada"/>
              <a:buChar char="-"/>
            </a:pPr>
            <a:r>
              <a:rPr lang="en-GB" sz="1200">
                <a:solidFill>
                  <a:srgbClr val="93C47D"/>
                </a:solidFill>
                <a:latin typeface="Mada"/>
                <a:ea typeface="Mada"/>
                <a:cs typeface="Mada"/>
                <a:sym typeface="Mada"/>
              </a:rPr>
              <a:t>Why do we emphasize on this age group? because this age group is going in to a rapid change; physiological, psychological, mental and emotional changes.</a:t>
            </a:r>
            <a:endParaRPr sz="1200">
              <a:solidFill>
                <a:srgbClr val="93C47D"/>
              </a:solidFill>
              <a:latin typeface="Mada"/>
              <a:ea typeface="Mada"/>
              <a:cs typeface="Mada"/>
              <a:sym typeface="Mada"/>
            </a:endParaRPr>
          </a:p>
          <a:p>
            <a:pPr indent="-304800" lvl="0" marL="457200" marR="0" rtl="0" algn="l">
              <a:lnSpc>
                <a:spcPct val="100000"/>
              </a:lnSpc>
              <a:spcBef>
                <a:spcPts val="0"/>
              </a:spcBef>
              <a:spcAft>
                <a:spcPts val="0"/>
              </a:spcAft>
              <a:buClr>
                <a:srgbClr val="93C47D"/>
              </a:buClr>
              <a:buSzPts val="1200"/>
              <a:buFont typeface="Mada"/>
              <a:buChar char="-"/>
            </a:pPr>
            <a:r>
              <a:rPr lang="en-GB" sz="1200">
                <a:solidFill>
                  <a:srgbClr val="93C47D"/>
                </a:solidFill>
                <a:latin typeface="Mada"/>
                <a:ea typeface="Mada"/>
                <a:cs typeface="Mada"/>
                <a:sym typeface="Mada"/>
              </a:rPr>
              <a:t>We also have to appreciate that they need are different and keep change because there is a transition from childhood to adolescence and then from adolescence to adulthood   </a:t>
            </a:r>
            <a:endParaRPr sz="1200">
              <a:solidFill>
                <a:srgbClr val="93C47D"/>
              </a:solidFill>
              <a:latin typeface="Mada"/>
              <a:ea typeface="Mada"/>
              <a:cs typeface="Mada"/>
              <a:sym typeface="Mada"/>
            </a:endParaRPr>
          </a:p>
        </p:txBody>
      </p:sp>
      <p:sp>
        <p:nvSpPr>
          <p:cNvPr id="1861" name="Google Shape;1861;p66"/>
          <p:cNvSpPr/>
          <p:nvPr/>
        </p:nvSpPr>
        <p:spPr>
          <a:xfrm>
            <a:off x="201775" y="4786800"/>
            <a:ext cx="6959100" cy="1676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u="none" cap="none" strike="noStrike">
                <a:solidFill>
                  <a:srgbClr val="76A5AF"/>
                </a:solidFill>
                <a:latin typeface="Nunito"/>
                <a:ea typeface="Nunito"/>
                <a:cs typeface="Nunito"/>
                <a:sym typeface="Nunito"/>
              </a:rPr>
              <a:t>What makes it different from childhood &amp; adulthood?</a:t>
            </a:r>
            <a:endParaRPr/>
          </a:p>
          <a:p>
            <a:pPr indent="0" lvl="0" marL="0" marR="0" rtl="0" algn="l">
              <a:lnSpc>
                <a:spcPct val="100000"/>
              </a:lnSpc>
              <a:spcBef>
                <a:spcPts val="0"/>
              </a:spcBef>
              <a:spcAft>
                <a:spcPts val="0"/>
              </a:spcAft>
              <a:buNone/>
            </a:pPr>
            <a:r>
              <a:t/>
            </a:r>
            <a:endParaRPr/>
          </a:p>
          <a:p>
            <a:pPr indent="-304800" lvl="0" marL="457200" marR="0" rtl="0" algn="l">
              <a:lnSpc>
                <a:spcPct val="100000"/>
              </a:lnSpc>
              <a:spcBef>
                <a:spcPts val="0"/>
              </a:spcBef>
              <a:spcAft>
                <a:spcPts val="0"/>
              </a:spcAft>
              <a:buClr>
                <a:srgbClr val="000000"/>
              </a:buClr>
              <a:buSzPts val="1200"/>
              <a:buFont typeface="Mada"/>
              <a:buChar char="●"/>
            </a:pPr>
            <a:r>
              <a:rPr i="0" lang="en-GB" sz="1200" u="none" cap="none" strike="noStrike">
                <a:solidFill>
                  <a:srgbClr val="000000"/>
                </a:solidFill>
                <a:latin typeface="Mada"/>
                <a:ea typeface="Mada"/>
                <a:cs typeface="Mada"/>
                <a:sym typeface="Mada"/>
              </a:rPr>
              <a:t>A time of rapid physical and psychological (cognitive and emotional) growth and development.</a:t>
            </a:r>
            <a:endParaRPr sz="1200">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i="0" lang="en-GB" sz="1200" u="none" cap="none" strike="noStrike">
                <a:solidFill>
                  <a:srgbClr val="000000"/>
                </a:solidFill>
                <a:latin typeface="Mada"/>
                <a:ea typeface="Mada"/>
                <a:cs typeface="Mada"/>
                <a:sym typeface="Mada"/>
              </a:rPr>
              <a:t>A time in which new capacities are developed.</a:t>
            </a:r>
            <a:endParaRPr sz="1200">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i="0" lang="en-GB" sz="1200" u="none" cap="none" strike="noStrike">
                <a:solidFill>
                  <a:srgbClr val="000000"/>
                </a:solidFill>
                <a:latin typeface="Mada"/>
                <a:ea typeface="Mada"/>
                <a:cs typeface="Mada"/>
                <a:sym typeface="Mada"/>
              </a:rPr>
              <a:t>A time of changing social relationships, expectations, roles and responsibilities.</a:t>
            </a:r>
            <a:endParaRPr sz="1200">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lang="en-GB" sz="1200">
                <a:solidFill>
                  <a:srgbClr val="93C47D"/>
                </a:solidFill>
                <a:latin typeface="Mada"/>
                <a:ea typeface="Mada"/>
                <a:cs typeface="Mada"/>
                <a:sym typeface="Mada"/>
              </a:rPr>
              <a:t>This age group experience new challenges, develop new capacities and new habits they are semi exposed to the word and therefore it is very very critical the environment that is provided to this population is control environment otherwise they can end up developing risky behavior </a:t>
            </a:r>
            <a:endParaRPr sz="1200">
              <a:solidFill>
                <a:srgbClr val="93C47D"/>
              </a:solidFill>
              <a:latin typeface="Mada"/>
              <a:ea typeface="Mada"/>
              <a:cs typeface="Mada"/>
              <a:sym typeface="Mada"/>
            </a:endParaRPr>
          </a:p>
          <a:p>
            <a:pPr indent="0" lvl="0" marL="457200" marR="0" rtl="0" algn="l">
              <a:lnSpc>
                <a:spcPct val="100000"/>
              </a:lnSpc>
              <a:spcBef>
                <a:spcPts val="0"/>
              </a:spcBef>
              <a:spcAft>
                <a:spcPts val="0"/>
              </a:spcAft>
              <a:buNone/>
            </a:pPr>
            <a:r>
              <a:t/>
            </a:r>
            <a:endParaRPr/>
          </a:p>
        </p:txBody>
      </p:sp>
      <p:sp>
        <p:nvSpPr>
          <p:cNvPr id="1862" name="Google Shape;1862;p66"/>
          <p:cNvSpPr txBox="1"/>
          <p:nvPr/>
        </p:nvSpPr>
        <p:spPr>
          <a:xfrm>
            <a:off x="-363525" y="6387900"/>
            <a:ext cx="7589700" cy="4959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BF9000"/>
                </a:solidFill>
                <a:latin typeface="Nunito"/>
                <a:ea typeface="Nunito"/>
                <a:cs typeface="Nunito"/>
                <a:sym typeface="Nunito"/>
              </a:rPr>
              <a:t>Main health problems of adolescents ?</a:t>
            </a:r>
            <a:endParaRPr b="1">
              <a:solidFill>
                <a:srgbClr val="BF9000"/>
              </a:solidFill>
              <a:latin typeface="Nunito"/>
              <a:ea typeface="Nunito"/>
              <a:cs typeface="Nunito"/>
              <a:sym typeface="Nunito"/>
            </a:endParaRPr>
          </a:p>
        </p:txBody>
      </p:sp>
      <p:sp>
        <p:nvSpPr>
          <p:cNvPr id="1863" name="Google Shape;1863;p66"/>
          <p:cNvSpPr txBox="1"/>
          <p:nvPr/>
        </p:nvSpPr>
        <p:spPr>
          <a:xfrm>
            <a:off x="201775" y="6814100"/>
            <a:ext cx="4662300" cy="1662300"/>
          </a:xfrm>
          <a:prstGeom prst="rect">
            <a:avLst/>
          </a:prstGeom>
          <a:noFill/>
          <a:ln>
            <a:noFill/>
          </a:ln>
        </p:spPr>
        <p:txBody>
          <a:bodyPr anchorCtr="0" anchor="t" bIns="91425" lIns="91425" spcFirstLastPara="1" rIns="91425" wrap="square" tIns="91425">
            <a:spAutoFit/>
          </a:bodyPr>
          <a:lstStyle/>
          <a:p>
            <a:pPr indent="-266700" lvl="0" marL="342900" rtl="0" algn="l">
              <a:spcBef>
                <a:spcPts val="0"/>
              </a:spcBef>
              <a:spcAft>
                <a:spcPts val="0"/>
              </a:spcAft>
              <a:buClr>
                <a:srgbClr val="93C47D"/>
              </a:buClr>
              <a:buSzPts val="1200"/>
              <a:buFont typeface="Mada"/>
              <a:buChar char="●"/>
            </a:pPr>
            <a:r>
              <a:rPr lang="en-GB" sz="1200">
                <a:solidFill>
                  <a:srgbClr val="93C47D"/>
                </a:solidFill>
                <a:latin typeface="Mada"/>
                <a:ea typeface="Mada"/>
                <a:cs typeface="Mada"/>
                <a:sym typeface="Mada"/>
              </a:rPr>
              <a:t>Studies suggests that depression and anxiety are one of the main problems in this age group </a:t>
            </a:r>
            <a:endParaRPr sz="1200">
              <a:solidFill>
                <a:srgbClr val="93C47D"/>
              </a:solidFill>
              <a:latin typeface="Mada"/>
              <a:ea typeface="Mada"/>
              <a:cs typeface="Mada"/>
              <a:sym typeface="Mada"/>
            </a:endParaRPr>
          </a:p>
          <a:p>
            <a:pPr indent="-266700" lvl="0" marL="342900" rtl="0" algn="l">
              <a:spcBef>
                <a:spcPts val="0"/>
              </a:spcBef>
              <a:spcAft>
                <a:spcPts val="0"/>
              </a:spcAft>
              <a:buClr>
                <a:srgbClr val="93C47D"/>
              </a:buClr>
              <a:buSzPts val="1200"/>
              <a:buFont typeface="Mada"/>
              <a:buChar char="●"/>
            </a:pPr>
            <a:r>
              <a:rPr lang="en-GB" sz="1200">
                <a:solidFill>
                  <a:srgbClr val="93C47D"/>
                </a:solidFill>
                <a:latin typeface="Mada"/>
                <a:ea typeface="Mada"/>
                <a:cs typeface="Mada"/>
                <a:sym typeface="Mada"/>
              </a:rPr>
              <a:t>Technology use and sedentary lifestyles increase the risk for obesity</a:t>
            </a:r>
            <a:endParaRPr sz="1200">
              <a:solidFill>
                <a:srgbClr val="93C47D"/>
              </a:solidFill>
              <a:latin typeface="Mada"/>
              <a:ea typeface="Mada"/>
              <a:cs typeface="Mada"/>
              <a:sym typeface="Mada"/>
            </a:endParaRPr>
          </a:p>
          <a:p>
            <a:pPr indent="-266700" lvl="0" marL="342900" rtl="0" algn="l">
              <a:spcBef>
                <a:spcPts val="0"/>
              </a:spcBef>
              <a:spcAft>
                <a:spcPts val="0"/>
              </a:spcAft>
              <a:buClr>
                <a:srgbClr val="93C47D"/>
              </a:buClr>
              <a:buSzPts val="1200"/>
              <a:buFont typeface="Mada"/>
              <a:buChar char="●"/>
            </a:pPr>
            <a:r>
              <a:rPr lang="en-GB" sz="1200">
                <a:solidFill>
                  <a:srgbClr val="93C47D"/>
                </a:solidFill>
                <a:latin typeface="Mada"/>
                <a:ea typeface="Mada"/>
                <a:cs typeface="Mada"/>
                <a:sym typeface="Mada"/>
              </a:rPr>
              <a:t>The most common cause of death is “Road Injury”</a:t>
            </a:r>
            <a:endParaRPr sz="1200">
              <a:solidFill>
                <a:srgbClr val="93C47D"/>
              </a:solidFill>
              <a:latin typeface="Mada"/>
              <a:ea typeface="Mada"/>
              <a:cs typeface="Mada"/>
              <a:sym typeface="Mada"/>
            </a:endParaRPr>
          </a:p>
          <a:p>
            <a:pPr indent="-266700" lvl="0" marL="342900" rtl="0" algn="l">
              <a:spcBef>
                <a:spcPts val="0"/>
              </a:spcBef>
              <a:spcAft>
                <a:spcPts val="0"/>
              </a:spcAft>
              <a:buClr>
                <a:srgbClr val="93C47D"/>
              </a:buClr>
              <a:buSzPts val="1200"/>
              <a:buFont typeface="Mada"/>
              <a:buChar char="●"/>
            </a:pPr>
            <a:r>
              <a:rPr lang="en-GB" sz="1200">
                <a:solidFill>
                  <a:srgbClr val="93C47D"/>
                </a:solidFill>
                <a:latin typeface="Mada"/>
                <a:ea typeface="Mada"/>
                <a:cs typeface="Mada"/>
                <a:sym typeface="Mada"/>
              </a:rPr>
              <a:t>Third is self harm, self harm by poisoning, sharp instruments, medication overdose. This can be grouped with other causes into mental health issues leading to suicide.</a:t>
            </a:r>
            <a:endParaRPr/>
          </a:p>
        </p:txBody>
      </p:sp>
      <p:pic>
        <p:nvPicPr>
          <p:cNvPr id="1864" name="Google Shape;1864;p66"/>
          <p:cNvPicPr preferRelativeResize="0"/>
          <p:nvPr/>
        </p:nvPicPr>
        <p:blipFill rotWithShape="1">
          <a:blip r:embed="rId3">
            <a:alphaModFix/>
          </a:blip>
          <a:srcRect b="0" l="5434" r="5629" t="4425"/>
          <a:stretch/>
        </p:blipFill>
        <p:spPr>
          <a:xfrm>
            <a:off x="4970774" y="6706075"/>
            <a:ext cx="2190100" cy="1460171"/>
          </a:xfrm>
          <a:prstGeom prst="rect">
            <a:avLst/>
          </a:prstGeom>
          <a:noFill/>
          <a:ln>
            <a:noFill/>
          </a:ln>
        </p:spPr>
      </p:pic>
      <p:sp>
        <p:nvSpPr>
          <p:cNvPr id="1865" name="Google Shape;1865;p66"/>
          <p:cNvSpPr/>
          <p:nvPr/>
        </p:nvSpPr>
        <p:spPr>
          <a:xfrm>
            <a:off x="5165484" y="6814109"/>
            <a:ext cx="498300" cy="2292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66"/>
          <p:cNvSpPr/>
          <p:nvPr/>
        </p:nvSpPr>
        <p:spPr>
          <a:xfrm>
            <a:off x="6831475" y="6646700"/>
            <a:ext cx="329400" cy="2973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66"/>
          <p:cNvSpPr txBox="1"/>
          <p:nvPr/>
        </p:nvSpPr>
        <p:spPr>
          <a:xfrm>
            <a:off x="141375" y="8409125"/>
            <a:ext cx="5715000" cy="41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GB">
                <a:solidFill>
                  <a:srgbClr val="76A5AF"/>
                </a:solidFill>
                <a:latin typeface="Nunito"/>
                <a:ea typeface="Nunito"/>
                <a:cs typeface="Nunito"/>
                <a:sym typeface="Nunito"/>
              </a:rPr>
              <a:t>Top causes of illness and disability:</a:t>
            </a:r>
            <a:endParaRPr>
              <a:latin typeface="Nunito"/>
              <a:ea typeface="Nunito"/>
              <a:cs typeface="Nunito"/>
              <a:sym typeface="Nunito"/>
            </a:endParaRPr>
          </a:p>
        </p:txBody>
      </p:sp>
      <p:sp>
        <p:nvSpPr>
          <p:cNvPr id="1868" name="Google Shape;1868;p66"/>
          <p:cNvSpPr txBox="1"/>
          <p:nvPr/>
        </p:nvSpPr>
        <p:spPr>
          <a:xfrm>
            <a:off x="77650" y="8728975"/>
            <a:ext cx="3975900" cy="2031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AutoNum type="arabicPeriod"/>
            </a:pPr>
            <a:r>
              <a:rPr lang="en-GB" sz="1200">
                <a:solidFill>
                  <a:srgbClr val="000000"/>
                </a:solidFill>
                <a:latin typeface="Mada"/>
                <a:ea typeface="Mada"/>
                <a:cs typeface="Mada"/>
                <a:sym typeface="Mada"/>
              </a:rPr>
              <a:t>Depression</a:t>
            </a:r>
            <a:endParaRPr sz="1200">
              <a:solidFill>
                <a:srgbClr val="000000"/>
              </a:solidFill>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solidFill>
                  <a:srgbClr val="000000"/>
                </a:solidFill>
                <a:latin typeface="Mada"/>
                <a:ea typeface="Mada"/>
                <a:cs typeface="Mada"/>
                <a:sym typeface="Mada"/>
              </a:rPr>
              <a:t>Road traffic injuries</a:t>
            </a:r>
            <a:endParaRPr sz="1200">
              <a:solidFill>
                <a:srgbClr val="000000"/>
              </a:solidFill>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solidFill>
                  <a:srgbClr val="000000"/>
                </a:solidFill>
                <a:latin typeface="Mada"/>
                <a:ea typeface="Mada"/>
                <a:cs typeface="Mada"/>
                <a:sym typeface="Mada"/>
              </a:rPr>
              <a:t>Anaemia</a:t>
            </a:r>
            <a:endParaRPr sz="1200">
              <a:solidFill>
                <a:srgbClr val="000000"/>
              </a:solidFill>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solidFill>
                  <a:srgbClr val="000000"/>
                </a:solidFill>
                <a:latin typeface="Mada"/>
                <a:ea typeface="Mada"/>
                <a:cs typeface="Mada"/>
                <a:sym typeface="Mada"/>
              </a:rPr>
              <a:t>HIV/AIDS</a:t>
            </a:r>
            <a:endParaRPr sz="1200">
              <a:solidFill>
                <a:srgbClr val="000000"/>
              </a:solidFill>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solidFill>
                  <a:srgbClr val="000000"/>
                </a:solidFill>
                <a:latin typeface="Mada"/>
                <a:ea typeface="Mada"/>
                <a:cs typeface="Mada"/>
                <a:sym typeface="Mada"/>
              </a:rPr>
              <a:t>Self-harm</a:t>
            </a:r>
            <a:endParaRPr sz="1200">
              <a:solidFill>
                <a:srgbClr val="00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Back and neck pain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Diarrhoea</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Anxiety disorders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Asthma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Lower respiratory infections</a:t>
            </a:r>
            <a:endParaRPr sz="1200">
              <a:latin typeface="Mada"/>
              <a:ea typeface="Mada"/>
              <a:cs typeface="Mada"/>
              <a:sym typeface="Mad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2" name="Shape 1872"/>
        <p:cNvGrpSpPr/>
        <p:nvPr/>
      </p:nvGrpSpPr>
      <p:grpSpPr>
        <a:xfrm>
          <a:off x="0" y="0"/>
          <a:ext cx="0" cy="0"/>
          <a:chOff x="0" y="0"/>
          <a:chExt cx="0" cy="0"/>
        </a:xfrm>
      </p:grpSpPr>
      <p:sp>
        <p:nvSpPr>
          <p:cNvPr id="1873" name="Google Shape;1873;p67"/>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67"/>
          <p:cNvSpPr txBox="1"/>
          <p:nvPr/>
        </p:nvSpPr>
        <p:spPr>
          <a:xfrm>
            <a:off x="4292625" y="761700"/>
            <a:ext cx="3077700" cy="297300"/>
          </a:xfrm>
          <a:prstGeom prst="rect">
            <a:avLst/>
          </a:prstGeom>
          <a:solidFill>
            <a:srgbClr val="76A5AF"/>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FFFFFF"/>
                </a:solidFill>
                <a:latin typeface="Mada"/>
                <a:ea typeface="Mada"/>
                <a:cs typeface="Mada"/>
                <a:sym typeface="Mada"/>
              </a:rPr>
              <a:t>Other issues</a:t>
            </a:r>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ada"/>
              <a:ea typeface="Mada"/>
              <a:cs typeface="Mada"/>
              <a:sym typeface="Mada"/>
            </a:endParaRPr>
          </a:p>
        </p:txBody>
      </p:sp>
      <p:sp>
        <p:nvSpPr>
          <p:cNvPr id="1875" name="Google Shape;1875;p67"/>
          <p:cNvSpPr/>
          <p:nvPr/>
        </p:nvSpPr>
        <p:spPr>
          <a:xfrm>
            <a:off x="4292675" y="1035075"/>
            <a:ext cx="3077700" cy="1707900"/>
          </a:xfrm>
          <a:prstGeom prst="rect">
            <a:avLst/>
          </a:prstGeom>
          <a:solidFill>
            <a:srgbClr val="F2F2F2"/>
          </a:solid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Injuries from accidents &amp; intentional violence</a:t>
            </a:r>
            <a:endParaRPr/>
          </a:p>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Mental health problems</a:t>
            </a:r>
            <a:endParaRPr/>
          </a:p>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Substance use problems</a:t>
            </a:r>
            <a:endParaRPr/>
          </a:p>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Endemic diseases: malaria, schistosomiasis, tuberculosis</a:t>
            </a:r>
            <a:endParaRPr/>
          </a:p>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Under/over-nutrition</a:t>
            </a:r>
            <a:endParaRPr b="0" i="0" sz="1200" u="none" cap="none" strike="noStrike">
              <a:solidFill>
                <a:srgbClr val="000000"/>
              </a:solidFill>
              <a:latin typeface="Mada"/>
              <a:ea typeface="Mada"/>
              <a:cs typeface="Mada"/>
              <a:sym typeface="Mada"/>
            </a:endParaRPr>
          </a:p>
        </p:txBody>
      </p:sp>
      <p:sp>
        <p:nvSpPr>
          <p:cNvPr id="1876" name="Google Shape;1876;p67"/>
          <p:cNvSpPr txBox="1"/>
          <p:nvPr/>
        </p:nvSpPr>
        <p:spPr>
          <a:xfrm>
            <a:off x="243356" y="761700"/>
            <a:ext cx="4061100" cy="297300"/>
          </a:xfrm>
          <a:prstGeom prst="rect">
            <a:avLst/>
          </a:prstGeom>
          <a:solidFill>
            <a:srgbClr val="134F5C"/>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FFFFFF"/>
                </a:solidFill>
                <a:latin typeface="Mada"/>
                <a:ea typeface="Mada"/>
                <a:cs typeface="Mada"/>
                <a:sym typeface="Mada"/>
              </a:rPr>
              <a:t>Sexual &amp; </a:t>
            </a:r>
            <a:r>
              <a:rPr lang="en-GB">
                <a:solidFill>
                  <a:srgbClr val="FFFFFF"/>
                </a:solidFill>
                <a:latin typeface="Mada"/>
                <a:ea typeface="Mada"/>
                <a:cs typeface="Mada"/>
                <a:sym typeface="Mada"/>
              </a:rPr>
              <a:t>R</a:t>
            </a:r>
            <a:r>
              <a:rPr b="0" i="0" lang="en-GB" sz="1400" u="none" cap="none" strike="noStrike">
                <a:solidFill>
                  <a:srgbClr val="FFFFFF"/>
                </a:solidFill>
                <a:latin typeface="Mada"/>
                <a:ea typeface="Mada"/>
                <a:cs typeface="Mada"/>
                <a:sym typeface="Mada"/>
              </a:rPr>
              <a:t>eproductive </a:t>
            </a:r>
            <a:r>
              <a:rPr lang="en-GB">
                <a:solidFill>
                  <a:srgbClr val="FFFFFF"/>
                </a:solidFill>
                <a:latin typeface="Mada"/>
                <a:ea typeface="Mada"/>
                <a:cs typeface="Mada"/>
                <a:sym typeface="Mada"/>
              </a:rPr>
              <a:t>H</a:t>
            </a:r>
            <a:r>
              <a:rPr b="0" i="0" lang="en-GB" sz="1400" u="none" cap="none" strike="noStrike">
                <a:solidFill>
                  <a:srgbClr val="FFFFFF"/>
                </a:solidFill>
                <a:latin typeface="Mada"/>
                <a:ea typeface="Mada"/>
                <a:cs typeface="Mada"/>
                <a:sym typeface="Mada"/>
              </a:rPr>
              <a:t>ealth</a:t>
            </a:r>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Mada"/>
                <a:ea typeface="Mada"/>
                <a:cs typeface="Mada"/>
                <a:sym typeface="Mada"/>
              </a:rPr>
              <a:t>pic</a:t>
            </a:r>
            <a:endParaRPr b="0" i="0" sz="1400" u="none" cap="none" strike="noStrike">
              <a:solidFill>
                <a:srgbClr val="FFFFFF"/>
              </a:solidFill>
              <a:latin typeface="Mada"/>
              <a:ea typeface="Mada"/>
              <a:cs typeface="Mada"/>
              <a:sym typeface="Mada"/>
            </a:endParaRPr>
          </a:p>
        </p:txBody>
      </p:sp>
      <p:sp>
        <p:nvSpPr>
          <p:cNvPr id="1877" name="Google Shape;1877;p67"/>
          <p:cNvSpPr/>
          <p:nvPr/>
        </p:nvSpPr>
        <p:spPr>
          <a:xfrm>
            <a:off x="243350" y="1035075"/>
            <a:ext cx="4061100" cy="1707900"/>
          </a:xfrm>
          <a:prstGeom prst="rect">
            <a:avLst/>
          </a:prstGeom>
          <a:solidFill>
            <a:srgbClr val="F2F2F2"/>
          </a:solid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rgbClr val="CC0000"/>
              </a:buClr>
              <a:buSzPts val="1200"/>
              <a:buChar char="•"/>
            </a:pPr>
            <a:r>
              <a:rPr b="1" i="0" lang="en-GB" sz="1200" u="none" cap="none" strike="noStrike">
                <a:solidFill>
                  <a:srgbClr val="CC0000"/>
                </a:solidFill>
                <a:latin typeface="Mada"/>
                <a:ea typeface="Mada"/>
                <a:cs typeface="Mada"/>
                <a:sym typeface="Mada"/>
              </a:rPr>
              <a:t>Too early pregnancy</a:t>
            </a:r>
            <a:r>
              <a:rPr b="1" i="0" lang="en-GB" sz="1200" u="none" cap="none" strike="noStrike">
                <a:solidFill>
                  <a:srgbClr val="FF0000"/>
                </a:solidFill>
                <a:latin typeface="Mada"/>
                <a:ea typeface="Mada"/>
                <a:cs typeface="Mada"/>
                <a:sym typeface="Mada"/>
              </a:rPr>
              <a:t> </a:t>
            </a:r>
            <a:endParaRPr b="1">
              <a:solidFill>
                <a:srgbClr val="FF0000"/>
              </a:solidFill>
            </a:endParaRPr>
          </a:p>
          <a:p>
            <a:pPr indent="-304800" lvl="1" marL="91440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risks to mother</a:t>
            </a:r>
            <a:endParaRPr/>
          </a:p>
          <a:p>
            <a:pPr indent="-304800" lvl="1" marL="91440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risks to baby</a:t>
            </a:r>
            <a:endParaRPr/>
          </a:p>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Health problems during pregnancy &amp; childbirth (including  unsafe abortion)</a:t>
            </a:r>
            <a:endParaRPr/>
          </a:p>
          <a:p>
            <a:pPr indent="-171450" lvl="0" marL="171450" marR="0" rtl="0" algn="l">
              <a:lnSpc>
                <a:spcPct val="100000"/>
              </a:lnSpc>
              <a:spcBef>
                <a:spcPts val="0"/>
              </a:spcBef>
              <a:spcAft>
                <a:spcPts val="0"/>
              </a:spcAft>
              <a:buClr>
                <a:srgbClr val="CC0000"/>
              </a:buClr>
              <a:buSzPts val="1200"/>
              <a:buFont typeface="Arial"/>
              <a:buChar char="•"/>
            </a:pPr>
            <a:r>
              <a:rPr b="1" i="0" lang="en-GB" sz="1200" u="none" cap="none" strike="noStrike">
                <a:solidFill>
                  <a:srgbClr val="CC0000"/>
                </a:solidFill>
                <a:latin typeface="Mada"/>
                <a:ea typeface="Mada"/>
                <a:cs typeface="Mada"/>
                <a:sym typeface="Mada"/>
              </a:rPr>
              <a:t>Sexually Transmitted Infections</a:t>
            </a:r>
            <a:r>
              <a:rPr b="0" i="0" lang="en-GB" sz="1200" u="none" cap="none" strike="noStrike">
                <a:solidFill>
                  <a:srgbClr val="000000"/>
                </a:solidFill>
                <a:latin typeface="Mada"/>
                <a:ea typeface="Mada"/>
                <a:cs typeface="Mada"/>
                <a:sym typeface="Mada"/>
              </a:rPr>
              <a:t> including HIV</a:t>
            </a:r>
            <a:endParaRPr/>
          </a:p>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Harmful traditional practices e.g. female genital mutilation</a:t>
            </a:r>
            <a:endParaRPr/>
          </a:p>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Sexual coercion</a:t>
            </a:r>
            <a:endParaRPr/>
          </a:p>
        </p:txBody>
      </p:sp>
      <p:sp>
        <p:nvSpPr>
          <p:cNvPr id="1878" name="Google Shape;1878;p67"/>
          <p:cNvSpPr/>
          <p:nvPr/>
        </p:nvSpPr>
        <p:spPr>
          <a:xfrm>
            <a:off x="392325" y="341375"/>
            <a:ext cx="5036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GB" u="none" cap="none" strike="noStrike">
                <a:solidFill>
                  <a:srgbClr val="76A5AF"/>
                </a:solidFill>
                <a:latin typeface="Nunito"/>
                <a:ea typeface="Nunito"/>
                <a:cs typeface="Nunito"/>
                <a:sym typeface="Nunito"/>
              </a:rPr>
              <a:t>Key health problems in adolescence:</a:t>
            </a:r>
            <a:endParaRPr i="0" u="none" cap="none" strike="noStrike">
              <a:solidFill>
                <a:srgbClr val="76A5AF"/>
              </a:solidFill>
              <a:latin typeface="Nunito"/>
              <a:ea typeface="Nunito"/>
              <a:cs typeface="Nunito"/>
              <a:sym typeface="Nunito"/>
            </a:endParaRPr>
          </a:p>
        </p:txBody>
      </p:sp>
      <p:sp>
        <p:nvSpPr>
          <p:cNvPr id="1879" name="Google Shape;1879;p67"/>
          <p:cNvSpPr txBox="1"/>
          <p:nvPr/>
        </p:nvSpPr>
        <p:spPr>
          <a:xfrm>
            <a:off x="220950" y="2819125"/>
            <a:ext cx="7086600" cy="1031100"/>
          </a:xfrm>
          <a:prstGeom prst="rect">
            <a:avLst/>
          </a:prstGeom>
          <a:noFill/>
          <a:ln>
            <a:noFill/>
          </a:ln>
        </p:spPr>
        <p:txBody>
          <a:bodyPr anchorCtr="0" anchor="t" bIns="91425" lIns="91425" spcFirstLastPara="1" rIns="91425" wrap="square" tIns="91425">
            <a:noAutofit/>
          </a:bodyPr>
          <a:lstStyle/>
          <a:p>
            <a:pPr indent="-266700" lvl="0" marL="342900" marR="0" rtl="0" algn="l">
              <a:lnSpc>
                <a:spcPct val="100000"/>
              </a:lnSpc>
              <a:spcBef>
                <a:spcPts val="0"/>
              </a:spcBef>
              <a:spcAft>
                <a:spcPts val="0"/>
              </a:spcAft>
              <a:buClr>
                <a:srgbClr val="93C47D"/>
              </a:buClr>
              <a:buSzPts val="1200"/>
              <a:buFont typeface="Mada"/>
              <a:buChar char="●"/>
            </a:pPr>
            <a:r>
              <a:rPr lang="en-GB" sz="1200">
                <a:solidFill>
                  <a:srgbClr val="93C47D"/>
                </a:solidFill>
                <a:latin typeface="Mada"/>
                <a:ea typeface="Mada"/>
                <a:cs typeface="Mada"/>
                <a:sym typeface="Mada"/>
              </a:rPr>
              <a:t>If a girl got pregnant at an early age her body may not be physically mature enough to tolerate the 9 months period of pregnancy, which might predispose the mother to various health issues including malnutrition </a:t>
            </a:r>
            <a:r>
              <a:rPr b="1" lang="en-GB" sz="1200">
                <a:solidFill>
                  <a:srgbClr val="93C47D"/>
                </a:solidFill>
                <a:latin typeface="Mada"/>
                <a:ea typeface="Mada"/>
                <a:cs typeface="Mada"/>
                <a:sym typeface="Mada"/>
              </a:rPr>
              <a:t>which is linked to high infant mortality rate</a:t>
            </a:r>
            <a:endParaRPr b="1" sz="1200">
              <a:solidFill>
                <a:srgbClr val="93C47D"/>
              </a:solidFill>
              <a:latin typeface="Mada"/>
              <a:ea typeface="Mada"/>
              <a:cs typeface="Mada"/>
              <a:sym typeface="Mada"/>
            </a:endParaRPr>
          </a:p>
          <a:p>
            <a:pPr indent="-266700" lvl="0" marL="342900" marR="0" rtl="0" algn="l">
              <a:lnSpc>
                <a:spcPct val="100000"/>
              </a:lnSpc>
              <a:spcBef>
                <a:spcPts val="0"/>
              </a:spcBef>
              <a:spcAft>
                <a:spcPts val="0"/>
              </a:spcAft>
              <a:buClr>
                <a:srgbClr val="93C47D"/>
              </a:buClr>
              <a:buSzPts val="1200"/>
              <a:buFont typeface="Mada"/>
              <a:buChar char="●"/>
            </a:pPr>
            <a:r>
              <a:rPr lang="en-GB" sz="1200">
                <a:solidFill>
                  <a:srgbClr val="93C47D"/>
                </a:solidFill>
                <a:latin typeface="Mada"/>
                <a:ea typeface="Mada"/>
                <a:cs typeface="Mada"/>
                <a:sym typeface="Mada"/>
              </a:rPr>
              <a:t>Moreover unsafe deliveries and abortion done in facilities that aren’t qualified enough may cause the mother to get infected with tetanus, which can also kill the baby.  </a:t>
            </a:r>
            <a:endParaRPr sz="1200">
              <a:solidFill>
                <a:srgbClr val="93C47D"/>
              </a:solidFill>
              <a:latin typeface="Mada"/>
              <a:ea typeface="Mada"/>
              <a:cs typeface="Mada"/>
              <a:sym typeface="Mada"/>
            </a:endParaRPr>
          </a:p>
        </p:txBody>
      </p:sp>
      <p:sp>
        <p:nvSpPr>
          <p:cNvPr id="1880" name="Google Shape;1880;p67"/>
          <p:cNvSpPr/>
          <p:nvPr/>
        </p:nvSpPr>
        <p:spPr>
          <a:xfrm>
            <a:off x="202282" y="4032433"/>
            <a:ext cx="5730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GB" u="none" cap="none" strike="noStrike">
                <a:solidFill>
                  <a:srgbClr val="76A5AF"/>
                </a:solidFill>
                <a:latin typeface="Nunito"/>
                <a:ea typeface="Nunito"/>
                <a:cs typeface="Nunito"/>
                <a:sym typeface="Nunito"/>
              </a:rPr>
              <a:t>Health problems of adolescents in Saudi Arabia:</a:t>
            </a:r>
            <a:endParaRPr/>
          </a:p>
        </p:txBody>
      </p:sp>
      <p:sp>
        <p:nvSpPr>
          <p:cNvPr id="1881" name="Google Shape;1881;p67"/>
          <p:cNvSpPr txBox="1"/>
          <p:nvPr/>
        </p:nvSpPr>
        <p:spPr>
          <a:xfrm>
            <a:off x="202275" y="4299450"/>
            <a:ext cx="7167900" cy="13236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93C47D"/>
              </a:buClr>
              <a:buSzPts val="1200"/>
              <a:buFont typeface="Mada"/>
              <a:buChar char="●"/>
            </a:pPr>
            <a:r>
              <a:rPr lang="en-GB" sz="1200">
                <a:solidFill>
                  <a:srgbClr val="93C47D"/>
                </a:solidFill>
                <a:latin typeface="Mada"/>
                <a:ea typeface="Mada"/>
                <a:cs typeface="Mada"/>
                <a:sym typeface="Mada"/>
              </a:rPr>
              <a:t>There are many studies investigating health problems in the youth of Saudi Arabia </a:t>
            </a:r>
            <a:r>
              <a:rPr baseline="30000" lang="en-GB" sz="1200">
                <a:solidFill>
                  <a:srgbClr val="93C47D"/>
                </a:solidFill>
                <a:latin typeface="Mada"/>
                <a:ea typeface="Mada"/>
                <a:cs typeface="Mada"/>
                <a:sym typeface="Mada"/>
              </a:rPr>
              <a:t>1</a:t>
            </a:r>
            <a:r>
              <a:rPr lang="en-GB" sz="1200">
                <a:solidFill>
                  <a:srgbClr val="93C47D"/>
                </a:solidFill>
                <a:latin typeface="Mada"/>
                <a:ea typeface="Mada"/>
                <a:cs typeface="Mada"/>
                <a:sym typeface="Mada"/>
              </a:rPr>
              <a:t>.</a:t>
            </a:r>
            <a:endParaRPr sz="1200">
              <a:solidFill>
                <a:srgbClr val="93C47D"/>
              </a:solidFill>
              <a:latin typeface="Mada"/>
              <a:ea typeface="Mada"/>
              <a:cs typeface="Mada"/>
              <a:sym typeface="Mada"/>
            </a:endParaRPr>
          </a:p>
          <a:p>
            <a:pPr indent="-304800" lvl="0" marL="457200" rtl="0" algn="l">
              <a:spcBef>
                <a:spcPts val="0"/>
              </a:spcBef>
              <a:spcAft>
                <a:spcPts val="0"/>
              </a:spcAft>
              <a:buClr>
                <a:srgbClr val="93C47D"/>
              </a:buClr>
              <a:buSzPts val="1200"/>
              <a:buFont typeface="Mada"/>
              <a:buChar char="●"/>
            </a:pPr>
            <a:r>
              <a:rPr lang="en-GB" sz="1200">
                <a:solidFill>
                  <a:srgbClr val="93C47D"/>
                </a:solidFill>
                <a:latin typeface="Mada"/>
                <a:ea typeface="Mada"/>
                <a:cs typeface="Mada"/>
                <a:sym typeface="Mada"/>
              </a:rPr>
              <a:t>It is well documented in the literature that young adults from the upper socioeconomic class undergo </a:t>
            </a:r>
            <a:r>
              <a:rPr b="1" lang="en-GB" sz="1200">
                <a:solidFill>
                  <a:srgbClr val="93C47D"/>
                </a:solidFill>
                <a:latin typeface="Mada"/>
                <a:ea typeface="Mada"/>
                <a:cs typeface="Mada"/>
                <a:sym typeface="Mada"/>
              </a:rPr>
              <a:t>unlawful sex</a:t>
            </a:r>
            <a:r>
              <a:rPr lang="en-GB" sz="1200">
                <a:solidFill>
                  <a:srgbClr val="93C47D"/>
                </a:solidFill>
                <a:latin typeface="Mada"/>
                <a:ea typeface="Mada"/>
                <a:cs typeface="Mada"/>
                <a:sym typeface="Mada"/>
              </a:rPr>
              <a:t>. </a:t>
            </a:r>
            <a:endParaRPr sz="1200">
              <a:solidFill>
                <a:srgbClr val="93C47D"/>
              </a:solidFill>
              <a:latin typeface="Mada"/>
              <a:ea typeface="Mada"/>
              <a:cs typeface="Mada"/>
              <a:sym typeface="Mada"/>
            </a:endParaRPr>
          </a:p>
          <a:p>
            <a:pPr indent="-304800" lvl="0" marL="457200" rtl="0" algn="l">
              <a:spcBef>
                <a:spcPts val="0"/>
              </a:spcBef>
              <a:spcAft>
                <a:spcPts val="0"/>
              </a:spcAft>
              <a:buClr>
                <a:srgbClr val="93C47D"/>
              </a:buClr>
              <a:buSzPts val="1200"/>
              <a:buFont typeface="Mada"/>
              <a:buChar char="●"/>
            </a:pPr>
            <a:r>
              <a:rPr b="1" lang="en-GB" sz="1200">
                <a:solidFill>
                  <a:srgbClr val="93C47D"/>
                </a:solidFill>
                <a:latin typeface="Mada"/>
                <a:ea typeface="Mada"/>
                <a:cs typeface="Mada"/>
                <a:sym typeface="Mada"/>
              </a:rPr>
              <a:t>Sex education</a:t>
            </a:r>
            <a:r>
              <a:rPr lang="en-GB" sz="1200">
                <a:solidFill>
                  <a:srgbClr val="93C47D"/>
                </a:solidFill>
                <a:latin typeface="Mada"/>
                <a:ea typeface="Mada"/>
                <a:cs typeface="Mada"/>
                <a:sym typeface="Mada"/>
              </a:rPr>
              <a:t> among females was found to be extremely </a:t>
            </a:r>
            <a:r>
              <a:rPr b="1" lang="en-GB" sz="1200">
                <a:solidFill>
                  <a:srgbClr val="93C47D"/>
                </a:solidFill>
                <a:latin typeface="Mada"/>
                <a:ea typeface="Mada"/>
                <a:cs typeface="Mada"/>
                <a:sym typeface="Mada"/>
              </a:rPr>
              <a:t>deficit</a:t>
            </a:r>
            <a:r>
              <a:rPr lang="en-GB" sz="1200">
                <a:solidFill>
                  <a:srgbClr val="93C47D"/>
                </a:solidFill>
                <a:latin typeface="Mada"/>
                <a:ea typeface="Mada"/>
                <a:cs typeface="Mada"/>
                <a:sym typeface="Mada"/>
              </a:rPr>
              <a:t>.</a:t>
            </a:r>
            <a:endParaRPr sz="1200">
              <a:solidFill>
                <a:srgbClr val="93C47D"/>
              </a:solidFill>
              <a:latin typeface="Mada"/>
              <a:ea typeface="Mada"/>
              <a:cs typeface="Mada"/>
              <a:sym typeface="Mada"/>
            </a:endParaRPr>
          </a:p>
          <a:p>
            <a:pPr indent="-304800" lvl="0" marL="457200" rtl="0" algn="l">
              <a:spcBef>
                <a:spcPts val="0"/>
              </a:spcBef>
              <a:spcAft>
                <a:spcPts val="0"/>
              </a:spcAft>
              <a:buClr>
                <a:srgbClr val="93C47D"/>
              </a:buClr>
              <a:buSzPts val="1200"/>
              <a:buFont typeface="Mada"/>
              <a:buChar char="●"/>
            </a:pPr>
            <a:r>
              <a:rPr lang="en-GB" sz="1200">
                <a:solidFill>
                  <a:srgbClr val="93C47D"/>
                </a:solidFill>
                <a:latin typeface="Mada"/>
                <a:ea typeface="Mada"/>
                <a:cs typeface="Mada"/>
                <a:sym typeface="Mada"/>
              </a:rPr>
              <a:t>Many studies also documented the</a:t>
            </a:r>
            <a:r>
              <a:rPr b="1" lang="en-GB" sz="1200">
                <a:solidFill>
                  <a:srgbClr val="93C47D"/>
                </a:solidFill>
                <a:latin typeface="Mada"/>
                <a:ea typeface="Mada"/>
                <a:cs typeface="Mada"/>
                <a:sym typeface="Mada"/>
              </a:rPr>
              <a:t> increasing use of energy drinks </a:t>
            </a:r>
            <a:r>
              <a:rPr lang="en-GB" sz="1200">
                <a:solidFill>
                  <a:srgbClr val="93C47D"/>
                </a:solidFill>
                <a:latin typeface="Mada"/>
                <a:ea typeface="Mada"/>
                <a:cs typeface="Mada"/>
                <a:sym typeface="Mada"/>
              </a:rPr>
              <a:t>among the kingdom’s youths.</a:t>
            </a:r>
            <a:endParaRPr sz="1200">
              <a:solidFill>
                <a:srgbClr val="93C47D"/>
              </a:solidFill>
              <a:latin typeface="Mada"/>
              <a:ea typeface="Mada"/>
              <a:cs typeface="Mada"/>
              <a:sym typeface="Mada"/>
            </a:endParaRPr>
          </a:p>
          <a:p>
            <a:pPr indent="-317500" lvl="0" marL="457200" rtl="0" algn="l">
              <a:spcBef>
                <a:spcPts val="0"/>
              </a:spcBef>
              <a:spcAft>
                <a:spcPts val="0"/>
              </a:spcAft>
              <a:buClr>
                <a:srgbClr val="93C47D"/>
              </a:buClr>
              <a:buSzPts val="1400"/>
              <a:buFont typeface="Mada"/>
              <a:buChar char="●"/>
            </a:pPr>
            <a:r>
              <a:rPr lang="en-GB" sz="1200">
                <a:solidFill>
                  <a:srgbClr val="93C47D"/>
                </a:solidFill>
                <a:latin typeface="Mada"/>
                <a:ea typeface="Mada"/>
                <a:cs typeface="Mada"/>
                <a:sym typeface="Mada"/>
              </a:rPr>
              <a:t>A study also documented that about </a:t>
            </a:r>
            <a:r>
              <a:rPr b="1" lang="en-GB" sz="1200">
                <a:solidFill>
                  <a:srgbClr val="93C47D"/>
                </a:solidFill>
                <a:latin typeface="Mada"/>
                <a:ea typeface="Mada"/>
                <a:cs typeface="Mada"/>
                <a:sym typeface="Mada"/>
              </a:rPr>
              <a:t>30% of this population smokes cigarettes</a:t>
            </a:r>
            <a:r>
              <a:rPr b="1" lang="en-GB">
                <a:solidFill>
                  <a:srgbClr val="93C47D"/>
                </a:solidFill>
                <a:latin typeface="Mada"/>
                <a:ea typeface="Mada"/>
                <a:cs typeface="Mada"/>
                <a:sym typeface="Mada"/>
              </a:rPr>
              <a:t>.</a:t>
            </a:r>
            <a:endParaRPr/>
          </a:p>
        </p:txBody>
      </p:sp>
      <p:sp>
        <p:nvSpPr>
          <p:cNvPr id="1882" name="Google Shape;1882;p67"/>
          <p:cNvSpPr/>
          <p:nvPr/>
        </p:nvSpPr>
        <p:spPr>
          <a:xfrm>
            <a:off x="112638" y="5691175"/>
            <a:ext cx="7303200" cy="33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GB" u="none" cap="none" strike="noStrike">
                <a:solidFill>
                  <a:srgbClr val="76A5AF"/>
                </a:solidFill>
                <a:latin typeface="Nunito"/>
                <a:ea typeface="Nunito"/>
                <a:cs typeface="Nunito"/>
                <a:sym typeface="Nunito"/>
              </a:rPr>
              <a:t>Why invest in the health and development of adolescents</a:t>
            </a:r>
            <a:r>
              <a:rPr lang="en-GB">
                <a:solidFill>
                  <a:srgbClr val="76A5AF"/>
                </a:solidFill>
                <a:latin typeface="Nunito"/>
                <a:ea typeface="Nunito"/>
                <a:cs typeface="Nunito"/>
                <a:sym typeface="Nunito"/>
              </a:rPr>
              <a:t>? </a:t>
            </a:r>
            <a:endParaRPr/>
          </a:p>
        </p:txBody>
      </p:sp>
      <p:sp>
        <p:nvSpPr>
          <p:cNvPr id="1883" name="Google Shape;1883;p67"/>
          <p:cNvSpPr txBox="1"/>
          <p:nvPr/>
        </p:nvSpPr>
        <p:spPr>
          <a:xfrm>
            <a:off x="156775" y="5958675"/>
            <a:ext cx="6886500" cy="18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Investment in their health should focus on:</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solidFill>
                  <a:schemeClr val="dk1"/>
                </a:solidFill>
                <a:latin typeface="Mada"/>
                <a:ea typeface="Mada"/>
                <a:cs typeface="Mada"/>
                <a:sym typeface="Mada"/>
              </a:rPr>
              <a:t>Healthy diet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No Tobacco and Alcohol use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Physical activities</a:t>
            </a:r>
            <a:endParaRPr sz="1200">
              <a:solidFill>
                <a:schemeClr val="dk1"/>
              </a:solidFill>
              <a:latin typeface="Mada"/>
              <a:ea typeface="Mada"/>
              <a:cs typeface="Mada"/>
              <a:sym typeface="Mada"/>
            </a:endParaRPr>
          </a:p>
          <a:p>
            <a:pPr indent="-317500" lvl="0" marL="457200" rtl="0" algn="l">
              <a:spcBef>
                <a:spcPts val="0"/>
              </a:spcBef>
              <a:spcAft>
                <a:spcPts val="0"/>
              </a:spcAft>
              <a:buClr>
                <a:schemeClr val="dk1"/>
              </a:buClr>
              <a:buSzPts val="1400"/>
              <a:buFont typeface="Mada"/>
              <a:buChar char="●"/>
            </a:pPr>
            <a:r>
              <a:rPr lang="en-GB" sz="1200">
                <a:solidFill>
                  <a:schemeClr val="dk1"/>
                </a:solidFill>
                <a:latin typeface="Mada"/>
                <a:ea typeface="Mada"/>
                <a:cs typeface="Mada"/>
                <a:sym typeface="Mada"/>
              </a:rPr>
              <a:t>We should also focus on child marriage and try to prevent it at the government level</a:t>
            </a:r>
            <a:r>
              <a:rPr lang="en-GB">
                <a:solidFill>
                  <a:schemeClr val="dk1"/>
                </a:solidFill>
                <a:latin typeface="Mada"/>
                <a:ea typeface="Mada"/>
                <a:cs typeface="Mada"/>
                <a:sym typeface="Mada"/>
              </a:rPr>
              <a:t>.</a:t>
            </a:r>
            <a:endParaRPr sz="1200">
              <a:solidFill>
                <a:schemeClr val="dk1"/>
              </a:solidFill>
              <a:latin typeface="Mada"/>
              <a:ea typeface="Mada"/>
              <a:cs typeface="Mada"/>
              <a:sym typeface="Mada"/>
            </a:endParaRPr>
          </a:p>
        </p:txBody>
      </p:sp>
      <p:sp>
        <p:nvSpPr>
          <p:cNvPr id="1884" name="Google Shape;1884;p67"/>
          <p:cNvSpPr/>
          <p:nvPr/>
        </p:nvSpPr>
        <p:spPr>
          <a:xfrm>
            <a:off x="214750" y="7088149"/>
            <a:ext cx="7060800" cy="1031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GB" u="none" cap="none" strike="noStrike">
                <a:solidFill>
                  <a:srgbClr val="76A5AF"/>
                </a:solidFill>
                <a:latin typeface="Nunito"/>
                <a:ea typeface="Nunito"/>
                <a:cs typeface="Nunito"/>
                <a:sym typeface="Nunito"/>
              </a:rPr>
              <a:t>What adolescents need &amp; why and are we providing them?</a:t>
            </a:r>
            <a:endParaRPr/>
          </a:p>
          <a:p>
            <a:pPr indent="-304800" lvl="0" marL="457200" marR="0" rtl="0" algn="l">
              <a:lnSpc>
                <a:spcPct val="115000"/>
              </a:lnSpc>
              <a:spcBef>
                <a:spcPts val="1000"/>
              </a:spcBef>
              <a:spcAft>
                <a:spcPts val="0"/>
              </a:spcAft>
              <a:buClr>
                <a:srgbClr val="000000"/>
              </a:buClr>
              <a:buSzPts val="1200"/>
              <a:buFont typeface="Mada"/>
              <a:buChar char="●"/>
            </a:pPr>
            <a:r>
              <a:rPr i="0" lang="en-GB" sz="1200" u="none" cap="none" strike="noStrike">
                <a:solidFill>
                  <a:srgbClr val="000000"/>
                </a:solidFill>
                <a:latin typeface="Mada"/>
                <a:ea typeface="Mada"/>
                <a:cs typeface="Mada"/>
                <a:sym typeface="Mada"/>
              </a:rPr>
              <a:t>Information &amp; skills (they are still developing)</a:t>
            </a:r>
            <a:endParaRPr sz="1200">
              <a:latin typeface="Mada"/>
              <a:ea typeface="Mada"/>
              <a:cs typeface="Mada"/>
              <a:sym typeface="Mada"/>
            </a:endParaRPr>
          </a:p>
          <a:p>
            <a:pPr indent="-304800" lvl="0" marL="457200" marR="0" rtl="0" algn="l">
              <a:lnSpc>
                <a:spcPct val="115000"/>
              </a:lnSpc>
              <a:spcBef>
                <a:spcPts val="0"/>
              </a:spcBef>
              <a:spcAft>
                <a:spcPts val="0"/>
              </a:spcAft>
              <a:buClr>
                <a:srgbClr val="000000"/>
              </a:buClr>
              <a:buSzPts val="1200"/>
              <a:buFont typeface="Mada"/>
              <a:buChar char="●"/>
            </a:pPr>
            <a:r>
              <a:rPr i="0" lang="en-GB" sz="1200" u="none" cap="none" strike="noStrike">
                <a:solidFill>
                  <a:srgbClr val="000000"/>
                </a:solidFill>
                <a:latin typeface="Mada"/>
                <a:ea typeface="Mada"/>
                <a:cs typeface="Mada"/>
                <a:sym typeface="Mada"/>
              </a:rPr>
              <a:t>Safe &amp; </a:t>
            </a:r>
            <a:r>
              <a:rPr i="0" lang="en-GB" sz="1200" u="none" cap="none" strike="noStrike">
                <a:solidFill>
                  <a:srgbClr val="CC0000"/>
                </a:solidFill>
                <a:latin typeface="Mada"/>
                <a:ea typeface="Mada"/>
                <a:cs typeface="Mada"/>
                <a:sym typeface="Mada"/>
              </a:rPr>
              <a:t>supportive environment</a:t>
            </a:r>
            <a:r>
              <a:rPr b="1" i="0" lang="en-GB" sz="1200" u="none" cap="none" strike="noStrike">
                <a:solidFill>
                  <a:srgbClr val="CC0000"/>
                </a:solidFill>
                <a:latin typeface="Mada"/>
                <a:ea typeface="Mada"/>
                <a:cs typeface="Mada"/>
                <a:sym typeface="Mada"/>
              </a:rPr>
              <a:t> </a:t>
            </a:r>
            <a:r>
              <a:rPr i="0" lang="en-GB" sz="1200" u="none" cap="none" strike="noStrike">
                <a:solidFill>
                  <a:srgbClr val="000000"/>
                </a:solidFill>
                <a:latin typeface="Mada"/>
                <a:ea typeface="Mada"/>
                <a:cs typeface="Mada"/>
                <a:sym typeface="Mada"/>
              </a:rPr>
              <a:t>(they live in an adult world) </a:t>
            </a:r>
            <a:endParaRPr sz="1200">
              <a:latin typeface="Mada"/>
              <a:ea typeface="Mada"/>
              <a:cs typeface="Mada"/>
              <a:sym typeface="Mada"/>
            </a:endParaRPr>
          </a:p>
          <a:p>
            <a:pPr indent="-304800" lvl="0" marL="457200" marR="0" rtl="0" algn="l">
              <a:lnSpc>
                <a:spcPct val="115000"/>
              </a:lnSpc>
              <a:spcBef>
                <a:spcPts val="0"/>
              </a:spcBef>
              <a:spcAft>
                <a:spcPts val="0"/>
              </a:spcAft>
              <a:buClr>
                <a:srgbClr val="000000"/>
              </a:buClr>
              <a:buSzPts val="1200"/>
              <a:buFont typeface="Mada"/>
              <a:buChar char="●"/>
            </a:pPr>
            <a:r>
              <a:rPr i="0" lang="en-GB" sz="1200" u="none" cap="none" strike="noStrike">
                <a:solidFill>
                  <a:srgbClr val="000000"/>
                </a:solidFill>
                <a:latin typeface="Mada"/>
                <a:ea typeface="Mada"/>
                <a:cs typeface="Mada"/>
                <a:sym typeface="Mada"/>
              </a:rPr>
              <a:t>Health &amp; counselling services (they need a safety net) </a:t>
            </a:r>
            <a:endParaRPr sz="1200">
              <a:latin typeface="Mada"/>
              <a:ea typeface="Mada"/>
              <a:cs typeface="Mada"/>
              <a:sym typeface="Mada"/>
            </a:endParaRPr>
          </a:p>
        </p:txBody>
      </p:sp>
      <p:sp>
        <p:nvSpPr>
          <p:cNvPr id="1885" name="Google Shape;1885;p67"/>
          <p:cNvSpPr txBox="1"/>
          <p:nvPr/>
        </p:nvSpPr>
        <p:spPr>
          <a:xfrm>
            <a:off x="178175" y="8176133"/>
            <a:ext cx="73116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GB" u="none" cap="none" strike="noStrike">
                <a:solidFill>
                  <a:srgbClr val="76A5AF"/>
                </a:solidFill>
                <a:latin typeface="Nunito"/>
                <a:ea typeface="Nunito"/>
                <a:cs typeface="Nunito"/>
                <a:sym typeface="Nunito"/>
              </a:rPr>
              <a:t>Health services and interventions addressed in WHO guidelines</a:t>
            </a:r>
            <a:endParaRPr/>
          </a:p>
        </p:txBody>
      </p:sp>
      <p:sp>
        <p:nvSpPr>
          <p:cNvPr id="1886" name="Google Shape;1886;p67"/>
          <p:cNvSpPr txBox="1"/>
          <p:nvPr/>
        </p:nvSpPr>
        <p:spPr>
          <a:xfrm>
            <a:off x="178175" y="8484225"/>
            <a:ext cx="6750600" cy="965100"/>
          </a:xfrm>
          <a:prstGeom prst="rect">
            <a:avLst/>
          </a:prstGeom>
          <a:noFill/>
          <a:ln>
            <a:noFill/>
          </a:ln>
        </p:spPr>
        <p:txBody>
          <a:bodyPr anchorCtr="0" anchor="t" bIns="91425" lIns="91425" spcFirstLastPara="1" rIns="91425" wrap="square" tIns="91425">
            <a:noAutofit/>
          </a:bodyPr>
          <a:lstStyle/>
          <a:p>
            <a:pPr indent="-190500" lvl="0" marL="228600" marR="0" rtl="0" algn="l">
              <a:lnSpc>
                <a:spcPct val="100000"/>
              </a:lnSpc>
              <a:spcBef>
                <a:spcPts val="0"/>
              </a:spcBef>
              <a:spcAft>
                <a:spcPts val="0"/>
              </a:spcAft>
              <a:buClr>
                <a:srgbClr val="93C47D"/>
              </a:buClr>
              <a:buSzPts val="1200"/>
              <a:buFont typeface="Mada"/>
              <a:buChar char="●"/>
            </a:pPr>
            <a:r>
              <a:rPr lang="en-GB" sz="1200">
                <a:solidFill>
                  <a:srgbClr val="93C47D"/>
                </a:solidFill>
                <a:latin typeface="Mada"/>
                <a:ea typeface="Mada"/>
                <a:cs typeface="Mada"/>
                <a:sym typeface="Mada"/>
              </a:rPr>
              <a:t>Saudi Arabia has a plan on adolescence services that was documented in papers in 2009. However, we don’t know really how it is implemented. </a:t>
            </a:r>
            <a:endParaRPr sz="1200">
              <a:solidFill>
                <a:srgbClr val="93C47D"/>
              </a:solidFill>
              <a:latin typeface="Mada"/>
              <a:ea typeface="Mada"/>
              <a:cs typeface="Mada"/>
              <a:sym typeface="Mada"/>
            </a:endParaRPr>
          </a:p>
          <a:p>
            <a:pPr indent="-190500" lvl="0" marL="228600" marR="0" rtl="0" algn="l">
              <a:lnSpc>
                <a:spcPct val="100000"/>
              </a:lnSpc>
              <a:spcBef>
                <a:spcPts val="0"/>
              </a:spcBef>
              <a:spcAft>
                <a:spcPts val="0"/>
              </a:spcAft>
              <a:buClr>
                <a:srgbClr val="93C47D"/>
              </a:buClr>
              <a:buSzPts val="1200"/>
              <a:buFont typeface="Mada"/>
              <a:buChar char="●"/>
            </a:pPr>
            <a:r>
              <a:rPr lang="en-GB" sz="1200">
                <a:solidFill>
                  <a:srgbClr val="93C47D"/>
                </a:solidFill>
                <a:latin typeface="Mada"/>
                <a:ea typeface="Mada"/>
                <a:cs typeface="Mada"/>
                <a:sym typeface="Mada"/>
              </a:rPr>
              <a:t>if we want to plan some adolescent health services in our country, there are many guidelines this is from WHO for example. </a:t>
            </a:r>
            <a:endParaRPr sz="1200">
              <a:solidFill>
                <a:srgbClr val="93C47D"/>
              </a:solidFill>
              <a:latin typeface="Mada"/>
              <a:ea typeface="Mada"/>
              <a:cs typeface="Mada"/>
              <a:sym typeface="Mada"/>
            </a:endParaRPr>
          </a:p>
        </p:txBody>
      </p:sp>
      <p:pic>
        <p:nvPicPr>
          <p:cNvPr id="1887" name="Google Shape;1887;p67"/>
          <p:cNvPicPr preferRelativeResize="0"/>
          <p:nvPr/>
        </p:nvPicPr>
        <p:blipFill rotWithShape="1">
          <a:blip r:embed="rId3">
            <a:alphaModFix/>
          </a:blip>
          <a:srcRect b="0" l="0" r="2505" t="4278"/>
          <a:stretch/>
        </p:blipFill>
        <p:spPr>
          <a:xfrm>
            <a:off x="4577838" y="9180825"/>
            <a:ext cx="2507275" cy="14173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1" name="Shape 1891"/>
        <p:cNvGrpSpPr/>
        <p:nvPr/>
      </p:nvGrpSpPr>
      <p:grpSpPr>
        <a:xfrm>
          <a:off x="0" y="0"/>
          <a:ext cx="0" cy="0"/>
          <a:chOff x="0" y="0"/>
          <a:chExt cx="0" cy="0"/>
        </a:xfrm>
      </p:grpSpPr>
      <p:sp>
        <p:nvSpPr>
          <p:cNvPr id="1892" name="Google Shape;1892;p68"/>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68"/>
          <p:cNvSpPr/>
          <p:nvPr/>
        </p:nvSpPr>
        <p:spPr>
          <a:xfrm>
            <a:off x="61290" y="430625"/>
            <a:ext cx="7121400" cy="461700"/>
          </a:xfrm>
          <a:prstGeom prst="rect">
            <a:avLst/>
          </a:prstGeom>
          <a:noFill/>
          <a:ln>
            <a:noFill/>
          </a:ln>
        </p:spPr>
        <p:txBody>
          <a:bodyPr anchorCtr="0" anchor="t" bIns="45700" lIns="91425" spcFirstLastPara="1" rIns="91425" wrap="square" tIns="45700">
            <a:noAutofit/>
          </a:bodyPr>
          <a:lstStyle/>
          <a:p>
            <a:pPr indent="0" lvl="0" marL="457200" marR="0" rtl="0" algn="ctr">
              <a:lnSpc>
                <a:spcPct val="100000"/>
              </a:lnSpc>
              <a:spcBef>
                <a:spcPts val="0"/>
              </a:spcBef>
              <a:spcAft>
                <a:spcPts val="0"/>
              </a:spcAft>
              <a:buNone/>
            </a:pPr>
            <a:r>
              <a:rPr b="1" i="0" lang="en-GB" sz="2400" u="none" cap="none" strike="noStrike">
                <a:solidFill>
                  <a:srgbClr val="134F5C"/>
                </a:solidFill>
                <a:latin typeface="Nunito"/>
                <a:ea typeface="Nunito"/>
                <a:cs typeface="Nunito"/>
                <a:sym typeface="Nunito"/>
              </a:rPr>
              <a:t>Child </a:t>
            </a:r>
            <a:r>
              <a:rPr b="1" lang="en-GB" sz="2400">
                <a:solidFill>
                  <a:srgbClr val="134F5C"/>
                </a:solidFill>
                <a:latin typeface="Nunito"/>
                <a:ea typeface="Nunito"/>
                <a:cs typeface="Nunito"/>
                <a:sym typeface="Nunito"/>
              </a:rPr>
              <a:t>H</a:t>
            </a:r>
            <a:r>
              <a:rPr b="1" i="0" lang="en-GB" sz="2400" u="none" cap="none" strike="noStrike">
                <a:solidFill>
                  <a:srgbClr val="134F5C"/>
                </a:solidFill>
                <a:latin typeface="Nunito"/>
                <a:ea typeface="Nunito"/>
                <a:cs typeface="Nunito"/>
                <a:sym typeface="Nunito"/>
              </a:rPr>
              <a:t>ealth  </a:t>
            </a:r>
            <a:endParaRPr b="1" sz="2400"/>
          </a:p>
        </p:txBody>
      </p:sp>
      <p:sp>
        <p:nvSpPr>
          <p:cNvPr id="1894" name="Google Shape;1894;p68"/>
          <p:cNvSpPr txBox="1"/>
          <p:nvPr/>
        </p:nvSpPr>
        <p:spPr>
          <a:xfrm>
            <a:off x="61300" y="770025"/>
            <a:ext cx="3000000" cy="400200"/>
          </a:xfrm>
          <a:prstGeom prst="rect">
            <a:avLst/>
          </a:prstGeom>
          <a:noFill/>
          <a:ln>
            <a:noFill/>
          </a:ln>
        </p:spPr>
        <p:txBody>
          <a:bodyPr anchorCtr="0" anchor="t" bIns="91425" lIns="91425" spcFirstLastPara="1" rIns="91425" wrap="square" tIns="91425">
            <a:spAutoFit/>
          </a:bodyPr>
          <a:lstStyle/>
          <a:p>
            <a:pPr indent="-203200" lvl="0" marL="228600" rtl="0" algn="l">
              <a:spcBef>
                <a:spcPts val="0"/>
              </a:spcBef>
              <a:spcAft>
                <a:spcPts val="0"/>
              </a:spcAft>
              <a:buClr>
                <a:srgbClr val="93C47D"/>
              </a:buClr>
              <a:buSzPts val="1400"/>
              <a:buFont typeface="Mada"/>
              <a:buChar char="●"/>
            </a:pPr>
            <a:r>
              <a:rPr lang="en-GB" sz="1200">
                <a:solidFill>
                  <a:srgbClr val="CC0000"/>
                </a:solidFill>
                <a:latin typeface="Mada"/>
                <a:ea typeface="Mada"/>
                <a:cs typeface="Mada"/>
                <a:sym typeface="Mada"/>
              </a:rPr>
              <a:t> </a:t>
            </a:r>
            <a:r>
              <a:rPr b="1" lang="en-GB" sz="1200">
                <a:solidFill>
                  <a:srgbClr val="CC0000"/>
                </a:solidFill>
                <a:latin typeface="Mada"/>
                <a:ea typeface="Mada"/>
                <a:cs typeface="Mada"/>
                <a:sym typeface="Mada"/>
              </a:rPr>
              <a:t>56% of death are preventable</a:t>
            </a:r>
            <a:r>
              <a:rPr lang="en-GB" sz="1200">
                <a:solidFill>
                  <a:srgbClr val="CC0000"/>
                </a:solidFill>
                <a:latin typeface="Mada"/>
                <a:ea typeface="Mada"/>
                <a:cs typeface="Mada"/>
                <a:sym typeface="Mada"/>
              </a:rPr>
              <a:t>.</a:t>
            </a:r>
            <a:r>
              <a:rPr lang="en-GB">
                <a:solidFill>
                  <a:srgbClr val="93C47D"/>
                </a:solidFill>
                <a:latin typeface="Mada"/>
                <a:ea typeface="Mada"/>
                <a:cs typeface="Mada"/>
                <a:sym typeface="Mada"/>
              </a:rPr>
              <a:t> </a:t>
            </a:r>
            <a:endParaRPr/>
          </a:p>
        </p:txBody>
      </p:sp>
      <p:sp>
        <p:nvSpPr>
          <p:cNvPr id="1895" name="Google Shape;1895;p68"/>
          <p:cNvSpPr/>
          <p:nvPr/>
        </p:nvSpPr>
        <p:spPr>
          <a:xfrm>
            <a:off x="211825" y="1170225"/>
            <a:ext cx="7007700" cy="23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GB" u="none" cap="none" strike="noStrike">
                <a:solidFill>
                  <a:srgbClr val="76A5AF"/>
                </a:solidFill>
                <a:latin typeface="Nunito"/>
                <a:ea typeface="Nunito"/>
                <a:cs typeface="Nunito"/>
                <a:sym typeface="Nunito"/>
              </a:rPr>
              <a:t>Emerging </a:t>
            </a:r>
            <a:r>
              <a:rPr lang="en-GB">
                <a:solidFill>
                  <a:srgbClr val="76A5AF"/>
                </a:solidFill>
                <a:latin typeface="Nunito"/>
                <a:ea typeface="Nunito"/>
                <a:cs typeface="Nunito"/>
                <a:sym typeface="Nunito"/>
              </a:rPr>
              <a:t>I</a:t>
            </a:r>
            <a:r>
              <a:rPr i="0" lang="en-GB" u="none" cap="none" strike="noStrike">
                <a:solidFill>
                  <a:srgbClr val="76A5AF"/>
                </a:solidFill>
                <a:latin typeface="Nunito"/>
                <a:ea typeface="Nunito"/>
                <a:cs typeface="Nunito"/>
                <a:sym typeface="Nunito"/>
              </a:rPr>
              <a:t>ssues in </a:t>
            </a:r>
            <a:r>
              <a:rPr lang="en-GB">
                <a:solidFill>
                  <a:srgbClr val="76A5AF"/>
                </a:solidFill>
                <a:latin typeface="Nunito"/>
                <a:ea typeface="Nunito"/>
                <a:cs typeface="Nunito"/>
                <a:sym typeface="Nunito"/>
              </a:rPr>
              <a:t>C</a:t>
            </a:r>
            <a:r>
              <a:rPr i="0" lang="en-GB" u="none" cap="none" strike="noStrike">
                <a:solidFill>
                  <a:srgbClr val="76A5AF"/>
                </a:solidFill>
                <a:latin typeface="Nunito"/>
                <a:ea typeface="Nunito"/>
                <a:cs typeface="Nunito"/>
                <a:sym typeface="Nunito"/>
              </a:rPr>
              <a:t>hild </a:t>
            </a:r>
            <a:r>
              <a:rPr lang="en-GB">
                <a:solidFill>
                  <a:srgbClr val="76A5AF"/>
                </a:solidFill>
                <a:latin typeface="Nunito"/>
                <a:ea typeface="Nunito"/>
                <a:cs typeface="Nunito"/>
                <a:sym typeface="Nunito"/>
              </a:rPr>
              <a:t>H</a:t>
            </a:r>
            <a:r>
              <a:rPr i="0" lang="en-GB" u="none" cap="none" strike="noStrike">
                <a:solidFill>
                  <a:srgbClr val="76A5AF"/>
                </a:solidFill>
                <a:latin typeface="Nunito"/>
                <a:ea typeface="Nunito"/>
                <a:cs typeface="Nunito"/>
                <a:sym typeface="Nunito"/>
              </a:rPr>
              <a:t>ealth:</a:t>
            </a:r>
            <a:endParaRPr>
              <a:solidFill>
                <a:srgbClr val="93C47D"/>
              </a:solidFill>
              <a:latin typeface="Mada"/>
              <a:ea typeface="Mada"/>
              <a:cs typeface="Mada"/>
              <a:sym typeface="Mada"/>
            </a:endParaRPr>
          </a:p>
        </p:txBody>
      </p:sp>
      <p:sp>
        <p:nvSpPr>
          <p:cNvPr id="1896" name="Google Shape;1896;p68"/>
          <p:cNvSpPr/>
          <p:nvPr/>
        </p:nvSpPr>
        <p:spPr>
          <a:xfrm>
            <a:off x="206275" y="3497699"/>
            <a:ext cx="6728700" cy="167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200" u="none" cap="none" strike="noStrike">
                <a:solidFill>
                  <a:srgbClr val="CC0000"/>
                </a:solidFill>
                <a:latin typeface="Nunito"/>
                <a:ea typeface="Nunito"/>
                <a:cs typeface="Nunito"/>
                <a:sym typeface="Nunito"/>
              </a:rPr>
              <a:t>Global response:</a:t>
            </a:r>
            <a:endParaRPr b="1" i="0" sz="1200" u="none" cap="none" strike="noStrike">
              <a:solidFill>
                <a:srgbClr val="CC0000"/>
              </a:solidFill>
              <a:latin typeface="Nunito"/>
              <a:ea typeface="Nunito"/>
              <a:cs typeface="Nunito"/>
              <a:sym typeface="Nunito"/>
            </a:endParaRPr>
          </a:p>
          <a:p>
            <a:pPr indent="0" lvl="0" marL="0" marR="0" rtl="0" algn="l">
              <a:lnSpc>
                <a:spcPct val="100000"/>
              </a:lnSpc>
              <a:spcBef>
                <a:spcPts val="0"/>
              </a:spcBef>
              <a:spcAft>
                <a:spcPts val="0"/>
              </a:spcAft>
              <a:buNone/>
            </a:pPr>
            <a:r>
              <a:t/>
            </a:r>
            <a:endParaRPr sz="1200">
              <a:solidFill>
                <a:srgbClr val="76A5AF"/>
              </a:solidFill>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i="0" lang="en-GB" sz="1200" u="none" cap="none" strike="noStrike">
                <a:solidFill>
                  <a:srgbClr val="000000"/>
                </a:solidFill>
                <a:latin typeface="Mada"/>
                <a:ea typeface="Mada"/>
                <a:cs typeface="Mada"/>
                <a:sym typeface="Mada"/>
              </a:rPr>
              <a:t>Sustainable Development Goal (SDGs) 3.2 </a:t>
            </a:r>
            <a:r>
              <a:rPr i="0" lang="en-GB" sz="1200" u="none" cap="none" strike="noStrike">
                <a:solidFill>
                  <a:srgbClr val="93C47D"/>
                </a:solidFill>
                <a:latin typeface="Mada"/>
                <a:ea typeface="Mada"/>
                <a:cs typeface="Mada"/>
                <a:sym typeface="Mada"/>
              </a:rPr>
              <a:t>is the goal that reduce the </a:t>
            </a:r>
            <a:r>
              <a:rPr lang="en-GB" sz="1200">
                <a:solidFill>
                  <a:srgbClr val="93C47D"/>
                </a:solidFill>
                <a:latin typeface="Mada"/>
                <a:ea typeface="Mada"/>
                <a:cs typeface="Mada"/>
                <a:sym typeface="Mada"/>
              </a:rPr>
              <a:t>neonatal</a:t>
            </a:r>
            <a:r>
              <a:rPr i="0" lang="en-GB" sz="1200" u="none" cap="none" strike="noStrike">
                <a:solidFill>
                  <a:srgbClr val="93C47D"/>
                </a:solidFill>
                <a:latin typeface="Mada"/>
                <a:ea typeface="Mada"/>
                <a:cs typeface="Mada"/>
                <a:sym typeface="Mada"/>
              </a:rPr>
              <a:t> death and under 5 mortality </a:t>
            </a:r>
            <a:endParaRPr sz="1200">
              <a:solidFill>
                <a:srgbClr val="93C47D"/>
              </a:solidFill>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i="0" lang="en-GB" sz="1200" u="none" cap="none" strike="noStrike">
                <a:solidFill>
                  <a:srgbClr val="000000"/>
                </a:solidFill>
                <a:latin typeface="Mada"/>
                <a:ea typeface="Mada"/>
                <a:cs typeface="Mada"/>
                <a:sym typeface="Mada"/>
              </a:rPr>
              <a:t>By 2030, end preventable deaths of newborns and children under 5 years of age, with all countries aiming to reduce neonatal mortality to at least as low as 12 per 1000 live births and under-5 mortality to at least as low as 25 per 1000 live births</a:t>
            </a:r>
            <a:endParaRPr sz="1200">
              <a:latin typeface="Mada"/>
              <a:ea typeface="Mada"/>
              <a:cs typeface="Mada"/>
              <a:sym typeface="Mada"/>
            </a:endParaRPr>
          </a:p>
        </p:txBody>
      </p:sp>
      <p:grpSp>
        <p:nvGrpSpPr>
          <p:cNvPr id="1897" name="Google Shape;1897;p68"/>
          <p:cNvGrpSpPr/>
          <p:nvPr/>
        </p:nvGrpSpPr>
        <p:grpSpPr>
          <a:xfrm>
            <a:off x="2225730" y="1483354"/>
            <a:ext cx="393095" cy="484507"/>
            <a:chOff x="1085125" y="209550"/>
            <a:chExt cx="566175" cy="923575"/>
          </a:xfrm>
        </p:grpSpPr>
        <p:sp>
          <p:nvSpPr>
            <p:cNvPr id="1898" name="Google Shape;1898;p68"/>
            <p:cNvSpPr/>
            <p:nvPr/>
          </p:nvSpPr>
          <p:spPr>
            <a:xfrm>
              <a:off x="1085125" y="2095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68"/>
            <p:cNvSpPr/>
            <p:nvPr/>
          </p:nvSpPr>
          <p:spPr>
            <a:xfrm>
              <a:off x="1152400" y="5219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0" name="Google Shape;1900;p68"/>
          <p:cNvGrpSpPr/>
          <p:nvPr/>
        </p:nvGrpSpPr>
        <p:grpSpPr>
          <a:xfrm>
            <a:off x="2225730" y="2131054"/>
            <a:ext cx="393095" cy="484507"/>
            <a:chOff x="1085125" y="209550"/>
            <a:chExt cx="566175" cy="923575"/>
          </a:xfrm>
        </p:grpSpPr>
        <p:sp>
          <p:nvSpPr>
            <p:cNvPr id="1901" name="Google Shape;1901;p68"/>
            <p:cNvSpPr/>
            <p:nvPr/>
          </p:nvSpPr>
          <p:spPr>
            <a:xfrm>
              <a:off x="1085125" y="2095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68"/>
            <p:cNvSpPr/>
            <p:nvPr/>
          </p:nvSpPr>
          <p:spPr>
            <a:xfrm>
              <a:off x="1152400" y="5219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3" name="Google Shape;1903;p68"/>
          <p:cNvGrpSpPr/>
          <p:nvPr/>
        </p:nvGrpSpPr>
        <p:grpSpPr>
          <a:xfrm>
            <a:off x="2225730" y="2778754"/>
            <a:ext cx="393095" cy="484507"/>
            <a:chOff x="1085125" y="209550"/>
            <a:chExt cx="566175" cy="923575"/>
          </a:xfrm>
        </p:grpSpPr>
        <p:sp>
          <p:nvSpPr>
            <p:cNvPr id="1904" name="Google Shape;1904;p68"/>
            <p:cNvSpPr/>
            <p:nvPr/>
          </p:nvSpPr>
          <p:spPr>
            <a:xfrm>
              <a:off x="1085125" y="2095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68"/>
            <p:cNvSpPr/>
            <p:nvPr/>
          </p:nvSpPr>
          <p:spPr>
            <a:xfrm>
              <a:off x="1152400" y="5219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6" name="Google Shape;1906;p68"/>
          <p:cNvSpPr/>
          <p:nvPr/>
        </p:nvSpPr>
        <p:spPr>
          <a:xfrm>
            <a:off x="206272" y="1483350"/>
            <a:ext cx="1967436" cy="484488"/>
          </a:xfrm>
          <a:prstGeom prst="flowChartTerminator">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Congenital Anomalies</a:t>
            </a:r>
            <a:endParaRPr b="1" sz="1200">
              <a:latin typeface="Mada"/>
              <a:ea typeface="Mada"/>
              <a:cs typeface="Mada"/>
              <a:sym typeface="Mada"/>
            </a:endParaRPr>
          </a:p>
        </p:txBody>
      </p:sp>
      <p:sp>
        <p:nvSpPr>
          <p:cNvPr id="1907" name="Google Shape;1907;p68"/>
          <p:cNvSpPr/>
          <p:nvPr/>
        </p:nvSpPr>
        <p:spPr>
          <a:xfrm>
            <a:off x="206273" y="2131050"/>
            <a:ext cx="1967436" cy="484488"/>
          </a:xfrm>
          <a:prstGeom prst="flowChartTerminator">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Injuries</a:t>
            </a:r>
            <a:endParaRPr b="1" sz="1200">
              <a:latin typeface="Mada"/>
              <a:ea typeface="Mada"/>
              <a:cs typeface="Mada"/>
              <a:sym typeface="Mada"/>
            </a:endParaRPr>
          </a:p>
        </p:txBody>
      </p:sp>
      <p:sp>
        <p:nvSpPr>
          <p:cNvPr id="1908" name="Google Shape;1908;p68"/>
          <p:cNvSpPr/>
          <p:nvPr/>
        </p:nvSpPr>
        <p:spPr>
          <a:xfrm>
            <a:off x="206274" y="2785100"/>
            <a:ext cx="1967436" cy="484488"/>
          </a:xfrm>
          <a:prstGeom prst="flowChartTerminator">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Non-communicable Diseases</a:t>
            </a:r>
            <a:endParaRPr b="1" sz="1200">
              <a:latin typeface="Mada"/>
              <a:ea typeface="Mada"/>
              <a:cs typeface="Mada"/>
              <a:sym typeface="Mada"/>
            </a:endParaRPr>
          </a:p>
        </p:txBody>
      </p:sp>
      <p:sp>
        <p:nvSpPr>
          <p:cNvPr id="1909" name="Google Shape;1909;p68"/>
          <p:cNvSpPr txBox="1"/>
          <p:nvPr/>
        </p:nvSpPr>
        <p:spPr>
          <a:xfrm>
            <a:off x="2717850" y="1512600"/>
            <a:ext cx="4532100" cy="4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93C47D"/>
                </a:solidFill>
                <a:latin typeface="Mada"/>
                <a:ea typeface="Mada"/>
                <a:cs typeface="Mada"/>
                <a:sym typeface="Mada"/>
              </a:rPr>
              <a:t>Mostly are related to toxins, radiations or medications.</a:t>
            </a:r>
            <a:endParaRPr sz="1200"/>
          </a:p>
        </p:txBody>
      </p:sp>
      <p:sp>
        <p:nvSpPr>
          <p:cNvPr id="1910" name="Google Shape;1910;p68"/>
          <p:cNvSpPr txBox="1"/>
          <p:nvPr/>
        </p:nvSpPr>
        <p:spPr>
          <a:xfrm>
            <a:off x="2670850" y="1993050"/>
            <a:ext cx="4712400" cy="7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000000"/>
                </a:solidFill>
                <a:latin typeface="Mada"/>
                <a:ea typeface="Mada"/>
                <a:cs typeface="Mada"/>
                <a:sym typeface="Mada"/>
              </a:rPr>
              <a:t>Such as foreign object ingestion, drowning, &amp; caustic injuries.</a:t>
            </a:r>
            <a:r>
              <a:rPr lang="en-GB" sz="1200">
                <a:solidFill>
                  <a:srgbClr val="93C47D"/>
                </a:solidFill>
                <a:latin typeface="Mada"/>
                <a:ea typeface="Mada"/>
                <a:cs typeface="Mada"/>
                <a:sym typeface="Mada"/>
              </a:rPr>
              <a:t> </a:t>
            </a:r>
            <a:r>
              <a:rPr b="1" lang="en-GB" sz="1200">
                <a:solidFill>
                  <a:srgbClr val="93C47D"/>
                </a:solidFill>
                <a:latin typeface="Mada"/>
                <a:ea typeface="Mada"/>
                <a:cs typeface="Mada"/>
                <a:sym typeface="Mada"/>
              </a:rPr>
              <a:t>The most frequent ER visit in child under 5 is foreign object ingestion</a:t>
            </a:r>
            <a:endParaRPr sz="1200"/>
          </a:p>
        </p:txBody>
      </p:sp>
      <p:sp>
        <p:nvSpPr>
          <p:cNvPr id="1911" name="Google Shape;1911;p68"/>
          <p:cNvSpPr txBox="1"/>
          <p:nvPr/>
        </p:nvSpPr>
        <p:spPr>
          <a:xfrm>
            <a:off x="2670850" y="2711675"/>
            <a:ext cx="4712400" cy="55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000000"/>
                </a:solidFill>
                <a:latin typeface="Mada"/>
                <a:ea typeface="Mada"/>
                <a:cs typeface="Mada"/>
                <a:sym typeface="Mada"/>
              </a:rPr>
              <a:t>Such as chronic respiratory diseases, acquired heart diseases, childhood cancers, diabetes, and obesity)</a:t>
            </a:r>
            <a:endParaRPr sz="1200"/>
          </a:p>
        </p:txBody>
      </p:sp>
      <p:pic>
        <p:nvPicPr>
          <p:cNvPr id="1912" name="Google Shape;1912;p68"/>
          <p:cNvPicPr preferRelativeResize="0"/>
          <p:nvPr/>
        </p:nvPicPr>
        <p:blipFill rotWithShape="1">
          <a:blip r:embed="rId3">
            <a:alphaModFix/>
          </a:blip>
          <a:srcRect b="8340" l="14534" r="32822" t="33132"/>
          <a:stretch/>
        </p:blipFill>
        <p:spPr>
          <a:xfrm>
            <a:off x="3198522" y="5471347"/>
            <a:ext cx="4027651" cy="2517602"/>
          </a:xfrm>
          <a:prstGeom prst="rect">
            <a:avLst/>
          </a:prstGeom>
          <a:noFill/>
          <a:ln>
            <a:noFill/>
          </a:ln>
        </p:spPr>
      </p:pic>
      <p:sp>
        <p:nvSpPr>
          <p:cNvPr id="1913" name="Google Shape;1913;p68"/>
          <p:cNvSpPr/>
          <p:nvPr/>
        </p:nvSpPr>
        <p:spPr>
          <a:xfrm>
            <a:off x="169165" y="4935175"/>
            <a:ext cx="7121400" cy="461700"/>
          </a:xfrm>
          <a:prstGeom prst="rect">
            <a:avLst/>
          </a:prstGeom>
          <a:noFill/>
          <a:ln>
            <a:noFill/>
          </a:ln>
        </p:spPr>
        <p:txBody>
          <a:bodyPr anchorCtr="0" anchor="t" bIns="45700" lIns="91425" spcFirstLastPara="1" rIns="91425" wrap="square" tIns="45700">
            <a:noAutofit/>
          </a:bodyPr>
          <a:lstStyle/>
          <a:p>
            <a:pPr indent="0" lvl="0" marL="457200" marR="0" rtl="0" algn="ctr">
              <a:lnSpc>
                <a:spcPct val="100000"/>
              </a:lnSpc>
              <a:spcBef>
                <a:spcPts val="0"/>
              </a:spcBef>
              <a:spcAft>
                <a:spcPts val="0"/>
              </a:spcAft>
              <a:buNone/>
            </a:pPr>
            <a:r>
              <a:rPr b="1" lang="en-GB" sz="2400">
                <a:solidFill>
                  <a:srgbClr val="134F5C"/>
                </a:solidFill>
                <a:latin typeface="Nunito"/>
                <a:ea typeface="Nunito"/>
                <a:cs typeface="Nunito"/>
                <a:sym typeface="Nunito"/>
              </a:rPr>
              <a:t>Indicators of </a:t>
            </a:r>
            <a:r>
              <a:rPr b="1" i="0" lang="en-GB" sz="2400" u="none" cap="none" strike="noStrike">
                <a:solidFill>
                  <a:srgbClr val="134F5C"/>
                </a:solidFill>
                <a:latin typeface="Nunito"/>
                <a:ea typeface="Nunito"/>
                <a:cs typeface="Nunito"/>
                <a:sym typeface="Nunito"/>
              </a:rPr>
              <a:t>Child </a:t>
            </a:r>
            <a:r>
              <a:rPr b="1" lang="en-GB" sz="2400">
                <a:solidFill>
                  <a:srgbClr val="134F5C"/>
                </a:solidFill>
                <a:latin typeface="Nunito"/>
                <a:ea typeface="Nunito"/>
                <a:cs typeface="Nunito"/>
                <a:sym typeface="Nunito"/>
              </a:rPr>
              <a:t>H</a:t>
            </a:r>
            <a:r>
              <a:rPr b="1" i="0" lang="en-GB" sz="2400" u="none" cap="none" strike="noStrike">
                <a:solidFill>
                  <a:srgbClr val="134F5C"/>
                </a:solidFill>
                <a:latin typeface="Nunito"/>
                <a:ea typeface="Nunito"/>
                <a:cs typeface="Nunito"/>
                <a:sym typeface="Nunito"/>
              </a:rPr>
              <a:t>ealth  </a:t>
            </a:r>
            <a:endParaRPr b="1" sz="2400"/>
          </a:p>
        </p:txBody>
      </p:sp>
      <p:grpSp>
        <p:nvGrpSpPr>
          <p:cNvPr id="1914" name="Google Shape;1914;p68"/>
          <p:cNvGrpSpPr/>
          <p:nvPr/>
        </p:nvGrpSpPr>
        <p:grpSpPr>
          <a:xfrm rot="2673436">
            <a:off x="716494" y="5420298"/>
            <a:ext cx="2051041" cy="2037172"/>
            <a:chOff x="3203958" y="1258050"/>
            <a:chExt cx="2547000" cy="2547000"/>
          </a:xfrm>
        </p:grpSpPr>
        <p:sp>
          <p:nvSpPr>
            <p:cNvPr id="1915" name="Google Shape;1915;p68"/>
            <p:cNvSpPr/>
            <p:nvPr/>
          </p:nvSpPr>
          <p:spPr>
            <a:xfrm rot="2700000">
              <a:off x="4196595" y="1011412"/>
              <a:ext cx="561726" cy="3040276"/>
            </a:xfrm>
            <a:prstGeom prst="roundRect">
              <a:avLst>
                <a:gd fmla="val 50000" name="adj"/>
              </a:avLst>
            </a:prstGeom>
            <a:solidFill>
              <a:srgbClr val="A2C4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7CBE5F"/>
                </a:solidFill>
                <a:latin typeface="Changa"/>
                <a:ea typeface="Changa"/>
                <a:cs typeface="Changa"/>
                <a:sym typeface="Changa"/>
              </a:endParaRPr>
            </a:p>
          </p:txBody>
        </p:sp>
        <p:sp>
          <p:nvSpPr>
            <p:cNvPr id="1916" name="Google Shape;1916;p68"/>
            <p:cNvSpPr/>
            <p:nvPr/>
          </p:nvSpPr>
          <p:spPr>
            <a:xfrm rot="-2700000">
              <a:off x="3420998" y="3205316"/>
              <a:ext cx="374201" cy="374201"/>
            </a:xfrm>
            <a:prstGeom prst="ellipse">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GB" sz="1200">
                  <a:solidFill>
                    <a:srgbClr val="A2C4C9"/>
                  </a:solidFill>
                  <a:latin typeface="Changa"/>
                  <a:ea typeface="Changa"/>
                  <a:cs typeface="Changa"/>
                  <a:sym typeface="Changa"/>
                </a:rPr>
                <a:t>2</a:t>
              </a:r>
              <a:endParaRPr b="1" i="0" sz="1200" u="none" cap="none" strike="noStrike">
                <a:solidFill>
                  <a:srgbClr val="A2C4C9"/>
                </a:solidFill>
                <a:latin typeface="Changa"/>
                <a:ea typeface="Changa"/>
                <a:cs typeface="Changa"/>
                <a:sym typeface="Changa"/>
              </a:endParaRPr>
            </a:p>
          </p:txBody>
        </p:sp>
        <p:sp>
          <p:nvSpPr>
            <p:cNvPr id="1917" name="Google Shape;1917;p68"/>
            <p:cNvSpPr txBox="1"/>
            <p:nvPr/>
          </p:nvSpPr>
          <p:spPr>
            <a:xfrm rot="-2700000">
              <a:off x="3410687" y="2240903"/>
              <a:ext cx="2333877" cy="393293"/>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rgbClr val="000000"/>
                </a:buClr>
                <a:buSzPts val="1200"/>
                <a:buFont typeface="Arial"/>
                <a:buNone/>
              </a:pPr>
              <a:r>
                <a:rPr b="1" lang="en-GB" sz="1200">
                  <a:solidFill>
                    <a:srgbClr val="FFFFFF"/>
                  </a:solidFill>
                  <a:latin typeface="Mada"/>
                  <a:ea typeface="Mada"/>
                  <a:cs typeface="Mada"/>
                  <a:sym typeface="Mada"/>
                </a:rPr>
                <a:t>Neonatal mortality rate</a:t>
              </a:r>
              <a:endParaRPr b="1" sz="1200">
                <a:solidFill>
                  <a:srgbClr val="FFFFFF"/>
                </a:solidFill>
                <a:latin typeface="Mada"/>
                <a:ea typeface="Mada"/>
                <a:cs typeface="Mada"/>
                <a:sym typeface="Mada"/>
              </a:endParaRPr>
            </a:p>
          </p:txBody>
        </p:sp>
      </p:grpSp>
      <p:grpSp>
        <p:nvGrpSpPr>
          <p:cNvPr id="1918" name="Google Shape;1918;p68"/>
          <p:cNvGrpSpPr/>
          <p:nvPr/>
        </p:nvGrpSpPr>
        <p:grpSpPr>
          <a:xfrm rot="2673436">
            <a:off x="716494" y="4836873"/>
            <a:ext cx="2051041" cy="2037172"/>
            <a:chOff x="3203958" y="1258050"/>
            <a:chExt cx="2547000" cy="2547000"/>
          </a:xfrm>
        </p:grpSpPr>
        <p:sp>
          <p:nvSpPr>
            <p:cNvPr id="1919" name="Google Shape;1919;p68"/>
            <p:cNvSpPr/>
            <p:nvPr/>
          </p:nvSpPr>
          <p:spPr>
            <a:xfrm rot="2700000">
              <a:off x="4196595" y="1011412"/>
              <a:ext cx="561726" cy="3040276"/>
            </a:xfrm>
            <a:prstGeom prst="roundRect">
              <a:avLst>
                <a:gd fmla="val 50000" name="adj"/>
              </a:avLst>
            </a:prstGeom>
            <a:solidFill>
              <a:srgbClr val="A2C4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7CBE5F"/>
                </a:solidFill>
                <a:latin typeface="Changa"/>
                <a:ea typeface="Changa"/>
                <a:cs typeface="Changa"/>
                <a:sym typeface="Changa"/>
              </a:endParaRPr>
            </a:p>
          </p:txBody>
        </p:sp>
        <p:sp>
          <p:nvSpPr>
            <p:cNvPr id="1920" name="Google Shape;1920;p68"/>
            <p:cNvSpPr/>
            <p:nvPr/>
          </p:nvSpPr>
          <p:spPr>
            <a:xfrm rot="-2700000">
              <a:off x="3420998" y="3205316"/>
              <a:ext cx="374201" cy="374201"/>
            </a:xfrm>
            <a:prstGeom prst="ellipse">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GB" sz="1200">
                  <a:solidFill>
                    <a:srgbClr val="A2C4C9"/>
                  </a:solidFill>
                  <a:latin typeface="Changa"/>
                  <a:ea typeface="Changa"/>
                  <a:cs typeface="Changa"/>
                  <a:sym typeface="Changa"/>
                </a:rPr>
                <a:t>1</a:t>
              </a:r>
              <a:endParaRPr b="1" i="0" sz="1200" u="none" cap="none" strike="noStrike">
                <a:solidFill>
                  <a:srgbClr val="A2C4C9"/>
                </a:solidFill>
                <a:latin typeface="Changa"/>
                <a:ea typeface="Changa"/>
                <a:cs typeface="Changa"/>
                <a:sym typeface="Changa"/>
              </a:endParaRPr>
            </a:p>
          </p:txBody>
        </p:sp>
        <p:sp>
          <p:nvSpPr>
            <p:cNvPr id="1921" name="Google Shape;1921;p68"/>
            <p:cNvSpPr txBox="1"/>
            <p:nvPr/>
          </p:nvSpPr>
          <p:spPr>
            <a:xfrm rot="-2700000">
              <a:off x="3410687" y="2240903"/>
              <a:ext cx="2333877" cy="393293"/>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rgbClr val="000000"/>
                </a:buClr>
                <a:buSzPts val="1200"/>
                <a:buFont typeface="Arial"/>
                <a:buNone/>
              </a:pPr>
              <a:r>
                <a:rPr b="1" lang="en-GB" sz="1200">
                  <a:solidFill>
                    <a:srgbClr val="FFFFFF"/>
                  </a:solidFill>
                  <a:latin typeface="Mada"/>
                  <a:ea typeface="Mada"/>
                  <a:cs typeface="Mada"/>
                  <a:sym typeface="Mada"/>
                </a:rPr>
                <a:t>Prenatal mortality rate</a:t>
              </a:r>
              <a:endParaRPr b="1" sz="1200">
                <a:solidFill>
                  <a:srgbClr val="FFFFFF"/>
                </a:solidFill>
                <a:latin typeface="Mada"/>
                <a:ea typeface="Mada"/>
                <a:cs typeface="Mada"/>
                <a:sym typeface="Mada"/>
              </a:endParaRPr>
            </a:p>
          </p:txBody>
        </p:sp>
      </p:grpSp>
      <p:grpSp>
        <p:nvGrpSpPr>
          <p:cNvPr id="1922" name="Google Shape;1922;p68"/>
          <p:cNvGrpSpPr/>
          <p:nvPr/>
        </p:nvGrpSpPr>
        <p:grpSpPr>
          <a:xfrm rot="2673436">
            <a:off x="716494" y="6584910"/>
            <a:ext cx="2051041" cy="2037172"/>
            <a:chOff x="3203958" y="1258050"/>
            <a:chExt cx="2547000" cy="2547000"/>
          </a:xfrm>
        </p:grpSpPr>
        <p:sp>
          <p:nvSpPr>
            <p:cNvPr id="1923" name="Google Shape;1923;p68"/>
            <p:cNvSpPr/>
            <p:nvPr/>
          </p:nvSpPr>
          <p:spPr>
            <a:xfrm rot="2700000">
              <a:off x="4196595" y="1011412"/>
              <a:ext cx="561726" cy="3040276"/>
            </a:xfrm>
            <a:prstGeom prst="roundRect">
              <a:avLst>
                <a:gd fmla="val 50000" name="adj"/>
              </a:avLst>
            </a:prstGeom>
            <a:solidFill>
              <a:srgbClr val="A2C4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7CBE5F"/>
                </a:solidFill>
                <a:latin typeface="Changa"/>
                <a:ea typeface="Changa"/>
                <a:cs typeface="Changa"/>
                <a:sym typeface="Changa"/>
              </a:endParaRPr>
            </a:p>
          </p:txBody>
        </p:sp>
        <p:sp>
          <p:nvSpPr>
            <p:cNvPr id="1924" name="Google Shape;1924;p68"/>
            <p:cNvSpPr/>
            <p:nvPr/>
          </p:nvSpPr>
          <p:spPr>
            <a:xfrm rot="-2700000">
              <a:off x="3420998" y="3205316"/>
              <a:ext cx="374201" cy="374201"/>
            </a:xfrm>
            <a:prstGeom prst="ellipse">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GB" sz="1200">
                  <a:solidFill>
                    <a:srgbClr val="A2C4C9"/>
                  </a:solidFill>
                  <a:latin typeface="Changa"/>
                  <a:ea typeface="Changa"/>
                  <a:cs typeface="Changa"/>
                  <a:sym typeface="Changa"/>
                </a:rPr>
                <a:t>4</a:t>
              </a:r>
              <a:endParaRPr b="1" i="0" sz="1200" u="none" cap="none" strike="noStrike">
                <a:solidFill>
                  <a:srgbClr val="A2C4C9"/>
                </a:solidFill>
                <a:latin typeface="Changa"/>
                <a:ea typeface="Changa"/>
                <a:cs typeface="Changa"/>
                <a:sym typeface="Changa"/>
              </a:endParaRPr>
            </a:p>
          </p:txBody>
        </p:sp>
        <p:sp>
          <p:nvSpPr>
            <p:cNvPr id="1925" name="Google Shape;1925;p68"/>
            <p:cNvSpPr txBox="1"/>
            <p:nvPr/>
          </p:nvSpPr>
          <p:spPr>
            <a:xfrm rot="-2700000">
              <a:off x="3410687" y="2240903"/>
              <a:ext cx="2333877" cy="393293"/>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rgbClr val="000000"/>
                </a:buClr>
                <a:buSzPts val="1200"/>
                <a:buFont typeface="Arial"/>
                <a:buNone/>
              </a:pPr>
              <a:r>
                <a:rPr b="1" lang="en-GB" sz="1200">
                  <a:solidFill>
                    <a:srgbClr val="FFFFFF"/>
                  </a:solidFill>
                  <a:latin typeface="Mada"/>
                  <a:ea typeface="Mada"/>
                  <a:cs typeface="Mada"/>
                  <a:sym typeface="Mada"/>
                </a:rPr>
                <a:t>Under 5 mortality rate</a:t>
              </a:r>
              <a:endParaRPr b="1" sz="1200">
                <a:solidFill>
                  <a:srgbClr val="FFFFFF"/>
                </a:solidFill>
                <a:latin typeface="Mada"/>
                <a:ea typeface="Mada"/>
                <a:cs typeface="Mada"/>
                <a:sym typeface="Mada"/>
              </a:endParaRPr>
            </a:p>
          </p:txBody>
        </p:sp>
      </p:grpSp>
      <p:grpSp>
        <p:nvGrpSpPr>
          <p:cNvPr id="1926" name="Google Shape;1926;p68"/>
          <p:cNvGrpSpPr/>
          <p:nvPr/>
        </p:nvGrpSpPr>
        <p:grpSpPr>
          <a:xfrm rot="2673436">
            <a:off x="716494" y="5986135"/>
            <a:ext cx="2051041" cy="2037172"/>
            <a:chOff x="3203958" y="1258050"/>
            <a:chExt cx="2547000" cy="2547000"/>
          </a:xfrm>
        </p:grpSpPr>
        <p:sp>
          <p:nvSpPr>
            <p:cNvPr id="1927" name="Google Shape;1927;p68"/>
            <p:cNvSpPr/>
            <p:nvPr/>
          </p:nvSpPr>
          <p:spPr>
            <a:xfrm rot="2700000">
              <a:off x="4196595" y="1011412"/>
              <a:ext cx="561726" cy="3040276"/>
            </a:xfrm>
            <a:prstGeom prst="roundRect">
              <a:avLst>
                <a:gd fmla="val 50000" name="adj"/>
              </a:avLst>
            </a:prstGeom>
            <a:solidFill>
              <a:srgbClr val="A2C4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7CBE5F"/>
                </a:solidFill>
                <a:latin typeface="Changa"/>
                <a:ea typeface="Changa"/>
                <a:cs typeface="Changa"/>
                <a:sym typeface="Changa"/>
              </a:endParaRPr>
            </a:p>
          </p:txBody>
        </p:sp>
        <p:sp>
          <p:nvSpPr>
            <p:cNvPr id="1928" name="Google Shape;1928;p68"/>
            <p:cNvSpPr/>
            <p:nvPr/>
          </p:nvSpPr>
          <p:spPr>
            <a:xfrm rot="-2700000">
              <a:off x="3420998" y="3205316"/>
              <a:ext cx="374201" cy="374201"/>
            </a:xfrm>
            <a:prstGeom prst="ellipse">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GB" sz="1200">
                  <a:solidFill>
                    <a:srgbClr val="A2C4C9"/>
                  </a:solidFill>
                  <a:latin typeface="Changa"/>
                  <a:ea typeface="Changa"/>
                  <a:cs typeface="Changa"/>
                  <a:sym typeface="Changa"/>
                </a:rPr>
                <a:t>3</a:t>
              </a:r>
              <a:endParaRPr b="1" i="0" sz="1200" u="none" cap="none" strike="noStrike">
                <a:solidFill>
                  <a:srgbClr val="A2C4C9"/>
                </a:solidFill>
                <a:latin typeface="Changa"/>
                <a:ea typeface="Changa"/>
                <a:cs typeface="Changa"/>
                <a:sym typeface="Changa"/>
              </a:endParaRPr>
            </a:p>
          </p:txBody>
        </p:sp>
        <p:sp>
          <p:nvSpPr>
            <p:cNvPr id="1929" name="Google Shape;1929;p68"/>
            <p:cNvSpPr txBox="1"/>
            <p:nvPr/>
          </p:nvSpPr>
          <p:spPr>
            <a:xfrm rot="-2700000">
              <a:off x="3410687" y="2240903"/>
              <a:ext cx="2333877" cy="393293"/>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rgbClr val="000000"/>
                </a:buClr>
                <a:buSzPts val="1200"/>
                <a:buFont typeface="Arial"/>
                <a:buNone/>
              </a:pPr>
              <a:r>
                <a:rPr b="1" lang="en-GB" sz="1200">
                  <a:solidFill>
                    <a:srgbClr val="FFFFFF"/>
                  </a:solidFill>
                  <a:latin typeface="Mada"/>
                  <a:ea typeface="Mada"/>
                  <a:cs typeface="Mada"/>
                  <a:sym typeface="Mada"/>
                </a:rPr>
                <a:t>Infant mortality rate</a:t>
              </a:r>
              <a:endParaRPr b="1" sz="1200">
                <a:solidFill>
                  <a:srgbClr val="FFFFFF"/>
                </a:solidFill>
                <a:latin typeface="Mada"/>
                <a:ea typeface="Mada"/>
                <a:cs typeface="Mada"/>
                <a:sym typeface="Mada"/>
              </a:endParaRPr>
            </a:p>
          </p:txBody>
        </p:sp>
      </p:grpSp>
      <p:sp>
        <p:nvSpPr>
          <p:cNvPr id="1930" name="Google Shape;1930;p68"/>
          <p:cNvSpPr/>
          <p:nvPr/>
        </p:nvSpPr>
        <p:spPr>
          <a:xfrm>
            <a:off x="6898975" y="5226700"/>
            <a:ext cx="523200" cy="461700"/>
          </a:xfrm>
          <a:prstGeom prst="star5">
            <a:avLst>
              <a:gd fmla="val 19098" name="adj"/>
              <a:gd fmla="val 105146" name="hf"/>
              <a:gd fmla="val 110557" name="vf"/>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68"/>
          <p:cNvSpPr/>
          <p:nvPr/>
        </p:nvSpPr>
        <p:spPr>
          <a:xfrm>
            <a:off x="1448459" y="4935175"/>
            <a:ext cx="572100" cy="4617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68"/>
          <p:cNvSpPr/>
          <p:nvPr/>
        </p:nvSpPr>
        <p:spPr>
          <a:xfrm>
            <a:off x="146625" y="8111675"/>
            <a:ext cx="7298100" cy="1162200"/>
          </a:xfrm>
          <a:prstGeom prst="rect">
            <a:avLst/>
          </a:prstGeom>
          <a:noFill/>
          <a:ln>
            <a:noFill/>
          </a:ln>
        </p:spPr>
        <p:txBody>
          <a:bodyPr anchorCtr="0" anchor="t" bIns="45700" lIns="91425" spcFirstLastPara="1" rIns="91425" wrap="square" tIns="45700">
            <a:noAutofit/>
          </a:bodyPr>
          <a:lstStyle/>
          <a:p>
            <a:pPr indent="-304800" lvl="0" marL="457200" marR="0" rtl="0" algn="l">
              <a:lnSpc>
                <a:spcPct val="100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Prenatal deaths include </a:t>
            </a:r>
            <a:r>
              <a:rPr b="1" lang="en-GB" sz="1200">
                <a:solidFill>
                  <a:srgbClr val="6AA84F"/>
                </a:solidFill>
                <a:latin typeface="Mada"/>
                <a:ea typeface="Mada"/>
                <a:cs typeface="Mada"/>
                <a:sym typeface="Mada"/>
              </a:rPr>
              <a:t>both </a:t>
            </a:r>
            <a:r>
              <a:rPr lang="en-GB" sz="1200">
                <a:solidFill>
                  <a:srgbClr val="6AA84F"/>
                </a:solidFill>
                <a:latin typeface="Mada"/>
                <a:ea typeface="Mada"/>
                <a:cs typeface="Mada"/>
                <a:sym typeface="Mada"/>
              </a:rPr>
              <a:t>stillbirth and early neonatal deaths </a:t>
            </a:r>
            <a:endParaRPr sz="1200">
              <a:solidFill>
                <a:srgbClr val="6AA84F"/>
              </a:solidFill>
              <a:latin typeface="Mada"/>
              <a:ea typeface="Mada"/>
              <a:cs typeface="Mada"/>
              <a:sym typeface="Mada"/>
            </a:endParaRPr>
          </a:p>
          <a:p>
            <a:pPr indent="-304800" lvl="0" marL="457200" marR="0" rtl="0" algn="l">
              <a:lnSpc>
                <a:spcPct val="100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REMEMBER </a:t>
            </a:r>
            <a:r>
              <a:rPr i="0" lang="en-GB" sz="1200" u="none" cap="none" strike="noStrike">
                <a:solidFill>
                  <a:srgbClr val="6AA84F"/>
                </a:solidFill>
                <a:latin typeface="Mada"/>
                <a:ea typeface="Mada"/>
                <a:cs typeface="Mada"/>
                <a:sym typeface="Mada"/>
              </a:rPr>
              <a:t>stillbirth means they are born </a:t>
            </a:r>
            <a:r>
              <a:rPr b="1" i="0" lang="en-GB" sz="1200" u="none" cap="none" strike="noStrike">
                <a:solidFill>
                  <a:srgbClr val="6AA84F"/>
                </a:solidFill>
                <a:latin typeface="Mada"/>
                <a:ea typeface="Mada"/>
                <a:cs typeface="Mada"/>
                <a:sym typeface="Mada"/>
              </a:rPr>
              <a:t>dead</a:t>
            </a:r>
            <a:r>
              <a:rPr i="0" lang="en-GB" sz="1200" u="none" cap="none" strike="noStrike">
                <a:solidFill>
                  <a:srgbClr val="6AA84F"/>
                </a:solidFill>
                <a:latin typeface="Mada"/>
                <a:ea typeface="Mada"/>
                <a:cs typeface="Mada"/>
                <a:sym typeface="Mada"/>
              </a:rPr>
              <a:t>, </a:t>
            </a:r>
            <a:r>
              <a:rPr lang="en-GB" sz="1200">
                <a:solidFill>
                  <a:srgbClr val="6AA84F"/>
                </a:solidFill>
                <a:latin typeface="Mada"/>
                <a:ea typeface="Mada"/>
                <a:cs typeface="Mada"/>
                <a:sym typeface="Mada"/>
              </a:rPr>
              <a:t>if a neonate died immediately </a:t>
            </a:r>
            <a:r>
              <a:rPr b="1" lang="en-GB" sz="1200">
                <a:solidFill>
                  <a:srgbClr val="6AA84F"/>
                </a:solidFill>
                <a:latin typeface="Mada"/>
                <a:ea typeface="Mada"/>
                <a:cs typeface="Mada"/>
                <a:sym typeface="Mada"/>
              </a:rPr>
              <a:t>after </a:t>
            </a:r>
            <a:r>
              <a:rPr lang="en-GB" sz="1200">
                <a:solidFill>
                  <a:srgbClr val="6AA84F"/>
                </a:solidFill>
                <a:latin typeface="Mada"/>
                <a:ea typeface="Mada"/>
                <a:cs typeface="Mada"/>
                <a:sym typeface="Mada"/>
              </a:rPr>
              <a:t>delivery it’s not considered stillbirth.</a:t>
            </a:r>
            <a:endParaRPr sz="1200">
              <a:solidFill>
                <a:srgbClr val="6AA84F"/>
              </a:solidFill>
              <a:latin typeface="Mada"/>
              <a:ea typeface="Mada"/>
              <a:cs typeface="Mada"/>
              <a:sym typeface="Mada"/>
            </a:endParaRPr>
          </a:p>
          <a:p>
            <a:pPr indent="-304800" lvl="0" marL="457200" marR="0" rtl="0" algn="l">
              <a:lnSpc>
                <a:spcPct val="100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We can divide neonatal deaths into early and late deaths.</a:t>
            </a:r>
            <a:endParaRPr sz="1200">
              <a:solidFill>
                <a:srgbClr val="6AA84F"/>
              </a:solidFill>
              <a:latin typeface="Mada"/>
              <a:ea typeface="Mada"/>
              <a:cs typeface="Mada"/>
              <a:sym typeface="Mada"/>
            </a:endParaRPr>
          </a:p>
          <a:p>
            <a:pPr indent="-304800" lvl="0" marL="457200" marR="0" rtl="0" algn="l">
              <a:lnSpc>
                <a:spcPct val="100000"/>
              </a:lnSpc>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ALWAYS </a:t>
            </a:r>
            <a:r>
              <a:rPr lang="en-GB" sz="1200">
                <a:solidFill>
                  <a:srgbClr val="6AA84F"/>
                </a:solidFill>
                <a:latin typeface="Mada"/>
                <a:ea typeface="Mada"/>
                <a:cs typeface="Mada"/>
                <a:sym typeface="Mada"/>
              </a:rPr>
              <a:t>multiply by </a:t>
            </a:r>
            <a:r>
              <a:rPr b="1" lang="en-GB" sz="1200">
                <a:solidFill>
                  <a:srgbClr val="6AA84F"/>
                </a:solidFill>
                <a:latin typeface="Mada"/>
                <a:ea typeface="Mada"/>
                <a:cs typeface="Mada"/>
                <a:sym typeface="Mada"/>
              </a:rPr>
              <a:t>100,000</a:t>
            </a:r>
            <a:endParaRPr b="1" sz="1200">
              <a:solidFill>
                <a:srgbClr val="6AA84F"/>
              </a:solidFill>
              <a:latin typeface="Mada"/>
              <a:ea typeface="Mada"/>
              <a:cs typeface="Mada"/>
              <a:sym typeface="Mada"/>
            </a:endParaRPr>
          </a:p>
          <a:p>
            <a:pPr indent="-304800" lvl="0" marL="457200" marR="0" rtl="0" algn="l">
              <a:lnSpc>
                <a:spcPct val="100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It is very </a:t>
            </a:r>
            <a:r>
              <a:rPr b="1" lang="en-GB" sz="1200">
                <a:solidFill>
                  <a:srgbClr val="FF0000"/>
                </a:solidFill>
                <a:latin typeface="Mada"/>
                <a:ea typeface="Mada"/>
                <a:cs typeface="Mada"/>
                <a:sym typeface="Mada"/>
              </a:rPr>
              <a:t>important</a:t>
            </a:r>
            <a:r>
              <a:rPr lang="en-GB" sz="1200">
                <a:solidFill>
                  <a:srgbClr val="6AA84F"/>
                </a:solidFill>
                <a:latin typeface="Mada"/>
                <a:ea typeface="Mada"/>
                <a:cs typeface="Mada"/>
                <a:sym typeface="Mada"/>
              </a:rPr>
              <a:t> to know the </a:t>
            </a:r>
            <a:endParaRPr sz="1200">
              <a:solidFill>
                <a:srgbClr val="6AA84F"/>
              </a:solidFill>
              <a:latin typeface="Mada"/>
              <a:ea typeface="Mada"/>
              <a:cs typeface="Mada"/>
              <a:sym typeface="Mada"/>
            </a:endParaRPr>
          </a:p>
          <a:p>
            <a:pPr indent="0" lvl="0" marL="0" marR="0" rtl="0" algn="l">
              <a:lnSpc>
                <a:spcPct val="100000"/>
              </a:lnSpc>
              <a:spcBef>
                <a:spcPts val="0"/>
              </a:spcBef>
              <a:spcAft>
                <a:spcPts val="0"/>
              </a:spcAft>
              <a:buNone/>
            </a:pPr>
            <a:r>
              <a:rPr lang="en-GB" sz="1200">
                <a:solidFill>
                  <a:srgbClr val="6AA84F"/>
                </a:solidFill>
                <a:latin typeface="Mada"/>
                <a:ea typeface="Mada"/>
                <a:cs typeface="Mada"/>
                <a:sym typeface="Mada"/>
              </a:rPr>
              <a:t>             interval of each definition</a:t>
            </a:r>
            <a:r>
              <a:rPr lang="en-GB">
                <a:solidFill>
                  <a:srgbClr val="6AA84F"/>
                </a:solidFill>
                <a:latin typeface="Mada"/>
                <a:ea typeface="Mada"/>
                <a:cs typeface="Mada"/>
                <a:sym typeface="Mada"/>
              </a:rPr>
              <a:t>.</a:t>
            </a:r>
            <a:endParaRPr>
              <a:solidFill>
                <a:srgbClr val="6AA84F"/>
              </a:solidFill>
              <a:latin typeface="Mada"/>
              <a:ea typeface="Mada"/>
              <a:cs typeface="Mada"/>
              <a:sym typeface="Mada"/>
            </a:endParaRPr>
          </a:p>
        </p:txBody>
      </p:sp>
      <p:sp>
        <p:nvSpPr>
          <p:cNvPr id="1933" name="Google Shape;1933;p68"/>
          <p:cNvSpPr/>
          <p:nvPr/>
        </p:nvSpPr>
        <p:spPr>
          <a:xfrm>
            <a:off x="87462" y="9479908"/>
            <a:ext cx="3794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GB" u="none" cap="none" strike="noStrike">
                <a:solidFill>
                  <a:srgbClr val="76A5AF"/>
                </a:solidFill>
                <a:latin typeface="Nunito"/>
                <a:ea typeface="Nunito"/>
                <a:cs typeface="Nunito"/>
                <a:sym typeface="Nunito"/>
              </a:rPr>
              <a:t>Global interventions: </a:t>
            </a:r>
            <a:endParaRPr/>
          </a:p>
        </p:txBody>
      </p:sp>
      <p:grpSp>
        <p:nvGrpSpPr>
          <p:cNvPr id="1934" name="Google Shape;1934;p68"/>
          <p:cNvGrpSpPr/>
          <p:nvPr/>
        </p:nvGrpSpPr>
        <p:grpSpPr>
          <a:xfrm>
            <a:off x="61288" y="9568367"/>
            <a:ext cx="1978636" cy="1027341"/>
            <a:chOff x="138900" y="981517"/>
            <a:chExt cx="1978636" cy="995100"/>
          </a:xfrm>
        </p:grpSpPr>
        <p:sp>
          <p:nvSpPr>
            <p:cNvPr id="1935" name="Google Shape;1935;p68"/>
            <p:cNvSpPr/>
            <p:nvPr/>
          </p:nvSpPr>
          <p:spPr>
            <a:xfrm>
              <a:off x="550636" y="1226372"/>
              <a:ext cx="1566900" cy="5502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GB" sz="1200">
                  <a:latin typeface="Mada"/>
                  <a:ea typeface="Mada"/>
                  <a:cs typeface="Mada"/>
                  <a:sym typeface="Mada"/>
                </a:rPr>
                <a:t>Breastfeeding</a:t>
              </a:r>
              <a:r>
                <a:rPr b="0" i="0" lang="en-GB" sz="1200" u="none" cap="none" strike="noStrike">
                  <a:solidFill>
                    <a:srgbClr val="000000"/>
                  </a:solidFill>
                  <a:latin typeface="Mada"/>
                  <a:ea typeface="Mada"/>
                  <a:cs typeface="Mada"/>
                  <a:sym typeface="Mada"/>
                </a:rPr>
                <a:t> promotion</a:t>
              </a:r>
              <a:endParaRPr/>
            </a:p>
          </p:txBody>
        </p:sp>
        <p:sp>
          <p:nvSpPr>
            <p:cNvPr id="1936" name="Google Shape;1936;p68"/>
            <p:cNvSpPr txBox="1"/>
            <p:nvPr/>
          </p:nvSpPr>
          <p:spPr>
            <a:xfrm>
              <a:off x="138900" y="981517"/>
              <a:ext cx="677400" cy="99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en-GB" sz="6000" u="none" cap="none" strike="noStrike">
                  <a:solidFill>
                    <a:srgbClr val="134F5C"/>
                  </a:solidFill>
                  <a:latin typeface="Nunito"/>
                  <a:ea typeface="Nunito"/>
                  <a:cs typeface="Nunito"/>
                  <a:sym typeface="Nunito"/>
                </a:rPr>
                <a:t>1</a:t>
              </a:r>
              <a:endParaRPr b="1" i="0" sz="6000" u="none" cap="none" strike="noStrike">
                <a:solidFill>
                  <a:srgbClr val="134F5C"/>
                </a:solidFill>
                <a:latin typeface="Nunito"/>
                <a:ea typeface="Nunito"/>
                <a:cs typeface="Nunito"/>
                <a:sym typeface="Nunito"/>
              </a:endParaRPr>
            </a:p>
          </p:txBody>
        </p:sp>
      </p:grpSp>
      <p:grpSp>
        <p:nvGrpSpPr>
          <p:cNvPr id="1937" name="Google Shape;1937;p68"/>
          <p:cNvGrpSpPr/>
          <p:nvPr/>
        </p:nvGrpSpPr>
        <p:grpSpPr>
          <a:xfrm>
            <a:off x="2104395" y="9512451"/>
            <a:ext cx="1926337" cy="1337371"/>
            <a:chOff x="2793995" y="936977"/>
            <a:chExt cx="1926337" cy="1295400"/>
          </a:xfrm>
        </p:grpSpPr>
        <p:sp>
          <p:nvSpPr>
            <p:cNvPr id="1938" name="Google Shape;1938;p68"/>
            <p:cNvSpPr/>
            <p:nvPr/>
          </p:nvSpPr>
          <p:spPr>
            <a:xfrm>
              <a:off x="3153432" y="1226372"/>
              <a:ext cx="1566900" cy="5502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200" u="none" cap="none" strike="noStrike">
                  <a:solidFill>
                    <a:srgbClr val="000000"/>
                  </a:solidFill>
                  <a:latin typeface="Mada"/>
                  <a:ea typeface="Mada"/>
                  <a:cs typeface="Mada"/>
                  <a:sym typeface="Mada"/>
                </a:rPr>
                <a:t>Growth monitoring</a:t>
              </a:r>
              <a:endParaRPr b="0" i="0" sz="1200" u="none" cap="none" strike="noStrike">
                <a:solidFill>
                  <a:srgbClr val="000000"/>
                </a:solidFill>
                <a:latin typeface="Mada"/>
                <a:ea typeface="Mada"/>
                <a:cs typeface="Mada"/>
                <a:sym typeface="Mada"/>
              </a:endParaRPr>
            </a:p>
          </p:txBody>
        </p:sp>
        <p:sp>
          <p:nvSpPr>
            <p:cNvPr id="1939" name="Google Shape;1939;p68"/>
            <p:cNvSpPr txBox="1"/>
            <p:nvPr/>
          </p:nvSpPr>
          <p:spPr>
            <a:xfrm>
              <a:off x="2793995" y="936977"/>
              <a:ext cx="637800" cy="129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en-GB" sz="6000" u="none" cap="none" strike="noStrike">
                  <a:solidFill>
                    <a:srgbClr val="134F5C"/>
                  </a:solidFill>
                  <a:latin typeface="Nunito"/>
                  <a:ea typeface="Nunito"/>
                  <a:cs typeface="Nunito"/>
                  <a:sym typeface="Nunito"/>
                </a:rPr>
                <a:t>2</a:t>
              </a:r>
              <a:endParaRPr b="1" i="0" sz="6000" u="none" cap="none" strike="noStrike">
                <a:solidFill>
                  <a:srgbClr val="134F5C"/>
                </a:solidFill>
                <a:latin typeface="Nunito"/>
                <a:ea typeface="Nunito"/>
                <a:cs typeface="Nunito"/>
                <a:sym typeface="Nunito"/>
              </a:endParaRPr>
            </a:p>
          </p:txBody>
        </p:sp>
      </p:grpSp>
      <p:grpSp>
        <p:nvGrpSpPr>
          <p:cNvPr id="1940" name="Google Shape;1940;p68"/>
          <p:cNvGrpSpPr/>
          <p:nvPr/>
        </p:nvGrpSpPr>
        <p:grpSpPr>
          <a:xfrm>
            <a:off x="4194028" y="9512451"/>
            <a:ext cx="1981487" cy="1337371"/>
            <a:chOff x="5269115" y="936977"/>
            <a:chExt cx="1981487" cy="1295400"/>
          </a:xfrm>
        </p:grpSpPr>
        <p:sp>
          <p:nvSpPr>
            <p:cNvPr id="1941" name="Google Shape;1941;p68"/>
            <p:cNvSpPr/>
            <p:nvPr/>
          </p:nvSpPr>
          <p:spPr>
            <a:xfrm>
              <a:off x="5683702" y="1226372"/>
              <a:ext cx="1566900" cy="5502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200" u="none" cap="none" strike="noStrike">
                  <a:solidFill>
                    <a:srgbClr val="000000"/>
                  </a:solidFill>
                  <a:latin typeface="Mada"/>
                  <a:ea typeface="Mada"/>
                  <a:cs typeface="Mada"/>
                  <a:sym typeface="Mada"/>
                </a:rPr>
                <a:t>Immunization</a:t>
              </a:r>
              <a:endParaRPr b="0" i="0" sz="1200" u="none" cap="none" strike="noStrike">
                <a:solidFill>
                  <a:srgbClr val="000000"/>
                </a:solidFill>
                <a:latin typeface="Mada"/>
                <a:ea typeface="Mada"/>
                <a:cs typeface="Mada"/>
                <a:sym typeface="Mada"/>
              </a:endParaRPr>
            </a:p>
          </p:txBody>
        </p:sp>
        <p:sp>
          <p:nvSpPr>
            <p:cNvPr id="1942" name="Google Shape;1942;p68"/>
            <p:cNvSpPr txBox="1"/>
            <p:nvPr/>
          </p:nvSpPr>
          <p:spPr>
            <a:xfrm>
              <a:off x="5269115" y="936977"/>
              <a:ext cx="637800" cy="129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en-GB" sz="6000" u="none" cap="none" strike="noStrike">
                  <a:solidFill>
                    <a:srgbClr val="134F5C"/>
                  </a:solidFill>
                  <a:latin typeface="Nunito"/>
                  <a:ea typeface="Nunito"/>
                  <a:cs typeface="Nunito"/>
                  <a:sym typeface="Nunito"/>
                </a:rPr>
                <a:t>3</a:t>
              </a:r>
              <a:endParaRPr b="1" i="0" sz="6000" u="none" cap="none" strike="noStrike">
                <a:solidFill>
                  <a:srgbClr val="134F5C"/>
                </a:solidFill>
                <a:latin typeface="Nunito"/>
                <a:ea typeface="Nunito"/>
                <a:cs typeface="Nunito"/>
                <a:sym typeface="Nunito"/>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6" name="Shape 1946"/>
        <p:cNvGrpSpPr/>
        <p:nvPr/>
      </p:nvGrpSpPr>
      <p:grpSpPr>
        <a:xfrm>
          <a:off x="0" y="0"/>
          <a:ext cx="0" cy="0"/>
          <a:chOff x="0" y="0"/>
          <a:chExt cx="0" cy="0"/>
        </a:xfrm>
      </p:grpSpPr>
      <p:sp>
        <p:nvSpPr>
          <p:cNvPr id="1947" name="Google Shape;1947;p69"/>
          <p:cNvSpPr/>
          <p:nvPr/>
        </p:nvSpPr>
        <p:spPr>
          <a:xfrm>
            <a:off x="303059" y="932165"/>
            <a:ext cx="6256800" cy="11079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76A5AF"/>
              </a:buClr>
              <a:buSzPts val="1800"/>
              <a:buFont typeface="Noto Sans Symbols"/>
              <a:buChar char="❖"/>
            </a:pPr>
            <a:r>
              <a:rPr lang="en-GB" sz="1800">
                <a:solidFill>
                  <a:srgbClr val="76A5AF"/>
                </a:solidFill>
                <a:latin typeface="Nunito"/>
                <a:ea typeface="Nunito"/>
                <a:cs typeface="Nunito"/>
                <a:sym typeface="Nunito"/>
              </a:rPr>
              <a:t>WHO R</a:t>
            </a:r>
            <a:r>
              <a:rPr i="0" lang="en-GB" sz="1800" u="none" cap="none" strike="noStrike">
                <a:solidFill>
                  <a:srgbClr val="76A5AF"/>
                </a:solidFill>
                <a:latin typeface="Nunito"/>
                <a:ea typeface="Nunito"/>
                <a:cs typeface="Nunito"/>
                <a:sym typeface="Nunito"/>
              </a:rPr>
              <a:t>ecommendations</a:t>
            </a:r>
            <a:r>
              <a:rPr lang="en-GB" sz="1800">
                <a:solidFill>
                  <a:srgbClr val="76A5AF"/>
                </a:solidFill>
                <a:latin typeface="Nunito"/>
                <a:ea typeface="Nunito"/>
                <a:cs typeface="Nunito"/>
                <a:sym typeface="Nunito"/>
              </a:rPr>
              <a:t>:</a:t>
            </a:r>
            <a:endParaRPr/>
          </a:p>
          <a:p>
            <a:pPr indent="-285750" lvl="0" marL="2857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Early initiation of breastfeeding within 1 hour of birth</a:t>
            </a:r>
            <a:r>
              <a:rPr lang="en-GB" sz="1200">
                <a:latin typeface="Mada"/>
                <a:ea typeface="Mada"/>
                <a:cs typeface="Mada"/>
                <a:sym typeface="Mada"/>
              </a:rPr>
              <a:t> and </a:t>
            </a:r>
            <a:r>
              <a:rPr b="0" i="0" lang="en-GB" sz="1200" u="none" cap="none" strike="noStrike">
                <a:solidFill>
                  <a:srgbClr val="000000"/>
                </a:solidFill>
                <a:latin typeface="Mada"/>
                <a:ea typeface="Mada"/>
                <a:cs typeface="Mada"/>
                <a:sym typeface="Mada"/>
              </a:rPr>
              <a:t>skin to skin contact </a:t>
            </a:r>
            <a:endParaRPr/>
          </a:p>
          <a:p>
            <a:pPr indent="-285750" lvl="0" marL="285750" marR="0" rtl="0" algn="l">
              <a:lnSpc>
                <a:spcPct val="100000"/>
              </a:lnSpc>
              <a:spcBef>
                <a:spcPts val="0"/>
              </a:spcBef>
              <a:spcAft>
                <a:spcPts val="0"/>
              </a:spcAft>
              <a:buClr>
                <a:srgbClr val="CC0000"/>
              </a:buClr>
              <a:buSzPts val="1200"/>
              <a:buChar char="•"/>
            </a:pPr>
            <a:r>
              <a:rPr b="1" i="0" lang="en-GB" sz="1200" u="none" cap="none" strike="noStrike">
                <a:solidFill>
                  <a:srgbClr val="CC0000"/>
                </a:solidFill>
                <a:latin typeface="Mada"/>
                <a:ea typeface="Mada"/>
                <a:cs typeface="Mada"/>
                <a:sym typeface="Mada"/>
              </a:rPr>
              <a:t>Exclusive breastfeeding for the first 6 months of life</a:t>
            </a:r>
            <a:endParaRPr b="1">
              <a:solidFill>
                <a:srgbClr val="CC0000"/>
              </a:solidFill>
            </a:endParaRPr>
          </a:p>
          <a:p>
            <a:pPr indent="-285750" lvl="0" marL="285750" marR="0" rtl="0" algn="l">
              <a:lnSpc>
                <a:spcPct val="100000"/>
              </a:lnSpc>
              <a:spcBef>
                <a:spcPts val="0"/>
              </a:spcBef>
              <a:spcAft>
                <a:spcPts val="0"/>
              </a:spcAft>
              <a:buClr>
                <a:srgbClr val="000000"/>
              </a:buClr>
              <a:buSzPts val="1200"/>
              <a:buFont typeface="Arial"/>
              <a:buChar char="•"/>
            </a:pPr>
            <a:r>
              <a:rPr lang="en-GB" sz="1200">
                <a:latin typeface="Mada"/>
                <a:ea typeface="Mada"/>
                <a:cs typeface="Mada"/>
                <a:sym typeface="Mada"/>
              </a:rPr>
              <a:t>I</a:t>
            </a:r>
            <a:r>
              <a:rPr b="0" i="0" lang="en-GB" sz="1200" u="none" cap="none" strike="noStrike">
                <a:solidFill>
                  <a:srgbClr val="000000"/>
                </a:solidFill>
                <a:latin typeface="Mada"/>
                <a:ea typeface="Mada"/>
                <a:cs typeface="Mada"/>
                <a:sym typeface="Mada"/>
              </a:rPr>
              <a:t>ntroduction of nutritionally-adequate and safe complementary (solid) foods at 6 months together with continued breastfeeding up to 2 years of age or beyond</a:t>
            </a:r>
            <a:endParaRPr/>
          </a:p>
        </p:txBody>
      </p:sp>
      <p:grpSp>
        <p:nvGrpSpPr>
          <p:cNvPr id="1948" name="Google Shape;1948;p69"/>
          <p:cNvGrpSpPr/>
          <p:nvPr/>
        </p:nvGrpSpPr>
        <p:grpSpPr>
          <a:xfrm>
            <a:off x="198331" y="4830559"/>
            <a:ext cx="3596555" cy="2652145"/>
            <a:chOff x="563115" y="2373913"/>
            <a:chExt cx="1923600" cy="1446572"/>
          </a:xfrm>
        </p:grpSpPr>
        <p:sp>
          <p:nvSpPr>
            <p:cNvPr id="1949" name="Google Shape;1949;p69"/>
            <p:cNvSpPr txBox="1"/>
            <p:nvPr/>
          </p:nvSpPr>
          <p:spPr>
            <a:xfrm>
              <a:off x="564379" y="2373913"/>
              <a:ext cx="1921200" cy="203400"/>
            </a:xfrm>
            <a:prstGeom prst="rect">
              <a:avLst/>
            </a:prstGeom>
            <a:solidFill>
              <a:srgbClr val="D0E0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GB" sz="1200" u="none" cap="none" strike="noStrike">
                  <a:solidFill>
                    <a:srgbClr val="000000"/>
                  </a:solidFill>
                  <a:latin typeface="Mada"/>
                  <a:ea typeface="Mada"/>
                  <a:cs typeface="Mada"/>
                  <a:sym typeface="Mada"/>
                </a:rPr>
                <a:t>Benefits to the infant</a:t>
              </a:r>
              <a:endParaRPr b="0" i="0" sz="1200" u="none" cap="none" strike="noStrike">
                <a:solidFill>
                  <a:srgbClr val="FFFFFF"/>
                </a:solidFill>
                <a:latin typeface="Mada"/>
                <a:ea typeface="Mada"/>
                <a:cs typeface="Mada"/>
                <a:sym typeface="Mada"/>
              </a:endParaRPr>
            </a:p>
          </p:txBody>
        </p:sp>
        <p:sp>
          <p:nvSpPr>
            <p:cNvPr id="1950" name="Google Shape;1950;p69"/>
            <p:cNvSpPr/>
            <p:nvPr/>
          </p:nvSpPr>
          <p:spPr>
            <a:xfrm>
              <a:off x="563115" y="2583285"/>
              <a:ext cx="1923600" cy="1237200"/>
            </a:xfrm>
            <a:prstGeom prst="rect">
              <a:avLst/>
            </a:prstGeom>
            <a:solidFill>
              <a:srgbClr val="F2F2F2"/>
            </a:solidFill>
            <a:ln>
              <a:noFill/>
            </a:ln>
          </p:spPr>
          <p:txBody>
            <a:bodyPr anchorCtr="0" anchor="ctr" bIns="45700" lIns="91425" spcFirstLastPara="1" rIns="91425" wrap="square" tIns="45700">
              <a:noAutofit/>
            </a:bodyPr>
            <a:lstStyle/>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bacteremia</a:t>
              </a:r>
              <a:endParaRPr/>
            </a:p>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diarrhea</a:t>
              </a:r>
              <a:endParaRPr/>
            </a:p>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respiratory tract infection</a:t>
              </a:r>
              <a:endParaRPr/>
            </a:p>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necrotizing enterocolitis</a:t>
              </a:r>
              <a:endParaRPr/>
            </a:p>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otitis media</a:t>
              </a:r>
              <a:endParaRPr/>
            </a:p>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urinary tract infection</a:t>
              </a:r>
              <a:endParaRPr/>
            </a:p>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late-onset sepsis in preterm infants</a:t>
              </a:r>
              <a:endParaRPr/>
            </a:p>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type 1 and type 2 diabetes</a:t>
              </a:r>
              <a:endParaRPr/>
            </a:p>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lymphoma, leukemia, and </a:t>
              </a:r>
              <a:r>
                <a:rPr lang="en-GB" sz="1200">
                  <a:latin typeface="Mada"/>
                  <a:ea typeface="Mada"/>
                  <a:cs typeface="Mada"/>
                  <a:sym typeface="Mada"/>
                </a:rPr>
                <a:t>Hodgkin's</a:t>
              </a:r>
              <a:r>
                <a:rPr b="0" i="0" lang="en-GB" sz="1200" u="none" cap="none" strike="noStrike">
                  <a:solidFill>
                    <a:srgbClr val="000000"/>
                  </a:solidFill>
                  <a:latin typeface="Mada"/>
                  <a:ea typeface="Mada"/>
                  <a:cs typeface="Mada"/>
                  <a:sym typeface="Mada"/>
                </a:rPr>
                <a:t> disease</a:t>
              </a:r>
              <a:endParaRPr/>
            </a:p>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childhood overweight and obesity</a:t>
              </a:r>
              <a:endParaRPr/>
            </a:p>
            <a:p>
              <a:pPr indent="0" lvl="0" marL="0" marR="0" rtl="0" algn="ctr">
                <a:lnSpc>
                  <a:spcPct val="100000"/>
                </a:lnSpc>
                <a:spcBef>
                  <a:spcPts val="24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grpSp>
      <p:grpSp>
        <p:nvGrpSpPr>
          <p:cNvPr id="1951" name="Google Shape;1951;p69"/>
          <p:cNvGrpSpPr/>
          <p:nvPr/>
        </p:nvGrpSpPr>
        <p:grpSpPr>
          <a:xfrm>
            <a:off x="3805475" y="4841165"/>
            <a:ext cx="3613801" cy="2640968"/>
            <a:chOff x="2776383" y="2624375"/>
            <a:chExt cx="3613801" cy="2640968"/>
          </a:xfrm>
        </p:grpSpPr>
        <p:sp>
          <p:nvSpPr>
            <p:cNvPr id="1952" name="Google Shape;1952;p69"/>
            <p:cNvSpPr txBox="1"/>
            <p:nvPr/>
          </p:nvSpPr>
          <p:spPr>
            <a:xfrm>
              <a:off x="2776383" y="2624375"/>
              <a:ext cx="3613800" cy="362400"/>
            </a:xfrm>
            <a:prstGeom prst="rect">
              <a:avLst/>
            </a:prstGeom>
            <a:solidFill>
              <a:srgbClr val="D0E0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GB" sz="1200" u="none" cap="none" strike="noStrike">
                  <a:solidFill>
                    <a:schemeClr val="dk1"/>
                  </a:solidFill>
                  <a:latin typeface="Mada"/>
                  <a:ea typeface="Mada"/>
                  <a:cs typeface="Mada"/>
                  <a:sym typeface="Mada"/>
                </a:rPr>
                <a:t>Benefits to the mother </a:t>
              </a:r>
              <a:endParaRPr b="1" i="0" sz="1200" u="none" cap="none" strike="noStrike">
                <a:solidFill>
                  <a:schemeClr val="dk1"/>
                </a:solidFill>
                <a:latin typeface="Mada"/>
                <a:ea typeface="Mada"/>
                <a:cs typeface="Mada"/>
                <a:sym typeface="Mada"/>
              </a:endParaRPr>
            </a:p>
          </p:txBody>
        </p:sp>
        <p:sp>
          <p:nvSpPr>
            <p:cNvPr id="1953" name="Google Shape;1953;p69"/>
            <p:cNvSpPr/>
            <p:nvPr/>
          </p:nvSpPr>
          <p:spPr>
            <a:xfrm>
              <a:off x="2776384" y="2997343"/>
              <a:ext cx="3613800" cy="2268000"/>
            </a:xfrm>
            <a:prstGeom prst="rect">
              <a:avLst/>
            </a:prstGeom>
            <a:solidFill>
              <a:srgbClr val="F2F2F2"/>
            </a:solidFill>
            <a:ln>
              <a:noFill/>
            </a:ln>
          </p:spPr>
          <p:txBody>
            <a:bodyPr anchorCtr="0" anchor="ctr" bIns="45700" lIns="91425" spcFirstLastPara="1" rIns="91425" wrap="square" tIns="45700">
              <a:noAutofit/>
            </a:bodyPr>
            <a:lstStyle/>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decreased postpartum bleeding and more rapid uterine involution</a:t>
              </a:r>
              <a:endParaRPr/>
            </a:p>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decreased menstrual blood loss and increased child spacing (lactational amenorrhea)</a:t>
              </a:r>
              <a:endParaRPr/>
            </a:p>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earlier return to pre-pregnancy weight</a:t>
              </a:r>
              <a:endParaRPr/>
            </a:p>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Mada"/>
                  <a:ea typeface="Mada"/>
                  <a:cs typeface="Mada"/>
                  <a:sym typeface="Mada"/>
                </a:rPr>
                <a:t>decreased risk of breast and ovarian cancers</a:t>
              </a:r>
              <a:endParaRPr/>
            </a:p>
            <a:p>
              <a:pPr indent="0" lvl="0" marL="0" marR="0" rtl="0" algn="ctr">
                <a:lnSpc>
                  <a:spcPct val="100000"/>
                </a:lnSpc>
                <a:spcBef>
                  <a:spcPts val="24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grpSp>
      <p:pic>
        <p:nvPicPr>
          <p:cNvPr id="1954" name="Google Shape;1954;p69"/>
          <p:cNvPicPr preferRelativeResize="0"/>
          <p:nvPr/>
        </p:nvPicPr>
        <p:blipFill rotWithShape="1">
          <a:blip r:embed="rId3">
            <a:alphaModFix/>
          </a:blip>
          <a:srcRect b="0" l="0" r="0" t="0"/>
          <a:stretch/>
        </p:blipFill>
        <p:spPr>
          <a:xfrm>
            <a:off x="1105031" y="2127490"/>
            <a:ext cx="2552399" cy="2340370"/>
          </a:xfrm>
          <a:prstGeom prst="rect">
            <a:avLst/>
          </a:prstGeom>
          <a:noFill/>
          <a:ln>
            <a:noFill/>
          </a:ln>
        </p:spPr>
      </p:pic>
      <p:pic>
        <p:nvPicPr>
          <p:cNvPr id="1955" name="Google Shape;1955;p69"/>
          <p:cNvPicPr preferRelativeResize="0"/>
          <p:nvPr/>
        </p:nvPicPr>
        <p:blipFill rotWithShape="1">
          <a:blip r:embed="rId4">
            <a:alphaModFix/>
          </a:blip>
          <a:srcRect b="0" l="0" r="0" t="0"/>
          <a:stretch/>
        </p:blipFill>
        <p:spPr>
          <a:xfrm>
            <a:off x="3657430" y="2079888"/>
            <a:ext cx="2552398" cy="2387970"/>
          </a:xfrm>
          <a:prstGeom prst="rect">
            <a:avLst/>
          </a:prstGeom>
          <a:noFill/>
          <a:ln>
            <a:noFill/>
          </a:ln>
        </p:spPr>
      </p:pic>
      <p:sp>
        <p:nvSpPr>
          <p:cNvPr id="1956" name="Google Shape;1956;p69"/>
          <p:cNvSpPr/>
          <p:nvPr/>
        </p:nvSpPr>
        <p:spPr>
          <a:xfrm>
            <a:off x="432724" y="4431627"/>
            <a:ext cx="3127800" cy="3693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76A5AF"/>
              </a:buClr>
              <a:buSzPts val="1800"/>
              <a:buFont typeface="Noto Sans Symbols"/>
              <a:buChar char="❖"/>
            </a:pPr>
            <a:r>
              <a:rPr lang="en-GB" sz="1800">
                <a:solidFill>
                  <a:srgbClr val="76A5AF"/>
                </a:solidFill>
                <a:latin typeface="Nunito"/>
                <a:ea typeface="Nunito"/>
                <a:cs typeface="Nunito"/>
                <a:sym typeface="Nunito"/>
              </a:rPr>
              <a:t>Breastfeeding</a:t>
            </a:r>
            <a:r>
              <a:rPr i="0" lang="en-GB" sz="1800" u="none" cap="none" strike="noStrike">
                <a:solidFill>
                  <a:srgbClr val="76A5AF"/>
                </a:solidFill>
                <a:latin typeface="Nunito"/>
                <a:ea typeface="Nunito"/>
                <a:cs typeface="Nunito"/>
                <a:sym typeface="Nunito"/>
              </a:rPr>
              <a:t> benefits:  </a:t>
            </a:r>
            <a:endParaRPr i="0" sz="1800" u="none" cap="none" strike="noStrike">
              <a:solidFill>
                <a:srgbClr val="000000"/>
              </a:solidFill>
            </a:endParaRPr>
          </a:p>
        </p:txBody>
      </p:sp>
      <p:pic>
        <p:nvPicPr>
          <p:cNvPr id="1957" name="Google Shape;1957;p69"/>
          <p:cNvPicPr preferRelativeResize="0"/>
          <p:nvPr/>
        </p:nvPicPr>
        <p:blipFill rotWithShape="1">
          <a:blip r:embed="rId5">
            <a:alphaModFix/>
          </a:blip>
          <a:srcRect b="17923" l="5951" r="26721" t="16661"/>
          <a:stretch/>
        </p:blipFill>
        <p:spPr>
          <a:xfrm>
            <a:off x="432733" y="7947579"/>
            <a:ext cx="4018489" cy="2022787"/>
          </a:xfrm>
          <a:prstGeom prst="rect">
            <a:avLst/>
          </a:prstGeom>
          <a:noFill/>
          <a:ln>
            <a:noFill/>
          </a:ln>
        </p:spPr>
      </p:pic>
      <p:sp>
        <p:nvSpPr>
          <p:cNvPr id="1958" name="Google Shape;1958;p69"/>
          <p:cNvSpPr/>
          <p:nvPr/>
        </p:nvSpPr>
        <p:spPr>
          <a:xfrm>
            <a:off x="344288" y="7590740"/>
            <a:ext cx="2512200" cy="3693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76A5AF"/>
              </a:buClr>
              <a:buSzPts val="1800"/>
              <a:buFont typeface="Noto Sans Symbols"/>
              <a:buChar char="❖"/>
            </a:pPr>
            <a:r>
              <a:rPr b="1" i="0" lang="en-GB" sz="1800" u="none" cap="none" strike="noStrike">
                <a:solidFill>
                  <a:srgbClr val="76A5AF"/>
                </a:solidFill>
                <a:latin typeface="Nunito"/>
                <a:ea typeface="Nunito"/>
                <a:cs typeface="Nunito"/>
                <a:sym typeface="Nunito"/>
              </a:rPr>
              <a:t>Growth monitoring</a:t>
            </a:r>
            <a:endParaRPr/>
          </a:p>
        </p:txBody>
      </p:sp>
      <p:sp>
        <p:nvSpPr>
          <p:cNvPr id="1959" name="Google Shape;1959;p69"/>
          <p:cNvSpPr/>
          <p:nvPr/>
        </p:nvSpPr>
        <p:spPr>
          <a:xfrm>
            <a:off x="2793929" y="7676647"/>
            <a:ext cx="3794100" cy="246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000" u="none" cap="none" strike="noStrike">
                <a:solidFill>
                  <a:srgbClr val="7CBE5F"/>
                </a:solidFill>
                <a:latin typeface="Mada"/>
                <a:ea typeface="Mada"/>
                <a:cs typeface="Mada"/>
                <a:sym typeface="Mada"/>
              </a:rPr>
              <a:t>Very essential part in the physical and mental health of a child</a:t>
            </a:r>
            <a:endParaRPr>
              <a:solidFill>
                <a:srgbClr val="7CBE5F"/>
              </a:solidFill>
            </a:endParaRPr>
          </a:p>
        </p:txBody>
      </p:sp>
      <p:sp>
        <p:nvSpPr>
          <p:cNvPr id="1960" name="Google Shape;1960;p69"/>
          <p:cNvSpPr/>
          <p:nvPr/>
        </p:nvSpPr>
        <p:spPr>
          <a:xfrm>
            <a:off x="259804" y="430638"/>
            <a:ext cx="7121100" cy="461700"/>
          </a:xfrm>
          <a:prstGeom prst="rect">
            <a:avLst/>
          </a:prstGeom>
          <a:noFill/>
          <a:ln>
            <a:noFill/>
          </a:ln>
        </p:spPr>
        <p:txBody>
          <a:bodyPr anchorCtr="0" anchor="t" bIns="45700" lIns="91425" spcFirstLastPara="1" rIns="91425" wrap="square" tIns="45700">
            <a:noAutofit/>
          </a:bodyPr>
          <a:lstStyle/>
          <a:p>
            <a:pPr indent="0" lvl="0" marL="457200" marR="0" rtl="0" algn="ctr">
              <a:lnSpc>
                <a:spcPct val="100000"/>
              </a:lnSpc>
              <a:spcBef>
                <a:spcPts val="0"/>
              </a:spcBef>
              <a:spcAft>
                <a:spcPts val="0"/>
              </a:spcAft>
              <a:buNone/>
            </a:pPr>
            <a:r>
              <a:rPr b="1" lang="en-GB" sz="2400">
                <a:solidFill>
                  <a:srgbClr val="134F5C"/>
                </a:solidFill>
                <a:latin typeface="Nunito"/>
                <a:ea typeface="Nunito"/>
                <a:cs typeface="Nunito"/>
                <a:sym typeface="Nunito"/>
              </a:rPr>
              <a:t>Breastfeeding</a:t>
            </a:r>
            <a:endParaRPr b="1" sz="2400"/>
          </a:p>
        </p:txBody>
      </p:sp>
      <p:sp>
        <p:nvSpPr>
          <p:cNvPr id="1961" name="Google Shape;1961;p69"/>
          <p:cNvSpPr/>
          <p:nvPr/>
        </p:nvSpPr>
        <p:spPr>
          <a:xfrm>
            <a:off x="1307046" y="3627278"/>
            <a:ext cx="2250600" cy="5955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69"/>
          <p:cNvSpPr txBox="1"/>
          <p:nvPr/>
        </p:nvSpPr>
        <p:spPr>
          <a:xfrm>
            <a:off x="17424" y="9994979"/>
            <a:ext cx="7553100" cy="70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CC0000"/>
                </a:solidFill>
                <a:latin typeface="Mada"/>
                <a:ea typeface="Mada"/>
                <a:cs typeface="Mada"/>
                <a:sym typeface="Mada"/>
              </a:rPr>
              <a:t>Case: </a:t>
            </a:r>
            <a:r>
              <a:rPr lang="en-GB" sz="1100">
                <a:solidFill>
                  <a:srgbClr val="CC0000"/>
                </a:solidFill>
                <a:latin typeface="Mada"/>
                <a:ea typeface="Mada"/>
                <a:cs typeface="Mada"/>
                <a:sym typeface="Mada"/>
              </a:rPr>
              <a:t>If you see that baby is not growing at normal rate what do you do?</a:t>
            </a:r>
            <a:endParaRPr>
              <a:solidFill>
                <a:srgbClr val="CC0000"/>
              </a:solidFill>
            </a:endParaRPr>
          </a:p>
          <a:p>
            <a:pPr indent="0" lvl="0" marL="0" rtl="0" algn="l">
              <a:spcBef>
                <a:spcPts val="0"/>
              </a:spcBef>
              <a:spcAft>
                <a:spcPts val="0"/>
              </a:spcAft>
              <a:buNone/>
            </a:pPr>
            <a:r>
              <a:rPr b="1" lang="en-GB" sz="1100">
                <a:solidFill>
                  <a:srgbClr val="CC0000"/>
                </a:solidFill>
                <a:latin typeface="Mada"/>
                <a:ea typeface="Mada"/>
                <a:cs typeface="Mada"/>
                <a:sym typeface="Mada"/>
              </a:rPr>
              <a:t>first take history </a:t>
            </a:r>
            <a:r>
              <a:rPr lang="en-GB" sz="1100">
                <a:solidFill>
                  <a:srgbClr val="CC0000"/>
                </a:solidFill>
                <a:latin typeface="Mada"/>
                <a:ea typeface="Mada"/>
                <a:cs typeface="Mada"/>
                <a:sym typeface="Mada"/>
              </a:rPr>
              <a:t>from mother: how often is she </a:t>
            </a:r>
            <a:r>
              <a:rPr b="1" lang="en-GB" sz="1100">
                <a:solidFill>
                  <a:srgbClr val="CC0000"/>
                </a:solidFill>
                <a:latin typeface="Mada"/>
                <a:ea typeface="Mada"/>
                <a:cs typeface="Mada"/>
                <a:sym typeface="Mada"/>
              </a:rPr>
              <a:t>breastfeeding</a:t>
            </a:r>
            <a:r>
              <a:rPr lang="en-GB" sz="1100">
                <a:solidFill>
                  <a:srgbClr val="CC0000"/>
                </a:solidFill>
                <a:latin typeface="Mada"/>
                <a:ea typeface="Mada"/>
                <a:cs typeface="Mada"/>
                <a:sym typeface="Mada"/>
              </a:rPr>
              <a:t>, for how long, and if the baby is suckling well. Also Ask about the </a:t>
            </a:r>
            <a:r>
              <a:rPr b="1" lang="en-GB" sz="1100">
                <a:solidFill>
                  <a:srgbClr val="CC0000"/>
                </a:solidFill>
                <a:latin typeface="Mada"/>
                <a:ea typeface="Mada"/>
                <a:cs typeface="Mada"/>
                <a:sym typeface="Mada"/>
              </a:rPr>
              <a:t>vaccination </a:t>
            </a:r>
            <a:r>
              <a:rPr lang="en-GB" sz="1100">
                <a:solidFill>
                  <a:srgbClr val="CC0000"/>
                </a:solidFill>
                <a:latin typeface="Mada"/>
                <a:ea typeface="Mada"/>
                <a:cs typeface="Mada"/>
                <a:sym typeface="Mada"/>
              </a:rPr>
              <a:t>&amp; socioeconomic status. Also you should support and encourage mother if she is doing well.</a:t>
            </a:r>
            <a:endParaRPr>
              <a:solidFill>
                <a:srgbClr val="CC0000"/>
              </a:solidFill>
            </a:endParaRPr>
          </a:p>
        </p:txBody>
      </p:sp>
      <p:sp>
        <p:nvSpPr>
          <p:cNvPr id="1963" name="Google Shape;1963;p69"/>
          <p:cNvSpPr/>
          <p:nvPr/>
        </p:nvSpPr>
        <p:spPr>
          <a:xfrm>
            <a:off x="4618117" y="8419356"/>
            <a:ext cx="2800800" cy="1323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GB" sz="1000">
                <a:solidFill>
                  <a:srgbClr val="7CBE5F"/>
                </a:solidFill>
                <a:latin typeface="Mada"/>
                <a:ea typeface="Mada"/>
                <a:cs typeface="Mada"/>
                <a:sym typeface="Mada"/>
              </a:rPr>
              <a:t>The baby’s height and weight should increase during early childhood. If the child’s health remained the same (plateaued) it should rise some worry to the doctor and requires further investigations </a:t>
            </a:r>
            <a:endParaRPr sz="1000">
              <a:solidFill>
                <a:srgbClr val="7CBE5F"/>
              </a:solidFill>
              <a:latin typeface="Mada"/>
              <a:ea typeface="Mada"/>
              <a:cs typeface="Mada"/>
              <a:sym typeface="Mada"/>
            </a:endParaRPr>
          </a:p>
          <a:p>
            <a:pPr indent="0" lvl="0" marL="0" marR="0" rtl="0" algn="l">
              <a:lnSpc>
                <a:spcPct val="100000"/>
              </a:lnSpc>
              <a:spcBef>
                <a:spcPts val="0"/>
              </a:spcBef>
              <a:spcAft>
                <a:spcPts val="0"/>
              </a:spcAft>
              <a:buNone/>
            </a:pPr>
            <a:r>
              <a:t/>
            </a:r>
            <a:endParaRPr sz="1000">
              <a:solidFill>
                <a:srgbClr val="7CBE5F"/>
              </a:solidFill>
              <a:latin typeface="Mada"/>
              <a:ea typeface="Mada"/>
              <a:cs typeface="Mada"/>
              <a:sym typeface="Mada"/>
            </a:endParaRPr>
          </a:p>
          <a:p>
            <a:pPr indent="0" lvl="0" marL="0" marR="0" rtl="0" algn="l">
              <a:lnSpc>
                <a:spcPct val="100000"/>
              </a:lnSpc>
              <a:spcBef>
                <a:spcPts val="0"/>
              </a:spcBef>
              <a:spcAft>
                <a:spcPts val="0"/>
              </a:spcAft>
              <a:buNone/>
            </a:pPr>
            <a:r>
              <a:t/>
            </a:r>
            <a:endParaRPr sz="1000">
              <a:solidFill>
                <a:srgbClr val="7CBE5F"/>
              </a:solidFill>
              <a:latin typeface="Mada"/>
              <a:ea typeface="Mada"/>
              <a:cs typeface="Mada"/>
              <a:sym typeface="Mada"/>
            </a:endParaRPr>
          </a:p>
          <a:p>
            <a:pPr indent="0" lvl="0" marL="0" marR="0" rtl="0" algn="ctr">
              <a:lnSpc>
                <a:spcPct val="100000"/>
              </a:lnSpc>
              <a:spcBef>
                <a:spcPts val="0"/>
              </a:spcBef>
              <a:spcAft>
                <a:spcPts val="0"/>
              </a:spcAft>
              <a:buNone/>
            </a:pPr>
            <a:r>
              <a:rPr lang="en-GB" sz="1000">
                <a:solidFill>
                  <a:srgbClr val="999999"/>
                </a:solidFill>
                <a:latin typeface="Mada"/>
                <a:ea typeface="Mada"/>
                <a:cs typeface="Mada"/>
                <a:sym typeface="Mada"/>
              </a:rPr>
              <a:t>“More details in breastfeeding tutorial”</a:t>
            </a:r>
            <a:endParaRPr sz="1000">
              <a:solidFill>
                <a:srgbClr val="999999"/>
              </a:solidFill>
              <a:latin typeface="Mada"/>
              <a:ea typeface="Mada"/>
              <a:cs typeface="Mada"/>
              <a:sym typeface="Mad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7" name="Shape 1967"/>
        <p:cNvGrpSpPr/>
        <p:nvPr/>
      </p:nvGrpSpPr>
      <p:grpSpPr>
        <a:xfrm>
          <a:off x="0" y="0"/>
          <a:ext cx="0" cy="0"/>
          <a:chOff x="0" y="0"/>
          <a:chExt cx="0" cy="0"/>
        </a:xfrm>
      </p:grpSpPr>
      <p:sp>
        <p:nvSpPr>
          <p:cNvPr id="1968" name="Google Shape;1968;p70"/>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70"/>
          <p:cNvSpPr txBox="1"/>
          <p:nvPr/>
        </p:nvSpPr>
        <p:spPr>
          <a:xfrm>
            <a:off x="-1332650" y="258200"/>
            <a:ext cx="10238100" cy="49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L14- </a:t>
            </a:r>
            <a:r>
              <a:rPr b="1" lang="en-GB" sz="2400">
                <a:solidFill>
                  <a:srgbClr val="134F5C"/>
                </a:solidFill>
                <a:latin typeface="Nunito"/>
                <a:ea typeface="Nunito"/>
                <a:cs typeface="Nunito"/>
                <a:sym typeface="Nunito"/>
              </a:rPr>
              <a:t>Introduction to Communicable Diseases</a:t>
            </a:r>
            <a:endParaRPr b="1" sz="2400">
              <a:solidFill>
                <a:srgbClr val="134F5C"/>
              </a:solidFill>
              <a:latin typeface="Nunito"/>
              <a:ea typeface="Nunito"/>
              <a:cs typeface="Nunito"/>
              <a:sym typeface="Nunito"/>
            </a:endParaRPr>
          </a:p>
          <a:p>
            <a:pPr indent="0" lvl="0" marL="0" rtl="0" algn="ctr">
              <a:spcBef>
                <a:spcPts val="0"/>
              </a:spcBef>
              <a:spcAft>
                <a:spcPts val="0"/>
              </a:spcAft>
              <a:buClr>
                <a:schemeClr val="dk1"/>
              </a:buClr>
              <a:buSzPts val="1100"/>
              <a:buFont typeface="Arial"/>
              <a:buNone/>
            </a:pPr>
            <a:r>
              <a:t/>
            </a:r>
            <a:endParaRPr b="1" sz="2400">
              <a:solidFill>
                <a:srgbClr val="134F5C"/>
              </a:solidFill>
              <a:latin typeface="Nunito"/>
              <a:ea typeface="Nunito"/>
              <a:cs typeface="Nunito"/>
              <a:sym typeface="Nunito"/>
            </a:endParaRPr>
          </a:p>
          <a:p>
            <a:pPr indent="0" lvl="0" marL="0" rtl="0" algn="ctr">
              <a:spcBef>
                <a:spcPts val="0"/>
              </a:spcBef>
              <a:spcAft>
                <a:spcPts val="0"/>
              </a:spcAft>
              <a:buNone/>
            </a:pPr>
            <a:r>
              <a:t/>
            </a:r>
            <a:endParaRPr b="1" sz="2400">
              <a:solidFill>
                <a:srgbClr val="134F5C"/>
              </a:solidFill>
              <a:latin typeface="Nunito"/>
              <a:ea typeface="Nunito"/>
              <a:cs typeface="Nunito"/>
              <a:sym typeface="Nunito"/>
            </a:endParaRPr>
          </a:p>
        </p:txBody>
      </p:sp>
      <p:sp>
        <p:nvSpPr>
          <p:cNvPr id="1970" name="Google Shape;1970;p70"/>
          <p:cNvSpPr txBox="1"/>
          <p:nvPr/>
        </p:nvSpPr>
        <p:spPr>
          <a:xfrm>
            <a:off x="0" y="738125"/>
            <a:ext cx="7510500" cy="115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76A5AF"/>
                </a:solidFill>
                <a:latin typeface="Nunito"/>
                <a:ea typeface="Nunito"/>
                <a:cs typeface="Nunito"/>
                <a:sym typeface="Nunito"/>
              </a:rPr>
              <a:t>Definition</a:t>
            </a:r>
            <a:endParaRPr sz="1800">
              <a:solidFill>
                <a:srgbClr val="76A5AF"/>
              </a:solidFill>
              <a:latin typeface="Nunito"/>
              <a:ea typeface="Nunito"/>
              <a:cs typeface="Nunito"/>
              <a:sym typeface="Nunito"/>
            </a:endParaRPr>
          </a:p>
          <a:p>
            <a:pPr indent="0" lvl="0" marL="0" rtl="0" algn="l">
              <a:lnSpc>
                <a:spcPct val="115000"/>
              </a:lnSpc>
              <a:spcBef>
                <a:spcPts val="1600"/>
              </a:spcBef>
              <a:spcAft>
                <a:spcPts val="0"/>
              </a:spcAft>
              <a:buNone/>
            </a:pPr>
            <a:r>
              <a:rPr b="1" lang="en-GB" sz="1200">
                <a:latin typeface="Mada"/>
                <a:ea typeface="Mada"/>
                <a:cs typeface="Mada"/>
                <a:sym typeface="Mada"/>
              </a:rPr>
              <a:t>Communicable Diseases:</a:t>
            </a:r>
            <a:r>
              <a:rPr lang="en-GB" sz="1200">
                <a:latin typeface="Mada"/>
                <a:ea typeface="Mada"/>
                <a:cs typeface="Mada"/>
                <a:sym typeface="Mada"/>
              </a:rPr>
              <a:t> </a:t>
            </a:r>
            <a:r>
              <a:rPr lang="en-GB" sz="1200">
                <a:solidFill>
                  <a:schemeClr val="dk1"/>
                </a:solidFill>
                <a:latin typeface="Mada"/>
                <a:ea typeface="Mada"/>
                <a:cs typeface="Mada"/>
                <a:sym typeface="Mada"/>
              </a:rPr>
              <a:t>An illness caused by an</a:t>
            </a:r>
            <a:r>
              <a:rPr lang="en-GB" sz="1200">
                <a:solidFill>
                  <a:srgbClr val="CC0000"/>
                </a:solidFill>
                <a:latin typeface="Mada"/>
                <a:ea typeface="Mada"/>
                <a:cs typeface="Mada"/>
                <a:sym typeface="Mada"/>
              </a:rPr>
              <a:t> </a:t>
            </a:r>
            <a:r>
              <a:rPr b="1" lang="en-GB" sz="1200">
                <a:solidFill>
                  <a:srgbClr val="CC0000"/>
                </a:solidFill>
                <a:latin typeface="Mada"/>
                <a:ea typeface="Mada"/>
                <a:cs typeface="Mada"/>
                <a:sym typeface="Mada"/>
              </a:rPr>
              <a:t>infectious agent</a:t>
            </a:r>
            <a:r>
              <a:rPr lang="en-GB" sz="1200">
                <a:solidFill>
                  <a:schemeClr val="dk1"/>
                </a:solidFill>
                <a:latin typeface="Mada"/>
                <a:ea typeface="Mada"/>
                <a:cs typeface="Mada"/>
                <a:sym typeface="Mada"/>
              </a:rPr>
              <a:t> or its toxic product which can be </a:t>
            </a:r>
            <a:r>
              <a:rPr b="1" lang="en-GB" sz="1200">
                <a:solidFill>
                  <a:srgbClr val="CC0000"/>
                </a:solidFill>
                <a:latin typeface="Mada"/>
                <a:ea typeface="Mada"/>
                <a:cs typeface="Mada"/>
                <a:sym typeface="Mada"/>
              </a:rPr>
              <a:t>transmitted</a:t>
            </a:r>
            <a:r>
              <a:rPr lang="en-GB" sz="1200">
                <a:solidFill>
                  <a:schemeClr val="dk1"/>
                </a:solidFill>
                <a:latin typeface="Mada"/>
                <a:ea typeface="Mada"/>
                <a:cs typeface="Mada"/>
                <a:sym typeface="Mada"/>
              </a:rPr>
              <a:t> directly or indirectly or through vector from the </a:t>
            </a:r>
            <a:r>
              <a:rPr b="1" lang="en-GB" sz="1200">
                <a:solidFill>
                  <a:srgbClr val="CC0000"/>
                </a:solidFill>
                <a:latin typeface="Mada"/>
                <a:ea typeface="Mada"/>
                <a:cs typeface="Mada"/>
                <a:sym typeface="Mada"/>
              </a:rPr>
              <a:t>reservoir</a:t>
            </a:r>
            <a:r>
              <a:rPr lang="en-GB" sz="1200">
                <a:solidFill>
                  <a:schemeClr val="dk1"/>
                </a:solidFill>
                <a:latin typeface="Mada"/>
                <a:ea typeface="Mada"/>
                <a:cs typeface="Mada"/>
                <a:sym typeface="Mada"/>
              </a:rPr>
              <a:t> to a susceptible </a:t>
            </a:r>
            <a:r>
              <a:rPr b="1" lang="en-GB" sz="1200">
                <a:solidFill>
                  <a:srgbClr val="CC0000"/>
                </a:solidFill>
                <a:latin typeface="Mada"/>
                <a:ea typeface="Mada"/>
                <a:cs typeface="Mada"/>
                <a:sym typeface="Mada"/>
              </a:rPr>
              <a:t>host.</a:t>
            </a:r>
            <a:endParaRPr sz="1200">
              <a:solidFill>
                <a:srgbClr val="CC0000"/>
              </a:solidFill>
              <a:latin typeface="Mada"/>
              <a:ea typeface="Mada"/>
              <a:cs typeface="Mada"/>
              <a:sym typeface="Mada"/>
            </a:endParaRPr>
          </a:p>
          <a:p>
            <a:pPr indent="0" lvl="0" marL="0" rtl="0" algn="l">
              <a:lnSpc>
                <a:spcPct val="115000"/>
              </a:lnSpc>
              <a:spcBef>
                <a:spcPts val="1600"/>
              </a:spcBef>
              <a:spcAft>
                <a:spcPts val="0"/>
              </a:spcAft>
              <a:buNone/>
            </a:pPr>
            <a:r>
              <a:t/>
            </a:r>
            <a:endParaRPr sz="1200">
              <a:latin typeface="Mada"/>
              <a:ea typeface="Mada"/>
              <a:cs typeface="Mada"/>
              <a:sym typeface="Mada"/>
            </a:endParaRPr>
          </a:p>
          <a:p>
            <a:pPr indent="0" lvl="0" marL="0" rtl="0" algn="l">
              <a:lnSpc>
                <a:spcPct val="115000"/>
              </a:lnSpc>
              <a:spcBef>
                <a:spcPts val="1600"/>
              </a:spcBef>
              <a:spcAft>
                <a:spcPts val="1600"/>
              </a:spcAft>
              <a:buNone/>
            </a:pPr>
            <a:r>
              <a:t/>
            </a:r>
            <a:endParaRPr sz="1200">
              <a:latin typeface="Mada"/>
              <a:ea typeface="Mada"/>
              <a:cs typeface="Mada"/>
              <a:sym typeface="Mada"/>
            </a:endParaRPr>
          </a:p>
        </p:txBody>
      </p:sp>
      <p:sp>
        <p:nvSpPr>
          <p:cNvPr id="1971" name="Google Shape;1971;p70"/>
          <p:cNvSpPr/>
          <p:nvPr/>
        </p:nvSpPr>
        <p:spPr>
          <a:xfrm>
            <a:off x="-3" y="1138697"/>
            <a:ext cx="1257300" cy="648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972" name="Google Shape;1972;p70"/>
          <p:cNvSpPr txBox="1"/>
          <p:nvPr/>
        </p:nvSpPr>
        <p:spPr>
          <a:xfrm>
            <a:off x="0" y="1911525"/>
            <a:ext cx="76440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76A5AF"/>
                </a:solidFill>
                <a:latin typeface="Nunito"/>
                <a:ea typeface="Nunito"/>
                <a:cs typeface="Nunito"/>
                <a:sym typeface="Nunito"/>
              </a:rPr>
              <a:t>Six Prerequisites for the Transmission of Communicable Diseases</a:t>
            </a: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p:txBody>
      </p:sp>
      <p:sp>
        <p:nvSpPr>
          <p:cNvPr id="1973" name="Google Shape;1973;p70"/>
          <p:cNvSpPr/>
          <p:nvPr/>
        </p:nvSpPr>
        <p:spPr>
          <a:xfrm>
            <a:off x="0" y="2317375"/>
            <a:ext cx="69372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cxnSp>
        <p:nvCxnSpPr>
          <p:cNvPr id="1974" name="Google Shape;1974;p70"/>
          <p:cNvCxnSpPr/>
          <p:nvPr/>
        </p:nvCxnSpPr>
        <p:spPr>
          <a:xfrm flipH="1" rot="10800000">
            <a:off x="-6907" y="3681874"/>
            <a:ext cx="7602300" cy="600"/>
          </a:xfrm>
          <a:prstGeom prst="straightConnector1">
            <a:avLst/>
          </a:prstGeom>
          <a:noFill/>
          <a:ln cap="flat" cmpd="sng" w="9525">
            <a:solidFill>
              <a:srgbClr val="83C5BE"/>
            </a:solidFill>
            <a:prstDash val="solid"/>
            <a:round/>
            <a:headEnd len="med" w="med" type="none"/>
            <a:tailEnd len="med" w="med" type="none"/>
          </a:ln>
        </p:spPr>
      </p:cxnSp>
      <p:sp>
        <p:nvSpPr>
          <p:cNvPr id="1975" name="Google Shape;1975;p70"/>
          <p:cNvSpPr/>
          <p:nvPr/>
        </p:nvSpPr>
        <p:spPr>
          <a:xfrm>
            <a:off x="114391" y="2827263"/>
            <a:ext cx="720000" cy="607800"/>
          </a:xfrm>
          <a:prstGeom prst="ellipse">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70"/>
          <p:cNvSpPr/>
          <p:nvPr/>
        </p:nvSpPr>
        <p:spPr>
          <a:xfrm>
            <a:off x="1523932" y="3929938"/>
            <a:ext cx="720000" cy="607800"/>
          </a:xfrm>
          <a:prstGeom prst="ellipse">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70"/>
          <p:cNvSpPr/>
          <p:nvPr/>
        </p:nvSpPr>
        <p:spPr>
          <a:xfrm>
            <a:off x="2857606" y="2827263"/>
            <a:ext cx="720000" cy="607800"/>
          </a:xfrm>
          <a:prstGeom prst="ellipse">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70"/>
          <p:cNvSpPr/>
          <p:nvPr/>
        </p:nvSpPr>
        <p:spPr>
          <a:xfrm>
            <a:off x="4124721" y="3929938"/>
            <a:ext cx="720000" cy="607800"/>
          </a:xfrm>
          <a:prstGeom prst="ellipse">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79" name="Google Shape;1979;p70"/>
          <p:cNvCxnSpPr>
            <a:stCxn id="1975" idx="4"/>
          </p:cNvCxnSpPr>
          <p:nvPr/>
        </p:nvCxnSpPr>
        <p:spPr>
          <a:xfrm>
            <a:off x="474391" y="3435063"/>
            <a:ext cx="0" cy="247500"/>
          </a:xfrm>
          <a:prstGeom prst="straightConnector1">
            <a:avLst/>
          </a:prstGeom>
          <a:noFill/>
          <a:ln cap="flat" cmpd="sng" w="9525">
            <a:solidFill>
              <a:srgbClr val="83C5BE"/>
            </a:solidFill>
            <a:prstDash val="solid"/>
            <a:round/>
            <a:headEnd len="med" w="med" type="none"/>
            <a:tailEnd len="med" w="med" type="none"/>
          </a:ln>
        </p:spPr>
      </p:cxnSp>
      <p:cxnSp>
        <p:nvCxnSpPr>
          <p:cNvPr id="1980" name="Google Shape;1980;p70"/>
          <p:cNvCxnSpPr/>
          <p:nvPr/>
        </p:nvCxnSpPr>
        <p:spPr>
          <a:xfrm>
            <a:off x="3217581" y="3435010"/>
            <a:ext cx="0" cy="247500"/>
          </a:xfrm>
          <a:prstGeom prst="straightConnector1">
            <a:avLst/>
          </a:prstGeom>
          <a:noFill/>
          <a:ln cap="flat" cmpd="sng" w="9525">
            <a:solidFill>
              <a:srgbClr val="83C5BE"/>
            </a:solidFill>
            <a:prstDash val="solid"/>
            <a:round/>
            <a:headEnd len="med" w="med" type="none"/>
            <a:tailEnd len="med" w="med" type="none"/>
          </a:ln>
        </p:spPr>
      </p:cxnSp>
      <p:cxnSp>
        <p:nvCxnSpPr>
          <p:cNvPr id="1981" name="Google Shape;1981;p70"/>
          <p:cNvCxnSpPr/>
          <p:nvPr/>
        </p:nvCxnSpPr>
        <p:spPr>
          <a:xfrm>
            <a:off x="1881532" y="3682474"/>
            <a:ext cx="0" cy="247500"/>
          </a:xfrm>
          <a:prstGeom prst="straightConnector1">
            <a:avLst/>
          </a:prstGeom>
          <a:noFill/>
          <a:ln cap="flat" cmpd="sng" w="9525">
            <a:solidFill>
              <a:srgbClr val="83C5BE"/>
            </a:solidFill>
            <a:prstDash val="solid"/>
            <a:round/>
            <a:headEnd len="med" w="med" type="none"/>
            <a:tailEnd len="med" w="med" type="none"/>
          </a:ln>
        </p:spPr>
      </p:cxnSp>
      <p:cxnSp>
        <p:nvCxnSpPr>
          <p:cNvPr id="1982" name="Google Shape;1982;p70"/>
          <p:cNvCxnSpPr/>
          <p:nvPr/>
        </p:nvCxnSpPr>
        <p:spPr>
          <a:xfrm>
            <a:off x="4484699" y="3682474"/>
            <a:ext cx="0" cy="247500"/>
          </a:xfrm>
          <a:prstGeom prst="straightConnector1">
            <a:avLst/>
          </a:prstGeom>
          <a:noFill/>
          <a:ln cap="flat" cmpd="sng" w="9525">
            <a:solidFill>
              <a:srgbClr val="83C5BE"/>
            </a:solidFill>
            <a:prstDash val="solid"/>
            <a:round/>
            <a:headEnd len="med" w="med" type="none"/>
            <a:tailEnd len="med" w="med" type="none"/>
          </a:ln>
        </p:spPr>
      </p:cxnSp>
      <p:sp>
        <p:nvSpPr>
          <p:cNvPr id="1983" name="Google Shape;1983;p70"/>
          <p:cNvSpPr txBox="1"/>
          <p:nvPr/>
        </p:nvSpPr>
        <p:spPr>
          <a:xfrm flipH="1">
            <a:off x="218119" y="2990355"/>
            <a:ext cx="5127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FFFFFF"/>
                </a:solidFill>
                <a:latin typeface="Pathway Gothic One"/>
                <a:ea typeface="Pathway Gothic One"/>
                <a:cs typeface="Pathway Gothic One"/>
                <a:sym typeface="Pathway Gothic One"/>
              </a:rPr>
              <a:t>01</a:t>
            </a:r>
            <a:endParaRPr b="1" sz="3000">
              <a:solidFill>
                <a:srgbClr val="FFFFFF"/>
              </a:solidFill>
              <a:latin typeface="Pathway Gothic One"/>
              <a:ea typeface="Pathway Gothic One"/>
              <a:cs typeface="Pathway Gothic One"/>
              <a:sym typeface="Pathway Gothic One"/>
            </a:endParaRPr>
          </a:p>
        </p:txBody>
      </p:sp>
      <p:sp>
        <p:nvSpPr>
          <p:cNvPr id="1984" name="Google Shape;1984;p70"/>
          <p:cNvSpPr txBox="1"/>
          <p:nvPr/>
        </p:nvSpPr>
        <p:spPr>
          <a:xfrm flipH="1">
            <a:off x="2699075" y="2836950"/>
            <a:ext cx="1008000" cy="56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FFFFFF"/>
                </a:solidFill>
                <a:latin typeface="Pathway Gothic One"/>
                <a:ea typeface="Pathway Gothic One"/>
                <a:cs typeface="Pathway Gothic One"/>
                <a:sym typeface="Pathway Gothic One"/>
              </a:rPr>
              <a:t>03</a:t>
            </a:r>
            <a:endParaRPr b="1" sz="3000">
              <a:solidFill>
                <a:srgbClr val="FFFFFF"/>
              </a:solidFill>
              <a:latin typeface="Pathway Gothic One"/>
              <a:ea typeface="Pathway Gothic One"/>
              <a:cs typeface="Pathway Gothic One"/>
              <a:sym typeface="Pathway Gothic One"/>
            </a:endParaRPr>
          </a:p>
        </p:txBody>
      </p:sp>
      <p:sp>
        <p:nvSpPr>
          <p:cNvPr id="1985" name="Google Shape;1985;p70"/>
          <p:cNvSpPr txBox="1"/>
          <p:nvPr/>
        </p:nvSpPr>
        <p:spPr>
          <a:xfrm flipH="1">
            <a:off x="1627660" y="4093030"/>
            <a:ext cx="5127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FFFFFF"/>
                </a:solidFill>
                <a:latin typeface="Pathway Gothic One"/>
                <a:ea typeface="Pathway Gothic One"/>
                <a:cs typeface="Pathway Gothic One"/>
                <a:sym typeface="Pathway Gothic One"/>
              </a:rPr>
              <a:t>02</a:t>
            </a:r>
            <a:endParaRPr b="1" sz="3000">
              <a:solidFill>
                <a:srgbClr val="FFFFFF"/>
              </a:solidFill>
              <a:latin typeface="Pathway Gothic One"/>
              <a:ea typeface="Pathway Gothic One"/>
              <a:cs typeface="Pathway Gothic One"/>
              <a:sym typeface="Pathway Gothic One"/>
            </a:endParaRPr>
          </a:p>
        </p:txBody>
      </p:sp>
      <p:sp>
        <p:nvSpPr>
          <p:cNvPr id="1986" name="Google Shape;1986;p70"/>
          <p:cNvSpPr txBox="1"/>
          <p:nvPr/>
        </p:nvSpPr>
        <p:spPr>
          <a:xfrm flipH="1">
            <a:off x="4228450" y="4093030"/>
            <a:ext cx="5127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FFFFFF"/>
                </a:solidFill>
                <a:latin typeface="Pathway Gothic One"/>
                <a:ea typeface="Pathway Gothic One"/>
                <a:cs typeface="Pathway Gothic One"/>
                <a:sym typeface="Pathway Gothic One"/>
              </a:rPr>
              <a:t>04</a:t>
            </a:r>
            <a:endParaRPr b="1" sz="3000">
              <a:solidFill>
                <a:srgbClr val="FFFFFF"/>
              </a:solidFill>
              <a:latin typeface="Pathway Gothic One"/>
              <a:ea typeface="Pathway Gothic One"/>
              <a:cs typeface="Pathway Gothic One"/>
              <a:sym typeface="Pathway Gothic One"/>
            </a:endParaRPr>
          </a:p>
        </p:txBody>
      </p:sp>
      <p:sp>
        <p:nvSpPr>
          <p:cNvPr id="1987" name="Google Shape;1987;p70"/>
          <p:cNvSpPr txBox="1"/>
          <p:nvPr/>
        </p:nvSpPr>
        <p:spPr>
          <a:xfrm>
            <a:off x="1223531" y="2867461"/>
            <a:ext cx="1257900" cy="5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Font typeface="Arial"/>
              <a:buNone/>
            </a:pPr>
            <a:r>
              <a:rPr lang="en-GB" sz="1200">
                <a:solidFill>
                  <a:schemeClr val="dk1"/>
                </a:solidFill>
                <a:latin typeface="Mada"/>
                <a:ea typeface="Mada"/>
                <a:cs typeface="Mada"/>
                <a:sym typeface="Mada"/>
              </a:rPr>
              <a:t>The presence of a </a:t>
            </a:r>
            <a:r>
              <a:rPr b="1" lang="en-GB" sz="1200">
                <a:solidFill>
                  <a:srgbClr val="CC0000"/>
                </a:solidFill>
                <a:latin typeface="Mada"/>
                <a:ea typeface="Mada"/>
                <a:cs typeface="Mada"/>
                <a:sym typeface="Mada"/>
              </a:rPr>
              <a:t>reservoir</a:t>
            </a:r>
            <a:r>
              <a:rPr lang="en-GB" sz="1200">
                <a:solidFill>
                  <a:schemeClr val="dk1"/>
                </a:solidFill>
                <a:latin typeface="Mada"/>
                <a:ea typeface="Mada"/>
                <a:cs typeface="Mada"/>
                <a:sym typeface="Mada"/>
              </a:rPr>
              <a:t> of infection.</a:t>
            </a:r>
            <a:endParaRPr sz="1200">
              <a:solidFill>
                <a:schemeClr val="dk1"/>
              </a:solidFill>
              <a:latin typeface="Mada"/>
              <a:ea typeface="Mada"/>
              <a:cs typeface="Mada"/>
              <a:sym typeface="Mada"/>
            </a:endParaRPr>
          </a:p>
          <a:p>
            <a:pPr indent="0" lvl="0" marL="0" rtl="0" algn="ctr">
              <a:spcBef>
                <a:spcPts val="0"/>
              </a:spcBef>
              <a:spcAft>
                <a:spcPts val="0"/>
              </a:spcAft>
              <a:buNone/>
            </a:pPr>
            <a:r>
              <a:t/>
            </a:r>
            <a:endParaRPr b="1" sz="1200">
              <a:latin typeface="Mada"/>
              <a:ea typeface="Mada"/>
              <a:cs typeface="Mada"/>
              <a:sym typeface="Mada"/>
            </a:endParaRPr>
          </a:p>
        </p:txBody>
      </p:sp>
      <p:sp>
        <p:nvSpPr>
          <p:cNvPr id="1988" name="Google Shape;1988;p70"/>
          <p:cNvSpPr txBox="1"/>
          <p:nvPr/>
        </p:nvSpPr>
        <p:spPr>
          <a:xfrm>
            <a:off x="-108175" y="3693050"/>
            <a:ext cx="1659600" cy="5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1"/>
                </a:solidFill>
                <a:latin typeface="Mada"/>
                <a:ea typeface="Mada"/>
                <a:cs typeface="Mada"/>
                <a:sym typeface="Mada"/>
              </a:rPr>
              <a:t>The presence of a microbial</a:t>
            </a:r>
            <a:r>
              <a:rPr b="1" lang="en-GB" sz="1200">
                <a:solidFill>
                  <a:srgbClr val="FF0000"/>
                </a:solidFill>
                <a:latin typeface="Mada"/>
                <a:ea typeface="Mada"/>
                <a:cs typeface="Mada"/>
                <a:sym typeface="Mada"/>
              </a:rPr>
              <a:t> </a:t>
            </a:r>
            <a:r>
              <a:rPr b="1" lang="en-GB" sz="1200">
                <a:solidFill>
                  <a:srgbClr val="CC0000"/>
                </a:solidFill>
                <a:latin typeface="Mada"/>
                <a:ea typeface="Mada"/>
                <a:cs typeface="Mada"/>
                <a:sym typeface="Mada"/>
              </a:rPr>
              <a:t>agent</a:t>
            </a:r>
            <a:r>
              <a:rPr b="1" lang="en-GB" sz="1200">
                <a:latin typeface="Mada"/>
                <a:ea typeface="Mada"/>
                <a:cs typeface="Mada"/>
                <a:sym typeface="Mada"/>
              </a:rPr>
              <a:t> </a:t>
            </a:r>
            <a:endParaRPr b="1" sz="1200">
              <a:latin typeface="Mada"/>
              <a:ea typeface="Mada"/>
              <a:cs typeface="Mada"/>
              <a:sym typeface="Mada"/>
            </a:endParaRPr>
          </a:p>
        </p:txBody>
      </p:sp>
      <p:sp>
        <p:nvSpPr>
          <p:cNvPr id="1989" name="Google Shape;1989;p70"/>
          <p:cNvSpPr txBox="1"/>
          <p:nvPr/>
        </p:nvSpPr>
        <p:spPr>
          <a:xfrm>
            <a:off x="2218350" y="3695775"/>
            <a:ext cx="2055300" cy="5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CC0000"/>
                </a:solidFill>
                <a:latin typeface="Mada"/>
                <a:ea typeface="Mada"/>
                <a:cs typeface="Mada"/>
                <a:sym typeface="Mada"/>
              </a:rPr>
              <a:t>Portal of exit</a:t>
            </a:r>
            <a:r>
              <a:rPr lang="en-GB" sz="1200">
                <a:solidFill>
                  <a:schemeClr val="dk2"/>
                </a:solidFill>
                <a:latin typeface="Mada"/>
                <a:ea typeface="Mada"/>
                <a:cs typeface="Mada"/>
                <a:sym typeface="Mada"/>
              </a:rPr>
              <a:t> through which the microbiological agent leaves the reservoir</a:t>
            </a:r>
            <a:r>
              <a:rPr b="1" lang="en-GB" sz="1200">
                <a:latin typeface="Mada"/>
                <a:ea typeface="Mada"/>
                <a:cs typeface="Mada"/>
                <a:sym typeface="Mada"/>
              </a:rPr>
              <a:t> </a:t>
            </a:r>
            <a:endParaRPr b="1" sz="1200">
              <a:latin typeface="Mada"/>
              <a:ea typeface="Mada"/>
              <a:cs typeface="Mada"/>
              <a:sym typeface="Mada"/>
            </a:endParaRPr>
          </a:p>
        </p:txBody>
      </p:sp>
      <p:sp>
        <p:nvSpPr>
          <p:cNvPr id="1990" name="Google Shape;1990;p70"/>
          <p:cNvSpPr txBox="1"/>
          <p:nvPr/>
        </p:nvSpPr>
        <p:spPr>
          <a:xfrm>
            <a:off x="3510414" y="2896746"/>
            <a:ext cx="1951800" cy="357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chemeClr val="dk1"/>
              </a:buClr>
              <a:buSzPts val="1100"/>
              <a:buFont typeface="Arial"/>
              <a:buNone/>
            </a:pPr>
            <a:r>
              <a:rPr b="1" lang="en-GB" sz="1200">
                <a:solidFill>
                  <a:srgbClr val="CC0000"/>
                </a:solidFill>
                <a:latin typeface="Mada"/>
                <a:ea typeface="Mada"/>
                <a:cs typeface="Mada"/>
                <a:sym typeface="Mada"/>
              </a:rPr>
              <a:t>Mode of transmission</a:t>
            </a:r>
            <a:endParaRPr sz="1000">
              <a:solidFill>
                <a:srgbClr val="CC0000"/>
              </a:solidFill>
              <a:latin typeface="Mada"/>
              <a:ea typeface="Mada"/>
              <a:cs typeface="Mada"/>
              <a:sym typeface="Mada"/>
            </a:endParaRPr>
          </a:p>
        </p:txBody>
      </p:sp>
      <p:sp>
        <p:nvSpPr>
          <p:cNvPr id="1991" name="Google Shape;1991;p70"/>
          <p:cNvSpPr/>
          <p:nvPr/>
        </p:nvSpPr>
        <p:spPr>
          <a:xfrm>
            <a:off x="5448391" y="2827263"/>
            <a:ext cx="720000" cy="607800"/>
          </a:xfrm>
          <a:prstGeom prst="ellipse">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92" name="Google Shape;1992;p70"/>
          <p:cNvCxnSpPr>
            <a:stCxn id="1991" idx="4"/>
          </p:cNvCxnSpPr>
          <p:nvPr/>
        </p:nvCxnSpPr>
        <p:spPr>
          <a:xfrm>
            <a:off x="5808391" y="3435063"/>
            <a:ext cx="0" cy="247500"/>
          </a:xfrm>
          <a:prstGeom prst="straightConnector1">
            <a:avLst/>
          </a:prstGeom>
          <a:noFill/>
          <a:ln cap="flat" cmpd="sng" w="9525">
            <a:solidFill>
              <a:srgbClr val="83C5BE"/>
            </a:solidFill>
            <a:prstDash val="solid"/>
            <a:round/>
            <a:headEnd len="med" w="med" type="none"/>
            <a:tailEnd len="med" w="med" type="none"/>
          </a:ln>
        </p:spPr>
      </p:cxnSp>
      <p:sp>
        <p:nvSpPr>
          <p:cNvPr id="1993" name="Google Shape;1993;p70"/>
          <p:cNvSpPr txBox="1"/>
          <p:nvPr/>
        </p:nvSpPr>
        <p:spPr>
          <a:xfrm flipH="1">
            <a:off x="5552119" y="2990355"/>
            <a:ext cx="5127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FFFFFF"/>
                </a:solidFill>
                <a:latin typeface="Pathway Gothic One"/>
                <a:ea typeface="Pathway Gothic One"/>
                <a:cs typeface="Pathway Gothic One"/>
                <a:sym typeface="Pathway Gothic One"/>
              </a:rPr>
              <a:t>05</a:t>
            </a:r>
            <a:endParaRPr b="1" sz="3000">
              <a:solidFill>
                <a:srgbClr val="FFFFFF"/>
              </a:solidFill>
              <a:latin typeface="Pathway Gothic One"/>
              <a:ea typeface="Pathway Gothic One"/>
              <a:cs typeface="Pathway Gothic One"/>
              <a:sym typeface="Pathway Gothic One"/>
            </a:endParaRPr>
          </a:p>
        </p:txBody>
      </p:sp>
      <p:sp>
        <p:nvSpPr>
          <p:cNvPr id="1994" name="Google Shape;1994;p70"/>
          <p:cNvSpPr txBox="1"/>
          <p:nvPr/>
        </p:nvSpPr>
        <p:spPr>
          <a:xfrm>
            <a:off x="6179550" y="2821350"/>
            <a:ext cx="1422300" cy="566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chemeClr val="dk1"/>
              </a:buClr>
              <a:buSzPts val="1100"/>
              <a:buFont typeface="Arial"/>
              <a:buNone/>
            </a:pPr>
            <a:r>
              <a:rPr lang="en-GB" sz="1200">
                <a:solidFill>
                  <a:schemeClr val="dk2"/>
                </a:solidFill>
                <a:latin typeface="Mada"/>
                <a:ea typeface="Mada"/>
                <a:cs typeface="Mada"/>
                <a:sym typeface="Mada"/>
              </a:rPr>
              <a:t>The presence of a </a:t>
            </a:r>
            <a:r>
              <a:rPr b="1" lang="en-GB" sz="1200">
                <a:solidFill>
                  <a:srgbClr val="CC0000"/>
                </a:solidFill>
                <a:latin typeface="Mada"/>
                <a:ea typeface="Mada"/>
                <a:cs typeface="Mada"/>
                <a:sym typeface="Mada"/>
              </a:rPr>
              <a:t>susceptible host</a:t>
            </a:r>
            <a:endParaRPr b="1" sz="1000">
              <a:solidFill>
                <a:srgbClr val="CC0000"/>
              </a:solidFill>
              <a:latin typeface="Mada"/>
              <a:ea typeface="Mada"/>
              <a:cs typeface="Mada"/>
              <a:sym typeface="Mada"/>
            </a:endParaRPr>
          </a:p>
        </p:txBody>
      </p:sp>
      <p:sp>
        <p:nvSpPr>
          <p:cNvPr id="1995" name="Google Shape;1995;p70"/>
          <p:cNvSpPr/>
          <p:nvPr/>
        </p:nvSpPr>
        <p:spPr>
          <a:xfrm>
            <a:off x="6715521" y="3929938"/>
            <a:ext cx="720000" cy="607800"/>
          </a:xfrm>
          <a:prstGeom prst="ellipse">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96" name="Google Shape;1996;p70"/>
          <p:cNvCxnSpPr/>
          <p:nvPr/>
        </p:nvCxnSpPr>
        <p:spPr>
          <a:xfrm>
            <a:off x="7075499" y="3682474"/>
            <a:ext cx="0" cy="247500"/>
          </a:xfrm>
          <a:prstGeom prst="straightConnector1">
            <a:avLst/>
          </a:prstGeom>
          <a:noFill/>
          <a:ln cap="flat" cmpd="sng" w="9525">
            <a:solidFill>
              <a:srgbClr val="83C5BE"/>
            </a:solidFill>
            <a:prstDash val="solid"/>
            <a:round/>
            <a:headEnd len="med" w="med" type="none"/>
            <a:tailEnd len="med" w="med" type="none"/>
          </a:ln>
        </p:spPr>
      </p:cxnSp>
      <p:sp>
        <p:nvSpPr>
          <p:cNvPr id="1997" name="Google Shape;1997;p70"/>
          <p:cNvSpPr txBox="1"/>
          <p:nvPr/>
        </p:nvSpPr>
        <p:spPr>
          <a:xfrm flipH="1">
            <a:off x="6819250" y="4093030"/>
            <a:ext cx="5127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FFFFFF"/>
                </a:solidFill>
                <a:latin typeface="Pathway Gothic One"/>
                <a:ea typeface="Pathway Gothic One"/>
                <a:cs typeface="Pathway Gothic One"/>
                <a:sym typeface="Pathway Gothic One"/>
              </a:rPr>
              <a:t>06</a:t>
            </a:r>
            <a:endParaRPr b="1" sz="3000">
              <a:solidFill>
                <a:srgbClr val="FFFFFF"/>
              </a:solidFill>
              <a:latin typeface="Pathway Gothic One"/>
              <a:ea typeface="Pathway Gothic One"/>
              <a:cs typeface="Pathway Gothic One"/>
              <a:sym typeface="Pathway Gothic One"/>
            </a:endParaRPr>
          </a:p>
        </p:txBody>
      </p:sp>
      <p:sp>
        <p:nvSpPr>
          <p:cNvPr id="1998" name="Google Shape;1998;p70"/>
          <p:cNvSpPr txBox="1"/>
          <p:nvPr/>
        </p:nvSpPr>
        <p:spPr>
          <a:xfrm>
            <a:off x="4826799" y="3695350"/>
            <a:ext cx="1951800" cy="566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n-GB" sz="1200">
                <a:solidFill>
                  <a:srgbClr val="CC0000"/>
                </a:solidFill>
                <a:latin typeface="Mada"/>
                <a:ea typeface="Mada"/>
                <a:cs typeface="Mada"/>
                <a:sym typeface="Mada"/>
              </a:rPr>
              <a:t>Portal of entry</a:t>
            </a:r>
            <a:r>
              <a:rPr lang="en-GB" sz="1200">
                <a:solidFill>
                  <a:schemeClr val="dk2"/>
                </a:solidFill>
                <a:latin typeface="Mada"/>
                <a:ea typeface="Mada"/>
                <a:cs typeface="Mada"/>
                <a:sym typeface="Mada"/>
              </a:rPr>
              <a:t> or an inlet through which the microbiological enters the host.</a:t>
            </a:r>
            <a:endParaRPr sz="1200">
              <a:solidFill>
                <a:schemeClr val="dk1"/>
              </a:solidFill>
              <a:latin typeface="Mada"/>
              <a:ea typeface="Mada"/>
              <a:cs typeface="Mada"/>
              <a:sym typeface="Mada"/>
            </a:endParaRPr>
          </a:p>
          <a:p>
            <a:pPr indent="0" lvl="0" marL="0" rtl="0" algn="ctr">
              <a:lnSpc>
                <a:spcPct val="100000"/>
              </a:lnSpc>
              <a:spcBef>
                <a:spcPts val="1600"/>
              </a:spcBef>
              <a:spcAft>
                <a:spcPts val="0"/>
              </a:spcAft>
              <a:buNone/>
            </a:pPr>
            <a:r>
              <a:t/>
            </a:r>
            <a:endParaRPr b="1" sz="1200">
              <a:latin typeface="Mada"/>
              <a:ea typeface="Mada"/>
              <a:cs typeface="Mada"/>
              <a:sym typeface="Mada"/>
            </a:endParaRPr>
          </a:p>
        </p:txBody>
      </p:sp>
      <p:sp>
        <p:nvSpPr>
          <p:cNvPr id="1999" name="Google Shape;1999;p70"/>
          <p:cNvSpPr txBox="1"/>
          <p:nvPr/>
        </p:nvSpPr>
        <p:spPr>
          <a:xfrm>
            <a:off x="-116025" y="5299150"/>
            <a:ext cx="7411200" cy="17943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434343"/>
              </a:buClr>
              <a:buSzPts val="1100"/>
              <a:buFont typeface="Mada"/>
              <a:buChar char="●"/>
            </a:pPr>
            <a:r>
              <a:rPr b="1" lang="en-GB" sz="1100">
                <a:highlight>
                  <a:srgbClr val="D0E0E3"/>
                </a:highlight>
                <a:latin typeface="Mada"/>
                <a:ea typeface="Mada"/>
                <a:cs typeface="Mada"/>
                <a:sym typeface="Mada"/>
              </a:rPr>
              <a:t>Control:</a:t>
            </a:r>
            <a:r>
              <a:rPr lang="en-GB" sz="1100">
                <a:latin typeface="Mada"/>
                <a:ea typeface="Mada"/>
                <a:cs typeface="Mada"/>
                <a:sym typeface="Mada"/>
              </a:rPr>
              <a:t> </a:t>
            </a:r>
            <a:r>
              <a:rPr lang="en-GB" sz="1100">
                <a:solidFill>
                  <a:schemeClr val="dk1"/>
                </a:solidFill>
                <a:latin typeface="Mada"/>
                <a:ea typeface="Mada"/>
                <a:cs typeface="Mada"/>
                <a:sym typeface="Mada"/>
              </a:rPr>
              <a:t>Refers to the activities conducted to bring a disease or a health problem to a very low level till it becomes </a:t>
            </a:r>
            <a:r>
              <a:rPr b="1" lang="en-GB" sz="1100">
                <a:solidFill>
                  <a:schemeClr val="dk1"/>
                </a:solidFill>
                <a:latin typeface="Mada"/>
                <a:ea typeface="Mada"/>
                <a:cs typeface="Mada"/>
                <a:sym typeface="Mada"/>
              </a:rPr>
              <a:t>no longer a public health problem.</a:t>
            </a:r>
            <a:endParaRPr sz="1100">
              <a:latin typeface="Mada"/>
              <a:ea typeface="Mada"/>
              <a:cs typeface="Mada"/>
              <a:sym typeface="Mada"/>
            </a:endParaRPr>
          </a:p>
          <a:p>
            <a:pPr indent="-298450" lvl="0" marL="457200" rtl="0" algn="l">
              <a:lnSpc>
                <a:spcPct val="115000"/>
              </a:lnSpc>
              <a:spcBef>
                <a:spcPts val="0"/>
              </a:spcBef>
              <a:spcAft>
                <a:spcPts val="0"/>
              </a:spcAft>
              <a:buClr>
                <a:srgbClr val="000000"/>
              </a:buClr>
              <a:buSzPts val="1100"/>
              <a:buFont typeface="Mada"/>
              <a:buChar char="●"/>
            </a:pPr>
            <a:r>
              <a:rPr b="1" lang="en-GB" sz="1100">
                <a:solidFill>
                  <a:schemeClr val="dk1"/>
                </a:solidFill>
                <a:highlight>
                  <a:srgbClr val="D0E0E3"/>
                </a:highlight>
                <a:latin typeface="Mada"/>
                <a:ea typeface="Mada"/>
                <a:cs typeface="Mada"/>
                <a:sym typeface="Mada"/>
              </a:rPr>
              <a:t>Elimination:</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Termination of all modes of transmission to a reduction of the incidence of the </a:t>
            </a:r>
            <a:r>
              <a:rPr b="1" lang="en-GB" sz="1100">
                <a:solidFill>
                  <a:schemeClr val="dk1"/>
                </a:solidFill>
                <a:latin typeface="Mada"/>
                <a:ea typeface="Mada"/>
                <a:cs typeface="Mada"/>
                <a:sym typeface="Mada"/>
              </a:rPr>
              <a:t>disease to the zero</a:t>
            </a:r>
            <a:r>
              <a:rPr lang="en-GB" sz="1100">
                <a:solidFill>
                  <a:schemeClr val="dk1"/>
                </a:solidFill>
                <a:latin typeface="Mada"/>
                <a:ea typeface="Mada"/>
                <a:cs typeface="Mada"/>
                <a:sym typeface="Mada"/>
              </a:rPr>
              <a:t> in a </a:t>
            </a:r>
            <a:r>
              <a:rPr b="1" lang="en-GB" sz="1100">
                <a:solidFill>
                  <a:srgbClr val="CC0000"/>
                </a:solidFill>
                <a:latin typeface="Mada"/>
                <a:ea typeface="Mada"/>
                <a:cs typeface="Mada"/>
                <a:sym typeface="Mada"/>
              </a:rPr>
              <a:t>confined</a:t>
            </a:r>
            <a:r>
              <a:rPr b="1" lang="en-GB" sz="1100">
                <a:solidFill>
                  <a:srgbClr val="FF0000"/>
                </a:solidFill>
                <a:latin typeface="Mada"/>
                <a:ea typeface="Mada"/>
                <a:cs typeface="Mada"/>
                <a:sym typeface="Mada"/>
              </a:rPr>
              <a:t> </a:t>
            </a:r>
            <a:r>
              <a:rPr lang="en-GB" sz="1100">
                <a:solidFill>
                  <a:schemeClr val="dk1"/>
                </a:solidFill>
                <a:latin typeface="Mada"/>
                <a:ea typeface="Mada"/>
                <a:cs typeface="Mada"/>
                <a:sym typeface="Mada"/>
              </a:rPr>
              <a:t>or specific geographic locality as a result of deliberate efforts yet, </a:t>
            </a:r>
            <a:r>
              <a:rPr b="1" lang="en-GB" sz="1100">
                <a:solidFill>
                  <a:schemeClr val="dk1"/>
                </a:solidFill>
                <a:latin typeface="Mada"/>
                <a:ea typeface="Mada"/>
                <a:cs typeface="Mada"/>
                <a:sym typeface="Mada"/>
              </a:rPr>
              <a:t>continued intervention methods are required.</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D0E0E3"/>
                </a:highlight>
                <a:latin typeface="Mada"/>
                <a:ea typeface="Mada"/>
                <a:cs typeface="Mada"/>
                <a:sym typeface="Mada"/>
              </a:rPr>
              <a:t>Eradication:</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Termination of all modes of transmission of infection by extermination of the infectious agent. </a:t>
            </a:r>
            <a:endParaRPr baseline="30000"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concept of eradication is a </a:t>
            </a:r>
            <a:r>
              <a:rPr b="1" lang="en-GB" sz="1100">
                <a:solidFill>
                  <a:srgbClr val="CC0000"/>
                </a:solidFill>
                <a:latin typeface="Mada"/>
                <a:ea typeface="Mada"/>
                <a:cs typeface="Mada"/>
                <a:sym typeface="Mada"/>
              </a:rPr>
              <a:t>global</a:t>
            </a:r>
            <a:r>
              <a:rPr b="1" lang="en-GB" sz="1100">
                <a:solidFill>
                  <a:srgbClr val="FF0000"/>
                </a:solidFill>
                <a:latin typeface="Mada"/>
                <a:ea typeface="Mada"/>
                <a:cs typeface="Mada"/>
                <a:sym typeface="Mada"/>
              </a:rPr>
              <a:t> </a:t>
            </a:r>
            <a:r>
              <a:rPr lang="en-GB" sz="1100">
                <a:solidFill>
                  <a:schemeClr val="dk1"/>
                </a:solidFill>
                <a:latin typeface="Mada"/>
                <a:ea typeface="Mada"/>
                <a:cs typeface="Mada"/>
                <a:sym typeface="Mada"/>
              </a:rPr>
              <a:t>one. (complete removal).</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rgbClr val="CC0000"/>
                </a:solidFill>
                <a:latin typeface="Mada"/>
                <a:ea typeface="Mada"/>
                <a:cs typeface="Mada"/>
                <a:sym typeface="Mada"/>
              </a:rPr>
              <a:t>Smallpox</a:t>
            </a:r>
            <a:r>
              <a:rPr b="1" lang="en-GB" sz="1100">
                <a:solidFill>
                  <a:srgbClr val="FF0000"/>
                </a:solidFill>
                <a:latin typeface="Mada"/>
                <a:ea typeface="Mada"/>
                <a:cs typeface="Mada"/>
                <a:sym typeface="Mada"/>
              </a:rPr>
              <a:t> </a:t>
            </a:r>
            <a:r>
              <a:rPr lang="en-GB" sz="1100">
                <a:solidFill>
                  <a:schemeClr val="dk1"/>
                </a:solidFill>
                <a:latin typeface="Mada"/>
                <a:ea typeface="Mada"/>
                <a:cs typeface="Mada"/>
                <a:sym typeface="Mada"/>
              </a:rPr>
              <a:t>is the only disease that has been eradicated to date is smallpox. </a:t>
            </a:r>
            <a:endParaRPr sz="1100">
              <a:solidFill>
                <a:schemeClr val="dk1"/>
              </a:solidFill>
              <a:latin typeface="Mada"/>
              <a:ea typeface="Mada"/>
              <a:cs typeface="Mada"/>
              <a:sym typeface="Mada"/>
            </a:endParaRPr>
          </a:p>
        </p:txBody>
      </p:sp>
      <p:sp>
        <p:nvSpPr>
          <p:cNvPr id="2000" name="Google Shape;2000;p70"/>
          <p:cNvSpPr txBox="1"/>
          <p:nvPr/>
        </p:nvSpPr>
        <p:spPr>
          <a:xfrm>
            <a:off x="0" y="4730926"/>
            <a:ext cx="70722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76A5AF"/>
                </a:solidFill>
                <a:latin typeface="Nunito"/>
                <a:ea typeface="Nunito"/>
                <a:cs typeface="Nunito"/>
                <a:sym typeface="Nunito"/>
              </a:rPr>
              <a:t>Relevant Terms</a:t>
            </a: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a:p>
            <a:pPr indent="0" lvl="0" marL="0" rtl="0" algn="l">
              <a:lnSpc>
                <a:spcPct val="115000"/>
              </a:lnSpc>
              <a:spcBef>
                <a:spcPts val="1600"/>
              </a:spcBef>
              <a:spcAft>
                <a:spcPts val="1600"/>
              </a:spcAft>
              <a:buNone/>
            </a:pP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p:txBody>
      </p:sp>
      <p:sp>
        <p:nvSpPr>
          <p:cNvPr id="2001" name="Google Shape;2001;p70"/>
          <p:cNvSpPr/>
          <p:nvPr/>
        </p:nvSpPr>
        <p:spPr>
          <a:xfrm>
            <a:off x="0" y="5136775"/>
            <a:ext cx="18972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002" name="Google Shape;2002;p70"/>
          <p:cNvSpPr txBox="1"/>
          <p:nvPr/>
        </p:nvSpPr>
        <p:spPr>
          <a:xfrm>
            <a:off x="0" y="6940726"/>
            <a:ext cx="70722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76A5AF"/>
                </a:solidFill>
                <a:latin typeface="Nunito"/>
                <a:ea typeface="Nunito"/>
                <a:cs typeface="Nunito"/>
                <a:sym typeface="Nunito"/>
              </a:rPr>
              <a:t>Types of Reservoir</a:t>
            </a: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a:p>
            <a:pPr indent="0" lvl="0" marL="0" rtl="0" algn="l">
              <a:lnSpc>
                <a:spcPct val="115000"/>
              </a:lnSpc>
              <a:spcBef>
                <a:spcPts val="1600"/>
              </a:spcBef>
              <a:spcAft>
                <a:spcPts val="1600"/>
              </a:spcAft>
              <a:buNone/>
            </a:pP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p:txBody>
      </p:sp>
      <p:sp>
        <p:nvSpPr>
          <p:cNvPr id="2003" name="Google Shape;2003;p70"/>
          <p:cNvSpPr/>
          <p:nvPr/>
        </p:nvSpPr>
        <p:spPr>
          <a:xfrm>
            <a:off x="0" y="7346575"/>
            <a:ext cx="21132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aphicFrame>
        <p:nvGraphicFramePr>
          <p:cNvPr id="2004" name="Google Shape;2004;p70"/>
          <p:cNvGraphicFramePr/>
          <p:nvPr/>
        </p:nvGraphicFramePr>
        <p:xfrm>
          <a:off x="114363" y="7514363"/>
          <a:ext cx="3000000" cy="3000000"/>
        </p:xfrm>
        <a:graphic>
          <a:graphicData uri="http://schemas.openxmlformats.org/drawingml/2006/table">
            <a:tbl>
              <a:tblPr>
                <a:noFill/>
                <a:tableStyleId>{1BD1D66B-9B94-4509-B696-DCD2EA6312DE}</a:tableStyleId>
              </a:tblPr>
              <a:tblGrid>
                <a:gridCol w="2290650"/>
                <a:gridCol w="2560275"/>
                <a:gridCol w="2560275"/>
              </a:tblGrid>
              <a:tr h="429675">
                <a:tc>
                  <a:txBody>
                    <a:bodyPr/>
                    <a:lstStyle/>
                    <a:p>
                      <a:pPr indent="0" lvl="0" marL="0" rtl="0" algn="ctr">
                        <a:spcBef>
                          <a:spcPts val="0"/>
                        </a:spcBef>
                        <a:spcAft>
                          <a:spcPts val="0"/>
                        </a:spcAft>
                        <a:buNone/>
                      </a:pPr>
                      <a:r>
                        <a:rPr b="1" lang="en-GB" sz="1000">
                          <a:solidFill>
                            <a:srgbClr val="FFFFFF"/>
                          </a:solidFill>
                          <a:latin typeface="Mada"/>
                          <a:ea typeface="Mada"/>
                          <a:cs typeface="Mada"/>
                          <a:sym typeface="Mada"/>
                        </a:rPr>
                        <a:t>Human Reservoir</a:t>
                      </a:r>
                      <a:endParaRPr b="1" sz="1000">
                        <a:solidFill>
                          <a:srgbClr val="FFFFFF"/>
                        </a:solidFill>
                        <a:latin typeface="Mada"/>
                        <a:ea typeface="Mada"/>
                        <a:cs typeface="Mada"/>
                        <a:sym typeface="Mada"/>
                      </a:endParaRPr>
                    </a:p>
                  </a:txBody>
                  <a:tcPr marT="91425" marB="91425" marR="91425" marL="91425">
                    <a:solidFill>
                      <a:srgbClr val="134F5C"/>
                    </a:solidFill>
                  </a:tcPr>
                </a:tc>
                <a:tc>
                  <a:txBody>
                    <a:bodyPr/>
                    <a:lstStyle/>
                    <a:p>
                      <a:pPr indent="0" lvl="0" marL="0" rtl="0" algn="ctr">
                        <a:spcBef>
                          <a:spcPts val="0"/>
                        </a:spcBef>
                        <a:spcAft>
                          <a:spcPts val="0"/>
                        </a:spcAft>
                        <a:buNone/>
                      </a:pPr>
                      <a:r>
                        <a:rPr b="1" lang="en-GB" sz="1000">
                          <a:solidFill>
                            <a:srgbClr val="FFFFFF"/>
                          </a:solidFill>
                          <a:latin typeface="Mada"/>
                          <a:ea typeface="Mada"/>
                          <a:cs typeface="Mada"/>
                          <a:sym typeface="Mada"/>
                        </a:rPr>
                        <a:t>Animal Reservoir</a:t>
                      </a:r>
                      <a:endParaRPr b="1" sz="1000">
                        <a:solidFill>
                          <a:srgbClr val="FFFFFF"/>
                        </a:solidFill>
                        <a:latin typeface="Mada"/>
                        <a:ea typeface="Mada"/>
                        <a:cs typeface="Mada"/>
                        <a:sym typeface="Mada"/>
                      </a:endParaRPr>
                    </a:p>
                  </a:txBody>
                  <a:tcPr marT="91425" marB="91425" marR="91425" marL="91425">
                    <a:solidFill>
                      <a:srgbClr val="134F5C"/>
                    </a:solidFill>
                  </a:tcPr>
                </a:tc>
                <a:tc>
                  <a:txBody>
                    <a:bodyPr/>
                    <a:lstStyle/>
                    <a:p>
                      <a:pPr indent="0" lvl="0" marL="0" rtl="0" algn="ctr">
                        <a:spcBef>
                          <a:spcPts val="0"/>
                        </a:spcBef>
                        <a:spcAft>
                          <a:spcPts val="0"/>
                        </a:spcAft>
                        <a:buClr>
                          <a:schemeClr val="dk1"/>
                        </a:buClr>
                        <a:buSzPts val="1100"/>
                        <a:buFont typeface="Arial"/>
                        <a:buNone/>
                      </a:pPr>
                      <a:r>
                        <a:rPr b="1" lang="en-GB" sz="1000">
                          <a:solidFill>
                            <a:schemeClr val="lt1"/>
                          </a:solidFill>
                          <a:latin typeface="Mada"/>
                          <a:ea typeface="Mada"/>
                          <a:cs typeface="Mada"/>
                          <a:sym typeface="Mada"/>
                        </a:rPr>
                        <a:t>Non-Living Reservoir</a:t>
                      </a:r>
                      <a:endParaRPr b="1" sz="1000">
                        <a:solidFill>
                          <a:srgbClr val="FFFFFF"/>
                        </a:solidFill>
                        <a:latin typeface="Mada"/>
                        <a:ea typeface="Mada"/>
                        <a:cs typeface="Mada"/>
                        <a:sym typeface="Mada"/>
                      </a:endParaRPr>
                    </a:p>
                  </a:txBody>
                  <a:tcPr marT="91425" marB="91425" marR="91425" marL="91425">
                    <a:solidFill>
                      <a:srgbClr val="134F5C"/>
                    </a:solidFill>
                  </a:tcPr>
                </a:tc>
              </a:tr>
              <a:tr h="1337800">
                <a:tc>
                  <a:txBody>
                    <a:bodyPr/>
                    <a:lstStyle/>
                    <a:p>
                      <a:pPr indent="-140799" lvl="0" marL="89999" rtl="0" algn="l">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Most </a:t>
                      </a:r>
                      <a:r>
                        <a:rPr b="1" lang="en-GB" sz="800">
                          <a:solidFill>
                            <a:schemeClr val="dk1"/>
                          </a:solidFill>
                          <a:latin typeface="Mada"/>
                          <a:ea typeface="Mada"/>
                          <a:cs typeface="Mada"/>
                          <a:sym typeface="Mada"/>
                        </a:rPr>
                        <a:t>viral</a:t>
                      </a:r>
                      <a:r>
                        <a:rPr lang="en-GB" sz="800">
                          <a:solidFill>
                            <a:schemeClr val="dk1"/>
                          </a:solidFill>
                          <a:latin typeface="Mada"/>
                          <a:ea typeface="Mada"/>
                          <a:cs typeface="Mada"/>
                          <a:sym typeface="Mada"/>
                        </a:rPr>
                        <a:t> and </a:t>
                      </a:r>
                      <a:r>
                        <a:rPr b="1" lang="en-GB" sz="800">
                          <a:solidFill>
                            <a:schemeClr val="dk1"/>
                          </a:solidFill>
                          <a:latin typeface="Mada"/>
                          <a:ea typeface="Mada"/>
                          <a:cs typeface="Mada"/>
                          <a:sym typeface="Mada"/>
                        </a:rPr>
                        <a:t>bacterial respiratory tract infections</a:t>
                      </a:r>
                      <a:r>
                        <a:rPr lang="en-GB" sz="800">
                          <a:solidFill>
                            <a:schemeClr val="dk1"/>
                          </a:solidFill>
                          <a:latin typeface="Mada"/>
                          <a:ea typeface="Mada"/>
                          <a:cs typeface="Mada"/>
                          <a:sym typeface="Mada"/>
                        </a:rPr>
                        <a:t>.</a:t>
                      </a:r>
                      <a:endParaRPr sz="800">
                        <a:solidFill>
                          <a:schemeClr val="dk1"/>
                        </a:solidFill>
                        <a:latin typeface="Mada"/>
                        <a:ea typeface="Mada"/>
                        <a:cs typeface="Mada"/>
                        <a:sym typeface="Mada"/>
                      </a:endParaRPr>
                    </a:p>
                    <a:p>
                      <a:pPr indent="-140799" lvl="0" marL="89999" rtl="0" algn="l">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Most infections caused by </a:t>
                      </a:r>
                      <a:r>
                        <a:rPr b="1" lang="en-GB" sz="800">
                          <a:solidFill>
                            <a:srgbClr val="CC0000"/>
                          </a:solidFill>
                          <a:latin typeface="Mada"/>
                          <a:ea typeface="Mada"/>
                          <a:cs typeface="Mada"/>
                          <a:sym typeface="Mada"/>
                        </a:rPr>
                        <a:t>Staphylococci</a:t>
                      </a:r>
                      <a:r>
                        <a:rPr lang="en-GB" sz="800">
                          <a:solidFill>
                            <a:schemeClr val="dk1"/>
                          </a:solidFill>
                          <a:latin typeface="Mada"/>
                          <a:ea typeface="Mada"/>
                          <a:cs typeface="Mada"/>
                          <a:sym typeface="Mada"/>
                        </a:rPr>
                        <a:t> and Streptococci species.</a:t>
                      </a:r>
                      <a:endParaRPr sz="800">
                        <a:solidFill>
                          <a:schemeClr val="dk1"/>
                        </a:solidFill>
                        <a:latin typeface="Mada"/>
                        <a:ea typeface="Mada"/>
                        <a:cs typeface="Mada"/>
                        <a:sym typeface="Mada"/>
                      </a:endParaRPr>
                    </a:p>
                    <a:p>
                      <a:pPr indent="-140799" lvl="0" marL="89999" rtl="0" algn="l">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Sexually transmitted diseases (</a:t>
                      </a:r>
                      <a:r>
                        <a:rPr b="1" lang="en-GB" sz="800">
                          <a:solidFill>
                            <a:srgbClr val="CC0000"/>
                          </a:solidFill>
                          <a:latin typeface="Mada"/>
                          <a:ea typeface="Mada"/>
                          <a:cs typeface="Mada"/>
                          <a:sym typeface="Mada"/>
                        </a:rPr>
                        <a:t>STDs</a:t>
                      </a:r>
                      <a:r>
                        <a:rPr lang="en-GB" sz="800">
                          <a:solidFill>
                            <a:schemeClr val="dk1"/>
                          </a:solidFill>
                          <a:latin typeface="Mada"/>
                          <a:ea typeface="Mada"/>
                          <a:cs typeface="Mada"/>
                          <a:sym typeface="Mada"/>
                        </a:rPr>
                        <a:t>).</a:t>
                      </a:r>
                      <a:endParaRPr sz="800">
                        <a:solidFill>
                          <a:schemeClr val="dk1"/>
                        </a:solidFill>
                        <a:latin typeface="Mada"/>
                        <a:ea typeface="Mada"/>
                        <a:cs typeface="Mada"/>
                        <a:sym typeface="Mada"/>
                      </a:endParaRPr>
                    </a:p>
                    <a:p>
                      <a:pPr indent="-140799" lvl="0" marL="89999" rtl="0" algn="l">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 Human reservoir can be either:</a:t>
                      </a:r>
                      <a:endParaRPr sz="800">
                        <a:solidFill>
                          <a:schemeClr val="dk1"/>
                        </a:solidFill>
                        <a:latin typeface="Mada"/>
                        <a:ea typeface="Mada"/>
                        <a:cs typeface="Mada"/>
                        <a:sym typeface="Mada"/>
                      </a:endParaRPr>
                    </a:p>
                    <a:p>
                      <a:pPr indent="-140799" lvl="0" marL="89999" rtl="0" algn="l">
                        <a:spcBef>
                          <a:spcPts val="0"/>
                        </a:spcBef>
                        <a:spcAft>
                          <a:spcPts val="0"/>
                        </a:spcAft>
                        <a:buClr>
                          <a:schemeClr val="dk1"/>
                        </a:buClr>
                        <a:buSzPts val="800"/>
                        <a:buFont typeface="Mada"/>
                        <a:buChar char="○"/>
                      </a:pPr>
                      <a:r>
                        <a:rPr b="1" lang="en-GB" sz="800">
                          <a:solidFill>
                            <a:schemeClr val="dk1"/>
                          </a:solidFill>
                          <a:highlight>
                            <a:srgbClr val="D0E0E3"/>
                          </a:highlight>
                          <a:latin typeface="Mada"/>
                          <a:ea typeface="Mada"/>
                          <a:cs typeface="Mada"/>
                          <a:sym typeface="Mada"/>
                        </a:rPr>
                        <a:t>Case:</a:t>
                      </a:r>
                      <a:r>
                        <a:rPr lang="en-GB" sz="800">
                          <a:solidFill>
                            <a:schemeClr val="dk1"/>
                          </a:solidFill>
                          <a:latin typeface="Mada"/>
                          <a:ea typeface="Mada"/>
                          <a:cs typeface="Mada"/>
                          <a:sym typeface="Mada"/>
                        </a:rPr>
                        <a:t> possesses the infection and shows symptoms.</a:t>
                      </a:r>
                      <a:endParaRPr sz="800">
                        <a:solidFill>
                          <a:schemeClr val="dk1"/>
                        </a:solidFill>
                        <a:latin typeface="Mada"/>
                        <a:ea typeface="Mada"/>
                        <a:cs typeface="Mada"/>
                        <a:sym typeface="Mada"/>
                      </a:endParaRPr>
                    </a:p>
                    <a:p>
                      <a:pPr indent="-140799" lvl="0" marL="89999" rtl="0" algn="l">
                        <a:spcBef>
                          <a:spcPts val="0"/>
                        </a:spcBef>
                        <a:spcAft>
                          <a:spcPts val="0"/>
                        </a:spcAft>
                        <a:buClr>
                          <a:schemeClr val="dk1"/>
                        </a:buClr>
                        <a:buSzPts val="800"/>
                        <a:buFont typeface="Mada"/>
                        <a:buChar char="○"/>
                      </a:pPr>
                      <a:r>
                        <a:rPr b="1" lang="en-GB" sz="800">
                          <a:solidFill>
                            <a:schemeClr val="dk1"/>
                          </a:solidFill>
                          <a:highlight>
                            <a:srgbClr val="D0E0E3"/>
                          </a:highlight>
                          <a:latin typeface="Mada"/>
                          <a:ea typeface="Mada"/>
                          <a:cs typeface="Mada"/>
                          <a:sym typeface="Mada"/>
                        </a:rPr>
                        <a:t>Carrier:</a:t>
                      </a:r>
                      <a:r>
                        <a:rPr lang="en-GB" sz="800">
                          <a:solidFill>
                            <a:schemeClr val="dk1"/>
                          </a:solidFill>
                          <a:latin typeface="Mada"/>
                          <a:ea typeface="Mada"/>
                          <a:cs typeface="Mada"/>
                          <a:sym typeface="Mada"/>
                        </a:rPr>
                        <a:t> possesses the infection but doesn't show symptoms.</a:t>
                      </a:r>
                      <a:endParaRPr sz="800">
                        <a:solidFill>
                          <a:schemeClr val="dk1"/>
                        </a:solidFill>
                        <a:latin typeface="Mada"/>
                        <a:ea typeface="Mada"/>
                        <a:cs typeface="Mada"/>
                        <a:sym typeface="Mada"/>
                      </a:endParaRPr>
                    </a:p>
                    <a:p>
                      <a:pPr indent="-140799" lvl="0" marL="89999" rtl="0" algn="l">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Importance of Carriers:</a:t>
                      </a:r>
                      <a:endParaRPr sz="800">
                        <a:solidFill>
                          <a:schemeClr val="dk1"/>
                        </a:solidFill>
                        <a:latin typeface="Mada"/>
                        <a:ea typeface="Mada"/>
                        <a:cs typeface="Mada"/>
                        <a:sym typeface="Mada"/>
                      </a:endParaRPr>
                    </a:p>
                    <a:p>
                      <a:pPr indent="-140799" lvl="0" marL="89999" rtl="0" algn="l">
                        <a:spcBef>
                          <a:spcPts val="0"/>
                        </a:spcBef>
                        <a:spcAft>
                          <a:spcPts val="0"/>
                        </a:spcAft>
                        <a:buClr>
                          <a:schemeClr val="dk1"/>
                        </a:buClr>
                        <a:buSzPts val="800"/>
                        <a:buFont typeface="Mada"/>
                        <a:buChar char="○"/>
                      </a:pPr>
                      <a:r>
                        <a:rPr b="1" lang="en-GB" sz="800">
                          <a:solidFill>
                            <a:schemeClr val="dk1"/>
                          </a:solidFill>
                          <a:latin typeface="Mada"/>
                          <a:ea typeface="Mada"/>
                          <a:cs typeface="Mada"/>
                          <a:sym typeface="Mada"/>
                        </a:rPr>
                        <a:t>Number:</a:t>
                      </a:r>
                      <a:r>
                        <a:rPr lang="en-GB" sz="800">
                          <a:solidFill>
                            <a:schemeClr val="dk1"/>
                          </a:solidFill>
                          <a:latin typeface="Mada"/>
                          <a:ea typeface="Mada"/>
                          <a:cs typeface="Mada"/>
                          <a:sym typeface="Mada"/>
                        </a:rPr>
                        <a:t> Carriers may outnumber cases. </a:t>
                      </a:r>
                      <a:endParaRPr sz="800">
                        <a:solidFill>
                          <a:schemeClr val="dk1"/>
                        </a:solidFill>
                        <a:latin typeface="Mada"/>
                        <a:ea typeface="Mada"/>
                        <a:cs typeface="Mada"/>
                        <a:sym typeface="Mada"/>
                      </a:endParaRPr>
                    </a:p>
                    <a:p>
                      <a:pPr indent="-140799" lvl="0" marL="89999" rtl="0" algn="l">
                        <a:spcBef>
                          <a:spcPts val="0"/>
                        </a:spcBef>
                        <a:spcAft>
                          <a:spcPts val="0"/>
                        </a:spcAft>
                        <a:buClr>
                          <a:schemeClr val="dk1"/>
                        </a:buClr>
                        <a:buSzPts val="800"/>
                        <a:buFont typeface="Mada"/>
                        <a:buChar char="○"/>
                      </a:pPr>
                      <a:r>
                        <a:rPr b="1" lang="en-GB" sz="800">
                          <a:solidFill>
                            <a:schemeClr val="dk1"/>
                          </a:solidFill>
                          <a:latin typeface="Mada"/>
                          <a:ea typeface="Mada"/>
                          <a:cs typeface="Mada"/>
                          <a:sym typeface="Mada"/>
                        </a:rPr>
                        <a:t>Difficulty:</a:t>
                      </a:r>
                      <a:r>
                        <a:rPr lang="en-GB" sz="800">
                          <a:solidFill>
                            <a:schemeClr val="dk1"/>
                          </a:solidFill>
                          <a:latin typeface="Mada"/>
                          <a:ea typeface="Mada"/>
                          <a:cs typeface="Mada"/>
                          <a:sym typeface="Mada"/>
                        </a:rPr>
                        <a:t> Carriers don’t know that they are infected.</a:t>
                      </a:r>
                      <a:endParaRPr sz="800">
                        <a:solidFill>
                          <a:schemeClr val="dk1"/>
                        </a:solidFill>
                        <a:latin typeface="Mada"/>
                        <a:ea typeface="Mada"/>
                        <a:cs typeface="Mada"/>
                        <a:sym typeface="Mada"/>
                      </a:endParaRPr>
                    </a:p>
                    <a:p>
                      <a:pPr indent="-140799" lvl="0" marL="89999" rtl="0" algn="l">
                        <a:spcBef>
                          <a:spcPts val="0"/>
                        </a:spcBef>
                        <a:spcAft>
                          <a:spcPts val="0"/>
                        </a:spcAft>
                        <a:buClr>
                          <a:schemeClr val="dk1"/>
                        </a:buClr>
                        <a:buSzPts val="800"/>
                        <a:buFont typeface="Mada"/>
                        <a:buChar char="○"/>
                      </a:pPr>
                      <a:r>
                        <a:rPr b="1" lang="en-GB" sz="800">
                          <a:solidFill>
                            <a:schemeClr val="dk1"/>
                          </a:solidFill>
                          <a:latin typeface="Mada"/>
                          <a:ea typeface="Mada"/>
                          <a:cs typeface="Mada"/>
                          <a:sym typeface="Mada"/>
                        </a:rPr>
                        <a:t>Mobility:</a:t>
                      </a:r>
                      <a:r>
                        <a:rPr lang="en-GB" sz="800">
                          <a:solidFill>
                            <a:schemeClr val="dk1"/>
                          </a:solidFill>
                          <a:latin typeface="Mada"/>
                          <a:ea typeface="Mada"/>
                          <a:cs typeface="Mada"/>
                          <a:sym typeface="Mada"/>
                        </a:rPr>
                        <a:t> Carriers are mobile, cases are restricted. </a:t>
                      </a:r>
                      <a:endParaRPr sz="800">
                        <a:solidFill>
                          <a:schemeClr val="dk1"/>
                        </a:solidFill>
                        <a:latin typeface="Mada"/>
                        <a:ea typeface="Mada"/>
                        <a:cs typeface="Mada"/>
                        <a:sym typeface="Mada"/>
                      </a:endParaRPr>
                    </a:p>
                    <a:p>
                      <a:pPr indent="-140799" lvl="0" marL="89999" rtl="0" algn="l">
                        <a:spcBef>
                          <a:spcPts val="0"/>
                        </a:spcBef>
                        <a:spcAft>
                          <a:spcPts val="0"/>
                        </a:spcAft>
                        <a:buClr>
                          <a:schemeClr val="dk1"/>
                        </a:buClr>
                        <a:buSzPts val="800"/>
                        <a:buFont typeface="Mada"/>
                        <a:buChar char="○"/>
                      </a:pPr>
                      <a:r>
                        <a:rPr b="1" lang="en-GB" sz="800">
                          <a:solidFill>
                            <a:schemeClr val="dk1"/>
                          </a:solidFill>
                          <a:latin typeface="Mada"/>
                          <a:ea typeface="Mada"/>
                          <a:cs typeface="Mada"/>
                          <a:sym typeface="Mada"/>
                        </a:rPr>
                        <a:t>Chronicity:</a:t>
                      </a:r>
                      <a:r>
                        <a:rPr lang="en-GB" sz="800">
                          <a:solidFill>
                            <a:schemeClr val="dk1"/>
                          </a:solidFill>
                          <a:latin typeface="Mada"/>
                          <a:ea typeface="Mada"/>
                          <a:cs typeface="Mada"/>
                          <a:sym typeface="Mada"/>
                        </a:rPr>
                        <a:t> Carriers re-introduce infection and contribute to endemicity.</a:t>
                      </a:r>
                      <a:endParaRPr sz="800">
                        <a:solidFill>
                          <a:schemeClr val="dk1"/>
                        </a:solidFill>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t/>
                      </a:r>
                      <a:endParaRPr sz="800">
                        <a:solidFill>
                          <a:schemeClr val="dk1"/>
                        </a:solidFill>
                        <a:highlight>
                          <a:srgbClr val="D0E0E3"/>
                        </a:highlight>
                        <a:latin typeface="Mada"/>
                        <a:ea typeface="Mada"/>
                        <a:cs typeface="Mada"/>
                        <a:sym typeface="Mada"/>
                      </a:endParaRPr>
                    </a:p>
                    <a:p>
                      <a:pPr indent="0" lvl="0" marL="0" rtl="0" algn="ctr">
                        <a:spcBef>
                          <a:spcPts val="0"/>
                        </a:spcBef>
                        <a:spcAft>
                          <a:spcPts val="0"/>
                        </a:spcAft>
                        <a:buNone/>
                      </a:pPr>
                      <a:r>
                        <a:rPr b="1" lang="en-GB" sz="1000">
                          <a:solidFill>
                            <a:schemeClr val="dk1"/>
                          </a:solidFill>
                          <a:highlight>
                            <a:srgbClr val="D0E0E3"/>
                          </a:highlight>
                          <a:latin typeface="Mada"/>
                          <a:ea typeface="Mada"/>
                          <a:cs typeface="Mada"/>
                          <a:sym typeface="Mada"/>
                        </a:rPr>
                        <a:t>Animal </a:t>
                      </a:r>
                      <a:r>
                        <a:rPr b="1" lang="en-GB" sz="1000">
                          <a:solidFill>
                            <a:schemeClr val="dk1"/>
                          </a:solidFill>
                          <a:latin typeface="Mada"/>
                          <a:ea typeface="Mada"/>
                          <a:cs typeface="Mada"/>
                          <a:sym typeface="Mada"/>
                        </a:rPr>
                        <a:t>←→ </a:t>
                      </a:r>
                      <a:r>
                        <a:rPr b="1" lang="en-GB" sz="1000">
                          <a:solidFill>
                            <a:schemeClr val="dk1"/>
                          </a:solidFill>
                          <a:highlight>
                            <a:srgbClr val="D0E0E3"/>
                          </a:highlight>
                          <a:latin typeface="Mada"/>
                          <a:ea typeface="Mada"/>
                          <a:cs typeface="Mada"/>
                          <a:sym typeface="Mada"/>
                        </a:rPr>
                        <a:t>Animal</a:t>
                      </a:r>
                      <a:r>
                        <a:rPr b="1" lang="en-GB" sz="1000">
                          <a:solidFill>
                            <a:schemeClr val="dk1"/>
                          </a:solidFill>
                          <a:latin typeface="Mada"/>
                          <a:ea typeface="Mada"/>
                          <a:cs typeface="Mada"/>
                          <a:sym typeface="Mada"/>
                        </a:rPr>
                        <a:t>  → </a:t>
                      </a:r>
                      <a:r>
                        <a:rPr b="1" lang="en-GB" sz="1000">
                          <a:solidFill>
                            <a:schemeClr val="dk1"/>
                          </a:solidFill>
                          <a:highlight>
                            <a:srgbClr val="D0E0E3"/>
                          </a:highlight>
                          <a:latin typeface="Mada"/>
                          <a:ea typeface="Mada"/>
                          <a:cs typeface="Mada"/>
                          <a:sym typeface="Mada"/>
                        </a:rPr>
                        <a:t>Human</a:t>
                      </a:r>
                      <a:endParaRPr b="1" sz="1000">
                        <a:solidFill>
                          <a:schemeClr val="dk1"/>
                        </a:solidFill>
                        <a:latin typeface="Mada"/>
                        <a:ea typeface="Mada"/>
                        <a:cs typeface="Mada"/>
                        <a:sym typeface="Mada"/>
                      </a:endParaRPr>
                    </a:p>
                    <a:p>
                      <a:pPr indent="0" lvl="0" marL="0" rtl="0" algn="l">
                        <a:spcBef>
                          <a:spcPts val="0"/>
                        </a:spcBef>
                        <a:spcAft>
                          <a:spcPts val="0"/>
                        </a:spcAft>
                        <a:buNone/>
                      </a:pPr>
                      <a:r>
                        <a:t/>
                      </a:r>
                      <a:endParaRPr sz="800">
                        <a:solidFill>
                          <a:schemeClr val="dk1"/>
                        </a:solidFill>
                        <a:highlight>
                          <a:srgbClr val="D0E0E3"/>
                        </a:highlight>
                        <a:latin typeface="Mada"/>
                        <a:ea typeface="Mada"/>
                        <a:cs typeface="Mada"/>
                        <a:sym typeface="Mada"/>
                      </a:endParaRPr>
                    </a:p>
                    <a:p>
                      <a:pPr indent="0" lvl="0" marL="0" rtl="0" algn="l">
                        <a:spcBef>
                          <a:spcPts val="0"/>
                        </a:spcBef>
                        <a:spcAft>
                          <a:spcPts val="0"/>
                        </a:spcAft>
                        <a:buNone/>
                      </a:pPr>
                      <a:r>
                        <a:t/>
                      </a:r>
                      <a:endParaRPr sz="800">
                        <a:solidFill>
                          <a:schemeClr val="dk1"/>
                        </a:solidFill>
                        <a:highlight>
                          <a:srgbClr val="D0E0E3"/>
                        </a:highlight>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chemeClr val="dk1"/>
                          </a:solidFill>
                          <a:highlight>
                            <a:srgbClr val="D0E0E3"/>
                          </a:highlight>
                          <a:latin typeface="Mada"/>
                          <a:ea typeface="Mada"/>
                          <a:cs typeface="Mada"/>
                          <a:sym typeface="Mada"/>
                        </a:rPr>
                        <a:t>Examples: </a:t>
                      </a:r>
                      <a:r>
                        <a:rPr b="1" lang="en-GB" sz="1000">
                          <a:solidFill>
                            <a:schemeClr val="dk1"/>
                          </a:solidFill>
                          <a:latin typeface="Mada"/>
                          <a:ea typeface="Mada"/>
                          <a:cs typeface="Mada"/>
                          <a:sym typeface="Mada"/>
                        </a:rPr>
                        <a:t> </a:t>
                      </a:r>
                      <a:endParaRPr b="1"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6AA84F"/>
                          </a:solidFill>
                          <a:latin typeface="Mada"/>
                          <a:ea typeface="Mada"/>
                          <a:cs typeface="Mada"/>
                          <a:sym typeface="Mada"/>
                        </a:rPr>
                        <a:t>The Plague caused by the bacterium Yersinia pestis was transmitted from rodents to fleas and eventually to humans. </a:t>
                      </a:r>
                      <a:endParaRPr sz="10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6AA84F"/>
                          </a:solidFill>
                          <a:latin typeface="Mada"/>
                          <a:ea typeface="Mada"/>
                          <a:cs typeface="Mada"/>
                          <a:sym typeface="Mada"/>
                        </a:rPr>
                        <a:t>Other examples: Toxoplasmosis from cat feces, leptospirosis (rat urine), rabies. </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solidFill>
                          <a:schemeClr val="dk1"/>
                        </a:solidFill>
                        <a:latin typeface="Mada"/>
                        <a:ea typeface="Mada"/>
                        <a:cs typeface="Mada"/>
                        <a:sym typeface="Mada"/>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From places like soil and water. </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chemeClr val="dk1"/>
                          </a:solidFill>
                          <a:highlight>
                            <a:srgbClr val="D0E0E3"/>
                          </a:highlight>
                          <a:latin typeface="Mada"/>
                          <a:ea typeface="Mada"/>
                          <a:cs typeface="Mada"/>
                          <a:sym typeface="Mada"/>
                        </a:rPr>
                        <a:t>Examples: </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153499" lvl="0" marL="8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Tetanus </a:t>
                      </a:r>
                      <a:endParaRPr sz="1000">
                        <a:solidFill>
                          <a:schemeClr val="dk1"/>
                        </a:solidFill>
                        <a:latin typeface="Mada"/>
                        <a:ea typeface="Mada"/>
                        <a:cs typeface="Mada"/>
                        <a:sym typeface="Mada"/>
                      </a:endParaRPr>
                    </a:p>
                    <a:p>
                      <a:pPr indent="-153499" lvl="0" marL="8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Botulism</a:t>
                      </a:r>
                      <a:endParaRPr sz="1000">
                        <a:solidFill>
                          <a:schemeClr val="dk1"/>
                        </a:solidFill>
                        <a:latin typeface="Mada"/>
                        <a:ea typeface="Mada"/>
                        <a:cs typeface="Mada"/>
                        <a:sym typeface="Mada"/>
                      </a:endParaRPr>
                    </a:p>
                    <a:p>
                      <a:pPr indent="-153499" lvl="0" marL="8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Fungi (ringworm and hookworm)</a:t>
                      </a:r>
                      <a:endParaRPr sz="1000">
                        <a:solidFill>
                          <a:schemeClr val="dk1"/>
                        </a:solidFill>
                        <a:latin typeface="Mada"/>
                        <a:ea typeface="Mada"/>
                        <a:cs typeface="Mada"/>
                        <a:sym typeface="Mada"/>
                      </a:endParaRPr>
                    </a:p>
                    <a:p>
                      <a:pPr indent="0" lvl="0" marL="0" rtl="0" algn="l">
                        <a:spcBef>
                          <a:spcPts val="1600"/>
                        </a:spcBef>
                        <a:spcAft>
                          <a:spcPts val="0"/>
                        </a:spcAft>
                        <a:buClr>
                          <a:schemeClr val="dk1"/>
                        </a:buClr>
                        <a:buSzPts val="1100"/>
                        <a:buFont typeface="Arial"/>
                        <a:buNone/>
                      </a:pPr>
                      <a:r>
                        <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solidFill>
                          <a:schemeClr val="dk1"/>
                        </a:solidFill>
                        <a:latin typeface="Mada"/>
                        <a:ea typeface="Mada"/>
                        <a:cs typeface="Mada"/>
                        <a:sym typeface="Mada"/>
                      </a:endParaRPr>
                    </a:p>
                  </a:txBody>
                  <a:tcPr marT="91425" marB="91425" marR="91425" marL="91425"/>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8" name="Shape 2008"/>
        <p:cNvGrpSpPr/>
        <p:nvPr/>
      </p:nvGrpSpPr>
      <p:grpSpPr>
        <a:xfrm>
          <a:off x="0" y="0"/>
          <a:ext cx="0" cy="0"/>
          <a:chOff x="0" y="0"/>
          <a:chExt cx="0" cy="0"/>
        </a:xfrm>
      </p:grpSpPr>
      <p:sp>
        <p:nvSpPr>
          <p:cNvPr id="2009" name="Google Shape;2009;p71"/>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10" name="Google Shape;2010;p71"/>
          <p:cNvCxnSpPr/>
          <p:nvPr/>
        </p:nvCxnSpPr>
        <p:spPr>
          <a:xfrm flipH="1" rot="10800000">
            <a:off x="-30355" y="2017848"/>
            <a:ext cx="5841900" cy="600"/>
          </a:xfrm>
          <a:prstGeom prst="straightConnector1">
            <a:avLst/>
          </a:prstGeom>
          <a:noFill/>
          <a:ln cap="flat" cmpd="sng" w="9525">
            <a:solidFill>
              <a:srgbClr val="D0E0E3"/>
            </a:solidFill>
            <a:prstDash val="solid"/>
            <a:round/>
            <a:headEnd len="med" w="med" type="none"/>
            <a:tailEnd len="med" w="med" type="none"/>
          </a:ln>
        </p:spPr>
      </p:cxnSp>
      <p:sp>
        <p:nvSpPr>
          <p:cNvPr id="2011" name="Google Shape;2011;p71"/>
          <p:cNvSpPr/>
          <p:nvPr/>
        </p:nvSpPr>
        <p:spPr>
          <a:xfrm>
            <a:off x="62857" y="1257700"/>
            <a:ext cx="553200" cy="540600"/>
          </a:xfrm>
          <a:prstGeom prst="ellipse">
            <a:avLst/>
          </a:prstGeom>
          <a:no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71"/>
          <p:cNvSpPr/>
          <p:nvPr/>
        </p:nvSpPr>
        <p:spPr>
          <a:xfrm>
            <a:off x="1146026" y="2238578"/>
            <a:ext cx="553200" cy="540600"/>
          </a:xfrm>
          <a:prstGeom prst="ellipse">
            <a:avLst/>
          </a:prstGeom>
          <a:no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71"/>
          <p:cNvSpPr/>
          <p:nvPr/>
        </p:nvSpPr>
        <p:spPr>
          <a:xfrm>
            <a:off x="2170895" y="1257700"/>
            <a:ext cx="553200" cy="540600"/>
          </a:xfrm>
          <a:prstGeom prst="ellipse">
            <a:avLst/>
          </a:prstGeom>
          <a:no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71"/>
          <p:cNvSpPr/>
          <p:nvPr/>
        </p:nvSpPr>
        <p:spPr>
          <a:xfrm>
            <a:off x="3144617" y="2238578"/>
            <a:ext cx="553200" cy="540600"/>
          </a:xfrm>
          <a:prstGeom prst="ellipse">
            <a:avLst/>
          </a:prstGeom>
          <a:no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15" name="Google Shape;2015;p71"/>
          <p:cNvCxnSpPr>
            <a:stCxn id="2011" idx="4"/>
          </p:cNvCxnSpPr>
          <p:nvPr/>
        </p:nvCxnSpPr>
        <p:spPr>
          <a:xfrm>
            <a:off x="339457" y="1798300"/>
            <a:ext cx="0" cy="220200"/>
          </a:xfrm>
          <a:prstGeom prst="straightConnector1">
            <a:avLst/>
          </a:prstGeom>
          <a:noFill/>
          <a:ln cap="flat" cmpd="sng" w="9525">
            <a:solidFill>
              <a:srgbClr val="D0E0E3"/>
            </a:solidFill>
            <a:prstDash val="solid"/>
            <a:round/>
            <a:headEnd len="med" w="med" type="none"/>
            <a:tailEnd len="med" w="med" type="none"/>
          </a:ln>
        </p:spPr>
      </p:cxnSp>
      <p:cxnSp>
        <p:nvCxnSpPr>
          <p:cNvPr id="2016" name="Google Shape;2016;p71"/>
          <p:cNvCxnSpPr/>
          <p:nvPr/>
        </p:nvCxnSpPr>
        <p:spPr>
          <a:xfrm>
            <a:off x="2447520" y="1798318"/>
            <a:ext cx="0" cy="220200"/>
          </a:xfrm>
          <a:prstGeom prst="straightConnector1">
            <a:avLst/>
          </a:prstGeom>
          <a:noFill/>
          <a:ln cap="flat" cmpd="sng" w="9525">
            <a:solidFill>
              <a:srgbClr val="D0E0E3"/>
            </a:solidFill>
            <a:prstDash val="solid"/>
            <a:round/>
            <a:headEnd len="med" w="med" type="none"/>
            <a:tailEnd len="med" w="med" type="none"/>
          </a:ln>
        </p:spPr>
      </p:cxnSp>
      <p:cxnSp>
        <p:nvCxnSpPr>
          <p:cNvPr id="2017" name="Google Shape;2017;p71"/>
          <p:cNvCxnSpPr/>
          <p:nvPr/>
        </p:nvCxnSpPr>
        <p:spPr>
          <a:xfrm>
            <a:off x="1420826" y="2018448"/>
            <a:ext cx="0" cy="220200"/>
          </a:xfrm>
          <a:prstGeom prst="straightConnector1">
            <a:avLst/>
          </a:prstGeom>
          <a:noFill/>
          <a:ln cap="flat" cmpd="sng" w="9525">
            <a:solidFill>
              <a:srgbClr val="D0E0E3"/>
            </a:solidFill>
            <a:prstDash val="solid"/>
            <a:round/>
            <a:headEnd len="med" w="med" type="none"/>
            <a:tailEnd len="med" w="med" type="none"/>
          </a:ln>
        </p:spPr>
      </p:cxnSp>
      <p:cxnSp>
        <p:nvCxnSpPr>
          <p:cNvPr id="2018" name="Google Shape;2018;p71"/>
          <p:cNvCxnSpPr/>
          <p:nvPr/>
        </p:nvCxnSpPr>
        <p:spPr>
          <a:xfrm>
            <a:off x="3421243" y="2018448"/>
            <a:ext cx="0" cy="220200"/>
          </a:xfrm>
          <a:prstGeom prst="straightConnector1">
            <a:avLst/>
          </a:prstGeom>
          <a:noFill/>
          <a:ln cap="flat" cmpd="sng" w="9525">
            <a:solidFill>
              <a:srgbClr val="D0E0E3"/>
            </a:solidFill>
            <a:prstDash val="solid"/>
            <a:round/>
            <a:headEnd len="med" w="med" type="none"/>
            <a:tailEnd len="med" w="med" type="none"/>
          </a:ln>
        </p:spPr>
      </p:cxnSp>
      <p:sp>
        <p:nvSpPr>
          <p:cNvPr id="2019" name="Google Shape;2019;p71"/>
          <p:cNvSpPr txBox="1"/>
          <p:nvPr/>
        </p:nvSpPr>
        <p:spPr>
          <a:xfrm>
            <a:off x="538650" y="927475"/>
            <a:ext cx="1735200" cy="5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000">
                <a:solidFill>
                  <a:schemeClr val="dk1"/>
                </a:solidFill>
                <a:latin typeface="Mada"/>
                <a:ea typeface="Mada"/>
                <a:cs typeface="Mada"/>
                <a:sym typeface="Mada"/>
              </a:rPr>
              <a:t>Virulence:</a:t>
            </a:r>
            <a:endParaRPr b="1" sz="10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Ability to produce severe pathological reaction. Measured by the ratio of clinical to subclinical disease and case fatality rate.</a:t>
            </a:r>
            <a:endParaRPr sz="1000">
              <a:solidFill>
                <a:schemeClr val="dk1"/>
              </a:solidFill>
              <a:latin typeface="Mada"/>
              <a:ea typeface="Mada"/>
              <a:cs typeface="Mada"/>
              <a:sym typeface="Mada"/>
            </a:endParaRPr>
          </a:p>
        </p:txBody>
      </p:sp>
      <p:sp>
        <p:nvSpPr>
          <p:cNvPr id="2020" name="Google Shape;2020;p71"/>
          <p:cNvSpPr txBox="1"/>
          <p:nvPr/>
        </p:nvSpPr>
        <p:spPr>
          <a:xfrm>
            <a:off x="-116025" y="1943250"/>
            <a:ext cx="1262100" cy="503700"/>
          </a:xfrm>
          <a:prstGeom prst="rect">
            <a:avLst/>
          </a:prstGeom>
          <a:noFill/>
          <a:ln>
            <a:noFill/>
          </a:ln>
        </p:spPr>
        <p:txBody>
          <a:bodyPr anchorCtr="0" anchor="t" bIns="91425" lIns="91425" spcFirstLastPara="1" rIns="91425" wrap="square" tIns="91425">
            <a:noAutofit/>
          </a:bodyPr>
          <a:lstStyle/>
          <a:p>
            <a:pPr indent="0" lvl="0" marL="0" rtl="0" algn="ctr">
              <a:spcBef>
                <a:spcPts val="240"/>
              </a:spcBef>
              <a:spcAft>
                <a:spcPts val="0"/>
              </a:spcAft>
              <a:buClr>
                <a:schemeClr val="dk1"/>
              </a:buClr>
              <a:buSzPts val="1100"/>
              <a:buFont typeface="Arial"/>
              <a:buNone/>
            </a:pPr>
            <a:r>
              <a:rPr b="1" lang="en-GB" sz="1000">
                <a:solidFill>
                  <a:schemeClr val="dk1"/>
                </a:solidFill>
                <a:latin typeface="Mada"/>
                <a:ea typeface="Mada"/>
                <a:cs typeface="Mada"/>
                <a:sym typeface="Mada"/>
              </a:rPr>
              <a:t>Pathogenicity:</a:t>
            </a:r>
            <a:endParaRPr b="1" sz="1000">
              <a:solidFill>
                <a:schemeClr val="dk1"/>
              </a:solidFill>
              <a:latin typeface="Mada"/>
              <a:ea typeface="Mada"/>
              <a:cs typeface="Mada"/>
              <a:sym typeface="Mada"/>
            </a:endParaRPr>
          </a:p>
          <a:p>
            <a:pPr indent="0" lvl="0" marL="0" rtl="0" algn="ctr">
              <a:spcBef>
                <a:spcPts val="240"/>
              </a:spcBef>
              <a:spcAft>
                <a:spcPts val="0"/>
              </a:spcAft>
              <a:buClr>
                <a:schemeClr val="dk1"/>
              </a:buClr>
              <a:buSzPts val="1100"/>
              <a:buFont typeface="Arial"/>
              <a:buNone/>
            </a:pPr>
            <a:r>
              <a:rPr lang="en-GB" sz="1000">
                <a:solidFill>
                  <a:schemeClr val="dk1"/>
                </a:solidFill>
                <a:latin typeface="Mada"/>
                <a:ea typeface="Mada"/>
                <a:cs typeface="Mada"/>
                <a:sym typeface="Mada"/>
              </a:rPr>
              <a:t>Ability of the organism to produce disease.</a:t>
            </a:r>
            <a:endParaRPr sz="1000">
              <a:solidFill>
                <a:schemeClr val="dk1"/>
              </a:solidFill>
              <a:latin typeface="Mada"/>
              <a:ea typeface="Mada"/>
              <a:cs typeface="Mada"/>
              <a:sym typeface="Mada"/>
            </a:endParaRPr>
          </a:p>
        </p:txBody>
      </p:sp>
      <p:sp>
        <p:nvSpPr>
          <p:cNvPr id="2021" name="Google Shape;2021;p71"/>
          <p:cNvSpPr txBox="1"/>
          <p:nvPr/>
        </p:nvSpPr>
        <p:spPr>
          <a:xfrm>
            <a:off x="1579450" y="2021875"/>
            <a:ext cx="1735200" cy="5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solidFill>
                  <a:schemeClr val="dk1"/>
                </a:solidFill>
                <a:latin typeface="Mada"/>
                <a:ea typeface="Mada"/>
                <a:cs typeface="Mada"/>
                <a:sym typeface="Mada"/>
              </a:rPr>
              <a:t> </a:t>
            </a:r>
            <a:r>
              <a:rPr b="1" lang="en-GB" sz="1000">
                <a:solidFill>
                  <a:schemeClr val="dk1"/>
                </a:solidFill>
                <a:latin typeface="Mada"/>
                <a:ea typeface="Mada"/>
                <a:cs typeface="Mada"/>
                <a:sym typeface="Mada"/>
              </a:rPr>
              <a:t>Dose of Infection (Inoculum): </a:t>
            </a:r>
            <a:endParaRPr b="1" sz="1000">
              <a:solidFill>
                <a:schemeClr val="dk1"/>
              </a:solidFill>
              <a:latin typeface="Mada"/>
              <a:ea typeface="Mada"/>
              <a:cs typeface="Mada"/>
              <a:sym typeface="Mada"/>
            </a:endParaRPr>
          </a:p>
          <a:p>
            <a:pPr indent="0" lvl="0" marL="0" rtl="0" algn="ctr">
              <a:spcBef>
                <a:spcPts val="0"/>
              </a:spcBef>
              <a:spcAft>
                <a:spcPts val="0"/>
              </a:spcAft>
              <a:buNone/>
            </a:pPr>
            <a:r>
              <a:rPr lang="en-GB" sz="1000">
                <a:solidFill>
                  <a:schemeClr val="dk1"/>
                </a:solidFill>
                <a:latin typeface="Mada"/>
                <a:ea typeface="Mada"/>
                <a:cs typeface="Mada"/>
                <a:sym typeface="Mada"/>
              </a:rPr>
              <a:t>The higher the dose of infection the higher probability of severe disease.</a:t>
            </a:r>
            <a:endParaRPr sz="10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sz="1000">
              <a:solidFill>
                <a:schemeClr val="dk1"/>
              </a:solidFill>
              <a:latin typeface="Mada"/>
              <a:ea typeface="Mada"/>
              <a:cs typeface="Mada"/>
              <a:sym typeface="Mada"/>
            </a:endParaRPr>
          </a:p>
          <a:p>
            <a:pPr indent="0" lvl="0" marL="0" rtl="0" algn="ctr">
              <a:spcBef>
                <a:spcPts val="0"/>
              </a:spcBef>
              <a:spcAft>
                <a:spcPts val="0"/>
              </a:spcAft>
              <a:buNone/>
            </a:pPr>
            <a:r>
              <a:rPr b="1" lang="en-GB" sz="1000">
                <a:latin typeface="Mada"/>
                <a:ea typeface="Mada"/>
                <a:cs typeface="Mada"/>
                <a:sym typeface="Mada"/>
              </a:rPr>
              <a:t> </a:t>
            </a:r>
            <a:endParaRPr b="1" sz="1000">
              <a:latin typeface="Mada"/>
              <a:ea typeface="Mada"/>
              <a:cs typeface="Mada"/>
              <a:sym typeface="Mada"/>
            </a:endParaRPr>
          </a:p>
        </p:txBody>
      </p:sp>
      <p:sp>
        <p:nvSpPr>
          <p:cNvPr id="2022" name="Google Shape;2022;p71"/>
          <p:cNvSpPr txBox="1"/>
          <p:nvPr/>
        </p:nvSpPr>
        <p:spPr>
          <a:xfrm>
            <a:off x="2668600" y="946925"/>
            <a:ext cx="1569300" cy="31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000">
                <a:solidFill>
                  <a:schemeClr val="dk1"/>
                </a:solidFill>
                <a:latin typeface="Mada"/>
                <a:ea typeface="Mada"/>
                <a:cs typeface="Mada"/>
                <a:sym typeface="Mada"/>
              </a:rPr>
              <a:t>Spore Formation:</a:t>
            </a:r>
            <a:endParaRPr b="1" sz="10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Maintain viability for a long period in unfavorable environmental conditions</a:t>
            </a:r>
            <a:endParaRPr sz="1000">
              <a:solidFill>
                <a:schemeClr val="dk1"/>
              </a:solidFill>
              <a:latin typeface="Mada"/>
              <a:ea typeface="Mada"/>
              <a:cs typeface="Mada"/>
              <a:sym typeface="Mada"/>
            </a:endParaRPr>
          </a:p>
        </p:txBody>
      </p:sp>
      <p:sp>
        <p:nvSpPr>
          <p:cNvPr id="2023" name="Google Shape;2023;p71"/>
          <p:cNvSpPr/>
          <p:nvPr/>
        </p:nvSpPr>
        <p:spPr>
          <a:xfrm>
            <a:off x="4161798" y="1257700"/>
            <a:ext cx="553200" cy="540600"/>
          </a:xfrm>
          <a:prstGeom prst="ellipse">
            <a:avLst/>
          </a:prstGeom>
          <a:no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24" name="Google Shape;2024;p71"/>
          <p:cNvCxnSpPr>
            <a:stCxn id="2023" idx="4"/>
          </p:cNvCxnSpPr>
          <p:nvPr/>
        </p:nvCxnSpPr>
        <p:spPr>
          <a:xfrm>
            <a:off x="4438398" y="1798300"/>
            <a:ext cx="0" cy="220200"/>
          </a:xfrm>
          <a:prstGeom prst="straightConnector1">
            <a:avLst/>
          </a:prstGeom>
          <a:noFill/>
          <a:ln cap="flat" cmpd="sng" w="9525">
            <a:solidFill>
              <a:srgbClr val="D0E0E3"/>
            </a:solidFill>
            <a:prstDash val="solid"/>
            <a:round/>
            <a:headEnd len="med" w="med" type="none"/>
            <a:tailEnd len="med" w="med" type="none"/>
          </a:ln>
        </p:spPr>
      </p:cxnSp>
      <p:sp>
        <p:nvSpPr>
          <p:cNvPr id="2025" name="Google Shape;2025;p71"/>
          <p:cNvSpPr txBox="1"/>
          <p:nvPr/>
        </p:nvSpPr>
        <p:spPr>
          <a:xfrm>
            <a:off x="4706849" y="871450"/>
            <a:ext cx="1262100" cy="5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000">
                <a:solidFill>
                  <a:schemeClr val="dk1"/>
                </a:solidFill>
                <a:latin typeface="Mada"/>
                <a:ea typeface="Mada"/>
                <a:cs typeface="Mada"/>
                <a:sym typeface="Mada"/>
              </a:rPr>
              <a:t>Viability of Organism (resistance):</a:t>
            </a:r>
            <a:endParaRPr b="1" sz="10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Ability of the organism to live outside the body.</a:t>
            </a:r>
            <a:endParaRPr sz="10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10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1000">
              <a:solidFill>
                <a:schemeClr val="dk1"/>
              </a:solidFill>
              <a:latin typeface="Mada"/>
              <a:ea typeface="Mada"/>
              <a:cs typeface="Mada"/>
              <a:sym typeface="Mada"/>
            </a:endParaRPr>
          </a:p>
        </p:txBody>
      </p:sp>
      <p:sp>
        <p:nvSpPr>
          <p:cNvPr id="2026" name="Google Shape;2026;p71"/>
          <p:cNvSpPr/>
          <p:nvPr/>
        </p:nvSpPr>
        <p:spPr>
          <a:xfrm>
            <a:off x="5076975" y="2238578"/>
            <a:ext cx="553200" cy="540600"/>
          </a:xfrm>
          <a:prstGeom prst="ellipse">
            <a:avLst/>
          </a:prstGeom>
          <a:no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27" name="Google Shape;2027;p71"/>
          <p:cNvCxnSpPr/>
          <p:nvPr/>
        </p:nvCxnSpPr>
        <p:spPr>
          <a:xfrm>
            <a:off x="5353601" y="2018448"/>
            <a:ext cx="0" cy="220200"/>
          </a:xfrm>
          <a:prstGeom prst="straightConnector1">
            <a:avLst/>
          </a:prstGeom>
          <a:noFill/>
          <a:ln cap="flat" cmpd="sng" w="9525">
            <a:solidFill>
              <a:srgbClr val="D0E0E3"/>
            </a:solidFill>
            <a:prstDash val="solid"/>
            <a:round/>
            <a:headEnd len="med" w="med" type="none"/>
            <a:tailEnd len="med" w="med" type="none"/>
          </a:ln>
        </p:spPr>
      </p:cxnSp>
      <p:sp>
        <p:nvSpPr>
          <p:cNvPr id="2028" name="Google Shape;2028;p71"/>
          <p:cNvSpPr txBox="1"/>
          <p:nvPr/>
        </p:nvSpPr>
        <p:spPr>
          <a:xfrm>
            <a:off x="3631425" y="2013800"/>
            <a:ext cx="1569300" cy="5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000">
                <a:solidFill>
                  <a:schemeClr val="dk1"/>
                </a:solidFill>
                <a:latin typeface="Mada"/>
                <a:ea typeface="Mada"/>
                <a:cs typeface="Mada"/>
                <a:sym typeface="Mada"/>
              </a:rPr>
              <a:t>Antigenic Power of the Organism: </a:t>
            </a:r>
            <a:endParaRPr sz="10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Ability to stimulate the immune system. Measured by the second attack frequency. </a:t>
            </a:r>
            <a:endParaRPr sz="10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sz="10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sz="1000">
              <a:solidFill>
                <a:schemeClr val="dk1"/>
              </a:solidFill>
              <a:latin typeface="Mada"/>
              <a:ea typeface="Mada"/>
              <a:cs typeface="Mada"/>
              <a:sym typeface="Mada"/>
            </a:endParaRPr>
          </a:p>
          <a:p>
            <a:pPr indent="0" lvl="0" marL="0" rtl="0" algn="ctr">
              <a:spcBef>
                <a:spcPts val="0"/>
              </a:spcBef>
              <a:spcAft>
                <a:spcPts val="0"/>
              </a:spcAft>
              <a:buNone/>
            </a:pPr>
            <a:r>
              <a:rPr b="1" lang="en-GB" sz="1000">
                <a:latin typeface="Mada"/>
                <a:ea typeface="Mada"/>
                <a:cs typeface="Mada"/>
                <a:sym typeface="Mada"/>
              </a:rPr>
              <a:t> </a:t>
            </a:r>
            <a:endParaRPr b="1" sz="1000">
              <a:latin typeface="Mada"/>
              <a:ea typeface="Mada"/>
              <a:cs typeface="Mada"/>
              <a:sym typeface="Mada"/>
            </a:endParaRPr>
          </a:p>
        </p:txBody>
      </p:sp>
      <p:cxnSp>
        <p:nvCxnSpPr>
          <p:cNvPr id="2029" name="Google Shape;2029;p71"/>
          <p:cNvCxnSpPr/>
          <p:nvPr/>
        </p:nvCxnSpPr>
        <p:spPr>
          <a:xfrm flipH="1" rot="10800000">
            <a:off x="1881315" y="2017848"/>
            <a:ext cx="5841900" cy="600"/>
          </a:xfrm>
          <a:prstGeom prst="straightConnector1">
            <a:avLst/>
          </a:prstGeom>
          <a:noFill/>
          <a:ln cap="flat" cmpd="sng" w="9525">
            <a:solidFill>
              <a:srgbClr val="D0E0E3"/>
            </a:solidFill>
            <a:prstDash val="solid"/>
            <a:round/>
            <a:headEnd len="med" w="med" type="none"/>
            <a:tailEnd len="med" w="med" type="none"/>
          </a:ln>
        </p:spPr>
      </p:cxnSp>
      <p:sp>
        <p:nvSpPr>
          <p:cNvPr id="2030" name="Google Shape;2030;p71"/>
          <p:cNvSpPr/>
          <p:nvPr/>
        </p:nvSpPr>
        <p:spPr>
          <a:xfrm>
            <a:off x="5921068" y="1257700"/>
            <a:ext cx="553200" cy="540600"/>
          </a:xfrm>
          <a:prstGeom prst="ellipse">
            <a:avLst/>
          </a:prstGeom>
          <a:no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31" name="Google Shape;2031;p71"/>
          <p:cNvCxnSpPr>
            <a:stCxn id="2030" idx="4"/>
          </p:cNvCxnSpPr>
          <p:nvPr/>
        </p:nvCxnSpPr>
        <p:spPr>
          <a:xfrm>
            <a:off x="6197668" y="1798300"/>
            <a:ext cx="0" cy="220200"/>
          </a:xfrm>
          <a:prstGeom prst="straightConnector1">
            <a:avLst/>
          </a:prstGeom>
          <a:noFill/>
          <a:ln cap="flat" cmpd="sng" w="9525">
            <a:solidFill>
              <a:srgbClr val="D0E0E3"/>
            </a:solidFill>
            <a:prstDash val="solid"/>
            <a:round/>
            <a:headEnd len="med" w="med" type="none"/>
            <a:tailEnd len="med" w="med" type="none"/>
          </a:ln>
        </p:spPr>
      </p:cxnSp>
      <p:sp>
        <p:nvSpPr>
          <p:cNvPr id="2032" name="Google Shape;2032;p71"/>
          <p:cNvSpPr txBox="1"/>
          <p:nvPr/>
        </p:nvSpPr>
        <p:spPr>
          <a:xfrm>
            <a:off x="6384975" y="795250"/>
            <a:ext cx="1262100" cy="5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solidFill>
                  <a:schemeClr val="dk1"/>
                </a:solidFill>
                <a:latin typeface="Mada"/>
                <a:ea typeface="Mada"/>
                <a:cs typeface="Mada"/>
                <a:sym typeface="Mada"/>
              </a:rPr>
              <a:t>Period of Communicability:</a:t>
            </a:r>
            <a:endParaRPr b="1" sz="900">
              <a:solidFill>
                <a:schemeClr val="dk1"/>
              </a:solidFill>
              <a:latin typeface="Mada"/>
              <a:ea typeface="Mada"/>
              <a:cs typeface="Mada"/>
              <a:sym typeface="Mada"/>
            </a:endParaRPr>
          </a:p>
          <a:p>
            <a:pPr indent="0" lvl="0" marL="0" rtl="0" algn="ctr">
              <a:spcBef>
                <a:spcPts val="0"/>
              </a:spcBef>
              <a:spcAft>
                <a:spcPts val="0"/>
              </a:spcAft>
              <a:buNone/>
            </a:pPr>
            <a:r>
              <a:rPr lang="en-GB" sz="800">
                <a:solidFill>
                  <a:schemeClr val="dk1"/>
                </a:solidFill>
                <a:latin typeface="Mada"/>
                <a:ea typeface="Mada"/>
                <a:cs typeface="Mada"/>
                <a:sym typeface="Mada"/>
              </a:rPr>
              <a:t>The length of time, from acquiring the infection, during which the infection can be transmitted to another uninfected organism.</a:t>
            </a:r>
            <a:endParaRPr sz="800">
              <a:solidFill>
                <a:schemeClr val="dk1"/>
              </a:solidFill>
              <a:latin typeface="Mada"/>
              <a:ea typeface="Mada"/>
              <a:cs typeface="Mada"/>
              <a:sym typeface="Mada"/>
            </a:endParaRPr>
          </a:p>
        </p:txBody>
      </p:sp>
      <p:sp>
        <p:nvSpPr>
          <p:cNvPr id="2033" name="Google Shape;2033;p71"/>
          <p:cNvSpPr/>
          <p:nvPr/>
        </p:nvSpPr>
        <p:spPr>
          <a:xfrm>
            <a:off x="6988644" y="2238578"/>
            <a:ext cx="553200" cy="540600"/>
          </a:xfrm>
          <a:prstGeom prst="ellipse">
            <a:avLst/>
          </a:prstGeom>
          <a:no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34" name="Google Shape;2034;p71"/>
          <p:cNvCxnSpPr/>
          <p:nvPr/>
        </p:nvCxnSpPr>
        <p:spPr>
          <a:xfrm>
            <a:off x="7265271" y="2018448"/>
            <a:ext cx="0" cy="220200"/>
          </a:xfrm>
          <a:prstGeom prst="straightConnector1">
            <a:avLst/>
          </a:prstGeom>
          <a:noFill/>
          <a:ln cap="flat" cmpd="sng" w="9525">
            <a:solidFill>
              <a:srgbClr val="D0E0E3"/>
            </a:solidFill>
            <a:prstDash val="solid"/>
            <a:round/>
            <a:headEnd len="med" w="med" type="none"/>
            <a:tailEnd len="med" w="med" type="none"/>
          </a:ln>
        </p:spPr>
      </p:cxnSp>
      <p:sp>
        <p:nvSpPr>
          <p:cNvPr id="2035" name="Google Shape;2035;p71"/>
          <p:cNvSpPr txBox="1"/>
          <p:nvPr/>
        </p:nvSpPr>
        <p:spPr>
          <a:xfrm>
            <a:off x="5550425" y="1945275"/>
            <a:ext cx="1569300" cy="5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000">
                <a:solidFill>
                  <a:schemeClr val="dk1"/>
                </a:solidFill>
                <a:latin typeface="Mada"/>
                <a:ea typeface="Mada"/>
                <a:cs typeface="Mada"/>
                <a:sym typeface="Mada"/>
              </a:rPr>
              <a:t>Ease of </a:t>
            </a:r>
            <a:endParaRPr b="1" sz="10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1000">
                <a:solidFill>
                  <a:schemeClr val="dk1"/>
                </a:solidFill>
                <a:latin typeface="Mada"/>
                <a:ea typeface="Mada"/>
                <a:cs typeface="Mada"/>
                <a:sym typeface="Mada"/>
              </a:rPr>
              <a:t>Communicability:</a:t>
            </a:r>
            <a:endParaRPr b="1" sz="7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en-GB" sz="700">
                <a:solidFill>
                  <a:schemeClr val="dk1"/>
                </a:solidFill>
                <a:latin typeface="Mada"/>
                <a:ea typeface="Mada"/>
                <a:cs typeface="Mada"/>
                <a:sym typeface="Mada"/>
              </a:rPr>
              <a:t>measured by the secondary attack rate, which is the number of secondary cases, occurring within the range of incubation period following exposure to a primary case expressed as a percentage of susceptible.</a:t>
            </a:r>
            <a:endParaRPr sz="7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sz="10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sz="1000">
              <a:solidFill>
                <a:schemeClr val="dk1"/>
              </a:solidFill>
              <a:latin typeface="Mada"/>
              <a:ea typeface="Mada"/>
              <a:cs typeface="Mada"/>
              <a:sym typeface="Mada"/>
            </a:endParaRPr>
          </a:p>
        </p:txBody>
      </p:sp>
      <p:sp>
        <p:nvSpPr>
          <p:cNvPr id="2036" name="Google Shape;2036;p71"/>
          <p:cNvSpPr txBox="1"/>
          <p:nvPr/>
        </p:nvSpPr>
        <p:spPr>
          <a:xfrm flipH="1">
            <a:off x="83094" y="1387155"/>
            <a:ext cx="5127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83C5BE"/>
                </a:solidFill>
                <a:latin typeface="Pathway Gothic One"/>
                <a:ea typeface="Pathway Gothic One"/>
                <a:cs typeface="Pathway Gothic One"/>
                <a:sym typeface="Pathway Gothic One"/>
              </a:rPr>
              <a:t>01</a:t>
            </a:r>
            <a:endParaRPr b="1" sz="3000">
              <a:solidFill>
                <a:srgbClr val="83C5BE"/>
              </a:solidFill>
              <a:latin typeface="Pathway Gothic One"/>
              <a:ea typeface="Pathway Gothic One"/>
              <a:cs typeface="Pathway Gothic One"/>
              <a:sym typeface="Pathway Gothic One"/>
            </a:endParaRPr>
          </a:p>
        </p:txBody>
      </p:sp>
      <p:sp>
        <p:nvSpPr>
          <p:cNvPr id="2037" name="Google Shape;2037;p71"/>
          <p:cNvSpPr txBox="1"/>
          <p:nvPr/>
        </p:nvSpPr>
        <p:spPr>
          <a:xfrm flipH="1">
            <a:off x="1149894" y="2377755"/>
            <a:ext cx="5127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83C5BE"/>
                </a:solidFill>
                <a:latin typeface="Pathway Gothic One"/>
                <a:ea typeface="Pathway Gothic One"/>
                <a:cs typeface="Pathway Gothic One"/>
                <a:sym typeface="Pathway Gothic One"/>
              </a:rPr>
              <a:t>02</a:t>
            </a:r>
            <a:endParaRPr b="1" sz="3000">
              <a:solidFill>
                <a:srgbClr val="83C5BE"/>
              </a:solidFill>
              <a:latin typeface="Pathway Gothic One"/>
              <a:ea typeface="Pathway Gothic One"/>
              <a:cs typeface="Pathway Gothic One"/>
              <a:sym typeface="Pathway Gothic One"/>
            </a:endParaRPr>
          </a:p>
        </p:txBody>
      </p:sp>
      <p:sp>
        <p:nvSpPr>
          <p:cNvPr id="2038" name="Google Shape;2038;p71"/>
          <p:cNvSpPr txBox="1"/>
          <p:nvPr/>
        </p:nvSpPr>
        <p:spPr>
          <a:xfrm flipH="1">
            <a:off x="2170451" y="1308572"/>
            <a:ext cx="553200" cy="44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83C5BE"/>
                </a:solidFill>
                <a:latin typeface="Pathway Gothic One"/>
                <a:ea typeface="Pathway Gothic One"/>
                <a:cs typeface="Pathway Gothic One"/>
                <a:sym typeface="Pathway Gothic One"/>
              </a:rPr>
              <a:t>03</a:t>
            </a:r>
            <a:endParaRPr b="1" sz="3000">
              <a:solidFill>
                <a:srgbClr val="83C5BE"/>
              </a:solidFill>
              <a:latin typeface="Pathway Gothic One"/>
              <a:ea typeface="Pathway Gothic One"/>
              <a:cs typeface="Pathway Gothic One"/>
              <a:sym typeface="Pathway Gothic One"/>
            </a:endParaRPr>
          </a:p>
        </p:txBody>
      </p:sp>
      <p:sp>
        <p:nvSpPr>
          <p:cNvPr id="2039" name="Google Shape;2039;p71"/>
          <p:cNvSpPr txBox="1"/>
          <p:nvPr/>
        </p:nvSpPr>
        <p:spPr>
          <a:xfrm flipH="1">
            <a:off x="3125151" y="2377750"/>
            <a:ext cx="5922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83C5BE"/>
                </a:solidFill>
                <a:latin typeface="Pathway Gothic One"/>
                <a:ea typeface="Pathway Gothic One"/>
                <a:cs typeface="Pathway Gothic One"/>
                <a:sym typeface="Pathway Gothic One"/>
              </a:rPr>
              <a:t>04</a:t>
            </a:r>
            <a:endParaRPr b="1" sz="3000">
              <a:solidFill>
                <a:srgbClr val="83C5BE"/>
              </a:solidFill>
              <a:latin typeface="Pathway Gothic One"/>
              <a:ea typeface="Pathway Gothic One"/>
              <a:cs typeface="Pathway Gothic One"/>
              <a:sym typeface="Pathway Gothic One"/>
            </a:endParaRPr>
          </a:p>
        </p:txBody>
      </p:sp>
      <p:sp>
        <p:nvSpPr>
          <p:cNvPr id="2040" name="Google Shape;2040;p71"/>
          <p:cNvSpPr txBox="1"/>
          <p:nvPr/>
        </p:nvSpPr>
        <p:spPr>
          <a:xfrm flipH="1">
            <a:off x="4175725" y="1387150"/>
            <a:ext cx="5127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83C5BE"/>
                </a:solidFill>
                <a:latin typeface="Pathway Gothic One"/>
                <a:ea typeface="Pathway Gothic One"/>
                <a:cs typeface="Pathway Gothic One"/>
                <a:sym typeface="Pathway Gothic One"/>
              </a:rPr>
              <a:t>05</a:t>
            </a:r>
            <a:endParaRPr b="1" sz="3000">
              <a:solidFill>
                <a:srgbClr val="83C5BE"/>
              </a:solidFill>
              <a:latin typeface="Pathway Gothic One"/>
              <a:ea typeface="Pathway Gothic One"/>
              <a:cs typeface="Pathway Gothic One"/>
              <a:sym typeface="Pathway Gothic One"/>
            </a:endParaRPr>
          </a:p>
        </p:txBody>
      </p:sp>
      <p:sp>
        <p:nvSpPr>
          <p:cNvPr id="2041" name="Google Shape;2041;p71"/>
          <p:cNvSpPr txBox="1"/>
          <p:nvPr/>
        </p:nvSpPr>
        <p:spPr>
          <a:xfrm flipH="1">
            <a:off x="5090125" y="2377750"/>
            <a:ext cx="5127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83C5BE"/>
                </a:solidFill>
                <a:latin typeface="Pathway Gothic One"/>
                <a:ea typeface="Pathway Gothic One"/>
                <a:cs typeface="Pathway Gothic One"/>
                <a:sym typeface="Pathway Gothic One"/>
              </a:rPr>
              <a:t>06</a:t>
            </a:r>
            <a:endParaRPr b="1" sz="3000">
              <a:solidFill>
                <a:srgbClr val="83C5BE"/>
              </a:solidFill>
              <a:latin typeface="Pathway Gothic One"/>
              <a:ea typeface="Pathway Gothic One"/>
              <a:cs typeface="Pathway Gothic One"/>
              <a:sym typeface="Pathway Gothic One"/>
            </a:endParaRPr>
          </a:p>
        </p:txBody>
      </p:sp>
      <p:sp>
        <p:nvSpPr>
          <p:cNvPr id="2042" name="Google Shape;2042;p71"/>
          <p:cNvSpPr txBox="1"/>
          <p:nvPr/>
        </p:nvSpPr>
        <p:spPr>
          <a:xfrm flipH="1">
            <a:off x="5928325" y="1387150"/>
            <a:ext cx="5127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83C5BE"/>
                </a:solidFill>
                <a:latin typeface="Pathway Gothic One"/>
                <a:ea typeface="Pathway Gothic One"/>
                <a:cs typeface="Pathway Gothic One"/>
                <a:sym typeface="Pathway Gothic One"/>
              </a:rPr>
              <a:t>07</a:t>
            </a:r>
            <a:endParaRPr b="1" sz="3000">
              <a:solidFill>
                <a:srgbClr val="83C5BE"/>
              </a:solidFill>
              <a:latin typeface="Pathway Gothic One"/>
              <a:ea typeface="Pathway Gothic One"/>
              <a:cs typeface="Pathway Gothic One"/>
              <a:sym typeface="Pathway Gothic One"/>
            </a:endParaRPr>
          </a:p>
        </p:txBody>
      </p:sp>
      <p:sp>
        <p:nvSpPr>
          <p:cNvPr id="2043" name="Google Shape;2043;p71"/>
          <p:cNvSpPr txBox="1"/>
          <p:nvPr/>
        </p:nvSpPr>
        <p:spPr>
          <a:xfrm flipH="1">
            <a:off x="6930450" y="2295548"/>
            <a:ext cx="669600" cy="44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83C5BE"/>
                </a:solidFill>
                <a:latin typeface="Pathway Gothic One"/>
                <a:ea typeface="Pathway Gothic One"/>
                <a:cs typeface="Pathway Gothic One"/>
                <a:sym typeface="Pathway Gothic One"/>
              </a:rPr>
              <a:t>08</a:t>
            </a:r>
            <a:endParaRPr b="1" sz="3000">
              <a:solidFill>
                <a:srgbClr val="83C5BE"/>
              </a:solidFill>
              <a:latin typeface="Pathway Gothic One"/>
              <a:ea typeface="Pathway Gothic One"/>
              <a:cs typeface="Pathway Gothic One"/>
              <a:sym typeface="Pathway Gothic One"/>
            </a:endParaRPr>
          </a:p>
        </p:txBody>
      </p:sp>
      <p:sp>
        <p:nvSpPr>
          <p:cNvPr id="2044" name="Google Shape;2044;p71"/>
          <p:cNvSpPr txBox="1"/>
          <p:nvPr/>
        </p:nvSpPr>
        <p:spPr>
          <a:xfrm>
            <a:off x="0" y="311325"/>
            <a:ext cx="76440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76A5AF"/>
                </a:solidFill>
                <a:latin typeface="Nunito"/>
                <a:ea typeface="Nunito"/>
                <a:cs typeface="Nunito"/>
                <a:sym typeface="Nunito"/>
              </a:rPr>
              <a:t>Agents Factors Related to Development of a Disease</a:t>
            </a: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p:txBody>
      </p:sp>
      <p:sp>
        <p:nvSpPr>
          <p:cNvPr id="2045" name="Google Shape;2045;p71"/>
          <p:cNvSpPr/>
          <p:nvPr/>
        </p:nvSpPr>
        <p:spPr>
          <a:xfrm>
            <a:off x="0" y="717175"/>
            <a:ext cx="56028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046" name="Google Shape;2046;p71"/>
          <p:cNvSpPr txBox="1"/>
          <p:nvPr/>
        </p:nvSpPr>
        <p:spPr>
          <a:xfrm>
            <a:off x="-116025" y="3394150"/>
            <a:ext cx="7411200" cy="11340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434343"/>
              </a:buClr>
              <a:buSzPts val="1100"/>
              <a:buFont typeface="Mada"/>
              <a:buChar char="●"/>
            </a:pPr>
            <a:r>
              <a:rPr lang="en-GB" sz="1100">
                <a:solidFill>
                  <a:schemeClr val="dk1"/>
                </a:solidFill>
                <a:latin typeface="Mada"/>
                <a:ea typeface="Mada"/>
                <a:cs typeface="Mada"/>
                <a:sym typeface="Mada"/>
              </a:rPr>
              <a:t>It is the period between the entry of the organism and the appearance of the first symptom of the disease.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rgbClr val="000000"/>
              </a:buClr>
              <a:buSzPts val="1100"/>
              <a:buFont typeface="Mada"/>
              <a:buChar char="●"/>
            </a:pPr>
            <a:r>
              <a:rPr lang="en-GB" sz="1100">
                <a:solidFill>
                  <a:schemeClr val="dk1"/>
                </a:solidFill>
                <a:latin typeface="Mada"/>
                <a:ea typeface="Mada"/>
                <a:cs typeface="Mada"/>
                <a:sym typeface="Mada"/>
              </a:rPr>
              <a:t>Important for:</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rgbClr val="000000"/>
              </a:buClr>
              <a:buSzPts val="1100"/>
              <a:buFont typeface="Mada"/>
              <a:buChar char="○"/>
            </a:pPr>
            <a:r>
              <a:rPr lang="en-GB" sz="1100">
                <a:solidFill>
                  <a:schemeClr val="dk1"/>
                </a:solidFill>
                <a:latin typeface="Mada"/>
                <a:ea typeface="Mada"/>
                <a:cs typeface="Mada"/>
                <a:sym typeface="Mada"/>
              </a:rPr>
              <a:t>Surveillance and quarantine in some diseases.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rgbClr val="000000"/>
              </a:buClr>
              <a:buSzPts val="1100"/>
              <a:buFont typeface="Mada"/>
              <a:buChar char="○"/>
            </a:pPr>
            <a:r>
              <a:rPr lang="en-GB" sz="1100">
                <a:solidFill>
                  <a:schemeClr val="dk1"/>
                </a:solidFill>
                <a:latin typeface="Mada"/>
                <a:ea typeface="Mada"/>
                <a:cs typeface="Mada"/>
                <a:sym typeface="Mada"/>
              </a:rPr>
              <a:t>Application of preventive measures to abort or modify the attack.</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rgbClr val="000000"/>
              </a:buClr>
              <a:buSzPts val="1100"/>
              <a:buFont typeface="Mada"/>
              <a:buChar char="○"/>
            </a:pPr>
            <a:r>
              <a:rPr lang="en-GB" sz="1100">
                <a:solidFill>
                  <a:schemeClr val="dk1"/>
                </a:solidFill>
                <a:latin typeface="Mada"/>
                <a:ea typeface="Mada"/>
                <a:cs typeface="Mada"/>
                <a:sym typeface="Mada"/>
              </a:rPr>
              <a:t>Identification of the source of infection.</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p:txBody>
      </p:sp>
      <p:sp>
        <p:nvSpPr>
          <p:cNvPr id="2047" name="Google Shape;2047;p71"/>
          <p:cNvSpPr txBox="1"/>
          <p:nvPr/>
        </p:nvSpPr>
        <p:spPr>
          <a:xfrm>
            <a:off x="0" y="2902126"/>
            <a:ext cx="70722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76A5AF"/>
                </a:solidFill>
                <a:latin typeface="Nunito"/>
                <a:ea typeface="Nunito"/>
                <a:cs typeface="Nunito"/>
                <a:sym typeface="Nunito"/>
              </a:rPr>
              <a:t>Incubation Period</a:t>
            </a: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a:p>
            <a:pPr indent="0" lvl="0" marL="0" rtl="0" algn="l">
              <a:lnSpc>
                <a:spcPct val="115000"/>
              </a:lnSpc>
              <a:spcBef>
                <a:spcPts val="1600"/>
              </a:spcBef>
              <a:spcAft>
                <a:spcPts val="1600"/>
              </a:spcAft>
              <a:buNone/>
            </a:pP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p:txBody>
      </p:sp>
      <p:sp>
        <p:nvSpPr>
          <p:cNvPr id="2048" name="Google Shape;2048;p71"/>
          <p:cNvSpPr/>
          <p:nvPr/>
        </p:nvSpPr>
        <p:spPr>
          <a:xfrm>
            <a:off x="0" y="3307975"/>
            <a:ext cx="19800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049" name="Google Shape;2049;p71"/>
          <p:cNvSpPr txBox="1"/>
          <p:nvPr/>
        </p:nvSpPr>
        <p:spPr>
          <a:xfrm>
            <a:off x="0" y="4426126"/>
            <a:ext cx="70722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76A5AF"/>
                </a:solidFill>
                <a:latin typeface="Nunito"/>
                <a:ea typeface="Nunito"/>
                <a:cs typeface="Nunito"/>
                <a:sym typeface="Nunito"/>
              </a:rPr>
              <a:t>Modes of Transmission</a:t>
            </a: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a:p>
            <a:pPr indent="0" lvl="0" marL="0" rtl="0" algn="l">
              <a:lnSpc>
                <a:spcPct val="115000"/>
              </a:lnSpc>
              <a:spcBef>
                <a:spcPts val="1600"/>
              </a:spcBef>
              <a:spcAft>
                <a:spcPts val="1600"/>
              </a:spcAft>
              <a:buNone/>
            </a:pP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p:txBody>
      </p:sp>
      <p:sp>
        <p:nvSpPr>
          <p:cNvPr id="2050" name="Google Shape;2050;p71"/>
          <p:cNvSpPr/>
          <p:nvPr/>
        </p:nvSpPr>
        <p:spPr>
          <a:xfrm>
            <a:off x="0" y="4831975"/>
            <a:ext cx="25479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aphicFrame>
        <p:nvGraphicFramePr>
          <p:cNvPr id="2051" name="Google Shape;2051;p71"/>
          <p:cNvGraphicFramePr/>
          <p:nvPr/>
        </p:nvGraphicFramePr>
        <p:xfrm>
          <a:off x="114363" y="4999763"/>
          <a:ext cx="3000000" cy="3000000"/>
        </p:xfrm>
        <a:graphic>
          <a:graphicData uri="http://schemas.openxmlformats.org/drawingml/2006/table">
            <a:tbl>
              <a:tblPr>
                <a:noFill/>
                <a:tableStyleId>{1BD1D66B-9B94-4509-B696-DCD2EA6312DE}</a:tableStyleId>
              </a:tblPr>
              <a:tblGrid>
                <a:gridCol w="1384450"/>
                <a:gridCol w="1415150"/>
                <a:gridCol w="1516725"/>
                <a:gridCol w="1547425"/>
                <a:gridCol w="1547425"/>
              </a:tblGrid>
              <a:tr h="429675">
                <a:tc gridSpan="2">
                  <a:txBody>
                    <a:bodyPr/>
                    <a:lstStyle/>
                    <a:p>
                      <a:pPr indent="0" lvl="0" marL="0" rtl="0" algn="ctr">
                        <a:spcBef>
                          <a:spcPts val="0"/>
                        </a:spcBef>
                        <a:spcAft>
                          <a:spcPts val="0"/>
                        </a:spcAft>
                        <a:buNone/>
                      </a:pPr>
                      <a:r>
                        <a:rPr b="1" lang="en-GB" sz="1000">
                          <a:solidFill>
                            <a:srgbClr val="FFFFFF"/>
                          </a:solidFill>
                          <a:latin typeface="Mada"/>
                          <a:ea typeface="Mada"/>
                          <a:cs typeface="Mada"/>
                          <a:sym typeface="Mada"/>
                        </a:rPr>
                        <a:t>Direct Transmission</a:t>
                      </a:r>
                      <a:r>
                        <a:rPr b="1" lang="en-GB" sz="1000">
                          <a:solidFill>
                            <a:srgbClr val="FFFFFF"/>
                          </a:solidFill>
                          <a:latin typeface="Mada"/>
                          <a:ea typeface="Mada"/>
                          <a:cs typeface="Mada"/>
                          <a:sym typeface="Mada"/>
                        </a:rPr>
                        <a:t> </a:t>
                      </a:r>
                      <a:endParaRPr b="1" sz="1000">
                        <a:solidFill>
                          <a:srgbClr val="FFFFFF"/>
                        </a:solidFill>
                        <a:latin typeface="Mada"/>
                        <a:ea typeface="Mada"/>
                        <a:cs typeface="Mada"/>
                        <a:sym typeface="Mada"/>
                      </a:endParaRPr>
                    </a:p>
                  </a:txBody>
                  <a:tcPr marT="91425" marB="91425" marR="91425" marL="91425">
                    <a:solidFill>
                      <a:srgbClr val="134F5C"/>
                    </a:solidFill>
                  </a:tcPr>
                </a:tc>
                <a:tc hMerge="1"/>
                <a:tc gridSpan="3">
                  <a:txBody>
                    <a:bodyPr/>
                    <a:lstStyle/>
                    <a:p>
                      <a:pPr indent="0" lvl="0" marL="0" rtl="0" algn="ctr">
                        <a:spcBef>
                          <a:spcPts val="0"/>
                        </a:spcBef>
                        <a:spcAft>
                          <a:spcPts val="0"/>
                        </a:spcAft>
                        <a:buNone/>
                      </a:pPr>
                      <a:r>
                        <a:rPr b="1" lang="en-GB" sz="1000">
                          <a:solidFill>
                            <a:srgbClr val="FFFFFF"/>
                          </a:solidFill>
                          <a:latin typeface="Mada"/>
                          <a:ea typeface="Mada"/>
                          <a:cs typeface="Mada"/>
                          <a:sym typeface="Mada"/>
                        </a:rPr>
                        <a:t>Indirect Transmission: </a:t>
                      </a:r>
                      <a:endParaRPr b="1" sz="1000">
                        <a:solidFill>
                          <a:srgbClr val="FFFFFF"/>
                        </a:solidFill>
                        <a:latin typeface="Mada"/>
                        <a:ea typeface="Mada"/>
                        <a:cs typeface="Mada"/>
                        <a:sym typeface="Mada"/>
                      </a:endParaRPr>
                    </a:p>
                    <a:p>
                      <a:pPr indent="0" lvl="0" marL="0" rtl="0" algn="ctr">
                        <a:spcBef>
                          <a:spcPts val="0"/>
                        </a:spcBef>
                        <a:spcAft>
                          <a:spcPts val="0"/>
                        </a:spcAft>
                        <a:buNone/>
                      </a:pPr>
                      <a:r>
                        <a:rPr b="1" lang="en-GB" sz="1000">
                          <a:solidFill>
                            <a:srgbClr val="FFFFFF"/>
                          </a:solidFill>
                          <a:latin typeface="Mada"/>
                          <a:ea typeface="Mada"/>
                          <a:cs typeface="Mada"/>
                          <a:sym typeface="Mada"/>
                        </a:rPr>
                        <a:t>agents are transmitted to new hosts </a:t>
                      </a:r>
                      <a:r>
                        <a:rPr b="1" lang="en-GB" sz="1000" u="sng">
                          <a:solidFill>
                            <a:srgbClr val="FFFFFF"/>
                          </a:solidFill>
                          <a:latin typeface="Mada"/>
                          <a:ea typeface="Mada"/>
                          <a:cs typeface="Mada"/>
                          <a:sym typeface="Mada"/>
                        </a:rPr>
                        <a:t>through intermediates</a:t>
                      </a:r>
                      <a:r>
                        <a:rPr b="1" lang="en-GB" sz="1000">
                          <a:solidFill>
                            <a:srgbClr val="FFFFFF"/>
                          </a:solidFill>
                          <a:latin typeface="Mada"/>
                          <a:ea typeface="Mada"/>
                          <a:cs typeface="Mada"/>
                          <a:sym typeface="Mada"/>
                        </a:rPr>
                        <a:t> </a:t>
                      </a:r>
                      <a:endParaRPr b="1" sz="1000">
                        <a:solidFill>
                          <a:srgbClr val="FFFFFF"/>
                        </a:solidFill>
                        <a:latin typeface="Mada"/>
                        <a:ea typeface="Mada"/>
                        <a:cs typeface="Mada"/>
                        <a:sym typeface="Mada"/>
                      </a:endParaRPr>
                    </a:p>
                  </a:txBody>
                  <a:tcPr marT="91425" marB="91425" marR="91425" marL="91425">
                    <a:solidFill>
                      <a:srgbClr val="134F5C"/>
                    </a:solidFill>
                  </a:tcPr>
                </a:tc>
                <a:tc hMerge="1"/>
                <a:tc hMerge="1"/>
              </a:tr>
              <a:tr h="429675">
                <a:tc>
                  <a:txBody>
                    <a:bodyPr/>
                    <a:lstStyle/>
                    <a:p>
                      <a:pPr indent="0" lvl="0" marL="0" rtl="0" algn="ctr">
                        <a:spcBef>
                          <a:spcPts val="0"/>
                        </a:spcBef>
                        <a:spcAft>
                          <a:spcPts val="0"/>
                        </a:spcAft>
                        <a:buNone/>
                      </a:pPr>
                      <a:r>
                        <a:rPr b="1" lang="en-GB" sz="1000">
                          <a:solidFill>
                            <a:srgbClr val="134F5C"/>
                          </a:solidFill>
                          <a:latin typeface="Mada"/>
                          <a:ea typeface="Mada"/>
                          <a:cs typeface="Mada"/>
                          <a:sym typeface="Mada"/>
                        </a:rPr>
                        <a:t>Person to person</a:t>
                      </a:r>
                      <a:endParaRPr b="1" sz="1000">
                        <a:solidFill>
                          <a:srgbClr val="134F5C"/>
                        </a:solidFill>
                        <a:latin typeface="Mada"/>
                        <a:ea typeface="Mada"/>
                        <a:cs typeface="Mada"/>
                        <a:sym typeface="Mada"/>
                      </a:endParaRPr>
                    </a:p>
                  </a:txBody>
                  <a:tcPr marT="91425" marB="91425" marR="91425" marL="91425">
                    <a:solidFill>
                      <a:srgbClr val="D0E0E3"/>
                    </a:solidFill>
                  </a:tcPr>
                </a:tc>
                <a:tc>
                  <a:txBody>
                    <a:bodyPr/>
                    <a:lstStyle/>
                    <a:p>
                      <a:pPr indent="0" lvl="0" marL="0" rtl="0" algn="ctr">
                        <a:spcBef>
                          <a:spcPts val="0"/>
                        </a:spcBef>
                        <a:spcAft>
                          <a:spcPts val="0"/>
                        </a:spcAft>
                        <a:buClr>
                          <a:schemeClr val="dk1"/>
                        </a:buClr>
                        <a:buSzPts val="1100"/>
                        <a:buFont typeface="Arial"/>
                        <a:buNone/>
                      </a:pPr>
                      <a:r>
                        <a:rPr b="1" lang="en-GB" sz="1000">
                          <a:solidFill>
                            <a:srgbClr val="134F5C"/>
                          </a:solidFill>
                          <a:latin typeface="Mada"/>
                          <a:ea typeface="Mada"/>
                          <a:cs typeface="Mada"/>
                          <a:sym typeface="Mada"/>
                        </a:rPr>
                        <a:t>Transplacental transmission</a:t>
                      </a:r>
                      <a:endParaRPr b="1" sz="1000">
                        <a:solidFill>
                          <a:srgbClr val="FFFFFF"/>
                        </a:solidFill>
                        <a:latin typeface="Mada"/>
                        <a:ea typeface="Mada"/>
                        <a:cs typeface="Mada"/>
                        <a:sym typeface="Mada"/>
                      </a:endParaRPr>
                    </a:p>
                  </a:txBody>
                  <a:tcPr marT="91425" marB="91425" marR="91425" marL="91425">
                    <a:solidFill>
                      <a:srgbClr val="D0E0E3"/>
                    </a:solidFill>
                  </a:tcPr>
                </a:tc>
                <a:tc>
                  <a:txBody>
                    <a:bodyPr/>
                    <a:lstStyle/>
                    <a:p>
                      <a:pPr indent="0" lvl="0" marL="0" rtl="0" algn="ctr">
                        <a:spcBef>
                          <a:spcPts val="0"/>
                        </a:spcBef>
                        <a:spcAft>
                          <a:spcPts val="0"/>
                        </a:spcAft>
                        <a:buClr>
                          <a:schemeClr val="dk1"/>
                        </a:buClr>
                        <a:buSzPts val="1100"/>
                        <a:buFont typeface="Arial"/>
                        <a:buNone/>
                      </a:pPr>
                      <a:r>
                        <a:rPr b="1" lang="en-GB" sz="1000">
                          <a:solidFill>
                            <a:srgbClr val="134F5C"/>
                          </a:solidFill>
                          <a:latin typeface="Mada"/>
                          <a:ea typeface="Mada"/>
                          <a:cs typeface="Mada"/>
                          <a:sym typeface="Mada"/>
                        </a:rPr>
                        <a:t>Airborne Transmission</a:t>
                      </a:r>
                      <a:endParaRPr b="1" sz="1000">
                        <a:solidFill>
                          <a:srgbClr val="FFFFFF"/>
                        </a:solidFill>
                        <a:latin typeface="Mada"/>
                        <a:ea typeface="Mada"/>
                        <a:cs typeface="Mada"/>
                        <a:sym typeface="Mada"/>
                      </a:endParaRPr>
                    </a:p>
                  </a:txBody>
                  <a:tcPr marT="91425" marB="91425" marR="91425" marL="91425">
                    <a:solidFill>
                      <a:srgbClr val="D0E0E3"/>
                    </a:solidFill>
                  </a:tcPr>
                </a:tc>
                <a:tc>
                  <a:txBody>
                    <a:bodyPr/>
                    <a:lstStyle/>
                    <a:p>
                      <a:pPr indent="0" lvl="0" marL="0" rtl="0" algn="ctr">
                        <a:spcBef>
                          <a:spcPts val="0"/>
                        </a:spcBef>
                        <a:spcAft>
                          <a:spcPts val="0"/>
                        </a:spcAft>
                        <a:buClr>
                          <a:schemeClr val="dk1"/>
                        </a:buClr>
                        <a:buSzPts val="1100"/>
                        <a:buFont typeface="Arial"/>
                        <a:buNone/>
                      </a:pPr>
                      <a:r>
                        <a:rPr b="1" lang="en-GB" sz="1000">
                          <a:solidFill>
                            <a:srgbClr val="134F5C"/>
                          </a:solidFill>
                          <a:latin typeface="Mada"/>
                          <a:ea typeface="Mada"/>
                          <a:cs typeface="Mada"/>
                          <a:sym typeface="Mada"/>
                        </a:rPr>
                        <a:t>Vehicle-borne Transmission</a:t>
                      </a:r>
                      <a:endParaRPr b="1" sz="1000">
                        <a:solidFill>
                          <a:srgbClr val="FFFFFF"/>
                        </a:solidFill>
                        <a:latin typeface="Mada"/>
                        <a:ea typeface="Mada"/>
                        <a:cs typeface="Mada"/>
                        <a:sym typeface="Mada"/>
                      </a:endParaRPr>
                    </a:p>
                  </a:txBody>
                  <a:tcPr marT="91425" marB="91425" marR="91425" marL="91425">
                    <a:solidFill>
                      <a:srgbClr val="D0E0E3"/>
                    </a:solidFill>
                  </a:tcPr>
                </a:tc>
                <a:tc>
                  <a:txBody>
                    <a:bodyPr/>
                    <a:lstStyle/>
                    <a:p>
                      <a:pPr indent="0" lvl="0" marL="0" rtl="0" algn="ctr">
                        <a:spcBef>
                          <a:spcPts val="0"/>
                        </a:spcBef>
                        <a:spcAft>
                          <a:spcPts val="0"/>
                        </a:spcAft>
                        <a:buClr>
                          <a:schemeClr val="dk1"/>
                        </a:buClr>
                        <a:buSzPts val="1100"/>
                        <a:buFont typeface="Arial"/>
                        <a:buNone/>
                      </a:pPr>
                      <a:r>
                        <a:rPr b="1" lang="en-GB" sz="1000">
                          <a:solidFill>
                            <a:srgbClr val="134F5C"/>
                          </a:solidFill>
                          <a:latin typeface="Mada"/>
                          <a:ea typeface="Mada"/>
                          <a:cs typeface="Mada"/>
                          <a:sym typeface="Mada"/>
                        </a:rPr>
                        <a:t>Vector-borne Transmission</a:t>
                      </a:r>
                      <a:endParaRPr b="1" sz="1000">
                        <a:solidFill>
                          <a:srgbClr val="FFFFFF"/>
                        </a:solidFill>
                        <a:latin typeface="Mada"/>
                        <a:ea typeface="Mada"/>
                        <a:cs typeface="Mada"/>
                        <a:sym typeface="Mada"/>
                      </a:endParaRPr>
                    </a:p>
                  </a:txBody>
                  <a:tcPr marT="91425" marB="91425" marR="91425" marL="91425">
                    <a:solidFill>
                      <a:srgbClr val="D0E0E3"/>
                    </a:solidFill>
                  </a:tcPr>
                </a:tc>
              </a:tr>
              <a:tr h="1337800">
                <a:tc>
                  <a:txBody>
                    <a:bodyPr/>
                    <a:lstStyle/>
                    <a:p>
                      <a:pPr indent="-140799" lvl="0" marL="89999" rtl="0" algn="l">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Touching, biting, kissing, sexual intercourse or direct projection of respiratory droplets.</a:t>
                      </a:r>
                      <a:endParaRPr sz="800">
                        <a:solidFill>
                          <a:schemeClr val="dk1"/>
                        </a:solidFill>
                        <a:latin typeface="Mada"/>
                        <a:ea typeface="Mada"/>
                        <a:cs typeface="Mada"/>
                        <a:sym typeface="Mada"/>
                      </a:endParaRPr>
                    </a:p>
                    <a:p>
                      <a:pPr indent="-140799" lvl="0" marL="89999" rtl="0" algn="l">
                        <a:spcBef>
                          <a:spcPts val="0"/>
                        </a:spcBef>
                        <a:spcAft>
                          <a:spcPts val="0"/>
                        </a:spcAft>
                        <a:buClr>
                          <a:schemeClr val="dk1"/>
                        </a:buClr>
                        <a:buSzPts val="800"/>
                        <a:buFont typeface="Mada"/>
                        <a:buChar char="●"/>
                      </a:pPr>
                      <a:r>
                        <a:rPr lang="en-GB" sz="800">
                          <a:solidFill>
                            <a:schemeClr val="dk1"/>
                          </a:solidFill>
                          <a:highlight>
                            <a:srgbClr val="D0E0E3"/>
                          </a:highlight>
                          <a:latin typeface="Mada"/>
                          <a:ea typeface="Mada"/>
                          <a:cs typeface="Mada"/>
                          <a:sym typeface="Mada"/>
                        </a:rPr>
                        <a:t>Examples:</a:t>
                      </a:r>
                      <a:r>
                        <a:rPr lang="en-GB" sz="800">
                          <a:solidFill>
                            <a:schemeClr val="dk1"/>
                          </a:solidFill>
                          <a:latin typeface="Mada"/>
                          <a:ea typeface="Mada"/>
                          <a:cs typeface="Mada"/>
                          <a:sym typeface="Mada"/>
                        </a:rPr>
                        <a:t> HIV transmission.</a:t>
                      </a:r>
                      <a:endParaRPr sz="800">
                        <a:solidFill>
                          <a:schemeClr val="dk1"/>
                        </a:solidFill>
                        <a:latin typeface="Mada"/>
                        <a:ea typeface="Mada"/>
                        <a:cs typeface="Mada"/>
                        <a:sym typeface="Mada"/>
                      </a:endParaRPr>
                    </a:p>
                  </a:txBody>
                  <a:tcPr marT="91425" marB="91425" marR="91425" marL="91425"/>
                </a:tc>
                <a:tc>
                  <a:txBody>
                    <a:bodyPr/>
                    <a:lstStyle/>
                    <a:p>
                      <a:pPr indent="-140799" lvl="0" marL="89999" rtl="0" algn="l">
                        <a:spcBef>
                          <a:spcPts val="0"/>
                        </a:spcBef>
                        <a:spcAft>
                          <a:spcPts val="0"/>
                        </a:spcAft>
                        <a:buClr>
                          <a:schemeClr val="dk1"/>
                        </a:buClr>
                        <a:buSzPts val="800"/>
                        <a:buFont typeface="Mada"/>
                        <a:buChar char="●"/>
                      </a:pPr>
                      <a:r>
                        <a:rPr lang="en-GB" sz="800">
                          <a:solidFill>
                            <a:schemeClr val="dk1"/>
                          </a:solidFill>
                          <a:highlight>
                            <a:srgbClr val="D0E0E3"/>
                          </a:highlight>
                          <a:latin typeface="Mada"/>
                          <a:ea typeface="Mada"/>
                          <a:cs typeface="Mada"/>
                          <a:sym typeface="Mada"/>
                        </a:rPr>
                        <a:t>Examples:</a:t>
                      </a:r>
                      <a:r>
                        <a:rPr lang="en-GB" sz="800">
                          <a:solidFill>
                            <a:schemeClr val="dk1"/>
                          </a:solidFill>
                          <a:latin typeface="Mada"/>
                          <a:ea typeface="Mada"/>
                          <a:cs typeface="Mada"/>
                          <a:sym typeface="Mada"/>
                        </a:rPr>
                        <a:t> Mother to Child Transmission (MTCT) of HIV.</a:t>
                      </a:r>
                      <a:endParaRPr sz="800">
                        <a:solidFill>
                          <a:schemeClr val="dk1"/>
                        </a:solidFill>
                        <a:latin typeface="Mada"/>
                        <a:ea typeface="Mada"/>
                        <a:cs typeface="Mada"/>
                        <a:sym typeface="Mada"/>
                      </a:endParaRPr>
                    </a:p>
                  </a:txBody>
                  <a:tcPr marT="91425" marB="91425" marR="91425" marL="91425"/>
                </a:tc>
                <a:tc>
                  <a:txBody>
                    <a:bodyPr/>
                    <a:lstStyle/>
                    <a:p>
                      <a:pPr indent="-140799" lvl="0" marL="89999" rtl="0" algn="l">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Agent is transmitted in dried secretions from the respiratory tract, which </a:t>
                      </a:r>
                      <a:r>
                        <a:rPr b="1" lang="en-GB" sz="800">
                          <a:solidFill>
                            <a:srgbClr val="CC0000"/>
                          </a:solidFill>
                          <a:latin typeface="Mada"/>
                          <a:ea typeface="Mada"/>
                          <a:cs typeface="Mada"/>
                          <a:sym typeface="Mada"/>
                        </a:rPr>
                        <a:t>remains suspended in the air for some time.</a:t>
                      </a:r>
                      <a:endParaRPr b="1" sz="800">
                        <a:solidFill>
                          <a:srgbClr val="CC0000"/>
                        </a:solidFill>
                        <a:latin typeface="Mada"/>
                        <a:ea typeface="Mada"/>
                        <a:cs typeface="Mada"/>
                        <a:sym typeface="Mada"/>
                      </a:endParaRPr>
                    </a:p>
                    <a:p>
                      <a:pPr indent="-140799" lvl="0" marL="89999" rtl="0" algn="l">
                        <a:spcBef>
                          <a:spcPts val="0"/>
                        </a:spcBef>
                        <a:spcAft>
                          <a:spcPts val="0"/>
                        </a:spcAft>
                        <a:buClr>
                          <a:schemeClr val="dk1"/>
                        </a:buClr>
                        <a:buSzPts val="800"/>
                        <a:buFont typeface="Mada"/>
                        <a:buChar char="●"/>
                      </a:pPr>
                      <a:r>
                        <a:rPr lang="en-GB" sz="800">
                          <a:solidFill>
                            <a:schemeClr val="dk1"/>
                          </a:solidFill>
                          <a:highlight>
                            <a:srgbClr val="D0E0E3"/>
                          </a:highlight>
                          <a:latin typeface="Mada"/>
                          <a:ea typeface="Mada"/>
                          <a:cs typeface="Mada"/>
                          <a:sym typeface="Mada"/>
                        </a:rPr>
                        <a:t>Examples:</a:t>
                      </a:r>
                      <a:r>
                        <a:rPr lang="en-GB" sz="800">
                          <a:solidFill>
                            <a:schemeClr val="dk1"/>
                          </a:solidFill>
                          <a:latin typeface="Mada"/>
                          <a:ea typeface="Mada"/>
                          <a:cs typeface="Mada"/>
                          <a:sym typeface="Mada"/>
                        </a:rPr>
                        <a:t> </a:t>
                      </a:r>
                      <a:endParaRPr sz="800">
                        <a:solidFill>
                          <a:schemeClr val="dk1"/>
                        </a:solidFill>
                        <a:latin typeface="Mada"/>
                        <a:ea typeface="Mada"/>
                        <a:cs typeface="Mada"/>
                        <a:sym typeface="Mada"/>
                      </a:endParaRPr>
                    </a:p>
                    <a:p>
                      <a:pPr indent="-140799" lvl="0" marL="89999" rtl="0" algn="l">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Droplet infection (direct spread): Whooping cough.</a:t>
                      </a:r>
                      <a:endParaRPr sz="800">
                        <a:solidFill>
                          <a:schemeClr val="dk1"/>
                        </a:solidFill>
                        <a:latin typeface="Mada"/>
                        <a:ea typeface="Mada"/>
                        <a:cs typeface="Mada"/>
                        <a:sym typeface="Mada"/>
                      </a:endParaRPr>
                    </a:p>
                    <a:p>
                      <a:pPr indent="-140799" lvl="0" marL="89999" rtl="0" algn="l">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Droplet nuclei (indirect air-borne): TB, histoplasmosis. </a:t>
                      </a:r>
                      <a:endParaRPr sz="800">
                        <a:solidFill>
                          <a:schemeClr val="dk1"/>
                        </a:solidFill>
                        <a:latin typeface="Mada"/>
                        <a:ea typeface="Mada"/>
                        <a:cs typeface="Mada"/>
                        <a:sym typeface="Mada"/>
                      </a:endParaRPr>
                    </a:p>
                    <a:p>
                      <a:pPr indent="-140799" lvl="0" marL="89999" rtl="0" algn="l">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Dust particles (indirect air-borne): Fungal spores.</a:t>
                      </a:r>
                      <a:endParaRPr sz="800">
                        <a:solidFill>
                          <a:schemeClr val="dk1"/>
                        </a:solidFill>
                        <a:latin typeface="Mada"/>
                        <a:ea typeface="Mada"/>
                        <a:cs typeface="Mada"/>
                        <a:sym typeface="Mada"/>
                      </a:endParaRPr>
                    </a:p>
                    <a:p>
                      <a:pPr indent="0" lvl="0" marL="0" rtl="0" algn="l">
                        <a:spcBef>
                          <a:spcPts val="160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solidFill>
                          <a:schemeClr val="dk1"/>
                        </a:solidFill>
                        <a:latin typeface="Mada"/>
                        <a:ea typeface="Mada"/>
                        <a:cs typeface="Mada"/>
                        <a:sym typeface="Mada"/>
                      </a:endParaRPr>
                    </a:p>
                  </a:txBody>
                  <a:tcPr marT="91425" marB="91425" marR="91425" marL="91425"/>
                </a:tc>
                <a:tc>
                  <a:txBody>
                    <a:bodyPr/>
                    <a:lstStyle/>
                    <a:p>
                      <a:pPr indent="-140799" lvl="0" marL="89999" rtl="0" algn="l">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A vehicle is any </a:t>
                      </a:r>
                      <a:r>
                        <a:rPr b="1" lang="en-GB" sz="800">
                          <a:solidFill>
                            <a:srgbClr val="CC0000"/>
                          </a:solidFill>
                          <a:latin typeface="Mada"/>
                          <a:ea typeface="Mada"/>
                          <a:cs typeface="Mada"/>
                          <a:sym typeface="Mada"/>
                        </a:rPr>
                        <a:t>non-living substance</a:t>
                      </a:r>
                      <a:r>
                        <a:rPr lang="en-GB" sz="800">
                          <a:solidFill>
                            <a:schemeClr val="dk1"/>
                          </a:solidFill>
                          <a:latin typeface="Mada"/>
                          <a:ea typeface="Mada"/>
                          <a:cs typeface="Mada"/>
                          <a:sym typeface="Mada"/>
                        </a:rPr>
                        <a:t> (food and drinks) or object that can be contaminated by an infectious agent, which then transmits it to a new host. </a:t>
                      </a:r>
                      <a:endParaRPr sz="800">
                        <a:solidFill>
                          <a:schemeClr val="dk1"/>
                        </a:solidFill>
                        <a:latin typeface="Mada"/>
                        <a:ea typeface="Mada"/>
                        <a:cs typeface="Mada"/>
                        <a:sym typeface="Mada"/>
                      </a:endParaRPr>
                    </a:p>
                    <a:p>
                      <a:pPr indent="-140799" lvl="0" marL="89999" rtl="0" algn="l">
                        <a:spcBef>
                          <a:spcPts val="0"/>
                        </a:spcBef>
                        <a:spcAft>
                          <a:spcPts val="0"/>
                        </a:spcAft>
                        <a:buClr>
                          <a:schemeClr val="dk1"/>
                        </a:buClr>
                        <a:buSzPts val="800"/>
                        <a:buFont typeface="Mada"/>
                        <a:buChar char="●"/>
                      </a:pPr>
                      <a:r>
                        <a:rPr lang="en-GB" sz="800">
                          <a:solidFill>
                            <a:schemeClr val="dk1"/>
                          </a:solidFill>
                          <a:highlight>
                            <a:srgbClr val="D0E0E3"/>
                          </a:highlight>
                          <a:latin typeface="Mada"/>
                          <a:ea typeface="Mada"/>
                          <a:cs typeface="Mada"/>
                          <a:sym typeface="Mada"/>
                        </a:rPr>
                        <a:t>Examples:</a:t>
                      </a:r>
                      <a:r>
                        <a:rPr lang="en-GB" sz="800">
                          <a:solidFill>
                            <a:schemeClr val="dk1"/>
                          </a:solidFill>
                          <a:latin typeface="Mada"/>
                          <a:ea typeface="Mada"/>
                          <a:cs typeface="Mada"/>
                          <a:sym typeface="Mada"/>
                        </a:rPr>
                        <a:t> </a:t>
                      </a:r>
                      <a:endParaRPr sz="800">
                        <a:solidFill>
                          <a:schemeClr val="dk1"/>
                        </a:solidFill>
                        <a:latin typeface="Mada"/>
                        <a:ea typeface="Mada"/>
                        <a:cs typeface="Mada"/>
                        <a:sym typeface="Mada"/>
                      </a:endParaRPr>
                    </a:p>
                    <a:p>
                      <a:pPr indent="-140799" lvl="0" marL="89999" rtl="0" algn="l">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campylobacter, Salmonella and E. coli.</a:t>
                      </a:r>
                      <a:endParaRPr sz="800">
                        <a:solidFill>
                          <a:schemeClr val="dk1"/>
                        </a:solidFill>
                        <a:latin typeface="Mada"/>
                        <a:ea typeface="Mada"/>
                        <a:cs typeface="Mada"/>
                        <a:sym typeface="Mada"/>
                      </a:endParaRPr>
                    </a:p>
                    <a:p>
                      <a:pPr indent="-140799" lvl="0" marL="89999" rtl="0" algn="l">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Human hands or/and flies.</a:t>
                      </a:r>
                      <a:endParaRPr sz="800">
                        <a:solidFill>
                          <a:schemeClr val="dk1"/>
                        </a:solidFill>
                        <a:latin typeface="Mada"/>
                        <a:ea typeface="Mada"/>
                        <a:cs typeface="Mada"/>
                        <a:sym typeface="Mada"/>
                      </a:endParaRPr>
                    </a:p>
                  </a:txBody>
                  <a:tcPr marT="91425" marB="91425" marR="91425" marL="91425"/>
                </a:tc>
                <a:tc>
                  <a:txBody>
                    <a:bodyPr/>
                    <a:lstStyle/>
                    <a:p>
                      <a:pPr indent="-140799" lvl="0" marL="89999" rtl="0" algn="l">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A </a:t>
                      </a:r>
                      <a:r>
                        <a:rPr b="1" lang="en-GB" sz="800">
                          <a:solidFill>
                            <a:srgbClr val="CC0000"/>
                          </a:solidFill>
                          <a:latin typeface="Mada"/>
                          <a:ea typeface="Mada"/>
                          <a:cs typeface="Mada"/>
                          <a:sym typeface="Mada"/>
                        </a:rPr>
                        <a:t>vector</a:t>
                      </a:r>
                      <a:r>
                        <a:rPr lang="en-GB" sz="800">
                          <a:solidFill>
                            <a:schemeClr val="dk1"/>
                          </a:solidFill>
                          <a:latin typeface="Mada"/>
                          <a:ea typeface="Mada"/>
                          <a:cs typeface="Mada"/>
                          <a:sym typeface="Mada"/>
                        </a:rPr>
                        <a:t> is an organism, usually an arthropod, which transmits an infectious agent to a new host. </a:t>
                      </a:r>
                      <a:endParaRPr sz="800">
                        <a:solidFill>
                          <a:schemeClr val="dk1"/>
                        </a:solidFill>
                        <a:latin typeface="Mada"/>
                        <a:ea typeface="Mada"/>
                        <a:cs typeface="Mada"/>
                        <a:sym typeface="Mada"/>
                      </a:endParaRPr>
                    </a:p>
                    <a:p>
                      <a:pPr indent="-140799" lvl="0" marL="89999" rtl="0" algn="l">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Arthropods which act as vectors include houseflies, mosquitoes, lice and ticks.</a:t>
                      </a:r>
                      <a:endParaRPr sz="800">
                        <a:solidFill>
                          <a:schemeClr val="dk1"/>
                        </a:solidFill>
                        <a:latin typeface="Mada"/>
                        <a:ea typeface="Mada"/>
                        <a:cs typeface="Mada"/>
                        <a:sym typeface="Mada"/>
                      </a:endParaRPr>
                    </a:p>
                    <a:p>
                      <a:pPr indent="-140799" lvl="0" marL="89999" rtl="0" algn="l">
                        <a:spcBef>
                          <a:spcPts val="0"/>
                        </a:spcBef>
                        <a:spcAft>
                          <a:spcPts val="0"/>
                        </a:spcAft>
                        <a:buClr>
                          <a:schemeClr val="dk1"/>
                        </a:buClr>
                        <a:buSzPts val="800"/>
                        <a:buFont typeface="Mada"/>
                        <a:buChar char="●"/>
                      </a:pPr>
                      <a:r>
                        <a:rPr lang="en-GB" sz="800">
                          <a:solidFill>
                            <a:schemeClr val="dk1"/>
                          </a:solidFill>
                          <a:highlight>
                            <a:srgbClr val="D0E0E3"/>
                          </a:highlight>
                          <a:latin typeface="Mada"/>
                          <a:ea typeface="Mada"/>
                          <a:cs typeface="Mada"/>
                          <a:sym typeface="Mada"/>
                        </a:rPr>
                        <a:t>Examples:</a:t>
                      </a:r>
                      <a:endParaRPr sz="800">
                        <a:solidFill>
                          <a:schemeClr val="dk1"/>
                        </a:solidFill>
                        <a:latin typeface="Mada"/>
                        <a:ea typeface="Mada"/>
                        <a:cs typeface="Mada"/>
                        <a:sym typeface="Mada"/>
                      </a:endParaRPr>
                    </a:p>
                    <a:p>
                      <a:pPr indent="-140799" lvl="0" marL="89999" rtl="0" algn="l">
                        <a:spcBef>
                          <a:spcPts val="0"/>
                        </a:spcBef>
                        <a:spcAft>
                          <a:spcPts val="0"/>
                        </a:spcAft>
                        <a:buSzPts val="800"/>
                        <a:buFont typeface="Mada"/>
                        <a:buChar char="○"/>
                      </a:pPr>
                      <a:r>
                        <a:rPr b="1" lang="en-GB" sz="800">
                          <a:solidFill>
                            <a:srgbClr val="CC0000"/>
                          </a:solidFill>
                          <a:latin typeface="Mada"/>
                          <a:ea typeface="Mada"/>
                          <a:cs typeface="Mada"/>
                          <a:sym typeface="Mada"/>
                        </a:rPr>
                        <a:t>Dengue hemorrhagic fever:</a:t>
                      </a:r>
                      <a:r>
                        <a:rPr b="1" lang="en-GB" sz="800">
                          <a:solidFill>
                            <a:srgbClr val="FF0000"/>
                          </a:solidFill>
                          <a:latin typeface="Mada"/>
                          <a:ea typeface="Mada"/>
                          <a:cs typeface="Mada"/>
                          <a:sym typeface="Mada"/>
                        </a:rPr>
                        <a:t> </a:t>
                      </a:r>
                      <a:r>
                        <a:rPr lang="en-GB" sz="800">
                          <a:latin typeface="Mada"/>
                          <a:ea typeface="Mada"/>
                          <a:cs typeface="Mada"/>
                          <a:sym typeface="Mada"/>
                        </a:rPr>
                        <a:t>(</a:t>
                      </a:r>
                      <a:r>
                        <a:rPr b="1" lang="en-GB" sz="800">
                          <a:latin typeface="Mada"/>
                          <a:ea typeface="Mada"/>
                          <a:cs typeface="Mada"/>
                          <a:sym typeface="Mada"/>
                        </a:rPr>
                        <a:t>P:</a:t>
                      </a:r>
                      <a:r>
                        <a:rPr lang="en-GB" sz="800">
                          <a:latin typeface="Mada"/>
                          <a:ea typeface="Mada"/>
                          <a:cs typeface="Mada"/>
                          <a:sym typeface="Mada"/>
                        </a:rPr>
                        <a:t> Dengue, </a:t>
                      </a:r>
                      <a:r>
                        <a:rPr b="1" lang="en-GB" sz="800">
                          <a:latin typeface="Mada"/>
                          <a:ea typeface="Mada"/>
                          <a:cs typeface="Mada"/>
                          <a:sym typeface="Mada"/>
                        </a:rPr>
                        <a:t>R:</a:t>
                      </a:r>
                      <a:r>
                        <a:rPr lang="en-GB" sz="800">
                          <a:latin typeface="Mada"/>
                          <a:ea typeface="Mada"/>
                          <a:cs typeface="Mada"/>
                          <a:sym typeface="Mada"/>
                        </a:rPr>
                        <a:t> Monkeys &amp; Humans, </a:t>
                      </a:r>
                      <a:r>
                        <a:rPr b="1" lang="en-GB" sz="800">
                          <a:latin typeface="Mada"/>
                          <a:ea typeface="Mada"/>
                          <a:cs typeface="Mada"/>
                          <a:sym typeface="Mada"/>
                        </a:rPr>
                        <a:t>V:</a:t>
                      </a:r>
                      <a:r>
                        <a:rPr lang="en-GB" sz="800">
                          <a:latin typeface="Mada"/>
                          <a:ea typeface="Mada"/>
                          <a:cs typeface="Mada"/>
                          <a:sym typeface="Mada"/>
                        </a:rPr>
                        <a:t> Mosquito)</a:t>
                      </a:r>
                      <a:endParaRPr sz="800">
                        <a:latin typeface="Mada"/>
                        <a:ea typeface="Mada"/>
                        <a:cs typeface="Mada"/>
                        <a:sym typeface="Mada"/>
                      </a:endParaRPr>
                    </a:p>
                    <a:p>
                      <a:pPr indent="-140799" lvl="0" marL="89999" rtl="0" algn="l">
                        <a:spcBef>
                          <a:spcPts val="0"/>
                        </a:spcBef>
                        <a:spcAft>
                          <a:spcPts val="0"/>
                        </a:spcAft>
                        <a:buSzPts val="800"/>
                        <a:buFont typeface="Mada"/>
                        <a:buChar char="○"/>
                      </a:pPr>
                      <a:r>
                        <a:rPr b="1" lang="en-GB" sz="800">
                          <a:solidFill>
                            <a:srgbClr val="CC0000"/>
                          </a:solidFill>
                          <a:latin typeface="Mada"/>
                          <a:ea typeface="Mada"/>
                          <a:cs typeface="Mada"/>
                          <a:sym typeface="Mada"/>
                        </a:rPr>
                        <a:t>Encephalitis: </a:t>
                      </a:r>
                      <a:r>
                        <a:rPr lang="en-GB" sz="800">
                          <a:solidFill>
                            <a:schemeClr val="dk1"/>
                          </a:solidFill>
                          <a:latin typeface="Mada"/>
                          <a:ea typeface="Mada"/>
                          <a:cs typeface="Mada"/>
                          <a:sym typeface="Mada"/>
                        </a:rPr>
                        <a:t>(</a:t>
                      </a:r>
                      <a:r>
                        <a:rPr b="1" lang="en-GB" sz="800">
                          <a:solidFill>
                            <a:schemeClr val="dk1"/>
                          </a:solidFill>
                          <a:latin typeface="Mada"/>
                          <a:ea typeface="Mada"/>
                          <a:cs typeface="Mada"/>
                          <a:sym typeface="Mada"/>
                        </a:rPr>
                        <a:t>P:</a:t>
                      </a:r>
                      <a:r>
                        <a:rPr lang="en-GB" sz="800">
                          <a:solidFill>
                            <a:schemeClr val="dk1"/>
                          </a:solidFill>
                          <a:latin typeface="Mada"/>
                          <a:ea typeface="Mada"/>
                          <a:cs typeface="Mada"/>
                          <a:sym typeface="Mada"/>
                        </a:rPr>
                        <a:t> Japanese B Encephalitis, </a:t>
                      </a:r>
                      <a:r>
                        <a:rPr b="1" lang="en-GB" sz="800">
                          <a:solidFill>
                            <a:schemeClr val="dk1"/>
                          </a:solidFill>
                          <a:latin typeface="Mada"/>
                          <a:ea typeface="Mada"/>
                          <a:cs typeface="Mada"/>
                          <a:sym typeface="Mada"/>
                        </a:rPr>
                        <a:t>R: </a:t>
                      </a:r>
                      <a:r>
                        <a:rPr lang="en-GB" sz="800">
                          <a:solidFill>
                            <a:schemeClr val="dk1"/>
                          </a:solidFill>
                          <a:latin typeface="Mada"/>
                          <a:ea typeface="Mada"/>
                          <a:cs typeface="Mada"/>
                          <a:sym typeface="Mada"/>
                        </a:rPr>
                        <a:t>Wild birds &amp; Pigs, </a:t>
                      </a:r>
                      <a:r>
                        <a:rPr b="1" lang="en-GB" sz="800">
                          <a:solidFill>
                            <a:schemeClr val="dk1"/>
                          </a:solidFill>
                          <a:latin typeface="Mada"/>
                          <a:ea typeface="Mada"/>
                          <a:cs typeface="Mada"/>
                          <a:sym typeface="Mada"/>
                        </a:rPr>
                        <a:t>V: </a:t>
                      </a:r>
                      <a:r>
                        <a:rPr lang="en-GB" sz="800">
                          <a:solidFill>
                            <a:schemeClr val="dk1"/>
                          </a:solidFill>
                          <a:latin typeface="Mada"/>
                          <a:ea typeface="Mada"/>
                          <a:cs typeface="Mada"/>
                          <a:sym typeface="Mada"/>
                        </a:rPr>
                        <a:t>Mosquito)</a:t>
                      </a:r>
                      <a:endParaRPr b="1" sz="800">
                        <a:solidFill>
                          <a:srgbClr val="FF0000"/>
                        </a:solidFill>
                        <a:latin typeface="Mada"/>
                        <a:ea typeface="Mada"/>
                        <a:cs typeface="Mada"/>
                        <a:sym typeface="Mada"/>
                      </a:endParaRPr>
                    </a:p>
                  </a:txBody>
                  <a:tcPr marT="91425" marB="91425" marR="91425" marL="91425"/>
                </a:tc>
              </a:tr>
            </a:tbl>
          </a:graphicData>
        </a:graphic>
      </p:graphicFrame>
      <p:sp>
        <p:nvSpPr>
          <p:cNvPr id="2052" name="Google Shape;2052;p71"/>
          <p:cNvSpPr txBox="1"/>
          <p:nvPr/>
        </p:nvSpPr>
        <p:spPr>
          <a:xfrm>
            <a:off x="0" y="8236126"/>
            <a:ext cx="70722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76A5AF"/>
                </a:solidFill>
                <a:latin typeface="Nunito"/>
                <a:ea typeface="Nunito"/>
                <a:cs typeface="Nunito"/>
                <a:sym typeface="Nunito"/>
              </a:rPr>
              <a:t>Prevention and control of communicable diseases</a:t>
            </a: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a:p>
            <a:pPr indent="0" lvl="0" marL="0" rtl="0" algn="l">
              <a:lnSpc>
                <a:spcPct val="115000"/>
              </a:lnSpc>
              <a:spcBef>
                <a:spcPts val="1600"/>
              </a:spcBef>
              <a:spcAft>
                <a:spcPts val="1600"/>
              </a:spcAft>
              <a:buNone/>
            </a:pP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p:txBody>
      </p:sp>
      <p:sp>
        <p:nvSpPr>
          <p:cNvPr id="2053" name="Google Shape;2053;p71"/>
          <p:cNvSpPr/>
          <p:nvPr/>
        </p:nvSpPr>
        <p:spPr>
          <a:xfrm>
            <a:off x="0" y="8641975"/>
            <a:ext cx="52008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cxnSp>
        <p:nvCxnSpPr>
          <p:cNvPr id="2054" name="Google Shape;2054;p71"/>
          <p:cNvCxnSpPr>
            <a:stCxn id="2055" idx="3"/>
          </p:cNvCxnSpPr>
          <p:nvPr/>
        </p:nvCxnSpPr>
        <p:spPr>
          <a:xfrm flipH="1" rot="10800000">
            <a:off x="166958" y="9438353"/>
            <a:ext cx="2489100" cy="1500"/>
          </a:xfrm>
          <a:prstGeom prst="straightConnector1">
            <a:avLst/>
          </a:prstGeom>
          <a:noFill/>
          <a:ln cap="flat" cmpd="sng" w="9525">
            <a:solidFill>
              <a:srgbClr val="B7B7B7"/>
            </a:solidFill>
            <a:prstDash val="solid"/>
            <a:round/>
            <a:headEnd len="med" w="med" type="none"/>
            <a:tailEnd len="med" w="med" type="none"/>
          </a:ln>
        </p:spPr>
      </p:cxnSp>
      <p:sp>
        <p:nvSpPr>
          <p:cNvPr id="2055" name="Google Shape;2055;p71"/>
          <p:cNvSpPr/>
          <p:nvPr/>
        </p:nvSpPr>
        <p:spPr>
          <a:xfrm>
            <a:off x="34600" y="8955350"/>
            <a:ext cx="477000" cy="484500"/>
          </a:xfrm>
          <a:prstGeom prst="heptagon">
            <a:avLst>
              <a:gd fmla="val 102572" name="hf"/>
              <a:gd fmla="val 105210" name="vf"/>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600">
                <a:solidFill>
                  <a:srgbClr val="FFFFFF"/>
                </a:solidFill>
                <a:latin typeface="Trebuchet MS"/>
                <a:ea typeface="Trebuchet MS"/>
                <a:cs typeface="Trebuchet MS"/>
                <a:sym typeface="Trebuchet MS"/>
              </a:rPr>
              <a:t>1</a:t>
            </a:r>
            <a:endParaRPr b="1" sz="2600">
              <a:solidFill>
                <a:srgbClr val="FFFFFF"/>
              </a:solidFill>
              <a:latin typeface="Trebuchet MS"/>
              <a:ea typeface="Trebuchet MS"/>
              <a:cs typeface="Trebuchet MS"/>
              <a:sym typeface="Trebuchet MS"/>
            </a:endParaRPr>
          </a:p>
        </p:txBody>
      </p:sp>
      <p:cxnSp>
        <p:nvCxnSpPr>
          <p:cNvPr id="2056" name="Google Shape;2056;p71"/>
          <p:cNvCxnSpPr>
            <a:stCxn id="2057" idx="3"/>
          </p:cNvCxnSpPr>
          <p:nvPr/>
        </p:nvCxnSpPr>
        <p:spPr>
          <a:xfrm flipH="1" rot="10800000">
            <a:off x="166962" y="10301441"/>
            <a:ext cx="2489100" cy="1500"/>
          </a:xfrm>
          <a:prstGeom prst="straightConnector1">
            <a:avLst/>
          </a:prstGeom>
          <a:noFill/>
          <a:ln cap="flat" cmpd="sng" w="9525">
            <a:solidFill>
              <a:srgbClr val="B7B7B7"/>
            </a:solidFill>
            <a:prstDash val="solid"/>
            <a:round/>
            <a:headEnd len="med" w="med" type="none"/>
            <a:tailEnd len="med" w="med" type="none"/>
          </a:ln>
        </p:spPr>
      </p:cxnSp>
      <p:sp>
        <p:nvSpPr>
          <p:cNvPr id="2057" name="Google Shape;2057;p71"/>
          <p:cNvSpPr/>
          <p:nvPr/>
        </p:nvSpPr>
        <p:spPr>
          <a:xfrm>
            <a:off x="34604" y="9818439"/>
            <a:ext cx="477000" cy="484500"/>
          </a:xfrm>
          <a:prstGeom prst="heptagon">
            <a:avLst>
              <a:gd fmla="val 102572" name="hf"/>
              <a:gd fmla="val 105210" name="vf"/>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600">
                <a:solidFill>
                  <a:srgbClr val="FFFFFF"/>
                </a:solidFill>
                <a:latin typeface="Trebuchet MS"/>
                <a:ea typeface="Trebuchet MS"/>
                <a:cs typeface="Trebuchet MS"/>
                <a:sym typeface="Trebuchet MS"/>
              </a:rPr>
              <a:t>2</a:t>
            </a:r>
            <a:endParaRPr b="1" sz="2600">
              <a:solidFill>
                <a:srgbClr val="FFFFFF"/>
              </a:solidFill>
              <a:latin typeface="Trebuchet MS"/>
              <a:ea typeface="Trebuchet MS"/>
              <a:cs typeface="Trebuchet MS"/>
              <a:sym typeface="Trebuchet MS"/>
            </a:endParaRPr>
          </a:p>
        </p:txBody>
      </p:sp>
      <p:cxnSp>
        <p:nvCxnSpPr>
          <p:cNvPr id="2058" name="Google Shape;2058;p71"/>
          <p:cNvCxnSpPr>
            <a:stCxn id="2059" idx="3"/>
          </p:cNvCxnSpPr>
          <p:nvPr/>
        </p:nvCxnSpPr>
        <p:spPr>
          <a:xfrm flipH="1" rot="10800000">
            <a:off x="2998233" y="9438478"/>
            <a:ext cx="2489100" cy="1500"/>
          </a:xfrm>
          <a:prstGeom prst="straightConnector1">
            <a:avLst/>
          </a:prstGeom>
          <a:noFill/>
          <a:ln cap="flat" cmpd="sng" w="9525">
            <a:solidFill>
              <a:srgbClr val="B7B7B7"/>
            </a:solidFill>
            <a:prstDash val="solid"/>
            <a:round/>
            <a:headEnd len="med" w="med" type="none"/>
            <a:tailEnd len="med" w="med" type="none"/>
          </a:ln>
        </p:spPr>
      </p:cxnSp>
      <p:sp>
        <p:nvSpPr>
          <p:cNvPr id="2059" name="Google Shape;2059;p71"/>
          <p:cNvSpPr/>
          <p:nvPr/>
        </p:nvSpPr>
        <p:spPr>
          <a:xfrm>
            <a:off x="2865875" y="8955475"/>
            <a:ext cx="477000" cy="484500"/>
          </a:xfrm>
          <a:prstGeom prst="heptagon">
            <a:avLst>
              <a:gd fmla="val 102572" name="hf"/>
              <a:gd fmla="val 105210" name="vf"/>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600">
                <a:solidFill>
                  <a:srgbClr val="FFFFFF"/>
                </a:solidFill>
                <a:latin typeface="Trebuchet MS"/>
                <a:ea typeface="Trebuchet MS"/>
                <a:cs typeface="Trebuchet MS"/>
                <a:sym typeface="Trebuchet MS"/>
              </a:rPr>
              <a:t>3</a:t>
            </a:r>
            <a:endParaRPr b="1" sz="2600">
              <a:solidFill>
                <a:srgbClr val="FFFFFF"/>
              </a:solidFill>
              <a:latin typeface="Trebuchet MS"/>
              <a:ea typeface="Trebuchet MS"/>
              <a:cs typeface="Trebuchet MS"/>
              <a:sym typeface="Trebuchet MS"/>
            </a:endParaRPr>
          </a:p>
        </p:txBody>
      </p:sp>
      <p:cxnSp>
        <p:nvCxnSpPr>
          <p:cNvPr id="2060" name="Google Shape;2060;p71"/>
          <p:cNvCxnSpPr>
            <a:stCxn id="2061" idx="3"/>
          </p:cNvCxnSpPr>
          <p:nvPr/>
        </p:nvCxnSpPr>
        <p:spPr>
          <a:xfrm flipH="1" rot="10800000">
            <a:off x="2998233" y="10301304"/>
            <a:ext cx="2489100" cy="1500"/>
          </a:xfrm>
          <a:prstGeom prst="straightConnector1">
            <a:avLst/>
          </a:prstGeom>
          <a:noFill/>
          <a:ln cap="flat" cmpd="sng" w="9525">
            <a:solidFill>
              <a:srgbClr val="B7B7B7"/>
            </a:solidFill>
            <a:prstDash val="solid"/>
            <a:round/>
            <a:headEnd len="med" w="med" type="none"/>
            <a:tailEnd len="med" w="med" type="none"/>
          </a:ln>
        </p:spPr>
      </p:cxnSp>
      <p:sp>
        <p:nvSpPr>
          <p:cNvPr id="2061" name="Google Shape;2061;p71"/>
          <p:cNvSpPr/>
          <p:nvPr/>
        </p:nvSpPr>
        <p:spPr>
          <a:xfrm>
            <a:off x="2865875" y="9818301"/>
            <a:ext cx="477000" cy="484500"/>
          </a:xfrm>
          <a:prstGeom prst="heptagon">
            <a:avLst>
              <a:gd fmla="val 102572" name="hf"/>
              <a:gd fmla="val 105210" name="vf"/>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600">
                <a:solidFill>
                  <a:srgbClr val="FFFFFF"/>
                </a:solidFill>
                <a:latin typeface="Trebuchet MS"/>
                <a:ea typeface="Trebuchet MS"/>
                <a:cs typeface="Trebuchet MS"/>
                <a:sym typeface="Trebuchet MS"/>
              </a:rPr>
              <a:t>4</a:t>
            </a:r>
            <a:endParaRPr b="1" sz="2600">
              <a:solidFill>
                <a:srgbClr val="FFFFFF"/>
              </a:solidFill>
              <a:latin typeface="Trebuchet MS"/>
              <a:ea typeface="Trebuchet MS"/>
              <a:cs typeface="Trebuchet MS"/>
              <a:sym typeface="Trebuchet MS"/>
            </a:endParaRPr>
          </a:p>
        </p:txBody>
      </p:sp>
      <p:sp>
        <p:nvSpPr>
          <p:cNvPr id="2062" name="Google Shape;2062;p71"/>
          <p:cNvSpPr txBox="1"/>
          <p:nvPr/>
        </p:nvSpPr>
        <p:spPr>
          <a:xfrm>
            <a:off x="511475" y="8955075"/>
            <a:ext cx="2202900" cy="4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latin typeface="Mada"/>
                <a:ea typeface="Mada"/>
                <a:cs typeface="Mada"/>
                <a:sym typeface="Mada"/>
              </a:rPr>
              <a:t>Measures applied to disease agent:</a:t>
            </a:r>
            <a:endParaRPr b="1"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Sterilization and disinfection</a:t>
            </a:r>
            <a:endParaRPr sz="1000">
              <a:latin typeface="Mada"/>
              <a:ea typeface="Mada"/>
              <a:cs typeface="Mada"/>
              <a:sym typeface="Mada"/>
            </a:endParaRPr>
          </a:p>
        </p:txBody>
      </p:sp>
      <p:sp>
        <p:nvSpPr>
          <p:cNvPr id="2063" name="Google Shape;2063;p71"/>
          <p:cNvSpPr txBox="1"/>
          <p:nvPr/>
        </p:nvSpPr>
        <p:spPr>
          <a:xfrm>
            <a:off x="3278375" y="8958150"/>
            <a:ext cx="2386800" cy="50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latin typeface="Mada"/>
                <a:ea typeface="Mada"/>
                <a:cs typeface="Mada"/>
                <a:sym typeface="Mada"/>
              </a:rPr>
              <a:t>Measures applied to the environment:</a:t>
            </a:r>
            <a:endParaRPr b="1" sz="10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latin typeface="Mada"/>
                <a:ea typeface="Mada"/>
                <a:cs typeface="Mada"/>
                <a:sym typeface="Mada"/>
              </a:rPr>
              <a:t>Sanitation (water/food/sewage)</a:t>
            </a:r>
            <a:endParaRPr sz="1000">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p:txBody>
      </p:sp>
      <p:sp>
        <p:nvSpPr>
          <p:cNvPr id="2064" name="Google Shape;2064;p71"/>
          <p:cNvSpPr txBox="1"/>
          <p:nvPr/>
        </p:nvSpPr>
        <p:spPr>
          <a:xfrm>
            <a:off x="3330875" y="9717075"/>
            <a:ext cx="2202900" cy="4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latin typeface="Mada"/>
                <a:ea typeface="Mada"/>
                <a:cs typeface="Mada"/>
                <a:sym typeface="Mada"/>
              </a:rPr>
              <a:t>Measures applied to the host:</a:t>
            </a:r>
            <a:endParaRPr b="1" sz="10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latin typeface="Mada"/>
                <a:ea typeface="Mada"/>
                <a:cs typeface="Mada"/>
                <a:sym typeface="Mada"/>
              </a:rPr>
              <a:t>Health education, hygiene, nutrition, immunization and chemoprophylaxis</a:t>
            </a:r>
            <a:endParaRPr sz="1000">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p:txBody>
      </p:sp>
      <p:sp>
        <p:nvSpPr>
          <p:cNvPr id="2065" name="Google Shape;2065;p71"/>
          <p:cNvSpPr txBox="1"/>
          <p:nvPr/>
        </p:nvSpPr>
        <p:spPr>
          <a:xfrm>
            <a:off x="511475" y="9564675"/>
            <a:ext cx="2366100" cy="4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latin typeface="Mada"/>
                <a:ea typeface="Mada"/>
                <a:cs typeface="Mada"/>
                <a:sym typeface="Mada"/>
              </a:rPr>
              <a:t>Measures applied to contact:</a:t>
            </a:r>
            <a:endParaRPr b="1"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Enlistment, surveillance, isolation, and increase resistance by immunization or chemoprophylaxis.</a:t>
            </a:r>
            <a:endParaRPr sz="1000">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p:txBody>
      </p:sp>
      <p:sp>
        <p:nvSpPr>
          <p:cNvPr id="2066" name="Google Shape;2066;p71"/>
          <p:cNvSpPr/>
          <p:nvPr/>
        </p:nvSpPr>
        <p:spPr>
          <a:xfrm>
            <a:off x="5532875" y="8574475"/>
            <a:ext cx="477000" cy="484500"/>
          </a:xfrm>
          <a:prstGeom prst="heptagon">
            <a:avLst>
              <a:gd fmla="val 102572" name="hf"/>
              <a:gd fmla="val 105210" name="vf"/>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600">
                <a:solidFill>
                  <a:srgbClr val="FFFFFF"/>
                </a:solidFill>
                <a:latin typeface="Trebuchet MS"/>
                <a:ea typeface="Trebuchet MS"/>
                <a:cs typeface="Trebuchet MS"/>
                <a:sym typeface="Trebuchet MS"/>
              </a:rPr>
              <a:t>5</a:t>
            </a:r>
            <a:endParaRPr b="1" sz="2600">
              <a:solidFill>
                <a:srgbClr val="FFFFFF"/>
              </a:solidFill>
              <a:latin typeface="Trebuchet MS"/>
              <a:ea typeface="Trebuchet MS"/>
              <a:cs typeface="Trebuchet MS"/>
              <a:sym typeface="Trebuchet MS"/>
            </a:endParaRPr>
          </a:p>
        </p:txBody>
      </p:sp>
      <p:sp>
        <p:nvSpPr>
          <p:cNvPr id="2067" name="Google Shape;2067;p71"/>
          <p:cNvSpPr txBox="1"/>
          <p:nvPr/>
        </p:nvSpPr>
        <p:spPr>
          <a:xfrm>
            <a:off x="6012800" y="8570225"/>
            <a:ext cx="1653000" cy="130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latin typeface="Mada"/>
                <a:ea typeface="Mada"/>
                <a:cs typeface="Mada"/>
                <a:sym typeface="Mada"/>
              </a:rPr>
              <a:t>Measures applied to the reservoir:</a:t>
            </a:r>
            <a:endParaRPr b="1" sz="1000">
              <a:latin typeface="Mada"/>
              <a:ea typeface="Mada"/>
              <a:cs typeface="Mada"/>
              <a:sym typeface="Mada"/>
            </a:endParaRPr>
          </a:p>
          <a:p>
            <a:pPr indent="0" lvl="0" marL="0" rtl="0" algn="l">
              <a:spcBef>
                <a:spcPts val="0"/>
              </a:spcBef>
              <a:spcAft>
                <a:spcPts val="0"/>
              </a:spcAft>
              <a:buNone/>
            </a:pPr>
            <a:r>
              <a:rPr b="1" lang="en-GB" sz="900" u="sng">
                <a:latin typeface="Mada"/>
                <a:ea typeface="Mada"/>
                <a:cs typeface="Mada"/>
                <a:sym typeface="Mada"/>
              </a:rPr>
              <a:t>Cases:</a:t>
            </a:r>
            <a:r>
              <a:rPr lang="en-GB" sz="900">
                <a:latin typeface="Mada"/>
                <a:ea typeface="Mada"/>
                <a:cs typeface="Mada"/>
                <a:sym typeface="Mada"/>
              </a:rPr>
              <a:t> case finding, reporting to the local health authority and isolation.</a:t>
            </a:r>
            <a:endParaRPr sz="900">
              <a:latin typeface="Mada"/>
              <a:ea typeface="Mada"/>
              <a:cs typeface="Mada"/>
              <a:sym typeface="Mada"/>
            </a:endParaRPr>
          </a:p>
          <a:p>
            <a:pPr indent="0" lvl="0" marL="0" rtl="0" algn="l">
              <a:spcBef>
                <a:spcPts val="0"/>
              </a:spcBef>
              <a:spcAft>
                <a:spcPts val="0"/>
              </a:spcAft>
              <a:buNone/>
            </a:pPr>
            <a:r>
              <a:rPr b="1" lang="en-GB" sz="900" u="sng">
                <a:latin typeface="Mada"/>
                <a:ea typeface="Mada"/>
                <a:cs typeface="Mada"/>
                <a:sym typeface="Mada"/>
              </a:rPr>
              <a:t>Carriers:</a:t>
            </a:r>
            <a:r>
              <a:rPr lang="en-GB" sz="900">
                <a:latin typeface="Mada"/>
                <a:ea typeface="Mada"/>
                <a:cs typeface="Mada"/>
                <a:sym typeface="Mada"/>
              </a:rPr>
              <a:t> treatment and exclusion from work till the organism is eliminated.  </a:t>
            </a:r>
            <a:endParaRPr sz="900">
              <a:latin typeface="Mada"/>
              <a:ea typeface="Mada"/>
              <a:cs typeface="Mada"/>
              <a:sym typeface="Mada"/>
            </a:endParaRPr>
          </a:p>
          <a:p>
            <a:pPr indent="0" lvl="0" marL="0" rtl="0" algn="l">
              <a:spcBef>
                <a:spcPts val="0"/>
              </a:spcBef>
              <a:spcAft>
                <a:spcPts val="0"/>
              </a:spcAft>
              <a:buNone/>
            </a:pPr>
            <a:r>
              <a:rPr b="1" lang="en-GB" sz="900" u="sng">
                <a:latin typeface="Mada"/>
                <a:ea typeface="Mada"/>
                <a:cs typeface="Mada"/>
                <a:sym typeface="Mada"/>
              </a:rPr>
              <a:t>Animal reservoir:</a:t>
            </a:r>
            <a:r>
              <a:rPr lang="en-GB" sz="900">
                <a:latin typeface="Mada"/>
                <a:ea typeface="Mada"/>
                <a:cs typeface="Mada"/>
                <a:sym typeface="Mada"/>
              </a:rPr>
              <a:t> animal husbandry, immunization, treatment/killing </a:t>
            </a:r>
            <a:r>
              <a:rPr lang="en-GB" sz="900">
                <a:solidFill>
                  <a:schemeClr val="dk1"/>
                </a:solidFill>
                <a:latin typeface="Mada"/>
                <a:ea typeface="Mada"/>
                <a:cs typeface="Mada"/>
                <a:sym typeface="Mada"/>
              </a:rPr>
              <a:t>of infected animals.</a:t>
            </a:r>
            <a:endParaRPr sz="900">
              <a:latin typeface="Mada"/>
              <a:ea typeface="Mada"/>
              <a:cs typeface="Mada"/>
              <a:sym typeface="Mada"/>
            </a:endParaRPr>
          </a:p>
        </p:txBody>
      </p:sp>
      <p:cxnSp>
        <p:nvCxnSpPr>
          <p:cNvPr id="2068" name="Google Shape;2068;p71"/>
          <p:cNvCxnSpPr/>
          <p:nvPr/>
        </p:nvCxnSpPr>
        <p:spPr>
          <a:xfrm flipH="1" rot="10800000">
            <a:off x="5741433" y="10291704"/>
            <a:ext cx="1841100" cy="1110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2" name="Shape 2072"/>
        <p:cNvGrpSpPr/>
        <p:nvPr/>
      </p:nvGrpSpPr>
      <p:grpSpPr>
        <a:xfrm>
          <a:off x="0" y="0"/>
          <a:ext cx="0" cy="0"/>
          <a:chOff x="0" y="0"/>
          <a:chExt cx="0" cy="0"/>
        </a:xfrm>
      </p:grpSpPr>
      <p:sp>
        <p:nvSpPr>
          <p:cNvPr id="2073" name="Google Shape;2073;p72"/>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72"/>
          <p:cNvSpPr txBox="1"/>
          <p:nvPr/>
        </p:nvSpPr>
        <p:spPr>
          <a:xfrm>
            <a:off x="-1323375" y="179125"/>
            <a:ext cx="10238100" cy="49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L15- Tuberculosis</a:t>
            </a:r>
            <a:endParaRPr b="1" sz="2400">
              <a:solidFill>
                <a:srgbClr val="134F5C"/>
              </a:solidFill>
              <a:latin typeface="Nunito"/>
              <a:ea typeface="Nunito"/>
              <a:cs typeface="Nunito"/>
              <a:sym typeface="Nunito"/>
            </a:endParaRPr>
          </a:p>
          <a:p>
            <a:pPr indent="0" lvl="0" marL="0" rtl="0" algn="ctr">
              <a:spcBef>
                <a:spcPts val="0"/>
              </a:spcBef>
              <a:spcAft>
                <a:spcPts val="0"/>
              </a:spcAft>
              <a:buClr>
                <a:schemeClr val="dk1"/>
              </a:buClr>
              <a:buSzPts val="1100"/>
              <a:buFont typeface="Arial"/>
              <a:buNone/>
            </a:pPr>
            <a:r>
              <a:t/>
            </a:r>
            <a:endParaRPr b="1" sz="2400">
              <a:solidFill>
                <a:srgbClr val="134F5C"/>
              </a:solidFill>
              <a:latin typeface="Nunito"/>
              <a:ea typeface="Nunito"/>
              <a:cs typeface="Nunito"/>
              <a:sym typeface="Nunito"/>
            </a:endParaRPr>
          </a:p>
          <a:p>
            <a:pPr indent="0" lvl="0" marL="0" rtl="0" algn="ctr">
              <a:spcBef>
                <a:spcPts val="0"/>
              </a:spcBef>
              <a:spcAft>
                <a:spcPts val="0"/>
              </a:spcAft>
              <a:buNone/>
            </a:pPr>
            <a:r>
              <a:t/>
            </a:r>
            <a:endParaRPr b="1" sz="2400">
              <a:solidFill>
                <a:srgbClr val="134F5C"/>
              </a:solidFill>
              <a:latin typeface="Nunito"/>
              <a:ea typeface="Nunito"/>
              <a:cs typeface="Nunito"/>
              <a:sym typeface="Nunito"/>
            </a:endParaRPr>
          </a:p>
        </p:txBody>
      </p:sp>
      <p:sp>
        <p:nvSpPr>
          <p:cNvPr id="2075" name="Google Shape;2075;p72"/>
          <p:cNvSpPr txBox="1"/>
          <p:nvPr/>
        </p:nvSpPr>
        <p:spPr>
          <a:xfrm>
            <a:off x="0" y="616126"/>
            <a:ext cx="70722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76A5AF"/>
                </a:solidFill>
                <a:latin typeface="Nunito"/>
                <a:ea typeface="Nunito"/>
                <a:cs typeface="Nunito"/>
                <a:sym typeface="Nunito"/>
              </a:rPr>
              <a:t>Transmission of M. Tuberculosis</a:t>
            </a: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a:p>
            <a:pPr indent="0" lvl="0" marL="0" rtl="0" algn="l">
              <a:lnSpc>
                <a:spcPct val="115000"/>
              </a:lnSpc>
              <a:spcBef>
                <a:spcPts val="1600"/>
              </a:spcBef>
              <a:spcAft>
                <a:spcPts val="1600"/>
              </a:spcAft>
              <a:buNone/>
            </a:pP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p:txBody>
      </p:sp>
      <p:sp>
        <p:nvSpPr>
          <p:cNvPr id="2076" name="Google Shape;2076;p72"/>
          <p:cNvSpPr/>
          <p:nvPr/>
        </p:nvSpPr>
        <p:spPr>
          <a:xfrm>
            <a:off x="0" y="1021975"/>
            <a:ext cx="34269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077" name="Google Shape;2077;p72"/>
          <p:cNvSpPr/>
          <p:nvPr/>
        </p:nvSpPr>
        <p:spPr>
          <a:xfrm>
            <a:off x="100900" y="1586175"/>
            <a:ext cx="1723200" cy="18225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0" lvl="0" marL="0" rtl="0" algn="ctr">
              <a:spcBef>
                <a:spcPts val="0"/>
              </a:spcBef>
              <a:spcAft>
                <a:spcPts val="0"/>
              </a:spcAft>
              <a:buClr>
                <a:srgbClr val="000000"/>
              </a:buClr>
              <a:buSzPts val="1100"/>
              <a:buFont typeface="Arial"/>
              <a:buNone/>
            </a:pPr>
            <a:r>
              <a:t/>
            </a:r>
            <a:endParaRPr sz="1200">
              <a:latin typeface="Mada"/>
              <a:ea typeface="Mada"/>
              <a:cs typeface="Mada"/>
              <a:sym typeface="Mada"/>
            </a:endParaRPr>
          </a:p>
        </p:txBody>
      </p:sp>
      <p:sp>
        <p:nvSpPr>
          <p:cNvPr id="2078" name="Google Shape;2078;p72"/>
          <p:cNvSpPr/>
          <p:nvPr/>
        </p:nvSpPr>
        <p:spPr>
          <a:xfrm>
            <a:off x="609099" y="1223104"/>
            <a:ext cx="706783" cy="70713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D0E0E3"/>
          </a:solidFill>
          <a:ln cap="flat" cmpd="sng" w="19050">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72"/>
          <p:cNvSpPr/>
          <p:nvPr/>
        </p:nvSpPr>
        <p:spPr>
          <a:xfrm rot="5400000">
            <a:off x="1600013" y="1942954"/>
            <a:ext cx="512700" cy="897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2080" name="Google Shape;2080;p72"/>
          <p:cNvSpPr/>
          <p:nvPr/>
        </p:nvSpPr>
        <p:spPr>
          <a:xfrm>
            <a:off x="1968275" y="1586175"/>
            <a:ext cx="1723200" cy="18225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081" name="Google Shape;2081;p72"/>
          <p:cNvSpPr/>
          <p:nvPr/>
        </p:nvSpPr>
        <p:spPr>
          <a:xfrm>
            <a:off x="2476471" y="1223104"/>
            <a:ext cx="706783" cy="70713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D0E0E3"/>
          </a:solidFill>
          <a:ln cap="flat" cmpd="sng" w="19050">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72"/>
          <p:cNvSpPr/>
          <p:nvPr/>
        </p:nvSpPr>
        <p:spPr>
          <a:xfrm rot="5400000">
            <a:off x="3467384" y="1942954"/>
            <a:ext cx="512700" cy="897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2083" name="Google Shape;2083;p72"/>
          <p:cNvSpPr/>
          <p:nvPr/>
        </p:nvSpPr>
        <p:spPr>
          <a:xfrm>
            <a:off x="3835625" y="1586175"/>
            <a:ext cx="1723200" cy="18225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084" name="Google Shape;2084;p72"/>
          <p:cNvSpPr/>
          <p:nvPr/>
        </p:nvSpPr>
        <p:spPr>
          <a:xfrm>
            <a:off x="4343841" y="1223104"/>
            <a:ext cx="706783" cy="70713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D0E0E3"/>
          </a:solidFill>
          <a:ln cap="flat" cmpd="sng" w="19050">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72"/>
          <p:cNvSpPr/>
          <p:nvPr/>
        </p:nvSpPr>
        <p:spPr>
          <a:xfrm rot="5400000">
            <a:off x="5334755" y="1942954"/>
            <a:ext cx="512700" cy="897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2086" name="Google Shape;2086;p72"/>
          <p:cNvSpPr/>
          <p:nvPr/>
        </p:nvSpPr>
        <p:spPr>
          <a:xfrm>
            <a:off x="5703000" y="1586175"/>
            <a:ext cx="1723200" cy="18225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087" name="Google Shape;2087;p72"/>
          <p:cNvSpPr/>
          <p:nvPr/>
        </p:nvSpPr>
        <p:spPr>
          <a:xfrm>
            <a:off x="6211211" y="1223104"/>
            <a:ext cx="706783" cy="70713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D0E0E3"/>
          </a:solidFill>
          <a:ln cap="flat" cmpd="sng" w="19050">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72"/>
          <p:cNvSpPr/>
          <p:nvPr/>
        </p:nvSpPr>
        <p:spPr>
          <a:xfrm rot="5400000">
            <a:off x="7202125" y="1942954"/>
            <a:ext cx="512700" cy="897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72"/>
          <p:cNvSpPr txBox="1"/>
          <p:nvPr/>
        </p:nvSpPr>
        <p:spPr>
          <a:xfrm>
            <a:off x="644675" y="1276350"/>
            <a:ext cx="616800" cy="34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400">
                <a:solidFill>
                  <a:srgbClr val="FFFFFF"/>
                </a:solidFill>
                <a:latin typeface="Nunito"/>
                <a:ea typeface="Nunito"/>
                <a:cs typeface="Nunito"/>
                <a:sym typeface="Nunito"/>
              </a:rPr>
              <a:t>1</a:t>
            </a:r>
            <a:endParaRPr sz="800">
              <a:solidFill>
                <a:srgbClr val="FFFFFF"/>
              </a:solidFill>
              <a:latin typeface="Mada"/>
              <a:ea typeface="Mada"/>
              <a:cs typeface="Mada"/>
              <a:sym typeface="Mada"/>
            </a:endParaRPr>
          </a:p>
        </p:txBody>
      </p:sp>
      <p:sp>
        <p:nvSpPr>
          <p:cNvPr id="2090" name="Google Shape;2090;p72"/>
          <p:cNvSpPr txBox="1"/>
          <p:nvPr/>
        </p:nvSpPr>
        <p:spPr>
          <a:xfrm>
            <a:off x="2473475" y="1276350"/>
            <a:ext cx="689100" cy="34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FFFFFF"/>
                </a:solidFill>
                <a:latin typeface="Nunito"/>
                <a:ea typeface="Nunito"/>
                <a:cs typeface="Nunito"/>
                <a:sym typeface="Nunito"/>
              </a:rPr>
              <a:t>2</a:t>
            </a:r>
            <a:endParaRPr sz="800">
              <a:solidFill>
                <a:srgbClr val="FFFFFF"/>
              </a:solidFill>
              <a:latin typeface="Mada"/>
              <a:ea typeface="Mada"/>
              <a:cs typeface="Mada"/>
              <a:sym typeface="Mada"/>
            </a:endParaRPr>
          </a:p>
        </p:txBody>
      </p:sp>
      <p:sp>
        <p:nvSpPr>
          <p:cNvPr id="2091" name="Google Shape;2091;p72"/>
          <p:cNvSpPr txBox="1"/>
          <p:nvPr/>
        </p:nvSpPr>
        <p:spPr>
          <a:xfrm>
            <a:off x="4302275" y="1276350"/>
            <a:ext cx="748200" cy="34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FFFFFF"/>
                </a:solidFill>
                <a:latin typeface="Nunito"/>
                <a:ea typeface="Nunito"/>
                <a:cs typeface="Nunito"/>
                <a:sym typeface="Nunito"/>
              </a:rPr>
              <a:t>3</a:t>
            </a:r>
            <a:endParaRPr sz="800">
              <a:solidFill>
                <a:srgbClr val="FFFFFF"/>
              </a:solidFill>
              <a:latin typeface="Mada"/>
              <a:ea typeface="Mada"/>
              <a:cs typeface="Mada"/>
              <a:sym typeface="Mada"/>
            </a:endParaRPr>
          </a:p>
        </p:txBody>
      </p:sp>
      <p:sp>
        <p:nvSpPr>
          <p:cNvPr id="2092" name="Google Shape;2092;p72"/>
          <p:cNvSpPr txBox="1"/>
          <p:nvPr/>
        </p:nvSpPr>
        <p:spPr>
          <a:xfrm>
            <a:off x="6169500" y="1276350"/>
            <a:ext cx="786000" cy="34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FFFFFF"/>
                </a:solidFill>
                <a:latin typeface="Nunito"/>
                <a:ea typeface="Nunito"/>
                <a:cs typeface="Nunito"/>
                <a:sym typeface="Nunito"/>
              </a:rPr>
              <a:t>4</a:t>
            </a:r>
            <a:endParaRPr sz="800">
              <a:solidFill>
                <a:srgbClr val="FFFFFF"/>
              </a:solidFill>
              <a:latin typeface="Mada"/>
              <a:ea typeface="Mada"/>
              <a:cs typeface="Mada"/>
              <a:sym typeface="Mada"/>
            </a:endParaRPr>
          </a:p>
        </p:txBody>
      </p:sp>
      <p:sp>
        <p:nvSpPr>
          <p:cNvPr id="2093" name="Google Shape;2093;p72"/>
          <p:cNvSpPr txBox="1"/>
          <p:nvPr/>
        </p:nvSpPr>
        <p:spPr>
          <a:xfrm>
            <a:off x="104225" y="1895125"/>
            <a:ext cx="1723200" cy="708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GB" sz="1200">
                <a:latin typeface="Mada"/>
                <a:ea typeface="Mada"/>
                <a:cs typeface="Mada"/>
                <a:sym typeface="Mada"/>
              </a:rPr>
              <a:t>Spread by droplet nuclei expelled when person with infectious TB coughs,sneezes, or speaks.</a:t>
            </a:r>
            <a:endParaRPr sz="1200">
              <a:latin typeface="Mada"/>
              <a:ea typeface="Mada"/>
              <a:cs typeface="Mada"/>
              <a:sym typeface="Mada"/>
            </a:endParaRPr>
          </a:p>
          <a:p>
            <a:pPr indent="0" lvl="0" marL="0" rtl="0" algn="ctr">
              <a:lnSpc>
                <a:spcPct val="100000"/>
              </a:lnSpc>
              <a:spcBef>
                <a:spcPts val="0"/>
              </a:spcBef>
              <a:spcAft>
                <a:spcPts val="0"/>
              </a:spcAft>
              <a:buClr>
                <a:schemeClr val="dk1"/>
              </a:buClr>
              <a:buSzPts val="1100"/>
              <a:buFont typeface="Arial"/>
              <a:buNone/>
            </a:pPr>
            <a:r>
              <a:t/>
            </a:r>
            <a:endParaRPr sz="1200">
              <a:latin typeface="Mada"/>
              <a:ea typeface="Mada"/>
              <a:cs typeface="Mada"/>
              <a:sym typeface="Mada"/>
            </a:endParaRPr>
          </a:p>
          <a:p>
            <a:pPr indent="0" lvl="0" marL="0" rtl="0" algn="ctr">
              <a:lnSpc>
                <a:spcPct val="100000"/>
              </a:lnSpc>
              <a:spcBef>
                <a:spcPts val="0"/>
              </a:spcBef>
              <a:spcAft>
                <a:spcPts val="0"/>
              </a:spcAft>
              <a:buNone/>
            </a:pPr>
            <a:r>
              <a:t/>
            </a:r>
            <a:endParaRPr sz="1200">
              <a:latin typeface="Mada"/>
              <a:ea typeface="Mada"/>
              <a:cs typeface="Mada"/>
              <a:sym typeface="Mada"/>
            </a:endParaRPr>
          </a:p>
        </p:txBody>
      </p:sp>
      <p:sp>
        <p:nvSpPr>
          <p:cNvPr id="2094" name="Google Shape;2094;p72"/>
          <p:cNvSpPr txBox="1"/>
          <p:nvPr/>
        </p:nvSpPr>
        <p:spPr>
          <a:xfrm>
            <a:off x="1948375" y="1873825"/>
            <a:ext cx="1723200" cy="708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lang="en-GB" sz="1200">
                <a:latin typeface="Mada"/>
                <a:ea typeface="Mada"/>
                <a:cs typeface="Mada"/>
                <a:sym typeface="Mada"/>
              </a:rPr>
              <a:t>Close contacts at highest risk of becoming infected and prolonged exposure usually needed to establish infection.</a:t>
            </a:r>
            <a:endParaRPr sz="1200"/>
          </a:p>
        </p:txBody>
      </p:sp>
      <p:sp>
        <p:nvSpPr>
          <p:cNvPr id="2095" name="Google Shape;2095;p72"/>
          <p:cNvSpPr txBox="1"/>
          <p:nvPr/>
        </p:nvSpPr>
        <p:spPr>
          <a:xfrm>
            <a:off x="3911352" y="1863150"/>
            <a:ext cx="1635000" cy="78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200">
                <a:latin typeface="Mada"/>
                <a:ea typeface="Mada"/>
                <a:cs typeface="Mada"/>
                <a:sym typeface="Mada"/>
              </a:rPr>
              <a:t>Risk of transmission outdoors is reduced because of dilution and bacilli are killed by ultraviolet light.</a:t>
            </a:r>
            <a:endParaRPr sz="1200">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sz="12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2096" name="Google Shape;2096;p72"/>
          <p:cNvSpPr txBox="1"/>
          <p:nvPr/>
        </p:nvSpPr>
        <p:spPr>
          <a:xfrm>
            <a:off x="5702975" y="1863150"/>
            <a:ext cx="1799400" cy="70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Transmission occurs from person with infectious TB disease (not latent TB infection).</a:t>
            </a:r>
            <a:endParaRPr sz="1200">
              <a:latin typeface="Mada"/>
              <a:ea typeface="Mada"/>
              <a:cs typeface="Mada"/>
              <a:sym typeface="Mada"/>
            </a:endParaRPr>
          </a:p>
          <a:p>
            <a:pPr indent="0" lvl="0" marL="0" rtl="0" algn="ctr">
              <a:spcBef>
                <a:spcPts val="0"/>
              </a:spcBef>
              <a:spcAft>
                <a:spcPts val="0"/>
              </a:spcAft>
              <a:buNone/>
            </a:pPr>
            <a:r>
              <a:rPr b="1" lang="en-GB" sz="1200">
                <a:solidFill>
                  <a:srgbClr val="CC0000"/>
                </a:solidFill>
                <a:latin typeface="Mada"/>
                <a:ea typeface="Mada"/>
                <a:cs typeface="Mada"/>
                <a:sym typeface="Mada"/>
              </a:rPr>
              <a:t>Susceptible hosts: </a:t>
            </a:r>
            <a:endParaRPr b="1" sz="1200">
              <a:solidFill>
                <a:srgbClr val="CC0000"/>
              </a:solidFill>
              <a:latin typeface="Mada"/>
              <a:ea typeface="Mada"/>
              <a:cs typeface="Mada"/>
              <a:sym typeface="Mada"/>
            </a:endParaRPr>
          </a:p>
          <a:p>
            <a:pPr indent="0" lvl="0" marL="0" rtl="0" algn="ctr">
              <a:spcBef>
                <a:spcPts val="0"/>
              </a:spcBef>
              <a:spcAft>
                <a:spcPts val="0"/>
              </a:spcAft>
              <a:buNone/>
            </a:pPr>
            <a:r>
              <a:rPr lang="en-GB" sz="1200">
                <a:solidFill>
                  <a:srgbClr val="CC0000"/>
                </a:solidFill>
                <a:latin typeface="Mada"/>
                <a:ea typeface="Mada"/>
                <a:cs typeface="Mada"/>
                <a:sym typeface="Mada"/>
              </a:rPr>
              <a:t>Low standard of living, malnutrition, alcoholism, HIV/AIDS.</a:t>
            </a:r>
            <a:endParaRPr sz="1200">
              <a:solidFill>
                <a:srgbClr val="CC0000"/>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sz="1200">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sz="12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2097" name="Google Shape;2097;p72"/>
          <p:cNvSpPr txBox="1"/>
          <p:nvPr/>
        </p:nvSpPr>
        <p:spPr>
          <a:xfrm>
            <a:off x="0" y="3511726"/>
            <a:ext cx="70722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76A5AF"/>
                </a:solidFill>
                <a:latin typeface="Nunito"/>
                <a:ea typeface="Nunito"/>
                <a:cs typeface="Nunito"/>
                <a:sym typeface="Nunito"/>
              </a:rPr>
              <a:t>Latent Tuberculosis Infection (LTBI)</a:t>
            </a:r>
            <a:endParaRPr sz="1800">
              <a:solidFill>
                <a:srgbClr val="76A5AF"/>
              </a:solidFill>
              <a:latin typeface="Nunito"/>
              <a:ea typeface="Nunito"/>
              <a:cs typeface="Nunito"/>
              <a:sym typeface="Nunito"/>
            </a:endParaRPr>
          </a:p>
          <a:p>
            <a:pPr indent="0" lvl="0" marL="0" rtl="0" algn="l">
              <a:lnSpc>
                <a:spcPct val="115000"/>
              </a:lnSpc>
              <a:spcBef>
                <a:spcPts val="1600"/>
              </a:spcBef>
              <a:spcAft>
                <a:spcPts val="1600"/>
              </a:spcAft>
              <a:buNone/>
            </a:pP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p:txBody>
      </p:sp>
      <p:sp>
        <p:nvSpPr>
          <p:cNvPr id="2098" name="Google Shape;2098;p72"/>
          <p:cNvSpPr/>
          <p:nvPr/>
        </p:nvSpPr>
        <p:spPr>
          <a:xfrm>
            <a:off x="0" y="3917575"/>
            <a:ext cx="37947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099" name="Google Shape;2099;p72"/>
          <p:cNvSpPr txBox="1"/>
          <p:nvPr/>
        </p:nvSpPr>
        <p:spPr>
          <a:xfrm>
            <a:off x="-116025" y="3927550"/>
            <a:ext cx="7411200" cy="9453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434343"/>
              </a:buClr>
              <a:buSzPts val="1100"/>
              <a:buFont typeface="Mada"/>
              <a:buChar char="●"/>
            </a:pPr>
            <a:r>
              <a:rPr lang="en-GB" sz="1100">
                <a:solidFill>
                  <a:schemeClr val="dk1"/>
                </a:solidFill>
                <a:latin typeface="Mada"/>
                <a:ea typeface="Mada"/>
                <a:cs typeface="Mada"/>
                <a:sym typeface="Mada"/>
              </a:rPr>
              <a:t>Defined as a state of persistent immune response to stimulation by Mycobacterium tuberculosis antigens with no evidence of clinically manifest active TB.</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There is an increased chance of developing active TB disease from the infection.</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Treatment:</a:t>
            </a:r>
            <a:r>
              <a:rPr lang="en-GB" sz="1100">
                <a:solidFill>
                  <a:schemeClr val="dk1"/>
                </a:solidFill>
                <a:latin typeface="Mada"/>
                <a:ea typeface="Mada"/>
                <a:cs typeface="Mada"/>
                <a:sym typeface="Mada"/>
              </a:rPr>
              <a:t> Isoniazid</a:t>
            </a:r>
            <a:endParaRPr sz="1100">
              <a:solidFill>
                <a:schemeClr val="dk1"/>
              </a:solidFill>
              <a:latin typeface="Mada"/>
              <a:ea typeface="Mada"/>
              <a:cs typeface="Mada"/>
              <a:sym typeface="Mada"/>
            </a:endParaRPr>
          </a:p>
        </p:txBody>
      </p:sp>
      <p:sp>
        <p:nvSpPr>
          <p:cNvPr id="2100" name="Google Shape;2100;p72"/>
          <p:cNvSpPr txBox="1"/>
          <p:nvPr/>
        </p:nvSpPr>
        <p:spPr>
          <a:xfrm>
            <a:off x="0" y="4730926"/>
            <a:ext cx="70722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76A5AF"/>
                </a:solidFill>
                <a:latin typeface="Nunito"/>
                <a:ea typeface="Nunito"/>
                <a:cs typeface="Nunito"/>
                <a:sym typeface="Nunito"/>
              </a:rPr>
              <a:t>Diagnosis of TB</a:t>
            </a:r>
            <a:endParaRPr sz="1800">
              <a:solidFill>
                <a:srgbClr val="76A5AF"/>
              </a:solidFill>
              <a:latin typeface="Nunito"/>
              <a:ea typeface="Nunito"/>
              <a:cs typeface="Nunito"/>
              <a:sym typeface="Nunito"/>
            </a:endParaRPr>
          </a:p>
          <a:p>
            <a:pPr indent="0" lvl="0" marL="0" rtl="0" algn="l">
              <a:lnSpc>
                <a:spcPct val="115000"/>
              </a:lnSpc>
              <a:spcBef>
                <a:spcPts val="1600"/>
              </a:spcBef>
              <a:spcAft>
                <a:spcPts val="1600"/>
              </a:spcAft>
              <a:buNone/>
            </a:pP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p:txBody>
      </p:sp>
      <p:sp>
        <p:nvSpPr>
          <p:cNvPr id="2101" name="Google Shape;2101;p72"/>
          <p:cNvSpPr/>
          <p:nvPr/>
        </p:nvSpPr>
        <p:spPr>
          <a:xfrm>
            <a:off x="0" y="5136775"/>
            <a:ext cx="17994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102" name="Google Shape;2102;p72"/>
          <p:cNvSpPr txBox="1"/>
          <p:nvPr/>
        </p:nvSpPr>
        <p:spPr>
          <a:xfrm>
            <a:off x="-116025" y="5222950"/>
            <a:ext cx="7411200" cy="9453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Medical history &amp; physical examination</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Bacteriologic or histologic exam</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Chest radiograph</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Mantoux tuberculin skin test</a:t>
            </a:r>
            <a:endParaRPr sz="1100">
              <a:solidFill>
                <a:schemeClr val="dk1"/>
              </a:solidFill>
              <a:latin typeface="Mada"/>
              <a:ea typeface="Mada"/>
              <a:cs typeface="Mada"/>
              <a:sym typeface="Mada"/>
            </a:endParaRPr>
          </a:p>
        </p:txBody>
      </p:sp>
      <p:sp>
        <p:nvSpPr>
          <p:cNvPr id="2103" name="Google Shape;2103;p72"/>
          <p:cNvSpPr txBox="1"/>
          <p:nvPr/>
        </p:nvSpPr>
        <p:spPr>
          <a:xfrm>
            <a:off x="0" y="6102525"/>
            <a:ext cx="75894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76A5AF"/>
                </a:solidFill>
                <a:latin typeface="Nunito"/>
                <a:ea typeface="Nunito"/>
                <a:cs typeface="Nunito"/>
                <a:sym typeface="Nunito"/>
              </a:rPr>
              <a:t>Testing for TB Disease and Infection </a:t>
            </a:r>
            <a:endParaRPr sz="1200">
              <a:solidFill>
                <a:srgbClr val="76A5AF"/>
              </a:solidFill>
              <a:latin typeface="Nunito"/>
              <a:ea typeface="Nunito"/>
              <a:cs typeface="Nunito"/>
              <a:sym typeface="Nunito"/>
            </a:endParaRPr>
          </a:p>
          <a:p>
            <a:pPr indent="0" lvl="0" marL="0" rtl="0" algn="l">
              <a:lnSpc>
                <a:spcPct val="115000"/>
              </a:lnSpc>
              <a:spcBef>
                <a:spcPts val="1600"/>
              </a:spcBef>
              <a:spcAft>
                <a:spcPts val="0"/>
              </a:spcAft>
              <a:buClr>
                <a:schemeClr val="dk1"/>
              </a:buClr>
              <a:buSzPts val="1100"/>
              <a:buFont typeface="Arial"/>
              <a:buNone/>
            </a:pPr>
            <a:r>
              <a:t/>
            </a:r>
            <a:endParaRPr sz="1200">
              <a:solidFill>
                <a:srgbClr val="76A5AF"/>
              </a:solidFill>
              <a:latin typeface="Nunito"/>
              <a:ea typeface="Nunito"/>
              <a:cs typeface="Nunito"/>
              <a:sym typeface="Nunito"/>
            </a:endParaRPr>
          </a:p>
          <a:p>
            <a:pPr indent="0" lvl="0" marL="0" rtl="0" algn="l">
              <a:lnSpc>
                <a:spcPct val="115000"/>
              </a:lnSpc>
              <a:spcBef>
                <a:spcPts val="1600"/>
              </a:spcBef>
              <a:spcAft>
                <a:spcPts val="0"/>
              </a:spcAft>
              <a:buNone/>
            </a:pPr>
            <a:r>
              <a:t/>
            </a:r>
            <a:endParaRPr sz="1800">
              <a:solidFill>
                <a:srgbClr val="76A5AF"/>
              </a:solidFill>
              <a:latin typeface="Nunito"/>
              <a:ea typeface="Nunito"/>
              <a:cs typeface="Nunito"/>
              <a:sym typeface="Nunito"/>
            </a:endParaRPr>
          </a:p>
          <a:p>
            <a:pPr indent="0" lvl="0" marL="0" rtl="0" algn="l">
              <a:lnSpc>
                <a:spcPct val="115000"/>
              </a:lnSpc>
              <a:spcBef>
                <a:spcPts val="1600"/>
              </a:spcBef>
              <a:spcAft>
                <a:spcPts val="1600"/>
              </a:spcAft>
              <a:buNone/>
            </a:pP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p:txBody>
      </p:sp>
      <p:sp>
        <p:nvSpPr>
          <p:cNvPr id="2104" name="Google Shape;2104;p72"/>
          <p:cNvSpPr/>
          <p:nvPr/>
        </p:nvSpPr>
        <p:spPr>
          <a:xfrm>
            <a:off x="0" y="6508375"/>
            <a:ext cx="40119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105" name="Google Shape;2105;p72"/>
          <p:cNvSpPr txBox="1"/>
          <p:nvPr/>
        </p:nvSpPr>
        <p:spPr>
          <a:xfrm>
            <a:off x="-84550" y="6593625"/>
            <a:ext cx="7674000" cy="10065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dk1"/>
              </a:buClr>
              <a:buSzPts val="1200"/>
              <a:buAutoNum type="arabicParenR"/>
            </a:pPr>
            <a:r>
              <a:rPr b="1" lang="en-GB" sz="1200">
                <a:solidFill>
                  <a:srgbClr val="76A5AF"/>
                </a:solidFill>
                <a:latin typeface="Nunito"/>
                <a:ea typeface="Nunito"/>
                <a:cs typeface="Nunito"/>
                <a:sym typeface="Nunito"/>
              </a:rPr>
              <a:t>Tuberculin skin test </a:t>
            </a:r>
            <a:r>
              <a:rPr b="1" lang="en-GB" sz="1200">
                <a:solidFill>
                  <a:srgbClr val="BF9000"/>
                </a:solidFill>
                <a:latin typeface="Nunito"/>
                <a:ea typeface="Nunito"/>
                <a:cs typeface="Nunito"/>
                <a:sym typeface="Nunito"/>
              </a:rPr>
              <a:t>(Universal test): </a:t>
            </a:r>
            <a:r>
              <a:rPr lang="en-GB" sz="1200">
                <a:solidFill>
                  <a:schemeClr val="dk1"/>
                </a:solidFill>
                <a:latin typeface="Mada"/>
                <a:ea typeface="Mada"/>
                <a:cs typeface="Mada"/>
                <a:sym typeface="Mada"/>
              </a:rPr>
              <a:t>A tuberculin skin test reaction is considered positive if the transverse diameter of the indurated area reaches the size required for the specific group </a:t>
            </a:r>
            <a:r>
              <a:rPr lang="en-GB" sz="1200">
                <a:solidFill>
                  <a:srgbClr val="BF9000"/>
                </a:solidFill>
                <a:latin typeface="Mada"/>
                <a:ea typeface="Mada"/>
                <a:cs typeface="Mada"/>
                <a:sym typeface="Mada"/>
              </a:rPr>
              <a:t>(If a person was in contact with TB we should do a skin test: if it’s negative (no reaction, 0mm) then we should repeat the test; if negative again we give the vaccine but if positive we give chemoprophylaxis.)</a:t>
            </a:r>
            <a:endParaRPr sz="1200">
              <a:solidFill>
                <a:srgbClr val="BF9000"/>
              </a:solidFill>
              <a:latin typeface="Mada"/>
              <a:ea typeface="Mada"/>
              <a:cs typeface="Mada"/>
              <a:sym typeface="Mada"/>
            </a:endParaRPr>
          </a:p>
        </p:txBody>
      </p:sp>
      <p:graphicFrame>
        <p:nvGraphicFramePr>
          <p:cNvPr id="2106" name="Google Shape;2106;p72"/>
          <p:cNvGraphicFramePr/>
          <p:nvPr/>
        </p:nvGraphicFramePr>
        <p:xfrm>
          <a:off x="170463" y="7699038"/>
          <a:ext cx="3000000" cy="3000000"/>
        </p:xfrm>
        <a:graphic>
          <a:graphicData uri="http://schemas.openxmlformats.org/drawingml/2006/table">
            <a:tbl>
              <a:tblPr>
                <a:noFill/>
                <a:tableStyleId>{1BD1D66B-9B94-4509-B696-DCD2EA6312DE}</a:tableStyleId>
              </a:tblPr>
              <a:tblGrid>
                <a:gridCol w="1629175"/>
                <a:gridCol w="5536325"/>
              </a:tblGrid>
              <a:tr h="438950">
                <a:tc>
                  <a:txBody>
                    <a:bodyPr/>
                    <a:lstStyle/>
                    <a:p>
                      <a:pPr indent="0" lvl="0" marL="0" rtl="0" algn="ctr">
                        <a:spcBef>
                          <a:spcPts val="0"/>
                        </a:spcBef>
                        <a:spcAft>
                          <a:spcPts val="0"/>
                        </a:spcAft>
                        <a:buNone/>
                      </a:pPr>
                      <a:r>
                        <a:rPr b="1" lang="en-GB">
                          <a:latin typeface="Nunito"/>
                          <a:ea typeface="Nunito"/>
                          <a:cs typeface="Nunito"/>
                          <a:sym typeface="Nunito"/>
                        </a:rPr>
                        <a:t>Induration size</a:t>
                      </a:r>
                      <a:endParaRPr b="1">
                        <a:latin typeface="Nunito"/>
                        <a:ea typeface="Nunito"/>
                        <a:cs typeface="Nunito"/>
                        <a:sym typeface="Nunito"/>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b="1" lang="en-GB">
                          <a:latin typeface="Nunito"/>
                          <a:ea typeface="Nunito"/>
                          <a:cs typeface="Nunito"/>
                          <a:sym typeface="Nunito"/>
                        </a:rPr>
                        <a:t>Group</a:t>
                      </a:r>
                      <a:endParaRPr b="1">
                        <a:latin typeface="Nunito"/>
                        <a:ea typeface="Nunito"/>
                        <a:cs typeface="Nunito"/>
                        <a:sym typeface="Nunito"/>
                      </a:endParaRPr>
                    </a:p>
                  </a:txBody>
                  <a:tcPr marT="91425" marB="91425" marR="91425" marL="91425" anchor="ctr">
                    <a:solidFill>
                      <a:srgbClr val="D0E0E3"/>
                    </a:solidFill>
                  </a:tcPr>
                </a:tc>
              </a:tr>
              <a:tr h="438950">
                <a:tc>
                  <a:txBody>
                    <a:bodyPr/>
                    <a:lstStyle/>
                    <a:p>
                      <a:pPr indent="0" lvl="0" marL="0" rtl="0" algn="ctr">
                        <a:spcBef>
                          <a:spcPts val="0"/>
                        </a:spcBef>
                        <a:spcAft>
                          <a:spcPts val="0"/>
                        </a:spcAft>
                        <a:buNone/>
                      </a:pPr>
                      <a:r>
                        <a:rPr b="1" lang="en-GB">
                          <a:latin typeface="Nunito"/>
                          <a:ea typeface="Nunito"/>
                          <a:cs typeface="Nunito"/>
                          <a:sym typeface="Nunito"/>
                        </a:rPr>
                        <a:t>≥5mm</a:t>
                      </a:r>
                      <a:endParaRPr b="1">
                        <a:latin typeface="Nunito"/>
                        <a:ea typeface="Nunito"/>
                        <a:cs typeface="Nunito"/>
                        <a:sym typeface="Nunito"/>
                      </a:endParaRPr>
                    </a:p>
                  </a:txBody>
                  <a:tcPr marT="91425" marB="91425" marR="91425" marL="91425" anchor="ctr">
                    <a:solidFill>
                      <a:srgbClr val="EFEFEF"/>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HIV-positive persons.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Patients with organ transplants and other immunosuppressed patients.</a:t>
                      </a:r>
                      <a:endParaRPr sz="1200">
                        <a:latin typeface="Mada"/>
                        <a:ea typeface="Mada"/>
                        <a:cs typeface="Mada"/>
                        <a:sym typeface="Mada"/>
                      </a:endParaRPr>
                    </a:p>
                  </a:txBody>
                  <a:tcPr marT="91425" marB="91425" marR="91425" marL="91425" anchor="ctr"/>
                </a:tc>
              </a:tr>
              <a:tr h="438950">
                <a:tc>
                  <a:txBody>
                    <a:bodyPr/>
                    <a:lstStyle/>
                    <a:p>
                      <a:pPr indent="0" lvl="0" marL="0" rtl="0" algn="ctr">
                        <a:spcBef>
                          <a:spcPts val="0"/>
                        </a:spcBef>
                        <a:spcAft>
                          <a:spcPts val="0"/>
                        </a:spcAft>
                        <a:buNone/>
                      </a:pPr>
                      <a:r>
                        <a:rPr b="1" lang="en-GB">
                          <a:latin typeface="Nunito"/>
                          <a:ea typeface="Nunito"/>
                          <a:cs typeface="Nunito"/>
                          <a:sym typeface="Nunito"/>
                        </a:rPr>
                        <a:t>≥10mm</a:t>
                      </a:r>
                      <a:endParaRPr b="1">
                        <a:latin typeface="Nunito"/>
                        <a:ea typeface="Nunito"/>
                        <a:cs typeface="Nunito"/>
                        <a:sym typeface="Nunito"/>
                      </a:endParaRPr>
                    </a:p>
                  </a:txBody>
                  <a:tcPr marT="91425" marB="91425" marR="91425" marL="91425" anchor="ctr">
                    <a:solidFill>
                      <a:srgbClr val="EFEFEF"/>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Recent immigrants from countries with a high prevalence of TB.</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HIV-negative injection drug users.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Laboratory personnel.</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Health care workers.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Persons with increased risk of TB e.g. DM, silicosis, …</a:t>
                      </a:r>
                      <a:endParaRPr sz="1200">
                        <a:latin typeface="Mada"/>
                        <a:ea typeface="Mada"/>
                        <a:cs typeface="Mada"/>
                        <a:sym typeface="Mada"/>
                      </a:endParaRPr>
                    </a:p>
                  </a:txBody>
                  <a:tcPr marT="91425" marB="91425" marR="91425" marL="91425" anchor="ctr"/>
                </a:tc>
              </a:tr>
              <a:tr h="438950">
                <a:tc>
                  <a:txBody>
                    <a:bodyPr/>
                    <a:lstStyle/>
                    <a:p>
                      <a:pPr indent="0" lvl="0" marL="0" rtl="0" algn="ctr">
                        <a:spcBef>
                          <a:spcPts val="0"/>
                        </a:spcBef>
                        <a:spcAft>
                          <a:spcPts val="0"/>
                        </a:spcAft>
                        <a:buNone/>
                      </a:pPr>
                      <a:r>
                        <a:rPr b="1" lang="en-GB">
                          <a:latin typeface="Nunito"/>
                          <a:ea typeface="Nunito"/>
                          <a:cs typeface="Nunito"/>
                          <a:sym typeface="Nunito"/>
                        </a:rPr>
                        <a:t>≥15mm</a:t>
                      </a:r>
                      <a:endParaRPr b="1">
                        <a:latin typeface="Nunito"/>
                        <a:ea typeface="Nunito"/>
                        <a:cs typeface="Nunito"/>
                        <a:sym typeface="Nunito"/>
                      </a:endParaRPr>
                    </a:p>
                  </a:txBody>
                  <a:tcPr marT="91425" marB="91425" marR="91425" marL="91425" anchor="ctr">
                    <a:solidFill>
                      <a:srgbClr val="EFEFEF"/>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Persons with no risk factors for tuberculosis</a:t>
                      </a:r>
                      <a:endParaRPr sz="1200">
                        <a:latin typeface="Mada"/>
                        <a:ea typeface="Mada"/>
                        <a:cs typeface="Mada"/>
                        <a:sym typeface="Mada"/>
                      </a:endParaRPr>
                    </a:p>
                  </a:txBody>
                  <a:tcPr marT="91425" marB="91425" marR="91425" marL="91425" anchor="ctr"/>
                </a:tc>
              </a:tr>
            </a:tbl>
          </a:graphicData>
        </a:graphic>
      </p:graphicFrame>
      <p:sp>
        <p:nvSpPr>
          <p:cNvPr id="2107" name="Google Shape;2107;p72"/>
          <p:cNvSpPr/>
          <p:nvPr/>
        </p:nvSpPr>
        <p:spPr>
          <a:xfrm>
            <a:off x="44675" y="7549275"/>
            <a:ext cx="341700" cy="3204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1" name="Shape 2111"/>
        <p:cNvGrpSpPr/>
        <p:nvPr/>
      </p:nvGrpSpPr>
      <p:grpSpPr>
        <a:xfrm>
          <a:off x="0" y="0"/>
          <a:ext cx="0" cy="0"/>
          <a:chOff x="0" y="0"/>
          <a:chExt cx="0" cy="0"/>
        </a:xfrm>
      </p:grpSpPr>
      <p:sp>
        <p:nvSpPr>
          <p:cNvPr id="2112" name="Google Shape;2112;p73"/>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73"/>
          <p:cNvSpPr txBox="1"/>
          <p:nvPr/>
        </p:nvSpPr>
        <p:spPr>
          <a:xfrm>
            <a:off x="0" y="235125"/>
            <a:ext cx="75894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76A5AF"/>
                </a:solidFill>
                <a:latin typeface="Nunito"/>
                <a:ea typeface="Nunito"/>
                <a:cs typeface="Nunito"/>
                <a:sym typeface="Nunito"/>
              </a:rPr>
              <a:t>Testing for TB Disease and Infection cont. </a:t>
            </a:r>
            <a:endParaRPr sz="1200">
              <a:solidFill>
                <a:srgbClr val="76A5AF"/>
              </a:solidFill>
              <a:latin typeface="Nunito"/>
              <a:ea typeface="Nunito"/>
              <a:cs typeface="Nunito"/>
              <a:sym typeface="Nunito"/>
            </a:endParaRPr>
          </a:p>
          <a:p>
            <a:pPr indent="0" lvl="0" marL="0" rtl="0" algn="l">
              <a:lnSpc>
                <a:spcPct val="115000"/>
              </a:lnSpc>
              <a:spcBef>
                <a:spcPts val="1600"/>
              </a:spcBef>
              <a:spcAft>
                <a:spcPts val="0"/>
              </a:spcAft>
              <a:buNone/>
            </a:pPr>
            <a:r>
              <a:t/>
            </a:r>
            <a:endParaRPr sz="1200">
              <a:solidFill>
                <a:srgbClr val="76A5AF"/>
              </a:solidFill>
              <a:latin typeface="Nunito"/>
              <a:ea typeface="Nunito"/>
              <a:cs typeface="Nunito"/>
              <a:sym typeface="Nunito"/>
            </a:endParaRPr>
          </a:p>
          <a:p>
            <a:pPr indent="0" lvl="0" marL="0" rtl="0" algn="l">
              <a:lnSpc>
                <a:spcPct val="115000"/>
              </a:lnSpc>
              <a:spcBef>
                <a:spcPts val="1600"/>
              </a:spcBef>
              <a:spcAft>
                <a:spcPts val="0"/>
              </a:spcAft>
              <a:buNone/>
            </a:pPr>
            <a:r>
              <a:t/>
            </a:r>
            <a:endParaRPr sz="1800">
              <a:solidFill>
                <a:srgbClr val="76A5AF"/>
              </a:solidFill>
              <a:latin typeface="Nunito"/>
              <a:ea typeface="Nunito"/>
              <a:cs typeface="Nunito"/>
              <a:sym typeface="Nunito"/>
            </a:endParaRPr>
          </a:p>
          <a:p>
            <a:pPr indent="0" lvl="0" marL="0" rtl="0" algn="l">
              <a:lnSpc>
                <a:spcPct val="115000"/>
              </a:lnSpc>
              <a:spcBef>
                <a:spcPts val="1600"/>
              </a:spcBef>
              <a:spcAft>
                <a:spcPts val="1600"/>
              </a:spcAft>
              <a:buNone/>
            </a:pP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p:txBody>
      </p:sp>
      <p:sp>
        <p:nvSpPr>
          <p:cNvPr id="2114" name="Google Shape;2114;p73"/>
          <p:cNvSpPr/>
          <p:nvPr/>
        </p:nvSpPr>
        <p:spPr>
          <a:xfrm>
            <a:off x="0" y="640975"/>
            <a:ext cx="44715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115" name="Google Shape;2115;p73"/>
          <p:cNvSpPr txBox="1"/>
          <p:nvPr/>
        </p:nvSpPr>
        <p:spPr>
          <a:xfrm>
            <a:off x="-84550" y="726225"/>
            <a:ext cx="7674000" cy="3693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dk1"/>
              </a:buClr>
              <a:buSzPts val="1200"/>
              <a:buAutoNum type="arabicParenR" startAt="2"/>
            </a:pPr>
            <a:r>
              <a:rPr b="1" lang="en-GB" sz="1200">
                <a:solidFill>
                  <a:srgbClr val="76A5AF"/>
                </a:solidFill>
                <a:latin typeface="Nunito"/>
                <a:ea typeface="Nunito"/>
                <a:cs typeface="Nunito"/>
                <a:sym typeface="Nunito"/>
              </a:rPr>
              <a:t>Chest Radiograph </a:t>
            </a:r>
            <a:r>
              <a:rPr lang="en-GB" sz="1000">
                <a:solidFill>
                  <a:srgbClr val="CC0000"/>
                </a:solidFill>
                <a:latin typeface="Mada"/>
                <a:ea typeface="Mada"/>
                <a:cs typeface="Mada"/>
                <a:sym typeface="Mada"/>
              </a:rPr>
              <a:t>(it’s important to look at a number of TB x-rays, as you may find them in the exam.)</a:t>
            </a:r>
            <a:r>
              <a:rPr b="1" lang="en-GB" sz="1200">
                <a:solidFill>
                  <a:srgbClr val="76A5AF"/>
                </a:solidFill>
                <a:latin typeface="Nunito"/>
                <a:ea typeface="Nunito"/>
                <a:cs typeface="Nunito"/>
                <a:sym typeface="Nunito"/>
              </a:rPr>
              <a:t> </a:t>
            </a:r>
            <a:endParaRPr sz="1200">
              <a:solidFill>
                <a:srgbClr val="BF9000"/>
              </a:solidFill>
              <a:latin typeface="Mada"/>
              <a:ea typeface="Mada"/>
              <a:cs typeface="Mada"/>
              <a:sym typeface="Mada"/>
            </a:endParaRPr>
          </a:p>
        </p:txBody>
      </p:sp>
      <p:pic>
        <p:nvPicPr>
          <p:cNvPr id="2116" name="Google Shape;2116;p73"/>
          <p:cNvPicPr preferRelativeResize="0"/>
          <p:nvPr/>
        </p:nvPicPr>
        <p:blipFill rotWithShape="1">
          <a:blip r:embed="rId3">
            <a:alphaModFix/>
          </a:blip>
          <a:srcRect b="14082" l="20301" r="16036" t="24208"/>
          <a:stretch/>
        </p:blipFill>
        <p:spPr>
          <a:xfrm>
            <a:off x="6322975" y="726227"/>
            <a:ext cx="929601" cy="1201300"/>
          </a:xfrm>
          <a:prstGeom prst="rect">
            <a:avLst/>
          </a:prstGeom>
          <a:noFill/>
          <a:ln>
            <a:noFill/>
          </a:ln>
        </p:spPr>
      </p:pic>
      <p:sp>
        <p:nvSpPr>
          <p:cNvPr id="2117" name="Google Shape;2117;p73"/>
          <p:cNvSpPr txBox="1"/>
          <p:nvPr/>
        </p:nvSpPr>
        <p:spPr>
          <a:xfrm>
            <a:off x="5961723" y="1851325"/>
            <a:ext cx="1646100" cy="48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Arrow points to cavity in patient's right upper lobe</a:t>
            </a:r>
            <a:endParaRPr sz="1000">
              <a:latin typeface="Mada"/>
              <a:ea typeface="Mada"/>
              <a:cs typeface="Mada"/>
              <a:sym typeface="Mada"/>
            </a:endParaRPr>
          </a:p>
        </p:txBody>
      </p:sp>
      <p:sp>
        <p:nvSpPr>
          <p:cNvPr id="2118" name="Google Shape;2118;p73"/>
          <p:cNvSpPr txBox="1"/>
          <p:nvPr/>
        </p:nvSpPr>
        <p:spPr>
          <a:xfrm>
            <a:off x="679225" y="1820989"/>
            <a:ext cx="2251200" cy="38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Cannot confirm diagnosis of TB</a:t>
            </a:r>
            <a:endParaRPr sz="1200">
              <a:latin typeface="Mada"/>
              <a:ea typeface="Mada"/>
              <a:cs typeface="Mada"/>
              <a:sym typeface="Mada"/>
            </a:endParaRPr>
          </a:p>
        </p:txBody>
      </p:sp>
      <p:sp>
        <p:nvSpPr>
          <p:cNvPr id="2119" name="Google Shape;2119;p73"/>
          <p:cNvSpPr txBox="1"/>
          <p:nvPr/>
        </p:nvSpPr>
        <p:spPr>
          <a:xfrm>
            <a:off x="415279" y="1037719"/>
            <a:ext cx="198300" cy="443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i="0" lang="en-GB" sz="2900" u="none" cap="none" strike="noStrike">
                <a:solidFill>
                  <a:srgbClr val="134F5C"/>
                </a:solidFill>
                <a:latin typeface="Georgia"/>
                <a:ea typeface="Georgia"/>
                <a:cs typeface="Georgia"/>
                <a:sym typeface="Georgia"/>
              </a:rPr>
              <a:t>1</a:t>
            </a:r>
            <a:endParaRPr b="1" sz="2900">
              <a:solidFill>
                <a:srgbClr val="134F5C"/>
              </a:solidFill>
              <a:latin typeface="Georgia"/>
              <a:ea typeface="Georgia"/>
              <a:cs typeface="Georgia"/>
              <a:sym typeface="Georgia"/>
            </a:endParaRPr>
          </a:p>
        </p:txBody>
      </p:sp>
      <p:sp>
        <p:nvSpPr>
          <p:cNvPr id="2120" name="Google Shape;2120;p73"/>
          <p:cNvSpPr/>
          <p:nvPr/>
        </p:nvSpPr>
        <p:spPr>
          <a:xfrm>
            <a:off x="655387" y="1155500"/>
            <a:ext cx="24900" cy="2877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sp>
        <p:nvSpPr>
          <p:cNvPr id="2121" name="Google Shape;2121;p73"/>
          <p:cNvSpPr txBox="1"/>
          <p:nvPr/>
        </p:nvSpPr>
        <p:spPr>
          <a:xfrm>
            <a:off x="415279" y="1378921"/>
            <a:ext cx="198300" cy="443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GB" sz="2900">
                <a:solidFill>
                  <a:srgbClr val="D0E0E3"/>
                </a:solidFill>
                <a:latin typeface="Georgia"/>
                <a:ea typeface="Georgia"/>
                <a:cs typeface="Georgia"/>
                <a:sym typeface="Georgia"/>
              </a:rPr>
              <a:t>2</a:t>
            </a:r>
            <a:endParaRPr b="1" sz="2900">
              <a:solidFill>
                <a:srgbClr val="D0E0E3"/>
              </a:solidFill>
              <a:latin typeface="Georgia"/>
              <a:ea typeface="Georgia"/>
              <a:cs typeface="Georgia"/>
              <a:sym typeface="Georgia"/>
            </a:endParaRPr>
          </a:p>
        </p:txBody>
      </p:sp>
      <p:sp>
        <p:nvSpPr>
          <p:cNvPr id="2122" name="Google Shape;2122;p73"/>
          <p:cNvSpPr/>
          <p:nvPr/>
        </p:nvSpPr>
        <p:spPr>
          <a:xfrm>
            <a:off x="655387" y="1496702"/>
            <a:ext cx="24900" cy="2877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sp>
        <p:nvSpPr>
          <p:cNvPr id="2123" name="Google Shape;2123;p73"/>
          <p:cNvSpPr txBox="1"/>
          <p:nvPr/>
        </p:nvSpPr>
        <p:spPr>
          <a:xfrm>
            <a:off x="414254" y="1729286"/>
            <a:ext cx="198300" cy="443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GB" sz="2900">
                <a:solidFill>
                  <a:srgbClr val="45818E"/>
                </a:solidFill>
                <a:latin typeface="Georgia"/>
                <a:ea typeface="Georgia"/>
                <a:cs typeface="Georgia"/>
                <a:sym typeface="Georgia"/>
              </a:rPr>
              <a:t>3</a:t>
            </a:r>
            <a:endParaRPr b="1" sz="2900">
              <a:solidFill>
                <a:srgbClr val="45818E"/>
              </a:solidFill>
              <a:latin typeface="Georgia"/>
              <a:ea typeface="Georgia"/>
              <a:cs typeface="Georgia"/>
              <a:sym typeface="Georgia"/>
            </a:endParaRPr>
          </a:p>
        </p:txBody>
      </p:sp>
      <p:sp>
        <p:nvSpPr>
          <p:cNvPr id="2124" name="Google Shape;2124;p73"/>
          <p:cNvSpPr/>
          <p:nvPr/>
        </p:nvSpPr>
        <p:spPr>
          <a:xfrm>
            <a:off x="654362" y="1899161"/>
            <a:ext cx="24900" cy="2877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sp>
        <p:nvSpPr>
          <p:cNvPr id="2125" name="Google Shape;2125;p73"/>
          <p:cNvSpPr txBox="1"/>
          <p:nvPr/>
        </p:nvSpPr>
        <p:spPr>
          <a:xfrm>
            <a:off x="680250" y="1108775"/>
            <a:ext cx="4495200" cy="38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rgbClr val="000000"/>
                </a:solidFill>
                <a:latin typeface="Mada"/>
                <a:ea typeface="Mada"/>
                <a:cs typeface="Mada"/>
                <a:sym typeface="Mada"/>
              </a:rPr>
              <a:t>Abnormalities often seen in apical or posterior segments of upper lobe or superior segments of lower lobe.</a:t>
            </a:r>
            <a:endParaRPr/>
          </a:p>
        </p:txBody>
      </p:sp>
      <p:sp>
        <p:nvSpPr>
          <p:cNvPr id="2126" name="Google Shape;2126;p73"/>
          <p:cNvSpPr txBox="1"/>
          <p:nvPr/>
        </p:nvSpPr>
        <p:spPr>
          <a:xfrm>
            <a:off x="680250" y="1462100"/>
            <a:ext cx="3742200" cy="32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rgbClr val="000000"/>
                </a:solidFill>
                <a:latin typeface="Mada"/>
                <a:ea typeface="Mada"/>
                <a:cs typeface="Mada"/>
                <a:sym typeface="Mada"/>
              </a:rPr>
              <a:t>May have unusual appearance in HIV-positive persons.</a:t>
            </a:r>
            <a:endParaRPr/>
          </a:p>
        </p:txBody>
      </p:sp>
      <p:sp>
        <p:nvSpPr>
          <p:cNvPr id="2127" name="Google Shape;2127;p73"/>
          <p:cNvSpPr txBox="1"/>
          <p:nvPr/>
        </p:nvSpPr>
        <p:spPr>
          <a:xfrm>
            <a:off x="-84550" y="2326425"/>
            <a:ext cx="7674000" cy="3693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dk1"/>
              </a:buClr>
              <a:buSzPts val="1200"/>
              <a:buAutoNum type="arabicParenR" startAt="3"/>
            </a:pPr>
            <a:r>
              <a:rPr b="1" lang="en-GB" sz="1200">
                <a:solidFill>
                  <a:srgbClr val="76A5AF"/>
                </a:solidFill>
                <a:latin typeface="Nunito"/>
                <a:ea typeface="Nunito"/>
                <a:cs typeface="Nunito"/>
                <a:sym typeface="Nunito"/>
              </a:rPr>
              <a:t>Sputum Specimen Collection</a:t>
            </a:r>
            <a:r>
              <a:rPr b="1" lang="en-GB" sz="1200">
                <a:solidFill>
                  <a:srgbClr val="76A5AF"/>
                </a:solidFill>
                <a:latin typeface="Nunito"/>
                <a:ea typeface="Nunito"/>
                <a:cs typeface="Nunito"/>
                <a:sym typeface="Nunito"/>
              </a:rPr>
              <a:t> </a:t>
            </a:r>
            <a:endParaRPr sz="1200">
              <a:solidFill>
                <a:srgbClr val="BF9000"/>
              </a:solidFill>
              <a:latin typeface="Mada"/>
              <a:ea typeface="Mada"/>
              <a:cs typeface="Mada"/>
              <a:sym typeface="Mada"/>
            </a:endParaRPr>
          </a:p>
        </p:txBody>
      </p:sp>
      <p:grpSp>
        <p:nvGrpSpPr>
          <p:cNvPr id="2128" name="Google Shape;2128;p73"/>
          <p:cNvGrpSpPr/>
          <p:nvPr/>
        </p:nvGrpSpPr>
        <p:grpSpPr>
          <a:xfrm>
            <a:off x="5191688" y="2683869"/>
            <a:ext cx="749618" cy="770825"/>
            <a:chOff x="3433336" y="3193075"/>
            <a:chExt cx="836720" cy="906747"/>
          </a:xfrm>
        </p:grpSpPr>
        <p:sp>
          <p:nvSpPr>
            <p:cNvPr id="2129" name="Google Shape;2129;p73"/>
            <p:cNvSpPr/>
            <p:nvPr/>
          </p:nvSpPr>
          <p:spPr>
            <a:xfrm>
              <a:off x="3433336" y="3193075"/>
              <a:ext cx="836720" cy="906747"/>
            </a:xfrm>
            <a:custGeom>
              <a:rect b="b" l="l" r="r" t="t"/>
              <a:pathLst>
                <a:path extrusionOk="0" h="70236" w="57675">
                  <a:moveTo>
                    <a:pt x="28838" y="0"/>
                  </a:moveTo>
                  <a:cubicBezTo>
                    <a:pt x="12943" y="0"/>
                    <a:pt x="1" y="12942"/>
                    <a:pt x="1" y="28837"/>
                  </a:cubicBezTo>
                  <a:cubicBezTo>
                    <a:pt x="1" y="29480"/>
                    <a:pt x="525" y="30004"/>
                    <a:pt x="1167" y="30004"/>
                  </a:cubicBezTo>
                  <a:cubicBezTo>
                    <a:pt x="1810" y="30004"/>
                    <a:pt x="2322" y="29480"/>
                    <a:pt x="2322" y="28837"/>
                  </a:cubicBezTo>
                  <a:cubicBezTo>
                    <a:pt x="2322" y="14216"/>
                    <a:pt x="14217" y="2322"/>
                    <a:pt x="28838" y="2322"/>
                  </a:cubicBezTo>
                  <a:cubicBezTo>
                    <a:pt x="43458" y="2322"/>
                    <a:pt x="55353" y="14216"/>
                    <a:pt x="55353" y="28837"/>
                  </a:cubicBezTo>
                  <a:cubicBezTo>
                    <a:pt x="55353" y="43458"/>
                    <a:pt x="43458" y="55352"/>
                    <a:pt x="28838" y="55352"/>
                  </a:cubicBezTo>
                  <a:cubicBezTo>
                    <a:pt x="28195" y="55352"/>
                    <a:pt x="27671" y="55864"/>
                    <a:pt x="27671" y="56507"/>
                  </a:cubicBezTo>
                  <a:lnTo>
                    <a:pt x="27671" y="66282"/>
                  </a:lnTo>
                  <a:lnTo>
                    <a:pt x="22992" y="61603"/>
                  </a:lnTo>
                  <a:cubicBezTo>
                    <a:pt x="22765" y="61371"/>
                    <a:pt x="22471" y="61255"/>
                    <a:pt x="22175" y="61255"/>
                  </a:cubicBezTo>
                  <a:cubicBezTo>
                    <a:pt x="21878" y="61255"/>
                    <a:pt x="21581" y="61371"/>
                    <a:pt x="21349" y="61603"/>
                  </a:cubicBezTo>
                  <a:cubicBezTo>
                    <a:pt x="20896" y="62056"/>
                    <a:pt x="20896" y="62782"/>
                    <a:pt x="21349" y="63234"/>
                  </a:cubicBezTo>
                  <a:lnTo>
                    <a:pt x="28016" y="69902"/>
                  </a:lnTo>
                  <a:cubicBezTo>
                    <a:pt x="28242" y="70128"/>
                    <a:pt x="28540" y="70235"/>
                    <a:pt x="28838" y="70235"/>
                  </a:cubicBezTo>
                  <a:cubicBezTo>
                    <a:pt x="29135" y="70235"/>
                    <a:pt x="29421" y="70128"/>
                    <a:pt x="29659" y="69902"/>
                  </a:cubicBezTo>
                  <a:lnTo>
                    <a:pt x="36315" y="63234"/>
                  </a:lnTo>
                  <a:cubicBezTo>
                    <a:pt x="36767" y="62782"/>
                    <a:pt x="36767" y="62056"/>
                    <a:pt x="36315" y="61603"/>
                  </a:cubicBezTo>
                  <a:cubicBezTo>
                    <a:pt x="36089" y="61371"/>
                    <a:pt x="35791" y="61255"/>
                    <a:pt x="35493" y="61255"/>
                  </a:cubicBezTo>
                  <a:cubicBezTo>
                    <a:pt x="35196" y="61255"/>
                    <a:pt x="34898" y="61371"/>
                    <a:pt x="34672" y="61603"/>
                  </a:cubicBezTo>
                  <a:lnTo>
                    <a:pt x="29993" y="66270"/>
                  </a:lnTo>
                  <a:lnTo>
                    <a:pt x="29993" y="57650"/>
                  </a:lnTo>
                  <a:cubicBezTo>
                    <a:pt x="45363" y="57031"/>
                    <a:pt x="57675" y="44351"/>
                    <a:pt x="57675" y="28837"/>
                  </a:cubicBezTo>
                  <a:cubicBezTo>
                    <a:pt x="57675" y="12942"/>
                    <a:pt x="44732" y="0"/>
                    <a:pt x="28838" y="0"/>
                  </a:cubicBez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p>
          </p:txBody>
        </p:sp>
        <p:sp>
          <p:nvSpPr>
            <p:cNvPr id="2130" name="Google Shape;2130;p73"/>
            <p:cNvSpPr/>
            <p:nvPr/>
          </p:nvSpPr>
          <p:spPr>
            <a:xfrm>
              <a:off x="3567719" y="3312665"/>
              <a:ext cx="567954" cy="505401"/>
            </a:xfrm>
            <a:custGeom>
              <a:rect b="b" l="l" r="r" t="t"/>
              <a:pathLst>
                <a:path extrusionOk="0" h="39148" w="39149">
                  <a:moveTo>
                    <a:pt x="19575" y="0"/>
                  </a:moveTo>
                  <a:cubicBezTo>
                    <a:pt x="8764" y="0"/>
                    <a:pt x="1" y="8763"/>
                    <a:pt x="1" y="19574"/>
                  </a:cubicBezTo>
                  <a:cubicBezTo>
                    <a:pt x="1" y="30385"/>
                    <a:pt x="8764" y="39148"/>
                    <a:pt x="19575" y="39148"/>
                  </a:cubicBezTo>
                  <a:cubicBezTo>
                    <a:pt x="30385" y="39148"/>
                    <a:pt x="39148" y="30385"/>
                    <a:pt x="39148" y="19574"/>
                  </a:cubicBezTo>
                  <a:cubicBezTo>
                    <a:pt x="39148" y="8763"/>
                    <a:pt x="30385" y="0"/>
                    <a:pt x="19575" y="0"/>
                  </a:cubicBezTo>
                  <a:close/>
                </a:path>
              </a:pathLst>
            </a:cu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solidFill>
                    <a:srgbClr val="FFFFFF"/>
                  </a:solidFill>
                  <a:latin typeface="Nunito"/>
                  <a:ea typeface="Nunito"/>
                  <a:cs typeface="Nunito"/>
                  <a:sym typeface="Nunito"/>
                </a:rPr>
                <a:t>3</a:t>
              </a:r>
              <a:endParaRPr sz="2200">
                <a:solidFill>
                  <a:srgbClr val="FFFFFF"/>
                </a:solidFill>
                <a:latin typeface="Nunito"/>
                <a:ea typeface="Nunito"/>
                <a:cs typeface="Nunito"/>
                <a:sym typeface="Nunito"/>
              </a:endParaRPr>
            </a:p>
          </p:txBody>
        </p:sp>
      </p:grpSp>
      <p:grpSp>
        <p:nvGrpSpPr>
          <p:cNvPr id="2131" name="Google Shape;2131;p73"/>
          <p:cNvGrpSpPr/>
          <p:nvPr/>
        </p:nvGrpSpPr>
        <p:grpSpPr>
          <a:xfrm>
            <a:off x="3481970" y="2683869"/>
            <a:ext cx="749618" cy="770825"/>
            <a:chOff x="2629620" y="3193075"/>
            <a:chExt cx="836720" cy="906747"/>
          </a:xfrm>
        </p:grpSpPr>
        <p:sp>
          <p:nvSpPr>
            <p:cNvPr id="2132" name="Google Shape;2132;p73"/>
            <p:cNvSpPr/>
            <p:nvPr/>
          </p:nvSpPr>
          <p:spPr>
            <a:xfrm>
              <a:off x="2629620" y="3193075"/>
              <a:ext cx="836720" cy="906747"/>
            </a:xfrm>
            <a:custGeom>
              <a:rect b="b" l="l" r="r" t="t"/>
              <a:pathLst>
                <a:path extrusionOk="0" h="70236" w="57675">
                  <a:moveTo>
                    <a:pt x="28838" y="0"/>
                  </a:moveTo>
                  <a:cubicBezTo>
                    <a:pt x="12931" y="0"/>
                    <a:pt x="1" y="12942"/>
                    <a:pt x="1" y="28837"/>
                  </a:cubicBezTo>
                  <a:cubicBezTo>
                    <a:pt x="1" y="29480"/>
                    <a:pt x="525" y="30004"/>
                    <a:pt x="1168" y="30004"/>
                  </a:cubicBezTo>
                  <a:cubicBezTo>
                    <a:pt x="1799" y="30004"/>
                    <a:pt x="2323" y="29480"/>
                    <a:pt x="2323" y="28837"/>
                  </a:cubicBezTo>
                  <a:cubicBezTo>
                    <a:pt x="2323" y="14216"/>
                    <a:pt x="14217" y="2322"/>
                    <a:pt x="28838" y="2322"/>
                  </a:cubicBezTo>
                  <a:cubicBezTo>
                    <a:pt x="43459" y="2322"/>
                    <a:pt x="55353" y="14216"/>
                    <a:pt x="55353" y="28837"/>
                  </a:cubicBezTo>
                  <a:cubicBezTo>
                    <a:pt x="55353" y="43458"/>
                    <a:pt x="43459" y="55352"/>
                    <a:pt x="28838" y="55352"/>
                  </a:cubicBezTo>
                  <a:cubicBezTo>
                    <a:pt x="28195" y="55352"/>
                    <a:pt x="27671" y="55864"/>
                    <a:pt x="27671" y="56507"/>
                  </a:cubicBezTo>
                  <a:lnTo>
                    <a:pt x="27671" y="66235"/>
                  </a:lnTo>
                  <a:lnTo>
                    <a:pt x="23039" y="61603"/>
                  </a:lnTo>
                  <a:cubicBezTo>
                    <a:pt x="22813" y="61371"/>
                    <a:pt x="22516" y="61255"/>
                    <a:pt x="22218" y="61255"/>
                  </a:cubicBezTo>
                  <a:cubicBezTo>
                    <a:pt x="21920" y="61255"/>
                    <a:pt x="21623" y="61371"/>
                    <a:pt x="21396" y="61603"/>
                  </a:cubicBezTo>
                  <a:cubicBezTo>
                    <a:pt x="20944" y="62056"/>
                    <a:pt x="20944" y="62782"/>
                    <a:pt x="21396" y="63234"/>
                  </a:cubicBezTo>
                  <a:lnTo>
                    <a:pt x="28052" y="69902"/>
                  </a:lnTo>
                  <a:cubicBezTo>
                    <a:pt x="28266" y="70116"/>
                    <a:pt x="28564" y="70235"/>
                    <a:pt x="28874" y="70235"/>
                  </a:cubicBezTo>
                  <a:cubicBezTo>
                    <a:pt x="29183" y="70235"/>
                    <a:pt x="29481" y="70116"/>
                    <a:pt x="29695" y="69902"/>
                  </a:cubicBezTo>
                  <a:lnTo>
                    <a:pt x="36351" y="63234"/>
                  </a:lnTo>
                  <a:cubicBezTo>
                    <a:pt x="36803" y="62782"/>
                    <a:pt x="36803" y="62056"/>
                    <a:pt x="36351" y="61603"/>
                  </a:cubicBezTo>
                  <a:cubicBezTo>
                    <a:pt x="36124" y="61371"/>
                    <a:pt x="35827" y="61255"/>
                    <a:pt x="35529" y="61255"/>
                  </a:cubicBezTo>
                  <a:cubicBezTo>
                    <a:pt x="35231" y="61255"/>
                    <a:pt x="34934" y="61371"/>
                    <a:pt x="34708" y="61603"/>
                  </a:cubicBezTo>
                  <a:lnTo>
                    <a:pt x="29993" y="66318"/>
                  </a:lnTo>
                  <a:lnTo>
                    <a:pt x="29993" y="57650"/>
                  </a:lnTo>
                  <a:cubicBezTo>
                    <a:pt x="45364" y="57031"/>
                    <a:pt x="57675" y="44351"/>
                    <a:pt x="57675" y="28837"/>
                  </a:cubicBezTo>
                  <a:cubicBezTo>
                    <a:pt x="57675" y="12942"/>
                    <a:pt x="44733" y="0"/>
                    <a:pt x="28838"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p>
          </p:txBody>
        </p:sp>
        <p:sp>
          <p:nvSpPr>
            <p:cNvPr id="2133" name="Google Shape;2133;p73"/>
            <p:cNvSpPr/>
            <p:nvPr/>
          </p:nvSpPr>
          <p:spPr>
            <a:xfrm>
              <a:off x="2764003" y="3312665"/>
              <a:ext cx="567954" cy="505401"/>
            </a:xfrm>
            <a:custGeom>
              <a:rect b="b" l="l" r="r" t="t"/>
              <a:pathLst>
                <a:path extrusionOk="0" h="39148" w="39149">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solidFill>
                    <a:srgbClr val="FFFFFF"/>
                  </a:solidFill>
                  <a:latin typeface="Nunito"/>
                  <a:ea typeface="Nunito"/>
                  <a:cs typeface="Nunito"/>
                  <a:sym typeface="Nunito"/>
                </a:rPr>
                <a:t>2</a:t>
              </a:r>
              <a:endParaRPr sz="2200">
                <a:solidFill>
                  <a:srgbClr val="FFFFFF"/>
                </a:solidFill>
                <a:latin typeface="Nunito"/>
                <a:ea typeface="Nunito"/>
                <a:cs typeface="Nunito"/>
                <a:sym typeface="Nunito"/>
              </a:endParaRPr>
            </a:p>
          </p:txBody>
        </p:sp>
      </p:grpSp>
      <p:grpSp>
        <p:nvGrpSpPr>
          <p:cNvPr id="2134" name="Google Shape;2134;p73"/>
          <p:cNvGrpSpPr/>
          <p:nvPr/>
        </p:nvGrpSpPr>
        <p:grpSpPr>
          <a:xfrm>
            <a:off x="1772247" y="2683869"/>
            <a:ext cx="749618" cy="770825"/>
            <a:chOff x="1826600" y="3193075"/>
            <a:chExt cx="836720" cy="906747"/>
          </a:xfrm>
        </p:grpSpPr>
        <p:sp>
          <p:nvSpPr>
            <p:cNvPr id="2135" name="Google Shape;2135;p73"/>
            <p:cNvSpPr/>
            <p:nvPr/>
          </p:nvSpPr>
          <p:spPr>
            <a:xfrm>
              <a:off x="1960983" y="3312665"/>
              <a:ext cx="567954" cy="505401"/>
            </a:xfrm>
            <a:custGeom>
              <a:rect b="b" l="l" r="r" t="t"/>
              <a:pathLst>
                <a:path extrusionOk="0" h="39148" w="39149">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solidFill>
                    <a:srgbClr val="FFFFFF"/>
                  </a:solidFill>
                  <a:latin typeface="Nunito"/>
                  <a:ea typeface="Nunito"/>
                  <a:cs typeface="Nunito"/>
                  <a:sym typeface="Nunito"/>
                </a:rPr>
                <a:t>1</a:t>
              </a:r>
              <a:endParaRPr sz="2200">
                <a:solidFill>
                  <a:srgbClr val="FFFFFF"/>
                </a:solidFill>
                <a:latin typeface="Nunito"/>
                <a:ea typeface="Nunito"/>
                <a:cs typeface="Nunito"/>
                <a:sym typeface="Nunito"/>
              </a:endParaRPr>
            </a:p>
          </p:txBody>
        </p:sp>
        <p:sp>
          <p:nvSpPr>
            <p:cNvPr id="2136" name="Google Shape;2136;p73"/>
            <p:cNvSpPr/>
            <p:nvPr/>
          </p:nvSpPr>
          <p:spPr>
            <a:xfrm>
              <a:off x="1826600" y="3193075"/>
              <a:ext cx="836720" cy="906747"/>
            </a:xfrm>
            <a:custGeom>
              <a:rect b="b" l="l" r="r" t="t"/>
              <a:pathLst>
                <a:path extrusionOk="0" h="70236" w="57675">
                  <a:moveTo>
                    <a:pt x="28838" y="0"/>
                  </a:moveTo>
                  <a:cubicBezTo>
                    <a:pt x="12943" y="0"/>
                    <a:pt x="1" y="12942"/>
                    <a:pt x="1" y="28837"/>
                  </a:cubicBezTo>
                  <a:cubicBezTo>
                    <a:pt x="1" y="29480"/>
                    <a:pt x="525" y="30004"/>
                    <a:pt x="1168" y="30004"/>
                  </a:cubicBezTo>
                  <a:cubicBezTo>
                    <a:pt x="1810" y="30004"/>
                    <a:pt x="2334" y="29480"/>
                    <a:pt x="2334" y="28837"/>
                  </a:cubicBezTo>
                  <a:cubicBezTo>
                    <a:pt x="2334" y="14216"/>
                    <a:pt x="14217" y="2322"/>
                    <a:pt x="28838" y="2322"/>
                  </a:cubicBezTo>
                  <a:cubicBezTo>
                    <a:pt x="43459" y="2322"/>
                    <a:pt x="55353" y="14216"/>
                    <a:pt x="55353" y="28837"/>
                  </a:cubicBezTo>
                  <a:cubicBezTo>
                    <a:pt x="55353" y="43458"/>
                    <a:pt x="43459" y="55352"/>
                    <a:pt x="28838" y="55352"/>
                  </a:cubicBezTo>
                  <a:cubicBezTo>
                    <a:pt x="28195" y="55352"/>
                    <a:pt x="27683" y="55864"/>
                    <a:pt x="27683" y="56507"/>
                  </a:cubicBezTo>
                  <a:lnTo>
                    <a:pt x="27683" y="66247"/>
                  </a:lnTo>
                  <a:lnTo>
                    <a:pt x="23027" y="61603"/>
                  </a:lnTo>
                  <a:cubicBezTo>
                    <a:pt x="22801" y="61371"/>
                    <a:pt x="22507" y="61255"/>
                    <a:pt x="22210" y="61255"/>
                  </a:cubicBezTo>
                  <a:cubicBezTo>
                    <a:pt x="21914" y="61255"/>
                    <a:pt x="21617" y="61371"/>
                    <a:pt x="21384" y="61603"/>
                  </a:cubicBezTo>
                  <a:cubicBezTo>
                    <a:pt x="20932" y="62056"/>
                    <a:pt x="20932" y="62782"/>
                    <a:pt x="21384" y="63234"/>
                  </a:cubicBezTo>
                  <a:lnTo>
                    <a:pt x="28052" y="69902"/>
                  </a:lnTo>
                  <a:cubicBezTo>
                    <a:pt x="28278" y="70128"/>
                    <a:pt x="28576" y="70235"/>
                    <a:pt x="28873" y="70235"/>
                  </a:cubicBezTo>
                  <a:cubicBezTo>
                    <a:pt x="29171" y="70235"/>
                    <a:pt x="29457" y="70128"/>
                    <a:pt x="29695" y="69902"/>
                  </a:cubicBezTo>
                  <a:lnTo>
                    <a:pt x="36351" y="63234"/>
                  </a:lnTo>
                  <a:cubicBezTo>
                    <a:pt x="36803" y="62782"/>
                    <a:pt x="36803" y="62056"/>
                    <a:pt x="36351" y="61603"/>
                  </a:cubicBezTo>
                  <a:cubicBezTo>
                    <a:pt x="36124" y="61371"/>
                    <a:pt x="35827" y="61255"/>
                    <a:pt x="35529" y="61255"/>
                  </a:cubicBezTo>
                  <a:cubicBezTo>
                    <a:pt x="35231" y="61255"/>
                    <a:pt x="34934" y="61371"/>
                    <a:pt x="34707" y="61603"/>
                  </a:cubicBezTo>
                  <a:lnTo>
                    <a:pt x="30004" y="66306"/>
                  </a:lnTo>
                  <a:lnTo>
                    <a:pt x="30004" y="57650"/>
                  </a:lnTo>
                  <a:cubicBezTo>
                    <a:pt x="45364" y="57031"/>
                    <a:pt x="57675" y="44351"/>
                    <a:pt x="57675" y="28837"/>
                  </a:cubicBezTo>
                  <a:cubicBezTo>
                    <a:pt x="57675" y="12942"/>
                    <a:pt x="44744" y="0"/>
                    <a:pt x="28838" y="0"/>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p>
          </p:txBody>
        </p:sp>
      </p:grpSp>
      <p:sp>
        <p:nvSpPr>
          <p:cNvPr id="2137" name="Google Shape;2137;p73"/>
          <p:cNvSpPr txBox="1"/>
          <p:nvPr/>
        </p:nvSpPr>
        <p:spPr>
          <a:xfrm>
            <a:off x="1074978" y="3463023"/>
            <a:ext cx="1881600" cy="63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CC0000"/>
                </a:solidFill>
                <a:latin typeface="Mada"/>
                <a:ea typeface="Mada"/>
                <a:cs typeface="Mada"/>
                <a:sym typeface="Mada"/>
              </a:rPr>
              <a:t>Obtain 3 sputum specimens for smear examination and culture.</a:t>
            </a:r>
            <a:endParaRPr sz="1200">
              <a:solidFill>
                <a:srgbClr val="CC0000"/>
              </a:solidFill>
              <a:latin typeface="Mada"/>
              <a:ea typeface="Mada"/>
              <a:cs typeface="Mada"/>
              <a:sym typeface="Mada"/>
            </a:endParaRPr>
          </a:p>
        </p:txBody>
      </p:sp>
      <p:sp>
        <p:nvSpPr>
          <p:cNvPr id="2138" name="Google Shape;2138;p73"/>
          <p:cNvSpPr txBox="1"/>
          <p:nvPr/>
        </p:nvSpPr>
        <p:spPr>
          <a:xfrm>
            <a:off x="2848549" y="3480137"/>
            <a:ext cx="2016900" cy="63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Persons unable to cough up sputum, induce sputum, bronchoscopy or gastric aspiration</a:t>
            </a:r>
            <a:endParaRPr sz="1200">
              <a:latin typeface="Mada"/>
              <a:ea typeface="Mada"/>
              <a:cs typeface="Mada"/>
              <a:sym typeface="Mada"/>
            </a:endParaRPr>
          </a:p>
        </p:txBody>
      </p:sp>
      <p:sp>
        <p:nvSpPr>
          <p:cNvPr id="2139" name="Google Shape;2139;p73"/>
          <p:cNvSpPr txBox="1"/>
          <p:nvPr/>
        </p:nvSpPr>
        <p:spPr>
          <a:xfrm>
            <a:off x="4777111" y="3493148"/>
            <a:ext cx="1689300" cy="51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Follow infection control precautions during specimen collection</a:t>
            </a:r>
            <a:endParaRPr sz="1200">
              <a:latin typeface="Mada"/>
              <a:ea typeface="Mada"/>
              <a:cs typeface="Mada"/>
              <a:sym typeface="Mada"/>
            </a:endParaRPr>
          </a:p>
        </p:txBody>
      </p:sp>
      <p:sp>
        <p:nvSpPr>
          <p:cNvPr id="2140" name="Google Shape;2140;p73"/>
          <p:cNvSpPr txBox="1"/>
          <p:nvPr/>
        </p:nvSpPr>
        <p:spPr>
          <a:xfrm>
            <a:off x="-84550" y="4231425"/>
            <a:ext cx="7674000" cy="16440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dk1"/>
              </a:buClr>
              <a:buSzPts val="1200"/>
              <a:buAutoNum type="arabicParenR" startAt="4"/>
            </a:pPr>
            <a:r>
              <a:rPr b="1" lang="en-GB" sz="1200">
                <a:solidFill>
                  <a:srgbClr val="76A5AF"/>
                </a:solidFill>
                <a:latin typeface="Nunito"/>
                <a:ea typeface="Nunito"/>
                <a:cs typeface="Nunito"/>
                <a:sym typeface="Nunito"/>
              </a:rPr>
              <a:t>Smear Examination: </a:t>
            </a:r>
            <a:r>
              <a:rPr lang="en-GB" sz="1200">
                <a:latin typeface="Mada"/>
                <a:ea typeface="Mada"/>
                <a:cs typeface="Mada"/>
                <a:sym typeface="Mada"/>
              </a:rPr>
              <a:t>Presumptive diagnosis of TB. Strongly consider TB in patients with smears containing </a:t>
            </a:r>
            <a:r>
              <a:rPr b="1" lang="en-GB" sz="1200">
                <a:latin typeface="Mada"/>
                <a:ea typeface="Mada"/>
                <a:cs typeface="Mada"/>
                <a:sym typeface="Mada"/>
              </a:rPr>
              <a:t>alcohol acid-fast bacilli (AAFB)</a:t>
            </a:r>
            <a:r>
              <a:rPr lang="en-GB" sz="1200">
                <a:latin typeface="Mada"/>
                <a:ea typeface="Mada"/>
                <a:cs typeface="Mada"/>
                <a:sym typeface="Mada"/>
              </a:rPr>
              <a:t>.</a:t>
            </a:r>
            <a:endParaRPr sz="1200">
              <a:latin typeface="Mada"/>
              <a:ea typeface="Mada"/>
              <a:cs typeface="Mada"/>
              <a:sym typeface="Mada"/>
            </a:endParaRPr>
          </a:p>
          <a:p>
            <a:pPr indent="-304800" lvl="0" marL="457200" rtl="0" algn="l">
              <a:lnSpc>
                <a:spcPct val="115000"/>
              </a:lnSpc>
              <a:spcBef>
                <a:spcPts val="0"/>
              </a:spcBef>
              <a:spcAft>
                <a:spcPts val="0"/>
              </a:spcAft>
              <a:buClr>
                <a:schemeClr val="dk1"/>
              </a:buClr>
              <a:buSzPts val="1200"/>
              <a:buAutoNum type="arabicParenR" startAt="4"/>
            </a:pPr>
            <a:r>
              <a:rPr b="1" lang="en-GB" sz="1200">
                <a:solidFill>
                  <a:srgbClr val="76A5AF"/>
                </a:solidFill>
                <a:latin typeface="Nunito"/>
                <a:ea typeface="Nunito"/>
                <a:cs typeface="Nunito"/>
                <a:sym typeface="Nunito"/>
              </a:rPr>
              <a:t>Culture: </a:t>
            </a:r>
            <a:r>
              <a:rPr lang="en-GB" sz="1200">
                <a:solidFill>
                  <a:schemeClr val="dk1"/>
                </a:solidFill>
                <a:latin typeface="Mada"/>
                <a:ea typeface="Mada"/>
                <a:cs typeface="Mada"/>
                <a:sym typeface="Mada"/>
              </a:rPr>
              <a:t>Use to confirm diagnosis of TB. Culture all specimens, even if smear negative.</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AutoNum type="arabicParenR" startAt="4"/>
            </a:pPr>
            <a:r>
              <a:rPr b="1" lang="en-GB" sz="1200">
                <a:solidFill>
                  <a:srgbClr val="76A5AF"/>
                </a:solidFill>
                <a:latin typeface="Nunito"/>
                <a:ea typeface="Nunito"/>
                <a:cs typeface="Nunito"/>
                <a:sym typeface="Nunito"/>
              </a:rPr>
              <a:t>Blood Tests for TB Infection → Interferon Gamma Release Assays (IGRA): </a:t>
            </a:r>
            <a:r>
              <a:rPr lang="en-GB" sz="1200">
                <a:solidFill>
                  <a:schemeClr val="dk1"/>
                </a:solidFill>
                <a:latin typeface="Mada"/>
                <a:ea typeface="Mada"/>
                <a:cs typeface="Mada"/>
                <a:sym typeface="Mada"/>
              </a:rPr>
              <a:t>is a simple-blood test, a modern alternative to the tuberculin skin test that can aid in diagnosing M. tuberculosis infection. Highly specific and sensitive. Disadvantage: They </a:t>
            </a:r>
            <a:r>
              <a:rPr b="1" lang="en-GB" sz="1200">
                <a:solidFill>
                  <a:schemeClr val="dk1"/>
                </a:solidFill>
                <a:latin typeface="Mada"/>
                <a:ea typeface="Mada"/>
                <a:cs typeface="Mada"/>
                <a:sym typeface="Mada"/>
              </a:rPr>
              <a:t>do not</a:t>
            </a:r>
            <a:r>
              <a:rPr lang="en-GB" sz="1200">
                <a:solidFill>
                  <a:schemeClr val="dk1"/>
                </a:solidFill>
                <a:latin typeface="Mada"/>
                <a:ea typeface="Mada"/>
                <a:cs typeface="Mada"/>
                <a:sym typeface="Mada"/>
              </a:rPr>
              <a:t> help differentiate latent tuberculosis infection (LTBI) from tuberculosis disease.</a:t>
            </a:r>
            <a:endParaRPr b="1" sz="1200">
              <a:solidFill>
                <a:srgbClr val="76A5AF"/>
              </a:solidFill>
              <a:latin typeface="Nunito"/>
              <a:ea typeface="Nunito"/>
              <a:cs typeface="Nunito"/>
              <a:sym typeface="Nunito"/>
            </a:endParaRPr>
          </a:p>
        </p:txBody>
      </p:sp>
      <p:sp>
        <p:nvSpPr>
          <p:cNvPr id="2141" name="Google Shape;2141;p73"/>
          <p:cNvSpPr txBox="1"/>
          <p:nvPr/>
        </p:nvSpPr>
        <p:spPr>
          <a:xfrm>
            <a:off x="0" y="5797725"/>
            <a:ext cx="75894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76A5AF"/>
                </a:solidFill>
                <a:latin typeface="Nunito"/>
                <a:ea typeface="Nunito"/>
                <a:cs typeface="Nunito"/>
                <a:sym typeface="Nunito"/>
              </a:rPr>
              <a:t>Treatment of TB Infection</a:t>
            </a:r>
            <a:endParaRPr sz="1200">
              <a:solidFill>
                <a:srgbClr val="76A5AF"/>
              </a:solidFill>
              <a:latin typeface="Nunito"/>
              <a:ea typeface="Nunito"/>
              <a:cs typeface="Nunito"/>
              <a:sym typeface="Nunito"/>
            </a:endParaRPr>
          </a:p>
          <a:p>
            <a:pPr indent="0" lvl="0" marL="0" rtl="0" algn="l">
              <a:lnSpc>
                <a:spcPct val="115000"/>
              </a:lnSpc>
              <a:spcBef>
                <a:spcPts val="1600"/>
              </a:spcBef>
              <a:spcAft>
                <a:spcPts val="0"/>
              </a:spcAft>
              <a:buNone/>
            </a:pPr>
            <a:r>
              <a:t/>
            </a:r>
            <a:endParaRPr sz="1200">
              <a:solidFill>
                <a:srgbClr val="76A5AF"/>
              </a:solidFill>
              <a:latin typeface="Nunito"/>
              <a:ea typeface="Nunito"/>
              <a:cs typeface="Nunito"/>
              <a:sym typeface="Nunito"/>
            </a:endParaRPr>
          </a:p>
          <a:p>
            <a:pPr indent="0" lvl="0" marL="0" rtl="0" algn="l">
              <a:lnSpc>
                <a:spcPct val="115000"/>
              </a:lnSpc>
              <a:spcBef>
                <a:spcPts val="1600"/>
              </a:spcBef>
              <a:spcAft>
                <a:spcPts val="0"/>
              </a:spcAft>
              <a:buNone/>
            </a:pPr>
            <a:r>
              <a:t/>
            </a:r>
            <a:endParaRPr sz="1800">
              <a:solidFill>
                <a:srgbClr val="76A5AF"/>
              </a:solidFill>
              <a:latin typeface="Nunito"/>
              <a:ea typeface="Nunito"/>
              <a:cs typeface="Nunito"/>
              <a:sym typeface="Nunito"/>
            </a:endParaRPr>
          </a:p>
          <a:p>
            <a:pPr indent="0" lvl="0" marL="0" rtl="0" algn="l">
              <a:lnSpc>
                <a:spcPct val="115000"/>
              </a:lnSpc>
              <a:spcBef>
                <a:spcPts val="1600"/>
              </a:spcBef>
              <a:spcAft>
                <a:spcPts val="1600"/>
              </a:spcAft>
              <a:buNone/>
            </a:pP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p:txBody>
      </p:sp>
      <p:sp>
        <p:nvSpPr>
          <p:cNvPr id="2142" name="Google Shape;2142;p73"/>
          <p:cNvSpPr/>
          <p:nvPr/>
        </p:nvSpPr>
        <p:spPr>
          <a:xfrm>
            <a:off x="0" y="6203575"/>
            <a:ext cx="27999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cxnSp>
        <p:nvCxnSpPr>
          <p:cNvPr id="2143" name="Google Shape;2143;p73"/>
          <p:cNvCxnSpPr/>
          <p:nvPr/>
        </p:nvCxnSpPr>
        <p:spPr>
          <a:xfrm>
            <a:off x="1626551" y="9536416"/>
            <a:ext cx="5477400" cy="0"/>
          </a:xfrm>
          <a:prstGeom prst="straightConnector1">
            <a:avLst/>
          </a:prstGeom>
          <a:noFill/>
          <a:ln cap="flat" cmpd="sng" w="19050">
            <a:solidFill>
              <a:srgbClr val="D0E0E3"/>
            </a:solidFill>
            <a:prstDash val="solid"/>
            <a:miter lim="800000"/>
            <a:headEnd len="med" w="med" type="oval"/>
            <a:tailEnd len="med" w="med" type="oval"/>
          </a:ln>
        </p:spPr>
      </p:cxnSp>
      <p:cxnSp>
        <p:nvCxnSpPr>
          <p:cNvPr id="2144" name="Google Shape;2144;p73"/>
          <p:cNvCxnSpPr/>
          <p:nvPr/>
        </p:nvCxnSpPr>
        <p:spPr>
          <a:xfrm>
            <a:off x="1626551" y="9378429"/>
            <a:ext cx="5477400" cy="0"/>
          </a:xfrm>
          <a:prstGeom prst="straightConnector1">
            <a:avLst/>
          </a:prstGeom>
          <a:noFill/>
          <a:ln cap="flat" cmpd="sng" w="19050">
            <a:solidFill>
              <a:srgbClr val="76A5AF"/>
            </a:solidFill>
            <a:prstDash val="solid"/>
            <a:miter lim="800000"/>
            <a:headEnd len="med" w="med" type="oval"/>
            <a:tailEnd len="med" w="med" type="oval"/>
          </a:ln>
        </p:spPr>
      </p:cxnSp>
      <p:grpSp>
        <p:nvGrpSpPr>
          <p:cNvPr id="2145" name="Google Shape;2145;p73"/>
          <p:cNvGrpSpPr/>
          <p:nvPr/>
        </p:nvGrpSpPr>
        <p:grpSpPr>
          <a:xfrm>
            <a:off x="1238275" y="7387513"/>
            <a:ext cx="388285" cy="708082"/>
            <a:chOff x="4136752" y="1733232"/>
            <a:chExt cx="723738" cy="1422708"/>
          </a:xfrm>
        </p:grpSpPr>
        <p:sp>
          <p:nvSpPr>
            <p:cNvPr id="2146" name="Google Shape;2146;p73"/>
            <p:cNvSpPr/>
            <p:nvPr/>
          </p:nvSpPr>
          <p:spPr>
            <a:xfrm>
              <a:off x="4149190" y="1733232"/>
              <a:ext cx="711300" cy="1422600"/>
            </a:xfrm>
            <a:prstGeom prst="chevron">
              <a:avLst>
                <a:gd fmla="val 52989" name="adj"/>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2147" name="Google Shape;2147;p73"/>
            <p:cNvSpPr/>
            <p:nvPr/>
          </p:nvSpPr>
          <p:spPr>
            <a:xfrm rot="10800000">
              <a:off x="4136752" y="2819640"/>
              <a:ext cx="288000" cy="336300"/>
            </a:xfrm>
            <a:prstGeom prst="rect">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148" name="Google Shape;2148;p73"/>
            <p:cNvSpPr/>
            <p:nvPr/>
          </p:nvSpPr>
          <p:spPr>
            <a:xfrm rot="10800000">
              <a:off x="4136752" y="1733274"/>
              <a:ext cx="288000" cy="336300"/>
            </a:xfrm>
            <a:prstGeom prst="rect">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2149" name="Google Shape;2149;p73"/>
          <p:cNvSpPr txBox="1"/>
          <p:nvPr/>
        </p:nvSpPr>
        <p:spPr>
          <a:xfrm>
            <a:off x="95925" y="7387563"/>
            <a:ext cx="1141800" cy="70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a:solidFill>
                  <a:srgbClr val="134F5C"/>
                </a:solidFill>
                <a:latin typeface="Nunito"/>
                <a:ea typeface="Nunito"/>
                <a:cs typeface="Nunito"/>
                <a:sym typeface="Nunito"/>
              </a:rPr>
              <a:t>TB for HIV-Negative persons</a:t>
            </a:r>
            <a:endParaRPr b="1" i="0" cap="none" strike="noStrike">
              <a:solidFill>
                <a:srgbClr val="134F5C"/>
              </a:solidFill>
              <a:latin typeface="Nunito"/>
              <a:ea typeface="Nunito"/>
              <a:cs typeface="Nunito"/>
              <a:sym typeface="Nunito"/>
            </a:endParaRPr>
          </a:p>
        </p:txBody>
      </p:sp>
      <p:cxnSp>
        <p:nvCxnSpPr>
          <p:cNvPr id="2150" name="Google Shape;2150;p73"/>
          <p:cNvCxnSpPr/>
          <p:nvPr/>
        </p:nvCxnSpPr>
        <p:spPr>
          <a:xfrm>
            <a:off x="1626538" y="7104350"/>
            <a:ext cx="5477400" cy="0"/>
          </a:xfrm>
          <a:prstGeom prst="straightConnector1">
            <a:avLst/>
          </a:prstGeom>
          <a:noFill/>
          <a:ln cap="flat" cmpd="sng" w="19050">
            <a:solidFill>
              <a:srgbClr val="134F5C"/>
            </a:solidFill>
            <a:prstDash val="solid"/>
            <a:miter lim="800000"/>
            <a:headEnd len="med" w="med" type="oval"/>
            <a:tailEnd len="med" w="med" type="oval"/>
          </a:ln>
        </p:spPr>
      </p:cxnSp>
      <p:cxnSp>
        <p:nvCxnSpPr>
          <p:cNvPr id="2151" name="Google Shape;2151;p73"/>
          <p:cNvCxnSpPr/>
          <p:nvPr/>
        </p:nvCxnSpPr>
        <p:spPr>
          <a:xfrm>
            <a:off x="1626538" y="8382926"/>
            <a:ext cx="5477400" cy="0"/>
          </a:xfrm>
          <a:prstGeom prst="straightConnector1">
            <a:avLst/>
          </a:prstGeom>
          <a:noFill/>
          <a:ln cap="flat" cmpd="sng" w="19050">
            <a:solidFill>
              <a:srgbClr val="134F5C"/>
            </a:solidFill>
            <a:prstDash val="solid"/>
            <a:miter lim="800000"/>
            <a:headEnd len="med" w="med" type="oval"/>
            <a:tailEnd len="med" w="med" type="oval"/>
          </a:ln>
        </p:spPr>
      </p:cxnSp>
      <p:sp>
        <p:nvSpPr>
          <p:cNvPr id="2152" name="Google Shape;2152;p73"/>
          <p:cNvSpPr txBox="1"/>
          <p:nvPr/>
        </p:nvSpPr>
        <p:spPr>
          <a:xfrm>
            <a:off x="2245244" y="7128525"/>
            <a:ext cx="4756200" cy="1344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en-GB" sz="1200">
                <a:latin typeface="Mada"/>
                <a:ea typeface="Mada"/>
                <a:cs typeface="Mada"/>
                <a:sym typeface="Mada"/>
              </a:rPr>
              <a:t>Include four drugs of initial regimen:</a:t>
            </a:r>
            <a:endParaRPr b="1" sz="1200">
              <a:latin typeface="Mada"/>
              <a:ea typeface="Mada"/>
              <a:cs typeface="Mada"/>
              <a:sym typeface="Mada"/>
            </a:endParaRPr>
          </a:p>
          <a:p>
            <a:pPr indent="-306599" lvl="0" marL="1000799" rtl="0" algn="l">
              <a:spcBef>
                <a:spcPts val="0"/>
              </a:spcBef>
              <a:spcAft>
                <a:spcPts val="0"/>
              </a:spcAft>
              <a:buSzPts val="1200"/>
              <a:buFont typeface="Mada"/>
              <a:buAutoNum type="arabicPeriod"/>
            </a:pPr>
            <a:r>
              <a:rPr lang="en-GB" sz="1200">
                <a:latin typeface="Mada"/>
                <a:ea typeface="Mada"/>
                <a:cs typeface="Mada"/>
                <a:sym typeface="Mada"/>
              </a:rPr>
              <a:t>Isoniazid (INH)</a:t>
            </a:r>
            <a:endParaRPr sz="1200">
              <a:latin typeface="Mada"/>
              <a:ea typeface="Mada"/>
              <a:cs typeface="Mada"/>
              <a:sym typeface="Mada"/>
            </a:endParaRPr>
          </a:p>
          <a:p>
            <a:pPr indent="-306599" lvl="0" marL="1000799" rtl="0" algn="l">
              <a:spcBef>
                <a:spcPts val="0"/>
              </a:spcBef>
              <a:spcAft>
                <a:spcPts val="0"/>
              </a:spcAft>
              <a:buSzPts val="1200"/>
              <a:buFont typeface="Mada"/>
              <a:buAutoNum type="arabicPeriod"/>
            </a:pPr>
            <a:r>
              <a:rPr lang="en-GB" sz="1200">
                <a:latin typeface="Mada"/>
                <a:ea typeface="Mada"/>
                <a:cs typeface="Mada"/>
                <a:sym typeface="Mada"/>
              </a:rPr>
              <a:t>Rifampicin (RIF)</a:t>
            </a:r>
            <a:endParaRPr sz="1200">
              <a:latin typeface="Mada"/>
              <a:ea typeface="Mada"/>
              <a:cs typeface="Mada"/>
              <a:sym typeface="Mada"/>
            </a:endParaRPr>
          </a:p>
          <a:p>
            <a:pPr indent="-306599" lvl="0" marL="1000799" rtl="0" algn="l">
              <a:spcBef>
                <a:spcPts val="0"/>
              </a:spcBef>
              <a:spcAft>
                <a:spcPts val="0"/>
              </a:spcAft>
              <a:buSzPts val="1200"/>
              <a:buFont typeface="Mada"/>
              <a:buAutoNum type="arabicPeriod"/>
            </a:pPr>
            <a:r>
              <a:rPr lang="en-GB" sz="1200">
                <a:latin typeface="Mada"/>
                <a:ea typeface="Mada"/>
                <a:cs typeface="Mada"/>
                <a:sym typeface="Mada"/>
              </a:rPr>
              <a:t>Pyrazinamide (PZA)</a:t>
            </a:r>
            <a:endParaRPr sz="1200">
              <a:latin typeface="Mada"/>
              <a:ea typeface="Mada"/>
              <a:cs typeface="Mada"/>
              <a:sym typeface="Mada"/>
            </a:endParaRPr>
          </a:p>
          <a:p>
            <a:pPr indent="-306599" lvl="0" marL="1000799" rtl="0" algn="l">
              <a:spcBef>
                <a:spcPts val="0"/>
              </a:spcBef>
              <a:spcAft>
                <a:spcPts val="0"/>
              </a:spcAft>
              <a:buSzPts val="1200"/>
              <a:buFont typeface="Mada"/>
              <a:buAutoNum type="arabicPeriod"/>
            </a:pPr>
            <a:r>
              <a:rPr lang="en-GB" sz="1200">
                <a:latin typeface="Mada"/>
                <a:ea typeface="Mada"/>
                <a:cs typeface="Mada"/>
                <a:sym typeface="Mada"/>
              </a:rPr>
              <a:t>Ethambutol (EMB) or Streptomycin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Adjust regimen when drug susceptibility result are known</a:t>
            </a:r>
            <a:endParaRPr sz="1200">
              <a:latin typeface="Mada"/>
              <a:ea typeface="Mada"/>
              <a:cs typeface="Mada"/>
              <a:sym typeface="Mada"/>
            </a:endParaRPr>
          </a:p>
        </p:txBody>
      </p:sp>
      <p:grpSp>
        <p:nvGrpSpPr>
          <p:cNvPr id="2153" name="Google Shape;2153;p73"/>
          <p:cNvGrpSpPr/>
          <p:nvPr/>
        </p:nvGrpSpPr>
        <p:grpSpPr>
          <a:xfrm>
            <a:off x="1238274" y="8643601"/>
            <a:ext cx="388285" cy="708082"/>
            <a:chOff x="4136752" y="1733232"/>
            <a:chExt cx="723738" cy="1422708"/>
          </a:xfrm>
        </p:grpSpPr>
        <p:sp>
          <p:nvSpPr>
            <p:cNvPr id="2154" name="Google Shape;2154;p73"/>
            <p:cNvSpPr/>
            <p:nvPr/>
          </p:nvSpPr>
          <p:spPr>
            <a:xfrm>
              <a:off x="4149190" y="1733232"/>
              <a:ext cx="711300" cy="1422600"/>
            </a:xfrm>
            <a:prstGeom prst="chevron">
              <a:avLst>
                <a:gd fmla="val 52989" name="adj"/>
              </a:avLst>
            </a:prstGeom>
            <a:solidFill>
              <a:srgbClr val="76A5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2155" name="Google Shape;2155;p73"/>
            <p:cNvSpPr/>
            <p:nvPr/>
          </p:nvSpPr>
          <p:spPr>
            <a:xfrm rot="10800000">
              <a:off x="4136752" y="2819640"/>
              <a:ext cx="288000" cy="336300"/>
            </a:xfrm>
            <a:prstGeom prst="rect">
              <a:avLst/>
            </a:prstGeom>
            <a:solidFill>
              <a:srgbClr val="76A5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156" name="Google Shape;2156;p73"/>
            <p:cNvSpPr/>
            <p:nvPr/>
          </p:nvSpPr>
          <p:spPr>
            <a:xfrm rot="10800000">
              <a:off x="4136752" y="1733274"/>
              <a:ext cx="288000" cy="336300"/>
            </a:xfrm>
            <a:prstGeom prst="rect">
              <a:avLst/>
            </a:prstGeom>
            <a:solidFill>
              <a:srgbClr val="76A5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2157" name="Google Shape;2157;p73"/>
          <p:cNvSpPr txBox="1"/>
          <p:nvPr/>
        </p:nvSpPr>
        <p:spPr>
          <a:xfrm>
            <a:off x="117225" y="8689096"/>
            <a:ext cx="1141800" cy="617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a:solidFill>
                  <a:srgbClr val="76A5AF"/>
                </a:solidFill>
                <a:latin typeface="Nunito"/>
                <a:ea typeface="Nunito"/>
                <a:cs typeface="Nunito"/>
                <a:sym typeface="Nunito"/>
              </a:rPr>
              <a:t>Extra-pulmonary TB</a:t>
            </a:r>
            <a:endParaRPr b="1" i="0" u="none" cap="none" strike="noStrike">
              <a:solidFill>
                <a:srgbClr val="76A5AF"/>
              </a:solidFill>
              <a:latin typeface="Nunito"/>
              <a:ea typeface="Nunito"/>
              <a:cs typeface="Nunito"/>
              <a:sym typeface="Nunito"/>
            </a:endParaRPr>
          </a:p>
        </p:txBody>
      </p:sp>
      <p:cxnSp>
        <p:nvCxnSpPr>
          <p:cNvPr id="2158" name="Google Shape;2158;p73"/>
          <p:cNvCxnSpPr/>
          <p:nvPr/>
        </p:nvCxnSpPr>
        <p:spPr>
          <a:xfrm>
            <a:off x="1626555" y="8616848"/>
            <a:ext cx="5477400" cy="0"/>
          </a:xfrm>
          <a:prstGeom prst="straightConnector1">
            <a:avLst/>
          </a:prstGeom>
          <a:noFill/>
          <a:ln cap="flat" cmpd="sng" w="19050">
            <a:solidFill>
              <a:srgbClr val="76A5AF"/>
            </a:solidFill>
            <a:prstDash val="solid"/>
            <a:miter lim="800000"/>
            <a:headEnd len="med" w="med" type="oval"/>
            <a:tailEnd len="med" w="med" type="oval"/>
          </a:ln>
        </p:spPr>
      </p:cxnSp>
      <p:grpSp>
        <p:nvGrpSpPr>
          <p:cNvPr id="2159" name="Google Shape;2159;p73"/>
          <p:cNvGrpSpPr/>
          <p:nvPr/>
        </p:nvGrpSpPr>
        <p:grpSpPr>
          <a:xfrm>
            <a:off x="1280238" y="9698685"/>
            <a:ext cx="388285" cy="708082"/>
            <a:chOff x="4136752" y="1733232"/>
            <a:chExt cx="723738" cy="1422708"/>
          </a:xfrm>
        </p:grpSpPr>
        <p:sp>
          <p:nvSpPr>
            <p:cNvPr id="2160" name="Google Shape;2160;p73"/>
            <p:cNvSpPr/>
            <p:nvPr/>
          </p:nvSpPr>
          <p:spPr>
            <a:xfrm>
              <a:off x="4149190" y="1733232"/>
              <a:ext cx="711300" cy="1422600"/>
            </a:xfrm>
            <a:prstGeom prst="chevron">
              <a:avLst>
                <a:gd fmla="val 52989" name="adj"/>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2161" name="Google Shape;2161;p73"/>
            <p:cNvSpPr/>
            <p:nvPr/>
          </p:nvSpPr>
          <p:spPr>
            <a:xfrm rot="10800000">
              <a:off x="4136752" y="2819640"/>
              <a:ext cx="288000" cy="336300"/>
            </a:xfrm>
            <a:prstGeom prst="rect">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162" name="Google Shape;2162;p73"/>
            <p:cNvSpPr/>
            <p:nvPr/>
          </p:nvSpPr>
          <p:spPr>
            <a:xfrm rot="10800000">
              <a:off x="4136752" y="1733274"/>
              <a:ext cx="288000" cy="336300"/>
            </a:xfrm>
            <a:prstGeom prst="rect">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2163" name="Google Shape;2163;p73"/>
          <p:cNvSpPr txBox="1"/>
          <p:nvPr/>
        </p:nvSpPr>
        <p:spPr>
          <a:xfrm>
            <a:off x="95925" y="9685625"/>
            <a:ext cx="1184400" cy="763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a:solidFill>
                  <a:srgbClr val="D0E0E3"/>
                </a:solidFill>
                <a:latin typeface="Nunito"/>
                <a:ea typeface="Nunito"/>
                <a:cs typeface="Nunito"/>
                <a:sym typeface="Nunito"/>
              </a:rPr>
              <a:t>Multidrug-Resistant TB (MDR TB)</a:t>
            </a:r>
            <a:endParaRPr b="1" i="0" u="none" cap="none" strike="noStrike">
              <a:solidFill>
                <a:srgbClr val="D0E0E3"/>
              </a:solidFill>
              <a:latin typeface="Nunito"/>
              <a:ea typeface="Nunito"/>
              <a:cs typeface="Nunito"/>
              <a:sym typeface="Nunito"/>
            </a:endParaRPr>
          </a:p>
        </p:txBody>
      </p:sp>
      <p:cxnSp>
        <p:nvCxnSpPr>
          <p:cNvPr id="2164" name="Google Shape;2164;p73"/>
          <p:cNvCxnSpPr/>
          <p:nvPr/>
        </p:nvCxnSpPr>
        <p:spPr>
          <a:xfrm>
            <a:off x="1626551" y="10564682"/>
            <a:ext cx="5477400" cy="0"/>
          </a:xfrm>
          <a:prstGeom prst="straightConnector1">
            <a:avLst/>
          </a:prstGeom>
          <a:noFill/>
          <a:ln cap="flat" cmpd="sng" w="19050">
            <a:solidFill>
              <a:srgbClr val="D0E0E3"/>
            </a:solidFill>
            <a:prstDash val="solid"/>
            <a:miter lim="800000"/>
            <a:headEnd len="med" w="med" type="oval"/>
            <a:tailEnd len="med" w="med" type="oval"/>
          </a:ln>
        </p:spPr>
      </p:cxnSp>
      <p:sp>
        <p:nvSpPr>
          <p:cNvPr id="2165" name="Google Shape;2165;p73"/>
          <p:cNvSpPr txBox="1"/>
          <p:nvPr/>
        </p:nvSpPr>
        <p:spPr>
          <a:xfrm>
            <a:off x="1668525" y="9685625"/>
            <a:ext cx="5736600" cy="7080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Presents difficult treatment problems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Treatment must be individualized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Clinicians unfamiliar with treatment of MDR TB should seek expert consultation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Always use DOT to ensure adherence</a:t>
            </a:r>
            <a:endParaRPr b="1" sz="1200">
              <a:latin typeface="Mada"/>
              <a:ea typeface="Mada"/>
              <a:cs typeface="Mada"/>
              <a:sym typeface="Mada"/>
            </a:endParaRPr>
          </a:p>
        </p:txBody>
      </p:sp>
      <p:sp>
        <p:nvSpPr>
          <p:cNvPr id="2166" name="Google Shape;2166;p73"/>
          <p:cNvSpPr txBox="1"/>
          <p:nvPr/>
        </p:nvSpPr>
        <p:spPr>
          <a:xfrm>
            <a:off x="1694650" y="8884948"/>
            <a:ext cx="5341200" cy="3834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In most cases, treat with same regimens used for pulmonary TB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Treat for a minimum of 12 months</a:t>
            </a:r>
            <a:endParaRPr sz="1200">
              <a:latin typeface="Mada"/>
              <a:ea typeface="Mada"/>
              <a:cs typeface="Mada"/>
              <a:sym typeface="Mada"/>
            </a:endParaRPr>
          </a:p>
        </p:txBody>
      </p:sp>
      <p:sp>
        <p:nvSpPr>
          <p:cNvPr id="2167" name="Google Shape;2167;p73"/>
          <p:cNvSpPr txBox="1"/>
          <p:nvPr/>
        </p:nvSpPr>
        <p:spPr>
          <a:xfrm>
            <a:off x="1916037" y="8672875"/>
            <a:ext cx="4094100" cy="22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(Bone and Joint TB, Miliary TB,or TB Meningitis in Children)</a:t>
            </a:r>
            <a:endParaRPr sz="1200">
              <a:latin typeface="Mada"/>
              <a:ea typeface="Mada"/>
              <a:cs typeface="Mada"/>
              <a:sym typeface="Mada"/>
            </a:endParaRPr>
          </a:p>
        </p:txBody>
      </p:sp>
      <p:sp>
        <p:nvSpPr>
          <p:cNvPr id="2168" name="Google Shape;2168;p73"/>
          <p:cNvSpPr txBox="1"/>
          <p:nvPr/>
        </p:nvSpPr>
        <p:spPr>
          <a:xfrm>
            <a:off x="-84550" y="6288825"/>
            <a:ext cx="7674000" cy="5817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dk1"/>
              </a:buClr>
              <a:buSzPts val="1200"/>
              <a:buChar char="●"/>
            </a:pPr>
            <a:r>
              <a:rPr b="1" lang="en-GB" sz="1200">
                <a:solidFill>
                  <a:srgbClr val="76A5AF"/>
                </a:solidFill>
                <a:latin typeface="Nunito"/>
                <a:ea typeface="Nunito"/>
                <a:cs typeface="Nunito"/>
                <a:sym typeface="Nunito"/>
              </a:rPr>
              <a:t>DIRECTLY OBSERVED TREATMENT, SHORT COURSE (DOTS) CHEMOTHERAPY:</a:t>
            </a:r>
            <a:r>
              <a:rPr b="1" lang="en-GB" sz="1200">
                <a:solidFill>
                  <a:srgbClr val="76A5AF"/>
                </a:solidFill>
                <a:latin typeface="Nunito"/>
                <a:ea typeface="Nunito"/>
                <a:cs typeface="Nunito"/>
                <a:sym typeface="Nunito"/>
              </a:rPr>
              <a:t> </a:t>
            </a:r>
            <a:r>
              <a:rPr lang="en-GB" sz="1200">
                <a:solidFill>
                  <a:srgbClr val="BF9000"/>
                </a:solidFill>
                <a:latin typeface="Mada"/>
                <a:ea typeface="Mada"/>
                <a:cs typeface="Mada"/>
                <a:sym typeface="Mada"/>
              </a:rPr>
              <a:t>Treatment with the DOTS strategy is the current WHO recommended tuberculosis control strategy</a:t>
            </a:r>
            <a:r>
              <a:rPr lang="en-GB" sz="1200">
                <a:solidFill>
                  <a:srgbClr val="6AA84F"/>
                </a:solidFill>
                <a:latin typeface="Mada"/>
                <a:ea typeface="Mada"/>
                <a:cs typeface="Mada"/>
                <a:sym typeface="Mada"/>
              </a:rPr>
              <a:t>.</a:t>
            </a:r>
            <a:endParaRPr sz="1000">
              <a:solidFill>
                <a:srgbClr val="CC0000"/>
              </a:solidFill>
              <a:latin typeface="Mada"/>
              <a:ea typeface="Mada"/>
              <a:cs typeface="Mada"/>
              <a:sym typeface="Mad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2" name="Shape 2172"/>
        <p:cNvGrpSpPr/>
        <p:nvPr/>
      </p:nvGrpSpPr>
      <p:grpSpPr>
        <a:xfrm>
          <a:off x="0" y="0"/>
          <a:ext cx="0" cy="0"/>
          <a:chOff x="0" y="0"/>
          <a:chExt cx="0" cy="0"/>
        </a:xfrm>
      </p:grpSpPr>
      <p:sp>
        <p:nvSpPr>
          <p:cNvPr id="2173" name="Google Shape;2173;p74"/>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74"/>
          <p:cNvSpPr txBox="1"/>
          <p:nvPr/>
        </p:nvSpPr>
        <p:spPr>
          <a:xfrm>
            <a:off x="0" y="235125"/>
            <a:ext cx="7589400" cy="4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76A5AF"/>
                </a:solidFill>
                <a:latin typeface="Nunito"/>
                <a:ea typeface="Nunito"/>
                <a:cs typeface="Nunito"/>
                <a:sym typeface="Nunito"/>
              </a:rPr>
              <a:t>Preventing and Controlling TB</a:t>
            </a:r>
            <a:r>
              <a:rPr lang="en-GB" sz="1800">
                <a:solidFill>
                  <a:srgbClr val="76A5AF"/>
                </a:solidFill>
                <a:latin typeface="Nunito"/>
                <a:ea typeface="Nunito"/>
                <a:cs typeface="Nunito"/>
                <a:sym typeface="Nunito"/>
              </a:rPr>
              <a:t> </a:t>
            </a:r>
            <a:endParaRPr sz="1200">
              <a:solidFill>
                <a:srgbClr val="76A5AF"/>
              </a:solidFill>
              <a:latin typeface="Nunito"/>
              <a:ea typeface="Nunito"/>
              <a:cs typeface="Nunito"/>
              <a:sym typeface="Nunito"/>
            </a:endParaRPr>
          </a:p>
          <a:p>
            <a:pPr indent="0" lvl="0" marL="0" rtl="0" algn="l">
              <a:lnSpc>
                <a:spcPct val="115000"/>
              </a:lnSpc>
              <a:spcBef>
                <a:spcPts val="1600"/>
              </a:spcBef>
              <a:spcAft>
                <a:spcPts val="0"/>
              </a:spcAft>
              <a:buNone/>
            </a:pPr>
            <a:r>
              <a:t/>
            </a:r>
            <a:endParaRPr sz="1200">
              <a:solidFill>
                <a:srgbClr val="76A5AF"/>
              </a:solidFill>
              <a:latin typeface="Nunito"/>
              <a:ea typeface="Nunito"/>
              <a:cs typeface="Nunito"/>
              <a:sym typeface="Nunito"/>
            </a:endParaRPr>
          </a:p>
          <a:p>
            <a:pPr indent="0" lvl="0" marL="0" rtl="0" algn="l">
              <a:lnSpc>
                <a:spcPct val="115000"/>
              </a:lnSpc>
              <a:spcBef>
                <a:spcPts val="1600"/>
              </a:spcBef>
              <a:spcAft>
                <a:spcPts val="0"/>
              </a:spcAft>
              <a:buNone/>
            </a:pPr>
            <a:r>
              <a:t/>
            </a:r>
            <a:endParaRPr sz="1800">
              <a:solidFill>
                <a:srgbClr val="76A5AF"/>
              </a:solidFill>
              <a:latin typeface="Nunito"/>
              <a:ea typeface="Nunito"/>
              <a:cs typeface="Nunito"/>
              <a:sym typeface="Nunito"/>
            </a:endParaRPr>
          </a:p>
          <a:p>
            <a:pPr indent="0" lvl="0" marL="0" rtl="0" algn="l">
              <a:lnSpc>
                <a:spcPct val="115000"/>
              </a:lnSpc>
              <a:spcBef>
                <a:spcPts val="1600"/>
              </a:spcBef>
              <a:spcAft>
                <a:spcPts val="1600"/>
              </a:spcAft>
              <a:buNone/>
            </a:pPr>
            <a:r>
              <a:rPr lang="en-GB" sz="1800">
                <a:solidFill>
                  <a:srgbClr val="76A5AF"/>
                </a:solidFill>
                <a:latin typeface="Nunito"/>
                <a:ea typeface="Nunito"/>
                <a:cs typeface="Nunito"/>
                <a:sym typeface="Nunito"/>
              </a:rPr>
              <a:t> </a:t>
            </a:r>
            <a:endParaRPr sz="1800">
              <a:solidFill>
                <a:srgbClr val="76A5AF"/>
              </a:solidFill>
              <a:latin typeface="Nunito"/>
              <a:ea typeface="Nunito"/>
              <a:cs typeface="Nunito"/>
              <a:sym typeface="Nunito"/>
            </a:endParaRPr>
          </a:p>
        </p:txBody>
      </p:sp>
      <p:sp>
        <p:nvSpPr>
          <p:cNvPr id="2175" name="Google Shape;2175;p74"/>
          <p:cNvSpPr/>
          <p:nvPr/>
        </p:nvSpPr>
        <p:spPr>
          <a:xfrm>
            <a:off x="0" y="640975"/>
            <a:ext cx="3334800" cy="76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176" name="Google Shape;2176;p74"/>
          <p:cNvSpPr txBox="1"/>
          <p:nvPr/>
        </p:nvSpPr>
        <p:spPr>
          <a:xfrm>
            <a:off x="161875" y="834676"/>
            <a:ext cx="3423600" cy="3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Three priority strategies:</a:t>
            </a:r>
            <a:endParaRPr b="1" sz="1800">
              <a:solidFill>
                <a:srgbClr val="76A5AF"/>
              </a:solidFill>
              <a:latin typeface="Nunito"/>
              <a:ea typeface="Nunito"/>
              <a:cs typeface="Nunito"/>
              <a:sym typeface="Nunito"/>
            </a:endParaRPr>
          </a:p>
        </p:txBody>
      </p:sp>
      <p:sp>
        <p:nvSpPr>
          <p:cNvPr id="2177" name="Google Shape;2177;p74"/>
          <p:cNvSpPr/>
          <p:nvPr/>
        </p:nvSpPr>
        <p:spPr>
          <a:xfrm>
            <a:off x="573611" y="1312349"/>
            <a:ext cx="1457700" cy="1210200"/>
          </a:xfrm>
          <a:prstGeom prst="rect">
            <a:avLst/>
          </a:prstGeom>
          <a:solidFill>
            <a:srgbClr val="EFEFE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1200">
                <a:latin typeface="Mada"/>
                <a:ea typeface="Mada"/>
                <a:cs typeface="Mada"/>
                <a:sym typeface="Mada"/>
              </a:rPr>
              <a:t>Identify and treat all persons with TB disease</a:t>
            </a:r>
            <a:endParaRPr sz="1200">
              <a:latin typeface="Mada"/>
              <a:ea typeface="Mada"/>
              <a:cs typeface="Mada"/>
              <a:sym typeface="Mada"/>
            </a:endParaRPr>
          </a:p>
        </p:txBody>
      </p:sp>
      <p:sp>
        <p:nvSpPr>
          <p:cNvPr id="2178" name="Google Shape;2178;p74"/>
          <p:cNvSpPr txBox="1"/>
          <p:nvPr/>
        </p:nvSpPr>
        <p:spPr>
          <a:xfrm>
            <a:off x="161875" y="1263225"/>
            <a:ext cx="677400" cy="151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8000">
                <a:solidFill>
                  <a:srgbClr val="134F5C"/>
                </a:solidFill>
                <a:latin typeface="Nunito"/>
                <a:ea typeface="Nunito"/>
                <a:cs typeface="Nunito"/>
                <a:sym typeface="Nunito"/>
              </a:rPr>
              <a:t>1</a:t>
            </a:r>
            <a:endParaRPr b="1" sz="8000">
              <a:solidFill>
                <a:srgbClr val="134F5C"/>
              </a:solidFill>
              <a:latin typeface="Nunito"/>
              <a:ea typeface="Nunito"/>
              <a:cs typeface="Nunito"/>
              <a:sym typeface="Nunito"/>
            </a:endParaRPr>
          </a:p>
        </p:txBody>
      </p:sp>
      <p:sp>
        <p:nvSpPr>
          <p:cNvPr id="2179" name="Google Shape;2179;p74"/>
          <p:cNvSpPr/>
          <p:nvPr/>
        </p:nvSpPr>
        <p:spPr>
          <a:xfrm>
            <a:off x="2912137" y="1312350"/>
            <a:ext cx="1810500" cy="1210200"/>
          </a:xfrm>
          <a:prstGeom prst="rect">
            <a:avLst/>
          </a:prstGeom>
          <a:solidFill>
            <a:srgbClr val="EFEFE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1200">
                <a:latin typeface="Mada"/>
                <a:ea typeface="Mada"/>
                <a:cs typeface="Mada"/>
                <a:sym typeface="Mada"/>
              </a:rPr>
              <a:t>Identify contacts to persons with infectious TB; evaluate and offer therapy</a:t>
            </a:r>
            <a:endParaRPr sz="1200">
              <a:latin typeface="Mada"/>
              <a:ea typeface="Mada"/>
              <a:cs typeface="Mada"/>
              <a:sym typeface="Mada"/>
            </a:endParaRPr>
          </a:p>
        </p:txBody>
      </p:sp>
      <p:sp>
        <p:nvSpPr>
          <p:cNvPr id="2180" name="Google Shape;2180;p74"/>
          <p:cNvSpPr txBox="1"/>
          <p:nvPr/>
        </p:nvSpPr>
        <p:spPr>
          <a:xfrm>
            <a:off x="2502485" y="1218685"/>
            <a:ext cx="637800" cy="12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8000">
                <a:solidFill>
                  <a:srgbClr val="134F5C"/>
                </a:solidFill>
                <a:latin typeface="Nunito"/>
                <a:ea typeface="Nunito"/>
                <a:cs typeface="Nunito"/>
                <a:sym typeface="Nunito"/>
              </a:rPr>
              <a:t>2</a:t>
            </a:r>
            <a:endParaRPr b="1" sz="8000">
              <a:solidFill>
                <a:srgbClr val="134F5C"/>
              </a:solidFill>
              <a:latin typeface="Nunito"/>
              <a:ea typeface="Nunito"/>
              <a:cs typeface="Nunito"/>
              <a:sym typeface="Nunito"/>
            </a:endParaRPr>
          </a:p>
        </p:txBody>
      </p:sp>
      <p:sp>
        <p:nvSpPr>
          <p:cNvPr id="2181" name="Google Shape;2181;p74"/>
          <p:cNvSpPr/>
          <p:nvPr/>
        </p:nvSpPr>
        <p:spPr>
          <a:xfrm>
            <a:off x="5706675" y="1312300"/>
            <a:ext cx="1629300" cy="1210200"/>
          </a:xfrm>
          <a:prstGeom prst="rect">
            <a:avLst/>
          </a:prstGeom>
          <a:solidFill>
            <a:srgbClr val="EFEFE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1200">
                <a:latin typeface="Mada"/>
                <a:ea typeface="Mada"/>
                <a:cs typeface="Mada"/>
                <a:sym typeface="Mada"/>
              </a:rPr>
              <a:t>Test high-risk groups for latent TB infection (LTBI); offer therapy as appropriate</a:t>
            </a:r>
            <a:endParaRPr sz="1200">
              <a:latin typeface="Mada"/>
              <a:ea typeface="Mada"/>
              <a:cs typeface="Mada"/>
              <a:sym typeface="Mada"/>
            </a:endParaRPr>
          </a:p>
        </p:txBody>
      </p:sp>
      <p:sp>
        <p:nvSpPr>
          <p:cNvPr id="2182" name="Google Shape;2182;p74"/>
          <p:cNvSpPr txBox="1"/>
          <p:nvPr/>
        </p:nvSpPr>
        <p:spPr>
          <a:xfrm>
            <a:off x="5193830" y="1218685"/>
            <a:ext cx="637800" cy="12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8000">
                <a:solidFill>
                  <a:srgbClr val="134F5C"/>
                </a:solidFill>
                <a:latin typeface="Nunito"/>
                <a:ea typeface="Nunito"/>
                <a:cs typeface="Nunito"/>
                <a:sym typeface="Nunito"/>
              </a:rPr>
              <a:t>3</a:t>
            </a:r>
            <a:endParaRPr b="1" sz="8000">
              <a:solidFill>
                <a:srgbClr val="134F5C"/>
              </a:solidFill>
              <a:latin typeface="Nunito"/>
              <a:ea typeface="Nunito"/>
              <a:cs typeface="Nunito"/>
              <a:sym typeface="Nunito"/>
            </a:endParaRPr>
          </a:p>
        </p:txBody>
      </p:sp>
      <p:grpSp>
        <p:nvGrpSpPr>
          <p:cNvPr id="2183" name="Google Shape;2183;p74"/>
          <p:cNvGrpSpPr/>
          <p:nvPr/>
        </p:nvGrpSpPr>
        <p:grpSpPr>
          <a:xfrm>
            <a:off x="374979" y="3254367"/>
            <a:ext cx="3245741" cy="1603695"/>
            <a:chOff x="250804" y="3769734"/>
            <a:chExt cx="3245741" cy="1603695"/>
          </a:xfrm>
        </p:grpSpPr>
        <p:sp>
          <p:nvSpPr>
            <p:cNvPr id="2184" name="Google Shape;2184;p74"/>
            <p:cNvSpPr/>
            <p:nvPr/>
          </p:nvSpPr>
          <p:spPr>
            <a:xfrm rot="-5400000">
              <a:off x="1206596" y="3081875"/>
              <a:ext cx="1333255" cy="3028372"/>
            </a:xfrm>
            <a:custGeom>
              <a:rect b="b" l="l" r="r" t="t"/>
              <a:pathLst>
                <a:path extrusionOk="0" h="195505" w="84210">
                  <a:moveTo>
                    <a:pt x="42105" y="1"/>
                  </a:moveTo>
                  <a:cubicBezTo>
                    <a:pt x="18889" y="1"/>
                    <a:pt x="1" y="18888"/>
                    <a:pt x="1" y="42104"/>
                  </a:cubicBezTo>
                  <a:lnTo>
                    <a:pt x="1" y="153401"/>
                  </a:lnTo>
                  <a:cubicBezTo>
                    <a:pt x="1" y="176617"/>
                    <a:pt x="18889" y="195505"/>
                    <a:pt x="42105" y="195505"/>
                  </a:cubicBezTo>
                  <a:cubicBezTo>
                    <a:pt x="65321" y="195505"/>
                    <a:pt x="84209" y="176618"/>
                    <a:pt x="84209" y="153401"/>
                  </a:cubicBezTo>
                  <a:lnTo>
                    <a:pt x="84209" y="42104"/>
                  </a:lnTo>
                  <a:cubicBezTo>
                    <a:pt x="84209" y="18888"/>
                    <a:pt x="65321" y="1"/>
                    <a:pt x="42105"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85" name="Google Shape;2185;p74"/>
            <p:cNvGrpSpPr/>
            <p:nvPr/>
          </p:nvGrpSpPr>
          <p:grpSpPr>
            <a:xfrm rot="-5400000">
              <a:off x="1071827" y="2948711"/>
              <a:ext cx="1603695" cy="3245741"/>
              <a:chOff x="1178187" y="1392018"/>
              <a:chExt cx="1478878" cy="3058846"/>
            </a:xfrm>
          </p:grpSpPr>
          <p:sp>
            <p:nvSpPr>
              <p:cNvPr id="2186" name="Google Shape;2186;p74"/>
              <p:cNvSpPr/>
              <p:nvPr/>
            </p:nvSpPr>
            <p:spPr>
              <a:xfrm>
                <a:off x="1178187" y="1392018"/>
                <a:ext cx="1433924" cy="3058846"/>
              </a:xfrm>
              <a:custGeom>
                <a:rect b="b" l="l" r="r" t="t"/>
                <a:pathLst>
                  <a:path extrusionOk="0" h="209510" w="98214">
                    <a:moveTo>
                      <a:pt x="49107" y="0"/>
                    </a:moveTo>
                    <a:cubicBezTo>
                      <a:pt x="22030" y="0"/>
                      <a:pt x="0" y="22029"/>
                      <a:pt x="0" y="49106"/>
                    </a:cubicBezTo>
                    <a:lnTo>
                      <a:pt x="0" y="160403"/>
                    </a:lnTo>
                    <a:cubicBezTo>
                      <a:pt x="0" y="187480"/>
                      <a:pt x="22030" y="209509"/>
                      <a:pt x="49107" y="209509"/>
                    </a:cubicBezTo>
                    <a:cubicBezTo>
                      <a:pt x="76185" y="209509"/>
                      <a:pt x="98214" y="187480"/>
                      <a:pt x="98214" y="160403"/>
                    </a:cubicBezTo>
                    <a:lnTo>
                      <a:pt x="98214" y="105856"/>
                    </a:lnTo>
                    <a:cubicBezTo>
                      <a:pt x="98214" y="105394"/>
                      <a:pt x="97840" y="105020"/>
                      <a:pt x="97378" y="105020"/>
                    </a:cubicBezTo>
                    <a:cubicBezTo>
                      <a:pt x="96917" y="105020"/>
                      <a:pt x="96543" y="105394"/>
                      <a:pt x="96543" y="105856"/>
                    </a:cubicBezTo>
                    <a:lnTo>
                      <a:pt x="96543" y="160403"/>
                    </a:lnTo>
                    <a:cubicBezTo>
                      <a:pt x="96543" y="186559"/>
                      <a:pt x="75263" y="207838"/>
                      <a:pt x="49107" y="207838"/>
                    </a:cubicBezTo>
                    <a:cubicBezTo>
                      <a:pt x="22951" y="207838"/>
                      <a:pt x="1671" y="186560"/>
                      <a:pt x="1671" y="160403"/>
                    </a:cubicBezTo>
                    <a:lnTo>
                      <a:pt x="1671" y="49106"/>
                    </a:lnTo>
                    <a:cubicBezTo>
                      <a:pt x="1671" y="22951"/>
                      <a:pt x="22952" y="1671"/>
                      <a:pt x="49107" y="1671"/>
                    </a:cubicBezTo>
                    <a:cubicBezTo>
                      <a:pt x="75263" y="1671"/>
                      <a:pt x="96543" y="22951"/>
                      <a:pt x="96543" y="49106"/>
                    </a:cubicBezTo>
                    <a:cubicBezTo>
                      <a:pt x="96543" y="49567"/>
                      <a:pt x="96917" y="49942"/>
                      <a:pt x="97378" y="49942"/>
                    </a:cubicBezTo>
                    <a:cubicBezTo>
                      <a:pt x="97840" y="49942"/>
                      <a:pt x="98214" y="49567"/>
                      <a:pt x="98214" y="49106"/>
                    </a:cubicBezTo>
                    <a:cubicBezTo>
                      <a:pt x="98214" y="22029"/>
                      <a:pt x="76185" y="0"/>
                      <a:pt x="49107"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74"/>
              <p:cNvSpPr/>
              <p:nvPr/>
            </p:nvSpPr>
            <p:spPr>
              <a:xfrm>
                <a:off x="2547798" y="2068378"/>
                <a:ext cx="109266" cy="109281"/>
              </a:xfrm>
              <a:custGeom>
                <a:rect b="b" l="l" r="r" t="t"/>
                <a:pathLst>
                  <a:path extrusionOk="0" h="7485" w="7484">
                    <a:moveTo>
                      <a:pt x="3742" y="0"/>
                    </a:moveTo>
                    <a:cubicBezTo>
                      <a:pt x="1675" y="0"/>
                      <a:pt x="1" y="1676"/>
                      <a:pt x="1" y="3742"/>
                    </a:cubicBezTo>
                    <a:cubicBezTo>
                      <a:pt x="1" y="5809"/>
                      <a:pt x="1677" y="7484"/>
                      <a:pt x="3742" y="7484"/>
                    </a:cubicBezTo>
                    <a:cubicBezTo>
                      <a:pt x="5808" y="7484"/>
                      <a:pt x="7484" y="5809"/>
                      <a:pt x="7484" y="3742"/>
                    </a:cubicBezTo>
                    <a:cubicBezTo>
                      <a:pt x="7484" y="1676"/>
                      <a:pt x="5809" y="0"/>
                      <a:pt x="3742"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88" name="Google Shape;2188;p74"/>
            <p:cNvSpPr txBox="1"/>
            <p:nvPr/>
          </p:nvSpPr>
          <p:spPr>
            <a:xfrm>
              <a:off x="557600" y="4134475"/>
              <a:ext cx="2700000" cy="98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In countries where tuberculosis is prevalent and the risk of childhood infection is high.</a:t>
              </a:r>
              <a:endParaRPr sz="1200">
                <a:latin typeface="Mada"/>
                <a:ea typeface="Mada"/>
                <a:cs typeface="Mada"/>
                <a:sym typeface="Mada"/>
              </a:endParaRPr>
            </a:p>
          </p:txBody>
        </p:sp>
      </p:grpSp>
      <p:grpSp>
        <p:nvGrpSpPr>
          <p:cNvPr id="2189" name="Google Shape;2189;p74"/>
          <p:cNvGrpSpPr/>
          <p:nvPr/>
        </p:nvGrpSpPr>
        <p:grpSpPr>
          <a:xfrm>
            <a:off x="4014032" y="3254367"/>
            <a:ext cx="3245741" cy="1603695"/>
            <a:chOff x="4534020" y="3880459"/>
            <a:chExt cx="3245741" cy="1603695"/>
          </a:xfrm>
        </p:grpSpPr>
        <p:sp>
          <p:nvSpPr>
            <p:cNvPr id="2190" name="Google Shape;2190;p74"/>
            <p:cNvSpPr/>
            <p:nvPr/>
          </p:nvSpPr>
          <p:spPr>
            <a:xfrm rot="-5400000">
              <a:off x="5489813" y="3192600"/>
              <a:ext cx="1333255" cy="3028372"/>
            </a:xfrm>
            <a:custGeom>
              <a:rect b="b" l="l" r="r" t="t"/>
              <a:pathLst>
                <a:path extrusionOk="0" h="195505" w="84210">
                  <a:moveTo>
                    <a:pt x="42105" y="1"/>
                  </a:moveTo>
                  <a:cubicBezTo>
                    <a:pt x="18889" y="1"/>
                    <a:pt x="1" y="18888"/>
                    <a:pt x="1" y="42104"/>
                  </a:cubicBezTo>
                  <a:lnTo>
                    <a:pt x="1" y="153401"/>
                  </a:lnTo>
                  <a:cubicBezTo>
                    <a:pt x="1" y="176617"/>
                    <a:pt x="18889" y="195505"/>
                    <a:pt x="42105" y="195505"/>
                  </a:cubicBezTo>
                  <a:cubicBezTo>
                    <a:pt x="65321" y="195505"/>
                    <a:pt x="84209" y="176618"/>
                    <a:pt x="84209" y="153401"/>
                  </a:cubicBezTo>
                  <a:lnTo>
                    <a:pt x="84209" y="42104"/>
                  </a:lnTo>
                  <a:cubicBezTo>
                    <a:pt x="84209" y="18888"/>
                    <a:pt x="65321" y="1"/>
                    <a:pt x="42105"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91" name="Google Shape;2191;p74"/>
            <p:cNvGrpSpPr/>
            <p:nvPr/>
          </p:nvGrpSpPr>
          <p:grpSpPr>
            <a:xfrm rot="-5400000">
              <a:off x="5355043" y="3059436"/>
              <a:ext cx="1603695" cy="3245741"/>
              <a:chOff x="1178187" y="1392018"/>
              <a:chExt cx="1478878" cy="3058846"/>
            </a:xfrm>
          </p:grpSpPr>
          <p:sp>
            <p:nvSpPr>
              <p:cNvPr id="2192" name="Google Shape;2192;p74"/>
              <p:cNvSpPr/>
              <p:nvPr/>
            </p:nvSpPr>
            <p:spPr>
              <a:xfrm>
                <a:off x="1178187" y="1392018"/>
                <a:ext cx="1433924" cy="3058846"/>
              </a:xfrm>
              <a:custGeom>
                <a:rect b="b" l="l" r="r" t="t"/>
                <a:pathLst>
                  <a:path extrusionOk="0" h="209510" w="98214">
                    <a:moveTo>
                      <a:pt x="49107" y="0"/>
                    </a:moveTo>
                    <a:cubicBezTo>
                      <a:pt x="22030" y="0"/>
                      <a:pt x="0" y="22029"/>
                      <a:pt x="0" y="49106"/>
                    </a:cubicBezTo>
                    <a:lnTo>
                      <a:pt x="0" y="160403"/>
                    </a:lnTo>
                    <a:cubicBezTo>
                      <a:pt x="0" y="187480"/>
                      <a:pt x="22030" y="209509"/>
                      <a:pt x="49107" y="209509"/>
                    </a:cubicBezTo>
                    <a:cubicBezTo>
                      <a:pt x="76185" y="209509"/>
                      <a:pt x="98214" y="187480"/>
                      <a:pt x="98214" y="160403"/>
                    </a:cubicBezTo>
                    <a:lnTo>
                      <a:pt x="98214" y="105856"/>
                    </a:lnTo>
                    <a:cubicBezTo>
                      <a:pt x="98214" y="105394"/>
                      <a:pt x="97840" y="105020"/>
                      <a:pt x="97378" y="105020"/>
                    </a:cubicBezTo>
                    <a:cubicBezTo>
                      <a:pt x="96917" y="105020"/>
                      <a:pt x="96543" y="105394"/>
                      <a:pt x="96543" y="105856"/>
                    </a:cubicBezTo>
                    <a:lnTo>
                      <a:pt x="96543" y="160403"/>
                    </a:lnTo>
                    <a:cubicBezTo>
                      <a:pt x="96543" y="186559"/>
                      <a:pt x="75263" y="207838"/>
                      <a:pt x="49107" y="207838"/>
                    </a:cubicBezTo>
                    <a:cubicBezTo>
                      <a:pt x="22951" y="207838"/>
                      <a:pt x="1671" y="186560"/>
                      <a:pt x="1671" y="160403"/>
                    </a:cubicBezTo>
                    <a:lnTo>
                      <a:pt x="1671" y="49106"/>
                    </a:lnTo>
                    <a:cubicBezTo>
                      <a:pt x="1671" y="22951"/>
                      <a:pt x="22952" y="1671"/>
                      <a:pt x="49107" y="1671"/>
                    </a:cubicBezTo>
                    <a:cubicBezTo>
                      <a:pt x="75263" y="1671"/>
                      <a:pt x="96543" y="22951"/>
                      <a:pt x="96543" y="49106"/>
                    </a:cubicBezTo>
                    <a:cubicBezTo>
                      <a:pt x="96543" y="49567"/>
                      <a:pt x="96917" y="49942"/>
                      <a:pt x="97378" y="49942"/>
                    </a:cubicBezTo>
                    <a:cubicBezTo>
                      <a:pt x="97840" y="49942"/>
                      <a:pt x="98214" y="49567"/>
                      <a:pt x="98214" y="49106"/>
                    </a:cubicBezTo>
                    <a:cubicBezTo>
                      <a:pt x="98214" y="22029"/>
                      <a:pt x="76185" y="0"/>
                      <a:pt x="49107"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74"/>
              <p:cNvSpPr/>
              <p:nvPr/>
            </p:nvSpPr>
            <p:spPr>
              <a:xfrm>
                <a:off x="2547798" y="2068378"/>
                <a:ext cx="109266" cy="109281"/>
              </a:xfrm>
              <a:custGeom>
                <a:rect b="b" l="l" r="r" t="t"/>
                <a:pathLst>
                  <a:path extrusionOk="0" h="7485" w="7484">
                    <a:moveTo>
                      <a:pt x="3742" y="0"/>
                    </a:moveTo>
                    <a:cubicBezTo>
                      <a:pt x="1675" y="0"/>
                      <a:pt x="1" y="1676"/>
                      <a:pt x="1" y="3742"/>
                    </a:cubicBezTo>
                    <a:cubicBezTo>
                      <a:pt x="1" y="5809"/>
                      <a:pt x="1677" y="7484"/>
                      <a:pt x="3742" y="7484"/>
                    </a:cubicBezTo>
                    <a:cubicBezTo>
                      <a:pt x="5808" y="7484"/>
                      <a:pt x="7484" y="5809"/>
                      <a:pt x="7484" y="3742"/>
                    </a:cubicBezTo>
                    <a:cubicBezTo>
                      <a:pt x="7484" y="1676"/>
                      <a:pt x="5809" y="0"/>
                      <a:pt x="3742"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94" name="Google Shape;2194;p74"/>
            <p:cNvSpPr txBox="1"/>
            <p:nvPr/>
          </p:nvSpPr>
          <p:spPr>
            <a:xfrm>
              <a:off x="4840813" y="3986225"/>
              <a:ext cx="2700000" cy="106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the national policy is to administer  </a:t>
              </a:r>
              <a:r>
                <a:rPr b="1" lang="en-GB" sz="1200">
                  <a:latin typeface="Mada"/>
                  <a:ea typeface="Mada"/>
                  <a:cs typeface="Mada"/>
                  <a:sym typeface="Mada"/>
                </a:rPr>
                <a:t>BCG </a:t>
              </a:r>
              <a:r>
                <a:rPr lang="en-GB" sz="1200">
                  <a:latin typeface="Mada"/>
                  <a:ea typeface="Mada"/>
                  <a:cs typeface="Mada"/>
                  <a:sym typeface="Mada"/>
                </a:rPr>
                <a:t>very early in infancy either:</a:t>
              </a:r>
              <a:endParaRPr sz="1200">
                <a:latin typeface="Mada"/>
                <a:ea typeface="Mada"/>
                <a:cs typeface="Mada"/>
                <a:sym typeface="Mada"/>
              </a:endParaRPr>
            </a:p>
            <a:p>
              <a:pPr indent="0" lvl="0" marL="0" rtl="0" algn="ctr">
                <a:spcBef>
                  <a:spcPts val="1000"/>
                </a:spcBef>
                <a:spcAft>
                  <a:spcPts val="0"/>
                </a:spcAft>
                <a:buNone/>
              </a:pPr>
              <a:r>
                <a:rPr lang="en-GB" sz="1200">
                  <a:latin typeface="Mada"/>
                  <a:ea typeface="Mada"/>
                  <a:cs typeface="Mada"/>
                  <a:sym typeface="Mada"/>
                </a:rPr>
                <a:t> At </a:t>
              </a:r>
              <a:r>
                <a:rPr b="1" lang="en-GB" sz="1200">
                  <a:latin typeface="Mada"/>
                  <a:ea typeface="Mada"/>
                  <a:cs typeface="Mada"/>
                  <a:sym typeface="Mada"/>
                </a:rPr>
                <a:t>birth </a:t>
              </a:r>
              <a:r>
                <a:rPr lang="en-GB" sz="1200">
                  <a:latin typeface="Mada"/>
                  <a:ea typeface="Mada"/>
                  <a:cs typeface="Mada"/>
                  <a:sym typeface="Mada"/>
                </a:rPr>
                <a:t>or at </a:t>
              </a:r>
              <a:r>
                <a:rPr b="1" lang="en-GB" sz="1200">
                  <a:latin typeface="Mada"/>
                  <a:ea typeface="Mada"/>
                  <a:cs typeface="Mada"/>
                  <a:sym typeface="Mada"/>
                </a:rPr>
                <a:t>6 weeks of age</a:t>
              </a:r>
              <a:r>
                <a:rPr lang="en-GB" sz="1200">
                  <a:latin typeface="Mada"/>
                  <a:ea typeface="Mada"/>
                  <a:cs typeface="Mada"/>
                  <a:sym typeface="Mada"/>
                </a:rPr>
                <a:t> with other immunizing agents such as DPT and polio</a:t>
              </a:r>
              <a:r>
                <a:rPr b="1" baseline="30000" lang="en-GB" sz="1300">
                  <a:solidFill>
                    <a:srgbClr val="6AA84F"/>
                  </a:solidFill>
                  <a:latin typeface="Mada"/>
                  <a:ea typeface="Mada"/>
                  <a:cs typeface="Mada"/>
                  <a:sym typeface="Mada"/>
                </a:rPr>
                <a:t>1</a:t>
              </a:r>
              <a:r>
                <a:rPr lang="en-GB" sz="1200">
                  <a:latin typeface="Mada"/>
                  <a:ea typeface="Mada"/>
                  <a:cs typeface="Mada"/>
                  <a:sym typeface="Mada"/>
                </a:rPr>
                <a:t>. </a:t>
              </a:r>
              <a:r>
                <a:rPr b="1" lang="en-GB" sz="1200">
                  <a:solidFill>
                    <a:srgbClr val="BF9000"/>
                  </a:solidFill>
                  <a:latin typeface="Mada"/>
                  <a:ea typeface="Mada"/>
                  <a:cs typeface="Mada"/>
                  <a:sym typeface="Mada"/>
                </a:rPr>
                <a:t>In KSA, BCG vaccine is given at 6 months.</a:t>
              </a:r>
              <a:endParaRPr b="1" sz="1200">
                <a:solidFill>
                  <a:srgbClr val="BF9000"/>
                </a:solidFill>
                <a:latin typeface="Mada"/>
                <a:ea typeface="Mada"/>
                <a:cs typeface="Mada"/>
                <a:sym typeface="Mada"/>
              </a:endParaRPr>
            </a:p>
          </p:txBody>
        </p:sp>
      </p:grpSp>
      <p:sp>
        <p:nvSpPr>
          <p:cNvPr id="2195" name="Google Shape;2195;p74"/>
          <p:cNvSpPr txBox="1"/>
          <p:nvPr/>
        </p:nvSpPr>
        <p:spPr>
          <a:xfrm>
            <a:off x="161875" y="2848864"/>
            <a:ext cx="3423600" cy="3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BCG Vaccination</a:t>
            </a:r>
            <a:endParaRPr b="1" sz="1800">
              <a:solidFill>
                <a:srgbClr val="76A5AF"/>
              </a:solidFill>
              <a:latin typeface="Nunito"/>
              <a:ea typeface="Nunito"/>
              <a:cs typeface="Nunito"/>
              <a:sym typeface="Nunito"/>
            </a:endParaRPr>
          </a:p>
        </p:txBody>
      </p:sp>
      <p:pic>
        <p:nvPicPr>
          <p:cNvPr id="2196" name="Google Shape;2196;p74"/>
          <p:cNvPicPr preferRelativeResize="0"/>
          <p:nvPr/>
        </p:nvPicPr>
        <p:blipFill>
          <a:blip r:embed="rId3">
            <a:alphaModFix/>
          </a:blip>
          <a:stretch>
            <a:fillRect/>
          </a:stretch>
        </p:blipFill>
        <p:spPr>
          <a:xfrm>
            <a:off x="553625" y="7579025"/>
            <a:ext cx="6782350" cy="3569650"/>
          </a:xfrm>
          <a:prstGeom prst="rect">
            <a:avLst/>
          </a:prstGeom>
          <a:noFill/>
          <a:ln>
            <a:noFill/>
          </a:ln>
        </p:spPr>
      </p:pic>
      <p:sp>
        <p:nvSpPr>
          <p:cNvPr id="2197" name="Google Shape;2197;p74"/>
          <p:cNvSpPr txBox="1"/>
          <p:nvPr/>
        </p:nvSpPr>
        <p:spPr>
          <a:xfrm>
            <a:off x="2796925" y="7121825"/>
            <a:ext cx="1850100" cy="44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500">
                <a:solidFill>
                  <a:srgbClr val="45818E"/>
                </a:solidFill>
                <a:latin typeface="Pacifico"/>
                <a:ea typeface="Pacifico"/>
                <a:cs typeface="Pacifico"/>
                <a:sym typeface="Pacifico"/>
              </a:rPr>
              <a:t>You Did It</a:t>
            </a:r>
            <a:r>
              <a:rPr lang="en-GB" sz="2500">
                <a:solidFill>
                  <a:srgbClr val="45818E"/>
                </a:solidFill>
                <a:latin typeface="Pacifico"/>
                <a:ea typeface="Pacifico"/>
                <a:cs typeface="Pacifico"/>
                <a:sym typeface="Pacifico"/>
              </a:rPr>
              <a:t>! </a:t>
            </a:r>
            <a:endParaRPr sz="2500">
              <a:solidFill>
                <a:srgbClr val="45818E"/>
              </a:solidFill>
              <a:latin typeface="Pacifico"/>
              <a:ea typeface="Pacifico"/>
              <a:cs typeface="Pacifico"/>
              <a:sym typeface="Pacific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0"/>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0"/>
          <p:cNvSpPr txBox="1"/>
          <p:nvPr/>
        </p:nvSpPr>
        <p:spPr>
          <a:xfrm>
            <a:off x="259564" y="330372"/>
            <a:ext cx="7072200" cy="68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L2- Determinants of Health </a:t>
            </a:r>
            <a:endParaRPr b="1" sz="2400">
              <a:solidFill>
                <a:srgbClr val="134F5C"/>
              </a:solidFill>
              <a:latin typeface="Nunito"/>
              <a:ea typeface="Nunito"/>
              <a:cs typeface="Nunito"/>
              <a:sym typeface="Nunito"/>
            </a:endParaRPr>
          </a:p>
        </p:txBody>
      </p:sp>
      <p:sp>
        <p:nvSpPr>
          <p:cNvPr id="215" name="Google Shape;215;p30"/>
          <p:cNvSpPr txBox="1"/>
          <p:nvPr/>
        </p:nvSpPr>
        <p:spPr>
          <a:xfrm>
            <a:off x="119025" y="799513"/>
            <a:ext cx="5305500" cy="10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76A5AF"/>
                </a:solidFill>
                <a:latin typeface="Nunito"/>
                <a:ea typeface="Nunito"/>
                <a:cs typeface="Nunito"/>
                <a:sym typeface="Nunito"/>
              </a:rPr>
              <a:t>Spectrum of Health:</a:t>
            </a:r>
            <a:endParaRPr sz="1800">
              <a:solidFill>
                <a:srgbClr val="76A5AF"/>
              </a:solidFill>
              <a:latin typeface="Nunito"/>
              <a:ea typeface="Nunito"/>
              <a:cs typeface="Nunito"/>
              <a:sym typeface="Nunito"/>
            </a:endParaRPr>
          </a:p>
          <a:p>
            <a:pPr indent="-304800" lvl="0" marL="457200" rtl="0" algn="l">
              <a:lnSpc>
                <a:spcPct val="115000"/>
              </a:lnSpc>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Health and disease lie along a </a:t>
            </a:r>
            <a:r>
              <a:rPr lang="en-GB" sz="1200">
                <a:solidFill>
                  <a:srgbClr val="CC0000"/>
                </a:solidFill>
                <a:latin typeface="Mada"/>
                <a:ea typeface="Mada"/>
                <a:cs typeface="Mada"/>
                <a:sym typeface="Mada"/>
              </a:rPr>
              <a:t>continuum</a:t>
            </a:r>
            <a:r>
              <a:rPr lang="en-GB" sz="1200">
                <a:solidFill>
                  <a:srgbClr val="000000"/>
                </a:solidFill>
                <a:latin typeface="Mada"/>
                <a:ea typeface="Mada"/>
                <a:cs typeface="Mada"/>
                <a:sym typeface="Mada"/>
              </a:rPr>
              <a:t>, and there is no single cut-off point</a:t>
            </a:r>
            <a:endParaRPr sz="1200">
              <a:solidFill>
                <a:srgbClr val="000000"/>
              </a:solidFill>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Health is a </a:t>
            </a:r>
            <a:r>
              <a:rPr lang="en-GB" sz="1200" u="sng">
                <a:solidFill>
                  <a:srgbClr val="CC0000"/>
                </a:solidFill>
                <a:latin typeface="Mada"/>
                <a:ea typeface="Mada"/>
                <a:cs typeface="Mada"/>
                <a:sym typeface="Mada"/>
              </a:rPr>
              <a:t>dynamic</a:t>
            </a:r>
            <a:r>
              <a:rPr lang="en-GB" sz="1200">
                <a:solidFill>
                  <a:srgbClr val="000000"/>
                </a:solidFill>
                <a:latin typeface="Mada"/>
                <a:ea typeface="Mada"/>
                <a:cs typeface="Mada"/>
                <a:sym typeface="Mada"/>
              </a:rPr>
              <a:t> phenomenon and a process of continuous change and there are levels of health.</a:t>
            </a:r>
            <a:endParaRPr sz="1200">
              <a:latin typeface="Mada"/>
              <a:ea typeface="Mada"/>
              <a:cs typeface="Mada"/>
              <a:sym typeface="Mada"/>
            </a:endParaRPr>
          </a:p>
        </p:txBody>
      </p:sp>
      <p:pic>
        <p:nvPicPr>
          <p:cNvPr id="216" name="Google Shape;216;p30"/>
          <p:cNvPicPr preferRelativeResize="0"/>
          <p:nvPr/>
        </p:nvPicPr>
        <p:blipFill>
          <a:blip r:embed="rId3">
            <a:alphaModFix/>
          </a:blip>
          <a:stretch>
            <a:fillRect/>
          </a:stretch>
        </p:blipFill>
        <p:spPr>
          <a:xfrm>
            <a:off x="5998275" y="511562"/>
            <a:ext cx="1333500" cy="1364351"/>
          </a:xfrm>
          <a:prstGeom prst="rect">
            <a:avLst/>
          </a:prstGeom>
          <a:noFill/>
          <a:ln>
            <a:noFill/>
          </a:ln>
        </p:spPr>
      </p:pic>
      <p:sp>
        <p:nvSpPr>
          <p:cNvPr id="217" name="Google Shape;217;p30"/>
          <p:cNvSpPr/>
          <p:nvPr/>
        </p:nvSpPr>
        <p:spPr>
          <a:xfrm>
            <a:off x="161025" y="2067200"/>
            <a:ext cx="7267500" cy="2868300"/>
          </a:xfrm>
          <a:prstGeom prst="snip1Rect">
            <a:avLst>
              <a:gd fmla="val 16667" name="adj"/>
            </a:avLst>
          </a:prstGeom>
          <a:solidFill>
            <a:srgbClr val="D0E0E3"/>
          </a:solidFill>
          <a:ln cap="flat" cmpd="sng" w="19050">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800">
                <a:solidFill>
                  <a:srgbClr val="76A5AF"/>
                </a:solidFill>
                <a:latin typeface="Nunito"/>
                <a:ea typeface="Nunito"/>
                <a:cs typeface="Nunito"/>
                <a:sym typeface="Nunito"/>
              </a:rPr>
              <a:t>Definitions:</a:t>
            </a:r>
            <a:endParaRPr sz="600">
              <a:solidFill>
                <a:srgbClr val="76A5AF"/>
              </a:solidFill>
              <a:latin typeface="Nunito"/>
              <a:ea typeface="Nunito"/>
              <a:cs typeface="Nunito"/>
              <a:sym typeface="Nunito"/>
            </a:endParaRPr>
          </a:p>
          <a:p>
            <a:pPr indent="0" lvl="0" marL="0" rtl="0" algn="l">
              <a:spcBef>
                <a:spcPts val="0"/>
              </a:spcBef>
              <a:spcAft>
                <a:spcPts val="0"/>
              </a:spcAft>
              <a:buClr>
                <a:srgbClr val="000000"/>
              </a:buClr>
              <a:buSzPts val="1100"/>
              <a:buFont typeface="Arial"/>
              <a:buNone/>
            </a:pPr>
            <a:r>
              <a:t/>
            </a:r>
            <a:endParaRPr sz="600">
              <a:solidFill>
                <a:srgbClr val="76A5AF"/>
              </a:solidFill>
              <a:latin typeface="Nunito"/>
              <a:ea typeface="Nunito"/>
              <a:cs typeface="Nunito"/>
              <a:sym typeface="Nunito"/>
            </a:endParaRPr>
          </a:p>
          <a:p>
            <a:pPr indent="-304800" lvl="0" marL="457200" rtl="0" algn="l">
              <a:spcBef>
                <a:spcPts val="0"/>
              </a:spcBef>
              <a:spcAft>
                <a:spcPts val="0"/>
              </a:spcAft>
              <a:buClr>
                <a:srgbClr val="000000"/>
              </a:buClr>
              <a:buSzPts val="1200"/>
              <a:buFont typeface="Mada"/>
              <a:buAutoNum type="arabicPeriod"/>
            </a:pPr>
            <a:r>
              <a:rPr b="1" lang="en-GB" sz="1200">
                <a:solidFill>
                  <a:srgbClr val="000000"/>
                </a:solidFill>
                <a:highlight>
                  <a:srgbClr val="76A5AF"/>
                </a:highlight>
                <a:latin typeface="Mada"/>
                <a:ea typeface="Mada"/>
                <a:cs typeface="Mada"/>
                <a:sym typeface="Mada"/>
              </a:rPr>
              <a:t>Health:</a:t>
            </a:r>
            <a:r>
              <a:rPr lang="en-GB" sz="1200">
                <a:solidFill>
                  <a:srgbClr val="000000"/>
                </a:solidFill>
                <a:latin typeface="Mada"/>
                <a:ea typeface="Mada"/>
                <a:cs typeface="Mada"/>
                <a:sym typeface="Mada"/>
              </a:rPr>
              <a:t> </a:t>
            </a:r>
            <a:r>
              <a:rPr b="1" lang="en-GB" sz="1200">
                <a:solidFill>
                  <a:srgbClr val="CC0000"/>
                </a:solidFill>
                <a:latin typeface="Mada"/>
                <a:ea typeface="Mada"/>
                <a:cs typeface="Mada"/>
                <a:sym typeface="Mada"/>
              </a:rPr>
              <a:t>“Is a state of complete physical, mental and social well-being and not merely an absence of disease or infirmity”</a:t>
            </a:r>
            <a:r>
              <a:rPr lang="en-GB" sz="1200">
                <a:solidFill>
                  <a:srgbClr val="000000"/>
                </a:solidFill>
                <a:latin typeface="Mada"/>
                <a:ea typeface="Mada"/>
                <a:cs typeface="Mada"/>
                <a:sym typeface="Mada"/>
              </a:rPr>
              <a:t>. Then they added the ability to lead a </a:t>
            </a:r>
            <a:r>
              <a:rPr b="1" lang="en-GB" sz="1200">
                <a:solidFill>
                  <a:srgbClr val="CC0000"/>
                </a:solidFill>
                <a:latin typeface="Mada"/>
                <a:ea typeface="Mada"/>
                <a:cs typeface="Mada"/>
                <a:sym typeface="Mada"/>
              </a:rPr>
              <a:t>"socially and economically productive life"</a:t>
            </a:r>
            <a:r>
              <a:rPr lang="en-GB" sz="1200">
                <a:latin typeface="Mada"/>
                <a:ea typeface="Mada"/>
                <a:cs typeface="Mada"/>
                <a:sym typeface="Mada"/>
              </a:rPr>
              <a:t>.</a:t>
            </a:r>
            <a:endParaRPr sz="600">
              <a:latin typeface="Mada"/>
              <a:ea typeface="Mada"/>
              <a:cs typeface="Mada"/>
              <a:sym typeface="Mada"/>
            </a:endParaRPr>
          </a:p>
          <a:p>
            <a:pPr indent="0" lvl="0" marL="457200" rtl="0" algn="l">
              <a:spcBef>
                <a:spcPts val="0"/>
              </a:spcBef>
              <a:spcAft>
                <a:spcPts val="0"/>
              </a:spcAft>
              <a:buNone/>
            </a:pPr>
            <a:r>
              <a:t/>
            </a:r>
            <a:endParaRPr sz="600">
              <a:latin typeface="Mada"/>
              <a:ea typeface="Mada"/>
              <a:cs typeface="Mada"/>
              <a:sym typeface="Mada"/>
            </a:endParaRPr>
          </a:p>
          <a:p>
            <a:pPr indent="-304800" lvl="0" marL="457200" rtl="0" algn="l">
              <a:spcBef>
                <a:spcPts val="0"/>
              </a:spcBef>
              <a:spcAft>
                <a:spcPts val="0"/>
              </a:spcAft>
              <a:buClr>
                <a:srgbClr val="000000"/>
              </a:buClr>
              <a:buSzPts val="1200"/>
              <a:buFont typeface="Mada"/>
              <a:buAutoNum type="arabicPeriod"/>
            </a:pPr>
            <a:r>
              <a:rPr b="1" lang="en-GB" sz="1200">
                <a:highlight>
                  <a:srgbClr val="76A5AF"/>
                </a:highlight>
                <a:latin typeface="Mada"/>
                <a:ea typeface="Mada"/>
                <a:cs typeface="Mada"/>
                <a:sym typeface="Mada"/>
              </a:rPr>
              <a:t>Disease:</a:t>
            </a:r>
            <a:r>
              <a:rPr lang="en-GB" sz="1200">
                <a:latin typeface="Mada"/>
                <a:ea typeface="Mada"/>
                <a:cs typeface="Mada"/>
                <a:sym typeface="Mada"/>
              </a:rPr>
              <a:t> </a:t>
            </a:r>
            <a:r>
              <a:rPr lang="en-GB" sz="1200">
                <a:solidFill>
                  <a:srgbClr val="000000"/>
                </a:solidFill>
                <a:latin typeface="Mada"/>
                <a:ea typeface="Mada"/>
                <a:cs typeface="Mada"/>
                <a:sym typeface="Mada"/>
              </a:rPr>
              <a:t>condition that is </a:t>
            </a:r>
            <a:r>
              <a:rPr lang="en-GB" sz="1200" u="sng">
                <a:solidFill>
                  <a:srgbClr val="000000"/>
                </a:solidFill>
                <a:latin typeface="Mada"/>
                <a:ea typeface="Mada"/>
                <a:cs typeface="Mada"/>
                <a:sym typeface="Mada"/>
              </a:rPr>
              <a:t>diagnosed by a </a:t>
            </a:r>
            <a:r>
              <a:rPr b="1" lang="en-GB" sz="1200" u="sng">
                <a:solidFill>
                  <a:srgbClr val="CC0000"/>
                </a:solidFill>
                <a:latin typeface="Mada"/>
                <a:ea typeface="Mada"/>
                <a:cs typeface="Mada"/>
                <a:sym typeface="Mada"/>
              </a:rPr>
              <a:t>physician</a:t>
            </a:r>
            <a:r>
              <a:rPr b="1" lang="en-GB" sz="1200" u="sng">
                <a:solidFill>
                  <a:srgbClr val="990000"/>
                </a:solidFill>
                <a:latin typeface="Mada"/>
                <a:ea typeface="Mada"/>
                <a:cs typeface="Mada"/>
                <a:sym typeface="Mada"/>
              </a:rPr>
              <a:t> </a:t>
            </a:r>
            <a:r>
              <a:rPr lang="en-GB" sz="1200">
                <a:latin typeface="Mada"/>
                <a:ea typeface="Mada"/>
                <a:cs typeface="Mada"/>
                <a:sym typeface="Mada"/>
              </a:rPr>
              <a:t>.</a:t>
            </a:r>
            <a:endParaRPr sz="600">
              <a:latin typeface="Mada"/>
              <a:ea typeface="Mada"/>
              <a:cs typeface="Mada"/>
              <a:sym typeface="Mada"/>
            </a:endParaRPr>
          </a:p>
          <a:p>
            <a:pPr indent="0" lvl="0" marL="457200" rtl="0" algn="l">
              <a:spcBef>
                <a:spcPts val="0"/>
              </a:spcBef>
              <a:spcAft>
                <a:spcPts val="0"/>
              </a:spcAft>
              <a:buNone/>
            </a:pPr>
            <a:r>
              <a:t/>
            </a:r>
            <a:endParaRPr sz="600">
              <a:latin typeface="Mada"/>
              <a:ea typeface="Mada"/>
              <a:cs typeface="Mada"/>
              <a:sym typeface="Mada"/>
            </a:endParaRPr>
          </a:p>
          <a:p>
            <a:pPr indent="-304800" lvl="0" marL="457200" rtl="0" algn="l">
              <a:spcBef>
                <a:spcPts val="0"/>
              </a:spcBef>
              <a:spcAft>
                <a:spcPts val="0"/>
              </a:spcAft>
              <a:buClr>
                <a:srgbClr val="000000"/>
              </a:buClr>
              <a:buSzPts val="1200"/>
              <a:buFont typeface="Mada"/>
              <a:buAutoNum type="arabicPeriod"/>
            </a:pPr>
            <a:r>
              <a:rPr b="1" lang="en-GB" sz="1200">
                <a:solidFill>
                  <a:srgbClr val="000000"/>
                </a:solidFill>
                <a:highlight>
                  <a:srgbClr val="76A5AF"/>
                </a:highlight>
                <a:latin typeface="Mada"/>
                <a:ea typeface="Mada"/>
                <a:cs typeface="Mada"/>
                <a:sym typeface="Mada"/>
              </a:rPr>
              <a:t>Illness:</a:t>
            </a:r>
            <a:r>
              <a:rPr lang="en-GB" sz="1200">
                <a:solidFill>
                  <a:srgbClr val="000000"/>
                </a:solidFill>
                <a:latin typeface="Mada"/>
                <a:ea typeface="Mada"/>
                <a:cs typeface="Mada"/>
                <a:sym typeface="Mada"/>
              </a:rPr>
              <a:t> When the </a:t>
            </a:r>
            <a:r>
              <a:rPr b="1" lang="en-GB" sz="1200" u="sng">
                <a:solidFill>
                  <a:srgbClr val="CC0000"/>
                </a:solidFill>
                <a:latin typeface="Mada"/>
                <a:ea typeface="Mada"/>
                <a:cs typeface="Mada"/>
                <a:sym typeface="Mada"/>
              </a:rPr>
              <a:t>patient</a:t>
            </a:r>
            <a:r>
              <a:rPr lang="en-GB" sz="1200" u="sng">
                <a:solidFill>
                  <a:srgbClr val="CC0000"/>
                </a:solidFill>
                <a:latin typeface="Mada"/>
                <a:ea typeface="Mada"/>
                <a:cs typeface="Mada"/>
                <a:sym typeface="Mada"/>
              </a:rPr>
              <a:t> </a:t>
            </a:r>
            <a:r>
              <a:rPr lang="en-GB" sz="1200" u="sng">
                <a:solidFill>
                  <a:srgbClr val="000000"/>
                </a:solidFill>
                <a:latin typeface="Mada"/>
                <a:ea typeface="Mada"/>
                <a:cs typeface="Mada"/>
                <a:sym typeface="Mada"/>
              </a:rPr>
              <a:t>self reported</a:t>
            </a:r>
            <a:r>
              <a:rPr lang="en-GB" sz="1200">
                <a:solidFill>
                  <a:srgbClr val="000000"/>
                </a:solidFill>
                <a:latin typeface="Mada"/>
                <a:ea typeface="Mada"/>
                <a:cs typeface="Mada"/>
                <a:sym typeface="Mada"/>
              </a:rPr>
              <a:t> mental or physical symptoms.</a:t>
            </a:r>
            <a:endParaRPr sz="600">
              <a:solidFill>
                <a:srgbClr val="000000"/>
              </a:solidFill>
              <a:latin typeface="Mada"/>
              <a:ea typeface="Mada"/>
              <a:cs typeface="Mada"/>
              <a:sym typeface="Mada"/>
            </a:endParaRPr>
          </a:p>
          <a:p>
            <a:pPr indent="0" lvl="0" marL="457200" rtl="0" algn="l">
              <a:spcBef>
                <a:spcPts val="0"/>
              </a:spcBef>
              <a:spcAft>
                <a:spcPts val="0"/>
              </a:spcAft>
              <a:buNone/>
            </a:pPr>
            <a:r>
              <a:t/>
            </a:r>
            <a:endParaRPr sz="6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AutoNum type="arabicPeriod"/>
            </a:pPr>
            <a:r>
              <a:rPr b="1" lang="en-GB" sz="1200">
                <a:solidFill>
                  <a:srgbClr val="000000"/>
                </a:solidFill>
                <a:highlight>
                  <a:srgbClr val="76A5AF"/>
                </a:highlight>
                <a:latin typeface="Mada"/>
                <a:ea typeface="Mada"/>
                <a:cs typeface="Mada"/>
                <a:sym typeface="Mada"/>
              </a:rPr>
              <a:t>Sickness:</a:t>
            </a:r>
            <a:r>
              <a:rPr lang="en-GB" sz="1200">
                <a:solidFill>
                  <a:srgbClr val="000000"/>
                </a:solidFill>
                <a:latin typeface="Mada"/>
                <a:ea typeface="Mada"/>
                <a:cs typeface="Mada"/>
                <a:sym typeface="Mada"/>
              </a:rPr>
              <a:t> </a:t>
            </a:r>
            <a:r>
              <a:rPr b="1" lang="en-GB" sz="1200" u="sng">
                <a:solidFill>
                  <a:srgbClr val="CC0000"/>
                </a:solidFill>
                <a:latin typeface="Mada"/>
                <a:ea typeface="Mada"/>
                <a:cs typeface="Mada"/>
                <a:sym typeface="Mada"/>
              </a:rPr>
              <a:t>Social &amp; cultural conception</a:t>
            </a:r>
            <a:r>
              <a:rPr lang="en-GB" sz="1200">
                <a:solidFill>
                  <a:srgbClr val="000000"/>
                </a:solidFill>
                <a:latin typeface="Mada"/>
                <a:ea typeface="Mada"/>
                <a:cs typeface="Mada"/>
                <a:sym typeface="Mada"/>
              </a:rPr>
              <a:t> of a person’s condition.</a:t>
            </a:r>
            <a:endParaRPr sz="1200">
              <a:solidFill>
                <a:srgbClr val="000000"/>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AutoNum type="arabicPeriod"/>
            </a:pPr>
            <a:r>
              <a:rPr b="1" lang="en-GB" sz="1200">
                <a:highlight>
                  <a:srgbClr val="76A5AF"/>
                </a:highlight>
                <a:latin typeface="Mada"/>
                <a:ea typeface="Mada"/>
                <a:cs typeface="Mada"/>
                <a:sym typeface="Mada"/>
              </a:rPr>
              <a:t>Right to health : </a:t>
            </a:r>
            <a:r>
              <a:rPr lang="en-GB" sz="1200">
                <a:solidFill>
                  <a:schemeClr val="dk1"/>
                </a:solidFill>
                <a:latin typeface="Mada"/>
                <a:ea typeface="Mada"/>
                <a:cs typeface="Mada"/>
                <a:sym typeface="Mada"/>
              </a:rPr>
              <a:t>WHO Constitution introduction affirms that it is one of the fundamental rights of every human being to enjoy</a:t>
            </a:r>
            <a:r>
              <a:rPr lang="en-GB" sz="1200">
                <a:solidFill>
                  <a:srgbClr val="CC0000"/>
                </a:solidFill>
                <a:latin typeface="Mada"/>
                <a:ea typeface="Mada"/>
                <a:cs typeface="Mada"/>
                <a:sym typeface="Mada"/>
              </a:rPr>
              <a:t> </a:t>
            </a:r>
            <a:r>
              <a:rPr b="1" lang="en-GB" sz="1200" u="sng">
                <a:solidFill>
                  <a:srgbClr val="CC0000"/>
                </a:solidFill>
                <a:latin typeface="Mada"/>
                <a:ea typeface="Mada"/>
                <a:cs typeface="Mada"/>
                <a:sym typeface="Mada"/>
              </a:rPr>
              <a:t>"the highest attainable standard of health".</a:t>
            </a:r>
            <a:endParaRPr b="1" sz="1200" u="sng">
              <a:solidFill>
                <a:srgbClr val="CC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AutoNum type="arabicPeriod"/>
            </a:pPr>
            <a:r>
              <a:rPr b="1" lang="en-GB" sz="1200">
                <a:highlight>
                  <a:srgbClr val="76A5AF"/>
                </a:highlight>
                <a:latin typeface="Mada"/>
                <a:ea typeface="Mada"/>
                <a:cs typeface="Mada"/>
                <a:sym typeface="Mada"/>
              </a:rPr>
              <a:t>Health for all: </a:t>
            </a:r>
            <a:r>
              <a:rPr lang="en-GB" sz="1200">
                <a:latin typeface="Mada"/>
                <a:ea typeface="Mada"/>
                <a:cs typeface="Mada"/>
                <a:sym typeface="Mada"/>
              </a:rPr>
              <a:t> "the attainment by all citizens of the world by the year 2000 of a level of health that will permit them to lead a </a:t>
            </a:r>
            <a:r>
              <a:rPr b="1" lang="en-GB" sz="1200" u="sng">
                <a:solidFill>
                  <a:srgbClr val="CC0000"/>
                </a:solidFill>
                <a:latin typeface="Mada"/>
                <a:ea typeface="Mada"/>
                <a:cs typeface="Mada"/>
                <a:sym typeface="Mada"/>
              </a:rPr>
              <a:t>socially and economically productive life</a:t>
            </a:r>
            <a:r>
              <a:rPr lang="en-GB" sz="1200">
                <a:latin typeface="Mada"/>
                <a:ea typeface="Mada"/>
                <a:cs typeface="Mada"/>
                <a:sym typeface="Mada"/>
              </a:rPr>
              <a:t>"</a:t>
            </a:r>
            <a:endParaRPr sz="1200">
              <a:latin typeface="Mada"/>
              <a:ea typeface="Mada"/>
              <a:cs typeface="Mada"/>
              <a:sym typeface="Mada"/>
            </a:endParaRPr>
          </a:p>
          <a:p>
            <a:pPr indent="0" lvl="0" marL="457200" rtl="0" algn="l">
              <a:spcBef>
                <a:spcPts val="0"/>
              </a:spcBef>
              <a:spcAft>
                <a:spcPts val="0"/>
              </a:spcAft>
              <a:buNone/>
            </a:pPr>
            <a:r>
              <a:t/>
            </a:r>
            <a:endParaRPr sz="1200">
              <a:solidFill>
                <a:srgbClr val="000000"/>
              </a:solidFill>
              <a:latin typeface="Mada"/>
              <a:ea typeface="Mada"/>
              <a:cs typeface="Mada"/>
              <a:sym typeface="Mada"/>
            </a:endParaRPr>
          </a:p>
        </p:txBody>
      </p:sp>
      <p:sp>
        <p:nvSpPr>
          <p:cNvPr id="218" name="Google Shape;218;p30"/>
          <p:cNvSpPr txBox="1"/>
          <p:nvPr/>
        </p:nvSpPr>
        <p:spPr>
          <a:xfrm>
            <a:off x="539100" y="5148655"/>
            <a:ext cx="4276800" cy="41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There is no satisfactory definition of the term well-being!</a:t>
            </a:r>
            <a:endParaRPr b="1" sz="1200">
              <a:latin typeface="Mada"/>
              <a:ea typeface="Mada"/>
              <a:cs typeface="Mada"/>
              <a:sym typeface="Mada"/>
            </a:endParaRPr>
          </a:p>
        </p:txBody>
      </p:sp>
      <p:cxnSp>
        <p:nvCxnSpPr>
          <p:cNvPr id="219" name="Google Shape;219;p30"/>
          <p:cNvCxnSpPr>
            <a:stCxn id="220" idx="2"/>
            <a:endCxn id="221" idx="1"/>
          </p:cNvCxnSpPr>
          <p:nvPr/>
        </p:nvCxnSpPr>
        <p:spPr>
          <a:xfrm>
            <a:off x="998250" y="6289555"/>
            <a:ext cx="524100" cy="439800"/>
          </a:xfrm>
          <a:prstGeom prst="bentConnector3">
            <a:avLst>
              <a:gd fmla="val 49988" name="adj1"/>
            </a:avLst>
          </a:prstGeom>
          <a:noFill/>
          <a:ln cap="flat" cmpd="sng" w="19050">
            <a:solidFill>
              <a:srgbClr val="C2C2C2"/>
            </a:solidFill>
            <a:prstDash val="solid"/>
            <a:round/>
            <a:headEnd len="sm" w="sm" type="none"/>
            <a:tailEnd len="sm" w="sm" type="none"/>
          </a:ln>
        </p:spPr>
      </p:cxnSp>
      <p:cxnSp>
        <p:nvCxnSpPr>
          <p:cNvPr id="222" name="Google Shape;222;p30"/>
          <p:cNvCxnSpPr>
            <a:stCxn id="220" idx="2"/>
            <a:endCxn id="223" idx="1"/>
          </p:cNvCxnSpPr>
          <p:nvPr/>
        </p:nvCxnSpPr>
        <p:spPr>
          <a:xfrm flipH="1" rot="10800000">
            <a:off x="998250" y="5831455"/>
            <a:ext cx="524100" cy="458100"/>
          </a:xfrm>
          <a:prstGeom prst="bentConnector3">
            <a:avLst>
              <a:gd fmla="val 49988" name="adj1"/>
            </a:avLst>
          </a:prstGeom>
          <a:noFill/>
          <a:ln cap="flat" cmpd="sng" w="19050">
            <a:solidFill>
              <a:srgbClr val="C2C2C2"/>
            </a:solidFill>
            <a:prstDash val="solid"/>
            <a:round/>
            <a:headEnd len="sm" w="sm" type="none"/>
            <a:tailEnd len="sm" w="sm" type="none"/>
          </a:ln>
        </p:spPr>
      </p:cxnSp>
      <p:sp>
        <p:nvSpPr>
          <p:cNvPr id="220" name="Google Shape;220;p30"/>
          <p:cNvSpPr/>
          <p:nvPr/>
        </p:nvSpPr>
        <p:spPr>
          <a:xfrm rot="-5400000">
            <a:off x="109350" y="6107605"/>
            <a:ext cx="1413900" cy="363900"/>
          </a:xfrm>
          <a:prstGeom prst="roundRect">
            <a:avLst>
              <a:gd fmla="val 16667" name="adj"/>
            </a:avLst>
          </a:prstGeom>
          <a:solidFill>
            <a:srgbClr val="134F5C"/>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lang="en-GB" sz="1800">
                <a:solidFill>
                  <a:srgbClr val="FFFFFF"/>
                </a:solidFill>
                <a:latin typeface="Nunito"/>
                <a:ea typeface="Nunito"/>
                <a:cs typeface="Nunito"/>
                <a:sym typeface="Nunito"/>
              </a:rPr>
              <a:t>Well-Being</a:t>
            </a:r>
            <a:endParaRPr sz="1800">
              <a:solidFill>
                <a:srgbClr val="FFFFFF"/>
              </a:solidFill>
              <a:latin typeface="Nunito"/>
              <a:ea typeface="Nunito"/>
              <a:cs typeface="Nunito"/>
              <a:sym typeface="Nunito"/>
            </a:endParaRPr>
          </a:p>
        </p:txBody>
      </p:sp>
      <p:sp>
        <p:nvSpPr>
          <p:cNvPr id="223" name="Google Shape;223;p30"/>
          <p:cNvSpPr/>
          <p:nvPr/>
        </p:nvSpPr>
        <p:spPr>
          <a:xfrm>
            <a:off x="1522225" y="5601555"/>
            <a:ext cx="1601700" cy="459600"/>
          </a:xfrm>
          <a:prstGeom prst="roundRect">
            <a:avLst>
              <a:gd fmla="val 16667" name="adj"/>
            </a:avLst>
          </a:prstGeom>
          <a:solidFill>
            <a:srgbClr val="76A5AF"/>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lang="en-GB">
                <a:solidFill>
                  <a:srgbClr val="FFFFFF"/>
                </a:solidFill>
                <a:latin typeface="Nunito"/>
                <a:ea typeface="Nunito"/>
                <a:cs typeface="Nunito"/>
                <a:sym typeface="Nunito"/>
              </a:rPr>
              <a:t>Objective Components</a:t>
            </a:r>
            <a:endParaRPr>
              <a:solidFill>
                <a:srgbClr val="FFFFFF"/>
              </a:solidFill>
              <a:latin typeface="Nunito"/>
              <a:ea typeface="Nunito"/>
              <a:cs typeface="Nunito"/>
              <a:sym typeface="Nunito"/>
            </a:endParaRPr>
          </a:p>
        </p:txBody>
      </p:sp>
      <p:sp>
        <p:nvSpPr>
          <p:cNvPr id="221" name="Google Shape;221;p30"/>
          <p:cNvSpPr/>
          <p:nvPr/>
        </p:nvSpPr>
        <p:spPr>
          <a:xfrm>
            <a:off x="1522225" y="6499605"/>
            <a:ext cx="1601700" cy="459600"/>
          </a:xfrm>
          <a:prstGeom prst="roundRect">
            <a:avLst>
              <a:gd fmla="val 16667" name="adj"/>
            </a:avLst>
          </a:prstGeom>
          <a:solidFill>
            <a:srgbClr val="76A5AF"/>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lang="en-GB">
                <a:solidFill>
                  <a:srgbClr val="FFFFFF"/>
                </a:solidFill>
                <a:latin typeface="Nunito"/>
                <a:ea typeface="Nunito"/>
                <a:cs typeface="Nunito"/>
                <a:sym typeface="Nunito"/>
              </a:rPr>
              <a:t>Subjective components</a:t>
            </a:r>
            <a:endParaRPr>
              <a:solidFill>
                <a:srgbClr val="FFFFFF"/>
              </a:solidFill>
              <a:latin typeface="Nunito"/>
              <a:ea typeface="Nunito"/>
              <a:cs typeface="Nunito"/>
              <a:sym typeface="Nunito"/>
            </a:endParaRPr>
          </a:p>
        </p:txBody>
      </p:sp>
      <p:sp>
        <p:nvSpPr>
          <p:cNvPr id="224" name="Google Shape;224;p30"/>
          <p:cNvSpPr/>
          <p:nvPr/>
        </p:nvSpPr>
        <p:spPr>
          <a:xfrm>
            <a:off x="3503425" y="5525355"/>
            <a:ext cx="1601700" cy="265800"/>
          </a:xfrm>
          <a:prstGeom prst="roundRect">
            <a:avLst>
              <a:gd fmla="val 16667" name="adj"/>
            </a:avLst>
          </a:prstGeom>
          <a:solidFill>
            <a:srgbClr val="B7B7B7"/>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lang="en-GB" sz="1200">
                <a:solidFill>
                  <a:srgbClr val="FFFFFF"/>
                </a:solidFill>
                <a:latin typeface="Mada"/>
                <a:ea typeface="Mada"/>
                <a:cs typeface="Mada"/>
                <a:sym typeface="Mada"/>
              </a:rPr>
              <a:t>Standard of living</a:t>
            </a:r>
            <a:endParaRPr sz="1200">
              <a:solidFill>
                <a:srgbClr val="FFFFFF"/>
              </a:solidFill>
              <a:latin typeface="Mada"/>
              <a:ea typeface="Mada"/>
              <a:cs typeface="Mada"/>
              <a:sym typeface="Mada"/>
            </a:endParaRPr>
          </a:p>
        </p:txBody>
      </p:sp>
      <p:sp>
        <p:nvSpPr>
          <p:cNvPr id="225" name="Google Shape;225;p30"/>
          <p:cNvSpPr/>
          <p:nvPr/>
        </p:nvSpPr>
        <p:spPr>
          <a:xfrm>
            <a:off x="3503425" y="5904415"/>
            <a:ext cx="1601700" cy="265800"/>
          </a:xfrm>
          <a:prstGeom prst="roundRect">
            <a:avLst>
              <a:gd fmla="val 16667" name="adj"/>
            </a:avLst>
          </a:prstGeom>
          <a:solidFill>
            <a:srgbClr val="B7B7B7"/>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lang="en-GB" sz="1200">
                <a:solidFill>
                  <a:srgbClr val="FFFFFF"/>
                </a:solidFill>
                <a:latin typeface="Mada"/>
                <a:ea typeface="Mada"/>
                <a:cs typeface="Mada"/>
                <a:sym typeface="Mada"/>
              </a:rPr>
              <a:t>Level of living</a:t>
            </a:r>
            <a:endParaRPr sz="1200">
              <a:solidFill>
                <a:srgbClr val="FFFFFF"/>
              </a:solidFill>
              <a:latin typeface="Mada"/>
              <a:ea typeface="Mada"/>
              <a:cs typeface="Mada"/>
              <a:sym typeface="Mada"/>
            </a:endParaRPr>
          </a:p>
        </p:txBody>
      </p:sp>
      <p:cxnSp>
        <p:nvCxnSpPr>
          <p:cNvPr id="226" name="Google Shape;226;p30"/>
          <p:cNvCxnSpPr>
            <a:stCxn id="223" idx="3"/>
            <a:endCxn id="224" idx="1"/>
          </p:cNvCxnSpPr>
          <p:nvPr/>
        </p:nvCxnSpPr>
        <p:spPr>
          <a:xfrm flipH="1" rot="10800000">
            <a:off x="3123925" y="5658255"/>
            <a:ext cx="379500" cy="173100"/>
          </a:xfrm>
          <a:prstGeom prst="bentConnector3">
            <a:avLst>
              <a:gd fmla="val 50000" name="adj1"/>
            </a:avLst>
          </a:prstGeom>
          <a:noFill/>
          <a:ln cap="flat" cmpd="sng" w="19050">
            <a:solidFill>
              <a:srgbClr val="C2C2C2"/>
            </a:solidFill>
            <a:prstDash val="solid"/>
            <a:round/>
            <a:headEnd len="med" w="med" type="none"/>
            <a:tailEnd len="med" w="med" type="none"/>
          </a:ln>
        </p:spPr>
      </p:cxnSp>
      <p:cxnSp>
        <p:nvCxnSpPr>
          <p:cNvPr id="227" name="Google Shape;227;p30"/>
          <p:cNvCxnSpPr>
            <a:stCxn id="223" idx="3"/>
            <a:endCxn id="225" idx="1"/>
          </p:cNvCxnSpPr>
          <p:nvPr/>
        </p:nvCxnSpPr>
        <p:spPr>
          <a:xfrm>
            <a:off x="3123925" y="5831355"/>
            <a:ext cx="379500" cy="206100"/>
          </a:xfrm>
          <a:prstGeom prst="bentConnector3">
            <a:avLst>
              <a:gd fmla="val 50000" name="adj1"/>
            </a:avLst>
          </a:prstGeom>
          <a:noFill/>
          <a:ln cap="flat" cmpd="sng" w="19050">
            <a:solidFill>
              <a:srgbClr val="C2C2C2"/>
            </a:solidFill>
            <a:prstDash val="solid"/>
            <a:round/>
            <a:headEnd len="med" w="med" type="none"/>
            <a:tailEnd len="med" w="med" type="none"/>
          </a:ln>
        </p:spPr>
      </p:cxnSp>
      <p:sp>
        <p:nvSpPr>
          <p:cNvPr id="228" name="Google Shape;228;p30"/>
          <p:cNvSpPr/>
          <p:nvPr/>
        </p:nvSpPr>
        <p:spPr>
          <a:xfrm>
            <a:off x="3503425" y="6594415"/>
            <a:ext cx="1601700" cy="265800"/>
          </a:xfrm>
          <a:prstGeom prst="roundRect">
            <a:avLst>
              <a:gd fmla="val 16667" name="adj"/>
            </a:avLst>
          </a:prstGeom>
          <a:solidFill>
            <a:srgbClr val="B7B7B7"/>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lang="en-GB" sz="1200">
                <a:solidFill>
                  <a:srgbClr val="FFFFFF"/>
                </a:solidFill>
                <a:latin typeface="Mada"/>
                <a:ea typeface="Mada"/>
                <a:cs typeface="Mada"/>
                <a:sym typeface="Mada"/>
              </a:rPr>
              <a:t>Quality of life</a:t>
            </a:r>
            <a:endParaRPr sz="1200">
              <a:solidFill>
                <a:srgbClr val="FFFFFF"/>
              </a:solidFill>
              <a:latin typeface="Mada"/>
              <a:ea typeface="Mada"/>
              <a:cs typeface="Mada"/>
              <a:sym typeface="Mada"/>
            </a:endParaRPr>
          </a:p>
        </p:txBody>
      </p:sp>
      <p:cxnSp>
        <p:nvCxnSpPr>
          <p:cNvPr id="229" name="Google Shape;229;p30"/>
          <p:cNvCxnSpPr>
            <a:stCxn id="221" idx="3"/>
            <a:endCxn id="228" idx="1"/>
          </p:cNvCxnSpPr>
          <p:nvPr/>
        </p:nvCxnSpPr>
        <p:spPr>
          <a:xfrm flipH="1" rot="10800000">
            <a:off x="3123925" y="6727305"/>
            <a:ext cx="379500" cy="2100"/>
          </a:xfrm>
          <a:prstGeom prst="straightConnector1">
            <a:avLst/>
          </a:prstGeom>
          <a:noFill/>
          <a:ln cap="flat" cmpd="sng" w="19050">
            <a:solidFill>
              <a:srgbClr val="C2C2C2"/>
            </a:solidFill>
            <a:prstDash val="solid"/>
            <a:round/>
            <a:headEnd len="med" w="med" type="none"/>
            <a:tailEnd len="med" w="med" type="none"/>
          </a:ln>
        </p:spPr>
      </p:cxnSp>
      <p:sp>
        <p:nvSpPr>
          <p:cNvPr id="230" name="Google Shape;230;p30"/>
          <p:cNvSpPr/>
          <p:nvPr/>
        </p:nvSpPr>
        <p:spPr>
          <a:xfrm>
            <a:off x="5560825" y="6373080"/>
            <a:ext cx="1601700" cy="265800"/>
          </a:xfrm>
          <a:prstGeom prst="roundRect">
            <a:avLst>
              <a:gd fmla="val 16667" name="adj"/>
            </a:avLst>
          </a:prstGeom>
          <a:solidFill>
            <a:srgbClr val="D9D9D9"/>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lang="en-GB" sz="1200">
                <a:solidFill>
                  <a:srgbClr val="FFFFFF"/>
                </a:solidFill>
                <a:latin typeface="Mada"/>
                <a:ea typeface="Mada"/>
                <a:cs typeface="Mada"/>
                <a:sym typeface="Mada"/>
              </a:rPr>
              <a:t>PQLI</a:t>
            </a:r>
            <a:endParaRPr sz="1200">
              <a:solidFill>
                <a:srgbClr val="FFFFFF"/>
              </a:solidFill>
              <a:latin typeface="Mada"/>
              <a:ea typeface="Mada"/>
              <a:cs typeface="Mada"/>
              <a:sym typeface="Mada"/>
            </a:endParaRPr>
          </a:p>
        </p:txBody>
      </p:sp>
      <p:sp>
        <p:nvSpPr>
          <p:cNvPr id="231" name="Google Shape;231;p30"/>
          <p:cNvSpPr/>
          <p:nvPr/>
        </p:nvSpPr>
        <p:spPr>
          <a:xfrm>
            <a:off x="5560825" y="6752140"/>
            <a:ext cx="1601700" cy="265800"/>
          </a:xfrm>
          <a:prstGeom prst="roundRect">
            <a:avLst>
              <a:gd fmla="val 16667" name="adj"/>
            </a:avLst>
          </a:prstGeom>
          <a:solidFill>
            <a:srgbClr val="D9D9D9"/>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lang="en-GB" sz="1200">
                <a:solidFill>
                  <a:srgbClr val="FFFFFF"/>
                </a:solidFill>
                <a:latin typeface="Mada"/>
                <a:ea typeface="Mada"/>
                <a:cs typeface="Mada"/>
                <a:sym typeface="Mada"/>
              </a:rPr>
              <a:t>HDI</a:t>
            </a:r>
            <a:endParaRPr sz="1200">
              <a:solidFill>
                <a:srgbClr val="FFFFFF"/>
              </a:solidFill>
              <a:latin typeface="Mada"/>
              <a:ea typeface="Mada"/>
              <a:cs typeface="Mada"/>
              <a:sym typeface="Mada"/>
            </a:endParaRPr>
          </a:p>
        </p:txBody>
      </p:sp>
      <p:cxnSp>
        <p:nvCxnSpPr>
          <p:cNvPr id="232" name="Google Shape;232;p30"/>
          <p:cNvCxnSpPr>
            <a:stCxn id="228" idx="3"/>
            <a:endCxn id="230" idx="1"/>
          </p:cNvCxnSpPr>
          <p:nvPr/>
        </p:nvCxnSpPr>
        <p:spPr>
          <a:xfrm flipH="1" rot="10800000">
            <a:off x="5105125" y="6505915"/>
            <a:ext cx="455700" cy="221400"/>
          </a:xfrm>
          <a:prstGeom prst="bentConnector3">
            <a:avLst>
              <a:gd fmla="val 50000" name="adj1"/>
            </a:avLst>
          </a:prstGeom>
          <a:noFill/>
          <a:ln cap="flat" cmpd="sng" w="19050">
            <a:solidFill>
              <a:srgbClr val="C2C2C2"/>
            </a:solidFill>
            <a:prstDash val="solid"/>
            <a:round/>
            <a:headEnd len="med" w="med" type="none"/>
            <a:tailEnd len="med" w="med" type="none"/>
          </a:ln>
        </p:spPr>
      </p:cxnSp>
      <p:cxnSp>
        <p:nvCxnSpPr>
          <p:cNvPr id="233" name="Google Shape;233;p30"/>
          <p:cNvCxnSpPr>
            <a:stCxn id="228" idx="3"/>
            <a:endCxn id="231" idx="1"/>
          </p:cNvCxnSpPr>
          <p:nvPr/>
        </p:nvCxnSpPr>
        <p:spPr>
          <a:xfrm>
            <a:off x="5105125" y="6727315"/>
            <a:ext cx="455700" cy="157800"/>
          </a:xfrm>
          <a:prstGeom prst="bentConnector3">
            <a:avLst>
              <a:gd fmla="val 50000" name="adj1"/>
            </a:avLst>
          </a:prstGeom>
          <a:noFill/>
          <a:ln cap="flat" cmpd="sng" w="19050">
            <a:solidFill>
              <a:srgbClr val="C2C2C2"/>
            </a:solidFill>
            <a:prstDash val="solid"/>
            <a:round/>
            <a:headEnd len="med" w="med" type="none"/>
            <a:tailEnd len="med" w="med" type="none"/>
          </a:ln>
        </p:spPr>
      </p:cxnSp>
      <p:graphicFrame>
        <p:nvGraphicFramePr>
          <p:cNvPr id="234" name="Google Shape;234;p30"/>
          <p:cNvGraphicFramePr/>
          <p:nvPr/>
        </p:nvGraphicFramePr>
        <p:xfrm>
          <a:off x="77063" y="7151305"/>
          <a:ext cx="3000000" cy="3000000"/>
        </p:xfrm>
        <a:graphic>
          <a:graphicData uri="http://schemas.openxmlformats.org/drawingml/2006/table">
            <a:tbl>
              <a:tblPr>
                <a:noFill/>
                <a:tableStyleId>{1BD1D66B-9B94-4509-B696-DCD2EA6312DE}</a:tableStyleId>
              </a:tblPr>
              <a:tblGrid>
                <a:gridCol w="990650"/>
                <a:gridCol w="3162350"/>
                <a:gridCol w="3305225"/>
              </a:tblGrid>
              <a:tr h="281075">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nchor="ctr">
                    <a:lnL cap="flat" cmpd="sng" w="9525">
                      <a:solidFill>
                        <a:srgbClr val="666666">
                          <a:alpha val="0"/>
                        </a:srgbClr>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alpha val="0"/>
                        </a:srgbClr>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rtl="0" algn="ctr">
                        <a:spcBef>
                          <a:spcPts val="0"/>
                        </a:spcBef>
                        <a:spcAft>
                          <a:spcPts val="0"/>
                        </a:spcAft>
                        <a:buNone/>
                      </a:pPr>
                      <a:r>
                        <a:rPr lang="en-GB" sz="1200">
                          <a:solidFill>
                            <a:srgbClr val="FFFFFF"/>
                          </a:solidFill>
                          <a:latin typeface="Nunito"/>
                          <a:ea typeface="Nunito"/>
                          <a:cs typeface="Nunito"/>
                          <a:sym typeface="Nunito"/>
                        </a:rPr>
                        <a:t>Physical Quality of Life Index (PQLI)</a:t>
                      </a:r>
                      <a:endParaRPr sz="1200">
                        <a:solidFill>
                          <a:srgbClr val="FFFFFF"/>
                        </a:solidFill>
                        <a:latin typeface="Nunito"/>
                        <a:ea typeface="Nunito"/>
                        <a:cs typeface="Nunito"/>
                        <a:sym typeface="Nunit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lang="en-GB" sz="1200">
                          <a:solidFill>
                            <a:srgbClr val="FFFFFF"/>
                          </a:solidFill>
                          <a:latin typeface="Nunito"/>
                          <a:ea typeface="Nunito"/>
                          <a:cs typeface="Nunito"/>
                          <a:sym typeface="Nunito"/>
                        </a:rPr>
                        <a:t>Human Development Index (HDI)</a:t>
                      </a:r>
                      <a:endParaRPr sz="1200">
                        <a:solidFill>
                          <a:srgbClr val="FFFFFF"/>
                        </a:solidFill>
                        <a:latin typeface="Nunito"/>
                        <a:ea typeface="Nunito"/>
                        <a:cs typeface="Nunito"/>
                        <a:sym typeface="Nunito"/>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76A5AF"/>
                    </a:solidFill>
                  </a:tcPr>
                </a:tc>
              </a:tr>
              <a:tr h="835975">
                <a:tc>
                  <a:txBody>
                    <a:bodyPr/>
                    <a:lstStyle/>
                    <a:p>
                      <a:pPr indent="0" lvl="0" marL="0" rtl="0" algn="ctr">
                        <a:spcBef>
                          <a:spcPts val="0"/>
                        </a:spcBef>
                        <a:spcAft>
                          <a:spcPts val="0"/>
                        </a:spcAft>
                        <a:buNone/>
                      </a:pPr>
                      <a:r>
                        <a:rPr lang="en-GB" sz="1200">
                          <a:latin typeface="Mada"/>
                          <a:ea typeface="Mada"/>
                          <a:cs typeface="Mada"/>
                          <a:sym typeface="Mada"/>
                        </a:rPr>
                        <a:t>Indicators used in calculating this index</a:t>
                      </a:r>
                      <a:endParaRPr sz="1200">
                        <a:latin typeface="Mada"/>
                        <a:ea typeface="Mada"/>
                        <a:cs typeface="Mada"/>
                        <a:sym typeface="Mada"/>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EFEFEF"/>
                    </a:solidFill>
                  </a:tcPr>
                </a:tc>
                <a:tc>
                  <a:txBody>
                    <a:bodyPr/>
                    <a:lstStyle/>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Infant mortality</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Life expectancy at age one</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literacy</a:t>
                      </a:r>
                      <a:endParaRPr sz="1200">
                        <a:latin typeface="Mada"/>
                        <a:ea typeface="Mada"/>
                        <a:cs typeface="Mada"/>
                        <a:sym typeface="Mada"/>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Life expectancy at birth (longevity)</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Mean years of schooling (knowledge)</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Expected years of schooling (knowledge)</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GNI, gross national income, per capita</a:t>
                      </a:r>
                      <a:br>
                        <a:rPr lang="en-GB" sz="1200">
                          <a:latin typeface="Mada"/>
                          <a:ea typeface="Mada"/>
                          <a:cs typeface="Mada"/>
                          <a:sym typeface="Mada"/>
                        </a:rPr>
                      </a:br>
                      <a:r>
                        <a:rPr lang="en-GB" sz="1200">
                          <a:latin typeface="Mada"/>
                          <a:ea typeface="Mada"/>
                          <a:cs typeface="Mada"/>
                          <a:sym typeface="Mada"/>
                        </a:rPr>
                        <a:t>(income/ decent standard of living)</a:t>
                      </a:r>
                      <a:endParaRPr sz="1200">
                        <a:latin typeface="Mada"/>
                        <a:ea typeface="Mada"/>
                        <a:cs typeface="Mada"/>
                        <a:sym typeface="Mada"/>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418700">
                <a:tc>
                  <a:txBody>
                    <a:bodyPr/>
                    <a:lstStyle/>
                    <a:p>
                      <a:pPr indent="0" lvl="0" marL="0" rtl="0" algn="ctr">
                        <a:spcBef>
                          <a:spcPts val="0"/>
                        </a:spcBef>
                        <a:spcAft>
                          <a:spcPts val="0"/>
                        </a:spcAft>
                        <a:buNone/>
                      </a:pPr>
                      <a:r>
                        <a:rPr lang="en-GB" sz="1200">
                          <a:latin typeface="Mada"/>
                          <a:ea typeface="Mada"/>
                          <a:cs typeface="Mada"/>
                          <a:sym typeface="Mada"/>
                        </a:rPr>
                        <a:t>Scale</a:t>
                      </a:r>
                      <a:endParaRPr sz="1200">
                        <a:latin typeface="Mada"/>
                        <a:ea typeface="Mada"/>
                        <a:cs typeface="Mada"/>
                        <a:sym typeface="Mada"/>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EFEFEF"/>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From 0-100 (0 is worst performance and 100 is best performance)</a:t>
                      </a:r>
                      <a:endParaRPr sz="1200">
                        <a:latin typeface="Mada"/>
                        <a:ea typeface="Mada"/>
                        <a:cs typeface="Mada"/>
                        <a:sym typeface="Mada"/>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Values from 0 to 1</a:t>
                      </a:r>
                      <a:endParaRPr sz="1200">
                        <a:latin typeface="Mada"/>
                        <a:ea typeface="Mada"/>
                        <a:cs typeface="Mada"/>
                        <a:sym typeface="Mada"/>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557800">
                <a:tc>
                  <a:txBody>
                    <a:bodyPr/>
                    <a:lstStyle/>
                    <a:p>
                      <a:pPr indent="0" lvl="0" marL="0" rtl="0" algn="ctr">
                        <a:spcBef>
                          <a:spcPts val="0"/>
                        </a:spcBef>
                        <a:spcAft>
                          <a:spcPts val="0"/>
                        </a:spcAft>
                        <a:buNone/>
                      </a:pPr>
                      <a:r>
                        <a:rPr lang="en-GB" sz="1200">
                          <a:latin typeface="Mada"/>
                          <a:ea typeface="Mada"/>
                          <a:cs typeface="Mada"/>
                          <a:sym typeface="Mada"/>
                        </a:rPr>
                        <a:t>It measures</a:t>
                      </a:r>
                      <a:endParaRPr sz="1200">
                        <a:latin typeface="Mada"/>
                        <a:ea typeface="Mada"/>
                        <a:cs typeface="Mada"/>
                        <a:sym typeface="Mada"/>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EFEFEF"/>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The results of social, economic, and political policies.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Does NOT measure economic growth</a:t>
                      </a:r>
                      <a:endParaRPr sz="1200">
                        <a:latin typeface="Mada"/>
                        <a:ea typeface="Mada"/>
                        <a:cs typeface="Mada"/>
                        <a:sym typeface="Mada"/>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It reflects achievements in the most basic human capabilities</a:t>
                      </a:r>
                      <a:endParaRPr sz="1200">
                        <a:latin typeface="Mada"/>
                        <a:ea typeface="Mada"/>
                        <a:cs typeface="Mada"/>
                        <a:sym typeface="Mada"/>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100000">
                <a:tc gridSpan="3">
                  <a:txBody>
                    <a:bodyPr/>
                    <a:lstStyle/>
                    <a:p>
                      <a:pPr indent="0" lvl="0" marL="0" rtl="0" algn="ctr">
                        <a:spcBef>
                          <a:spcPts val="0"/>
                        </a:spcBef>
                        <a:spcAft>
                          <a:spcPts val="0"/>
                        </a:spcAft>
                        <a:buNone/>
                      </a:pPr>
                      <a:r>
                        <a:rPr lang="en-GB" sz="1200">
                          <a:latin typeface="Mada"/>
                          <a:ea typeface="Mada"/>
                          <a:cs typeface="Mada"/>
                          <a:sym typeface="Mada"/>
                        </a:rPr>
                        <a:t>Both allow for National and International Comparison</a:t>
                      </a:r>
                      <a:endParaRPr sz="1200">
                        <a:latin typeface="Mada"/>
                        <a:ea typeface="Mada"/>
                        <a:cs typeface="Mada"/>
                        <a:sym typeface="Mada"/>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hMerge="1"/>
                <a:tc hMerge="1"/>
              </a:tr>
            </a:tbl>
          </a:graphicData>
        </a:graphic>
      </p:graphicFrame>
      <p:sp>
        <p:nvSpPr>
          <p:cNvPr id="235" name="Google Shape;235;p30"/>
          <p:cNvSpPr txBox="1"/>
          <p:nvPr/>
        </p:nvSpPr>
        <p:spPr>
          <a:xfrm>
            <a:off x="77075" y="4905364"/>
            <a:ext cx="5076900" cy="37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76A5AF"/>
                </a:solidFill>
                <a:latin typeface="Nunito"/>
                <a:ea typeface="Nunito"/>
                <a:cs typeface="Nunito"/>
                <a:sym typeface="Nunito"/>
              </a:rPr>
              <a:t>Well being:</a:t>
            </a:r>
            <a:endParaRPr sz="1200">
              <a:latin typeface="Mada"/>
              <a:ea typeface="Mada"/>
              <a:cs typeface="Mada"/>
              <a:sym typeface="Mad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1"/>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1"/>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1"/>
          <p:cNvSpPr txBox="1"/>
          <p:nvPr/>
        </p:nvSpPr>
        <p:spPr>
          <a:xfrm>
            <a:off x="72775" y="405076"/>
            <a:ext cx="5076900" cy="37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76A5AF"/>
                </a:solidFill>
                <a:latin typeface="Nunito"/>
                <a:ea typeface="Nunito"/>
                <a:cs typeface="Nunito"/>
                <a:sym typeface="Nunito"/>
              </a:rPr>
              <a:t>Determinants of Health:</a:t>
            </a:r>
            <a:endParaRPr sz="1200">
              <a:latin typeface="Mada"/>
              <a:ea typeface="Mada"/>
              <a:cs typeface="Mada"/>
              <a:sym typeface="Mada"/>
            </a:endParaRPr>
          </a:p>
        </p:txBody>
      </p:sp>
      <p:sp>
        <p:nvSpPr>
          <p:cNvPr id="243" name="Google Shape;243;p31"/>
          <p:cNvSpPr txBox="1"/>
          <p:nvPr/>
        </p:nvSpPr>
        <p:spPr>
          <a:xfrm>
            <a:off x="-75" y="9696454"/>
            <a:ext cx="7505700" cy="7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6AA84F"/>
                </a:solidFill>
                <a:latin typeface="Mada"/>
                <a:ea typeface="Mada"/>
                <a:cs typeface="Mada"/>
                <a:sym typeface="Mada"/>
              </a:rPr>
              <a:t>Notes on the picture: as seen healthcare is a small portion in the determinants of health, so even if they received the best healthcare but he comes from an abusive family (for example) it can affect the recovery. So it’s important to know the environment the patient comes from they might not be discharged if known that the family is abusive for the patient’s own sake.</a:t>
            </a:r>
            <a:endParaRPr sz="800">
              <a:solidFill>
                <a:srgbClr val="6AA84F"/>
              </a:solidFill>
              <a:latin typeface="Mada"/>
              <a:ea typeface="Mada"/>
              <a:cs typeface="Mada"/>
              <a:sym typeface="Mada"/>
            </a:endParaRPr>
          </a:p>
        </p:txBody>
      </p:sp>
      <p:pic>
        <p:nvPicPr>
          <p:cNvPr id="244" name="Google Shape;244;p31"/>
          <p:cNvPicPr preferRelativeResize="0"/>
          <p:nvPr/>
        </p:nvPicPr>
        <p:blipFill rotWithShape="1">
          <a:blip r:embed="rId3">
            <a:alphaModFix/>
          </a:blip>
          <a:srcRect b="0" l="2818" r="0" t="0"/>
          <a:stretch/>
        </p:blipFill>
        <p:spPr>
          <a:xfrm>
            <a:off x="5713675" y="1240825"/>
            <a:ext cx="1783926" cy="1175324"/>
          </a:xfrm>
          <a:prstGeom prst="rect">
            <a:avLst/>
          </a:prstGeom>
          <a:noFill/>
          <a:ln>
            <a:noFill/>
          </a:ln>
        </p:spPr>
      </p:pic>
      <p:cxnSp>
        <p:nvCxnSpPr>
          <p:cNvPr id="245" name="Google Shape;245;p31"/>
          <p:cNvCxnSpPr/>
          <p:nvPr/>
        </p:nvCxnSpPr>
        <p:spPr>
          <a:xfrm>
            <a:off x="313300" y="1088575"/>
            <a:ext cx="0" cy="2209800"/>
          </a:xfrm>
          <a:prstGeom prst="straightConnector1">
            <a:avLst/>
          </a:prstGeom>
          <a:noFill/>
          <a:ln cap="flat" cmpd="sng" w="19050">
            <a:solidFill>
              <a:srgbClr val="CCCCCC"/>
            </a:solidFill>
            <a:prstDash val="solid"/>
            <a:round/>
            <a:headEnd len="med" w="med" type="oval"/>
            <a:tailEnd len="med" w="med" type="oval"/>
          </a:ln>
        </p:spPr>
      </p:cxnSp>
      <p:grpSp>
        <p:nvGrpSpPr>
          <p:cNvPr id="246" name="Google Shape;246;p31"/>
          <p:cNvGrpSpPr/>
          <p:nvPr/>
        </p:nvGrpSpPr>
        <p:grpSpPr>
          <a:xfrm>
            <a:off x="93750" y="1240817"/>
            <a:ext cx="439085" cy="429509"/>
            <a:chOff x="2186592" y="3408140"/>
            <a:chExt cx="1008000" cy="1008000"/>
          </a:xfrm>
        </p:grpSpPr>
        <p:sp>
          <p:nvSpPr>
            <p:cNvPr id="247" name="Google Shape;247;p31"/>
            <p:cNvSpPr/>
            <p:nvPr/>
          </p:nvSpPr>
          <p:spPr>
            <a:xfrm>
              <a:off x="2186592" y="3408140"/>
              <a:ext cx="1008000" cy="1008000"/>
            </a:xfrm>
            <a:prstGeom prst="ellipse">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48" name="Google Shape;248;p31"/>
            <p:cNvSpPr/>
            <p:nvPr/>
          </p:nvSpPr>
          <p:spPr>
            <a:xfrm>
              <a:off x="2384648" y="3606196"/>
              <a:ext cx="612000" cy="612000"/>
            </a:xfrm>
            <a:prstGeom prst="ellipse">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49" name="Google Shape;249;p31"/>
            <p:cNvSpPr/>
            <p:nvPr/>
          </p:nvSpPr>
          <p:spPr>
            <a:xfrm>
              <a:off x="2270285" y="373830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600">
                  <a:solidFill>
                    <a:srgbClr val="FFFFFF"/>
                  </a:solidFill>
                  <a:latin typeface="Exo"/>
                  <a:ea typeface="Exo"/>
                  <a:cs typeface="Exo"/>
                  <a:sym typeface="Exo"/>
                </a:rPr>
                <a:t>1</a:t>
              </a:r>
              <a:endParaRPr i="0" sz="1600" u="none" cap="none" strike="noStrike">
                <a:solidFill>
                  <a:srgbClr val="FFFFFF"/>
                </a:solidFill>
                <a:latin typeface="Exo"/>
                <a:ea typeface="Exo"/>
                <a:cs typeface="Exo"/>
                <a:sym typeface="Exo"/>
              </a:endParaRPr>
            </a:p>
          </p:txBody>
        </p:sp>
      </p:grpSp>
      <p:sp>
        <p:nvSpPr>
          <p:cNvPr id="250" name="Google Shape;250;p31"/>
          <p:cNvSpPr txBox="1"/>
          <p:nvPr/>
        </p:nvSpPr>
        <p:spPr>
          <a:xfrm>
            <a:off x="541900" y="1183825"/>
            <a:ext cx="4829100" cy="5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highlight>
                  <a:srgbClr val="D0E0E3"/>
                </a:highlight>
                <a:latin typeface="Mada"/>
                <a:ea typeface="Mada"/>
                <a:cs typeface="Mada"/>
                <a:sym typeface="Mada"/>
              </a:rPr>
              <a:t>Biological:</a:t>
            </a:r>
            <a:r>
              <a:rPr b="1" lang="en-GB" sz="1200">
                <a:latin typeface="Mada"/>
                <a:ea typeface="Mada"/>
                <a:cs typeface="Mada"/>
                <a:sym typeface="Mada"/>
              </a:rPr>
              <a:t> </a:t>
            </a:r>
            <a:r>
              <a:rPr lang="en-GB" sz="1200">
                <a:latin typeface="Mada"/>
                <a:ea typeface="Mada"/>
                <a:cs typeface="Mada"/>
                <a:sym typeface="Mada"/>
              </a:rPr>
              <a:t>Genetic predisposition</a:t>
            </a:r>
            <a:endParaRPr sz="1200">
              <a:latin typeface="Mada"/>
              <a:ea typeface="Mada"/>
              <a:cs typeface="Mada"/>
              <a:sym typeface="Mada"/>
            </a:endParaRPr>
          </a:p>
          <a:p>
            <a:pPr indent="0" lvl="0" marL="0" rtl="0" algn="l">
              <a:spcBef>
                <a:spcPts val="0"/>
              </a:spcBef>
              <a:spcAft>
                <a:spcPts val="0"/>
              </a:spcAft>
              <a:buNone/>
            </a:pPr>
            <a:r>
              <a:rPr i="1" lang="en-GB" sz="1200">
                <a:latin typeface="Mada"/>
                <a:ea typeface="Mada"/>
                <a:cs typeface="Mada"/>
                <a:sym typeface="Mada"/>
              </a:rPr>
              <a:t>Analysis: Genetic predisposition and obese parents.</a:t>
            </a:r>
            <a:endParaRPr i="1" sz="1200">
              <a:latin typeface="Mada"/>
              <a:ea typeface="Mada"/>
              <a:cs typeface="Mada"/>
              <a:sym typeface="Mada"/>
            </a:endParaRPr>
          </a:p>
        </p:txBody>
      </p:sp>
      <p:grpSp>
        <p:nvGrpSpPr>
          <p:cNvPr id="251" name="Google Shape;251;p31"/>
          <p:cNvGrpSpPr/>
          <p:nvPr/>
        </p:nvGrpSpPr>
        <p:grpSpPr>
          <a:xfrm>
            <a:off x="93750" y="1955192"/>
            <a:ext cx="439085" cy="429509"/>
            <a:chOff x="2186592" y="3408140"/>
            <a:chExt cx="1008000" cy="1008000"/>
          </a:xfrm>
        </p:grpSpPr>
        <p:sp>
          <p:nvSpPr>
            <p:cNvPr id="252" name="Google Shape;252;p31"/>
            <p:cNvSpPr/>
            <p:nvPr/>
          </p:nvSpPr>
          <p:spPr>
            <a:xfrm>
              <a:off x="2186592" y="3408140"/>
              <a:ext cx="1008000" cy="1008000"/>
            </a:xfrm>
            <a:prstGeom prst="ellipse">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53" name="Google Shape;253;p31"/>
            <p:cNvSpPr/>
            <p:nvPr/>
          </p:nvSpPr>
          <p:spPr>
            <a:xfrm>
              <a:off x="2384648" y="3606196"/>
              <a:ext cx="612000" cy="612000"/>
            </a:xfrm>
            <a:prstGeom prst="ellipse">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54" name="Google Shape;254;p31"/>
            <p:cNvSpPr/>
            <p:nvPr/>
          </p:nvSpPr>
          <p:spPr>
            <a:xfrm>
              <a:off x="2270285" y="373830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600">
                  <a:solidFill>
                    <a:srgbClr val="FFFFFF"/>
                  </a:solidFill>
                  <a:latin typeface="Exo"/>
                  <a:ea typeface="Exo"/>
                  <a:cs typeface="Exo"/>
                  <a:sym typeface="Exo"/>
                </a:rPr>
                <a:t>2</a:t>
              </a:r>
              <a:endParaRPr i="0" sz="1600" u="none" cap="none" strike="noStrike">
                <a:solidFill>
                  <a:srgbClr val="FFFFFF"/>
                </a:solidFill>
                <a:latin typeface="Exo"/>
                <a:ea typeface="Exo"/>
                <a:cs typeface="Exo"/>
                <a:sym typeface="Exo"/>
              </a:endParaRPr>
            </a:p>
          </p:txBody>
        </p:sp>
      </p:grpSp>
      <p:sp>
        <p:nvSpPr>
          <p:cNvPr id="255" name="Google Shape;255;p31"/>
          <p:cNvSpPr txBox="1"/>
          <p:nvPr/>
        </p:nvSpPr>
        <p:spPr>
          <a:xfrm>
            <a:off x="541900" y="1822000"/>
            <a:ext cx="5162700" cy="10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highlight>
                  <a:srgbClr val="D0E0E3"/>
                </a:highlight>
                <a:latin typeface="Mada"/>
                <a:ea typeface="Mada"/>
                <a:cs typeface="Mada"/>
                <a:sym typeface="Mada"/>
              </a:rPr>
              <a:t>Behavioral and socio-cultural:</a:t>
            </a:r>
            <a:r>
              <a:rPr lang="en-GB" sz="1200">
                <a:latin typeface="Mada"/>
                <a:ea typeface="Mada"/>
                <a:cs typeface="Mada"/>
                <a:sym typeface="Mada"/>
              </a:rPr>
              <a:t> Cultural and behavior patterns, life long habits developed from socialization (eg: smoking, staying up late)</a:t>
            </a:r>
            <a:endParaRPr sz="1200">
              <a:latin typeface="Mada"/>
              <a:ea typeface="Mada"/>
              <a:cs typeface="Mada"/>
              <a:sym typeface="Mada"/>
            </a:endParaRPr>
          </a:p>
          <a:p>
            <a:pPr indent="0" lvl="0" marL="0" rtl="0" algn="l">
              <a:spcBef>
                <a:spcPts val="0"/>
              </a:spcBef>
              <a:spcAft>
                <a:spcPts val="0"/>
              </a:spcAft>
              <a:buNone/>
            </a:pPr>
            <a:r>
              <a:rPr i="1" lang="en-GB" sz="1200">
                <a:latin typeface="Mada"/>
                <a:ea typeface="Mada"/>
                <a:cs typeface="Mada"/>
                <a:sym typeface="Mada"/>
              </a:rPr>
              <a:t>Analysis: High TV, computer, electronic entertainment use | Sedentary lifestyle | Car-only mode of transportation</a:t>
            </a:r>
            <a:endParaRPr i="1" sz="1200">
              <a:latin typeface="Mada"/>
              <a:ea typeface="Mada"/>
              <a:cs typeface="Mada"/>
              <a:sym typeface="Mada"/>
            </a:endParaRPr>
          </a:p>
        </p:txBody>
      </p:sp>
      <p:grpSp>
        <p:nvGrpSpPr>
          <p:cNvPr id="256" name="Google Shape;256;p31"/>
          <p:cNvGrpSpPr/>
          <p:nvPr/>
        </p:nvGrpSpPr>
        <p:grpSpPr>
          <a:xfrm>
            <a:off x="93750" y="2688617"/>
            <a:ext cx="439085" cy="429509"/>
            <a:chOff x="2186592" y="3408140"/>
            <a:chExt cx="1008000" cy="1008000"/>
          </a:xfrm>
        </p:grpSpPr>
        <p:sp>
          <p:nvSpPr>
            <p:cNvPr id="257" name="Google Shape;257;p31"/>
            <p:cNvSpPr/>
            <p:nvPr/>
          </p:nvSpPr>
          <p:spPr>
            <a:xfrm>
              <a:off x="2186592" y="3408140"/>
              <a:ext cx="1008000" cy="1008000"/>
            </a:xfrm>
            <a:prstGeom prst="ellipse">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58" name="Google Shape;258;p31"/>
            <p:cNvSpPr/>
            <p:nvPr/>
          </p:nvSpPr>
          <p:spPr>
            <a:xfrm>
              <a:off x="2384648" y="3606196"/>
              <a:ext cx="612000" cy="612000"/>
            </a:xfrm>
            <a:prstGeom prst="ellipse">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59" name="Google Shape;259;p31"/>
            <p:cNvSpPr/>
            <p:nvPr/>
          </p:nvSpPr>
          <p:spPr>
            <a:xfrm>
              <a:off x="2270285" y="373830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600">
                  <a:solidFill>
                    <a:srgbClr val="FFFFFF"/>
                  </a:solidFill>
                  <a:latin typeface="Exo"/>
                  <a:ea typeface="Exo"/>
                  <a:cs typeface="Exo"/>
                  <a:sym typeface="Exo"/>
                </a:rPr>
                <a:t>3</a:t>
              </a:r>
              <a:endParaRPr i="0" sz="1600" u="none" cap="none" strike="noStrike">
                <a:solidFill>
                  <a:srgbClr val="FFFFFF"/>
                </a:solidFill>
                <a:latin typeface="Exo"/>
                <a:ea typeface="Exo"/>
                <a:cs typeface="Exo"/>
                <a:sym typeface="Exo"/>
              </a:endParaRPr>
            </a:p>
          </p:txBody>
        </p:sp>
      </p:grpSp>
      <p:sp>
        <p:nvSpPr>
          <p:cNvPr id="260" name="Google Shape;260;p31"/>
          <p:cNvSpPr txBox="1"/>
          <p:nvPr/>
        </p:nvSpPr>
        <p:spPr>
          <a:xfrm>
            <a:off x="541900" y="2660200"/>
            <a:ext cx="6477000" cy="141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highlight>
                  <a:srgbClr val="D0E0E3"/>
                </a:highlight>
                <a:latin typeface="Mada"/>
                <a:ea typeface="Mada"/>
                <a:cs typeface="Mada"/>
                <a:sym typeface="Mada"/>
              </a:rPr>
              <a:t>Environment:</a:t>
            </a:r>
            <a:r>
              <a:rPr lang="en-GB" sz="1200">
                <a:latin typeface="Mada"/>
                <a:ea typeface="Mada"/>
                <a:cs typeface="Mada"/>
                <a:sym typeface="Mada"/>
              </a:rPr>
              <a:t> Internal – </a:t>
            </a:r>
            <a:r>
              <a:rPr lang="en-GB" sz="1200">
                <a:solidFill>
                  <a:srgbClr val="000000"/>
                </a:solidFill>
                <a:latin typeface="Mada"/>
                <a:ea typeface="Mada"/>
                <a:cs typeface="Mada"/>
                <a:sym typeface="Mada"/>
              </a:rPr>
              <a:t>internal medicine</a:t>
            </a:r>
            <a:r>
              <a:rPr lang="en-GB" sz="1200">
                <a:latin typeface="Mada"/>
                <a:ea typeface="Mada"/>
                <a:cs typeface="Mada"/>
                <a:sym typeface="Mada"/>
              </a:rPr>
              <a:t> / external (macro-environment: things you’re exposed to after conception)</a:t>
            </a:r>
            <a:endParaRPr sz="1200">
              <a:latin typeface="Mada"/>
              <a:ea typeface="Mada"/>
              <a:cs typeface="Mada"/>
              <a:sym typeface="Mada"/>
            </a:endParaRPr>
          </a:p>
          <a:p>
            <a:pPr indent="0" lvl="0" marL="0" rtl="0" algn="l">
              <a:spcBef>
                <a:spcPts val="0"/>
              </a:spcBef>
              <a:spcAft>
                <a:spcPts val="0"/>
              </a:spcAft>
              <a:buNone/>
            </a:pPr>
            <a:r>
              <a:rPr i="1" lang="en-GB" sz="1200">
                <a:latin typeface="Mada"/>
                <a:ea typeface="Mada"/>
                <a:cs typeface="Mada"/>
                <a:sym typeface="Mada"/>
              </a:rPr>
              <a:t>Analysis:</a:t>
            </a:r>
            <a:endParaRPr i="1" sz="1200">
              <a:latin typeface="Mada"/>
              <a:ea typeface="Mada"/>
              <a:cs typeface="Mada"/>
              <a:sym typeface="Mada"/>
            </a:endParaRPr>
          </a:p>
          <a:p>
            <a:pPr indent="-304800" lvl="0" marL="457200" rtl="0" algn="l">
              <a:spcBef>
                <a:spcPts val="0"/>
              </a:spcBef>
              <a:spcAft>
                <a:spcPts val="0"/>
              </a:spcAft>
              <a:buSzPts val="1200"/>
              <a:buFont typeface="Mada"/>
              <a:buChar char="●"/>
            </a:pPr>
            <a:r>
              <a:rPr b="1" i="1" lang="en-GB" sz="1200">
                <a:latin typeface="Mada"/>
                <a:ea typeface="Mada"/>
                <a:cs typeface="Mada"/>
                <a:sym typeface="Mada"/>
              </a:rPr>
              <a:t>Internal</a:t>
            </a:r>
            <a:r>
              <a:rPr i="1" lang="en-GB" sz="1200">
                <a:latin typeface="Mada"/>
                <a:ea typeface="Mada"/>
                <a:cs typeface="Mada"/>
                <a:sym typeface="Mada"/>
              </a:rPr>
              <a:t>: Hypothyroidism, Syndromic</a:t>
            </a:r>
            <a:endParaRPr i="1" sz="1200">
              <a:latin typeface="Mada"/>
              <a:ea typeface="Mada"/>
              <a:cs typeface="Mada"/>
              <a:sym typeface="Mada"/>
            </a:endParaRPr>
          </a:p>
          <a:p>
            <a:pPr indent="-304800" lvl="0" marL="457200" rtl="0" algn="l">
              <a:spcBef>
                <a:spcPts val="0"/>
              </a:spcBef>
              <a:spcAft>
                <a:spcPts val="0"/>
              </a:spcAft>
              <a:buSzPts val="1200"/>
              <a:buFont typeface="Mada"/>
              <a:buChar char="●"/>
            </a:pPr>
            <a:r>
              <a:rPr b="1" i="1" lang="en-GB" sz="1200">
                <a:latin typeface="Mada"/>
                <a:ea typeface="Mada"/>
                <a:cs typeface="Mada"/>
                <a:sym typeface="Mada"/>
              </a:rPr>
              <a:t>External</a:t>
            </a:r>
            <a:r>
              <a:rPr i="1" lang="en-GB" sz="1200">
                <a:latin typeface="Mada"/>
                <a:ea typeface="Mada"/>
                <a:cs typeface="Mada"/>
                <a:sym typeface="Mada"/>
              </a:rPr>
              <a:t>: High consumption of fatty takeaway foods / Low consumption of fruits, vegetables and fiber rich foods / Poor walkable environment / Easy access to convenience stores / Extensive unhealthy food marketing </a:t>
            </a:r>
            <a:endParaRPr i="1" sz="1200">
              <a:latin typeface="Mada"/>
              <a:ea typeface="Mada"/>
              <a:cs typeface="Mada"/>
              <a:sym typeface="Mada"/>
            </a:endParaRPr>
          </a:p>
        </p:txBody>
      </p:sp>
      <p:sp>
        <p:nvSpPr>
          <p:cNvPr id="261" name="Google Shape;261;p31"/>
          <p:cNvSpPr/>
          <p:nvPr/>
        </p:nvSpPr>
        <p:spPr>
          <a:xfrm>
            <a:off x="7199888" y="1266952"/>
            <a:ext cx="235500" cy="206100"/>
          </a:xfrm>
          <a:prstGeom prst="star5">
            <a:avLst>
              <a:gd fmla="val 19098" name="adj"/>
              <a:gd fmla="val 105146" name="hf"/>
              <a:gd fmla="val 110557" name="vf"/>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1"/>
          <p:cNvSpPr txBox="1"/>
          <p:nvPr/>
        </p:nvSpPr>
        <p:spPr>
          <a:xfrm>
            <a:off x="721125" y="776475"/>
            <a:ext cx="6069000" cy="390600"/>
          </a:xfrm>
          <a:prstGeom prst="rect">
            <a:avLst/>
          </a:prstGeom>
          <a:noFill/>
          <a:ln cap="flat" cmpd="sng" w="9525">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Many factors combine together to affect the health of individuals and communities</a:t>
            </a:r>
            <a:endParaRPr sz="1200">
              <a:latin typeface="Mada"/>
              <a:ea typeface="Mada"/>
              <a:cs typeface="Mada"/>
              <a:sym typeface="Mada"/>
            </a:endParaRPr>
          </a:p>
          <a:p>
            <a:pPr indent="0" lvl="0" marL="0" rtl="0" algn="l">
              <a:spcBef>
                <a:spcPts val="0"/>
              </a:spcBef>
              <a:spcAft>
                <a:spcPts val="0"/>
              </a:spcAft>
              <a:buNone/>
            </a:pPr>
            <a:r>
              <a:t/>
            </a:r>
            <a:endParaRPr/>
          </a:p>
        </p:txBody>
      </p:sp>
      <p:cxnSp>
        <p:nvCxnSpPr>
          <p:cNvPr id="263" name="Google Shape;263;p31"/>
          <p:cNvCxnSpPr/>
          <p:nvPr/>
        </p:nvCxnSpPr>
        <p:spPr>
          <a:xfrm>
            <a:off x="317375" y="3991413"/>
            <a:ext cx="0" cy="4371900"/>
          </a:xfrm>
          <a:prstGeom prst="straightConnector1">
            <a:avLst/>
          </a:prstGeom>
          <a:noFill/>
          <a:ln cap="flat" cmpd="sng" w="19050">
            <a:solidFill>
              <a:srgbClr val="CCCCCC"/>
            </a:solidFill>
            <a:prstDash val="solid"/>
            <a:round/>
            <a:headEnd len="med" w="med" type="oval"/>
            <a:tailEnd len="med" w="med" type="oval"/>
          </a:ln>
        </p:spPr>
      </p:cxnSp>
      <p:grpSp>
        <p:nvGrpSpPr>
          <p:cNvPr id="264" name="Google Shape;264;p31"/>
          <p:cNvGrpSpPr/>
          <p:nvPr/>
        </p:nvGrpSpPr>
        <p:grpSpPr>
          <a:xfrm>
            <a:off x="97825" y="4143655"/>
            <a:ext cx="439085" cy="429509"/>
            <a:chOff x="2186592" y="3408140"/>
            <a:chExt cx="1008000" cy="1008000"/>
          </a:xfrm>
        </p:grpSpPr>
        <p:sp>
          <p:nvSpPr>
            <p:cNvPr id="265" name="Google Shape;265;p31"/>
            <p:cNvSpPr/>
            <p:nvPr/>
          </p:nvSpPr>
          <p:spPr>
            <a:xfrm>
              <a:off x="2186592" y="3408140"/>
              <a:ext cx="1008000" cy="1008000"/>
            </a:xfrm>
            <a:prstGeom prst="ellipse">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66" name="Google Shape;266;p31"/>
            <p:cNvSpPr/>
            <p:nvPr/>
          </p:nvSpPr>
          <p:spPr>
            <a:xfrm>
              <a:off x="2384648" y="3606196"/>
              <a:ext cx="612000" cy="612000"/>
            </a:xfrm>
            <a:prstGeom prst="ellipse">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67" name="Google Shape;267;p31"/>
            <p:cNvSpPr/>
            <p:nvPr/>
          </p:nvSpPr>
          <p:spPr>
            <a:xfrm>
              <a:off x="2270285" y="373830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600">
                  <a:solidFill>
                    <a:srgbClr val="FFFFFF"/>
                  </a:solidFill>
                  <a:latin typeface="Exo"/>
                  <a:ea typeface="Exo"/>
                  <a:cs typeface="Exo"/>
                  <a:sym typeface="Exo"/>
                </a:rPr>
                <a:t>4</a:t>
              </a:r>
              <a:endParaRPr i="0" sz="1600" u="none" cap="none" strike="noStrike">
                <a:solidFill>
                  <a:srgbClr val="FFFFFF"/>
                </a:solidFill>
                <a:latin typeface="Exo"/>
                <a:ea typeface="Exo"/>
                <a:cs typeface="Exo"/>
                <a:sym typeface="Exo"/>
              </a:endParaRPr>
            </a:p>
          </p:txBody>
        </p:sp>
      </p:grpSp>
      <p:sp>
        <p:nvSpPr>
          <p:cNvPr id="268" name="Google Shape;268;p31"/>
          <p:cNvSpPr txBox="1"/>
          <p:nvPr/>
        </p:nvSpPr>
        <p:spPr>
          <a:xfrm>
            <a:off x="545975" y="4086663"/>
            <a:ext cx="6591300" cy="5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highlight>
                  <a:srgbClr val="D0E0E3"/>
                </a:highlight>
                <a:latin typeface="Mada"/>
                <a:ea typeface="Mada"/>
                <a:cs typeface="Mada"/>
                <a:sym typeface="Mada"/>
              </a:rPr>
              <a:t>Socio-economic:</a:t>
            </a:r>
            <a:r>
              <a:rPr lang="en-GB" sz="1200">
                <a:latin typeface="Mada"/>
                <a:ea typeface="Mada"/>
                <a:cs typeface="Mada"/>
                <a:sym typeface="Mada"/>
              </a:rPr>
              <a:t> Economic status; Education, Employment, Housing.</a:t>
            </a:r>
            <a:endParaRPr sz="1200">
              <a:latin typeface="Mada"/>
              <a:ea typeface="Mada"/>
              <a:cs typeface="Mada"/>
              <a:sym typeface="Mada"/>
            </a:endParaRPr>
          </a:p>
          <a:p>
            <a:pPr indent="0" lvl="0" marL="0" rtl="0" algn="l">
              <a:spcBef>
                <a:spcPts val="0"/>
              </a:spcBef>
              <a:spcAft>
                <a:spcPts val="0"/>
              </a:spcAft>
              <a:buNone/>
            </a:pPr>
            <a:r>
              <a:rPr i="1" lang="en-GB" sz="1200">
                <a:latin typeface="Mada"/>
                <a:ea typeface="Mada"/>
                <a:cs typeface="Mada"/>
                <a:sym typeface="Mada"/>
              </a:rPr>
              <a:t>Analysis: Unemployment / Low disposable income / Rural area</a:t>
            </a:r>
            <a:endParaRPr i="1" sz="1200">
              <a:latin typeface="Mada"/>
              <a:ea typeface="Mada"/>
              <a:cs typeface="Mada"/>
              <a:sym typeface="Mada"/>
            </a:endParaRPr>
          </a:p>
        </p:txBody>
      </p:sp>
      <p:grpSp>
        <p:nvGrpSpPr>
          <p:cNvPr id="269" name="Google Shape;269;p31"/>
          <p:cNvGrpSpPr/>
          <p:nvPr/>
        </p:nvGrpSpPr>
        <p:grpSpPr>
          <a:xfrm>
            <a:off x="97825" y="4934230"/>
            <a:ext cx="439085" cy="429509"/>
            <a:chOff x="2186592" y="3408140"/>
            <a:chExt cx="1008000" cy="1008000"/>
          </a:xfrm>
        </p:grpSpPr>
        <p:sp>
          <p:nvSpPr>
            <p:cNvPr id="270" name="Google Shape;270;p31"/>
            <p:cNvSpPr/>
            <p:nvPr/>
          </p:nvSpPr>
          <p:spPr>
            <a:xfrm>
              <a:off x="2186592" y="3408140"/>
              <a:ext cx="1008000" cy="1008000"/>
            </a:xfrm>
            <a:prstGeom prst="ellipse">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71" name="Google Shape;271;p31"/>
            <p:cNvSpPr/>
            <p:nvPr/>
          </p:nvSpPr>
          <p:spPr>
            <a:xfrm>
              <a:off x="2384648" y="3606196"/>
              <a:ext cx="612000" cy="612000"/>
            </a:xfrm>
            <a:prstGeom prst="ellipse">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72" name="Google Shape;272;p31"/>
            <p:cNvSpPr/>
            <p:nvPr/>
          </p:nvSpPr>
          <p:spPr>
            <a:xfrm>
              <a:off x="2270285" y="373830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600">
                  <a:solidFill>
                    <a:srgbClr val="FFFFFF"/>
                  </a:solidFill>
                  <a:latin typeface="Exo"/>
                  <a:ea typeface="Exo"/>
                  <a:cs typeface="Exo"/>
                  <a:sym typeface="Exo"/>
                </a:rPr>
                <a:t>5</a:t>
              </a:r>
              <a:endParaRPr i="0" sz="1600" u="none" cap="none" strike="noStrike">
                <a:solidFill>
                  <a:srgbClr val="FFFFFF"/>
                </a:solidFill>
                <a:latin typeface="Exo"/>
                <a:ea typeface="Exo"/>
                <a:cs typeface="Exo"/>
                <a:sym typeface="Exo"/>
              </a:endParaRPr>
            </a:p>
          </p:txBody>
        </p:sp>
      </p:grpSp>
      <p:grpSp>
        <p:nvGrpSpPr>
          <p:cNvPr id="273" name="Google Shape;273;p31"/>
          <p:cNvGrpSpPr/>
          <p:nvPr/>
        </p:nvGrpSpPr>
        <p:grpSpPr>
          <a:xfrm>
            <a:off x="97825" y="5762905"/>
            <a:ext cx="439085" cy="429509"/>
            <a:chOff x="2186592" y="3408140"/>
            <a:chExt cx="1008000" cy="1008000"/>
          </a:xfrm>
        </p:grpSpPr>
        <p:sp>
          <p:nvSpPr>
            <p:cNvPr id="274" name="Google Shape;274;p31"/>
            <p:cNvSpPr/>
            <p:nvPr/>
          </p:nvSpPr>
          <p:spPr>
            <a:xfrm>
              <a:off x="2186592" y="3408140"/>
              <a:ext cx="1008000" cy="1008000"/>
            </a:xfrm>
            <a:prstGeom prst="ellipse">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75" name="Google Shape;275;p31"/>
            <p:cNvSpPr/>
            <p:nvPr/>
          </p:nvSpPr>
          <p:spPr>
            <a:xfrm>
              <a:off x="2384648" y="3606196"/>
              <a:ext cx="612000" cy="612000"/>
            </a:xfrm>
            <a:prstGeom prst="ellipse">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76" name="Google Shape;276;p31"/>
            <p:cNvSpPr/>
            <p:nvPr/>
          </p:nvSpPr>
          <p:spPr>
            <a:xfrm>
              <a:off x="2270285" y="373830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600">
                  <a:solidFill>
                    <a:srgbClr val="FFFFFF"/>
                  </a:solidFill>
                  <a:latin typeface="Exo"/>
                  <a:ea typeface="Exo"/>
                  <a:cs typeface="Exo"/>
                  <a:sym typeface="Exo"/>
                </a:rPr>
                <a:t>6</a:t>
              </a:r>
              <a:endParaRPr i="0" sz="1600" u="none" cap="none" strike="noStrike">
                <a:solidFill>
                  <a:srgbClr val="FFFFFF"/>
                </a:solidFill>
                <a:latin typeface="Exo"/>
                <a:ea typeface="Exo"/>
                <a:cs typeface="Exo"/>
                <a:sym typeface="Exo"/>
              </a:endParaRPr>
            </a:p>
          </p:txBody>
        </p:sp>
      </p:grpSp>
      <p:sp>
        <p:nvSpPr>
          <p:cNvPr id="277" name="Google Shape;277;p31"/>
          <p:cNvSpPr txBox="1"/>
          <p:nvPr/>
        </p:nvSpPr>
        <p:spPr>
          <a:xfrm>
            <a:off x="545975" y="4867713"/>
            <a:ext cx="6591300" cy="5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highlight>
                  <a:srgbClr val="D0E0E3"/>
                </a:highlight>
                <a:latin typeface="Mada"/>
                <a:ea typeface="Mada"/>
                <a:cs typeface="Mada"/>
                <a:sym typeface="Mada"/>
              </a:rPr>
              <a:t>Health services:</a:t>
            </a:r>
            <a:r>
              <a:rPr lang="en-GB" sz="1200">
                <a:latin typeface="Mada"/>
                <a:ea typeface="Mada"/>
                <a:cs typeface="Mada"/>
                <a:sym typeface="Mada"/>
              </a:rPr>
              <a:t> Services for treatment of disease, prevention, and promotion of health.</a:t>
            </a:r>
            <a:endParaRPr sz="1200">
              <a:latin typeface="Mada"/>
              <a:ea typeface="Mada"/>
              <a:cs typeface="Mada"/>
              <a:sym typeface="Mada"/>
            </a:endParaRPr>
          </a:p>
          <a:p>
            <a:pPr indent="0" lvl="0" marL="0" rtl="0" algn="l">
              <a:spcBef>
                <a:spcPts val="0"/>
              </a:spcBef>
              <a:spcAft>
                <a:spcPts val="0"/>
              </a:spcAft>
              <a:buNone/>
            </a:pPr>
            <a:r>
              <a:rPr i="1" lang="en-GB" sz="1200">
                <a:latin typeface="Mada"/>
                <a:ea typeface="Mada"/>
                <a:cs typeface="Mada"/>
                <a:sym typeface="Mada"/>
              </a:rPr>
              <a:t>Analysis: Limited preventive services / Delayed access to treatment</a:t>
            </a:r>
            <a:endParaRPr i="1" sz="1200">
              <a:latin typeface="Mada"/>
              <a:ea typeface="Mada"/>
              <a:cs typeface="Mada"/>
              <a:sym typeface="Mada"/>
            </a:endParaRPr>
          </a:p>
        </p:txBody>
      </p:sp>
      <p:sp>
        <p:nvSpPr>
          <p:cNvPr id="278" name="Google Shape;278;p31"/>
          <p:cNvSpPr txBox="1"/>
          <p:nvPr/>
        </p:nvSpPr>
        <p:spPr>
          <a:xfrm>
            <a:off x="545975" y="5763063"/>
            <a:ext cx="65913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highlight>
                  <a:srgbClr val="D0E0E3"/>
                </a:highlight>
                <a:latin typeface="Mada"/>
                <a:ea typeface="Mada"/>
                <a:cs typeface="Mada"/>
                <a:sym typeface="Mada"/>
              </a:rPr>
              <a:t>Aging population:</a:t>
            </a:r>
            <a:r>
              <a:rPr lang="en-GB" sz="1200">
                <a:latin typeface="Mada"/>
                <a:ea typeface="Mada"/>
                <a:cs typeface="Mada"/>
                <a:sym typeface="Mada"/>
              </a:rPr>
              <a:t> Increased burden of chronic diseases.</a:t>
            </a:r>
            <a:endParaRPr sz="1200">
              <a:latin typeface="Mada"/>
              <a:ea typeface="Mada"/>
              <a:cs typeface="Mada"/>
              <a:sym typeface="Mada"/>
            </a:endParaRPr>
          </a:p>
        </p:txBody>
      </p:sp>
      <p:grpSp>
        <p:nvGrpSpPr>
          <p:cNvPr id="279" name="Google Shape;279;p31"/>
          <p:cNvGrpSpPr/>
          <p:nvPr/>
        </p:nvGrpSpPr>
        <p:grpSpPr>
          <a:xfrm>
            <a:off x="97825" y="6543955"/>
            <a:ext cx="439085" cy="429509"/>
            <a:chOff x="2186592" y="3408140"/>
            <a:chExt cx="1008000" cy="1008000"/>
          </a:xfrm>
        </p:grpSpPr>
        <p:sp>
          <p:nvSpPr>
            <p:cNvPr id="280" name="Google Shape;280;p31"/>
            <p:cNvSpPr/>
            <p:nvPr/>
          </p:nvSpPr>
          <p:spPr>
            <a:xfrm>
              <a:off x="2186592" y="3408140"/>
              <a:ext cx="1008000" cy="1008000"/>
            </a:xfrm>
            <a:prstGeom prst="ellipse">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81" name="Google Shape;281;p31"/>
            <p:cNvSpPr/>
            <p:nvPr/>
          </p:nvSpPr>
          <p:spPr>
            <a:xfrm>
              <a:off x="2384648" y="3606196"/>
              <a:ext cx="612000" cy="612000"/>
            </a:xfrm>
            <a:prstGeom prst="ellipse">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82" name="Google Shape;282;p31"/>
            <p:cNvSpPr/>
            <p:nvPr/>
          </p:nvSpPr>
          <p:spPr>
            <a:xfrm>
              <a:off x="2270285" y="373830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600">
                  <a:solidFill>
                    <a:srgbClr val="FFFFFF"/>
                  </a:solidFill>
                  <a:latin typeface="Exo"/>
                  <a:ea typeface="Exo"/>
                  <a:cs typeface="Exo"/>
                  <a:sym typeface="Exo"/>
                </a:rPr>
                <a:t>7</a:t>
              </a:r>
              <a:endParaRPr i="0" sz="1600" u="none" cap="none" strike="noStrike">
                <a:solidFill>
                  <a:srgbClr val="FFFFFF"/>
                </a:solidFill>
                <a:latin typeface="Exo"/>
                <a:ea typeface="Exo"/>
                <a:cs typeface="Exo"/>
                <a:sym typeface="Exo"/>
              </a:endParaRPr>
            </a:p>
          </p:txBody>
        </p:sp>
      </p:grpSp>
      <p:sp>
        <p:nvSpPr>
          <p:cNvPr id="283" name="Google Shape;283;p31"/>
          <p:cNvSpPr txBox="1"/>
          <p:nvPr/>
        </p:nvSpPr>
        <p:spPr>
          <a:xfrm>
            <a:off x="545975" y="6486963"/>
            <a:ext cx="6591300" cy="6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highlight>
                  <a:srgbClr val="D0E0E3"/>
                </a:highlight>
                <a:latin typeface="Mada"/>
                <a:ea typeface="Mada"/>
                <a:cs typeface="Mada"/>
                <a:sym typeface="Mada"/>
              </a:rPr>
              <a:t>Gender:</a:t>
            </a:r>
            <a:r>
              <a:rPr lang="en-GB" sz="1200">
                <a:latin typeface="Mada"/>
                <a:ea typeface="Mada"/>
                <a:cs typeface="Mada"/>
                <a:sym typeface="Mada"/>
              </a:rPr>
              <a:t> </a:t>
            </a:r>
            <a:r>
              <a:rPr b="1" lang="en-GB" sz="1200" u="sng">
                <a:solidFill>
                  <a:srgbClr val="CC0000"/>
                </a:solidFill>
                <a:latin typeface="Mada"/>
                <a:ea typeface="Mada"/>
                <a:cs typeface="Mada"/>
                <a:sym typeface="Mada"/>
              </a:rPr>
              <a:t>Women's health</a:t>
            </a:r>
            <a:r>
              <a:rPr lang="en-GB" sz="1200">
                <a:latin typeface="Mada"/>
                <a:ea typeface="Mada"/>
                <a:cs typeface="Mada"/>
                <a:sym typeface="Mada"/>
              </a:rPr>
              <a:t> covering nutrition, reproductive health, the health consequences of violence, ageing, lifestyle related conditions and the occupational environment.</a:t>
            </a:r>
            <a:endParaRPr sz="1200">
              <a:latin typeface="Mada"/>
              <a:ea typeface="Mada"/>
              <a:cs typeface="Mada"/>
              <a:sym typeface="Mada"/>
            </a:endParaRPr>
          </a:p>
          <a:p>
            <a:pPr indent="0" lvl="0" marL="0" rtl="0" algn="l">
              <a:spcBef>
                <a:spcPts val="0"/>
              </a:spcBef>
              <a:spcAft>
                <a:spcPts val="0"/>
              </a:spcAft>
              <a:buNone/>
            </a:pPr>
            <a:r>
              <a:rPr i="1" lang="en-GB" sz="1200">
                <a:latin typeface="Mada"/>
                <a:ea typeface="Mada"/>
                <a:cs typeface="Mada"/>
                <a:sym typeface="Mada"/>
              </a:rPr>
              <a:t>Analysis: Male obesity is more prevalent than females in Saudi Arabia</a:t>
            </a:r>
            <a:endParaRPr i="1" sz="1200">
              <a:latin typeface="Mada"/>
              <a:ea typeface="Mada"/>
              <a:cs typeface="Mada"/>
              <a:sym typeface="Mada"/>
            </a:endParaRPr>
          </a:p>
        </p:txBody>
      </p:sp>
      <p:grpSp>
        <p:nvGrpSpPr>
          <p:cNvPr id="284" name="Google Shape;284;p31"/>
          <p:cNvGrpSpPr/>
          <p:nvPr/>
        </p:nvGrpSpPr>
        <p:grpSpPr>
          <a:xfrm>
            <a:off x="97825" y="7610755"/>
            <a:ext cx="439085" cy="429509"/>
            <a:chOff x="2186592" y="3408140"/>
            <a:chExt cx="1008000" cy="1008000"/>
          </a:xfrm>
        </p:grpSpPr>
        <p:sp>
          <p:nvSpPr>
            <p:cNvPr id="285" name="Google Shape;285;p31"/>
            <p:cNvSpPr/>
            <p:nvPr/>
          </p:nvSpPr>
          <p:spPr>
            <a:xfrm>
              <a:off x="2186592" y="3408140"/>
              <a:ext cx="1008000" cy="1008000"/>
            </a:xfrm>
            <a:prstGeom prst="ellipse">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86" name="Google Shape;286;p31"/>
            <p:cNvSpPr/>
            <p:nvPr/>
          </p:nvSpPr>
          <p:spPr>
            <a:xfrm>
              <a:off x="2384648" y="3606196"/>
              <a:ext cx="612000" cy="612000"/>
            </a:xfrm>
            <a:prstGeom prst="ellipse">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87" name="Google Shape;287;p31"/>
            <p:cNvSpPr/>
            <p:nvPr/>
          </p:nvSpPr>
          <p:spPr>
            <a:xfrm>
              <a:off x="2270285" y="373830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600">
                  <a:solidFill>
                    <a:srgbClr val="FFFFFF"/>
                  </a:solidFill>
                  <a:latin typeface="Exo"/>
                  <a:ea typeface="Exo"/>
                  <a:cs typeface="Exo"/>
                  <a:sym typeface="Exo"/>
                </a:rPr>
                <a:t>8</a:t>
              </a:r>
              <a:endParaRPr i="0" sz="1600" u="none" cap="none" strike="noStrike">
                <a:solidFill>
                  <a:srgbClr val="FFFFFF"/>
                </a:solidFill>
                <a:latin typeface="Exo"/>
                <a:ea typeface="Exo"/>
                <a:cs typeface="Exo"/>
                <a:sym typeface="Exo"/>
              </a:endParaRPr>
            </a:p>
          </p:txBody>
        </p:sp>
      </p:grpSp>
      <p:sp>
        <p:nvSpPr>
          <p:cNvPr id="288" name="Google Shape;288;p31"/>
          <p:cNvSpPr txBox="1"/>
          <p:nvPr/>
        </p:nvSpPr>
        <p:spPr>
          <a:xfrm>
            <a:off x="545975" y="7553763"/>
            <a:ext cx="6591300" cy="6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highlight>
                  <a:srgbClr val="D0E0E3"/>
                </a:highlight>
                <a:latin typeface="Mada"/>
                <a:ea typeface="Mada"/>
                <a:cs typeface="Mada"/>
                <a:sym typeface="Mada"/>
              </a:rPr>
              <a:t>Other: </a:t>
            </a:r>
            <a:r>
              <a:rPr lang="en-GB" sz="1200">
                <a:latin typeface="Mada"/>
                <a:ea typeface="Mada"/>
                <a:cs typeface="Mada"/>
                <a:sym typeface="Mada"/>
              </a:rPr>
              <a:t>Information technology, health related systems like agriculture and food.</a:t>
            </a:r>
            <a:endParaRPr sz="1200">
              <a:latin typeface="Mada"/>
              <a:ea typeface="Mada"/>
              <a:cs typeface="Mada"/>
              <a:sym typeface="Mada"/>
            </a:endParaRPr>
          </a:p>
          <a:p>
            <a:pPr indent="0" lvl="0" marL="0" rtl="0" algn="l">
              <a:spcBef>
                <a:spcPts val="0"/>
              </a:spcBef>
              <a:spcAft>
                <a:spcPts val="0"/>
              </a:spcAft>
              <a:buNone/>
            </a:pPr>
            <a:r>
              <a:rPr i="1" lang="en-GB" sz="1200">
                <a:latin typeface="Mada"/>
                <a:ea typeface="Mada"/>
                <a:cs typeface="Mada"/>
                <a:sym typeface="Mada"/>
              </a:rPr>
              <a:t>Analysis: Weak food policy &amp; pricing | High Cost of organized physical activity programs/sport</a:t>
            </a:r>
            <a:endParaRPr i="1" sz="1200">
              <a:latin typeface="Mada"/>
              <a:ea typeface="Mada"/>
              <a:cs typeface="Mada"/>
              <a:sym typeface="Mad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2"/>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2"/>
          <p:cNvSpPr txBox="1"/>
          <p:nvPr/>
        </p:nvSpPr>
        <p:spPr>
          <a:xfrm>
            <a:off x="259564" y="330372"/>
            <a:ext cx="7072200" cy="68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L3- </a:t>
            </a:r>
            <a:r>
              <a:rPr b="1" lang="en-GB" sz="2400">
                <a:solidFill>
                  <a:srgbClr val="134F5C"/>
                </a:solidFill>
                <a:latin typeface="Nunito"/>
                <a:ea typeface="Nunito"/>
                <a:cs typeface="Nunito"/>
                <a:sym typeface="Nunito"/>
              </a:rPr>
              <a:t>Health </a:t>
            </a:r>
            <a:r>
              <a:rPr b="1" lang="en-GB" sz="2400">
                <a:solidFill>
                  <a:srgbClr val="134F5C"/>
                </a:solidFill>
                <a:latin typeface="Nunito"/>
                <a:ea typeface="Nunito"/>
                <a:cs typeface="Nunito"/>
                <a:sym typeface="Nunito"/>
              </a:rPr>
              <a:t>Indicators </a:t>
            </a:r>
            <a:endParaRPr b="1" sz="2400">
              <a:solidFill>
                <a:srgbClr val="134F5C"/>
              </a:solidFill>
              <a:latin typeface="Nunito"/>
              <a:ea typeface="Nunito"/>
              <a:cs typeface="Nunito"/>
              <a:sym typeface="Nunito"/>
            </a:endParaRPr>
          </a:p>
        </p:txBody>
      </p:sp>
      <p:graphicFrame>
        <p:nvGraphicFramePr>
          <p:cNvPr id="295" name="Google Shape;295;p32"/>
          <p:cNvGraphicFramePr/>
          <p:nvPr/>
        </p:nvGraphicFramePr>
        <p:xfrm>
          <a:off x="210913" y="805541"/>
          <a:ext cx="3000000" cy="3000000"/>
        </p:xfrm>
        <a:graphic>
          <a:graphicData uri="http://schemas.openxmlformats.org/drawingml/2006/table">
            <a:tbl>
              <a:tblPr>
                <a:noFill/>
                <a:tableStyleId>{82A52158-4DB9-475D-8676-6519C3242527}</a:tableStyleId>
              </a:tblPr>
              <a:tblGrid>
                <a:gridCol w="1334675"/>
                <a:gridCol w="1948600"/>
                <a:gridCol w="1813900"/>
                <a:gridCol w="2101850"/>
              </a:tblGrid>
              <a:tr h="200025">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Tool of Measurement</a:t>
                      </a:r>
                      <a:endParaRPr b="1" sz="1200">
                        <a:solidFill>
                          <a:srgbClr val="FFFFFF"/>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b="1" lang="en-GB" sz="1200">
                          <a:latin typeface="Mada"/>
                          <a:ea typeface="Mada"/>
                          <a:cs typeface="Mada"/>
                          <a:sym typeface="Mada"/>
                        </a:rPr>
                        <a:t>Ratio (simple ratio)</a:t>
                      </a:r>
                      <a:endParaRPr b="1" sz="12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b="1" lang="en-GB" sz="1200">
                          <a:latin typeface="Mada"/>
                          <a:ea typeface="Mada"/>
                          <a:cs typeface="Mada"/>
                          <a:sym typeface="Mada"/>
                        </a:rPr>
                        <a:t>Proportion</a:t>
                      </a:r>
                      <a:endParaRPr b="1" sz="12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b="1" lang="en-GB" sz="1200">
                          <a:latin typeface="Mada"/>
                          <a:ea typeface="Mada"/>
                          <a:cs typeface="Mada"/>
                          <a:sym typeface="Mada"/>
                        </a:rPr>
                        <a:t>Rate</a:t>
                      </a:r>
                      <a:endParaRPr b="1" sz="12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52425">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Definition</a:t>
                      </a:r>
                      <a:endParaRPr b="1" sz="1200">
                        <a:solidFill>
                          <a:srgbClr val="FFFFFF"/>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76A5AF"/>
                    </a:solidFill>
                  </a:tcPr>
                </a:tc>
                <a:tc>
                  <a:txBody>
                    <a:bodyPr/>
                    <a:lstStyle/>
                    <a:p>
                      <a:pPr indent="0" lvl="0" marL="0" rtl="0" algn="l">
                        <a:spcBef>
                          <a:spcPts val="0"/>
                        </a:spcBef>
                        <a:spcAft>
                          <a:spcPts val="0"/>
                        </a:spcAft>
                        <a:buNone/>
                      </a:pPr>
                      <a:r>
                        <a:rPr lang="en-GB" sz="1200">
                          <a:latin typeface="Mada"/>
                          <a:ea typeface="Mada"/>
                          <a:cs typeface="Mada"/>
                          <a:sym typeface="Mada"/>
                        </a:rPr>
                        <a:t>the relationship in size of one measure/variable to another</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b="1" lang="en-GB" sz="1200">
                          <a:latin typeface="Mada"/>
                          <a:ea typeface="Mada"/>
                          <a:cs typeface="Mada"/>
                          <a:sym typeface="Mada"/>
                        </a:rPr>
                        <a:t>A specific type of ratio</a:t>
                      </a:r>
                      <a:r>
                        <a:rPr lang="en-GB" sz="1200">
                          <a:latin typeface="Mada"/>
                          <a:ea typeface="Mada"/>
                          <a:cs typeface="Mada"/>
                          <a:sym typeface="Mada"/>
                        </a:rPr>
                        <a:t> that relates a part to a whole</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b="1" lang="en-GB" sz="1200">
                          <a:latin typeface="Mada"/>
                          <a:ea typeface="Mada"/>
                          <a:cs typeface="Mada"/>
                          <a:sym typeface="Mada"/>
                        </a:rPr>
                        <a:t>A special type of proportion</a:t>
                      </a:r>
                      <a:r>
                        <a:rPr lang="en-GB" sz="1200">
                          <a:latin typeface="Mada"/>
                          <a:ea typeface="Mada"/>
                          <a:cs typeface="Mada"/>
                          <a:sym typeface="Mada"/>
                        </a:rPr>
                        <a:t> that measures the occurrence of an event in a population during a given time.</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04775">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Use</a:t>
                      </a:r>
                      <a:endParaRPr b="1" sz="1200">
                        <a:solidFill>
                          <a:srgbClr val="FFFFFF"/>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76A5AF"/>
                    </a:solidFill>
                  </a:tcPr>
                </a:tc>
                <a:tc>
                  <a:txBody>
                    <a:bodyPr/>
                    <a:lstStyle/>
                    <a:p>
                      <a:pPr indent="0" lvl="0" marL="0" rtl="0" algn="l">
                        <a:spcBef>
                          <a:spcPts val="0"/>
                        </a:spcBef>
                        <a:spcAft>
                          <a:spcPts val="0"/>
                        </a:spcAft>
                        <a:buNone/>
                      </a:pPr>
                      <a:r>
                        <a:rPr lang="en-GB" sz="1200">
                          <a:latin typeface="Mada"/>
                          <a:ea typeface="Mada"/>
                          <a:cs typeface="Mada"/>
                          <a:sym typeface="Mada"/>
                        </a:rPr>
                        <a:t>size of two different variables or quantities</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Mada"/>
                          <a:ea typeface="Mada"/>
                          <a:cs typeface="Mada"/>
                          <a:sym typeface="Mada"/>
                        </a:rPr>
                        <a:t>magnitude of the part of a whole</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b="1" lang="en-GB" sz="1200">
                          <a:solidFill>
                            <a:srgbClr val="CC0000"/>
                          </a:solidFill>
                          <a:latin typeface="Mada"/>
                          <a:ea typeface="Mada"/>
                          <a:cs typeface="Mada"/>
                          <a:sym typeface="Mada"/>
                        </a:rPr>
                        <a:t>to allow comparisons</a:t>
                      </a:r>
                      <a:endParaRPr b="1" sz="1200">
                        <a:solidFill>
                          <a:srgbClr val="CC0000"/>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89535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Differentiating element</a:t>
                      </a:r>
                      <a:endParaRPr b="1" sz="1200">
                        <a:solidFill>
                          <a:srgbClr val="FFFFFF"/>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76A5AF"/>
                    </a:solidFill>
                  </a:tcPr>
                </a:tc>
                <a:tc>
                  <a:txBody>
                    <a:bodyPr/>
                    <a:lstStyle/>
                    <a:p>
                      <a:pPr indent="0" lvl="0" marL="0" rtl="0" algn="l">
                        <a:spcBef>
                          <a:spcPts val="0"/>
                        </a:spcBef>
                        <a:spcAft>
                          <a:spcPts val="0"/>
                        </a:spcAft>
                        <a:buNone/>
                      </a:pPr>
                      <a:r>
                        <a:rPr lang="en-GB" sz="1200">
                          <a:latin typeface="Mada"/>
                          <a:ea typeface="Mada"/>
                          <a:cs typeface="Mada"/>
                          <a:sym typeface="Mada"/>
                        </a:rPr>
                        <a:t>The numerator is </a:t>
                      </a:r>
                      <a:r>
                        <a:rPr b="1" lang="en-GB" sz="1200">
                          <a:solidFill>
                            <a:srgbClr val="CC0000"/>
                          </a:solidFill>
                          <a:latin typeface="Mada"/>
                          <a:ea typeface="Mada"/>
                          <a:cs typeface="Mada"/>
                          <a:sym typeface="Mada"/>
                        </a:rPr>
                        <a:t>NOT</a:t>
                      </a:r>
                      <a:r>
                        <a:rPr b="1" lang="en-GB" sz="1200">
                          <a:solidFill>
                            <a:srgbClr val="FF0000"/>
                          </a:solidFill>
                          <a:latin typeface="Mada"/>
                          <a:ea typeface="Mada"/>
                          <a:cs typeface="Mada"/>
                          <a:sym typeface="Mada"/>
                        </a:rPr>
                        <a:t> </a:t>
                      </a:r>
                      <a:r>
                        <a:rPr lang="en-GB" sz="1200">
                          <a:latin typeface="Mada"/>
                          <a:ea typeface="Mada"/>
                          <a:cs typeface="Mada"/>
                          <a:sym typeface="Mada"/>
                        </a:rPr>
                        <a:t>a component of the denominator.</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Mada"/>
                          <a:ea typeface="Mada"/>
                          <a:cs typeface="Mada"/>
                          <a:sym typeface="Mada"/>
                        </a:rPr>
                        <a:t>The numerator is </a:t>
                      </a:r>
                      <a:r>
                        <a:rPr b="1" lang="en-GB" sz="1200">
                          <a:solidFill>
                            <a:srgbClr val="CC0000"/>
                          </a:solidFill>
                          <a:latin typeface="Mada"/>
                          <a:ea typeface="Mada"/>
                          <a:cs typeface="Mada"/>
                          <a:sym typeface="Mada"/>
                        </a:rPr>
                        <a:t>ALWAYS</a:t>
                      </a:r>
                      <a:r>
                        <a:rPr b="1" lang="en-GB" sz="1200">
                          <a:solidFill>
                            <a:srgbClr val="FF0000"/>
                          </a:solidFill>
                          <a:latin typeface="Mada"/>
                          <a:ea typeface="Mada"/>
                          <a:cs typeface="Mada"/>
                          <a:sym typeface="Mada"/>
                        </a:rPr>
                        <a:t> </a:t>
                      </a:r>
                      <a:r>
                        <a:rPr lang="en-GB" sz="1200">
                          <a:latin typeface="Mada"/>
                          <a:ea typeface="Mada"/>
                          <a:cs typeface="Mada"/>
                          <a:sym typeface="Mada"/>
                        </a:rPr>
                        <a:t>a component of / INCLUDED in the denominator.</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Mada"/>
                          <a:ea typeface="Mada"/>
                          <a:cs typeface="Mada"/>
                          <a:sym typeface="Mada"/>
                        </a:rPr>
                        <a:t>There must be a time dimension and a multiplier (per 1000, per 100,000) </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
        <p:nvSpPr>
          <p:cNvPr id="296" name="Google Shape;296;p32"/>
          <p:cNvSpPr/>
          <p:nvPr/>
        </p:nvSpPr>
        <p:spPr>
          <a:xfrm>
            <a:off x="164075" y="4613636"/>
            <a:ext cx="1819152" cy="505494"/>
          </a:xfrm>
          <a:prstGeom prst="flowChartTerminator">
            <a:avLst/>
          </a:prstGeom>
          <a:solidFill>
            <a:srgbClr val="134F5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330200" lvl="0" marL="457200" rtl="0" algn="l">
              <a:spcBef>
                <a:spcPts val="0"/>
              </a:spcBef>
              <a:spcAft>
                <a:spcPts val="0"/>
              </a:spcAft>
              <a:buClr>
                <a:srgbClr val="FFFFFF"/>
              </a:buClr>
              <a:buSzPts val="1600"/>
              <a:buFont typeface="Nunito"/>
              <a:buChar char="●"/>
            </a:pPr>
            <a:r>
              <a:rPr lang="en-GB" sz="1600">
                <a:solidFill>
                  <a:srgbClr val="FFFFFF"/>
                </a:solidFill>
                <a:latin typeface="Nunito"/>
                <a:ea typeface="Nunito"/>
                <a:cs typeface="Nunito"/>
                <a:sym typeface="Nunito"/>
              </a:rPr>
              <a:t>Incidence</a:t>
            </a:r>
            <a:endParaRPr sz="1600">
              <a:solidFill>
                <a:srgbClr val="FFFFFF"/>
              </a:solidFill>
              <a:latin typeface="Nunito"/>
              <a:ea typeface="Nunito"/>
              <a:cs typeface="Nunito"/>
              <a:sym typeface="Nunito"/>
            </a:endParaRPr>
          </a:p>
        </p:txBody>
      </p:sp>
      <p:sp>
        <p:nvSpPr>
          <p:cNvPr id="297" name="Google Shape;297;p32"/>
          <p:cNvSpPr/>
          <p:nvPr/>
        </p:nvSpPr>
        <p:spPr>
          <a:xfrm>
            <a:off x="227522" y="4679345"/>
            <a:ext cx="374100" cy="374100"/>
          </a:xfrm>
          <a:prstGeom prst="ellipse">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GB" sz="1200">
                <a:solidFill>
                  <a:srgbClr val="134F5C"/>
                </a:solidFill>
                <a:latin typeface="Changa"/>
                <a:ea typeface="Changa"/>
                <a:cs typeface="Changa"/>
                <a:sym typeface="Changa"/>
              </a:rPr>
              <a:t>1</a:t>
            </a:r>
            <a:endParaRPr b="1" i="0" sz="1200" u="none" cap="none" strike="noStrike">
              <a:solidFill>
                <a:srgbClr val="134F5C"/>
              </a:solidFill>
              <a:latin typeface="Changa"/>
              <a:ea typeface="Changa"/>
              <a:cs typeface="Changa"/>
              <a:sym typeface="Changa"/>
            </a:endParaRPr>
          </a:p>
        </p:txBody>
      </p:sp>
      <p:graphicFrame>
        <p:nvGraphicFramePr>
          <p:cNvPr id="298" name="Google Shape;298;p32"/>
          <p:cNvGraphicFramePr/>
          <p:nvPr/>
        </p:nvGraphicFramePr>
        <p:xfrm>
          <a:off x="334488" y="5248486"/>
          <a:ext cx="3000000" cy="3000000"/>
        </p:xfrm>
        <a:graphic>
          <a:graphicData uri="http://schemas.openxmlformats.org/drawingml/2006/table">
            <a:tbl>
              <a:tblPr>
                <a:noFill/>
                <a:tableStyleId>{82A52158-4DB9-475D-8676-6519C3242527}</a:tableStyleId>
              </a:tblPr>
              <a:tblGrid>
                <a:gridCol w="1495925"/>
                <a:gridCol w="5085850"/>
              </a:tblGrid>
              <a:tr h="239575">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Definition</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a:txBody>
                    <a:bodyPr/>
                    <a:lstStyle/>
                    <a:p>
                      <a:pPr indent="0" lvl="0" marL="0" rtl="0" algn="l">
                        <a:spcBef>
                          <a:spcPts val="0"/>
                        </a:spcBef>
                        <a:spcAft>
                          <a:spcPts val="0"/>
                        </a:spcAft>
                        <a:buNone/>
                      </a:pPr>
                      <a:r>
                        <a:rPr lang="en-GB" sz="1200">
                          <a:latin typeface="Mada"/>
                          <a:ea typeface="Mada"/>
                          <a:cs typeface="Mada"/>
                          <a:sym typeface="Mada"/>
                        </a:rPr>
                        <a:t>Number of NEW cases occurring in a DEFINED POPULATION during a SPECIFIED PERIOD OF TIME.</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600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Tool of Measurement</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a:txBody>
                    <a:bodyPr/>
                    <a:lstStyle/>
                    <a:p>
                      <a:pPr indent="0" lvl="0" marL="0" rtl="0" algn="l">
                        <a:spcBef>
                          <a:spcPts val="0"/>
                        </a:spcBef>
                        <a:spcAft>
                          <a:spcPts val="0"/>
                        </a:spcAft>
                        <a:buNone/>
                      </a:pPr>
                      <a:r>
                        <a:rPr lang="en-GB" sz="1200">
                          <a:latin typeface="Mada"/>
                          <a:ea typeface="Mada"/>
                          <a:cs typeface="Mada"/>
                          <a:sym typeface="Mada"/>
                        </a:rPr>
                        <a:t>Rate</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600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Numerator</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a:txBody>
                    <a:bodyPr/>
                    <a:lstStyle/>
                    <a:p>
                      <a:pPr indent="0" lvl="0" marL="0" rtl="0" algn="l">
                        <a:spcBef>
                          <a:spcPts val="0"/>
                        </a:spcBef>
                        <a:spcAft>
                          <a:spcPts val="0"/>
                        </a:spcAft>
                        <a:buNone/>
                      </a:pPr>
                      <a:r>
                        <a:rPr lang="en-GB" sz="1200">
                          <a:latin typeface="Mada"/>
                          <a:ea typeface="Mada"/>
                          <a:cs typeface="Mada"/>
                          <a:sym typeface="Mada"/>
                        </a:rPr>
                        <a:t>Number of</a:t>
                      </a:r>
                      <a:r>
                        <a:rPr lang="en-GB" sz="1200">
                          <a:solidFill>
                            <a:srgbClr val="CC0000"/>
                          </a:solidFill>
                          <a:latin typeface="Mada"/>
                          <a:ea typeface="Mada"/>
                          <a:cs typeface="Mada"/>
                          <a:sym typeface="Mada"/>
                        </a:rPr>
                        <a:t> </a:t>
                      </a:r>
                      <a:r>
                        <a:rPr b="1" lang="en-GB" sz="1200">
                          <a:solidFill>
                            <a:srgbClr val="CC0000"/>
                          </a:solidFill>
                          <a:latin typeface="Mada"/>
                          <a:ea typeface="Mada"/>
                          <a:cs typeface="Mada"/>
                          <a:sym typeface="Mada"/>
                        </a:rPr>
                        <a:t>NEW cases</a:t>
                      </a:r>
                      <a:r>
                        <a:rPr b="1" lang="en-GB" sz="1200">
                          <a:solidFill>
                            <a:srgbClr val="FF0000"/>
                          </a:solidFill>
                          <a:latin typeface="Mada"/>
                          <a:ea typeface="Mada"/>
                          <a:cs typeface="Mada"/>
                          <a:sym typeface="Mada"/>
                        </a:rPr>
                        <a:t> </a:t>
                      </a:r>
                      <a:r>
                        <a:rPr lang="en-GB" sz="1200">
                          <a:latin typeface="Mada"/>
                          <a:ea typeface="Mada"/>
                          <a:cs typeface="Mada"/>
                          <a:sym typeface="Mada"/>
                        </a:rPr>
                        <a:t>of specific disease during a given time period</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600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Denominator</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a:txBody>
                    <a:bodyPr/>
                    <a:lstStyle/>
                    <a:p>
                      <a:pPr indent="0" lvl="0" marL="0" rtl="0" algn="l">
                        <a:spcBef>
                          <a:spcPts val="0"/>
                        </a:spcBef>
                        <a:spcAft>
                          <a:spcPts val="0"/>
                        </a:spcAft>
                        <a:buNone/>
                      </a:pPr>
                      <a:r>
                        <a:rPr b="1" lang="en-GB" sz="1200">
                          <a:solidFill>
                            <a:srgbClr val="CC0000"/>
                          </a:solidFill>
                          <a:latin typeface="Mada"/>
                          <a:ea typeface="Mada"/>
                          <a:cs typeface="Mada"/>
                          <a:sym typeface="Mada"/>
                        </a:rPr>
                        <a:t>Population at risk</a:t>
                      </a:r>
                      <a:r>
                        <a:rPr lang="en-GB" sz="1200">
                          <a:solidFill>
                            <a:srgbClr val="FF0000"/>
                          </a:solidFill>
                          <a:latin typeface="Mada"/>
                          <a:ea typeface="Mada"/>
                          <a:cs typeface="Mada"/>
                          <a:sym typeface="Mada"/>
                        </a:rPr>
                        <a:t> </a:t>
                      </a:r>
                      <a:r>
                        <a:rPr lang="en-GB" sz="1200">
                          <a:latin typeface="Mada"/>
                          <a:ea typeface="Mada"/>
                          <a:cs typeface="Mada"/>
                          <a:sym typeface="Mada"/>
                        </a:rPr>
                        <a:t>during that given time period </a:t>
                      </a:r>
                      <a:r>
                        <a:rPr lang="en-GB" sz="1200">
                          <a:solidFill>
                            <a:srgbClr val="999999"/>
                          </a:solidFill>
                          <a:latin typeface="Mada"/>
                          <a:ea typeface="Mada"/>
                          <a:cs typeface="Mada"/>
                          <a:sym typeface="Mada"/>
                        </a:rPr>
                        <a:t>at the start of the period</a:t>
                      </a:r>
                      <a:endParaRPr sz="1200">
                        <a:solidFill>
                          <a:srgbClr val="999999"/>
                        </a:solidFill>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600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10n</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a:txBody>
                    <a:bodyPr/>
                    <a:lstStyle/>
                    <a:p>
                      <a:pPr indent="0" lvl="0" marL="0" rtl="0" algn="l">
                        <a:spcBef>
                          <a:spcPts val="0"/>
                        </a:spcBef>
                        <a:spcAft>
                          <a:spcPts val="0"/>
                        </a:spcAft>
                        <a:buNone/>
                      </a:pPr>
                      <a:r>
                        <a:rPr lang="en-GB" sz="1200">
                          <a:latin typeface="Mada"/>
                          <a:ea typeface="Mada"/>
                          <a:cs typeface="Mada"/>
                          <a:sym typeface="Mada"/>
                        </a:rPr>
                        <a:t>per 1000</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600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Time frame</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a:txBody>
                    <a:bodyPr/>
                    <a:lstStyle/>
                    <a:p>
                      <a:pPr indent="0" lvl="0" marL="0" rtl="0" algn="l">
                        <a:spcBef>
                          <a:spcPts val="0"/>
                        </a:spcBef>
                        <a:spcAft>
                          <a:spcPts val="0"/>
                        </a:spcAft>
                        <a:buNone/>
                      </a:pPr>
                      <a:r>
                        <a:rPr lang="en-GB" sz="1200">
                          <a:latin typeface="Mada"/>
                          <a:ea typeface="Mada"/>
                          <a:cs typeface="Mada"/>
                          <a:sym typeface="Mada"/>
                        </a:rPr>
                        <a:t>per year (usually a year unless otherwise specified)</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2475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Uses</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a:txBody>
                    <a:bodyPr/>
                    <a:lstStyle/>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Taking action (outbreak)</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Control disease (outbreak)</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Research for etiology and pathogenesis</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Efficacy of therapeutic and preventive measures</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252725">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Formula</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pic>
        <p:nvPicPr>
          <p:cNvPr id="299" name="Google Shape;299;p32"/>
          <p:cNvPicPr preferRelativeResize="0"/>
          <p:nvPr/>
        </p:nvPicPr>
        <p:blipFill rotWithShape="1">
          <a:blip r:embed="rId3">
            <a:alphaModFix/>
          </a:blip>
          <a:srcRect b="0" l="0" r="11047" t="0"/>
          <a:stretch/>
        </p:blipFill>
        <p:spPr>
          <a:xfrm>
            <a:off x="2233025" y="8919786"/>
            <a:ext cx="4493201" cy="880750"/>
          </a:xfrm>
          <a:prstGeom prst="rect">
            <a:avLst/>
          </a:prstGeom>
          <a:noFill/>
          <a:ln>
            <a:noFill/>
          </a:ln>
        </p:spPr>
      </p:pic>
      <p:sp>
        <p:nvSpPr>
          <p:cNvPr id="300" name="Google Shape;300;p32"/>
          <p:cNvSpPr txBox="1"/>
          <p:nvPr/>
        </p:nvSpPr>
        <p:spPr>
          <a:xfrm>
            <a:off x="210925" y="3789213"/>
            <a:ext cx="7072200" cy="63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Health Indicators: Morbidity Indicators:</a:t>
            </a:r>
            <a:endParaRPr sz="2400">
              <a:solidFill>
                <a:srgbClr val="134F5C"/>
              </a:solidFill>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3"/>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3"/>
          <p:cNvSpPr/>
          <p:nvPr/>
        </p:nvSpPr>
        <p:spPr>
          <a:xfrm>
            <a:off x="248675" y="467448"/>
            <a:ext cx="1819152" cy="505494"/>
          </a:xfrm>
          <a:prstGeom prst="flowChartTerminator">
            <a:avLst/>
          </a:prstGeom>
          <a:solidFill>
            <a:srgbClr val="134F5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330200" lvl="0" marL="457200" rtl="0" algn="l">
              <a:spcBef>
                <a:spcPts val="0"/>
              </a:spcBef>
              <a:spcAft>
                <a:spcPts val="0"/>
              </a:spcAft>
              <a:buClr>
                <a:srgbClr val="FFFFFF"/>
              </a:buClr>
              <a:buSzPts val="1600"/>
              <a:buFont typeface="Nunito"/>
              <a:buChar char="●"/>
            </a:pPr>
            <a:r>
              <a:rPr lang="en-GB" sz="1600">
                <a:solidFill>
                  <a:srgbClr val="FFFFFF"/>
                </a:solidFill>
                <a:latin typeface="Nunito"/>
                <a:ea typeface="Nunito"/>
                <a:cs typeface="Nunito"/>
                <a:sym typeface="Nunito"/>
              </a:rPr>
              <a:t>Prevalence</a:t>
            </a:r>
            <a:endParaRPr sz="1600">
              <a:solidFill>
                <a:srgbClr val="FFFFFF"/>
              </a:solidFill>
              <a:latin typeface="Nunito"/>
              <a:ea typeface="Nunito"/>
              <a:cs typeface="Nunito"/>
              <a:sym typeface="Nunito"/>
            </a:endParaRPr>
          </a:p>
        </p:txBody>
      </p:sp>
      <p:sp>
        <p:nvSpPr>
          <p:cNvPr id="307" name="Google Shape;307;p33"/>
          <p:cNvSpPr/>
          <p:nvPr/>
        </p:nvSpPr>
        <p:spPr>
          <a:xfrm>
            <a:off x="312122" y="533157"/>
            <a:ext cx="374100" cy="374100"/>
          </a:xfrm>
          <a:prstGeom prst="ellipse">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GB" sz="1200">
                <a:solidFill>
                  <a:srgbClr val="134F5C"/>
                </a:solidFill>
                <a:latin typeface="Changa"/>
                <a:ea typeface="Changa"/>
                <a:cs typeface="Changa"/>
                <a:sym typeface="Changa"/>
              </a:rPr>
              <a:t>2</a:t>
            </a:r>
            <a:endParaRPr b="1" i="0" sz="1200" u="none" cap="none" strike="noStrike">
              <a:solidFill>
                <a:srgbClr val="134F5C"/>
              </a:solidFill>
              <a:latin typeface="Changa"/>
              <a:ea typeface="Changa"/>
              <a:cs typeface="Changa"/>
              <a:sym typeface="Changa"/>
            </a:endParaRPr>
          </a:p>
        </p:txBody>
      </p:sp>
      <p:sp>
        <p:nvSpPr>
          <p:cNvPr id="308" name="Google Shape;308;p33"/>
          <p:cNvSpPr txBox="1"/>
          <p:nvPr/>
        </p:nvSpPr>
        <p:spPr>
          <a:xfrm>
            <a:off x="2144025" y="467448"/>
            <a:ext cx="5286600" cy="63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Disease Prevalence refers to </a:t>
            </a:r>
            <a:r>
              <a:rPr lang="en-GB" sz="1200">
                <a:solidFill>
                  <a:srgbClr val="CC0000"/>
                </a:solidFill>
                <a:latin typeface="Mada"/>
                <a:ea typeface="Mada"/>
                <a:cs typeface="Mada"/>
                <a:sym typeface="Mada"/>
              </a:rPr>
              <a:t>all cases</a:t>
            </a:r>
            <a:r>
              <a:rPr lang="en-GB" sz="1200">
                <a:latin typeface="Mada"/>
                <a:ea typeface="Mada"/>
                <a:cs typeface="Mada"/>
                <a:sym typeface="Mada"/>
              </a:rPr>
              <a:t> </a:t>
            </a:r>
            <a:r>
              <a:rPr b="1" lang="en-GB" sz="1200">
                <a:latin typeface="Mada"/>
                <a:ea typeface="Mada"/>
                <a:cs typeface="Mada"/>
                <a:sym typeface="Mada"/>
              </a:rPr>
              <a:t>(NEW &amp; OLD)</a:t>
            </a:r>
            <a:r>
              <a:rPr lang="en-GB" sz="1200">
                <a:latin typeface="Mada"/>
                <a:ea typeface="Mada"/>
                <a:cs typeface="Mada"/>
                <a:sym typeface="Mada"/>
              </a:rPr>
              <a:t> existing at a given </a:t>
            </a:r>
            <a:r>
              <a:rPr b="1" lang="en-GB" sz="1200">
                <a:latin typeface="Mada"/>
                <a:ea typeface="Mada"/>
                <a:cs typeface="Mada"/>
                <a:sym typeface="Mada"/>
              </a:rPr>
              <a:t>POINT </a:t>
            </a:r>
            <a:r>
              <a:rPr lang="en-GB" sz="1200">
                <a:latin typeface="Mada"/>
                <a:ea typeface="Mada"/>
                <a:cs typeface="Mada"/>
                <a:sym typeface="Mada"/>
              </a:rPr>
              <a:t>in time </a:t>
            </a:r>
            <a:r>
              <a:rPr lang="en-GB" sz="1200" u="sng">
                <a:latin typeface="Mada"/>
                <a:ea typeface="Mada"/>
                <a:cs typeface="Mada"/>
                <a:sym typeface="Mada"/>
              </a:rPr>
              <a:t>OR </a:t>
            </a:r>
            <a:r>
              <a:rPr lang="en-GB" sz="1200">
                <a:latin typeface="Mada"/>
                <a:ea typeface="Mada"/>
                <a:cs typeface="Mada"/>
                <a:sym typeface="Mada"/>
              </a:rPr>
              <a:t>over a </a:t>
            </a:r>
            <a:r>
              <a:rPr b="1" lang="en-GB" sz="1200">
                <a:latin typeface="Mada"/>
                <a:ea typeface="Mada"/>
                <a:cs typeface="Mada"/>
                <a:sym typeface="Mada"/>
              </a:rPr>
              <a:t>PERIOD </a:t>
            </a:r>
            <a:r>
              <a:rPr lang="en-GB" sz="1200">
                <a:latin typeface="Mada"/>
                <a:ea typeface="Mada"/>
                <a:cs typeface="Mada"/>
                <a:sym typeface="Mada"/>
              </a:rPr>
              <a:t>of time in a given </a:t>
            </a:r>
            <a:r>
              <a:rPr b="1" lang="en-GB" sz="1200">
                <a:latin typeface="Mada"/>
                <a:ea typeface="Mada"/>
                <a:cs typeface="Mada"/>
                <a:sym typeface="Mada"/>
              </a:rPr>
              <a:t>POPULATION</a:t>
            </a:r>
            <a:r>
              <a:rPr lang="en-GB" sz="1200">
                <a:latin typeface="Mada"/>
                <a:ea typeface="Mada"/>
                <a:cs typeface="Mada"/>
                <a:sym typeface="Mada"/>
              </a:rPr>
              <a:t>. </a:t>
            </a:r>
            <a:endParaRPr sz="1200">
              <a:latin typeface="Mada"/>
              <a:ea typeface="Mada"/>
              <a:cs typeface="Mada"/>
              <a:sym typeface="Mada"/>
            </a:endParaRPr>
          </a:p>
        </p:txBody>
      </p:sp>
      <p:graphicFrame>
        <p:nvGraphicFramePr>
          <p:cNvPr id="309" name="Google Shape;309;p33"/>
          <p:cNvGraphicFramePr/>
          <p:nvPr/>
        </p:nvGraphicFramePr>
        <p:xfrm>
          <a:off x="117050" y="1106461"/>
          <a:ext cx="3000000" cy="3000000"/>
        </p:xfrm>
        <a:graphic>
          <a:graphicData uri="http://schemas.openxmlformats.org/drawingml/2006/table">
            <a:tbl>
              <a:tblPr>
                <a:noFill/>
                <a:tableStyleId>{82A52158-4DB9-475D-8676-6519C3242527}</a:tableStyleId>
              </a:tblPr>
              <a:tblGrid>
                <a:gridCol w="1131325"/>
                <a:gridCol w="3008375"/>
                <a:gridCol w="3217550"/>
              </a:tblGrid>
              <a:tr h="2566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Type </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sz="1200">
                          <a:latin typeface="Mada"/>
                          <a:ea typeface="Mada"/>
                          <a:cs typeface="Mada"/>
                          <a:sym typeface="Mada"/>
                        </a:rPr>
                        <a:t>Point-Prevalence</a:t>
                      </a:r>
                      <a:endParaRPr b="1"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b="1" lang="en-GB" sz="1200">
                          <a:latin typeface="Mada"/>
                          <a:ea typeface="Mada"/>
                          <a:cs typeface="Mada"/>
                          <a:sym typeface="Mada"/>
                        </a:rPr>
                        <a:t>Period-Prevalence (less common)</a:t>
                      </a:r>
                      <a:endParaRPr b="1"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3283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Definition</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a:txBody>
                    <a:bodyPr/>
                    <a:lstStyle/>
                    <a:p>
                      <a:pPr indent="0" lvl="0" marL="0" rtl="0" algn="l">
                        <a:spcBef>
                          <a:spcPts val="0"/>
                        </a:spcBef>
                        <a:spcAft>
                          <a:spcPts val="0"/>
                        </a:spcAft>
                        <a:buNone/>
                      </a:pPr>
                      <a:r>
                        <a:rPr lang="en-GB" sz="1200">
                          <a:latin typeface="Mada"/>
                          <a:ea typeface="Mada"/>
                          <a:cs typeface="Mada"/>
                          <a:sym typeface="Mada"/>
                        </a:rPr>
                        <a:t>Number of all current cases NEW &amp; OLD occurring in a DEFINED POPULATION at </a:t>
                      </a:r>
                      <a:r>
                        <a:rPr b="1" lang="en-GB" sz="1200">
                          <a:latin typeface="Mada"/>
                          <a:ea typeface="Mada"/>
                          <a:cs typeface="Mada"/>
                          <a:sym typeface="Mada"/>
                        </a:rPr>
                        <a:t>ONE POINT </a:t>
                      </a:r>
                      <a:r>
                        <a:rPr lang="en-GB" sz="1200">
                          <a:latin typeface="Mada"/>
                          <a:ea typeface="Mada"/>
                          <a:cs typeface="Mada"/>
                          <a:sym typeface="Mada"/>
                        </a:rPr>
                        <a:t>OF TIME (a day, days, or few weeks)</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Mada"/>
                          <a:ea typeface="Mada"/>
                          <a:cs typeface="Mada"/>
                          <a:sym typeface="Mada"/>
                        </a:rPr>
                        <a:t>Number of all current cases NEW &amp; OLD occurring in a DEFINED POPULATION at a </a:t>
                      </a:r>
                      <a:r>
                        <a:rPr b="1" lang="en-GB" sz="1200">
                          <a:latin typeface="Mada"/>
                          <a:ea typeface="Mada"/>
                          <a:cs typeface="Mada"/>
                          <a:sym typeface="Mada"/>
                        </a:rPr>
                        <a:t>DEFINED PERIOD of TIME</a:t>
                      </a:r>
                      <a:r>
                        <a:rPr lang="en-GB" sz="1200">
                          <a:latin typeface="Mada"/>
                          <a:ea typeface="Mada"/>
                          <a:cs typeface="Mada"/>
                          <a:sym typeface="Mada"/>
                        </a:rPr>
                        <a:t> (over months or annual)</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2054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Tool of Measurement</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gridSpan="2">
                  <a:txBody>
                    <a:bodyPr/>
                    <a:lstStyle/>
                    <a:p>
                      <a:pPr indent="0" lvl="0" marL="0" rtl="0" algn="l">
                        <a:spcBef>
                          <a:spcPts val="0"/>
                        </a:spcBef>
                        <a:spcAft>
                          <a:spcPts val="0"/>
                        </a:spcAft>
                        <a:buNone/>
                      </a:pPr>
                      <a:r>
                        <a:rPr b="1" lang="en-GB" sz="1200">
                          <a:latin typeface="Mada"/>
                          <a:ea typeface="Mada"/>
                          <a:cs typeface="Mada"/>
                          <a:sym typeface="Mada"/>
                        </a:rPr>
                        <a:t>Proportion </a:t>
                      </a:r>
                      <a:r>
                        <a:rPr lang="en-GB" sz="1200">
                          <a:latin typeface="Mada"/>
                          <a:ea typeface="Mada"/>
                          <a:cs typeface="Mada"/>
                          <a:sym typeface="Mada"/>
                        </a:rPr>
                        <a:t>(BE CAREFUL! It is a proportion even when it is called rate)</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r>
              <a:tr h="19725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Numerator</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a:txBody>
                    <a:bodyPr/>
                    <a:lstStyle/>
                    <a:p>
                      <a:pPr indent="0" lvl="0" marL="0" rtl="0" algn="l">
                        <a:spcBef>
                          <a:spcPts val="0"/>
                        </a:spcBef>
                        <a:spcAft>
                          <a:spcPts val="0"/>
                        </a:spcAft>
                        <a:buNone/>
                      </a:pPr>
                      <a:r>
                        <a:rPr lang="en-GB" sz="1200">
                          <a:latin typeface="Mada"/>
                          <a:ea typeface="Mada"/>
                          <a:cs typeface="Mada"/>
                          <a:sym typeface="Mada"/>
                        </a:rPr>
                        <a:t>Number of all current cases NEW &amp; OLD at a given POINT of TIME</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Mada"/>
                          <a:ea typeface="Mada"/>
                          <a:cs typeface="Mada"/>
                          <a:sym typeface="Mada"/>
                        </a:rPr>
                        <a:t>Number of all current cases NEW &amp; OLD at a a DEFINED PERIOD of TIME</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9725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Denominator</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a:txBody>
                    <a:bodyPr/>
                    <a:lstStyle/>
                    <a:p>
                      <a:pPr indent="0" lvl="0" marL="0" rtl="0" algn="l">
                        <a:spcBef>
                          <a:spcPts val="0"/>
                        </a:spcBef>
                        <a:spcAft>
                          <a:spcPts val="0"/>
                        </a:spcAft>
                        <a:buNone/>
                      </a:pPr>
                      <a:r>
                        <a:rPr lang="en-GB" sz="1200">
                          <a:latin typeface="Mada"/>
                          <a:ea typeface="Mada"/>
                          <a:cs typeface="Mada"/>
                          <a:sym typeface="Mada"/>
                        </a:rPr>
                        <a:t>Estimated population at the same given POINT of TIME</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Mada"/>
                          <a:ea typeface="Mada"/>
                          <a:cs typeface="Mada"/>
                          <a:sym typeface="Mada"/>
                        </a:rPr>
                        <a:t>Estimated population at the same a DEFINED PERIOD of TIME</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31725">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10n</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gridSpan="2">
                  <a:txBody>
                    <a:bodyPr/>
                    <a:lstStyle/>
                    <a:p>
                      <a:pPr indent="0" lvl="0" marL="0" rtl="0" algn="l">
                        <a:spcBef>
                          <a:spcPts val="0"/>
                        </a:spcBef>
                        <a:spcAft>
                          <a:spcPts val="0"/>
                        </a:spcAft>
                        <a:buNone/>
                      </a:pPr>
                      <a:r>
                        <a:rPr lang="en-GB" sz="1200">
                          <a:latin typeface="Mada"/>
                          <a:ea typeface="Mada"/>
                          <a:cs typeface="Mada"/>
                          <a:sym typeface="Mada"/>
                        </a:rPr>
                        <a:t>per 100 (always expressed as percentage)</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r>
              <a:tr h="131725">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Time frame</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gridSpan="2">
                  <a:txBody>
                    <a:bodyPr/>
                    <a:lstStyle/>
                    <a:p>
                      <a:pPr indent="0" lvl="0" marL="0" rtl="0" algn="l">
                        <a:spcBef>
                          <a:spcPts val="0"/>
                        </a:spcBef>
                        <a:spcAft>
                          <a:spcPts val="0"/>
                        </a:spcAft>
                        <a:buNone/>
                      </a:pPr>
                      <a:r>
                        <a:rPr lang="en-GB" sz="1200">
                          <a:latin typeface="Mada"/>
                          <a:ea typeface="Mada"/>
                          <a:cs typeface="Mada"/>
                          <a:sym typeface="Mada"/>
                        </a:rPr>
                        <a:t>Given point of time</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r>
              <a:tr h="32830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Uses</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a:txBody>
                    <a:bodyPr/>
                    <a:lstStyle/>
                    <a:p>
                      <a:pPr indent="0" lvl="0" marL="0" rtl="0" algn="l">
                        <a:spcBef>
                          <a:spcPts val="0"/>
                        </a:spcBef>
                        <a:spcAft>
                          <a:spcPts val="0"/>
                        </a:spcAft>
                        <a:buNone/>
                      </a:pPr>
                      <a:r>
                        <a:rPr lang="en-GB" sz="1200">
                          <a:latin typeface="Mada"/>
                          <a:ea typeface="Mada"/>
                          <a:cs typeface="Mada"/>
                          <a:sym typeface="Mada"/>
                        </a:rPr>
                        <a:t>1) Estimate the magnitude of health, disease and high risk populations,</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2) Administrative and planning e.g. hospital beds</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Mada"/>
                          <a:ea typeface="Mada"/>
                          <a:cs typeface="Mada"/>
                          <a:sym typeface="Mada"/>
                        </a:rPr>
                        <a:t>Estimate the magnitude of health, disease and high risk populations</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94675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Formula</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pic>
        <p:nvPicPr>
          <p:cNvPr id="310" name="Google Shape;310;p33"/>
          <p:cNvPicPr preferRelativeResize="0"/>
          <p:nvPr/>
        </p:nvPicPr>
        <p:blipFill rotWithShape="1">
          <a:blip r:embed="rId3">
            <a:alphaModFix/>
          </a:blip>
          <a:srcRect b="0" l="13217" r="0" t="0"/>
          <a:stretch/>
        </p:blipFill>
        <p:spPr>
          <a:xfrm>
            <a:off x="1439300" y="5778123"/>
            <a:ext cx="2693625" cy="774375"/>
          </a:xfrm>
          <a:prstGeom prst="rect">
            <a:avLst/>
          </a:prstGeom>
          <a:noFill/>
          <a:ln>
            <a:noFill/>
          </a:ln>
        </p:spPr>
      </p:pic>
      <p:pic>
        <p:nvPicPr>
          <p:cNvPr id="311" name="Google Shape;311;p33"/>
          <p:cNvPicPr preferRelativeResize="0"/>
          <p:nvPr/>
        </p:nvPicPr>
        <p:blipFill rotWithShape="1">
          <a:blip r:embed="rId4">
            <a:alphaModFix/>
          </a:blip>
          <a:srcRect b="0" l="13770" r="4262" t="0"/>
          <a:stretch/>
        </p:blipFill>
        <p:spPr>
          <a:xfrm>
            <a:off x="4472050" y="5809661"/>
            <a:ext cx="2822581" cy="711300"/>
          </a:xfrm>
          <a:prstGeom prst="rect">
            <a:avLst/>
          </a:prstGeom>
          <a:noFill/>
          <a:ln>
            <a:noFill/>
          </a:ln>
        </p:spPr>
      </p:pic>
      <p:sp>
        <p:nvSpPr>
          <p:cNvPr id="312" name="Google Shape;312;p33"/>
          <p:cNvSpPr txBox="1"/>
          <p:nvPr/>
        </p:nvSpPr>
        <p:spPr>
          <a:xfrm>
            <a:off x="2997752" y="7233363"/>
            <a:ext cx="1850100" cy="44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rgbClr val="45818E"/>
                </a:solidFill>
                <a:latin typeface="Pacifico"/>
                <a:ea typeface="Pacifico"/>
                <a:cs typeface="Pacifico"/>
                <a:sym typeface="Pacifico"/>
              </a:rPr>
              <a:t>Keep Going</a:t>
            </a:r>
            <a:endParaRPr>
              <a:solidFill>
                <a:srgbClr val="45818E"/>
              </a:solidFill>
              <a:latin typeface="Pacifico"/>
              <a:ea typeface="Pacifico"/>
              <a:cs typeface="Pacifico"/>
              <a:sym typeface="Pacifico"/>
            </a:endParaRPr>
          </a:p>
        </p:txBody>
      </p:sp>
      <p:pic>
        <p:nvPicPr>
          <p:cNvPr id="313" name="Google Shape;313;p33"/>
          <p:cNvPicPr preferRelativeResize="0"/>
          <p:nvPr/>
        </p:nvPicPr>
        <p:blipFill>
          <a:blip r:embed="rId5">
            <a:alphaModFix/>
          </a:blip>
          <a:stretch>
            <a:fillRect/>
          </a:stretch>
        </p:blipFill>
        <p:spPr>
          <a:xfrm>
            <a:off x="1080125" y="7326938"/>
            <a:ext cx="5429250" cy="2857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4"/>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4"/>
          <p:cNvSpPr txBox="1"/>
          <p:nvPr/>
        </p:nvSpPr>
        <p:spPr>
          <a:xfrm>
            <a:off x="179050" y="228601"/>
            <a:ext cx="7072200" cy="61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134F5C"/>
                </a:solidFill>
                <a:latin typeface="Nunito"/>
                <a:ea typeface="Nunito"/>
                <a:cs typeface="Nunito"/>
                <a:sym typeface="Nunito"/>
              </a:rPr>
              <a:t>Health Indicators – Mortality: Crude Death Rate </a:t>
            </a:r>
            <a:endParaRPr sz="2400">
              <a:solidFill>
                <a:srgbClr val="134F5C"/>
              </a:solidFill>
              <a:latin typeface="Nunito"/>
              <a:ea typeface="Nunito"/>
              <a:cs typeface="Nunito"/>
              <a:sym typeface="Nunito"/>
            </a:endParaRPr>
          </a:p>
        </p:txBody>
      </p:sp>
      <p:graphicFrame>
        <p:nvGraphicFramePr>
          <p:cNvPr id="320" name="Google Shape;320;p34"/>
          <p:cNvGraphicFramePr/>
          <p:nvPr/>
        </p:nvGraphicFramePr>
        <p:xfrm>
          <a:off x="161438" y="1680925"/>
          <a:ext cx="3000000" cy="3000000"/>
        </p:xfrm>
        <a:graphic>
          <a:graphicData uri="http://schemas.openxmlformats.org/drawingml/2006/table">
            <a:tbl>
              <a:tblPr>
                <a:noFill/>
                <a:tableStyleId>{82A52158-4DB9-475D-8676-6519C3242527}</a:tableStyleId>
              </a:tblPr>
              <a:tblGrid>
                <a:gridCol w="1642100"/>
                <a:gridCol w="4896700"/>
              </a:tblGrid>
              <a:tr h="267575">
                <a:tc>
                  <a:txBody>
                    <a:bodyPr/>
                    <a:lstStyle/>
                    <a:p>
                      <a:pPr indent="0" lvl="0" marL="0" rtl="0" algn="ctr">
                        <a:spcBef>
                          <a:spcPts val="0"/>
                        </a:spcBef>
                        <a:spcAft>
                          <a:spcPts val="0"/>
                        </a:spcAft>
                        <a:buNone/>
                      </a:pPr>
                      <a:r>
                        <a:rPr b="1" lang="en-GB" sz="1200">
                          <a:latin typeface="Mada"/>
                          <a:ea typeface="Mada"/>
                          <a:cs typeface="Mada"/>
                          <a:sym typeface="Mada"/>
                        </a:rPr>
                        <a:t>Definition</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latin typeface="Mada"/>
                          <a:ea typeface="Mada"/>
                          <a:cs typeface="Mada"/>
                          <a:sym typeface="Mada"/>
                        </a:rPr>
                        <a:t>Number of deaths from ALL CAUSES occurring in ESTIMATED MID-YEAR POPULATION during ONE YEAR in a GIVEN PLACE.</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82900">
                <a:tc>
                  <a:txBody>
                    <a:bodyPr/>
                    <a:lstStyle/>
                    <a:p>
                      <a:pPr indent="0" lvl="0" marL="0" rtl="0" algn="ctr">
                        <a:spcBef>
                          <a:spcPts val="0"/>
                        </a:spcBef>
                        <a:spcAft>
                          <a:spcPts val="0"/>
                        </a:spcAft>
                        <a:buNone/>
                      </a:pPr>
                      <a:r>
                        <a:rPr b="1" lang="en-GB" sz="1200">
                          <a:latin typeface="Mada"/>
                          <a:ea typeface="Mada"/>
                          <a:cs typeface="Mada"/>
                          <a:sym typeface="Mada"/>
                        </a:rPr>
                        <a:t>Tool of Measurement</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latin typeface="Mada"/>
                          <a:ea typeface="Mada"/>
                          <a:cs typeface="Mada"/>
                          <a:sym typeface="Mada"/>
                        </a:rPr>
                        <a:t>Rate</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72750">
                <a:tc>
                  <a:txBody>
                    <a:bodyPr/>
                    <a:lstStyle/>
                    <a:p>
                      <a:pPr indent="0" lvl="0" marL="0" rtl="0" algn="ctr">
                        <a:spcBef>
                          <a:spcPts val="0"/>
                        </a:spcBef>
                        <a:spcAft>
                          <a:spcPts val="0"/>
                        </a:spcAft>
                        <a:buNone/>
                      </a:pPr>
                      <a:r>
                        <a:rPr b="1" lang="en-GB" sz="1200">
                          <a:latin typeface="Mada"/>
                          <a:ea typeface="Mada"/>
                          <a:cs typeface="Mada"/>
                          <a:sym typeface="Mada"/>
                        </a:rPr>
                        <a:t>Numerator</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latin typeface="Mada"/>
                          <a:ea typeface="Mada"/>
                          <a:cs typeface="Mada"/>
                          <a:sym typeface="Mada"/>
                        </a:rPr>
                        <a:t>Number of deaths from ALL CAUSES during the YEAR</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82900">
                <a:tc>
                  <a:txBody>
                    <a:bodyPr/>
                    <a:lstStyle/>
                    <a:p>
                      <a:pPr indent="0" lvl="0" marL="0" rtl="0" algn="ctr">
                        <a:spcBef>
                          <a:spcPts val="0"/>
                        </a:spcBef>
                        <a:spcAft>
                          <a:spcPts val="0"/>
                        </a:spcAft>
                        <a:buNone/>
                      </a:pPr>
                      <a:r>
                        <a:rPr b="1" lang="en-GB" sz="1200">
                          <a:latin typeface="Mada"/>
                          <a:ea typeface="Mada"/>
                          <a:cs typeface="Mada"/>
                          <a:sym typeface="Mada"/>
                        </a:rPr>
                        <a:t>Denominator</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latin typeface="Mada"/>
                          <a:ea typeface="Mada"/>
                          <a:cs typeface="Mada"/>
                          <a:sym typeface="Mada"/>
                        </a:rPr>
                        <a:t>Mid-year population</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35475">
                <a:tc>
                  <a:txBody>
                    <a:bodyPr/>
                    <a:lstStyle/>
                    <a:p>
                      <a:pPr indent="0" lvl="0" marL="0" rtl="0" algn="ctr">
                        <a:spcBef>
                          <a:spcPts val="0"/>
                        </a:spcBef>
                        <a:spcAft>
                          <a:spcPts val="0"/>
                        </a:spcAft>
                        <a:buNone/>
                      </a:pPr>
                      <a:r>
                        <a:rPr b="1" lang="en-GB" sz="1200">
                          <a:latin typeface="Mada"/>
                          <a:ea typeface="Mada"/>
                          <a:cs typeface="Mada"/>
                          <a:sym typeface="Mada"/>
                        </a:rPr>
                        <a:t>10n</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latin typeface="Mada"/>
                          <a:ea typeface="Mada"/>
                          <a:cs typeface="Mada"/>
                          <a:sym typeface="Mada"/>
                        </a:rPr>
                        <a:t>per 1000</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29375">
                <a:tc>
                  <a:txBody>
                    <a:bodyPr/>
                    <a:lstStyle/>
                    <a:p>
                      <a:pPr indent="0" lvl="0" marL="0" rtl="0" algn="ctr">
                        <a:spcBef>
                          <a:spcPts val="0"/>
                        </a:spcBef>
                        <a:spcAft>
                          <a:spcPts val="0"/>
                        </a:spcAft>
                        <a:buNone/>
                      </a:pPr>
                      <a:r>
                        <a:rPr b="1" lang="en-GB" sz="1200">
                          <a:latin typeface="Mada"/>
                          <a:ea typeface="Mada"/>
                          <a:cs typeface="Mada"/>
                          <a:sym typeface="Mada"/>
                        </a:rPr>
                        <a:t>Time frame</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latin typeface="Mada"/>
                          <a:ea typeface="Mada"/>
                          <a:cs typeface="Mada"/>
                          <a:sym typeface="Mada"/>
                        </a:rPr>
                        <a:t>One year</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29375">
                <a:tc>
                  <a:txBody>
                    <a:bodyPr/>
                    <a:lstStyle/>
                    <a:p>
                      <a:pPr indent="0" lvl="0" marL="0" rtl="0" algn="ctr">
                        <a:spcBef>
                          <a:spcPts val="0"/>
                        </a:spcBef>
                        <a:spcAft>
                          <a:spcPts val="0"/>
                        </a:spcAft>
                        <a:buNone/>
                      </a:pPr>
                      <a:r>
                        <a:rPr b="1" lang="en-GB" sz="1200">
                          <a:latin typeface="Mada"/>
                          <a:ea typeface="Mada"/>
                          <a:cs typeface="Mada"/>
                          <a:sym typeface="Mada"/>
                        </a:rPr>
                        <a:t>Uses</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latin typeface="Mada"/>
                          <a:ea typeface="Mada"/>
                          <a:cs typeface="Mada"/>
                          <a:sym typeface="Mada"/>
                        </a:rPr>
                        <a:t>Gives an impression of mortality in a single figure!</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669350">
                <a:tc>
                  <a:txBody>
                    <a:bodyPr/>
                    <a:lstStyle/>
                    <a:p>
                      <a:pPr indent="0" lvl="0" marL="0" rtl="0" algn="ctr">
                        <a:spcBef>
                          <a:spcPts val="0"/>
                        </a:spcBef>
                        <a:spcAft>
                          <a:spcPts val="0"/>
                        </a:spcAft>
                        <a:buNone/>
                      </a:pPr>
                      <a:r>
                        <a:rPr b="1" lang="en-GB" sz="1200">
                          <a:latin typeface="Mada"/>
                          <a:ea typeface="Mada"/>
                          <a:cs typeface="Mada"/>
                          <a:sym typeface="Mada"/>
                        </a:rPr>
                        <a:t>Formula</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
        <p:nvSpPr>
          <p:cNvPr id="321" name="Google Shape;321;p34"/>
          <p:cNvSpPr/>
          <p:nvPr/>
        </p:nvSpPr>
        <p:spPr>
          <a:xfrm>
            <a:off x="496725" y="1044050"/>
            <a:ext cx="3605174" cy="511109"/>
          </a:xfrm>
          <a:custGeom>
            <a:rect b="b" l="l" r="r" t="t"/>
            <a:pathLst>
              <a:path extrusionOk="0" h="32267" w="115301">
                <a:moveTo>
                  <a:pt x="32278" y="1"/>
                </a:moveTo>
                <a:cubicBezTo>
                  <a:pt x="23361" y="1"/>
                  <a:pt x="16133" y="7216"/>
                  <a:pt x="16133" y="16133"/>
                </a:cubicBezTo>
                <a:cubicBezTo>
                  <a:pt x="16133" y="25039"/>
                  <a:pt x="8918" y="32266"/>
                  <a:pt x="1" y="32266"/>
                </a:cubicBezTo>
                <a:lnTo>
                  <a:pt x="99108" y="32266"/>
                </a:lnTo>
                <a:cubicBezTo>
                  <a:pt x="103561" y="32266"/>
                  <a:pt x="107609" y="30469"/>
                  <a:pt x="110526" y="27540"/>
                </a:cubicBezTo>
                <a:cubicBezTo>
                  <a:pt x="113491" y="24575"/>
                  <a:pt x="115301" y="20467"/>
                  <a:pt x="115253" y="15931"/>
                </a:cubicBezTo>
                <a:cubicBezTo>
                  <a:pt x="115134" y="7025"/>
                  <a:pt x="107597" y="1"/>
                  <a:pt x="98691" y="1"/>
                </a:cubicBezTo>
                <a:close/>
              </a:path>
            </a:pathLst>
          </a:custGeom>
          <a:solidFill>
            <a:srgbClr val="D0E0E3"/>
          </a:solidFill>
          <a:ln>
            <a:noFill/>
          </a:ln>
        </p:spPr>
        <p:txBody>
          <a:bodyPr anchorCtr="0" anchor="ctr" bIns="91425" lIns="731500" spcFirstLastPara="1" rIns="274300" wrap="square" tIns="91425">
            <a:noAutofit/>
          </a:bodyPr>
          <a:lstStyle/>
          <a:p>
            <a:pPr indent="0" lvl="0" marL="0" rtl="0" algn="ctr">
              <a:spcBef>
                <a:spcPts val="0"/>
              </a:spcBef>
              <a:spcAft>
                <a:spcPts val="0"/>
              </a:spcAft>
              <a:buClr>
                <a:srgbClr val="000000"/>
              </a:buClr>
              <a:buSzPts val="1100"/>
              <a:buFont typeface="Arial"/>
              <a:buNone/>
            </a:pPr>
            <a:r>
              <a:rPr lang="en-GB" sz="1800">
                <a:latin typeface="Nunito"/>
                <a:ea typeface="Nunito"/>
                <a:cs typeface="Nunito"/>
                <a:sym typeface="Nunito"/>
              </a:rPr>
              <a:t>Crude Death Rate (CDR)</a:t>
            </a:r>
            <a:endParaRPr sz="1800">
              <a:latin typeface="Nunito"/>
              <a:ea typeface="Nunito"/>
              <a:cs typeface="Nunito"/>
              <a:sym typeface="Nunito"/>
            </a:endParaRPr>
          </a:p>
        </p:txBody>
      </p:sp>
      <p:sp>
        <p:nvSpPr>
          <p:cNvPr id="322" name="Google Shape;322;p34"/>
          <p:cNvSpPr/>
          <p:nvPr/>
        </p:nvSpPr>
        <p:spPr>
          <a:xfrm>
            <a:off x="215750" y="1008074"/>
            <a:ext cx="328597" cy="255555"/>
          </a:xfrm>
          <a:custGeom>
            <a:rect b="b" l="l" r="r" t="t"/>
            <a:pathLst>
              <a:path extrusionOk="0" h="18777" w="18777">
                <a:moveTo>
                  <a:pt x="18777" y="0"/>
                </a:moveTo>
                <a:cubicBezTo>
                  <a:pt x="8406" y="0"/>
                  <a:pt x="0" y="8406"/>
                  <a:pt x="0" y="18776"/>
                </a:cubicBezTo>
                <a:lnTo>
                  <a:pt x="18777" y="18776"/>
                </a:lnTo>
                <a:lnTo>
                  <a:pt x="18777"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4"/>
          <p:cNvSpPr/>
          <p:nvPr/>
        </p:nvSpPr>
        <p:spPr>
          <a:xfrm>
            <a:off x="544360" y="1263596"/>
            <a:ext cx="328597" cy="255555"/>
          </a:xfrm>
          <a:custGeom>
            <a:rect b="b" l="l" r="r" t="t"/>
            <a:pathLst>
              <a:path extrusionOk="0" h="18777" w="18777">
                <a:moveTo>
                  <a:pt x="1" y="0"/>
                </a:moveTo>
                <a:lnTo>
                  <a:pt x="1" y="18777"/>
                </a:lnTo>
                <a:cubicBezTo>
                  <a:pt x="10371" y="18777"/>
                  <a:pt x="18777" y="10371"/>
                  <a:pt x="18777"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4"/>
          <p:cNvSpPr/>
          <p:nvPr/>
        </p:nvSpPr>
        <p:spPr>
          <a:xfrm>
            <a:off x="262007" y="1044043"/>
            <a:ext cx="564672" cy="439154"/>
          </a:xfrm>
          <a:custGeom>
            <a:rect b="b" l="l" r="r" t="t"/>
            <a:pathLst>
              <a:path extrusionOk="0" h="32267" w="32267">
                <a:moveTo>
                  <a:pt x="16134" y="1"/>
                </a:moveTo>
                <a:cubicBezTo>
                  <a:pt x="7216" y="1"/>
                  <a:pt x="1" y="7216"/>
                  <a:pt x="1" y="16133"/>
                </a:cubicBezTo>
                <a:cubicBezTo>
                  <a:pt x="1" y="25039"/>
                  <a:pt x="7216" y="32266"/>
                  <a:pt x="16134" y="32266"/>
                </a:cubicBezTo>
                <a:cubicBezTo>
                  <a:pt x="25051" y="32266"/>
                  <a:pt x="32266" y="25039"/>
                  <a:pt x="32266" y="16133"/>
                </a:cubicBezTo>
                <a:cubicBezTo>
                  <a:pt x="32266" y="7216"/>
                  <a:pt x="25051" y="1"/>
                  <a:pt x="161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4"/>
          <p:cNvSpPr/>
          <p:nvPr/>
        </p:nvSpPr>
        <p:spPr>
          <a:xfrm>
            <a:off x="337649" y="1102861"/>
            <a:ext cx="413402" cy="321509"/>
          </a:xfrm>
          <a:custGeom>
            <a:rect b="b" l="l" r="r" t="t"/>
            <a:pathLst>
              <a:path extrusionOk="0" h="23623" w="23623">
                <a:moveTo>
                  <a:pt x="11812" y="0"/>
                </a:moveTo>
                <a:cubicBezTo>
                  <a:pt x="5287" y="0"/>
                  <a:pt x="1" y="5287"/>
                  <a:pt x="1" y="11811"/>
                </a:cubicBezTo>
                <a:cubicBezTo>
                  <a:pt x="1" y="18336"/>
                  <a:pt x="5287" y="23622"/>
                  <a:pt x="11812" y="23622"/>
                </a:cubicBezTo>
                <a:cubicBezTo>
                  <a:pt x="18336" y="23622"/>
                  <a:pt x="23623" y="18336"/>
                  <a:pt x="23623" y="11811"/>
                </a:cubicBezTo>
                <a:cubicBezTo>
                  <a:pt x="23623" y="5287"/>
                  <a:pt x="18336" y="0"/>
                  <a:pt x="11812"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500">
                <a:solidFill>
                  <a:srgbClr val="FFFFFF"/>
                </a:solidFill>
                <a:latin typeface="Fira Sans Extra Condensed Medium"/>
                <a:ea typeface="Fira Sans Extra Condensed Medium"/>
                <a:cs typeface="Fira Sans Extra Condensed Medium"/>
                <a:sym typeface="Fira Sans Extra Condensed Medium"/>
              </a:rPr>
              <a:t>1</a:t>
            </a:r>
            <a:endParaRPr sz="2500">
              <a:solidFill>
                <a:srgbClr val="FFFFFF"/>
              </a:solidFill>
              <a:latin typeface="Fira Sans Extra Condensed Medium"/>
              <a:ea typeface="Fira Sans Extra Condensed Medium"/>
              <a:cs typeface="Fira Sans Extra Condensed Medium"/>
              <a:sym typeface="Fira Sans Extra Condensed Medium"/>
            </a:endParaRPr>
          </a:p>
        </p:txBody>
      </p:sp>
      <p:pic>
        <p:nvPicPr>
          <p:cNvPr id="326" name="Google Shape;326;p34"/>
          <p:cNvPicPr preferRelativeResize="0"/>
          <p:nvPr/>
        </p:nvPicPr>
        <p:blipFill rotWithShape="1">
          <a:blip r:embed="rId3">
            <a:alphaModFix/>
          </a:blip>
          <a:srcRect b="0" l="15167" r="0" t="0"/>
          <a:stretch/>
        </p:blipFill>
        <p:spPr>
          <a:xfrm>
            <a:off x="2690419" y="4458026"/>
            <a:ext cx="3591709" cy="574800"/>
          </a:xfrm>
          <a:prstGeom prst="rect">
            <a:avLst/>
          </a:prstGeom>
          <a:noFill/>
          <a:ln>
            <a:noFill/>
          </a:ln>
        </p:spPr>
      </p:pic>
      <p:sp>
        <p:nvSpPr>
          <p:cNvPr id="327" name="Google Shape;327;p34"/>
          <p:cNvSpPr txBox="1"/>
          <p:nvPr/>
        </p:nvSpPr>
        <p:spPr>
          <a:xfrm>
            <a:off x="4101900" y="897613"/>
            <a:ext cx="3591600" cy="73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A Major </a:t>
            </a:r>
            <a:r>
              <a:rPr b="1" lang="en-GB" sz="1200">
                <a:solidFill>
                  <a:srgbClr val="CC0000"/>
                </a:solidFill>
                <a:latin typeface="Mada"/>
                <a:ea typeface="Mada"/>
                <a:cs typeface="Mada"/>
                <a:sym typeface="Mada"/>
              </a:rPr>
              <a:t>Disadvantage</a:t>
            </a:r>
            <a:r>
              <a:rPr b="1" lang="en-GB" sz="1200">
                <a:solidFill>
                  <a:srgbClr val="FF0000"/>
                </a:solidFill>
                <a:latin typeface="Mada"/>
                <a:ea typeface="Mada"/>
                <a:cs typeface="Mada"/>
                <a:sym typeface="Mada"/>
              </a:rPr>
              <a:t> </a:t>
            </a:r>
            <a:r>
              <a:rPr lang="en-GB" sz="1200">
                <a:latin typeface="Mada"/>
                <a:ea typeface="Mada"/>
                <a:cs typeface="Mada"/>
                <a:sym typeface="Mada"/>
              </a:rPr>
              <a:t>of CDR is </a:t>
            </a:r>
            <a:r>
              <a:rPr b="1" lang="en-GB" sz="1200">
                <a:latin typeface="Mada"/>
                <a:ea typeface="Mada"/>
                <a:cs typeface="Mada"/>
                <a:sym typeface="Mada"/>
              </a:rPr>
              <a:t>Lack of comparability for communities with populations that differ by age, gender, race, etc.  </a:t>
            </a:r>
            <a:endParaRPr b="1" sz="1200">
              <a:latin typeface="Mada"/>
              <a:ea typeface="Mada"/>
              <a:cs typeface="Mada"/>
              <a:sym typeface="Mada"/>
            </a:endParaRPr>
          </a:p>
        </p:txBody>
      </p:sp>
      <p:sp>
        <p:nvSpPr>
          <p:cNvPr id="328" name="Google Shape;328;p34"/>
          <p:cNvSpPr/>
          <p:nvPr/>
        </p:nvSpPr>
        <p:spPr>
          <a:xfrm>
            <a:off x="336400" y="5350854"/>
            <a:ext cx="4114804" cy="498283"/>
          </a:xfrm>
          <a:custGeom>
            <a:rect b="b" l="l" r="r" t="t"/>
            <a:pathLst>
              <a:path extrusionOk="0" h="32267" w="115301">
                <a:moveTo>
                  <a:pt x="32278" y="1"/>
                </a:moveTo>
                <a:cubicBezTo>
                  <a:pt x="23361" y="1"/>
                  <a:pt x="16133" y="7216"/>
                  <a:pt x="16133" y="16133"/>
                </a:cubicBezTo>
                <a:cubicBezTo>
                  <a:pt x="16133" y="25039"/>
                  <a:pt x="8918" y="32266"/>
                  <a:pt x="1" y="32266"/>
                </a:cubicBezTo>
                <a:lnTo>
                  <a:pt x="99108" y="32266"/>
                </a:lnTo>
                <a:cubicBezTo>
                  <a:pt x="103561" y="32266"/>
                  <a:pt x="107609" y="30469"/>
                  <a:pt x="110526" y="27540"/>
                </a:cubicBezTo>
                <a:cubicBezTo>
                  <a:pt x="113491" y="24575"/>
                  <a:pt x="115301" y="20467"/>
                  <a:pt x="115253" y="15931"/>
                </a:cubicBezTo>
                <a:cubicBezTo>
                  <a:pt x="115134" y="7025"/>
                  <a:pt x="107597" y="1"/>
                  <a:pt x="98691" y="1"/>
                </a:cubicBezTo>
                <a:close/>
              </a:path>
            </a:pathLst>
          </a:custGeom>
          <a:solidFill>
            <a:srgbClr val="D0E0E3"/>
          </a:solidFill>
          <a:ln>
            <a:noFill/>
          </a:ln>
        </p:spPr>
        <p:txBody>
          <a:bodyPr anchorCtr="0" anchor="ctr" bIns="91425" lIns="731500" spcFirstLastPara="1" rIns="274300" wrap="square" tIns="91425">
            <a:noAutofit/>
          </a:bodyPr>
          <a:lstStyle/>
          <a:p>
            <a:pPr indent="0" lvl="0" marL="0" rtl="0" algn="ctr">
              <a:spcBef>
                <a:spcPts val="0"/>
              </a:spcBef>
              <a:spcAft>
                <a:spcPts val="0"/>
              </a:spcAft>
              <a:buClr>
                <a:srgbClr val="000000"/>
              </a:buClr>
              <a:buSzPts val="1100"/>
              <a:buFont typeface="Arial"/>
              <a:buNone/>
            </a:pPr>
            <a:r>
              <a:rPr lang="en-GB" sz="1700">
                <a:latin typeface="Nunito"/>
                <a:ea typeface="Nunito"/>
                <a:cs typeface="Nunito"/>
                <a:sym typeface="Nunito"/>
              </a:rPr>
              <a:t>Specific Mortality Rates (SMR)</a:t>
            </a:r>
            <a:endParaRPr sz="1700">
              <a:latin typeface="Nunito"/>
              <a:ea typeface="Nunito"/>
              <a:cs typeface="Nunito"/>
              <a:sym typeface="Nunito"/>
            </a:endParaRPr>
          </a:p>
        </p:txBody>
      </p:sp>
      <p:sp>
        <p:nvSpPr>
          <p:cNvPr id="329" name="Google Shape;329;p34"/>
          <p:cNvSpPr/>
          <p:nvPr/>
        </p:nvSpPr>
        <p:spPr>
          <a:xfrm>
            <a:off x="147425" y="5203804"/>
            <a:ext cx="328597" cy="255555"/>
          </a:xfrm>
          <a:custGeom>
            <a:rect b="b" l="l" r="r" t="t"/>
            <a:pathLst>
              <a:path extrusionOk="0" h="18777" w="18777">
                <a:moveTo>
                  <a:pt x="18777" y="0"/>
                </a:moveTo>
                <a:cubicBezTo>
                  <a:pt x="8406" y="0"/>
                  <a:pt x="0" y="8406"/>
                  <a:pt x="0" y="18776"/>
                </a:cubicBezTo>
                <a:lnTo>
                  <a:pt x="18777" y="18776"/>
                </a:lnTo>
                <a:lnTo>
                  <a:pt x="18777"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4"/>
          <p:cNvSpPr/>
          <p:nvPr/>
        </p:nvSpPr>
        <p:spPr>
          <a:xfrm>
            <a:off x="476035" y="5459326"/>
            <a:ext cx="328597" cy="255555"/>
          </a:xfrm>
          <a:custGeom>
            <a:rect b="b" l="l" r="r" t="t"/>
            <a:pathLst>
              <a:path extrusionOk="0" h="18777" w="18777">
                <a:moveTo>
                  <a:pt x="1" y="0"/>
                </a:moveTo>
                <a:lnTo>
                  <a:pt x="1" y="18777"/>
                </a:lnTo>
                <a:cubicBezTo>
                  <a:pt x="10371" y="18777"/>
                  <a:pt x="18777" y="10371"/>
                  <a:pt x="18777"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4"/>
          <p:cNvSpPr/>
          <p:nvPr/>
        </p:nvSpPr>
        <p:spPr>
          <a:xfrm>
            <a:off x="193682" y="5239773"/>
            <a:ext cx="564672" cy="439154"/>
          </a:xfrm>
          <a:custGeom>
            <a:rect b="b" l="l" r="r" t="t"/>
            <a:pathLst>
              <a:path extrusionOk="0" h="32267" w="32267">
                <a:moveTo>
                  <a:pt x="16134" y="1"/>
                </a:moveTo>
                <a:cubicBezTo>
                  <a:pt x="7216" y="1"/>
                  <a:pt x="1" y="7216"/>
                  <a:pt x="1" y="16133"/>
                </a:cubicBezTo>
                <a:cubicBezTo>
                  <a:pt x="1" y="25039"/>
                  <a:pt x="7216" y="32266"/>
                  <a:pt x="16134" y="32266"/>
                </a:cubicBezTo>
                <a:cubicBezTo>
                  <a:pt x="25051" y="32266"/>
                  <a:pt x="32266" y="25039"/>
                  <a:pt x="32266" y="16133"/>
                </a:cubicBezTo>
                <a:cubicBezTo>
                  <a:pt x="32266" y="7216"/>
                  <a:pt x="25051" y="1"/>
                  <a:pt x="161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4"/>
          <p:cNvSpPr/>
          <p:nvPr/>
        </p:nvSpPr>
        <p:spPr>
          <a:xfrm>
            <a:off x="269324" y="5298591"/>
            <a:ext cx="413402" cy="321509"/>
          </a:xfrm>
          <a:custGeom>
            <a:rect b="b" l="l" r="r" t="t"/>
            <a:pathLst>
              <a:path extrusionOk="0" h="23623" w="23623">
                <a:moveTo>
                  <a:pt x="11812" y="0"/>
                </a:moveTo>
                <a:cubicBezTo>
                  <a:pt x="5287" y="0"/>
                  <a:pt x="1" y="5287"/>
                  <a:pt x="1" y="11811"/>
                </a:cubicBezTo>
                <a:cubicBezTo>
                  <a:pt x="1" y="18336"/>
                  <a:pt x="5287" y="23622"/>
                  <a:pt x="11812" y="23622"/>
                </a:cubicBezTo>
                <a:cubicBezTo>
                  <a:pt x="18336" y="23622"/>
                  <a:pt x="23623" y="18336"/>
                  <a:pt x="23623" y="11811"/>
                </a:cubicBezTo>
                <a:cubicBezTo>
                  <a:pt x="23623" y="5287"/>
                  <a:pt x="18336" y="0"/>
                  <a:pt x="11812"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500">
                <a:solidFill>
                  <a:srgbClr val="FFFFFF"/>
                </a:solidFill>
                <a:latin typeface="Fira Sans Extra Condensed Medium"/>
                <a:ea typeface="Fira Sans Extra Condensed Medium"/>
                <a:cs typeface="Fira Sans Extra Condensed Medium"/>
                <a:sym typeface="Fira Sans Extra Condensed Medium"/>
              </a:rPr>
              <a:t>2</a:t>
            </a:r>
            <a:endParaRPr sz="2500">
              <a:solidFill>
                <a:srgbClr val="FFFFFF"/>
              </a:solidFill>
              <a:latin typeface="Fira Sans Extra Condensed Medium"/>
              <a:ea typeface="Fira Sans Extra Condensed Medium"/>
              <a:cs typeface="Fira Sans Extra Condensed Medium"/>
              <a:sym typeface="Fira Sans Extra Condensed Medium"/>
            </a:endParaRPr>
          </a:p>
        </p:txBody>
      </p:sp>
      <p:graphicFrame>
        <p:nvGraphicFramePr>
          <p:cNvPr id="333" name="Google Shape;333;p34"/>
          <p:cNvGraphicFramePr/>
          <p:nvPr/>
        </p:nvGraphicFramePr>
        <p:xfrm>
          <a:off x="201063" y="5988377"/>
          <a:ext cx="3000000" cy="3000000"/>
        </p:xfrm>
        <a:graphic>
          <a:graphicData uri="http://schemas.openxmlformats.org/drawingml/2006/table">
            <a:tbl>
              <a:tblPr>
                <a:noFill/>
                <a:tableStyleId>{82A52158-4DB9-475D-8676-6519C3242527}</a:tableStyleId>
              </a:tblPr>
              <a:tblGrid>
                <a:gridCol w="1297800"/>
                <a:gridCol w="5730350"/>
              </a:tblGrid>
              <a:tr h="589625">
                <a:tc>
                  <a:txBody>
                    <a:bodyPr/>
                    <a:lstStyle/>
                    <a:p>
                      <a:pPr indent="0" lvl="0" marL="0" rtl="0" algn="ctr">
                        <a:spcBef>
                          <a:spcPts val="0"/>
                        </a:spcBef>
                        <a:spcAft>
                          <a:spcPts val="0"/>
                        </a:spcAft>
                        <a:buNone/>
                      </a:pPr>
                      <a:r>
                        <a:rPr b="1" lang="en-GB" sz="1200">
                          <a:latin typeface="Mada"/>
                          <a:ea typeface="Mada"/>
                          <a:cs typeface="Mada"/>
                          <a:sym typeface="Mada"/>
                        </a:rPr>
                        <a:t>Definition</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latin typeface="Mada"/>
                          <a:ea typeface="Mada"/>
                          <a:cs typeface="Mada"/>
                          <a:sym typeface="Mada"/>
                        </a:rPr>
                        <a:t>Number of deaths from/in SPECIFIC (CAUSE, GROUP, SOCIAL DETERMINANT) occurring in ESTIMATED MID-YEAR POPULATION during a ONE YEAR in a GIVEN PLACE. </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258700">
                <a:tc>
                  <a:txBody>
                    <a:bodyPr/>
                    <a:lstStyle/>
                    <a:p>
                      <a:pPr indent="0" lvl="0" marL="0" rtl="0" algn="ctr">
                        <a:spcBef>
                          <a:spcPts val="0"/>
                        </a:spcBef>
                        <a:spcAft>
                          <a:spcPts val="0"/>
                        </a:spcAft>
                        <a:buNone/>
                      </a:pPr>
                      <a:r>
                        <a:rPr b="1" lang="en-GB" sz="900">
                          <a:latin typeface="Mada"/>
                          <a:ea typeface="Mada"/>
                          <a:cs typeface="Mada"/>
                          <a:sym typeface="Mada"/>
                        </a:rPr>
                        <a:t>Tool of Measurement</a:t>
                      </a:r>
                      <a:endParaRPr b="1" sz="9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latin typeface="Mada"/>
                          <a:ea typeface="Mada"/>
                          <a:cs typeface="Mada"/>
                          <a:sym typeface="Mada"/>
                        </a:rPr>
                        <a:t>Rate</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397075">
                <a:tc>
                  <a:txBody>
                    <a:bodyPr/>
                    <a:lstStyle/>
                    <a:p>
                      <a:pPr indent="0" lvl="0" marL="0" rtl="0" algn="ctr">
                        <a:spcBef>
                          <a:spcPts val="0"/>
                        </a:spcBef>
                        <a:spcAft>
                          <a:spcPts val="0"/>
                        </a:spcAft>
                        <a:buNone/>
                      </a:pPr>
                      <a:r>
                        <a:rPr b="1" lang="en-GB" sz="1200">
                          <a:latin typeface="Mada"/>
                          <a:ea typeface="Mada"/>
                          <a:cs typeface="Mada"/>
                          <a:sym typeface="Mada"/>
                        </a:rPr>
                        <a:t>Numerator</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latin typeface="Mada"/>
                          <a:ea typeface="Mada"/>
                          <a:cs typeface="Mada"/>
                          <a:sym typeface="Mada"/>
                        </a:rPr>
                        <a:t>Number of deaths from specific (cause, group, social determinant)  during the year</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397075">
                <a:tc>
                  <a:txBody>
                    <a:bodyPr/>
                    <a:lstStyle/>
                    <a:p>
                      <a:pPr indent="0" lvl="0" marL="0" rtl="0" algn="ctr">
                        <a:spcBef>
                          <a:spcPts val="0"/>
                        </a:spcBef>
                        <a:spcAft>
                          <a:spcPts val="0"/>
                        </a:spcAft>
                        <a:buNone/>
                      </a:pPr>
                      <a:r>
                        <a:rPr b="1" lang="en-GB" sz="1200">
                          <a:latin typeface="Mada"/>
                          <a:ea typeface="Mada"/>
                          <a:cs typeface="Mada"/>
                          <a:sym typeface="Mada"/>
                        </a:rPr>
                        <a:t>Denominator </a:t>
                      </a:r>
                      <a:r>
                        <a:rPr b="1" baseline="30000" lang="en-GB" sz="1200">
                          <a:latin typeface="Mada"/>
                          <a:ea typeface="Mada"/>
                          <a:cs typeface="Mada"/>
                          <a:sym typeface="Mada"/>
                        </a:rPr>
                        <a:t>1</a:t>
                      </a:r>
                      <a:endParaRPr b="1" baseline="30000"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latin typeface="Mada"/>
                          <a:ea typeface="Mada"/>
                          <a:cs typeface="Mada"/>
                          <a:sym typeface="Mada"/>
                        </a:rPr>
                        <a:t>Cause-specific: mid-year population / group, social determinant: mid-year population  of specific group, social determinant</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240650">
                <a:tc>
                  <a:txBody>
                    <a:bodyPr/>
                    <a:lstStyle/>
                    <a:p>
                      <a:pPr indent="0" lvl="0" marL="0" rtl="0" algn="ctr">
                        <a:spcBef>
                          <a:spcPts val="0"/>
                        </a:spcBef>
                        <a:spcAft>
                          <a:spcPts val="0"/>
                        </a:spcAft>
                        <a:buNone/>
                      </a:pPr>
                      <a:r>
                        <a:rPr b="1" lang="en-GB" sz="1200">
                          <a:latin typeface="Mada"/>
                          <a:ea typeface="Mada"/>
                          <a:cs typeface="Mada"/>
                          <a:sym typeface="Mada"/>
                        </a:rPr>
                        <a:t>10n</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latin typeface="Mada"/>
                          <a:ea typeface="Mada"/>
                          <a:cs typeface="Mada"/>
                          <a:sym typeface="Mada"/>
                        </a:rPr>
                        <a:t>per 1000 or per 100,000</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229800">
                <a:tc>
                  <a:txBody>
                    <a:bodyPr/>
                    <a:lstStyle/>
                    <a:p>
                      <a:pPr indent="0" lvl="0" marL="0" rtl="0" algn="ctr">
                        <a:spcBef>
                          <a:spcPts val="0"/>
                        </a:spcBef>
                        <a:spcAft>
                          <a:spcPts val="0"/>
                        </a:spcAft>
                        <a:buNone/>
                      </a:pPr>
                      <a:r>
                        <a:rPr b="1" lang="en-GB" sz="1200">
                          <a:latin typeface="Mada"/>
                          <a:ea typeface="Mada"/>
                          <a:cs typeface="Mada"/>
                          <a:sym typeface="Mada"/>
                        </a:rPr>
                        <a:t>Time frame</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lang="en-GB" sz="1200">
                          <a:latin typeface="Mada"/>
                          <a:ea typeface="Mada"/>
                          <a:cs typeface="Mada"/>
                          <a:sym typeface="Mada"/>
                        </a:rPr>
                        <a:t>One year</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397075">
                <a:tc>
                  <a:txBody>
                    <a:bodyPr/>
                    <a:lstStyle/>
                    <a:p>
                      <a:pPr indent="0" lvl="0" marL="0" rtl="0" algn="ctr">
                        <a:spcBef>
                          <a:spcPts val="0"/>
                        </a:spcBef>
                        <a:spcAft>
                          <a:spcPts val="0"/>
                        </a:spcAft>
                        <a:buNone/>
                      </a:pPr>
                      <a:r>
                        <a:rPr b="1" lang="en-GB" sz="1200">
                          <a:latin typeface="Mada"/>
                          <a:ea typeface="Mada"/>
                          <a:cs typeface="Mada"/>
                          <a:sym typeface="Mada"/>
                        </a:rPr>
                        <a:t>Uses</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Identify at risk groups for preventive action,</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They allow comparison between different causes within the same population</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335600">
                <a:tc>
                  <a:txBody>
                    <a:bodyPr/>
                    <a:lstStyle/>
                    <a:p>
                      <a:pPr indent="0" lvl="0" marL="0" rtl="0" algn="ctr">
                        <a:spcBef>
                          <a:spcPts val="0"/>
                        </a:spcBef>
                        <a:spcAft>
                          <a:spcPts val="0"/>
                        </a:spcAft>
                        <a:buNone/>
                      </a:pPr>
                      <a:r>
                        <a:rPr b="1" lang="en-GB" sz="1200">
                          <a:latin typeface="Mada"/>
                          <a:ea typeface="Mada"/>
                          <a:cs typeface="Mada"/>
                          <a:sym typeface="Mada"/>
                        </a:rPr>
                        <a:t>Formula</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pic>
        <p:nvPicPr>
          <p:cNvPr id="334" name="Google Shape;334;p34"/>
          <p:cNvPicPr preferRelativeResize="0"/>
          <p:nvPr/>
        </p:nvPicPr>
        <p:blipFill>
          <a:blip r:embed="rId4">
            <a:alphaModFix/>
          </a:blip>
          <a:stretch>
            <a:fillRect/>
          </a:stretch>
        </p:blipFill>
        <p:spPr>
          <a:xfrm>
            <a:off x="1584075" y="9266452"/>
            <a:ext cx="5561899" cy="10716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