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10698475" cx="7589525"/>
  <p:notesSz cx="6858000" cy="9144000"/>
  <p:embeddedFontLst>
    <p:embeddedFont>
      <p:font typeface="Nunito"/>
      <p:regular r:id="rId24"/>
      <p:bold r:id="rId25"/>
      <p:italic r:id="rId26"/>
      <p:boldItalic r:id="rId27"/>
    </p:embeddedFont>
    <p:embeddedFont>
      <p:font typeface="Mada"/>
      <p:regular r:id="rId28"/>
      <p:bold r:id="rId29"/>
    </p:embeddedFont>
    <p:embeddedFont>
      <p:font typeface="Bree Serif"/>
      <p:regular r:id="rId30"/>
    </p:embeddedFont>
    <p:embeddedFont>
      <p:font typeface="Exo"/>
      <p:regular r:id="rId31"/>
      <p:bold r:id="rId32"/>
      <p:italic r:id="rId33"/>
      <p:boldItalic r:id="rId34"/>
    </p:embeddedFont>
    <p:embeddedFont>
      <p:font typeface="Karla"/>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70">
          <p15:clr>
            <a:srgbClr val="A4A3A4"/>
          </p15:clr>
        </p15:guide>
        <p15:guide id="2" pos="23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B0B04D3-1FC9-4641-82C5-12EE40B9A5B1}">
  <a:tblStyle styleId="{BB0B04D3-1FC9-4641-82C5-12EE40B9A5B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70" orient="horz"/>
        <p:guide pos="239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Nunito-regular.fntdata"/><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Nunito-italic.fntdata"/><Relationship Id="rId25" Type="http://schemas.openxmlformats.org/officeDocument/2006/relationships/font" Target="fonts/Nunito-bold.fntdata"/><Relationship Id="rId28" Type="http://schemas.openxmlformats.org/officeDocument/2006/relationships/font" Target="fonts/Mada-regular.fntdata"/><Relationship Id="rId27" Type="http://schemas.openxmlformats.org/officeDocument/2006/relationships/font" Target="fonts/Nuni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ada-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Exo-regular.fntdata"/><Relationship Id="rId30" Type="http://schemas.openxmlformats.org/officeDocument/2006/relationships/font" Target="fonts/BreeSerif-regular.fntdata"/><Relationship Id="rId11" Type="http://schemas.openxmlformats.org/officeDocument/2006/relationships/slide" Target="slides/slide5.xml"/><Relationship Id="rId33" Type="http://schemas.openxmlformats.org/officeDocument/2006/relationships/font" Target="fonts/Exo-italic.fntdata"/><Relationship Id="rId10" Type="http://schemas.openxmlformats.org/officeDocument/2006/relationships/slide" Target="slides/slide4.xml"/><Relationship Id="rId32" Type="http://schemas.openxmlformats.org/officeDocument/2006/relationships/font" Target="fonts/Exo-bold.fntdata"/><Relationship Id="rId13" Type="http://schemas.openxmlformats.org/officeDocument/2006/relationships/slide" Target="slides/slide7.xml"/><Relationship Id="rId35" Type="http://schemas.openxmlformats.org/officeDocument/2006/relationships/font" Target="fonts/Karla-regular.fntdata"/><Relationship Id="rId12" Type="http://schemas.openxmlformats.org/officeDocument/2006/relationships/slide" Target="slides/slide6.xml"/><Relationship Id="rId34" Type="http://schemas.openxmlformats.org/officeDocument/2006/relationships/font" Target="fonts/Exo-boldItalic.fntdata"/><Relationship Id="rId15" Type="http://schemas.openxmlformats.org/officeDocument/2006/relationships/slide" Target="slides/slide9.xml"/><Relationship Id="rId37" Type="http://schemas.openxmlformats.org/officeDocument/2006/relationships/font" Target="fonts/Karla-italic.fntdata"/><Relationship Id="rId14" Type="http://schemas.openxmlformats.org/officeDocument/2006/relationships/slide" Target="slides/slide8.xml"/><Relationship Id="rId36" Type="http://schemas.openxmlformats.org/officeDocument/2006/relationships/font" Target="fonts/Karla-bold.fntdata"/><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font" Target="fonts/Karla-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4b66dcb0180c6ff9_7: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4b66dcb0180c6ff9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270902b47578a82f_5: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270902b47578a82f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cbf2db0249_0_332: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cbf2db0249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cbf2db0249_6_2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cbf2db0249_6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cbef5a16c7_3_19: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cbef5a16c7_3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cbef5a16c7_3_31: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cbef5a16c7_3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8ad464241c_0_69: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8ad464241c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cbef5a16c7_3_2: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cbef5a16c7_3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8ad464241c_0_63: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8ad464241c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cbf2db0249_0_106: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cbf2db0249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cbf2db0249_0_185: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cbf2db0249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cbf2db0249_0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cbf2db024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cbef5a16c7_2_61: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cbef5a16c7_2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6d0d49ed3f89bc75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6d0d49ed3f89bc7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6d0d49ed3f89bc75_5: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6d0d49ed3f89bc75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4b66dcb0180c6ff9_2: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4b66dcb0180c6ff9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8.png"/><Relationship Id="rId11" Type="http://schemas.openxmlformats.org/officeDocument/2006/relationships/image" Target="../media/image5.png"/><Relationship Id="rId10" Type="http://schemas.openxmlformats.org/officeDocument/2006/relationships/hyperlink" Target="https://drive.google.com/file/d/12rW7mVwOVFtdj_i-WCM0IJBoBpIf5dFU/view?usp=drivesdk" TargetMode="External"/><Relationship Id="rId9" Type="http://schemas.openxmlformats.org/officeDocument/2006/relationships/image" Target="../media/image3.png"/><Relationship Id="rId5" Type="http://schemas.openxmlformats.org/officeDocument/2006/relationships/image" Target="../media/image17.png"/><Relationship Id="rId6" Type="http://schemas.openxmlformats.org/officeDocument/2006/relationships/hyperlink" Target="https://drive.google.com/open?id=1TKjgKmuF8-7aGjiAgt-2f6dUWPkTI7rnH1d3RF0xuIw" TargetMode="External"/><Relationship Id="rId7" Type="http://schemas.openxmlformats.org/officeDocument/2006/relationships/image" Target="../media/image2.png"/><Relationship Id="rId8"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drive.google.com/file/d/1mv_opRMSFu1ufWhN_MPrjfrnxzx8LrHM/view?usp=drivesdk" TargetMode="External"/><Relationship Id="rId4" Type="http://schemas.openxmlformats.org/officeDocument/2006/relationships/hyperlink" Target="https://drive.google.com/file/d/1mv_opRMSFu1ufWhN_MPrjfrnxzx8LrHM/view?usp=drivesdk" TargetMode="External"/><Relationship Id="rId5" Type="http://schemas.openxmlformats.org/officeDocument/2006/relationships/hyperlink" Target="https://drive.google.com/file/d/1mv_opRMSFu1ufWhN_MPrjfrnxzx8LrHM/view?usp=drivesdk"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healthmap.org/en/"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5.png"/><Relationship Id="rId6"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rot="10800000">
            <a:off x="-25" y="-9450"/>
            <a:ext cx="7586700" cy="1071300"/>
          </a:xfrm>
          <a:prstGeom prst="round2SameRect">
            <a:avLst>
              <a:gd fmla="val 50000" name="adj1"/>
              <a:gd fmla="val 0" name="adj2"/>
            </a:avLst>
          </a:prstGeom>
          <a:solidFill>
            <a:srgbClr val="EEF5F7">
              <a:alpha val="519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 name="Google Shape;55;p13"/>
          <p:cNvPicPr preferRelativeResize="0"/>
          <p:nvPr/>
        </p:nvPicPr>
        <p:blipFill>
          <a:blip r:embed="rId3">
            <a:alphaModFix/>
          </a:blip>
          <a:stretch>
            <a:fillRect/>
          </a:stretch>
        </p:blipFill>
        <p:spPr>
          <a:xfrm>
            <a:off x="3212375" y="188051"/>
            <a:ext cx="1114216" cy="730500"/>
          </a:xfrm>
          <a:prstGeom prst="rect">
            <a:avLst/>
          </a:prstGeom>
          <a:noFill/>
          <a:ln>
            <a:noFill/>
          </a:ln>
        </p:spPr>
      </p:pic>
      <p:sp>
        <p:nvSpPr>
          <p:cNvPr id="56" name="Google Shape;56;p13"/>
          <p:cNvSpPr/>
          <p:nvPr/>
        </p:nvSpPr>
        <p:spPr>
          <a:xfrm>
            <a:off x="1802675" y="1796825"/>
            <a:ext cx="5514966" cy="1838322"/>
          </a:xfrm>
          <a:prstGeom prst="flowChartTerminator">
            <a:avLst/>
          </a:prstGeom>
          <a:noFill/>
          <a:ln cap="flat" cmpd="sng" w="2857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366596" y="1311112"/>
            <a:ext cx="2652531" cy="2600215"/>
          </a:xfrm>
          <a:custGeom>
            <a:rect b="b" l="l" r="r" t="t"/>
            <a:pathLst>
              <a:path extrusionOk="0" h="20766" w="17807">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p:nvPr/>
        </p:nvSpPr>
        <p:spPr>
          <a:xfrm>
            <a:off x="221300" y="1333648"/>
            <a:ext cx="2781508" cy="2630016"/>
          </a:xfrm>
          <a:custGeom>
            <a:rect b="b" l="l" r="r" t="t"/>
            <a:pathLst>
              <a:path extrusionOk="0" h="21004" w="17650">
                <a:moveTo>
                  <a:pt x="7538" y="237"/>
                </a:moveTo>
                <a:cubicBezTo>
                  <a:pt x="7742" y="237"/>
                  <a:pt x="7944" y="254"/>
                  <a:pt x="8140" y="290"/>
                </a:cubicBezTo>
                <a:lnTo>
                  <a:pt x="8140" y="290"/>
                </a:lnTo>
                <a:cubicBezTo>
                  <a:pt x="8141" y="291"/>
                  <a:pt x="8142" y="291"/>
                  <a:pt x="8143" y="291"/>
                </a:cubicBezTo>
                <a:cubicBezTo>
                  <a:pt x="10062" y="630"/>
                  <a:pt x="11858" y="1482"/>
                  <a:pt x="13330" y="2757"/>
                </a:cubicBezTo>
                <a:cubicBezTo>
                  <a:pt x="14803" y="4056"/>
                  <a:pt x="16235" y="5769"/>
                  <a:pt x="16921" y="7630"/>
                </a:cubicBezTo>
                <a:cubicBezTo>
                  <a:pt x="17302" y="8665"/>
                  <a:pt x="17418" y="9798"/>
                  <a:pt x="17120" y="10865"/>
                </a:cubicBezTo>
                <a:cubicBezTo>
                  <a:pt x="16847" y="11834"/>
                  <a:pt x="16293" y="12702"/>
                  <a:pt x="15829" y="13579"/>
                </a:cubicBezTo>
                <a:cubicBezTo>
                  <a:pt x="15374" y="14440"/>
                  <a:pt x="14961" y="15317"/>
                  <a:pt x="14580" y="16219"/>
                </a:cubicBezTo>
                <a:cubicBezTo>
                  <a:pt x="14199" y="17121"/>
                  <a:pt x="13926" y="18122"/>
                  <a:pt x="13397" y="18958"/>
                </a:cubicBezTo>
                <a:cubicBezTo>
                  <a:pt x="12576" y="20232"/>
                  <a:pt x="11100" y="20780"/>
                  <a:pt x="9640" y="20780"/>
                </a:cubicBezTo>
                <a:cubicBezTo>
                  <a:pt x="9288" y="20780"/>
                  <a:pt x="8938" y="20748"/>
                  <a:pt x="8598" y="20687"/>
                </a:cubicBezTo>
                <a:cubicBezTo>
                  <a:pt x="6761" y="20356"/>
                  <a:pt x="4932" y="19347"/>
                  <a:pt x="3410" y="18304"/>
                </a:cubicBezTo>
                <a:cubicBezTo>
                  <a:pt x="2185" y="17452"/>
                  <a:pt x="1109" y="16202"/>
                  <a:pt x="621" y="14771"/>
                </a:cubicBezTo>
                <a:cubicBezTo>
                  <a:pt x="1" y="12992"/>
                  <a:pt x="605" y="11172"/>
                  <a:pt x="969" y="9409"/>
                </a:cubicBezTo>
                <a:cubicBezTo>
                  <a:pt x="1440" y="7159"/>
                  <a:pt x="2375" y="5065"/>
                  <a:pt x="3509" y="3079"/>
                </a:cubicBezTo>
                <a:cubicBezTo>
                  <a:pt x="4039" y="2153"/>
                  <a:pt x="4601" y="1193"/>
                  <a:pt x="5602" y="705"/>
                </a:cubicBezTo>
                <a:cubicBezTo>
                  <a:pt x="6178" y="420"/>
                  <a:pt x="6870" y="237"/>
                  <a:pt x="7538" y="237"/>
                </a:cubicBezTo>
                <a:close/>
                <a:moveTo>
                  <a:pt x="7499" y="1"/>
                </a:moveTo>
                <a:cubicBezTo>
                  <a:pt x="6244" y="1"/>
                  <a:pt x="4960" y="599"/>
                  <a:pt x="4196" y="1565"/>
                </a:cubicBezTo>
                <a:cubicBezTo>
                  <a:pt x="3501" y="2451"/>
                  <a:pt x="2979" y="3501"/>
                  <a:pt x="2483" y="4503"/>
                </a:cubicBezTo>
                <a:cubicBezTo>
                  <a:pt x="2011" y="5438"/>
                  <a:pt x="1606" y="6406"/>
                  <a:pt x="1267" y="7407"/>
                </a:cubicBezTo>
                <a:cubicBezTo>
                  <a:pt x="911" y="8466"/>
                  <a:pt x="704" y="9566"/>
                  <a:pt x="464" y="10659"/>
                </a:cubicBezTo>
                <a:cubicBezTo>
                  <a:pt x="265" y="11560"/>
                  <a:pt x="67" y="12479"/>
                  <a:pt x="117" y="13406"/>
                </a:cubicBezTo>
                <a:cubicBezTo>
                  <a:pt x="199" y="15011"/>
                  <a:pt x="1101" y="16525"/>
                  <a:pt x="2218" y="17642"/>
                </a:cubicBezTo>
                <a:cubicBezTo>
                  <a:pt x="2773" y="18205"/>
                  <a:pt x="3476" y="18635"/>
                  <a:pt x="4146" y="19024"/>
                </a:cubicBezTo>
                <a:cubicBezTo>
                  <a:pt x="5081" y="19570"/>
                  <a:pt x="6033" y="20108"/>
                  <a:pt x="7042" y="20488"/>
                </a:cubicBezTo>
                <a:cubicBezTo>
                  <a:pt x="7886" y="20804"/>
                  <a:pt x="8802" y="21003"/>
                  <a:pt x="9706" y="21003"/>
                </a:cubicBezTo>
                <a:cubicBezTo>
                  <a:pt x="10601" y="21003"/>
                  <a:pt x="11485" y="20809"/>
                  <a:pt x="12280" y="20339"/>
                </a:cubicBezTo>
                <a:cubicBezTo>
                  <a:pt x="13024" y="19901"/>
                  <a:pt x="13554" y="19255"/>
                  <a:pt x="13910" y="18478"/>
                </a:cubicBezTo>
                <a:cubicBezTo>
                  <a:pt x="14406" y="17427"/>
                  <a:pt x="14770" y="16310"/>
                  <a:pt x="15267" y="15251"/>
                </a:cubicBezTo>
                <a:cubicBezTo>
                  <a:pt x="16144" y="13356"/>
                  <a:pt x="17650" y="11478"/>
                  <a:pt x="17517" y="9293"/>
                </a:cubicBezTo>
                <a:cubicBezTo>
                  <a:pt x="17368" y="6943"/>
                  <a:pt x="15780" y="4900"/>
                  <a:pt x="14208" y="3278"/>
                </a:cubicBezTo>
                <a:cubicBezTo>
                  <a:pt x="12602" y="1607"/>
                  <a:pt x="10514" y="493"/>
                  <a:pt x="8244" y="74"/>
                </a:cubicBezTo>
                <a:lnTo>
                  <a:pt x="8244" y="74"/>
                </a:lnTo>
                <a:cubicBezTo>
                  <a:pt x="8234" y="68"/>
                  <a:pt x="8223" y="63"/>
                  <a:pt x="8209" y="59"/>
                </a:cubicBezTo>
                <a:lnTo>
                  <a:pt x="8209" y="59"/>
                </a:lnTo>
                <a:lnTo>
                  <a:pt x="8209" y="68"/>
                </a:lnTo>
                <a:cubicBezTo>
                  <a:pt x="7976" y="23"/>
                  <a:pt x="7738" y="1"/>
                  <a:pt x="7499"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 name="Google Shape;59;p13"/>
          <p:cNvPicPr preferRelativeResize="0"/>
          <p:nvPr/>
        </p:nvPicPr>
        <p:blipFill>
          <a:blip r:embed="rId4">
            <a:alphaModFix/>
          </a:blip>
          <a:stretch>
            <a:fillRect/>
          </a:stretch>
        </p:blipFill>
        <p:spPr>
          <a:xfrm>
            <a:off x="6109400" y="89850"/>
            <a:ext cx="929599" cy="929577"/>
          </a:xfrm>
          <a:prstGeom prst="rect">
            <a:avLst/>
          </a:prstGeom>
          <a:noFill/>
          <a:ln>
            <a:noFill/>
          </a:ln>
        </p:spPr>
      </p:pic>
      <p:pic>
        <p:nvPicPr>
          <p:cNvPr id="60" name="Google Shape;60;p13"/>
          <p:cNvPicPr preferRelativeResize="0"/>
          <p:nvPr/>
        </p:nvPicPr>
        <p:blipFill>
          <a:blip r:embed="rId5">
            <a:alphaModFix/>
          </a:blip>
          <a:stretch>
            <a:fillRect/>
          </a:stretch>
        </p:blipFill>
        <p:spPr>
          <a:xfrm>
            <a:off x="590050" y="1505251"/>
            <a:ext cx="2137475" cy="2137475"/>
          </a:xfrm>
          <a:prstGeom prst="rect">
            <a:avLst/>
          </a:prstGeom>
          <a:noFill/>
          <a:ln>
            <a:noFill/>
          </a:ln>
        </p:spPr>
      </p:pic>
      <p:sp>
        <p:nvSpPr>
          <p:cNvPr id="61" name="Google Shape;61;p13"/>
          <p:cNvSpPr txBox="1"/>
          <p:nvPr/>
        </p:nvSpPr>
        <p:spPr>
          <a:xfrm>
            <a:off x="2631425" y="1895775"/>
            <a:ext cx="4524300" cy="15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200">
                <a:solidFill>
                  <a:srgbClr val="134F5C"/>
                </a:solidFill>
                <a:latin typeface="Nunito"/>
                <a:ea typeface="Nunito"/>
                <a:cs typeface="Nunito"/>
                <a:sym typeface="Nunito"/>
              </a:rPr>
              <a:t>TBL1- Outbreak Investigations</a:t>
            </a:r>
            <a:endParaRPr sz="3200">
              <a:solidFill>
                <a:srgbClr val="134F5C"/>
              </a:solidFill>
              <a:latin typeface="Nunito"/>
              <a:ea typeface="Nunito"/>
              <a:cs typeface="Nunito"/>
              <a:sym typeface="Nunito"/>
            </a:endParaRPr>
          </a:p>
        </p:txBody>
      </p:sp>
      <p:sp>
        <p:nvSpPr>
          <p:cNvPr id="62" name="Google Shape;62;p13"/>
          <p:cNvSpPr txBox="1"/>
          <p:nvPr/>
        </p:nvSpPr>
        <p:spPr>
          <a:xfrm>
            <a:off x="9525" y="96678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Main text</a:t>
            </a:r>
            <a:endParaRPr sz="1200">
              <a:latin typeface="Mada"/>
              <a:ea typeface="Mada"/>
              <a:cs typeface="Mada"/>
              <a:sym typeface="Mada"/>
            </a:endParaRPr>
          </a:p>
          <a:p>
            <a:pPr indent="-304800" lvl="0" marL="457200" rtl="0" algn="l">
              <a:spcBef>
                <a:spcPts val="0"/>
              </a:spcBef>
              <a:spcAft>
                <a:spcPts val="0"/>
              </a:spcAft>
              <a:buClr>
                <a:srgbClr val="6D9EEB"/>
              </a:buClr>
              <a:buSzPts val="1200"/>
              <a:buFont typeface="Mada"/>
              <a:buChar char="●"/>
            </a:pPr>
            <a:r>
              <a:rPr lang="en-GB" sz="1200">
                <a:solidFill>
                  <a:srgbClr val="6D9EEB"/>
                </a:solidFill>
                <a:latin typeface="Mada"/>
                <a:ea typeface="Mada"/>
                <a:cs typeface="Mada"/>
                <a:sym typeface="Mada"/>
              </a:rPr>
              <a:t>Males slides</a:t>
            </a:r>
            <a:endParaRPr sz="1200">
              <a:solidFill>
                <a:srgbClr val="6D9EEB"/>
              </a:solidFill>
              <a:latin typeface="Mada"/>
              <a:ea typeface="Mada"/>
              <a:cs typeface="Mada"/>
              <a:sym typeface="Mada"/>
            </a:endParaRPr>
          </a:p>
          <a:p>
            <a:pPr indent="-304800" lvl="0" marL="457200" rtl="0" algn="l">
              <a:spcBef>
                <a:spcPts val="0"/>
              </a:spcBef>
              <a:spcAft>
                <a:spcPts val="0"/>
              </a:spcAft>
              <a:buClr>
                <a:srgbClr val="A64D79"/>
              </a:buClr>
              <a:buSzPts val="1200"/>
              <a:buFont typeface="Mada"/>
              <a:buChar char="●"/>
            </a:pPr>
            <a:r>
              <a:rPr lang="en-GB" sz="1200">
                <a:solidFill>
                  <a:srgbClr val="A64D79"/>
                </a:solidFill>
                <a:latin typeface="Mada"/>
                <a:ea typeface="Mada"/>
                <a:cs typeface="Mada"/>
                <a:sym typeface="Mada"/>
              </a:rPr>
              <a:t>Females slides</a:t>
            </a:r>
            <a:endParaRPr sz="1200">
              <a:solidFill>
                <a:srgbClr val="A64D79"/>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Doctor notes</a:t>
            </a:r>
            <a:endParaRPr sz="1200">
              <a:solidFill>
                <a:srgbClr val="6AA84F"/>
              </a:solidFill>
              <a:latin typeface="Mada"/>
              <a:ea typeface="Mada"/>
              <a:cs typeface="Mada"/>
              <a:sym typeface="Mada"/>
            </a:endParaRPr>
          </a:p>
        </p:txBody>
      </p:sp>
      <p:sp>
        <p:nvSpPr>
          <p:cNvPr id="63" name="Google Shape;63;p13"/>
          <p:cNvSpPr txBox="1"/>
          <p:nvPr/>
        </p:nvSpPr>
        <p:spPr>
          <a:xfrm>
            <a:off x="1762150" y="96297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CC0000"/>
              </a:buClr>
              <a:buSzPts val="1200"/>
              <a:buFont typeface="Mada"/>
              <a:buChar char="●"/>
            </a:pPr>
            <a:r>
              <a:rPr lang="en-GB" sz="1200">
                <a:solidFill>
                  <a:srgbClr val="CC0000"/>
                </a:solidFill>
                <a:latin typeface="Mada"/>
                <a:ea typeface="Mada"/>
                <a:cs typeface="Mada"/>
                <a:sym typeface="Mada"/>
              </a:rPr>
              <a:t>Important</a:t>
            </a:r>
            <a:endParaRPr sz="1200">
              <a:solidFill>
                <a:srgbClr val="CC0000"/>
              </a:solidFill>
              <a:latin typeface="Mada"/>
              <a:ea typeface="Mada"/>
              <a:cs typeface="Mada"/>
              <a:sym typeface="Mada"/>
            </a:endParaRPr>
          </a:p>
          <a:p>
            <a:pPr indent="-304800" lvl="0" marL="457200" rtl="0" algn="l">
              <a:spcBef>
                <a:spcPts val="0"/>
              </a:spcBef>
              <a:spcAft>
                <a:spcPts val="0"/>
              </a:spcAft>
              <a:buClr>
                <a:srgbClr val="0B5394"/>
              </a:buClr>
              <a:buSzPts val="1200"/>
              <a:buFont typeface="Mada"/>
              <a:buChar char="●"/>
            </a:pPr>
            <a:r>
              <a:rPr lang="en-GB" sz="1200">
                <a:solidFill>
                  <a:srgbClr val="0B5394"/>
                </a:solidFill>
                <a:latin typeface="Mada"/>
                <a:ea typeface="Mada"/>
                <a:cs typeface="Mada"/>
                <a:sym typeface="Mada"/>
              </a:rPr>
              <a:t>Textbook</a:t>
            </a:r>
            <a:endParaRPr sz="1200">
              <a:solidFill>
                <a:srgbClr val="0B5394"/>
              </a:solidFill>
              <a:latin typeface="Mada"/>
              <a:ea typeface="Mada"/>
              <a:cs typeface="Mada"/>
              <a:sym typeface="Mada"/>
            </a:endParaRPr>
          </a:p>
          <a:p>
            <a:pPr indent="-304800" lvl="0" marL="457200" rtl="0" algn="l">
              <a:spcBef>
                <a:spcPts val="0"/>
              </a:spcBef>
              <a:spcAft>
                <a:spcPts val="0"/>
              </a:spcAft>
              <a:buClr>
                <a:srgbClr val="BF9000"/>
              </a:buClr>
              <a:buSzPts val="1200"/>
              <a:buFont typeface="Mada"/>
              <a:buChar char="●"/>
            </a:pPr>
            <a:r>
              <a:rPr lang="en-GB" sz="1200">
                <a:solidFill>
                  <a:srgbClr val="BF9000"/>
                </a:solidFill>
                <a:latin typeface="Mada"/>
                <a:ea typeface="Mada"/>
                <a:cs typeface="Mada"/>
                <a:sym typeface="Mada"/>
              </a:rPr>
              <a:t>Golden notes</a:t>
            </a:r>
            <a:endParaRPr sz="1200">
              <a:solidFill>
                <a:srgbClr val="BF9000"/>
              </a:solidFill>
              <a:latin typeface="Mada"/>
              <a:ea typeface="Mada"/>
              <a:cs typeface="Mada"/>
              <a:sym typeface="Mada"/>
            </a:endParaRPr>
          </a:p>
          <a:p>
            <a:pPr indent="-304800" lvl="0" marL="457200" rtl="0" algn="l">
              <a:spcBef>
                <a:spcPts val="0"/>
              </a:spcBef>
              <a:spcAft>
                <a:spcPts val="0"/>
              </a:spcAft>
              <a:buClr>
                <a:srgbClr val="999999"/>
              </a:buClr>
              <a:buSzPts val="1200"/>
              <a:buFont typeface="Mada"/>
              <a:buChar char="●"/>
            </a:pPr>
            <a:r>
              <a:rPr lang="en-GB" sz="1200">
                <a:solidFill>
                  <a:srgbClr val="999999"/>
                </a:solidFill>
                <a:latin typeface="Mada"/>
                <a:ea typeface="Mada"/>
                <a:cs typeface="Mada"/>
                <a:sym typeface="Mada"/>
              </a:rPr>
              <a:t>Extra</a:t>
            </a:r>
            <a:endParaRPr sz="1200">
              <a:solidFill>
                <a:srgbClr val="999999"/>
              </a:solidFill>
              <a:latin typeface="Mada"/>
              <a:ea typeface="Mada"/>
              <a:cs typeface="Mada"/>
              <a:sym typeface="Mada"/>
            </a:endParaRPr>
          </a:p>
        </p:txBody>
      </p:sp>
      <p:cxnSp>
        <p:nvCxnSpPr>
          <p:cNvPr id="64" name="Google Shape;64;p13"/>
          <p:cNvCxnSpPr/>
          <p:nvPr/>
        </p:nvCxnSpPr>
        <p:spPr>
          <a:xfrm>
            <a:off x="1704975" y="9629775"/>
            <a:ext cx="0" cy="867000"/>
          </a:xfrm>
          <a:prstGeom prst="straightConnector1">
            <a:avLst/>
          </a:prstGeom>
          <a:noFill/>
          <a:ln cap="flat" cmpd="sng" w="9525">
            <a:solidFill>
              <a:srgbClr val="76A5AF"/>
            </a:solidFill>
            <a:prstDash val="solid"/>
            <a:round/>
            <a:headEnd len="med" w="med" type="oval"/>
            <a:tailEnd len="med" w="med" type="oval"/>
          </a:ln>
        </p:spPr>
      </p:cxnSp>
      <p:sp>
        <p:nvSpPr>
          <p:cNvPr id="65" name="Google Shape;65;p13"/>
          <p:cNvSpPr txBox="1"/>
          <p:nvPr/>
        </p:nvSpPr>
        <p:spPr>
          <a:xfrm>
            <a:off x="323850" y="9372600"/>
            <a:ext cx="17145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800">
                <a:solidFill>
                  <a:srgbClr val="76A5AF"/>
                </a:solidFill>
                <a:latin typeface="Nunito"/>
                <a:ea typeface="Nunito"/>
                <a:cs typeface="Nunito"/>
                <a:sym typeface="Nunito"/>
              </a:rPr>
              <a:t>Color Index</a:t>
            </a:r>
            <a:endParaRPr sz="1800">
              <a:solidFill>
                <a:srgbClr val="76A5AF"/>
              </a:solidFill>
              <a:latin typeface="Nunito"/>
              <a:ea typeface="Nunito"/>
              <a:cs typeface="Nunito"/>
              <a:sym typeface="Nunito"/>
            </a:endParaRPr>
          </a:p>
        </p:txBody>
      </p:sp>
      <p:sp>
        <p:nvSpPr>
          <p:cNvPr id="66" name="Google Shape;66;p13"/>
          <p:cNvSpPr/>
          <p:nvPr/>
        </p:nvSpPr>
        <p:spPr>
          <a:xfrm>
            <a:off x="374975" y="4429725"/>
            <a:ext cx="6789000" cy="2401500"/>
          </a:xfrm>
          <a:prstGeom prst="round2SameRect">
            <a:avLst>
              <a:gd fmla="val 0" name="adj1"/>
              <a:gd fmla="val 13813" name="adj2"/>
            </a:avLst>
          </a:prstGeom>
          <a:no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Understand what constitutes to an outbreak</a:t>
            </a:r>
            <a:endParaRPr>
              <a:latin typeface="Mada"/>
              <a:ea typeface="Mada"/>
              <a:cs typeface="Mada"/>
              <a:sym typeface="Mada"/>
            </a:endParaRPr>
          </a:p>
          <a:p>
            <a:pPr indent="-317500" lvl="1" marL="914400" rtl="0" algn="l">
              <a:lnSpc>
                <a:spcPct val="115000"/>
              </a:lnSpc>
              <a:spcBef>
                <a:spcPts val="0"/>
              </a:spcBef>
              <a:spcAft>
                <a:spcPts val="0"/>
              </a:spcAft>
              <a:buSzPts val="1400"/>
              <a:buFont typeface="Mada"/>
              <a:buChar char="○"/>
            </a:pPr>
            <a:r>
              <a:rPr lang="en-GB">
                <a:latin typeface="Mada"/>
                <a:ea typeface="Mada"/>
                <a:cs typeface="Mada"/>
                <a:sym typeface="Mada"/>
              </a:rPr>
              <a:t>Distinguish between endemic and epidemic</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Learn the importance of investigating an outbreak</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List the steps of an outbreak investigation</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Describe types of studies used to investigate an outbreak</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Read an epidemic curve and use it in estimating the incubation period</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Calculate the attack rate from outbreak investigation data</a:t>
            </a:r>
            <a:endParaRPr>
              <a:latin typeface="Mada"/>
              <a:ea typeface="Mada"/>
              <a:cs typeface="Mada"/>
              <a:sym typeface="Mada"/>
            </a:endParaRPr>
          </a:p>
        </p:txBody>
      </p:sp>
      <p:sp>
        <p:nvSpPr>
          <p:cNvPr id="67" name="Google Shape;67;p13"/>
          <p:cNvSpPr/>
          <p:nvPr/>
        </p:nvSpPr>
        <p:spPr>
          <a:xfrm>
            <a:off x="886850" y="4160575"/>
            <a:ext cx="1543320" cy="492102"/>
          </a:xfrm>
          <a:prstGeom prst="flowChartTerminator">
            <a:avLst/>
          </a:prstGeom>
          <a:solidFill>
            <a:srgbClr val="FFFFFF"/>
          </a:solidFill>
          <a:ln cap="flat" cmpd="sng" w="2857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000">
                <a:solidFill>
                  <a:srgbClr val="134F5C"/>
                </a:solidFill>
                <a:latin typeface="Nunito"/>
                <a:ea typeface="Nunito"/>
                <a:cs typeface="Nunito"/>
                <a:sym typeface="Nunito"/>
              </a:rPr>
              <a:t>Objectives</a:t>
            </a:r>
            <a:endParaRPr sz="2000">
              <a:solidFill>
                <a:srgbClr val="134F5C"/>
              </a:solidFill>
              <a:latin typeface="Nunito"/>
              <a:ea typeface="Nunito"/>
              <a:cs typeface="Nunito"/>
              <a:sym typeface="Nunito"/>
            </a:endParaRPr>
          </a:p>
        </p:txBody>
      </p:sp>
      <p:sp>
        <p:nvSpPr>
          <p:cNvPr id="68" name="Google Shape;68;p13"/>
          <p:cNvSpPr/>
          <p:nvPr/>
        </p:nvSpPr>
        <p:spPr>
          <a:xfrm flipH="1" rot="-5400000">
            <a:off x="6609525" y="9380175"/>
            <a:ext cx="476100" cy="14841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
          <p:cNvSpPr txBox="1"/>
          <p:nvPr/>
        </p:nvSpPr>
        <p:spPr>
          <a:xfrm>
            <a:off x="6173850" y="10017150"/>
            <a:ext cx="14841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800" u="sng">
                <a:solidFill>
                  <a:srgbClr val="134F5C"/>
                </a:solidFill>
                <a:latin typeface="Nunito"/>
                <a:ea typeface="Nunito"/>
                <a:cs typeface="Nunito"/>
                <a:sym typeface="Nunito"/>
                <a:hlinkClick r:id="rId6">
                  <a:extLst>
                    <a:ext uri="{A12FA001-AC4F-418D-AE19-62706E023703}">
                      <ahyp:hlinkClr val="tx"/>
                    </a:ext>
                  </a:extLst>
                </a:hlinkClick>
              </a:rPr>
              <a:t>Editing File</a:t>
            </a:r>
            <a:endParaRPr b="1" sz="1800" u="sng">
              <a:solidFill>
                <a:srgbClr val="134F5C"/>
              </a:solidFill>
              <a:latin typeface="Nunito"/>
              <a:ea typeface="Nunito"/>
              <a:cs typeface="Nunito"/>
              <a:sym typeface="Nunito"/>
            </a:endParaRPr>
          </a:p>
        </p:txBody>
      </p:sp>
      <p:sp>
        <p:nvSpPr>
          <p:cNvPr id="70" name="Google Shape;70;p13"/>
          <p:cNvSpPr/>
          <p:nvPr/>
        </p:nvSpPr>
        <p:spPr>
          <a:xfrm>
            <a:off x="163500" y="7151297"/>
            <a:ext cx="2897100" cy="2013000"/>
          </a:xfrm>
          <a:prstGeom prst="round2SameRect">
            <a:avLst>
              <a:gd fmla="val 0" name="adj1"/>
              <a:gd fmla="val 13813" name="adj2"/>
            </a:avLst>
          </a:prstGeom>
          <a:no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Mohmmed Alhumud</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solidFill>
                  <a:schemeClr val="dk1"/>
                </a:solidFill>
                <a:latin typeface="Mada"/>
                <a:ea typeface="Mada"/>
                <a:cs typeface="Mada"/>
                <a:sym typeface="Mada"/>
              </a:rPr>
              <a:t>Nouf AlHumaidhi </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solidFill>
                  <a:schemeClr val="dk1"/>
                </a:solidFill>
                <a:latin typeface="Mada"/>
                <a:ea typeface="Mada"/>
                <a:cs typeface="Mada"/>
                <a:sym typeface="Mada"/>
              </a:rPr>
              <a:t>Noura AlTurki</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solidFill>
                  <a:schemeClr val="dk1"/>
                </a:solidFill>
                <a:latin typeface="Mada"/>
                <a:ea typeface="Mada"/>
                <a:cs typeface="Mada"/>
                <a:sym typeface="Mada"/>
              </a:rPr>
              <a:t>Razan AlRabah </a:t>
            </a:r>
            <a:endParaRPr>
              <a:latin typeface="Mada"/>
              <a:ea typeface="Mada"/>
              <a:cs typeface="Mada"/>
              <a:sym typeface="Mada"/>
            </a:endParaRPr>
          </a:p>
        </p:txBody>
      </p:sp>
      <p:sp>
        <p:nvSpPr>
          <p:cNvPr id="71" name="Google Shape;71;p13"/>
          <p:cNvSpPr/>
          <p:nvPr/>
        </p:nvSpPr>
        <p:spPr>
          <a:xfrm>
            <a:off x="503975" y="7039538"/>
            <a:ext cx="1790694" cy="264816"/>
          </a:xfrm>
          <a:prstGeom prst="flowChartTerminator">
            <a:avLst/>
          </a:prstGeom>
          <a:solidFill>
            <a:srgbClr val="FFFFFF"/>
          </a:solidFill>
          <a:ln cap="flat" cmpd="sng" w="2857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500">
                <a:solidFill>
                  <a:srgbClr val="134F5C"/>
                </a:solidFill>
                <a:latin typeface="Nunito"/>
                <a:ea typeface="Nunito"/>
                <a:cs typeface="Nunito"/>
                <a:sym typeface="Nunito"/>
              </a:rPr>
              <a:t>Was Done by</a:t>
            </a:r>
            <a:endParaRPr sz="1500">
              <a:solidFill>
                <a:srgbClr val="134F5C"/>
              </a:solidFill>
              <a:latin typeface="Nunito"/>
              <a:ea typeface="Nunito"/>
              <a:cs typeface="Nunito"/>
              <a:sym typeface="Nunito"/>
            </a:endParaRPr>
          </a:p>
        </p:txBody>
      </p:sp>
      <p:pic>
        <p:nvPicPr>
          <p:cNvPr id="72" name="Google Shape;72;p13"/>
          <p:cNvPicPr preferRelativeResize="0"/>
          <p:nvPr/>
        </p:nvPicPr>
        <p:blipFill>
          <a:blip r:embed="rId7">
            <a:alphaModFix/>
          </a:blip>
          <a:stretch>
            <a:fillRect/>
          </a:stretch>
        </p:blipFill>
        <p:spPr>
          <a:xfrm>
            <a:off x="392779" y="7635011"/>
            <a:ext cx="273140" cy="264785"/>
          </a:xfrm>
          <a:prstGeom prst="rect">
            <a:avLst/>
          </a:prstGeom>
          <a:noFill/>
          <a:ln>
            <a:noFill/>
          </a:ln>
        </p:spPr>
      </p:pic>
      <p:pic>
        <p:nvPicPr>
          <p:cNvPr id="73" name="Google Shape;73;p13"/>
          <p:cNvPicPr preferRelativeResize="0"/>
          <p:nvPr/>
        </p:nvPicPr>
        <p:blipFill>
          <a:blip r:embed="rId7">
            <a:alphaModFix/>
          </a:blip>
          <a:stretch>
            <a:fillRect/>
          </a:stretch>
        </p:blipFill>
        <p:spPr>
          <a:xfrm>
            <a:off x="392776" y="7856674"/>
            <a:ext cx="273140" cy="264785"/>
          </a:xfrm>
          <a:prstGeom prst="rect">
            <a:avLst/>
          </a:prstGeom>
          <a:noFill/>
          <a:ln>
            <a:noFill/>
          </a:ln>
        </p:spPr>
      </p:pic>
      <p:pic>
        <p:nvPicPr>
          <p:cNvPr id="74" name="Google Shape;74;p13"/>
          <p:cNvPicPr preferRelativeResize="0"/>
          <p:nvPr/>
        </p:nvPicPr>
        <p:blipFill>
          <a:blip r:embed="rId7">
            <a:alphaModFix/>
          </a:blip>
          <a:stretch>
            <a:fillRect/>
          </a:stretch>
        </p:blipFill>
        <p:spPr>
          <a:xfrm>
            <a:off x="392776" y="8077359"/>
            <a:ext cx="273140" cy="264785"/>
          </a:xfrm>
          <a:prstGeom prst="rect">
            <a:avLst/>
          </a:prstGeom>
          <a:noFill/>
          <a:ln>
            <a:noFill/>
          </a:ln>
        </p:spPr>
      </p:pic>
      <p:pic>
        <p:nvPicPr>
          <p:cNvPr id="75" name="Google Shape;75;p13"/>
          <p:cNvPicPr preferRelativeResize="0"/>
          <p:nvPr/>
        </p:nvPicPr>
        <p:blipFill>
          <a:blip r:embed="rId7">
            <a:alphaModFix/>
          </a:blip>
          <a:stretch>
            <a:fillRect/>
          </a:stretch>
        </p:blipFill>
        <p:spPr>
          <a:xfrm>
            <a:off x="392776" y="8322167"/>
            <a:ext cx="273140" cy="264785"/>
          </a:xfrm>
          <a:prstGeom prst="rect">
            <a:avLst/>
          </a:prstGeom>
          <a:noFill/>
          <a:ln>
            <a:noFill/>
          </a:ln>
        </p:spPr>
      </p:pic>
      <p:grpSp>
        <p:nvGrpSpPr>
          <p:cNvPr id="76" name="Google Shape;76;p13"/>
          <p:cNvGrpSpPr/>
          <p:nvPr/>
        </p:nvGrpSpPr>
        <p:grpSpPr>
          <a:xfrm>
            <a:off x="2367067" y="7593421"/>
            <a:ext cx="238399" cy="232245"/>
            <a:chOff x="4909609" y="6885946"/>
            <a:chExt cx="508206" cy="495298"/>
          </a:xfrm>
        </p:grpSpPr>
        <p:grpSp>
          <p:nvGrpSpPr>
            <p:cNvPr id="77" name="Google Shape;77;p13"/>
            <p:cNvGrpSpPr/>
            <p:nvPr/>
          </p:nvGrpSpPr>
          <p:grpSpPr>
            <a:xfrm>
              <a:off x="4909609" y="6885946"/>
              <a:ext cx="508206" cy="495298"/>
              <a:chOff x="481483" y="4193428"/>
              <a:chExt cx="322998" cy="346532"/>
            </a:xfrm>
          </p:grpSpPr>
          <p:grpSp>
            <p:nvGrpSpPr>
              <p:cNvPr id="78" name="Google Shape;78;p13"/>
              <p:cNvGrpSpPr/>
              <p:nvPr/>
            </p:nvGrpSpPr>
            <p:grpSpPr>
              <a:xfrm>
                <a:off x="481483" y="4193428"/>
                <a:ext cx="322998" cy="346532"/>
                <a:chOff x="-64406125" y="3362225"/>
                <a:chExt cx="318225" cy="314800"/>
              </a:xfrm>
            </p:grpSpPr>
            <p:sp>
              <p:nvSpPr>
                <p:cNvPr id="79" name="Google Shape;79;p13"/>
                <p:cNvSpPr/>
                <p:nvPr/>
              </p:nvSpPr>
              <p:spPr>
                <a:xfrm>
                  <a:off x="-64332100" y="3362225"/>
                  <a:ext cx="170150" cy="199025"/>
                </a:xfrm>
                <a:custGeom>
                  <a:rect b="b" l="l" r="r" t="t"/>
                  <a:pathLst>
                    <a:path extrusionOk="0" h="7961" w="6806">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80" name="Google Shape;80;p13"/>
                <p:cNvSpPr/>
                <p:nvPr/>
              </p:nvSpPr>
              <p:spPr>
                <a:xfrm>
                  <a:off x="-64406125" y="3559050"/>
                  <a:ext cx="318225" cy="117975"/>
                </a:xfrm>
                <a:custGeom>
                  <a:rect b="b" l="l" r="r" t="t"/>
                  <a:pathLst>
                    <a:path extrusionOk="0" h="4719" w="12729">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grpSp>
          <p:sp>
            <p:nvSpPr>
              <p:cNvPr id="81" name="Google Shape;81;p13"/>
              <p:cNvSpPr/>
              <p:nvPr/>
            </p:nvSpPr>
            <p:spPr>
              <a:xfrm>
                <a:off x="626168" y="4322035"/>
                <a:ext cx="33600" cy="33600"/>
              </a:xfrm>
              <a:prstGeom prst="ellipse">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82" name="Google Shape;82;p13"/>
            <p:cNvPicPr preferRelativeResize="0"/>
            <p:nvPr/>
          </p:nvPicPr>
          <p:blipFill rotWithShape="1">
            <a:blip r:embed="rId8">
              <a:alphaModFix/>
            </a:blip>
            <a:srcRect b="-10" l="0" r="77307" t="10"/>
            <a:stretch/>
          </p:blipFill>
          <p:spPr>
            <a:xfrm flipH="1" rot="-5400000">
              <a:off x="5298115" y="7248199"/>
              <a:ext cx="27740" cy="134623"/>
            </a:xfrm>
            <a:prstGeom prst="rect">
              <a:avLst/>
            </a:prstGeom>
            <a:noFill/>
            <a:ln>
              <a:noFill/>
            </a:ln>
          </p:spPr>
        </p:pic>
        <p:pic>
          <p:nvPicPr>
            <p:cNvPr id="83" name="Google Shape;83;p13"/>
            <p:cNvPicPr preferRelativeResize="0"/>
            <p:nvPr/>
          </p:nvPicPr>
          <p:blipFill>
            <a:blip r:embed="rId9">
              <a:alphaModFix/>
            </a:blip>
            <a:stretch>
              <a:fillRect/>
            </a:stretch>
          </p:blipFill>
          <p:spPr>
            <a:xfrm>
              <a:off x="5107203" y="7221098"/>
              <a:ext cx="112997" cy="102640"/>
            </a:xfrm>
            <a:prstGeom prst="rect">
              <a:avLst/>
            </a:prstGeom>
            <a:noFill/>
            <a:ln>
              <a:noFill/>
            </a:ln>
          </p:spPr>
        </p:pic>
      </p:grpSp>
      <p:sp>
        <p:nvSpPr>
          <p:cNvPr id="84" name="Google Shape;84;p13">
            <a:hlinkClick r:id="rId10"/>
          </p:cNvPr>
          <p:cNvSpPr txBox="1"/>
          <p:nvPr/>
        </p:nvSpPr>
        <p:spPr>
          <a:xfrm>
            <a:off x="4356050" y="6990000"/>
            <a:ext cx="3435600" cy="26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u="sng">
                <a:solidFill>
                  <a:schemeClr val="accent5"/>
                </a:solidFill>
                <a:latin typeface="Mada"/>
                <a:ea typeface="Mada"/>
                <a:cs typeface="Mada"/>
                <a:sym typeface="Mada"/>
              </a:rPr>
              <a:t>Click here for outbreak </a:t>
            </a:r>
            <a:r>
              <a:rPr b="1" lang="en-GB" sz="1200" u="sng">
                <a:solidFill>
                  <a:schemeClr val="accent5"/>
                </a:solidFill>
                <a:latin typeface="Mada"/>
                <a:ea typeface="Mada"/>
                <a:cs typeface="Mada"/>
                <a:sym typeface="Mada"/>
              </a:rPr>
              <a:t>investigations PDF</a:t>
            </a:r>
            <a:endParaRPr b="1" sz="1200" u="sng">
              <a:solidFill>
                <a:schemeClr val="accent5"/>
              </a:solidFill>
              <a:latin typeface="Mada"/>
              <a:ea typeface="Mada"/>
              <a:cs typeface="Mada"/>
              <a:sym typeface="Mada"/>
            </a:endParaRPr>
          </a:p>
        </p:txBody>
      </p:sp>
      <p:pic>
        <p:nvPicPr>
          <p:cNvPr id="85" name="Google Shape;85;p13"/>
          <p:cNvPicPr preferRelativeResize="0"/>
          <p:nvPr/>
        </p:nvPicPr>
        <p:blipFill>
          <a:blip r:embed="rId11">
            <a:alphaModFix/>
          </a:blip>
          <a:stretch>
            <a:fillRect/>
          </a:stretch>
        </p:blipFill>
        <p:spPr>
          <a:xfrm>
            <a:off x="476250" y="76800"/>
            <a:ext cx="867000" cy="86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22"/>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2"/>
          <p:cNvSpPr/>
          <p:nvPr/>
        </p:nvSpPr>
        <p:spPr>
          <a:xfrm>
            <a:off x="-75" y="9696450"/>
            <a:ext cx="7589400" cy="1002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2"/>
          <p:cNvSpPr txBox="1"/>
          <p:nvPr/>
        </p:nvSpPr>
        <p:spPr>
          <a:xfrm>
            <a:off x="857775" y="118775"/>
            <a:ext cx="6189900" cy="1071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lang="en-GB" sz="3000">
                <a:solidFill>
                  <a:srgbClr val="134F5C"/>
                </a:solidFill>
                <a:latin typeface="Nunito"/>
                <a:ea typeface="Nunito"/>
                <a:cs typeface="Nunito"/>
                <a:sym typeface="Nunito"/>
              </a:rPr>
              <a:t>Steps in an outbreak investigation </a:t>
            </a:r>
            <a:endParaRPr sz="3000">
              <a:solidFill>
                <a:srgbClr val="404040"/>
              </a:solidFill>
            </a:endParaRPr>
          </a:p>
        </p:txBody>
      </p:sp>
      <p:grpSp>
        <p:nvGrpSpPr>
          <p:cNvPr id="394" name="Google Shape;394;p22"/>
          <p:cNvGrpSpPr/>
          <p:nvPr/>
        </p:nvGrpSpPr>
        <p:grpSpPr>
          <a:xfrm>
            <a:off x="291600" y="1189768"/>
            <a:ext cx="566175" cy="923575"/>
            <a:chOff x="1085125" y="209550"/>
            <a:chExt cx="566175" cy="923575"/>
          </a:xfrm>
        </p:grpSpPr>
        <p:sp>
          <p:nvSpPr>
            <p:cNvPr id="395" name="Google Shape;395;p22"/>
            <p:cNvSpPr/>
            <p:nvPr/>
          </p:nvSpPr>
          <p:spPr>
            <a:xfrm>
              <a:off x="1085125" y="209550"/>
              <a:ext cx="566175" cy="923575"/>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2"/>
            <p:cNvSpPr/>
            <p:nvPr/>
          </p:nvSpPr>
          <p:spPr>
            <a:xfrm>
              <a:off x="1152400" y="521950"/>
              <a:ext cx="171775" cy="298550"/>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7" name="Google Shape;397;p22"/>
          <p:cNvSpPr txBox="1"/>
          <p:nvPr/>
        </p:nvSpPr>
        <p:spPr>
          <a:xfrm>
            <a:off x="857775" y="1272859"/>
            <a:ext cx="7543800" cy="237900"/>
          </a:xfrm>
          <a:prstGeom prst="rect">
            <a:avLst/>
          </a:prstGeom>
          <a:noFill/>
          <a:ln>
            <a:noFill/>
          </a:ln>
        </p:spPr>
        <p:txBody>
          <a:bodyPr anchorCtr="0" anchor="t" bIns="45700" lIns="91425" spcFirstLastPara="1" rIns="91425" wrap="square" tIns="45700">
            <a:noAutofit/>
          </a:bodyPr>
          <a:lstStyle/>
          <a:p>
            <a:pPr indent="0" lvl="0" marL="0" rtl="0" algn="l">
              <a:lnSpc>
                <a:spcPct val="85000"/>
              </a:lnSpc>
              <a:spcBef>
                <a:spcPts val="0"/>
              </a:spcBef>
              <a:spcAft>
                <a:spcPts val="0"/>
              </a:spcAft>
              <a:buNone/>
            </a:pPr>
            <a:r>
              <a:rPr b="1" lang="en-GB" sz="1350">
                <a:solidFill>
                  <a:srgbClr val="3F3F3F"/>
                </a:solidFill>
                <a:latin typeface="Mada"/>
                <a:ea typeface="Mada"/>
                <a:cs typeface="Mada"/>
                <a:sym typeface="Mada"/>
              </a:rPr>
              <a:t>Step 5: Determine Who is at Risk</a:t>
            </a:r>
            <a:endParaRPr b="1" sz="1350">
              <a:solidFill>
                <a:srgbClr val="3F3F3F"/>
              </a:solidFill>
              <a:latin typeface="Mada"/>
              <a:ea typeface="Mada"/>
              <a:cs typeface="Mada"/>
              <a:sym typeface="Mada"/>
            </a:endParaRPr>
          </a:p>
          <a:p>
            <a:pPr indent="0" lvl="0" marL="0" rtl="0" algn="l">
              <a:lnSpc>
                <a:spcPct val="85000"/>
              </a:lnSpc>
              <a:spcBef>
                <a:spcPts val="0"/>
              </a:spcBef>
              <a:spcAft>
                <a:spcPts val="0"/>
              </a:spcAft>
              <a:buNone/>
            </a:pPr>
            <a:r>
              <a:t/>
            </a:r>
            <a:endParaRPr b="1" sz="1350">
              <a:solidFill>
                <a:srgbClr val="3F3F3F"/>
              </a:solidFill>
              <a:latin typeface="Mada"/>
              <a:ea typeface="Mada"/>
              <a:cs typeface="Mada"/>
              <a:sym typeface="Mada"/>
            </a:endParaRPr>
          </a:p>
        </p:txBody>
      </p:sp>
      <p:sp>
        <p:nvSpPr>
          <p:cNvPr id="398" name="Google Shape;398;p22"/>
          <p:cNvSpPr txBox="1"/>
          <p:nvPr/>
        </p:nvSpPr>
        <p:spPr>
          <a:xfrm>
            <a:off x="857775" y="1593825"/>
            <a:ext cx="6677400" cy="28347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3F3F3F"/>
              </a:buClr>
              <a:buSzPts val="1200"/>
              <a:buFont typeface="Mada"/>
              <a:buChar char="➔"/>
            </a:pPr>
            <a:r>
              <a:rPr lang="en-GB" sz="1200">
                <a:solidFill>
                  <a:srgbClr val="3F3F3F"/>
                </a:solidFill>
                <a:latin typeface="Mada"/>
                <a:ea typeface="Mada"/>
                <a:cs typeface="Mada"/>
                <a:sym typeface="Mada"/>
              </a:rPr>
              <a:t>Necessary to gather information from subjects who are not cases.</a:t>
            </a:r>
            <a:endParaRPr sz="1200">
              <a:solidFill>
                <a:srgbClr val="3F3F3F"/>
              </a:solidFill>
              <a:latin typeface="Mada"/>
              <a:ea typeface="Mada"/>
              <a:cs typeface="Mada"/>
              <a:sym typeface="Mada"/>
            </a:endParaRPr>
          </a:p>
          <a:p>
            <a:pPr indent="-304800" lvl="0" marL="457200" rtl="0" algn="l">
              <a:lnSpc>
                <a:spcPct val="115000"/>
              </a:lnSpc>
              <a:spcBef>
                <a:spcPts val="0"/>
              </a:spcBef>
              <a:spcAft>
                <a:spcPts val="0"/>
              </a:spcAft>
              <a:buClr>
                <a:srgbClr val="3F3F3F"/>
              </a:buClr>
              <a:buSzPts val="1200"/>
              <a:buFont typeface="Mada"/>
              <a:buChar char="➔"/>
            </a:pPr>
            <a:r>
              <a:rPr lang="en-GB" sz="1200">
                <a:solidFill>
                  <a:srgbClr val="3F3F3F"/>
                </a:solidFill>
                <a:latin typeface="Mada"/>
                <a:ea typeface="Mada"/>
                <a:cs typeface="Mada"/>
                <a:sym typeface="Mada"/>
              </a:rPr>
              <a:t>Population at risk is important because:</a:t>
            </a:r>
            <a:endParaRPr sz="1200">
              <a:solidFill>
                <a:srgbClr val="3F3F3F"/>
              </a:solidFill>
              <a:latin typeface="Mada"/>
              <a:ea typeface="Mada"/>
              <a:cs typeface="Mada"/>
              <a:sym typeface="Mada"/>
            </a:endParaRPr>
          </a:p>
          <a:p>
            <a:pPr indent="-304800" lvl="1" marL="914400" rtl="0" algn="l">
              <a:spcBef>
                <a:spcPts val="0"/>
              </a:spcBef>
              <a:spcAft>
                <a:spcPts val="0"/>
              </a:spcAft>
              <a:buClr>
                <a:srgbClr val="434343"/>
              </a:buClr>
              <a:buSzPts val="1200"/>
              <a:buFont typeface="Mada"/>
              <a:buChar char="○"/>
            </a:pPr>
            <a:r>
              <a:rPr lang="en-GB" sz="1200">
                <a:solidFill>
                  <a:srgbClr val="3F3F3F"/>
                </a:solidFill>
                <a:latin typeface="Mada"/>
                <a:ea typeface="Mada"/>
                <a:cs typeface="Mada"/>
                <a:sym typeface="Mada"/>
              </a:rPr>
              <a:t>It will be the population used as controls.</a:t>
            </a:r>
            <a:endParaRPr sz="1200">
              <a:solidFill>
                <a:srgbClr val="3F3F3F"/>
              </a:solidFill>
              <a:latin typeface="Mada"/>
              <a:ea typeface="Mada"/>
              <a:cs typeface="Mada"/>
              <a:sym typeface="Mada"/>
            </a:endParaRPr>
          </a:p>
          <a:p>
            <a:pPr indent="-304800" lvl="0" marL="1371600" rtl="0" algn="l">
              <a:lnSpc>
                <a:spcPct val="115000"/>
              </a:lnSpc>
              <a:spcBef>
                <a:spcPts val="0"/>
              </a:spcBef>
              <a:spcAft>
                <a:spcPts val="0"/>
              </a:spcAft>
              <a:buClr>
                <a:srgbClr val="3F3F3F"/>
              </a:buClr>
              <a:buSzPts val="1200"/>
              <a:buFont typeface="Mada"/>
              <a:buChar char="-"/>
            </a:pPr>
            <a:r>
              <a:rPr lang="en-GB" sz="1200">
                <a:solidFill>
                  <a:srgbClr val="3F3F3F"/>
                </a:solidFill>
                <a:latin typeface="Mada"/>
                <a:ea typeface="Mada"/>
                <a:cs typeface="Mada"/>
                <a:sym typeface="Mada"/>
              </a:rPr>
              <a:t>Approach subjects for a study to test the hypothesis to find the cause of the outbreak.</a:t>
            </a:r>
            <a:endParaRPr sz="1200">
              <a:solidFill>
                <a:srgbClr val="3F3F3F"/>
              </a:solidFill>
              <a:latin typeface="Mada"/>
              <a:ea typeface="Mada"/>
              <a:cs typeface="Mada"/>
              <a:sym typeface="Mada"/>
            </a:endParaRPr>
          </a:p>
          <a:p>
            <a:pPr indent="-304800" lvl="1" marL="914400" rtl="0" algn="l">
              <a:spcBef>
                <a:spcPts val="0"/>
              </a:spcBef>
              <a:spcAft>
                <a:spcPts val="0"/>
              </a:spcAft>
              <a:buClr>
                <a:srgbClr val="434343"/>
              </a:buClr>
              <a:buSzPts val="1200"/>
              <a:buFont typeface="Mada"/>
              <a:buChar char="○"/>
            </a:pPr>
            <a:r>
              <a:rPr lang="en-GB" sz="1200">
                <a:solidFill>
                  <a:srgbClr val="3F3F3F"/>
                </a:solidFill>
                <a:latin typeface="Mada"/>
                <a:ea typeface="Mada"/>
                <a:cs typeface="Mada"/>
                <a:sym typeface="Mada"/>
              </a:rPr>
              <a:t>It defines the population for whom prevention and control measures will be targeted</a:t>
            </a:r>
            <a:endParaRPr sz="1200">
              <a:solidFill>
                <a:srgbClr val="3F3F3F"/>
              </a:solidFill>
              <a:latin typeface="Mada"/>
              <a:ea typeface="Mada"/>
              <a:cs typeface="Mada"/>
              <a:sym typeface="Mada"/>
            </a:endParaRPr>
          </a:p>
          <a:p>
            <a:pPr indent="-304800" lvl="0" marL="457200" rtl="0" algn="l">
              <a:lnSpc>
                <a:spcPct val="115000"/>
              </a:lnSpc>
              <a:spcBef>
                <a:spcPts val="0"/>
              </a:spcBef>
              <a:spcAft>
                <a:spcPts val="0"/>
              </a:spcAft>
              <a:buClr>
                <a:srgbClr val="3F3F3F"/>
              </a:buClr>
              <a:buSzPts val="1200"/>
              <a:buFont typeface="Mada"/>
              <a:buChar char="➔"/>
            </a:pPr>
            <a:r>
              <a:rPr lang="en-GB" sz="1200">
                <a:solidFill>
                  <a:srgbClr val="3F3F3F"/>
                </a:solidFill>
                <a:latin typeface="Mada"/>
                <a:ea typeface="Mada"/>
                <a:cs typeface="Mada"/>
                <a:sym typeface="Mada"/>
              </a:rPr>
              <a:t>Where did the cases come from.</a:t>
            </a:r>
            <a:endParaRPr sz="1200">
              <a:solidFill>
                <a:srgbClr val="3F3F3F"/>
              </a:solidFill>
              <a:latin typeface="Mada"/>
              <a:ea typeface="Mada"/>
              <a:cs typeface="Mada"/>
              <a:sym typeface="Mada"/>
            </a:endParaRPr>
          </a:p>
          <a:p>
            <a:pPr indent="-304800" lvl="0" marL="457200" rtl="0" algn="l">
              <a:lnSpc>
                <a:spcPct val="115000"/>
              </a:lnSpc>
              <a:spcBef>
                <a:spcPts val="0"/>
              </a:spcBef>
              <a:spcAft>
                <a:spcPts val="0"/>
              </a:spcAft>
              <a:buClr>
                <a:srgbClr val="3F3F3F"/>
              </a:buClr>
              <a:buSzPts val="1200"/>
              <a:buFont typeface="Mada"/>
              <a:buChar char="➔"/>
            </a:pPr>
            <a:r>
              <a:rPr lang="en-GB" sz="1200">
                <a:solidFill>
                  <a:srgbClr val="3F3F3F"/>
                </a:solidFill>
                <a:latin typeface="Mada"/>
                <a:ea typeface="Mada"/>
                <a:cs typeface="Mada"/>
                <a:sym typeface="Mada"/>
              </a:rPr>
              <a:t>Using definition of cases, identify population with the same criteria:</a:t>
            </a:r>
            <a:endParaRPr sz="1200">
              <a:solidFill>
                <a:srgbClr val="3F3F3F"/>
              </a:solidFill>
              <a:latin typeface="Mada"/>
              <a:ea typeface="Mada"/>
              <a:cs typeface="Mada"/>
              <a:sym typeface="Mada"/>
            </a:endParaRPr>
          </a:p>
          <a:p>
            <a:pPr indent="-304800" lvl="1" marL="914400" rtl="0" algn="l">
              <a:spcBef>
                <a:spcPts val="0"/>
              </a:spcBef>
              <a:spcAft>
                <a:spcPts val="0"/>
              </a:spcAft>
              <a:buClr>
                <a:srgbClr val="434343"/>
              </a:buClr>
              <a:buSzPts val="1200"/>
              <a:buFont typeface="Mada"/>
              <a:buChar char="○"/>
            </a:pPr>
            <a:r>
              <a:rPr lang="en-GB" sz="1200">
                <a:solidFill>
                  <a:srgbClr val="3F3F3F"/>
                </a:solidFill>
                <a:latin typeface="Mada"/>
                <a:ea typeface="Mada"/>
                <a:cs typeface="Mada"/>
                <a:sym typeface="Mada"/>
              </a:rPr>
              <a:t>Geographic location.</a:t>
            </a:r>
            <a:endParaRPr sz="1200">
              <a:solidFill>
                <a:srgbClr val="3F3F3F"/>
              </a:solidFill>
              <a:latin typeface="Mada"/>
              <a:ea typeface="Mada"/>
              <a:cs typeface="Mada"/>
              <a:sym typeface="Mada"/>
            </a:endParaRPr>
          </a:p>
          <a:p>
            <a:pPr indent="-304800" lvl="1" marL="914400" rtl="0" algn="l">
              <a:spcBef>
                <a:spcPts val="0"/>
              </a:spcBef>
              <a:spcAft>
                <a:spcPts val="0"/>
              </a:spcAft>
              <a:buClr>
                <a:srgbClr val="434343"/>
              </a:buClr>
              <a:buSzPts val="1200"/>
              <a:buFont typeface="Mada"/>
              <a:buChar char="○"/>
            </a:pPr>
            <a:r>
              <a:rPr lang="en-GB" sz="1200">
                <a:solidFill>
                  <a:srgbClr val="3F3F3F"/>
                </a:solidFill>
                <a:latin typeface="Mada"/>
                <a:ea typeface="Mada"/>
                <a:cs typeface="Mada"/>
                <a:sym typeface="Mada"/>
              </a:rPr>
              <a:t>Time period.</a:t>
            </a:r>
            <a:endParaRPr sz="1200">
              <a:solidFill>
                <a:srgbClr val="3F3F3F"/>
              </a:solidFill>
              <a:latin typeface="Mada"/>
              <a:ea typeface="Mada"/>
              <a:cs typeface="Mada"/>
              <a:sym typeface="Mada"/>
            </a:endParaRPr>
          </a:p>
          <a:p>
            <a:pPr indent="-304800" lvl="1" marL="914400" rtl="0" algn="l">
              <a:spcBef>
                <a:spcPts val="0"/>
              </a:spcBef>
              <a:spcAft>
                <a:spcPts val="0"/>
              </a:spcAft>
              <a:buClr>
                <a:srgbClr val="434343"/>
              </a:buClr>
              <a:buSzPts val="1200"/>
              <a:buFont typeface="Mada"/>
              <a:buChar char="○"/>
            </a:pPr>
            <a:r>
              <a:rPr lang="en-GB" sz="1200">
                <a:solidFill>
                  <a:srgbClr val="3F3F3F"/>
                </a:solidFill>
                <a:latin typeface="Mada"/>
                <a:ea typeface="Mada"/>
                <a:cs typeface="Mada"/>
                <a:sym typeface="Mada"/>
              </a:rPr>
              <a:t>Population characteristic.</a:t>
            </a:r>
            <a:endParaRPr sz="1200">
              <a:solidFill>
                <a:srgbClr val="3F3F3F"/>
              </a:solidFill>
              <a:latin typeface="Mada"/>
              <a:ea typeface="Mada"/>
              <a:cs typeface="Mada"/>
              <a:sym typeface="Mada"/>
            </a:endParaRPr>
          </a:p>
          <a:p>
            <a:pPr indent="-304800" lvl="0" marL="457200" rtl="0" algn="l">
              <a:lnSpc>
                <a:spcPct val="115000"/>
              </a:lnSpc>
              <a:spcBef>
                <a:spcPts val="0"/>
              </a:spcBef>
              <a:spcAft>
                <a:spcPts val="0"/>
              </a:spcAft>
              <a:buClr>
                <a:srgbClr val="3F3F3F"/>
              </a:buClr>
              <a:buSzPts val="1200"/>
              <a:buFont typeface="Mada"/>
              <a:buChar char="➔"/>
            </a:pPr>
            <a:r>
              <a:rPr lang="en-GB" sz="1200">
                <a:solidFill>
                  <a:srgbClr val="3F3F3F"/>
                </a:solidFill>
                <a:latin typeface="Mada"/>
                <a:ea typeface="Mada"/>
                <a:cs typeface="Mada"/>
                <a:sym typeface="Mada"/>
              </a:rPr>
              <a:t>Look for any remaining cases in population at risk.</a:t>
            </a:r>
            <a:endParaRPr sz="1200">
              <a:solidFill>
                <a:srgbClr val="3F3F3F"/>
              </a:solidFill>
              <a:latin typeface="Mada"/>
              <a:ea typeface="Mada"/>
              <a:cs typeface="Mada"/>
              <a:sym typeface="Mada"/>
            </a:endParaRPr>
          </a:p>
          <a:p>
            <a:pPr indent="-304800" lvl="0" marL="457200" rtl="0" algn="l">
              <a:lnSpc>
                <a:spcPct val="115000"/>
              </a:lnSpc>
              <a:spcBef>
                <a:spcPts val="0"/>
              </a:spcBef>
              <a:spcAft>
                <a:spcPts val="0"/>
              </a:spcAft>
              <a:buClr>
                <a:srgbClr val="3F3F3F"/>
              </a:buClr>
              <a:buSzPts val="1200"/>
              <a:buFont typeface="Mada"/>
              <a:buChar char="➔"/>
            </a:pPr>
            <a:r>
              <a:rPr lang="en-GB" sz="1200">
                <a:solidFill>
                  <a:srgbClr val="3F3F3F"/>
                </a:solidFill>
                <a:latin typeface="Mada"/>
                <a:ea typeface="Mada"/>
                <a:cs typeface="Mada"/>
                <a:sym typeface="Mada"/>
              </a:rPr>
              <a:t>This population will also be the target of prevention and control measures</a:t>
            </a:r>
            <a:endParaRPr sz="1200">
              <a:solidFill>
                <a:srgbClr val="3F3F3F"/>
              </a:solidFill>
              <a:latin typeface="Mada"/>
              <a:ea typeface="Mada"/>
              <a:cs typeface="Mada"/>
              <a:sym typeface="Mada"/>
            </a:endParaRPr>
          </a:p>
        </p:txBody>
      </p:sp>
      <p:pic>
        <p:nvPicPr>
          <p:cNvPr id="399" name="Google Shape;399;p22"/>
          <p:cNvPicPr preferRelativeResize="0"/>
          <p:nvPr/>
        </p:nvPicPr>
        <p:blipFill>
          <a:blip r:embed="rId3">
            <a:alphaModFix/>
          </a:blip>
          <a:stretch>
            <a:fillRect/>
          </a:stretch>
        </p:blipFill>
        <p:spPr>
          <a:xfrm>
            <a:off x="2314972" y="6909158"/>
            <a:ext cx="3275525" cy="2594876"/>
          </a:xfrm>
          <a:prstGeom prst="rect">
            <a:avLst/>
          </a:prstGeom>
          <a:noFill/>
          <a:ln cap="flat" cmpd="sng" w="19050">
            <a:solidFill>
              <a:srgbClr val="76A5AF"/>
            </a:solidFill>
            <a:prstDash val="solid"/>
            <a:round/>
            <a:headEnd len="sm" w="sm" type="none"/>
            <a:tailEnd len="sm" w="sm" type="none"/>
          </a:ln>
        </p:spPr>
      </p:pic>
      <p:grpSp>
        <p:nvGrpSpPr>
          <p:cNvPr id="400" name="Google Shape;400;p22"/>
          <p:cNvGrpSpPr/>
          <p:nvPr/>
        </p:nvGrpSpPr>
        <p:grpSpPr>
          <a:xfrm>
            <a:off x="291600" y="4428664"/>
            <a:ext cx="566175" cy="923575"/>
            <a:chOff x="1085125" y="209550"/>
            <a:chExt cx="566175" cy="923575"/>
          </a:xfrm>
        </p:grpSpPr>
        <p:sp>
          <p:nvSpPr>
            <p:cNvPr id="401" name="Google Shape;401;p22"/>
            <p:cNvSpPr/>
            <p:nvPr/>
          </p:nvSpPr>
          <p:spPr>
            <a:xfrm>
              <a:off x="1085125" y="209550"/>
              <a:ext cx="566175" cy="923575"/>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2"/>
            <p:cNvSpPr/>
            <p:nvPr/>
          </p:nvSpPr>
          <p:spPr>
            <a:xfrm>
              <a:off x="1152400" y="521950"/>
              <a:ext cx="171775" cy="298550"/>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3" name="Google Shape;403;p22"/>
          <p:cNvSpPr txBox="1"/>
          <p:nvPr/>
        </p:nvSpPr>
        <p:spPr>
          <a:xfrm>
            <a:off x="857775" y="4528359"/>
            <a:ext cx="7631100" cy="237900"/>
          </a:xfrm>
          <a:prstGeom prst="rect">
            <a:avLst/>
          </a:prstGeom>
          <a:noFill/>
          <a:ln>
            <a:noFill/>
          </a:ln>
        </p:spPr>
        <p:txBody>
          <a:bodyPr anchorCtr="0" anchor="t" bIns="45700" lIns="91425" spcFirstLastPara="1" rIns="91425" wrap="square" tIns="45700">
            <a:noAutofit/>
          </a:bodyPr>
          <a:lstStyle/>
          <a:p>
            <a:pPr indent="0" lvl="0" marL="0" rtl="0" algn="l">
              <a:lnSpc>
                <a:spcPct val="85000"/>
              </a:lnSpc>
              <a:spcBef>
                <a:spcPts val="0"/>
              </a:spcBef>
              <a:spcAft>
                <a:spcPts val="0"/>
              </a:spcAft>
              <a:buNone/>
            </a:pPr>
            <a:r>
              <a:rPr b="1" lang="en-GB" sz="1350">
                <a:solidFill>
                  <a:srgbClr val="3F3F3F"/>
                </a:solidFill>
                <a:latin typeface="Mada"/>
                <a:ea typeface="Mada"/>
                <a:cs typeface="Mada"/>
                <a:sym typeface="Mada"/>
              </a:rPr>
              <a:t>Step 6: Develop a Hypothesis and Test It</a:t>
            </a:r>
            <a:endParaRPr b="1" sz="1350">
              <a:solidFill>
                <a:srgbClr val="3F3F3F"/>
              </a:solidFill>
              <a:latin typeface="Mada"/>
              <a:ea typeface="Mada"/>
              <a:cs typeface="Mada"/>
              <a:sym typeface="Mada"/>
            </a:endParaRPr>
          </a:p>
          <a:p>
            <a:pPr indent="0" lvl="0" marL="0" rtl="0" algn="l">
              <a:lnSpc>
                <a:spcPct val="85000"/>
              </a:lnSpc>
              <a:spcBef>
                <a:spcPts val="0"/>
              </a:spcBef>
              <a:spcAft>
                <a:spcPts val="0"/>
              </a:spcAft>
              <a:buNone/>
            </a:pPr>
            <a:r>
              <a:t/>
            </a:r>
            <a:endParaRPr b="1" sz="1350">
              <a:solidFill>
                <a:srgbClr val="3F3F3F"/>
              </a:solidFill>
              <a:latin typeface="Mada"/>
              <a:ea typeface="Mada"/>
              <a:cs typeface="Mada"/>
              <a:sym typeface="Mada"/>
            </a:endParaRPr>
          </a:p>
        </p:txBody>
      </p:sp>
      <p:sp>
        <p:nvSpPr>
          <p:cNvPr id="404" name="Google Shape;404;p22"/>
          <p:cNvSpPr txBox="1"/>
          <p:nvPr/>
        </p:nvSpPr>
        <p:spPr>
          <a:xfrm>
            <a:off x="857775" y="4849325"/>
            <a:ext cx="6731700" cy="23715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3F3F3F"/>
              </a:buClr>
              <a:buSzPts val="1200"/>
              <a:buFont typeface="Mada"/>
              <a:buChar char="➔"/>
            </a:pPr>
            <a:r>
              <a:rPr lang="en-GB" sz="1200">
                <a:solidFill>
                  <a:srgbClr val="3F3F3F"/>
                </a:solidFill>
                <a:latin typeface="Mada"/>
                <a:ea typeface="Mada"/>
                <a:cs typeface="Mada"/>
                <a:sym typeface="Mada"/>
              </a:rPr>
              <a:t>Develop a hypothesis to confirm the cause of disease.</a:t>
            </a:r>
            <a:endParaRPr sz="1200">
              <a:solidFill>
                <a:srgbClr val="3F3F3F"/>
              </a:solidFill>
              <a:latin typeface="Mada"/>
              <a:ea typeface="Mada"/>
              <a:cs typeface="Mada"/>
              <a:sym typeface="Mada"/>
            </a:endParaRPr>
          </a:p>
          <a:p>
            <a:pPr indent="-304800" lvl="1" marL="914400" rtl="0" algn="l">
              <a:spcBef>
                <a:spcPts val="0"/>
              </a:spcBef>
              <a:spcAft>
                <a:spcPts val="0"/>
              </a:spcAft>
              <a:buClr>
                <a:srgbClr val="434343"/>
              </a:buClr>
              <a:buSzPts val="1200"/>
              <a:buFont typeface="Mada"/>
              <a:buChar char="○"/>
            </a:pPr>
            <a:r>
              <a:rPr lang="en-GB" sz="1200">
                <a:solidFill>
                  <a:srgbClr val="3F3F3F"/>
                </a:solidFill>
                <a:latin typeface="Mada"/>
                <a:ea typeface="Mada"/>
                <a:cs typeface="Mada"/>
                <a:sym typeface="Mada"/>
              </a:rPr>
              <a:t>Include suspected etiologic agent.</a:t>
            </a:r>
            <a:endParaRPr sz="1200">
              <a:solidFill>
                <a:srgbClr val="3F3F3F"/>
              </a:solidFill>
              <a:latin typeface="Mada"/>
              <a:ea typeface="Mada"/>
              <a:cs typeface="Mada"/>
              <a:sym typeface="Mada"/>
            </a:endParaRPr>
          </a:p>
          <a:p>
            <a:pPr indent="-304800" lvl="1" marL="914400" rtl="0" algn="l">
              <a:spcBef>
                <a:spcPts val="0"/>
              </a:spcBef>
              <a:spcAft>
                <a:spcPts val="0"/>
              </a:spcAft>
              <a:buClr>
                <a:srgbClr val="434343"/>
              </a:buClr>
              <a:buSzPts val="1200"/>
              <a:buFont typeface="Mada"/>
              <a:buChar char="○"/>
            </a:pPr>
            <a:r>
              <a:rPr lang="en-GB" sz="1200">
                <a:solidFill>
                  <a:srgbClr val="3F3F3F"/>
                </a:solidFill>
                <a:latin typeface="Mada"/>
                <a:ea typeface="Mada"/>
                <a:cs typeface="Mada"/>
                <a:sym typeface="Mada"/>
              </a:rPr>
              <a:t>Include mode of transmission.</a:t>
            </a:r>
            <a:endParaRPr sz="1200">
              <a:solidFill>
                <a:srgbClr val="3F3F3F"/>
              </a:solidFill>
              <a:latin typeface="Mada"/>
              <a:ea typeface="Mada"/>
              <a:cs typeface="Mada"/>
              <a:sym typeface="Mada"/>
            </a:endParaRPr>
          </a:p>
          <a:p>
            <a:pPr indent="-304800" lvl="1" marL="914400" rtl="0" algn="l">
              <a:spcBef>
                <a:spcPts val="0"/>
              </a:spcBef>
              <a:spcAft>
                <a:spcPts val="0"/>
              </a:spcAft>
              <a:buClr>
                <a:srgbClr val="434343"/>
              </a:buClr>
              <a:buSzPts val="1200"/>
              <a:buFont typeface="Mada"/>
              <a:buChar char="○"/>
            </a:pPr>
            <a:r>
              <a:rPr lang="en-GB" sz="1200">
                <a:solidFill>
                  <a:srgbClr val="3F3F3F"/>
                </a:solidFill>
                <a:latin typeface="Mada"/>
                <a:ea typeface="Mada"/>
                <a:cs typeface="Mada"/>
                <a:sym typeface="Mada"/>
              </a:rPr>
              <a:t>Identifies expected exposures to transmit the disease.</a:t>
            </a:r>
            <a:endParaRPr sz="1200">
              <a:solidFill>
                <a:srgbClr val="3F3F3F"/>
              </a:solidFill>
              <a:latin typeface="Mada"/>
              <a:ea typeface="Mada"/>
              <a:cs typeface="Mada"/>
              <a:sym typeface="Mada"/>
            </a:endParaRPr>
          </a:p>
          <a:p>
            <a:pPr indent="-304800" lvl="1" marL="914400" rtl="0" algn="l">
              <a:spcBef>
                <a:spcPts val="0"/>
              </a:spcBef>
              <a:spcAft>
                <a:spcPts val="0"/>
              </a:spcAft>
              <a:buClr>
                <a:srgbClr val="434343"/>
              </a:buClr>
              <a:buSzPts val="1200"/>
              <a:buFont typeface="Mada"/>
              <a:buChar char="○"/>
            </a:pPr>
            <a:r>
              <a:rPr lang="en-GB" sz="1200">
                <a:solidFill>
                  <a:srgbClr val="3F3F3F"/>
                </a:solidFill>
                <a:latin typeface="Mada"/>
                <a:ea typeface="Mada"/>
                <a:cs typeface="Mada"/>
                <a:sym typeface="Mada"/>
              </a:rPr>
              <a:t>Specifies population. </a:t>
            </a:r>
            <a:endParaRPr sz="1200">
              <a:solidFill>
                <a:srgbClr val="3F3F3F"/>
              </a:solidFill>
              <a:latin typeface="Mada"/>
              <a:ea typeface="Mada"/>
              <a:cs typeface="Mada"/>
              <a:sym typeface="Mada"/>
            </a:endParaRPr>
          </a:p>
          <a:p>
            <a:pPr indent="-304800" lvl="0" marL="457200" rtl="0" algn="l">
              <a:lnSpc>
                <a:spcPct val="115000"/>
              </a:lnSpc>
              <a:spcBef>
                <a:spcPts val="0"/>
              </a:spcBef>
              <a:spcAft>
                <a:spcPts val="0"/>
              </a:spcAft>
              <a:buClr>
                <a:srgbClr val="3F3F3F"/>
              </a:buClr>
              <a:buSzPts val="1200"/>
              <a:buFont typeface="Mada"/>
              <a:buChar char="➔"/>
            </a:pPr>
            <a:r>
              <a:rPr lang="en-GB" sz="1200">
                <a:solidFill>
                  <a:srgbClr val="3F3F3F"/>
                </a:solidFill>
                <a:latin typeface="Mada"/>
                <a:ea typeface="Mada"/>
                <a:cs typeface="Mada"/>
                <a:sym typeface="Mada"/>
              </a:rPr>
              <a:t>Test the hypothesis using a study design:</a:t>
            </a:r>
            <a:endParaRPr sz="1200">
              <a:solidFill>
                <a:srgbClr val="3F3F3F"/>
              </a:solidFill>
              <a:latin typeface="Mada"/>
              <a:ea typeface="Mada"/>
              <a:cs typeface="Mada"/>
              <a:sym typeface="Mada"/>
            </a:endParaRPr>
          </a:p>
          <a:p>
            <a:pPr indent="-304800" lvl="1" marL="914400" rtl="0" algn="l">
              <a:spcBef>
                <a:spcPts val="0"/>
              </a:spcBef>
              <a:spcAft>
                <a:spcPts val="0"/>
              </a:spcAft>
              <a:buClr>
                <a:srgbClr val="434343"/>
              </a:buClr>
              <a:buSzPts val="1200"/>
              <a:buFont typeface="Mada"/>
              <a:buChar char="○"/>
            </a:pPr>
            <a:r>
              <a:rPr b="1" lang="en-GB" sz="1200">
                <a:solidFill>
                  <a:srgbClr val="3F3F3F"/>
                </a:solidFill>
                <a:latin typeface="Mada"/>
                <a:ea typeface="Mada"/>
                <a:cs typeface="Mada"/>
                <a:sym typeface="Mada"/>
              </a:rPr>
              <a:t>Case-control study</a:t>
            </a:r>
            <a:r>
              <a:rPr lang="en-GB" sz="1200">
                <a:solidFill>
                  <a:srgbClr val="3F3F3F"/>
                </a:solidFill>
                <a:latin typeface="Mada"/>
                <a:ea typeface="Mada"/>
                <a:cs typeface="Mada"/>
                <a:sym typeface="Mada"/>
              </a:rPr>
              <a:t>  if the population is not well defined and speed of investigation is important.</a:t>
            </a:r>
            <a:endParaRPr sz="1200">
              <a:solidFill>
                <a:srgbClr val="3F3F3F"/>
              </a:solidFill>
              <a:latin typeface="Mada"/>
              <a:ea typeface="Mada"/>
              <a:cs typeface="Mada"/>
              <a:sym typeface="Mada"/>
            </a:endParaRPr>
          </a:p>
          <a:p>
            <a:pPr indent="-304800" lvl="1" marL="914400" rtl="0" algn="l">
              <a:spcBef>
                <a:spcPts val="0"/>
              </a:spcBef>
              <a:spcAft>
                <a:spcPts val="0"/>
              </a:spcAft>
              <a:buClr>
                <a:srgbClr val="434343"/>
              </a:buClr>
              <a:buSzPts val="1200"/>
              <a:buFont typeface="Mada"/>
              <a:buChar char="○"/>
            </a:pPr>
            <a:r>
              <a:rPr b="1" lang="en-GB" sz="1200">
                <a:solidFill>
                  <a:srgbClr val="3F3F3F"/>
                </a:solidFill>
                <a:latin typeface="Mada"/>
                <a:ea typeface="Mada"/>
                <a:cs typeface="Mada"/>
                <a:sym typeface="Mada"/>
              </a:rPr>
              <a:t>Cohort study</a:t>
            </a:r>
            <a:r>
              <a:rPr lang="en-GB" sz="1200">
                <a:solidFill>
                  <a:srgbClr val="3F3F3F"/>
                </a:solidFill>
                <a:latin typeface="Mada"/>
                <a:ea typeface="Mada"/>
                <a:cs typeface="Mada"/>
                <a:sym typeface="Mada"/>
              </a:rPr>
              <a:t> if the population is small and well defined.</a:t>
            </a:r>
            <a:endParaRPr sz="1200">
              <a:solidFill>
                <a:srgbClr val="3F3F3F"/>
              </a:solidFill>
              <a:latin typeface="Mada"/>
              <a:ea typeface="Mada"/>
              <a:cs typeface="Mada"/>
              <a:sym typeface="Mad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23"/>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3"/>
          <p:cNvSpPr/>
          <p:nvPr/>
        </p:nvSpPr>
        <p:spPr>
          <a:xfrm>
            <a:off x="-75" y="10027950"/>
            <a:ext cx="7589400" cy="6705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3"/>
          <p:cNvSpPr txBox="1"/>
          <p:nvPr/>
        </p:nvSpPr>
        <p:spPr>
          <a:xfrm>
            <a:off x="857775" y="118775"/>
            <a:ext cx="6189900" cy="1071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lang="en-GB" sz="3000">
                <a:solidFill>
                  <a:srgbClr val="134F5C"/>
                </a:solidFill>
                <a:latin typeface="Nunito"/>
                <a:ea typeface="Nunito"/>
                <a:cs typeface="Nunito"/>
                <a:sym typeface="Nunito"/>
              </a:rPr>
              <a:t>Steps in an outbreak investigation </a:t>
            </a:r>
            <a:endParaRPr sz="3000">
              <a:solidFill>
                <a:srgbClr val="404040"/>
              </a:solidFill>
            </a:endParaRPr>
          </a:p>
        </p:txBody>
      </p:sp>
      <p:grpSp>
        <p:nvGrpSpPr>
          <p:cNvPr id="412" name="Google Shape;412;p23"/>
          <p:cNvGrpSpPr/>
          <p:nvPr/>
        </p:nvGrpSpPr>
        <p:grpSpPr>
          <a:xfrm>
            <a:off x="299475" y="825418"/>
            <a:ext cx="566175" cy="923575"/>
            <a:chOff x="1085125" y="209550"/>
            <a:chExt cx="566175" cy="923575"/>
          </a:xfrm>
        </p:grpSpPr>
        <p:sp>
          <p:nvSpPr>
            <p:cNvPr id="413" name="Google Shape;413;p23"/>
            <p:cNvSpPr/>
            <p:nvPr/>
          </p:nvSpPr>
          <p:spPr>
            <a:xfrm>
              <a:off x="1085125" y="209550"/>
              <a:ext cx="566175" cy="923575"/>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3"/>
            <p:cNvSpPr/>
            <p:nvPr/>
          </p:nvSpPr>
          <p:spPr>
            <a:xfrm>
              <a:off x="1152400" y="521950"/>
              <a:ext cx="171775" cy="298550"/>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5" name="Google Shape;415;p23"/>
          <p:cNvSpPr txBox="1"/>
          <p:nvPr/>
        </p:nvSpPr>
        <p:spPr>
          <a:xfrm>
            <a:off x="865650" y="1021375"/>
            <a:ext cx="7631100" cy="366300"/>
          </a:xfrm>
          <a:prstGeom prst="rect">
            <a:avLst/>
          </a:prstGeom>
          <a:noFill/>
          <a:ln>
            <a:noFill/>
          </a:ln>
        </p:spPr>
        <p:txBody>
          <a:bodyPr anchorCtr="0" anchor="t" bIns="45700" lIns="91425" spcFirstLastPara="1" rIns="91425" wrap="square" tIns="45700">
            <a:noAutofit/>
          </a:bodyPr>
          <a:lstStyle/>
          <a:p>
            <a:pPr indent="0" lvl="0" marL="0" rtl="0" algn="l">
              <a:lnSpc>
                <a:spcPct val="85000"/>
              </a:lnSpc>
              <a:spcBef>
                <a:spcPts val="0"/>
              </a:spcBef>
              <a:spcAft>
                <a:spcPts val="0"/>
              </a:spcAft>
              <a:buNone/>
            </a:pPr>
            <a:r>
              <a:rPr b="1" lang="en-GB" sz="1350">
                <a:solidFill>
                  <a:srgbClr val="3F3F3F"/>
                </a:solidFill>
                <a:latin typeface="Mada"/>
                <a:ea typeface="Mada"/>
                <a:cs typeface="Mada"/>
                <a:sym typeface="Mada"/>
              </a:rPr>
              <a:t>Step 6: Develop a Hypothesis and Test It </a:t>
            </a:r>
            <a:r>
              <a:rPr lang="en-GB" sz="1350">
                <a:solidFill>
                  <a:srgbClr val="3F3F3F"/>
                </a:solidFill>
                <a:latin typeface="Mada"/>
                <a:ea typeface="Mada"/>
                <a:cs typeface="Mada"/>
                <a:sym typeface="Mada"/>
              </a:rPr>
              <a:t>cont.</a:t>
            </a:r>
            <a:endParaRPr sz="1350">
              <a:solidFill>
                <a:srgbClr val="3F3F3F"/>
              </a:solidFill>
              <a:latin typeface="Mada"/>
              <a:ea typeface="Mada"/>
              <a:cs typeface="Mada"/>
              <a:sym typeface="Mada"/>
            </a:endParaRPr>
          </a:p>
          <a:p>
            <a:pPr indent="0" lvl="0" marL="0" rtl="0" algn="l">
              <a:lnSpc>
                <a:spcPct val="85000"/>
              </a:lnSpc>
              <a:spcBef>
                <a:spcPts val="0"/>
              </a:spcBef>
              <a:spcAft>
                <a:spcPts val="0"/>
              </a:spcAft>
              <a:buNone/>
            </a:pPr>
            <a:r>
              <a:t/>
            </a:r>
            <a:endParaRPr b="1" sz="1350">
              <a:solidFill>
                <a:srgbClr val="3F3F3F"/>
              </a:solidFill>
              <a:latin typeface="Mada"/>
              <a:ea typeface="Mada"/>
              <a:cs typeface="Mada"/>
              <a:sym typeface="Mada"/>
            </a:endParaRPr>
          </a:p>
        </p:txBody>
      </p:sp>
      <p:sp>
        <p:nvSpPr>
          <p:cNvPr id="416" name="Google Shape;416;p23"/>
          <p:cNvSpPr/>
          <p:nvPr/>
        </p:nvSpPr>
        <p:spPr>
          <a:xfrm>
            <a:off x="165675" y="5218800"/>
            <a:ext cx="7257900" cy="3227700"/>
          </a:xfrm>
          <a:prstGeom prst="roundRect">
            <a:avLst>
              <a:gd fmla="val 8109" name="adj"/>
            </a:avLst>
          </a:prstGeom>
          <a:noFill/>
          <a:ln cap="flat" cmpd="sng" w="19050">
            <a:solidFill>
              <a:srgbClr val="D0E0E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3"/>
          <p:cNvSpPr txBox="1"/>
          <p:nvPr/>
        </p:nvSpPr>
        <p:spPr>
          <a:xfrm>
            <a:off x="165675" y="5218804"/>
            <a:ext cx="7257900" cy="1648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100">
                <a:solidFill>
                  <a:srgbClr val="3F3F3F"/>
                </a:solidFill>
                <a:latin typeface="Mada"/>
                <a:ea typeface="Mada"/>
                <a:cs typeface="Mada"/>
                <a:sym typeface="Mada"/>
              </a:rPr>
              <a:t>Within  a  short  period  of  time  20  cases  of  hepatitis  A  were  identified  in  the Marshfield area. The epidemic curve suggested a point source epidemic, and the spot  map  showed  the  cases  to  be  spread  across  the  entire  South  Shore  of Massachusetts.  Hypothesis-generating  interviews  resulted  in  five  food establishments that were candidate sources. The  investigators  identified  as  many  cases  as  possible,  and  they  selected  a sample  of  non-diseased  people  as  a  comparison  group  (the  controls).  The "controls"  were  were  matched  to  the  cases  with  respect  to  age,  gender,  and neighborhood  of  residence.  Investigators  then  ascertained  the  prior  exposures  of subjects  in  each  group,  focusing  on  food  establishments  and  other  possibly relevant exposures they had had during the past two months.</a:t>
            </a:r>
            <a:endParaRPr sz="1100">
              <a:solidFill>
                <a:srgbClr val="3F3F3F"/>
              </a:solidFill>
              <a:latin typeface="Mada"/>
              <a:ea typeface="Mada"/>
              <a:cs typeface="Mada"/>
              <a:sym typeface="Mada"/>
            </a:endParaRPr>
          </a:p>
          <a:p>
            <a:pPr indent="0" lvl="0" marL="0" rtl="0" algn="l">
              <a:lnSpc>
                <a:spcPct val="115000"/>
              </a:lnSpc>
              <a:spcBef>
                <a:spcPts val="0"/>
              </a:spcBef>
              <a:spcAft>
                <a:spcPts val="0"/>
              </a:spcAft>
              <a:buNone/>
            </a:pPr>
            <a:r>
              <a:t/>
            </a:r>
            <a:endParaRPr sz="1100">
              <a:solidFill>
                <a:srgbClr val="3F3F3F"/>
              </a:solidFill>
              <a:latin typeface="Mada"/>
              <a:ea typeface="Mada"/>
              <a:cs typeface="Mada"/>
              <a:sym typeface="Mada"/>
            </a:endParaRPr>
          </a:p>
          <a:p>
            <a:pPr indent="0" lvl="0" marL="0" rtl="0" algn="l">
              <a:lnSpc>
                <a:spcPct val="115000"/>
              </a:lnSpc>
              <a:spcBef>
                <a:spcPts val="0"/>
              </a:spcBef>
              <a:spcAft>
                <a:spcPts val="0"/>
              </a:spcAft>
              <a:buNone/>
            </a:pPr>
            <a:r>
              <a:t/>
            </a:r>
            <a:endParaRPr sz="1100">
              <a:solidFill>
                <a:srgbClr val="3F3F3F"/>
              </a:solidFill>
              <a:latin typeface="Mada"/>
              <a:ea typeface="Mada"/>
              <a:cs typeface="Mada"/>
              <a:sym typeface="Mada"/>
            </a:endParaRPr>
          </a:p>
        </p:txBody>
      </p:sp>
      <p:sp>
        <p:nvSpPr>
          <p:cNvPr id="418" name="Google Shape;418;p23"/>
          <p:cNvSpPr txBox="1"/>
          <p:nvPr/>
        </p:nvSpPr>
        <p:spPr>
          <a:xfrm>
            <a:off x="678525" y="4856938"/>
            <a:ext cx="5492400" cy="6024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76A5AF"/>
              </a:buClr>
              <a:buSzPts val="1200"/>
              <a:buFont typeface="Mada"/>
              <a:buChar char="★"/>
            </a:pPr>
            <a:r>
              <a:rPr b="1" lang="en-GB" sz="1200">
                <a:solidFill>
                  <a:srgbClr val="76A5AF"/>
                </a:solidFill>
                <a:latin typeface="Mada"/>
                <a:ea typeface="Mada"/>
                <a:cs typeface="Mada"/>
                <a:sym typeface="Mada"/>
              </a:rPr>
              <a:t>Example of a </a:t>
            </a:r>
            <a:r>
              <a:rPr b="1" lang="en-GB" sz="1200">
                <a:solidFill>
                  <a:srgbClr val="76A5AF"/>
                </a:solidFill>
                <a:latin typeface="Mada"/>
                <a:ea typeface="Mada"/>
                <a:cs typeface="Mada"/>
                <a:sym typeface="Mada"/>
              </a:rPr>
              <a:t>Case-Control</a:t>
            </a:r>
            <a:r>
              <a:rPr b="1" lang="en-GB" sz="1200">
                <a:solidFill>
                  <a:srgbClr val="76A5AF"/>
                </a:solidFill>
                <a:latin typeface="Mada"/>
                <a:ea typeface="Mada"/>
                <a:cs typeface="Mada"/>
                <a:sym typeface="Mada"/>
              </a:rPr>
              <a:t> Study</a:t>
            </a:r>
            <a:endParaRPr b="1" sz="1200">
              <a:solidFill>
                <a:srgbClr val="76A5AF"/>
              </a:solidFill>
              <a:latin typeface="Mada"/>
              <a:ea typeface="Mada"/>
              <a:cs typeface="Mada"/>
              <a:sym typeface="Mada"/>
            </a:endParaRPr>
          </a:p>
        </p:txBody>
      </p:sp>
      <p:graphicFrame>
        <p:nvGraphicFramePr>
          <p:cNvPr id="419" name="Google Shape;419;p23"/>
          <p:cNvGraphicFramePr/>
          <p:nvPr/>
        </p:nvGraphicFramePr>
        <p:xfrm>
          <a:off x="334419" y="6706812"/>
          <a:ext cx="3000000" cy="3000000"/>
        </p:xfrm>
        <a:graphic>
          <a:graphicData uri="http://schemas.openxmlformats.org/drawingml/2006/table">
            <a:tbl>
              <a:tblPr>
                <a:noFill/>
                <a:tableStyleId>{BB0B04D3-1FC9-4641-82C5-12EE40B9A5B1}</a:tableStyleId>
              </a:tblPr>
              <a:tblGrid>
                <a:gridCol w="1639825"/>
                <a:gridCol w="733275"/>
                <a:gridCol w="703975"/>
              </a:tblGrid>
              <a:tr h="230900">
                <a:tc>
                  <a:txBody>
                    <a:bodyPr/>
                    <a:lstStyle/>
                    <a:p>
                      <a:pPr indent="0" lvl="0" marL="0" rtl="0" algn="ctr">
                        <a:spcBef>
                          <a:spcPts val="0"/>
                        </a:spcBef>
                        <a:spcAft>
                          <a:spcPts val="0"/>
                        </a:spcAft>
                        <a:buNone/>
                      </a:pPr>
                      <a:r>
                        <a:t/>
                      </a:r>
                      <a:endParaRPr b="1" sz="1000">
                        <a:solidFill>
                          <a:srgbClr val="FFFFFF"/>
                        </a:solidFill>
                        <a:latin typeface="Mada"/>
                        <a:ea typeface="Mada"/>
                        <a:cs typeface="Mada"/>
                        <a:sym typeface="Mada"/>
                      </a:endParaRPr>
                    </a:p>
                  </a:txBody>
                  <a:tcPr marT="91425" marB="91425" marR="91425" marL="91425">
                    <a:solidFill>
                      <a:srgbClr val="134F5C"/>
                    </a:solidFill>
                  </a:tcPr>
                </a:tc>
                <a:tc>
                  <a:txBody>
                    <a:bodyPr/>
                    <a:lstStyle/>
                    <a:p>
                      <a:pPr indent="0" lvl="0" marL="0" rtl="0" algn="ctr">
                        <a:spcBef>
                          <a:spcPts val="0"/>
                        </a:spcBef>
                        <a:spcAft>
                          <a:spcPts val="0"/>
                        </a:spcAft>
                        <a:buNone/>
                      </a:pPr>
                      <a:r>
                        <a:rPr b="1" lang="en-GB" sz="1000">
                          <a:solidFill>
                            <a:srgbClr val="FFFFFF"/>
                          </a:solidFill>
                          <a:latin typeface="Mada"/>
                          <a:ea typeface="Mada"/>
                          <a:cs typeface="Mada"/>
                          <a:sym typeface="Mada"/>
                        </a:rPr>
                        <a:t>Cases</a:t>
                      </a:r>
                      <a:endParaRPr b="1" sz="1000">
                        <a:solidFill>
                          <a:srgbClr val="FFFFFF"/>
                        </a:solidFill>
                        <a:latin typeface="Mada"/>
                        <a:ea typeface="Mada"/>
                        <a:cs typeface="Mada"/>
                        <a:sym typeface="Mada"/>
                      </a:endParaRPr>
                    </a:p>
                  </a:txBody>
                  <a:tcPr marT="91425" marB="91425" marR="91425" marL="91425">
                    <a:solidFill>
                      <a:srgbClr val="A2C4C9"/>
                    </a:solidFill>
                  </a:tcPr>
                </a:tc>
                <a:tc>
                  <a:txBody>
                    <a:bodyPr/>
                    <a:lstStyle/>
                    <a:p>
                      <a:pPr indent="0" lvl="0" marL="0" rtl="0" algn="ctr">
                        <a:spcBef>
                          <a:spcPts val="0"/>
                        </a:spcBef>
                        <a:spcAft>
                          <a:spcPts val="0"/>
                        </a:spcAft>
                        <a:buNone/>
                      </a:pPr>
                      <a:r>
                        <a:rPr b="1" lang="en-GB" sz="1000">
                          <a:solidFill>
                            <a:srgbClr val="FFFFFF"/>
                          </a:solidFill>
                          <a:latin typeface="Mada"/>
                          <a:ea typeface="Mada"/>
                          <a:cs typeface="Mada"/>
                          <a:sym typeface="Mada"/>
                        </a:rPr>
                        <a:t>Controls </a:t>
                      </a:r>
                      <a:endParaRPr b="1" sz="1000">
                        <a:solidFill>
                          <a:srgbClr val="FFFFFF"/>
                        </a:solidFill>
                        <a:latin typeface="Mada"/>
                        <a:ea typeface="Mada"/>
                        <a:cs typeface="Mada"/>
                        <a:sym typeface="Mada"/>
                      </a:endParaRPr>
                    </a:p>
                  </a:txBody>
                  <a:tcPr marT="91425" marB="91425" marR="91425" marL="91425">
                    <a:solidFill>
                      <a:srgbClr val="A2C4C9"/>
                    </a:solidFill>
                  </a:tcPr>
                </a:tc>
              </a:tr>
              <a:tr h="230900">
                <a:tc>
                  <a:txBody>
                    <a:bodyPr/>
                    <a:lstStyle/>
                    <a:p>
                      <a:pPr indent="0" lvl="0" marL="0" rtl="0" algn="ctr">
                        <a:spcBef>
                          <a:spcPts val="0"/>
                        </a:spcBef>
                        <a:spcAft>
                          <a:spcPts val="0"/>
                        </a:spcAft>
                        <a:buNone/>
                      </a:pPr>
                      <a:r>
                        <a:rPr b="1" lang="en-GB" sz="1000">
                          <a:solidFill>
                            <a:srgbClr val="FFFFFF"/>
                          </a:solidFill>
                          <a:latin typeface="Mada"/>
                          <a:ea typeface="Mada"/>
                          <a:cs typeface="Mada"/>
                          <a:sym typeface="Mada"/>
                        </a:rPr>
                        <a:t>Ate at Papa Gino’s</a:t>
                      </a:r>
                      <a:r>
                        <a:rPr b="1" lang="en-GB" sz="1000">
                          <a:solidFill>
                            <a:srgbClr val="FFFFFF"/>
                          </a:solidFill>
                          <a:latin typeface="Mada"/>
                          <a:ea typeface="Mada"/>
                          <a:cs typeface="Mada"/>
                          <a:sym typeface="Mada"/>
                        </a:rPr>
                        <a:t> </a:t>
                      </a:r>
                      <a:endParaRPr b="1" sz="1000">
                        <a:solidFill>
                          <a:srgbClr val="FFFFFF"/>
                        </a:solidFill>
                        <a:latin typeface="Mada"/>
                        <a:ea typeface="Mada"/>
                        <a:cs typeface="Mada"/>
                        <a:sym typeface="Mada"/>
                      </a:endParaRPr>
                    </a:p>
                  </a:txBody>
                  <a:tcPr marT="91425" marB="91425" marR="91425" marL="91425">
                    <a:solidFill>
                      <a:srgbClr val="134F5C"/>
                    </a:solidFill>
                  </a:tcPr>
                </a:tc>
                <a:tc>
                  <a:txBody>
                    <a:bodyPr/>
                    <a:lstStyle/>
                    <a:p>
                      <a:pPr indent="0" lvl="0" marL="0" rtl="0" algn="ctr">
                        <a:spcBef>
                          <a:spcPts val="0"/>
                        </a:spcBef>
                        <a:spcAft>
                          <a:spcPts val="0"/>
                        </a:spcAft>
                        <a:buNone/>
                      </a:pPr>
                      <a:r>
                        <a:rPr lang="en-GB" sz="1000">
                          <a:latin typeface="Mada"/>
                          <a:ea typeface="Mada"/>
                          <a:cs typeface="Mada"/>
                          <a:sym typeface="Mada"/>
                        </a:rPr>
                        <a:t>10</a:t>
                      </a:r>
                      <a:endParaRPr sz="1000">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lang="en-GB" sz="1000">
                          <a:latin typeface="Mada"/>
                          <a:ea typeface="Mada"/>
                          <a:cs typeface="Mada"/>
                          <a:sym typeface="Mada"/>
                        </a:rPr>
                        <a:t>19</a:t>
                      </a:r>
                      <a:endParaRPr sz="1000">
                        <a:latin typeface="Mada"/>
                        <a:ea typeface="Mada"/>
                        <a:cs typeface="Mada"/>
                        <a:sym typeface="Mada"/>
                      </a:endParaRPr>
                    </a:p>
                  </a:txBody>
                  <a:tcPr marT="91425" marB="91425" marR="91425" marL="91425"/>
                </a:tc>
              </a:tr>
              <a:tr h="230900">
                <a:tc>
                  <a:txBody>
                    <a:bodyPr/>
                    <a:lstStyle/>
                    <a:p>
                      <a:pPr indent="0" lvl="0" marL="0" rtl="0" algn="ctr">
                        <a:spcBef>
                          <a:spcPts val="0"/>
                        </a:spcBef>
                        <a:spcAft>
                          <a:spcPts val="0"/>
                        </a:spcAft>
                        <a:buNone/>
                      </a:pPr>
                      <a:r>
                        <a:rPr b="1" lang="en-GB" sz="1000">
                          <a:solidFill>
                            <a:srgbClr val="FFFFFF"/>
                          </a:solidFill>
                          <a:latin typeface="Mada"/>
                          <a:ea typeface="Mada"/>
                          <a:cs typeface="Mada"/>
                          <a:sym typeface="Mada"/>
                        </a:rPr>
                        <a:t>Did not ate at </a:t>
                      </a:r>
                      <a:r>
                        <a:rPr b="1" lang="en-GB" sz="1000">
                          <a:solidFill>
                            <a:srgbClr val="FFFFFF"/>
                          </a:solidFill>
                          <a:latin typeface="Mada"/>
                          <a:ea typeface="Mada"/>
                          <a:cs typeface="Mada"/>
                          <a:sym typeface="Mada"/>
                        </a:rPr>
                        <a:t>Papa Gino’s </a:t>
                      </a:r>
                      <a:endParaRPr b="1" sz="1000">
                        <a:solidFill>
                          <a:srgbClr val="FFFFFF"/>
                        </a:solidFill>
                        <a:latin typeface="Mada"/>
                        <a:ea typeface="Mada"/>
                        <a:cs typeface="Mada"/>
                        <a:sym typeface="Mada"/>
                      </a:endParaRPr>
                    </a:p>
                  </a:txBody>
                  <a:tcPr marT="91425" marB="91425" marR="91425" marL="91425">
                    <a:solidFill>
                      <a:srgbClr val="134F5C"/>
                    </a:solidFill>
                  </a:tcPr>
                </a:tc>
                <a:tc>
                  <a:txBody>
                    <a:bodyPr/>
                    <a:lstStyle/>
                    <a:p>
                      <a:pPr indent="0" lvl="0" marL="0" rtl="0" algn="ctr">
                        <a:spcBef>
                          <a:spcPts val="0"/>
                        </a:spcBef>
                        <a:spcAft>
                          <a:spcPts val="0"/>
                        </a:spcAft>
                        <a:buNone/>
                      </a:pPr>
                      <a:r>
                        <a:rPr lang="en-GB" sz="1000">
                          <a:latin typeface="Mada"/>
                          <a:ea typeface="Mada"/>
                          <a:cs typeface="Mada"/>
                          <a:sym typeface="Mada"/>
                        </a:rPr>
                        <a:t>9</a:t>
                      </a:r>
                      <a:endParaRPr sz="1000">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lang="en-GB" sz="1000">
                          <a:latin typeface="Mada"/>
                          <a:ea typeface="Mada"/>
                          <a:cs typeface="Mada"/>
                          <a:sym typeface="Mada"/>
                        </a:rPr>
                        <a:t>19</a:t>
                      </a:r>
                      <a:endParaRPr sz="1000">
                        <a:latin typeface="Mada"/>
                        <a:ea typeface="Mada"/>
                        <a:cs typeface="Mada"/>
                        <a:sym typeface="Mada"/>
                      </a:endParaRPr>
                    </a:p>
                  </a:txBody>
                  <a:tcPr marT="91425" marB="91425" marR="91425" marL="91425"/>
                </a:tc>
              </a:tr>
              <a:tr h="230900">
                <a:tc>
                  <a:txBody>
                    <a:bodyPr/>
                    <a:lstStyle/>
                    <a:p>
                      <a:pPr indent="0" lvl="0" marL="0" rtl="0" algn="ctr">
                        <a:spcBef>
                          <a:spcPts val="0"/>
                        </a:spcBef>
                        <a:spcAft>
                          <a:spcPts val="0"/>
                        </a:spcAft>
                        <a:buNone/>
                      </a:pPr>
                      <a:r>
                        <a:rPr b="1" lang="en-GB" sz="1000">
                          <a:solidFill>
                            <a:srgbClr val="FFFFFF"/>
                          </a:solidFill>
                          <a:latin typeface="Mada"/>
                          <a:ea typeface="Mada"/>
                          <a:cs typeface="Mada"/>
                          <a:sym typeface="Mada"/>
                        </a:rPr>
                        <a:t>Total</a:t>
                      </a:r>
                      <a:endParaRPr b="1" sz="1000">
                        <a:solidFill>
                          <a:srgbClr val="FFFFFF"/>
                        </a:solidFill>
                        <a:latin typeface="Mada"/>
                        <a:ea typeface="Mada"/>
                        <a:cs typeface="Mada"/>
                        <a:sym typeface="Mada"/>
                      </a:endParaRPr>
                    </a:p>
                  </a:txBody>
                  <a:tcPr marT="91425" marB="91425" marR="91425" marL="91425">
                    <a:solidFill>
                      <a:srgbClr val="134F5C"/>
                    </a:solidFill>
                  </a:tcPr>
                </a:tc>
                <a:tc>
                  <a:txBody>
                    <a:bodyPr/>
                    <a:lstStyle/>
                    <a:p>
                      <a:pPr indent="0" lvl="0" marL="0" rtl="0" algn="ctr">
                        <a:spcBef>
                          <a:spcPts val="0"/>
                        </a:spcBef>
                        <a:spcAft>
                          <a:spcPts val="0"/>
                        </a:spcAft>
                        <a:buNone/>
                      </a:pPr>
                      <a:r>
                        <a:rPr lang="en-GB" sz="1000">
                          <a:latin typeface="Mada"/>
                          <a:ea typeface="Mada"/>
                          <a:cs typeface="Mada"/>
                          <a:sym typeface="Mada"/>
                        </a:rPr>
                        <a:t>19</a:t>
                      </a:r>
                      <a:endParaRPr sz="1000">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lang="en-GB" sz="1000">
                          <a:latin typeface="Mada"/>
                          <a:ea typeface="Mada"/>
                          <a:cs typeface="Mada"/>
                          <a:sym typeface="Mada"/>
                        </a:rPr>
                        <a:t>38</a:t>
                      </a:r>
                      <a:endParaRPr sz="1000">
                        <a:latin typeface="Mada"/>
                        <a:ea typeface="Mada"/>
                        <a:cs typeface="Mada"/>
                        <a:sym typeface="Mada"/>
                      </a:endParaRPr>
                    </a:p>
                  </a:txBody>
                  <a:tcPr marT="91425" marB="91425" marR="91425" marL="91425"/>
                </a:tc>
              </a:tr>
            </a:tbl>
          </a:graphicData>
        </a:graphic>
      </p:graphicFrame>
      <p:graphicFrame>
        <p:nvGraphicFramePr>
          <p:cNvPr id="420" name="Google Shape;420;p23"/>
          <p:cNvGraphicFramePr/>
          <p:nvPr/>
        </p:nvGraphicFramePr>
        <p:xfrm>
          <a:off x="3572998" y="6706812"/>
          <a:ext cx="3000000" cy="3000000"/>
        </p:xfrm>
        <a:graphic>
          <a:graphicData uri="http://schemas.openxmlformats.org/drawingml/2006/table">
            <a:tbl>
              <a:tblPr>
                <a:noFill/>
                <a:tableStyleId>{BB0B04D3-1FC9-4641-82C5-12EE40B9A5B1}</a:tableStyleId>
              </a:tblPr>
              <a:tblGrid>
                <a:gridCol w="1639825"/>
                <a:gridCol w="733275"/>
                <a:gridCol w="703975"/>
              </a:tblGrid>
              <a:tr h="230900">
                <a:tc>
                  <a:txBody>
                    <a:bodyPr/>
                    <a:lstStyle/>
                    <a:p>
                      <a:pPr indent="0" lvl="0" marL="0" rtl="0" algn="ctr">
                        <a:spcBef>
                          <a:spcPts val="0"/>
                        </a:spcBef>
                        <a:spcAft>
                          <a:spcPts val="0"/>
                        </a:spcAft>
                        <a:buNone/>
                      </a:pPr>
                      <a:r>
                        <a:t/>
                      </a:r>
                      <a:endParaRPr b="1" sz="1000">
                        <a:solidFill>
                          <a:srgbClr val="FFFFFF"/>
                        </a:solidFill>
                        <a:latin typeface="Mada"/>
                        <a:ea typeface="Mada"/>
                        <a:cs typeface="Mada"/>
                        <a:sym typeface="Mada"/>
                      </a:endParaRPr>
                    </a:p>
                  </a:txBody>
                  <a:tcPr marT="91425" marB="91425" marR="91425" marL="91425">
                    <a:solidFill>
                      <a:srgbClr val="134F5C"/>
                    </a:solidFill>
                  </a:tcPr>
                </a:tc>
                <a:tc>
                  <a:txBody>
                    <a:bodyPr/>
                    <a:lstStyle/>
                    <a:p>
                      <a:pPr indent="0" lvl="0" marL="0" rtl="0" algn="ctr">
                        <a:spcBef>
                          <a:spcPts val="0"/>
                        </a:spcBef>
                        <a:spcAft>
                          <a:spcPts val="0"/>
                        </a:spcAft>
                        <a:buNone/>
                      </a:pPr>
                      <a:r>
                        <a:rPr b="1" lang="en-GB" sz="1000">
                          <a:solidFill>
                            <a:srgbClr val="FFFFFF"/>
                          </a:solidFill>
                          <a:latin typeface="Mada"/>
                          <a:ea typeface="Mada"/>
                          <a:cs typeface="Mada"/>
                          <a:sym typeface="Mada"/>
                        </a:rPr>
                        <a:t>Cases</a:t>
                      </a:r>
                      <a:endParaRPr b="1" sz="1000">
                        <a:solidFill>
                          <a:srgbClr val="FFFFFF"/>
                        </a:solidFill>
                        <a:latin typeface="Mada"/>
                        <a:ea typeface="Mada"/>
                        <a:cs typeface="Mada"/>
                        <a:sym typeface="Mada"/>
                      </a:endParaRPr>
                    </a:p>
                  </a:txBody>
                  <a:tcPr marT="91425" marB="91425" marR="91425" marL="91425">
                    <a:solidFill>
                      <a:srgbClr val="A2C4C9"/>
                    </a:solidFill>
                  </a:tcPr>
                </a:tc>
                <a:tc>
                  <a:txBody>
                    <a:bodyPr/>
                    <a:lstStyle/>
                    <a:p>
                      <a:pPr indent="0" lvl="0" marL="0" rtl="0" algn="ctr">
                        <a:spcBef>
                          <a:spcPts val="0"/>
                        </a:spcBef>
                        <a:spcAft>
                          <a:spcPts val="0"/>
                        </a:spcAft>
                        <a:buNone/>
                      </a:pPr>
                      <a:r>
                        <a:rPr b="1" lang="en-GB" sz="1000">
                          <a:solidFill>
                            <a:srgbClr val="FFFFFF"/>
                          </a:solidFill>
                          <a:latin typeface="Mada"/>
                          <a:ea typeface="Mada"/>
                          <a:cs typeface="Mada"/>
                          <a:sym typeface="Mada"/>
                        </a:rPr>
                        <a:t>Controls </a:t>
                      </a:r>
                      <a:endParaRPr b="1" sz="1000">
                        <a:solidFill>
                          <a:srgbClr val="FFFFFF"/>
                        </a:solidFill>
                        <a:latin typeface="Mada"/>
                        <a:ea typeface="Mada"/>
                        <a:cs typeface="Mada"/>
                        <a:sym typeface="Mada"/>
                      </a:endParaRPr>
                    </a:p>
                  </a:txBody>
                  <a:tcPr marT="91425" marB="91425" marR="91425" marL="91425">
                    <a:solidFill>
                      <a:srgbClr val="A2C4C9"/>
                    </a:solidFill>
                  </a:tcPr>
                </a:tc>
              </a:tr>
              <a:tr h="230900">
                <a:tc>
                  <a:txBody>
                    <a:bodyPr/>
                    <a:lstStyle/>
                    <a:p>
                      <a:pPr indent="0" lvl="0" marL="0" rtl="0" algn="ctr">
                        <a:spcBef>
                          <a:spcPts val="0"/>
                        </a:spcBef>
                        <a:spcAft>
                          <a:spcPts val="0"/>
                        </a:spcAft>
                        <a:buNone/>
                      </a:pPr>
                      <a:r>
                        <a:rPr b="1" lang="en-GB" sz="1000">
                          <a:solidFill>
                            <a:srgbClr val="FFFFFF"/>
                          </a:solidFill>
                          <a:latin typeface="Mada"/>
                          <a:ea typeface="Mada"/>
                          <a:cs typeface="Mada"/>
                          <a:sym typeface="Mada"/>
                        </a:rPr>
                        <a:t>Ate at  Ron’s Grill </a:t>
                      </a:r>
                      <a:endParaRPr b="1" sz="1000">
                        <a:solidFill>
                          <a:srgbClr val="FFFFFF"/>
                        </a:solidFill>
                        <a:latin typeface="Mada"/>
                        <a:ea typeface="Mada"/>
                        <a:cs typeface="Mada"/>
                        <a:sym typeface="Mada"/>
                      </a:endParaRPr>
                    </a:p>
                  </a:txBody>
                  <a:tcPr marT="91425" marB="91425" marR="91425" marL="91425">
                    <a:solidFill>
                      <a:srgbClr val="134F5C"/>
                    </a:solidFill>
                  </a:tcPr>
                </a:tc>
                <a:tc>
                  <a:txBody>
                    <a:bodyPr/>
                    <a:lstStyle/>
                    <a:p>
                      <a:pPr indent="0" lvl="0" marL="0" rtl="0" algn="ctr">
                        <a:spcBef>
                          <a:spcPts val="0"/>
                        </a:spcBef>
                        <a:spcAft>
                          <a:spcPts val="0"/>
                        </a:spcAft>
                        <a:buNone/>
                      </a:pPr>
                      <a:r>
                        <a:rPr lang="en-GB" sz="1000">
                          <a:latin typeface="Mada"/>
                          <a:ea typeface="Mada"/>
                          <a:cs typeface="Mada"/>
                          <a:sym typeface="Mada"/>
                        </a:rPr>
                        <a:t>18</a:t>
                      </a:r>
                      <a:endParaRPr sz="1000">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lang="en-GB" sz="1000">
                          <a:latin typeface="Mada"/>
                          <a:ea typeface="Mada"/>
                          <a:cs typeface="Mada"/>
                          <a:sym typeface="Mada"/>
                        </a:rPr>
                        <a:t>7</a:t>
                      </a:r>
                      <a:endParaRPr sz="1000">
                        <a:latin typeface="Mada"/>
                        <a:ea typeface="Mada"/>
                        <a:cs typeface="Mada"/>
                        <a:sym typeface="Mada"/>
                      </a:endParaRPr>
                    </a:p>
                  </a:txBody>
                  <a:tcPr marT="91425" marB="91425" marR="91425" marL="91425"/>
                </a:tc>
              </a:tr>
              <a:tr h="230900">
                <a:tc>
                  <a:txBody>
                    <a:bodyPr/>
                    <a:lstStyle/>
                    <a:p>
                      <a:pPr indent="0" lvl="0" marL="0" rtl="0" algn="ctr">
                        <a:spcBef>
                          <a:spcPts val="0"/>
                        </a:spcBef>
                        <a:spcAft>
                          <a:spcPts val="0"/>
                        </a:spcAft>
                        <a:buNone/>
                      </a:pPr>
                      <a:r>
                        <a:rPr b="1" lang="en-GB" sz="1000">
                          <a:solidFill>
                            <a:srgbClr val="FFFFFF"/>
                          </a:solidFill>
                          <a:latin typeface="Mada"/>
                          <a:ea typeface="Mada"/>
                          <a:cs typeface="Mada"/>
                          <a:sym typeface="Mada"/>
                        </a:rPr>
                        <a:t>Did not ate at </a:t>
                      </a:r>
                      <a:r>
                        <a:rPr b="1" lang="en-GB" sz="1000">
                          <a:solidFill>
                            <a:srgbClr val="FFFFFF"/>
                          </a:solidFill>
                          <a:latin typeface="Mada"/>
                          <a:ea typeface="Mada"/>
                          <a:cs typeface="Mada"/>
                          <a:sym typeface="Mada"/>
                        </a:rPr>
                        <a:t>Ron’s Grill </a:t>
                      </a:r>
                      <a:endParaRPr b="1" sz="1000">
                        <a:solidFill>
                          <a:srgbClr val="FFFFFF"/>
                        </a:solidFill>
                        <a:latin typeface="Mada"/>
                        <a:ea typeface="Mada"/>
                        <a:cs typeface="Mada"/>
                        <a:sym typeface="Mada"/>
                      </a:endParaRPr>
                    </a:p>
                  </a:txBody>
                  <a:tcPr marT="91425" marB="91425" marR="91425" marL="91425">
                    <a:solidFill>
                      <a:srgbClr val="134F5C"/>
                    </a:solidFill>
                  </a:tcPr>
                </a:tc>
                <a:tc>
                  <a:txBody>
                    <a:bodyPr/>
                    <a:lstStyle/>
                    <a:p>
                      <a:pPr indent="0" lvl="0" marL="0" rtl="0" algn="ctr">
                        <a:spcBef>
                          <a:spcPts val="0"/>
                        </a:spcBef>
                        <a:spcAft>
                          <a:spcPts val="0"/>
                        </a:spcAft>
                        <a:buNone/>
                      </a:pPr>
                      <a:r>
                        <a:rPr lang="en-GB" sz="1000">
                          <a:latin typeface="Mada"/>
                          <a:ea typeface="Mada"/>
                          <a:cs typeface="Mada"/>
                          <a:sym typeface="Mada"/>
                        </a:rPr>
                        <a:t>1</a:t>
                      </a:r>
                      <a:endParaRPr sz="1000">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lang="en-GB" sz="1000">
                          <a:latin typeface="Mada"/>
                          <a:ea typeface="Mada"/>
                          <a:cs typeface="Mada"/>
                          <a:sym typeface="Mada"/>
                        </a:rPr>
                        <a:t>29</a:t>
                      </a:r>
                      <a:endParaRPr sz="1000">
                        <a:latin typeface="Mada"/>
                        <a:ea typeface="Mada"/>
                        <a:cs typeface="Mada"/>
                        <a:sym typeface="Mada"/>
                      </a:endParaRPr>
                    </a:p>
                  </a:txBody>
                  <a:tcPr marT="91425" marB="91425" marR="91425" marL="91425"/>
                </a:tc>
              </a:tr>
              <a:tr h="230900">
                <a:tc>
                  <a:txBody>
                    <a:bodyPr/>
                    <a:lstStyle/>
                    <a:p>
                      <a:pPr indent="0" lvl="0" marL="0" rtl="0" algn="ctr">
                        <a:spcBef>
                          <a:spcPts val="0"/>
                        </a:spcBef>
                        <a:spcAft>
                          <a:spcPts val="0"/>
                        </a:spcAft>
                        <a:buNone/>
                      </a:pPr>
                      <a:r>
                        <a:rPr b="1" lang="en-GB" sz="1000">
                          <a:solidFill>
                            <a:srgbClr val="FFFFFF"/>
                          </a:solidFill>
                          <a:latin typeface="Mada"/>
                          <a:ea typeface="Mada"/>
                          <a:cs typeface="Mada"/>
                          <a:sym typeface="Mada"/>
                        </a:rPr>
                        <a:t>Total</a:t>
                      </a:r>
                      <a:endParaRPr b="1" sz="1000">
                        <a:solidFill>
                          <a:srgbClr val="FFFFFF"/>
                        </a:solidFill>
                        <a:latin typeface="Mada"/>
                        <a:ea typeface="Mada"/>
                        <a:cs typeface="Mada"/>
                        <a:sym typeface="Mada"/>
                      </a:endParaRPr>
                    </a:p>
                  </a:txBody>
                  <a:tcPr marT="91425" marB="91425" marR="91425" marL="91425">
                    <a:solidFill>
                      <a:srgbClr val="134F5C"/>
                    </a:solidFill>
                  </a:tcPr>
                </a:tc>
                <a:tc>
                  <a:txBody>
                    <a:bodyPr/>
                    <a:lstStyle/>
                    <a:p>
                      <a:pPr indent="0" lvl="0" marL="0" rtl="0" algn="ctr">
                        <a:spcBef>
                          <a:spcPts val="0"/>
                        </a:spcBef>
                        <a:spcAft>
                          <a:spcPts val="0"/>
                        </a:spcAft>
                        <a:buNone/>
                      </a:pPr>
                      <a:r>
                        <a:rPr lang="en-GB" sz="1000">
                          <a:latin typeface="Mada"/>
                          <a:ea typeface="Mada"/>
                          <a:cs typeface="Mada"/>
                          <a:sym typeface="Mada"/>
                        </a:rPr>
                        <a:t>19</a:t>
                      </a:r>
                      <a:endParaRPr sz="1000">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lang="en-GB" sz="1000">
                          <a:latin typeface="Mada"/>
                          <a:ea typeface="Mada"/>
                          <a:cs typeface="Mada"/>
                          <a:sym typeface="Mada"/>
                        </a:rPr>
                        <a:t>38</a:t>
                      </a:r>
                      <a:endParaRPr sz="1000">
                        <a:latin typeface="Mada"/>
                        <a:ea typeface="Mada"/>
                        <a:cs typeface="Mada"/>
                        <a:sym typeface="Mada"/>
                      </a:endParaRPr>
                    </a:p>
                  </a:txBody>
                  <a:tcPr marT="91425" marB="91425" marR="91425" marL="91425"/>
                </a:tc>
              </a:tr>
            </a:tbl>
          </a:graphicData>
        </a:graphic>
      </p:graphicFrame>
      <p:sp>
        <p:nvSpPr>
          <p:cNvPr id="421" name="Google Shape;421;p23"/>
          <p:cNvSpPr txBox="1"/>
          <p:nvPr/>
        </p:nvSpPr>
        <p:spPr>
          <a:xfrm>
            <a:off x="334425" y="8036584"/>
            <a:ext cx="3077100" cy="449700"/>
          </a:xfrm>
          <a:prstGeom prst="rect">
            <a:avLst/>
          </a:prstGeom>
          <a:noFill/>
          <a:ln>
            <a:noFill/>
          </a:ln>
        </p:spPr>
        <p:txBody>
          <a:bodyPr anchorCtr="0" anchor="t" bIns="91425" lIns="91425" spcFirstLastPara="1" rIns="91425" wrap="square" tIns="91425">
            <a:noAutofit/>
          </a:bodyPr>
          <a:lstStyle/>
          <a:p>
            <a:pPr indent="-292100" lvl="0" marL="457200" rtl="0" algn="l">
              <a:lnSpc>
                <a:spcPct val="115000"/>
              </a:lnSpc>
              <a:spcBef>
                <a:spcPts val="0"/>
              </a:spcBef>
              <a:spcAft>
                <a:spcPts val="0"/>
              </a:spcAft>
              <a:buClr>
                <a:srgbClr val="000000"/>
              </a:buClr>
              <a:buSzPts val="1000"/>
              <a:buFont typeface="Mada"/>
              <a:buChar char="➔"/>
            </a:pPr>
            <a:r>
              <a:rPr b="1" lang="en-GB" sz="1000">
                <a:latin typeface="Mada"/>
                <a:ea typeface="Mada"/>
                <a:cs typeface="Mada"/>
                <a:sym typeface="Mada"/>
              </a:rPr>
              <a:t>Odds</a:t>
            </a:r>
            <a:r>
              <a:rPr b="1" lang="en-GB" sz="1000">
                <a:latin typeface="Mada"/>
                <a:ea typeface="Mada"/>
                <a:cs typeface="Mada"/>
                <a:sym typeface="Mada"/>
              </a:rPr>
              <a:t> Ratio</a:t>
            </a:r>
            <a:r>
              <a:rPr lang="en-GB" sz="1000">
                <a:latin typeface="Mada"/>
                <a:ea typeface="Mada"/>
                <a:cs typeface="Mada"/>
                <a:sym typeface="Mada"/>
              </a:rPr>
              <a:t> = </a:t>
            </a:r>
            <a:r>
              <a:rPr lang="en-GB" sz="1000">
                <a:latin typeface="Mada"/>
                <a:ea typeface="Mada"/>
                <a:cs typeface="Mada"/>
                <a:sym typeface="Mada"/>
              </a:rPr>
              <a:t>(10/19) / (9/19) = 1.1</a:t>
            </a:r>
            <a:endParaRPr sz="1000">
              <a:latin typeface="Mada"/>
              <a:ea typeface="Mada"/>
              <a:cs typeface="Mada"/>
              <a:sym typeface="Mada"/>
            </a:endParaRPr>
          </a:p>
        </p:txBody>
      </p:sp>
      <p:sp>
        <p:nvSpPr>
          <p:cNvPr id="422" name="Google Shape;422;p23"/>
          <p:cNvSpPr txBox="1"/>
          <p:nvPr/>
        </p:nvSpPr>
        <p:spPr>
          <a:xfrm>
            <a:off x="3573000" y="8047800"/>
            <a:ext cx="3077100" cy="313800"/>
          </a:xfrm>
          <a:prstGeom prst="rect">
            <a:avLst/>
          </a:prstGeom>
          <a:noFill/>
          <a:ln>
            <a:noFill/>
          </a:ln>
        </p:spPr>
        <p:txBody>
          <a:bodyPr anchorCtr="0" anchor="t" bIns="91425" lIns="91425" spcFirstLastPara="1" rIns="91425" wrap="square" tIns="91425">
            <a:noAutofit/>
          </a:bodyPr>
          <a:lstStyle/>
          <a:p>
            <a:pPr indent="-292100" lvl="0" marL="457200" rtl="0" algn="l">
              <a:lnSpc>
                <a:spcPct val="115000"/>
              </a:lnSpc>
              <a:spcBef>
                <a:spcPts val="0"/>
              </a:spcBef>
              <a:spcAft>
                <a:spcPts val="0"/>
              </a:spcAft>
              <a:buClr>
                <a:srgbClr val="000000"/>
              </a:buClr>
              <a:buSzPts val="1000"/>
              <a:buFont typeface="Mada"/>
              <a:buChar char="➔"/>
            </a:pPr>
            <a:r>
              <a:rPr b="1" lang="en-GB" sz="1000">
                <a:latin typeface="Mada"/>
                <a:ea typeface="Mada"/>
                <a:cs typeface="Mada"/>
                <a:sym typeface="Mada"/>
              </a:rPr>
              <a:t>Odds Ratio</a:t>
            </a:r>
            <a:r>
              <a:rPr lang="en-GB" sz="1000">
                <a:latin typeface="Mada"/>
                <a:ea typeface="Mada"/>
                <a:cs typeface="Mada"/>
                <a:sym typeface="Mada"/>
              </a:rPr>
              <a:t> = </a:t>
            </a:r>
            <a:r>
              <a:rPr lang="en-GB" sz="1000">
                <a:latin typeface="Mada"/>
                <a:ea typeface="Mada"/>
                <a:cs typeface="Mada"/>
                <a:sym typeface="Mada"/>
              </a:rPr>
              <a:t>(18/7) / (1/29) = 75</a:t>
            </a:r>
            <a:endParaRPr sz="1000">
              <a:latin typeface="Mada"/>
              <a:ea typeface="Mada"/>
              <a:cs typeface="Mada"/>
              <a:sym typeface="Mada"/>
            </a:endParaRPr>
          </a:p>
        </p:txBody>
      </p:sp>
      <p:sp>
        <p:nvSpPr>
          <p:cNvPr id="423" name="Google Shape;423;p23"/>
          <p:cNvSpPr txBox="1"/>
          <p:nvPr/>
        </p:nvSpPr>
        <p:spPr>
          <a:xfrm>
            <a:off x="678525" y="8569825"/>
            <a:ext cx="5378700" cy="3663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76A5AF"/>
              </a:buClr>
              <a:buSzPts val="1200"/>
              <a:buFont typeface="Mada"/>
              <a:buChar char="★"/>
            </a:pPr>
            <a:r>
              <a:rPr b="1" lang="en-GB" sz="1200">
                <a:solidFill>
                  <a:srgbClr val="76A5AF"/>
                </a:solidFill>
                <a:latin typeface="Mada"/>
                <a:ea typeface="Mada"/>
                <a:cs typeface="Mada"/>
                <a:sym typeface="Mada"/>
              </a:rPr>
              <a:t>Exercise</a:t>
            </a:r>
            <a:endParaRPr b="1" sz="1200">
              <a:solidFill>
                <a:srgbClr val="76A5AF"/>
              </a:solidFill>
              <a:latin typeface="Mada"/>
              <a:ea typeface="Mada"/>
              <a:cs typeface="Mada"/>
              <a:sym typeface="Mada"/>
            </a:endParaRPr>
          </a:p>
        </p:txBody>
      </p:sp>
      <p:sp>
        <p:nvSpPr>
          <p:cNvPr id="424" name="Google Shape;424;p23"/>
          <p:cNvSpPr/>
          <p:nvPr/>
        </p:nvSpPr>
        <p:spPr>
          <a:xfrm>
            <a:off x="165675" y="8932200"/>
            <a:ext cx="7257900" cy="923700"/>
          </a:xfrm>
          <a:prstGeom prst="roundRect">
            <a:avLst>
              <a:gd fmla="val 8109" name="adj"/>
            </a:avLst>
          </a:prstGeom>
          <a:noFill/>
          <a:ln cap="flat" cmpd="sng" w="19050">
            <a:solidFill>
              <a:srgbClr val="D0E0E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3"/>
          <p:cNvSpPr txBox="1"/>
          <p:nvPr/>
        </p:nvSpPr>
        <p:spPr>
          <a:xfrm>
            <a:off x="165675" y="8888075"/>
            <a:ext cx="7257900" cy="9237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3F3F3F"/>
              </a:buClr>
              <a:buSzPts val="1100"/>
              <a:buFont typeface="Mada"/>
              <a:buChar char="❖"/>
            </a:pPr>
            <a:r>
              <a:rPr lang="en-GB" sz="1100">
                <a:solidFill>
                  <a:srgbClr val="3F3F3F"/>
                </a:solidFill>
                <a:latin typeface="Mada"/>
                <a:ea typeface="Mada"/>
                <a:cs typeface="Mada"/>
                <a:sym typeface="Mada"/>
              </a:rPr>
              <a:t>You  are  called  to  help  investigate  a  cluster  of  17  persons  who developed  brain  cancer  in  an  area  over  the  past  couple  of  years. Most,  perhaps  all,  used  cell  phones.  Which  study  design  would  you choose  to  investigate  a  possible  association  between  cell  phone  use and brain cancer?</a:t>
            </a:r>
            <a:endParaRPr sz="1100">
              <a:solidFill>
                <a:srgbClr val="3F3F3F"/>
              </a:solidFill>
              <a:latin typeface="Mada"/>
              <a:ea typeface="Mada"/>
              <a:cs typeface="Mada"/>
              <a:sym typeface="Mada"/>
            </a:endParaRPr>
          </a:p>
          <a:p>
            <a:pPr indent="0" lvl="0" marL="0" rtl="0" algn="ctr">
              <a:lnSpc>
                <a:spcPct val="115000"/>
              </a:lnSpc>
              <a:spcBef>
                <a:spcPts val="0"/>
              </a:spcBef>
              <a:spcAft>
                <a:spcPts val="0"/>
              </a:spcAft>
              <a:buNone/>
            </a:pPr>
            <a:r>
              <a:rPr b="1" lang="en-GB" sz="1100">
                <a:solidFill>
                  <a:srgbClr val="3F3F3F"/>
                </a:solidFill>
                <a:latin typeface="Mada"/>
                <a:ea typeface="Mada"/>
                <a:cs typeface="Mada"/>
                <a:sym typeface="Mada"/>
              </a:rPr>
              <a:t>A case-control study is the design of choice</a:t>
            </a:r>
            <a:endParaRPr b="1" sz="1100">
              <a:solidFill>
                <a:srgbClr val="3F3F3F"/>
              </a:solidFill>
              <a:latin typeface="Mada"/>
              <a:ea typeface="Mada"/>
              <a:cs typeface="Mada"/>
              <a:sym typeface="Mada"/>
            </a:endParaRPr>
          </a:p>
        </p:txBody>
      </p:sp>
      <p:sp>
        <p:nvSpPr>
          <p:cNvPr id="426" name="Google Shape;426;p23"/>
          <p:cNvSpPr/>
          <p:nvPr/>
        </p:nvSpPr>
        <p:spPr>
          <a:xfrm>
            <a:off x="214975" y="1832775"/>
            <a:ext cx="7257900" cy="2953800"/>
          </a:xfrm>
          <a:prstGeom prst="roundRect">
            <a:avLst>
              <a:gd fmla="val 8109" name="adj"/>
            </a:avLst>
          </a:prstGeom>
          <a:noFill/>
          <a:ln cap="flat" cmpd="sng" w="19050">
            <a:solidFill>
              <a:srgbClr val="D0E0E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3"/>
          <p:cNvSpPr txBox="1"/>
          <p:nvPr/>
        </p:nvSpPr>
        <p:spPr>
          <a:xfrm>
            <a:off x="214975" y="1832775"/>
            <a:ext cx="7257900" cy="1292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100">
                <a:solidFill>
                  <a:srgbClr val="3F3F3F"/>
                </a:solidFill>
                <a:latin typeface="Mada"/>
                <a:ea typeface="Mada"/>
                <a:cs typeface="Mada"/>
                <a:sym typeface="Mada"/>
              </a:rPr>
              <a:t> A  community  in  Massachusetts  experienced  an  outbreak  of  Salmonellosis. Health  officials  noted  that  an  unusually  large  number  of  cases  had  been reported  during  a  span  of  several  days. Descriptive epidemiology  was conducted,  and  hypothesis-generating  interviews  indicated  that  all  of  the disease  people  had  attended  a  parent-teacher  luncheon  at  a  local school. The  descriptive  epidemiology  convincingly  indicated  that  the outbreak  originated  at  the  luncheon,  but  which  specific  dish  was responsible?  The  investigators  needed  to  establish  which  dish  was responsible  in  order  to  clearly  establish  the  source  and  to  ensure  that appropriate control measures were undertaken.</a:t>
            </a:r>
            <a:endParaRPr sz="1100">
              <a:solidFill>
                <a:srgbClr val="3F3F3F"/>
              </a:solidFill>
              <a:latin typeface="Mada"/>
              <a:ea typeface="Mada"/>
              <a:cs typeface="Mada"/>
              <a:sym typeface="Mada"/>
            </a:endParaRPr>
          </a:p>
          <a:p>
            <a:pPr indent="0" lvl="0" marL="0" rtl="0" algn="l">
              <a:lnSpc>
                <a:spcPct val="115000"/>
              </a:lnSpc>
              <a:spcBef>
                <a:spcPts val="0"/>
              </a:spcBef>
              <a:spcAft>
                <a:spcPts val="0"/>
              </a:spcAft>
              <a:buNone/>
            </a:pPr>
            <a:r>
              <a:t/>
            </a:r>
            <a:endParaRPr sz="1100">
              <a:solidFill>
                <a:srgbClr val="3F3F3F"/>
              </a:solidFill>
              <a:latin typeface="Mada"/>
              <a:ea typeface="Mada"/>
              <a:cs typeface="Mada"/>
              <a:sym typeface="Mada"/>
            </a:endParaRPr>
          </a:p>
        </p:txBody>
      </p:sp>
      <p:sp>
        <p:nvSpPr>
          <p:cNvPr id="428" name="Google Shape;428;p23"/>
          <p:cNvSpPr txBox="1"/>
          <p:nvPr/>
        </p:nvSpPr>
        <p:spPr>
          <a:xfrm>
            <a:off x="857774" y="1486975"/>
            <a:ext cx="2577600" cy="8190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76A5AF"/>
              </a:buClr>
              <a:buSzPts val="1200"/>
              <a:buFont typeface="Mada"/>
              <a:buChar char="★"/>
            </a:pPr>
            <a:r>
              <a:rPr b="1" lang="en-GB" sz="1200">
                <a:solidFill>
                  <a:srgbClr val="76A5AF"/>
                </a:solidFill>
                <a:latin typeface="Mada"/>
                <a:ea typeface="Mada"/>
                <a:cs typeface="Mada"/>
                <a:sym typeface="Mada"/>
              </a:rPr>
              <a:t>Example of a Cohort Study</a:t>
            </a:r>
            <a:endParaRPr b="1" sz="1200">
              <a:solidFill>
                <a:srgbClr val="76A5AF"/>
              </a:solidFill>
              <a:latin typeface="Mada"/>
              <a:ea typeface="Mada"/>
              <a:cs typeface="Mada"/>
              <a:sym typeface="Mada"/>
            </a:endParaRPr>
          </a:p>
        </p:txBody>
      </p:sp>
      <p:pic>
        <p:nvPicPr>
          <p:cNvPr id="429" name="Google Shape;429;p23"/>
          <p:cNvPicPr preferRelativeResize="0"/>
          <p:nvPr/>
        </p:nvPicPr>
        <p:blipFill>
          <a:blip r:embed="rId3">
            <a:alphaModFix/>
          </a:blip>
          <a:stretch>
            <a:fillRect/>
          </a:stretch>
        </p:blipFill>
        <p:spPr>
          <a:xfrm>
            <a:off x="5212825" y="3139575"/>
            <a:ext cx="1975275" cy="1441750"/>
          </a:xfrm>
          <a:prstGeom prst="rect">
            <a:avLst/>
          </a:prstGeom>
          <a:noFill/>
          <a:ln>
            <a:noFill/>
          </a:ln>
        </p:spPr>
      </p:pic>
      <p:graphicFrame>
        <p:nvGraphicFramePr>
          <p:cNvPr id="430" name="Google Shape;430;p23"/>
          <p:cNvGraphicFramePr/>
          <p:nvPr/>
        </p:nvGraphicFramePr>
        <p:xfrm>
          <a:off x="1120004" y="3427292"/>
          <a:ext cx="3000000" cy="3000000"/>
        </p:xfrm>
        <a:graphic>
          <a:graphicData uri="http://schemas.openxmlformats.org/drawingml/2006/table">
            <a:tbl>
              <a:tblPr>
                <a:noFill/>
                <a:tableStyleId>{BB0B04D3-1FC9-4641-82C5-12EE40B9A5B1}</a:tableStyleId>
              </a:tblPr>
              <a:tblGrid>
                <a:gridCol w="529000"/>
                <a:gridCol w="529000"/>
                <a:gridCol w="529000"/>
                <a:gridCol w="529000"/>
                <a:gridCol w="1173925"/>
              </a:tblGrid>
              <a:tr h="175775">
                <a:tc>
                  <a:txBody>
                    <a:bodyPr/>
                    <a:lstStyle/>
                    <a:p>
                      <a:pPr indent="0" lvl="0" marL="0" rtl="0" algn="ctr">
                        <a:spcBef>
                          <a:spcPts val="0"/>
                        </a:spcBef>
                        <a:spcAft>
                          <a:spcPts val="0"/>
                        </a:spcAft>
                        <a:buNone/>
                      </a:pPr>
                      <a:r>
                        <a:t/>
                      </a:r>
                      <a:endParaRPr b="1" sz="1000">
                        <a:solidFill>
                          <a:srgbClr val="FFFFFF"/>
                        </a:solidFill>
                        <a:latin typeface="Mada"/>
                        <a:ea typeface="Mada"/>
                        <a:cs typeface="Mada"/>
                        <a:sym typeface="Mada"/>
                      </a:endParaRPr>
                    </a:p>
                  </a:txBody>
                  <a:tcPr marT="91425" marB="91425" marR="91425" marL="91425">
                    <a:solidFill>
                      <a:srgbClr val="134F5C"/>
                    </a:solidFill>
                  </a:tcPr>
                </a:tc>
                <a:tc>
                  <a:txBody>
                    <a:bodyPr/>
                    <a:lstStyle/>
                    <a:p>
                      <a:pPr indent="0" lvl="0" marL="0" rtl="0" algn="ctr">
                        <a:spcBef>
                          <a:spcPts val="0"/>
                        </a:spcBef>
                        <a:spcAft>
                          <a:spcPts val="0"/>
                        </a:spcAft>
                        <a:buNone/>
                      </a:pPr>
                      <a:r>
                        <a:rPr b="1" lang="en-GB" sz="1000">
                          <a:solidFill>
                            <a:srgbClr val="FFFFFF"/>
                          </a:solidFill>
                          <a:latin typeface="Mada"/>
                          <a:ea typeface="Mada"/>
                          <a:cs typeface="Mada"/>
                          <a:sym typeface="Mada"/>
                        </a:rPr>
                        <a:t>Yes</a:t>
                      </a:r>
                      <a:endParaRPr b="1" sz="1000">
                        <a:solidFill>
                          <a:srgbClr val="FFFFFF"/>
                        </a:solidFill>
                        <a:latin typeface="Mada"/>
                        <a:ea typeface="Mada"/>
                        <a:cs typeface="Mada"/>
                        <a:sym typeface="Mada"/>
                      </a:endParaRPr>
                    </a:p>
                  </a:txBody>
                  <a:tcPr marT="91425" marB="91425" marR="91425" marL="91425">
                    <a:solidFill>
                      <a:srgbClr val="134F5C"/>
                    </a:solidFill>
                  </a:tcPr>
                </a:tc>
                <a:tc>
                  <a:txBody>
                    <a:bodyPr/>
                    <a:lstStyle/>
                    <a:p>
                      <a:pPr indent="0" lvl="0" marL="0" rtl="0" algn="ctr">
                        <a:spcBef>
                          <a:spcPts val="0"/>
                        </a:spcBef>
                        <a:spcAft>
                          <a:spcPts val="0"/>
                        </a:spcAft>
                        <a:buNone/>
                      </a:pPr>
                      <a:r>
                        <a:rPr b="1" lang="en-GB" sz="1000">
                          <a:solidFill>
                            <a:srgbClr val="FFFFFF"/>
                          </a:solidFill>
                          <a:latin typeface="Mada"/>
                          <a:ea typeface="Mada"/>
                          <a:cs typeface="Mada"/>
                          <a:sym typeface="Mada"/>
                        </a:rPr>
                        <a:t>No</a:t>
                      </a:r>
                      <a:endParaRPr b="1" sz="1000">
                        <a:solidFill>
                          <a:srgbClr val="FFFFFF"/>
                        </a:solidFill>
                        <a:latin typeface="Mada"/>
                        <a:ea typeface="Mada"/>
                        <a:cs typeface="Mada"/>
                        <a:sym typeface="Mada"/>
                      </a:endParaRPr>
                    </a:p>
                  </a:txBody>
                  <a:tcPr marT="91425" marB="91425" marR="91425" marL="91425">
                    <a:solidFill>
                      <a:srgbClr val="134F5C"/>
                    </a:solidFill>
                  </a:tcPr>
                </a:tc>
                <a:tc>
                  <a:txBody>
                    <a:bodyPr/>
                    <a:lstStyle/>
                    <a:p>
                      <a:pPr indent="0" lvl="0" marL="0" rtl="0" algn="ctr">
                        <a:spcBef>
                          <a:spcPts val="0"/>
                        </a:spcBef>
                        <a:spcAft>
                          <a:spcPts val="0"/>
                        </a:spcAft>
                        <a:buNone/>
                      </a:pPr>
                      <a:r>
                        <a:rPr b="1" lang="en-GB" sz="1000">
                          <a:solidFill>
                            <a:srgbClr val="FFFFFF"/>
                          </a:solidFill>
                          <a:latin typeface="Mada"/>
                          <a:ea typeface="Mada"/>
                          <a:cs typeface="Mada"/>
                          <a:sym typeface="Mada"/>
                        </a:rPr>
                        <a:t>Total</a:t>
                      </a:r>
                      <a:endParaRPr b="1" sz="1000">
                        <a:solidFill>
                          <a:srgbClr val="FFFFFF"/>
                        </a:solidFill>
                        <a:latin typeface="Mada"/>
                        <a:ea typeface="Mada"/>
                        <a:cs typeface="Mada"/>
                        <a:sym typeface="Mada"/>
                      </a:endParaRPr>
                    </a:p>
                  </a:txBody>
                  <a:tcPr marT="91425" marB="91425" marR="91425" marL="91425">
                    <a:solidFill>
                      <a:srgbClr val="134F5C"/>
                    </a:solidFill>
                  </a:tcPr>
                </a:tc>
                <a:tc>
                  <a:txBody>
                    <a:bodyPr/>
                    <a:lstStyle/>
                    <a:p>
                      <a:pPr indent="0" lvl="0" marL="0" rtl="0" algn="ctr">
                        <a:spcBef>
                          <a:spcPts val="0"/>
                        </a:spcBef>
                        <a:spcAft>
                          <a:spcPts val="0"/>
                        </a:spcAft>
                        <a:buNone/>
                      </a:pPr>
                      <a:r>
                        <a:rPr b="1" lang="en-GB" sz="1000">
                          <a:latin typeface="Mada"/>
                          <a:ea typeface="Mada"/>
                          <a:cs typeface="Mada"/>
                          <a:sym typeface="Mada"/>
                        </a:rPr>
                        <a:t>Incidence </a:t>
                      </a:r>
                      <a:endParaRPr b="1" sz="1000">
                        <a:latin typeface="Mada"/>
                        <a:ea typeface="Mada"/>
                        <a:cs typeface="Mada"/>
                        <a:sym typeface="Mada"/>
                      </a:endParaRPr>
                    </a:p>
                  </a:txBody>
                  <a:tcPr marT="91425" marB="91425" marR="91425" marL="91425"/>
                </a:tc>
              </a:tr>
              <a:tr h="175775">
                <a:tc>
                  <a:txBody>
                    <a:bodyPr/>
                    <a:lstStyle/>
                    <a:p>
                      <a:pPr indent="0" lvl="0" marL="0" rtl="0" algn="ctr">
                        <a:spcBef>
                          <a:spcPts val="0"/>
                        </a:spcBef>
                        <a:spcAft>
                          <a:spcPts val="0"/>
                        </a:spcAft>
                        <a:buNone/>
                      </a:pPr>
                      <a:r>
                        <a:rPr b="1" lang="en-GB" sz="1000">
                          <a:solidFill>
                            <a:srgbClr val="FFFFFF"/>
                          </a:solidFill>
                          <a:latin typeface="Mada"/>
                          <a:ea typeface="Mada"/>
                          <a:cs typeface="Mada"/>
                          <a:sym typeface="Mada"/>
                        </a:rPr>
                        <a:t>Yes </a:t>
                      </a:r>
                      <a:endParaRPr b="1" sz="1000">
                        <a:solidFill>
                          <a:srgbClr val="FFFFFF"/>
                        </a:solidFill>
                        <a:latin typeface="Mada"/>
                        <a:ea typeface="Mada"/>
                        <a:cs typeface="Mada"/>
                        <a:sym typeface="Mada"/>
                      </a:endParaRPr>
                    </a:p>
                  </a:txBody>
                  <a:tcPr marT="91425" marB="91425" marR="91425" marL="91425">
                    <a:solidFill>
                      <a:srgbClr val="134F5C"/>
                    </a:solidFill>
                  </a:tcPr>
                </a:tc>
                <a:tc>
                  <a:txBody>
                    <a:bodyPr/>
                    <a:lstStyle/>
                    <a:p>
                      <a:pPr indent="0" lvl="0" marL="0" rtl="0" algn="ctr">
                        <a:spcBef>
                          <a:spcPts val="0"/>
                        </a:spcBef>
                        <a:spcAft>
                          <a:spcPts val="0"/>
                        </a:spcAft>
                        <a:buNone/>
                      </a:pPr>
                      <a:r>
                        <a:rPr lang="en-GB" sz="1000">
                          <a:latin typeface="Mada"/>
                          <a:ea typeface="Mada"/>
                          <a:cs typeface="Mada"/>
                          <a:sym typeface="Mada"/>
                        </a:rPr>
                        <a:t>16</a:t>
                      </a:r>
                      <a:endParaRPr sz="1000">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lang="en-GB" sz="1000">
                          <a:latin typeface="Mada"/>
                          <a:ea typeface="Mada"/>
                          <a:cs typeface="Mada"/>
                          <a:sym typeface="Mada"/>
                        </a:rPr>
                        <a:t>7</a:t>
                      </a:r>
                      <a:endParaRPr sz="1000">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lang="en-GB" sz="1000">
                          <a:latin typeface="Mada"/>
                          <a:ea typeface="Mada"/>
                          <a:cs typeface="Mada"/>
                          <a:sym typeface="Mada"/>
                        </a:rPr>
                        <a:t>23</a:t>
                      </a:r>
                      <a:endParaRPr sz="1000">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lang="en-GB" sz="1000">
                          <a:latin typeface="Mada"/>
                          <a:ea typeface="Mada"/>
                          <a:cs typeface="Mada"/>
                          <a:sym typeface="Mada"/>
                        </a:rPr>
                        <a:t>16/23 = 0.70</a:t>
                      </a:r>
                      <a:endParaRPr sz="1000">
                        <a:latin typeface="Mada"/>
                        <a:ea typeface="Mada"/>
                        <a:cs typeface="Mada"/>
                        <a:sym typeface="Mada"/>
                      </a:endParaRPr>
                    </a:p>
                  </a:txBody>
                  <a:tcPr marT="91425" marB="91425" marR="91425" marL="91425"/>
                </a:tc>
              </a:tr>
              <a:tr h="175775">
                <a:tc>
                  <a:txBody>
                    <a:bodyPr/>
                    <a:lstStyle/>
                    <a:p>
                      <a:pPr indent="0" lvl="0" marL="0" rtl="0" algn="ctr">
                        <a:spcBef>
                          <a:spcPts val="0"/>
                        </a:spcBef>
                        <a:spcAft>
                          <a:spcPts val="0"/>
                        </a:spcAft>
                        <a:buNone/>
                      </a:pPr>
                      <a:r>
                        <a:rPr b="1" lang="en-GB" sz="1000">
                          <a:solidFill>
                            <a:srgbClr val="FFFFFF"/>
                          </a:solidFill>
                          <a:latin typeface="Mada"/>
                          <a:ea typeface="Mada"/>
                          <a:cs typeface="Mada"/>
                          <a:sym typeface="Mada"/>
                        </a:rPr>
                        <a:t>No</a:t>
                      </a:r>
                      <a:endParaRPr b="1" sz="1000">
                        <a:solidFill>
                          <a:srgbClr val="FFFFFF"/>
                        </a:solidFill>
                        <a:latin typeface="Mada"/>
                        <a:ea typeface="Mada"/>
                        <a:cs typeface="Mada"/>
                        <a:sym typeface="Mada"/>
                      </a:endParaRPr>
                    </a:p>
                  </a:txBody>
                  <a:tcPr marT="91425" marB="91425" marR="91425" marL="91425">
                    <a:solidFill>
                      <a:srgbClr val="134F5C"/>
                    </a:solidFill>
                  </a:tcPr>
                </a:tc>
                <a:tc>
                  <a:txBody>
                    <a:bodyPr/>
                    <a:lstStyle/>
                    <a:p>
                      <a:pPr indent="0" lvl="0" marL="0" rtl="0" algn="ctr">
                        <a:spcBef>
                          <a:spcPts val="0"/>
                        </a:spcBef>
                        <a:spcAft>
                          <a:spcPts val="0"/>
                        </a:spcAft>
                        <a:buNone/>
                      </a:pPr>
                      <a:r>
                        <a:rPr lang="en-GB" sz="1000">
                          <a:latin typeface="Mada"/>
                          <a:ea typeface="Mada"/>
                          <a:cs typeface="Mada"/>
                          <a:sym typeface="Mada"/>
                        </a:rPr>
                        <a:t>9</a:t>
                      </a:r>
                      <a:endParaRPr sz="1000">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lang="en-GB" sz="1000">
                          <a:latin typeface="Mada"/>
                          <a:ea typeface="Mada"/>
                          <a:cs typeface="Mada"/>
                          <a:sym typeface="Mada"/>
                        </a:rPr>
                        <a:t>13</a:t>
                      </a:r>
                      <a:endParaRPr sz="1000">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lang="en-GB" sz="1000">
                          <a:latin typeface="Mada"/>
                          <a:ea typeface="Mada"/>
                          <a:cs typeface="Mada"/>
                          <a:sym typeface="Mada"/>
                        </a:rPr>
                        <a:t>22</a:t>
                      </a:r>
                      <a:endParaRPr sz="1000">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lang="en-GB" sz="1000">
                          <a:latin typeface="Mada"/>
                          <a:ea typeface="Mada"/>
                          <a:cs typeface="Mada"/>
                          <a:sym typeface="Mada"/>
                        </a:rPr>
                        <a:t>9/22 = 0.41</a:t>
                      </a:r>
                      <a:endParaRPr sz="1000">
                        <a:latin typeface="Mada"/>
                        <a:ea typeface="Mada"/>
                        <a:cs typeface="Mada"/>
                        <a:sym typeface="Mada"/>
                      </a:endParaRPr>
                    </a:p>
                  </a:txBody>
                  <a:tcPr marT="91425" marB="91425" marR="91425" marL="91425"/>
                </a:tc>
              </a:tr>
            </a:tbl>
          </a:graphicData>
        </a:graphic>
      </p:graphicFrame>
      <p:sp>
        <p:nvSpPr>
          <p:cNvPr id="431" name="Google Shape;431;p23"/>
          <p:cNvSpPr txBox="1"/>
          <p:nvPr/>
        </p:nvSpPr>
        <p:spPr>
          <a:xfrm>
            <a:off x="1648996" y="3124816"/>
            <a:ext cx="1058100" cy="265800"/>
          </a:xfrm>
          <a:prstGeom prst="rect">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000">
                <a:latin typeface="Mada"/>
                <a:ea typeface="Mada"/>
                <a:cs typeface="Mada"/>
                <a:sym typeface="Mada"/>
              </a:rPr>
              <a:t>Salmonellosis </a:t>
            </a:r>
            <a:endParaRPr b="1" sz="1000">
              <a:latin typeface="Mada"/>
              <a:ea typeface="Mada"/>
              <a:cs typeface="Mada"/>
              <a:sym typeface="Mada"/>
            </a:endParaRPr>
          </a:p>
        </p:txBody>
      </p:sp>
      <p:sp>
        <p:nvSpPr>
          <p:cNvPr id="432" name="Google Shape;432;p23"/>
          <p:cNvSpPr txBox="1"/>
          <p:nvPr/>
        </p:nvSpPr>
        <p:spPr>
          <a:xfrm>
            <a:off x="299471" y="3762541"/>
            <a:ext cx="793200" cy="670500"/>
          </a:xfrm>
          <a:prstGeom prst="rect">
            <a:avLst/>
          </a:prstGeom>
          <a:solidFill>
            <a:srgbClr val="D0E0E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000">
                <a:latin typeface="Mada"/>
                <a:ea typeface="Mada"/>
                <a:cs typeface="Mada"/>
                <a:sym typeface="Mada"/>
              </a:rPr>
              <a:t>Ate Cheese appetizer (exposed)</a:t>
            </a:r>
            <a:endParaRPr b="1" sz="1000">
              <a:latin typeface="Mada"/>
              <a:ea typeface="Mada"/>
              <a:cs typeface="Mada"/>
              <a:sym typeface="Mada"/>
            </a:endParaRPr>
          </a:p>
        </p:txBody>
      </p:sp>
      <p:sp>
        <p:nvSpPr>
          <p:cNvPr id="433" name="Google Shape;433;p23"/>
          <p:cNvSpPr txBox="1"/>
          <p:nvPr/>
        </p:nvSpPr>
        <p:spPr>
          <a:xfrm>
            <a:off x="118500" y="4369200"/>
            <a:ext cx="5176200" cy="366300"/>
          </a:xfrm>
          <a:prstGeom prst="rect">
            <a:avLst/>
          </a:prstGeom>
          <a:noFill/>
          <a:ln>
            <a:noFill/>
          </a:ln>
        </p:spPr>
        <p:txBody>
          <a:bodyPr anchorCtr="0" anchor="t" bIns="91425" lIns="91425" spcFirstLastPara="1" rIns="91425" wrap="square" tIns="91425">
            <a:noAutofit/>
          </a:bodyPr>
          <a:lstStyle/>
          <a:p>
            <a:pPr indent="-292100" lvl="0" marL="457200" rtl="0" algn="l">
              <a:lnSpc>
                <a:spcPct val="115000"/>
              </a:lnSpc>
              <a:spcBef>
                <a:spcPts val="0"/>
              </a:spcBef>
              <a:spcAft>
                <a:spcPts val="0"/>
              </a:spcAft>
              <a:buClr>
                <a:srgbClr val="000000"/>
              </a:buClr>
              <a:buSzPts val="1000"/>
              <a:buFont typeface="Mada"/>
              <a:buChar char="➔"/>
            </a:pPr>
            <a:r>
              <a:rPr b="1" lang="en-GB" sz="1000">
                <a:latin typeface="Mada"/>
                <a:ea typeface="Mada"/>
                <a:cs typeface="Mada"/>
                <a:sym typeface="Mada"/>
              </a:rPr>
              <a:t>Risk Ratio</a:t>
            </a:r>
            <a:r>
              <a:rPr lang="en-GB" sz="1000">
                <a:latin typeface="Mada"/>
                <a:ea typeface="Mada"/>
                <a:cs typeface="Mada"/>
                <a:sym typeface="Mada"/>
              </a:rPr>
              <a:t> = (Incidence in the exposed group) / (Incidence in the unexposed group).</a:t>
            </a:r>
            <a:endParaRPr sz="1000">
              <a:latin typeface="Mada"/>
              <a:ea typeface="Mada"/>
              <a:cs typeface="Mada"/>
              <a:sym typeface="Mad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24"/>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4"/>
          <p:cNvSpPr/>
          <p:nvPr/>
        </p:nvSpPr>
        <p:spPr>
          <a:xfrm>
            <a:off x="-75" y="9696450"/>
            <a:ext cx="7589400" cy="1002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4"/>
          <p:cNvSpPr txBox="1"/>
          <p:nvPr/>
        </p:nvSpPr>
        <p:spPr>
          <a:xfrm>
            <a:off x="857775" y="118775"/>
            <a:ext cx="6189900" cy="64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lang="en-GB" sz="3000">
                <a:solidFill>
                  <a:srgbClr val="134F5C"/>
                </a:solidFill>
                <a:latin typeface="Nunito"/>
                <a:ea typeface="Nunito"/>
                <a:cs typeface="Nunito"/>
                <a:sym typeface="Nunito"/>
              </a:rPr>
              <a:t>Steps in an outbreak investigation </a:t>
            </a:r>
            <a:endParaRPr sz="3000">
              <a:solidFill>
                <a:srgbClr val="404040"/>
              </a:solidFill>
            </a:endParaRPr>
          </a:p>
        </p:txBody>
      </p:sp>
      <p:grpSp>
        <p:nvGrpSpPr>
          <p:cNvPr id="441" name="Google Shape;441;p24"/>
          <p:cNvGrpSpPr/>
          <p:nvPr/>
        </p:nvGrpSpPr>
        <p:grpSpPr>
          <a:xfrm>
            <a:off x="291600" y="1189768"/>
            <a:ext cx="566175" cy="923575"/>
            <a:chOff x="1085125" y="209550"/>
            <a:chExt cx="566175" cy="923575"/>
          </a:xfrm>
        </p:grpSpPr>
        <p:sp>
          <p:nvSpPr>
            <p:cNvPr id="442" name="Google Shape;442;p24"/>
            <p:cNvSpPr/>
            <p:nvPr/>
          </p:nvSpPr>
          <p:spPr>
            <a:xfrm>
              <a:off x="1085125" y="209550"/>
              <a:ext cx="566175" cy="923575"/>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4"/>
            <p:cNvSpPr/>
            <p:nvPr/>
          </p:nvSpPr>
          <p:spPr>
            <a:xfrm>
              <a:off x="1152400" y="521950"/>
              <a:ext cx="171775" cy="298550"/>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4" name="Google Shape;444;p24"/>
          <p:cNvSpPr txBox="1"/>
          <p:nvPr/>
        </p:nvSpPr>
        <p:spPr>
          <a:xfrm>
            <a:off x="857775" y="1272859"/>
            <a:ext cx="7543800" cy="237900"/>
          </a:xfrm>
          <a:prstGeom prst="rect">
            <a:avLst/>
          </a:prstGeom>
          <a:noFill/>
          <a:ln>
            <a:noFill/>
          </a:ln>
        </p:spPr>
        <p:txBody>
          <a:bodyPr anchorCtr="0" anchor="t" bIns="45700" lIns="91425" spcFirstLastPara="1" rIns="91425" wrap="square" tIns="45700">
            <a:noAutofit/>
          </a:bodyPr>
          <a:lstStyle/>
          <a:p>
            <a:pPr indent="0" lvl="0" marL="0" rtl="0" algn="l">
              <a:lnSpc>
                <a:spcPct val="85000"/>
              </a:lnSpc>
              <a:spcBef>
                <a:spcPts val="0"/>
              </a:spcBef>
              <a:spcAft>
                <a:spcPts val="0"/>
              </a:spcAft>
              <a:buNone/>
            </a:pPr>
            <a:r>
              <a:rPr b="1" lang="en-GB" sz="1350">
                <a:solidFill>
                  <a:srgbClr val="3F3F3F"/>
                </a:solidFill>
                <a:latin typeface="Mada"/>
                <a:ea typeface="Mada"/>
                <a:cs typeface="Mada"/>
                <a:sym typeface="Mada"/>
              </a:rPr>
              <a:t>Step 7: </a:t>
            </a:r>
            <a:r>
              <a:rPr b="1" lang="en-GB" sz="1350">
                <a:solidFill>
                  <a:srgbClr val="3F3F3F"/>
                </a:solidFill>
                <a:latin typeface="Mada"/>
                <a:ea typeface="Mada"/>
                <a:cs typeface="Mada"/>
                <a:sym typeface="Mada"/>
              </a:rPr>
              <a:t>Determine Control Measures </a:t>
            </a:r>
            <a:endParaRPr b="1" sz="1350">
              <a:solidFill>
                <a:srgbClr val="3F3F3F"/>
              </a:solidFill>
              <a:latin typeface="Mada"/>
              <a:ea typeface="Mada"/>
              <a:cs typeface="Mada"/>
              <a:sym typeface="Mada"/>
            </a:endParaRPr>
          </a:p>
          <a:p>
            <a:pPr indent="0" lvl="0" marL="0" rtl="0" algn="l">
              <a:lnSpc>
                <a:spcPct val="85000"/>
              </a:lnSpc>
              <a:spcBef>
                <a:spcPts val="0"/>
              </a:spcBef>
              <a:spcAft>
                <a:spcPts val="0"/>
              </a:spcAft>
              <a:buClr>
                <a:schemeClr val="dk1"/>
              </a:buClr>
              <a:buSzPts val="1100"/>
              <a:buFont typeface="Arial"/>
              <a:buNone/>
            </a:pPr>
            <a:r>
              <a:t/>
            </a:r>
            <a:endParaRPr b="1" sz="1350">
              <a:solidFill>
                <a:srgbClr val="3F3F3F"/>
              </a:solidFill>
              <a:latin typeface="Mada"/>
              <a:ea typeface="Mada"/>
              <a:cs typeface="Mada"/>
              <a:sym typeface="Mada"/>
            </a:endParaRPr>
          </a:p>
          <a:p>
            <a:pPr indent="0" lvl="0" marL="0" rtl="0" algn="l">
              <a:lnSpc>
                <a:spcPct val="85000"/>
              </a:lnSpc>
              <a:spcBef>
                <a:spcPts val="0"/>
              </a:spcBef>
              <a:spcAft>
                <a:spcPts val="0"/>
              </a:spcAft>
              <a:buNone/>
            </a:pPr>
            <a:r>
              <a:t/>
            </a:r>
            <a:endParaRPr b="1" sz="1350">
              <a:solidFill>
                <a:srgbClr val="3F3F3F"/>
              </a:solidFill>
              <a:latin typeface="Mada"/>
              <a:ea typeface="Mada"/>
              <a:cs typeface="Mada"/>
              <a:sym typeface="Mada"/>
            </a:endParaRPr>
          </a:p>
          <a:p>
            <a:pPr indent="0" lvl="0" marL="0" rtl="0" algn="l">
              <a:lnSpc>
                <a:spcPct val="85000"/>
              </a:lnSpc>
              <a:spcBef>
                <a:spcPts val="0"/>
              </a:spcBef>
              <a:spcAft>
                <a:spcPts val="0"/>
              </a:spcAft>
              <a:buNone/>
            </a:pPr>
            <a:r>
              <a:t/>
            </a:r>
            <a:endParaRPr b="1" sz="1350">
              <a:solidFill>
                <a:srgbClr val="3F3F3F"/>
              </a:solidFill>
              <a:latin typeface="Mada"/>
              <a:ea typeface="Mada"/>
              <a:cs typeface="Mada"/>
              <a:sym typeface="Mada"/>
            </a:endParaRPr>
          </a:p>
        </p:txBody>
      </p:sp>
      <p:sp>
        <p:nvSpPr>
          <p:cNvPr id="445" name="Google Shape;445;p24"/>
          <p:cNvSpPr txBox="1"/>
          <p:nvPr/>
        </p:nvSpPr>
        <p:spPr>
          <a:xfrm>
            <a:off x="857775" y="1593825"/>
            <a:ext cx="6189900" cy="22587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15000"/>
              </a:lnSpc>
              <a:spcBef>
                <a:spcPts val="0"/>
              </a:spcBef>
              <a:spcAft>
                <a:spcPts val="0"/>
              </a:spcAft>
              <a:buClr>
                <a:srgbClr val="3F3F3F"/>
              </a:buClr>
              <a:buSzPts val="1200"/>
              <a:buFont typeface="Mada"/>
              <a:buChar char="➔"/>
            </a:pPr>
            <a:r>
              <a:rPr lang="en-GB" sz="1200">
                <a:solidFill>
                  <a:srgbClr val="3F3F3F"/>
                </a:solidFill>
                <a:latin typeface="Mada"/>
                <a:ea typeface="Mada"/>
                <a:cs typeface="Mada"/>
                <a:sym typeface="Mada"/>
              </a:rPr>
              <a:t>Important to control current outbreak and prevent future outbreaks</a:t>
            </a:r>
            <a:endParaRPr sz="1200">
              <a:solidFill>
                <a:srgbClr val="3F3F3F"/>
              </a:solidFill>
              <a:latin typeface="Mada"/>
              <a:ea typeface="Mada"/>
              <a:cs typeface="Mada"/>
              <a:sym typeface="Mada"/>
            </a:endParaRPr>
          </a:p>
          <a:p>
            <a:pPr indent="-304800" lvl="0" marL="457200" rtl="0" algn="l">
              <a:lnSpc>
                <a:spcPct val="115000"/>
              </a:lnSpc>
              <a:spcBef>
                <a:spcPts val="0"/>
              </a:spcBef>
              <a:spcAft>
                <a:spcPts val="0"/>
              </a:spcAft>
              <a:buClr>
                <a:srgbClr val="3F3F3F"/>
              </a:buClr>
              <a:buSzPts val="1200"/>
              <a:buFont typeface="Mada"/>
              <a:buChar char="➔"/>
            </a:pPr>
            <a:r>
              <a:rPr lang="en-GB" sz="1200">
                <a:solidFill>
                  <a:srgbClr val="3F3F3F"/>
                </a:solidFill>
                <a:latin typeface="Mada"/>
                <a:ea typeface="Mada"/>
                <a:cs typeface="Mada"/>
                <a:sym typeface="Mada"/>
              </a:rPr>
              <a:t>Control measures completely dependent on the identified source of the outbreak.</a:t>
            </a:r>
            <a:endParaRPr sz="1200">
              <a:solidFill>
                <a:srgbClr val="3F3F3F"/>
              </a:solidFill>
              <a:latin typeface="Mada"/>
              <a:ea typeface="Mada"/>
              <a:cs typeface="Mada"/>
              <a:sym typeface="Mada"/>
            </a:endParaRPr>
          </a:p>
          <a:p>
            <a:pPr indent="-304800" lvl="1" marL="914400" rtl="0" algn="l">
              <a:lnSpc>
                <a:spcPct val="115000"/>
              </a:lnSpc>
              <a:spcBef>
                <a:spcPts val="0"/>
              </a:spcBef>
              <a:spcAft>
                <a:spcPts val="0"/>
              </a:spcAft>
              <a:buClr>
                <a:srgbClr val="3F3F3F"/>
              </a:buClr>
              <a:buSzPts val="1200"/>
              <a:buFont typeface="Mada"/>
              <a:buChar char="◆"/>
            </a:pPr>
            <a:r>
              <a:rPr lang="en-GB" sz="1200">
                <a:solidFill>
                  <a:srgbClr val="3F3F3F"/>
                </a:solidFill>
                <a:latin typeface="Mada"/>
                <a:ea typeface="Mada"/>
                <a:cs typeface="Mada"/>
                <a:sym typeface="Mada"/>
              </a:rPr>
              <a:t>May include treating carriers of infection and vaccinating population at risk</a:t>
            </a:r>
            <a:endParaRPr sz="1200">
              <a:solidFill>
                <a:srgbClr val="3F3F3F"/>
              </a:solidFill>
              <a:latin typeface="Mada"/>
              <a:ea typeface="Mada"/>
              <a:cs typeface="Mada"/>
              <a:sym typeface="Mada"/>
            </a:endParaRPr>
          </a:p>
          <a:p>
            <a:pPr indent="-304800" lvl="1" marL="914400" rtl="0" algn="l">
              <a:lnSpc>
                <a:spcPct val="115000"/>
              </a:lnSpc>
              <a:spcBef>
                <a:spcPts val="0"/>
              </a:spcBef>
              <a:spcAft>
                <a:spcPts val="0"/>
              </a:spcAft>
              <a:buClr>
                <a:srgbClr val="3F3F3F"/>
              </a:buClr>
              <a:buSzPts val="1200"/>
              <a:buFont typeface="Mada"/>
              <a:buChar char="◆"/>
            </a:pPr>
            <a:r>
              <a:rPr lang="en-GB" sz="1200">
                <a:solidFill>
                  <a:srgbClr val="3F3F3F"/>
                </a:solidFill>
                <a:latin typeface="Mada"/>
                <a:ea typeface="Mada"/>
                <a:cs typeface="Mada"/>
                <a:sym typeface="Mada"/>
              </a:rPr>
              <a:t>May include comprehensive training programs</a:t>
            </a:r>
            <a:endParaRPr sz="1200">
              <a:solidFill>
                <a:srgbClr val="3F3F3F"/>
              </a:solidFill>
              <a:latin typeface="Mada"/>
              <a:ea typeface="Mada"/>
              <a:cs typeface="Mada"/>
              <a:sym typeface="Mada"/>
            </a:endParaRPr>
          </a:p>
          <a:p>
            <a:pPr indent="-304800" lvl="1" marL="914400" rtl="0" algn="l">
              <a:lnSpc>
                <a:spcPct val="115000"/>
              </a:lnSpc>
              <a:spcBef>
                <a:spcPts val="0"/>
              </a:spcBef>
              <a:spcAft>
                <a:spcPts val="0"/>
              </a:spcAft>
              <a:buClr>
                <a:srgbClr val="3F3F3F"/>
              </a:buClr>
              <a:buSzPts val="1200"/>
              <a:buFont typeface="Mada"/>
              <a:buChar char="◆"/>
            </a:pPr>
            <a:r>
              <a:rPr lang="en-GB" sz="1200">
                <a:solidFill>
                  <a:srgbClr val="3F3F3F"/>
                </a:solidFill>
                <a:latin typeface="Mada"/>
                <a:ea typeface="Mada"/>
                <a:cs typeface="Mada"/>
                <a:sym typeface="Mada"/>
              </a:rPr>
              <a:t>May also include: </a:t>
            </a:r>
            <a:endParaRPr sz="1200">
              <a:solidFill>
                <a:srgbClr val="3F3F3F"/>
              </a:solidFill>
              <a:latin typeface="Mada"/>
              <a:ea typeface="Mada"/>
              <a:cs typeface="Mada"/>
              <a:sym typeface="Mada"/>
            </a:endParaRPr>
          </a:p>
          <a:p>
            <a:pPr indent="-304800" lvl="2" marL="1371600" rtl="0" algn="l">
              <a:lnSpc>
                <a:spcPct val="115000"/>
              </a:lnSpc>
              <a:spcBef>
                <a:spcPts val="0"/>
              </a:spcBef>
              <a:spcAft>
                <a:spcPts val="0"/>
              </a:spcAft>
              <a:buClr>
                <a:srgbClr val="3F3F3F"/>
              </a:buClr>
              <a:buSzPts val="1200"/>
              <a:buFont typeface="Mada"/>
              <a:buChar char="●"/>
            </a:pPr>
            <a:r>
              <a:rPr lang="en-GB" sz="1200">
                <a:solidFill>
                  <a:srgbClr val="3F3F3F"/>
                </a:solidFill>
                <a:latin typeface="Mada"/>
                <a:ea typeface="Mada"/>
                <a:cs typeface="Mada"/>
                <a:sym typeface="Mada"/>
              </a:rPr>
              <a:t>Destroy implicated food</a:t>
            </a:r>
            <a:endParaRPr sz="1200">
              <a:solidFill>
                <a:srgbClr val="3F3F3F"/>
              </a:solidFill>
              <a:latin typeface="Mada"/>
              <a:ea typeface="Mada"/>
              <a:cs typeface="Mada"/>
              <a:sym typeface="Mada"/>
            </a:endParaRPr>
          </a:p>
          <a:p>
            <a:pPr indent="-304800" lvl="2" marL="1371600" rtl="0" algn="l">
              <a:lnSpc>
                <a:spcPct val="115000"/>
              </a:lnSpc>
              <a:spcBef>
                <a:spcPts val="0"/>
              </a:spcBef>
              <a:spcAft>
                <a:spcPts val="0"/>
              </a:spcAft>
              <a:buClr>
                <a:srgbClr val="3F3F3F"/>
              </a:buClr>
              <a:buSzPts val="1200"/>
              <a:buFont typeface="Mada"/>
              <a:buChar char="●"/>
            </a:pPr>
            <a:r>
              <a:rPr lang="en-GB" sz="1200">
                <a:solidFill>
                  <a:srgbClr val="3F3F3F"/>
                </a:solidFill>
                <a:latin typeface="Mada"/>
                <a:ea typeface="Mada"/>
                <a:cs typeface="Mada"/>
                <a:sym typeface="Mada"/>
              </a:rPr>
              <a:t>Close water source or beaches</a:t>
            </a:r>
            <a:endParaRPr sz="1200">
              <a:solidFill>
                <a:srgbClr val="3F3F3F"/>
              </a:solidFill>
              <a:latin typeface="Mada"/>
              <a:ea typeface="Mada"/>
              <a:cs typeface="Mada"/>
              <a:sym typeface="Mada"/>
            </a:endParaRPr>
          </a:p>
          <a:p>
            <a:pPr indent="-304800" lvl="2" marL="1371600" rtl="0" algn="l">
              <a:lnSpc>
                <a:spcPct val="115000"/>
              </a:lnSpc>
              <a:spcBef>
                <a:spcPts val="0"/>
              </a:spcBef>
              <a:spcAft>
                <a:spcPts val="0"/>
              </a:spcAft>
              <a:buClr>
                <a:srgbClr val="3F3F3F"/>
              </a:buClr>
              <a:buSzPts val="1200"/>
              <a:buFont typeface="Mada"/>
              <a:buChar char="●"/>
            </a:pPr>
            <a:r>
              <a:rPr lang="en-GB" sz="1200">
                <a:solidFill>
                  <a:srgbClr val="3F3F3F"/>
                </a:solidFill>
                <a:latin typeface="Mada"/>
                <a:ea typeface="Mada"/>
                <a:cs typeface="Mada"/>
                <a:sym typeface="Mada"/>
              </a:rPr>
              <a:t>Treat carriers</a:t>
            </a:r>
            <a:endParaRPr sz="1200">
              <a:solidFill>
                <a:srgbClr val="3F3F3F"/>
              </a:solidFill>
              <a:latin typeface="Mada"/>
              <a:ea typeface="Mada"/>
              <a:cs typeface="Mada"/>
              <a:sym typeface="Mada"/>
            </a:endParaRPr>
          </a:p>
          <a:p>
            <a:pPr indent="-304800" lvl="2" marL="1371600" rtl="0" algn="l">
              <a:lnSpc>
                <a:spcPct val="115000"/>
              </a:lnSpc>
              <a:spcBef>
                <a:spcPts val="0"/>
              </a:spcBef>
              <a:spcAft>
                <a:spcPts val="0"/>
              </a:spcAft>
              <a:buClr>
                <a:srgbClr val="3F3F3F"/>
              </a:buClr>
              <a:buSzPts val="1200"/>
              <a:buFont typeface="Mada"/>
              <a:buChar char="●"/>
            </a:pPr>
            <a:r>
              <a:rPr lang="en-GB" sz="1200">
                <a:solidFill>
                  <a:srgbClr val="3F3F3F"/>
                </a:solidFill>
                <a:latin typeface="Mada"/>
                <a:ea typeface="Mada"/>
                <a:cs typeface="Mada"/>
                <a:sym typeface="Mada"/>
              </a:rPr>
              <a:t>Vaccinate susceptible population</a:t>
            </a:r>
            <a:endParaRPr sz="1200">
              <a:solidFill>
                <a:srgbClr val="3F3F3F"/>
              </a:solidFill>
              <a:latin typeface="Mada"/>
              <a:ea typeface="Mada"/>
              <a:cs typeface="Mada"/>
              <a:sym typeface="Mada"/>
            </a:endParaRPr>
          </a:p>
          <a:p>
            <a:pPr indent="-304800" lvl="2" marL="1371600" rtl="0" algn="l">
              <a:lnSpc>
                <a:spcPct val="115000"/>
              </a:lnSpc>
              <a:spcBef>
                <a:spcPts val="0"/>
              </a:spcBef>
              <a:spcAft>
                <a:spcPts val="0"/>
              </a:spcAft>
              <a:buClr>
                <a:srgbClr val="3F3F3F"/>
              </a:buClr>
              <a:buSzPts val="1200"/>
              <a:buFont typeface="Mada"/>
              <a:buChar char="●"/>
            </a:pPr>
            <a:r>
              <a:rPr lang="en-GB" sz="1200">
                <a:solidFill>
                  <a:srgbClr val="3F3F3F"/>
                </a:solidFill>
                <a:latin typeface="Mada"/>
                <a:ea typeface="Mada"/>
                <a:cs typeface="Mada"/>
                <a:sym typeface="Mada"/>
              </a:rPr>
              <a:t>Training, etc..</a:t>
            </a:r>
            <a:endParaRPr sz="1200">
              <a:solidFill>
                <a:srgbClr val="3F3F3F"/>
              </a:solidFill>
              <a:latin typeface="Mada"/>
              <a:ea typeface="Mada"/>
              <a:cs typeface="Mada"/>
              <a:sym typeface="Mada"/>
            </a:endParaRPr>
          </a:p>
        </p:txBody>
      </p:sp>
      <p:grpSp>
        <p:nvGrpSpPr>
          <p:cNvPr id="446" name="Google Shape;446;p24"/>
          <p:cNvGrpSpPr/>
          <p:nvPr/>
        </p:nvGrpSpPr>
        <p:grpSpPr>
          <a:xfrm>
            <a:off x="291600" y="3967343"/>
            <a:ext cx="566175" cy="923575"/>
            <a:chOff x="1085125" y="209550"/>
            <a:chExt cx="566175" cy="923575"/>
          </a:xfrm>
        </p:grpSpPr>
        <p:sp>
          <p:nvSpPr>
            <p:cNvPr id="447" name="Google Shape;447;p24"/>
            <p:cNvSpPr/>
            <p:nvPr/>
          </p:nvSpPr>
          <p:spPr>
            <a:xfrm>
              <a:off x="1085125" y="209550"/>
              <a:ext cx="566175" cy="923575"/>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4"/>
            <p:cNvSpPr/>
            <p:nvPr/>
          </p:nvSpPr>
          <p:spPr>
            <a:xfrm>
              <a:off x="1152400" y="521950"/>
              <a:ext cx="171775" cy="298550"/>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9" name="Google Shape;449;p24"/>
          <p:cNvSpPr txBox="1"/>
          <p:nvPr/>
        </p:nvSpPr>
        <p:spPr>
          <a:xfrm>
            <a:off x="857775" y="4067038"/>
            <a:ext cx="7631100" cy="237900"/>
          </a:xfrm>
          <a:prstGeom prst="rect">
            <a:avLst/>
          </a:prstGeom>
          <a:noFill/>
          <a:ln>
            <a:noFill/>
          </a:ln>
        </p:spPr>
        <p:txBody>
          <a:bodyPr anchorCtr="0" anchor="t" bIns="45700" lIns="91425" spcFirstLastPara="1" rIns="91425" wrap="square" tIns="45700">
            <a:noAutofit/>
          </a:bodyPr>
          <a:lstStyle/>
          <a:p>
            <a:pPr indent="0" lvl="0" marL="0" rtl="0" algn="l">
              <a:lnSpc>
                <a:spcPct val="85000"/>
              </a:lnSpc>
              <a:spcBef>
                <a:spcPts val="0"/>
              </a:spcBef>
              <a:spcAft>
                <a:spcPts val="0"/>
              </a:spcAft>
              <a:buNone/>
            </a:pPr>
            <a:r>
              <a:rPr b="1" lang="en-GB" sz="1350">
                <a:solidFill>
                  <a:srgbClr val="3F3F3F"/>
                </a:solidFill>
                <a:latin typeface="Mada"/>
                <a:ea typeface="Mada"/>
                <a:cs typeface="Mada"/>
                <a:sym typeface="Mada"/>
              </a:rPr>
              <a:t>Step 8: </a:t>
            </a:r>
            <a:r>
              <a:rPr b="1" lang="en-GB" sz="1350">
                <a:solidFill>
                  <a:srgbClr val="3F3F3F"/>
                </a:solidFill>
                <a:latin typeface="Mada"/>
                <a:ea typeface="Mada"/>
                <a:cs typeface="Mada"/>
                <a:sym typeface="Mada"/>
              </a:rPr>
              <a:t>Plan a More Systematic Study</a:t>
            </a:r>
            <a:endParaRPr b="1" sz="1350">
              <a:solidFill>
                <a:srgbClr val="3F3F3F"/>
              </a:solidFill>
              <a:latin typeface="Mada"/>
              <a:ea typeface="Mada"/>
              <a:cs typeface="Mada"/>
              <a:sym typeface="Mada"/>
            </a:endParaRPr>
          </a:p>
          <a:p>
            <a:pPr indent="0" lvl="0" marL="0" rtl="0" algn="l">
              <a:lnSpc>
                <a:spcPct val="85000"/>
              </a:lnSpc>
              <a:spcBef>
                <a:spcPts val="0"/>
              </a:spcBef>
              <a:spcAft>
                <a:spcPts val="0"/>
              </a:spcAft>
              <a:buClr>
                <a:schemeClr val="dk1"/>
              </a:buClr>
              <a:buSzPts val="1100"/>
              <a:buFont typeface="Arial"/>
              <a:buNone/>
            </a:pPr>
            <a:r>
              <a:t/>
            </a:r>
            <a:endParaRPr b="1" sz="1350">
              <a:solidFill>
                <a:srgbClr val="3F3F3F"/>
              </a:solidFill>
              <a:latin typeface="Mada"/>
              <a:ea typeface="Mada"/>
              <a:cs typeface="Mada"/>
              <a:sym typeface="Mada"/>
            </a:endParaRPr>
          </a:p>
          <a:p>
            <a:pPr indent="0" lvl="0" marL="0" rtl="0" algn="l">
              <a:lnSpc>
                <a:spcPct val="85000"/>
              </a:lnSpc>
              <a:spcBef>
                <a:spcPts val="0"/>
              </a:spcBef>
              <a:spcAft>
                <a:spcPts val="0"/>
              </a:spcAft>
              <a:buNone/>
            </a:pPr>
            <a:r>
              <a:t/>
            </a:r>
            <a:endParaRPr b="1" sz="1350">
              <a:solidFill>
                <a:srgbClr val="3F3F3F"/>
              </a:solidFill>
              <a:latin typeface="Mada"/>
              <a:ea typeface="Mada"/>
              <a:cs typeface="Mada"/>
              <a:sym typeface="Mada"/>
            </a:endParaRPr>
          </a:p>
          <a:p>
            <a:pPr indent="0" lvl="0" marL="0" rtl="0" algn="l">
              <a:lnSpc>
                <a:spcPct val="85000"/>
              </a:lnSpc>
              <a:spcBef>
                <a:spcPts val="0"/>
              </a:spcBef>
              <a:spcAft>
                <a:spcPts val="0"/>
              </a:spcAft>
              <a:buNone/>
            </a:pPr>
            <a:r>
              <a:t/>
            </a:r>
            <a:endParaRPr b="1" sz="1350">
              <a:solidFill>
                <a:srgbClr val="3F3F3F"/>
              </a:solidFill>
              <a:latin typeface="Mada"/>
              <a:ea typeface="Mada"/>
              <a:cs typeface="Mada"/>
              <a:sym typeface="Mada"/>
            </a:endParaRPr>
          </a:p>
        </p:txBody>
      </p:sp>
      <p:pic>
        <p:nvPicPr>
          <p:cNvPr id="450" name="Google Shape;450;p24"/>
          <p:cNvPicPr preferRelativeResize="0"/>
          <p:nvPr/>
        </p:nvPicPr>
        <p:blipFill>
          <a:blip r:embed="rId3">
            <a:alphaModFix/>
          </a:blip>
          <a:stretch>
            <a:fillRect/>
          </a:stretch>
        </p:blipFill>
        <p:spPr>
          <a:xfrm>
            <a:off x="5042000" y="2469738"/>
            <a:ext cx="2215100" cy="1324126"/>
          </a:xfrm>
          <a:prstGeom prst="rect">
            <a:avLst/>
          </a:prstGeom>
          <a:noFill/>
          <a:ln>
            <a:noFill/>
          </a:ln>
        </p:spPr>
      </p:pic>
      <p:sp>
        <p:nvSpPr>
          <p:cNvPr id="451" name="Google Shape;451;p24"/>
          <p:cNvSpPr txBox="1"/>
          <p:nvPr/>
        </p:nvSpPr>
        <p:spPr>
          <a:xfrm>
            <a:off x="857775" y="4394550"/>
            <a:ext cx="6189900" cy="22587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15000"/>
              </a:lnSpc>
              <a:spcBef>
                <a:spcPts val="0"/>
              </a:spcBef>
              <a:spcAft>
                <a:spcPts val="0"/>
              </a:spcAft>
              <a:buClr>
                <a:srgbClr val="3F3F3F"/>
              </a:buClr>
              <a:buSzPts val="1200"/>
              <a:buFont typeface="Mada"/>
              <a:buChar char="➔"/>
            </a:pPr>
            <a:r>
              <a:rPr lang="en-GB" sz="1200">
                <a:solidFill>
                  <a:srgbClr val="3F3F3F"/>
                </a:solidFill>
                <a:latin typeface="Mada"/>
                <a:ea typeface="Mada"/>
                <a:cs typeface="Mada"/>
                <a:sym typeface="Mada"/>
              </a:rPr>
              <a:t>It may be necessary to continue to study the outbreak with a more comprehensive design</a:t>
            </a:r>
            <a:endParaRPr sz="1200">
              <a:solidFill>
                <a:srgbClr val="3F3F3F"/>
              </a:solidFill>
              <a:latin typeface="Mada"/>
              <a:ea typeface="Mada"/>
              <a:cs typeface="Mada"/>
              <a:sym typeface="Mada"/>
            </a:endParaRPr>
          </a:p>
          <a:p>
            <a:pPr indent="-304800" lvl="1" marL="914400" rtl="0" algn="l">
              <a:lnSpc>
                <a:spcPct val="115000"/>
              </a:lnSpc>
              <a:spcBef>
                <a:spcPts val="0"/>
              </a:spcBef>
              <a:spcAft>
                <a:spcPts val="0"/>
              </a:spcAft>
              <a:buClr>
                <a:srgbClr val="3F3F3F"/>
              </a:buClr>
              <a:buSzPts val="1200"/>
              <a:buFont typeface="Mada"/>
              <a:buChar char="◆"/>
            </a:pPr>
            <a:r>
              <a:rPr lang="en-GB" sz="1200">
                <a:solidFill>
                  <a:srgbClr val="3F3F3F"/>
                </a:solidFill>
                <a:latin typeface="Mada"/>
                <a:ea typeface="Mada"/>
                <a:cs typeface="Mada"/>
                <a:sym typeface="Mada"/>
              </a:rPr>
              <a:t>Initial study may be inconclusive</a:t>
            </a:r>
            <a:endParaRPr sz="1200">
              <a:solidFill>
                <a:srgbClr val="3F3F3F"/>
              </a:solidFill>
              <a:latin typeface="Mada"/>
              <a:ea typeface="Mada"/>
              <a:cs typeface="Mada"/>
              <a:sym typeface="Mada"/>
            </a:endParaRPr>
          </a:p>
          <a:p>
            <a:pPr indent="-304800" lvl="1" marL="914400" rtl="0" algn="l">
              <a:lnSpc>
                <a:spcPct val="115000"/>
              </a:lnSpc>
              <a:spcBef>
                <a:spcPts val="0"/>
              </a:spcBef>
              <a:spcAft>
                <a:spcPts val="0"/>
              </a:spcAft>
              <a:buClr>
                <a:srgbClr val="3F3F3F"/>
              </a:buClr>
              <a:buSzPts val="1200"/>
              <a:buFont typeface="Mada"/>
              <a:buChar char="◆"/>
            </a:pPr>
            <a:r>
              <a:rPr lang="en-GB" sz="1200">
                <a:solidFill>
                  <a:srgbClr val="3F3F3F"/>
                </a:solidFill>
                <a:latin typeface="Mada"/>
                <a:ea typeface="Mada"/>
                <a:cs typeface="Mada"/>
                <a:sym typeface="Mada"/>
              </a:rPr>
              <a:t>Reconsider hypothesis</a:t>
            </a:r>
            <a:endParaRPr sz="1200">
              <a:solidFill>
                <a:srgbClr val="3F3F3F"/>
              </a:solidFill>
              <a:latin typeface="Mada"/>
              <a:ea typeface="Mada"/>
              <a:cs typeface="Mada"/>
              <a:sym typeface="Mada"/>
            </a:endParaRPr>
          </a:p>
          <a:p>
            <a:pPr indent="-304800" lvl="1" marL="914400" rtl="0" algn="l">
              <a:lnSpc>
                <a:spcPct val="115000"/>
              </a:lnSpc>
              <a:spcBef>
                <a:spcPts val="0"/>
              </a:spcBef>
              <a:spcAft>
                <a:spcPts val="0"/>
              </a:spcAft>
              <a:buClr>
                <a:srgbClr val="3F3F3F"/>
              </a:buClr>
              <a:buSzPts val="1200"/>
              <a:buFont typeface="Mada"/>
              <a:buChar char="◆"/>
            </a:pPr>
            <a:r>
              <a:rPr lang="en-GB" sz="1200">
                <a:solidFill>
                  <a:srgbClr val="3F3F3F"/>
                </a:solidFill>
                <a:latin typeface="Mada"/>
                <a:ea typeface="Mada"/>
                <a:cs typeface="Mada"/>
                <a:sym typeface="Mada"/>
              </a:rPr>
              <a:t>Revisit patients</a:t>
            </a:r>
            <a:endParaRPr sz="1200">
              <a:solidFill>
                <a:srgbClr val="3F3F3F"/>
              </a:solidFill>
              <a:latin typeface="Mada"/>
              <a:ea typeface="Mada"/>
              <a:cs typeface="Mada"/>
              <a:sym typeface="Mada"/>
            </a:endParaRPr>
          </a:p>
          <a:p>
            <a:pPr indent="-304800" lvl="1" marL="914400" rtl="0" algn="l">
              <a:lnSpc>
                <a:spcPct val="115000"/>
              </a:lnSpc>
              <a:spcBef>
                <a:spcPts val="0"/>
              </a:spcBef>
              <a:spcAft>
                <a:spcPts val="0"/>
              </a:spcAft>
              <a:buClr>
                <a:srgbClr val="3F3F3F"/>
              </a:buClr>
              <a:buSzPts val="1200"/>
              <a:buFont typeface="Mada"/>
              <a:buChar char="◆"/>
            </a:pPr>
            <a:r>
              <a:rPr lang="en-GB" sz="1200">
                <a:solidFill>
                  <a:srgbClr val="3F3F3F"/>
                </a:solidFill>
                <a:latin typeface="Mada"/>
                <a:ea typeface="Mada"/>
                <a:cs typeface="Mada"/>
                <a:sym typeface="Mada"/>
              </a:rPr>
              <a:t>Expand exposures</a:t>
            </a:r>
            <a:endParaRPr sz="1200">
              <a:solidFill>
                <a:srgbClr val="3F3F3F"/>
              </a:solidFill>
              <a:latin typeface="Mada"/>
              <a:ea typeface="Mada"/>
              <a:cs typeface="Mada"/>
              <a:sym typeface="Mada"/>
            </a:endParaRPr>
          </a:p>
          <a:p>
            <a:pPr indent="-304800" lvl="1" marL="914400" rtl="0" algn="l">
              <a:lnSpc>
                <a:spcPct val="115000"/>
              </a:lnSpc>
              <a:spcBef>
                <a:spcPts val="0"/>
              </a:spcBef>
              <a:spcAft>
                <a:spcPts val="0"/>
              </a:spcAft>
              <a:buClr>
                <a:srgbClr val="3F3F3F"/>
              </a:buClr>
              <a:buSzPts val="1200"/>
              <a:buFont typeface="Mada"/>
              <a:buChar char="◆"/>
            </a:pPr>
            <a:r>
              <a:rPr lang="en-GB" sz="1200">
                <a:solidFill>
                  <a:srgbClr val="3F3F3F"/>
                </a:solidFill>
                <a:latin typeface="Mada"/>
                <a:ea typeface="Mada"/>
                <a:cs typeface="Mada"/>
                <a:sym typeface="Mada"/>
              </a:rPr>
              <a:t>Utilize additional lab specimens</a:t>
            </a:r>
            <a:endParaRPr sz="1200">
              <a:solidFill>
                <a:srgbClr val="3F3F3F"/>
              </a:solidFill>
              <a:latin typeface="Mada"/>
              <a:ea typeface="Mada"/>
              <a:cs typeface="Mada"/>
              <a:sym typeface="Mada"/>
            </a:endParaRPr>
          </a:p>
          <a:p>
            <a:pPr indent="-304800" lvl="1" marL="914400" rtl="0" algn="l">
              <a:lnSpc>
                <a:spcPct val="115000"/>
              </a:lnSpc>
              <a:spcBef>
                <a:spcPts val="0"/>
              </a:spcBef>
              <a:spcAft>
                <a:spcPts val="0"/>
              </a:spcAft>
              <a:buClr>
                <a:srgbClr val="3F3F3F"/>
              </a:buClr>
              <a:buSzPts val="1200"/>
              <a:buFont typeface="Mada"/>
              <a:buChar char="◆"/>
            </a:pPr>
            <a:r>
              <a:rPr lang="en-GB" sz="1200">
                <a:solidFill>
                  <a:srgbClr val="3F3F3F"/>
                </a:solidFill>
                <a:latin typeface="Mada"/>
                <a:ea typeface="Mada"/>
                <a:cs typeface="Mada"/>
                <a:sym typeface="Mada"/>
              </a:rPr>
              <a:t>Additional or more refined control group</a:t>
            </a:r>
            <a:endParaRPr sz="1200">
              <a:solidFill>
                <a:srgbClr val="3F3F3F"/>
              </a:solidFill>
              <a:latin typeface="Mada"/>
              <a:ea typeface="Mada"/>
              <a:cs typeface="Mada"/>
              <a:sym typeface="Mada"/>
            </a:endParaRPr>
          </a:p>
          <a:p>
            <a:pPr indent="-304800" lvl="1" marL="914400" rtl="0" algn="l">
              <a:lnSpc>
                <a:spcPct val="115000"/>
              </a:lnSpc>
              <a:spcBef>
                <a:spcPts val="0"/>
              </a:spcBef>
              <a:spcAft>
                <a:spcPts val="0"/>
              </a:spcAft>
              <a:buClr>
                <a:srgbClr val="3F3F3F"/>
              </a:buClr>
              <a:buSzPts val="1200"/>
              <a:buFont typeface="Mada"/>
              <a:buChar char="◆"/>
            </a:pPr>
            <a:r>
              <a:rPr lang="en-GB" sz="1200">
                <a:solidFill>
                  <a:srgbClr val="3F3F3F"/>
                </a:solidFill>
                <a:latin typeface="Mada"/>
                <a:ea typeface="Mada"/>
                <a:cs typeface="Mada"/>
                <a:sym typeface="Mada"/>
              </a:rPr>
              <a:t>Utilize a more comprehensive design</a:t>
            </a:r>
            <a:endParaRPr sz="1200">
              <a:solidFill>
                <a:srgbClr val="3F3F3F"/>
              </a:solidFill>
              <a:latin typeface="Mada"/>
              <a:ea typeface="Mada"/>
              <a:cs typeface="Mada"/>
              <a:sym typeface="Mada"/>
            </a:endParaRPr>
          </a:p>
          <a:p>
            <a:pPr indent="-304800" lvl="1" marL="914400" rtl="0" algn="l">
              <a:lnSpc>
                <a:spcPct val="115000"/>
              </a:lnSpc>
              <a:spcBef>
                <a:spcPts val="0"/>
              </a:spcBef>
              <a:spcAft>
                <a:spcPts val="0"/>
              </a:spcAft>
              <a:buClr>
                <a:srgbClr val="3F3F3F"/>
              </a:buClr>
              <a:buSzPts val="1200"/>
              <a:buFont typeface="Mada"/>
              <a:buChar char="◆"/>
            </a:pPr>
            <a:r>
              <a:rPr lang="en-GB" sz="1200">
                <a:solidFill>
                  <a:srgbClr val="3F3F3F"/>
                </a:solidFill>
                <a:latin typeface="Mada"/>
                <a:ea typeface="Mada"/>
                <a:cs typeface="Mada"/>
                <a:sym typeface="Mada"/>
              </a:rPr>
              <a:t>Perform research to expand knowledge</a:t>
            </a:r>
            <a:endParaRPr sz="1200">
              <a:solidFill>
                <a:srgbClr val="3F3F3F"/>
              </a:solidFill>
              <a:latin typeface="Mada"/>
              <a:ea typeface="Mada"/>
              <a:cs typeface="Mada"/>
              <a:sym typeface="Mada"/>
            </a:endParaRPr>
          </a:p>
          <a:p>
            <a:pPr indent="0" lvl="0" marL="0" rtl="0" algn="l">
              <a:lnSpc>
                <a:spcPct val="115000"/>
              </a:lnSpc>
              <a:spcBef>
                <a:spcPts val="0"/>
              </a:spcBef>
              <a:spcAft>
                <a:spcPts val="0"/>
              </a:spcAft>
              <a:buNone/>
            </a:pPr>
            <a:r>
              <a:t/>
            </a:r>
            <a:endParaRPr sz="1200">
              <a:solidFill>
                <a:srgbClr val="3F3F3F"/>
              </a:solidFill>
              <a:latin typeface="Mada"/>
              <a:ea typeface="Mada"/>
              <a:cs typeface="Mada"/>
              <a:sym typeface="Mada"/>
            </a:endParaRPr>
          </a:p>
        </p:txBody>
      </p:sp>
      <p:grpSp>
        <p:nvGrpSpPr>
          <p:cNvPr id="452" name="Google Shape;452;p24"/>
          <p:cNvGrpSpPr/>
          <p:nvPr/>
        </p:nvGrpSpPr>
        <p:grpSpPr>
          <a:xfrm>
            <a:off x="291600" y="6910868"/>
            <a:ext cx="566175" cy="923575"/>
            <a:chOff x="1085125" y="209550"/>
            <a:chExt cx="566175" cy="923575"/>
          </a:xfrm>
        </p:grpSpPr>
        <p:sp>
          <p:nvSpPr>
            <p:cNvPr id="453" name="Google Shape;453;p24"/>
            <p:cNvSpPr/>
            <p:nvPr/>
          </p:nvSpPr>
          <p:spPr>
            <a:xfrm>
              <a:off x="1085125" y="209550"/>
              <a:ext cx="566175" cy="923575"/>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4"/>
            <p:cNvSpPr/>
            <p:nvPr/>
          </p:nvSpPr>
          <p:spPr>
            <a:xfrm>
              <a:off x="1152400" y="521950"/>
              <a:ext cx="171775" cy="298550"/>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5" name="Google Shape;455;p24"/>
          <p:cNvSpPr txBox="1"/>
          <p:nvPr/>
        </p:nvSpPr>
        <p:spPr>
          <a:xfrm>
            <a:off x="857775" y="6934363"/>
            <a:ext cx="7631100" cy="237900"/>
          </a:xfrm>
          <a:prstGeom prst="rect">
            <a:avLst/>
          </a:prstGeom>
          <a:noFill/>
          <a:ln>
            <a:noFill/>
          </a:ln>
        </p:spPr>
        <p:txBody>
          <a:bodyPr anchorCtr="0" anchor="t" bIns="45700" lIns="91425" spcFirstLastPara="1" rIns="91425" wrap="square" tIns="45700">
            <a:noAutofit/>
          </a:bodyPr>
          <a:lstStyle/>
          <a:p>
            <a:pPr indent="0" lvl="0" marL="0" rtl="0" algn="l">
              <a:lnSpc>
                <a:spcPct val="85000"/>
              </a:lnSpc>
              <a:spcBef>
                <a:spcPts val="0"/>
              </a:spcBef>
              <a:spcAft>
                <a:spcPts val="0"/>
              </a:spcAft>
              <a:buNone/>
            </a:pPr>
            <a:r>
              <a:rPr b="1" lang="en-GB" sz="1350">
                <a:solidFill>
                  <a:srgbClr val="3F3F3F"/>
                </a:solidFill>
                <a:latin typeface="Mada"/>
                <a:ea typeface="Mada"/>
                <a:cs typeface="Mada"/>
                <a:sym typeface="Mada"/>
              </a:rPr>
              <a:t>Step 9: </a:t>
            </a:r>
            <a:r>
              <a:rPr b="1" lang="en-GB" sz="1350">
                <a:solidFill>
                  <a:srgbClr val="3F3F3F"/>
                </a:solidFill>
                <a:latin typeface="Mada"/>
                <a:ea typeface="Mada"/>
                <a:cs typeface="Mada"/>
                <a:sym typeface="Mada"/>
              </a:rPr>
              <a:t>Execute Disease Control and Prevention Measures</a:t>
            </a:r>
            <a:endParaRPr b="1" sz="1350">
              <a:solidFill>
                <a:srgbClr val="3F3F3F"/>
              </a:solidFill>
              <a:latin typeface="Mada"/>
              <a:ea typeface="Mada"/>
              <a:cs typeface="Mada"/>
              <a:sym typeface="Mada"/>
            </a:endParaRPr>
          </a:p>
          <a:p>
            <a:pPr indent="0" lvl="0" marL="0" rtl="0" algn="l">
              <a:lnSpc>
                <a:spcPct val="85000"/>
              </a:lnSpc>
              <a:spcBef>
                <a:spcPts val="0"/>
              </a:spcBef>
              <a:spcAft>
                <a:spcPts val="0"/>
              </a:spcAft>
              <a:buNone/>
            </a:pPr>
            <a:r>
              <a:t/>
            </a:r>
            <a:endParaRPr b="1" sz="1350">
              <a:solidFill>
                <a:srgbClr val="3F3F3F"/>
              </a:solidFill>
              <a:latin typeface="Mada"/>
              <a:ea typeface="Mada"/>
              <a:cs typeface="Mada"/>
              <a:sym typeface="Mada"/>
            </a:endParaRPr>
          </a:p>
          <a:p>
            <a:pPr indent="0" lvl="0" marL="0" rtl="0" algn="l">
              <a:lnSpc>
                <a:spcPct val="85000"/>
              </a:lnSpc>
              <a:spcBef>
                <a:spcPts val="0"/>
              </a:spcBef>
              <a:spcAft>
                <a:spcPts val="0"/>
              </a:spcAft>
              <a:buNone/>
            </a:pPr>
            <a:r>
              <a:t/>
            </a:r>
            <a:endParaRPr b="1" sz="1350">
              <a:solidFill>
                <a:srgbClr val="3F3F3F"/>
              </a:solidFill>
              <a:latin typeface="Mada"/>
              <a:ea typeface="Mada"/>
              <a:cs typeface="Mada"/>
              <a:sym typeface="Mada"/>
            </a:endParaRPr>
          </a:p>
          <a:p>
            <a:pPr indent="0" lvl="0" marL="0" rtl="0" algn="l">
              <a:lnSpc>
                <a:spcPct val="85000"/>
              </a:lnSpc>
              <a:spcBef>
                <a:spcPts val="0"/>
              </a:spcBef>
              <a:spcAft>
                <a:spcPts val="0"/>
              </a:spcAft>
              <a:buNone/>
            </a:pPr>
            <a:r>
              <a:t/>
            </a:r>
            <a:endParaRPr b="1" sz="1350">
              <a:solidFill>
                <a:srgbClr val="3F3F3F"/>
              </a:solidFill>
              <a:latin typeface="Mada"/>
              <a:ea typeface="Mada"/>
              <a:cs typeface="Mada"/>
              <a:sym typeface="Mada"/>
            </a:endParaRPr>
          </a:p>
        </p:txBody>
      </p:sp>
      <p:sp>
        <p:nvSpPr>
          <p:cNvPr id="456" name="Google Shape;456;p24"/>
          <p:cNvSpPr txBox="1"/>
          <p:nvPr/>
        </p:nvSpPr>
        <p:spPr>
          <a:xfrm>
            <a:off x="857775" y="7338075"/>
            <a:ext cx="6189900" cy="22587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15000"/>
              </a:lnSpc>
              <a:spcBef>
                <a:spcPts val="0"/>
              </a:spcBef>
              <a:spcAft>
                <a:spcPts val="0"/>
              </a:spcAft>
              <a:buClr>
                <a:srgbClr val="3F3F3F"/>
              </a:buClr>
              <a:buSzPts val="1200"/>
              <a:buFont typeface="Mada"/>
              <a:buChar char="➔"/>
            </a:pPr>
            <a:r>
              <a:rPr lang="en-GB" sz="1200">
                <a:solidFill>
                  <a:srgbClr val="3F3F3F"/>
                </a:solidFill>
                <a:latin typeface="Mada"/>
                <a:ea typeface="Mada"/>
                <a:cs typeface="Mada"/>
                <a:sym typeface="Mada"/>
              </a:rPr>
              <a:t>As investigation wraps up, it is important to use all information available to prevent the spread or resurgence of outbreak</a:t>
            </a:r>
            <a:endParaRPr sz="1200">
              <a:solidFill>
                <a:srgbClr val="3F3F3F"/>
              </a:solidFill>
              <a:latin typeface="Mada"/>
              <a:ea typeface="Mada"/>
              <a:cs typeface="Mada"/>
              <a:sym typeface="Mada"/>
            </a:endParaRPr>
          </a:p>
          <a:p>
            <a:pPr indent="-304800" lvl="0" marL="457200" marR="0" rtl="0" algn="l">
              <a:lnSpc>
                <a:spcPct val="115000"/>
              </a:lnSpc>
              <a:spcBef>
                <a:spcPts val="0"/>
              </a:spcBef>
              <a:spcAft>
                <a:spcPts val="0"/>
              </a:spcAft>
              <a:buClr>
                <a:srgbClr val="3F3F3F"/>
              </a:buClr>
              <a:buSzPts val="1200"/>
              <a:buFont typeface="Mada"/>
              <a:buChar char="➔"/>
            </a:pPr>
            <a:r>
              <a:rPr lang="en-GB" sz="1200">
                <a:solidFill>
                  <a:srgbClr val="3F3F3F"/>
                </a:solidFill>
                <a:latin typeface="Mada"/>
                <a:ea typeface="Mada"/>
                <a:cs typeface="Mada"/>
                <a:sym typeface="Mada"/>
              </a:rPr>
              <a:t>Activities include:</a:t>
            </a:r>
            <a:endParaRPr sz="1200">
              <a:solidFill>
                <a:srgbClr val="3F3F3F"/>
              </a:solidFill>
              <a:latin typeface="Mada"/>
              <a:ea typeface="Mada"/>
              <a:cs typeface="Mada"/>
              <a:sym typeface="Mada"/>
            </a:endParaRPr>
          </a:p>
          <a:p>
            <a:pPr indent="-304800" lvl="1" marL="914400" marR="0" rtl="0" algn="l">
              <a:lnSpc>
                <a:spcPct val="115000"/>
              </a:lnSpc>
              <a:spcBef>
                <a:spcPts val="0"/>
              </a:spcBef>
              <a:spcAft>
                <a:spcPts val="0"/>
              </a:spcAft>
              <a:buClr>
                <a:srgbClr val="3F3F3F"/>
              </a:buClr>
              <a:buSzPts val="1200"/>
              <a:buFont typeface="Mada"/>
              <a:buChar char="◆"/>
            </a:pPr>
            <a:r>
              <a:rPr lang="en-GB" sz="1200">
                <a:solidFill>
                  <a:srgbClr val="3F3F3F"/>
                </a:solidFill>
                <a:latin typeface="Mada"/>
                <a:ea typeface="Mada"/>
                <a:cs typeface="Mada"/>
                <a:sym typeface="Mada"/>
              </a:rPr>
              <a:t>Implement the necessary control and prevention measures:</a:t>
            </a:r>
            <a:endParaRPr sz="1200">
              <a:solidFill>
                <a:srgbClr val="3F3F3F"/>
              </a:solidFill>
              <a:latin typeface="Mada"/>
              <a:ea typeface="Mada"/>
              <a:cs typeface="Mada"/>
              <a:sym typeface="Mada"/>
            </a:endParaRPr>
          </a:p>
          <a:p>
            <a:pPr indent="-304800" lvl="2" marL="1371600" marR="0" rtl="0" algn="l">
              <a:lnSpc>
                <a:spcPct val="115000"/>
              </a:lnSpc>
              <a:spcBef>
                <a:spcPts val="0"/>
              </a:spcBef>
              <a:spcAft>
                <a:spcPts val="0"/>
              </a:spcAft>
              <a:buClr>
                <a:srgbClr val="3F3F3F"/>
              </a:buClr>
              <a:buSzPts val="1200"/>
              <a:buFont typeface="Mada"/>
              <a:buChar char="●"/>
            </a:pPr>
            <a:r>
              <a:rPr lang="en-GB" sz="1200">
                <a:solidFill>
                  <a:srgbClr val="3F3F3F"/>
                </a:solidFill>
                <a:latin typeface="Mada"/>
                <a:ea typeface="Mada"/>
                <a:cs typeface="Mada"/>
                <a:sym typeface="Mada"/>
              </a:rPr>
              <a:t>Treat carriers</a:t>
            </a:r>
            <a:endParaRPr sz="1200">
              <a:solidFill>
                <a:srgbClr val="3F3F3F"/>
              </a:solidFill>
              <a:latin typeface="Mada"/>
              <a:ea typeface="Mada"/>
              <a:cs typeface="Mada"/>
              <a:sym typeface="Mada"/>
            </a:endParaRPr>
          </a:p>
          <a:p>
            <a:pPr indent="-304800" lvl="2" marL="1371600" marR="0" rtl="0" algn="l">
              <a:lnSpc>
                <a:spcPct val="115000"/>
              </a:lnSpc>
              <a:spcBef>
                <a:spcPts val="0"/>
              </a:spcBef>
              <a:spcAft>
                <a:spcPts val="0"/>
              </a:spcAft>
              <a:buClr>
                <a:srgbClr val="3F3F3F"/>
              </a:buClr>
              <a:buSzPts val="1200"/>
              <a:buFont typeface="Mada"/>
              <a:buChar char="●"/>
            </a:pPr>
            <a:r>
              <a:rPr lang="en-GB" sz="1200">
                <a:solidFill>
                  <a:srgbClr val="3F3F3F"/>
                </a:solidFill>
                <a:latin typeface="Mada"/>
                <a:ea typeface="Mada"/>
                <a:cs typeface="Mada"/>
                <a:sym typeface="Mada"/>
              </a:rPr>
              <a:t>Vaccinate susceptible population</a:t>
            </a:r>
            <a:endParaRPr sz="1200">
              <a:solidFill>
                <a:srgbClr val="3F3F3F"/>
              </a:solidFill>
              <a:latin typeface="Mada"/>
              <a:ea typeface="Mada"/>
              <a:cs typeface="Mada"/>
              <a:sym typeface="Mada"/>
            </a:endParaRPr>
          </a:p>
          <a:p>
            <a:pPr indent="-304800" lvl="2" marL="1371600" marR="0" rtl="0" algn="l">
              <a:lnSpc>
                <a:spcPct val="115000"/>
              </a:lnSpc>
              <a:spcBef>
                <a:spcPts val="0"/>
              </a:spcBef>
              <a:spcAft>
                <a:spcPts val="0"/>
              </a:spcAft>
              <a:buClr>
                <a:srgbClr val="3F3F3F"/>
              </a:buClr>
              <a:buSzPts val="1200"/>
              <a:buFont typeface="Mada"/>
              <a:buChar char="●"/>
            </a:pPr>
            <a:r>
              <a:rPr lang="en-GB" sz="1200">
                <a:solidFill>
                  <a:srgbClr val="3F3F3F"/>
                </a:solidFill>
                <a:latin typeface="Mada"/>
                <a:ea typeface="Mada"/>
                <a:cs typeface="Mada"/>
                <a:sym typeface="Mada"/>
              </a:rPr>
              <a:t>Etc.</a:t>
            </a:r>
            <a:endParaRPr sz="1200">
              <a:solidFill>
                <a:srgbClr val="3F3F3F"/>
              </a:solidFill>
              <a:latin typeface="Mada"/>
              <a:ea typeface="Mada"/>
              <a:cs typeface="Mada"/>
              <a:sym typeface="Mada"/>
            </a:endParaRPr>
          </a:p>
          <a:p>
            <a:pPr indent="-304800" lvl="1" marL="914400" marR="0" rtl="0" algn="l">
              <a:lnSpc>
                <a:spcPct val="115000"/>
              </a:lnSpc>
              <a:spcBef>
                <a:spcPts val="0"/>
              </a:spcBef>
              <a:spcAft>
                <a:spcPts val="0"/>
              </a:spcAft>
              <a:buClr>
                <a:srgbClr val="3F3F3F"/>
              </a:buClr>
              <a:buSzPts val="1200"/>
              <a:buFont typeface="Mada"/>
              <a:buChar char="◆"/>
            </a:pPr>
            <a:r>
              <a:rPr lang="en-GB" sz="1200">
                <a:solidFill>
                  <a:srgbClr val="3F3F3F"/>
                </a:solidFill>
                <a:latin typeface="Mada"/>
                <a:ea typeface="Mada"/>
                <a:cs typeface="Mada"/>
                <a:sym typeface="Mada"/>
              </a:rPr>
              <a:t>Surveillance for future disease occurrence</a:t>
            </a:r>
            <a:endParaRPr sz="1200">
              <a:solidFill>
                <a:srgbClr val="3F3F3F"/>
              </a:solidFill>
              <a:latin typeface="Mada"/>
              <a:ea typeface="Mada"/>
              <a:cs typeface="Mada"/>
              <a:sym typeface="Mada"/>
            </a:endParaRPr>
          </a:p>
          <a:p>
            <a:pPr indent="-304800" lvl="1" marL="914400" marR="0" rtl="0" algn="l">
              <a:lnSpc>
                <a:spcPct val="115000"/>
              </a:lnSpc>
              <a:spcBef>
                <a:spcPts val="0"/>
              </a:spcBef>
              <a:spcAft>
                <a:spcPts val="0"/>
              </a:spcAft>
              <a:buClr>
                <a:srgbClr val="3F3F3F"/>
              </a:buClr>
              <a:buSzPts val="1200"/>
              <a:buFont typeface="Mada"/>
              <a:buChar char="◆"/>
            </a:pPr>
            <a:r>
              <a:rPr lang="en-GB" sz="1200">
                <a:solidFill>
                  <a:srgbClr val="3F3F3F"/>
                </a:solidFill>
                <a:latin typeface="Mada"/>
                <a:ea typeface="Mada"/>
                <a:cs typeface="Mada"/>
                <a:sym typeface="Mada"/>
              </a:rPr>
              <a:t>Regular communication with affected population and health care facilitie</a:t>
            </a:r>
            <a:r>
              <a:rPr lang="en-GB" sz="1200">
                <a:solidFill>
                  <a:srgbClr val="3F3F3F"/>
                </a:solidFill>
                <a:latin typeface="Mada"/>
                <a:ea typeface="Mada"/>
                <a:cs typeface="Mada"/>
                <a:sym typeface="Mada"/>
              </a:rPr>
              <a:t>s</a:t>
            </a:r>
            <a:endParaRPr sz="1200">
              <a:solidFill>
                <a:srgbClr val="3F3F3F"/>
              </a:solidFill>
              <a:latin typeface="Mada"/>
              <a:ea typeface="Mada"/>
              <a:cs typeface="Mada"/>
              <a:sym typeface="Mad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25"/>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5"/>
          <p:cNvSpPr/>
          <p:nvPr/>
        </p:nvSpPr>
        <p:spPr>
          <a:xfrm>
            <a:off x="-75" y="9696450"/>
            <a:ext cx="7589400" cy="1002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5"/>
          <p:cNvSpPr txBox="1"/>
          <p:nvPr/>
        </p:nvSpPr>
        <p:spPr>
          <a:xfrm>
            <a:off x="857775" y="118775"/>
            <a:ext cx="6189900" cy="64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lang="en-GB" sz="3000">
                <a:solidFill>
                  <a:srgbClr val="134F5C"/>
                </a:solidFill>
                <a:latin typeface="Nunito"/>
                <a:ea typeface="Nunito"/>
                <a:cs typeface="Nunito"/>
                <a:sym typeface="Nunito"/>
              </a:rPr>
              <a:t>Steps in an outbreak investigation </a:t>
            </a:r>
            <a:endParaRPr sz="3000">
              <a:solidFill>
                <a:srgbClr val="404040"/>
              </a:solidFill>
            </a:endParaRPr>
          </a:p>
        </p:txBody>
      </p:sp>
      <p:grpSp>
        <p:nvGrpSpPr>
          <p:cNvPr id="464" name="Google Shape;464;p25"/>
          <p:cNvGrpSpPr/>
          <p:nvPr/>
        </p:nvGrpSpPr>
        <p:grpSpPr>
          <a:xfrm>
            <a:off x="291600" y="1189768"/>
            <a:ext cx="566175" cy="923575"/>
            <a:chOff x="1085125" y="209550"/>
            <a:chExt cx="566175" cy="923575"/>
          </a:xfrm>
        </p:grpSpPr>
        <p:sp>
          <p:nvSpPr>
            <p:cNvPr id="465" name="Google Shape;465;p25"/>
            <p:cNvSpPr/>
            <p:nvPr/>
          </p:nvSpPr>
          <p:spPr>
            <a:xfrm>
              <a:off x="1085125" y="209550"/>
              <a:ext cx="566175" cy="923575"/>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5"/>
            <p:cNvSpPr/>
            <p:nvPr/>
          </p:nvSpPr>
          <p:spPr>
            <a:xfrm>
              <a:off x="1152400" y="521950"/>
              <a:ext cx="171775" cy="298550"/>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7" name="Google Shape;467;p25"/>
          <p:cNvSpPr txBox="1"/>
          <p:nvPr/>
        </p:nvSpPr>
        <p:spPr>
          <a:xfrm>
            <a:off x="857775" y="1272859"/>
            <a:ext cx="7543800" cy="237900"/>
          </a:xfrm>
          <a:prstGeom prst="rect">
            <a:avLst/>
          </a:prstGeom>
          <a:noFill/>
          <a:ln>
            <a:noFill/>
          </a:ln>
        </p:spPr>
        <p:txBody>
          <a:bodyPr anchorCtr="0" anchor="t" bIns="45700" lIns="91425" spcFirstLastPara="1" rIns="91425" wrap="square" tIns="45700">
            <a:noAutofit/>
          </a:bodyPr>
          <a:lstStyle/>
          <a:p>
            <a:pPr indent="0" lvl="0" marL="0" rtl="0" algn="l">
              <a:lnSpc>
                <a:spcPct val="85000"/>
              </a:lnSpc>
              <a:spcBef>
                <a:spcPts val="0"/>
              </a:spcBef>
              <a:spcAft>
                <a:spcPts val="0"/>
              </a:spcAft>
              <a:buNone/>
            </a:pPr>
            <a:r>
              <a:rPr b="1" lang="en-GB" sz="1350">
                <a:solidFill>
                  <a:srgbClr val="3F3F3F"/>
                </a:solidFill>
                <a:latin typeface="Mada"/>
                <a:ea typeface="Mada"/>
                <a:cs typeface="Mada"/>
                <a:sym typeface="Mada"/>
              </a:rPr>
              <a:t>Step 10: </a:t>
            </a:r>
            <a:r>
              <a:rPr b="1" lang="en-GB" sz="1350">
                <a:solidFill>
                  <a:srgbClr val="3F3F3F"/>
                </a:solidFill>
                <a:latin typeface="Mada"/>
                <a:ea typeface="Mada"/>
                <a:cs typeface="Mada"/>
                <a:sym typeface="Mada"/>
              </a:rPr>
              <a:t> Prepare a Written Report</a:t>
            </a:r>
            <a:r>
              <a:rPr b="1" lang="en-GB" sz="1350">
                <a:solidFill>
                  <a:srgbClr val="3F3F3F"/>
                </a:solidFill>
                <a:latin typeface="Mada"/>
                <a:ea typeface="Mada"/>
                <a:cs typeface="Mada"/>
                <a:sym typeface="Mada"/>
              </a:rPr>
              <a:t> </a:t>
            </a:r>
            <a:endParaRPr b="1" sz="1350">
              <a:solidFill>
                <a:srgbClr val="3F3F3F"/>
              </a:solidFill>
              <a:latin typeface="Mada"/>
              <a:ea typeface="Mada"/>
              <a:cs typeface="Mada"/>
              <a:sym typeface="Mada"/>
            </a:endParaRPr>
          </a:p>
          <a:p>
            <a:pPr indent="0" lvl="0" marL="0" rtl="0" algn="l">
              <a:lnSpc>
                <a:spcPct val="85000"/>
              </a:lnSpc>
              <a:spcBef>
                <a:spcPts val="0"/>
              </a:spcBef>
              <a:spcAft>
                <a:spcPts val="0"/>
              </a:spcAft>
              <a:buClr>
                <a:schemeClr val="dk1"/>
              </a:buClr>
              <a:buSzPts val="1100"/>
              <a:buFont typeface="Arial"/>
              <a:buNone/>
            </a:pPr>
            <a:r>
              <a:t/>
            </a:r>
            <a:endParaRPr b="1" sz="1350">
              <a:solidFill>
                <a:srgbClr val="3F3F3F"/>
              </a:solidFill>
              <a:latin typeface="Mada"/>
              <a:ea typeface="Mada"/>
              <a:cs typeface="Mada"/>
              <a:sym typeface="Mada"/>
            </a:endParaRPr>
          </a:p>
          <a:p>
            <a:pPr indent="0" lvl="0" marL="0" rtl="0" algn="l">
              <a:lnSpc>
                <a:spcPct val="85000"/>
              </a:lnSpc>
              <a:spcBef>
                <a:spcPts val="0"/>
              </a:spcBef>
              <a:spcAft>
                <a:spcPts val="0"/>
              </a:spcAft>
              <a:buNone/>
            </a:pPr>
            <a:r>
              <a:t/>
            </a:r>
            <a:endParaRPr b="1" sz="1350">
              <a:solidFill>
                <a:srgbClr val="3F3F3F"/>
              </a:solidFill>
              <a:latin typeface="Mada"/>
              <a:ea typeface="Mada"/>
              <a:cs typeface="Mada"/>
              <a:sym typeface="Mada"/>
            </a:endParaRPr>
          </a:p>
          <a:p>
            <a:pPr indent="0" lvl="0" marL="0" rtl="0" algn="l">
              <a:lnSpc>
                <a:spcPct val="85000"/>
              </a:lnSpc>
              <a:spcBef>
                <a:spcPts val="0"/>
              </a:spcBef>
              <a:spcAft>
                <a:spcPts val="0"/>
              </a:spcAft>
              <a:buNone/>
            </a:pPr>
            <a:r>
              <a:t/>
            </a:r>
            <a:endParaRPr b="1" sz="1350">
              <a:solidFill>
                <a:srgbClr val="3F3F3F"/>
              </a:solidFill>
              <a:latin typeface="Mada"/>
              <a:ea typeface="Mada"/>
              <a:cs typeface="Mada"/>
              <a:sym typeface="Mada"/>
            </a:endParaRPr>
          </a:p>
        </p:txBody>
      </p:sp>
      <p:sp>
        <p:nvSpPr>
          <p:cNvPr id="468" name="Google Shape;468;p25"/>
          <p:cNvSpPr txBox="1"/>
          <p:nvPr/>
        </p:nvSpPr>
        <p:spPr>
          <a:xfrm>
            <a:off x="857775" y="1593825"/>
            <a:ext cx="6189900" cy="22587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15000"/>
              </a:lnSpc>
              <a:spcBef>
                <a:spcPts val="0"/>
              </a:spcBef>
              <a:spcAft>
                <a:spcPts val="0"/>
              </a:spcAft>
              <a:buClr>
                <a:srgbClr val="3F3F3F"/>
              </a:buClr>
              <a:buSzPts val="1200"/>
              <a:buFont typeface="Mada"/>
              <a:buChar char="➔"/>
            </a:pPr>
            <a:r>
              <a:rPr lang="en-GB" sz="1200">
                <a:solidFill>
                  <a:srgbClr val="3F3F3F"/>
                </a:solidFill>
                <a:latin typeface="Mada"/>
                <a:ea typeface="Mada"/>
                <a:cs typeface="Mada"/>
                <a:sym typeface="Mada"/>
              </a:rPr>
              <a:t>A written report should be prepared in a usual scientific format and should include information about:</a:t>
            </a:r>
            <a:endParaRPr sz="1200">
              <a:solidFill>
                <a:srgbClr val="3F3F3F"/>
              </a:solidFill>
              <a:latin typeface="Mada"/>
              <a:ea typeface="Mada"/>
              <a:cs typeface="Mada"/>
              <a:sym typeface="Mada"/>
            </a:endParaRPr>
          </a:p>
          <a:p>
            <a:pPr indent="-304800" lvl="1" marL="914400" marR="0" rtl="0" algn="l">
              <a:lnSpc>
                <a:spcPct val="115000"/>
              </a:lnSpc>
              <a:spcBef>
                <a:spcPts val="0"/>
              </a:spcBef>
              <a:spcAft>
                <a:spcPts val="0"/>
              </a:spcAft>
              <a:buClr>
                <a:srgbClr val="3F3F3F"/>
              </a:buClr>
              <a:buSzPts val="1200"/>
              <a:buFont typeface="Mada"/>
              <a:buChar char="◆"/>
            </a:pPr>
            <a:r>
              <a:rPr lang="en-GB" sz="1200">
                <a:solidFill>
                  <a:srgbClr val="3F3F3F"/>
                </a:solidFill>
                <a:latin typeface="Mada"/>
                <a:ea typeface="Mada"/>
                <a:cs typeface="Mada"/>
                <a:sym typeface="Mada"/>
              </a:rPr>
              <a:t>The setting and the methods used</a:t>
            </a:r>
            <a:endParaRPr sz="1200">
              <a:solidFill>
                <a:srgbClr val="3F3F3F"/>
              </a:solidFill>
              <a:latin typeface="Mada"/>
              <a:ea typeface="Mada"/>
              <a:cs typeface="Mada"/>
              <a:sym typeface="Mada"/>
            </a:endParaRPr>
          </a:p>
          <a:p>
            <a:pPr indent="-304800" lvl="1" marL="914400" marR="0" rtl="0" algn="l">
              <a:lnSpc>
                <a:spcPct val="115000"/>
              </a:lnSpc>
              <a:spcBef>
                <a:spcPts val="0"/>
              </a:spcBef>
              <a:spcAft>
                <a:spcPts val="0"/>
              </a:spcAft>
              <a:buClr>
                <a:srgbClr val="3F3F3F"/>
              </a:buClr>
              <a:buSzPts val="1200"/>
              <a:buFont typeface="Mada"/>
              <a:buChar char="◆"/>
            </a:pPr>
            <a:r>
              <a:rPr lang="en-GB" sz="1200">
                <a:solidFill>
                  <a:srgbClr val="3F3F3F"/>
                </a:solidFill>
                <a:latin typeface="Mada"/>
                <a:ea typeface="Mada"/>
                <a:cs typeface="Mada"/>
                <a:sym typeface="Mada"/>
              </a:rPr>
              <a:t>Results of any data collection and analysis</a:t>
            </a:r>
            <a:endParaRPr sz="1200">
              <a:solidFill>
                <a:srgbClr val="3F3F3F"/>
              </a:solidFill>
              <a:latin typeface="Mada"/>
              <a:ea typeface="Mada"/>
              <a:cs typeface="Mada"/>
              <a:sym typeface="Mada"/>
            </a:endParaRPr>
          </a:p>
          <a:p>
            <a:pPr indent="-304800" lvl="1" marL="914400" marR="0" rtl="0" algn="l">
              <a:lnSpc>
                <a:spcPct val="115000"/>
              </a:lnSpc>
              <a:spcBef>
                <a:spcPts val="0"/>
              </a:spcBef>
              <a:spcAft>
                <a:spcPts val="0"/>
              </a:spcAft>
              <a:buClr>
                <a:srgbClr val="3F3F3F"/>
              </a:buClr>
              <a:buSzPts val="1200"/>
              <a:buFont typeface="Mada"/>
              <a:buChar char="◆"/>
            </a:pPr>
            <a:r>
              <a:rPr lang="en-GB" sz="1200">
                <a:solidFill>
                  <a:srgbClr val="3F3F3F"/>
                </a:solidFill>
                <a:latin typeface="Mada"/>
                <a:ea typeface="Mada"/>
                <a:cs typeface="Mada"/>
                <a:sym typeface="Mada"/>
              </a:rPr>
              <a:t>The identified causative agent and source</a:t>
            </a:r>
            <a:endParaRPr sz="1200">
              <a:solidFill>
                <a:srgbClr val="3F3F3F"/>
              </a:solidFill>
              <a:latin typeface="Mada"/>
              <a:ea typeface="Mada"/>
              <a:cs typeface="Mada"/>
              <a:sym typeface="Mada"/>
            </a:endParaRPr>
          </a:p>
          <a:p>
            <a:pPr indent="-304800" lvl="1" marL="914400" marR="0" rtl="0" algn="l">
              <a:lnSpc>
                <a:spcPct val="115000"/>
              </a:lnSpc>
              <a:spcBef>
                <a:spcPts val="0"/>
              </a:spcBef>
              <a:spcAft>
                <a:spcPts val="0"/>
              </a:spcAft>
              <a:buClr>
                <a:srgbClr val="3F3F3F"/>
              </a:buClr>
              <a:buSzPts val="1200"/>
              <a:buFont typeface="Mada"/>
              <a:buChar char="◆"/>
            </a:pPr>
            <a:r>
              <a:rPr lang="en-GB" sz="1200">
                <a:solidFill>
                  <a:srgbClr val="3F3F3F"/>
                </a:solidFill>
                <a:latin typeface="Mada"/>
                <a:ea typeface="Mada"/>
                <a:cs typeface="Mada"/>
                <a:sym typeface="Mada"/>
              </a:rPr>
              <a:t>Recommendations for control and prevention</a:t>
            </a:r>
            <a:endParaRPr sz="1200">
              <a:solidFill>
                <a:srgbClr val="3F3F3F"/>
              </a:solidFill>
              <a:latin typeface="Mada"/>
              <a:ea typeface="Mada"/>
              <a:cs typeface="Mada"/>
              <a:sym typeface="Mada"/>
            </a:endParaRPr>
          </a:p>
          <a:p>
            <a:pPr indent="0" lvl="0" marL="0" marR="0" rtl="0" algn="l">
              <a:lnSpc>
                <a:spcPct val="115000"/>
              </a:lnSpc>
              <a:spcBef>
                <a:spcPts val="0"/>
              </a:spcBef>
              <a:spcAft>
                <a:spcPts val="0"/>
              </a:spcAft>
              <a:buNone/>
            </a:pPr>
            <a:r>
              <a:t/>
            </a:r>
            <a:endParaRPr sz="700">
              <a:solidFill>
                <a:srgbClr val="3F3F3F"/>
              </a:solidFill>
              <a:latin typeface="Mada"/>
              <a:ea typeface="Mada"/>
              <a:cs typeface="Mada"/>
              <a:sym typeface="Mada"/>
            </a:endParaRPr>
          </a:p>
          <a:p>
            <a:pPr indent="-304800" lvl="0" marL="457200" marR="0" rtl="0" algn="l">
              <a:lnSpc>
                <a:spcPct val="115000"/>
              </a:lnSpc>
              <a:spcBef>
                <a:spcPts val="0"/>
              </a:spcBef>
              <a:spcAft>
                <a:spcPts val="0"/>
              </a:spcAft>
              <a:buClr>
                <a:srgbClr val="3F3F3F"/>
              </a:buClr>
              <a:buSzPts val="1200"/>
              <a:buFont typeface="Mada"/>
              <a:buChar char="➔"/>
            </a:pPr>
            <a:r>
              <a:rPr lang="en-GB" sz="1200">
                <a:solidFill>
                  <a:srgbClr val="3F3F3F"/>
                </a:solidFill>
                <a:latin typeface="Mada"/>
                <a:ea typeface="Mada"/>
                <a:cs typeface="Mada"/>
                <a:sym typeface="Mada"/>
              </a:rPr>
              <a:t>Report should be written for members of affected community</a:t>
            </a:r>
            <a:endParaRPr sz="1200">
              <a:solidFill>
                <a:srgbClr val="3F3F3F"/>
              </a:solidFill>
              <a:latin typeface="Mada"/>
              <a:ea typeface="Mada"/>
              <a:cs typeface="Mada"/>
              <a:sym typeface="Mada"/>
            </a:endParaRPr>
          </a:p>
        </p:txBody>
      </p:sp>
      <p:sp>
        <p:nvSpPr>
          <p:cNvPr id="469" name="Google Shape;469;p25"/>
          <p:cNvSpPr/>
          <p:nvPr/>
        </p:nvSpPr>
        <p:spPr>
          <a:xfrm>
            <a:off x="416625" y="3856000"/>
            <a:ext cx="6756300" cy="21666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Disease outbreaks can be large or small</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In order to determine source of outbreak, there are standard steps that should be taken to:</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en-GB" sz="1200">
                <a:latin typeface="Mada"/>
                <a:ea typeface="Mada"/>
                <a:cs typeface="Mada"/>
                <a:sym typeface="Mada"/>
              </a:rPr>
              <a:t>Identify there is a problem</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en-GB" sz="1200">
                <a:latin typeface="Mada"/>
                <a:ea typeface="Mada"/>
                <a:cs typeface="Mada"/>
                <a:sym typeface="Mada"/>
              </a:rPr>
              <a:t>Measure the outbreak</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en-GB" sz="1200">
                <a:latin typeface="Mada"/>
                <a:ea typeface="Mada"/>
                <a:cs typeface="Mada"/>
                <a:sym typeface="Mada"/>
              </a:rPr>
              <a:t>Find the responsible agent</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en-GB" sz="1200">
                <a:latin typeface="Mada"/>
                <a:ea typeface="Mada"/>
                <a:cs typeface="Mada"/>
                <a:sym typeface="Mada"/>
              </a:rPr>
              <a:t>Controlling the outbreak/prevention of further cases</a:t>
            </a:r>
            <a:endParaRPr sz="1200">
              <a:latin typeface="Mada"/>
              <a:ea typeface="Mada"/>
              <a:cs typeface="Mada"/>
              <a:sym typeface="Mada"/>
            </a:endParaRPr>
          </a:p>
        </p:txBody>
      </p:sp>
      <p:sp>
        <p:nvSpPr>
          <p:cNvPr id="470" name="Google Shape;470;p25"/>
          <p:cNvSpPr/>
          <p:nvPr/>
        </p:nvSpPr>
        <p:spPr>
          <a:xfrm>
            <a:off x="1431350" y="3650752"/>
            <a:ext cx="4645500" cy="458100"/>
          </a:xfrm>
          <a:prstGeom prst="roundRect">
            <a:avLst>
              <a:gd fmla="val 16667" name="adj"/>
            </a:avLst>
          </a:pr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Nunito"/>
                <a:ea typeface="Nunito"/>
                <a:cs typeface="Nunito"/>
                <a:sym typeface="Nunito"/>
              </a:rPr>
              <a:t>Summary from Dr’s slides</a:t>
            </a:r>
            <a:endParaRPr b="1" sz="1800">
              <a:solidFill>
                <a:srgbClr val="FFFFFF"/>
              </a:solidFill>
              <a:latin typeface="Nunito"/>
              <a:ea typeface="Nunito"/>
              <a:cs typeface="Nunito"/>
              <a:sym typeface="Nunito"/>
            </a:endParaRPr>
          </a:p>
        </p:txBody>
      </p:sp>
      <p:sp>
        <p:nvSpPr>
          <p:cNvPr id="471" name="Google Shape;471;p25"/>
          <p:cNvSpPr txBox="1"/>
          <p:nvPr/>
        </p:nvSpPr>
        <p:spPr>
          <a:xfrm>
            <a:off x="673113" y="7321153"/>
            <a:ext cx="6243300" cy="881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0">
                <a:solidFill>
                  <a:srgbClr val="D9D9D9"/>
                </a:solidFill>
                <a:latin typeface="Karla"/>
                <a:ea typeface="Karla"/>
                <a:cs typeface="Karla"/>
                <a:sym typeface="Karla"/>
              </a:rPr>
              <a:t>🤡</a:t>
            </a:r>
            <a:endParaRPr sz="9000">
              <a:solidFill>
                <a:srgbClr val="D9D9D9"/>
              </a:solidFill>
              <a:latin typeface="Karla"/>
              <a:ea typeface="Karla"/>
              <a:cs typeface="Karla"/>
              <a:sym typeface="Karla"/>
            </a:endParaRPr>
          </a:p>
          <a:p>
            <a:pPr indent="0" lvl="0" marL="0" rtl="0" algn="ctr">
              <a:spcBef>
                <a:spcPts val="0"/>
              </a:spcBef>
              <a:spcAft>
                <a:spcPts val="0"/>
              </a:spcAft>
              <a:buNone/>
            </a:pPr>
            <a:r>
              <a:t/>
            </a:r>
            <a:endParaRPr sz="1100">
              <a:solidFill>
                <a:srgbClr val="D9D9D9"/>
              </a:solidFill>
              <a:latin typeface="Karla"/>
              <a:ea typeface="Karla"/>
              <a:cs typeface="Karla"/>
              <a:sym typeface="Karl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26"/>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6"/>
          <p:cNvSpPr txBox="1"/>
          <p:nvPr/>
        </p:nvSpPr>
        <p:spPr>
          <a:xfrm>
            <a:off x="1070500" y="88673"/>
            <a:ext cx="5619600" cy="1021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GB" sz="3000">
                <a:solidFill>
                  <a:srgbClr val="134F5C"/>
                </a:solidFill>
                <a:latin typeface="Nunito"/>
                <a:ea typeface="Nunito"/>
                <a:cs typeface="Nunito"/>
                <a:sym typeface="Nunito"/>
              </a:rPr>
              <a:t>Practical</a:t>
            </a:r>
            <a:r>
              <a:rPr b="1" lang="en-GB" sz="3000">
                <a:solidFill>
                  <a:srgbClr val="134F5C"/>
                </a:solidFill>
                <a:latin typeface="Nunito"/>
                <a:ea typeface="Nunito"/>
                <a:cs typeface="Nunito"/>
                <a:sym typeface="Nunito"/>
              </a:rPr>
              <a:t> </a:t>
            </a:r>
            <a:r>
              <a:rPr b="1" lang="en-GB" sz="3000">
                <a:solidFill>
                  <a:srgbClr val="134F5C"/>
                </a:solidFill>
                <a:latin typeface="Nunito"/>
                <a:ea typeface="Nunito"/>
                <a:cs typeface="Nunito"/>
                <a:sym typeface="Nunito"/>
              </a:rPr>
              <a:t>Exercise</a:t>
            </a:r>
            <a:r>
              <a:rPr b="1" lang="en-GB" sz="3000">
                <a:solidFill>
                  <a:srgbClr val="134F5C"/>
                </a:solidFill>
                <a:latin typeface="Nunito"/>
                <a:ea typeface="Nunito"/>
                <a:cs typeface="Nunito"/>
                <a:sym typeface="Nunito"/>
              </a:rPr>
              <a:t> </a:t>
            </a:r>
            <a:endParaRPr b="1" sz="3000">
              <a:solidFill>
                <a:srgbClr val="404040"/>
              </a:solidFill>
            </a:endParaRPr>
          </a:p>
        </p:txBody>
      </p:sp>
      <p:sp>
        <p:nvSpPr>
          <p:cNvPr id="478" name="Google Shape;478;p26"/>
          <p:cNvSpPr txBox="1"/>
          <p:nvPr/>
        </p:nvSpPr>
        <p:spPr>
          <a:xfrm>
            <a:off x="289700" y="810100"/>
            <a:ext cx="6891000" cy="9573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en-GB" u="sng">
                <a:solidFill>
                  <a:srgbClr val="134F5C"/>
                </a:solidFill>
                <a:latin typeface="Mada"/>
                <a:ea typeface="Mada"/>
                <a:cs typeface="Mada"/>
                <a:sym typeface="Mada"/>
              </a:rPr>
              <a:t>DESCRIPTION OF THE OUTBREAK</a:t>
            </a:r>
            <a:endParaRPr b="1" u="sng">
              <a:solidFill>
                <a:srgbClr val="134F5C"/>
              </a:solidFill>
              <a:latin typeface="Mada"/>
              <a:ea typeface="Mada"/>
              <a:cs typeface="Mada"/>
              <a:sym typeface="Mada"/>
            </a:endParaRPr>
          </a:p>
          <a:p>
            <a:pPr indent="0" lvl="0" marL="0" rtl="0" algn="l">
              <a:lnSpc>
                <a:spcPct val="115000"/>
              </a:lnSpc>
              <a:spcBef>
                <a:spcPts val="0"/>
              </a:spcBef>
              <a:spcAft>
                <a:spcPts val="0"/>
              </a:spcAft>
              <a:buNone/>
            </a:pPr>
            <a:r>
              <a:rPr lang="en-GB"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0" lvl="0" marL="0" rtl="0" algn="just">
              <a:lnSpc>
                <a:spcPct val="115000"/>
              </a:lnSpc>
              <a:spcBef>
                <a:spcPts val="0"/>
              </a:spcBef>
              <a:spcAft>
                <a:spcPts val="0"/>
              </a:spcAft>
              <a:buNone/>
            </a:pPr>
            <a:r>
              <a:rPr lang="en-GB" sz="1200">
                <a:solidFill>
                  <a:schemeClr val="dk1"/>
                </a:solidFill>
                <a:latin typeface="Mada"/>
                <a:ea typeface="Mada"/>
                <a:cs typeface="Mada"/>
                <a:sym typeface="Mada"/>
              </a:rPr>
              <a:t>On Friday, February 8th, a private physician telephoned the Baltimore City Health Department to report that on the day before and the morning of his call, he had seen several women with acute sore throat.  Each of the women gave a history of attendance at a luncheon at a National Guard Armory on Wednesday, February 6 at 12:00 noon.  The physician described the illnesses as characterized by acute onset with chills, fever, general malaise, and sore throat; physical examination revealed inflamed throat with some exudate, cervical adenitis, and temperature between 38.8 to 40.0 degrees Celsius.</a:t>
            </a:r>
            <a:endParaRPr sz="1200">
              <a:solidFill>
                <a:schemeClr val="dk1"/>
              </a:solidFill>
              <a:latin typeface="Mada"/>
              <a:ea typeface="Mada"/>
              <a:cs typeface="Mada"/>
              <a:sym typeface="Mada"/>
            </a:endParaRPr>
          </a:p>
          <a:p>
            <a:pPr indent="457200" lvl="0" marL="457200" rtl="0" algn="just">
              <a:lnSpc>
                <a:spcPct val="115000"/>
              </a:lnSpc>
              <a:spcBef>
                <a:spcPts val="0"/>
              </a:spcBef>
              <a:spcAft>
                <a:spcPts val="0"/>
              </a:spcAft>
              <a:buNone/>
            </a:pPr>
            <a:r>
              <a:rPr lang="en-GB"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0" lvl="0" marL="0" rtl="0" algn="just">
              <a:lnSpc>
                <a:spcPct val="115000"/>
              </a:lnSpc>
              <a:spcBef>
                <a:spcPts val="0"/>
              </a:spcBef>
              <a:spcAft>
                <a:spcPts val="0"/>
              </a:spcAft>
              <a:buNone/>
            </a:pPr>
            <a:r>
              <a:rPr lang="en-GB" sz="1200">
                <a:solidFill>
                  <a:schemeClr val="dk1"/>
                </a:solidFill>
                <a:latin typeface="Mada"/>
                <a:ea typeface="Mada"/>
                <a:cs typeface="Mada"/>
                <a:sym typeface="Mada"/>
              </a:rPr>
              <a:t>In addition, he stated that one of the husbands, who had not attended the luncheon, had an acute sore throat.  The physician further made the observation that the wife had brought home some leftover food and her husband had eaten this for supper on February 6.</a:t>
            </a:r>
            <a:endParaRPr sz="1200">
              <a:solidFill>
                <a:schemeClr val="dk1"/>
              </a:solidFill>
              <a:latin typeface="Mada"/>
              <a:ea typeface="Mada"/>
              <a:cs typeface="Mada"/>
              <a:sym typeface="Mada"/>
            </a:endParaRPr>
          </a:p>
          <a:p>
            <a:pPr indent="457200" lvl="0" marL="457200" rtl="0" algn="just">
              <a:lnSpc>
                <a:spcPct val="115000"/>
              </a:lnSpc>
              <a:spcBef>
                <a:spcPts val="0"/>
              </a:spcBef>
              <a:spcAft>
                <a:spcPts val="0"/>
              </a:spcAft>
              <a:buNone/>
            </a:pPr>
            <a:r>
              <a:rPr lang="en-GB"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0" lvl="0" marL="0" rtl="0" algn="just">
              <a:lnSpc>
                <a:spcPct val="115000"/>
              </a:lnSpc>
              <a:spcBef>
                <a:spcPts val="0"/>
              </a:spcBef>
              <a:spcAft>
                <a:spcPts val="0"/>
              </a:spcAft>
              <a:buNone/>
            </a:pPr>
            <a:r>
              <a:rPr lang="en-GB" sz="1200">
                <a:solidFill>
                  <a:schemeClr val="dk1"/>
                </a:solidFill>
                <a:latin typeface="Mada"/>
                <a:ea typeface="Mada"/>
                <a:cs typeface="Mada"/>
                <a:sym typeface="Mada"/>
              </a:rPr>
              <a:t>An investigation was immediately undertaken, and the District Health Officer, who made the first home visits, verified the physician's original report and obtained additional information which indicated that this was an outbreak of major proportions.</a:t>
            </a:r>
            <a:endParaRPr sz="1200">
              <a:solidFill>
                <a:schemeClr val="dk1"/>
              </a:solidFill>
              <a:latin typeface="Mada"/>
              <a:ea typeface="Mada"/>
              <a:cs typeface="Mada"/>
              <a:sym typeface="Mada"/>
            </a:endParaRPr>
          </a:p>
          <a:p>
            <a:pPr indent="457200" lvl="0" marL="457200" rtl="0" algn="just">
              <a:lnSpc>
                <a:spcPct val="115000"/>
              </a:lnSpc>
              <a:spcBef>
                <a:spcPts val="0"/>
              </a:spcBef>
              <a:spcAft>
                <a:spcPts val="0"/>
              </a:spcAft>
              <a:buNone/>
            </a:pPr>
            <a:r>
              <a:rPr lang="en-GB"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0" lvl="0" marL="0" rtl="0" algn="just">
              <a:lnSpc>
                <a:spcPct val="115000"/>
              </a:lnSpc>
              <a:spcBef>
                <a:spcPts val="0"/>
              </a:spcBef>
              <a:spcAft>
                <a:spcPts val="0"/>
              </a:spcAft>
              <a:buNone/>
            </a:pPr>
            <a:r>
              <a:rPr lang="en-GB" sz="1200">
                <a:solidFill>
                  <a:schemeClr val="dk1"/>
                </a:solidFill>
                <a:latin typeface="Mada"/>
                <a:ea typeface="Mada"/>
                <a:cs typeface="Mada"/>
                <a:sym typeface="Mada"/>
              </a:rPr>
              <a:t>The luncheon had been a fund‑raising effort to help fight cancer in children and had been an annual affair of an organization of 96 women for several years.  Between 800‑900 people, mostly women, attended the luncheon.  The procurement and preparation of the food served had been done largely by the women themselves.  A commercial caterer and a restaurateur had voluntarily assisted in the preparation of the food.  The complete menu, which was served cafeteria style, was as follows: egg salad, tuna fish salad, macaroni and cheese, cottage cheese with nuts and cherries, pickles and olives, ice cream, coffee and cookies.</a:t>
            </a:r>
            <a:endParaRPr sz="1200">
              <a:solidFill>
                <a:schemeClr val="dk1"/>
              </a:solidFill>
              <a:latin typeface="Mada"/>
              <a:ea typeface="Mada"/>
              <a:cs typeface="Mada"/>
              <a:sym typeface="Mada"/>
            </a:endParaRPr>
          </a:p>
          <a:p>
            <a:pPr indent="457200" lvl="0" marL="457200" rtl="0" algn="just">
              <a:lnSpc>
                <a:spcPct val="115000"/>
              </a:lnSpc>
              <a:spcBef>
                <a:spcPts val="0"/>
              </a:spcBef>
              <a:spcAft>
                <a:spcPts val="0"/>
              </a:spcAft>
              <a:buNone/>
            </a:pPr>
            <a:r>
              <a:rPr lang="en-GB"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0" lvl="0" marL="0" rtl="0" algn="just">
              <a:lnSpc>
                <a:spcPct val="115000"/>
              </a:lnSpc>
              <a:spcBef>
                <a:spcPts val="0"/>
              </a:spcBef>
              <a:spcAft>
                <a:spcPts val="0"/>
              </a:spcAft>
              <a:buNone/>
            </a:pPr>
            <a:r>
              <a:rPr lang="en-GB" sz="1200">
                <a:solidFill>
                  <a:schemeClr val="dk1"/>
                </a:solidFill>
                <a:latin typeface="Mada"/>
                <a:ea typeface="Mada"/>
                <a:cs typeface="Mada"/>
                <a:sym typeface="Mada"/>
              </a:rPr>
              <a:t>A questionnaire was prepared by the Health Department and distributed one week after the luncheon to as many people who had attended as possible.  The questionnaire requested the following information: clinical details of the illness, time of onset of the illness, name of the attending physician, history of foods consumed at the luncheon, and a statement whether any food had been taken home and if so, who had eaten it with what result.  The accompanying table (see appendix) consists of a summary of the information obtained from the returned questionnaires.  Listed in this table are all 96 members of the organization and the 67 guests who supplied information.</a:t>
            </a:r>
            <a:endParaRPr sz="1200">
              <a:solidFill>
                <a:schemeClr val="dk1"/>
              </a:solidFill>
              <a:latin typeface="Mada"/>
              <a:ea typeface="Mada"/>
              <a:cs typeface="Mada"/>
              <a:sym typeface="Mada"/>
            </a:endParaRPr>
          </a:p>
          <a:p>
            <a:pPr indent="0" lvl="0" marL="0" rtl="0" algn="l">
              <a:lnSpc>
                <a:spcPct val="115000"/>
              </a:lnSpc>
              <a:spcBef>
                <a:spcPts val="0"/>
              </a:spcBef>
              <a:spcAft>
                <a:spcPts val="0"/>
              </a:spcAft>
              <a:buNone/>
            </a:pPr>
            <a:r>
              <a:rPr lang="en-GB"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0" lvl="0" marL="0" rtl="0" algn="l">
              <a:lnSpc>
                <a:spcPct val="115000"/>
              </a:lnSpc>
              <a:spcBef>
                <a:spcPts val="0"/>
              </a:spcBef>
              <a:spcAft>
                <a:spcPts val="0"/>
              </a:spcAft>
              <a:buNone/>
            </a:pPr>
            <a:r>
              <a:rPr b="1" lang="en-GB">
                <a:solidFill>
                  <a:srgbClr val="134F5C"/>
                </a:solidFill>
                <a:latin typeface="Mada"/>
                <a:ea typeface="Mada"/>
                <a:cs typeface="Mada"/>
                <a:sym typeface="Mada"/>
              </a:rPr>
              <a:t> </a:t>
            </a:r>
            <a:r>
              <a:rPr b="1" lang="en-GB" u="sng">
                <a:solidFill>
                  <a:srgbClr val="134F5C"/>
                </a:solidFill>
                <a:latin typeface="Mada"/>
                <a:ea typeface="Mada"/>
                <a:cs typeface="Mada"/>
                <a:sym typeface="Mada"/>
              </a:rPr>
              <a:t>SUMMARY OF INFORMATION OBTAINED FROM QUESTIONNAIRES OF MEMBERS</a:t>
            </a:r>
            <a:endParaRPr b="1" u="sng">
              <a:solidFill>
                <a:srgbClr val="134F5C"/>
              </a:solidFill>
              <a:latin typeface="Mada"/>
              <a:ea typeface="Mada"/>
              <a:cs typeface="Mada"/>
              <a:sym typeface="Mada"/>
            </a:endParaRPr>
          </a:p>
          <a:p>
            <a:pPr indent="0" lvl="0" marL="0" rtl="0" algn="l">
              <a:lnSpc>
                <a:spcPct val="115000"/>
              </a:lnSpc>
              <a:spcBef>
                <a:spcPts val="0"/>
              </a:spcBef>
              <a:spcAft>
                <a:spcPts val="0"/>
              </a:spcAft>
              <a:buNone/>
            </a:pPr>
            <a:r>
              <a:rPr b="1" lang="en-GB" sz="1200">
                <a:solidFill>
                  <a:srgbClr val="134F5C"/>
                </a:solidFill>
                <a:latin typeface="Mada"/>
                <a:ea typeface="Mada"/>
                <a:cs typeface="Mada"/>
                <a:sym typeface="Mada"/>
              </a:rPr>
              <a:t> </a:t>
            </a:r>
            <a:endParaRPr b="1" sz="1200">
              <a:solidFill>
                <a:srgbClr val="134F5C"/>
              </a:solidFill>
              <a:latin typeface="Mada"/>
              <a:ea typeface="Mada"/>
              <a:cs typeface="Mada"/>
              <a:sym typeface="Mada"/>
            </a:endParaRPr>
          </a:p>
          <a:p>
            <a:pPr indent="0" lvl="0" marL="0" rtl="0" algn="l">
              <a:lnSpc>
                <a:spcPct val="115000"/>
              </a:lnSpc>
              <a:spcBef>
                <a:spcPts val="0"/>
              </a:spcBef>
              <a:spcAft>
                <a:spcPts val="0"/>
              </a:spcAft>
              <a:buNone/>
            </a:pPr>
            <a:r>
              <a:rPr b="1" lang="en-GB" sz="1200">
                <a:solidFill>
                  <a:srgbClr val="76A5AF"/>
                </a:solidFill>
                <a:latin typeface="Mada"/>
                <a:ea typeface="Mada"/>
                <a:cs typeface="Mada"/>
                <a:sym typeface="Mada"/>
              </a:rPr>
              <a:t> </a:t>
            </a:r>
            <a:r>
              <a:rPr b="1" lang="en-GB" sz="1200" u="sng">
                <a:solidFill>
                  <a:srgbClr val="76A5AF"/>
                </a:solidFill>
                <a:latin typeface="Mada"/>
                <a:ea typeface="Mada"/>
                <a:cs typeface="Mada"/>
                <a:sym typeface="Mada"/>
              </a:rPr>
              <a:t>Methods for Handling Data</a:t>
            </a:r>
            <a:endParaRPr b="1" sz="1200" u="sng">
              <a:solidFill>
                <a:srgbClr val="76A5AF"/>
              </a:solidFill>
              <a:latin typeface="Mada"/>
              <a:ea typeface="Mada"/>
              <a:cs typeface="Mada"/>
              <a:sym typeface="Mada"/>
            </a:endParaRPr>
          </a:p>
          <a:p>
            <a:pPr indent="0" lvl="0" marL="0" rtl="0" algn="l">
              <a:lnSpc>
                <a:spcPct val="115000"/>
              </a:lnSpc>
              <a:spcBef>
                <a:spcPts val="0"/>
              </a:spcBef>
              <a:spcAft>
                <a:spcPts val="0"/>
              </a:spcAft>
              <a:buNone/>
            </a:pPr>
            <a:r>
              <a:rPr lang="en-GB"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0" lvl="0" marL="0" rtl="0" algn="just">
              <a:lnSpc>
                <a:spcPct val="115000"/>
              </a:lnSpc>
              <a:spcBef>
                <a:spcPts val="0"/>
              </a:spcBef>
              <a:spcAft>
                <a:spcPts val="0"/>
              </a:spcAft>
              <a:buNone/>
            </a:pPr>
            <a:r>
              <a:rPr lang="en-GB" sz="1200">
                <a:solidFill>
                  <a:schemeClr val="dk1"/>
                </a:solidFill>
                <a:latin typeface="Mada"/>
                <a:ea typeface="Mada"/>
                <a:cs typeface="Mada"/>
                <a:sym typeface="Mada"/>
              </a:rPr>
              <a:t>The data are given in tabular form in the appendix.  Information for all 96 members and 67 guests who responded to the questionnaire are available in the table.  To extract data from the tables, one could use a highlighting marker to draw a band of transparent color across the line for each case </a:t>
            </a:r>
            <a:r>
              <a:rPr lang="en-GB" sz="1200" u="sng">
                <a:solidFill>
                  <a:schemeClr val="dk1"/>
                </a:solidFill>
                <a:latin typeface="Mada"/>
                <a:ea typeface="Mada"/>
                <a:cs typeface="Mada"/>
                <a:sym typeface="Mada"/>
              </a:rPr>
              <a:t>or</a:t>
            </a:r>
            <a:r>
              <a:rPr lang="en-GB" sz="1200">
                <a:solidFill>
                  <a:schemeClr val="dk1"/>
                </a:solidFill>
                <a:latin typeface="Mada"/>
                <a:ea typeface="Mada"/>
                <a:cs typeface="Mada"/>
                <a:sym typeface="Mada"/>
              </a:rPr>
              <a:t> non‑case, based on your definition of which symptoms constitute illness.  In this instance, there are fewer non‑cases than cases.  Highlighting the non‑cases will be less work than highlighting the cases.  This technique will increase the accuracy of data extraction.   Sorting and counting of the data can be done simultaneously by more than one student in the group.</a:t>
            </a:r>
            <a:endParaRPr sz="1200">
              <a:solidFill>
                <a:schemeClr val="dk1"/>
              </a:solidFill>
              <a:latin typeface="Mada"/>
              <a:ea typeface="Mada"/>
              <a:cs typeface="Mada"/>
              <a:sym typeface="Mad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27"/>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7"/>
          <p:cNvSpPr txBox="1"/>
          <p:nvPr/>
        </p:nvSpPr>
        <p:spPr>
          <a:xfrm>
            <a:off x="1068444" y="92782"/>
            <a:ext cx="5619600" cy="1021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GB" sz="3000">
                <a:solidFill>
                  <a:srgbClr val="134F5C"/>
                </a:solidFill>
                <a:latin typeface="Nunito"/>
                <a:ea typeface="Nunito"/>
                <a:cs typeface="Nunito"/>
                <a:sym typeface="Nunito"/>
              </a:rPr>
              <a:t>Practical Exercise </a:t>
            </a:r>
            <a:endParaRPr b="1" sz="3000">
              <a:solidFill>
                <a:srgbClr val="404040"/>
              </a:solidFill>
            </a:endParaRPr>
          </a:p>
        </p:txBody>
      </p:sp>
      <p:sp>
        <p:nvSpPr>
          <p:cNvPr id="485" name="Google Shape;485;p27"/>
          <p:cNvSpPr txBox="1"/>
          <p:nvPr/>
        </p:nvSpPr>
        <p:spPr>
          <a:xfrm>
            <a:off x="-169227" y="836138"/>
            <a:ext cx="7589400" cy="7361400"/>
          </a:xfrm>
          <a:prstGeom prst="rect">
            <a:avLst/>
          </a:prstGeom>
          <a:noFill/>
          <a:ln>
            <a:noFill/>
          </a:ln>
        </p:spPr>
        <p:txBody>
          <a:bodyPr anchorCtr="0" anchor="t" bIns="91425" lIns="91425" spcFirstLastPara="1" rIns="91425" wrap="square" tIns="91425">
            <a:spAutoFit/>
          </a:bodyPr>
          <a:lstStyle/>
          <a:p>
            <a:pPr indent="-292100" lvl="0" marL="457200" rtl="0" algn="just">
              <a:lnSpc>
                <a:spcPct val="115000"/>
              </a:lnSpc>
              <a:spcBef>
                <a:spcPts val="0"/>
              </a:spcBef>
              <a:spcAft>
                <a:spcPts val="0"/>
              </a:spcAft>
              <a:buClr>
                <a:schemeClr val="dk1"/>
              </a:buClr>
              <a:buSzPts val="1000"/>
              <a:buFont typeface="Mada"/>
              <a:buAutoNum type="arabicPeriod"/>
            </a:pPr>
            <a:r>
              <a:rPr b="1" lang="en-GB" sz="1000" u="sng">
                <a:solidFill>
                  <a:schemeClr val="dk1"/>
                </a:solidFill>
                <a:latin typeface="Mada"/>
                <a:ea typeface="Mada"/>
                <a:cs typeface="Mada"/>
                <a:sym typeface="Mada"/>
              </a:rPr>
              <a:t>Case Definition</a:t>
            </a:r>
            <a:r>
              <a:rPr b="1" lang="en-GB" sz="1000">
                <a:solidFill>
                  <a:schemeClr val="dk1"/>
                </a:solidFill>
                <a:latin typeface="Mada"/>
                <a:ea typeface="Mada"/>
                <a:cs typeface="Mada"/>
                <a:sym typeface="Mada"/>
              </a:rPr>
              <a:t>:</a:t>
            </a:r>
            <a:r>
              <a:rPr lang="en-GB" sz="1000">
                <a:solidFill>
                  <a:schemeClr val="dk1"/>
                </a:solidFill>
                <a:latin typeface="Mada"/>
                <a:ea typeface="Mada"/>
                <a:cs typeface="Mada"/>
                <a:sym typeface="Mada"/>
              </a:rPr>
              <a:t> You have to consider the best way in which to </a:t>
            </a:r>
            <a:r>
              <a:rPr lang="en-GB" sz="1000" u="sng">
                <a:solidFill>
                  <a:schemeClr val="dk1"/>
                </a:solidFill>
                <a:latin typeface="Mada"/>
                <a:ea typeface="Mada"/>
                <a:cs typeface="Mada"/>
                <a:sym typeface="Mada"/>
              </a:rPr>
              <a:t>define a case</a:t>
            </a:r>
            <a:r>
              <a:rPr lang="en-GB" sz="1000">
                <a:solidFill>
                  <a:schemeClr val="dk1"/>
                </a:solidFill>
                <a:latin typeface="Mada"/>
                <a:ea typeface="Mada"/>
                <a:cs typeface="Mada"/>
                <a:sym typeface="Mada"/>
              </a:rPr>
              <a:t> of illness.  There are several possibilities and each definition you choose will yield a different number of cases.  The goal is to include as many "true" cases and as few "false" cases as possible.  Each definition will differ in its validity, i.e. its ability to properly classify those who are truly sick and those who are truly not sick. As a group, decide which symptom(s) will be your case definition. You will use this to determine the </a:t>
            </a:r>
            <a:r>
              <a:rPr i="1" lang="en-GB" sz="1000">
                <a:solidFill>
                  <a:schemeClr val="dk1"/>
                </a:solidFill>
                <a:latin typeface="Mada"/>
                <a:ea typeface="Mada"/>
                <a:cs typeface="Mada"/>
                <a:sym typeface="Mada"/>
              </a:rPr>
              <a:t>numerator</a:t>
            </a:r>
            <a:r>
              <a:rPr lang="en-GB" sz="1000">
                <a:solidFill>
                  <a:schemeClr val="dk1"/>
                </a:solidFill>
                <a:latin typeface="Mada"/>
                <a:ea typeface="Mada"/>
                <a:cs typeface="Mada"/>
                <a:sym typeface="Mada"/>
              </a:rPr>
              <a:t> of the attack rates that you will calculate later. </a:t>
            </a:r>
            <a:endParaRPr sz="1000">
              <a:solidFill>
                <a:schemeClr val="dk1"/>
              </a:solidFill>
              <a:latin typeface="Mada"/>
              <a:ea typeface="Mada"/>
              <a:cs typeface="Mada"/>
              <a:sym typeface="Mada"/>
            </a:endParaRPr>
          </a:p>
          <a:p>
            <a:pPr indent="0" lvl="0" marL="0" rtl="0" algn="just">
              <a:lnSpc>
                <a:spcPct val="115000"/>
              </a:lnSpc>
              <a:spcBef>
                <a:spcPts val="0"/>
              </a:spcBef>
              <a:spcAft>
                <a:spcPts val="0"/>
              </a:spcAft>
              <a:buNone/>
            </a:pPr>
            <a:r>
              <a:rPr lang="en-GB" sz="1000" u="sng">
                <a:solidFill>
                  <a:schemeClr val="dk1"/>
                </a:solidFill>
                <a:latin typeface="Mada"/>
                <a:ea typeface="Mada"/>
                <a:cs typeface="Mada"/>
                <a:sym typeface="Mada"/>
              </a:rPr>
              <a:t> </a:t>
            </a:r>
            <a:endParaRPr sz="1000" u="sng">
              <a:solidFill>
                <a:schemeClr val="dk1"/>
              </a:solidFill>
              <a:latin typeface="Mada"/>
              <a:ea typeface="Mada"/>
              <a:cs typeface="Mada"/>
              <a:sym typeface="Mada"/>
            </a:endParaRPr>
          </a:p>
          <a:p>
            <a:pPr indent="0" lvl="0" marL="0" rtl="0" algn="just">
              <a:lnSpc>
                <a:spcPct val="115000"/>
              </a:lnSpc>
              <a:spcBef>
                <a:spcPts val="0"/>
              </a:spcBef>
              <a:spcAft>
                <a:spcPts val="0"/>
              </a:spcAft>
              <a:buNone/>
            </a:pPr>
            <a:r>
              <a:rPr lang="en-GB" sz="1000" u="sng">
                <a:solidFill>
                  <a:schemeClr val="dk1"/>
                </a:solidFill>
                <a:latin typeface="Mada"/>
                <a:ea typeface="Mada"/>
                <a:cs typeface="Mada"/>
                <a:sym typeface="Mada"/>
              </a:rPr>
              <a:t> </a:t>
            </a:r>
            <a:endParaRPr sz="1000" u="sng">
              <a:solidFill>
                <a:schemeClr val="dk1"/>
              </a:solidFill>
              <a:latin typeface="Mada"/>
              <a:ea typeface="Mada"/>
              <a:cs typeface="Mada"/>
              <a:sym typeface="Mada"/>
            </a:endParaRPr>
          </a:p>
          <a:p>
            <a:pPr indent="0" lvl="0" marL="0" rtl="0" algn="just">
              <a:lnSpc>
                <a:spcPct val="115000"/>
              </a:lnSpc>
              <a:spcBef>
                <a:spcPts val="0"/>
              </a:spcBef>
              <a:spcAft>
                <a:spcPts val="0"/>
              </a:spcAft>
              <a:buNone/>
            </a:pPr>
            <a:r>
              <a:rPr lang="en-GB" sz="1000" u="sng">
                <a:solidFill>
                  <a:schemeClr val="dk1"/>
                </a:solidFill>
                <a:latin typeface="Mada"/>
                <a:ea typeface="Mada"/>
                <a:cs typeface="Mada"/>
                <a:sym typeface="Mada"/>
              </a:rPr>
              <a:t> </a:t>
            </a:r>
            <a:endParaRPr sz="1000" u="sng">
              <a:solidFill>
                <a:schemeClr val="dk1"/>
              </a:solidFill>
              <a:latin typeface="Mada"/>
              <a:ea typeface="Mada"/>
              <a:cs typeface="Mada"/>
              <a:sym typeface="Mada"/>
            </a:endParaRPr>
          </a:p>
          <a:p>
            <a:pPr indent="0" lvl="0" marL="0" rtl="0" algn="just">
              <a:lnSpc>
                <a:spcPct val="115000"/>
              </a:lnSpc>
              <a:spcBef>
                <a:spcPts val="0"/>
              </a:spcBef>
              <a:spcAft>
                <a:spcPts val="0"/>
              </a:spcAft>
              <a:buNone/>
            </a:pPr>
            <a:r>
              <a:rPr lang="en-GB" sz="1000">
                <a:solidFill>
                  <a:schemeClr val="dk1"/>
                </a:solidFill>
                <a:latin typeface="Mada"/>
                <a:ea typeface="Mada"/>
                <a:cs typeface="Mada"/>
                <a:sym typeface="Mada"/>
              </a:rPr>
              <a:t> </a:t>
            </a:r>
            <a:endParaRPr sz="1000">
              <a:solidFill>
                <a:schemeClr val="dk1"/>
              </a:solidFill>
              <a:latin typeface="Mada"/>
              <a:ea typeface="Mada"/>
              <a:cs typeface="Mada"/>
              <a:sym typeface="Mada"/>
            </a:endParaRPr>
          </a:p>
          <a:p>
            <a:pPr indent="-292100" lvl="0" marL="457200" rtl="0" algn="just">
              <a:lnSpc>
                <a:spcPct val="115000"/>
              </a:lnSpc>
              <a:spcBef>
                <a:spcPts val="0"/>
              </a:spcBef>
              <a:spcAft>
                <a:spcPts val="0"/>
              </a:spcAft>
              <a:buClr>
                <a:schemeClr val="dk1"/>
              </a:buClr>
              <a:buSzPts val="1000"/>
              <a:buFont typeface="Mada"/>
              <a:buAutoNum type="arabicPeriod"/>
            </a:pPr>
            <a:r>
              <a:rPr b="1" lang="en-GB" sz="1000" u="sng">
                <a:solidFill>
                  <a:schemeClr val="dk1"/>
                </a:solidFill>
                <a:latin typeface="Mada"/>
                <a:ea typeface="Mada"/>
                <a:cs typeface="Mada"/>
                <a:sym typeface="Mada"/>
              </a:rPr>
              <a:t>Population at risk</a:t>
            </a:r>
            <a:r>
              <a:rPr b="1" lang="en-GB" sz="1000">
                <a:solidFill>
                  <a:schemeClr val="dk1"/>
                </a:solidFill>
                <a:latin typeface="Mada"/>
                <a:ea typeface="Mada"/>
                <a:cs typeface="Mada"/>
                <a:sym typeface="Mada"/>
              </a:rPr>
              <a:t>:</a:t>
            </a:r>
            <a:r>
              <a:rPr lang="en-GB" sz="1000">
                <a:solidFill>
                  <a:schemeClr val="dk1"/>
                </a:solidFill>
                <a:latin typeface="Mada"/>
                <a:ea typeface="Mada"/>
                <a:cs typeface="Mada"/>
                <a:sym typeface="Mada"/>
              </a:rPr>
              <a:t> Your group must decide who to include in your study.  The individuals you select to be in your study will constitute the </a:t>
            </a:r>
            <a:r>
              <a:rPr i="1" lang="en-GB" sz="1000">
                <a:solidFill>
                  <a:schemeClr val="dk1"/>
                </a:solidFill>
                <a:latin typeface="Mada"/>
                <a:ea typeface="Mada"/>
                <a:cs typeface="Mada"/>
                <a:sym typeface="Mada"/>
              </a:rPr>
              <a:t>denominator</a:t>
            </a:r>
            <a:r>
              <a:rPr lang="en-GB" sz="1000">
                <a:solidFill>
                  <a:schemeClr val="dk1"/>
                </a:solidFill>
                <a:latin typeface="Mada"/>
                <a:ea typeface="Mada"/>
                <a:cs typeface="Mada"/>
                <a:sym typeface="Mada"/>
              </a:rPr>
              <a:t> of the attack rate you calculate later. Ideally, they should be </a:t>
            </a:r>
            <a:r>
              <a:rPr i="1" lang="en-GB" sz="1000">
                <a:solidFill>
                  <a:schemeClr val="dk1"/>
                </a:solidFill>
                <a:latin typeface="Mada"/>
                <a:ea typeface="Mada"/>
                <a:cs typeface="Mada"/>
                <a:sym typeface="Mada"/>
              </a:rPr>
              <a:t>representative</a:t>
            </a:r>
            <a:r>
              <a:rPr lang="en-GB" sz="1000">
                <a:solidFill>
                  <a:schemeClr val="dk1"/>
                </a:solidFill>
                <a:latin typeface="Mada"/>
                <a:ea typeface="Mada"/>
                <a:cs typeface="Mada"/>
                <a:sym typeface="Mada"/>
              </a:rPr>
              <a:t> of all the people who ate at the luncheon and thus, all people at risk of becoming ill.  To be representative they should be unbiased with respect to the foods eaten and to whether or not they became ill.  Consider whether the data for both the members and the guests should be used in your analysis. Do both sets of data meet the requirements for representativeness mentioned above? Why or why not?</a:t>
            </a:r>
            <a:endParaRPr sz="1000">
              <a:solidFill>
                <a:schemeClr val="dk1"/>
              </a:solidFill>
              <a:latin typeface="Mada"/>
              <a:ea typeface="Mada"/>
              <a:cs typeface="Mada"/>
              <a:sym typeface="Mada"/>
            </a:endParaRPr>
          </a:p>
          <a:p>
            <a:pPr indent="0" lvl="0" marL="0" rtl="0" algn="just">
              <a:lnSpc>
                <a:spcPct val="115000"/>
              </a:lnSpc>
              <a:spcBef>
                <a:spcPts val="0"/>
              </a:spcBef>
              <a:spcAft>
                <a:spcPts val="0"/>
              </a:spcAft>
              <a:buNone/>
            </a:pPr>
            <a:r>
              <a:t/>
            </a:r>
            <a:endParaRPr sz="1000">
              <a:solidFill>
                <a:schemeClr val="dk1"/>
              </a:solidFill>
              <a:latin typeface="Mada"/>
              <a:ea typeface="Mada"/>
              <a:cs typeface="Mada"/>
              <a:sym typeface="Mada"/>
            </a:endParaRPr>
          </a:p>
          <a:p>
            <a:pPr indent="0" lvl="0" marL="0" rtl="0" algn="just">
              <a:lnSpc>
                <a:spcPct val="115000"/>
              </a:lnSpc>
              <a:spcBef>
                <a:spcPts val="0"/>
              </a:spcBef>
              <a:spcAft>
                <a:spcPts val="0"/>
              </a:spcAft>
              <a:buNone/>
            </a:pPr>
            <a:r>
              <a:t/>
            </a:r>
            <a:endParaRPr sz="1000">
              <a:solidFill>
                <a:schemeClr val="dk1"/>
              </a:solidFill>
              <a:latin typeface="Mada"/>
              <a:ea typeface="Mada"/>
              <a:cs typeface="Mada"/>
              <a:sym typeface="Mada"/>
            </a:endParaRPr>
          </a:p>
          <a:p>
            <a:pPr indent="-292100" lvl="0" marL="457200" rtl="0" algn="just">
              <a:lnSpc>
                <a:spcPct val="115000"/>
              </a:lnSpc>
              <a:spcBef>
                <a:spcPts val="0"/>
              </a:spcBef>
              <a:spcAft>
                <a:spcPts val="0"/>
              </a:spcAft>
              <a:buClr>
                <a:schemeClr val="dk1"/>
              </a:buClr>
              <a:buSzPts val="1000"/>
              <a:buFont typeface="Mada"/>
              <a:buAutoNum type="arabicPeriod"/>
            </a:pPr>
            <a:r>
              <a:rPr b="1" lang="en-GB" sz="1000" u="sng">
                <a:solidFill>
                  <a:schemeClr val="dk1"/>
                </a:solidFill>
                <a:latin typeface="Mada"/>
                <a:ea typeface="Mada"/>
                <a:cs typeface="Mada"/>
                <a:sym typeface="Mada"/>
              </a:rPr>
              <a:t>Attack rates</a:t>
            </a:r>
            <a:r>
              <a:rPr b="1" lang="en-GB" sz="1000">
                <a:solidFill>
                  <a:schemeClr val="dk1"/>
                </a:solidFill>
                <a:latin typeface="Mada"/>
                <a:ea typeface="Mada"/>
                <a:cs typeface="Mada"/>
                <a:sym typeface="Mada"/>
              </a:rPr>
              <a:t>:</a:t>
            </a:r>
            <a:r>
              <a:rPr lang="en-GB" sz="1000">
                <a:solidFill>
                  <a:schemeClr val="dk1"/>
                </a:solidFill>
                <a:latin typeface="Mada"/>
                <a:ea typeface="Mada"/>
                <a:cs typeface="Mada"/>
                <a:sym typeface="Mada"/>
              </a:rPr>
              <a:t> Using your case definition and definition of the population at risk of developing illness, calculate the estimated overall attack rate of the illness among those attending the luncheon?</a:t>
            </a:r>
            <a:endParaRPr sz="1000">
              <a:solidFill>
                <a:schemeClr val="dk1"/>
              </a:solidFill>
              <a:latin typeface="Mada"/>
              <a:ea typeface="Mada"/>
              <a:cs typeface="Mada"/>
              <a:sym typeface="Mada"/>
            </a:endParaRPr>
          </a:p>
          <a:p>
            <a:pPr indent="0" lvl="0" marL="0" rtl="0" algn="just">
              <a:lnSpc>
                <a:spcPct val="115000"/>
              </a:lnSpc>
              <a:spcBef>
                <a:spcPts val="0"/>
              </a:spcBef>
              <a:spcAft>
                <a:spcPts val="0"/>
              </a:spcAft>
              <a:buClr>
                <a:schemeClr val="dk1"/>
              </a:buClr>
              <a:buSzPts val="1100"/>
              <a:buFont typeface="Arial"/>
              <a:buNone/>
            </a:pPr>
            <a:r>
              <a:rPr lang="en-GB" sz="1000" u="sng">
                <a:solidFill>
                  <a:schemeClr val="dk1"/>
                </a:solidFill>
                <a:latin typeface="Mada"/>
                <a:ea typeface="Mada"/>
                <a:cs typeface="Mada"/>
                <a:sym typeface="Mada"/>
              </a:rPr>
              <a:t> </a:t>
            </a:r>
            <a:endParaRPr sz="1000" u="sng">
              <a:solidFill>
                <a:schemeClr val="dk1"/>
              </a:solidFill>
              <a:latin typeface="Mada"/>
              <a:ea typeface="Mada"/>
              <a:cs typeface="Mada"/>
              <a:sym typeface="Mada"/>
            </a:endParaRPr>
          </a:p>
          <a:p>
            <a:pPr indent="0" lvl="0" marL="0" rtl="0" algn="just">
              <a:lnSpc>
                <a:spcPct val="115000"/>
              </a:lnSpc>
              <a:spcBef>
                <a:spcPts val="0"/>
              </a:spcBef>
              <a:spcAft>
                <a:spcPts val="0"/>
              </a:spcAft>
              <a:buClr>
                <a:schemeClr val="dk1"/>
              </a:buClr>
              <a:buSzPts val="1100"/>
              <a:buFont typeface="Arial"/>
              <a:buNone/>
            </a:pPr>
            <a:r>
              <a:rPr lang="en-GB" sz="1000" u="sng">
                <a:solidFill>
                  <a:schemeClr val="dk1"/>
                </a:solidFill>
                <a:latin typeface="Mada"/>
                <a:ea typeface="Mada"/>
                <a:cs typeface="Mada"/>
                <a:sym typeface="Mada"/>
              </a:rPr>
              <a:t> </a:t>
            </a:r>
            <a:endParaRPr sz="1000" u="sng">
              <a:solidFill>
                <a:schemeClr val="dk1"/>
              </a:solidFill>
              <a:latin typeface="Mada"/>
              <a:ea typeface="Mada"/>
              <a:cs typeface="Mada"/>
              <a:sym typeface="Mada"/>
            </a:endParaRPr>
          </a:p>
          <a:p>
            <a:pPr indent="0" lvl="0" marL="0" rtl="0" algn="just">
              <a:lnSpc>
                <a:spcPct val="115000"/>
              </a:lnSpc>
              <a:spcBef>
                <a:spcPts val="0"/>
              </a:spcBef>
              <a:spcAft>
                <a:spcPts val="0"/>
              </a:spcAft>
              <a:buClr>
                <a:schemeClr val="dk1"/>
              </a:buClr>
              <a:buSzPts val="1100"/>
              <a:buFont typeface="Arial"/>
              <a:buNone/>
            </a:pPr>
            <a:r>
              <a:rPr lang="en-GB" sz="1000" u="sng">
                <a:solidFill>
                  <a:schemeClr val="dk1"/>
                </a:solidFill>
                <a:latin typeface="Mada"/>
                <a:ea typeface="Mada"/>
                <a:cs typeface="Mada"/>
                <a:sym typeface="Mada"/>
              </a:rPr>
              <a:t> </a:t>
            </a:r>
            <a:endParaRPr sz="1000" u="sng">
              <a:solidFill>
                <a:schemeClr val="dk1"/>
              </a:solidFill>
              <a:latin typeface="Mada"/>
              <a:ea typeface="Mada"/>
              <a:cs typeface="Mada"/>
              <a:sym typeface="Mada"/>
            </a:endParaRPr>
          </a:p>
          <a:p>
            <a:pPr indent="0" lvl="0" marL="0" rtl="0" algn="just">
              <a:lnSpc>
                <a:spcPct val="115000"/>
              </a:lnSpc>
              <a:spcBef>
                <a:spcPts val="0"/>
              </a:spcBef>
              <a:spcAft>
                <a:spcPts val="0"/>
              </a:spcAft>
              <a:buClr>
                <a:schemeClr val="dk1"/>
              </a:buClr>
              <a:buSzPts val="1100"/>
              <a:buFont typeface="Arial"/>
              <a:buNone/>
            </a:pPr>
            <a:r>
              <a:rPr lang="en-GB" sz="1000" u="sng">
                <a:solidFill>
                  <a:schemeClr val="dk1"/>
                </a:solidFill>
                <a:latin typeface="Mada"/>
                <a:ea typeface="Mada"/>
                <a:cs typeface="Mada"/>
                <a:sym typeface="Mada"/>
              </a:rPr>
              <a:t> </a:t>
            </a:r>
            <a:endParaRPr sz="1000" u="sng">
              <a:solidFill>
                <a:schemeClr val="dk1"/>
              </a:solidFill>
              <a:latin typeface="Mada"/>
              <a:ea typeface="Mada"/>
              <a:cs typeface="Mada"/>
              <a:sym typeface="Mada"/>
            </a:endParaRPr>
          </a:p>
          <a:p>
            <a:pPr indent="-292100" lvl="0" marL="457200" rtl="0" algn="just">
              <a:lnSpc>
                <a:spcPct val="115000"/>
              </a:lnSpc>
              <a:spcBef>
                <a:spcPts val="0"/>
              </a:spcBef>
              <a:spcAft>
                <a:spcPts val="0"/>
              </a:spcAft>
              <a:buClr>
                <a:schemeClr val="dk1"/>
              </a:buClr>
              <a:buSzPts val="1000"/>
              <a:buFont typeface="Mada"/>
              <a:buAutoNum type="arabicPeriod"/>
            </a:pPr>
            <a:r>
              <a:rPr b="1" lang="en-GB" sz="1000" u="sng">
                <a:solidFill>
                  <a:schemeClr val="dk1"/>
                </a:solidFill>
                <a:latin typeface="Mada"/>
                <a:ea typeface="Mada"/>
                <a:cs typeface="Mada"/>
                <a:sym typeface="Mada"/>
              </a:rPr>
              <a:t>Epidemic curve</a:t>
            </a:r>
            <a:r>
              <a:rPr b="1" lang="en-GB" sz="1000">
                <a:solidFill>
                  <a:schemeClr val="dk1"/>
                </a:solidFill>
                <a:latin typeface="Mada"/>
                <a:ea typeface="Mada"/>
                <a:cs typeface="Mada"/>
                <a:sym typeface="Mada"/>
              </a:rPr>
              <a:t>: </a:t>
            </a:r>
            <a:r>
              <a:rPr lang="en-GB" sz="1000">
                <a:solidFill>
                  <a:schemeClr val="dk1"/>
                </a:solidFill>
                <a:latin typeface="Mada"/>
                <a:ea typeface="Mada"/>
                <a:cs typeface="Mada"/>
                <a:sym typeface="Mada"/>
              </a:rPr>
              <a:t>Orient the outbreak as to time by tabulating the cases by day of onset, and where possible by time of day.  Graph the distribution and find the median time (in hours) of onset.  Note that only a date is given in some cases, whereas time of day (AM or PM) is given in other cases.  Consider how to use this information while making maximum use of all of the data available.  Make any possible inferences as to the type of outbreak and the probable time of exposure.</a:t>
            </a:r>
            <a:endParaRPr sz="1000">
              <a:solidFill>
                <a:schemeClr val="dk1"/>
              </a:solidFill>
              <a:latin typeface="Mada"/>
              <a:ea typeface="Mada"/>
              <a:cs typeface="Mada"/>
              <a:sym typeface="Mada"/>
            </a:endParaRPr>
          </a:p>
          <a:p>
            <a:pPr indent="-457200" lvl="0" marL="457200" rtl="0" algn="just">
              <a:lnSpc>
                <a:spcPct val="115000"/>
              </a:lnSpc>
              <a:spcBef>
                <a:spcPts val="0"/>
              </a:spcBef>
              <a:spcAft>
                <a:spcPts val="0"/>
              </a:spcAft>
              <a:buNone/>
            </a:pPr>
            <a:r>
              <a:t/>
            </a:r>
            <a:endParaRPr sz="1000">
              <a:solidFill>
                <a:schemeClr val="dk1"/>
              </a:solidFill>
              <a:latin typeface="Mada"/>
              <a:ea typeface="Mada"/>
              <a:cs typeface="Mada"/>
              <a:sym typeface="Mada"/>
            </a:endParaRPr>
          </a:p>
          <a:p>
            <a:pPr indent="-457200" lvl="0" marL="457200" rtl="0" algn="just">
              <a:lnSpc>
                <a:spcPct val="115000"/>
              </a:lnSpc>
              <a:spcBef>
                <a:spcPts val="0"/>
              </a:spcBef>
              <a:spcAft>
                <a:spcPts val="0"/>
              </a:spcAft>
              <a:buNone/>
            </a:pPr>
            <a:r>
              <a:t/>
            </a:r>
            <a:endParaRPr sz="1000">
              <a:solidFill>
                <a:schemeClr val="dk1"/>
              </a:solidFill>
              <a:latin typeface="Mada"/>
              <a:ea typeface="Mada"/>
              <a:cs typeface="Mada"/>
              <a:sym typeface="Mada"/>
            </a:endParaRPr>
          </a:p>
          <a:p>
            <a:pPr indent="-292100" lvl="0" marL="457200" rtl="0" algn="just">
              <a:lnSpc>
                <a:spcPct val="115000"/>
              </a:lnSpc>
              <a:spcBef>
                <a:spcPts val="0"/>
              </a:spcBef>
              <a:spcAft>
                <a:spcPts val="0"/>
              </a:spcAft>
              <a:buClr>
                <a:schemeClr val="dk1"/>
              </a:buClr>
              <a:buSzPts val="1000"/>
              <a:buFont typeface="Mada"/>
              <a:buAutoNum type="arabicPeriod"/>
            </a:pPr>
            <a:r>
              <a:rPr b="1" lang="en-GB" sz="1000" u="sng">
                <a:solidFill>
                  <a:schemeClr val="dk1"/>
                </a:solidFill>
                <a:latin typeface="Mada"/>
                <a:ea typeface="Mada"/>
                <a:cs typeface="Mada"/>
                <a:sym typeface="Mada"/>
              </a:rPr>
              <a:t>Food-specific attack rates</a:t>
            </a:r>
            <a:r>
              <a:rPr lang="en-GB" sz="1000">
                <a:solidFill>
                  <a:schemeClr val="dk1"/>
                </a:solidFill>
                <a:latin typeface="Mada"/>
                <a:ea typeface="Mada"/>
                <a:cs typeface="Mada"/>
                <a:sym typeface="Mada"/>
              </a:rPr>
              <a:t>: An important issue is whether a particular food can be implicated as the source of the agent causing the illness.  In order to determine this, make appropriate tables of the rates needed to identify the probable source of the outbreak.  Refer to the CDC form in the appendix.  Compare the attack rates for eaters and non‑eaters of each food by calculating: </a:t>
            </a:r>
            <a:r>
              <a:rPr b="1" lang="en-GB" sz="1000">
                <a:solidFill>
                  <a:schemeClr val="dk1"/>
                </a:solidFill>
                <a:latin typeface="Mada"/>
                <a:ea typeface="Mada"/>
                <a:cs typeface="Mada"/>
                <a:sym typeface="Mada"/>
              </a:rPr>
              <a:t>(1) the </a:t>
            </a:r>
            <a:r>
              <a:rPr b="1" i="1" lang="en-GB" sz="1000">
                <a:solidFill>
                  <a:schemeClr val="dk1"/>
                </a:solidFill>
                <a:latin typeface="Mada"/>
                <a:ea typeface="Mada"/>
                <a:cs typeface="Mada"/>
                <a:sym typeface="Mada"/>
              </a:rPr>
              <a:t>difference</a:t>
            </a:r>
            <a:r>
              <a:rPr b="1" lang="en-GB" sz="1000">
                <a:solidFill>
                  <a:schemeClr val="dk1"/>
                </a:solidFill>
                <a:latin typeface="Mada"/>
                <a:ea typeface="Mada"/>
                <a:cs typeface="Mada"/>
                <a:sym typeface="Mada"/>
              </a:rPr>
              <a:t> between the two rates, and (2) the </a:t>
            </a:r>
            <a:r>
              <a:rPr b="1" i="1" lang="en-GB" sz="1000">
                <a:solidFill>
                  <a:schemeClr val="dk1"/>
                </a:solidFill>
                <a:latin typeface="Mada"/>
                <a:ea typeface="Mada"/>
                <a:cs typeface="Mada"/>
                <a:sym typeface="Mada"/>
              </a:rPr>
              <a:t>ratio</a:t>
            </a:r>
            <a:r>
              <a:rPr b="1" lang="en-GB" sz="1000">
                <a:solidFill>
                  <a:schemeClr val="dk1"/>
                </a:solidFill>
                <a:latin typeface="Mada"/>
                <a:ea typeface="Mada"/>
                <a:cs typeface="Mada"/>
                <a:sym typeface="Mada"/>
              </a:rPr>
              <a:t> of the two rates.</a:t>
            </a:r>
            <a:endParaRPr b="1" sz="1000">
              <a:solidFill>
                <a:schemeClr val="dk1"/>
              </a:solidFill>
              <a:latin typeface="Mada"/>
              <a:ea typeface="Mada"/>
              <a:cs typeface="Mada"/>
              <a:sym typeface="Mada"/>
            </a:endParaRPr>
          </a:p>
          <a:p>
            <a:pPr indent="0" lvl="0" marL="0" rtl="0" algn="just">
              <a:lnSpc>
                <a:spcPct val="115000"/>
              </a:lnSpc>
              <a:spcBef>
                <a:spcPts val="0"/>
              </a:spcBef>
              <a:spcAft>
                <a:spcPts val="0"/>
              </a:spcAft>
              <a:buNone/>
            </a:pPr>
            <a:r>
              <a:rPr b="1" lang="en-GB" sz="1000">
                <a:solidFill>
                  <a:schemeClr val="dk1"/>
                </a:solidFill>
                <a:latin typeface="Mada"/>
                <a:ea typeface="Mada"/>
                <a:cs typeface="Mada"/>
                <a:sym typeface="Mada"/>
              </a:rPr>
              <a:t> </a:t>
            </a:r>
            <a:endParaRPr b="1" sz="1000">
              <a:solidFill>
                <a:schemeClr val="dk1"/>
              </a:solidFill>
              <a:latin typeface="Mada"/>
              <a:ea typeface="Mada"/>
              <a:cs typeface="Mada"/>
              <a:sym typeface="Mada"/>
            </a:endParaRPr>
          </a:p>
          <a:p>
            <a:pPr indent="0" lvl="0" marL="0" rtl="0" algn="just">
              <a:lnSpc>
                <a:spcPct val="115000"/>
              </a:lnSpc>
              <a:spcBef>
                <a:spcPts val="0"/>
              </a:spcBef>
              <a:spcAft>
                <a:spcPts val="0"/>
              </a:spcAft>
              <a:buNone/>
            </a:pPr>
            <a:r>
              <a:rPr lang="en-GB" sz="1000">
                <a:solidFill>
                  <a:schemeClr val="dk1"/>
                </a:solidFill>
                <a:latin typeface="Mada"/>
                <a:ea typeface="Mada"/>
                <a:cs typeface="Mada"/>
                <a:sym typeface="Mada"/>
              </a:rPr>
              <a:t> </a:t>
            </a:r>
            <a:endParaRPr sz="1000">
              <a:solidFill>
                <a:schemeClr val="dk1"/>
              </a:solidFill>
              <a:latin typeface="Mada"/>
              <a:ea typeface="Mada"/>
              <a:cs typeface="Mada"/>
              <a:sym typeface="Mada"/>
            </a:endParaRPr>
          </a:p>
          <a:p>
            <a:pPr indent="0" lvl="0" marL="0" rtl="0" algn="just">
              <a:lnSpc>
                <a:spcPct val="115000"/>
              </a:lnSpc>
              <a:spcBef>
                <a:spcPts val="0"/>
              </a:spcBef>
              <a:spcAft>
                <a:spcPts val="0"/>
              </a:spcAft>
              <a:buNone/>
            </a:pPr>
            <a:r>
              <a:t/>
            </a:r>
            <a:endParaRPr sz="1000">
              <a:solidFill>
                <a:schemeClr val="dk1"/>
              </a:solidFill>
              <a:latin typeface="Mada"/>
              <a:ea typeface="Mada"/>
              <a:cs typeface="Mada"/>
              <a:sym typeface="Mada"/>
            </a:endParaRPr>
          </a:p>
          <a:p>
            <a:pPr indent="-292100" lvl="0" marL="457200" rtl="0" algn="just">
              <a:lnSpc>
                <a:spcPct val="115000"/>
              </a:lnSpc>
              <a:spcBef>
                <a:spcPts val="0"/>
              </a:spcBef>
              <a:spcAft>
                <a:spcPts val="0"/>
              </a:spcAft>
              <a:buClr>
                <a:schemeClr val="dk1"/>
              </a:buClr>
              <a:buSzPts val="1000"/>
              <a:buFont typeface="Mada"/>
              <a:buAutoNum type="arabicPeriod"/>
            </a:pPr>
            <a:r>
              <a:rPr b="1" lang="en-GB" sz="1000" u="sng">
                <a:solidFill>
                  <a:schemeClr val="dk1"/>
                </a:solidFill>
                <a:latin typeface="Mada"/>
                <a:ea typeface="Mada"/>
                <a:cs typeface="Mada"/>
                <a:sym typeface="Mada"/>
              </a:rPr>
              <a:t>Conclusion</a:t>
            </a:r>
            <a:r>
              <a:rPr b="1" lang="en-GB" sz="1000">
                <a:solidFill>
                  <a:schemeClr val="dk1"/>
                </a:solidFill>
                <a:latin typeface="Mada"/>
                <a:ea typeface="Mada"/>
                <a:cs typeface="Mada"/>
                <a:sym typeface="Mada"/>
              </a:rPr>
              <a:t>.</a:t>
            </a:r>
            <a:r>
              <a:rPr lang="en-GB" sz="1000">
                <a:solidFill>
                  <a:schemeClr val="dk1"/>
                </a:solidFill>
                <a:latin typeface="Mada"/>
                <a:ea typeface="Mada"/>
                <a:cs typeface="Mada"/>
                <a:sym typeface="Mada"/>
              </a:rPr>
              <a:t>  What is the responsible food for the outbreak?</a:t>
            </a:r>
            <a:endParaRPr sz="1000">
              <a:solidFill>
                <a:schemeClr val="dk1"/>
              </a:solidFill>
              <a:latin typeface="Mada"/>
              <a:ea typeface="Mada"/>
              <a:cs typeface="Mada"/>
              <a:sym typeface="Mada"/>
            </a:endParaRPr>
          </a:p>
          <a:p>
            <a:pPr indent="-457200" lvl="0" marL="457200" rtl="0" algn="just">
              <a:lnSpc>
                <a:spcPct val="115000"/>
              </a:lnSpc>
              <a:spcBef>
                <a:spcPts val="0"/>
              </a:spcBef>
              <a:spcAft>
                <a:spcPts val="0"/>
              </a:spcAft>
              <a:buNone/>
            </a:pPr>
            <a:r>
              <a:t/>
            </a:r>
            <a:endParaRPr sz="1000">
              <a:solidFill>
                <a:schemeClr val="dk1"/>
              </a:solidFill>
              <a:latin typeface="Mada"/>
              <a:ea typeface="Mada"/>
              <a:cs typeface="Mada"/>
              <a:sym typeface="Mada"/>
            </a:endParaRPr>
          </a:p>
          <a:p>
            <a:pPr indent="-457200" lvl="0" marL="457200" rtl="0" algn="just">
              <a:lnSpc>
                <a:spcPct val="115000"/>
              </a:lnSpc>
              <a:spcBef>
                <a:spcPts val="0"/>
              </a:spcBef>
              <a:spcAft>
                <a:spcPts val="0"/>
              </a:spcAft>
              <a:buClr>
                <a:schemeClr val="dk1"/>
              </a:buClr>
              <a:buSzPts val="1100"/>
              <a:buFont typeface="Arial"/>
              <a:buNone/>
            </a:pPr>
            <a:r>
              <a:t/>
            </a:r>
            <a:endParaRPr sz="1000">
              <a:solidFill>
                <a:schemeClr val="dk1"/>
              </a:solidFill>
              <a:latin typeface="Mada"/>
              <a:ea typeface="Mada"/>
              <a:cs typeface="Mada"/>
              <a:sym typeface="Mada"/>
            </a:endParaRPr>
          </a:p>
          <a:p>
            <a:pPr indent="0" lvl="0" marL="0" rtl="0" algn="just">
              <a:lnSpc>
                <a:spcPct val="115000"/>
              </a:lnSpc>
              <a:spcBef>
                <a:spcPts val="0"/>
              </a:spcBef>
              <a:spcAft>
                <a:spcPts val="0"/>
              </a:spcAft>
              <a:buNone/>
            </a:pPr>
            <a:r>
              <a:t/>
            </a:r>
            <a:endParaRPr sz="1000">
              <a:solidFill>
                <a:schemeClr val="dk1"/>
              </a:solidFill>
              <a:latin typeface="Mada"/>
              <a:ea typeface="Mada"/>
              <a:cs typeface="Mada"/>
              <a:sym typeface="Mada"/>
            </a:endParaRPr>
          </a:p>
          <a:p>
            <a:pPr indent="0" lvl="0" marL="0" rtl="0" algn="just">
              <a:lnSpc>
                <a:spcPct val="115000"/>
              </a:lnSpc>
              <a:spcBef>
                <a:spcPts val="0"/>
              </a:spcBef>
              <a:spcAft>
                <a:spcPts val="0"/>
              </a:spcAft>
              <a:buNone/>
            </a:pPr>
            <a:r>
              <a:t/>
            </a:r>
            <a:endParaRPr sz="1000">
              <a:solidFill>
                <a:schemeClr val="dk1"/>
              </a:solidFill>
              <a:latin typeface="Mada"/>
              <a:ea typeface="Mada"/>
              <a:cs typeface="Mada"/>
              <a:sym typeface="Mada"/>
            </a:endParaRPr>
          </a:p>
          <a:p>
            <a:pPr indent="0" lvl="0" marL="0" rtl="0" algn="just">
              <a:lnSpc>
                <a:spcPct val="115000"/>
              </a:lnSpc>
              <a:spcBef>
                <a:spcPts val="0"/>
              </a:spcBef>
              <a:spcAft>
                <a:spcPts val="0"/>
              </a:spcAft>
              <a:buNone/>
            </a:pPr>
            <a:r>
              <a:t/>
            </a:r>
            <a:endParaRPr b="1" u="sng">
              <a:solidFill>
                <a:srgbClr val="134F5C"/>
              </a:solidFill>
              <a:latin typeface="Mada"/>
              <a:ea typeface="Mada"/>
              <a:cs typeface="Mada"/>
              <a:sym typeface="Mada"/>
            </a:endParaRPr>
          </a:p>
        </p:txBody>
      </p:sp>
      <p:sp>
        <p:nvSpPr>
          <p:cNvPr id="486" name="Google Shape;486;p27"/>
          <p:cNvSpPr txBox="1"/>
          <p:nvPr/>
        </p:nvSpPr>
        <p:spPr>
          <a:xfrm>
            <a:off x="842408" y="7489252"/>
            <a:ext cx="6071700" cy="70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u="sng">
                <a:solidFill>
                  <a:schemeClr val="hlink"/>
                </a:solidFill>
                <a:latin typeface="Mada"/>
                <a:ea typeface="Mada"/>
                <a:cs typeface="Mada"/>
                <a:sym typeface="Mada"/>
                <a:hlinkClick r:id="rId3"/>
              </a:rPr>
              <a:t>Click here for the </a:t>
            </a:r>
            <a:r>
              <a:rPr b="1" lang="en-GB" sz="2000" u="sng">
                <a:solidFill>
                  <a:schemeClr val="hlink"/>
                </a:solidFill>
                <a:latin typeface="Mada"/>
                <a:ea typeface="Mada"/>
                <a:cs typeface="Mada"/>
                <a:sym typeface="Mada"/>
                <a:hlinkClick r:id="rId4"/>
              </a:rPr>
              <a:t>answers</a:t>
            </a:r>
            <a:r>
              <a:rPr b="1" lang="en-GB" u="sng">
                <a:solidFill>
                  <a:schemeClr val="hlink"/>
                </a:solidFill>
                <a:hlinkClick r:id="rId5"/>
              </a:rPr>
              <a:t> </a:t>
            </a:r>
            <a:endParaRPr b="1" u="sng">
              <a:solidFill>
                <a:schemeClr val="accent5"/>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28"/>
          <p:cNvSpPr/>
          <p:nvPr/>
        </p:nvSpPr>
        <p:spPr>
          <a:xfrm>
            <a:off x="171600" y="1401325"/>
            <a:ext cx="7278000" cy="8448600"/>
          </a:xfrm>
          <a:prstGeom prst="round2SameRect">
            <a:avLst>
              <a:gd fmla="val 0" name="adj1"/>
              <a:gd fmla="val 4028" name="adj2"/>
            </a:avLst>
          </a:prstGeom>
          <a:no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sz="1200">
              <a:latin typeface="Mada"/>
              <a:ea typeface="Mada"/>
              <a:cs typeface="Mada"/>
              <a:sym typeface="Mada"/>
            </a:endParaRPr>
          </a:p>
        </p:txBody>
      </p:sp>
      <p:sp>
        <p:nvSpPr>
          <p:cNvPr id="492" name="Google Shape;492;p28"/>
          <p:cNvSpPr/>
          <p:nvPr/>
        </p:nvSpPr>
        <p:spPr>
          <a:xfrm>
            <a:off x="623450" y="1194400"/>
            <a:ext cx="1209924" cy="385776"/>
          </a:xfrm>
          <a:prstGeom prst="flowChartTerminator">
            <a:avLst/>
          </a:prstGeom>
          <a:solidFill>
            <a:srgbClr val="FFFFFF"/>
          </a:solidFill>
          <a:ln cap="flat" cmpd="sng" w="2857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MCQ</a:t>
            </a:r>
            <a:endParaRPr sz="2400">
              <a:solidFill>
                <a:srgbClr val="134F5C"/>
              </a:solidFill>
              <a:latin typeface="Nunito"/>
              <a:ea typeface="Nunito"/>
              <a:cs typeface="Nunito"/>
              <a:sym typeface="Nunito"/>
            </a:endParaRPr>
          </a:p>
        </p:txBody>
      </p:sp>
      <p:sp>
        <p:nvSpPr>
          <p:cNvPr id="493" name="Google Shape;493;p28"/>
          <p:cNvSpPr/>
          <p:nvPr/>
        </p:nvSpPr>
        <p:spPr>
          <a:xfrm flipH="1" rot="10800000">
            <a:off x="0" y="10116625"/>
            <a:ext cx="1514700" cy="3333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u="sng">
              <a:solidFill>
                <a:srgbClr val="741B47"/>
              </a:solidFill>
              <a:latin typeface="Bree Serif"/>
              <a:ea typeface="Bree Serif"/>
              <a:cs typeface="Bree Serif"/>
              <a:sym typeface="Bree Serif"/>
            </a:endParaRPr>
          </a:p>
        </p:txBody>
      </p:sp>
      <p:sp>
        <p:nvSpPr>
          <p:cNvPr id="494" name="Google Shape;494;p28"/>
          <p:cNvSpPr txBox="1"/>
          <p:nvPr/>
        </p:nvSpPr>
        <p:spPr>
          <a:xfrm>
            <a:off x="171600" y="10078375"/>
            <a:ext cx="1171500" cy="40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u="sng">
                <a:solidFill>
                  <a:srgbClr val="134F5C"/>
                </a:solidFill>
                <a:latin typeface="Nunito"/>
                <a:ea typeface="Nunito"/>
                <a:cs typeface="Nunito"/>
                <a:sym typeface="Nunito"/>
              </a:rPr>
              <a:t>Answers</a:t>
            </a:r>
            <a:endParaRPr>
              <a:solidFill>
                <a:srgbClr val="134F5C"/>
              </a:solidFill>
              <a:latin typeface="Nunito"/>
              <a:ea typeface="Nunito"/>
              <a:cs typeface="Nunito"/>
              <a:sym typeface="Nunito"/>
            </a:endParaRPr>
          </a:p>
        </p:txBody>
      </p:sp>
      <p:sp>
        <p:nvSpPr>
          <p:cNvPr id="495" name="Google Shape;495;p28"/>
          <p:cNvSpPr/>
          <p:nvPr/>
        </p:nvSpPr>
        <p:spPr>
          <a:xfrm rot="10800000">
            <a:off x="3875825" y="25"/>
            <a:ext cx="3713700" cy="10923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u="sng">
              <a:solidFill>
                <a:srgbClr val="741B47"/>
              </a:solidFill>
              <a:latin typeface="Bree Serif"/>
              <a:ea typeface="Bree Serif"/>
              <a:cs typeface="Bree Serif"/>
              <a:sym typeface="Bree Serif"/>
            </a:endParaRPr>
          </a:p>
        </p:txBody>
      </p:sp>
      <p:sp>
        <p:nvSpPr>
          <p:cNvPr id="496" name="Google Shape;496;p28"/>
          <p:cNvSpPr txBox="1"/>
          <p:nvPr/>
        </p:nvSpPr>
        <p:spPr>
          <a:xfrm>
            <a:off x="3940530" y="322575"/>
            <a:ext cx="3713700" cy="599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6000">
                <a:solidFill>
                  <a:srgbClr val="134F5C"/>
                </a:solidFill>
                <a:latin typeface="Nunito"/>
                <a:ea typeface="Nunito"/>
                <a:cs typeface="Nunito"/>
                <a:sym typeface="Nunito"/>
              </a:rPr>
              <a:t>Dr’s Quiz</a:t>
            </a:r>
            <a:endParaRPr sz="6000">
              <a:solidFill>
                <a:srgbClr val="134F5C"/>
              </a:solidFill>
              <a:latin typeface="Nunito"/>
              <a:ea typeface="Nunito"/>
              <a:cs typeface="Nunito"/>
              <a:sym typeface="Nunito"/>
            </a:endParaRPr>
          </a:p>
        </p:txBody>
      </p:sp>
      <p:graphicFrame>
        <p:nvGraphicFramePr>
          <p:cNvPr id="497" name="Google Shape;497;p28"/>
          <p:cNvGraphicFramePr/>
          <p:nvPr/>
        </p:nvGraphicFramePr>
        <p:xfrm>
          <a:off x="2068288" y="9948013"/>
          <a:ext cx="3000000" cy="3000000"/>
        </p:xfrm>
        <a:graphic>
          <a:graphicData uri="http://schemas.openxmlformats.org/drawingml/2006/table">
            <a:tbl>
              <a:tblPr>
                <a:noFill/>
                <a:tableStyleId>{BB0B04D3-1FC9-4641-82C5-12EE40B9A5B1}</a:tableStyleId>
              </a:tblPr>
              <a:tblGrid>
                <a:gridCol w="805075"/>
                <a:gridCol w="805075"/>
                <a:gridCol w="805075"/>
                <a:gridCol w="805075"/>
                <a:gridCol w="805075"/>
              </a:tblGrid>
              <a:tr h="264525">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Q1</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Q2</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Q3</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Q4</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Q5</a:t>
                      </a:r>
                      <a:endParaRPr sz="1000">
                        <a:solidFill>
                          <a:srgbClr val="134F5C"/>
                        </a:solidFill>
                        <a:latin typeface="Mada"/>
                        <a:ea typeface="Mada"/>
                        <a:cs typeface="Mada"/>
                        <a:sym typeface="Mada"/>
                      </a:endParaRPr>
                    </a:p>
                  </a:txBody>
                  <a:tcPr marT="91425" marB="91425" marR="91425" marL="91425" anchor="ctr">
                    <a:solidFill>
                      <a:srgbClr val="EFEFEF"/>
                    </a:solidFill>
                  </a:tcPr>
                </a:tc>
              </a:tr>
              <a:tr h="74550">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A</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C</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B</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D</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A</a:t>
                      </a:r>
                      <a:endParaRPr sz="1000">
                        <a:solidFill>
                          <a:srgbClr val="B7B7B7"/>
                        </a:solidFill>
                        <a:latin typeface="Mada"/>
                        <a:ea typeface="Mada"/>
                        <a:cs typeface="Mada"/>
                        <a:sym typeface="Mada"/>
                      </a:endParaRPr>
                    </a:p>
                  </a:txBody>
                  <a:tcPr marT="91425" marB="91425" marR="91425" marL="91425" anchor="ctr"/>
                </a:tc>
              </a:tr>
            </a:tbl>
          </a:graphicData>
        </a:graphic>
      </p:graphicFrame>
      <p:sp>
        <p:nvSpPr>
          <p:cNvPr id="498" name="Google Shape;498;p28"/>
          <p:cNvSpPr txBox="1"/>
          <p:nvPr/>
        </p:nvSpPr>
        <p:spPr>
          <a:xfrm>
            <a:off x="277475" y="1787100"/>
            <a:ext cx="7070400" cy="81117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1200"/>
              </a:spcBef>
              <a:spcAft>
                <a:spcPts val="0"/>
              </a:spcAft>
              <a:buNone/>
            </a:pPr>
            <a:r>
              <a:rPr lang="en-GB" sz="1200">
                <a:solidFill>
                  <a:schemeClr val="dk1"/>
                </a:solidFill>
                <a:latin typeface="Mada"/>
                <a:ea typeface="Mada"/>
                <a:cs typeface="Mada"/>
                <a:sym typeface="Mada"/>
              </a:rPr>
              <a:t>1- Infectious disease outbreak investigations include both an </a:t>
            </a:r>
            <a:r>
              <a:rPr lang="en-GB" sz="1200">
                <a:solidFill>
                  <a:schemeClr val="dk1"/>
                </a:solidFill>
                <a:latin typeface="Mada"/>
                <a:ea typeface="Mada"/>
                <a:cs typeface="Mada"/>
                <a:sym typeface="Mada"/>
              </a:rPr>
              <a:t>epidemiological</a:t>
            </a:r>
            <a:r>
              <a:rPr lang="en-GB" sz="1200">
                <a:solidFill>
                  <a:schemeClr val="dk1"/>
                </a:solidFill>
                <a:latin typeface="Mada"/>
                <a:ea typeface="Mada"/>
                <a:cs typeface="Mada"/>
                <a:sym typeface="Mada"/>
              </a:rPr>
              <a:t> and laboratory component </a:t>
            </a:r>
            <a:endParaRPr sz="1200">
              <a:solidFill>
                <a:schemeClr val="dk1"/>
              </a:solidFill>
              <a:latin typeface="Mada"/>
              <a:ea typeface="Mada"/>
              <a:cs typeface="Mada"/>
              <a:sym typeface="Mada"/>
            </a:endParaRPr>
          </a:p>
          <a:p>
            <a:pPr indent="0" lvl="0" marL="0" rtl="0" algn="just">
              <a:lnSpc>
                <a:spcPct val="100000"/>
              </a:lnSpc>
              <a:spcBef>
                <a:spcPts val="1200"/>
              </a:spcBef>
              <a:spcAft>
                <a:spcPts val="0"/>
              </a:spcAft>
              <a:buNone/>
            </a:pPr>
            <a:r>
              <a:rPr lang="en-GB" sz="1200">
                <a:solidFill>
                  <a:srgbClr val="76A5AF"/>
                </a:solidFill>
                <a:latin typeface="Mada"/>
                <a:ea typeface="Mada"/>
                <a:cs typeface="Mada"/>
                <a:sym typeface="Mada"/>
              </a:rPr>
              <a:t>A- True.  B- False</a:t>
            </a:r>
            <a:endParaRPr sz="1200">
              <a:solidFill>
                <a:srgbClr val="76A5AF"/>
              </a:solidFill>
              <a:latin typeface="Mada"/>
              <a:ea typeface="Mada"/>
              <a:cs typeface="Mada"/>
              <a:sym typeface="Mada"/>
            </a:endParaRPr>
          </a:p>
          <a:p>
            <a:pPr indent="0" lvl="0" marL="0" rtl="0" algn="just">
              <a:lnSpc>
                <a:spcPct val="100000"/>
              </a:lnSpc>
              <a:spcBef>
                <a:spcPts val="1200"/>
              </a:spcBef>
              <a:spcAft>
                <a:spcPts val="0"/>
              </a:spcAft>
              <a:buNone/>
            </a:pPr>
            <a:r>
              <a:rPr lang="en-GB" sz="1200">
                <a:solidFill>
                  <a:schemeClr val="dk1"/>
                </a:solidFill>
                <a:latin typeface="Mada"/>
                <a:ea typeface="Mada"/>
                <a:cs typeface="Mada"/>
                <a:sym typeface="Mada"/>
              </a:rPr>
              <a:t>2-In the study of an outbreak of infectious diseases, plotting an epidemic curve is useful because </a:t>
            </a:r>
            <a:endParaRPr sz="1200">
              <a:solidFill>
                <a:schemeClr val="dk1"/>
              </a:solidFill>
              <a:latin typeface="Mada"/>
              <a:ea typeface="Mada"/>
              <a:cs typeface="Mada"/>
              <a:sym typeface="Mada"/>
            </a:endParaRPr>
          </a:p>
          <a:p>
            <a:pPr indent="0" lvl="0" marL="0" rtl="0" algn="just">
              <a:lnSpc>
                <a:spcPct val="100000"/>
              </a:lnSpc>
              <a:spcBef>
                <a:spcPts val="1200"/>
              </a:spcBef>
              <a:spcAft>
                <a:spcPts val="0"/>
              </a:spcAft>
              <a:buNone/>
            </a:pPr>
            <a:r>
              <a:rPr lang="en-GB" sz="1200">
                <a:solidFill>
                  <a:srgbClr val="76A5AF"/>
                </a:solidFill>
                <a:latin typeface="Mada"/>
                <a:ea typeface="Mada"/>
                <a:cs typeface="Mada"/>
                <a:sym typeface="Mada"/>
              </a:rPr>
              <a:t> A- It helps </a:t>
            </a:r>
            <a:r>
              <a:rPr lang="en-GB" sz="1200">
                <a:solidFill>
                  <a:srgbClr val="76A5AF"/>
                </a:solidFill>
                <a:latin typeface="Mada"/>
                <a:ea typeface="Mada"/>
                <a:cs typeface="Mada"/>
                <a:sym typeface="Mada"/>
              </a:rPr>
              <a:t>determine</a:t>
            </a:r>
            <a:r>
              <a:rPr lang="en-GB" sz="1200">
                <a:solidFill>
                  <a:srgbClr val="76A5AF"/>
                </a:solidFill>
                <a:latin typeface="Mada"/>
                <a:ea typeface="Mada"/>
                <a:cs typeface="Mada"/>
                <a:sym typeface="Mada"/>
              </a:rPr>
              <a:t> the source of the outbreak</a:t>
            </a:r>
            <a:endParaRPr sz="1200">
              <a:solidFill>
                <a:srgbClr val="76A5AF"/>
              </a:solidFill>
              <a:latin typeface="Mada"/>
              <a:ea typeface="Mada"/>
              <a:cs typeface="Mada"/>
              <a:sym typeface="Mada"/>
            </a:endParaRPr>
          </a:p>
          <a:p>
            <a:pPr indent="0" lvl="0" marL="0" rtl="0" algn="just">
              <a:lnSpc>
                <a:spcPct val="100000"/>
              </a:lnSpc>
              <a:spcBef>
                <a:spcPts val="1200"/>
              </a:spcBef>
              <a:spcAft>
                <a:spcPts val="0"/>
              </a:spcAft>
              <a:buNone/>
            </a:pPr>
            <a:r>
              <a:rPr lang="en-GB" sz="1200">
                <a:solidFill>
                  <a:srgbClr val="76A5AF"/>
                </a:solidFill>
                <a:latin typeface="Mada"/>
                <a:ea typeface="Mada"/>
                <a:cs typeface="Mada"/>
                <a:sym typeface="Mada"/>
              </a:rPr>
              <a:t>B- It shows </a:t>
            </a:r>
            <a:r>
              <a:rPr lang="en-GB" sz="1200">
                <a:solidFill>
                  <a:srgbClr val="76A5AF"/>
                </a:solidFill>
                <a:latin typeface="Mada"/>
                <a:ea typeface="Mada"/>
                <a:cs typeface="Mada"/>
                <a:sym typeface="Mada"/>
              </a:rPr>
              <a:t>whether</a:t>
            </a:r>
            <a:r>
              <a:rPr lang="en-GB" sz="1200">
                <a:solidFill>
                  <a:srgbClr val="76A5AF"/>
                </a:solidFill>
                <a:latin typeface="Mada"/>
                <a:ea typeface="Mada"/>
                <a:cs typeface="Mada"/>
                <a:sym typeface="Mada"/>
              </a:rPr>
              <a:t> herd community has </a:t>
            </a:r>
            <a:r>
              <a:rPr lang="en-GB" sz="1200">
                <a:solidFill>
                  <a:srgbClr val="76A5AF"/>
                </a:solidFill>
                <a:latin typeface="Mada"/>
                <a:ea typeface="Mada"/>
                <a:cs typeface="Mada"/>
                <a:sym typeface="Mada"/>
              </a:rPr>
              <a:t>occurred</a:t>
            </a:r>
            <a:endParaRPr sz="1200">
              <a:solidFill>
                <a:srgbClr val="76A5AF"/>
              </a:solidFill>
              <a:latin typeface="Mada"/>
              <a:ea typeface="Mada"/>
              <a:cs typeface="Mada"/>
              <a:sym typeface="Mada"/>
            </a:endParaRPr>
          </a:p>
          <a:p>
            <a:pPr indent="0" lvl="0" marL="0" rtl="0" algn="just">
              <a:lnSpc>
                <a:spcPct val="100000"/>
              </a:lnSpc>
              <a:spcBef>
                <a:spcPts val="1200"/>
              </a:spcBef>
              <a:spcAft>
                <a:spcPts val="0"/>
              </a:spcAft>
              <a:buNone/>
            </a:pPr>
            <a:r>
              <a:rPr lang="en-GB" sz="1200">
                <a:solidFill>
                  <a:srgbClr val="76A5AF"/>
                </a:solidFill>
                <a:latin typeface="Mada"/>
                <a:ea typeface="Mada"/>
                <a:cs typeface="Mada"/>
                <a:sym typeface="Mada"/>
              </a:rPr>
              <a:t>C- It </a:t>
            </a:r>
            <a:r>
              <a:rPr lang="en-GB" sz="1200">
                <a:solidFill>
                  <a:srgbClr val="76A5AF"/>
                </a:solidFill>
                <a:latin typeface="Mada"/>
                <a:ea typeface="Mada"/>
                <a:cs typeface="Mada"/>
                <a:sym typeface="Mada"/>
              </a:rPr>
              <a:t>helps</a:t>
            </a:r>
            <a:r>
              <a:rPr lang="en-GB" sz="1200">
                <a:solidFill>
                  <a:srgbClr val="76A5AF"/>
                </a:solidFill>
                <a:latin typeface="Mada"/>
                <a:ea typeface="Mada"/>
                <a:cs typeface="Mada"/>
                <a:sym typeface="Mada"/>
              </a:rPr>
              <a:t> to </a:t>
            </a:r>
            <a:r>
              <a:rPr lang="en-GB" sz="1200">
                <a:solidFill>
                  <a:srgbClr val="76A5AF"/>
                </a:solidFill>
                <a:latin typeface="Mada"/>
                <a:ea typeface="Mada"/>
                <a:cs typeface="Mada"/>
                <a:sym typeface="Mada"/>
              </a:rPr>
              <a:t>determine</a:t>
            </a:r>
            <a:r>
              <a:rPr lang="en-GB" sz="1200">
                <a:solidFill>
                  <a:srgbClr val="76A5AF"/>
                </a:solidFill>
                <a:latin typeface="Mada"/>
                <a:ea typeface="Mada"/>
                <a:cs typeface="Mada"/>
                <a:sym typeface="Mada"/>
              </a:rPr>
              <a:t> the median incubation period</a:t>
            </a:r>
            <a:endParaRPr sz="1200">
              <a:solidFill>
                <a:srgbClr val="76A5AF"/>
              </a:solidFill>
              <a:latin typeface="Mada"/>
              <a:ea typeface="Mada"/>
              <a:cs typeface="Mada"/>
              <a:sym typeface="Mada"/>
            </a:endParaRPr>
          </a:p>
          <a:p>
            <a:pPr indent="0" lvl="0" marL="0" rtl="0" algn="just">
              <a:lnSpc>
                <a:spcPct val="100000"/>
              </a:lnSpc>
              <a:spcBef>
                <a:spcPts val="1200"/>
              </a:spcBef>
              <a:spcAft>
                <a:spcPts val="0"/>
              </a:spcAft>
              <a:buNone/>
            </a:pPr>
            <a:r>
              <a:rPr lang="en-GB" sz="1200">
                <a:solidFill>
                  <a:srgbClr val="76A5AF"/>
                </a:solidFill>
                <a:latin typeface="Mada"/>
                <a:ea typeface="Mada"/>
                <a:cs typeface="Mada"/>
                <a:sym typeface="Mada"/>
              </a:rPr>
              <a:t>D- it helps calculate the attack rate</a:t>
            </a:r>
            <a:endParaRPr sz="1200">
              <a:solidFill>
                <a:srgbClr val="76A5AF"/>
              </a:solidFill>
              <a:latin typeface="Mada"/>
              <a:ea typeface="Mada"/>
              <a:cs typeface="Mada"/>
              <a:sym typeface="Mada"/>
            </a:endParaRPr>
          </a:p>
          <a:p>
            <a:pPr indent="0" lvl="0" marL="0" rtl="0" algn="just">
              <a:lnSpc>
                <a:spcPct val="100000"/>
              </a:lnSpc>
              <a:spcBef>
                <a:spcPts val="1200"/>
              </a:spcBef>
              <a:spcAft>
                <a:spcPts val="0"/>
              </a:spcAft>
              <a:buNone/>
            </a:pPr>
            <a:r>
              <a:rPr lang="en-GB" sz="1200">
                <a:solidFill>
                  <a:schemeClr val="dk1"/>
                </a:solidFill>
                <a:latin typeface="Mada"/>
                <a:ea typeface="Mada"/>
                <a:cs typeface="Mada"/>
                <a:sym typeface="Mada"/>
              </a:rPr>
              <a:t>3- A case definition might include all of the following </a:t>
            </a:r>
            <a:r>
              <a:rPr lang="en-GB" sz="1200">
                <a:solidFill>
                  <a:schemeClr val="dk1"/>
                </a:solidFill>
                <a:latin typeface="Mada"/>
                <a:ea typeface="Mada"/>
                <a:cs typeface="Mada"/>
                <a:sym typeface="Mada"/>
              </a:rPr>
              <a:t>except:</a:t>
            </a:r>
            <a:endParaRPr sz="1200">
              <a:solidFill>
                <a:schemeClr val="dk1"/>
              </a:solidFill>
              <a:latin typeface="Mada"/>
              <a:ea typeface="Mada"/>
              <a:cs typeface="Mada"/>
              <a:sym typeface="Mada"/>
            </a:endParaRPr>
          </a:p>
          <a:p>
            <a:pPr indent="0" lvl="0" marL="0" rtl="0" algn="just">
              <a:lnSpc>
                <a:spcPct val="100000"/>
              </a:lnSpc>
              <a:spcBef>
                <a:spcPts val="1200"/>
              </a:spcBef>
              <a:spcAft>
                <a:spcPts val="0"/>
              </a:spcAft>
              <a:buNone/>
            </a:pPr>
            <a:r>
              <a:rPr lang="en-GB" sz="1200">
                <a:solidFill>
                  <a:srgbClr val="76A5AF"/>
                </a:solidFill>
                <a:latin typeface="Mada"/>
                <a:ea typeface="Mada"/>
                <a:cs typeface="Mada"/>
                <a:sym typeface="Mada"/>
              </a:rPr>
              <a:t>A- Date of illness onset </a:t>
            </a:r>
            <a:endParaRPr sz="1200">
              <a:solidFill>
                <a:srgbClr val="76A5AF"/>
              </a:solidFill>
              <a:latin typeface="Mada"/>
              <a:ea typeface="Mada"/>
              <a:cs typeface="Mada"/>
              <a:sym typeface="Mada"/>
            </a:endParaRPr>
          </a:p>
          <a:p>
            <a:pPr indent="0" lvl="0" marL="0" rtl="0" algn="just">
              <a:lnSpc>
                <a:spcPct val="100000"/>
              </a:lnSpc>
              <a:spcBef>
                <a:spcPts val="1200"/>
              </a:spcBef>
              <a:spcAft>
                <a:spcPts val="0"/>
              </a:spcAft>
              <a:buNone/>
            </a:pPr>
            <a:r>
              <a:rPr lang="en-GB" sz="1200">
                <a:solidFill>
                  <a:srgbClr val="76A5AF"/>
                </a:solidFill>
                <a:latin typeface="Mada"/>
                <a:ea typeface="Mada"/>
                <a:cs typeface="Mada"/>
                <a:sym typeface="Mada"/>
              </a:rPr>
              <a:t>B-suspected food</a:t>
            </a:r>
            <a:endParaRPr sz="1200">
              <a:solidFill>
                <a:srgbClr val="76A5AF"/>
              </a:solidFill>
              <a:latin typeface="Mada"/>
              <a:ea typeface="Mada"/>
              <a:cs typeface="Mada"/>
              <a:sym typeface="Mada"/>
            </a:endParaRPr>
          </a:p>
          <a:p>
            <a:pPr indent="0" lvl="0" marL="0" rtl="0" algn="just">
              <a:lnSpc>
                <a:spcPct val="100000"/>
              </a:lnSpc>
              <a:spcBef>
                <a:spcPts val="1200"/>
              </a:spcBef>
              <a:spcAft>
                <a:spcPts val="0"/>
              </a:spcAft>
              <a:buNone/>
            </a:pPr>
            <a:r>
              <a:rPr lang="en-GB" sz="1200">
                <a:solidFill>
                  <a:srgbClr val="76A5AF"/>
                </a:solidFill>
                <a:latin typeface="Mada"/>
                <a:ea typeface="Mada"/>
                <a:cs typeface="Mada"/>
                <a:sym typeface="Mada"/>
              </a:rPr>
              <a:t>C- </a:t>
            </a:r>
            <a:r>
              <a:rPr lang="en-GB" sz="1200">
                <a:solidFill>
                  <a:srgbClr val="76A5AF"/>
                </a:solidFill>
                <a:latin typeface="Mada"/>
                <a:ea typeface="Mada"/>
                <a:cs typeface="Mada"/>
                <a:sym typeface="Mada"/>
              </a:rPr>
              <a:t>Laboratory</a:t>
            </a:r>
            <a:r>
              <a:rPr lang="en-GB" sz="1200">
                <a:solidFill>
                  <a:srgbClr val="76A5AF"/>
                </a:solidFill>
                <a:latin typeface="Mada"/>
                <a:ea typeface="Mada"/>
                <a:cs typeface="Mada"/>
                <a:sym typeface="Mada"/>
              </a:rPr>
              <a:t> test results</a:t>
            </a:r>
            <a:endParaRPr sz="1200">
              <a:solidFill>
                <a:srgbClr val="76A5AF"/>
              </a:solidFill>
              <a:latin typeface="Mada"/>
              <a:ea typeface="Mada"/>
              <a:cs typeface="Mada"/>
              <a:sym typeface="Mada"/>
            </a:endParaRPr>
          </a:p>
          <a:p>
            <a:pPr indent="0" lvl="0" marL="0" rtl="0" algn="just">
              <a:lnSpc>
                <a:spcPct val="100000"/>
              </a:lnSpc>
              <a:spcBef>
                <a:spcPts val="1200"/>
              </a:spcBef>
              <a:spcAft>
                <a:spcPts val="0"/>
              </a:spcAft>
              <a:buNone/>
            </a:pPr>
            <a:r>
              <a:rPr lang="en-GB" sz="1200">
                <a:solidFill>
                  <a:srgbClr val="76A5AF"/>
                </a:solidFill>
                <a:latin typeface="Mada"/>
                <a:ea typeface="Mada"/>
                <a:cs typeface="Mada"/>
                <a:sym typeface="Mada"/>
              </a:rPr>
              <a:t> D-  Symptoms of illness </a:t>
            </a:r>
            <a:endParaRPr sz="1200">
              <a:solidFill>
                <a:srgbClr val="76A5AF"/>
              </a:solidFill>
              <a:latin typeface="Mada"/>
              <a:ea typeface="Mada"/>
              <a:cs typeface="Mada"/>
              <a:sym typeface="Mada"/>
            </a:endParaRPr>
          </a:p>
          <a:p>
            <a:pPr indent="0" lvl="0" marL="0" rtl="0" algn="just">
              <a:lnSpc>
                <a:spcPct val="100000"/>
              </a:lnSpc>
              <a:spcBef>
                <a:spcPts val="1200"/>
              </a:spcBef>
              <a:spcAft>
                <a:spcPts val="0"/>
              </a:spcAft>
              <a:buNone/>
            </a:pPr>
            <a:r>
              <a:rPr lang="en-GB" sz="1200">
                <a:solidFill>
                  <a:schemeClr val="dk1"/>
                </a:solidFill>
                <a:latin typeface="Mada"/>
                <a:ea typeface="Mada"/>
                <a:cs typeface="Mada"/>
                <a:sym typeface="Mada"/>
              </a:rPr>
              <a:t>4- You are called to help investigate on an outbreak among a wedding party </a:t>
            </a:r>
            <a:r>
              <a:rPr lang="en-GB" sz="1200">
                <a:solidFill>
                  <a:schemeClr val="dk1"/>
                </a:solidFill>
                <a:latin typeface="Mada"/>
                <a:ea typeface="Mada"/>
                <a:cs typeface="Mada"/>
                <a:sym typeface="Mada"/>
              </a:rPr>
              <a:t>attendees, which happened three days ago. They report fever, headache, vomiting, and diarrhea. Which study design would you choose to investigate the outbreak?</a:t>
            </a:r>
            <a:endParaRPr sz="1200">
              <a:solidFill>
                <a:schemeClr val="dk1"/>
              </a:solidFill>
              <a:latin typeface="Mada"/>
              <a:ea typeface="Mada"/>
              <a:cs typeface="Mada"/>
              <a:sym typeface="Mada"/>
            </a:endParaRPr>
          </a:p>
          <a:p>
            <a:pPr indent="0" lvl="0" marL="0" rtl="0" algn="just">
              <a:lnSpc>
                <a:spcPct val="100000"/>
              </a:lnSpc>
              <a:spcBef>
                <a:spcPts val="1200"/>
              </a:spcBef>
              <a:spcAft>
                <a:spcPts val="0"/>
              </a:spcAft>
              <a:buNone/>
            </a:pPr>
            <a:r>
              <a:rPr lang="en-GB" sz="1200">
                <a:solidFill>
                  <a:srgbClr val="76A5AF"/>
                </a:solidFill>
                <a:latin typeface="Mada"/>
                <a:ea typeface="Mada"/>
                <a:cs typeface="Mada"/>
                <a:sym typeface="Mada"/>
              </a:rPr>
              <a:t>A- Case control</a:t>
            </a:r>
            <a:endParaRPr sz="1200">
              <a:solidFill>
                <a:srgbClr val="76A5AF"/>
              </a:solidFill>
              <a:latin typeface="Mada"/>
              <a:ea typeface="Mada"/>
              <a:cs typeface="Mada"/>
              <a:sym typeface="Mada"/>
            </a:endParaRPr>
          </a:p>
          <a:p>
            <a:pPr indent="0" lvl="0" marL="0" rtl="0" algn="just">
              <a:lnSpc>
                <a:spcPct val="100000"/>
              </a:lnSpc>
              <a:spcBef>
                <a:spcPts val="1200"/>
              </a:spcBef>
              <a:spcAft>
                <a:spcPts val="0"/>
              </a:spcAft>
              <a:buNone/>
            </a:pPr>
            <a:r>
              <a:rPr lang="en-GB" sz="1200">
                <a:solidFill>
                  <a:srgbClr val="76A5AF"/>
                </a:solidFill>
                <a:latin typeface="Mada"/>
                <a:ea typeface="Mada"/>
                <a:cs typeface="Mada"/>
                <a:sym typeface="Mada"/>
              </a:rPr>
              <a:t>B- Experimental study</a:t>
            </a:r>
            <a:endParaRPr sz="1200">
              <a:solidFill>
                <a:srgbClr val="76A5AF"/>
              </a:solidFill>
              <a:latin typeface="Mada"/>
              <a:ea typeface="Mada"/>
              <a:cs typeface="Mada"/>
              <a:sym typeface="Mada"/>
            </a:endParaRPr>
          </a:p>
          <a:p>
            <a:pPr indent="0" lvl="0" marL="0" rtl="0" algn="just">
              <a:lnSpc>
                <a:spcPct val="100000"/>
              </a:lnSpc>
              <a:spcBef>
                <a:spcPts val="1200"/>
              </a:spcBef>
              <a:spcAft>
                <a:spcPts val="0"/>
              </a:spcAft>
              <a:buNone/>
            </a:pPr>
            <a:r>
              <a:rPr lang="en-GB" sz="1200">
                <a:solidFill>
                  <a:srgbClr val="76A5AF"/>
                </a:solidFill>
                <a:latin typeface="Mada"/>
                <a:ea typeface="Mada"/>
                <a:cs typeface="Mada"/>
                <a:sym typeface="Mada"/>
              </a:rPr>
              <a:t>C- Prospective cohort study</a:t>
            </a:r>
            <a:endParaRPr sz="1200">
              <a:solidFill>
                <a:srgbClr val="76A5AF"/>
              </a:solidFill>
              <a:latin typeface="Mada"/>
              <a:ea typeface="Mada"/>
              <a:cs typeface="Mada"/>
              <a:sym typeface="Mada"/>
            </a:endParaRPr>
          </a:p>
          <a:p>
            <a:pPr indent="0" lvl="0" marL="0" rtl="0" algn="just">
              <a:lnSpc>
                <a:spcPct val="100000"/>
              </a:lnSpc>
              <a:spcBef>
                <a:spcPts val="1200"/>
              </a:spcBef>
              <a:spcAft>
                <a:spcPts val="0"/>
              </a:spcAft>
              <a:buNone/>
            </a:pPr>
            <a:r>
              <a:rPr lang="en-GB" sz="1200">
                <a:solidFill>
                  <a:srgbClr val="76A5AF"/>
                </a:solidFill>
                <a:latin typeface="Mada"/>
                <a:ea typeface="Mada"/>
                <a:cs typeface="Mada"/>
                <a:sym typeface="Mada"/>
              </a:rPr>
              <a:t>D- Retrospective cohort study</a:t>
            </a:r>
            <a:endParaRPr sz="1200">
              <a:solidFill>
                <a:srgbClr val="76A5AF"/>
              </a:solidFill>
              <a:latin typeface="Mada"/>
              <a:ea typeface="Mada"/>
              <a:cs typeface="Mada"/>
              <a:sym typeface="Mada"/>
            </a:endParaRPr>
          </a:p>
          <a:p>
            <a:pPr indent="0" lvl="0" marL="0" rtl="0" algn="just">
              <a:lnSpc>
                <a:spcPct val="100000"/>
              </a:lnSpc>
              <a:spcBef>
                <a:spcPts val="1200"/>
              </a:spcBef>
              <a:spcAft>
                <a:spcPts val="0"/>
              </a:spcAft>
              <a:buNone/>
            </a:pPr>
            <a:r>
              <a:rPr lang="en-GB" sz="1200">
                <a:solidFill>
                  <a:schemeClr val="dk1"/>
                </a:solidFill>
                <a:latin typeface="Mada"/>
                <a:ea typeface="Mada"/>
                <a:cs typeface="Mada"/>
                <a:sym typeface="Mada"/>
              </a:rPr>
              <a:t>5- A </a:t>
            </a:r>
            <a:r>
              <a:rPr lang="en-GB" sz="1200">
                <a:solidFill>
                  <a:schemeClr val="dk1"/>
                </a:solidFill>
                <a:latin typeface="Mada"/>
                <a:ea typeface="Mada"/>
                <a:cs typeface="Mada"/>
                <a:sym typeface="Mada"/>
              </a:rPr>
              <a:t>sensitive</a:t>
            </a:r>
            <a:r>
              <a:rPr lang="en-GB" sz="1200">
                <a:solidFill>
                  <a:schemeClr val="dk1"/>
                </a:solidFill>
                <a:latin typeface="Mada"/>
                <a:ea typeface="Mada"/>
                <a:cs typeface="Mada"/>
                <a:sym typeface="Mada"/>
              </a:rPr>
              <a:t> case discussion is one that:</a:t>
            </a:r>
            <a:endParaRPr sz="1200">
              <a:solidFill>
                <a:schemeClr val="dk1"/>
              </a:solidFill>
              <a:latin typeface="Mada"/>
              <a:ea typeface="Mada"/>
              <a:cs typeface="Mada"/>
              <a:sym typeface="Mada"/>
            </a:endParaRPr>
          </a:p>
          <a:p>
            <a:pPr indent="0" lvl="0" marL="0" rtl="0" algn="just">
              <a:lnSpc>
                <a:spcPct val="100000"/>
              </a:lnSpc>
              <a:spcBef>
                <a:spcPts val="1200"/>
              </a:spcBef>
              <a:spcAft>
                <a:spcPts val="0"/>
              </a:spcAft>
              <a:buNone/>
            </a:pPr>
            <a:r>
              <a:rPr lang="en-GB" sz="1200">
                <a:solidFill>
                  <a:srgbClr val="76A5AF"/>
                </a:solidFill>
                <a:latin typeface="Mada"/>
                <a:ea typeface="Mada"/>
                <a:cs typeface="Mada"/>
                <a:sym typeface="Mada"/>
              </a:rPr>
              <a:t>A- Is considered “loose” and includes most cases</a:t>
            </a:r>
            <a:endParaRPr sz="1200">
              <a:solidFill>
                <a:srgbClr val="76A5AF"/>
              </a:solidFill>
              <a:latin typeface="Mada"/>
              <a:ea typeface="Mada"/>
              <a:cs typeface="Mada"/>
              <a:sym typeface="Mada"/>
            </a:endParaRPr>
          </a:p>
          <a:p>
            <a:pPr indent="0" lvl="0" marL="0" rtl="0" algn="just">
              <a:lnSpc>
                <a:spcPct val="100000"/>
              </a:lnSpc>
              <a:spcBef>
                <a:spcPts val="1200"/>
              </a:spcBef>
              <a:spcAft>
                <a:spcPts val="0"/>
              </a:spcAft>
              <a:buNone/>
            </a:pPr>
            <a:r>
              <a:rPr lang="en-GB" sz="1200">
                <a:solidFill>
                  <a:srgbClr val="76A5AF"/>
                </a:solidFill>
                <a:latin typeface="Mada"/>
                <a:ea typeface="Mada"/>
                <a:cs typeface="Mada"/>
                <a:sym typeface="Mada"/>
              </a:rPr>
              <a:t>B- Is likely to include only (or mostly true cases)</a:t>
            </a:r>
            <a:endParaRPr sz="1200">
              <a:solidFill>
                <a:srgbClr val="76A5AF"/>
              </a:solidFill>
              <a:latin typeface="Mada"/>
              <a:ea typeface="Mada"/>
              <a:cs typeface="Mada"/>
              <a:sym typeface="Mada"/>
            </a:endParaRPr>
          </a:p>
          <a:p>
            <a:pPr indent="0" lvl="0" marL="0" rtl="0" algn="just">
              <a:lnSpc>
                <a:spcPct val="100000"/>
              </a:lnSpc>
              <a:spcBef>
                <a:spcPts val="1200"/>
              </a:spcBef>
              <a:spcAft>
                <a:spcPts val="0"/>
              </a:spcAft>
              <a:buNone/>
            </a:pPr>
            <a:r>
              <a:rPr lang="en-GB" sz="1200">
                <a:solidFill>
                  <a:srgbClr val="76A5AF"/>
                </a:solidFill>
                <a:latin typeface="Mada"/>
                <a:ea typeface="Mada"/>
                <a:cs typeface="Mada"/>
                <a:sym typeface="Mada"/>
              </a:rPr>
              <a:t>C- Will include less than a specific case definition </a:t>
            </a:r>
            <a:endParaRPr sz="1200">
              <a:solidFill>
                <a:srgbClr val="76A5AF"/>
              </a:solidFill>
              <a:latin typeface="Mada"/>
              <a:ea typeface="Mada"/>
              <a:cs typeface="Mada"/>
              <a:sym typeface="Mada"/>
            </a:endParaRPr>
          </a:p>
          <a:p>
            <a:pPr indent="0" lvl="0" marL="0" rtl="0" algn="just">
              <a:lnSpc>
                <a:spcPct val="100000"/>
              </a:lnSpc>
              <a:spcBef>
                <a:spcPts val="1200"/>
              </a:spcBef>
              <a:spcAft>
                <a:spcPts val="1200"/>
              </a:spcAft>
              <a:buNone/>
            </a:pPr>
            <a:r>
              <a:rPr lang="en-GB" sz="1200">
                <a:solidFill>
                  <a:srgbClr val="76A5AF"/>
                </a:solidFill>
                <a:latin typeface="Mada"/>
                <a:ea typeface="Mada"/>
                <a:cs typeface="Mada"/>
                <a:sym typeface="Mada"/>
              </a:rPr>
              <a:t> D- Will not capture the most severe cases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29"/>
          <p:cNvSpPr/>
          <p:nvPr/>
        </p:nvSpPr>
        <p:spPr>
          <a:xfrm>
            <a:off x="69900" y="1401325"/>
            <a:ext cx="7379700" cy="7909200"/>
          </a:xfrm>
          <a:prstGeom prst="round2SameRect">
            <a:avLst>
              <a:gd fmla="val 0" name="adj1"/>
              <a:gd fmla="val 4028" name="adj2"/>
            </a:avLst>
          </a:prstGeom>
          <a:no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sz="1200">
              <a:latin typeface="Mada"/>
              <a:ea typeface="Mada"/>
              <a:cs typeface="Mada"/>
              <a:sym typeface="Mada"/>
            </a:endParaRPr>
          </a:p>
        </p:txBody>
      </p:sp>
      <p:sp>
        <p:nvSpPr>
          <p:cNvPr id="504" name="Google Shape;504;p29"/>
          <p:cNvSpPr/>
          <p:nvPr/>
        </p:nvSpPr>
        <p:spPr>
          <a:xfrm>
            <a:off x="623450" y="1194400"/>
            <a:ext cx="1209924" cy="385776"/>
          </a:xfrm>
          <a:prstGeom prst="flowChartTerminator">
            <a:avLst/>
          </a:prstGeom>
          <a:solidFill>
            <a:srgbClr val="FFFFFF"/>
          </a:solidFill>
          <a:ln cap="flat" cmpd="sng" w="2857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MCQ</a:t>
            </a:r>
            <a:endParaRPr sz="2400">
              <a:solidFill>
                <a:srgbClr val="134F5C"/>
              </a:solidFill>
              <a:latin typeface="Nunito"/>
              <a:ea typeface="Nunito"/>
              <a:cs typeface="Nunito"/>
              <a:sym typeface="Nunito"/>
            </a:endParaRPr>
          </a:p>
        </p:txBody>
      </p:sp>
      <p:sp>
        <p:nvSpPr>
          <p:cNvPr id="505" name="Google Shape;505;p29"/>
          <p:cNvSpPr/>
          <p:nvPr/>
        </p:nvSpPr>
        <p:spPr>
          <a:xfrm flipH="1" rot="10800000">
            <a:off x="0" y="9792875"/>
            <a:ext cx="1514700" cy="3333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u="sng">
              <a:solidFill>
                <a:srgbClr val="741B47"/>
              </a:solidFill>
              <a:latin typeface="Bree Serif"/>
              <a:ea typeface="Bree Serif"/>
              <a:cs typeface="Bree Serif"/>
              <a:sym typeface="Bree Serif"/>
            </a:endParaRPr>
          </a:p>
        </p:txBody>
      </p:sp>
      <p:sp>
        <p:nvSpPr>
          <p:cNvPr id="506" name="Google Shape;506;p29"/>
          <p:cNvSpPr txBox="1"/>
          <p:nvPr/>
        </p:nvSpPr>
        <p:spPr>
          <a:xfrm>
            <a:off x="171600" y="9754625"/>
            <a:ext cx="1171500" cy="40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u="sng">
                <a:solidFill>
                  <a:srgbClr val="134F5C"/>
                </a:solidFill>
                <a:latin typeface="Nunito"/>
                <a:ea typeface="Nunito"/>
                <a:cs typeface="Nunito"/>
                <a:sym typeface="Nunito"/>
              </a:rPr>
              <a:t>Answers</a:t>
            </a:r>
            <a:endParaRPr>
              <a:solidFill>
                <a:srgbClr val="134F5C"/>
              </a:solidFill>
              <a:latin typeface="Nunito"/>
              <a:ea typeface="Nunito"/>
              <a:cs typeface="Nunito"/>
              <a:sym typeface="Nunito"/>
            </a:endParaRPr>
          </a:p>
        </p:txBody>
      </p:sp>
      <p:sp>
        <p:nvSpPr>
          <p:cNvPr id="507" name="Google Shape;507;p29"/>
          <p:cNvSpPr/>
          <p:nvPr/>
        </p:nvSpPr>
        <p:spPr>
          <a:xfrm rot="10800000">
            <a:off x="3875825" y="25"/>
            <a:ext cx="3713700" cy="10923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u="sng">
              <a:solidFill>
                <a:srgbClr val="741B47"/>
              </a:solidFill>
              <a:latin typeface="Bree Serif"/>
              <a:ea typeface="Bree Serif"/>
              <a:cs typeface="Bree Serif"/>
              <a:sym typeface="Bree Serif"/>
            </a:endParaRPr>
          </a:p>
        </p:txBody>
      </p:sp>
      <p:sp>
        <p:nvSpPr>
          <p:cNvPr id="508" name="Google Shape;508;p29"/>
          <p:cNvSpPr txBox="1"/>
          <p:nvPr/>
        </p:nvSpPr>
        <p:spPr>
          <a:xfrm>
            <a:off x="3940530" y="322575"/>
            <a:ext cx="3713700" cy="599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6000">
                <a:solidFill>
                  <a:srgbClr val="134F5C"/>
                </a:solidFill>
                <a:latin typeface="Nunito"/>
                <a:ea typeface="Nunito"/>
                <a:cs typeface="Nunito"/>
                <a:sym typeface="Nunito"/>
              </a:rPr>
              <a:t>Dr’s Quiz</a:t>
            </a:r>
            <a:endParaRPr sz="6000">
              <a:solidFill>
                <a:srgbClr val="134F5C"/>
              </a:solidFill>
              <a:latin typeface="Nunito"/>
              <a:ea typeface="Nunito"/>
              <a:cs typeface="Nunito"/>
              <a:sym typeface="Nunito"/>
            </a:endParaRPr>
          </a:p>
        </p:txBody>
      </p:sp>
      <p:graphicFrame>
        <p:nvGraphicFramePr>
          <p:cNvPr id="509" name="Google Shape;509;p29"/>
          <p:cNvGraphicFramePr/>
          <p:nvPr/>
        </p:nvGraphicFramePr>
        <p:xfrm>
          <a:off x="2068288" y="9624263"/>
          <a:ext cx="3000000" cy="3000000"/>
        </p:xfrm>
        <a:graphic>
          <a:graphicData uri="http://schemas.openxmlformats.org/drawingml/2006/table">
            <a:tbl>
              <a:tblPr>
                <a:noFill/>
                <a:tableStyleId>{BB0B04D3-1FC9-4641-82C5-12EE40B9A5B1}</a:tableStyleId>
              </a:tblPr>
              <a:tblGrid>
                <a:gridCol w="805075"/>
                <a:gridCol w="805075"/>
                <a:gridCol w="805075"/>
                <a:gridCol w="805075"/>
              </a:tblGrid>
              <a:tr h="204900">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Q1</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Q2</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Q3</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Q4</a:t>
                      </a:r>
                      <a:endParaRPr sz="1000">
                        <a:solidFill>
                          <a:srgbClr val="134F5C"/>
                        </a:solidFill>
                        <a:latin typeface="Mada"/>
                        <a:ea typeface="Mada"/>
                        <a:cs typeface="Mada"/>
                        <a:sym typeface="Mada"/>
                      </a:endParaRPr>
                    </a:p>
                  </a:txBody>
                  <a:tcPr marT="91425" marB="91425" marR="91425" marL="91425" anchor="ctr">
                    <a:solidFill>
                      <a:srgbClr val="EFEFEF"/>
                    </a:solidFill>
                  </a:tcPr>
                </a:tc>
              </a:tr>
              <a:tr h="74550">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D</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B</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A</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C</a:t>
                      </a:r>
                      <a:endParaRPr sz="1000">
                        <a:solidFill>
                          <a:srgbClr val="B7B7B7"/>
                        </a:solidFill>
                        <a:latin typeface="Mada"/>
                        <a:ea typeface="Mada"/>
                        <a:cs typeface="Mada"/>
                        <a:sym typeface="Mada"/>
                      </a:endParaRPr>
                    </a:p>
                  </a:txBody>
                  <a:tcPr marT="91425" marB="91425" marR="91425" marL="91425" anchor="ctr"/>
                </a:tc>
              </a:tr>
            </a:tbl>
          </a:graphicData>
        </a:graphic>
      </p:graphicFrame>
      <p:sp>
        <p:nvSpPr>
          <p:cNvPr id="510" name="Google Shape;510;p29"/>
          <p:cNvSpPr txBox="1"/>
          <p:nvPr/>
        </p:nvSpPr>
        <p:spPr>
          <a:xfrm>
            <a:off x="171600" y="1787100"/>
            <a:ext cx="7155900" cy="76212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1200"/>
              </a:spcBef>
              <a:spcAft>
                <a:spcPts val="0"/>
              </a:spcAft>
              <a:buNone/>
            </a:pPr>
            <a:r>
              <a:rPr lang="en-GB" sz="1200">
                <a:solidFill>
                  <a:schemeClr val="dk1"/>
                </a:solidFill>
                <a:latin typeface="Mada"/>
                <a:ea typeface="Mada"/>
                <a:cs typeface="Mada"/>
                <a:sym typeface="Mada"/>
              </a:rPr>
              <a:t>1- Which of the following steps of the outbreak investigation should be at the beginning of the investigation, before undertaking other steps in the following list?</a:t>
            </a:r>
            <a:endParaRPr sz="1200">
              <a:solidFill>
                <a:schemeClr val="dk1"/>
              </a:solidFill>
              <a:latin typeface="Mada"/>
              <a:ea typeface="Mada"/>
              <a:cs typeface="Mada"/>
              <a:sym typeface="Mada"/>
            </a:endParaRPr>
          </a:p>
          <a:p>
            <a:pPr indent="0" lvl="0" marL="0" rtl="0" algn="just">
              <a:lnSpc>
                <a:spcPct val="100000"/>
              </a:lnSpc>
              <a:spcBef>
                <a:spcPts val="1200"/>
              </a:spcBef>
              <a:spcAft>
                <a:spcPts val="0"/>
              </a:spcAft>
              <a:buNone/>
            </a:pPr>
            <a:r>
              <a:rPr lang="en-GB" sz="1200">
                <a:solidFill>
                  <a:srgbClr val="76A5AF"/>
                </a:solidFill>
                <a:latin typeface="Mada"/>
                <a:ea typeface="Mada"/>
                <a:cs typeface="Mada"/>
                <a:sym typeface="Mada"/>
              </a:rPr>
              <a:t>A- Construct a working case definition .  </a:t>
            </a:r>
            <a:endParaRPr sz="1200">
              <a:solidFill>
                <a:srgbClr val="76A5AF"/>
              </a:solidFill>
              <a:latin typeface="Mada"/>
              <a:ea typeface="Mada"/>
              <a:cs typeface="Mada"/>
              <a:sym typeface="Mada"/>
            </a:endParaRPr>
          </a:p>
          <a:p>
            <a:pPr indent="0" lvl="0" marL="0" rtl="0" algn="just">
              <a:lnSpc>
                <a:spcPct val="100000"/>
              </a:lnSpc>
              <a:spcBef>
                <a:spcPts val="1200"/>
              </a:spcBef>
              <a:spcAft>
                <a:spcPts val="0"/>
              </a:spcAft>
              <a:buNone/>
            </a:pPr>
            <a:r>
              <a:rPr lang="en-GB" sz="1200">
                <a:solidFill>
                  <a:srgbClr val="76A5AF"/>
                </a:solidFill>
                <a:latin typeface="Mada"/>
                <a:ea typeface="Mada"/>
                <a:cs typeface="Mada"/>
                <a:sym typeface="Mada"/>
              </a:rPr>
              <a:t>B- Evaluate hypotheses </a:t>
            </a:r>
            <a:r>
              <a:rPr lang="en-GB" sz="1200">
                <a:solidFill>
                  <a:srgbClr val="76A5AF"/>
                </a:solidFill>
                <a:latin typeface="Mada"/>
                <a:ea typeface="Mada"/>
                <a:cs typeface="Mada"/>
                <a:sym typeface="Mada"/>
              </a:rPr>
              <a:t>epidemiologically</a:t>
            </a:r>
            <a:r>
              <a:rPr lang="en-GB" sz="1200">
                <a:solidFill>
                  <a:srgbClr val="76A5AF"/>
                </a:solidFill>
                <a:latin typeface="Mada"/>
                <a:ea typeface="Mada"/>
                <a:cs typeface="Mada"/>
                <a:sym typeface="Mada"/>
              </a:rPr>
              <a:t> </a:t>
            </a:r>
            <a:endParaRPr sz="1200">
              <a:solidFill>
                <a:srgbClr val="76A5AF"/>
              </a:solidFill>
              <a:latin typeface="Mada"/>
              <a:ea typeface="Mada"/>
              <a:cs typeface="Mada"/>
              <a:sym typeface="Mada"/>
            </a:endParaRPr>
          </a:p>
          <a:p>
            <a:pPr indent="0" lvl="0" marL="0" rtl="0" algn="just">
              <a:lnSpc>
                <a:spcPct val="100000"/>
              </a:lnSpc>
              <a:spcBef>
                <a:spcPts val="1200"/>
              </a:spcBef>
              <a:spcAft>
                <a:spcPts val="0"/>
              </a:spcAft>
              <a:buNone/>
            </a:pPr>
            <a:r>
              <a:rPr lang="en-GB" sz="1200">
                <a:solidFill>
                  <a:srgbClr val="76A5AF"/>
                </a:solidFill>
                <a:latin typeface="Mada"/>
                <a:ea typeface="Mada"/>
                <a:cs typeface="Mada"/>
                <a:sym typeface="Mada"/>
              </a:rPr>
              <a:t>C- </a:t>
            </a:r>
            <a:r>
              <a:rPr lang="en-GB" sz="1200">
                <a:solidFill>
                  <a:srgbClr val="76A5AF"/>
                </a:solidFill>
                <a:latin typeface="Mada"/>
                <a:ea typeface="Mada"/>
                <a:cs typeface="Mada"/>
                <a:sym typeface="Mada"/>
              </a:rPr>
              <a:t>Perform</a:t>
            </a:r>
            <a:r>
              <a:rPr lang="en-GB" sz="1200">
                <a:solidFill>
                  <a:srgbClr val="76A5AF"/>
                </a:solidFill>
                <a:latin typeface="Mada"/>
                <a:ea typeface="Mada"/>
                <a:cs typeface="Mada"/>
                <a:sym typeface="Mada"/>
              </a:rPr>
              <a:t> descriptive epidemiology </a:t>
            </a:r>
            <a:endParaRPr sz="1200">
              <a:solidFill>
                <a:srgbClr val="76A5AF"/>
              </a:solidFill>
              <a:latin typeface="Mada"/>
              <a:ea typeface="Mada"/>
              <a:cs typeface="Mada"/>
              <a:sym typeface="Mada"/>
            </a:endParaRPr>
          </a:p>
          <a:p>
            <a:pPr indent="0" lvl="0" marL="0" rtl="0" algn="just">
              <a:lnSpc>
                <a:spcPct val="100000"/>
              </a:lnSpc>
              <a:spcBef>
                <a:spcPts val="1200"/>
              </a:spcBef>
              <a:spcAft>
                <a:spcPts val="0"/>
              </a:spcAft>
              <a:buNone/>
            </a:pPr>
            <a:r>
              <a:rPr lang="en-GB" sz="1200">
                <a:solidFill>
                  <a:srgbClr val="76A5AF"/>
                </a:solidFill>
                <a:latin typeface="Mada"/>
                <a:ea typeface="Mada"/>
                <a:cs typeface="Mada"/>
                <a:sym typeface="Mada"/>
              </a:rPr>
              <a:t>D- Verify </a:t>
            </a:r>
            <a:r>
              <a:rPr lang="en-GB" sz="1200">
                <a:solidFill>
                  <a:srgbClr val="76A5AF"/>
                </a:solidFill>
                <a:latin typeface="Mada"/>
                <a:ea typeface="Mada"/>
                <a:cs typeface="Mada"/>
                <a:sym typeface="Mada"/>
              </a:rPr>
              <a:t>Diagnosis</a:t>
            </a:r>
            <a:r>
              <a:rPr lang="en-GB" sz="1200">
                <a:solidFill>
                  <a:srgbClr val="76A5AF"/>
                </a:solidFill>
                <a:latin typeface="Mada"/>
                <a:ea typeface="Mada"/>
                <a:cs typeface="Mada"/>
                <a:sym typeface="Mada"/>
              </a:rPr>
              <a:t> </a:t>
            </a:r>
            <a:endParaRPr sz="1200">
              <a:solidFill>
                <a:srgbClr val="76A5AF"/>
              </a:solidFill>
              <a:latin typeface="Mada"/>
              <a:ea typeface="Mada"/>
              <a:cs typeface="Mada"/>
              <a:sym typeface="Mada"/>
            </a:endParaRPr>
          </a:p>
          <a:p>
            <a:pPr indent="0" lvl="0" marL="0" rtl="0" algn="just">
              <a:lnSpc>
                <a:spcPct val="100000"/>
              </a:lnSpc>
              <a:spcBef>
                <a:spcPts val="1200"/>
              </a:spcBef>
              <a:spcAft>
                <a:spcPts val="0"/>
              </a:spcAft>
              <a:buNone/>
            </a:pPr>
            <a:r>
              <a:rPr lang="en-GB" sz="1200">
                <a:solidFill>
                  <a:schemeClr val="dk1"/>
                </a:solidFill>
                <a:latin typeface="Mada"/>
                <a:ea typeface="Mada"/>
                <a:cs typeface="Mada"/>
                <a:sym typeface="Mada"/>
              </a:rPr>
              <a:t>2-What type of epidemic is depicted in the following diagrams</a:t>
            </a:r>
            <a:endParaRPr sz="1200">
              <a:solidFill>
                <a:schemeClr val="dk1"/>
              </a:solidFill>
              <a:latin typeface="Mada"/>
              <a:ea typeface="Mada"/>
              <a:cs typeface="Mada"/>
              <a:sym typeface="Mada"/>
            </a:endParaRPr>
          </a:p>
          <a:p>
            <a:pPr indent="0" lvl="0" marL="0" rtl="0" algn="just">
              <a:lnSpc>
                <a:spcPct val="100000"/>
              </a:lnSpc>
              <a:spcBef>
                <a:spcPts val="1200"/>
              </a:spcBef>
              <a:spcAft>
                <a:spcPts val="0"/>
              </a:spcAft>
              <a:buNone/>
            </a:pPr>
            <a:r>
              <a:rPr lang="en-GB" sz="1200">
                <a:solidFill>
                  <a:srgbClr val="76A5AF"/>
                </a:solidFill>
                <a:latin typeface="Mada"/>
                <a:ea typeface="Mada"/>
                <a:cs typeface="Mada"/>
                <a:sym typeface="Mada"/>
              </a:rPr>
              <a:t> A- </a:t>
            </a:r>
            <a:r>
              <a:rPr lang="en-GB" sz="1200">
                <a:solidFill>
                  <a:srgbClr val="76A5AF"/>
                </a:solidFill>
                <a:latin typeface="Mada"/>
                <a:ea typeface="Mada"/>
                <a:cs typeface="Mada"/>
                <a:sym typeface="Mada"/>
              </a:rPr>
              <a:t>Continuous</a:t>
            </a:r>
            <a:r>
              <a:rPr lang="en-GB" sz="1200">
                <a:solidFill>
                  <a:srgbClr val="76A5AF"/>
                </a:solidFill>
                <a:latin typeface="Mada"/>
                <a:ea typeface="Mada"/>
                <a:cs typeface="Mada"/>
                <a:sym typeface="Mada"/>
              </a:rPr>
              <a:t> common-source epidemic</a:t>
            </a:r>
            <a:endParaRPr sz="1200">
              <a:solidFill>
                <a:srgbClr val="76A5AF"/>
              </a:solidFill>
              <a:latin typeface="Mada"/>
              <a:ea typeface="Mada"/>
              <a:cs typeface="Mada"/>
              <a:sym typeface="Mada"/>
            </a:endParaRPr>
          </a:p>
          <a:p>
            <a:pPr indent="0" lvl="0" marL="0" rtl="0" algn="just">
              <a:lnSpc>
                <a:spcPct val="100000"/>
              </a:lnSpc>
              <a:spcBef>
                <a:spcPts val="1200"/>
              </a:spcBef>
              <a:spcAft>
                <a:spcPts val="0"/>
              </a:spcAft>
              <a:buNone/>
            </a:pPr>
            <a:r>
              <a:rPr lang="en-GB" sz="1200">
                <a:solidFill>
                  <a:srgbClr val="76A5AF"/>
                </a:solidFill>
                <a:latin typeface="Mada"/>
                <a:ea typeface="Mada"/>
                <a:cs typeface="Mada"/>
                <a:sym typeface="Mada"/>
              </a:rPr>
              <a:t>B- intermittent common-source epidemic</a:t>
            </a:r>
            <a:endParaRPr sz="1200">
              <a:solidFill>
                <a:srgbClr val="76A5AF"/>
              </a:solidFill>
              <a:latin typeface="Mada"/>
              <a:ea typeface="Mada"/>
              <a:cs typeface="Mada"/>
              <a:sym typeface="Mada"/>
            </a:endParaRPr>
          </a:p>
          <a:p>
            <a:pPr indent="0" lvl="0" marL="0" rtl="0" algn="just">
              <a:lnSpc>
                <a:spcPct val="100000"/>
              </a:lnSpc>
              <a:spcBef>
                <a:spcPts val="1200"/>
              </a:spcBef>
              <a:spcAft>
                <a:spcPts val="0"/>
              </a:spcAft>
              <a:buNone/>
            </a:pPr>
            <a:r>
              <a:rPr lang="en-GB" sz="1200">
                <a:solidFill>
                  <a:srgbClr val="76A5AF"/>
                </a:solidFill>
                <a:latin typeface="Mada"/>
                <a:ea typeface="Mada"/>
                <a:cs typeface="Mada"/>
                <a:sym typeface="Mada"/>
              </a:rPr>
              <a:t>C-  Point-source epidemic</a:t>
            </a:r>
            <a:endParaRPr sz="1200">
              <a:solidFill>
                <a:srgbClr val="76A5AF"/>
              </a:solidFill>
              <a:latin typeface="Mada"/>
              <a:ea typeface="Mada"/>
              <a:cs typeface="Mada"/>
              <a:sym typeface="Mada"/>
            </a:endParaRPr>
          </a:p>
          <a:p>
            <a:pPr indent="0" lvl="0" marL="0" rtl="0" algn="just">
              <a:lnSpc>
                <a:spcPct val="100000"/>
              </a:lnSpc>
              <a:spcBef>
                <a:spcPts val="1200"/>
              </a:spcBef>
              <a:spcAft>
                <a:spcPts val="0"/>
              </a:spcAft>
              <a:buNone/>
            </a:pPr>
            <a:r>
              <a:rPr lang="en-GB" sz="1200">
                <a:solidFill>
                  <a:srgbClr val="76A5AF"/>
                </a:solidFill>
                <a:latin typeface="Mada"/>
                <a:ea typeface="Mada"/>
                <a:cs typeface="Mada"/>
                <a:sym typeface="Mada"/>
              </a:rPr>
              <a:t>D- Propagated epidemic </a:t>
            </a:r>
            <a:endParaRPr sz="1200">
              <a:solidFill>
                <a:srgbClr val="76A5AF"/>
              </a:solidFill>
              <a:latin typeface="Mada"/>
              <a:ea typeface="Mada"/>
              <a:cs typeface="Mada"/>
              <a:sym typeface="Mada"/>
            </a:endParaRPr>
          </a:p>
          <a:p>
            <a:pPr indent="0" lvl="0" marL="0" rtl="0" algn="just">
              <a:lnSpc>
                <a:spcPct val="100000"/>
              </a:lnSpc>
              <a:spcBef>
                <a:spcPts val="1200"/>
              </a:spcBef>
              <a:spcAft>
                <a:spcPts val="0"/>
              </a:spcAft>
              <a:buNone/>
            </a:pPr>
            <a:r>
              <a:rPr lang="en-GB" sz="1200">
                <a:solidFill>
                  <a:schemeClr val="dk1"/>
                </a:solidFill>
                <a:latin typeface="Mada"/>
                <a:ea typeface="Mada"/>
                <a:cs typeface="Mada"/>
                <a:sym typeface="Mada"/>
              </a:rPr>
              <a:t>3- </a:t>
            </a:r>
            <a:r>
              <a:rPr lang="en-GB" sz="1200">
                <a:solidFill>
                  <a:schemeClr val="dk1"/>
                </a:solidFill>
                <a:latin typeface="Mada"/>
                <a:ea typeface="Mada"/>
                <a:cs typeface="Mada"/>
                <a:sym typeface="Mada"/>
              </a:rPr>
              <a:t>You are called to help investigate a cluster of 17 people who developed brain cancer in an area over the past couple years. Most, perhaps all used cell phones. Which study design would you choose to investigate a possible association between cell phone use and brain cancer?</a:t>
            </a:r>
            <a:endParaRPr sz="1200">
              <a:solidFill>
                <a:schemeClr val="dk1"/>
              </a:solidFill>
              <a:latin typeface="Mada"/>
              <a:ea typeface="Mada"/>
              <a:cs typeface="Mada"/>
              <a:sym typeface="Mada"/>
            </a:endParaRPr>
          </a:p>
          <a:p>
            <a:pPr indent="0" lvl="0" marL="0" rtl="0" algn="just">
              <a:spcBef>
                <a:spcPts val="1200"/>
              </a:spcBef>
              <a:spcAft>
                <a:spcPts val="0"/>
              </a:spcAft>
              <a:buClr>
                <a:schemeClr val="dk1"/>
              </a:buClr>
              <a:buSzPts val="1100"/>
              <a:buFont typeface="Arial"/>
              <a:buNone/>
            </a:pPr>
            <a:r>
              <a:rPr lang="en-GB" sz="1200">
                <a:solidFill>
                  <a:srgbClr val="76A5AF"/>
                </a:solidFill>
                <a:latin typeface="Mada"/>
                <a:ea typeface="Mada"/>
                <a:cs typeface="Mada"/>
                <a:sym typeface="Mada"/>
              </a:rPr>
              <a:t>A- Case control</a:t>
            </a:r>
            <a:endParaRPr sz="1200">
              <a:solidFill>
                <a:srgbClr val="76A5AF"/>
              </a:solidFill>
              <a:latin typeface="Mada"/>
              <a:ea typeface="Mada"/>
              <a:cs typeface="Mada"/>
              <a:sym typeface="Mada"/>
            </a:endParaRPr>
          </a:p>
          <a:p>
            <a:pPr indent="0" lvl="0" marL="0" rtl="0" algn="just">
              <a:spcBef>
                <a:spcPts val="1200"/>
              </a:spcBef>
              <a:spcAft>
                <a:spcPts val="0"/>
              </a:spcAft>
              <a:buClr>
                <a:schemeClr val="dk1"/>
              </a:buClr>
              <a:buSzPts val="1100"/>
              <a:buFont typeface="Arial"/>
              <a:buNone/>
            </a:pPr>
            <a:r>
              <a:rPr lang="en-GB" sz="1200">
                <a:solidFill>
                  <a:srgbClr val="76A5AF"/>
                </a:solidFill>
                <a:latin typeface="Mada"/>
                <a:ea typeface="Mada"/>
                <a:cs typeface="Mada"/>
                <a:sym typeface="Mada"/>
              </a:rPr>
              <a:t>B- Experimental study</a:t>
            </a:r>
            <a:endParaRPr sz="1200">
              <a:solidFill>
                <a:srgbClr val="76A5AF"/>
              </a:solidFill>
              <a:latin typeface="Mada"/>
              <a:ea typeface="Mada"/>
              <a:cs typeface="Mada"/>
              <a:sym typeface="Mada"/>
            </a:endParaRPr>
          </a:p>
          <a:p>
            <a:pPr indent="0" lvl="0" marL="0" rtl="0" algn="just">
              <a:spcBef>
                <a:spcPts val="1200"/>
              </a:spcBef>
              <a:spcAft>
                <a:spcPts val="0"/>
              </a:spcAft>
              <a:buClr>
                <a:schemeClr val="dk1"/>
              </a:buClr>
              <a:buSzPts val="1100"/>
              <a:buFont typeface="Arial"/>
              <a:buNone/>
            </a:pPr>
            <a:r>
              <a:rPr lang="en-GB" sz="1200">
                <a:solidFill>
                  <a:srgbClr val="76A5AF"/>
                </a:solidFill>
                <a:latin typeface="Mada"/>
                <a:ea typeface="Mada"/>
                <a:cs typeface="Mada"/>
                <a:sym typeface="Mada"/>
              </a:rPr>
              <a:t>C- Prospective cohort study</a:t>
            </a:r>
            <a:endParaRPr sz="1200">
              <a:solidFill>
                <a:srgbClr val="76A5AF"/>
              </a:solidFill>
              <a:latin typeface="Mada"/>
              <a:ea typeface="Mada"/>
              <a:cs typeface="Mada"/>
              <a:sym typeface="Mada"/>
            </a:endParaRPr>
          </a:p>
          <a:p>
            <a:pPr indent="0" lvl="0" marL="0" rtl="0" algn="just">
              <a:spcBef>
                <a:spcPts val="1200"/>
              </a:spcBef>
              <a:spcAft>
                <a:spcPts val="0"/>
              </a:spcAft>
              <a:buClr>
                <a:schemeClr val="dk1"/>
              </a:buClr>
              <a:buSzPts val="1100"/>
              <a:buFont typeface="Arial"/>
              <a:buNone/>
            </a:pPr>
            <a:r>
              <a:rPr lang="en-GB" sz="1200">
                <a:solidFill>
                  <a:srgbClr val="76A5AF"/>
                </a:solidFill>
                <a:latin typeface="Mada"/>
                <a:ea typeface="Mada"/>
                <a:cs typeface="Mada"/>
                <a:sym typeface="Mada"/>
              </a:rPr>
              <a:t>D- Retrospective cohort study</a:t>
            </a:r>
            <a:endParaRPr sz="1200">
              <a:solidFill>
                <a:srgbClr val="76A5AF"/>
              </a:solidFill>
              <a:latin typeface="Mada"/>
              <a:ea typeface="Mada"/>
              <a:cs typeface="Mada"/>
              <a:sym typeface="Mada"/>
            </a:endParaRPr>
          </a:p>
          <a:p>
            <a:pPr indent="0" lvl="0" marL="0" rtl="0" algn="just">
              <a:lnSpc>
                <a:spcPct val="100000"/>
              </a:lnSpc>
              <a:spcBef>
                <a:spcPts val="1200"/>
              </a:spcBef>
              <a:spcAft>
                <a:spcPts val="0"/>
              </a:spcAft>
              <a:buNone/>
            </a:pPr>
            <a:r>
              <a:rPr lang="en-GB" sz="1200">
                <a:solidFill>
                  <a:schemeClr val="dk1"/>
                </a:solidFill>
                <a:latin typeface="Mada"/>
                <a:ea typeface="Mada"/>
                <a:cs typeface="Mada"/>
                <a:sym typeface="Mada"/>
              </a:rPr>
              <a:t>4- The most appropriate measure of association for case-control data is </a:t>
            </a:r>
            <a:endParaRPr sz="1200">
              <a:solidFill>
                <a:schemeClr val="dk1"/>
              </a:solidFill>
              <a:latin typeface="Mada"/>
              <a:ea typeface="Mada"/>
              <a:cs typeface="Mada"/>
              <a:sym typeface="Mada"/>
            </a:endParaRPr>
          </a:p>
          <a:p>
            <a:pPr indent="0" lvl="0" marL="0" rtl="0" algn="just">
              <a:lnSpc>
                <a:spcPct val="100000"/>
              </a:lnSpc>
              <a:spcBef>
                <a:spcPts val="1200"/>
              </a:spcBef>
              <a:spcAft>
                <a:spcPts val="0"/>
              </a:spcAft>
              <a:buNone/>
            </a:pPr>
            <a:r>
              <a:rPr lang="en-GB" sz="1200">
                <a:solidFill>
                  <a:srgbClr val="76A5AF"/>
                </a:solidFill>
                <a:latin typeface="Mada"/>
                <a:ea typeface="Mada"/>
                <a:cs typeface="Mada"/>
                <a:sym typeface="Mada"/>
              </a:rPr>
              <a:t>A- Attack rate </a:t>
            </a:r>
            <a:endParaRPr sz="1200">
              <a:solidFill>
                <a:srgbClr val="76A5AF"/>
              </a:solidFill>
              <a:latin typeface="Mada"/>
              <a:ea typeface="Mada"/>
              <a:cs typeface="Mada"/>
              <a:sym typeface="Mada"/>
            </a:endParaRPr>
          </a:p>
          <a:p>
            <a:pPr indent="0" lvl="0" marL="0" rtl="0" algn="just">
              <a:lnSpc>
                <a:spcPct val="100000"/>
              </a:lnSpc>
              <a:spcBef>
                <a:spcPts val="1200"/>
              </a:spcBef>
              <a:spcAft>
                <a:spcPts val="0"/>
              </a:spcAft>
              <a:buNone/>
            </a:pPr>
            <a:r>
              <a:rPr lang="en-GB" sz="1200">
                <a:solidFill>
                  <a:srgbClr val="76A5AF"/>
                </a:solidFill>
                <a:latin typeface="Mada"/>
                <a:ea typeface="Mada"/>
                <a:cs typeface="Mada"/>
                <a:sym typeface="Mada"/>
              </a:rPr>
              <a:t>B- Chi-square</a:t>
            </a:r>
            <a:endParaRPr sz="1200">
              <a:solidFill>
                <a:srgbClr val="76A5AF"/>
              </a:solidFill>
              <a:latin typeface="Mada"/>
              <a:ea typeface="Mada"/>
              <a:cs typeface="Mada"/>
              <a:sym typeface="Mada"/>
            </a:endParaRPr>
          </a:p>
          <a:p>
            <a:pPr indent="0" lvl="0" marL="0" rtl="0" algn="just">
              <a:lnSpc>
                <a:spcPct val="100000"/>
              </a:lnSpc>
              <a:spcBef>
                <a:spcPts val="1200"/>
              </a:spcBef>
              <a:spcAft>
                <a:spcPts val="0"/>
              </a:spcAft>
              <a:buNone/>
            </a:pPr>
            <a:r>
              <a:rPr lang="en-GB" sz="1200">
                <a:solidFill>
                  <a:srgbClr val="76A5AF"/>
                </a:solidFill>
                <a:latin typeface="Mada"/>
                <a:ea typeface="Mada"/>
                <a:cs typeface="Mada"/>
                <a:sym typeface="Mada"/>
              </a:rPr>
              <a:t>C- Odds ratio</a:t>
            </a:r>
            <a:endParaRPr sz="1200">
              <a:solidFill>
                <a:srgbClr val="76A5AF"/>
              </a:solidFill>
              <a:latin typeface="Mada"/>
              <a:ea typeface="Mada"/>
              <a:cs typeface="Mada"/>
              <a:sym typeface="Mada"/>
            </a:endParaRPr>
          </a:p>
          <a:p>
            <a:pPr indent="0" lvl="0" marL="0" rtl="0" algn="just">
              <a:lnSpc>
                <a:spcPct val="100000"/>
              </a:lnSpc>
              <a:spcBef>
                <a:spcPts val="1200"/>
              </a:spcBef>
              <a:spcAft>
                <a:spcPts val="1200"/>
              </a:spcAft>
              <a:buNone/>
            </a:pPr>
            <a:r>
              <a:rPr lang="en-GB" sz="1200">
                <a:solidFill>
                  <a:srgbClr val="76A5AF"/>
                </a:solidFill>
                <a:latin typeface="Mada"/>
                <a:ea typeface="Mada"/>
                <a:cs typeface="Mada"/>
                <a:sym typeface="Mada"/>
              </a:rPr>
              <a:t>D- Relative risk</a:t>
            </a:r>
            <a:endParaRPr/>
          </a:p>
        </p:txBody>
      </p:sp>
      <p:pic>
        <p:nvPicPr>
          <p:cNvPr id="511" name="Google Shape;511;p29"/>
          <p:cNvPicPr preferRelativeResize="0"/>
          <p:nvPr/>
        </p:nvPicPr>
        <p:blipFill>
          <a:blip r:embed="rId3">
            <a:alphaModFix/>
          </a:blip>
          <a:stretch>
            <a:fillRect/>
          </a:stretch>
        </p:blipFill>
        <p:spPr>
          <a:xfrm>
            <a:off x="4686425" y="4084674"/>
            <a:ext cx="2092500" cy="114541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4"/>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4"/>
          <p:cNvSpPr/>
          <p:nvPr/>
        </p:nvSpPr>
        <p:spPr>
          <a:xfrm>
            <a:off x="-75" y="9696450"/>
            <a:ext cx="7589400" cy="1002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4"/>
          <p:cNvSpPr txBox="1"/>
          <p:nvPr/>
        </p:nvSpPr>
        <p:spPr>
          <a:xfrm>
            <a:off x="1481025" y="238125"/>
            <a:ext cx="4629300" cy="64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lang="en-GB" sz="3000">
                <a:solidFill>
                  <a:srgbClr val="134F5C"/>
                </a:solidFill>
                <a:latin typeface="Nunito"/>
                <a:ea typeface="Nunito"/>
                <a:cs typeface="Nunito"/>
                <a:sym typeface="Nunito"/>
              </a:rPr>
              <a:t>Introduction</a:t>
            </a:r>
            <a:endParaRPr sz="3000">
              <a:solidFill>
                <a:srgbClr val="404040"/>
              </a:solidFill>
            </a:endParaRPr>
          </a:p>
        </p:txBody>
      </p:sp>
      <p:graphicFrame>
        <p:nvGraphicFramePr>
          <p:cNvPr id="93" name="Google Shape;93;p14"/>
          <p:cNvGraphicFramePr/>
          <p:nvPr/>
        </p:nvGraphicFramePr>
        <p:xfrm>
          <a:off x="278688" y="984825"/>
          <a:ext cx="3000000" cy="3000000"/>
        </p:xfrm>
        <a:graphic>
          <a:graphicData uri="http://schemas.openxmlformats.org/drawingml/2006/table">
            <a:tbl>
              <a:tblPr>
                <a:noFill/>
                <a:tableStyleId>{BB0B04D3-1FC9-4641-82C5-12EE40B9A5B1}</a:tableStyleId>
              </a:tblPr>
              <a:tblGrid>
                <a:gridCol w="1202325"/>
                <a:gridCol w="5761725"/>
              </a:tblGrid>
              <a:tr h="82675">
                <a:tc gridSpan="2">
                  <a:txBody>
                    <a:bodyPr/>
                    <a:lstStyle/>
                    <a:p>
                      <a:pPr indent="0" lvl="0" marL="0" rtl="0" algn="ctr">
                        <a:spcBef>
                          <a:spcPts val="0"/>
                        </a:spcBef>
                        <a:spcAft>
                          <a:spcPts val="0"/>
                        </a:spcAft>
                        <a:buNone/>
                      </a:pPr>
                      <a:r>
                        <a:rPr b="1" lang="en-GB">
                          <a:solidFill>
                            <a:srgbClr val="FFFFFF"/>
                          </a:solidFill>
                          <a:latin typeface="Nunito"/>
                          <a:ea typeface="Nunito"/>
                          <a:cs typeface="Nunito"/>
                          <a:sym typeface="Nunito"/>
                        </a:rPr>
                        <a:t>Key Terms: </a:t>
                      </a:r>
                      <a:endParaRPr b="1">
                        <a:solidFill>
                          <a:srgbClr val="FFFFFF"/>
                        </a:solidFill>
                        <a:latin typeface="Nunito"/>
                        <a:ea typeface="Nunito"/>
                        <a:cs typeface="Nunito"/>
                        <a:sym typeface="Nunito"/>
                      </a:endParaRPr>
                    </a:p>
                  </a:txBody>
                  <a:tcPr marT="91425" marB="91425" marR="91425" marL="91425">
                    <a:solidFill>
                      <a:srgbClr val="134F5C"/>
                    </a:solidFill>
                  </a:tcPr>
                </a:tc>
                <a:tc hMerge="1"/>
              </a:tr>
              <a:tr h="76325">
                <a:tc>
                  <a:txBody>
                    <a:bodyPr/>
                    <a:lstStyle/>
                    <a:p>
                      <a:pPr indent="0" lvl="0" marL="0" rtl="0" algn="ctr">
                        <a:spcBef>
                          <a:spcPts val="0"/>
                        </a:spcBef>
                        <a:spcAft>
                          <a:spcPts val="0"/>
                        </a:spcAft>
                        <a:buNone/>
                      </a:pPr>
                      <a:r>
                        <a:rPr b="1" lang="en-GB" sz="1200">
                          <a:latin typeface="Mada"/>
                          <a:ea typeface="Mada"/>
                          <a:cs typeface="Mada"/>
                          <a:sym typeface="Mada"/>
                        </a:rPr>
                        <a:t>Sporadic</a:t>
                      </a:r>
                      <a:endParaRPr b="1" sz="1200">
                        <a:latin typeface="Mada"/>
                        <a:ea typeface="Mada"/>
                        <a:cs typeface="Mada"/>
                        <a:sym typeface="Mada"/>
                      </a:endParaRPr>
                    </a:p>
                  </a:txBody>
                  <a:tcPr marT="91425" marB="91425" marR="91425" marL="91425" anchor="ctr">
                    <a:solidFill>
                      <a:srgbClr val="A2C4C9"/>
                    </a:solidFill>
                  </a:tcPr>
                </a:tc>
                <a:tc>
                  <a:txBody>
                    <a:bodyPr/>
                    <a:lstStyle/>
                    <a:p>
                      <a:pPr indent="0" lvl="0" marL="0" marR="0" rtl="0" algn="l">
                        <a:lnSpc>
                          <a:spcPct val="115000"/>
                        </a:lnSpc>
                        <a:spcBef>
                          <a:spcPts val="1200"/>
                        </a:spcBef>
                        <a:spcAft>
                          <a:spcPts val="1200"/>
                        </a:spcAft>
                        <a:buNone/>
                      </a:pPr>
                      <a:r>
                        <a:rPr lang="en-GB" sz="1200">
                          <a:latin typeface="Mada"/>
                          <a:ea typeface="Mada"/>
                          <a:cs typeface="Mada"/>
                          <a:sym typeface="Mada"/>
                        </a:rPr>
                        <a:t>A disease that occurs infrequently and irregularly. </a:t>
                      </a:r>
                      <a:endParaRPr sz="1200">
                        <a:latin typeface="Mada"/>
                        <a:ea typeface="Mada"/>
                        <a:cs typeface="Mada"/>
                        <a:sym typeface="Mada"/>
                      </a:endParaRPr>
                    </a:p>
                  </a:txBody>
                  <a:tcPr marT="91425" marB="91425" marR="91425" marL="91425" anchor="ctr"/>
                </a:tc>
              </a:tr>
              <a:tr h="76325">
                <a:tc>
                  <a:txBody>
                    <a:bodyPr/>
                    <a:lstStyle/>
                    <a:p>
                      <a:pPr indent="0" lvl="0" marL="0" rtl="0" algn="ctr">
                        <a:spcBef>
                          <a:spcPts val="0"/>
                        </a:spcBef>
                        <a:spcAft>
                          <a:spcPts val="0"/>
                        </a:spcAft>
                        <a:buNone/>
                      </a:pPr>
                      <a:r>
                        <a:rPr b="1" lang="en-GB" sz="1200">
                          <a:latin typeface="Mada"/>
                          <a:ea typeface="Mada"/>
                          <a:cs typeface="Mada"/>
                          <a:sym typeface="Mada"/>
                        </a:rPr>
                        <a:t>Endemic</a:t>
                      </a:r>
                      <a:endParaRPr b="1" sz="1200">
                        <a:latin typeface="Mada"/>
                        <a:ea typeface="Mada"/>
                        <a:cs typeface="Mada"/>
                        <a:sym typeface="Mada"/>
                      </a:endParaRPr>
                    </a:p>
                  </a:txBody>
                  <a:tcPr marT="91425" marB="91425" marR="91425" marL="91425" anchor="ctr">
                    <a:solidFill>
                      <a:srgbClr val="A2C4C9"/>
                    </a:solidFill>
                  </a:tcPr>
                </a:tc>
                <a:tc>
                  <a:txBody>
                    <a:bodyPr/>
                    <a:lstStyle/>
                    <a:p>
                      <a:pPr indent="0" lvl="0" marL="0" marR="0" rtl="0" algn="l">
                        <a:lnSpc>
                          <a:spcPct val="115000"/>
                        </a:lnSpc>
                        <a:spcBef>
                          <a:spcPts val="1200"/>
                        </a:spcBef>
                        <a:spcAft>
                          <a:spcPts val="1200"/>
                        </a:spcAft>
                        <a:buNone/>
                      </a:pPr>
                      <a:r>
                        <a:rPr lang="en-GB" sz="1200">
                          <a:latin typeface="Mada"/>
                          <a:ea typeface="Mada"/>
                          <a:cs typeface="Mada"/>
                          <a:sym typeface="Mada"/>
                        </a:rPr>
                        <a:t>The habitual presence of a disease within a given geographic area.</a:t>
                      </a:r>
                      <a:endParaRPr sz="1200">
                        <a:latin typeface="Mada"/>
                        <a:ea typeface="Mada"/>
                        <a:cs typeface="Mada"/>
                        <a:sym typeface="Mada"/>
                      </a:endParaRPr>
                    </a:p>
                  </a:txBody>
                  <a:tcPr marT="91425" marB="91425" marR="91425" marL="91425" anchor="ctr"/>
                </a:tc>
              </a:tr>
              <a:tr h="76325">
                <a:tc>
                  <a:txBody>
                    <a:bodyPr/>
                    <a:lstStyle/>
                    <a:p>
                      <a:pPr indent="0" lvl="0" marL="0" rtl="0" algn="ctr">
                        <a:spcBef>
                          <a:spcPts val="0"/>
                        </a:spcBef>
                        <a:spcAft>
                          <a:spcPts val="0"/>
                        </a:spcAft>
                        <a:buNone/>
                      </a:pPr>
                      <a:r>
                        <a:rPr b="1" lang="en-GB" sz="1200">
                          <a:latin typeface="Mada"/>
                          <a:ea typeface="Mada"/>
                          <a:cs typeface="Mada"/>
                          <a:sym typeface="Mada"/>
                        </a:rPr>
                        <a:t>Hyperendemic</a:t>
                      </a:r>
                      <a:endParaRPr b="1" sz="1200">
                        <a:latin typeface="Mada"/>
                        <a:ea typeface="Mada"/>
                        <a:cs typeface="Mada"/>
                        <a:sym typeface="Mada"/>
                      </a:endParaRPr>
                    </a:p>
                  </a:txBody>
                  <a:tcPr marT="91425" marB="91425" marR="91425" marL="91425" anchor="ctr">
                    <a:solidFill>
                      <a:srgbClr val="A2C4C9"/>
                    </a:solidFill>
                  </a:tcPr>
                </a:tc>
                <a:tc>
                  <a:txBody>
                    <a:bodyPr/>
                    <a:lstStyle/>
                    <a:p>
                      <a:pPr indent="0" lvl="0" marL="0" marR="0" rtl="0" algn="l">
                        <a:lnSpc>
                          <a:spcPct val="115000"/>
                        </a:lnSpc>
                        <a:spcBef>
                          <a:spcPts val="1200"/>
                        </a:spcBef>
                        <a:spcAft>
                          <a:spcPts val="1200"/>
                        </a:spcAft>
                        <a:buNone/>
                      </a:pPr>
                      <a:r>
                        <a:rPr lang="en-GB" sz="1200">
                          <a:latin typeface="Mada"/>
                          <a:ea typeface="Mada"/>
                          <a:cs typeface="Mada"/>
                          <a:sym typeface="Mada"/>
                        </a:rPr>
                        <a:t>Persistent, high levels of disease occurrence.</a:t>
                      </a:r>
                      <a:endParaRPr sz="1200">
                        <a:latin typeface="Mada"/>
                        <a:ea typeface="Mada"/>
                        <a:cs typeface="Mada"/>
                        <a:sym typeface="Mada"/>
                      </a:endParaRPr>
                    </a:p>
                  </a:txBody>
                  <a:tcPr marT="91425" marB="91425" marR="91425" marL="91425" anchor="ctr"/>
                </a:tc>
              </a:tr>
              <a:tr h="164100">
                <a:tc>
                  <a:txBody>
                    <a:bodyPr/>
                    <a:lstStyle/>
                    <a:p>
                      <a:pPr indent="0" lvl="0" marL="0" rtl="0" algn="ctr">
                        <a:spcBef>
                          <a:spcPts val="0"/>
                        </a:spcBef>
                        <a:spcAft>
                          <a:spcPts val="0"/>
                        </a:spcAft>
                        <a:buNone/>
                      </a:pPr>
                      <a:r>
                        <a:rPr b="1" lang="en-GB" sz="1200">
                          <a:latin typeface="Mada"/>
                          <a:ea typeface="Mada"/>
                          <a:cs typeface="Mada"/>
                          <a:sym typeface="Mada"/>
                        </a:rPr>
                        <a:t>Epidemic</a:t>
                      </a:r>
                      <a:endParaRPr b="1" sz="1200">
                        <a:latin typeface="Mada"/>
                        <a:ea typeface="Mada"/>
                        <a:cs typeface="Mada"/>
                        <a:sym typeface="Mada"/>
                      </a:endParaRPr>
                    </a:p>
                  </a:txBody>
                  <a:tcPr marT="91425" marB="91425" marR="91425" marL="91425" anchor="ctr">
                    <a:solidFill>
                      <a:srgbClr val="A2C4C9"/>
                    </a:solidFill>
                  </a:tcPr>
                </a:tc>
                <a:tc>
                  <a:txBody>
                    <a:bodyPr/>
                    <a:lstStyle/>
                    <a:p>
                      <a:pPr indent="0" lvl="0" marL="0" marR="0" rtl="0" algn="l">
                        <a:lnSpc>
                          <a:spcPct val="115000"/>
                        </a:lnSpc>
                        <a:spcBef>
                          <a:spcPts val="1200"/>
                        </a:spcBef>
                        <a:spcAft>
                          <a:spcPts val="1200"/>
                        </a:spcAft>
                        <a:buNone/>
                      </a:pPr>
                      <a:r>
                        <a:rPr lang="en-GB" sz="1200">
                          <a:latin typeface="Mada"/>
                          <a:ea typeface="Mada"/>
                          <a:cs typeface="Mada"/>
                          <a:sym typeface="Mada"/>
                        </a:rPr>
                        <a:t>The occurrence of more cases of disease than expected in a given area or among a specific group of people over a particular period of time. Usually, the cases are presumed to have a common cause or to be related to one another in some way.</a:t>
                      </a:r>
                      <a:endParaRPr sz="1200">
                        <a:latin typeface="Mada"/>
                        <a:ea typeface="Mada"/>
                        <a:cs typeface="Mada"/>
                        <a:sym typeface="Mada"/>
                      </a:endParaRPr>
                    </a:p>
                  </a:txBody>
                  <a:tcPr marT="91425" marB="91425" marR="91425" marL="91425" anchor="ctr"/>
                </a:tc>
              </a:tr>
              <a:tr h="76325">
                <a:tc>
                  <a:txBody>
                    <a:bodyPr/>
                    <a:lstStyle/>
                    <a:p>
                      <a:pPr indent="0" lvl="0" marL="0" rtl="0" algn="ctr">
                        <a:spcBef>
                          <a:spcPts val="0"/>
                        </a:spcBef>
                        <a:spcAft>
                          <a:spcPts val="0"/>
                        </a:spcAft>
                        <a:buNone/>
                      </a:pPr>
                      <a:r>
                        <a:rPr b="1" lang="en-GB" sz="1200">
                          <a:latin typeface="Mada"/>
                          <a:ea typeface="Mada"/>
                          <a:cs typeface="Mada"/>
                          <a:sym typeface="Mada"/>
                        </a:rPr>
                        <a:t>Outbreak</a:t>
                      </a:r>
                      <a:endParaRPr b="1" sz="1200">
                        <a:latin typeface="Mada"/>
                        <a:ea typeface="Mada"/>
                        <a:cs typeface="Mada"/>
                        <a:sym typeface="Mada"/>
                      </a:endParaRPr>
                    </a:p>
                  </a:txBody>
                  <a:tcPr marT="91425" marB="91425" marR="91425" marL="91425" anchor="ctr">
                    <a:solidFill>
                      <a:srgbClr val="A2C4C9"/>
                    </a:solidFill>
                  </a:tcPr>
                </a:tc>
                <a:tc>
                  <a:txBody>
                    <a:bodyPr/>
                    <a:lstStyle/>
                    <a:p>
                      <a:pPr indent="0" lvl="0" marL="0" marR="0" rtl="0" algn="l">
                        <a:lnSpc>
                          <a:spcPct val="115000"/>
                        </a:lnSpc>
                        <a:spcBef>
                          <a:spcPts val="1200"/>
                        </a:spcBef>
                        <a:spcAft>
                          <a:spcPts val="1200"/>
                        </a:spcAft>
                        <a:buNone/>
                      </a:pPr>
                      <a:r>
                        <a:rPr lang="en-GB" sz="1200">
                          <a:latin typeface="Mada"/>
                          <a:ea typeface="Mada"/>
                          <a:cs typeface="Mada"/>
                          <a:sym typeface="Mada"/>
                        </a:rPr>
                        <a:t>Epidemic limited to localized increase in the incidence of disease.</a:t>
                      </a:r>
                      <a:endParaRPr sz="1200">
                        <a:latin typeface="Mada"/>
                        <a:ea typeface="Mada"/>
                        <a:cs typeface="Mada"/>
                        <a:sym typeface="Mada"/>
                      </a:endParaRPr>
                    </a:p>
                  </a:txBody>
                  <a:tcPr marT="91425" marB="91425" marR="91425" marL="91425" anchor="ctr"/>
                </a:tc>
              </a:tr>
              <a:tr h="120200">
                <a:tc>
                  <a:txBody>
                    <a:bodyPr/>
                    <a:lstStyle/>
                    <a:p>
                      <a:pPr indent="0" lvl="0" marL="0" rtl="0" algn="ctr">
                        <a:spcBef>
                          <a:spcPts val="0"/>
                        </a:spcBef>
                        <a:spcAft>
                          <a:spcPts val="0"/>
                        </a:spcAft>
                        <a:buNone/>
                      </a:pPr>
                      <a:r>
                        <a:rPr b="1" lang="en-GB" sz="1200">
                          <a:latin typeface="Mada"/>
                          <a:ea typeface="Mada"/>
                          <a:cs typeface="Mada"/>
                          <a:sym typeface="Mada"/>
                        </a:rPr>
                        <a:t>Cluster</a:t>
                      </a:r>
                      <a:endParaRPr b="1" sz="1200">
                        <a:latin typeface="Mada"/>
                        <a:ea typeface="Mada"/>
                        <a:cs typeface="Mada"/>
                        <a:sym typeface="Mada"/>
                      </a:endParaRPr>
                    </a:p>
                  </a:txBody>
                  <a:tcPr marT="91425" marB="91425" marR="91425" marL="91425" anchor="ctr">
                    <a:solidFill>
                      <a:srgbClr val="A2C4C9"/>
                    </a:solidFill>
                  </a:tcPr>
                </a:tc>
                <a:tc>
                  <a:txBody>
                    <a:bodyPr/>
                    <a:lstStyle/>
                    <a:p>
                      <a:pPr indent="0" lvl="0" marL="0" marR="0" rtl="0" algn="l">
                        <a:lnSpc>
                          <a:spcPct val="115000"/>
                        </a:lnSpc>
                        <a:spcBef>
                          <a:spcPts val="1200"/>
                        </a:spcBef>
                        <a:spcAft>
                          <a:spcPts val="1200"/>
                        </a:spcAft>
                        <a:buNone/>
                      </a:pPr>
                      <a:r>
                        <a:rPr lang="en-GB" sz="1200">
                          <a:latin typeface="Mada"/>
                          <a:ea typeface="Mada"/>
                          <a:cs typeface="Mada"/>
                          <a:sym typeface="Mada"/>
                        </a:rPr>
                        <a:t>Aggregation of cases in a given area over a particular period without regard to whether the number of cases is more than expected.</a:t>
                      </a:r>
                      <a:endParaRPr sz="1200">
                        <a:latin typeface="Mada"/>
                        <a:ea typeface="Mada"/>
                        <a:cs typeface="Mada"/>
                        <a:sym typeface="Mada"/>
                      </a:endParaRPr>
                    </a:p>
                  </a:txBody>
                  <a:tcPr marT="91425" marB="91425" marR="91425" marL="91425" anchor="ctr"/>
                </a:tc>
              </a:tr>
              <a:tr h="120200">
                <a:tc>
                  <a:txBody>
                    <a:bodyPr/>
                    <a:lstStyle/>
                    <a:p>
                      <a:pPr indent="0" lvl="0" marL="0" rtl="0" algn="ctr">
                        <a:spcBef>
                          <a:spcPts val="0"/>
                        </a:spcBef>
                        <a:spcAft>
                          <a:spcPts val="0"/>
                        </a:spcAft>
                        <a:buNone/>
                      </a:pPr>
                      <a:r>
                        <a:rPr b="1" lang="en-GB" sz="1200">
                          <a:latin typeface="Mada"/>
                          <a:ea typeface="Mada"/>
                          <a:cs typeface="Mada"/>
                          <a:sym typeface="Mada"/>
                        </a:rPr>
                        <a:t>Pandemic</a:t>
                      </a:r>
                      <a:endParaRPr b="1" sz="1200">
                        <a:latin typeface="Mada"/>
                        <a:ea typeface="Mada"/>
                        <a:cs typeface="Mada"/>
                        <a:sym typeface="Mada"/>
                      </a:endParaRPr>
                    </a:p>
                  </a:txBody>
                  <a:tcPr marT="91425" marB="91425" marR="91425" marL="91425" anchor="ctr">
                    <a:solidFill>
                      <a:srgbClr val="A2C4C9"/>
                    </a:solidFill>
                  </a:tcPr>
                </a:tc>
                <a:tc>
                  <a:txBody>
                    <a:bodyPr/>
                    <a:lstStyle/>
                    <a:p>
                      <a:pPr indent="0" lvl="0" marL="0" marR="0" rtl="0" algn="l">
                        <a:lnSpc>
                          <a:spcPct val="115000"/>
                        </a:lnSpc>
                        <a:spcBef>
                          <a:spcPts val="1200"/>
                        </a:spcBef>
                        <a:spcAft>
                          <a:spcPts val="1200"/>
                        </a:spcAft>
                        <a:buNone/>
                      </a:pPr>
                      <a:r>
                        <a:rPr lang="en-GB" sz="1200">
                          <a:latin typeface="Mada"/>
                          <a:ea typeface="Mada"/>
                          <a:cs typeface="Mada"/>
                          <a:sym typeface="Mada"/>
                        </a:rPr>
                        <a:t> An epidemic that has spread over several countries or continents, usually affecting a large number of people.</a:t>
                      </a:r>
                      <a:endParaRPr sz="1200">
                        <a:latin typeface="Mada"/>
                        <a:ea typeface="Mada"/>
                        <a:cs typeface="Mada"/>
                        <a:sym typeface="Mada"/>
                      </a:endParaRPr>
                    </a:p>
                  </a:txBody>
                  <a:tcPr marT="91425" marB="91425" marR="91425" marL="91425" anchor="ctr"/>
                </a:tc>
              </a:tr>
            </a:tbl>
          </a:graphicData>
        </a:graphic>
      </p:graphicFrame>
      <p:sp>
        <p:nvSpPr>
          <p:cNvPr id="94" name="Google Shape;94;p14"/>
          <p:cNvSpPr/>
          <p:nvPr/>
        </p:nvSpPr>
        <p:spPr>
          <a:xfrm>
            <a:off x="2975417" y="1068744"/>
            <a:ext cx="243471" cy="237908"/>
          </a:xfrm>
          <a:custGeom>
            <a:rect b="b" l="l" r="r" t="t"/>
            <a:pathLst>
              <a:path extrusionOk="0" h="11698" w="11973">
                <a:moveTo>
                  <a:pt x="8928" y="1750"/>
                </a:moveTo>
                <a:cubicBezTo>
                  <a:pt x="9192" y="1750"/>
                  <a:pt x="9452" y="1852"/>
                  <a:pt x="9641" y="2057"/>
                </a:cubicBezTo>
                <a:cubicBezTo>
                  <a:pt x="10050" y="2435"/>
                  <a:pt x="10050" y="3096"/>
                  <a:pt x="9641" y="3506"/>
                </a:cubicBezTo>
                <a:cubicBezTo>
                  <a:pt x="9452" y="3695"/>
                  <a:pt x="9192" y="3790"/>
                  <a:pt x="8928" y="3790"/>
                </a:cubicBezTo>
                <a:cubicBezTo>
                  <a:pt x="8664" y="3790"/>
                  <a:pt x="8396" y="3695"/>
                  <a:pt x="8192" y="3506"/>
                </a:cubicBezTo>
                <a:cubicBezTo>
                  <a:pt x="7814" y="3096"/>
                  <a:pt x="7814" y="2435"/>
                  <a:pt x="8192" y="2057"/>
                </a:cubicBezTo>
                <a:cubicBezTo>
                  <a:pt x="8396" y="1852"/>
                  <a:pt x="8664" y="1750"/>
                  <a:pt x="8928" y="1750"/>
                </a:cubicBezTo>
                <a:close/>
                <a:moveTo>
                  <a:pt x="7901" y="1"/>
                </a:moveTo>
                <a:cubicBezTo>
                  <a:pt x="6958" y="1"/>
                  <a:pt x="6010" y="363"/>
                  <a:pt x="5293" y="1080"/>
                </a:cubicBezTo>
                <a:cubicBezTo>
                  <a:pt x="4285" y="2088"/>
                  <a:pt x="3939" y="3569"/>
                  <a:pt x="4380" y="4924"/>
                </a:cubicBezTo>
                <a:lnTo>
                  <a:pt x="126" y="9177"/>
                </a:lnTo>
                <a:cubicBezTo>
                  <a:pt x="32" y="9240"/>
                  <a:pt x="0" y="9334"/>
                  <a:pt x="0" y="9397"/>
                </a:cubicBezTo>
                <a:lnTo>
                  <a:pt x="0" y="11319"/>
                </a:lnTo>
                <a:cubicBezTo>
                  <a:pt x="0" y="11540"/>
                  <a:pt x="158" y="11697"/>
                  <a:pt x="347" y="11697"/>
                </a:cubicBezTo>
                <a:lnTo>
                  <a:pt x="2300" y="11697"/>
                </a:lnTo>
                <a:cubicBezTo>
                  <a:pt x="2363" y="11697"/>
                  <a:pt x="2489" y="11634"/>
                  <a:pt x="2521" y="11571"/>
                </a:cubicBezTo>
                <a:lnTo>
                  <a:pt x="2993" y="11099"/>
                </a:lnTo>
                <a:cubicBezTo>
                  <a:pt x="3088" y="11004"/>
                  <a:pt x="3119" y="10910"/>
                  <a:pt x="3088" y="10815"/>
                </a:cubicBezTo>
                <a:lnTo>
                  <a:pt x="2993" y="10311"/>
                </a:lnTo>
                <a:lnTo>
                  <a:pt x="3718" y="10217"/>
                </a:lnTo>
                <a:cubicBezTo>
                  <a:pt x="3876" y="10217"/>
                  <a:pt x="3970" y="10091"/>
                  <a:pt x="4033" y="9902"/>
                </a:cubicBezTo>
                <a:lnTo>
                  <a:pt x="4096" y="9208"/>
                </a:lnTo>
                <a:lnTo>
                  <a:pt x="4600" y="9271"/>
                </a:lnTo>
                <a:cubicBezTo>
                  <a:pt x="4695" y="9271"/>
                  <a:pt x="4821" y="9271"/>
                  <a:pt x="4884" y="9208"/>
                </a:cubicBezTo>
                <a:cubicBezTo>
                  <a:pt x="4978" y="9114"/>
                  <a:pt x="5010" y="9051"/>
                  <a:pt x="5010" y="8956"/>
                </a:cubicBezTo>
                <a:lnTo>
                  <a:pt x="5010" y="8326"/>
                </a:lnTo>
                <a:lnTo>
                  <a:pt x="5640" y="8326"/>
                </a:lnTo>
                <a:cubicBezTo>
                  <a:pt x="5703" y="8326"/>
                  <a:pt x="5829" y="8295"/>
                  <a:pt x="5860" y="8232"/>
                </a:cubicBezTo>
                <a:lnTo>
                  <a:pt x="6742" y="7350"/>
                </a:lnTo>
                <a:cubicBezTo>
                  <a:pt x="7131" y="7479"/>
                  <a:pt x="7533" y="7543"/>
                  <a:pt x="7931" y="7543"/>
                </a:cubicBezTo>
                <a:cubicBezTo>
                  <a:pt x="8891" y="7543"/>
                  <a:pt x="9833" y="7171"/>
                  <a:pt x="10523" y="6436"/>
                </a:cubicBezTo>
                <a:cubicBezTo>
                  <a:pt x="11972" y="4987"/>
                  <a:pt x="11972" y="2592"/>
                  <a:pt x="10523" y="1143"/>
                </a:cubicBezTo>
                <a:cubicBezTo>
                  <a:pt x="9823" y="379"/>
                  <a:pt x="8865" y="1"/>
                  <a:pt x="79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5" name="Google Shape;95;p14"/>
          <p:cNvPicPr preferRelativeResize="0"/>
          <p:nvPr/>
        </p:nvPicPr>
        <p:blipFill rotWithShape="1">
          <a:blip r:embed="rId3">
            <a:alphaModFix/>
          </a:blip>
          <a:srcRect b="0" l="0" r="0" t="0"/>
          <a:stretch/>
        </p:blipFill>
        <p:spPr>
          <a:xfrm>
            <a:off x="3032475" y="8308026"/>
            <a:ext cx="1456508" cy="1280375"/>
          </a:xfrm>
          <a:prstGeom prst="rect">
            <a:avLst/>
          </a:prstGeom>
          <a:noFill/>
          <a:ln>
            <a:noFill/>
          </a:ln>
        </p:spPr>
      </p:pic>
      <p:sp>
        <p:nvSpPr>
          <p:cNvPr id="96" name="Google Shape;96;p14"/>
          <p:cNvSpPr txBox="1"/>
          <p:nvPr/>
        </p:nvSpPr>
        <p:spPr>
          <a:xfrm>
            <a:off x="89775" y="7542075"/>
            <a:ext cx="7411800" cy="5817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1200"/>
              </a:spcBef>
              <a:spcAft>
                <a:spcPts val="0"/>
              </a:spcAft>
              <a:buClr>
                <a:schemeClr val="dk1"/>
              </a:buClr>
              <a:buSzPts val="1200"/>
              <a:buFont typeface="Mada"/>
              <a:buChar char="●"/>
            </a:pPr>
            <a:r>
              <a:rPr lang="en-GB" sz="1200">
                <a:solidFill>
                  <a:schemeClr val="dk1"/>
                </a:solidFill>
                <a:latin typeface="Mada"/>
                <a:ea typeface="Mada"/>
                <a:cs typeface="Mada"/>
                <a:sym typeface="Mada"/>
              </a:rPr>
              <a:t>Illness can be minor “self-limited” diseases, or major deadly diseases</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Successful investigation of an outbreak can lead to positive advances in future protection of public health</a:t>
            </a:r>
            <a:endParaRPr sz="1200">
              <a:solidFill>
                <a:schemeClr val="dk1"/>
              </a:solidFill>
              <a:latin typeface="Mada"/>
              <a:ea typeface="Mada"/>
              <a:cs typeface="Mada"/>
              <a:sym typeface="Mada"/>
            </a:endParaRPr>
          </a:p>
        </p:txBody>
      </p:sp>
      <p:sp>
        <p:nvSpPr>
          <p:cNvPr id="97" name="Google Shape;97;p14"/>
          <p:cNvSpPr txBox="1"/>
          <p:nvPr/>
        </p:nvSpPr>
        <p:spPr>
          <a:xfrm>
            <a:off x="1480125" y="5044550"/>
            <a:ext cx="4629300" cy="11697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1200"/>
              </a:spcBef>
              <a:spcAft>
                <a:spcPts val="0"/>
              </a:spcAft>
              <a:buNone/>
            </a:pPr>
            <a:r>
              <a:rPr lang="en-GB" sz="3000">
                <a:solidFill>
                  <a:srgbClr val="134F5C"/>
                </a:solidFill>
                <a:latin typeface="Nunito"/>
                <a:ea typeface="Nunito"/>
                <a:cs typeface="Nunito"/>
                <a:sym typeface="Nunito"/>
              </a:rPr>
              <a:t>Outbreak settings</a:t>
            </a:r>
            <a:endParaRPr sz="3000">
              <a:solidFill>
                <a:srgbClr val="134F5C"/>
              </a:solidFill>
              <a:latin typeface="Nunito"/>
              <a:ea typeface="Nunito"/>
              <a:cs typeface="Nunito"/>
              <a:sym typeface="Nunito"/>
            </a:endParaRPr>
          </a:p>
          <a:p>
            <a:pPr indent="0" lvl="0" marL="0" rtl="0" algn="ctr">
              <a:lnSpc>
                <a:spcPct val="100000"/>
              </a:lnSpc>
              <a:spcBef>
                <a:spcPts val="1200"/>
              </a:spcBef>
              <a:spcAft>
                <a:spcPts val="1200"/>
              </a:spcAft>
              <a:buNone/>
            </a:pPr>
            <a:r>
              <a:rPr lang="en-GB" sz="1200">
                <a:solidFill>
                  <a:schemeClr val="dk1"/>
                </a:solidFill>
                <a:latin typeface="Mada"/>
                <a:ea typeface="Mada"/>
                <a:cs typeface="Mada"/>
                <a:sym typeface="Mada"/>
              </a:rPr>
              <a:t> Most outbreaks are caused by exposure to contaminated food, water, or direct contact with others</a:t>
            </a:r>
            <a:endParaRPr sz="3000">
              <a:solidFill>
                <a:srgbClr val="134F5C"/>
              </a:solidFill>
              <a:latin typeface="Nunito"/>
              <a:ea typeface="Nunito"/>
              <a:cs typeface="Nunito"/>
              <a:sym typeface="Nunito"/>
            </a:endParaRPr>
          </a:p>
        </p:txBody>
      </p:sp>
      <p:sp>
        <p:nvSpPr>
          <p:cNvPr id="98" name="Google Shape;98;p14"/>
          <p:cNvSpPr/>
          <p:nvPr/>
        </p:nvSpPr>
        <p:spPr>
          <a:xfrm>
            <a:off x="99673" y="6719050"/>
            <a:ext cx="2336400" cy="685200"/>
          </a:xfrm>
          <a:prstGeom prst="roundRect">
            <a:avLst>
              <a:gd fmla="val 16667" name="adj"/>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FFFF"/>
                </a:solidFill>
                <a:latin typeface="Nunito"/>
                <a:ea typeface="Nunito"/>
                <a:cs typeface="Nunito"/>
                <a:sym typeface="Nunito"/>
              </a:rPr>
              <a:t>Food-borne Outbreaks</a:t>
            </a:r>
            <a:endParaRPr b="1">
              <a:solidFill>
                <a:srgbClr val="FFFFFF"/>
              </a:solidFill>
              <a:latin typeface="Nunito"/>
              <a:ea typeface="Nunito"/>
              <a:cs typeface="Nunito"/>
              <a:sym typeface="Nunito"/>
            </a:endParaRPr>
          </a:p>
          <a:p>
            <a:pPr indent="0" lvl="0" marL="0" rtl="0" algn="ctr">
              <a:spcBef>
                <a:spcPts val="0"/>
              </a:spcBef>
              <a:spcAft>
                <a:spcPts val="0"/>
              </a:spcAft>
              <a:buNone/>
            </a:pPr>
            <a:r>
              <a:rPr b="1" lang="en-GB">
                <a:solidFill>
                  <a:srgbClr val="FFFFFF"/>
                </a:solidFill>
                <a:latin typeface="Nunito"/>
                <a:ea typeface="Nunito"/>
                <a:cs typeface="Nunito"/>
                <a:sym typeface="Nunito"/>
              </a:rPr>
              <a:t>(most common)</a:t>
            </a:r>
            <a:endParaRPr b="1">
              <a:solidFill>
                <a:srgbClr val="FFFFFF"/>
              </a:solidFill>
              <a:latin typeface="Nunito"/>
              <a:ea typeface="Nunito"/>
              <a:cs typeface="Nunito"/>
              <a:sym typeface="Nunito"/>
            </a:endParaRPr>
          </a:p>
        </p:txBody>
      </p:sp>
      <p:sp>
        <p:nvSpPr>
          <p:cNvPr id="99" name="Google Shape;99;p14"/>
          <p:cNvSpPr/>
          <p:nvPr/>
        </p:nvSpPr>
        <p:spPr>
          <a:xfrm>
            <a:off x="2626563" y="6719050"/>
            <a:ext cx="2336400" cy="685200"/>
          </a:xfrm>
          <a:prstGeom prst="roundRect">
            <a:avLst>
              <a:gd fmla="val 16667" name="adj"/>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FFFF"/>
                </a:solidFill>
                <a:latin typeface="Nunito"/>
                <a:ea typeface="Nunito"/>
                <a:cs typeface="Nunito"/>
                <a:sym typeface="Nunito"/>
              </a:rPr>
              <a:t>Water-borne</a:t>
            </a:r>
            <a:r>
              <a:rPr b="1" lang="en-GB">
                <a:solidFill>
                  <a:srgbClr val="FFFFFF"/>
                </a:solidFill>
                <a:latin typeface="Nunito"/>
                <a:ea typeface="Nunito"/>
                <a:cs typeface="Nunito"/>
                <a:sym typeface="Nunito"/>
              </a:rPr>
              <a:t> Outbreaks</a:t>
            </a:r>
            <a:endParaRPr b="1">
              <a:solidFill>
                <a:srgbClr val="FFFFFF"/>
              </a:solidFill>
              <a:latin typeface="Nunito"/>
              <a:ea typeface="Nunito"/>
              <a:cs typeface="Nunito"/>
              <a:sym typeface="Nunito"/>
            </a:endParaRPr>
          </a:p>
        </p:txBody>
      </p:sp>
      <p:sp>
        <p:nvSpPr>
          <p:cNvPr id="100" name="Google Shape;100;p14"/>
          <p:cNvSpPr/>
          <p:nvPr/>
        </p:nvSpPr>
        <p:spPr>
          <a:xfrm>
            <a:off x="5153452" y="6719050"/>
            <a:ext cx="2336400" cy="685200"/>
          </a:xfrm>
          <a:prstGeom prst="roundRect">
            <a:avLst>
              <a:gd fmla="val 16667" name="adj"/>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FFFF"/>
                </a:solidFill>
                <a:latin typeface="Nunito"/>
                <a:ea typeface="Nunito"/>
                <a:cs typeface="Nunito"/>
                <a:sym typeface="Nunito"/>
              </a:rPr>
              <a:t>Community/Institution Acquired</a:t>
            </a:r>
            <a:endParaRPr b="1">
              <a:solidFill>
                <a:srgbClr val="FFFFFF"/>
              </a:solidFill>
              <a:latin typeface="Nunito"/>
              <a:ea typeface="Nunito"/>
              <a:cs typeface="Nunito"/>
              <a:sym typeface="Nunito"/>
            </a:endParaRPr>
          </a:p>
          <a:p>
            <a:pPr indent="0" lvl="0" marL="0" rtl="0" algn="ctr">
              <a:spcBef>
                <a:spcPts val="0"/>
              </a:spcBef>
              <a:spcAft>
                <a:spcPts val="0"/>
              </a:spcAft>
              <a:buNone/>
            </a:pPr>
            <a:r>
              <a:rPr b="1" lang="en-GB">
                <a:solidFill>
                  <a:srgbClr val="FFFFFF"/>
                </a:solidFill>
                <a:latin typeface="Nunito"/>
                <a:ea typeface="Nunito"/>
                <a:cs typeface="Nunito"/>
                <a:sym typeface="Nunito"/>
              </a:rPr>
              <a:t>(most widely varied)</a:t>
            </a:r>
            <a:endParaRPr b="1">
              <a:solidFill>
                <a:srgbClr val="FFFFFF"/>
              </a:solidFill>
              <a:latin typeface="Nunito"/>
              <a:ea typeface="Nunito"/>
              <a:cs typeface="Nunito"/>
              <a:sym typeface="Nunito"/>
            </a:endParaRPr>
          </a:p>
        </p:txBody>
      </p:sp>
      <p:cxnSp>
        <p:nvCxnSpPr>
          <p:cNvPr id="101" name="Google Shape;101;p14"/>
          <p:cNvCxnSpPr>
            <a:stCxn id="97" idx="2"/>
            <a:endCxn id="98" idx="0"/>
          </p:cNvCxnSpPr>
          <p:nvPr/>
        </p:nvCxnSpPr>
        <p:spPr>
          <a:xfrm rot="5400000">
            <a:off x="2278875" y="5203250"/>
            <a:ext cx="504900" cy="2526900"/>
          </a:xfrm>
          <a:prstGeom prst="curvedConnector3">
            <a:avLst>
              <a:gd fmla="val 49990" name="adj1"/>
            </a:avLst>
          </a:prstGeom>
          <a:noFill/>
          <a:ln cap="flat" cmpd="sng" w="28575">
            <a:solidFill>
              <a:srgbClr val="134F5C"/>
            </a:solidFill>
            <a:prstDash val="solid"/>
            <a:round/>
            <a:headEnd len="med" w="med" type="none"/>
            <a:tailEnd len="med" w="med" type="none"/>
          </a:ln>
        </p:spPr>
      </p:cxnSp>
      <p:cxnSp>
        <p:nvCxnSpPr>
          <p:cNvPr id="102" name="Google Shape;102;p14"/>
          <p:cNvCxnSpPr>
            <a:stCxn id="97" idx="2"/>
            <a:endCxn id="99" idx="0"/>
          </p:cNvCxnSpPr>
          <p:nvPr/>
        </p:nvCxnSpPr>
        <p:spPr>
          <a:xfrm flipH="1" rot="-5400000">
            <a:off x="3542625" y="6466400"/>
            <a:ext cx="504900" cy="600"/>
          </a:xfrm>
          <a:prstGeom prst="curvedConnector3">
            <a:avLst>
              <a:gd fmla="val 49990" name="adj1"/>
            </a:avLst>
          </a:prstGeom>
          <a:noFill/>
          <a:ln cap="flat" cmpd="sng" w="28575">
            <a:solidFill>
              <a:srgbClr val="134F5C"/>
            </a:solidFill>
            <a:prstDash val="solid"/>
            <a:round/>
            <a:headEnd len="med" w="med" type="none"/>
            <a:tailEnd len="med" w="med" type="none"/>
          </a:ln>
        </p:spPr>
      </p:cxnSp>
      <p:cxnSp>
        <p:nvCxnSpPr>
          <p:cNvPr id="103" name="Google Shape;103;p14"/>
          <p:cNvCxnSpPr>
            <a:stCxn id="97" idx="2"/>
            <a:endCxn id="100" idx="0"/>
          </p:cNvCxnSpPr>
          <p:nvPr/>
        </p:nvCxnSpPr>
        <p:spPr>
          <a:xfrm flipH="1" rot="-5400000">
            <a:off x="4805775" y="5203250"/>
            <a:ext cx="504900" cy="2526900"/>
          </a:xfrm>
          <a:prstGeom prst="curvedConnector3">
            <a:avLst>
              <a:gd fmla="val 49990" name="adj1"/>
            </a:avLst>
          </a:prstGeom>
          <a:noFill/>
          <a:ln cap="flat" cmpd="sng" w="28575">
            <a:solidFill>
              <a:srgbClr val="134F5C"/>
            </a:solidFill>
            <a:prstDash val="solid"/>
            <a:round/>
            <a:headEnd len="med" w="med" type="none"/>
            <a:tailEnd len="med" w="med" type="none"/>
          </a:ln>
        </p:spPr>
      </p:cxnSp>
      <p:sp>
        <p:nvSpPr>
          <p:cNvPr id="104" name="Google Shape;104;p14"/>
          <p:cNvSpPr/>
          <p:nvPr/>
        </p:nvSpPr>
        <p:spPr>
          <a:xfrm>
            <a:off x="89775" y="640700"/>
            <a:ext cx="588900" cy="550200"/>
          </a:xfrm>
          <a:prstGeom prst="star5">
            <a:avLst>
              <a:gd fmla="val 19098" name="adj"/>
              <a:gd fmla="val 105146" name="hf"/>
              <a:gd fmla="val 110557" name="vf"/>
            </a:avLst>
          </a:prstGeom>
          <a:solidFill>
            <a:srgbClr val="BF9000"/>
          </a:solidFill>
          <a:ln cap="flat" cmpd="sng" w="952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5"/>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5"/>
          <p:cNvSpPr/>
          <p:nvPr/>
        </p:nvSpPr>
        <p:spPr>
          <a:xfrm>
            <a:off x="-75" y="10116750"/>
            <a:ext cx="7589400" cy="5817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5"/>
          <p:cNvSpPr/>
          <p:nvPr/>
        </p:nvSpPr>
        <p:spPr>
          <a:xfrm>
            <a:off x="91275" y="1705800"/>
            <a:ext cx="7398300" cy="1748100"/>
          </a:xfrm>
          <a:prstGeom prst="roundRect">
            <a:avLst>
              <a:gd fmla="val 16667" name="adj"/>
            </a:avLst>
          </a:prstGeom>
          <a:noFill/>
          <a:ln cap="flat" cmpd="sng" w="2857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457200" lvl="0" marL="0" marR="0" rtl="0" algn="l">
              <a:lnSpc>
                <a:spcPct val="100000"/>
              </a:lnSpc>
              <a:spcBef>
                <a:spcPts val="1200"/>
              </a:spcBef>
              <a:spcAft>
                <a:spcPts val="0"/>
              </a:spcAft>
              <a:buNone/>
            </a:pPr>
            <a:r>
              <a:rPr b="1" lang="en-GB">
                <a:latin typeface="Mada"/>
                <a:ea typeface="Mada"/>
                <a:cs typeface="Mada"/>
                <a:sym typeface="Mada"/>
              </a:rPr>
              <a:t>Food-borne Outbreaks:</a:t>
            </a:r>
            <a:endParaRPr b="1">
              <a:latin typeface="Mada"/>
              <a:ea typeface="Mada"/>
              <a:cs typeface="Mada"/>
              <a:sym typeface="Mada"/>
            </a:endParaRPr>
          </a:p>
          <a:p>
            <a:pPr indent="-304800" lvl="0" marL="457200" marR="0" rtl="0" algn="l">
              <a:lnSpc>
                <a:spcPct val="115000"/>
              </a:lnSpc>
              <a:spcBef>
                <a:spcPts val="1200"/>
              </a:spcBef>
              <a:spcAft>
                <a:spcPts val="0"/>
              </a:spcAft>
              <a:buSzPts val="1200"/>
              <a:buFont typeface="Mada"/>
              <a:buChar char="●"/>
            </a:pPr>
            <a:r>
              <a:rPr b="1" lang="en-GB" sz="1200">
                <a:latin typeface="Mada"/>
                <a:ea typeface="Mada"/>
                <a:cs typeface="Mada"/>
                <a:sym typeface="Mada"/>
              </a:rPr>
              <a:t>The most common outbreak is in a food borne setting.</a:t>
            </a:r>
            <a:endParaRPr b="1" sz="1200">
              <a:latin typeface="Mada"/>
              <a:ea typeface="Mada"/>
              <a:cs typeface="Mada"/>
              <a:sym typeface="Mada"/>
            </a:endParaRPr>
          </a:p>
          <a:p>
            <a:pPr indent="-304800" lvl="0" marL="457200" marR="0" rtl="0" algn="l">
              <a:lnSpc>
                <a:spcPct val="115000"/>
              </a:lnSpc>
              <a:spcBef>
                <a:spcPts val="0"/>
              </a:spcBef>
              <a:spcAft>
                <a:spcPts val="0"/>
              </a:spcAft>
              <a:buSzPts val="1200"/>
              <a:buFont typeface="Mada"/>
              <a:buChar char="●"/>
            </a:pPr>
            <a:r>
              <a:rPr lang="en-GB" sz="1200">
                <a:latin typeface="Mada"/>
                <a:ea typeface="Mada"/>
                <a:cs typeface="Mada"/>
                <a:sym typeface="Mada"/>
              </a:rPr>
              <a:t>A food-borne outbreak is generally considered to exist if there are more than two reports of a similar illness from the same food source, frequently in a restaurant or at a community dinner.</a:t>
            </a:r>
            <a:endParaRPr sz="1200">
              <a:latin typeface="Mada"/>
              <a:ea typeface="Mada"/>
              <a:cs typeface="Mada"/>
              <a:sym typeface="Mada"/>
            </a:endParaRPr>
          </a:p>
          <a:p>
            <a:pPr indent="-304800" lvl="0" marL="457200" marR="0" rtl="0" algn="l">
              <a:lnSpc>
                <a:spcPct val="115000"/>
              </a:lnSpc>
              <a:spcBef>
                <a:spcPts val="0"/>
              </a:spcBef>
              <a:spcAft>
                <a:spcPts val="0"/>
              </a:spcAft>
              <a:buSzPts val="1200"/>
              <a:buFont typeface="Mada"/>
              <a:buChar char="●"/>
            </a:pPr>
            <a:r>
              <a:rPr lang="en-GB" sz="1200">
                <a:latin typeface="Mada"/>
                <a:ea typeface="Mada"/>
                <a:cs typeface="Mada"/>
                <a:sym typeface="Mada"/>
              </a:rPr>
              <a:t>A food-borne outbreak may have a widely varied number of cases, and has no seasonal distribution.</a:t>
            </a:r>
            <a:endParaRPr sz="1200">
              <a:latin typeface="Mada"/>
              <a:ea typeface="Mada"/>
              <a:cs typeface="Mada"/>
              <a:sym typeface="Mada"/>
            </a:endParaRPr>
          </a:p>
          <a:p>
            <a:pPr indent="-304800" lvl="0" marL="457200" marR="0" rtl="0" algn="l">
              <a:lnSpc>
                <a:spcPct val="115000"/>
              </a:lnSpc>
              <a:spcBef>
                <a:spcPts val="0"/>
              </a:spcBef>
              <a:spcAft>
                <a:spcPts val="0"/>
              </a:spcAft>
              <a:buSzPts val="1200"/>
              <a:buFont typeface="Mada"/>
              <a:buChar char="●"/>
            </a:pPr>
            <a:r>
              <a:rPr lang="en-GB" sz="1200">
                <a:latin typeface="Mada"/>
                <a:ea typeface="Mada"/>
                <a:cs typeface="Mada"/>
                <a:sym typeface="Mada"/>
              </a:rPr>
              <a:t>While the food-borne outbreak is the most common, in only about 50% of the outbreaks is the food culprit identified, so a large number of these outbreaks go unsolved.</a:t>
            </a:r>
            <a:endParaRPr sz="1200">
              <a:latin typeface="Mada"/>
              <a:ea typeface="Mada"/>
              <a:cs typeface="Mada"/>
              <a:sym typeface="Mada"/>
            </a:endParaRPr>
          </a:p>
        </p:txBody>
      </p:sp>
      <p:sp>
        <p:nvSpPr>
          <p:cNvPr id="112" name="Google Shape;112;p15"/>
          <p:cNvSpPr/>
          <p:nvPr/>
        </p:nvSpPr>
        <p:spPr>
          <a:xfrm>
            <a:off x="14218899" y="5236000"/>
            <a:ext cx="5365800" cy="23580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rPr lang="en-GB" sz="1200">
                <a:latin typeface="Mada"/>
                <a:ea typeface="Mada"/>
                <a:cs typeface="Mada"/>
                <a:sym typeface="Mada"/>
              </a:rPr>
              <a:t>  The most widely varied of the outbreak settings</a:t>
            </a:r>
            <a:endParaRPr sz="1200">
              <a:latin typeface="Mada"/>
              <a:ea typeface="Mada"/>
              <a:cs typeface="Mada"/>
              <a:sym typeface="Mada"/>
            </a:endParaRPr>
          </a:p>
          <a:p>
            <a:pPr indent="0" lvl="0" marL="0" rtl="0" algn="l">
              <a:lnSpc>
                <a:spcPct val="115000"/>
              </a:lnSpc>
              <a:spcBef>
                <a:spcPts val="1200"/>
              </a:spcBef>
              <a:spcAft>
                <a:spcPts val="0"/>
              </a:spcAft>
              <a:buNone/>
            </a:pPr>
            <a:r>
              <a:rPr lang="en-GB" sz="1200">
                <a:latin typeface="Mada"/>
                <a:ea typeface="Mada"/>
                <a:cs typeface="Mada"/>
                <a:sym typeface="Mada"/>
              </a:rPr>
              <a:t>  Include most all types of infectious diseases, such as respiratory diseases and gastrointestinal diseases.</a:t>
            </a:r>
            <a:endParaRPr sz="1200">
              <a:latin typeface="Mada"/>
              <a:ea typeface="Mada"/>
              <a:cs typeface="Mada"/>
              <a:sym typeface="Mada"/>
            </a:endParaRPr>
          </a:p>
          <a:p>
            <a:pPr indent="0" lvl="0" marL="0" rtl="0" algn="l">
              <a:lnSpc>
                <a:spcPct val="115000"/>
              </a:lnSpc>
              <a:spcBef>
                <a:spcPts val="1200"/>
              </a:spcBef>
              <a:spcAft>
                <a:spcPts val="0"/>
              </a:spcAft>
              <a:buNone/>
            </a:pPr>
            <a:r>
              <a:rPr lang="en-GB" sz="1200">
                <a:latin typeface="Mada"/>
                <a:ea typeface="Mada"/>
                <a:cs typeface="Mada"/>
                <a:sym typeface="Mada"/>
              </a:rPr>
              <a:t>  Transmitted most often by person-to-person transmission in schools, hospitals, daycare, nursing homes, prisons, and high density living areas such as military barracks, hotels, and even airplanes.</a:t>
            </a:r>
            <a:endParaRPr sz="1200">
              <a:latin typeface="Mada"/>
              <a:ea typeface="Mada"/>
              <a:cs typeface="Mada"/>
              <a:sym typeface="Mada"/>
            </a:endParaRPr>
          </a:p>
          <a:p>
            <a:pPr indent="0" lvl="0" marL="0" rtl="0" algn="l">
              <a:lnSpc>
                <a:spcPct val="115000"/>
              </a:lnSpc>
              <a:spcBef>
                <a:spcPts val="1200"/>
              </a:spcBef>
              <a:spcAft>
                <a:spcPts val="1200"/>
              </a:spcAft>
              <a:buNone/>
            </a:pPr>
            <a:r>
              <a:rPr lang="en-GB" sz="1200">
                <a:latin typeface="Mada"/>
                <a:ea typeface="Mada"/>
                <a:cs typeface="Mada"/>
                <a:sym typeface="Mada"/>
              </a:rPr>
              <a:t>  Some common agents that cause the diseases acquired in a community setting include norovirus, varicella, influenza, rhinovirus, parasites, and adenovirus.</a:t>
            </a:r>
            <a:endParaRPr sz="1200">
              <a:latin typeface="Mada"/>
              <a:ea typeface="Mada"/>
              <a:cs typeface="Mada"/>
              <a:sym typeface="Mada"/>
            </a:endParaRPr>
          </a:p>
        </p:txBody>
      </p:sp>
      <p:sp>
        <p:nvSpPr>
          <p:cNvPr id="113" name="Google Shape;113;p15"/>
          <p:cNvSpPr/>
          <p:nvPr/>
        </p:nvSpPr>
        <p:spPr>
          <a:xfrm>
            <a:off x="14504229" y="5030575"/>
            <a:ext cx="5091900" cy="685200"/>
          </a:xfrm>
          <a:prstGeom prst="roundRect">
            <a:avLst>
              <a:gd fmla="val 16667" name="adj"/>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FFFF"/>
                </a:solidFill>
                <a:latin typeface="Nunito"/>
                <a:ea typeface="Nunito"/>
                <a:cs typeface="Nunito"/>
                <a:sym typeface="Nunito"/>
              </a:rPr>
              <a:t>Community/Institution Acquired</a:t>
            </a:r>
            <a:endParaRPr b="1">
              <a:solidFill>
                <a:srgbClr val="FFFFFF"/>
              </a:solidFill>
              <a:latin typeface="Nunito"/>
              <a:ea typeface="Nunito"/>
              <a:cs typeface="Nunito"/>
              <a:sym typeface="Nunito"/>
            </a:endParaRPr>
          </a:p>
          <a:p>
            <a:pPr indent="0" lvl="0" marL="0" rtl="0" algn="ctr">
              <a:spcBef>
                <a:spcPts val="0"/>
              </a:spcBef>
              <a:spcAft>
                <a:spcPts val="0"/>
              </a:spcAft>
              <a:buNone/>
            </a:pPr>
            <a:r>
              <a:rPr b="1" lang="en-GB">
                <a:solidFill>
                  <a:srgbClr val="FFFFFF"/>
                </a:solidFill>
                <a:latin typeface="Nunito"/>
                <a:ea typeface="Nunito"/>
                <a:cs typeface="Nunito"/>
                <a:sym typeface="Nunito"/>
              </a:rPr>
              <a:t>(most widely varied)</a:t>
            </a:r>
            <a:endParaRPr b="1">
              <a:solidFill>
                <a:srgbClr val="FFFFFF"/>
              </a:solidFill>
              <a:latin typeface="Nunito"/>
              <a:ea typeface="Nunito"/>
              <a:cs typeface="Nunito"/>
              <a:sym typeface="Nunito"/>
            </a:endParaRPr>
          </a:p>
        </p:txBody>
      </p:sp>
      <p:sp>
        <p:nvSpPr>
          <p:cNvPr id="114" name="Google Shape;114;p15"/>
          <p:cNvSpPr txBox="1"/>
          <p:nvPr/>
        </p:nvSpPr>
        <p:spPr>
          <a:xfrm>
            <a:off x="1480113" y="228600"/>
            <a:ext cx="4629300" cy="615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lang="en-GB" sz="2800">
                <a:solidFill>
                  <a:srgbClr val="134F5C"/>
                </a:solidFill>
                <a:latin typeface="Nunito"/>
                <a:ea typeface="Nunito"/>
                <a:cs typeface="Nunito"/>
                <a:sym typeface="Nunito"/>
              </a:rPr>
              <a:t>Outbreak setting</a:t>
            </a:r>
            <a:r>
              <a:rPr lang="en-GB" sz="2800">
                <a:solidFill>
                  <a:srgbClr val="134F5C"/>
                </a:solidFill>
                <a:latin typeface="Nunito"/>
                <a:ea typeface="Nunito"/>
                <a:cs typeface="Nunito"/>
                <a:sym typeface="Nunito"/>
              </a:rPr>
              <a:t>s</a:t>
            </a:r>
            <a:endParaRPr sz="2800">
              <a:solidFill>
                <a:srgbClr val="404040"/>
              </a:solidFill>
            </a:endParaRPr>
          </a:p>
        </p:txBody>
      </p:sp>
      <p:sp>
        <p:nvSpPr>
          <p:cNvPr id="115" name="Google Shape;115;p15"/>
          <p:cNvSpPr/>
          <p:nvPr/>
        </p:nvSpPr>
        <p:spPr>
          <a:xfrm>
            <a:off x="99675" y="1022250"/>
            <a:ext cx="2336400" cy="581700"/>
          </a:xfrm>
          <a:prstGeom prst="roundRect">
            <a:avLst>
              <a:gd fmla="val 16667" name="adj"/>
            </a:avLst>
          </a:prstGeom>
          <a:solidFill>
            <a:srgbClr val="45818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FFFFFF"/>
                </a:solidFill>
                <a:latin typeface="Nunito"/>
                <a:ea typeface="Nunito"/>
                <a:cs typeface="Nunito"/>
                <a:sym typeface="Nunito"/>
              </a:rPr>
              <a:t>Food-borne Outbreaks</a:t>
            </a:r>
            <a:endParaRPr b="1" sz="1200">
              <a:solidFill>
                <a:srgbClr val="FFFFFF"/>
              </a:solidFill>
              <a:latin typeface="Nunito"/>
              <a:ea typeface="Nunito"/>
              <a:cs typeface="Nunito"/>
              <a:sym typeface="Nunito"/>
            </a:endParaRPr>
          </a:p>
          <a:p>
            <a:pPr indent="0" lvl="0" marL="0" rtl="0" algn="ctr">
              <a:spcBef>
                <a:spcPts val="0"/>
              </a:spcBef>
              <a:spcAft>
                <a:spcPts val="0"/>
              </a:spcAft>
              <a:buNone/>
            </a:pPr>
            <a:r>
              <a:rPr b="1" lang="en-GB" sz="1200">
                <a:solidFill>
                  <a:srgbClr val="FFFFFF"/>
                </a:solidFill>
                <a:latin typeface="Nunito"/>
                <a:ea typeface="Nunito"/>
                <a:cs typeface="Nunito"/>
                <a:sym typeface="Nunito"/>
              </a:rPr>
              <a:t>(most common)</a:t>
            </a:r>
            <a:endParaRPr b="1" sz="1200">
              <a:solidFill>
                <a:srgbClr val="FFFFFF"/>
              </a:solidFill>
              <a:latin typeface="Nunito"/>
              <a:ea typeface="Nunito"/>
              <a:cs typeface="Nunito"/>
              <a:sym typeface="Nunito"/>
            </a:endParaRPr>
          </a:p>
        </p:txBody>
      </p:sp>
      <p:sp>
        <p:nvSpPr>
          <p:cNvPr id="116" name="Google Shape;116;p15"/>
          <p:cNvSpPr/>
          <p:nvPr/>
        </p:nvSpPr>
        <p:spPr>
          <a:xfrm>
            <a:off x="2626563" y="1022250"/>
            <a:ext cx="2336400" cy="581700"/>
          </a:xfrm>
          <a:prstGeom prst="roundRect">
            <a:avLst>
              <a:gd fmla="val 16667" name="adj"/>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FFFFFF"/>
                </a:solidFill>
                <a:latin typeface="Nunito"/>
                <a:ea typeface="Nunito"/>
                <a:cs typeface="Nunito"/>
                <a:sym typeface="Nunito"/>
              </a:rPr>
              <a:t>Water-borne Outbreaks</a:t>
            </a:r>
            <a:endParaRPr b="1" sz="1200">
              <a:solidFill>
                <a:srgbClr val="FFFFFF"/>
              </a:solidFill>
              <a:latin typeface="Nunito"/>
              <a:ea typeface="Nunito"/>
              <a:cs typeface="Nunito"/>
              <a:sym typeface="Nunito"/>
            </a:endParaRPr>
          </a:p>
        </p:txBody>
      </p:sp>
      <p:sp>
        <p:nvSpPr>
          <p:cNvPr id="117" name="Google Shape;117;p15"/>
          <p:cNvSpPr/>
          <p:nvPr/>
        </p:nvSpPr>
        <p:spPr>
          <a:xfrm>
            <a:off x="5153450" y="1022250"/>
            <a:ext cx="2336400" cy="581700"/>
          </a:xfrm>
          <a:prstGeom prst="roundRect">
            <a:avLst>
              <a:gd fmla="val 16667" name="adj"/>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FFFFFF"/>
                </a:solidFill>
                <a:latin typeface="Nunito"/>
                <a:ea typeface="Nunito"/>
                <a:cs typeface="Nunito"/>
                <a:sym typeface="Nunito"/>
              </a:rPr>
              <a:t>Community/Institution Acquired</a:t>
            </a:r>
            <a:endParaRPr b="1" sz="1200">
              <a:solidFill>
                <a:srgbClr val="FFFFFF"/>
              </a:solidFill>
              <a:latin typeface="Nunito"/>
              <a:ea typeface="Nunito"/>
              <a:cs typeface="Nunito"/>
              <a:sym typeface="Nunito"/>
            </a:endParaRPr>
          </a:p>
          <a:p>
            <a:pPr indent="0" lvl="0" marL="0" rtl="0" algn="ctr">
              <a:spcBef>
                <a:spcPts val="0"/>
              </a:spcBef>
              <a:spcAft>
                <a:spcPts val="0"/>
              </a:spcAft>
              <a:buNone/>
            </a:pPr>
            <a:r>
              <a:rPr b="1" lang="en-GB" sz="1200">
                <a:solidFill>
                  <a:srgbClr val="FFFFFF"/>
                </a:solidFill>
                <a:latin typeface="Nunito"/>
                <a:ea typeface="Nunito"/>
                <a:cs typeface="Nunito"/>
                <a:sym typeface="Nunito"/>
              </a:rPr>
              <a:t>(most widely varied)</a:t>
            </a:r>
            <a:endParaRPr b="1" sz="1200">
              <a:solidFill>
                <a:srgbClr val="FFFFFF"/>
              </a:solidFill>
              <a:latin typeface="Nunito"/>
              <a:ea typeface="Nunito"/>
              <a:cs typeface="Nunito"/>
              <a:sym typeface="Nunito"/>
            </a:endParaRPr>
          </a:p>
        </p:txBody>
      </p:sp>
      <p:cxnSp>
        <p:nvCxnSpPr>
          <p:cNvPr id="118" name="Google Shape;118;p15"/>
          <p:cNvCxnSpPr>
            <a:stCxn id="114" idx="2"/>
            <a:endCxn id="115" idx="0"/>
          </p:cNvCxnSpPr>
          <p:nvPr/>
        </p:nvCxnSpPr>
        <p:spPr>
          <a:xfrm rot="5400000">
            <a:off x="2442213" y="-330150"/>
            <a:ext cx="178200" cy="2526900"/>
          </a:xfrm>
          <a:prstGeom prst="curvedConnector3">
            <a:avLst>
              <a:gd fmla="val 49958" name="adj1"/>
            </a:avLst>
          </a:prstGeom>
          <a:noFill/>
          <a:ln cap="flat" cmpd="sng" w="28575">
            <a:solidFill>
              <a:srgbClr val="134F5C"/>
            </a:solidFill>
            <a:prstDash val="solid"/>
            <a:round/>
            <a:headEnd len="med" w="med" type="none"/>
            <a:tailEnd len="med" w="med" type="none"/>
          </a:ln>
        </p:spPr>
      </p:cxnSp>
      <p:cxnSp>
        <p:nvCxnSpPr>
          <p:cNvPr id="119" name="Google Shape;119;p15"/>
          <p:cNvCxnSpPr>
            <a:stCxn id="114" idx="2"/>
            <a:endCxn id="116" idx="0"/>
          </p:cNvCxnSpPr>
          <p:nvPr/>
        </p:nvCxnSpPr>
        <p:spPr>
          <a:xfrm flipH="1" rot="-5400000">
            <a:off x="3705963" y="933000"/>
            <a:ext cx="178200" cy="600"/>
          </a:xfrm>
          <a:prstGeom prst="curvedConnector3">
            <a:avLst>
              <a:gd fmla="val 49958" name="adj1"/>
            </a:avLst>
          </a:prstGeom>
          <a:noFill/>
          <a:ln cap="flat" cmpd="sng" w="28575">
            <a:solidFill>
              <a:srgbClr val="134F5C"/>
            </a:solidFill>
            <a:prstDash val="solid"/>
            <a:round/>
            <a:headEnd len="med" w="med" type="none"/>
            <a:tailEnd len="med" w="med" type="none"/>
          </a:ln>
        </p:spPr>
      </p:cxnSp>
      <p:cxnSp>
        <p:nvCxnSpPr>
          <p:cNvPr id="120" name="Google Shape;120;p15"/>
          <p:cNvCxnSpPr>
            <a:stCxn id="114" idx="2"/>
            <a:endCxn id="117" idx="0"/>
          </p:cNvCxnSpPr>
          <p:nvPr/>
        </p:nvCxnSpPr>
        <p:spPr>
          <a:xfrm flipH="1" rot="-5400000">
            <a:off x="4969113" y="-330150"/>
            <a:ext cx="178200" cy="2526900"/>
          </a:xfrm>
          <a:prstGeom prst="curvedConnector3">
            <a:avLst>
              <a:gd fmla="val 49958" name="adj1"/>
            </a:avLst>
          </a:prstGeom>
          <a:noFill/>
          <a:ln cap="flat" cmpd="sng" w="28575">
            <a:solidFill>
              <a:srgbClr val="134F5C"/>
            </a:solidFill>
            <a:prstDash val="solid"/>
            <a:round/>
            <a:headEnd len="med" w="med" type="none"/>
            <a:tailEnd len="med" w="med" type="none"/>
          </a:ln>
        </p:spPr>
      </p:cxnSp>
      <p:sp>
        <p:nvSpPr>
          <p:cNvPr id="121" name="Google Shape;121;p15"/>
          <p:cNvSpPr/>
          <p:nvPr/>
        </p:nvSpPr>
        <p:spPr>
          <a:xfrm>
            <a:off x="99675" y="4853500"/>
            <a:ext cx="7398300" cy="1943700"/>
          </a:xfrm>
          <a:prstGeom prst="roundRect">
            <a:avLst>
              <a:gd fmla="val 16667" name="adj"/>
            </a:avLst>
          </a:prstGeom>
          <a:noFill/>
          <a:ln cap="flat" cmpd="sng" w="2857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457200" lvl="0" marL="0" marR="0" rtl="0" algn="l">
              <a:lnSpc>
                <a:spcPct val="100000"/>
              </a:lnSpc>
              <a:spcBef>
                <a:spcPts val="1200"/>
              </a:spcBef>
              <a:spcAft>
                <a:spcPts val="0"/>
              </a:spcAft>
              <a:buNone/>
            </a:pPr>
            <a:r>
              <a:rPr b="1" lang="en-GB">
                <a:latin typeface="Mada"/>
                <a:ea typeface="Mada"/>
                <a:cs typeface="Mada"/>
                <a:sym typeface="Mada"/>
              </a:rPr>
              <a:t>Water-borne Outbreaks</a:t>
            </a:r>
            <a:r>
              <a:rPr b="1" lang="en-GB">
                <a:latin typeface="Mada"/>
                <a:ea typeface="Mada"/>
                <a:cs typeface="Mada"/>
                <a:sym typeface="Mada"/>
              </a:rPr>
              <a:t>:</a:t>
            </a:r>
            <a:endParaRPr b="1">
              <a:latin typeface="Mada"/>
              <a:ea typeface="Mada"/>
              <a:cs typeface="Mada"/>
              <a:sym typeface="Mada"/>
            </a:endParaRPr>
          </a:p>
          <a:p>
            <a:pPr indent="-304800" lvl="0" marL="457200" marR="0" rtl="0" algn="l">
              <a:lnSpc>
                <a:spcPct val="115000"/>
              </a:lnSpc>
              <a:spcBef>
                <a:spcPts val="1200"/>
              </a:spcBef>
              <a:spcAft>
                <a:spcPts val="0"/>
              </a:spcAft>
              <a:buSzPts val="1200"/>
              <a:buFont typeface="Mada"/>
              <a:buChar char="●"/>
            </a:pPr>
            <a:r>
              <a:rPr b="1" lang="en-GB" sz="1200">
                <a:latin typeface="Mada"/>
                <a:ea typeface="Mada"/>
                <a:cs typeface="Mada"/>
                <a:sym typeface="Mada"/>
              </a:rPr>
              <a:t>Infection occurs by either ingesting contaminated water or swimming in contaminated water In disease that occurs from a water-borne outbreak, infection occurs by either ingesting water contaminated by pathogens or by swimming in water contaminated by pathogens.</a:t>
            </a:r>
            <a:endParaRPr b="1" sz="1200">
              <a:latin typeface="Mada"/>
              <a:ea typeface="Mada"/>
              <a:cs typeface="Mada"/>
              <a:sym typeface="Mada"/>
            </a:endParaRPr>
          </a:p>
          <a:p>
            <a:pPr indent="-304800" lvl="0" marL="457200" marR="0" rtl="0" algn="l">
              <a:lnSpc>
                <a:spcPct val="115000"/>
              </a:lnSpc>
              <a:spcBef>
                <a:spcPts val="0"/>
              </a:spcBef>
              <a:spcAft>
                <a:spcPts val="0"/>
              </a:spcAft>
              <a:buSzPts val="1200"/>
              <a:buFont typeface="Mada"/>
              <a:buChar char="●"/>
            </a:pPr>
            <a:r>
              <a:rPr lang="en-GB" sz="1200">
                <a:latin typeface="Mada"/>
                <a:ea typeface="Mada"/>
                <a:cs typeface="Mada"/>
                <a:sym typeface="Mada"/>
              </a:rPr>
              <a:t> Most often, these outbreaks are common source types.</a:t>
            </a:r>
            <a:endParaRPr sz="1200">
              <a:latin typeface="Mada"/>
              <a:ea typeface="Mada"/>
              <a:cs typeface="Mada"/>
              <a:sym typeface="Mada"/>
            </a:endParaRPr>
          </a:p>
          <a:p>
            <a:pPr indent="-304800" lvl="0" marL="457200" marR="0" rtl="0" algn="l">
              <a:lnSpc>
                <a:spcPct val="115000"/>
              </a:lnSpc>
              <a:spcBef>
                <a:spcPts val="0"/>
              </a:spcBef>
              <a:spcAft>
                <a:spcPts val="0"/>
              </a:spcAft>
              <a:buSzPts val="1200"/>
              <a:buFont typeface="Mada"/>
              <a:buChar char="●"/>
            </a:pPr>
            <a:r>
              <a:rPr lang="en-GB" sz="1200">
                <a:latin typeface="Mada"/>
                <a:ea typeface="Mada"/>
                <a:cs typeface="Mada"/>
                <a:sym typeface="Mada"/>
              </a:rPr>
              <a:t> The numbers of cases in these outbreaks can be variable and often unknown.</a:t>
            </a:r>
            <a:endParaRPr sz="1200">
              <a:latin typeface="Mada"/>
              <a:ea typeface="Mada"/>
              <a:cs typeface="Mada"/>
              <a:sym typeface="Mada"/>
            </a:endParaRPr>
          </a:p>
          <a:p>
            <a:pPr indent="-304800" lvl="0" marL="457200" marR="0" rtl="0" algn="l">
              <a:lnSpc>
                <a:spcPct val="115000"/>
              </a:lnSpc>
              <a:spcBef>
                <a:spcPts val="0"/>
              </a:spcBef>
              <a:spcAft>
                <a:spcPts val="0"/>
              </a:spcAft>
              <a:buSzPts val="1200"/>
              <a:buFont typeface="Mada"/>
              <a:buChar char="●"/>
            </a:pPr>
            <a:r>
              <a:rPr lang="en-GB" sz="1200">
                <a:latin typeface="Mada"/>
                <a:ea typeface="Mada"/>
                <a:cs typeface="Mada"/>
                <a:sym typeface="Mada"/>
              </a:rPr>
              <a:t> The most common agents responsible for water-borne outbreaks are norovirus, Shigella, Giardia, Crytosporidiosis, and E. coli.</a:t>
            </a:r>
            <a:endParaRPr sz="1200">
              <a:latin typeface="Mada"/>
              <a:ea typeface="Mada"/>
              <a:cs typeface="Mada"/>
              <a:sym typeface="Mada"/>
            </a:endParaRPr>
          </a:p>
        </p:txBody>
      </p:sp>
      <p:sp>
        <p:nvSpPr>
          <p:cNvPr id="122" name="Google Shape;122;p15"/>
          <p:cNvSpPr txBox="1"/>
          <p:nvPr/>
        </p:nvSpPr>
        <p:spPr>
          <a:xfrm>
            <a:off x="1479975" y="3388011"/>
            <a:ext cx="4629300" cy="615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lang="en-GB" sz="2800">
                <a:solidFill>
                  <a:srgbClr val="134F5C"/>
                </a:solidFill>
                <a:latin typeface="Nunito"/>
                <a:ea typeface="Nunito"/>
                <a:cs typeface="Nunito"/>
                <a:sym typeface="Nunito"/>
              </a:rPr>
              <a:t>Outbreak setting</a:t>
            </a:r>
            <a:r>
              <a:rPr lang="en-GB" sz="2800">
                <a:solidFill>
                  <a:srgbClr val="134F5C"/>
                </a:solidFill>
                <a:latin typeface="Nunito"/>
                <a:ea typeface="Nunito"/>
                <a:cs typeface="Nunito"/>
                <a:sym typeface="Nunito"/>
              </a:rPr>
              <a:t>s</a:t>
            </a:r>
            <a:endParaRPr sz="2800">
              <a:solidFill>
                <a:srgbClr val="404040"/>
              </a:solidFill>
            </a:endParaRPr>
          </a:p>
        </p:txBody>
      </p:sp>
      <p:sp>
        <p:nvSpPr>
          <p:cNvPr id="123" name="Google Shape;123;p15"/>
          <p:cNvSpPr/>
          <p:nvPr/>
        </p:nvSpPr>
        <p:spPr>
          <a:xfrm>
            <a:off x="99538" y="4181661"/>
            <a:ext cx="2336400" cy="581700"/>
          </a:xfrm>
          <a:prstGeom prst="roundRect">
            <a:avLst>
              <a:gd fmla="val 16667" name="adj"/>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FFFFFF"/>
                </a:solidFill>
                <a:latin typeface="Nunito"/>
                <a:ea typeface="Nunito"/>
                <a:cs typeface="Nunito"/>
                <a:sym typeface="Nunito"/>
              </a:rPr>
              <a:t>Food-borne Outbreaks</a:t>
            </a:r>
            <a:endParaRPr b="1" sz="1200">
              <a:solidFill>
                <a:srgbClr val="FFFFFF"/>
              </a:solidFill>
              <a:latin typeface="Nunito"/>
              <a:ea typeface="Nunito"/>
              <a:cs typeface="Nunito"/>
              <a:sym typeface="Nunito"/>
            </a:endParaRPr>
          </a:p>
          <a:p>
            <a:pPr indent="0" lvl="0" marL="0" rtl="0" algn="ctr">
              <a:spcBef>
                <a:spcPts val="0"/>
              </a:spcBef>
              <a:spcAft>
                <a:spcPts val="0"/>
              </a:spcAft>
              <a:buNone/>
            </a:pPr>
            <a:r>
              <a:rPr b="1" lang="en-GB" sz="1200">
                <a:solidFill>
                  <a:srgbClr val="FFFFFF"/>
                </a:solidFill>
                <a:latin typeface="Nunito"/>
                <a:ea typeface="Nunito"/>
                <a:cs typeface="Nunito"/>
                <a:sym typeface="Nunito"/>
              </a:rPr>
              <a:t>(most common)</a:t>
            </a:r>
            <a:endParaRPr b="1" sz="1200">
              <a:solidFill>
                <a:srgbClr val="FFFFFF"/>
              </a:solidFill>
              <a:latin typeface="Nunito"/>
              <a:ea typeface="Nunito"/>
              <a:cs typeface="Nunito"/>
              <a:sym typeface="Nunito"/>
            </a:endParaRPr>
          </a:p>
        </p:txBody>
      </p:sp>
      <p:sp>
        <p:nvSpPr>
          <p:cNvPr id="124" name="Google Shape;124;p15"/>
          <p:cNvSpPr/>
          <p:nvPr/>
        </p:nvSpPr>
        <p:spPr>
          <a:xfrm>
            <a:off x="2626425" y="4181661"/>
            <a:ext cx="2336400" cy="581700"/>
          </a:xfrm>
          <a:prstGeom prst="roundRect">
            <a:avLst>
              <a:gd fmla="val 16667" name="adj"/>
            </a:avLst>
          </a:prstGeom>
          <a:solidFill>
            <a:srgbClr val="45818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FFFFFF"/>
                </a:solidFill>
                <a:latin typeface="Nunito"/>
                <a:ea typeface="Nunito"/>
                <a:cs typeface="Nunito"/>
                <a:sym typeface="Nunito"/>
              </a:rPr>
              <a:t>Water-borne Outbreaks</a:t>
            </a:r>
            <a:endParaRPr b="1" sz="1200">
              <a:solidFill>
                <a:srgbClr val="FFFFFF"/>
              </a:solidFill>
              <a:latin typeface="Nunito"/>
              <a:ea typeface="Nunito"/>
              <a:cs typeface="Nunito"/>
              <a:sym typeface="Nunito"/>
            </a:endParaRPr>
          </a:p>
        </p:txBody>
      </p:sp>
      <p:sp>
        <p:nvSpPr>
          <p:cNvPr id="125" name="Google Shape;125;p15"/>
          <p:cNvSpPr/>
          <p:nvPr/>
        </p:nvSpPr>
        <p:spPr>
          <a:xfrm>
            <a:off x="5153313" y="4181661"/>
            <a:ext cx="2336400" cy="581700"/>
          </a:xfrm>
          <a:prstGeom prst="roundRect">
            <a:avLst>
              <a:gd fmla="val 16667" name="adj"/>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FFFFFF"/>
                </a:solidFill>
                <a:latin typeface="Nunito"/>
                <a:ea typeface="Nunito"/>
                <a:cs typeface="Nunito"/>
                <a:sym typeface="Nunito"/>
              </a:rPr>
              <a:t>Community/Institution Acquired</a:t>
            </a:r>
            <a:endParaRPr b="1" sz="1200">
              <a:solidFill>
                <a:srgbClr val="FFFFFF"/>
              </a:solidFill>
              <a:latin typeface="Nunito"/>
              <a:ea typeface="Nunito"/>
              <a:cs typeface="Nunito"/>
              <a:sym typeface="Nunito"/>
            </a:endParaRPr>
          </a:p>
          <a:p>
            <a:pPr indent="0" lvl="0" marL="0" rtl="0" algn="ctr">
              <a:spcBef>
                <a:spcPts val="0"/>
              </a:spcBef>
              <a:spcAft>
                <a:spcPts val="0"/>
              </a:spcAft>
              <a:buNone/>
            </a:pPr>
            <a:r>
              <a:rPr b="1" lang="en-GB" sz="1200">
                <a:solidFill>
                  <a:srgbClr val="FFFFFF"/>
                </a:solidFill>
                <a:latin typeface="Nunito"/>
                <a:ea typeface="Nunito"/>
                <a:cs typeface="Nunito"/>
                <a:sym typeface="Nunito"/>
              </a:rPr>
              <a:t>(most widely varied)</a:t>
            </a:r>
            <a:endParaRPr b="1" sz="1200">
              <a:solidFill>
                <a:srgbClr val="FFFFFF"/>
              </a:solidFill>
              <a:latin typeface="Nunito"/>
              <a:ea typeface="Nunito"/>
              <a:cs typeface="Nunito"/>
              <a:sym typeface="Nunito"/>
            </a:endParaRPr>
          </a:p>
        </p:txBody>
      </p:sp>
      <p:cxnSp>
        <p:nvCxnSpPr>
          <p:cNvPr id="126" name="Google Shape;126;p15"/>
          <p:cNvCxnSpPr>
            <a:stCxn id="122" idx="2"/>
            <a:endCxn id="123" idx="0"/>
          </p:cNvCxnSpPr>
          <p:nvPr/>
        </p:nvCxnSpPr>
        <p:spPr>
          <a:xfrm rot="5400000">
            <a:off x="2442075" y="2829261"/>
            <a:ext cx="178200" cy="2526900"/>
          </a:xfrm>
          <a:prstGeom prst="curvedConnector3">
            <a:avLst>
              <a:gd fmla="val 49958" name="adj1"/>
            </a:avLst>
          </a:prstGeom>
          <a:noFill/>
          <a:ln cap="flat" cmpd="sng" w="28575">
            <a:solidFill>
              <a:srgbClr val="134F5C"/>
            </a:solidFill>
            <a:prstDash val="solid"/>
            <a:round/>
            <a:headEnd len="med" w="med" type="none"/>
            <a:tailEnd len="med" w="med" type="none"/>
          </a:ln>
        </p:spPr>
      </p:cxnSp>
      <p:cxnSp>
        <p:nvCxnSpPr>
          <p:cNvPr id="127" name="Google Shape;127;p15"/>
          <p:cNvCxnSpPr>
            <a:stCxn id="122" idx="2"/>
            <a:endCxn id="124" idx="0"/>
          </p:cNvCxnSpPr>
          <p:nvPr/>
        </p:nvCxnSpPr>
        <p:spPr>
          <a:xfrm flipH="1" rot="-5400000">
            <a:off x="3705825" y="4092411"/>
            <a:ext cx="178200" cy="600"/>
          </a:xfrm>
          <a:prstGeom prst="curvedConnector3">
            <a:avLst>
              <a:gd fmla="val 49958" name="adj1"/>
            </a:avLst>
          </a:prstGeom>
          <a:noFill/>
          <a:ln cap="flat" cmpd="sng" w="28575">
            <a:solidFill>
              <a:srgbClr val="134F5C"/>
            </a:solidFill>
            <a:prstDash val="solid"/>
            <a:round/>
            <a:headEnd len="med" w="med" type="none"/>
            <a:tailEnd len="med" w="med" type="none"/>
          </a:ln>
        </p:spPr>
      </p:cxnSp>
      <p:cxnSp>
        <p:nvCxnSpPr>
          <p:cNvPr id="128" name="Google Shape;128;p15"/>
          <p:cNvCxnSpPr>
            <a:stCxn id="122" idx="2"/>
            <a:endCxn id="125" idx="0"/>
          </p:cNvCxnSpPr>
          <p:nvPr/>
        </p:nvCxnSpPr>
        <p:spPr>
          <a:xfrm flipH="1" rot="-5400000">
            <a:off x="4968975" y="2829261"/>
            <a:ext cx="178200" cy="2526900"/>
          </a:xfrm>
          <a:prstGeom prst="curvedConnector3">
            <a:avLst>
              <a:gd fmla="val 49958" name="adj1"/>
            </a:avLst>
          </a:prstGeom>
          <a:noFill/>
          <a:ln cap="flat" cmpd="sng" w="28575">
            <a:solidFill>
              <a:srgbClr val="134F5C"/>
            </a:solidFill>
            <a:prstDash val="solid"/>
            <a:round/>
            <a:headEnd len="med" w="med" type="none"/>
            <a:tailEnd len="med" w="med" type="none"/>
          </a:ln>
        </p:spPr>
      </p:cxnSp>
      <p:sp>
        <p:nvSpPr>
          <p:cNvPr id="129" name="Google Shape;129;p15"/>
          <p:cNvSpPr/>
          <p:nvPr/>
        </p:nvSpPr>
        <p:spPr>
          <a:xfrm>
            <a:off x="95475" y="8241518"/>
            <a:ext cx="7398300" cy="1748100"/>
          </a:xfrm>
          <a:prstGeom prst="roundRect">
            <a:avLst>
              <a:gd fmla="val 16667" name="adj"/>
            </a:avLst>
          </a:prstGeom>
          <a:noFill/>
          <a:ln cap="flat" cmpd="sng" w="2857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457200" lvl="0" marL="0" marR="0" rtl="0" algn="l">
              <a:lnSpc>
                <a:spcPct val="100000"/>
              </a:lnSpc>
              <a:spcBef>
                <a:spcPts val="1200"/>
              </a:spcBef>
              <a:spcAft>
                <a:spcPts val="0"/>
              </a:spcAft>
              <a:buNone/>
            </a:pPr>
            <a:r>
              <a:rPr b="1" lang="en-GB">
                <a:latin typeface="Mada"/>
                <a:ea typeface="Mada"/>
                <a:cs typeface="Mada"/>
                <a:sym typeface="Mada"/>
              </a:rPr>
              <a:t>Community/Institution Acquired</a:t>
            </a:r>
            <a:r>
              <a:rPr b="1" lang="en-GB">
                <a:latin typeface="Mada"/>
                <a:ea typeface="Mada"/>
                <a:cs typeface="Mada"/>
                <a:sym typeface="Mada"/>
              </a:rPr>
              <a:t>:</a:t>
            </a:r>
            <a:endParaRPr b="1">
              <a:latin typeface="Mada"/>
              <a:ea typeface="Mada"/>
              <a:cs typeface="Mada"/>
              <a:sym typeface="Mada"/>
            </a:endParaRPr>
          </a:p>
          <a:p>
            <a:pPr indent="-304800" lvl="0" marL="457200" marR="0" rtl="0" algn="l">
              <a:lnSpc>
                <a:spcPct val="115000"/>
              </a:lnSpc>
              <a:spcBef>
                <a:spcPts val="1200"/>
              </a:spcBef>
              <a:spcAft>
                <a:spcPts val="0"/>
              </a:spcAft>
              <a:buSzPts val="1200"/>
              <a:buFont typeface="Mada"/>
              <a:buChar char="●"/>
            </a:pPr>
            <a:r>
              <a:rPr b="1" lang="en-GB" sz="1200">
                <a:latin typeface="Mada"/>
                <a:ea typeface="Mada"/>
                <a:cs typeface="Mada"/>
                <a:sym typeface="Mada"/>
              </a:rPr>
              <a:t>The most widely varied of the outbreak settings</a:t>
            </a:r>
            <a:endParaRPr b="1" sz="1200">
              <a:latin typeface="Mada"/>
              <a:ea typeface="Mada"/>
              <a:cs typeface="Mada"/>
              <a:sym typeface="Mada"/>
            </a:endParaRPr>
          </a:p>
          <a:p>
            <a:pPr indent="-304800" lvl="0" marL="457200" marR="0" rtl="0" algn="l">
              <a:lnSpc>
                <a:spcPct val="115000"/>
              </a:lnSpc>
              <a:spcBef>
                <a:spcPts val="0"/>
              </a:spcBef>
              <a:spcAft>
                <a:spcPts val="0"/>
              </a:spcAft>
              <a:buSzPts val="1200"/>
              <a:buFont typeface="Mada"/>
              <a:buChar char="●"/>
            </a:pPr>
            <a:r>
              <a:rPr lang="en-GB" sz="1200">
                <a:latin typeface="Mada"/>
                <a:ea typeface="Mada"/>
                <a:cs typeface="Mada"/>
                <a:sym typeface="Mada"/>
              </a:rPr>
              <a:t> Include most all types of infectious diseases, such as respiratory diseases and gastrointestinal diseases.</a:t>
            </a:r>
            <a:endParaRPr sz="1200">
              <a:latin typeface="Mada"/>
              <a:ea typeface="Mada"/>
              <a:cs typeface="Mada"/>
              <a:sym typeface="Mada"/>
            </a:endParaRPr>
          </a:p>
          <a:p>
            <a:pPr indent="-304800" lvl="0" marL="457200" marR="0" rtl="0" algn="l">
              <a:lnSpc>
                <a:spcPct val="115000"/>
              </a:lnSpc>
              <a:spcBef>
                <a:spcPts val="0"/>
              </a:spcBef>
              <a:spcAft>
                <a:spcPts val="0"/>
              </a:spcAft>
              <a:buSzPts val="1200"/>
              <a:buFont typeface="Mada"/>
              <a:buChar char="●"/>
            </a:pPr>
            <a:r>
              <a:rPr lang="en-GB" sz="1200">
                <a:latin typeface="Mada"/>
                <a:ea typeface="Mada"/>
                <a:cs typeface="Mada"/>
                <a:sym typeface="Mada"/>
              </a:rPr>
              <a:t>Transmitted most often by person-to-person transmission in schools, hospitals, daycare, nursing homes, prisons, and high density living areas such as military barracks, hotels, and even airplanes.</a:t>
            </a:r>
            <a:endParaRPr sz="1200">
              <a:latin typeface="Mada"/>
              <a:ea typeface="Mada"/>
              <a:cs typeface="Mada"/>
              <a:sym typeface="Mada"/>
            </a:endParaRPr>
          </a:p>
          <a:p>
            <a:pPr indent="-304800" lvl="0" marL="457200" marR="0" rtl="0" algn="l">
              <a:lnSpc>
                <a:spcPct val="115000"/>
              </a:lnSpc>
              <a:spcBef>
                <a:spcPts val="0"/>
              </a:spcBef>
              <a:spcAft>
                <a:spcPts val="0"/>
              </a:spcAft>
              <a:buSzPts val="1200"/>
              <a:buFont typeface="Mada"/>
              <a:buChar char="●"/>
            </a:pPr>
            <a:r>
              <a:rPr lang="en-GB" sz="1200">
                <a:latin typeface="Mada"/>
                <a:ea typeface="Mada"/>
                <a:cs typeface="Mada"/>
                <a:sym typeface="Mada"/>
              </a:rPr>
              <a:t>Some common agents that cause the diseases acquired in a community setting include norovirus, varicella, influenza, rhinovirus, parasites, and adenovirus.</a:t>
            </a:r>
            <a:endParaRPr sz="1200">
              <a:latin typeface="Mada"/>
              <a:ea typeface="Mada"/>
              <a:cs typeface="Mada"/>
              <a:sym typeface="Mada"/>
            </a:endParaRPr>
          </a:p>
        </p:txBody>
      </p:sp>
      <p:sp>
        <p:nvSpPr>
          <p:cNvPr id="130" name="Google Shape;130;p15"/>
          <p:cNvSpPr txBox="1"/>
          <p:nvPr/>
        </p:nvSpPr>
        <p:spPr>
          <a:xfrm>
            <a:off x="1479975" y="6771930"/>
            <a:ext cx="4629300" cy="615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lang="en-GB" sz="2800">
                <a:solidFill>
                  <a:srgbClr val="134F5C"/>
                </a:solidFill>
                <a:latin typeface="Nunito"/>
                <a:ea typeface="Nunito"/>
                <a:cs typeface="Nunito"/>
                <a:sym typeface="Nunito"/>
              </a:rPr>
              <a:t>Outbreak settings</a:t>
            </a:r>
            <a:endParaRPr sz="2800">
              <a:solidFill>
                <a:srgbClr val="404040"/>
              </a:solidFill>
            </a:endParaRPr>
          </a:p>
        </p:txBody>
      </p:sp>
      <p:sp>
        <p:nvSpPr>
          <p:cNvPr id="131" name="Google Shape;131;p15"/>
          <p:cNvSpPr/>
          <p:nvPr/>
        </p:nvSpPr>
        <p:spPr>
          <a:xfrm>
            <a:off x="99538" y="7565580"/>
            <a:ext cx="2336400" cy="581700"/>
          </a:xfrm>
          <a:prstGeom prst="roundRect">
            <a:avLst>
              <a:gd fmla="val 16667" name="adj"/>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FFFFFF"/>
                </a:solidFill>
                <a:latin typeface="Nunito"/>
                <a:ea typeface="Nunito"/>
                <a:cs typeface="Nunito"/>
                <a:sym typeface="Nunito"/>
              </a:rPr>
              <a:t>Food-borne Outbreaks</a:t>
            </a:r>
            <a:endParaRPr b="1" sz="1200">
              <a:solidFill>
                <a:srgbClr val="FFFFFF"/>
              </a:solidFill>
              <a:latin typeface="Nunito"/>
              <a:ea typeface="Nunito"/>
              <a:cs typeface="Nunito"/>
              <a:sym typeface="Nunito"/>
            </a:endParaRPr>
          </a:p>
          <a:p>
            <a:pPr indent="0" lvl="0" marL="0" rtl="0" algn="ctr">
              <a:spcBef>
                <a:spcPts val="0"/>
              </a:spcBef>
              <a:spcAft>
                <a:spcPts val="0"/>
              </a:spcAft>
              <a:buNone/>
            </a:pPr>
            <a:r>
              <a:rPr b="1" lang="en-GB" sz="1200">
                <a:solidFill>
                  <a:srgbClr val="FFFFFF"/>
                </a:solidFill>
                <a:latin typeface="Nunito"/>
                <a:ea typeface="Nunito"/>
                <a:cs typeface="Nunito"/>
                <a:sym typeface="Nunito"/>
              </a:rPr>
              <a:t>(most common)</a:t>
            </a:r>
            <a:endParaRPr b="1" sz="1200">
              <a:solidFill>
                <a:srgbClr val="FFFFFF"/>
              </a:solidFill>
              <a:latin typeface="Nunito"/>
              <a:ea typeface="Nunito"/>
              <a:cs typeface="Nunito"/>
              <a:sym typeface="Nunito"/>
            </a:endParaRPr>
          </a:p>
        </p:txBody>
      </p:sp>
      <p:sp>
        <p:nvSpPr>
          <p:cNvPr id="132" name="Google Shape;132;p15"/>
          <p:cNvSpPr/>
          <p:nvPr/>
        </p:nvSpPr>
        <p:spPr>
          <a:xfrm>
            <a:off x="2626425" y="7565580"/>
            <a:ext cx="2336400" cy="581700"/>
          </a:xfrm>
          <a:prstGeom prst="roundRect">
            <a:avLst>
              <a:gd fmla="val 16667" name="adj"/>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FFFFFF"/>
                </a:solidFill>
                <a:latin typeface="Nunito"/>
                <a:ea typeface="Nunito"/>
                <a:cs typeface="Nunito"/>
                <a:sym typeface="Nunito"/>
              </a:rPr>
              <a:t>Water-borne Outbreaks</a:t>
            </a:r>
            <a:endParaRPr b="1" sz="1200">
              <a:solidFill>
                <a:srgbClr val="FFFFFF"/>
              </a:solidFill>
              <a:latin typeface="Nunito"/>
              <a:ea typeface="Nunito"/>
              <a:cs typeface="Nunito"/>
              <a:sym typeface="Nunito"/>
            </a:endParaRPr>
          </a:p>
        </p:txBody>
      </p:sp>
      <p:sp>
        <p:nvSpPr>
          <p:cNvPr id="133" name="Google Shape;133;p15"/>
          <p:cNvSpPr/>
          <p:nvPr/>
        </p:nvSpPr>
        <p:spPr>
          <a:xfrm>
            <a:off x="5153313" y="7565580"/>
            <a:ext cx="2336400" cy="581700"/>
          </a:xfrm>
          <a:prstGeom prst="roundRect">
            <a:avLst>
              <a:gd fmla="val 16667" name="adj"/>
            </a:avLst>
          </a:prstGeom>
          <a:solidFill>
            <a:srgbClr val="45818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FFFFFF"/>
                </a:solidFill>
                <a:latin typeface="Nunito"/>
                <a:ea typeface="Nunito"/>
                <a:cs typeface="Nunito"/>
                <a:sym typeface="Nunito"/>
              </a:rPr>
              <a:t>Community/Institution Acquired</a:t>
            </a:r>
            <a:endParaRPr b="1" sz="1200">
              <a:solidFill>
                <a:srgbClr val="FFFFFF"/>
              </a:solidFill>
              <a:latin typeface="Nunito"/>
              <a:ea typeface="Nunito"/>
              <a:cs typeface="Nunito"/>
              <a:sym typeface="Nunito"/>
            </a:endParaRPr>
          </a:p>
          <a:p>
            <a:pPr indent="0" lvl="0" marL="0" rtl="0" algn="ctr">
              <a:spcBef>
                <a:spcPts val="0"/>
              </a:spcBef>
              <a:spcAft>
                <a:spcPts val="0"/>
              </a:spcAft>
              <a:buNone/>
            </a:pPr>
            <a:r>
              <a:rPr b="1" lang="en-GB" sz="1200">
                <a:solidFill>
                  <a:srgbClr val="FFFFFF"/>
                </a:solidFill>
                <a:latin typeface="Nunito"/>
                <a:ea typeface="Nunito"/>
                <a:cs typeface="Nunito"/>
                <a:sym typeface="Nunito"/>
              </a:rPr>
              <a:t>(most widely varied)</a:t>
            </a:r>
            <a:endParaRPr b="1" sz="1200">
              <a:solidFill>
                <a:srgbClr val="FFFFFF"/>
              </a:solidFill>
              <a:latin typeface="Nunito"/>
              <a:ea typeface="Nunito"/>
              <a:cs typeface="Nunito"/>
              <a:sym typeface="Nunito"/>
            </a:endParaRPr>
          </a:p>
        </p:txBody>
      </p:sp>
      <p:cxnSp>
        <p:nvCxnSpPr>
          <p:cNvPr id="134" name="Google Shape;134;p15"/>
          <p:cNvCxnSpPr>
            <a:stCxn id="130" idx="2"/>
            <a:endCxn id="131" idx="0"/>
          </p:cNvCxnSpPr>
          <p:nvPr/>
        </p:nvCxnSpPr>
        <p:spPr>
          <a:xfrm rot="5400000">
            <a:off x="2442075" y="6213180"/>
            <a:ext cx="178200" cy="2526900"/>
          </a:xfrm>
          <a:prstGeom prst="curvedConnector3">
            <a:avLst>
              <a:gd fmla="val 49958" name="adj1"/>
            </a:avLst>
          </a:prstGeom>
          <a:noFill/>
          <a:ln cap="flat" cmpd="sng" w="28575">
            <a:solidFill>
              <a:srgbClr val="134F5C"/>
            </a:solidFill>
            <a:prstDash val="solid"/>
            <a:round/>
            <a:headEnd len="med" w="med" type="none"/>
            <a:tailEnd len="med" w="med" type="none"/>
          </a:ln>
        </p:spPr>
      </p:cxnSp>
      <p:cxnSp>
        <p:nvCxnSpPr>
          <p:cNvPr id="135" name="Google Shape;135;p15"/>
          <p:cNvCxnSpPr>
            <a:stCxn id="130" idx="2"/>
            <a:endCxn id="132" idx="0"/>
          </p:cNvCxnSpPr>
          <p:nvPr/>
        </p:nvCxnSpPr>
        <p:spPr>
          <a:xfrm flipH="1" rot="-5400000">
            <a:off x="3705825" y="7476330"/>
            <a:ext cx="178200" cy="600"/>
          </a:xfrm>
          <a:prstGeom prst="curvedConnector3">
            <a:avLst>
              <a:gd fmla="val 49958" name="adj1"/>
            </a:avLst>
          </a:prstGeom>
          <a:noFill/>
          <a:ln cap="flat" cmpd="sng" w="28575">
            <a:solidFill>
              <a:srgbClr val="134F5C"/>
            </a:solidFill>
            <a:prstDash val="solid"/>
            <a:round/>
            <a:headEnd len="med" w="med" type="none"/>
            <a:tailEnd len="med" w="med" type="none"/>
          </a:ln>
        </p:spPr>
      </p:cxnSp>
      <p:cxnSp>
        <p:nvCxnSpPr>
          <p:cNvPr id="136" name="Google Shape;136;p15"/>
          <p:cNvCxnSpPr>
            <a:stCxn id="130" idx="2"/>
            <a:endCxn id="133" idx="0"/>
          </p:cNvCxnSpPr>
          <p:nvPr/>
        </p:nvCxnSpPr>
        <p:spPr>
          <a:xfrm flipH="1" rot="-5400000">
            <a:off x="4968975" y="6213180"/>
            <a:ext cx="178200" cy="2526900"/>
          </a:xfrm>
          <a:prstGeom prst="curvedConnector3">
            <a:avLst>
              <a:gd fmla="val 49958" name="adj1"/>
            </a:avLst>
          </a:prstGeom>
          <a:noFill/>
          <a:ln cap="flat" cmpd="sng" w="28575">
            <a:solidFill>
              <a:srgbClr val="134F5C"/>
            </a:solidFill>
            <a:prstDash val="solid"/>
            <a:round/>
            <a:headEnd len="med" w="med" type="none"/>
            <a:tailEnd len="med" w="med" type="none"/>
          </a:ln>
        </p:spPr>
      </p:cxnSp>
      <p:grpSp>
        <p:nvGrpSpPr>
          <p:cNvPr id="137" name="Google Shape;137;p15"/>
          <p:cNvGrpSpPr/>
          <p:nvPr/>
        </p:nvGrpSpPr>
        <p:grpSpPr>
          <a:xfrm>
            <a:off x="329556" y="8299029"/>
            <a:ext cx="279086" cy="279115"/>
            <a:chOff x="3497300" y="3227275"/>
            <a:chExt cx="296175" cy="296175"/>
          </a:xfrm>
        </p:grpSpPr>
        <p:sp>
          <p:nvSpPr>
            <p:cNvPr id="138" name="Google Shape;138;p15"/>
            <p:cNvSpPr/>
            <p:nvPr/>
          </p:nvSpPr>
          <p:spPr>
            <a:xfrm>
              <a:off x="3609925" y="3339900"/>
              <a:ext cx="69350" cy="68550"/>
            </a:xfrm>
            <a:custGeom>
              <a:rect b="b" l="l" r="r" t="t"/>
              <a:pathLst>
                <a:path extrusionOk="0" h="2742" w="2774">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5"/>
            <p:cNvSpPr/>
            <p:nvPr/>
          </p:nvSpPr>
          <p:spPr>
            <a:xfrm>
              <a:off x="3531175" y="3227275"/>
              <a:ext cx="86650" cy="86675"/>
            </a:xfrm>
            <a:custGeom>
              <a:rect b="b" l="l" r="r" t="t"/>
              <a:pathLst>
                <a:path extrusionOk="0" h="3467" w="3466">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5"/>
            <p:cNvSpPr/>
            <p:nvPr/>
          </p:nvSpPr>
          <p:spPr>
            <a:xfrm>
              <a:off x="3670575" y="3227275"/>
              <a:ext cx="86675" cy="86675"/>
            </a:xfrm>
            <a:custGeom>
              <a:rect b="b" l="l" r="r" t="t"/>
              <a:pathLst>
                <a:path extrusionOk="0" h="3467" w="3467">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5"/>
            <p:cNvSpPr/>
            <p:nvPr/>
          </p:nvSpPr>
          <p:spPr>
            <a:xfrm>
              <a:off x="3622525" y="3421825"/>
              <a:ext cx="41775" cy="25225"/>
            </a:xfrm>
            <a:custGeom>
              <a:rect b="b" l="l" r="r" t="t"/>
              <a:pathLst>
                <a:path extrusionOk="0" h="1009" w="1671">
                  <a:moveTo>
                    <a:pt x="1" y="0"/>
                  </a:moveTo>
                  <a:lnTo>
                    <a:pt x="851" y="1008"/>
                  </a:lnTo>
                  <a:lnTo>
                    <a:pt x="1671" y="0"/>
                  </a:lnTo>
                  <a:lnTo>
                    <a:pt x="1671" y="0"/>
                  </a:lnTo>
                  <a:cubicBezTo>
                    <a:pt x="1450" y="126"/>
                    <a:pt x="1167" y="158"/>
                    <a:pt x="851" y="158"/>
                  </a:cubicBezTo>
                  <a:cubicBezTo>
                    <a:pt x="568" y="158"/>
                    <a:pt x="284" y="95"/>
                    <a:pt x="1"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5"/>
            <p:cNvSpPr/>
            <p:nvPr/>
          </p:nvSpPr>
          <p:spPr>
            <a:xfrm>
              <a:off x="3566600" y="3416300"/>
              <a:ext cx="70125" cy="106350"/>
            </a:xfrm>
            <a:custGeom>
              <a:rect b="b" l="l" r="r" t="t"/>
              <a:pathLst>
                <a:path extrusionOk="0" h="4254" w="2805">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5"/>
            <p:cNvSpPr/>
            <p:nvPr/>
          </p:nvSpPr>
          <p:spPr>
            <a:xfrm>
              <a:off x="3653250" y="3417100"/>
              <a:ext cx="70125" cy="106350"/>
            </a:xfrm>
            <a:custGeom>
              <a:rect b="b" l="l" r="r" t="t"/>
              <a:pathLst>
                <a:path extrusionOk="0" h="4254" w="2805">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5"/>
            <p:cNvSpPr/>
            <p:nvPr/>
          </p:nvSpPr>
          <p:spPr>
            <a:xfrm>
              <a:off x="3655625" y="3310775"/>
              <a:ext cx="137850" cy="108700"/>
            </a:xfrm>
            <a:custGeom>
              <a:rect b="b" l="l" r="r" t="t"/>
              <a:pathLst>
                <a:path extrusionOk="0" h="4348" w="5514">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5"/>
            <p:cNvSpPr/>
            <p:nvPr/>
          </p:nvSpPr>
          <p:spPr>
            <a:xfrm>
              <a:off x="3497300" y="3309975"/>
              <a:ext cx="136275" cy="108725"/>
            </a:xfrm>
            <a:custGeom>
              <a:rect b="b" l="l" r="r" t="t"/>
              <a:pathLst>
                <a:path extrusionOk="0" h="4349" w="5451">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 name="Google Shape;146;p15"/>
          <p:cNvGrpSpPr/>
          <p:nvPr/>
        </p:nvGrpSpPr>
        <p:grpSpPr>
          <a:xfrm>
            <a:off x="329555" y="4929839"/>
            <a:ext cx="279105" cy="237914"/>
            <a:chOff x="-19835275" y="3330250"/>
            <a:chExt cx="329250" cy="280625"/>
          </a:xfrm>
        </p:grpSpPr>
        <p:sp>
          <p:nvSpPr>
            <p:cNvPr id="147" name="Google Shape;147;p15"/>
            <p:cNvSpPr/>
            <p:nvPr/>
          </p:nvSpPr>
          <p:spPr>
            <a:xfrm>
              <a:off x="-19768325" y="3361750"/>
              <a:ext cx="197725" cy="249125"/>
            </a:xfrm>
            <a:custGeom>
              <a:rect b="b" l="l" r="r" t="t"/>
              <a:pathLst>
                <a:path extrusionOk="0" h="9965" w="7909">
                  <a:moveTo>
                    <a:pt x="3927" y="1"/>
                  </a:moveTo>
                  <a:cubicBezTo>
                    <a:pt x="3797" y="1"/>
                    <a:pt x="3671" y="56"/>
                    <a:pt x="3624" y="166"/>
                  </a:cubicBezTo>
                  <a:lnTo>
                    <a:pt x="1103" y="5302"/>
                  </a:lnTo>
                  <a:cubicBezTo>
                    <a:pt x="1" y="7412"/>
                    <a:pt x="1607" y="9964"/>
                    <a:pt x="3970" y="9964"/>
                  </a:cubicBezTo>
                  <a:cubicBezTo>
                    <a:pt x="6333" y="9964"/>
                    <a:pt x="7908" y="7412"/>
                    <a:pt x="6837" y="5302"/>
                  </a:cubicBezTo>
                  <a:lnTo>
                    <a:pt x="4254" y="166"/>
                  </a:lnTo>
                  <a:cubicBezTo>
                    <a:pt x="4191" y="56"/>
                    <a:pt x="4057" y="1"/>
                    <a:pt x="3927" y="1"/>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5"/>
            <p:cNvSpPr/>
            <p:nvPr/>
          </p:nvSpPr>
          <p:spPr>
            <a:xfrm>
              <a:off x="-19622625" y="3330250"/>
              <a:ext cx="116600" cy="189250"/>
            </a:xfrm>
            <a:custGeom>
              <a:rect b="b" l="l" r="r" t="t"/>
              <a:pathLst>
                <a:path extrusionOk="0" h="7570" w="4664">
                  <a:moveTo>
                    <a:pt x="1683" y="1"/>
                  </a:moveTo>
                  <a:cubicBezTo>
                    <a:pt x="1553" y="1"/>
                    <a:pt x="1419" y="56"/>
                    <a:pt x="1356" y="166"/>
                  </a:cubicBezTo>
                  <a:lnTo>
                    <a:pt x="1" y="2939"/>
                  </a:lnTo>
                  <a:lnTo>
                    <a:pt x="1608" y="6215"/>
                  </a:lnTo>
                  <a:cubicBezTo>
                    <a:pt x="1828" y="6625"/>
                    <a:pt x="1954" y="7097"/>
                    <a:pt x="1986" y="7570"/>
                  </a:cubicBezTo>
                  <a:cubicBezTo>
                    <a:pt x="3687" y="7381"/>
                    <a:pt x="4664" y="5585"/>
                    <a:pt x="3876" y="4010"/>
                  </a:cubicBezTo>
                  <a:lnTo>
                    <a:pt x="1986" y="166"/>
                  </a:lnTo>
                  <a:cubicBezTo>
                    <a:pt x="1938" y="56"/>
                    <a:pt x="1812" y="1"/>
                    <a:pt x="1683" y="1"/>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5"/>
            <p:cNvSpPr/>
            <p:nvPr/>
          </p:nvSpPr>
          <p:spPr>
            <a:xfrm>
              <a:off x="-19835275" y="3330250"/>
              <a:ext cx="116600" cy="189250"/>
            </a:xfrm>
            <a:custGeom>
              <a:rect b="b" l="l" r="r" t="t"/>
              <a:pathLst>
                <a:path extrusionOk="0" h="7570" w="4664">
                  <a:moveTo>
                    <a:pt x="2982" y="1"/>
                  </a:moveTo>
                  <a:cubicBezTo>
                    <a:pt x="2852" y="1"/>
                    <a:pt x="2726" y="56"/>
                    <a:pt x="2679" y="166"/>
                  </a:cubicBezTo>
                  <a:lnTo>
                    <a:pt x="788" y="4010"/>
                  </a:lnTo>
                  <a:cubicBezTo>
                    <a:pt x="1" y="5522"/>
                    <a:pt x="977" y="7381"/>
                    <a:pt x="2679" y="7570"/>
                  </a:cubicBezTo>
                  <a:cubicBezTo>
                    <a:pt x="2710" y="7097"/>
                    <a:pt x="2868" y="6593"/>
                    <a:pt x="3057" y="6152"/>
                  </a:cubicBezTo>
                  <a:lnTo>
                    <a:pt x="4663" y="2876"/>
                  </a:lnTo>
                  <a:lnTo>
                    <a:pt x="3309" y="166"/>
                  </a:lnTo>
                  <a:cubicBezTo>
                    <a:pt x="3246" y="56"/>
                    <a:pt x="3112" y="1"/>
                    <a:pt x="2982" y="1"/>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 name="Google Shape;150;p15"/>
          <p:cNvGrpSpPr/>
          <p:nvPr/>
        </p:nvGrpSpPr>
        <p:grpSpPr>
          <a:xfrm>
            <a:off x="426039" y="1745898"/>
            <a:ext cx="207512" cy="237893"/>
            <a:chOff x="3895050" y="3806775"/>
            <a:chExt cx="419725" cy="481175"/>
          </a:xfrm>
        </p:grpSpPr>
        <p:sp>
          <p:nvSpPr>
            <p:cNvPr id="151" name="Google Shape;151;p15"/>
            <p:cNvSpPr/>
            <p:nvPr/>
          </p:nvSpPr>
          <p:spPr>
            <a:xfrm>
              <a:off x="3895050" y="3942650"/>
              <a:ext cx="419725" cy="345300"/>
            </a:xfrm>
            <a:custGeom>
              <a:rect b="b" l="l" r="r" t="t"/>
              <a:pathLst>
                <a:path extrusionOk="0" h="13812" w="16789">
                  <a:moveTo>
                    <a:pt x="4448" y="1"/>
                  </a:moveTo>
                  <a:cubicBezTo>
                    <a:pt x="4233" y="1"/>
                    <a:pt x="4016" y="18"/>
                    <a:pt x="3801" y="54"/>
                  </a:cubicBezTo>
                  <a:cubicBezTo>
                    <a:pt x="1545" y="418"/>
                    <a:pt x="1" y="2604"/>
                    <a:pt x="356" y="4929"/>
                  </a:cubicBezTo>
                  <a:cubicBezTo>
                    <a:pt x="994" y="9100"/>
                    <a:pt x="2205" y="11942"/>
                    <a:pt x="3858" y="13147"/>
                  </a:cubicBezTo>
                  <a:cubicBezTo>
                    <a:pt x="4470" y="13592"/>
                    <a:pt x="5129" y="13811"/>
                    <a:pt x="5863" y="13811"/>
                  </a:cubicBezTo>
                  <a:cubicBezTo>
                    <a:pt x="6071" y="13811"/>
                    <a:pt x="6286" y="13793"/>
                    <a:pt x="6508" y="13758"/>
                  </a:cubicBezTo>
                  <a:cubicBezTo>
                    <a:pt x="7125" y="13659"/>
                    <a:pt x="7610" y="13406"/>
                    <a:pt x="7999" y="12987"/>
                  </a:cubicBezTo>
                  <a:lnTo>
                    <a:pt x="8396" y="12557"/>
                  </a:lnTo>
                  <a:lnTo>
                    <a:pt x="8791" y="12987"/>
                  </a:lnTo>
                  <a:cubicBezTo>
                    <a:pt x="9179" y="13406"/>
                    <a:pt x="9667" y="13659"/>
                    <a:pt x="10281" y="13758"/>
                  </a:cubicBezTo>
                  <a:cubicBezTo>
                    <a:pt x="10503" y="13793"/>
                    <a:pt x="10718" y="13811"/>
                    <a:pt x="10927" y="13811"/>
                  </a:cubicBezTo>
                  <a:cubicBezTo>
                    <a:pt x="11660" y="13811"/>
                    <a:pt x="12319" y="13592"/>
                    <a:pt x="12931" y="13147"/>
                  </a:cubicBezTo>
                  <a:cubicBezTo>
                    <a:pt x="14587" y="11942"/>
                    <a:pt x="15795" y="9100"/>
                    <a:pt x="16433" y="4929"/>
                  </a:cubicBezTo>
                  <a:cubicBezTo>
                    <a:pt x="16788" y="2604"/>
                    <a:pt x="15244" y="418"/>
                    <a:pt x="12988" y="54"/>
                  </a:cubicBezTo>
                  <a:cubicBezTo>
                    <a:pt x="12773" y="18"/>
                    <a:pt x="12556" y="1"/>
                    <a:pt x="12341" y="1"/>
                  </a:cubicBezTo>
                  <a:cubicBezTo>
                    <a:pt x="11461" y="1"/>
                    <a:pt x="10599" y="293"/>
                    <a:pt x="9893" y="840"/>
                  </a:cubicBezTo>
                  <a:cubicBezTo>
                    <a:pt x="9601" y="1063"/>
                    <a:pt x="9263" y="1216"/>
                    <a:pt x="8905" y="1292"/>
                  </a:cubicBezTo>
                  <a:cubicBezTo>
                    <a:pt x="8736" y="1326"/>
                    <a:pt x="8567" y="1343"/>
                    <a:pt x="8397" y="1343"/>
                  </a:cubicBezTo>
                  <a:cubicBezTo>
                    <a:pt x="8296" y="1343"/>
                    <a:pt x="8196" y="1337"/>
                    <a:pt x="8095" y="1325"/>
                  </a:cubicBezTo>
                  <a:cubicBezTo>
                    <a:pt x="7658" y="1273"/>
                    <a:pt x="7246" y="1105"/>
                    <a:pt x="6896" y="840"/>
                  </a:cubicBezTo>
                  <a:cubicBezTo>
                    <a:pt x="6190" y="293"/>
                    <a:pt x="5328" y="1"/>
                    <a:pt x="4448" y="1"/>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52" name="Google Shape;152;p15"/>
            <p:cNvSpPr/>
            <p:nvPr/>
          </p:nvSpPr>
          <p:spPr>
            <a:xfrm>
              <a:off x="4016325" y="3806775"/>
              <a:ext cx="199225" cy="142475"/>
            </a:xfrm>
            <a:custGeom>
              <a:rect b="b" l="l" r="r" t="t"/>
              <a:pathLst>
                <a:path extrusionOk="0" h="5699" w="7969">
                  <a:moveTo>
                    <a:pt x="1350" y="0"/>
                  </a:moveTo>
                  <a:cubicBezTo>
                    <a:pt x="1132" y="0"/>
                    <a:pt x="925" y="129"/>
                    <a:pt x="832" y="343"/>
                  </a:cubicBezTo>
                  <a:cubicBezTo>
                    <a:pt x="799" y="424"/>
                    <a:pt x="1" y="2330"/>
                    <a:pt x="678" y="4101"/>
                  </a:cubicBezTo>
                  <a:cubicBezTo>
                    <a:pt x="736" y="4242"/>
                    <a:pt x="796" y="4381"/>
                    <a:pt x="868" y="4516"/>
                  </a:cubicBezTo>
                  <a:cubicBezTo>
                    <a:pt x="1534" y="4691"/>
                    <a:pt x="2157" y="4995"/>
                    <a:pt x="2702" y="5414"/>
                  </a:cubicBezTo>
                  <a:cubicBezTo>
                    <a:pt x="2950" y="5603"/>
                    <a:pt x="3247" y="5698"/>
                    <a:pt x="3544" y="5698"/>
                  </a:cubicBezTo>
                  <a:cubicBezTo>
                    <a:pt x="3840" y="5698"/>
                    <a:pt x="4137" y="5603"/>
                    <a:pt x="4385" y="5414"/>
                  </a:cubicBezTo>
                  <a:cubicBezTo>
                    <a:pt x="4442" y="5368"/>
                    <a:pt x="4503" y="5326"/>
                    <a:pt x="4563" y="5284"/>
                  </a:cubicBezTo>
                  <a:cubicBezTo>
                    <a:pt x="4870" y="4592"/>
                    <a:pt x="5355" y="3968"/>
                    <a:pt x="6020" y="3417"/>
                  </a:cubicBezTo>
                  <a:cubicBezTo>
                    <a:pt x="6478" y="3035"/>
                    <a:pt x="6987" y="2722"/>
                    <a:pt x="7532" y="2484"/>
                  </a:cubicBezTo>
                  <a:cubicBezTo>
                    <a:pt x="7824" y="2372"/>
                    <a:pt x="7969" y="2044"/>
                    <a:pt x="7854" y="1752"/>
                  </a:cubicBezTo>
                  <a:cubicBezTo>
                    <a:pt x="7768" y="1529"/>
                    <a:pt x="7554" y="1392"/>
                    <a:pt x="7327" y="1392"/>
                  </a:cubicBezTo>
                  <a:cubicBezTo>
                    <a:pt x="7260" y="1392"/>
                    <a:pt x="7192" y="1404"/>
                    <a:pt x="7125" y="1430"/>
                  </a:cubicBezTo>
                  <a:lnTo>
                    <a:pt x="7125" y="1433"/>
                  </a:lnTo>
                  <a:cubicBezTo>
                    <a:pt x="7089" y="1445"/>
                    <a:pt x="6243" y="1776"/>
                    <a:pt x="5334" y="2520"/>
                  </a:cubicBezTo>
                  <a:cubicBezTo>
                    <a:pt x="4997" y="2794"/>
                    <a:pt x="4689" y="3098"/>
                    <a:pt x="4412" y="3429"/>
                  </a:cubicBezTo>
                  <a:cubicBezTo>
                    <a:pt x="4367" y="3194"/>
                    <a:pt x="4301" y="2965"/>
                    <a:pt x="4217" y="2743"/>
                  </a:cubicBezTo>
                  <a:cubicBezTo>
                    <a:pt x="3536" y="972"/>
                    <a:pt x="1669" y="90"/>
                    <a:pt x="1588" y="54"/>
                  </a:cubicBezTo>
                  <a:cubicBezTo>
                    <a:pt x="1511" y="17"/>
                    <a:pt x="1430" y="0"/>
                    <a:pt x="1350"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6"/>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6"/>
          <p:cNvSpPr/>
          <p:nvPr/>
        </p:nvSpPr>
        <p:spPr>
          <a:xfrm>
            <a:off x="-75" y="10116750"/>
            <a:ext cx="7589400" cy="5817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6"/>
          <p:cNvSpPr/>
          <p:nvPr/>
        </p:nvSpPr>
        <p:spPr>
          <a:xfrm>
            <a:off x="14218899" y="5236000"/>
            <a:ext cx="5365800" cy="23580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rPr lang="en-GB" sz="1200">
                <a:latin typeface="Mada"/>
                <a:ea typeface="Mada"/>
                <a:cs typeface="Mada"/>
                <a:sym typeface="Mada"/>
              </a:rPr>
              <a:t>  The most widely varied of the outbreak settings</a:t>
            </a:r>
            <a:endParaRPr sz="1200">
              <a:latin typeface="Mada"/>
              <a:ea typeface="Mada"/>
              <a:cs typeface="Mada"/>
              <a:sym typeface="Mada"/>
            </a:endParaRPr>
          </a:p>
          <a:p>
            <a:pPr indent="0" lvl="0" marL="0" rtl="0" algn="l">
              <a:lnSpc>
                <a:spcPct val="115000"/>
              </a:lnSpc>
              <a:spcBef>
                <a:spcPts val="1200"/>
              </a:spcBef>
              <a:spcAft>
                <a:spcPts val="0"/>
              </a:spcAft>
              <a:buNone/>
            </a:pPr>
            <a:r>
              <a:rPr lang="en-GB" sz="1200">
                <a:latin typeface="Mada"/>
                <a:ea typeface="Mada"/>
                <a:cs typeface="Mada"/>
                <a:sym typeface="Mada"/>
              </a:rPr>
              <a:t>  Include most all types of infectious diseases, such as respiratory diseases and gastrointestinal diseases.</a:t>
            </a:r>
            <a:endParaRPr sz="1200">
              <a:latin typeface="Mada"/>
              <a:ea typeface="Mada"/>
              <a:cs typeface="Mada"/>
              <a:sym typeface="Mada"/>
            </a:endParaRPr>
          </a:p>
          <a:p>
            <a:pPr indent="0" lvl="0" marL="0" rtl="0" algn="l">
              <a:lnSpc>
                <a:spcPct val="115000"/>
              </a:lnSpc>
              <a:spcBef>
                <a:spcPts val="1200"/>
              </a:spcBef>
              <a:spcAft>
                <a:spcPts val="0"/>
              </a:spcAft>
              <a:buNone/>
            </a:pPr>
            <a:r>
              <a:rPr lang="en-GB" sz="1200">
                <a:latin typeface="Mada"/>
                <a:ea typeface="Mada"/>
                <a:cs typeface="Mada"/>
                <a:sym typeface="Mada"/>
              </a:rPr>
              <a:t>  Transmitted most often by person-to-person transmission in schools, hospitals, daycare, nursing homes, prisons, and high density living areas such as military barracks, hotels, and even airplanes.</a:t>
            </a:r>
            <a:endParaRPr sz="1200">
              <a:latin typeface="Mada"/>
              <a:ea typeface="Mada"/>
              <a:cs typeface="Mada"/>
              <a:sym typeface="Mada"/>
            </a:endParaRPr>
          </a:p>
          <a:p>
            <a:pPr indent="0" lvl="0" marL="0" rtl="0" algn="l">
              <a:lnSpc>
                <a:spcPct val="115000"/>
              </a:lnSpc>
              <a:spcBef>
                <a:spcPts val="1200"/>
              </a:spcBef>
              <a:spcAft>
                <a:spcPts val="1200"/>
              </a:spcAft>
              <a:buNone/>
            </a:pPr>
            <a:r>
              <a:rPr lang="en-GB" sz="1200">
                <a:latin typeface="Mada"/>
                <a:ea typeface="Mada"/>
                <a:cs typeface="Mada"/>
                <a:sym typeface="Mada"/>
              </a:rPr>
              <a:t>  Some common agents that cause the diseases acquired in a community setting include norovirus, varicella, influenza, rhinovirus, parasites, and adenovirus.</a:t>
            </a:r>
            <a:endParaRPr sz="1200">
              <a:latin typeface="Mada"/>
              <a:ea typeface="Mada"/>
              <a:cs typeface="Mada"/>
              <a:sym typeface="Mada"/>
            </a:endParaRPr>
          </a:p>
        </p:txBody>
      </p:sp>
      <p:sp>
        <p:nvSpPr>
          <p:cNvPr id="160" name="Google Shape;160;p16"/>
          <p:cNvSpPr/>
          <p:nvPr/>
        </p:nvSpPr>
        <p:spPr>
          <a:xfrm>
            <a:off x="14504229" y="5030575"/>
            <a:ext cx="5091900" cy="685200"/>
          </a:xfrm>
          <a:prstGeom prst="roundRect">
            <a:avLst>
              <a:gd fmla="val 16667" name="adj"/>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FFFF"/>
                </a:solidFill>
                <a:latin typeface="Nunito"/>
                <a:ea typeface="Nunito"/>
                <a:cs typeface="Nunito"/>
                <a:sym typeface="Nunito"/>
              </a:rPr>
              <a:t>Community/Institution Acquired</a:t>
            </a:r>
            <a:endParaRPr b="1">
              <a:solidFill>
                <a:srgbClr val="FFFFFF"/>
              </a:solidFill>
              <a:latin typeface="Nunito"/>
              <a:ea typeface="Nunito"/>
              <a:cs typeface="Nunito"/>
              <a:sym typeface="Nunito"/>
            </a:endParaRPr>
          </a:p>
          <a:p>
            <a:pPr indent="0" lvl="0" marL="0" rtl="0" algn="ctr">
              <a:spcBef>
                <a:spcPts val="0"/>
              </a:spcBef>
              <a:spcAft>
                <a:spcPts val="0"/>
              </a:spcAft>
              <a:buNone/>
            </a:pPr>
            <a:r>
              <a:rPr b="1" lang="en-GB">
                <a:solidFill>
                  <a:srgbClr val="FFFFFF"/>
                </a:solidFill>
                <a:latin typeface="Nunito"/>
                <a:ea typeface="Nunito"/>
                <a:cs typeface="Nunito"/>
                <a:sym typeface="Nunito"/>
              </a:rPr>
              <a:t>(most widely varied)</a:t>
            </a:r>
            <a:endParaRPr b="1">
              <a:solidFill>
                <a:srgbClr val="FFFFFF"/>
              </a:solidFill>
              <a:latin typeface="Nunito"/>
              <a:ea typeface="Nunito"/>
              <a:cs typeface="Nunito"/>
              <a:sym typeface="Nunito"/>
            </a:endParaRPr>
          </a:p>
        </p:txBody>
      </p:sp>
      <p:sp>
        <p:nvSpPr>
          <p:cNvPr id="161" name="Google Shape;161;p16"/>
          <p:cNvSpPr txBox="1"/>
          <p:nvPr/>
        </p:nvSpPr>
        <p:spPr>
          <a:xfrm>
            <a:off x="1480113" y="228600"/>
            <a:ext cx="4629300" cy="615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lang="en-GB" sz="2800">
                <a:solidFill>
                  <a:srgbClr val="134F5C"/>
                </a:solidFill>
                <a:latin typeface="Nunito"/>
                <a:ea typeface="Nunito"/>
                <a:cs typeface="Nunito"/>
                <a:sym typeface="Nunito"/>
              </a:rPr>
              <a:t>Exercise</a:t>
            </a:r>
            <a:endParaRPr sz="2800">
              <a:solidFill>
                <a:srgbClr val="404040"/>
              </a:solidFill>
            </a:endParaRPr>
          </a:p>
        </p:txBody>
      </p:sp>
      <p:grpSp>
        <p:nvGrpSpPr>
          <p:cNvPr id="162" name="Google Shape;162;p16"/>
          <p:cNvGrpSpPr/>
          <p:nvPr/>
        </p:nvGrpSpPr>
        <p:grpSpPr>
          <a:xfrm>
            <a:off x="208900" y="985750"/>
            <a:ext cx="428733" cy="494191"/>
            <a:chOff x="219911" y="1097553"/>
            <a:chExt cx="502500" cy="790958"/>
          </a:xfrm>
        </p:grpSpPr>
        <p:grpSp>
          <p:nvGrpSpPr>
            <p:cNvPr id="163" name="Google Shape;163;p16"/>
            <p:cNvGrpSpPr/>
            <p:nvPr/>
          </p:nvGrpSpPr>
          <p:grpSpPr>
            <a:xfrm>
              <a:off x="219914" y="1119027"/>
              <a:ext cx="502455" cy="769485"/>
              <a:chOff x="4041667" y="1696283"/>
              <a:chExt cx="1060704" cy="1493855"/>
            </a:xfrm>
          </p:grpSpPr>
          <p:sp>
            <p:nvSpPr>
              <p:cNvPr id="164" name="Google Shape;164;p16"/>
              <p:cNvSpPr/>
              <p:nvPr/>
            </p:nvSpPr>
            <p:spPr>
              <a:xfrm rot="10800000">
                <a:off x="4041667" y="1696283"/>
                <a:ext cx="1060704" cy="1493855"/>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165" name="Google Shape;165;p16"/>
              <p:cNvSpPr/>
              <p:nvPr/>
            </p:nvSpPr>
            <p:spPr>
              <a:xfrm>
                <a:off x="4115403" y="1760695"/>
                <a:ext cx="913200" cy="794400"/>
              </a:xfrm>
              <a:prstGeom prst="hexagon">
                <a:avLst>
                  <a:gd fmla="val 33162"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166" name="Google Shape;166;p16"/>
            <p:cNvSpPr txBox="1"/>
            <p:nvPr/>
          </p:nvSpPr>
          <p:spPr>
            <a:xfrm>
              <a:off x="219911" y="1097553"/>
              <a:ext cx="502500" cy="525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700">
                  <a:solidFill>
                    <a:srgbClr val="666666"/>
                  </a:solidFill>
                  <a:latin typeface="Trebuchet MS"/>
                  <a:ea typeface="Trebuchet MS"/>
                  <a:cs typeface="Trebuchet MS"/>
                  <a:sym typeface="Trebuchet MS"/>
                </a:rPr>
                <a:t>1</a:t>
              </a:r>
              <a:endParaRPr b="1" sz="1700">
                <a:solidFill>
                  <a:srgbClr val="666666"/>
                </a:solidFill>
                <a:latin typeface="Trebuchet MS"/>
                <a:ea typeface="Trebuchet MS"/>
                <a:cs typeface="Trebuchet MS"/>
                <a:sym typeface="Trebuchet MS"/>
              </a:endParaRPr>
            </a:p>
          </p:txBody>
        </p:sp>
      </p:grpSp>
      <p:sp>
        <p:nvSpPr>
          <p:cNvPr id="167" name="Google Shape;167;p16"/>
          <p:cNvSpPr txBox="1"/>
          <p:nvPr/>
        </p:nvSpPr>
        <p:spPr>
          <a:xfrm>
            <a:off x="639400" y="844203"/>
            <a:ext cx="5726400" cy="64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22 cases of legionellosis occurred within 3 weeks among residents of a particular neighborhood (usually 0 or 1 per year).</a:t>
            </a:r>
            <a:endParaRPr sz="1200">
              <a:latin typeface="Mada"/>
              <a:ea typeface="Mada"/>
              <a:cs typeface="Mada"/>
              <a:sym typeface="Mada"/>
            </a:endParaRPr>
          </a:p>
        </p:txBody>
      </p:sp>
      <p:sp>
        <p:nvSpPr>
          <p:cNvPr id="168" name="Google Shape;168;p16"/>
          <p:cNvSpPr/>
          <p:nvPr/>
        </p:nvSpPr>
        <p:spPr>
          <a:xfrm>
            <a:off x="95800" y="5146750"/>
            <a:ext cx="7411800" cy="1851900"/>
          </a:xfrm>
          <a:prstGeom prst="roundRect">
            <a:avLst>
              <a:gd fmla="val 7889" name="adj"/>
            </a:avLst>
          </a:prstGeom>
          <a:noFill/>
          <a:ln cap="flat" cmpd="sng" w="9525">
            <a:solidFill>
              <a:srgbClr val="134F5C"/>
            </a:solidFill>
            <a:prstDash val="lgDashDot"/>
            <a:round/>
            <a:headEnd len="sm" w="sm" type="none"/>
            <a:tailEnd len="sm" w="sm" type="none"/>
          </a:ln>
        </p:spPr>
        <p:txBody>
          <a:bodyPr anchorCtr="0" anchor="ctr" bIns="91425" lIns="91425" spcFirstLastPara="1" rIns="91425" wrap="square" tIns="91425">
            <a:noAutofit/>
          </a:bodyPr>
          <a:lstStyle/>
          <a:p>
            <a:pPr indent="-304800" lvl="0" marL="457200" rtl="0" algn="l">
              <a:lnSpc>
                <a:spcPct val="115000"/>
              </a:lnSpc>
              <a:spcBef>
                <a:spcPts val="1200"/>
              </a:spcBef>
              <a:spcAft>
                <a:spcPts val="0"/>
              </a:spcAft>
              <a:buSzPts val="1200"/>
              <a:buFont typeface="Mada"/>
              <a:buChar char="●"/>
            </a:pPr>
            <a:r>
              <a:rPr lang="en-GB" sz="1200">
                <a:latin typeface="Mada"/>
                <a:ea typeface="Mada"/>
                <a:cs typeface="Mada"/>
                <a:sym typeface="Mada"/>
              </a:rPr>
              <a:t>Regular, timely analysis of surveillance data</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Reports of cases of notifiable diseases  </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Alert clinicians call the health department.</a:t>
            </a:r>
            <a:endParaRPr sz="1200">
              <a:latin typeface="Mada"/>
              <a:ea typeface="Mada"/>
              <a:cs typeface="Mada"/>
              <a:sym typeface="Mada"/>
            </a:endParaRPr>
          </a:p>
          <a:p>
            <a:pPr indent="-304800" lvl="0" marL="457200" marR="0" rtl="0" algn="l">
              <a:lnSpc>
                <a:spcPct val="100000"/>
              </a:lnSpc>
              <a:spcBef>
                <a:spcPts val="0"/>
              </a:spcBef>
              <a:spcAft>
                <a:spcPts val="0"/>
              </a:spcAft>
              <a:buSzPts val="1200"/>
              <a:buFont typeface="Mada"/>
              <a:buChar char="●"/>
            </a:pPr>
            <a:r>
              <a:rPr lang="en-GB" sz="1200">
                <a:latin typeface="Mada"/>
                <a:ea typeface="Mada"/>
                <a:cs typeface="Mada"/>
                <a:sym typeface="Mada"/>
              </a:rPr>
              <a:t>Patients or community members can report to</a:t>
            </a:r>
            <a:endParaRPr sz="1200">
              <a:latin typeface="Mada"/>
              <a:ea typeface="Mada"/>
              <a:cs typeface="Mada"/>
              <a:sym typeface="Mada"/>
            </a:endParaRPr>
          </a:p>
          <a:p>
            <a:pPr indent="0" lvl="0" marL="0" marR="0" rtl="0" algn="l">
              <a:lnSpc>
                <a:spcPct val="100000"/>
              </a:lnSpc>
              <a:spcBef>
                <a:spcPts val="0"/>
              </a:spcBef>
              <a:spcAft>
                <a:spcPts val="0"/>
              </a:spcAft>
              <a:buNone/>
            </a:pPr>
            <a:r>
              <a:rPr lang="en-GB" sz="1200">
                <a:latin typeface="Mada"/>
                <a:ea typeface="Mada"/>
                <a:cs typeface="Mada"/>
                <a:sym typeface="Mada"/>
              </a:rPr>
              <a:t>               the health department</a:t>
            </a:r>
            <a:endParaRPr sz="1200">
              <a:latin typeface="Mada"/>
              <a:ea typeface="Mada"/>
              <a:cs typeface="Mada"/>
              <a:sym typeface="Mada"/>
            </a:endParaRPr>
          </a:p>
          <a:p>
            <a:pPr indent="0" lvl="0" marL="0" rtl="0" algn="l">
              <a:lnSpc>
                <a:spcPct val="115000"/>
              </a:lnSpc>
              <a:spcBef>
                <a:spcPts val="1200"/>
              </a:spcBef>
              <a:spcAft>
                <a:spcPts val="1200"/>
              </a:spcAft>
              <a:buNone/>
            </a:pPr>
            <a:r>
              <a:rPr lang="en-GB" sz="1200" u="sng">
                <a:solidFill>
                  <a:schemeClr val="hlink"/>
                </a:solidFill>
                <a:latin typeface="Mada"/>
                <a:ea typeface="Mada"/>
                <a:cs typeface="Mada"/>
                <a:sym typeface="Mada"/>
                <a:hlinkClick r:id="rId3"/>
              </a:rPr>
              <a:t>https://healthmap.org/en/</a:t>
            </a:r>
            <a:endParaRPr sz="1200">
              <a:latin typeface="Mada"/>
              <a:ea typeface="Mada"/>
              <a:cs typeface="Mada"/>
              <a:sym typeface="Mada"/>
            </a:endParaRPr>
          </a:p>
        </p:txBody>
      </p:sp>
      <p:grpSp>
        <p:nvGrpSpPr>
          <p:cNvPr id="169" name="Google Shape;169;p16"/>
          <p:cNvGrpSpPr/>
          <p:nvPr/>
        </p:nvGrpSpPr>
        <p:grpSpPr>
          <a:xfrm>
            <a:off x="208900" y="1639675"/>
            <a:ext cx="428733" cy="494191"/>
            <a:chOff x="219911" y="1097553"/>
            <a:chExt cx="502500" cy="790958"/>
          </a:xfrm>
        </p:grpSpPr>
        <p:grpSp>
          <p:nvGrpSpPr>
            <p:cNvPr id="170" name="Google Shape;170;p16"/>
            <p:cNvGrpSpPr/>
            <p:nvPr/>
          </p:nvGrpSpPr>
          <p:grpSpPr>
            <a:xfrm>
              <a:off x="219914" y="1119027"/>
              <a:ext cx="502455" cy="769485"/>
              <a:chOff x="4041667" y="1696283"/>
              <a:chExt cx="1060704" cy="1493855"/>
            </a:xfrm>
          </p:grpSpPr>
          <p:sp>
            <p:nvSpPr>
              <p:cNvPr id="171" name="Google Shape;171;p16"/>
              <p:cNvSpPr/>
              <p:nvPr/>
            </p:nvSpPr>
            <p:spPr>
              <a:xfrm rot="10800000">
                <a:off x="4041667" y="1696283"/>
                <a:ext cx="1060704" cy="1493855"/>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172" name="Google Shape;172;p16"/>
              <p:cNvSpPr/>
              <p:nvPr/>
            </p:nvSpPr>
            <p:spPr>
              <a:xfrm>
                <a:off x="4115403" y="1760695"/>
                <a:ext cx="913200" cy="794400"/>
              </a:xfrm>
              <a:prstGeom prst="hexagon">
                <a:avLst>
                  <a:gd fmla="val 33162"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173" name="Google Shape;173;p16"/>
            <p:cNvSpPr txBox="1"/>
            <p:nvPr/>
          </p:nvSpPr>
          <p:spPr>
            <a:xfrm>
              <a:off x="219911" y="1097553"/>
              <a:ext cx="502500" cy="525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700">
                  <a:solidFill>
                    <a:srgbClr val="666666"/>
                  </a:solidFill>
                  <a:latin typeface="Trebuchet MS"/>
                  <a:ea typeface="Trebuchet MS"/>
                  <a:cs typeface="Trebuchet MS"/>
                  <a:sym typeface="Trebuchet MS"/>
                </a:rPr>
                <a:t>2</a:t>
              </a:r>
              <a:endParaRPr b="1" sz="1700">
                <a:solidFill>
                  <a:srgbClr val="666666"/>
                </a:solidFill>
                <a:latin typeface="Trebuchet MS"/>
                <a:ea typeface="Trebuchet MS"/>
                <a:cs typeface="Trebuchet MS"/>
                <a:sym typeface="Trebuchet MS"/>
              </a:endParaRPr>
            </a:p>
          </p:txBody>
        </p:sp>
      </p:grpSp>
      <p:sp>
        <p:nvSpPr>
          <p:cNvPr id="174" name="Google Shape;174;p16"/>
          <p:cNvSpPr txBox="1"/>
          <p:nvPr/>
        </p:nvSpPr>
        <p:spPr>
          <a:xfrm>
            <a:off x="639400" y="1570128"/>
            <a:ext cx="5726400" cy="64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Average annual incidence was 364 cases of pulmonary tuberculosis per 100,000 population in one area, compared with national average of 134 cases per 100,000 population.</a:t>
            </a:r>
            <a:endParaRPr sz="1200">
              <a:latin typeface="Mada"/>
              <a:ea typeface="Mada"/>
              <a:cs typeface="Mada"/>
              <a:sym typeface="Mada"/>
            </a:endParaRPr>
          </a:p>
        </p:txBody>
      </p:sp>
      <p:grpSp>
        <p:nvGrpSpPr>
          <p:cNvPr id="175" name="Google Shape;175;p16"/>
          <p:cNvGrpSpPr/>
          <p:nvPr/>
        </p:nvGrpSpPr>
        <p:grpSpPr>
          <a:xfrm>
            <a:off x="208900" y="2318800"/>
            <a:ext cx="428733" cy="494191"/>
            <a:chOff x="219911" y="1097553"/>
            <a:chExt cx="502500" cy="790958"/>
          </a:xfrm>
        </p:grpSpPr>
        <p:grpSp>
          <p:nvGrpSpPr>
            <p:cNvPr id="176" name="Google Shape;176;p16"/>
            <p:cNvGrpSpPr/>
            <p:nvPr/>
          </p:nvGrpSpPr>
          <p:grpSpPr>
            <a:xfrm>
              <a:off x="219914" y="1119027"/>
              <a:ext cx="502455" cy="769485"/>
              <a:chOff x="4041667" y="1696283"/>
              <a:chExt cx="1060704" cy="1493855"/>
            </a:xfrm>
          </p:grpSpPr>
          <p:sp>
            <p:nvSpPr>
              <p:cNvPr id="177" name="Google Shape;177;p16"/>
              <p:cNvSpPr/>
              <p:nvPr/>
            </p:nvSpPr>
            <p:spPr>
              <a:xfrm rot="10800000">
                <a:off x="4041667" y="1696283"/>
                <a:ext cx="1060704" cy="1493855"/>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178" name="Google Shape;178;p16"/>
              <p:cNvSpPr/>
              <p:nvPr/>
            </p:nvSpPr>
            <p:spPr>
              <a:xfrm>
                <a:off x="4115403" y="1760695"/>
                <a:ext cx="913200" cy="794400"/>
              </a:xfrm>
              <a:prstGeom prst="hexagon">
                <a:avLst>
                  <a:gd fmla="val 33162"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179" name="Google Shape;179;p16"/>
            <p:cNvSpPr txBox="1"/>
            <p:nvPr/>
          </p:nvSpPr>
          <p:spPr>
            <a:xfrm>
              <a:off x="219911" y="1097553"/>
              <a:ext cx="502500" cy="525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700">
                  <a:solidFill>
                    <a:srgbClr val="666666"/>
                  </a:solidFill>
                  <a:latin typeface="Trebuchet MS"/>
                  <a:ea typeface="Trebuchet MS"/>
                  <a:cs typeface="Trebuchet MS"/>
                  <a:sym typeface="Trebuchet MS"/>
                </a:rPr>
                <a:t>3</a:t>
              </a:r>
              <a:endParaRPr b="1" sz="1700">
                <a:solidFill>
                  <a:srgbClr val="666666"/>
                </a:solidFill>
                <a:latin typeface="Trebuchet MS"/>
                <a:ea typeface="Trebuchet MS"/>
                <a:cs typeface="Trebuchet MS"/>
                <a:sym typeface="Trebuchet MS"/>
              </a:endParaRPr>
            </a:p>
          </p:txBody>
        </p:sp>
      </p:grpSp>
      <p:sp>
        <p:nvSpPr>
          <p:cNvPr id="180" name="Google Shape;180;p16"/>
          <p:cNvSpPr txBox="1"/>
          <p:nvPr/>
        </p:nvSpPr>
        <p:spPr>
          <a:xfrm>
            <a:off x="639400" y="2177253"/>
            <a:ext cx="5726400" cy="64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Over 20 million people worldwide died from influenza in 1918–1919.</a:t>
            </a:r>
            <a:endParaRPr sz="1200">
              <a:latin typeface="Mada"/>
              <a:ea typeface="Mada"/>
              <a:cs typeface="Mada"/>
              <a:sym typeface="Mada"/>
            </a:endParaRPr>
          </a:p>
        </p:txBody>
      </p:sp>
      <p:grpSp>
        <p:nvGrpSpPr>
          <p:cNvPr id="181" name="Google Shape;181;p16"/>
          <p:cNvGrpSpPr/>
          <p:nvPr/>
        </p:nvGrpSpPr>
        <p:grpSpPr>
          <a:xfrm>
            <a:off x="208900" y="2972725"/>
            <a:ext cx="428733" cy="494191"/>
            <a:chOff x="219911" y="1097553"/>
            <a:chExt cx="502500" cy="790958"/>
          </a:xfrm>
        </p:grpSpPr>
        <p:grpSp>
          <p:nvGrpSpPr>
            <p:cNvPr id="182" name="Google Shape;182;p16"/>
            <p:cNvGrpSpPr/>
            <p:nvPr/>
          </p:nvGrpSpPr>
          <p:grpSpPr>
            <a:xfrm>
              <a:off x="219914" y="1119027"/>
              <a:ext cx="502455" cy="769485"/>
              <a:chOff x="4041667" y="1696283"/>
              <a:chExt cx="1060704" cy="1493855"/>
            </a:xfrm>
          </p:grpSpPr>
          <p:sp>
            <p:nvSpPr>
              <p:cNvPr id="183" name="Google Shape;183;p16"/>
              <p:cNvSpPr/>
              <p:nvPr/>
            </p:nvSpPr>
            <p:spPr>
              <a:xfrm rot="10800000">
                <a:off x="4041667" y="1696283"/>
                <a:ext cx="1060704" cy="1493855"/>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184" name="Google Shape;184;p16"/>
              <p:cNvSpPr/>
              <p:nvPr/>
            </p:nvSpPr>
            <p:spPr>
              <a:xfrm>
                <a:off x="4115403" y="1760695"/>
                <a:ext cx="913200" cy="794400"/>
              </a:xfrm>
              <a:prstGeom prst="hexagon">
                <a:avLst>
                  <a:gd fmla="val 33162"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185" name="Google Shape;185;p16"/>
            <p:cNvSpPr txBox="1"/>
            <p:nvPr/>
          </p:nvSpPr>
          <p:spPr>
            <a:xfrm>
              <a:off x="219911" y="1097553"/>
              <a:ext cx="502500" cy="525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700">
                  <a:solidFill>
                    <a:srgbClr val="666666"/>
                  </a:solidFill>
                  <a:latin typeface="Trebuchet MS"/>
                  <a:ea typeface="Trebuchet MS"/>
                  <a:cs typeface="Trebuchet MS"/>
                  <a:sym typeface="Trebuchet MS"/>
                </a:rPr>
                <a:t>4</a:t>
              </a:r>
              <a:endParaRPr b="1" sz="1700">
                <a:solidFill>
                  <a:srgbClr val="666666"/>
                </a:solidFill>
                <a:latin typeface="Trebuchet MS"/>
                <a:ea typeface="Trebuchet MS"/>
                <a:cs typeface="Trebuchet MS"/>
                <a:sym typeface="Trebuchet MS"/>
              </a:endParaRPr>
            </a:p>
          </p:txBody>
        </p:sp>
      </p:grpSp>
      <p:sp>
        <p:nvSpPr>
          <p:cNvPr id="186" name="Google Shape;186;p16"/>
          <p:cNvSpPr txBox="1"/>
          <p:nvPr/>
        </p:nvSpPr>
        <p:spPr>
          <a:xfrm>
            <a:off x="639400" y="2831178"/>
            <a:ext cx="5726400" cy="64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Single case of histoplasmosis was diagnosed in a community.</a:t>
            </a:r>
            <a:endParaRPr sz="1200">
              <a:latin typeface="Mada"/>
              <a:ea typeface="Mada"/>
              <a:cs typeface="Mada"/>
              <a:sym typeface="Mada"/>
            </a:endParaRPr>
          </a:p>
        </p:txBody>
      </p:sp>
      <p:grpSp>
        <p:nvGrpSpPr>
          <p:cNvPr id="187" name="Google Shape;187;p16"/>
          <p:cNvGrpSpPr/>
          <p:nvPr/>
        </p:nvGrpSpPr>
        <p:grpSpPr>
          <a:xfrm>
            <a:off x="208900" y="3651850"/>
            <a:ext cx="428733" cy="494191"/>
            <a:chOff x="219911" y="1097553"/>
            <a:chExt cx="502500" cy="790958"/>
          </a:xfrm>
        </p:grpSpPr>
        <p:grpSp>
          <p:nvGrpSpPr>
            <p:cNvPr id="188" name="Google Shape;188;p16"/>
            <p:cNvGrpSpPr/>
            <p:nvPr/>
          </p:nvGrpSpPr>
          <p:grpSpPr>
            <a:xfrm>
              <a:off x="219914" y="1119027"/>
              <a:ext cx="502455" cy="769485"/>
              <a:chOff x="4041667" y="1696283"/>
              <a:chExt cx="1060704" cy="1493855"/>
            </a:xfrm>
          </p:grpSpPr>
          <p:sp>
            <p:nvSpPr>
              <p:cNvPr id="189" name="Google Shape;189;p16"/>
              <p:cNvSpPr/>
              <p:nvPr/>
            </p:nvSpPr>
            <p:spPr>
              <a:xfrm rot="10800000">
                <a:off x="4041667" y="1696283"/>
                <a:ext cx="1060704" cy="1493855"/>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190" name="Google Shape;190;p16"/>
              <p:cNvSpPr/>
              <p:nvPr/>
            </p:nvSpPr>
            <p:spPr>
              <a:xfrm>
                <a:off x="4115403" y="1760695"/>
                <a:ext cx="913200" cy="794400"/>
              </a:xfrm>
              <a:prstGeom prst="hexagon">
                <a:avLst>
                  <a:gd fmla="val 33162"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191" name="Google Shape;191;p16"/>
            <p:cNvSpPr txBox="1"/>
            <p:nvPr/>
          </p:nvSpPr>
          <p:spPr>
            <a:xfrm>
              <a:off x="219911" y="1097553"/>
              <a:ext cx="502500" cy="525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700">
                  <a:solidFill>
                    <a:srgbClr val="666666"/>
                  </a:solidFill>
                  <a:latin typeface="Trebuchet MS"/>
                  <a:ea typeface="Trebuchet MS"/>
                  <a:cs typeface="Trebuchet MS"/>
                  <a:sym typeface="Trebuchet MS"/>
                </a:rPr>
                <a:t>5</a:t>
              </a:r>
              <a:endParaRPr b="1" sz="1700">
                <a:solidFill>
                  <a:srgbClr val="666666"/>
                </a:solidFill>
                <a:latin typeface="Trebuchet MS"/>
                <a:ea typeface="Trebuchet MS"/>
                <a:cs typeface="Trebuchet MS"/>
                <a:sym typeface="Trebuchet MS"/>
              </a:endParaRPr>
            </a:p>
          </p:txBody>
        </p:sp>
      </p:grpSp>
      <p:sp>
        <p:nvSpPr>
          <p:cNvPr id="192" name="Google Shape;192;p16"/>
          <p:cNvSpPr txBox="1"/>
          <p:nvPr/>
        </p:nvSpPr>
        <p:spPr>
          <a:xfrm>
            <a:off x="639400" y="3510303"/>
            <a:ext cx="5258400" cy="64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About 60 cases of gonorrhea are usually reported in this region per week, slightly less than the national average.</a:t>
            </a:r>
            <a:endParaRPr sz="1200">
              <a:latin typeface="Mada"/>
              <a:ea typeface="Mada"/>
              <a:cs typeface="Mada"/>
              <a:sym typeface="Mada"/>
            </a:endParaRPr>
          </a:p>
        </p:txBody>
      </p:sp>
      <p:sp>
        <p:nvSpPr>
          <p:cNvPr id="193" name="Google Shape;193;p16"/>
          <p:cNvSpPr/>
          <p:nvPr/>
        </p:nvSpPr>
        <p:spPr>
          <a:xfrm>
            <a:off x="6167875" y="994475"/>
            <a:ext cx="1341000" cy="419100"/>
          </a:xfrm>
          <a:prstGeom prst="roundRect">
            <a:avLst>
              <a:gd fmla="val 16667" name="adj"/>
            </a:avLst>
          </a:prstGeom>
          <a:noFill/>
          <a:ln cap="flat" cmpd="sng" w="19050">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1200"/>
              </a:spcBef>
              <a:spcAft>
                <a:spcPts val="1200"/>
              </a:spcAft>
              <a:buNone/>
            </a:pPr>
            <a:r>
              <a:rPr lang="en-GB">
                <a:latin typeface="Mada"/>
                <a:ea typeface="Mada"/>
                <a:cs typeface="Mada"/>
                <a:sym typeface="Mada"/>
              </a:rPr>
              <a:t>Epidemic </a:t>
            </a:r>
            <a:endParaRPr>
              <a:latin typeface="Mada"/>
              <a:ea typeface="Mada"/>
              <a:cs typeface="Mada"/>
              <a:sym typeface="Mada"/>
            </a:endParaRPr>
          </a:p>
        </p:txBody>
      </p:sp>
      <p:sp>
        <p:nvSpPr>
          <p:cNvPr id="194" name="Google Shape;194;p16"/>
          <p:cNvSpPr/>
          <p:nvPr/>
        </p:nvSpPr>
        <p:spPr>
          <a:xfrm>
            <a:off x="6167875" y="1661000"/>
            <a:ext cx="1341000" cy="419100"/>
          </a:xfrm>
          <a:prstGeom prst="roundRect">
            <a:avLst>
              <a:gd fmla="val 16667" name="adj"/>
            </a:avLst>
          </a:prstGeom>
          <a:noFill/>
          <a:ln cap="flat" cmpd="sng" w="19050">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1200"/>
              </a:spcBef>
              <a:spcAft>
                <a:spcPts val="1200"/>
              </a:spcAft>
              <a:buNone/>
            </a:pPr>
            <a:r>
              <a:rPr lang="en-GB">
                <a:latin typeface="Mada"/>
                <a:ea typeface="Mada"/>
                <a:cs typeface="Mada"/>
                <a:sym typeface="Mada"/>
              </a:rPr>
              <a:t>Hyperendemic</a:t>
            </a:r>
            <a:endParaRPr>
              <a:latin typeface="Mada"/>
              <a:ea typeface="Mada"/>
              <a:cs typeface="Mada"/>
              <a:sym typeface="Mada"/>
            </a:endParaRPr>
          </a:p>
        </p:txBody>
      </p:sp>
      <p:sp>
        <p:nvSpPr>
          <p:cNvPr id="195" name="Google Shape;195;p16"/>
          <p:cNvSpPr/>
          <p:nvPr/>
        </p:nvSpPr>
        <p:spPr>
          <a:xfrm>
            <a:off x="6167875" y="2327525"/>
            <a:ext cx="1341000" cy="419100"/>
          </a:xfrm>
          <a:prstGeom prst="roundRect">
            <a:avLst>
              <a:gd fmla="val 16667" name="adj"/>
            </a:avLst>
          </a:prstGeom>
          <a:noFill/>
          <a:ln cap="flat" cmpd="sng" w="19050">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1200"/>
              </a:spcBef>
              <a:spcAft>
                <a:spcPts val="1200"/>
              </a:spcAft>
              <a:buNone/>
            </a:pPr>
            <a:r>
              <a:rPr lang="en-GB">
                <a:latin typeface="Mada"/>
                <a:ea typeface="Mada"/>
                <a:cs typeface="Mada"/>
                <a:sym typeface="Mada"/>
              </a:rPr>
              <a:t>Pandemic</a:t>
            </a:r>
            <a:endParaRPr>
              <a:latin typeface="Mada"/>
              <a:ea typeface="Mada"/>
              <a:cs typeface="Mada"/>
              <a:sym typeface="Mada"/>
            </a:endParaRPr>
          </a:p>
        </p:txBody>
      </p:sp>
      <p:sp>
        <p:nvSpPr>
          <p:cNvPr id="196" name="Google Shape;196;p16"/>
          <p:cNvSpPr/>
          <p:nvPr/>
        </p:nvSpPr>
        <p:spPr>
          <a:xfrm>
            <a:off x="6167875" y="2994050"/>
            <a:ext cx="1341000" cy="419100"/>
          </a:xfrm>
          <a:prstGeom prst="roundRect">
            <a:avLst>
              <a:gd fmla="val 16667" name="adj"/>
            </a:avLst>
          </a:prstGeom>
          <a:noFill/>
          <a:ln cap="flat" cmpd="sng" w="19050">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1200"/>
              </a:spcBef>
              <a:spcAft>
                <a:spcPts val="1200"/>
              </a:spcAft>
              <a:buNone/>
            </a:pPr>
            <a:r>
              <a:rPr lang="en-GB">
                <a:latin typeface="Mada"/>
                <a:ea typeface="Mada"/>
                <a:cs typeface="Mada"/>
                <a:sym typeface="Mada"/>
              </a:rPr>
              <a:t>Sporadic</a:t>
            </a:r>
            <a:endParaRPr>
              <a:latin typeface="Mada"/>
              <a:ea typeface="Mada"/>
              <a:cs typeface="Mada"/>
              <a:sym typeface="Mada"/>
            </a:endParaRPr>
          </a:p>
        </p:txBody>
      </p:sp>
      <p:sp>
        <p:nvSpPr>
          <p:cNvPr id="197" name="Google Shape;197;p16"/>
          <p:cNvSpPr/>
          <p:nvPr/>
        </p:nvSpPr>
        <p:spPr>
          <a:xfrm>
            <a:off x="6167875" y="3660575"/>
            <a:ext cx="1341000" cy="419100"/>
          </a:xfrm>
          <a:prstGeom prst="roundRect">
            <a:avLst>
              <a:gd fmla="val 16667" name="adj"/>
            </a:avLst>
          </a:prstGeom>
          <a:noFill/>
          <a:ln cap="flat" cmpd="sng" w="19050">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1200"/>
              </a:spcBef>
              <a:spcAft>
                <a:spcPts val="1200"/>
              </a:spcAft>
              <a:buNone/>
            </a:pPr>
            <a:r>
              <a:rPr lang="en-GB">
                <a:latin typeface="Mada"/>
                <a:ea typeface="Mada"/>
                <a:cs typeface="Mada"/>
                <a:sym typeface="Mada"/>
              </a:rPr>
              <a:t>Endemic</a:t>
            </a:r>
            <a:endParaRPr>
              <a:latin typeface="Mada"/>
              <a:ea typeface="Mada"/>
              <a:cs typeface="Mada"/>
              <a:sym typeface="Mada"/>
            </a:endParaRPr>
          </a:p>
        </p:txBody>
      </p:sp>
      <p:pic>
        <p:nvPicPr>
          <p:cNvPr id="198" name="Google Shape;198;p16"/>
          <p:cNvPicPr preferRelativeResize="0"/>
          <p:nvPr/>
        </p:nvPicPr>
        <p:blipFill rotWithShape="1">
          <a:blip r:embed="rId4">
            <a:alphaModFix/>
          </a:blip>
          <a:srcRect b="0" l="0" r="0" t="0"/>
          <a:stretch/>
        </p:blipFill>
        <p:spPr>
          <a:xfrm>
            <a:off x="4365575" y="5209926"/>
            <a:ext cx="2815200" cy="1700400"/>
          </a:xfrm>
          <a:prstGeom prst="rect">
            <a:avLst/>
          </a:prstGeom>
          <a:noFill/>
          <a:ln>
            <a:noFill/>
          </a:ln>
        </p:spPr>
      </p:pic>
      <p:sp>
        <p:nvSpPr>
          <p:cNvPr id="199" name="Google Shape;199;p16"/>
          <p:cNvSpPr txBox="1"/>
          <p:nvPr/>
        </p:nvSpPr>
        <p:spPr>
          <a:xfrm>
            <a:off x="1481013" y="4417913"/>
            <a:ext cx="4629300" cy="615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lang="en-GB" sz="2800">
                <a:solidFill>
                  <a:srgbClr val="134F5C"/>
                </a:solidFill>
                <a:latin typeface="Nunito"/>
                <a:ea typeface="Nunito"/>
                <a:cs typeface="Nunito"/>
                <a:sym typeface="Nunito"/>
              </a:rPr>
              <a:t>Detecting Outbreaks</a:t>
            </a:r>
            <a:endParaRPr sz="2800">
              <a:solidFill>
                <a:srgbClr val="404040"/>
              </a:solidFill>
            </a:endParaRPr>
          </a:p>
        </p:txBody>
      </p:sp>
      <p:sp>
        <p:nvSpPr>
          <p:cNvPr id="200" name="Google Shape;200;p16"/>
          <p:cNvSpPr txBox="1"/>
          <p:nvPr/>
        </p:nvSpPr>
        <p:spPr>
          <a:xfrm>
            <a:off x="673113" y="8112028"/>
            <a:ext cx="6243300" cy="881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0">
                <a:solidFill>
                  <a:srgbClr val="D9D9D9"/>
                </a:solidFill>
                <a:latin typeface="Karla"/>
                <a:ea typeface="Karla"/>
                <a:cs typeface="Karla"/>
                <a:sym typeface="Karla"/>
              </a:rPr>
              <a:t>🤡</a:t>
            </a:r>
            <a:endParaRPr sz="9000">
              <a:solidFill>
                <a:srgbClr val="D9D9D9"/>
              </a:solidFill>
              <a:latin typeface="Karla"/>
              <a:ea typeface="Karla"/>
              <a:cs typeface="Karla"/>
              <a:sym typeface="Karla"/>
            </a:endParaRPr>
          </a:p>
          <a:p>
            <a:pPr indent="0" lvl="0" marL="0" rtl="0" algn="ctr">
              <a:spcBef>
                <a:spcPts val="0"/>
              </a:spcBef>
              <a:spcAft>
                <a:spcPts val="0"/>
              </a:spcAft>
              <a:buNone/>
            </a:pPr>
            <a:r>
              <a:t/>
            </a:r>
            <a:endParaRPr sz="1100">
              <a:solidFill>
                <a:srgbClr val="D9D9D9"/>
              </a:solidFill>
              <a:latin typeface="Karla"/>
              <a:ea typeface="Karla"/>
              <a:cs typeface="Karla"/>
              <a:sym typeface="Karl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7"/>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7"/>
          <p:cNvSpPr/>
          <p:nvPr/>
        </p:nvSpPr>
        <p:spPr>
          <a:xfrm>
            <a:off x="-75" y="9696450"/>
            <a:ext cx="7589400" cy="1002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7"/>
          <p:cNvSpPr txBox="1"/>
          <p:nvPr/>
        </p:nvSpPr>
        <p:spPr>
          <a:xfrm>
            <a:off x="1481025" y="85725"/>
            <a:ext cx="4629300" cy="64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lang="en-GB" sz="3000">
                <a:solidFill>
                  <a:srgbClr val="134F5C"/>
                </a:solidFill>
                <a:latin typeface="Nunito"/>
                <a:ea typeface="Nunito"/>
                <a:cs typeface="Nunito"/>
                <a:sym typeface="Nunito"/>
              </a:rPr>
              <a:t>Epidemic</a:t>
            </a:r>
            <a:r>
              <a:rPr lang="en-GB" sz="3000">
                <a:solidFill>
                  <a:srgbClr val="404040"/>
                </a:solidFill>
              </a:rPr>
              <a:t> </a:t>
            </a:r>
            <a:r>
              <a:rPr lang="en-GB" sz="3000">
                <a:solidFill>
                  <a:srgbClr val="134F5C"/>
                </a:solidFill>
                <a:latin typeface="Nunito"/>
                <a:ea typeface="Nunito"/>
                <a:cs typeface="Nunito"/>
                <a:sym typeface="Nunito"/>
              </a:rPr>
              <a:t>Patterns</a:t>
            </a:r>
            <a:endParaRPr sz="3000">
              <a:solidFill>
                <a:srgbClr val="404040"/>
              </a:solidFill>
            </a:endParaRPr>
          </a:p>
        </p:txBody>
      </p:sp>
      <p:grpSp>
        <p:nvGrpSpPr>
          <p:cNvPr id="208" name="Google Shape;208;p17"/>
          <p:cNvGrpSpPr/>
          <p:nvPr/>
        </p:nvGrpSpPr>
        <p:grpSpPr>
          <a:xfrm>
            <a:off x="873973" y="789594"/>
            <a:ext cx="428695" cy="477158"/>
            <a:chOff x="219906" y="1097536"/>
            <a:chExt cx="502455" cy="763697"/>
          </a:xfrm>
        </p:grpSpPr>
        <p:grpSp>
          <p:nvGrpSpPr>
            <p:cNvPr id="209" name="Google Shape;209;p17"/>
            <p:cNvGrpSpPr/>
            <p:nvPr/>
          </p:nvGrpSpPr>
          <p:grpSpPr>
            <a:xfrm>
              <a:off x="219906" y="1124884"/>
              <a:ext cx="502455" cy="736349"/>
              <a:chOff x="4041649" y="1707654"/>
              <a:chExt cx="1060704" cy="1429526"/>
            </a:xfrm>
          </p:grpSpPr>
          <p:sp>
            <p:nvSpPr>
              <p:cNvPr id="210" name="Google Shape;210;p17"/>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211" name="Google Shape;211;p17"/>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212" name="Google Shape;212;p17"/>
            <p:cNvSpPr txBox="1"/>
            <p:nvPr/>
          </p:nvSpPr>
          <p:spPr>
            <a:xfrm>
              <a:off x="256291" y="1097536"/>
              <a:ext cx="270600" cy="31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700">
                  <a:solidFill>
                    <a:srgbClr val="666666"/>
                  </a:solidFill>
                  <a:latin typeface="Trebuchet MS"/>
                  <a:ea typeface="Trebuchet MS"/>
                  <a:cs typeface="Trebuchet MS"/>
                  <a:sym typeface="Trebuchet MS"/>
                </a:rPr>
                <a:t>1</a:t>
              </a:r>
              <a:endParaRPr b="1" sz="1700">
                <a:solidFill>
                  <a:srgbClr val="666666"/>
                </a:solidFill>
                <a:latin typeface="Trebuchet MS"/>
                <a:ea typeface="Trebuchet MS"/>
                <a:cs typeface="Trebuchet MS"/>
                <a:sym typeface="Trebuchet MS"/>
              </a:endParaRPr>
            </a:p>
          </p:txBody>
        </p:sp>
      </p:grpSp>
      <p:sp>
        <p:nvSpPr>
          <p:cNvPr id="213" name="Google Shape;213;p17"/>
          <p:cNvSpPr txBox="1"/>
          <p:nvPr/>
        </p:nvSpPr>
        <p:spPr>
          <a:xfrm>
            <a:off x="1302675" y="760803"/>
            <a:ext cx="880800" cy="6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Common</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Source</a:t>
            </a:r>
            <a:endParaRPr sz="1200">
              <a:latin typeface="Mada"/>
              <a:ea typeface="Mada"/>
              <a:cs typeface="Mada"/>
              <a:sym typeface="Mada"/>
            </a:endParaRPr>
          </a:p>
        </p:txBody>
      </p:sp>
      <p:sp>
        <p:nvSpPr>
          <p:cNvPr id="214" name="Google Shape;214;p17"/>
          <p:cNvSpPr txBox="1"/>
          <p:nvPr/>
        </p:nvSpPr>
        <p:spPr>
          <a:xfrm>
            <a:off x="2826675" y="760800"/>
            <a:ext cx="968100" cy="6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Propagated </a:t>
            </a:r>
            <a:endParaRPr sz="1200">
              <a:latin typeface="Mada"/>
              <a:ea typeface="Mada"/>
              <a:cs typeface="Mada"/>
              <a:sym typeface="Mada"/>
            </a:endParaRPr>
          </a:p>
        </p:txBody>
      </p:sp>
      <p:sp>
        <p:nvSpPr>
          <p:cNvPr id="215" name="Google Shape;215;p17"/>
          <p:cNvSpPr txBox="1"/>
          <p:nvPr/>
        </p:nvSpPr>
        <p:spPr>
          <a:xfrm>
            <a:off x="4280025" y="760803"/>
            <a:ext cx="880800" cy="6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Mixed</a:t>
            </a:r>
            <a:endParaRPr sz="1200">
              <a:latin typeface="Mada"/>
              <a:ea typeface="Mada"/>
              <a:cs typeface="Mada"/>
              <a:sym typeface="Mada"/>
            </a:endParaRPr>
          </a:p>
        </p:txBody>
      </p:sp>
      <p:sp>
        <p:nvSpPr>
          <p:cNvPr id="216" name="Google Shape;216;p17"/>
          <p:cNvSpPr txBox="1"/>
          <p:nvPr/>
        </p:nvSpPr>
        <p:spPr>
          <a:xfrm>
            <a:off x="5646075" y="760803"/>
            <a:ext cx="880800" cy="6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Others</a:t>
            </a:r>
            <a:endParaRPr sz="1200">
              <a:latin typeface="Mada"/>
              <a:ea typeface="Mada"/>
              <a:cs typeface="Mada"/>
              <a:sym typeface="Mada"/>
            </a:endParaRPr>
          </a:p>
        </p:txBody>
      </p:sp>
      <p:grpSp>
        <p:nvGrpSpPr>
          <p:cNvPr id="217" name="Google Shape;217;p17"/>
          <p:cNvGrpSpPr/>
          <p:nvPr/>
        </p:nvGrpSpPr>
        <p:grpSpPr>
          <a:xfrm>
            <a:off x="2455123" y="760794"/>
            <a:ext cx="428695" cy="477158"/>
            <a:chOff x="219906" y="1097536"/>
            <a:chExt cx="502455" cy="763697"/>
          </a:xfrm>
        </p:grpSpPr>
        <p:grpSp>
          <p:nvGrpSpPr>
            <p:cNvPr id="218" name="Google Shape;218;p17"/>
            <p:cNvGrpSpPr/>
            <p:nvPr/>
          </p:nvGrpSpPr>
          <p:grpSpPr>
            <a:xfrm>
              <a:off x="219906" y="1124884"/>
              <a:ext cx="502455" cy="736349"/>
              <a:chOff x="4041649" y="1707654"/>
              <a:chExt cx="1060704" cy="1429526"/>
            </a:xfrm>
          </p:grpSpPr>
          <p:sp>
            <p:nvSpPr>
              <p:cNvPr id="219" name="Google Shape;219;p17"/>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220" name="Google Shape;220;p17"/>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221" name="Google Shape;221;p17"/>
            <p:cNvSpPr txBox="1"/>
            <p:nvPr/>
          </p:nvSpPr>
          <p:spPr>
            <a:xfrm>
              <a:off x="256291" y="1097536"/>
              <a:ext cx="270600" cy="31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700">
                  <a:solidFill>
                    <a:srgbClr val="666666"/>
                  </a:solidFill>
                  <a:latin typeface="Trebuchet MS"/>
                  <a:ea typeface="Trebuchet MS"/>
                  <a:cs typeface="Trebuchet MS"/>
                  <a:sym typeface="Trebuchet MS"/>
                </a:rPr>
                <a:t>2</a:t>
              </a:r>
              <a:endParaRPr b="1" sz="1700">
                <a:solidFill>
                  <a:srgbClr val="666666"/>
                </a:solidFill>
                <a:latin typeface="Trebuchet MS"/>
                <a:ea typeface="Trebuchet MS"/>
                <a:cs typeface="Trebuchet MS"/>
                <a:sym typeface="Trebuchet MS"/>
              </a:endParaRPr>
            </a:p>
          </p:txBody>
        </p:sp>
      </p:grpSp>
      <p:grpSp>
        <p:nvGrpSpPr>
          <p:cNvPr id="222" name="Google Shape;222;p17"/>
          <p:cNvGrpSpPr/>
          <p:nvPr/>
        </p:nvGrpSpPr>
        <p:grpSpPr>
          <a:xfrm>
            <a:off x="3845773" y="760794"/>
            <a:ext cx="428695" cy="477158"/>
            <a:chOff x="219906" y="1097536"/>
            <a:chExt cx="502455" cy="763697"/>
          </a:xfrm>
        </p:grpSpPr>
        <p:grpSp>
          <p:nvGrpSpPr>
            <p:cNvPr id="223" name="Google Shape;223;p17"/>
            <p:cNvGrpSpPr/>
            <p:nvPr/>
          </p:nvGrpSpPr>
          <p:grpSpPr>
            <a:xfrm>
              <a:off x="219906" y="1124884"/>
              <a:ext cx="502455" cy="736349"/>
              <a:chOff x="4041649" y="1707654"/>
              <a:chExt cx="1060704" cy="1429526"/>
            </a:xfrm>
          </p:grpSpPr>
          <p:sp>
            <p:nvSpPr>
              <p:cNvPr id="224" name="Google Shape;224;p17"/>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225" name="Google Shape;225;p17"/>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226" name="Google Shape;226;p17"/>
            <p:cNvSpPr txBox="1"/>
            <p:nvPr/>
          </p:nvSpPr>
          <p:spPr>
            <a:xfrm>
              <a:off x="256291" y="1097536"/>
              <a:ext cx="270600" cy="31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700">
                  <a:solidFill>
                    <a:srgbClr val="666666"/>
                  </a:solidFill>
                  <a:latin typeface="Trebuchet MS"/>
                  <a:ea typeface="Trebuchet MS"/>
                  <a:cs typeface="Trebuchet MS"/>
                  <a:sym typeface="Trebuchet MS"/>
                </a:rPr>
                <a:t>3</a:t>
              </a:r>
              <a:endParaRPr b="1" sz="1700">
                <a:solidFill>
                  <a:srgbClr val="666666"/>
                </a:solidFill>
                <a:latin typeface="Trebuchet MS"/>
                <a:ea typeface="Trebuchet MS"/>
                <a:cs typeface="Trebuchet MS"/>
                <a:sym typeface="Trebuchet MS"/>
              </a:endParaRPr>
            </a:p>
          </p:txBody>
        </p:sp>
      </p:grpSp>
      <p:grpSp>
        <p:nvGrpSpPr>
          <p:cNvPr id="227" name="Google Shape;227;p17"/>
          <p:cNvGrpSpPr/>
          <p:nvPr/>
        </p:nvGrpSpPr>
        <p:grpSpPr>
          <a:xfrm>
            <a:off x="5236423" y="760794"/>
            <a:ext cx="428695" cy="477158"/>
            <a:chOff x="219906" y="1097536"/>
            <a:chExt cx="502455" cy="763697"/>
          </a:xfrm>
        </p:grpSpPr>
        <p:grpSp>
          <p:nvGrpSpPr>
            <p:cNvPr id="228" name="Google Shape;228;p17"/>
            <p:cNvGrpSpPr/>
            <p:nvPr/>
          </p:nvGrpSpPr>
          <p:grpSpPr>
            <a:xfrm>
              <a:off x="219906" y="1124884"/>
              <a:ext cx="502455" cy="736349"/>
              <a:chOff x="4041649" y="1707654"/>
              <a:chExt cx="1060704" cy="1429526"/>
            </a:xfrm>
          </p:grpSpPr>
          <p:sp>
            <p:nvSpPr>
              <p:cNvPr id="229" name="Google Shape;229;p17"/>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230" name="Google Shape;230;p17"/>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231" name="Google Shape;231;p17"/>
            <p:cNvSpPr txBox="1"/>
            <p:nvPr/>
          </p:nvSpPr>
          <p:spPr>
            <a:xfrm>
              <a:off x="256291" y="1097536"/>
              <a:ext cx="270600" cy="31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700">
                  <a:solidFill>
                    <a:srgbClr val="666666"/>
                  </a:solidFill>
                  <a:latin typeface="Trebuchet MS"/>
                  <a:ea typeface="Trebuchet MS"/>
                  <a:cs typeface="Trebuchet MS"/>
                  <a:sym typeface="Trebuchet MS"/>
                </a:rPr>
                <a:t>4</a:t>
              </a:r>
              <a:endParaRPr b="1" sz="1700">
                <a:solidFill>
                  <a:srgbClr val="666666"/>
                </a:solidFill>
                <a:latin typeface="Trebuchet MS"/>
                <a:ea typeface="Trebuchet MS"/>
                <a:cs typeface="Trebuchet MS"/>
                <a:sym typeface="Trebuchet MS"/>
              </a:endParaRPr>
            </a:p>
          </p:txBody>
        </p:sp>
      </p:grpSp>
      <p:sp>
        <p:nvSpPr>
          <p:cNvPr id="232" name="Google Shape;232;p17"/>
          <p:cNvSpPr/>
          <p:nvPr/>
        </p:nvSpPr>
        <p:spPr>
          <a:xfrm>
            <a:off x="66975" y="1647076"/>
            <a:ext cx="7411800" cy="23580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lnSpc>
                <a:spcPct val="115000"/>
              </a:lnSpc>
              <a:spcBef>
                <a:spcPts val="1200"/>
              </a:spcBef>
              <a:spcAft>
                <a:spcPts val="0"/>
              </a:spcAft>
              <a:buSzPts val="1200"/>
              <a:buFont typeface="Mada"/>
              <a:buChar char="●"/>
            </a:pPr>
            <a:r>
              <a:rPr lang="en-GB" sz="1200">
                <a:latin typeface="Mada"/>
                <a:ea typeface="Mada"/>
                <a:cs typeface="Mada"/>
                <a:sym typeface="Mada"/>
              </a:rPr>
              <a:t>All cases of the infectious disease are acquired from </a:t>
            </a:r>
            <a:r>
              <a:rPr b="1" lang="en-GB" sz="1200">
                <a:latin typeface="Mada"/>
                <a:ea typeface="Mada"/>
                <a:cs typeface="Mada"/>
                <a:sym typeface="Mada"/>
              </a:rPr>
              <a:t>the same source in a limited period of time and in a limited geographical location.</a:t>
            </a:r>
            <a:endParaRPr b="1"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It is also characterized by very minimal (or zero) transmission from person to person.</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Generally, a common source outbreak has a smaller number of cases than a propagated outbreak and is often caused by contaminated food or water.</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A typical example of a common source epidemic is a foodborne illness caused by exposure to one specific food or restaurant.</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Common source epidemics are usually characterized by a dramatic single “peak” of cases.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Many common source outbreaks go unreported since they are generally small in numbers and often don’t come to the attention of public health authorities.</a:t>
            </a:r>
            <a:endParaRPr sz="1200">
              <a:latin typeface="Mada"/>
              <a:ea typeface="Mada"/>
              <a:cs typeface="Mada"/>
              <a:sym typeface="Mada"/>
            </a:endParaRPr>
          </a:p>
        </p:txBody>
      </p:sp>
      <p:sp>
        <p:nvSpPr>
          <p:cNvPr id="233" name="Google Shape;233;p17"/>
          <p:cNvSpPr/>
          <p:nvPr/>
        </p:nvSpPr>
        <p:spPr>
          <a:xfrm>
            <a:off x="567346" y="1447138"/>
            <a:ext cx="2092500" cy="307800"/>
          </a:xfrm>
          <a:prstGeom prst="roundRect">
            <a:avLst>
              <a:gd fmla="val 16667" name="adj"/>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FFFF"/>
                </a:solidFill>
                <a:latin typeface="Nunito"/>
                <a:ea typeface="Nunito"/>
                <a:cs typeface="Nunito"/>
                <a:sym typeface="Nunito"/>
              </a:rPr>
              <a:t>Common Source</a:t>
            </a:r>
            <a:endParaRPr b="1">
              <a:solidFill>
                <a:srgbClr val="FFFFFF"/>
              </a:solidFill>
              <a:latin typeface="Nunito"/>
              <a:ea typeface="Nunito"/>
              <a:cs typeface="Nunito"/>
              <a:sym typeface="Nunito"/>
            </a:endParaRPr>
          </a:p>
        </p:txBody>
      </p:sp>
      <p:sp>
        <p:nvSpPr>
          <p:cNvPr id="234" name="Google Shape;234;p17"/>
          <p:cNvSpPr/>
          <p:nvPr/>
        </p:nvSpPr>
        <p:spPr>
          <a:xfrm>
            <a:off x="66975" y="6269600"/>
            <a:ext cx="5028300" cy="33846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lnSpc>
                <a:spcPct val="115000"/>
              </a:lnSpc>
              <a:spcBef>
                <a:spcPts val="1200"/>
              </a:spcBef>
              <a:spcAft>
                <a:spcPts val="0"/>
              </a:spcAft>
              <a:buSzPts val="1200"/>
              <a:buFont typeface="Mada"/>
              <a:buChar char="●"/>
            </a:pPr>
            <a:r>
              <a:rPr lang="en-GB" sz="1200">
                <a:latin typeface="Mada"/>
                <a:ea typeface="Mada"/>
                <a:cs typeface="Mada"/>
                <a:sym typeface="Mada"/>
              </a:rPr>
              <a:t>Characterized by an outbreak that continues </a:t>
            </a:r>
            <a:r>
              <a:rPr b="1" lang="en-GB" sz="1200">
                <a:latin typeface="Mada"/>
                <a:ea typeface="Mada"/>
                <a:cs typeface="Mada"/>
                <a:sym typeface="Mada"/>
              </a:rPr>
              <a:t>over an extended period of time.</a:t>
            </a:r>
            <a:endParaRPr b="1"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This outbreak has individuals exposed to the original source, but then will also have secondary infections in individuals exposed to those initially ill people via person-to- person spread.</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The propagated epidemic usually lasts for a longer period of time and has various numbers of “peaks” of cases over time.</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The initial source often resolves, but the outbreak continues by affected persons infecting other persons.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Propagated outbreaks often result in larger numbers of cases than common source outbreaks.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Most outbreaks of respiratory diseases, such as influenza, are propagated outbreaks, as well as some food or water borne outbreaks such as those occurring from norovirus infections.</a:t>
            </a:r>
            <a:endParaRPr sz="1200">
              <a:latin typeface="Mada"/>
              <a:ea typeface="Mada"/>
              <a:cs typeface="Mada"/>
              <a:sym typeface="Mada"/>
            </a:endParaRPr>
          </a:p>
        </p:txBody>
      </p:sp>
      <p:sp>
        <p:nvSpPr>
          <p:cNvPr id="235" name="Google Shape;235;p17"/>
          <p:cNvSpPr/>
          <p:nvPr/>
        </p:nvSpPr>
        <p:spPr>
          <a:xfrm>
            <a:off x="594686" y="6048600"/>
            <a:ext cx="1434300" cy="307800"/>
          </a:xfrm>
          <a:prstGeom prst="roundRect">
            <a:avLst>
              <a:gd fmla="val 16667" name="adj"/>
            </a:avLst>
          </a:pr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FFFF"/>
                </a:solidFill>
                <a:latin typeface="Nunito"/>
                <a:ea typeface="Nunito"/>
                <a:cs typeface="Nunito"/>
                <a:sym typeface="Nunito"/>
              </a:rPr>
              <a:t>Propagated </a:t>
            </a:r>
            <a:endParaRPr b="1">
              <a:solidFill>
                <a:srgbClr val="FFFFFF"/>
              </a:solidFill>
              <a:latin typeface="Nunito"/>
              <a:ea typeface="Nunito"/>
              <a:cs typeface="Nunito"/>
              <a:sym typeface="Nunito"/>
            </a:endParaRPr>
          </a:p>
        </p:txBody>
      </p:sp>
      <p:sp>
        <p:nvSpPr>
          <p:cNvPr id="236" name="Google Shape;236;p17"/>
          <p:cNvSpPr/>
          <p:nvPr/>
        </p:nvSpPr>
        <p:spPr>
          <a:xfrm>
            <a:off x="162338" y="5234363"/>
            <a:ext cx="2270400" cy="644100"/>
          </a:xfrm>
          <a:prstGeom prst="rect">
            <a:avLst/>
          </a:prstGeom>
          <a:noFill/>
          <a:ln cap="flat" cmpd="sng" w="9525">
            <a:solidFill>
              <a:schemeClr val="accent3"/>
            </a:solidFill>
            <a:prstDash val="dash"/>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GB" sz="1100">
                <a:solidFill>
                  <a:schemeClr val="dk1"/>
                </a:solidFill>
                <a:latin typeface="Mada"/>
                <a:ea typeface="Mada"/>
                <a:cs typeface="Mada"/>
                <a:sym typeface="Mada"/>
              </a:rPr>
              <a:t>Common Source </a:t>
            </a:r>
            <a:r>
              <a:rPr b="1" lang="en-GB" sz="1100">
                <a:solidFill>
                  <a:schemeClr val="dk1"/>
                </a:solidFill>
                <a:latin typeface="Mada"/>
                <a:ea typeface="Mada"/>
                <a:cs typeface="Mada"/>
                <a:sym typeface="Mada"/>
              </a:rPr>
              <a:t>“Point”</a:t>
            </a:r>
            <a:r>
              <a:rPr lang="en-GB" sz="1100">
                <a:solidFill>
                  <a:schemeClr val="dk1"/>
                </a:solidFill>
                <a:latin typeface="Mada"/>
                <a:ea typeface="Mada"/>
                <a:cs typeface="Mada"/>
                <a:sym typeface="Mada"/>
              </a:rPr>
              <a:t>: everyone becomes ill within one incubation period.</a:t>
            </a:r>
            <a:endParaRPr sz="1100"/>
          </a:p>
        </p:txBody>
      </p:sp>
      <p:sp>
        <p:nvSpPr>
          <p:cNvPr id="237" name="Google Shape;237;p17"/>
          <p:cNvSpPr/>
          <p:nvPr/>
        </p:nvSpPr>
        <p:spPr>
          <a:xfrm>
            <a:off x="5025950" y="5234388"/>
            <a:ext cx="2444400" cy="646500"/>
          </a:xfrm>
          <a:prstGeom prst="rect">
            <a:avLst/>
          </a:prstGeom>
          <a:noFill/>
          <a:ln cap="flat" cmpd="sng" w="9525">
            <a:solidFill>
              <a:schemeClr val="accent3"/>
            </a:solidFill>
            <a:prstDash val="dash"/>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en-GB" sz="1100">
                <a:solidFill>
                  <a:schemeClr val="dk1"/>
                </a:solidFill>
                <a:latin typeface="Mada"/>
                <a:ea typeface="Mada"/>
                <a:cs typeface="Mada"/>
                <a:sym typeface="Mada"/>
              </a:rPr>
              <a:t>Common Source </a:t>
            </a:r>
            <a:r>
              <a:rPr b="1" lang="en-GB" sz="1100">
                <a:solidFill>
                  <a:schemeClr val="dk1"/>
                </a:solidFill>
                <a:latin typeface="Mada"/>
                <a:ea typeface="Mada"/>
                <a:cs typeface="Mada"/>
                <a:sym typeface="Mada"/>
              </a:rPr>
              <a:t>“Continuous”</a:t>
            </a:r>
            <a:r>
              <a:rPr lang="en-GB" sz="1100">
                <a:solidFill>
                  <a:schemeClr val="dk1"/>
                </a:solidFill>
                <a:latin typeface="Mada"/>
                <a:ea typeface="Mada"/>
                <a:cs typeface="Mada"/>
                <a:sym typeface="Mada"/>
              </a:rPr>
              <a:t>:  exposed over a period of days, weeks, or longer </a:t>
            </a:r>
            <a:endParaRPr sz="1100"/>
          </a:p>
        </p:txBody>
      </p:sp>
      <p:sp>
        <p:nvSpPr>
          <p:cNvPr id="238" name="Google Shape;238;p17"/>
          <p:cNvSpPr/>
          <p:nvPr/>
        </p:nvSpPr>
        <p:spPr>
          <a:xfrm>
            <a:off x="2594150" y="5234363"/>
            <a:ext cx="2270400" cy="644100"/>
          </a:xfrm>
          <a:prstGeom prst="rect">
            <a:avLst/>
          </a:prstGeom>
          <a:noFill/>
          <a:ln cap="flat" cmpd="sng" w="9525">
            <a:solidFill>
              <a:schemeClr val="accent3"/>
            </a:solidFill>
            <a:prstDash val="dash"/>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en-GB" sz="1100">
                <a:solidFill>
                  <a:schemeClr val="dk1"/>
                </a:solidFill>
                <a:latin typeface="Mada"/>
                <a:ea typeface="Mada"/>
                <a:cs typeface="Mada"/>
                <a:sym typeface="Mada"/>
              </a:rPr>
              <a:t>Common Source </a:t>
            </a:r>
            <a:r>
              <a:rPr b="1" lang="en-GB" sz="1100">
                <a:solidFill>
                  <a:schemeClr val="dk1"/>
                </a:solidFill>
                <a:latin typeface="Mada"/>
                <a:ea typeface="Mada"/>
                <a:cs typeface="Mada"/>
                <a:sym typeface="Mada"/>
              </a:rPr>
              <a:t>“Intermittent”</a:t>
            </a:r>
            <a:r>
              <a:rPr lang="en-GB" sz="1100">
                <a:solidFill>
                  <a:schemeClr val="dk1"/>
                </a:solidFill>
                <a:latin typeface="Mada"/>
                <a:ea typeface="Mada"/>
                <a:cs typeface="Mada"/>
                <a:sym typeface="Mada"/>
              </a:rPr>
              <a:t>: intermittent nature of the exposure</a:t>
            </a:r>
            <a:endParaRPr sz="1100"/>
          </a:p>
        </p:txBody>
      </p:sp>
      <p:pic>
        <p:nvPicPr>
          <p:cNvPr id="239" name="Google Shape;239;p17"/>
          <p:cNvPicPr preferRelativeResize="0"/>
          <p:nvPr/>
        </p:nvPicPr>
        <p:blipFill rotWithShape="1">
          <a:blip r:embed="rId3">
            <a:alphaModFix/>
          </a:blip>
          <a:srcRect b="10281" l="3685" r="1814" t="3822"/>
          <a:stretch/>
        </p:blipFill>
        <p:spPr>
          <a:xfrm>
            <a:off x="208813" y="4039488"/>
            <a:ext cx="2160675" cy="1160475"/>
          </a:xfrm>
          <a:prstGeom prst="rect">
            <a:avLst/>
          </a:prstGeom>
          <a:noFill/>
          <a:ln>
            <a:noFill/>
          </a:ln>
        </p:spPr>
      </p:pic>
      <p:pic>
        <p:nvPicPr>
          <p:cNvPr id="240" name="Google Shape;240;p17"/>
          <p:cNvPicPr preferRelativeResize="0"/>
          <p:nvPr/>
        </p:nvPicPr>
        <p:blipFill>
          <a:blip r:embed="rId4">
            <a:alphaModFix/>
          </a:blip>
          <a:stretch>
            <a:fillRect/>
          </a:stretch>
        </p:blipFill>
        <p:spPr>
          <a:xfrm>
            <a:off x="5082088" y="4056850"/>
            <a:ext cx="2160675" cy="1125756"/>
          </a:xfrm>
          <a:prstGeom prst="rect">
            <a:avLst/>
          </a:prstGeom>
          <a:noFill/>
          <a:ln>
            <a:noFill/>
          </a:ln>
        </p:spPr>
      </p:pic>
      <p:pic>
        <p:nvPicPr>
          <p:cNvPr id="241" name="Google Shape;241;p17"/>
          <p:cNvPicPr preferRelativeResize="0"/>
          <p:nvPr/>
        </p:nvPicPr>
        <p:blipFill>
          <a:blip r:embed="rId5">
            <a:alphaModFix/>
          </a:blip>
          <a:stretch>
            <a:fillRect/>
          </a:stretch>
        </p:blipFill>
        <p:spPr>
          <a:xfrm>
            <a:off x="2722413" y="4047012"/>
            <a:ext cx="2092500" cy="1145419"/>
          </a:xfrm>
          <a:prstGeom prst="rect">
            <a:avLst/>
          </a:prstGeom>
          <a:noFill/>
          <a:ln>
            <a:noFill/>
          </a:ln>
        </p:spPr>
      </p:pic>
      <p:pic>
        <p:nvPicPr>
          <p:cNvPr id="242" name="Google Shape;242;p17"/>
          <p:cNvPicPr preferRelativeResize="0"/>
          <p:nvPr/>
        </p:nvPicPr>
        <p:blipFill>
          <a:blip r:embed="rId6">
            <a:alphaModFix/>
          </a:blip>
          <a:stretch>
            <a:fillRect/>
          </a:stretch>
        </p:blipFill>
        <p:spPr>
          <a:xfrm>
            <a:off x="5139075" y="7385987"/>
            <a:ext cx="2385300" cy="1322659"/>
          </a:xfrm>
          <a:prstGeom prst="rect">
            <a:avLst/>
          </a:prstGeom>
          <a:noFill/>
          <a:ln>
            <a:noFill/>
          </a:ln>
        </p:spPr>
      </p:pic>
      <p:sp>
        <p:nvSpPr>
          <p:cNvPr id="243" name="Google Shape;243;p17"/>
          <p:cNvSpPr/>
          <p:nvPr/>
        </p:nvSpPr>
        <p:spPr>
          <a:xfrm>
            <a:off x="1574634" y="245698"/>
            <a:ext cx="659400" cy="515100"/>
          </a:xfrm>
          <a:prstGeom prst="star5">
            <a:avLst>
              <a:gd fmla="val 19098" name="adj"/>
              <a:gd fmla="val 105146" name="hf"/>
              <a:gd fmla="val 110557" name="vf"/>
            </a:avLst>
          </a:prstGeom>
          <a:solidFill>
            <a:srgbClr val="BF9000"/>
          </a:solidFill>
          <a:ln cap="flat" cmpd="sng" w="952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8"/>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8"/>
          <p:cNvSpPr/>
          <p:nvPr/>
        </p:nvSpPr>
        <p:spPr>
          <a:xfrm>
            <a:off x="-75" y="9696450"/>
            <a:ext cx="7589400" cy="1002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8"/>
          <p:cNvSpPr txBox="1"/>
          <p:nvPr/>
        </p:nvSpPr>
        <p:spPr>
          <a:xfrm>
            <a:off x="1102300" y="228600"/>
            <a:ext cx="5619600" cy="64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lang="en-GB" sz="3000">
                <a:solidFill>
                  <a:srgbClr val="134F5C"/>
                </a:solidFill>
                <a:latin typeface="Nunito"/>
                <a:ea typeface="Nunito"/>
                <a:cs typeface="Nunito"/>
                <a:sym typeface="Nunito"/>
              </a:rPr>
              <a:t>Epidemic</a:t>
            </a:r>
            <a:r>
              <a:rPr lang="en-GB" sz="3000">
                <a:solidFill>
                  <a:srgbClr val="404040"/>
                </a:solidFill>
              </a:rPr>
              <a:t> </a:t>
            </a:r>
            <a:r>
              <a:rPr lang="en-GB" sz="3000">
                <a:solidFill>
                  <a:srgbClr val="134F5C"/>
                </a:solidFill>
                <a:latin typeface="Nunito"/>
                <a:ea typeface="Nunito"/>
                <a:cs typeface="Nunito"/>
                <a:sym typeface="Nunito"/>
              </a:rPr>
              <a:t>Patterns (</a:t>
            </a:r>
            <a:r>
              <a:rPr lang="en-GB" sz="3000">
                <a:solidFill>
                  <a:srgbClr val="134F5C"/>
                </a:solidFill>
                <a:latin typeface="Nunito"/>
                <a:ea typeface="Nunito"/>
                <a:cs typeface="Nunito"/>
                <a:sym typeface="Nunito"/>
              </a:rPr>
              <a:t>exercise</a:t>
            </a:r>
            <a:r>
              <a:rPr lang="en-GB" sz="3000">
                <a:solidFill>
                  <a:srgbClr val="134F5C"/>
                </a:solidFill>
                <a:latin typeface="Nunito"/>
                <a:ea typeface="Nunito"/>
                <a:cs typeface="Nunito"/>
                <a:sym typeface="Nunito"/>
              </a:rPr>
              <a:t>)</a:t>
            </a:r>
            <a:endParaRPr sz="3000">
              <a:solidFill>
                <a:srgbClr val="404040"/>
              </a:solidFill>
            </a:endParaRPr>
          </a:p>
        </p:txBody>
      </p:sp>
      <p:sp>
        <p:nvSpPr>
          <p:cNvPr id="251" name="Google Shape;251;p18"/>
          <p:cNvSpPr txBox="1"/>
          <p:nvPr/>
        </p:nvSpPr>
        <p:spPr>
          <a:xfrm>
            <a:off x="1070325" y="3002400"/>
            <a:ext cx="5657700" cy="498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en-GB" sz="1200">
                <a:latin typeface="Mada"/>
                <a:ea typeface="Mada"/>
                <a:cs typeface="Mada"/>
                <a:sym typeface="Mada"/>
              </a:rPr>
              <a:t>43 cases of norovirus infection over 2 days traced to the ice machine on a cruise ship (incubation period for norovirus is usually 24–48 hours) </a:t>
            </a:r>
            <a:r>
              <a:rPr b="1" lang="en-GB" sz="1200">
                <a:solidFill>
                  <a:srgbClr val="76A5AF"/>
                </a:solidFill>
                <a:latin typeface="Mada"/>
                <a:ea typeface="Mada"/>
                <a:cs typeface="Mada"/>
                <a:sym typeface="Mada"/>
              </a:rPr>
              <a:t>→ point source</a:t>
            </a:r>
            <a:endParaRPr b="1" sz="1200">
              <a:solidFill>
                <a:srgbClr val="76A5AF"/>
              </a:solidFill>
              <a:latin typeface="Mada"/>
              <a:ea typeface="Mada"/>
              <a:cs typeface="Mada"/>
              <a:sym typeface="Mada"/>
            </a:endParaRPr>
          </a:p>
        </p:txBody>
      </p:sp>
      <p:grpSp>
        <p:nvGrpSpPr>
          <p:cNvPr id="252" name="Google Shape;252;p18"/>
          <p:cNvGrpSpPr/>
          <p:nvPr/>
        </p:nvGrpSpPr>
        <p:grpSpPr>
          <a:xfrm>
            <a:off x="714024" y="1047875"/>
            <a:ext cx="388285" cy="708082"/>
            <a:chOff x="4136752" y="1733232"/>
            <a:chExt cx="723738" cy="1422708"/>
          </a:xfrm>
        </p:grpSpPr>
        <p:sp>
          <p:nvSpPr>
            <p:cNvPr id="253" name="Google Shape;253;p18"/>
            <p:cNvSpPr/>
            <p:nvPr/>
          </p:nvSpPr>
          <p:spPr>
            <a:xfrm>
              <a:off x="4149190" y="1733232"/>
              <a:ext cx="711300" cy="1422600"/>
            </a:xfrm>
            <a:prstGeom prst="chevron">
              <a:avLst>
                <a:gd fmla="val 52989" name="adj"/>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254" name="Google Shape;254;p18"/>
            <p:cNvSpPr/>
            <p:nvPr/>
          </p:nvSpPr>
          <p:spPr>
            <a:xfrm rot="10800000">
              <a:off x="4136752" y="2819640"/>
              <a:ext cx="288000" cy="336300"/>
            </a:xfrm>
            <a:prstGeom prst="rect">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255" name="Google Shape;255;p18"/>
            <p:cNvSpPr/>
            <p:nvPr/>
          </p:nvSpPr>
          <p:spPr>
            <a:xfrm rot="10800000">
              <a:off x="4136752" y="1733274"/>
              <a:ext cx="288000" cy="336300"/>
            </a:xfrm>
            <a:prstGeom prst="rect">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sp>
        <p:nvSpPr>
          <p:cNvPr id="256" name="Google Shape;256;p18"/>
          <p:cNvSpPr txBox="1"/>
          <p:nvPr/>
        </p:nvSpPr>
        <p:spPr>
          <a:xfrm>
            <a:off x="106041" y="1095288"/>
            <a:ext cx="683400" cy="617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3100">
                <a:solidFill>
                  <a:srgbClr val="134F5C"/>
                </a:solidFill>
                <a:latin typeface="Exo"/>
                <a:ea typeface="Exo"/>
                <a:cs typeface="Exo"/>
                <a:sym typeface="Exo"/>
              </a:rPr>
              <a:t>1</a:t>
            </a:r>
            <a:endParaRPr b="1" i="0" sz="3100" cap="none" strike="noStrike">
              <a:solidFill>
                <a:srgbClr val="134F5C"/>
              </a:solidFill>
              <a:latin typeface="Exo"/>
              <a:ea typeface="Exo"/>
              <a:cs typeface="Exo"/>
              <a:sym typeface="Exo"/>
            </a:endParaRPr>
          </a:p>
        </p:txBody>
      </p:sp>
      <p:sp>
        <p:nvSpPr>
          <p:cNvPr id="257" name="Google Shape;257;p18"/>
          <p:cNvSpPr txBox="1"/>
          <p:nvPr/>
        </p:nvSpPr>
        <p:spPr>
          <a:xfrm>
            <a:off x="1158850" y="980375"/>
            <a:ext cx="5994300" cy="801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lang="en-GB" sz="1200">
                <a:solidFill>
                  <a:schemeClr val="dk1"/>
                </a:solidFill>
                <a:latin typeface="Mada"/>
                <a:ea typeface="Mada"/>
                <a:cs typeface="Mada"/>
                <a:sym typeface="Mada"/>
              </a:rPr>
              <a:t>21 cases of shigellosis among children and workers at a daycare center over a period of 6 weeks, no external source identified (incubation period for shigellosis is usually 1—3 days) → </a:t>
            </a:r>
            <a:r>
              <a:rPr b="1" lang="en-GB" sz="1200">
                <a:solidFill>
                  <a:srgbClr val="134F5C"/>
                </a:solidFill>
                <a:latin typeface="Mada"/>
                <a:ea typeface="Mada"/>
                <a:cs typeface="Mada"/>
                <a:sym typeface="Mada"/>
              </a:rPr>
              <a:t>Propagated</a:t>
            </a:r>
            <a:endParaRPr sz="1200">
              <a:solidFill>
                <a:srgbClr val="134F5C"/>
              </a:solidFill>
              <a:latin typeface="Mada"/>
              <a:ea typeface="Mada"/>
              <a:cs typeface="Mada"/>
              <a:sym typeface="Mada"/>
            </a:endParaRPr>
          </a:p>
        </p:txBody>
      </p:sp>
      <p:grpSp>
        <p:nvGrpSpPr>
          <p:cNvPr id="258" name="Google Shape;258;p18"/>
          <p:cNvGrpSpPr/>
          <p:nvPr/>
        </p:nvGrpSpPr>
        <p:grpSpPr>
          <a:xfrm>
            <a:off x="682049" y="1972688"/>
            <a:ext cx="388285" cy="708082"/>
            <a:chOff x="4136752" y="1733232"/>
            <a:chExt cx="723738" cy="1422708"/>
          </a:xfrm>
        </p:grpSpPr>
        <p:sp>
          <p:nvSpPr>
            <p:cNvPr id="259" name="Google Shape;259;p18"/>
            <p:cNvSpPr/>
            <p:nvPr/>
          </p:nvSpPr>
          <p:spPr>
            <a:xfrm>
              <a:off x="4149190" y="1733232"/>
              <a:ext cx="711300" cy="1422600"/>
            </a:xfrm>
            <a:prstGeom prst="chevron">
              <a:avLst>
                <a:gd fmla="val 52989" name="adj"/>
              </a:avLst>
            </a:prstGeom>
            <a:solidFill>
              <a:srgbClr val="76A5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260" name="Google Shape;260;p18"/>
            <p:cNvSpPr/>
            <p:nvPr/>
          </p:nvSpPr>
          <p:spPr>
            <a:xfrm rot="10800000">
              <a:off x="4136752" y="2819640"/>
              <a:ext cx="288000" cy="336300"/>
            </a:xfrm>
            <a:prstGeom prst="rect">
              <a:avLst/>
            </a:prstGeom>
            <a:solidFill>
              <a:srgbClr val="76A5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261" name="Google Shape;261;p18"/>
            <p:cNvSpPr/>
            <p:nvPr/>
          </p:nvSpPr>
          <p:spPr>
            <a:xfrm rot="10800000">
              <a:off x="4136752" y="1733274"/>
              <a:ext cx="288000" cy="336300"/>
            </a:xfrm>
            <a:prstGeom prst="rect">
              <a:avLst/>
            </a:prstGeom>
            <a:solidFill>
              <a:srgbClr val="76A5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sp>
        <p:nvSpPr>
          <p:cNvPr id="262" name="Google Shape;262;p18"/>
          <p:cNvSpPr txBox="1"/>
          <p:nvPr/>
        </p:nvSpPr>
        <p:spPr>
          <a:xfrm>
            <a:off x="74066" y="2020101"/>
            <a:ext cx="683400" cy="617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3100">
                <a:solidFill>
                  <a:srgbClr val="76A5AF"/>
                </a:solidFill>
                <a:latin typeface="Exo"/>
                <a:ea typeface="Exo"/>
                <a:cs typeface="Exo"/>
                <a:sym typeface="Exo"/>
              </a:rPr>
              <a:t>2</a:t>
            </a:r>
            <a:endParaRPr b="1" i="0" sz="3100" u="none" cap="none" strike="noStrike">
              <a:solidFill>
                <a:srgbClr val="76A5AF"/>
              </a:solidFill>
              <a:latin typeface="Exo"/>
              <a:ea typeface="Exo"/>
              <a:cs typeface="Exo"/>
              <a:sym typeface="Exo"/>
            </a:endParaRPr>
          </a:p>
        </p:txBody>
      </p:sp>
      <p:sp>
        <p:nvSpPr>
          <p:cNvPr id="263" name="Google Shape;263;p18"/>
          <p:cNvSpPr txBox="1"/>
          <p:nvPr/>
        </p:nvSpPr>
        <p:spPr>
          <a:xfrm>
            <a:off x="1104700" y="1944850"/>
            <a:ext cx="5994300" cy="763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GB" sz="1200">
                <a:solidFill>
                  <a:schemeClr val="dk1"/>
                </a:solidFill>
                <a:latin typeface="Mada"/>
                <a:ea typeface="Mada"/>
                <a:cs typeface="Mada"/>
                <a:sym typeface="Mada"/>
              </a:rPr>
              <a:t>36 cases of giardiasis over 6 weeks traced to occasional use of a supplementary reservoir (incubation period for giardiasis 3–25 days or more, usually 7–10 days) </a:t>
            </a:r>
            <a:r>
              <a:rPr b="1" lang="en-GB" sz="1200">
                <a:solidFill>
                  <a:srgbClr val="45818E"/>
                </a:solidFill>
                <a:latin typeface="Mada"/>
                <a:ea typeface="Mada"/>
                <a:cs typeface="Mada"/>
                <a:sym typeface="Mada"/>
              </a:rPr>
              <a:t>→ Intermittent or continuous common source</a:t>
            </a:r>
            <a:endParaRPr b="1" sz="1200">
              <a:solidFill>
                <a:srgbClr val="45818E"/>
              </a:solidFill>
              <a:latin typeface="Mada"/>
              <a:ea typeface="Mada"/>
              <a:cs typeface="Mada"/>
              <a:sym typeface="Mada"/>
            </a:endParaRPr>
          </a:p>
          <a:p>
            <a:pPr indent="0" lvl="0" marL="0" rtl="0" algn="l">
              <a:lnSpc>
                <a:spcPct val="115000"/>
              </a:lnSpc>
              <a:spcBef>
                <a:spcPts val="1200"/>
              </a:spcBef>
              <a:spcAft>
                <a:spcPts val="1200"/>
              </a:spcAft>
              <a:buNone/>
            </a:pPr>
            <a:r>
              <a:rPr lang="en-GB" sz="1200">
                <a:solidFill>
                  <a:schemeClr val="dk1"/>
                </a:solidFill>
                <a:latin typeface="Mada"/>
                <a:ea typeface="Mada"/>
                <a:cs typeface="Mada"/>
                <a:sym typeface="Mada"/>
              </a:rPr>
              <a:t> </a:t>
            </a:r>
            <a:endParaRPr sz="1200">
              <a:latin typeface="Mada"/>
              <a:ea typeface="Mada"/>
              <a:cs typeface="Mada"/>
              <a:sym typeface="Mada"/>
            </a:endParaRPr>
          </a:p>
        </p:txBody>
      </p:sp>
      <p:grpSp>
        <p:nvGrpSpPr>
          <p:cNvPr id="264" name="Google Shape;264;p18"/>
          <p:cNvGrpSpPr/>
          <p:nvPr/>
        </p:nvGrpSpPr>
        <p:grpSpPr>
          <a:xfrm>
            <a:off x="682049" y="2897513"/>
            <a:ext cx="388285" cy="708082"/>
            <a:chOff x="4136752" y="1733232"/>
            <a:chExt cx="723738" cy="1422708"/>
          </a:xfrm>
        </p:grpSpPr>
        <p:sp>
          <p:nvSpPr>
            <p:cNvPr id="265" name="Google Shape;265;p18"/>
            <p:cNvSpPr/>
            <p:nvPr/>
          </p:nvSpPr>
          <p:spPr>
            <a:xfrm>
              <a:off x="4149190" y="1733232"/>
              <a:ext cx="711300" cy="1422600"/>
            </a:xfrm>
            <a:prstGeom prst="chevron">
              <a:avLst>
                <a:gd fmla="val 52989" name="adj"/>
              </a:avLst>
            </a:prstGeom>
            <a:solidFill>
              <a:srgbClr val="D0E0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266" name="Google Shape;266;p18"/>
            <p:cNvSpPr/>
            <p:nvPr/>
          </p:nvSpPr>
          <p:spPr>
            <a:xfrm rot="10800000">
              <a:off x="4136752" y="2819640"/>
              <a:ext cx="288000" cy="336300"/>
            </a:xfrm>
            <a:prstGeom prst="rect">
              <a:avLst/>
            </a:prstGeom>
            <a:solidFill>
              <a:srgbClr val="D0E0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267" name="Google Shape;267;p18"/>
            <p:cNvSpPr/>
            <p:nvPr/>
          </p:nvSpPr>
          <p:spPr>
            <a:xfrm rot="10800000">
              <a:off x="4136752" y="1733274"/>
              <a:ext cx="288000" cy="336300"/>
            </a:xfrm>
            <a:prstGeom prst="rect">
              <a:avLst/>
            </a:prstGeom>
            <a:solidFill>
              <a:srgbClr val="D0E0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sp>
        <p:nvSpPr>
          <p:cNvPr id="268" name="Google Shape;268;p18"/>
          <p:cNvSpPr txBox="1"/>
          <p:nvPr/>
        </p:nvSpPr>
        <p:spPr>
          <a:xfrm>
            <a:off x="74066" y="2944926"/>
            <a:ext cx="683400" cy="617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3100">
                <a:solidFill>
                  <a:srgbClr val="D0E0E3"/>
                </a:solidFill>
                <a:latin typeface="Exo"/>
                <a:ea typeface="Exo"/>
                <a:cs typeface="Exo"/>
                <a:sym typeface="Exo"/>
              </a:rPr>
              <a:t>3</a:t>
            </a:r>
            <a:endParaRPr b="1" i="0" sz="3100" u="none" cap="none" strike="noStrike">
              <a:solidFill>
                <a:srgbClr val="D0E0E3"/>
              </a:solidFill>
              <a:latin typeface="Exo"/>
              <a:ea typeface="Exo"/>
              <a:cs typeface="Exo"/>
              <a:sym typeface="Exo"/>
            </a:endParaRPr>
          </a:p>
        </p:txBody>
      </p:sp>
      <p:sp>
        <p:nvSpPr>
          <p:cNvPr id="269" name="Google Shape;269;p18"/>
          <p:cNvSpPr txBox="1"/>
          <p:nvPr/>
        </p:nvSpPr>
        <p:spPr>
          <a:xfrm>
            <a:off x="74075" y="3822338"/>
            <a:ext cx="3583500" cy="55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GB" sz="2400">
                <a:solidFill>
                  <a:srgbClr val="76A5AF"/>
                </a:solidFill>
                <a:latin typeface="Nunito"/>
                <a:ea typeface="Nunito"/>
                <a:cs typeface="Nunito"/>
                <a:sym typeface="Nunito"/>
              </a:rPr>
              <a:t>Making Epidemic Curves</a:t>
            </a:r>
            <a:endParaRPr sz="2400">
              <a:solidFill>
                <a:srgbClr val="76A5AF"/>
              </a:solidFill>
              <a:latin typeface="Nunito"/>
              <a:ea typeface="Nunito"/>
              <a:cs typeface="Nunito"/>
              <a:sym typeface="Nunito"/>
            </a:endParaRPr>
          </a:p>
        </p:txBody>
      </p:sp>
      <p:sp>
        <p:nvSpPr>
          <p:cNvPr id="270" name="Google Shape;270;p18"/>
          <p:cNvSpPr txBox="1"/>
          <p:nvPr/>
        </p:nvSpPr>
        <p:spPr>
          <a:xfrm>
            <a:off x="74075" y="4348825"/>
            <a:ext cx="7336800" cy="22812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1200"/>
              </a:spcBef>
              <a:spcAft>
                <a:spcPts val="0"/>
              </a:spcAft>
              <a:buClr>
                <a:srgbClr val="45818E"/>
              </a:buClr>
              <a:buSzPts val="1200"/>
              <a:buFont typeface="Mada"/>
              <a:buAutoNum type="arabicPeriod"/>
            </a:pPr>
            <a:r>
              <a:rPr lang="en-GB" sz="1200">
                <a:solidFill>
                  <a:srgbClr val="404040"/>
                </a:solidFill>
                <a:latin typeface="Mada"/>
                <a:ea typeface="Mada"/>
                <a:cs typeface="Mada"/>
                <a:sym typeface="Mada"/>
              </a:rPr>
              <a:t>Plot the number of reported cases on the y-axis.</a:t>
            </a:r>
            <a:endParaRPr sz="1200">
              <a:solidFill>
                <a:srgbClr val="404040"/>
              </a:solidFill>
              <a:latin typeface="Mada"/>
              <a:ea typeface="Mada"/>
              <a:cs typeface="Mada"/>
              <a:sym typeface="Mada"/>
            </a:endParaRPr>
          </a:p>
          <a:p>
            <a:pPr indent="-304800" lvl="0" marL="457200" rtl="0" algn="l">
              <a:lnSpc>
                <a:spcPct val="115000"/>
              </a:lnSpc>
              <a:spcBef>
                <a:spcPts val="0"/>
              </a:spcBef>
              <a:spcAft>
                <a:spcPts val="0"/>
              </a:spcAft>
              <a:buClr>
                <a:srgbClr val="45818E"/>
              </a:buClr>
              <a:buSzPts val="1200"/>
              <a:buFont typeface="Mada"/>
              <a:buAutoNum type="arabicPeriod"/>
            </a:pPr>
            <a:r>
              <a:rPr lang="en-GB" sz="1200">
                <a:solidFill>
                  <a:srgbClr val="404040"/>
                </a:solidFill>
                <a:latin typeface="Mada"/>
                <a:ea typeface="Mada"/>
                <a:cs typeface="Mada"/>
                <a:sym typeface="Mada"/>
              </a:rPr>
              <a:t>Plot the date/time of symptom onset on the x-axis.</a:t>
            </a:r>
            <a:endParaRPr sz="1200">
              <a:solidFill>
                <a:srgbClr val="404040"/>
              </a:solidFill>
              <a:latin typeface="Mada"/>
              <a:ea typeface="Mada"/>
              <a:cs typeface="Mada"/>
              <a:sym typeface="Mada"/>
            </a:endParaRPr>
          </a:p>
          <a:p>
            <a:pPr indent="-304800" lvl="0" marL="457200" rtl="0" algn="l">
              <a:lnSpc>
                <a:spcPct val="115000"/>
              </a:lnSpc>
              <a:spcBef>
                <a:spcPts val="0"/>
              </a:spcBef>
              <a:spcAft>
                <a:spcPts val="0"/>
              </a:spcAft>
              <a:buClr>
                <a:srgbClr val="45818E"/>
              </a:buClr>
              <a:buSzPts val="1200"/>
              <a:buFont typeface="Mada"/>
              <a:buAutoNum type="arabicPeriod"/>
            </a:pPr>
            <a:r>
              <a:rPr lang="en-GB" sz="1200">
                <a:solidFill>
                  <a:srgbClr val="404040"/>
                </a:solidFill>
                <a:latin typeface="Mada"/>
                <a:ea typeface="Mada"/>
                <a:cs typeface="Mada"/>
                <a:sym typeface="Mada"/>
              </a:rPr>
              <a:t>Choose an appropriate time interval for the x-axis, or try several to see which best represents the data.</a:t>
            </a:r>
            <a:endParaRPr sz="1200">
              <a:solidFill>
                <a:srgbClr val="404040"/>
              </a:solidFill>
              <a:latin typeface="Mada"/>
              <a:ea typeface="Mada"/>
              <a:cs typeface="Mada"/>
              <a:sym typeface="Mada"/>
            </a:endParaRPr>
          </a:p>
          <a:p>
            <a:pPr indent="-304800" lvl="0" marL="457200" rtl="0" algn="l">
              <a:lnSpc>
                <a:spcPct val="115000"/>
              </a:lnSpc>
              <a:spcBef>
                <a:spcPts val="0"/>
              </a:spcBef>
              <a:spcAft>
                <a:spcPts val="0"/>
              </a:spcAft>
              <a:buClr>
                <a:srgbClr val="45818E"/>
              </a:buClr>
              <a:buSzPts val="1200"/>
              <a:buFont typeface="Mada"/>
              <a:buAutoNum type="arabicPeriod"/>
            </a:pPr>
            <a:r>
              <a:rPr lang="en-GB" sz="1200">
                <a:solidFill>
                  <a:srgbClr val="404040"/>
                </a:solidFill>
                <a:latin typeface="Mada"/>
                <a:ea typeface="Mada"/>
                <a:cs typeface="Mada"/>
                <a:sym typeface="Mada"/>
              </a:rPr>
              <a:t>Include pre-outbreak time on the x-axis to show the “baseline” disease level and to show visually when the outbreak began.</a:t>
            </a:r>
            <a:endParaRPr sz="1200">
              <a:solidFill>
                <a:srgbClr val="404040"/>
              </a:solidFill>
              <a:latin typeface="Mada"/>
              <a:ea typeface="Mada"/>
              <a:cs typeface="Mada"/>
              <a:sym typeface="Mada"/>
            </a:endParaRPr>
          </a:p>
          <a:p>
            <a:pPr indent="-304800" lvl="0" marL="457200" rtl="0" algn="l">
              <a:lnSpc>
                <a:spcPct val="115000"/>
              </a:lnSpc>
              <a:spcBef>
                <a:spcPts val="0"/>
              </a:spcBef>
              <a:spcAft>
                <a:spcPts val="0"/>
              </a:spcAft>
              <a:buClr>
                <a:srgbClr val="45818E"/>
              </a:buClr>
              <a:buSzPts val="1200"/>
              <a:buFont typeface="Mada"/>
              <a:buAutoNum type="arabicPeriod"/>
            </a:pPr>
            <a:r>
              <a:rPr lang="en-GB" sz="1200">
                <a:solidFill>
                  <a:srgbClr val="404040"/>
                </a:solidFill>
                <a:latin typeface="Mada"/>
                <a:ea typeface="Mada"/>
                <a:cs typeface="Mada"/>
                <a:sym typeface="Mada"/>
              </a:rPr>
              <a:t>Label the x and y-axes clearly.</a:t>
            </a:r>
            <a:endParaRPr sz="1200">
              <a:solidFill>
                <a:srgbClr val="404040"/>
              </a:solidFill>
              <a:latin typeface="Mada"/>
              <a:ea typeface="Mada"/>
              <a:cs typeface="Mada"/>
              <a:sym typeface="Mada"/>
            </a:endParaRPr>
          </a:p>
          <a:p>
            <a:pPr indent="-304800" lvl="0" marL="457200" rtl="0" algn="l">
              <a:lnSpc>
                <a:spcPct val="115000"/>
              </a:lnSpc>
              <a:spcBef>
                <a:spcPts val="0"/>
              </a:spcBef>
              <a:spcAft>
                <a:spcPts val="0"/>
              </a:spcAft>
              <a:buClr>
                <a:srgbClr val="45818E"/>
              </a:buClr>
              <a:buSzPts val="1200"/>
              <a:buFont typeface="Mada"/>
              <a:buAutoNum type="arabicPeriod"/>
            </a:pPr>
            <a:r>
              <a:rPr lang="en-GB" sz="1200">
                <a:solidFill>
                  <a:srgbClr val="404040"/>
                </a:solidFill>
                <a:latin typeface="Mada"/>
                <a:ea typeface="Mada"/>
                <a:cs typeface="Mada"/>
                <a:sym typeface="Mada"/>
              </a:rPr>
              <a:t>Give the epi curve a descriptive, self-explanatory title.</a:t>
            </a:r>
            <a:endParaRPr sz="1200">
              <a:solidFill>
                <a:srgbClr val="404040"/>
              </a:solidFill>
              <a:latin typeface="Mada"/>
              <a:ea typeface="Mada"/>
              <a:cs typeface="Mada"/>
              <a:sym typeface="Mada"/>
            </a:endParaRPr>
          </a:p>
          <a:p>
            <a:pPr indent="-304800" lvl="0" marL="457200" rtl="0" algn="l">
              <a:lnSpc>
                <a:spcPct val="115000"/>
              </a:lnSpc>
              <a:spcBef>
                <a:spcPts val="0"/>
              </a:spcBef>
              <a:spcAft>
                <a:spcPts val="0"/>
              </a:spcAft>
              <a:buClr>
                <a:srgbClr val="45818E"/>
              </a:buClr>
              <a:buSzPts val="1200"/>
              <a:buFont typeface="Mada"/>
              <a:buAutoNum type="arabicPeriod"/>
            </a:pPr>
            <a:r>
              <a:rPr lang="en-GB" sz="1200">
                <a:solidFill>
                  <a:srgbClr val="404040"/>
                </a:solidFill>
                <a:latin typeface="Mada"/>
                <a:ea typeface="Mada"/>
                <a:cs typeface="Mada"/>
                <a:sym typeface="Mada"/>
              </a:rPr>
              <a:t>Include more detailed information, such as cases by geographic location or by symptom, if helpful.</a:t>
            </a:r>
            <a:endParaRPr sz="1200">
              <a:solidFill>
                <a:srgbClr val="404040"/>
              </a:solidFill>
              <a:latin typeface="Mada"/>
              <a:ea typeface="Mada"/>
              <a:cs typeface="Mada"/>
              <a:sym typeface="Mada"/>
            </a:endParaRPr>
          </a:p>
          <a:p>
            <a:pPr indent="-304800" lvl="0" marL="457200" rtl="0" algn="l">
              <a:lnSpc>
                <a:spcPct val="115000"/>
              </a:lnSpc>
              <a:spcBef>
                <a:spcPts val="0"/>
              </a:spcBef>
              <a:spcAft>
                <a:spcPts val="0"/>
              </a:spcAft>
              <a:buClr>
                <a:srgbClr val="45818E"/>
              </a:buClr>
              <a:buSzPts val="1200"/>
              <a:buFont typeface="Mada"/>
              <a:buAutoNum type="arabicPeriod"/>
            </a:pPr>
            <a:r>
              <a:rPr lang="en-GB" sz="1200">
                <a:solidFill>
                  <a:srgbClr val="404040"/>
                </a:solidFill>
                <a:latin typeface="Mada"/>
                <a:ea typeface="Mada"/>
                <a:cs typeface="Mada"/>
                <a:sym typeface="Mada"/>
              </a:rPr>
              <a:t>To be technically correct, make the bars touch each other (unless there are periods of time with no cases, in which case there will be space between the bars).</a:t>
            </a:r>
            <a:endParaRPr sz="1200">
              <a:solidFill>
                <a:srgbClr val="404040"/>
              </a:solidFill>
              <a:latin typeface="Mada"/>
              <a:ea typeface="Mada"/>
              <a:cs typeface="Mada"/>
              <a:sym typeface="Mada"/>
            </a:endParaRPr>
          </a:p>
        </p:txBody>
      </p:sp>
      <p:pic>
        <p:nvPicPr>
          <p:cNvPr id="271" name="Google Shape;271;p18"/>
          <p:cNvPicPr preferRelativeResize="0"/>
          <p:nvPr/>
        </p:nvPicPr>
        <p:blipFill>
          <a:blip r:embed="rId3">
            <a:alphaModFix/>
          </a:blip>
          <a:stretch>
            <a:fillRect/>
          </a:stretch>
        </p:blipFill>
        <p:spPr>
          <a:xfrm>
            <a:off x="1914525" y="6724650"/>
            <a:ext cx="3623299" cy="24799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9"/>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9"/>
          <p:cNvSpPr txBox="1"/>
          <p:nvPr/>
        </p:nvSpPr>
        <p:spPr>
          <a:xfrm>
            <a:off x="752475" y="228600"/>
            <a:ext cx="6000900" cy="64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lang="en-GB" sz="3000">
                <a:solidFill>
                  <a:srgbClr val="134F5C"/>
                </a:solidFill>
                <a:latin typeface="Nunito"/>
                <a:ea typeface="Nunito"/>
                <a:cs typeface="Nunito"/>
                <a:sym typeface="Nunito"/>
              </a:rPr>
              <a:t>Steps of </a:t>
            </a:r>
            <a:r>
              <a:rPr lang="en-GB" sz="3000">
                <a:solidFill>
                  <a:srgbClr val="134F5C"/>
                </a:solidFill>
                <a:latin typeface="Nunito"/>
                <a:ea typeface="Nunito"/>
                <a:cs typeface="Nunito"/>
                <a:sym typeface="Nunito"/>
              </a:rPr>
              <a:t>Outbreak Investigation</a:t>
            </a:r>
            <a:endParaRPr sz="3000">
              <a:solidFill>
                <a:srgbClr val="134F5C"/>
              </a:solidFill>
              <a:latin typeface="Nunito"/>
              <a:ea typeface="Nunito"/>
              <a:cs typeface="Nunito"/>
              <a:sym typeface="Nunito"/>
            </a:endParaRPr>
          </a:p>
        </p:txBody>
      </p:sp>
      <p:sp>
        <p:nvSpPr>
          <p:cNvPr id="278" name="Google Shape;278;p19"/>
          <p:cNvSpPr txBox="1"/>
          <p:nvPr/>
        </p:nvSpPr>
        <p:spPr>
          <a:xfrm>
            <a:off x="85725" y="875100"/>
            <a:ext cx="7439100" cy="3921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200">
                <a:solidFill>
                  <a:srgbClr val="404040"/>
                </a:solidFill>
                <a:latin typeface="Mada"/>
                <a:ea typeface="Mada"/>
                <a:cs typeface="Mada"/>
                <a:sym typeface="Mada"/>
              </a:rPr>
              <a:t>Each day, health departments learn about cases or outbreaks that require investigation.</a:t>
            </a:r>
            <a:endParaRPr b="1" sz="1200">
              <a:solidFill>
                <a:srgbClr val="404040"/>
              </a:solidFill>
              <a:latin typeface="Mada"/>
              <a:ea typeface="Mada"/>
              <a:cs typeface="Mada"/>
              <a:sym typeface="Mada"/>
            </a:endParaRPr>
          </a:p>
          <a:p>
            <a:pPr indent="-304800" lvl="0" marL="457200" rtl="0" algn="l">
              <a:lnSpc>
                <a:spcPct val="115000"/>
              </a:lnSpc>
              <a:spcBef>
                <a:spcPts val="0"/>
              </a:spcBef>
              <a:spcAft>
                <a:spcPts val="0"/>
              </a:spcAft>
              <a:buClr>
                <a:srgbClr val="404040"/>
              </a:buClr>
              <a:buSzPts val="1200"/>
              <a:buFont typeface="Mada"/>
              <a:buChar char="●"/>
            </a:pPr>
            <a:r>
              <a:rPr lang="en-GB" sz="1200">
                <a:solidFill>
                  <a:srgbClr val="404040"/>
                </a:solidFill>
                <a:latin typeface="Mada"/>
                <a:ea typeface="Mada"/>
                <a:cs typeface="Mada"/>
                <a:sym typeface="Mada"/>
              </a:rPr>
              <a:t>Although the U.S. CDC receives over 1000 reported outbreaks per year, this is likely only the tip of the iceberg</a:t>
            </a:r>
            <a:endParaRPr sz="1200">
              <a:solidFill>
                <a:srgbClr val="404040"/>
              </a:solidFill>
              <a:latin typeface="Mada"/>
              <a:ea typeface="Mada"/>
              <a:cs typeface="Mada"/>
              <a:sym typeface="Mada"/>
            </a:endParaRPr>
          </a:p>
          <a:p>
            <a:pPr indent="-304800" lvl="0" marL="457200" rtl="0" algn="l">
              <a:lnSpc>
                <a:spcPct val="115000"/>
              </a:lnSpc>
              <a:spcBef>
                <a:spcPts val="0"/>
              </a:spcBef>
              <a:spcAft>
                <a:spcPts val="0"/>
              </a:spcAft>
              <a:buClr>
                <a:srgbClr val="404040"/>
              </a:buClr>
              <a:buSzPts val="1200"/>
              <a:buFont typeface="Mada"/>
              <a:buChar char="●"/>
            </a:pPr>
            <a:r>
              <a:rPr lang="en-GB" sz="1200">
                <a:solidFill>
                  <a:srgbClr val="404040"/>
                </a:solidFill>
                <a:latin typeface="Mada"/>
                <a:ea typeface="Mada"/>
                <a:cs typeface="Mada"/>
                <a:sym typeface="Mada"/>
              </a:rPr>
              <a:t>Many times outbreaks are not seen in their entirety and never reported</a:t>
            </a:r>
            <a:endParaRPr sz="1200">
              <a:solidFill>
                <a:srgbClr val="404040"/>
              </a:solidFill>
              <a:latin typeface="Mada"/>
              <a:ea typeface="Mada"/>
              <a:cs typeface="Mada"/>
              <a:sym typeface="Mada"/>
            </a:endParaRPr>
          </a:p>
          <a:p>
            <a:pPr indent="-304800" lvl="0" marL="457200" rtl="0" algn="l">
              <a:lnSpc>
                <a:spcPct val="115000"/>
              </a:lnSpc>
              <a:spcBef>
                <a:spcPts val="0"/>
              </a:spcBef>
              <a:spcAft>
                <a:spcPts val="0"/>
              </a:spcAft>
              <a:buClr>
                <a:srgbClr val="404040"/>
              </a:buClr>
              <a:buSzPts val="1200"/>
              <a:buFont typeface="Mada"/>
              <a:buChar char="●"/>
            </a:pPr>
            <a:r>
              <a:rPr lang="en-GB" sz="1200">
                <a:solidFill>
                  <a:srgbClr val="404040"/>
                </a:solidFill>
                <a:latin typeface="Mada"/>
                <a:ea typeface="Mada"/>
                <a:cs typeface="Mada"/>
                <a:sym typeface="Mada"/>
              </a:rPr>
              <a:t>75 million food-borne illnesses in the U.S. each year are estimated to be part of an outbreak that is not reported</a:t>
            </a:r>
            <a:endParaRPr sz="1200">
              <a:solidFill>
                <a:srgbClr val="404040"/>
              </a:solidFill>
              <a:latin typeface="Mada"/>
              <a:ea typeface="Mada"/>
              <a:cs typeface="Mada"/>
              <a:sym typeface="Mada"/>
            </a:endParaRPr>
          </a:p>
          <a:p>
            <a:pPr indent="0" lvl="0" marL="0" rtl="0" algn="l">
              <a:lnSpc>
                <a:spcPct val="115000"/>
              </a:lnSpc>
              <a:spcBef>
                <a:spcPts val="1200"/>
              </a:spcBef>
              <a:spcAft>
                <a:spcPts val="0"/>
              </a:spcAft>
              <a:buNone/>
            </a:pPr>
            <a:r>
              <a:rPr b="1" lang="en-GB" sz="1200">
                <a:solidFill>
                  <a:srgbClr val="404040"/>
                </a:solidFill>
                <a:latin typeface="Mada"/>
                <a:ea typeface="Mada"/>
                <a:cs typeface="Mada"/>
                <a:sym typeface="Mada"/>
              </a:rPr>
              <a:t>Epidemiologists have an “outbreak cookbook”:</a:t>
            </a:r>
            <a:endParaRPr b="1" sz="1200">
              <a:solidFill>
                <a:srgbClr val="404040"/>
              </a:solidFill>
              <a:latin typeface="Mada"/>
              <a:ea typeface="Mada"/>
              <a:cs typeface="Mada"/>
              <a:sym typeface="Mada"/>
            </a:endParaRPr>
          </a:p>
          <a:p>
            <a:pPr indent="-304800" lvl="0" marL="457200" rtl="0" algn="l">
              <a:lnSpc>
                <a:spcPct val="115000"/>
              </a:lnSpc>
              <a:spcBef>
                <a:spcPts val="0"/>
              </a:spcBef>
              <a:spcAft>
                <a:spcPts val="0"/>
              </a:spcAft>
              <a:buClr>
                <a:srgbClr val="404040"/>
              </a:buClr>
              <a:buSzPts val="1200"/>
              <a:buFont typeface="Mada"/>
              <a:buChar char="●"/>
            </a:pPr>
            <a:r>
              <a:rPr lang="en-GB" sz="1200">
                <a:solidFill>
                  <a:srgbClr val="404040"/>
                </a:solidFill>
                <a:latin typeface="Mada"/>
                <a:ea typeface="Mada"/>
                <a:cs typeface="Mada"/>
                <a:sym typeface="Mada"/>
              </a:rPr>
              <a:t>The 10 steps of an outbreak investigation assist epidemiologists in investigating an outbreak</a:t>
            </a:r>
            <a:endParaRPr sz="1200">
              <a:solidFill>
                <a:srgbClr val="404040"/>
              </a:solidFill>
              <a:latin typeface="Mada"/>
              <a:ea typeface="Mada"/>
              <a:cs typeface="Mada"/>
              <a:sym typeface="Mada"/>
            </a:endParaRPr>
          </a:p>
          <a:p>
            <a:pPr indent="-304800" lvl="0" marL="457200" rtl="0" algn="l">
              <a:lnSpc>
                <a:spcPct val="115000"/>
              </a:lnSpc>
              <a:spcBef>
                <a:spcPts val="0"/>
              </a:spcBef>
              <a:spcAft>
                <a:spcPts val="0"/>
              </a:spcAft>
              <a:buClr>
                <a:srgbClr val="404040"/>
              </a:buClr>
              <a:buSzPts val="1200"/>
              <a:buFont typeface="Mada"/>
              <a:buChar char="●"/>
            </a:pPr>
            <a:r>
              <a:rPr lang="en-GB" sz="1200">
                <a:solidFill>
                  <a:srgbClr val="E48312"/>
                </a:solidFill>
                <a:latin typeface="Mada"/>
                <a:ea typeface="Mada"/>
                <a:cs typeface="Mada"/>
                <a:sym typeface="Mada"/>
              </a:rPr>
              <a:t> </a:t>
            </a:r>
            <a:r>
              <a:rPr lang="en-GB" sz="1200">
                <a:solidFill>
                  <a:srgbClr val="404040"/>
                </a:solidFill>
                <a:latin typeface="Mada"/>
                <a:ea typeface="Mada"/>
                <a:cs typeface="Mada"/>
                <a:sym typeface="Mada"/>
              </a:rPr>
              <a:t>Allows investigators to have the best success in determining the cause of the outbreak and preventing future cases of the same disease</a:t>
            </a:r>
            <a:endParaRPr sz="1200">
              <a:solidFill>
                <a:srgbClr val="404040"/>
              </a:solidFill>
              <a:latin typeface="Mada"/>
              <a:ea typeface="Mada"/>
              <a:cs typeface="Mada"/>
              <a:sym typeface="Mada"/>
            </a:endParaRPr>
          </a:p>
          <a:p>
            <a:pPr indent="-304800" lvl="0" marL="457200" rtl="0" algn="l">
              <a:lnSpc>
                <a:spcPct val="115000"/>
              </a:lnSpc>
              <a:spcBef>
                <a:spcPts val="0"/>
              </a:spcBef>
              <a:spcAft>
                <a:spcPts val="0"/>
              </a:spcAft>
              <a:buClr>
                <a:srgbClr val="404040"/>
              </a:buClr>
              <a:buSzPts val="1200"/>
              <a:buFont typeface="Mada"/>
              <a:buChar char="●"/>
            </a:pPr>
            <a:r>
              <a:rPr lang="en-GB" sz="1200">
                <a:solidFill>
                  <a:srgbClr val="404040"/>
                </a:solidFill>
                <a:latin typeface="Mada"/>
                <a:ea typeface="Mada"/>
                <a:cs typeface="Mada"/>
                <a:sym typeface="Mada"/>
              </a:rPr>
              <a:t>Steps organized into categories that:</a:t>
            </a:r>
            <a:endParaRPr sz="1200">
              <a:solidFill>
                <a:srgbClr val="404040"/>
              </a:solidFill>
              <a:latin typeface="Mada"/>
              <a:ea typeface="Mada"/>
              <a:cs typeface="Mada"/>
              <a:sym typeface="Mada"/>
            </a:endParaRPr>
          </a:p>
          <a:p>
            <a:pPr indent="-304800" lvl="1" marL="914400" rtl="0" algn="l">
              <a:lnSpc>
                <a:spcPct val="115000"/>
              </a:lnSpc>
              <a:spcBef>
                <a:spcPts val="0"/>
              </a:spcBef>
              <a:spcAft>
                <a:spcPts val="0"/>
              </a:spcAft>
              <a:buClr>
                <a:srgbClr val="404040"/>
              </a:buClr>
              <a:buSzPts val="1200"/>
              <a:buFont typeface="Mada"/>
              <a:buChar char="○"/>
            </a:pPr>
            <a:r>
              <a:rPr lang="en-GB" sz="1200">
                <a:solidFill>
                  <a:srgbClr val="404040"/>
                </a:solidFill>
                <a:latin typeface="Mada"/>
                <a:ea typeface="Mada"/>
                <a:cs typeface="Mada"/>
                <a:sym typeface="Mada"/>
              </a:rPr>
              <a:t>Identify that a problem exists</a:t>
            </a:r>
            <a:endParaRPr sz="1200">
              <a:solidFill>
                <a:srgbClr val="404040"/>
              </a:solidFill>
              <a:latin typeface="Mada"/>
              <a:ea typeface="Mada"/>
              <a:cs typeface="Mada"/>
              <a:sym typeface="Mada"/>
            </a:endParaRPr>
          </a:p>
          <a:p>
            <a:pPr indent="-304800" lvl="1" marL="914400" rtl="0" algn="l">
              <a:lnSpc>
                <a:spcPct val="115000"/>
              </a:lnSpc>
              <a:spcBef>
                <a:spcPts val="0"/>
              </a:spcBef>
              <a:spcAft>
                <a:spcPts val="0"/>
              </a:spcAft>
              <a:buClr>
                <a:srgbClr val="404040"/>
              </a:buClr>
              <a:buSzPts val="1200"/>
              <a:buFont typeface="Mada"/>
              <a:buChar char="○"/>
            </a:pPr>
            <a:r>
              <a:rPr lang="en-GB" sz="1200">
                <a:solidFill>
                  <a:srgbClr val="404040"/>
                </a:solidFill>
                <a:latin typeface="Mada"/>
                <a:ea typeface="Mada"/>
                <a:cs typeface="Mada"/>
                <a:sym typeface="Mada"/>
              </a:rPr>
              <a:t>Measure the problem</a:t>
            </a:r>
            <a:endParaRPr sz="1200">
              <a:solidFill>
                <a:srgbClr val="404040"/>
              </a:solidFill>
              <a:latin typeface="Mada"/>
              <a:ea typeface="Mada"/>
              <a:cs typeface="Mada"/>
              <a:sym typeface="Mada"/>
            </a:endParaRPr>
          </a:p>
          <a:p>
            <a:pPr indent="-304800" lvl="1" marL="914400" rtl="0" algn="l">
              <a:lnSpc>
                <a:spcPct val="115000"/>
              </a:lnSpc>
              <a:spcBef>
                <a:spcPts val="0"/>
              </a:spcBef>
              <a:spcAft>
                <a:spcPts val="0"/>
              </a:spcAft>
              <a:buClr>
                <a:srgbClr val="404040"/>
              </a:buClr>
              <a:buSzPts val="1200"/>
              <a:buFont typeface="Mada"/>
              <a:buChar char="○"/>
            </a:pPr>
            <a:r>
              <a:rPr lang="en-GB" sz="1200">
                <a:solidFill>
                  <a:srgbClr val="404040"/>
                </a:solidFill>
                <a:latin typeface="Mada"/>
                <a:ea typeface="Mada"/>
                <a:cs typeface="Mada"/>
                <a:sym typeface="Mada"/>
              </a:rPr>
              <a:t>Find the responsible agent</a:t>
            </a:r>
            <a:endParaRPr sz="1200">
              <a:solidFill>
                <a:srgbClr val="404040"/>
              </a:solidFill>
              <a:latin typeface="Mada"/>
              <a:ea typeface="Mada"/>
              <a:cs typeface="Mada"/>
              <a:sym typeface="Mada"/>
            </a:endParaRPr>
          </a:p>
          <a:p>
            <a:pPr indent="-304800" lvl="1" marL="914400" rtl="0" algn="l">
              <a:lnSpc>
                <a:spcPct val="115000"/>
              </a:lnSpc>
              <a:spcBef>
                <a:spcPts val="0"/>
              </a:spcBef>
              <a:spcAft>
                <a:spcPts val="0"/>
              </a:spcAft>
              <a:buClr>
                <a:srgbClr val="404040"/>
              </a:buClr>
              <a:buSzPts val="1200"/>
              <a:buFont typeface="Mada"/>
              <a:buChar char="○"/>
            </a:pPr>
            <a:r>
              <a:rPr lang="en-GB" sz="1200">
                <a:solidFill>
                  <a:srgbClr val="404040"/>
                </a:solidFill>
                <a:latin typeface="Mada"/>
                <a:ea typeface="Mada"/>
                <a:cs typeface="Mada"/>
                <a:sym typeface="Mada"/>
              </a:rPr>
              <a:t>Prevent it from occurring further</a:t>
            </a:r>
            <a:endParaRPr sz="1200">
              <a:solidFill>
                <a:srgbClr val="404040"/>
              </a:solidFill>
              <a:latin typeface="Mada"/>
              <a:ea typeface="Mada"/>
              <a:cs typeface="Mada"/>
              <a:sym typeface="Mada"/>
            </a:endParaRPr>
          </a:p>
          <a:p>
            <a:pPr indent="-304800" lvl="0" marL="457200" rtl="0" algn="l">
              <a:lnSpc>
                <a:spcPct val="115000"/>
              </a:lnSpc>
              <a:spcBef>
                <a:spcPts val="0"/>
              </a:spcBef>
              <a:spcAft>
                <a:spcPts val="0"/>
              </a:spcAft>
              <a:buClr>
                <a:srgbClr val="404040"/>
              </a:buClr>
              <a:buSzPts val="1200"/>
              <a:buFont typeface="Mada"/>
              <a:buChar char="➔"/>
            </a:pPr>
            <a:r>
              <a:rPr b="1" lang="en-GB" sz="1200">
                <a:solidFill>
                  <a:srgbClr val="404040"/>
                </a:solidFill>
                <a:highlight>
                  <a:srgbClr val="D0E0E3"/>
                </a:highlight>
                <a:latin typeface="Mada"/>
                <a:ea typeface="Mada"/>
                <a:cs typeface="Mada"/>
                <a:sym typeface="Mada"/>
              </a:rPr>
              <a:t>Each step is dependent on the successful completion and information obtained in the previous step(s)</a:t>
            </a:r>
            <a:endParaRPr sz="1200">
              <a:solidFill>
                <a:srgbClr val="404040"/>
              </a:solidFill>
              <a:highlight>
                <a:srgbClr val="D0E0E3"/>
              </a:highlight>
              <a:latin typeface="Mada"/>
              <a:ea typeface="Mada"/>
              <a:cs typeface="Mada"/>
              <a:sym typeface="Mada"/>
            </a:endParaRPr>
          </a:p>
        </p:txBody>
      </p:sp>
      <p:sp>
        <p:nvSpPr>
          <p:cNvPr id="279" name="Google Shape;279;p19"/>
          <p:cNvSpPr txBox="1"/>
          <p:nvPr/>
        </p:nvSpPr>
        <p:spPr>
          <a:xfrm>
            <a:off x="711775" y="4797000"/>
            <a:ext cx="31743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GB" sz="1200">
                <a:solidFill>
                  <a:schemeClr val="dk1"/>
                </a:solidFill>
                <a:latin typeface="Mada"/>
                <a:ea typeface="Mada"/>
                <a:cs typeface="Mada"/>
                <a:sym typeface="Mada"/>
              </a:rPr>
              <a:t>Confirm the Diagnosis</a:t>
            </a:r>
            <a:endParaRPr sz="1200">
              <a:solidFill>
                <a:schemeClr val="dk1"/>
              </a:solidFill>
              <a:latin typeface="Mada"/>
              <a:ea typeface="Mada"/>
              <a:cs typeface="Mada"/>
              <a:sym typeface="Mada"/>
            </a:endParaRPr>
          </a:p>
        </p:txBody>
      </p:sp>
      <p:grpSp>
        <p:nvGrpSpPr>
          <p:cNvPr id="280" name="Google Shape;280;p19"/>
          <p:cNvGrpSpPr/>
          <p:nvPr/>
        </p:nvGrpSpPr>
        <p:grpSpPr>
          <a:xfrm>
            <a:off x="200017" y="5292090"/>
            <a:ext cx="511762" cy="508637"/>
            <a:chOff x="2186592" y="3408140"/>
            <a:chExt cx="1008000" cy="1008000"/>
          </a:xfrm>
        </p:grpSpPr>
        <p:sp>
          <p:nvSpPr>
            <p:cNvPr id="281" name="Google Shape;281;p19"/>
            <p:cNvSpPr/>
            <p:nvPr/>
          </p:nvSpPr>
          <p:spPr>
            <a:xfrm>
              <a:off x="2186592" y="3408140"/>
              <a:ext cx="1008000" cy="1008000"/>
            </a:xfrm>
            <a:prstGeom prst="ellipse">
              <a:avLst/>
            </a:prstGeom>
            <a:solidFill>
              <a:srgbClr val="D0E0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282" name="Google Shape;282;p19"/>
            <p:cNvSpPr/>
            <p:nvPr/>
          </p:nvSpPr>
          <p:spPr>
            <a:xfrm>
              <a:off x="2384648" y="3606196"/>
              <a:ext cx="612000" cy="612000"/>
            </a:xfrm>
            <a:prstGeom prst="ellipse">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283" name="Google Shape;283;p19"/>
            <p:cNvSpPr/>
            <p:nvPr/>
          </p:nvSpPr>
          <p:spPr>
            <a:xfrm>
              <a:off x="2270285" y="3738304"/>
              <a:ext cx="840600" cy="338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600">
                  <a:solidFill>
                    <a:srgbClr val="FFFFFF"/>
                  </a:solidFill>
                  <a:latin typeface="Exo"/>
                  <a:ea typeface="Exo"/>
                  <a:cs typeface="Exo"/>
                  <a:sym typeface="Exo"/>
                </a:rPr>
                <a:t>2</a:t>
              </a:r>
              <a:endParaRPr i="0" sz="1600" u="none" cap="none" strike="noStrike">
                <a:solidFill>
                  <a:srgbClr val="FFFFFF"/>
                </a:solidFill>
                <a:latin typeface="Exo"/>
                <a:ea typeface="Exo"/>
                <a:cs typeface="Exo"/>
                <a:sym typeface="Exo"/>
              </a:endParaRPr>
            </a:p>
          </p:txBody>
        </p:sp>
      </p:grpSp>
      <p:sp>
        <p:nvSpPr>
          <p:cNvPr id="284" name="Google Shape;284;p19"/>
          <p:cNvSpPr txBox="1"/>
          <p:nvPr/>
        </p:nvSpPr>
        <p:spPr>
          <a:xfrm>
            <a:off x="711775" y="5349250"/>
            <a:ext cx="32793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None/>
            </a:pPr>
            <a:r>
              <a:rPr lang="en-GB" sz="1200">
                <a:solidFill>
                  <a:schemeClr val="dk1"/>
                </a:solidFill>
                <a:latin typeface="Mada"/>
                <a:ea typeface="Mada"/>
                <a:cs typeface="Mada"/>
                <a:sym typeface="Mada"/>
              </a:rPr>
              <a:t>Confirm the Existence of an Outbreak/Epidemic</a:t>
            </a:r>
            <a:endParaRPr sz="1200">
              <a:solidFill>
                <a:schemeClr val="dk1"/>
              </a:solidFill>
              <a:latin typeface="Mada"/>
              <a:ea typeface="Mada"/>
              <a:cs typeface="Mada"/>
              <a:sym typeface="Mada"/>
            </a:endParaRPr>
          </a:p>
        </p:txBody>
      </p:sp>
      <p:grpSp>
        <p:nvGrpSpPr>
          <p:cNvPr id="285" name="Google Shape;285;p19"/>
          <p:cNvGrpSpPr/>
          <p:nvPr/>
        </p:nvGrpSpPr>
        <p:grpSpPr>
          <a:xfrm>
            <a:off x="200017" y="5844340"/>
            <a:ext cx="511762" cy="508637"/>
            <a:chOff x="2186592" y="3408140"/>
            <a:chExt cx="1008000" cy="1008000"/>
          </a:xfrm>
        </p:grpSpPr>
        <p:sp>
          <p:nvSpPr>
            <p:cNvPr id="286" name="Google Shape;286;p19"/>
            <p:cNvSpPr/>
            <p:nvPr/>
          </p:nvSpPr>
          <p:spPr>
            <a:xfrm>
              <a:off x="2186592" y="3408140"/>
              <a:ext cx="1008000" cy="1008000"/>
            </a:xfrm>
            <a:prstGeom prst="ellipse">
              <a:avLst/>
            </a:prstGeom>
            <a:solidFill>
              <a:srgbClr val="D0E0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287" name="Google Shape;287;p19"/>
            <p:cNvSpPr/>
            <p:nvPr/>
          </p:nvSpPr>
          <p:spPr>
            <a:xfrm>
              <a:off x="2384648" y="3606196"/>
              <a:ext cx="612000" cy="612000"/>
            </a:xfrm>
            <a:prstGeom prst="ellipse">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288" name="Google Shape;288;p19"/>
            <p:cNvSpPr/>
            <p:nvPr/>
          </p:nvSpPr>
          <p:spPr>
            <a:xfrm>
              <a:off x="2270285" y="3738304"/>
              <a:ext cx="840600" cy="338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600">
                  <a:solidFill>
                    <a:srgbClr val="FFFFFF"/>
                  </a:solidFill>
                  <a:latin typeface="Exo"/>
                  <a:ea typeface="Exo"/>
                  <a:cs typeface="Exo"/>
                  <a:sym typeface="Exo"/>
                </a:rPr>
                <a:t>3</a:t>
              </a:r>
              <a:endParaRPr i="0" sz="1600" u="none" cap="none" strike="noStrike">
                <a:solidFill>
                  <a:srgbClr val="FFFFFF"/>
                </a:solidFill>
                <a:latin typeface="Exo"/>
                <a:ea typeface="Exo"/>
                <a:cs typeface="Exo"/>
                <a:sym typeface="Exo"/>
              </a:endParaRPr>
            </a:p>
          </p:txBody>
        </p:sp>
      </p:grpSp>
      <p:sp>
        <p:nvSpPr>
          <p:cNvPr id="289" name="Google Shape;289;p19"/>
          <p:cNvSpPr txBox="1"/>
          <p:nvPr/>
        </p:nvSpPr>
        <p:spPr>
          <a:xfrm>
            <a:off x="711775" y="5901488"/>
            <a:ext cx="3000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None/>
            </a:pPr>
            <a:r>
              <a:rPr lang="en-GB" sz="1200">
                <a:solidFill>
                  <a:schemeClr val="dk1"/>
                </a:solidFill>
                <a:latin typeface="Mada"/>
                <a:ea typeface="Mada"/>
                <a:cs typeface="Mada"/>
                <a:sym typeface="Mada"/>
              </a:rPr>
              <a:t>Define a Case and Count Cases</a:t>
            </a:r>
            <a:endParaRPr sz="1200">
              <a:solidFill>
                <a:schemeClr val="dk1"/>
              </a:solidFill>
              <a:latin typeface="Mada"/>
              <a:ea typeface="Mada"/>
              <a:cs typeface="Mada"/>
              <a:sym typeface="Mada"/>
            </a:endParaRPr>
          </a:p>
        </p:txBody>
      </p:sp>
      <p:grpSp>
        <p:nvGrpSpPr>
          <p:cNvPr id="290" name="Google Shape;290;p19"/>
          <p:cNvGrpSpPr/>
          <p:nvPr/>
        </p:nvGrpSpPr>
        <p:grpSpPr>
          <a:xfrm>
            <a:off x="200017" y="6396590"/>
            <a:ext cx="511762" cy="508637"/>
            <a:chOff x="2186592" y="3408140"/>
            <a:chExt cx="1008000" cy="1008000"/>
          </a:xfrm>
        </p:grpSpPr>
        <p:sp>
          <p:nvSpPr>
            <p:cNvPr id="291" name="Google Shape;291;p19"/>
            <p:cNvSpPr/>
            <p:nvPr/>
          </p:nvSpPr>
          <p:spPr>
            <a:xfrm>
              <a:off x="2186592" y="3408140"/>
              <a:ext cx="1008000" cy="1008000"/>
            </a:xfrm>
            <a:prstGeom prst="ellipse">
              <a:avLst/>
            </a:prstGeom>
            <a:solidFill>
              <a:srgbClr val="D0E0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292" name="Google Shape;292;p19"/>
            <p:cNvSpPr/>
            <p:nvPr/>
          </p:nvSpPr>
          <p:spPr>
            <a:xfrm>
              <a:off x="2384648" y="3606196"/>
              <a:ext cx="612000" cy="612000"/>
            </a:xfrm>
            <a:prstGeom prst="ellipse">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293" name="Google Shape;293;p19"/>
            <p:cNvSpPr/>
            <p:nvPr/>
          </p:nvSpPr>
          <p:spPr>
            <a:xfrm>
              <a:off x="2270285" y="3738304"/>
              <a:ext cx="840600" cy="338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600">
                  <a:solidFill>
                    <a:srgbClr val="FFFFFF"/>
                  </a:solidFill>
                  <a:latin typeface="Exo"/>
                  <a:ea typeface="Exo"/>
                  <a:cs typeface="Exo"/>
                  <a:sym typeface="Exo"/>
                </a:rPr>
                <a:t>4</a:t>
              </a:r>
              <a:endParaRPr i="0" sz="1600" u="none" cap="none" strike="noStrike">
                <a:solidFill>
                  <a:srgbClr val="FFFFFF"/>
                </a:solidFill>
                <a:latin typeface="Exo"/>
                <a:ea typeface="Exo"/>
                <a:cs typeface="Exo"/>
                <a:sym typeface="Exo"/>
              </a:endParaRPr>
            </a:p>
          </p:txBody>
        </p:sp>
      </p:grpSp>
      <p:grpSp>
        <p:nvGrpSpPr>
          <p:cNvPr id="294" name="Google Shape;294;p19"/>
          <p:cNvGrpSpPr/>
          <p:nvPr/>
        </p:nvGrpSpPr>
        <p:grpSpPr>
          <a:xfrm>
            <a:off x="200017" y="4739840"/>
            <a:ext cx="511762" cy="508637"/>
            <a:chOff x="2186592" y="3408140"/>
            <a:chExt cx="1008000" cy="1008000"/>
          </a:xfrm>
        </p:grpSpPr>
        <p:sp>
          <p:nvSpPr>
            <p:cNvPr id="295" name="Google Shape;295;p19"/>
            <p:cNvSpPr/>
            <p:nvPr/>
          </p:nvSpPr>
          <p:spPr>
            <a:xfrm>
              <a:off x="2186592" y="3408140"/>
              <a:ext cx="1008000" cy="1008000"/>
            </a:xfrm>
            <a:prstGeom prst="ellipse">
              <a:avLst/>
            </a:prstGeom>
            <a:solidFill>
              <a:srgbClr val="D0E0E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296" name="Google Shape;296;p19"/>
            <p:cNvSpPr/>
            <p:nvPr/>
          </p:nvSpPr>
          <p:spPr>
            <a:xfrm>
              <a:off x="2384648" y="3606196"/>
              <a:ext cx="612000" cy="612000"/>
            </a:xfrm>
            <a:prstGeom prst="ellipse">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297" name="Google Shape;297;p19"/>
            <p:cNvSpPr/>
            <p:nvPr/>
          </p:nvSpPr>
          <p:spPr>
            <a:xfrm>
              <a:off x="2270285" y="3738304"/>
              <a:ext cx="840600" cy="338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600">
                  <a:solidFill>
                    <a:srgbClr val="FFFFFF"/>
                  </a:solidFill>
                  <a:latin typeface="Exo"/>
                  <a:ea typeface="Exo"/>
                  <a:cs typeface="Exo"/>
                  <a:sym typeface="Exo"/>
                </a:rPr>
                <a:t>1</a:t>
              </a:r>
              <a:endParaRPr i="0" sz="1600" u="none" cap="none" strike="noStrike">
                <a:solidFill>
                  <a:srgbClr val="FFFFFF"/>
                </a:solidFill>
                <a:latin typeface="Exo"/>
                <a:ea typeface="Exo"/>
                <a:cs typeface="Exo"/>
                <a:sym typeface="Exo"/>
              </a:endParaRPr>
            </a:p>
          </p:txBody>
        </p:sp>
      </p:grpSp>
      <p:sp>
        <p:nvSpPr>
          <p:cNvPr id="298" name="Google Shape;298;p19"/>
          <p:cNvSpPr txBox="1"/>
          <p:nvPr/>
        </p:nvSpPr>
        <p:spPr>
          <a:xfrm>
            <a:off x="711775" y="6453750"/>
            <a:ext cx="3536400" cy="735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None/>
            </a:pPr>
            <a:r>
              <a:rPr lang="en-GB" sz="1200">
                <a:solidFill>
                  <a:schemeClr val="dk1"/>
                </a:solidFill>
                <a:latin typeface="Mada"/>
                <a:ea typeface="Mada"/>
                <a:cs typeface="Mada"/>
                <a:sym typeface="Mada"/>
              </a:rPr>
              <a:t>Orient Data in Terms of Person, Place and Time</a:t>
            </a:r>
            <a:endParaRPr sz="1200">
              <a:solidFill>
                <a:schemeClr val="dk1"/>
              </a:solidFill>
              <a:latin typeface="Mada"/>
              <a:ea typeface="Mada"/>
              <a:cs typeface="Mada"/>
              <a:sym typeface="Mada"/>
            </a:endParaRPr>
          </a:p>
          <a:p>
            <a:pPr indent="0" lvl="0" marL="0" marR="0" rtl="0" algn="l">
              <a:lnSpc>
                <a:spcPct val="115000"/>
              </a:lnSpc>
              <a:spcBef>
                <a:spcPts val="1200"/>
              </a:spcBef>
              <a:spcAft>
                <a:spcPts val="1200"/>
              </a:spcAft>
              <a:buNone/>
            </a:pPr>
            <a:r>
              <a:t/>
            </a:r>
            <a:endParaRPr sz="1200">
              <a:solidFill>
                <a:schemeClr val="dk1"/>
              </a:solidFill>
              <a:latin typeface="Mada"/>
              <a:ea typeface="Mada"/>
              <a:cs typeface="Mada"/>
              <a:sym typeface="Mada"/>
            </a:endParaRPr>
          </a:p>
        </p:txBody>
      </p:sp>
      <p:grpSp>
        <p:nvGrpSpPr>
          <p:cNvPr id="299" name="Google Shape;299;p19"/>
          <p:cNvGrpSpPr/>
          <p:nvPr/>
        </p:nvGrpSpPr>
        <p:grpSpPr>
          <a:xfrm>
            <a:off x="200017" y="6948840"/>
            <a:ext cx="511762" cy="508637"/>
            <a:chOff x="2186592" y="3408140"/>
            <a:chExt cx="1008000" cy="1008000"/>
          </a:xfrm>
        </p:grpSpPr>
        <p:sp>
          <p:nvSpPr>
            <p:cNvPr id="300" name="Google Shape;300;p19"/>
            <p:cNvSpPr/>
            <p:nvPr/>
          </p:nvSpPr>
          <p:spPr>
            <a:xfrm>
              <a:off x="2186592" y="3408140"/>
              <a:ext cx="1008000" cy="1008000"/>
            </a:xfrm>
            <a:prstGeom prst="ellipse">
              <a:avLst/>
            </a:prstGeom>
            <a:solidFill>
              <a:srgbClr val="D0E0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301" name="Google Shape;301;p19"/>
            <p:cNvSpPr/>
            <p:nvPr/>
          </p:nvSpPr>
          <p:spPr>
            <a:xfrm>
              <a:off x="2384648" y="3606196"/>
              <a:ext cx="612000" cy="612000"/>
            </a:xfrm>
            <a:prstGeom prst="ellipse">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302" name="Google Shape;302;p19"/>
            <p:cNvSpPr/>
            <p:nvPr/>
          </p:nvSpPr>
          <p:spPr>
            <a:xfrm>
              <a:off x="2270285" y="3738304"/>
              <a:ext cx="840600" cy="338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600">
                  <a:solidFill>
                    <a:srgbClr val="FFFFFF"/>
                  </a:solidFill>
                  <a:latin typeface="Exo"/>
                  <a:ea typeface="Exo"/>
                  <a:cs typeface="Exo"/>
                  <a:sym typeface="Exo"/>
                </a:rPr>
                <a:t>5</a:t>
              </a:r>
              <a:endParaRPr i="0" sz="1600" u="none" cap="none" strike="noStrike">
                <a:solidFill>
                  <a:srgbClr val="FFFFFF"/>
                </a:solidFill>
                <a:latin typeface="Exo"/>
                <a:ea typeface="Exo"/>
                <a:cs typeface="Exo"/>
                <a:sym typeface="Exo"/>
              </a:endParaRPr>
            </a:p>
          </p:txBody>
        </p:sp>
      </p:grpSp>
      <p:sp>
        <p:nvSpPr>
          <p:cNvPr id="303" name="Google Shape;303;p19"/>
          <p:cNvSpPr txBox="1"/>
          <p:nvPr/>
        </p:nvSpPr>
        <p:spPr>
          <a:xfrm>
            <a:off x="711775" y="7005988"/>
            <a:ext cx="3000000" cy="735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None/>
            </a:pPr>
            <a:r>
              <a:rPr lang="en-GB" sz="1200">
                <a:solidFill>
                  <a:schemeClr val="dk1"/>
                </a:solidFill>
                <a:latin typeface="Mada"/>
                <a:ea typeface="Mada"/>
                <a:cs typeface="Mada"/>
                <a:sym typeface="Mada"/>
              </a:rPr>
              <a:t>Determine Who Is at Risk</a:t>
            </a:r>
            <a:endParaRPr sz="1200">
              <a:solidFill>
                <a:schemeClr val="dk1"/>
              </a:solidFill>
              <a:latin typeface="Mada"/>
              <a:ea typeface="Mada"/>
              <a:cs typeface="Mada"/>
              <a:sym typeface="Mada"/>
            </a:endParaRPr>
          </a:p>
          <a:p>
            <a:pPr indent="0" lvl="0" marL="0" marR="0" rtl="0" algn="l">
              <a:lnSpc>
                <a:spcPct val="115000"/>
              </a:lnSpc>
              <a:spcBef>
                <a:spcPts val="1200"/>
              </a:spcBef>
              <a:spcAft>
                <a:spcPts val="1200"/>
              </a:spcAft>
              <a:buNone/>
            </a:pPr>
            <a:r>
              <a:t/>
            </a:r>
            <a:endParaRPr sz="1200">
              <a:solidFill>
                <a:schemeClr val="dk1"/>
              </a:solidFill>
              <a:latin typeface="Mada"/>
              <a:ea typeface="Mada"/>
              <a:cs typeface="Mada"/>
              <a:sym typeface="Mada"/>
            </a:endParaRPr>
          </a:p>
        </p:txBody>
      </p:sp>
      <p:grpSp>
        <p:nvGrpSpPr>
          <p:cNvPr id="304" name="Google Shape;304;p19"/>
          <p:cNvGrpSpPr/>
          <p:nvPr/>
        </p:nvGrpSpPr>
        <p:grpSpPr>
          <a:xfrm>
            <a:off x="200017" y="7494265"/>
            <a:ext cx="511762" cy="508637"/>
            <a:chOff x="2186592" y="3408140"/>
            <a:chExt cx="1008000" cy="1008000"/>
          </a:xfrm>
        </p:grpSpPr>
        <p:sp>
          <p:nvSpPr>
            <p:cNvPr id="305" name="Google Shape;305;p19"/>
            <p:cNvSpPr/>
            <p:nvPr/>
          </p:nvSpPr>
          <p:spPr>
            <a:xfrm>
              <a:off x="2186592" y="3408140"/>
              <a:ext cx="1008000" cy="1008000"/>
            </a:xfrm>
            <a:prstGeom prst="ellipse">
              <a:avLst/>
            </a:prstGeom>
            <a:solidFill>
              <a:srgbClr val="D0E0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306" name="Google Shape;306;p19"/>
            <p:cNvSpPr/>
            <p:nvPr/>
          </p:nvSpPr>
          <p:spPr>
            <a:xfrm>
              <a:off x="2384648" y="3606196"/>
              <a:ext cx="612000" cy="612000"/>
            </a:xfrm>
            <a:prstGeom prst="ellipse">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307" name="Google Shape;307;p19"/>
            <p:cNvSpPr/>
            <p:nvPr/>
          </p:nvSpPr>
          <p:spPr>
            <a:xfrm>
              <a:off x="2270285" y="3738304"/>
              <a:ext cx="840600" cy="338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600">
                  <a:solidFill>
                    <a:srgbClr val="FFFFFF"/>
                  </a:solidFill>
                  <a:latin typeface="Exo"/>
                  <a:ea typeface="Exo"/>
                  <a:cs typeface="Exo"/>
                  <a:sym typeface="Exo"/>
                </a:rPr>
                <a:t>6</a:t>
              </a:r>
              <a:endParaRPr i="0" sz="1600" u="none" cap="none" strike="noStrike">
                <a:solidFill>
                  <a:srgbClr val="FFFFFF"/>
                </a:solidFill>
                <a:latin typeface="Exo"/>
                <a:ea typeface="Exo"/>
                <a:cs typeface="Exo"/>
                <a:sym typeface="Exo"/>
              </a:endParaRPr>
            </a:p>
          </p:txBody>
        </p:sp>
      </p:grpSp>
      <p:sp>
        <p:nvSpPr>
          <p:cNvPr id="308" name="Google Shape;308;p19"/>
          <p:cNvSpPr txBox="1"/>
          <p:nvPr/>
        </p:nvSpPr>
        <p:spPr>
          <a:xfrm>
            <a:off x="711775" y="7551413"/>
            <a:ext cx="3000000" cy="735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None/>
            </a:pPr>
            <a:r>
              <a:rPr lang="en-GB" sz="1200">
                <a:solidFill>
                  <a:schemeClr val="dk1"/>
                </a:solidFill>
                <a:latin typeface="Mada"/>
                <a:ea typeface="Mada"/>
                <a:cs typeface="Mada"/>
                <a:sym typeface="Mada"/>
              </a:rPr>
              <a:t>Develop a Hypothesis and Test It</a:t>
            </a:r>
            <a:endParaRPr sz="1200">
              <a:solidFill>
                <a:schemeClr val="dk1"/>
              </a:solidFill>
              <a:latin typeface="Mada"/>
              <a:ea typeface="Mada"/>
              <a:cs typeface="Mada"/>
              <a:sym typeface="Mada"/>
            </a:endParaRPr>
          </a:p>
          <a:p>
            <a:pPr indent="0" lvl="0" marL="0" marR="0" rtl="0" algn="l">
              <a:lnSpc>
                <a:spcPct val="115000"/>
              </a:lnSpc>
              <a:spcBef>
                <a:spcPts val="1200"/>
              </a:spcBef>
              <a:spcAft>
                <a:spcPts val="1200"/>
              </a:spcAft>
              <a:buNone/>
            </a:pPr>
            <a:r>
              <a:t/>
            </a:r>
            <a:endParaRPr sz="1200">
              <a:solidFill>
                <a:schemeClr val="dk1"/>
              </a:solidFill>
              <a:latin typeface="Mada"/>
              <a:ea typeface="Mada"/>
              <a:cs typeface="Mada"/>
              <a:sym typeface="Mada"/>
            </a:endParaRPr>
          </a:p>
        </p:txBody>
      </p:sp>
      <p:grpSp>
        <p:nvGrpSpPr>
          <p:cNvPr id="309" name="Google Shape;309;p19"/>
          <p:cNvGrpSpPr/>
          <p:nvPr/>
        </p:nvGrpSpPr>
        <p:grpSpPr>
          <a:xfrm>
            <a:off x="200017" y="8046515"/>
            <a:ext cx="511762" cy="508637"/>
            <a:chOff x="2186592" y="3408140"/>
            <a:chExt cx="1008000" cy="1008000"/>
          </a:xfrm>
        </p:grpSpPr>
        <p:sp>
          <p:nvSpPr>
            <p:cNvPr id="310" name="Google Shape;310;p19"/>
            <p:cNvSpPr/>
            <p:nvPr/>
          </p:nvSpPr>
          <p:spPr>
            <a:xfrm>
              <a:off x="2186592" y="3408140"/>
              <a:ext cx="1008000" cy="1008000"/>
            </a:xfrm>
            <a:prstGeom prst="ellipse">
              <a:avLst/>
            </a:prstGeom>
            <a:solidFill>
              <a:srgbClr val="D0E0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311" name="Google Shape;311;p19"/>
            <p:cNvSpPr/>
            <p:nvPr/>
          </p:nvSpPr>
          <p:spPr>
            <a:xfrm>
              <a:off x="2384648" y="3606196"/>
              <a:ext cx="612000" cy="612000"/>
            </a:xfrm>
            <a:prstGeom prst="ellipse">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312" name="Google Shape;312;p19"/>
            <p:cNvSpPr/>
            <p:nvPr/>
          </p:nvSpPr>
          <p:spPr>
            <a:xfrm>
              <a:off x="2270285" y="3738304"/>
              <a:ext cx="840600" cy="338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600">
                  <a:solidFill>
                    <a:srgbClr val="FFFFFF"/>
                  </a:solidFill>
                  <a:latin typeface="Exo"/>
                  <a:ea typeface="Exo"/>
                  <a:cs typeface="Exo"/>
                  <a:sym typeface="Exo"/>
                </a:rPr>
                <a:t>7</a:t>
              </a:r>
              <a:endParaRPr i="0" sz="1600" u="none" cap="none" strike="noStrike">
                <a:solidFill>
                  <a:srgbClr val="FFFFFF"/>
                </a:solidFill>
                <a:latin typeface="Exo"/>
                <a:ea typeface="Exo"/>
                <a:cs typeface="Exo"/>
                <a:sym typeface="Exo"/>
              </a:endParaRPr>
            </a:p>
          </p:txBody>
        </p:sp>
      </p:grpSp>
      <p:sp>
        <p:nvSpPr>
          <p:cNvPr id="313" name="Google Shape;313;p19"/>
          <p:cNvSpPr txBox="1"/>
          <p:nvPr/>
        </p:nvSpPr>
        <p:spPr>
          <a:xfrm>
            <a:off x="711775" y="8103663"/>
            <a:ext cx="3000000" cy="735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None/>
            </a:pPr>
            <a:r>
              <a:rPr lang="en-GB" sz="1200">
                <a:solidFill>
                  <a:schemeClr val="dk1"/>
                </a:solidFill>
                <a:latin typeface="Mada"/>
                <a:ea typeface="Mada"/>
                <a:cs typeface="Mada"/>
                <a:sym typeface="Mada"/>
              </a:rPr>
              <a:t>Determine Control Measures</a:t>
            </a:r>
            <a:endParaRPr sz="1200">
              <a:solidFill>
                <a:schemeClr val="dk1"/>
              </a:solidFill>
              <a:latin typeface="Mada"/>
              <a:ea typeface="Mada"/>
              <a:cs typeface="Mada"/>
              <a:sym typeface="Mada"/>
            </a:endParaRPr>
          </a:p>
          <a:p>
            <a:pPr indent="0" lvl="0" marL="0" marR="0" rtl="0" algn="l">
              <a:lnSpc>
                <a:spcPct val="115000"/>
              </a:lnSpc>
              <a:spcBef>
                <a:spcPts val="1200"/>
              </a:spcBef>
              <a:spcAft>
                <a:spcPts val="1200"/>
              </a:spcAft>
              <a:buNone/>
            </a:pPr>
            <a:r>
              <a:t/>
            </a:r>
            <a:endParaRPr sz="1200">
              <a:solidFill>
                <a:schemeClr val="dk1"/>
              </a:solidFill>
              <a:latin typeface="Mada"/>
              <a:ea typeface="Mada"/>
              <a:cs typeface="Mada"/>
              <a:sym typeface="Mada"/>
            </a:endParaRPr>
          </a:p>
        </p:txBody>
      </p:sp>
      <p:grpSp>
        <p:nvGrpSpPr>
          <p:cNvPr id="314" name="Google Shape;314;p19"/>
          <p:cNvGrpSpPr/>
          <p:nvPr/>
        </p:nvGrpSpPr>
        <p:grpSpPr>
          <a:xfrm>
            <a:off x="200017" y="8595352"/>
            <a:ext cx="511762" cy="508637"/>
            <a:chOff x="2186592" y="3408140"/>
            <a:chExt cx="1008000" cy="1008000"/>
          </a:xfrm>
        </p:grpSpPr>
        <p:sp>
          <p:nvSpPr>
            <p:cNvPr id="315" name="Google Shape;315;p19"/>
            <p:cNvSpPr/>
            <p:nvPr/>
          </p:nvSpPr>
          <p:spPr>
            <a:xfrm>
              <a:off x="2186592" y="3408140"/>
              <a:ext cx="1008000" cy="1008000"/>
            </a:xfrm>
            <a:prstGeom prst="ellipse">
              <a:avLst/>
            </a:prstGeom>
            <a:solidFill>
              <a:srgbClr val="D0E0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316" name="Google Shape;316;p19"/>
            <p:cNvSpPr/>
            <p:nvPr/>
          </p:nvSpPr>
          <p:spPr>
            <a:xfrm>
              <a:off x="2384648" y="3606196"/>
              <a:ext cx="612000" cy="612000"/>
            </a:xfrm>
            <a:prstGeom prst="ellipse">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317" name="Google Shape;317;p19"/>
            <p:cNvSpPr/>
            <p:nvPr/>
          </p:nvSpPr>
          <p:spPr>
            <a:xfrm>
              <a:off x="2270285" y="3738304"/>
              <a:ext cx="840600" cy="338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600">
                  <a:solidFill>
                    <a:srgbClr val="FFFFFF"/>
                  </a:solidFill>
                  <a:latin typeface="Exo"/>
                  <a:ea typeface="Exo"/>
                  <a:cs typeface="Exo"/>
                  <a:sym typeface="Exo"/>
                </a:rPr>
                <a:t>8</a:t>
              </a:r>
              <a:endParaRPr i="0" sz="1600" u="none" cap="none" strike="noStrike">
                <a:solidFill>
                  <a:srgbClr val="FFFFFF"/>
                </a:solidFill>
                <a:latin typeface="Exo"/>
                <a:ea typeface="Exo"/>
                <a:cs typeface="Exo"/>
                <a:sym typeface="Exo"/>
              </a:endParaRPr>
            </a:p>
          </p:txBody>
        </p:sp>
      </p:grpSp>
      <p:sp>
        <p:nvSpPr>
          <p:cNvPr id="318" name="Google Shape;318;p19"/>
          <p:cNvSpPr txBox="1"/>
          <p:nvPr/>
        </p:nvSpPr>
        <p:spPr>
          <a:xfrm>
            <a:off x="711775" y="8652500"/>
            <a:ext cx="3000000" cy="73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GB" sz="1200">
                <a:solidFill>
                  <a:schemeClr val="dk1"/>
                </a:solidFill>
                <a:latin typeface="Mada"/>
                <a:ea typeface="Mada"/>
                <a:cs typeface="Mada"/>
                <a:sym typeface="Mada"/>
              </a:rPr>
              <a:t>Plan a More Systematic Study</a:t>
            </a:r>
            <a:endParaRPr sz="1200">
              <a:solidFill>
                <a:schemeClr val="dk1"/>
              </a:solidFill>
              <a:latin typeface="Mada"/>
              <a:ea typeface="Mada"/>
              <a:cs typeface="Mada"/>
              <a:sym typeface="Mada"/>
            </a:endParaRPr>
          </a:p>
          <a:p>
            <a:pPr indent="0" lvl="0" marL="0" rtl="0" algn="l">
              <a:lnSpc>
                <a:spcPct val="115000"/>
              </a:lnSpc>
              <a:spcBef>
                <a:spcPts val="1200"/>
              </a:spcBef>
              <a:spcAft>
                <a:spcPts val="1200"/>
              </a:spcAft>
              <a:buNone/>
            </a:pPr>
            <a:r>
              <a:t/>
            </a:r>
            <a:endParaRPr sz="1200">
              <a:solidFill>
                <a:schemeClr val="dk1"/>
              </a:solidFill>
              <a:latin typeface="Mada"/>
              <a:ea typeface="Mada"/>
              <a:cs typeface="Mada"/>
              <a:sym typeface="Mada"/>
            </a:endParaRPr>
          </a:p>
        </p:txBody>
      </p:sp>
      <p:grpSp>
        <p:nvGrpSpPr>
          <p:cNvPr id="319" name="Google Shape;319;p19"/>
          <p:cNvGrpSpPr/>
          <p:nvPr/>
        </p:nvGrpSpPr>
        <p:grpSpPr>
          <a:xfrm>
            <a:off x="200017" y="9145902"/>
            <a:ext cx="511762" cy="508637"/>
            <a:chOff x="2186592" y="3408140"/>
            <a:chExt cx="1008000" cy="1008000"/>
          </a:xfrm>
        </p:grpSpPr>
        <p:sp>
          <p:nvSpPr>
            <p:cNvPr id="320" name="Google Shape;320;p19"/>
            <p:cNvSpPr/>
            <p:nvPr/>
          </p:nvSpPr>
          <p:spPr>
            <a:xfrm>
              <a:off x="2186592" y="3408140"/>
              <a:ext cx="1008000" cy="1008000"/>
            </a:xfrm>
            <a:prstGeom prst="ellipse">
              <a:avLst/>
            </a:prstGeom>
            <a:solidFill>
              <a:srgbClr val="D0E0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321" name="Google Shape;321;p19"/>
            <p:cNvSpPr/>
            <p:nvPr/>
          </p:nvSpPr>
          <p:spPr>
            <a:xfrm>
              <a:off x="2384648" y="3606196"/>
              <a:ext cx="612000" cy="612000"/>
            </a:xfrm>
            <a:prstGeom prst="ellipse">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322" name="Google Shape;322;p19"/>
            <p:cNvSpPr/>
            <p:nvPr/>
          </p:nvSpPr>
          <p:spPr>
            <a:xfrm>
              <a:off x="2270285" y="3738304"/>
              <a:ext cx="840600" cy="338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600">
                  <a:solidFill>
                    <a:srgbClr val="FFFFFF"/>
                  </a:solidFill>
                  <a:latin typeface="Exo"/>
                  <a:ea typeface="Exo"/>
                  <a:cs typeface="Exo"/>
                  <a:sym typeface="Exo"/>
                </a:rPr>
                <a:t>9</a:t>
              </a:r>
              <a:endParaRPr i="0" sz="1600" u="none" cap="none" strike="noStrike">
                <a:solidFill>
                  <a:srgbClr val="FFFFFF"/>
                </a:solidFill>
                <a:latin typeface="Exo"/>
                <a:ea typeface="Exo"/>
                <a:cs typeface="Exo"/>
                <a:sym typeface="Exo"/>
              </a:endParaRPr>
            </a:p>
          </p:txBody>
        </p:sp>
      </p:grpSp>
      <p:sp>
        <p:nvSpPr>
          <p:cNvPr id="323" name="Google Shape;323;p19"/>
          <p:cNvSpPr txBox="1"/>
          <p:nvPr/>
        </p:nvSpPr>
        <p:spPr>
          <a:xfrm>
            <a:off x="711775" y="9203050"/>
            <a:ext cx="3717300" cy="73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lang="en-GB" sz="1200">
                <a:solidFill>
                  <a:schemeClr val="dk1"/>
                </a:solidFill>
                <a:latin typeface="Mada"/>
                <a:ea typeface="Mada"/>
                <a:cs typeface="Mada"/>
                <a:sym typeface="Mada"/>
              </a:rPr>
              <a:t>Execute Disease Control and Prevention Measures</a:t>
            </a:r>
            <a:endParaRPr sz="1200">
              <a:solidFill>
                <a:schemeClr val="dk1"/>
              </a:solidFill>
              <a:latin typeface="Mada"/>
              <a:ea typeface="Mada"/>
              <a:cs typeface="Mada"/>
              <a:sym typeface="Mada"/>
            </a:endParaRPr>
          </a:p>
          <a:p>
            <a:pPr indent="0" lvl="0" marL="0" rtl="0" algn="l">
              <a:lnSpc>
                <a:spcPct val="115000"/>
              </a:lnSpc>
              <a:spcBef>
                <a:spcPts val="1200"/>
              </a:spcBef>
              <a:spcAft>
                <a:spcPts val="1200"/>
              </a:spcAft>
              <a:buNone/>
            </a:pPr>
            <a:r>
              <a:t/>
            </a:r>
            <a:endParaRPr sz="1200">
              <a:solidFill>
                <a:schemeClr val="dk1"/>
              </a:solidFill>
              <a:latin typeface="Mada"/>
              <a:ea typeface="Mada"/>
              <a:cs typeface="Mada"/>
              <a:sym typeface="Mada"/>
            </a:endParaRPr>
          </a:p>
        </p:txBody>
      </p:sp>
      <p:grpSp>
        <p:nvGrpSpPr>
          <p:cNvPr id="324" name="Google Shape;324;p19"/>
          <p:cNvGrpSpPr/>
          <p:nvPr/>
        </p:nvGrpSpPr>
        <p:grpSpPr>
          <a:xfrm>
            <a:off x="200017" y="9696440"/>
            <a:ext cx="511762" cy="508637"/>
            <a:chOff x="2186592" y="3408140"/>
            <a:chExt cx="1008000" cy="1008000"/>
          </a:xfrm>
        </p:grpSpPr>
        <p:sp>
          <p:nvSpPr>
            <p:cNvPr id="325" name="Google Shape;325;p19"/>
            <p:cNvSpPr/>
            <p:nvPr/>
          </p:nvSpPr>
          <p:spPr>
            <a:xfrm>
              <a:off x="2186592" y="3408140"/>
              <a:ext cx="1008000" cy="1008000"/>
            </a:xfrm>
            <a:prstGeom prst="ellipse">
              <a:avLst/>
            </a:prstGeom>
            <a:solidFill>
              <a:srgbClr val="D0E0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326" name="Google Shape;326;p19"/>
            <p:cNvSpPr/>
            <p:nvPr/>
          </p:nvSpPr>
          <p:spPr>
            <a:xfrm>
              <a:off x="2384648" y="3606196"/>
              <a:ext cx="612000" cy="612000"/>
            </a:xfrm>
            <a:prstGeom prst="ellipse">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327" name="Google Shape;327;p19"/>
            <p:cNvSpPr/>
            <p:nvPr/>
          </p:nvSpPr>
          <p:spPr>
            <a:xfrm>
              <a:off x="2270285" y="3738304"/>
              <a:ext cx="840600" cy="338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600">
                  <a:solidFill>
                    <a:srgbClr val="FFFFFF"/>
                  </a:solidFill>
                  <a:latin typeface="Exo"/>
                  <a:ea typeface="Exo"/>
                  <a:cs typeface="Exo"/>
                  <a:sym typeface="Exo"/>
                </a:rPr>
                <a:t>10</a:t>
              </a:r>
              <a:endParaRPr i="0" sz="1600" u="none" cap="none" strike="noStrike">
                <a:solidFill>
                  <a:srgbClr val="FFFFFF"/>
                </a:solidFill>
                <a:latin typeface="Exo"/>
                <a:ea typeface="Exo"/>
                <a:cs typeface="Exo"/>
                <a:sym typeface="Exo"/>
              </a:endParaRPr>
            </a:p>
          </p:txBody>
        </p:sp>
      </p:grpSp>
      <p:sp>
        <p:nvSpPr>
          <p:cNvPr id="328" name="Google Shape;328;p19"/>
          <p:cNvSpPr txBox="1"/>
          <p:nvPr/>
        </p:nvSpPr>
        <p:spPr>
          <a:xfrm>
            <a:off x="711775" y="9753588"/>
            <a:ext cx="3000000" cy="73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lang="en-GB" sz="1200">
                <a:solidFill>
                  <a:schemeClr val="dk1"/>
                </a:solidFill>
                <a:latin typeface="Mada"/>
                <a:ea typeface="Mada"/>
                <a:cs typeface="Mada"/>
                <a:sym typeface="Mada"/>
              </a:rPr>
              <a:t>Prepare a Written Report</a:t>
            </a:r>
            <a:endParaRPr sz="1200">
              <a:solidFill>
                <a:schemeClr val="dk1"/>
              </a:solidFill>
              <a:latin typeface="Mada"/>
              <a:ea typeface="Mada"/>
              <a:cs typeface="Mada"/>
              <a:sym typeface="Mada"/>
            </a:endParaRPr>
          </a:p>
          <a:p>
            <a:pPr indent="0" lvl="0" marL="0" rtl="0" algn="l">
              <a:lnSpc>
                <a:spcPct val="115000"/>
              </a:lnSpc>
              <a:spcBef>
                <a:spcPts val="1200"/>
              </a:spcBef>
              <a:spcAft>
                <a:spcPts val="1200"/>
              </a:spcAft>
              <a:buNone/>
            </a:pPr>
            <a:r>
              <a:t/>
            </a:r>
            <a:endParaRPr sz="1200">
              <a:solidFill>
                <a:schemeClr val="dk1"/>
              </a:solidFill>
              <a:latin typeface="Mada"/>
              <a:ea typeface="Mada"/>
              <a:cs typeface="Mada"/>
              <a:sym typeface="Mada"/>
            </a:endParaRPr>
          </a:p>
        </p:txBody>
      </p:sp>
      <p:sp>
        <p:nvSpPr>
          <p:cNvPr id="329" name="Google Shape;329;p19"/>
          <p:cNvSpPr txBox="1"/>
          <p:nvPr/>
        </p:nvSpPr>
        <p:spPr>
          <a:xfrm>
            <a:off x="5151825" y="4872763"/>
            <a:ext cx="2174400" cy="70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GB" sz="1200">
                <a:solidFill>
                  <a:schemeClr val="dk1"/>
                </a:solidFill>
                <a:latin typeface="Mada"/>
                <a:ea typeface="Mada"/>
                <a:cs typeface="Mada"/>
                <a:sym typeface="Mada"/>
              </a:rPr>
              <a:t>Identify that a problem exists</a:t>
            </a:r>
            <a:endParaRPr b="1" sz="1200">
              <a:solidFill>
                <a:schemeClr val="dk1"/>
              </a:solidFill>
              <a:latin typeface="Mada"/>
              <a:ea typeface="Mada"/>
              <a:cs typeface="Mada"/>
              <a:sym typeface="Mada"/>
            </a:endParaRPr>
          </a:p>
        </p:txBody>
      </p:sp>
      <p:sp>
        <p:nvSpPr>
          <p:cNvPr id="330" name="Google Shape;330;p19"/>
          <p:cNvSpPr txBox="1"/>
          <p:nvPr/>
        </p:nvSpPr>
        <p:spPr>
          <a:xfrm>
            <a:off x="5151825" y="6270800"/>
            <a:ext cx="2174400" cy="70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GB" sz="1200">
                <a:solidFill>
                  <a:schemeClr val="dk1"/>
                </a:solidFill>
                <a:highlight>
                  <a:srgbClr val="FFFFFF"/>
                </a:highlight>
                <a:latin typeface="Mada"/>
                <a:ea typeface="Mada"/>
                <a:cs typeface="Mada"/>
                <a:sym typeface="Mada"/>
              </a:rPr>
              <a:t>Measure the problem</a:t>
            </a:r>
            <a:endParaRPr b="1" sz="1200">
              <a:solidFill>
                <a:schemeClr val="dk1"/>
              </a:solidFill>
              <a:latin typeface="Mada"/>
              <a:ea typeface="Mada"/>
              <a:cs typeface="Mada"/>
              <a:sym typeface="Mada"/>
            </a:endParaRPr>
          </a:p>
        </p:txBody>
      </p:sp>
      <p:cxnSp>
        <p:nvCxnSpPr>
          <p:cNvPr id="331" name="Google Shape;331;p19"/>
          <p:cNvCxnSpPr/>
          <p:nvPr/>
        </p:nvCxnSpPr>
        <p:spPr>
          <a:xfrm>
            <a:off x="4018540" y="7690038"/>
            <a:ext cx="1187400" cy="642900"/>
          </a:xfrm>
          <a:prstGeom prst="curvedConnector3">
            <a:avLst>
              <a:gd fmla="val 50000" name="adj1"/>
            </a:avLst>
          </a:prstGeom>
          <a:noFill/>
          <a:ln cap="flat" cmpd="sng" w="9525">
            <a:solidFill>
              <a:srgbClr val="45818E"/>
            </a:solidFill>
            <a:prstDash val="solid"/>
            <a:round/>
            <a:headEnd len="med" w="med" type="stealth"/>
            <a:tailEnd len="med" w="med" type="none"/>
          </a:ln>
        </p:spPr>
      </p:cxnSp>
      <p:cxnSp>
        <p:nvCxnSpPr>
          <p:cNvPr id="332" name="Google Shape;332;p19"/>
          <p:cNvCxnSpPr/>
          <p:nvPr/>
        </p:nvCxnSpPr>
        <p:spPr>
          <a:xfrm flipH="1" rot="10800000">
            <a:off x="3991064" y="8332813"/>
            <a:ext cx="1214700" cy="483600"/>
          </a:xfrm>
          <a:prstGeom prst="curvedConnector3">
            <a:avLst>
              <a:gd fmla="val 50000" name="adj1"/>
            </a:avLst>
          </a:prstGeom>
          <a:noFill/>
          <a:ln cap="flat" cmpd="sng" w="9525">
            <a:solidFill>
              <a:srgbClr val="45818E"/>
            </a:solidFill>
            <a:prstDash val="solid"/>
            <a:round/>
            <a:headEnd len="med" w="med" type="stealth"/>
            <a:tailEnd len="med" w="med" type="none"/>
          </a:ln>
        </p:spPr>
      </p:cxnSp>
      <p:sp>
        <p:nvSpPr>
          <p:cNvPr id="333" name="Google Shape;333;p19"/>
          <p:cNvSpPr txBox="1"/>
          <p:nvPr/>
        </p:nvSpPr>
        <p:spPr>
          <a:xfrm>
            <a:off x="5213625" y="8000450"/>
            <a:ext cx="2174400" cy="70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GB" sz="1200">
                <a:solidFill>
                  <a:schemeClr val="dk1"/>
                </a:solidFill>
                <a:highlight>
                  <a:srgbClr val="FFFFFF"/>
                </a:highlight>
                <a:latin typeface="Mada"/>
                <a:ea typeface="Mada"/>
                <a:cs typeface="Mada"/>
                <a:sym typeface="Mada"/>
              </a:rPr>
              <a:t>Find the responsible agent</a:t>
            </a:r>
            <a:endParaRPr b="1" sz="1200">
              <a:solidFill>
                <a:schemeClr val="dk1"/>
              </a:solidFill>
              <a:highlight>
                <a:srgbClr val="FFFFFF"/>
              </a:highlight>
              <a:latin typeface="Mada"/>
              <a:ea typeface="Mada"/>
              <a:cs typeface="Mada"/>
              <a:sym typeface="Mada"/>
            </a:endParaRPr>
          </a:p>
        </p:txBody>
      </p:sp>
      <p:cxnSp>
        <p:nvCxnSpPr>
          <p:cNvPr id="334" name="Google Shape;334;p19"/>
          <p:cNvCxnSpPr/>
          <p:nvPr/>
        </p:nvCxnSpPr>
        <p:spPr>
          <a:xfrm>
            <a:off x="4023325" y="9317100"/>
            <a:ext cx="976500" cy="447900"/>
          </a:xfrm>
          <a:prstGeom prst="curvedConnector3">
            <a:avLst>
              <a:gd fmla="val 50000" name="adj1"/>
            </a:avLst>
          </a:prstGeom>
          <a:noFill/>
          <a:ln cap="flat" cmpd="sng" w="9525">
            <a:solidFill>
              <a:srgbClr val="45818E"/>
            </a:solidFill>
            <a:prstDash val="solid"/>
            <a:round/>
            <a:headEnd len="med" w="med" type="stealth"/>
            <a:tailEnd len="med" w="med" type="none"/>
          </a:ln>
        </p:spPr>
      </p:cxnSp>
      <p:cxnSp>
        <p:nvCxnSpPr>
          <p:cNvPr id="335" name="Google Shape;335;p19"/>
          <p:cNvCxnSpPr/>
          <p:nvPr/>
        </p:nvCxnSpPr>
        <p:spPr>
          <a:xfrm flipH="1" rot="10800000">
            <a:off x="4018550" y="9764775"/>
            <a:ext cx="981000" cy="304800"/>
          </a:xfrm>
          <a:prstGeom prst="curvedConnector3">
            <a:avLst>
              <a:gd fmla="val 50000" name="adj1"/>
            </a:avLst>
          </a:prstGeom>
          <a:noFill/>
          <a:ln cap="flat" cmpd="sng" w="9525">
            <a:solidFill>
              <a:srgbClr val="45818E"/>
            </a:solidFill>
            <a:prstDash val="solid"/>
            <a:round/>
            <a:headEnd len="med" w="med" type="stealth"/>
            <a:tailEnd len="med" w="med" type="none"/>
          </a:ln>
        </p:spPr>
      </p:cxnSp>
      <p:sp>
        <p:nvSpPr>
          <p:cNvPr id="336" name="Google Shape;336;p19"/>
          <p:cNvSpPr txBox="1"/>
          <p:nvPr/>
        </p:nvSpPr>
        <p:spPr>
          <a:xfrm>
            <a:off x="4925125" y="9390429"/>
            <a:ext cx="2174400" cy="915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GB" sz="1200">
                <a:solidFill>
                  <a:schemeClr val="dk1"/>
                </a:solidFill>
                <a:highlight>
                  <a:srgbClr val="FFFFFF"/>
                </a:highlight>
                <a:latin typeface="Mada"/>
                <a:ea typeface="Mada"/>
                <a:cs typeface="Mada"/>
                <a:sym typeface="Mada"/>
              </a:rPr>
              <a:t>Prevent it from occurring further</a:t>
            </a:r>
            <a:endParaRPr b="1" sz="1200">
              <a:solidFill>
                <a:schemeClr val="dk1"/>
              </a:solidFill>
              <a:highlight>
                <a:srgbClr val="FFFFFF"/>
              </a:highlight>
              <a:latin typeface="Mada"/>
              <a:ea typeface="Mada"/>
              <a:cs typeface="Mada"/>
              <a:sym typeface="Mada"/>
            </a:endParaRPr>
          </a:p>
        </p:txBody>
      </p:sp>
      <p:cxnSp>
        <p:nvCxnSpPr>
          <p:cNvPr id="337" name="Google Shape;337;p19"/>
          <p:cNvCxnSpPr/>
          <p:nvPr/>
        </p:nvCxnSpPr>
        <p:spPr>
          <a:xfrm>
            <a:off x="4126375" y="4833475"/>
            <a:ext cx="976500" cy="447900"/>
          </a:xfrm>
          <a:prstGeom prst="curvedConnector3">
            <a:avLst>
              <a:gd fmla="val 50000" name="adj1"/>
            </a:avLst>
          </a:prstGeom>
          <a:noFill/>
          <a:ln cap="flat" cmpd="sng" w="9525">
            <a:solidFill>
              <a:srgbClr val="45818E"/>
            </a:solidFill>
            <a:prstDash val="solid"/>
            <a:round/>
            <a:headEnd len="med" w="med" type="stealth"/>
            <a:tailEnd len="med" w="med" type="none"/>
          </a:ln>
        </p:spPr>
      </p:cxnSp>
      <p:cxnSp>
        <p:nvCxnSpPr>
          <p:cNvPr id="338" name="Google Shape;338;p19"/>
          <p:cNvCxnSpPr/>
          <p:nvPr/>
        </p:nvCxnSpPr>
        <p:spPr>
          <a:xfrm flipH="1" rot="10800000">
            <a:off x="4121600" y="5281150"/>
            <a:ext cx="981000" cy="304800"/>
          </a:xfrm>
          <a:prstGeom prst="curvedConnector3">
            <a:avLst>
              <a:gd fmla="val 50000" name="adj1"/>
            </a:avLst>
          </a:prstGeom>
          <a:noFill/>
          <a:ln cap="flat" cmpd="sng" w="9525">
            <a:solidFill>
              <a:srgbClr val="45818E"/>
            </a:solidFill>
            <a:prstDash val="solid"/>
            <a:round/>
            <a:headEnd len="med" w="med" type="stealth"/>
            <a:tailEnd len="med" w="med" type="none"/>
          </a:ln>
        </p:spPr>
      </p:cxnSp>
      <p:cxnSp>
        <p:nvCxnSpPr>
          <p:cNvPr id="339" name="Google Shape;339;p19"/>
          <p:cNvCxnSpPr/>
          <p:nvPr/>
        </p:nvCxnSpPr>
        <p:spPr>
          <a:xfrm>
            <a:off x="4018453" y="6007963"/>
            <a:ext cx="1187400" cy="642900"/>
          </a:xfrm>
          <a:prstGeom prst="curvedConnector3">
            <a:avLst>
              <a:gd fmla="val 50000" name="adj1"/>
            </a:avLst>
          </a:prstGeom>
          <a:noFill/>
          <a:ln cap="flat" cmpd="sng" w="9525">
            <a:solidFill>
              <a:srgbClr val="45818E"/>
            </a:solidFill>
            <a:prstDash val="solid"/>
            <a:round/>
            <a:headEnd len="med" w="med" type="stealth"/>
            <a:tailEnd len="med" w="med" type="none"/>
          </a:ln>
        </p:spPr>
      </p:cxnSp>
      <p:cxnSp>
        <p:nvCxnSpPr>
          <p:cNvPr id="340" name="Google Shape;340;p19"/>
          <p:cNvCxnSpPr/>
          <p:nvPr/>
        </p:nvCxnSpPr>
        <p:spPr>
          <a:xfrm flipH="1" rot="10800000">
            <a:off x="3990977" y="6650738"/>
            <a:ext cx="1214700" cy="483600"/>
          </a:xfrm>
          <a:prstGeom prst="curvedConnector3">
            <a:avLst>
              <a:gd fmla="val 50000" name="adj1"/>
            </a:avLst>
          </a:prstGeom>
          <a:noFill/>
          <a:ln cap="flat" cmpd="sng" w="9525">
            <a:solidFill>
              <a:srgbClr val="45818E"/>
            </a:solidFill>
            <a:prstDash val="solid"/>
            <a:round/>
            <a:headEnd len="med" w="med" type="stealth"/>
            <a:tailEnd len="med" w="med" type="none"/>
          </a:ln>
        </p:spPr>
      </p:cxnSp>
      <p:sp>
        <p:nvSpPr>
          <p:cNvPr id="341" name="Google Shape;341;p19"/>
          <p:cNvSpPr/>
          <p:nvPr/>
        </p:nvSpPr>
        <p:spPr>
          <a:xfrm>
            <a:off x="680603" y="4492200"/>
            <a:ext cx="511800" cy="404400"/>
          </a:xfrm>
          <a:prstGeom prst="star5">
            <a:avLst>
              <a:gd fmla="val 19098" name="adj"/>
              <a:gd fmla="val 105146" name="hf"/>
              <a:gd fmla="val 110557" name="vf"/>
            </a:avLst>
          </a:prstGeom>
          <a:solidFill>
            <a:srgbClr val="BF9000"/>
          </a:solidFill>
          <a:ln cap="flat" cmpd="sng" w="952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20"/>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7" name="Google Shape;347;p20"/>
          <p:cNvGrpSpPr/>
          <p:nvPr/>
        </p:nvGrpSpPr>
        <p:grpSpPr>
          <a:xfrm>
            <a:off x="211988" y="1347566"/>
            <a:ext cx="566175" cy="923575"/>
            <a:chOff x="1085125" y="209550"/>
            <a:chExt cx="566175" cy="923575"/>
          </a:xfrm>
        </p:grpSpPr>
        <p:sp>
          <p:nvSpPr>
            <p:cNvPr id="348" name="Google Shape;348;p20"/>
            <p:cNvSpPr/>
            <p:nvPr/>
          </p:nvSpPr>
          <p:spPr>
            <a:xfrm>
              <a:off x="1085125" y="209550"/>
              <a:ext cx="566175" cy="923575"/>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0"/>
            <p:cNvSpPr/>
            <p:nvPr/>
          </p:nvSpPr>
          <p:spPr>
            <a:xfrm>
              <a:off x="1152400" y="521950"/>
              <a:ext cx="171775" cy="298550"/>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0" name="Google Shape;350;p20"/>
          <p:cNvGrpSpPr/>
          <p:nvPr/>
        </p:nvGrpSpPr>
        <p:grpSpPr>
          <a:xfrm>
            <a:off x="212000" y="3138068"/>
            <a:ext cx="566175" cy="923575"/>
            <a:chOff x="1085125" y="209550"/>
            <a:chExt cx="566175" cy="923575"/>
          </a:xfrm>
        </p:grpSpPr>
        <p:sp>
          <p:nvSpPr>
            <p:cNvPr id="351" name="Google Shape;351;p20"/>
            <p:cNvSpPr/>
            <p:nvPr/>
          </p:nvSpPr>
          <p:spPr>
            <a:xfrm>
              <a:off x="1085125" y="209550"/>
              <a:ext cx="566175" cy="923575"/>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0"/>
            <p:cNvSpPr/>
            <p:nvPr/>
          </p:nvSpPr>
          <p:spPr>
            <a:xfrm>
              <a:off x="1152400" y="521950"/>
              <a:ext cx="171775" cy="298550"/>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3" name="Google Shape;353;p20"/>
          <p:cNvGrpSpPr/>
          <p:nvPr/>
        </p:nvGrpSpPr>
        <p:grpSpPr>
          <a:xfrm>
            <a:off x="212000" y="5584630"/>
            <a:ext cx="566175" cy="923575"/>
            <a:chOff x="1085125" y="209550"/>
            <a:chExt cx="566175" cy="923575"/>
          </a:xfrm>
        </p:grpSpPr>
        <p:sp>
          <p:nvSpPr>
            <p:cNvPr id="354" name="Google Shape;354;p20"/>
            <p:cNvSpPr/>
            <p:nvPr/>
          </p:nvSpPr>
          <p:spPr>
            <a:xfrm>
              <a:off x="1085125" y="209550"/>
              <a:ext cx="566175" cy="923575"/>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0"/>
            <p:cNvSpPr/>
            <p:nvPr/>
          </p:nvSpPr>
          <p:spPr>
            <a:xfrm>
              <a:off x="1152400" y="521950"/>
              <a:ext cx="171775" cy="298550"/>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6" name="Google Shape;356;p20"/>
          <p:cNvSpPr txBox="1"/>
          <p:nvPr/>
        </p:nvSpPr>
        <p:spPr>
          <a:xfrm>
            <a:off x="511750" y="2696175"/>
            <a:ext cx="7543800" cy="441900"/>
          </a:xfrm>
          <a:prstGeom prst="rect">
            <a:avLst/>
          </a:prstGeom>
          <a:noFill/>
          <a:ln>
            <a:noFill/>
          </a:ln>
        </p:spPr>
        <p:txBody>
          <a:bodyPr anchorCtr="0" anchor="t" bIns="45700" lIns="91425" spcFirstLastPara="1" rIns="91425" wrap="square" tIns="45700">
            <a:normAutofit/>
          </a:bodyPr>
          <a:lstStyle/>
          <a:p>
            <a:pPr indent="0" lvl="0" marL="0" rtl="0" algn="l">
              <a:lnSpc>
                <a:spcPct val="85000"/>
              </a:lnSpc>
              <a:spcBef>
                <a:spcPts val="0"/>
              </a:spcBef>
              <a:spcAft>
                <a:spcPts val="0"/>
              </a:spcAft>
              <a:buNone/>
            </a:pPr>
            <a:r>
              <a:rPr b="1" lang="en-GB">
                <a:solidFill>
                  <a:srgbClr val="3F3F3F"/>
                </a:solidFill>
                <a:latin typeface="Mada"/>
                <a:ea typeface="Mada"/>
                <a:cs typeface="Mada"/>
                <a:sym typeface="Mada"/>
              </a:rPr>
              <a:t>Step 2: Confirm the Existence of an Outbreak/Epidemic</a:t>
            </a:r>
            <a:endParaRPr b="1">
              <a:solidFill>
                <a:srgbClr val="3F3F3F"/>
              </a:solidFill>
              <a:latin typeface="Mada"/>
              <a:ea typeface="Mada"/>
              <a:cs typeface="Mada"/>
              <a:sym typeface="Mada"/>
            </a:endParaRPr>
          </a:p>
        </p:txBody>
      </p:sp>
      <p:sp>
        <p:nvSpPr>
          <p:cNvPr id="357" name="Google Shape;357;p20"/>
          <p:cNvSpPr txBox="1"/>
          <p:nvPr/>
        </p:nvSpPr>
        <p:spPr>
          <a:xfrm>
            <a:off x="778175" y="3040400"/>
            <a:ext cx="6813300" cy="2308800"/>
          </a:xfrm>
          <a:prstGeom prst="rect">
            <a:avLst/>
          </a:prstGeom>
          <a:noFill/>
          <a:ln>
            <a:noFill/>
          </a:ln>
        </p:spPr>
        <p:txBody>
          <a:bodyPr anchorCtr="0" anchor="t" bIns="45700" lIns="0" spcFirstLastPara="1" rIns="0" wrap="square" tIns="45700">
            <a:normAutofit/>
          </a:bodyPr>
          <a:lstStyle/>
          <a:p>
            <a:pPr indent="-304800" lvl="0" marL="457200" rtl="0" algn="l">
              <a:lnSpc>
                <a:spcPct val="100000"/>
              </a:lnSpc>
              <a:spcBef>
                <a:spcPts val="0"/>
              </a:spcBef>
              <a:spcAft>
                <a:spcPts val="0"/>
              </a:spcAft>
              <a:buClr>
                <a:srgbClr val="434343"/>
              </a:buClr>
              <a:buSzPts val="1200"/>
              <a:buFont typeface="Mada"/>
              <a:buChar char="●"/>
            </a:pPr>
            <a:r>
              <a:rPr lang="en-GB" sz="1200">
                <a:solidFill>
                  <a:srgbClr val="434343"/>
                </a:solidFill>
                <a:latin typeface="Mada"/>
                <a:ea typeface="Mada"/>
                <a:cs typeface="Mada"/>
                <a:sym typeface="Mada"/>
              </a:rPr>
              <a:t>Very important to establish that the disease being seen in the community is in fact an outbreak Investigations can be costly and time consuming</a:t>
            </a:r>
            <a:endParaRPr sz="1200">
              <a:solidFill>
                <a:srgbClr val="434343"/>
              </a:solidFill>
              <a:latin typeface="Mada"/>
              <a:ea typeface="Mada"/>
              <a:cs typeface="Mada"/>
              <a:sym typeface="Mada"/>
            </a:endParaRPr>
          </a:p>
          <a:p>
            <a:pPr indent="-304800" lvl="0" marL="457200" rtl="0" algn="l">
              <a:lnSpc>
                <a:spcPct val="100000"/>
              </a:lnSpc>
              <a:spcBef>
                <a:spcPts val="0"/>
              </a:spcBef>
              <a:spcAft>
                <a:spcPts val="0"/>
              </a:spcAft>
              <a:buClr>
                <a:srgbClr val="434343"/>
              </a:buClr>
              <a:buSzPts val="1200"/>
              <a:buFont typeface="Mada"/>
              <a:buChar char="●"/>
            </a:pPr>
            <a:r>
              <a:rPr lang="en-GB" sz="1200">
                <a:solidFill>
                  <a:srgbClr val="434343"/>
                </a:solidFill>
                <a:latin typeface="Mada"/>
                <a:ea typeface="Mada"/>
                <a:cs typeface="Mada"/>
                <a:sym typeface="Mada"/>
              </a:rPr>
              <a:t>Normal rate of illness in the population must be known </a:t>
            </a:r>
            <a:endParaRPr sz="1200">
              <a:solidFill>
                <a:srgbClr val="434343"/>
              </a:solidFill>
              <a:latin typeface="Mada"/>
              <a:ea typeface="Mada"/>
              <a:cs typeface="Mada"/>
              <a:sym typeface="Mada"/>
            </a:endParaRPr>
          </a:p>
          <a:p>
            <a:pPr indent="-304800" lvl="0" marL="457200" rtl="0" algn="l">
              <a:lnSpc>
                <a:spcPct val="100000"/>
              </a:lnSpc>
              <a:spcBef>
                <a:spcPts val="0"/>
              </a:spcBef>
              <a:spcAft>
                <a:spcPts val="0"/>
              </a:spcAft>
              <a:buClr>
                <a:srgbClr val="434343"/>
              </a:buClr>
              <a:buSzPts val="1200"/>
              <a:buFont typeface="Mada"/>
              <a:buChar char="●"/>
            </a:pPr>
            <a:r>
              <a:rPr lang="en-GB" sz="1200">
                <a:solidFill>
                  <a:srgbClr val="434343"/>
                </a:solidFill>
                <a:latin typeface="Mada"/>
                <a:ea typeface="Mada"/>
                <a:cs typeface="Mada"/>
                <a:sym typeface="Mada"/>
              </a:rPr>
              <a:t>Time is critical</a:t>
            </a:r>
            <a:endParaRPr sz="1200">
              <a:solidFill>
                <a:srgbClr val="434343"/>
              </a:solidFill>
              <a:latin typeface="Mada"/>
              <a:ea typeface="Mada"/>
              <a:cs typeface="Mada"/>
              <a:sym typeface="Mada"/>
            </a:endParaRPr>
          </a:p>
          <a:p>
            <a:pPr indent="-304800" lvl="1" marL="914400" rtl="0" algn="l">
              <a:lnSpc>
                <a:spcPct val="100000"/>
              </a:lnSpc>
              <a:spcBef>
                <a:spcPts val="0"/>
              </a:spcBef>
              <a:spcAft>
                <a:spcPts val="0"/>
              </a:spcAft>
              <a:buClr>
                <a:srgbClr val="434343"/>
              </a:buClr>
              <a:buSzPts val="1200"/>
              <a:buFont typeface="Mada"/>
              <a:buChar char="○"/>
            </a:pPr>
            <a:r>
              <a:rPr lang="en-GB" sz="1200">
                <a:solidFill>
                  <a:srgbClr val="434343"/>
                </a:solidFill>
                <a:latin typeface="Mada"/>
                <a:ea typeface="Mada"/>
                <a:cs typeface="Mada"/>
                <a:sym typeface="Mada"/>
              </a:rPr>
              <a:t>What is expected number of disease?</a:t>
            </a:r>
            <a:endParaRPr sz="1200">
              <a:solidFill>
                <a:srgbClr val="434343"/>
              </a:solidFill>
              <a:latin typeface="Mada"/>
              <a:ea typeface="Mada"/>
              <a:cs typeface="Mada"/>
              <a:sym typeface="Mada"/>
            </a:endParaRPr>
          </a:p>
          <a:p>
            <a:pPr indent="-304800" lvl="1" marL="914400" rtl="0" algn="l">
              <a:lnSpc>
                <a:spcPct val="100000"/>
              </a:lnSpc>
              <a:spcBef>
                <a:spcPts val="0"/>
              </a:spcBef>
              <a:spcAft>
                <a:spcPts val="0"/>
              </a:spcAft>
              <a:buClr>
                <a:srgbClr val="434343"/>
              </a:buClr>
              <a:buSzPts val="1200"/>
              <a:buFont typeface="Mada"/>
              <a:buChar char="○"/>
            </a:pPr>
            <a:r>
              <a:rPr lang="en-GB" sz="1200">
                <a:solidFill>
                  <a:srgbClr val="434343"/>
                </a:solidFill>
                <a:latin typeface="Mada"/>
                <a:ea typeface="Mada"/>
                <a:cs typeface="Mada"/>
                <a:sym typeface="Mada"/>
              </a:rPr>
              <a:t>Use Health Department Surveillance data</a:t>
            </a:r>
            <a:endParaRPr sz="1200">
              <a:solidFill>
                <a:srgbClr val="434343"/>
              </a:solidFill>
              <a:latin typeface="Mada"/>
              <a:ea typeface="Mada"/>
              <a:cs typeface="Mada"/>
              <a:sym typeface="Mada"/>
            </a:endParaRPr>
          </a:p>
          <a:p>
            <a:pPr indent="-304800" lvl="1" marL="914400" rtl="0" algn="l">
              <a:lnSpc>
                <a:spcPct val="100000"/>
              </a:lnSpc>
              <a:spcBef>
                <a:spcPts val="0"/>
              </a:spcBef>
              <a:spcAft>
                <a:spcPts val="0"/>
              </a:spcAft>
              <a:buClr>
                <a:srgbClr val="434343"/>
              </a:buClr>
              <a:buSzPts val="1200"/>
              <a:buFont typeface="Mada"/>
              <a:buChar char="○"/>
            </a:pPr>
            <a:r>
              <a:rPr lang="en-GB" sz="1200">
                <a:solidFill>
                  <a:srgbClr val="434343"/>
                </a:solidFill>
                <a:latin typeface="Mada"/>
                <a:ea typeface="Mada"/>
                <a:cs typeface="Mada"/>
                <a:sym typeface="Mada"/>
              </a:rPr>
              <a:t>Use hospital discharge records</a:t>
            </a:r>
            <a:endParaRPr sz="1200">
              <a:solidFill>
                <a:srgbClr val="434343"/>
              </a:solidFill>
              <a:latin typeface="Mada"/>
              <a:ea typeface="Mada"/>
              <a:cs typeface="Mada"/>
              <a:sym typeface="Mada"/>
            </a:endParaRPr>
          </a:p>
          <a:p>
            <a:pPr indent="-304800" lvl="1" marL="914400" rtl="0" algn="l">
              <a:lnSpc>
                <a:spcPct val="100000"/>
              </a:lnSpc>
              <a:spcBef>
                <a:spcPts val="0"/>
              </a:spcBef>
              <a:spcAft>
                <a:spcPts val="0"/>
              </a:spcAft>
              <a:buClr>
                <a:srgbClr val="434343"/>
              </a:buClr>
              <a:buSzPts val="1200"/>
              <a:buFont typeface="Mada"/>
              <a:buChar char="○"/>
            </a:pPr>
            <a:r>
              <a:rPr lang="en-GB" sz="1200">
                <a:solidFill>
                  <a:srgbClr val="434343"/>
                </a:solidFill>
                <a:latin typeface="Mada"/>
                <a:ea typeface="Mada"/>
                <a:cs typeface="Mada"/>
                <a:sym typeface="Mada"/>
              </a:rPr>
              <a:t>Use vital records</a:t>
            </a:r>
            <a:endParaRPr sz="1200">
              <a:solidFill>
                <a:srgbClr val="434343"/>
              </a:solidFill>
              <a:latin typeface="Mada"/>
              <a:ea typeface="Mada"/>
              <a:cs typeface="Mada"/>
              <a:sym typeface="Mada"/>
            </a:endParaRPr>
          </a:p>
          <a:p>
            <a:pPr indent="-304800" lvl="1" marL="914400" rtl="0" algn="l">
              <a:lnSpc>
                <a:spcPct val="100000"/>
              </a:lnSpc>
              <a:spcBef>
                <a:spcPts val="0"/>
              </a:spcBef>
              <a:spcAft>
                <a:spcPts val="0"/>
              </a:spcAft>
              <a:buClr>
                <a:srgbClr val="434343"/>
              </a:buClr>
              <a:buSzPts val="1200"/>
              <a:buFont typeface="Mada"/>
              <a:buChar char="○"/>
            </a:pPr>
            <a:r>
              <a:rPr lang="en-GB" sz="1200">
                <a:solidFill>
                  <a:srgbClr val="434343"/>
                </a:solidFill>
                <a:latin typeface="Mada"/>
                <a:ea typeface="Mada"/>
                <a:cs typeface="Mada"/>
                <a:sym typeface="Mada"/>
              </a:rPr>
              <a:t>Use registries</a:t>
            </a:r>
            <a:endParaRPr sz="1200">
              <a:solidFill>
                <a:srgbClr val="434343"/>
              </a:solidFill>
              <a:latin typeface="Mada"/>
              <a:ea typeface="Mada"/>
              <a:cs typeface="Mada"/>
              <a:sym typeface="Mada"/>
            </a:endParaRPr>
          </a:p>
          <a:p>
            <a:pPr indent="-304800" lvl="1" marL="914400" rtl="0" algn="l">
              <a:lnSpc>
                <a:spcPct val="100000"/>
              </a:lnSpc>
              <a:spcBef>
                <a:spcPts val="0"/>
              </a:spcBef>
              <a:spcAft>
                <a:spcPts val="0"/>
              </a:spcAft>
              <a:buClr>
                <a:srgbClr val="434343"/>
              </a:buClr>
              <a:buSzPts val="1200"/>
              <a:buFont typeface="Mada"/>
              <a:buChar char="○"/>
            </a:pPr>
            <a:r>
              <a:rPr lang="en-GB" sz="1200">
                <a:solidFill>
                  <a:srgbClr val="434343"/>
                </a:solidFill>
                <a:latin typeface="Mada"/>
                <a:ea typeface="Mada"/>
                <a:cs typeface="Mada"/>
                <a:sym typeface="Mada"/>
              </a:rPr>
              <a:t>May need to use neighboring rates</a:t>
            </a:r>
            <a:endParaRPr sz="1200">
              <a:solidFill>
                <a:srgbClr val="434343"/>
              </a:solidFill>
              <a:latin typeface="Mada"/>
              <a:ea typeface="Mada"/>
              <a:cs typeface="Mada"/>
              <a:sym typeface="Mada"/>
            </a:endParaRPr>
          </a:p>
          <a:p>
            <a:pPr indent="-304800" lvl="1" marL="914400" rtl="0" algn="l">
              <a:lnSpc>
                <a:spcPct val="100000"/>
              </a:lnSpc>
              <a:spcBef>
                <a:spcPts val="0"/>
              </a:spcBef>
              <a:spcAft>
                <a:spcPts val="0"/>
              </a:spcAft>
              <a:buClr>
                <a:srgbClr val="434343"/>
              </a:buClr>
              <a:buSzPts val="1200"/>
              <a:buFont typeface="Mada"/>
              <a:buChar char="○"/>
            </a:pPr>
            <a:r>
              <a:rPr lang="en-GB" sz="1200">
                <a:solidFill>
                  <a:srgbClr val="434343"/>
                </a:solidFill>
                <a:latin typeface="Mada"/>
                <a:ea typeface="Mada"/>
                <a:cs typeface="Mada"/>
                <a:sym typeface="Mada"/>
              </a:rPr>
              <a:t>Last resort: conduct a survey</a:t>
            </a:r>
            <a:endParaRPr sz="1200">
              <a:solidFill>
                <a:srgbClr val="434343"/>
              </a:solidFill>
              <a:latin typeface="Mada"/>
              <a:ea typeface="Mada"/>
              <a:cs typeface="Mada"/>
              <a:sym typeface="Mada"/>
            </a:endParaRPr>
          </a:p>
        </p:txBody>
      </p:sp>
      <p:sp>
        <p:nvSpPr>
          <p:cNvPr id="358" name="Google Shape;358;p20"/>
          <p:cNvSpPr txBox="1"/>
          <p:nvPr/>
        </p:nvSpPr>
        <p:spPr>
          <a:xfrm>
            <a:off x="511745" y="922953"/>
            <a:ext cx="3662100" cy="150600"/>
          </a:xfrm>
          <a:prstGeom prst="rect">
            <a:avLst/>
          </a:prstGeom>
          <a:noFill/>
          <a:ln>
            <a:noFill/>
          </a:ln>
        </p:spPr>
        <p:txBody>
          <a:bodyPr anchorCtr="0" anchor="t" bIns="45700" lIns="91425" spcFirstLastPara="1" rIns="91425" wrap="square" tIns="45700">
            <a:noAutofit/>
          </a:bodyPr>
          <a:lstStyle/>
          <a:p>
            <a:pPr indent="0" lvl="0" marL="0" rtl="0" algn="l">
              <a:lnSpc>
                <a:spcPct val="85000"/>
              </a:lnSpc>
              <a:spcBef>
                <a:spcPts val="0"/>
              </a:spcBef>
              <a:spcAft>
                <a:spcPts val="0"/>
              </a:spcAft>
              <a:buNone/>
            </a:pPr>
            <a:r>
              <a:rPr b="1" lang="en-GB">
                <a:solidFill>
                  <a:srgbClr val="3F3F3F"/>
                </a:solidFill>
                <a:latin typeface="Mada"/>
                <a:ea typeface="Mada"/>
                <a:cs typeface="Mada"/>
                <a:sym typeface="Mada"/>
              </a:rPr>
              <a:t>Step 1: Confirm the Diagnosis</a:t>
            </a:r>
            <a:endParaRPr b="1">
              <a:solidFill>
                <a:srgbClr val="3F3F3F"/>
              </a:solidFill>
              <a:latin typeface="Mada"/>
              <a:ea typeface="Mada"/>
              <a:cs typeface="Mada"/>
              <a:sym typeface="Mada"/>
            </a:endParaRPr>
          </a:p>
        </p:txBody>
      </p:sp>
      <p:sp>
        <p:nvSpPr>
          <p:cNvPr id="359" name="Google Shape;359;p20"/>
          <p:cNvSpPr txBox="1"/>
          <p:nvPr/>
        </p:nvSpPr>
        <p:spPr>
          <a:xfrm>
            <a:off x="778167" y="1140287"/>
            <a:ext cx="4951500" cy="1664700"/>
          </a:xfrm>
          <a:prstGeom prst="rect">
            <a:avLst/>
          </a:prstGeom>
          <a:noFill/>
          <a:ln>
            <a:noFill/>
          </a:ln>
        </p:spPr>
        <p:txBody>
          <a:bodyPr anchorCtr="0" anchor="t" bIns="45700" lIns="0" spcFirstLastPara="1" rIns="0" wrap="square" tIns="45700">
            <a:normAutofit/>
          </a:bodyPr>
          <a:lstStyle/>
          <a:p>
            <a:pPr indent="0" lvl="0" marL="0" rtl="0" algn="l">
              <a:lnSpc>
                <a:spcPct val="100000"/>
              </a:lnSpc>
              <a:spcBef>
                <a:spcPts val="0"/>
              </a:spcBef>
              <a:spcAft>
                <a:spcPts val="0"/>
              </a:spcAft>
              <a:buNone/>
            </a:pPr>
            <a:r>
              <a:rPr lang="en-GB" sz="1200">
                <a:solidFill>
                  <a:srgbClr val="434343"/>
                </a:solidFill>
                <a:latin typeface="Mada"/>
                <a:ea typeface="Mada"/>
                <a:cs typeface="Mada"/>
                <a:sym typeface="Mada"/>
              </a:rPr>
              <a:t>Symptoms need to be reviewed.</a:t>
            </a:r>
            <a:endParaRPr sz="1200">
              <a:solidFill>
                <a:srgbClr val="434343"/>
              </a:solidFill>
              <a:latin typeface="Mada"/>
              <a:ea typeface="Mada"/>
              <a:cs typeface="Mada"/>
              <a:sym typeface="Mada"/>
            </a:endParaRPr>
          </a:p>
          <a:p>
            <a:pPr indent="-304800" lvl="0" marL="457200" rtl="0" algn="l">
              <a:lnSpc>
                <a:spcPct val="100000"/>
              </a:lnSpc>
              <a:spcBef>
                <a:spcPts val="0"/>
              </a:spcBef>
              <a:spcAft>
                <a:spcPts val="0"/>
              </a:spcAft>
              <a:buClr>
                <a:srgbClr val="434343"/>
              </a:buClr>
              <a:buSzPts val="1200"/>
              <a:buFont typeface="Mada"/>
              <a:buChar char="●"/>
            </a:pPr>
            <a:r>
              <a:rPr lang="en-GB" sz="1200">
                <a:solidFill>
                  <a:srgbClr val="434343"/>
                </a:solidFill>
                <a:latin typeface="Mada"/>
                <a:ea typeface="Mada"/>
                <a:cs typeface="Mada"/>
                <a:sym typeface="Mada"/>
              </a:rPr>
              <a:t>Disease must be properly diagnosed:</a:t>
            </a:r>
            <a:endParaRPr sz="1200">
              <a:solidFill>
                <a:srgbClr val="434343"/>
              </a:solidFill>
              <a:latin typeface="Mada"/>
              <a:ea typeface="Mada"/>
              <a:cs typeface="Mada"/>
              <a:sym typeface="Mada"/>
            </a:endParaRPr>
          </a:p>
          <a:p>
            <a:pPr indent="-304800" lvl="1" marL="914400" rtl="0" algn="l">
              <a:lnSpc>
                <a:spcPct val="100000"/>
              </a:lnSpc>
              <a:spcBef>
                <a:spcPts val="0"/>
              </a:spcBef>
              <a:spcAft>
                <a:spcPts val="0"/>
              </a:spcAft>
              <a:buClr>
                <a:srgbClr val="434343"/>
              </a:buClr>
              <a:buSzPts val="1200"/>
              <a:buFont typeface="Mada"/>
              <a:buChar char="○"/>
            </a:pPr>
            <a:r>
              <a:rPr lang="en-GB" sz="1200">
                <a:solidFill>
                  <a:srgbClr val="434343"/>
                </a:solidFill>
                <a:latin typeface="Mada"/>
                <a:ea typeface="Mada"/>
                <a:cs typeface="Mada"/>
                <a:sym typeface="Mada"/>
              </a:rPr>
              <a:t>“Re-look” at records and visit existing cases</a:t>
            </a:r>
            <a:endParaRPr sz="1200">
              <a:solidFill>
                <a:srgbClr val="434343"/>
              </a:solidFill>
              <a:latin typeface="Mada"/>
              <a:ea typeface="Mada"/>
              <a:cs typeface="Mada"/>
              <a:sym typeface="Mada"/>
            </a:endParaRPr>
          </a:p>
          <a:p>
            <a:pPr indent="-304800" lvl="1" marL="914400" rtl="0" algn="l">
              <a:lnSpc>
                <a:spcPct val="100000"/>
              </a:lnSpc>
              <a:spcBef>
                <a:spcPts val="0"/>
              </a:spcBef>
              <a:spcAft>
                <a:spcPts val="0"/>
              </a:spcAft>
              <a:buClr>
                <a:srgbClr val="434343"/>
              </a:buClr>
              <a:buSzPts val="1200"/>
              <a:buFont typeface="Mada"/>
              <a:buChar char="○"/>
            </a:pPr>
            <a:r>
              <a:rPr lang="en-GB" sz="1200">
                <a:solidFill>
                  <a:srgbClr val="434343"/>
                </a:solidFill>
                <a:latin typeface="Mada"/>
                <a:ea typeface="Mada"/>
                <a:cs typeface="Mada"/>
                <a:sym typeface="Mada"/>
              </a:rPr>
              <a:t>Ensure suspected illness is properly diagnosed</a:t>
            </a:r>
            <a:endParaRPr sz="1200">
              <a:solidFill>
                <a:srgbClr val="434343"/>
              </a:solidFill>
              <a:latin typeface="Mada"/>
              <a:ea typeface="Mada"/>
              <a:cs typeface="Mada"/>
              <a:sym typeface="Mada"/>
            </a:endParaRPr>
          </a:p>
          <a:p>
            <a:pPr indent="-304800" lvl="1" marL="914400" rtl="0" algn="l">
              <a:lnSpc>
                <a:spcPct val="100000"/>
              </a:lnSpc>
              <a:spcBef>
                <a:spcPts val="0"/>
              </a:spcBef>
              <a:spcAft>
                <a:spcPts val="0"/>
              </a:spcAft>
              <a:buClr>
                <a:srgbClr val="434343"/>
              </a:buClr>
              <a:buSzPts val="1200"/>
              <a:buFont typeface="Mada"/>
              <a:buChar char="○"/>
            </a:pPr>
            <a:r>
              <a:rPr lang="en-GB" sz="1200">
                <a:solidFill>
                  <a:srgbClr val="434343"/>
                </a:solidFill>
                <a:latin typeface="Mada"/>
                <a:ea typeface="Mada"/>
                <a:cs typeface="Mada"/>
                <a:sym typeface="Mada"/>
              </a:rPr>
              <a:t>Confirm laboratory results/rule out errors</a:t>
            </a:r>
            <a:endParaRPr sz="1200">
              <a:solidFill>
                <a:srgbClr val="434343"/>
              </a:solidFill>
              <a:latin typeface="Mada"/>
              <a:ea typeface="Mada"/>
              <a:cs typeface="Mada"/>
              <a:sym typeface="Mada"/>
            </a:endParaRPr>
          </a:p>
          <a:p>
            <a:pPr indent="-304800" lvl="1" marL="914400" rtl="0" algn="l">
              <a:lnSpc>
                <a:spcPct val="100000"/>
              </a:lnSpc>
              <a:spcBef>
                <a:spcPts val="0"/>
              </a:spcBef>
              <a:spcAft>
                <a:spcPts val="0"/>
              </a:spcAft>
              <a:buClr>
                <a:srgbClr val="434343"/>
              </a:buClr>
              <a:buSzPts val="1200"/>
              <a:buFont typeface="Mada"/>
              <a:buChar char="○"/>
            </a:pPr>
            <a:r>
              <a:rPr lang="en-GB" sz="1200">
                <a:solidFill>
                  <a:srgbClr val="434343"/>
                </a:solidFill>
                <a:latin typeface="Mada"/>
                <a:ea typeface="Mada"/>
                <a:cs typeface="Mada"/>
                <a:sym typeface="Mada"/>
              </a:rPr>
              <a:t>Visit/assess patients (cases)</a:t>
            </a:r>
            <a:endParaRPr sz="1200">
              <a:solidFill>
                <a:srgbClr val="434343"/>
              </a:solidFill>
              <a:latin typeface="Mada"/>
              <a:ea typeface="Mada"/>
              <a:cs typeface="Mada"/>
              <a:sym typeface="Mada"/>
            </a:endParaRPr>
          </a:p>
          <a:p>
            <a:pPr indent="-304800" lvl="1" marL="914400" rtl="0" algn="l">
              <a:lnSpc>
                <a:spcPct val="100000"/>
              </a:lnSpc>
              <a:spcBef>
                <a:spcPts val="0"/>
              </a:spcBef>
              <a:spcAft>
                <a:spcPts val="0"/>
              </a:spcAft>
              <a:buClr>
                <a:srgbClr val="434343"/>
              </a:buClr>
              <a:buSzPts val="1200"/>
              <a:buFont typeface="Mada"/>
              <a:buChar char="○"/>
            </a:pPr>
            <a:r>
              <a:rPr lang="en-GB" sz="1200">
                <a:solidFill>
                  <a:srgbClr val="434343"/>
                </a:solidFill>
                <a:latin typeface="Mada"/>
                <a:ea typeface="Mada"/>
                <a:cs typeface="Mada"/>
                <a:sym typeface="Mada"/>
              </a:rPr>
              <a:t>Summarize clinical and laboratory findings</a:t>
            </a:r>
            <a:endParaRPr sz="1200">
              <a:solidFill>
                <a:srgbClr val="434343"/>
              </a:solidFill>
              <a:latin typeface="Mada"/>
              <a:ea typeface="Mada"/>
              <a:cs typeface="Mada"/>
              <a:sym typeface="Mada"/>
            </a:endParaRPr>
          </a:p>
          <a:p>
            <a:pPr indent="-68579" lvl="1" marL="384048" rtl="0" algn="l">
              <a:lnSpc>
                <a:spcPct val="100000"/>
              </a:lnSpc>
              <a:spcBef>
                <a:spcPts val="600"/>
              </a:spcBef>
              <a:spcAft>
                <a:spcPts val="0"/>
              </a:spcAft>
              <a:buNone/>
            </a:pPr>
            <a:r>
              <a:t/>
            </a:r>
            <a:endParaRPr sz="1200">
              <a:solidFill>
                <a:srgbClr val="434343"/>
              </a:solidFill>
              <a:latin typeface="Mada"/>
              <a:ea typeface="Mada"/>
              <a:cs typeface="Mada"/>
              <a:sym typeface="Mada"/>
            </a:endParaRPr>
          </a:p>
        </p:txBody>
      </p:sp>
      <p:sp>
        <p:nvSpPr>
          <p:cNvPr id="360" name="Google Shape;360;p20"/>
          <p:cNvSpPr txBox="1"/>
          <p:nvPr/>
        </p:nvSpPr>
        <p:spPr>
          <a:xfrm>
            <a:off x="857775" y="118775"/>
            <a:ext cx="6189900" cy="1021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lang="en-GB" sz="3000">
                <a:solidFill>
                  <a:srgbClr val="134F5C"/>
                </a:solidFill>
                <a:latin typeface="Nunito"/>
                <a:ea typeface="Nunito"/>
                <a:cs typeface="Nunito"/>
                <a:sym typeface="Nunito"/>
              </a:rPr>
              <a:t>Steps in an outbreak investigation </a:t>
            </a:r>
            <a:endParaRPr sz="3000">
              <a:solidFill>
                <a:srgbClr val="404040"/>
              </a:solidFill>
            </a:endParaRPr>
          </a:p>
        </p:txBody>
      </p:sp>
      <p:sp>
        <p:nvSpPr>
          <p:cNvPr id="361" name="Google Shape;361;p20"/>
          <p:cNvSpPr txBox="1"/>
          <p:nvPr/>
        </p:nvSpPr>
        <p:spPr>
          <a:xfrm>
            <a:off x="-3" y="7783592"/>
            <a:ext cx="3125400" cy="566700"/>
          </a:xfrm>
          <a:prstGeom prst="rect">
            <a:avLst/>
          </a:prstGeom>
          <a:noFill/>
          <a:ln>
            <a:noFill/>
          </a:ln>
        </p:spPr>
        <p:txBody>
          <a:bodyPr anchorCtr="0" anchor="t" bIns="45700" lIns="91425" spcFirstLastPara="1" rIns="91425" wrap="square" tIns="45700">
            <a:normAutofit/>
          </a:bodyPr>
          <a:lstStyle/>
          <a:p>
            <a:pPr indent="0" lvl="0" marL="0" rtl="0" algn="l">
              <a:lnSpc>
                <a:spcPct val="85000"/>
              </a:lnSpc>
              <a:spcBef>
                <a:spcPts val="0"/>
              </a:spcBef>
              <a:spcAft>
                <a:spcPts val="0"/>
              </a:spcAft>
              <a:buNone/>
            </a:pPr>
            <a:r>
              <a:rPr b="1" lang="en-GB" sz="1200">
                <a:solidFill>
                  <a:srgbClr val="3F3F3F"/>
                </a:solidFill>
                <a:latin typeface="Mada"/>
                <a:ea typeface="Mada"/>
                <a:cs typeface="Mada"/>
                <a:sym typeface="Mada"/>
              </a:rPr>
              <a:t>Meningococcal Disease —Case Definition</a:t>
            </a:r>
            <a:endParaRPr b="1" sz="1200">
              <a:solidFill>
                <a:srgbClr val="3F3F3F"/>
              </a:solidFill>
              <a:latin typeface="Mada"/>
              <a:ea typeface="Mada"/>
              <a:cs typeface="Mada"/>
              <a:sym typeface="Mada"/>
            </a:endParaRPr>
          </a:p>
        </p:txBody>
      </p:sp>
      <p:sp>
        <p:nvSpPr>
          <p:cNvPr id="362" name="Google Shape;362;p20"/>
          <p:cNvSpPr txBox="1"/>
          <p:nvPr/>
        </p:nvSpPr>
        <p:spPr>
          <a:xfrm>
            <a:off x="212000" y="8031175"/>
            <a:ext cx="4870200" cy="2558400"/>
          </a:xfrm>
          <a:prstGeom prst="rect">
            <a:avLst/>
          </a:prstGeom>
          <a:noFill/>
          <a:ln>
            <a:noFill/>
          </a:ln>
        </p:spPr>
        <p:txBody>
          <a:bodyPr anchorCtr="0" anchor="t" bIns="45700" lIns="0" spcFirstLastPara="1" rIns="0" wrap="square" tIns="45700">
            <a:normAutofit fontScale="77500" lnSpcReduction="20000"/>
          </a:bodyPr>
          <a:lstStyle/>
          <a:p>
            <a:pPr indent="0" lvl="0" marL="91440" rtl="0" algn="l">
              <a:lnSpc>
                <a:spcPct val="100000"/>
              </a:lnSpc>
              <a:spcBef>
                <a:spcPts val="0"/>
              </a:spcBef>
              <a:spcAft>
                <a:spcPts val="0"/>
              </a:spcAft>
              <a:buNone/>
            </a:pPr>
            <a:r>
              <a:rPr b="1" i="1" lang="en-GB" sz="1200">
                <a:solidFill>
                  <a:srgbClr val="76A5AF"/>
                </a:solidFill>
                <a:latin typeface="Mada"/>
                <a:ea typeface="Mada"/>
                <a:cs typeface="Mada"/>
                <a:sym typeface="Mada"/>
              </a:rPr>
              <a:t>Clinical case definition</a:t>
            </a:r>
            <a:endParaRPr sz="1200">
              <a:solidFill>
                <a:srgbClr val="76A5AF"/>
              </a:solidFill>
              <a:latin typeface="Mada"/>
              <a:ea typeface="Mada"/>
              <a:cs typeface="Mada"/>
              <a:sym typeface="Mada"/>
            </a:endParaRPr>
          </a:p>
          <a:p>
            <a:pPr indent="0" lvl="0" marL="91440" rtl="0" algn="l">
              <a:lnSpc>
                <a:spcPct val="100000"/>
              </a:lnSpc>
              <a:spcBef>
                <a:spcPts val="0"/>
              </a:spcBef>
              <a:spcAft>
                <a:spcPts val="0"/>
              </a:spcAft>
              <a:buNone/>
            </a:pPr>
            <a:r>
              <a:rPr lang="en-GB" sz="1200">
                <a:solidFill>
                  <a:srgbClr val="3F3F3F"/>
                </a:solidFill>
                <a:latin typeface="Mada"/>
                <a:ea typeface="Mada"/>
                <a:cs typeface="Mada"/>
                <a:sym typeface="Mada"/>
              </a:rPr>
              <a:t>An illness with sudden onset of fever (&gt;38.5°C rectal or &gt;38.0°C axillary) and one or more of the following: neck stiffness, altered consciousness, other meningeal sign or petechial or puerperal rash.</a:t>
            </a:r>
            <a:endParaRPr sz="1200">
              <a:solidFill>
                <a:srgbClr val="3F3F3F"/>
              </a:solidFill>
              <a:latin typeface="Mada"/>
              <a:ea typeface="Mada"/>
              <a:cs typeface="Mada"/>
              <a:sym typeface="Mada"/>
            </a:endParaRPr>
          </a:p>
          <a:p>
            <a:pPr indent="0" lvl="0" marL="91440" rtl="0" algn="l">
              <a:lnSpc>
                <a:spcPct val="100000"/>
              </a:lnSpc>
              <a:spcBef>
                <a:spcPts val="0"/>
              </a:spcBef>
              <a:spcAft>
                <a:spcPts val="0"/>
              </a:spcAft>
              <a:buNone/>
            </a:pPr>
            <a:r>
              <a:t/>
            </a:r>
            <a:endParaRPr sz="1200">
              <a:solidFill>
                <a:srgbClr val="3F3F3F"/>
              </a:solidFill>
              <a:latin typeface="Mada"/>
              <a:ea typeface="Mada"/>
              <a:cs typeface="Mada"/>
              <a:sym typeface="Mada"/>
            </a:endParaRPr>
          </a:p>
          <a:p>
            <a:pPr indent="0" lvl="0" marL="91440" rtl="0" algn="l">
              <a:lnSpc>
                <a:spcPct val="100000"/>
              </a:lnSpc>
              <a:spcBef>
                <a:spcPts val="0"/>
              </a:spcBef>
              <a:spcAft>
                <a:spcPts val="0"/>
              </a:spcAft>
              <a:buNone/>
            </a:pPr>
            <a:r>
              <a:rPr b="1" i="1" lang="en-GB" sz="1200">
                <a:solidFill>
                  <a:srgbClr val="76A5AF"/>
                </a:solidFill>
                <a:latin typeface="Mada"/>
                <a:ea typeface="Mada"/>
                <a:cs typeface="Mada"/>
                <a:sym typeface="Mada"/>
              </a:rPr>
              <a:t>Laboratory criteria for diagnosis</a:t>
            </a:r>
            <a:endParaRPr sz="1200">
              <a:solidFill>
                <a:srgbClr val="76A5AF"/>
              </a:solidFill>
              <a:latin typeface="Mada"/>
              <a:ea typeface="Mada"/>
              <a:cs typeface="Mada"/>
              <a:sym typeface="Mada"/>
            </a:endParaRPr>
          </a:p>
          <a:p>
            <a:pPr indent="0" lvl="0" marL="91440" rtl="0" algn="l">
              <a:lnSpc>
                <a:spcPct val="100000"/>
              </a:lnSpc>
              <a:spcBef>
                <a:spcPts val="0"/>
              </a:spcBef>
              <a:spcAft>
                <a:spcPts val="0"/>
              </a:spcAft>
              <a:buNone/>
            </a:pPr>
            <a:r>
              <a:rPr lang="en-GB" sz="1200">
                <a:solidFill>
                  <a:srgbClr val="3F3F3F"/>
                </a:solidFill>
                <a:latin typeface="Mada"/>
                <a:ea typeface="Mada"/>
                <a:cs typeface="Mada"/>
                <a:sym typeface="Mada"/>
              </a:rPr>
              <a:t>Positive cerebrospinal fluid (CSF) antigen detection or positive culture.</a:t>
            </a:r>
            <a:endParaRPr sz="1200">
              <a:solidFill>
                <a:srgbClr val="3F3F3F"/>
              </a:solidFill>
              <a:latin typeface="Mada"/>
              <a:ea typeface="Mada"/>
              <a:cs typeface="Mada"/>
              <a:sym typeface="Mada"/>
            </a:endParaRPr>
          </a:p>
          <a:p>
            <a:pPr indent="0" lvl="0" marL="91440" rtl="0" algn="l">
              <a:lnSpc>
                <a:spcPct val="100000"/>
              </a:lnSpc>
              <a:spcBef>
                <a:spcPts val="0"/>
              </a:spcBef>
              <a:spcAft>
                <a:spcPts val="0"/>
              </a:spcAft>
              <a:buNone/>
            </a:pPr>
            <a:r>
              <a:t/>
            </a:r>
            <a:endParaRPr sz="1200">
              <a:solidFill>
                <a:srgbClr val="3F3F3F"/>
              </a:solidFill>
              <a:latin typeface="Mada"/>
              <a:ea typeface="Mada"/>
              <a:cs typeface="Mada"/>
              <a:sym typeface="Mada"/>
            </a:endParaRPr>
          </a:p>
          <a:p>
            <a:pPr indent="0" lvl="0" marL="91440" rtl="0" algn="l">
              <a:lnSpc>
                <a:spcPct val="100000"/>
              </a:lnSpc>
              <a:spcBef>
                <a:spcPts val="0"/>
              </a:spcBef>
              <a:spcAft>
                <a:spcPts val="0"/>
              </a:spcAft>
              <a:buNone/>
            </a:pPr>
            <a:r>
              <a:rPr b="1" i="1" lang="en-GB" sz="1200">
                <a:solidFill>
                  <a:srgbClr val="76A5AF"/>
                </a:solidFill>
                <a:latin typeface="Mada"/>
                <a:ea typeface="Mada"/>
                <a:cs typeface="Mada"/>
                <a:sym typeface="Mada"/>
              </a:rPr>
              <a:t>Case classification</a:t>
            </a:r>
            <a:endParaRPr sz="1200">
              <a:solidFill>
                <a:srgbClr val="76A5AF"/>
              </a:solidFill>
              <a:latin typeface="Mada"/>
              <a:ea typeface="Mada"/>
              <a:cs typeface="Mada"/>
              <a:sym typeface="Mada"/>
            </a:endParaRPr>
          </a:p>
          <a:p>
            <a:pPr indent="0" lvl="0" marL="91440" rtl="0" algn="l">
              <a:lnSpc>
                <a:spcPct val="100000"/>
              </a:lnSpc>
              <a:spcBef>
                <a:spcPts val="0"/>
              </a:spcBef>
              <a:spcAft>
                <a:spcPts val="0"/>
              </a:spcAft>
              <a:buNone/>
            </a:pPr>
            <a:r>
              <a:rPr b="1" i="1" lang="en-GB" sz="1200">
                <a:solidFill>
                  <a:srgbClr val="D0E0E3"/>
                </a:solidFill>
                <a:latin typeface="Mada"/>
                <a:ea typeface="Mada"/>
                <a:cs typeface="Mada"/>
                <a:sym typeface="Mada"/>
              </a:rPr>
              <a:t>Suspected</a:t>
            </a:r>
            <a:r>
              <a:rPr b="1" i="1" lang="en-GB" sz="1200">
                <a:solidFill>
                  <a:srgbClr val="3F3F3F"/>
                </a:solidFill>
                <a:latin typeface="Mada"/>
                <a:ea typeface="Mada"/>
                <a:cs typeface="Mada"/>
                <a:sym typeface="Mada"/>
              </a:rPr>
              <a:t>:</a:t>
            </a:r>
            <a:r>
              <a:rPr lang="en-GB" sz="1200">
                <a:solidFill>
                  <a:srgbClr val="3F3F3F"/>
                </a:solidFill>
                <a:latin typeface="Mada"/>
                <a:ea typeface="Mada"/>
                <a:cs typeface="Mada"/>
                <a:sym typeface="Mada"/>
              </a:rPr>
              <a:t> A case that meets the clinical case definition.</a:t>
            </a:r>
            <a:endParaRPr sz="1200">
              <a:solidFill>
                <a:srgbClr val="3F3F3F"/>
              </a:solidFill>
              <a:latin typeface="Mada"/>
              <a:ea typeface="Mada"/>
              <a:cs typeface="Mada"/>
              <a:sym typeface="Mada"/>
            </a:endParaRPr>
          </a:p>
          <a:p>
            <a:pPr indent="0" lvl="0" marL="91440" rtl="0" algn="l">
              <a:lnSpc>
                <a:spcPct val="100000"/>
              </a:lnSpc>
              <a:spcBef>
                <a:spcPts val="0"/>
              </a:spcBef>
              <a:spcAft>
                <a:spcPts val="0"/>
              </a:spcAft>
              <a:buNone/>
            </a:pPr>
            <a:r>
              <a:t/>
            </a:r>
            <a:endParaRPr sz="1200">
              <a:solidFill>
                <a:srgbClr val="3F3F3F"/>
              </a:solidFill>
              <a:latin typeface="Mada"/>
              <a:ea typeface="Mada"/>
              <a:cs typeface="Mada"/>
              <a:sym typeface="Mada"/>
            </a:endParaRPr>
          </a:p>
          <a:p>
            <a:pPr indent="0" lvl="0" marL="91440" rtl="0" algn="l">
              <a:lnSpc>
                <a:spcPct val="100000"/>
              </a:lnSpc>
              <a:spcBef>
                <a:spcPts val="0"/>
              </a:spcBef>
              <a:spcAft>
                <a:spcPts val="0"/>
              </a:spcAft>
              <a:buNone/>
            </a:pPr>
            <a:r>
              <a:rPr b="1" i="1" lang="en-GB" sz="1200">
                <a:solidFill>
                  <a:srgbClr val="D0E0E3"/>
                </a:solidFill>
                <a:latin typeface="Mada"/>
                <a:ea typeface="Mada"/>
                <a:cs typeface="Mada"/>
                <a:sym typeface="Mada"/>
              </a:rPr>
              <a:t>Probable</a:t>
            </a:r>
            <a:r>
              <a:rPr b="1" i="1" lang="en-GB" sz="1200">
                <a:solidFill>
                  <a:srgbClr val="3F3F3F"/>
                </a:solidFill>
                <a:latin typeface="Mada"/>
                <a:ea typeface="Mada"/>
                <a:cs typeface="Mada"/>
                <a:sym typeface="Mada"/>
              </a:rPr>
              <a:t>:</a:t>
            </a:r>
            <a:r>
              <a:rPr lang="en-GB" sz="1200">
                <a:solidFill>
                  <a:srgbClr val="3F3F3F"/>
                </a:solidFill>
                <a:latin typeface="Mada"/>
                <a:ea typeface="Mada"/>
                <a:cs typeface="Mada"/>
                <a:sym typeface="Mada"/>
              </a:rPr>
              <a:t> A suspected case as defined above and turbid CSF (with or without positive Gram stain) or ongoing epidemic and epidemiological link to a confirmed case.</a:t>
            </a:r>
            <a:endParaRPr sz="1200">
              <a:solidFill>
                <a:srgbClr val="3F3F3F"/>
              </a:solidFill>
              <a:latin typeface="Mada"/>
              <a:ea typeface="Mada"/>
              <a:cs typeface="Mada"/>
              <a:sym typeface="Mada"/>
            </a:endParaRPr>
          </a:p>
          <a:p>
            <a:pPr indent="0" lvl="0" marL="91440" rtl="0" algn="l">
              <a:lnSpc>
                <a:spcPct val="100000"/>
              </a:lnSpc>
              <a:spcBef>
                <a:spcPts val="0"/>
              </a:spcBef>
              <a:spcAft>
                <a:spcPts val="0"/>
              </a:spcAft>
              <a:buNone/>
            </a:pPr>
            <a:r>
              <a:t/>
            </a:r>
            <a:endParaRPr sz="1200">
              <a:solidFill>
                <a:srgbClr val="3F3F3F"/>
              </a:solidFill>
              <a:latin typeface="Mada"/>
              <a:ea typeface="Mada"/>
              <a:cs typeface="Mada"/>
              <a:sym typeface="Mada"/>
            </a:endParaRPr>
          </a:p>
          <a:p>
            <a:pPr indent="0" lvl="0" marL="91440" rtl="0" algn="l">
              <a:lnSpc>
                <a:spcPct val="100000"/>
              </a:lnSpc>
              <a:spcBef>
                <a:spcPts val="0"/>
              </a:spcBef>
              <a:spcAft>
                <a:spcPts val="0"/>
              </a:spcAft>
              <a:buNone/>
            </a:pPr>
            <a:r>
              <a:rPr b="1" i="1" lang="en-GB" sz="1200">
                <a:solidFill>
                  <a:srgbClr val="D0E0E3"/>
                </a:solidFill>
                <a:latin typeface="Mada"/>
                <a:ea typeface="Mada"/>
                <a:cs typeface="Mada"/>
                <a:sym typeface="Mada"/>
              </a:rPr>
              <a:t>Confirmed</a:t>
            </a:r>
            <a:r>
              <a:rPr b="1" i="1" lang="en-GB" sz="1200">
                <a:solidFill>
                  <a:srgbClr val="3F3F3F"/>
                </a:solidFill>
                <a:latin typeface="Mada"/>
                <a:ea typeface="Mada"/>
                <a:cs typeface="Mada"/>
                <a:sym typeface="Mada"/>
              </a:rPr>
              <a:t>:</a:t>
            </a:r>
            <a:r>
              <a:rPr lang="en-GB" sz="1200">
                <a:solidFill>
                  <a:srgbClr val="3F3F3F"/>
                </a:solidFill>
                <a:latin typeface="Mada"/>
                <a:ea typeface="Mada"/>
                <a:cs typeface="Mada"/>
                <a:sym typeface="Mada"/>
              </a:rPr>
              <a:t> A suspected or probable case with laboratory confirmation.</a:t>
            </a:r>
            <a:endParaRPr sz="1200">
              <a:solidFill>
                <a:srgbClr val="3F3F3F"/>
              </a:solidFill>
              <a:latin typeface="Mada"/>
              <a:ea typeface="Mada"/>
              <a:cs typeface="Mada"/>
              <a:sym typeface="Mada"/>
            </a:endParaRPr>
          </a:p>
          <a:p>
            <a:pPr indent="-32384" lvl="0" marL="91440" rtl="0" algn="l">
              <a:lnSpc>
                <a:spcPct val="100000"/>
              </a:lnSpc>
              <a:spcBef>
                <a:spcPts val="1800"/>
              </a:spcBef>
              <a:spcAft>
                <a:spcPts val="0"/>
              </a:spcAft>
              <a:buNone/>
            </a:pPr>
            <a:r>
              <a:t/>
            </a:r>
            <a:endParaRPr sz="1200">
              <a:solidFill>
                <a:srgbClr val="3F3F3F"/>
              </a:solidFill>
              <a:latin typeface="Mada"/>
              <a:ea typeface="Mada"/>
              <a:cs typeface="Mada"/>
              <a:sym typeface="Mada"/>
            </a:endParaRPr>
          </a:p>
          <a:p>
            <a:pPr indent="-81597" lvl="0" marL="91440" rtl="0" algn="l">
              <a:lnSpc>
                <a:spcPct val="100000"/>
              </a:lnSpc>
              <a:spcBef>
                <a:spcPts val="1400"/>
              </a:spcBef>
              <a:spcAft>
                <a:spcPts val="0"/>
              </a:spcAft>
              <a:buClr>
                <a:srgbClr val="E48312"/>
              </a:buClr>
              <a:buSzPct val="100000"/>
              <a:buFont typeface="Mada"/>
              <a:buChar char=" "/>
            </a:pPr>
            <a:r>
              <a:t/>
            </a:r>
            <a:endParaRPr sz="1200">
              <a:solidFill>
                <a:srgbClr val="3F3F3F"/>
              </a:solidFill>
              <a:latin typeface="Mada"/>
              <a:ea typeface="Mada"/>
              <a:cs typeface="Mada"/>
              <a:sym typeface="Mada"/>
            </a:endParaRPr>
          </a:p>
        </p:txBody>
      </p:sp>
      <p:sp>
        <p:nvSpPr>
          <p:cNvPr id="363" name="Google Shape;363;p20"/>
          <p:cNvSpPr txBox="1"/>
          <p:nvPr/>
        </p:nvSpPr>
        <p:spPr>
          <a:xfrm>
            <a:off x="669425" y="5266040"/>
            <a:ext cx="7543800" cy="2379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85000"/>
              </a:lnSpc>
              <a:spcBef>
                <a:spcPts val="0"/>
              </a:spcBef>
              <a:spcAft>
                <a:spcPts val="0"/>
              </a:spcAft>
              <a:buNone/>
            </a:pPr>
            <a:r>
              <a:rPr b="1" lang="en-GB">
                <a:solidFill>
                  <a:srgbClr val="3F3F3F"/>
                </a:solidFill>
                <a:latin typeface="Mada"/>
                <a:ea typeface="Mada"/>
                <a:cs typeface="Mada"/>
                <a:sym typeface="Mada"/>
              </a:rPr>
              <a:t>Step 3: Define a Case and Count Cases</a:t>
            </a:r>
            <a:endParaRPr b="1">
              <a:solidFill>
                <a:srgbClr val="3F3F3F"/>
              </a:solidFill>
              <a:latin typeface="Mada"/>
              <a:ea typeface="Mada"/>
              <a:cs typeface="Mada"/>
              <a:sym typeface="Mada"/>
            </a:endParaRPr>
          </a:p>
        </p:txBody>
      </p:sp>
      <p:sp>
        <p:nvSpPr>
          <p:cNvPr id="364" name="Google Shape;364;p20"/>
          <p:cNvSpPr txBox="1"/>
          <p:nvPr/>
        </p:nvSpPr>
        <p:spPr>
          <a:xfrm>
            <a:off x="857775" y="5503950"/>
            <a:ext cx="6813300" cy="2308800"/>
          </a:xfrm>
          <a:prstGeom prst="rect">
            <a:avLst/>
          </a:prstGeom>
          <a:noFill/>
          <a:ln>
            <a:noFill/>
          </a:ln>
        </p:spPr>
        <p:txBody>
          <a:bodyPr anchorCtr="0" anchor="t" bIns="45700" lIns="0" spcFirstLastPara="1" rIns="0" wrap="square" tIns="45700">
            <a:normAutofit lnSpcReduction="10000"/>
          </a:bodyPr>
          <a:lstStyle/>
          <a:p>
            <a:pPr indent="0" lvl="0" marL="0" rtl="0" algn="l">
              <a:lnSpc>
                <a:spcPct val="90000"/>
              </a:lnSpc>
              <a:spcBef>
                <a:spcPts val="0"/>
              </a:spcBef>
              <a:spcAft>
                <a:spcPts val="0"/>
              </a:spcAft>
              <a:buNone/>
            </a:pPr>
            <a:r>
              <a:rPr lang="en-GB" sz="1200">
                <a:solidFill>
                  <a:srgbClr val="434343"/>
                </a:solidFill>
                <a:latin typeface="Mada"/>
                <a:ea typeface="Mada"/>
                <a:cs typeface="Mada"/>
                <a:sym typeface="Mada"/>
              </a:rPr>
              <a:t>  </a:t>
            </a:r>
            <a:r>
              <a:rPr lang="en-GB" sz="1200">
                <a:solidFill>
                  <a:srgbClr val="45818E"/>
                </a:solidFill>
                <a:latin typeface="Mada"/>
                <a:ea typeface="Mada"/>
                <a:cs typeface="Mada"/>
                <a:sym typeface="Mada"/>
              </a:rPr>
              <a:t>Case classification (definition) should include</a:t>
            </a:r>
            <a:r>
              <a:rPr lang="en-GB" sz="1200">
                <a:solidFill>
                  <a:srgbClr val="434343"/>
                </a:solidFill>
                <a:latin typeface="Mada"/>
                <a:ea typeface="Mada"/>
                <a:cs typeface="Mada"/>
                <a:sym typeface="Mada"/>
              </a:rPr>
              <a:t>:</a:t>
            </a:r>
            <a:endParaRPr sz="1200">
              <a:solidFill>
                <a:srgbClr val="434343"/>
              </a:solidFill>
              <a:latin typeface="Mada"/>
              <a:ea typeface="Mada"/>
              <a:cs typeface="Mada"/>
              <a:sym typeface="Mada"/>
            </a:endParaRPr>
          </a:p>
          <a:p>
            <a:pPr indent="-304800" lvl="0" marL="457200" rtl="0" algn="l">
              <a:lnSpc>
                <a:spcPct val="90000"/>
              </a:lnSpc>
              <a:spcBef>
                <a:spcPts val="800"/>
              </a:spcBef>
              <a:spcAft>
                <a:spcPts val="0"/>
              </a:spcAft>
              <a:buClr>
                <a:srgbClr val="434343"/>
              </a:buClr>
              <a:buSzPts val="1200"/>
              <a:buFont typeface="Mada"/>
              <a:buChar char="●"/>
            </a:pPr>
            <a:r>
              <a:rPr lang="en-GB" sz="1200">
                <a:solidFill>
                  <a:srgbClr val="434343"/>
                </a:solidFill>
                <a:latin typeface="Mada"/>
                <a:ea typeface="Mada"/>
                <a:cs typeface="Mada"/>
                <a:sym typeface="Mada"/>
              </a:rPr>
              <a:t>Clinical symptoms (± 1 symptom can change accuracy)</a:t>
            </a:r>
            <a:endParaRPr sz="1200">
              <a:solidFill>
                <a:srgbClr val="434343"/>
              </a:solidFill>
              <a:latin typeface="Mada"/>
              <a:ea typeface="Mada"/>
              <a:cs typeface="Mada"/>
              <a:sym typeface="Mada"/>
            </a:endParaRPr>
          </a:p>
          <a:p>
            <a:pPr indent="-304800" lvl="0" marL="457200" rtl="0" algn="l">
              <a:lnSpc>
                <a:spcPct val="90000"/>
              </a:lnSpc>
              <a:spcBef>
                <a:spcPts val="0"/>
              </a:spcBef>
              <a:spcAft>
                <a:spcPts val="0"/>
              </a:spcAft>
              <a:buClr>
                <a:srgbClr val="434343"/>
              </a:buClr>
              <a:buSzPts val="1200"/>
              <a:buFont typeface="Mada"/>
              <a:buChar char="●"/>
            </a:pPr>
            <a:r>
              <a:rPr lang="en-GB" sz="1200">
                <a:solidFill>
                  <a:srgbClr val="434343"/>
                </a:solidFill>
                <a:latin typeface="Mada"/>
                <a:ea typeface="Mada"/>
                <a:cs typeface="Mada"/>
                <a:sym typeface="Mada"/>
              </a:rPr>
              <a:t>Laboratory verification</a:t>
            </a:r>
            <a:endParaRPr sz="1200">
              <a:solidFill>
                <a:srgbClr val="434343"/>
              </a:solidFill>
              <a:latin typeface="Mada"/>
              <a:ea typeface="Mada"/>
              <a:cs typeface="Mada"/>
              <a:sym typeface="Mada"/>
            </a:endParaRPr>
          </a:p>
          <a:p>
            <a:pPr indent="-304800" lvl="0" marL="457200" rtl="0" algn="l">
              <a:lnSpc>
                <a:spcPct val="90000"/>
              </a:lnSpc>
              <a:spcBef>
                <a:spcPts val="0"/>
              </a:spcBef>
              <a:spcAft>
                <a:spcPts val="0"/>
              </a:spcAft>
              <a:buClr>
                <a:srgbClr val="434343"/>
              </a:buClr>
              <a:buSzPts val="1200"/>
              <a:buFont typeface="Mada"/>
              <a:buChar char="●"/>
            </a:pPr>
            <a:r>
              <a:rPr lang="en-GB" sz="1200">
                <a:solidFill>
                  <a:srgbClr val="434343"/>
                </a:solidFill>
                <a:latin typeface="Mada"/>
                <a:ea typeface="Mada"/>
                <a:cs typeface="Mada"/>
                <a:sym typeface="Mada"/>
              </a:rPr>
              <a:t>Restrictions of person, place, and time</a:t>
            </a:r>
            <a:endParaRPr sz="1200">
              <a:solidFill>
                <a:srgbClr val="434343"/>
              </a:solidFill>
              <a:latin typeface="Mada"/>
              <a:ea typeface="Mada"/>
              <a:cs typeface="Mada"/>
              <a:sym typeface="Mada"/>
            </a:endParaRPr>
          </a:p>
          <a:p>
            <a:pPr indent="-304800" lvl="0" marL="457200" rtl="0" algn="l">
              <a:lnSpc>
                <a:spcPct val="90000"/>
              </a:lnSpc>
              <a:spcBef>
                <a:spcPts val="0"/>
              </a:spcBef>
              <a:spcAft>
                <a:spcPts val="0"/>
              </a:spcAft>
              <a:buClr>
                <a:srgbClr val="434343"/>
              </a:buClr>
              <a:buSzPts val="1200"/>
              <a:buFont typeface="Mada"/>
              <a:buChar char="●"/>
            </a:pPr>
            <a:r>
              <a:rPr lang="en-GB" sz="1200">
                <a:solidFill>
                  <a:srgbClr val="434343"/>
                </a:solidFill>
                <a:latin typeface="Mada"/>
                <a:ea typeface="Mada"/>
                <a:cs typeface="Mada"/>
                <a:sym typeface="Mada"/>
              </a:rPr>
              <a:t>Do not include the exposure or risk factor you are interested in evaluating</a:t>
            </a:r>
            <a:endParaRPr sz="1200">
              <a:solidFill>
                <a:srgbClr val="434343"/>
              </a:solidFill>
              <a:latin typeface="Mada"/>
              <a:ea typeface="Mada"/>
              <a:cs typeface="Mada"/>
              <a:sym typeface="Mada"/>
            </a:endParaRPr>
          </a:p>
          <a:p>
            <a:pPr indent="-304800" lvl="0" marL="457200" rtl="0" algn="l">
              <a:lnSpc>
                <a:spcPct val="90000"/>
              </a:lnSpc>
              <a:spcBef>
                <a:spcPts val="0"/>
              </a:spcBef>
              <a:spcAft>
                <a:spcPts val="0"/>
              </a:spcAft>
              <a:buClr>
                <a:srgbClr val="434343"/>
              </a:buClr>
              <a:buSzPts val="1200"/>
              <a:buFont typeface="Mada"/>
              <a:buChar char="●"/>
            </a:pPr>
            <a:r>
              <a:rPr lang="en-GB" sz="1200">
                <a:solidFill>
                  <a:srgbClr val="434343"/>
                </a:solidFill>
                <a:latin typeface="Mada"/>
                <a:ea typeface="Mada"/>
                <a:cs typeface="Mada"/>
                <a:sym typeface="Mada"/>
              </a:rPr>
              <a:t>Must classify if cases are “confirmed, suspected, or probable”</a:t>
            </a:r>
            <a:endParaRPr sz="1200">
              <a:solidFill>
                <a:srgbClr val="434343"/>
              </a:solidFill>
              <a:latin typeface="Mada"/>
              <a:ea typeface="Mada"/>
              <a:cs typeface="Mada"/>
              <a:sym typeface="Mada"/>
            </a:endParaRPr>
          </a:p>
          <a:p>
            <a:pPr indent="0" lvl="0" marL="0" rtl="0" algn="l">
              <a:lnSpc>
                <a:spcPct val="90000"/>
              </a:lnSpc>
              <a:spcBef>
                <a:spcPts val="1800"/>
              </a:spcBef>
              <a:spcAft>
                <a:spcPts val="0"/>
              </a:spcAft>
              <a:buNone/>
            </a:pPr>
            <a:r>
              <a:rPr lang="en-GB" sz="1200">
                <a:solidFill>
                  <a:srgbClr val="434343"/>
                </a:solidFill>
                <a:latin typeface="Mada"/>
                <a:ea typeface="Mada"/>
                <a:cs typeface="Mada"/>
                <a:sym typeface="Mada"/>
              </a:rPr>
              <a:t>  </a:t>
            </a:r>
            <a:r>
              <a:rPr lang="en-GB" sz="1200">
                <a:solidFill>
                  <a:srgbClr val="45818E"/>
                </a:solidFill>
                <a:latin typeface="Mada"/>
                <a:ea typeface="Mada"/>
                <a:cs typeface="Mada"/>
                <a:sym typeface="Mada"/>
              </a:rPr>
              <a:t>Count cases</a:t>
            </a:r>
            <a:r>
              <a:rPr lang="en-GB" sz="1200">
                <a:solidFill>
                  <a:srgbClr val="434343"/>
                </a:solidFill>
                <a:latin typeface="Mada"/>
                <a:ea typeface="Mada"/>
                <a:cs typeface="Mada"/>
                <a:sym typeface="Mada"/>
              </a:rPr>
              <a:t>:</a:t>
            </a:r>
            <a:endParaRPr sz="1200">
              <a:solidFill>
                <a:srgbClr val="434343"/>
              </a:solidFill>
              <a:latin typeface="Mada"/>
              <a:ea typeface="Mada"/>
              <a:cs typeface="Mada"/>
              <a:sym typeface="Mada"/>
            </a:endParaRPr>
          </a:p>
          <a:p>
            <a:pPr indent="-304800" lvl="0" marL="457200" rtl="0" algn="l">
              <a:lnSpc>
                <a:spcPct val="90000"/>
              </a:lnSpc>
              <a:spcBef>
                <a:spcPts val="800"/>
              </a:spcBef>
              <a:spcAft>
                <a:spcPts val="0"/>
              </a:spcAft>
              <a:buClr>
                <a:srgbClr val="434343"/>
              </a:buClr>
              <a:buSzPts val="1200"/>
              <a:buFont typeface="Mada"/>
              <a:buChar char="●"/>
            </a:pPr>
            <a:r>
              <a:rPr lang="en-GB" sz="1200">
                <a:solidFill>
                  <a:srgbClr val="434343"/>
                </a:solidFill>
                <a:latin typeface="Mada"/>
                <a:ea typeface="Mada"/>
                <a:cs typeface="Mada"/>
                <a:sym typeface="Mada"/>
              </a:rPr>
              <a:t>Important to find and count all cases that exist</a:t>
            </a:r>
            <a:endParaRPr sz="1200">
              <a:solidFill>
                <a:srgbClr val="434343"/>
              </a:solidFill>
              <a:latin typeface="Mada"/>
              <a:ea typeface="Mada"/>
              <a:cs typeface="Mada"/>
              <a:sym typeface="Mada"/>
            </a:endParaRPr>
          </a:p>
          <a:p>
            <a:pPr indent="-304800" lvl="0" marL="457200" rtl="0" algn="l">
              <a:lnSpc>
                <a:spcPct val="90000"/>
              </a:lnSpc>
              <a:spcBef>
                <a:spcPts val="0"/>
              </a:spcBef>
              <a:spcAft>
                <a:spcPts val="0"/>
              </a:spcAft>
              <a:buClr>
                <a:srgbClr val="434343"/>
              </a:buClr>
              <a:buSzPts val="1200"/>
              <a:buFont typeface="Mada"/>
              <a:buChar char="●"/>
            </a:pPr>
            <a:r>
              <a:rPr lang="en-GB" sz="1200">
                <a:solidFill>
                  <a:srgbClr val="434343"/>
                </a:solidFill>
                <a:latin typeface="Mada"/>
                <a:ea typeface="Mada"/>
                <a:cs typeface="Mada"/>
                <a:sym typeface="Mada"/>
              </a:rPr>
              <a:t>Cast a wide net</a:t>
            </a:r>
            <a:endParaRPr sz="1200">
              <a:solidFill>
                <a:srgbClr val="434343"/>
              </a:solidFill>
              <a:latin typeface="Mada"/>
              <a:ea typeface="Mada"/>
              <a:cs typeface="Mada"/>
              <a:sym typeface="Mada"/>
            </a:endParaRPr>
          </a:p>
          <a:p>
            <a:pPr indent="-304800" lvl="0" marL="457200" rtl="0" algn="l">
              <a:lnSpc>
                <a:spcPct val="90000"/>
              </a:lnSpc>
              <a:spcBef>
                <a:spcPts val="0"/>
              </a:spcBef>
              <a:spcAft>
                <a:spcPts val="0"/>
              </a:spcAft>
              <a:buClr>
                <a:srgbClr val="434343"/>
              </a:buClr>
              <a:buSzPts val="1200"/>
              <a:buFont typeface="Mada"/>
              <a:buChar char="●"/>
            </a:pPr>
            <a:r>
              <a:rPr lang="en-GB" sz="1200">
                <a:solidFill>
                  <a:srgbClr val="434343"/>
                </a:solidFill>
                <a:latin typeface="Mada"/>
                <a:ea typeface="Mada"/>
                <a:cs typeface="Mada"/>
                <a:sym typeface="Mada"/>
              </a:rPr>
              <a:t>Health clinics, hospitals</a:t>
            </a:r>
            <a:endParaRPr sz="1200">
              <a:solidFill>
                <a:srgbClr val="434343"/>
              </a:solidFill>
              <a:latin typeface="Mada"/>
              <a:ea typeface="Mada"/>
              <a:cs typeface="Mada"/>
              <a:sym typeface="Mada"/>
            </a:endParaRPr>
          </a:p>
          <a:p>
            <a:pPr indent="-304800" lvl="0" marL="457200" rtl="0" algn="l">
              <a:lnSpc>
                <a:spcPct val="90000"/>
              </a:lnSpc>
              <a:spcBef>
                <a:spcPts val="0"/>
              </a:spcBef>
              <a:spcAft>
                <a:spcPts val="0"/>
              </a:spcAft>
              <a:buClr>
                <a:srgbClr val="434343"/>
              </a:buClr>
              <a:buSzPts val="1200"/>
              <a:buFont typeface="Mada"/>
              <a:buChar char="●"/>
            </a:pPr>
            <a:r>
              <a:rPr lang="en-GB" sz="1200">
                <a:solidFill>
                  <a:srgbClr val="434343"/>
                </a:solidFill>
                <a:latin typeface="Mada"/>
                <a:ea typeface="Mada"/>
                <a:cs typeface="Mada"/>
                <a:sym typeface="Mada"/>
              </a:rPr>
              <a:t>Advertise</a:t>
            </a:r>
            <a:endParaRPr sz="1200">
              <a:solidFill>
                <a:srgbClr val="434343"/>
              </a:solidFill>
              <a:latin typeface="Mada"/>
              <a:ea typeface="Mada"/>
              <a:cs typeface="Mada"/>
              <a:sym typeface="Mada"/>
            </a:endParaRPr>
          </a:p>
          <a:p>
            <a:pPr indent="-304800" lvl="0" marL="457200" rtl="0" algn="l">
              <a:lnSpc>
                <a:spcPct val="90000"/>
              </a:lnSpc>
              <a:spcBef>
                <a:spcPts val="0"/>
              </a:spcBef>
              <a:spcAft>
                <a:spcPts val="0"/>
              </a:spcAft>
              <a:buClr>
                <a:srgbClr val="434343"/>
              </a:buClr>
              <a:buSzPts val="1200"/>
              <a:buFont typeface="Mada"/>
              <a:buChar char="●"/>
            </a:pPr>
            <a:r>
              <a:rPr lang="en-GB" sz="1200">
                <a:solidFill>
                  <a:srgbClr val="434343"/>
                </a:solidFill>
                <a:latin typeface="Mada"/>
                <a:ea typeface="Mada"/>
                <a:cs typeface="Mada"/>
                <a:sym typeface="Mada"/>
              </a:rPr>
              <a:t>Ask other cases</a:t>
            </a:r>
            <a:endParaRPr sz="1200">
              <a:solidFill>
                <a:srgbClr val="434343"/>
              </a:solidFill>
              <a:latin typeface="Mada"/>
              <a:ea typeface="Mada"/>
              <a:cs typeface="Mada"/>
              <a:sym typeface="Mada"/>
            </a:endParaRPr>
          </a:p>
        </p:txBody>
      </p:sp>
      <p:pic>
        <p:nvPicPr>
          <p:cNvPr id="365" name="Google Shape;365;p20"/>
          <p:cNvPicPr preferRelativeResize="0"/>
          <p:nvPr/>
        </p:nvPicPr>
        <p:blipFill rotWithShape="1">
          <a:blip r:embed="rId3">
            <a:alphaModFix/>
          </a:blip>
          <a:srcRect b="0" l="0" r="0" t="0"/>
          <a:stretch/>
        </p:blipFill>
        <p:spPr>
          <a:xfrm>
            <a:off x="4937555" y="3373000"/>
            <a:ext cx="2351601" cy="1508701"/>
          </a:xfrm>
          <a:prstGeom prst="rect">
            <a:avLst/>
          </a:prstGeom>
          <a:noFill/>
          <a:ln>
            <a:noFill/>
          </a:ln>
        </p:spPr>
      </p:pic>
      <p:pic>
        <p:nvPicPr>
          <p:cNvPr id="366" name="Google Shape;366;p20"/>
          <p:cNvPicPr preferRelativeResize="0"/>
          <p:nvPr/>
        </p:nvPicPr>
        <p:blipFill>
          <a:blip r:embed="rId4">
            <a:alphaModFix/>
          </a:blip>
          <a:stretch>
            <a:fillRect/>
          </a:stretch>
        </p:blipFill>
        <p:spPr>
          <a:xfrm>
            <a:off x="64038" y="8074003"/>
            <a:ext cx="237900" cy="237900"/>
          </a:xfrm>
          <a:prstGeom prst="rect">
            <a:avLst/>
          </a:prstGeom>
          <a:noFill/>
          <a:ln>
            <a:noFill/>
          </a:ln>
        </p:spPr>
      </p:pic>
      <p:pic>
        <p:nvPicPr>
          <p:cNvPr id="367" name="Google Shape;367;p20"/>
          <p:cNvPicPr preferRelativeResize="0"/>
          <p:nvPr/>
        </p:nvPicPr>
        <p:blipFill>
          <a:blip r:embed="rId4">
            <a:alphaModFix/>
          </a:blip>
          <a:stretch>
            <a:fillRect/>
          </a:stretch>
        </p:blipFill>
        <p:spPr>
          <a:xfrm>
            <a:off x="64038" y="8579693"/>
            <a:ext cx="237900" cy="237900"/>
          </a:xfrm>
          <a:prstGeom prst="rect">
            <a:avLst/>
          </a:prstGeom>
          <a:noFill/>
          <a:ln>
            <a:noFill/>
          </a:ln>
        </p:spPr>
      </p:pic>
      <p:pic>
        <p:nvPicPr>
          <p:cNvPr id="368" name="Google Shape;368;p20"/>
          <p:cNvPicPr preferRelativeResize="0"/>
          <p:nvPr/>
        </p:nvPicPr>
        <p:blipFill>
          <a:blip r:embed="rId4">
            <a:alphaModFix/>
          </a:blip>
          <a:stretch>
            <a:fillRect/>
          </a:stretch>
        </p:blipFill>
        <p:spPr>
          <a:xfrm>
            <a:off x="64038" y="8946839"/>
            <a:ext cx="237900" cy="237900"/>
          </a:xfrm>
          <a:prstGeom prst="rect">
            <a:avLst/>
          </a:prstGeom>
          <a:noFill/>
          <a:ln>
            <a:noFill/>
          </a:ln>
        </p:spPr>
      </p:pic>
      <p:sp>
        <p:nvSpPr>
          <p:cNvPr id="369" name="Google Shape;369;p20"/>
          <p:cNvSpPr txBox="1"/>
          <p:nvPr/>
        </p:nvSpPr>
        <p:spPr>
          <a:xfrm>
            <a:off x="5729678" y="10070575"/>
            <a:ext cx="1184700" cy="519000"/>
          </a:xfrm>
          <a:prstGeom prst="rect">
            <a:avLst/>
          </a:prstGeom>
          <a:noFill/>
          <a:ln>
            <a:noFill/>
          </a:ln>
        </p:spPr>
        <p:txBody>
          <a:bodyPr anchorCtr="0" anchor="t" bIns="45700" lIns="91425" spcFirstLastPara="1" rIns="91425" wrap="square" tIns="45700">
            <a:normAutofit/>
          </a:bodyPr>
          <a:lstStyle/>
          <a:p>
            <a:pPr indent="0" lvl="0" marL="0" rtl="0" algn="l">
              <a:lnSpc>
                <a:spcPct val="85000"/>
              </a:lnSpc>
              <a:spcBef>
                <a:spcPts val="0"/>
              </a:spcBef>
              <a:spcAft>
                <a:spcPts val="0"/>
              </a:spcAft>
              <a:buNone/>
            </a:pPr>
            <a:r>
              <a:rPr lang="en-GB">
                <a:solidFill>
                  <a:srgbClr val="A2C4C9"/>
                </a:solidFill>
                <a:latin typeface="Mada"/>
                <a:ea typeface="Mada"/>
                <a:cs typeface="Mada"/>
                <a:sym typeface="Mada"/>
              </a:rPr>
              <a:t>Line listing</a:t>
            </a:r>
            <a:endParaRPr>
              <a:solidFill>
                <a:srgbClr val="A2C4C9"/>
              </a:solidFill>
              <a:latin typeface="Mada"/>
              <a:ea typeface="Mada"/>
              <a:cs typeface="Mada"/>
              <a:sym typeface="Mada"/>
            </a:endParaRPr>
          </a:p>
        </p:txBody>
      </p:sp>
      <p:pic>
        <p:nvPicPr>
          <p:cNvPr id="370" name="Google Shape;370;p20"/>
          <p:cNvPicPr preferRelativeResize="0"/>
          <p:nvPr/>
        </p:nvPicPr>
        <p:blipFill rotWithShape="1">
          <a:blip r:embed="rId5">
            <a:alphaModFix/>
          </a:blip>
          <a:srcRect b="0" l="0" r="0" t="0"/>
          <a:stretch/>
        </p:blipFill>
        <p:spPr>
          <a:xfrm>
            <a:off x="5028125" y="8139225"/>
            <a:ext cx="2561400" cy="1869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21"/>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6" name="Google Shape;376;p21"/>
          <p:cNvGrpSpPr/>
          <p:nvPr/>
        </p:nvGrpSpPr>
        <p:grpSpPr>
          <a:xfrm>
            <a:off x="99313" y="2185004"/>
            <a:ext cx="566175" cy="923575"/>
            <a:chOff x="1085125" y="209550"/>
            <a:chExt cx="566175" cy="923575"/>
          </a:xfrm>
        </p:grpSpPr>
        <p:sp>
          <p:nvSpPr>
            <p:cNvPr id="377" name="Google Shape;377;p21"/>
            <p:cNvSpPr/>
            <p:nvPr/>
          </p:nvSpPr>
          <p:spPr>
            <a:xfrm>
              <a:off x="1085125" y="209550"/>
              <a:ext cx="566175" cy="923575"/>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1"/>
            <p:cNvSpPr/>
            <p:nvPr/>
          </p:nvSpPr>
          <p:spPr>
            <a:xfrm>
              <a:off x="1152400" y="521950"/>
              <a:ext cx="171775" cy="298550"/>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9" name="Google Shape;379;p21"/>
          <p:cNvSpPr txBox="1"/>
          <p:nvPr/>
        </p:nvSpPr>
        <p:spPr>
          <a:xfrm>
            <a:off x="665507" y="1299589"/>
            <a:ext cx="7543800" cy="471900"/>
          </a:xfrm>
          <a:prstGeom prst="rect">
            <a:avLst/>
          </a:prstGeom>
          <a:noFill/>
          <a:ln>
            <a:noFill/>
          </a:ln>
        </p:spPr>
        <p:txBody>
          <a:bodyPr anchorCtr="0" anchor="t" bIns="45700" lIns="91425" spcFirstLastPara="1" rIns="91425" wrap="square" tIns="45700">
            <a:normAutofit/>
          </a:bodyPr>
          <a:lstStyle/>
          <a:p>
            <a:pPr indent="0" lvl="0" marL="0" rtl="0" algn="l">
              <a:lnSpc>
                <a:spcPct val="85000"/>
              </a:lnSpc>
              <a:spcBef>
                <a:spcPts val="0"/>
              </a:spcBef>
              <a:spcAft>
                <a:spcPts val="0"/>
              </a:spcAft>
              <a:buNone/>
            </a:pPr>
            <a:r>
              <a:rPr b="1" lang="en-GB">
                <a:solidFill>
                  <a:srgbClr val="3F3F3F"/>
                </a:solidFill>
                <a:latin typeface="Mada"/>
                <a:ea typeface="Mada"/>
                <a:cs typeface="Mada"/>
                <a:sym typeface="Mada"/>
              </a:rPr>
              <a:t>Step 4: Orient Data in Terms of Person, Place, and Time</a:t>
            </a:r>
            <a:endParaRPr b="1">
              <a:solidFill>
                <a:srgbClr val="3F3F3F"/>
              </a:solidFill>
              <a:latin typeface="Mada"/>
              <a:ea typeface="Mada"/>
              <a:cs typeface="Mada"/>
              <a:sym typeface="Mada"/>
            </a:endParaRPr>
          </a:p>
        </p:txBody>
      </p:sp>
      <p:sp>
        <p:nvSpPr>
          <p:cNvPr id="380" name="Google Shape;380;p21"/>
          <p:cNvSpPr txBox="1"/>
          <p:nvPr/>
        </p:nvSpPr>
        <p:spPr>
          <a:xfrm>
            <a:off x="778173" y="1542725"/>
            <a:ext cx="6712200" cy="2405100"/>
          </a:xfrm>
          <a:prstGeom prst="rect">
            <a:avLst/>
          </a:prstGeom>
          <a:noFill/>
          <a:ln>
            <a:noFill/>
          </a:ln>
        </p:spPr>
        <p:txBody>
          <a:bodyPr anchorCtr="0" anchor="t" bIns="45700" lIns="0" spcFirstLastPara="1" rIns="0" wrap="square" tIns="45700">
            <a:normAutofit/>
          </a:bodyPr>
          <a:lstStyle/>
          <a:p>
            <a:pPr indent="-304800" lvl="0" marL="457200" rtl="0" algn="l">
              <a:lnSpc>
                <a:spcPct val="115000"/>
              </a:lnSpc>
              <a:spcBef>
                <a:spcPts val="0"/>
              </a:spcBef>
              <a:spcAft>
                <a:spcPts val="0"/>
              </a:spcAft>
              <a:buClr>
                <a:srgbClr val="3F3F3F"/>
              </a:buClr>
              <a:buSzPts val="1200"/>
              <a:buFont typeface="Mada"/>
              <a:buChar char="➔"/>
            </a:pPr>
            <a:r>
              <a:rPr lang="en-GB" sz="1200">
                <a:solidFill>
                  <a:srgbClr val="3F3F3F"/>
                </a:solidFill>
                <a:latin typeface="Mada"/>
                <a:ea typeface="Mada"/>
                <a:cs typeface="Mada"/>
                <a:sym typeface="Mada"/>
              </a:rPr>
              <a:t>Get to know your data</a:t>
            </a:r>
            <a:endParaRPr sz="1200">
              <a:solidFill>
                <a:srgbClr val="3F3F3F"/>
              </a:solidFill>
              <a:latin typeface="Mada"/>
              <a:ea typeface="Mada"/>
              <a:cs typeface="Mada"/>
              <a:sym typeface="Mada"/>
            </a:endParaRPr>
          </a:p>
          <a:p>
            <a:pPr indent="-304800" lvl="0" marL="457200" rtl="0" algn="l">
              <a:lnSpc>
                <a:spcPct val="115000"/>
              </a:lnSpc>
              <a:spcBef>
                <a:spcPts val="0"/>
              </a:spcBef>
              <a:spcAft>
                <a:spcPts val="0"/>
              </a:spcAft>
              <a:buClr>
                <a:srgbClr val="3F3F3F"/>
              </a:buClr>
              <a:buSzPts val="1200"/>
              <a:buFont typeface="Mada"/>
              <a:buChar char="➔"/>
            </a:pPr>
            <a:r>
              <a:rPr lang="en-GB" sz="1200">
                <a:solidFill>
                  <a:srgbClr val="3F3F3F"/>
                </a:solidFill>
                <a:latin typeface="Mada"/>
                <a:ea typeface="Mada"/>
                <a:cs typeface="Mada"/>
                <a:sym typeface="Mada"/>
              </a:rPr>
              <a:t>Descriptive Epidemiology</a:t>
            </a:r>
            <a:endParaRPr sz="1200">
              <a:solidFill>
                <a:srgbClr val="3F3F3F"/>
              </a:solidFill>
              <a:latin typeface="Mada"/>
              <a:ea typeface="Mada"/>
              <a:cs typeface="Mada"/>
              <a:sym typeface="Mada"/>
            </a:endParaRPr>
          </a:p>
          <a:p>
            <a:pPr indent="-304800" lvl="0" marL="457200" rtl="0" algn="l">
              <a:lnSpc>
                <a:spcPct val="115000"/>
              </a:lnSpc>
              <a:spcBef>
                <a:spcPts val="0"/>
              </a:spcBef>
              <a:spcAft>
                <a:spcPts val="0"/>
              </a:spcAft>
              <a:buClr>
                <a:srgbClr val="3F3F3F"/>
              </a:buClr>
              <a:buSzPts val="1200"/>
              <a:buFont typeface="Mada"/>
              <a:buChar char="➔"/>
            </a:pPr>
            <a:r>
              <a:rPr lang="en-GB" sz="1200">
                <a:solidFill>
                  <a:srgbClr val="3F3F3F"/>
                </a:solidFill>
                <a:latin typeface="Mada"/>
                <a:ea typeface="Mada"/>
                <a:cs typeface="Mada"/>
                <a:sym typeface="Mada"/>
              </a:rPr>
              <a:t>Person: age, race, gender, medical status, exposures</a:t>
            </a:r>
            <a:endParaRPr sz="1200">
              <a:solidFill>
                <a:srgbClr val="3F3F3F"/>
              </a:solidFill>
              <a:latin typeface="Mada"/>
              <a:ea typeface="Mada"/>
              <a:cs typeface="Mada"/>
              <a:sym typeface="Mada"/>
            </a:endParaRPr>
          </a:p>
          <a:p>
            <a:pPr indent="-304800" lvl="0" marL="457200" rtl="0" algn="l">
              <a:lnSpc>
                <a:spcPct val="115000"/>
              </a:lnSpc>
              <a:spcBef>
                <a:spcPts val="0"/>
              </a:spcBef>
              <a:spcAft>
                <a:spcPts val="0"/>
              </a:spcAft>
              <a:buClr>
                <a:srgbClr val="3F3F3F"/>
              </a:buClr>
              <a:buSzPts val="1200"/>
              <a:buFont typeface="Mada"/>
              <a:buChar char="➔"/>
            </a:pPr>
            <a:r>
              <a:rPr lang="en-GB" sz="1200">
                <a:solidFill>
                  <a:srgbClr val="3F3F3F"/>
                </a:solidFill>
                <a:latin typeface="Mada"/>
                <a:ea typeface="Mada"/>
                <a:cs typeface="Mada"/>
                <a:sym typeface="Mada"/>
              </a:rPr>
              <a:t>Place: map cases (GIS)</a:t>
            </a:r>
            <a:endParaRPr sz="1200">
              <a:solidFill>
                <a:srgbClr val="3F3F3F"/>
              </a:solidFill>
              <a:latin typeface="Mada"/>
              <a:ea typeface="Mada"/>
              <a:cs typeface="Mada"/>
              <a:sym typeface="Mada"/>
            </a:endParaRPr>
          </a:p>
          <a:p>
            <a:pPr indent="-304800" lvl="0" marL="457200" rtl="0" algn="l">
              <a:lnSpc>
                <a:spcPct val="115000"/>
              </a:lnSpc>
              <a:spcBef>
                <a:spcPts val="0"/>
              </a:spcBef>
              <a:spcAft>
                <a:spcPts val="0"/>
              </a:spcAft>
              <a:buClr>
                <a:srgbClr val="3F3F3F"/>
              </a:buClr>
              <a:buSzPts val="1200"/>
              <a:buFont typeface="Mada"/>
              <a:buChar char="➔"/>
            </a:pPr>
            <a:r>
              <a:rPr lang="en-GB" sz="1200">
                <a:solidFill>
                  <a:srgbClr val="3F3F3F"/>
                </a:solidFill>
                <a:latin typeface="Mada"/>
                <a:ea typeface="Mada"/>
                <a:cs typeface="Mada"/>
                <a:sym typeface="Mada"/>
              </a:rPr>
              <a:t>Map attack rates, not numerators</a:t>
            </a:r>
            <a:endParaRPr sz="1200">
              <a:solidFill>
                <a:srgbClr val="3F3F3F"/>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solidFill>
                  <a:srgbClr val="3F3F3F"/>
                </a:solidFill>
                <a:latin typeface="Mada"/>
                <a:ea typeface="Mada"/>
                <a:cs typeface="Mada"/>
                <a:sym typeface="Mada"/>
              </a:rPr>
              <a:t>Time: </a:t>
            </a:r>
            <a:r>
              <a:rPr b="1" lang="en-GB" sz="1200">
                <a:solidFill>
                  <a:srgbClr val="76A5AF"/>
                </a:solidFill>
                <a:latin typeface="Mada"/>
                <a:ea typeface="Mada"/>
                <a:cs typeface="Mada"/>
                <a:sym typeface="Mada"/>
              </a:rPr>
              <a:t>Epidemic curve</a:t>
            </a:r>
            <a:endParaRPr b="1" sz="1200">
              <a:solidFill>
                <a:srgbClr val="76A5AF"/>
              </a:solidFill>
              <a:latin typeface="Mada"/>
              <a:ea typeface="Mada"/>
              <a:cs typeface="Mada"/>
              <a:sym typeface="Mada"/>
            </a:endParaRPr>
          </a:p>
          <a:p>
            <a:pPr indent="-304800" lvl="0" marL="457200" rtl="0" algn="l">
              <a:lnSpc>
                <a:spcPct val="115000"/>
              </a:lnSpc>
              <a:spcBef>
                <a:spcPts val="0"/>
              </a:spcBef>
              <a:spcAft>
                <a:spcPts val="0"/>
              </a:spcAft>
              <a:buClr>
                <a:srgbClr val="3F3F3F"/>
              </a:buClr>
              <a:buSzPts val="1200"/>
              <a:buFont typeface="Mada"/>
              <a:buChar char="➔"/>
            </a:pPr>
            <a:r>
              <a:rPr lang="en-GB" sz="1200">
                <a:solidFill>
                  <a:srgbClr val="3F3F3F"/>
                </a:solidFill>
                <a:latin typeface="Mada"/>
                <a:ea typeface="Mada"/>
                <a:cs typeface="Mada"/>
                <a:sym typeface="Mada"/>
              </a:rPr>
              <a:t>Orienting groups of cases by time provides more information about the outbreak and possible cause</a:t>
            </a:r>
            <a:endParaRPr sz="1200">
              <a:solidFill>
                <a:srgbClr val="3F3F3F"/>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solidFill>
                  <a:srgbClr val="3F3F3F"/>
                </a:solidFill>
                <a:latin typeface="Mada"/>
                <a:ea typeface="Mada"/>
                <a:cs typeface="Mada"/>
                <a:sym typeface="Mada"/>
              </a:rPr>
              <a:t>Graphing number of cases over time provides an </a:t>
            </a:r>
            <a:r>
              <a:rPr b="1" lang="en-GB" sz="1200">
                <a:solidFill>
                  <a:srgbClr val="76A5AF"/>
                </a:solidFill>
                <a:latin typeface="Mada"/>
                <a:ea typeface="Mada"/>
                <a:cs typeface="Mada"/>
                <a:sym typeface="Mada"/>
              </a:rPr>
              <a:t>epidemic curve</a:t>
            </a:r>
            <a:endParaRPr sz="1200">
              <a:solidFill>
                <a:srgbClr val="76A5AF"/>
              </a:solidFill>
              <a:latin typeface="Mada"/>
              <a:ea typeface="Mada"/>
              <a:cs typeface="Mada"/>
              <a:sym typeface="Mada"/>
            </a:endParaRPr>
          </a:p>
          <a:p>
            <a:pPr indent="-304800" lvl="0" marL="457200" rtl="0" algn="l">
              <a:lnSpc>
                <a:spcPct val="115000"/>
              </a:lnSpc>
              <a:spcBef>
                <a:spcPts val="0"/>
              </a:spcBef>
              <a:spcAft>
                <a:spcPts val="0"/>
              </a:spcAft>
              <a:buClr>
                <a:srgbClr val="3F3F3F"/>
              </a:buClr>
              <a:buSzPts val="1200"/>
              <a:buFont typeface="Mada"/>
              <a:buChar char="➔"/>
            </a:pPr>
            <a:r>
              <a:rPr lang="en-GB" sz="1200">
                <a:solidFill>
                  <a:srgbClr val="3F3F3F"/>
                </a:solidFill>
                <a:latin typeface="Mada"/>
                <a:ea typeface="Mada"/>
                <a:cs typeface="Mada"/>
                <a:sym typeface="Mada"/>
              </a:rPr>
              <a:t>Earliest set of cases to appear on graph can identify date of first exposure</a:t>
            </a:r>
            <a:endParaRPr sz="1200">
              <a:solidFill>
                <a:srgbClr val="3F3F3F"/>
              </a:solidFill>
              <a:latin typeface="Mada"/>
              <a:ea typeface="Mada"/>
              <a:cs typeface="Mada"/>
              <a:sym typeface="Mada"/>
            </a:endParaRPr>
          </a:p>
          <a:p>
            <a:pPr indent="-304800" lvl="0" marL="457200" rtl="0" algn="l">
              <a:lnSpc>
                <a:spcPct val="115000"/>
              </a:lnSpc>
              <a:spcBef>
                <a:spcPts val="0"/>
              </a:spcBef>
              <a:spcAft>
                <a:spcPts val="0"/>
              </a:spcAft>
              <a:buClr>
                <a:srgbClr val="3F3F3F"/>
              </a:buClr>
              <a:buSzPts val="1200"/>
              <a:buFont typeface="Mada"/>
              <a:buChar char="➔"/>
            </a:pPr>
            <a:r>
              <a:rPr lang="en-GB" sz="1200">
                <a:solidFill>
                  <a:srgbClr val="3F3F3F"/>
                </a:solidFill>
                <a:latin typeface="Mada"/>
                <a:ea typeface="Mada"/>
                <a:cs typeface="Mada"/>
                <a:sym typeface="Mada"/>
              </a:rPr>
              <a:t>Can help identify type of outbreak and secondary attack rate</a:t>
            </a:r>
            <a:endParaRPr sz="1200">
              <a:solidFill>
                <a:srgbClr val="3F3F3F"/>
              </a:solidFill>
              <a:latin typeface="Mada"/>
              <a:ea typeface="Mada"/>
              <a:cs typeface="Mada"/>
              <a:sym typeface="Mada"/>
            </a:endParaRPr>
          </a:p>
        </p:txBody>
      </p:sp>
      <p:pic>
        <p:nvPicPr>
          <p:cNvPr id="381" name="Google Shape;381;p21"/>
          <p:cNvPicPr preferRelativeResize="0"/>
          <p:nvPr/>
        </p:nvPicPr>
        <p:blipFill rotWithShape="1">
          <a:blip r:embed="rId3">
            <a:alphaModFix/>
          </a:blip>
          <a:srcRect b="0" l="0" r="0" t="0"/>
          <a:stretch/>
        </p:blipFill>
        <p:spPr>
          <a:xfrm>
            <a:off x="503648" y="7454675"/>
            <a:ext cx="3291125" cy="2860775"/>
          </a:xfrm>
          <a:prstGeom prst="rect">
            <a:avLst/>
          </a:prstGeom>
          <a:noFill/>
          <a:ln>
            <a:noFill/>
          </a:ln>
        </p:spPr>
      </p:pic>
      <p:pic>
        <p:nvPicPr>
          <p:cNvPr id="382" name="Google Shape;382;p21"/>
          <p:cNvPicPr preferRelativeResize="0"/>
          <p:nvPr/>
        </p:nvPicPr>
        <p:blipFill rotWithShape="1">
          <a:blip r:embed="rId4">
            <a:alphaModFix/>
          </a:blip>
          <a:srcRect b="0" l="0" r="0" t="0"/>
          <a:stretch/>
        </p:blipFill>
        <p:spPr>
          <a:xfrm>
            <a:off x="4008050" y="7454675"/>
            <a:ext cx="3291125" cy="2721199"/>
          </a:xfrm>
          <a:prstGeom prst="rect">
            <a:avLst/>
          </a:prstGeom>
          <a:noFill/>
          <a:ln>
            <a:noFill/>
          </a:ln>
        </p:spPr>
      </p:pic>
      <p:pic>
        <p:nvPicPr>
          <p:cNvPr id="383" name="Google Shape;383;p21"/>
          <p:cNvPicPr preferRelativeResize="0"/>
          <p:nvPr/>
        </p:nvPicPr>
        <p:blipFill rotWithShape="1">
          <a:blip r:embed="rId5">
            <a:alphaModFix/>
          </a:blip>
          <a:srcRect b="0" l="0" r="0" t="0"/>
          <a:stretch/>
        </p:blipFill>
        <p:spPr>
          <a:xfrm>
            <a:off x="211997" y="5065006"/>
            <a:ext cx="3643925" cy="2111375"/>
          </a:xfrm>
          <a:prstGeom prst="rect">
            <a:avLst/>
          </a:prstGeom>
          <a:noFill/>
          <a:ln>
            <a:noFill/>
          </a:ln>
        </p:spPr>
      </p:pic>
      <p:sp>
        <p:nvSpPr>
          <p:cNvPr id="384" name="Google Shape;384;p21"/>
          <p:cNvSpPr txBox="1"/>
          <p:nvPr/>
        </p:nvSpPr>
        <p:spPr>
          <a:xfrm>
            <a:off x="2800374" y="4549335"/>
            <a:ext cx="7543800" cy="1313700"/>
          </a:xfrm>
          <a:prstGeom prst="rect">
            <a:avLst/>
          </a:prstGeom>
          <a:noFill/>
          <a:ln>
            <a:noFill/>
          </a:ln>
        </p:spPr>
        <p:txBody>
          <a:bodyPr anchorCtr="0" anchor="t" bIns="45700" lIns="91425" spcFirstLastPara="1" rIns="91425" wrap="square" tIns="45700">
            <a:normAutofit/>
          </a:bodyPr>
          <a:lstStyle/>
          <a:p>
            <a:pPr indent="0" lvl="0" marL="0" rtl="0" algn="l">
              <a:lnSpc>
                <a:spcPct val="85000"/>
              </a:lnSpc>
              <a:spcBef>
                <a:spcPts val="0"/>
              </a:spcBef>
              <a:spcAft>
                <a:spcPts val="0"/>
              </a:spcAft>
              <a:buNone/>
            </a:pPr>
            <a:r>
              <a:rPr b="1" lang="en-GB" sz="2000">
                <a:solidFill>
                  <a:srgbClr val="76A5AF"/>
                </a:solidFill>
                <a:latin typeface="Mada"/>
                <a:ea typeface="Mada"/>
                <a:cs typeface="Mada"/>
                <a:sym typeface="Mada"/>
              </a:rPr>
              <a:t>Epidemic curve</a:t>
            </a:r>
            <a:endParaRPr b="1" sz="2000">
              <a:solidFill>
                <a:srgbClr val="76A5AF"/>
              </a:solidFill>
              <a:latin typeface="Mada"/>
              <a:ea typeface="Mada"/>
              <a:cs typeface="Mada"/>
              <a:sym typeface="Mada"/>
            </a:endParaRPr>
          </a:p>
        </p:txBody>
      </p:sp>
      <p:pic>
        <p:nvPicPr>
          <p:cNvPr id="385" name="Google Shape;385;p21"/>
          <p:cNvPicPr preferRelativeResize="0"/>
          <p:nvPr/>
        </p:nvPicPr>
        <p:blipFill rotWithShape="1">
          <a:blip r:embed="rId6">
            <a:alphaModFix/>
          </a:blip>
          <a:srcRect b="0" l="0" r="0" t="0"/>
          <a:stretch/>
        </p:blipFill>
        <p:spPr>
          <a:xfrm>
            <a:off x="4008048" y="5065000"/>
            <a:ext cx="3291119" cy="2111375"/>
          </a:xfrm>
          <a:prstGeom prst="rect">
            <a:avLst/>
          </a:prstGeom>
          <a:noFill/>
          <a:ln>
            <a:noFill/>
          </a:ln>
        </p:spPr>
      </p:pic>
      <p:sp>
        <p:nvSpPr>
          <p:cNvPr id="386" name="Google Shape;386;p21"/>
          <p:cNvSpPr txBox="1"/>
          <p:nvPr/>
        </p:nvSpPr>
        <p:spPr>
          <a:xfrm>
            <a:off x="857775" y="118775"/>
            <a:ext cx="6189900" cy="1071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lang="en-GB" sz="3000">
                <a:solidFill>
                  <a:srgbClr val="134F5C"/>
                </a:solidFill>
                <a:latin typeface="Nunito"/>
                <a:ea typeface="Nunito"/>
                <a:cs typeface="Nunito"/>
                <a:sym typeface="Nunito"/>
              </a:rPr>
              <a:t>Steps in an outbreak investigation </a:t>
            </a:r>
            <a:endParaRPr sz="3000">
              <a:solidFill>
                <a:srgbClr val="40404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