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10698475" cx="7589525"/>
  <p:notesSz cx="6858000" cy="9144000"/>
  <p:embeddedFontLst>
    <p:embeddedFont>
      <p:font typeface="Nunito"/>
      <p:regular r:id="rId19"/>
      <p:bold r:id="rId20"/>
      <p:italic r:id="rId21"/>
      <p:boldItalic r:id="rId22"/>
    </p:embeddedFont>
    <p:embeddedFont>
      <p:font typeface="Mada"/>
      <p:regular r:id="rId23"/>
      <p:bold r:id="rId24"/>
    </p:embeddedFont>
    <p:embeddedFont>
      <p:font typeface="Bree Serif"/>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guide id="3" orient="horz" pos="227">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1FE44F-A308-4D6A-9A40-1921099F0ABF}">
  <a:tblStyle styleId="{3B1FE44F-A308-4D6A-9A40-1921099F0A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 pos="22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Mada-bold.fntdata"/><Relationship Id="rId23" Type="http://schemas.openxmlformats.org/officeDocument/2006/relationships/font" Target="fonts/Mad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font" Target="fonts/BreeSerif-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Nunito-regular.fntdata"/><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31T10:42:42.611">
    <p:pos x="6000" y="0"/>
    <p:text>Revised, thank you very much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cebbf910e_0_42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ccebbf910e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48f71f9a52735d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48f71f9a52735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d464241c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d464241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cebbf910e_0_5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cebbf910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cebbf910e_0_10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cebbf910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cebbf910e_0_12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cebbf910e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cebbf910e_0_18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cebbf910e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ccebbf910e_0_26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ccebbf910e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cebbf910e_0_36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ccebbf910e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cebbf910e_0_41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cebbf910e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hyperlink" Target="https://drive.google.com/open?id=1TKjgKmuF8-7aGjiAgt-2f6dUWPkTI7rnH1d3RF0xuIw" TargetMode="External"/><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2.jp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891550" y="2371725"/>
            <a:ext cx="42237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Cardiovascular Disease</a:t>
            </a:r>
            <a:endParaRPr sz="3200">
              <a:solidFill>
                <a:srgbClr val="134F5C"/>
              </a:solidFill>
              <a:latin typeface="Nunito"/>
              <a:ea typeface="Nunito"/>
              <a:cs typeface="Nunito"/>
              <a:sym typeface="Nunito"/>
            </a:endParaRPr>
          </a:p>
        </p:txBody>
      </p:sp>
      <p:sp>
        <p:nvSpPr>
          <p:cNvPr id="62" name="Google Shape;62;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63" name="Google Shape;63;p13"/>
          <p:cNvSpPr txBox="1"/>
          <p:nvPr/>
        </p:nvSpPr>
        <p:spPr>
          <a:xfrm>
            <a:off x="1762150" y="96297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4" name="Google Shape;64;p13"/>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65" name="Google Shape;65;p13"/>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66" name="Google Shape;66;p13"/>
          <p:cNvSpPr/>
          <p:nvPr/>
        </p:nvSpPr>
        <p:spPr>
          <a:xfrm>
            <a:off x="402275" y="5305425"/>
            <a:ext cx="6789000" cy="20346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know the risk factors, high risk groups and complications of CVDs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find the screening strategies for CVDs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implement CVD prevention and control measures globally and in the local context</a:t>
            </a:r>
            <a:endParaRPr>
              <a:latin typeface="Mada"/>
              <a:ea typeface="Mada"/>
              <a:cs typeface="Mada"/>
              <a:sym typeface="Mada"/>
            </a:endParaRPr>
          </a:p>
        </p:txBody>
      </p:sp>
      <p:sp>
        <p:nvSpPr>
          <p:cNvPr id="67" name="Google Shape;67;p13"/>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8" name="Google Shape;68;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70" name="Google Shape;70;p13"/>
          <p:cNvPicPr preferRelativeResize="0"/>
          <p:nvPr/>
        </p:nvPicPr>
        <p:blipFill>
          <a:blip r:embed="rId8">
            <a:alphaModFix/>
          </a:blip>
          <a:stretch>
            <a:fillRect/>
          </a:stretch>
        </p:blipFill>
        <p:spPr>
          <a:xfrm>
            <a:off x="4762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2"/>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74" name="Google Shape;274;p22"/>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75" name="Google Shape;275;p22"/>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76" name="Google Shape;276;p22"/>
          <p:cNvSpPr txBox="1"/>
          <p:nvPr/>
        </p:nvSpPr>
        <p:spPr>
          <a:xfrm>
            <a:off x="4341951" y="256875"/>
            <a:ext cx="30780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Dr. Quiz</a:t>
            </a:r>
            <a:endParaRPr sz="6000">
              <a:solidFill>
                <a:srgbClr val="134F5C"/>
              </a:solidFill>
              <a:latin typeface="Nunito"/>
              <a:ea typeface="Nunito"/>
              <a:cs typeface="Nunito"/>
              <a:sym typeface="Nunito"/>
            </a:endParaRPr>
          </a:p>
        </p:txBody>
      </p:sp>
      <p:graphicFrame>
        <p:nvGraphicFramePr>
          <p:cNvPr id="277" name="Google Shape;277;p22"/>
          <p:cNvGraphicFramePr/>
          <p:nvPr/>
        </p:nvGraphicFramePr>
        <p:xfrm>
          <a:off x="2068288" y="9686763"/>
          <a:ext cx="3000000" cy="3000000"/>
        </p:xfrm>
        <a:graphic>
          <a:graphicData uri="http://schemas.openxmlformats.org/drawingml/2006/table">
            <a:tbl>
              <a:tblPr>
                <a:noFill/>
                <a:tableStyleId>{3B1FE44F-A308-4D6A-9A40-1921099F0ABF}</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278" name="Google Shape;278;p22"/>
          <p:cNvSpPr/>
          <p:nvPr/>
        </p:nvSpPr>
        <p:spPr>
          <a:xfrm>
            <a:off x="173675" y="1465225"/>
            <a:ext cx="7246200" cy="78753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11- A 58-year-old male attends you clinic for </a:t>
            </a:r>
            <a:r>
              <a:rPr lang="en-GB" sz="1200">
                <a:latin typeface="Mada"/>
                <a:ea typeface="Mada"/>
                <a:cs typeface="Mada"/>
                <a:sym typeface="Mada"/>
              </a:rPr>
              <a:t>clinical</a:t>
            </a:r>
            <a:r>
              <a:rPr lang="en-GB" sz="1200">
                <a:latin typeface="Mada"/>
                <a:ea typeface="Mada"/>
                <a:cs typeface="Mada"/>
                <a:sym typeface="Mada"/>
              </a:rPr>
              <a:t> checkup and control of his high BP. You applied the 10 year risk for CVD and calculated it. Which of the following is the cutoff to consider a </a:t>
            </a:r>
            <a:r>
              <a:rPr lang="en-GB" sz="1200">
                <a:latin typeface="Mada"/>
                <a:ea typeface="Mada"/>
                <a:cs typeface="Mada"/>
                <a:sym typeface="Mada"/>
              </a:rPr>
              <a:t>person</a:t>
            </a:r>
            <a:r>
              <a:rPr lang="en-GB" sz="1200">
                <a:latin typeface="Mada"/>
                <a:ea typeface="Mada"/>
                <a:cs typeface="Mada"/>
                <a:sym typeface="Mada"/>
              </a:rPr>
              <a:t> high risk?</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  5%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a:t>
            </a:r>
            <a:r>
              <a:rPr lang="en-GB" sz="1200">
                <a:solidFill>
                  <a:srgbClr val="76A5AF"/>
                </a:solidFill>
                <a:latin typeface="Mada"/>
                <a:ea typeface="Mada"/>
                <a:cs typeface="Mada"/>
                <a:sym typeface="Mada"/>
              </a:rPr>
              <a:t>≥  7.5%</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  10%</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a:t>
            </a:r>
            <a:r>
              <a:rPr lang="en-GB" sz="1200">
                <a:solidFill>
                  <a:srgbClr val="76A5AF"/>
                </a:solidFill>
                <a:latin typeface="Mada"/>
                <a:ea typeface="Mada"/>
                <a:cs typeface="Mada"/>
                <a:sym typeface="Mada"/>
              </a:rPr>
              <a:t>≥  12.5%</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12- </a:t>
            </a:r>
            <a:r>
              <a:rPr lang="en-GB" sz="1200">
                <a:solidFill>
                  <a:schemeClr val="dk1"/>
                </a:solidFill>
                <a:latin typeface="Mada"/>
                <a:ea typeface="Mada"/>
                <a:cs typeface="Mada"/>
                <a:sym typeface="Mada"/>
              </a:rPr>
              <a:t> Smoking is a major risk factor for CVD through some mechanisms. Which one of the following could be due to smoking?</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Decrease homocysteine and increase fibrinogen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B- Decrease LDL level and increase HDL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C- Decrease TG and increase homocysteine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D- Increase RBCs count level and increase hemoglobin</a:t>
            </a:r>
            <a:endParaRPr sz="1200">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13- A patient was admitted to the hospital for regular checkup. His CRP was 18 mg/L. Which of the following is the correct explanation of CRP contributing risk factor for CVD to the patient?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Low risk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Moderate risk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High risk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This value should be neglected in terms of CVD risk</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14- Which of the following is a major modifiable risk factor to CVD?</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Alcohol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Microalbuminuria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Stress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Tobacco smoking</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1</a:t>
            </a:r>
            <a:r>
              <a:rPr lang="en-GB" sz="1200">
                <a:solidFill>
                  <a:schemeClr val="dk1"/>
                </a:solidFill>
                <a:latin typeface="Mada"/>
                <a:ea typeface="Mada"/>
                <a:cs typeface="Mada"/>
                <a:sym typeface="Mada"/>
              </a:rPr>
              <a:t>5- Which of the following is a risk factor for </a:t>
            </a:r>
            <a:r>
              <a:rPr lang="en-GB" sz="1200">
                <a:solidFill>
                  <a:schemeClr val="dk1"/>
                </a:solidFill>
                <a:latin typeface="Mada"/>
                <a:ea typeface="Mada"/>
                <a:cs typeface="Mada"/>
                <a:sym typeface="Mada"/>
              </a:rPr>
              <a:t>increasing</a:t>
            </a:r>
            <a:r>
              <a:rPr lang="en-GB" sz="1200">
                <a:solidFill>
                  <a:schemeClr val="dk1"/>
                </a:solidFill>
                <a:latin typeface="Mada"/>
                <a:ea typeface="Mada"/>
                <a:cs typeface="Mada"/>
                <a:sym typeface="Mada"/>
              </a:rPr>
              <a:t> fibrinogen level and leading to venous thrombosis?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DM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Obesity</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Alcohol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a:t>
            </a:r>
            <a:r>
              <a:rPr lang="en-GB" sz="1200">
                <a:solidFill>
                  <a:srgbClr val="76A5AF"/>
                </a:solidFill>
                <a:latin typeface="Mada"/>
                <a:ea typeface="Mada"/>
                <a:cs typeface="Mada"/>
                <a:sym typeface="Mada"/>
              </a:rPr>
              <a:t>Tobacco smoking</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76A5AF"/>
              </a:solidFill>
              <a:latin typeface="Mada"/>
              <a:ea typeface="Mada"/>
              <a:cs typeface="Mada"/>
              <a:sym typeface="Mada"/>
            </a:endParaRPr>
          </a:p>
          <a:p>
            <a:pPr indent="45720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p:txBody>
      </p:sp>
      <p:sp>
        <p:nvSpPr>
          <p:cNvPr id="279" name="Google Shape;279;p22"/>
          <p:cNvSpPr/>
          <p:nvPr/>
        </p:nvSpPr>
        <p:spPr>
          <a:xfrm>
            <a:off x="685550" y="1226775"/>
            <a:ext cx="1209924" cy="418068"/>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23"/>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288" name="Google Shape;288;p23"/>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289" name="Google Shape;289;p23"/>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290" name="Google Shape;290;p23"/>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291" name="Google Shape;291;p23"/>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292" name="Google Shape;292;p23"/>
          <p:cNvSpPr txBox="1"/>
          <p:nvPr/>
        </p:nvSpPr>
        <p:spPr>
          <a:xfrm>
            <a:off x="295072" y="5958015"/>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
        <p:nvSpPr>
          <p:cNvPr id="293" name="Google Shape;293;p23"/>
          <p:cNvSpPr txBox="1"/>
          <p:nvPr/>
        </p:nvSpPr>
        <p:spPr>
          <a:xfrm>
            <a:off x="2591825"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a:t>
            </a:r>
            <a:endParaRPr>
              <a:latin typeface="Mada"/>
              <a:ea typeface="Mada"/>
              <a:cs typeface="Mada"/>
              <a:sym typeface="Mada"/>
            </a:endParaRPr>
          </a:p>
        </p:txBody>
      </p:sp>
      <p:sp>
        <p:nvSpPr>
          <p:cNvPr id="294" name="Google Shape;294;p23"/>
          <p:cNvSpPr txBox="1"/>
          <p:nvPr/>
        </p:nvSpPr>
        <p:spPr>
          <a:xfrm>
            <a:off x="5086325" y="6279850"/>
            <a:ext cx="23334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295" name="Google Shape;295;p23"/>
          <p:cNvPicPr preferRelativeResize="0"/>
          <p:nvPr/>
        </p:nvPicPr>
        <p:blipFill>
          <a:blip r:embed="rId4">
            <a:alphaModFix/>
          </a:blip>
          <a:stretch>
            <a:fillRect/>
          </a:stretch>
        </p:blipFill>
        <p:spPr>
          <a:xfrm>
            <a:off x="2720005" y="9491072"/>
            <a:ext cx="327250" cy="327226"/>
          </a:xfrm>
          <a:prstGeom prst="rect">
            <a:avLst/>
          </a:prstGeom>
          <a:noFill/>
          <a:ln>
            <a:noFill/>
          </a:ln>
        </p:spPr>
      </p:pic>
      <p:pic>
        <p:nvPicPr>
          <p:cNvPr id="296" name="Google Shape;296;p23"/>
          <p:cNvPicPr preferRelativeResize="0"/>
          <p:nvPr/>
        </p:nvPicPr>
        <p:blipFill>
          <a:blip r:embed="rId5">
            <a:alphaModFix/>
          </a:blip>
          <a:stretch>
            <a:fillRect/>
          </a:stretch>
        </p:blipFill>
        <p:spPr>
          <a:xfrm>
            <a:off x="2748585" y="9220971"/>
            <a:ext cx="270100" cy="270100"/>
          </a:xfrm>
          <a:prstGeom prst="rect">
            <a:avLst/>
          </a:prstGeom>
          <a:noFill/>
          <a:ln>
            <a:noFill/>
          </a:ln>
        </p:spPr>
      </p:pic>
      <p:pic>
        <p:nvPicPr>
          <p:cNvPr id="297" name="Google Shape;297;p23"/>
          <p:cNvPicPr preferRelativeResize="0"/>
          <p:nvPr/>
        </p:nvPicPr>
        <p:blipFill>
          <a:blip r:embed="rId6">
            <a:alphaModFix/>
          </a:blip>
          <a:stretch>
            <a:fillRect/>
          </a:stretch>
        </p:blipFill>
        <p:spPr>
          <a:xfrm>
            <a:off x="5253383" y="7344064"/>
            <a:ext cx="270097" cy="270066"/>
          </a:xfrm>
          <a:prstGeom prst="rect">
            <a:avLst/>
          </a:prstGeom>
          <a:noFill/>
          <a:ln>
            <a:noFill/>
          </a:ln>
        </p:spPr>
      </p:pic>
      <p:pic>
        <p:nvPicPr>
          <p:cNvPr id="298" name="Google Shape;298;p23"/>
          <p:cNvPicPr preferRelativeResize="0"/>
          <p:nvPr/>
        </p:nvPicPr>
        <p:blipFill>
          <a:blip r:embed="rId4">
            <a:alphaModFix/>
          </a:blip>
          <a:stretch>
            <a:fillRect/>
          </a:stretch>
        </p:blipFill>
        <p:spPr>
          <a:xfrm>
            <a:off x="2720005" y="9872072"/>
            <a:ext cx="327250" cy="327226"/>
          </a:xfrm>
          <a:prstGeom prst="rect">
            <a:avLst/>
          </a:prstGeom>
          <a:noFill/>
          <a:ln>
            <a:noFill/>
          </a:ln>
        </p:spPr>
      </p:pic>
      <p:pic>
        <p:nvPicPr>
          <p:cNvPr id="299" name="Google Shape;299;p23"/>
          <p:cNvPicPr preferRelativeResize="0"/>
          <p:nvPr/>
        </p:nvPicPr>
        <p:blipFill>
          <a:blip r:embed="rId6">
            <a:alphaModFix/>
          </a:blip>
          <a:stretch>
            <a:fillRect/>
          </a:stretch>
        </p:blipFill>
        <p:spPr>
          <a:xfrm>
            <a:off x="5253383" y="7039264"/>
            <a:ext cx="270097" cy="270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Cardiovascular Disease</a:t>
            </a:r>
            <a:endParaRPr sz="2400">
              <a:solidFill>
                <a:srgbClr val="134F5C"/>
              </a:solidFill>
              <a:latin typeface="Nunito"/>
              <a:ea typeface="Nunito"/>
              <a:cs typeface="Nunito"/>
              <a:sym typeface="Nunito"/>
            </a:endParaRPr>
          </a:p>
        </p:txBody>
      </p:sp>
      <p:sp>
        <p:nvSpPr>
          <p:cNvPr id="77" name="Google Shape;77;p14"/>
          <p:cNvSpPr/>
          <p:nvPr/>
        </p:nvSpPr>
        <p:spPr>
          <a:xfrm>
            <a:off x="182050" y="1195400"/>
            <a:ext cx="7235700" cy="6762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Mada"/>
                <a:ea typeface="Mada"/>
                <a:cs typeface="Mada"/>
                <a:sym typeface="Mada"/>
              </a:rPr>
              <a:t>Cardiovascular disease (CVD) is a group of disorders of the heart and blood vessels, and may include:</a:t>
            </a:r>
            <a:endParaRPr sz="1200">
              <a:solidFill>
                <a:srgbClr val="999999"/>
              </a:solidFill>
              <a:latin typeface="Mada"/>
              <a:ea typeface="Mada"/>
              <a:cs typeface="Mada"/>
              <a:sym typeface="Mada"/>
            </a:endParaRPr>
          </a:p>
        </p:txBody>
      </p:sp>
      <p:sp>
        <p:nvSpPr>
          <p:cNvPr id="78" name="Google Shape;78;p14"/>
          <p:cNvSpPr txBox="1"/>
          <p:nvPr/>
        </p:nvSpPr>
        <p:spPr>
          <a:xfrm>
            <a:off x="182500" y="5683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Definition:</a:t>
            </a:r>
            <a:endParaRPr b="1" sz="1200">
              <a:latin typeface="Mada"/>
              <a:ea typeface="Mada"/>
              <a:cs typeface="Mada"/>
              <a:sym typeface="Mada"/>
            </a:endParaRPr>
          </a:p>
        </p:txBody>
      </p:sp>
      <p:sp>
        <p:nvSpPr>
          <p:cNvPr id="79" name="Google Shape;79;p14"/>
          <p:cNvSpPr/>
          <p:nvPr/>
        </p:nvSpPr>
        <p:spPr>
          <a:xfrm>
            <a:off x="1224313" y="2297239"/>
            <a:ext cx="1041225" cy="427565"/>
          </a:xfrm>
          <a:custGeom>
            <a:rect b="b" l="l" r="r" t="t"/>
            <a:pathLst>
              <a:path extrusionOk="0" h="14574" w="41649">
                <a:moveTo>
                  <a:pt x="14014" y="1"/>
                </a:moveTo>
                <a:lnTo>
                  <a:pt x="0" y="14050"/>
                </a:lnTo>
                <a:lnTo>
                  <a:pt x="536" y="14574"/>
                </a:lnTo>
                <a:lnTo>
                  <a:pt x="14323" y="739"/>
                </a:lnTo>
                <a:lnTo>
                  <a:pt x="41648" y="739"/>
                </a:lnTo>
                <a:lnTo>
                  <a:pt x="4164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854613" y="2566914"/>
            <a:ext cx="712925" cy="433843"/>
          </a:xfrm>
          <a:custGeom>
            <a:rect b="b" l="l" r="r" t="t"/>
            <a:pathLst>
              <a:path extrusionOk="0" h="14788" w="28517">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1127563" y="2589974"/>
            <a:ext cx="213750" cy="251158"/>
          </a:xfrm>
          <a:custGeom>
            <a:rect b="b" l="l" r="r" t="t"/>
            <a:pathLst>
              <a:path extrusionOk="0" h="8561" w="855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1177563" y="2649002"/>
            <a:ext cx="113750" cy="133104"/>
          </a:xfrm>
          <a:custGeom>
            <a:rect b="b" l="l" r="r" t="t"/>
            <a:pathLst>
              <a:path extrusionOk="0" h="4537" w="455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1755913" y="4147500"/>
            <a:ext cx="531050" cy="114622"/>
          </a:xfrm>
          <a:custGeom>
            <a:rect b="b" l="l" r="r" t="t"/>
            <a:pathLst>
              <a:path extrusionOk="0" h="3907" w="21242">
                <a:moveTo>
                  <a:pt x="239" y="1"/>
                </a:moveTo>
                <a:lnTo>
                  <a:pt x="1" y="703"/>
                </a:lnTo>
                <a:lnTo>
                  <a:pt x="9061" y="3906"/>
                </a:lnTo>
                <a:lnTo>
                  <a:pt x="21242" y="3906"/>
                </a:lnTo>
                <a:lnTo>
                  <a:pt x="21242" y="3168"/>
                </a:lnTo>
                <a:lnTo>
                  <a:pt x="9192" y="3168"/>
                </a:lnTo>
                <a:lnTo>
                  <a:pt x="23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1493088" y="3750351"/>
            <a:ext cx="370000" cy="836940"/>
          </a:xfrm>
          <a:custGeom>
            <a:rect b="b" l="l" r="r" t="t"/>
            <a:pathLst>
              <a:path extrusionOk="0" h="28528" w="1480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1641613" y="4039918"/>
            <a:ext cx="214050" cy="251188"/>
          </a:xfrm>
          <a:custGeom>
            <a:rect b="b" l="l" r="r" t="t"/>
            <a:pathLst>
              <a:path extrusionOk="0" h="8562" w="8562">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1691913" y="4098946"/>
            <a:ext cx="113450" cy="133134"/>
          </a:xfrm>
          <a:custGeom>
            <a:rect b="b" l="l" r="r" t="t"/>
            <a:pathLst>
              <a:path extrusionOk="0" h="4538" w="4538">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1224313" y="4794433"/>
            <a:ext cx="1067125" cy="427917"/>
          </a:xfrm>
          <a:custGeom>
            <a:rect b="b" l="l" r="r" t="t"/>
            <a:pathLst>
              <a:path extrusionOk="0" h="14586" w="42685">
                <a:moveTo>
                  <a:pt x="536" y="0"/>
                </a:moveTo>
                <a:lnTo>
                  <a:pt x="0" y="524"/>
                </a:lnTo>
                <a:lnTo>
                  <a:pt x="14014" y="14585"/>
                </a:lnTo>
                <a:lnTo>
                  <a:pt x="42684" y="14585"/>
                </a:lnTo>
                <a:lnTo>
                  <a:pt x="42684" y="13835"/>
                </a:lnTo>
                <a:lnTo>
                  <a:pt x="14323" y="13835"/>
                </a:lnTo>
                <a:lnTo>
                  <a:pt x="5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854613" y="4499615"/>
            <a:ext cx="712925" cy="434195"/>
          </a:xfrm>
          <a:custGeom>
            <a:rect b="b" l="l" r="r" t="t"/>
            <a:pathLst>
              <a:path extrusionOk="0" h="14800" w="28517">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1127563" y="4660652"/>
            <a:ext cx="213750" cy="251158"/>
          </a:xfrm>
          <a:custGeom>
            <a:rect b="b" l="l" r="r" t="t"/>
            <a:pathLst>
              <a:path extrusionOk="0" h="8561" w="855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1177563" y="4719680"/>
            <a:ext cx="113750" cy="133104"/>
          </a:xfrm>
          <a:custGeom>
            <a:rect b="b" l="l" r="r" t="t"/>
            <a:pathLst>
              <a:path extrusionOk="0" h="4537" w="455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1755913" y="3268298"/>
            <a:ext cx="531050" cy="114974"/>
          </a:xfrm>
          <a:custGeom>
            <a:rect b="b" l="l" r="r" t="t"/>
            <a:pathLst>
              <a:path extrusionOk="0" h="3919" w="21242">
                <a:moveTo>
                  <a:pt x="9061" y="1"/>
                </a:moveTo>
                <a:lnTo>
                  <a:pt x="1" y="3216"/>
                </a:lnTo>
                <a:lnTo>
                  <a:pt x="239" y="3918"/>
                </a:lnTo>
                <a:lnTo>
                  <a:pt x="9192" y="751"/>
                </a:lnTo>
                <a:lnTo>
                  <a:pt x="21242" y="751"/>
                </a:lnTo>
                <a:lnTo>
                  <a:pt x="2124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1493088" y="2913425"/>
            <a:ext cx="370000" cy="836940"/>
          </a:xfrm>
          <a:custGeom>
            <a:rect b="b" l="l" r="r" t="t"/>
            <a:pathLst>
              <a:path extrusionOk="0" h="28528" w="1480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1650838" y="3230922"/>
            <a:ext cx="213750" cy="250836"/>
          </a:xfrm>
          <a:custGeom>
            <a:rect b="b" l="l" r="r" t="t"/>
            <a:pathLst>
              <a:path extrusionOk="0" h="8550" w="855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1700863" y="3289627"/>
            <a:ext cx="113725" cy="133456"/>
          </a:xfrm>
          <a:custGeom>
            <a:rect b="b" l="l" r="r" t="t"/>
            <a:pathLst>
              <a:path extrusionOk="0" h="4549" w="4549">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2449025" y="2008450"/>
            <a:ext cx="4968600" cy="6405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Coronary heart Disease (CHD):</a:t>
            </a:r>
            <a:endParaRPr b="1"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manifested by myocardial infarction (MI), angina pectoris, heart failure, and coronary death.</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96" name="Google Shape;96;p14"/>
          <p:cNvSpPr txBox="1"/>
          <p:nvPr/>
        </p:nvSpPr>
        <p:spPr>
          <a:xfrm>
            <a:off x="2449025" y="2992095"/>
            <a:ext cx="4968600" cy="640500"/>
          </a:xfrm>
          <a:prstGeom prst="rect">
            <a:avLst/>
          </a:pr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Cerebrovascular Disease:</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manifested by stroke and transient ischemic attack.</a:t>
            </a:r>
            <a:endParaRPr sz="1200">
              <a:latin typeface="Mada"/>
              <a:ea typeface="Mada"/>
              <a:cs typeface="Mada"/>
              <a:sym typeface="Mada"/>
            </a:endParaRPr>
          </a:p>
        </p:txBody>
      </p:sp>
      <p:sp>
        <p:nvSpPr>
          <p:cNvPr id="97" name="Google Shape;97;p14"/>
          <p:cNvSpPr txBox="1"/>
          <p:nvPr/>
        </p:nvSpPr>
        <p:spPr>
          <a:xfrm>
            <a:off x="2449025" y="3886318"/>
            <a:ext cx="4968600" cy="640500"/>
          </a:xfrm>
          <a:prstGeom prst="rect">
            <a:avLst/>
          </a:pr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Peripheral Arterial Disease (PAD)</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manifested by intermittent claudications.</a:t>
            </a:r>
            <a:endParaRPr sz="1200">
              <a:latin typeface="Mada"/>
              <a:ea typeface="Mada"/>
              <a:cs typeface="Mada"/>
              <a:sym typeface="Mada"/>
            </a:endParaRPr>
          </a:p>
        </p:txBody>
      </p:sp>
      <p:sp>
        <p:nvSpPr>
          <p:cNvPr id="98" name="Google Shape;98;p14"/>
          <p:cNvSpPr txBox="1"/>
          <p:nvPr/>
        </p:nvSpPr>
        <p:spPr>
          <a:xfrm>
            <a:off x="2449025" y="4869964"/>
            <a:ext cx="4968600" cy="640500"/>
          </a:xfrm>
          <a:prstGeom prst="rect">
            <a:avLst/>
          </a:pr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Aortic Atherosclerosis, Thoracic or Abdominal Aortic Aneurysm</a:t>
            </a:r>
            <a:endParaRPr sz="1200">
              <a:latin typeface="Mada"/>
              <a:ea typeface="Mada"/>
              <a:cs typeface="Mada"/>
              <a:sym typeface="Mada"/>
            </a:endParaRPr>
          </a:p>
        </p:txBody>
      </p:sp>
      <p:pic>
        <p:nvPicPr>
          <p:cNvPr id="99" name="Google Shape;99;p14"/>
          <p:cNvPicPr preferRelativeResize="0"/>
          <p:nvPr/>
        </p:nvPicPr>
        <p:blipFill>
          <a:blip r:embed="rId3">
            <a:alphaModFix/>
          </a:blip>
          <a:stretch>
            <a:fillRect/>
          </a:stretch>
        </p:blipFill>
        <p:spPr>
          <a:xfrm>
            <a:off x="327313" y="3235128"/>
            <a:ext cx="1041225" cy="972502"/>
          </a:xfrm>
          <a:prstGeom prst="rect">
            <a:avLst/>
          </a:prstGeom>
          <a:noFill/>
          <a:ln>
            <a:noFill/>
          </a:ln>
        </p:spPr>
      </p:pic>
      <p:sp>
        <p:nvSpPr>
          <p:cNvPr id="100" name="Google Shape;100;p14"/>
          <p:cNvSpPr/>
          <p:nvPr/>
        </p:nvSpPr>
        <p:spPr>
          <a:xfrm>
            <a:off x="182500" y="2965750"/>
            <a:ext cx="1330850" cy="1561752"/>
          </a:xfrm>
          <a:custGeom>
            <a:rect b="b" l="l" r="r" t="t"/>
            <a:pathLst>
              <a:path extrusionOk="0" h="53234" w="53234">
                <a:moveTo>
                  <a:pt x="26611" y="1"/>
                </a:moveTo>
                <a:cubicBezTo>
                  <a:pt x="11919" y="1"/>
                  <a:pt x="1" y="11919"/>
                  <a:pt x="1" y="26623"/>
                </a:cubicBezTo>
                <a:cubicBezTo>
                  <a:pt x="1" y="40756"/>
                  <a:pt x="11002" y="52317"/>
                  <a:pt x="24920" y="53186"/>
                </a:cubicBezTo>
                <a:cubicBezTo>
                  <a:pt x="25480" y="53222"/>
                  <a:pt x="26051" y="53234"/>
                  <a:pt x="26611" y="53234"/>
                </a:cubicBezTo>
                <a:cubicBezTo>
                  <a:pt x="41315" y="53234"/>
                  <a:pt x="53233" y="41315"/>
                  <a:pt x="53233" y="26623"/>
                </a:cubicBezTo>
                <a:cubicBezTo>
                  <a:pt x="53233" y="17098"/>
                  <a:pt x="48245" y="8740"/>
                  <a:pt x="40732" y="4037"/>
                </a:cubicBezTo>
                <a:cubicBezTo>
                  <a:pt x="36636" y="1477"/>
                  <a:pt x="31802" y="1"/>
                  <a:pt x="26611" y="1"/>
                </a:cubicBezTo>
                <a:close/>
              </a:path>
            </a:pathLst>
          </a:cu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sz="1200">
              <a:latin typeface="Mada"/>
              <a:ea typeface="Mada"/>
              <a:cs typeface="Mada"/>
              <a:sym typeface="Mada"/>
            </a:endParaRPr>
          </a:p>
        </p:txBody>
      </p:sp>
      <p:sp>
        <p:nvSpPr>
          <p:cNvPr id="101" name="Google Shape;101;p14"/>
          <p:cNvSpPr txBox="1"/>
          <p:nvPr/>
        </p:nvSpPr>
        <p:spPr>
          <a:xfrm>
            <a:off x="182038" y="56892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CVD Risk Factors</a:t>
            </a:r>
            <a:endParaRPr sz="2400">
              <a:solidFill>
                <a:srgbClr val="134F5C"/>
              </a:solidFill>
              <a:latin typeface="Nunito"/>
              <a:ea typeface="Nunito"/>
              <a:cs typeface="Nunito"/>
              <a:sym typeface="Nunito"/>
            </a:endParaRPr>
          </a:p>
        </p:txBody>
      </p:sp>
      <p:graphicFrame>
        <p:nvGraphicFramePr>
          <p:cNvPr id="102" name="Google Shape;102;p14"/>
          <p:cNvGraphicFramePr/>
          <p:nvPr/>
        </p:nvGraphicFramePr>
        <p:xfrm>
          <a:off x="178613" y="6244475"/>
          <a:ext cx="3000000" cy="3000000"/>
        </p:xfrm>
        <a:graphic>
          <a:graphicData uri="http://schemas.openxmlformats.org/drawingml/2006/table">
            <a:tbl>
              <a:tblPr>
                <a:noFill/>
                <a:tableStyleId>{3B1FE44F-A308-4D6A-9A40-1921099F0ABF}</a:tableStyleId>
              </a:tblPr>
              <a:tblGrid>
                <a:gridCol w="1115125"/>
                <a:gridCol w="1265675"/>
                <a:gridCol w="4854900"/>
              </a:tblGrid>
              <a:tr h="520400">
                <a:tc gridSpan="3">
                  <a:txBody>
                    <a:bodyPr/>
                    <a:lstStyle/>
                    <a:p>
                      <a:pPr indent="0" lvl="0" marL="0" rtl="0" algn="ctr">
                        <a:spcBef>
                          <a:spcPts val="0"/>
                        </a:spcBef>
                        <a:spcAft>
                          <a:spcPts val="0"/>
                        </a:spcAft>
                        <a:buNone/>
                      </a:pPr>
                      <a:r>
                        <a:rPr b="1" lang="en-GB">
                          <a:solidFill>
                            <a:srgbClr val="FFFFFF"/>
                          </a:solidFill>
                          <a:latin typeface="Mada"/>
                          <a:ea typeface="Mada"/>
                          <a:cs typeface="Mada"/>
                          <a:sym typeface="Mada"/>
                        </a:rPr>
                        <a:t>Cardiovascular Disease Risk Factors</a:t>
                      </a:r>
                      <a:endParaRPr b="1">
                        <a:solidFill>
                          <a:srgbClr val="FFFFFF"/>
                        </a:solidFill>
                        <a:latin typeface="Mada"/>
                        <a:ea typeface="Mada"/>
                        <a:cs typeface="Mada"/>
                        <a:sym typeface="Mada"/>
                      </a:endParaRPr>
                    </a:p>
                  </a:txBody>
                  <a:tcPr marT="91425" marB="91425" marR="91425" marL="91425" anchor="ctr">
                    <a:solidFill>
                      <a:srgbClr val="134F5C"/>
                    </a:solidFill>
                  </a:tcPr>
                </a:tc>
                <a:tc hMerge="1"/>
                <a:tc hMerge="1"/>
              </a:tr>
              <a:tr h="520400">
                <a:tc gridSpan="3">
                  <a:txBody>
                    <a:bodyPr/>
                    <a:lstStyle/>
                    <a:p>
                      <a:pPr indent="-304800" lvl="0" marL="457200" rtl="0" algn="l">
                        <a:spcBef>
                          <a:spcPts val="0"/>
                        </a:spcBef>
                        <a:spcAft>
                          <a:spcPts val="0"/>
                        </a:spcAft>
                        <a:buSzPts val="1200"/>
                        <a:buFont typeface="Mada"/>
                        <a:buAutoNum type="arabicPeriod"/>
                      </a:pPr>
                      <a:r>
                        <a:rPr b="1" lang="en-GB" sz="1200">
                          <a:latin typeface="Mada"/>
                          <a:ea typeface="Mada"/>
                          <a:cs typeface="Mada"/>
                          <a:sym typeface="Mada"/>
                        </a:rPr>
                        <a:t>Major risk factors:</a:t>
                      </a:r>
                      <a:r>
                        <a:rPr lang="en-GB" sz="1200">
                          <a:latin typeface="Mada"/>
                          <a:ea typeface="Mada"/>
                          <a:cs typeface="Mada"/>
                          <a:sym typeface="Mada"/>
                        </a:rPr>
                        <a:t> factors that significantly increase the risk of heart and blood vessel disease.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GB" sz="1200">
                          <a:latin typeface="Mada"/>
                          <a:ea typeface="Mada"/>
                          <a:cs typeface="Mada"/>
                          <a:sym typeface="Mada"/>
                        </a:rPr>
                        <a:t>Modifiable risk factors:</a:t>
                      </a:r>
                      <a:r>
                        <a:rPr lang="en-GB" sz="1200">
                          <a:latin typeface="Mada"/>
                          <a:ea typeface="Mada"/>
                          <a:cs typeface="Mada"/>
                          <a:sym typeface="Mada"/>
                        </a:rPr>
                        <a:t> Some major risk factors can be modified, treated or controlled through medications or lifestyle change.</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b="1" lang="en-GB" sz="1200">
                          <a:latin typeface="Mada"/>
                          <a:ea typeface="Mada"/>
                          <a:cs typeface="Mada"/>
                          <a:sym typeface="Mada"/>
                        </a:rPr>
                        <a:t>Contributing risk factors:</a:t>
                      </a:r>
                      <a:r>
                        <a:rPr lang="en-GB" sz="1200">
                          <a:latin typeface="Mada"/>
                          <a:ea typeface="Mada"/>
                          <a:cs typeface="Mada"/>
                          <a:sym typeface="Mada"/>
                        </a:rPr>
                        <a:t> factors associated with increased risk of cardiovascular disease, but their significance and prevalence haven’t yet been determined.</a:t>
                      </a:r>
                      <a:endParaRPr sz="1200">
                        <a:latin typeface="Mada"/>
                        <a:ea typeface="Mada"/>
                        <a:cs typeface="Mada"/>
                        <a:sym typeface="Mada"/>
                      </a:endParaRPr>
                    </a:p>
                  </a:txBody>
                  <a:tcPr marT="91425" marB="91425" marR="91425" marL="91425" anchor="ctr"/>
                </a:tc>
                <a:tc hMerge="1"/>
                <a:tc hMerge="1"/>
              </a:tr>
              <a:tr h="520400">
                <a:tc>
                  <a:txBody>
                    <a:bodyPr/>
                    <a:lstStyle/>
                    <a:p>
                      <a:pPr indent="0" lvl="0" marL="0" rtl="0" algn="ctr">
                        <a:spcBef>
                          <a:spcPts val="0"/>
                        </a:spcBef>
                        <a:spcAft>
                          <a:spcPts val="0"/>
                        </a:spcAft>
                        <a:buNone/>
                      </a:pPr>
                      <a:r>
                        <a:rPr b="1" lang="en-GB" sz="1200">
                          <a:latin typeface="Mada"/>
                          <a:ea typeface="Mada"/>
                          <a:cs typeface="Mada"/>
                          <a:sym typeface="Mada"/>
                        </a:rPr>
                        <a:t>Type</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ctr">
                        <a:spcBef>
                          <a:spcPts val="0"/>
                        </a:spcBef>
                        <a:spcAft>
                          <a:spcPts val="0"/>
                        </a:spcAft>
                        <a:buNone/>
                      </a:pPr>
                      <a:r>
                        <a:rPr b="1" lang="en-GB" sz="1200">
                          <a:latin typeface="Mada"/>
                          <a:ea typeface="Mada"/>
                          <a:cs typeface="Mada"/>
                          <a:sym typeface="Mada"/>
                        </a:rPr>
                        <a:t>Risk</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ctr">
                        <a:spcBef>
                          <a:spcPts val="0"/>
                        </a:spcBef>
                        <a:spcAft>
                          <a:spcPts val="0"/>
                        </a:spcAft>
                        <a:buNone/>
                      </a:pPr>
                      <a:r>
                        <a:rPr b="1" lang="en-GB" sz="1200">
                          <a:latin typeface="Mada"/>
                          <a:ea typeface="Mada"/>
                          <a:cs typeface="Mada"/>
                          <a:sym typeface="Mada"/>
                        </a:rPr>
                        <a:t>Description</a:t>
                      </a:r>
                      <a:endParaRPr b="1" sz="1200">
                        <a:latin typeface="Mada"/>
                        <a:ea typeface="Mada"/>
                        <a:cs typeface="Mada"/>
                        <a:sym typeface="Mada"/>
                      </a:endParaRPr>
                    </a:p>
                  </a:txBody>
                  <a:tcPr marT="91425" marB="91425" marR="91425" marL="91425" anchor="ctr">
                    <a:solidFill>
                      <a:srgbClr val="76A5AF"/>
                    </a:solidFill>
                  </a:tcPr>
                </a:tc>
              </a:tr>
              <a:tr h="520400">
                <a:tc rowSpan="3">
                  <a:txBody>
                    <a:bodyPr/>
                    <a:lstStyle/>
                    <a:p>
                      <a:pPr indent="0" lvl="0" marL="0" rtl="0" algn="ctr">
                        <a:spcBef>
                          <a:spcPts val="0"/>
                        </a:spcBef>
                        <a:spcAft>
                          <a:spcPts val="0"/>
                        </a:spcAft>
                        <a:buNone/>
                      </a:pPr>
                      <a:r>
                        <a:rPr b="1" lang="en-GB">
                          <a:latin typeface="Mada"/>
                          <a:ea typeface="Mada"/>
                          <a:cs typeface="Mada"/>
                          <a:sym typeface="Mada"/>
                        </a:rPr>
                        <a:t>Major</a:t>
                      </a:r>
                      <a:endParaRPr b="1">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b="1" lang="en-GB" sz="1200">
                          <a:latin typeface="Mada"/>
                          <a:ea typeface="Mada"/>
                          <a:cs typeface="Mada"/>
                          <a:sym typeface="Mada"/>
                        </a:rPr>
                        <a:t>Age</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200">
                          <a:latin typeface="Mada"/>
                          <a:ea typeface="Mada"/>
                          <a:cs typeface="Mada"/>
                          <a:sym typeface="Mada"/>
                        </a:rPr>
                        <a:t>Men &gt; 45 and Females &gt;55 </a:t>
                      </a:r>
                      <a:r>
                        <a:rPr b="1" lang="en-GB" sz="1200">
                          <a:latin typeface="Mada"/>
                          <a:ea typeface="Mada"/>
                          <a:cs typeface="Mada"/>
                          <a:sym typeface="Mada"/>
                        </a:rPr>
                        <a:t>(majority of people who die are above 65)</a:t>
                      </a:r>
                      <a:endParaRPr b="1" sz="1200">
                        <a:latin typeface="Mada"/>
                        <a:ea typeface="Mada"/>
                        <a:cs typeface="Mada"/>
                        <a:sym typeface="Mada"/>
                      </a:endParaRPr>
                    </a:p>
                  </a:txBody>
                  <a:tcPr marT="91425" marB="91425" marR="91425" marL="91425" anchor="ct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Gender </a:t>
                      </a:r>
                      <a:endParaRPr b="1"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(male)</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200">
                          <a:latin typeface="Mada"/>
                          <a:ea typeface="Mada"/>
                          <a:cs typeface="Mada"/>
                          <a:sym typeface="Mada"/>
                        </a:rPr>
                        <a:t>Men have a greater and earlier risk of heart attack than women do</a:t>
                      </a:r>
                      <a:endParaRPr sz="1200">
                        <a:latin typeface="Mada"/>
                        <a:ea typeface="Mada"/>
                        <a:cs typeface="Mada"/>
                        <a:sym typeface="Mada"/>
                      </a:endParaRPr>
                    </a:p>
                  </a:txBody>
                  <a:tcPr marT="91425" marB="91425" marR="91425" marL="91425" anchor="ct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Heredity </a:t>
                      </a:r>
                      <a:endParaRPr b="1"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(including race)</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200">
                          <a:latin typeface="Mada"/>
                          <a:ea typeface="Mada"/>
                          <a:cs typeface="Mada"/>
                          <a:sym typeface="Mada"/>
                        </a:rPr>
                        <a:t>Children of parents with heart disease are more likely to develop heart disease themselves.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Family history of a premature MI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Defined as MI before age 55 years in men and 65 years in women</a:t>
                      </a:r>
                      <a:endParaRPr sz="1200">
                        <a:latin typeface="Mada"/>
                        <a:ea typeface="Mada"/>
                        <a:cs typeface="Mada"/>
                        <a:sym typeface="Mada"/>
                      </a:endParaRPr>
                    </a:p>
                  </a:txBody>
                  <a:tcPr marT="91425" marB="91425" marR="91425" marL="91425" anchor="ctr"/>
                </a:tc>
              </a:tr>
            </a:tbl>
          </a:graphicData>
        </a:graphic>
      </p:graphicFrame>
      <p:sp>
        <p:nvSpPr>
          <p:cNvPr id="103" name="Google Shape;103;p14"/>
          <p:cNvSpPr/>
          <p:nvPr/>
        </p:nvSpPr>
        <p:spPr>
          <a:xfrm>
            <a:off x="4138" y="10472575"/>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CVD Risk Factors</a:t>
            </a:r>
            <a:endParaRPr sz="2400">
              <a:solidFill>
                <a:srgbClr val="134F5C"/>
              </a:solidFill>
              <a:latin typeface="Nunito"/>
              <a:ea typeface="Nunito"/>
              <a:cs typeface="Nunito"/>
              <a:sym typeface="Nunito"/>
            </a:endParaRPr>
          </a:p>
        </p:txBody>
      </p:sp>
      <p:graphicFrame>
        <p:nvGraphicFramePr>
          <p:cNvPr id="110" name="Google Shape;110;p15"/>
          <p:cNvGraphicFramePr/>
          <p:nvPr/>
        </p:nvGraphicFramePr>
        <p:xfrm>
          <a:off x="178613" y="758075"/>
          <a:ext cx="3000000" cy="3000000"/>
        </p:xfrm>
        <a:graphic>
          <a:graphicData uri="http://schemas.openxmlformats.org/drawingml/2006/table">
            <a:tbl>
              <a:tblPr>
                <a:noFill/>
                <a:tableStyleId>{3B1FE44F-A308-4D6A-9A40-1921099F0ABF}</a:tableStyleId>
              </a:tblPr>
              <a:tblGrid>
                <a:gridCol w="1115125"/>
                <a:gridCol w="1265675"/>
                <a:gridCol w="4854900"/>
              </a:tblGrid>
              <a:tr h="520400">
                <a:tc gridSpan="3">
                  <a:txBody>
                    <a:bodyPr/>
                    <a:lstStyle/>
                    <a:p>
                      <a:pPr indent="0" lvl="0" marL="0" rtl="0" algn="ctr">
                        <a:spcBef>
                          <a:spcPts val="0"/>
                        </a:spcBef>
                        <a:spcAft>
                          <a:spcPts val="0"/>
                        </a:spcAft>
                        <a:buNone/>
                      </a:pPr>
                      <a:r>
                        <a:rPr b="1" lang="en-GB">
                          <a:solidFill>
                            <a:srgbClr val="FFFFFF"/>
                          </a:solidFill>
                          <a:latin typeface="Mada"/>
                          <a:ea typeface="Mada"/>
                          <a:cs typeface="Mada"/>
                          <a:sym typeface="Mada"/>
                        </a:rPr>
                        <a:t>Cardiovascular Disease Risk Factors</a:t>
                      </a:r>
                      <a:endParaRPr b="1">
                        <a:solidFill>
                          <a:srgbClr val="FFFFFF"/>
                        </a:solidFill>
                        <a:latin typeface="Mada"/>
                        <a:ea typeface="Mada"/>
                        <a:cs typeface="Mada"/>
                        <a:sym typeface="Mada"/>
                      </a:endParaRPr>
                    </a:p>
                  </a:txBody>
                  <a:tcPr marT="91425" marB="91425" marR="91425" marL="91425" anchor="ctr">
                    <a:solidFill>
                      <a:srgbClr val="134F5C"/>
                    </a:solidFill>
                  </a:tcPr>
                </a:tc>
                <a:tc hMerge="1"/>
                <a:tc hMerge="1"/>
              </a:tr>
              <a:tr h="520400">
                <a:tc>
                  <a:txBody>
                    <a:bodyPr/>
                    <a:lstStyle/>
                    <a:p>
                      <a:pPr indent="0" lvl="0" marL="0" rtl="0" algn="ctr">
                        <a:spcBef>
                          <a:spcPts val="0"/>
                        </a:spcBef>
                        <a:spcAft>
                          <a:spcPts val="0"/>
                        </a:spcAft>
                        <a:buNone/>
                      </a:pPr>
                      <a:r>
                        <a:rPr b="1" lang="en-GB" sz="1200">
                          <a:latin typeface="Mada"/>
                          <a:ea typeface="Mada"/>
                          <a:cs typeface="Mada"/>
                          <a:sym typeface="Mada"/>
                        </a:rPr>
                        <a:t>Type</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ctr">
                        <a:spcBef>
                          <a:spcPts val="0"/>
                        </a:spcBef>
                        <a:spcAft>
                          <a:spcPts val="0"/>
                        </a:spcAft>
                        <a:buNone/>
                      </a:pPr>
                      <a:r>
                        <a:rPr b="1" lang="en-GB" sz="1200">
                          <a:latin typeface="Mada"/>
                          <a:ea typeface="Mada"/>
                          <a:cs typeface="Mada"/>
                          <a:sym typeface="Mada"/>
                        </a:rPr>
                        <a:t>Risk</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ctr">
                        <a:spcBef>
                          <a:spcPts val="0"/>
                        </a:spcBef>
                        <a:spcAft>
                          <a:spcPts val="0"/>
                        </a:spcAft>
                        <a:buNone/>
                      </a:pPr>
                      <a:r>
                        <a:rPr b="1" lang="en-GB" sz="1200">
                          <a:latin typeface="Mada"/>
                          <a:ea typeface="Mada"/>
                          <a:cs typeface="Mada"/>
                          <a:sym typeface="Mada"/>
                        </a:rPr>
                        <a:t>Description</a:t>
                      </a:r>
                      <a:endParaRPr b="1" sz="1200">
                        <a:latin typeface="Mada"/>
                        <a:ea typeface="Mada"/>
                        <a:cs typeface="Mada"/>
                        <a:sym typeface="Mada"/>
                      </a:endParaRPr>
                    </a:p>
                  </a:txBody>
                  <a:tcPr marT="91425" marB="91425" marR="91425" marL="91425" anchor="ctr">
                    <a:solidFill>
                      <a:srgbClr val="76A5AF"/>
                    </a:solidFill>
                  </a:tcPr>
                </a:tc>
              </a:tr>
              <a:tr h="520400">
                <a:tc rowSpan="3">
                  <a:txBody>
                    <a:bodyPr/>
                    <a:lstStyle/>
                    <a:p>
                      <a:pPr indent="0" lvl="0" marL="0" rtl="0" algn="ctr">
                        <a:spcBef>
                          <a:spcPts val="0"/>
                        </a:spcBef>
                        <a:spcAft>
                          <a:spcPts val="0"/>
                        </a:spcAft>
                        <a:buNone/>
                      </a:pPr>
                      <a:r>
                        <a:rPr b="1" lang="en-GB">
                          <a:latin typeface="Mada"/>
                          <a:ea typeface="Mada"/>
                          <a:cs typeface="Mada"/>
                          <a:sym typeface="Mada"/>
                        </a:rPr>
                        <a:t>Modifiable</a:t>
                      </a:r>
                      <a:endParaRPr b="1">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b="1" lang="en-GB" sz="1200">
                          <a:latin typeface="Mada"/>
                          <a:ea typeface="Mada"/>
                          <a:cs typeface="Mada"/>
                          <a:sym typeface="Mada"/>
                        </a:rPr>
                        <a:t>Tobacco</a:t>
                      </a:r>
                      <a:endParaRPr b="1" sz="1200">
                        <a:latin typeface="Mada"/>
                        <a:ea typeface="Mada"/>
                        <a:cs typeface="Mada"/>
                        <a:sym typeface="Mada"/>
                      </a:endParaRPr>
                    </a:p>
                  </a:txBody>
                  <a:tcPr marT="91425" marB="91425" marR="91425" marL="91425" anchor="ct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The risk that smokers will develop coronary heart disease is much higher than that for nonsmokers.</a:t>
                      </a:r>
                      <a:endParaRPr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Cigarette smoking is a powerful independent risk factor for sudden cardiac death in patients with coronary heart disease.</a:t>
                      </a:r>
                      <a:endParaRPr sz="1200">
                        <a:latin typeface="Mada"/>
                        <a:ea typeface="Mada"/>
                        <a:cs typeface="Mada"/>
                        <a:sym typeface="Mada"/>
                      </a:endParaRPr>
                    </a:p>
                    <a:p>
                      <a:pPr indent="0" lvl="0" marL="0" rtl="0" algn="l">
                        <a:spcBef>
                          <a:spcPts val="0"/>
                        </a:spcBef>
                        <a:spcAft>
                          <a:spcPts val="0"/>
                        </a:spcAft>
                        <a:buNone/>
                      </a:pPr>
                      <a:r>
                        <a:rPr lang="en-GB" sz="1200" u="sng">
                          <a:highlight>
                            <a:srgbClr val="CFE2F3"/>
                          </a:highlight>
                          <a:latin typeface="Mada"/>
                          <a:ea typeface="Mada"/>
                          <a:cs typeface="Mada"/>
                          <a:sym typeface="Mada"/>
                        </a:rPr>
                        <a:t>Causing:</a:t>
                      </a:r>
                      <a:endParaRPr sz="1200" u="sng">
                        <a:highlight>
                          <a:srgbClr val="CFE2F3"/>
                        </a:highlight>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Mechanical damage of endothelium and atherosclerosis.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Increase coagulability state as increase in fibrinogen level.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Polycythaemia</a:t>
                      </a:r>
                      <a:r>
                        <a:rPr lang="en-GB" sz="1200">
                          <a:latin typeface="Mada"/>
                          <a:ea typeface="Mada"/>
                          <a:cs typeface="Mada"/>
                          <a:sym typeface="Mada"/>
                        </a:rPr>
                        <a:t> (</a:t>
                      </a:r>
                      <a:r>
                        <a:rPr b="1" lang="en-GB" sz="1200">
                          <a:solidFill>
                            <a:srgbClr val="202124"/>
                          </a:solidFill>
                          <a:highlight>
                            <a:srgbClr val="FFFFFF"/>
                          </a:highlight>
                        </a:rPr>
                        <a:t>↑</a:t>
                      </a:r>
                      <a:r>
                        <a:rPr lang="en-GB" sz="1200">
                          <a:latin typeface="Mada"/>
                          <a:ea typeface="Mada"/>
                          <a:cs typeface="Mada"/>
                          <a:sym typeface="Mada"/>
                        </a:rPr>
                        <a:t>RBCs and Hb) and so increase blood viscosity.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Increase LDL, decrease HDL and increase triglycerides.</a:t>
                      </a:r>
                      <a:endParaRPr sz="1200">
                        <a:latin typeface="Mada"/>
                        <a:ea typeface="Mada"/>
                        <a:cs typeface="Mada"/>
                        <a:sym typeface="Mada"/>
                      </a:endParaRPr>
                    </a:p>
                  </a:txBody>
                  <a:tcPr marT="91425" marB="91425" marR="91425" marL="91425" anchor="ct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 High </a:t>
                      </a:r>
                      <a:r>
                        <a:rPr b="1" lang="en-GB" sz="1200">
                          <a:latin typeface="Mada"/>
                          <a:ea typeface="Mada"/>
                          <a:cs typeface="Mada"/>
                          <a:sym typeface="Mada"/>
                        </a:rPr>
                        <a:t>Cholesterol</a:t>
                      </a:r>
                      <a:endParaRPr b="1" sz="1200">
                        <a:latin typeface="Mada"/>
                        <a:ea typeface="Mada"/>
                        <a:cs typeface="Mada"/>
                        <a:sym typeface="Mada"/>
                      </a:endParaRPr>
                    </a:p>
                  </a:txBody>
                  <a:tcPr marT="91425" marB="91425" marR="91425" marL="91425" anchor="ctr"/>
                </a:tc>
                <a:tc>
                  <a:txBody>
                    <a:bodyPr/>
                    <a:lstStyle/>
                    <a:p>
                      <a:pPr indent="0" lvl="0" marL="0" rtl="0" algn="l">
                        <a:spcBef>
                          <a:spcPts val="0"/>
                        </a:spcBef>
                        <a:spcAft>
                          <a:spcPts val="0"/>
                        </a:spcAft>
                        <a:buNone/>
                      </a:pPr>
                      <a:r>
                        <a:rPr lang="en-GB" sz="1200">
                          <a:latin typeface="Mada"/>
                          <a:ea typeface="Mada"/>
                          <a:cs typeface="Mada"/>
                          <a:sym typeface="Mada"/>
                        </a:rPr>
                        <a:t>There are 3 major types of blood lipids, which are:</a:t>
                      </a:r>
                      <a:endParaRPr sz="1200">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⓵ </a:t>
                      </a:r>
                      <a:r>
                        <a:rPr b="1" lang="en-GB" sz="1200">
                          <a:solidFill>
                            <a:srgbClr val="CC0000"/>
                          </a:solidFill>
                          <a:latin typeface="Mada"/>
                          <a:ea typeface="Mada"/>
                          <a:cs typeface="Mada"/>
                          <a:sym typeface="Mada"/>
                        </a:rPr>
                        <a:t>Low-density-lipoprotein (LDL) cholesterol</a:t>
                      </a:r>
                      <a:r>
                        <a:rPr lang="en-GB" sz="1200">
                          <a:solidFill>
                            <a:schemeClr val="dk1"/>
                          </a:solidFill>
                          <a:latin typeface="Mada"/>
                          <a:ea typeface="Mada"/>
                          <a:cs typeface="Mada"/>
                          <a:sym typeface="Mada"/>
                        </a:rPr>
                        <a:t> = “bad” cholesterol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 low LDL-C level is considered good. Lifestyle factors, such as a diet high in saturated and trans fats</a:t>
                      </a:r>
                      <a:r>
                        <a:rPr lang="en-GB" sz="1200">
                          <a:solidFill>
                            <a:srgbClr val="6AA84F"/>
                          </a:solidFill>
                          <a:latin typeface="Mada"/>
                          <a:ea typeface="Mada"/>
                          <a:cs typeface="Mada"/>
                          <a:sym typeface="Mada"/>
                        </a:rPr>
                        <a:t> (worst)</a:t>
                      </a:r>
                      <a:r>
                        <a:rPr lang="en-GB" sz="1200">
                          <a:solidFill>
                            <a:schemeClr val="dk1"/>
                          </a:solidFill>
                          <a:latin typeface="Mada"/>
                          <a:ea typeface="Mada"/>
                          <a:cs typeface="Mada"/>
                          <a:sym typeface="Mada"/>
                        </a:rPr>
                        <a:t>, can raise LDL-C.</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⓶</a:t>
                      </a:r>
                      <a:r>
                        <a:rPr lang="en-GB" sz="1200">
                          <a:solidFill>
                            <a:schemeClr val="dk1"/>
                          </a:solidFill>
                          <a:latin typeface="Mada"/>
                          <a:ea typeface="Mada"/>
                          <a:cs typeface="Mada"/>
                          <a:sym typeface="Mada"/>
                        </a:rPr>
                        <a:t> </a:t>
                      </a:r>
                      <a:r>
                        <a:rPr b="1" lang="en-GB" sz="1200">
                          <a:solidFill>
                            <a:srgbClr val="CC0000"/>
                          </a:solidFill>
                          <a:latin typeface="Mada"/>
                          <a:ea typeface="Mada"/>
                          <a:cs typeface="Mada"/>
                          <a:sym typeface="Mada"/>
                        </a:rPr>
                        <a:t>High-density-lipoprotein (HDL) cholesterol</a:t>
                      </a:r>
                      <a:r>
                        <a:rPr lang="en-GB" sz="1200">
                          <a:solidFill>
                            <a:schemeClr val="dk1"/>
                          </a:solidFill>
                          <a:latin typeface="Mada"/>
                          <a:ea typeface="Mada"/>
                          <a:cs typeface="Mada"/>
                          <a:sym typeface="Mada"/>
                        </a:rPr>
                        <a:t> = “good” cholesterol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Higher levels are typically better. </a:t>
                      </a:r>
                      <a:r>
                        <a:rPr lang="en-GB" sz="1200" u="sng">
                          <a:solidFill>
                            <a:schemeClr val="dk1"/>
                          </a:solidFill>
                          <a:latin typeface="Mada"/>
                          <a:ea typeface="Mada"/>
                          <a:cs typeface="Mada"/>
                          <a:sym typeface="Mada"/>
                        </a:rPr>
                        <a:t>Low HDL cholesterol increases risk of heart disease</a:t>
                      </a:r>
                      <a:r>
                        <a:rPr lang="en-GB" sz="1200">
                          <a:solidFill>
                            <a:schemeClr val="dk1"/>
                          </a:solidFill>
                          <a:latin typeface="Mada"/>
                          <a:ea typeface="Mada"/>
                          <a:cs typeface="Mada"/>
                          <a:sym typeface="Mada"/>
                        </a:rPr>
                        <a:t>. Genetic factors, Type 2 diabetes, smoking, being overweight and being sedentary can all result in lower HDL cholesterol.</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⓶ </a:t>
                      </a:r>
                      <a:r>
                        <a:rPr b="1" lang="en-GB" sz="1200">
                          <a:solidFill>
                            <a:srgbClr val="CC0000"/>
                          </a:solidFill>
                          <a:latin typeface="Mada"/>
                          <a:ea typeface="Mada"/>
                          <a:cs typeface="Mada"/>
                          <a:sym typeface="Mada"/>
                        </a:rPr>
                        <a:t>Triglycerides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Triglycerides are the </a:t>
                      </a:r>
                      <a:r>
                        <a:rPr lang="en-GB" sz="1200" u="sng">
                          <a:solidFill>
                            <a:schemeClr val="dk1"/>
                          </a:solidFill>
                          <a:latin typeface="Mada"/>
                          <a:ea typeface="Mada"/>
                          <a:cs typeface="Mada"/>
                          <a:sym typeface="Mada"/>
                        </a:rPr>
                        <a:t>most common type of fat in the body</a:t>
                      </a:r>
                      <a:r>
                        <a:rPr lang="en-GB" sz="1200">
                          <a:solidFill>
                            <a:schemeClr val="dk1"/>
                          </a:solidFill>
                          <a:latin typeface="Mada"/>
                          <a:ea typeface="Mada"/>
                          <a:cs typeface="Mada"/>
                          <a:sym typeface="Mada"/>
                        </a:rPr>
                        <a:t>. A high triglyceride level combined with low HDL cholesterol or high LDL cholesterol is associated with atherosclerosis, which is the buildup of fatty deposits inside artery walls that increases the risk for CVD.</a:t>
                      </a:r>
                      <a:endParaRPr sz="1200">
                        <a:solidFill>
                          <a:schemeClr val="dk1"/>
                        </a:solidFill>
                        <a:latin typeface="Mada"/>
                        <a:ea typeface="Mada"/>
                        <a:cs typeface="Mada"/>
                        <a:sym typeface="Mada"/>
                      </a:endParaRPr>
                    </a:p>
                  </a:txBody>
                  <a:tcPr marT="91425" marB="91425" marR="91425" marL="91425" anchor="ct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High Blood Pressure</a:t>
                      </a:r>
                      <a:endParaRPr b="1" sz="1200">
                        <a:latin typeface="Mada"/>
                        <a:ea typeface="Mada"/>
                        <a:cs typeface="Mada"/>
                        <a:sym typeface="Mada"/>
                      </a:endParaRPr>
                    </a:p>
                  </a:txBody>
                  <a:tcPr marT="91425" marB="91425" marR="91425" marL="91425" anchor="ct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High blood pressure increases the heart’s workload, causing the heart muscle to thicken and become stiffer.</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a:t>
                      </a:r>
                      <a:r>
                        <a:rPr b="1" lang="en-GB" sz="1200">
                          <a:solidFill>
                            <a:srgbClr val="CC0000"/>
                          </a:solidFill>
                          <a:latin typeface="Mada"/>
                          <a:ea typeface="Mada"/>
                          <a:cs typeface="Mada"/>
                          <a:sym typeface="Mada"/>
                        </a:rPr>
                        <a:t>Framingham study</a:t>
                      </a:r>
                      <a:r>
                        <a:rPr lang="en-GB" sz="1200">
                          <a:solidFill>
                            <a:schemeClr val="dk1"/>
                          </a:solidFill>
                          <a:latin typeface="Mada"/>
                          <a:ea typeface="Mada"/>
                          <a:cs typeface="Mada"/>
                          <a:sym typeface="Mada"/>
                        </a:rPr>
                        <a:t> showed the relative importance of SBP, DBP &amp; pulse pressure (SBP-DBP) changes with age</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highlight>
                            <a:srgbClr val="CFE2F3"/>
                          </a:highlight>
                          <a:latin typeface="Mada"/>
                          <a:ea typeface="Mada"/>
                          <a:cs typeface="Mada"/>
                          <a:sym typeface="Mada"/>
                        </a:rPr>
                        <a:t>Causing: </a:t>
                      </a:r>
                      <a:r>
                        <a:rPr lang="en-GB" sz="1200">
                          <a:solidFill>
                            <a:schemeClr val="dk1"/>
                          </a:solidFill>
                          <a:latin typeface="Mada"/>
                          <a:ea typeface="Mada"/>
                          <a:cs typeface="Mada"/>
                          <a:sym typeface="Mada"/>
                        </a:rPr>
                        <a:t>Mechanical damage of endothelium and atherosclerosis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When high blood pressure is present alongside obesity, smoking, high blood cholesterol levels or diabetes, the risk of heart attack or stroke increases even more.</a:t>
                      </a:r>
                      <a:endParaRPr sz="1200">
                        <a:solidFill>
                          <a:schemeClr val="dk1"/>
                        </a:solidFill>
                        <a:latin typeface="Mada"/>
                        <a:ea typeface="Mada"/>
                        <a:cs typeface="Mada"/>
                        <a:sym typeface="Mada"/>
                      </a:endParaRPr>
                    </a:p>
                    <a:p>
                      <a:pPr indent="0" lvl="0" marL="179999" rtl="0" algn="l">
                        <a:spcBef>
                          <a:spcPts val="0"/>
                        </a:spcBef>
                        <a:spcAft>
                          <a:spcPts val="0"/>
                        </a:spcAft>
                        <a:buNone/>
                      </a:pPr>
                      <a:r>
                        <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b="1" lang="en-GB" sz="1200">
                          <a:solidFill>
                            <a:srgbClr val="CC0000"/>
                          </a:solidFill>
                          <a:latin typeface="Mada"/>
                          <a:ea typeface="Mada"/>
                          <a:cs typeface="Mada"/>
                          <a:sym typeface="Mada"/>
                        </a:rPr>
                        <a:t>In patients &lt;50 years of age</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Diastolic BP was the strongest predictor of CHD risk.</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Diastolic pressure increases with age but peaks between 55-60 then decreases.</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b="1" lang="en-GB" sz="1200">
                          <a:solidFill>
                            <a:srgbClr val="CC0000"/>
                          </a:solidFill>
                          <a:latin typeface="Mada"/>
                          <a:ea typeface="Mada"/>
                          <a:cs typeface="Mada"/>
                          <a:sym typeface="Mada"/>
                        </a:rPr>
                        <a:t>In patients ≥60 years of age</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Systolic pressure (pulse pressure) was the strongest predictor.</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Systolic pressure increases with age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u="sng">
                          <a:solidFill>
                            <a:schemeClr val="dk1"/>
                          </a:solidFill>
                          <a:latin typeface="Mada"/>
                          <a:ea typeface="Mada"/>
                          <a:cs typeface="Mada"/>
                          <a:sym typeface="Mada"/>
                        </a:rPr>
                        <a:t>Isolated systolic hypertension</a:t>
                      </a:r>
                      <a:r>
                        <a:rPr lang="en-GB" sz="1200">
                          <a:solidFill>
                            <a:schemeClr val="dk1"/>
                          </a:solidFill>
                          <a:latin typeface="Mada"/>
                          <a:ea typeface="Mada"/>
                          <a:cs typeface="Mada"/>
                          <a:sym typeface="Mada"/>
                        </a:rPr>
                        <a:t> are major CHD risk factors at </a:t>
                      </a:r>
                      <a:r>
                        <a:rPr b="1" lang="en-GB" sz="1200">
                          <a:solidFill>
                            <a:srgbClr val="CC0000"/>
                          </a:solidFill>
                          <a:latin typeface="Mada"/>
                          <a:ea typeface="Mada"/>
                          <a:cs typeface="Mada"/>
                          <a:sym typeface="Mada"/>
                        </a:rPr>
                        <a:t>all ages and in both genders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highlight>
                            <a:srgbClr val="CFE2F3"/>
                          </a:highlight>
                          <a:latin typeface="Mada"/>
                          <a:ea typeface="Mada"/>
                          <a:cs typeface="Mada"/>
                          <a:sym typeface="Mada"/>
                        </a:rPr>
                        <a:t>What causes of elevated systolic and lower diastolic pressure with aging?</a:t>
                      </a:r>
                      <a:endParaRPr sz="1200" u="sng">
                        <a:solidFill>
                          <a:schemeClr val="dk1"/>
                        </a:solidFill>
                        <a:highlight>
                          <a:srgbClr val="CFE2F3"/>
                        </a:highlight>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Arterial stiffening</a:t>
                      </a:r>
                      <a:endParaRPr sz="1200">
                        <a:latin typeface="Mada"/>
                        <a:ea typeface="Mada"/>
                        <a:cs typeface="Mada"/>
                        <a:sym typeface="Mada"/>
                      </a:endParaRPr>
                    </a:p>
                  </a:txBody>
                  <a:tcPr marT="91425" marB="91425" marR="91425" marL="91425" anchor="ctr"/>
                </a:tc>
              </a:tr>
            </a:tbl>
          </a:graphicData>
        </a:graphic>
      </p:graphicFrame>
      <p:pic>
        <p:nvPicPr>
          <p:cNvPr id="111" name="Google Shape;111;p15"/>
          <p:cNvPicPr preferRelativeResize="0"/>
          <p:nvPr/>
        </p:nvPicPr>
        <p:blipFill>
          <a:blip r:embed="rId3">
            <a:alphaModFix/>
          </a:blip>
          <a:stretch>
            <a:fillRect/>
          </a:stretch>
        </p:blipFill>
        <p:spPr>
          <a:xfrm>
            <a:off x="1328125" y="8956750"/>
            <a:ext cx="1203000" cy="894750"/>
          </a:xfrm>
          <a:prstGeom prst="rect">
            <a:avLst/>
          </a:prstGeom>
          <a:noFill/>
          <a:ln cap="flat" cmpd="sng" w="19050">
            <a:solidFill>
              <a:srgbClr val="FF0000"/>
            </a:solidFill>
            <a:prstDash val="solid"/>
            <a:round/>
            <a:headEnd len="sm" w="sm" type="none"/>
            <a:tailEnd len="sm" w="sm" type="none"/>
          </a:ln>
        </p:spPr>
      </p:pic>
      <p:sp>
        <p:nvSpPr>
          <p:cNvPr id="112" name="Google Shape;112;p15"/>
          <p:cNvSpPr/>
          <p:nvPr/>
        </p:nvSpPr>
        <p:spPr>
          <a:xfrm>
            <a:off x="4138" y="10472575"/>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CVD Risk Factors</a:t>
            </a:r>
            <a:endParaRPr sz="2400">
              <a:solidFill>
                <a:srgbClr val="134F5C"/>
              </a:solidFill>
              <a:latin typeface="Nunito"/>
              <a:ea typeface="Nunito"/>
              <a:cs typeface="Nunito"/>
              <a:sym typeface="Nunito"/>
            </a:endParaRPr>
          </a:p>
        </p:txBody>
      </p:sp>
      <p:pic>
        <p:nvPicPr>
          <p:cNvPr id="119" name="Google Shape;119;p16"/>
          <p:cNvPicPr preferRelativeResize="0"/>
          <p:nvPr/>
        </p:nvPicPr>
        <p:blipFill>
          <a:blip r:embed="rId3">
            <a:alphaModFix/>
          </a:blip>
          <a:stretch>
            <a:fillRect/>
          </a:stretch>
        </p:blipFill>
        <p:spPr>
          <a:xfrm>
            <a:off x="3380300" y="8109025"/>
            <a:ext cx="3699350" cy="777800"/>
          </a:xfrm>
          <a:prstGeom prst="rect">
            <a:avLst/>
          </a:prstGeom>
          <a:noFill/>
          <a:ln>
            <a:noFill/>
          </a:ln>
        </p:spPr>
      </p:pic>
      <p:sp>
        <p:nvSpPr>
          <p:cNvPr id="120" name="Google Shape;120;p16"/>
          <p:cNvSpPr/>
          <p:nvPr/>
        </p:nvSpPr>
        <p:spPr>
          <a:xfrm>
            <a:off x="4138" y="10472575"/>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21" name="Google Shape;121;p16"/>
          <p:cNvGraphicFramePr/>
          <p:nvPr/>
        </p:nvGraphicFramePr>
        <p:xfrm>
          <a:off x="178613" y="758075"/>
          <a:ext cx="3000000" cy="3000000"/>
        </p:xfrm>
        <a:graphic>
          <a:graphicData uri="http://schemas.openxmlformats.org/drawingml/2006/table">
            <a:tbl>
              <a:tblPr>
                <a:noFill/>
                <a:tableStyleId>{3B1FE44F-A308-4D6A-9A40-1921099F0ABF}</a:tableStyleId>
              </a:tblPr>
              <a:tblGrid>
                <a:gridCol w="1235475"/>
                <a:gridCol w="1406100"/>
                <a:gridCol w="4594125"/>
              </a:tblGrid>
              <a:tr h="520400">
                <a:tc gridSpan="3">
                  <a:txBody>
                    <a:bodyPr/>
                    <a:lstStyle/>
                    <a:p>
                      <a:pPr indent="0" lvl="0" marL="0" rtl="0" algn="ctr">
                        <a:spcBef>
                          <a:spcPts val="0"/>
                        </a:spcBef>
                        <a:spcAft>
                          <a:spcPts val="0"/>
                        </a:spcAft>
                        <a:buNone/>
                      </a:pPr>
                      <a:r>
                        <a:rPr b="1" lang="en-GB">
                          <a:solidFill>
                            <a:srgbClr val="FFFFFF"/>
                          </a:solidFill>
                          <a:latin typeface="Mada"/>
                          <a:ea typeface="Mada"/>
                          <a:cs typeface="Mada"/>
                          <a:sym typeface="Mada"/>
                        </a:rPr>
                        <a:t>Cardiovascular Disease Risk Factors</a:t>
                      </a:r>
                      <a:endParaRPr b="1">
                        <a:solidFill>
                          <a:srgbClr val="FFFFFF"/>
                        </a:solidFill>
                        <a:latin typeface="Mada"/>
                        <a:ea typeface="Mada"/>
                        <a:cs typeface="Mada"/>
                        <a:sym typeface="Mada"/>
                      </a:endParaRPr>
                    </a:p>
                  </a:txBody>
                  <a:tcPr marT="91425" marB="91425" marR="91425" marL="91425" anchor="ctr">
                    <a:solidFill>
                      <a:srgbClr val="134F5C"/>
                    </a:solidFill>
                  </a:tcPr>
                </a:tc>
                <a:tc hMerge="1"/>
                <a:tc hMerge="1"/>
              </a:tr>
              <a:tr h="520400">
                <a:tc>
                  <a:txBody>
                    <a:bodyPr/>
                    <a:lstStyle/>
                    <a:p>
                      <a:pPr indent="0" lvl="0" marL="0" rtl="0" algn="ctr">
                        <a:spcBef>
                          <a:spcPts val="0"/>
                        </a:spcBef>
                        <a:spcAft>
                          <a:spcPts val="0"/>
                        </a:spcAft>
                        <a:buNone/>
                      </a:pPr>
                      <a:r>
                        <a:rPr b="1" lang="en-GB" sz="1200">
                          <a:latin typeface="Mada"/>
                          <a:ea typeface="Mada"/>
                          <a:cs typeface="Mada"/>
                          <a:sym typeface="Mada"/>
                        </a:rPr>
                        <a:t>Type</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ctr">
                        <a:spcBef>
                          <a:spcPts val="0"/>
                        </a:spcBef>
                        <a:spcAft>
                          <a:spcPts val="0"/>
                        </a:spcAft>
                        <a:buNone/>
                      </a:pPr>
                      <a:r>
                        <a:rPr b="1" lang="en-GB" sz="1200">
                          <a:latin typeface="Mada"/>
                          <a:ea typeface="Mada"/>
                          <a:cs typeface="Mada"/>
                          <a:sym typeface="Mada"/>
                        </a:rPr>
                        <a:t>Risk</a:t>
                      </a:r>
                      <a:endParaRPr b="1" sz="1200">
                        <a:latin typeface="Mada"/>
                        <a:ea typeface="Mada"/>
                        <a:cs typeface="Mada"/>
                        <a:sym typeface="Mada"/>
                      </a:endParaRPr>
                    </a:p>
                  </a:txBody>
                  <a:tcPr marT="91425" marB="91425" marR="91425" marL="91425" anchor="ctr">
                    <a:solidFill>
                      <a:srgbClr val="76A5AF"/>
                    </a:solidFill>
                  </a:tcPr>
                </a:tc>
                <a:tc>
                  <a:txBody>
                    <a:bodyPr/>
                    <a:lstStyle/>
                    <a:p>
                      <a:pPr indent="0" lvl="0" marL="0" rtl="0" algn="ctr">
                        <a:spcBef>
                          <a:spcPts val="0"/>
                        </a:spcBef>
                        <a:spcAft>
                          <a:spcPts val="0"/>
                        </a:spcAft>
                        <a:buNone/>
                      </a:pPr>
                      <a:r>
                        <a:rPr b="1" lang="en-GB" sz="1200">
                          <a:latin typeface="Mada"/>
                          <a:ea typeface="Mada"/>
                          <a:cs typeface="Mada"/>
                          <a:sym typeface="Mada"/>
                        </a:rPr>
                        <a:t>Description</a:t>
                      </a:r>
                      <a:endParaRPr b="1" sz="1200">
                        <a:latin typeface="Mada"/>
                        <a:ea typeface="Mada"/>
                        <a:cs typeface="Mada"/>
                        <a:sym typeface="Mada"/>
                      </a:endParaRPr>
                    </a:p>
                  </a:txBody>
                  <a:tcPr marT="91425" marB="91425" marR="91425" marL="91425" anchor="ctr">
                    <a:solidFill>
                      <a:srgbClr val="76A5AF"/>
                    </a:solidFill>
                  </a:tcPr>
                </a:tc>
              </a:tr>
              <a:tr h="520400">
                <a:tc rowSpan="3">
                  <a:txBody>
                    <a:bodyPr/>
                    <a:lstStyle/>
                    <a:p>
                      <a:pPr indent="0" lvl="0" marL="0" rtl="0" algn="ctr">
                        <a:spcBef>
                          <a:spcPts val="0"/>
                        </a:spcBef>
                        <a:spcAft>
                          <a:spcPts val="0"/>
                        </a:spcAft>
                        <a:buNone/>
                      </a:pPr>
                      <a:r>
                        <a:rPr b="1" lang="en-GB">
                          <a:latin typeface="Mada"/>
                          <a:ea typeface="Mada"/>
                          <a:cs typeface="Mada"/>
                          <a:sym typeface="Mada"/>
                        </a:rPr>
                        <a:t>Modifiable</a:t>
                      </a:r>
                      <a:endParaRPr b="1">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b="1" lang="en-GB" sz="1200">
                          <a:latin typeface="Mada"/>
                          <a:ea typeface="Mada"/>
                          <a:cs typeface="Mada"/>
                          <a:sym typeface="Mada"/>
                        </a:rPr>
                        <a:t>Physical Inactivity</a:t>
                      </a:r>
                      <a:endParaRPr b="1" sz="1200">
                        <a:latin typeface="Mada"/>
                        <a:ea typeface="Mada"/>
                        <a:cs typeface="Mada"/>
                        <a:sym typeface="Mada"/>
                      </a:endParaRPr>
                    </a:p>
                  </a:txBody>
                  <a:tcPr marT="91425" marB="91425" marR="91425" marL="91425" anchor="ct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An </a:t>
                      </a:r>
                      <a:r>
                        <a:rPr b="1" lang="en-GB" sz="1200">
                          <a:latin typeface="Mada"/>
                          <a:ea typeface="Mada"/>
                          <a:cs typeface="Mada"/>
                          <a:sym typeface="Mada"/>
                        </a:rPr>
                        <a:t>inactive lifestyle </a:t>
                      </a:r>
                      <a:r>
                        <a:rPr lang="en-GB" sz="1200">
                          <a:latin typeface="Mada"/>
                          <a:ea typeface="Mada"/>
                          <a:cs typeface="Mada"/>
                          <a:sym typeface="Mada"/>
                        </a:rPr>
                        <a:t>is a risk factor for coronary heart disease.</a:t>
                      </a:r>
                      <a:endParaRPr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Regular, moderate to vigorous physical activity helps reduce the risk of cardiovascular disease.</a:t>
                      </a:r>
                      <a:endParaRPr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Physical activity can help control blood cholesterol, diabetes and obesity. It can also help to lower blood pressure in some people.</a:t>
                      </a:r>
                      <a:endParaRPr sz="1200">
                        <a:latin typeface="Mada"/>
                        <a:ea typeface="Mada"/>
                        <a:cs typeface="Mada"/>
                        <a:sym typeface="Mada"/>
                      </a:endParaRPr>
                    </a:p>
                  </a:txBody>
                  <a:tcPr marT="91425" marB="91425" marR="91425" marL="91425" anchor="ct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Obesity</a:t>
                      </a:r>
                      <a:endParaRPr b="1" sz="1200">
                        <a:latin typeface="Mada"/>
                        <a:ea typeface="Mada"/>
                        <a:cs typeface="Mada"/>
                        <a:sym typeface="Mada"/>
                      </a:endParaRPr>
                    </a:p>
                  </a:txBody>
                  <a:tcPr marT="91425" marB="91425" marR="91425" marL="91425" anchor="ct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Excess body fat is a risk factor to develop heart disease and stroke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Especially if a lot of it is at the waist (central obesity)</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Even if a person have no other risk factors, obesity alone is considered a major contributing factor</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u="sng">
                          <a:solidFill>
                            <a:schemeClr val="dk1"/>
                          </a:solidFill>
                          <a:highlight>
                            <a:srgbClr val="CFE2F3"/>
                          </a:highlight>
                          <a:latin typeface="Mada"/>
                          <a:ea typeface="Mada"/>
                          <a:cs typeface="Mada"/>
                          <a:sym typeface="Mada"/>
                        </a:rPr>
                        <a:t>What is the best test to assess CV risk in an obese individual?</a:t>
                      </a:r>
                      <a:endParaRPr sz="1200" u="sng">
                        <a:solidFill>
                          <a:schemeClr val="dk1"/>
                        </a:solidFill>
                        <a:highlight>
                          <a:srgbClr val="CFE2F3"/>
                        </a:highlight>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Waist circumference or waist hip ratio</a:t>
                      </a:r>
                      <a:endParaRPr sz="1200">
                        <a:solidFill>
                          <a:srgbClr val="6AA84F"/>
                        </a:solidFill>
                        <a:latin typeface="Mada"/>
                        <a:ea typeface="Mada"/>
                        <a:cs typeface="Mada"/>
                        <a:sym typeface="Mada"/>
                      </a:endParaRPr>
                    </a:p>
                  </a:txBody>
                  <a:tcPr marT="91425" marB="91425" marR="91425" marL="91425" anchor="ct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Diabetes</a:t>
                      </a:r>
                      <a:endParaRPr b="1" sz="12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Diabetes seriously increases your risk of developing CVD.</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b="1" lang="en-GB" sz="1200">
                          <a:solidFill>
                            <a:srgbClr val="CC0000"/>
                          </a:solidFill>
                          <a:latin typeface="Mada"/>
                          <a:ea typeface="Mada"/>
                          <a:cs typeface="Mada"/>
                          <a:sym typeface="Mada"/>
                        </a:rPr>
                        <a:t>Even when glucose levels are under control</a:t>
                      </a:r>
                      <a:r>
                        <a:rPr lang="en-GB" sz="1200">
                          <a:solidFill>
                            <a:schemeClr val="dk1"/>
                          </a:solidFill>
                          <a:latin typeface="Mada"/>
                          <a:ea typeface="Mada"/>
                          <a:cs typeface="Mada"/>
                          <a:sym typeface="Mada"/>
                        </a:rPr>
                        <a:t>, diabetes increases the risk of heart disease and stroke.</a:t>
                      </a:r>
                      <a:endParaRPr sz="1200">
                        <a:solidFill>
                          <a:schemeClr val="dk1"/>
                        </a:solidFill>
                        <a:latin typeface="Mada"/>
                        <a:ea typeface="Mada"/>
                        <a:cs typeface="Mada"/>
                        <a:sym typeface="Mada"/>
                      </a:endParaRPr>
                    </a:p>
                    <a:p>
                      <a:pPr indent="-166199" lvl="0" marL="17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risks are even greater if blood sugar is not well-controlled.</a:t>
                      </a:r>
                      <a:endParaRPr sz="1200">
                        <a:latin typeface="Mada"/>
                        <a:ea typeface="Mada"/>
                        <a:cs typeface="Mada"/>
                        <a:sym typeface="Mada"/>
                      </a:endParaRPr>
                    </a:p>
                  </a:txBody>
                  <a:tcPr marT="91425" marB="91425" marR="91425" marL="91425" anchor="ctr">
                    <a:lnB cap="flat" cmpd="sng" w="9525">
                      <a:solidFill>
                        <a:srgbClr val="9E9E9E"/>
                      </a:solidFill>
                      <a:prstDash val="solid"/>
                      <a:round/>
                      <a:headEnd len="sm" w="sm" type="none"/>
                      <a:tailEnd len="sm" w="sm" type="none"/>
                    </a:lnB>
                  </a:tcPr>
                </a:tc>
              </a:tr>
              <a:tr h="520400">
                <a:tc rowSpan="5">
                  <a:txBody>
                    <a:bodyPr/>
                    <a:lstStyle/>
                    <a:p>
                      <a:pPr indent="0" lvl="0" marL="0" rtl="0" algn="ctr">
                        <a:spcBef>
                          <a:spcPts val="0"/>
                        </a:spcBef>
                        <a:spcAft>
                          <a:spcPts val="0"/>
                        </a:spcAft>
                        <a:buNone/>
                      </a:pPr>
                      <a:r>
                        <a:rPr b="1" lang="en-GB">
                          <a:latin typeface="Mada"/>
                          <a:ea typeface="Mada"/>
                          <a:cs typeface="Mada"/>
                          <a:sym typeface="Mada"/>
                        </a:rPr>
                        <a:t>Contributing </a:t>
                      </a:r>
                      <a:endParaRPr b="1">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solidFill>
                      <a:srgbClr val="D0E0E3"/>
                    </a:solidFill>
                  </a:tcPr>
                </a:tc>
                <a:tc>
                  <a:txBody>
                    <a:bodyPr/>
                    <a:lstStyle/>
                    <a:p>
                      <a:pPr indent="0" lvl="0" marL="0" rtl="0" algn="ctr">
                        <a:spcBef>
                          <a:spcPts val="0"/>
                        </a:spcBef>
                        <a:spcAft>
                          <a:spcPts val="0"/>
                        </a:spcAft>
                        <a:buNone/>
                      </a:pPr>
                      <a:r>
                        <a:rPr b="1" lang="en-GB" sz="1200">
                          <a:latin typeface="Mada"/>
                          <a:ea typeface="Mada"/>
                          <a:cs typeface="Mada"/>
                          <a:sym typeface="Mada"/>
                        </a:rPr>
                        <a:t>Stress</a:t>
                      </a:r>
                      <a:endParaRPr b="1"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Individual response to stress may be a contributing factor for heart attacks. Increase in adrenaline and BP.</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Alcohol</a:t>
                      </a:r>
                      <a:endParaRPr b="1" sz="1200">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Drinking too much alcohol can raise blood pressure, and increase your risk for cardiomyopathy, stroke, cancer and other diseases.</a:t>
                      </a:r>
                      <a:endParaRPr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It can also contribute to high triglycerides, and produce irregular heartbeats.</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Prothrombotic</a:t>
                      </a:r>
                      <a:r>
                        <a:rPr b="1" lang="en-GB" sz="1200">
                          <a:latin typeface="Mada"/>
                          <a:ea typeface="Mada"/>
                          <a:cs typeface="Mada"/>
                          <a:sym typeface="Mada"/>
                        </a:rPr>
                        <a:t> markers</a:t>
                      </a:r>
                      <a:endParaRPr b="1" sz="1200">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Homocystinaemia (more among smokers)</a:t>
                      </a:r>
                      <a:endParaRPr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High fibrinogen (more among smokers)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u="sng">
                          <a:solidFill>
                            <a:schemeClr val="dk1"/>
                          </a:solidFill>
                          <a:highlight>
                            <a:srgbClr val="CFE2F3"/>
                          </a:highlight>
                          <a:latin typeface="Mada"/>
                          <a:ea typeface="Mada"/>
                          <a:cs typeface="Mada"/>
                          <a:sym typeface="Mada"/>
                        </a:rPr>
                        <a:t>What are the risk factors for venous thrombosis?</a:t>
                      </a:r>
                      <a:endParaRPr sz="1200" u="sng">
                        <a:solidFill>
                          <a:schemeClr val="dk1"/>
                        </a:solidFill>
                        <a:highlight>
                          <a:srgbClr val="CFE2F3"/>
                        </a:highlight>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Homocystinaemia and high fibrinogen</a:t>
                      </a:r>
                      <a:endParaRPr sz="1200">
                        <a:solidFill>
                          <a:srgbClr val="6AA84F"/>
                        </a:solidFill>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20400">
                <a:tc vMerge="1"/>
                <a:tc>
                  <a:txBody>
                    <a:bodyPr/>
                    <a:lstStyle/>
                    <a:p>
                      <a:pPr indent="0" lvl="0" marL="0" rtl="0" algn="ctr">
                        <a:spcBef>
                          <a:spcPts val="0"/>
                        </a:spcBef>
                        <a:spcAft>
                          <a:spcPts val="0"/>
                        </a:spcAft>
                        <a:buNone/>
                      </a:pPr>
                      <a:r>
                        <a:rPr b="1" lang="en-GB" sz="1200">
                          <a:latin typeface="Mada"/>
                          <a:ea typeface="Mada"/>
                          <a:cs typeface="Mada"/>
                          <a:sym typeface="Mada"/>
                        </a:rPr>
                        <a:t>Proinflammatory markers</a:t>
                      </a:r>
                      <a:endParaRPr b="1" sz="1200">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High sensitive C-Reactive Protein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20400">
                <a:tc vMerge="1"/>
                <a:tc>
                  <a:txBody>
                    <a:bodyPr/>
                    <a:lstStyle/>
                    <a:p>
                      <a:pPr indent="0" lvl="0" marL="0" rtl="0" algn="l">
                        <a:spcBef>
                          <a:spcPts val="0"/>
                        </a:spcBef>
                        <a:spcAft>
                          <a:spcPts val="0"/>
                        </a:spcAft>
                        <a:buNone/>
                      </a:pPr>
                      <a:r>
                        <a:rPr b="1" lang="en-GB" sz="1200">
                          <a:solidFill>
                            <a:schemeClr val="dk1"/>
                          </a:solidFill>
                          <a:latin typeface="Mada"/>
                          <a:ea typeface="Mada"/>
                          <a:cs typeface="Mada"/>
                          <a:sym typeface="Mada"/>
                        </a:rPr>
                        <a:t>Microalbuminuria </a:t>
                      </a:r>
                      <a:endParaRPr b="1" sz="1200">
                        <a:latin typeface="Mada"/>
                        <a:ea typeface="Mada"/>
                        <a:cs typeface="Mada"/>
                        <a:sym typeface="Mada"/>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166199" lvl="0" marL="179999" rtl="0" algn="l">
                        <a:spcBef>
                          <a:spcPts val="0"/>
                        </a:spcBef>
                        <a:spcAft>
                          <a:spcPts val="0"/>
                        </a:spcAft>
                        <a:buSzPts val="1200"/>
                        <a:buFont typeface="Mada"/>
                        <a:buChar char="●"/>
                      </a:pPr>
                      <a:r>
                        <a:rPr lang="en-GB" sz="1200">
                          <a:latin typeface="Mada"/>
                          <a:ea typeface="Mada"/>
                          <a:cs typeface="Mada"/>
                          <a:sym typeface="Mada"/>
                        </a:rPr>
                        <a:t>Microalbuminuria reflects vascular damage and appears to be a marker of early arterial disease.</a:t>
                      </a:r>
                      <a:endParaRPr sz="1200">
                        <a:latin typeface="Mada"/>
                        <a:ea typeface="Mada"/>
                        <a:cs typeface="Mada"/>
                        <a:sym typeface="Mada"/>
                      </a:endParaRPr>
                    </a:p>
                    <a:p>
                      <a:pPr indent="-166199" lvl="0" marL="179999" rtl="0" algn="l">
                        <a:spcBef>
                          <a:spcPts val="0"/>
                        </a:spcBef>
                        <a:spcAft>
                          <a:spcPts val="0"/>
                        </a:spcAft>
                        <a:buSzPts val="1200"/>
                        <a:buFont typeface="Mada"/>
                        <a:buChar char="●"/>
                      </a:pPr>
                      <a:r>
                        <a:rPr lang="en-GB" sz="1200">
                          <a:latin typeface="Mada"/>
                          <a:ea typeface="Mada"/>
                          <a:cs typeface="Mada"/>
                          <a:sym typeface="Mada"/>
                        </a:rPr>
                        <a:t>MA is defined as urinary albumin excretion of 30-300 mg/day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is an indication of increased cardiovascular risk and endothelial dysfunction, and an independent marker for CV morbidity and mortality in individuals with and without diabetes.</a:t>
                      </a:r>
                      <a:endParaRPr sz="1200">
                        <a:latin typeface="Mada"/>
                        <a:ea typeface="Mada"/>
                        <a:cs typeface="Mada"/>
                        <a:sym typeface="Mad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Screening for CVDs</a:t>
            </a:r>
            <a:endParaRPr sz="2400">
              <a:solidFill>
                <a:srgbClr val="134F5C"/>
              </a:solidFill>
              <a:latin typeface="Nunito"/>
              <a:ea typeface="Nunito"/>
              <a:cs typeface="Nunito"/>
              <a:sym typeface="Nunito"/>
            </a:endParaRPr>
          </a:p>
        </p:txBody>
      </p:sp>
      <p:sp>
        <p:nvSpPr>
          <p:cNvPr id="128" name="Google Shape;128;p17"/>
          <p:cNvSpPr/>
          <p:nvPr/>
        </p:nvSpPr>
        <p:spPr>
          <a:xfrm>
            <a:off x="182050" y="1195400"/>
            <a:ext cx="7235700" cy="6762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primary purpose of screening for CHD is to identify patients whose prognosis could be improved with an intervention (in this case, medical therapy for risk factors or coronary HD).</a:t>
            </a:r>
            <a:endParaRPr sz="1200">
              <a:latin typeface="Mada"/>
              <a:ea typeface="Mada"/>
              <a:cs typeface="Mada"/>
              <a:sym typeface="Mada"/>
            </a:endParaRPr>
          </a:p>
        </p:txBody>
      </p:sp>
      <p:sp>
        <p:nvSpPr>
          <p:cNvPr id="129" name="Google Shape;129;p17"/>
          <p:cNvSpPr txBox="1"/>
          <p:nvPr/>
        </p:nvSpPr>
        <p:spPr>
          <a:xfrm>
            <a:off x="182500" y="5683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Purpose</a:t>
            </a:r>
            <a:r>
              <a:rPr b="1" lang="en-GB" sz="1800">
                <a:solidFill>
                  <a:srgbClr val="76A5AF"/>
                </a:solidFill>
                <a:latin typeface="Nunito"/>
                <a:ea typeface="Nunito"/>
                <a:cs typeface="Nunito"/>
                <a:sym typeface="Nunito"/>
              </a:rPr>
              <a:t>:</a:t>
            </a:r>
            <a:endParaRPr b="1" sz="1200">
              <a:latin typeface="Mada"/>
              <a:ea typeface="Mada"/>
              <a:cs typeface="Mada"/>
              <a:sym typeface="Mada"/>
            </a:endParaRPr>
          </a:p>
        </p:txBody>
      </p:sp>
      <p:sp>
        <p:nvSpPr>
          <p:cNvPr id="130" name="Google Shape;130;p17"/>
          <p:cNvSpPr/>
          <p:nvPr/>
        </p:nvSpPr>
        <p:spPr>
          <a:xfrm>
            <a:off x="4138" y="10472575"/>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182500" y="2164425"/>
            <a:ext cx="7235700" cy="16104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Screening for CHD should be distinguished from estimation of risk for CHD (or overall CVD).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By definition, </a:t>
            </a:r>
            <a:r>
              <a:rPr b="1" lang="en-GB" sz="1200">
                <a:solidFill>
                  <a:srgbClr val="CC0000"/>
                </a:solidFill>
                <a:latin typeface="Mada"/>
                <a:ea typeface="Mada"/>
                <a:cs typeface="Mada"/>
                <a:sym typeface="Mada"/>
              </a:rPr>
              <a:t>both are performed in asymptomatic persons</a:t>
            </a:r>
            <a:r>
              <a:rPr lang="en-GB" sz="1200">
                <a:latin typeface="Mada"/>
                <a:ea typeface="Mada"/>
                <a:cs typeface="Mada"/>
                <a:sym typeface="Mada"/>
              </a:rPr>
              <a:t>, and both aim to improve outcomes with interventions, if indicated.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However</a:t>
            </a:r>
            <a:r>
              <a:rPr lang="en-GB" sz="1200">
                <a:latin typeface="Mada"/>
                <a:ea typeface="Mada"/>
                <a:cs typeface="Mada"/>
                <a:sym typeface="Mada"/>
              </a:rPr>
              <a:t>, screening for CHD identifies existing disease, while estimating the risk of CHD does not directly identify existing disease but rather the likelihood of any future event related to CHD .</a:t>
            </a:r>
            <a:endParaRPr sz="1200">
              <a:latin typeface="Mada"/>
              <a:ea typeface="Mada"/>
              <a:cs typeface="Mada"/>
              <a:sym typeface="Mada"/>
            </a:endParaRPr>
          </a:p>
        </p:txBody>
      </p:sp>
      <p:sp>
        <p:nvSpPr>
          <p:cNvPr id="132" name="Google Shape;132;p17"/>
          <p:cNvSpPr/>
          <p:nvPr/>
        </p:nvSpPr>
        <p:spPr>
          <a:xfrm>
            <a:off x="495802" y="2031075"/>
            <a:ext cx="3379200" cy="3078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Nunito"/>
                <a:ea typeface="Nunito"/>
                <a:cs typeface="Nunito"/>
                <a:sym typeface="Nunito"/>
              </a:rPr>
              <a:t>CHD Screening Vs Risk Estimation</a:t>
            </a:r>
            <a:endParaRPr b="1">
              <a:latin typeface="Nunito"/>
              <a:ea typeface="Nunito"/>
              <a:cs typeface="Nunito"/>
              <a:sym typeface="Nunito"/>
            </a:endParaRPr>
          </a:p>
        </p:txBody>
      </p:sp>
      <p:sp>
        <p:nvSpPr>
          <p:cNvPr id="133" name="Google Shape;133;p17"/>
          <p:cNvSpPr/>
          <p:nvPr/>
        </p:nvSpPr>
        <p:spPr>
          <a:xfrm>
            <a:off x="182500" y="4069425"/>
            <a:ext cx="7235700" cy="20322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We do not screen most asymptomatic adults for CHD. However, American Heart Association </a:t>
            </a:r>
            <a:r>
              <a:rPr b="1" lang="en-GB" sz="1200">
                <a:solidFill>
                  <a:srgbClr val="CC0000"/>
                </a:solidFill>
                <a:latin typeface="Mada"/>
                <a:ea typeface="Mada"/>
                <a:cs typeface="Mada"/>
                <a:sym typeface="Mada"/>
              </a:rPr>
              <a:t>recommends nearly all patients aged 20 years or older without established CVD</a:t>
            </a:r>
            <a:r>
              <a:rPr lang="en-GB" sz="1200">
                <a:latin typeface="Mada"/>
                <a:ea typeface="Mada"/>
                <a:cs typeface="Mada"/>
                <a:sym typeface="Mada"/>
              </a:rPr>
              <a:t> should undergo periodic cardiovascular risk assessment </a:t>
            </a:r>
            <a:r>
              <a:rPr b="1" lang="en-GB" sz="1200">
                <a:solidFill>
                  <a:srgbClr val="CC0000"/>
                </a:solidFill>
                <a:latin typeface="Mada"/>
                <a:ea typeface="Mada"/>
                <a:cs typeface="Mada"/>
                <a:sym typeface="Mada"/>
              </a:rPr>
              <a:t>every three to five years</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Screening include: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LDL and/or HDL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Glucose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BP</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Life style</a:t>
            </a:r>
            <a:endParaRPr sz="1200">
              <a:latin typeface="Mada"/>
              <a:ea typeface="Mada"/>
              <a:cs typeface="Mada"/>
              <a:sym typeface="Mada"/>
            </a:endParaRPr>
          </a:p>
        </p:txBody>
      </p:sp>
      <p:sp>
        <p:nvSpPr>
          <p:cNvPr id="134" name="Google Shape;134;p17"/>
          <p:cNvSpPr/>
          <p:nvPr/>
        </p:nvSpPr>
        <p:spPr>
          <a:xfrm>
            <a:off x="495802" y="3936075"/>
            <a:ext cx="3379200" cy="3078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Nunito"/>
                <a:ea typeface="Nunito"/>
                <a:cs typeface="Nunito"/>
                <a:sym typeface="Nunito"/>
              </a:rPr>
              <a:t>Screening Recommendation (AHA)</a:t>
            </a:r>
            <a:endParaRPr b="1">
              <a:latin typeface="Nunito"/>
              <a:ea typeface="Nunito"/>
              <a:cs typeface="Nunito"/>
              <a:sym typeface="Nunito"/>
            </a:endParaRPr>
          </a:p>
        </p:txBody>
      </p:sp>
      <p:sp>
        <p:nvSpPr>
          <p:cNvPr id="135" name="Google Shape;135;p17"/>
          <p:cNvSpPr/>
          <p:nvPr/>
        </p:nvSpPr>
        <p:spPr>
          <a:xfrm>
            <a:off x="182500" y="6431625"/>
            <a:ext cx="7235700" cy="38292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If the calculated CVD risk is  ≥7.5% it is considered high</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Case: A 63 year old man, known case of HTN, On medication. No H/O DM or smoking.</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Risk assessment was done.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CVD 10 year risk score is &gt;7.5% (13.45% = High)</a:t>
            </a:r>
            <a:endParaRPr sz="1200">
              <a:latin typeface="Mada"/>
              <a:ea typeface="Mada"/>
              <a:cs typeface="Mada"/>
              <a:sym typeface="Mada"/>
            </a:endParaRPr>
          </a:p>
          <a:p>
            <a:pPr indent="0" lvl="0" marL="0" rtl="0" algn="l">
              <a:spcBef>
                <a:spcPts val="0"/>
              </a:spcBef>
              <a:spcAft>
                <a:spcPts val="0"/>
              </a:spcAft>
              <a:buNone/>
            </a:pPr>
            <a:r>
              <a:rPr b="1" lang="en-GB" sz="1200" u="sng">
                <a:latin typeface="Mada"/>
                <a:ea typeface="Mada"/>
                <a:cs typeface="Mada"/>
                <a:sym typeface="Mada"/>
              </a:rPr>
              <a:t>Why?</a:t>
            </a:r>
            <a:r>
              <a:rPr lang="en-GB"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Due to his age, gender and HTN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Case: A 48 year old man, known case of HTN, DM and smoker.</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10 year risk score is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shown.</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CVD 10 year risk score is &gt;7.5% (21.87% = High)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This patient should receive high intensity statin, aspirin and should quit smoking</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200" u="sng">
                <a:solidFill>
                  <a:schemeClr val="dk1"/>
                </a:solidFill>
                <a:latin typeface="Mada"/>
                <a:ea typeface="Mada"/>
                <a:cs typeface="Mada"/>
                <a:sym typeface="Mada"/>
              </a:rPr>
              <a:t>If this patient quits smoking and has a (N) HDL, what will happen to his CVD risk?</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will drop to 7.05%</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36" name="Google Shape;136;p17"/>
          <p:cNvSpPr/>
          <p:nvPr/>
        </p:nvSpPr>
        <p:spPr>
          <a:xfrm>
            <a:off x="495802" y="6298275"/>
            <a:ext cx="3379200" cy="3078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Nunito"/>
                <a:ea typeface="Nunito"/>
                <a:cs typeface="Nunito"/>
                <a:sym typeface="Nunito"/>
              </a:rPr>
              <a:t>AHA CVD Risk Calculator (2013)</a:t>
            </a:r>
            <a:endParaRPr b="1">
              <a:latin typeface="Nunito"/>
              <a:ea typeface="Nunito"/>
              <a:cs typeface="Nunito"/>
              <a:sym typeface="Nunito"/>
            </a:endParaRPr>
          </a:p>
        </p:txBody>
      </p:sp>
      <p:pic>
        <p:nvPicPr>
          <p:cNvPr id="137" name="Google Shape;137;p17"/>
          <p:cNvPicPr preferRelativeResize="0"/>
          <p:nvPr/>
        </p:nvPicPr>
        <p:blipFill>
          <a:blip r:embed="rId3">
            <a:alphaModFix/>
          </a:blip>
          <a:stretch>
            <a:fillRect/>
          </a:stretch>
        </p:blipFill>
        <p:spPr>
          <a:xfrm>
            <a:off x="6104550" y="6541962"/>
            <a:ext cx="1402700" cy="1723212"/>
          </a:xfrm>
          <a:prstGeom prst="rect">
            <a:avLst/>
          </a:prstGeom>
          <a:noFill/>
          <a:ln>
            <a:noFill/>
          </a:ln>
        </p:spPr>
      </p:pic>
      <p:pic>
        <p:nvPicPr>
          <p:cNvPr id="138" name="Google Shape;138;p17"/>
          <p:cNvPicPr preferRelativeResize="0"/>
          <p:nvPr/>
        </p:nvPicPr>
        <p:blipFill>
          <a:blip r:embed="rId4">
            <a:alphaModFix/>
          </a:blip>
          <a:stretch>
            <a:fillRect/>
          </a:stretch>
        </p:blipFill>
        <p:spPr>
          <a:xfrm>
            <a:off x="6104550" y="8370750"/>
            <a:ext cx="1402700" cy="1723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b="0" l="16089" r="17724" t="0"/>
          <a:stretch/>
        </p:blipFill>
        <p:spPr>
          <a:xfrm>
            <a:off x="5589325" y="2020481"/>
            <a:ext cx="2006325" cy="1711096"/>
          </a:xfrm>
          <a:prstGeom prst="rect">
            <a:avLst/>
          </a:prstGeom>
          <a:noFill/>
          <a:ln>
            <a:noFill/>
          </a:ln>
        </p:spPr>
      </p:pic>
      <p:sp>
        <p:nvSpPr>
          <p:cNvPr id="144" name="Google Shape;144;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Promoting CV Health Metrics</a:t>
            </a:r>
            <a:endParaRPr sz="2400">
              <a:solidFill>
                <a:srgbClr val="134F5C"/>
              </a:solidFill>
              <a:latin typeface="Nunito"/>
              <a:ea typeface="Nunito"/>
              <a:cs typeface="Nunito"/>
              <a:sym typeface="Nunito"/>
            </a:endParaRPr>
          </a:p>
        </p:txBody>
      </p:sp>
      <p:sp>
        <p:nvSpPr>
          <p:cNvPr id="146" name="Google Shape;146;p18"/>
          <p:cNvSpPr/>
          <p:nvPr/>
        </p:nvSpPr>
        <p:spPr>
          <a:xfrm>
            <a:off x="182050" y="1195400"/>
            <a:ext cx="7235700" cy="6762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American Heart Association listed programs that promote seven ideal cardiovascular health metrics, which include:</a:t>
            </a:r>
            <a:endParaRPr sz="1200">
              <a:latin typeface="Mada"/>
              <a:ea typeface="Mada"/>
              <a:cs typeface="Mada"/>
              <a:sym typeface="Mada"/>
            </a:endParaRPr>
          </a:p>
        </p:txBody>
      </p:sp>
      <p:sp>
        <p:nvSpPr>
          <p:cNvPr id="147" name="Google Shape;147;p18"/>
          <p:cNvSpPr txBox="1"/>
          <p:nvPr/>
        </p:nvSpPr>
        <p:spPr>
          <a:xfrm>
            <a:off x="182500" y="568350"/>
            <a:ext cx="5967600" cy="56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GB" sz="1800">
                <a:solidFill>
                  <a:srgbClr val="76A5AF"/>
                </a:solidFill>
                <a:latin typeface="Nunito"/>
                <a:ea typeface="Nunito"/>
                <a:cs typeface="Nunito"/>
                <a:sym typeface="Nunito"/>
              </a:rPr>
              <a:t>AHA</a:t>
            </a:r>
            <a:r>
              <a:rPr b="1" lang="en-GB" sz="1800">
                <a:solidFill>
                  <a:srgbClr val="76A5AF"/>
                </a:solidFill>
                <a:latin typeface="Nunito"/>
                <a:ea typeface="Nunito"/>
                <a:cs typeface="Nunito"/>
                <a:sym typeface="Nunito"/>
              </a:rPr>
              <a:t>:</a:t>
            </a:r>
            <a:endParaRPr b="1" sz="1200">
              <a:latin typeface="Mada"/>
              <a:ea typeface="Mada"/>
              <a:cs typeface="Mada"/>
              <a:sym typeface="Mada"/>
            </a:endParaRPr>
          </a:p>
        </p:txBody>
      </p:sp>
      <p:sp>
        <p:nvSpPr>
          <p:cNvPr id="148" name="Google Shape;148;p18"/>
          <p:cNvSpPr/>
          <p:nvPr/>
        </p:nvSpPr>
        <p:spPr>
          <a:xfrm>
            <a:off x="4138" y="10472575"/>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18"/>
          <p:cNvGrpSpPr/>
          <p:nvPr/>
        </p:nvGrpSpPr>
        <p:grpSpPr>
          <a:xfrm>
            <a:off x="707736" y="1971626"/>
            <a:ext cx="249902" cy="400553"/>
            <a:chOff x="4041649" y="1707654"/>
            <a:chExt cx="1060704" cy="1429526"/>
          </a:xfrm>
        </p:grpSpPr>
        <p:sp>
          <p:nvSpPr>
            <p:cNvPr id="150" name="Google Shape;150;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51" name="Google Shape;151;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52" name="Google Shape;152;p18"/>
          <p:cNvSpPr txBox="1"/>
          <p:nvPr/>
        </p:nvSpPr>
        <p:spPr>
          <a:xfrm>
            <a:off x="931484" y="1971575"/>
            <a:ext cx="22572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Not smoking</a:t>
            </a:r>
            <a:endParaRPr sz="1100">
              <a:latin typeface="Mada"/>
              <a:ea typeface="Mada"/>
              <a:cs typeface="Mada"/>
              <a:sym typeface="Mada"/>
            </a:endParaRPr>
          </a:p>
        </p:txBody>
      </p:sp>
      <p:sp>
        <p:nvSpPr>
          <p:cNvPr id="153" name="Google Shape;153;p18"/>
          <p:cNvSpPr txBox="1"/>
          <p:nvPr/>
        </p:nvSpPr>
        <p:spPr>
          <a:xfrm>
            <a:off x="685788" y="19945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1</a:t>
            </a:r>
            <a:endParaRPr b="1">
              <a:solidFill>
                <a:srgbClr val="666666"/>
              </a:solidFill>
              <a:latin typeface="Trebuchet MS"/>
              <a:ea typeface="Trebuchet MS"/>
              <a:cs typeface="Trebuchet MS"/>
              <a:sym typeface="Trebuchet MS"/>
            </a:endParaRPr>
          </a:p>
        </p:txBody>
      </p:sp>
      <p:grpSp>
        <p:nvGrpSpPr>
          <p:cNvPr id="154" name="Google Shape;154;p18"/>
          <p:cNvGrpSpPr/>
          <p:nvPr/>
        </p:nvGrpSpPr>
        <p:grpSpPr>
          <a:xfrm>
            <a:off x="697686" y="2423188"/>
            <a:ext cx="249902" cy="400553"/>
            <a:chOff x="4041649" y="1707654"/>
            <a:chExt cx="1060704" cy="1429526"/>
          </a:xfrm>
        </p:grpSpPr>
        <p:sp>
          <p:nvSpPr>
            <p:cNvPr id="155" name="Google Shape;155;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56" name="Google Shape;156;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57" name="Google Shape;157;p18"/>
          <p:cNvSpPr txBox="1"/>
          <p:nvPr/>
        </p:nvSpPr>
        <p:spPr>
          <a:xfrm>
            <a:off x="921775" y="2423150"/>
            <a:ext cx="22572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Becoming physically active</a:t>
            </a:r>
            <a:endParaRPr b="1" sz="1100">
              <a:latin typeface="Mada"/>
              <a:ea typeface="Mada"/>
              <a:cs typeface="Mada"/>
              <a:sym typeface="Mada"/>
            </a:endParaRPr>
          </a:p>
        </p:txBody>
      </p:sp>
      <p:sp>
        <p:nvSpPr>
          <p:cNvPr id="158" name="Google Shape;158;p18"/>
          <p:cNvSpPr txBox="1"/>
          <p:nvPr/>
        </p:nvSpPr>
        <p:spPr>
          <a:xfrm>
            <a:off x="675738" y="244610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2</a:t>
            </a:r>
            <a:endParaRPr b="1">
              <a:solidFill>
                <a:srgbClr val="666666"/>
              </a:solidFill>
              <a:latin typeface="Trebuchet MS"/>
              <a:ea typeface="Trebuchet MS"/>
              <a:cs typeface="Trebuchet MS"/>
              <a:sym typeface="Trebuchet MS"/>
            </a:endParaRPr>
          </a:p>
        </p:txBody>
      </p:sp>
      <p:grpSp>
        <p:nvGrpSpPr>
          <p:cNvPr id="159" name="Google Shape;159;p18"/>
          <p:cNvGrpSpPr/>
          <p:nvPr/>
        </p:nvGrpSpPr>
        <p:grpSpPr>
          <a:xfrm>
            <a:off x="712318" y="2869138"/>
            <a:ext cx="249902" cy="400553"/>
            <a:chOff x="4041649" y="1707654"/>
            <a:chExt cx="1060704" cy="1429526"/>
          </a:xfrm>
        </p:grpSpPr>
        <p:sp>
          <p:nvSpPr>
            <p:cNvPr id="160" name="Google Shape;160;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61" name="Google Shape;161;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62" name="Google Shape;162;p18"/>
          <p:cNvSpPr txBox="1"/>
          <p:nvPr/>
        </p:nvSpPr>
        <p:spPr>
          <a:xfrm>
            <a:off x="935879" y="2869075"/>
            <a:ext cx="22572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Having</a:t>
            </a:r>
            <a:r>
              <a:rPr lang="en-GB" sz="1100">
                <a:latin typeface="Mada"/>
                <a:ea typeface="Mada"/>
                <a:cs typeface="Mada"/>
                <a:sym typeface="Mada"/>
              </a:rPr>
              <a:t> a normal blood pressure</a:t>
            </a:r>
            <a:endParaRPr sz="1100">
              <a:latin typeface="Mada"/>
              <a:ea typeface="Mada"/>
              <a:cs typeface="Mada"/>
              <a:sym typeface="Mada"/>
            </a:endParaRPr>
          </a:p>
        </p:txBody>
      </p:sp>
      <p:sp>
        <p:nvSpPr>
          <p:cNvPr id="163" name="Google Shape;163;p18"/>
          <p:cNvSpPr txBox="1"/>
          <p:nvPr/>
        </p:nvSpPr>
        <p:spPr>
          <a:xfrm>
            <a:off x="690370" y="289205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3</a:t>
            </a:r>
            <a:endParaRPr b="1">
              <a:solidFill>
                <a:srgbClr val="666666"/>
              </a:solidFill>
              <a:latin typeface="Trebuchet MS"/>
              <a:ea typeface="Trebuchet MS"/>
              <a:cs typeface="Trebuchet MS"/>
              <a:sym typeface="Trebuchet MS"/>
            </a:endParaRPr>
          </a:p>
        </p:txBody>
      </p:sp>
      <p:grpSp>
        <p:nvGrpSpPr>
          <p:cNvPr id="164" name="Google Shape;164;p18"/>
          <p:cNvGrpSpPr/>
          <p:nvPr/>
        </p:nvGrpSpPr>
        <p:grpSpPr>
          <a:xfrm>
            <a:off x="719617" y="3329526"/>
            <a:ext cx="249902" cy="400553"/>
            <a:chOff x="4041649" y="1707654"/>
            <a:chExt cx="1060704" cy="1429526"/>
          </a:xfrm>
        </p:grpSpPr>
        <p:sp>
          <p:nvSpPr>
            <p:cNvPr id="165" name="Google Shape;165;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66" name="Google Shape;166;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67" name="Google Shape;167;p18"/>
          <p:cNvSpPr txBox="1"/>
          <p:nvPr/>
        </p:nvSpPr>
        <p:spPr>
          <a:xfrm>
            <a:off x="942905" y="3329475"/>
            <a:ext cx="22362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Having a normal blood glucose</a:t>
            </a:r>
            <a:endParaRPr sz="1100">
              <a:latin typeface="Mada"/>
              <a:ea typeface="Mada"/>
              <a:cs typeface="Mada"/>
              <a:sym typeface="Mada"/>
            </a:endParaRPr>
          </a:p>
        </p:txBody>
      </p:sp>
      <p:sp>
        <p:nvSpPr>
          <p:cNvPr id="168" name="Google Shape;168;p18"/>
          <p:cNvSpPr txBox="1"/>
          <p:nvPr/>
        </p:nvSpPr>
        <p:spPr>
          <a:xfrm>
            <a:off x="697669" y="33524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4</a:t>
            </a:r>
            <a:endParaRPr b="1">
              <a:solidFill>
                <a:srgbClr val="666666"/>
              </a:solidFill>
              <a:latin typeface="Trebuchet MS"/>
              <a:ea typeface="Trebuchet MS"/>
              <a:cs typeface="Trebuchet MS"/>
              <a:sym typeface="Trebuchet MS"/>
            </a:endParaRPr>
          </a:p>
        </p:txBody>
      </p:sp>
      <p:grpSp>
        <p:nvGrpSpPr>
          <p:cNvPr id="169" name="Google Shape;169;p18"/>
          <p:cNvGrpSpPr/>
          <p:nvPr/>
        </p:nvGrpSpPr>
        <p:grpSpPr>
          <a:xfrm>
            <a:off x="3146136" y="2200226"/>
            <a:ext cx="249902" cy="400553"/>
            <a:chOff x="4041649" y="1707654"/>
            <a:chExt cx="1060704" cy="1429526"/>
          </a:xfrm>
        </p:grpSpPr>
        <p:sp>
          <p:nvSpPr>
            <p:cNvPr id="170" name="Google Shape;170;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71" name="Google Shape;171;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72" name="Google Shape;172;p18"/>
          <p:cNvSpPr txBox="1"/>
          <p:nvPr/>
        </p:nvSpPr>
        <p:spPr>
          <a:xfrm>
            <a:off x="3370845" y="2200175"/>
            <a:ext cx="24807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Having a normal total </a:t>
            </a:r>
            <a:r>
              <a:rPr lang="en-GB" sz="1100">
                <a:latin typeface="Mada"/>
                <a:ea typeface="Mada"/>
                <a:cs typeface="Mada"/>
                <a:sym typeface="Mada"/>
              </a:rPr>
              <a:t>cholesterol</a:t>
            </a:r>
            <a:r>
              <a:rPr lang="en-GB" sz="1100">
                <a:latin typeface="Mada"/>
                <a:ea typeface="Mada"/>
                <a:cs typeface="Mada"/>
                <a:sym typeface="Mada"/>
              </a:rPr>
              <a:t> level</a:t>
            </a:r>
            <a:endParaRPr sz="1100">
              <a:latin typeface="Mada"/>
              <a:ea typeface="Mada"/>
              <a:cs typeface="Mada"/>
              <a:sym typeface="Mada"/>
            </a:endParaRPr>
          </a:p>
        </p:txBody>
      </p:sp>
      <p:sp>
        <p:nvSpPr>
          <p:cNvPr id="173" name="Google Shape;173;p18"/>
          <p:cNvSpPr txBox="1"/>
          <p:nvPr/>
        </p:nvSpPr>
        <p:spPr>
          <a:xfrm>
            <a:off x="3124188" y="2223138"/>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5</a:t>
            </a:r>
            <a:endParaRPr b="1">
              <a:solidFill>
                <a:srgbClr val="666666"/>
              </a:solidFill>
              <a:latin typeface="Trebuchet MS"/>
              <a:ea typeface="Trebuchet MS"/>
              <a:cs typeface="Trebuchet MS"/>
              <a:sym typeface="Trebuchet MS"/>
            </a:endParaRPr>
          </a:p>
        </p:txBody>
      </p:sp>
      <p:grpSp>
        <p:nvGrpSpPr>
          <p:cNvPr id="174" name="Google Shape;174;p18"/>
          <p:cNvGrpSpPr/>
          <p:nvPr/>
        </p:nvGrpSpPr>
        <p:grpSpPr>
          <a:xfrm>
            <a:off x="3136086" y="2651788"/>
            <a:ext cx="249902" cy="400553"/>
            <a:chOff x="4041649" y="1707654"/>
            <a:chExt cx="1060704" cy="1429526"/>
          </a:xfrm>
        </p:grpSpPr>
        <p:sp>
          <p:nvSpPr>
            <p:cNvPr id="175" name="Google Shape;175;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76" name="Google Shape;176;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77" name="Google Shape;177;p18"/>
          <p:cNvSpPr txBox="1"/>
          <p:nvPr/>
        </p:nvSpPr>
        <p:spPr>
          <a:xfrm>
            <a:off x="3360175" y="2651750"/>
            <a:ext cx="24807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Having a normal body weight</a:t>
            </a:r>
            <a:endParaRPr sz="1100">
              <a:latin typeface="Mada"/>
              <a:ea typeface="Mada"/>
              <a:cs typeface="Mada"/>
              <a:sym typeface="Mada"/>
            </a:endParaRPr>
          </a:p>
        </p:txBody>
      </p:sp>
      <p:sp>
        <p:nvSpPr>
          <p:cNvPr id="178" name="Google Shape;178;p18"/>
          <p:cNvSpPr txBox="1"/>
          <p:nvPr/>
        </p:nvSpPr>
        <p:spPr>
          <a:xfrm>
            <a:off x="3114138" y="267470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6</a:t>
            </a:r>
            <a:endParaRPr b="1">
              <a:solidFill>
                <a:srgbClr val="666666"/>
              </a:solidFill>
              <a:latin typeface="Trebuchet MS"/>
              <a:ea typeface="Trebuchet MS"/>
              <a:cs typeface="Trebuchet MS"/>
              <a:sym typeface="Trebuchet MS"/>
            </a:endParaRPr>
          </a:p>
        </p:txBody>
      </p:sp>
      <p:grpSp>
        <p:nvGrpSpPr>
          <p:cNvPr id="179" name="Google Shape;179;p18"/>
          <p:cNvGrpSpPr/>
          <p:nvPr/>
        </p:nvGrpSpPr>
        <p:grpSpPr>
          <a:xfrm>
            <a:off x="3150718" y="3097738"/>
            <a:ext cx="249902" cy="400553"/>
            <a:chOff x="4041649" y="1707654"/>
            <a:chExt cx="1060704" cy="1429526"/>
          </a:xfrm>
        </p:grpSpPr>
        <p:sp>
          <p:nvSpPr>
            <p:cNvPr id="180" name="Google Shape;180;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81" name="Google Shape;181;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82" name="Google Shape;182;p18"/>
          <p:cNvSpPr txBox="1"/>
          <p:nvPr/>
        </p:nvSpPr>
        <p:spPr>
          <a:xfrm>
            <a:off x="3375679" y="3097675"/>
            <a:ext cx="2605800" cy="3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latin typeface="Mada"/>
                <a:ea typeface="Mada"/>
                <a:cs typeface="Mada"/>
                <a:sym typeface="Mada"/>
              </a:rPr>
              <a:t>Eating a healthy diet</a:t>
            </a:r>
            <a:endParaRPr sz="1100">
              <a:latin typeface="Mada"/>
              <a:ea typeface="Mada"/>
              <a:cs typeface="Mada"/>
              <a:sym typeface="Mada"/>
            </a:endParaRPr>
          </a:p>
        </p:txBody>
      </p:sp>
      <p:sp>
        <p:nvSpPr>
          <p:cNvPr id="183" name="Google Shape;183;p18"/>
          <p:cNvSpPr txBox="1"/>
          <p:nvPr/>
        </p:nvSpPr>
        <p:spPr>
          <a:xfrm>
            <a:off x="3128770" y="3120650"/>
            <a:ext cx="294000" cy="208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a:solidFill>
                  <a:srgbClr val="666666"/>
                </a:solidFill>
                <a:latin typeface="Trebuchet MS"/>
                <a:ea typeface="Trebuchet MS"/>
                <a:cs typeface="Trebuchet MS"/>
                <a:sym typeface="Trebuchet MS"/>
              </a:rPr>
              <a:t>7</a:t>
            </a:r>
            <a:endParaRPr b="1">
              <a:solidFill>
                <a:srgbClr val="666666"/>
              </a:solidFill>
              <a:latin typeface="Trebuchet MS"/>
              <a:ea typeface="Trebuchet MS"/>
              <a:cs typeface="Trebuchet MS"/>
              <a:sym typeface="Trebuchet MS"/>
            </a:endParaRPr>
          </a:p>
        </p:txBody>
      </p:sp>
      <p:sp>
        <p:nvSpPr>
          <p:cNvPr id="184" name="Google Shape;184;p18"/>
          <p:cNvSpPr txBox="1"/>
          <p:nvPr/>
        </p:nvSpPr>
        <p:spPr>
          <a:xfrm>
            <a:off x="182038" y="38604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Counselling a Patient with High CVD Risk</a:t>
            </a:r>
            <a:endParaRPr sz="2400">
              <a:solidFill>
                <a:srgbClr val="134F5C"/>
              </a:solidFill>
              <a:latin typeface="Nunito"/>
              <a:ea typeface="Nunito"/>
              <a:cs typeface="Nunito"/>
              <a:sym typeface="Nunito"/>
            </a:endParaRPr>
          </a:p>
        </p:txBody>
      </p:sp>
      <p:sp>
        <p:nvSpPr>
          <p:cNvPr id="185" name="Google Shape;185;p18"/>
          <p:cNvSpPr/>
          <p:nvPr/>
        </p:nvSpPr>
        <p:spPr>
          <a:xfrm>
            <a:off x="858171" y="4846944"/>
            <a:ext cx="201541" cy="13419"/>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287700" y="4541100"/>
            <a:ext cx="580702" cy="62835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578174" y="4541100"/>
            <a:ext cx="290230" cy="314359"/>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851177" y="4818200"/>
            <a:ext cx="263994" cy="7389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1239253" y="4546675"/>
            <a:ext cx="6178500" cy="670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Start by estimating the risk of CVD</a:t>
            </a:r>
            <a:endParaRPr b="1" sz="1200">
              <a:latin typeface="Mada"/>
              <a:ea typeface="Mada"/>
              <a:cs typeface="Mada"/>
              <a:sym typeface="Mada"/>
            </a:endParaRPr>
          </a:p>
        </p:txBody>
      </p:sp>
      <p:sp>
        <p:nvSpPr>
          <p:cNvPr id="190" name="Google Shape;190;p18"/>
          <p:cNvSpPr txBox="1"/>
          <p:nvPr/>
        </p:nvSpPr>
        <p:spPr>
          <a:xfrm>
            <a:off x="377800" y="4541108"/>
            <a:ext cx="400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134F5C"/>
                </a:solidFill>
                <a:latin typeface="Trebuchet MS"/>
                <a:ea typeface="Trebuchet MS"/>
                <a:cs typeface="Trebuchet MS"/>
                <a:sym typeface="Trebuchet MS"/>
              </a:rPr>
              <a:t>1</a:t>
            </a:r>
            <a:endParaRPr b="1" sz="2800">
              <a:solidFill>
                <a:srgbClr val="134F5C"/>
              </a:solidFill>
              <a:latin typeface="Trebuchet MS"/>
              <a:ea typeface="Trebuchet MS"/>
              <a:cs typeface="Trebuchet MS"/>
              <a:sym typeface="Trebuchet MS"/>
            </a:endParaRPr>
          </a:p>
        </p:txBody>
      </p:sp>
      <p:sp>
        <p:nvSpPr>
          <p:cNvPr id="191" name="Google Shape;191;p18"/>
          <p:cNvSpPr/>
          <p:nvPr/>
        </p:nvSpPr>
        <p:spPr>
          <a:xfrm>
            <a:off x="858171" y="5608944"/>
            <a:ext cx="201541" cy="13419"/>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287700" y="5303100"/>
            <a:ext cx="580702" cy="62835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578174" y="5303100"/>
            <a:ext cx="290230" cy="314359"/>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a:off x="851177" y="5580200"/>
            <a:ext cx="263994" cy="7389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a:off x="1239253" y="5308675"/>
            <a:ext cx="6178500" cy="670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Ask about family history of premature CVD</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Defined as MI before age 55 years in men and 65 years in women</a:t>
            </a:r>
            <a:endParaRPr b="1" sz="1200">
              <a:solidFill>
                <a:schemeClr val="dk1"/>
              </a:solidFill>
              <a:latin typeface="Mada"/>
              <a:ea typeface="Mada"/>
              <a:cs typeface="Mada"/>
              <a:sym typeface="Mada"/>
            </a:endParaRPr>
          </a:p>
        </p:txBody>
      </p:sp>
      <p:sp>
        <p:nvSpPr>
          <p:cNvPr id="196" name="Google Shape;196;p18"/>
          <p:cNvSpPr txBox="1"/>
          <p:nvPr/>
        </p:nvSpPr>
        <p:spPr>
          <a:xfrm>
            <a:off x="377800" y="5303108"/>
            <a:ext cx="400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134F5C"/>
                </a:solidFill>
                <a:latin typeface="Trebuchet MS"/>
                <a:ea typeface="Trebuchet MS"/>
                <a:cs typeface="Trebuchet MS"/>
                <a:sym typeface="Trebuchet MS"/>
              </a:rPr>
              <a:t>2</a:t>
            </a:r>
            <a:endParaRPr b="1" sz="2800">
              <a:solidFill>
                <a:srgbClr val="134F5C"/>
              </a:solidFill>
              <a:latin typeface="Trebuchet MS"/>
              <a:ea typeface="Trebuchet MS"/>
              <a:cs typeface="Trebuchet MS"/>
              <a:sym typeface="Trebuchet MS"/>
            </a:endParaRPr>
          </a:p>
        </p:txBody>
      </p:sp>
      <p:sp>
        <p:nvSpPr>
          <p:cNvPr id="197" name="Google Shape;197;p18"/>
          <p:cNvSpPr/>
          <p:nvPr/>
        </p:nvSpPr>
        <p:spPr>
          <a:xfrm>
            <a:off x="858171" y="6370944"/>
            <a:ext cx="201541" cy="13419"/>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287700" y="6065100"/>
            <a:ext cx="580702" cy="62835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a:off x="578174" y="6065100"/>
            <a:ext cx="290230" cy="314359"/>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a:off x="851177" y="6342200"/>
            <a:ext cx="263994" cy="7389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p:nvPr/>
        </p:nvSpPr>
        <p:spPr>
          <a:xfrm>
            <a:off x="1239253" y="6070675"/>
            <a:ext cx="6178500" cy="670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ALWAYS consider lifestyle modification</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Including smoking cessation, increase in physical activity and improvement of diet. All of these are of proven benefit and should be a primary prevention for all</a:t>
            </a:r>
            <a:r>
              <a:rPr b="1" lang="en-GB"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p:txBody>
      </p:sp>
      <p:sp>
        <p:nvSpPr>
          <p:cNvPr id="202" name="Google Shape;202;p18"/>
          <p:cNvSpPr txBox="1"/>
          <p:nvPr/>
        </p:nvSpPr>
        <p:spPr>
          <a:xfrm>
            <a:off x="377800" y="6065108"/>
            <a:ext cx="400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134F5C"/>
                </a:solidFill>
                <a:latin typeface="Trebuchet MS"/>
                <a:ea typeface="Trebuchet MS"/>
                <a:cs typeface="Trebuchet MS"/>
                <a:sym typeface="Trebuchet MS"/>
              </a:rPr>
              <a:t>3</a:t>
            </a:r>
            <a:endParaRPr b="1" sz="2800">
              <a:solidFill>
                <a:srgbClr val="134F5C"/>
              </a:solidFill>
              <a:latin typeface="Trebuchet MS"/>
              <a:ea typeface="Trebuchet MS"/>
              <a:cs typeface="Trebuchet MS"/>
              <a:sym typeface="Trebuchet MS"/>
            </a:endParaRPr>
          </a:p>
        </p:txBody>
      </p:sp>
      <p:sp>
        <p:nvSpPr>
          <p:cNvPr id="203" name="Google Shape;203;p18"/>
          <p:cNvSpPr/>
          <p:nvPr/>
        </p:nvSpPr>
        <p:spPr>
          <a:xfrm>
            <a:off x="465825" y="7090675"/>
            <a:ext cx="6951900" cy="7296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Always ask about history of smoking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If smoker, always offer counselling to quit smoking</a:t>
            </a:r>
            <a:endParaRPr sz="1200">
              <a:latin typeface="Mada"/>
              <a:ea typeface="Mada"/>
              <a:cs typeface="Mada"/>
              <a:sym typeface="Mada"/>
            </a:endParaRPr>
          </a:p>
        </p:txBody>
      </p:sp>
      <p:sp>
        <p:nvSpPr>
          <p:cNvPr id="204" name="Google Shape;204;p18"/>
          <p:cNvSpPr/>
          <p:nvPr/>
        </p:nvSpPr>
        <p:spPr>
          <a:xfrm>
            <a:off x="779126" y="6957325"/>
            <a:ext cx="20394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Smoking Cessation</a:t>
            </a:r>
            <a:endParaRPr>
              <a:solidFill>
                <a:srgbClr val="FFFFFF"/>
              </a:solidFill>
              <a:latin typeface="Nunito"/>
              <a:ea typeface="Nunito"/>
              <a:cs typeface="Nunito"/>
              <a:sym typeface="Nunito"/>
            </a:endParaRPr>
          </a:p>
        </p:txBody>
      </p:sp>
      <p:sp>
        <p:nvSpPr>
          <p:cNvPr id="205" name="Google Shape;205;p18"/>
          <p:cNvSpPr/>
          <p:nvPr/>
        </p:nvSpPr>
        <p:spPr>
          <a:xfrm>
            <a:off x="465825" y="8005075"/>
            <a:ext cx="6951900" cy="1068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Moderate degree (like </a:t>
            </a:r>
            <a:r>
              <a:rPr b="1" lang="en-GB" sz="1200">
                <a:solidFill>
                  <a:srgbClr val="CC0000"/>
                </a:solidFill>
                <a:latin typeface="Mada"/>
                <a:ea typeface="Mada"/>
                <a:cs typeface="Mada"/>
                <a:sym typeface="Mada"/>
              </a:rPr>
              <a:t>brisk walking for at least 150 mins/wk</a:t>
            </a:r>
            <a:r>
              <a:rPr lang="en-GB" sz="1200">
                <a:latin typeface="Mada"/>
                <a:ea typeface="Mada"/>
                <a:cs typeface="Mada"/>
                <a:sym typeface="Mada"/>
              </a:rPr>
              <a:t>) is protective against CHD and all-cause mortality.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Exercise can </a:t>
            </a:r>
            <a:r>
              <a:rPr lang="en-GB" sz="1200" u="sng">
                <a:latin typeface="Mada"/>
                <a:ea typeface="Mada"/>
                <a:cs typeface="Mada"/>
                <a:sym typeface="Mada"/>
              </a:rPr>
              <a:t>elevate serum HDL</a:t>
            </a:r>
            <a:r>
              <a:rPr lang="en-GB" sz="1200">
                <a:latin typeface="Mada"/>
                <a:ea typeface="Mada"/>
                <a:cs typeface="Mada"/>
                <a:sym typeface="Mada"/>
              </a:rPr>
              <a:t>, </a:t>
            </a:r>
            <a:r>
              <a:rPr lang="en-GB" sz="1200" u="sng">
                <a:latin typeface="Mada"/>
                <a:ea typeface="Mada"/>
                <a:cs typeface="Mada"/>
                <a:sym typeface="Mada"/>
              </a:rPr>
              <a:t>reduce BP</a:t>
            </a:r>
            <a:r>
              <a:rPr lang="en-GB" sz="1200">
                <a:latin typeface="Mada"/>
                <a:ea typeface="Mada"/>
                <a:cs typeface="Mada"/>
                <a:sym typeface="Mada"/>
              </a:rPr>
              <a:t>, </a:t>
            </a:r>
            <a:r>
              <a:rPr lang="en-GB" sz="1200" u="sng">
                <a:latin typeface="Mada"/>
                <a:ea typeface="Mada"/>
                <a:cs typeface="Mada"/>
                <a:sym typeface="Mada"/>
              </a:rPr>
              <a:t>decrease insulin resistance</a:t>
            </a:r>
            <a:r>
              <a:rPr lang="en-GB" sz="1200">
                <a:latin typeface="Mada"/>
                <a:ea typeface="Mada"/>
                <a:cs typeface="Mada"/>
                <a:sym typeface="Mada"/>
              </a:rPr>
              <a:t> and </a:t>
            </a:r>
            <a:r>
              <a:rPr lang="en-GB" sz="1200" u="sng">
                <a:latin typeface="Mada"/>
                <a:ea typeface="Mada"/>
                <a:cs typeface="Mada"/>
                <a:sym typeface="Mada"/>
              </a:rPr>
              <a:t>promote weight loss</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Men who engaged in moderate sports </a:t>
            </a:r>
            <a:r>
              <a:rPr lang="en-GB" sz="1200">
                <a:latin typeface="Mada"/>
                <a:ea typeface="Mada"/>
                <a:cs typeface="Mada"/>
                <a:sym typeface="Mada"/>
              </a:rPr>
              <a:t>activity</a:t>
            </a:r>
            <a:r>
              <a:rPr lang="en-GB" sz="1200">
                <a:latin typeface="Mada"/>
                <a:ea typeface="Mada"/>
                <a:cs typeface="Mada"/>
                <a:sym typeface="Mada"/>
              </a:rPr>
              <a:t> reported 23% lower risk of death.</a:t>
            </a:r>
            <a:endParaRPr sz="1200">
              <a:latin typeface="Mada"/>
              <a:ea typeface="Mada"/>
              <a:cs typeface="Mada"/>
              <a:sym typeface="Mada"/>
            </a:endParaRPr>
          </a:p>
        </p:txBody>
      </p:sp>
      <p:sp>
        <p:nvSpPr>
          <p:cNvPr id="206" name="Google Shape;206;p18"/>
          <p:cNvSpPr/>
          <p:nvPr/>
        </p:nvSpPr>
        <p:spPr>
          <a:xfrm>
            <a:off x="779126" y="7871725"/>
            <a:ext cx="2039400" cy="3078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Encourage </a:t>
            </a:r>
            <a:r>
              <a:rPr lang="en-GB">
                <a:solidFill>
                  <a:srgbClr val="FFFFFF"/>
                </a:solidFill>
                <a:latin typeface="Nunito"/>
                <a:ea typeface="Nunito"/>
                <a:cs typeface="Nunito"/>
                <a:sym typeface="Nunito"/>
              </a:rPr>
              <a:t>Exercise</a:t>
            </a:r>
            <a:endParaRPr>
              <a:solidFill>
                <a:srgbClr val="FFFFFF"/>
              </a:solidFill>
              <a:latin typeface="Nunito"/>
              <a:ea typeface="Nunito"/>
              <a:cs typeface="Nunito"/>
              <a:sym typeface="Nunito"/>
            </a:endParaRPr>
          </a:p>
        </p:txBody>
      </p:sp>
      <p:sp>
        <p:nvSpPr>
          <p:cNvPr id="207" name="Google Shape;207;p18"/>
          <p:cNvSpPr/>
          <p:nvPr/>
        </p:nvSpPr>
        <p:spPr>
          <a:xfrm>
            <a:off x="465825" y="9241875"/>
            <a:ext cx="6951900" cy="10680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Fruits and vegetables</a:t>
            </a:r>
            <a:r>
              <a:rPr lang="en-GB" sz="1200">
                <a:latin typeface="Mada"/>
                <a:ea typeface="Mada"/>
                <a:cs typeface="Mada"/>
                <a:sym typeface="Mada"/>
              </a:rPr>
              <a:t> consumption is inversely related to the risk of CHD and stroke.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Higher</a:t>
            </a:r>
            <a:r>
              <a:rPr lang="en-GB" sz="1200">
                <a:latin typeface="Mada"/>
                <a:ea typeface="Mada"/>
                <a:cs typeface="Mada"/>
                <a:sym typeface="Mada"/>
              </a:rPr>
              <a:t> intake of red meat and high-fat dairy products was associated with higher risk of CVD.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CC0000"/>
                </a:solidFill>
                <a:latin typeface="Mada"/>
                <a:ea typeface="Mada"/>
                <a:cs typeface="Mada"/>
                <a:sym typeface="Mada"/>
              </a:rPr>
              <a:t>High fiber intake</a:t>
            </a:r>
            <a:r>
              <a:rPr lang="en-GB" sz="1200">
                <a:latin typeface="Mada"/>
                <a:ea typeface="Mada"/>
                <a:cs typeface="Mada"/>
                <a:sym typeface="Mada"/>
              </a:rPr>
              <a:t> is associated with lower risk of CVD when compared to low fiber intake.</a:t>
            </a:r>
            <a:endParaRPr sz="1200">
              <a:latin typeface="Mada"/>
              <a:ea typeface="Mada"/>
              <a:cs typeface="Mada"/>
              <a:sym typeface="Mada"/>
            </a:endParaRPr>
          </a:p>
        </p:txBody>
      </p:sp>
      <p:sp>
        <p:nvSpPr>
          <p:cNvPr id="208" name="Google Shape;208;p18"/>
          <p:cNvSpPr/>
          <p:nvPr/>
        </p:nvSpPr>
        <p:spPr>
          <a:xfrm>
            <a:off x="779126" y="9108525"/>
            <a:ext cx="2039400" cy="307800"/>
          </a:xfrm>
          <a:prstGeom prst="roundRect">
            <a:avLst>
              <a:gd fmla="val 16667"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Healthy Diet</a:t>
            </a:r>
            <a:endParaRPr>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4138" y="10472575"/>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txBox="1"/>
          <p:nvPr/>
        </p:nvSpPr>
        <p:spPr>
          <a:xfrm>
            <a:off x="182038" y="2028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Counselling a Patient with High CVD Risk</a:t>
            </a:r>
            <a:endParaRPr sz="2400">
              <a:solidFill>
                <a:srgbClr val="134F5C"/>
              </a:solidFill>
              <a:latin typeface="Nunito"/>
              <a:ea typeface="Nunito"/>
              <a:cs typeface="Nunito"/>
              <a:sym typeface="Nunito"/>
            </a:endParaRPr>
          </a:p>
        </p:txBody>
      </p:sp>
      <p:sp>
        <p:nvSpPr>
          <p:cNvPr id="216" name="Google Shape;216;p19"/>
          <p:cNvSpPr/>
          <p:nvPr/>
        </p:nvSpPr>
        <p:spPr>
          <a:xfrm>
            <a:off x="858171" y="1189344"/>
            <a:ext cx="201541" cy="13419"/>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287700" y="883500"/>
            <a:ext cx="580702" cy="62835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578174" y="883500"/>
            <a:ext cx="290230" cy="314359"/>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851177" y="1160600"/>
            <a:ext cx="263994" cy="7389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1239250" y="889075"/>
            <a:ext cx="6178500" cy="985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Controlling Comorbidities: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Control BP</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Control DM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Reduce weight among obese and overweight people</a:t>
            </a:r>
            <a:endParaRPr sz="1200">
              <a:solidFill>
                <a:schemeClr val="dk1"/>
              </a:solidFill>
              <a:latin typeface="Mada"/>
              <a:ea typeface="Mada"/>
              <a:cs typeface="Mada"/>
              <a:sym typeface="Mada"/>
            </a:endParaRPr>
          </a:p>
        </p:txBody>
      </p:sp>
      <p:sp>
        <p:nvSpPr>
          <p:cNvPr id="221" name="Google Shape;221;p19"/>
          <p:cNvSpPr txBox="1"/>
          <p:nvPr/>
        </p:nvSpPr>
        <p:spPr>
          <a:xfrm>
            <a:off x="377800" y="883508"/>
            <a:ext cx="400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134F5C"/>
                </a:solidFill>
                <a:latin typeface="Trebuchet MS"/>
                <a:ea typeface="Trebuchet MS"/>
                <a:cs typeface="Trebuchet MS"/>
                <a:sym typeface="Trebuchet MS"/>
              </a:rPr>
              <a:t>4</a:t>
            </a:r>
            <a:endParaRPr b="1" sz="2800">
              <a:solidFill>
                <a:srgbClr val="134F5C"/>
              </a:solidFill>
              <a:latin typeface="Trebuchet MS"/>
              <a:ea typeface="Trebuchet MS"/>
              <a:cs typeface="Trebuchet MS"/>
              <a:sym typeface="Trebuchet MS"/>
            </a:endParaRPr>
          </a:p>
        </p:txBody>
      </p:sp>
      <p:sp>
        <p:nvSpPr>
          <p:cNvPr id="222" name="Google Shape;222;p19"/>
          <p:cNvSpPr/>
          <p:nvPr/>
        </p:nvSpPr>
        <p:spPr>
          <a:xfrm>
            <a:off x="858171" y="2332344"/>
            <a:ext cx="201541" cy="13419"/>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287700" y="2026500"/>
            <a:ext cx="580702" cy="62835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578174" y="2026500"/>
            <a:ext cx="290230" cy="314359"/>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851177" y="2303600"/>
            <a:ext cx="263994" cy="7389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1239250" y="2032075"/>
            <a:ext cx="6178500" cy="13281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Use of Statins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is reasonable to start statin therapy in patients whose </a:t>
            </a:r>
            <a:r>
              <a:rPr b="1" lang="en-GB" sz="1200">
                <a:solidFill>
                  <a:srgbClr val="CC0000"/>
                </a:solidFill>
                <a:latin typeface="Mada"/>
                <a:ea typeface="Mada"/>
                <a:cs typeface="Mada"/>
                <a:sym typeface="Mada"/>
              </a:rPr>
              <a:t>10-year risk of CVD ≥7.5% </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Statins lower the risk of death by 15-20% and lower the risk of nonfatal CV events by even greater degrees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reduction in major CV events is </a:t>
            </a:r>
            <a:r>
              <a:rPr b="1" lang="en-GB" sz="1200">
                <a:solidFill>
                  <a:srgbClr val="CC0000"/>
                </a:solidFill>
                <a:latin typeface="Mada"/>
                <a:ea typeface="Mada"/>
                <a:cs typeface="Mada"/>
                <a:sym typeface="Mada"/>
              </a:rPr>
              <a:t>related to the absolute reduction in C-LDL</a:t>
            </a:r>
            <a:endParaRPr b="1" sz="1200">
              <a:solidFill>
                <a:srgbClr val="CC0000"/>
              </a:solidFill>
              <a:latin typeface="Mada"/>
              <a:ea typeface="Mada"/>
              <a:cs typeface="Mada"/>
              <a:sym typeface="Mada"/>
            </a:endParaRPr>
          </a:p>
        </p:txBody>
      </p:sp>
      <p:sp>
        <p:nvSpPr>
          <p:cNvPr id="227" name="Google Shape;227;p19"/>
          <p:cNvSpPr txBox="1"/>
          <p:nvPr/>
        </p:nvSpPr>
        <p:spPr>
          <a:xfrm>
            <a:off x="377800" y="2026508"/>
            <a:ext cx="400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134F5C"/>
                </a:solidFill>
                <a:latin typeface="Trebuchet MS"/>
                <a:ea typeface="Trebuchet MS"/>
                <a:cs typeface="Trebuchet MS"/>
                <a:sym typeface="Trebuchet MS"/>
              </a:rPr>
              <a:t>5</a:t>
            </a:r>
            <a:endParaRPr b="1" sz="2800">
              <a:solidFill>
                <a:srgbClr val="134F5C"/>
              </a:solidFill>
              <a:latin typeface="Trebuchet MS"/>
              <a:ea typeface="Trebuchet MS"/>
              <a:cs typeface="Trebuchet MS"/>
              <a:sym typeface="Trebuchet MS"/>
            </a:endParaRPr>
          </a:p>
        </p:txBody>
      </p:sp>
      <p:sp>
        <p:nvSpPr>
          <p:cNvPr id="228" name="Google Shape;228;p19"/>
          <p:cNvSpPr/>
          <p:nvPr/>
        </p:nvSpPr>
        <p:spPr>
          <a:xfrm>
            <a:off x="858171" y="3823519"/>
            <a:ext cx="201541" cy="13419"/>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287700" y="3517675"/>
            <a:ext cx="580702" cy="62835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a:off x="578174" y="3517675"/>
            <a:ext cx="290230" cy="314359"/>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a:off x="851177" y="3794775"/>
            <a:ext cx="263994" cy="7389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1239250" y="3523250"/>
            <a:ext cx="6178500" cy="1642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Use of Antiplatelet Therapy</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For patients with established and stable atherosclerotic CVD, </a:t>
            </a:r>
            <a:r>
              <a:rPr b="1" lang="en-GB" sz="1200">
                <a:solidFill>
                  <a:srgbClr val="CC0000"/>
                </a:solidFill>
                <a:latin typeface="Mada"/>
                <a:ea typeface="Mada"/>
                <a:cs typeface="Mada"/>
                <a:sym typeface="Mada"/>
              </a:rPr>
              <a:t>aspirin is recommended</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Long-term antiplatelet therapy with aspirin reduces the risk of subsequent myocardial infarction (MI), stroke, and cardiovascular death among patients with a wide range of manifestations of occlusive CVD.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 patients who are unable to take aspirin and in those with a history of gastrointestinal bleeding, </a:t>
            </a:r>
            <a:r>
              <a:rPr b="1" lang="en-GB" sz="1200">
                <a:solidFill>
                  <a:srgbClr val="CC0000"/>
                </a:solidFill>
                <a:latin typeface="Mada"/>
                <a:ea typeface="Mada"/>
                <a:cs typeface="Mada"/>
                <a:sym typeface="Mada"/>
              </a:rPr>
              <a:t>clopidogrel is a reasonable alternative</a:t>
            </a:r>
            <a:r>
              <a:rPr lang="en-GB" sz="1200">
                <a:solidFill>
                  <a:schemeClr val="dk1"/>
                </a:solidFill>
                <a:latin typeface="Mada"/>
                <a:ea typeface="Mada"/>
                <a:cs typeface="Mada"/>
                <a:sym typeface="Mada"/>
              </a:rPr>
              <a:t>.</a:t>
            </a:r>
            <a:r>
              <a:rPr b="1" lang="en-GB"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p:txBody>
      </p:sp>
      <p:sp>
        <p:nvSpPr>
          <p:cNvPr id="233" name="Google Shape;233;p19"/>
          <p:cNvSpPr txBox="1"/>
          <p:nvPr/>
        </p:nvSpPr>
        <p:spPr>
          <a:xfrm>
            <a:off x="377800" y="3517683"/>
            <a:ext cx="400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134F5C"/>
                </a:solidFill>
                <a:latin typeface="Trebuchet MS"/>
                <a:ea typeface="Trebuchet MS"/>
                <a:cs typeface="Trebuchet MS"/>
                <a:sym typeface="Trebuchet MS"/>
              </a:rPr>
              <a:t>6</a:t>
            </a:r>
            <a:endParaRPr b="1" sz="2800">
              <a:solidFill>
                <a:srgbClr val="134F5C"/>
              </a:solidFill>
              <a:latin typeface="Trebuchet MS"/>
              <a:ea typeface="Trebuchet MS"/>
              <a:cs typeface="Trebuchet MS"/>
              <a:sym typeface="Trebuchet MS"/>
            </a:endParaRPr>
          </a:p>
        </p:txBody>
      </p:sp>
      <p:sp>
        <p:nvSpPr>
          <p:cNvPr id="234" name="Google Shape;234;p19"/>
          <p:cNvSpPr/>
          <p:nvPr/>
        </p:nvSpPr>
        <p:spPr>
          <a:xfrm>
            <a:off x="858171" y="5634669"/>
            <a:ext cx="201541" cy="13419"/>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287700" y="5328825"/>
            <a:ext cx="580702" cy="62835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578174" y="5328825"/>
            <a:ext cx="290230" cy="314359"/>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851177" y="5605925"/>
            <a:ext cx="263994" cy="73896"/>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1239250" y="5334400"/>
            <a:ext cx="6178500" cy="9855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Use of Antioxidant Vitamins (C and 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Antioxidant vitamins, the randomized evidence </a:t>
            </a:r>
            <a:r>
              <a:rPr b="1" lang="en-GB" sz="1200">
                <a:solidFill>
                  <a:srgbClr val="CC0000"/>
                </a:solidFill>
                <a:latin typeface="Mada"/>
                <a:ea typeface="Mada"/>
                <a:cs typeface="Mada"/>
                <a:sym typeface="Mada"/>
              </a:rPr>
              <a:t>has not demonstrated clinical benefits</a:t>
            </a:r>
            <a:r>
              <a:rPr lang="en-GB" sz="1200">
                <a:solidFill>
                  <a:schemeClr val="dk1"/>
                </a:solidFill>
                <a:latin typeface="Mada"/>
                <a:ea typeface="Mada"/>
                <a:cs typeface="Mada"/>
                <a:sym typeface="Mada"/>
              </a:rPr>
              <a:t> on CVD in secondary or primary prevention regarding vitamin E and or vitamin C.</a:t>
            </a:r>
            <a:endParaRPr sz="1200">
              <a:solidFill>
                <a:schemeClr val="dk1"/>
              </a:solidFill>
              <a:latin typeface="Mada"/>
              <a:ea typeface="Mada"/>
              <a:cs typeface="Mada"/>
              <a:sym typeface="Mada"/>
            </a:endParaRPr>
          </a:p>
        </p:txBody>
      </p:sp>
      <p:sp>
        <p:nvSpPr>
          <p:cNvPr id="239" name="Google Shape;239;p19"/>
          <p:cNvSpPr txBox="1"/>
          <p:nvPr/>
        </p:nvSpPr>
        <p:spPr>
          <a:xfrm>
            <a:off x="377800" y="5328833"/>
            <a:ext cx="400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134F5C"/>
                </a:solidFill>
                <a:latin typeface="Trebuchet MS"/>
                <a:ea typeface="Trebuchet MS"/>
                <a:cs typeface="Trebuchet MS"/>
                <a:sym typeface="Trebuchet MS"/>
              </a:rPr>
              <a:t>7</a:t>
            </a:r>
            <a:endParaRPr b="1" sz="2800">
              <a:solidFill>
                <a:srgbClr val="134F5C"/>
              </a:solidFill>
              <a:latin typeface="Trebuchet MS"/>
              <a:ea typeface="Trebuchet MS"/>
              <a:cs typeface="Trebuchet MS"/>
              <a:sym typeface="Trebuchet MS"/>
            </a:endParaRPr>
          </a:p>
        </p:txBody>
      </p:sp>
      <p:sp>
        <p:nvSpPr>
          <p:cNvPr id="240" name="Google Shape;240;p19"/>
          <p:cNvSpPr txBox="1"/>
          <p:nvPr/>
        </p:nvSpPr>
        <p:spPr>
          <a:xfrm>
            <a:off x="182038" y="6451226"/>
            <a:ext cx="6897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Conclusion</a:t>
            </a:r>
            <a:endParaRPr sz="2400">
              <a:solidFill>
                <a:srgbClr val="134F5C"/>
              </a:solidFill>
              <a:latin typeface="Nunito"/>
              <a:ea typeface="Nunito"/>
              <a:cs typeface="Nunito"/>
              <a:sym typeface="Nunito"/>
            </a:endParaRPr>
          </a:p>
        </p:txBody>
      </p:sp>
      <p:sp>
        <p:nvSpPr>
          <p:cNvPr id="241" name="Google Shape;241;p19"/>
          <p:cNvSpPr/>
          <p:nvPr/>
        </p:nvSpPr>
        <p:spPr>
          <a:xfrm>
            <a:off x="787442" y="7025000"/>
            <a:ext cx="6630300" cy="704700"/>
          </a:xfrm>
          <a:prstGeom prst="rect">
            <a:avLst/>
          </a:prstGeom>
          <a:solidFill>
            <a:srgbClr val="EEEEEE"/>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EEEEEE"/>
              </a:buClr>
              <a:buSzPts val="1200"/>
              <a:buFont typeface="Mada"/>
              <a:buChar char="●"/>
            </a:pPr>
            <a:r>
              <a:rPr lang="en-GB" sz="1200">
                <a:latin typeface="Mada"/>
                <a:ea typeface="Mada"/>
                <a:cs typeface="Mada"/>
                <a:sym typeface="Mada"/>
              </a:rPr>
              <a:t>Major risk factors for CVD include age, gender, smoking, hypertension, dyslipidemia, diabetes mellitus obesity, family history of premature CVD.</a:t>
            </a:r>
            <a:endParaRPr sz="1200">
              <a:latin typeface="Mada"/>
              <a:ea typeface="Mada"/>
              <a:cs typeface="Mada"/>
              <a:sym typeface="Mada"/>
            </a:endParaRPr>
          </a:p>
        </p:txBody>
      </p:sp>
      <p:sp>
        <p:nvSpPr>
          <p:cNvPr id="242" name="Google Shape;242;p19"/>
          <p:cNvSpPr/>
          <p:nvPr/>
        </p:nvSpPr>
        <p:spPr>
          <a:xfrm>
            <a:off x="377800" y="7025075"/>
            <a:ext cx="800100" cy="704850"/>
          </a:xfrm>
          <a:prstGeom prst="flowChartMerge">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243" name="Google Shape;243;p19"/>
          <p:cNvSpPr/>
          <p:nvPr/>
        </p:nvSpPr>
        <p:spPr>
          <a:xfrm>
            <a:off x="787442" y="7958300"/>
            <a:ext cx="6630300" cy="704700"/>
          </a:xfrm>
          <a:prstGeom prst="rect">
            <a:avLst/>
          </a:prstGeom>
          <a:solidFill>
            <a:srgbClr val="EEEEEE"/>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EEEEEE"/>
              </a:buClr>
              <a:buSzPts val="1200"/>
              <a:buFont typeface="Mada"/>
              <a:buChar char="●"/>
            </a:pPr>
            <a:r>
              <a:rPr lang="en-GB" sz="1200">
                <a:solidFill>
                  <a:schemeClr val="dk1"/>
                </a:solidFill>
                <a:latin typeface="Mada"/>
                <a:ea typeface="Mada"/>
                <a:cs typeface="Mada"/>
                <a:sym typeface="Mada"/>
              </a:rPr>
              <a:t>Contributing </a:t>
            </a:r>
            <a:r>
              <a:rPr lang="en-GB" sz="1200">
                <a:solidFill>
                  <a:schemeClr val="dk1"/>
                </a:solidFill>
                <a:latin typeface="Mada"/>
                <a:ea typeface="Mada"/>
                <a:cs typeface="Mada"/>
                <a:sym typeface="Mada"/>
              </a:rPr>
              <a:t>risk factors for CVD include homocysteinemia, high fibrinogen, high CRP and microalbuminuria.</a:t>
            </a:r>
            <a:endParaRPr sz="1200">
              <a:latin typeface="Mada"/>
              <a:ea typeface="Mada"/>
              <a:cs typeface="Mada"/>
              <a:sym typeface="Mada"/>
            </a:endParaRPr>
          </a:p>
        </p:txBody>
      </p:sp>
      <p:sp>
        <p:nvSpPr>
          <p:cNvPr id="244" name="Google Shape;244;p19"/>
          <p:cNvSpPr/>
          <p:nvPr/>
        </p:nvSpPr>
        <p:spPr>
          <a:xfrm>
            <a:off x="377800" y="7958375"/>
            <a:ext cx="800100" cy="704850"/>
          </a:xfrm>
          <a:prstGeom prst="flowChartMerge">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245" name="Google Shape;245;p19"/>
          <p:cNvSpPr/>
          <p:nvPr/>
        </p:nvSpPr>
        <p:spPr>
          <a:xfrm>
            <a:off x="787403" y="8891675"/>
            <a:ext cx="6630300" cy="704700"/>
          </a:xfrm>
          <a:prstGeom prst="rect">
            <a:avLst/>
          </a:prstGeom>
          <a:solidFill>
            <a:srgbClr val="EEEEEE"/>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GB" sz="1200">
                <a:solidFill>
                  <a:schemeClr val="dk1"/>
                </a:solidFill>
                <a:latin typeface="Mada"/>
                <a:ea typeface="Mada"/>
                <a:cs typeface="Mada"/>
                <a:sym typeface="Mada"/>
              </a:rPr>
              <a:t>To p</a:t>
            </a:r>
            <a:r>
              <a:rPr lang="en-GB" sz="1200">
                <a:solidFill>
                  <a:schemeClr val="dk1"/>
                </a:solidFill>
                <a:latin typeface="Mada"/>
                <a:ea typeface="Mada"/>
                <a:cs typeface="Mada"/>
                <a:sym typeface="Mada"/>
              </a:rPr>
              <a:t>revent CVD we need to deal with the risk factors and more importantly life-style modification</a:t>
            </a:r>
            <a:endParaRPr sz="1200">
              <a:solidFill>
                <a:schemeClr val="dk1"/>
              </a:solidFill>
              <a:latin typeface="Mada"/>
              <a:ea typeface="Mada"/>
              <a:cs typeface="Mada"/>
              <a:sym typeface="Mada"/>
            </a:endParaRPr>
          </a:p>
        </p:txBody>
      </p:sp>
      <p:sp>
        <p:nvSpPr>
          <p:cNvPr id="246" name="Google Shape;246;p19"/>
          <p:cNvSpPr/>
          <p:nvPr/>
        </p:nvSpPr>
        <p:spPr>
          <a:xfrm>
            <a:off x="377788" y="8891750"/>
            <a:ext cx="800100" cy="704850"/>
          </a:xfrm>
          <a:prstGeom prst="flowChartMerge">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52" name="Google Shape;252;p20"/>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53" name="Google Shape;253;p20"/>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54" name="Google Shape;254;p20"/>
          <p:cNvSpPr txBox="1"/>
          <p:nvPr/>
        </p:nvSpPr>
        <p:spPr>
          <a:xfrm>
            <a:off x="4341951" y="256875"/>
            <a:ext cx="30780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Dr. </a:t>
            </a: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255" name="Google Shape;255;p20"/>
          <p:cNvGraphicFramePr/>
          <p:nvPr/>
        </p:nvGraphicFramePr>
        <p:xfrm>
          <a:off x="2068288" y="9686763"/>
          <a:ext cx="3000000" cy="3000000"/>
        </p:xfrm>
        <a:graphic>
          <a:graphicData uri="http://schemas.openxmlformats.org/drawingml/2006/table">
            <a:tbl>
              <a:tblPr>
                <a:noFill/>
                <a:tableStyleId>{3B1FE44F-A308-4D6A-9A40-1921099F0ABF}</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256" name="Google Shape;256;p20"/>
          <p:cNvSpPr/>
          <p:nvPr/>
        </p:nvSpPr>
        <p:spPr>
          <a:xfrm>
            <a:off x="173675" y="1465225"/>
            <a:ext cx="7246200" cy="78753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1- A 45-year-old male attends clinic concerned about heart disease. Which of the following is the most important risk factor for determining ischemic heart disease (IHD)?</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A blood pressure of 136/82 mmHg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A BMI of 31.2 kg/m</a:t>
            </a:r>
            <a:r>
              <a:rPr baseline="30000" lang="en-GB" sz="1200">
                <a:solidFill>
                  <a:srgbClr val="76A5AF"/>
                </a:solidFill>
                <a:latin typeface="Mada"/>
                <a:ea typeface="Mada"/>
                <a:cs typeface="Mada"/>
                <a:sym typeface="Mada"/>
              </a:rPr>
              <a:t>2</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A father having died of MI at 50 years of age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A waist circumference of 88 cm</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2- You are in a PHC Center and asked to advise a group of people to reduce the risk from dieting habits. Which one of the following are you going to advise to be avoided?</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Fatty fish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Protein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Polyunsaturated</a:t>
            </a:r>
            <a:r>
              <a:rPr lang="en-GB" sz="1200">
                <a:solidFill>
                  <a:srgbClr val="76A5AF"/>
                </a:solidFill>
                <a:latin typeface="Mada"/>
                <a:ea typeface="Mada"/>
                <a:cs typeface="Mada"/>
                <a:sym typeface="Mada"/>
              </a:rPr>
              <a:t> fat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Trans fat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3- Which of the following is the most likely factor to increase the risk of CVD in overweight men?</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A- Body mass index of 31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B- Increased waist to hip ratio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C- Increased weight due to recurrent hypoglycemia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Skin fold thickness &gt; 20 mm</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4- Age is considered one of the non-modifiable risk factors. What is the most appropriate cause of increasing risk regarding age?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Increased heart rate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Increased incidence of DM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Increased arterial stiffening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Increased adrenaline secretion</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5- Which of the following risk factors increase risk of venous thrombosis?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Homocysteinemia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Hypertriglyceridemia</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High C-LDL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76A5AF"/>
                </a:solidFill>
                <a:latin typeface="Mada"/>
                <a:ea typeface="Mada"/>
                <a:cs typeface="Mada"/>
                <a:sym typeface="Mada"/>
              </a:rPr>
              <a:t>D- High C-VLDL</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76A5AF"/>
              </a:solidFill>
              <a:latin typeface="Mada"/>
              <a:ea typeface="Mada"/>
              <a:cs typeface="Mada"/>
              <a:sym typeface="Mada"/>
            </a:endParaRPr>
          </a:p>
          <a:p>
            <a:pPr indent="45720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p:txBody>
      </p:sp>
      <p:sp>
        <p:nvSpPr>
          <p:cNvPr id="257" name="Google Shape;257;p20"/>
          <p:cNvSpPr/>
          <p:nvPr/>
        </p:nvSpPr>
        <p:spPr>
          <a:xfrm>
            <a:off x="685550" y="1226775"/>
            <a:ext cx="1209924" cy="418068"/>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1"/>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63" name="Google Shape;263;p21"/>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264" name="Google Shape;264;p21"/>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265" name="Google Shape;265;p21"/>
          <p:cNvSpPr txBox="1"/>
          <p:nvPr/>
        </p:nvSpPr>
        <p:spPr>
          <a:xfrm>
            <a:off x="4341951" y="256875"/>
            <a:ext cx="30780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Dr. Quiz</a:t>
            </a:r>
            <a:endParaRPr sz="6000">
              <a:solidFill>
                <a:srgbClr val="134F5C"/>
              </a:solidFill>
              <a:latin typeface="Nunito"/>
              <a:ea typeface="Nunito"/>
              <a:cs typeface="Nunito"/>
              <a:sym typeface="Nunito"/>
            </a:endParaRPr>
          </a:p>
        </p:txBody>
      </p:sp>
      <p:graphicFrame>
        <p:nvGraphicFramePr>
          <p:cNvPr id="266" name="Google Shape;266;p21"/>
          <p:cNvGraphicFramePr/>
          <p:nvPr/>
        </p:nvGraphicFramePr>
        <p:xfrm>
          <a:off x="2068288" y="9686763"/>
          <a:ext cx="3000000" cy="3000000"/>
        </p:xfrm>
        <a:graphic>
          <a:graphicData uri="http://schemas.openxmlformats.org/drawingml/2006/table">
            <a:tbl>
              <a:tblPr>
                <a:noFill/>
                <a:tableStyleId>{3B1FE44F-A308-4D6A-9A40-1921099F0ABF}</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Q7</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Q8</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Q9</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Q10</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267" name="Google Shape;267;p21"/>
          <p:cNvSpPr/>
          <p:nvPr/>
        </p:nvSpPr>
        <p:spPr>
          <a:xfrm>
            <a:off x="173675" y="1176711"/>
            <a:ext cx="7246200" cy="84132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6- How could you advise a person regarding exercise?</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To do a brisk walking for at least 150 mins/wk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a:t>
            </a:r>
            <a:r>
              <a:rPr lang="en-GB" sz="1200">
                <a:solidFill>
                  <a:srgbClr val="76A5AF"/>
                </a:solidFill>
                <a:latin typeface="Mada"/>
                <a:ea typeface="Mada"/>
                <a:cs typeface="Mada"/>
                <a:sym typeface="Mada"/>
              </a:rPr>
              <a:t>To do a brisk walking for at least 250 mins/wk</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To run for at least 120 mins/wk</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To walk daily for 24 mins</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latin typeface="Mada"/>
                <a:ea typeface="Mada"/>
                <a:cs typeface="Mada"/>
                <a:sym typeface="Mada"/>
              </a:rPr>
              <a:t>7- A 32-year-old male attends clinic concerned about heart disease as his father died recently from a heart attack at the age of 49. His BMI is 31, waist circumference is 97 cm and BP is 140/87. Which of the following risk factors contribute the most towards his CVD risk?</a:t>
            </a:r>
            <a:endParaRPr sz="1200">
              <a:latin typeface="Mada"/>
              <a:ea typeface="Mada"/>
              <a:cs typeface="Mada"/>
              <a:sym typeface="Mada"/>
            </a:endParaRPr>
          </a:p>
          <a:p>
            <a:pPr indent="0" lvl="0" marL="0" rtl="0" algn="l">
              <a:lnSpc>
                <a:spcPct val="100000"/>
              </a:lnSpc>
              <a:spcBef>
                <a:spcPts val="0"/>
              </a:spcBef>
              <a:spcAft>
                <a:spcPts val="0"/>
              </a:spcAft>
              <a:buNone/>
            </a:pPr>
            <a:r>
              <a:t/>
            </a:r>
            <a:endParaRPr sz="1200">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A- Obesity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B- Family history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C- Blood pressure		</a:t>
            </a:r>
            <a:endParaRPr sz="1200">
              <a:solidFill>
                <a:srgbClr val="76A5AF"/>
              </a:solidFill>
              <a:latin typeface="Mada"/>
              <a:ea typeface="Mada"/>
              <a:cs typeface="Mada"/>
              <a:sym typeface="Mada"/>
            </a:endParaRPr>
          </a:p>
          <a:p>
            <a:pPr indent="0" lvl="0" marL="0" rtl="0" algn="l">
              <a:lnSpc>
                <a:spcPct val="100000"/>
              </a:lnSpc>
              <a:spcBef>
                <a:spcPts val="0"/>
              </a:spcBef>
              <a:spcAft>
                <a:spcPts val="0"/>
              </a:spcAft>
              <a:buNone/>
            </a:pPr>
            <a:r>
              <a:rPr lang="en-GB" sz="1200">
                <a:solidFill>
                  <a:srgbClr val="76A5AF"/>
                </a:solidFill>
                <a:latin typeface="Mada"/>
                <a:ea typeface="Mada"/>
                <a:cs typeface="Mada"/>
                <a:sym typeface="Mada"/>
              </a:rPr>
              <a:t>D- Waist circumference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8- A 66-year-old man, presents to the OHC clinic on 3 occasions because of raised blood pressure. The average blood pressure </a:t>
            </a:r>
            <a:r>
              <a:rPr lang="en-GB" sz="1200">
                <a:solidFill>
                  <a:schemeClr val="dk1"/>
                </a:solidFill>
                <a:latin typeface="Mada"/>
                <a:ea typeface="Mada"/>
                <a:cs typeface="Mada"/>
                <a:sym typeface="Mada"/>
              </a:rPr>
              <a:t>reading</a:t>
            </a:r>
            <a:r>
              <a:rPr lang="en-GB" sz="1200">
                <a:solidFill>
                  <a:schemeClr val="dk1"/>
                </a:solidFill>
                <a:latin typeface="Mada"/>
                <a:ea typeface="Mada"/>
                <a:cs typeface="Mada"/>
                <a:sym typeface="Mada"/>
              </a:rPr>
              <a:t> is 176/78. He is non-smoker. His BMI is 30.3. Lab results showed: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FPG 6.2 mmol/L				 </a:t>
            </a:r>
            <a:r>
              <a:rPr lang="en-GB" sz="1200">
                <a:solidFill>
                  <a:schemeClr val="dk1"/>
                </a:solidFill>
                <a:latin typeface="Mada"/>
                <a:ea typeface="Mada"/>
                <a:cs typeface="Mada"/>
                <a:sym typeface="Mada"/>
              </a:rPr>
              <a:t>(Normal &lt;5.5 mmol/L)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Total </a:t>
            </a:r>
            <a:r>
              <a:rPr lang="en-GB" sz="1200">
                <a:solidFill>
                  <a:schemeClr val="dk1"/>
                </a:solidFill>
                <a:latin typeface="Mada"/>
                <a:ea typeface="Mada"/>
                <a:cs typeface="Mada"/>
                <a:sym typeface="Mada"/>
              </a:rPr>
              <a:t>Cholesterol</a:t>
            </a:r>
            <a:r>
              <a:rPr lang="en-GB" sz="1200">
                <a:solidFill>
                  <a:schemeClr val="dk1"/>
                </a:solidFill>
                <a:latin typeface="Mada"/>
                <a:ea typeface="Mada"/>
                <a:cs typeface="Mada"/>
                <a:sym typeface="Mada"/>
              </a:rPr>
              <a:t> 4.82 mmol/L		 (Normal &lt;5.2 mmol/L)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Triglyceride 2.13 mmol/L			 </a:t>
            </a:r>
            <a:r>
              <a:rPr lang="en-GB" sz="1200">
                <a:solidFill>
                  <a:schemeClr val="dk1"/>
                </a:solidFill>
                <a:latin typeface="Mada"/>
                <a:ea typeface="Mada"/>
                <a:cs typeface="Mada"/>
                <a:sym typeface="Mada"/>
              </a:rPr>
              <a:t>(Normal &lt;1.7 mmol/L)</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Regarding</a:t>
            </a:r>
            <a:r>
              <a:rPr lang="en-GB" sz="1200">
                <a:solidFill>
                  <a:schemeClr val="dk1"/>
                </a:solidFill>
                <a:latin typeface="Mada"/>
                <a:ea typeface="Mada"/>
                <a:cs typeface="Mada"/>
                <a:sym typeface="Mada"/>
              </a:rPr>
              <a:t> his management, which of the </a:t>
            </a:r>
            <a:r>
              <a:rPr lang="en-GB" sz="1200">
                <a:solidFill>
                  <a:schemeClr val="dk1"/>
                </a:solidFill>
                <a:latin typeface="Mada"/>
                <a:ea typeface="Mada"/>
                <a:cs typeface="Mada"/>
                <a:sym typeface="Mada"/>
              </a:rPr>
              <a:t>following</a:t>
            </a:r>
            <a:r>
              <a:rPr lang="en-GB" sz="1200">
                <a:solidFill>
                  <a:schemeClr val="dk1"/>
                </a:solidFill>
                <a:latin typeface="Mada"/>
                <a:ea typeface="Mada"/>
                <a:cs typeface="Mada"/>
                <a:sym typeface="Mada"/>
              </a:rPr>
              <a:t> factors contribute the most towards his CVD risk?</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Obesity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Pulse pressure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TG level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Impaired fasting glucose (IFG)</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9</a:t>
            </a:r>
            <a:r>
              <a:rPr lang="en-GB" sz="1200">
                <a:solidFill>
                  <a:schemeClr val="dk1"/>
                </a:solidFill>
                <a:latin typeface="Mada"/>
                <a:ea typeface="Mada"/>
                <a:cs typeface="Mada"/>
                <a:sym typeface="Mada"/>
              </a:rPr>
              <a:t>- A 58-year-old man who is hypertensive and asks about reducing his risk of heart attack. You requested a lipid profile and found that the HDL level was 28 mg/dl (Normal &gt;40 mg/dl). Which of the </a:t>
            </a:r>
            <a:r>
              <a:rPr lang="en-GB" sz="1200">
                <a:solidFill>
                  <a:schemeClr val="dk1"/>
                </a:solidFill>
                <a:latin typeface="Mada"/>
                <a:ea typeface="Mada"/>
                <a:cs typeface="Mada"/>
                <a:sym typeface="Mada"/>
              </a:rPr>
              <a:t>following</a:t>
            </a:r>
            <a:r>
              <a:rPr lang="en-GB" sz="1200">
                <a:solidFill>
                  <a:schemeClr val="dk1"/>
                </a:solidFill>
                <a:latin typeface="Mada"/>
                <a:ea typeface="Mada"/>
                <a:cs typeface="Mada"/>
                <a:sym typeface="Mada"/>
              </a:rPr>
              <a:t> is an important recommendation to raise HDL lelvel?</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Aspirin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Regular exercise</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Low </a:t>
            </a:r>
            <a:r>
              <a:rPr lang="en-GB" sz="1200">
                <a:solidFill>
                  <a:srgbClr val="76A5AF"/>
                </a:solidFill>
                <a:latin typeface="Mada"/>
                <a:ea typeface="Mada"/>
                <a:cs typeface="Mada"/>
                <a:sym typeface="Mada"/>
              </a:rPr>
              <a:t>cholesterol</a:t>
            </a:r>
            <a:r>
              <a:rPr lang="en-GB" sz="1200">
                <a:solidFill>
                  <a:srgbClr val="76A5AF"/>
                </a:solidFill>
                <a:latin typeface="Mada"/>
                <a:ea typeface="Mada"/>
                <a:cs typeface="Mada"/>
                <a:sym typeface="Mada"/>
              </a:rPr>
              <a:t> diet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Vit D (800 U/day)</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10</a:t>
            </a:r>
            <a:r>
              <a:rPr lang="en-GB" sz="1200">
                <a:solidFill>
                  <a:schemeClr val="dk1"/>
                </a:solidFill>
                <a:latin typeface="Mada"/>
                <a:ea typeface="Mada"/>
                <a:cs typeface="Mada"/>
                <a:sym typeface="Mada"/>
              </a:rPr>
              <a:t>- Smoking is a major risk factor for CVD through some mechanisms. Which one of the following could be due to smoking?</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Decrease fibrinogen level and increase LDL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B- </a:t>
            </a:r>
            <a:r>
              <a:rPr lang="en-GB" sz="1200">
                <a:solidFill>
                  <a:srgbClr val="76A5AF"/>
                </a:solidFill>
                <a:latin typeface="Mada"/>
                <a:ea typeface="Mada"/>
                <a:cs typeface="Mada"/>
                <a:sym typeface="Mada"/>
              </a:rPr>
              <a:t>Decrease HDL level and increase TG and LDL</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a:t>
            </a:r>
            <a:r>
              <a:rPr lang="en-GB" sz="1200">
                <a:solidFill>
                  <a:srgbClr val="76A5AF"/>
                </a:solidFill>
                <a:latin typeface="Mada"/>
                <a:ea typeface="Mada"/>
                <a:cs typeface="Mada"/>
                <a:sym typeface="Mada"/>
              </a:rPr>
              <a:t>Decrease TG and increase homocysteine</a:t>
            </a:r>
            <a:r>
              <a:rPr lang="en-GB" sz="1200">
                <a:solidFill>
                  <a:srgbClr val="76A5AF"/>
                </a:solidFill>
                <a:latin typeface="Mada"/>
                <a:ea typeface="Mada"/>
                <a:cs typeface="Mada"/>
                <a:sym typeface="Mada"/>
              </a:rPr>
              <a:t>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D- </a:t>
            </a:r>
            <a:r>
              <a:rPr lang="en-GB" sz="1200">
                <a:solidFill>
                  <a:srgbClr val="76A5AF"/>
                </a:solidFill>
                <a:latin typeface="Mada"/>
                <a:ea typeface="Mada"/>
                <a:cs typeface="Mada"/>
                <a:sym typeface="Mada"/>
              </a:rPr>
              <a:t>Decrease RBCs count level and increase Hg</a:t>
            </a:r>
            <a:endParaRPr sz="1200">
              <a:solidFill>
                <a:srgbClr val="76A5AF"/>
              </a:solidFill>
              <a:latin typeface="Mada"/>
              <a:ea typeface="Mada"/>
              <a:cs typeface="Mada"/>
              <a:sym typeface="Mada"/>
            </a:endParaRPr>
          </a:p>
          <a:p>
            <a:pPr indent="0" lvl="0" marL="0" rtl="0" algn="ctr">
              <a:lnSpc>
                <a:spcPct val="100000"/>
              </a:lnSpc>
              <a:spcBef>
                <a:spcPts val="0"/>
              </a:spcBef>
              <a:spcAft>
                <a:spcPts val="0"/>
              </a:spcAft>
              <a:buNone/>
            </a:pPr>
            <a:r>
              <a:t/>
            </a:r>
            <a:endParaRPr sz="1200">
              <a:solidFill>
                <a:srgbClr val="76A5AF"/>
              </a:solidFill>
              <a:latin typeface="Mada"/>
              <a:ea typeface="Mada"/>
              <a:cs typeface="Mada"/>
              <a:sym typeface="Mada"/>
            </a:endParaRPr>
          </a:p>
          <a:p>
            <a:pPr indent="457200" lvl="0" marL="0" rtl="0" algn="l">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p:txBody>
      </p:sp>
      <p:sp>
        <p:nvSpPr>
          <p:cNvPr id="268" name="Google Shape;268;p21"/>
          <p:cNvSpPr/>
          <p:nvPr/>
        </p:nvSpPr>
        <p:spPr>
          <a:xfrm>
            <a:off x="685550" y="921975"/>
            <a:ext cx="1209924" cy="446634"/>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