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8475" cx="7589525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Mada"/>
      <p:regular r:id="rId13"/>
      <p:bold r:id="rId14"/>
    </p:embeddedFont>
    <p:embeddedFont>
      <p:font typeface="Chang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Mada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regular.fntdata"/><Relationship Id="rId15" Type="http://schemas.openxmlformats.org/officeDocument/2006/relationships/font" Target="fonts/Changa-regular.fntdata"/><Relationship Id="rId14" Type="http://schemas.openxmlformats.org/officeDocument/2006/relationships/font" Target="fonts/Mada-bold.fntdata"/><Relationship Id="rId16" Type="http://schemas.openxmlformats.org/officeDocument/2006/relationships/font" Target="fonts/Chang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2cb6e9160867ea_7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2cb6e9160867ea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drive.google.com/open?id=1TKjgKmuF8-7aGjiAgt-2f6dUWPkTI7rnH1d3RF0xuIw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Tutorial 10: Counseling , history taking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80775" y="4986050"/>
            <a:ext cx="3471000" cy="17319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Norah AlHarbi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Leen </a:t>
            </a: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AlMazroa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351725" y="4832073"/>
            <a:ext cx="2652534" cy="65010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Was Done by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450" y="5595657"/>
            <a:ext cx="229225" cy="2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418" y="5874623"/>
            <a:ext cx="171300" cy="1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5881488" y="4387282"/>
            <a:ext cx="1385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>
                <a:latin typeface="Mada"/>
                <a:ea typeface="Mada"/>
                <a:cs typeface="Mada"/>
                <a:sym typeface="Mada"/>
              </a:rPr>
              <a:t>OSCE</a:t>
            </a:r>
            <a:r>
              <a:rPr lang="en-GB"/>
              <a:t> 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-75" y="9774875"/>
            <a:ext cx="7589400" cy="9237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80" name="Google Shape;80;p14"/>
          <p:cNvGrpSpPr/>
          <p:nvPr/>
        </p:nvGrpSpPr>
        <p:grpSpPr>
          <a:xfrm>
            <a:off x="84300" y="547056"/>
            <a:ext cx="6686325" cy="1009513"/>
            <a:chOff x="331575" y="5069553"/>
            <a:chExt cx="6686325" cy="965763"/>
          </a:xfrm>
        </p:grpSpPr>
        <p:sp>
          <p:nvSpPr>
            <p:cNvPr id="81" name="Google Shape;81;p14"/>
            <p:cNvSpPr/>
            <p:nvPr/>
          </p:nvSpPr>
          <p:spPr>
            <a:xfrm>
              <a:off x="331575" y="5069553"/>
              <a:ext cx="820740" cy="820740"/>
            </a:xfrm>
            <a:custGeom>
              <a:rect b="b" l="l" r="r" t="t"/>
              <a:pathLst>
                <a:path extrusionOk="0" h="23944" w="23944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742104" y="5069553"/>
              <a:ext cx="410199" cy="410610"/>
            </a:xfrm>
            <a:custGeom>
              <a:rect b="b" l="l" r="r" t="t"/>
              <a:pathLst>
                <a:path extrusionOk="0" h="11979" w="11967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45818E"/>
            </a:solidFill>
            <a:ln cap="flat" cmpd="sng" w="1905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127940" y="5431470"/>
              <a:ext cx="373084" cy="96512"/>
            </a:xfrm>
            <a:custGeom>
              <a:rect b="b" l="l" r="r" t="t"/>
              <a:pathLst>
                <a:path extrusionOk="0" h="3216" w="12432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676400" y="5076816"/>
              <a:ext cx="5341500" cy="9585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 40-year-old male, visits you for his annual check-up and complains of dyspnoea upon exertion and dry cough for 2 months. 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   He shows you his chest X-ray. He is worried about his illness. 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Take a detailed focused history and give him appropriate advice/counselling.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85" name="Google Shape;85;p14"/>
            <p:cNvSpPr txBox="1"/>
            <p:nvPr/>
          </p:nvSpPr>
          <p:spPr>
            <a:xfrm>
              <a:off x="476250" y="5286375"/>
              <a:ext cx="56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Mada"/>
                  <a:ea typeface="Mada"/>
                  <a:cs typeface="Mada"/>
                  <a:sym typeface="Mada"/>
                </a:rPr>
                <a:t>Cass 1</a:t>
              </a:r>
              <a:endParaRPr b="1" sz="11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650475" y="1748825"/>
            <a:ext cx="722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X-Ray report</a:t>
            </a:r>
            <a:endParaRPr b="1" sz="20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84293" y="1605875"/>
            <a:ext cx="566175" cy="923575"/>
            <a:chOff x="1085125" y="209550"/>
            <a:chExt cx="566175" cy="923575"/>
          </a:xfrm>
        </p:grpSpPr>
        <p:sp>
          <p:nvSpPr>
            <p:cNvPr id="88" name="Google Shape;88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25348" l="9036" r="5471" t="25612"/>
          <a:stretch/>
        </p:blipFill>
        <p:spPr>
          <a:xfrm>
            <a:off x="5442637" y="2299022"/>
            <a:ext cx="1117224" cy="13878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340241" y="2353194"/>
            <a:ext cx="49275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Linear opacities and reticulo-nodualr opacities at the bases more prominent on the left, obscuring the cardiac borders and diaphragm.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Diagnosis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Lung fibrosis (Interstitial lung disease)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</a:t>
            </a:r>
            <a:r>
              <a:rPr baseline="-25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saturation is a very important vital sign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650463" y="3796759"/>
            <a:ext cx="722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What is the next step in dealing with this patient?</a:t>
            </a:r>
            <a:endParaRPr b="1" sz="20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3" name="Google Shape;93;p14"/>
          <p:cNvGrpSpPr/>
          <p:nvPr/>
        </p:nvGrpSpPr>
        <p:grpSpPr>
          <a:xfrm>
            <a:off x="84305" y="3581271"/>
            <a:ext cx="566175" cy="923575"/>
            <a:chOff x="1085125" y="209550"/>
            <a:chExt cx="566175" cy="923575"/>
          </a:xfrm>
        </p:grpSpPr>
        <p:sp>
          <p:nvSpPr>
            <p:cNvPr id="94" name="Google Shape;94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 rot="2700000">
            <a:off x="4348734" y="3890842"/>
            <a:ext cx="2674774" cy="2674774"/>
            <a:chOff x="3204091" y="1130113"/>
            <a:chExt cx="2674800" cy="2674800"/>
          </a:xfrm>
        </p:grpSpPr>
        <p:sp>
          <p:nvSpPr>
            <p:cNvPr id="97" name="Google Shape;97;p14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Offer him appropriate Advice/Counselling</a:t>
              </a:r>
              <a:endParaRPr b="1" i="0" sz="12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 rot="2700000">
            <a:off x="553309" y="3792758"/>
            <a:ext cx="2870972" cy="2870972"/>
            <a:chOff x="5136525" y="933943"/>
            <a:chExt cx="2871000" cy="2871000"/>
          </a:xfrm>
        </p:grpSpPr>
        <p:sp>
          <p:nvSpPr>
            <p:cNvPr id="101" name="Google Shape;101;p14"/>
            <p:cNvSpPr/>
            <p:nvPr/>
          </p:nvSpPr>
          <p:spPr>
            <a:xfrm rot="2700000">
              <a:off x="6300072" y="611293"/>
              <a:ext cx="543907" cy="3516301"/>
            </a:xfrm>
            <a:prstGeom prst="roundRect">
              <a:avLst>
                <a:gd fmla="val 48102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 rot="-2700000">
              <a:off x="5254907" y="2071531"/>
              <a:ext cx="2934635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History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 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281901" y="5600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Social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Job, Marital state,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Smoking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Occupational details: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(type, exposure, duration, …..)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Presenting complain: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How long, aggravating factors of dyspnoea, any other associated symptoms, …..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Brief past medical history: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Any chronic illness, Drugs, …….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Family history: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Chronic diseases, similar illness, …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ICE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186125" y="5600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Adequate information regarding cause of his illness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 (Simple explanation for him)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Preventive measures: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reduce exposure, Face masks,…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General occupational measures: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Place, ventilation, ..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Referral for investigations and assessment: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respiratory functions, CT lung, Referral to specialist, …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Follow up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267738" y="3638550"/>
            <a:ext cx="146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Ground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glass appearance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-22900" y="9774875"/>
            <a:ext cx="7353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Diagnosis is asbestosis (on x-ray: ground glass appearance). Asbestos inhalation→</a:t>
            </a:r>
            <a:r>
              <a:rPr b="1"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asbestosis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→interstitial lung disease (fibrolytic changes).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Asbestosis complication: mesothelioma of the pleura.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DDx of a person with dyspnea and works in a factory (cement, silica,  gold or coal): Asbestosis, silicosis.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Silicosis on x-ray: snow storm appearance.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Silicosis most common complication: TB (they may present to you with TB, or develop TB)→ take a detailed Hx to exclude it.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What's the most common cause of sarcoidosis? TB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84300" y="547056"/>
            <a:ext cx="6686325" cy="923598"/>
            <a:chOff x="331575" y="5069553"/>
            <a:chExt cx="6686325" cy="883572"/>
          </a:xfrm>
        </p:grpSpPr>
        <p:sp>
          <p:nvSpPr>
            <p:cNvPr id="115" name="Google Shape;115;p15"/>
            <p:cNvSpPr/>
            <p:nvPr/>
          </p:nvSpPr>
          <p:spPr>
            <a:xfrm>
              <a:off x="331575" y="5069553"/>
              <a:ext cx="820740" cy="820740"/>
            </a:xfrm>
            <a:custGeom>
              <a:rect b="b" l="l" r="r" t="t"/>
              <a:pathLst>
                <a:path extrusionOk="0" h="23944" w="23944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42104" y="5069553"/>
              <a:ext cx="410199" cy="410610"/>
            </a:xfrm>
            <a:custGeom>
              <a:rect b="b" l="l" r="r" t="t"/>
              <a:pathLst>
                <a:path extrusionOk="0" h="11979" w="11967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45818E"/>
            </a:solidFill>
            <a:ln cap="flat" cmpd="sng" w="1905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127940" y="5431470"/>
              <a:ext cx="373084" cy="96512"/>
            </a:xfrm>
            <a:custGeom>
              <a:rect b="b" l="l" r="r" t="t"/>
              <a:pathLst>
                <a:path extrusionOk="0" h="3216" w="12432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676400" y="5076825"/>
              <a:ext cx="5341500" cy="8763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Abdullah is a 56-year-old man known case of diabetes on insulin and oral medication. He came asking for advice as he planned to go to hajj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How are you going to counsel him regarding travel to Haj?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476250" y="5286375"/>
              <a:ext cx="56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Mada"/>
                  <a:ea typeface="Mada"/>
                  <a:cs typeface="Mada"/>
                  <a:sym typeface="Mada"/>
                </a:rPr>
                <a:t>Cass 2</a:t>
              </a:r>
              <a:endParaRPr b="1" sz="11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20" name="Google Shape;120;p15"/>
          <p:cNvSpPr txBox="1"/>
          <p:nvPr/>
        </p:nvSpPr>
        <p:spPr>
          <a:xfrm>
            <a:off x="691688" y="2069264"/>
            <a:ext cx="722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What is the next step in dealing with this patient?</a:t>
            </a:r>
            <a:endParaRPr b="1" sz="20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125530" y="1853764"/>
            <a:ext cx="566175" cy="923575"/>
            <a:chOff x="1085125" y="209550"/>
            <a:chExt cx="566175" cy="923575"/>
          </a:xfrm>
        </p:grpSpPr>
        <p:sp>
          <p:nvSpPr>
            <p:cNvPr id="122" name="Google Shape;122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5"/>
          <p:cNvGrpSpPr/>
          <p:nvPr/>
        </p:nvGrpSpPr>
        <p:grpSpPr>
          <a:xfrm rot="2700000">
            <a:off x="2082356" y="1795770"/>
            <a:ext cx="2870972" cy="2870972"/>
            <a:chOff x="5136525" y="933943"/>
            <a:chExt cx="2871000" cy="2871000"/>
          </a:xfrm>
        </p:grpSpPr>
        <p:sp>
          <p:nvSpPr>
            <p:cNvPr id="125" name="Google Shape;125;p15"/>
            <p:cNvSpPr/>
            <p:nvPr/>
          </p:nvSpPr>
          <p:spPr>
            <a:xfrm rot="2700000">
              <a:off x="6300072" y="611293"/>
              <a:ext cx="543907" cy="3516301"/>
            </a:xfrm>
            <a:prstGeom prst="roundRect">
              <a:avLst>
                <a:gd fmla="val 48102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 rot="-2700000">
              <a:off x="5254907" y="2071531"/>
              <a:ext cx="2934635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History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 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28" name="Google Shape;128;p15"/>
          <p:cNvSpPr txBox="1"/>
          <p:nvPr/>
        </p:nvSpPr>
        <p:spPr>
          <a:xfrm>
            <a:off x="1559400" y="3577925"/>
            <a:ext cx="46509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Social: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Job, Marital status,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Smoking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Lifestyle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Regarding his Diabetes: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for how long, symptoms of hyper or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hypoglycemia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medication,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complications 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(visual, </a:t>
            </a:r>
            <a:r>
              <a:rPr lang="en-GB" sz="10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peripheral neuropathy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)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Any other chronic diseases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like HTN,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ischemic heart disease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691700" y="4754788"/>
            <a:ext cx="676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Which measures/advices are you going to discuss with him?</a:t>
            </a:r>
            <a:endParaRPr b="1" sz="20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125530" y="4693196"/>
            <a:ext cx="566175" cy="923575"/>
            <a:chOff x="1085125" y="209550"/>
            <a:chExt cx="566175" cy="923575"/>
          </a:xfrm>
        </p:grpSpPr>
        <p:sp>
          <p:nvSpPr>
            <p:cNvPr id="131" name="Google Shape;131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5"/>
          <p:cNvSpPr txBox="1"/>
          <p:nvPr/>
        </p:nvSpPr>
        <p:spPr>
          <a:xfrm>
            <a:off x="611900" y="5426075"/>
            <a:ext cx="6922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Measures regarding Diabetes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Medication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Oral or Insulin or both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(ask about compliance)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Personal identifiers: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like medical card or band to identify that he is diabetic patient and taking such medications.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Education: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(regular and emergency medication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             feet protection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Inspect daily and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don't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walk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barefoot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             checking glucose levels (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Glucometer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)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must have it with him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          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alarming symptoms especially hypoglycaemia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 and what to do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Don't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skip meals if you take insulin, and any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sweets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should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be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with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the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patient in his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pocket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hypoglycemia symptoms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999298" y="7379534"/>
            <a:ext cx="676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What are other Protection measures</a:t>
            </a:r>
            <a:r>
              <a:rPr b="1" lang="en-GB" sz="20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1" sz="20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131293" y="7164031"/>
            <a:ext cx="566175" cy="923575"/>
            <a:chOff x="1085125" y="209550"/>
            <a:chExt cx="566175" cy="923575"/>
          </a:xfrm>
        </p:grpSpPr>
        <p:sp>
          <p:nvSpPr>
            <p:cNvPr id="136" name="Google Shape;136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461750" y="7919833"/>
            <a:ext cx="72225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From infection: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to visit medical center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Vaccination: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like Influenza, meningococcal and recently for COVID-19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Fluids: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avoid dehydration especially in summer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Heat stroke: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How to avoid? Avoid direct exposure, Umbrella (better white to reflect sun)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0" y="9696425"/>
            <a:ext cx="758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Educate about the storage.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Dizziness, sweating, palpitation, tremor, feel of hunger, etc..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