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698475" cx="7589525"/>
  <p:notesSz cx="6858000" cy="9144000"/>
  <p:embeddedFontLst>
    <p:embeddedFont>
      <p:font typeface="Nunito"/>
      <p:regular r:id="rId15"/>
      <p:bold r:id="rId16"/>
      <p:italic r:id="rId17"/>
      <p:boldItalic r:id="rId18"/>
    </p:embeddedFont>
    <p:embeddedFont>
      <p:font typeface="Mada"/>
      <p:regular r:id="rId19"/>
      <p:bold r:id="rId20"/>
    </p:embeddedFont>
    <p:embeddedFont>
      <p:font typeface="Fira Sans Extra Condensed Medium"/>
      <p:regular r:id="rId21"/>
      <p:bold r:id="rId22"/>
      <p:italic r:id="rId23"/>
      <p:boldItalic r:id="rId24"/>
    </p:embeddedFont>
    <p:embeddedFont>
      <p:font typeface="Changa"/>
      <p:regular r:id="rId25"/>
      <p:bold r:id="rId26"/>
    </p:embeddedFont>
    <p:embeddedFont>
      <p:font typeface="Lexend Deca"/>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cademic Leader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da-bold.fntdata"/><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Changa-bold.fntdata"/><Relationship Id="rId25" Type="http://schemas.openxmlformats.org/officeDocument/2006/relationships/font" Target="fonts/Changa-regular.fntdata"/><Relationship Id="rId27" Type="http://schemas.openxmlformats.org/officeDocument/2006/relationships/font" Target="fonts/LexendDec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Nunito-regular.fntdata"/><Relationship Id="rId14" Type="http://schemas.openxmlformats.org/officeDocument/2006/relationships/slide" Target="slides/slide8.xml"/><Relationship Id="rId17" Type="http://schemas.openxmlformats.org/officeDocument/2006/relationships/font" Target="fonts/Nunito-italic.fntdata"/><Relationship Id="rId16" Type="http://schemas.openxmlformats.org/officeDocument/2006/relationships/font" Target="fonts/Nunito-bold.fntdata"/><Relationship Id="rId19" Type="http://schemas.openxmlformats.org/officeDocument/2006/relationships/font" Target="fonts/Mada-regular.fntdata"/><Relationship Id="rId18" Type="http://schemas.openxmlformats.org/officeDocument/2006/relationships/font" Target="fonts/Nunito-boldItalic.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03T03:46:54.891">
    <p:pos x="6000" y="0"/>
    <p:text>Thank you, much appreciated !</p:text>
  </p:cm>
  <p:cm authorId="0" idx="2" dt="2021-01-03T03:46:54.891">
    <p:pos x="6000" y="0"/>
    <p:text>please check the missing slides, they are taken from group B recording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5861d5d74d2eb916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861d5d74d2eb9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96bf21b801b44f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96bf21b801b44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96bf21b801b44f_4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96bf21b801b44f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265e6d4c41f86b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265e6d4c41f86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3b17ab32e06d443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3b17ab32e06d44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32f471ac8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32f471a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66ab427c6b5d33cf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66ab427c6b5d33c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hyperlink" Target="https://drive.google.com/open?id=1TKjgKmuF8-7aGjiAgt-2f6dUWPkTI7rnH1d3RF0xuIw" TargetMode="External"/><Relationship Id="rId8" Type="http://schemas.openxmlformats.org/officeDocument/2006/relationships/hyperlink" Target="https://drive.google.com/open?id=1TKjgKmuF8-7aGjiAgt-2f6dUWPkTI7rnH1d3RF0xuI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 Id="rId10" Type="http://schemas.openxmlformats.org/officeDocument/2006/relationships/image" Target="../media/image14.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12.jpg"/><Relationship Id="rId8"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4">
            <a:alphaModFix/>
          </a:blip>
          <a:stretch>
            <a:fillRect/>
          </a:stretch>
        </p:blipFill>
        <p:spPr>
          <a:xfrm>
            <a:off x="3212375" y="188051"/>
            <a:ext cx="1114216" cy="730500"/>
          </a:xfrm>
          <a:prstGeom prst="rect">
            <a:avLst/>
          </a:prstGeom>
          <a:noFill/>
          <a:ln>
            <a:noFill/>
          </a:ln>
        </p:spPr>
      </p:pic>
      <p:sp>
        <p:nvSpPr>
          <p:cNvPr id="56" name="Google Shape;56;p13"/>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a:blip r:embed="rId5">
            <a:alphaModFix/>
          </a:blip>
          <a:stretch>
            <a:fillRect/>
          </a:stretch>
        </p:blipFill>
        <p:spPr>
          <a:xfrm>
            <a:off x="6109400" y="89850"/>
            <a:ext cx="929599" cy="929577"/>
          </a:xfrm>
          <a:prstGeom prst="rect">
            <a:avLst/>
          </a:prstGeom>
          <a:noFill/>
          <a:ln>
            <a:noFill/>
          </a:ln>
        </p:spPr>
      </p:pic>
      <p:pic>
        <p:nvPicPr>
          <p:cNvPr id="60" name="Google Shape;60;p13"/>
          <p:cNvPicPr preferRelativeResize="0"/>
          <p:nvPr/>
        </p:nvPicPr>
        <p:blipFill>
          <a:blip r:embed="rId6">
            <a:alphaModFix/>
          </a:blip>
          <a:stretch>
            <a:fillRect/>
          </a:stretch>
        </p:blipFill>
        <p:spPr>
          <a:xfrm>
            <a:off x="549525" y="1981201"/>
            <a:ext cx="2137475" cy="2137475"/>
          </a:xfrm>
          <a:prstGeom prst="rect">
            <a:avLst/>
          </a:prstGeom>
          <a:noFill/>
          <a:ln>
            <a:noFill/>
          </a:ln>
        </p:spPr>
      </p:pic>
      <p:sp>
        <p:nvSpPr>
          <p:cNvPr id="61" name="Google Shape;61;p13"/>
          <p:cNvSpPr txBox="1"/>
          <p:nvPr/>
        </p:nvSpPr>
        <p:spPr>
          <a:xfrm>
            <a:off x="2590900" y="23717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200">
                <a:solidFill>
                  <a:srgbClr val="134F5C"/>
                </a:solidFill>
                <a:latin typeface="Nunito"/>
                <a:ea typeface="Nunito"/>
                <a:cs typeface="Nunito"/>
                <a:sym typeface="Nunito"/>
              </a:rPr>
              <a:t>Tutorial 4: </a:t>
            </a:r>
            <a:r>
              <a:rPr lang="en-GB" sz="3200">
                <a:solidFill>
                  <a:srgbClr val="134F5C"/>
                </a:solidFill>
                <a:latin typeface="Nunito"/>
                <a:ea typeface="Nunito"/>
                <a:cs typeface="Nunito"/>
                <a:sym typeface="Nunito"/>
              </a:rPr>
              <a:t>Health</a:t>
            </a:r>
            <a:r>
              <a:rPr lang="en-GB" sz="3200">
                <a:solidFill>
                  <a:srgbClr val="134F5C"/>
                </a:solidFill>
                <a:latin typeface="Nunito"/>
                <a:ea typeface="Nunito"/>
                <a:cs typeface="Nunito"/>
                <a:sym typeface="Nunito"/>
              </a:rPr>
              <a:t> Education in </a:t>
            </a:r>
            <a:r>
              <a:rPr lang="en-GB" sz="3200">
                <a:solidFill>
                  <a:srgbClr val="134F5C"/>
                </a:solidFill>
                <a:latin typeface="Nunito"/>
                <a:ea typeface="Nunito"/>
                <a:cs typeface="Nunito"/>
                <a:sym typeface="Nunito"/>
              </a:rPr>
              <a:t>Clinical Setting </a:t>
            </a:r>
            <a:endParaRPr sz="3200">
              <a:solidFill>
                <a:srgbClr val="134F5C"/>
              </a:solidFill>
              <a:latin typeface="Nunito"/>
              <a:ea typeface="Nunito"/>
              <a:cs typeface="Nunito"/>
              <a:sym typeface="Nunito"/>
            </a:endParaRPr>
          </a:p>
        </p:txBody>
      </p:sp>
      <p:sp>
        <p:nvSpPr>
          <p:cNvPr id="62" name="Google Shape;62;p13"/>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understand the concepts of Health Education with</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communication and good counseling skills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learn why are good communication skills are important for an effective Counselling?</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learn the theories and stages of counseling</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understand the possible barriers?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To Discuss practical examples of counselling</a:t>
            </a:r>
            <a:endParaRPr>
              <a:latin typeface="Mada"/>
              <a:ea typeface="Mada"/>
              <a:cs typeface="Mada"/>
              <a:sym typeface="Mada"/>
            </a:endParaRPr>
          </a:p>
        </p:txBody>
      </p:sp>
      <p:sp>
        <p:nvSpPr>
          <p:cNvPr id="63" name="Google Shape;63;p13"/>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64" name="Google Shape;64;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7">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66" name="Google Shape;66;p13"/>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nvSpPr>
        <p:spPr>
          <a:xfrm>
            <a:off x="6137475" y="9842018"/>
            <a:ext cx="1420200" cy="47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8">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68" name="Google Shape;68;p13"/>
          <p:cNvSpPr/>
          <p:nvPr/>
        </p:nvSpPr>
        <p:spPr>
          <a:xfrm>
            <a:off x="169275" y="8753700"/>
            <a:ext cx="4267200" cy="17319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latin typeface="Mada"/>
              <a:ea typeface="Mada"/>
              <a:cs typeface="Mada"/>
              <a:sym typeface="Mada"/>
            </a:endParaRPr>
          </a:p>
          <a:p>
            <a:pPr indent="0" lvl="0" marL="0" rtl="0" algn="l">
              <a:lnSpc>
                <a:spcPct val="115000"/>
              </a:lnSpc>
              <a:spcBef>
                <a:spcPts val="0"/>
              </a:spcBef>
              <a:spcAft>
                <a:spcPts val="0"/>
              </a:spcAft>
              <a:buNone/>
            </a:pPr>
            <a:r>
              <a:t/>
            </a:r>
            <a:endParaRPr>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en-GB" sz="1700">
                <a:latin typeface="Mada"/>
                <a:ea typeface="Mada"/>
                <a:cs typeface="Mada"/>
                <a:sym typeface="Mada"/>
              </a:rPr>
              <a:t>Nouf AlHumaidi</a:t>
            </a:r>
            <a:endParaRPr sz="1700">
              <a:latin typeface="Mada"/>
              <a:ea typeface="Mada"/>
              <a:cs typeface="Mada"/>
              <a:sym typeface="Mada"/>
            </a:endParaRPr>
          </a:p>
        </p:txBody>
      </p:sp>
      <p:sp>
        <p:nvSpPr>
          <p:cNvPr id="69" name="Google Shape;69;p13"/>
          <p:cNvSpPr/>
          <p:nvPr/>
        </p:nvSpPr>
        <p:spPr>
          <a:xfrm>
            <a:off x="582850" y="8575125"/>
            <a:ext cx="2104164" cy="652158"/>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Was done by</a:t>
            </a:r>
            <a:endParaRPr sz="2000">
              <a:solidFill>
                <a:srgbClr val="134F5C"/>
              </a:solidFill>
              <a:latin typeface="Nunito"/>
              <a:ea typeface="Nunito"/>
              <a:cs typeface="Nunito"/>
              <a:sym typeface="Nunito"/>
            </a:endParaRPr>
          </a:p>
        </p:txBody>
      </p:sp>
      <p:pic>
        <p:nvPicPr>
          <p:cNvPr id="70" name="Google Shape;70;p13"/>
          <p:cNvPicPr preferRelativeResize="0"/>
          <p:nvPr/>
        </p:nvPicPr>
        <p:blipFill>
          <a:blip r:embed="rId9">
            <a:alphaModFix/>
          </a:blip>
          <a:stretch>
            <a:fillRect/>
          </a:stretch>
        </p:blipFill>
        <p:spPr>
          <a:xfrm>
            <a:off x="326069" y="9647887"/>
            <a:ext cx="365454" cy="351873"/>
          </a:xfrm>
          <a:prstGeom prst="rect">
            <a:avLst/>
          </a:prstGeom>
          <a:noFill/>
          <a:ln>
            <a:noFill/>
          </a:ln>
        </p:spPr>
      </p:pic>
      <p:pic>
        <p:nvPicPr>
          <p:cNvPr id="71" name="Google Shape;71;p13"/>
          <p:cNvPicPr preferRelativeResize="0"/>
          <p:nvPr/>
        </p:nvPicPr>
        <p:blipFill>
          <a:blip r:embed="rId10">
            <a:alphaModFix/>
          </a:blip>
          <a:stretch>
            <a:fillRect/>
          </a:stretch>
        </p:blipFill>
        <p:spPr>
          <a:xfrm>
            <a:off x="476250" y="153000"/>
            <a:ext cx="867000" cy="867000"/>
          </a:xfrm>
          <a:prstGeom prst="rect">
            <a:avLst/>
          </a:prstGeom>
          <a:noFill/>
          <a:ln>
            <a:noFill/>
          </a:ln>
        </p:spPr>
      </p:pic>
      <p:pic>
        <p:nvPicPr>
          <p:cNvPr id="72" name="Google Shape;72;p13"/>
          <p:cNvPicPr preferRelativeResize="0"/>
          <p:nvPr/>
        </p:nvPicPr>
        <p:blipFill>
          <a:blip r:embed="rId9">
            <a:alphaModFix/>
          </a:blip>
          <a:stretch>
            <a:fillRect/>
          </a:stretch>
        </p:blipFill>
        <p:spPr>
          <a:xfrm>
            <a:off x="2590894" y="9647887"/>
            <a:ext cx="365454" cy="351873"/>
          </a:xfrm>
          <a:prstGeom prst="rect">
            <a:avLst/>
          </a:prstGeom>
          <a:noFill/>
          <a:ln>
            <a:noFill/>
          </a:ln>
        </p:spPr>
      </p:pic>
      <p:sp>
        <p:nvSpPr>
          <p:cNvPr id="73" name="Google Shape;73;p13"/>
          <p:cNvSpPr txBox="1"/>
          <p:nvPr/>
        </p:nvSpPr>
        <p:spPr>
          <a:xfrm>
            <a:off x="2497350" y="9577825"/>
            <a:ext cx="2743200" cy="492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GB" sz="1700">
                <a:solidFill>
                  <a:schemeClr val="dk1"/>
                </a:solidFill>
                <a:latin typeface="Mada"/>
                <a:ea typeface="Mada"/>
                <a:cs typeface="Mada"/>
                <a:sym typeface="Mada"/>
              </a:rPr>
              <a:t>Lama AlAssiri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75" y="10056650"/>
            <a:ext cx="7589400" cy="64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Important for the </a:t>
            </a:r>
            <a:r>
              <a:rPr lang="en-GB" sz="1000">
                <a:solidFill>
                  <a:srgbClr val="6AA84F"/>
                </a:solidFill>
                <a:latin typeface="Mada"/>
                <a:ea typeface="Mada"/>
                <a:cs typeface="Mada"/>
                <a:sym typeface="Mada"/>
              </a:rPr>
              <a:t>patient's</a:t>
            </a:r>
            <a:r>
              <a:rPr lang="en-GB" sz="1000">
                <a:solidFill>
                  <a:srgbClr val="6AA84F"/>
                </a:solidFill>
                <a:latin typeface="Mada"/>
                <a:ea typeface="Mada"/>
                <a:cs typeface="Mada"/>
                <a:sym typeface="Mada"/>
              </a:rPr>
              <a:t> </a:t>
            </a:r>
            <a:r>
              <a:rPr lang="en-GB" sz="1000">
                <a:solidFill>
                  <a:srgbClr val="6AA84F"/>
                </a:solidFill>
                <a:latin typeface="Mada"/>
                <a:ea typeface="Mada"/>
                <a:cs typeface="Mada"/>
                <a:sym typeface="Mada"/>
              </a:rPr>
              <a:t>compliance. We should give them a way to fix the problem rather than telling them that it’s a “problem” because they already know that . When the physician starts stigmatizing the situation instead of adding knowledge it will backfire and the patient won’t cooperate </a:t>
            </a:r>
            <a:endParaRPr sz="1000">
              <a:solidFill>
                <a:srgbClr val="6AA84F"/>
              </a:solidFill>
              <a:latin typeface="Mada"/>
              <a:ea typeface="Mada"/>
              <a:cs typeface="Mada"/>
              <a:sym typeface="Mada"/>
            </a:endParaRPr>
          </a:p>
        </p:txBody>
      </p:sp>
      <p:sp>
        <p:nvSpPr>
          <p:cNvPr id="80" name="Google Shape;80;p14"/>
          <p:cNvSpPr txBox="1"/>
          <p:nvPr/>
        </p:nvSpPr>
        <p:spPr>
          <a:xfrm>
            <a:off x="1002525" y="228600"/>
            <a:ext cx="5586300" cy="5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Health education </a:t>
            </a:r>
            <a:endParaRPr b="1" sz="3000"/>
          </a:p>
        </p:txBody>
      </p:sp>
      <p:sp>
        <p:nvSpPr>
          <p:cNvPr id="81" name="Google Shape;81;p14"/>
          <p:cNvSpPr txBox="1"/>
          <p:nvPr/>
        </p:nvSpPr>
        <p:spPr>
          <a:xfrm>
            <a:off x="114800" y="726900"/>
            <a:ext cx="6340200" cy="383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Patient Health Education Value is the results of clear communication.</a:t>
            </a:r>
            <a:endParaRPr sz="1200">
              <a:latin typeface="Mada"/>
              <a:ea typeface="Mada"/>
              <a:cs typeface="Mada"/>
              <a:sym typeface="Mada"/>
            </a:endParaRPr>
          </a:p>
        </p:txBody>
      </p:sp>
      <p:sp>
        <p:nvSpPr>
          <p:cNvPr id="82" name="Google Shape;82;p14"/>
          <p:cNvSpPr/>
          <p:nvPr/>
        </p:nvSpPr>
        <p:spPr>
          <a:xfrm>
            <a:off x="900801" y="1133076"/>
            <a:ext cx="2639506" cy="509377"/>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83" name="Google Shape;83;p14"/>
          <p:cNvSpPr/>
          <p:nvPr/>
        </p:nvSpPr>
        <p:spPr>
          <a:xfrm>
            <a:off x="900801" y="1060701"/>
            <a:ext cx="536856" cy="509355"/>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84" name="Google Shape;84;p14"/>
          <p:cNvSpPr txBox="1"/>
          <p:nvPr/>
        </p:nvSpPr>
        <p:spPr>
          <a:xfrm>
            <a:off x="1320300" y="1241799"/>
            <a:ext cx="2220000" cy="23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Nunito"/>
                <a:ea typeface="Nunito"/>
                <a:cs typeface="Nunito"/>
                <a:sym typeface="Nunito"/>
              </a:rPr>
              <a:t>Increased Compliance</a:t>
            </a:r>
            <a:endParaRPr b="1" sz="1500">
              <a:solidFill>
                <a:srgbClr val="FFFFFF"/>
              </a:solidFill>
              <a:latin typeface="Nunito"/>
              <a:ea typeface="Nunito"/>
              <a:cs typeface="Nunito"/>
              <a:sym typeface="Nunito"/>
            </a:endParaRPr>
          </a:p>
        </p:txBody>
      </p:sp>
      <p:sp>
        <p:nvSpPr>
          <p:cNvPr id="85" name="Google Shape;85;p14"/>
          <p:cNvSpPr txBox="1"/>
          <p:nvPr/>
        </p:nvSpPr>
        <p:spPr>
          <a:xfrm>
            <a:off x="982600" y="1649125"/>
            <a:ext cx="2475900" cy="6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Effective communication and patient education increases patient motivation to comply.</a:t>
            </a:r>
            <a:endParaRPr sz="1200">
              <a:latin typeface="Mada"/>
              <a:ea typeface="Mada"/>
              <a:cs typeface="Mada"/>
              <a:sym typeface="Mada"/>
            </a:endParaRPr>
          </a:p>
        </p:txBody>
      </p:sp>
      <p:sp>
        <p:nvSpPr>
          <p:cNvPr id="86" name="Google Shape;86;p14"/>
          <p:cNvSpPr/>
          <p:nvPr/>
        </p:nvSpPr>
        <p:spPr>
          <a:xfrm>
            <a:off x="4051051" y="1124314"/>
            <a:ext cx="2639506" cy="509377"/>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87" name="Google Shape;87;p14"/>
          <p:cNvSpPr/>
          <p:nvPr/>
        </p:nvSpPr>
        <p:spPr>
          <a:xfrm>
            <a:off x="4051051" y="1060701"/>
            <a:ext cx="536856" cy="509355"/>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88" name="Google Shape;88;p14"/>
          <p:cNvSpPr txBox="1"/>
          <p:nvPr/>
        </p:nvSpPr>
        <p:spPr>
          <a:xfrm>
            <a:off x="4132850" y="1625500"/>
            <a:ext cx="2475900" cy="6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Patients more likely to respond well to their treatment plan which results in fewer complications.</a:t>
            </a:r>
            <a:endParaRPr sz="1200">
              <a:latin typeface="Mada"/>
              <a:ea typeface="Mada"/>
              <a:cs typeface="Mada"/>
              <a:sym typeface="Mada"/>
            </a:endParaRPr>
          </a:p>
        </p:txBody>
      </p:sp>
      <p:sp>
        <p:nvSpPr>
          <p:cNvPr id="89" name="Google Shape;89;p14"/>
          <p:cNvSpPr txBox="1"/>
          <p:nvPr/>
        </p:nvSpPr>
        <p:spPr>
          <a:xfrm>
            <a:off x="4470539" y="1241812"/>
            <a:ext cx="2220000" cy="38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Nunito"/>
                <a:ea typeface="Nunito"/>
                <a:cs typeface="Nunito"/>
                <a:sym typeface="Nunito"/>
              </a:rPr>
              <a:t>Patient Outcomes</a:t>
            </a:r>
            <a:endParaRPr b="1" sz="1500">
              <a:solidFill>
                <a:srgbClr val="FFFFFF"/>
              </a:solidFill>
              <a:latin typeface="Nunito"/>
              <a:ea typeface="Nunito"/>
              <a:cs typeface="Nunito"/>
              <a:sym typeface="Nunito"/>
            </a:endParaRPr>
          </a:p>
        </p:txBody>
      </p:sp>
      <p:sp>
        <p:nvSpPr>
          <p:cNvPr id="90" name="Google Shape;90;p14"/>
          <p:cNvSpPr txBox="1"/>
          <p:nvPr/>
        </p:nvSpPr>
        <p:spPr>
          <a:xfrm>
            <a:off x="1001475" y="2333588"/>
            <a:ext cx="55863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134F5C"/>
                </a:solidFill>
                <a:latin typeface="Nunito"/>
                <a:ea typeface="Nunito"/>
                <a:cs typeface="Nunito"/>
                <a:sym typeface="Nunito"/>
              </a:rPr>
              <a:t>Counseling </a:t>
            </a:r>
            <a:endParaRPr b="1" sz="3000"/>
          </a:p>
        </p:txBody>
      </p:sp>
      <p:sp>
        <p:nvSpPr>
          <p:cNvPr id="91" name="Google Shape;91;p14"/>
          <p:cNvSpPr txBox="1"/>
          <p:nvPr/>
        </p:nvSpPr>
        <p:spPr>
          <a:xfrm>
            <a:off x="347600" y="3204225"/>
            <a:ext cx="6261000" cy="70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It is an opportunity to talk to a person in non-judgmental</a:t>
            </a:r>
            <a:r>
              <a:rPr baseline="30000" lang="en-GB" sz="1200">
                <a:solidFill>
                  <a:srgbClr val="6AA84F"/>
                </a:solidFill>
                <a:latin typeface="Mada"/>
                <a:ea typeface="Mada"/>
                <a:cs typeface="Mada"/>
                <a:sym typeface="Mada"/>
              </a:rPr>
              <a:t>1</a:t>
            </a:r>
            <a:r>
              <a:rPr lang="en-GB" sz="1200">
                <a:latin typeface="Mada"/>
                <a:ea typeface="Mada"/>
                <a:cs typeface="Mada"/>
                <a:sym typeface="Mada"/>
              </a:rPr>
              <a:t> and supportive way. </a:t>
            </a:r>
            <a:endParaRPr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To better understand his/her current problems.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To identifies strategies to help problem solve.</a:t>
            </a:r>
            <a:endParaRPr sz="1200">
              <a:solidFill>
                <a:schemeClr val="accent3"/>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92" name="Google Shape;92;p14"/>
          <p:cNvSpPr/>
          <p:nvPr/>
        </p:nvSpPr>
        <p:spPr>
          <a:xfrm rot="-5400000">
            <a:off x="980279" y="1924215"/>
            <a:ext cx="488629" cy="2071375"/>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14"/>
          <p:cNvGrpSpPr/>
          <p:nvPr/>
        </p:nvGrpSpPr>
        <p:grpSpPr>
          <a:xfrm rot="-5400000">
            <a:off x="930922" y="1840890"/>
            <a:ext cx="587854" cy="2220110"/>
            <a:chOff x="1178187" y="1392018"/>
            <a:chExt cx="1478878" cy="3058846"/>
          </a:xfrm>
        </p:grpSpPr>
        <p:sp>
          <p:nvSpPr>
            <p:cNvPr id="94" name="Google Shape;94;p14"/>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14"/>
          <p:cNvSpPr txBox="1"/>
          <p:nvPr/>
        </p:nvSpPr>
        <p:spPr>
          <a:xfrm>
            <a:off x="463650" y="2748700"/>
            <a:ext cx="15219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76A5AF"/>
                </a:solidFill>
                <a:latin typeface="Nunito"/>
                <a:ea typeface="Nunito"/>
                <a:cs typeface="Nunito"/>
                <a:sym typeface="Nunito"/>
              </a:rPr>
              <a:t>Definition</a:t>
            </a:r>
            <a:endParaRPr sz="2400">
              <a:solidFill>
                <a:schemeClr val="dk1"/>
              </a:solidFill>
            </a:endParaRPr>
          </a:p>
        </p:txBody>
      </p:sp>
      <p:sp>
        <p:nvSpPr>
          <p:cNvPr id="97" name="Google Shape;97;p14"/>
          <p:cNvSpPr/>
          <p:nvPr/>
        </p:nvSpPr>
        <p:spPr>
          <a:xfrm rot="-5400000">
            <a:off x="1054379" y="3279890"/>
            <a:ext cx="488629" cy="2071375"/>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14"/>
          <p:cNvGrpSpPr/>
          <p:nvPr/>
        </p:nvGrpSpPr>
        <p:grpSpPr>
          <a:xfrm rot="-5400000">
            <a:off x="1005022" y="3196565"/>
            <a:ext cx="587854" cy="2220110"/>
            <a:chOff x="1178187" y="1392018"/>
            <a:chExt cx="1478878" cy="3058846"/>
          </a:xfrm>
        </p:grpSpPr>
        <p:sp>
          <p:nvSpPr>
            <p:cNvPr id="99" name="Google Shape;99;p14"/>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4"/>
          <p:cNvSpPr txBox="1"/>
          <p:nvPr/>
        </p:nvSpPr>
        <p:spPr>
          <a:xfrm>
            <a:off x="537750" y="4104375"/>
            <a:ext cx="15219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76A5AF"/>
                </a:solidFill>
                <a:latin typeface="Nunito"/>
                <a:ea typeface="Nunito"/>
                <a:cs typeface="Nunito"/>
                <a:sym typeface="Nunito"/>
              </a:rPr>
              <a:t>Aims</a:t>
            </a:r>
            <a:endParaRPr sz="2400">
              <a:solidFill>
                <a:schemeClr val="dk1"/>
              </a:solidFill>
            </a:endParaRPr>
          </a:p>
        </p:txBody>
      </p:sp>
      <p:sp>
        <p:nvSpPr>
          <p:cNvPr id="102" name="Google Shape;102;p14"/>
          <p:cNvSpPr txBox="1"/>
          <p:nvPr/>
        </p:nvSpPr>
        <p:spPr>
          <a:xfrm>
            <a:off x="902600" y="4651450"/>
            <a:ext cx="50313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To help people accept and come to terms with their difficulties and </a:t>
            </a:r>
            <a:r>
              <a:rPr lang="en-GB" sz="1200">
                <a:solidFill>
                  <a:srgbClr val="FF0000"/>
                </a:solidFill>
                <a:latin typeface="Mada"/>
                <a:ea typeface="Mada"/>
                <a:cs typeface="Mada"/>
                <a:sym typeface="Mada"/>
              </a:rPr>
              <a:t>identify ways</a:t>
            </a:r>
            <a:r>
              <a:rPr lang="en-GB" sz="1200">
                <a:latin typeface="Mada"/>
                <a:ea typeface="Mada"/>
                <a:cs typeface="Mada"/>
                <a:sym typeface="Mada"/>
              </a:rPr>
              <a:t> of coping more effectively and resourcefully.</a:t>
            </a:r>
            <a:endParaRPr sz="1200">
              <a:latin typeface="Mada"/>
              <a:ea typeface="Mada"/>
              <a:cs typeface="Mada"/>
              <a:sym typeface="Mada"/>
            </a:endParaRPr>
          </a:p>
        </p:txBody>
      </p:sp>
      <p:sp>
        <p:nvSpPr>
          <p:cNvPr id="103" name="Google Shape;103;p14"/>
          <p:cNvSpPr txBox="1"/>
          <p:nvPr/>
        </p:nvSpPr>
        <p:spPr>
          <a:xfrm>
            <a:off x="902600" y="5300375"/>
            <a:ext cx="50313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counselor listens and asks questions until both counselor and patient understand </a:t>
            </a:r>
            <a:r>
              <a:rPr lang="en-GB" sz="1200">
                <a:solidFill>
                  <a:srgbClr val="FF0000"/>
                </a:solidFill>
                <a:latin typeface="Mada"/>
                <a:ea typeface="Mada"/>
                <a:cs typeface="Mada"/>
                <a:sym typeface="Mada"/>
              </a:rPr>
              <a:t>the way the patient sees things</a:t>
            </a:r>
            <a:r>
              <a:rPr lang="en-GB" sz="1200">
                <a:latin typeface="Mada"/>
                <a:ea typeface="Mada"/>
                <a:cs typeface="Mada"/>
                <a:sym typeface="Mada"/>
              </a:rPr>
              <a:t>.</a:t>
            </a:r>
            <a:endParaRPr sz="1200">
              <a:latin typeface="Mada"/>
              <a:ea typeface="Mada"/>
              <a:cs typeface="Mada"/>
              <a:sym typeface="Mada"/>
            </a:endParaRPr>
          </a:p>
        </p:txBody>
      </p:sp>
      <p:sp>
        <p:nvSpPr>
          <p:cNvPr id="104" name="Google Shape;104;p14"/>
          <p:cNvSpPr txBox="1"/>
          <p:nvPr/>
        </p:nvSpPr>
        <p:spPr>
          <a:xfrm>
            <a:off x="902600" y="5954475"/>
            <a:ext cx="5031300" cy="7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The counselor enables the patient </a:t>
            </a:r>
            <a:r>
              <a:rPr lang="en-GB" sz="1200">
                <a:solidFill>
                  <a:srgbClr val="FF0000"/>
                </a:solidFill>
                <a:latin typeface="Mada"/>
                <a:ea typeface="Mada"/>
                <a:cs typeface="Mada"/>
                <a:sym typeface="Mada"/>
              </a:rPr>
              <a:t>to clarify</a:t>
            </a:r>
            <a:r>
              <a:rPr lang="en-GB" sz="1200">
                <a:latin typeface="Mada"/>
                <a:ea typeface="Mada"/>
                <a:cs typeface="Mada"/>
                <a:sym typeface="Mada"/>
              </a:rPr>
              <a:t> </a:t>
            </a:r>
            <a:r>
              <a:rPr lang="en-GB" sz="1200">
                <a:solidFill>
                  <a:srgbClr val="FF0000"/>
                </a:solidFill>
                <a:latin typeface="Mada"/>
                <a:ea typeface="Mada"/>
                <a:cs typeface="Mada"/>
                <a:sym typeface="Mada"/>
              </a:rPr>
              <a:t>thoughts and feelings</a:t>
            </a:r>
            <a:r>
              <a:rPr lang="en-GB" sz="1200">
                <a:latin typeface="Mada"/>
                <a:ea typeface="Mada"/>
                <a:cs typeface="Mada"/>
                <a:sym typeface="Mada"/>
              </a:rPr>
              <a:t> for better understanding of the problem.</a:t>
            </a:r>
            <a:endParaRPr sz="1200">
              <a:latin typeface="Mada"/>
              <a:ea typeface="Mada"/>
              <a:cs typeface="Mada"/>
              <a:sym typeface="Mada"/>
            </a:endParaRPr>
          </a:p>
        </p:txBody>
      </p:sp>
      <p:sp>
        <p:nvSpPr>
          <p:cNvPr id="105" name="Google Shape;105;p14"/>
          <p:cNvSpPr/>
          <p:nvPr/>
        </p:nvSpPr>
        <p:spPr>
          <a:xfrm rot="-5400000">
            <a:off x="1128479" y="5932915"/>
            <a:ext cx="488629" cy="2071375"/>
          </a:xfrm>
          <a:custGeom>
            <a:rect b="b" l="l" r="r" t="t"/>
            <a:pathLst>
              <a:path extrusionOk="0" h="195505" w="84210">
                <a:moveTo>
                  <a:pt x="42105" y="1"/>
                </a:moveTo>
                <a:cubicBezTo>
                  <a:pt x="18889" y="1"/>
                  <a:pt x="1" y="18888"/>
                  <a:pt x="1" y="42104"/>
                </a:cubicBezTo>
                <a:lnTo>
                  <a:pt x="1" y="153401"/>
                </a:lnTo>
                <a:cubicBezTo>
                  <a:pt x="1" y="176617"/>
                  <a:pt x="18889" y="195505"/>
                  <a:pt x="42105" y="195505"/>
                </a:cubicBezTo>
                <a:cubicBezTo>
                  <a:pt x="65321" y="195505"/>
                  <a:pt x="84209" y="176618"/>
                  <a:pt x="84209" y="153401"/>
                </a:cubicBezTo>
                <a:lnTo>
                  <a:pt x="84209" y="42104"/>
                </a:lnTo>
                <a:cubicBezTo>
                  <a:pt x="84209" y="18888"/>
                  <a:pt x="65321" y="1"/>
                  <a:pt x="4210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 name="Google Shape;106;p14"/>
          <p:cNvGrpSpPr/>
          <p:nvPr/>
        </p:nvGrpSpPr>
        <p:grpSpPr>
          <a:xfrm rot="-5400000">
            <a:off x="1079122" y="5849590"/>
            <a:ext cx="587854" cy="2220110"/>
            <a:chOff x="1178187" y="1392018"/>
            <a:chExt cx="1478878" cy="3058846"/>
          </a:xfrm>
        </p:grpSpPr>
        <p:sp>
          <p:nvSpPr>
            <p:cNvPr id="107" name="Google Shape;107;p14"/>
            <p:cNvSpPr/>
            <p:nvPr/>
          </p:nvSpPr>
          <p:spPr>
            <a:xfrm>
              <a:off x="1178187" y="1392018"/>
              <a:ext cx="1433924" cy="3058846"/>
            </a:xfrm>
            <a:custGeom>
              <a:rect b="b" l="l" r="r" t="t"/>
              <a:pathLst>
                <a:path extrusionOk="0" h="209510" w="98214">
                  <a:moveTo>
                    <a:pt x="49107" y="0"/>
                  </a:moveTo>
                  <a:cubicBezTo>
                    <a:pt x="22030" y="0"/>
                    <a:pt x="0" y="22029"/>
                    <a:pt x="0" y="49106"/>
                  </a:cubicBezTo>
                  <a:lnTo>
                    <a:pt x="0" y="160403"/>
                  </a:lnTo>
                  <a:cubicBezTo>
                    <a:pt x="0" y="187480"/>
                    <a:pt x="22030" y="209509"/>
                    <a:pt x="49107" y="209509"/>
                  </a:cubicBezTo>
                  <a:cubicBezTo>
                    <a:pt x="76185" y="209509"/>
                    <a:pt x="98214" y="187480"/>
                    <a:pt x="98214" y="160403"/>
                  </a:cubicBezTo>
                  <a:lnTo>
                    <a:pt x="98214" y="105856"/>
                  </a:lnTo>
                  <a:cubicBezTo>
                    <a:pt x="98214" y="105394"/>
                    <a:pt x="97840" y="105020"/>
                    <a:pt x="97378" y="105020"/>
                  </a:cubicBezTo>
                  <a:cubicBezTo>
                    <a:pt x="96917" y="105020"/>
                    <a:pt x="96543" y="105394"/>
                    <a:pt x="96543" y="105856"/>
                  </a:cubicBezTo>
                  <a:lnTo>
                    <a:pt x="96543" y="160403"/>
                  </a:lnTo>
                  <a:cubicBezTo>
                    <a:pt x="96543" y="186559"/>
                    <a:pt x="75263" y="207838"/>
                    <a:pt x="49107" y="207838"/>
                  </a:cubicBezTo>
                  <a:cubicBezTo>
                    <a:pt x="22951" y="207838"/>
                    <a:pt x="1671" y="186560"/>
                    <a:pt x="1671" y="160403"/>
                  </a:cubicBezTo>
                  <a:lnTo>
                    <a:pt x="1671" y="49106"/>
                  </a:lnTo>
                  <a:cubicBezTo>
                    <a:pt x="1671" y="22951"/>
                    <a:pt x="22952" y="1671"/>
                    <a:pt x="49107" y="1671"/>
                  </a:cubicBezTo>
                  <a:cubicBezTo>
                    <a:pt x="75263" y="1671"/>
                    <a:pt x="96543" y="22951"/>
                    <a:pt x="96543" y="49106"/>
                  </a:cubicBezTo>
                  <a:cubicBezTo>
                    <a:pt x="96543" y="49567"/>
                    <a:pt x="96917" y="49942"/>
                    <a:pt x="97378" y="49942"/>
                  </a:cubicBezTo>
                  <a:cubicBezTo>
                    <a:pt x="97840" y="49942"/>
                    <a:pt x="98214" y="49567"/>
                    <a:pt x="98214" y="49106"/>
                  </a:cubicBezTo>
                  <a:cubicBezTo>
                    <a:pt x="98214" y="22029"/>
                    <a:pt x="76185" y="0"/>
                    <a:pt x="49107"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2547798" y="2068378"/>
              <a:ext cx="109266" cy="109281"/>
            </a:xfrm>
            <a:custGeom>
              <a:rect b="b" l="l" r="r" t="t"/>
              <a:pathLst>
                <a:path extrusionOk="0" h="7485" w="7484">
                  <a:moveTo>
                    <a:pt x="3742" y="0"/>
                  </a:moveTo>
                  <a:cubicBezTo>
                    <a:pt x="1675" y="0"/>
                    <a:pt x="1" y="1676"/>
                    <a:pt x="1" y="3742"/>
                  </a:cubicBezTo>
                  <a:cubicBezTo>
                    <a:pt x="1" y="5809"/>
                    <a:pt x="1677" y="7484"/>
                    <a:pt x="3742" y="7484"/>
                  </a:cubicBezTo>
                  <a:cubicBezTo>
                    <a:pt x="5808" y="7484"/>
                    <a:pt x="7484" y="5809"/>
                    <a:pt x="7484" y="3742"/>
                  </a:cubicBezTo>
                  <a:cubicBezTo>
                    <a:pt x="7484" y="1676"/>
                    <a:pt x="5809" y="0"/>
                    <a:pt x="3742"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4"/>
          <p:cNvSpPr txBox="1"/>
          <p:nvPr/>
        </p:nvSpPr>
        <p:spPr>
          <a:xfrm>
            <a:off x="611850" y="6757400"/>
            <a:ext cx="15219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76A5AF"/>
                </a:solidFill>
                <a:latin typeface="Nunito"/>
                <a:ea typeface="Nunito"/>
                <a:cs typeface="Nunito"/>
                <a:sym typeface="Nunito"/>
              </a:rPr>
              <a:t>Stages</a:t>
            </a:r>
            <a:endParaRPr sz="2400">
              <a:solidFill>
                <a:schemeClr val="dk1"/>
              </a:solidFill>
            </a:endParaRPr>
          </a:p>
        </p:txBody>
      </p:sp>
      <p:sp>
        <p:nvSpPr>
          <p:cNvPr id="110" name="Google Shape;110;p14"/>
          <p:cNvSpPr/>
          <p:nvPr/>
        </p:nvSpPr>
        <p:spPr>
          <a:xfrm>
            <a:off x="494410" y="4932603"/>
            <a:ext cx="408188" cy="14"/>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161875" y="4721350"/>
            <a:ext cx="363224" cy="417575"/>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195974" y="4760556"/>
            <a:ext cx="295197" cy="339347"/>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494410" y="5596316"/>
            <a:ext cx="408188" cy="14"/>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161875" y="5385062"/>
            <a:ext cx="363224" cy="417575"/>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195974" y="5424269"/>
            <a:ext cx="295197" cy="339347"/>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94410" y="6236653"/>
            <a:ext cx="408188" cy="14"/>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161875" y="6025400"/>
            <a:ext cx="363224" cy="417575"/>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95974" y="6064606"/>
            <a:ext cx="295197" cy="339347"/>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txBox="1"/>
          <p:nvPr/>
        </p:nvSpPr>
        <p:spPr>
          <a:xfrm>
            <a:off x="118563" y="4761963"/>
            <a:ext cx="450000" cy="3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01</a:t>
            </a:r>
            <a:endParaRPr b="1" sz="1300">
              <a:solidFill>
                <a:srgbClr val="FFFFFF"/>
              </a:solidFill>
              <a:latin typeface="Nunito"/>
              <a:ea typeface="Nunito"/>
              <a:cs typeface="Nunito"/>
              <a:sym typeface="Nunito"/>
            </a:endParaRPr>
          </a:p>
        </p:txBody>
      </p:sp>
      <p:sp>
        <p:nvSpPr>
          <p:cNvPr id="120" name="Google Shape;120;p14"/>
          <p:cNvSpPr txBox="1"/>
          <p:nvPr/>
        </p:nvSpPr>
        <p:spPr>
          <a:xfrm>
            <a:off x="118563" y="5428100"/>
            <a:ext cx="450000" cy="3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02</a:t>
            </a:r>
            <a:endParaRPr b="1" sz="1300">
              <a:solidFill>
                <a:srgbClr val="FFFFFF"/>
              </a:solidFill>
              <a:latin typeface="Nunito"/>
              <a:ea typeface="Nunito"/>
              <a:cs typeface="Nunito"/>
              <a:sym typeface="Nunito"/>
            </a:endParaRPr>
          </a:p>
        </p:txBody>
      </p:sp>
      <p:sp>
        <p:nvSpPr>
          <p:cNvPr id="121" name="Google Shape;121;p14"/>
          <p:cNvSpPr txBox="1"/>
          <p:nvPr/>
        </p:nvSpPr>
        <p:spPr>
          <a:xfrm>
            <a:off x="118563" y="6080125"/>
            <a:ext cx="450000" cy="30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FFFFFF"/>
                </a:solidFill>
                <a:latin typeface="Nunito"/>
                <a:ea typeface="Nunito"/>
                <a:cs typeface="Nunito"/>
                <a:sym typeface="Nunito"/>
              </a:rPr>
              <a:t>03</a:t>
            </a:r>
            <a:endParaRPr b="1" sz="1300">
              <a:solidFill>
                <a:srgbClr val="FFFFFF"/>
              </a:solidFill>
              <a:latin typeface="Nunito"/>
              <a:ea typeface="Nunito"/>
              <a:cs typeface="Nunito"/>
              <a:sym typeface="Nunito"/>
            </a:endParaRPr>
          </a:p>
        </p:txBody>
      </p:sp>
      <p:sp>
        <p:nvSpPr>
          <p:cNvPr id="122" name="Google Shape;122;p14"/>
          <p:cNvSpPr/>
          <p:nvPr/>
        </p:nvSpPr>
        <p:spPr>
          <a:xfrm>
            <a:off x="68849" y="7499888"/>
            <a:ext cx="1722576" cy="982528"/>
          </a:xfrm>
          <a:custGeom>
            <a:rect b="b" l="l" r="r" t="t"/>
            <a:pathLst>
              <a:path extrusionOk="0" h="32910" w="57424">
                <a:moveTo>
                  <a:pt x="28944" y="1"/>
                </a:moveTo>
                <a:cubicBezTo>
                  <a:pt x="22122" y="1"/>
                  <a:pt x="16585" y="5513"/>
                  <a:pt x="16585" y="12347"/>
                </a:cubicBezTo>
                <a:cubicBezTo>
                  <a:pt x="16585" y="14645"/>
                  <a:pt x="17216" y="16836"/>
                  <a:pt x="18300" y="18622"/>
                </a:cubicBezTo>
                <a:lnTo>
                  <a:pt x="6441" y="18622"/>
                </a:lnTo>
                <a:lnTo>
                  <a:pt x="0" y="25861"/>
                </a:lnTo>
                <a:lnTo>
                  <a:pt x="6441" y="32909"/>
                </a:lnTo>
                <a:lnTo>
                  <a:pt x="50994" y="32909"/>
                </a:lnTo>
                <a:lnTo>
                  <a:pt x="57424" y="25623"/>
                </a:lnTo>
                <a:lnTo>
                  <a:pt x="50994" y="18622"/>
                </a:lnTo>
                <a:lnTo>
                  <a:pt x="39588" y="18622"/>
                </a:lnTo>
                <a:cubicBezTo>
                  <a:pt x="40672" y="16836"/>
                  <a:pt x="41303" y="14645"/>
                  <a:pt x="41303" y="12347"/>
                </a:cubicBezTo>
                <a:cubicBezTo>
                  <a:pt x="41303" y="5525"/>
                  <a:pt x="35778" y="1"/>
                  <a:pt x="28944" y="1"/>
                </a:cubicBezTo>
                <a:close/>
              </a:path>
            </a:pathLst>
          </a:custGeom>
          <a:solidFill>
            <a:srgbClr val="A2C4C9"/>
          </a:solidFill>
          <a:ln>
            <a:noFill/>
          </a:ln>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150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123" name="Google Shape;123;p14"/>
          <p:cNvGrpSpPr/>
          <p:nvPr/>
        </p:nvGrpSpPr>
        <p:grpSpPr>
          <a:xfrm>
            <a:off x="315497" y="7401523"/>
            <a:ext cx="1216812" cy="641858"/>
            <a:chOff x="1409550" y="1996450"/>
            <a:chExt cx="1037350" cy="533725"/>
          </a:xfrm>
        </p:grpSpPr>
        <p:sp>
          <p:nvSpPr>
            <p:cNvPr id="124" name="Google Shape;124;p14"/>
            <p:cNvSpPr/>
            <p:nvPr/>
          </p:nvSpPr>
          <p:spPr>
            <a:xfrm>
              <a:off x="1409550" y="1996450"/>
              <a:ext cx="1003400" cy="511700"/>
            </a:xfrm>
            <a:custGeom>
              <a:rect b="b" l="l" r="r" t="t"/>
              <a:pathLst>
                <a:path extrusionOk="0" h="20468" w="40136">
                  <a:moveTo>
                    <a:pt x="21205" y="1"/>
                  </a:moveTo>
                  <a:cubicBezTo>
                    <a:pt x="12073" y="1"/>
                    <a:pt x="4632" y="7430"/>
                    <a:pt x="4632" y="16574"/>
                  </a:cubicBezTo>
                  <a:cubicBezTo>
                    <a:pt x="4632" y="17741"/>
                    <a:pt x="4751" y="18896"/>
                    <a:pt x="5001" y="20027"/>
                  </a:cubicBezTo>
                  <a:lnTo>
                    <a:pt x="191" y="20027"/>
                  </a:lnTo>
                  <a:cubicBezTo>
                    <a:pt x="83" y="20027"/>
                    <a:pt x="0" y="20122"/>
                    <a:pt x="0" y="20229"/>
                  </a:cubicBezTo>
                  <a:cubicBezTo>
                    <a:pt x="0" y="20337"/>
                    <a:pt x="83" y="20432"/>
                    <a:pt x="191" y="20432"/>
                  </a:cubicBezTo>
                  <a:lnTo>
                    <a:pt x="5239" y="20432"/>
                  </a:lnTo>
                  <a:cubicBezTo>
                    <a:pt x="5298" y="20432"/>
                    <a:pt x="5358" y="20396"/>
                    <a:pt x="5394" y="20348"/>
                  </a:cubicBezTo>
                  <a:cubicBezTo>
                    <a:pt x="5429" y="20301"/>
                    <a:pt x="5453" y="20241"/>
                    <a:pt x="5429" y="20182"/>
                  </a:cubicBezTo>
                  <a:cubicBezTo>
                    <a:pt x="5167" y="19003"/>
                    <a:pt x="5025" y="17789"/>
                    <a:pt x="5025" y="16574"/>
                  </a:cubicBezTo>
                  <a:cubicBezTo>
                    <a:pt x="5025" y="7645"/>
                    <a:pt x="12287" y="394"/>
                    <a:pt x="21205" y="394"/>
                  </a:cubicBezTo>
                  <a:cubicBezTo>
                    <a:pt x="30123" y="394"/>
                    <a:pt x="37386" y="7645"/>
                    <a:pt x="37386" y="16574"/>
                  </a:cubicBezTo>
                  <a:cubicBezTo>
                    <a:pt x="37386" y="17801"/>
                    <a:pt x="37243" y="19039"/>
                    <a:pt x="36969" y="20229"/>
                  </a:cubicBezTo>
                  <a:cubicBezTo>
                    <a:pt x="36957" y="20277"/>
                    <a:pt x="36969" y="20348"/>
                    <a:pt x="37005" y="20396"/>
                  </a:cubicBezTo>
                  <a:cubicBezTo>
                    <a:pt x="37040" y="20444"/>
                    <a:pt x="37100" y="20468"/>
                    <a:pt x="37159" y="20468"/>
                  </a:cubicBezTo>
                  <a:lnTo>
                    <a:pt x="39946" y="20468"/>
                  </a:lnTo>
                  <a:cubicBezTo>
                    <a:pt x="40053" y="20468"/>
                    <a:pt x="40136" y="20372"/>
                    <a:pt x="40136" y="20265"/>
                  </a:cubicBezTo>
                  <a:cubicBezTo>
                    <a:pt x="40136" y="20158"/>
                    <a:pt x="40053" y="20075"/>
                    <a:pt x="39946" y="20075"/>
                  </a:cubicBezTo>
                  <a:lnTo>
                    <a:pt x="37410" y="20075"/>
                  </a:lnTo>
                  <a:cubicBezTo>
                    <a:pt x="37648" y="18932"/>
                    <a:pt x="37779" y="17753"/>
                    <a:pt x="37779" y="16574"/>
                  </a:cubicBezTo>
                  <a:cubicBezTo>
                    <a:pt x="37779" y="7430"/>
                    <a:pt x="30337" y="1"/>
                    <a:pt x="21205"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2400150" y="2476275"/>
              <a:ext cx="46750" cy="53900"/>
            </a:xfrm>
            <a:custGeom>
              <a:rect b="b" l="l" r="r" t="t"/>
              <a:pathLst>
                <a:path extrusionOk="0" h="2156" w="1870">
                  <a:moveTo>
                    <a:pt x="0" y="1"/>
                  </a:moveTo>
                  <a:lnTo>
                    <a:pt x="0" y="2156"/>
                  </a:lnTo>
                  <a:lnTo>
                    <a:pt x="1869" y="1072"/>
                  </a:lnTo>
                  <a:lnTo>
                    <a:pt x="0" y="1"/>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4"/>
          <p:cNvSpPr txBox="1"/>
          <p:nvPr/>
        </p:nvSpPr>
        <p:spPr>
          <a:xfrm>
            <a:off x="-41825" y="8482650"/>
            <a:ext cx="2071500" cy="12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Patient is </a:t>
            </a:r>
            <a:r>
              <a:rPr b="1" lang="en-GB" sz="1200">
                <a:latin typeface="Mada"/>
                <a:ea typeface="Mada"/>
                <a:cs typeface="Mada"/>
                <a:sym typeface="Mada"/>
              </a:rPr>
              <a:t>not ready</a:t>
            </a:r>
            <a:r>
              <a:rPr lang="en-GB" sz="1200">
                <a:latin typeface="Mada"/>
                <a:ea typeface="Mada"/>
                <a:cs typeface="Mada"/>
                <a:sym typeface="Mada"/>
              </a:rPr>
              <a:t> to change behavior.</a:t>
            </a:r>
            <a:endParaRPr sz="12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Example : </a:t>
            </a:r>
            <a:r>
              <a:rPr lang="en-GB" sz="900">
                <a:latin typeface="Mada"/>
                <a:ea typeface="Mada"/>
                <a:cs typeface="Mada"/>
                <a:sym typeface="Mada"/>
              </a:rPr>
              <a:t>currently not exercising. Do not intend to begin exercising on the next 6 months</a:t>
            </a:r>
            <a:endParaRPr sz="900">
              <a:latin typeface="Mada"/>
              <a:ea typeface="Mada"/>
              <a:cs typeface="Mada"/>
              <a:sym typeface="Mada"/>
            </a:endParaRPr>
          </a:p>
          <a:p>
            <a:pPr indent="0" lvl="0" marL="0" rtl="0" algn="ctr">
              <a:spcBef>
                <a:spcPts val="0"/>
              </a:spcBef>
              <a:spcAft>
                <a:spcPts val="0"/>
              </a:spcAft>
              <a:buNone/>
            </a:pPr>
            <a:r>
              <a:rPr lang="en-GB" sz="800">
                <a:solidFill>
                  <a:srgbClr val="6AA84F"/>
                </a:solidFill>
                <a:latin typeface="Mada"/>
                <a:ea typeface="Mada"/>
                <a:cs typeface="Mada"/>
                <a:sym typeface="Mada"/>
              </a:rPr>
              <a:t>Physicians tend to do most of the mistakes here. A father-son relationship should not be the approach with a patient  </a:t>
            </a:r>
            <a:endParaRPr sz="800">
              <a:solidFill>
                <a:srgbClr val="6AA84F"/>
              </a:solidFill>
              <a:latin typeface="Mada"/>
              <a:ea typeface="Mada"/>
              <a:cs typeface="Mada"/>
              <a:sym typeface="Mada"/>
            </a:endParaRPr>
          </a:p>
        </p:txBody>
      </p:sp>
      <p:sp>
        <p:nvSpPr>
          <p:cNvPr id="127" name="Google Shape;127;p14"/>
          <p:cNvSpPr txBox="1"/>
          <p:nvPr/>
        </p:nvSpPr>
        <p:spPr>
          <a:xfrm>
            <a:off x="190624" y="8016915"/>
            <a:ext cx="14790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ada"/>
                <a:ea typeface="Mada"/>
                <a:cs typeface="Mada"/>
                <a:sym typeface="Mada"/>
              </a:rPr>
              <a:t>Pre-contemplation Stage</a:t>
            </a:r>
            <a:endParaRPr b="1">
              <a:solidFill>
                <a:srgbClr val="FFFFFF"/>
              </a:solidFill>
            </a:endParaRPr>
          </a:p>
        </p:txBody>
      </p:sp>
      <p:sp>
        <p:nvSpPr>
          <p:cNvPr id="128" name="Google Shape;128;p14"/>
          <p:cNvSpPr/>
          <p:nvPr/>
        </p:nvSpPr>
        <p:spPr>
          <a:xfrm>
            <a:off x="681274" y="7574125"/>
            <a:ext cx="497700" cy="509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rgbClr val="A2C4C9"/>
              </a:solidFill>
              <a:latin typeface="Nunito"/>
              <a:ea typeface="Nunito"/>
              <a:cs typeface="Nunito"/>
              <a:sym typeface="Nunito"/>
            </a:endParaRPr>
          </a:p>
          <a:p>
            <a:pPr indent="0" lvl="0" marL="0" rtl="0" algn="ctr">
              <a:spcBef>
                <a:spcPts val="0"/>
              </a:spcBef>
              <a:spcAft>
                <a:spcPts val="0"/>
              </a:spcAft>
              <a:buNone/>
            </a:pPr>
            <a:r>
              <a:rPr b="1" lang="en-GB" sz="1800">
                <a:solidFill>
                  <a:srgbClr val="A2C4C9"/>
                </a:solidFill>
                <a:latin typeface="Nunito"/>
                <a:ea typeface="Nunito"/>
                <a:cs typeface="Nunito"/>
                <a:sym typeface="Nunito"/>
              </a:rPr>
              <a:t>A</a:t>
            </a:r>
            <a:endParaRPr b="1" sz="1800">
              <a:solidFill>
                <a:srgbClr val="A2C4C9"/>
              </a:solidFill>
              <a:latin typeface="Nunito"/>
              <a:ea typeface="Nunito"/>
              <a:cs typeface="Nunito"/>
              <a:sym typeface="Nunito"/>
            </a:endParaRPr>
          </a:p>
          <a:p>
            <a:pPr indent="0" lvl="0" marL="0" rtl="0" algn="ctr">
              <a:spcBef>
                <a:spcPts val="0"/>
              </a:spcBef>
              <a:spcAft>
                <a:spcPts val="0"/>
              </a:spcAft>
              <a:buNone/>
            </a:pPr>
            <a:r>
              <a:t/>
            </a:r>
            <a:endParaRPr/>
          </a:p>
        </p:txBody>
      </p:sp>
      <p:sp>
        <p:nvSpPr>
          <p:cNvPr id="129" name="Google Shape;129;p14"/>
          <p:cNvSpPr/>
          <p:nvPr/>
        </p:nvSpPr>
        <p:spPr>
          <a:xfrm>
            <a:off x="1978607" y="7528325"/>
            <a:ext cx="1722576" cy="982528"/>
          </a:xfrm>
          <a:custGeom>
            <a:rect b="b" l="l" r="r" t="t"/>
            <a:pathLst>
              <a:path extrusionOk="0" h="32910" w="57424">
                <a:moveTo>
                  <a:pt x="28944" y="1"/>
                </a:moveTo>
                <a:cubicBezTo>
                  <a:pt x="22122" y="1"/>
                  <a:pt x="16585" y="5513"/>
                  <a:pt x="16585" y="12347"/>
                </a:cubicBezTo>
                <a:cubicBezTo>
                  <a:pt x="16585" y="14645"/>
                  <a:pt x="17216" y="16836"/>
                  <a:pt x="18300" y="18622"/>
                </a:cubicBezTo>
                <a:lnTo>
                  <a:pt x="6441" y="18622"/>
                </a:lnTo>
                <a:lnTo>
                  <a:pt x="0" y="25861"/>
                </a:lnTo>
                <a:lnTo>
                  <a:pt x="6441" y="32909"/>
                </a:lnTo>
                <a:lnTo>
                  <a:pt x="50994" y="32909"/>
                </a:lnTo>
                <a:lnTo>
                  <a:pt x="57424" y="25623"/>
                </a:lnTo>
                <a:lnTo>
                  <a:pt x="50994" y="18622"/>
                </a:lnTo>
                <a:lnTo>
                  <a:pt x="39588" y="18622"/>
                </a:lnTo>
                <a:cubicBezTo>
                  <a:pt x="40672" y="16836"/>
                  <a:pt x="41303" y="14645"/>
                  <a:pt x="41303" y="12347"/>
                </a:cubicBezTo>
                <a:cubicBezTo>
                  <a:pt x="41303" y="5525"/>
                  <a:pt x="35778" y="1"/>
                  <a:pt x="28944" y="1"/>
                </a:cubicBezTo>
                <a:close/>
              </a:path>
            </a:pathLst>
          </a:custGeom>
          <a:solidFill>
            <a:srgbClr val="76A5AF"/>
          </a:solidFill>
          <a:ln>
            <a:noFill/>
          </a:ln>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150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130" name="Google Shape;130;p14"/>
          <p:cNvGrpSpPr/>
          <p:nvPr/>
        </p:nvGrpSpPr>
        <p:grpSpPr>
          <a:xfrm>
            <a:off x="2225254" y="7429960"/>
            <a:ext cx="1216812" cy="641858"/>
            <a:chOff x="1409550" y="1996450"/>
            <a:chExt cx="1037350" cy="533725"/>
          </a:xfrm>
        </p:grpSpPr>
        <p:sp>
          <p:nvSpPr>
            <p:cNvPr id="131" name="Google Shape;131;p14"/>
            <p:cNvSpPr/>
            <p:nvPr/>
          </p:nvSpPr>
          <p:spPr>
            <a:xfrm>
              <a:off x="1409550" y="1996450"/>
              <a:ext cx="1003400" cy="511700"/>
            </a:xfrm>
            <a:custGeom>
              <a:rect b="b" l="l" r="r" t="t"/>
              <a:pathLst>
                <a:path extrusionOk="0" h="20468" w="40136">
                  <a:moveTo>
                    <a:pt x="21205" y="1"/>
                  </a:moveTo>
                  <a:cubicBezTo>
                    <a:pt x="12073" y="1"/>
                    <a:pt x="4632" y="7430"/>
                    <a:pt x="4632" y="16574"/>
                  </a:cubicBezTo>
                  <a:cubicBezTo>
                    <a:pt x="4632" y="17741"/>
                    <a:pt x="4751" y="18896"/>
                    <a:pt x="5001" y="20027"/>
                  </a:cubicBezTo>
                  <a:lnTo>
                    <a:pt x="191" y="20027"/>
                  </a:lnTo>
                  <a:cubicBezTo>
                    <a:pt x="83" y="20027"/>
                    <a:pt x="0" y="20122"/>
                    <a:pt x="0" y="20229"/>
                  </a:cubicBezTo>
                  <a:cubicBezTo>
                    <a:pt x="0" y="20337"/>
                    <a:pt x="83" y="20432"/>
                    <a:pt x="191" y="20432"/>
                  </a:cubicBezTo>
                  <a:lnTo>
                    <a:pt x="5239" y="20432"/>
                  </a:lnTo>
                  <a:cubicBezTo>
                    <a:pt x="5298" y="20432"/>
                    <a:pt x="5358" y="20396"/>
                    <a:pt x="5394" y="20348"/>
                  </a:cubicBezTo>
                  <a:cubicBezTo>
                    <a:pt x="5429" y="20301"/>
                    <a:pt x="5453" y="20241"/>
                    <a:pt x="5429" y="20182"/>
                  </a:cubicBezTo>
                  <a:cubicBezTo>
                    <a:pt x="5167" y="19003"/>
                    <a:pt x="5025" y="17789"/>
                    <a:pt x="5025" y="16574"/>
                  </a:cubicBezTo>
                  <a:cubicBezTo>
                    <a:pt x="5025" y="7645"/>
                    <a:pt x="12287" y="394"/>
                    <a:pt x="21205" y="394"/>
                  </a:cubicBezTo>
                  <a:cubicBezTo>
                    <a:pt x="30123" y="394"/>
                    <a:pt x="37386" y="7645"/>
                    <a:pt x="37386" y="16574"/>
                  </a:cubicBezTo>
                  <a:cubicBezTo>
                    <a:pt x="37386" y="17801"/>
                    <a:pt x="37243" y="19039"/>
                    <a:pt x="36969" y="20229"/>
                  </a:cubicBezTo>
                  <a:cubicBezTo>
                    <a:pt x="36957" y="20277"/>
                    <a:pt x="36969" y="20348"/>
                    <a:pt x="37005" y="20396"/>
                  </a:cubicBezTo>
                  <a:cubicBezTo>
                    <a:pt x="37040" y="20444"/>
                    <a:pt x="37100" y="20468"/>
                    <a:pt x="37159" y="20468"/>
                  </a:cubicBezTo>
                  <a:lnTo>
                    <a:pt x="39946" y="20468"/>
                  </a:lnTo>
                  <a:cubicBezTo>
                    <a:pt x="40053" y="20468"/>
                    <a:pt x="40136" y="20372"/>
                    <a:pt x="40136" y="20265"/>
                  </a:cubicBezTo>
                  <a:cubicBezTo>
                    <a:pt x="40136" y="20158"/>
                    <a:pt x="40053" y="20075"/>
                    <a:pt x="39946" y="20075"/>
                  </a:cubicBezTo>
                  <a:lnTo>
                    <a:pt x="37410" y="20075"/>
                  </a:lnTo>
                  <a:cubicBezTo>
                    <a:pt x="37648" y="18932"/>
                    <a:pt x="37779" y="17753"/>
                    <a:pt x="37779" y="16574"/>
                  </a:cubicBezTo>
                  <a:cubicBezTo>
                    <a:pt x="37779" y="7430"/>
                    <a:pt x="30337" y="1"/>
                    <a:pt x="21205"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2400150" y="2476275"/>
              <a:ext cx="46750" cy="53900"/>
            </a:xfrm>
            <a:custGeom>
              <a:rect b="b" l="l" r="r" t="t"/>
              <a:pathLst>
                <a:path extrusionOk="0" h="2156" w="1870">
                  <a:moveTo>
                    <a:pt x="0" y="1"/>
                  </a:moveTo>
                  <a:lnTo>
                    <a:pt x="0" y="2156"/>
                  </a:lnTo>
                  <a:lnTo>
                    <a:pt x="1869" y="1072"/>
                  </a:lnTo>
                  <a:lnTo>
                    <a:pt x="0" y="1"/>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4"/>
          <p:cNvSpPr txBox="1"/>
          <p:nvPr/>
        </p:nvSpPr>
        <p:spPr>
          <a:xfrm>
            <a:off x="2100382" y="8045352"/>
            <a:ext cx="14790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ada"/>
                <a:ea typeface="Mada"/>
                <a:cs typeface="Mada"/>
                <a:sym typeface="Mada"/>
              </a:rPr>
              <a:t>Contemplation Stage</a:t>
            </a:r>
            <a:endParaRPr b="1">
              <a:solidFill>
                <a:srgbClr val="FFFFFF"/>
              </a:solidFill>
            </a:endParaRPr>
          </a:p>
        </p:txBody>
      </p:sp>
      <p:sp>
        <p:nvSpPr>
          <p:cNvPr id="134" name="Google Shape;134;p14"/>
          <p:cNvSpPr/>
          <p:nvPr/>
        </p:nvSpPr>
        <p:spPr>
          <a:xfrm>
            <a:off x="2591032" y="7602563"/>
            <a:ext cx="497700" cy="509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76A5AF"/>
                </a:solidFill>
                <a:latin typeface="Nunito"/>
                <a:ea typeface="Nunito"/>
                <a:cs typeface="Nunito"/>
                <a:sym typeface="Nunito"/>
              </a:rPr>
              <a:t>B</a:t>
            </a:r>
            <a:endParaRPr>
              <a:solidFill>
                <a:srgbClr val="76A5AF"/>
              </a:solidFill>
            </a:endParaRPr>
          </a:p>
        </p:txBody>
      </p:sp>
      <p:sp>
        <p:nvSpPr>
          <p:cNvPr id="135" name="Google Shape;135;p14"/>
          <p:cNvSpPr/>
          <p:nvPr/>
        </p:nvSpPr>
        <p:spPr>
          <a:xfrm>
            <a:off x="3888349" y="7528338"/>
            <a:ext cx="1722576" cy="982528"/>
          </a:xfrm>
          <a:custGeom>
            <a:rect b="b" l="l" r="r" t="t"/>
            <a:pathLst>
              <a:path extrusionOk="0" h="32910" w="57424">
                <a:moveTo>
                  <a:pt x="28944" y="1"/>
                </a:moveTo>
                <a:cubicBezTo>
                  <a:pt x="22122" y="1"/>
                  <a:pt x="16585" y="5513"/>
                  <a:pt x="16585" y="12347"/>
                </a:cubicBezTo>
                <a:cubicBezTo>
                  <a:pt x="16585" y="14645"/>
                  <a:pt x="17216" y="16836"/>
                  <a:pt x="18300" y="18622"/>
                </a:cubicBezTo>
                <a:lnTo>
                  <a:pt x="6441" y="18622"/>
                </a:lnTo>
                <a:lnTo>
                  <a:pt x="0" y="25861"/>
                </a:lnTo>
                <a:lnTo>
                  <a:pt x="6441" y="32909"/>
                </a:lnTo>
                <a:lnTo>
                  <a:pt x="50994" y="32909"/>
                </a:lnTo>
                <a:lnTo>
                  <a:pt x="57424" y="25623"/>
                </a:lnTo>
                <a:lnTo>
                  <a:pt x="50994" y="18622"/>
                </a:lnTo>
                <a:lnTo>
                  <a:pt x="39588" y="18622"/>
                </a:lnTo>
                <a:cubicBezTo>
                  <a:pt x="40672" y="16836"/>
                  <a:pt x="41303" y="14645"/>
                  <a:pt x="41303" y="12347"/>
                </a:cubicBezTo>
                <a:cubicBezTo>
                  <a:pt x="41303" y="5525"/>
                  <a:pt x="35778" y="1"/>
                  <a:pt x="28944" y="1"/>
                </a:cubicBezTo>
                <a:close/>
              </a:path>
            </a:pathLst>
          </a:custGeom>
          <a:solidFill>
            <a:srgbClr val="45818E"/>
          </a:solidFill>
          <a:ln>
            <a:noFill/>
          </a:ln>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150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136" name="Google Shape;136;p14"/>
          <p:cNvGrpSpPr/>
          <p:nvPr/>
        </p:nvGrpSpPr>
        <p:grpSpPr>
          <a:xfrm>
            <a:off x="4134997" y="7429973"/>
            <a:ext cx="1216812" cy="641858"/>
            <a:chOff x="1409550" y="1996450"/>
            <a:chExt cx="1037350" cy="533725"/>
          </a:xfrm>
        </p:grpSpPr>
        <p:sp>
          <p:nvSpPr>
            <p:cNvPr id="137" name="Google Shape;137;p14"/>
            <p:cNvSpPr/>
            <p:nvPr/>
          </p:nvSpPr>
          <p:spPr>
            <a:xfrm>
              <a:off x="1409550" y="1996450"/>
              <a:ext cx="1003400" cy="511700"/>
            </a:xfrm>
            <a:custGeom>
              <a:rect b="b" l="l" r="r" t="t"/>
              <a:pathLst>
                <a:path extrusionOk="0" h="20468" w="40136">
                  <a:moveTo>
                    <a:pt x="21205" y="1"/>
                  </a:moveTo>
                  <a:cubicBezTo>
                    <a:pt x="12073" y="1"/>
                    <a:pt x="4632" y="7430"/>
                    <a:pt x="4632" y="16574"/>
                  </a:cubicBezTo>
                  <a:cubicBezTo>
                    <a:pt x="4632" y="17741"/>
                    <a:pt x="4751" y="18896"/>
                    <a:pt x="5001" y="20027"/>
                  </a:cubicBezTo>
                  <a:lnTo>
                    <a:pt x="191" y="20027"/>
                  </a:lnTo>
                  <a:cubicBezTo>
                    <a:pt x="83" y="20027"/>
                    <a:pt x="0" y="20122"/>
                    <a:pt x="0" y="20229"/>
                  </a:cubicBezTo>
                  <a:cubicBezTo>
                    <a:pt x="0" y="20337"/>
                    <a:pt x="83" y="20432"/>
                    <a:pt x="191" y="20432"/>
                  </a:cubicBezTo>
                  <a:lnTo>
                    <a:pt x="5239" y="20432"/>
                  </a:lnTo>
                  <a:cubicBezTo>
                    <a:pt x="5298" y="20432"/>
                    <a:pt x="5358" y="20396"/>
                    <a:pt x="5394" y="20348"/>
                  </a:cubicBezTo>
                  <a:cubicBezTo>
                    <a:pt x="5429" y="20301"/>
                    <a:pt x="5453" y="20241"/>
                    <a:pt x="5429" y="20182"/>
                  </a:cubicBezTo>
                  <a:cubicBezTo>
                    <a:pt x="5167" y="19003"/>
                    <a:pt x="5025" y="17789"/>
                    <a:pt x="5025" y="16574"/>
                  </a:cubicBezTo>
                  <a:cubicBezTo>
                    <a:pt x="5025" y="7645"/>
                    <a:pt x="12287" y="394"/>
                    <a:pt x="21205" y="394"/>
                  </a:cubicBezTo>
                  <a:cubicBezTo>
                    <a:pt x="30123" y="394"/>
                    <a:pt x="37386" y="7645"/>
                    <a:pt x="37386" y="16574"/>
                  </a:cubicBezTo>
                  <a:cubicBezTo>
                    <a:pt x="37386" y="17801"/>
                    <a:pt x="37243" y="19039"/>
                    <a:pt x="36969" y="20229"/>
                  </a:cubicBezTo>
                  <a:cubicBezTo>
                    <a:pt x="36957" y="20277"/>
                    <a:pt x="36969" y="20348"/>
                    <a:pt x="37005" y="20396"/>
                  </a:cubicBezTo>
                  <a:cubicBezTo>
                    <a:pt x="37040" y="20444"/>
                    <a:pt x="37100" y="20468"/>
                    <a:pt x="37159" y="20468"/>
                  </a:cubicBezTo>
                  <a:lnTo>
                    <a:pt x="39946" y="20468"/>
                  </a:lnTo>
                  <a:cubicBezTo>
                    <a:pt x="40053" y="20468"/>
                    <a:pt x="40136" y="20372"/>
                    <a:pt x="40136" y="20265"/>
                  </a:cubicBezTo>
                  <a:cubicBezTo>
                    <a:pt x="40136" y="20158"/>
                    <a:pt x="40053" y="20075"/>
                    <a:pt x="39946" y="20075"/>
                  </a:cubicBezTo>
                  <a:lnTo>
                    <a:pt x="37410" y="20075"/>
                  </a:lnTo>
                  <a:cubicBezTo>
                    <a:pt x="37648" y="18932"/>
                    <a:pt x="37779" y="17753"/>
                    <a:pt x="37779" y="16574"/>
                  </a:cubicBezTo>
                  <a:cubicBezTo>
                    <a:pt x="37779" y="7430"/>
                    <a:pt x="30337" y="1"/>
                    <a:pt x="21205"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2400150" y="2476275"/>
              <a:ext cx="46750" cy="53900"/>
            </a:xfrm>
            <a:custGeom>
              <a:rect b="b" l="l" r="r" t="t"/>
              <a:pathLst>
                <a:path extrusionOk="0" h="2156" w="1870">
                  <a:moveTo>
                    <a:pt x="0" y="1"/>
                  </a:moveTo>
                  <a:lnTo>
                    <a:pt x="0" y="2156"/>
                  </a:lnTo>
                  <a:lnTo>
                    <a:pt x="1869" y="1072"/>
                  </a:lnTo>
                  <a:lnTo>
                    <a:pt x="0" y="1"/>
                  </a:ln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4"/>
          <p:cNvSpPr txBox="1"/>
          <p:nvPr/>
        </p:nvSpPr>
        <p:spPr>
          <a:xfrm>
            <a:off x="4010124" y="8045365"/>
            <a:ext cx="14790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ada"/>
                <a:ea typeface="Mada"/>
                <a:cs typeface="Mada"/>
                <a:sym typeface="Mada"/>
              </a:rPr>
              <a:t>Preparation</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en-GB" sz="1200">
                <a:solidFill>
                  <a:srgbClr val="FFFFFF"/>
                </a:solidFill>
                <a:latin typeface="Mada"/>
                <a:ea typeface="Mada"/>
                <a:cs typeface="Mada"/>
                <a:sym typeface="Mada"/>
              </a:rPr>
              <a:t> Stage</a:t>
            </a:r>
            <a:endParaRPr b="1">
              <a:solidFill>
                <a:srgbClr val="FFFFFF"/>
              </a:solidFill>
            </a:endParaRPr>
          </a:p>
        </p:txBody>
      </p:sp>
      <p:sp>
        <p:nvSpPr>
          <p:cNvPr id="140" name="Google Shape;140;p14"/>
          <p:cNvSpPr/>
          <p:nvPr/>
        </p:nvSpPr>
        <p:spPr>
          <a:xfrm>
            <a:off x="4500774" y="7602575"/>
            <a:ext cx="497700" cy="509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45818E"/>
                </a:solidFill>
                <a:latin typeface="Nunito"/>
                <a:ea typeface="Nunito"/>
                <a:cs typeface="Nunito"/>
                <a:sym typeface="Nunito"/>
              </a:rPr>
              <a:t>C</a:t>
            </a:r>
            <a:endParaRPr>
              <a:solidFill>
                <a:srgbClr val="45818E"/>
              </a:solidFill>
            </a:endParaRPr>
          </a:p>
        </p:txBody>
      </p:sp>
      <p:sp>
        <p:nvSpPr>
          <p:cNvPr id="141" name="Google Shape;141;p14"/>
          <p:cNvSpPr/>
          <p:nvPr/>
        </p:nvSpPr>
        <p:spPr>
          <a:xfrm>
            <a:off x="5798099" y="7549075"/>
            <a:ext cx="1722576" cy="982528"/>
          </a:xfrm>
          <a:custGeom>
            <a:rect b="b" l="l" r="r" t="t"/>
            <a:pathLst>
              <a:path extrusionOk="0" h="32910" w="57424">
                <a:moveTo>
                  <a:pt x="28944" y="1"/>
                </a:moveTo>
                <a:cubicBezTo>
                  <a:pt x="22122" y="1"/>
                  <a:pt x="16585" y="5513"/>
                  <a:pt x="16585" y="12347"/>
                </a:cubicBezTo>
                <a:cubicBezTo>
                  <a:pt x="16585" y="14645"/>
                  <a:pt x="17216" y="16836"/>
                  <a:pt x="18300" y="18622"/>
                </a:cubicBezTo>
                <a:lnTo>
                  <a:pt x="6441" y="18622"/>
                </a:lnTo>
                <a:lnTo>
                  <a:pt x="0" y="25861"/>
                </a:lnTo>
                <a:lnTo>
                  <a:pt x="6441" y="32909"/>
                </a:lnTo>
                <a:lnTo>
                  <a:pt x="50994" y="32909"/>
                </a:lnTo>
                <a:lnTo>
                  <a:pt x="57424" y="25623"/>
                </a:lnTo>
                <a:lnTo>
                  <a:pt x="50994" y="18622"/>
                </a:lnTo>
                <a:lnTo>
                  <a:pt x="39588" y="18622"/>
                </a:lnTo>
                <a:cubicBezTo>
                  <a:pt x="40672" y="16836"/>
                  <a:pt x="41303" y="14645"/>
                  <a:pt x="41303" y="12347"/>
                </a:cubicBezTo>
                <a:cubicBezTo>
                  <a:pt x="41303" y="5525"/>
                  <a:pt x="35778" y="1"/>
                  <a:pt x="28944" y="1"/>
                </a:cubicBezTo>
                <a:close/>
              </a:path>
            </a:pathLst>
          </a:custGeom>
          <a:solidFill>
            <a:srgbClr val="134F5C"/>
          </a:solidFill>
          <a:ln>
            <a:noFill/>
          </a:ln>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sz="1500">
              <a:solidFill>
                <a:srgbClr val="434343"/>
              </a:solidFill>
              <a:latin typeface="Fira Sans Extra Condensed Medium"/>
              <a:ea typeface="Fira Sans Extra Condensed Medium"/>
              <a:cs typeface="Fira Sans Extra Condensed Medium"/>
              <a:sym typeface="Fira Sans Extra Condensed Medium"/>
            </a:endParaRPr>
          </a:p>
        </p:txBody>
      </p:sp>
      <p:grpSp>
        <p:nvGrpSpPr>
          <p:cNvPr id="142" name="Google Shape;142;p14"/>
          <p:cNvGrpSpPr/>
          <p:nvPr/>
        </p:nvGrpSpPr>
        <p:grpSpPr>
          <a:xfrm>
            <a:off x="6044747" y="7450710"/>
            <a:ext cx="1216812" cy="641858"/>
            <a:chOff x="1409550" y="1996450"/>
            <a:chExt cx="1037350" cy="533725"/>
          </a:xfrm>
        </p:grpSpPr>
        <p:sp>
          <p:nvSpPr>
            <p:cNvPr id="143" name="Google Shape;143;p14"/>
            <p:cNvSpPr/>
            <p:nvPr/>
          </p:nvSpPr>
          <p:spPr>
            <a:xfrm>
              <a:off x="1409550" y="1996450"/>
              <a:ext cx="1003400" cy="511700"/>
            </a:xfrm>
            <a:custGeom>
              <a:rect b="b" l="l" r="r" t="t"/>
              <a:pathLst>
                <a:path extrusionOk="0" h="20468" w="40136">
                  <a:moveTo>
                    <a:pt x="21205" y="1"/>
                  </a:moveTo>
                  <a:cubicBezTo>
                    <a:pt x="12073" y="1"/>
                    <a:pt x="4632" y="7430"/>
                    <a:pt x="4632" y="16574"/>
                  </a:cubicBezTo>
                  <a:cubicBezTo>
                    <a:pt x="4632" y="17741"/>
                    <a:pt x="4751" y="18896"/>
                    <a:pt x="5001" y="20027"/>
                  </a:cubicBezTo>
                  <a:lnTo>
                    <a:pt x="191" y="20027"/>
                  </a:lnTo>
                  <a:cubicBezTo>
                    <a:pt x="83" y="20027"/>
                    <a:pt x="0" y="20122"/>
                    <a:pt x="0" y="20229"/>
                  </a:cubicBezTo>
                  <a:cubicBezTo>
                    <a:pt x="0" y="20337"/>
                    <a:pt x="83" y="20432"/>
                    <a:pt x="191" y="20432"/>
                  </a:cubicBezTo>
                  <a:lnTo>
                    <a:pt x="5239" y="20432"/>
                  </a:lnTo>
                  <a:cubicBezTo>
                    <a:pt x="5298" y="20432"/>
                    <a:pt x="5358" y="20396"/>
                    <a:pt x="5394" y="20348"/>
                  </a:cubicBezTo>
                  <a:cubicBezTo>
                    <a:pt x="5429" y="20301"/>
                    <a:pt x="5453" y="20241"/>
                    <a:pt x="5429" y="20182"/>
                  </a:cubicBezTo>
                  <a:cubicBezTo>
                    <a:pt x="5167" y="19003"/>
                    <a:pt x="5025" y="17789"/>
                    <a:pt x="5025" y="16574"/>
                  </a:cubicBezTo>
                  <a:cubicBezTo>
                    <a:pt x="5025" y="7645"/>
                    <a:pt x="12287" y="394"/>
                    <a:pt x="21205" y="394"/>
                  </a:cubicBezTo>
                  <a:cubicBezTo>
                    <a:pt x="30123" y="394"/>
                    <a:pt x="37386" y="7645"/>
                    <a:pt x="37386" y="16574"/>
                  </a:cubicBezTo>
                  <a:cubicBezTo>
                    <a:pt x="37386" y="17801"/>
                    <a:pt x="37243" y="19039"/>
                    <a:pt x="36969" y="20229"/>
                  </a:cubicBezTo>
                  <a:cubicBezTo>
                    <a:pt x="36957" y="20277"/>
                    <a:pt x="36969" y="20348"/>
                    <a:pt x="37005" y="20396"/>
                  </a:cubicBezTo>
                  <a:cubicBezTo>
                    <a:pt x="37040" y="20444"/>
                    <a:pt x="37100" y="20468"/>
                    <a:pt x="37159" y="20468"/>
                  </a:cubicBezTo>
                  <a:lnTo>
                    <a:pt x="39946" y="20468"/>
                  </a:lnTo>
                  <a:cubicBezTo>
                    <a:pt x="40053" y="20468"/>
                    <a:pt x="40136" y="20372"/>
                    <a:pt x="40136" y="20265"/>
                  </a:cubicBezTo>
                  <a:cubicBezTo>
                    <a:pt x="40136" y="20158"/>
                    <a:pt x="40053" y="20075"/>
                    <a:pt x="39946" y="20075"/>
                  </a:cubicBezTo>
                  <a:lnTo>
                    <a:pt x="37410" y="20075"/>
                  </a:lnTo>
                  <a:cubicBezTo>
                    <a:pt x="37648" y="18932"/>
                    <a:pt x="37779" y="17753"/>
                    <a:pt x="37779" y="16574"/>
                  </a:cubicBezTo>
                  <a:cubicBezTo>
                    <a:pt x="37779" y="7430"/>
                    <a:pt x="30337" y="1"/>
                    <a:pt x="21205"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2400150" y="2476275"/>
              <a:ext cx="46750" cy="53900"/>
            </a:xfrm>
            <a:custGeom>
              <a:rect b="b" l="l" r="r" t="t"/>
              <a:pathLst>
                <a:path extrusionOk="0" h="2156" w="1870">
                  <a:moveTo>
                    <a:pt x="0" y="1"/>
                  </a:moveTo>
                  <a:lnTo>
                    <a:pt x="0" y="2156"/>
                  </a:lnTo>
                  <a:lnTo>
                    <a:pt x="1869" y="1072"/>
                  </a:lnTo>
                  <a:lnTo>
                    <a:pt x="0" y="1"/>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4"/>
          <p:cNvSpPr txBox="1"/>
          <p:nvPr/>
        </p:nvSpPr>
        <p:spPr>
          <a:xfrm>
            <a:off x="5841624" y="8066100"/>
            <a:ext cx="16122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Mada"/>
                <a:ea typeface="Mada"/>
                <a:cs typeface="Mada"/>
                <a:sym typeface="Mada"/>
              </a:rPr>
              <a:t>Action/maintenance Stage</a:t>
            </a:r>
            <a:endParaRPr b="1">
              <a:solidFill>
                <a:srgbClr val="FFFFFF"/>
              </a:solidFill>
            </a:endParaRPr>
          </a:p>
        </p:txBody>
      </p:sp>
      <p:sp>
        <p:nvSpPr>
          <p:cNvPr id="146" name="Google Shape;146;p14"/>
          <p:cNvSpPr/>
          <p:nvPr/>
        </p:nvSpPr>
        <p:spPr>
          <a:xfrm>
            <a:off x="6410524" y="7623313"/>
            <a:ext cx="497700" cy="509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34F5C"/>
                </a:solidFill>
                <a:latin typeface="Nunito"/>
                <a:ea typeface="Nunito"/>
                <a:cs typeface="Nunito"/>
                <a:sym typeface="Nunito"/>
              </a:rPr>
              <a:t>D</a:t>
            </a:r>
            <a:endParaRPr>
              <a:solidFill>
                <a:srgbClr val="134F5C"/>
              </a:solidFill>
            </a:endParaRPr>
          </a:p>
        </p:txBody>
      </p:sp>
      <p:sp>
        <p:nvSpPr>
          <p:cNvPr id="147" name="Google Shape;147;p14"/>
          <p:cNvSpPr txBox="1"/>
          <p:nvPr/>
        </p:nvSpPr>
        <p:spPr>
          <a:xfrm>
            <a:off x="1860577" y="8531200"/>
            <a:ext cx="1956900" cy="6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Patient is </a:t>
            </a:r>
            <a:r>
              <a:rPr b="1" lang="en-GB" sz="1200">
                <a:latin typeface="Mada"/>
                <a:ea typeface="Mada"/>
                <a:cs typeface="Mada"/>
                <a:sym typeface="Mada"/>
              </a:rPr>
              <a:t>thinking</a:t>
            </a:r>
            <a:r>
              <a:rPr lang="en-GB" sz="1200">
                <a:latin typeface="Mada"/>
                <a:ea typeface="Mada"/>
                <a:cs typeface="Mada"/>
                <a:sym typeface="Mada"/>
              </a:rPr>
              <a:t> about changing behavior</a:t>
            </a:r>
            <a:endParaRPr sz="12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Example: Currently not </a:t>
            </a:r>
            <a:r>
              <a:rPr lang="en-GB" sz="900">
                <a:latin typeface="Mada"/>
                <a:ea typeface="Mada"/>
                <a:cs typeface="Mada"/>
                <a:sym typeface="Mada"/>
              </a:rPr>
              <a:t>exercising. Intend to begin exercising in the next 6 months</a:t>
            </a:r>
            <a:endParaRPr sz="900">
              <a:latin typeface="Mada"/>
              <a:ea typeface="Mada"/>
              <a:cs typeface="Mada"/>
              <a:sym typeface="Mada"/>
            </a:endParaRPr>
          </a:p>
          <a:p>
            <a:pPr indent="0" lvl="0" marL="0" rtl="0" algn="ctr">
              <a:spcBef>
                <a:spcPts val="0"/>
              </a:spcBef>
              <a:spcAft>
                <a:spcPts val="0"/>
              </a:spcAft>
              <a:buNone/>
            </a:pPr>
            <a:r>
              <a:rPr lang="en-GB" sz="800">
                <a:solidFill>
                  <a:srgbClr val="6AA84F"/>
                </a:solidFill>
                <a:latin typeface="Mada"/>
                <a:ea typeface="Mada"/>
                <a:cs typeface="Mada"/>
                <a:sym typeface="Mada"/>
              </a:rPr>
              <a:t>This is where the physician can give the most knowledge and help the patient </a:t>
            </a:r>
            <a:endParaRPr sz="800">
              <a:solidFill>
                <a:srgbClr val="6AA84F"/>
              </a:solidFill>
              <a:latin typeface="Mada"/>
              <a:ea typeface="Mada"/>
              <a:cs typeface="Mada"/>
              <a:sym typeface="Mada"/>
            </a:endParaRPr>
          </a:p>
        </p:txBody>
      </p:sp>
      <p:sp>
        <p:nvSpPr>
          <p:cNvPr id="148" name="Google Shape;148;p14"/>
          <p:cNvSpPr txBox="1"/>
          <p:nvPr/>
        </p:nvSpPr>
        <p:spPr>
          <a:xfrm>
            <a:off x="3612550" y="8510875"/>
            <a:ext cx="2220000" cy="6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Patient </a:t>
            </a:r>
            <a:r>
              <a:rPr b="1" lang="en-GB" sz="1200">
                <a:latin typeface="Mada"/>
                <a:ea typeface="Mada"/>
                <a:cs typeface="Mada"/>
                <a:sym typeface="Mada"/>
              </a:rPr>
              <a:t>intends</a:t>
            </a:r>
            <a:r>
              <a:rPr lang="en-GB" sz="1200">
                <a:latin typeface="Mada"/>
                <a:ea typeface="Mada"/>
                <a:cs typeface="Mada"/>
                <a:sym typeface="Mada"/>
              </a:rPr>
              <a:t> to change behavior in the next six months and is </a:t>
            </a:r>
            <a:r>
              <a:rPr b="1" lang="en-GB" sz="1200">
                <a:latin typeface="Mada"/>
                <a:ea typeface="Mada"/>
                <a:cs typeface="Mada"/>
                <a:sym typeface="Mada"/>
              </a:rPr>
              <a:t>taking steps toward</a:t>
            </a:r>
            <a:r>
              <a:rPr lang="en-GB" sz="1200">
                <a:latin typeface="Mada"/>
                <a:ea typeface="Mada"/>
                <a:cs typeface="Mada"/>
                <a:sym typeface="Mada"/>
              </a:rPr>
              <a:t> becoming more active</a:t>
            </a:r>
            <a:endParaRPr sz="12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Example: Currently not exercising. Intend to begin exercising in the next 30 days</a:t>
            </a:r>
            <a:r>
              <a:rPr lang="en-GB" sz="900">
                <a:latin typeface="Mada"/>
                <a:ea typeface="Mada"/>
                <a:cs typeface="Mada"/>
                <a:sym typeface="Mada"/>
              </a:rPr>
              <a:t>.</a:t>
            </a:r>
            <a:endParaRPr sz="900">
              <a:latin typeface="Mada"/>
              <a:ea typeface="Mada"/>
              <a:cs typeface="Mada"/>
              <a:sym typeface="Mada"/>
            </a:endParaRPr>
          </a:p>
        </p:txBody>
      </p:sp>
      <p:sp>
        <p:nvSpPr>
          <p:cNvPr id="149" name="Google Shape;149;p14"/>
          <p:cNvSpPr txBox="1"/>
          <p:nvPr/>
        </p:nvSpPr>
        <p:spPr>
          <a:xfrm>
            <a:off x="5741988" y="8478325"/>
            <a:ext cx="1834800" cy="6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Patient has </a:t>
            </a:r>
            <a:r>
              <a:rPr b="1" lang="en-GB" sz="1200">
                <a:latin typeface="Mada"/>
                <a:ea typeface="Mada"/>
                <a:cs typeface="Mada"/>
                <a:sym typeface="Mada"/>
              </a:rPr>
              <a:t>met the recommended goals</a:t>
            </a:r>
            <a:r>
              <a:rPr lang="en-GB" sz="1200">
                <a:latin typeface="Mada"/>
                <a:ea typeface="Mada"/>
                <a:cs typeface="Mada"/>
                <a:sym typeface="Mada"/>
              </a:rPr>
              <a:t> for more than one month [</a:t>
            </a:r>
            <a:r>
              <a:rPr b="1" lang="en-GB" sz="1200">
                <a:latin typeface="Mada"/>
                <a:ea typeface="Mada"/>
                <a:cs typeface="Mada"/>
                <a:sym typeface="Mada"/>
              </a:rPr>
              <a:t>action</a:t>
            </a:r>
            <a:r>
              <a:rPr lang="en-GB" sz="1200">
                <a:latin typeface="Mada"/>
                <a:ea typeface="Mada"/>
                <a:cs typeface="Mada"/>
                <a:sym typeface="Mada"/>
              </a:rPr>
              <a:t>] or more than six months [</a:t>
            </a:r>
            <a:r>
              <a:rPr b="1" lang="en-GB" sz="1200">
                <a:latin typeface="Mada"/>
                <a:ea typeface="Mada"/>
                <a:cs typeface="Mada"/>
                <a:sym typeface="Mada"/>
              </a:rPr>
              <a:t>maintenance</a:t>
            </a:r>
            <a:r>
              <a:rPr lang="en-GB" sz="1200">
                <a:latin typeface="Mada"/>
                <a:ea typeface="Mada"/>
                <a:cs typeface="Mada"/>
                <a:sym typeface="Mada"/>
              </a:rPr>
              <a:t>].</a:t>
            </a:r>
            <a:endParaRPr sz="1200">
              <a:latin typeface="Mada"/>
              <a:ea typeface="Mada"/>
              <a:cs typeface="Mada"/>
              <a:sym typeface="Mada"/>
            </a:endParaRPr>
          </a:p>
          <a:p>
            <a:pPr indent="0" lvl="0" marL="0" rtl="0" algn="ctr">
              <a:spcBef>
                <a:spcPts val="0"/>
              </a:spcBef>
              <a:spcAft>
                <a:spcPts val="0"/>
              </a:spcAft>
              <a:buNone/>
            </a:pPr>
            <a:r>
              <a:rPr lang="en-GB" sz="900">
                <a:latin typeface="Mada"/>
                <a:ea typeface="Mada"/>
                <a:cs typeface="Mada"/>
                <a:sym typeface="Mada"/>
              </a:rPr>
              <a:t>Example: </a:t>
            </a:r>
            <a:r>
              <a:rPr lang="en-GB" sz="900">
                <a:latin typeface="Mada"/>
                <a:ea typeface="Mada"/>
                <a:cs typeface="Mada"/>
                <a:sym typeface="Mada"/>
              </a:rPr>
              <a:t>exercising for 6 months. (Less than 6 months  —&gt; action. More than 6 months —&gt; maintenance)</a:t>
            </a:r>
            <a:endParaRPr sz="900">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6AA84F"/>
              </a:solidFill>
              <a:latin typeface="Mada"/>
              <a:ea typeface="Mada"/>
              <a:cs typeface="Mada"/>
              <a:sym typeface="Mada"/>
            </a:endParaRPr>
          </a:p>
        </p:txBody>
      </p:sp>
      <p:sp>
        <p:nvSpPr>
          <p:cNvPr id="156" name="Google Shape;156;p15"/>
          <p:cNvSpPr txBox="1"/>
          <p:nvPr/>
        </p:nvSpPr>
        <p:spPr>
          <a:xfrm>
            <a:off x="1002525" y="228600"/>
            <a:ext cx="5586300" cy="5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u="sng">
                <a:solidFill>
                  <a:srgbClr val="FF0000"/>
                </a:solidFill>
                <a:latin typeface="Nunito"/>
                <a:ea typeface="Nunito"/>
                <a:cs typeface="Nunito"/>
                <a:sym typeface="Nunito"/>
              </a:rPr>
              <a:t>Five A's</a:t>
            </a:r>
            <a:r>
              <a:rPr b="1" lang="en-GB" sz="3000">
                <a:solidFill>
                  <a:srgbClr val="134F5C"/>
                </a:solidFill>
                <a:latin typeface="Nunito"/>
                <a:ea typeface="Nunito"/>
                <a:cs typeface="Nunito"/>
                <a:sym typeface="Nunito"/>
              </a:rPr>
              <a:t> of Counseling </a:t>
            </a:r>
            <a:endParaRPr b="1" sz="3000"/>
          </a:p>
        </p:txBody>
      </p:sp>
      <p:sp>
        <p:nvSpPr>
          <p:cNvPr id="157" name="Google Shape;157;p15"/>
          <p:cNvSpPr/>
          <p:nvPr/>
        </p:nvSpPr>
        <p:spPr>
          <a:xfrm>
            <a:off x="5631699" y="971175"/>
            <a:ext cx="1392281" cy="1279526"/>
          </a:xfrm>
          <a:custGeom>
            <a:rect b="b" l="l" r="r" t="t"/>
            <a:pathLst>
              <a:path extrusionOk="0" h="50281" w="50281">
                <a:moveTo>
                  <a:pt x="25146" y="4430"/>
                </a:moveTo>
                <a:cubicBezTo>
                  <a:pt x="36552" y="4430"/>
                  <a:pt x="45851" y="13717"/>
                  <a:pt x="45851" y="25135"/>
                </a:cubicBezTo>
                <a:cubicBezTo>
                  <a:pt x="45851" y="36553"/>
                  <a:pt x="36552" y="45840"/>
                  <a:pt x="25146" y="45840"/>
                </a:cubicBezTo>
                <a:cubicBezTo>
                  <a:pt x="13728" y="45840"/>
                  <a:pt x="4441" y="36553"/>
                  <a:pt x="4441" y="25135"/>
                </a:cubicBezTo>
                <a:cubicBezTo>
                  <a:pt x="4441" y="13717"/>
                  <a:pt x="13728" y="4430"/>
                  <a:pt x="25146" y="4430"/>
                </a:cubicBezTo>
                <a:close/>
                <a:moveTo>
                  <a:pt x="25146" y="1"/>
                </a:moveTo>
                <a:cubicBezTo>
                  <a:pt x="11263" y="1"/>
                  <a:pt x="0" y="11252"/>
                  <a:pt x="0" y="25135"/>
                </a:cubicBezTo>
                <a:cubicBezTo>
                  <a:pt x="0" y="39017"/>
                  <a:pt x="11263" y="50281"/>
                  <a:pt x="25146" y="50281"/>
                </a:cubicBezTo>
                <a:cubicBezTo>
                  <a:pt x="39029" y="50281"/>
                  <a:pt x="50280" y="39017"/>
                  <a:pt x="50280" y="25135"/>
                </a:cubicBezTo>
                <a:cubicBezTo>
                  <a:pt x="50280" y="11252"/>
                  <a:pt x="39029" y="1"/>
                  <a:pt x="2514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5631689" y="971175"/>
            <a:ext cx="1392281" cy="650540"/>
          </a:xfrm>
          <a:custGeom>
            <a:rect b="b" l="l" r="r" t="t"/>
            <a:pathLst>
              <a:path extrusionOk="0" h="25564" w="50281">
                <a:moveTo>
                  <a:pt x="25146" y="1"/>
                </a:moveTo>
                <a:cubicBezTo>
                  <a:pt x="11263" y="1"/>
                  <a:pt x="0" y="11252"/>
                  <a:pt x="0" y="25135"/>
                </a:cubicBezTo>
                <a:cubicBezTo>
                  <a:pt x="0" y="25278"/>
                  <a:pt x="12" y="25420"/>
                  <a:pt x="12" y="25563"/>
                </a:cubicBezTo>
                <a:lnTo>
                  <a:pt x="4453" y="25563"/>
                </a:lnTo>
                <a:cubicBezTo>
                  <a:pt x="4441" y="25420"/>
                  <a:pt x="4441" y="25278"/>
                  <a:pt x="4441" y="25135"/>
                </a:cubicBezTo>
                <a:cubicBezTo>
                  <a:pt x="4441" y="13717"/>
                  <a:pt x="13728" y="4430"/>
                  <a:pt x="25146" y="4430"/>
                </a:cubicBezTo>
                <a:cubicBezTo>
                  <a:pt x="36552" y="4430"/>
                  <a:pt x="45851" y="13717"/>
                  <a:pt x="45851" y="25135"/>
                </a:cubicBezTo>
                <a:cubicBezTo>
                  <a:pt x="45851" y="25278"/>
                  <a:pt x="45839" y="25420"/>
                  <a:pt x="45839" y="25563"/>
                </a:cubicBezTo>
                <a:lnTo>
                  <a:pt x="50268" y="25563"/>
                </a:lnTo>
                <a:cubicBezTo>
                  <a:pt x="50268" y="25420"/>
                  <a:pt x="50280" y="25278"/>
                  <a:pt x="50280" y="25135"/>
                </a:cubicBezTo>
                <a:cubicBezTo>
                  <a:pt x="50280" y="11252"/>
                  <a:pt x="39029" y="1"/>
                  <a:pt x="25146"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6893393" y="1553500"/>
            <a:ext cx="148058" cy="136068"/>
          </a:xfrm>
          <a:custGeom>
            <a:rect b="b" l="l" r="r" t="t"/>
            <a:pathLst>
              <a:path extrusionOk="0" h="5347" w="5347">
                <a:moveTo>
                  <a:pt x="2679" y="0"/>
                </a:moveTo>
                <a:cubicBezTo>
                  <a:pt x="1203" y="0"/>
                  <a:pt x="0" y="1191"/>
                  <a:pt x="0" y="2679"/>
                </a:cubicBezTo>
                <a:cubicBezTo>
                  <a:pt x="0" y="4156"/>
                  <a:pt x="1203" y="5346"/>
                  <a:pt x="2679" y="5346"/>
                </a:cubicBezTo>
                <a:cubicBezTo>
                  <a:pt x="4156" y="5346"/>
                  <a:pt x="5346" y="4156"/>
                  <a:pt x="5346" y="2679"/>
                </a:cubicBezTo>
                <a:cubicBezTo>
                  <a:pt x="5346" y="1191"/>
                  <a:pt x="4156" y="0"/>
                  <a:pt x="26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4362398" y="971175"/>
            <a:ext cx="1392281" cy="1279526"/>
          </a:xfrm>
          <a:custGeom>
            <a:rect b="b" l="l" r="r" t="t"/>
            <a:pathLst>
              <a:path extrusionOk="0" h="50281" w="50281">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1" y="1"/>
                  <a:pt x="0" y="11252"/>
                  <a:pt x="0" y="25135"/>
                </a:cubicBezTo>
                <a:cubicBezTo>
                  <a:pt x="0" y="39017"/>
                  <a:pt x="11251" y="50281"/>
                  <a:pt x="25134" y="50281"/>
                </a:cubicBezTo>
                <a:cubicBezTo>
                  <a:pt x="39017" y="50281"/>
                  <a:pt x="50280" y="39017"/>
                  <a:pt x="50280" y="25135"/>
                </a:cubicBezTo>
                <a:cubicBezTo>
                  <a:pt x="50280" y="11252"/>
                  <a:pt x="39017" y="1"/>
                  <a:pt x="25134"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4362702" y="1621672"/>
            <a:ext cx="1391644" cy="629011"/>
          </a:xfrm>
          <a:custGeom>
            <a:rect b="b" l="l" r="r" t="t"/>
            <a:pathLst>
              <a:path extrusionOk="0" h="24718" w="50258">
                <a:moveTo>
                  <a:pt x="1" y="0"/>
                </a:moveTo>
                <a:cubicBezTo>
                  <a:pt x="227" y="13681"/>
                  <a:pt x="11383" y="24718"/>
                  <a:pt x="25123" y="24718"/>
                </a:cubicBezTo>
                <a:cubicBezTo>
                  <a:pt x="38875" y="24718"/>
                  <a:pt x="50031" y="13681"/>
                  <a:pt x="50257" y="0"/>
                </a:cubicBezTo>
                <a:lnTo>
                  <a:pt x="45816" y="0"/>
                </a:lnTo>
                <a:cubicBezTo>
                  <a:pt x="45590" y="11216"/>
                  <a:pt x="36398" y="20277"/>
                  <a:pt x="25123" y="20277"/>
                </a:cubicBezTo>
                <a:cubicBezTo>
                  <a:pt x="13848" y="20277"/>
                  <a:pt x="4656" y="11216"/>
                  <a:pt x="4430" y="0"/>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5621776" y="1553500"/>
            <a:ext cx="148058" cy="136068"/>
          </a:xfrm>
          <a:custGeom>
            <a:rect b="b" l="l" r="r" t="t"/>
            <a:pathLst>
              <a:path extrusionOk="0" h="5347" w="5347">
                <a:moveTo>
                  <a:pt x="2668" y="0"/>
                </a:moveTo>
                <a:cubicBezTo>
                  <a:pt x="1192" y="0"/>
                  <a:pt x="1" y="1191"/>
                  <a:pt x="1" y="2679"/>
                </a:cubicBezTo>
                <a:cubicBezTo>
                  <a:pt x="1" y="4156"/>
                  <a:pt x="1192" y="5346"/>
                  <a:pt x="2668" y="5346"/>
                </a:cubicBezTo>
                <a:cubicBezTo>
                  <a:pt x="4144" y="5346"/>
                  <a:pt x="5347" y="4156"/>
                  <a:pt x="5347" y="2679"/>
                </a:cubicBezTo>
                <a:cubicBezTo>
                  <a:pt x="5347" y="1191"/>
                  <a:pt x="4144" y="0"/>
                  <a:pt x="26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3091445" y="971175"/>
            <a:ext cx="1392281" cy="1279526"/>
          </a:xfrm>
          <a:custGeom>
            <a:rect b="b" l="l" r="r" t="t"/>
            <a:pathLst>
              <a:path extrusionOk="0" h="50281" w="50281">
                <a:moveTo>
                  <a:pt x="25146" y="4430"/>
                </a:moveTo>
                <a:cubicBezTo>
                  <a:pt x="36565" y="4430"/>
                  <a:pt x="45851" y="13717"/>
                  <a:pt x="45851" y="25135"/>
                </a:cubicBezTo>
                <a:cubicBezTo>
                  <a:pt x="45851" y="36553"/>
                  <a:pt x="36565" y="45840"/>
                  <a:pt x="25146" y="45840"/>
                </a:cubicBezTo>
                <a:cubicBezTo>
                  <a:pt x="13728" y="45840"/>
                  <a:pt x="4442" y="36553"/>
                  <a:pt x="4442" y="25135"/>
                </a:cubicBezTo>
                <a:cubicBezTo>
                  <a:pt x="4442" y="13717"/>
                  <a:pt x="13728" y="4430"/>
                  <a:pt x="25146" y="4430"/>
                </a:cubicBezTo>
                <a:close/>
                <a:moveTo>
                  <a:pt x="25146" y="1"/>
                </a:moveTo>
                <a:cubicBezTo>
                  <a:pt x="11264" y="1"/>
                  <a:pt x="0" y="11252"/>
                  <a:pt x="0" y="25135"/>
                </a:cubicBezTo>
                <a:cubicBezTo>
                  <a:pt x="0" y="39017"/>
                  <a:pt x="11264" y="50281"/>
                  <a:pt x="25146" y="50281"/>
                </a:cubicBezTo>
                <a:cubicBezTo>
                  <a:pt x="39029" y="50281"/>
                  <a:pt x="50281" y="39017"/>
                  <a:pt x="50281" y="25135"/>
                </a:cubicBezTo>
                <a:cubicBezTo>
                  <a:pt x="50281" y="11252"/>
                  <a:pt x="39029" y="1"/>
                  <a:pt x="2514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3091445" y="971175"/>
            <a:ext cx="1392281" cy="650540"/>
          </a:xfrm>
          <a:custGeom>
            <a:rect b="b" l="l" r="r" t="t"/>
            <a:pathLst>
              <a:path extrusionOk="0" h="25564" w="50281">
                <a:moveTo>
                  <a:pt x="25146" y="1"/>
                </a:moveTo>
                <a:cubicBezTo>
                  <a:pt x="11264" y="1"/>
                  <a:pt x="0" y="11252"/>
                  <a:pt x="0" y="25135"/>
                </a:cubicBezTo>
                <a:cubicBezTo>
                  <a:pt x="0" y="25278"/>
                  <a:pt x="12" y="25420"/>
                  <a:pt x="12" y="25563"/>
                </a:cubicBezTo>
                <a:lnTo>
                  <a:pt x="4453" y="25563"/>
                </a:lnTo>
                <a:cubicBezTo>
                  <a:pt x="4453" y="25420"/>
                  <a:pt x="4442" y="25278"/>
                  <a:pt x="4442" y="25135"/>
                </a:cubicBezTo>
                <a:cubicBezTo>
                  <a:pt x="4442" y="13717"/>
                  <a:pt x="13728" y="4430"/>
                  <a:pt x="25146" y="4430"/>
                </a:cubicBezTo>
                <a:cubicBezTo>
                  <a:pt x="36565" y="4430"/>
                  <a:pt x="45851" y="13717"/>
                  <a:pt x="45851" y="25135"/>
                </a:cubicBezTo>
                <a:cubicBezTo>
                  <a:pt x="45851" y="25278"/>
                  <a:pt x="45840" y="25420"/>
                  <a:pt x="45840" y="25563"/>
                </a:cubicBezTo>
                <a:lnTo>
                  <a:pt x="50269" y="25563"/>
                </a:lnTo>
                <a:cubicBezTo>
                  <a:pt x="50281" y="25420"/>
                  <a:pt x="50281" y="25278"/>
                  <a:pt x="50281" y="25135"/>
                </a:cubicBezTo>
                <a:cubicBezTo>
                  <a:pt x="50281" y="11252"/>
                  <a:pt x="39029" y="1"/>
                  <a:pt x="25146"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4349854" y="1553500"/>
            <a:ext cx="148391" cy="136068"/>
          </a:xfrm>
          <a:custGeom>
            <a:rect b="b" l="l" r="r" t="t"/>
            <a:pathLst>
              <a:path extrusionOk="0" h="5347" w="5359">
                <a:moveTo>
                  <a:pt x="2680" y="0"/>
                </a:moveTo>
                <a:cubicBezTo>
                  <a:pt x="1203" y="0"/>
                  <a:pt x="1" y="1191"/>
                  <a:pt x="1" y="2679"/>
                </a:cubicBezTo>
                <a:cubicBezTo>
                  <a:pt x="1" y="4156"/>
                  <a:pt x="1203" y="5346"/>
                  <a:pt x="2680" y="5346"/>
                </a:cubicBezTo>
                <a:cubicBezTo>
                  <a:pt x="4156" y="5346"/>
                  <a:pt x="5358" y="4156"/>
                  <a:pt x="5358" y="2679"/>
                </a:cubicBezTo>
                <a:cubicBezTo>
                  <a:pt x="5358" y="1191"/>
                  <a:pt x="4156" y="0"/>
                  <a:pt x="268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1819523" y="971175"/>
            <a:ext cx="1392281" cy="1279526"/>
          </a:xfrm>
          <a:custGeom>
            <a:rect b="b" l="l" r="r" t="t"/>
            <a:pathLst>
              <a:path extrusionOk="0" h="50281" w="50281">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2" y="1"/>
                  <a:pt x="0" y="11252"/>
                  <a:pt x="0" y="25135"/>
                </a:cubicBezTo>
                <a:cubicBezTo>
                  <a:pt x="0" y="39017"/>
                  <a:pt x="11252" y="50281"/>
                  <a:pt x="25134" y="50281"/>
                </a:cubicBezTo>
                <a:cubicBezTo>
                  <a:pt x="39017" y="50281"/>
                  <a:pt x="50280" y="39017"/>
                  <a:pt x="50280" y="25135"/>
                </a:cubicBezTo>
                <a:cubicBezTo>
                  <a:pt x="50280" y="11252"/>
                  <a:pt x="39017" y="1"/>
                  <a:pt x="25134"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1819856" y="1621672"/>
            <a:ext cx="1391616" cy="629011"/>
          </a:xfrm>
          <a:custGeom>
            <a:rect b="b" l="l" r="r" t="t"/>
            <a:pathLst>
              <a:path extrusionOk="0" h="24718" w="50257">
                <a:moveTo>
                  <a:pt x="0" y="0"/>
                </a:moveTo>
                <a:cubicBezTo>
                  <a:pt x="226" y="13681"/>
                  <a:pt x="11382" y="24718"/>
                  <a:pt x="25122" y="24718"/>
                </a:cubicBezTo>
                <a:cubicBezTo>
                  <a:pt x="38862" y="24718"/>
                  <a:pt x="50030" y="13681"/>
                  <a:pt x="50256" y="0"/>
                </a:cubicBezTo>
                <a:lnTo>
                  <a:pt x="45815" y="0"/>
                </a:lnTo>
                <a:cubicBezTo>
                  <a:pt x="45589" y="11216"/>
                  <a:pt x="36397" y="20277"/>
                  <a:pt x="25122" y="20277"/>
                </a:cubicBezTo>
                <a:cubicBezTo>
                  <a:pt x="13847" y="20277"/>
                  <a:pt x="4655" y="11216"/>
                  <a:pt x="442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3078265" y="1553500"/>
            <a:ext cx="148058" cy="136068"/>
          </a:xfrm>
          <a:custGeom>
            <a:rect b="b" l="l" r="r" t="t"/>
            <a:pathLst>
              <a:path extrusionOk="0" h="5347" w="5347">
                <a:moveTo>
                  <a:pt x="2679" y="0"/>
                </a:moveTo>
                <a:cubicBezTo>
                  <a:pt x="1191" y="0"/>
                  <a:pt x="0" y="1191"/>
                  <a:pt x="0" y="2679"/>
                </a:cubicBezTo>
                <a:cubicBezTo>
                  <a:pt x="0" y="4156"/>
                  <a:pt x="1191" y="5346"/>
                  <a:pt x="2679" y="5346"/>
                </a:cubicBezTo>
                <a:cubicBezTo>
                  <a:pt x="4156" y="5346"/>
                  <a:pt x="5346" y="4156"/>
                  <a:pt x="5346" y="2679"/>
                </a:cubicBezTo>
                <a:cubicBezTo>
                  <a:pt x="5346" y="1191"/>
                  <a:pt x="4156" y="0"/>
                  <a:pt x="26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549900" y="971175"/>
            <a:ext cx="1392281" cy="1279526"/>
          </a:xfrm>
          <a:custGeom>
            <a:rect b="b" l="l" r="r" t="t"/>
            <a:pathLst>
              <a:path extrusionOk="0" h="50281" w="50281">
                <a:moveTo>
                  <a:pt x="25146" y="4430"/>
                </a:moveTo>
                <a:cubicBezTo>
                  <a:pt x="36564" y="4430"/>
                  <a:pt x="45851" y="13717"/>
                  <a:pt x="45851" y="25135"/>
                </a:cubicBezTo>
                <a:cubicBezTo>
                  <a:pt x="45851" y="36553"/>
                  <a:pt x="36564" y="45840"/>
                  <a:pt x="25146" y="45840"/>
                </a:cubicBezTo>
                <a:cubicBezTo>
                  <a:pt x="13728" y="45840"/>
                  <a:pt x="4441" y="36553"/>
                  <a:pt x="4441" y="25135"/>
                </a:cubicBezTo>
                <a:cubicBezTo>
                  <a:pt x="4441" y="13717"/>
                  <a:pt x="13728" y="4430"/>
                  <a:pt x="25146" y="4430"/>
                </a:cubicBezTo>
                <a:close/>
                <a:moveTo>
                  <a:pt x="25146" y="1"/>
                </a:moveTo>
                <a:cubicBezTo>
                  <a:pt x="11264" y="1"/>
                  <a:pt x="0" y="11252"/>
                  <a:pt x="0" y="25135"/>
                </a:cubicBezTo>
                <a:cubicBezTo>
                  <a:pt x="0" y="39017"/>
                  <a:pt x="11264" y="50281"/>
                  <a:pt x="25146" y="50281"/>
                </a:cubicBezTo>
                <a:cubicBezTo>
                  <a:pt x="39029" y="50281"/>
                  <a:pt x="50280" y="39017"/>
                  <a:pt x="50280" y="25135"/>
                </a:cubicBezTo>
                <a:cubicBezTo>
                  <a:pt x="50280" y="11252"/>
                  <a:pt x="39029" y="1"/>
                  <a:pt x="25146"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549900" y="971175"/>
            <a:ext cx="1392281" cy="650540"/>
          </a:xfrm>
          <a:custGeom>
            <a:rect b="b" l="l" r="r" t="t"/>
            <a:pathLst>
              <a:path extrusionOk="0" h="25564" w="50281">
                <a:moveTo>
                  <a:pt x="25146" y="1"/>
                </a:moveTo>
                <a:cubicBezTo>
                  <a:pt x="11264" y="1"/>
                  <a:pt x="0" y="11252"/>
                  <a:pt x="0" y="25135"/>
                </a:cubicBezTo>
                <a:cubicBezTo>
                  <a:pt x="0" y="25278"/>
                  <a:pt x="12" y="25420"/>
                  <a:pt x="12" y="25563"/>
                </a:cubicBezTo>
                <a:lnTo>
                  <a:pt x="4453" y="25563"/>
                </a:lnTo>
                <a:cubicBezTo>
                  <a:pt x="4453" y="25420"/>
                  <a:pt x="4441" y="25278"/>
                  <a:pt x="4441" y="25135"/>
                </a:cubicBezTo>
                <a:cubicBezTo>
                  <a:pt x="4441" y="13717"/>
                  <a:pt x="13728" y="4430"/>
                  <a:pt x="25146" y="4430"/>
                </a:cubicBezTo>
                <a:cubicBezTo>
                  <a:pt x="36564" y="4430"/>
                  <a:pt x="45851" y="13717"/>
                  <a:pt x="45851" y="25135"/>
                </a:cubicBezTo>
                <a:cubicBezTo>
                  <a:pt x="45851" y="25278"/>
                  <a:pt x="45839" y="25420"/>
                  <a:pt x="45839" y="25563"/>
                </a:cubicBezTo>
                <a:lnTo>
                  <a:pt x="50268" y="25563"/>
                </a:lnTo>
                <a:cubicBezTo>
                  <a:pt x="50280" y="25420"/>
                  <a:pt x="50280" y="25278"/>
                  <a:pt x="50280" y="25135"/>
                </a:cubicBezTo>
                <a:cubicBezTo>
                  <a:pt x="50280" y="11252"/>
                  <a:pt x="39029" y="1"/>
                  <a:pt x="25146"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1806647" y="1553500"/>
            <a:ext cx="148058" cy="136068"/>
          </a:xfrm>
          <a:custGeom>
            <a:rect b="b" l="l" r="r" t="t"/>
            <a:pathLst>
              <a:path extrusionOk="0" h="5347" w="5347">
                <a:moveTo>
                  <a:pt x="2668" y="0"/>
                </a:moveTo>
                <a:cubicBezTo>
                  <a:pt x="1191" y="0"/>
                  <a:pt x="1" y="1191"/>
                  <a:pt x="1" y="2679"/>
                </a:cubicBezTo>
                <a:cubicBezTo>
                  <a:pt x="1" y="4156"/>
                  <a:pt x="1191" y="5346"/>
                  <a:pt x="2668" y="5346"/>
                </a:cubicBezTo>
                <a:cubicBezTo>
                  <a:pt x="4144" y="5346"/>
                  <a:pt x="5347" y="4156"/>
                  <a:pt x="5347" y="2679"/>
                </a:cubicBezTo>
                <a:cubicBezTo>
                  <a:pt x="5347" y="1191"/>
                  <a:pt x="4144" y="0"/>
                  <a:pt x="26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txBox="1"/>
          <p:nvPr/>
        </p:nvSpPr>
        <p:spPr>
          <a:xfrm>
            <a:off x="726397" y="1229298"/>
            <a:ext cx="1019700" cy="72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rgbClr val="FF0000"/>
                </a:solidFill>
                <a:latin typeface="Mada"/>
                <a:ea typeface="Mada"/>
                <a:cs typeface="Mada"/>
                <a:sym typeface="Mada"/>
              </a:rPr>
              <a:t>A</a:t>
            </a:r>
            <a:r>
              <a:rPr b="1" lang="en-GB" sz="2000">
                <a:latin typeface="Mada"/>
                <a:ea typeface="Mada"/>
                <a:cs typeface="Mada"/>
                <a:sym typeface="Mada"/>
              </a:rPr>
              <a:t>ssess</a:t>
            </a:r>
            <a:endParaRPr b="1" sz="2000">
              <a:latin typeface="Mada"/>
              <a:ea typeface="Mada"/>
              <a:cs typeface="Mada"/>
              <a:sym typeface="Mada"/>
            </a:endParaRPr>
          </a:p>
        </p:txBody>
      </p:sp>
      <p:sp>
        <p:nvSpPr>
          <p:cNvPr id="173" name="Google Shape;173;p15"/>
          <p:cNvSpPr txBox="1"/>
          <p:nvPr/>
        </p:nvSpPr>
        <p:spPr>
          <a:xfrm>
            <a:off x="2000372" y="1229298"/>
            <a:ext cx="1019700" cy="72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rgbClr val="FF0000"/>
                </a:solidFill>
                <a:latin typeface="Mada"/>
                <a:ea typeface="Mada"/>
                <a:cs typeface="Mada"/>
                <a:sym typeface="Mada"/>
              </a:rPr>
              <a:t>A</a:t>
            </a:r>
            <a:r>
              <a:rPr b="1" lang="en-GB" sz="2000">
                <a:latin typeface="Mada"/>
                <a:ea typeface="Mada"/>
                <a:cs typeface="Mada"/>
                <a:sym typeface="Mada"/>
              </a:rPr>
              <a:t>dvise</a:t>
            </a:r>
            <a:endParaRPr b="1" sz="2000">
              <a:latin typeface="Mada"/>
              <a:ea typeface="Mada"/>
              <a:cs typeface="Mada"/>
              <a:sym typeface="Mada"/>
            </a:endParaRPr>
          </a:p>
        </p:txBody>
      </p:sp>
      <p:sp>
        <p:nvSpPr>
          <p:cNvPr id="174" name="Google Shape;174;p15"/>
          <p:cNvSpPr txBox="1"/>
          <p:nvPr/>
        </p:nvSpPr>
        <p:spPr>
          <a:xfrm>
            <a:off x="3278234" y="1229311"/>
            <a:ext cx="1019700" cy="72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rgbClr val="FF0000"/>
                </a:solidFill>
                <a:latin typeface="Mada"/>
                <a:ea typeface="Mada"/>
                <a:cs typeface="Mada"/>
                <a:sym typeface="Mada"/>
              </a:rPr>
              <a:t>A</a:t>
            </a:r>
            <a:r>
              <a:rPr b="1" lang="en-GB" sz="2000">
                <a:latin typeface="Mada"/>
                <a:ea typeface="Mada"/>
                <a:cs typeface="Mada"/>
                <a:sym typeface="Mada"/>
              </a:rPr>
              <a:t>gree</a:t>
            </a:r>
            <a:endParaRPr b="1" sz="2000">
              <a:latin typeface="Mada"/>
              <a:ea typeface="Mada"/>
              <a:cs typeface="Mada"/>
              <a:sym typeface="Mada"/>
            </a:endParaRPr>
          </a:p>
        </p:txBody>
      </p:sp>
      <p:sp>
        <p:nvSpPr>
          <p:cNvPr id="175" name="Google Shape;175;p15"/>
          <p:cNvSpPr txBox="1"/>
          <p:nvPr/>
        </p:nvSpPr>
        <p:spPr>
          <a:xfrm>
            <a:off x="4555122" y="1229311"/>
            <a:ext cx="1019700" cy="72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rgbClr val="FF0000"/>
                </a:solidFill>
                <a:latin typeface="Mada"/>
                <a:ea typeface="Mada"/>
                <a:cs typeface="Mada"/>
                <a:sym typeface="Mada"/>
              </a:rPr>
              <a:t>A</a:t>
            </a:r>
            <a:r>
              <a:rPr b="1" lang="en-GB" sz="2000">
                <a:latin typeface="Mada"/>
                <a:ea typeface="Mada"/>
                <a:cs typeface="Mada"/>
                <a:sym typeface="Mada"/>
              </a:rPr>
              <a:t>ssist</a:t>
            </a:r>
            <a:endParaRPr b="1" sz="2000">
              <a:latin typeface="Mada"/>
              <a:ea typeface="Mada"/>
              <a:cs typeface="Mada"/>
              <a:sym typeface="Mada"/>
            </a:endParaRPr>
          </a:p>
        </p:txBody>
      </p:sp>
      <p:sp>
        <p:nvSpPr>
          <p:cNvPr id="176" name="Google Shape;176;p15"/>
          <p:cNvSpPr txBox="1"/>
          <p:nvPr/>
        </p:nvSpPr>
        <p:spPr>
          <a:xfrm>
            <a:off x="5816774" y="1229300"/>
            <a:ext cx="1111800" cy="721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rgbClr val="FF0000"/>
                </a:solidFill>
                <a:latin typeface="Mada"/>
                <a:ea typeface="Mada"/>
                <a:cs typeface="Mada"/>
                <a:sym typeface="Mada"/>
              </a:rPr>
              <a:t>A</a:t>
            </a:r>
            <a:r>
              <a:rPr b="1" lang="en-GB" sz="2000">
                <a:latin typeface="Mada"/>
                <a:ea typeface="Mada"/>
                <a:cs typeface="Mada"/>
                <a:sym typeface="Mada"/>
              </a:rPr>
              <a:t>rrange</a:t>
            </a:r>
            <a:endParaRPr b="1" sz="2000">
              <a:latin typeface="Mada"/>
              <a:ea typeface="Mada"/>
              <a:cs typeface="Mada"/>
              <a:sym typeface="Mada"/>
            </a:endParaRPr>
          </a:p>
        </p:txBody>
      </p:sp>
      <p:sp>
        <p:nvSpPr>
          <p:cNvPr id="177" name="Google Shape;177;p15"/>
          <p:cNvSpPr/>
          <p:nvPr/>
        </p:nvSpPr>
        <p:spPr>
          <a:xfrm>
            <a:off x="438740" y="2610027"/>
            <a:ext cx="2254711" cy="54047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rgbClr val="000000"/>
              </a:buClr>
              <a:buSzPts val="1100"/>
              <a:buFont typeface="Arial"/>
              <a:buNone/>
            </a:pPr>
            <a:r>
              <a:rPr lang="en-GB" sz="2400">
                <a:latin typeface="Nunito"/>
                <a:ea typeface="Nunito"/>
                <a:cs typeface="Nunito"/>
                <a:sym typeface="Nunito"/>
              </a:rPr>
              <a:t>Asses</a:t>
            </a:r>
            <a:r>
              <a:rPr lang="en-GB" sz="2400">
                <a:latin typeface="Nunito"/>
                <a:ea typeface="Nunito"/>
                <a:cs typeface="Nunito"/>
                <a:sym typeface="Nunito"/>
              </a:rPr>
              <a:t>s</a:t>
            </a:r>
            <a:endParaRPr sz="3800">
              <a:latin typeface="Nunito"/>
              <a:ea typeface="Nunito"/>
              <a:cs typeface="Nunito"/>
              <a:sym typeface="Nunito"/>
            </a:endParaRPr>
          </a:p>
        </p:txBody>
      </p:sp>
      <p:sp>
        <p:nvSpPr>
          <p:cNvPr id="178" name="Google Shape;178;p15"/>
          <p:cNvSpPr/>
          <p:nvPr/>
        </p:nvSpPr>
        <p:spPr>
          <a:xfrm>
            <a:off x="71585" y="2565757"/>
            <a:ext cx="367184" cy="31451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438740" y="2880259"/>
            <a:ext cx="367184" cy="31451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123268" y="2610027"/>
            <a:ext cx="630981" cy="54047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207782" y="2682422"/>
            <a:ext cx="461948" cy="39568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1</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182" name="Google Shape;182;p15"/>
          <p:cNvSpPr/>
          <p:nvPr/>
        </p:nvSpPr>
        <p:spPr>
          <a:xfrm>
            <a:off x="490440" y="4591172"/>
            <a:ext cx="2254711" cy="54047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2400">
                <a:solidFill>
                  <a:schemeClr val="dk1"/>
                </a:solidFill>
                <a:latin typeface="Nunito"/>
                <a:ea typeface="Nunito"/>
                <a:cs typeface="Nunito"/>
                <a:sym typeface="Nunito"/>
              </a:rPr>
              <a:t>Advise</a:t>
            </a:r>
            <a:endParaRPr sz="2400">
              <a:latin typeface="Nunito"/>
              <a:ea typeface="Nunito"/>
              <a:cs typeface="Nunito"/>
              <a:sym typeface="Nunito"/>
            </a:endParaRPr>
          </a:p>
        </p:txBody>
      </p:sp>
      <p:sp>
        <p:nvSpPr>
          <p:cNvPr id="183" name="Google Shape;183;p15"/>
          <p:cNvSpPr/>
          <p:nvPr/>
        </p:nvSpPr>
        <p:spPr>
          <a:xfrm>
            <a:off x="123285" y="4546902"/>
            <a:ext cx="367184" cy="31451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490440" y="4861404"/>
            <a:ext cx="367184" cy="31451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174968" y="4591172"/>
            <a:ext cx="630981" cy="54047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259482" y="4663567"/>
            <a:ext cx="461948" cy="39568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2</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187" name="Google Shape;187;p15"/>
          <p:cNvSpPr txBox="1"/>
          <p:nvPr/>
        </p:nvSpPr>
        <p:spPr>
          <a:xfrm>
            <a:off x="347600" y="3230200"/>
            <a:ext cx="6241200" cy="1316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Ask about or assess lifestyle behaviors (physical activity, tobacco, alcohol, nutrition, healthy thinking and sleep) on a routine basis.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FF0000"/>
                </a:solidFill>
                <a:latin typeface="Mada"/>
                <a:ea typeface="Mada"/>
                <a:cs typeface="Mada"/>
                <a:sym typeface="Mada"/>
              </a:rPr>
              <a:t>Patient-centered assessment:</a:t>
            </a:r>
            <a:r>
              <a:rPr b="1" lang="en-GB" sz="1200">
                <a:latin typeface="Mada"/>
                <a:ea typeface="Mada"/>
                <a:cs typeface="Mada"/>
                <a:sym typeface="Mada"/>
              </a:rPr>
              <a:t> </a:t>
            </a:r>
            <a:endParaRPr b="1"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Considers </a:t>
            </a:r>
            <a:r>
              <a:rPr lang="en-GB" sz="1200">
                <a:solidFill>
                  <a:srgbClr val="FF0000"/>
                </a:solidFill>
                <a:latin typeface="Mada"/>
                <a:ea typeface="Mada"/>
                <a:cs typeface="Mada"/>
                <a:sym typeface="Mada"/>
              </a:rPr>
              <a:t>patient's goals</a:t>
            </a:r>
            <a:r>
              <a:rPr lang="en-GB" sz="1200">
                <a:solidFill>
                  <a:schemeClr val="dk1"/>
                </a:solidFill>
                <a:latin typeface="Mada"/>
                <a:ea typeface="Mada"/>
                <a:cs typeface="Mada"/>
                <a:sym typeface="Mada"/>
              </a:rPr>
              <a:t> and values and satisfaction with his or her progress.</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GB" sz="1200">
                <a:solidFill>
                  <a:srgbClr val="6AA84F"/>
                </a:solidFill>
                <a:latin typeface="Mada"/>
                <a:ea typeface="Mada"/>
                <a:cs typeface="Mada"/>
                <a:sym typeface="Mada"/>
              </a:rPr>
              <a:t>Doctor-centered assessment:</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rgbClr val="6AA84F"/>
                </a:solidFill>
                <a:latin typeface="Mada"/>
                <a:ea typeface="Mada"/>
                <a:cs typeface="Mada"/>
                <a:sym typeface="Mada"/>
              </a:rPr>
              <a:t>Doctor puts his goals and assessment over the patient (must avoid)</a:t>
            </a:r>
            <a:endParaRPr sz="1200">
              <a:solidFill>
                <a:schemeClr val="dk1"/>
              </a:solidFill>
              <a:latin typeface="Mada"/>
              <a:ea typeface="Mada"/>
              <a:cs typeface="Mada"/>
              <a:sym typeface="Mada"/>
            </a:endParaRPr>
          </a:p>
        </p:txBody>
      </p:sp>
      <p:sp>
        <p:nvSpPr>
          <p:cNvPr id="188" name="Google Shape;188;p15"/>
          <p:cNvSpPr/>
          <p:nvPr/>
        </p:nvSpPr>
        <p:spPr>
          <a:xfrm>
            <a:off x="438727" y="6886812"/>
            <a:ext cx="2254711" cy="54047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2400">
                <a:solidFill>
                  <a:schemeClr val="dk1"/>
                </a:solidFill>
                <a:latin typeface="Nunito"/>
                <a:ea typeface="Nunito"/>
                <a:cs typeface="Nunito"/>
                <a:sym typeface="Nunito"/>
              </a:rPr>
              <a:t>Agree</a:t>
            </a:r>
            <a:endParaRPr sz="2400">
              <a:latin typeface="Nunito"/>
              <a:ea typeface="Nunito"/>
              <a:cs typeface="Nunito"/>
              <a:sym typeface="Nunito"/>
            </a:endParaRPr>
          </a:p>
        </p:txBody>
      </p:sp>
      <p:sp>
        <p:nvSpPr>
          <p:cNvPr id="189" name="Google Shape;189;p15"/>
          <p:cNvSpPr/>
          <p:nvPr/>
        </p:nvSpPr>
        <p:spPr>
          <a:xfrm>
            <a:off x="71573" y="6842541"/>
            <a:ext cx="367184" cy="31451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438727" y="7157043"/>
            <a:ext cx="367184" cy="31451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123255" y="6886812"/>
            <a:ext cx="630981" cy="54047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207770" y="6959207"/>
            <a:ext cx="461948" cy="39568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3</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193" name="Google Shape;193;p15"/>
          <p:cNvSpPr txBox="1"/>
          <p:nvPr/>
        </p:nvSpPr>
        <p:spPr>
          <a:xfrm>
            <a:off x="347600" y="5193625"/>
            <a:ext cx="6241200" cy="1136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Give specific information about the benefits and goals of a healthy lifestyle and specific behaviors.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FF0000"/>
                </a:solidFill>
                <a:latin typeface="Mada"/>
                <a:ea typeface="Mada"/>
                <a:cs typeface="Mada"/>
                <a:sym typeface="Mada"/>
              </a:rPr>
              <a:t>Patient-centered advice: </a:t>
            </a:r>
            <a:endParaRPr b="1"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Includes information about benefits of a healthy lifestyle and how behaviors affect various outcomes.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Tailored to </a:t>
            </a:r>
            <a:r>
              <a:rPr lang="en-GB" sz="1200">
                <a:solidFill>
                  <a:srgbClr val="FF0000"/>
                </a:solidFill>
                <a:latin typeface="Mada"/>
                <a:ea typeface="Mada"/>
                <a:cs typeface="Mada"/>
                <a:sym typeface="Mada"/>
              </a:rPr>
              <a:t>patient's goals</a:t>
            </a:r>
            <a:r>
              <a:rPr lang="en-GB" sz="1200">
                <a:solidFill>
                  <a:schemeClr val="dk1"/>
                </a:solidFill>
                <a:latin typeface="Mada"/>
                <a:ea typeface="Mada"/>
                <a:cs typeface="Mada"/>
                <a:sym typeface="Mada"/>
              </a:rPr>
              <a:t>, values and environment.</a:t>
            </a:r>
            <a:endParaRPr sz="1200">
              <a:latin typeface="Mada"/>
              <a:ea typeface="Mada"/>
              <a:cs typeface="Mada"/>
              <a:sym typeface="Mada"/>
            </a:endParaRPr>
          </a:p>
        </p:txBody>
      </p:sp>
      <p:sp>
        <p:nvSpPr>
          <p:cNvPr id="194" name="Google Shape;194;p15"/>
          <p:cNvSpPr txBox="1"/>
          <p:nvPr/>
        </p:nvSpPr>
        <p:spPr>
          <a:xfrm>
            <a:off x="347600" y="7500775"/>
            <a:ext cx="6241200" cy="1563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Through a process of shared decision-making, collaboratively set realistic, personalized goals with the patient.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solidFill>
                  <a:srgbClr val="FF0000"/>
                </a:solidFill>
                <a:latin typeface="Mada"/>
                <a:ea typeface="Mada"/>
                <a:cs typeface="Mada"/>
                <a:sym typeface="Mada"/>
              </a:rPr>
              <a:t>Patient-centered goals: </a:t>
            </a:r>
            <a:endParaRPr b="1"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Based on the patient's level of interest and confidence in his or her ability to effect change.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Incorporated into a </a:t>
            </a:r>
            <a:r>
              <a:rPr lang="en-GB" sz="1200">
                <a:solidFill>
                  <a:srgbClr val="FF0000"/>
                </a:solidFill>
                <a:latin typeface="Mada"/>
                <a:ea typeface="Mada"/>
                <a:cs typeface="Mada"/>
                <a:sym typeface="Mada"/>
              </a:rPr>
              <a:t>patient-centered action plan</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The use of the </a:t>
            </a:r>
            <a:r>
              <a:rPr b="1" lang="en-GB" sz="1200">
                <a:solidFill>
                  <a:schemeClr val="dk1"/>
                </a:solidFill>
                <a:latin typeface="Mada"/>
                <a:ea typeface="Mada"/>
                <a:cs typeface="Mada"/>
                <a:sym typeface="Mada"/>
              </a:rPr>
              <a:t>SMART</a:t>
            </a:r>
            <a:r>
              <a:rPr lang="en-GB" sz="1200">
                <a:solidFill>
                  <a:schemeClr val="dk1"/>
                </a:solidFill>
                <a:latin typeface="Mada"/>
                <a:ea typeface="Mada"/>
                <a:cs typeface="Mada"/>
                <a:sym typeface="Mada"/>
              </a:rPr>
              <a:t> acronym </a:t>
            </a:r>
            <a:r>
              <a:rPr lang="en-GB" sz="1200">
                <a:solidFill>
                  <a:srgbClr val="999999"/>
                </a:solidFill>
                <a:latin typeface="Mada"/>
                <a:ea typeface="Mada"/>
                <a:cs typeface="Mada"/>
                <a:sym typeface="Mada"/>
              </a:rPr>
              <a:t>(next page).</a:t>
            </a:r>
            <a:endParaRPr sz="1200">
              <a:solidFill>
                <a:srgbClr val="999999"/>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6"/>
          <p:cNvSpPr/>
          <p:nvPr/>
        </p:nvSpPr>
        <p:spPr>
          <a:xfrm>
            <a:off x="135625" y="565350"/>
            <a:ext cx="7316100" cy="2860800"/>
          </a:xfrm>
          <a:prstGeom prst="roundRect">
            <a:avLst>
              <a:gd fmla="val 16667" name="adj"/>
            </a:avLst>
          </a:prstGeom>
          <a:noFill/>
          <a:ln cap="flat" cmpd="sng" w="19050">
            <a:solidFill>
              <a:srgbClr val="D0E0E3"/>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00" name="Google Shape;200;p16"/>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1: When assisting a patient you should start </a:t>
            </a:r>
            <a:r>
              <a:rPr b="1" lang="en-GB" sz="1000">
                <a:solidFill>
                  <a:srgbClr val="FF0000"/>
                </a:solidFill>
                <a:latin typeface="Mada"/>
                <a:ea typeface="Mada"/>
                <a:cs typeface="Mada"/>
                <a:sym typeface="Mada"/>
              </a:rPr>
              <a:t>gradually. </a:t>
            </a:r>
            <a:r>
              <a:rPr lang="en-GB" sz="1000">
                <a:solidFill>
                  <a:srgbClr val="6AA84F"/>
                </a:solidFill>
                <a:latin typeface="Mada"/>
                <a:ea typeface="Mada"/>
                <a:cs typeface="Mada"/>
                <a:sym typeface="Mada"/>
              </a:rPr>
              <a:t>For example don’t ask an obese person who has a sedentary lifestyle to start walking for 1hr instead start with 10mins the gradually increase till you reach 1hr. </a:t>
            </a:r>
            <a:endParaRPr sz="1000">
              <a:solidFill>
                <a:srgbClr val="6AA84F"/>
              </a:solidFill>
              <a:latin typeface="Mada"/>
              <a:ea typeface="Mada"/>
              <a:cs typeface="Mada"/>
              <a:sym typeface="Mada"/>
            </a:endParaRPr>
          </a:p>
          <a:p>
            <a:pPr indent="0" lvl="0" marL="0" rtl="0" algn="l">
              <a:spcBef>
                <a:spcPts val="0"/>
              </a:spcBef>
              <a:spcAft>
                <a:spcPts val="0"/>
              </a:spcAft>
              <a:buNone/>
            </a:pPr>
            <a:r>
              <a:rPr lang="en-GB" sz="1000">
                <a:solidFill>
                  <a:srgbClr val="6AA84F"/>
                </a:solidFill>
                <a:latin typeface="Mada"/>
                <a:ea typeface="Mada"/>
                <a:cs typeface="Mada"/>
                <a:sym typeface="Mada"/>
              </a:rPr>
              <a:t>A supportive family and environment also affects the patient's compliance. This is something that can’t be carried out independently </a:t>
            </a:r>
            <a:endParaRPr sz="10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2: The patient is strong about his habits so the change should come from him along with the help of a physician. Should NOT be in a form of orders from physician to patient. The physician and patient should reach an agreement first then the physician should give his advice</a:t>
            </a:r>
            <a:endParaRPr sz="1000">
              <a:latin typeface="Mada"/>
              <a:ea typeface="Mada"/>
              <a:cs typeface="Mada"/>
              <a:sym typeface="Mada"/>
            </a:endParaRPr>
          </a:p>
        </p:txBody>
      </p:sp>
      <p:sp>
        <p:nvSpPr>
          <p:cNvPr id="202" name="Google Shape;202;p16"/>
          <p:cNvSpPr/>
          <p:nvPr/>
        </p:nvSpPr>
        <p:spPr>
          <a:xfrm>
            <a:off x="502789" y="3581386"/>
            <a:ext cx="2254711" cy="54047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2400">
                <a:solidFill>
                  <a:schemeClr val="dk1"/>
                </a:solidFill>
                <a:latin typeface="Nunito"/>
                <a:ea typeface="Nunito"/>
                <a:cs typeface="Nunito"/>
                <a:sym typeface="Nunito"/>
              </a:rPr>
              <a:t>Assist</a:t>
            </a:r>
            <a:r>
              <a:rPr baseline="30000" lang="en-GB" sz="2600">
                <a:solidFill>
                  <a:srgbClr val="6AA84F"/>
                </a:solidFill>
                <a:latin typeface="Mada"/>
                <a:ea typeface="Mada"/>
                <a:cs typeface="Mada"/>
                <a:sym typeface="Mada"/>
              </a:rPr>
              <a:t>1</a:t>
            </a:r>
            <a:endParaRPr sz="2400">
              <a:latin typeface="Nunito"/>
              <a:ea typeface="Nunito"/>
              <a:cs typeface="Nunito"/>
              <a:sym typeface="Nunito"/>
            </a:endParaRPr>
          </a:p>
        </p:txBody>
      </p:sp>
      <p:sp>
        <p:nvSpPr>
          <p:cNvPr id="203" name="Google Shape;203;p16"/>
          <p:cNvSpPr/>
          <p:nvPr/>
        </p:nvSpPr>
        <p:spPr>
          <a:xfrm>
            <a:off x="135635" y="3537115"/>
            <a:ext cx="367184" cy="31451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502789" y="3851617"/>
            <a:ext cx="367184" cy="31451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187317" y="3581386"/>
            <a:ext cx="630981" cy="54047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271831" y="3653780"/>
            <a:ext cx="461948" cy="39568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4</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07" name="Google Shape;207;p16"/>
          <p:cNvSpPr txBox="1"/>
          <p:nvPr/>
        </p:nvSpPr>
        <p:spPr>
          <a:xfrm>
            <a:off x="195550" y="6334275"/>
            <a:ext cx="5931600" cy="100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Specify a plan for follow-up (e.g., visits, phone calls, e-mail, other).</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Patient-centered follow-up: </a:t>
            </a:r>
            <a:endParaRPr b="1"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Evidence-based.</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Tailored to </a:t>
            </a:r>
            <a:r>
              <a:rPr lang="en-GB" sz="1200">
                <a:solidFill>
                  <a:srgbClr val="FF0000"/>
                </a:solidFill>
                <a:latin typeface="Mada"/>
                <a:ea typeface="Mada"/>
                <a:cs typeface="Mada"/>
                <a:sym typeface="Mada"/>
              </a:rPr>
              <a:t>patient preferences</a:t>
            </a:r>
            <a:r>
              <a:rPr lang="en-GB" sz="1200">
                <a:solidFill>
                  <a:schemeClr val="dk1"/>
                </a:solidFill>
                <a:latin typeface="Mada"/>
                <a:ea typeface="Mada"/>
                <a:cs typeface="Mada"/>
                <a:sym typeface="Mada"/>
              </a:rPr>
              <a:t> and schedule.</a:t>
            </a:r>
            <a:endParaRPr sz="1200">
              <a:latin typeface="Mada"/>
              <a:ea typeface="Mada"/>
              <a:cs typeface="Mada"/>
              <a:sym typeface="Mada"/>
            </a:endParaRPr>
          </a:p>
        </p:txBody>
      </p:sp>
      <p:sp>
        <p:nvSpPr>
          <p:cNvPr id="208" name="Google Shape;208;p16"/>
          <p:cNvSpPr/>
          <p:nvPr/>
        </p:nvSpPr>
        <p:spPr>
          <a:xfrm>
            <a:off x="554489" y="5812604"/>
            <a:ext cx="2254711" cy="540472"/>
          </a:xfrm>
          <a:custGeom>
            <a:rect b="b" l="l" r="r" t="t"/>
            <a:pathLst>
              <a:path extrusionOk="0" h="32267" w="115301">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D0E0E3"/>
          </a:solidFill>
          <a:ln>
            <a:noFill/>
          </a:ln>
        </p:spPr>
        <p:txBody>
          <a:bodyPr anchorCtr="0" anchor="ctr" bIns="91425" lIns="731500" spcFirstLastPara="1" rIns="274300" wrap="square" tIns="91425">
            <a:noAutofit/>
          </a:bodyPr>
          <a:lstStyle/>
          <a:p>
            <a:pPr indent="0" lvl="0" marL="0" rtl="0" algn="ctr">
              <a:spcBef>
                <a:spcPts val="0"/>
              </a:spcBef>
              <a:spcAft>
                <a:spcPts val="0"/>
              </a:spcAft>
              <a:buClr>
                <a:schemeClr val="dk1"/>
              </a:buClr>
              <a:buSzPts val="1100"/>
              <a:buFont typeface="Arial"/>
              <a:buNone/>
            </a:pPr>
            <a:r>
              <a:rPr lang="en-GB" sz="2400">
                <a:solidFill>
                  <a:schemeClr val="dk1"/>
                </a:solidFill>
                <a:latin typeface="Nunito"/>
                <a:ea typeface="Nunito"/>
                <a:cs typeface="Nunito"/>
                <a:sym typeface="Nunito"/>
              </a:rPr>
              <a:t>Arrange</a:t>
            </a:r>
            <a:r>
              <a:rPr baseline="30000" lang="en-GB" sz="2600">
                <a:solidFill>
                  <a:srgbClr val="6AA84F"/>
                </a:solidFill>
                <a:latin typeface="Mada"/>
                <a:ea typeface="Mada"/>
                <a:cs typeface="Mada"/>
                <a:sym typeface="Mada"/>
              </a:rPr>
              <a:t>2</a:t>
            </a:r>
            <a:r>
              <a:rPr lang="en-GB" sz="2400">
                <a:solidFill>
                  <a:schemeClr val="dk1"/>
                </a:solidFill>
                <a:latin typeface="Nunito"/>
                <a:ea typeface="Nunito"/>
                <a:cs typeface="Nunito"/>
                <a:sym typeface="Nunito"/>
              </a:rPr>
              <a:t> </a:t>
            </a:r>
            <a:endParaRPr sz="2400">
              <a:latin typeface="Nunito"/>
              <a:ea typeface="Nunito"/>
              <a:cs typeface="Nunito"/>
              <a:sym typeface="Nunito"/>
            </a:endParaRPr>
          </a:p>
        </p:txBody>
      </p:sp>
      <p:sp>
        <p:nvSpPr>
          <p:cNvPr id="209" name="Google Shape;209;p16"/>
          <p:cNvSpPr/>
          <p:nvPr/>
        </p:nvSpPr>
        <p:spPr>
          <a:xfrm>
            <a:off x="187335" y="5768333"/>
            <a:ext cx="367184" cy="314515"/>
          </a:xfrm>
          <a:custGeom>
            <a:rect b="b" l="l" r="r" t="t"/>
            <a:pathLst>
              <a:path extrusionOk="0" h="18777" w="18777">
                <a:moveTo>
                  <a:pt x="18777" y="0"/>
                </a:moveTo>
                <a:cubicBezTo>
                  <a:pt x="8406" y="0"/>
                  <a:pt x="0" y="8406"/>
                  <a:pt x="0" y="18776"/>
                </a:cubicBezTo>
                <a:lnTo>
                  <a:pt x="18777" y="18776"/>
                </a:lnTo>
                <a:lnTo>
                  <a:pt x="18777" y="0"/>
                </a:ln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554489" y="6082835"/>
            <a:ext cx="367184" cy="314515"/>
          </a:xfrm>
          <a:custGeom>
            <a:rect b="b" l="l" r="r" t="t"/>
            <a:pathLst>
              <a:path extrusionOk="0" h="18777" w="18777">
                <a:moveTo>
                  <a:pt x="1" y="0"/>
                </a:moveTo>
                <a:lnTo>
                  <a:pt x="1" y="18777"/>
                </a:lnTo>
                <a:cubicBezTo>
                  <a:pt x="10371" y="18777"/>
                  <a:pt x="18777" y="10371"/>
                  <a:pt x="18777"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239017" y="5812604"/>
            <a:ext cx="630981" cy="540472"/>
          </a:xfrm>
          <a:custGeom>
            <a:rect b="b" l="l" r="r" t="t"/>
            <a:pathLst>
              <a:path extrusionOk="0" h="32267" w="32267">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323531" y="5884998"/>
            <a:ext cx="461948" cy="395685"/>
          </a:xfrm>
          <a:custGeom>
            <a:rect b="b" l="l" r="r" t="t"/>
            <a:pathLst>
              <a:path extrusionOk="0" h="23623" w="23623">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rgbClr val="FFFFFF"/>
                </a:solidFill>
                <a:latin typeface="Fira Sans Extra Condensed Medium"/>
                <a:ea typeface="Fira Sans Extra Condensed Medium"/>
                <a:cs typeface="Fira Sans Extra Condensed Medium"/>
                <a:sym typeface="Fira Sans Extra Condensed Medium"/>
              </a:rPr>
              <a:t>5</a:t>
            </a:r>
            <a:endParaRPr sz="2500">
              <a:solidFill>
                <a:srgbClr val="FFFFFF"/>
              </a:solidFill>
              <a:latin typeface="Fira Sans Extra Condensed Medium"/>
              <a:ea typeface="Fira Sans Extra Condensed Medium"/>
              <a:cs typeface="Fira Sans Extra Condensed Medium"/>
              <a:sym typeface="Fira Sans Extra Condensed Medium"/>
            </a:endParaRPr>
          </a:p>
        </p:txBody>
      </p:sp>
      <p:sp>
        <p:nvSpPr>
          <p:cNvPr id="213" name="Google Shape;213;p16"/>
          <p:cNvSpPr txBox="1"/>
          <p:nvPr/>
        </p:nvSpPr>
        <p:spPr>
          <a:xfrm>
            <a:off x="195550" y="4121850"/>
            <a:ext cx="5931600" cy="1571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Offer and/or refer to evidence-based interventions and resources, including </a:t>
            </a:r>
            <a:endParaRPr sz="1200">
              <a:latin typeface="Mada"/>
              <a:ea typeface="Mada"/>
              <a:cs typeface="Mada"/>
              <a:sym typeface="Mada"/>
            </a:endParaRPr>
          </a:p>
          <a:p>
            <a:pPr indent="0" lvl="0" marL="457200" rtl="0" algn="l">
              <a:spcBef>
                <a:spcPts val="0"/>
              </a:spcBef>
              <a:spcAft>
                <a:spcPts val="0"/>
              </a:spcAft>
              <a:buNone/>
            </a:pPr>
            <a:r>
              <a:rPr lang="en-GB" sz="1200">
                <a:latin typeface="Mada"/>
                <a:ea typeface="Mada"/>
                <a:cs typeface="Mada"/>
                <a:sym typeface="Mada"/>
              </a:rPr>
              <a:t>self-management support.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Patient-centered assistance: </a:t>
            </a:r>
            <a:endParaRPr b="1"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Evidence-based.</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Includes information about </a:t>
            </a:r>
            <a:r>
              <a:rPr lang="en-GB" sz="1200">
                <a:solidFill>
                  <a:srgbClr val="FF0000"/>
                </a:solidFill>
                <a:latin typeface="Mada"/>
                <a:ea typeface="Mada"/>
                <a:cs typeface="Mada"/>
                <a:sym typeface="Mada"/>
              </a:rPr>
              <a:t>benefits and harms</a:t>
            </a:r>
            <a:r>
              <a:rPr lang="en-GB" sz="1200">
                <a:solidFill>
                  <a:schemeClr val="dk1"/>
                </a:solidFill>
                <a:latin typeface="Mada"/>
                <a:ea typeface="Mada"/>
                <a:cs typeface="Mada"/>
                <a:sym typeface="Mada"/>
              </a:rPr>
              <a:t> of specific interventions.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Identifies </a:t>
            </a:r>
            <a:r>
              <a:rPr lang="en-GB" sz="1200">
                <a:solidFill>
                  <a:srgbClr val="FF0000"/>
                </a:solidFill>
                <a:latin typeface="Mada"/>
                <a:ea typeface="Mada"/>
                <a:cs typeface="Mada"/>
                <a:sym typeface="Mada"/>
              </a:rPr>
              <a:t>personal barriers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Includes tailored strategies and </a:t>
            </a:r>
            <a:r>
              <a:rPr lang="en-GB" sz="1200">
                <a:solidFill>
                  <a:srgbClr val="FF0000"/>
                </a:solidFill>
                <a:latin typeface="Mada"/>
                <a:ea typeface="Mada"/>
                <a:cs typeface="Mada"/>
                <a:sym typeface="Mada"/>
              </a:rPr>
              <a:t>problem-solving techniques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solidFill>
                  <a:schemeClr val="dk1"/>
                </a:solidFill>
                <a:latin typeface="Mada"/>
                <a:ea typeface="Mada"/>
                <a:cs typeface="Mada"/>
                <a:sym typeface="Mada"/>
              </a:rPr>
              <a:t>Incorporates </a:t>
            </a:r>
            <a:r>
              <a:rPr lang="en-GB" sz="1200">
                <a:solidFill>
                  <a:srgbClr val="FF0000"/>
                </a:solidFill>
                <a:latin typeface="Mada"/>
                <a:ea typeface="Mada"/>
                <a:cs typeface="Mada"/>
                <a:sym typeface="Mada"/>
              </a:rPr>
              <a:t>social and environmental</a:t>
            </a:r>
            <a:r>
              <a:rPr lang="en-GB" sz="1200">
                <a:solidFill>
                  <a:schemeClr val="dk1"/>
                </a:solidFill>
                <a:latin typeface="Mada"/>
                <a:ea typeface="Mada"/>
                <a:cs typeface="Mada"/>
                <a:sym typeface="Mada"/>
              </a:rPr>
              <a:t> supports.</a:t>
            </a:r>
            <a:endParaRPr sz="1200">
              <a:latin typeface="Mada"/>
              <a:ea typeface="Mada"/>
              <a:cs typeface="Mada"/>
              <a:sym typeface="Mada"/>
            </a:endParaRPr>
          </a:p>
        </p:txBody>
      </p:sp>
      <p:sp>
        <p:nvSpPr>
          <p:cNvPr id="214" name="Google Shape;214;p16"/>
          <p:cNvSpPr/>
          <p:nvPr/>
        </p:nvSpPr>
        <p:spPr>
          <a:xfrm>
            <a:off x="2473573" y="305446"/>
            <a:ext cx="2644200" cy="540600"/>
          </a:xfrm>
          <a:prstGeom prst="roundRect">
            <a:avLst>
              <a:gd fmla="val 50000"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Nunito"/>
                <a:ea typeface="Nunito"/>
                <a:cs typeface="Nunito"/>
                <a:sym typeface="Nunito"/>
              </a:rPr>
              <a:t>SMART</a:t>
            </a:r>
            <a:endParaRPr b="1" sz="2400">
              <a:solidFill>
                <a:srgbClr val="FFFFFF"/>
              </a:solidFill>
              <a:latin typeface="Nunito"/>
              <a:ea typeface="Nunito"/>
              <a:cs typeface="Nunito"/>
              <a:sym typeface="Nunito"/>
            </a:endParaRPr>
          </a:p>
        </p:txBody>
      </p:sp>
      <p:sp>
        <p:nvSpPr>
          <p:cNvPr id="215" name="Google Shape;215;p16"/>
          <p:cNvSpPr txBox="1"/>
          <p:nvPr/>
        </p:nvSpPr>
        <p:spPr>
          <a:xfrm>
            <a:off x="135625" y="1503350"/>
            <a:ext cx="1575000" cy="8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Have you explicitly stated what you intend to do?</a:t>
            </a:r>
            <a:endParaRPr/>
          </a:p>
        </p:txBody>
      </p:sp>
      <p:sp>
        <p:nvSpPr>
          <p:cNvPr id="216" name="Google Shape;216;p16"/>
          <p:cNvSpPr/>
          <p:nvPr/>
        </p:nvSpPr>
        <p:spPr>
          <a:xfrm>
            <a:off x="249325" y="1429615"/>
            <a:ext cx="1347600" cy="78000"/>
          </a:xfrm>
          <a:prstGeom prst="rect">
            <a:avLst/>
          </a:prstGeom>
          <a:solidFill>
            <a:srgbClr val="D0E0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17" name="Google Shape;217;p16"/>
          <p:cNvSpPr txBox="1"/>
          <p:nvPr/>
        </p:nvSpPr>
        <p:spPr>
          <a:xfrm>
            <a:off x="280050" y="1040075"/>
            <a:ext cx="12996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Nunito"/>
                <a:ea typeface="Nunito"/>
                <a:cs typeface="Nunito"/>
                <a:sym typeface="Nunito"/>
              </a:rPr>
              <a:t>S</a:t>
            </a:r>
            <a:r>
              <a:rPr b="1" lang="en-GB">
                <a:latin typeface="Nunito"/>
                <a:ea typeface="Nunito"/>
                <a:cs typeface="Nunito"/>
                <a:sym typeface="Nunito"/>
              </a:rPr>
              <a:t>pecific </a:t>
            </a:r>
            <a:endParaRPr b="1">
              <a:latin typeface="Nunito"/>
              <a:ea typeface="Nunito"/>
              <a:cs typeface="Nunito"/>
              <a:sym typeface="Nunito"/>
            </a:endParaRPr>
          </a:p>
        </p:txBody>
      </p:sp>
      <p:sp>
        <p:nvSpPr>
          <p:cNvPr id="218" name="Google Shape;218;p16"/>
          <p:cNvSpPr/>
          <p:nvPr/>
        </p:nvSpPr>
        <p:spPr>
          <a:xfrm>
            <a:off x="1673686" y="1429615"/>
            <a:ext cx="1347600" cy="78000"/>
          </a:xfrm>
          <a:prstGeom prst="rect">
            <a:avLst/>
          </a:prstGeom>
          <a:solidFill>
            <a:srgbClr val="A2C4C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19" name="Google Shape;219;p16"/>
          <p:cNvSpPr/>
          <p:nvPr/>
        </p:nvSpPr>
        <p:spPr>
          <a:xfrm>
            <a:off x="3115384" y="1429615"/>
            <a:ext cx="1347600" cy="78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20" name="Google Shape;220;p16"/>
          <p:cNvSpPr/>
          <p:nvPr/>
        </p:nvSpPr>
        <p:spPr>
          <a:xfrm>
            <a:off x="4557074" y="1429615"/>
            <a:ext cx="1347600" cy="78000"/>
          </a:xfrm>
          <a:prstGeom prst="rect">
            <a:avLst/>
          </a:prstGeom>
          <a:solidFill>
            <a:srgbClr val="45818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21" name="Google Shape;221;p16"/>
          <p:cNvSpPr/>
          <p:nvPr/>
        </p:nvSpPr>
        <p:spPr>
          <a:xfrm>
            <a:off x="5998774" y="1429615"/>
            <a:ext cx="1347600" cy="780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222" name="Google Shape;222;p16"/>
          <p:cNvSpPr txBox="1"/>
          <p:nvPr/>
        </p:nvSpPr>
        <p:spPr>
          <a:xfrm>
            <a:off x="1772375" y="1040075"/>
            <a:ext cx="11502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Nunito"/>
                <a:ea typeface="Nunito"/>
                <a:cs typeface="Nunito"/>
                <a:sym typeface="Nunito"/>
              </a:rPr>
              <a:t>M</a:t>
            </a:r>
            <a:r>
              <a:rPr b="1" lang="en-GB">
                <a:latin typeface="Nunito"/>
                <a:ea typeface="Nunito"/>
                <a:cs typeface="Nunito"/>
                <a:sym typeface="Nunito"/>
              </a:rPr>
              <a:t>easurable </a:t>
            </a:r>
            <a:endParaRPr b="1">
              <a:latin typeface="Nunito"/>
              <a:ea typeface="Nunito"/>
              <a:cs typeface="Nunito"/>
              <a:sym typeface="Nunito"/>
            </a:endParaRPr>
          </a:p>
        </p:txBody>
      </p:sp>
      <p:sp>
        <p:nvSpPr>
          <p:cNvPr id="223" name="Google Shape;223;p16"/>
          <p:cNvSpPr txBox="1"/>
          <p:nvPr/>
        </p:nvSpPr>
        <p:spPr>
          <a:xfrm>
            <a:off x="3214050" y="1040075"/>
            <a:ext cx="11502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Nunito"/>
                <a:ea typeface="Nunito"/>
                <a:cs typeface="Nunito"/>
                <a:sym typeface="Nunito"/>
              </a:rPr>
              <a:t>A</a:t>
            </a:r>
            <a:r>
              <a:rPr b="1" lang="en-GB">
                <a:latin typeface="Nunito"/>
                <a:ea typeface="Nunito"/>
                <a:cs typeface="Nunito"/>
                <a:sym typeface="Nunito"/>
              </a:rPr>
              <a:t>ttainable </a:t>
            </a:r>
            <a:endParaRPr b="1">
              <a:latin typeface="Nunito"/>
              <a:ea typeface="Nunito"/>
              <a:cs typeface="Nunito"/>
              <a:sym typeface="Nunito"/>
            </a:endParaRPr>
          </a:p>
        </p:txBody>
      </p:sp>
      <p:sp>
        <p:nvSpPr>
          <p:cNvPr id="224" name="Google Shape;224;p16"/>
          <p:cNvSpPr txBox="1"/>
          <p:nvPr/>
        </p:nvSpPr>
        <p:spPr>
          <a:xfrm>
            <a:off x="4655725" y="1040075"/>
            <a:ext cx="11502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Nunito"/>
                <a:ea typeface="Nunito"/>
                <a:cs typeface="Nunito"/>
                <a:sym typeface="Nunito"/>
              </a:rPr>
              <a:t>R</a:t>
            </a:r>
            <a:r>
              <a:rPr b="1" lang="en-GB">
                <a:latin typeface="Nunito"/>
                <a:ea typeface="Nunito"/>
                <a:cs typeface="Nunito"/>
                <a:sym typeface="Nunito"/>
              </a:rPr>
              <a:t>elevant </a:t>
            </a:r>
            <a:endParaRPr b="1">
              <a:latin typeface="Nunito"/>
              <a:ea typeface="Nunito"/>
              <a:cs typeface="Nunito"/>
              <a:sym typeface="Nunito"/>
            </a:endParaRPr>
          </a:p>
        </p:txBody>
      </p:sp>
      <p:sp>
        <p:nvSpPr>
          <p:cNvPr id="225" name="Google Shape;225;p16"/>
          <p:cNvSpPr txBox="1"/>
          <p:nvPr/>
        </p:nvSpPr>
        <p:spPr>
          <a:xfrm>
            <a:off x="6097400" y="1040075"/>
            <a:ext cx="1150200" cy="3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Nunito"/>
                <a:ea typeface="Nunito"/>
                <a:cs typeface="Nunito"/>
                <a:sym typeface="Nunito"/>
              </a:rPr>
              <a:t>T</a:t>
            </a:r>
            <a:r>
              <a:rPr b="1" lang="en-GB">
                <a:solidFill>
                  <a:schemeClr val="dk1"/>
                </a:solidFill>
                <a:latin typeface="Nunito"/>
                <a:ea typeface="Nunito"/>
                <a:cs typeface="Nunito"/>
                <a:sym typeface="Nunito"/>
              </a:rPr>
              <a:t>imely</a:t>
            </a:r>
            <a:endParaRPr b="1">
              <a:solidFill>
                <a:schemeClr val="dk1"/>
              </a:solidFill>
              <a:latin typeface="Nunito"/>
              <a:ea typeface="Nunito"/>
              <a:cs typeface="Nunito"/>
              <a:sym typeface="Nunito"/>
            </a:endParaRPr>
          </a:p>
        </p:txBody>
      </p:sp>
      <p:sp>
        <p:nvSpPr>
          <p:cNvPr id="226" name="Google Shape;226;p16"/>
          <p:cNvSpPr txBox="1"/>
          <p:nvPr/>
        </p:nvSpPr>
        <p:spPr>
          <a:xfrm>
            <a:off x="1559975" y="1503350"/>
            <a:ext cx="1575000" cy="7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Could you definitively say you had achieved your goal?</a:t>
            </a:r>
            <a:endParaRPr/>
          </a:p>
        </p:txBody>
      </p:sp>
      <p:sp>
        <p:nvSpPr>
          <p:cNvPr id="227" name="Google Shape;227;p16"/>
          <p:cNvSpPr txBox="1"/>
          <p:nvPr/>
        </p:nvSpPr>
        <p:spPr>
          <a:xfrm>
            <a:off x="3008175" y="1503350"/>
            <a:ext cx="1575000" cy="7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Do you feel confident that you can achieve the goal you set?</a:t>
            </a:r>
            <a:endParaRPr/>
          </a:p>
        </p:txBody>
      </p:sp>
      <p:sp>
        <p:nvSpPr>
          <p:cNvPr id="228" name="Google Shape;228;p16"/>
          <p:cNvSpPr txBox="1"/>
          <p:nvPr/>
        </p:nvSpPr>
        <p:spPr>
          <a:xfrm>
            <a:off x="4443375" y="1503350"/>
            <a:ext cx="1575000" cy="7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Would making this change bring you closer to your overall goal?</a:t>
            </a:r>
            <a:endParaRPr/>
          </a:p>
        </p:txBody>
      </p:sp>
      <p:sp>
        <p:nvSpPr>
          <p:cNvPr id="229" name="Google Shape;229;p16"/>
          <p:cNvSpPr txBox="1"/>
          <p:nvPr/>
        </p:nvSpPr>
        <p:spPr>
          <a:xfrm>
            <a:off x="5885075" y="1503350"/>
            <a:ext cx="1575000" cy="7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Have you stated the time frame in which this goal will be completed?</a:t>
            </a:r>
            <a:endParaRPr/>
          </a:p>
        </p:txBody>
      </p:sp>
      <p:sp>
        <p:nvSpPr>
          <p:cNvPr id="230" name="Google Shape;230;p16"/>
          <p:cNvSpPr/>
          <p:nvPr/>
        </p:nvSpPr>
        <p:spPr>
          <a:xfrm>
            <a:off x="2922570" y="2708650"/>
            <a:ext cx="2131800" cy="540600"/>
          </a:xfrm>
          <a:prstGeom prst="rightArrow">
            <a:avLst>
              <a:gd fmla="val 50000" name="adj1"/>
              <a:gd fmla="val 50000" name="adj2"/>
            </a:avLst>
          </a:prstGeom>
          <a:solidFill>
            <a:srgbClr val="134F5C"/>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SMART goal</a:t>
            </a:r>
            <a:endParaRPr sz="1800">
              <a:solidFill>
                <a:srgbClr val="FFFFFF"/>
              </a:solidFill>
              <a:latin typeface="Nunito"/>
              <a:ea typeface="Nunito"/>
              <a:cs typeface="Nunito"/>
              <a:sym typeface="Nunito"/>
            </a:endParaRPr>
          </a:p>
        </p:txBody>
      </p:sp>
      <p:sp>
        <p:nvSpPr>
          <p:cNvPr id="231" name="Google Shape;231;p16"/>
          <p:cNvSpPr/>
          <p:nvPr/>
        </p:nvSpPr>
        <p:spPr>
          <a:xfrm>
            <a:off x="2425263" y="2378813"/>
            <a:ext cx="2131800" cy="540600"/>
          </a:xfrm>
          <a:prstGeom prst="leftArrow">
            <a:avLst>
              <a:gd fmla="val 50000" name="adj1"/>
              <a:gd fmla="val 50000" name="adj2"/>
            </a:avLst>
          </a:prstGeom>
          <a:solidFill>
            <a:srgbClr val="A2C4C9"/>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General goal</a:t>
            </a:r>
            <a:endParaRPr sz="1800">
              <a:solidFill>
                <a:srgbClr val="FFFFFF"/>
              </a:solidFill>
              <a:latin typeface="Nunito"/>
              <a:ea typeface="Nunito"/>
              <a:cs typeface="Nunito"/>
              <a:sym typeface="Nunito"/>
            </a:endParaRPr>
          </a:p>
        </p:txBody>
      </p:sp>
      <p:sp>
        <p:nvSpPr>
          <p:cNvPr id="232" name="Google Shape;232;p16"/>
          <p:cNvSpPr txBox="1"/>
          <p:nvPr/>
        </p:nvSpPr>
        <p:spPr>
          <a:xfrm>
            <a:off x="5117775" y="2472300"/>
            <a:ext cx="2131800" cy="111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Starting tomorrow, I will eat a piece of fruit at breakfast and lunch four out of seven days per week.</a:t>
            </a:r>
            <a:endParaRPr b="1" sz="2000">
              <a:latin typeface="Mada"/>
              <a:ea typeface="Mada"/>
              <a:cs typeface="Mada"/>
              <a:sym typeface="Mada"/>
            </a:endParaRPr>
          </a:p>
        </p:txBody>
      </p:sp>
      <p:sp>
        <p:nvSpPr>
          <p:cNvPr id="233" name="Google Shape;233;p16"/>
          <p:cNvSpPr txBox="1"/>
          <p:nvPr/>
        </p:nvSpPr>
        <p:spPr>
          <a:xfrm>
            <a:off x="352466" y="2268063"/>
            <a:ext cx="1954500" cy="79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I want to eat healthier.</a:t>
            </a:r>
            <a:endParaRPr sz="1200">
              <a:latin typeface="Mada"/>
              <a:ea typeface="Mada"/>
              <a:cs typeface="Mada"/>
              <a:sym typeface="Mada"/>
            </a:endParaRPr>
          </a:p>
        </p:txBody>
      </p:sp>
      <p:sp>
        <p:nvSpPr>
          <p:cNvPr id="234" name="Google Shape;234;p16"/>
          <p:cNvSpPr txBox="1"/>
          <p:nvPr/>
        </p:nvSpPr>
        <p:spPr>
          <a:xfrm>
            <a:off x="4935163" y="2491931"/>
            <a:ext cx="404700" cy="31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Mada"/>
                <a:ea typeface="Mada"/>
                <a:cs typeface="Mada"/>
                <a:sym typeface="Mada"/>
              </a:rPr>
              <a:t>“</a:t>
            </a:r>
            <a:endParaRPr/>
          </a:p>
        </p:txBody>
      </p:sp>
      <p:sp>
        <p:nvSpPr>
          <p:cNvPr id="235" name="Google Shape;235;p16"/>
          <p:cNvSpPr txBox="1"/>
          <p:nvPr/>
        </p:nvSpPr>
        <p:spPr>
          <a:xfrm>
            <a:off x="6353828" y="2958240"/>
            <a:ext cx="4620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Mada"/>
                <a:ea typeface="Mada"/>
                <a:cs typeface="Mada"/>
                <a:sym typeface="Mada"/>
              </a:rPr>
              <a:t>”</a:t>
            </a:r>
            <a:endParaRPr/>
          </a:p>
        </p:txBody>
      </p:sp>
      <p:sp>
        <p:nvSpPr>
          <p:cNvPr id="236" name="Google Shape;236;p16"/>
          <p:cNvSpPr txBox="1"/>
          <p:nvPr/>
        </p:nvSpPr>
        <p:spPr>
          <a:xfrm>
            <a:off x="300438" y="2449893"/>
            <a:ext cx="404700" cy="31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Mada"/>
                <a:ea typeface="Mada"/>
                <a:cs typeface="Mada"/>
                <a:sym typeface="Mada"/>
              </a:rPr>
              <a:t>“</a:t>
            </a:r>
            <a:endParaRPr/>
          </a:p>
        </p:txBody>
      </p:sp>
      <p:sp>
        <p:nvSpPr>
          <p:cNvPr id="237" name="Google Shape;237;p16"/>
          <p:cNvSpPr txBox="1"/>
          <p:nvPr/>
        </p:nvSpPr>
        <p:spPr>
          <a:xfrm>
            <a:off x="1899201" y="2406540"/>
            <a:ext cx="4620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Mada"/>
                <a:ea typeface="Mada"/>
                <a:cs typeface="Mada"/>
                <a:sym typeface="Mada"/>
              </a:rPr>
              <a:t>”</a:t>
            </a:r>
            <a:endParaRPr/>
          </a:p>
        </p:txBody>
      </p:sp>
      <p:sp>
        <p:nvSpPr>
          <p:cNvPr id="238" name="Google Shape;238;p16"/>
          <p:cNvSpPr txBox="1"/>
          <p:nvPr/>
        </p:nvSpPr>
        <p:spPr>
          <a:xfrm>
            <a:off x="135625" y="7305350"/>
            <a:ext cx="27036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Real clinic setting </a:t>
            </a:r>
            <a:endParaRPr>
              <a:solidFill>
                <a:srgbClr val="76A5AF"/>
              </a:solidFill>
            </a:endParaRPr>
          </a:p>
        </p:txBody>
      </p:sp>
      <p:sp>
        <p:nvSpPr>
          <p:cNvPr id="239" name="Google Shape;239;p16"/>
          <p:cNvSpPr txBox="1"/>
          <p:nvPr/>
        </p:nvSpPr>
        <p:spPr>
          <a:xfrm>
            <a:off x="135625" y="7717050"/>
            <a:ext cx="4388700" cy="65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Are there any flaws in this doctor-patient set-up (picture)?</a:t>
            </a:r>
            <a:endParaRPr sz="1200">
              <a:solidFill>
                <a:schemeClr val="dk1"/>
              </a:solidFill>
              <a:latin typeface="Mada"/>
              <a:ea typeface="Mada"/>
              <a:cs typeface="Mada"/>
              <a:sym typeface="Mada"/>
            </a:endParaRPr>
          </a:p>
          <a:p>
            <a:pPr indent="-292100" lvl="0"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No barrier between the physician and patient → good indicator </a:t>
            </a:r>
            <a:endParaRPr sz="1000">
              <a:solidFill>
                <a:srgbClr val="6AA84F"/>
              </a:solidFill>
              <a:latin typeface="Mada"/>
              <a:ea typeface="Mada"/>
              <a:cs typeface="Mada"/>
              <a:sym typeface="Mada"/>
            </a:endParaRPr>
          </a:p>
          <a:p>
            <a:pPr indent="-292100" lvl="0"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Eye contact → good indicator</a:t>
            </a:r>
            <a:endParaRPr sz="1000">
              <a:solidFill>
                <a:srgbClr val="6AA84F"/>
              </a:solidFill>
              <a:latin typeface="Mada"/>
              <a:ea typeface="Mada"/>
              <a:cs typeface="Mada"/>
              <a:sym typeface="Mada"/>
            </a:endParaRPr>
          </a:p>
          <a:p>
            <a:pPr indent="-292100" lvl="0"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Worried patient → bad indicator </a:t>
            </a:r>
            <a:endParaRPr sz="1000">
              <a:solidFill>
                <a:srgbClr val="6AA84F"/>
              </a:solidFill>
              <a:latin typeface="Mada"/>
              <a:ea typeface="Mada"/>
              <a:cs typeface="Mada"/>
              <a:sym typeface="Mada"/>
            </a:endParaRPr>
          </a:p>
          <a:p>
            <a:pPr indent="-292100" lvl="0" marL="9144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Authority → bad indicator </a:t>
            </a:r>
            <a:endParaRPr sz="1200">
              <a:solidFill>
                <a:schemeClr val="dk1"/>
              </a:solidFill>
              <a:latin typeface="Mada"/>
              <a:ea typeface="Mada"/>
              <a:cs typeface="Mada"/>
              <a:sym typeface="Mada"/>
            </a:endParaRPr>
          </a:p>
        </p:txBody>
      </p:sp>
      <p:pic>
        <p:nvPicPr>
          <p:cNvPr id="240" name="Google Shape;240;p16"/>
          <p:cNvPicPr preferRelativeResize="0"/>
          <p:nvPr/>
        </p:nvPicPr>
        <p:blipFill>
          <a:blip r:embed="rId3">
            <a:alphaModFix/>
          </a:blip>
          <a:stretch>
            <a:fillRect/>
          </a:stretch>
        </p:blipFill>
        <p:spPr>
          <a:xfrm>
            <a:off x="4853150" y="7562950"/>
            <a:ext cx="1994400" cy="1524900"/>
          </a:xfrm>
          <a:prstGeom prst="round2SameRect">
            <a:avLst>
              <a:gd fmla="val 16667" name="adj1"/>
              <a:gd fmla="val 0" name="adj2"/>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7"/>
          <p:cNvSpPr txBox="1"/>
          <p:nvPr/>
        </p:nvSpPr>
        <p:spPr>
          <a:xfrm>
            <a:off x="4716538" y="4757747"/>
            <a:ext cx="2131800" cy="59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Good </a:t>
            </a:r>
            <a:r>
              <a:rPr lang="en-GB" sz="1200">
                <a:latin typeface="Mada"/>
                <a:ea typeface="Mada"/>
                <a:cs typeface="Mada"/>
                <a:sym typeface="Mada"/>
              </a:rPr>
              <a:t>communication</a:t>
            </a:r>
            <a:r>
              <a:rPr lang="en-GB" sz="1200">
                <a:latin typeface="Mada"/>
                <a:ea typeface="Mada"/>
                <a:cs typeface="Mada"/>
                <a:sym typeface="Mada"/>
              </a:rPr>
              <a:t> &amp; counseling is good for doctors, </a:t>
            </a:r>
            <a:r>
              <a:rPr lang="en-GB" sz="1200">
                <a:latin typeface="Mada"/>
                <a:ea typeface="Mada"/>
                <a:cs typeface="Mada"/>
                <a:sym typeface="Mada"/>
              </a:rPr>
              <a:t>patients</a:t>
            </a:r>
            <a:r>
              <a:rPr lang="en-GB" sz="1200">
                <a:latin typeface="Mada"/>
                <a:ea typeface="Mada"/>
                <a:cs typeface="Mada"/>
                <a:sym typeface="Mada"/>
              </a:rPr>
              <a:t> and health service</a:t>
            </a:r>
            <a:endParaRPr b="1" sz="2000">
              <a:latin typeface="Mada"/>
              <a:ea typeface="Mada"/>
              <a:cs typeface="Mada"/>
              <a:sym typeface="Mada"/>
            </a:endParaRPr>
          </a:p>
        </p:txBody>
      </p:sp>
      <p:sp>
        <p:nvSpPr>
          <p:cNvPr id="246" name="Google Shape;246;p17"/>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75" y="9651775"/>
            <a:ext cx="7589400" cy="10467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1: Using medical terms with the patient. Very common among medical students. Try to avoid this! </a:t>
            </a:r>
            <a:endParaRPr sz="1000">
              <a:solidFill>
                <a:srgbClr val="6AA84F"/>
              </a:solidFill>
              <a:latin typeface="Mada"/>
              <a:ea typeface="Mada"/>
              <a:cs typeface="Mada"/>
              <a:sym typeface="Mada"/>
            </a:endParaRPr>
          </a:p>
        </p:txBody>
      </p:sp>
      <p:sp>
        <p:nvSpPr>
          <p:cNvPr id="248" name="Google Shape;248;p17"/>
          <p:cNvSpPr txBox="1"/>
          <p:nvPr/>
        </p:nvSpPr>
        <p:spPr>
          <a:xfrm>
            <a:off x="110063" y="496610"/>
            <a:ext cx="32520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Professional Behavior</a:t>
            </a:r>
            <a:endParaRPr>
              <a:solidFill>
                <a:srgbClr val="76A5AF"/>
              </a:solidFill>
            </a:endParaRPr>
          </a:p>
        </p:txBody>
      </p:sp>
      <p:sp>
        <p:nvSpPr>
          <p:cNvPr id="249" name="Google Shape;249;p17"/>
          <p:cNvSpPr/>
          <p:nvPr/>
        </p:nvSpPr>
        <p:spPr>
          <a:xfrm>
            <a:off x="390750" y="1232984"/>
            <a:ext cx="658800" cy="6492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250" name="Google Shape;250;p17"/>
          <p:cNvCxnSpPr/>
          <p:nvPr/>
        </p:nvCxnSpPr>
        <p:spPr>
          <a:xfrm>
            <a:off x="1156025" y="1561706"/>
            <a:ext cx="500400" cy="0"/>
          </a:xfrm>
          <a:prstGeom prst="straightConnector1">
            <a:avLst/>
          </a:prstGeom>
          <a:noFill/>
          <a:ln cap="flat" cmpd="sng" w="19050">
            <a:solidFill>
              <a:srgbClr val="CCCCCC"/>
            </a:solidFill>
            <a:prstDash val="solid"/>
            <a:round/>
            <a:headEnd len="med" w="med" type="oval"/>
            <a:tailEnd len="med" w="med" type="oval"/>
          </a:ln>
        </p:spPr>
      </p:cxnSp>
      <p:cxnSp>
        <p:nvCxnSpPr>
          <p:cNvPr id="251" name="Google Shape;251;p17"/>
          <p:cNvCxnSpPr/>
          <p:nvPr/>
        </p:nvCxnSpPr>
        <p:spPr>
          <a:xfrm>
            <a:off x="2706960" y="1561706"/>
            <a:ext cx="500400" cy="0"/>
          </a:xfrm>
          <a:prstGeom prst="straightConnector1">
            <a:avLst/>
          </a:prstGeom>
          <a:noFill/>
          <a:ln cap="flat" cmpd="sng" w="19050">
            <a:solidFill>
              <a:srgbClr val="CCCCCC"/>
            </a:solidFill>
            <a:prstDash val="solid"/>
            <a:round/>
            <a:headEnd len="med" w="med" type="oval"/>
            <a:tailEnd len="med" w="med" type="oval"/>
          </a:ln>
        </p:spPr>
      </p:cxnSp>
      <p:sp>
        <p:nvSpPr>
          <p:cNvPr id="252" name="Google Shape;252;p17"/>
          <p:cNvSpPr/>
          <p:nvPr/>
        </p:nvSpPr>
        <p:spPr>
          <a:xfrm>
            <a:off x="1851717" y="1232984"/>
            <a:ext cx="658800" cy="6492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53" name="Google Shape;253;p17"/>
          <p:cNvSpPr/>
          <p:nvPr/>
        </p:nvSpPr>
        <p:spPr>
          <a:xfrm>
            <a:off x="3361382" y="1232984"/>
            <a:ext cx="658800" cy="6492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cxnSp>
        <p:nvCxnSpPr>
          <p:cNvPr id="254" name="Google Shape;254;p17"/>
          <p:cNvCxnSpPr/>
          <p:nvPr/>
        </p:nvCxnSpPr>
        <p:spPr>
          <a:xfrm>
            <a:off x="4257892" y="1565744"/>
            <a:ext cx="500400" cy="0"/>
          </a:xfrm>
          <a:prstGeom prst="straightConnector1">
            <a:avLst/>
          </a:prstGeom>
          <a:noFill/>
          <a:ln cap="flat" cmpd="sng" w="19050">
            <a:solidFill>
              <a:srgbClr val="CCCCCC"/>
            </a:solidFill>
            <a:prstDash val="solid"/>
            <a:round/>
            <a:headEnd len="med" w="med" type="oval"/>
            <a:tailEnd len="med" w="med" type="oval"/>
          </a:ln>
        </p:spPr>
      </p:cxnSp>
      <p:cxnSp>
        <p:nvCxnSpPr>
          <p:cNvPr id="255" name="Google Shape;255;p17"/>
          <p:cNvCxnSpPr/>
          <p:nvPr/>
        </p:nvCxnSpPr>
        <p:spPr>
          <a:xfrm>
            <a:off x="5808827" y="1565744"/>
            <a:ext cx="500400" cy="0"/>
          </a:xfrm>
          <a:prstGeom prst="straightConnector1">
            <a:avLst/>
          </a:prstGeom>
          <a:noFill/>
          <a:ln cap="flat" cmpd="sng" w="19050">
            <a:solidFill>
              <a:srgbClr val="CCCCCC"/>
            </a:solidFill>
            <a:prstDash val="solid"/>
            <a:round/>
            <a:headEnd len="med" w="med" type="oval"/>
            <a:tailEnd len="med" w="med" type="oval"/>
          </a:ln>
        </p:spPr>
      </p:cxnSp>
      <p:sp>
        <p:nvSpPr>
          <p:cNvPr id="256" name="Google Shape;256;p17"/>
          <p:cNvSpPr/>
          <p:nvPr/>
        </p:nvSpPr>
        <p:spPr>
          <a:xfrm>
            <a:off x="4953584" y="1237023"/>
            <a:ext cx="658800" cy="6492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sp>
        <p:nvSpPr>
          <p:cNvPr id="257" name="Google Shape;257;p17"/>
          <p:cNvSpPr/>
          <p:nvPr/>
        </p:nvSpPr>
        <p:spPr>
          <a:xfrm>
            <a:off x="6463249" y="1237023"/>
            <a:ext cx="658800" cy="649200"/>
          </a:xfrm>
          <a:prstGeom prst="ellipse">
            <a:avLst/>
          </a:prstGeom>
          <a:noFill/>
          <a:ln cap="flat" cmpd="sng" w="762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p:txBody>
      </p:sp>
      <p:pic>
        <p:nvPicPr>
          <p:cNvPr id="258" name="Google Shape;258;p17"/>
          <p:cNvPicPr preferRelativeResize="0"/>
          <p:nvPr/>
        </p:nvPicPr>
        <p:blipFill>
          <a:blip r:embed="rId3">
            <a:alphaModFix/>
          </a:blip>
          <a:stretch>
            <a:fillRect/>
          </a:stretch>
        </p:blipFill>
        <p:spPr>
          <a:xfrm>
            <a:off x="390750" y="1198413"/>
            <a:ext cx="658800" cy="658800"/>
          </a:xfrm>
          <a:prstGeom prst="rect">
            <a:avLst/>
          </a:prstGeom>
          <a:noFill/>
          <a:ln>
            <a:noFill/>
          </a:ln>
        </p:spPr>
      </p:pic>
      <p:pic>
        <p:nvPicPr>
          <p:cNvPr id="259" name="Google Shape;259;p17"/>
          <p:cNvPicPr preferRelativeResize="0"/>
          <p:nvPr/>
        </p:nvPicPr>
        <p:blipFill>
          <a:blip r:embed="rId4">
            <a:alphaModFix/>
          </a:blip>
          <a:stretch>
            <a:fillRect/>
          </a:stretch>
        </p:blipFill>
        <p:spPr>
          <a:xfrm>
            <a:off x="1957250" y="1303385"/>
            <a:ext cx="448875" cy="448875"/>
          </a:xfrm>
          <a:prstGeom prst="rect">
            <a:avLst/>
          </a:prstGeom>
          <a:noFill/>
          <a:ln>
            <a:noFill/>
          </a:ln>
        </p:spPr>
      </p:pic>
      <p:pic>
        <p:nvPicPr>
          <p:cNvPr id="260" name="Google Shape;260;p17"/>
          <p:cNvPicPr preferRelativeResize="0"/>
          <p:nvPr/>
        </p:nvPicPr>
        <p:blipFill>
          <a:blip r:embed="rId5">
            <a:alphaModFix/>
          </a:blip>
          <a:stretch>
            <a:fillRect/>
          </a:stretch>
        </p:blipFill>
        <p:spPr>
          <a:xfrm>
            <a:off x="6610074" y="1366646"/>
            <a:ext cx="398225" cy="398203"/>
          </a:xfrm>
          <a:prstGeom prst="rect">
            <a:avLst/>
          </a:prstGeom>
          <a:noFill/>
          <a:ln>
            <a:noFill/>
          </a:ln>
        </p:spPr>
      </p:pic>
      <p:pic>
        <p:nvPicPr>
          <p:cNvPr id="261" name="Google Shape;261;p17"/>
          <p:cNvPicPr preferRelativeResize="0"/>
          <p:nvPr/>
        </p:nvPicPr>
        <p:blipFill>
          <a:blip r:embed="rId6">
            <a:alphaModFix/>
          </a:blip>
          <a:stretch>
            <a:fillRect/>
          </a:stretch>
        </p:blipFill>
        <p:spPr>
          <a:xfrm>
            <a:off x="3508163" y="1358460"/>
            <a:ext cx="398225" cy="398225"/>
          </a:xfrm>
          <a:prstGeom prst="rect">
            <a:avLst/>
          </a:prstGeom>
          <a:noFill/>
          <a:ln>
            <a:noFill/>
          </a:ln>
        </p:spPr>
      </p:pic>
      <p:pic>
        <p:nvPicPr>
          <p:cNvPr id="262" name="Google Shape;262;p17"/>
          <p:cNvPicPr preferRelativeResize="0"/>
          <p:nvPr/>
        </p:nvPicPr>
        <p:blipFill>
          <a:blip r:embed="rId7">
            <a:alphaModFix/>
          </a:blip>
          <a:stretch>
            <a:fillRect/>
          </a:stretch>
        </p:blipFill>
        <p:spPr>
          <a:xfrm>
            <a:off x="5033363" y="1311872"/>
            <a:ext cx="500400" cy="499500"/>
          </a:xfrm>
          <a:prstGeom prst="ellipse">
            <a:avLst/>
          </a:prstGeom>
          <a:noFill/>
          <a:ln>
            <a:noFill/>
          </a:ln>
        </p:spPr>
      </p:pic>
      <p:sp>
        <p:nvSpPr>
          <p:cNvPr id="263" name="Google Shape;263;p17"/>
          <p:cNvSpPr txBox="1"/>
          <p:nvPr/>
        </p:nvSpPr>
        <p:spPr>
          <a:xfrm>
            <a:off x="3871" y="1943822"/>
            <a:ext cx="15897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Building Rapport.</a:t>
            </a:r>
            <a:endParaRPr/>
          </a:p>
        </p:txBody>
      </p:sp>
      <p:sp>
        <p:nvSpPr>
          <p:cNvPr id="264" name="Google Shape;264;p17"/>
          <p:cNvSpPr txBox="1"/>
          <p:nvPr/>
        </p:nvSpPr>
        <p:spPr>
          <a:xfrm>
            <a:off x="1386286" y="1943822"/>
            <a:ext cx="15897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Showing empathy.</a:t>
            </a:r>
            <a:endParaRPr/>
          </a:p>
        </p:txBody>
      </p:sp>
      <p:sp>
        <p:nvSpPr>
          <p:cNvPr id="265" name="Google Shape;265;p17"/>
          <p:cNvSpPr txBox="1"/>
          <p:nvPr/>
        </p:nvSpPr>
        <p:spPr>
          <a:xfrm>
            <a:off x="2895923" y="1943822"/>
            <a:ext cx="15897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Good posture.</a:t>
            </a:r>
            <a:endParaRPr/>
          </a:p>
        </p:txBody>
      </p:sp>
      <p:sp>
        <p:nvSpPr>
          <p:cNvPr id="266" name="Google Shape;266;p17"/>
          <p:cNvSpPr txBox="1"/>
          <p:nvPr/>
        </p:nvSpPr>
        <p:spPr>
          <a:xfrm>
            <a:off x="4488736" y="1943822"/>
            <a:ext cx="15897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Appropriate body language.</a:t>
            </a:r>
            <a:endParaRPr/>
          </a:p>
        </p:txBody>
      </p:sp>
      <p:sp>
        <p:nvSpPr>
          <p:cNvPr id="267" name="Google Shape;267;p17"/>
          <p:cNvSpPr txBox="1"/>
          <p:nvPr/>
        </p:nvSpPr>
        <p:spPr>
          <a:xfrm>
            <a:off x="5997800" y="1943811"/>
            <a:ext cx="15897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Mada"/>
                <a:ea typeface="Mada"/>
                <a:cs typeface="Mada"/>
                <a:sym typeface="Mada"/>
              </a:rPr>
              <a:t>Avoids interruptions.</a:t>
            </a:r>
            <a:endParaRPr/>
          </a:p>
        </p:txBody>
      </p:sp>
      <p:pic>
        <p:nvPicPr>
          <p:cNvPr id="268" name="Google Shape;268;p17"/>
          <p:cNvPicPr preferRelativeResize="0"/>
          <p:nvPr/>
        </p:nvPicPr>
        <p:blipFill rotWithShape="1">
          <a:blip r:embed="rId8">
            <a:alphaModFix/>
          </a:blip>
          <a:srcRect b="0" l="2850" r="7800" t="4297"/>
          <a:stretch/>
        </p:blipFill>
        <p:spPr>
          <a:xfrm>
            <a:off x="6712275" y="1502022"/>
            <a:ext cx="193800" cy="173700"/>
          </a:xfrm>
          <a:prstGeom prst="ellipse">
            <a:avLst/>
          </a:prstGeom>
          <a:noFill/>
          <a:ln>
            <a:noFill/>
          </a:ln>
        </p:spPr>
      </p:pic>
      <p:sp>
        <p:nvSpPr>
          <p:cNvPr id="269" name="Google Shape;269;p17"/>
          <p:cNvSpPr txBox="1"/>
          <p:nvPr/>
        </p:nvSpPr>
        <p:spPr>
          <a:xfrm>
            <a:off x="110063" y="2264497"/>
            <a:ext cx="4638600" cy="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Blocking Behavior of Doctors</a:t>
            </a:r>
            <a:endParaRPr>
              <a:solidFill>
                <a:srgbClr val="76A5AF"/>
              </a:solidFill>
            </a:endParaRPr>
          </a:p>
        </p:txBody>
      </p:sp>
      <p:pic>
        <p:nvPicPr>
          <p:cNvPr id="270" name="Google Shape;270;p17"/>
          <p:cNvPicPr preferRelativeResize="0"/>
          <p:nvPr/>
        </p:nvPicPr>
        <p:blipFill>
          <a:blip r:embed="rId9">
            <a:alphaModFix/>
          </a:blip>
          <a:stretch>
            <a:fillRect/>
          </a:stretch>
        </p:blipFill>
        <p:spPr>
          <a:xfrm>
            <a:off x="3440503" y="3154261"/>
            <a:ext cx="684724" cy="684700"/>
          </a:xfrm>
          <a:prstGeom prst="rect">
            <a:avLst/>
          </a:prstGeom>
          <a:noFill/>
          <a:ln>
            <a:noFill/>
          </a:ln>
        </p:spPr>
      </p:pic>
      <p:sp>
        <p:nvSpPr>
          <p:cNvPr id="271" name="Google Shape;271;p17"/>
          <p:cNvSpPr txBox="1"/>
          <p:nvPr/>
        </p:nvSpPr>
        <p:spPr>
          <a:xfrm>
            <a:off x="977204" y="3202261"/>
            <a:ext cx="1800600" cy="787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Offering advice and reassurance before the main problems have been identified.</a:t>
            </a:r>
            <a:endParaRPr i="0" sz="1000" u="none" cap="none" strike="noStrike">
              <a:latin typeface="Mada"/>
              <a:ea typeface="Mada"/>
              <a:cs typeface="Mada"/>
              <a:sym typeface="Mada"/>
            </a:endParaRPr>
          </a:p>
        </p:txBody>
      </p:sp>
      <p:cxnSp>
        <p:nvCxnSpPr>
          <p:cNvPr id="272" name="Google Shape;272;p17"/>
          <p:cNvCxnSpPr/>
          <p:nvPr/>
        </p:nvCxnSpPr>
        <p:spPr>
          <a:xfrm rot="10800000">
            <a:off x="2774331" y="3523332"/>
            <a:ext cx="333300" cy="0"/>
          </a:xfrm>
          <a:prstGeom prst="straightConnector1">
            <a:avLst/>
          </a:prstGeom>
          <a:noFill/>
          <a:ln cap="flat" cmpd="sng" w="9525">
            <a:solidFill>
              <a:srgbClr val="D9D9D9"/>
            </a:solidFill>
            <a:prstDash val="solid"/>
            <a:round/>
            <a:headEnd len="sm" w="sm" type="none"/>
            <a:tailEnd len="med" w="med" type="oval"/>
          </a:ln>
        </p:spPr>
      </p:cxnSp>
      <p:sp>
        <p:nvSpPr>
          <p:cNvPr id="273" name="Google Shape;273;p17"/>
          <p:cNvSpPr txBox="1"/>
          <p:nvPr/>
        </p:nvSpPr>
        <p:spPr>
          <a:xfrm>
            <a:off x="4814603" y="2731261"/>
            <a:ext cx="1589700" cy="69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Attending to physical aspects only.</a:t>
            </a:r>
            <a:endParaRPr i="0" sz="1000" u="none" cap="none" strike="noStrike">
              <a:latin typeface="Mada"/>
              <a:ea typeface="Mada"/>
              <a:cs typeface="Mada"/>
              <a:sym typeface="Mada"/>
            </a:endParaRPr>
          </a:p>
        </p:txBody>
      </p:sp>
      <p:cxnSp>
        <p:nvCxnSpPr>
          <p:cNvPr id="274" name="Google Shape;274;p17"/>
          <p:cNvCxnSpPr/>
          <p:nvPr/>
        </p:nvCxnSpPr>
        <p:spPr>
          <a:xfrm>
            <a:off x="4125339" y="3011640"/>
            <a:ext cx="677100" cy="0"/>
          </a:xfrm>
          <a:prstGeom prst="straightConnector1">
            <a:avLst/>
          </a:prstGeom>
          <a:noFill/>
          <a:ln cap="flat" cmpd="sng" w="9525">
            <a:solidFill>
              <a:srgbClr val="134F5C"/>
            </a:solidFill>
            <a:prstDash val="solid"/>
            <a:round/>
            <a:headEnd len="sm" w="sm" type="none"/>
            <a:tailEnd len="med" w="med" type="oval"/>
          </a:ln>
        </p:spPr>
      </p:cxnSp>
      <p:sp>
        <p:nvSpPr>
          <p:cNvPr id="275" name="Google Shape;275;p17"/>
          <p:cNvSpPr txBox="1"/>
          <p:nvPr/>
        </p:nvSpPr>
        <p:spPr>
          <a:xfrm>
            <a:off x="4814606" y="3838961"/>
            <a:ext cx="1589700" cy="69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600"/>
              </a:spcAft>
              <a:buClr>
                <a:srgbClr val="000000"/>
              </a:buClr>
              <a:buSzPts val="800"/>
              <a:buFont typeface="Arial"/>
              <a:buNone/>
            </a:pPr>
            <a:r>
              <a:rPr lang="en-GB" sz="1200">
                <a:latin typeface="Mada"/>
                <a:ea typeface="Mada"/>
                <a:cs typeface="Mada"/>
                <a:sym typeface="Mada"/>
              </a:rPr>
              <a:t>Explaining away distress as normal.</a:t>
            </a:r>
            <a:endParaRPr i="0" sz="1000" u="none" cap="none" strike="noStrike">
              <a:latin typeface="Mada"/>
              <a:ea typeface="Mada"/>
              <a:cs typeface="Mada"/>
              <a:sym typeface="Mada"/>
            </a:endParaRPr>
          </a:p>
        </p:txBody>
      </p:sp>
      <p:cxnSp>
        <p:nvCxnSpPr>
          <p:cNvPr id="276" name="Google Shape;276;p17"/>
          <p:cNvCxnSpPr/>
          <p:nvPr/>
        </p:nvCxnSpPr>
        <p:spPr>
          <a:xfrm>
            <a:off x="4125339" y="4066287"/>
            <a:ext cx="677100" cy="0"/>
          </a:xfrm>
          <a:prstGeom prst="straightConnector1">
            <a:avLst/>
          </a:prstGeom>
          <a:noFill/>
          <a:ln cap="flat" cmpd="sng" w="9525">
            <a:solidFill>
              <a:srgbClr val="A2C4C9"/>
            </a:solidFill>
            <a:prstDash val="solid"/>
            <a:round/>
            <a:headEnd len="sm" w="sm" type="none"/>
            <a:tailEnd len="med" w="med" type="oval"/>
          </a:ln>
        </p:spPr>
      </p:cxnSp>
      <p:sp>
        <p:nvSpPr>
          <p:cNvPr id="277" name="Google Shape;277;p17"/>
          <p:cNvSpPr/>
          <p:nvPr/>
        </p:nvSpPr>
        <p:spPr>
          <a:xfrm rot="3646202">
            <a:off x="3035819" y="2778835"/>
            <a:ext cx="1494729" cy="1471723"/>
          </a:xfrm>
          <a:prstGeom prst="blockArc">
            <a:avLst>
              <a:gd fmla="val 12622480" name="adj1"/>
              <a:gd fmla="val 19781569" name="adj2"/>
              <a:gd fmla="val 20773" name="adj3"/>
            </a:avLst>
          </a:prstGeom>
          <a:solidFill>
            <a:srgbClr val="134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78" name="Google Shape;278;p17"/>
          <p:cNvSpPr/>
          <p:nvPr/>
        </p:nvSpPr>
        <p:spPr>
          <a:xfrm rot="10800000">
            <a:off x="3073454" y="2761386"/>
            <a:ext cx="1439700" cy="1491900"/>
          </a:xfrm>
          <a:prstGeom prst="blockArc">
            <a:avLst>
              <a:gd fmla="val 12622480" name="adj1"/>
              <a:gd fmla="val 19662822" name="adj2"/>
              <a:gd fmla="val 20729" name="adj3"/>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79" name="Google Shape;279;p17"/>
          <p:cNvSpPr/>
          <p:nvPr/>
        </p:nvSpPr>
        <p:spPr>
          <a:xfrm rot="-3646202">
            <a:off x="3048907" y="2778484"/>
            <a:ext cx="1494729" cy="1471723"/>
          </a:xfrm>
          <a:prstGeom prst="blockArc">
            <a:avLst>
              <a:gd fmla="val 12622480" name="adj1"/>
              <a:gd fmla="val 19703271" name="adj2"/>
              <a:gd fmla="val 20851" name="adj3"/>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nvGrpSpPr>
          <p:cNvPr id="280" name="Google Shape;280;p17"/>
          <p:cNvGrpSpPr/>
          <p:nvPr/>
        </p:nvGrpSpPr>
        <p:grpSpPr>
          <a:xfrm>
            <a:off x="3629001" y="2759340"/>
            <a:ext cx="307818" cy="317814"/>
            <a:chOff x="1970048" y="811613"/>
            <a:chExt cx="588000" cy="588000"/>
          </a:xfrm>
        </p:grpSpPr>
        <p:sp>
          <p:nvSpPr>
            <p:cNvPr id="281" name="Google Shape;281;p17"/>
            <p:cNvSpPr/>
            <p:nvPr/>
          </p:nvSpPr>
          <p:spPr>
            <a:xfrm rot="39023">
              <a:off x="1973329" y="814894"/>
              <a:ext cx="581437" cy="581437"/>
            </a:xfrm>
            <a:prstGeom prst="pie">
              <a:avLst>
                <a:gd fmla="val 6190354" name="adj1"/>
                <a:gd fmla="val 14996165" name="adj2"/>
              </a:avLst>
            </a:prstGeom>
            <a:solidFill>
              <a:srgbClr val="134F5C"/>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82" name="Google Shape;282;p17"/>
            <p:cNvSpPr/>
            <p:nvPr/>
          </p:nvSpPr>
          <p:spPr>
            <a:xfrm rot="10800000">
              <a:off x="1973295" y="814927"/>
              <a:ext cx="581400" cy="581400"/>
            </a:xfrm>
            <a:prstGeom prst="pie">
              <a:avLst>
                <a:gd fmla="val 4028252" name="adj1"/>
                <a:gd fmla="val 17183677" name="adj2"/>
              </a:avLst>
            </a:prstGeom>
            <a:solidFill>
              <a:srgbClr val="134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grpSp>
        <p:nvGrpSpPr>
          <p:cNvPr id="283" name="Google Shape;283;p17"/>
          <p:cNvGrpSpPr/>
          <p:nvPr/>
        </p:nvGrpSpPr>
        <p:grpSpPr>
          <a:xfrm rot="7154616">
            <a:off x="4133372" y="3644586"/>
            <a:ext cx="315109" cy="310552"/>
            <a:chOff x="1977085" y="811649"/>
            <a:chExt cx="588000" cy="588000"/>
          </a:xfrm>
        </p:grpSpPr>
        <p:sp>
          <p:nvSpPr>
            <p:cNvPr id="284" name="Google Shape;284;p17"/>
            <p:cNvSpPr/>
            <p:nvPr/>
          </p:nvSpPr>
          <p:spPr>
            <a:xfrm rot="39023">
              <a:off x="1980366" y="814930"/>
              <a:ext cx="581437" cy="581437"/>
            </a:xfrm>
            <a:prstGeom prst="pie">
              <a:avLst>
                <a:gd fmla="val 6190354" name="adj1"/>
                <a:gd fmla="val 14996165" name="adj2"/>
              </a:avLst>
            </a:prstGeom>
            <a:solidFill>
              <a:srgbClr val="A2C4C9"/>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85" name="Google Shape;285;p17"/>
            <p:cNvSpPr/>
            <p:nvPr/>
          </p:nvSpPr>
          <p:spPr>
            <a:xfrm rot="10800000">
              <a:off x="1980332" y="814963"/>
              <a:ext cx="581400" cy="581400"/>
            </a:xfrm>
            <a:prstGeom prst="pie">
              <a:avLst>
                <a:gd fmla="val 4028252" name="adj1"/>
                <a:gd fmla="val 17183677" name="adj2"/>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grpSp>
        <p:nvGrpSpPr>
          <p:cNvPr id="286" name="Google Shape;286;p17"/>
          <p:cNvGrpSpPr/>
          <p:nvPr/>
        </p:nvGrpSpPr>
        <p:grpSpPr>
          <a:xfrm rot="-7154616">
            <a:off x="3137847" y="3656773"/>
            <a:ext cx="315109" cy="310552"/>
            <a:chOff x="1967628" y="812211"/>
            <a:chExt cx="588000" cy="588000"/>
          </a:xfrm>
        </p:grpSpPr>
        <p:sp>
          <p:nvSpPr>
            <p:cNvPr id="287" name="Google Shape;287;p17"/>
            <p:cNvSpPr/>
            <p:nvPr/>
          </p:nvSpPr>
          <p:spPr>
            <a:xfrm rot="39023">
              <a:off x="1970909" y="815492"/>
              <a:ext cx="581437" cy="581437"/>
            </a:xfrm>
            <a:prstGeom prst="pie">
              <a:avLst>
                <a:gd fmla="val 6190354" name="adj1"/>
                <a:gd fmla="val 14996165" name="adj2"/>
              </a:avLst>
            </a:prstGeom>
            <a:solidFill>
              <a:srgbClr val="D9D9D9"/>
            </a:solidFill>
            <a:ln>
              <a:noFill/>
            </a:ln>
            <a:effectLst>
              <a:outerShdw blurRad="142875" rotWithShape="0" algn="bl">
                <a:srgbClr val="000000">
                  <a:alpha val="4275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sp>
          <p:nvSpPr>
            <p:cNvPr id="288" name="Google Shape;288;p17"/>
            <p:cNvSpPr/>
            <p:nvPr/>
          </p:nvSpPr>
          <p:spPr>
            <a:xfrm rot="10800000">
              <a:off x="1970875" y="815525"/>
              <a:ext cx="581400" cy="581400"/>
            </a:xfrm>
            <a:prstGeom prst="pie">
              <a:avLst>
                <a:gd fmla="val 4028252" name="adj1"/>
                <a:gd fmla="val 17183677" name="adj2"/>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hanga"/>
                <a:ea typeface="Changa"/>
                <a:cs typeface="Changa"/>
                <a:sym typeface="Changa"/>
              </a:endParaRPr>
            </a:p>
          </p:txBody>
        </p:sp>
      </p:grpSp>
      <p:sp>
        <p:nvSpPr>
          <p:cNvPr id="289" name="Google Shape;289;p17"/>
          <p:cNvSpPr txBox="1"/>
          <p:nvPr/>
        </p:nvSpPr>
        <p:spPr>
          <a:xfrm>
            <a:off x="2907206" y="3305632"/>
            <a:ext cx="640500" cy="4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exend Deca"/>
                <a:ea typeface="Lexend Deca"/>
                <a:cs typeface="Lexend Deca"/>
                <a:sym typeface="Lexend Deca"/>
              </a:rPr>
              <a:t>01</a:t>
            </a:r>
            <a:endParaRPr b="1" sz="1600">
              <a:latin typeface="Lexend Deca"/>
              <a:ea typeface="Lexend Deca"/>
              <a:cs typeface="Lexend Deca"/>
              <a:sym typeface="Lexend Deca"/>
            </a:endParaRPr>
          </a:p>
        </p:txBody>
      </p:sp>
      <p:sp>
        <p:nvSpPr>
          <p:cNvPr id="290" name="Google Shape;290;p17"/>
          <p:cNvSpPr txBox="1"/>
          <p:nvPr/>
        </p:nvSpPr>
        <p:spPr>
          <a:xfrm>
            <a:off x="3814081" y="3758169"/>
            <a:ext cx="640500" cy="4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exend Deca"/>
                <a:ea typeface="Lexend Deca"/>
                <a:cs typeface="Lexend Deca"/>
                <a:sym typeface="Lexend Deca"/>
              </a:rPr>
              <a:t>02</a:t>
            </a:r>
            <a:endParaRPr b="1" sz="1600">
              <a:latin typeface="Lexend Deca"/>
              <a:ea typeface="Lexend Deca"/>
              <a:cs typeface="Lexend Deca"/>
              <a:sym typeface="Lexend Deca"/>
            </a:endParaRPr>
          </a:p>
        </p:txBody>
      </p:sp>
      <p:sp>
        <p:nvSpPr>
          <p:cNvPr id="291" name="Google Shape;291;p17"/>
          <p:cNvSpPr txBox="1"/>
          <p:nvPr/>
        </p:nvSpPr>
        <p:spPr>
          <a:xfrm>
            <a:off x="3860906" y="2856830"/>
            <a:ext cx="640500" cy="4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exend Deca"/>
                <a:ea typeface="Lexend Deca"/>
                <a:cs typeface="Lexend Deca"/>
                <a:sym typeface="Lexend Deca"/>
              </a:rPr>
              <a:t>03</a:t>
            </a:r>
            <a:endParaRPr b="1" sz="1600">
              <a:latin typeface="Lexend Deca"/>
              <a:ea typeface="Lexend Deca"/>
              <a:cs typeface="Lexend Deca"/>
              <a:sym typeface="Lexend Deca"/>
            </a:endParaRPr>
          </a:p>
        </p:txBody>
      </p:sp>
      <p:sp>
        <p:nvSpPr>
          <p:cNvPr id="292" name="Google Shape;292;p17"/>
          <p:cNvSpPr txBox="1"/>
          <p:nvPr/>
        </p:nvSpPr>
        <p:spPr>
          <a:xfrm>
            <a:off x="184438" y="4569522"/>
            <a:ext cx="6054000" cy="1439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No rapport.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Using medical jargon</a:t>
            </a:r>
            <a:r>
              <a:rPr baseline="30000" lang="en-GB" sz="1200">
                <a:solidFill>
                  <a:srgbClr val="6AA84F"/>
                </a:solidFill>
                <a:latin typeface="Mada"/>
                <a:ea typeface="Mada"/>
                <a:cs typeface="Mada"/>
                <a:sym typeface="Mada"/>
              </a:rPr>
              <a:t>1</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Not exploring the patient's agenda.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Not eliciting the actual problem.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No summarization.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Fatalistic attitude (It's God's will).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Not exploring in socio-cultural &amp; economic context.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93" name="Google Shape;293;p17"/>
          <p:cNvSpPr txBox="1"/>
          <p:nvPr/>
        </p:nvSpPr>
        <p:spPr>
          <a:xfrm>
            <a:off x="110063" y="4226972"/>
            <a:ext cx="41421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What is a failed Counseling?</a:t>
            </a:r>
            <a:endParaRPr>
              <a:solidFill>
                <a:srgbClr val="76A5AF"/>
              </a:solidFill>
            </a:endParaRPr>
          </a:p>
        </p:txBody>
      </p:sp>
      <p:pic>
        <p:nvPicPr>
          <p:cNvPr id="294" name="Google Shape;294;p17"/>
          <p:cNvPicPr preferRelativeResize="0"/>
          <p:nvPr/>
        </p:nvPicPr>
        <p:blipFill>
          <a:blip r:embed="rId10">
            <a:alphaModFix/>
          </a:blip>
          <a:stretch>
            <a:fillRect/>
          </a:stretch>
        </p:blipFill>
        <p:spPr>
          <a:xfrm>
            <a:off x="5908012" y="6035922"/>
            <a:ext cx="1439700" cy="1439700"/>
          </a:xfrm>
          <a:prstGeom prst="rect">
            <a:avLst/>
          </a:prstGeom>
          <a:noFill/>
          <a:ln>
            <a:noFill/>
          </a:ln>
        </p:spPr>
      </p:pic>
      <p:sp>
        <p:nvSpPr>
          <p:cNvPr id="295" name="Google Shape;295;p17"/>
          <p:cNvSpPr txBox="1"/>
          <p:nvPr/>
        </p:nvSpPr>
        <p:spPr>
          <a:xfrm>
            <a:off x="110063" y="5913022"/>
            <a:ext cx="4798200" cy="6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76A5AF"/>
                </a:solidFill>
                <a:latin typeface="Nunito"/>
                <a:ea typeface="Nunito"/>
                <a:cs typeface="Nunito"/>
                <a:sym typeface="Nunito"/>
              </a:rPr>
              <a:t>Common barrier in counseling </a:t>
            </a:r>
            <a:endParaRPr>
              <a:solidFill>
                <a:srgbClr val="76A5AF"/>
              </a:solidFill>
            </a:endParaRPr>
          </a:p>
        </p:txBody>
      </p:sp>
      <p:sp>
        <p:nvSpPr>
          <p:cNvPr id="296" name="Google Shape;296;p17"/>
          <p:cNvSpPr txBox="1"/>
          <p:nvPr/>
        </p:nvSpPr>
        <p:spPr>
          <a:xfrm>
            <a:off x="184438" y="6273247"/>
            <a:ext cx="5180700" cy="126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If a joint understanding of the problem &amp; management plan, which the patient should understands and feels comfortable </a:t>
            </a:r>
            <a:r>
              <a:rPr lang="en-GB" sz="1200">
                <a:solidFill>
                  <a:srgbClr val="FF0000"/>
                </a:solidFill>
                <a:latin typeface="Mada"/>
                <a:ea typeface="Mada"/>
                <a:cs typeface="Mada"/>
                <a:sym typeface="Mada"/>
              </a:rPr>
              <a:t>is not made</a:t>
            </a:r>
            <a:r>
              <a:rPr lang="en-GB" sz="1200">
                <a:latin typeface="Mada"/>
                <a:ea typeface="Mada"/>
                <a:cs typeface="Mada"/>
                <a:sym typeface="Mada"/>
              </a:rPr>
              <a:t>: </a:t>
            </a:r>
            <a:endParaRPr sz="1200">
              <a:latin typeface="Mada"/>
              <a:ea typeface="Mada"/>
              <a:cs typeface="Mada"/>
              <a:sym typeface="Mada"/>
            </a:endParaRPr>
          </a:p>
          <a:p>
            <a:pPr indent="-304800" lvl="0" marL="914400" rtl="0" algn="l">
              <a:spcBef>
                <a:spcPts val="0"/>
              </a:spcBef>
              <a:spcAft>
                <a:spcPts val="0"/>
              </a:spcAft>
              <a:buClr>
                <a:schemeClr val="accent3"/>
              </a:buClr>
              <a:buSzPts val="1200"/>
              <a:buFont typeface="Mada"/>
              <a:buChar char="➔"/>
            </a:pPr>
            <a:r>
              <a:rPr lang="en-GB" sz="1200">
                <a:latin typeface="Mada"/>
                <a:ea typeface="Mada"/>
                <a:cs typeface="Mada"/>
                <a:sym typeface="Mada"/>
              </a:rPr>
              <a:t>The  patient is not likely to follow the advice and all our efforts in assessment and diagnosis are wasted </a:t>
            </a:r>
            <a:r>
              <a:rPr i="1" lang="en-GB" sz="1200">
                <a:latin typeface="Mada"/>
                <a:ea typeface="Mada"/>
                <a:cs typeface="Mada"/>
                <a:sym typeface="Mada"/>
              </a:rPr>
              <a:t>(Silverman et al. 1998)</a:t>
            </a:r>
            <a:r>
              <a:rPr lang="en-GB" sz="1200">
                <a:latin typeface="Mada"/>
                <a:ea typeface="Mada"/>
                <a:cs typeface="Mada"/>
                <a:sym typeface="Mada"/>
              </a:rPr>
              <a:t>.</a:t>
            </a:r>
            <a:endParaRPr sz="1200">
              <a:latin typeface="Mada"/>
              <a:ea typeface="Mada"/>
              <a:cs typeface="Mada"/>
              <a:sym typeface="Mada"/>
            </a:endParaRPr>
          </a:p>
        </p:txBody>
      </p:sp>
      <p:sp>
        <p:nvSpPr>
          <p:cNvPr id="297" name="Google Shape;297;p17"/>
          <p:cNvSpPr/>
          <p:nvPr/>
        </p:nvSpPr>
        <p:spPr>
          <a:xfrm>
            <a:off x="568588" y="7246872"/>
            <a:ext cx="2205600" cy="273000"/>
          </a:xfrm>
          <a:prstGeom prst="roundRect">
            <a:avLst>
              <a:gd fmla="val 16667" name="adj"/>
            </a:avLst>
          </a:prstGeom>
          <a:solidFill>
            <a:schemeClr val="lt2"/>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Shortage of time.</a:t>
            </a:r>
            <a:endParaRPr sz="1200">
              <a:latin typeface="Mada"/>
              <a:ea typeface="Mada"/>
              <a:cs typeface="Mada"/>
              <a:sym typeface="Mada"/>
            </a:endParaRPr>
          </a:p>
        </p:txBody>
      </p:sp>
      <p:sp>
        <p:nvSpPr>
          <p:cNvPr id="298" name="Google Shape;298;p17"/>
          <p:cNvSpPr/>
          <p:nvPr/>
        </p:nvSpPr>
        <p:spPr>
          <a:xfrm>
            <a:off x="568588" y="7566522"/>
            <a:ext cx="2205600" cy="364500"/>
          </a:xfrm>
          <a:prstGeom prst="roundRect">
            <a:avLst>
              <a:gd fmla="val 16667" name="adj"/>
            </a:avLst>
          </a:prstGeom>
          <a:solidFill>
            <a:schemeClr val="lt2"/>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Language barrier - low literacy.</a:t>
            </a:r>
            <a:endParaRPr sz="1200">
              <a:latin typeface="Mada"/>
              <a:ea typeface="Mada"/>
              <a:cs typeface="Mada"/>
              <a:sym typeface="Mada"/>
            </a:endParaRPr>
          </a:p>
        </p:txBody>
      </p:sp>
      <p:cxnSp>
        <p:nvCxnSpPr>
          <p:cNvPr id="299" name="Google Shape;299;p17"/>
          <p:cNvCxnSpPr>
            <a:stCxn id="297" idx="1"/>
            <a:endCxn id="298" idx="1"/>
          </p:cNvCxnSpPr>
          <p:nvPr/>
        </p:nvCxnSpPr>
        <p:spPr>
          <a:xfrm>
            <a:off x="568588" y="7383372"/>
            <a:ext cx="600" cy="365400"/>
          </a:xfrm>
          <a:prstGeom prst="bentConnector3">
            <a:avLst>
              <a:gd fmla="val -39687500" name="adj1"/>
            </a:avLst>
          </a:prstGeom>
          <a:noFill/>
          <a:ln cap="flat" cmpd="sng" w="9525">
            <a:solidFill>
              <a:schemeClr val="dk2"/>
            </a:solidFill>
            <a:prstDash val="solid"/>
            <a:round/>
            <a:headEnd len="med" w="med" type="none"/>
            <a:tailEnd len="med" w="med" type="none"/>
          </a:ln>
        </p:spPr>
      </p:cxnSp>
      <p:sp>
        <p:nvSpPr>
          <p:cNvPr id="300" name="Google Shape;300;p17"/>
          <p:cNvSpPr/>
          <p:nvPr/>
        </p:nvSpPr>
        <p:spPr>
          <a:xfrm>
            <a:off x="569188" y="7975772"/>
            <a:ext cx="2205600" cy="273000"/>
          </a:xfrm>
          <a:prstGeom prst="roundRect">
            <a:avLst>
              <a:gd fmla="val 16667" name="adj"/>
            </a:avLst>
          </a:prstGeom>
          <a:solidFill>
            <a:schemeClr val="lt2"/>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Firm misconceptions &amp; myths.</a:t>
            </a:r>
            <a:endParaRPr sz="1200">
              <a:latin typeface="Mada"/>
              <a:ea typeface="Mada"/>
              <a:cs typeface="Mada"/>
              <a:sym typeface="Mada"/>
            </a:endParaRPr>
          </a:p>
        </p:txBody>
      </p:sp>
      <p:cxnSp>
        <p:nvCxnSpPr>
          <p:cNvPr id="301" name="Google Shape;301;p17"/>
          <p:cNvCxnSpPr>
            <a:stCxn id="298" idx="1"/>
            <a:endCxn id="300" idx="1"/>
          </p:cNvCxnSpPr>
          <p:nvPr/>
        </p:nvCxnSpPr>
        <p:spPr>
          <a:xfrm>
            <a:off x="568588" y="7748772"/>
            <a:ext cx="600" cy="363600"/>
          </a:xfrm>
          <a:prstGeom prst="bentConnector3">
            <a:avLst>
              <a:gd fmla="val -39687500" name="adj1"/>
            </a:avLst>
          </a:prstGeom>
          <a:noFill/>
          <a:ln cap="flat" cmpd="sng" w="9525">
            <a:solidFill>
              <a:schemeClr val="dk2"/>
            </a:solidFill>
            <a:prstDash val="solid"/>
            <a:round/>
            <a:headEnd len="med" w="med" type="none"/>
            <a:tailEnd len="med" w="med" type="none"/>
          </a:ln>
        </p:spPr>
      </p:cxnSp>
      <p:sp>
        <p:nvSpPr>
          <p:cNvPr id="302" name="Google Shape;302;p17"/>
          <p:cNvSpPr/>
          <p:nvPr/>
        </p:nvSpPr>
        <p:spPr>
          <a:xfrm>
            <a:off x="2902238" y="7243872"/>
            <a:ext cx="2565900" cy="273000"/>
          </a:xfrm>
          <a:prstGeom prst="roundRect">
            <a:avLst>
              <a:gd fmla="val 16667" name="adj"/>
            </a:avLst>
          </a:prstGeom>
          <a:solidFill>
            <a:schemeClr val="lt2"/>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Lack of awareness.</a:t>
            </a:r>
            <a:endParaRPr sz="1200">
              <a:latin typeface="Mada"/>
              <a:ea typeface="Mada"/>
              <a:cs typeface="Mada"/>
              <a:sym typeface="Mada"/>
            </a:endParaRPr>
          </a:p>
        </p:txBody>
      </p:sp>
      <p:sp>
        <p:nvSpPr>
          <p:cNvPr id="303" name="Google Shape;303;p17"/>
          <p:cNvSpPr/>
          <p:nvPr/>
        </p:nvSpPr>
        <p:spPr>
          <a:xfrm>
            <a:off x="2902238" y="7561522"/>
            <a:ext cx="2565900" cy="364500"/>
          </a:xfrm>
          <a:prstGeom prst="roundRect">
            <a:avLst>
              <a:gd fmla="val 16667" name="adj"/>
            </a:avLst>
          </a:prstGeom>
          <a:solidFill>
            <a:schemeClr val="lt2"/>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Not ready to take responsibility for own illness.</a:t>
            </a:r>
            <a:endParaRPr sz="1200">
              <a:latin typeface="Mada"/>
              <a:ea typeface="Mada"/>
              <a:cs typeface="Mada"/>
              <a:sym typeface="Mada"/>
            </a:endParaRPr>
          </a:p>
        </p:txBody>
      </p:sp>
      <p:sp>
        <p:nvSpPr>
          <p:cNvPr id="304" name="Google Shape;304;p17"/>
          <p:cNvSpPr/>
          <p:nvPr/>
        </p:nvSpPr>
        <p:spPr>
          <a:xfrm>
            <a:off x="2902838" y="7972772"/>
            <a:ext cx="2565900" cy="273000"/>
          </a:xfrm>
          <a:prstGeom prst="roundRect">
            <a:avLst>
              <a:gd fmla="val 16667" name="adj"/>
            </a:avLst>
          </a:prstGeom>
          <a:solidFill>
            <a:schemeClr val="lt2"/>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Socio-cultural, economic barriers.</a:t>
            </a:r>
            <a:endParaRPr sz="1200">
              <a:latin typeface="Mada"/>
              <a:ea typeface="Mada"/>
              <a:cs typeface="Mada"/>
              <a:sym typeface="Mada"/>
            </a:endParaRPr>
          </a:p>
        </p:txBody>
      </p:sp>
      <p:cxnSp>
        <p:nvCxnSpPr>
          <p:cNvPr id="305" name="Google Shape;305;p17"/>
          <p:cNvCxnSpPr/>
          <p:nvPr/>
        </p:nvCxnSpPr>
        <p:spPr>
          <a:xfrm>
            <a:off x="5468142" y="7759913"/>
            <a:ext cx="600" cy="364500"/>
          </a:xfrm>
          <a:prstGeom prst="bentConnector3">
            <a:avLst>
              <a:gd fmla="val 47006204" name="adj1"/>
            </a:avLst>
          </a:prstGeom>
          <a:noFill/>
          <a:ln cap="flat" cmpd="sng" w="9525">
            <a:solidFill>
              <a:schemeClr val="dk2"/>
            </a:solidFill>
            <a:prstDash val="solid"/>
            <a:round/>
            <a:headEnd len="med" w="med" type="none"/>
            <a:tailEnd len="med" w="med" type="none"/>
          </a:ln>
        </p:spPr>
      </p:cxnSp>
      <p:cxnSp>
        <p:nvCxnSpPr>
          <p:cNvPr id="306" name="Google Shape;306;p17"/>
          <p:cNvCxnSpPr/>
          <p:nvPr/>
        </p:nvCxnSpPr>
        <p:spPr>
          <a:xfrm>
            <a:off x="5468142" y="7395463"/>
            <a:ext cx="600" cy="364500"/>
          </a:xfrm>
          <a:prstGeom prst="bentConnector3">
            <a:avLst>
              <a:gd fmla="val 47006204" name="adj1"/>
            </a:avLst>
          </a:prstGeom>
          <a:noFill/>
          <a:ln cap="flat" cmpd="sng" w="9525">
            <a:solidFill>
              <a:schemeClr val="dk2"/>
            </a:solidFill>
            <a:prstDash val="solid"/>
            <a:round/>
            <a:headEnd len="med" w="med" type="none"/>
            <a:tailEnd len="med" w="med" type="none"/>
          </a:ln>
        </p:spPr>
      </p:cxnSp>
      <p:sp>
        <p:nvSpPr>
          <p:cNvPr id="307" name="Google Shape;307;p17"/>
          <p:cNvSpPr txBox="1"/>
          <p:nvPr/>
        </p:nvSpPr>
        <p:spPr>
          <a:xfrm>
            <a:off x="184432" y="7148600"/>
            <a:ext cx="326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D0E0E3"/>
                </a:highlight>
                <a:latin typeface="Nunito"/>
                <a:ea typeface="Nunito"/>
                <a:cs typeface="Nunito"/>
                <a:sym typeface="Nunito"/>
              </a:rPr>
              <a:t>1</a:t>
            </a:r>
            <a:endParaRPr>
              <a:highlight>
                <a:srgbClr val="D0E0E3"/>
              </a:highlight>
              <a:latin typeface="Nunito"/>
              <a:ea typeface="Nunito"/>
              <a:cs typeface="Nunito"/>
              <a:sym typeface="Nunito"/>
            </a:endParaRPr>
          </a:p>
        </p:txBody>
      </p:sp>
      <p:sp>
        <p:nvSpPr>
          <p:cNvPr id="308" name="Google Shape;308;p17"/>
          <p:cNvSpPr txBox="1"/>
          <p:nvPr/>
        </p:nvSpPr>
        <p:spPr>
          <a:xfrm>
            <a:off x="184432" y="7533835"/>
            <a:ext cx="326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D0E0E3"/>
                </a:highlight>
                <a:latin typeface="Nunito"/>
                <a:ea typeface="Nunito"/>
                <a:cs typeface="Nunito"/>
                <a:sym typeface="Nunito"/>
              </a:rPr>
              <a:t>2</a:t>
            </a:r>
            <a:endParaRPr>
              <a:highlight>
                <a:srgbClr val="D0E0E3"/>
              </a:highlight>
              <a:latin typeface="Nunito"/>
              <a:ea typeface="Nunito"/>
              <a:cs typeface="Nunito"/>
              <a:sym typeface="Nunito"/>
            </a:endParaRPr>
          </a:p>
        </p:txBody>
      </p:sp>
      <p:sp>
        <p:nvSpPr>
          <p:cNvPr id="309" name="Google Shape;309;p17"/>
          <p:cNvSpPr txBox="1"/>
          <p:nvPr/>
        </p:nvSpPr>
        <p:spPr>
          <a:xfrm>
            <a:off x="184439" y="7919097"/>
            <a:ext cx="326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D0E0E3"/>
                </a:highlight>
                <a:latin typeface="Nunito"/>
                <a:ea typeface="Nunito"/>
                <a:cs typeface="Nunito"/>
                <a:sym typeface="Nunito"/>
              </a:rPr>
              <a:t>3</a:t>
            </a:r>
            <a:endParaRPr>
              <a:highlight>
                <a:srgbClr val="D0E0E3"/>
              </a:highlight>
              <a:latin typeface="Nunito"/>
              <a:ea typeface="Nunito"/>
              <a:cs typeface="Nunito"/>
              <a:sym typeface="Nunito"/>
            </a:endParaRPr>
          </a:p>
        </p:txBody>
      </p:sp>
      <p:sp>
        <p:nvSpPr>
          <p:cNvPr id="310" name="Google Shape;310;p17"/>
          <p:cNvSpPr txBox="1"/>
          <p:nvPr/>
        </p:nvSpPr>
        <p:spPr>
          <a:xfrm>
            <a:off x="5609434" y="7191872"/>
            <a:ext cx="326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D0E0E3"/>
                </a:highlight>
                <a:latin typeface="Nunito"/>
                <a:ea typeface="Nunito"/>
                <a:cs typeface="Nunito"/>
                <a:sym typeface="Nunito"/>
              </a:rPr>
              <a:t>4</a:t>
            </a:r>
            <a:endParaRPr>
              <a:highlight>
                <a:srgbClr val="D0E0E3"/>
              </a:highlight>
              <a:latin typeface="Nunito"/>
              <a:ea typeface="Nunito"/>
              <a:cs typeface="Nunito"/>
              <a:sym typeface="Nunito"/>
            </a:endParaRPr>
          </a:p>
        </p:txBody>
      </p:sp>
      <p:sp>
        <p:nvSpPr>
          <p:cNvPr id="311" name="Google Shape;311;p17"/>
          <p:cNvSpPr txBox="1"/>
          <p:nvPr/>
        </p:nvSpPr>
        <p:spPr>
          <a:xfrm>
            <a:off x="5609434" y="7953072"/>
            <a:ext cx="326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D0E0E3"/>
                </a:highlight>
                <a:latin typeface="Nunito"/>
                <a:ea typeface="Nunito"/>
                <a:cs typeface="Nunito"/>
                <a:sym typeface="Nunito"/>
              </a:rPr>
              <a:t>6</a:t>
            </a:r>
            <a:endParaRPr>
              <a:highlight>
                <a:srgbClr val="D0E0E3"/>
              </a:highlight>
              <a:latin typeface="Nunito"/>
              <a:ea typeface="Nunito"/>
              <a:cs typeface="Nunito"/>
              <a:sym typeface="Nunito"/>
            </a:endParaRPr>
          </a:p>
        </p:txBody>
      </p:sp>
      <p:sp>
        <p:nvSpPr>
          <p:cNvPr id="312" name="Google Shape;312;p17"/>
          <p:cNvSpPr txBox="1"/>
          <p:nvPr/>
        </p:nvSpPr>
        <p:spPr>
          <a:xfrm>
            <a:off x="5609444" y="7588610"/>
            <a:ext cx="326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D0E0E3"/>
                </a:highlight>
                <a:latin typeface="Nunito"/>
                <a:ea typeface="Nunito"/>
                <a:cs typeface="Nunito"/>
                <a:sym typeface="Nunito"/>
              </a:rPr>
              <a:t>5</a:t>
            </a:r>
            <a:endParaRPr>
              <a:highlight>
                <a:srgbClr val="D0E0E3"/>
              </a:highlight>
              <a:latin typeface="Nunito"/>
              <a:ea typeface="Nunito"/>
              <a:cs typeface="Nunito"/>
              <a:sym typeface="Nunito"/>
            </a:endParaRPr>
          </a:p>
        </p:txBody>
      </p:sp>
      <p:sp>
        <p:nvSpPr>
          <p:cNvPr id="313" name="Google Shape;313;p17"/>
          <p:cNvSpPr txBox="1"/>
          <p:nvPr/>
        </p:nvSpPr>
        <p:spPr>
          <a:xfrm>
            <a:off x="184438" y="2644597"/>
            <a:ext cx="2791500" cy="3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a:t>
            </a:r>
            <a:r>
              <a:rPr lang="en-GB" sz="1000">
                <a:solidFill>
                  <a:srgbClr val="6AA84F"/>
                </a:solidFill>
                <a:latin typeface="Mada"/>
                <a:ea typeface="Mada"/>
                <a:cs typeface="Mada"/>
                <a:sym typeface="Mada"/>
              </a:rPr>
              <a:t>Deal with the </a:t>
            </a:r>
            <a:r>
              <a:rPr lang="en-GB" sz="1000">
                <a:solidFill>
                  <a:srgbClr val="6AA84F"/>
                </a:solidFill>
                <a:latin typeface="Mada"/>
                <a:ea typeface="Mada"/>
                <a:cs typeface="Mada"/>
                <a:sym typeface="Mada"/>
              </a:rPr>
              <a:t>patient</a:t>
            </a:r>
            <a:r>
              <a:rPr lang="en-GB" sz="1000">
                <a:solidFill>
                  <a:srgbClr val="6AA84F"/>
                </a:solidFill>
                <a:latin typeface="Mada"/>
                <a:ea typeface="Mada"/>
                <a:cs typeface="Mada"/>
                <a:sym typeface="Mada"/>
              </a:rPr>
              <a:t> as a human not a robot”</a:t>
            </a:r>
            <a:endParaRPr sz="1000">
              <a:solidFill>
                <a:srgbClr val="6AA84F"/>
              </a:solidFill>
              <a:latin typeface="Mada"/>
              <a:ea typeface="Mada"/>
              <a:cs typeface="Mada"/>
              <a:sym typeface="Mada"/>
            </a:endParaRPr>
          </a:p>
        </p:txBody>
      </p:sp>
      <p:sp>
        <p:nvSpPr>
          <p:cNvPr id="314" name="Google Shape;314;p17"/>
          <p:cNvSpPr txBox="1"/>
          <p:nvPr/>
        </p:nvSpPr>
        <p:spPr>
          <a:xfrm>
            <a:off x="4674875" y="4777375"/>
            <a:ext cx="307800" cy="31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Mada"/>
                <a:ea typeface="Mada"/>
                <a:cs typeface="Mada"/>
                <a:sym typeface="Mada"/>
              </a:rPr>
              <a:t>“</a:t>
            </a:r>
            <a:endParaRPr/>
          </a:p>
        </p:txBody>
      </p:sp>
      <p:sp>
        <p:nvSpPr>
          <p:cNvPr id="315" name="Google Shape;315;p17"/>
          <p:cNvSpPr txBox="1"/>
          <p:nvPr/>
        </p:nvSpPr>
        <p:spPr>
          <a:xfrm>
            <a:off x="6613850" y="5118575"/>
            <a:ext cx="3981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chemeClr val="dk1"/>
                </a:solidFill>
                <a:latin typeface="Mada"/>
                <a:ea typeface="Mada"/>
                <a:cs typeface="Mada"/>
                <a:sym typeface="Mada"/>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8"/>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8"/>
          <p:cNvSpPr/>
          <p:nvPr/>
        </p:nvSpPr>
        <p:spPr>
          <a:xfrm rot="5400000">
            <a:off x="-1266850" y="1912850"/>
            <a:ext cx="10163700" cy="72423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p:nvPr/>
        </p:nvSpPr>
        <p:spPr>
          <a:xfrm>
            <a:off x="-75" y="980606"/>
            <a:ext cx="1085700" cy="1085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Case 1</a:t>
            </a:r>
            <a:endParaRPr b="1">
              <a:latin typeface="Nunito"/>
              <a:ea typeface="Nunito"/>
              <a:cs typeface="Nunito"/>
              <a:sym typeface="Nunito"/>
            </a:endParaRPr>
          </a:p>
        </p:txBody>
      </p:sp>
      <p:sp>
        <p:nvSpPr>
          <p:cNvPr id="323" name="Google Shape;323;p18"/>
          <p:cNvSpPr txBox="1"/>
          <p:nvPr/>
        </p:nvSpPr>
        <p:spPr>
          <a:xfrm>
            <a:off x="1085625" y="888651"/>
            <a:ext cx="6260100" cy="97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A 20-years old college student visits your Community Health Center for concerns over his increasing weight. On examination, you find his BMI is greater than 30. </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How will you approach this student, within context of the 5 A's approach to counseling?</a:t>
            </a:r>
            <a:endParaRPr b="1" sz="1200">
              <a:latin typeface="Mada"/>
              <a:ea typeface="Mada"/>
              <a:cs typeface="Mada"/>
              <a:sym typeface="Mada"/>
            </a:endParaRPr>
          </a:p>
          <a:p>
            <a:pPr indent="0" lvl="0" marL="0" rtl="0" algn="ctr">
              <a:spcBef>
                <a:spcPts val="0"/>
              </a:spcBef>
              <a:spcAft>
                <a:spcPts val="0"/>
              </a:spcAft>
              <a:buNone/>
            </a:pPr>
            <a:r>
              <a:rPr b="1" lang="en-GB" sz="1200">
                <a:solidFill>
                  <a:schemeClr val="dk1"/>
                </a:solidFill>
                <a:latin typeface="Mada"/>
                <a:ea typeface="Mada"/>
                <a:cs typeface="Mada"/>
                <a:sym typeface="Mada"/>
              </a:rPr>
              <a:t>Physical Activity 5A's</a:t>
            </a:r>
            <a:endParaRPr b="1" sz="1200">
              <a:solidFill>
                <a:schemeClr val="dk1"/>
              </a:solidFill>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1</a:t>
            </a:r>
            <a:r>
              <a:rPr b="1" baseline="30000" lang="en-GB" sz="1200">
                <a:solidFill>
                  <a:schemeClr val="dk1"/>
                </a:solidFill>
                <a:latin typeface="Mada"/>
                <a:ea typeface="Mada"/>
                <a:cs typeface="Mada"/>
                <a:sym typeface="Mada"/>
              </a:rPr>
              <a:t>st</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ASSESS</a:t>
            </a:r>
            <a:r>
              <a:rPr b="1" lang="en-GB" sz="1200">
                <a:latin typeface="Mada"/>
                <a:ea typeface="Mada"/>
                <a:cs typeface="Mada"/>
                <a:sym typeface="Mada"/>
              </a:rPr>
              <a:t>:</a:t>
            </a:r>
            <a:endParaRPr b="1" sz="12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Assess current physical activity (type, frequency, intensity, and duration).</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Contraindications to physical activity.</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The patient's readiness for change.</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Patient-oriented benefits.</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Social support.</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Willingness to help others.</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Self-efficacy (the patient's self-confidence that he or she can change behavior)</a:t>
            </a:r>
            <a:endParaRPr sz="1000">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2</a:t>
            </a:r>
            <a:r>
              <a:rPr b="1" baseline="30000" lang="en-GB" sz="1200">
                <a:solidFill>
                  <a:schemeClr val="dk1"/>
                </a:solidFill>
                <a:latin typeface="Mada"/>
                <a:ea typeface="Mada"/>
                <a:cs typeface="Mada"/>
                <a:sym typeface="Mada"/>
              </a:rPr>
              <a:t>nd</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ADVISE</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Provide a structured tailored counseling message</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The National recommendation for physical activity is at least 30 mins of accumulated moderate-intensity physical activity. Example: walking fast 3-4 miles per hour or equivalent for five or more days a week</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Deliver a structured counseling message based on the patient's stage of change  </a:t>
            </a:r>
            <a:endParaRPr sz="1000">
              <a:solidFill>
                <a:schemeClr val="dk1"/>
              </a:solidFill>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3</a:t>
            </a:r>
            <a:r>
              <a:rPr b="1" baseline="30000" lang="en-GB" sz="1200">
                <a:solidFill>
                  <a:schemeClr val="dk1"/>
                </a:solidFill>
                <a:latin typeface="Mada"/>
                <a:ea typeface="Mada"/>
                <a:cs typeface="Mada"/>
                <a:sym typeface="Mada"/>
              </a:rPr>
              <a:t>rd</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AGREE</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Preimplantation stage: </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Ask the patient if you can talk about physical activity in the future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Approach</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Offer nonjudgmental advice. Express intention to revisit the topic in the future.</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Recommendation</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Tell your patient “as your physician </a:t>
            </a:r>
            <a:r>
              <a:rPr b="1" lang="en-GB" sz="1200" u="sng">
                <a:solidFill>
                  <a:schemeClr val="dk1"/>
                </a:solidFill>
                <a:latin typeface="Mada"/>
                <a:ea typeface="Mada"/>
                <a:cs typeface="Mada"/>
                <a:sym typeface="Mada"/>
              </a:rPr>
              <a:t>it’s my responsibility to recommend</a:t>
            </a:r>
            <a:r>
              <a:rPr lang="en-GB" sz="1200">
                <a:solidFill>
                  <a:schemeClr val="dk1"/>
                </a:solidFill>
                <a:latin typeface="Mada"/>
                <a:ea typeface="Mada"/>
                <a:cs typeface="Mada"/>
                <a:sym typeface="Mada"/>
              </a:rPr>
              <a:t> that you get at least 30 mins of moderate-intensity physical activity such as walking fast on at least five days a week I hope you don’t mind if I ask you about physical activity in the future. </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Contemplation stage:</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Discuss the next steps</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Approach:</a:t>
            </a:r>
            <a:endParaRPr sz="1200" u="sng">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Increase the </a:t>
            </a:r>
            <a:r>
              <a:rPr b="1" lang="en-GB" sz="1200">
                <a:solidFill>
                  <a:schemeClr val="dk1"/>
                </a:solidFill>
                <a:latin typeface="Mada"/>
                <a:ea typeface="Mada"/>
                <a:cs typeface="Mada"/>
                <a:sym typeface="Mada"/>
              </a:rPr>
              <a:t>“pros”</a:t>
            </a:r>
            <a:r>
              <a:rPr lang="en-GB" sz="1200">
                <a:solidFill>
                  <a:schemeClr val="dk1"/>
                </a:solidFill>
                <a:latin typeface="Mada"/>
                <a:ea typeface="Mada"/>
                <a:cs typeface="Mada"/>
                <a:sym typeface="Mada"/>
              </a:rPr>
              <a:t> of changing</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Recommendation:</a:t>
            </a:r>
            <a:endParaRPr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Emphasize</a:t>
            </a:r>
            <a:r>
              <a:rPr lang="en-GB" sz="1200">
                <a:solidFill>
                  <a:schemeClr val="dk1"/>
                </a:solidFill>
                <a:latin typeface="Mada"/>
                <a:ea typeface="Mada"/>
                <a:cs typeface="Mada"/>
                <a:sym typeface="Mada"/>
              </a:rPr>
              <a:t> benefits that the patient cares about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Associate</a:t>
            </a:r>
            <a:r>
              <a:rPr lang="en-GB" sz="1200">
                <a:solidFill>
                  <a:schemeClr val="dk1"/>
                </a:solidFill>
                <a:latin typeface="Mada"/>
                <a:ea typeface="Mada"/>
                <a:cs typeface="Mada"/>
                <a:sym typeface="Mada"/>
              </a:rPr>
              <a:t> the benefits with increased physical activity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Suggest</a:t>
            </a:r>
            <a:r>
              <a:rPr lang="en-GB" sz="1200">
                <a:solidFill>
                  <a:schemeClr val="dk1"/>
                </a:solidFill>
                <a:latin typeface="Mada"/>
                <a:ea typeface="Mada"/>
                <a:cs typeface="Mada"/>
                <a:sym typeface="Mada"/>
              </a:rPr>
              <a:t> that the patient helps someone they care about get physical active for their health (increases self-motivation)</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Preparation stage: </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Help the patient make a plan and set a start date</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Approach: </a:t>
            </a:r>
            <a:endParaRPr sz="1200" u="sng">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Decrease the </a:t>
            </a:r>
            <a:r>
              <a:rPr b="1" lang="en-GB" sz="1200">
                <a:solidFill>
                  <a:schemeClr val="dk1"/>
                </a:solidFill>
                <a:latin typeface="Mada"/>
                <a:ea typeface="Mada"/>
                <a:cs typeface="Mada"/>
                <a:sym typeface="Mada"/>
              </a:rPr>
              <a:t>“cons”</a:t>
            </a:r>
            <a:r>
              <a:rPr lang="en-GB" sz="1200">
                <a:solidFill>
                  <a:schemeClr val="dk1"/>
                </a:solidFill>
                <a:latin typeface="Mada"/>
                <a:ea typeface="Mada"/>
                <a:cs typeface="Mada"/>
                <a:sym typeface="Mada"/>
              </a:rPr>
              <a:t> of changing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Recommendation: </a:t>
            </a:r>
            <a:endParaRPr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Help the patient overcome the barriers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Make a plan for the patient ro start changing their behavior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Suggest that the patient helps someone they care about get physical active for their health </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Action/Maintenance stage:</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Congratulate the patient; ask of the patient is ready to start another behavior</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Approach:</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Congratulate and reinforce the patient’s behavior change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u="sng">
                <a:solidFill>
                  <a:schemeClr val="dk1"/>
                </a:solidFill>
                <a:latin typeface="Mada"/>
                <a:ea typeface="Mada"/>
                <a:cs typeface="Mada"/>
                <a:sym typeface="Mada"/>
              </a:rPr>
              <a:t>Recommendation: </a:t>
            </a:r>
            <a:endParaRPr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Tell the patient </a:t>
            </a:r>
            <a:endParaRPr sz="1200">
              <a:solidFill>
                <a:schemeClr val="dk1"/>
              </a:solidFill>
              <a:latin typeface="Mada"/>
              <a:ea typeface="Mada"/>
              <a:cs typeface="Mada"/>
              <a:sym typeface="Mada"/>
            </a:endParaRPr>
          </a:p>
          <a:p>
            <a:pPr indent="0" lvl="0" marL="0" rtl="0" algn="l">
              <a:spcBef>
                <a:spcPts val="0"/>
              </a:spcBef>
              <a:spcAft>
                <a:spcPts val="0"/>
              </a:spcAft>
              <a:buNone/>
            </a:pPr>
            <a:r>
              <a:rPr b="1" lang="en-GB" sz="1200">
                <a:solidFill>
                  <a:srgbClr val="FF0000"/>
                </a:solidFill>
                <a:latin typeface="Mada"/>
                <a:ea typeface="Mada"/>
                <a:cs typeface="Mada"/>
                <a:sym typeface="Mada"/>
              </a:rPr>
              <a:t>“Congratulations you are doing one of the most important things you  can for your health”</a:t>
            </a:r>
            <a:endParaRPr b="1"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Suggest that the patient helps someone they care about get physical active for their health</a:t>
            </a:r>
            <a:endParaRPr sz="1200">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9"/>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9"/>
          <p:cNvSpPr/>
          <p:nvPr/>
        </p:nvSpPr>
        <p:spPr>
          <a:xfrm rot="5400000">
            <a:off x="1746350" y="-1100350"/>
            <a:ext cx="4137300" cy="72423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9"/>
          <p:cNvSpPr/>
          <p:nvPr/>
        </p:nvSpPr>
        <p:spPr>
          <a:xfrm>
            <a:off x="-75" y="980606"/>
            <a:ext cx="1085700" cy="1085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Case 1</a:t>
            </a:r>
            <a:endParaRPr b="1">
              <a:latin typeface="Nunito"/>
              <a:ea typeface="Nunito"/>
              <a:cs typeface="Nunito"/>
              <a:sym typeface="Nunito"/>
            </a:endParaRPr>
          </a:p>
          <a:p>
            <a:pPr indent="0" lvl="0" marL="0" rtl="0" algn="ctr">
              <a:spcBef>
                <a:spcPts val="0"/>
              </a:spcBef>
              <a:spcAft>
                <a:spcPts val="0"/>
              </a:spcAft>
              <a:buNone/>
            </a:pPr>
            <a:r>
              <a:rPr b="1" lang="en-GB">
                <a:latin typeface="Nunito"/>
                <a:ea typeface="Nunito"/>
                <a:cs typeface="Nunito"/>
                <a:sym typeface="Nunito"/>
              </a:rPr>
              <a:t>Cont</a:t>
            </a:r>
            <a:endParaRPr b="1">
              <a:latin typeface="Nunito"/>
              <a:ea typeface="Nunito"/>
              <a:cs typeface="Nunito"/>
              <a:sym typeface="Nunito"/>
            </a:endParaRPr>
          </a:p>
        </p:txBody>
      </p:sp>
      <p:sp>
        <p:nvSpPr>
          <p:cNvPr id="331" name="Google Shape;331;p19"/>
          <p:cNvSpPr txBox="1"/>
          <p:nvPr/>
        </p:nvSpPr>
        <p:spPr>
          <a:xfrm>
            <a:off x="1085625" y="888651"/>
            <a:ext cx="6260100" cy="308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A 20-years old college student visits your Community Health Center for concerns over his increasing weight. On examination, you find his BMI is greater than 30. </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How will you approach this student, within context of the 5 A's approach to counseling?</a:t>
            </a:r>
            <a:endParaRPr b="1" sz="1200">
              <a:latin typeface="Mada"/>
              <a:ea typeface="Mada"/>
              <a:cs typeface="Mada"/>
              <a:sym typeface="Mada"/>
            </a:endParaRPr>
          </a:p>
          <a:p>
            <a:pPr indent="0" lvl="0" marL="0" rtl="0" algn="ctr">
              <a:spcBef>
                <a:spcPts val="0"/>
              </a:spcBef>
              <a:spcAft>
                <a:spcPts val="0"/>
              </a:spcAft>
              <a:buNone/>
            </a:pPr>
            <a:r>
              <a:rPr b="1" lang="en-GB" sz="1200">
                <a:solidFill>
                  <a:schemeClr val="dk1"/>
                </a:solidFill>
                <a:latin typeface="Mada"/>
                <a:ea typeface="Mada"/>
                <a:cs typeface="Mada"/>
                <a:sym typeface="Mada"/>
              </a:rPr>
              <a:t>Physical Activity 5A's</a:t>
            </a:r>
            <a:endParaRPr b="1" sz="1200">
              <a:solidFill>
                <a:schemeClr val="dk1"/>
              </a:solidFill>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4</a:t>
            </a:r>
            <a:r>
              <a:rPr b="1" baseline="30000" lang="en-GB" sz="1200">
                <a:solidFill>
                  <a:schemeClr val="dk1"/>
                </a:solidFill>
                <a:latin typeface="Mada"/>
                <a:ea typeface="Mada"/>
                <a:cs typeface="Mada"/>
                <a:sym typeface="Mada"/>
              </a:rPr>
              <a:t>th</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ASSIST</a:t>
            </a:r>
            <a:r>
              <a:rPr b="1" lang="en-GB" sz="1200">
                <a:latin typeface="Mada"/>
                <a:ea typeface="Mada"/>
                <a:cs typeface="Mada"/>
                <a:sym typeface="Mada"/>
              </a:rPr>
              <a:t>:</a:t>
            </a:r>
            <a:endParaRPr b="1" sz="12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Provide the patient with a</a:t>
            </a:r>
            <a:r>
              <a:rPr b="1" lang="en-GB" sz="1000">
                <a:solidFill>
                  <a:srgbClr val="FF0000"/>
                </a:solidFill>
                <a:latin typeface="Mada"/>
                <a:ea typeface="Mada"/>
                <a:cs typeface="Mada"/>
                <a:sym typeface="Mada"/>
              </a:rPr>
              <a:t> written prescription</a:t>
            </a:r>
            <a:endParaRPr b="1" sz="1000">
              <a:solidFill>
                <a:srgbClr val="FF0000"/>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latin typeface="Mada"/>
                <a:ea typeface="Mada"/>
                <a:cs typeface="Mada"/>
                <a:sym typeface="Mada"/>
              </a:rPr>
              <a:t>Printed </a:t>
            </a:r>
            <a:r>
              <a:rPr b="1" lang="en-GB" sz="1000">
                <a:solidFill>
                  <a:srgbClr val="FF0000"/>
                </a:solidFill>
                <a:latin typeface="Mada"/>
                <a:ea typeface="Mada"/>
                <a:cs typeface="Mada"/>
                <a:sym typeface="Mada"/>
              </a:rPr>
              <a:t>support</a:t>
            </a:r>
            <a:r>
              <a:rPr lang="en-GB" sz="1000">
                <a:latin typeface="Mada"/>
                <a:ea typeface="Mada"/>
                <a:cs typeface="Mada"/>
                <a:sym typeface="Mada"/>
              </a:rPr>
              <a:t> materials</a:t>
            </a:r>
            <a:endParaRPr sz="1000">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b="1" lang="en-GB" sz="1000">
                <a:solidFill>
                  <a:srgbClr val="FF0000"/>
                </a:solidFill>
                <a:latin typeface="Mada"/>
                <a:ea typeface="Mada"/>
                <a:cs typeface="Mada"/>
                <a:sym typeface="Mada"/>
              </a:rPr>
              <a:t>Self monitoring</a:t>
            </a:r>
            <a:r>
              <a:rPr lang="en-GB" sz="1000">
                <a:latin typeface="Mada"/>
                <a:ea typeface="Mada"/>
                <a:cs typeface="Mada"/>
                <a:sym typeface="Mada"/>
              </a:rPr>
              <a:t> tools (pedometer, calendar), </a:t>
            </a:r>
            <a:r>
              <a:rPr b="1" lang="en-GB" sz="1000" u="sng">
                <a:latin typeface="Mada"/>
                <a:ea typeface="Mada"/>
                <a:cs typeface="Mada"/>
                <a:sym typeface="Mada"/>
              </a:rPr>
              <a:t>or</a:t>
            </a:r>
            <a:r>
              <a:rPr lang="en-GB" sz="1000">
                <a:latin typeface="Mada"/>
                <a:ea typeface="Mada"/>
                <a:cs typeface="Mada"/>
                <a:sym typeface="Mada"/>
              </a:rPr>
              <a:t> </a:t>
            </a:r>
            <a:r>
              <a:rPr b="1" lang="en-GB" sz="1000">
                <a:solidFill>
                  <a:srgbClr val="FF0000"/>
                </a:solidFill>
                <a:latin typeface="Mada"/>
                <a:ea typeface="Mada"/>
                <a:cs typeface="Mada"/>
                <a:sym typeface="Mada"/>
              </a:rPr>
              <a:t>internet based</a:t>
            </a:r>
            <a:r>
              <a:rPr lang="en-GB" sz="1000">
                <a:latin typeface="Mada"/>
                <a:ea typeface="Mada"/>
                <a:cs typeface="Mada"/>
                <a:sym typeface="Mada"/>
              </a:rPr>
              <a:t> resources (see accompanying patient handout) </a:t>
            </a:r>
            <a:r>
              <a:rPr b="1" lang="en-GB" sz="1000">
                <a:solidFill>
                  <a:srgbClr val="FF0000"/>
                </a:solidFill>
                <a:latin typeface="Mada"/>
                <a:ea typeface="Mada"/>
                <a:cs typeface="Mada"/>
                <a:sym typeface="Mada"/>
              </a:rPr>
              <a:t> </a:t>
            </a:r>
            <a:endParaRPr b="1" sz="1000">
              <a:solidFill>
                <a:srgbClr val="FF0000"/>
              </a:solidFill>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5</a:t>
            </a:r>
            <a:r>
              <a:rPr b="1" baseline="30000" lang="en-GB" sz="1200">
                <a:solidFill>
                  <a:schemeClr val="dk1"/>
                </a:solidFill>
                <a:latin typeface="Mada"/>
                <a:ea typeface="Mada"/>
                <a:cs typeface="Mada"/>
                <a:sym typeface="Mada"/>
              </a:rPr>
              <a:t>th</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ARRANGE</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Schedule a follow up visit</a:t>
            </a:r>
            <a:r>
              <a:rPr b="1" lang="en-GB" sz="1000">
                <a:solidFill>
                  <a:schemeClr val="dk1"/>
                </a:solidFill>
                <a:latin typeface="Mada"/>
                <a:ea typeface="Mada"/>
                <a:cs typeface="Mada"/>
                <a:sym typeface="Mada"/>
              </a:rPr>
              <a:t> </a:t>
            </a:r>
            <a:endParaRPr b="1"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Provide telephone or email reminders (have a staff member call or email the patient on the start date of the behavior change) and internet based counseling </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Refer the patient for additional assistance:</a:t>
            </a:r>
            <a:endParaRPr b="1" sz="1000">
              <a:solidFill>
                <a:schemeClr val="dk1"/>
              </a:solidFill>
              <a:latin typeface="Mada"/>
              <a:ea typeface="Mada"/>
              <a:cs typeface="Mada"/>
              <a:sym typeface="Mada"/>
            </a:endParaRPr>
          </a:p>
          <a:p>
            <a:pPr indent="0" lvl="0" marL="914400" rtl="0" algn="l">
              <a:spcBef>
                <a:spcPts val="0"/>
              </a:spcBef>
              <a:spcAft>
                <a:spcPts val="0"/>
              </a:spcAft>
              <a:buNone/>
            </a:pPr>
            <a:r>
              <a:rPr b="1" lang="en-GB" sz="1000">
                <a:solidFill>
                  <a:schemeClr val="dk1"/>
                </a:solidFill>
                <a:latin typeface="Mada"/>
                <a:ea typeface="Mada"/>
                <a:cs typeface="Mada"/>
                <a:sym typeface="Mada"/>
              </a:rPr>
              <a:t>1-    </a:t>
            </a:r>
            <a:r>
              <a:rPr lang="en-GB" sz="1000">
                <a:solidFill>
                  <a:schemeClr val="dk1"/>
                </a:solidFill>
                <a:latin typeface="Mada"/>
                <a:ea typeface="Mada"/>
                <a:cs typeface="Mada"/>
                <a:sym typeface="Mada"/>
              </a:rPr>
              <a:t>physical activity counseling from dietitian</a:t>
            </a:r>
            <a:endParaRPr sz="1000">
              <a:solidFill>
                <a:schemeClr val="dk1"/>
              </a:solidFill>
              <a:latin typeface="Mada"/>
              <a:ea typeface="Mada"/>
              <a:cs typeface="Mada"/>
              <a:sym typeface="Mada"/>
            </a:endParaRPr>
          </a:p>
          <a:p>
            <a:pPr indent="0" lvl="0" marL="914400" rtl="0" algn="l">
              <a:spcBef>
                <a:spcPts val="0"/>
              </a:spcBef>
              <a:spcAft>
                <a:spcPts val="0"/>
              </a:spcAft>
              <a:buNone/>
            </a:pPr>
            <a:r>
              <a:rPr b="1" lang="en-GB" sz="1000">
                <a:solidFill>
                  <a:schemeClr val="dk1"/>
                </a:solidFill>
                <a:latin typeface="Mada"/>
                <a:ea typeface="Mada"/>
                <a:cs typeface="Mada"/>
                <a:sym typeface="Mada"/>
              </a:rPr>
              <a:t>2-</a:t>
            </a:r>
            <a:r>
              <a:rPr lang="en-GB" sz="1000">
                <a:solidFill>
                  <a:schemeClr val="dk1"/>
                </a:solidFill>
                <a:latin typeface="Mada"/>
                <a:ea typeface="Mada"/>
                <a:cs typeface="Mada"/>
                <a:sym typeface="Mada"/>
              </a:rPr>
              <a:t>    physical therapy of the patient is deconditioned </a:t>
            </a:r>
            <a:endParaRPr sz="1000">
              <a:solidFill>
                <a:schemeClr val="dk1"/>
              </a:solidFill>
              <a:latin typeface="Mada"/>
              <a:ea typeface="Mada"/>
              <a:cs typeface="Mada"/>
              <a:sym typeface="Mada"/>
            </a:endParaRPr>
          </a:p>
          <a:p>
            <a:pPr indent="0" lvl="0" marL="914400" rtl="0" algn="l">
              <a:spcBef>
                <a:spcPts val="0"/>
              </a:spcBef>
              <a:spcAft>
                <a:spcPts val="0"/>
              </a:spcAft>
              <a:buNone/>
            </a:pPr>
            <a:r>
              <a:rPr b="1" lang="en-GB" sz="1000">
                <a:solidFill>
                  <a:schemeClr val="dk1"/>
                </a:solidFill>
                <a:latin typeface="Mada"/>
                <a:ea typeface="Mada"/>
                <a:cs typeface="Mada"/>
                <a:sym typeface="Mada"/>
              </a:rPr>
              <a:t>3- </a:t>
            </a:r>
            <a:r>
              <a:rPr lang="en-GB" sz="1000">
                <a:solidFill>
                  <a:schemeClr val="dk1"/>
                </a:solidFill>
                <a:latin typeface="Mada"/>
                <a:ea typeface="Mada"/>
                <a:cs typeface="Mada"/>
                <a:sym typeface="Mada"/>
              </a:rPr>
              <a:t>    community-based programs </a:t>
            </a:r>
            <a:r>
              <a:rPr b="1" lang="en-GB" sz="1000">
                <a:solidFill>
                  <a:schemeClr val="dk1"/>
                </a:solidFill>
                <a:latin typeface="Mada"/>
                <a:ea typeface="Mada"/>
                <a:cs typeface="Mada"/>
                <a:sym typeface="Mada"/>
              </a:rPr>
              <a:t>      </a:t>
            </a:r>
            <a:endParaRPr b="1" sz="10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332" name="Google Shape;332;p19"/>
          <p:cNvSpPr/>
          <p:nvPr/>
        </p:nvSpPr>
        <p:spPr>
          <a:xfrm rot="5400000">
            <a:off x="1710450" y="3339100"/>
            <a:ext cx="4326300" cy="72423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9"/>
          <p:cNvSpPr/>
          <p:nvPr/>
        </p:nvSpPr>
        <p:spPr>
          <a:xfrm>
            <a:off x="135250" y="5123106"/>
            <a:ext cx="1085700" cy="1085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Case 2</a:t>
            </a:r>
            <a:endParaRPr b="1">
              <a:latin typeface="Nunito"/>
              <a:ea typeface="Nunito"/>
              <a:cs typeface="Nunito"/>
              <a:sym typeface="Nunito"/>
            </a:endParaRPr>
          </a:p>
        </p:txBody>
      </p:sp>
      <p:sp>
        <p:nvSpPr>
          <p:cNvPr id="334" name="Google Shape;334;p19"/>
          <p:cNvSpPr txBox="1"/>
          <p:nvPr/>
        </p:nvSpPr>
        <p:spPr>
          <a:xfrm>
            <a:off x="1220950" y="5031173"/>
            <a:ext cx="6260100" cy="412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A 42 years old </a:t>
            </a:r>
            <a:r>
              <a:rPr lang="en-GB" sz="1200">
                <a:latin typeface="Mada"/>
                <a:ea typeface="Mada"/>
                <a:cs typeface="Mada"/>
                <a:sym typeface="Mada"/>
              </a:rPr>
              <a:t>salesman</a:t>
            </a:r>
            <a:r>
              <a:rPr lang="en-GB" sz="1200">
                <a:latin typeface="Mada"/>
                <a:ea typeface="Mada"/>
                <a:cs typeface="Mada"/>
                <a:sym typeface="Mada"/>
              </a:rPr>
              <a:t> by profession working in a factory. He smokes 20 cigarettes a day and has a poor diet, he is not found of eating any fruits or vegetables. One of his cousins was recently diagnosed with lung cancer and he is worried that he will suffer from the same fate. He tried quitting smoking before less than  a month, but didn’t succeed. </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How will you </a:t>
            </a:r>
            <a:r>
              <a:rPr b="1" lang="en-GB" sz="1200">
                <a:latin typeface="Mada"/>
                <a:ea typeface="Mada"/>
                <a:cs typeface="Mada"/>
                <a:sym typeface="Mada"/>
              </a:rPr>
              <a:t>counsel</a:t>
            </a:r>
            <a:r>
              <a:rPr b="1" lang="en-GB" sz="1200">
                <a:latin typeface="Mada"/>
                <a:ea typeface="Mada"/>
                <a:cs typeface="Mada"/>
                <a:sym typeface="Mada"/>
              </a:rPr>
              <a:t> regarding smoking cessation?</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en-GB" sz="1200">
                <a:solidFill>
                  <a:schemeClr val="dk1"/>
                </a:solidFill>
                <a:latin typeface="Mada"/>
                <a:ea typeface="Mada"/>
                <a:cs typeface="Mada"/>
                <a:sym typeface="Mada"/>
              </a:rPr>
              <a:t>Smoking Cessation 5A’s</a:t>
            </a:r>
            <a:endParaRPr b="1" sz="1200">
              <a:solidFill>
                <a:schemeClr val="dk1"/>
              </a:solidFill>
              <a:latin typeface="Mada"/>
              <a:ea typeface="Mada"/>
              <a:cs typeface="Mada"/>
              <a:sym typeface="Mada"/>
            </a:endParaRPr>
          </a:p>
          <a:p>
            <a:pPr indent="0" lvl="0" marL="457200" rtl="0" algn="l">
              <a:spcBef>
                <a:spcPts val="0"/>
              </a:spcBef>
              <a:spcAft>
                <a:spcPts val="0"/>
              </a:spcAft>
              <a:buNone/>
            </a:pPr>
            <a:r>
              <a:t/>
            </a:r>
            <a:endParaRPr b="1"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1</a:t>
            </a:r>
            <a:r>
              <a:rPr b="1" baseline="30000" lang="en-GB" sz="1200">
                <a:solidFill>
                  <a:schemeClr val="dk1"/>
                </a:solidFill>
                <a:latin typeface="Mada"/>
                <a:ea typeface="Mada"/>
                <a:cs typeface="Mada"/>
                <a:sym typeface="Mada"/>
              </a:rPr>
              <a:t>st</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ASK</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 Ask </a:t>
            </a:r>
            <a:r>
              <a:rPr b="1" lang="en-GB" sz="1000">
                <a:solidFill>
                  <a:schemeClr val="dk1"/>
                </a:solidFill>
                <a:latin typeface="Mada"/>
                <a:ea typeface="Mada"/>
                <a:cs typeface="Mada"/>
                <a:sym typeface="Mada"/>
              </a:rPr>
              <a:t>open ended questions </a:t>
            </a:r>
            <a:r>
              <a:rPr lang="en-GB" sz="1000">
                <a:solidFill>
                  <a:schemeClr val="dk1"/>
                </a:solidFill>
                <a:latin typeface="Mada"/>
                <a:ea typeface="Mada"/>
                <a:cs typeface="Mada"/>
                <a:sym typeface="Mada"/>
              </a:rPr>
              <a:t>so the patient will have an opportunity to elaborate. The scripts will help you initiate will help you initiate the conversation. </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Have you ever  smoked?</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How often do you smoke? </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When is the last time you smoked? </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How many cigarettes did you smoke yesterday/last week/last month?</a:t>
            </a:r>
            <a:endParaRPr sz="10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2</a:t>
            </a:r>
            <a:r>
              <a:rPr b="1" baseline="30000" lang="en-GB" sz="1200">
                <a:solidFill>
                  <a:schemeClr val="dk1"/>
                </a:solidFill>
                <a:latin typeface="Mada"/>
                <a:ea typeface="Mada"/>
                <a:cs typeface="Mada"/>
                <a:sym typeface="Mada"/>
              </a:rPr>
              <a:t>nd</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ADVISE</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0" lvl="0" marL="0" rtl="0" algn="l">
              <a:spcBef>
                <a:spcPts val="0"/>
              </a:spcBef>
              <a:spcAft>
                <a:spcPts val="0"/>
              </a:spcAft>
              <a:buNone/>
            </a:pPr>
            <a:r>
              <a:rPr lang="en-GB" sz="1000">
                <a:solidFill>
                  <a:schemeClr val="dk1"/>
                </a:solidFill>
                <a:latin typeface="Mada"/>
                <a:ea typeface="Mada"/>
                <a:cs typeface="Mada"/>
                <a:sym typeface="Mada"/>
              </a:rPr>
              <a:t>Advise your patient to quit smoking. Use clear, strong, and personalized language to get your point across</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“Quitting is the single most important thing you can do to protect your health as well as your family”</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t>
            </a:r>
            <a:r>
              <a:rPr b="1" lang="en-GB" sz="1000">
                <a:solidFill>
                  <a:srgbClr val="FF0000"/>
                </a:solidFill>
                <a:latin typeface="Mada"/>
                <a:ea typeface="Mada"/>
                <a:cs typeface="Mada"/>
                <a:sym typeface="Mada"/>
              </a:rPr>
              <a:t>The effects of your secondhand smoke are harmful to your family. I suggest you to quit not only for them but for yourself”</a:t>
            </a:r>
            <a:r>
              <a:rPr lang="en-GB" sz="1000">
                <a:solidFill>
                  <a:schemeClr val="dk1"/>
                </a:solidFill>
                <a:latin typeface="Mada"/>
                <a:ea typeface="Mada"/>
                <a:cs typeface="Mada"/>
                <a:sym typeface="Mada"/>
              </a:rPr>
              <a:t> </a:t>
            </a:r>
            <a:r>
              <a:rPr b="1" lang="en-GB" sz="1000">
                <a:solidFill>
                  <a:schemeClr val="dk1"/>
                </a:solidFill>
                <a:latin typeface="Mada"/>
                <a:ea typeface="Mada"/>
                <a:cs typeface="Mada"/>
                <a:sym typeface="Mada"/>
              </a:rPr>
              <a:t>    </a:t>
            </a:r>
            <a:endParaRPr b="1"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“Smokers who quit save money”</a:t>
            </a:r>
            <a:endParaRPr sz="1000">
              <a:solidFill>
                <a:schemeClr val="dk1"/>
              </a:solidFill>
              <a:latin typeface="Mada"/>
              <a:ea typeface="Mada"/>
              <a:cs typeface="Mada"/>
              <a:sym typeface="Mada"/>
            </a:endParaRPr>
          </a:p>
        </p:txBody>
      </p:sp>
      <p:pic>
        <p:nvPicPr>
          <p:cNvPr id="335" name="Google Shape;335;p19"/>
          <p:cNvPicPr preferRelativeResize="0"/>
          <p:nvPr/>
        </p:nvPicPr>
        <p:blipFill>
          <a:blip r:embed="rId3">
            <a:alphaModFix/>
          </a:blip>
          <a:stretch>
            <a:fillRect/>
          </a:stretch>
        </p:blipFill>
        <p:spPr>
          <a:xfrm>
            <a:off x="5318642" y="3103708"/>
            <a:ext cx="1803000" cy="13395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0"/>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
          <p:cNvSpPr/>
          <p:nvPr/>
        </p:nvSpPr>
        <p:spPr>
          <a:xfrm rot="5400000">
            <a:off x="-1149300" y="1927950"/>
            <a:ext cx="10083900" cy="72423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0"/>
          <p:cNvSpPr/>
          <p:nvPr/>
        </p:nvSpPr>
        <p:spPr>
          <a:xfrm>
            <a:off x="77563" y="1035606"/>
            <a:ext cx="1085700" cy="1085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Nunito"/>
                <a:ea typeface="Nunito"/>
                <a:cs typeface="Nunito"/>
                <a:sym typeface="Nunito"/>
              </a:rPr>
              <a:t>Case 2</a:t>
            </a:r>
            <a:endParaRPr b="1">
              <a:latin typeface="Nunito"/>
              <a:ea typeface="Nunito"/>
              <a:cs typeface="Nunito"/>
              <a:sym typeface="Nunito"/>
            </a:endParaRPr>
          </a:p>
          <a:p>
            <a:pPr indent="0" lvl="0" marL="0" rtl="0" algn="ctr">
              <a:spcBef>
                <a:spcPts val="0"/>
              </a:spcBef>
              <a:spcAft>
                <a:spcPts val="0"/>
              </a:spcAft>
              <a:buNone/>
            </a:pPr>
            <a:r>
              <a:rPr b="1" lang="en-GB">
                <a:latin typeface="Nunito"/>
                <a:ea typeface="Nunito"/>
                <a:cs typeface="Nunito"/>
                <a:sym typeface="Nunito"/>
              </a:rPr>
              <a:t>Cont </a:t>
            </a:r>
            <a:endParaRPr b="1">
              <a:latin typeface="Nunito"/>
              <a:ea typeface="Nunito"/>
              <a:cs typeface="Nunito"/>
              <a:sym typeface="Nunito"/>
            </a:endParaRPr>
          </a:p>
        </p:txBody>
      </p:sp>
      <p:sp>
        <p:nvSpPr>
          <p:cNvPr id="343" name="Google Shape;343;p20"/>
          <p:cNvSpPr txBox="1"/>
          <p:nvPr/>
        </p:nvSpPr>
        <p:spPr>
          <a:xfrm>
            <a:off x="1163275" y="943679"/>
            <a:ext cx="6260100" cy="957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A 42 years old salesman by profession working in a factory. He smokes 20 cigarettes a day and has a poor diet, he is not found of eating any fruits or vegetables. One of his cousins was recently diagnosed with lung cancer and he is worried that he will suffer from the same fate. He tried quitting smoking before less than  a month, but didn’t succeed. </a:t>
            </a:r>
            <a:endParaRPr sz="1200">
              <a:latin typeface="Mada"/>
              <a:ea typeface="Mada"/>
              <a:cs typeface="Mada"/>
              <a:sym typeface="Mada"/>
            </a:endParaRPr>
          </a:p>
          <a:p>
            <a:pPr indent="0" lvl="0" marL="0" rtl="0" algn="ctr">
              <a:spcBef>
                <a:spcPts val="0"/>
              </a:spcBef>
              <a:spcAft>
                <a:spcPts val="0"/>
              </a:spcAft>
              <a:buNone/>
            </a:pPr>
            <a:r>
              <a:rPr b="1" lang="en-GB" sz="1200">
                <a:latin typeface="Mada"/>
                <a:ea typeface="Mada"/>
                <a:cs typeface="Mada"/>
                <a:sym typeface="Mada"/>
              </a:rPr>
              <a:t>How will you counsel regarding smoking cessation?</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None/>
            </a:pPr>
            <a:r>
              <a:rPr b="1" lang="en-GB" sz="1200">
                <a:solidFill>
                  <a:schemeClr val="dk1"/>
                </a:solidFill>
                <a:latin typeface="Mada"/>
                <a:ea typeface="Mada"/>
                <a:cs typeface="Mada"/>
                <a:sym typeface="Mada"/>
              </a:rPr>
              <a:t>Smoking Cessation 5A’s</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sz="1000">
              <a:solidFill>
                <a:schemeClr val="dk1"/>
              </a:solidFill>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3</a:t>
            </a:r>
            <a:r>
              <a:rPr b="1" baseline="30000" lang="en-GB" sz="1200">
                <a:solidFill>
                  <a:schemeClr val="dk1"/>
                </a:solidFill>
                <a:latin typeface="Mada"/>
                <a:ea typeface="Mada"/>
                <a:cs typeface="Mada"/>
                <a:sym typeface="Mada"/>
              </a:rPr>
              <a:t>rd</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ASSESS</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Willingness to quit and barriers to quitting should be assessed</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If they have tried to quit in the past, get more information </a:t>
            </a:r>
            <a:endParaRPr sz="1000">
              <a:solidFill>
                <a:schemeClr val="dk1"/>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b="1" lang="en-GB" sz="1000">
                <a:solidFill>
                  <a:srgbClr val="FF0000"/>
                </a:solidFill>
                <a:latin typeface="Mada"/>
                <a:ea typeface="Mada"/>
                <a:cs typeface="Mada"/>
                <a:sym typeface="Mada"/>
              </a:rPr>
              <a:t>1- Have you tried quitting smoking? </a:t>
            </a:r>
            <a:endParaRPr b="1" sz="1000">
              <a:solidFill>
                <a:srgbClr val="FF0000"/>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b="1" lang="en-GB" sz="1000">
                <a:solidFill>
                  <a:srgbClr val="FF0000"/>
                </a:solidFill>
                <a:latin typeface="Mada"/>
                <a:ea typeface="Mada"/>
                <a:cs typeface="Mada"/>
                <a:sym typeface="Mada"/>
              </a:rPr>
              <a:t>2- Are you willing to quit smoking now?</a:t>
            </a:r>
            <a:endParaRPr b="1" sz="1000">
              <a:solidFill>
                <a:srgbClr val="FF0000"/>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b="1" lang="en-GB" sz="1000">
                <a:solidFill>
                  <a:srgbClr val="FF0000"/>
                </a:solidFill>
                <a:latin typeface="Mada"/>
                <a:ea typeface="Mada"/>
                <a:cs typeface="Mada"/>
                <a:sym typeface="Mada"/>
              </a:rPr>
              <a:t>3- What keeps you from quitting?</a:t>
            </a:r>
            <a:endParaRPr b="1" sz="1000">
              <a:solidFill>
                <a:srgbClr val="FF0000"/>
              </a:solidFill>
              <a:latin typeface="Mada"/>
              <a:ea typeface="Mada"/>
              <a:cs typeface="Mada"/>
              <a:sym typeface="Mada"/>
            </a:endParaRPr>
          </a:p>
          <a:p>
            <a:pPr indent="0" lvl="0" marL="914400" rtl="0" algn="l">
              <a:spcBef>
                <a:spcPts val="0"/>
              </a:spcBef>
              <a:spcAft>
                <a:spcPts val="0"/>
              </a:spcAft>
              <a:buClr>
                <a:schemeClr val="dk1"/>
              </a:buClr>
              <a:buSzPts val="1100"/>
              <a:buFont typeface="Arial"/>
              <a:buNone/>
            </a:pPr>
            <a:r>
              <a:rPr b="1" lang="en-GB" sz="1000">
                <a:solidFill>
                  <a:srgbClr val="FF0000"/>
                </a:solidFill>
                <a:latin typeface="Mada"/>
                <a:ea typeface="Mada"/>
                <a:cs typeface="Mada"/>
                <a:sym typeface="Mada"/>
              </a:rPr>
              <a:t>4- How soon after getting up in the morning do you smoke?</a:t>
            </a:r>
            <a:endParaRPr b="1" sz="1000">
              <a:solidFill>
                <a:srgbClr val="FF0000"/>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If he is willing to quit, </a:t>
            </a:r>
            <a:r>
              <a:rPr b="1" lang="en-GB" sz="1000">
                <a:solidFill>
                  <a:schemeClr val="dk1"/>
                </a:solidFill>
                <a:latin typeface="Mada"/>
                <a:ea typeface="Mada"/>
                <a:cs typeface="Mada"/>
                <a:sym typeface="Mada"/>
              </a:rPr>
              <a:t>offer praise and provide resources and assistance</a:t>
            </a:r>
            <a:r>
              <a:rPr lang="en-GB" sz="10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0" lvl="0" marL="914400" rtl="0" algn="l">
              <a:lnSpc>
                <a:spcPct val="115000"/>
              </a:lnSpc>
              <a:spcBef>
                <a:spcPts val="0"/>
              </a:spcBef>
              <a:spcAft>
                <a:spcPts val="0"/>
              </a:spcAft>
              <a:buNone/>
            </a:pPr>
            <a:r>
              <a:t/>
            </a:r>
            <a:endParaRPr b="1" sz="1000">
              <a:solidFill>
                <a:schemeClr val="dk1"/>
              </a:solidFill>
              <a:latin typeface="Mada"/>
              <a:ea typeface="Mada"/>
              <a:cs typeface="Mada"/>
              <a:sym typeface="Mada"/>
            </a:endParaRPr>
          </a:p>
          <a:p>
            <a:pPr indent="0" lvl="0" marL="914400" rtl="0" algn="l">
              <a:lnSpc>
                <a:spcPct val="115000"/>
              </a:lnSpc>
              <a:spcBef>
                <a:spcPts val="0"/>
              </a:spcBef>
              <a:spcAft>
                <a:spcPts val="0"/>
              </a:spcAft>
              <a:buNone/>
            </a:pPr>
            <a:r>
              <a:rPr b="1" lang="en-GB" sz="1000">
                <a:solidFill>
                  <a:schemeClr val="dk1"/>
                </a:solidFill>
                <a:latin typeface="Mada"/>
                <a:ea typeface="Mada"/>
                <a:cs typeface="Mada"/>
                <a:sym typeface="Mada"/>
              </a:rPr>
              <a:t>How to Assess - examples</a:t>
            </a:r>
            <a:endParaRPr b="1" sz="1000">
              <a:solidFill>
                <a:schemeClr val="dk1"/>
              </a:solidFill>
              <a:latin typeface="Mada"/>
              <a:ea typeface="Mada"/>
              <a:cs typeface="Mada"/>
              <a:sym typeface="Mada"/>
            </a:endParaRPr>
          </a:p>
          <a:p>
            <a:pPr indent="0" lvl="0" marL="914400" rtl="0" algn="l">
              <a:lnSpc>
                <a:spcPct val="115000"/>
              </a:lnSpc>
              <a:spcBef>
                <a:spcPts val="0"/>
              </a:spcBef>
              <a:spcAft>
                <a:spcPts val="0"/>
              </a:spcAft>
              <a:buNone/>
            </a:pPr>
            <a:r>
              <a:rPr b="1" lang="en-GB" sz="1000">
                <a:solidFill>
                  <a:srgbClr val="FF0000"/>
                </a:solidFill>
                <a:latin typeface="Mada"/>
                <a:ea typeface="Mada"/>
                <a:cs typeface="Mada"/>
                <a:sym typeface="Mada"/>
              </a:rPr>
              <a:t>If unwilling to quit, help motivate the patient by using the "5 R's":</a:t>
            </a:r>
            <a:endParaRPr b="1" sz="1000">
              <a:solidFill>
                <a:srgbClr val="FF0000"/>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b="1" lang="en-GB" sz="1000">
                <a:solidFill>
                  <a:srgbClr val="FF0000"/>
                </a:solidFill>
                <a:latin typeface="Mada"/>
                <a:ea typeface="Mada"/>
                <a:cs typeface="Mada"/>
                <a:sym typeface="Mada"/>
              </a:rPr>
              <a:t>Relevance</a:t>
            </a:r>
            <a:r>
              <a:rPr lang="en-GB" sz="1000">
                <a:solidFill>
                  <a:schemeClr val="dk1"/>
                </a:solidFill>
                <a:latin typeface="Mada"/>
                <a:ea typeface="Mada"/>
                <a:cs typeface="Mada"/>
                <a:sym typeface="Mada"/>
              </a:rPr>
              <a:t> ( identify reasons to stop smoking e.g - Pregnancy family risk of disease)</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rgbClr val="FF0000"/>
              </a:buClr>
              <a:buSzPts val="1000"/>
              <a:buFont typeface="Mada"/>
              <a:buChar char="○"/>
            </a:pPr>
            <a:r>
              <a:rPr b="1" lang="en-GB" sz="1000">
                <a:solidFill>
                  <a:srgbClr val="FF0000"/>
                </a:solidFill>
                <a:latin typeface="Mada"/>
                <a:ea typeface="Mada"/>
                <a:cs typeface="Mada"/>
                <a:sym typeface="Mada"/>
              </a:rPr>
              <a:t>Risks</a:t>
            </a:r>
            <a:endParaRPr b="1" sz="1000">
              <a:solidFill>
                <a:srgbClr val="FF0000"/>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b="1" lang="en-GB" sz="1000">
                <a:solidFill>
                  <a:srgbClr val="FF0000"/>
                </a:solidFill>
                <a:latin typeface="Mada"/>
                <a:ea typeface="Mada"/>
                <a:cs typeface="Mada"/>
                <a:sym typeface="Mada"/>
              </a:rPr>
              <a:t>Rewards</a:t>
            </a:r>
            <a:r>
              <a:rPr lang="en-GB" sz="1000">
                <a:solidFill>
                  <a:schemeClr val="dk1"/>
                </a:solidFill>
                <a:latin typeface="Mada"/>
                <a:ea typeface="Mada"/>
                <a:cs typeface="Mada"/>
                <a:sym typeface="Mada"/>
              </a:rPr>
              <a:t> (improve health, financial savings)</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b="1" lang="en-GB" sz="1000">
                <a:solidFill>
                  <a:srgbClr val="FF0000"/>
                </a:solidFill>
                <a:latin typeface="Mada"/>
                <a:ea typeface="Mada"/>
                <a:cs typeface="Mada"/>
                <a:sym typeface="Mada"/>
              </a:rPr>
              <a:t>Roadblocks </a:t>
            </a:r>
            <a:r>
              <a:rPr lang="en-GB" sz="1000">
                <a:solidFill>
                  <a:schemeClr val="dk1"/>
                </a:solidFill>
                <a:latin typeface="Mada"/>
                <a:ea typeface="Mada"/>
                <a:cs typeface="Mada"/>
                <a:sym typeface="Mada"/>
              </a:rPr>
              <a:t>(stress, withdrawal symptoms, previous failed attempts, weight gain etc)</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b="1" lang="en-GB" sz="1000">
                <a:solidFill>
                  <a:srgbClr val="FF0000"/>
                </a:solidFill>
                <a:latin typeface="Mada"/>
                <a:ea typeface="Mada"/>
                <a:cs typeface="Mada"/>
                <a:sym typeface="Mada"/>
              </a:rPr>
              <a:t>Repetition</a:t>
            </a:r>
            <a:r>
              <a:rPr lang="en-GB" sz="1000">
                <a:solidFill>
                  <a:schemeClr val="dk1"/>
                </a:solidFill>
                <a:latin typeface="Mada"/>
                <a:ea typeface="Mada"/>
                <a:cs typeface="Mada"/>
                <a:sym typeface="Mada"/>
              </a:rPr>
              <a:t> (repeat all five R in each clinical contacts with unmotivated smokers)</a:t>
            </a:r>
            <a:endParaRPr sz="1000">
              <a:solidFill>
                <a:schemeClr val="dk1"/>
              </a:solidFill>
              <a:latin typeface="Mada"/>
              <a:ea typeface="Mada"/>
              <a:cs typeface="Mada"/>
              <a:sym typeface="Mada"/>
            </a:endParaRPr>
          </a:p>
          <a:p>
            <a:pPr indent="0" lvl="0" marL="914400" rtl="0" algn="l">
              <a:lnSpc>
                <a:spcPct val="115000"/>
              </a:lnSpc>
              <a:spcBef>
                <a:spcPts val="0"/>
              </a:spcBef>
              <a:spcAft>
                <a:spcPts val="0"/>
              </a:spcAft>
              <a:buNone/>
            </a:pPr>
            <a:r>
              <a:rPr lang="en-GB" sz="1000">
                <a:solidFill>
                  <a:schemeClr val="dk1"/>
                </a:solidFill>
                <a:latin typeface="Mada"/>
                <a:ea typeface="Mada"/>
                <a:cs typeface="Mada"/>
                <a:sym typeface="Mada"/>
              </a:rPr>
              <a:t>"So you've tried to quit. What do you think triggered you to start smoking again?"</a:t>
            </a:r>
            <a:endParaRPr sz="10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4</a:t>
            </a:r>
            <a:r>
              <a:rPr b="1" baseline="30000" lang="en-GB" sz="1200">
                <a:solidFill>
                  <a:schemeClr val="dk1"/>
                </a:solidFill>
                <a:latin typeface="Mada"/>
                <a:ea typeface="Mada"/>
                <a:cs typeface="Mada"/>
                <a:sym typeface="Mada"/>
              </a:rPr>
              <a:t>th</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ASSIST</a:t>
            </a:r>
            <a:r>
              <a:rPr b="1" lang="en-GB" sz="1200">
                <a:solidFill>
                  <a:schemeClr val="dk1"/>
                </a:solidFill>
                <a:latin typeface="Mada"/>
                <a:ea typeface="Mada"/>
                <a:cs typeface="Mada"/>
                <a:sym typeface="Mada"/>
              </a:rPr>
              <a:t>:</a:t>
            </a:r>
            <a:endParaRPr b="1" sz="1000">
              <a:solidFill>
                <a:srgbClr val="FF0000"/>
              </a:solidFill>
              <a:latin typeface="Mada"/>
              <a:ea typeface="Mada"/>
              <a:cs typeface="Mada"/>
              <a:sym typeface="Mada"/>
            </a:endParaRPr>
          </a:p>
          <a:p>
            <a:pPr indent="0" lvl="0" marL="914400" rtl="0" algn="l">
              <a:lnSpc>
                <a:spcPct val="115000"/>
              </a:lnSpc>
              <a:spcBef>
                <a:spcPts val="0"/>
              </a:spcBef>
              <a:spcAft>
                <a:spcPts val="0"/>
              </a:spcAft>
              <a:buNone/>
            </a:pPr>
            <a:r>
              <a:rPr lang="en-GB" sz="1000">
                <a:latin typeface="Mada"/>
                <a:ea typeface="Mada"/>
                <a:cs typeface="Mada"/>
                <a:sym typeface="Mada"/>
              </a:rPr>
              <a:t>Assist your patient with a quit plan</a:t>
            </a:r>
            <a:endParaRPr sz="1000">
              <a:latin typeface="Mada"/>
              <a:ea typeface="Mada"/>
              <a:cs typeface="Mada"/>
              <a:sym typeface="Mada"/>
            </a:endParaRPr>
          </a:p>
          <a:p>
            <a:pPr indent="-292100" lvl="1" marL="914400" rtl="0" algn="l">
              <a:lnSpc>
                <a:spcPct val="115000"/>
              </a:lnSpc>
              <a:spcBef>
                <a:spcPts val="0"/>
              </a:spcBef>
              <a:spcAft>
                <a:spcPts val="0"/>
              </a:spcAft>
              <a:buClr>
                <a:srgbClr val="FF0000"/>
              </a:buClr>
              <a:buSzPts val="1000"/>
              <a:buFont typeface="Mada"/>
              <a:buChar char="○"/>
            </a:pPr>
            <a:r>
              <a:rPr b="1" lang="en-GB" sz="1000">
                <a:solidFill>
                  <a:srgbClr val="FF0000"/>
                </a:solidFill>
                <a:latin typeface="Mada"/>
                <a:ea typeface="Mada"/>
                <a:cs typeface="Mada"/>
                <a:sym typeface="Mada"/>
              </a:rPr>
              <a:t>Are you worried about anything in particular when it comes to quitting? </a:t>
            </a:r>
            <a:endParaRPr b="1" sz="1000">
              <a:solidFill>
                <a:srgbClr val="FF0000"/>
              </a:solidFill>
              <a:latin typeface="Mada"/>
              <a:ea typeface="Mada"/>
              <a:cs typeface="Mada"/>
              <a:sym typeface="Mada"/>
            </a:endParaRPr>
          </a:p>
          <a:p>
            <a:pPr indent="-292100" lvl="1" marL="914400" rtl="0" algn="l">
              <a:lnSpc>
                <a:spcPct val="115000"/>
              </a:lnSpc>
              <a:spcBef>
                <a:spcPts val="0"/>
              </a:spcBef>
              <a:spcAft>
                <a:spcPts val="0"/>
              </a:spcAft>
              <a:buClr>
                <a:srgbClr val="FF0000"/>
              </a:buClr>
              <a:buSzPts val="1000"/>
              <a:buFont typeface="Mada"/>
              <a:buChar char="○"/>
            </a:pPr>
            <a:r>
              <a:rPr b="1" lang="en-GB" sz="1000">
                <a:solidFill>
                  <a:srgbClr val="FF0000"/>
                </a:solidFill>
                <a:latin typeface="Mada"/>
                <a:ea typeface="Mada"/>
                <a:cs typeface="Mada"/>
                <a:sym typeface="Mada"/>
              </a:rPr>
              <a:t>Withdrawal: (irritability, anxiety, restlessness) NRT can help </a:t>
            </a:r>
            <a:endParaRPr b="1" sz="1000">
              <a:solidFill>
                <a:srgbClr val="FF0000"/>
              </a:solidFill>
              <a:latin typeface="Mada"/>
              <a:ea typeface="Mada"/>
              <a:cs typeface="Mada"/>
              <a:sym typeface="Mada"/>
            </a:endParaRPr>
          </a:p>
          <a:p>
            <a:pPr indent="-292100" lvl="1" marL="914400" rtl="0" algn="l">
              <a:lnSpc>
                <a:spcPct val="115000"/>
              </a:lnSpc>
              <a:spcBef>
                <a:spcPts val="0"/>
              </a:spcBef>
              <a:spcAft>
                <a:spcPts val="0"/>
              </a:spcAft>
              <a:buClr>
                <a:srgbClr val="FF0000"/>
              </a:buClr>
              <a:buSzPts val="1000"/>
              <a:buFont typeface="Mada"/>
              <a:buChar char="○"/>
            </a:pPr>
            <a:r>
              <a:rPr b="1" lang="en-GB" sz="1000">
                <a:solidFill>
                  <a:srgbClr val="FF0000"/>
                </a:solidFill>
                <a:latin typeface="Mada"/>
                <a:ea typeface="Mada"/>
                <a:cs typeface="Mada"/>
                <a:sym typeface="Mada"/>
              </a:rPr>
              <a:t>Do you worry about craving or weight gain</a:t>
            </a:r>
            <a:endParaRPr b="1" sz="1000">
              <a:solidFill>
                <a:srgbClr val="FF0000"/>
              </a:solidFill>
              <a:latin typeface="Mada"/>
              <a:ea typeface="Mada"/>
              <a:cs typeface="Mada"/>
              <a:sym typeface="Mada"/>
            </a:endParaRPr>
          </a:p>
          <a:p>
            <a:pPr indent="-292100" lvl="1" marL="914400" rtl="0" algn="l">
              <a:lnSpc>
                <a:spcPct val="115000"/>
              </a:lnSpc>
              <a:spcBef>
                <a:spcPts val="0"/>
              </a:spcBef>
              <a:spcAft>
                <a:spcPts val="0"/>
              </a:spcAft>
              <a:buClr>
                <a:srgbClr val="FF0000"/>
              </a:buClr>
              <a:buSzPts val="1000"/>
              <a:buFont typeface="Mada"/>
              <a:buChar char="○"/>
            </a:pPr>
            <a:r>
              <a:rPr b="1" lang="en-GB" sz="1000">
                <a:solidFill>
                  <a:srgbClr val="FF0000"/>
                </a:solidFill>
                <a:latin typeface="Mada"/>
                <a:ea typeface="Mada"/>
                <a:cs typeface="Mada"/>
                <a:sym typeface="Mada"/>
              </a:rPr>
              <a:t>Depression </a:t>
            </a:r>
            <a:endParaRPr b="1" sz="1000">
              <a:solidFill>
                <a:srgbClr val="FF0000"/>
              </a:solidFill>
              <a:latin typeface="Mada"/>
              <a:ea typeface="Mada"/>
              <a:cs typeface="Mada"/>
              <a:sym typeface="Mada"/>
            </a:endParaRPr>
          </a:p>
          <a:p>
            <a:pPr indent="0" lvl="0" marL="914400" rtl="0" algn="l">
              <a:lnSpc>
                <a:spcPct val="115000"/>
              </a:lnSpc>
              <a:spcBef>
                <a:spcPts val="0"/>
              </a:spcBef>
              <a:spcAft>
                <a:spcPts val="0"/>
              </a:spcAft>
              <a:buNone/>
            </a:pPr>
            <a:r>
              <a:rPr b="1" lang="en-GB" sz="1000">
                <a:latin typeface="Mada"/>
                <a:ea typeface="Mada"/>
                <a:cs typeface="Mada"/>
                <a:sym typeface="Mada"/>
              </a:rPr>
              <a:t>Provide resources</a:t>
            </a:r>
            <a:r>
              <a:rPr lang="en-GB" sz="1000">
                <a:latin typeface="Mada"/>
                <a:ea typeface="Mada"/>
                <a:cs typeface="Mada"/>
                <a:sym typeface="Mada"/>
              </a:rPr>
              <a:t>: support groups / education materials </a:t>
            </a:r>
            <a:endParaRPr sz="1000">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5</a:t>
            </a:r>
            <a:r>
              <a:rPr b="1" baseline="30000" lang="en-GB" sz="1200">
                <a:solidFill>
                  <a:schemeClr val="dk1"/>
                </a:solidFill>
                <a:latin typeface="Mada"/>
                <a:ea typeface="Mada"/>
                <a:cs typeface="Mada"/>
                <a:sym typeface="Mada"/>
              </a:rPr>
              <a:t>th</a:t>
            </a:r>
            <a:r>
              <a:rPr b="1" lang="en-GB" sz="1200">
                <a:solidFill>
                  <a:schemeClr val="dk1"/>
                </a:solidFill>
                <a:latin typeface="Mada"/>
                <a:ea typeface="Mada"/>
                <a:cs typeface="Mada"/>
                <a:sym typeface="Mada"/>
              </a:rPr>
              <a:t> A - </a:t>
            </a:r>
            <a:r>
              <a:rPr b="1" lang="en-GB" sz="1200">
                <a:solidFill>
                  <a:srgbClr val="FF0000"/>
                </a:solidFill>
                <a:latin typeface="Mada"/>
                <a:ea typeface="Mada"/>
                <a:cs typeface="Mada"/>
                <a:sym typeface="Mada"/>
              </a:rPr>
              <a:t>ARRANGE</a:t>
            </a:r>
            <a:r>
              <a:rPr b="1" lang="en-GB" sz="1200">
                <a:solidFill>
                  <a:schemeClr val="dk1"/>
                </a:solidFill>
                <a:latin typeface="Mada"/>
                <a:ea typeface="Mada"/>
                <a:cs typeface="Mada"/>
                <a:sym typeface="Mada"/>
              </a:rPr>
              <a:t>:</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rgbClr val="000000"/>
              </a:buClr>
              <a:buSzPts val="1000"/>
              <a:buFont typeface="Mada"/>
              <a:buChar char="○"/>
            </a:pPr>
            <a:r>
              <a:rPr lang="en-GB" sz="1000">
                <a:latin typeface="Mada"/>
                <a:ea typeface="Mada"/>
                <a:cs typeface="Mada"/>
                <a:sym typeface="Mada"/>
              </a:rPr>
              <a:t>Schedule a follow-up visits/phone calls to review patient progress towards quitting </a:t>
            </a:r>
            <a:endParaRPr sz="1000">
              <a:latin typeface="Mada"/>
              <a:ea typeface="Mada"/>
              <a:cs typeface="Mada"/>
              <a:sym typeface="Mada"/>
            </a:endParaRPr>
          </a:p>
          <a:p>
            <a:pPr indent="0" lvl="0" marL="457200" rtl="0" algn="l">
              <a:spcBef>
                <a:spcPts val="0"/>
              </a:spcBef>
              <a:spcAft>
                <a:spcPts val="0"/>
              </a:spcAft>
              <a:buNone/>
            </a:pPr>
            <a:r>
              <a:t/>
            </a:r>
            <a:endParaRPr b="1" sz="1200">
              <a:solidFill>
                <a:schemeClr val="dk1"/>
              </a:solidFill>
              <a:latin typeface="Mada"/>
              <a:ea typeface="Mada"/>
              <a:cs typeface="Mada"/>
              <a:sym typeface="Mada"/>
            </a:endParaRPr>
          </a:p>
          <a:p>
            <a:pPr indent="0" lvl="0" marL="457200" rtl="0" algn="l">
              <a:spcBef>
                <a:spcPts val="0"/>
              </a:spcBef>
              <a:spcAft>
                <a:spcPts val="0"/>
              </a:spcAft>
              <a:buNone/>
            </a:pPr>
            <a:r>
              <a:t/>
            </a:r>
            <a:endParaRPr b="1" sz="1200">
              <a:solidFill>
                <a:schemeClr val="dk1"/>
              </a:solidFill>
              <a:latin typeface="Mada"/>
              <a:ea typeface="Mada"/>
              <a:cs typeface="Mada"/>
              <a:sym typeface="Mada"/>
            </a:endParaRPr>
          </a:p>
          <a:p>
            <a:pPr indent="0" lvl="0" marL="457200" rtl="0" algn="l">
              <a:spcBef>
                <a:spcPts val="0"/>
              </a:spcBef>
              <a:spcAft>
                <a:spcPts val="0"/>
              </a:spcAft>
              <a:buNone/>
            </a:pPr>
            <a:r>
              <a:rPr b="1" lang="en-GB" sz="1200">
                <a:solidFill>
                  <a:schemeClr val="dk1"/>
                </a:solidFill>
                <a:latin typeface="Mada"/>
                <a:ea typeface="Mada"/>
                <a:cs typeface="Mada"/>
                <a:sym typeface="Mada"/>
              </a:rPr>
              <a:t>   MANAGEMENT </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Discuss different Pharmacological and non- pharmacological issues.</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His ideas regarding Medications.</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Offering choices of NRT (patches/gums), Bupropion etc.</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Any cost issues to buy this treatment .</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Agree on Quit Date</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Respect his treatment choice.</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Involvement of Smoking Cessation Clinics ( with patient</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agreement)</a:t>
            </a:r>
            <a:endParaRPr sz="1000">
              <a:solidFill>
                <a:schemeClr val="dk1"/>
              </a:solidFill>
              <a:latin typeface="Mada"/>
              <a:ea typeface="Mada"/>
              <a:cs typeface="Mada"/>
              <a:sym typeface="Mada"/>
            </a:endParaRPr>
          </a:p>
          <a:p>
            <a:pPr indent="-292100" lvl="1" marL="914400" rtl="0" algn="l">
              <a:lnSpc>
                <a:spcPct val="115000"/>
              </a:lnSpc>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Follow up in 2 weeks after Quit date</a:t>
            </a:r>
            <a:endParaRPr sz="1000">
              <a:solidFill>
                <a:schemeClr val="dk1"/>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