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Lst>
  <p:sldSz cy="10698475" cx="7589525"/>
  <p:notesSz cx="6858000" cy="9144000"/>
  <p:embeddedFontLst>
    <p:embeddedFont>
      <p:font typeface="Nunito"/>
      <p:regular r:id="rId10"/>
      <p:bold r:id="rId11"/>
      <p:italic r:id="rId12"/>
      <p:boldItalic r:id="rId13"/>
    </p:embeddedFont>
    <p:embeddedFont>
      <p:font typeface="Amatic SC"/>
      <p:regular r:id="rId14"/>
      <p:bold r:id="rId15"/>
    </p:embeddedFont>
    <p:embeddedFont>
      <p:font typeface="Mada"/>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70">
          <p15:clr>
            <a:srgbClr val="A4A3A4"/>
          </p15:clr>
        </p15:guide>
        <p15:guide id="2" pos="239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Academic Leader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70" orient="horz"/>
        <p:guide pos="239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bold.fntdata"/><Relationship Id="rId10" Type="http://schemas.openxmlformats.org/officeDocument/2006/relationships/font" Target="fonts/Nunito-regular.fntdata"/><Relationship Id="rId13" Type="http://schemas.openxmlformats.org/officeDocument/2006/relationships/font" Target="fonts/Nunito-boldItalic.fntdata"/><Relationship Id="rId12" Type="http://schemas.openxmlformats.org/officeDocument/2006/relationships/font" Target="fonts/Nuni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font" Target="fonts/AmaticSC-bold.fntdata"/><Relationship Id="rId14" Type="http://schemas.openxmlformats.org/officeDocument/2006/relationships/font" Target="fonts/AmaticSC-regular.fntdata"/><Relationship Id="rId17" Type="http://schemas.openxmlformats.org/officeDocument/2006/relationships/font" Target="fonts/Mada-bold.fntdata"/><Relationship Id="rId16" Type="http://schemas.openxmlformats.org/officeDocument/2006/relationships/font" Target="fonts/Mada-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01-02T11:06:33.106">
    <p:pos x="6000" y="0"/>
    <p:text>Revised, Thank you so much!</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8ad464241c_0_63:notes"/>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8ad464241c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b31fa4188d_0_3:notes"/>
          <p:cNvSpPr/>
          <p:nvPr>
            <p:ph idx="2" type="sldImg"/>
          </p:nvPr>
        </p:nvSpPr>
        <p:spPr>
          <a:xfrm>
            <a:off x="2213052" y="685800"/>
            <a:ext cx="24327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b31fa4188d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8718" y="1548715"/>
            <a:ext cx="7072200" cy="42693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8711" y="5894977"/>
            <a:ext cx="7072200" cy="1648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8711" y="2300739"/>
            <a:ext cx="7072200" cy="40842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8711" y="6556625"/>
            <a:ext cx="7072200" cy="2705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8711" y="4473766"/>
            <a:ext cx="7072200" cy="1750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8711" y="925652"/>
            <a:ext cx="7072200" cy="1191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8711" y="2397147"/>
            <a:ext cx="7072200" cy="71061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8711" y="925652"/>
            <a:ext cx="7072200" cy="1191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8711" y="2397147"/>
            <a:ext cx="3319800" cy="7106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010895" y="2397147"/>
            <a:ext cx="3319800" cy="7106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8711" y="925652"/>
            <a:ext cx="7072200" cy="11913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8711" y="1155647"/>
            <a:ext cx="2330700" cy="1572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8711" y="2890367"/>
            <a:ext cx="2330700" cy="661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6908" y="936312"/>
            <a:ext cx="5285400" cy="85089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94763" y="-260"/>
            <a:ext cx="3794700" cy="10698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0365" y="2565003"/>
            <a:ext cx="3357600" cy="30831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0365" y="5830393"/>
            <a:ext cx="3357600" cy="2568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99788" y="1506075"/>
            <a:ext cx="3184800" cy="76857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8711" y="8799592"/>
            <a:ext cx="4979100" cy="1258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32145" y="9699486"/>
            <a:ext cx="455400" cy="818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8711" y="925652"/>
            <a:ext cx="7072200" cy="11913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8711" y="2397147"/>
            <a:ext cx="7072200" cy="71061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32145" y="9699486"/>
            <a:ext cx="455400" cy="818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1.png"/><Relationship Id="rId10" Type="http://schemas.openxmlformats.org/officeDocument/2006/relationships/image" Target="../media/image3.png"/><Relationship Id="rId9"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hyperlink" Target="https://drive.google.com/open?id=1TKjgKmuF8-7aGjiAgt-2f6dUWPkTI7rnH1d3RF0xuIw" TargetMode="External"/><Relationship Id="rId8"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moh.gov.sa/en/HealthAwareness/EducationalContent/HealthTips/Documents/Immunization-Schedule.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rot="10800000">
            <a:off x="-25" y="-9450"/>
            <a:ext cx="7586700" cy="1071300"/>
          </a:xfrm>
          <a:prstGeom prst="round2SameRect">
            <a:avLst>
              <a:gd fmla="val 50000" name="adj1"/>
              <a:gd fmla="val 0" name="adj2"/>
            </a:avLst>
          </a:prstGeom>
          <a:solidFill>
            <a:srgbClr val="EEF5F7">
              <a:alpha val="5195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4">
            <a:alphaModFix/>
          </a:blip>
          <a:stretch>
            <a:fillRect/>
          </a:stretch>
        </p:blipFill>
        <p:spPr>
          <a:xfrm>
            <a:off x="3212375" y="188051"/>
            <a:ext cx="1114216" cy="730500"/>
          </a:xfrm>
          <a:prstGeom prst="rect">
            <a:avLst/>
          </a:prstGeom>
          <a:noFill/>
          <a:ln>
            <a:noFill/>
          </a:ln>
        </p:spPr>
      </p:pic>
      <p:sp>
        <p:nvSpPr>
          <p:cNvPr id="56" name="Google Shape;56;p13"/>
          <p:cNvSpPr/>
          <p:nvPr/>
        </p:nvSpPr>
        <p:spPr>
          <a:xfrm>
            <a:off x="1827988" y="2829931"/>
            <a:ext cx="5514966" cy="1838322"/>
          </a:xfrm>
          <a:prstGeom prst="flowChartTerminator">
            <a:avLst/>
          </a:prstGeom>
          <a:noFill/>
          <a:ln cap="flat" cmpd="sng" w="28575">
            <a:solidFill>
              <a:srgbClr val="134F5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p:nvPr/>
        </p:nvSpPr>
        <p:spPr>
          <a:xfrm>
            <a:off x="391909" y="2344219"/>
            <a:ext cx="2652531" cy="2600215"/>
          </a:xfrm>
          <a:custGeom>
            <a:rect b="b" l="l" r="r" t="t"/>
            <a:pathLst>
              <a:path extrusionOk="0" h="20766" w="17807">
                <a:moveTo>
                  <a:pt x="7893" y="0"/>
                </a:moveTo>
                <a:cubicBezTo>
                  <a:pt x="7050" y="0"/>
                  <a:pt x="5810" y="272"/>
                  <a:pt x="5023" y="992"/>
                </a:cubicBezTo>
                <a:cubicBezTo>
                  <a:pt x="4519" y="1456"/>
                  <a:pt x="4146" y="2060"/>
                  <a:pt x="3807" y="2655"/>
                </a:cubicBezTo>
                <a:cubicBezTo>
                  <a:pt x="2615" y="4724"/>
                  <a:pt x="1581" y="6908"/>
                  <a:pt x="1118" y="9250"/>
                </a:cubicBezTo>
                <a:cubicBezTo>
                  <a:pt x="654" y="11592"/>
                  <a:pt x="1" y="13188"/>
                  <a:pt x="1043" y="15340"/>
                </a:cubicBezTo>
                <a:cubicBezTo>
                  <a:pt x="1292" y="15844"/>
                  <a:pt x="2227" y="17201"/>
                  <a:pt x="2781" y="17640"/>
                </a:cubicBezTo>
                <a:cubicBezTo>
                  <a:pt x="3236" y="18021"/>
                  <a:pt x="3724" y="18360"/>
                  <a:pt x="4229" y="18658"/>
                </a:cubicBezTo>
                <a:cubicBezTo>
                  <a:pt x="5710" y="19518"/>
                  <a:pt x="7232" y="20404"/>
                  <a:pt x="8920" y="20685"/>
                </a:cubicBezTo>
                <a:cubicBezTo>
                  <a:pt x="9241" y="20738"/>
                  <a:pt x="9571" y="20766"/>
                  <a:pt x="9901" y="20766"/>
                </a:cubicBezTo>
                <a:cubicBezTo>
                  <a:pt x="11307" y="20766"/>
                  <a:pt x="12726" y="20268"/>
                  <a:pt x="13571" y="19162"/>
                </a:cubicBezTo>
                <a:cubicBezTo>
                  <a:pt x="14009" y="18575"/>
                  <a:pt x="14257" y="17872"/>
                  <a:pt x="14530" y="17185"/>
                </a:cubicBezTo>
                <a:cubicBezTo>
                  <a:pt x="15060" y="15811"/>
                  <a:pt x="15680" y="14471"/>
                  <a:pt x="16375" y="13172"/>
                </a:cubicBezTo>
                <a:cubicBezTo>
                  <a:pt x="16855" y="12287"/>
                  <a:pt x="17377" y="11410"/>
                  <a:pt x="17584" y="10425"/>
                </a:cubicBezTo>
                <a:cubicBezTo>
                  <a:pt x="17807" y="9291"/>
                  <a:pt x="17592" y="8100"/>
                  <a:pt x="17128" y="7049"/>
                </a:cubicBezTo>
                <a:cubicBezTo>
                  <a:pt x="16665" y="5990"/>
                  <a:pt x="15970" y="5047"/>
                  <a:pt x="15225" y="4170"/>
                </a:cubicBezTo>
                <a:cubicBezTo>
                  <a:pt x="14770" y="3615"/>
                  <a:pt x="14274" y="3086"/>
                  <a:pt x="13736" y="2606"/>
                </a:cubicBezTo>
                <a:cubicBezTo>
                  <a:pt x="12247" y="1274"/>
                  <a:pt x="10410" y="388"/>
                  <a:pt x="8440" y="49"/>
                </a:cubicBezTo>
                <a:cubicBezTo>
                  <a:pt x="8292" y="17"/>
                  <a:pt x="8105" y="0"/>
                  <a:pt x="7893" y="0"/>
                </a:cubicBezTo>
                <a:close/>
              </a:path>
            </a:pathLst>
          </a:cu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a:off x="246612" y="2366754"/>
            <a:ext cx="2781508" cy="2630016"/>
          </a:xfrm>
          <a:custGeom>
            <a:rect b="b" l="l" r="r" t="t"/>
            <a:pathLst>
              <a:path extrusionOk="0" h="21004" w="17650">
                <a:moveTo>
                  <a:pt x="7538" y="237"/>
                </a:moveTo>
                <a:cubicBezTo>
                  <a:pt x="7742" y="237"/>
                  <a:pt x="7944" y="254"/>
                  <a:pt x="8140" y="290"/>
                </a:cubicBezTo>
                <a:lnTo>
                  <a:pt x="8140" y="290"/>
                </a:lnTo>
                <a:cubicBezTo>
                  <a:pt x="8141" y="291"/>
                  <a:pt x="8142" y="291"/>
                  <a:pt x="8143" y="291"/>
                </a:cubicBezTo>
                <a:cubicBezTo>
                  <a:pt x="10062" y="630"/>
                  <a:pt x="11858" y="1482"/>
                  <a:pt x="13330" y="2757"/>
                </a:cubicBezTo>
                <a:cubicBezTo>
                  <a:pt x="14803" y="4056"/>
                  <a:pt x="16235" y="5769"/>
                  <a:pt x="16921" y="7630"/>
                </a:cubicBezTo>
                <a:cubicBezTo>
                  <a:pt x="17302" y="8665"/>
                  <a:pt x="17418" y="9798"/>
                  <a:pt x="17120" y="10865"/>
                </a:cubicBezTo>
                <a:cubicBezTo>
                  <a:pt x="16847" y="11834"/>
                  <a:pt x="16293" y="12702"/>
                  <a:pt x="15829" y="13579"/>
                </a:cubicBezTo>
                <a:cubicBezTo>
                  <a:pt x="15374" y="14440"/>
                  <a:pt x="14961" y="15317"/>
                  <a:pt x="14580" y="16219"/>
                </a:cubicBezTo>
                <a:cubicBezTo>
                  <a:pt x="14199" y="17121"/>
                  <a:pt x="13926" y="18122"/>
                  <a:pt x="13397" y="18958"/>
                </a:cubicBezTo>
                <a:cubicBezTo>
                  <a:pt x="12576" y="20232"/>
                  <a:pt x="11100" y="20780"/>
                  <a:pt x="9640" y="20780"/>
                </a:cubicBezTo>
                <a:cubicBezTo>
                  <a:pt x="9288" y="20780"/>
                  <a:pt x="8938" y="20748"/>
                  <a:pt x="8598" y="20687"/>
                </a:cubicBezTo>
                <a:cubicBezTo>
                  <a:pt x="6761" y="20356"/>
                  <a:pt x="4932" y="19347"/>
                  <a:pt x="3410" y="18304"/>
                </a:cubicBezTo>
                <a:cubicBezTo>
                  <a:pt x="2185" y="17452"/>
                  <a:pt x="1109" y="16202"/>
                  <a:pt x="621" y="14771"/>
                </a:cubicBezTo>
                <a:cubicBezTo>
                  <a:pt x="1" y="12992"/>
                  <a:pt x="605" y="11172"/>
                  <a:pt x="969" y="9409"/>
                </a:cubicBezTo>
                <a:cubicBezTo>
                  <a:pt x="1440" y="7159"/>
                  <a:pt x="2375" y="5065"/>
                  <a:pt x="3509" y="3079"/>
                </a:cubicBezTo>
                <a:cubicBezTo>
                  <a:pt x="4039" y="2153"/>
                  <a:pt x="4601" y="1193"/>
                  <a:pt x="5602" y="705"/>
                </a:cubicBezTo>
                <a:cubicBezTo>
                  <a:pt x="6178" y="420"/>
                  <a:pt x="6870" y="237"/>
                  <a:pt x="7538" y="237"/>
                </a:cubicBezTo>
                <a:close/>
                <a:moveTo>
                  <a:pt x="7499" y="1"/>
                </a:moveTo>
                <a:cubicBezTo>
                  <a:pt x="6244" y="1"/>
                  <a:pt x="4960" y="599"/>
                  <a:pt x="4196" y="1565"/>
                </a:cubicBezTo>
                <a:cubicBezTo>
                  <a:pt x="3501" y="2451"/>
                  <a:pt x="2979" y="3501"/>
                  <a:pt x="2483" y="4503"/>
                </a:cubicBezTo>
                <a:cubicBezTo>
                  <a:pt x="2011" y="5438"/>
                  <a:pt x="1606" y="6406"/>
                  <a:pt x="1267" y="7407"/>
                </a:cubicBezTo>
                <a:cubicBezTo>
                  <a:pt x="911" y="8466"/>
                  <a:pt x="704" y="9566"/>
                  <a:pt x="464" y="10659"/>
                </a:cubicBezTo>
                <a:cubicBezTo>
                  <a:pt x="265" y="11560"/>
                  <a:pt x="67" y="12479"/>
                  <a:pt x="117" y="13406"/>
                </a:cubicBezTo>
                <a:cubicBezTo>
                  <a:pt x="199" y="15011"/>
                  <a:pt x="1101" y="16525"/>
                  <a:pt x="2218" y="17642"/>
                </a:cubicBezTo>
                <a:cubicBezTo>
                  <a:pt x="2773" y="18205"/>
                  <a:pt x="3476" y="18635"/>
                  <a:pt x="4146" y="19024"/>
                </a:cubicBezTo>
                <a:cubicBezTo>
                  <a:pt x="5081" y="19570"/>
                  <a:pt x="6033" y="20108"/>
                  <a:pt x="7042" y="20488"/>
                </a:cubicBezTo>
                <a:cubicBezTo>
                  <a:pt x="7886" y="20804"/>
                  <a:pt x="8802" y="21003"/>
                  <a:pt x="9706" y="21003"/>
                </a:cubicBezTo>
                <a:cubicBezTo>
                  <a:pt x="10601" y="21003"/>
                  <a:pt x="11485" y="20809"/>
                  <a:pt x="12280" y="20339"/>
                </a:cubicBezTo>
                <a:cubicBezTo>
                  <a:pt x="13024" y="19901"/>
                  <a:pt x="13554" y="19255"/>
                  <a:pt x="13910" y="18478"/>
                </a:cubicBezTo>
                <a:cubicBezTo>
                  <a:pt x="14406" y="17427"/>
                  <a:pt x="14770" y="16310"/>
                  <a:pt x="15267" y="15251"/>
                </a:cubicBezTo>
                <a:cubicBezTo>
                  <a:pt x="16144" y="13356"/>
                  <a:pt x="17650" y="11478"/>
                  <a:pt x="17517" y="9293"/>
                </a:cubicBezTo>
                <a:cubicBezTo>
                  <a:pt x="17368" y="6943"/>
                  <a:pt x="15780" y="4900"/>
                  <a:pt x="14208" y="3278"/>
                </a:cubicBezTo>
                <a:cubicBezTo>
                  <a:pt x="12602" y="1607"/>
                  <a:pt x="10514" y="493"/>
                  <a:pt x="8244" y="74"/>
                </a:cubicBezTo>
                <a:lnTo>
                  <a:pt x="8244" y="74"/>
                </a:lnTo>
                <a:cubicBezTo>
                  <a:pt x="8234" y="68"/>
                  <a:pt x="8223" y="63"/>
                  <a:pt x="8209" y="59"/>
                </a:cubicBezTo>
                <a:lnTo>
                  <a:pt x="8209" y="59"/>
                </a:lnTo>
                <a:lnTo>
                  <a:pt x="8209" y="68"/>
                </a:lnTo>
                <a:cubicBezTo>
                  <a:pt x="7976" y="23"/>
                  <a:pt x="7738" y="1"/>
                  <a:pt x="7499" y="1"/>
                </a:cubicBezTo>
                <a:close/>
              </a:path>
            </a:pathLst>
          </a:custGeom>
          <a:solidFill>
            <a:srgbClr val="134F5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9" name="Google Shape;59;p13"/>
          <p:cNvPicPr preferRelativeResize="0"/>
          <p:nvPr/>
        </p:nvPicPr>
        <p:blipFill>
          <a:blip r:embed="rId5">
            <a:alphaModFix/>
          </a:blip>
          <a:stretch>
            <a:fillRect/>
          </a:stretch>
        </p:blipFill>
        <p:spPr>
          <a:xfrm>
            <a:off x="6109400" y="89850"/>
            <a:ext cx="929599" cy="929577"/>
          </a:xfrm>
          <a:prstGeom prst="rect">
            <a:avLst/>
          </a:prstGeom>
          <a:noFill/>
          <a:ln>
            <a:noFill/>
          </a:ln>
        </p:spPr>
      </p:pic>
      <p:pic>
        <p:nvPicPr>
          <p:cNvPr id="60" name="Google Shape;60;p13"/>
          <p:cNvPicPr preferRelativeResize="0"/>
          <p:nvPr/>
        </p:nvPicPr>
        <p:blipFill>
          <a:blip r:embed="rId6">
            <a:alphaModFix/>
          </a:blip>
          <a:stretch>
            <a:fillRect/>
          </a:stretch>
        </p:blipFill>
        <p:spPr>
          <a:xfrm>
            <a:off x="615363" y="2538357"/>
            <a:ext cx="2137475" cy="2137475"/>
          </a:xfrm>
          <a:prstGeom prst="rect">
            <a:avLst/>
          </a:prstGeom>
          <a:noFill/>
          <a:ln>
            <a:noFill/>
          </a:ln>
        </p:spPr>
      </p:pic>
      <p:sp>
        <p:nvSpPr>
          <p:cNvPr id="61" name="Google Shape;61;p13"/>
          <p:cNvSpPr txBox="1"/>
          <p:nvPr/>
        </p:nvSpPr>
        <p:spPr>
          <a:xfrm>
            <a:off x="2797340" y="2905363"/>
            <a:ext cx="4686300" cy="1552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GB" sz="2800">
                <a:solidFill>
                  <a:srgbClr val="134F5C"/>
                </a:solidFill>
                <a:latin typeface="Nunito"/>
                <a:ea typeface="Nunito"/>
                <a:cs typeface="Nunito"/>
                <a:sym typeface="Nunito"/>
              </a:rPr>
              <a:t>Tutorial 5: Vaccination/Immunization (</a:t>
            </a:r>
            <a:r>
              <a:rPr lang="en-GB" sz="2800">
                <a:solidFill>
                  <a:srgbClr val="134F5C"/>
                </a:solidFill>
                <a:latin typeface="Nunito"/>
                <a:ea typeface="Nunito"/>
                <a:cs typeface="Nunito"/>
                <a:sym typeface="Nunito"/>
              </a:rPr>
              <a:t>counseling)</a:t>
            </a:r>
            <a:endParaRPr sz="2800">
              <a:solidFill>
                <a:srgbClr val="134F5C"/>
              </a:solidFill>
              <a:latin typeface="Nunito"/>
              <a:ea typeface="Nunito"/>
              <a:cs typeface="Nunito"/>
              <a:sym typeface="Nunito"/>
            </a:endParaRPr>
          </a:p>
        </p:txBody>
      </p:sp>
      <p:sp>
        <p:nvSpPr>
          <p:cNvPr id="62" name="Google Shape;62;p13"/>
          <p:cNvSpPr/>
          <p:nvPr/>
        </p:nvSpPr>
        <p:spPr>
          <a:xfrm flipH="1" rot="-5400000">
            <a:off x="6609525" y="9364275"/>
            <a:ext cx="476100" cy="1484100"/>
          </a:xfrm>
          <a:prstGeom prst="round1Rect">
            <a:avLst>
              <a:gd fmla="val 50000" name="adj"/>
            </a:avLst>
          </a:prstGeom>
          <a:solidFill>
            <a:srgbClr val="A2C4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txBox="1"/>
          <p:nvPr/>
        </p:nvSpPr>
        <p:spPr>
          <a:xfrm>
            <a:off x="6173850" y="10001250"/>
            <a:ext cx="1484100" cy="171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sz="1800" u="sng">
                <a:solidFill>
                  <a:srgbClr val="134F5C"/>
                </a:solidFill>
                <a:latin typeface="Nunito"/>
                <a:ea typeface="Nunito"/>
                <a:cs typeface="Nunito"/>
                <a:sym typeface="Nunito"/>
                <a:hlinkClick r:id="rId7">
                  <a:extLst>
                    <a:ext uri="{A12FA001-AC4F-418D-AE19-62706E023703}">
                      <ahyp:hlinkClr val="tx"/>
                    </a:ext>
                  </a:extLst>
                </a:hlinkClick>
              </a:rPr>
              <a:t>Editing File</a:t>
            </a:r>
            <a:endParaRPr b="1" sz="1800" u="sng">
              <a:solidFill>
                <a:srgbClr val="134F5C"/>
              </a:solidFill>
              <a:latin typeface="Nunito"/>
              <a:ea typeface="Nunito"/>
              <a:cs typeface="Nunito"/>
              <a:sym typeface="Nunito"/>
            </a:endParaRPr>
          </a:p>
        </p:txBody>
      </p:sp>
      <p:sp>
        <p:nvSpPr>
          <p:cNvPr id="64" name="Google Shape;64;p13"/>
          <p:cNvSpPr/>
          <p:nvPr/>
        </p:nvSpPr>
        <p:spPr>
          <a:xfrm>
            <a:off x="374988" y="5618400"/>
            <a:ext cx="6789000" cy="2137500"/>
          </a:xfrm>
          <a:prstGeom prst="round2SameRect">
            <a:avLst>
              <a:gd fmla="val 0" name="adj1"/>
              <a:gd fmla="val 13813" name="adj2"/>
            </a:avLst>
          </a:prstGeom>
          <a:noFill/>
          <a:ln cap="flat" cmpd="sng" w="28575">
            <a:solidFill>
              <a:srgbClr val="D0E0E3"/>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a:latin typeface="Mada"/>
              <a:ea typeface="Mada"/>
              <a:cs typeface="Mada"/>
              <a:sym typeface="Mada"/>
            </a:endParaRPr>
          </a:p>
          <a:p>
            <a:pPr indent="0" lvl="0" marL="0" rtl="0" algn="l">
              <a:lnSpc>
                <a:spcPct val="115000"/>
              </a:lnSpc>
              <a:spcBef>
                <a:spcPts val="0"/>
              </a:spcBef>
              <a:spcAft>
                <a:spcPts val="0"/>
              </a:spcAft>
              <a:buNone/>
            </a:pPr>
            <a:r>
              <a:t/>
            </a:r>
            <a:endParaRPr>
              <a:latin typeface="Mada"/>
              <a:ea typeface="Mada"/>
              <a:cs typeface="Mada"/>
              <a:sym typeface="Mada"/>
            </a:endParaRPr>
          </a:p>
          <a:p>
            <a:pPr indent="-336550" lvl="0" marL="457200" rtl="0" algn="l">
              <a:lnSpc>
                <a:spcPct val="115000"/>
              </a:lnSpc>
              <a:spcBef>
                <a:spcPts val="0"/>
              </a:spcBef>
              <a:spcAft>
                <a:spcPts val="0"/>
              </a:spcAft>
              <a:buSzPts val="1700"/>
              <a:buFont typeface="Mada"/>
              <a:buChar char="●"/>
            </a:pPr>
            <a:r>
              <a:rPr lang="en-GB" sz="1700">
                <a:latin typeface="Mada"/>
                <a:ea typeface="Mada"/>
                <a:cs typeface="Mada"/>
                <a:sym typeface="Mada"/>
              </a:rPr>
              <a:t>Lama AlAssiri</a:t>
            </a:r>
            <a:endParaRPr sz="1700">
              <a:latin typeface="Mada"/>
              <a:ea typeface="Mada"/>
              <a:cs typeface="Mada"/>
              <a:sym typeface="Mada"/>
            </a:endParaRPr>
          </a:p>
          <a:p>
            <a:pPr indent="0" lvl="0" marL="0" rtl="0" algn="l">
              <a:lnSpc>
                <a:spcPct val="115000"/>
              </a:lnSpc>
              <a:spcBef>
                <a:spcPts val="0"/>
              </a:spcBef>
              <a:spcAft>
                <a:spcPts val="0"/>
              </a:spcAft>
              <a:buNone/>
            </a:pPr>
            <a:r>
              <a:t/>
            </a:r>
            <a:endParaRPr>
              <a:latin typeface="Mada"/>
              <a:ea typeface="Mada"/>
              <a:cs typeface="Mada"/>
              <a:sym typeface="Mada"/>
            </a:endParaRPr>
          </a:p>
          <a:p>
            <a:pPr indent="-336550" lvl="0" marL="457200" rtl="0" algn="l">
              <a:lnSpc>
                <a:spcPct val="115000"/>
              </a:lnSpc>
              <a:spcBef>
                <a:spcPts val="0"/>
              </a:spcBef>
              <a:spcAft>
                <a:spcPts val="0"/>
              </a:spcAft>
              <a:buSzPts val="1700"/>
              <a:buFont typeface="Mada"/>
              <a:buChar char="●"/>
            </a:pPr>
            <a:r>
              <a:rPr lang="en-GB" sz="1700">
                <a:latin typeface="Mada"/>
                <a:ea typeface="Mada"/>
                <a:cs typeface="Mada"/>
                <a:sym typeface="Mada"/>
              </a:rPr>
              <a:t>Special</a:t>
            </a:r>
            <a:r>
              <a:rPr lang="en-GB" sz="1700">
                <a:latin typeface="Mada"/>
                <a:ea typeface="Mada"/>
                <a:cs typeface="Mada"/>
                <a:sym typeface="Mada"/>
              </a:rPr>
              <a:t> thanks to Njoud AlMutairi</a:t>
            </a:r>
            <a:endParaRPr sz="1700">
              <a:latin typeface="Mada"/>
              <a:ea typeface="Mada"/>
              <a:cs typeface="Mada"/>
              <a:sym typeface="Mada"/>
            </a:endParaRPr>
          </a:p>
        </p:txBody>
      </p:sp>
      <p:sp>
        <p:nvSpPr>
          <p:cNvPr id="65" name="Google Shape;65;p13"/>
          <p:cNvSpPr/>
          <p:nvPr/>
        </p:nvSpPr>
        <p:spPr>
          <a:xfrm>
            <a:off x="590063" y="5349250"/>
            <a:ext cx="2622294" cy="655236"/>
          </a:xfrm>
          <a:prstGeom prst="flowChartTerminator">
            <a:avLst/>
          </a:prstGeom>
          <a:solidFill>
            <a:srgbClr val="FFFFFF"/>
          </a:solidFill>
          <a:ln cap="flat" cmpd="sng" w="28575">
            <a:solidFill>
              <a:srgbClr val="76A5A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2000">
                <a:solidFill>
                  <a:srgbClr val="134F5C"/>
                </a:solidFill>
                <a:latin typeface="Nunito"/>
                <a:ea typeface="Nunito"/>
                <a:cs typeface="Nunito"/>
                <a:sym typeface="Nunito"/>
              </a:rPr>
              <a:t>Was done by</a:t>
            </a:r>
            <a:endParaRPr sz="2000">
              <a:solidFill>
                <a:srgbClr val="134F5C"/>
              </a:solidFill>
              <a:latin typeface="Nunito"/>
              <a:ea typeface="Nunito"/>
              <a:cs typeface="Nunito"/>
              <a:sym typeface="Nunito"/>
            </a:endParaRPr>
          </a:p>
        </p:txBody>
      </p:sp>
      <p:pic>
        <p:nvPicPr>
          <p:cNvPr id="66" name="Google Shape;66;p13"/>
          <p:cNvPicPr preferRelativeResize="0"/>
          <p:nvPr/>
        </p:nvPicPr>
        <p:blipFill>
          <a:blip r:embed="rId8">
            <a:alphaModFix/>
          </a:blip>
          <a:stretch>
            <a:fillRect/>
          </a:stretch>
        </p:blipFill>
        <p:spPr>
          <a:xfrm>
            <a:off x="476345" y="6409300"/>
            <a:ext cx="393080" cy="393050"/>
          </a:xfrm>
          <a:prstGeom prst="rect">
            <a:avLst/>
          </a:prstGeom>
          <a:noFill/>
          <a:ln>
            <a:noFill/>
          </a:ln>
        </p:spPr>
      </p:pic>
      <p:pic>
        <p:nvPicPr>
          <p:cNvPr id="67" name="Google Shape;67;p13"/>
          <p:cNvPicPr preferRelativeResize="0"/>
          <p:nvPr/>
        </p:nvPicPr>
        <p:blipFill>
          <a:blip r:embed="rId9">
            <a:alphaModFix/>
          </a:blip>
          <a:stretch>
            <a:fillRect/>
          </a:stretch>
        </p:blipFill>
        <p:spPr>
          <a:xfrm>
            <a:off x="502675" y="6888926"/>
            <a:ext cx="393075" cy="393075"/>
          </a:xfrm>
          <a:prstGeom prst="rect">
            <a:avLst/>
          </a:prstGeom>
          <a:noFill/>
          <a:ln>
            <a:noFill/>
          </a:ln>
        </p:spPr>
      </p:pic>
      <p:pic>
        <p:nvPicPr>
          <p:cNvPr id="68" name="Google Shape;68;p13"/>
          <p:cNvPicPr preferRelativeResize="0"/>
          <p:nvPr/>
        </p:nvPicPr>
        <p:blipFill>
          <a:blip r:embed="rId10">
            <a:alphaModFix/>
          </a:blip>
          <a:stretch>
            <a:fillRect/>
          </a:stretch>
        </p:blipFill>
        <p:spPr>
          <a:xfrm>
            <a:off x="400050" y="76800"/>
            <a:ext cx="867000" cy="867000"/>
          </a:xfrm>
          <a:prstGeom prst="rect">
            <a:avLst/>
          </a:prstGeom>
          <a:noFill/>
          <a:ln>
            <a:noFill/>
          </a:ln>
        </p:spPr>
      </p:pic>
      <p:sp>
        <p:nvSpPr>
          <p:cNvPr id="69" name="Google Shape;69;p13"/>
          <p:cNvSpPr txBox="1"/>
          <p:nvPr/>
        </p:nvSpPr>
        <p:spPr>
          <a:xfrm>
            <a:off x="97938" y="7949034"/>
            <a:ext cx="7343100" cy="12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a:solidFill>
                  <a:schemeClr val="dk1"/>
                </a:solidFill>
              </a:rPr>
              <a:t>اللهمّ أبدل نجود داراً خيراً من دارها، وأهلاً خيراً من أهلها، وأدخلها الجنّة، وأعذها من عذاب القبر،</a:t>
            </a:r>
            <a:r>
              <a:rPr lang="en-GB">
                <a:solidFill>
                  <a:schemeClr val="dk1"/>
                </a:solidFill>
                <a:latin typeface="Amatic SC"/>
                <a:ea typeface="Amatic SC"/>
                <a:cs typeface="Amatic SC"/>
                <a:sym typeface="Amatic SC"/>
              </a:rPr>
              <a:t> ومن عذاب النّار اللهمّ  إن  كانت محسنةً فزد من حسناتها، وإن كانت مسيئةً </a:t>
            </a:r>
            <a:r>
              <a:rPr lang="en-GB">
                <a:solidFill>
                  <a:schemeClr val="dk1"/>
                </a:solidFill>
                <a:latin typeface="Amatic SC"/>
                <a:ea typeface="Amatic SC"/>
                <a:cs typeface="Amatic SC"/>
                <a:sym typeface="Amatic SC"/>
              </a:rPr>
              <a:t>فتجاوز عن</a:t>
            </a:r>
            <a:r>
              <a:rPr lang="en-GB">
                <a:solidFill>
                  <a:schemeClr val="dk1"/>
                </a:solidFill>
                <a:latin typeface="Amatic SC"/>
                <a:ea typeface="Amatic SC"/>
                <a:cs typeface="Amatic SC"/>
                <a:sym typeface="Amatic SC"/>
              </a:rPr>
              <a:t> سيّئاتها اللهم عوض شبابها بجنتك واسكنها الفردوس الاعلى بلا حساب ولا عقاب 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p:nvPr/>
        </p:nvSpPr>
        <p:spPr>
          <a:xfrm rot="10800000">
            <a:off x="-75" y="-9300"/>
            <a:ext cx="7591500" cy="237900"/>
          </a:xfrm>
          <a:prstGeom prst="round2SameRect">
            <a:avLst>
              <a:gd fmla="val 50000" name="adj1"/>
              <a:gd fmla="val 0" name="adj2"/>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5" name="Google Shape;75;p14"/>
          <p:cNvGrpSpPr/>
          <p:nvPr/>
        </p:nvGrpSpPr>
        <p:grpSpPr>
          <a:xfrm>
            <a:off x="304117" y="341969"/>
            <a:ext cx="6790700" cy="1231889"/>
            <a:chOff x="1592998" y="2079576"/>
            <a:chExt cx="6313406" cy="1351200"/>
          </a:xfrm>
        </p:grpSpPr>
        <p:sp>
          <p:nvSpPr>
            <p:cNvPr id="76" name="Google Shape;76;p14"/>
            <p:cNvSpPr/>
            <p:nvPr/>
          </p:nvSpPr>
          <p:spPr>
            <a:xfrm flipH="1">
              <a:off x="2283205" y="2079576"/>
              <a:ext cx="5623200" cy="1351200"/>
            </a:xfrm>
            <a:prstGeom prst="rect">
              <a:avLst/>
            </a:prstGeom>
            <a:solidFill>
              <a:srgbClr val="EEEEEE"/>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rPr lang="en-GB" sz="1200">
                  <a:latin typeface="Mada"/>
                  <a:ea typeface="Mada"/>
                  <a:cs typeface="Mada"/>
                  <a:sym typeface="Mada"/>
                </a:rPr>
                <a:t>A mother came to your clinic with her 4 month old baby for the well-baby clinic, he is due for vaccination. His pre, peri and postnatal history are not significant. On examination: He is febrile T.38 °C, mild throat congestion and clear chest. Other examinations are normal.</a:t>
              </a:r>
              <a:endParaRPr sz="1200">
                <a:latin typeface="Mada"/>
                <a:ea typeface="Mada"/>
                <a:cs typeface="Mada"/>
                <a:sym typeface="Mada"/>
              </a:endParaRPr>
            </a:p>
            <a:p>
              <a:pPr indent="0" lvl="0" marL="0" rtl="0" algn="l">
                <a:spcBef>
                  <a:spcPts val="0"/>
                </a:spcBef>
                <a:spcAft>
                  <a:spcPts val="0"/>
                </a:spcAft>
                <a:buNone/>
              </a:pPr>
              <a:r>
                <a:rPr lang="en-GB" sz="1200">
                  <a:latin typeface="Mada"/>
                  <a:ea typeface="Mada"/>
                  <a:cs typeface="Mada"/>
                  <a:sym typeface="Mada"/>
                </a:rPr>
                <a:t>How will you proceed with the consultation?</a:t>
              </a:r>
              <a:endParaRPr sz="1200">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GB" sz="1200">
                  <a:solidFill>
                    <a:srgbClr val="6AA84F"/>
                  </a:solidFill>
                  <a:latin typeface="Mada"/>
                  <a:ea typeface="Mada"/>
                  <a:cs typeface="Mada"/>
                  <a:sym typeface="Mada"/>
                </a:rPr>
                <a:t>We will give him the vaccine because in mild temperature it is not contraindicated</a:t>
              </a:r>
              <a:endParaRPr sz="1200">
                <a:latin typeface="Mada"/>
                <a:ea typeface="Mada"/>
                <a:cs typeface="Mada"/>
                <a:sym typeface="Mada"/>
              </a:endParaRPr>
            </a:p>
          </p:txBody>
        </p:sp>
        <p:sp>
          <p:nvSpPr>
            <p:cNvPr id="77" name="Google Shape;77;p14"/>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8" name="Google Shape;78;p14"/>
            <p:cNvSpPr/>
            <p:nvPr/>
          </p:nvSpPr>
          <p:spPr>
            <a:xfrm>
              <a:off x="1592998" y="2079576"/>
              <a:ext cx="690000" cy="1351200"/>
            </a:xfrm>
            <a:prstGeom prst="rect">
              <a:avLst/>
            </a:prstGeom>
            <a:solidFill>
              <a:srgbClr val="A2C4C9"/>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GB" sz="2400">
                  <a:solidFill>
                    <a:srgbClr val="FFFFFF"/>
                  </a:solidFill>
                  <a:latin typeface="Georgia"/>
                  <a:ea typeface="Georgia"/>
                  <a:cs typeface="Georgia"/>
                  <a:sym typeface="Georgia"/>
                </a:rPr>
                <a:t>1</a:t>
              </a:r>
              <a:endParaRPr b="1" sz="2400">
                <a:solidFill>
                  <a:srgbClr val="FFFFFF"/>
                </a:solidFill>
                <a:latin typeface="Georgia"/>
                <a:ea typeface="Georgia"/>
                <a:cs typeface="Georgia"/>
                <a:sym typeface="Georgia"/>
              </a:endParaRPr>
            </a:p>
          </p:txBody>
        </p:sp>
      </p:grpSp>
      <p:grpSp>
        <p:nvGrpSpPr>
          <p:cNvPr id="79" name="Google Shape;79;p14"/>
          <p:cNvGrpSpPr/>
          <p:nvPr/>
        </p:nvGrpSpPr>
        <p:grpSpPr>
          <a:xfrm>
            <a:off x="304117" y="1573859"/>
            <a:ext cx="6790700" cy="1231889"/>
            <a:chOff x="1592998" y="2079576"/>
            <a:chExt cx="6313406" cy="1351200"/>
          </a:xfrm>
        </p:grpSpPr>
        <p:sp>
          <p:nvSpPr>
            <p:cNvPr id="80" name="Google Shape;80;p14"/>
            <p:cNvSpPr/>
            <p:nvPr/>
          </p:nvSpPr>
          <p:spPr>
            <a:xfrm flipH="1">
              <a:off x="2283205" y="2079576"/>
              <a:ext cx="5623200" cy="1351200"/>
            </a:xfrm>
            <a:prstGeom prst="rect">
              <a:avLst/>
            </a:prstGeom>
            <a:solidFill>
              <a:srgbClr val="EEEEEE"/>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rPr lang="en-GB" sz="1200">
                  <a:latin typeface="Mada"/>
                  <a:ea typeface="Mada"/>
                  <a:cs typeface="Mada"/>
                  <a:sym typeface="Mada"/>
                </a:rPr>
                <a:t>9 months-old-girl was brought by her parents to your clinic with cough, wheezy breathing and runny nose for 2 days. O/E T.38.1°C, congested throat, chest, Occasional wheeze. The Child is active and feeding well. Parents are worried about giving vaccination to their child, how are you going to deal with the parents, and will you vaccinate the child?</a:t>
              </a:r>
              <a:endParaRPr sz="1200">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GB" sz="1200">
                  <a:solidFill>
                    <a:srgbClr val="6AA84F"/>
                  </a:solidFill>
                  <a:latin typeface="Mada"/>
                  <a:ea typeface="Mada"/>
                  <a:cs typeface="Mada"/>
                  <a:sym typeface="Mada"/>
                </a:rPr>
                <a:t>The </a:t>
              </a:r>
              <a:r>
                <a:rPr b="1" lang="en-GB" sz="1200">
                  <a:solidFill>
                    <a:srgbClr val="6AA84F"/>
                  </a:solidFill>
                  <a:latin typeface="Mada"/>
                  <a:ea typeface="Mada"/>
                  <a:cs typeface="Mada"/>
                  <a:sym typeface="Mada"/>
                </a:rPr>
                <a:t>difference</a:t>
              </a:r>
              <a:r>
                <a:rPr b="1" lang="en-GB" sz="1200">
                  <a:solidFill>
                    <a:srgbClr val="6AA84F"/>
                  </a:solidFill>
                  <a:latin typeface="Mada"/>
                  <a:ea typeface="Mada"/>
                  <a:cs typeface="Mada"/>
                  <a:sym typeface="Mada"/>
                </a:rPr>
                <a:t> from case 1 is that the baby has URT symptoms, is it now contraindicated to vaccinate? NO, not </a:t>
              </a:r>
              <a:r>
                <a:rPr b="1" lang="en-GB" sz="1200">
                  <a:solidFill>
                    <a:srgbClr val="6AA84F"/>
                  </a:solidFill>
                  <a:latin typeface="Mada"/>
                  <a:ea typeface="Mada"/>
                  <a:cs typeface="Mada"/>
                  <a:sym typeface="Mada"/>
                </a:rPr>
                <a:t>contraindicated. Give her the vaccine</a:t>
              </a:r>
              <a:r>
                <a:rPr lang="en-GB" sz="1200">
                  <a:solidFill>
                    <a:schemeClr val="dk1"/>
                  </a:solidFill>
                  <a:latin typeface="Mada"/>
                  <a:ea typeface="Mada"/>
                  <a:cs typeface="Mada"/>
                  <a:sym typeface="Mada"/>
                </a:rPr>
                <a:t> </a:t>
              </a:r>
              <a:endParaRPr sz="1200">
                <a:latin typeface="Mada"/>
                <a:ea typeface="Mada"/>
                <a:cs typeface="Mada"/>
                <a:sym typeface="Mada"/>
              </a:endParaRPr>
            </a:p>
          </p:txBody>
        </p:sp>
        <p:sp>
          <p:nvSpPr>
            <p:cNvPr id="81" name="Google Shape;81;p14"/>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2" name="Google Shape;82;p14"/>
            <p:cNvSpPr/>
            <p:nvPr/>
          </p:nvSpPr>
          <p:spPr>
            <a:xfrm>
              <a:off x="1592998" y="2079576"/>
              <a:ext cx="690000" cy="1351200"/>
            </a:xfrm>
            <a:prstGeom prst="rect">
              <a:avLst/>
            </a:prstGeom>
            <a:solidFill>
              <a:srgbClr val="134F5C"/>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GB" sz="2400">
                  <a:solidFill>
                    <a:srgbClr val="FFFFFF"/>
                  </a:solidFill>
                  <a:latin typeface="Georgia"/>
                  <a:ea typeface="Georgia"/>
                  <a:cs typeface="Georgia"/>
                  <a:sym typeface="Georgia"/>
                </a:rPr>
                <a:t>2</a:t>
              </a:r>
              <a:endParaRPr b="1" sz="2400">
                <a:solidFill>
                  <a:srgbClr val="FFFFFF"/>
                </a:solidFill>
                <a:latin typeface="Georgia"/>
                <a:ea typeface="Georgia"/>
                <a:cs typeface="Georgia"/>
                <a:sym typeface="Georgia"/>
              </a:endParaRPr>
            </a:p>
          </p:txBody>
        </p:sp>
      </p:grpSp>
      <p:grpSp>
        <p:nvGrpSpPr>
          <p:cNvPr id="83" name="Google Shape;83;p14"/>
          <p:cNvGrpSpPr/>
          <p:nvPr/>
        </p:nvGrpSpPr>
        <p:grpSpPr>
          <a:xfrm>
            <a:off x="304117" y="2805763"/>
            <a:ext cx="6790700" cy="916789"/>
            <a:chOff x="1592998" y="2079576"/>
            <a:chExt cx="6313406" cy="1351200"/>
          </a:xfrm>
        </p:grpSpPr>
        <p:sp>
          <p:nvSpPr>
            <p:cNvPr id="84" name="Google Shape;84;p14"/>
            <p:cNvSpPr/>
            <p:nvPr/>
          </p:nvSpPr>
          <p:spPr>
            <a:xfrm flipH="1">
              <a:off x="2283205" y="2079576"/>
              <a:ext cx="5623200" cy="1351200"/>
            </a:xfrm>
            <a:prstGeom prst="rect">
              <a:avLst/>
            </a:prstGeom>
            <a:solidFill>
              <a:srgbClr val="EEEEEE"/>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rPr lang="en-GB" sz="1200">
                  <a:latin typeface="Mada"/>
                  <a:ea typeface="Mada"/>
                  <a:cs typeface="Mada"/>
                  <a:sym typeface="Mada"/>
                </a:rPr>
                <a:t>A parents are concerned about MMR (Measles, Mumps, and Rubella) vaccine and that it cause autism, as they read something about that. What would you tell them?</a:t>
              </a:r>
              <a:endParaRPr sz="1200">
                <a:latin typeface="Mada"/>
                <a:ea typeface="Mada"/>
                <a:cs typeface="Mada"/>
                <a:sym typeface="Mada"/>
              </a:endParaRPr>
            </a:p>
            <a:p>
              <a:pPr indent="0" lvl="0" marL="0" rtl="0" algn="l">
                <a:spcBef>
                  <a:spcPts val="0"/>
                </a:spcBef>
                <a:spcAft>
                  <a:spcPts val="0"/>
                </a:spcAft>
                <a:buNone/>
              </a:pPr>
              <a:r>
                <a:rPr b="1" lang="en-GB" sz="1200">
                  <a:solidFill>
                    <a:srgbClr val="6AA84F"/>
                  </a:solidFill>
                  <a:latin typeface="Mada"/>
                  <a:ea typeface="Mada"/>
                  <a:cs typeface="Mada"/>
                  <a:sym typeface="Mada"/>
                </a:rPr>
                <a:t>We </a:t>
              </a:r>
              <a:r>
                <a:rPr b="1" lang="en-GB" sz="1200">
                  <a:solidFill>
                    <a:srgbClr val="6AA84F"/>
                  </a:solidFill>
                  <a:latin typeface="Mada"/>
                  <a:ea typeface="Mada"/>
                  <a:cs typeface="Mada"/>
                  <a:sym typeface="Mada"/>
                </a:rPr>
                <a:t>educate and ensure the parents that there's no relationship between autism and the vaccine. </a:t>
              </a:r>
              <a:endParaRPr b="1" sz="1200">
                <a:solidFill>
                  <a:srgbClr val="6AA84F"/>
                </a:solidFill>
                <a:latin typeface="Mada"/>
                <a:ea typeface="Mada"/>
                <a:cs typeface="Mada"/>
                <a:sym typeface="Mada"/>
              </a:endParaRPr>
            </a:p>
          </p:txBody>
        </p:sp>
        <p:sp>
          <p:nvSpPr>
            <p:cNvPr id="85" name="Google Shape;85;p14"/>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6" name="Google Shape;86;p14"/>
            <p:cNvSpPr/>
            <p:nvPr/>
          </p:nvSpPr>
          <p:spPr>
            <a:xfrm>
              <a:off x="1592998" y="2079576"/>
              <a:ext cx="690000" cy="1351200"/>
            </a:xfrm>
            <a:prstGeom prst="rect">
              <a:avLst/>
            </a:prstGeom>
            <a:solidFill>
              <a:srgbClr val="45818E"/>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GB" sz="2400">
                  <a:solidFill>
                    <a:srgbClr val="FFFFFF"/>
                  </a:solidFill>
                  <a:latin typeface="Georgia"/>
                  <a:ea typeface="Georgia"/>
                  <a:cs typeface="Georgia"/>
                  <a:sym typeface="Georgia"/>
                </a:rPr>
                <a:t>3</a:t>
              </a:r>
              <a:endParaRPr b="1" sz="2400">
                <a:solidFill>
                  <a:srgbClr val="FFFFFF"/>
                </a:solidFill>
                <a:latin typeface="Georgia"/>
                <a:ea typeface="Georgia"/>
                <a:cs typeface="Georgia"/>
                <a:sym typeface="Georgia"/>
              </a:endParaRPr>
            </a:p>
          </p:txBody>
        </p:sp>
      </p:grpSp>
      <p:grpSp>
        <p:nvGrpSpPr>
          <p:cNvPr id="87" name="Google Shape;87;p14"/>
          <p:cNvGrpSpPr/>
          <p:nvPr/>
        </p:nvGrpSpPr>
        <p:grpSpPr>
          <a:xfrm>
            <a:off x="304123" y="3722426"/>
            <a:ext cx="6790700" cy="2329334"/>
            <a:chOff x="1592998" y="2079576"/>
            <a:chExt cx="6313406" cy="1351200"/>
          </a:xfrm>
        </p:grpSpPr>
        <p:sp>
          <p:nvSpPr>
            <p:cNvPr id="88" name="Google Shape;88;p14"/>
            <p:cNvSpPr/>
            <p:nvPr/>
          </p:nvSpPr>
          <p:spPr>
            <a:xfrm flipH="1">
              <a:off x="2283205" y="2079576"/>
              <a:ext cx="5623200" cy="1351200"/>
            </a:xfrm>
            <a:prstGeom prst="rect">
              <a:avLst/>
            </a:prstGeom>
            <a:solidFill>
              <a:srgbClr val="EEEEEE"/>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rPr lang="en-GB" sz="1200">
                  <a:latin typeface="Mada"/>
                  <a:ea typeface="Mada"/>
                  <a:cs typeface="Mada"/>
                  <a:sym typeface="Mada"/>
                </a:rPr>
                <a:t>A child was brought by his parents at the age of 9 months. The last vaccine he received was at the age of 4 months. What will you do? </a:t>
              </a:r>
              <a:r>
                <a:rPr lang="en-GB" sz="1000">
                  <a:solidFill>
                    <a:srgbClr val="999999"/>
                  </a:solidFill>
                  <a:latin typeface="Mada"/>
                  <a:ea typeface="Mada"/>
                  <a:cs typeface="Mada"/>
                  <a:sym typeface="Mada"/>
                </a:rPr>
                <a:t>(That means there is a skipped vaccine at the age of 6 months)</a:t>
              </a:r>
              <a:endParaRPr sz="1000">
                <a:solidFill>
                  <a:srgbClr val="999999"/>
                </a:solidFill>
                <a:latin typeface="Mada"/>
                <a:ea typeface="Mada"/>
                <a:cs typeface="Mada"/>
                <a:sym typeface="Mada"/>
              </a:endParaRPr>
            </a:p>
            <a:p>
              <a:pPr indent="0" lvl="0" marL="0" rtl="0" algn="l">
                <a:spcBef>
                  <a:spcPts val="0"/>
                </a:spcBef>
                <a:spcAft>
                  <a:spcPts val="0"/>
                </a:spcAft>
                <a:buNone/>
              </a:pPr>
              <a:r>
                <a:rPr b="1" lang="en-GB" sz="1200">
                  <a:solidFill>
                    <a:srgbClr val="6AA84F"/>
                  </a:solidFill>
                  <a:latin typeface="Mada"/>
                  <a:ea typeface="Mada"/>
                  <a:cs typeface="Mada"/>
                  <a:sym typeface="Mada"/>
                </a:rPr>
                <a:t>Do we repeat the schedule or just give him the ones he missed? We give both vaccines (the one at 6 &amp; 9) and reassure as well as counsel the parents to make sure it doesn’t happen again. We continue as it is, no need to restart because of the delay.</a:t>
              </a:r>
              <a:endParaRPr sz="1200">
                <a:solidFill>
                  <a:schemeClr val="dk1"/>
                </a:solidFill>
                <a:latin typeface="Mada"/>
                <a:ea typeface="Mada"/>
                <a:cs typeface="Mada"/>
                <a:sym typeface="Mada"/>
              </a:endParaRPr>
            </a:p>
            <a:p>
              <a:pPr indent="0" lvl="0" marL="0" rtl="1" algn="r">
                <a:spcBef>
                  <a:spcPts val="1000"/>
                </a:spcBef>
                <a:spcAft>
                  <a:spcPts val="0"/>
                </a:spcAft>
                <a:buNone/>
              </a:pPr>
              <a:r>
                <a:rPr b="1" lang="en-GB" sz="1200">
                  <a:solidFill>
                    <a:srgbClr val="6AA84F"/>
                  </a:solidFill>
                  <a:latin typeface="Amatic SC"/>
                  <a:ea typeface="Amatic SC"/>
                  <a:cs typeface="Amatic SC"/>
                  <a:sym typeface="Amatic SC"/>
                </a:rPr>
                <a:t>لو نفس الحالة وراح المريض ولقى بالمستشفى بس فاكسين واحد وقالوا له المستشفى الفاكسين الثاني</a:t>
              </a:r>
              <a:r>
                <a:rPr lang="en-GB" sz="1200">
                  <a:solidFill>
                    <a:schemeClr val="dk1"/>
                  </a:solidFill>
                  <a:latin typeface="Amatic SC"/>
                  <a:ea typeface="Amatic SC"/>
                  <a:cs typeface="Amatic SC"/>
                  <a:sym typeface="Amatic SC"/>
                </a:rPr>
                <a:t> </a:t>
              </a:r>
              <a:r>
                <a:rPr b="1" lang="en-GB" sz="1200">
                  <a:solidFill>
                    <a:srgbClr val="6AA84F"/>
                  </a:solidFill>
                  <a:latin typeface="Amatic SC"/>
                  <a:ea typeface="Amatic SC"/>
                  <a:cs typeface="Amatic SC"/>
                  <a:sym typeface="Amatic SC"/>
                </a:rPr>
                <a:t>بيجي بكرا وش راح تسوي؟ تعطيه الفاكسين اللي موجود اليوم ، والثاني بعد ٤ أسابيع ( يصير بينهم فترة ٤ أسابيع) ليه ؟ عشان ما يتلخبط الجسم ويقلل تكوين </a:t>
              </a:r>
              <a:r>
                <a:rPr b="1" lang="en-GB" sz="1200">
                  <a:solidFill>
                    <a:srgbClr val="6AA84F"/>
                  </a:solidFill>
                  <a:latin typeface="Mada"/>
                  <a:ea typeface="Mada"/>
                  <a:cs typeface="Mada"/>
                  <a:sym typeface="Mada"/>
                </a:rPr>
                <a:t>antibodies</a:t>
              </a:r>
              <a:endParaRPr b="1" sz="1200">
                <a:solidFill>
                  <a:srgbClr val="6AA84F"/>
                </a:solidFill>
                <a:latin typeface="Amatic SC"/>
                <a:ea typeface="Amatic SC"/>
                <a:cs typeface="Amatic SC"/>
                <a:sym typeface="Amatic SC"/>
              </a:endParaRPr>
            </a:p>
            <a:p>
              <a:pPr indent="0" lvl="0" marL="0" rtl="0" algn="l">
                <a:spcBef>
                  <a:spcPts val="1000"/>
                </a:spcBef>
                <a:spcAft>
                  <a:spcPts val="0"/>
                </a:spcAft>
                <a:buNone/>
              </a:pPr>
              <a:r>
                <a:rPr b="1" lang="en-GB" sz="1200">
                  <a:solidFill>
                    <a:srgbClr val="6AA84F"/>
                  </a:solidFill>
                  <a:latin typeface="Mada"/>
                  <a:ea typeface="Mada"/>
                  <a:cs typeface="Mada"/>
                  <a:sym typeface="Mada"/>
                </a:rPr>
                <a:t>Bottom line: Either you give the two live vaccines together or 4 weeks apart.</a:t>
              </a:r>
              <a:endParaRPr b="1">
                <a:solidFill>
                  <a:srgbClr val="6AA84F"/>
                </a:solidFill>
              </a:endParaRPr>
            </a:p>
          </p:txBody>
        </p:sp>
        <p:sp>
          <p:nvSpPr>
            <p:cNvPr id="89" name="Google Shape;89;p14"/>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0" name="Google Shape;90;p14"/>
            <p:cNvSpPr/>
            <p:nvPr/>
          </p:nvSpPr>
          <p:spPr>
            <a:xfrm>
              <a:off x="1592998" y="2079576"/>
              <a:ext cx="690000" cy="1351200"/>
            </a:xfrm>
            <a:prstGeom prst="rect">
              <a:avLst/>
            </a:prstGeom>
            <a:solidFill>
              <a:schemeClr val="accent3"/>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GB" sz="2400">
                  <a:solidFill>
                    <a:srgbClr val="FFFFFF"/>
                  </a:solidFill>
                  <a:latin typeface="Georgia"/>
                  <a:ea typeface="Georgia"/>
                  <a:cs typeface="Georgia"/>
                  <a:sym typeface="Georgia"/>
                </a:rPr>
                <a:t>4</a:t>
              </a:r>
              <a:endParaRPr b="1" sz="2400">
                <a:solidFill>
                  <a:srgbClr val="FFFFFF"/>
                </a:solidFill>
                <a:latin typeface="Georgia"/>
                <a:ea typeface="Georgia"/>
                <a:cs typeface="Georgia"/>
                <a:sym typeface="Georgia"/>
              </a:endParaRPr>
            </a:p>
          </p:txBody>
        </p:sp>
      </p:grpSp>
      <p:grpSp>
        <p:nvGrpSpPr>
          <p:cNvPr id="91" name="Google Shape;91;p14"/>
          <p:cNvGrpSpPr/>
          <p:nvPr/>
        </p:nvGrpSpPr>
        <p:grpSpPr>
          <a:xfrm>
            <a:off x="304129" y="6052177"/>
            <a:ext cx="6790725" cy="2045588"/>
            <a:chOff x="1592987" y="2079581"/>
            <a:chExt cx="6313430" cy="1678500"/>
          </a:xfrm>
        </p:grpSpPr>
        <p:sp>
          <p:nvSpPr>
            <p:cNvPr id="92" name="Google Shape;92;p14"/>
            <p:cNvSpPr/>
            <p:nvPr/>
          </p:nvSpPr>
          <p:spPr>
            <a:xfrm flipH="1">
              <a:off x="2283216" y="2079582"/>
              <a:ext cx="5623200" cy="1678500"/>
            </a:xfrm>
            <a:prstGeom prst="rect">
              <a:avLst/>
            </a:prstGeom>
            <a:solidFill>
              <a:srgbClr val="EEEEEE"/>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rPr lang="en-GB" sz="1200">
                  <a:latin typeface="Mada"/>
                  <a:ea typeface="Mada"/>
                  <a:cs typeface="Mada"/>
                  <a:sym typeface="Mada"/>
                </a:rPr>
                <a:t>A concerned mother consult you about her 1 year old child, she is not sure if he had received BCG vaccine. Which arm you are going to examine in the child and why?</a:t>
              </a:r>
              <a:endParaRPr sz="1200">
                <a:latin typeface="Mada"/>
                <a:ea typeface="Mada"/>
                <a:cs typeface="Mada"/>
                <a:sym typeface="Mada"/>
              </a:endParaRPr>
            </a:p>
            <a:p>
              <a:pPr indent="0" lvl="0" marL="0" rtl="0" algn="l">
                <a:spcBef>
                  <a:spcPts val="0"/>
                </a:spcBef>
                <a:spcAft>
                  <a:spcPts val="0"/>
                </a:spcAft>
                <a:buNone/>
              </a:pPr>
              <a:r>
                <a:rPr b="1" lang="en-GB" sz="1200">
                  <a:solidFill>
                    <a:srgbClr val="6AA84F"/>
                  </a:solidFill>
                  <a:latin typeface="Mada"/>
                  <a:ea typeface="Mada"/>
                  <a:cs typeface="Mada"/>
                  <a:sym typeface="Mada"/>
                </a:rPr>
                <a:t>Left arm. BCG causes necrosis so it leaves a scar like trace and having a uniform location makes it easier to find it. According to Dr. Abdullah if you don't find it you should give the vaccine. According to Dr. Noura if not found </a:t>
              </a:r>
              <a:r>
                <a:rPr b="1" lang="en-GB" sz="1200">
                  <a:solidFill>
                    <a:srgbClr val="6AA84F"/>
                  </a:solidFill>
                  <a:latin typeface="Mada"/>
                  <a:ea typeface="Mada"/>
                  <a:cs typeface="Mada"/>
                  <a:sym typeface="Mada"/>
                </a:rPr>
                <a:t>we usually don't give it , we check the vaccination booklet of the child. Even if you do not find it there you do not give the vaccine. In KSA the birth certificate isn’t given unless taken </a:t>
              </a:r>
              <a:r>
                <a:rPr b="1" lang="en-GB" sz="1200">
                  <a:solidFill>
                    <a:srgbClr val="999999"/>
                  </a:solidFill>
                  <a:latin typeface="Mada"/>
                  <a:ea typeface="Mada"/>
                  <a:cs typeface="Mada"/>
                  <a:sym typeface="Mada"/>
                </a:rPr>
                <a:t>but now it has been postponed to 6 months </a:t>
              </a:r>
              <a:endParaRPr b="1" sz="1200">
                <a:solidFill>
                  <a:srgbClr val="999999"/>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GB" sz="1200">
                  <a:solidFill>
                    <a:srgbClr val="CC0000"/>
                  </a:solidFill>
                  <a:latin typeface="Mada"/>
                  <a:ea typeface="Mada"/>
                  <a:cs typeface="Mada"/>
                  <a:sym typeface="Mada"/>
                </a:rPr>
                <a:t>BCG vaccine : Left upper arm </a:t>
              </a:r>
              <a:endParaRPr b="1" sz="1200">
                <a:solidFill>
                  <a:srgbClr val="CC0000"/>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GB" sz="1200">
                  <a:solidFill>
                    <a:srgbClr val="CC0000"/>
                  </a:solidFill>
                  <a:latin typeface="Mada"/>
                  <a:ea typeface="Mada"/>
                  <a:cs typeface="Mada"/>
                  <a:sym typeface="Mada"/>
                </a:rPr>
                <a:t>Measles vaccine: Right upper arm </a:t>
              </a:r>
              <a:endParaRPr b="1">
                <a:solidFill>
                  <a:srgbClr val="6AA84F"/>
                </a:solidFill>
              </a:endParaRPr>
            </a:p>
          </p:txBody>
        </p:sp>
        <p:sp>
          <p:nvSpPr>
            <p:cNvPr id="93" name="Google Shape;93;p14"/>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4" name="Google Shape;94;p14"/>
            <p:cNvSpPr/>
            <p:nvPr/>
          </p:nvSpPr>
          <p:spPr>
            <a:xfrm>
              <a:off x="1592987" y="2079581"/>
              <a:ext cx="690000" cy="1678500"/>
            </a:xfrm>
            <a:prstGeom prst="rect">
              <a:avLst/>
            </a:prstGeom>
            <a:solidFill>
              <a:srgbClr val="A2C4C9"/>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GB" sz="2400">
                  <a:solidFill>
                    <a:srgbClr val="FFFFFF"/>
                  </a:solidFill>
                  <a:latin typeface="Georgia"/>
                  <a:ea typeface="Georgia"/>
                  <a:cs typeface="Georgia"/>
                  <a:sym typeface="Georgia"/>
                </a:rPr>
                <a:t>5</a:t>
              </a:r>
              <a:endParaRPr b="1" sz="2400">
                <a:solidFill>
                  <a:srgbClr val="FFFFFF"/>
                </a:solidFill>
                <a:latin typeface="Georgia"/>
                <a:ea typeface="Georgia"/>
                <a:cs typeface="Georgia"/>
                <a:sym typeface="Georgia"/>
              </a:endParaRPr>
            </a:p>
          </p:txBody>
        </p:sp>
      </p:grpSp>
      <p:grpSp>
        <p:nvGrpSpPr>
          <p:cNvPr id="95" name="Google Shape;95;p14"/>
          <p:cNvGrpSpPr/>
          <p:nvPr/>
        </p:nvGrpSpPr>
        <p:grpSpPr>
          <a:xfrm>
            <a:off x="304123" y="8097729"/>
            <a:ext cx="6790700" cy="1342012"/>
            <a:chOff x="1592998" y="2079576"/>
            <a:chExt cx="6313406" cy="1351200"/>
          </a:xfrm>
        </p:grpSpPr>
        <p:sp>
          <p:nvSpPr>
            <p:cNvPr id="96" name="Google Shape;96;p14"/>
            <p:cNvSpPr/>
            <p:nvPr/>
          </p:nvSpPr>
          <p:spPr>
            <a:xfrm flipH="1">
              <a:off x="2283205" y="2079576"/>
              <a:ext cx="5623200" cy="1351200"/>
            </a:xfrm>
            <a:prstGeom prst="rect">
              <a:avLst/>
            </a:prstGeom>
            <a:solidFill>
              <a:srgbClr val="EEEEEE"/>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rPr lang="en-GB" sz="1200">
                  <a:latin typeface="Mada"/>
                  <a:ea typeface="Mada"/>
                  <a:cs typeface="Mada"/>
                  <a:sym typeface="Mada"/>
                </a:rPr>
                <a:t>A child is due for MMR vaccine at the age of 12 months. The mother asks you about the side effects. What are you going to tell her?</a:t>
              </a:r>
              <a:endParaRPr sz="1200">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GB" sz="1200">
                  <a:solidFill>
                    <a:srgbClr val="6AA84F"/>
                  </a:solidFill>
                  <a:latin typeface="Mada"/>
                  <a:ea typeface="Mada"/>
                  <a:cs typeface="Mada"/>
                  <a:sym typeface="Mada"/>
                </a:rPr>
                <a:t>Localized pain at the injection site </a:t>
              </a:r>
              <a:endParaRPr b="1" sz="1200">
                <a:solidFill>
                  <a:srgbClr val="6AA84F"/>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GB" sz="1200">
                  <a:solidFill>
                    <a:srgbClr val="6AA84F"/>
                  </a:solidFill>
                  <a:latin typeface="Mada"/>
                  <a:ea typeface="Mada"/>
                  <a:cs typeface="Mada"/>
                  <a:sym typeface="Mada"/>
                </a:rPr>
                <a:t>fever 3-5 days </a:t>
              </a:r>
              <a:endParaRPr b="1" sz="1200">
                <a:solidFill>
                  <a:srgbClr val="6AA84F"/>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GB" sz="1200">
                  <a:solidFill>
                    <a:srgbClr val="6AA84F"/>
                  </a:solidFill>
                  <a:latin typeface="Mada"/>
                  <a:ea typeface="Mada"/>
                  <a:cs typeface="Mada"/>
                  <a:sym typeface="Mada"/>
                </a:rPr>
                <a:t>Mild form of the disease (parotid gland inflammation)</a:t>
              </a:r>
              <a:endParaRPr b="1" sz="1200">
                <a:solidFill>
                  <a:srgbClr val="6AA84F"/>
                </a:solidFill>
                <a:latin typeface="Mada"/>
                <a:ea typeface="Mada"/>
                <a:cs typeface="Mada"/>
                <a:sym typeface="Mada"/>
              </a:endParaRPr>
            </a:p>
          </p:txBody>
        </p:sp>
        <p:sp>
          <p:nvSpPr>
            <p:cNvPr id="97" name="Google Shape;97;p14"/>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8" name="Google Shape;98;p14"/>
            <p:cNvSpPr/>
            <p:nvPr/>
          </p:nvSpPr>
          <p:spPr>
            <a:xfrm>
              <a:off x="1592998" y="2079576"/>
              <a:ext cx="690000" cy="1351200"/>
            </a:xfrm>
            <a:prstGeom prst="rect">
              <a:avLst/>
            </a:prstGeom>
            <a:solidFill>
              <a:srgbClr val="134F5C"/>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GB" sz="2400">
                  <a:solidFill>
                    <a:srgbClr val="FFFFFF"/>
                  </a:solidFill>
                  <a:latin typeface="Georgia"/>
                  <a:ea typeface="Georgia"/>
                  <a:cs typeface="Georgia"/>
                  <a:sym typeface="Georgia"/>
                </a:rPr>
                <a:t>6</a:t>
              </a:r>
              <a:endParaRPr b="1" sz="2400">
                <a:solidFill>
                  <a:srgbClr val="FFFFFF"/>
                </a:solidFill>
                <a:latin typeface="Georgia"/>
                <a:ea typeface="Georgia"/>
                <a:cs typeface="Georgia"/>
                <a:sym typeface="Georgia"/>
              </a:endParaRPr>
            </a:p>
          </p:txBody>
        </p:sp>
      </p:grpSp>
      <p:grpSp>
        <p:nvGrpSpPr>
          <p:cNvPr id="99" name="Google Shape;99;p14"/>
          <p:cNvGrpSpPr/>
          <p:nvPr/>
        </p:nvGrpSpPr>
        <p:grpSpPr>
          <a:xfrm>
            <a:off x="304117" y="9439738"/>
            <a:ext cx="6790700" cy="916789"/>
            <a:chOff x="1592998" y="2079576"/>
            <a:chExt cx="6313406" cy="1351200"/>
          </a:xfrm>
        </p:grpSpPr>
        <p:sp>
          <p:nvSpPr>
            <p:cNvPr id="100" name="Google Shape;100;p14"/>
            <p:cNvSpPr/>
            <p:nvPr/>
          </p:nvSpPr>
          <p:spPr>
            <a:xfrm flipH="1">
              <a:off x="2283205" y="2079576"/>
              <a:ext cx="5623200" cy="1351200"/>
            </a:xfrm>
            <a:prstGeom prst="rect">
              <a:avLst/>
            </a:prstGeom>
            <a:solidFill>
              <a:srgbClr val="EEEEEE"/>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rPr b="1" lang="en-GB" sz="1200">
                  <a:solidFill>
                    <a:srgbClr val="6AA84F"/>
                  </a:solidFill>
                  <a:latin typeface="Mada"/>
                  <a:ea typeface="Mada"/>
                  <a:cs typeface="Mada"/>
                  <a:sym typeface="Mada"/>
                </a:rPr>
                <a:t>A child was given the first two doses of hepatitis vaccine but he skipped the third (he didn't take it on date) will you repeat from the start of continue? We will continue.</a:t>
              </a:r>
              <a:endParaRPr b="1" sz="1200">
                <a:solidFill>
                  <a:srgbClr val="6AA84F"/>
                </a:solidFill>
                <a:latin typeface="Mada"/>
                <a:ea typeface="Mada"/>
                <a:cs typeface="Mada"/>
                <a:sym typeface="Mada"/>
              </a:endParaRPr>
            </a:p>
          </p:txBody>
        </p:sp>
        <p:sp>
          <p:nvSpPr>
            <p:cNvPr id="101" name="Google Shape;101;p14"/>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02" name="Google Shape;102;p14"/>
            <p:cNvSpPr/>
            <p:nvPr/>
          </p:nvSpPr>
          <p:spPr>
            <a:xfrm>
              <a:off x="1592998" y="2079576"/>
              <a:ext cx="690000" cy="1351200"/>
            </a:xfrm>
            <a:prstGeom prst="rect">
              <a:avLst/>
            </a:prstGeom>
            <a:solidFill>
              <a:srgbClr val="45818E"/>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GB" sz="2400">
                  <a:solidFill>
                    <a:srgbClr val="FFFFFF"/>
                  </a:solidFill>
                  <a:latin typeface="Georgia"/>
                  <a:ea typeface="Georgia"/>
                  <a:cs typeface="Georgia"/>
                  <a:sym typeface="Georgia"/>
                </a:rPr>
                <a:t>7</a:t>
              </a:r>
              <a:endParaRPr b="1" sz="2400">
                <a:solidFill>
                  <a:srgbClr val="FFFFFF"/>
                </a:solidFill>
                <a:latin typeface="Georgia"/>
                <a:ea typeface="Georgia"/>
                <a:cs typeface="Georgia"/>
                <a:sym typeface="Georgia"/>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5"/>
          <p:cNvSpPr/>
          <p:nvPr/>
        </p:nvSpPr>
        <p:spPr>
          <a:xfrm rot="10800000">
            <a:off x="-75" y="-9300"/>
            <a:ext cx="7591500" cy="237900"/>
          </a:xfrm>
          <a:prstGeom prst="round2SameRect">
            <a:avLst>
              <a:gd fmla="val 50000" name="adj1"/>
              <a:gd fmla="val 0" name="adj2"/>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5"/>
          <p:cNvSpPr txBox="1"/>
          <p:nvPr/>
        </p:nvSpPr>
        <p:spPr>
          <a:xfrm>
            <a:off x="108825" y="1653550"/>
            <a:ext cx="7397700" cy="479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solidFill>
                  <a:srgbClr val="6AA84F"/>
                </a:solidFill>
                <a:latin typeface="Mada"/>
                <a:ea typeface="Mada"/>
                <a:cs typeface="Mada"/>
                <a:sym typeface="Mada"/>
              </a:rPr>
              <a:t>Where do we inject the vaccines? Upper arm, thighs. Do we inject in the butthocks? No. because of two reasons. </a:t>
            </a:r>
            <a:endParaRPr sz="1200">
              <a:solidFill>
                <a:srgbClr val="6AA84F"/>
              </a:solidFill>
              <a:latin typeface="Mada"/>
              <a:ea typeface="Mada"/>
              <a:cs typeface="Mada"/>
              <a:sym typeface="Mada"/>
            </a:endParaRPr>
          </a:p>
          <a:p>
            <a:pPr indent="-304800" lvl="0" marL="457200" rtl="0" algn="l">
              <a:spcBef>
                <a:spcPts val="0"/>
              </a:spcBef>
              <a:spcAft>
                <a:spcPts val="0"/>
              </a:spcAft>
              <a:buClr>
                <a:srgbClr val="6AA84F"/>
              </a:buClr>
              <a:buSzPts val="1200"/>
              <a:buFont typeface="Mada"/>
              <a:buAutoNum type="arabicPeriod"/>
            </a:pPr>
            <a:r>
              <a:rPr lang="en-GB" sz="1200">
                <a:solidFill>
                  <a:srgbClr val="6AA84F"/>
                </a:solidFill>
                <a:latin typeface="Mada"/>
                <a:ea typeface="Mada"/>
                <a:cs typeface="Mada"/>
                <a:sym typeface="Mada"/>
              </a:rPr>
              <a:t>There is a risk of injuring the sciatic nerve.</a:t>
            </a:r>
            <a:endParaRPr sz="1200">
              <a:solidFill>
                <a:srgbClr val="6AA84F"/>
              </a:solidFill>
              <a:latin typeface="Mada"/>
              <a:ea typeface="Mada"/>
              <a:cs typeface="Mada"/>
              <a:sym typeface="Mada"/>
            </a:endParaRPr>
          </a:p>
          <a:p>
            <a:pPr indent="-304800" lvl="0" marL="457200" rtl="0" algn="l">
              <a:spcBef>
                <a:spcPts val="0"/>
              </a:spcBef>
              <a:spcAft>
                <a:spcPts val="0"/>
              </a:spcAft>
              <a:buClr>
                <a:srgbClr val="6AA84F"/>
              </a:buClr>
              <a:buSzPts val="1200"/>
              <a:buFont typeface="Mada"/>
              <a:buAutoNum type="arabicPeriod"/>
            </a:pPr>
            <a:r>
              <a:rPr lang="en-GB" sz="1200">
                <a:solidFill>
                  <a:srgbClr val="6AA84F"/>
                </a:solidFill>
                <a:latin typeface="Mada"/>
                <a:ea typeface="Mada"/>
                <a:cs typeface="Mada"/>
                <a:sym typeface="Mada"/>
              </a:rPr>
              <a:t>The vaccine may deposit in the fat which will decrease its efficacy.</a:t>
            </a:r>
            <a:endParaRPr sz="1200">
              <a:solidFill>
                <a:srgbClr val="6AA84F"/>
              </a:solidFill>
              <a:latin typeface="Mada"/>
              <a:ea typeface="Mada"/>
              <a:cs typeface="Mada"/>
              <a:sym typeface="Mada"/>
            </a:endParaRPr>
          </a:p>
          <a:p>
            <a:pPr indent="0" lvl="0" marL="0" rtl="0" algn="l">
              <a:spcBef>
                <a:spcPts val="0"/>
              </a:spcBef>
              <a:spcAft>
                <a:spcPts val="0"/>
              </a:spcAft>
              <a:buNone/>
            </a:pPr>
            <a:r>
              <a:t/>
            </a:r>
            <a:endParaRPr sz="1200">
              <a:solidFill>
                <a:srgbClr val="6AA84F"/>
              </a:solidFill>
              <a:latin typeface="Mada"/>
              <a:ea typeface="Mada"/>
              <a:cs typeface="Mada"/>
              <a:sym typeface="Mada"/>
            </a:endParaRPr>
          </a:p>
          <a:p>
            <a:pPr indent="0" lvl="0" marL="0" rtl="0" algn="l">
              <a:spcBef>
                <a:spcPts val="0"/>
              </a:spcBef>
              <a:spcAft>
                <a:spcPts val="0"/>
              </a:spcAft>
              <a:buNone/>
            </a:pPr>
            <a:r>
              <a:t/>
            </a:r>
            <a:endParaRPr sz="1200">
              <a:solidFill>
                <a:srgbClr val="6AA84F"/>
              </a:solidFill>
              <a:latin typeface="Mada"/>
              <a:ea typeface="Mada"/>
              <a:cs typeface="Mada"/>
              <a:sym typeface="Mada"/>
            </a:endParaRPr>
          </a:p>
          <a:p>
            <a:pPr indent="0" lvl="0" marL="0" rtl="0" algn="l">
              <a:spcBef>
                <a:spcPts val="0"/>
              </a:spcBef>
              <a:spcAft>
                <a:spcPts val="0"/>
              </a:spcAft>
              <a:buNone/>
            </a:pPr>
            <a:r>
              <a:rPr lang="en-GB" sz="1200">
                <a:solidFill>
                  <a:srgbClr val="6AA84F"/>
                </a:solidFill>
                <a:latin typeface="Mada"/>
                <a:ea typeface="Mada"/>
                <a:cs typeface="Mada"/>
                <a:sym typeface="Mada"/>
              </a:rPr>
              <a:t>What are the complications that might happen with BCG vaccine?</a:t>
            </a:r>
            <a:endParaRPr sz="1200">
              <a:solidFill>
                <a:srgbClr val="6AA84F"/>
              </a:solidFill>
              <a:latin typeface="Mada"/>
              <a:ea typeface="Mada"/>
              <a:cs typeface="Mada"/>
              <a:sym typeface="Mada"/>
            </a:endParaRPr>
          </a:p>
          <a:p>
            <a:pPr indent="-304800" lvl="0" marL="457200" rtl="0" algn="l">
              <a:spcBef>
                <a:spcPts val="0"/>
              </a:spcBef>
              <a:spcAft>
                <a:spcPts val="0"/>
              </a:spcAft>
              <a:buClr>
                <a:srgbClr val="6AA84F"/>
              </a:buClr>
              <a:buSzPts val="1200"/>
              <a:buFont typeface="Mada"/>
              <a:buChar char="●"/>
            </a:pPr>
            <a:r>
              <a:rPr lang="en-GB" sz="1200">
                <a:solidFill>
                  <a:srgbClr val="6AA84F"/>
                </a:solidFill>
                <a:latin typeface="Mada"/>
                <a:ea typeface="Mada"/>
                <a:cs typeface="Mada"/>
                <a:sym typeface="Mada"/>
              </a:rPr>
              <a:t>If you vaccinate an </a:t>
            </a:r>
            <a:r>
              <a:rPr lang="en-GB" sz="1200">
                <a:solidFill>
                  <a:srgbClr val="6AA84F"/>
                </a:solidFill>
                <a:latin typeface="Mada"/>
                <a:ea typeface="Mada"/>
                <a:cs typeface="Mada"/>
                <a:sym typeface="Mada"/>
              </a:rPr>
              <a:t>immunocompromised</a:t>
            </a:r>
            <a:r>
              <a:rPr lang="en-GB" sz="1200">
                <a:solidFill>
                  <a:srgbClr val="6AA84F"/>
                </a:solidFill>
                <a:latin typeface="Mada"/>
                <a:ea typeface="Mada"/>
                <a:cs typeface="Mada"/>
                <a:sym typeface="Mada"/>
              </a:rPr>
              <a:t> </a:t>
            </a:r>
            <a:r>
              <a:rPr lang="en-GB" sz="1200">
                <a:solidFill>
                  <a:srgbClr val="6AA84F"/>
                </a:solidFill>
                <a:latin typeface="Mada"/>
                <a:ea typeface="Mada"/>
                <a:cs typeface="Mada"/>
                <a:sym typeface="Mada"/>
              </a:rPr>
              <a:t>individual</a:t>
            </a:r>
            <a:r>
              <a:rPr lang="en-GB" sz="1200">
                <a:solidFill>
                  <a:srgbClr val="6AA84F"/>
                </a:solidFill>
                <a:latin typeface="Mada"/>
                <a:ea typeface="Mada"/>
                <a:cs typeface="Mada"/>
                <a:sym typeface="Mada"/>
              </a:rPr>
              <a:t> you might give them the disease </a:t>
            </a:r>
            <a:endParaRPr sz="1200">
              <a:solidFill>
                <a:srgbClr val="6AA84F"/>
              </a:solidFill>
              <a:latin typeface="Mada"/>
              <a:ea typeface="Mada"/>
              <a:cs typeface="Mada"/>
              <a:sym typeface="Mada"/>
            </a:endParaRPr>
          </a:p>
          <a:p>
            <a:pPr indent="-304800" lvl="0" marL="457200" rtl="0" algn="l">
              <a:spcBef>
                <a:spcPts val="0"/>
              </a:spcBef>
              <a:spcAft>
                <a:spcPts val="0"/>
              </a:spcAft>
              <a:buClr>
                <a:srgbClr val="6AA84F"/>
              </a:buClr>
              <a:buSzPts val="1200"/>
              <a:buFont typeface="Mada"/>
              <a:buChar char="●"/>
            </a:pPr>
            <a:r>
              <a:rPr lang="en-GB" sz="1200">
                <a:solidFill>
                  <a:srgbClr val="6AA84F"/>
                </a:solidFill>
                <a:latin typeface="Mada"/>
                <a:ea typeface="Mada"/>
                <a:cs typeface="Mada"/>
                <a:sym typeface="Mada"/>
              </a:rPr>
              <a:t>Lymphadenitis</a:t>
            </a:r>
            <a:r>
              <a:rPr lang="en-GB" sz="1200">
                <a:solidFill>
                  <a:srgbClr val="6AA84F"/>
                </a:solidFill>
                <a:latin typeface="Mada"/>
                <a:ea typeface="Mada"/>
                <a:cs typeface="Mada"/>
                <a:sym typeface="Mada"/>
              </a:rPr>
              <a:t> (it was common when it was given at birth)</a:t>
            </a:r>
            <a:endParaRPr sz="1200">
              <a:solidFill>
                <a:srgbClr val="6AA84F"/>
              </a:solidFill>
              <a:latin typeface="Mada"/>
              <a:ea typeface="Mada"/>
              <a:cs typeface="Mada"/>
              <a:sym typeface="Mada"/>
            </a:endParaRPr>
          </a:p>
          <a:p>
            <a:pPr indent="0" lvl="0" marL="0" rtl="0" algn="l">
              <a:spcBef>
                <a:spcPts val="0"/>
              </a:spcBef>
              <a:spcAft>
                <a:spcPts val="0"/>
              </a:spcAft>
              <a:buNone/>
            </a:pPr>
            <a:r>
              <a:t/>
            </a:r>
            <a:endParaRPr sz="1200">
              <a:solidFill>
                <a:srgbClr val="6AA84F"/>
              </a:solidFill>
              <a:latin typeface="Mada"/>
              <a:ea typeface="Mada"/>
              <a:cs typeface="Mada"/>
              <a:sym typeface="Mada"/>
            </a:endParaRPr>
          </a:p>
          <a:p>
            <a:pPr indent="0" lvl="0" marL="0" rtl="0" algn="l">
              <a:spcBef>
                <a:spcPts val="0"/>
              </a:spcBef>
              <a:spcAft>
                <a:spcPts val="0"/>
              </a:spcAft>
              <a:buNone/>
            </a:pPr>
            <a:r>
              <a:t/>
            </a:r>
            <a:endParaRPr sz="1200">
              <a:solidFill>
                <a:srgbClr val="6AA84F"/>
              </a:solidFill>
              <a:latin typeface="Mada"/>
              <a:ea typeface="Mada"/>
              <a:cs typeface="Mada"/>
              <a:sym typeface="Mada"/>
            </a:endParaRPr>
          </a:p>
          <a:p>
            <a:pPr indent="0" lvl="0" marL="0" rtl="0" algn="l">
              <a:spcBef>
                <a:spcPts val="0"/>
              </a:spcBef>
              <a:spcAft>
                <a:spcPts val="0"/>
              </a:spcAft>
              <a:buNone/>
            </a:pPr>
            <a:r>
              <a:rPr lang="en-GB" sz="1200">
                <a:solidFill>
                  <a:srgbClr val="6AA84F"/>
                </a:solidFill>
                <a:latin typeface="Mada"/>
                <a:ea typeface="Mada"/>
                <a:cs typeface="Mada"/>
                <a:sym typeface="Mada"/>
              </a:rPr>
              <a:t>A child was given the first dose of DPT vaccine (diphtheria, pertussis, tetanus) then he developed encephalopathy (</a:t>
            </a:r>
            <a:r>
              <a:rPr lang="en-GB" sz="1200">
                <a:solidFill>
                  <a:srgbClr val="6AA84F"/>
                </a:solidFill>
                <a:latin typeface="Mada"/>
                <a:ea typeface="Mada"/>
                <a:cs typeface="Mada"/>
                <a:sym typeface="Mada"/>
              </a:rPr>
              <a:t>caused</a:t>
            </a:r>
            <a:r>
              <a:rPr lang="en-GB" sz="1200">
                <a:solidFill>
                  <a:srgbClr val="6AA84F"/>
                </a:solidFill>
                <a:latin typeface="Mada"/>
                <a:ea typeface="Mada"/>
                <a:cs typeface="Mada"/>
                <a:sym typeface="Mada"/>
              </a:rPr>
              <a:t> by </a:t>
            </a:r>
            <a:r>
              <a:rPr lang="en-GB" sz="1200">
                <a:solidFill>
                  <a:srgbClr val="6AA84F"/>
                </a:solidFill>
                <a:latin typeface="Mada"/>
                <a:ea typeface="Mada"/>
                <a:cs typeface="Mada"/>
                <a:sym typeface="Mada"/>
              </a:rPr>
              <a:t>pertussis</a:t>
            </a:r>
            <a:r>
              <a:rPr lang="en-GB" sz="1200">
                <a:solidFill>
                  <a:srgbClr val="6AA84F"/>
                </a:solidFill>
                <a:latin typeface="Mada"/>
                <a:ea typeface="Mada"/>
                <a:cs typeface="Mada"/>
                <a:sym typeface="Mada"/>
              </a:rPr>
              <a:t>), He is due to the second dose. Will you give him the second dose or not?</a:t>
            </a:r>
            <a:endParaRPr sz="1200">
              <a:solidFill>
                <a:srgbClr val="6AA84F"/>
              </a:solidFill>
              <a:latin typeface="Mada"/>
              <a:ea typeface="Mada"/>
              <a:cs typeface="Mada"/>
              <a:sym typeface="Mada"/>
            </a:endParaRPr>
          </a:p>
          <a:p>
            <a:pPr indent="-304800" lvl="0" marL="457200" rtl="0" algn="l">
              <a:spcBef>
                <a:spcPts val="0"/>
              </a:spcBef>
              <a:spcAft>
                <a:spcPts val="0"/>
              </a:spcAft>
              <a:buClr>
                <a:srgbClr val="6AA84F"/>
              </a:buClr>
              <a:buSzPts val="1200"/>
              <a:buFont typeface="Mada"/>
              <a:buChar char="●"/>
            </a:pPr>
            <a:r>
              <a:rPr lang="en-GB" sz="1200">
                <a:solidFill>
                  <a:srgbClr val="6AA84F"/>
                </a:solidFill>
                <a:latin typeface="Mada"/>
                <a:ea typeface="Mada"/>
                <a:cs typeface="Mada"/>
                <a:sym typeface="Mada"/>
              </a:rPr>
              <a:t>Give him diphtheria &amp; tetanus alone</a:t>
            </a:r>
            <a:endParaRPr sz="1200">
              <a:solidFill>
                <a:srgbClr val="6AA84F"/>
              </a:solidFill>
              <a:latin typeface="Mada"/>
              <a:ea typeface="Mada"/>
              <a:cs typeface="Mada"/>
              <a:sym typeface="Mada"/>
            </a:endParaRPr>
          </a:p>
          <a:p>
            <a:pPr indent="-304800" lvl="0" marL="457200" rtl="0" algn="l">
              <a:spcBef>
                <a:spcPts val="0"/>
              </a:spcBef>
              <a:spcAft>
                <a:spcPts val="0"/>
              </a:spcAft>
              <a:buClr>
                <a:srgbClr val="6AA84F"/>
              </a:buClr>
              <a:buSzPts val="1200"/>
              <a:buFont typeface="Mada"/>
              <a:buChar char="●"/>
            </a:pPr>
            <a:r>
              <a:rPr lang="en-GB" sz="1200">
                <a:solidFill>
                  <a:srgbClr val="6AA84F"/>
                </a:solidFill>
                <a:latin typeface="Mada"/>
                <a:ea typeface="Mada"/>
                <a:cs typeface="Mada"/>
                <a:sym typeface="Mada"/>
              </a:rPr>
              <a:t>Or Give DTaP if </a:t>
            </a:r>
            <a:r>
              <a:rPr lang="en-GB" sz="1200">
                <a:solidFill>
                  <a:srgbClr val="6AA84F"/>
                </a:solidFill>
                <a:latin typeface="Mada"/>
                <a:ea typeface="Mada"/>
                <a:cs typeface="Mada"/>
                <a:sym typeface="Mada"/>
              </a:rPr>
              <a:t>available</a:t>
            </a:r>
            <a:r>
              <a:rPr lang="en-GB" sz="1200">
                <a:solidFill>
                  <a:srgbClr val="6AA84F"/>
                </a:solidFill>
                <a:latin typeface="Mada"/>
                <a:ea typeface="Mada"/>
                <a:cs typeface="Mada"/>
                <a:sym typeface="Mada"/>
              </a:rPr>
              <a:t> </a:t>
            </a:r>
            <a:endParaRPr sz="1200">
              <a:solidFill>
                <a:srgbClr val="6AA84F"/>
              </a:solidFill>
              <a:latin typeface="Mada"/>
              <a:ea typeface="Mada"/>
              <a:cs typeface="Mada"/>
              <a:sym typeface="Mada"/>
            </a:endParaRPr>
          </a:p>
          <a:p>
            <a:pPr indent="0" lvl="0" marL="0" rtl="0" algn="l">
              <a:spcBef>
                <a:spcPts val="0"/>
              </a:spcBef>
              <a:spcAft>
                <a:spcPts val="0"/>
              </a:spcAft>
              <a:buNone/>
            </a:pPr>
            <a:r>
              <a:rPr lang="en-GB" sz="1200">
                <a:solidFill>
                  <a:srgbClr val="6AA84F"/>
                </a:solidFill>
                <a:latin typeface="Mada"/>
                <a:ea typeface="Mada"/>
                <a:cs typeface="Mada"/>
                <a:sym typeface="Mada"/>
              </a:rPr>
              <a:t>DTaP (</a:t>
            </a:r>
            <a:r>
              <a:rPr lang="en-GB" sz="1200">
                <a:solidFill>
                  <a:srgbClr val="6AA84F"/>
                </a:solidFill>
                <a:latin typeface="Mada"/>
                <a:ea typeface="Mada"/>
                <a:cs typeface="Mada"/>
                <a:sym typeface="Mada"/>
              </a:rPr>
              <a:t>diphtheria, tetanus, acellular pertussis</a:t>
            </a:r>
            <a:r>
              <a:rPr lang="en-GB" sz="1200">
                <a:solidFill>
                  <a:srgbClr val="6AA84F"/>
                </a:solidFill>
                <a:latin typeface="Mada"/>
                <a:ea typeface="Mada"/>
                <a:cs typeface="Mada"/>
                <a:sym typeface="Mada"/>
              </a:rPr>
              <a:t>)</a:t>
            </a:r>
            <a:endParaRPr sz="1200">
              <a:solidFill>
                <a:srgbClr val="6AA84F"/>
              </a:solidFill>
              <a:latin typeface="Mada"/>
              <a:ea typeface="Mada"/>
              <a:cs typeface="Mada"/>
              <a:sym typeface="Mada"/>
            </a:endParaRPr>
          </a:p>
          <a:p>
            <a:pPr indent="0" lvl="0" marL="0" rtl="0" algn="l">
              <a:spcBef>
                <a:spcPts val="0"/>
              </a:spcBef>
              <a:spcAft>
                <a:spcPts val="0"/>
              </a:spcAft>
              <a:buNone/>
            </a:pPr>
            <a:r>
              <a:t/>
            </a:r>
            <a:endParaRPr sz="1200">
              <a:solidFill>
                <a:srgbClr val="6AA84F"/>
              </a:solidFill>
              <a:latin typeface="Mada"/>
              <a:ea typeface="Mada"/>
              <a:cs typeface="Mada"/>
              <a:sym typeface="Mada"/>
            </a:endParaRPr>
          </a:p>
          <a:p>
            <a:pPr indent="0" lvl="0" marL="0" rtl="0" algn="l">
              <a:spcBef>
                <a:spcPts val="0"/>
              </a:spcBef>
              <a:spcAft>
                <a:spcPts val="0"/>
              </a:spcAft>
              <a:buNone/>
            </a:pPr>
            <a:r>
              <a:rPr lang="en-GB" sz="1200">
                <a:solidFill>
                  <a:srgbClr val="6AA84F"/>
                </a:solidFill>
                <a:latin typeface="Mada"/>
                <a:ea typeface="Mada"/>
                <a:cs typeface="Mada"/>
                <a:sym typeface="Mada"/>
              </a:rPr>
              <a:t>Measles</a:t>
            </a:r>
            <a:r>
              <a:rPr lang="en-GB" sz="1200">
                <a:solidFill>
                  <a:srgbClr val="6AA84F"/>
                </a:solidFill>
                <a:latin typeface="Mada"/>
                <a:ea typeface="Mada"/>
                <a:cs typeface="Mada"/>
                <a:sym typeface="Mada"/>
              </a:rPr>
              <a:t> is not give before the age of 9 month </a:t>
            </a:r>
            <a:r>
              <a:rPr lang="en-GB" sz="1200">
                <a:solidFill>
                  <a:srgbClr val="6AA84F"/>
                </a:solidFill>
                <a:latin typeface="Mada"/>
                <a:ea typeface="Mada"/>
                <a:cs typeface="Mada"/>
                <a:sym typeface="Mada"/>
              </a:rPr>
              <a:t>because</a:t>
            </a:r>
            <a:r>
              <a:rPr lang="en-GB" sz="1200">
                <a:solidFill>
                  <a:srgbClr val="6AA84F"/>
                </a:solidFill>
                <a:latin typeface="Mada"/>
                <a:ea typeface="Mada"/>
                <a:cs typeface="Mada"/>
                <a:sym typeface="Mada"/>
              </a:rPr>
              <a:t> it won’t be effective . </a:t>
            </a:r>
            <a:endParaRPr sz="1200">
              <a:solidFill>
                <a:srgbClr val="6AA84F"/>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GB" sz="1200">
                <a:solidFill>
                  <a:srgbClr val="6AA84F"/>
                </a:solidFill>
                <a:latin typeface="Mada"/>
                <a:ea typeface="Mada"/>
                <a:cs typeface="Mada"/>
                <a:sym typeface="Mada"/>
              </a:rPr>
              <a:t>Measles can be given until the age of 5 years.</a:t>
            </a:r>
            <a:endParaRPr sz="1200">
              <a:solidFill>
                <a:srgbClr val="6AA84F"/>
              </a:solidFill>
              <a:latin typeface="Mada"/>
              <a:ea typeface="Mada"/>
              <a:cs typeface="Mada"/>
              <a:sym typeface="Mada"/>
            </a:endParaRPr>
          </a:p>
        </p:txBody>
      </p:sp>
      <p:sp>
        <p:nvSpPr>
          <p:cNvPr id="109" name="Google Shape;109;p15"/>
          <p:cNvSpPr txBox="1"/>
          <p:nvPr/>
        </p:nvSpPr>
        <p:spPr>
          <a:xfrm>
            <a:off x="758907" y="647119"/>
            <a:ext cx="6071700" cy="70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900" u="sng">
                <a:solidFill>
                  <a:srgbClr val="CC0000"/>
                </a:solidFill>
                <a:latin typeface="Nunito"/>
                <a:ea typeface="Nunito"/>
                <a:cs typeface="Nunito"/>
                <a:sym typeface="Nunito"/>
              </a:rPr>
              <a:t>General important notes</a:t>
            </a:r>
            <a:r>
              <a:rPr lang="en-GB"/>
              <a:t> </a:t>
            </a:r>
            <a:endParaRPr/>
          </a:p>
        </p:txBody>
      </p:sp>
      <p:sp>
        <p:nvSpPr>
          <p:cNvPr id="110" name="Google Shape;110;p15"/>
          <p:cNvSpPr txBox="1"/>
          <p:nvPr/>
        </p:nvSpPr>
        <p:spPr>
          <a:xfrm>
            <a:off x="4109446" y="5166697"/>
            <a:ext cx="3301800" cy="365100"/>
          </a:xfrm>
          <a:prstGeom prst="rect">
            <a:avLst/>
          </a:prstGeom>
          <a:solidFill>
            <a:srgbClr val="A2C4C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latin typeface="Mada"/>
                <a:ea typeface="Mada"/>
                <a:cs typeface="Mada"/>
                <a:sym typeface="Mada"/>
              </a:rPr>
              <a:t>Click here to go to the </a:t>
            </a:r>
            <a:r>
              <a:rPr b="1" lang="en-GB" sz="1200" u="sng">
                <a:solidFill>
                  <a:srgbClr val="CC0000"/>
                </a:solidFill>
                <a:latin typeface="Mada"/>
                <a:ea typeface="Mada"/>
                <a:cs typeface="Mada"/>
                <a:sym typeface="Mada"/>
                <a:hlinkClick r:id="rId3">
                  <a:extLst>
                    <a:ext uri="{A12FA001-AC4F-418D-AE19-62706E023703}">
                      <ahyp:hlinkClr val="tx"/>
                    </a:ext>
                  </a:extLst>
                </a:hlinkClick>
              </a:rPr>
              <a:t>immunization schedule</a:t>
            </a:r>
            <a:endParaRPr b="1" sz="1200">
              <a:solidFill>
                <a:srgbClr val="CC0000"/>
              </a:solidFill>
              <a:latin typeface="Mada"/>
              <a:ea typeface="Mada"/>
              <a:cs typeface="Mada"/>
              <a:sym typeface="Mad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