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10698475" cx="7589525"/>
  <p:notesSz cx="6858000" cy="9144000"/>
  <p:embeddedFontLst>
    <p:embeddedFont>
      <p:font typeface="Nunito"/>
      <p:regular r:id="rId19"/>
      <p:bold r:id="rId20"/>
      <p:italic r:id="rId21"/>
      <p:boldItalic r:id="rId22"/>
    </p:embeddedFont>
    <p:embeddedFont>
      <p:font typeface="Mada"/>
      <p:regular r:id="rId23"/>
      <p:bold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17E08A-EAF1-44D0-838F-3705CBAA39F1}">
  <a:tblStyle styleId="{4717E08A-EAF1-44D0-838F-3705CBAA39F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ada-bold.fntdata"/><Relationship Id="rId23" Type="http://schemas.openxmlformats.org/officeDocument/2006/relationships/font" Target="fonts/Mad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Nunito-regular.fntdata"/><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03T13:00:24.883">
    <p:pos x="1608" y="1192"/>
    <p:text>Revised ✅✅ Thank you lama for that, I admire your hard work, stay 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a2c1b6973_18_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a2c1b6973_1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a2c1b6973_18_2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a2c1b6973_18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a28a0f92e_0_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a28a0f9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a28a0f92e_0_9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a28a0f92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a28a0f92e_0_1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a28a0f92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7a906b2c1c0d09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67a906b2c1c0d0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aa2c1b6973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aa2c1b69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a28a0f92e_3_7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a28a0f92e_3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aa2c1b6973_18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aa2c1b6973_18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9.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hyperlink" Target="https://www.youtube.com/watch?v=wjt-Ashodw8" TargetMode="External"/><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slide" Target="/ppt/slides/slide6.xml"/><Relationship Id="rId5" Type="http://schemas.openxmlformats.org/officeDocument/2006/relationships/slide" Target="/ppt/slides/slide7.xml"/><Relationship Id="rId6" Type="http://schemas.openxmlformats.org/officeDocument/2006/relationships/image" Target="../media/image22.png"/><Relationship Id="rId7" Type="http://schemas.openxmlformats.org/officeDocument/2006/relationships/slide" Target="/ppt/slid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827975" y="1652300"/>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91896" y="1166587"/>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246600" y="1189123"/>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11925" y="1502726"/>
            <a:ext cx="2137475" cy="2137475"/>
          </a:xfrm>
          <a:prstGeom prst="rect">
            <a:avLst/>
          </a:prstGeom>
          <a:noFill/>
          <a:ln>
            <a:noFill/>
          </a:ln>
        </p:spPr>
      </p:pic>
      <p:sp>
        <p:nvSpPr>
          <p:cNvPr id="61" name="Google Shape;61;p13"/>
          <p:cNvSpPr txBox="1"/>
          <p:nvPr/>
        </p:nvSpPr>
        <p:spPr>
          <a:xfrm>
            <a:off x="2553300" y="1893250"/>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Tutorial 6: Breastfeeding </a:t>
            </a:r>
            <a:endParaRPr sz="3200">
              <a:solidFill>
                <a:srgbClr val="134F5C"/>
              </a:solidFill>
              <a:latin typeface="Nunito"/>
              <a:ea typeface="Nunito"/>
              <a:cs typeface="Nunito"/>
              <a:sym typeface="Nunito"/>
            </a:endParaRPr>
          </a:p>
        </p:txBody>
      </p:sp>
      <p:sp>
        <p:nvSpPr>
          <p:cNvPr id="62" name="Google Shape;62;p13"/>
          <p:cNvSpPr/>
          <p:nvPr/>
        </p:nvSpPr>
        <p:spPr>
          <a:xfrm>
            <a:off x="246600" y="4155525"/>
            <a:ext cx="7096500" cy="42372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Demonstrate counselling skills for promotion of breastfeeding feeding (focused on benefits of </a:t>
            </a:r>
            <a:r>
              <a:rPr lang="en-GB" sz="1300">
                <a:latin typeface="Mada"/>
                <a:ea typeface="Mada"/>
                <a:cs typeface="Mada"/>
                <a:sym typeface="Mada"/>
              </a:rPr>
              <a:t>breastfeeding</a:t>
            </a:r>
            <a:r>
              <a:rPr lang="en-GB" sz="1300">
                <a:latin typeface="Mada"/>
                <a:ea typeface="Mada"/>
                <a:cs typeface="Mada"/>
                <a:sym typeface="Mada"/>
              </a:rPr>
              <a:t> for the mother and child, and correct way of breastfeeding feeding, advise on prevention on breast engorgement and breast abscesses) </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Demonstrate skills to plot growth charts of children</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We will discuss Global target for breastfeeding ‘The Baby -Friendly Hospital Initiative As Part of The Global Strategy’</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solidFill>
                  <a:schemeClr val="dk1"/>
                </a:solidFill>
                <a:latin typeface="Mada"/>
                <a:ea typeface="Mada"/>
                <a:cs typeface="Mada"/>
                <a:sym typeface="Mada"/>
              </a:rPr>
              <a:t>We will discuss </a:t>
            </a:r>
            <a:r>
              <a:rPr lang="en-GB" sz="1300">
                <a:latin typeface="Mada"/>
                <a:ea typeface="Mada"/>
                <a:cs typeface="Mada"/>
                <a:sym typeface="Mada"/>
              </a:rPr>
              <a:t>Antenatal Infant Feeding Checklist</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solidFill>
                  <a:schemeClr val="dk1"/>
                </a:solidFill>
                <a:latin typeface="Mada"/>
                <a:ea typeface="Mada"/>
                <a:cs typeface="Mada"/>
                <a:sym typeface="Mada"/>
              </a:rPr>
              <a:t>We will discuss </a:t>
            </a:r>
            <a:r>
              <a:rPr lang="en-GB" sz="1300">
                <a:latin typeface="Mada"/>
                <a:ea typeface="Mada"/>
                <a:cs typeface="Mada"/>
                <a:sym typeface="Mada"/>
              </a:rPr>
              <a:t>Perceived insufficient milk issue.</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History taking for assessment of breastfeeding.</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How to assess a breastfeed (attachment, positioning, signs of effective suckling).</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Demonstrate skills to plot growth charts of children to aid in breastfeeding counseling.</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Student will be confidently  support mothers with early and exclusive breastfeeding.</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lang="en-GB" sz="1300">
                <a:latin typeface="Mada"/>
                <a:ea typeface="Mada"/>
                <a:cs typeface="Mada"/>
                <a:sym typeface="Mada"/>
              </a:rPr>
              <a:t>Student can help in movement towards achieving Baby-friendly hospitals and communities.</a:t>
            </a:r>
            <a:endParaRPr sz="1300">
              <a:latin typeface="Mada"/>
              <a:ea typeface="Mada"/>
              <a:cs typeface="Mada"/>
              <a:sym typeface="Mada"/>
            </a:endParaRPr>
          </a:p>
          <a:p>
            <a:pPr indent="-311150" lvl="0" marL="457200" rtl="0" algn="l">
              <a:lnSpc>
                <a:spcPct val="115000"/>
              </a:lnSpc>
              <a:spcBef>
                <a:spcPts val="0"/>
              </a:spcBef>
              <a:spcAft>
                <a:spcPts val="0"/>
              </a:spcAft>
              <a:buSzPts val="1300"/>
              <a:buFont typeface="Mada"/>
              <a:buChar char="●"/>
            </a:pPr>
            <a:r>
              <a:rPr b="1" lang="en-GB" sz="1300">
                <a:solidFill>
                  <a:srgbClr val="CC0000"/>
                </a:solidFill>
                <a:latin typeface="Mada"/>
                <a:ea typeface="Mada"/>
                <a:cs typeface="Mada"/>
                <a:sym typeface="Mada"/>
              </a:rPr>
              <a:t>IMPORTANT FOR OSCE</a:t>
            </a:r>
            <a:r>
              <a:rPr lang="en-GB" sz="1300">
                <a:latin typeface="Mada"/>
                <a:ea typeface="Mada"/>
                <a:cs typeface="Mada"/>
                <a:sym typeface="Mada"/>
              </a:rPr>
              <a:t> </a:t>
            </a:r>
            <a:endParaRPr sz="1300">
              <a:latin typeface="Mada"/>
              <a:ea typeface="Mada"/>
              <a:cs typeface="Mada"/>
              <a:sym typeface="Mada"/>
            </a:endParaRPr>
          </a:p>
        </p:txBody>
      </p:sp>
      <p:sp>
        <p:nvSpPr>
          <p:cNvPr id="63" name="Google Shape;63;p13"/>
          <p:cNvSpPr/>
          <p:nvPr/>
        </p:nvSpPr>
        <p:spPr>
          <a:xfrm>
            <a:off x="865688" y="3871513"/>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4" name="Google Shape;64;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6137475" y="9868280"/>
            <a:ext cx="1420200" cy="47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66" name="Google Shape;66;p13"/>
          <p:cNvSpPr/>
          <p:nvPr/>
        </p:nvSpPr>
        <p:spPr>
          <a:xfrm>
            <a:off x="169275" y="8729100"/>
            <a:ext cx="5753700" cy="17319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a:latin typeface="Mada"/>
                <a:ea typeface="Mada"/>
                <a:cs typeface="Mada"/>
                <a:sym typeface="Mada"/>
              </a:rPr>
              <a:t> s</a:t>
            </a:r>
            <a:endParaRPr>
              <a:latin typeface="Mada"/>
              <a:ea typeface="Mada"/>
              <a:cs typeface="Mada"/>
              <a:sym typeface="Mada"/>
            </a:endParaRPr>
          </a:p>
          <a:p>
            <a:pPr indent="0" lvl="0" marL="0" rtl="0" algn="l">
              <a:lnSpc>
                <a:spcPct val="115000"/>
              </a:lnSpc>
              <a:spcBef>
                <a:spcPts val="0"/>
              </a:spcBef>
              <a:spcAft>
                <a:spcPts val="0"/>
              </a:spcAft>
              <a:buNone/>
            </a:pPr>
            <a:r>
              <a:t/>
            </a:r>
            <a:endParaRPr>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en-GB" sz="1700">
                <a:latin typeface="Mada"/>
                <a:ea typeface="Mada"/>
                <a:cs typeface="Mada"/>
                <a:sym typeface="Mada"/>
              </a:rPr>
              <a:t>Noura AlTurki                     Wejdan</a:t>
            </a:r>
            <a:r>
              <a:rPr lang="en-GB" sz="1700">
                <a:solidFill>
                  <a:schemeClr val="dk1"/>
                </a:solidFill>
                <a:latin typeface="Mada"/>
                <a:ea typeface="Mada"/>
                <a:cs typeface="Mada"/>
                <a:sym typeface="Mada"/>
              </a:rPr>
              <a:t> Alnufaie</a:t>
            </a:r>
            <a:endParaRPr sz="1700">
              <a:latin typeface="Mada"/>
              <a:ea typeface="Mada"/>
              <a:cs typeface="Mada"/>
              <a:sym typeface="Mada"/>
            </a:endParaRPr>
          </a:p>
          <a:p>
            <a:pPr indent="0" lvl="0" marL="0" rtl="0" algn="l">
              <a:lnSpc>
                <a:spcPct val="115000"/>
              </a:lnSpc>
              <a:spcBef>
                <a:spcPts val="0"/>
              </a:spcBef>
              <a:spcAft>
                <a:spcPts val="0"/>
              </a:spcAft>
              <a:buNone/>
            </a:pPr>
            <a:r>
              <a:t/>
            </a:r>
            <a:endParaRPr>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en-GB" sz="1700">
                <a:latin typeface="Mada"/>
                <a:ea typeface="Mada"/>
                <a:cs typeface="Mada"/>
                <a:sym typeface="Mada"/>
              </a:rPr>
              <a:t>Rema AlKahtani</a:t>
            </a:r>
            <a:endParaRPr sz="1700">
              <a:latin typeface="Mada"/>
              <a:ea typeface="Mada"/>
              <a:cs typeface="Mada"/>
              <a:sym typeface="Mada"/>
            </a:endParaRPr>
          </a:p>
        </p:txBody>
      </p:sp>
      <p:sp>
        <p:nvSpPr>
          <p:cNvPr id="67" name="Google Shape;67;p13"/>
          <p:cNvSpPr/>
          <p:nvPr/>
        </p:nvSpPr>
        <p:spPr>
          <a:xfrm>
            <a:off x="340225" y="8575125"/>
            <a:ext cx="2652534" cy="65010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Was done by</a:t>
            </a:r>
            <a:endParaRPr sz="2000">
              <a:solidFill>
                <a:srgbClr val="134F5C"/>
              </a:solidFill>
              <a:latin typeface="Nunito"/>
              <a:ea typeface="Nunito"/>
              <a:cs typeface="Nunito"/>
              <a:sym typeface="Nunito"/>
            </a:endParaRPr>
          </a:p>
        </p:txBody>
      </p:sp>
      <p:pic>
        <p:nvPicPr>
          <p:cNvPr id="68" name="Google Shape;68;p13"/>
          <p:cNvPicPr preferRelativeResize="0"/>
          <p:nvPr/>
        </p:nvPicPr>
        <p:blipFill>
          <a:blip r:embed="rId8">
            <a:alphaModFix/>
          </a:blip>
          <a:stretch>
            <a:fillRect/>
          </a:stretch>
        </p:blipFill>
        <p:spPr>
          <a:xfrm>
            <a:off x="374594" y="9399110"/>
            <a:ext cx="365454" cy="351873"/>
          </a:xfrm>
          <a:prstGeom prst="rect">
            <a:avLst/>
          </a:prstGeom>
          <a:noFill/>
          <a:ln>
            <a:noFill/>
          </a:ln>
        </p:spPr>
      </p:pic>
      <p:pic>
        <p:nvPicPr>
          <p:cNvPr id="69" name="Google Shape;69;p13"/>
          <p:cNvPicPr preferRelativeResize="0"/>
          <p:nvPr/>
        </p:nvPicPr>
        <p:blipFill>
          <a:blip r:embed="rId8">
            <a:alphaModFix/>
          </a:blip>
          <a:stretch>
            <a:fillRect/>
          </a:stretch>
        </p:blipFill>
        <p:spPr>
          <a:xfrm>
            <a:off x="374604" y="9924861"/>
            <a:ext cx="365454" cy="351873"/>
          </a:xfrm>
          <a:prstGeom prst="rect">
            <a:avLst/>
          </a:prstGeom>
          <a:noFill/>
          <a:ln>
            <a:noFill/>
          </a:ln>
        </p:spPr>
      </p:pic>
      <p:pic>
        <p:nvPicPr>
          <p:cNvPr id="70" name="Google Shape;70;p13"/>
          <p:cNvPicPr preferRelativeResize="0"/>
          <p:nvPr/>
        </p:nvPicPr>
        <p:blipFill>
          <a:blip r:embed="rId8">
            <a:alphaModFix/>
          </a:blip>
          <a:stretch>
            <a:fillRect/>
          </a:stretch>
        </p:blipFill>
        <p:spPr>
          <a:xfrm>
            <a:off x="2518653" y="9366853"/>
            <a:ext cx="365454" cy="351873"/>
          </a:xfrm>
          <a:prstGeom prst="rect">
            <a:avLst/>
          </a:prstGeom>
          <a:noFill/>
          <a:ln>
            <a:noFill/>
          </a:ln>
        </p:spPr>
      </p:pic>
      <p:pic>
        <p:nvPicPr>
          <p:cNvPr id="71" name="Google Shape;71;p13"/>
          <p:cNvPicPr preferRelativeResize="0"/>
          <p:nvPr/>
        </p:nvPicPr>
        <p:blipFill rotWithShape="1">
          <a:blip r:embed="rId9">
            <a:alphaModFix/>
          </a:blip>
          <a:srcRect b="7255" l="6242" r="4200" t="6261"/>
          <a:stretch/>
        </p:blipFill>
        <p:spPr>
          <a:xfrm>
            <a:off x="2189172" y="2295777"/>
            <a:ext cx="44111" cy="37025"/>
          </a:xfrm>
          <a:prstGeom prst="rect">
            <a:avLst/>
          </a:prstGeom>
          <a:noFill/>
          <a:ln>
            <a:noFill/>
          </a:ln>
        </p:spPr>
      </p:pic>
      <p:pic>
        <p:nvPicPr>
          <p:cNvPr id="72" name="Google Shape;72;p13"/>
          <p:cNvPicPr preferRelativeResize="0"/>
          <p:nvPr/>
        </p:nvPicPr>
        <p:blipFill>
          <a:blip r:embed="rId10">
            <a:alphaModFix/>
          </a:blip>
          <a:stretch>
            <a:fillRect/>
          </a:stretch>
        </p:blipFill>
        <p:spPr>
          <a:xfrm>
            <a:off x="476250" y="1530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txBox="1"/>
          <p:nvPr/>
        </p:nvSpPr>
        <p:spPr>
          <a:xfrm>
            <a:off x="814925" y="417900"/>
            <a:ext cx="5808900" cy="1002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2400">
                <a:solidFill>
                  <a:srgbClr val="76A5AF"/>
                </a:solidFill>
                <a:latin typeface="Nunito"/>
                <a:ea typeface="Nunito"/>
                <a:cs typeface="Nunito"/>
                <a:sym typeface="Nunito"/>
              </a:rPr>
              <a:t>Additional Resources for practice Breastfeeding Counselling</a:t>
            </a:r>
            <a:endParaRPr sz="2400">
              <a:solidFill>
                <a:srgbClr val="76A5AF"/>
              </a:solidFill>
              <a:latin typeface="Nunito"/>
              <a:ea typeface="Nunito"/>
              <a:cs typeface="Nunito"/>
              <a:sym typeface="Nunito"/>
            </a:endParaRPr>
          </a:p>
          <a:p>
            <a:pPr indent="0" lvl="0" marL="0" rtl="0" algn="l">
              <a:lnSpc>
                <a:spcPct val="90000"/>
              </a:lnSpc>
              <a:spcBef>
                <a:spcPts val="0"/>
              </a:spcBef>
              <a:spcAft>
                <a:spcPts val="0"/>
              </a:spcAft>
              <a:buNone/>
            </a:pPr>
            <a:r>
              <a:t/>
            </a:r>
            <a:endParaRPr sz="4600">
              <a:solidFill>
                <a:schemeClr val="lt1"/>
              </a:solidFill>
              <a:latin typeface="Century Gothic"/>
              <a:ea typeface="Century Gothic"/>
              <a:cs typeface="Century Gothic"/>
              <a:sym typeface="Century Gothic"/>
            </a:endParaRPr>
          </a:p>
        </p:txBody>
      </p:sp>
      <p:pic>
        <p:nvPicPr>
          <p:cNvPr id="284" name="Google Shape;284;p22"/>
          <p:cNvPicPr preferRelativeResize="0"/>
          <p:nvPr/>
        </p:nvPicPr>
        <p:blipFill rotWithShape="1">
          <a:blip r:embed="rId3">
            <a:alphaModFix/>
          </a:blip>
          <a:srcRect b="0" l="0" r="0" t="0"/>
          <a:stretch/>
        </p:blipFill>
        <p:spPr>
          <a:xfrm>
            <a:off x="839925" y="1524375"/>
            <a:ext cx="5909400" cy="3170700"/>
          </a:xfrm>
          <a:prstGeom prst="rect">
            <a:avLst/>
          </a:prstGeom>
          <a:noFill/>
          <a:ln>
            <a:noFill/>
          </a:ln>
        </p:spPr>
      </p:pic>
      <p:pic>
        <p:nvPicPr>
          <p:cNvPr id="285" name="Google Shape;285;p22"/>
          <p:cNvPicPr preferRelativeResize="0"/>
          <p:nvPr/>
        </p:nvPicPr>
        <p:blipFill rotWithShape="1">
          <a:blip r:embed="rId4">
            <a:alphaModFix/>
          </a:blip>
          <a:srcRect b="41934" l="0" r="0" t="0"/>
          <a:stretch/>
        </p:blipFill>
        <p:spPr>
          <a:xfrm>
            <a:off x="766425" y="4799550"/>
            <a:ext cx="6056400" cy="1744800"/>
          </a:xfrm>
          <a:prstGeom prst="rect">
            <a:avLst/>
          </a:prstGeom>
          <a:noFill/>
          <a:ln>
            <a:noFill/>
          </a:ln>
        </p:spPr>
      </p:pic>
      <p:pic>
        <p:nvPicPr>
          <p:cNvPr id="286" name="Google Shape;286;p22"/>
          <p:cNvPicPr preferRelativeResize="0"/>
          <p:nvPr/>
        </p:nvPicPr>
        <p:blipFill rotWithShape="1">
          <a:blip r:embed="rId5">
            <a:alphaModFix/>
          </a:blip>
          <a:srcRect b="0" l="0" r="0" t="0"/>
          <a:stretch/>
        </p:blipFill>
        <p:spPr>
          <a:xfrm>
            <a:off x="767475" y="6648825"/>
            <a:ext cx="6056400" cy="244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txBox="1"/>
          <p:nvPr/>
        </p:nvSpPr>
        <p:spPr>
          <a:xfrm>
            <a:off x="814925" y="417900"/>
            <a:ext cx="5808900" cy="1002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2400">
                <a:solidFill>
                  <a:srgbClr val="76A5AF"/>
                </a:solidFill>
                <a:latin typeface="Nunito"/>
                <a:ea typeface="Nunito"/>
                <a:cs typeface="Nunito"/>
                <a:sym typeface="Nunito"/>
              </a:rPr>
              <a:t>Additional Resources for practice Breastfeeding Counselling</a:t>
            </a:r>
            <a:endParaRPr sz="2400">
              <a:solidFill>
                <a:srgbClr val="76A5AF"/>
              </a:solidFill>
              <a:latin typeface="Nunito"/>
              <a:ea typeface="Nunito"/>
              <a:cs typeface="Nunito"/>
              <a:sym typeface="Nunito"/>
            </a:endParaRPr>
          </a:p>
          <a:p>
            <a:pPr indent="0" lvl="0" marL="0" rtl="0" algn="l">
              <a:lnSpc>
                <a:spcPct val="90000"/>
              </a:lnSpc>
              <a:spcBef>
                <a:spcPts val="0"/>
              </a:spcBef>
              <a:spcAft>
                <a:spcPts val="0"/>
              </a:spcAft>
              <a:buNone/>
            </a:pPr>
            <a:r>
              <a:t/>
            </a:r>
            <a:endParaRPr sz="4600">
              <a:solidFill>
                <a:schemeClr val="lt1"/>
              </a:solidFill>
              <a:latin typeface="Century Gothic"/>
              <a:ea typeface="Century Gothic"/>
              <a:cs typeface="Century Gothic"/>
              <a:sym typeface="Century Gothic"/>
            </a:endParaRPr>
          </a:p>
        </p:txBody>
      </p:sp>
      <p:pic>
        <p:nvPicPr>
          <p:cNvPr id="294" name="Google Shape;294;p23"/>
          <p:cNvPicPr preferRelativeResize="0"/>
          <p:nvPr/>
        </p:nvPicPr>
        <p:blipFill rotWithShape="1">
          <a:blip r:embed="rId3">
            <a:alphaModFix/>
          </a:blip>
          <a:srcRect b="0" l="0" r="0" t="0"/>
          <a:stretch/>
        </p:blipFill>
        <p:spPr>
          <a:xfrm>
            <a:off x="897725" y="1419900"/>
            <a:ext cx="5643300" cy="3511500"/>
          </a:xfrm>
          <a:prstGeom prst="rect">
            <a:avLst/>
          </a:prstGeom>
          <a:noFill/>
          <a:ln>
            <a:noFill/>
          </a:ln>
        </p:spPr>
      </p:pic>
      <p:pic>
        <p:nvPicPr>
          <p:cNvPr id="295" name="Google Shape;295;p23"/>
          <p:cNvPicPr preferRelativeResize="0"/>
          <p:nvPr/>
        </p:nvPicPr>
        <p:blipFill rotWithShape="1">
          <a:blip r:embed="rId4">
            <a:alphaModFix/>
          </a:blip>
          <a:srcRect b="0" l="0" r="0" t="0"/>
          <a:stretch/>
        </p:blipFill>
        <p:spPr>
          <a:xfrm>
            <a:off x="979325" y="5212575"/>
            <a:ext cx="5480100" cy="420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75" y="9948475"/>
            <a:ext cx="7589400" cy="750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Only Breast Milk for the first 6 months regardless how ( from the breast or pumping) for the first 6 months with no spplementaition. </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Supplementation</a:t>
            </a:r>
            <a:r>
              <a:rPr lang="en-GB" sz="1000">
                <a:solidFill>
                  <a:srgbClr val="6AA84F"/>
                </a:solidFill>
                <a:latin typeface="Mada"/>
                <a:ea typeface="Mada"/>
                <a:cs typeface="Mada"/>
                <a:sym typeface="Mada"/>
              </a:rPr>
              <a:t>: Breast milk + milk formulas </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The percentage of Exclusive breastfeeding in KSA is around 13%-20%</a:t>
            </a:r>
            <a:endParaRPr sz="1000">
              <a:solidFill>
                <a:srgbClr val="6AA84F"/>
              </a:solidFill>
              <a:latin typeface="Mada"/>
              <a:ea typeface="Mada"/>
              <a:cs typeface="Mada"/>
              <a:sym typeface="Mada"/>
            </a:endParaRPr>
          </a:p>
        </p:txBody>
      </p:sp>
      <p:pic>
        <p:nvPicPr>
          <p:cNvPr id="79" name="Google Shape;79;p14"/>
          <p:cNvPicPr preferRelativeResize="0"/>
          <p:nvPr/>
        </p:nvPicPr>
        <p:blipFill rotWithShape="1">
          <a:blip r:embed="rId3">
            <a:alphaModFix/>
          </a:blip>
          <a:srcRect b="0" l="0" r="0" t="0"/>
          <a:stretch/>
        </p:blipFill>
        <p:spPr>
          <a:xfrm>
            <a:off x="5387235" y="891197"/>
            <a:ext cx="1759800" cy="1683600"/>
          </a:xfrm>
          <a:prstGeom prst="rect">
            <a:avLst/>
          </a:prstGeom>
          <a:noFill/>
          <a:ln>
            <a:noFill/>
          </a:ln>
        </p:spPr>
      </p:pic>
      <p:sp>
        <p:nvSpPr>
          <p:cNvPr id="80" name="Google Shape;80;p14"/>
          <p:cNvSpPr/>
          <p:nvPr/>
        </p:nvSpPr>
        <p:spPr>
          <a:xfrm>
            <a:off x="736875" y="1096400"/>
            <a:ext cx="4297800" cy="388200"/>
          </a:xfrm>
          <a:prstGeom prst="roundRect">
            <a:avLst>
              <a:gd fmla="val 16667" name="adj"/>
            </a:avLst>
          </a:prstGeom>
          <a:solidFill>
            <a:srgbClr val="EEEEEE"/>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Families</a:t>
            </a:r>
            <a:endParaRPr sz="1200">
              <a:latin typeface="Mada"/>
              <a:ea typeface="Mada"/>
              <a:cs typeface="Mada"/>
              <a:sym typeface="Mada"/>
            </a:endParaRPr>
          </a:p>
        </p:txBody>
      </p:sp>
      <p:sp>
        <p:nvSpPr>
          <p:cNvPr id="81" name="Google Shape;81;p14"/>
          <p:cNvSpPr/>
          <p:nvPr/>
        </p:nvSpPr>
        <p:spPr>
          <a:xfrm>
            <a:off x="736875" y="1614425"/>
            <a:ext cx="4297800" cy="388200"/>
          </a:xfrm>
          <a:prstGeom prst="roundRect">
            <a:avLst>
              <a:gd fmla="val 16667" name="adj"/>
            </a:avLst>
          </a:prstGeom>
          <a:solidFill>
            <a:srgbClr val="EEEEEE"/>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Communities</a:t>
            </a:r>
            <a:endParaRPr sz="1200">
              <a:latin typeface="Mada"/>
              <a:ea typeface="Mada"/>
              <a:cs typeface="Mada"/>
              <a:sym typeface="Mada"/>
            </a:endParaRPr>
          </a:p>
        </p:txBody>
      </p:sp>
      <p:cxnSp>
        <p:nvCxnSpPr>
          <p:cNvPr id="82" name="Google Shape;82;p14"/>
          <p:cNvCxnSpPr>
            <a:stCxn id="80" idx="1"/>
            <a:endCxn id="81" idx="1"/>
          </p:cNvCxnSpPr>
          <p:nvPr/>
        </p:nvCxnSpPr>
        <p:spPr>
          <a:xfrm>
            <a:off x="736875" y="1290500"/>
            <a:ext cx="600" cy="518100"/>
          </a:xfrm>
          <a:prstGeom prst="bentConnector3">
            <a:avLst>
              <a:gd fmla="val -39687512" name="adj1"/>
            </a:avLst>
          </a:prstGeom>
          <a:noFill/>
          <a:ln cap="flat" cmpd="sng" w="9525">
            <a:solidFill>
              <a:srgbClr val="595959"/>
            </a:solidFill>
            <a:prstDash val="solid"/>
            <a:round/>
            <a:headEnd len="med" w="med" type="none"/>
            <a:tailEnd len="med" w="med" type="none"/>
          </a:ln>
        </p:spPr>
      </p:cxnSp>
      <p:sp>
        <p:nvSpPr>
          <p:cNvPr id="83" name="Google Shape;83;p14"/>
          <p:cNvSpPr/>
          <p:nvPr/>
        </p:nvSpPr>
        <p:spPr>
          <a:xfrm>
            <a:off x="737576" y="2132475"/>
            <a:ext cx="4297800" cy="388200"/>
          </a:xfrm>
          <a:prstGeom prst="roundRect">
            <a:avLst>
              <a:gd fmla="val 16667" name="adj"/>
            </a:avLst>
          </a:prstGeom>
          <a:solidFill>
            <a:srgbClr val="EEEEEE"/>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Health services</a:t>
            </a:r>
            <a:endParaRPr sz="1200">
              <a:latin typeface="Mada"/>
              <a:ea typeface="Mada"/>
              <a:cs typeface="Mada"/>
              <a:sym typeface="Mada"/>
            </a:endParaRPr>
          </a:p>
        </p:txBody>
      </p:sp>
      <p:cxnSp>
        <p:nvCxnSpPr>
          <p:cNvPr id="84" name="Google Shape;84;p14"/>
          <p:cNvCxnSpPr>
            <a:stCxn id="81" idx="1"/>
            <a:endCxn id="83" idx="1"/>
          </p:cNvCxnSpPr>
          <p:nvPr/>
        </p:nvCxnSpPr>
        <p:spPr>
          <a:xfrm>
            <a:off x="736875" y="1808525"/>
            <a:ext cx="600" cy="518100"/>
          </a:xfrm>
          <a:prstGeom prst="bentConnector3">
            <a:avLst>
              <a:gd fmla="val -39687500" name="adj1"/>
            </a:avLst>
          </a:prstGeom>
          <a:noFill/>
          <a:ln cap="flat" cmpd="sng" w="9525">
            <a:solidFill>
              <a:srgbClr val="595959"/>
            </a:solidFill>
            <a:prstDash val="solid"/>
            <a:round/>
            <a:headEnd len="med" w="med" type="none"/>
            <a:tailEnd len="med" w="med" type="none"/>
          </a:ln>
        </p:spPr>
      </p:cxnSp>
      <p:sp>
        <p:nvSpPr>
          <p:cNvPr id="85" name="Google Shape;85;p14"/>
          <p:cNvSpPr txBox="1"/>
          <p:nvPr/>
        </p:nvSpPr>
        <p:spPr>
          <a:xfrm>
            <a:off x="282075" y="999275"/>
            <a:ext cx="388200" cy="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highlight>
                  <a:srgbClr val="D0E0E3"/>
                </a:highlight>
                <a:latin typeface="Nunito"/>
                <a:ea typeface="Nunito"/>
                <a:cs typeface="Nunito"/>
                <a:sym typeface="Nunito"/>
              </a:rPr>
              <a:t>1</a:t>
            </a:r>
            <a:endParaRPr sz="1800">
              <a:highlight>
                <a:srgbClr val="D0E0E3"/>
              </a:highlight>
              <a:latin typeface="Nunito"/>
              <a:ea typeface="Nunito"/>
              <a:cs typeface="Nunito"/>
              <a:sym typeface="Nunito"/>
            </a:endParaRPr>
          </a:p>
        </p:txBody>
      </p:sp>
      <p:sp>
        <p:nvSpPr>
          <p:cNvPr id="86" name="Google Shape;86;p14"/>
          <p:cNvSpPr txBox="1"/>
          <p:nvPr/>
        </p:nvSpPr>
        <p:spPr>
          <a:xfrm>
            <a:off x="282075" y="1538890"/>
            <a:ext cx="388200" cy="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highlight>
                  <a:srgbClr val="D0E0E3"/>
                </a:highlight>
                <a:latin typeface="Nunito"/>
                <a:ea typeface="Nunito"/>
                <a:cs typeface="Nunito"/>
                <a:sym typeface="Nunito"/>
              </a:rPr>
              <a:t>2</a:t>
            </a:r>
            <a:endParaRPr sz="1800">
              <a:highlight>
                <a:srgbClr val="D0E0E3"/>
              </a:highlight>
              <a:latin typeface="Nunito"/>
              <a:ea typeface="Nunito"/>
              <a:cs typeface="Nunito"/>
              <a:sym typeface="Nunito"/>
            </a:endParaRPr>
          </a:p>
        </p:txBody>
      </p:sp>
      <p:sp>
        <p:nvSpPr>
          <p:cNvPr id="87" name="Google Shape;87;p14"/>
          <p:cNvSpPr txBox="1"/>
          <p:nvPr/>
        </p:nvSpPr>
        <p:spPr>
          <a:xfrm>
            <a:off x="282075" y="2056921"/>
            <a:ext cx="388200" cy="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highlight>
                  <a:srgbClr val="D0E0E3"/>
                </a:highlight>
                <a:latin typeface="Nunito"/>
                <a:ea typeface="Nunito"/>
                <a:cs typeface="Nunito"/>
                <a:sym typeface="Nunito"/>
              </a:rPr>
              <a:t>3</a:t>
            </a:r>
            <a:endParaRPr sz="1800">
              <a:highlight>
                <a:srgbClr val="D0E0E3"/>
              </a:highlight>
              <a:latin typeface="Nunito"/>
              <a:ea typeface="Nunito"/>
              <a:cs typeface="Nunito"/>
              <a:sym typeface="Nunito"/>
            </a:endParaRPr>
          </a:p>
        </p:txBody>
      </p:sp>
      <p:sp>
        <p:nvSpPr>
          <p:cNvPr id="88" name="Google Shape;88;p14"/>
          <p:cNvSpPr txBox="1"/>
          <p:nvPr/>
        </p:nvSpPr>
        <p:spPr>
          <a:xfrm>
            <a:off x="-73725" y="414850"/>
            <a:ext cx="68352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rgbClr val="76A5AF"/>
                </a:solidFill>
                <a:latin typeface="Nunito"/>
                <a:ea typeface="Nunito"/>
                <a:cs typeface="Nunito"/>
                <a:sym typeface="Nunito"/>
              </a:rPr>
              <a:t>What are the effects of poor infant feeding on:</a:t>
            </a:r>
            <a:endParaRPr sz="2300" u="sng">
              <a:solidFill>
                <a:srgbClr val="76A5AF"/>
              </a:solidFill>
              <a:latin typeface="Nunito"/>
              <a:ea typeface="Nunito"/>
              <a:cs typeface="Nunito"/>
              <a:sym typeface="Nunito"/>
            </a:endParaRPr>
          </a:p>
        </p:txBody>
      </p:sp>
      <p:sp>
        <p:nvSpPr>
          <p:cNvPr id="89" name="Google Shape;89;p14"/>
          <p:cNvSpPr/>
          <p:nvPr/>
        </p:nvSpPr>
        <p:spPr>
          <a:xfrm>
            <a:off x="975353" y="3513191"/>
            <a:ext cx="298966" cy="1210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964977" y="3487271"/>
            <a:ext cx="391608" cy="6663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1540632" y="3242421"/>
            <a:ext cx="5606400" cy="605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Global targets 2025: To improve maternal, infant and young child</a:t>
            </a:r>
            <a:endParaRPr sz="1200">
              <a:latin typeface="Mada"/>
              <a:ea typeface="Mada"/>
              <a:cs typeface="Mada"/>
              <a:sym typeface="Mada"/>
            </a:endParaRPr>
          </a:p>
        </p:txBody>
      </p:sp>
      <p:sp>
        <p:nvSpPr>
          <p:cNvPr id="92" name="Google Shape;92;p14"/>
          <p:cNvSpPr/>
          <p:nvPr/>
        </p:nvSpPr>
        <p:spPr>
          <a:xfrm>
            <a:off x="975353" y="4249719"/>
            <a:ext cx="298966" cy="12100"/>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964977" y="4223799"/>
            <a:ext cx="391608" cy="6663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1540632" y="3978949"/>
            <a:ext cx="5606400" cy="605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Breastfeeding target: Increase the rate of exclusive breastfeeding</a:t>
            </a:r>
            <a:r>
              <a:rPr baseline="30000" lang="en-GB" sz="1200">
                <a:solidFill>
                  <a:srgbClr val="6AA84F"/>
                </a:solidFill>
                <a:latin typeface="Mada"/>
                <a:ea typeface="Mada"/>
                <a:cs typeface="Mada"/>
                <a:sym typeface="Mada"/>
              </a:rPr>
              <a:t>1</a:t>
            </a:r>
            <a:r>
              <a:rPr lang="en-GB" sz="1200">
                <a:latin typeface="Mada"/>
                <a:ea typeface="Mada"/>
                <a:cs typeface="Mada"/>
                <a:sym typeface="Mada"/>
              </a:rPr>
              <a:t> in the first 6 months up to at least 50%</a:t>
            </a:r>
            <a:endParaRPr sz="1200">
              <a:latin typeface="Mada"/>
              <a:ea typeface="Mada"/>
              <a:cs typeface="Mada"/>
              <a:sym typeface="Mada"/>
            </a:endParaRPr>
          </a:p>
        </p:txBody>
      </p:sp>
      <p:pic>
        <p:nvPicPr>
          <p:cNvPr id="95" name="Google Shape;95;p14"/>
          <p:cNvPicPr preferRelativeResize="0"/>
          <p:nvPr/>
        </p:nvPicPr>
        <p:blipFill>
          <a:blip r:embed="rId4">
            <a:alphaModFix/>
          </a:blip>
          <a:stretch>
            <a:fillRect/>
          </a:stretch>
        </p:blipFill>
        <p:spPr>
          <a:xfrm>
            <a:off x="282075" y="3978950"/>
            <a:ext cx="837050" cy="605100"/>
          </a:xfrm>
          <a:prstGeom prst="rect">
            <a:avLst/>
          </a:prstGeom>
          <a:noFill/>
          <a:ln>
            <a:noFill/>
          </a:ln>
        </p:spPr>
      </p:pic>
      <p:pic>
        <p:nvPicPr>
          <p:cNvPr id="96" name="Google Shape;96;p14"/>
          <p:cNvPicPr preferRelativeResize="0"/>
          <p:nvPr/>
        </p:nvPicPr>
        <p:blipFill>
          <a:blip r:embed="rId5">
            <a:alphaModFix/>
          </a:blip>
          <a:stretch>
            <a:fillRect/>
          </a:stretch>
        </p:blipFill>
        <p:spPr>
          <a:xfrm>
            <a:off x="311713" y="3237400"/>
            <a:ext cx="612800" cy="612800"/>
          </a:xfrm>
          <a:prstGeom prst="rect">
            <a:avLst/>
          </a:prstGeom>
          <a:noFill/>
          <a:ln>
            <a:noFill/>
          </a:ln>
        </p:spPr>
      </p:pic>
      <p:sp>
        <p:nvSpPr>
          <p:cNvPr id="97" name="Google Shape;97;p14"/>
          <p:cNvSpPr txBox="1"/>
          <p:nvPr/>
        </p:nvSpPr>
        <p:spPr>
          <a:xfrm>
            <a:off x="387575" y="5006738"/>
            <a:ext cx="6835200" cy="612900"/>
          </a:xfrm>
          <a:prstGeom prst="rect">
            <a:avLst/>
          </a:prstGeom>
          <a:noFill/>
          <a:ln cap="flat" cmpd="sng" w="1905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The baby-friendly hospital initiative a part of the global strategy</a:t>
            </a:r>
            <a:endParaRPr sz="1200">
              <a:latin typeface="Mada"/>
              <a:ea typeface="Mada"/>
              <a:cs typeface="Mada"/>
              <a:sym typeface="Mada"/>
            </a:endParaRPr>
          </a:p>
        </p:txBody>
      </p:sp>
      <p:sp>
        <p:nvSpPr>
          <p:cNvPr id="98" name="Google Shape;98;p14"/>
          <p:cNvSpPr txBox="1"/>
          <p:nvPr/>
        </p:nvSpPr>
        <p:spPr>
          <a:xfrm>
            <a:off x="117125" y="6042325"/>
            <a:ext cx="7376100" cy="61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solidFill>
                  <a:srgbClr val="76A5AF"/>
                </a:solidFill>
                <a:latin typeface="Nunito"/>
                <a:ea typeface="Nunito"/>
                <a:cs typeface="Nunito"/>
                <a:sym typeface="Nunito"/>
              </a:rPr>
              <a:t>The WHO International Code of Marketing of Breastmilk Substitutes</a:t>
            </a:r>
            <a:endParaRPr sz="2400">
              <a:solidFill>
                <a:srgbClr val="76A5AF"/>
              </a:solidFill>
              <a:latin typeface="Nunito"/>
              <a:ea typeface="Nunito"/>
              <a:cs typeface="Nunito"/>
              <a:sym typeface="Nunito"/>
            </a:endParaRPr>
          </a:p>
        </p:txBody>
      </p:sp>
      <p:sp>
        <p:nvSpPr>
          <p:cNvPr id="99" name="Google Shape;99;p14"/>
          <p:cNvSpPr txBox="1"/>
          <p:nvPr/>
        </p:nvSpPr>
        <p:spPr>
          <a:xfrm>
            <a:off x="498750" y="7012450"/>
            <a:ext cx="6835200" cy="2536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Usually abbreviated to the WHO </a:t>
            </a:r>
            <a:r>
              <a:rPr b="1" lang="en-GB" sz="1200">
                <a:solidFill>
                  <a:schemeClr val="dk1"/>
                </a:solidFill>
                <a:latin typeface="Calibri"/>
                <a:ea typeface="Calibri"/>
                <a:cs typeface="Calibri"/>
                <a:sym typeface="Calibri"/>
              </a:rPr>
              <a:t>Code</a:t>
            </a:r>
            <a:r>
              <a:rPr lang="en-GB" sz="1200">
                <a:solidFill>
                  <a:schemeClr val="dk1"/>
                </a:solidFill>
                <a:latin typeface="Calibri"/>
                <a:ea typeface="Calibri"/>
                <a:cs typeface="Calibri"/>
                <a:sym typeface="Calibri"/>
              </a:rPr>
              <a:t> was adopted in 1981 by the World Health Assembly (WHA) to promote safe and adequate nutrition for infants</a:t>
            </a:r>
            <a:endParaRPr sz="1200">
              <a:solidFill>
                <a:schemeClr val="dk1"/>
              </a:solidFill>
              <a:latin typeface="Calibri"/>
              <a:ea typeface="Calibri"/>
              <a:cs typeface="Calibri"/>
              <a:sym typeface="Calibri"/>
            </a:endParaRPr>
          </a:p>
          <a:p>
            <a:pPr indent="-304800" lvl="1" marL="13716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 by the protection and promotion of breastfeeding </a:t>
            </a:r>
            <a:endParaRPr sz="1200">
              <a:solidFill>
                <a:schemeClr val="dk1"/>
              </a:solidFill>
              <a:latin typeface="Calibri"/>
              <a:ea typeface="Calibri"/>
              <a:cs typeface="Calibri"/>
              <a:sym typeface="Calibri"/>
            </a:endParaRPr>
          </a:p>
          <a:p>
            <a:pPr indent="-304800" lvl="1" marL="13716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 And by ensuring the proper use of </a:t>
            </a:r>
            <a:r>
              <a:rPr b="1" lang="en-GB" sz="1200">
                <a:solidFill>
                  <a:schemeClr val="dk1"/>
                </a:solidFill>
                <a:latin typeface="Calibri"/>
                <a:ea typeface="Calibri"/>
                <a:cs typeface="Calibri"/>
                <a:sym typeface="Calibri"/>
              </a:rPr>
              <a:t>breast-milk substitutes </a:t>
            </a:r>
            <a:r>
              <a:rPr lang="en-GB" sz="1200">
                <a:solidFill>
                  <a:schemeClr val="dk1"/>
                </a:solidFill>
                <a:latin typeface="Calibri"/>
                <a:ea typeface="Calibri"/>
                <a:cs typeface="Calibri"/>
                <a:sym typeface="Calibri"/>
              </a:rPr>
              <a:t>(individual countries) implement the Code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Individual countries implement the Code but t</a:t>
            </a:r>
            <a:r>
              <a:rPr lang="en-GB" sz="1200">
                <a:solidFill>
                  <a:schemeClr val="dk1"/>
                </a:solidFill>
                <a:latin typeface="Calibri"/>
                <a:ea typeface="Calibri"/>
                <a:cs typeface="Calibri"/>
                <a:sym typeface="Calibri"/>
              </a:rPr>
              <a:t>hey may implement it in the way that they think is best for their countries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They can make their Code a law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100" name="Google Shape;100;p14"/>
          <p:cNvPicPr preferRelativeResize="0"/>
          <p:nvPr/>
        </p:nvPicPr>
        <p:blipFill rotWithShape="1">
          <a:blip r:embed="rId6">
            <a:alphaModFix/>
          </a:blip>
          <a:srcRect b="0" l="0" r="0" t="0"/>
          <a:stretch/>
        </p:blipFill>
        <p:spPr>
          <a:xfrm>
            <a:off x="6551176" y="8412613"/>
            <a:ext cx="782774" cy="1214950"/>
          </a:xfrm>
          <a:prstGeom prst="rect">
            <a:avLst/>
          </a:prstGeom>
          <a:noFill/>
          <a:ln>
            <a:noFill/>
          </a:ln>
        </p:spPr>
      </p:pic>
      <p:pic>
        <p:nvPicPr>
          <p:cNvPr id="101" name="Google Shape;101;p14"/>
          <p:cNvPicPr preferRelativeResize="0"/>
          <p:nvPr/>
        </p:nvPicPr>
        <p:blipFill rotWithShape="1">
          <a:blip r:embed="rId7">
            <a:alphaModFix/>
          </a:blip>
          <a:srcRect b="0" l="0" r="0" t="0"/>
          <a:stretch/>
        </p:blipFill>
        <p:spPr>
          <a:xfrm>
            <a:off x="5503900" y="8389525"/>
            <a:ext cx="921675" cy="1261116"/>
          </a:xfrm>
          <a:prstGeom prst="rect">
            <a:avLst/>
          </a:prstGeom>
          <a:noFill/>
          <a:ln>
            <a:noFill/>
          </a:ln>
        </p:spPr>
      </p:pic>
      <p:pic>
        <p:nvPicPr>
          <p:cNvPr id="102" name="Google Shape;102;p14"/>
          <p:cNvPicPr preferRelativeResize="0"/>
          <p:nvPr/>
        </p:nvPicPr>
        <p:blipFill rotWithShape="1">
          <a:blip r:embed="rId8">
            <a:alphaModFix/>
          </a:blip>
          <a:srcRect b="0" l="0" r="0" t="0"/>
          <a:stretch/>
        </p:blipFill>
        <p:spPr>
          <a:xfrm>
            <a:off x="4456625" y="8412613"/>
            <a:ext cx="921676" cy="12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Not </a:t>
            </a:r>
            <a:r>
              <a:rPr lang="en-GB" sz="1000">
                <a:solidFill>
                  <a:srgbClr val="6AA84F"/>
                </a:solidFill>
                <a:latin typeface="Mada"/>
                <a:ea typeface="Mada"/>
                <a:cs typeface="Mada"/>
                <a:sym typeface="Mada"/>
              </a:rPr>
              <a:t>nessecerally to cover all during the first visit. </a:t>
            </a:r>
            <a:endParaRPr sz="1000">
              <a:solidFill>
                <a:srgbClr val="6AA84F"/>
              </a:solidFill>
              <a:latin typeface="Mada"/>
              <a:ea typeface="Mada"/>
              <a:cs typeface="Mada"/>
              <a:sym typeface="Mada"/>
            </a:endParaRPr>
          </a:p>
          <a:p>
            <a:pPr indent="0" lvl="0" marL="0" rtl="0" algn="l">
              <a:spcBef>
                <a:spcPts val="0"/>
              </a:spcBef>
              <a:spcAft>
                <a:spcPts val="0"/>
              </a:spcAft>
              <a:buNone/>
            </a:pPr>
            <a:r>
              <a:rPr b="1" lang="en-GB" sz="1000" u="sng">
                <a:solidFill>
                  <a:srgbClr val="CC0000"/>
                </a:solidFill>
                <a:latin typeface="Mada"/>
                <a:ea typeface="Mada"/>
                <a:cs typeface="Mada"/>
                <a:sym typeface="Mada"/>
              </a:rPr>
              <a:t>IMPORTANT FOR OSCE</a:t>
            </a:r>
            <a:r>
              <a:rPr b="1" lang="en-GB" sz="1000" u="sng">
                <a:solidFill>
                  <a:srgbClr val="CC0000"/>
                </a:solidFill>
                <a:latin typeface="Mada"/>
                <a:ea typeface="Mada"/>
                <a:cs typeface="Mada"/>
                <a:sym typeface="Mada"/>
              </a:rPr>
              <a:t> </a:t>
            </a:r>
            <a:endParaRPr b="1" sz="1000" u="sng">
              <a:solidFill>
                <a:srgbClr val="CC0000"/>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2: Premortes bonding, increase in infant’s respiratory rate, increase in O2 consumption, increase in uterine contractions which </a:t>
            </a:r>
            <a:r>
              <a:rPr lang="en-GB" sz="1000">
                <a:solidFill>
                  <a:srgbClr val="6AA84F"/>
                </a:solidFill>
                <a:latin typeface="Mada"/>
                <a:ea typeface="Mada"/>
                <a:cs typeface="Mada"/>
                <a:sym typeface="Mada"/>
              </a:rPr>
              <a:t>decreases</a:t>
            </a:r>
            <a:r>
              <a:rPr lang="en-GB" sz="1000">
                <a:solidFill>
                  <a:srgbClr val="6AA84F"/>
                </a:solidFill>
                <a:latin typeface="Mada"/>
                <a:ea typeface="Mada"/>
                <a:cs typeface="Mada"/>
                <a:sym typeface="Mada"/>
              </a:rPr>
              <a:t> the chances of </a:t>
            </a:r>
            <a:r>
              <a:rPr lang="en-GB" sz="1000">
                <a:solidFill>
                  <a:srgbClr val="6AA84F"/>
                </a:solidFill>
                <a:latin typeface="Mada"/>
                <a:ea typeface="Mada"/>
                <a:cs typeface="Mada"/>
                <a:sym typeface="Mada"/>
              </a:rPr>
              <a:t>postpartum hemorrhage</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3:  </a:t>
            </a:r>
            <a:r>
              <a:rPr lang="en-GB" sz="1000">
                <a:solidFill>
                  <a:srgbClr val="6AA84F"/>
                </a:solidFill>
                <a:latin typeface="Mada"/>
                <a:ea typeface="Mada"/>
                <a:cs typeface="Mada"/>
                <a:sym typeface="Mada"/>
              </a:rPr>
              <a:t>  Mother and infant should sleep in the same room</a:t>
            </a:r>
            <a:endParaRPr sz="1000">
              <a:solidFill>
                <a:srgbClr val="6AA84F"/>
              </a:solidFill>
              <a:latin typeface="Mada"/>
              <a:ea typeface="Mada"/>
              <a:cs typeface="Mada"/>
              <a:sym typeface="Mada"/>
            </a:endParaRPr>
          </a:p>
        </p:txBody>
      </p:sp>
      <p:sp>
        <p:nvSpPr>
          <p:cNvPr id="109" name="Google Shape;109;p15"/>
          <p:cNvSpPr txBox="1"/>
          <p:nvPr/>
        </p:nvSpPr>
        <p:spPr>
          <a:xfrm>
            <a:off x="261800" y="3558188"/>
            <a:ext cx="68352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rgbClr val="CC0000"/>
                </a:solidFill>
                <a:latin typeface="Nunito"/>
                <a:ea typeface="Nunito"/>
                <a:cs typeface="Nunito"/>
                <a:sym typeface="Nunito"/>
              </a:rPr>
              <a:t>Antenatal Infant checklist</a:t>
            </a:r>
            <a:r>
              <a:rPr baseline="30000" lang="en-GB" sz="2800">
                <a:solidFill>
                  <a:srgbClr val="6AA84F"/>
                </a:solidFill>
                <a:latin typeface="Mada"/>
                <a:ea typeface="Mada"/>
                <a:cs typeface="Mada"/>
                <a:sym typeface="Mada"/>
              </a:rPr>
              <a:t>1</a:t>
            </a:r>
            <a:endParaRPr sz="3900" u="sng">
              <a:solidFill>
                <a:srgbClr val="CC0000"/>
              </a:solidFill>
              <a:latin typeface="Nunito"/>
              <a:ea typeface="Nunito"/>
              <a:cs typeface="Nunito"/>
              <a:sym typeface="Nunito"/>
            </a:endParaRPr>
          </a:p>
          <a:p>
            <a:pPr indent="0" lvl="0" marL="0" rtl="0" algn="ctr">
              <a:spcBef>
                <a:spcPts val="0"/>
              </a:spcBef>
              <a:spcAft>
                <a:spcPts val="0"/>
              </a:spcAft>
              <a:buNone/>
            </a:pPr>
            <a:r>
              <a:t/>
            </a:r>
            <a:endParaRPr sz="2300">
              <a:solidFill>
                <a:srgbClr val="76A5AF"/>
              </a:solidFill>
              <a:latin typeface="Nunito"/>
              <a:ea typeface="Nunito"/>
              <a:cs typeface="Nunito"/>
              <a:sym typeface="Nunito"/>
            </a:endParaRPr>
          </a:p>
        </p:txBody>
      </p:sp>
      <p:pic>
        <p:nvPicPr>
          <p:cNvPr id="110" name="Google Shape;110;p15"/>
          <p:cNvPicPr preferRelativeResize="0"/>
          <p:nvPr/>
        </p:nvPicPr>
        <p:blipFill rotWithShape="1">
          <a:blip r:embed="rId3">
            <a:alphaModFix/>
          </a:blip>
          <a:srcRect b="15106" l="0" r="0" t="20143"/>
          <a:stretch/>
        </p:blipFill>
        <p:spPr>
          <a:xfrm>
            <a:off x="625550" y="3922363"/>
            <a:ext cx="6107700" cy="5067000"/>
          </a:xfrm>
          <a:prstGeom prst="rect">
            <a:avLst/>
          </a:prstGeom>
          <a:noFill/>
          <a:ln>
            <a:noFill/>
          </a:ln>
        </p:spPr>
      </p:pic>
      <p:sp>
        <p:nvSpPr>
          <p:cNvPr id="111" name="Google Shape;111;p15"/>
          <p:cNvSpPr/>
          <p:nvPr/>
        </p:nvSpPr>
        <p:spPr>
          <a:xfrm>
            <a:off x="2147675" y="1683275"/>
            <a:ext cx="531050" cy="97675"/>
          </a:xfrm>
          <a:custGeom>
            <a:rect b="b" l="l" r="r" t="t"/>
            <a:pathLst>
              <a:path extrusionOk="0" h="3907" w="21242">
                <a:moveTo>
                  <a:pt x="239" y="1"/>
                </a:moveTo>
                <a:lnTo>
                  <a:pt x="1" y="703"/>
                </a:lnTo>
                <a:lnTo>
                  <a:pt x="9061" y="3906"/>
                </a:lnTo>
                <a:lnTo>
                  <a:pt x="21242" y="3906"/>
                </a:lnTo>
                <a:lnTo>
                  <a:pt x="21242" y="3168"/>
                </a:lnTo>
                <a:lnTo>
                  <a:pt x="9192" y="3168"/>
                </a:lnTo>
                <a:lnTo>
                  <a:pt x="23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a:off x="1884850" y="1344850"/>
            <a:ext cx="370000" cy="713200"/>
          </a:xfrm>
          <a:custGeom>
            <a:rect b="b" l="l" r="r" t="t"/>
            <a:pathLst>
              <a:path extrusionOk="0" h="28528" w="1480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2033375" y="1591600"/>
            <a:ext cx="214050" cy="214050"/>
          </a:xfrm>
          <a:custGeom>
            <a:rect b="b" l="l" r="r" t="t"/>
            <a:pathLst>
              <a:path extrusionOk="0" h="8562" w="8562">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2083675" y="1641900"/>
            <a:ext cx="113450" cy="113450"/>
          </a:xfrm>
          <a:custGeom>
            <a:rect b="b" l="l" r="r" t="t"/>
            <a:pathLst>
              <a:path extrusionOk="0" h="4538" w="4538">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1616075" y="2234550"/>
            <a:ext cx="1067125" cy="364650"/>
          </a:xfrm>
          <a:custGeom>
            <a:rect b="b" l="l" r="r" t="t"/>
            <a:pathLst>
              <a:path extrusionOk="0" h="14586" w="42685">
                <a:moveTo>
                  <a:pt x="536" y="0"/>
                </a:moveTo>
                <a:lnTo>
                  <a:pt x="0" y="524"/>
                </a:lnTo>
                <a:lnTo>
                  <a:pt x="14014" y="14585"/>
                </a:lnTo>
                <a:lnTo>
                  <a:pt x="42684" y="14585"/>
                </a:lnTo>
                <a:lnTo>
                  <a:pt x="42684" y="13835"/>
                </a:lnTo>
                <a:lnTo>
                  <a:pt x="14323" y="13835"/>
                </a:lnTo>
                <a:lnTo>
                  <a:pt x="5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1246375" y="1983325"/>
            <a:ext cx="712925" cy="370000"/>
          </a:xfrm>
          <a:custGeom>
            <a:rect b="b" l="l" r="r" t="t"/>
            <a:pathLst>
              <a:path extrusionOk="0" h="14800" w="28517">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1519325" y="2120550"/>
            <a:ext cx="213750" cy="214025"/>
          </a:xfrm>
          <a:custGeom>
            <a:rect b="b" l="l" r="r" t="t"/>
            <a:pathLst>
              <a:path extrusionOk="0" h="8561" w="855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1569325" y="2170850"/>
            <a:ext cx="113750" cy="113425"/>
          </a:xfrm>
          <a:custGeom>
            <a:rect b="b" l="l" r="r" t="t"/>
            <a:pathLst>
              <a:path extrusionOk="0" h="4537" w="455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2147675" y="934075"/>
            <a:ext cx="531050" cy="97975"/>
          </a:xfrm>
          <a:custGeom>
            <a:rect b="b" l="l" r="r" t="t"/>
            <a:pathLst>
              <a:path extrusionOk="0" h="3919" w="21242">
                <a:moveTo>
                  <a:pt x="9061" y="1"/>
                </a:moveTo>
                <a:lnTo>
                  <a:pt x="1" y="3216"/>
                </a:lnTo>
                <a:lnTo>
                  <a:pt x="239" y="3918"/>
                </a:lnTo>
                <a:lnTo>
                  <a:pt x="9192" y="751"/>
                </a:lnTo>
                <a:lnTo>
                  <a:pt x="21242" y="751"/>
                </a:lnTo>
                <a:lnTo>
                  <a:pt x="2124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1884850" y="631675"/>
            <a:ext cx="370000" cy="713200"/>
          </a:xfrm>
          <a:custGeom>
            <a:rect b="b" l="l" r="r" t="t"/>
            <a:pathLst>
              <a:path extrusionOk="0" h="28528" w="1480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2042600" y="902225"/>
            <a:ext cx="213750" cy="213750"/>
          </a:xfrm>
          <a:custGeom>
            <a:rect b="b" l="l" r="r" t="t"/>
            <a:pathLst>
              <a:path extrusionOk="0" h="8550" w="855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2092625" y="952250"/>
            <a:ext cx="113725" cy="113725"/>
          </a:xfrm>
          <a:custGeom>
            <a:rect b="b" l="l" r="r" t="t"/>
            <a:pathLst>
              <a:path extrusionOk="0" h="4549" w="4549">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2840800" y="619229"/>
            <a:ext cx="3162900" cy="7131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issue of perceived</a:t>
            </a:r>
            <a:r>
              <a:rPr b="1" lang="en-GB" sz="1200">
                <a:latin typeface="Mada"/>
                <a:ea typeface="Mada"/>
                <a:cs typeface="Mada"/>
                <a:sym typeface="Mada"/>
              </a:rPr>
              <a:t> </a:t>
            </a:r>
            <a:r>
              <a:rPr b="1" lang="en-GB" sz="1200">
                <a:latin typeface="Mada"/>
                <a:ea typeface="Mada"/>
                <a:cs typeface="Mada"/>
                <a:sym typeface="Mada"/>
              </a:rPr>
              <a:t>insufficient</a:t>
            </a:r>
            <a:r>
              <a:rPr b="1" lang="en-GB" sz="1200">
                <a:latin typeface="Mada"/>
                <a:ea typeface="Mada"/>
                <a:cs typeface="Mada"/>
                <a:sym typeface="Mada"/>
              </a:rPr>
              <a:t> milk </a:t>
            </a:r>
            <a:r>
              <a:rPr lang="en-GB" sz="1200">
                <a:latin typeface="Mada"/>
                <a:ea typeface="Mada"/>
                <a:cs typeface="Mada"/>
                <a:sym typeface="Mada"/>
              </a:rPr>
              <a:t>supply is a </a:t>
            </a:r>
            <a:r>
              <a:rPr lang="en-GB" sz="1200">
                <a:latin typeface="Mada"/>
                <a:ea typeface="Mada"/>
                <a:cs typeface="Mada"/>
                <a:sym typeface="Mada"/>
              </a:rPr>
              <a:t>f</a:t>
            </a:r>
            <a:r>
              <a:rPr b="1" lang="en-GB" sz="1200">
                <a:latin typeface="Mada"/>
                <a:ea typeface="Mada"/>
                <a:cs typeface="Mada"/>
                <a:sym typeface="Mada"/>
              </a:rPr>
              <a:t>requently</a:t>
            </a:r>
            <a:r>
              <a:rPr lang="en-GB" sz="1200">
                <a:latin typeface="Mada"/>
                <a:ea typeface="Mada"/>
                <a:cs typeface="Mada"/>
                <a:sym typeface="Mada"/>
              </a:rPr>
              <a:t> occurring  problem and is </a:t>
            </a:r>
            <a:r>
              <a:rPr b="1" lang="en-GB" sz="1200">
                <a:latin typeface="Mada"/>
                <a:ea typeface="Mada"/>
                <a:cs typeface="Mada"/>
                <a:sym typeface="Mada"/>
              </a:rPr>
              <a:t>reported</a:t>
            </a:r>
            <a:r>
              <a:rPr lang="en-GB" sz="1200">
                <a:latin typeface="Mada"/>
                <a:ea typeface="Mada"/>
                <a:cs typeface="Mada"/>
                <a:sym typeface="Mada"/>
              </a:rPr>
              <a:t> globally </a:t>
            </a:r>
            <a:endParaRPr sz="1200">
              <a:latin typeface="Mada"/>
              <a:ea typeface="Mada"/>
              <a:cs typeface="Mada"/>
              <a:sym typeface="Mada"/>
            </a:endParaRPr>
          </a:p>
        </p:txBody>
      </p:sp>
      <p:sp>
        <p:nvSpPr>
          <p:cNvPr id="124" name="Google Shape;124;p15"/>
          <p:cNvSpPr txBox="1"/>
          <p:nvPr/>
        </p:nvSpPr>
        <p:spPr>
          <a:xfrm>
            <a:off x="2840800" y="1460729"/>
            <a:ext cx="3162900" cy="7098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Is often </a:t>
            </a:r>
            <a:r>
              <a:rPr b="1" lang="en-GB" sz="1200">
                <a:latin typeface="Mada"/>
                <a:ea typeface="Mada"/>
                <a:cs typeface="Mada"/>
                <a:sym typeface="Mada"/>
              </a:rPr>
              <a:t>reported </a:t>
            </a:r>
            <a:r>
              <a:rPr lang="en-GB" sz="1200">
                <a:latin typeface="Mada"/>
                <a:ea typeface="Mada"/>
                <a:cs typeface="Mada"/>
                <a:sym typeface="Mada"/>
              </a:rPr>
              <a:t>as the </a:t>
            </a:r>
            <a:r>
              <a:rPr b="1" lang="en-GB" sz="1200">
                <a:latin typeface="Mada"/>
                <a:ea typeface="Mada"/>
                <a:cs typeface="Mada"/>
                <a:sym typeface="Mada"/>
              </a:rPr>
              <a:t>most common </a:t>
            </a:r>
            <a:r>
              <a:rPr lang="en-GB" sz="1200">
                <a:latin typeface="Mada"/>
                <a:ea typeface="Mada"/>
                <a:cs typeface="Mada"/>
                <a:sym typeface="Mada"/>
              </a:rPr>
              <a:t>problem that women experience with breastfeeding </a:t>
            </a:r>
            <a:endParaRPr sz="1200">
              <a:latin typeface="Mada"/>
              <a:ea typeface="Mada"/>
              <a:cs typeface="Mada"/>
              <a:sym typeface="Mada"/>
            </a:endParaRPr>
          </a:p>
        </p:txBody>
      </p:sp>
      <p:sp>
        <p:nvSpPr>
          <p:cNvPr id="125" name="Google Shape;125;p15"/>
          <p:cNvSpPr txBox="1"/>
          <p:nvPr/>
        </p:nvSpPr>
        <p:spPr>
          <a:xfrm>
            <a:off x="2840788" y="2298913"/>
            <a:ext cx="3162900" cy="5457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Frequently </a:t>
            </a:r>
            <a:r>
              <a:rPr lang="en-GB" sz="1200">
                <a:latin typeface="Mada"/>
                <a:ea typeface="Mada"/>
                <a:cs typeface="Mada"/>
                <a:sym typeface="Mada"/>
              </a:rPr>
              <a:t>leads to early weaning or </a:t>
            </a:r>
            <a:r>
              <a:rPr b="1" lang="en-GB" sz="1200">
                <a:latin typeface="Mada"/>
                <a:ea typeface="Mada"/>
                <a:cs typeface="Mada"/>
                <a:sym typeface="Mada"/>
              </a:rPr>
              <a:t>decreased </a:t>
            </a:r>
            <a:r>
              <a:rPr lang="en-GB" sz="1200">
                <a:latin typeface="Mada"/>
                <a:ea typeface="Mada"/>
                <a:cs typeface="Mada"/>
                <a:sym typeface="Mada"/>
              </a:rPr>
              <a:t>exclusivity </a:t>
            </a:r>
            <a:endParaRPr sz="1200">
              <a:latin typeface="Mada"/>
              <a:ea typeface="Mada"/>
              <a:cs typeface="Mada"/>
              <a:sym typeface="Mada"/>
            </a:endParaRPr>
          </a:p>
        </p:txBody>
      </p:sp>
      <p:sp>
        <p:nvSpPr>
          <p:cNvPr id="126" name="Google Shape;126;p15"/>
          <p:cNvSpPr/>
          <p:nvPr/>
        </p:nvSpPr>
        <p:spPr>
          <a:xfrm>
            <a:off x="80356" y="456005"/>
            <a:ext cx="1905245" cy="1778548"/>
          </a:xfrm>
          <a:custGeom>
            <a:rect b="b" l="l" r="r" t="t"/>
            <a:pathLst>
              <a:path extrusionOk="0" h="53234" w="53234">
                <a:moveTo>
                  <a:pt x="26611" y="1"/>
                </a:moveTo>
                <a:cubicBezTo>
                  <a:pt x="11919" y="1"/>
                  <a:pt x="1" y="11919"/>
                  <a:pt x="1" y="26623"/>
                </a:cubicBezTo>
                <a:cubicBezTo>
                  <a:pt x="1" y="40756"/>
                  <a:pt x="11002" y="52317"/>
                  <a:pt x="24920" y="53186"/>
                </a:cubicBezTo>
                <a:cubicBezTo>
                  <a:pt x="25480" y="53222"/>
                  <a:pt x="26051" y="53234"/>
                  <a:pt x="26611" y="53234"/>
                </a:cubicBezTo>
                <a:cubicBezTo>
                  <a:pt x="41315" y="53234"/>
                  <a:pt x="53233" y="41315"/>
                  <a:pt x="53233" y="26623"/>
                </a:cubicBezTo>
                <a:cubicBezTo>
                  <a:pt x="53233" y="17098"/>
                  <a:pt x="48245" y="8740"/>
                  <a:pt x="40732" y="4037"/>
                </a:cubicBezTo>
                <a:cubicBezTo>
                  <a:pt x="36636" y="1477"/>
                  <a:pt x="31802" y="1"/>
                  <a:pt x="26611" y="1"/>
                </a:cubicBezTo>
                <a:close/>
              </a:path>
            </a:pathLst>
          </a:custGeom>
          <a:solidFill>
            <a:srgbClr val="FFFFFF"/>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2400">
                <a:solidFill>
                  <a:srgbClr val="76A5AF"/>
                </a:solidFill>
                <a:latin typeface="Nunito"/>
                <a:ea typeface="Nunito"/>
                <a:cs typeface="Nunito"/>
                <a:sym typeface="Nunito"/>
              </a:rPr>
              <a:t>Perceived insufficient milk</a:t>
            </a:r>
            <a:r>
              <a:rPr lang="en-GB" sz="1200">
                <a:solidFill>
                  <a:srgbClr val="76A5AF"/>
                </a:solidFill>
                <a:latin typeface="Nunito"/>
                <a:ea typeface="Nunito"/>
                <a:cs typeface="Nunito"/>
                <a:sym typeface="Nunito"/>
              </a:rPr>
              <a:t> </a:t>
            </a:r>
            <a:endParaRPr sz="1200">
              <a:solidFill>
                <a:srgbClr val="76A5AF"/>
              </a:solidFill>
              <a:latin typeface="Nunito"/>
              <a:ea typeface="Nunito"/>
              <a:cs typeface="Nunito"/>
              <a:sym typeface="Nunito"/>
            </a:endParaRPr>
          </a:p>
        </p:txBody>
      </p:sp>
      <p:pic>
        <p:nvPicPr>
          <p:cNvPr id="127" name="Google Shape;127;p15"/>
          <p:cNvPicPr preferRelativeResize="0"/>
          <p:nvPr/>
        </p:nvPicPr>
        <p:blipFill>
          <a:blip r:embed="rId4">
            <a:alphaModFix/>
          </a:blip>
          <a:stretch>
            <a:fillRect/>
          </a:stretch>
        </p:blipFill>
        <p:spPr>
          <a:xfrm flipH="1" rot="7">
            <a:off x="80355" y="1562639"/>
            <a:ext cx="661546" cy="661521"/>
          </a:xfrm>
          <a:prstGeom prst="rect">
            <a:avLst/>
          </a:prstGeom>
          <a:noFill/>
          <a:ln>
            <a:noFill/>
          </a:ln>
        </p:spPr>
      </p:pic>
      <p:sp>
        <p:nvSpPr>
          <p:cNvPr id="128" name="Google Shape;128;p15"/>
          <p:cNvSpPr/>
          <p:nvPr/>
        </p:nvSpPr>
        <p:spPr>
          <a:xfrm>
            <a:off x="657275" y="5371300"/>
            <a:ext cx="213900" cy="2139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txBox="1"/>
          <p:nvPr/>
        </p:nvSpPr>
        <p:spPr>
          <a:xfrm>
            <a:off x="3655875" y="5750663"/>
            <a:ext cx="279600" cy="2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aseline="30000" lang="en-GB" sz="1800">
                <a:solidFill>
                  <a:srgbClr val="6AA84F"/>
                </a:solidFill>
                <a:latin typeface="Mada"/>
                <a:ea typeface="Mada"/>
                <a:cs typeface="Mada"/>
                <a:sym typeface="Mada"/>
              </a:rPr>
              <a:t>2</a:t>
            </a:r>
            <a:endParaRPr sz="400"/>
          </a:p>
        </p:txBody>
      </p:sp>
      <p:sp>
        <p:nvSpPr>
          <p:cNvPr id="130" name="Google Shape;130;p15"/>
          <p:cNvSpPr txBox="1"/>
          <p:nvPr/>
        </p:nvSpPr>
        <p:spPr>
          <a:xfrm>
            <a:off x="2970025" y="6767863"/>
            <a:ext cx="279600" cy="2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aseline="30000" lang="en-GB" sz="1800">
                <a:solidFill>
                  <a:srgbClr val="6AA84F"/>
                </a:solidFill>
                <a:latin typeface="Mada"/>
                <a:ea typeface="Mada"/>
                <a:cs typeface="Mada"/>
                <a:sym typeface="Mada"/>
              </a:rPr>
              <a:t>3</a:t>
            </a:r>
            <a:endParaRPr sz="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75" y="10158175"/>
            <a:ext cx="7589400" cy="5403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The mother’s </a:t>
            </a:r>
            <a:r>
              <a:rPr lang="en-GB" sz="1000">
                <a:solidFill>
                  <a:srgbClr val="6AA84F"/>
                </a:solidFill>
                <a:latin typeface="Mada"/>
                <a:ea typeface="Mada"/>
                <a:cs typeface="Mada"/>
                <a:sym typeface="Mada"/>
              </a:rPr>
              <a:t>belief</a:t>
            </a:r>
            <a:r>
              <a:rPr lang="en-GB" sz="1000">
                <a:solidFill>
                  <a:srgbClr val="6AA84F"/>
                </a:solidFill>
                <a:latin typeface="Mada"/>
                <a:ea typeface="Mada"/>
                <a:cs typeface="Mada"/>
                <a:sym typeface="Mada"/>
              </a:rPr>
              <a:t> that she has “</a:t>
            </a:r>
            <a:r>
              <a:rPr lang="en-GB" sz="1000">
                <a:solidFill>
                  <a:srgbClr val="6AA84F"/>
                </a:solidFill>
                <a:latin typeface="Mada"/>
                <a:ea typeface="Mada"/>
                <a:cs typeface="Mada"/>
                <a:sym typeface="Mada"/>
              </a:rPr>
              <a:t>insufficient” </a:t>
            </a:r>
            <a:r>
              <a:rPr lang="en-GB" sz="1000">
                <a:solidFill>
                  <a:srgbClr val="6AA84F"/>
                </a:solidFill>
                <a:latin typeface="Mada"/>
                <a:ea typeface="Mada"/>
                <a:cs typeface="Mada"/>
                <a:sym typeface="Mada"/>
              </a:rPr>
              <a:t> milk is the main reason why mothers </a:t>
            </a:r>
            <a:r>
              <a:rPr lang="en-GB" sz="1000">
                <a:solidFill>
                  <a:srgbClr val="6AA84F"/>
                </a:solidFill>
                <a:latin typeface="Mada"/>
                <a:ea typeface="Mada"/>
                <a:cs typeface="Mada"/>
                <a:sym typeface="Mada"/>
              </a:rPr>
              <a:t>don't</a:t>
            </a:r>
            <a:r>
              <a:rPr lang="en-GB" sz="1000">
                <a:solidFill>
                  <a:srgbClr val="6AA84F"/>
                </a:solidFill>
                <a:latin typeface="Mada"/>
                <a:ea typeface="Mada"/>
                <a:cs typeface="Mada"/>
                <a:sym typeface="Mada"/>
              </a:rPr>
              <a:t> breastfeed</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2: We don’t touch the mother. We just guide her she has to correct herself. </a:t>
            </a:r>
            <a:endParaRPr sz="1000">
              <a:solidFill>
                <a:srgbClr val="6AA84F"/>
              </a:solidFill>
              <a:latin typeface="Mada"/>
              <a:ea typeface="Mada"/>
              <a:cs typeface="Mada"/>
              <a:sym typeface="Mada"/>
            </a:endParaRPr>
          </a:p>
        </p:txBody>
      </p:sp>
      <p:graphicFrame>
        <p:nvGraphicFramePr>
          <p:cNvPr id="137" name="Google Shape;137;p16"/>
          <p:cNvGraphicFramePr/>
          <p:nvPr/>
        </p:nvGraphicFramePr>
        <p:xfrm>
          <a:off x="750863" y="371963"/>
          <a:ext cx="3000000" cy="3000000"/>
        </p:xfrm>
        <a:graphic>
          <a:graphicData uri="http://schemas.openxmlformats.org/drawingml/2006/table">
            <a:tbl>
              <a:tblPr>
                <a:noFill/>
                <a:tableStyleId>{4717E08A-EAF1-44D0-838F-3705CBAA39F1}</a:tableStyleId>
              </a:tblPr>
              <a:tblGrid>
                <a:gridCol w="1522400"/>
                <a:gridCol w="1522400"/>
                <a:gridCol w="1522400"/>
                <a:gridCol w="1522400"/>
              </a:tblGrid>
              <a:tr h="286025">
                <a:tc gridSpan="4">
                  <a:txBody>
                    <a:bodyPr/>
                    <a:lstStyle/>
                    <a:p>
                      <a:pPr indent="0" lvl="0" marL="0" rtl="0" algn="ctr">
                        <a:spcBef>
                          <a:spcPts val="0"/>
                        </a:spcBef>
                        <a:spcAft>
                          <a:spcPts val="0"/>
                        </a:spcAft>
                        <a:buNone/>
                      </a:pPr>
                      <a:r>
                        <a:rPr b="1" lang="en-GB" sz="1200">
                          <a:latin typeface="Nunito"/>
                          <a:ea typeface="Nunito"/>
                          <a:cs typeface="Nunito"/>
                          <a:sym typeface="Nunito"/>
                        </a:rPr>
                        <a:t>Recommended Milk Intake and Stooling Patterns for Breastfed Infants</a:t>
                      </a:r>
                      <a:r>
                        <a:rPr baseline="30000" lang="en-GB" sz="1800">
                          <a:solidFill>
                            <a:srgbClr val="6AA84F"/>
                          </a:solidFill>
                          <a:latin typeface="Nunito"/>
                          <a:ea typeface="Nunito"/>
                          <a:cs typeface="Nunito"/>
                          <a:sym typeface="Nunito"/>
                        </a:rPr>
                        <a:t>1</a:t>
                      </a:r>
                      <a:r>
                        <a:rPr b="1" lang="en-GB" sz="1200">
                          <a:latin typeface="Nunito"/>
                          <a:ea typeface="Nunito"/>
                          <a:cs typeface="Nunito"/>
                          <a:sym typeface="Nunito"/>
                        </a:rPr>
                        <a:t> </a:t>
                      </a:r>
                      <a:endParaRPr b="1"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D0E0E3"/>
                    </a:solidFill>
                  </a:tcPr>
                </a:tc>
                <a:tc hMerge="1"/>
                <a:tc hMerge="1"/>
                <a:tc hMerge="1"/>
              </a:tr>
              <a:tr h="428300">
                <a:tc>
                  <a:txBody>
                    <a:bodyPr/>
                    <a:lstStyle/>
                    <a:p>
                      <a:pPr indent="0" lvl="0" marL="0" rtl="0" algn="ctr">
                        <a:spcBef>
                          <a:spcPts val="0"/>
                        </a:spcBef>
                        <a:spcAft>
                          <a:spcPts val="0"/>
                        </a:spcAft>
                        <a:buNone/>
                      </a:pPr>
                      <a:r>
                        <a:rPr b="1" lang="en-GB" sz="1200">
                          <a:latin typeface="Nunito"/>
                          <a:ea typeface="Nunito"/>
                          <a:cs typeface="Nunito"/>
                          <a:sym typeface="Nunito"/>
                        </a:rPr>
                        <a:t>Age</a:t>
                      </a:r>
                      <a:endParaRPr b="1"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b="1" lang="en-GB" sz="1200">
                          <a:latin typeface="Nunito"/>
                          <a:ea typeface="Nunito"/>
                          <a:cs typeface="Nunito"/>
                          <a:sym typeface="Nunito"/>
                        </a:rPr>
                        <a:t>Intake (mL per feeding)</a:t>
                      </a:r>
                      <a:endParaRPr b="1"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b="1" lang="en-GB" sz="1200">
                          <a:latin typeface="Nunito"/>
                          <a:ea typeface="Nunito"/>
                          <a:cs typeface="Nunito"/>
                          <a:sym typeface="Nunito"/>
                        </a:rPr>
                        <a:t>Stooling</a:t>
                      </a:r>
                      <a:r>
                        <a:rPr b="1" lang="en-GB" sz="1200">
                          <a:latin typeface="Nunito"/>
                          <a:ea typeface="Nunito"/>
                          <a:cs typeface="Nunito"/>
                          <a:sym typeface="Nunito"/>
                        </a:rPr>
                        <a:t> patterns (stools per day)</a:t>
                      </a:r>
                      <a:endParaRPr b="1"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A2C4C9"/>
                    </a:solidFill>
                  </a:tcPr>
                </a:tc>
                <a:tc>
                  <a:txBody>
                    <a:bodyPr/>
                    <a:lstStyle/>
                    <a:p>
                      <a:pPr indent="0" lvl="0" marL="0" rtl="0" algn="ctr">
                        <a:spcBef>
                          <a:spcPts val="0"/>
                        </a:spcBef>
                        <a:spcAft>
                          <a:spcPts val="0"/>
                        </a:spcAft>
                        <a:buNone/>
                      </a:pPr>
                      <a:r>
                        <a:rPr b="1" lang="en-GB" sz="1200">
                          <a:latin typeface="Nunito"/>
                          <a:ea typeface="Nunito"/>
                          <a:cs typeface="Nunito"/>
                          <a:sym typeface="Nunito"/>
                        </a:rPr>
                        <a:t>Stool description</a:t>
                      </a:r>
                      <a:endParaRPr b="1"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A2C4C9"/>
                    </a:solidFill>
                  </a:tcPr>
                </a:tc>
              </a:tr>
              <a:tr h="428300">
                <a:tc>
                  <a:txBody>
                    <a:bodyPr/>
                    <a:lstStyle/>
                    <a:p>
                      <a:pPr indent="0" lvl="0" marL="0" rtl="0" algn="ctr">
                        <a:spcBef>
                          <a:spcPts val="0"/>
                        </a:spcBef>
                        <a:spcAft>
                          <a:spcPts val="0"/>
                        </a:spcAft>
                        <a:buNone/>
                      </a:pPr>
                      <a:r>
                        <a:rPr lang="en-GB" sz="1200">
                          <a:latin typeface="Nunito"/>
                          <a:ea typeface="Nunito"/>
                          <a:cs typeface="Nunito"/>
                          <a:sym typeface="Nunito"/>
                        </a:rPr>
                        <a:t>0 to 24 hours</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2 to 10</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1</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Dark green to black, sticky</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428300">
                <a:tc>
                  <a:txBody>
                    <a:bodyPr/>
                    <a:lstStyle/>
                    <a:p>
                      <a:pPr indent="0" lvl="0" marL="0" rtl="0" algn="ctr">
                        <a:spcBef>
                          <a:spcPts val="0"/>
                        </a:spcBef>
                        <a:spcAft>
                          <a:spcPts val="0"/>
                        </a:spcAft>
                        <a:buNone/>
                      </a:pPr>
                      <a:r>
                        <a:rPr lang="en-GB" sz="1200">
                          <a:latin typeface="Nunito"/>
                          <a:ea typeface="Nunito"/>
                          <a:cs typeface="Nunito"/>
                          <a:sym typeface="Nunito"/>
                        </a:rPr>
                        <a:t>24 to 48 hours</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5 to 15</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2</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Dark green to black, sticky</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286025">
                <a:tc>
                  <a:txBody>
                    <a:bodyPr/>
                    <a:lstStyle/>
                    <a:p>
                      <a:pPr indent="0" lvl="0" marL="0" rtl="0" algn="ctr">
                        <a:spcBef>
                          <a:spcPts val="0"/>
                        </a:spcBef>
                        <a:spcAft>
                          <a:spcPts val="0"/>
                        </a:spcAft>
                        <a:buNone/>
                      </a:pPr>
                      <a:r>
                        <a:rPr lang="en-GB" sz="1200">
                          <a:latin typeface="Nunito"/>
                          <a:ea typeface="Nunito"/>
                          <a:cs typeface="Nunito"/>
                          <a:sym typeface="Nunito"/>
                        </a:rPr>
                        <a:t>48 to 72 hours</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15 to 30</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6 to 8</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Green</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286025">
                <a:tc>
                  <a:txBody>
                    <a:bodyPr/>
                    <a:lstStyle/>
                    <a:p>
                      <a:pPr indent="0" lvl="0" marL="0" rtl="0" algn="ctr">
                        <a:spcBef>
                          <a:spcPts val="0"/>
                        </a:spcBef>
                        <a:spcAft>
                          <a:spcPts val="0"/>
                        </a:spcAft>
                        <a:buNone/>
                      </a:pPr>
                      <a:r>
                        <a:rPr lang="en-GB" sz="1200">
                          <a:latin typeface="Nunito"/>
                          <a:ea typeface="Nunito"/>
                          <a:cs typeface="Nunito"/>
                          <a:sym typeface="Nunito"/>
                        </a:rPr>
                        <a:t>72 to 96 hours</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30 to 60</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6 to 8</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Green</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464875">
                <a:tc>
                  <a:txBody>
                    <a:bodyPr/>
                    <a:lstStyle/>
                    <a:p>
                      <a:pPr indent="0" lvl="0" marL="0" rtl="0" algn="ctr">
                        <a:spcBef>
                          <a:spcPts val="0"/>
                        </a:spcBef>
                        <a:spcAft>
                          <a:spcPts val="0"/>
                        </a:spcAft>
                        <a:buNone/>
                      </a:pPr>
                      <a:r>
                        <a:rPr lang="en-GB" sz="1200">
                          <a:latin typeface="Nunito"/>
                          <a:ea typeface="Nunito"/>
                          <a:cs typeface="Nunito"/>
                          <a:sym typeface="Nunito"/>
                        </a:rPr>
                        <a:t>&gt; 5 days</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60 to 120</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6 to 8</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Nunito"/>
                          <a:ea typeface="Nunito"/>
                          <a:cs typeface="Nunito"/>
                          <a:sym typeface="Nunito"/>
                        </a:rPr>
                        <a:t>Light mustard-seed yellow</a:t>
                      </a:r>
                      <a:endParaRPr sz="1200">
                        <a:latin typeface="Nunito"/>
                        <a:ea typeface="Nunito"/>
                        <a:cs typeface="Nunito"/>
                        <a:sym typeface="Nunito"/>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138" name="Google Shape;138;p16"/>
          <p:cNvSpPr/>
          <p:nvPr/>
        </p:nvSpPr>
        <p:spPr>
          <a:xfrm>
            <a:off x="46663" y="4427303"/>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Look at the mother herself</a:t>
            </a:r>
            <a:endParaRPr sz="1200">
              <a:latin typeface="Mada"/>
              <a:ea typeface="Mada"/>
              <a:cs typeface="Mada"/>
              <a:sym typeface="Mada"/>
            </a:endParaRPr>
          </a:p>
        </p:txBody>
      </p:sp>
      <p:sp>
        <p:nvSpPr>
          <p:cNvPr id="139" name="Google Shape;139;p16"/>
          <p:cNvSpPr/>
          <p:nvPr/>
        </p:nvSpPr>
        <p:spPr>
          <a:xfrm>
            <a:off x="554862" y="3911833"/>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rot="5400000">
            <a:off x="1545775" y="4784083"/>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41" name="Google Shape;141;p16"/>
          <p:cNvSpPr/>
          <p:nvPr/>
        </p:nvSpPr>
        <p:spPr>
          <a:xfrm>
            <a:off x="1914030" y="4427303"/>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Look at how the mother holds her baby</a:t>
            </a:r>
            <a:endParaRPr sz="1200">
              <a:latin typeface="Mada"/>
              <a:ea typeface="Mada"/>
              <a:cs typeface="Mada"/>
              <a:sym typeface="Mada"/>
            </a:endParaRPr>
          </a:p>
        </p:txBody>
      </p:sp>
      <p:sp>
        <p:nvSpPr>
          <p:cNvPr id="142" name="Google Shape;142;p16"/>
          <p:cNvSpPr/>
          <p:nvPr/>
        </p:nvSpPr>
        <p:spPr>
          <a:xfrm>
            <a:off x="2422233" y="3911833"/>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Look</a:t>
            </a:r>
            <a:endParaRPr b="1" sz="900">
              <a:solidFill>
                <a:srgbClr val="134F5C"/>
              </a:solidFill>
              <a:latin typeface="Mada"/>
              <a:ea typeface="Mada"/>
              <a:cs typeface="Mada"/>
              <a:sym typeface="Mada"/>
            </a:endParaRPr>
          </a:p>
        </p:txBody>
      </p:sp>
      <p:sp>
        <p:nvSpPr>
          <p:cNvPr id="143" name="Google Shape;143;p16"/>
          <p:cNvSpPr/>
          <p:nvPr/>
        </p:nvSpPr>
        <p:spPr>
          <a:xfrm rot="5400000">
            <a:off x="3413147" y="4784083"/>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44" name="Google Shape;144;p16"/>
          <p:cNvSpPr/>
          <p:nvPr/>
        </p:nvSpPr>
        <p:spPr>
          <a:xfrm>
            <a:off x="3781397" y="4427303"/>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Look at the baby’s condition</a:t>
            </a:r>
            <a:endParaRPr sz="1200">
              <a:latin typeface="Mada"/>
              <a:ea typeface="Mada"/>
              <a:cs typeface="Mada"/>
              <a:sym typeface="Mada"/>
            </a:endParaRPr>
          </a:p>
          <a:p>
            <a:pPr indent="0" lvl="0" marL="0" rtl="0" algn="ctr">
              <a:spcBef>
                <a:spcPts val="0"/>
              </a:spcBef>
              <a:spcAft>
                <a:spcPts val="0"/>
              </a:spcAft>
              <a:buNone/>
            </a:pPr>
            <a:r>
              <a:rPr lang="en-GB" sz="1000">
                <a:solidFill>
                  <a:srgbClr val="6AA84F"/>
                </a:solidFill>
                <a:latin typeface="Mada"/>
                <a:ea typeface="Mada"/>
                <a:cs typeface="Mada"/>
                <a:sym typeface="Mada"/>
              </a:rPr>
              <a:t>Crying? </a:t>
            </a:r>
            <a:r>
              <a:rPr lang="en-GB" sz="1000">
                <a:solidFill>
                  <a:srgbClr val="6AA84F"/>
                </a:solidFill>
                <a:latin typeface="Mada"/>
                <a:ea typeface="Mada"/>
                <a:cs typeface="Mada"/>
                <a:sym typeface="Mada"/>
              </a:rPr>
              <a:t>Jaundice? Any Herbs in the bottle? </a:t>
            </a:r>
            <a:endParaRPr sz="1000">
              <a:solidFill>
                <a:srgbClr val="6AA84F"/>
              </a:solidFill>
              <a:latin typeface="Mada"/>
              <a:ea typeface="Mada"/>
              <a:cs typeface="Mada"/>
              <a:sym typeface="Mada"/>
            </a:endParaRPr>
          </a:p>
        </p:txBody>
      </p:sp>
      <p:sp>
        <p:nvSpPr>
          <p:cNvPr id="145" name="Google Shape;145;p16"/>
          <p:cNvSpPr/>
          <p:nvPr/>
        </p:nvSpPr>
        <p:spPr>
          <a:xfrm>
            <a:off x="4289604" y="3911833"/>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Look</a:t>
            </a:r>
            <a:endParaRPr b="1" sz="900">
              <a:solidFill>
                <a:srgbClr val="134F5C"/>
              </a:solidFill>
              <a:latin typeface="Mada"/>
              <a:ea typeface="Mada"/>
              <a:cs typeface="Mada"/>
              <a:sym typeface="Mada"/>
            </a:endParaRPr>
          </a:p>
        </p:txBody>
      </p:sp>
      <p:sp>
        <p:nvSpPr>
          <p:cNvPr id="146" name="Google Shape;146;p16"/>
          <p:cNvSpPr/>
          <p:nvPr/>
        </p:nvSpPr>
        <p:spPr>
          <a:xfrm rot="5400000">
            <a:off x="5280518" y="4784083"/>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47" name="Google Shape;147;p16"/>
          <p:cNvSpPr/>
          <p:nvPr/>
        </p:nvSpPr>
        <p:spPr>
          <a:xfrm>
            <a:off x="5648764" y="4427303"/>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Observe the baby responds to the breast</a:t>
            </a:r>
            <a:endParaRPr sz="1200">
              <a:latin typeface="Mada"/>
              <a:ea typeface="Mada"/>
              <a:cs typeface="Mada"/>
              <a:sym typeface="Mada"/>
            </a:endParaRPr>
          </a:p>
        </p:txBody>
      </p:sp>
      <p:sp>
        <p:nvSpPr>
          <p:cNvPr id="148" name="Google Shape;148;p16"/>
          <p:cNvSpPr/>
          <p:nvPr/>
        </p:nvSpPr>
        <p:spPr>
          <a:xfrm>
            <a:off x="6156974" y="3911833"/>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Observe</a:t>
            </a:r>
            <a:endParaRPr b="1" sz="900">
              <a:solidFill>
                <a:srgbClr val="134F5C"/>
              </a:solidFill>
              <a:latin typeface="Mada"/>
              <a:ea typeface="Mada"/>
              <a:cs typeface="Mada"/>
              <a:sym typeface="Mada"/>
            </a:endParaRPr>
          </a:p>
        </p:txBody>
      </p:sp>
      <p:sp>
        <p:nvSpPr>
          <p:cNvPr id="149" name="Google Shape;149;p16"/>
          <p:cNvSpPr/>
          <p:nvPr/>
        </p:nvSpPr>
        <p:spPr>
          <a:xfrm rot="5400000">
            <a:off x="7147887" y="4784083"/>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142250" y="6134328"/>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Observe how the mother holds her breast for the baby</a:t>
            </a:r>
            <a:endParaRPr sz="1200">
              <a:latin typeface="Mada"/>
              <a:ea typeface="Mada"/>
              <a:cs typeface="Mada"/>
              <a:sym typeface="Mada"/>
            </a:endParaRPr>
          </a:p>
        </p:txBody>
      </p:sp>
      <p:sp>
        <p:nvSpPr>
          <p:cNvPr id="151" name="Google Shape;151;p16"/>
          <p:cNvSpPr/>
          <p:nvPr/>
        </p:nvSpPr>
        <p:spPr>
          <a:xfrm>
            <a:off x="610624" y="6884795"/>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Observe</a:t>
            </a:r>
            <a:endParaRPr b="1" sz="900">
              <a:solidFill>
                <a:srgbClr val="134F5C"/>
              </a:solidFill>
              <a:latin typeface="Mada"/>
              <a:ea typeface="Mada"/>
              <a:cs typeface="Mada"/>
              <a:sym typeface="Mada"/>
            </a:endParaRPr>
          </a:p>
        </p:txBody>
      </p:sp>
      <p:sp>
        <p:nvSpPr>
          <p:cNvPr id="152" name="Google Shape;152;p16"/>
          <p:cNvSpPr/>
          <p:nvPr/>
        </p:nvSpPr>
        <p:spPr>
          <a:xfrm rot="5400000">
            <a:off x="1641363" y="6491108"/>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53" name="Google Shape;153;p16"/>
          <p:cNvSpPr/>
          <p:nvPr/>
        </p:nvSpPr>
        <p:spPr>
          <a:xfrm>
            <a:off x="2009618" y="6134328"/>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Observe the baby’s attachment and suckling</a:t>
            </a:r>
            <a:endParaRPr sz="1200">
              <a:latin typeface="Mada"/>
              <a:ea typeface="Mada"/>
              <a:cs typeface="Mada"/>
              <a:sym typeface="Mada"/>
            </a:endParaRPr>
          </a:p>
        </p:txBody>
      </p:sp>
      <p:sp>
        <p:nvSpPr>
          <p:cNvPr id="154" name="Google Shape;154;p16"/>
          <p:cNvSpPr/>
          <p:nvPr/>
        </p:nvSpPr>
        <p:spPr>
          <a:xfrm>
            <a:off x="2477996" y="6884795"/>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rPr>
              <a:t>Observe</a:t>
            </a:r>
            <a:endParaRPr b="1" sz="900">
              <a:solidFill>
                <a:srgbClr val="134F5C"/>
              </a:solidFill>
            </a:endParaRPr>
          </a:p>
        </p:txBody>
      </p:sp>
      <p:sp>
        <p:nvSpPr>
          <p:cNvPr id="155" name="Google Shape;155;p16"/>
          <p:cNvSpPr/>
          <p:nvPr/>
        </p:nvSpPr>
        <p:spPr>
          <a:xfrm rot="5400000">
            <a:off x="3508734" y="6491108"/>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56" name="Google Shape;156;p16"/>
          <p:cNvSpPr/>
          <p:nvPr/>
        </p:nvSpPr>
        <p:spPr>
          <a:xfrm>
            <a:off x="3876985" y="6134328"/>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Notice how the breastfeed finishes</a:t>
            </a:r>
            <a:endParaRPr sz="1200">
              <a:latin typeface="Mada"/>
              <a:ea typeface="Mada"/>
              <a:cs typeface="Mada"/>
              <a:sym typeface="Mada"/>
            </a:endParaRPr>
          </a:p>
        </p:txBody>
      </p:sp>
      <p:sp>
        <p:nvSpPr>
          <p:cNvPr id="157" name="Google Shape;157;p16"/>
          <p:cNvSpPr/>
          <p:nvPr/>
        </p:nvSpPr>
        <p:spPr>
          <a:xfrm>
            <a:off x="4345366" y="6884795"/>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Notice</a:t>
            </a:r>
            <a:endParaRPr b="1" sz="900">
              <a:solidFill>
                <a:srgbClr val="134F5C"/>
              </a:solidFill>
              <a:latin typeface="Mada"/>
              <a:ea typeface="Mada"/>
              <a:cs typeface="Mada"/>
              <a:sym typeface="Mada"/>
            </a:endParaRPr>
          </a:p>
        </p:txBody>
      </p:sp>
      <p:sp>
        <p:nvSpPr>
          <p:cNvPr id="158" name="Google Shape;158;p16"/>
          <p:cNvSpPr/>
          <p:nvPr/>
        </p:nvSpPr>
        <p:spPr>
          <a:xfrm rot="5400000">
            <a:off x="5376105" y="6491108"/>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59" name="Google Shape;159;p16"/>
          <p:cNvSpPr/>
          <p:nvPr/>
        </p:nvSpPr>
        <p:spPr>
          <a:xfrm>
            <a:off x="5744351" y="6134328"/>
            <a:ext cx="1723200" cy="975900"/>
          </a:xfrm>
          <a:prstGeom prst="roundRect">
            <a:avLst>
              <a:gd fmla="val 6755" name="adj"/>
            </a:avLst>
          </a:prstGeom>
          <a:solidFill>
            <a:srgbClr val="EFEFEF"/>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lang="en-GB" sz="1200">
                <a:latin typeface="Mada"/>
                <a:ea typeface="Mada"/>
                <a:cs typeface="Mada"/>
                <a:sym typeface="Mada"/>
              </a:rPr>
              <a:t>Observe the condition of the mother’s breasts</a:t>
            </a:r>
            <a:endParaRPr sz="1200">
              <a:latin typeface="Mada"/>
              <a:ea typeface="Mada"/>
              <a:cs typeface="Mada"/>
              <a:sym typeface="Mada"/>
            </a:endParaRPr>
          </a:p>
        </p:txBody>
      </p:sp>
      <p:sp>
        <p:nvSpPr>
          <p:cNvPr id="160" name="Google Shape;160;p16"/>
          <p:cNvSpPr/>
          <p:nvPr/>
        </p:nvSpPr>
        <p:spPr>
          <a:xfrm>
            <a:off x="6212761" y="6884795"/>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Observe</a:t>
            </a:r>
            <a:endParaRPr b="1" sz="900">
              <a:solidFill>
                <a:srgbClr val="134F5C"/>
              </a:solidFill>
              <a:latin typeface="Mada"/>
              <a:ea typeface="Mada"/>
              <a:cs typeface="Mada"/>
              <a:sym typeface="Mada"/>
            </a:endParaRPr>
          </a:p>
        </p:txBody>
      </p:sp>
      <p:sp>
        <p:nvSpPr>
          <p:cNvPr id="161" name="Google Shape;161;p16"/>
          <p:cNvSpPr/>
          <p:nvPr/>
        </p:nvSpPr>
        <p:spPr>
          <a:xfrm rot="5400000">
            <a:off x="7243475" y="6491108"/>
            <a:ext cx="512700" cy="897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331325" y="5593754"/>
            <a:ext cx="68352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rgbClr val="76A5AF"/>
                </a:solidFill>
                <a:latin typeface="Nunito"/>
                <a:ea typeface="Nunito"/>
                <a:cs typeface="Nunito"/>
                <a:sym typeface="Nunito"/>
              </a:rPr>
              <a:t>How to assess a breastfeed</a:t>
            </a:r>
            <a:r>
              <a:rPr baseline="30000" lang="en-GB" sz="2800">
                <a:solidFill>
                  <a:srgbClr val="6AA84F"/>
                </a:solidFill>
                <a:latin typeface="Mada"/>
                <a:ea typeface="Mada"/>
                <a:cs typeface="Mada"/>
                <a:sym typeface="Mada"/>
              </a:rPr>
              <a:t>2</a:t>
            </a:r>
            <a:endParaRPr sz="2300" u="sng">
              <a:solidFill>
                <a:srgbClr val="76A5AF"/>
              </a:solidFill>
              <a:latin typeface="Nunito"/>
              <a:ea typeface="Nunito"/>
              <a:cs typeface="Nunito"/>
              <a:sym typeface="Nunito"/>
            </a:endParaRPr>
          </a:p>
          <a:p>
            <a:pPr indent="0" lvl="0" marL="0" rtl="0" algn="ctr">
              <a:spcBef>
                <a:spcPts val="0"/>
              </a:spcBef>
              <a:spcAft>
                <a:spcPts val="0"/>
              </a:spcAft>
              <a:buNone/>
            </a:pPr>
            <a:r>
              <a:t/>
            </a:r>
            <a:endParaRPr sz="2300">
              <a:solidFill>
                <a:srgbClr val="76A5AF"/>
              </a:solidFill>
              <a:latin typeface="Nunito"/>
              <a:ea typeface="Nunito"/>
              <a:cs typeface="Nunito"/>
              <a:sym typeface="Nunito"/>
            </a:endParaRPr>
          </a:p>
        </p:txBody>
      </p:sp>
      <p:sp>
        <p:nvSpPr>
          <p:cNvPr id="163" name="Google Shape;163;p16"/>
          <p:cNvSpPr/>
          <p:nvPr/>
        </p:nvSpPr>
        <p:spPr>
          <a:xfrm>
            <a:off x="554858" y="3911833"/>
            <a:ext cx="706783" cy="707136"/>
          </a:xfrm>
          <a:custGeom>
            <a:rect b="b" l="l" r="r" t="t"/>
            <a:pathLst>
              <a:path extrusionOk="0" h="30695" w="30683">
                <a:moveTo>
                  <a:pt x="15348" y="1"/>
                </a:moveTo>
                <a:cubicBezTo>
                  <a:pt x="6871" y="1"/>
                  <a:pt x="1" y="6871"/>
                  <a:pt x="1" y="15348"/>
                </a:cubicBezTo>
                <a:cubicBezTo>
                  <a:pt x="1" y="23825"/>
                  <a:pt x="6871" y="30695"/>
                  <a:pt x="15348" y="30695"/>
                </a:cubicBezTo>
                <a:cubicBezTo>
                  <a:pt x="23813" y="30695"/>
                  <a:pt x="30683" y="23825"/>
                  <a:pt x="30683" y="15348"/>
                </a:cubicBezTo>
                <a:cubicBezTo>
                  <a:pt x="30683" y="6871"/>
                  <a:pt x="23813" y="1"/>
                  <a:pt x="15348" y="1"/>
                </a:cubicBezTo>
                <a:close/>
              </a:path>
            </a:pathLst>
          </a:custGeom>
          <a:solidFill>
            <a:srgbClr val="FFFFFF"/>
          </a:solidFill>
          <a:ln cap="flat" cmpd="sng" w="19050">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134F5C"/>
                </a:solidFill>
                <a:latin typeface="Mada"/>
                <a:ea typeface="Mada"/>
                <a:cs typeface="Mada"/>
                <a:sym typeface="Mada"/>
              </a:rPr>
              <a:t>Look</a:t>
            </a:r>
            <a:endParaRPr b="1" sz="900">
              <a:solidFill>
                <a:srgbClr val="134F5C"/>
              </a:solidFill>
              <a:latin typeface="Mada"/>
              <a:ea typeface="Mada"/>
              <a:cs typeface="Mada"/>
              <a:sym typeface="Mada"/>
            </a:endParaRPr>
          </a:p>
        </p:txBody>
      </p:sp>
      <p:sp>
        <p:nvSpPr>
          <p:cNvPr id="164" name="Google Shape;164;p16"/>
          <p:cNvSpPr txBox="1"/>
          <p:nvPr/>
        </p:nvSpPr>
        <p:spPr>
          <a:xfrm>
            <a:off x="347475" y="7914354"/>
            <a:ext cx="68352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300">
                <a:solidFill>
                  <a:srgbClr val="76A5AF"/>
                </a:solidFill>
                <a:latin typeface="Nunito"/>
                <a:ea typeface="Nunito"/>
                <a:cs typeface="Nunito"/>
                <a:sym typeface="Nunito"/>
              </a:rPr>
              <a:t>How the mother holds her baby </a:t>
            </a:r>
            <a:endParaRPr sz="2300" u="sng">
              <a:solidFill>
                <a:srgbClr val="76A5AF"/>
              </a:solidFill>
              <a:latin typeface="Nunito"/>
              <a:ea typeface="Nunito"/>
              <a:cs typeface="Nunito"/>
              <a:sym typeface="Nunito"/>
            </a:endParaRPr>
          </a:p>
          <a:p>
            <a:pPr indent="0" lvl="0" marL="0" rtl="0" algn="ctr">
              <a:spcBef>
                <a:spcPts val="0"/>
              </a:spcBef>
              <a:spcAft>
                <a:spcPts val="0"/>
              </a:spcAft>
              <a:buNone/>
            </a:pPr>
            <a:r>
              <a:t/>
            </a:r>
            <a:endParaRPr sz="2300">
              <a:solidFill>
                <a:srgbClr val="76A5AF"/>
              </a:solidFill>
              <a:latin typeface="Nunito"/>
              <a:ea typeface="Nunito"/>
              <a:cs typeface="Nunito"/>
              <a:sym typeface="Nunito"/>
            </a:endParaRPr>
          </a:p>
        </p:txBody>
      </p:sp>
      <p:sp>
        <p:nvSpPr>
          <p:cNvPr id="165" name="Google Shape;165;p16"/>
          <p:cNvSpPr txBox="1"/>
          <p:nvPr/>
        </p:nvSpPr>
        <p:spPr>
          <a:xfrm>
            <a:off x="220575" y="8159250"/>
            <a:ext cx="4389600" cy="1829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Mother supports the baby’s whole body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Calm and relaxed? Nervous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four signs of good </a:t>
            </a:r>
            <a:r>
              <a:rPr lang="en-GB" sz="1200">
                <a:latin typeface="Mada"/>
                <a:ea typeface="Mada"/>
                <a:cs typeface="Mada"/>
                <a:sym typeface="Mada"/>
              </a:rPr>
              <a:t>positioning</a:t>
            </a:r>
            <a:r>
              <a:rPr lang="en-GB" sz="1200">
                <a:latin typeface="Mada"/>
                <a:ea typeface="Mada"/>
                <a:cs typeface="Mada"/>
                <a:sym typeface="Mada"/>
              </a:rPr>
              <a:t> of the baby are:</a:t>
            </a:r>
            <a:endParaRPr sz="1200">
              <a:latin typeface="Mada"/>
              <a:ea typeface="Mada"/>
              <a:cs typeface="Mada"/>
              <a:sym typeface="Mada"/>
            </a:endParaRPr>
          </a:p>
          <a:p>
            <a:pPr indent="-304800" lvl="1" marL="914400" rtl="0" algn="l">
              <a:spcBef>
                <a:spcPts val="0"/>
              </a:spcBef>
              <a:spcAft>
                <a:spcPts val="0"/>
              </a:spcAft>
              <a:buSzPts val="1200"/>
              <a:buChar char="○"/>
            </a:pPr>
            <a:r>
              <a:rPr lang="en-GB" sz="1200">
                <a:latin typeface="Mada"/>
                <a:ea typeface="Mada"/>
                <a:cs typeface="Mada"/>
                <a:sym typeface="Mada"/>
              </a:rPr>
              <a:t>The baby should be </a:t>
            </a:r>
            <a:r>
              <a:rPr b="1" lang="en-GB" sz="1200" u="sng">
                <a:latin typeface="Mada"/>
                <a:ea typeface="Mada"/>
                <a:cs typeface="Mada"/>
                <a:sym typeface="Mada"/>
              </a:rPr>
              <a:t>straight</a:t>
            </a:r>
            <a:endParaRPr b="1" sz="1200" u="sng">
              <a:latin typeface="Mada"/>
              <a:ea typeface="Mada"/>
              <a:cs typeface="Mada"/>
              <a:sym typeface="Mada"/>
            </a:endParaRPr>
          </a:p>
          <a:p>
            <a:pPr indent="-304800" lvl="1" marL="914400" rtl="0" algn="l">
              <a:spcBef>
                <a:spcPts val="0"/>
              </a:spcBef>
              <a:spcAft>
                <a:spcPts val="0"/>
              </a:spcAft>
              <a:buSzPts val="1200"/>
              <a:buChar char="○"/>
            </a:pPr>
            <a:r>
              <a:rPr b="1" lang="en-GB" sz="1200" u="sng">
                <a:latin typeface="Mada"/>
                <a:ea typeface="Mada"/>
                <a:cs typeface="Mada"/>
                <a:sym typeface="Mada"/>
              </a:rPr>
              <a:t>Facing</a:t>
            </a:r>
            <a:r>
              <a:rPr lang="en-GB" sz="1200" u="sng">
                <a:latin typeface="Mada"/>
                <a:ea typeface="Mada"/>
                <a:cs typeface="Mada"/>
                <a:sym typeface="Mada"/>
              </a:rPr>
              <a:t> </a:t>
            </a:r>
            <a:r>
              <a:rPr lang="en-GB" sz="1200">
                <a:latin typeface="Mada"/>
                <a:ea typeface="Mada"/>
                <a:cs typeface="Mada"/>
                <a:sym typeface="Mada"/>
              </a:rPr>
              <a:t>the breast </a:t>
            </a:r>
            <a:endParaRPr sz="1200">
              <a:latin typeface="Mada"/>
              <a:ea typeface="Mada"/>
              <a:cs typeface="Mada"/>
              <a:sym typeface="Mada"/>
            </a:endParaRPr>
          </a:p>
          <a:p>
            <a:pPr indent="-304800" lvl="1" marL="914400" rtl="0" algn="l">
              <a:spcBef>
                <a:spcPts val="0"/>
              </a:spcBef>
              <a:spcAft>
                <a:spcPts val="0"/>
              </a:spcAft>
              <a:buSzPts val="1200"/>
              <a:buChar char="○"/>
            </a:pPr>
            <a:r>
              <a:rPr b="1" lang="en-GB" sz="1200" u="sng">
                <a:latin typeface="Mada"/>
                <a:ea typeface="Mada"/>
                <a:cs typeface="Mada"/>
                <a:sym typeface="Mada"/>
              </a:rPr>
              <a:t>Close</a:t>
            </a:r>
            <a:r>
              <a:rPr b="1" lang="en-GB" sz="1200">
                <a:latin typeface="Mada"/>
                <a:ea typeface="Mada"/>
                <a:cs typeface="Mada"/>
                <a:sym typeface="Mada"/>
              </a:rPr>
              <a:t> </a:t>
            </a:r>
            <a:r>
              <a:rPr lang="en-GB" sz="1200">
                <a:latin typeface="Mada"/>
                <a:ea typeface="Mada"/>
                <a:cs typeface="Mada"/>
                <a:sym typeface="Mada"/>
              </a:rPr>
              <a:t>to the mother </a:t>
            </a:r>
            <a:endParaRPr sz="1200">
              <a:latin typeface="Mada"/>
              <a:ea typeface="Mada"/>
              <a:cs typeface="Mada"/>
              <a:sym typeface="Mada"/>
            </a:endParaRPr>
          </a:p>
          <a:p>
            <a:pPr indent="-304800" lvl="1" marL="914400" rtl="0" algn="l">
              <a:spcBef>
                <a:spcPts val="0"/>
              </a:spcBef>
              <a:spcAft>
                <a:spcPts val="0"/>
              </a:spcAft>
              <a:buSzPts val="1200"/>
              <a:buChar char="○"/>
            </a:pPr>
            <a:r>
              <a:rPr lang="en-GB" sz="1200">
                <a:latin typeface="Mada"/>
                <a:ea typeface="Mada"/>
                <a:cs typeface="Mada"/>
                <a:sym typeface="Mada"/>
              </a:rPr>
              <a:t>The baby should be </a:t>
            </a:r>
            <a:r>
              <a:rPr b="1" lang="en-GB" sz="1200" u="sng">
                <a:latin typeface="Mada"/>
                <a:ea typeface="Mada"/>
                <a:cs typeface="Mada"/>
                <a:sym typeface="Mada"/>
              </a:rPr>
              <a:t>supported </a:t>
            </a:r>
            <a:endParaRPr b="1" sz="1200" u="sng">
              <a:latin typeface="Mada"/>
              <a:ea typeface="Mada"/>
              <a:cs typeface="Mada"/>
              <a:sym typeface="Mada"/>
            </a:endParaRPr>
          </a:p>
          <a:p>
            <a:pPr indent="0" lvl="0" marL="0" rtl="0" algn="l">
              <a:spcBef>
                <a:spcPts val="0"/>
              </a:spcBef>
              <a:spcAft>
                <a:spcPts val="0"/>
              </a:spcAft>
              <a:buNone/>
            </a:pPr>
            <a:r>
              <a:t/>
            </a:r>
            <a:endParaRPr sz="1000">
              <a:solidFill>
                <a:schemeClr val="dk1"/>
              </a:solidFill>
              <a:latin typeface="Mada"/>
              <a:ea typeface="Mada"/>
              <a:cs typeface="Mada"/>
              <a:sym typeface="Mada"/>
            </a:endParaRPr>
          </a:p>
          <a:p>
            <a:pPr indent="0" lvl="0" marL="914400" rtl="0" algn="l">
              <a:spcBef>
                <a:spcPts val="0"/>
              </a:spcBef>
              <a:spcAft>
                <a:spcPts val="0"/>
              </a:spcAft>
              <a:buNone/>
            </a:pPr>
            <a:r>
              <a:t/>
            </a:r>
            <a:endParaRPr b="1" sz="1000" u="sng">
              <a:latin typeface="Mada"/>
              <a:ea typeface="Mada"/>
              <a:cs typeface="Mada"/>
              <a:sym typeface="Mada"/>
            </a:endParaRPr>
          </a:p>
        </p:txBody>
      </p:sp>
      <p:pic>
        <p:nvPicPr>
          <p:cNvPr id="166" name="Google Shape;166;p16"/>
          <p:cNvPicPr preferRelativeResize="0"/>
          <p:nvPr/>
        </p:nvPicPr>
        <p:blipFill>
          <a:blip r:embed="rId3">
            <a:alphaModFix/>
          </a:blip>
          <a:stretch>
            <a:fillRect/>
          </a:stretch>
        </p:blipFill>
        <p:spPr>
          <a:xfrm>
            <a:off x="-25441516" y="14081150"/>
            <a:ext cx="1995175" cy="1254280"/>
          </a:xfrm>
          <a:prstGeom prst="rect">
            <a:avLst/>
          </a:prstGeom>
          <a:noFill/>
          <a:ln>
            <a:noFill/>
          </a:ln>
        </p:spPr>
      </p:pic>
      <p:sp>
        <p:nvSpPr>
          <p:cNvPr id="167" name="Google Shape;167;p16"/>
          <p:cNvSpPr/>
          <p:nvPr/>
        </p:nvSpPr>
        <p:spPr>
          <a:xfrm>
            <a:off x="1317387" y="5412289"/>
            <a:ext cx="561900" cy="5403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txBox="1"/>
          <p:nvPr/>
        </p:nvSpPr>
        <p:spPr>
          <a:xfrm>
            <a:off x="4094325" y="8387675"/>
            <a:ext cx="3495000" cy="15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I</a:t>
            </a:r>
            <a:r>
              <a:rPr lang="en-GB" sz="1000">
                <a:solidFill>
                  <a:srgbClr val="6AA84F"/>
                </a:solidFill>
                <a:latin typeface="Mada"/>
                <a:ea typeface="Mada"/>
                <a:cs typeface="Mada"/>
                <a:sym typeface="Mada"/>
              </a:rPr>
              <a:t>t is easier for the baby to attach to the breast if the mother supports the baby’s whole body. Supporting only the baby’s  head and shoulders makes it more difficult. However, supporting the whole body is less important after the first few months, when the baby has more control. If the mother is calm and relaxed, this helps milk flow. If she is nervous, and for example, she shakes or pokes her baby, this can interfere with suckling and breast milk flow. </a:t>
            </a:r>
            <a:endParaRPr>
              <a:solidFill>
                <a:srgbClr val="6AA84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75" y="10158150"/>
            <a:ext cx="7589400" cy="5403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Whatever </a:t>
            </a:r>
            <a:r>
              <a:rPr lang="en-GB" sz="1000">
                <a:solidFill>
                  <a:srgbClr val="6AA84F"/>
                </a:solidFill>
                <a:latin typeface="Mada"/>
                <a:ea typeface="Mada"/>
                <a:cs typeface="Mada"/>
                <a:sym typeface="Mada"/>
              </a:rPr>
              <a:t>position the mother feels comfortable with is fine as long as the 4 key points are met.</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2: While breastfeeding the mother should make sure that there’s “good attachment”.  </a:t>
            </a:r>
            <a:r>
              <a:rPr lang="en-GB" sz="1000">
                <a:solidFill>
                  <a:srgbClr val="6AA84F"/>
                </a:solidFill>
                <a:latin typeface="Mada"/>
                <a:ea typeface="Mada"/>
                <a:cs typeface="Mada"/>
                <a:sym typeface="Mada"/>
              </a:rPr>
              <a:t> Also she should avoid the scissor way of holding the breast as it blocks the mammary ducts instead C- shaped is the most recommended. </a:t>
            </a:r>
            <a:endParaRPr sz="1000">
              <a:solidFill>
                <a:srgbClr val="6AA84F"/>
              </a:solidFill>
              <a:latin typeface="Mada"/>
              <a:ea typeface="Mada"/>
              <a:cs typeface="Mada"/>
              <a:sym typeface="Mada"/>
            </a:endParaRPr>
          </a:p>
        </p:txBody>
      </p:sp>
      <p:sp>
        <p:nvSpPr>
          <p:cNvPr id="175" name="Google Shape;175;p17"/>
          <p:cNvSpPr txBox="1"/>
          <p:nvPr/>
        </p:nvSpPr>
        <p:spPr>
          <a:xfrm>
            <a:off x="122250" y="515388"/>
            <a:ext cx="68352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The baby’s </a:t>
            </a:r>
            <a:r>
              <a:rPr lang="en-GB" sz="2400">
                <a:solidFill>
                  <a:srgbClr val="76A5AF"/>
                </a:solidFill>
                <a:latin typeface="Nunito"/>
                <a:ea typeface="Nunito"/>
                <a:cs typeface="Nunito"/>
                <a:sym typeface="Nunito"/>
              </a:rPr>
              <a:t>position</a:t>
            </a:r>
            <a:r>
              <a:rPr lang="en-GB" sz="2400">
                <a:solidFill>
                  <a:srgbClr val="76A5AF"/>
                </a:solidFill>
                <a:latin typeface="Nunito"/>
                <a:ea typeface="Nunito"/>
                <a:cs typeface="Nunito"/>
                <a:sym typeface="Nunito"/>
              </a:rPr>
              <a:t> </a:t>
            </a:r>
            <a:endParaRPr sz="2400" u="sng">
              <a:solidFill>
                <a:srgbClr val="76A5AF"/>
              </a:solidFill>
              <a:latin typeface="Nunito"/>
              <a:ea typeface="Nunito"/>
              <a:cs typeface="Nunito"/>
              <a:sym typeface="Nunito"/>
            </a:endParaRPr>
          </a:p>
          <a:p>
            <a:pPr indent="0" lvl="0" marL="0" rtl="0" algn="l">
              <a:spcBef>
                <a:spcPts val="0"/>
              </a:spcBef>
              <a:spcAft>
                <a:spcPts val="0"/>
              </a:spcAft>
              <a:buNone/>
            </a:pPr>
            <a:r>
              <a:t/>
            </a:r>
            <a:endParaRPr sz="2300">
              <a:solidFill>
                <a:srgbClr val="76A5AF"/>
              </a:solidFill>
              <a:latin typeface="Nunito"/>
              <a:ea typeface="Nunito"/>
              <a:cs typeface="Nunito"/>
              <a:sym typeface="Nunito"/>
            </a:endParaRPr>
          </a:p>
        </p:txBody>
      </p:sp>
      <p:grpSp>
        <p:nvGrpSpPr>
          <p:cNvPr id="176" name="Google Shape;176;p17"/>
          <p:cNvGrpSpPr/>
          <p:nvPr/>
        </p:nvGrpSpPr>
        <p:grpSpPr>
          <a:xfrm>
            <a:off x="2271696" y="1946986"/>
            <a:ext cx="1237098" cy="1195599"/>
            <a:chOff x="3631100" y="1866150"/>
            <a:chExt cx="149875" cy="144800"/>
          </a:xfrm>
        </p:grpSpPr>
        <p:sp>
          <p:nvSpPr>
            <p:cNvPr id="177" name="Google Shape;177;p17"/>
            <p:cNvSpPr/>
            <p:nvPr/>
          </p:nvSpPr>
          <p:spPr>
            <a:xfrm>
              <a:off x="3631100" y="1866150"/>
              <a:ext cx="149875" cy="144800"/>
            </a:xfrm>
            <a:custGeom>
              <a:rect b="b" l="l" r="r" t="t"/>
              <a:pathLst>
                <a:path extrusionOk="0" h="5792" w="5995">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3654725" y="1907806"/>
              <a:ext cx="86575" cy="78800"/>
            </a:xfrm>
            <a:custGeom>
              <a:rect b="b" l="l" r="r" t="t"/>
              <a:pathLst>
                <a:path extrusionOk="0" h="3152" w="3463">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7"/>
          <p:cNvGrpSpPr/>
          <p:nvPr/>
        </p:nvGrpSpPr>
        <p:grpSpPr>
          <a:xfrm>
            <a:off x="4060794" y="2136894"/>
            <a:ext cx="1354514" cy="1202205"/>
            <a:chOff x="3847850" y="1889150"/>
            <a:chExt cx="164100" cy="145600"/>
          </a:xfrm>
        </p:grpSpPr>
        <p:sp>
          <p:nvSpPr>
            <p:cNvPr id="180" name="Google Shape;180;p17"/>
            <p:cNvSpPr/>
            <p:nvPr/>
          </p:nvSpPr>
          <p:spPr>
            <a:xfrm>
              <a:off x="3847850" y="1889150"/>
              <a:ext cx="164100" cy="145600"/>
            </a:xfrm>
            <a:custGeom>
              <a:rect b="b" l="l" r="r" t="t"/>
              <a:pathLst>
                <a:path extrusionOk="0" h="5824" w="6564">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3887875" y="1912456"/>
              <a:ext cx="89450" cy="78700"/>
            </a:xfrm>
            <a:custGeom>
              <a:rect b="b" l="l" r="r" t="t"/>
              <a:pathLst>
                <a:path extrusionOk="0" h="3148" w="3578">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7"/>
          <p:cNvGrpSpPr/>
          <p:nvPr/>
        </p:nvGrpSpPr>
        <p:grpSpPr>
          <a:xfrm>
            <a:off x="3093402" y="2910153"/>
            <a:ext cx="1234416" cy="1201585"/>
            <a:chOff x="3873514" y="3015503"/>
            <a:chExt cx="1234416" cy="1201585"/>
          </a:xfrm>
        </p:grpSpPr>
        <p:sp>
          <p:nvSpPr>
            <p:cNvPr id="183" name="Google Shape;183;p17"/>
            <p:cNvSpPr/>
            <p:nvPr/>
          </p:nvSpPr>
          <p:spPr>
            <a:xfrm>
              <a:off x="3873514" y="3015503"/>
              <a:ext cx="1234416" cy="1201585"/>
            </a:xfrm>
            <a:custGeom>
              <a:rect b="b" l="l" r="r" t="t"/>
              <a:pathLst>
                <a:path extrusionOk="0" h="5821" w="5982">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4214206" y="3382367"/>
              <a:ext cx="714607" cy="650231"/>
            </a:xfrm>
            <a:custGeom>
              <a:rect b="b" l="l" r="r" t="t"/>
              <a:pathLst>
                <a:path extrusionOk="0" h="3150" w="3463">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17"/>
          <p:cNvGrpSpPr/>
          <p:nvPr/>
        </p:nvGrpSpPr>
        <p:grpSpPr>
          <a:xfrm>
            <a:off x="3254977" y="1186112"/>
            <a:ext cx="1234622" cy="1201585"/>
            <a:chOff x="3750225" y="1774000"/>
            <a:chExt cx="149575" cy="145525"/>
          </a:xfrm>
        </p:grpSpPr>
        <p:sp>
          <p:nvSpPr>
            <p:cNvPr id="186" name="Google Shape;186;p17"/>
            <p:cNvSpPr/>
            <p:nvPr/>
          </p:nvSpPr>
          <p:spPr>
            <a:xfrm>
              <a:off x="3750225" y="1774000"/>
              <a:ext cx="149575" cy="145525"/>
            </a:xfrm>
            <a:custGeom>
              <a:rect b="b" l="l" r="r" t="t"/>
              <a:pathLst>
                <a:path extrusionOk="0" h="5821" w="5983">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3776075" y="1794931"/>
              <a:ext cx="82600" cy="78800"/>
            </a:xfrm>
            <a:custGeom>
              <a:rect b="b" l="l" r="r" t="t"/>
              <a:pathLst>
                <a:path extrusionOk="0" h="3152" w="3304">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17"/>
          <p:cNvSpPr txBox="1"/>
          <p:nvPr/>
        </p:nvSpPr>
        <p:spPr>
          <a:xfrm>
            <a:off x="3510938" y="1400600"/>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1</a:t>
            </a:r>
            <a:endParaRPr b="1" sz="2400">
              <a:solidFill>
                <a:srgbClr val="134F5C"/>
              </a:solidFill>
              <a:latin typeface="Nunito"/>
              <a:ea typeface="Nunito"/>
              <a:cs typeface="Nunito"/>
              <a:sym typeface="Nunito"/>
            </a:endParaRPr>
          </a:p>
        </p:txBody>
      </p:sp>
      <p:sp>
        <p:nvSpPr>
          <p:cNvPr id="189" name="Google Shape;189;p17"/>
          <p:cNvSpPr txBox="1"/>
          <p:nvPr/>
        </p:nvSpPr>
        <p:spPr>
          <a:xfrm>
            <a:off x="2528388" y="2344675"/>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45818E"/>
                </a:solidFill>
                <a:latin typeface="Nunito"/>
                <a:ea typeface="Nunito"/>
                <a:cs typeface="Nunito"/>
                <a:sym typeface="Nunito"/>
              </a:rPr>
              <a:t>2</a:t>
            </a:r>
            <a:endParaRPr b="1" sz="2400">
              <a:solidFill>
                <a:srgbClr val="45818E"/>
              </a:solidFill>
              <a:latin typeface="Nunito"/>
              <a:ea typeface="Nunito"/>
              <a:cs typeface="Nunito"/>
              <a:sym typeface="Nunito"/>
            </a:endParaRPr>
          </a:p>
        </p:txBody>
      </p:sp>
      <p:sp>
        <p:nvSpPr>
          <p:cNvPr id="190" name="Google Shape;190;p17"/>
          <p:cNvSpPr txBox="1"/>
          <p:nvPr/>
        </p:nvSpPr>
        <p:spPr>
          <a:xfrm>
            <a:off x="3510775" y="3339100"/>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76A5AF"/>
                </a:solidFill>
                <a:latin typeface="Nunito"/>
                <a:ea typeface="Nunito"/>
                <a:cs typeface="Nunito"/>
                <a:sym typeface="Nunito"/>
              </a:rPr>
              <a:t>3</a:t>
            </a:r>
            <a:endParaRPr b="1" sz="2400">
              <a:solidFill>
                <a:srgbClr val="76A5AF"/>
              </a:solidFill>
              <a:latin typeface="Nunito"/>
              <a:ea typeface="Nunito"/>
              <a:cs typeface="Nunito"/>
              <a:sym typeface="Nunito"/>
            </a:endParaRPr>
          </a:p>
        </p:txBody>
      </p:sp>
      <p:sp>
        <p:nvSpPr>
          <p:cNvPr id="191" name="Google Shape;191;p17"/>
          <p:cNvSpPr txBox="1"/>
          <p:nvPr/>
        </p:nvSpPr>
        <p:spPr>
          <a:xfrm>
            <a:off x="4489600" y="2387700"/>
            <a:ext cx="561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D9D9D9"/>
                </a:solidFill>
                <a:latin typeface="Nunito"/>
                <a:ea typeface="Nunito"/>
                <a:cs typeface="Nunito"/>
                <a:sym typeface="Nunito"/>
              </a:rPr>
              <a:t>4</a:t>
            </a:r>
            <a:endParaRPr b="1" sz="2400">
              <a:solidFill>
                <a:srgbClr val="D9D9D9"/>
              </a:solidFill>
              <a:latin typeface="Nunito"/>
              <a:ea typeface="Nunito"/>
              <a:cs typeface="Nunito"/>
              <a:sym typeface="Nunito"/>
            </a:endParaRPr>
          </a:p>
        </p:txBody>
      </p:sp>
      <p:cxnSp>
        <p:nvCxnSpPr>
          <p:cNvPr id="192" name="Google Shape;192;p17"/>
          <p:cNvCxnSpPr/>
          <p:nvPr/>
        </p:nvCxnSpPr>
        <p:spPr>
          <a:xfrm rot="10800000">
            <a:off x="2281888" y="1400500"/>
            <a:ext cx="1047900" cy="0"/>
          </a:xfrm>
          <a:prstGeom prst="straightConnector1">
            <a:avLst/>
          </a:prstGeom>
          <a:noFill/>
          <a:ln cap="flat" cmpd="sng" w="9525">
            <a:solidFill>
              <a:srgbClr val="134F5C"/>
            </a:solidFill>
            <a:prstDash val="solid"/>
            <a:round/>
            <a:headEnd len="med" w="med" type="none"/>
            <a:tailEnd len="med" w="med" type="oval"/>
          </a:ln>
        </p:spPr>
      </p:cxnSp>
      <p:cxnSp>
        <p:nvCxnSpPr>
          <p:cNvPr id="193" name="Google Shape;193;p17"/>
          <p:cNvCxnSpPr/>
          <p:nvPr/>
        </p:nvCxnSpPr>
        <p:spPr>
          <a:xfrm rot="10800000">
            <a:off x="1767675" y="2625900"/>
            <a:ext cx="647700" cy="0"/>
          </a:xfrm>
          <a:prstGeom prst="straightConnector1">
            <a:avLst/>
          </a:prstGeom>
          <a:noFill/>
          <a:ln cap="flat" cmpd="sng" w="9525">
            <a:solidFill>
              <a:srgbClr val="45818E"/>
            </a:solidFill>
            <a:prstDash val="solid"/>
            <a:round/>
            <a:headEnd len="med" w="med" type="none"/>
            <a:tailEnd len="med" w="med" type="oval"/>
          </a:ln>
        </p:spPr>
      </p:cxnSp>
      <p:cxnSp>
        <p:nvCxnSpPr>
          <p:cNvPr id="194" name="Google Shape;194;p17"/>
          <p:cNvCxnSpPr/>
          <p:nvPr/>
        </p:nvCxnSpPr>
        <p:spPr>
          <a:xfrm rot="10800000">
            <a:off x="4158300" y="3645075"/>
            <a:ext cx="1047900" cy="0"/>
          </a:xfrm>
          <a:prstGeom prst="straightConnector1">
            <a:avLst/>
          </a:prstGeom>
          <a:noFill/>
          <a:ln cap="flat" cmpd="sng" w="9525">
            <a:solidFill>
              <a:srgbClr val="76A5AF"/>
            </a:solidFill>
            <a:prstDash val="solid"/>
            <a:round/>
            <a:headEnd len="med" w="med" type="oval"/>
            <a:tailEnd len="med" w="med" type="none"/>
          </a:ln>
        </p:spPr>
      </p:cxnSp>
      <p:cxnSp>
        <p:nvCxnSpPr>
          <p:cNvPr id="195" name="Google Shape;195;p17"/>
          <p:cNvCxnSpPr/>
          <p:nvPr/>
        </p:nvCxnSpPr>
        <p:spPr>
          <a:xfrm rot="10800000">
            <a:off x="5168175" y="2625900"/>
            <a:ext cx="676200" cy="0"/>
          </a:xfrm>
          <a:prstGeom prst="straightConnector1">
            <a:avLst/>
          </a:prstGeom>
          <a:noFill/>
          <a:ln cap="flat" cmpd="sng" w="9525">
            <a:solidFill>
              <a:srgbClr val="D9D9D9"/>
            </a:solidFill>
            <a:prstDash val="solid"/>
            <a:round/>
            <a:headEnd len="med" w="med" type="oval"/>
            <a:tailEnd len="med" w="med" type="none"/>
          </a:ln>
        </p:spPr>
      </p:cxnSp>
      <p:sp>
        <p:nvSpPr>
          <p:cNvPr id="196" name="Google Shape;196;p17"/>
          <p:cNvSpPr txBox="1"/>
          <p:nvPr/>
        </p:nvSpPr>
        <p:spPr>
          <a:xfrm>
            <a:off x="308475" y="1378300"/>
            <a:ext cx="1912800" cy="72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IN LINE-ear,shoulder,hip in a straight line; neck not twisted/bent </a:t>
            </a:r>
            <a:r>
              <a:rPr lang="en-GB" sz="1200">
                <a:latin typeface="Mada"/>
                <a:ea typeface="Mada"/>
                <a:cs typeface="Mada"/>
                <a:sym typeface="Mada"/>
              </a:rPr>
              <a:t>forward</a:t>
            </a:r>
            <a:r>
              <a:rPr lang="en-GB" sz="1200">
                <a:latin typeface="Mada"/>
                <a:ea typeface="Mada"/>
                <a:cs typeface="Mada"/>
                <a:sym typeface="Mada"/>
              </a:rPr>
              <a:t> or backward</a:t>
            </a:r>
            <a:endParaRPr i="0" sz="1000" u="none" cap="none" strike="noStrike">
              <a:latin typeface="Mada"/>
              <a:ea typeface="Mada"/>
              <a:cs typeface="Mada"/>
              <a:sym typeface="Mada"/>
            </a:endParaRPr>
          </a:p>
        </p:txBody>
      </p:sp>
      <p:sp>
        <p:nvSpPr>
          <p:cNvPr id="197" name="Google Shape;197;p17"/>
          <p:cNvSpPr txBox="1"/>
          <p:nvPr/>
        </p:nvSpPr>
        <p:spPr>
          <a:xfrm>
            <a:off x="79875" y="2345900"/>
            <a:ext cx="1650900" cy="72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FACING- the breast with baby’s nose to nipple</a:t>
            </a:r>
            <a:endParaRPr i="0" sz="1000" u="none" cap="none" strike="noStrike">
              <a:latin typeface="Mada"/>
              <a:ea typeface="Mada"/>
              <a:cs typeface="Mada"/>
              <a:sym typeface="Mada"/>
            </a:endParaRPr>
          </a:p>
        </p:txBody>
      </p:sp>
      <p:sp>
        <p:nvSpPr>
          <p:cNvPr id="198" name="Google Shape;198;p17"/>
          <p:cNvSpPr txBox="1"/>
          <p:nvPr/>
        </p:nvSpPr>
        <p:spPr>
          <a:xfrm>
            <a:off x="5291825" y="3237500"/>
            <a:ext cx="1650900" cy="72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CLOSE  to mum’s body- baby to breast</a:t>
            </a:r>
            <a:endParaRPr i="0" sz="1000" u="none" cap="none" strike="noStrike">
              <a:latin typeface="Mada"/>
              <a:ea typeface="Mada"/>
              <a:cs typeface="Mada"/>
              <a:sym typeface="Mada"/>
            </a:endParaRPr>
          </a:p>
        </p:txBody>
      </p:sp>
      <p:sp>
        <p:nvSpPr>
          <p:cNvPr id="199" name="Google Shape;199;p17"/>
          <p:cNvSpPr txBox="1"/>
          <p:nvPr/>
        </p:nvSpPr>
        <p:spPr>
          <a:xfrm>
            <a:off x="5858450" y="2265300"/>
            <a:ext cx="1650900" cy="72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 SUPPORTED-at head,shoulders; newborn-support whole body</a:t>
            </a:r>
            <a:endParaRPr i="0" sz="1000" u="none" cap="none" strike="noStrike">
              <a:latin typeface="Mada"/>
              <a:ea typeface="Mada"/>
              <a:cs typeface="Mada"/>
              <a:sym typeface="Mada"/>
            </a:endParaRPr>
          </a:p>
        </p:txBody>
      </p:sp>
      <p:sp>
        <p:nvSpPr>
          <p:cNvPr id="200" name="Google Shape;200;p17"/>
          <p:cNvSpPr txBox="1"/>
          <p:nvPr/>
        </p:nvSpPr>
        <p:spPr>
          <a:xfrm>
            <a:off x="3172700" y="2324238"/>
            <a:ext cx="1234500" cy="8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CC0000"/>
                </a:solidFill>
              </a:rPr>
              <a:t>Remember 4 key points</a:t>
            </a:r>
            <a:endParaRPr b="1" sz="1200">
              <a:solidFill>
                <a:srgbClr val="CC0000"/>
              </a:solidFill>
            </a:endParaRPr>
          </a:p>
        </p:txBody>
      </p:sp>
      <p:sp>
        <p:nvSpPr>
          <p:cNvPr id="201" name="Google Shape;201;p17"/>
          <p:cNvSpPr txBox="1"/>
          <p:nvPr/>
        </p:nvSpPr>
        <p:spPr>
          <a:xfrm>
            <a:off x="318033" y="5501088"/>
            <a:ext cx="3764100" cy="709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1" lang="en-GB">
                <a:latin typeface="Mada"/>
                <a:ea typeface="Mada"/>
                <a:cs typeface="Mada"/>
                <a:sym typeface="Mada"/>
              </a:rPr>
              <a:t>Observe the baby’s attachment and suckling </a:t>
            </a:r>
            <a:r>
              <a:rPr baseline="30000" lang="en-GB" sz="1800">
                <a:solidFill>
                  <a:srgbClr val="6AA84F"/>
                </a:solidFill>
                <a:latin typeface="Mada"/>
                <a:ea typeface="Mada"/>
                <a:cs typeface="Mada"/>
                <a:sym typeface="Mada"/>
              </a:rPr>
              <a:t>2</a:t>
            </a:r>
            <a:endParaRPr>
              <a:latin typeface="Mada"/>
              <a:ea typeface="Mada"/>
              <a:cs typeface="Mada"/>
              <a:sym typeface="Mada"/>
            </a:endParaRPr>
          </a:p>
        </p:txBody>
      </p:sp>
      <p:pic>
        <p:nvPicPr>
          <p:cNvPr descr="poorlatch_ov" id="202" name="Google Shape;202;p17"/>
          <p:cNvPicPr preferRelativeResize="0"/>
          <p:nvPr/>
        </p:nvPicPr>
        <p:blipFill rotWithShape="1">
          <a:blip r:embed="rId3">
            <a:alphaModFix/>
          </a:blip>
          <a:srcRect b="0" l="0" r="0" t="0"/>
          <a:stretch/>
        </p:blipFill>
        <p:spPr>
          <a:xfrm>
            <a:off x="756185" y="4287150"/>
            <a:ext cx="1047900" cy="1278455"/>
          </a:xfrm>
          <a:prstGeom prst="rect">
            <a:avLst/>
          </a:prstGeom>
          <a:noFill/>
          <a:ln cap="flat" cmpd="thickThin" w="57150">
            <a:solidFill>
              <a:srgbClr val="134F5C"/>
            </a:solidFill>
            <a:prstDash val="solid"/>
            <a:miter lim="800000"/>
            <a:headEnd len="sm" w="sm" type="none"/>
            <a:tailEnd len="sm" w="sm" type="none"/>
          </a:ln>
        </p:spPr>
      </p:pic>
      <p:pic>
        <p:nvPicPr>
          <p:cNvPr descr="goodlatch_ov" id="203" name="Google Shape;203;p17"/>
          <p:cNvPicPr preferRelativeResize="0"/>
          <p:nvPr/>
        </p:nvPicPr>
        <p:blipFill rotWithShape="1">
          <a:blip r:embed="rId4">
            <a:alphaModFix/>
          </a:blip>
          <a:srcRect b="0" l="0" r="0" t="0"/>
          <a:stretch/>
        </p:blipFill>
        <p:spPr>
          <a:xfrm>
            <a:off x="2150942" y="4323325"/>
            <a:ext cx="1047900" cy="1206088"/>
          </a:xfrm>
          <a:prstGeom prst="rect">
            <a:avLst/>
          </a:prstGeom>
          <a:noFill/>
          <a:ln cap="flat" cmpd="thickThin" w="57150">
            <a:solidFill>
              <a:srgbClr val="76A5AF"/>
            </a:solidFill>
            <a:prstDash val="solid"/>
            <a:miter lim="800000"/>
            <a:headEnd len="sm" w="sm" type="none"/>
            <a:tailEnd len="sm" w="sm" type="none"/>
          </a:ln>
        </p:spPr>
      </p:pic>
      <p:sp>
        <p:nvSpPr>
          <p:cNvPr id="204" name="Google Shape;204;p17"/>
          <p:cNvSpPr txBox="1"/>
          <p:nvPr/>
        </p:nvSpPr>
        <p:spPr>
          <a:xfrm>
            <a:off x="2098098" y="5013098"/>
            <a:ext cx="402000" cy="3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en-GB" sz="1350">
                <a:solidFill>
                  <a:srgbClr val="000000"/>
                </a:solidFill>
                <a:latin typeface="Verdana"/>
                <a:ea typeface="Verdana"/>
                <a:cs typeface="Verdana"/>
                <a:sym typeface="Verdana"/>
              </a:rPr>
              <a:t>1</a:t>
            </a:r>
            <a:endParaRPr/>
          </a:p>
        </p:txBody>
      </p:sp>
      <p:sp>
        <p:nvSpPr>
          <p:cNvPr id="205" name="Google Shape;205;p17"/>
          <p:cNvSpPr txBox="1"/>
          <p:nvPr/>
        </p:nvSpPr>
        <p:spPr>
          <a:xfrm>
            <a:off x="1402081" y="5013098"/>
            <a:ext cx="402000" cy="3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en-GB" sz="1350">
                <a:solidFill>
                  <a:srgbClr val="000000"/>
                </a:solidFill>
                <a:latin typeface="Verdana"/>
                <a:ea typeface="Verdana"/>
                <a:cs typeface="Verdana"/>
                <a:sym typeface="Verdana"/>
              </a:rPr>
              <a:t>2</a:t>
            </a:r>
            <a:endParaRPr/>
          </a:p>
        </p:txBody>
      </p:sp>
      <p:pic>
        <p:nvPicPr>
          <p:cNvPr id="206" name="Google Shape;206;p17"/>
          <p:cNvPicPr preferRelativeResize="0"/>
          <p:nvPr/>
        </p:nvPicPr>
        <p:blipFill rotWithShape="1">
          <a:blip r:embed="rId5">
            <a:alphaModFix/>
          </a:blip>
          <a:srcRect b="0" l="0" r="0" t="0"/>
          <a:stretch/>
        </p:blipFill>
        <p:spPr>
          <a:xfrm>
            <a:off x="4407212" y="4202850"/>
            <a:ext cx="2836349" cy="1519345"/>
          </a:xfrm>
          <a:prstGeom prst="rect">
            <a:avLst/>
          </a:prstGeom>
          <a:noFill/>
          <a:ln cap="flat" cmpd="sng" w="9525">
            <a:solidFill>
              <a:srgbClr val="134F5C"/>
            </a:solidFill>
            <a:prstDash val="solid"/>
            <a:round/>
            <a:headEnd len="sm" w="sm" type="none"/>
            <a:tailEnd len="sm" w="sm" type="none"/>
          </a:ln>
        </p:spPr>
      </p:pic>
      <p:pic>
        <p:nvPicPr>
          <p:cNvPr id="207" name="Google Shape;207;p17"/>
          <p:cNvPicPr preferRelativeResize="0"/>
          <p:nvPr/>
        </p:nvPicPr>
        <p:blipFill rotWithShape="1">
          <a:blip r:embed="rId6">
            <a:alphaModFix/>
          </a:blip>
          <a:srcRect b="0" l="0" r="0" t="0"/>
          <a:stretch/>
        </p:blipFill>
        <p:spPr>
          <a:xfrm>
            <a:off x="4407200" y="294142"/>
            <a:ext cx="3077100" cy="1777200"/>
          </a:xfrm>
          <a:prstGeom prst="rect">
            <a:avLst/>
          </a:prstGeom>
          <a:noFill/>
          <a:ln>
            <a:noFill/>
          </a:ln>
        </p:spPr>
      </p:pic>
      <p:sp>
        <p:nvSpPr>
          <p:cNvPr id="208" name="Google Shape;208;p17"/>
          <p:cNvSpPr/>
          <p:nvPr/>
        </p:nvSpPr>
        <p:spPr>
          <a:xfrm>
            <a:off x="3047000" y="7212813"/>
            <a:ext cx="1485900" cy="971700"/>
          </a:xfrm>
          <a:prstGeom prst="snip2DiagRect">
            <a:avLst>
              <a:gd fmla="val 0" name="adj1"/>
              <a:gd fmla="val 16667" name="adj2"/>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How a baby latch</a:t>
            </a:r>
            <a:endParaRPr sz="1800">
              <a:solidFill>
                <a:srgbClr val="FFFFFF"/>
              </a:solidFill>
              <a:latin typeface="Nunito"/>
              <a:ea typeface="Nunito"/>
              <a:cs typeface="Nunito"/>
              <a:sym typeface="Nunito"/>
            </a:endParaRPr>
          </a:p>
        </p:txBody>
      </p:sp>
      <p:sp>
        <p:nvSpPr>
          <p:cNvPr id="209" name="Google Shape;209;p17"/>
          <p:cNvSpPr txBox="1"/>
          <p:nvPr/>
        </p:nvSpPr>
        <p:spPr>
          <a:xfrm>
            <a:off x="4971050" y="6993750"/>
            <a:ext cx="2513100" cy="21930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Poor attachment </a:t>
            </a:r>
            <a:endParaRPr b="1">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mouth is not wide open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lower lip is pointing forward (it may also be turned 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chin is away from the breast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More areola is below the baby’s mouth (you might see equal amounts of areola above and below the mouth)</a:t>
            </a:r>
            <a:endParaRPr sz="1200">
              <a:latin typeface="Mada"/>
              <a:ea typeface="Mada"/>
              <a:cs typeface="Mada"/>
              <a:sym typeface="Mada"/>
            </a:endParaRPr>
          </a:p>
        </p:txBody>
      </p:sp>
      <p:sp>
        <p:nvSpPr>
          <p:cNvPr id="210" name="Google Shape;210;p17"/>
          <p:cNvSpPr txBox="1"/>
          <p:nvPr/>
        </p:nvSpPr>
        <p:spPr>
          <a:xfrm>
            <a:off x="436250" y="6210900"/>
            <a:ext cx="2172600" cy="20211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Good attachment</a:t>
            </a:r>
            <a:endParaRPr b="1">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baby’s mouth is wide open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lower lip is turned out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chin is </a:t>
            </a:r>
            <a:r>
              <a:rPr lang="en-GB" sz="1200">
                <a:latin typeface="Mada"/>
                <a:ea typeface="Mada"/>
                <a:cs typeface="Mada"/>
                <a:sym typeface="Mada"/>
              </a:rPr>
              <a:t>touching</a:t>
            </a:r>
            <a:r>
              <a:rPr lang="en-GB" sz="1200">
                <a:latin typeface="Mada"/>
                <a:ea typeface="Mada"/>
                <a:cs typeface="Mada"/>
                <a:sym typeface="Mada"/>
              </a:rPr>
              <a:t> the breast (or nearly so</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More areola is visible above the baby’s mouth than below</a:t>
            </a:r>
            <a:endParaRPr sz="1200">
              <a:latin typeface="Mada"/>
              <a:ea typeface="Mada"/>
              <a:cs typeface="Mada"/>
              <a:sym typeface="Mada"/>
            </a:endParaRPr>
          </a:p>
          <a:p>
            <a:pPr indent="0" lvl="0" marL="457200" rtl="0" algn="ctr">
              <a:spcBef>
                <a:spcPts val="0"/>
              </a:spcBef>
              <a:spcAft>
                <a:spcPts val="0"/>
              </a:spcAft>
              <a:buNone/>
            </a:pPr>
            <a:r>
              <a:t/>
            </a:r>
            <a:endParaRPr sz="1200">
              <a:latin typeface="Mada"/>
              <a:ea typeface="Mada"/>
              <a:cs typeface="Mada"/>
              <a:sym typeface="Mada"/>
            </a:endParaRPr>
          </a:p>
        </p:txBody>
      </p:sp>
      <p:cxnSp>
        <p:nvCxnSpPr>
          <p:cNvPr id="211" name="Google Shape;211;p17"/>
          <p:cNvCxnSpPr>
            <a:stCxn id="208" idx="3"/>
            <a:endCxn id="209" idx="0"/>
          </p:cNvCxnSpPr>
          <p:nvPr/>
        </p:nvCxnSpPr>
        <p:spPr>
          <a:xfrm rot="-5400000">
            <a:off x="4899350" y="5884413"/>
            <a:ext cx="219000" cy="2437800"/>
          </a:xfrm>
          <a:prstGeom prst="bentConnector3">
            <a:avLst>
              <a:gd fmla="val 208761" name="adj1"/>
            </a:avLst>
          </a:prstGeom>
          <a:noFill/>
          <a:ln cap="flat" cmpd="sng" w="9525">
            <a:solidFill>
              <a:srgbClr val="999999"/>
            </a:solidFill>
            <a:prstDash val="solid"/>
            <a:round/>
            <a:headEnd len="med" w="med" type="none"/>
            <a:tailEnd len="med" w="med" type="triangle"/>
          </a:ln>
        </p:spPr>
      </p:cxnSp>
      <p:cxnSp>
        <p:nvCxnSpPr>
          <p:cNvPr id="212" name="Google Shape;212;p17"/>
          <p:cNvCxnSpPr>
            <a:stCxn id="208" idx="1"/>
            <a:endCxn id="210" idx="2"/>
          </p:cNvCxnSpPr>
          <p:nvPr/>
        </p:nvCxnSpPr>
        <p:spPr>
          <a:xfrm rot="5400000">
            <a:off x="2632550" y="7074513"/>
            <a:ext cx="47400" cy="2267400"/>
          </a:xfrm>
          <a:prstGeom prst="bentConnector3">
            <a:avLst>
              <a:gd fmla="val 602557" name="adj1"/>
            </a:avLst>
          </a:prstGeom>
          <a:noFill/>
          <a:ln cap="flat" cmpd="sng" w="9525">
            <a:solidFill>
              <a:srgbClr val="999999"/>
            </a:solidFill>
            <a:prstDash val="solid"/>
            <a:round/>
            <a:headEnd len="med" w="med" type="none"/>
            <a:tailEnd len="med" w="med" type="triangle"/>
          </a:ln>
        </p:spPr>
      </p:cxnSp>
      <p:sp>
        <p:nvSpPr>
          <p:cNvPr id="213" name="Google Shape;213;p17"/>
          <p:cNvSpPr/>
          <p:nvPr/>
        </p:nvSpPr>
        <p:spPr>
          <a:xfrm>
            <a:off x="4016537" y="6951304"/>
            <a:ext cx="561900" cy="5403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4569553" y="294147"/>
            <a:ext cx="402000" cy="3891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txBox="1"/>
          <p:nvPr/>
        </p:nvSpPr>
        <p:spPr>
          <a:xfrm>
            <a:off x="6681650" y="345900"/>
            <a:ext cx="561900" cy="28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aseline="30000" lang="en-GB" sz="1800">
                <a:solidFill>
                  <a:srgbClr val="6AA84F"/>
                </a:solidFill>
                <a:latin typeface="Mada"/>
                <a:ea typeface="Mada"/>
                <a:cs typeface="Mada"/>
                <a:sym typeface="Mada"/>
              </a:rPr>
              <a:t>1</a:t>
            </a:r>
            <a:endParaRPr/>
          </a:p>
        </p:txBody>
      </p:sp>
      <p:pic>
        <p:nvPicPr>
          <p:cNvPr id="216" name="Google Shape;216;p17"/>
          <p:cNvPicPr preferRelativeResize="0"/>
          <p:nvPr/>
        </p:nvPicPr>
        <p:blipFill rotWithShape="1">
          <a:blip r:embed="rId7">
            <a:alphaModFix/>
          </a:blip>
          <a:srcRect b="0" l="0" r="0" t="0"/>
          <a:stretch/>
        </p:blipFill>
        <p:spPr>
          <a:xfrm>
            <a:off x="79877" y="8580789"/>
            <a:ext cx="1650900" cy="146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Frequency of breastfeeds should be every 2-3 hrs and the duration of one feed </a:t>
            </a:r>
            <a:r>
              <a:rPr lang="en-GB" sz="1000">
                <a:solidFill>
                  <a:srgbClr val="6AA84F"/>
                </a:solidFill>
                <a:latin typeface="Mada"/>
                <a:ea typeface="Mada"/>
                <a:cs typeface="Mada"/>
                <a:sym typeface="Mada"/>
              </a:rPr>
              <a:t>should</a:t>
            </a:r>
            <a:r>
              <a:rPr lang="en-GB" sz="1000">
                <a:solidFill>
                  <a:srgbClr val="6AA84F"/>
                </a:solidFill>
                <a:latin typeface="Mada"/>
                <a:ea typeface="Mada"/>
                <a:cs typeface="Mada"/>
                <a:sym typeface="Mada"/>
              </a:rPr>
              <a:t> be 10-</a:t>
            </a:r>
            <a:r>
              <a:rPr lang="en-GB" sz="1000">
                <a:solidFill>
                  <a:srgbClr val="6AA84F"/>
                </a:solidFill>
                <a:latin typeface="Mada"/>
                <a:ea typeface="Mada"/>
                <a:cs typeface="Mada"/>
                <a:sym typeface="Mada"/>
              </a:rPr>
              <a:t>15 mins. </a:t>
            </a:r>
            <a:r>
              <a:rPr b="1" lang="en-GB" sz="1000" u="sng">
                <a:solidFill>
                  <a:srgbClr val="CC0000"/>
                </a:solidFill>
                <a:latin typeface="Mada"/>
                <a:ea typeface="Mada"/>
                <a:cs typeface="Mada"/>
                <a:sym typeface="Mada"/>
              </a:rPr>
              <a:t>Night feeds are important</a:t>
            </a:r>
            <a:r>
              <a:rPr b="1" lang="en-GB" sz="1000" u="sng">
                <a:solidFill>
                  <a:srgbClr val="CC0000"/>
                </a:solidFill>
                <a:latin typeface="Mada"/>
                <a:ea typeface="Mada"/>
                <a:cs typeface="Mada"/>
                <a:sym typeface="Mada"/>
              </a:rPr>
              <a:t> </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If the child </a:t>
            </a:r>
            <a:r>
              <a:rPr lang="en-GB" sz="1000">
                <a:solidFill>
                  <a:srgbClr val="6AA84F"/>
                </a:solidFill>
                <a:latin typeface="Mada"/>
                <a:ea typeface="Mada"/>
                <a:cs typeface="Mada"/>
                <a:sym typeface="Mada"/>
              </a:rPr>
              <a:t>isn't</a:t>
            </a:r>
            <a:r>
              <a:rPr lang="en-GB" sz="1000">
                <a:solidFill>
                  <a:srgbClr val="6AA84F"/>
                </a:solidFill>
                <a:latin typeface="Mada"/>
                <a:ea typeface="Mada"/>
                <a:cs typeface="Mada"/>
                <a:sym typeface="Mada"/>
              </a:rPr>
              <a:t> hungry after 2-3 hrs then the breast milk should be pumped </a:t>
            </a:r>
            <a:endParaRPr sz="1000">
              <a:solidFill>
                <a:srgbClr val="6AA84F"/>
              </a:solidFill>
              <a:latin typeface="Mada"/>
              <a:ea typeface="Mada"/>
              <a:cs typeface="Mada"/>
              <a:sym typeface="Mada"/>
            </a:endParaRPr>
          </a:p>
        </p:txBody>
      </p:sp>
      <p:sp>
        <p:nvSpPr>
          <p:cNvPr id="223" name="Google Shape;223;p18"/>
          <p:cNvSpPr txBox="1"/>
          <p:nvPr/>
        </p:nvSpPr>
        <p:spPr>
          <a:xfrm>
            <a:off x="446900" y="658950"/>
            <a:ext cx="68352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Sign of effective sucking</a:t>
            </a:r>
            <a:endParaRPr sz="2400" u="sng">
              <a:solidFill>
                <a:srgbClr val="76A5AF"/>
              </a:solidFill>
              <a:latin typeface="Nunito"/>
              <a:ea typeface="Nunito"/>
              <a:cs typeface="Nunito"/>
              <a:sym typeface="Nunito"/>
            </a:endParaRPr>
          </a:p>
          <a:p>
            <a:pPr indent="0" lvl="0" marL="0" rtl="0" algn="l">
              <a:spcBef>
                <a:spcPts val="0"/>
              </a:spcBef>
              <a:spcAft>
                <a:spcPts val="0"/>
              </a:spcAft>
              <a:buNone/>
            </a:pPr>
            <a:r>
              <a:t/>
            </a:r>
            <a:endParaRPr sz="2300">
              <a:solidFill>
                <a:srgbClr val="76A5AF"/>
              </a:solidFill>
              <a:latin typeface="Nunito"/>
              <a:ea typeface="Nunito"/>
              <a:cs typeface="Nunito"/>
              <a:sym typeface="Nunito"/>
            </a:endParaRPr>
          </a:p>
        </p:txBody>
      </p:sp>
      <p:sp>
        <p:nvSpPr>
          <p:cNvPr id="224" name="Google Shape;224;p18"/>
          <p:cNvSpPr txBox="1"/>
          <p:nvPr/>
        </p:nvSpPr>
        <p:spPr>
          <a:xfrm>
            <a:off x="625125" y="947550"/>
            <a:ext cx="5921400" cy="31842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GB">
                <a:latin typeface="Nunito"/>
                <a:ea typeface="Nunito"/>
                <a:cs typeface="Nunito"/>
                <a:sym typeface="Nunito"/>
              </a:rPr>
              <a:t>The baby takes slow deep sucks. </a:t>
            </a:r>
            <a:endParaRPr>
              <a:latin typeface="Nunito"/>
              <a:ea typeface="Nunito"/>
              <a:cs typeface="Nunito"/>
              <a:sym typeface="Nunito"/>
            </a:endParaRPr>
          </a:p>
          <a:p>
            <a:pPr indent="0" lvl="0" marL="0" rtl="0" algn="l">
              <a:lnSpc>
                <a:spcPct val="200000"/>
              </a:lnSpc>
              <a:spcBef>
                <a:spcPts val="0"/>
              </a:spcBef>
              <a:spcAft>
                <a:spcPts val="0"/>
              </a:spcAft>
              <a:buNone/>
            </a:pPr>
            <a:r>
              <a:rPr lang="en-GB">
                <a:latin typeface="Nunito"/>
                <a:ea typeface="Nunito"/>
                <a:cs typeface="Nunito"/>
                <a:sym typeface="Nunito"/>
              </a:rPr>
              <a:t>Then he pauses and waits for the ducts to fill up again. </a:t>
            </a:r>
            <a:endParaRPr>
              <a:latin typeface="Nunito"/>
              <a:ea typeface="Nunito"/>
              <a:cs typeface="Nunito"/>
              <a:sym typeface="Nunito"/>
            </a:endParaRPr>
          </a:p>
          <a:p>
            <a:pPr indent="0" lvl="0" marL="0" rtl="0" algn="l">
              <a:lnSpc>
                <a:spcPct val="200000"/>
              </a:lnSpc>
              <a:spcBef>
                <a:spcPts val="0"/>
              </a:spcBef>
              <a:spcAft>
                <a:spcPts val="0"/>
              </a:spcAft>
              <a:buNone/>
            </a:pPr>
            <a:r>
              <a:rPr lang="en-GB">
                <a:latin typeface="Nunito"/>
                <a:ea typeface="Nunito"/>
                <a:cs typeface="Nunito"/>
                <a:sym typeface="Nunito"/>
              </a:rPr>
              <a:t>Then he takes a few quick sucks to start the milk flow. </a:t>
            </a:r>
            <a:endParaRPr>
              <a:latin typeface="Nunito"/>
              <a:ea typeface="Nunito"/>
              <a:cs typeface="Nunito"/>
              <a:sym typeface="Nunito"/>
            </a:endParaRPr>
          </a:p>
          <a:p>
            <a:pPr indent="0" lvl="0" marL="0" rtl="0" algn="l">
              <a:lnSpc>
                <a:spcPct val="200000"/>
              </a:lnSpc>
              <a:spcBef>
                <a:spcPts val="0"/>
              </a:spcBef>
              <a:spcAft>
                <a:spcPts val="0"/>
              </a:spcAft>
              <a:buNone/>
            </a:pPr>
            <a:r>
              <a:rPr lang="en-GB">
                <a:latin typeface="Nunito"/>
                <a:ea typeface="Nunito"/>
                <a:cs typeface="Nunito"/>
                <a:sym typeface="Nunito"/>
              </a:rPr>
              <a:t>As the milk flows, his sucks become deeper and slower again. </a:t>
            </a:r>
            <a:endParaRPr>
              <a:latin typeface="Nunito"/>
              <a:ea typeface="Nunito"/>
              <a:cs typeface="Nunito"/>
              <a:sym typeface="Nunito"/>
            </a:endParaRPr>
          </a:p>
          <a:p>
            <a:pPr indent="0" lvl="0" marL="0" rtl="0" algn="l">
              <a:lnSpc>
                <a:spcPct val="200000"/>
              </a:lnSpc>
              <a:spcBef>
                <a:spcPts val="0"/>
              </a:spcBef>
              <a:spcAft>
                <a:spcPts val="0"/>
              </a:spcAft>
              <a:buNone/>
            </a:pPr>
            <a:r>
              <a:rPr lang="en-GB">
                <a:latin typeface="Nunito"/>
                <a:ea typeface="Nunito"/>
                <a:cs typeface="Nunito"/>
                <a:sym typeface="Nunito"/>
              </a:rPr>
              <a:t>You may see or hear swallowing. </a:t>
            </a:r>
            <a:endParaRPr>
              <a:latin typeface="Nunito"/>
              <a:ea typeface="Nunito"/>
              <a:cs typeface="Nunito"/>
              <a:sym typeface="Nunito"/>
            </a:endParaRPr>
          </a:p>
          <a:p>
            <a:pPr indent="0" lvl="0" marL="0" rtl="0" algn="l">
              <a:lnSpc>
                <a:spcPct val="200000"/>
              </a:lnSpc>
              <a:spcBef>
                <a:spcPts val="0"/>
              </a:spcBef>
              <a:spcAft>
                <a:spcPts val="0"/>
              </a:spcAft>
              <a:buNone/>
            </a:pPr>
            <a:r>
              <a:rPr lang="en-GB">
                <a:latin typeface="Nunito"/>
                <a:ea typeface="Nunito"/>
                <a:cs typeface="Nunito"/>
                <a:sym typeface="Nunito"/>
              </a:rPr>
              <a:t>The babies cheeks are round.</a:t>
            </a:r>
            <a:endParaRPr>
              <a:latin typeface="Nunito"/>
              <a:ea typeface="Nunito"/>
              <a:cs typeface="Nunito"/>
              <a:sym typeface="Nunito"/>
            </a:endParaRPr>
          </a:p>
          <a:p>
            <a:pPr indent="0" lvl="0" marL="0" rtl="0" algn="l">
              <a:lnSpc>
                <a:spcPct val="200000"/>
              </a:lnSpc>
              <a:spcBef>
                <a:spcPts val="0"/>
              </a:spcBef>
              <a:spcAft>
                <a:spcPts val="0"/>
              </a:spcAft>
              <a:buNone/>
            </a:pPr>
            <a:r>
              <a:rPr lang="en-GB">
                <a:solidFill>
                  <a:srgbClr val="6AA84F"/>
                </a:solidFill>
                <a:latin typeface="Nunito"/>
                <a:ea typeface="Nunito"/>
                <a:cs typeface="Nunito"/>
                <a:sym typeface="Nunito"/>
              </a:rPr>
              <a:t>Output (full dipper) </a:t>
            </a:r>
            <a:endParaRPr>
              <a:solidFill>
                <a:srgbClr val="6AA84F"/>
              </a:solidFill>
              <a:latin typeface="Nunito"/>
              <a:ea typeface="Nunito"/>
              <a:cs typeface="Nunito"/>
              <a:sym typeface="Nunito"/>
            </a:endParaRPr>
          </a:p>
          <a:p>
            <a:pPr indent="0" lvl="0" marL="0" rtl="0" algn="l">
              <a:lnSpc>
                <a:spcPct val="200000"/>
              </a:lnSpc>
              <a:spcBef>
                <a:spcPts val="0"/>
              </a:spcBef>
              <a:spcAft>
                <a:spcPts val="0"/>
              </a:spcAft>
              <a:buNone/>
            </a:pPr>
            <a:r>
              <a:t/>
            </a:r>
            <a:endParaRPr>
              <a:latin typeface="Nunito"/>
              <a:ea typeface="Nunito"/>
              <a:cs typeface="Nunito"/>
              <a:sym typeface="Nunito"/>
            </a:endParaRPr>
          </a:p>
        </p:txBody>
      </p:sp>
      <p:cxnSp>
        <p:nvCxnSpPr>
          <p:cNvPr id="225" name="Google Shape;225;p18"/>
          <p:cNvCxnSpPr/>
          <p:nvPr/>
        </p:nvCxnSpPr>
        <p:spPr>
          <a:xfrm>
            <a:off x="307283" y="302898"/>
            <a:ext cx="29700" cy="5819100"/>
          </a:xfrm>
          <a:prstGeom prst="straightConnector1">
            <a:avLst/>
          </a:prstGeom>
          <a:noFill/>
          <a:ln cap="flat" cmpd="sng" w="19050">
            <a:solidFill>
              <a:srgbClr val="A2C4C9"/>
            </a:solidFill>
            <a:prstDash val="dash"/>
            <a:round/>
            <a:headEnd len="med" w="med" type="diamond"/>
            <a:tailEnd len="med" w="med" type="diamond"/>
          </a:ln>
        </p:spPr>
      </p:cxnSp>
      <p:cxnSp>
        <p:nvCxnSpPr>
          <p:cNvPr id="226" name="Google Shape;226;p18"/>
          <p:cNvCxnSpPr/>
          <p:nvPr/>
        </p:nvCxnSpPr>
        <p:spPr>
          <a:xfrm flipH="1">
            <a:off x="275315" y="114882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27" name="Google Shape;227;p18"/>
          <p:cNvCxnSpPr/>
          <p:nvPr/>
        </p:nvCxnSpPr>
        <p:spPr>
          <a:xfrm flipH="1">
            <a:off x="275315" y="158457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28" name="Google Shape;228;p18"/>
          <p:cNvCxnSpPr/>
          <p:nvPr/>
        </p:nvCxnSpPr>
        <p:spPr>
          <a:xfrm flipH="1">
            <a:off x="275315" y="202032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29" name="Google Shape;229;p18"/>
          <p:cNvCxnSpPr/>
          <p:nvPr/>
        </p:nvCxnSpPr>
        <p:spPr>
          <a:xfrm flipH="1">
            <a:off x="275315" y="245607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30" name="Google Shape;230;p18"/>
          <p:cNvCxnSpPr/>
          <p:nvPr/>
        </p:nvCxnSpPr>
        <p:spPr>
          <a:xfrm flipH="1">
            <a:off x="275315" y="289182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31" name="Google Shape;231;p18"/>
          <p:cNvCxnSpPr/>
          <p:nvPr/>
        </p:nvCxnSpPr>
        <p:spPr>
          <a:xfrm flipH="1">
            <a:off x="275315" y="332757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32" name="Google Shape;232;p18"/>
          <p:cNvCxnSpPr/>
          <p:nvPr/>
        </p:nvCxnSpPr>
        <p:spPr>
          <a:xfrm flipH="1">
            <a:off x="275315" y="3763321"/>
            <a:ext cx="349800" cy="1800"/>
          </a:xfrm>
          <a:prstGeom prst="straightConnector1">
            <a:avLst/>
          </a:prstGeom>
          <a:noFill/>
          <a:ln cap="flat" cmpd="sng" w="28575">
            <a:solidFill>
              <a:srgbClr val="76A5AF"/>
            </a:solidFill>
            <a:prstDash val="lgDash"/>
            <a:round/>
            <a:headEnd len="med" w="med" type="oval"/>
            <a:tailEnd len="med" w="med" type="oval"/>
          </a:ln>
        </p:spPr>
      </p:cxnSp>
      <p:cxnSp>
        <p:nvCxnSpPr>
          <p:cNvPr id="233" name="Google Shape;233;p18"/>
          <p:cNvCxnSpPr/>
          <p:nvPr/>
        </p:nvCxnSpPr>
        <p:spPr>
          <a:xfrm flipH="1">
            <a:off x="275315" y="4577671"/>
            <a:ext cx="349800" cy="1800"/>
          </a:xfrm>
          <a:prstGeom prst="straightConnector1">
            <a:avLst/>
          </a:prstGeom>
          <a:noFill/>
          <a:ln cap="flat" cmpd="sng" w="28575">
            <a:solidFill>
              <a:srgbClr val="45818E"/>
            </a:solidFill>
            <a:prstDash val="lgDash"/>
            <a:round/>
            <a:headEnd len="med" w="med" type="oval"/>
            <a:tailEnd len="med" w="med" type="oval"/>
          </a:ln>
        </p:spPr>
      </p:cxnSp>
      <p:cxnSp>
        <p:nvCxnSpPr>
          <p:cNvPr id="234" name="Google Shape;234;p18"/>
          <p:cNvCxnSpPr/>
          <p:nvPr/>
        </p:nvCxnSpPr>
        <p:spPr>
          <a:xfrm flipH="1">
            <a:off x="275315" y="5025346"/>
            <a:ext cx="349800" cy="1800"/>
          </a:xfrm>
          <a:prstGeom prst="straightConnector1">
            <a:avLst/>
          </a:prstGeom>
          <a:noFill/>
          <a:ln cap="flat" cmpd="sng" w="28575">
            <a:solidFill>
              <a:srgbClr val="45818E"/>
            </a:solidFill>
            <a:prstDash val="lgDash"/>
            <a:round/>
            <a:headEnd len="med" w="med" type="oval"/>
            <a:tailEnd len="med" w="med" type="oval"/>
          </a:ln>
        </p:spPr>
      </p:cxnSp>
      <p:cxnSp>
        <p:nvCxnSpPr>
          <p:cNvPr id="235" name="Google Shape;235;p18"/>
          <p:cNvCxnSpPr/>
          <p:nvPr/>
        </p:nvCxnSpPr>
        <p:spPr>
          <a:xfrm flipH="1">
            <a:off x="275315" y="5422633"/>
            <a:ext cx="349800" cy="1800"/>
          </a:xfrm>
          <a:prstGeom prst="straightConnector1">
            <a:avLst/>
          </a:prstGeom>
          <a:noFill/>
          <a:ln cap="flat" cmpd="sng" w="28575">
            <a:solidFill>
              <a:srgbClr val="45818E"/>
            </a:solidFill>
            <a:prstDash val="lgDash"/>
            <a:round/>
            <a:headEnd len="med" w="med" type="oval"/>
            <a:tailEnd len="med" w="med" type="oval"/>
          </a:ln>
        </p:spPr>
      </p:cxnSp>
      <p:sp>
        <p:nvSpPr>
          <p:cNvPr id="236" name="Google Shape;236;p18"/>
          <p:cNvSpPr txBox="1"/>
          <p:nvPr/>
        </p:nvSpPr>
        <p:spPr>
          <a:xfrm>
            <a:off x="710400" y="4406202"/>
            <a:ext cx="5658900" cy="17157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GB">
                <a:solidFill>
                  <a:schemeClr val="dk1"/>
                </a:solidFill>
                <a:latin typeface="Nunito"/>
                <a:ea typeface="Nunito"/>
                <a:cs typeface="Nunito"/>
                <a:sym typeface="Nunito"/>
              </a:rPr>
              <a:t>The baby taking quick shallow sucks all the time.</a:t>
            </a:r>
            <a:endParaRPr>
              <a:solidFill>
                <a:schemeClr val="dk1"/>
              </a:solidFill>
              <a:latin typeface="Nunito"/>
              <a:ea typeface="Nunito"/>
              <a:cs typeface="Nunito"/>
              <a:sym typeface="Nunito"/>
            </a:endParaRPr>
          </a:p>
          <a:p>
            <a:pPr indent="0" lvl="0" marL="0" rtl="0" algn="l">
              <a:lnSpc>
                <a:spcPct val="200000"/>
              </a:lnSpc>
              <a:spcBef>
                <a:spcPts val="0"/>
              </a:spcBef>
              <a:spcAft>
                <a:spcPts val="0"/>
              </a:spcAft>
              <a:buNone/>
            </a:pPr>
            <a:r>
              <a:rPr lang="en-GB">
                <a:solidFill>
                  <a:schemeClr val="dk1"/>
                </a:solidFill>
                <a:latin typeface="Nunito"/>
                <a:ea typeface="Nunito"/>
                <a:cs typeface="Nunito"/>
                <a:sym typeface="Nunito"/>
              </a:rPr>
              <a:t>The baby may make smacking sounds as he sucks. </a:t>
            </a:r>
            <a:endParaRPr>
              <a:solidFill>
                <a:schemeClr val="dk1"/>
              </a:solidFill>
              <a:latin typeface="Nunito"/>
              <a:ea typeface="Nunito"/>
              <a:cs typeface="Nunito"/>
              <a:sym typeface="Nunito"/>
            </a:endParaRPr>
          </a:p>
          <a:p>
            <a:pPr indent="0" lvl="0" marL="0" rtl="0" algn="l">
              <a:lnSpc>
                <a:spcPct val="200000"/>
              </a:lnSpc>
              <a:spcBef>
                <a:spcPts val="0"/>
              </a:spcBef>
              <a:spcAft>
                <a:spcPts val="0"/>
              </a:spcAft>
              <a:buNone/>
            </a:pPr>
            <a:r>
              <a:rPr lang="en-GB">
                <a:solidFill>
                  <a:schemeClr val="dk1"/>
                </a:solidFill>
                <a:latin typeface="Nunito"/>
                <a:ea typeface="Nunito"/>
                <a:cs typeface="Nunito"/>
                <a:sym typeface="Nunito"/>
              </a:rPr>
              <a:t>The baby’s cheeks may be tense or pulled in as he sucks.</a:t>
            </a:r>
            <a:endParaRPr>
              <a:solidFill>
                <a:schemeClr val="dk1"/>
              </a:solidFill>
              <a:latin typeface="Nunito"/>
              <a:ea typeface="Nunito"/>
              <a:cs typeface="Nunito"/>
              <a:sym typeface="Nunito"/>
            </a:endParaRPr>
          </a:p>
          <a:p>
            <a:pPr indent="0" lvl="0" marL="0" rtl="0" algn="l">
              <a:lnSpc>
                <a:spcPct val="200000"/>
              </a:lnSpc>
              <a:spcBef>
                <a:spcPts val="0"/>
              </a:spcBef>
              <a:spcAft>
                <a:spcPts val="0"/>
              </a:spcAft>
              <a:buNone/>
            </a:pPr>
            <a:r>
              <a:rPr lang="en-GB">
                <a:solidFill>
                  <a:schemeClr val="dk1"/>
                </a:solidFill>
                <a:latin typeface="Nunito"/>
                <a:ea typeface="Nunito"/>
                <a:cs typeface="Nunito"/>
                <a:sym typeface="Nunito"/>
              </a:rPr>
              <a:t>that  mean the baby is not getting much breast milk.</a:t>
            </a:r>
            <a:endParaRPr b="1" sz="1000">
              <a:solidFill>
                <a:srgbClr val="6AA84F"/>
              </a:solidFill>
              <a:latin typeface="Mada"/>
              <a:ea typeface="Mada"/>
              <a:cs typeface="Mada"/>
              <a:sym typeface="Mada"/>
            </a:endParaRPr>
          </a:p>
        </p:txBody>
      </p:sp>
      <p:sp>
        <p:nvSpPr>
          <p:cNvPr id="237" name="Google Shape;237;p18"/>
          <p:cNvSpPr txBox="1"/>
          <p:nvPr/>
        </p:nvSpPr>
        <p:spPr>
          <a:xfrm>
            <a:off x="446891" y="4128358"/>
            <a:ext cx="6835200" cy="49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Sign of </a:t>
            </a:r>
            <a:r>
              <a:rPr lang="en-GB" sz="2400">
                <a:solidFill>
                  <a:srgbClr val="76A5AF"/>
                </a:solidFill>
                <a:latin typeface="Nunito"/>
                <a:ea typeface="Nunito"/>
                <a:cs typeface="Nunito"/>
                <a:sym typeface="Nunito"/>
              </a:rPr>
              <a:t>ineffective</a:t>
            </a:r>
            <a:r>
              <a:rPr lang="en-GB" sz="2400">
                <a:solidFill>
                  <a:srgbClr val="76A5AF"/>
                </a:solidFill>
                <a:latin typeface="Nunito"/>
                <a:ea typeface="Nunito"/>
                <a:cs typeface="Nunito"/>
                <a:sym typeface="Nunito"/>
              </a:rPr>
              <a:t> sucking</a:t>
            </a:r>
            <a:endParaRPr sz="2400" u="sng">
              <a:solidFill>
                <a:srgbClr val="76A5AF"/>
              </a:solidFill>
              <a:latin typeface="Nunito"/>
              <a:ea typeface="Nunito"/>
              <a:cs typeface="Nunito"/>
              <a:sym typeface="Nunito"/>
            </a:endParaRPr>
          </a:p>
          <a:p>
            <a:pPr indent="0" lvl="0" marL="0" rtl="0" algn="l">
              <a:spcBef>
                <a:spcPts val="0"/>
              </a:spcBef>
              <a:spcAft>
                <a:spcPts val="0"/>
              </a:spcAft>
              <a:buNone/>
            </a:pPr>
            <a:r>
              <a:t/>
            </a:r>
            <a:endParaRPr sz="2300">
              <a:solidFill>
                <a:srgbClr val="76A5AF"/>
              </a:solidFill>
              <a:latin typeface="Nunito"/>
              <a:ea typeface="Nunito"/>
              <a:cs typeface="Nunito"/>
              <a:sym typeface="Nunito"/>
            </a:endParaRPr>
          </a:p>
        </p:txBody>
      </p:sp>
      <p:cxnSp>
        <p:nvCxnSpPr>
          <p:cNvPr id="238" name="Google Shape;238;p18"/>
          <p:cNvCxnSpPr/>
          <p:nvPr/>
        </p:nvCxnSpPr>
        <p:spPr>
          <a:xfrm flipH="1">
            <a:off x="275327" y="5920746"/>
            <a:ext cx="349800" cy="1800"/>
          </a:xfrm>
          <a:prstGeom prst="straightConnector1">
            <a:avLst/>
          </a:prstGeom>
          <a:noFill/>
          <a:ln cap="flat" cmpd="sng" w="28575">
            <a:solidFill>
              <a:srgbClr val="45818E"/>
            </a:solidFill>
            <a:prstDash val="lgDash"/>
            <a:round/>
            <a:headEnd len="med" w="med" type="oval"/>
            <a:tailEnd len="med" w="med" type="oval"/>
          </a:ln>
        </p:spPr>
      </p:cxnSp>
      <p:pic>
        <p:nvPicPr>
          <p:cNvPr id="239" name="Google Shape;239;p18"/>
          <p:cNvPicPr preferRelativeResize="0"/>
          <p:nvPr/>
        </p:nvPicPr>
        <p:blipFill rotWithShape="1">
          <a:blip r:embed="rId3">
            <a:alphaModFix/>
          </a:blip>
          <a:srcRect b="16464" l="1838" r="1896" t="4414"/>
          <a:stretch/>
        </p:blipFill>
        <p:spPr>
          <a:xfrm>
            <a:off x="4675750" y="2644525"/>
            <a:ext cx="2606350" cy="1514375"/>
          </a:xfrm>
          <a:prstGeom prst="rect">
            <a:avLst/>
          </a:prstGeom>
          <a:noFill/>
          <a:ln>
            <a:noFill/>
          </a:ln>
        </p:spPr>
      </p:pic>
      <p:sp>
        <p:nvSpPr>
          <p:cNvPr id="240" name="Google Shape;240;p18"/>
          <p:cNvSpPr txBox="1"/>
          <p:nvPr/>
        </p:nvSpPr>
        <p:spPr>
          <a:xfrm>
            <a:off x="446912" y="6142350"/>
            <a:ext cx="5588400" cy="627000"/>
          </a:xfrm>
          <a:prstGeom prst="rect">
            <a:avLst/>
          </a:prstGeom>
          <a:noFill/>
          <a:ln>
            <a:noFill/>
          </a:ln>
        </p:spPr>
        <p:txBody>
          <a:bodyPr anchorCtr="0" anchor="t" bIns="91425" lIns="91425" spcFirstLastPara="1" rIns="91425" wrap="square" tIns="91425">
            <a:noAutofit/>
          </a:bodyPr>
          <a:lstStyle/>
          <a:p>
            <a:pPr indent="0" lvl="0" marL="0" rtl="1" algn="l">
              <a:spcBef>
                <a:spcPts val="0"/>
              </a:spcBef>
              <a:spcAft>
                <a:spcPts val="0"/>
              </a:spcAft>
              <a:buClr>
                <a:srgbClr val="EBEBEB"/>
              </a:buClr>
              <a:buSzPts val="2800"/>
              <a:buFont typeface="Century Gothic"/>
              <a:buNone/>
            </a:pPr>
            <a:r>
              <a:rPr lang="en-GB" sz="2400" cap="small">
                <a:solidFill>
                  <a:srgbClr val="76A5AF"/>
                </a:solidFill>
                <a:latin typeface="Nunito"/>
                <a:ea typeface="Nunito"/>
                <a:cs typeface="Nunito"/>
                <a:sym typeface="Nunito"/>
              </a:rPr>
              <a:t>BREASTFEED </a:t>
            </a:r>
            <a:r>
              <a:rPr lang="en-GB" sz="2400" cap="small">
                <a:solidFill>
                  <a:srgbClr val="76A5AF"/>
                </a:solidFill>
                <a:latin typeface="Nunito"/>
                <a:ea typeface="Nunito"/>
                <a:cs typeface="Nunito"/>
                <a:sym typeface="Nunito"/>
              </a:rPr>
              <a:t>HISTORY </a:t>
            </a:r>
            <a:r>
              <a:rPr lang="en-GB" sz="2400" cap="small">
                <a:solidFill>
                  <a:srgbClr val="76A5AF"/>
                </a:solidFill>
                <a:latin typeface="Nunito"/>
                <a:ea typeface="Nunito"/>
                <a:cs typeface="Nunito"/>
                <a:sym typeface="Nunito"/>
              </a:rPr>
              <a:t>JOB AID</a:t>
            </a:r>
            <a:r>
              <a:rPr baseline="30000" lang="en-GB" sz="2800">
                <a:solidFill>
                  <a:srgbClr val="6AA84F"/>
                </a:solidFill>
                <a:latin typeface="Mada"/>
                <a:ea typeface="Mada"/>
                <a:cs typeface="Mada"/>
                <a:sym typeface="Mada"/>
              </a:rPr>
              <a:t>1</a:t>
            </a:r>
            <a:endParaRPr sz="3300">
              <a:solidFill>
                <a:srgbClr val="76A5AF"/>
              </a:solidFill>
              <a:latin typeface="Nunito"/>
              <a:ea typeface="Nunito"/>
              <a:cs typeface="Nunito"/>
              <a:sym typeface="Nunito"/>
            </a:endParaRPr>
          </a:p>
        </p:txBody>
      </p:sp>
      <p:pic>
        <p:nvPicPr>
          <p:cNvPr id="241" name="Google Shape;241;p18"/>
          <p:cNvPicPr preferRelativeResize="0"/>
          <p:nvPr/>
        </p:nvPicPr>
        <p:blipFill rotWithShape="1">
          <a:blip r:embed="rId4">
            <a:alphaModFix/>
          </a:blip>
          <a:srcRect b="0" l="0" r="0" t="0"/>
          <a:stretch/>
        </p:blipFill>
        <p:spPr>
          <a:xfrm>
            <a:off x="307265" y="6816148"/>
            <a:ext cx="3439500" cy="2443200"/>
          </a:xfrm>
          <a:prstGeom prst="rect">
            <a:avLst/>
          </a:prstGeom>
          <a:noFill/>
          <a:ln>
            <a:noFill/>
          </a:ln>
        </p:spPr>
      </p:pic>
      <p:pic>
        <p:nvPicPr>
          <p:cNvPr id="242" name="Google Shape;242;p18"/>
          <p:cNvPicPr preferRelativeResize="0"/>
          <p:nvPr/>
        </p:nvPicPr>
        <p:blipFill rotWithShape="1">
          <a:blip r:embed="rId5">
            <a:alphaModFix/>
          </a:blip>
          <a:srcRect b="0" l="0" r="0" t="0"/>
          <a:stretch/>
        </p:blipFill>
        <p:spPr>
          <a:xfrm>
            <a:off x="3773785" y="6816142"/>
            <a:ext cx="2965200" cy="2443200"/>
          </a:xfrm>
          <a:prstGeom prst="rect">
            <a:avLst/>
          </a:prstGeom>
          <a:noFill/>
          <a:ln>
            <a:noFill/>
          </a:ln>
        </p:spPr>
      </p:pic>
      <p:pic>
        <p:nvPicPr>
          <p:cNvPr id="243" name="Google Shape;243;p18"/>
          <p:cNvPicPr preferRelativeResize="0"/>
          <p:nvPr/>
        </p:nvPicPr>
        <p:blipFill>
          <a:blip r:embed="rId6">
            <a:alphaModFix/>
          </a:blip>
          <a:stretch>
            <a:fillRect/>
          </a:stretch>
        </p:blipFill>
        <p:spPr>
          <a:xfrm rot="1414679">
            <a:off x="738153" y="4028387"/>
            <a:ext cx="95844" cy="116201"/>
          </a:xfrm>
          <a:prstGeom prst="rect">
            <a:avLst/>
          </a:prstGeom>
          <a:noFill/>
          <a:ln>
            <a:noFill/>
          </a:ln>
        </p:spPr>
      </p:pic>
      <p:pic>
        <p:nvPicPr>
          <p:cNvPr id="244" name="Google Shape;244;p18">
            <a:hlinkClick r:id="rId7"/>
          </p:cNvPr>
          <p:cNvPicPr preferRelativeResize="0"/>
          <p:nvPr/>
        </p:nvPicPr>
        <p:blipFill>
          <a:blip r:embed="rId8">
            <a:alphaModFix/>
          </a:blip>
          <a:stretch>
            <a:fillRect/>
          </a:stretch>
        </p:blipFill>
        <p:spPr>
          <a:xfrm>
            <a:off x="5924870" y="787671"/>
            <a:ext cx="1001999" cy="1001999"/>
          </a:xfrm>
          <a:prstGeom prst="rect">
            <a:avLst/>
          </a:prstGeom>
          <a:noFill/>
          <a:ln>
            <a:noFill/>
          </a:ln>
        </p:spPr>
      </p:pic>
      <p:sp>
        <p:nvSpPr>
          <p:cNvPr id="245" name="Google Shape;245;p18"/>
          <p:cNvSpPr txBox="1"/>
          <p:nvPr/>
        </p:nvSpPr>
        <p:spPr>
          <a:xfrm>
            <a:off x="5430925" y="4243050"/>
            <a:ext cx="1989900" cy="3000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Char char="-"/>
            </a:pPr>
            <a:r>
              <a:rPr b="1" i="1" lang="en-GB" sz="1000">
                <a:solidFill>
                  <a:srgbClr val="6AA84F"/>
                </a:solidFill>
                <a:latin typeface="Mada"/>
                <a:ea typeface="Mada"/>
                <a:cs typeface="Mada"/>
                <a:sym typeface="Mada"/>
              </a:rPr>
              <a:t>To demonstrate effective suckling:</a:t>
            </a:r>
            <a:endParaRPr b="1" sz="1000">
              <a:solidFill>
                <a:srgbClr val="6AA84F"/>
              </a:solidFill>
              <a:latin typeface="Mada"/>
              <a:ea typeface="Mada"/>
              <a:cs typeface="Mada"/>
              <a:sym typeface="Mada"/>
            </a:endParaRPr>
          </a:p>
          <a:p>
            <a:pPr indent="0" lvl="0" marL="0" rtl="0" algn="l">
              <a:spcBef>
                <a:spcPts val="0"/>
              </a:spcBef>
              <a:spcAft>
                <a:spcPts val="0"/>
              </a:spcAft>
              <a:buNone/>
            </a:pPr>
            <a:r>
              <a:rPr b="1" lang="en-GB" sz="1000">
                <a:solidFill>
                  <a:srgbClr val="6AA84F"/>
                </a:solidFill>
                <a:latin typeface="Mada"/>
                <a:ea typeface="Mada"/>
                <a:cs typeface="Mada"/>
                <a:sym typeface="Mada"/>
              </a:rPr>
              <a:t>Suck on your fist, with your mouth open wide, your tongue forward, and your lower lip curled back. Give slow deep sucks, about 1 per second. </a:t>
            </a:r>
            <a:endParaRPr b="1" sz="1000">
              <a:solidFill>
                <a:srgbClr val="6AA84F"/>
              </a:solidFill>
              <a:latin typeface="Mada"/>
              <a:ea typeface="Mada"/>
              <a:cs typeface="Mada"/>
              <a:sym typeface="Mada"/>
            </a:endParaRPr>
          </a:p>
          <a:p>
            <a:pPr indent="0" lvl="0" marL="0" rtl="0" algn="l">
              <a:spcBef>
                <a:spcPts val="0"/>
              </a:spcBef>
              <a:spcAft>
                <a:spcPts val="0"/>
              </a:spcAft>
              <a:buNone/>
            </a:pPr>
            <a:r>
              <a:rPr b="1" lang="en-GB" sz="1000">
                <a:solidFill>
                  <a:srgbClr val="6AA84F"/>
                </a:solidFill>
                <a:latin typeface="Mada"/>
                <a:ea typeface="Mada"/>
                <a:cs typeface="Mada"/>
                <a:sym typeface="Mada"/>
              </a:rPr>
              <a:t> </a:t>
            </a:r>
            <a:endParaRPr b="1"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b="1" i="1" lang="en-GB" sz="1000">
                <a:solidFill>
                  <a:srgbClr val="6AA84F"/>
                </a:solidFill>
                <a:latin typeface="Mada"/>
                <a:ea typeface="Mada"/>
                <a:cs typeface="Mada"/>
                <a:sym typeface="Mada"/>
              </a:rPr>
              <a:t>To demonstrate ineffective suckling:</a:t>
            </a:r>
            <a:endParaRPr b="1" sz="1000">
              <a:solidFill>
                <a:srgbClr val="6AA84F"/>
              </a:solidFill>
              <a:latin typeface="Mada"/>
              <a:ea typeface="Mada"/>
              <a:cs typeface="Mada"/>
              <a:sym typeface="Mada"/>
            </a:endParaRPr>
          </a:p>
          <a:p>
            <a:pPr indent="0" lvl="0" marL="0" rtl="0" algn="l">
              <a:spcBef>
                <a:spcPts val="0"/>
              </a:spcBef>
              <a:spcAft>
                <a:spcPts val="0"/>
              </a:spcAft>
              <a:buNone/>
            </a:pPr>
            <a:r>
              <a:rPr b="1" lang="en-GB" sz="1000">
                <a:solidFill>
                  <a:srgbClr val="6AA84F"/>
                </a:solidFill>
                <a:latin typeface="Mada"/>
                <a:ea typeface="Mada"/>
                <a:cs typeface="Mada"/>
                <a:sym typeface="Mada"/>
              </a:rPr>
              <a:t>Suck on your thumb, with your mouth almost closed, your lips pointing forwards, and letting your cheeks pull in. Give quick, small sucks</a:t>
            </a:r>
            <a:endParaRPr b="1" sz="1000">
              <a:solidFill>
                <a:srgbClr val="6AA84F"/>
              </a:solidFill>
              <a:latin typeface="Mada"/>
              <a:ea typeface="Mada"/>
              <a:cs typeface="Mada"/>
              <a:sym typeface="Mada"/>
            </a:endParaRPr>
          </a:p>
        </p:txBody>
      </p:sp>
      <p:sp>
        <p:nvSpPr>
          <p:cNvPr id="246" name="Google Shape;246;p18"/>
          <p:cNvSpPr/>
          <p:nvPr/>
        </p:nvSpPr>
        <p:spPr>
          <a:xfrm>
            <a:off x="446900" y="7884575"/>
            <a:ext cx="204000" cy="1449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973" y="7577275"/>
            <a:ext cx="7589400" cy="31212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It summarizes the key points for assessing a breastfeed. You will use this form to practise observing breastfeeds with mothers and babies. </a:t>
            </a:r>
            <a:endParaRPr sz="1000">
              <a:solidFill>
                <a:srgbClr val="6AA84F"/>
              </a:solidFill>
              <a:latin typeface="Mada"/>
              <a:ea typeface="Mada"/>
              <a:cs typeface="Mada"/>
              <a:sym typeface="Mada"/>
            </a:endParaRPr>
          </a:p>
          <a:p>
            <a:pPr indent="0" lvl="1" marL="0" rtl="0" algn="l">
              <a:lnSpc>
                <a:spcPct val="80000"/>
              </a:lnSpc>
              <a:spcBef>
                <a:spcPts val="0"/>
              </a:spcBef>
              <a:spcAft>
                <a:spcPts val="0"/>
              </a:spcAft>
              <a:buNone/>
            </a:pPr>
            <a:r>
              <a:t/>
            </a:r>
            <a:endParaRPr sz="1000">
              <a:solidFill>
                <a:srgbClr val="6AA84F"/>
              </a:solidFill>
              <a:latin typeface="Mada"/>
              <a:ea typeface="Mada"/>
              <a:cs typeface="Mada"/>
              <a:sym typeface="Mada"/>
            </a:endParaRPr>
          </a:p>
          <a:p>
            <a:pPr indent="0" lvl="1" marL="0" rtl="0" algn="l">
              <a:lnSpc>
                <a:spcPct val="80000"/>
              </a:lnSpc>
              <a:spcBef>
                <a:spcPts val="0"/>
              </a:spcBef>
              <a:spcAft>
                <a:spcPts val="0"/>
              </a:spcAft>
              <a:buNone/>
            </a:pPr>
            <a:r>
              <a:rPr lang="en-GB" sz="1000">
                <a:solidFill>
                  <a:srgbClr val="6AA84F"/>
                </a:solidFill>
                <a:latin typeface="Mada"/>
                <a:ea typeface="Mada"/>
                <a:cs typeface="Mada"/>
                <a:sym typeface="Mada"/>
              </a:rPr>
              <a:t>The signs are in 6 groups: General signs of the mother, and of the baby; Condition of the breasts; the baby’s position; the baby’s attachment; and suckling. There are 3 signs each for mother and baby, and four signs in each of the other groups.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Notice that the signs on the left all show that breastfeeding is going well. The signs on the right indicate a possible difficulty.</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 Beside each sign is a box to mark with a tick if you have seen the sign in the mother and baby that you are observing.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As you observe a breastfeed, mark a tick in the box for each sign that you observe. If you do not observe a sign, do not make a mark.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If all ticks are on the left hand side of the form, breastfeeding is probably going well.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If there are some ticks on the right hand side, then breastfeeding may not be going well. This mother may have a difficulty, and she may need your help.</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The negative signs, such as "no signs of milk ejection", and "cannot see tongue", do not necessarily mean that there is a difficulty. However, the opposite positive signs are always helpful.</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If a mother says that breastfeeding is going well, but you see signs that indicate a possible difficulty, you must decide what to do.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	- In the days soon after delivery, while the mother is still learning, offer to help her. Even if she is not aware of any difficulty now, you may prevent one occurring later.</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rPr lang="en-GB" sz="1000">
                <a:solidFill>
                  <a:srgbClr val="6AA84F"/>
                </a:solidFill>
                <a:latin typeface="Mada"/>
                <a:ea typeface="Mada"/>
                <a:cs typeface="Mada"/>
                <a:sym typeface="Mada"/>
              </a:rPr>
              <a:t>	- If breastfeeding seems to be well established, you probably do not want to intervene immediately. It is usually more helpful to see her again soon, and follow the baby's growth, to make sure that breastfeeding continues to go well. Intervene only if a difficulty arises. </a:t>
            </a:r>
            <a:endParaRPr sz="1000">
              <a:solidFill>
                <a:srgbClr val="6AA84F"/>
              </a:solidFill>
              <a:latin typeface="Mada"/>
              <a:ea typeface="Mada"/>
              <a:cs typeface="Mada"/>
              <a:sym typeface="Mada"/>
            </a:endParaRPr>
          </a:p>
          <a:p>
            <a:pPr indent="0" lvl="0" marL="0" rtl="0" algn="l">
              <a:lnSpc>
                <a:spcPct val="80000"/>
              </a:lnSpc>
              <a:spcBef>
                <a:spcPts val="0"/>
              </a:spcBef>
              <a:spcAft>
                <a:spcPts val="0"/>
              </a:spcAft>
              <a:buNone/>
            </a:pPr>
            <a:r>
              <a:t/>
            </a:r>
            <a:endParaRPr sz="1085">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53" name="Google Shape;253;p19"/>
          <p:cNvSpPr txBox="1"/>
          <p:nvPr/>
        </p:nvSpPr>
        <p:spPr>
          <a:xfrm>
            <a:off x="875050" y="500963"/>
            <a:ext cx="5588400" cy="627000"/>
          </a:xfrm>
          <a:prstGeom prst="rect">
            <a:avLst/>
          </a:prstGeom>
          <a:noFill/>
          <a:ln>
            <a:noFill/>
          </a:ln>
        </p:spPr>
        <p:txBody>
          <a:bodyPr anchorCtr="0" anchor="t" bIns="91425" lIns="91425" spcFirstLastPara="1" rIns="91425" wrap="square" tIns="91425">
            <a:noAutofit/>
          </a:bodyPr>
          <a:lstStyle/>
          <a:p>
            <a:pPr indent="0" lvl="0" marL="0" rtl="1" algn="l">
              <a:spcBef>
                <a:spcPts val="0"/>
              </a:spcBef>
              <a:spcAft>
                <a:spcPts val="0"/>
              </a:spcAft>
              <a:buClr>
                <a:srgbClr val="EBEBEB"/>
              </a:buClr>
              <a:buSzPts val="2800"/>
              <a:buFont typeface="Century Gothic"/>
              <a:buNone/>
            </a:pPr>
            <a:r>
              <a:rPr lang="en-GB" sz="2400" cap="small">
                <a:solidFill>
                  <a:srgbClr val="76A5AF"/>
                </a:solidFill>
                <a:latin typeface="Nunito"/>
                <a:ea typeface="Nunito"/>
                <a:cs typeface="Nunito"/>
                <a:sym typeface="Nunito"/>
              </a:rPr>
              <a:t>BREASTFEED OBSERVATION JOB AID</a:t>
            </a:r>
            <a:endParaRPr sz="2400">
              <a:solidFill>
                <a:srgbClr val="76A5AF"/>
              </a:solidFill>
              <a:latin typeface="Nunito"/>
              <a:ea typeface="Nunito"/>
              <a:cs typeface="Nunito"/>
              <a:sym typeface="Nunito"/>
            </a:endParaRPr>
          </a:p>
        </p:txBody>
      </p:sp>
      <p:pic>
        <p:nvPicPr>
          <p:cNvPr id="254" name="Google Shape;254;p19"/>
          <p:cNvPicPr preferRelativeResize="0"/>
          <p:nvPr/>
        </p:nvPicPr>
        <p:blipFill rotWithShape="1">
          <a:blip r:embed="rId3">
            <a:alphaModFix/>
          </a:blip>
          <a:srcRect b="0" l="0" r="0" t="0"/>
          <a:stretch/>
        </p:blipFill>
        <p:spPr>
          <a:xfrm>
            <a:off x="1071549" y="1127975"/>
            <a:ext cx="5195400" cy="614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0"/>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
          <p:cNvSpPr txBox="1"/>
          <p:nvPr/>
        </p:nvSpPr>
        <p:spPr>
          <a:xfrm>
            <a:off x="179900" y="2514700"/>
            <a:ext cx="4429800" cy="20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Case 2:</a:t>
            </a:r>
            <a:endParaRPr sz="2400">
              <a:solidFill>
                <a:srgbClr val="76A5AF"/>
              </a:solidFill>
              <a:latin typeface="Nunito"/>
              <a:ea typeface="Nunito"/>
              <a:cs typeface="Nunito"/>
              <a:sym typeface="Nunito"/>
            </a:endParaRPr>
          </a:p>
          <a:p>
            <a:pPr indent="0" lvl="0" marL="342900" rtl="0" algn="l">
              <a:spcBef>
                <a:spcPts val="0"/>
              </a:spcBef>
              <a:spcAft>
                <a:spcPts val="0"/>
              </a:spcAft>
              <a:buNone/>
            </a:pPr>
            <a:r>
              <a:t/>
            </a:r>
            <a:endParaRPr sz="1200">
              <a:latin typeface="Mada"/>
              <a:ea typeface="Mada"/>
              <a:cs typeface="Mada"/>
              <a:sym typeface="Mada"/>
            </a:endParaRPr>
          </a:p>
          <a:p>
            <a:pPr indent="-276860" lvl="0" marL="342900" rtl="0" algn="l">
              <a:spcBef>
                <a:spcPts val="0"/>
              </a:spcBef>
              <a:spcAft>
                <a:spcPts val="0"/>
              </a:spcAft>
              <a:buClr>
                <a:srgbClr val="76A5AF"/>
              </a:buClr>
              <a:buSzPts val="1200"/>
              <a:buFont typeface="Mada"/>
              <a:buChar char="►"/>
            </a:pPr>
            <a:r>
              <a:rPr lang="en-GB" sz="1200">
                <a:latin typeface="Mada"/>
                <a:ea typeface="Mada"/>
                <a:cs typeface="Mada"/>
                <a:sym typeface="Mada"/>
              </a:rPr>
              <a:t>Mariam gave her previous baby regular supplements from birth. Now she is hearing that supplements are not good for babies and wants to know why because she want to give her daughter. Her baby now is 3 months ht 58 cm wt 6 kg</a:t>
            </a:r>
            <a:endParaRPr sz="1200">
              <a:latin typeface="Mada"/>
              <a:ea typeface="Mada"/>
              <a:cs typeface="Mada"/>
              <a:sym typeface="Mada"/>
            </a:endParaRPr>
          </a:p>
          <a:p>
            <a:pPr indent="-327660" lvl="0" marL="342900" rtl="0" algn="l">
              <a:spcBef>
                <a:spcPts val="1000"/>
              </a:spcBef>
              <a:spcAft>
                <a:spcPts val="0"/>
              </a:spcAft>
              <a:buClr>
                <a:srgbClr val="76A5AF"/>
              </a:buClr>
              <a:buSzPts val="1200"/>
              <a:buFont typeface="Mada"/>
              <a:buChar char="►"/>
            </a:pPr>
            <a:r>
              <a:rPr b="1" lang="en-GB" sz="1200">
                <a:latin typeface="Mada"/>
                <a:ea typeface="Mada"/>
                <a:cs typeface="Mada"/>
                <a:sym typeface="Mada"/>
              </a:rPr>
              <a:t>What can you say to Mariam? </a:t>
            </a:r>
            <a:r>
              <a:rPr lang="en-GB" sz="1200">
                <a:solidFill>
                  <a:srgbClr val="6AA84F"/>
                </a:solidFill>
                <a:latin typeface="Mada"/>
                <a:ea typeface="Mada"/>
                <a:cs typeface="Mada"/>
                <a:sym typeface="Mada"/>
              </a:rPr>
              <a:t>Assure her that she </a:t>
            </a:r>
            <a:r>
              <a:rPr lang="en-GB" sz="1200">
                <a:solidFill>
                  <a:srgbClr val="6AA84F"/>
                </a:solidFill>
                <a:latin typeface="Mada"/>
                <a:ea typeface="Mada"/>
                <a:cs typeface="Mada"/>
                <a:sym typeface="Mada"/>
              </a:rPr>
              <a:t>doesn't</a:t>
            </a:r>
            <a:r>
              <a:rPr lang="en-GB" sz="1200">
                <a:solidFill>
                  <a:srgbClr val="6AA84F"/>
                </a:solidFill>
                <a:latin typeface="Mada"/>
                <a:ea typeface="Mada"/>
                <a:cs typeface="Mada"/>
                <a:sym typeface="Mada"/>
              </a:rPr>
              <a:t> need </a:t>
            </a:r>
            <a:r>
              <a:rPr lang="en-GB" sz="1200">
                <a:solidFill>
                  <a:srgbClr val="6AA84F"/>
                </a:solidFill>
                <a:latin typeface="Mada"/>
                <a:ea typeface="Mada"/>
                <a:cs typeface="Mada"/>
                <a:sym typeface="Mada"/>
              </a:rPr>
              <a:t>supplements</a:t>
            </a:r>
            <a:r>
              <a:rPr lang="en-GB" sz="1200">
                <a:solidFill>
                  <a:srgbClr val="6AA84F"/>
                </a:solidFill>
                <a:latin typeface="Mada"/>
                <a:ea typeface="Mada"/>
                <a:cs typeface="Mada"/>
                <a:sym typeface="Mada"/>
              </a:rPr>
              <a:t> unless indicated </a:t>
            </a:r>
            <a:endParaRPr sz="1200">
              <a:solidFill>
                <a:srgbClr val="6AA84F"/>
              </a:solidFill>
              <a:latin typeface="Mada"/>
              <a:ea typeface="Mada"/>
              <a:cs typeface="Mada"/>
              <a:sym typeface="Mada"/>
            </a:endParaRPr>
          </a:p>
          <a:p>
            <a:pPr indent="-327660" lvl="0" marL="342900" rtl="0" algn="l">
              <a:spcBef>
                <a:spcPts val="1000"/>
              </a:spcBef>
              <a:spcAft>
                <a:spcPts val="0"/>
              </a:spcAft>
              <a:buClr>
                <a:srgbClr val="6AA84F"/>
              </a:buClr>
              <a:buSzPts val="1200"/>
              <a:buFont typeface="Mada"/>
              <a:buChar char="►"/>
            </a:pPr>
            <a:r>
              <a:rPr lang="en-GB" sz="1200">
                <a:solidFill>
                  <a:srgbClr val="6AA84F"/>
                </a:solidFill>
                <a:latin typeface="Mada"/>
                <a:ea typeface="Mada"/>
                <a:cs typeface="Mada"/>
                <a:sym typeface="Mada"/>
              </a:rPr>
              <a:t>Indications for </a:t>
            </a:r>
            <a:r>
              <a:rPr lang="en-GB" sz="1200">
                <a:solidFill>
                  <a:srgbClr val="6AA84F"/>
                </a:solidFill>
                <a:latin typeface="Mada"/>
                <a:ea typeface="Mada"/>
                <a:cs typeface="Mada"/>
                <a:sym typeface="Mada"/>
              </a:rPr>
              <a:t>supplementation</a:t>
            </a:r>
            <a:r>
              <a:rPr lang="en-GB" sz="1200">
                <a:solidFill>
                  <a:srgbClr val="6AA84F"/>
                </a:solidFill>
                <a:latin typeface="Mada"/>
                <a:ea typeface="Mada"/>
                <a:cs typeface="Mada"/>
                <a:sym typeface="Mada"/>
              </a:rPr>
              <a:t>: Low infant weight. How do you know? From the growth chart </a:t>
            </a:r>
            <a:r>
              <a:rPr lang="en-GB" sz="1200">
                <a:solidFill>
                  <a:srgbClr val="9E9E9E"/>
                </a:solidFill>
                <a:latin typeface="Mada"/>
                <a:ea typeface="Mada"/>
                <a:cs typeface="Mada"/>
                <a:sym typeface="Mada"/>
              </a:rPr>
              <a:t>(</a:t>
            </a:r>
            <a:r>
              <a:rPr lang="en-GB" sz="1200">
                <a:solidFill>
                  <a:srgbClr val="9E9E9E"/>
                </a:solidFill>
                <a:latin typeface="Mada"/>
                <a:ea typeface="Mada"/>
                <a:cs typeface="Mada"/>
                <a:sym typeface="Mada"/>
              </a:rPr>
              <a:t>pictures seen on the right). </a:t>
            </a:r>
            <a:r>
              <a:rPr lang="en-GB" sz="1200">
                <a:solidFill>
                  <a:srgbClr val="6AA84F"/>
                </a:solidFill>
                <a:latin typeface="Mada"/>
                <a:ea typeface="Mada"/>
                <a:cs typeface="Mada"/>
                <a:sym typeface="Mada"/>
              </a:rPr>
              <a:t>Plot the height and weight and then show the mother </a:t>
            </a:r>
            <a:r>
              <a:rPr lang="en-GB" sz="1200">
                <a:solidFill>
                  <a:schemeClr val="accent3"/>
                </a:solidFill>
                <a:latin typeface="Mada"/>
                <a:ea typeface="Mada"/>
                <a:cs typeface="Mada"/>
                <a:sym typeface="Mada"/>
              </a:rPr>
              <a:t>(in this case it’s normal) </a:t>
            </a:r>
            <a:r>
              <a:rPr lang="en-GB" sz="1200">
                <a:solidFill>
                  <a:schemeClr val="accent3"/>
                </a:solidFill>
                <a:latin typeface="Mada"/>
                <a:ea typeface="Mada"/>
                <a:cs typeface="Mada"/>
                <a:sym typeface="Mada"/>
              </a:rPr>
              <a:t> </a:t>
            </a:r>
            <a:endParaRPr sz="1200">
              <a:solidFill>
                <a:schemeClr val="accent3"/>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p:txBody>
      </p:sp>
      <p:pic>
        <p:nvPicPr>
          <p:cNvPr id="262" name="Google Shape;262;p20"/>
          <p:cNvPicPr preferRelativeResize="0"/>
          <p:nvPr/>
        </p:nvPicPr>
        <p:blipFill rotWithShape="1">
          <a:blip r:embed="rId3">
            <a:alphaModFix/>
          </a:blip>
          <a:srcRect b="0" l="0" r="0" t="0"/>
          <a:stretch/>
        </p:blipFill>
        <p:spPr>
          <a:xfrm>
            <a:off x="6159976" y="3204910"/>
            <a:ext cx="1266924" cy="1855458"/>
          </a:xfrm>
          <a:prstGeom prst="rect">
            <a:avLst/>
          </a:prstGeom>
          <a:noFill/>
          <a:ln>
            <a:noFill/>
          </a:ln>
        </p:spPr>
      </p:pic>
      <p:sp>
        <p:nvSpPr>
          <p:cNvPr id="263" name="Google Shape;263;p20"/>
          <p:cNvSpPr txBox="1"/>
          <p:nvPr/>
        </p:nvSpPr>
        <p:spPr>
          <a:xfrm>
            <a:off x="179900" y="5281198"/>
            <a:ext cx="6644700" cy="42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Case 3:</a:t>
            </a:r>
            <a:endParaRPr sz="2400">
              <a:solidFill>
                <a:srgbClr val="76A5AF"/>
              </a:solidFill>
              <a:latin typeface="Nunito"/>
              <a:ea typeface="Nunito"/>
              <a:cs typeface="Nunito"/>
              <a:sym typeface="Nunito"/>
            </a:endParaRPr>
          </a:p>
          <a:p>
            <a:pPr indent="0" lvl="0" marL="342900" rtl="0" algn="l">
              <a:spcBef>
                <a:spcPts val="0"/>
              </a:spcBef>
              <a:spcAft>
                <a:spcPts val="0"/>
              </a:spcAft>
              <a:buNone/>
            </a:pPr>
            <a:r>
              <a:t/>
            </a:r>
            <a:endParaRPr sz="1200">
              <a:latin typeface="Mada"/>
              <a:ea typeface="Mada"/>
              <a:cs typeface="Mada"/>
              <a:sym typeface="Mada"/>
            </a:endParaRPr>
          </a:p>
          <a:p>
            <a:pPr indent="-327660" lvl="0" marL="342900" rtl="0" algn="l">
              <a:spcBef>
                <a:spcPts val="0"/>
              </a:spcBef>
              <a:spcAft>
                <a:spcPts val="0"/>
              </a:spcAft>
              <a:buClr>
                <a:srgbClr val="76A5AF"/>
              </a:buClr>
              <a:buSzPts val="1200"/>
              <a:buFont typeface="Mada"/>
              <a:buChar char="►"/>
            </a:pPr>
            <a:r>
              <a:rPr lang="en-GB" sz="1200">
                <a:solidFill>
                  <a:srgbClr val="3F3F3F"/>
                </a:solidFill>
                <a:latin typeface="Mada"/>
                <a:ea typeface="Mada"/>
                <a:cs typeface="Mada"/>
                <a:sym typeface="Mada"/>
              </a:rPr>
              <a:t>Nora gave birth to a healthy boy in the hospital two weeks ago. Today she, the baby, and her mother-in-law are returning to the hospital because the baby is "sleeping all the time" and has passed only three stools this week. When the outpatient clinic nurse weighs the baby, she finds him</a:t>
            </a:r>
            <a:r>
              <a:rPr lang="en-GB" sz="1200">
                <a:solidFill>
                  <a:srgbClr val="CC0000"/>
                </a:solidFill>
                <a:latin typeface="Mada"/>
                <a:ea typeface="Mada"/>
                <a:cs typeface="Mada"/>
                <a:sym typeface="Mada"/>
              </a:rPr>
              <a:t> </a:t>
            </a:r>
            <a:r>
              <a:rPr b="1" lang="en-GB" sz="1200" u="sng">
                <a:solidFill>
                  <a:srgbClr val="CC0000"/>
                </a:solidFill>
                <a:latin typeface="Mada"/>
                <a:ea typeface="Mada"/>
                <a:cs typeface="Mada"/>
                <a:sym typeface="Mada"/>
              </a:rPr>
              <a:t>12% under birth weight.</a:t>
            </a:r>
            <a:r>
              <a:rPr baseline="30000" lang="en-GB" sz="1200">
                <a:solidFill>
                  <a:srgbClr val="6AA84F"/>
                </a:solidFill>
                <a:latin typeface="Mada"/>
                <a:ea typeface="Mada"/>
                <a:cs typeface="Mada"/>
                <a:sym typeface="Mada"/>
              </a:rPr>
              <a:t>1</a:t>
            </a:r>
            <a:endParaRPr b="1" sz="600" u="sng">
              <a:solidFill>
                <a:srgbClr val="CC0000"/>
              </a:solidFill>
              <a:latin typeface="Mada"/>
              <a:ea typeface="Mada"/>
              <a:cs typeface="Mada"/>
              <a:sym typeface="Mada"/>
            </a:endParaRPr>
          </a:p>
          <a:p>
            <a:pPr indent="-327660" lvl="0" marL="342900" rtl="0" algn="l">
              <a:spcBef>
                <a:spcPts val="1000"/>
              </a:spcBef>
              <a:spcAft>
                <a:spcPts val="0"/>
              </a:spcAft>
              <a:buClr>
                <a:srgbClr val="76A5AF"/>
              </a:buClr>
              <a:buSzPts val="1200"/>
              <a:buFont typeface="Mada"/>
              <a:buChar char="►"/>
            </a:pPr>
            <a:r>
              <a:rPr lang="en-GB" sz="1200">
                <a:solidFill>
                  <a:srgbClr val="3F3F3F"/>
                </a:solidFill>
                <a:latin typeface="Mada"/>
                <a:ea typeface="Mada"/>
                <a:cs typeface="Mada"/>
                <a:sym typeface="Mada"/>
              </a:rPr>
              <a:t>Nora feels that her baby is refusing her breasts. Yesterday, the mother-in-law began offering tea with </a:t>
            </a:r>
            <a:r>
              <a:rPr b="1" lang="en-GB" sz="1200" u="sng">
                <a:solidFill>
                  <a:srgbClr val="CC0000"/>
                </a:solidFill>
                <a:latin typeface="Mada"/>
                <a:ea typeface="Mada"/>
                <a:cs typeface="Mada"/>
                <a:sym typeface="Mada"/>
              </a:rPr>
              <a:t>honey</a:t>
            </a:r>
            <a:r>
              <a:rPr baseline="30000" lang="en-GB" sz="1200">
                <a:solidFill>
                  <a:srgbClr val="6AA84F"/>
                </a:solidFill>
                <a:latin typeface="Mada"/>
                <a:ea typeface="Mada"/>
                <a:cs typeface="Mada"/>
                <a:sym typeface="Mada"/>
              </a:rPr>
              <a:t>2</a:t>
            </a:r>
            <a:r>
              <a:rPr b="1" lang="en-GB" sz="1200">
                <a:solidFill>
                  <a:srgbClr val="CC0000"/>
                </a:solidFill>
                <a:latin typeface="Mada"/>
                <a:ea typeface="Mada"/>
                <a:cs typeface="Mada"/>
                <a:sym typeface="Mada"/>
              </a:rPr>
              <a:t> </a:t>
            </a:r>
            <a:r>
              <a:rPr lang="en-GB" sz="1200">
                <a:solidFill>
                  <a:srgbClr val="3F3F3F"/>
                </a:solidFill>
                <a:latin typeface="Mada"/>
                <a:ea typeface="Mada"/>
                <a:cs typeface="Mada"/>
                <a:sym typeface="Mada"/>
              </a:rPr>
              <a:t>in a bottle twice a day. </a:t>
            </a:r>
            <a:endParaRPr sz="1200">
              <a:solidFill>
                <a:srgbClr val="3F3F3F"/>
              </a:solidFill>
              <a:latin typeface="Mada"/>
              <a:ea typeface="Mada"/>
              <a:cs typeface="Mada"/>
              <a:sym typeface="Mada"/>
            </a:endParaRPr>
          </a:p>
          <a:p>
            <a:pPr indent="-327660" lvl="0" marL="342900" rtl="0" algn="l">
              <a:spcBef>
                <a:spcPts val="1000"/>
              </a:spcBef>
              <a:spcAft>
                <a:spcPts val="0"/>
              </a:spcAft>
              <a:buClr>
                <a:srgbClr val="76A5AF"/>
              </a:buClr>
              <a:buSzPts val="1200"/>
              <a:buFont typeface="Mada"/>
              <a:buChar char="►"/>
            </a:pPr>
            <a:r>
              <a:rPr lang="en-GB" sz="1200">
                <a:solidFill>
                  <a:srgbClr val="3F3F3F"/>
                </a:solidFill>
                <a:latin typeface="Mada"/>
                <a:ea typeface="Mada"/>
                <a:cs typeface="Mada"/>
                <a:sym typeface="Mada"/>
              </a:rPr>
              <a:t>Upon observing the breastfeed; the baby is held loosely and that he must bend his neck to reach the breast. The baby has very little of the breast in his mouth and falls off the breast easily. When he falls off the breast, he gets upset, moves his head around, crying and has difficulty getting attached again. </a:t>
            </a:r>
            <a:endParaRPr sz="1200">
              <a:solidFill>
                <a:srgbClr val="3F3F3F"/>
              </a:solidFill>
              <a:latin typeface="Mada"/>
              <a:ea typeface="Mada"/>
              <a:cs typeface="Mada"/>
              <a:sym typeface="Mada"/>
            </a:endParaRPr>
          </a:p>
          <a:p>
            <a:pPr indent="-327660" lvl="0" marL="342900" rtl="0" algn="l">
              <a:spcBef>
                <a:spcPts val="1000"/>
              </a:spcBef>
              <a:spcAft>
                <a:spcPts val="0"/>
              </a:spcAft>
              <a:buClr>
                <a:srgbClr val="76A5AF"/>
              </a:buClr>
              <a:buSzPts val="1200"/>
              <a:buFont typeface="Mada"/>
              <a:buChar char="►"/>
            </a:pPr>
            <a:r>
              <a:rPr b="1" lang="en-GB" sz="1200">
                <a:solidFill>
                  <a:srgbClr val="3F3F3F"/>
                </a:solidFill>
                <a:latin typeface="Mada"/>
                <a:ea typeface="Mada"/>
                <a:cs typeface="Mada"/>
                <a:sym typeface="Mada"/>
              </a:rPr>
              <a:t>How you can approach this case?</a:t>
            </a:r>
            <a:endParaRPr b="1" sz="1200">
              <a:solidFill>
                <a:srgbClr val="3F3F3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Tell the mother her efforts are appreciated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Before going to supplements  try fixing the problem. Teach the mother about good attachment and latching. </a:t>
            </a:r>
            <a:endParaRPr sz="1200">
              <a:solidFill>
                <a:srgbClr val="6AA84F"/>
              </a:solidFill>
              <a:latin typeface="Mada"/>
              <a:ea typeface="Mada"/>
              <a:cs typeface="Mada"/>
              <a:sym typeface="Mada"/>
            </a:endParaRPr>
          </a:p>
          <a:p>
            <a:pPr indent="-304800" lvl="0" marL="457200" rtl="0" algn="l">
              <a:spcBef>
                <a:spcPts val="0"/>
              </a:spcBef>
              <a:spcAft>
                <a:spcPts val="0"/>
              </a:spcAft>
              <a:buClr>
                <a:srgbClr val="434343"/>
              </a:buClr>
              <a:buSzPts val="1200"/>
              <a:buFont typeface="Mada"/>
              <a:buChar char="➢"/>
            </a:pPr>
            <a:r>
              <a:rPr b="1" i="1" lang="en-GB" sz="1200" u="sng">
                <a:solidFill>
                  <a:schemeClr val="hlink"/>
                </a:solidFill>
                <a:latin typeface="Mada"/>
                <a:ea typeface="Mada"/>
                <a:cs typeface="Mada"/>
                <a:sym typeface="Mada"/>
                <a:hlinkClick action="ppaction://hlinksldjump" r:id="rId4"/>
              </a:rPr>
              <a:t>Slide 6</a:t>
            </a:r>
            <a:endParaRPr b="1" i="1" sz="1200">
              <a:solidFill>
                <a:srgbClr val="434343"/>
              </a:solidFill>
              <a:latin typeface="Mada"/>
              <a:ea typeface="Mada"/>
              <a:cs typeface="Mada"/>
              <a:sym typeface="Mada"/>
            </a:endParaRPr>
          </a:p>
          <a:p>
            <a:pPr indent="-304800" lvl="0" marL="457200" rtl="0" algn="l">
              <a:spcBef>
                <a:spcPts val="0"/>
              </a:spcBef>
              <a:spcAft>
                <a:spcPts val="0"/>
              </a:spcAft>
              <a:buClr>
                <a:srgbClr val="434343"/>
              </a:buClr>
              <a:buSzPts val="1200"/>
              <a:buFont typeface="Mada"/>
              <a:buChar char="➢"/>
            </a:pPr>
            <a:r>
              <a:rPr b="1" i="1" lang="en-GB" sz="1200" u="sng">
                <a:solidFill>
                  <a:schemeClr val="accent5"/>
                </a:solidFill>
                <a:latin typeface="Mada"/>
                <a:ea typeface="Mada"/>
                <a:cs typeface="Mada"/>
                <a:sym typeface="Mada"/>
                <a:hlinkClick action="ppaction://hlinksldjump" r:id="rId5">
                  <a:extLst>
                    <a:ext uri="{A12FA001-AC4F-418D-AE19-62706E023703}">
                      <ahyp:hlinkClr val="tx"/>
                    </a:ext>
                  </a:extLst>
                </a:hlinkClick>
              </a:rPr>
              <a:t>Slide 7</a:t>
            </a:r>
            <a:endParaRPr sz="1200">
              <a:solidFill>
                <a:srgbClr val="434343"/>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0" rtl="0" algn="l">
              <a:spcBef>
                <a:spcPts val="1000"/>
              </a:spcBef>
              <a:spcAft>
                <a:spcPts val="0"/>
              </a:spcAft>
              <a:buClr>
                <a:schemeClr val="dk1"/>
              </a:buClr>
              <a:buSzPts val="1100"/>
              <a:buFont typeface="Arial"/>
              <a:buNone/>
            </a:pPr>
            <a:r>
              <a:t/>
            </a:r>
            <a:endParaRPr b="1" i="1" sz="1200">
              <a:solidFill>
                <a:srgbClr val="FF0000"/>
              </a:solidFill>
              <a:latin typeface="Mada"/>
              <a:ea typeface="Mada"/>
              <a:cs typeface="Mada"/>
              <a:sym typeface="Mada"/>
            </a:endParaRPr>
          </a:p>
          <a:p>
            <a:pPr indent="0" lvl="0" marL="0" rtl="0" algn="l">
              <a:spcBef>
                <a:spcPts val="1000"/>
              </a:spcBef>
              <a:spcAft>
                <a:spcPts val="0"/>
              </a:spcAft>
              <a:buClr>
                <a:schemeClr val="dk1"/>
              </a:buClr>
              <a:buSzPts val="1100"/>
              <a:buFont typeface="Arial"/>
              <a:buNone/>
            </a:pPr>
            <a:r>
              <a:rPr lang="en-GB" sz="1000">
                <a:solidFill>
                  <a:srgbClr val="6AA84F"/>
                </a:solidFill>
                <a:latin typeface="Mada"/>
                <a:ea typeface="Mada"/>
                <a:cs typeface="Mada"/>
                <a:sym typeface="Mada"/>
              </a:rPr>
              <a:t>1: Normally infants lose around 7% of their weight but after 2 weeks they regain it. </a:t>
            </a:r>
            <a:endParaRPr sz="1000">
              <a:solidFill>
                <a:srgbClr val="6AA84F"/>
              </a:solidFill>
              <a:latin typeface="Mada"/>
              <a:ea typeface="Mada"/>
              <a:cs typeface="Mada"/>
              <a:sym typeface="Mada"/>
            </a:endParaRPr>
          </a:p>
          <a:p>
            <a:pPr indent="0" lvl="0" marL="0" rtl="0" algn="l">
              <a:spcBef>
                <a:spcPts val="1000"/>
              </a:spcBef>
              <a:spcAft>
                <a:spcPts val="0"/>
              </a:spcAft>
              <a:buNone/>
            </a:pPr>
            <a:r>
              <a:rPr lang="en-GB" sz="1000">
                <a:solidFill>
                  <a:srgbClr val="6AA84F"/>
                </a:solidFill>
                <a:latin typeface="Mada"/>
                <a:ea typeface="Mada"/>
                <a:cs typeface="Mada"/>
                <a:sym typeface="Mada"/>
              </a:rPr>
              <a:t>2: Honey is contraindicated for children less than 1 year </a:t>
            </a:r>
            <a:endParaRPr sz="1000">
              <a:solidFill>
                <a:srgbClr val="6AA84F"/>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p:txBody>
      </p:sp>
      <p:pic>
        <p:nvPicPr>
          <p:cNvPr id="264" name="Google Shape;264;p20"/>
          <p:cNvPicPr preferRelativeResize="0"/>
          <p:nvPr/>
        </p:nvPicPr>
        <p:blipFill>
          <a:blip r:embed="rId6">
            <a:alphaModFix/>
          </a:blip>
          <a:stretch>
            <a:fillRect/>
          </a:stretch>
        </p:blipFill>
        <p:spPr>
          <a:xfrm>
            <a:off x="4773976" y="3274719"/>
            <a:ext cx="1320950" cy="1715863"/>
          </a:xfrm>
          <a:prstGeom prst="rect">
            <a:avLst/>
          </a:prstGeom>
          <a:noFill/>
          <a:ln>
            <a:noFill/>
          </a:ln>
        </p:spPr>
      </p:pic>
      <p:sp>
        <p:nvSpPr>
          <p:cNvPr id="265" name="Google Shape;265;p20"/>
          <p:cNvSpPr txBox="1"/>
          <p:nvPr/>
        </p:nvSpPr>
        <p:spPr>
          <a:xfrm>
            <a:off x="277900" y="367900"/>
            <a:ext cx="6757500" cy="21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Case 1:</a:t>
            </a:r>
            <a:endParaRPr sz="2400">
              <a:solidFill>
                <a:srgbClr val="76A5AF"/>
              </a:solidFill>
              <a:latin typeface="Nunito"/>
              <a:ea typeface="Nunito"/>
              <a:cs typeface="Nunito"/>
              <a:sym typeface="Nunito"/>
            </a:endParaRPr>
          </a:p>
          <a:p>
            <a:pPr indent="0" lvl="0" marL="342900" rtl="0" algn="l">
              <a:spcBef>
                <a:spcPts val="0"/>
              </a:spcBef>
              <a:spcAft>
                <a:spcPts val="0"/>
              </a:spcAft>
              <a:buNone/>
            </a:pPr>
            <a:r>
              <a:t/>
            </a:r>
            <a:endParaRPr sz="1200">
              <a:latin typeface="Mada"/>
              <a:ea typeface="Mada"/>
              <a:cs typeface="Mada"/>
              <a:sym typeface="Mada"/>
            </a:endParaRPr>
          </a:p>
          <a:p>
            <a:pPr indent="-327660" lvl="0" marL="342900" rtl="0" algn="l">
              <a:spcBef>
                <a:spcPts val="0"/>
              </a:spcBef>
              <a:spcAft>
                <a:spcPts val="0"/>
              </a:spcAft>
              <a:buClr>
                <a:srgbClr val="76A5AF"/>
              </a:buClr>
              <a:buSzPts val="1200"/>
              <a:buFont typeface="Mada"/>
              <a:buChar char="►"/>
            </a:pPr>
            <a:r>
              <a:rPr lang="en-GB" sz="1200">
                <a:solidFill>
                  <a:srgbClr val="3F3F3F"/>
                </a:solidFill>
                <a:latin typeface="Mada"/>
                <a:ea typeface="Mada"/>
                <a:cs typeface="Mada"/>
                <a:sym typeface="Mada"/>
              </a:rPr>
              <a:t>Fatima goes in to see her pregnancy care provider. He or she does not know if Fatima heard the group talk on breastfeeding and if she has any questions.</a:t>
            </a:r>
            <a:endParaRPr sz="1200">
              <a:latin typeface="Mada"/>
              <a:ea typeface="Mada"/>
              <a:cs typeface="Mada"/>
              <a:sym typeface="Mada"/>
            </a:endParaRPr>
          </a:p>
          <a:p>
            <a:pPr indent="-327660" lvl="0" marL="342900" rtl="0" algn="l">
              <a:spcBef>
                <a:spcPts val="1000"/>
              </a:spcBef>
              <a:spcAft>
                <a:spcPts val="0"/>
              </a:spcAft>
              <a:buClr>
                <a:srgbClr val="76A5AF"/>
              </a:buClr>
              <a:buSzPts val="1200"/>
              <a:buFont typeface="Mada"/>
              <a:buChar char="►"/>
            </a:pPr>
            <a:r>
              <a:rPr b="1" lang="en-GB" sz="1200">
                <a:solidFill>
                  <a:srgbClr val="3F3F3F"/>
                </a:solidFill>
                <a:latin typeface="Mada"/>
                <a:ea typeface="Mada"/>
                <a:cs typeface="Mada"/>
                <a:sym typeface="Mada"/>
              </a:rPr>
              <a:t>How can the pregnancy care provider find out if a pregnant woman knows about the importance of breastfeeding or has questions? </a:t>
            </a:r>
            <a:r>
              <a:rPr lang="en-GB" sz="1200">
                <a:solidFill>
                  <a:srgbClr val="6AA84F"/>
                </a:solidFill>
                <a:latin typeface="Mada"/>
                <a:ea typeface="Mada"/>
                <a:cs typeface="Mada"/>
                <a:sym typeface="Mada"/>
              </a:rPr>
              <a:t>Ask her open ended questions for example What do you know about breastfeeding </a:t>
            </a:r>
            <a:r>
              <a:rPr lang="en-GB" sz="1200">
                <a:solidFill>
                  <a:schemeClr val="accent3"/>
                </a:solidFill>
                <a:latin typeface="Mada"/>
                <a:ea typeface="Mada"/>
                <a:cs typeface="Mada"/>
                <a:sym typeface="Mada"/>
              </a:rPr>
              <a:t>? </a:t>
            </a:r>
            <a:r>
              <a:rPr lang="en-GB" sz="1200">
                <a:solidFill>
                  <a:srgbClr val="6AA84F"/>
                </a:solidFill>
                <a:latin typeface="Mada"/>
                <a:ea typeface="Mada"/>
                <a:cs typeface="Mada"/>
                <a:sym typeface="Mada"/>
              </a:rPr>
              <a:t>This allows you to know about the mother’s background knowledge and from there you’ll know how and from where to start.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i="1" lang="en-GB" sz="1200" u="sng">
                <a:solidFill>
                  <a:schemeClr val="accent5"/>
                </a:solidFill>
                <a:latin typeface="Mada"/>
                <a:ea typeface="Mada"/>
                <a:cs typeface="Mada"/>
                <a:sym typeface="Mada"/>
                <a:hlinkClick action="ppaction://hlinksldjump" r:id="rId7">
                  <a:extLst>
                    <a:ext uri="{A12FA001-AC4F-418D-AE19-62706E023703}">
                      <ahyp:hlinkClr val="tx"/>
                    </a:ext>
                  </a:extLst>
                </a:hlinkClick>
              </a:rPr>
              <a:t>Slide 3</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a:p>
            <a:pPr indent="0" lvl="0" marL="342900" rtl="0" algn="l">
              <a:spcBef>
                <a:spcPts val="1000"/>
              </a:spcBef>
              <a:spcAft>
                <a:spcPts val="0"/>
              </a:spcAft>
              <a:buNone/>
            </a:pPr>
            <a:r>
              <a:t/>
            </a:r>
            <a:endParaRPr b="1" i="1" sz="1200">
              <a:solidFill>
                <a:srgbClr val="FF0000"/>
              </a:solidFill>
              <a:latin typeface="Mada"/>
              <a:ea typeface="Mada"/>
              <a:cs typeface="Mada"/>
              <a:sym typeface="Mada"/>
            </a:endParaRPr>
          </a:p>
        </p:txBody>
      </p:sp>
      <p:sp>
        <p:nvSpPr>
          <p:cNvPr id="266" name="Google Shape;266;p20"/>
          <p:cNvSpPr txBox="1"/>
          <p:nvPr/>
        </p:nvSpPr>
        <p:spPr>
          <a:xfrm>
            <a:off x="4920225" y="5084488"/>
            <a:ext cx="2669100" cy="5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Red growth chart: Girls</a:t>
            </a:r>
            <a:endParaRPr sz="1200">
              <a:solidFill>
                <a:srgbClr val="6AA84F"/>
              </a:solidFill>
              <a:latin typeface="Mada"/>
              <a:ea typeface="Mada"/>
              <a:cs typeface="Mada"/>
              <a:sym typeface="Mada"/>
            </a:endParaRPr>
          </a:p>
          <a:p>
            <a:pPr indent="0" lvl="0" marL="0" rtl="0" algn="l">
              <a:spcBef>
                <a:spcPts val="0"/>
              </a:spcBef>
              <a:spcAft>
                <a:spcPts val="0"/>
              </a:spcAft>
              <a:buNone/>
            </a:pPr>
            <a:r>
              <a:rPr lang="en-GB" sz="1200">
                <a:solidFill>
                  <a:srgbClr val="6AA84F"/>
                </a:solidFill>
                <a:latin typeface="Mada"/>
                <a:ea typeface="Mada"/>
                <a:cs typeface="Mada"/>
                <a:sym typeface="Mada"/>
              </a:rPr>
              <a:t>Blue growth chart: Boys</a:t>
            </a:r>
            <a:endParaRPr sz="12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txBox="1"/>
          <p:nvPr/>
        </p:nvSpPr>
        <p:spPr>
          <a:xfrm>
            <a:off x="814925" y="417900"/>
            <a:ext cx="5808900" cy="1002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GB" sz="2400">
                <a:solidFill>
                  <a:srgbClr val="76A5AF"/>
                </a:solidFill>
                <a:latin typeface="Nunito"/>
                <a:ea typeface="Nunito"/>
                <a:cs typeface="Nunito"/>
                <a:sym typeface="Nunito"/>
              </a:rPr>
              <a:t>Additional Resources for practice Breastfeeding Counselling</a:t>
            </a:r>
            <a:endParaRPr sz="2400">
              <a:solidFill>
                <a:srgbClr val="76A5AF"/>
              </a:solidFill>
              <a:latin typeface="Nunito"/>
              <a:ea typeface="Nunito"/>
              <a:cs typeface="Nunito"/>
              <a:sym typeface="Nunito"/>
            </a:endParaRPr>
          </a:p>
          <a:p>
            <a:pPr indent="0" lvl="0" marL="0" rtl="0" algn="l">
              <a:lnSpc>
                <a:spcPct val="90000"/>
              </a:lnSpc>
              <a:spcBef>
                <a:spcPts val="0"/>
              </a:spcBef>
              <a:spcAft>
                <a:spcPts val="0"/>
              </a:spcAft>
              <a:buClr>
                <a:schemeClr val="lt1"/>
              </a:buClr>
              <a:buSzPts val="4600"/>
              <a:buFont typeface="Century Gothic"/>
              <a:buNone/>
            </a:pPr>
            <a:r>
              <a:t/>
            </a:r>
            <a:endParaRPr sz="4600">
              <a:solidFill>
                <a:schemeClr val="lt1"/>
              </a:solidFill>
              <a:latin typeface="Century Gothic"/>
              <a:ea typeface="Century Gothic"/>
              <a:cs typeface="Century Gothic"/>
              <a:sym typeface="Century Gothic"/>
            </a:endParaRPr>
          </a:p>
        </p:txBody>
      </p:sp>
      <p:pic>
        <p:nvPicPr>
          <p:cNvPr descr="Graphical user interface, text&#10;&#10;Description automatically generated" id="274" name="Google Shape;274;p21"/>
          <p:cNvPicPr preferRelativeResize="0"/>
          <p:nvPr/>
        </p:nvPicPr>
        <p:blipFill rotWithShape="1">
          <a:blip r:embed="rId3">
            <a:alphaModFix/>
          </a:blip>
          <a:srcRect b="1987" l="0" r="0" t="1978"/>
          <a:stretch/>
        </p:blipFill>
        <p:spPr>
          <a:xfrm>
            <a:off x="1157626" y="1419900"/>
            <a:ext cx="5123502" cy="3173574"/>
          </a:xfrm>
          <a:prstGeom prst="rect">
            <a:avLst/>
          </a:prstGeom>
          <a:noFill/>
          <a:ln>
            <a:noFill/>
          </a:ln>
          <a:effectLst>
            <a:outerShdw blurRad="50800" rotWithShape="0" algn="tl" dir="5400000" dist="50800">
              <a:srgbClr val="000000">
                <a:alpha val="42750"/>
              </a:srgbClr>
            </a:outerShdw>
          </a:effectLst>
        </p:spPr>
      </p:pic>
      <p:sp>
        <p:nvSpPr>
          <p:cNvPr id="275" name="Google Shape;275;p21"/>
          <p:cNvSpPr txBox="1"/>
          <p:nvPr/>
        </p:nvSpPr>
        <p:spPr>
          <a:xfrm>
            <a:off x="1645125" y="4643913"/>
            <a:ext cx="4299000" cy="637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GB" sz="1200">
                <a:latin typeface="Mada"/>
                <a:ea typeface="Mada"/>
                <a:cs typeface="Mada"/>
                <a:sym typeface="Mada"/>
              </a:rPr>
              <a:t>Management of Common Problems that can Affect Breastfeeding</a:t>
            </a:r>
            <a:endParaRPr sz="1200">
              <a:latin typeface="Mada"/>
              <a:ea typeface="Mada"/>
              <a:cs typeface="Mada"/>
              <a:sym typeface="Mada"/>
            </a:endParaRPr>
          </a:p>
          <a:p>
            <a:pPr indent="0" lvl="0" marL="0" rtl="0" algn="ctr">
              <a:lnSpc>
                <a:spcPct val="90000"/>
              </a:lnSpc>
              <a:spcBef>
                <a:spcPts val="0"/>
              </a:spcBef>
              <a:spcAft>
                <a:spcPts val="0"/>
              </a:spcAft>
              <a:buClr>
                <a:srgbClr val="EBEBEB"/>
              </a:buClr>
              <a:buSzPts val="2800"/>
              <a:buFont typeface="Century Gothic"/>
              <a:buNone/>
            </a:pPr>
            <a:r>
              <a:rPr lang="en-GB" sz="1200">
                <a:latin typeface="Mada"/>
                <a:ea typeface="Mada"/>
                <a:cs typeface="Mada"/>
                <a:sym typeface="Mada"/>
              </a:rPr>
              <a:t>For </a:t>
            </a:r>
            <a:r>
              <a:rPr lang="en-GB" sz="1200">
                <a:latin typeface="Mada"/>
                <a:ea typeface="Mada"/>
                <a:cs typeface="Mada"/>
                <a:sym typeface="Mada"/>
              </a:rPr>
              <a:t>additional</a:t>
            </a:r>
            <a:r>
              <a:rPr lang="en-GB" sz="1200">
                <a:latin typeface="Mada"/>
                <a:ea typeface="Mada"/>
                <a:cs typeface="Mada"/>
                <a:sym typeface="Mada"/>
              </a:rPr>
              <a:t> reading</a:t>
            </a:r>
            <a:endParaRPr sz="1200">
              <a:latin typeface="Mada"/>
              <a:ea typeface="Mada"/>
              <a:cs typeface="Mada"/>
              <a:sym typeface="Mada"/>
            </a:endParaRPr>
          </a:p>
        </p:txBody>
      </p:sp>
      <p:pic>
        <p:nvPicPr>
          <p:cNvPr id="276" name="Google Shape;276;p21"/>
          <p:cNvPicPr preferRelativeResize="0"/>
          <p:nvPr/>
        </p:nvPicPr>
        <p:blipFill rotWithShape="1">
          <a:blip r:embed="rId4">
            <a:alphaModFix/>
          </a:blip>
          <a:srcRect b="0" l="0" r="0" t="0"/>
          <a:stretch/>
        </p:blipFill>
        <p:spPr>
          <a:xfrm>
            <a:off x="1157675" y="5561425"/>
            <a:ext cx="5123400" cy="3461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