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y="10698475" cx="7589525"/>
  <p:notesSz cx="6858000" cy="9144000"/>
  <p:embeddedFontLst>
    <p:embeddedFont>
      <p:font typeface="Nunito"/>
      <p:regular r:id="rId17"/>
      <p:bold r:id="rId18"/>
      <p:italic r:id="rId19"/>
      <p:boldItalic r:id="rId20"/>
    </p:embeddedFont>
    <p:embeddedFont>
      <p:font typeface="Mada"/>
      <p:regular r:id="rId21"/>
      <p:bold r:id="rId22"/>
    </p:embeddedFont>
    <p:embeddedFont>
      <p:font typeface="Changa"/>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cademic Leader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7D43FE9-E943-4D08-A13B-7A2C515A32D8}">
  <a:tblStyle styleId="{37D43FE9-E943-4D08-A13B-7A2C515A32D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boldItalic.fntdata"/><Relationship Id="rId11" Type="http://schemas.openxmlformats.org/officeDocument/2006/relationships/slide" Target="slides/slide4.xml"/><Relationship Id="rId22" Type="http://schemas.openxmlformats.org/officeDocument/2006/relationships/font" Target="fonts/Mada-bold.fntdata"/><Relationship Id="rId10" Type="http://schemas.openxmlformats.org/officeDocument/2006/relationships/slide" Target="slides/slide3.xml"/><Relationship Id="rId21" Type="http://schemas.openxmlformats.org/officeDocument/2006/relationships/font" Target="fonts/Mada-regular.fntdata"/><Relationship Id="rId13" Type="http://schemas.openxmlformats.org/officeDocument/2006/relationships/slide" Target="slides/slide6.xml"/><Relationship Id="rId24" Type="http://schemas.openxmlformats.org/officeDocument/2006/relationships/font" Target="fonts/Changa-bold.fntdata"/><Relationship Id="rId12" Type="http://schemas.openxmlformats.org/officeDocument/2006/relationships/slide" Target="slides/slide5.xml"/><Relationship Id="rId23" Type="http://schemas.openxmlformats.org/officeDocument/2006/relationships/font" Target="fonts/Chang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font" Target="fonts/Nunito-regular.fntdata"/><Relationship Id="rId16" Type="http://schemas.openxmlformats.org/officeDocument/2006/relationships/slide" Target="slides/slide9.xml"/><Relationship Id="rId5" Type="http://schemas.openxmlformats.org/officeDocument/2006/relationships/commentAuthors" Target="commentAuthors.xml"/><Relationship Id="rId19" Type="http://schemas.openxmlformats.org/officeDocument/2006/relationships/font" Target="fonts/Nunito-italic.fntdata"/><Relationship Id="rId6" Type="http://schemas.openxmlformats.org/officeDocument/2006/relationships/slideMaster" Target="slideMasters/slideMaster1.xml"/><Relationship Id="rId18" Type="http://schemas.openxmlformats.org/officeDocument/2006/relationships/font" Target="fonts/Nunito-bold.fntdata"/><Relationship Id="rId7" Type="http://schemas.openxmlformats.org/officeDocument/2006/relationships/notesMaster" Target="notesMasters/notesMaster1.xml"/><Relationship Id="rId8"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3-07T22:10:19.885">
    <p:pos x="6000" y="0"/>
    <p:text>Revised, thank you very much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8ad464241c_0_6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8ad464241c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67d3f8793e6ac8e5_7: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67d3f8793e6ac8e5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67d3f8793e6ac8e5_4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67d3f8793e6ac8e5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b9b54a6292328ba_9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b9b54a6292328ba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6c2c0470de70e05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6c2c0470de70e0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6c2c0470de70e05_4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6c2c0470de70e05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6c2c0470de70e05_1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6c2c0470de70e05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6c2c0470de70e05_3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6c2c0470de70e05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3.png"/><Relationship Id="rId9"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17.png"/><Relationship Id="rId7" Type="http://schemas.openxmlformats.org/officeDocument/2006/relationships/hyperlink" Target="https://drive.google.com/open?id=1TKjgKmuF8-7aGjiAgt-2f6dUWPkTI7rnH1d3RF0xuIw" TargetMode="External"/><Relationship Id="rId8"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7.png"/><Relationship Id="rId11" Type="http://schemas.openxmlformats.org/officeDocument/2006/relationships/image" Target="../media/image11.png"/><Relationship Id="rId10" Type="http://schemas.openxmlformats.org/officeDocument/2006/relationships/image" Target="../media/image14.png"/><Relationship Id="rId9"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8.png"/><Relationship Id="rId8"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13.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5.png"/><Relationship Id="rId5" Type="http://schemas.openxmlformats.org/officeDocument/2006/relationships/image" Target="../media/image13.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rot="10800000">
            <a:off x="-25" y="-9450"/>
            <a:ext cx="7586700" cy="1071300"/>
          </a:xfrm>
          <a:prstGeom prst="round2SameRect">
            <a:avLst>
              <a:gd fmla="val 50000" name="adj1"/>
              <a:gd fmla="val 0" name="adj2"/>
            </a:avLst>
          </a:prstGeom>
          <a:solidFill>
            <a:srgbClr val="EEF5F7">
              <a:alpha val="519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4">
            <a:alphaModFix/>
          </a:blip>
          <a:stretch>
            <a:fillRect/>
          </a:stretch>
        </p:blipFill>
        <p:spPr>
          <a:xfrm>
            <a:off x="3212375" y="188051"/>
            <a:ext cx="1114216" cy="730500"/>
          </a:xfrm>
          <a:prstGeom prst="rect">
            <a:avLst/>
          </a:prstGeom>
          <a:noFill/>
          <a:ln>
            <a:noFill/>
          </a:ln>
        </p:spPr>
      </p:pic>
      <p:sp>
        <p:nvSpPr>
          <p:cNvPr id="56" name="Google Shape;56;p13"/>
          <p:cNvSpPr/>
          <p:nvPr/>
        </p:nvSpPr>
        <p:spPr>
          <a:xfrm>
            <a:off x="1762150" y="22727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326071" y="17870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180775" y="18095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3"/>
          <p:cNvPicPr preferRelativeResize="0"/>
          <p:nvPr/>
        </p:nvPicPr>
        <p:blipFill>
          <a:blip r:embed="rId5">
            <a:alphaModFix/>
          </a:blip>
          <a:stretch>
            <a:fillRect/>
          </a:stretch>
        </p:blipFill>
        <p:spPr>
          <a:xfrm>
            <a:off x="6109400" y="89850"/>
            <a:ext cx="929599" cy="929577"/>
          </a:xfrm>
          <a:prstGeom prst="rect">
            <a:avLst/>
          </a:prstGeom>
          <a:noFill/>
          <a:ln>
            <a:noFill/>
          </a:ln>
        </p:spPr>
      </p:pic>
      <p:pic>
        <p:nvPicPr>
          <p:cNvPr id="60" name="Google Shape;60;p13"/>
          <p:cNvPicPr preferRelativeResize="0"/>
          <p:nvPr/>
        </p:nvPicPr>
        <p:blipFill>
          <a:blip r:embed="rId6">
            <a:alphaModFix/>
          </a:blip>
          <a:stretch>
            <a:fillRect/>
          </a:stretch>
        </p:blipFill>
        <p:spPr>
          <a:xfrm>
            <a:off x="549525" y="1981201"/>
            <a:ext cx="2137475" cy="2137475"/>
          </a:xfrm>
          <a:prstGeom prst="rect">
            <a:avLst/>
          </a:prstGeom>
          <a:noFill/>
          <a:ln>
            <a:noFill/>
          </a:ln>
        </p:spPr>
      </p:pic>
      <p:sp>
        <p:nvSpPr>
          <p:cNvPr id="61" name="Google Shape;61;p13"/>
          <p:cNvSpPr txBox="1"/>
          <p:nvPr/>
        </p:nvSpPr>
        <p:spPr>
          <a:xfrm>
            <a:off x="2687000" y="2407225"/>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200">
                <a:solidFill>
                  <a:srgbClr val="134F5C"/>
                </a:solidFill>
                <a:latin typeface="Nunito"/>
                <a:ea typeface="Nunito"/>
                <a:cs typeface="Nunito"/>
                <a:sym typeface="Nunito"/>
              </a:rPr>
              <a:t>Tutorial 7: Notification/ Reporting Surveillance</a:t>
            </a:r>
            <a:endParaRPr sz="3200">
              <a:solidFill>
                <a:srgbClr val="134F5C"/>
              </a:solidFill>
              <a:latin typeface="Nunito"/>
              <a:ea typeface="Nunito"/>
              <a:cs typeface="Nunito"/>
              <a:sym typeface="Nunito"/>
            </a:endParaRPr>
          </a:p>
        </p:txBody>
      </p:sp>
      <p:sp>
        <p:nvSpPr>
          <p:cNvPr id="62" name="Google Shape;62;p13"/>
          <p:cNvSpPr txBox="1"/>
          <p:nvPr/>
        </p:nvSpPr>
        <p:spPr>
          <a:xfrm>
            <a:off x="95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Main text</a:t>
            </a:r>
            <a:endParaRPr sz="1200">
              <a:latin typeface="Mada"/>
              <a:ea typeface="Mada"/>
              <a:cs typeface="Mada"/>
              <a:sym typeface="Mada"/>
            </a:endParaRPr>
          </a:p>
          <a:p>
            <a:pPr indent="-304800" lvl="0" marL="457200" rtl="0" algn="l">
              <a:spcBef>
                <a:spcPts val="0"/>
              </a:spcBef>
              <a:spcAft>
                <a:spcPts val="0"/>
              </a:spcAft>
              <a:buClr>
                <a:srgbClr val="6D9EEB"/>
              </a:buClr>
              <a:buSzPts val="1200"/>
              <a:buFont typeface="Mada"/>
              <a:buChar char="●"/>
            </a:pPr>
            <a:r>
              <a:rPr lang="en-GB" sz="1200">
                <a:solidFill>
                  <a:srgbClr val="6D9EEB"/>
                </a:solidFill>
                <a:latin typeface="Mada"/>
                <a:ea typeface="Mada"/>
                <a:cs typeface="Mada"/>
                <a:sym typeface="Mada"/>
              </a:rPr>
              <a:t>Males slides</a:t>
            </a:r>
            <a:endParaRPr sz="1200">
              <a:solidFill>
                <a:srgbClr val="6D9EEB"/>
              </a:solidFill>
              <a:latin typeface="Mada"/>
              <a:ea typeface="Mada"/>
              <a:cs typeface="Mada"/>
              <a:sym typeface="Mada"/>
            </a:endParaRPr>
          </a:p>
          <a:p>
            <a:pPr indent="-304800" lvl="0" marL="457200" rtl="0" algn="l">
              <a:spcBef>
                <a:spcPts val="0"/>
              </a:spcBef>
              <a:spcAft>
                <a:spcPts val="0"/>
              </a:spcAft>
              <a:buClr>
                <a:srgbClr val="A64D79"/>
              </a:buClr>
              <a:buSzPts val="1200"/>
              <a:buFont typeface="Mada"/>
              <a:buChar char="●"/>
            </a:pPr>
            <a:r>
              <a:rPr lang="en-GB" sz="1200">
                <a:solidFill>
                  <a:srgbClr val="A64D79"/>
                </a:solidFill>
                <a:latin typeface="Mada"/>
                <a:ea typeface="Mada"/>
                <a:cs typeface="Mada"/>
                <a:sym typeface="Mada"/>
              </a:rPr>
              <a:t>Females slides</a:t>
            </a:r>
            <a:endParaRPr sz="1200">
              <a:solidFill>
                <a:srgbClr val="A64D7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Doctor notes</a:t>
            </a:r>
            <a:endParaRPr sz="1200">
              <a:solidFill>
                <a:srgbClr val="6AA84F"/>
              </a:solidFill>
              <a:latin typeface="Mada"/>
              <a:ea typeface="Mada"/>
              <a:cs typeface="Mada"/>
              <a:sym typeface="Mada"/>
            </a:endParaRPr>
          </a:p>
        </p:txBody>
      </p:sp>
      <p:sp>
        <p:nvSpPr>
          <p:cNvPr id="63" name="Google Shape;63;p13"/>
          <p:cNvSpPr txBox="1"/>
          <p:nvPr/>
        </p:nvSpPr>
        <p:spPr>
          <a:xfrm>
            <a:off x="1762150" y="96297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Important</a:t>
            </a:r>
            <a:endParaRPr sz="1200">
              <a:solidFill>
                <a:srgbClr val="CC0000"/>
              </a:solidFill>
              <a:latin typeface="Mada"/>
              <a:ea typeface="Mada"/>
              <a:cs typeface="Mada"/>
              <a:sym typeface="Mada"/>
            </a:endParaRPr>
          </a:p>
          <a:p>
            <a:pPr indent="-304800" lvl="0" marL="457200" rtl="0" algn="l">
              <a:spcBef>
                <a:spcPts val="0"/>
              </a:spcBef>
              <a:spcAft>
                <a:spcPts val="0"/>
              </a:spcAft>
              <a:buClr>
                <a:srgbClr val="0B5394"/>
              </a:buClr>
              <a:buSzPts val="1200"/>
              <a:buFont typeface="Mada"/>
              <a:buChar char="●"/>
            </a:pPr>
            <a:r>
              <a:rPr lang="en-GB" sz="1200">
                <a:solidFill>
                  <a:srgbClr val="0B5394"/>
                </a:solidFill>
                <a:latin typeface="Mada"/>
                <a:ea typeface="Mada"/>
                <a:cs typeface="Mada"/>
                <a:sym typeface="Mada"/>
              </a:rPr>
              <a:t>Textbook</a:t>
            </a:r>
            <a:endParaRPr sz="1200">
              <a:solidFill>
                <a:srgbClr val="0B5394"/>
              </a:solidFill>
              <a:latin typeface="Mada"/>
              <a:ea typeface="Mada"/>
              <a:cs typeface="Mada"/>
              <a:sym typeface="Mada"/>
            </a:endParaRPr>
          </a:p>
          <a:p>
            <a:pPr indent="-304800" lvl="0" marL="457200" rtl="0" algn="l">
              <a:spcBef>
                <a:spcPts val="0"/>
              </a:spcBef>
              <a:spcAft>
                <a:spcPts val="0"/>
              </a:spcAft>
              <a:buClr>
                <a:srgbClr val="BF9000"/>
              </a:buClr>
              <a:buSzPts val="1200"/>
              <a:buFont typeface="Mada"/>
              <a:buChar char="●"/>
            </a:pPr>
            <a:r>
              <a:rPr lang="en-GB" sz="1200">
                <a:solidFill>
                  <a:srgbClr val="BF9000"/>
                </a:solidFill>
                <a:latin typeface="Mada"/>
                <a:ea typeface="Mada"/>
                <a:cs typeface="Mada"/>
                <a:sym typeface="Mada"/>
              </a:rPr>
              <a:t>Golden notes</a:t>
            </a:r>
            <a:endParaRPr sz="1200">
              <a:solidFill>
                <a:srgbClr val="BF9000"/>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Extra</a:t>
            </a:r>
            <a:endParaRPr sz="1200">
              <a:solidFill>
                <a:srgbClr val="999999"/>
              </a:solidFill>
              <a:latin typeface="Mada"/>
              <a:ea typeface="Mada"/>
              <a:cs typeface="Mada"/>
              <a:sym typeface="Mada"/>
            </a:endParaRPr>
          </a:p>
        </p:txBody>
      </p:sp>
      <p:cxnSp>
        <p:nvCxnSpPr>
          <p:cNvPr id="64" name="Google Shape;64;p13"/>
          <p:cNvCxnSpPr/>
          <p:nvPr/>
        </p:nvCxnSpPr>
        <p:spPr>
          <a:xfrm>
            <a:off x="1704975" y="9629775"/>
            <a:ext cx="0" cy="867000"/>
          </a:xfrm>
          <a:prstGeom prst="straightConnector1">
            <a:avLst/>
          </a:prstGeom>
          <a:noFill/>
          <a:ln cap="flat" cmpd="sng" w="9525">
            <a:solidFill>
              <a:srgbClr val="76A5AF"/>
            </a:solidFill>
            <a:prstDash val="solid"/>
            <a:round/>
            <a:headEnd len="med" w="med" type="oval"/>
            <a:tailEnd len="med" w="med" type="oval"/>
          </a:ln>
        </p:spPr>
      </p:cxnSp>
      <p:sp>
        <p:nvSpPr>
          <p:cNvPr id="65" name="Google Shape;65;p13"/>
          <p:cNvSpPr txBox="1"/>
          <p:nvPr/>
        </p:nvSpPr>
        <p:spPr>
          <a:xfrm>
            <a:off x="323850" y="9372600"/>
            <a:ext cx="17145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Color Index</a:t>
            </a:r>
            <a:endParaRPr sz="1800">
              <a:solidFill>
                <a:srgbClr val="76A5AF"/>
              </a:solidFill>
              <a:latin typeface="Nunito"/>
              <a:ea typeface="Nunito"/>
              <a:cs typeface="Nunito"/>
              <a:sym typeface="Nunito"/>
            </a:endParaRPr>
          </a:p>
        </p:txBody>
      </p:sp>
      <p:sp>
        <p:nvSpPr>
          <p:cNvPr id="66" name="Google Shape;66;p13"/>
          <p:cNvSpPr/>
          <p:nvPr/>
        </p:nvSpPr>
        <p:spPr>
          <a:xfrm flipH="1" rot="-5400000">
            <a:off x="6609525" y="9364275"/>
            <a:ext cx="476100" cy="14841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txBox="1"/>
          <p:nvPr/>
        </p:nvSpPr>
        <p:spPr>
          <a:xfrm>
            <a:off x="6173850" y="10001250"/>
            <a:ext cx="14841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u="sng">
                <a:solidFill>
                  <a:srgbClr val="134F5C"/>
                </a:solidFill>
                <a:latin typeface="Nunito"/>
                <a:ea typeface="Nunito"/>
                <a:cs typeface="Nunito"/>
                <a:sym typeface="Nunito"/>
                <a:hlinkClick r:id="rId7">
                  <a:extLst>
                    <a:ext uri="{A12FA001-AC4F-418D-AE19-62706E023703}">
                      <ahyp:hlinkClr val="tx"/>
                    </a:ext>
                  </a:extLst>
                </a:hlinkClick>
              </a:rPr>
              <a:t>Editing File</a:t>
            </a:r>
            <a:endParaRPr b="1" sz="1800" u="sng">
              <a:solidFill>
                <a:srgbClr val="134F5C"/>
              </a:solidFill>
              <a:latin typeface="Nunito"/>
              <a:ea typeface="Nunito"/>
              <a:cs typeface="Nunito"/>
              <a:sym typeface="Nunito"/>
            </a:endParaRPr>
          </a:p>
        </p:txBody>
      </p:sp>
      <p:sp>
        <p:nvSpPr>
          <p:cNvPr id="68" name="Google Shape;68;p13"/>
          <p:cNvSpPr/>
          <p:nvPr/>
        </p:nvSpPr>
        <p:spPr>
          <a:xfrm>
            <a:off x="326075" y="5022334"/>
            <a:ext cx="3471000" cy="1731900"/>
          </a:xfrm>
          <a:prstGeom prst="round2SameRect">
            <a:avLst>
              <a:gd fmla="val 0" name="adj1"/>
              <a:gd fmla="val 13813"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 Renad </a:t>
            </a:r>
            <a:r>
              <a:rPr lang="en-GB">
                <a:solidFill>
                  <a:schemeClr val="dk1"/>
                </a:solidFill>
                <a:latin typeface="Mada"/>
                <a:ea typeface="Mada"/>
                <a:cs typeface="Mada"/>
                <a:sym typeface="Mada"/>
              </a:rPr>
              <a:t>Alhaqbani</a:t>
            </a:r>
            <a:endParaRPr sz="1700">
              <a:latin typeface="Mada"/>
              <a:ea typeface="Mada"/>
              <a:cs typeface="Mada"/>
              <a:sym typeface="Mada"/>
            </a:endParaRPr>
          </a:p>
        </p:txBody>
      </p:sp>
      <p:sp>
        <p:nvSpPr>
          <p:cNvPr id="69" name="Google Shape;69;p13"/>
          <p:cNvSpPr/>
          <p:nvPr/>
        </p:nvSpPr>
        <p:spPr>
          <a:xfrm>
            <a:off x="497025" y="4868357"/>
            <a:ext cx="2652534" cy="650106"/>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134F5C"/>
                </a:solidFill>
                <a:latin typeface="Nunito"/>
                <a:ea typeface="Nunito"/>
                <a:cs typeface="Nunito"/>
                <a:sym typeface="Nunito"/>
              </a:rPr>
              <a:t>Was Done by</a:t>
            </a:r>
            <a:endParaRPr sz="2000">
              <a:solidFill>
                <a:srgbClr val="134F5C"/>
              </a:solidFill>
              <a:latin typeface="Nunito"/>
              <a:ea typeface="Nunito"/>
              <a:cs typeface="Nunito"/>
              <a:sym typeface="Nunito"/>
            </a:endParaRPr>
          </a:p>
        </p:txBody>
      </p:sp>
      <p:pic>
        <p:nvPicPr>
          <p:cNvPr id="70" name="Google Shape;70;p13"/>
          <p:cNvPicPr preferRelativeResize="0"/>
          <p:nvPr/>
        </p:nvPicPr>
        <p:blipFill>
          <a:blip r:embed="rId8">
            <a:alphaModFix/>
          </a:blip>
          <a:stretch>
            <a:fillRect/>
          </a:stretch>
        </p:blipFill>
        <p:spPr>
          <a:xfrm>
            <a:off x="551755" y="5748662"/>
            <a:ext cx="327250" cy="327226"/>
          </a:xfrm>
          <a:prstGeom prst="rect">
            <a:avLst/>
          </a:prstGeom>
          <a:noFill/>
          <a:ln>
            <a:noFill/>
          </a:ln>
        </p:spPr>
      </p:pic>
      <p:pic>
        <p:nvPicPr>
          <p:cNvPr id="71" name="Google Shape;71;p13"/>
          <p:cNvPicPr preferRelativeResize="0"/>
          <p:nvPr/>
        </p:nvPicPr>
        <p:blipFill>
          <a:blip r:embed="rId9">
            <a:alphaModFix/>
          </a:blip>
          <a:stretch>
            <a:fillRect/>
          </a:stretch>
        </p:blipFill>
        <p:spPr>
          <a:xfrm>
            <a:off x="552450" y="76800"/>
            <a:ext cx="867000" cy="86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4"/>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solidFill>
                <a:srgbClr val="6AA84F"/>
              </a:solidFill>
              <a:latin typeface="Mada"/>
              <a:ea typeface="Mada"/>
              <a:cs typeface="Mada"/>
              <a:sym typeface="Mada"/>
            </a:endParaRPr>
          </a:p>
        </p:txBody>
      </p:sp>
      <p:sp>
        <p:nvSpPr>
          <p:cNvPr id="78" name="Google Shape;78;p14"/>
          <p:cNvSpPr txBox="1"/>
          <p:nvPr/>
        </p:nvSpPr>
        <p:spPr>
          <a:xfrm>
            <a:off x="13489" y="1318301"/>
            <a:ext cx="8111400" cy="100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Assume you work in a region in which none of the following conditions is on the list of notifiable diseases. </a:t>
            </a:r>
            <a:endParaRPr b="1" sz="1200">
              <a:latin typeface="Mada"/>
              <a:ea typeface="Mada"/>
              <a:cs typeface="Mada"/>
              <a:sym typeface="Mada"/>
            </a:endParaRPr>
          </a:p>
          <a:p>
            <a:pPr indent="0" lvl="0" marL="0" rtl="0" algn="l">
              <a:spcBef>
                <a:spcPts val="0"/>
              </a:spcBef>
              <a:spcAft>
                <a:spcPts val="0"/>
              </a:spcAft>
              <a:buNone/>
            </a:pPr>
            <a:r>
              <a:rPr b="1" lang="en-GB" sz="1200">
                <a:latin typeface="Mada"/>
                <a:ea typeface="Mada"/>
                <a:cs typeface="Mada"/>
                <a:sym typeface="Mada"/>
              </a:rPr>
              <a:t>For each conditio</a:t>
            </a:r>
            <a:r>
              <a:rPr b="1" lang="en-GB" sz="1200">
                <a:latin typeface="Mada"/>
                <a:ea typeface="Mada"/>
                <a:cs typeface="Mada"/>
                <a:sym typeface="Mada"/>
              </a:rPr>
              <a:t>n:</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b="1" lang="en-GB" sz="1200">
                <a:latin typeface="Mada"/>
                <a:ea typeface="Mada"/>
                <a:cs typeface="Mada"/>
                <a:sym typeface="Mada"/>
              </a:rPr>
              <a:t>List at least one existing source of data that you need for conducting surveillance on the condition. </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b="1" lang="en-GB" sz="1200">
                <a:latin typeface="Mada"/>
                <a:ea typeface="Mada"/>
                <a:cs typeface="Mada"/>
                <a:sym typeface="Mada"/>
              </a:rPr>
              <a:t>What factors make the selected source or data system more appropriate than another?</a:t>
            </a:r>
            <a:endParaRPr b="1" sz="1200">
              <a:latin typeface="Mada"/>
              <a:ea typeface="Mada"/>
              <a:cs typeface="Mada"/>
              <a:sym typeface="Mada"/>
            </a:endParaRPr>
          </a:p>
        </p:txBody>
      </p:sp>
      <p:sp>
        <p:nvSpPr>
          <p:cNvPr id="79" name="Google Shape;79;p14"/>
          <p:cNvSpPr txBox="1"/>
          <p:nvPr/>
        </p:nvSpPr>
        <p:spPr>
          <a:xfrm>
            <a:off x="1547026" y="457000"/>
            <a:ext cx="2067300" cy="8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highlight>
                  <a:srgbClr val="D0E0E3"/>
                </a:highlight>
                <a:latin typeface="Nunito"/>
                <a:ea typeface="Nunito"/>
                <a:cs typeface="Nunito"/>
                <a:sym typeface="Nunito"/>
              </a:rPr>
              <a:t>Question 1:</a:t>
            </a:r>
            <a:endParaRPr b="1" sz="2400">
              <a:highlight>
                <a:srgbClr val="D0E0E3"/>
              </a:highlight>
              <a:latin typeface="Nunito"/>
              <a:ea typeface="Nunito"/>
              <a:cs typeface="Nunito"/>
              <a:sym typeface="Nunito"/>
            </a:endParaRPr>
          </a:p>
        </p:txBody>
      </p:sp>
      <p:grpSp>
        <p:nvGrpSpPr>
          <p:cNvPr id="80" name="Google Shape;80;p14"/>
          <p:cNvGrpSpPr/>
          <p:nvPr/>
        </p:nvGrpSpPr>
        <p:grpSpPr>
          <a:xfrm rot="2749062">
            <a:off x="494539" y="1283196"/>
            <a:ext cx="2511391" cy="2511391"/>
            <a:chOff x="5123977" y="1258050"/>
            <a:chExt cx="2547000" cy="2547000"/>
          </a:xfrm>
        </p:grpSpPr>
        <p:sp>
          <p:nvSpPr>
            <p:cNvPr id="81" name="Google Shape;81;p14"/>
            <p:cNvSpPr/>
            <p:nvPr/>
          </p:nvSpPr>
          <p:spPr>
            <a:xfrm rot="2700000">
              <a:off x="6116614" y="1011412"/>
              <a:ext cx="561726" cy="3040276"/>
            </a:xfrm>
            <a:prstGeom prst="roundRect">
              <a:avLst>
                <a:gd fmla="val 50000" name="adj"/>
              </a:avLst>
            </a:prstGeom>
            <a:solidFill>
              <a:srgbClr val="4581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sp>
          <p:nvSpPr>
            <p:cNvPr id="82" name="Google Shape;82;p14"/>
            <p:cNvSpPr/>
            <p:nvPr/>
          </p:nvSpPr>
          <p:spPr>
            <a:xfrm rot="-2700000">
              <a:off x="5341020" y="3205399"/>
              <a:ext cx="374201" cy="374201"/>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GB" sz="1200">
                  <a:solidFill>
                    <a:srgbClr val="45818E"/>
                  </a:solidFill>
                  <a:latin typeface="Changa"/>
                  <a:ea typeface="Changa"/>
                  <a:cs typeface="Changa"/>
                  <a:sym typeface="Changa"/>
                </a:rPr>
                <a:t>1</a:t>
              </a:r>
              <a:endParaRPr b="1" i="0" sz="1200" u="none" cap="none" strike="noStrike">
                <a:solidFill>
                  <a:srgbClr val="45818E"/>
                </a:solidFill>
                <a:latin typeface="Changa"/>
                <a:ea typeface="Changa"/>
                <a:cs typeface="Changa"/>
                <a:sym typeface="Changa"/>
              </a:endParaRPr>
            </a:p>
          </p:txBody>
        </p:sp>
        <p:sp>
          <p:nvSpPr>
            <p:cNvPr id="83" name="Google Shape;83;p14"/>
            <p:cNvSpPr txBox="1"/>
            <p:nvPr/>
          </p:nvSpPr>
          <p:spPr>
            <a:xfrm rot="-2700000">
              <a:off x="5323969" y="2238203"/>
              <a:ext cx="2341513" cy="39329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000">
                  <a:solidFill>
                    <a:schemeClr val="lt1"/>
                  </a:solidFill>
                  <a:latin typeface="Nunito"/>
                  <a:ea typeface="Nunito"/>
                  <a:cs typeface="Nunito"/>
                  <a:sym typeface="Nunito"/>
                </a:rPr>
                <a:t>Listeriosis: </a:t>
              </a:r>
              <a:endParaRPr i="0" sz="2000" u="none" cap="none" strike="noStrike">
                <a:solidFill>
                  <a:schemeClr val="lt1"/>
                </a:solidFill>
                <a:latin typeface="Nunito"/>
                <a:ea typeface="Nunito"/>
                <a:cs typeface="Nunito"/>
                <a:sym typeface="Nunito"/>
              </a:endParaRPr>
            </a:p>
          </p:txBody>
        </p:sp>
      </p:grpSp>
      <p:sp>
        <p:nvSpPr>
          <p:cNvPr id="84" name="Google Shape;84;p14"/>
          <p:cNvSpPr txBox="1"/>
          <p:nvPr/>
        </p:nvSpPr>
        <p:spPr>
          <a:xfrm>
            <a:off x="183675" y="2881875"/>
            <a:ext cx="7127700" cy="1840800"/>
          </a:xfrm>
          <a:prstGeom prst="rect">
            <a:avLst/>
          </a:prstGeom>
          <a:noFill/>
          <a:ln cap="flat" cmpd="sng" w="19050">
            <a:solidFill>
              <a:srgbClr val="45818E"/>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A serious infection can result from eating food contaminated with the bacterium Listeria</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monocytogenes. The disease affects primarily pregnant women, newborns, and adults with weakened</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immune  systems.  A  person  with  listeriosis  has  fever,  muscle  aches,  and  sometimes  gastrointestinal</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symptoms  (e.g.,  nausea  or  diarrhea).  If  infection  spreads  to  the  nervous  system,  such  symptoms  as</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headache, stiff neck, confusion, loss of balance, or convulsions can occur. Infected pregnant women</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might experience only a mild influenza-like illness; however, infections during pregnancy can lead to</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miscarriage  or  stillbirth,  premature  delivery,  or  infection  of  the  newborn.  In  the  United  States,</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approximately 800 cases of listeriosis are reported each year. Of those with serious illness, 15% die;</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newborns and immunocompromised persons are at greatest risk for serious illness and death.</a:t>
            </a:r>
            <a:endParaRPr sz="1200">
              <a:latin typeface="Mada"/>
              <a:ea typeface="Mada"/>
              <a:cs typeface="Mada"/>
              <a:sym typeface="Mada"/>
            </a:endParaRPr>
          </a:p>
        </p:txBody>
      </p:sp>
      <p:sp>
        <p:nvSpPr>
          <p:cNvPr id="85" name="Google Shape;85;p14"/>
          <p:cNvSpPr txBox="1"/>
          <p:nvPr/>
        </p:nvSpPr>
        <p:spPr>
          <a:xfrm>
            <a:off x="136525" y="4722675"/>
            <a:ext cx="6824100" cy="11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highlight>
                  <a:srgbClr val="D0E0E3"/>
                </a:highlight>
                <a:latin typeface="Mada"/>
                <a:ea typeface="Mada"/>
                <a:cs typeface="Mada"/>
                <a:sym typeface="Mada"/>
              </a:rPr>
              <a:t>Source of Data </a:t>
            </a:r>
            <a:r>
              <a:rPr b="1" baseline="30000" lang="en-GB" sz="1200">
                <a:highlight>
                  <a:srgbClr val="D0E0E3"/>
                </a:highlight>
                <a:latin typeface="Mada"/>
                <a:ea typeface="Mada"/>
                <a:cs typeface="Mada"/>
                <a:sym typeface="Mada"/>
              </a:rPr>
              <a:t>1</a:t>
            </a:r>
            <a:r>
              <a:rPr b="1" lang="en-GB" sz="1200">
                <a:highlight>
                  <a:srgbClr val="D0E0E3"/>
                </a:highlight>
                <a:latin typeface="Mada"/>
                <a:ea typeface="Mada"/>
                <a:cs typeface="Mada"/>
                <a:sym typeface="Mada"/>
              </a:rPr>
              <a:t>: </a:t>
            </a:r>
            <a:endParaRPr b="1" sz="1200">
              <a:highlight>
                <a:srgbClr val="D0E0E3"/>
              </a:highlight>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Data from hospitals recor</a:t>
            </a:r>
            <a:r>
              <a:rPr lang="en-GB" sz="1200">
                <a:solidFill>
                  <a:srgbClr val="6AA84F"/>
                </a:solidFill>
                <a:latin typeface="Mada"/>
                <a:ea typeface="Mada"/>
                <a:cs typeface="Mada"/>
                <a:sym typeface="Mada"/>
              </a:rPr>
              <a:t>ds </a:t>
            </a:r>
            <a:r>
              <a:rPr lang="en-GB" sz="1200">
                <a:solidFill>
                  <a:srgbClr val="6AA84F"/>
                </a:solidFill>
                <a:latin typeface="Mada"/>
                <a:ea typeface="Mada"/>
                <a:cs typeface="Mada"/>
                <a:sym typeface="Mada"/>
              </a:rPr>
              <a:t>(admission or discharge)</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Data from the lab</a:t>
            </a:r>
            <a:r>
              <a:rPr lang="en-GB" sz="1200">
                <a:solidFill>
                  <a:srgbClr val="6AA84F"/>
                </a:solidFill>
                <a:latin typeface="Mada"/>
                <a:ea typeface="Mada"/>
                <a:cs typeface="Mada"/>
                <a:sym typeface="Mada"/>
              </a:rPr>
              <a:t>oratories </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Add it to notifiable disease to become a passive surveillance </a:t>
            </a:r>
            <a:endParaRPr sz="1200">
              <a:solidFill>
                <a:srgbClr val="6AA84F"/>
              </a:solidFill>
              <a:latin typeface="Mada"/>
              <a:ea typeface="Mada"/>
              <a:cs typeface="Mada"/>
              <a:sym typeface="Mada"/>
            </a:endParaRPr>
          </a:p>
          <a:p>
            <a:pPr indent="0" lvl="0" marL="0" rtl="0" algn="l">
              <a:spcBef>
                <a:spcPts val="0"/>
              </a:spcBef>
              <a:spcAft>
                <a:spcPts val="0"/>
              </a:spcAft>
              <a:buNone/>
            </a:pPr>
            <a:r>
              <a:rPr lang="en-GB" sz="1200">
                <a:solidFill>
                  <a:srgbClr val="6AA84F"/>
                </a:solidFill>
                <a:latin typeface="Mada"/>
                <a:ea typeface="Mada"/>
                <a:cs typeface="Mada"/>
                <a:sym typeface="Mada"/>
              </a:rPr>
              <a:t>The source of data should be based on morbidity more than mortality due to the low case fatality rate. </a:t>
            </a:r>
            <a:endParaRPr sz="1200">
              <a:solidFill>
                <a:srgbClr val="6AA84F"/>
              </a:solidFill>
              <a:latin typeface="Mada"/>
              <a:ea typeface="Mada"/>
              <a:cs typeface="Mada"/>
              <a:sym typeface="Mada"/>
            </a:endParaRPr>
          </a:p>
          <a:p>
            <a:pPr indent="0" lvl="0" marL="0" rtl="0" algn="l">
              <a:spcBef>
                <a:spcPts val="0"/>
              </a:spcBef>
              <a:spcAft>
                <a:spcPts val="0"/>
              </a:spcAft>
              <a:buNone/>
            </a:pPr>
            <a:r>
              <a:t/>
            </a:r>
            <a:endParaRPr sz="900">
              <a:solidFill>
                <a:srgbClr val="6AA84F"/>
              </a:solidFill>
              <a:latin typeface="Mada"/>
              <a:ea typeface="Mada"/>
              <a:cs typeface="Mada"/>
              <a:sym typeface="Mada"/>
            </a:endParaRPr>
          </a:p>
        </p:txBody>
      </p:sp>
      <p:grpSp>
        <p:nvGrpSpPr>
          <p:cNvPr id="86" name="Google Shape;86;p14"/>
          <p:cNvGrpSpPr/>
          <p:nvPr/>
        </p:nvGrpSpPr>
        <p:grpSpPr>
          <a:xfrm rot="2781609">
            <a:off x="471499" y="4905059"/>
            <a:ext cx="2526930" cy="2526930"/>
            <a:chOff x="5123977" y="1258050"/>
            <a:chExt cx="2547000" cy="2547000"/>
          </a:xfrm>
        </p:grpSpPr>
        <p:sp>
          <p:nvSpPr>
            <p:cNvPr id="87" name="Google Shape;87;p14"/>
            <p:cNvSpPr/>
            <p:nvPr/>
          </p:nvSpPr>
          <p:spPr>
            <a:xfrm rot="2700000">
              <a:off x="6116614" y="1011412"/>
              <a:ext cx="561726" cy="3040276"/>
            </a:xfrm>
            <a:prstGeom prst="roundRect">
              <a:avLst>
                <a:gd fmla="val 50000" name="adj"/>
              </a:avLst>
            </a:prstGeom>
            <a:solidFill>
              <a:srgbClr val="4581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sp>
          <p:nvSpPr>
            <p:cNvPr id="88" name="Google Shape;88;p14"/>
            <p:cNvSpPr/>
            <p:nvPr/>
          </p:nvSpPr>
          <p:spPr>
            <a:xfrm rot="-2700000">
              <a:off x="5341020" y="3205399"/>
              <a:ext cx="374201" cy="374201"/>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GB" sz="1200">
                  <a:solidFill>
                    <a:srgbClr val="45818E"/>
                  </a:solidFill>
                  <a:latin typeface="Changa"/>
                  <a:ea typeface="Changa"/>
                  <a:cs typeface="Changa"/>
                  <a:sym typeface="Changa"/>
                </a:rPr>
                <a:t>2</a:t>
              </a:r>
              <a:endParaRPr b="1" i="0" sz="1200" u="none" cap="none" strike="noStrike">
                <a:solidFill>
                  <a:srgbClr val="45818E"/>
                </a:solidFill>
                <a:latin typeface="Changa"/>
                <a:ea typeface="Changa"/>
                <a:cs typeface="Changa"/>
                <a:sym typeface="Changa"/>
              </a:endParaRPr>
            </a:p>
          </p:txBody>
        </p:sp>
        <p:sp>
          <p:nvSpPr>
            <p:cNvPr id="89" name="Google Shape;89;p14"/>
            <p:cNvSpPr txBox="1"/>
            <p:nvPr/>
          </p:nvSpPr>
          <p:spPr>
            <a:xfrm rot="-2700000">
              <a:off x="5323969" y="2238203"/>
              <a:ext cx="2341513" cy="39329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000">
                  <a:solidFill>
                    <a:schemeClr val="lt1"/>
                  </a:solidFill>
                  <a:latin typeface="Nunito"/>
                  <a:ea typeface="Nunito"/>
                  <a:cs typeface="Nunito"/>
                  <a:sym typeface="Nunito"/>
                </a:rPr>
                <a:t>Spinal cord injury: </a:t>
              </a:r>
              <a:endParaRPr i="0" sz="2000" u="none" cap="none" strike="noStrike">
                <a:solidFill>
                  <a:schemeClr val="lt1"/>
                </a:solidFill>
                <a:latin typeface="Nunito"/>
                <a:ea typeface="Nunito"/>
                <a:cs typeface="Nunito"/>
                <a:sym typeface="Nunito"/>
              </a:endParaRPr>
            </a:p>
          </p:txBody>
        </p:sp>
      </p:grpSp>
      <p:sp>
        <p:nvSpPr>
          <p:cNvPr id="90" name="Google Shape;90;p14"/>
          <p:cNvSpPr txBox="1"/>
          <p:nvPr/>
        </p:nvSpPr>
        <p:spPr>
          <a:xfrm>
            <a:off x="149128" y="6515371"/>
            <a:ext cx="6932100" cy="1482000"/>
          </a:xfrm>
          <a:prstGeom prst="rect">
            <a:avLst/>
          </a:prstGeom>
          <a:noFill/>
          <a:ln cap="flat" cmpd="sng" w="19050">
            <a:solidFill>
              <a:srgbClr val="45818E"/>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Approximately 11,000 persons sustain a spinal cord injury (SCI) each year in the</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United States, and 200,000 persons in the United States live with a disability related to an SCI. More</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than half of the persons who sustain SCIs are aged 15–29 years. The leading cause of SCI varies by</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age.  Motor  vehicle  crashes  are  the  leading  cause  of  SCIs  among  persons  aged  &lt;65  years.  Among</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persons aged ≥65 years, falls cause the majority of spinal cord injuries. Sports and recreation activities</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cause an estimated 18% of spinal cord injuries.</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91" name="Google Shape;91;p14"/>
          <p:cNvSpPr txBox="1"/>
          <p:nvPr/>
        </p:nvSpPr>
        <p:spPr>
          <a:xfrm>
            <a:off x="149137" y="7997363"/>
            <a:ext cx="6798900" cy="13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highlight>
                  <a:srgbClr val="D0E0E3"/>
                </a:highlight>
                <a:latin typeface="Mada"/>
                <a:ea typeface="Mada"/>
                <a:cs typeface="Mada"/>
                <a:sym typeface="Mada"/>
              </a:rPr>
              <a:t>Source of Data: </a:t>
            </a:r>
            <a:endParaRPr b="1" sz="1200">
              <a:highlight>
                <a:srgbClr val="D0E0E3"/>
              </a:highlight>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Data from hospital record (admission or discharge)</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Data from death certificate due to the high mortality rate </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Data from trauma center if it's available</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Data from the emergency medical center </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Data from rehabilitation center (if we want only the survivors of the SCI, it's NOT complete data) </a:t>
            </a:r>
            <a:endParaRPr sz="1200">
              <a:solidFill>
                <a:srgbClr val="6AA84F"/>
              </a:solidFill>
              <a:latin typeface="Mada"/>
              <a:ea typeface="Mada"/>
              <a:cs typeface="Mada"/>
              <a:sym typeface="Mada"/>
            </a:endParaRPr>
          </a:p>
          <a:p>
            <a:pPr indent="0" lvl="0" marL="0" rtl="0" algn="l">
              <a:spcBef>
                <a:spcPts val="0"/>
              </a:spcBef>
              <a:spcAft>
                <a:spcPts val="0"/>
              </a:spcAft>
              <a:buNone/>
            </a:pPr>
            <a:r>
              <a:rPr lang="en-GB" sz="1200">
                <a:solidFill>
                  <a:srgbClr val="6AA84F"/>
                </a:solidFill>
                <a:latin typeface="Mada"/>
                <a:ea typeface="Mada"/>
                <a:cs typeface="Mada"/>
                <a:sym typeface="Mada"/>
              </a:rPr>
              <a:t>The source of data should be based on </a:t>
            </a:r>
            <a:r>
              <a:rPr lang="en-GB" sz="1200">
                <a:solidFill>
                  <a:srgbClr val="6AA84F"/>
                </a:solidFill>
                <a:latin typeface="Mada"/>
                <a:ea typeface="Mada"/>
                <a:cs typeface="Mada"/>
                <a:sym typeface="Mada"/>
              </a:rPr>
              <a:t>the mortality rate. It's serious condition almost all patients will be hospitalized </a:t>
            </a:r>
            <a:endParaRPr sz="1200">
              <a:solidFill>
                <a:srgbClr val="6AA84F"/>
              </a:solidFill>
              <a:latin typeface="Mada"/>
              <a:ea typeface="Mada"/>
              <a:cs typeface="Mada"/>
              <a:sym typeface="Mada"/>
            </a:endParaRPr>
          </a:p>
          <a:p>
            <a:pPr indent="0" lvl="0" marL="0" rtl="0" algn="l">
              <a:spcBef>
                <a:spcPts val="0"/>
              </a:spcBef>
              <a:spcAft>
                <a:spcPts val="0"/>
              </a:spcAft>
              <a:buNone/>
            </a:pPr>
            <a:r>
              <a:t/>
            </a:r>
            <a:endParaRPr/>
          </a:p>
        </p:txBody>
      </p:sp>
      <p:pic>
        <p:nvPicPr>
          <p:cNvPr id="92" name="Google Shape;92;p14"/>
          <p:cNvPicPr preferRelativeResize="0"/>
          <p:nvPr/>
        </p:nvPicPr>
        <p:blipFill>
          <a:blip r:embed="rId3">
            <a:alphaModFix/>
          </a:blip>
          <a:stretch>
            <a:fillRect/>
          </a:stretch>
        </p:blipFill>
        <p:spPr>
          <a:xfrm>
            <a:off x="-73" y="314146"/>
            <a:ext cx="1547101" cy="1147000"/>
          </a:xfrm>
          <a:prstGeom prst="rect">
            <a:avLst/>
          </a:prstGeom>
          <a:noFill/>
          <a:ln>
            <a:noFill/>
          </a:ln>
        </p:spPr>
      </p:pic>
      <p:sp>
        <p:nvSpPr>
          <p:cNvPr id="93" name="Google Shape;93;p14"/>
          <p:cNvSpPr txBox="1"/>
          <p:nvPr/>
        </p:nvSpPr>
        <p:spPr>
          <a:xfrm>
            <a:off x="13488" y="9696446"/>
            <a:ext cx="6071700" cy="7083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rgbClr val="6AA84F"/>
              </a:buClr>
              <a:buSzPts val="1100"/>
              <a:buAutoNum type="arabicParenR"/>
            </a:pPr>
            <a:r>
              <a:rPr lang="en-GB" sz="1100">
                <a:solidFill>
                  <a:srgbClr val="6AA84F"/>
                </a:solidFill>
                <a:latin typeface="Mada"/>
                <a:ea typeface="Mada"/>
                <a:cs typeface="Mada"/>
                <a:sym typeface="Mada"/>
              </a:rPr>
              <a:t> We can't take it from the registry because there's no registry for infectious disease. Usually it's for chronic disease.</a:t>
            </a:r>
            <a:endParaRPr sz="1100">
              <a:solidFill>
                <a:srgbClr val="6AA84F"/>
              </a:solidFill>
              <a:latin typeface="Mada"/>
              <a:ea typeface="Mada"/>
              <a:cs typeface="Mada"/>
              <a:sym typeface="Mada"/>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5"/>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 name="Google Shape;100;p15"/>
          <p:cNvGrpSpPr/>
          <p:nvPr/>
        </p:nvGrpSpPr>
        <p:grpSpPr>
          <a:xfrm rot="2700000">
            <a:off x="429246" y="-541700"/>
            <a:ext cx="2858727" cy="2858721"/>
            <a:chOff x="5123977" y="946301"/>
            <a:chExt cx="2858754" cy="2858749"/>
          </a:xfrm>
        </p:grpSpPr>
        <p:sp>
          <p:nvSpPr>
            <p:cNvPr id="101" name="Google Shape;101;p15"/>
            <p:cNvSpPr/>
            <p:nvPr/>
          </p:nvSpPr>
          <p:spPr>
            <a:xfrm rot="2700000">
              <a:off x="6116614" y="1011412"/>
              <a:ext cx="561726" cy="3040276"/>
            </a:xfrm>
            <a:prstGeom prst="roundRect">
              <a:avLst>
                <a:gd fmla="val 50000" name="adj"/>
              </a:avLst>
            </a:prstGeom>
            <a:solidFill>
              <a:srgbClr val="4581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sp>
          <p:nvSpPr>
            <p:cNvPr id="102" name="Google Shape;102;p15"/>
            <p:cNvSpPr/>
            <p:nvPr/>
          </p:nvSpPr>
          <p:spPr>
            <a:xfrm rot="-2700000">
              <a:off x="5341020" y="3205399"/>
              <a:ext cx="374201" cy="374201"/>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GB" sz="1200">
                  <a:solidFill>
                    <a:srgbClr val="45818E"/>
                  </a:solidFill>
                  <a:latin typeface="Changa"/>
                  <a:ea typeface="Changa"/>
                  <a:cs typeface="Changa"/>
                  <a:sym typeface="Changa"/>
                </a:rPr>
                <a:t>3</a:t>
              </a:r>
              <a:endParaRPr b="1" i="0" sz="1200" u="none" cap="none" strike="noStrike">
                <a:solidFill>
                  <a:srgbClr val="45818E"/>
                </a:solidFill>
                <a:latin typeface="Changa"/>
                <a:ea typeface="Changa"/>
                <a:cs typeface="Changa"/>
                <a:sym typeface="Changa"/>
              </a:endParaRPr>
            </a:p>
          </p:txBody>
        </p:sp>
        <p:sp>
          <p:nvSpPr>
            <p:cNvPr id="103" name="Google Shape;103;p15"/>
            <p:cNvSpPr txBox="1"/>
            <p:nvPr/>
          </p:nvSpPr>
          <p:spPr>
            <a:xfrm rot="-2700000">
              <a:off x="5219393" y="1951489"/>
              <a:ext cx="3040276" cy="47602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900">
                  <a:solidFill>
                    <a:schemeClr val="lt1"/>
                  </a:solidFill>
                  <a:latin typeface="Nunito"/>
                  <a:ea typeface="Nunito"/>
                  <a:cs typeface="Nunito"/>
                  <a:sym typeface="Nunito"/>
                </a:rPr>
                <a:t>Lung cancer among nonsmokers</a:t>
              </a:r>
              <a:endParaRPr i="0" sz="1900" u="none" cap="none" strike="noStrike">
                <a:solidFill>
                  <a:schemeClr val="lt1"/>
                </a:solidFill>
                <a:latin typeface="Nunito"/>
                <a:ea typeface="Nunito"/>
                <a:cs typeface="Nunito"/>
                <a:sym typeface="Nunito"/>
              </a:endParaRPr>
            </a:p>
          </p:txBody>
        </p:sp>
      </p:grpSp>
      <p:sp>
        <p:nvSpPr>
          <p:cNvPr id="104" name="Google Shape;104;p15"/>
          <p:cNvSpPr txBox="1"/>
          <p:nvPr/>
        </p:nvSpPr>
        <p:spPr>
          <a:xfrm>
            <a:off x="215175" y="1329025"/>
            <a:ext cx="6932700" cy="865500"/>
          </a:xfrm>
          <a:prstGeom prst="rect">
            <a:avLst/>
          </a:prstGeom>
          <a:noFill/>
          <a:ln cap="flat" cmpd="sng" w="19050">
            <a:solidFill>
              <a:srgbClr val="45818E"/>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A usually fatal cancer of the lung can occur in a person who has never smoked. An estimated 10%–15% of lung cancer cases occur among nonsmokers, and this type of cancer appears to be more common among women and persons of East Asian ancestry.</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105" name="Google Shape;105;p15"/>
          <p:cNvSpPr txBox="1"/>
          <p:nvPr/>
        </p:nvSpPr>
        <p:spPr>
          <a:xfrm>
            <a:off x="-75" y="2244325"/>
            <a:ext cx="6932700" cy="100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highlight>
                  <a:srgbClr val="D0E0E3"/>
                </a:highlight>
                <a:latin typeface="Mada"/>
                <a:ea typeface="Mada"/>
                <a:cs typeface="Mada"/>
                <a:sym typeface="Mada"/>
              </a:rPr>
              <a:t>Source of Data: </a:t>
            </a:r>
            <a:endParaRPr b="1" sz="1200">
              <a:highlight>
                <a:srgbClr val="D0E0E3"/>
              </a:highlight>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Data from cancer regist</a:t>
            </a:r>
            <a:r>
              <a:rPr lang="en-GB" sz="1200">
                <a:solidFill>
                  <a:srgbClr val="6AA84F"/>
                </a:solidFill>
                <a:latin typeface="Mada"/>
                <a:ea typeface="Mada"/>
                <a:cs typeface="Mada"/>
                <a:sym typeface="Mada"/>
              </a:rPr>
              <a:t>ry (smoking information not shown)</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Data from health surv</a:t>
            </a:r>
            <a:r>
              <a:rPr lang="en-GB" sz="1200">
                <a:solidFill>
                  <a:srgbClr val="6AA84F"/>
                </a:solidFill>
                <a:latin typeface="Mada"/>
                <a:ea typeface="Mada"/>
                <a:cs typeface="Mada"/>
                <a:sym typeface="Mada"/>
              </a:rPr>
              <a:t>eillance (smoking information shown)</a:t>
            </a:r>
            <a:endParaRPr sz="1200">
              <a:solidFill>
                <a:srgbClr val="6AA84F"/>
              </a:solidFill>
              <a:latin typeface="Mada"/>
              <a:ea typeface="Mada"/>
              <a:cs typeface="Mada"/>
              <a:sym typeface="Mada"/>
            </a:endParaRPr>
          </a:p>
          <a:p>
            <a:pPr indent="0" lvl="0" marL="0" rtl="0" algn="l">
              <a:spcBef>
                <a:spcPts val="0"/>
              </a:spcBef>
              <a:spcAft>
                <a:spcPts val="0"/>
              </a:spcAft>
              <a:buNone/>
            </a:pPr>
            <a:r>
              <a:rPr lang="en-GB" sz="1200">
                <a:solidFill>
                  <a:srgbClr val="6AA84F"/>
                </a:solidFill>
                <a:latin typeface="Mada"/>
                <a:ea typeface="Mada"/>
                <a:cs typeface="Mada"/>
                <a:sym typeface="Mada"/>
              </a:rPr>
              <a:t>The best source of data for a type of cancer is the registry. </a:t>
            </a:r>
            <a:endParaRPr sz="1200">
              <a:solidFill>
                <a:srgbClr val="6AA84F"/>
              </a:solidFill>
              <a:latin typeface="Mada"/>
              <a:ea typeface="Mada"/>
              <a:cs typeface="Mada"/>
              <a:sym typeface="Mada"/>
            </a:endParaRPr>
          </a:p>
          <a:p>
            <a:pPr indent="0" lvl="0" marL="0" rtl="0" algn="l">
              <a:spcBef>
                <a:spcPts val="0"/>
              </a:spcBef>
              <a:spcAft>
                <a:spcPts val="0"/>
              </a:spcAft>
              <a:buNone/>
            </a:pPr>
            <a:r>
              <a:t/>
            </a:r>
            <a:endParaRPr sz="900">
              <a:solidFill>
                <a:srgbClr val="6AA84F"/>
              </a:solidFill>
              <a:latin typeface="Mada"/>
              <a:ea typeface="Mada"/>
              <a:cs typeface="Mada"/>
              <a:sym typeface="Mada"/>
            </a:endParaRPr>
          </a:p>
          <a:p>
            <a:pPr indent="0" lvl="0" marL="0" rtl="0" algn="l">
              <a:spcBef>
                <a:spcPts val="0"/>
              </a:spcBef>
              <a:spcAft>
                <a:spcPts val="0"/>
              </a:spcAft>
              <a:buNone/>
            </a:pPr>
            <a:r>
              <a:t/>
            </a:r>
            <a:endParaRPr/>
          </a:p>
        </p:txBody>
      </p:sp>
      <p:pic>
        <p:nvPicPr>
          <p:cNvPr id="106" name="Google Shape;106;p15"/>
          <p:cNvPicPr preferRelativeResize="0"/>
          <p:nvPr/>
        </p:nvPicPr>
        <p:blipFill>
          <a:blip r:embed="rId3">
            <a:alphaModFix/>
          </a:blip>
          <a:stretch>
            <a:fillRect/>
          </a:stretch>
        </p:blipFill>
        <p:spPr>
          <a:xfrm>
            <a:off x="46502" y="3301171"/>
            <a:ext cx="1547101" cy="1147000"/>
          </a:xfrm>
          <a:prstGeom prst="rect">
            <a:avLst/>
          </a:prstGeom>
          <a:noFill/>
          <a:ln>
            <a:noFill/>
          </a:ln>
        </p:spPr>
      </p:pic>
      <p:sp>
        <p:nvSpPr>
          <p:cNvPr id="107" name="Google Shape;107;p15"/>
          <p:cNvSpPr txBox="1"/>
          <p:nvPr/>
        </p:nvSpPr>
        <p:spPr>
          <a:xfrm>
            <a:off x="254475" y="4448175"/>
            <a:ext cx="7158900" cy="865500"/>
          </a:xfrm>
          <a:prstGeom prst="rect">
            <a:avLst/>
          </a:prstGeom>
          <a:noFill/>
          <a:ln cap="flat" cmpd="sng" w="19050">
            <a:solidFill>
              <a:srgbClr val="134F5C"/>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During  the  previous  6  years,  10  to  15  cases  per  year  of  tuberculosis  had  been  reported  to  a  region  health department. During the past 3 months, 25 cases have been reported. All but 4 of these cases have been reported from one sector.</a:t>
            </a:r>
            <a:endParaRPr sz="1200">
              <a:latin typeface="Mada"/>
              <a:ea typeface="Mada"/>
              <a:cs typeface="Mada"/>
              <a:sym typeface="Mada"/>
            </a:endParaRPr>
          </a:p>
        </p:txBody>
      </p:sp>
      <p:sp>
        <p:nvSpPr>
          <p:cNvPr id="108" name="Google Shape;108;p15"/>
          <p:cNvSpPr txBox="1"/>
          <p:nvPr/>
        </p:nvSpPr>
        <p:spPr>
          <a:xfrm>
            <a:off x="1593588" y="3373476"/>
            <a:ext cx="2820900" cy="47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highlight>
                  <a:srgbClr val="D0E0E3"/>
                </a:highlight>
                <a:latin typeface="Nunito"/>
                <a:ea typeface="Nunito"/>
                <a:cs typeface="Nunito"/>
                <a:sym typeface="Nunito"/>
              </a:rPr>
              <a:t>Question 2:</a:t>
            </a:r>
            <a:endParaRPr b="1" sz="2400">
              <a:highlight>
                <a:srgbClr val="D0E0E3"/>
              </a:highlight>
              <a:latin typeface="Nunito"/>
              <a:ea typeface="Nunito"/>
              <a:cs typeface="Nunito"/>
              <a:sym typeface="Nunito"/>
            </a:endParaRPr>
          </a:p>
        </p:txBody>
      </p:sp>
      <p:sp>
        <p:nvSpPr>
          <p:cNvPr id="109" name="Google Shape;109;p15"/>
          <p:cNvSpPr txBox="1"/>
          <p:nvPr/>
        </p:nvSpPr>
        <p:spPr>
          <a:xfrm>
            <a:off x="203326" y="5437438"/>
            <a:ext cx="6830700" cy="2212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Mada"/>
              <a:buChar char="➔"/>
            </a:pPr>
            <a:r>
              <a:rPr b="1" lang="en-GB">
                <a:solidFill>
                  <a:schemeClr val="dk1"/>
                </a:solidFill>
                <a:latin typeface="Mada"/>
                <a:ea typeface="Mada"/>
                <a:cs typeface="Mada"/>
                <a:sym typeface="Mada"/>
              </a:rPr>
              <a:t>Describe the possible causes of the increase in reported cases.</a:t>
            </a:r>
            <a:endParaRPr b="1">
              <a:solidFill>
                <a:schemeClr val="dk1"/>
              </a:solidFill>
              <a:latin typeface="Mada"/>
              <a:ea typeface="Mada"/>
              <a:cs typeface="Mada"/>
              <a:sym typeface="Mada"/>
            </a:endParaRPr>
          </a:p>
          <a:p>
            <a:pPr indent="0" lvl="0" marL="0" rtl="0" algn="l">
              <a:spcBef>
                <a:spcPts val="0"/>
              </a:spcBef>
              <a:spcAft>
                <a:spcPts val="0"/>
              </a:spcAft>
              <a:buNone/>
            </a:pPr>
            <a:r>
              <a:t/>
            </a:r>
            <a:endParaRPr b="1">
              <a:solidFill>
                <a:schemeClr val="dk1"/>
              </a:solidFill>
              <a:latin typeface="Mada"/>
              <a:ea typeface="Mada"/>
              <a:cs typeface="Mada"/>
              <a:sym typeface="Mada"/>
            </a:endParaRPr>
          </a:p>
          <a:p>
            <a:pPr indent="-304800" lvl="0" marL="457200" rtl="0" algn="l">
              <a:spcBef>
                <a:spcPts val="0"/>
              </a:spcBef>
              <a:spcAft>
                <a:spcPts val="0"/>
              </a:spcAft>
              <a:buClr>
                <a:srgbClr val="6AA84F"/>
              </a:buClr>
              <a:buSzPts val="1200"/>
              <a:buFont typeface="Mada"/>
              <a:buAutoNum type="arabicParenR"/>
            </a:pPr>
            <a:r>
              <a:rPr lang="en-GB" sz="1200">
                <a:solidFill>
                  <a:srgbClr val="6AA84F"/>
                </a:solidFill>
                <a:highlight>
                  <a:srgbClr val="D0E0E3"/>
                </a:highlight>
                <a:latin typeface="Mada"/>
                <a:ea typeface="Mada"/>
                <a:cs typeface="Mada"/>
                <a:sym typeface="Mada"/>
              </a:rPr>
              <a:t>True increase inc</a:t>
            </a:r>
            <a:r>
              <a:rPr lang="en-GB" sz="1200">
                <a:solidFill>
                  <a:srgbClr val="6AA84F"/>
                </a:solidFill>
                <a:highlight>
                  <a:srgbClr val="D0E0E3"/>
                </a:highlight>
                <a:latin typeface="Mada"/>
                <a:ea typeface="Mada"/>
                <a:cs typeface="Mada"/>
                <a:sym typeface="Mada"/>
              </a:rPr>
              <a:t>idence</a:t>
            </a:r>
            <a:r>
              <a:rPr lang="en-GB" sz="1200">
                <a:solidFill>
                  <a:srgbClr val="6AA84F"/>
                </a:solidFill>
                <a:latin typeface="Mada"/>
                <a:ea typeface="Mada"/>
                <a:cs typeface="Mada"/>
                <a:sym typeface="Mada"/>
              </a:rPr>
              <a:t> due to TB exposure </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AutoNum type="arabicParenR"/>
            </a:pPr>
            <a:r>
              <a:rPr lang="en-GB" sz="1200">
                <a:solidFill>
                  <a:srgbClr val="6AA84F"/>
                </a:solidFill>
                <a:highlight>
                  <a:srgbClr val="D0E0E3"/>
                </a:highlight>
                <a:latin typeface="Mada"/>
                <a:ea typeface="Mada"/>
                <a:cs typeface="Mada"/>
                <a:sym typeface="Mada"/>
              </a:rPr>
              <a:t>False increase incidence</a:t>
            </a:r>
            <a:r>
              <a:rPr lang="en-GB" sz="1200">
                <a:solidFill>
                  <a:srgbClr val="6AA84F"/>
                </a:solidFill>
                <a:latin typeface="Mada"/>
                <a:ea typeface="Mada"/>
                <a:cs typeface="Mada"/>
                <a:sym typeface="Mada"/>
              </a:rPr>
              <a:t> because of many reasons: </a:t>
            </a:r>
            <a:endParaRPr sz="1200">
              <a:solidFill>
                <a:srgbClr val="6AA84F"/>
              </a:solidFill>
              <a:latin typeface="Mada"/>
              <a:ea typeface="Mada"/>
              <a:cs typeface="Mada"/>
              <a:sym typeface="Mada"/>
            </a:endParaRPr>
          </a:p>
          <a:p>
            <a:pPr indent="-304800" lvl="0" marL="9144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improve the diagnostic methods </a:t>
            </a:r>
            <a:endParaRPr sz="1200">
              <a:solidFill>
                <a:srgbClr val="6AA84F"/>
              </a:solidFill>
              <a:latin typeface="Mada"/>
              <a:ea typeface="Mada"/>
              <a:cs typeface="Mada"/>
              <a:sym typeface="Mada"/>
            </a:endParaRPr>
          </a:p>
          <a:p>
            <a:pPr indent="-304800" lvl="0" marL="9144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Enhance reporting processes </a:t>
            </a:r>
            <a:endParaRPr sz="1200">
              <a:solidFill>
                <a:srgbClr val="6AA84F"/>
              </a:solidFill>
              <a:latin typeface="Mada"/>
              <a:ea typeface="Mada"/>
              <a:cs typeface="Mada"/>
              <a:sym typeface="Mada"/>
            </a:endParaRPr>
          </a:p>
          <a:p>
            <a:pPr indent="-304800" lvl="0" marL="9144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Change of surveillance system </a:t>
            </a:r>
            <a:endParaRPr sz="1200">
              <a:solidFill>
                <a:srgbClr val="6AA84F"/>
              </a:solidFill>
              <a:latin typeface="Mada"/>
              <a:ea typeface="Mada"/>
              <a:cs typeface="Mada"/>
              <a:sym typeface="Mada"/>
            </a:endParaRPr>
          </a:p>
          <a:p>
            <a:pPr indent="-304800" lvl="0" marL="9144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Increase population size or increase immigrants </a:t>
            </a:r>
            <a:endParaRPr sz="1200">
              <a:solidFill>
                <a:srgbClr val="6AA84F"/>
              </a:solidFill>
              <a:latin typeface="Mada"/>
              <a:ea typeface="Mada"/>
              <a:cs typeface="Mada"/>
              <a:sym typeface="Mada"/>
            </a:endParaRPr>
          </a:p>
          <a:p>
            <a:pPr indent="-304800" lvl="0" marL="9144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Change case definition</a:t>
            </a:r>
            <a:endParaRPr sz="1200">
              <a:solidFill>
                <a:srgbClr val="6AA84F"/>
              </a:solidFill>
              <a:latin typeface="Mada"/>
              <a:ea typeface="Mada"/>
              <a:cs typeface="Mada"/>
              <a:sym typeface="Mada"/>
            </a:endParaRPr>
          </a:p>
          <a:p>
            <a:pPr indent="-304800" lvl="0" marL="9144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Increase awareness of physician of TB tests </a:t>
            </a:r>
            <a:endParaRPr sz="1200">
              <a:solidFill>
                <a:srgbClr val="6AA84F"/>
              </a:solidFill>
              <a:latin typeface="Mada"/>
              <a:ea typeface="Mada"/>
              <a:cs typeface="Mada"/>
              <a:sym typeface="Mada"/>
            </a:endParaRPr>
          </a:p>
          <a:p>
            <a:pPr indent="-304800" lvl="0" marL="9144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Increase awareness of the population to seek medical attention </a:t>
            </a:r>
            <a:endParaRPr sz="1200">
              <a:solidFill>
                <a:srgbClr val="6AA84F"/>
              </a:solidFill>
              <a:latin typeface="Mada"/>
              <a:ea typeface="Mada"/>
              <a:cs typeface="Mada"/>
              <a:sym typeface="Mada"/>
            </a:endParaRPr>
          </a:p>
          <a:p>
            <a:pPr indent="-304800" lvl="0" marL="9144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Untrained staff for testing TB</a:t>
            </a:r>
            <a:endParaRPr sz="1200">
              <a:solidFill>
                <a:srgbClr val="6AA84F"/>
              </a:solidFill>
              <a:latin typeface="Mada"/>
              <a:ea typeface="Mada"/>
              <a:cs typeface="Mada"/>
              <a:sym typeface="Mad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6"/>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6" name="Google Shape;116;p16"/>
          <p:cNvPicPr preferRelativeResize="0"/>
          <p:nvPr/>
        </p:nvPicPr>
        <p:blipFill>
          <a:blip r:embed="rId3">
            <a:alphaModFix/>
          </a:blip>
          <a:stretch>
            <a:fillRect/>
          </a:stretch>
        </p:blipFill>
        <p:spPr>
          <a:xfrm>
            <a:off x="-48975" y="271400"/>
            <a:ext cx="1547101" cy="1147000"/>
          </a:xfrm>
          <a:prstGeom prst="rect">
            <a:avLst/>
          </a:prstGeom>
          <a:noFill/>
          <a:ln>
            <a:noFill/>
          </a:ln>
        </p:spPr>
      </p:pic>
      <p:sp>
        <p:nvSpPr>
          <p:cNvPr id="117" name="Google Shape;117;p16"/>
          <p:cNvSpPr txBox="1"/>
          <p:nvPr/>
        </p:nvSpPr>
        <p:spPr>
          <a:xfrm>
            <a:off x="215175" y="1472424"/>
            <a:ext cx="7158900" cy="2913900"/>
          </a:xfrm>
          <a:prstGeom prst="rect">
            <a:avLst/>
          </a:prstGeom>
          <a:noFill/>
          <a:ln cap="flat" cmpd="sng" w="19050">
            <a:solidFill>
              <a:srgbClr val="134F5C"/>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By 1993, E. coli O157:H7 (O157) has been recognized as an important foodborne pathogen that can cause serious illness. Numerous outbreaks across the country have been attributed to  ground  beef,  roast  beef,  water,  apple  cider,  and unpasteurized  milk.  Human  infection  occurs  primarily through ingestion of food or water contaminated with bovine fecal  material,  but  </a:t>
            </a:r>
            <a:r>
              <a:rPr lang="en-GB" sz="1200">
                <a:latin typeface="Mada"/>
                <a:ea typeface="Mada"/>
                <a:cs typeface="Mada"/>
                <a:sym typeface="Mada"/>
              </a:rPr>
              <a:t>person to person</a:t>
            </a:r>
            <a:r>
              <a:rPr lang="en-GB" sz="1200">
                <a:latin typeface="Mada"/>
                <a:ea typeface="Mada"/>
                <a:cs typeface="Mada"/>
                <a:sym typeface="Mada"/>
              </a:rPr>
              <a:t>  transmission  also  occurs. The organism can survive for extended periods in water, meat</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stored at subfreezing temperatures, soil, and acidic environments, but can be destroyed by thorough cooking or pasteurization.</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Patients  infected  with  O157  typically  present  with  severe  abdominal  cramps,  bloody  diarrhea,  and  low  grade fever. Children and the elderly are at greatest risk for complications such as hemorrhagic colitis, hemolytic uremic syndrome, and death.</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In 1990, Region A added E. coli O157:H7 to its reportable disease list. The region requires reporting by health care  providers,  health  care  facilities,  and  laboratories.  The  Laboratories  must  also  send  isolates  to  the  central Laboratory.</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You  are  an  epidemiologist  assigned  to  the  region  A  Health  Division,  and  are  responsible  for  reviewing surveillance data on a regular basis.</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118" name="Google Shape;118;p16"/>
          <p:cNvSpPr txBox="1"/>
          <p:nvPr/>
        </p:nvSpPr>
        <p:spPr>
          <a:xfrm>
            <a:off x="1498136" y="606842"/>
            <a:ext cx="2820900" cy="47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highlight>
                  <a:srgbClr val="D0E0E3"/>
                </a:highlight>
                <a:latin typeface="Nunito"/>
                <a:ea typeface="Nunito"/>
                <a:cs typeface="Nunito"/>
                <a:sym typeface="Nunito"/>
              </a:rPr>
              <a:t>Question 3</a:t>
            </a:r>
            <a:r>
              <a:rPr b="1" lang="en-GB" sz="2400">
                <a:highlight>
                  <a:srgbClr val="D0E0E3"/>
                </a:highlight>
                <a:latin typeface="Nunito"/>
                <a:ea typeface="Nunito"/>
                <a:cs typeface="Nunito"/>
                <a:sym typeface="Nunito"/>
              </a:rPr>
              <a:t>:</a:t>
            </a:r>
            <a:endParaRPr b="1" sz="2400">
              <a:highlight>
                <a:srgbClr val="D0E0E3"/>
              </a:highlight>
              <a:latin typeface="Nunito"/>
              <a:ea typeface="Nunito"/>
              <a:cs typeface="Nunito"/>
              <a:sym typeface="Nunito"/>
            </a:endParaRPr>
          </a:p>
        </p:txBody>
      </p:sp>
      <p:sp>
        <p:nvSpPr>
          <p:cNvPr id="119" name="Google Shape;119;p16"/>
          <p:cNvSpPr txBox="1"/>
          <p:nvPr/>
        </p:nvSpPr>
        <p:spPr>
          <a:xfrm>
            <a:off x="-75" y="4775795"/>
            <a:ext cx="7589400" cy="11469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b="1" lang="en-GB" sz="1200">
                <a:latin typeface="Mada"/>
                <a:ea typeface="Mada"/>
                <a:cs typeface="Mada"/>
                <a:sym typeface="Mada"/>
              </a:rPr>
              <a:t>What basic descriptive epidemiology would you like to see to characterize the occurrence of E. coli O157:H7 in the region?</a:t>
            </a:r>
            <a:endParaRPr b="1" sz="1200">
              <a:latin typeface="Mada"/>
              <a:ea typeface="Mada"/>
              <a:cs typeface="Mada"/>
              <a:sym typeface="Mada"/>
            </a:endParaRPr>
          </a:p>
        </p:txBody>
      </p:sp>
      <p:sp>
        <p:nvSpPr>
          <p:cNvPr id="120" name="Google Shape;120;p16"/>
          <p:cNvSpPr txBox="1"/>
          <p:nvPr/>
        </p:nvSpPr>
        <p:spPr>
          <a:xfrm>
            <a:off x="215175" y="5213575"/>
            <a:ext cx="6613800" cy="1539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6AA84F"/>
              </a:buClr>
              <a:buSzPts val="1200"/>
              <a:buFont typeface="Mada"/>
              <a:buAutoNum type="arabicParenR"/>
            </a:pPr>
            <a:r>
              <a:rPr lang="en-GB" sz="1200">
                <a:solidFill>
                  <a:srgbClr val="6AA84F"/>
                </a:solidFill>
                <a:latin typeface="Mada"/>
                <a:ea typeface="Mada"/>
                <a:cs typeface="Mada"/>
                <a:sym typeface="Mada"/>
              </a:rPr>
              <a:t>patient ident</a:t>
            </a:r>
            <a:r>
              <a:rPr lang="en-GB" sz="1200">
                <a:solidFill>
                  <a:srgbClr val="6AA84F"/>
                </a:solidFill>
                <a:latin typeface="Mada"/>
                <a:ea typeface="Mada"/>
                <a:cs typeface="Mada"/>
                <a:sym typeface="Mada"/>
              </a:rPr>
              <a:t>ifying information (name, address, phone no) </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AutoNum type="arabicParenR"/>
            </a:pPr>
            <a:r>
              <a:rPr lang="en-GB" sz="1200">
                <a:solidFill>
                  <a:srgbClr val="6AA84F"/>
                </a:solidFill>
                <a:latin typeface="Mada"/>
                <a:ea typeface="Mada"/>
                <a:cs typeface="Mada"/>
                <a:sym typeface="Mada"/>
              </a:rPr>
              <a:t>Demographic information (age, gender, race “if need it”)</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AutoNum type="arabicParenR"/>
            </a:pPr>
            <a:r>
              <a:rPr lang="en-GB" sz="1200">
                <a:solidFill>
                  <a:srgbClr val="6AA84F"/>
                </a:solidFill>
                <a:latin typeface="Mada"/>
                <a:ea typeface="Mada"/>
                <a:cs typeface="Mada"/>
                <a:sym typeface="Mada"/>
              </a:rPr>
              <a:t>Clinical information (lab results, sign and symptoms, date of infection, hospitalized or not) </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AutoNum type="arabicParenR"/>
            </a:pPr>
            <a:r>
              <a:rPr lang="en-GB" sz="1200">
                <a:solidFill>
                  <a:srgbClr val="6AA84F"/>
                </a:solidFill>
                <a:latin typeface="Mada"/>
                <a:ea typeface="Mada"/>
                <a:cs typeface="Mada"/>
                <a:sym typeface="Mada"/>
              </a:rPr>
              <a:t>Risk factors related to infection (occupation, travel, last meal, immune status, environmental factors ex: smoking)</a:t>
            </a:r>
            <a:endParaRPr sz="1200">
              <a:solidFill>
                <a:srgbClr val="6AA84F"/>
              </a:solidFill>
              <a:latin typeface="Mada"/>
              <a:ea typeface="Mada"/>
              <a:cs typeface="Mada"/>
              <a:sym typeface="Mad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7"/>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7"/>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7"/>
          <p:cNvSpPr txBox="1"/>
          <p:nvPr/>
        </p:nvSpPr>
        <p:spPr>
          <a:xfrm>
            <a:off x="101386" y="242242"/>
            <a:ext cx="2820900" cy="47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highlight>
                  <a:srgbClr val="D0E0E3"/>
                </a:highlight>
                <a:latin typeface="Nunito"/>
                <a:ea typeface="Nunito"/>
                <a:cs typeface="Nunito"/>
                <a:sym typeface="Nunito"/>
              </a:rPr>
              <a:t>Question 3.2:</a:t>
            </a:r>
            <a:endParaRPr b="1" sz="2400">
              <a:highlight>
                <a:srgbClr val="D0E0E3"/>
              </a:highlight>
              <a:latin typeface="Nunito"/>
              <a:ea typeface="Nunito"/>
              <a:cs typeface="Nunito"/>
              <a:sym typeface="Nunito"/>
            </a:endParaRPr>
          </a:p>
        </p:txBody>
      </p:sp>
      <p:sp>
        <p:nvSpPr>
          <p:cNvPr id="128" name="Google Shape;128;p17"/>
          <p:cNvSpPr txBox="1"/>
          <p:nvPr/>
        </p:nvSpPr>
        <p:spPr>
          <a:xfrm>
            <a:off x="101375" y="732003"/>
            <a:ext cx="69222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Following are several tables of E. coli O157:H7 August 1990 through December 1992.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GB" sz="1200">
                <a:latin typeface="Mada"/>
                <a:ea typeface="Mada"/>
                <a:cs typeface="Mada"/>
                <a:sym typeface="Mada"/>
              </a:rPr>
              <a:t>Graph the data in Table A in two different formats (e.g., line graph, bar graph, or pie chart)</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b="1" lang="en-GB" sz="1200">
                <a:latin typeface="Mada"/>
                <a:ea typeface="Mada"/>
                <a:cs typeface="Mada"/>
                <a:sym typeface="Mada"/>
              </a:rPr>
              <a:t>On the basis of the data graphed, what are two interpretations you can make? Was one type of graph easier to interpret? Why or why not?</a:t>
            </a:r>
            <a:endParaRPr b="1" sz="1200">
              <a:latin typeface="Mada"/>
              <a:ea typeface="Mada"/>
              <a:cs typeface="Mada"/>
              <a:sym typeface="Mada"/>
            </a:endParaRPr>
          </a:p>
        </p:txBody>
      </p:sp>
      <p:graphicFrame>
        <p:nvGraphicFramePr>
          <p:cNvPr id="129" name="Google Shape;129;p17"/>
          <p:cNvGraphicFramePr/>
          <p:nvPr/>
        </p:nvGraphicFramePr>
        <p:xfrm>
          <a:off x="207213" y="1621120"/>
          <a:ext cx="3000000" cy="3000000"/>
        </p:xfrm>
        <a:graphic>
          <a:graphicData uri="http://schemas.openxmlformats.org/drawingml/2006/table">
            <a:tbl>
              <a:tblPr>
                <a:noFill/>
                <a:tableStyleId>{37D43FE9-E943-4D08-A13B-7A2C515A32D8}</a:tableStyleId>
              </a:tblPr>
              <a:tblGrid>
                <a:gridCol w="1007425"/>
                <a:gridCol w="639650"/>
                <a:gridCol w="684275"/>
                <a:gridCol w="775000"/>
                <a:gridCol w="648200"/>
              </a:tblGrid>
              <a:tr h="241550">
                <a:tc>
                  <a:txBody>
                    <a:bodyPr/>
                    <a:lstStyle/>
                    <a:p>
                      <a:pPr indent="0" lvl="0" marL="0" rtl="0" algn="l">
                        <a:spcBef>
                          <a:spcPts val="0"/>
                        </a:spcBef>
                        <a:spcAft>
                          <a:spcPts val="0"/>
                        </a:spcAft>
                        <a:buNone/>
                      </a:pPr>
                      <a:r>
                        <a:rPr b="1" lang="en-GB" sz="700">
                          <a:latin typeface="Mada"/>
                          <a:ea typeface="Mada"/>
                          <a:cs typeface="Mada"/>
                          <a:sym typeface="Mada"/>
                        </a:rPr>
                        <a:t>Month</a:t>
                      </a:r>
                      <a:endParaRPr b="1" sz="7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b="1" lang="en-GB" sz="700">
                          <a:latin typeface="Mada"/>
                          <a:ea typeface="Mada"/>
                          <a:cs typeface="Mada"/>
                          <a:sym typeface="Mada"/>
                        </a:rPr>
                        <a:t>1990</a:t>
                      </a:r>
                      <a:endParaRPr b="1" sz="7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b="1" lang="en-GB" sz="700">
                          <a:latin typeface="Mada"/>
                          <a:ea typeface="Mada"/>
                          <a:cs typeface="Mada"/>
                          <a:sym typeface="Mada"/>
                        </a:rPr>
                        <a:t>1991</a:t>
                      </a:r>
                      <a:endParaRPr b="1" sz="7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b="1" lang="en-GB" sz="700">
                          <a:latin typeface="Mada"/>
                          <a:ea typeface="Mada"/>
                          <a:cs typeface="Mada"/>
                          <a:sym typeface="Mada"/>
                        </a:rPr>
                        <a:t>1992</a:t>
                      </a:r>
                      <a:endParaRPr b="1" sz="7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b="1" lang="en-GB" sz="700">
                          <a:latin typeface="Mada"/>
                          <a:ea typeface="Mada"/>
                          <a:cs typeface="Mada"/>
                          <a:sym typeface="Mada"/>
                        </a:rPr>
                        <a:t>Total</a:t>
                      </a:r>
                      <a:endParaRPr b="1" sz="700">
                        <a:latin typeface="Mada"/>
                        <a:ea typeface="Mada"/>
                        <a:cs typeface="Mada"/>
                        <a:sym typeface="Mada"/>
                      </a:endParaRPr>
                    </a:p>
                  </a:txBody>
                  <a:tcPr marT="91425" marB="91425" marR="91425" marL="91425">
                    <a:solidFill>
                      <a:srgbClr val="D0E0E3"/>
                    </a:solidFill>
                  </a:tcPr>
                </a:tc>
              </a:tr>
              <a:tr h="241550">
                <a:tc>
                  <a:txBody>
                    <a:bodyPr/>
                    <a:lstStyle/>
                    <a:p>
                      <a:pPr indent="0" lvl="0" marL="0" rtl="0" algn="l">
                        <a:spcBef>
                          <a:spcPts val="0"/>
                        </a:spcBef>
                        <a:spcAft>
                          <a:spcPts val="0"/>
                        </a:spcAft>
                        <a:buNone/>
                      </a:pPr>
                      <a:r>
                        <a:rPr lang="en-GB" sz="700">
                          <a:latin typeface="Mada"/>
                          <a:ea typeface="Mada"/>
                          <a:cs typeface="Mada"/>
                          <a:sym typeface="Mada"/>
                        </a:rPr>
                        <a:t>January </a:t>
                      </a:r>
                      <a:endParaRPr sz="7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700">
                          <a:latin typeface="Mada"/>
                          <a:ea typeface="Mada"/>
                          <a:cs typeface="Mada"/>
                          <a:sym typeface="Mada"/>
                        </a:rPr>
                        <a:t>-</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2</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1</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3</a:t>
                      </a:r>
                      <a:endParaRPr sz="700">
                        <a:latin typeface="Mada"/>
                        <a:ea typeface="Mada"/>
                        <a:cs typeface="Mada"/>
                        <a:sym typeface="Mada"/>
                      </a:endParaRPr>
                    </a:p>
                  </a:txBody>
                  <a:tcPr marT="91425" marB="91425" marR="91425" marL="91425"/>
                </a:tc>
              </a:tr>
              <a:tr h="241550">
                <a:tc>
                  <a:txBody>
                    <a:bodyPr/>
                    <a:lstStyle/>
                    <a:p>
                      <a:pPr indent="0" lvl="0" marL="0" rtl="0" algn="l">
                        <a:spcBef>
                          <a:spcPts val="0"/>
                        </a:spcBef>
                        <a:spcAft>
                          <a:spcPts val="0"/>
                        </a:spcAft>
                        <a:buNone/>
                      </a:pPr>
                      <a:r>
                        <a:rPr lang="en-GB" sz="700">
                          <a:latin typeface="Mada"/>
                          <a:ea typeface="Mada"/>
                          <a:cs typeface="Mada"/>
                          <a:sym typeface="Mada"/>
                        </a:rPr>
                        <a:t>February </a:t>
                      </a:r>
                      <a:endParaRPr sz="7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700">
                          <a:latin typeface="Mada"/>
                          <a:ea typeface="Mada"/>
                          <a:cs typeface="Mada"/>
                          <a:sym typeface="Mada"/>
                        </a:rPr>
                        <a:t>-</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2</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2</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4</a:t>
                      </a:r>
                      <a:endParaRPr sz="700">
                        <a:latin typeface="Mada"/>
                        <a:ea typeface="Mada"/>
                        <a:cs typeface="Mada"/>
                        <a:sym typeface="Mada"/>
                      </a:endParaRPr>
                    </a:p>
                  </a:txBody>
                  <a:tcPr marT="91425" marB="91425" marR="91425" marL="91425"/>
                </a:tc>
              </a:tr>
              <a:tr h="241550">
                <a:tc>
                  <a:txBody>
                    <a:bodyPr/>
                    <a:lstStyle/>
                    <a:p>
                      <a:pPr indent="0" lvl="0" marL="0" rtl="0" algn="l">
                        <a:spcBef>
                          <a:spcPts val="0"/>
                        </a:spcBef>
                        <a:spcAft>
                          <a:spcPts val="0"/>
                        </a:spcAft>
                        <a:buNone/>
                      </a:pPr>
                      <a:r>
                        <a:rPr lang="en-GB" sz="700">
                          <a:latin typeface="Mada"/>
                          <a:ea typeface="Mada"/>
                          <a:cs typeface="Mada"/>
                          <a:sym typeface="Mada"/>
                        </a:rPr>
                        <a:t>March </a:t>
                      </a:r>
                      <a:endParaRPr sz="7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700">
                          <a:latin typeface="Mada"/>
                          <a:ea typeface="Mada"/>
                          <a:cs typeface="Mada"/>
                          <a:sym typeface="Mada"/>
                        </a:rPr>
                        <a:t>-</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2</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7</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9</a:t>
                      </a:r>
                      <a:endParaRPr sz="700">
                        <a:latin typeface="Mada"/>
                        <a:ea typeface="Mada"/>
                        <a:cs typeface="Mada"/>
                        <a:sym typeface="Mada"/>
                      </a:endParaRPr>
                    </a:p>
                  </a:txBody>
                  <a:tcPr marT="91425" marB="91425" marR="91425" marL="91425"/>
                </a:tc>
              </a:tr>
              <a:tr h="241550">
                <a:tc>
                  <a:txBody>
                    <a:bodyPr/>
                    <a:lstStyle/>
                    <a:p>
                      <a:pPr indent="0" lvl="0" marL="0" rtl="0" algn="l">
                        <a:spcBef>
                          <a:spcPts val="0"/>
                        </a:spcBef>
                        <a:spcAft>
                          <a:spcPts val="0"/>
                        </a:spcAft>
                        <a:buNone/>
                      </a:pPr>
                      <a:r>
                        <a:rPr lang="en-GB" sz="700">
                          <a:latin typeface="Mada"/>
                          <a:ea typeface="Mada"/>
                          <a:cs typeface="Mada"/>
                          <a:sym typeface="Mada"/>
                        </a:rPr>
                        <a:t>April </a:t>
                      </a:r>
                      <a:endParaRPr sz="7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700">
                          <a:latin typeface="Mada"/>
                          <a:ea typeface="Mada"/>
                          <a:cs typeface="Mada"/>
                          <a:sym typeface="Mada"/>
                        </a:rPr>
                        <a:t>-</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5</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5</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10</a:t>
                      </a:r>
                      <a:endParaRPr sz="700">
                        <a:latin typeface="Mada"/>
                        <a:ea typeface="Mada"/>
                        <a:cs typeface="Mada"/>
                        <a:sym typeface="Mada"/>
                      </a:endParaRPr>
                    </a:p>
                  </a:txBody>
                  <a:tcPr marT="91425" marB="91425" marR="91425" marL="91425"/>
                </a:tc>
              </a:tr>
              <a:tr h="241550">
                <a:tc>
                  <a:txBody>
                    <a:bodyPr/>
                    <a:lstStyle/>
                    <a:p>
                      <a:pPr indent="0" lvl="0" marL="0" rtl="0" algn="l">
                        <a:spcBef>
                          <a:spcPts val="0"/>
                        </a:spcBef>
                        <a:spcAft>
                          <a:spcPts val="0"/>
                        </a:spcAft>
                        <a:buNone/>
                      </a:pPr>
                      <a:r>
                        <a:rPr lang="en-GB" sz="700">
                          <a:latin typeface="Mada"/>
                          <a:ea typeface="Mada"/>
                          <a:cs typeface="Mada"/>
                          <a:sym typeface="Mada"/>
                        </a:rPr>
                        <a:t>May</a:t>
                      </a:r>
                      <a:endParaRPr sz="7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700">
                          <a:latin typeface="Mada"/>
                          <a:ea typeface="Mada"/>
                          <a:cs typeface="Mada"/>
                          <a:sym typeface="Mada"/>
                        </a:rPr>
                        <a:t>-</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1</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12</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13</a:t>
                      </a:r>
                      <a:endParaRPr sz="700">
                        <a:latin typeface="Mada"/>
                        <a:ea typeface="Mada"/>
                        <a:cs typeface="Mada"/>
                        <a:sym typeface="Mada"/>
                      </a:endParaRPr>
                    </a:p>
                  </a:txBody>
                  <a:tcPr marT="91425" marB="91425" marR="91425" marL="91425"/>
                </a:tc>
              </a:tr>
              <a:tr h="241550">
                <a:tc>
                  <a:txBody>
                    <a:bodyPr/>
                    <a:lstStyle/>
                    <a:p>
                      <a:pPr indent="0" lvl="0" marL="0" rtl="0" algn="l">
                        <a:spcBef>
                          <a:spcPts val="0"/>
                        </a:spcBef>
                        <a:spcAft>
                          <a:spcPts val="0"/>
                        </a:spcAft>
                        <a:buNone/>
                      </a:pPr>
                      <a:r>
                        <a:rPr lang="en-GB" sz="700">
                          <a:latin typeface="Mada"/>
                          <a:ea typeface="Mada"/>
                          <a:cs typeface="Mada"/>
                          <a:sym typeface="Mada"/>
                        </a:rPr>
                        <a:t>June </a:t>
                      </a:r>
                      <a:endParaRPr sz="7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700">
                          <a:latin typeface="Mada"/>
                          <a:ea typeface="Mada"/>
                          <a:cs typeface="Mada"/>
                          <a:sym typeface="Mada"/>
                        </a:rPr>
                        <a:t>-</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10</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25</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35</a:t>
                      </a:r>
                      <a:endParaRPr sz="700">
                        <a:latin typeface="Mada"/>
                        <a:ea typeface="Mada"/>
                        <a:cs typeface="Mada"/>
                        <a:sym typeface="Mada"/>
                      </a:endParaRPr>
                    </a:p>
                  </a:txBody>
                  <a:tcPr marT="91425" marB="91425" marR="91425" marL="91425"/>
                </a:tc>
              </a:tr>
              <a:tr h="241550">
                <a:tc>
                  <a:txBody>
                    <a:bodyPr/>
                    <a:lstStyle/>
                    <a:p>
                      <a:pPr indent="0" lvl="0" marL="0" rtl="0" algn="l">
                        <a:spcBef>
                          <a:spcPts val="0"/>
                        </a:spcBef>
                        <a:spcAft>
                          <a:spcPts val="0"/>
                        </a:spcAft>
                        <a:buNone/>
                      </a:pPr>
                      <a:r>
                        <a:rPr lang="en-GB" sz="700">
                          <a:latin typeface="Mada"/>
                          <a:ea typeface="Mada"/>
                          <a:cs typeface="Mada"/>
                          <a:sym typeface="Mada"/>
                        </a:rPr>
                        <a:t>July </a:t>
                      </a:r>
                      <a:endParaRPr sz="7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700">
                          <a:latin typeface="Mada"/>
                          <a:ea typeface="Mada"/>
                          <a:cs typeface="Mada"/>
                          <a:sym typeface="Mada"/>
                        </a:rPr>
                        <a:t>2</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26</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41</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69</a:t>
                      </a:r>
                      <a:endParaRPr sz="700">
                        <a:latin typeface="Mada"/>
                        <a:ea typeface="Mada"/>
                        <a:cs typeface="Mada"/>
                        <a:sym typeface="Mada"/>
                      </a:endParaRPr>
                    </a:p>
                  </a:txBody>
                  <a:tcPr marT="91425" marB="91425" marR="91425" marL="91425"/>
                </a:tc>
              </a:tr>
              <a:tr h="241550">
                <a:tc>
                  <a:txBody>
                    <a:bodyPr/>
                    <a:lstStyle/>
                    <a:p>
                      <a:pPr indent="0" lvl="0" marL="0" rtl="0" algn="l">
                        <a:spcBef>
                          <a:spcPts val="0"/>
                        </a:spcBef>
                        <a:spcAft>
                          <a:spcPts val="0"/>
                        </a:spcAft>
                        <a:buNone/>
                      </a:pPr>
                      <a:r>
                        <a:rPr lang="en-GB" sz="700">
                          <a:latin typeface="Mada"/>
                          <a:ea typeface="Mada"/>
                          <a:cs typeface="Mada"/>
                          <a:sym typeface="Mada"/>
                        </a:rPr>
                        <a:t>August </a:t>
                      </a:r>
                      <a:endParaRPr sz="7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700">
                          <a:latin typeface="Mada"/>
                          <a:ea typeface="Mada"/>
                          <a:cs typeface="Mada"/>
                          <a:sym typeface="Mada"/>
                        </a:rPr>
                        <a:t>14</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28</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17</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59</a:t>
                      </a:r>
                      <a:endParaRPr sz="700">
                        <a:latin typeface="Mada"/>
                        <a:ea typeface="Mada"/>
                        <a:cs typeface="Mada"/>
                        <a:sym typeface="Mada"/>
                      </a:endParaRPr>
                    </a:p>
                  </a:txBody>
                  <a:tcPr marT="91425" marB="91425" marR="91425" marL="91425"/>
                </a:tc>
              </a:tr>
              <a:tr h="241550">
                <a:tc>
                  <a:txBody>
                    <a:bodyPr/>
                    <a:lstStyle/>
                    <a:p>
                      <a:pPr indent="0" lvl="0" marL="0" rtl="0" algn="l">
                        <a:spcBef>
                          <a:spcPts val="0"/>
                        </a:spcBef>
                        <a:spcAft>
                          <a:spcPts val="0"/>
                        </a:spcAft>
                        <a:buNone/>
                      </a:pPr>
                      <a:r>
                        <a:rPr lang="en-GB" sz="700">
                          <a:latin typeface="Mada"/>
                          <a:ea typeface="Mada"/>
                          <a:cs typeface="Mada"/>
                          <a:sym typeface="Mada"/>
                        </a:rPr>
                        <a:t>September </a:t>
                      </a:r>
                      <a:endParaRPr sz="7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700">
                          <a:latin typeface="Mada"/>
                          <a:ea typeface="Mada"/>
                          <a:cs typeface="Mada"/>
                          <a:sym typeface="Mada"/>
                        </a:rPr>
                        <a:t>19</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15</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19</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53</a:t>
                      </a:r>
                      <a:endParaRPr sz="700">
                        <a:latin typeface="Mada"/>
                        <a:ea typeface="Mada"/>
                        <a:cs typeface="Mada"/>
                        <a:sym typeface="Mada"/>
                      </a:endParaRPr>
                    </a:p>
                  </a:txBody>
                  <a:tcPr marT="91425" marB="91425" marR="91425" marL="91425"/>
                </a:tc>
              </a:tr>
              <a:tr h="241550">
                <a:tc>
                  <a:txBody>
                    <a:bodyPr/>
                    <a:lstStyle/>
                    <a:p>
                      <a:pPr indent="0" lvl="0" marL="0" rtl="0" algn="l">
                        <a:spcBef>
                          <a:spcPts val="0"/>
                        </a:spcBef>
                        <a:spcAft>
                          <a:spcPts val="0"/>
                        </a:spcAft>
                        <a:buNone/>
                      </a:pPr>
                      <a:r>
                        <a:rPr lang="en-GB" sz="700">
                          <a:latin typeface="Mada"/>
                          <a:ea typeface="Mada"/>
                          <a:cs typeface="Mada"/>
                          <a:sym typeface="Mada"/>
                        </a:rPr>
                        <a:t>October </a:t>
                      </a:r>
                      <a:endParaRPr sz="7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700">
                          <a:latin typeface="Mada"/>
                          <a:ea typeface="Mada"/>
                          <a:cs typeface="Mada"/>
                          <a:sym typeface="Mada"/>
                        </a:rPr>
                        <a:t>12</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13</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7</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32</a:t>
                      </a:r>
                      <a:endParaRPr sz="700">
                        <a:latin typeface="Mada"/>
                        <a:ea typeface="Mada"/>
                        <a:cs typeface="Mada"/>
                        <a:sym typeface="Mada"/>
                      </a:endParaRPr>
                    </a:p>
                  </a:txBody>
                  <a:tcPr marT="91425" marB="91425" marR="91425" marL="91425"/>
                </a:tc>
              </a:tr>
              <a:tr h="241550">
                <a:tc>
                  <a:txBody>
                    <a:bodyPr/>
                    <a:lstStyle/>
                    <a:p>
                      <a:pPr indent="0" lvl="0" marL="0" rtl="0" algn="l">
                        <a:spcBef>
                          <a:spcPts val="0"/>
                        </a:spcBef>
                        <a:spcAft>
                          <a:spcPts val="0"/>
                        </a:spcAft>
                        <a:buNone/>
                      </a:pPr>
                      <a:r>
                        <a:rPr lang="en-GB" sz="700">
                          <a:latin typeface="Mada"/>
                          <a:ea typeface="Mada"/>
                          <a:cs typeface="Mada"/>
                          <a:sym typeface="Mada"/>
                        </a:rPr>
                        <a:t>November </a:t>
                      </a:r>
                      <a:endParaRPr sz="7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700">
                          <a:latin typeface="Mada"/>
                          <a:ea typeface="Mada"/>
                          <a:cs typeface="Mada"/>
                          <a:sym typeface="Mada"/>
                        </a:rPr>
                        <a:t>5</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6</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9</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20</a:t>
                      </a:r>
                      <a:endParaRPr sz="700">
                        <a:latin typeface="Mada"/>
                        <a:ea typeface="Mada"/>
                        <a:cs typeface="Mada"/>
                        <a:sym typeface="Mada"/>
                      </a:endParaRPr>
                    </a:p>
                  </a:txBody>
                  <a:tcPr marT="91425" marB="91425" marR="91425" marL="91425"/>
                </a:tc>
              </a:tr>
              <a:tr h="241550">
                <a:tc>
                  <a:txBody>
                    <a:bodyPr/>
                    <a:lstStyle/>
                    <a:p>
                      <a:pPr indent="0" lvl="0" marL="0" rtl="0" algn="l">
                        <a:spcBef>
                          <a:spcPts val="0"/>
                        </a:spcBef>
                        <a:spcAft>
                          <a:spcPts val="0"/>
                        </a:spcAft>
                        <a:buNone/>
                      </a:pPr>
                      <a:r>
                        <a:rPr lang="en-GB" sz="700">
                          <a:latin typeface="Mada"/>
                          <a:ea typeface="Mada"/>
                          <a:cs typeface="Mada"/>
                          <a:sym typeface="Mada"/>
                        </a:rPr>
                        <a:t>December </a:t>
                      </a:r>
                      <a:endParaRPr sz="7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700">
                          <a:latin typeface="Mada"/>
                          <a:ea typeface="Mada"/>
                          <a:cs typeface="Mada"/>
                          <a:sym typeface="Mada"/>
                        </a:rPr>
                        <a:t>7</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1</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11</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19</a:t>
                      </a:r>
                      <a:endParaRPr sz="700">
                        <a:latin typeface="Mada"/>
                        <a:ea typeface="Mada"/>
                        <a:cs typeface="Mada"/>
                        <a:sym typeface="Mada"/>
                      </a:endParaRPr>
                    </a:p>
                  </a:txBody>
                  <a:tcPr marT="91425" marB="91425" marR="91425" marL="91425"/>
                </a:tc>
              </a:tr>
              <a:tr h="241550">
                <a:tc>
                  <a:txBody>
                    <a:bodyPr/>
                    <a:lstStyle/>
                    <a:p>
                      <a:pPr indent="0" lvl="0" marL="0" rtl="0" algn="l">
                        <a:spcBef>
                          <a:spcPts val="0"/>
                        </a:spcBef>
                        <a:spcAft>
                          <a:spcPts val="0"/>
                        </a:spcAft>
                        <a:buNone/>
                      </a:pPr>
                      <a:r>
                        <a:rPr b="1" lang="en-GB" sz="700">
                          <a:latin typeface="Mada"/>
                          <a:ea typeface="Mada"/>
                          <a:cs typeface="Mada"/>
                          <a:sym typeface="Mada"/>
                        </a:rPr>
                        <a:t>Total</a:t>
                      </a:r>
                      <a:r>
                        <a:rPr lang="en-GB" sz="700">
                          <a:latin typeface="Mada"/>
                          <a:ea typeface="Mada"/>
                          <a:cs typeface="Mada"/>
                          <a:sym typeface="Mada"/>
                        </a:rPr>
                        <a:t> </a:t>
                      </a:r>
                      <a:endParaRPr sz="7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700">
                          <a:latin typeface="Mada"/>
                          <a:ea typeface="Mada"/>
                          <a:cs typeface="Mada"/>
                          <a:sym typeface="Mada"/>
                        </a:rPr>
                        <a:t>59</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111</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156</a:t>
                      </a:r>
                      <a:endParaRPr sz="7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700">
                          <a:latin typeface="Mada"/>
                          <a:ea typeface="Mada"/>
                          <a:cs typeface="Mada"/>
                          <a:sym typeface="Mada"/>
                        </a:rPr>
                        <a:t>326</a:t>
                      </a:r>
                      <a:endParaRPr sz="700">
                        <a:latin typeface="Mada"/>
                        <a:ea typeface="Mada"/>
                        <a:cs typeface="Mada"/>
                        <a:sym typeface="Mada"/>
                      </a:endParaRPr>
                    </a:p>
                  </a:txBody>
                  <a:tcPr marT="91425" marB="91425" marR="91425" marL="91425"/>
                </a:tc>
              </a:tr>
            </a:tbl>
          </a:graphicData>
        </a:graphic>
      </p:graphicFrame>
      <p:grpSp>
        <p:nvGrpSpPr>
          <p:cNvPr id="130" name="Google Shape;130;p17"/>
          <p:cNvGrpSpPr/>
          <p:nvPr/>
        </p:nvGrpSpPr>
        <p:grpSpPr>
          <a:xfrm>
            <a:off x="686800" y="7048513"/>
            <a:ext cx="6788439" cy="1247300"/>
            <a:chOff x="179825" y="7040400"/>
            <a:chExt cx="6788439" cy="1247300"/>
          </a:xfrm>
        </p:grpSpPr>
        <p:pic>
          <p:nvPicPr>
            <p:cNvPr id="131" name="Google Shape;131;p17"/>
            <p:cNvPicPr preferRelativeResize="0"/>
            <p:nvPr/>
          </p:nvPicPr>
          <p:blipFill rotWithShape="1">
            <a:blip r:embed="rId3">
              <a:alphaModFix/>
            </a:blip>
            <a:srcRect b="0" l="0" r="17958" t="6994"/>
            <a:stretch/>
          </p:blipFill>
          <p:spPr>
            <a:xfrm>
              <a:off x="179825" y="7040400"/>
              <a:ext cx="1768575" cy="1231050"/>
            </a:xfrm>
            <a:prstGeom prst="rect">
              <a:avLst/>
            </a:prstGeom>
            <a:noFill/>
            <a:ln>
              <a:noFill/>
            </a:ln>
          </p:spPr>
        </p:pic>
        <p:pic>
          <p:nvPicPr>
            <p:cNvPr id="132" name="Google Shape;132;p17"/>
            <p:cNvPicPr preferRelativeResize="0"/>
            <p:nvPr/>
          </p:nvPicPr>
          <p:blipFill rotWithShape="1">
            <a:blip r:embed="rId4">
              <a:alphaModFix/>
            </a:blip>
            <a:srcRect b="0" l="0" r="17958" t="6994"/>
            <a:stretch/>
          </p:blipFill>
          <p:spPr>
            <a:xfrm>
              <a:off x="2616550" y="7080700"/>
              <a:ext cx="1931175" cy="1182950"/>
            </a:xfrm>
            <a:prstGeom prst="rect">
              <a:avLst/>
            </a:prstGeom>
            <a:noFill/>
            <a:ln>
              <a:noFill/>
            </a:ln>
          </p:spPr>
        </p:pic>
        <p:pic>
          <p:nvPicPr>
            <p:cNvPr id="133" name="Google Shape;133;p17"/>
            <p:cNvPicPr preferRelativeResize="0"/>
            <p:nvPr/>
          </p:nvPicPr>
          <p:blipFill rotWithShape="1">
            <a:blip r:embed="rId5">
              <a:alphaModFix/>
            </a:blip>
            <a:srcRect b="0" l="0" r="19322" t="8634"/>
            <a:stretch/>
          </p:blipFill>
          <p:spPr>
            <a:xfrm>
              <a:off x="4944089" y="7056650"/>
              <a:ext cx="2024175" cy="1231050"/>
            </a:xfrm>
            <a:prstGeom prst="rect">
              <a:avLst/>
            </a:prstGeom>
            <a:noFill/>
            <a:ln>
              <a:noFill/>
            </a:ln>
          </p:spPr>
        </p:pic>
      </p:grpSp>
      <p:grpSp>
        <p:nvGrpSpPr>
          <p:cNvPr id="134" name="Google Shape;134;p17"/>
          <p:cNvGrpSpPr/>
          <p:nvPr/>
        </p:nvGrpSpPr>
        <p:grpSpPr>
          <a:xfrm>
            <a:off x="833193" y="5666613"/>
            <a:ext cx="6642051" cy="1532587"/>
            <a:chOff x="152425" y="5657788"/>
            <a:chExt cx="6642051" cy="1532587"/>
          </a:xfrm>
        </p:grpSpPr>
        <p:pic>
          <p:nvPicPr>
            <p:cNvPr id="135" name="Google Shape;135;p17"/>
            <p:cNvPicPr preferRelativeResize="0"/>
            <p:nvPr/>
          </p:nvPicPr>
          <p:blipFill rotWithShape="1">
            <a:blip r:embed="rId6">
              <a:alphaModFix/>
            </a:blip>
            <a:srcRect b="17961" l="10331" r="25856" t="11685"/>
            <a:stretch/>
          </p:blipFill>
          <p:spPr>
            <a:xfrm>
              <a:off x="152425" y="5719700"/>
              <a:ext cx="1648949" cy="1346851"/>
            </a:xfrm>
            <a:prstGeom prst="rect">
              <a:avLst/>
            </a:prstGeom>
            <a:noFill/>
            <a:ln>
              <a:noFill/>
            </a:ln>
          </p:spPr>
        </p:pic>
        <p:pic>
          <p:nvPicPr>
            <p:cNvPr id="136" name="Google Shape;136;p17"/>
            <p:cNvPicPr preferRelativeResize="0"/>
            <p:nvPr/>
          </p:nvPicPr>
          <p:blipFill rotWithShape="1">
            <a:blip r:embed="rId7">
              <a:alphaModFix/>
            </a:blip>
            <a:srcRect b="16706" l="16557" r="20319" t="8173"/>
            <a:stretch/>
          </p:blipFill>
          <p:spPr>
            <a:xfrm>
              <a:off x="5025901" y="5657788"/>
              <a:ext cx="1768575" cy="1470675"/>
            </a:xfrm>
            <a:prstGeom prst="rect">
              <a:avLst/>
            </a:prstGeom>
            <a:noFill/>
            <a:ln>
              <a:noFill/>
            </a:ln>
          </p:spPr>
        </p:pic>
        <p:pic>
          <p:nvPicPr>
            <p:cNvPr id="137" name="Google Shape;137;p17"/>
            <p:cNvPicPr preferRelativeResize="0"/>
            <p:nvPr/>
          </p:nvPicPr>
          <p:blipFill rotWithShape="1">
            <a:blip r:embed="rId8">
              <a:alphaModFix/>
            </a:blip>
            <a:srcRect b="11900" l="15838" r="23848" t="10369"/>
            <a:stretch/>
          </p:blipFill>
          <p:spPr>
            <a:xfrm>
              <a:off x="2662675" y="5719700"/>
              <a:ext cx="1648950" cy="1470675"/>
            </a:xfrm>
            <a:prstGeom prst="rect">
              <a:avLst/>
            </a:prstGeom>
            <a:noFill/>
            <a:ln>
              <a:noFill/>
            </a:ln>
          </p:spPr>
        </p:pic>
      </p:grpSp>
      <p:grpSp>
        <p:nvGrpSpPr>
          <p:cNvPr id="138" name="Google Shape;138;p17"/>
          <p:cNvGrpSpPr/>
          <p:nvPr/>
        </p:nvGrpSpPr>
        <p:grpSpPr>
          <a:xfrm>
            <a:off x="672850" y="8368120"/>
            <a:ext cx="6816350" cy="1327973"/>
            <a:chOff x="207225" y="8285814"/>
            <a:chExt cx="6816350" cy="1410637"/>
          </a:xfrm>
        </p:grpSpPr>
        <p:pic>
          <p:nvPicPr>
            <p:cNvPr id="139" name="Google Shape;139;p17"/>
            <p:cNvPicPr preferRelativeResize="0"/>
            <p:nvPr/>
          </p:nvPicPr>
          <p:blipFill rotWithShape="1">
            <a:blip r:embed="rId9">
              <a:alphaModFix/>
            </a:blip>
            <a:srcRect b="-6660" l="0" r="17681" t="6660"/>
            <a:stretch/>
          </p:blipFill>
          <p:spPr>
            <a:xfrm>
              <a:off x="207225" y="8368425"/>
              <a:ext cx="1876375" cy="1328025"/>
            </a:xfrm>
            <a:prstGeom prst="rect">
              <a:avLst/>
            </a:prstGeom>
            <a:noFill/>
            <a:ln>
              <a:noFill/>
            </a:ln>
          </p:spPr>
        </p:pic>
        <p:pic>
          <p:nvPicPr>
            <p:cNvPr id="140" name="Google Shape;140;p17"/>
            <p:cNvPicPr preferRelativeResize="0"/>
            <p:nvPr/>
          </p:nvPicPr>
          <p:blipFill rotWithShape="1">
            <a:blip r:embed="rId10">
              <a:alphaModFix/>
            </a:blip>
            <a:srcRect b="0" l="4397" r="16930" t="8883"/>
            <a:stretch/>
          </p:blipFill>
          <p:spPr>
            <a:xfrm>
              <a:off x="5092400" y="8368426"/>
              <a:ext cx="1931175" cy="1305876"/>
            </a:xfrm>
            <a:prstGeom prst="rect">
              <a:avLst/>
            </a:prstGeom>
            <a:noFill/>
            <a:ln>
              <a:noFill/>
            </a:ln>
          </p:spPr>
        </p:pic>
        <p:pic>
          <p:nvPicPr>
            <p:cNvPr id="141" name="Google Shape;141;p17"/>
            <p:cNvPicPr preferRelativeResize="0"/>
            <p:nvPr/>
          </p:nvPicPr>
          <p:blipFill rotWithShape="1">
            <a:blip r:embed="rId11">
              <a:alphaModFix/>
            </a:blip>
            <a:srcRect b="0" l="5121" r="18884" t="8933"/>
            <a:stretch/>
          </p:blipFill>
          <p:spPr>
            <a:xfrm>
              <a:off x="2662671" y="8285814"/>
              <a:ext cx="1931175" cy="1388475"/>
            </a:xfrm>
            <a:prstGeom prst="rect">
              <a:avLst/>
            </a:prstGeom>
            <a:noFill/>
            <a:ln>
              <a:noFill/>
            </a:ln>
          </p:spPr>
        </p:pic>
      </p:grpSp>
      <p:sp>
        <p:nvSpPr>
          <p:cNvPr id="142" name="Google Shape;142;p17"/>
          <p:cNvSpPr txBox="1"/>
          <p:nvPr/>
        </p:nvSpPr>
        <p:spPr>
          <a:xfrm>
            <a:off x="4061850" y="2495200"/>
            <a:ext cx="3413400" cy="2002200"/>
          </a:xfrm>
          <a:prstGeom prst="rect">
            <a:avLst/>
          </a:prstGeom>
          <a:noFill/>
          <a:ln cap="flat" cmpd="sng" w="19050">
            <a:solidFill>
              <a:srgbClr val="134F5C"/>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6AA84F"/>
                </a:solidFill>
                <a:highlight>
                  <a:srgbClr val="D0E0E3"/>
                </a:highlight>
                <a:latin typeface="Mada"/>
                <a:ea typeface="Mada"/>
                <a:cs typeface="Mada"/>
                <a:sym typeface="Mada"/>
              </a:rPr>
              <a:t>Best data graphs: </a:t>
            </a:r>
            <a:endParaRPr b="1" sz="1200">
              <a:solidFill>
                <a:srgbClr val="6AA84F"/>
              </a:solidFill>
              <a:highlight>
                <a:srgbClr val="D0E0E3"/>
              </a:highlight>
              <a:latin typeface="Mada"/>
              <a:ea typeface="Mada"/>
              <a:cs typeface="Mada"/>
              <a:sym typeface="Mada"/>
            </a:endParaRPr>
          </a:p>
          <a:p>
            <a:pPr indent="-304800" lvl="0" marL="457200" rtl="0" algn="l">
              <a:spcBef>
                <a:spcPts val="0"/>
              </a:spcBef>
              <a:spcAft>
                <a:spcPts val="0"/>
              </a:spcAft>
              <a:buClr>
                <a:srgbClr val="6AA84F"/>
              </a:buClr>
              <a:buSzPts val="1200"/>
              <a:buFont typeface="Mada"/>
              <a:buAutoNum type="arabicParenR"/>
            </a:pPr>
            <a:r>
              <a:rPr lang="en-GB" sz="1200">
                <a:solidFill>
                  <a:srgbClr val="6AA84F"/>
                </a:solidFill>
                <a:latin typeface="Mada"/>
                <a:ea typeface="Mada"/>
                <a:cs typeface="Mada"/>
                <a:sym typeface="Mada"/>
              </a:rPr>
              <a:t>Bar graph </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AutoNum type="arabicParenR"/>
            </a:pPr>
            <a:r>
              <a:rPr lang="en-GB" sz="1200">
                <a:solidFill>
                  <a:srgbClr val="6AA84F"/>
                </a:solidFill>
                <a:latin typeface="Mada"/>
                <a:ea typeface="Mada"/>
                <a:cs typeface="Mada"/>
                <a:sym typeface="Mada"/>
              </a:rPr>
              <a:t>Line graph </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AutoNum type="arabicParenR"/>
            </a:pPr>
            <a:r>
              <a:rPr lang="en-GB" sz="1200">
                <a:solidFill>
                  <a:srgbClr val="6AA84F"/>
                </a:solidFill>
                <a:latin typeface="Mada"/>
                <a:ea typeface="Mada"/>
                <a:cs typeface="Mada"/>
                <a:sym typeface="Mada"/>
              </a:rPr>
              <a:t>Pie chart </a:t>
            </a:r>
            <a:endParaRPr sz="1200">
              <a:solidFill>
                <a:srgbClr val="6AA84F"/>
              </a:solidFill>
              <a:latin typeface="Mada"/>
              <a:ea typeface="Mada"/>
              <a:cs typeface="Mada"/>
              <a:sym typeface="Mada"/>
            </a:endParaRPr>
          </a:p>
          <a:p>
            <a:pPr indent="0" lvl="0" marL="0" rtl="0" algn="l">
              <a:spcBef>
                <a:spcPts val="0"/>
              </a:spcBef>
              <a:spcAft>
                <a:spcPts val="0"/>
              </a:spcAft>
              <a:buNone/>
            </a:pPr>
            <a:r>
              <a:t/>
            </a:r>
            <a:endParaRPr sz="1200">
              <a:solidFill>
                <a:srgbClr val="6AA84F"/>
              </a:solidFill>
              <a:latin typeface="Mada"/>
              <a:ea typeface="Mada"/>
              <a:cs typeface="Mada"/>
              <a:sym typeface="Mada"/>
            </a:endParaRPr>
          </a:p>
          <a:p>
            <a:pPr indent="0" lvl="0" marL="0" rtl="0" algn="l">
              <a:spcBef>
                <a:spcPts val="0"/>
              </a:spcBef>
              <a:spcAft>
                <a:spcPts val="0"/>
              </a:spcAft>
              <a:buNone/>
            </a:pPr>
            <a:r>
              <a:rPr b="1" lang="en-GB" sz="1200">
                <a:solidFill>
                  <a:srgbClr val="6AA84F"/>
                </a:solidFill>
                <a:highlight>
                  <a:srgbClr val="D0E0E3"/>
                </a:highlight>
                <a:latin typeface="Mada"/>
                <a:ea typeface="Mada"/>
                <a:cs typeface="Mada"/>
                <a:sym typeface="Mada"/>
              </a:rPr>
              <a:t>Interp</a:t>
            </a:r>
            <a:r>
              <a:rPr b="1" lang="en-GB" sz="1200">
                <a:solidFill>
                  <a:srgbClr val="6AA84F"/>
                </a:solidFill>
                <a:highlight>
                  <a:srgbClr val="D0E0E3"/>
                </a:highlight>
                <a:latin typeface="Mada"/>
                <a:ea typeface="Mada"/>
                <a:cs typeface="Mada"/>
                <a:sym typeface="Mada"/>
              </a:rPr>
              <a:t>retation from data graphs: </a:t>
            </a:r>
            <a:endParaRPr b="1" sz="1200">
              <a:solidFill>
                <a:srgbClr val="6AA84F"/>
              </a:solidFill>
              <a:highlight>
                <a:srgbClr val="D0E0E3"/>
              </a:highlight>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The 2nd half of the year has higher cases than the 1st half. </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The cases increase more in the summer. </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The cases increase year after year.</a:t>
            </a:r>
            <a:endParaRPr sz="1200">
              <a:solidFill>
                <a:srgbClr val="6AA84F"/>
              </a:solidFill>
              <a:latin typeface="Mada"/>
              <a:ea typeface="Mada"/>
              <a:cs typeface="Mada"/>
              <a:sym typeface="Mada"/>
            </a:endParaRPr>
          </a:p>
        </p:txBody>
      </p:sp>
      <p:sp>
        <p:nvSpPr>
          <p:cNvPr id="143" name="Google Shape;143;p17"/>
          <p:cNvSpPr txBox="1"/>
          <p:nvPr/>
        </p:nvSpPr>
        <p:spPr>
          <a:xfrm>
            <a:off x="0" y="6840897"/>
            <a:ext cx="1218900" cy="3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highlight>
                  <a:srgbClr val="D0E0E3"/>
                </a:highlight>
                <a:latin typeface="Mada"/>
                <a:ea typeface="Mada"/>
                <a:cs typeface="Mada"/>
                <a:sym typeface="Mada"/>
              </a:rPr>
              <a:t>Line graph </a:t>
            </a:r>
            <a:endParaRPr b="1" sz="1200">
              <a:highlight>
                <a:srgbClr val="D0E0E3"/>
              </a:highlight>
              <a:latin typeface="Mada"/>
              <a:ea typeface="Mada"/>
              <a:cs typeface="Mada"/>
              <a:sym typeface="Mada"/>
            </a:endParaRPr>
          </a:p>
        </p:txBody>
      </p:sp>
      <p:sp>
        <p:nvSpPr>
          <p:cNvPr id="144" name="Google Shape;144;p17"/>
          <p:cNvSpPr txBox="1"/>
          <p:nvPr/>
        </p:nvSpPr>
        <p:spPr>
          <a:xfrm>
            <a:off x="0" y="8209725"/>
            <a:ext cx="1712100" cy="3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highlight>
                  <a:srgbClr val="D0E0E3"/>
                </a:highlight>
                <a:latin typeface="Mada"/>
                <a:ea typeface="Mada"/>
                <a:cs typeface="Mada"/>
                <a:sym typeface="Mada"/>
              </a:rPr>
              <a:t>Bar graph </a:t>
            </a:r>
            <a:r>
              <a:rPr b="1" lang="en-GB" sz="1200">
                <a:solidFill>
                  <a:srgbClr val="6AA84F"/>
                </a:solidFill>
                <a:highlight>
                  <a:srgbClr val="D0E0E3"/>
                </a:highlight>
                <a:latin typeface="Mada"/>
                <a:ea typeface="Mada"/>
                <a:cs typeface="Mada"/>
                <a:sym typeface="Mada"/>
              </a:rPr>
              <a:t>the </a:t>
            </a:r>
            <a:r>
              <a:rPr b="1" lang="en-GB" sz="1200">
                <a:solidFill>
                  <a:srgbClr val="6AA84F"/>
                </a:solidFill>
                <a:highlight>
                  <a:srgbClr val="D0E0E3"/>
                </a:highlight>
                <a:latin typeface="Mada"/>
                <a:ea typeface="Mada"/>
                <a:cs typeface="Mada"/>
                <a:sym typeface="Mada"/>
              </a:rPr>
              <a:t>best </a:t>
            </a:r>
            <a:endParaRPr b="1" sz="1200">
              <a:solidFill>
                <a:srgbClr val="6AA84F"/>
              </a:solidFill>
              <a:highlight>
                <a:srgbClr val="D0E0E3"/>
              </a:highlight>
              <a:latin typeface="Mada"/>
              <a:ea typeface="Mada"/>
              <a:cs typeface="Mada"/>
              <a:sym typeface="Mada"/>
            </a:endParaRPr>
          </a:p>
        </p:txBody>
      </p:sp>
      <p:sp>
        <p:nvSpPr>
          <p:cNvPr id="145" name="Google Shape;145;p17"/>
          <p:cNvSpPr txBox="1"/>
          <p:nvPr/>
        </p:nvSpPr>
        <p:spPr>
          <a:xfrm>
            <a:off x="0" y="5781597"/>
            <a:ext cx="1218900" cy="3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highlight>
                  <a:srgbClr val="D0E0E3"/>
                </a:highlight>
                <a:latin typeface="Mada"/>
                <a:ea typeface="Mada"/>
                <a:cs typeface="Mada"/>
                <a:sym typeface="Mada"/>
              </a:rPr>
              <a:t>Pie chart</a:t>
            </a:r>
            <a:r>
              <a:rPr b="1" lang="en-GB" sz="1200">
                <a:highlight>
                  <a:srgbClr val="D0E0E3"/>
                </a:highlight>
                <a:latin typeface="Mada"/>
                <a:ea typeface="Mada"/>
                <a:cs typeface="Mada"/>
                <a:sym typeface="Mada"/>
              </a:rPr>
              <a:t> </a:t>
            </a:r>
            <a:endParaRPr b="1" sz="1200">
              <a:highlight>
                <a:srgbClr val="D0E0E3"/>
              </a:highlight>
              <a:latin typeface="Mada"/>
              <a:ea typeface="Mada"/>
              <a:cs typeface="Mada"/>
              <a:sym typeface="Mada"/>
            </a:endParaRPr>
          </a:p>
        </p:txBody>
      </p:sp>
      <p:sp>
        <p:nvSpPr>
          <p:cNvPr id="146" name="Google Shape;146;p17"/>
          <p:cNvSpPr txBox="1"/>
          <p:nvPr/>
        </p:nvSpPr>
        <p:spPr>
          <a:xfrm>
            <a:off x="4204947" y="4573613"/>
            <a:ext cx="3127200" cy="7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999999"/>
                </a:solidFill>
                <a:latin typeface="Mada"/>
                <a:ea typeface="Mada"/>
                <a:cs typeface="Mada"/>
                <a:sym typeface="Mada"/>
              </a:rPr>
              <a:t>The graphs are only for representation and for you it understand the idea. We tried our best but we can’t guarantee the accuracy </a:t>
            </a:r>
            <a:endParaRPr sz="1200">
              <a:solidFill>
                <a:srgbClr val="999999"/>
              </a:solidFill>
              <a:latin typeface="Mada"/>
              <a:ea typeface="Mada"/>
              <a:cs typeface="Mada"/>
              <a:sym typeface="Mad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8"/>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8"/>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3" name="Google Shape;153;p18"/>
          <p:cNvPicPr preferRelativeResize="0"/>
          <p:nvPr/>
        </p:nvPicPr>
        <p:blipFill>
          <a:blip r:embed="rId3">
            <a:alphaModFix/>
          </a:blip>
          <a:stretch>
            <a:fillRect/>
          </a:stretch>
        </p:blipFill>
        <p:spPr>
          <a:xfrm>
            <a:off x="-48975" y="271400"/>
            <a:ext cx="1547101" cy="1147000"/>
          </a:xfrm>
          <a:prstGeom prst="rect">
            <a:avLst/>
          </a:prstGeom>
          <a:noFill/>
          <a:ln>
            <a:noFill/>
          </a:ln>
        </p:spPr>
      </p:pic>
      <p:sp>
        <p:nvSpPr>
          <p:cNvPr id="154" name="Google Shape;154;p18"/>
          <p:cNvSpPr txBox="1"/>
          <p:nvPr/>
        </p:nvSpPr>
        <p:spPr>
          <a:xfrm>
            <a:off x="1498136" y="606842"/>
            <a:ext cx="2820900" cy="47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highlight>
                  <a:srgbClr val="D0E0E3"/>
                </a:highlight>
                <a:latin typeface="Nunito"/>
                <a:ea typeface="Nunito"/>
                <a:cs typeface="Nunito"/>
                <a:sym typeface="Nunito"/>
              </a:rPr>
              <a:t>Question 3.3:</a:t>
            </a:r>
            <a:endParaRPr b="1" sz="2400">
              <a:highlight>
                <a:srgbClr val="D0E0E3"/>
              </a:highlight>
              <a:latin typeface="Nunito"/>
              <a:ea typeface="Nunito"/>
              <a:cs typeface="Nunito"/>
              <a:sym typeface="Nunito"/>
            </a:endParaRPr>
          </a:p>
        </p:txBody>
      </p:sp>
      <p:graphicFrame>
        <p:nvGraphicFramePr>
          <p:cNvPr id="155" name="Google Shape;155;p18"/>
          <p:cNvGraphicFramePr/>
          <p:nvPr/>
        </p:nvGraphicFramePr>
        <p:xfrm>
          <a:off x="196138" y="1620205"/>
          <a:ext cx="3000000" cy="3000000"/>
        </p:xfrm>
        <a:graphic>
          <a:graphicData uri="http://schemas.openxmlformats.org/drawingml/2006/table">
            <a:tbl>
              <a:tblPr>
                <a:noFill/>
                <a:tableStyleId>{37D43FE9-E943-4D08-A13B-7A2C515A32D8}</a:tableStyleId>
              </a:tblPr>
              <a:tblGrid>
                <a:gridCol w="684200"/>
                <a:gridCol w="684200"/>
                <a:gridCol w="684200"/>
                <a:gridCol w="684200"/>
                <a:gridCol w="684200"/>
              </a:tblGrid>
              <a:tr h="288000">
                <a:tc>
                  <a:txBody>
                    <a:bodyPr/>
                    <a:lstStyle/>
                    <a:p>
                      <a:pPr indent="0" lvl="0" marL="0" rtl="0" algn="l">
                        <a:spcBef>
                          <a:spcPts val="0"/>
                        </a:spcBef>
                        <a:spcAft>
                          <a:spcPts val="0"/>
                        </a:spcAft>
                        <a:buNone/>
                      </a:pPr>
                      <a:r>
                        <a:rPr b="1" lang="en-GB" sz="800">
                          <a:latin typeface="Mada"/>
                          <a:ea typeface="Mada"/>
                          <a:cs typeface="Mada"/>
                          <a:sym typeface="Mada"/>
                        </a:rPr>
                        <a:t>Month</a:t>
                      </a:r>
                      <a:endParaRPr b="1" sz="8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b="1" lang="en-GB" sz="800">
                          <a:latin typeface="Mada"/>
                          <a:ea typeface="Mada"/>
                          <a:cs typeface="Mada"/>
                          <a:sym typeface="Mada"/>
                        </a:rPr>
                        <a:t>1990</a:t>
                      </a:r>
                      <a:endParaRPr b="1" sz="8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b="1" lang="en-GB" sz="800">
                          <a:latin typeface="Mada"/>
                          <a:ea typeface="Mada"/>
                          <a:cs typeface="Mada"/>
                          <a:sym typeface="Mada"/>
                        </a:rPr>
                        <a:t>1991</a:t>
                      </a:r>
                      <a:endParaRPr b="1" sz="8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b="1" lang="en-GB" sz="800">
                          <a:latin typeface="Mada"/>
                          <a:ea typeface="Mada"/>
                          <a:cs typeface="Mada"/>
                          <a:sym typeface="Mada"/>
                        </a:rPr>
                        <a:t>1992</a:t>
                      </a:r>
                      <a:endParaRPr b="1" sz="8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b="1" lang="en-GB" sz="800">
                          <a:latin typeface="Mada"/>
                          <a:ea typeface="Mada"/>
                          <a:cs typeface="Mada"/>
                          <a:sym typeface="Mada"/>
                        </a:rPr>
                        <a:t>Total</a:t>
                      </a:r>
                      <a:endParaRPr b="1" sz="800">
                        <a:latin typeface="Mada"/>
                        <a:ea typeface="Mada"/>
                        <a:cs typeface="Mada"/>
                        <a:sym typeface="Mada"/>
                      </a:endParaRPr>
                    </a:p>
                  </a:txBody>
                  <a:tcPr marT="91425" marB="91425" marR="91425" marL="91425">
                    <a:solidFill>
                      <a:srgbClr val="D0E0E3"/>
                    </a:solidFill>
                  </a:tcPr>
                </a:tc>
              </a:tr>
              <a:tr h="288000">
                <a:tc>
                  <a:txBody>
                    <a:bodyPr/>
                    <a:lstStyle/>
                    <a:p>
                      <a:pPr indent="0" lvl="0" marL="0" rtl="0" algn="l">
                        <a:spcBef>
                          <a:spcPts val="0"/>
                        </a:spcBef>
                        <a:spcAft>
                          <a:spcPts val="0"/>
                        </a:spcAft>
                        <a:buNone/>
                      </a:pPr>
                      <a:r>
                        <a:rPr lang="en-GB" sz="800">
                          <a:latin typeface="Mada"/>
                          <a:ea typeface="Mada"/>
                          <a:cs typeface="Mada"/>
                          <a:sym typeface="Mada"/>
                        </a:rPr>
                        <a:t>Baker</a:t>
                      </a:r>
                      <a:endParaRPr sz="8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800">
                          <a:latin typeface="Mada"/>
                          <a:ea typeface="Mada"/>
                          <a:cs typeface="Mada"/>
                          <a:sym typeface="Mada"/>
                        </a:rPr>
                        <a:t>0</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1</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0</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1</a:t>
                      </a:r>
                      <a:endParaRPr sz="800">
                        <a:latin typeface="Mada"/>
                        <a:ea typeface="Mada"/>
                        <a:cs typeface="Mada"/>
                        <a:sym typeface="Mada"/>
                      </a:endParaRPr>
                    </a:p>
                  </a:txBody>
                  <a:tcPr marT="91425" marB="91425" marR="91425" marL="91425"/>
                </a:tc>
              </a:tr>
              <a:tr h="288000">
                <a:tc>
                  <a:txBody>
                    <a:bodyPr/>
                    <a:lstStyle/>
                    <a:p>
                      <a:pPr indent="0" lvl="0" marL="0" rtl="0" algn="l">
                        <a:spcBef>
                          <a:spcPts val="0"/>
                        </a:spcBef>
                        <a:spcAft>
                          <a:spcPts val="0"/>
                        </a:spcAft>
                        <a:buNone/>
                      </a:pPr>
                      <a:r>
                        <a:rPr lang="en-GB" sz="800">
                          <a:latin typeface="Mada"/>
                          <a:ea typeface="Mada"/>
                          <a:cs typeface="Mada"/>
                          <a:sym typeface="Mada"/>
                        </a:rPr>
                        <a:t>Benton</a:t>
                      </a:r>
                      <a:endParaRPr sz="8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800">
                          <a:latin typeface="Mada"/>
                          <a:ea typeface="Mada"/>
                          <a:cs typeface="Mada"/>
                          <a:sym typeface="Mada"/>
                        </a:rPr>
                        <a:t>1</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4</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11</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16</a:t>
                      </a:r>
                      <a:endParaRPr sz="800">
                        <a:latin typeface="Mada"/>
                        <a:ea typeface="Mada"/>
                        <a:cs typeface="Mada"/>
                        <a:sym typeface="Mada"/>
                      </a:endParaRPr>
                    </a:p>
                  </a:txBody>
                  <a:tcPr marT="91425" marB="91425" marR="91425" marL="91425"/>
                </a:tc>
              </a:tr>
              <a:tr h="404275">
                <a:tc>
                  <a:txBody>
                    <a:bodyPr/>
                    <a:lstStyle/>
                    <a:p>
                      <a:pPr indent="0" lvl="0" marL="0" rtl="0" algn="l">
                        <a:spcBef>
                          <a:spcPts val="0"/>
                        </a:spcBef>
                        <a:spcAft>
                          <a:spcPts val="0"/>
                        </a:spcAft>
                        <a:buNone/>
                      </a:pPr>
                      <a:r>
                        <a:rPr lang="en-GB" sz="800">
                          <a:latin typeface="Mada"/>
                          <a:ea typeface="Mada"/>
                          <a:cs typeface="Mada"/>
                          <a:sym typeface="Mada"/>
                        </a:rPr>
                        <a:t>Clackamas</a:t>
                      </a:r>
                      <a:endParaRPr sz="8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800">
                          <a:latin typeface="Mada"/>
                          <a:ea typeface="Mada"/>
                          <a:cs typeface="Mada"/>
                          <a:sym typeface="Mada"/>
                        </a:rPr>
                        <a:t>7</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11</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21</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39</a:t>
                      </a:r>
                      <a:endParaRPr sz="800">
                        <a:latin typeface="Mada"/>
                        <a:ea typeface="Mada"/>
                        <a:cs typeface="Mada"/>
                        <a:sym typeface="Mada"/>
                      </a:endParaRPr>
                    </a:p>
                  </a:txBody>
                  <a:tcPr marT="91425" marB="91425" marR="91425" marL="91425"/>
                </a:tc>
              </a:tr>
              <a:tr h="288000">
                <a:tc>
                  <a:txBody>
                    <a:bodyPr/>
                    <a:lstStyle/>
                    <a:p>
                      <a:pPr indent="0" lvl="0" marL="0" rtl="0" algn="l">
                        <a:spcBef>
                          <a:spcPts val="0"/>
                        </a:spcBef>
                        <a:spcAft>
                          <a:spcPts val="0"/>
                        </a:spcAft>
                        <a:buNone/>
                      </a:pPr>
                      <a:r>
                        <a:rPr lang="en-GB" sz="800">
                          <a:latin typeface="Mada"/>
                          <a:ea typeface="Mada"/>
                          <a:cs typeface="Mada"/>
                          <a:sym typeface="Mada"/>
                        </a:rPr>
                        <a:t>Columbia</a:t>
                      </a:r>
                      <a:endParaRPr sz="8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800">
                          <a:latin typeface="Mada"/>
                          <a:ea typeface="Mada"/>
                          <a:cs typeface="Mada"/>
                          <a:sym typeface="Mada"/>
                        </a:rPr>
                        <a:t>1</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2</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5</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8</a:t>
                      </a:r>
                      <a:endParaRPr sz="800">
                        <a:latin typeface="Mada"/>
                        <a:ea typeface="Mada"/>
                        <a:cs typeface="Mada"/>
                        <a:sym typeface="Mada"/>
                      </a:endParaRPr>
                    </a:p>
                  </a:txBody>
                  <a:tcPr marT="91425" marB="91425" marR="91425" marL="91425"/>
                </a:tc>
              </a:tr>
              <a:tr h="288000">
                <a:tc>
                  <a:txBody>
                    <a:bodyPr/>
                    <a:lstStyle/>
                    <a:p>
                      <a:pPr indent="0" lvl="0" marL="0" rtl="0" algn="l">
                        <a:spcBef>
                          <a:spcPts val="0"/>
                        </a:spcBef>
                        <a:spcAft>
                          <a:spcPts val="0"/>
                        </a:spcAft>
                        <a:buNone/>
                      </a:pPr>
                      <a:r>
                        <a:rPr lang="en-GB" sz="800">
                          <a:latin typeface="Mada"/>
                          <a:ea typeface="Mada"/>
                          <a:cs typeface="Mada"/>
                          <a:sym typeface="Mada"/>
                        </a:rPr>
                        <a:t>Coos</a:t>
                      </a:r>
                      <a:endParaRPr sz="8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800">
                          <a:latin typeface="Mada"/>
                          <a:ea typeface="Mada"/>
                          <a:cs typeface="Mada"/>
                          <a:sym typeface="Mada"/>
                        </a:rPr>
                        <a:t>0</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0</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1</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1</a:t>
                      </a:r>
                      <a:endParaRPr sz="800">
                        <a:latin typeface="Mada"/>
                        <a:ea typeface="Mada"/>
                        <a:cs typeface="Mada"/>
                        <a:sym typeface="Mada"/>
                      </a:endParaRPr>
                    </a:p>
                  </a:txBody>
                  <a:tcPr marT="91425" marB="91425" marR="91425" marL="91425"/>
                </a:tc>
              </a:tr>
              <a:tr h="404275">
                <a:tc>
                  <a:txBody>
                    <a:bodyPr/>
                    <a:lstStyle/>
                    <a:p>
                      <a:pPr indent="0" lvl="0" marL="0" rtl="0" algn="l">
                        <a:spcBef>
                          <a:spcPts val="0"/>
                        </a:spcBef>
                        <a:spcAft>
                          <a:spcPts val="0"/>
                        </a:spcAft>
                        <a:buNone/>
                      </a:pPr>
                      <a:r>
                        <a:rPr lang="en-GB" sz="800">
                          <a:latin typeface="Mada"/>
                          <a:ea typeface="Mada"/>
                          <a:cs typeface="Mada"/>
                          <a:sym typeface="Mada"/>
                        </a:rPr>
                        <a:t>Deschutes</a:t>
                      </a:r>
                      <a:endParaRPr sz="8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800">
                          <a:latin typeface="Mada"/>
                          <a:ea typeface="Mada"/>
                          <a:cs typeface="Mada"/>
                          <a:sym typeface="Mada"/>
                        </a:rPr>
                        <a:t>2</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0</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0</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2</a:t>
                      </a:r>
                      <a:endParaRPr sz="800">
                        <a:latin typeface="Mada"/>
                        <a:ea typeface="Mada"/>
                        <a:cs typeface="Mada"/>
                        <a:sym typeface="Mada"/>
                      </a:endParaRPr>
                    </a:p>
                  </a:txBody>
                  <a:tcPr marT="91425" marB="91425" marR="91425" marL="91425"/>
                </a:tc>
              </a:tr>
              <a:tr h="288000">
                <a:tc>
                  <a:txBody>
                    <a:bodyPr/>
                    <a:lstStyle/>
                    <a:p>
                      <a:pPr indent="0" lvl="0" marL="0" rtl="0" algn="l">
                        <a:spcBef>
                          <a:spcPts val="0"/>
                        </a:spcBef>
                        <a:spcAft>
                          <a:spcPts val="0"/>
                        </a:spcAft>
                        <a:buNone/>
                      </a:pPr>
                      <a:r>
                        <a:rPr lang="en-GB" sz="800">
                          <a:latin typeface="Mada"/>
                          <a:ea typeface="Mada"/>
                          <a:cs typeface="Mada"/>
                          <a:sym typeface="Mada"/>
                        </a:rPr>
                        <a:t>Douglas</a:t>
                      </a:r>
                      <a:endParaRPr sz="8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800">
                          <a:latin typeface="Mada"/>
                          <a:ea typeface="Mada"/>
                          <a:cs typeface="Mada"/>
                          <a:sym typeface="Mada"/>
                        </a:rPr>
                        <a:t>2</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4</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4</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10</a:t>
                      </a:r>
                      <a:endParaRPr sz="800">
                        <a:latin typeface="Mada"/>
                        <a:ea typeface="Mada"/>
                        <a:cs typeface="Mada"/>
                        <a:sym typeface="Mada"/>
                      </a:endParaRPr>
                    </a:p>
                  </a:txBody>
                  <a:tcPr marT="91425" marB="91425" marR="91425" marL="91425"/>
                </a:tc>
              </a:tr>
              <a:tr h="288000">
                <a:tc>
                  <a:txBody>
                    <a:bodyPr/>
                    <a:lstStyle/>
                    <a:p>
                      <a:pPr indent="0" lvl="0" marL="0" rtl="0" algn="l">
                        <a:spcBef>
                          <a:spcPts val="0"/>
                        </a:spcBef>
                        <a:spcAft>
                          <a:spcPts val="0"/>
                        </a:spcAft>
                        <a:buNone/>
                      </a:pPr>
                      <a:r>
                        <a:rPr lang="en-GB" sz="800">
                          <a:latin typeface="Mada"/>
                          <a:ea typeface="Mada"/>
                          <a:cs typeface="Mada"/>
                          <a:sym typeface="Mada"/>
                        </a:rPr>
                        <a:t>Grants</a:t>
                      </a:r>
                      <a:endParaRPr sz="8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800">
                          <a:latin typeface="Mada"/>
                          <a:ea typeface="Mada"/>
                          <a:cs typeface="Mada"/>
                          <a:sym typeface="Mada"/>
                        </a:rPr>
                        <a:t>0</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0</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2</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2</a:t>
                      </a:r>
                      <a:endParaRPr sz="800">
                        <a:latin typeface="Mada"/>
                        <a:ea typeface="Mada"/>
                        <a:cs typeface="Mada"/>
                        <a:sym typeface="Mada"/>
                      </a:endParaRPr>
                    </a:p>
                  </a:txBody>
                  <a:tcPr marT="91425" marB="91425" marR="91425" marL="91425"/>
                </a:tc>
              </a:tr>
              <a:tr h="288000">
                <a:tc>
                  <a:txBody>
                    <a:bodyPr/>
                    <a:lstStyle/>
                    <a:p>
                      <a:pPr indent="0" lvl="0" marL="0" rtl="0" algn="l">
                        <a:spcBef>
                          <a:spcPts val="0"/>
                        </a:spcBef>
                        <a:spcAft>
                          <a:spcPts val="0"/>
                        </a:spcAft>
                        <a:buNone/>
                      </a:pPr>
                      <a:r>
                        <a:rPr lang="en-GB" sz="800">
                          <a:latin typeface="Mada"/>
                          <a:ea typeface="Mada"/>
                          <a:cs typeface="Mada"/>
                          <a:sym typeface="Mada"/>
                        </a:rPr>
                        <a:t>Jackson</a:t>
                      </a:r>
                      <a:endParaRPr sz="8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800">
                          <a:latin typeface="Mada"/>
                          <a:ea typeface="Mada"/>
                          <a:cs typeface="Mada"/>
                          <a:sym typeface="Mada"/>
                        </a:rPr>
                        <a:t>1</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0</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4</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5</a:t>
                      </a:r>
                      <a:endParaRPr sz="800">
                        <a:latin typeface="Mada"/>
                        <a:ea typeface="Mada"/>
                        <a:cs typeface="Mada"/>
                        <a:sym typeface="Mada"/>
                      </a:endParaRPr>
                    </a:p>
                  </a:txBody>
                  <a:tcPr marT="91425" marB="91425" marR="91425" marL="91425"/>
                </a:tc>
              </a:tr>
              <a:tr h="288000">
                <a:tc>
                  <a:txBody>
                    <a:bodyPr/>
                    <a:lstStyle/>
                    <a:p>
                      <a:pPr indent="0" lvl="0" marL="0" rtl="0" algn="l">
                        <a:spcBef>
                          <a:spcPts val="0"/>
                        </a:spcBef>
                        <a:spcAft>
                          <a:spcPts val="0"/>
                        </a:spcAft>
                        <a:buNone/>
                      </a:pPr>
                      <a:r>
                        <a:rPr lang="en-GB" sz="800">
                          <a:latin typeface="Mada"/>
                          <a:ea typeface="Mada"/>
                          <a:cs typeface="Mada"/>
                          <a:sym typeface="Mada"/>
                        </a:rPr>
                        <a:t>Jefferson</a:t>
                      </a:r>
                      <a:endParaRPr sz="8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800">
                          <a:latin typeface="Mada"/>
                          <a:ea typeface="Mada"/>
                          <a:cs typeface="Mada"/>
                          <a:sym typeface="Mada"/>
                        </a:rPr>
                        <a:t>0</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0</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2</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2</a:t>
                      </a:r>
                      <a:endParaRPr sz="800">
                        <a:latin typeface="Mada"/>
                        <a:ea typeface="Mada"/>
                        <a:cs typeface="Mada"/>
                        <a:sym typeface="Mada"/>
                      </a:endParaRPr>
                    </a:p>
                  </a:txBody>
                  <a:tcPr marT="91425" marB="91425" marR="91425" marL="91425"/>
                </a:tc>
              </a:tr>
              <a:tr h="404275">
                <a:tc>
                  <a:txBody>
                    <a:bodyPr/>
                    <a:lstStyle/>
                    <a:p>
                      <a:pPr indent="0" lvl="0" marL="0" rtl="0" algn="l">
                        <a:spcBef>
                          <a:spcPts val="0"/>
                        </a:spcBef>
                        <a:spcAft>
                          <a:spcPts val="0"/>
                        </a:spcAft>
                        <a:buNone/>
                      </a:pPr>
                      <a:r>
                        <a:rPr lang="en-GB" sz="800">
                          <a:latin typeface="Mada"/>
                          <a:ea typeface="Mada"/>
                          <a:cs typeface="Mada"/>
                          <a:sym typeface="Mada"/>
                        </a:rPr>
                        <a:t>Josephine</a:t>
                      </a:r>
                      <a:endParaRPr sz="8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800">
                          <a:latin typeface="Mada"/>
                          <a:ea typeface="Mada"/>
                          <a:cs typeface="Mada"/>
                          <a:sym typeface="Mada"/>
                        </a:rPr>
                        <a:t>0</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0</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1</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1</a:t>
                      </a:r>
                      <a:endParaRPr sz="800">
                        <a:latin typeface="Mada"/>
                        <a:ea typeface="Mada"/>
                        <a:cs typeface="Mada"/>
                        <a:sym typeface="Mada"/>
                      </a:endParaRPr>
                    </a:p>
                  </a:txBody>
                  <a:tcPr marT="91425" marB="91425" marR="91425" marL="91425"/>
                </a:tc>
              </a:tr>
              <a:tr h="288000">
                <a:tc>
                  <a:txBody>
                    <a:bodyPr/>
                    <a:lstStyle/>
                    <a:p>
                      <a:pPr indent="0" lvl="0" marL="0" rtl="0" algn="l">
                        <a:spcBef>
                          <a:spcPts val="0"/>
                        </a:spcBef>
                        <a:spcAft>
                          <a:spcPts val="0"/>
                        </a:spcAft>
                        <a:buNone/>
                      </a:pPr>
                      <a:r>
                        <a:rPr lang="en-GB" sz="800">
                          <a:latin typeface="Mada"/>
                          <a:ea typeface="Mada"/>
                          <a:cs typeface="Mada"/>
                          <a:sym typeface="Mada"/>
                        </a:rPr>
                        <a:t>Lane</a:t>
                      </a:r>
                      <a:endParaRPr sz="8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800">
                          <a:latin typeface="Mada"/>
                          <a:ea typeface="Mada"/>
                          <a:cs typeface="Mada"/>
                          <a:sym typeface="Mada"/>
                        </a:rPr>
                        <a:t>6</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9</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16</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31</a:t>
                      </a:r>
                      <a:endParaRPr sz="800">
                        <a:latin typeface="Mada"/>
                        <a:ea typeface="Mada"/>
                        <a:cs typeface="Mada"/>
                        <a:sym typeface="Mada"/>
                      </a:endParaRPr>
                    </a:p>
                  </a:txBody>
                  <a:tcPr marT="91425" marB="91425" marR="91425" marL="91425"/>
                </a:tc>
              </a:tr>
              <a:tr h="288000">
                <a:tc>
                  <a:txBody>
                    <a:bodyPr/>
                    <a:lstStyle/>
                    <a:p>
                      <a:pPr indent="0" lvl="0" marL="0" rtl="0" algn="l">
                        <a:spcBef>
                          <a:spcPts val="0"/>
                        </a:spcBef>
                        <a:spcAft>
                          <a:spcPts val="0"/>
                        </a:spcAft>
                        <a:buNone/>
                      </a:pPr>
                      <a:r>
                        <a:rPr lang="en-GB" sz="800">
                          <a:latin typeface="Mada"/>
                          <a:ea typeface="Mada"/>
                          <a:cs typeface="Mada"/>
                          <a:sym typeface="Mada"/>
                        </a:rPr>
                        <a:t>Lincoln</a:t>
                      </a:r>
                      <a:endParaRPr sz="8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800">
                          <a:latin typeface="Mada"/>
                          <a:ea typeface="Mada"/>
                          <a:cs typeface="Mada"/>
                          <a:sym typeface="Mada"/>
                        </a:rPr>
                        <a:t>2</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1</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1</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4</a:t>
                      </a:r>
                      <a:endParaRPr sz="800">
                        <a:latin typeface="Mada"/>
                        <a:ea typeface="Mada"/>
                        <a:cs typeface="Mada"/>
                        <a:sym typeface="Mada"/>
                      </a:endParaRPr>
                    </a:p>
                  </a:txBody>
                  <a:tcPr marT="91425" marB="91425" marR="91425" marL="91425"/>
                </a:tc>
              </a:tr>
              <a:tr h="288000">
                <a:tc>
                  <a:txBody>
                    <a:bodyPr/>
                    <a:lstStyle/>
                    <a:p>
                      <a:pPr indent="0" lvl="0" marL="0" rtl="0" algn="l">
                        <a:spcBef>
                          <a:spcPts val="0"/>
                        </a:spcBef>
                        <a:spcAft>
                          <a:spcPts val="0"/>
                        </a:spcAft>
                        <a:buNone/>
                      </a:pPr>
                      <a:r>
                        <a:rPr lang="en-GB" sz="800">
                          <a:latin typeface="Mada"/>
                          <a:ea typeface="Mada"/>
                          <a:cs typeface="Mada"/>
                          <a:sym typeface="Mada"/>
                        </a:rPr>
                        <a:t>Linn</a:t>
                      </a:r>
                      <a:endParaRPr sz="8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800">
                          <a:latin typeface="Mada"/>
                          <a:ea typeface="Mada"/>
                          <a:cs typeface="Mada"/>
                          <a:sym typeface="Mada"/>
                        </a:rPr>
                        <a:t>4</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4</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5</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13</a:t>
                      </a:r>
                      <a:endParaRPr sz="800">
                        <a:latin typeface="Mada"/>
                        <a:ea typeface="Mada"/>
                        <a:cs typeface="Mada"/>
                        <a:sym typeface="Mada"/>
                      </a:endParaRPr>
                    </a:p>
                  </a:txBody>
                  <a:tcPr marT="91425" marB="91425" marR="91425" marL="91425"/>
                </a:tc>
              </a:tr>
              <a:tr h="288000">
                <a:tc>
                  <a:txBody>
                    <a:bodyPr/>
                    <a:lstStyle/>
                    <a:p>
                      <a:pPr indent="0" lvl="0" marL="0" rtl="0" algn="l">
                        <a:spcBef>
                          <a:spcPts val="0"/>
                        </a:spcBef>
                        <a:spcAft>
                          <a:spcPts val="0"/>
                        </a:spcAft>
                        <a:buNone/>
                      </a:pPr>
                      <a:r>
                        <a:rPr lang="en-GB" sz="800">
                          <a:latin typeface="Mada"/>
                          <a:ea typeface="Mada"/>
                          <a:cs typeface="Mada"/>
                          <a:sym typeface="Mada"/>
                        </a:rPr>
                        <a:t>Malheur</a:t>
                      </a:r>
                      <a:endParaRPr sz="8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800">
                          <a:latin typeface="Mada"/>
                          <a:ea typeface="Mada"/>
                          <a:cs typeface="Mada"/>
                          <a:sym typeface="Mada"/>
                        </a:rPr>
                        <a:t>3</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0</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1</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4</a:t>
                      </a:r>
                      <a:endParaRPr sz="800">
                        <a:latin typeface="Mada"/>
                        <a:ea typeface="Mada"/>
                        <a:cs typeface="Mada"/>
                        <a:sym typeface="Mada"/>
                      </a:endParaRPr>
                    </a:p>
                  </a:txBody>
                  <a:tcPr marT="91425" marB="91425" marR="91425" marL="91425"/>
                </a:tc>
              </a:tr>
              <a:tr h="288000">
                <a:tc>
                  <a:txBody>
                    <a:bodyPr/>
                    <a:lstStyle/>
                    <a:p>
                      <a:pPr indent="0" lvl="0" marL="0" rtl="0" algn="l">
                        <a:spcBef>
                          <a:spcPts val="0"/>
                        </a:spcBef>
                        <a:spcAft>
                          <a:spcPts val="0"/>
                        </a:spcAft>
                        <a:buNone/>
                      </a:pPr>
                      <a:r>
                        <a:rPr lang="en-GB" sz="800">
                          <a:latin typeface="Mada"/>
                          <a:ea typeface="Mada"/>
                          <a:cs typeface="Mada"/>
                          <a:sym typeface="Mada"/>
                        </a:rPr>
                        <a:t>Marion</a:t>
                      </a:r>
                      <a:endParaRPr sz="8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800">
                          <a:latin typeface="Mada"/>
                          <a:ea typeface="Mada"/>
                          <a:cs typeface="Mada"/>
                          <a:sym typeface="Mada"/>
                        </a:rPr>
                        <a:t>9</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8</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10</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27</a:t>
                      </a:r>
                      <a:endParaRPr sz="800">
                        <a:latin typeface="Mada"/>
                        <a:ea typeface="Mada"/>
                        <a:cs typeface="Mada"/>
                        <a:sym typeface="Mada"/>
                      </a:endParaRPr>
                    </a:p>
                  </a:txBody>
                  <a:tcPr marT="91425" marB="91425" marR="91425" marL="91425"/>
                </a:tc>
              </a:tr>
              <a:tr h="404275">
                <a:tc>
                  <a:txBody>
                    <a:bodyPr/>
                    <a:lstStyle/>
                    <a:p>
                      <a:pPr indent="0" lvl="0" marL="0" rtl="0" algn="l">
                        <a:spcBef>
                          <a:spcPts val="0"/>
                        </a:spcBef>
                        <a:spcAft>
                          <a:spcPts val="0"/>
                        </a:spcAft>
                        <a:buNone/>
                      </a:pPr>
                      <a:r>
                        <a:rPr lang="en-GB" sz="800">
                          <a:latin typeface="Mada"/>
                          <a:ea typeface="Mada"/>
                          <a:cs typeface="Mada"/>
                          <a:sym typeface="Mada"/>
                        </a:rPr>
                        <a:t>Multnomah</a:t>
                      </a:r>
                      <a:endParaRPr sz="8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800">
                          <a:latin typeface="Mada"/>
                          <a:ea typeface="Mada"/>
                          <a:cs typeface="Mada"/>
                          <a:sym typeface="Mada"/>
                        </a:rPr>
                        <a:t>11</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36</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41</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88</a:t>
                      </a:r>
                      <a:endParaRPr sz="800">
                        <a:latin typeface="Mada"/>
                        <a:ea typeface="Mada"/>
                        <a:cs typeface="Mada"/>
                        <a:sym typeface="Mada"/>
                      </a:endParaRPr>
                    </a:p>
                  </a:txBody>
                  <a:tcPr marT="91425" marB="91425" marR="91425" marL="91425"/>
                </a:tc>
              </a:tr>
              <a:tr h="288000">
                <a:tc>
                  <a:txBody>
                    <a:bodyPr/>
                    <a:lstStyle/>
                    <a:p>
                      <a:pPr indent="0" lvl="0" marL="0" rtl="0" algn="l">
                        <a:spcBef>
                          <a:spcPts val="0"/>
                        </a:spcBef>
                        <a:spcAft>
                          <a:spcPts val="0"/>
                        </a:spcAft>
                        <a:buNone/>
                      </a:pPr>
                      <a:r>
                        <a:rPr lang="en-GB" sz="800">
                          <a:latin typeface="Mada"/>
                          <a:ea typeface="Mada"/>
                          <a:cs typeface="Mada"/>
                          <a:sym typeface="Mada"/>
                        </a:rPr>
                        <a:t>Polk</a:t>
                      </a:r>
                      <a:endParaRPr sz="8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800">
                          <a:latin typeface="Mada"/>
                          <a:ea typeface="Mada"/>
                          <a:cs typeface="Mada"/>
                          <a:sym typeface="Mada"/>
                        </a:rPr>
                        <a:t>1</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1</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3</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5</a:t>
                      </a:r>
                      <a:endParaRPr sz="800">
                        <a:latin typeface="Mada"/>
                        <a:ea typeface="Mada"/>
                        <a:cs typeface="Mada"/>
                        <a:sym typeface="Mada"/>
                      </a:endParaRPr>
                    </a:p>
                  </a:txBody>
                  <a:tcPr marT="91425" marB="91425" marR="91425" marL="91425"/>
                </a:tc>
              </a:tr>
              <a:tr h="288000">
                <a:tc>
                  <a:txBody>
                    <a:bodyPr/>
                    <a:lstStyle/>
                    <a:p>
                      <a:pPr indent="0" lvl="0" marL="0" rtl="0" algn="l">
                        <a:spcBef>
                          <a:spcPts val="0"/>
                        </a:spcBef>
                        <a:spcAft>
                          <a:spcPts val="0"/>
                        </a:spcAft>
                        <a:buNone/>
                      </a:pPr>
                      <a:r>
                        <a:rPr lang="en-GB" sz="800">
                          <a:latin typeface="Mada"/>
                          <a:ea typeface="Mada"/>
                          <a:cs typeface="Mada"/>
                          <a:sym typeface="Mada"/>
                        </a:rPr>
                        <a:t>Umatilla</a:t>
                      </a:r>
                      <a:endParaRPr sz="8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800">
                          <a:latin typeface="Mada"/>
                          <a:ea typeface="Mada"/>
                          <a:cs typeface="Mada"/>
                          <a:sym typeface="Mada"/>
                        </a:rPr>
                        <a:t>1</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0</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3</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4</a:t>
                      </a:r>
                      <a:endParaRPr sz="800">
                        <a:latin typeface="Mada"/>
                        <a:ea typeface="Mada"/>
                        <a:cs typeface="Mada"/>
                        <a:sym typeface="Mada"/>
                      </a:endParaRPr>
                    </a:p>
                  </a:txBody>
                  <a:tcPr marT="91425" marB="91425" marR="91425" marL="91425"/>
                </a:tc>
              </a:tr>
              <a:tr h="288000">
                <a:tc>
                  <a:txBody>
                    <a:bodyPr/>
                    <a:lstStyle/>
                    <a:p>
                      <a:pPr indent="0" lvl="0" marL="0" rtl="0" algn="l">
                        <a:spcBef>
                          <a:spcPts val="0"/>
                        </a:spcBef>
                        <a:spcAft>
                          <a:spcPts val="0"/>
                        </a:spcAft>
                        <a:buNone/>
                      </a:pPr>
                      <a:r>
                        <a:rPr lang="en-GB" sz="800">
                          <a:latin typeface="Mada"/>
                          <a:ea typeface="Mada"/>
                          <a:cs typeface="Mada"/>
                          <a:sym typeface="Mada"/>
                        </a:rPr>
                        <a:t>Wasco</a:t>
                      </a:r>
                      <a:endParaRPr sz="8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800">
                          <a:latin typeface="Mada"/>
                          <a:ea typeface="Mada"/>
                          <a:cs typeface="Mada"/>
                          <a:sym typeface="Mada"/>
                        </a:rPr>
                        <a:t>0</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2</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1</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3</a:t>
                      </a:r>
                      <a:endParaRPr sz="800">
                        <a:latin typeface="Mada"/>
                        <a:ea typeface="Mada"/>
                        <a:cs typeface="Mada"/>
                        <a:sym typeface="Mada"/>
                      </a:endParaRPr>
                    </a:p>
                  </a:txBody>
                  <a:tcPr marT="91425" marB="91425" marR="91425" marL="91425"/>
                </a:tc>
              </a:tr>
              <a:tr h="404275">
                <a:tc>
                  <a:txBody>
                    <a:bodyPr/>
                    <a:lstStyle/>
                    <a:p>
                      <a:pPr indent="0" lvl="0" marL="0" rtl="0" algn="l">
                        <a:spcBef>
                          <a:spcPts val="0"/>
                        </a:spcBef>
                        <a:spcAft>
                          <a:spcPts val="0"/>
                        </a:spcAft>
                        <a:buNone/>
                      </a:pPr>
                      <a:r>
                        <a:rPr lang="en-GB" sz="800">
                          <a:latin typeface="Mada"/>
                          <a:ea typeface="Mada"/>
                          <a:cs typeface="Mada"/>
                          <a:sym typeface="Mada"/>
                        </a:rPr>
                        <a:t>Washington </a:t>
                      </a:r>
                      <a:endParaRPr sz="8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800">
                          <a:latin typeface="Mada"/>
                          <a:ea typeface="Mada"/>
                          <a:cs typeface="Mada"/>
                          <a:sym typeface="Mada"/>
                        </a:rPr>
                        <a:t>7</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26</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19</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52</a:t>
                      </a:r>
                      <a:endParaRPr sz="800">
                        <a:latin typeface="Mada"/>
                        <a:ea typeface="Mada"/>
                        <a:cs typeface="Mada"/>
                        <a:sym typeface="Mada"/>
                      </a:endParaRPr>
                    </a:p>
                  </a:txBody>
                  <a:tcPr marT="91425" marB="91425" marR="91425" marL="91425"/>
                </a:tc>
              </a:tr>
              <a:tr h="288000">
                <a:tc>
                  <a:txBody>
                    <a:bodyPr/>
                    <a:lstStyle/>
                    <a:p>
                      <a:pPr indent="0" lvl="0" marL="0" rtl="0" algn="l">
                        <a:spcBef>
                          <a:spcPts val="0"/>
                        </a:spcBef>
                        <a:spcAft>
                          <a:spcPts val="0"/>
                        </a:spcAft>
                        <a:buNone/>
                      </a:pPr>
                      <a:r>
                        <a:rPr lang="en-GB" sz="800">
                          <a:latin typeface="Mada"/>
                          <a:ea typeface="Mada"/>
                          <a:cs typeface="Mada"/>
                          <a:sym typeface="Mada"/>
                        </a:rPr>
                        <a:t>Yamhill</a:t>
                      </a:r>
                      <a:endParaRPr sz="8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800">
                          <a:latin typeface="Mada"/>
                          <a:ea typeface="Mada"/>
                          <a:cs typeface="Mada"/>
                          <a:sym typeface="Mada"/>
                        </a:rPr>
                        <a:t>1</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2</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5</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8</a:t>
                      </a:r>
                      <a:endParaRPr sz="800">
                        <a:latin typeface="Mada"/>
                        <a:ea typeface="Mada"/>
                        <a:cs typeface="Mada"/>
                        <a:sym typeface="Mada"/>
                      </a:endParaRPr>
                    </a:p>
                  </a:txBody>
                  <a:tcPr marT="91425" marB="91425" marR="91425" marL="91425"/>
                </a:tc>
              </a:tr>
              <a:tr h="288000">
                <a:tc>
                  <a:txBody>
                    <a:bodyPr/>
                    <a:lstStyle/>
                    <a:p>
                      <a:pPr indent="0" lvl="0" marL="0" rtl="0" algn="l">
                        <a:spcBef>
                          <a:spcPts val="0"/>
                        </a:spcBef>
                        <a:spcAft>
                          <a:spcPts val="0"/>
                        </a:spcAft>
                        <a:buNone/>
                      </a:pPr>
                      <a:r>
                        <a:rPr b="1" lang="en-GB" sz="800">
                          <a:latin typeface="Mada"/>
                          <a:ea typeface="Mada"/>
                          <a:cs typeface="Mada"/>
                          <a:sym typeface="Mada"/>
                        </a:rPr>
                        <a:t>Total</a:t>
                      </a:r>
                      <a:r>
                        <a:rPr lang="en-GB" sz="800">
                          <a:latin typeface="Mada"/>
                          <a:ea typeface="Mada"/>
                          <a:cs typeface="Mada"/>
                          <a:sym typeface="Mada"/>
                        </a:rPr>
                        <a:t> </a:t>
                      </a:r>
                      <a:endParaRPr sz="800">
                        <a:latin typeface="Mada"/>
                        <a:ea typeface="Mada"/>
                        <a:cs typeface="Mada"/>
                        <a:sym typeface="Mad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800">
                          <a:latin typeface="Mada"/>
                          <a:ea typeface="Mada"/>
                          <a:cs typeface="Mada"/>
                          <a:sym typeface="Mada"/>
                        </a:rPr>
                        <a:t>59</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111</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156</a:t>
                      </a:r>
                      <a:endParaRPr sz="8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GB" sz="800">
                          <a:latin typeface="Mada"/>
                          <a:ea typeface="Mada"/>
                          <a:cs typeface="Mada"/>
                          <a:sym typeface="Mada"/>
                        </a:rPr>
                        <a:t>326</a:t>
                      </a:r>
                      <a:endParaRPr sz="800">
                        <a:latin typeface="Mada"/>
                        <a:ea typeface="Mada"/>
                        <a:cs typeface="Mada"/>
                        <a:sym typeface="Mada"/>
                      </a:endParaRPr>
                    </a:p>
                  </a:txBody>
                  <a:tcPr marT="91425" marB="91425" marR="91425" marL="91425"/>
                </a:tc>
              </a:tr>
            </a:tbl>
          </a:graphicData>
        </a:graphic>
      </p:graphicFrame>
      <p:pic>
        <p:nvPicPr>
          <p:cNvPr id="156" name="Google Shape;156;p18"/>
          <p:cNvPicPr preferRelativeResize="0"/>
          <p:nvPr/>
        </p:nvPicPr>
        <p:blipFill>
          <a:blip r:embed="rId4">
            <a:alphaModFix/>
          </a:blip>
          <a:stretch>
            <a:fillRect/>
          </a:stretch>
        </p:blipFill>
        <p:spPr>
          <a:xfrm>
            <a:off x="3794775" y="2918275"/>
            <a:ext cx="3542176" cy="3430150"/>
          </a:xfrm>
          <a:prstGeom prst="rect">
            <a:avLst/>
          </a:prstGeom>
          <a:noFill/>
          <a:ln>
            <a:noFill/>
          </a:ln>
        </p:spPr>
      </p:pic>
      <p:sp>
        <p:nvSpPr>
          <p:cNvPr id="157" name="Google Shape;157;p18"/>
          <p:cNvSpPr txBox="1"/>
          <p:nvPr/>
        </p:nvSpPr>
        <p:spPr>
          <a:xfrm>
            <a:off x="-75" y="1260388"/>
            <a:ext cx="7288200" cy="920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As a class, chart the previous information on E. coli O157:H7 outbreaks on a map.</a:t>
            </a:r>
            <a:endParaRPr/>
          </a:p>
        </p:txBody>
      </p:sp>
      <p:sp>
        <p:nvSpPr>
          <p:cNvPr id="158" name="Google Shape;158;p18"/>
          <p:cNvSpPr txBox="1"/>
          <p:nvPr/>
        </p:nvSpPr>
        <p:spPr>
          <a:xfrm>
            <a:off x="3794773" y="1831925"/>
            <a:ext cx="3335700" cy="7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999999"/>
                </a:solidFill>
                <a:latin typeface="Mada"/>
                <a:ea typeface="Mada"/>
                <a:cs typeface="Mada"/>
                <a:sym typeface="Mada"/>
              </a:rPr>
              <a:t>This </a:t>
            </a:r>
            <a:r>
              <a:rPr lang="en-GB" sz="1200">
                <a:solidFill>
                  <a:srgbClr val="999999"/>
                </a:solidFill>
                <a:latin typeface="Mada"/>
                <a:ea typeface="Mada"/>
                <a:cs typeface="Mada"/>
                <a:sym typeface="Mada"/>
              </a:rPr>
              <a:t>question was skipped by both Dr.Shatha and Dr. Abdullah but the idea is to plot the number of total of cases on the map </a:t>
            </a:r>
            <a:endParaRPr sz="1200">
              <a:solidFill>
                <a:srgbClr val="999999"/>
              </a:solidFill>
              <a:latin typeface="Mada"/>
              <a:ea typeface="Mada"/>
              <a:cs typeface="Mada"/>
              <a:sym typeface="Mad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9"/>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9"/>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5" name="Google Shape;165;p19"/>
          <p:cNvPicPr preferRelativeResize="0"/>
          <p:nvPr/>
        </p:nvPicPr>
        <p:blipFill>
          <a:blip r:embed="rId3">
            <a:alphaModFix/>
          </a:blip>
          <a:stretch>
            <a:fillRect/>
          </a:stretch>
        </p:blipFill>
        <p:spPr>
          <a:xfrm>
            <a:off x="-48975" y="271400"/>
            <a:ext cx="1547101" cy="1147000"/>
          </a:xfrm>
          <a:prstGeom prst="rect">
            <a:avLst/>
          </a:prstGeom>
          <a:noFill/>
          <a:ln>
            <a:noFill/>
          </a:ln>
        </p:spPr>
      </p:pic>
      <p:sp>
        <p:nvSpPr>
          <p:cNvPr id="166" name="Google Shape;166;p19"/>
          <p:cNvSpPr txBox="1"/>
          <p:nvPr/>
        </p:nvSpPr>
        <p:spPr>
          <a:xfrm>
            <a:off x="1498136" y="606842"/>
            <a:ext cx="2820900" cy="47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highlight>
                  <a:srgbClr val="D0E0E3"/>
                </a:highlight>
                <a:latin typeface="Nunito"/>
                <a:ea typeface="Nunito"/>
                <a:cs typeface="Nunito"/>
                <a:sym typeface="Nunito"/>
              </a:rPr>
              <a:t>Question 3.3:</a:t>
            </a:r>
            <a:endParaRPr b="1" sz="2400">
              <a:highlight>
                <a:srgbClr val="D0E0E3"/>
              </a:highlight>
              <a:latin typeface="Nunito"/>
              <a:ea typeface="Nunito"/>
              <a:cs typeface="Nunito"/>
              <a:sym typeface="Nunito"/>
            </a:endParaRPr>
          </a:p>
        </p:txBody>
      </p:sp>
      <p:pic>
        <p:nvPicPr>
          <p:cNvPr id="167" name="Google Shape;167;p19"/>
          <p:cNvPicPr preferRelativeResize="0"/>
          <p:nvPr/>
        </p:nvPicPr>
        <p:blipFill rotWithShape="1">
          <a:blip r:embed="rId4">
            <a:alphaModFix/>
          </a:blip>
          <a:srcRect b="15817" l="7407" r="6162" t="9605"/>
          <a:stretch/>
        </p:blipFill>
        <p:spPr>
          <a:xfrm>
            <a:off x="256525" y="1347775"/>
            <a:ext cx="4606675" cy="8161550"/>
          </a:xfrm>
          <a:prstGeom prst="rect">
            <a:avLst/>
          </a:prstGeom>
          <a:noFill/>
          <a:ln>
            <a:noFill/>
          </a:ln>
        </p:spPr>
      </p:pic>
      <p:pic>
        <p:nvPicPr>
          <p:cNvPr id="168" name="Google Shape;168;p19"/>
          <p:cNvPicPr preferRelativeResize="0"/>
          <p:nvPr/>
        </p:nvPicPr>
        <p:blipFill>
          <a:blip r:embed="rId5">
            <a:alphaModFix/>
          </a:blip>
          <a:stretch>
            <a:fillRect/>
          </a:stretch>
        </p:blipFill>
        <p:spPr>
          <a:xfrm>
            <a:off x="4003804" y="3015921"/>
            <a:ext cx="3439250" cy="2736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0"/>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0"/>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5" name="Google Shape;175;p20"/>
          <p:cNvPicPr preferRelativeResize="0"/>
          <p:nvPr/>
        </p:nvPicPr>
        <p:blipFill>
          <a:blip r:embed="rId3">
            <a:alphaModFix/>
          </a:blip>
          <a:stretch>
            <a:fillRect/>
          </a:stretch>
        </p:blipFill>
        <p:spPr>
          <a:xfrm>
            <a:off x="-48975" y="271400"/>
            <a:ext cx="1547101" cy="1147000"/>
          </a:xfrm>
          <a:prstGeom prst="rect">
            <a:avLst/>
          </a:prstGeom>
          <a:noFill/>
          <a:ln>
            <a:noFill/>
          </a:ln>
        </p:spPr>
      </p:pic>
      <p:sp>
        <p:nvSpPr>
          <p:cNvPr id="176" name="Google Shape;176;p20"/>
          <p:cNvSpPr txBox="1"/>
          <p:nvPr/>
        </p:nvSpPr>
        <p:spPr>
          <a:xfrm>
            <a:off x="1498136" y="606842"/>
            <a:ext cx="2820900" cy="47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highlight>
                  <a:srgbClr val="D0E0E3"/>
                </a:highlight>
                <a:latin typeface="Nunito"/>
                <a:ea typeface="Nunito"/>
                <a:cs typeface="Nunito"/>
                <a:sym typeface="Nunito"/>
              </a:rPr>
              <a:t>Question 3.3:</a:t>
            </a:r>
            <a:endParaRPr b="1" sz="2400">
              <a:highlight>
                <a:srgbClr val="D0E0E3"/>
              </a:highlight>
              <a:latin typeface="Nunito"/>
              <a:ea typeface="Nunito"/>
              <a:cs typeface="Nunito"/>
              <a:sym typeface="Nunito"/>
            </a:endParaRPr>
          </a:p>
        </p:txBody>
      </p:sp>
      <p:pic>
        <p:nvPicPr>
          <p:cNvPr id="177" name="Google Shape;177;p20"/>
          <p:cNvPicPr preferRelativeResize="0"/>
          <p:nvPr/>
        </p:nvPicPr>
        <p:blipFill rotWithShape="1">
          <a:blip r:embed="rId4">
            <a:alphaModFix/>
          </a:blip>
          <a:srcRect b="11973" l="5928" r="4921" t="9564"/>
          <a:stretch/>
        </p:blipFill>
        <p:spPr>
          <a:xfrm>
            <a:off x="144475" y="1418400"/>
            <a:ext cx="4756726" cy="8278050"/>
          </a:xfrm>
          <a:prstGeom prst="rect">
            <a:avLst/>
          </a:prstGeom>
          <a:noFill/>
          <a:ln>
            <a:noFill/>
          </a:ln>
        </p:spPr>
      </p:pic>
      <p:pic>
        <p:nvPicPr>
          <p:cNvPr id="178" name="Google Shape;178;p20"/>
          <p:cNvPicPr preferRelativeResize="0"/>
          <p:nvPr/>
        </p:nvPicPr>
        <p:blipFill>
          <a:blip r:embed="rId5">
            <a:alphaModFix/>
          </a:blip>
          <a:stretch>
            <a:fillRect/>
          </a:stretch>
        </p:blipFill>
        <p:spPr>
          <a:xfrm>
            <a:off x="3965800" y="4883728"/>
            <a:ext cx="3301975" cy="3278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1"/>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1"/>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5" name="Google Shape;185;p21"/>
          <p:cNvGrpSpPr/>
          <p:nvPr/>
        </p:nvGrpSpPr>
        <p:grpSpPr>
          <a:xfrm>
            <a:off x="-48975" y="271400"/>
            <a:ext cx="4368011" cy="1147000"/>
            <a:chOff x="-48975" y="271400"/>
            <a:chExt cx="4368011" cy="1147000"/>
          </a:xfrm>
        </p:grpSpPr>
        <p:pic>
          <p:nvPicPr>
            <p:cNvPr id="186" name="Google Shape;186;p21"/>
            <p:cNvPicPr preferRelativeResize="0"/>
            <p:nvPr/>
          </p:nvPicPr>
          <p:blipFill>
            <a:blip r:embed="rId3">
              <a:alphaModFix/>
            </a:blip>
            <a:stretch>
              <a:fillRect/>
            </a:stretch>
          </p:blipFill>
          <p:spPr>
            <a:xfrm>
              <a:off x="-48975" y="271400"/>
              <a:ext cx="1547101" cy="1147000"/>
            </a:xfrm>
            <a:prstGeom prst="rect">
              <a:avLst/>
            </a:prstGeom>
            <a:noFill/>
            <a:ln>
              <a:noFill/>
            </a:ln>
          </p:spPr>
        </p:pic>
        <p:sp>
          <p:nvSpPr>
            <p:cNvPr id="187" name="Google Shape;187;p21"/>
            <p:cNvSpPr txBox="1"/>
            <p:nvPr/>
          </p:nvSpPr>
          <p:spPr>
            <a:xfrm>
              <a:off x="1498136" y="606842"/>
              <a:ext cx="2820900" cy="47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highlight>
                    <a:srgbClr val="D0E0E3"/>
                  </a:highlight>
                  <a:latin typeface="Nunito"/>
                  <a:ea typeface="Nunito"/>
                  <a:cs typeface="Nunito"/>
                  <a:sym typeface="Nunito"/>
                </a:rPr>
                <a:t>Question 3.4:</a:t>
              </a:r>
              <a:endParaRPr b="1" sz="2400">
                <a:highlight>
                  <a:srgbClr val="D0E0E3"/>
                </a:highlight>
                <a:latin typeface="Nunito"/>
                <a:ea typeface="Nunito"/>
                <a:cs typeface="Nunito"/>
                <a:sym typeface="Nunito"/>
              </a:endParaRPr>
            </a:p>
          </p:txBody>
        </p:sp>
      </p:grpSp>
      <p:sp>
        <p:nvSpPr>
          <p:cNvPr id="188" name="Google Shape;188;p21"/>
          <p:cNvSpPr txBox="1"/>
          <p:nvPr/>
        </p:nvSpPr>
        <p:spPr>
          <a:xfrm>
            <a:off x="206150" y="1418399"/>
            <a:ext cx="6061800" cy="585000"/>
          </a:xfrm>
          <a:prstGeom prst="rect">
            <a:avLst/>
          </a:prstGeom>
          <a:noFill/>
          <a:ln cap="flat" cmpd="sng" w="19050">
            <a:solidFill>
              <a:srgbClr val="134F5C"/>
            </a:solidFill>
            <a:prstDash val="lg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b="1" lang="en-GB" sz="1200">
                <a:latin typeface="Mada"/>
                <a:ea typeface="Mada"/>
                <a:cs typeface="Mada"/>
                <a:sym typeface="Mada"/>
              </a:rPr>
              <a:t>On the basis of this new population data, why do you think Multnomah County has the highest number of reported cases of E. coli O157:H7 infections?</a:t>
            </a:r>
            <a:endParaRPr b="1" sz="1200">
              <a:latin typeface="Mada"/>
              <a:ea typeface="Mada"/>
              <a:cs typeface="Mada"/>
              <a:sym typeface="Mada"/>
            </a:endParaRPr>
          </a:p>
        </p:txBody>
      </p:sp>
      <p:grpSp>
        <p:nvGrpSpPr>
          <p:cNvPr id="189" name="Google Shape;189;p21"/>
          <p:cNvGrpSpPr/>
          <p:nvPr/>
        </p:nvGrpSpPr>
        <p:grpSpPr>
          <a:xfrm>
            <a:off x="0" y="2947361"/>
            <a:ext cx="6716825" cy="4389489"/>
            <a:chOff x="-48975" y="3532386"/>
            <a:chExt cx="6716825" cy="4389489"/>
          </a:xfrm>
        </p:grpSpPr>
        <p:sp>
          <p:nvSpPr>
            <p:cNvPr id="190" name="Google Shape;190;p21"/>
            <p:cNvSpPr txBox="1"/>
            <p:nvPr/>
          </p:nvSpPr>
          <p:spPr>
            <a:xfrm>
              <a:off x="206150" y="4700774"/>
              <a:ext cx="6461700" cy="585000"/>
            </a:xfrm>
            <a:prstGeom prst="rect">
              <a:avLst/>
            </a:prstGeom>
            <a:noFill/>
            <a:ln cap="flat" cmpd="sng" w="19050">
              <a:solidFill>
                <a:srgbClr val="134F5C"/>
              </a:solidFill>
              <a:prstDash val="lg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b="1" lang="en-GB" sz="1200">
                  <a:latin typeface="Mada"/>
                  <a:ea typeface="Mada"/>
                  <a:cs typeface="Mada"/>
                  <a:sym typeface="Mada"/>
                </a:rPr>
                <a:t>Which age groups reported the highest incidence of  E.  coli  O157:H7?  </a:t>
              </a:r>
              <a:endParaRPr b="1"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grpSp>
          <p:nvGrpSpPr>
            <p:cNvPr id="191" name="Google Shape;191;p21"/>
            <p:cNvGrpSpPr/>
            <p:nvPr/>
          </p:nvGrpSpPr>
          <p:grpSpPr>
            <a:xfrm>
              <a:off x="-48975" y="3532386"/>
              <a:ext cx="4368011" cy="1147000"/>
              <a:chOff x="-48975" y="271400"/>
              <a:chExt cx="4368011" cy="1147000"/>
            </a:xfrm>
          </p:grpSpPr>
          <p:pic>
            <p:nvPicPr>
              <p:cNvPr id="192" name="Google Shape;192;p21"/>
              <p:cNvPicPr preferRelativeResize="0"/>
              <p:nvPr/>
            </p:nvPicPr>
            <p:blipFill>
              <a:blip r:embed="rId3">
                <a:alphaModFix/>
              </a:blip>
              <a:stretch>
                <a:fillRect/>
              </a:stretch>
            </p:blipFill>
            <p:spPr>
              <a:xfrm>
                <a:off x="-48975" y="271400"/>
                <a:ext cx="1547101" cy="1147000"/>
              </a:xfrm>
              <a:prstGeom prst="rect">
                <a:avLst/>
              </a:prstGeom>
              <a:noFill/>
              <a:ln>
                <a:noFill/>
              </a:ln>
            </p:spPr>
          </p:pic>
          <p:sp>
            <p:nvSpPr>
              <p:cNvPr id="193" name="Google Shape;193;p21"/>
              <p:cNvSpPr txBox="1"/>
              <p:nvPr/>
            </p:nvSpPr>
            <p:spPr>
              <a:xfrm>
                <a:off x="1498136" y="606842"/>
                <a:ext cx="2820900" cy="47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highlight>
                      <a:srgbClr val="D0E0E3"/>
                    </a:highlight>
                    <a:latin typeface="Nunito"/>
                    <a:ea typeface="Nunito"/>
                    <a:cs typeface="Nunito"/>
                    <a:sym typeface="Nunito"/>
                  </a:rPr>
                  <a:t>Question 3.5:</a:t>
                </a:r>
                <a:endParaRPr b="1" sz="2400">
                  <a:highlight>
                    <a:srgbClr val="D0E0E3"/>
                  </a:highlight>
                  <a:latin typeface="Nunito"/>
                  <a:ea typeface="Nunito"/>
                  <a:cs typeface="Nunito"/>
                  <a:sym typeface="Nunito"/>
                </a:endParaRPr>
              </a:p>
            </p:txBody>
          </p:sp>
        </p:grpSp>
        <p:sp>
          <p:nvSpPr>
            <p:cNvPr id="194" name="Google Shape;194;p21"/>
            <p:cNvSpPr txBox="1"/>
            <p:nvPr/>
          </p:nvSpPr>
          <p:spPr>
            <a:xfrm>
              <a:off x="206150" y="5331665"/>
              <a:ext cx="4948800" cy="45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6AA84F"/>
                  </a:solidFill>
                  <a:latin typeface="Mada"/>
                  <a:ea typeface="Mada"/>
                  <a:cs typeface="Mada"/>
                  <a:sym typeface="Mada"/>
                </a:rPr>
                <a:t>Highest risk age group from 0-9 years old.</a:t>
              </a:r>
              <a:endParaRPr sz="1200">
                <a:solidFill>
                  <a:srgbClr val="6AA84F"/>
                </a:solidFill>
                <a:latin typeface="Mada"/>
                <a:ea typeface="Mada"/>
                <a:cs typeface="Mada"/>
                <a:sym typeface="Mada"/>
              </a:endParaRPr>
            </a:p>
          </p:txBody>
        </p:sp>
        <p:sp>
          <p:nvSpPr>
            <p:cNvPr id="195" name="Google Shape;195;p21"/>
            <p:cNvSpPr txBox="1"/>
            <p:nvPr/>
          </p:nvSpPr>
          <p:spPr>
            <a:xfrm>
              <a:off x="206150" y="5830275"/>
              <a:ext cx="6461700" cy="897600"/>
            </a:xfrm>
            <a:prstGeom prst="rect">
              <a:avLst/>
            </a:prstGeom>
            <a:noFill/>
            <a:ln cap="flat" cmpd="sng" w="19050">
              <a:solidFill>
                <a:srgbClr val="134F5C"/>
              </a:solidFill>
              <a:prstDash val="lg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Based on the population data,  can you make a  hypothesis about which age group was most at risk for  E.  coli  O157:H7 infections? Why do you think that age group is at higher risk of the infection?</a:t>
              </a:r>
              <a:endParaRPr/>
            </a:p>
          </p:txBody>
        </p:sp>
        <p:sp>
          <p:nvSpPr>
            <p:cNvPr id="196" name="Google Shape;196;p21"/>
            <p:cNvSpPr txBox="1"/>
            <p:nvPr/>
          </p:nvSpPr>
          <p:spPr>
            <a:xfrm>
              <a:off x="206150" y="6774975"/>
              <a:ext cx="6461700" cy="11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6AA84F"/>
                  </a:solidFill>
                  <a:latin typeface="Mada"/>
                  <a:ea typeface="Mada"/>
                  <a:cs typeface="Mada"/>
                  <a:sym typeface="Mada"/>
                </a:rPr>
                <a:t>Younger age is more vulnerable because their immunity is not yet developed, and their lifestyle makes foodborne transmission infections more easily. </a:t>
              </a:r>
              <a:endParaRPr>
                <a:solidFill>
                  <a:srgbClr val="6AA84F"/>
                </a:solidFill>
              </a:endParaRPr>
            </a:p>
          </p:txBody>
        </p:sp>
      </p:grpSp>
      <p:sp>
        <p:nvSpPr>
          <p:cNvPr id="197" name="Google Shape;197;p21"/>
          <p:cNvSpPr txBox="1"/>
          <p:nvPr/>
        </p:nvSpPr>
        <p:spPr>
          <a:xfrm>
            <a:off x="201200" y="2121225"/>
            <a:ext cx="6891300" cy="37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6AA84F"/>
                </a:solidFill>
                <a:latin typeface="Mada"/>
                <a:ea typeface="Mada"/>
                <a:cs typeface="Mada"/>
                <a:sym typeface="Mada"/>
              </a:rPr>
              <a:t>They have </a:t>
            </a:r>
            <a:r>
              <a:rPr lang="en-GB" sz="1200">
                <a:solidFill>
                  <a:srgbClr val="6AA84F"/>
                </a:solidFill>
                <a:latin typeface="Mada"/>
                <a:ea typeface="Mada"/>
                <a:cs typeface="Mada"/>
                <a:sym typeface="Mada"/>
              </a:rPr>
              <a:t>a large population. Also, rural areas have a higher risk for foodborne transmission infections.</a:t>
            </a:r>
            <a:endParaRPr sz="1200">
              <a:solidFill>
                <a:srgbClr val="6AA84F"/>
              </a:solidFill>
              <a:latin typeface="Mada"/>
              <a:ea typeface="Mada"/>
              <a:cs typeface="Mada"/>
              <a:sym typeface="Mad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