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698475" cx="7589525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da"/>
      <p:regular r:id="rId20"/>
      <p:bold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Changa"/>
      <p:regular r:id="rId26"/>
      <p:bold r:id="rId27"/>
    </p:embeddedFont>
    <p:embeddedFont>
      <p:font typeface="Exo Th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regular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Mada-bold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hanga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ExoThin-regular.fntdata"/><Relationship Id="rId27" Type="http://schemas.openxmlformats.org/officeDocument/2006/relationships/font" Target="fonts/Chang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Thi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Thin-boldItalic.fntdata"/><Relationship Id="rId30" Type="http://schemas.openxmlformats.org/officeDocument/2006/relationships/font" Target="fonts/ExoThin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56e2d53d8_0_847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c56e2d53d8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ad464241c_0_6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ad46424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56e2d53d8_0_5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56e2d53d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56e2d53d8_0_14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56e2d53d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56e2d53d8_0_41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56e2d53d8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56e2d53d8_0_502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56e2d53d8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56e2d53d8_0_61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56e2d53d8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56e2d53d8_0_732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56e2d53d8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56e2d53d8_0_78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56e2d53d8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hyperlink" Target="https://drive.google.com/open?id=1TKjgKmuF8-7aGjiAgt-2f6dUWPkTI7rnH1d3RF0xuIw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Tutorial 8: counseling for infectious diseases</a:t>
            </a:r>
            <a:endParaRPr sz="3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62150" y="96297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00275" y="4823250"/>
            <a:ext cx="6789000" cy="18384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Demonstrate counselling skills using scenarios, on how to take risk factor history for infectious diseases: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○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TB, Malaria, Hepatitis, Influenzas, Mers Cov, SARS, Brucellosis, HIV, Meningitis, Person going to Hajj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Mada"/>
              <a:buChar char="●"/>
            </a:pPr>
            <a:r>
              <a:rPr b="1" lang="en-GB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OSCE</a:t>
            </a:r>
            <a:endParaRPr b="1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12150" y="4554088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326075" y="7174913"/>
            <a:ext cx="3471000" cy="17319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Norah AlHarbi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Noura Alturki 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497025" y="7020936"/>
            <a:ext cx="2652534" cy="65010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Was Done by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7">
            <a:alphaModFix/>
          </a:blip>
          <a:srcRect b="586543" l="116351" r="132435" t="-374874"/>
          <a:stretch/>
        </p:blipFill>
        <p:spPr>
          <a:xfrm rot="10800000">
            <a:off x="-1657156" y="7256350"/>
            <a:ext cx="1252500" cy="10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750" y="7784519"/>
            <a:ext cx="229225" cy="2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750" y="8044292"/>
            <a:ext cx="229225" cy="2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62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332763" y="3409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4142763" y="3409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730375" y="70906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-12125" y="1228725"/>
            <a:ext cx="71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0" y="1781825"/>
            <a:ext cx="1007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highlight>
                <a:srgbClr val="F5F5F5"/>
              </a:highlight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551725" y="418900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 txBox="1"/>
          <p:nvPr/>
        </p:nvSpPr>
        <p:spPr>
          <a:xfrm>
            <a:off x="114300" y="583025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sz="35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1" name="Google Shape;361;p22"/>
          <p:cNvGrpSpPr/>
          <p:nvPr/>
        </p:nvGrpSpPr>
        <p:grpSpPr>
          <a:xfrm>
            <a:off x="551725" y="361950"/>
            <a:ext cx="566175" cy="923575"/>
            <a:chOff x="1085125" y="209550"/>
            <a:chExt cx="566175" cy="923575"/>
          </a:xfrm>
        </p:grpSpPr>
        <p:sp>
          <p:nvSpPr>
            <p:cNvPr id="362" name="Google Shape;362;p22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22"/>
          <p:cNvSpPr txBox="1"/>
          <p:nvPr/>
        </p:nvSpPr>
        <p:spPr>
          <a:xfrm>
            <a:off x="1235794" y="447688"/>
            <a:ext cx="5305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Which of the following viral causes of hepatitis is transmitted by contaminated food or water?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637575" y="1230375"/>
            <a:ext cx="30000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A)  Hepatitis B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B)  Hepatitis C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C)  Hepatitis D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D)  Hepatitis 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709402" y="2380850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"/>
          <p:cNvSpPr txBox="1"/>
          <p:nvPr/>
        </p:nvSpPr>
        <p:spPr>
          <a:xfrm>
            <a:off x="257175" y="2544975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endParaRPr b="1" sz="35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8" name="Google Shape;368;p22"/>
          <p:cNvGrpSpPr/>
          <p:nvPr/>
        </p:nvGrpSpPr>
        <p:grpSpPr>
          <a:xfrm>
            <a:off x="694600" y="2323900"/>
            <a:ext cx="566175" cy="923575"/>
            <a:chOff x="1085125" y="209550"/>
            <a:chExt cx="566175" cy="923575"/>
          </a:xfrm>
        </p:grpSpPr>
        <p:sp>
          <p:nvSpPr>
            <p:cNvPr id="369" name="Google Shape;369;p22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2"/>
          <p:cNvSpPr txBox="1"/>
          <p:nvPr/>
        </p:nvSpPr>
        <p:spPr>
          <a:xfrm>
            <a:off x="1248500" y="2468768"/>
            <a:ext cx="50886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highlight>
                  <a:srgbClr val="F5F5F5"/>
                </a:highlight>
                <a:latin typeface="Mada"/>
                <a:ea typeface="Mada"/>
                <a:cs typeface="Mada"/>
                <a:sym typeface="Mada"/>
              </a:rPr>
              <a:t>Hepatitis D is commonly associated with what other type of viral hepatitis?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2" name="Google Shape;372;p22"/>
          <p:cNvSpPr txBox="1"/>
          <p:nvPr/>
        </p:nvSpPr>
        <p:spPr>
          <a:xfrm>
            <a:off x="638175" y="3296950"/>
            <a:ext cx="56736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A)  Hepatitis 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B)  Hepatitis B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C)  Hepatitis C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D)  Hepatitis 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3" name="Google Shape;373;p22"/>
          <p:cNvSpPr/>
          <p:nvPr/>
        </p:nvSpPr>
        <p:spPr>
          <a:xfrm>
            <a:off x="770438" y="4577375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333013" y="4741500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b="1" sz="35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75" name="Google Shape;375;p22"/>
          <p:cNvGrpSpPr/>
          <p:nvPr/>
        </p:nvGrpSpPr>
        <p:grpSpPr>
          <a:xfrm>
            <a:off x="770438" y="4520425"/>
            <a:ext cx="566175" cy="923575"/>
            <a:chOff x="1085125" y="209550"/>
            <a:chExt cx="566175" cy="923575"/>
          </a:xfrm>
        </p:grpSpPr>
        <p:sp>
          <p:nvSpPr>
            <p:cNvPr id="376" name="Google Shape;376;p22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22"/>
          <p:cNvSpPr txBox="1"/>
          <p:nvPr/>
        </p:nvSpPr>
        <p:spPr>
          <a:xfrm>
            <a:off x="1454506" y="4529963"/>
            <a:ext cx="5305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 pregnant woman is known to be HBsAg positive delivered her baby.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Which of the following is the appropriate measure has to be taken with her baby?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637575" y="5556600"/>
            <a:ext cx="59037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A. Check the baby for hepatitis B markers.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B. Start Hepatitis B immune globulin (HBIG) and HBV vaccine within 12 hours of delivery. C. Start Hepatitis B immune globulin (HBIG) and delay HBV vaccine till age of 6 weeks. 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D. Start with HBV vaccine only within a week after delivery.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0" name="Google Shape;380;p22"/>
          <p:cNvSpPr txBox="1"/>
          <p:nvPr/>
        </p:nvSpPr>
        <p:spPr>
          <a:xfrm rot="5402612">
            <a:off x="7073300" y="9145822"/>
            <a:ext cx="3948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5)D</a:t>
            </a:r>
            <a:b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6)B</a:t>
            </a:r>
            <a:b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7)B</a:t>
            </a:r>
            <a:endParaRPr sz="900">
              <a:solidFill>
                <a:schemeClr val="dk2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76200" y="304800"/>
            <a:ext cx="437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What is Counselling?</a:t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70825" y="997350"/>
            <a:ext cx="7175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 Support process in which a counselor holds face to face talks with another person to help him or her solve a personal problem, or help improve that person's attitude, behavior, or character.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act of helping the client to see things more clearly.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To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reach a decision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52400" y="2057400"/>
            <a:ext cx="484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Aim: Disease Prevention</a:t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297225" y="2873850"/>
            <a:ext cx="3126947" cy="698925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297213" y="2774550"/>
            <a:ext cx="839100" cy="698800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107225" y="2873850"/>
            <a:ext cx="3126947" cy="698925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4107213" y="2912250"/>
            <a:ext cx="863225" cy="583725"/>
          </a:xfrm>
          <a:custGeom>
            <a:rect b="b" l="l" r="r" t="t"/>
            <a:pathLst>
              <a:path extrusionOk="0" h="23349" w="34529">
                <a:moveTo>
                  <a:pt x="179" y="1"/>
                </a:moveTo>
                <a:cubicBezTo>
                  <a:pt x="60" y="441"/>
                  <a:pt x="0" y="929"/>
                  <a:pt x="0" y="1513"/>
                </a:cubicBezTo>
                <a:lnTo>
                  <a:pt x="0" y="3120"/>
                </a:lnTo>
                <a:lnTo>
                  <a:pt x="0" y="20205"/>
                </a:lnTo>
                <a:lnTo>
                  <a:pt x="0" y="21825"/>
                </a:lnTo>
                <a:cubicBezTo>
                  <a:pt x="0" y="22396"/>
                  <a:pt x="60" y="22908"/>
                  <a:pt x="179" y="23349"/>
                </a:cubicBezTo>
                <a:cubicBezTo>
                  <a:pt x="934" y="20479"/>
                  <a:pt x="3946" y="20258"/>
                  <a:pt x="6319" y="20258"/>
                </a:cubicBezTo>
                <a:cubicBezTo>
                  <a:pt x="6752" y="20258"/>
                  <a:pt x="7164" y="20265"/>
                  <a:pt x="7537" y="20265"/>
                </a:cubicBezTo>
                <a:lnTo>
                  <a:pt x="22527" y="20265"/>
                </a:lnTo>
                <a:cubicBezTo>
                  <a:pt x="29159" y="20265"/>
                  <a:pt x="34528" y="15038"/>
                  <a:pt x="34528" y="8597"/>
                </a:cubicBezTo>
                <a:cubicBezTo>
                  <a:pt x="34528" y="6597"/>
                  <a:pt x="34016" y="4715"/>
                  <a:pt x="33112" y="3072"/>
                </a:cubicBezTo>
                <a:lnTo>
                  <a:pt x="7323" y="3072"/>
                </a:lnTo>
                <a:lnTo>
                  <a:pt x="7323" y="3060"/>
                </a:lnTo>
                <a:cubicBezTo>
                  <a:pt x="6959" y="3060"/>
                  <a:pt x="6557" y="3068"/>
                  <a:pt x="6134" y="3068"/>
                </a:cubicBezTo>
                <a:cubicBezTo>
                  <a:pt x="3834" y="3068"/>
                  <a:pt x="923" y="2847"/>
                  <a:pt x="179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4107213" y="2774550"/>
            <a:ext cx="839100" cy="698800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1114425" y="3038475"/>
            <a:ext cx="2309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Primary prevention</a:t>
            </a:r>
            <a:endParaRPr b="1" sz="2400">
              <a:solidFill>
                <a:srgbClr val="002060"/>
              </a:solidFill>
              <a:highlight>
                <a:srgbClr val="F5F5F5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838700" y="3038475"/>
            <a:ext cx="2428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Secondary prevention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42900" y="3495675"/>
            <a:ext cx="30813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Refers to efforts to eliminate health or functional problems at their source—that is,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preventing their occurrence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(such as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immunizations, improving nutritional status,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and 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increasing physical fitness and emotional well- being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that reduce the incidence of disease or render a population at risk not vulnerable to that risk.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4130050" y="3495675"/>
            <a:ext cx="30813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Involves efforts to detect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adverse health conditions early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 their course and to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intervene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promptly and effectively, or to reduce the spread of disease to others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or complications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21025" y="5526900"/>
            <a:ext cx="627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Standard Precautions-Key Steps</a:t>
            </a:r>
            <a:endParaRPr b="1" sz="4000">
              <a:solidFill>
                <a:srgbClr val="C00000"/>
              </a:solidFill>
              <a:highlight>
                <a:srgbClr val="F5F5F5"/>
              </a:highlight>
            </a:endParaRPr>
          </a:p>
        </p:txBody>
      </p:sp>
      <p:sp>
        <p:nvSpPr>
          <p:cNvPr id="94" name="Google Shape;94;p14"/>
          <p:cNvSpPr/>
          <p:nvPr/>
        </p:nvSpPr>
        <p:spPr>
          <a:xfrm rot="5400000">
            <a:off x="450750" y="631501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188179" y="6253371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Frequently wash hands or use alcohol-based handrubs.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6" name="Google Shape;96;p14"/>
          <p:cNvSpPr/>
          <p:nvPr/>
        </p:nvSpPr>
        <p:spPr>
          <a:xfrm rot="5400000">
            <a:off x="450750" y="692461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188179" y="6862971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Use gloves.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8" name="Google Shape;98;p14"/>
          <p:cNvSpPr/>
          <p:nvPr/>
        </p:nvSpPr>
        <p:spPr>
          <a:xfrm rot="5400000">
            <a:off x="450750" y="753421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188179" y="7472571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Wear an apron, mask, and eye protectors, as necessary.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0" name="Google Shape;100;p14"/>
          <p:cNvSpPr/>
          <p:nvPr/>
        </p:nvSpPr>
        <p:spPr>
          <a:xfrm rot="5400000">
            <a:off x="450750" y="814381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188179" y="8082171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Properly handle and dispose of possibly infected linens and wastes.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2" name="Google Shape;102;p14"/>
          <p:cNvSpPr/>
          <p:nvPr/>
        </p:nvSpPr>
        <p:spPr>
          <a:xfrm rot="5400000">
            <a:off x="469175" y="8792857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206604" y="8731208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Properly handle and dispose of sharp instruments, such as needles.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6013" y="228600"/>
            <a:ext cx="74193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Bloodborne and other common infectious diseases:</a:t>
            </a:r>
            <a:endParaRPr b="1" sz="400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256563" y="4171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066563" y="4171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493337" y="1632038"/>
            <a:ext cx="3248029" cy="806675"/>
          </a:xfrm>
          <a:custGeom>
            <a:rect b="b" l="l" r="r" t="t"/>
            <a:pathLst>
              <a:path extrusionOk="0" h="32267" w="115301">
                <a:moveTo>
                  <a:pt x="32278" y="1"/>
                </a:moveTo>
                <a:cubicBezTo>
                  <a:pt x="23361" y="1"/>
                  <a:pt x="16133" y="7216"/>
                  <a:pt x="16133" y="16133"/>
                </a:cubicBezTo>
                <a:cubicBezTo>
                  <a:pt x="16133" y="25039"/>
                  <a:pt x="8918" y="32266"/>
                  <a:pt x="1" y="32266"/>
                </a:cubicBezTo>
                <a:lnTo>
                  <a:pt x="99108" y="32266"/>
                </a:lnTo>
                <a:cubicBezTo>
                  <a:pt x="103561" y="32266"/>
                  <a:pt x="107609" y="30469"/>
                  <a:pt x="110526" y="27540"/>
                </a:cubicBezTo>
                <a:cubicBezTo>
                  <a:pt x="113491" y="24575"/>
                  <a:pt x="115301" y="20467"/>
                  <a:pt x="115253" y="15931"/>
                </a:cubicBezTo>
                <a:cubicBezTo>
                  <a:pt x="115134" y="7025"/>
                  <a:pt x="107597" y="1"/>
                  <a:pt x="98691" y="1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731500" spcFirstLastPara="1" rIns="2743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Bloodborne diseases: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42075" y="1565963"/>
            <a:ext cx="469425" cy="469425"/>
          </a:xfrm>
          <a:custGeom>
            <a:rect b="b" l="l" r="r" t="t"/>
            <a:pathLst>
              <a:path extrusionOk="0" h="18777" w="18777">
                <a:moveTo>
                  <a:pt x="18777" y="0"/>
                </a:moveTo>
                <a:cubicBezTo>
                  <a:pt x="8406" y="0"/>
                  <a:pt x="0" y="8406"/>
                  <a:pt x="0" y="18776"/>
                </a:cubicBezTo>
                <a:lnTo>
                  <a:pt x="18777" y="18776"/>
                </a:lnTo>
                <a:lnTo>
                  <a:pt x="18777" y="0"/>
                </a:ln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90000" y="1632038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198050" y="1740088"/>
            <a:ext cx="590575" cy="590575"/>
          </a:xfrm>
          <a:custGeom>
            <a:rect b="b" l="l" r="r" t="t"/>
            <a:pathLst>
              <a:path extrusionOk="0" h="23623" w="23623">
                <a:moveTo>
                  <a:pt x="11812" y="0"/>
                </a:moveTo>
                <a:cubicBezTo>
                  <a:pt x="5287" y="0"/>
                  <a:pt x="1" y="5287"/>
                  <a:pt x="1" y="11811"/>
                </a:cubicBezTo>
                <a:cubicBezTo>
                  <a:pt x="1" y="18336"/>
                  <a:pt x="5287" y="23622"/>
                  <a:pt x="11812" y="23622"/>
                </a:cubicBezTo>
                <a:cubicBezTo>
                  <a:pt x="18336" y="23622"/>
                  <a:pt x="23623" y="18336"/>
                  <a:pt x="23623" y="11811"/>
                </a:cubicBezTo>
                <a:cubicBezTo>
                  <a:pt x="23623" y="5287"/>
                  <a:pt x="18336" y="0"/>
                  <a:pt x="11812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93338" y="2438713"/>
            <a:ext cx="30813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HIV/AIDS.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B and C.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266075" y="1632038"/>
            <a:ext cx="3248029" cy="806675"/>
          </a:xfrm>
          <a:custGeom>
            <a:rect b="b" l="l" r="r" t="t"/>
            <a:pathLst>
              <a:path extrusionOk="0" h="32267" w="115301">
                <a:moveTo>
                  <a:pt x="32278" y="1"/>
                </a:moveTo>
                <a:cubicBezTo>
                  <a:pt x="23361" y="1"/>
                  <a:pt x="16133" y="7216"/>
                  <a:pt x="16133" y="16133"/>
                </a:cubicBezTo>
                <a:cubicBezTo>
                  <a:pt x="16133" y="25039"/>
                  <a:pt x="8918" y="32266"/>
                  <a:pt x="1" y="32266"/>
                </a:cubicBezTo>
                <a:lnTo>
                  <a:pt x="99108" y="32266"/>
                </a:lnTo>
                <a:cubicBezTo>
                  <a:pt x="103561" y="32266"/>
                  <a:pt x="107609" y="30469"/>
                  <a:pt x="110526" y="27540"/>
                </a:cubicBezTo>
                <a:cubicBezTo>
                  <a:pt x="113491" y="24575"/>
                  <a:pt x="115301" y="20467"/>
                  <a:pt x="115253" y="15931"/>
                </a:cubicBezTo>
                <a:cubicBezTo>
                  <a:pt x="115134" y="7025"/>
                  <a:pt x="107597" y="1"/>
                  <a:pt x="98691" y="1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731500" spcFirstLastPara="1" rIns="2743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Other Common Infectious Diseases:</a:t>
            </a:r>
            <a:r>
              <a:rPr lang="en-GB" sz="1800">
                <a:latin typeface="Nunito"/>
                <a:ea typeface="Nunito"/>
                <a:cs typeface="Nunito"/>
                <a:sym typeface="Nunito"/>
              </a:rPr>
              <a:t>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796663" y="1565963"/>
            <a:ext cx="469425" cy="469425"/>
          </a:xfrm>
          <a:custGeom>
            <a:rect b="b" l="l" r="r" t="t"/>
            <a:pathLst>
              <a:path extrusionOk="0" h="18777" w="18777">
                <a:moveTo>
                  <a:pt x="18777" y="0"/>
                </a:moveTo>
                <a:cubicBezTo>
                  <a:pt x="8406" y="0"/>
                  <a:pt x="0" y="8406"/>
                  <a:pt x="0" y="18776"/>
                </a:cubicBezTo>
                <a:lnTo>
                  <a:pt x="18777" y="18776"/>
                </a:lnTo>
                <a:lnTo>
                  <a:pt x="18777" y="0"/>
                </a:ln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3862738" y="1632038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3970788" y="1740088"/>
            <a:ext cx="590575" cy="590575"/>
          </a:xfrm>
          <a:custGeom>
            <a:rect b="b" l="l" r="r" t="t"/>
            <a:pathLst>
              <a:path extrusionOk="0" h="23623" w="23623">
                <a:moveTo>
                  <a:pt x="11812" y="0"/>
                </a:moveTo>
                <a:cubicBezTo>
                  <a:pt x="5287" y="0"/>
                  <a:pt x="1" y="5287"/>
                  <a:pt x="1" y="11811"/>
                </a:cubicBezTo>
                <a:cubicBezTo>
                  <a:pt x="1" y="18336"/>
                  <a:pt x="5287" y="23622"/>
                  <a:pt x="11812" y="23622"/>
                </a:cubicBezTo>
                <a:cubicBezTo>
                  <a:pt x="18336" y="23622"/>
                  <a:pt x="23623" y="18336"/>
                  <a:pt x="23623" y="11811"/>
                </a:cubicBezTo>
                <a:cubicBezTo>
                  <a:pt x="23623" y="5287"/>
                  <a:pt x="18336" y="0"/>
                  <a:pt x="11812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418475" y="2286313"/>
            <a:ext cx="30813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Bacterial: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Staph skin infection.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Pneumonia / TB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Parasitic—</a:t>
            </a:r>
            <a:r>
              <a:rPr i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Giardia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diarrhea.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Viral: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COVID-19</a:t>
            </a:r>
            <a:r>
              <a:rPr b="1" baseline="30000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baseline="30000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Influenza, or the flu.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Respiratory infections.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Hepatitis A infection.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Diarrhea.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Chickenpox, measles, mumps.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6200" y="5301250"/>
            <a:ext cx="75915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Understanding How Infectious Diseases Spread</a:t>
            </a:r>
            <a:endParaRPr b="1" sz="4000">
              <a:solidFill>
                <a:srgbClr val="C00000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507500" y="6383125"/>
            <a:ext cx="654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Where Infection Lives Blood or Body Fluids: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047025" y="7222975"/>
            <a:ext cx="15498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Urine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Feces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Tears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Sputum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Saliva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3054025" y="7277150"/>
            <a:ext cx="1655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Vomit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Sweat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Semen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Vaginal fluid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843300" y="7241425"/>
            <a:ext cx="1655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Food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Water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Organic matter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Pets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Pests</a:t>
            </a:r>
            <a:endParaRPr sz="1200">
              <a:highlight>
                <a:srgbClr val="FFFFFF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-142750" y="9689001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Transmitted by droplets or even touch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6025" y="228600"/>
            <a:ext cx="7419300" cy="22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Pathways Through Which Infectious Diseases Spread</a:t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180363" y="44003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3990363" y="44003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8017905" y="1436914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" name="Google Shape;138;p16"/>
          <p:cNvGrpSpPr/>
          <p:nvPr/>
        </p:nvGrpSpPr>
        <p:grpSpPr>
          <a:xfrm>
            <a:off x="222000" y="1856914"/>
            <a:ext cx="355954" cy="422166"/>
            <a:chOff x="1085125" y="209550"/>
            <a:chExt cx="566175" cy="923575"/>
          </a:xfrm>
        </p:grpSpPr>
        <p:sp>
          <p:nvSpPr>
            <p:cNvPr id="139" name="Google Shape;139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6"/>
          <p:cNvSpPr/>
          <p:nvPr/>
        </p:nvSpPr>
        <p:spPr>
          <a:xfrm>
            <a:off x="8008380" y="2408264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16"/>
          <p:cNvGrpSpPr/>
          <p:nvPr/>
        </p:nvGrpSpPr>
        <p:grpSpPr>
          <a:xfrm>
            <a:off x="222010" y="2462397"/>
            <a:ext cx="355954" cy="422166"/>
            <a:chOff x="1085125" y="209550"/>
            <a:chExt cx="566175" cy="923575"/>
          </a:xfrm>
        </p:grpSpPr>
        <p:sp>
          <p:nvSpPr>
            <p:cNvPr id="143" name="Google Shape;143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6"/>
          <p:cNvSpPr txBox="1"/>
          <p:nvPr/>
        </p:nvSpPr>
        <p:spPr>
          <a:xfrm>
            <a:off x="577975" y="1706025"/>
            <a:ext cx="3119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Being stuck by a sharp with infected body fluids.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536336" y="2917025"/>
            <a:ext cx="35826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Touching infectious people—or surfaces, objects, clothing, and linens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that carry body fluids.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8017905" y="3418114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80374" y="3067912"/>
            <a:ext cx="355954" cy="422166"/>
            <a:chOff x="1085125" y="209550"/>
            <a:chExt cx="566175" cy="923575"/>
          </a:xfrm>
        </p:grpSpPr>
        <p:sp>
          <p:nvSpPr>
            <p:cNvPr id="149" name="Google Shape;149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6"/>
          <p:cNvSpPr txBox="1"/>
          <p:nvPr/>
        </p:nvSpPr>
        <p:spPr>
          <a:xfrm>
            <a:off x="4450325" y="1555088"/>
            <a:ext cx="3119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Breathing spray from coughs, sneezes, talking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and this is the main way for transmission of COVID-19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8008380" y="4389464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577942" y="2311500"/>
            <a:ext cx="37560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Eating, drinking, or handling infected food, water, or dirt.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8017905" y="5399314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/>
        </p:nvSpPr>
        <p:spPr>
          <a:xfrm>
            <a:off x="4503799" y="2247841"/>
            <a:ext cx="3119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Being bitten by animals and insects, or by coming into contact with animals’ body fluids.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577975" y="80812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57" name="Google Shape;157;p16"/>
          <p:cNvGrpSpPr/>
          <p:nvPr/>
        </p:nvGrpSpPr>
        <p:grpSpPr>
          <a:xfrm>
            <a:off x="4135997" y="1856874"/>
            <a:ext cx="355954" cy="422166"/>
            <a:chOff x="1085125" y="209550"/>
            <a:chExt cx="566175" cy="923575"/>
          </a:xfrm>
        </p:grpSpPr>
        <p:sp>
          <p:nvSpPr>
            <p:cNvPr id="158" name="Google Shape;158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4136007" y="2462358"/>
            <a:ext cx="355954" cy="422166"/>
            <a:chOff x="1085125" y="209550"/>
            <a:chExt cx="566175" cy="923575"/>
          </a:xfrm>
        </p:grpSpPr>
        <p:sp>
          <p:nvSpPr>
            <p:cNvPr id="161" name="Google Shape;161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16"/>
          <p:cNvSpPr txBox="1"/>
          <p:nvPr/>
        </p:nvSpPr>
        <p:spPr>
          <a:xfrm>
            <a:off x="222000" y="3941850"/>
            <a:ext cx="77301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Who is at Most Risk of Becoming ill When Exposed to Infection?</a:t>
            </a:r>
            <a:endParaRPr b="1" sz="3600">
              <a:solidFill>
                <a:srgbClr val="C00000"/>
              </a:solidFill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4963557" y="4628973"/>
            <a:ext cx="7730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>
                <a:highlight>
                  <a:srgbClr val="D0E0E3"/>
                </a:highlight>
                <a:latin typeface="Mada"/>
                <a:ea typeface="Mada"/>
                <a:cs typeface="Mada"/>
                <a:sym typeface="Mada"/>
              </a:rPr>
              <a:t>Anyone CAN be at risk!</a:t>
            </a:r>
            <a:endParaRPr i="1">
              <a:highlight>
                <a:srgbClr val="D0E0E3"/>
              </a:highlight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411" y="4713685"/>
            <a:ext cx="422150" cy="42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6"/>
          <p:cNvGrpSpPr/>
          <p:nvPr/>
        </p:nvGrpSpPr>
        <p:grpSpPr>
          <a:xfrm>
            <a:off x="180378" y="5944318"/>
            <a:ext cx="6866916" cy="572701"/>
            <a:chOff x="722400" y="2415734"/>
            <a:chExt cx="7699200" cy="572701"/>
          </a:xfrm>
        </p:grpSpPr>
        <p:cxnSp>
          <p:nvCxnSpPr>
            <p:cNvPr id="167" name="Google Shape;167;p16"/>
            <p:cNvCxnSpPr/>
            <p:nvPr/>
          </p:nvCxnSpPr>
          <p:spPr>
            <a:xfrm>
              <a:off x="722400" y="2702075"/>
              <a:ext cx="7699200" cy="0"/>
            </a:xfrm>
            <a:prstGeom prst="straightConnector1">
              <a:avLst/>
            </a:prstGeom>
            <a:noFill/>
            <a:ln cap="flat" cmpd="sng" w="19050">
              <a:solidFill>
                <a:srgbClr val="76A5A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168" name="Google Shape;168;p16"/>
            <p:cNvSpPr/>
            <p:nvPr/>
          </p:nvSpPr>
          <p:spPr>
            <a:xfrm rot="-4115955">
              <a:off x="1678602" y="2499356"/>
              <a:ext cx="183299" cy="405456"/>
            </a:xfrm>
            <a:custGeom>
              <a:rect b="b" l="l" r="r" t="t"/>
              <a:pathLst>
                <a:path extrusionOk="0" h="3445" w="2533">
                  <a:moveTo>
                    <a:pt x="2006" y="1"/>
                  </a:moveTo>
                  <a:cubicBezTo>
                    <a:pt x="1906" y="26"/>
                    <a:pt x="1755" y="76"/>
                    <a:pt x="1705" y="176"/>
                  </a:cubicBezTo>
                  <a:cubicBezTo>
                    <a:pt x="1430" y="552"/>
                    <a:pt x="1179" y="953"/>
                    <a:pt x="928" y="1354"/>
                  </a:cubicBezTo>
                  <a:cubicBezTo>
                    <a:pt x="653" y="1830"/>
                    <a:pt x="352" y="2307"/>
                    <a:pt x="76" y="2783"/>
                  </a:cubicBezTo>
                  <a:cubicBezTo>
                    <a:pt x="1" y="2883"/>
                    <a:pt x="26" y="3033"/>
                    <a:pt x="51" y="3134"/>
                  </a:cubicBezTo>
                  <a:cubicBezTo>
                    <a:pt x="101" y="3259"/>
                    <a:pt x="176" y="3334"/>
                    <a:pt x="302" y="3384"/>
                  </a:cubicBezTo>
                  <a:cubicBezTo>
                    <a:pt x="357" y="3426"/>
                    <a:pt x="420" y="3444"/>
                    <a:pt x="486" y="3444"/>
                  </a:cubicBezTo>
                  <a:cubicBezTo>
                    <a:pt x="540" y="3444"/>
                    <a:pt x="596" y="3432"/>
                    <a:pt x="653" y="3409"/>
                  </a:cubicBezTo>
                  <a:cubicBezTo>
                    <a:pt x="778" y="3359"/>
                    <a:pt x="853" y="3284"/>
                    <a:pt x="903" y="3184"/>
                  </a:cubicBezTo>
                  <a:cubicBezTo>
                    <a:pt x="1154" y="2783"/>
                    <a:pt x="1379" y="2407"/>
                    <a:pt x="1605" y="2031"/>
                  </a:cubicBezTo>
                  <a:cubicBezTo>
                    <a:pt x="1780" y="1730"/>
                    <a:pt x="1956" y="1454"/>
                    <a:pt x="2131" y="1154"/>
                  </a:cubicBezTo>
                  <a:cubicBezTo>
                    <a:pt x="2232" y="1028"/>
                    <a:pt x="2307" y="903"/>
                    <a:pt x="2407" y="778"/>
                  </a:cubicBezTo>
                  <a:cubicBezTo>
                    <a:pt x="2482" y="652"/>
                    <a:pt x="2532" y="552"/>
                    <a:pt x="2507" y="427"/>
                  </a:cubicBezTo>
                  <a:cubicBezTo>
                    <a:pt x="2507" y="301"/>
                    <a:pt x="2432" y="201"/>
                    <a:pt x="2357" y="126"/>
                  </a:cubicBezTo>
                  <a:cubicBezTo>
                    <a:pt x="2257" y="51"/>
                    <a:pt x="2156" y="1"/>
                    <a:pt x="2056" y="1"/>
                  </a:cubicBezTo>
                  <a:close/>
                </a:path>
              </a:pathLst>
            </a:custGeom>
            <a:solidFill>
              <a:srgbClr val="A2C4C9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 rot="-4115955">
              <a:off x="3589601" y="2499356"/>
              <a:ext cx="183299" cy="405456"/>
            </a:xfrm>
            <a:custGeom>
              <a:rect b="b" l="l" r="r" t="t"/>
              <a:pathLst>
                <a:path extrusionOk="0" h="3445" w="2533">
                  <a:moveTo>
                    <a:pt x="2006" y="1"/>
                  </a:moveTo>
                  <a:cubicBezTo>
                    <a:pt x="1906" y="26"/>
                    <a:pt x="1755" y="76"/>
                    <a:pt x="1705" y="176"/>
                  </a:cubicBezTo>
                  <a:cubicBezTo>
                    <a:pt x="1430" y="552"/>
                    <a:pt x="1179" y="953"/>
                    <a:pt x="928" y="1354"/>
                  </a:cubicBezTo>
                  <a:cubicBezTo>
                    <a:pt x="653" y="1830"/>
                    <a:pt x="352" y="2307"/>
                    <a:pt x="76" y="2783"/>
                  </a:cubicBezTo>
                  <a:cubicBezTo>
                    <a:pt x="1" y="2883"/>
                    <a:pt x="26" y="3033"/>
                    <a:pt x="51" y="3134"/>
                  </a:cubicBezTo>
                  <a:cubicBezTo>
                    <a:pt x="101" y="3259"/>
                    <a:pt x="176" y="3334"/>
                    <a:pt x="302" y="3384"/>
                  </a:cubicBezTo>
                  <a:cubicBezTo>
                    <a:pt x="357" y="3426"/>
                    <a:pt x="420" y="3444"/>
                    <a:pt x="486" y="3444"/>
                  </a:cubicBezTo>
                  <a:cubicBezTo>
                    <a:pt x="540" y="3444"/>
                    <a:pt x="596" y="3432"/>
                    <a:pt x="653" y="3409"/>
                  </a:cubicBezTo>
                  <a:cubicBezTo>
                    <a:pt x="778" y="3359"/>
                    <a:pt x="853" y="3284"/>
                    <a:pt x="903" y="3184"/>
                  </a:cubicBezTo>
                  <a:cubicBezTo>
                    <a:pt x="1154" y="2783"/>
                    <a:pt x="1379" y="2407"/>
                    <a:pt x="1605" y="2031"/>
                  </a:cubicBezTo>
                  <a:cubicBezTo>
                    <a:pt x="1780" y="1730"/>
                    <a:pt x="1956" y="1454"/>
                    <a:pt x="2131" y="1154"/>
                  </a:cubicBezTo>
                  <a:cubicBezTo>
                    <a:pt x="2232" y="1028"/>
                    <a:pt x="2307" y="903"/>
                    <a:pt x="2407" y="778"/>
                  </a:cubicBezTo>
                  <a:cubicBezTo>
                    <a:pt x="2482" y="652"/>
                    <a:pt x="2532" y="552"/>
                    <a:pt x="2507" y="427"/>
                  </a:cubicBezTo>
                  <a:cubicBezTo>
                    <a:pt x="2507" y="301"/>
                    <a:pt x="2432" y="201"/>
                    <a:pt x="2357" y="126"/>
                  </a:cubicBezTo>
                  <a:cubicBezTo>
                    <a:pt x="2257" y="51"/>
                    <a:pt x="2156" y="1"/>
                    <a:pt x="2056" y="1"/>
                  </a:cubicBezTo>
                  <a:close/>
                </a:path>
              </a:pathLst>
            </a:custGeom>
            <a:solidFill>
              <a:srgbClr val="A2C4C9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 rot="-4115955">
              <a:off x="5460850" y="2499356"/>
              <a:ext cx="183299" cy="405456"/>
            </a:xfrm>
            <a:custGeom>
              <a:rect b="b" l="l" r="r" t="t"/>
              <a:pathLst>
                <a:path extrusionOk="0" h="3445" w="2533">
                  <a:moveTo>
                    <a:pt x="2006" y="1"/>
                  </a:moveTo>
                  <a:cubicBezTo>
                    <a:pt x="1906" y="26"/>
                    <a:pt x="1755" y="76"/>
                    <a:pt x="1705" y="176"/>
                  </a:cubicBezTo>
                  <a:cubicBezTo>
                    <a:pt x="1430" y="552"/>
                    <a:pt x="1179" y="953"/>
                    <a:pt x="928" y="1354"/>
                  </a:cubicBezTo>
                  <a:cubicBezTo>
                    <a:pt x="653" y="1830"/>
                    <a:pt x="352" y="2307"/>
                    <a:pt x="76" y="2783"/>
                  </a:cubicBezTo>
                  <a:cubicBezTo>
                    <a:pt x="1" y="2883"/>
                    <a:pt x="26" y="3033"/>
                    <a:pt x="51" y="3134"/>
                  </a:cubicBezTo>
                  <a:cubicBezTo>
                    <a:pt x="101" y="3259"/>
                    <a:pt x="176" y="3334"/>
                    <a:pt x="302" y="3384"/>
                  </a:cubicBezTo>
                  <a:cubicBezTo>
                    <a:pt x="357" y="3426"/>
                    <a:pt x="420" y="3444"/>
                    <a:pt x="486" y="3444"/>
                  </a:cubicBezTo>
                  <a:cubicBezTo>
                    <a:pt x="540" y="3444"/>
                    <a:pt x="596" y="3432"/>
                    <a:pt x="653" y="3409"/>
                  </a:cubicBezTo>
                  <a:cubicBezTo>
                    <a:pt x="778" y="3359"/>
                    <a:pt x="853" y="3284"/>
                    <a:pt x="903" y="3184"/>
                  </a:cubicBezTo>
                  <a:cubicBezTo>
                    <a:pt x="1154" y="2783"/>
                    <a:pt x="1379" y="2407"/>
                    <a:pt x="1605" y="2031"/>
                  </a:cubicBezTo>
                  <a:cubicBezTo>
                    <a:pt x="1780" y="1730"/>
                    <a:pt x="1956" y="1454"/>
                    <a:pt x="2131" y="1154"/>
                  </a:cubicBezTo>
                  <a:cubicBezTo>
                    <a:pt x="2232" y="1028"/>
                    <a:pt x="2307" y="903"/>
                    <a:pt x="2407" y="778"/>
                  </a:cubicBezTo>
                  <a:cubicBezTo>
                    <a:pt x="2482" y="652"/>
                    <a:pt x="2532" y="552"/>
                    <a:pt x="2507" y="427"/>
                  </a:cubicBezTo>
                  <a:cubicBezTo>
                    <a:pt x="2507" y="301"/>
                    <a:pt x="2432" y="201"/>
                    <a:pt x="2357" y="126"/>
                  </a:cubicBezTo>
                  <a:cubicBezTo>
                    <a:pt x="2257" y="51"/>
                    <a:pt x="2156" y="1"/>
                    <a:pt x="2056" y="1"/>
                  </a:cubicBezTo>
                  <a:close/>
                </a:path>
              </a:pathLst>
            </a:custGeom>
            <a:solidFill>
              <a:srgbClr val="A2C4C9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 rot="-4115955">
              <a:off x="7314449" y="2499356"/>
              <a:ext cx="183299" cy="405456"/>
            </a:xfrm>
            <a:custGeom>
              <a:rect b="b" l="l" r="r" t="t"/>
              <a:pathLst>
                <a:path extrusionOk="0" h="3445" w="2533">
                  <a:moveTo>
                    <a:pt x="2006" y="1"/>
                  </a:moveTo>
                  <a:cubicBezTo>
                    <a:pt x="1906" y="26"/>
                    <a:pt x="1755" y="76"/>
                    <a:pt x="1705" y="176"/>
                  </a:cubicBezTo>
                  <a:cubicBezTo>
                    <a:pt x="1430" y="552"/>
                    <a:pt x="1179" y="953"/>
                    <a:pt x="928" y="1354"/>
                  </a:cubicBezTo>
                  <a:cubicBezTo>
                    <a:pt x="653" y="1830"/>
                    <a:pt x="352" y="2307"/>
                    <a:pt x="76" y="2783"/>
                  </a:cubicBezTo>
                  <a:cubicBezTo>
                    <a:pt x="1" y="2883"/>
                    <a:pt x="26" y="3033"/>
                    <a:pt x="51" y="3134"/>
                  </a:cubicBezTo>
                  <a:cubicBezTo>
                    <a:pt x="101" y="3259"/>
                    <a:pt x="176" y="3334"/>
                    <a:pt x="302" y="3384"/>
                  </a:cubicBezTo>
                  <a:cubicBezTo>
                    <a:pt x="357" y="3426"/>
                    <a:pt x="420" y="3444"/>
                    <a:pt x="486" y="3444"/>
                  </a:cubicBezTo>
                  <a:cubicBezTo>
                    <a:pt x="540" y="3444"/>
                    <a:pt x="596" y="3432"/>
                    <a:pt x="653" y="3409"/>
                  </a:cubicBezTo>
                  <a:cubicBezTo>
                    <a:pt x="778" y="3359"/>
                    <a:pt x="853" y="3284"/>
                    <a:pt x="903" y="3184"/>
                  </a:cubicBezTo>
                  <a:cubicBezTo>
                    <a:pt x="1154" y="2783"/>
                    <a:pt x="1379" y="2407"/>
                    <a:pt x="1605" y="2031"/>
                  </a:cubicBezTo>
                  <a:cubicBezTo>
                    <a:pt x="1780" y="1730"/>
                    <a:pt x="1956" y="1454"/>
                    <a:pt x="2131" y="1154"/>
                  </a:cubicBezTo>
                  <a:cubicBezTo>
                    <a:pt x="2232" y="1028"/>
                    <a:pt x="2307" y="903"/>
                    <a:pt x="2407" y="778"/>
                  </a:cubicBezTo>
                  <a:cubicBezTo>
                    <a:pt x="2482" y="652"/>
                    <a:pt x="2532" y="552"/>
                    <a:pt x="2507" y="427"/>
                  </a:cubicBezTo>
                  <a:cubicBezTo>
                    <a:pt x="2507" y="301"/>
                    <a:pt x="2432" y="201"/>
                    <a:pt x="2357" y="126"/>
                  </a:cubicBezTo>
                  <a:cubicBezTo>
                    <a:pt x="2257" y="51"/>
                    <a:pt x="2156" y="1"/>
                    <a:pt x="2056" y="1"/>
                  </a:cubicBezTo>
                  <a:close/>
                </a:path>
              </a:pathLst>
            </a:custGeom>
            <a:solidFill>
              <a:srgbClr val="A2C4C9"/>
            </a:solidFill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" name="Google Shape;172;p16"/>
          <p:cNvSpPr txBox="1"/>
          <p:nvPr/>
        </p:nvSpPr>
        <p:spPr>
          <a:xfrm>
            <a:off x="362200" y="5271975"/>
            <a:ext cx="149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Babies, children, and elders.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2135675" y="5271975"/>
            <a:ext cx="1245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People who are sick </a:t>
            </a:r>
            <a:r>
              <a:rPr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DM RA CTD</a:t>
            </a:r>
            <a:endParaRPr sz="1000">
              <a:solidFill>
                <a:srgbClr val="6AA84F"/>
              </a:solidFill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3507300" y="5271975"/>
            <a:ext cx="2147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pre-existing conditions and weak immune systems.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5497775" y="5271975"/>
            <a:ext cx="13749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Ppl who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don’t eat a healthy diet.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134200" y="6258173"/>
            <a:ext cx="19521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poor personal hygiene or living conditions.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653800" y="6329350"/>
            <a:ext cx="2482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over-tired or stressed.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3652475" y="6285425"/>
            <a:ext cx="17367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Ppl who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don’t wash their hands often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Now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it's one of the main way to limit transmission of COVID-19 along with mask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5337567" y="6258173"/>
            <a:ext cx="1767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EFEFEF"/>
                </a:solidFill>
                <a:latin typeface="Mada"/>
                <a:ea typeface="Mada"/>
                <a:cs typeface="Mada"/>
                <a:sym typeface="Mada"/>
              </a:rPr>
              <a:t>Stay up it's ok we all gonna die someday =)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-87" y="7092901"/>
            <a:ext cx="7730100" cy="1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To Counsel for infectious disease: </a:t>
            </a:r>
            <a:r>
              <a:rPr lang="en-GB" sz="7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know each one for OSCE </a:t>
            </a:r>
            <a:endParaRPr b="1" sz="700">
              <a:solidFill>
                <a:srgbClr val="C00000"/>
              </a:solidFill>
              <a:highlight>
                <a:srgbClr val="F5F5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4818100" y="8322700"/>
            <a:ext cx="1931400" cy="2379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Precautions: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4818100" y="8542186"/>
            <a:ext cx="1944000" cy="77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Measures should be taken for the infected person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2557450" y="8322700"/>
            <a:ext cx="1931400" cy="237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Symptoms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2551150" y="8542186"/>
            <a:ext cx="1944000" cy="77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Which symptoms he or she came with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296800" y="8322700"/>
            <a:ext cx="1931400" cy="2379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Exposure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284200" y="8560611"/>
            <a:ext cx="1944000" cy="77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When and how exposed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296800" y="7614150"/>
            <a:ext cx="300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Take history of:</a:t>
            </a:r>
            <a:endParaRPr b="1" sz="1800">
              <a:solidFill>
                <a:srgbClr val="76A5AF"/>
              </a:solidFill>
              <a:highlight>
                <a:srgbClr val="F5F5F5"/>
              </a:highlight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3690925" y="9570475"/>
            <a:ext cx="1931400" cy="270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Prevention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3684625" y="9822562"/>
            <a:ext cx="1944000" cy="77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Either primary or secondary prevention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1430275" y="9570475"/>
            <a:ext cx="1931400" cy="270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Prophylaxis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1417675" y="9822562"/>
            <a:ext cx="1944000" cy="77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For which prevention he or she came for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256563" y="4171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4066563" y="4171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>
            <a:off x="654175" y="78526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0" y="304313"/>
            <a:ext cx="77301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0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rPr>
              <a:t>Cases and questions:</a:t>
            </a:r>
            <a:endParaRPr b="1" sz="30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331575" y="1107153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742104" y="1107153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1127940" y="1469070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"/>
          <p:cNvSpPr/>
          <p:nvPr/>
        </p:nvSpPr>
        <p:spPr>
          <a:xfrm>
            <a:off x="1676400" y="1114425"/>
            <a:ext cx="5341500" cy="876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 26-year-old woman presents to clinic for advice as her brother is recently diagnosed as a case of hepatitis A 3 days ago. She asked for any intervention as she never received any vaccination for hepatitis before.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495300" y="13144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case1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213400" y="2137925"/>
            <a:ext cx="52287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How are you going to counsel her?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08" name="Google Shape;208;p17"/>
          <p:cNvGrpSpPr/>
          <p:nvPr/>
        </p:nvGrpSpPr>
        <p:grpSpPr>
          <a:xfrm rot="2700000">
            <a:off x="4422520" y="1971588"/>
            <a:ext cx="2726261" cy="2546976"/>
            <a:chOff x="3203958" y="1258050"/>
            <a:chExt cx="2726287" cy="2547000"/>
          </a:xfrm>
        </p:grpSpPr>
        <p:sp>
          <p:nvSpPr>
            <p:cNvPr id="209" name="Google Shape;209;p17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A2C4C9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A2C4C9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11" name="Google Shape;211;p17"/>
            <p:cNvSpPr txBox="1"/>
            <p:nvPr/>
          </p:nvSpPr>
          <p:spPr>
            <a:xfrm rot="-2700000">
              <a:off x="3518451" y="2348667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Start vaccination:</a:t>
              </a:r>
              <a:endParaRPr b="1" sz="2400">
                <a:solidFill>
                  <a:srgbClr val="002060"/>
                </a:solidFill>
                <a:highlight>
                  <a:srgbClr val="F5F5F5"/>
                </a:highlight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2" name="Google Shape;212;p17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For Hepatitis A and </a:t>
              </a:r>
              <a:r>
                <a:rPr b="1" lang="en-GB" sz="1200">
                  <a:latin typeface="Mada"/>
                  <a:ea typeface="Mada"/>
                  <a:cs typeface="Mada"/>
                  <a:sym typeface="Mada"/>
                </a:rPr>
                <a:t>better immunoglobulins</a:t>
              </a:r>
              <a:r>
                <a:rPr b="1" baseline="30000" lang="en-GB" sz="1200">
                  <a:latin typeface="Mada"/>
                  <a:ea typeface="Mada"/>
                  <a:cs typeface="Mada"/>
                  <a:sym typeface="Mada"/>
                </a:rPr>
                <a:t>2</a:t>
              </a:r>
              <a:endParaRPr b="1" baseline="30000"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13" name="Google Shape;213;p17"/>
          <p:cNvGrpSpPr/>
          <p:nvPr/>
        </p:nvGrpSpPr>
        <p:grpSpPr>
          <a:xfrm rot="2700000">
            <a:off x="455213" y="2038018"/>
            <a:ext cx="2837591" cy="2833908"/>
            <a:chOff x="5123977" y="1258050"/>
            <a:chExt cx="2837618" cy="2833936"/>
          </a:xfrm>
        </p:grpSpPr>
        <p:sp>
          <p:nvSpPr>
            <p:cNvPr id="214" name="Google Shape;214;p17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16" name="Google Shape;216;p17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Hygienic measures:</a:t>
              </a:r>
              <a:endPara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7" name="Google Shape;217;p17"/>
            <p:cNvSpPr txBox="1"/>
            <p:nvPr/>
          </p:nvSpPr>
          <p:spPr>
            <a:xfrm rot="-2700000">
              <a:off x="5369671" y="2659576"/>
              <a:ext cx="2826447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❖"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Hand washing, Limiting contact with him, Don’t share his personal items, Avoid sharing</a:t>
              </a:r>
              <a:r>
                <a:rPr baseline="30000"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drinking glasses or dining utensils.</a:t>
              </a:r>
              <a:b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❖"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Isolation in one room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7"/>
          <p:cNvSpPr/>
          <p:nvPr/>
        </p:nvSpPr>
        <p:spPr>
          <a:xfrm>
            <a:off x="407775" y="5679153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818304" y="5679153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1204140" y="6041070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1752600" y="5686425"/>
            <a:ext cx="5341500" cy="876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 32-year-old male married and has 2 children came for pre-employment check up. The following hepatitis B markers are shown: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571500" y="58864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case2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419100" y="6992075"/>
            <a:ext cx="45015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Hepatitis B S antigen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......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Reactive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Anti-Hepa B Core lgG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4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.......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Reactive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Hep- B e Antigen...........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Reactive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Anti- Hepa B e Antigen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5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… Nonreactive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Anti-Hepa B Surface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6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....... Nonreactive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3630225" y="7063500"/>
            <a:ext cx="35793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 has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chronic hepatitis B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virus as Core IgG is reactive or positive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 is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highly infectious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as e antigen is reactive or positive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-131175" y="9671199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That's why we advise to use disposable one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higher exposed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infectious agent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Means it's old more than 6 months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High viral load indicates viral activity (highly infectious)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3879175" y="9673351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6. Indicates Immunity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256563" y="4171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>
            <a:off x="4066563" y="4171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 txBox="1"/>
          <p:nvPr/>
        </p:nvSpPr>
        <p:spPr>
          <a:xfrm>
            <a:off x="654175" y="78526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36" name="Google Shape;236;p18"/>
          <p:cNvGrpSpPr/>
          <p:nvPr/>
        </p:nvGrpSpPr>
        <p:grpSpPr>
          <a:xfrm rot="2700000">
            <a:off x="4304875" y="-474097"/>
            <a:ext cx="2803264" cy="2879921"/>
            <a:chOff x="3203958" y="1258050"/>
            <a:chExt cx="2803290" cy="2879949"/>
          </a:xfrm>
        </p:grpSpPr>
        <p:sp>
          <p:nvSpPr>
            <p:cNvPr id="237" name="Google Shape;237;p1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7CBE5F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 rot="-2700000">
              <a:off x="3420998" y="3205316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A2C4C9"/>
                  </a:solidFill>
                  <a:latin typeface="Changa"/>
                  <a:ea typeface="Changa"/>
                  <a:cs typeface="Changa"/>
                  <a:sym typeface="Changa"/>
                </a:rPr>
                <a:t>2</a:t>
              </a:r>
              <a:endParaRPr b="1" i="0" sz="1200" u="none" cap="none" strike="noStrike">
                <a:solidFill>
                  <a:srgbClr val="A2C4C9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39" name="Google Shape;239;p18"/>
            <p:cNvSpPr txBox="1"/>
            <p:nvPr/>
          </p:nvSpPr>
          <p:spPr>
            <a:xfrm rot="-2700000">
              <a:off x="3459168" y="2205570"/>
              <a:ext cx="2738625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7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Measures for contacts</a:t>
              </a:r>
              <a:endPara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0" name="Google Shape;240;p18"/>
            <p:cNvSpPr txBox="1"/>
            <p:nvPr/>
          </p:nvSpPr>
          <p:spPr>
            <a:xfrm rot="-2700000">
              <a:off x="3401201" y="2699739"/>
              <a:ext cx="2842994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SzPts val="1200"/>
                <a:buFont typeface="Mada"/>
                <a:buChar char="❖"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Ask about vaccination of children, Screen family contacts if they are immune or not and start vaccinate the non immune ones.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t/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2700000">
            <a:off x="438722" y="-544534"/>
            <a:ext cx="2881026" cy="3020785"/>
            <a:chOff x="5123977" y="1178936"/>
            <a:chExt cx="2881054" cy="3020814"/>
          </a:xfrm>
        </p:grpSpPr>
        <p:sp>
          <p:nvSpPr>
            <p:cNvPr id="242" name="Google Shape;242;p1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400" u="none" cap="none" strike="noStrike">
                <a:solidFill>
                  <a:srgbClr val="000000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 rot="-2700000">
              <a:off x="5341020" y="3205399"/>
              <a:ext cx="374201" cy="3742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en-GB" sz="1200">
                  <a:solidFill>
                    <a:srgbClr val="45818E"/>
                  </a:solidFill>
                  <a:latin typeface="Changa"/>
                  <a:ea typeface="Changa"/>
                  <a:cs typeface="Changa"/>
                  <a:sym typeface="Changa"/>
                </a:rPr>
                <a:t>1</a:t>
              </a:r>
              <a:endParaRPr b="1" i="0" sz="1200" u="none" cap="none" strike="noStrike">
                <a:solidFill>
                  <a:srgbClr val="45818E"/>
                </a:solidFill>
                <a:latin typeface="Changa"/>
                <a:ea typeface="Changa"/>
                <a:cs typeface="Changa"/>
                <a:sym typeface="Changa"/>
              </a:endParaRPr>
            </a:p>
          </p:txBody>
        </p:sp>
        <p:sp>
          <p:nvSpPr>
            <p:cNvPr id="244" name="Google Shape;244;p18"/>
            <p:cNvSpPr txBox="1"/>
            <p:nvPr/>
          </p:nvSpPr>
          <p:spPr>
            <a:xfrm rot="-2700000">
              <a:off x="5199071" y="2120639"/>
              <a:ext cx="282644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7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Measures for the patient:</a:t>
              </a:r>
              <a:endParaRPr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45" name="Google Shape;245;p18"/>
            <p:cNvSpPr txBox="1"/>
            <p:nvPr/>
          </p:nvSpPr>
          <p:spPr>
            <a:xfrm rot="-2700000">
              <a:off x="5230592" y="2691740"/>
              <a:ext cx="3040276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ada"/>
                <a:buChar char="❖"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Break the news for the patient / Ask for a source of infection</a:t>
              </a:r>
              <a:r>
                <a:rPr baseline="30000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1</a:t>
              </a: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 / exposure.</a:t>
              </a:r>
              <a:b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</a:br>
              <a:endParaRPr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ada"/>
                <a:buChar char="❖"/>
              </a:pP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Request Liver function tests, Ultrasound liver, PCR, Referral to hepatologist.</a:t>
              </a:r>
              <a:b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</a:br>
              <a:endParaRPr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ada"/>
                <a:buChar char="❖"/>
              </a:pPr>
              <a:r>
                <a:rPr b="1"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Educate</a:t>
              </a:r>
              <a:r>
                <a:rPr lang="en-GB" sz="1200">
                  <a:solidFill>
                    <a:schemeClr val="dk1"/>
                  </a:solidFill>
                  <a:latin typeface="Mada"/>
                  <a:ea typeface="Mada"/>
                  <a:cs typeface="Mada"/>
                  <a:sym typeface="Mada"/>
                </a:rPr>
                <a:t> how to be careful in contact with body fluids, inform him that the infection could be transmitted through mainly blood, Protective measures for relation with his wife, No blood donation.</a:t>
              </a:r>
              <a:endParaRPr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</p:grpSp>
      <p:sp>
        <p:nvSpPr>
          <p:cNvPr id="246" name="Google Shape;246;p18"/>
          <p:cNvSpPr/>
          <p:nvPr/>
        </p:nvSpPr>
        <p:spPr>
          <a:xfrm>
            <a:off x="483975" y="4307553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894504" y="4307553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1280340" y="4669470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1828800" y="4162425"/>
            <a:ext cx="5341500" cy="118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 42-year-old man presents with one day H/O fever, sneezing and cough. He used to go his farm, which has camels and sheep. The nurse in vital signs informed you that we may have a case of Corona virus. An outbreak of corona virus (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MERS-CoV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) is running.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647700" y="45148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case3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245325" y="5128300"/>
            <a:ext cx="7174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What general as well as specific measures should be taken?</a:t>
            </a:r>
            <a:endParaRPr b="1">
              <a:solidFill>
                <a:srgbClr val="C00000"/>
              </a:solidFill>
              <a:highlight>
                <a:srgbClr val="F5F5F5"/>
              </a:highlight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69125" y="5935050"/>
            <a:ext cx="7174800" cy="4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steps to ensure all persons with symptoms of a respiratory infection adhere to: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Respiratory hygiene Cough etiquette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and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Hand hygiene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Wear a mask / Cover your mouth and nose with a tissue when coughing or sneezing. q Use in the nearest waste receptacle to dispose of the tissue after use.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Consider posting visual alerts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(e.g. signs, posters) in strategic places (e.g., waiting areas, elevators, cafeterias) to provide patients and HCP with instructions (in appropriate languages) about hand hygiene, respiratory hygiene, and cough etiquette.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Provide supplies to perform hand hygiene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to all patients upon arrival to facility (e.g. at entrances of facility, waiting rooms, at patient check- in).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Personal Protective Equipment (PPE):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Gloves, Gowns, Respiratory Protection (N95 filtering facepiece respirator) and Eye Protection (eye goggles)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Patient Placement:</a:t>
            </a:r>
            <a:r>
              <a:rPr b="1" lang="en-GB" sz="1200">
                <a:solidFill>
                  <a:srgbClr val="C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Place a patient who might be infected with MERS-CoV in an Airborne Infection Isolation Room (AIIR) Take a nasopharyngeal swab (If positive, Isolate and treat) and (if negative, reassure and discharge)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Isolation for cases:</a:t>
            </a:r>
            <a:r>
              <a:rPr b="1" lang="en-GB" sz="1200">
                <a:solidFill>
                  <a:srgbClr val="C0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for 10 days or 72 hours after the fever and respiratory symptoms disappear whether at home or in quarantine facilities.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-142750" y="9689000"/>
            <a:ext cx="7486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Important for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OSCE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as you may ask about the source of Infection: operation, dental procedures… etc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256563" y="47813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4066563" y="47813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654175" y="84622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407775" y="4231353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818304" y="4231353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1204140" y="4593270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1752600" y="4086225"/>
            <a:ext cx="5341500" cy="1186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You have seen a 46-year-old man came for advice regarding malaria protection as he will travel after a week to a country endemic with malaria in Africa and will stay for 2 weeks.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571500" y="44386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case4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104175" y="5271425"/>
            <a:ext cx="71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How are you going to counsel him?</a:t>
            </a:r>
            <a:endParaRPr b="1">
              <a:solidFill>
                <a:srgbClr val="C00000"/>
              </a:solidFill>
              <a:highlight>
                <a:srgbClr val="F5F5F5"/>
              </a:highlight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0" y="304800"/>
            <a:ext cx="7589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You are entering the room of a patient with confirmed MERS-CoV. What precautions you should adhere to?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942449" y="2181150"/>
            <a:ext cx="5341500" cy="1080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1026734" y="1642457"/>
            <a:ext cx="465600" cy="46560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134F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1520450" y="1523475"/>
            <a:ext cx="46596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Standard, Contact, and Airborne precautions, including the following: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1190625" y="2381250"/>
            <a:ext cx="53220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Hand Hygiene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Personal Protective Equipment (PPE):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Gloves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Gowns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Respiratory Protection (N95 Mask) §Eye Protection (eye goggles)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297225" y="5998050"/>
            <a:ext cx="3126947" cy="698925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297213" y="6036450"/>
            <a:ext cx="863225" cy="583725"/>
          </a:xfrm>
          <a:custGeom>
            <a:rect b="b" l="l" r="r" t="t"/>
            <a:pathLst>
              <a:path extrusionOk="0" h="23349" w="34529">
                <a:moveTo>
                  <a:pt x="179" y="1"/>
                </a:moveTo>
                <a:cubicBezTo>
                  <a:pt x="60" y="441"/>
                  <a:pt x="0" y="929"/>
                  <a:pt x="0" y="1513"/>
                </a:cubicBezTo>
                <a:lnTo>
                  <a:pt x="0" y="3120"/>
                </a:lnTo>
                <a:lnTo>
                  <a:pt x="0" y="20205"/>
                </a:lnTo>
                <a:lnTo>
                  <a:pt x="0" y="21825"/>
                </a:lnTo>
                <a:cubicBezTo>
                  <a:pt x="0" y="22396"/>
                  <a:pt x="60" y="22908"/>
                  <a:pt x="179" y="23349"/>
                </a:cubicBezTo>
                <a:cubicBezTo>
                  <a:pt x="934" y="20479"/>
                  <a:pt x="3946" y="20258"/>
                  <a:pt x="6319" y="20258"/>
                </a:cubicBezTo>
                <a:cubicBezTo>
                  <a:pt x="6752" y="20258"/>
                  <a:pt x="7164" y="20265"/>
                  <a:pt x="7537" y="20265"/>
                </a:cubicBezTo>
                <a:lnTo>
                  <a:pt x="22527" y="20265"/>
                </a:lnTo>
                <a:cubicBezTo>
                  <a:pt x="29159" y="20265"/>
                  <a:pt x="34528" y="15038"/>
                  <a:pt x="34528" y="8597"/>
                </a:cubicBezTo>
                <a:cubicBezTo>
                  <a:pt x="34528" y="6597"/>
                  <a:pt x="34016" y="4715"/>
                  <a:pt x="33112" y="3072"/>
                </a:cubicBezTo>
                <a:lnTo>
                  <a:pt x="7323" y="3072"/>
                </a:lnTo>
                <a:lnTo>
                  <a:pt x="7323" y="3060"/>
                </a:lnTo>
                <a:cubicBezTo>
                  <a:pt x="6959" y="3060"/>
                  <a:pt x="6557" y="3068"/>
                  <a:pt x="6134" y="3068"/>
                </a:cubicBezTo>
                <a:cubicBezTo>
                  <a:pt x="3834" y="3068"/>
                  <a:pt x="923" y="2847"/>
                  <a:pt x="17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297213" y="5898750"/>
            <a:ext cx="839100" cy="698800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4107225" y="5998050"/>
            <a:ext cx="3126947" cy="698925"/>
          </a:xfrm>
          <a:custGeom>
            <a:rect b="b" l="l" r="r" t="t"/>
            <a:pathLst>
              <a:path extrusionOk="0" h="27957" w="116265">
                <a:moveTo>
                  <a:pt x="0" y="1"/>
                </a:moveTo>
                <a:lnTo>
                  <a:pt x="0" y="21741"/>
                </a:lnTo>
                <a:lnTo>
                  <a:pt x="0" y="23361"/>
                </a:lnTo>
                <a:cubicBezTo>
                  <a:pt x="0" y="27653"/>
                  <a:pt x="3455" y="27952"/>
                  <a:pt x="6111" y="27952"/>
                </a:cubicBezTo>
                <a:cubicBezTo>
                  <a:pt x="6542" y="27952"/>
                  <a:pt x="6952" y="27945"/>
                  <a:pt x="7323" y="27945"/>
                </a:cubicBezTo>
                <a:lnTo>
                  <a:pt x="7323" y="27956"/>
                </a:lnTo>
                <a:lnTo>
                  <a:pt x="104597" y="27956"/>
                </a:lnTo>
                <a:cubicBezTo>
                  <a:pt x="111038" y="27956"/>
                  <a:pt x="116265" y="22730"/>
                  <a:pt x="116265" y="16276"/>
                </a:cubicBezTo>
                <a:cubicBezTo>
                  <a:pt x="116265" y="9835"/>
                  <a:pt x="111038" y="4608"/>
                  <a:pt x="104597" y="4608"/>
                </a:cubicBezTo>
                <a:lnTo>
                  <a:pt x="7323" y="4608"/>
                </a:lnTo>
                <a:lnTo>
                  <a:pt x="7323" y="4596"/>
                </a:lnTo>
                <a:cubicBezTo>
                  <a:pt x="6961" y="4596"/>
                  <a:pt x="6563" y="4604"/>
                  <a:pt x="6144" y="4604"/>
                </a:cubicBezTo>
                <a:cubicBezTo>
                  <a:pt x="3484" y="4604"/>
                  <a:pt x="0" y="4310"/>
                  <a:pt x="0" y="1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4107213" y="6036450"/>
            <a:ext cx="863225" cy="583725"/>
          </a:xfrm>
          <a:custGeom>
            <a:rect b="b" l="l" r="r" t="t"/>
            <a:pathLst>
              <a:path extrusionOk="0" h="23349" w="34529">
                <a:moveTo>
                  <a:pt x="179" y="1"/>
                </a:moveTo>
                <a:cubicBezTo>
                  <a:pt x="60" y="441"/>
                  <a:pt x="0" y="929"/>
                  <a:pt x="0" y="1513"/>
                </a:cubicBezTo>
                <a:lnTo>
                  <a:pt x="0" y="3120"/>
                </a:lnTo>
                <a:lnTo>
                  <a:pt x="0" y="20205"/>
                </a:lnTo>
                <a:lnTo>
                  <a:pt x="0" y="21825"/>
                </a:lnTo>
                <a:cubicBezTo>
                  <a:pt x="0" y="22396"/>
                  <a:pt x="60" y="22908"/>
                  <a:pt x="179" y="23349"/>
                </a:cubicBezTo>
                <a:cubicBezTo>
                  <a:pt x="934" y="20479"/>
                  <a:pt x="3946" y="20258"/>
                  <a:pt x="6319" y="20258"/>
                </a:cubicBezTo>
                <a:cubicBezTo>
                  <a:pt x="6752" y="20258"/>
                  <a:pt x="7164" y="20265"/>
                  <a:pt x="7537" y="20265"/>
                </a:cubicBezTo>
                <a:lnTo>
                  <a:pt x="22527" y="20265"/>
                </a:lnTo>
                <a:cubicBezTo>
                  <a:pt x="29159" y="20265"/>
                  <a:pt x="34528" y="15038"/>
                  <a:pt x="34528" y="8597"/>
                </a:cubicBezTo>
                <a:cubicBezTo>
                  <a:pt x="34528" y="6597"/>
                  <a:pt x="34016" y="4715"/>
                  <a:pt x="33112" y="3072"/>
                </a:cubicBezTo>
                <a:lnTo>
                  <a:pt x="7323" y="3072"/>
                </a:lnTo>
                <a:lnTo>
                  <a:pt x="7323" y="3060"/>
                </a:lnTo>
                <a:cubicBezTo>
                  <a:pt x="6959" y="3060"/>
                  <a:pt x="6557" y="3068"/>
                  <a:pt x="6134" y="3068"/>
                </a:cubicBezTo>
                <a:cubicBezTo>
                  <a:pt x="3834" y="3068"/>
                  <a:pt x="923" y="2847"/>
                  <a:pt x="179" y="1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4107213" y="5898750"/>
            <a:ext cx="839100" cy="698800"/>
          </a:xfrm>
          <a:custGeom>
            <a:rect b="b" l="l" r="r" t="t"/>
            <a:pathLst>
              <a:path extrusionOk="0" h="27952" w="33564">
                <a:moveTo>
                  <a:pt x="6144" y="1"/>
                </a:moveTo>
                <a:cubicBezTo>
                  <a:pt x="3484" y="1"/>
                  <a:pt x="0" y="294"/>
                  <a:pt x="0" y="4604"/>
                </a:cubicBezTo>
                <a:lnTo>
                  <a:pt x="0" y="6211"/>
                </a:lnTo>
                <a:lnTo>
                  <a:pt x="0" y="27952"/>
                </a:lnTo>
                <a:cubicBezTo>
                  <a:pt x="0" y="23660"/>
                  <a:pt x="3455" y="23360"/>
                  <a:pt x="6111" y="23360"/>
                </a:cubicBezTo>
                <a:cubicBezTo>
                  <a:pt x="6542" y="23360"/>
                  <a:pt x="6952" y="23368"/>
                  <a:pt x="7323" y="23368"/>
                </a:cubicBezTo>
                <a:lnTo>
                  <a:pt x="7323" y="23356"/>
                </a:lnTo>
                <a:lnTo>
                  <a:pt x="21896" y="23356"/>
                </a:lnTo>
                <a:cubicBezTo>
                  <a:pt x="28337" y="23356"/>
                  <a:pt x="33564" y="18129"/>
                  <a:pt x="33564" y="11688"/>
                </a:cubicBezTo>
                <a:cubicBezTo>
                  <a:pt x="33564" y="5235"/>
                  <a:pt x="28337" y="8"/>
                  <a:pt x="21896" y="8"/>
                </a:cubicBezTo>
                <a:lnTo>
                  <a:pt x="7323" y="8"/>
                </a:lnTo>
                <a:cubicBezTo>
                  <a:pt x="6961" y="8"/>
                  <a:pt x="6563" y="1"/>
                  <a:pt x="614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1457125" y="6022450"/>
            <a:ext cx="19527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General:</a:t>
            </a:r>
            <a:endParaRPr b="1" sz="22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4914900" y="5857875"/>
            <a:ext cx="3410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Specific </a:t>
            </a:r>
            <a:b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(Chemoprophylaxis):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342900" y="6772275"/>
            <a:ext cx="30813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No antimalarial drug is 100% protective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and must be combined with the use of personal protective measures, (i.e., insect repellent, long sleeves, long pants, sleeping in a mosquito-free setting or using an insecticide-treated bednet).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4066575" y="6696075"/>
            <a:ext cx="31677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Proguanil (Malarone):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Begin 1-2 days before travel, 1 tablet daily during travel, and for 7 days after leaving.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M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efloquine: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1 tablet weekly. Begin 1-2 weeks before travel, weekly during travel, and for 4 weeks after leaving.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❖"/>
            </a:pPr>
            <a:r>
              <a:rPr b="1" lang="en-GB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Doxycycline: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Begin 1-2 days before travel, daily during travel, and for 4 weeks after leaving.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"/>
          <p:cNvSpPr/>
          <p:nvPr/>
        </p:nvSpPr>
        <p:spPr>
          <a:xfrm>
            <a:off x="332763" y="3409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4142763" y="3409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 txBox="1"/>
          <p:nvPr/>
        </p:nvSpPr>
        <p:spPr>
          <a:xfrm>
            <a:off x="730375" y="70906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407775" y="345153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818304" y="345153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204140" y="707070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1752600" y="352425"/>
            <a:ext cx="5341500" cy="876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 56-year-old man came to you as planning to go to Haj. He asked is there any vaccines he should take and how to protect himself in crowded Tawaf.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7" name="Google Shape;297;p20"/>
          <p:cNvSpPr txBox="1"/>
          <p:nvPr/>
        </p:nvSpPr>
        <p:spPr>
          <a:xfrm>
            <a:off x="571500" y="5524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case5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98" name="Google Shape;298;p20"/>
          <p:cNvSpPr txBox="1"/>
          <p:nvPr/>
        </p:nvSpPr>
        <p:spPr>
          <a:xfrm>
            <a:off x="-12125" y="1228725"/>
            <a:ext cx="7181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Which disease are you afraid from other than flu?</a:t>
            </a:r>
            <a:endParaRPr b="1" sz="2000">
              <a:solidFill>
                <a:srgbClr val="C00000"/>
              </a:solidFill>
              <a:highlight>
                <a:srgbClr val="F5F5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483975" y="5907753"/>
            <a:ext cx="820740" cy="820740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0"/>
          <p:cNvSpPr/>
          <p:nvPr/>
        </p:nvSpPr>
        <p:spPr>
          <a:xfrm>
            <a:off x="894504" y="5907753"/>
            <a:ext cx="410199" cy="410610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>
            <a:off x="1280340" y="6269670"/>
            <a:ext cx="373084" cy="96512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1828800" y="5915025"/>
            <a:ext cx="5341500" cy="876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 58-year-old man came with his son because of fever and cough for 3 weeks. A sputum smear was sent and revealed TB bacilli positive.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647700" y="61150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case6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0" y="1781825"/>
            <a:ext cx="10079100" cy="4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Meningitis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Which Immunoprophylaxis are you going to give?</a:t>
            </a:r>
            <a:br>
              <a:rPr b="1" lang="en-GB" sz="2000">
                <a:solidFill>
                  <a:srgbClr val="C00000"/>
                </a:solidFill>
                <a:highlight>
                  <a:srgbClr val="F5F5F5"/>
                </a:highlight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Vaccination is used for meningococcal disease due to A, C, Y, and W serogroups (MCV4).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How to protect himself in Tawaf?</a:t>
            </a:r>
            <a:br>
              <a:rPr b="1" lang="en-GB" sz="2000">
                <a:solidFill>
                  <a:srgbClr val="C00000"/>
                </a:solidFill>
                <a:highlight>
                  <a:srgbClr val="F5F5F5"/>
                </a:highlight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Putting a face mask to protect against any nosocomial infections.</a:t>
            </a:r>
            <a:endParaRPr sz="2000">
              <a:solidFill>
                <a:srgbClr val="002060"/>
              </a:solidFill>
              <a:highlight>
                <a:srgbClr val="F5F5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Chemoprophylaxis (when there is probability of</a:t>
            </a:r>
            <a:b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presence of cases)</a:t>
            </a:r>
            <a:br>
              <a:rPr b="1" lang="en-GB" sz="2000">
                <a:solidFill>
                  <a:srgbClr val="C00000"/>
                </a:solidFill>
                <a:highlight>
                  <a:srgbClr val="F5F5F5"/>
                </a:highlight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Person-to-person transmission can be interrupted by chemoprophylaxis, which eradicates the asymptomatic 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nasopharyngeal carrier state.</a:t>
            </a:r>
            <a:endParaRPr sz="2000">
              <a:solidFill>
                <a:srgbClr val="002060"/>
              </a:solidFill>
              <a:highlight>
                <a:srgbClr val="F5F5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Rifampin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Ciprofloxacin, and Ceftriaxone are the antimicrobials that are used to eradicate meningococci from the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 nasopharynx.</a:t>
            </a:r>
            <a:endParaRPr sz="2000">
              <a:solidFill>
                <a:srgbClr val="002060"/>
              </a:solidFill>
              <a:highlight>
                <a:srgbClr val="F5F5F5"/>
              </a:highlight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128125" y="6703300"/>
            <a:ext cx="8584500" cy="3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How are you going to counsel him and his son</a:t>
            </a:r>
            <a:b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regarding transmission of this infection?</a:t>
            </a:r>
            <a:endParaRPr b="1" sz="2400">
              <a:solidFill>
                <a:srgbClr val="C00000"/>
              </a:solidFill>
              <a:highlight>
                <a:srgbClr val="F5F5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Measures for the patient: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Patient will put a face mask and should be admitted and isolated.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Also should be learned for cough etiquette.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Only discharged when 3 consecutive sputum smears are negative.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Measures for contacts: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❖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Screen by history taking, Quantiferon</a:t>
            </a:r>
            <a:r>
              <a:rPr baseline="30000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Chest X-ray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-142750" y="9689001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Influenza could be given also but it is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not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required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2 days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We do it for ppl with high risk such as healthcare workers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-75" y="9696450"/>
            <a:ext cx="7589400" cy="1002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332763" y="3409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4142763" y="3409700"/>
            <a:ext cx="806675" cy="806675"/>
          </a:xfrm>
          <a:custGeom>
            <a:rect b="b" l="l" r="r" t="t"/>
            <a:pathLst>
              <a:path extrusionOk="0" h="32267" w="32267">
                <a:moveTo>
                  <a:pt x="16134" y="1"/>
                </a:moveTo>
                <a:cubicBezTo>
                  <a:pt x="7216" y="1"/>
                  <a:pt x="1" y="7216"/>
                  <a:pt x="1" y="16133"/>
                </a:cubicBezTo>
                <a:cubicBezTo>
                  <a:pt x="1" y="25039"/>
                  <a:pt x="7216" y="32266"/>
                  <a:pt x="16134" y="32266"/>
                </a:cubicBezTo>
                <a:cubicBezTo>
                  <a:pt x="25051" y="32266"/>
                  <a:pt x="32266" y="25039"/>
                  <a:pt x="32266" y="16133"/>
                </a:cubicBezTo>
                <a:cubicBezTo>
                  <a:pt x="32266" y="7216"/>
                  <a:pt x="25051" y="1"/>
                  <a:pt x="161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"/>
          <p:cNvSpPr txBox="1"/>
          <p:nvPr/>
        </p:nvSpPr>
        <p:spPr>
          <a:xfrm>
            <a:off x="730375" y="7090650"/>
            <a:ext cx="566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6" name="Google Shape;316;p21"/>
          <p:cNvSpPr txBox="1"/>
          <p:nvPr/>
        </p:nvSpPr>
        <p:spPr>
          <a:xfrm>
            <a:off x="-12125" y="1228725"/>
            <a:ext cx="71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21"/>
          <p:cNvSpPr txBox="1"/>
          <p:nvPr/>
        </p:nvSpPr>
        <p:spPr>
          <a:xfrm>
            <a:off x="0" y="1781825"/>
            <a:ext cx="1007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highlight>
                <a:srgbClr val="F5F5F5"/>
              </a:highlight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551725" y="418900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114300" y="583025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35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20" name="Google Shape;320;p21"/>
          <p:cNvGrpSpPr/>
          <p:nvPr/>
        </p:nvGrpSpPr>
        <p:grpSpPr>
          <a:xfrm>
            <a:off x="551725" y="361950"/>
            <a:ext cx="566175" cy="923575"/>
            <a:chOff x="1085125" y="209550"/>
            <a:chExt cx="566175" cy="923575"/>
          </a:xfrm>
        </p:grpSpPr>
        <p:sp>
          <p:nvSpPr>
            <p:cNvPr id="321" name="Google Shape;321;p21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1235794" y="447688"/>
            <a:ext cx="5305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What percentage of people living with hepatitis KNOW they are infected?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637575" y="1230375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A.Less than 5%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 B.30 %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C.50%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D.More than 90%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709402" y="2380850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257175" y="2544975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35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27" name="Google Shape;327;p21"/>
          <p:cNvGrpSpPr/>
          <p:nvPr/>
        </p:nvGrpSpPr>
        <p:grpSpPr>
          <a:xfrm>
            <a:off x="694600" y="2323900"/>
            <a:ext cx="566175" cy="923575"/>
            <a:chOff x="1085125" y="209550"/>
            <a:chExt cx="566175" cy="923575"/>
          </a:xfrm>
        </p:grpSpPr>
        <p:sp>
          <p:nvSpPr>
            <p:cNvPr id="328" name="Google Shape;328;p21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1"/>
          <p:cNvSpPr txBox="1"/>
          <p:nvPr/>
        </p:nvSpPr>
        <p:spPr>
          <a:xfrm>
            <a:off x="1248500" y="2240163"/>
            <a:ext cx="50886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You have a friend who is going to China for 7 months. He leaves in 2 weeks. He has never received either hepatitis A or B vaccines.</a:t>
            </a:r>
            <a:b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b="1" lang="en-GB" sz="1200">
                <a:latin typeface="Mada"/>
                <a:ea typeface="Mada"/>
                <a:cs typeface="Mada"/>
                <a:sym typeface="Mada"/>
              </a:rPr>
              <a:t>Which is the best choice today for his immuno-prophylaxis of hepatitis A?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638175" y="3296950"/>
            <a:ext cx="5673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A) A dose of hepatitis A vaccine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B) A dose of IM immunoglobulin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1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C) A dose of IM immunoglobulin and a dose of hepatitis A vaccine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D) First dose of hepatitis A vaccine today and a booster dose the day before he leaves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770438" y="4577375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 txBox="1"/>
          <p:nvPr/>
        </p:nvSpPr>
        <p:spPr>
          <a:xfrm>
            <a:off x="333013" y="4741500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5818E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3500">
              <a:solidFill>
                <a:srgbClr val="45818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4" name="Google Shape;334;p21"/>
          <p:cNvGrpSpPr/>
          <p:nvPr/>
        </p:nvGrpSpPr>
        <p:grpSpPr>
          <a:xfrm>
            <a:off x="770438" y="4520425"/>
            <a:ext cx="566175" cy="923575"/>
            <a:chOff x="1085125" y="209550"/>
            <a:chExt cx="566175" cy="923575"/>
          </a:xfrm>
        </p:grpSpPr>
        <p:sp>
          <p:nvSpPr>
            <p:cNvPr id="335" name="Google Shape;335;p21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21"/>
          <p:cNvSpPr txBox="1"/>
          <p:nvPr/>
        </p:nvSpPr>
        <p:spPr>
          <a:xfrm>
            <a:off x="1454506" y="4529963"/>
            <a:ext cx="5305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What is the most important patient education information to give your friend about avoiding hepatitis A exposure?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637575" y="5556600"/>
            <a:ext cx="59037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A) Tell him to avoid sharing needles or using non-sterile needles.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B) Remind him about using insect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repellent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and mosquito netting at night.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 C) Encourage him to take safe sex precautions.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D) Explain good hand washing and food and water precautions.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09402" y="6724250"/>
            <a:ext cx="6166800" cy="80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 txBox="1"/>
          <p:nvPr/>
        </p:nvSpPr>
        <p:spPr>
          <a:xfrm>
            <a:off x="257175" y="6888375"/>
            <a:ext cx="433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A2C4C9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3500">
              <a:solidFill>
                <a:srgbClr val="A2C4C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694600" y="6667300"/>
            <a:ext cx="566175" cy="923575"/>
            <a:chOff x="1085125" y="209550"/>
            <a:chExt cx="566175" cy="923575"/>
          </a:xfrm>
        </p:grpSpPr>
        <p:sp>
          <p:nvSpPr>
            <p:cNvPr id="342" name="Google Shape;342;p21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21"/>
          <p:cNvSpPr txBox="1"/>
          <p:nvPr/>
        </p:nvSpPr>
        <p:spPr>
          <a:xfrm>
            <a:off x="1172300" y="6583575"/>
            <a:ext cx="56736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 nurse sustains a needle stick from a patient who is known to be HBsAg-positive. She has been vaccinated previously with hepatitis B vaccine and is a known non-immune (No antibodies). </a:t>
            </a:r>
            <a:r>
              <a:rPr b="1" lang="en-GB" sz="1200">
                <a:latin typeface="Mada"/>
                <a:ea typeface="Mada"/>
                <a:cs typeface="Mada"/>
                <a:sym typeface="Mada"/>
              </a:rPr>
              <a:t>What postexposure prophylaxis should the nurse receive?</a:t>
            </a:r>
            <a:endParaRPr b="1"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5" name="Google Shape;345;p21"/>
          <p:cNvSpPr txBox="1"/>
          <p:nvPr/>
        </p:nvSpPr>
        <p:spPr>
          <a:xfrm>
            <a:off x="730375" y="7639300"/>
            <a:ext cx="61668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A) One dose of hepatitis B vaccine.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B) One dose of HB immunoglobulins and one dose of hepatitis B vaccine. 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C) No vaccination but proper cleaning of site of injury.</a:t>
            </a:r>
            <a:br>
              <a:rPr lang="en-GB" sz="1200">
                <a:latin typeface="Mada"/>
                <a:ea typeface="Mada"/>
                <a:cs typeface="Mada"/>
                <a:sym typeface="Mada"/>
              </a:rPr>
            </a:br>
            <a:r>
              <a:rPr lang="en-GB" sz="1200">
                <a:latin typeface="Mada"/>
                <a:ea typeface="Mada"/>
                <a:cs typeface="Mada"/>
                <a:sym typeface="Mada"/>
              </a:rPr>
              <a:t>D) Test the nurse for anti-HBs level; treat accordingly.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6" name="Google Shape;346;p21"/>
          <p:cNvSpPr txBox="1"/>
          <p:nvPr/>
        </p:nvSpPr>
        <p:spPr>
          <a:xfrm rot="5400000">
            <a:off x="6854775" y="9291925"/>
            <a:ext cx="683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1)A </a:t>
            </a:r>
            <a:endParaRPr sz="900">
              <a:solidFill>
                <a:schemeClr val="dk2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2)A</a:t>
            </a:r>
            <a:b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3)D</a:t>
            </a:r>
            <a:b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</a:br>
            <a:r>
              <a:rPr lang="en-GB" sz="900">
                <a:solidFill>
                  <a:schemeClr val="dk2"/>
                </a:solidFill>
                <a:latin typeface="Mada"/>
                <a:ea typeface="Mada"/>
                <a:cs typeface="Mada"/>
                <a:sym typeface="Mada"/>
              </a:rPr>
              <a:t>4)B</a:t>
            </a:r>
            <a:endParaRPr sz="900">
              <a:solidFill>
                <a:schemeClr val="dk2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-142750" y="9689001"/>
            <a:ext cx="6071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AutoNum type="arabicPeriod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Given for ppl with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high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risk of hepatitis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