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698475" cx="7589525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ada"/>
      <p:regular r:id="rId20"/>
      <p:bold r:id="rId21"/>
    </p:embeddedFont>
    <p:embeddedFont>
      <p:font typeface="Bree Serif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da-regular.fntdata"/><Relationship Id="rId11" Type="http://schemas.openxmlformats.org/officeDocument/2006/relationships/slide" Target="slides/slide5.xml"/><Relationship Id="rId22" Type="http://schemas.openxmlformats.org/officeDocument/2006/relationships/font" Target="fonts/BreeSerif-regular.fntdata"/><Relationship Id="rId10" Type="http://schemas.openxmlformats.org/officeDocument/2006/relationships/slide" Target="slides/slide4.xml"/><Relationship Id="rId21" Type="http://schemas.openxmlformats.org/officeDocument/2006/relationships/font" Target="fonts/Mad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Nuni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Nuni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3-28T12:15:48.290">
    <p:pos x="6000" y="0"/>
    <p:text>Revised, thank you very much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ad464241c_0_6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ad46424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330fd730cae32c_1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330fd730cae32c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524122076e4c718_61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524122076e4c718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07810615ab3ded_2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07810615ab3ded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7ea5c961499a2b_78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7ea5c961499a2b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524122076e4c718_10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524122076e4c718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93d398573fc03b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93d398573fc03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d1e0b9f4f89b745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d1e0b9f4f89b74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11" Type="http://schemas.openxmlformats.org/officeDocument/2006/relationships/image" Target="../media/image2.png"/><Relationship Id="rId10" Type="http://schemas.openxmlformats.org/officeDocument/2006/relationships/hyperlink" Target="https://drive.google.com/file/d/1reUfFnhKEnA0aS02ByIlAC3fvV2bKoA5/view?usp=drivesdk" TargetMode="External"/><Relationship Id="rId9" Type="http://schemas.openxmlformats.org/officeDocument/2006/relationships/hyperlink" Target="https://drive.google.com/file/d/1reUfFnhKEnA0aS02ByIlAC3fvV2bKoA5/view?usp=drivesdk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hyperlink" Target="https://drive.google.com/open?id=1TKjgKmuF8-7aGjiAgt-2f6dUWPkTI7rnH1d3RF0xuIw" TargetMode="External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590900" y="23717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Tutorial 9: NCD Prevention</a:t>
            </a:r>
            <a:endParaRPr sz="32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762150" y="96297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Textbook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" name="Google Shape;65;p13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13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26075" y="5022334"/>
            <a:ext cx="3471000" cy="17319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Renad </a:t>
            </a: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Alhaqbani</a:t>
            </a:r>
            <a:endParaRPr sz="17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497025" y="4868357"/>
            <a:ext cx="2652534" cy="65010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Was Done by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755" y="5748662"/>
            <a:ext cx="327250" cy="3272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323852" y="6752574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Mada"/>
                <a:ea typeface="Mada"/>
                <a:cs typeface="Mada"/>
                <a:sym typeface="Mada"/>
                <a:hlinkClick r:id="rId9"/>
              </a:rPr>
              <a:t>Click  here for </a:t>
            </a:r>
            <a:r>
              <a:rPr lang="en-GB" sz="1800" u="sng">
                <a:solidFill>
                  <a:schemeClr val="hlink"/>
                </a:solidFill>
                <a:latin typeface="Mada"/>
                <a:ea typeface="Mada"/>
                <a:cs typeface="Mada"/>
                <a:sym typeface="Mada"/>
                <a:hlinkClick r:id="rId10"/>
              </a:rPr>
              <a:t>tutorial 4</a:t>
            </a:r>
            <a:r>
              <a:rPr lang="en-GB" sz="1800"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8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(imp especially stages of counseling and the 5 A’s) </a:t>
            </a:r>
            <a:endParaRPr b="1" sz="1800" u="sng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6250" y="76800"/>
            <a:ext cx="867000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650475" y="1748824"/>
            <a:ext cx="72225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What areas are you going to discuss regarding smoking history?</a:t>
            </a:r>
            <a:endParaRPr b="1" sz="24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A2C4C9"/>
                </a:solidFill>
              </a:rPr>
              <a:t>  </a:t>
            </a:r>
            <a:endParaRPr b="1" sz="2400">
              <a:solidFill>
                <a:srgbClr val="A2C4C9"/>
              </a:solidFill>
            </a:endParaRPr>
          </a:p>
        </p:txBody>
      </p:sp>
      <p:grpSp>
        <p:nvGrpSpPr>
          <p:cNvPr id="80" name="Google Shape;80;p14"/>
          <p:cNvGrpSpPr/>
          <p:nvPr/>
        </p:nvGrpSpPr>
        <p:grpSpPr>
          <a:xfrm>
            <a:off x="84300" y="547056"/>
            <a:ext cx="6686325" cy="923598"/>
            <a:chOff x="331575" y="5069553"/>
            <a:chExt cx="6686325" cy="883572"/>
          </a:xfrm>
        </p:grpSpPr>
        <p:sp>
          <p:nvSpPr>
            <p:cNvPr id="81" name="Google Shape;81;p14"/>
            <p:cNvSpPr/>
            <p:nvPr/>
          </p:nvSpPr>
          <p:spPr>
            <a:xfrm>
              <a:off x="331575" y="5069553"/>
              <a:ext cx="820740" cy="820740"/>
            </a:xfrm>
            <a:custGeom>
              <a:rect b="b" l="l" r="r" t="t"/>
              <a:pathLst>
                <a:path extrusionOk="0" h="23944" w="23944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rgbClr val="EEEEEE"/>
            </a:solidFill>
            <a:ln cap="flat" cmpd="sng" w="1905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742104" y="5069553"/>
              <a:ext cx="410199" cy="410610"/>
            </a:xfrm>
            <a:custGeom>
              <a:rect b="b" l="l" r="r" t="t"/>
              <a:pathLst>
                <a:path extrusionOk="0" h="11979" w="11967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45818E"/>
            </a:solidFill>
            <a:ln cap="flat" cmpd="sng" w="19050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127940" y="5431470"/>
              <a:ext cx="373084" cy="96512"/>
            </a:xfrm>
            <a:custGeom>
              <a:rect b="b" l="l" r="r" t="t"/>
              <a:pathLst>
                <a:path extrusionOk="0" h="3216" w="12432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676400" y="5076825"/>
              <a:ext cx="5341500" cy="8763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85" name="Google Shape;85;p14"/>
            <p:cNvSpPr txBox="1"/>
            <p:nvPr/>
          </p:nvSpPr>
          <p:spPr>
            <a:xfrm>
              <a:off x="476250" y="5286375"/>
              <a:ext cx="566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latin typeface="Mada"/>
                  <a:ea typeface="Mada"/>
                  <a:cs typeface="Mada"/>
                  <a:sym typeface="Mada"/>
                </a:rPr>
                <a:t>Cass 1</a:t>
              </a:r>
              <a:endParaRPr b="1" sz="11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86" name="Google Shape;86;p14"/>
          <p:cNvSpPr txBox="1"/>
          <p:nvPr/>
        </p:nvSpPr>
        <p:spPr>
          <a:xfrm>
            <a:off x="1522925" y="546925"/>
            <a:ext cx="524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Abdullah a 44-year-old man came to you for help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as he is thinking to quit smoking. His BMI 27 and his BP 136/ 84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Take a history and how are you going to counsel him to quit smoking?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87" name="Google Shape;87;p14"/>
          <p:cNvGrpSpPr/>
          <p:nvPr/>
        </p:nvGrpSpPr>
        <p:grpSpPr>
          <a:xfrm>
            <a:off x="84293" y="1605875"/>
            <a:ext cx="566175" cy="923575"/>
            <a:chOff x="1085125" y="209550"/>
            <a:chExt cx="566175" cy="923575"/>
          </a:xfrm>
        </p:grpSpPr>
        <p:sp>
          <p:nvSpPr>
            <p:cNvPr id="88" name="Google Shape;88;p14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4"/>
          <p:cNvSpPr txBox="1"/>
          <p:nvPr/>
        </p:nvSpPr>
        <p:spPr>
          <a:xfrm>
            <a:off x="220303" y="2529449"/>
            <a:ext cx="432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rgbClr val="134F5C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5400">
              <a:solidFill>
                <a:srgbClr val="134F5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743204" y="2750418"/>
            <a:ext cx="54000" cy="540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797200" y="2890975"/>
            <a:ext cx="5587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Smoking history: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how many?</a:t>
            </a:r>
            <a:endParaRPr i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how long? </a:t>
            </a:r>
            <a:endParaRPr i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smokers around him at home or work? </a:t>
            </a:r>
            <a:endParaRPr i="1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93" name="Google Shape;93;p14"/>
          <p:cNvGrpSpPr/>
          <p:nvPr/>
        </p:nvGrpSpPr>
        <p:grpSpPr>
          <a:xfrm>
            <a:off x="3375108" y="2512873"/>
            <a:ext cx="6442197" cy="831000"/>
            <a:chOff x="220303" y="3535373"/>
            <a:chExt cx="6442197" cy="831000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220303" y="3535373"/>
              <a:ext cx="432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5400">
                  <a:solidFill>
                    <a:srgbClr val="D0E0E3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 b="1" sz="540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743204" y="3756342"/>
              <a:ext cx="54000" cy="540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797200" y="3896901"/>
              <a:ext cx="58653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History of previous attempts of quitting:</a:t>
              </a: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 </a:t>
              </a:r>
              <a:endParaRPr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How many times? </a:t>
              </a:r>
              <a:endParaRPr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Success or failure and why?</a:t>
              </a:r>
              <a:endParaRPr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97" name="Google Shape;97;p14"/>
          <p:cNvSpPr txBox="1"/>
          <p:nvPr/>
        </p:nvSpPr>
        <p:spPr>
          <a:xfrm>
            <a:off x="220303" y="3439224"/>
            <a:ext cx="432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5400">
              <a:solidFill>
                <a:srgbClr val="45818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758129" y="3772929"/>
            <a:ext cx="54000" cy="540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835775" y="3916700"/>
            <a:ext cx="45720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Motivation to quit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is he ready to quit smoking?</a:t>
            </a:r>
            <a:endParaRPr i="1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220303" y="4356805"/>
            <a:ext cx="5148897" cy="858705"/>
            <a:chOff x="220303" y="4595961"/>
            <a:chExt cx="5148897" cy="858705"/>
          </a:xfrm>
        </p:grpSpPr>
        <p:sp>
          <p:nvSpPr>
            <p:cNvPr id="101" name="Google Shape;101;p14"/>
            <p:cNvSpPr txBox="1"/>
            <p:nvPr/>
          </p:nvSpPr>
          <p:spPr>
            <a:xfrm>
              <a:off x="220303" y="4595961"/>
              <a:ext cx="432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5400">
                  <a:solidFill>
                    <a:srgbClr val="666666"/>
                  </a:solidFill>
                  <a:latin typeface="Georgia"/>
                  <a:ea typeface="Georgia"/>
                  <a:cs typeface="Georgia"/>
                  <a:sym typeface="Georgia"/>
                </a:rPr>
                <a:t>5</a:t>
              </a:r>
              <a:endParaRPr b="1" sz="5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43204" y="4914666"/>
              <a:ext cx="54000" cy="540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797200" y="5055250"/>
              <a:ext cx="45720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Family history:</a:t>
              </a: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 CVD, Stroke, Cancer, etc.</a:t>
              </a:r>
              <a:endParaRPr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04" name="Google Shape;104;p14"/>
          <p:cNvSpPr txBox="1"/>
          <p:nvPr/>
        </p:nvSpPr>
        <p:spPr>
          <a:xfrm>
            <a:off x="3375100" y="3290425"/>
            <a:ext cx="4320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76A5AF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b="1" sz="5400">
              <a:solidFill>
                <a:srgbClr val="76A5A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3923415" y="3584434"/>
            <a:ext cx="36600" cy="8004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4036800" y="3665750"/>
            <a:ext cx="3516000" cy="18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General health issues: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➔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Chronic disease: CVD, HTN, chronic cough, depression, etc.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➔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Explores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ICE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: (Have to be asked in history taking)      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Idea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: He wants to give up, will some medication help him , or there are other options to try 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Concern: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Mostly he is afraid to have lung cancer       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Expecting: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to get a advise on how to stop smoking  Chance for opportunistic screening (only asked e.g. BP) 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3578634" y="4398638"/>
            <a:ext cx="432000" cy="367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5056337" y="4229901"/>
            <a:ext cx="2252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 for OSCE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184425" y="5952950"/>
            <a:ext cx="7222500" cy="34749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The 5 A’s: Ask, Advise, Assess, Assist, and Arrange.</a:t>
            </a:r>
            <a:endParaRPr b="1" sz="1100">
              <a:highlight>
                <a:srgbClr val="D0E0E3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ada"/>
                <a:ea typeface="Mada"/>
                <a:cs typeface="Mada"/>
                <a:sym typeface="Mada"/>
              </a:rPr>
              <a:t>ASK:</a:t>
            </a:r>
            <a:r>
              <a:rPr lang="en-GB" sz="1100">
                <a:latin typeface="Mada"/>
                <a:ea typeface="Mada"/>
                <a:cs typeface="Mada"/>
                <a:sym typeface="Mada"/>
              </a:rPr>
              <a:t> Ensure that tobacco-use status is obtained and recorded at every patient visit, and ask an open-ended question</a:t>
            </a:r>
            <a:endParaRPr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i="1" lang="en-GB" sz="1100">
                <a:latin typeface="Mada"/>
                <a:ea typeface="Mada"/>
                <a:cs typeface="Mada"/>
                <a:sym typeface="Mada"/>
              </a:rPr>
              <a:t>“Have you ever smoked?”</a:t>
            </a:r>
            <a:endParaRPr i="1"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i="1" lang="en-GB" sz="1100">
                <a:latin typeface="Mada"/>
                <a:ea typeface="Mada"/>
                <a:cs typeface="Mada"/>
                <a:sym typeface="Mada"/>
              </a:rPr>
              <a:t>“How often do you smoke?”</a:t>
            </a:r>
            <a:endParaRPr i="1"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i="1" lang="en-GB" sz="1100">
                <a:latin typeface="Mada"/>
                <a:ea typeface="Mada"/>
                <a:cs typeface="Mada"/>
                <a:sym typeface="Mada"/>
              </a:rPr>
              <a:t>“When is the last time you smoked?”</a:t>
            </a:r>
            <a:endParaRPr i="1"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i="1" lang="en-GB" sz="1100">
                <a:latin typeface="Mada"/>
                <a:ea typeface="Mada"/>
                <a:cs typeface="Mada"/>
                <a:sym typeface="Mada"/>
              </a:rPr>
              <a:t>“How many cigarettes did you smoke yesterday/last week/last month?”</a:t>
            </a:r>
            <a:endParaRPr i="1"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i="1" lang="en-GB" sz="1100">
                <a:latin typeface="Mada"/>
                <a:ea typeface="Mada"/>
                <a:cs typeface="Mada"/>
                <a:sym typeface="Mada"/>
              </a:rPr>
              <a:t>“Why do you think it would be a good idea to quit?”</a:t>
            </a:r>
            <a:endParaRPr i="1"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i="1" lang="en-GB" sz="1100">
                <a:latin typeface="Mada"/>
                <a:ea typeface="Mada"/>
                <a:cs typeface="Mada"/>
                <a:sym typeface="Mada"/>
              </a:rPr>
              <a:t>“</a:t>
            </a:r>
            <a:r>
              <a:rPr i="1" lang="en-GB" sz="1100">
                <a:latin typeface="Mada"/>
                <a:ea typeface="Mada"/>
                <a:cs typeface="Mada"/>
                <a:sym typeface="Mada"/>
              </a:rPr>
              <a:t>Do you dip or use snuff?”</a:t>
            </a:r>
            <a:endParaRPr i="1" sz="11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ada"/>
                <a:ea typeface="Mada"/>
                <a:cs typeface="Mada"/>
                <a:sym typeface="Mada"/>
              </a:rPr>
              <a:t>ADVICE: </a:t>
            </a:r>
            <a:r>
              <a:rPr lang="en-GB" sz="1100">
                <a:latin typeface="Mada"/>
                <a:ea typeface="Mada"/>
                <a:cs typeface="Mada"/>
                <a:sym typeface="Mada"/>
              </a:rPr>
              <a:t>Advise your patients to quit smoking. Use clear, strong, and personalized language to get your point across.</a:t>
            </a:r>
            <a:endParaRPr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i="1" lang="en-GB" sz="1100">
                <a:latin typeface="Mada"/>
                <a:ea typeface="Mada"/>
                <a:cs typeface="Mada"/>
                <a:sym typeface="Mada"/>
              </a:rPr>
              <a:t>“Quitting is the single most important thing you can do to protect your health as well as your family.” </a:t>
            </a:r>
            <a:endParaRPr i="1"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i="1" lang="en-GB" sz="1100">
                <a:latin typeface="Mada"/>
                <a:ea typeface="Mada"/>
                <a:cs typeface="Mada"/>
                <a:sym typeface="Mada"/>
              </a:rPr>
              <a:t>“quitting will help you to save money.”</a:t>
            </a:r>
            <a:endParaRPr i="1" sz="11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ada"/>
                <a:ea typeface="Mada"/>
                <a:cs typeface="Mada"/>
                <a:sym typeface="Mada"/>
              </a:rPr>
              <a:t>ASSESS</a:t>
            </a:r>
            <a:r>
              <a:rPr lang="en-GB" sz="1100">
                <a:latin typeface="Mada"/>
                <a:ea typeface="Mada"/>
                <a:cs typeface="Mada"/>
                <a:sym typeface="Mada"/>
              </a:rPr>
              <a:t>: Ask every patient if she is willing to quit at this time. </a:t>
            </a:r>
            <a:endParaRPr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lang="en-GB" sz="1100">
                <a:latin typeface="Mada"/>
                <a:ea typeface="Mada"/>
                <a:cs typeface="Mada"/>
                <a:sym typeface="Mada"/>
              </a:rPr>
              <a:t>If she is willing to quit, offer praise and provide resources and assistance.</a:t>
            </a:r>
            <a:endParaRPr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lang="en-GB" sz="1100">
                <a:latin typeface="Mada"/>
                <a:ea typeface="Mada"/>
                <a:cs typeface="Mada"/>
                <a:sym typeface="Mada"/>
              </a:rPr>
              <a:t>If they have tried to quit in the past, get more information.</a:t>
            </a:r>
            <a:endParaRPr sz="11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latin typeface="Mada"/>
                <a:ea typeface="Mada"/>
                <a:cs typeface="Mada"/>
                <a:sym typeface="Mada"/>
              </a:rPr>
              <a:t>“So you’ve tried to quit. What do you think triggered you to start smoking again?”</a:t>
            </a:r>
            <a:endParaRPr i="1" sz="1100"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ada"/>
              <a:buChar char="●"/>
            </a:pPr>
            <a:r>
              <a:rPr lang="en-GB" sz="1100">
                <a:latin typeface="Mada"/>
                <a:ea typeface="Mada"/>
                <a:cs typeface="Mada"/>
                <a:sym typeface="Mada"/>
              </a:rPr>
              <a:t>If unwilling to quit, help motivate the patient by using the “5 R’s”: Relevance, Risks, Rewards, Roadblocks, and Repetition. </a:t>
            </a:r>
            <a:endParaRPr sz="11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ada"/>
                <a:ea typeface="Mada"/>
                <a:cs typeface="Mada"/>
                <a:sym typeface="Mada"/>
              </a:rPr>
              <a:t>ASSIST</a:t>
            </a:r>
            <a:r>
              <a:rPr lang="en-GB" sz="1100">
                <a:latin typeface="Mada"/>
                <a:ea typeface="Mada"/>
                <a:cs typeface="Mada"/>
                <a:sym typeface="Mada"/>
              </a:rPr>
              <a:t>: Assist your patients with a quit plan.</a:t>
            </a:r>
            <a:endParaRPr sz="11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ada"/>
                <a:ea typeface="Mada"/>
                <a:cs typeface="Mada"/>
                <a:sym typeface="Mada"/>
              </a:rPr>
              <a:t>ARRANGE: </a:t>
            </a:r>
            <a:r>
              <a:rPr lang="en-GB" sz="1100">
                <a:latin typeface="Mada"/>
                <a:ea typeface="Mada"/>
                <a:cs typeface="Mada"/>
                <a:sym typeface="Mada"/>
              </a:rPr>
              <a:t>Schedule follow-up visits/phone calls to review patient progress toward quitting.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184423" y="5417699"/>
            <a:ext cx="60717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Recall from Tutorial 4</a:t>
            </a:r>
            <a:endParaRPr sz="24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85925" y="9696450"/>
            <a:ext cx="7222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Important steps in all cases: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1) full h</a:t>
            </a:r>
            <a:r>
              <a:rPr lang="en-GB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istory 2) focus history 3) maintain eye contact 4) break bad news by asking: what're your expectations?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652300" y="575974"/>
            <a:ext cx="72225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How can you help him to quit smoking?</a:t>
            </a:r>
            <a:endParaRPr b="1" sz="24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19" name="Google Shape;119;p15"/>
          <p:cNvGrpSpPr/>
          <p:nvPr/>
        </p:nvGrpSpPr>
        <p:grpSpPr>
          <a:xfrm>
            <a:off x="122855" y="370375"/>
            <a:ext cx="566175" cy="923575"/>
            <a:chOff x="1085125" y="209550"/>
            <a:chExt cx="566175" cy="923575"/>
          </a:xfrm>
        </p:grpSpPr>
        <p:sp>
          <p:nvSpPr>
            <p:cNvPr id="120" name="Google Shape;120;p15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15"/>
          <p:cNvGrpSpPr/>
          <p:nvPr/>
        </p:nvGrpSpPr>
        <p:grpSpPr>
          <a:xfrm>
            <a:off x="122850" y="1294003"/>
            <a:ext cx="7222458" cy="7894404"/>
            <a:chOff x="122850" y="1641016"/>
            <a:chExt cx="6512586" cy="6300402"/>
          </a:xfrm>
        </p:grpSpPr>
        <p:grpSp>
          <p:nvGrpSpPr>
            <p:cNvPr id="123" name="Google Shape;123;p15"/>
            <p:cNvGrpSpPr/>
            <p:nvPr/>
          </p:nvGrpSpPr>
          <p:grpSpPr>
            <a:xfrm>
              <a:off x="122850" y="1641016"/>
              <a:ext cx="6512586" cy="5027912"/>
              <a:chOff x="122850" y="1641016"/>
              <a:chExt cx="6512586" cy="5027912"/>
            </a:xfrm>
          </p:grpSpPr>
          <p:grpSp>
            <p:nvGrpSpPr>
              <p:cNvPr id="124" name="Google Shape;124;p15"/>
              <p:cNvGrpSpPr/>
              <p:nvPr/>
            </p:nvGrpSpPr>
            <p:grpSpPr>
              <a:xfrm>
                <a:off x="122850" y="1641016"/>
                <a:ext cx="6512579" cy="2639400"/>
                <a:chOff x="596100" y="7181624"/>
                <a:chExt cx="6512579" cy="2639400"/>
              </a:xfrm>
            </p:grpSpPr>
            <p:sp>
              <p:nvSpPr>
                <p:cNvPr id="125" name="Google Shape;125;p15"/>
                <p:cNvSpPr/>
                <p:nvPr/>
              </p:nvSpPr>
              <p:spPr>
                <a:xfrm rot="5400000">
                  <a:off x="526950" y="7860374"/>
                  <a:ext cx="810600" cy="6723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 rot="5400000">
                  <a:off x="526950" y="8469974"/>
                  <a:ext cx="810600" cy="6723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27" name="Google Shape;127;p15"/>
                <p:cNvSpPr/>
                <p:nvPr/>
              </p:nvSpPr>
              <p:spPr>
                <a:xfrm rot="5400000">
                  <a:off x="526950" y="9079574"/>
                  <a:ext cx="810600" cy="6723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28" name="Google Shape;128;p15"/>
                <p:cNvSpPr/>
                <p:nvPr/>
              </p:nvSpPr>
              <p:spPr>
                <a:xfrm rot="5400000">
                  <a:off x="526950" y="7250774"/>
                  <a:ext cx="810600" cy="6723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>
                  <a:off x="1264379" y="7189125"/>
                  <a:ext cx="5844300" cy="479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2C4C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75600" lIns="75600" spcFirstLastPara="1" rIns="75600" wrap="square" tIns="756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Discuss the benefits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 to quit smoking</a:t>
                  </a:r>
                  <a:r>
                    <a:rPr lang="en-GB" sz="1200">
                      <a:latin typeface="Mada"/>
                      <a:ea typeface="Mada"/>
                      <a:cs typeface="Mada"/>
                      <a:sym typeface="Mada"/>
                    </a:rPr>
                    <a:t> </a:t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>
                  <a:off x="1264379" y="7798725"/>
                  <a:ext cx="5844300" cy="479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2C4C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75600" lIns="75600" spcFirstLastPara="1" rIns="75600" wrap="square" tIns="756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Discuss the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 </a:t>
                  </a:r>
                  <a:r>
                    <a:rPr b="1"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risks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 associated with smoking (cancer, COPD, ect)</a:t>
                  </a:r>
                  <a:r>
                    <a:rPr lang="en-GB" sz="1200">
                      <a:latin typeface="Mada"/>
                      <a:ea typeface="Mada"/>
                      <a:cs typeface="Mada"/>
                      <a:sym typeface="Mada"/>
                    </a:rPr>
                    <a:t> </a:t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>
                  <a:off x="1264379" y="8408325"/>
                  <a:ext cx="5844300" cy="479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2C4C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75600" lIns="75600" spcFirstLastPara="1" rIns="75600" wrap="square" tIns="756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Behavioral smoking counseling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 (Avoid places used for smoking, tell family and friends about quitting</a:t>
                  </a:r>
                  <a:r>
                    <a:rPr lang="en-GB" sz="1200">
                      <a:latin typeface="Mada"/>
                      <a:ea typeface="Mada"/>
                      <a:cs typeface="Mada"/>
                      <a:sym typeface="Mada"/>
                    </a:rPr>
                    <a:t> 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smoking, firm refusal of cigarette from others).</a:t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32" name="Google Shape;132;p15"/>
                <p:cNvSpPr/>
                <p:nvPr/>
              </p:nvSpPr>
              <p:spPr>
                <a:xfrm>
                  <a:off x="1264379" y="9017925"/>
                  <a:ext cx="5844300" cy="479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2C4C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75600" lIns="75600" spcFirstLastPara="1" rIns="75600" wrap="square" tIns="756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Discuss the different </a:t>
                  </a:r>
                  <a:r>
                    <a:rPr b="1"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pharmacological treatments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 options and their efficacy.</a:t>
                  </a:r>
                  <a:r>
                    <a:rPr lang="en-GB" sz="1200">
                      <a:latin typeface="Mada"/>
                      <a:ea typeface="Mada"/>
                      <a:cs typeface="Mada"/>
                      <a:sym typeface="Mada"/>
                    </a:rPr>
                    <a:t> </a:t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</p:grpSp>
          <p:grpSp>
            <p:nvGrpSpPr>
              <p:cNvPr id="133" name="Google Shape;133;p15"/>
              <p:cNvGrpSpPr/>
              <p:nvPr/>
            </p:nvGrpSpPr>
            <p:grpSpPr>
              <a:xfrm>
                <a:off x="122857" y="4029529"/>
                <a:ext cx="6512579" cy="2639400"/>
                <a:chOff x="596100" y="7181624"/>
                <a:chExt cx="6512579" cy="2639400"/>
              </a:xfrm>
            </p:grpSpPr>
            <p:sp>
              <p:nvSpPr>
                <p:cNvPr id="134" name="Google Shape;134;p15"/>
                <p:cNvSpPr/>
                <p:nvPr/>
              </p:nvSpPr>
              <p:spPr>
                <a:xfrm rot="5400000">
                  <a:off x="526950" y="7860374"/>
                  <a:ext cx="810600" cy="6723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35" name="Google Shape;135;p15"/>
                <p:cNvSpPr/>
                <p:nvPr/>
              </p:nvSpPr>
              <p:spPr>
                <a:xfrm rot="5400000">
                  <a:off x="526950" y="8469974"/>
                  <a:ext cx="810600" cy="6723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36" name="Google Shape;136;p15"/>
                <p:cNvSpPr/>
                <p:nvPr/>
              </p:nvSpPr>
              <p:spPr>
                <a:xfrm rot="5400000">
                  <a:off x="526950" y="9079574"/>
                  <a:ext cx="810600" cy="6723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37" name="Google Shape;137;p15"/>
                <p:cNvSpPr/>
                <p:nvPr/>
              </p:nvSpPr>
              <p:spPr>
                <a:xfrm rot="5400000">
                  <a:off x="526950" y="7250774"/>
                  <a:ext cx="810600" cy="6723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38" name="Google Shape;138;p15"/>
                <p:cNvSpPr/>
                <p:nvPr/>
              </p:nvSpPr>
              <p:spPr>
                <a:xfrm>
                  <a:off x="1264379" y="7189125"/>
                  <a:ext cx="5844300" cy="479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2C4C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75600" lIns="75600" spcFirstLastPara="1" rIns="75600" wrap="square" tIns="756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Brief him about choices of </a:t>
                  </a:r>
                  <a:r>
                    <a:rPr b="1"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Nicotine replacement therapy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 or varenicline (Champix)</a:t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39" name="Google Shape;139;p15"/>
                <p:cNvSpPr/>
                <p:nvPr/>
              </p:nvSpPr>
              <p:spPr>
                <a:xfrm>
                  <a:off x="1264379" y="7798725"/>
                  <a:ext cx="5844300" cy="479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2C4C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75600" lIns="75600" spcFirstLastPara="1" rIns="75600" wrap="square" tIns="756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Agree on a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 </a:t>
                  </a:r>
                  <a:r>
                    <a:rPr b="1"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plan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 to proceed with his quitting</a:t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40" name="Google Shape;140;p15"/>
                <p:cNvSpPr/>
                <p:nvPr/>
              </p:nvSpPr>
              <p:spPr>
                <a:xfrm>
                  <a:off x="1264379" y="8408325"/>
                  <a:ext cx="5844300" cy="479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2C4C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75600" lIns="75600" spcFirstLastPara="1" rIns="75600" wrap="square" tIns="756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41" name="Google Shape;141;p15"/>
                <p:cNvSpPr/>
                <p:nvPr/>
              </p:nvSpPr>
              <p:spPr>
                <a:xfrm>
                  <a:off x="1264379" y="9017925"/>
                  <a:ext cx="5844300" cy="479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2C4C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75600" lIns="75600" spcFirstLastPara="1" rIns="75600" wrap="square" tIns="756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Respect his choice</a:t>
                  </a:r>
                  <a:r>
                    <a:rPr lang="en-GB" sz="12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 of advice on who to approach</a:t>
                  </a:r>
                  <a:endParaRPr sz="12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</p:grpSp>
        </p:grpSp>
        <p:sp>
          <p:nvSpPr>
            <p:cNvPr id="142" name="Google Shape;142;p15"/>
            <p:cNvSpPr/>
            <p:nvPr/>
          </p:nvSpPr>
          <p:spPr>
            <a:xfrm rot="5400000">
              <a:off x="53701" y="7199968"/>
              <a:ext cx="810600" cy="672300"/>
            </a:xfrm>
            <a:prstGeom prst="chevron">
              <a:avLst>
                <a:gd fmla="val 49133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 rot="5400000">
              <a:off x="53701" y="6590368"/>
              <a:ext cx="810600" cy="672300"/>
            </a:xfrm>
            <a:prstGeom prst="chevron">
              <a:avLst>
                <a:gd fmla="val 49133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791130" y="6528720"/>
              <a:ext cx="5844300" cy="479400"/>
            </a:xfrm>
            <a:prstGeom prst="rect">
              <a:avLst/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Encourage him to </a:t>
              </a:r>
              <a:r>
                <a:rPr b="1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attend the Primary care smoking cessation clinic.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791130" y="7138320"/>
              <a:ext cx="5844300" cy="479400"/>
            </a:xfrm>
            <a:prstGeom prst="rect">
              <a:avLst/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Agree on </a:t>
              </a:r>
              <a:r>
                <a:rPr b="1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discussing his success or failure attempts</a:t>
              </a: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 after two weeks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834400" y="5756770"/>
            <a:ext cx="65109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Define a date to stop smoking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(e.g. write a contract between physician and smoker, put this contract in a place to be seen daily, remove ash tray, through any cigarette at home, anything reminding for smoking)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16"/>
          <p:cNvGrpSpPr/>
          <p:nvPr/>
        </p:nvGrpSpPr>
        <p:grpSpPr>
          <a:xfrm>
            <a:off x="49876" y="772749"/>
            <a:ext cx="6398871" cy="9878663"/>
            <a:chOff x="127575" y="560275"/>
            <a:chExt cx="6023600" cy="10138200"/>
          </a:xfrm>
        </p:grpSpPr>
        <p:pic>
          <p:nvPicPr>
            <p:cNvPr id="153" name="Google Shape;15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7575" y="560275"/>
              <a:ext cx="6023600" cy="594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7575" y="6105600"/>
              <a:ext cx="6023600" cy="4592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16"/>
          <p:cNvSpPr txBox="1"/>
          <p:nvPr/>
        </p:nvSpPr>
        <p:spPr>
          <a:xfrm>
            <a:off x="470847" y="244785"/>
            <a:ext cx="60717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Practice with </a:t>
            </a:r>
            <a:r>
              <a:rPr b="1" lang="en-GB" sz="2100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Checklist of smoking cessation </a:t>
            </a:r>
            <a:endParaRPr b="1" sz="2100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56" name="Google Shape;156;p16"/>
          <p:cNvGrpSpPr/>
          <p:nvPr/>
        </p:nvGrpSpPr>
        <p:grpSpPr>
          <a:xfrm>
            <a:off x="49864" y="244764"/>
            <a:ext cx="470944" cy="582683"/>
            <a:chOff x="1085125" y="209550"/>
            <a:chExt cx="566175" cy="923575"/>
          </a:xfrm>
        </p:grpSpPr>
        <p:sp>
          <p:nvSpPr>
            <p:cNvPr id="157" name="Google Shape;157;p1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16"/>
          <p:cNvSpPr txBox="1"/>
          <p:nvPr/>
        </p:nvSpPr>
        <p:spPr>
          <a:xfrm>
            <a:off x="6448750" y="2494589"/>
            <a:ext cx="13662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latin typeface="Nunito"/>
                <a:ea typeface="Nunito"/>
                <a:cs typeface="Nunito"/>
                <a:sym typeface="Nunito"/>
              </a:rPr>
              <a:t>From 43</a:t>
            </a:r>
            <a:r>
              <a:rPr b="1" lang="en-GB" sz="1700" u="sng">
                <a:latin typeface="Nunito"/>
                <a:ea typeface="Nunito"/>
                <a:cs typeface="Nunito"/>
                <a:sym typeface="Nunito"/>
              </a:rPr>
              <a:t>6 </a:t>
            </a:r>
            <a:r>
              <a:rPr b="1" lang="en-GB" sz="1700" u="sng">
                <a:latin typeface="Nunito"/>
                <a:ea typeface="Nunito"/>
                <a:cs typeface="Nunito"/>
                <a:sym typeface="Nunito"/>
              </a:rPr>
              <a:t>OSCE file</a:t>
            </a:r>
            <a:endParaRPr b="1" sz="1700" u="sng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16"/>
          <p:cNvSpPr/>
          <p:nvPr/>
        </p:nvSpPr>
        <p:spPr>
          <a:xfrm rot="10800000">
            <a:off x="6530225" y="50"/>
            <a:ext cx="1059300" cy="6456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6602198" y="31546"/>
            <a:ext cx="10593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 u="sng">
                <a:latin typeface="Nunito"/>
                <a:ea typeface="Nunito"/>
                <a:cs typeface="Nunito"/>
                <a:sym typeface="Nunito"/>
              </a:rPr>
              <a:t>Extra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650475" y="1748825"/>
            <a:ext cx="72225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Take a history based on her results</a:t>
            </a:r>
            <a:endParaRPr b="1" sz="24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endParaRPr b="1" sz="24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84288" y="546929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494816" y="546929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880653" y="908847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1429125" y="554200"/>
            <a:ext cx="5483700" cy="92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228963" y="763751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ada"/>
                <a:ea typeface="Mada"/>
                <a:cs typeface="Mada"/>
                <a:sym typeface="Mada"/>
              </a:rPr>
              <a:t>Cass 2</a:t>
            </a:r>
            <a:endParaRPr b="1"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1434524" y="554200"/>
            <a:ext cx="558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Mona a 46-year-old woman came to check some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results. She is totally asymptomatic. BMI 31, BP 124/75   Fasting plasma glucose: 8.4 mmol/L (151 mg/dl) 2 hours postprandial: 13.7 mmol/L (247 mg/dl) HbA1C:8.4%.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Take a history and how are you going to manage her?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74" name="Google Shape;174;p17"/>
          <p:cNvGrpSpPr/>
          <p:nvPr/>
        </p:nvGrpSpPr>
        <p:grpSpPr>
          <a:xfrm>
            <a:off x="84293" y="1605875"/>
            <a:ext cx="566175" cy="923575"/>
            <a:chOff x="1085125" y="209550"/>
            <a:chExt cx="566175" cy="923575"/>
          </a:xfrm>
        </p:grpSpPr>
        <p:sp>
          <p:nvSpPr>
            <p:cNvPr id="175" name="Google Shape;175;p17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17"/>
          <p:cNvSpPr txBox="1"/>
          <p:nvPr/>
        </p:nvSpPr>
        <p:spPr>
          <a:xfrm>
            <a:off x="2480228" y="5697663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1705322" y="2573250"/>
            <a:ext cx="24399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Personal and social history: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Job, marriage, children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966831" y="5994111"/>
            <a:ext cx="18609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Symptoms: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polyuria, polydipsia, nocturia, loss of weight,   Duration of the symptoms.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2714144" y="6158012"/>
            <a:ext cx="26553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Symptoms of complication: 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burning / numbness of foot, visual disturbances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5117894" y="6104810"/>
            <a:ext cx="15048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Risk factors: 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Smoking, HTN, obesity, exercise, etc.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4839721" y="4675726"/>
            <a:ext cx="1259360" cy="1476361"/>
          </a:xfrm>
          <a:custGeom>
            <a:rect b="b" l="l" r="r" t="t"/>
            <a:pathLst>
              <a:path extrusionOk="0" h="70236" w="57663">
                <a:moveTo>
                  <a:pt x="28838" y="0"/>
                </a:moveTo>
                <a:cubicBezTo>
                  <a:pt x="12931" y="0"/>
                  <a:pt x="1" y="12942"/>
                  <a:pt x="1" y="28837"/>
                </a:cubicBezTo>
                <a:cubicBezTo>
                  <a:pt x="1" y="29480"/>
                  <a:pt x="513" y="30004"/>
                  <a:pt x="1156" y="30004"/>
                </a:cubicBezTo>
                <a:cubicBezTo>
                  <a:pt x="1799" y="30004"/>
                  <a:pt x="2323" y="29480"/>
                  <a:pt x="2323" y="28837"/>
                </a:cubicBezTo>
                <a:cubicBezTo>
                  <a:pt x="2323" y="14216"/>
                  <a:pt x="14217" y="2322"/>
                  <a:pt x="28838" y="2322"/>
                </a:cubicBezTo>
                <a:cubicBezTo>
                  <a:pt x="43447" y="2322"/>
                  <a:pt x="55341" y="14216"/>
                  <a:pt x="55341" y="28837"/>
                </a:cubicBezTo>
                <a:cubicBezTo>
                  <a:pt x="55341" y="43458"/>
                  <a:pt x="43447" y="55352"/>
                  <a:pt x="28838" y="55352"/>
                </a:cubicBezTo>
                <a:cubicBezTo>
                  <a:pt x="28195" y="55352"/>
                  <a:pt x="27671" y="55864"/>
                  <a:pt x="27671" y="56507"/>
                </a:cubicBezTo>
                <a:lnTo>
                  <a:pt x="27671" y="66294"/>
                </a:lnTo>
                <a:lnTo>
                  <a:pt x="22980" y="61603"/>
                </a:lnTo>
                <a:cubicBezTo>
                  <a:pt x="22754" y="61371"/>
                  <a:pt x="22456" y="61255"/>
                  <a:pt x="22158" y="61255"/>
                </a:cubicBezTo>
                <a:cubicBezTo>
                  <a:pt x="21861" y="61255"/>
                  <a:pt x="21563" y="61371"/>
                  <a:pt x="21337" y="61603"/>
                </a:cubicBezTo>
                <a:cubicBezTo>
                  <a:pt x="20884" y="62056"/>
                  <a:pt x="20884" y="62782"/>
                  <a:pt x="21337" y="63234"/>
                </a:cubicBezTo>
                <a:lnTo>
                  <a:pt x="27992" y="69902"/>
                </a:lnTo>
                <a:cubicBezTo>
                  <a:pt x="28207" y="70116"/>
                  <a:pt x="28504" y="70235"/>
                  <a:pt x="28814" y="70235"/>
                </a:cubicBezTo>
                <a:cubicBezTo>
                  <a:pt x="29124" y="70235"/>
                  <a:pt x="29421" y="70116"/>
                  <a:pt x="29635" y="69902"/>
                </a:cubicBezTo>
                <a:lnTo>
                  <a:pt x="36291" y="63234"/>
                </a:lnTo>
                <a:cubicBezTo>
                  <a:pt x="36744" y="62782"/>
                  <a:pt x="36744" y="62056"/>
                  <a:pt x="36291" y="61603"/>
                </a:cubicBezTo>
                <a:cubicBezTo>
                  <a:pt x="36065" y="61371"/>
                  <a:pt x="35767" y="61255"/>
                  <a:pt x="35470" y="61255"/>
                </a:cubicBezTo>
                <a:cubicBezTo>
                  <a:pt x="35172" y="61255"/>
                  <a:pt x="34874" y="61371"/>
                  <a:pt x="34648" y="61603"/>
                </a:cubicBezTo>
                <a:lnTo>
                  <a:pt x="29993" y="66258"/>
                </a:lnTo>
                <a:lnTo>
                  <a:pt x="29993" y="57650"/>
                </a:lnTo>
                <a:cubicBezTo>
                  <a:pt x="45352" y="57031"/>
                  <a:pt x="57663" y="44351"/>
                  <a:pt x="57663" y="28837"/>
                </a:cubicBezTo>
                <a:cubicBezTo>
                  <a:pt x="57663" y="12942"/>
                  <a:pt x="44733" y="0"/>
                  <a:pt x="28838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4992871" y="4870443"/>
            <a:ext cx="855276" cy="822891"/>
          </a:xfrm>
          <a:custGeom>
            <a:rect b="b" l="l" r="r" t="t"/>
            <a:pathLst>
              <a:path extrusionOk="0" h="39148" w="39161">
                <a:moveTo>
                  <a:pt x="19587" y="0"/>
                </a:moveTo>
                <a:cubicBezTo>
                  <a:pt x="8776" y="0"/>
                  <a:pt x="1" y="8763"/>
                  <a:pt x="1" y="19574"/>
                </a:cubicBezTo>
                <a:cubicBezTo>
                  <a:pt x="1" y="30385"/>
                  <a:pt x="8776" y="39148"/>
                  <a:pt x="19587" y="39148"/>
                </a:cubicBezTo>
                <a:cubicBezTo>
                  <a:pt x="30398" y="39148"/>
                  <a:pt x="39161" y="30385"/>
                  <a:pt x="39161" y="19574"/>
                </a:cubicBezTo>
                <a:cubicBezTo>
                  <a:pt x="39161" y="8763"/>
                  <a:pt x="30398" y="0"/>
                  <a:pt x="19587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84" name="Google Shape;184;p17"/>
          <p:cNvGrpSpPr/>
          <p:nvPr/>
        </p:nvGrpSpPr>
        <p:grpSpPr>
          <a:xfrm>
            <a:off x="2890122" y="4675726"/>
            <a:ext cx="1259609" cy="1476392"/>
            <a:chOff x="3440872" y="2449832"/>
            <a:chExt cx="1196324" cy="1456870"/>
          </a:xfrm>
        </p:grpSpPr>
        <p:sp>
          <p:nvSpPr>
            <p:cNvPr id="185" name="Google Shape;185;p17"/>
            <p:cNvSpPr/>
            <p:nvPr/>
          </p:nvSpPr>
          <p:spPr>
            <a:xfrm>
              <a:off x="3440872" y="2449832"/>
              <a:ext cx="1196324" cy="1456870"/>
            </a:xfrm>
            <a:custGeom>
              <a:rect b="b" l="l" r="r" t="t"/>
              <a:pathLst>
                <a:path extrusionOk="0" h="70236" w="57675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7" y="30004"/>
                  </a:cubicBezTo>
                  <a:cubicBezTo>
                    <a:pt x="1810" y="30004"/>
                    <a:pt x="2322" y="29480"/>
                    <a:pt x="2322" y="28837"/>
                  </a:cubicBezTo>
                  <a:cubicBezTo>
                    <a:pt x="2322" y="14216"/>
                    <a:pt x="14217" y="2322"/>
                    <a:pt x="28838" y="2322"/>
                  </a:cubicBezTo>
                  <a:cubicBezTo>
                    <a:pt x="43458" y="2322"/>
                    <a:pt x="55353" y="14216"/>
                    <a:pt x="55353" y="28837"/>
                  </a:cubicBezTo>
                  <a:cubicBezTo>
                    <a:pt x="55353" y="43458"/>
                    <a:pt x="43458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82"/>
                  </a:lnTo>
                  <a:lnTo>
                    <a:pt x="22992" y="61603"/>
                  </a:lnTo>
                  <a:cubicBezTo>
                    <a:pt x="22765" y="61371"/>
                    <a:pt x="22471" y="61255"/>
                    <a:pt x="22175" y="61255"/>
                  </a:cubicBezTo>
                  <a:cubicBezTo>
                    <a:pt x="21878" y="61255"/>
                    <a:pt x="21581" y="61371"/>
                    <a:pt x="21349" y="61603"/>
                  </a:cubicBezTo>
                  <a:cubicBezTo>
                    <a:pt x="20896" y="62056"/>
                    <a:pt x="20896" y="62782"/>
                    <a:pt x="21349" y="63234"/>
                  </a:cubicBezTo>
                  <a:lnTo>
                    <a:pt x="28016" y="69902"/>
                  </a:lnTo>
                  <a:cubicBezTo>
                    <a:pt x="28242" y="70128"/>
                    <a:pt x="28540" y="70235"/>
                    <a:pt x="28838" y="70235"/>
                  </a:cubicBezTo>
                  <a:cubicBezTo>
                    <a:pt x="29135" y="70235"/>
                    <a:pt x="29421" y="70128"/>
                    <a:pt x="29659" y="69902"/>
                  </a:cubicBezTo>
                  <a:lnTo>
                    <a:pt x="36315" y="63234"/>
                  </a:lnTo>
                  <a:cubicBezTo>
                    <a:pt x="36767" y="62782"/>
                    <a:pt x="36767" y="62056"/>
                    <a:pt x="36315" y="61603"/>
                  </a:cubicBezTo>
                  <a:cubicBezTo>
                    <a:pt x="36089" y="61371"/>
                    <a:pt x="35791" y="61255"/>
                    <a:pt x="35493" y="61255"/>
                  </a:cubicBezTo>
                  <a:cubicBezTo>
                    <a:pt x="35196" y="61255"/>
                    <a:pt x="34898" y="61371"/>
                    <a:pt x="34672" y="61603"/>
                  </a:cubicBezTo>
                  <a:lnTo>
                    <a:pt x="29993" y="66270"/>
                  </a:lnTo>
                  <a:lnTo>
                    <a:pt x="29993" y="57650"/>
                  </a:lnTo>
                  <a:cubicBezTo>
                    <a:pt x="45363" y="57031"/>
                    <a:pt x="57675" y="44351"/>
                    <a:pt x="57675" y="28837"/>
                  </a:cubicBezTo>
                  <a:cubicBezTo>
                    <a:pt x="57675" y="12942"/>
                    <a:pt x="44732" y="0"/>
                    <a:pt x="28838" y="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3633014" y="2641974"/>
              <a:ext cx="812048" cy="812027"/>
            </a:xfrm>
            <a:custGeom>
              <a:rect b="b" l="l" r="r" t="t"/>
              <a:pathLst>
                <a:path extrusionOk="0" h="39148" w="39149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5" y="39148"/>
                    <a:pt x="39148" y="30385"/>
                    <a:pt x="39148" y="19574"/>
                  </a:cubicBezTo>
                  <a:cubicBezTo>
                    <a:pt x="39148" y="8763"/>
                    <a:pt x="30385" y="0"/>
                    <a:pt x="19575" y="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1173785" y="4675726"/>
            <a:ext cx="1259609" cy="1476392"/>
            <a:chOff x="1713304" y="2637307"/>
            <a:chExt cx="1196324" cy="1456870"/>
          </a:xfrm>
        </p:grpSpPr>
        <p:sp>
          <p:nvSpPr>
            <p:cNvPr id="188" name="Google Shape;188;p17"/>
            <p:cNvSpPr/>
            <p:nvPr/>
          </p:nvSpPr>
          <p:spPr>
            <a:xfrm>
              <a:off x="1713304" y="2637307"/>
              <a:ext cx="1196324" cy="1456870"/>
            </a:xfrm>
            <a:custGeom>
              <a:rect b="b" l="l" r="r" t="t"/>
              <a:pathLst>
                <a:path extrusionOk="0" h="70236" w="57675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35"/>
                  </a:lnTo>
                  <a:lnTo>
                    <a:pt x="23039" y="61603"/>
                  </a:lnTo>
                  <a:cubicBezTo>
                    <a:pt x="22813" y="61371"/>
                    <a:pt x="22516" y="61255"/>
                    <a:pt x="22218" y="61255"/>
                  </a:cubicBezTo>
                  <a:cubicBezTo>
                    <a:pt x="21920" y="61255"/>
                    <a:pt x="21623" y="61371"/>
                    <a:pt x="21396" y="61603"/>
                  </a:cubicBezTo>
                  <a:cubicBezTo>
                    <a:pt x="20944" y="62056"/>
                    <a:pt x="20944" y="62782"/>
                    <a:pt x="21396" y="63234"/>
                  </a:cubicBezTo>
                  <a:lnTo>
                    <a:pt x="28052" y="69902"/>
                  </a:lnTo>
                  <a:cubicBezTo>
                    <a:pt x="28266" y="70116"/>
                    <a:pt x="28564" y="70235"/>
                    <a:pt x="28874" y="70235"/>
                  </a:cubicBezTo>
                  <a:cubicBezTo>
                    <a:pt x="29183" y="70235"/>
                    <a:pt x="29481" y="70116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8" y="61603"/>
                  </a:cubicBezTo>
                  <a:lnTo>
                    <a:pt x="29993" y="66318"/>
                  </a:lnTo>
                  <a:lnTo>
                    <a:pt x="29993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33" y="0"/>
                    <a:pt x="28838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905447" y="2829449"/>
              <a:ext cx="812048" cy="812027"/>
            </a:xfrm>
            <a:custGeom>
              <a:rect b="b" l="l" r="r" t="t"/>
              <a:pathLst>
                <a:path extrusionOk="0" h="39148" w="39149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90" name="Google Shape;190;p17"/>
          <p:cNvSpPr/>
          <p:nvPr/>
        </p:nvSpPr>
        <p:spPr>
          <a:xfrm>
            <a:off x="407624" y="2944363"/>
            <a:ext cx="855014" cy="822891"/>
          </a:xfrm>
          <a:custGeom>
            <a:rect b="b" l="l" r="r" t="t"/>
            <a:pathLst>
              <a:path extrusionOk="0" h="39148" w="39149">
                <a:moveTo>
                  <a:pt x="19575" y="0"/>
                </a:moveTo>
                <a:cubicBezTo>
                  <a:pt x="8764" y="0"/>
                  <a:pt x="1" y="8763"/>
                  <a:pt x="1" y="19574"/>
                </a:cubicBezTo>
                <a:cubicBezTo>
                  <a:pt x="1" y="30385"/>
                  <a:pt x="8764" y="39148"/>
                  <a:pt x="19575" y="39148"/>
                </a:cubicBezTo>
                <a:cubicBezTo>
                  <a:pt x="30386" y="39148"/>
                  <a:pt x="39149" y="30385"/>
                  <a:pt x="39149" y="19574"/>
                </a:cubicBezTo>
                <a:cubicBezTo>
                  <a:pt x="39149" y="8763"/>
                  <a:pt x="30386" y="0"/>
                  <a:pt x="19575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17"/>
          <p:cNvSpPr/>
          <p:nvPr/>
        </p:nvSpPr>
        <p:spPr>
          <a:xfrm rot="-5400000">
            <a:off x="337338" y="2617631"/>
            <a:ext cx="1259622" cy="1476361"/>
          </a:xfrm>
          <a:custGeom>
            <a:rect b="b" l="l" r="r" t="t"/>
            <a:pathLst>
              <a:path extrusionOk="0" h="70236" w="57675">
                <a:moveTo>
                  <a:pt x="28838" y="0"/>
                </a:moveTo>
                <a:cubicBezTo>
                  <a:pt x="12943" y="0"/>
                  <a:pt x="1" y="12942"/>
                  <a:pt x="1" y="28837"/>
                </a:cubicBezTo>
                <a:cubicBezTo>
                  <a:pt x="1" y="29480"/>
                  <a:pt x="525" y="30004"/>
                  <a:pt x="1168" y="30004"/>
                </a:cubicBezTo>
                <a:cubicBezTo>
                  <a:pt x="1810" y="30004"/>
                  <a:pt x="2334" y="29480"/>
                  <a:pt x="2334" y="28837"/>
                </a:cubicBezTo>
                <a:cubicBezTo>
                  <a:pt x="2334" y="14216"/>
                  <a:pt x="14217" y="2322"/>
                  <a:pt x="28838" y="2322"/>
                </a:cubicBezTo>
                <a:cubicBezTo>
                  <a:pt x="43459" y="2322"/>
                  <a:pt x="55353" y="14216"/>
                  <a:pt x="55353" y="28837"/>
                </a:cubicBezTo>
                <a:cubicBezTo>
                  <a:pt x="55353" y="43458"/>
                  <a:pt x="43459" y="55352"/>
                  <a:pt x="28838" y="55352"/>
                </a:cubicBezTo>
                <a:cubicBezTo>
                  <a:pt x="28195" y="55352"/>
                  <a:pt x="27683" y="55864"/>
                  <a:pt x="27683" y="56507"/>
                </a:cubicBezTo>
                <a:lnTo>
                  <a:pt x="27683" y="66247"/>
                </a:lnTo>
                <a:lnTo>
                  <a:pt x="23027" y="61603"/>
                </a:lnTo>
                <a:cubicBezTo>
                  <a:pt x="22801" y="61371"/>
                  <a:pt x="22507" y="61255"/>
                  <a:pt x="22210" y="61255"/>
                </a:cubicBezTo>
                <a:cubicBezTo>
                  <a:pt x="21914" y="61255"/>
                  <a:pt x="21617" y="61371"/>
                  <a:pt x="21384" y="61603"/>
                </a:cubicBezTo>
                <a:cubicBezTo>
                  <a:pt x="20932" y="62056"/>
                  <a:pt x="20932" y="62782"/>
                  <a:pt x="21384" y="63234"/>
                </a:cubicBezTo>
                <a:lnTo>
                  <a:pt x="28052" y="69902"/>
                </a:lnTo>
                <a:cubicBezTo>
                  <a:pt x="28278" y="70128"/>
                  <a:pt x="28576" y="70235"/>
                  <a:pt x="28873" y="70235"/>
                </a:cubicBezTo>
                <a:cubicBezTo>
                  <a:pt x="29171" y="70235"/>
                  <a:pt x="29457" y="70128"/>
                  <a:pt x="29695" y="69902"/>
                </a:cubicBezTo>
                <a:lnTo>
                  <a:pt x="36351" y="63234"/>
                </a:lnTo>
                <a:cubicBezTo>
                  <a:pt x="36803" y="62782"/>
                  <a:pt x="36803" y="62056"/>
                  <a:pt x="36351" y="61603"/>
                </a:cubicBezTo>
                <a:cubicBezTo>
                  <a:pt x="36124" y="61371"/>
                  <a:pt x="35827" y="61255"/>
                  <a:pt x="35529" y="61255"/>
                </a:cubicBezTo>
                <a:cubicBezTo>
                  <a:pt x="35231" y="61255"/>
                  <a:pt x="34934" y="61371"/>
                  <a:pt x="34707" y="61603"/>
                </a:cubicBezTo>
                <a:lnTo>
                  <a:pt x="30004" y="66306"/>
                </a:lnTo>
                <a:lnTo>
                  <a:pt x="30004" y="57650"/>
                </a:lnTo>
                <a:cubicBezTo>
                  <a:pt x="45364" y="57031"/>
                  <a:pt x="57675" y="44351"/>
                  <a:pt x="57675" y="28837"/>
                </a:cubicBezTo>
                <a:cubicBezTo>
                  <a:pt x="57675" y="12942"/>
                  <a:pt x="44744" y="0"/>
                  <a:pt x="28838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17"/>
          <p:cNvGrpSpPr/>
          <p:nvPr/>
        </p:nvGrpSpPr>
        <p:grpSpPr>
          <a:xfrm>
            <a:off x="184269" y="7395042"/>
            <a:ext cx="7222815" cy="2318158"/>
            <a:chOff x="84294" y="6321892"/>
            <a:chExt cx="7222815" cy="2318158"/>
          </a:xfrm>
        </p:grpSpPr>
        <p:grpSp>
          <p:nvGrpSpPr>
            <p:cNvPr id="193" name="Google Shape;193;p17"/>
            <p:cNvGrpSpPr/>
            <p:nvPr/>
          </p:nvGrpSpPr>
          <p:grpSpPr>
            <a:xfrm>
              <a:off x="84294" y="6321892"/>
              <a:ext cx="7222815" cy="1456870"/>
              <a:chOff x="650463" y="2319557"/>
              <a:chExt cx="6564405" cy="1456870"/>
            </a:xfrm>
          </p:grpSpPr>
          <p:sp>
            <p:nvSpPr>
              <p:cNvPr id="194" name="Google Shape;194;p17"/>
              <p:cNvSpPr/>
              <p:nvPr/>
            </p:nvSpPr>
            <p:spPr>
              <a:xfrm>
                <a:off x="6018793" y="2319557"/>
                <a:ext cx="1196075" cy="1456870"/>
              </a:xfrm>
              <a:custGeom>
                <a:rect b="b" l="l" r="r" t="t"/>
                <a:pathLst>
                  <a:path extrusionOk="0" h="70236" w="57663">
                    <a:moveTo>
                      <a:pt x="28838" y="0"/>
                    </a:moveTo>
                    <a:cubicBezTo>
                      <a:pt x="12931" y="0"/>
                      <a:pt x="1" y="12942"/>
                      <a:pt x="1" y="28837"/>
                    </a:cubicBezTo>
                    <a:cubicBezTo>
                      <a:pt x="1" y="29480"/>
                      <a:pt x="513" y="30004"/>
                      <a:pt x="1156" y="30004"/>
                    </a:cubicBezTo>
                    <a:cubicBezTo>
                      <a:pt x="1799" y="30004"/>
                      <a:pt x="2323" y="29480"/>
                      <a:pt x="2323" y="28837"/>
                    </a:cubicBezTo>
                    <a:cubicBezTo>
                      <a:pt x="2323" y="14216"/>
                      <a:pt x="14217" y="2322"/>
                      <a:pt x="28838" y="2322"/>
                    </a:cubicBezTo>
                    <a:cubicBezTo>
                      <a:pt x="43447" y="2322"/>
                      <a:pt x="55341" y="14216"/>
                      <a:pt x="55341" y="28837"/>
                    </a:cubicBezTo>
                    <a:cubicBezTo>
                      <a:pt x="55341" y="43458"/>
                      <a:pt x="43447" y="55352"/>
                      <a:pt x="28838" y="55352"/>
                    </a:cubicBezTo>
                    <a:cubicBezTo>
                      <a:pt x="28195" y="55352"/>
                      <a:pt x="27671" y="55864"/>
                      <a:pt x="27671" y="56507"/>
                    </a:cubicBezTo>
                    <a:lnTo>
                      <a:pt x="27671" y="66294"/>
                    </a:lnTo>
                    <a:lnTo>
                      <a:pt x="22980" y="61603"/>
                    </a:lnTo>
                    <a:cubicBezTo>
                      <a:pt x="22754" y="61371"/>
                      <a:pt x="22456" y="61255"/>
                      <a:pt x="22158" y="61255"/>
                    </a:cubicBezTo>
                    <a:cubicBezTo>
                      <a:pt x="21861" y="61255"/>
                      <a:pt x="21563" y="61371"/>
                      <a:pt x="21337" y="61603"/>
                    </a:cubicBezTo>
                    <a:cubicBezTo>
                      <a:pt x="20884" y="62056"/>
                      <a:pt x="20884" y="62782"/>
                      <a:pt x="21337" y="63234"/>
                    </a:cubicBezTo>
                    <a:lnTo>
                      <a:pt x="27992" y="69902"/>
                    </a:lnTo>
                    <a:cubicBezTo>
                      <a:pt x="28207" y="70116"/>
                      <a:pt x="28504" y="70235"/>
                      <a:pt x="28814" y="70235"/>
                    </a:cubicBezTo>
                    <a:cubicBezTo>
                      <a:pt x="29124" y="70235"/>
                      <a:pt x="29421" y="70116"/>
                      <a:pt x="29635" y="69902"/>
                    </a:cubicBezTo>
                    <a:lnTo>
                      <a:pt x="36291" y="63234"/>
                    </a:lnTo>
                    <a:cubicBezTo>
                      <a:pt x="36744" y="62782"/>
                      <a:pt x="36744" y="62056"/>
                      <a:pt x="36291" y="61603"/>
                    </a:cubicBezTo>
                    <a:cubicBezTo>
                      <a:pt x="36065" y="61371"/>
                      <a:pt x="35767" y="61255"/>
                      <a:pt x="35470" y="61255"/>
                    </a:cubicBezTo>
                    <a:cubicBezTo>
                      <a:pt x="35172" y="61255"/>
                      <a:pt x="34874" y="61371"/>
                      <a:pt x="34648" y="61603"/>
                    </a:cubicBezTo>
                    <a:lnTo>
                      <a:pt x="29993" y="66258"/>
                    </a:lnTo>
                    <a:lnTo>
                      <a:pt x="29993" y="57650"/>
                    </a:lnTo>
                    <a:cubicBezTo>
                      <a:pt x="45352" y="57031"/>
                      <a:pt x="57663" y="44351"/>
                      <a:pt x="57663" y="28837"/>
                    </a:cubicBezTo>
                    <a:cubicBezTo>
                      <a:pt x="57663" y="12942"/>
                      <a:pt x="44733" y="0"/>
                      <a:pt x="2883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6164249" y="2511699"/>
                <a:ext cx="812297" cy="812027"/>
              </a:xfrm>
              <a:custGeom>
                <a:rect b="b" l="l" r="r" t="t"/>
                <a:pathLst>
                  <a:path extrusionOk="0" h="39148" w="39161">
                    <a:moveTo>
                      <a:pt x="19587" y="0"/>
                    </a:moveTo>
                    <a:cubicBezTo>
                      <a:pt x="8776" y="0"/>
                      <a:pt x="1" y="8763"/>
                      <a:pt x="1" y="19574"/>
                    </a:cubicBezTo>
                    <a:cubicBezTo>
                      <a:pt x="1" y="30385"/>
                      <a:pt x="8776" y="39148"/>
                      <a:pt x="19587" y="39148"/>
                    </a:cubicBezTo>
                    <a:cubicBezTo>
                      <a:pt x="30398" y="39148"/>
                      <a:pt x="39161" y="30385"/>
                      <a:pt x="39161" y="19574"/>
                    </a:cubicBezTo>
                    <a:cubicBezTo>
                      <a:pt x="39161" y="8763"/>
                      <a:pt x="30398" y="0"/>
                      <a:pt x="1958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3000">
                    <a:solidFill>
                      <a:srgbClr val="FFFFFF"/>
                    </a:solidFill>
                    <a:latin typeface="Nunito"/>
                    <a:ea typeface="Nunito"/>
                    <a:cs typeface="Nunito"/>
                    <a:sym typeface="Nunito"/>
                  </a:rPr>
                  <a:t>8</a:t>
                </a:r>
                <a:endParaRPr sz="3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196" name="Google Shape;196;p17"/>
              <p:cNvGrpSpPr/>
              <p:nvPr/>
            </p:nvGrpSpPr>
            <p:grpSpPr>
              <a:xfrm>
                <a:off x="4167146" y="2319557"/>
                <a:ext cx="1196324" cy="1456870"/>
                <a:chOff x="3440872" y="2449832"/>
                <a:chExt cx="1196324" cy="1456870"/>
              </a:xfrm>
            </p:grpSpPr>
            <p:sp>
              <p:nvSpPr>
                <p:cNvPr id="197" name="Google Shape;197;p17"/>
                <p:cNvSpPr/>
                <p:nvPr/>
              </p:nvSpPr>
              <p:spPr>
                <a:xfrm>
                  <a:off x="3440872" y="2449832"/>
                  <a:ext cx="1196324" cy="1456870"/>
                </a:xfrm>
                <a:custGeom>
                  <a:rect b="b" l="l" r="r" t="t"/>
                  <a:pathLst>
                    <a:path extrusionOk="0" h="70236" w="57675">
                      <a:moveTo>
                        <a:pt x="28838" y="0"/>
                      </a:moveTo>
                      <a:cubicBezTo>
                        <a:pt x="12943" y="0"/>
                        <a:pt x="1" y="12942"/>
                        <a:pt x="1" y="28837"/>
                      </a:cubicBezTo>
                      <a:cubicBezTo>
                        <a:pt x="1" y="29480"/>
                        <a:pt x="525" y="30004"/>
                        <a:pt x="1167" y="30004"/>
                      </a:cubicBezTo>
                      <a:cubicBezTo>
                        <a:pt x="1810" y="30004"/>
                        <a:pt x="2322" y="29480"/>
                        <a:pt x="2322" y="28837"/>
                      </a:cubicBezTo>
                      <a:cubicBezTo>
                        <a:pt x="2322" y="14216"/>
                        <a:pt x="14217" y="2322"/>
                        <a:pt x="28838" y="2322"/>
                      </a:cubicBezTo>
                      <a:cubicBezTo>
                        <a:pt x="43458" y="2322"/>
                        <a:pt x="55353" y="14216"/>
                        <a:pt x="55353" y="28837"/>
                      </a:cubicBezTo>
                      <a:cubicBezTo>
                        <a:pt x="55353" y="43458"/>
                        <a:pt x="43458" y="55352"/>
                        <a:pt x="28838" y="55352"/>
                      </a:cubicBezTo>
                      <a:cubicBezTo>
                        <a:pt x="28195" y="55352"/>
                        <a:pt x="27671" y="55864"/>
                        <a:pt x="27671" y="56507"/>
                      </a:cubicBezTo>
                      <a:lnTo>
                        <a:pt x="27671" y="66282"/>
                      </a:lnTo>
                      <a:lnTo>
                        <a:pt x="22992" y="61603"/>
                      </a:lnTo>
                      <a:cubicBezTo>
                        <a:pt x="22765" y="61371"/>
                        <a:pt x="22471" y="61255"/>
                        <a:pt x="22175" y="61255"/>
                      </a:cubicBezTo>
                      <a:cubicBezTo>
                        <a:pt x="21878" y="61255"/>
                        <a:pt x="21581" y="61371"/>
                        <a:pt x="21349" y="61603"/>
                      </a:cubicBezTo>
                      <a:cubicBezTo>
                        <a:pt x="20896" y="62056"/>
                        <a:pt x="20896" y="62782"/>
                        <a:pt x="21349" y="63234"/>
                      </a:cubicBezTo>
                      <a:lnTo>
                        <a:pt x="28016" y="69902"/>
                      </a:lnTo>
                      <a:cubicBezTo>
                        <a:pt x="28242" y="70128"/>
                        <a:pt x="28540" y="70235"/>
                        <a:pt x="28838" y="70235"/>
                      </a:cubicBezTo>
                      <a:cubicBezTo>
                        <a:pt x="29135" y="70235"/>
                        <a:pt x="29421" y="70128"/>
                        <a:pt x="29659" y="69902"/>
                      </a:cubicBezTo>
                      <a:lnTo>
                        <a:pt x="36315" y="63234"/>
                      </a:lnTo>
                      <a:cubicBezTo>
                        <a:pt x="36767" y="62782"/>
                        <a:pt x="36767" y="62056"/>
                        <a:pt x="36315" y="61603"/>
                      </a:cubicBezTo>
                      <a:cubicBezTo>
                        <a:pt x="36089" y="61371"/>
                        <a:pt x="35791" y="61255"/>
                        <a:pt x="35493" y="61255"/>
                      </a:cubicBezTo>
                      <a:cubicBezTo>
                        <a:pt x="35196" y="61255"/>
                        <a:pt x="34898" y="61371"/>
                        <a:pt x="34672" y="61603"/>
                      </a:cubicBezTo>
                      <a:lnTo>
                        <a:pt x="29993" y="66270"/>
                      </a:lnTo>
                      <a:lnTo>
                        <a:pt x="29993" y="57650"/>
                      </a:lnTo>
                      <a:cubicBezTo>
                        <a:pt x="45363" y="57031"/>
                        <a:pt x="57675" y="44351"/>
                        <a:pt x="57675" y="28837"/>
                      </a:cubicBezTo>
                      <a:cubicBezTo>
                        <a:pt x="57675" y="12942"/>
                        <a:pt x="44732" y="0"/>
                        <a:pt x="28838" y="0"/>
                      </a:cubicBezTo>
                      <a:close/>
                    </a:path>
                  </a:pathLst>
                </a:custGeom>
                <a:solidFill>
                  <a:srgbClr val="76A5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17"/>
                <p:cNvSpPr/>
                <p:nvPr/>
              </p:nvSpPr>
              <p:spPr>
                <a:xfrm>
                  <a:off x="3633014" y="2641974"/>
                  <a:ext cx="812048" cy="812027"/>
                </a:xfrm>
                <a:custGeom>
                  <a:rect b="b" l="l" r="r" t="t"/>
                  <a:pathLst>
                    <a:path extrusionOk="0" h="39148" w="39149">
                      <a:moveTo>
                        <a:pt x="19575" y="0"/>
                      </a:moveTo>
                      <a:cubicBezTo>
                        <a:pt x="8764" y="0"/>
                        <a:pt x="1" y="8763"/>
                        <a:pt x="1" y="19574"/>
                      </a:cubicBezTo>
                      <a:cubicBezTo>
                        <a:pt x="1" y="30385"/>
                        <a:pt x="8764" y="39148"/>
                        <a:pt x="19575" y="39148"/>
                      </a:cubicBezTo>
                      <a:cubicBezTo>
                        <a:pt x="30385" y="39148"/>
                        <a:pt x="39148" y="30385"/>
                        <a:pt x="39148" y="19574"/>
                      </a:cubicBezTo>
                      <a:cubicBezTo>
                        <a:pt x="39148" y="8763"/>
                        <a:pt x="30385" y="0"/>
                        <a:pt x="19575" y="0"/>
                      </a:cubicBezTo>
                      <a:close/>
                    </a:path>
                  </a:pathLst>
                </a:custGeom>
                <a:solidFill>
                  <a:srgbClr val="76A5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3000">
                      <a:solidFill>
                        <a:srgbClr val="FFFFFF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7</a:t>
                  </a:r>
                  <a:endParaRPr sz="3000">
                    <a:solidFill>
                      <a:srgbClr val="FFFFFF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</p:grpSp>
          <p:grpSp>
            <p:nvGrpSpPr>
              <p:cNvPr id="199" name="Google Shape;199;p17"/>
              <p:cNvGrpSpPr/>
              <p:nvPr/>
            </p:nvGrpSpPr>
            <p:grpSpPr>
              <a:xfrm>
                <a:off x="2537042" y="2319557"/>
                <a:ext cx="1196324" cy="1456870"/>
                <a:chOff x="1713304" y="2637307"/>
                <a:chExt cx="1196324" cy="1456870"/>
              </a:xfrm>
            </p:grpSpPr>
            <p:sp>
              <p:nvSpPr>
                <p:cNvPr id="200" name="Google Shape;200;p17"/>
                <p:cNvSpPr/>
                <p:nvPr/>
              </p:nvSpPr>
              <p:spPr>
                <a:xfrm>
                  <a:off x="1713304" y="2637307"/>
                  <a:ext cx="1196324" cy="1456870"/>
                </a:xfrm>
                <a:custGeom>
                  <a:rect b="b" l="l" r="r" t="t"/>
                  <a:pathLst>
                    <a:path extrusionOk="0" h="70236" w="57675">
                      <a:moveTo>
                        <a:pt x="28838" y="0"/>
                      </a:moveTo>
                      <a:cubicBezTo>
                        <a:pt x="12931" y="0"/>
                        <a:pt x="1" y="12942"/>
                        <a:pt x="1" y="28837"/>
                      </a:cubicBezTo>
                      <a:cubicBezTo>
                        <a:pt x="1" y="29480"/>
                        <a:pt x="525" y="30004"/>
                        <a:pt x="1168" y="30004"/>
                      </a:cubicBezTo>
                      <a:cubicBezTo>
                        <a:pt x="1799" y="30004"/>
                        <a:pt x="2323" y="29480"/>
                        <a:pt x="2323" y="28837"/>
                      </a:cubicBezTo>
                      <a:cubicBezTo>
                        <a:pt x="2323" y="14216"/>
                        <a:pt x="14217" y="2322"/>
                        <a:pt x="28838" y="2322"/>
                      </a:cubicBezTo>
                      <a:cubicBezTo>
                        <a:pt x="43459" y="2322"/>
                        <a:pt x="55353" y="14216"/>
                        <a:pt x="55353" y="28837"/>
                      </a:cubicBezTo>
                      <a:cubicBezTo>
                        <a:pt x="55353" y="43458"/>
                        <a:pt x="43459" y="55352"/>
                        <a:pt x="28838" y="55352"/>
                      </a:cubicBezTo>
                      <a:cubicBezTo>
                        <a:pt x="28195" y="55352"/>
                        <a:pt x="27671" y="55864"/>
                        <a:pt x="27671" y="56507"/>
                      </a:cubicBezTo>
                      <a:lnTo>
                        <a:pt x="27671" y="66235"/>
                      </a:lnTo>
                      <a:lnTo>
                        <a:pt x="23039" y="61603"/>
                      </a:lnTo>
                      <a:cubicBezTo>
                        <a:pt x="22813" y="61371"/>
                        <a:pt x="22516" y="61255"/>
                        <a:pt x="22218" y="61255"/>
                      </a:cubicBezTo>
                      <a:cubicBezTo>
                        <a:pt x="21920" y="61255"/>
                        <a:pt x="21623" y="61371"/>
                        <a:pt x="21396" y="61603"/>
                      </a:cubicBezTo>
                      <a:cubicBezTo>
                        <a:pt x="20944" y="62056"/>
                        <a:pt x="20944" y="62782"/>
                        <a:pt x="21396" y="63234"/>
                      </a:cubicBezTo>
                      <a:lnTo>
                        <a:pt x="28052" y="69902"/>
                      </a:lnTo>
                      <a:cubicBezTo>
                        <a:pt x="28266" y="70116"/>
                        <a:pt x="28564" y="70235"/>
                        <a:pt x="28874" y="70235"/>
                      </a:cubicBezTo>
                      <a:cubicBezTo>
                        <a:pt x="29183" y="70235"/>
                        <a:pt x="29481" y="70116"/>
                        <a:pt x="29695" y="69902"/>
                      </a:cubicBezTo>
                      <a:lnTo>
                        <a:pt x="36351" y="63234"/>
                      </a:lnTo>
                      <a:cubicBezTo>
                        <a:pt x="36803" y="62782"/>
                        <a:pt x="36803" y="62056"/>
                        <a:pt x="36351" y="61603"/>
                      </a:cubicBezTo>
                      <a:cubicBezTo>
                        <a:pt x="36124" y="61371"/>
                        <a:pt x="35827" y="61255"/>
                        <a:pt x="35529" y="61255"/>
                      </a:cubicBezTo>
                      <a:cubicBezTo>
                        <a:pt x="35231" y="61255"/>
                        <a:pt x="34934" y="61371"/>
                        <a:pt x="34708" y="61603"/>
                      </a:cubicBezTo>
                      <a:lnTo>
                        <a:pt x="29993" y="66318"/>
                      </a:lnTo>
                      <a:lnTo>
                        <a:pt x="29993" y="57650"/>
                      </a:lnTo>
                      <a:cubicBezTo>
                        <a:pt x="45364" y="57031"/>
                        <a:pt x="57675" y="44351"/>
                        <a:pt x="57675" y="28837"/>
                      </a:cubicBezTo>
                      <a:cubicBezTo>
                        <a:pt x="57675" y="12942"/>
                        <a:pt x="44733" y="0"/>
                        <a:pt x="2883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" name="Google Shape;201;p17"/>
                <p:cNvSpPr/>
                <p:nvPr/>
              </p:nvSpPr>
              <p:spPr>
                <a:xfrm>
                  <a:off x="1905447" y="2829449"/>
                  <a:ext cx="812048" cy="812027"/>
                </a:xfrm>
                <a:custGeom>
                  <a:rect b="b" l="l" r="r" t="t"/>
                  <a:pathLst>
                    <a:path extrusionOk="0" h="39148" w="39149">
                      <a:moveTo>
                        <a:pt x="19575" y="0"/>
                      </a:moveTo>
                      <a:cubicBezTo>
                        <a:pt x="8764" y="0"/>
                        <a:pt x="1" y="8763"/>
                        <a:pt x="1" y="19574"/>
                      </a:cubicBezTo>
                      <a:cubicBezTo>
                        <a:pt x="1" y="30385"/>
                        <a:pt x="8764" y="39148"/>
                        <a:pt x="19575" y="39148"/>
                      </a:cubicBezTo>
                      <a:cubicBezTo>
                        <a:pt x="30386" y="39148"/>
                        <a:pt x="39149" y="30385"/>
                        <a:pt x="39149" y="19574"/>
                      </a:cubicBezTo>
                      <a:cubicBezTo>
                        <a:pt x="39149" y="8763"/>
                        <a:pt x="30386" y="0"/>
                        <a:pt x="19575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3000">
                      <a:solidFill>
                        <a:srgbClr val="FFFFFF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6</a:t>
                  </a:r>
                  <a:endParaRPr sz="3000">
                    <a:solidFill>
                      <a:srgbClr val="FFFFFF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</p:grpSp>
          <p:sp>
            <p:nvSpPr>
              <p:cNvPr id="202" name="Google Shape;202;p17"/>
              <p:cNvSpPr/>
              <p:nvPr/>
            </p:nvSpPr>
            <p:spPr>
              <a:xfrm>
                <a:off x="842605" y="2511699"/>
                <a:ext cx="812048" cy="812027"/>
              </a:xfrm>
              <a:custGeom>
                <a:rect b="b" l="l" r="r" t="t"/>
                <a:pathLst>
                  <a:path extrusionOk="0" h="39148" w="39149">
                    <a:moveTo>
                      <a:pt x="19575" y="0"/>
                    </a:moveTo>
                    <a:cubicBezTo>
                      <a:pt x="8764" y="0"/>
                      <a:pt x="1" y="8763"/>
                      <a:pt x="1" y="19574"/>
                    </a:cubicBezTo>
                    <a:cubicBezTo>
                      <a:pt x="1" y="30385"/>
                      <a:pt x="8764" y="39148"/>
                      <a:pt x="19575" y="39148"/>
                    </a:cubicBezTo>
                    <a:cubicBezTo>
                      <a:pt x="30386" y="39148"/>
                      <a:pt x="39149" y="30385"/>
                      <a:pt x="39149" y="19574"/>
                    </a:cubicBezTo>
                    <a:cubicBezTo>
                      <a:pt x="39149" y="8763"/>
                      <a:pt x="30386" y="0"/>
                      <a:pt x="19575" y="0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3000">
                    <a:solidFill>
                      <a:srgbClr val="FFFFFF"/>
                    </a:solidFill>
                    <a:latin typeface="Nunito"/>
                    <a:ea typeface="Nunito"/>
                    <a:cs typeface="Nunito"/>
                    <a:sym typeface="Nunito"/>
                  </a:rPr>
                  <a:t>5</a:t>
                </a:r>
                <a:endParaRPr sz="3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3" name="Google Shape;203;p17"/>
              <p:cNvSpPr/>
              <p:nvPr/>
            </p:nvSpPr>
            <p:spPr>
              <a:xfrm>
                <a:off x="650463" y="2319557"/>
                <a:ext cx="1196324" cy="1456870"/>
              </a:xfrm>
              <a:custGeom>
                <a:rect b="b" l="l" r="r" t="t"/>
                <a:pathLst>
                  <a:path extrusionOk="0" h="70236" w="57675">
                    <a:moveTo>
                      <a:pt x="28838" y="0"/>
                    </a:moveTo>
                    <a:cubicBezTo>
                      <a:pt x="12943" y="0"/>
                      <a:pt x="1" y="12942"/>
                      <a:pt x="1" y="28837"/>
                    </a:cubicBezTo>
                    <a:cubicBezTo>
                      <a:pt x="1" y="29480"/>
                      <a:pt x="525" y="30004"/>
                      <a:pt x="1168" y="30004"/>
                    </a:cubicBezTo>
                    <a:cubicBezTo>
                      <a:pt x="1810" y="30004"/>
                      <a:pt x="2334" y="29480"/>
                      <a:pt x="2334" y="28837"/>
                    </a:cubicBezTo>
                    <a:cubicBezTo>
                      <a:pt x="2334" y="14216"/>
                      <a:pt x="14217" y="2322"/>
                      <a:pt x="28838" y="2322"/>
                    </a:cubicBezTo>
                    <a:cubicBezTo>
                      <a:pt x="43459" y="2322"/>
                      <a:pt x="55353" y="14216"/>
                      <a:pt x="55353" y="28837"/>
                    </a:cubicBezTo>
                    <a:cubicBezTo>
                      <a:pt x="55353" y="43458"/>
                      <a:pt x="43459" y="55352"/>
                      <a:pt x="28838" y="55352"/>
                    </a:cubicBezTo>
                    <a:cubicBezTo>
                      <a:pt x="28195" y="55352"/>
                      <a:pt x="27683" y="55864"/>
                      <a:pt x="27683" y="56507"/>
                    </a:cubicBezTo>
                    <a:lnTo>
                      <a:pt x="27683" y="66247"/>
                    </a:lnTo>
                    <a:lnTo>
                      <a:pt x="23027" y="61603"/>
                    </a:lnTo>
                    <a:cubicBezTo>
                      <a:pt x="22801" y="61371"/>
                      <a:pt x="22507" y="61255"/>
                      <a:pt x="22210" y="61255"/>
                    </a:cubicBezTo>
                    <a:cubicBezTo>
                      <a:pt x="21914" y="61255"/>
                      <a:pt x="21617" y="61371"/>
                      <a:pt x="21384" y="61603"/>
                    </a:cubicBezTo>
                    <a:cubicBezTo>
                      <a:pt x="20932" y="62056"/>
                      <a:pt x="20932" y="62782"/>
                      <a:pt x="21384" y="63234"/>
                    </a:cubicBezTo>
                    <a:lnTo>
                      <a:pt x="28052" y="69902"/>
                    </a:lnTo>
                    <a:cubicBezTo>
                      <a:pt x="28278" y="70128"/>
                      <a:pt x="28576" y="70235"/>
                      <a:pt x="28873" y="70235"/>
                    </a:cubicBezTo>
                    <a:cubicBezTo>
                      <a:pt x="29171" y="70235"/>
                      <a:pt x="29457" y="70128"/>
                      <a:pt x="29695" y="69902"/>
                    </a:cubicBezTo>
                    <a:lnTo>
                      <a:pt x="36351" y="63234"/>
                    </a:lnTo>
                    <a:cubicBezTo>
                      <a:pt x="36803" y="62782"/>
                      <a:pt x="36803" y="62056"/>
                      <a:pt x="36351" y="61603"/>
                    </a:cubicBezTo>
                    <a:cubicBezTo>
                      <a:pt x="36124" y="61371"/>
                      <a:pt x="35827" y="61255"/>
                      <a:pt x="35529" y="61255"/>
                    </a:cubicBezTo>
                    <a:cubicBezTo>
                      <a:pt x="35231" y="61255"/>
                      <a:pt x="34934" y="61371"/>
                      <a:pt x="34707" y="61603"/>
                    </a:cubicBezTo>
                    <a:lnTo>
                      <a:pt x="30004" y="66306"/>
                    </a:lnTo>
                    <a:lnTo>
                      <a:pt x="30004" y="57650"/>
                    </a:lnTo>
                    <a:cubicBezTo>
                      <a:pt x="45364" y="57031"/>
                      <a:pt x="57675" y="44351"/>
                      <a:pt x="57675" y="28837"/>
                    </a:cubicBezTo>
                    <a:cubicBezTo>
                      <a:pt x="57675" y="12942"/>
                      <a:pt x="44744" y="0"/>
                      <a:pt x="28838" y="0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4" name="Google Shape;204;p17"/>
            <p:cNvSpPr txBox="1"/>
            <p:nvPr/>
          </p:nvSpPr>
          <p:spPr>
            <a:xfrm>
              <a:off x="3999975" y="7744876"/>
              <a:ext cx="15807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Nutritional status, daily life activity</a:t>
              </a:r>
              <a:endParaRPr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05" name="Google Shape;205;p17"/>
            <p:cNvSpPr txBox="1"/>
            <p:nvPr/>
          </p:nvSpPr>
          <p:spPr>
            <a:xfrm>
              <a:off x="2192329" y="7778775"/>
              <a:ext cx="1429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Alcohol, H/O drugs</a:t>
              </a:r>
              <a:endParaRPr b="1"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06" name="Google Shape;206;p17"/>
            <p:cNvSpPr txBox="1"/>
            <p:nvPr/>
          </p:nvSpPr>
          <p:spPr>
            <a:xfrm>
              <a:off x="128999" y="7531850"/>
              <a:ext cx="1728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Family H. of DM (detail), HTN, CVD, etc.</a:t>
              </a:r>
              <a:endParaRPr b="1"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07" name="Google Shape;207;p17"/>
            <p:cNvSpPr txBox="1"/>
            <p:nvPr/>
          </p:nvSpPr>
          <p:spPr>
            <a:xfrm>
              <a:off x="6502672" y="7710975"/>
              <a:ext cx="712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ICE</a:t>
              </a:r>
              <a:endParaRPr b="1" i="0" sz="1200" u="none" cap="none" strike="noStrike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08" name="Google Shape;208;p17"/>
          <p:cNvSpPr txBox="1"/>
          <p:nvPr/>
        </p:nvSpPr>
        <p:spPr>
          <a:xfrm>
            <a:off x="228973" y="4168675"/>
            <a:ext cx="115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ada"/>
                <a:ea typeface="Mada"/>
                <a:cs typeface="Mada"/>
                <a:sym typeface="Mada"/>
              </a:rPr>
              <a:t>She is newly discovered to be diabetic, start to take related history regarding diabetes:</a:t>
            </a:r>
            <a:endParaRPr b="1">
              <a:solidFill>
                <a:schemeClr val="accent5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" name="Google Shape;215;p18"/>
          <p:cNvGrpSpPr/>
          <p:nvPr/>
        </p:nvGrpSpPr>
        <p:grpSpPr>
          <a:xfrm>
            <a:off x="122855" y="210430"/>
            <a:ext cx="7788670" cy="1281300"/>
            <a:chOff x="122855" y="210430"/>
            <a:chExt cx="7788670" cy="1281300"/>
          </a:xfrm>
        </p:grpSpPr>
        <p:sp>
          <p:nvSpPr>
            <p:cNvPr id="216" name="Google Shape;216;p18"/>
            <p:cNvSpPr txBox="1"/>
            <p:nvPr/>
          </p:nvSpPr>
          <p:spPr>
            <a:xfrm>
              <a:off x="689025" y="210430"/>
              <a:ext cx="7222500" cy="128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2400">
                  <a:solidFill>
                    <a:srgbClr val="A2C4C9"/>
                  </a:solidFill>
                  <a:latin typeface="Nunito"/>
                  <a:ea typeface="Nunito"/>
                  <a:cs typeface="Nunito"/>
                  <a:sym typeface="Nunito"/>
                </a:rPr>
                <a:t>How are you going to plan her management including education and prevention?</a:t>
              </a:r>
              <a:endParaRPr b="1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17" name="Google Shape;217;p18"/>
            <p:cNvGrpSpPr/>
            <p:nvPr/>
          </p:nvGrpSpPr>
          <p:grpSpPr>
            <a:xfrm>
              <a:off x="122855" y="370375"/>
              <a:ext cx="566175" cy="923575"/>
              <a:chOff x="1085125" y="209550"/>
              <a:chExt cx="566175" cy="923575"/>
            </a:xfrm>
          </p:grpSpPr>
          <p:sp>
            <p:nvSpPr>
              <p:cNvPr id="218" name="Google Shape;218;p18"/>
              <p:cNvSpPr/>
              <p:nvPr/>
            </p:nvSpPr>
            <p:spPr>
              <a:xfrm>
                <a:off x="1085125" y="209550"/>
                <a:ext cx="566175" cy="923575"/>
              </a:xfrm>
              <a:custGeom>
                <a:rect b="b" l="l" r="r" t="t"/>
                <a:pathLst>
                  <a:path extrusionOk="0" h="36943" w="22647">
                    <a:moveTo>
                      <a:pt x="3869" y="0"/>
                    </a:moveTo>
                    <a:cubicBezTo>
                      <a:pt x="3069" y="0"/>
                      <a:pt x="2269" y="304"/>
                      <a:pt x="1655" y="911"/>
                    </a:cubicBezTo>
                    <a:lnTo>
                      <a:pt x="1" y="2566"/>
                    </a:lnTo>
                    <a:lnTo>
                      <a:pt x="13693" y="16258"/>
                    </a:lnTo>
                    <a:cubicBezTo>
                      <a:pt x="14919" y="17484"/>
                      <a:pt x="14919" y="19461"/>
                      <a:pt x="13693" y="20675"/>
                    </a:cubicBezTo>
                    <a:lnTo>
                      <a:pt x="1" y="34379"/>
                    </a:lnTo>
                    <a:lnTo>
                      <a:pt x="1655" y="36022"/>
                    </a:lnTo>
                    <a:cubicBezTo>
                      <a:pt x="2269" y="36636"/>
                      <a:pt x="3069" y="36942"/>
                      <a:pt x="3869" y="36942"/>
                    </a:cubicBezTo>
                    <a:cubicBezTo>
                      <a:pt x="4668" y="36942"/>
                      <a:pt x="5465" y="36636"/>
                      <a:pt x="6073" y="36022"/>
                    </a:cubicBezTo>
                    <a:lnTo>
                      <a:pt x="21420" y="20675"/>
                    </a:lnTo>
                    <a:cubicBezTo>
                      <a:pt x="22646" y="19461"/>
                      <a:pt x="22646" y="17484"/>
                      <a:pt x="21420" y="16258"/>
                    </a:cubicBezTo>
                    <a:lnTo>
                      <a:pt x="6073" y="911"/>
                    </a:lnTo>
                    <a:cubicBezTo>
                      <a:pt x="5465" y="304"/>
                      <a:pt x="4668" y="0"/>
                      <a:pt x="3869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8"/>
              <p:cNvSpPr/>
              <p:nvPr/>
            </p:nvSpPr>
            <p:spPr>
              <a:xfrm>
                <a:off x="1152400" y="521950"/>
                <a:ext cx="171775" cy="298550"/>
              </a:xfrm>
              <a:custGeom>
                <a:rect b="b" l="l" r="r" t="t"/>
                <a:pathLst>
                  <a:path extrusionOk="0" h="11942" w="6871">
                    <a:moveTo>
                      <a:pt x="1501" y="0"/>
                    </a:moveTo>
                    <a:cubicBezTo>
                      <a:pt x="737" y="0"/>
                      <a:pt x="0" y="597"/>
                      <a:pt x="0" y="1500"/>
                    </a:cubicBezTo>
                    <a:lnTo>
                      <a:pt x="0" y="10453"/>
                    </a:lnTo>
                    <a:cubicBezTo>
                      <a:pt x="0" y="11347"/>
                      <a:pt x="736" y="11942"/>
                      <a:pt x="1499" y="11942"/>
                    </a:cubicBezTo>
                    <a:cubicBezTo>
                      <a:pt x="1864" y="11942"/>
                      <a:pt x="2236" y="11806"/>
                      <a:pt x="2536" y="11501"/>
                    </a:cubicBezTo>
                    <a:lnTo>
                      <a:pt x="5382" y="8656"/>
                    </a:lnTo>
                    <a:cubicBezTo>
                      <a:pt x="6870" y="7179"/>
                      <a:pt x="6870" y="4774"/>
                      <a:pt x="5382" y="3286"/>
                    </a:cubicBezTo>
                    <a:lnTo>
                      <a:pt x="2536" y="440"/>
                    </a:lnTo>
                    <a:cubicBezTo>
                      <a:pt x="2236" y="136"/>
                      <a:pt x="1865" y="0"/>
                      <a:pt x="150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0" name="Google Shape;220;p18"/>
          <p:cNvGrpSpPr/>
          <p:nvPr/>
        </p:nvGrpSpPr>
        <p:grpSpPr>
          <a:xfrm>
            <a:off x="122849" y="1435727"/>
            <a:ext cx="7142833" cy="8020575"/>
            <a:chOff x="307458" y="1435718"/>
            <a:chExt cx="3886833" cy="7405887"/>
          </a:xfrm>
        </p:grpSpPr>
        <p:grpSp>
          <p:nvGrpSpPr>
            <p:cNvPr id="221" name="Google Shape;221;p18"/>
            <p:cNvGrpSpPr/>
            <p:nvPr/>
          </p:nvGrpSpPr>
          <p:grpSpPr>
            <a:xfrm>
              <a:off x="307458" y="1435718"/>
              <a:ext cx="3886833" cy="3632062"/>
              <a:chOff x="3480895" y="5836268"/>
              <a:chExt cx="3886833" cy="3632062"/>
            </a:xfrm>
          </p:grpSpPr>
          <p:grpSp>
            <p:nvGrpSpPr>
              <p:cNvPr id="222" name="Google Shape;222;p18"/>
              <p:cNvGrpSpPr/>
              <p:nvPr/>
            </p:nvGrpSpPr>
            <p:grpSpPr>
              <a:xfrm>
                <a:off x="3480895" y="6598787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23" name="Google Shape;223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134F5C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2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grpSp>
            <p:nvGrpSpPr>
              <p:cNvPr id="227" name="Google Shape;227;p18"/>
              <p:cNvGrpSpPr/>
              <p:nvPr/>
            </p:nvGrpSpPr>
            <p:grpSpPr>
              <a:xfrm>
                <a:off x="3480895" y="5836268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28" name="Google Shape;228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1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grpSp>
            <p:nvGrpSpPr>
              <p:cNvPr id="232" name="Google Shape;232;p18"/>
              <p:cNvGrpSpPr/>
              <p:nvPr/>
            </p:nvGrpSpPr>
            <p:grpSpPr>
              <a:xfrm>
                <a:off x="3480895" y="8134440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33" name="Google Shape;233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Google Shape;235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" name="Google Shape;236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4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grpSp>
            <p:nvGrpSpPr>
              <p:cNvPr id="237" name="Google Shape;237;p18"/>
              <p:cNvGrpSpPr/>
              <p:nvPr/>
            </p:nvGrpSpPr>
            <p:grpSpPr>
              <a:xfrm>
                <a:off x="3480895" y="7371921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38" name="Google Shape;238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" name="Google Shape;239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" name="Google Shape;240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" name="Google Shape;241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76A5AF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3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grpSp>
            <p:nvGrpSpPr>
              <p:cNvPr id="242" name="Google Shape;242;p18"/>
              <p:cNvGrpSpPr/>
              <p:nvPr/>
            </p:nvGrpSpPr>
            <p:grpSpPr>
              <a:xfrm>
                <a:off x="3480895" y="8896965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43" name="Google Shape;243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" name="Google Shape;244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134F5C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5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</p:grpSp>
        <p:grpSp>
          <p:nvGrpSpPr>
            <p:cNvPr id="247" name="Google Shape;247;p18"/>
            <p:cNvGrpSpPr/>
            <p:nvPr/>
          </p:nvGrpSpPr>
          <p:grpSpPr>
            <a:xfrm>
              <a:off x="307458" y="5209543"/>
              <a:ext cx="3886833" cy="3632062"/>
              <a:chOff x="3480895" y="5836268"/>
              <a:chExt cx="3886833" cy="3632062"/>
            </a:xfrm>
          </p:grpSpPr>
          <p:grpSp>
            <p:nvGrpSpPr>
              <p:cNvPr id="248" name="Google Shape;248;p18"/>
              <p:cNvGrpSpPr/>
              <p:nvPr/>
            </p:nvGrpSpPr>
            <p:grpSpPr>
              <a:xfrm>
                <a:off x="3480895" y="6598787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49" name="Google Shape;249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" name="Google Shape;250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" name="Google Shape;252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134F5C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7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grpSp>
            <p:nvGrpSpPr>
              <p:cNvPr id="253" name="Google Shape;253;p18"/>
              <p:cNvGrpSpPr/>
              <p:nvPr/>
            </p:nvGrpSpPr>
            <p:grpSpPr>
              <a:xfrm>
                <a:off x="3480895" y="5836268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54" name="Google Shape;254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" name="Google Shape;255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" name="Google Shape;257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6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grpSp>
            <p:nvGrpSpPr>
              <p:cNvPr id="258" name="Google Shape;258;p18"/>
              <p:cNvGrpSpPr/>
              <p:nvPr/>
            </p:nvGrpSpPr>
            <p:grpSpPr>
              <a:xfrm>
                <a:off x="3480895" y="8134440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59" name="Google Shape;259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9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grpSp>
            <p:nvGrpSpPr>
              <p:cNvPr id="263" name="Google Shape;263;p18"/>
              <p:cNvGrpSpPr/>
              <p:nvPr/>
            </p:nvGrpSpPr>
            <p:grpSpPr>
              <a:xfrm>
                <a:off x="3480895" y="7371921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64" name="Google Shape;264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" name="Google Shape;266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" name="Google Shape;267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76A5AF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8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grpSp>
            <p:nvGrpSpPr>
              <p:cNvPr id="268" name="Google Shape;268;p18"/>
              <p:cNvGrpSpPr/>
              <p:nvPr/>
            </p:nvGrpSpPr>
            <p:grpSpPr>
              <a:xfrm>
                <a:off x="3480895" y="8896965"/>
                <a:ext cx="3886833" cy="571364"/>
                <a:chOff x="1593000" y="2322568"/>
                <a:chExt cx="3613641" cy="643356"/>
              </a:xfrm>
            </p:grpSpPr>
            <p:sp>
              <p:nvSpPr>
                <p:cNvPr id="269" name="Google Shape;269;p18"/>
                <p:cNvSpPr/>
                <p:nvPr/>
              </p:nvSpPr>
              <p:spPr>
                <a:xfrm flipH="1">
                  <a:off x="2283025" y="2322575"/>
                  <a:ext cx="1844400" cy="642600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18"/>
                <p:cNvSpPr/>
                <p:nvPr/>
              </p:nvSpPr>
              <p:spPr>
                <a:xfrm rot="-5400000">
                  <a:off x="4175389" y="1934671"/>
                  <a:ext cx="643356" cy="1419149"/>
                </a:xfrm>
                <a:prstGeom prst="flowChartOffpageConnector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18"/>
                <p:cNvSpPr/>
                <p:nvPr/>
              </p:nvSpPr>
              <p:spPr>
                <a:xfrm>
                  <a:off x="1593000" y="2322568"/>
                  <a:ext cx="690000" cy="642300"/>
                </a:xfrm>
                <a:prstGeom prst="rect">
                  <a:avLst/>
                </a:prstGeom>
                <a:solidFill>
                  <a:srgbClr val="1D7E74"/>
                </a:solidFill>
                <a:ln>
                  <a:noFill/>
                </a:ln>
                <a:effectLst>
                  <a:outerShdw blurRad="71438" rotWithShape="0" algn="bl" dir="2700000" dist="28575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18"/>
                <p:cNvSpPr/>
                <p:nvPr/>
              </p:nvSpPr>
              <p:spPr>
                <a:xfrm>
                  <a:off x="1593000" y="2322575"/>
                  <a:ext cx="690000" cy="642600"/>
                </a:xfrm>
                <a:prstGeom prst="rect">
                  <a:avLst/>
                </a:prstGeom>
                <a:solidFill>
                  <a:srgbClr val="134F5C"/>
                </a:solidFill>
                <a:ln>
                  <a:noFill/>
                </a:ln>
              </p:spPr>
              <p:txBody>
                <a:bodyPr anchorCtr="0" anchor="ctr" bIns="68500" lIns="68500" spcFirstLastPara="1" rIns="68500" wrap="square" tIns="685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2400">
                      <a:solidFill>
                        <a:srgbClr val="FFFFFF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10</a:t>
                  </a:r>
                  <a:endParaRPr b="1" sz="240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</p:grpSp>
      </p:grpSp>
      <p:sp>
        <p:nvSpPr>
          <p:cNvPr id="273" name="Google Shape;273;p18"/>
          <p:cNvSpPr txBox="1"/>
          <p:nvPr/>
        </p:nvSpPr>
        <p:spPr>
          <a:xfrm>
            <a:off x="1517628" y="1523283"/>
            <a:ext cx="6071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Appropriate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education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about life style modification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4" name="Google Shape;274;p18"/>
          <p:cNvSpPr txBox="1"/>
          <p:nvPr/>
        </p:nvSpPr>
        <p:spPr>
          <a:xfrm>
            <a:off x="1418175" y="2182838"/>
            <a:ext cx="5587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Exercise: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Details, measures to decrease weight like walking (at least 150 minutes per week for at least 5 days and of brisk walking [Inform him to do such activity for at least 30 minutes daily) also to reduce risk and weight.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1517625" y="3077388"/>
            <a:ext cx="5787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Dieting: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Dietary advice, avoid excess sugar, reduce refined CHO, encourage vegetables, fruits and fibres, Low animal diet.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1517622" y="4053538"/>
            <a:ext cx="3968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Advice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for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foot care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inspection, shoes.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1435997" y="4870000"/>
            <a:ext cx="3000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Offer referral to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dietitian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8" name="Google Shape;278;p18"/>
          <p:cNvSpPr txBox="1"/>
          <p:nvPr/>
        </p:nvSpPr>
        <p:spPr>
          <a:xfrm>
            <a:off x="1436001" y="5609850"/>
            <a:ext cx="3000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Offer referral to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ophthalmologist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1436012" y="6479825"/>
            <a:ext cx="4516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Offer the patient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Glucometer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to do home monitoring blood glucose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1451326" y="7299925"/>
            <a:ext cx="3828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student may offer the </a:t>
            </a:r>
            <a:r>
              <a:rPr b="1" lang="en-GB" sz="1200" u="sng">
                <a:latin typeface="Mada"/>
                <a:ea typeface="Mada"/>
                <a:cs typeface="Mada"/>
                <a:sym typeface="Mada"/>
              </a:rPr>
              <a:t>start of Metformin</a:t>
            </a:r>
            <a:endParaRPr b="1" sz="1200" u="sng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1451325" y="8089638"/>
            <a:ext cx="55215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Offer requesting some investigations like: FBS, HbA1C, Renal functions, Lipid, Albumin/creatinine ratio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1517625" y="8906100"/>
            <a:ext cx="484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student will plan for follow up for control of diabetes </a:t>
            </a:r>
            <a:r>
              <a:rPr lang="en-GB" sz="1200" u="sng">
                <a:latin typeface="Mada"/>
                <a:ea typeface="Mada"/>
                <a:cs typeface="Mada"/>
                <a:sym typeface="Mada"/>
              </a:rPr>
              <a:t>after 3 months.</a:t>
            </a:r>
            <a:endParaRPr sz="1200" u="sng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470850" y="244775"/>
            <a:ext cx="58884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Practice with Checklist of </a:t>
            </a:r>
            <a:r>
              <a:rPr b="1" lang="en-GB" sz="2100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Diabetes Type 2  Counseling</a:t>
            </a:r>
            <a:endParaRPr b="1" sz="2100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89" name="Google Shape;289;p19"/>
          <p:cNvGrpSpPr/>
          <p:nvPr/>
        </p:nvGrpSpPr>
        <p:grpSpPr>
          <a:xfrm>
            <a:off x="49864" y="244764"/>
            <a:ext cx="470944" cy="582683"/>
            <a:chOff x="1085125" y="209550"/>
            <a:chExt cx="566175" cy="923575"/>
          </a:xfrm>
        </p:grpSpPr>
        <p:sp>
          <p:nvSpPr>
            <p:cNvPr id="290" name="Google Shape;290;p19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2" name="Google Shape;2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25" y="1350300"/>
            <a:ext cx="5888254" cy="21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4">
            <a:alphaModFix/>
          </a:blip>
          <a:srcRect b="8858" l="0" r="0" t="0"/>
          <a:stretch/>
        </p:blipFill>
        <p:spPr>
          <a:xfrm>
            <a:off x="153825" y="3605755"/>
            <a:ext cx="5888250" cy="61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 txBox="1"/>
          <p:nvPr/>
        </p:nvSpPr>
        <p:spPr>
          <a:xfrm>
            <a:off x="6225225" y="2482548"/>
            <a:ext cx="13662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latin typeface="Nunito"/>
                <a:ea typeface="Nunito"/>
                <a:cs typeface="Nunito"/>
                <a:sym typeface="Nunito"/>
              </a:rPr>
              <a:t>From 436 OSCE file</a:t>
            </a:r>
            <a:endParaRPr b="1" sz="1700" u="sng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19"/>
          <p:cNvSpPr/>
          <p:nvPr/>
        </p:nvSpPr>
        <p:spPr>
          <a:xfrm rot="10800000">
            <a:off x="6530225" y="50"/>
            <a:ext cx="1059300" cy="6456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>
            <a:off x="6605321" y="31546"/>
            <a:ext cx="10593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 u="sng">
                <a:latin typeface="Nunito"/>
                <a:ea typeface="Nunito"/>
                <a:cs typeface="Nunito"/>
                <a:sym typeface="Nunito"/>
              </a:rPr>
              <a:t>Extra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 txBox="1"/>
          <p:nvPr/>
        </p:nvSpPr>
        <p:spPr>
          <a:xfrm>
            <a:off x="470850" y="244775"/>
            <a:ext cx="59739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Practice with Checklist of Diabetes Type 2  Counseling</a:t>
            </a:r>
            <a:endParaRPr b="1" sz="2100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03" name="Google Shape;303;p20"/>
          <p:cNvGrpSpPr/>
          <p:nvPr/>
        </p:nvGrpSpPr>
        <p:grpSpPr>
          <a:xfrm>
            <a:off x="49864" y="244764"/>
            <a:ext cx="470944" cy="582683"/>
            <a:chOff x="1085125" y="209550"/>
            <a:chExt cx="566175" cy="923575"/>
          </a:xfrm>
        </p:grpSpPr>
        <p:sp>
          <p:nvSpPr>
            <p:cNvPr id="304" name="Google Shape;304;p20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20"/>
          <p:cNvGrpSpPr/>
          <p:nvPr/>
        </p:nvGrpSpPr>
        <p:grpSpPr>
          <a:xfrm>
            <a:off x="260397" y="1147749"/>
            <a:ext cx="6394801" cy="9110742"/>
            <a:chOff x="520800" y="1210975"/>
            <a:chExt cx="5995500" cy="8727601"/>
          </a:xfrm>
        </p:grpSpPr>
        <p:pic>
          <p:nvPicPr>
            <p:cNvPr id="307" name="Google Shape;307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0800" y="1210975"/>
              <a:ext cx="5995500" cy="8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0800" y="2077675"/>
              <a:ext cx="5995500" cy="78609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0"/>
          <p:cNvSpPr/>
          <p:nvPr/>
        </p:nvSpPr>
        <p:spPr>
          <a:xfrm rot="10800000">
            <a:off x="6530225" y="50"/>
            <a:ext cx="1059300" cy="6456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6613665" y="31546"/>
            <a:ext cx="10593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 u="sng">
                <a:latin typeface="Nunito"/>
                <a:ea typeface="Nunito"/>
                <a:cs typeface="Nunito"/>
                <a:sym typeface="Nunito"/>
              </a:rPr>
              <a:t>Extra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7" name="Google Shape;317;p21"/>
          <p:cNvSpPr txBox="1"/>
          <p:nvPr/>
        </p:nvSpPr>
        <p:spPr>
          <a:xfrm>
            <a:off x="650475" y="1748825"/>
            <a:ext cx="72225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Take a focused history of her complaint</a:t>
            </a:r>
            <a:endParaRPr b="1" sz="24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endParaRPr b="1" sz="24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84288" y="546929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1"/>
          <p:cNvSpPr/>
          <p:nvPr/>
        </p:nvSpPr>
        <p:spPr>
          <a:xfrm>
            <a:off x="494816" y="546929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1"/>
          <p:cNvSpPr/>
          <p:nvPr/>
        </p:nvSpPr>
        <p:spPr>
          <a:xfrm>
            <a:off x="880653" y="908847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1429125" y="478000"/>
            <a:ext cx="5341500" cy="1262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2" name="Google Shape;322;p21"/>
          <p:cNvSpPr txBox="1"/>
          <p:nvPr/>
        </p:nvSpPr>
        <p:spPr>
          <a:xfrm>
            <a:off x="228963" y="763751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Mada"/>
                <a:ea typeface="Mada"/>
                <a:cs typeface="Mada"/>
                <a:sym typeface="Mada"/>
              </a:rPr>
              <a:t>Cass 3</a:t>
            </a:r>
            <a:endParaRPr b="1"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3" name="Google Shape;323;p21"/>
          <p:cNvSpPr txBox="1"/>
          <p:nvPr/>
        </p:nvSpPr>
        <p:spPr>
          <a:xfrm>
            <a:off x="1434525" y="478000"/>
            <a:ext cx="5341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You are seeing Mrs. Bakar, a 56 year old woman, in your clinic today.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She is worried about a left breast mass, and would like you to tell her about screening availability.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Take a focused history of her complaint and educate her regarding the recommendations of breast screening.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24" name="Google Shape;324;p21"/>
          <p:cNvGrpSpPr/>
          <p:nvPr/>
        </p:nvGrpSpPr>
        <p:grpSpPr>
          <a:xfrm>
            <a:off x="84293" y="1605875"/>
            <a:ext cx="566175" cy="923575"/>
            <a:chOff x="1085125" y="209550"/>
            <a:chExt cx="566175" cy="923575"/>
          </a:xfrm>
        </p:grpSpPr>
        <p:sp>
          <p:nvSpPr>
            <p:cNvPr id="325" name="Google Shape;325;p21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21"/>
          <p:cNvSpPr txBox="1"/>
          <p:nvPr/>
        </p:nvSpPr>
        <p:spPr>
          <a:xfrm>
            <a:off x="3521803" y="3868863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"/>
          <p:cNvSpPr txBox="1"/>
          <p:nvPr/>
        </p:nvSpPr>
        <p:spPr>
          <a:xfrm>
            <a:off x="228975" y="2273775"/>
            <a:ext cx="50784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Onset of awareness of mass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Size of the mass and any change in size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Mastalgia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Associated discharge, including pus and blood (none)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Size/tenderness association with menstrual cycle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Nipple changes Skin changes (on affected breast)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Systemic symptoms – weight loss, low energy, anorexia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Associated shortness of breath or chest pain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Changes in personality – suggestive of brain metastases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Bone pain – suggestive of bone metastases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Inquiries about date of menopause 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Pregnancy history </a:t>
            </a:r>
            <a:r>
              <a:rPr baseline="30000"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Breastfeeding history 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History of chest radiation 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Age of menarche 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Alcohol history 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Smoking history (quantity in pack-years) 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Past and current use of hormone replacement and oral contraceptive pills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Past mammography results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b="1"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Family history/risk factor history:</a:t>
            </a:r>
            <a:endParaRPr b="1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○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Family history of breast, ovarian, or colon cancer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○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Past history of breast masses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9" name="Google Shape;329;p21"/>
          <p:cNvSpPr txBox="1"/>
          <p:nvPr/>
        </p:nvSpPr>
        <p:spPr>
          <a:xfrm>
            <a:off x="3084300" y="744840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 txBox="1"/>
          <p:nvPr/>
        </p:nvSpPr>
        <p:spPr>
          <a:xfrm>
            <a:off x="228975" y="8312625"/>
            <a:ext cx="673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Offer to examine breast mass.  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Addresses patient’s concerns and educate her regarding screening guidelines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➔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Recommended age of screening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➔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Methods available for this patient you have to request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Mammogram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and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US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breast.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331" name="Google Shape;331;p21"/>
          <p:cNvGrpSpPr/>
          <p:nvPr/>
        </p:nvGrpSpPr>
        <p:grpSpPr>
          <a:xfrm>
            <a:off x="84301" y="7326375"/>
            <a:ext cx="7394563" cy="1332300"/>
            <a:chOff x="122855" y="210430"/>
            <a:chExt cx="7788670" cy="1332300"/>
          </a:xfrm>
        </p:grpSpPr>
        <p:sp>
          <p:nvSpPr>
            <p:cNvPr id="332" name="Google Shape;332;p21"/>
            <p:cNvSpPr txBox="1"/>
            <p:nvPr/>
          </p:nvSpPr>
          <p:spPr>
            <a:xfrm>
              <a:off x="689025" y="210430"/>
              <a:ext cx="7222500" cy="13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2400">
                  <a:solidFill>
                    <a:srgbClr val="A2C4C9"/>
                  </a:solidFill>
                  <a:latin typeface="Nunito"/>
                  <a:ea typeface="Nunito"/>
                  <a:cs typeface="Nunito"/>
                  <a:sym typeface="Nunito"/>
                </a:rPr>
                <a:t>How are you going to plan her management and education?</a:t>
              </a:r>
              <a:endParaRPr b="1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24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333" name="Google Shape;333;p21"/>
            <p:cNvGrpSpPr/>
            <p:nvPr/>
          </p:nvGrpSpPr>
          <p:grpSpPr>
            <a:xfrm>
              <a:off x="122855" y="370375"/>
              <a:ext cx="566175" cy="923575"/>
              <a:chOff x="1085125" y="209550"/>
              <a:chExt cx="566175" cy="923575"/>
            </a:xfrm>
          </p:grpSpPr>
          <p:sp>
            <p:nvSpPr>
              <p:cNvPr id="334" name="Google Shape;334;p21"/>
              <p:cNvSpPr/>
              <p:nvPr/>
            </p:nvSpPr>
            <p:spPr>
              <a:xfrm>
                <a:off x="1085125" y="209550"/>
                <a:ext cx="566175" cy="923575"/>
              </a:xfrm>
              <a:custGeom>
                <a:rect b="b" l="l" r="r" t="t"/>
                <a:pathLst>
                  <a:path extrusionOk="0" h="36943" w="22647">
                    <a:moveTo>
                      <a:pt x="3869" y="0"/>
                    </a:moveTo>
                    <a:cubicBezTo>
                      <a:pt x="3069" y="0"/>
                      <a:pt x="2269" y="304"/>
                      <a:pt x="1655" y="911"/>
                    </a:cubicBezTo>
                    <a:lnTo>
                      <a:pt x="1" y="2566"/>
                    </a:lnTo>
                    <a:lnTo>
                      <a:pt x="13693" y="16258"/>
                    </a:lnTo>
                    <a:cubicBezTo>
                      <a:pt x="14919" y="17484"/>
                      <a:pt x="14919" y="19461"/>
                      <a:pt x="13693" y="20675"/>
                    </a:cubicBezTo>
                    <a:lnTo>
                      <a:pt x="1" y="34379"/>
                    </a:lnTo>
                    <a:lnTo>
                      <a:pt x="1655" y="36022"/>
                    </a:lnTo>
                    <a:cubicBezTo>
                      <a:pt x="2269" y="36636"/>
                      <a:pt x="3069" y="36942"/>
                      <a:pt x="3869" y="36942"/>
                    </a:cubicBezTo>
                    <a:cubicBezTo>
                      <a:pt x="4668" y="36942"/>
                      <a:pt x="5465" y="36636"/>
                      <a:pt x="6073" y="36022"/>
                    </a:cubicBezTo>
                    <a:lnTo>
                      <a:pt x="21420" y="20675"/>
                    </a:lnTo>
                    <a:cubicBezTo>
                      <a:pt x="22646" y="19461"/>
                      <a:pt x="22646" y="17484"/>
                      <a:pt x="21420" y="16258"/>
                    </a:cubicBezTo>
                    <a:lnTo>
                      <a:pt x="6073" y="911"/>
                    </a:lnTo>
                    <a:cubicBezTo>
                      <a:pt x="5465" y="304"/>
                      <a:pt x="4668" y="0"/>
                      <a:pt x="3869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>
                <a:off x="1152400" y="521950"/>
                <a:ext cx="171775" cy="298550"/>
              </a:xfrm>
              <a:custGeom>
                <a:rect b="b" l="l" r="r" t="t"/>
                <a:pathLst>
                  <a:path extrusionOk="0" h="11942" w="6871">
                    <a:moveTo>
                      <a:pt x="1501" y="0"/>
                    </a:moveTo>
                    <a:cubicBezTo>
                      <a:pt x="737" y="0"/>
                      <a:pt x="0" y="597"/>
                      <a:pt x="0" y="1500"/>
                    </a:cubicBezTo>
                    <a:lnTo>
                      <a:pt x="0" y="10453"/>
                    </a:lnTo>
                    <a:cubicBezTo>
                      <a:pt x="0" y="11347"/>
                      <a:pt x="736" y="11942"/>
                      <a:pt x="1499" y="11942"/>
                    </a:cubicBezTo>
                    <a:cubicBezTo>
                      <a:pt x="1864" y="11942"/>
                      <a:pt x="2236" y="11806"/>
                      <a:pt x="2536" y="11501"/>
                    </a:cubicBezTo>
                    <a:lnTo>
                      <a:pt x="5382" y="8656"/>
                    </a:lnTo>
                    <a:cubicBezTo>
                      <a:pt x="6870" y="7179"/>
                      <a:pt x="6870" y="4774"/>
                      <a:pt x="5382" y="3286"/>
                    </a:cubicBezTo>
                    <a:lnTo>
                      <a:pt x="2536" y="440"/>
                    </a:lnTo>
                    <a:cubicBezTo>
                      <a:pt x="2236" y="136"/>
                      <a:pt x="1865" y="0"/>
                      <a:pt x="150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6" name="Google Shape;336;p21"/>
          <p:cNvSpPr txBox="1"/>
          <p:nvPr/>
        </p:nvSpPr>
        <p:spPr>
          <a:xfrm>
            <a:off x="-77" y="9794911"/>
            <a:ext cx="69600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eriod"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Date of menopause, breastfeeding, and pregnancy is important because of estrogens exposure, and some cancer is estrogen-dependent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