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9" r:id="rId3"/>
    <p:sldId id="260" r:id="rId4"/>
    <p:sldId id="261" r:id="rId5"/>
    <p:sldId id="258" r:id="rId6"/>
    <p:sldId id="257" r:id="rId7"/>
    <p:sldId id="262" r:id="rId8"/>
    <p:sldId id="263" r:id="rId9"/>
    <p:sldId id="264" r:id="rId10"/>
    <p:sldId id="28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20" r:id="rId29"/>
    <p:sldId id="283" r:id="rId30"/>
    <p:sldId id="284" r:id="rId31"/>
    <p:sldId id="317" r:id="rId32"/>
    <p:sldId id="318" r:id="rId33"/>
    <p:sldId id="285" r:id="rId34"/>
    <p:sldId id="286" r:id="rId35"/>
    <p:sldId id="287" r:id="rId36"/>
    <p:sldId id="288" r:id="rId37"/>
    <p:sldId id="289" r:id="rId38"/>
    <p:sldId id="329" r:id="rId39"/>
    <p:sldId id="330" r:id="rId40"/>
    <p:sldId id="331" r:id="rId41"/>
    <p:sldId id="332" r:id="rId42"/>
    <p:sldId id="290" r:id="rId43"/>
    <p:sldId id="291" r:id="rId44"/>
    <p:sldId id="321" r:id="rId45"/>
    <p:sldId id="292" r:id="rId46"/>
    <p:sldId id="293" r:id="rId47"/>
    <p:sldId id="294" r:id="rId48"/>
    <p:sldId id="322" r:id="rId49"/>
    <p:sldId id="295" r:id="rId50"/>
    <p:sldId id="296" r:id="rId51"/>
    <p:sldId id="297" r:id="rId52"/>
    <p:sldId id="298" r:id="rId53"/>
    <p:sldId id="299" r:id="rId54"/>
    <p:sldId id="300" r:id="rId55"/>
    <p:sldId id="301" r:id="rId56"/>
    <p:sldId id="302" r:id="rId57"/>
    <p:sldId id="303" r:id="rId58"/>
    <p:sldId id="304" r:id="rId59"/>
    <p:sldId id="327" r:id="rId60"/>
    <p:sldId id="336" r:id="rId61"/>
    <p:sldId id="335" r:id="rId62"/>
    <p:sldId id="337" r:id="rId63"/>
    <p:sldId id="338" r:id="rId64"/>
    <p:sldId id="340" r:id="rId65"/>
    <p:sldId id="339" r:id="rId66"/>
    <p:sldId id="341" r:id="rId67"/>
    <p:sldId id="342" r:id="rId68"/>
    <p:sldId id="305" r:id="rId69"/>
    <p:sldId id="306" r:id="rId70"/>
    <p:sldId id="307" r:id="rId71"/>
    <p:sldId id="323" r:id="rId72"/>
    <p:sldId id="319" r:id="rId73"/>
    <p:sldId id="308" r:id="rId74"/>
    <p:sldId id="324" r:id="rId75"/>
    <p:sldId id="333" r:id="rId76"/>
    <p:sldId id="326" r:id="rId77"/>
    <p:sldId id="328" r:id="rId78"/>
    <p:sldId id="309" r:id="rId79"/>
    <p:sldId id="310" r:id="rId80"/>
    <p:sldId id="311" r:id="rId81"/>
    <p:sldId id="312" r:id="rId82"/>
    <p:sldId id="313" r:id="rId83"/>
    <p:sldId id="325" r:id="rId84"/>
    <p:sldId id="314" r:id="rId85"/>
    <p:sldId id="315" r:id="rId86"/>
    <p:sldId id="31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2" d="100"/>
          <a:sy n="112" d="100"/>
        </p:scale>
        <p:origin x="608" y="184"/>
      </p:cViewPr>
      <p:guideLst/>
    </p:cSldViewPr>
  </p:slideViewPr>
  <p:notesTextViewPr>
    <p:cViewPr>
      <p:scale>
        <a:sx n="1" d="1"/>
        <a:sy n="1" d="1"/>
      </p:scale>
      <p:origin x="0" y="0"/>
    </p:cViewPr>
  </p:notesTextViewPr>
  <p:sorterViewPr>
    <p:cViewPr>
      <p:scale>
        <a:sx n="100" d="100"/>
        <a:sy n="100" d="100"/>
      </p:scale>
      <p:origin x="0" y="-144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43C1A-9F11-4020-8435-96D92228A6B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ar-SA"/>
        </a:p>
      </dgm:t>
    </dgm:pt>
    <dgm:pt modelId="{B9CD6AD6-1186-42CC-AB31-10278E779FB4}">
      <dgm:prSet phldrT="[Text]"/>
      <dgm:spPr/>
      <dgm:t>
        <a:bodyPr/>
        <a:lstStyle/>
        <a:p>
          <a:pPr rtl="1"/>
          <a:r>
            <a:rPr lang="ar-SA" dirty="0"/>
            <a:t>الضمير الإنساني</a:t>
          </a:r>
        </a:p>
      </dgm:t>
    </dgm:pt>
    <dgm:pt modelId="{69F42727-B45A-4805-9DBE-147F37A185D6}" type="parTrans" cxnId="{0E478DB7-D56F-4467-A686-2CAC693225F3}">
      <dgm:prSet/>
      <dgm:spPr/>
      <dgm:t>
        <a:bodyPr/>
        <a:lstStyle/>
        <a:p>
          <a:pPr rtl="1"/>
          <a:endParaRPr lang="ar-SA"/>
        </a:p>
      </dgm:t>
    </dgm:pt>
    <dgm:pt modelId="{39A405C9-BC42-4E85-B3D9-6B14E49855CA}" type="sibTrans" cxnId="{0E478DB7-D56F-4467-A686-2CAC693225F3}">
      <dgm:prSet/>
      <dgm:spPr/>
      <dgm:t>
        <a:bodyPr/>
        <a:lstStyle/>
        <a:p>
          <a:pPr rtl="1"/>
          <a:endParaRPr lang="ar-SA"/>
        </a:p>
      </dgm:t>
    </dgm:pt>
    <dgm:pt modelId="{9BA937D0-AC32-4F0C-86E7-AF0F1222179D}">
      <dgm:prSet phldrT="[Text]"/>
      <dgm:spPr/>
      <dgm:t>
        <a:bodyPr/>
        <a:lstStyle/>
        <a:p>
          <a:pPr rtl="1"/>
          <a:r>
            <a:rPr lang="ar-SA" dirty="0"/>
            <a:t>العرف</a:t>
          </a:r>
        </a:p>
      </dgm:t>
    </dgm:pt>
    <dgm:pt modelId="{BB4FDEE5-A0AB-489D-A13A-06FC28FB2F62}" type="parTrans" cxnId="{CAF3924D-F024-4041-B2E9-534524A320B7}">
      <dgm:prSet/>
      <dgm:spPr/>
      <dgm:t>
        <a:bodyPr/>
        <a:lstStyle/>
        <a:p>
          <a:pPr rtl="1"/>
          <a:endParaRPr lang="ar-SA"/>
        </a:p>
      </dgm:t>
    </dgm:pt>
    <dgm:pt modelId="{FDDEA5E0-023C-45AD-B958-0E755E83CAEB}" type="sibTrans" cxnId="{CAF3924D-F024-4041-B2E9-534524A320B7}">
      <dgm:prSet/>
      <dgm:spPr/>
      <dgm:t>
        <a:bodyPr/>
        <a:lstStyle/>
        <a:p>
          <a:pPr rtl="1"/>
          <a:endParaRPr lang="ar-SA"/>
        </a:p>
      </dgm:t>
    </dgm:pt>
    <dgm:pt modelId="{4A3E7B2D-088E-43E4-918A-FA91D8F0A933}">
      <dgm:prSet phldrT="[Text]"/>
      <dgm:spPr/>
      <dgm:t>
        <a:bodyPr/>
        <a:lstStyle/>
        <a:p>
          <a:pPr rtl="1"/>
          <a:r>
            <a:rPr lang="ar-SA" dirty="0"/>
            <a:t>العقل البشري</a:t>
          </a:r>
        </a:p>
      </dgm:t>
    </dgm:pt>
    <dgm:pt modelId="{45DC13D5-A0C3-4E65-983A-F799C04D49E9}" type="parTrans" cxnId="{F95DD176-AB77-4B29-8319-B69A153FB351}">
      <dgm:prSet/>
      <dgm:spPr/>
      <dgm:t>
        <a:bodyPr/>
        <a:lstStyle/>
        <a:p>
          <a:pPr rtl="1"/>
          <a:endParaRPr lang="ar-SA"/>
        </a:p>
      </dgm:t>
    </dgm:pt>
    <dgm:pt modelId="{38154AFB-68EC-40CF-8BDF-447501C89244}" type="sibTrans" cxnId="{F95DD176-AB77-4B29-8319-B69A153FB351}">
      <dgm:prSet/>
      <dgm:spPr/>
      <dgm:t>
        <a:bodyPr/>
        <a:lstStyle/>
        <a:p>
          <a:pPr rtl="1"/>
          <a:endParaRPr lang="ar-SA"/>
        </a:p>
      </dgm:t>
    </dgm:pt>
    <dgm:pt modelId="{318A0182-B26D-41D7-93CD-022C74475493}">
      <dgm:prSet phldrT="[Text]"/>
      <dgm:spPr/>
      <dgm:t>
        <a:bodyPr/>
        <a:lstStyle/>
        <a:p>
          <a:pPr rtl="1"/>
          <a:r>
            <a:rPr lang="ar-SA" dirty="0"/>
            <a:t>السعادة والمنفعة</a:t>
          </a:r>
        </a:p>
      </dgm:t>
    </dgm:pt>
    <dgm:pt modelId="{D7A4423C-39B5-4F38-8122-AF019AAE7F4E}" type="parTrans" cxnId="{AB3D23A4-082D-4BC0-82C2-10E66A4CF545}">
      <dgm:prSet/>
      <dgm:spPr/>
      <dgm:t>
        <a:bodyPr/>
        <a:lstStyle/>
        <a:p>
          <a:pPr rtl="1"/>
          <a:endParaRPr lang="ar-SA"/>
        </a:p>
      </dgm:t>
    </dgm:pt>
    <dgm:pt modelId="{E495C778-387D-4AFB-878E-2764329FF358}" type="sibTrans" cxnId="{AB3D23A4-082D-4BC0-82C2-10E66A4CF545}">
      <dgm:prSet/>
      <dgm:spPr/>
      <dgm:t>
        <a:bodyPr/>
        <a:lstStyle/>
        <a:p>
          <a:pPr rtl="1"/>
          <a:endParaRPr lang="ar-SA"/>
        </a:p>
      </dgm:t>
    </dgm:pt>
    <dgm:pt modelId="{9EF41ACD-6AC7-4A23-92A0-9D565964B5DA}" type="pres">
      <dgm:prSet presAssocID="{01C43C1A-9F11-4020-8435-96D92228A6BD}" presName="diagram" presStyleCnt="0">
        <dgm:presLayoutVars>
          <dgm:dir/>
          <dgm:resizeHandles val="exact"/>
        </dgm:presLayoutVars>
      </dgm:prSet>
      <dgm:spPr/>
    </dgm:pt>
    <dgm:pt modelId="{2E371A8A-3BAC-4825-B2CD-58C93EA0ACD8}" type="pres">
      <dgm:prSet presAssocID="{B9CD6AD6-1186-42CC-AB31-10278E779FB4}" presName="node" presStyleLbl="node1" presStyleIdx="0" presStyleCnt="4">
        <dgm:presLayoutVars>
          <dgm:bulletEnabled val="1"/>
        </dgm:presLayoutVars>
      </dgm:prSet>
      <dgm:spPr/>
    </dgm:pt>
    <dgm:pt modelId="{908841DA-6D70-4E1A-91AE-A047E92560B1}" type="pres">
      <dgm:prSet presAssocID="{39A405C9-BC42-4E85-B3D9-6B14E49855CA}" presName="sibTrans" presStyleCnt="0"/>
      <dgm:spPr/>
    </dgm:pt>
    <dgm:pt modelId="{0DECD7FF-E634-480E-A093-1646DF8C9E9E}" type="pres">
      <dgm:prSet presAssocID="{9BA937D0-AC32-4F0C-86E7-AF0F1222179D}" presName="node" presStyleLbl="node1" presStyleIdx="1" presStyleCnt="4">
        <dgm:presLayoutVars>
          <dgm:bulletEnabled val="1"/>
        </dgm:presLayoutVars>
      </dgm:prSet>
      <dgm:spPr/>
    </dgm:pt>
    <dgm:pt modelId="{9B3DB6B8-D340-4F14-8FF2-52792992F546}" type="pres">
      <dgm:prSet presAssocID="{FDDEA5E0-023C-45AD-B958-0E755E83CAEB}" presName="sibTrans" presStyleCnt="0"/>
      <dgm:spPr/>
    </dgm:pt>
    <dgm:pt modelId="{BE374AC5-E886-4E12-A5AD-3B9CE97F35C3}" type="pres">
      <dgm:prSet presAssocID="{4A3E7B2D-088E-43E4-918A-FA91D8F0A933}" presName="node" presStyleLbl="node1" presStyleIdx="2" presStyleCnt="4">
        <dgm:presLayoutVars>
          <dgm:bulletEnabled val="1"/>
        </dgm:presLayoutVars>
      </dgm:prSet>
      <dgm:spPr/>
    </dgm:pt>
    <dgm:pt modelId="{8BDA53FE-5F10-4003-96B1-3DB8604F246A}" type="pres">
      <dgm:prSet presAssocID="{38154AFB-68EC-40CF-8BDF-447501C89244}" presName="sibTrans" presStyleCnt="0"/>
      <dgm:spPr/>
    </dgm:pt>
    <dgm:pt modelId="{DB5964CF-B0E4-4625-8A4E-98902ED6CC18}" type="pres">
      <dgm:prSet presAssocID="{318A0182-B26D-41D7-93CD-022C74475493}" presName="node" presStyleLbl="node1" presStyleIdx="3" presStyleCnt="4">
        <dgm:presLayoutVars>
          <dgm:bulletEnabled val="1"/>
        </dgm:presLayoutVars>
      </dgm:prSet>
      <dgm:spPr/>
    </dgm:pt>
  </dgm:ptLst>
  <dgm:cxnLst>
    <dgm:cxn modelId="{21459213-5E4D-40F0-AB4A-CCA975541B65}" type="presOf" srcId="{4A3E7B2D-088E-43E4-918A-FA91D8F0A933}" destId="{BE374AC5-E886-4E12-A5AD-3B9CE97F35C3}" srcOrd="0" destOrd="0" presId="urn:microsoft.com/office/officeart/2005/8/layout/default#1"/>
    <dgm:cxn modelId="{D14F5A32-CF42-4501-8B8E-C253AB2CED89}" type="presOf" srcId="{B9CD6AD6-1186-42CC-AB31-10278E779FB4}" destId="{2E371A8A-3BAC-4825-B2CD-58C93EA0ACD8}" srcOrd="0" destOrd="0" presId="urn:microsoft.com/office/officeart/2005/8/layout/default#1"/>
    <dgm:cxn modelId="{CAF3924D-F024-4041-B2E9-534524A320B7}" srcId="{01C43C1A-9F11-4020-8435-96D92228A6BD}" destId="{9BA937D0-AC32-4F0C-86E7-AF0F1222179D}" srcOrd="1" destOrd="0" parTransId="{BB4FDEE5-A0AB-489D-A13A-06FC28FB2F62}" sibTransId="{FDDEA5E0-023C-45AD-B958-0E755E83CAEB}"/>
    <dgm:cxn modelId="{D6DEF952-283F-49AE-81DE-159C8C4B3121}" type="presOf" srcId="{318A0182-B26D-41D7-93CD-022C74475493}" destId="{DB5964CF-B0E4-4625-8A4E-98902ED6CC18}" srcOrd="0" destOrd="0" presId="urn:microsoft.com/office/officeart/2005/8/layout/default#1"/>
    <dgm:cxn modelId="{8DA48D56-A9B6-4445-AB5D-A71B7CF50D96}" type="presOf" srcId="{01C43C1A-9F11-4020-8435-96D92228A6BD}" destId="{9EF41ACD-6AC7-4A23-92A0-9D565964B5DA}" srcOrd="0" destOrd="0" presId="urn:microsoft.com/office/officeart/2005/8/layout/default#1"/>
    <dgm:cxn modelId="{F5D1C272-A240-448B-8C3C-B8D249AA940D}" type="presOf" srcId="{9BA937D0-AC32-4F0C-86E7-AF0F1222179D}" destId="{0DECD7FF-E634-480E-A093-1646DF8C9E9E}" srcOrd="0" destOrd="0" presId="urn:microsoft.com/office/officeart/2005/8/layout/default#1"/>
    <dgm:cxn modelId="{F95DD176-AB77-4B29-8319-B69A153FB351}" srcId="{01C43C1A-9F11-4020-8435-96D92228A6BD}" destId="{4A3E7B2D-088E-43E4-918A-FA91D8F0A933}" srcOrd="2" destOrd="0" parTransId="{45DC13D5-A0C3-4E65-983A-F799C04D49E9}" sibTransId="{38154AFB-68EC-40CF-8BDF-447501C89244}"/>
    <dgm:cxn modelId="{AB3D23A4-082D-4BC0-82C2-10E66A4CF545}" srcId="{01C43C1A-9F11-4020-8435-96D92228A6BD}" destId="{318A0182-B26D-41D7-93CD-022C74475493}" srcOrd="3" destOrd="0" parTransId="{D7A4423C-39B5-4F38-8122-AF019AAE7F4E}" sibTransId="{E495C778-387D-4AFB-878E-2764329FF358}"/>
    <dgm:cxn modelId="{0E478DB7-D56F-4467-A686-2CAC693225F3}" srcId="{01C43C1A-9F11-4020-8435-96D92228A6BD}" destId="{B9CD6AD6-1186-42CC-AB31-10278E779FB4}" srcOrd="0" destOrd="0" parTransId="{69F42727-B45A-4805-9DBE-147F37A185D6}" sibTransId="{39A405C9-BC42-4E85-B3D9-6B14E49855CA}"/>
    <dgm:cxn modelId="{51F96DA1-0DBF-409A-B789-16087C775A1E}" type="presParOf" srcId="{9EF41ACD-6AC7-4A23-92A0-9D565964B5DA}" destId="{2E371A8A-3BAC-4825-B2CD-58C93EA0ACD8}" srcOrd="0" destOrd="0" presId="urn:microsoft.com/office/officeart/2005/8/layout/default#1"/>
    <dgm:cxn modelId="{14369993-0EC7-4149-A2A7-E7A6913FDBF6}" type="presParOf" srcId="{9EF41ACD-6AC7-4A23-92A0-9D565964B5DA}" destId="{908841DA-6D70-4E1A-91AE-A047E92560B1}" srcOrd="1" destOrd="0" presId="urn:microsoft.com/office/officeart/2005/8/layout/default#1"/>
    <dgm:cxn modelId="{BE62B5FB-57EF-4EA8-AA37-B99434A2D752}" type="presParOf" srcId="{9EF41ACD-6AC7-4A23-92A0-9D565964B5DA}" destId="{0DECD7FF-E634-480E-A093-1646DF8C9E9E}" srcOrd="2" destOrd="0" presId="urn:microsoft.com/office/officeart/2005/8/layout/default#1"/>
    <dgm:cxn modelId="{F27BB665-FFF7-440D-A9DC-C9FCADC3C7B6}" type="presParOf" srcId="{9EF41ACD-6AC7-4A23-92A0-9D565964B5DA}" destId="{9B3DB6B8-D340-4F14-8FF2-52792992F546}" srcOrd="3" destOrd="0" presId="urn:microsoft.com/office/officeart/2005/8/layout/default#1"/>
    <dgm:cxn modelId="{80CB8E36-27B0-4A34-A394-BFB864958D84}" type="presParOf" srcId="{9EF41ACD-6AC7-4A23-92A0-9D565964B5DA}" destId="{BE374AC5-E886-4E12-A5AD-3B9CE97F35C3}" srcOrd="4" destOrd="0" presId="urn:microsoft.com/office/officeart/2005/8/layout/default#1"/>
    <dgm:cxn modelId="{97856570-FDCC-470B-A9A5-36609957E8D0}" type="presParOf" srcId="{9EF41ACD-6AC7-4A23-92A0-9D565964B5DA}" destId="{8BDA53FE-5F10-4003-96B1-3DB8604F246A}" srcOrd="5" destOrd="0" presId="urn:microsoft.com/office/officeart/2005/8/layout/default#1"/>
    <dgm:cxn modelId="{AD99D744-5210-4DE8-BADE-E5CB2F81B84B}" type="presParOf" srcId="{9EF41ACD-6AC7-4A23-92A0-9D565964B5DA}" destId="{DB5964CF-B0E4-4625-8A4E-98902ED6CC18}"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20DC5-B00A-4614-83AB-3A8A603CE863}" type="doc">
      <dgm:prSet loTypeId="urn:microsoft.com/office/officeart/2005/8/layout/pList1#1" loCatId="list" qsTypeId="urn:microsoft.com/office/officeart/2005/8/quickstyle/3d4" qsCatId="3D" csTypeId="urn:microsoft.com/office/officeart/2005/8/colors/accent1_2" csCatId="accent1" phldr="1"/>
      <dgm:spPr/>
      <dgm:t>
        <a:bodyPr/>
        <a:lstStyle/>
        <a:p>
          <a:pPr rtl="1"/>
          <a:endParaRPr lang="ar-SA"/>
        </a:p>
      </dgm:t>
    </dgm:pt>
    <dgm:pt modelId="{B5691085-4A60-4010-81A5-E39A54DBE382}">
      <dgm:prSet phldrT="[Text]"/>
      <dgm:spPr/>
      <dgm:t>
        <a:bodyPr/>
        <a:lstStyle/>
        <a:p>
          <a:pPr rtl="1"/>
          <a:r>
            <a:rPr lang="ar-SA" dirty="0">
              <a:solidFill>
                <a:srgbClr val="FFFF00"/>
              </a:solidFill>
            </a:rPr>
            <a:t>فطرية الشعور الخلقي</a:t>
          </a:r>
        </a:p>
      </dgm:t>
    </dgm:pt>
    <dgm:pt modelId="{54A56E23-2227-4613-B1C9-9F2300C3B1FF}" type="parTrans" cxnId="{73EC4DEB-66DD-481C-9D71-CDDD7D3F8363}">
      <dgm:prSet/>
      <dgm:spPr/>
      <dgm:t>
        <a:bodyPr/>
        <a:lstStyle/>
        <a:p>
          <a:pPr rtl="1"/>
          <a:endParaRPr lang="ar-SA"/>
        </a:p>
      </dgm:t>
    </dgm:pt>
    <dgm:pt modelId="{25B61D46-1E58-433F-91C4-48400F9441E4}" type="sibTrans" cxnId="{73EC4DEB-66DD-481C-9D71-CDDD7D3F8363}">
      <dgm:prSet/>
      <dgm:spPr/>
      <dgm:t>
        <a:bodyPr/>
        <a:lstStyle/>
        <a:p>
          <a:pPr rtl="1"/>
          <a:endParaRPr lang="ar-SA"/>
        </a:p>
      </dgm:t>
    </dgm:pt>
    <dgm:pt modelId="{E1E9431F-73AE-4538-A877-6CC57546DA4D}">
      <dgm:prSet phldrT="[Text]"/>
      <dgm:spPr/>
      <dgm:t>
        <a:bodyPr/>
        <a:lstStyle/>
        <a:p>
          <a:pPr rtl="1"/>
          <a:r>
            <a:rPr lang="ar-SA" dirty="0">
              <a:solidFill>
                <a:schemeClr val="bg1"/>
              </a:solidFill>
            </a:rPr>
            <a:t>الوحي الإلهي</a:t>
          </a:r>
        </a:p>
      </dgm:t>
    </dgm:pt>
    <dgm:pt modelId="{5DAEE574-BF73-42BE-B181-06400AB5F2C0}" type="parTrans" cxnId="{7AA49345-9438-4B17-A20D-290706B1EF6D}">
      <dgm:prSet/>
      <dgm:spPr/>
      <dgm:t>
        <a:bodyPr/>
        <a:lstStyle/>
        <a:p>
          <a:pPr rtl="1"/>
          <a:endParaRPr lang="ar-SA"/>
        </a:p>
      </dgm:t>
    </dgm:pt>
    <dgm:pt modelId="{A9066EF7-0F77-46FF-BB4D-656CD1A572B7}" type="sibTrans" cxnId="{7AA49345-9438-4B17-A20D-290706B1EF6D}">
      <dgm:prSet/>
      <dgm:spPr/>
      <dgm:t>
        <a:bodyPr/>
        <a:lstStyle/>
        <a:p>
          <a:pPr rtl="1"/>
          <a:endParaRPr lang="ar-SA"/>
        </a:p>
      </dgm:t>
    </dgm:pt>
    <dgm:pt modelId="{057CD66D-5EF1-4A81-8406-44E6F6005E88}" type="pres">
      <dgm:prSet presAssocID="{0CD20DC5-B00A-4614-83AB-3A8A603CE863}" presName="Name0" presStyleCnt="0">
        <dgm:presLayoutVars>
          <dgm:dir/>
          <dgm:resizeHandles val="exact"/>
        </dgm:presLayoutVars>
      </dgm:prSet>
      <dgm:spPr/>
    </dgm:pt>
    <dgm:pt modelId="{845C6F9B-9BDA-4396-BBCE-07E8CBB5CD1C}" type="pres">
      <dgm:prSet presAssocID="{B5691085-4A60-4010-81A5-E39A54DBE382}" presName="compNode" presStyleCnt="0"/>
      <dgm:spPr/>
    </dgm:pt>
    <dgm:pt modelId="{33C9393A-87EA-45F6-BDF0-BFE349306CD8}" type="pres">
      <dgm:prSet presAssocID="{B5691085-4A60-4010-81A5-E39A54DBE382}" presName="pictRect" presStyleLbl="node1" presStyleIdx="0" presStyleCnt="2"/>
      <dgm:spPr>
        <a:blipFill rotWithShape="0">
          <a:blip xmlns:r="http://schemas.openxmlformats.org/officeDocument/2006/relationships" r:embed="rId1"/>
          <a:stretch>
            <a:fillRect/>
          </a:stretch>
        </a:blipFill>
      </dgm:spPr>
    </dgm:pt>
    <dgm:pt modelId="{810415AD-8A6F-4341-AF75-B0C926E75514}" type="pres">
      <dgm:prSet presAssocID="{B5691085-4A60-4010-81A5-E39A54DBE382}" presName="textRect" presStyleLbl="revTx" presStyleIdx="0" presStyleCnt="2" custScaleX="164289">
        <dgm:presLayoutVars>
          <dgm:bulletEnabled val="1"/>
        </dgm:presLayoutVars>
      </dgm:prSet>
      <dgm:spPr/>
    </dgm:pt>
    <dgm:pt modelId="{7A9E6FE8-EA33-4F48-A10A-6C9086DAF787}" type="pres">
      <dgm:prSet presAssocID="{25B61D46-1E58-433F-91C4-48400F9441E4}" presName="sibTrans" presStyleLbl="sibTrans2D1" presStyleIdx="0" presStyleCnt="0"/>
      <dgm:spPr/>
    </dgm:pt>
    <dgm:pt modelId="{68BAECC1-D7FA-4FEF-A70C-2050CC20B036}" type="pres">
      <dgm:prSet presAssocID="{E1E9431F-73AE-4538-A877-6CC57546DA4D}" presName="compNode" presStyleCnt="0"/>
      <dgm:spPr/>
    </dgm:pt>
    <dgm:pt modelId="{F10DBE89-C493-439F-9C39-18FE270BEE9E}" type="pres">
      <dgm:prSet presAssocID="{E1E9431F-73AE-4538-A877-6CC57546DA4D}" presName="pictRect" presStyleLbl="node1" presStyleIdx="1" presStyleCnt="2"/>
      <dgm:spPr>
        <a:blipFill rotWithShape="0">
          <a:blip xmlns:r="http://schemas.openxmlformats.org/officeDocument/2006/relationships" r:embed="rId2"/>
          <a:stretch>
            <a:fillRect/>
          </a:stretch>
        </a:blipFill>
      </dgm:spPr>
    </dgm:pt>
    <dgm:pt modelId="{67C6544E-5742-4264-B9FB-3E2A26E34136}" type="pres">
      <dgm:prSet presAssocID="{E1E9431F-73AE-4538-A877-6CC57546DA4D}" presName="textRect" presStyleLbl="revTx" presStyleIdx="1" presStyleCnt="2">
        <dgm:presLayoutVars>
          <dgm:bulletEnabled val="1"/>
        </dgm:presLayoutVars>
      </dgm:prSet>
      <dgm:spPr/>
    </dgm:pt>
  </dgm:ptLst>
  <dgm:cxnLst>
    <dgm:cxn modelId="{C935C60C-96C5-4085-9941-D4F81C9F4571}" type="presOf" srcId="{25B61D46-1E58-433F-91C4-48400F9441E4}" destId="{7A9E6FE8-EA33-4F48-A10A-6C9086DAF787}" srcOrd="0" destOrd="0" presId="urn:microsoft.com/office/officeart/2005/8/layout/pList1#1"/>
    <dgm:cxn modelId="{F4BBAF0F-84A3-41E3-861F-AEC785556650}" type="presOf" srcId="{0CD20DC5-B00A-4614-83AB-3A8A603CE863}" destId="{057CD66D-5EF1-4A81-8406-44E6F6005E88}" srcOrd="0" destOrd="0" presId="urn:microsoft.com/office/officeart/2005/8/layout/pList1#1"/>
    <dgm:cxn modelId="{1B0AAF2F-6541-4B33-A2CA-42ACBBF8F5E7}" type="presOf" srcId="{E1E9431F-73AE-4538-A877-6CC57546DA4D}" destId="{67C6544E-5742-4264-B9FB-3E2A26E34136}" srcOrd="0" destOrd="0" presId="urn:microsoft.com/office/officeart/2005/8/layout/pList1#1"/>
    <dgm:cxn modelId="{7AA49345-9438-4B17-A20D-290706B1EF6D}" srcId="{0CD20DC5-B00A-4614-83AB-3A8A603CE863}" destId="{E1E9431F-73AE-4538-A877-6CC57546DA4D}" srcOrd="1" destOrd="0" parTransId="{5DAEE574-BF73-42BE-B181-06400AB5F2C0}" sibTransId="{A9066EF7-0F77-46FF-BB4D-656CD1A572B7}"/>
    <dgm:cxn modelId="{4735ED9C-3C9E-4E44-AA94-E9B4014C2E64}" type="presOf" srcId="{B5691085-4A60-4010-81A5-E39A54DBE382}" destId="{810415AD-8A6F-4341-AF75-B0C926E75514}" srcOrd="0" destOrd="0" presId="urn:microsoft.com/office/officeart/2005/8/layout/pList1#1"/>
    <dgm:cxn modelId="{73EC4DEB-66DD-481C-9D71-CDDD7D3F8363}" srcId="{0CD20DC5-B00A-4614-83AB-3A8A603CE863}" destId="{B5691085-4A60-4010-81A5-E39A54DBE382}" srcOrd="0" destOrd="0" parTransId="{54A56E23-2227-4613-B1C9-9F2300C3B1FF}" sibTransId="{25B61D46-1E58-433F-91C4-48400F9441E4}"/>
    <dgm:cxn modelId="{E036CAE0-5E24-4AA7-8A64-E7BC3EF5C888}" type="presParOf" srcId="{057CD66D-5EF1-4A81-8406-44E6F6005E88}" destId="{845C6F9B-9BDA-4396-BBCE-07E8CBB5CD1C}" srcOrd="0" destOrd="0" presId="urn:microsoft.com/office/officeart/2005/8/layout/pList1#1"/>
    <dgm:cxn modelId="{0B46D14F-030C-434A-8E3E-2FB5389A6DDD}" type="presParOf" srcId="{845C6F9B-9BDA-4396-BBCE-07E8CBB5CD1C}" destId="{33C9393A-87EA-45F6-BDF0-BFE349306CD8}" srcOrd="0" destOrd="0" presId="urn:microsoft.com/office/officeart/2005/8/layout/pList1#1"/>
    <dgm:cxn modelId="{2768AA24-C85B-4C4B-8BDB-27207BAE8930}" type="presParOf" srcId="{845C6F9B-9BDA-4396-BBCE-07E8CBB5CD1C}" destId="{810415AD-8A6F-4341-AF75-B0C926E75514}" srcOrd="1" destOrd="0" presId="urn:microsoft.com/office/officeart/2005/8/layout/pList1#1"/>
    <dgm:cxn modelId="{6028E69C-3757-4C5C-B974-90BDE29EF7A8}" type="presParOf" srcId="{057CD66D-5EF1-4A81-8406-44E6F6005E88}" destId="{7A9E6FE8-EA33-4F48-A10A-6C9086DAF787}" srcOrd="1" destOrd="0" presId="urn:microsoft.com/office/officeart/2005/8/layout/pList1#1"/>
    <dgm:cxn modelId="{EFDA8047-33A0-4178-BB34-5323D8D3580A}" type="presParOf" srcId="{057CD66D-5EF1-4A81-8406-44E6F6005E88}" destId="{68BAECC1-D7FA-4FEF-A70C-2050CC20B036}" srcOrd="2" destOrd="0" presId="urn:microsoft.com/office/officeart/2005/8/layout/pList1#1"/>
    <dgm:cxn modelId="{0D5C8CE4-DAA1-4B99-937A-78A7D4F3A08A}" type="presParOf" srcId="{68BAECC1-D7FA-4FEF-A70C-2050CC20B036}" destId="{F10DBE89-C493-439F-9C39-18FE270BEE9E}" srcOrd="0" destOrd="0" presId="urn:microsoft.com/office/officeart/2005/8/layout/pList1#1"/>
    <dgm:cxn modelId="{162D1D92-3030-4447-B77C-2C4845E624A9}" type="presParOf" srcId="{68BAECC1-D7FA-4FEF-A70C-2050CC20B036}" destId="{67C6544E-5742-4264-B9FB-3E2A26E34136}"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71A8A-3BAC-4825-B2CD-58C93EA0ACD8}">
      <dsp:nvSpPr>
        <dsp:cNvPr id="0" name=""/>
        <dsp:cNvSpPr/>
      </dsp:nvSpPr>
      <dsp:spPr>
        <a:xfrm>
          <a:off x="1004" y="44164"/>
          <a:ext cx="3917900" cy="2350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SA" sz="6500" kern="1200" dirty="0"/>
            <a:t>الضمير الإنساني</a:t>
          </a:r>
        </a:p>
      </dsp:txBody>
      <dsp:txXfrm>
        <a:off x="1004" y="44164"/>
        <a:ext cx="3917900" cy="2350740"/>
      </dsp:txXfrm>
    </dsp:sp>
    <dsp:sp modelId="{0DECD7FF-E634-480E-A093-1646DF8C9E9E}">
      <dsp:nvSpPr>
        <dsp:cNvPr id="0" name=""/>
        <dsp:cNvSpPr/>
      </dsp:nvSpPr>
      <dsp:spPr>
        <a:xfrm>
          <a:off x="4310695" y="44164"/>
          <a:ext cx="3917900" cy="2350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SA" sz="6500" kern="1200" dirty="0"/>
            <a:t>العرف</a:t>
          </a:r>
        </a:p>
      </dsp:txBody>
      <dsp:txXfrm>
        <a:off x="4310695" y="44164"/>
        <a:ext cx="3917900" cy="2350740"/>
      </dsp:txXfrm>
    </dsp:sp>
    <dsp:sp modelId="{BE374AC5-E886-4E12-A5AD-3B9CE97F35C3}">
      <dsp:nvSpPr>
        <dsp:cNvPr id="0" name=""/>
        <dsp:cNvSpPr/>
      </dsp:nvSpPr>
      <dsp:spPr>
        <a:xfrm>
          <a:off x="1004" y="2786695"/>
          <a:ext cx="3917900" cy="2350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SA" sz="6500" kern="1200" dirty="0"/>
            <a:t>العقل البشري</a:t>
          </a:r>
        </a:p>
      </dsp:txBody>
      <dsp:txXfrm>
        <a:off x="1004" y="2786695"/>
        <a:ext cx="3917900" cy="2350740"/>
      </dsp:txXfrm>
    </dsp:sp>
    <dsp:sp modelId="{DB5964CF-B0E4-4625-8A4E-98902ED6CC18}">
      <dsp:nvSpPr>
        <dsp:cNvPr id="0" name=""/>
        <dsp:cNvSpPr/>
      </dsp:nvSpPr>
      <dsp:spPr>
        <a:xfrm>
          <a:off x="4310695" y="2786695"/>
          <a:ext cx="3917900" cy="2350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SA" sz="6500" kern="1200" dirty="0"/>
            <a:t>السعادة والمنفعة</a:t>
          </a:r>
        </a:p>
      </dsp:txBody>
      <dsp:txXfrm>
        <a:off x="4310695" y="2786695"/>
        <a:ext cx="3917900" cy="2350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9393A-87EA-45F6-BDF0-BFE349306CD8}">
      <dsp:nvSpPr>
        <dsp:cNvPr id="0" name=""/>
        <dsp:cNvSpPr/>
      </dsp:nvSpPr>
      <dsp:spPr>
        <a:xfrm>
          <a:off x="717391" y="855621"/>
          <a:ext cx="2219583" cy="1529292"/>
        </a:xfrm>
        <a:prstGeom prst="roundRect">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10415AD-8A6F-4341-AF75-B0C926E75514}">
      <dsp:nvSpPr>
        <dsp:cNvPr id="0" name=""/>
        <dsp:cNvSpPr/>
      </dsp:nvSpPr>
      <dsp:spPr>
        <a:xfrm>
          <a:off x="3917" y="2384913"/>
          <a:ext cx="3646530" cy="8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rtl="1">
            <a:lnSpc>
              <a:spcPct val="90000"/>
            </a:lnSpc>
            <a:spcBef>
              <a:spcPct val="0"/>
            </a:spcBef>
            <a:spcAft>
              <a:spcPct val="35000"/>
            </a:spcAft>
            <a:buNone/>
          </a:pPr>
          <a:r>
            <a:rPr lang="ar-SA" sz="3200" kern="1200" dirty="0">
              <a:solidFill>
                <a:srgbClr val="FFFF00"/>
              </a:solidFill>
            </a:rPr>
            <a:t>فطرية الشعور الخلقي</a:t>
          </a:r>
        </a:p>
      </dsp:txBody>
      <dsp:txXfrm>
        <a:off x="3917" y="2384913"/>
        <a:ext cx="3646530" cy="823465"/>
      </dsp:txXfrm>
    </dsp:sp>
    <dsp:sp modelId="{F10DBE89-C493-439F-9C39-18FE270BEE9E}">
      <dsp:nvSpPr>
        <dsp:cNvPr id="0" name=""/>
        <dsp:cNvSpPr/>
      </dsp:nvSpPr>
      <dsp:spPr>
        <a:xfrm>
          <a:off x="3872499" y="855621"/>
          <a:ext cx="2219583" cy="1529292"/>
        </a:xfrm>
        <a:prstGeom prst="roundRect">
          <a:avLst/>
        </a:prstGeom>
        <a:blipFill rotWithShape="0">
          <a:blip xmlns:r="http://schemas.openxmlformats.org/officeDocument/2006/relationships" r:embed="rId2"/>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7C6544E-5742-4264-B9FB-3E2A26E34136}">
      <dsp:nvSpPr>
        <dsp:cNvPr id="0" name=""/>
        <dsp:cNvSpPr/>
      </dsp:nvSpPr>
      <dsp:spPr>
        <a:xfrm>
          <a:off x="3872499" y="2384913"/>
          <a:ext cx="2219583" cy="8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rtl="1">
            <a:lnSpc>
              <a:spcPct val="90000"/>
            </a:lnSpc>
            <a:spcBef>
              <a:spcPct val="0"/>
            </a:spcBef>
            <a:spcAft>
              <a:spcPct val="35000"/>
            </a:spcAft>
            <a:buNone/>
          </a:pPr>
          <a:r>
            <a:rPr lang="ar-SA" sz="3200" kern="1200" dirty="0">
              <a:solidFill>
                <a:schemeClr val="bg1"/>
              </a:solidFill>
            </a:rPr>
            <a:t>الوحي الإلهي</a:t>
          </a:r>
        </a:p>
      </dsp:txBody>
      <dsp:txXfrm>
        <a:off x="3872499" y="2384913"/>
        <a:ext cx="2219583" cy="8234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33197-C4F6-462D-821E-F65698D97DB7}" type="datetimeFigureOut">
              <a:rPr lang="en-US" smtClean="0"/>
              <a:t>2/2/21</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C23D2-9D9E-4FB6-BBA6-3223AD31631B}" type="slidenum">
              <a:rPr lang="en-US" smtClean="0"/>
              <a:t>‹#›</a:t>
            </a:fld>
            <a:endParaRPr lang="en-US"/>
          </a:p>
        </p:txBody>
      </p:sp>
    </p:spTree>
    <p:extLst>
      <p:ext uri="{BB962C8B-B14F-4D97-AF65-F5344CB8AC3E}">
        <p14:creationId xmlns:p14="http://schemas.microsoft.com/office/powerpoint/2010/main" val="91497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ar-SA" altLang="en-US"/>
              <a:t>أربعة مذاهب</a:t>
            </a:r>
          </a:p>
          <a:p>
            <a:pPr eaLnBrk="1" hangingPunct="1">
              <a:lnSpc>
                <a:spcPct val="90000"/>
              </a:lnSpc>
            </a:pPr>
            <a:r>
              <a:rPr lang="ar-SA" altLang="en-US"/>
              <a:t> الأول: العرف</a:t>
            </a:r>
          </a:p>
          <a:p>
            <a:pPr eaLnBrk="1" hangingPunct="1">
              <a:lnSpc>
                <a:spcPct val="90000"/>
              </a:lnSpc>
            </a:pPr>
            <a:r>
              <a:rPr lang="ar-SA" altLang="en-US"/>
              <a:t> الثاني: الضمير الإنساني</a:t>
            </a:r>
          </a:p>
          <a:p>
            <a:pPr eaLnBrk="1" hangingPunct="1">
              <a:lnSpc>
                <a:spcPct val="90000"/>
              </a:lnSpc>
            </a:pPr>
            <a:r>
              <a:rPr lang="ar-SA" altLang="en-US"/>
              <a:t>           .الضمير معصوم من الخطأ</a:t>
            </a:r>
          </a:p>
          <a:p>
            <a:pPr eaLnBrk="1" hangingPunct="1">
              <a:lnSpc>
                <a:spcPct val="90000"/>
              </a:lnSpc>
            </a:pPr>
            <a:r>
              <a:rPr lang="ar-SA" altLang="en-US"/>
              <a:t> الثالث: السعادة والمنفعه </a:t>
            </a:r>
          </a:p>
          <a:p>
            <a:pPr eaLnBrk="1" hangingPunct="1">
              <a:lnSpc>
                <a:spcPct val="90000"/>
              </a:lnSpc>
            </a:pPr>
            <a:r>
              <a:rPr lang="ar-SA" altLang="en-US"/>
              <a:t>           .الفضيله تدور مع اللذة والمنفعة</a:t>
            </a:r>
          </a:p>
          <a:p>
            <a:pPr eaLnBrk="1" hangingPunct="1">
              <a:lnSpc>
                <a:spcPct val="90000"/>
              </a:lnSpc>
            </a:pPr>
            <a:r>
              <a:rPr lang="ar-SA" altLang="en-US"/>
              <a:t>            وجوداً وعدماً</a:t>
            </a:r>
          </a:p>
          <a:p>
            <a:pPr eaLnBrk="1" hangingPunct="1">
              <a:lnSpc>
                <a:spcPct val="90000"/>
              </a:lnSpc>
            </a:pPr>
            <a:r>
              <a:rPr lang="ar-SA" altLang="en-US"/>
              <a:t> الرابع:العقل البشري</a:t>
            </a:r>
          </a:p>
          <a:p>
            <a:pPr eaLnBrk="1" hangingPunct="1">
              <a:lnSpc>
                <a:spcPct val="90000"/>
              </a:lnSpc>
            </a:pPr>
            <a:r>
              <a:rPr lang="ar-SA" altLang="en-US"/>
              <a:t>           .مايراه العقل خيراً يكون خيرا</a:t>
            </a:r>
          </a:p>
          <a:p>
            <a:pPr eaLnBrk="1" hangingPunct="1">
              <a:lnSpc>
                <a:spcPct val="90000"/>
              </a:lnSpc>
            </a:pPr>
            <a:r>
              <a:rPr lang="ar-SA" altLang="en-US"/>
              <a:t>            ومايراه شراً يكون شراً</a:t>
            </a:r>
          </a:p>
          <a:p>
            <a:pPr eaLnBrk="1" hangingPunct="1"/>
            <a:endParaRPr lang="ar-SA" altLang="en-US"/>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BE492-2BD8-4A59-A179-D9B2CF851097}" type="slidenum">
              <a:rPr lang="en-US" altLang="en-US"/>
              <a:pPr>
                <a:spcBef>
                  <a:spcPct val="0"/>
                </a:spcBef>
              </a:pPr>
              <a:t>31</a:t>
            </a:fld>
            <a:endParaRPr lang="en-US" altLang="en-US"/>
          </a:p>
        </p:txBody>
      </p:sp>
    </p:spTree>
    <p:extLst>
      <p:ext uri="{BB962C8B-B14F-4D97-AF65-F5344CB8AC3E}">
        <p14:creationId xmlns:p14="http://schemas.microsoft.com/office/powerpoint/2010/main" val="176196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70EB4A-56FC-43EF-AC1E-76E354A40D62}" type="slidenum">
              <a:rPr lang="ar-SA" altLang="en-US"/>
              <a:pPr>
                <a:spcBef>
                  <a:spcPct val="0"/>
                </a:spcBef>
              </a:pPr>
              <a:t>32</a:t>
            </a:fld>
            <a:endParaRPr lang="ar-SA" altLang="en-US"/>
          </a:p>
        </p:txBody>
      </p:sp>
    </p:spTree>
    <p:extLst>
      <p:ext uri="{BB962C8B-B14F-4D97-AF65-F5344CB8AC3E}">
        <p14:creationId xmlns:p14="http://schemas.microsoft.com/office/powerpoint/2010/main" val="76311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500E23-EEA2-460B-B148-AB77BCC3062B}" type="slidenum">
              <a:rPr lang="ar-SA" altLang="en-US"/>
              <a:pPr/>
              <a:t>58</a:t>
            </a:fld>
            <a:endParaRPr lang="en-US" alt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ar-SA"/>
          </a:p>
        </p:txBody>
      </p:sp>
    </p:spTree>
    <p:extLst>
      <p:ext uri="{BB962C8B-B14F-4D97-AF65-F5344CB8AC3E}">
        <p14:creationId xmlns:p14="http://schemas.microsoft.com/office/powerpoint/2010/main" val="13526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7E48574-5F6A-484A-B55C-8D8965072CB1}" type="slidenum">
              <a:rPr lang="ar-SA" altLang="en-US"/>
              <a:pPr/>
              <a:t>69</a:t>
            </a:fld>
            <a:endParaRPr lang="en-US" alt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ar-SA"/>
          </a:p>
        </p:txBody>
      </p:sp>
    </p:spTree>
    <p:extLst>
      <p:ext uri="{BB962C8B-B14F-4D97-AF65-F5344CB8AC3E}">
        <p14:creationId xmlns:p14="http://schemas.microsoft.com/office/powerpoint/2010/main" val="14553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52DA379-CEE8-486C-A331-F73575528C65}" type="slidenum">
              <a:rPr lang="ar-SA" altLang="en-US"/>
              <a:pPr/>
              <a:t>70</a:t>
            </a:fld>
            <a:endParaRPr lang="en-US" alt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ar-SA"/>
          </a:p>
        </p:txBody>
      </p:sp>
    </p:spTree>
    <p:extLst>
      <p:ext uri="{BB962C8B-B14F-4D97-AF65-F5344CB8AC3E}">
        <p14:creationId xmlns:p14="http://schemas.microsoft.com/office/powerpoint/2010/main" val="15998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73B363B-D428-49FA-8B19-65F952A8884B}" type="datetimeFigureOut">
              <a:rPr lang="en-US" smtClean="0"/>
              <a:t>2/2/21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263791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73B363B-D428-49FA-8B19-65F952A8884B}" type="datetimeFigureOut">
              <a:rPr lang="en-US" smtClean="0"/>
              <a:t>2/2/21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29371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73B363B-D428-49FA-8B19-65F952A8884B}" type="datetimeFigureOut">
              <a:rPr lang="en-US" smtClean="0"/>
              <a:t>2/2/21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278622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73B363B-D428-49FA-8B19-65F952A8884B}" type="datetimeFigureOut">
              <a:rPr lang="en-US" smtClean="0"/>
              <a:t>2/2/21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283453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73B363B-D428-49FA-8B19-65F952A8884B}" type="datetimeFigureOut">
              <a:rPr lang="en-US" smtClean="0"/>
              <a:t>2/2/21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204309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A73B363B-D428-49FA-8B19-65F952A8884B}" type="datetimeFigureOut">
              <a:rPr lang="en-US" smtClean="0"/>
              <a:t>2/2/21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64559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73B363B-D428-49FA-8B19-65F952A8884B}" type="datetimeFigureOut">
              <a:rPr lang="en-US" smtClean="0"/>
              <a:t>2/2/21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210994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73B363B-D428-49FA-8B19-65F952A8884B}" type="datetimeFigureOut">
              <a:rPr lang="en-US" smtClean="0"/>
              <a:t>2/2/21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41738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73B363B-D428-49FA-8B19-65F952A8884B}" type="datetimeFigureOut">
              <a:rPr lang="en-US" smtClean="0"/>
              <a:t>2/2/21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102990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73B363B-D428-49FA-8B19-65F952A8884B}" type="datetimeFigureOut">
              <a:rPr lang="en-US" smtClean="0"/>
              <a:t>2/2/21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340087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73B363B-D428-49FA-8B19-65F952A8884B}" type="datetimeFigureOut">
              <a:rPr lang="en-US" smtClean="0"/>
              <a:t>2/2/21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E2FC332-AC84-4319-9E42-2E0571E02A26}" type="slidenum">
              <a:rPr lang="en-US" smtClean="0"/>
              <a:t>‹#›</a:t>
            </a:fld>
            <a:endParaRPr lang="en-US"/>
          </a:p>
        </p:txBody>
      </p:sp>
    </p:spTree>
    <p:extLst>
      <p:ext uri="{BB962C8B-B14F-4D97-AF65-F5344CB8AC3E}">
        <p14:creationId xmlns:p14="http://schemas.microsoft.com/office/powerpoint/2010/main" val="162761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B363B-D428-49FA-8B19-65F952A8884B}" type="datetimeFigureOut">
              <a:rPr lang="en-US" smtClean="0"/>
              <a:t>2/2/21</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FC332-AC84-4319-9E42-2E0571E02A26}" type="slidenum">
              <a:rPr lang="en-US" smtClean="0"/>
              <a:t>‹#›</a:t>
            </a:fld>
            <a:endParaRPr lang="en-US"/>
          </a:p>
        </p:txBody>
      </p:sp>
    </p:spTree>
    <p:extLst>
      <p:ext uri="{BB962C8B-B14F-4D97-AF65-F5344CB8AC3E}">
        <p14:creationId xmlns:p14="http://schemas.microsoft.com/office/powerpoint/2010/main" val="28912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quran.ksu.edu.sa/tafseer/qortobi/sura15-aya92.html"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النظرية الإسلامية في أخلاقيات الطب</a:t>
            </a:r>
            <a:br>
              <a:rPr lang="ar-SA" dirty="0"/>
            </a:br>
            <a:r>
              <a:rPr lang="ar-SA"/>
              <a:t>ومقارنتها بالنظريات الأخرى</a:t>
            </a:r>
            <a:endParaRPr lang="en-US" dirty="0"/>
          </a:p>
        </p:txBody>
      </p:sp>
      <p:sp>
        <p:nvSpPr>
          <p:cNvPr id="3" name="عنوان فرعي 2"/>
          <p:cNvSpPr>
            <a:spLocks noGrp="1"/>
          </p:cNvSpPr>
          <p:nvPr>
            <p:ph type="subTitle" idx="1"/>
          </p:nvPr>
        </p:nvSpPr>
        <p:spPr/>
        <p:txBody>
          <a:bodyPr>
            <a:normAutofit fontScale="40000" lnSpcReduction="20000"/>
          </a:bodyPr>
          <a:lstStyle/>
          <a:p>
            <a:r>
              <a:rPr lang="ar-SA" sz="3600" dirty="0" err="1"/>
              <a:t>أ.د</a:t>
            </a:r>
            <a:r>
              <a:rPr lang="ar-SA" sz="3600" dirty="0"/>
              <a:t>. جمال بن صالح </a:t>
            </a:r>
            <a:r>
              <a:rPr lang="ar-SA" sz="3600" dirty="0" err="1"/>
              <a:t>الجارالله</a:t>
            </a:r>
            <a:endParaRPr lang="ar-SA" sz="3600" dirty="0"/>
          </a:p>
          <a:p>
            <a:r>
              <a:rPr lang="ar-SA" sz="3600" dirty="0"/>
              <a:t>أستاذ طب الأسرة وأخلاقيات الطب</a:t>
            </a:r>
          </a:p>
          <a:p>
            <a:endParaRPr lang="ar-SA" sz="3600" dirty="0"/>
          </a:p>
          <a:p>
            <a:pPr rtl="1"/>
            <a:r>
              <a:rPr lang="ar-SA" sz="3600" dirty="0"/>
              <a:t> 1441 هـ</a:t>
            </a:r>
          </a:p>
          <a:p>
            <a:pPr rtl="1"/>
            <a:r>
              <a:rPr lang="ar-SA" sz="3600"/>
              <a:t>2020 م</a:t>
            </a:r>
            <a:endParaRPr lang="ar-SA" sz="3600" dirty="0"/>
          </a:p>
          <a:p>
            <a:pPr rtl="1"/>
            <a:r>
              <a:rPr lang="ar-SA" sz="3600" dirty="0"/>
              <a:t> </a:t>
            </a:r>
            <a:endParaRPr lang="en-US" sz="3600" dirty="0"/>
          </a:p>
        </p:txBody>
      </p:sp>
    </p:spTree>
    <p:extLst>
      <p:ext uri="{BB962C8B-B14F-4D97-AF65-F5344CB8AC3E}">
        <p14:creationId xmlns:p14="http://schemas.microsoft.com/office/powerpoint/2010/main" val="30208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7506" y="1121058"/>
            <a:ext cx="10461812" cy="3416320"/>
          </a:xfrm>
          <a:prstGeom prst="rect">
            <a:avLst/>
          </a:prstGeom>
        </p:spPr>
        <p:txBody>
          <a:bodyPr wrap="square">
            <a:spAutoFit/>
          </a:bodyPr>
          <a:lstStyle/>
          <a:p>
            <a:pPr algn="ctr" rtl="1"/>
            <a:r>
              <a:rPr lang="ar-SA" sz="3600" dirty="0">
                <a:solidFill>
                  <a:srgbClr val="000000"/>
                </a:solidFill>
                <a:latin typeface="Times New Roman" panose="02020603050405020304" pitchFamily="18" charset="0"/>
              </a:rPr>
              <a:t>«وإذا تأملت شرائع دينه التي وضعها بين عباده وجدتها لا تخرج عن تحصيل المصالح الخالصة أو الراجحة بحسب الإمكان، وإن تزاحمت قدم أهمها وأجلها وإن فات أدناها، وتعطيل المفاسد الخالصة أو الراجحة بحسب الإمكان، وإن تزاحمت عطل أعظمها فساداً باحتمال أدناها».</a:t>
            </a:r>
          </a:p>
          <a:p>
            <a:pPr algn="ctr" rtl="1"/>
            <a:r>
              <a:rPr lang="ar-SA" sz="3600" dirty="0">
                <a:solidFill>
                  <a:srgbClr val="000000"/>
                </a:solidFill>
                <a:latin typeface="Times New Roman" panose="02020603050405020304" pitchFamily="18" charset="0"/>
              </a:rPr>
              <a:t>            </a:t>
            </a:r>
          </a:p>
          <a:p>
            <a:pPr algn="ctr" rtl="1"/>
            <a:r>
              <a:rPr lang="ar-SA" sz="3600" dirty="0">
                <a:solidFill>
                  <a:srgbClr val="000000"/>
                </a:solidFill>
                <a:latin typeface="Times New Roman" panose="02020603050405020304" pitchFamily="18" charset="0"/>
              </a:rPr>
              <a:t>                                                  الامام ابن القيم</a:t>
            </a:r>
            <a:endParaRPr lang="en-US" sz="3600" dirty="0"/>
          </a:p>
        </p:txBody>
      </p:sp>
    </p:spTree>
    <p:extLst>
      <p:ext uri="{BB962C8B-B14F-4D97-AF65-F5344CB8AC3E}">
        <p14:creationId xmlns:p14="http://schemas.microsoft.com/office/powerpoint/2010/main" val="138834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دفع الضرر ورفعه</a:t>
            </a:r>
            <a:endParaRPr lang="en-US" dirty="0"/>
          </a:p>
        </p:txBody>
      </p:sp>
      <p:sp>
        <p:nvSpPr>
          <p:cNvPr id="3" name="عنصر نائب للمحتوى 2"/>
          <p:cNvSpPr>
            <a:spLocks noGrp="1"/>
          </p:cNvSpPr>
          <p:nvPr>
            <p:ph idx="1"/>
          </p:nvPr>
        </p:nvSpPr>
        <p:spPr/>
        <p:txBody>
          <a:bodyPr/>
          <a:lstStyle/>
          <a:p>
            <a:pPr marL="0" indent="0" algn="ctr" rtl="1">
              <a:buNone/>
            </a:pPr>
            <a:r>
              <a:rPr lang="ar-SA" dirty="0"/>
              <a:t>«لاضرر ولاضرار»</a:t>
            </a:r>
          </a:p>
          <a:p>
            <a:pPr marL="0" indent="0" algn="ctr" rtl="1">
              <a:buNone/>
            </a:pPr>
            <a:endParaRPr lang="ar-SA" dirty="0"/>
          </a:p>
          <a:p>
            <a:pPr algn="r" rtl="1"/>
            <a:r>
              <a:rPr lang="ar-SA" dirty="0"/>
              <a:t>يدفع الضرر قبل وقوعه</a:t>
            </a:r>
          </a:p>
          <a:p>
            <a:pPr marL="0" indent="0" algn="r" rtl="1">
              <a:buNone/>
            </a:pPr>
            <a:endParaRPr lang="ar-SA" dirty="0"/>
          </a:p>
          <a:p>
            <a:pPr algn="r" rtl="1"/>
            <a:endParaRPr lang="ar-SA" dirty="0"/>
          </a:p>
          <a:p>
            <a:pPr algn="r" rtl="1"/>
            <a:r>
              <a:rPr lang="ar-SA" dirty="0"/>
              <a:t>يرفع عند وقوعه</a:t>
            </a:r>
          </a:p>
        </p:txBody>
      </p:sp>
    </p:spTree>
    <p:extLst>
      <p:ext uri="{BB962C8B-B14F-4D97-AF65-F5344CB8AC3E}">
        <p14:creationId xmlns:p14="http://schemas.microsoft.com/office/powerpoint/2010/main" val="4685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تقدير </a:t>
            </a:r>
            <a:r>
              <a:rPr lang="ar-SA" altLang="en-US" b="1" dirty="0" err="1"/>
              <a:t>المآلات</a:t>
            </a:r>
            <a:endParaRPr lang="en-US" dirty="0"/>
          </a:p>
        </p:txBody>
      </p:sp>
      <p:sp>
        <p:nvSpPr>
          <p:cNvPr id="3" name="عنصر نائب للمحتوى 2"/>
          <p:cNvSpPr>
            <a:spLocks noGrp="1"/>
          </p:cNvSpPr>
          <p:nvPr>
            <p:ph idx="1"/>
          </p:nvPr>
        </p:nvSpPr>
        <p:spPr/>
        <p:txBody>
          <a:bodyPr/>
          <a:lstStyle/>
          <a:p>
            <a:pPr algn="r" rtl="1"/>
            <a:endParaRPr lang="ar-SA" dirty="0"/>
          </a:p>
          <a:p>
            <a:pPr algn="r" rtl="1"/>
            <a:r>
              <a:rPr lang="ar-SA" dirty="0"/>
              <a:t>مآل الأمر مفاده ونتيجته وما يؤول إليه </a:t>
            </a:r>
          </a:p>
          <a:p>
            <a:pPr algn="r" rtl="1"/>
            <a:endParaRPr lang="ar-SA" dirty="0"/>
          </a:p>
          <a:p>
            <a:pPr algn="r" rtl="1"/>
            <a:r>
              <a:rPr lang="ar-SA" dirty="0"/>
              <a:t>ومعنى القاعدة: هو الحكم على الأمور بالنظر إلى ما ينتج عنها من مفاسد لاجتنابها، أو مصالح لتحصيلها</a:t>
            </a:r>
            <a:br>
              <a:rPr lang="ar-SA" dirty="0"/>
            </a:br>
            <a:br>
              <a:rPr lang="ar-SA" dirty="0"/>
            </a:br>
            <a:endParaRPr lang="en-US" dirty="0"/>
          </a:p>
        </p:txBody>
      </p:sp>
    </p:spTree>
    <p:extLst>
      <p:ext uri="{BB962C8B-B14F-4D97-AF65-F5344CB8AC3E}">
        <p14:creationId xmlns:p14="http://schemas.microsoft.com/office/powerpoint/2010/main" val="41040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تحقيق واجب الرعاية</a:t>
            </a:r>
            <a:endParaRPr lang="en-US" dirty="0"/>
          </a:p>
        </p:txBody>
      </p:sp>
      <p:sp>
        <p:nvSpPr>
          <p:cNvPr id="3" name="عنصر نائب للمحتوى 2"/>
          <p:cNvSpPr>
            <a:spLocks noGrp="1"/>
          </p:cNvSpPr>
          <p:nvPr>
            <p:ph idx="1"/>
          </p:nvPr>
        </p:nvSpPr>
        <p:spPr/>
        <p:txBody>
          <a:bodyPr/>
          <a:lstStyle/>
          <a:p>
            <a:pPr algn="r" rtl="1"/>
            <a:r>
              <a:rPr lang="ar-SA" dirty="0"/>
              <a:t>" كلكم راع وكلكم مسؤول عن رعيته" </a:t>
            </a:r>
          </a:p>
          <a:p>
            <a:pPr algn="r" rtl="1"/>
            <a:endParaRPr lang="ar-SA" dirty="0"/>
          </a:p>
          <a:p>
            <a:pPr algn="r" rtl="1"/>
            <a:endParaRPr lang="ar-SA" dirty="0"/>
          </a:p>
          <a:p>
            <a:pPr marL="0" indent="0" algn="r" rtl="1">
              <a:buNone/>
            </a:pPr>
            <a:endParaRPr lang="ar-SA" dirty="0"/>
          </a:p>
          <a:p>
            <a:pPr marL="0" indent="0" algn="r" rtl="1">
              <a:buNone/>
            </a:pPr>
            <a:endParaRPr lang="ar-SA" dirty="0"/>
          </a:p>
          <a:p>
            <a:pPr algn="r" rtl="1"/>
            <a:r>
              <a:rPr lang="ar-SA" dirty="0" err="1"/>
              <a:t>والقاعده</a:t>
            </a:r>
            <a:r>
              <a:rPr lang="ar-SA" dirty="0"/>
              <a:t> القاعدة الشرعية تقول «التصرف على </a:t>
            </a:r>
            <a:r>
              <a:rPr lang="ar-SA" dirty="0" err="1"/>
              <a:t>الرعيه</a:t>
            </a:r>
            <a:r>
              <a:rPr lang="ar-SA" dirty="0"/>
              <a:t> منوط بالمصلحة»</a:t>
            </a:r>
            <a:endParaRPr lang="en-US" dirty="0"/>
          </a:p>
        </p:txBody>
      </p:sp>
    </p:spTree>
    <p:extLst>
      <p:ext uri="{BB962C8B-B14F-4D97-AF65-F5344CB8AC3E}">
        <p14:creationId xmlns:p14="http://schemas.microsoft.com/office/powerpoint/2010/main" val="33343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قواعد أخلاقية يجب مراعاتها</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SA" dirty="0"/>
              <a:t>الصدق</a:t>
            </a:r>
          </a:p>
          <a:p>
            <a:pPr marL="0" indent="0" algn="r" rtl="1">
              <a:buNone/>
            </a:pPr>
            <a:endParaRPr lang="ar-SA" dirty="0"/>
          </a:p>
          <a:p>
            <a:pPr algn="r" rtl="1"/>
            <a:r>
              <a:rPr lang="ar-SA" dirty="0"/>
              <a:t>العدل</a:t>
            </a:r>
          </a:p>
          <a:p>
            <a:pPr marL="0" indent="0" algn="r" rtl="1">
              <a:buNone/>
            </a:pPr>
            <a:endParaRPr lang="ar-SA" dirty="0"/>
          </a:p>
          <a:p>
            <a:pPr algn="r" rtl="1"/>
            <a:r>
              <a:rPr lang="ar-SA" dirty="0"/>
              <a:t>الأمانة</a:t>
            </a:r>
          </a:p>
          <a:p>
            <a:pPr marL="0" indent="0" algn="r" rtl="1">
              <a:buNone/>
            </a:pPr>
            <a:endParaRPr lang="ar-SA" dirty="0"/>
          </a:p>
          <a:p>
            <a:pPr algn="r" rtl="1"/>
            <a:r>
              <a:rPr lang="ar-SA" dirty="0"/>
              <a:t>الوفاء بالعهود والعقود</a:t>
            </a:r>
          </a:p>
          <a:p>
            <a:pPr marL="0" indent="0" algn="r" rtl="1">
              <a:buNone/>
            </a:pPr>
            <a:endParaRPr lang="ar-SA" dirty="0"/>
          </a:p>
          <a:p>
            <a:pPr algn="r" rtl="1"/>
            <a:r>
              <a:rPr lang="ar-SA" dirty="0"/>
              <a:t>النزاهة</a:t>
            </a:r>
            <a:endParaRPr lang="en-US" dirty="0"/>
          </a:p>
        </p:txBody>
      </p:sp>
    </p:spTree>
    <p:extLst>
      <p:ext uri="{BB962C8B-B14F-4D97-AF65-F5344CB8AC3E}">
        <p14:creationId xmlns:p14="http://schemas.microsoft.com/office/powerpoint/2010/main" val="58422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حسن الخلق في التعامل مع الناس</a:t>
            </a:r>
            <a:endParaRPr lang="en-US" dirty="0"/>
          </a:p>
        </p:txBody>
      </p:sp>
      <p:sp>
        <p:nvSpPr>
          <p:cNvPr id="3" name="عنصر نائب للمحتوى 2"/>
          <p:cNvSpPr>
            <a:spLocks noGrp="1"/>
          </p:cNvSpPr>
          <p:nvPr>
            <p:ph idx="1"/>
          </p:nvPr>
        </p:nvSpPr>
        <p:spPr/>
        <p:txBody>
          <a:bodyPr/>
          <a:lstStyle/>
          <a:p>
            <a:pPr algn="r" rtl="1"/>
            <a:r>
              <a:rPr lang="ar-SA" dirty="0"/>
              <a:t>التواضع</a:t>
            </a:r>
          </a:p>
          <a:p>
            <a:pPr algn="r" rtl="1"/>
            <a:r>
              <a:rPr lang="ar-SA" dirty="0"/>
              <a:t>حسن الاستقبال:  التحية/التبسم/ البشاشة</a:t>
            </a:r>
          </a:p>
          <a:p>
            <a:pPr algn="r" rtl="1"/>
            <a:r>
              <a:rPr lang="ar-SA" dirty="0"/>
              <a:t>حسن الاستماع</a:t>
            </a:r>
          </a:p>
          <a:p>
            <a:pPr algn="r" rtl="1"/>
            <a:r>
              <a:rPr lang="ar-SA" dirty="0"/>
              <a:t>الرفق</a:t>
            </a:r>
          </a:p>
          <a:p>
            <a:pPr algn="r" rtl="1"/>
            <a:r>
              <a:rPr lang="ar-SA" dirty="0"/>
              <a:t>الاحترام ............</a:t>
            </a:r>
          </a:p>
          <a:p>
            <a:pPr marL="0" indent="0" algn="r" rtl="1">
              <a:buNone/>
            </a:pPr>
            <a:r>
              <a:rPr lang="ar-SA" dirty="0"/>
              <a:t>وغيرها كثير</a:t>
            </a:r>
          </a:p>
          <a:p>
            <a:pPr algn="r" rtl="1"/>
            <a:endParaRPr lang="en-US" dirty="0"/>
          </a:p>
        </p:txBody>
      </p:sp>
    </p:spTree>
    <p:extLst>
      <p:ext uri="{BB962C8B-B14F-4D97-AF65-F5344CB8AC3E}">
        <p14:creationId xmlns:p14="http://schemas.microsoft.com/office/powerpoint/2010/main" val="293193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مراعاة القواعد </a:t>
            </a:r>
            <a:r>
              <a:rPr lang="ar-SA" altLang="en-US" b="1" dirty="0" err="1"/>
              <a:t>الفقهيه</a:t>
            </a:r>
            <a:endParaRPr lang="en-US" dirty="0"/>
          </a:p>
        </p:txBody>
      </p:sp>
      <p:sp>
        <p:nvSpPr>
          <p:cNvPr id="3" name="عنصر نائب للمحتوى 2"/>
          <p:cNvSpPr>
            <a:spLocks noGrp="1"/>
          </p:cNvSpPr>
          <p:nvPr>
            <p:ph idx="1"/>
          </p:nvPr>
        </p:nvSpPr>
        <p:spPr/>
        <p:txBody>
          <a:bodyPr/>
          <a:lstStyle/>
          <a:p>
            <a:pPr algn="r" rtl="1"/>
            <a:r>
              <a:rPr lang="ar-SA" dirty="0"/>
              <a:t>القواعد الكلية</a:t>
            </a:r>
          </a:p>
          <a:p>
            <a:pPr algn="r" rtl="1"/>
            <a:endParaRPr lang="ar-SA" dirty="0"/>
          </a:p>
          <a:p>
            <a:pPr algn="r" rtl="1"/>
            <a:endParaRPr lang="ar-SA" dirty="0"/>
          </a:p>
          <a:p>
            <a:pPr algn="r" rtl="1"/>
            <a:endParaRPr lang="ar-SA" dirty="0"/>
          </a:p>
          <a:p>
            <a:pPr marL="0" indent="0" algn="r" rtl="1">
              <a:buNone/>
            </a:pPr>
            <a:endParaRPr lang="ar-SA" dirty="0"/>
          </a:p>
          <a:p>
            <a:pPr algn="r" rtl="1"/>
            <a:r>
              <a:rPr lang="ar-SA" dirty="0"/>
              <a:t>القواعد الفرعية</a:t>
            </a:r>
            <a:endParaRPr lang="en-US" dirty="0"/>
          </a:p>
        </p:txBody>
      </p:sp>
    </p:spTree>
    <p:extLst>
      <p:ext uri="{BB962C8B-B14F-4D97-AF65-F5344CB8AC3E}">
        <p14:creationId xmlns:p14="http://schemas.microsoft.com/office/powerpoint/2010/main" val="222401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a:xfrm>
            <a:off x="2209800" y="981076"/>
            <a:ext cx="7772400" cy="1470025"/>
          </a:xfrm>
        </p:spPr>
        <p:txBody>
          <a:bodyPr/>
          <a:lstStyle/>
          <a:p>
            <a:r>
              <a:rPr lang="ar-SA" altLang="en-US" dirty="0"/>
              <a:t>القواعد الفقهية</a:t>
            </a:r>
          </a:p>
        </p:txBody>
      </p:sp>
      <p:sp>
        <p:nvSpPr>
          <p:cNvPr id="5" name="Subtitle 4"/>
          <p:cNvSpPr>
            <a:spLocks noGrp="1"/>
          </p:cNvSpPr>
          <p:nvPr>
            <p:ph type="subTitle" idx="1"/>
          </p:nvPr>
        </p:nvSpPr>
        <p:spPr/>
        <p:txBody>
          <a:bodyPr rtlCol="1">
            <a:normAutofit/>
          </a:bodyPr>
          <a:lstStyle/>
          <a:p>
            <a:pPr>
              <a:defRPr/>
            </a:pPr>
            <a:endParaRPr lang="ar-SA"/>
          </a:p>
        </p:txBody>
      </p:sp>
      <p:pic>
        <p:nvPicPr>
          <p:cNvPr id="22532" name="Picture 2" descr="pillars"/>
          <p:cNvPicPr>
            <a:picLocks noChangeAspect="1" noChangeArrowheads="1"/>
          </p:cNvPicPr>
          <p:nvPr/>
        </p:nvPicPr>
        <p:blipFill>
          <a:blip r:embed="rId2">
            <a:extLst>
              <a:ext uri="{28A0092B-C50C-407E-A947-70E740481C1C}">
                <a14:useLocalDpi xmlns:a14="http://schemas.microsoft.com/office/drawing/2010/main" val="0"/>
              </a:ext>
            </a:extLst>
          </a:blip>
          <a:srcRect l="26808"/>
          <a:stretch>
            <a:fillRect/>
          </a:stretch>
        </p:blipFill>
        <p:spPr bwMode="auto">
          <a:xfrm>
            <a:off x="2927350" y="2924175"/>
            <a:ext cx="705643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41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fontScale="90000"/>
          </a:bodyPr>
          <a:lstStyle/>
          <a:p>
            <a:pPr algn="ctr" rtl="1">
              <a:defRPr/>
            </a:pPr>
            <a:r>
              <a:rPr lang="ar-SA" sz="4900" b="1" dirty="0"/>
              <a:t>القواعد الفقهية الكبرى </a:t>
            </a:r>
            <a:br>
              <a:rPr lang="en-US" dirty="0"/>
            </a:br>
            <a:endParaRPr lang="ar-SA" dirty="0"/>
          </a:p>
        </p:txBody>
      </p:sp>
      <p:sp>
        <p:nvSpPr>
          <p:cNvPr id="3" name="عنصر نائب للمحتوى 2"/>
          <p:cNvSpPr>
            <a:spLocks noGrp="1"/>
          </p:cNvSpPr>
          <p:nvPr>
            <p:ph idx="1"/>
          </p:nvPr>
        </p:nvSpPr>
        <p:spPr>
          <a:xfrm>
            <a:off x="1905000" y="1371601"/>
            <a:ext cx="8229600" cy="4530725"/>
          </a:xfrm>
        </p:spPr>
        <p:txBody>
          <a:bodyPr rtlCol="1">
            <a:normAutofit fontScale="92500" lnSpcReduction="10000"/>
          </a:bodyPr>
          <a:lstStyle/>
          <a:p>
            <a:pPr algn="r" rtl="1">
              <a:buNone/>
              <a:defRPr/>
            </a:pPr>
            <a:endParaRPr lang="en-US" sz="3600" dirty="0"/>
          </a:p>
          <a:p>
            <a:pPr algn="r" rtl="1">
              <a:defRPr/>
            </a:pPr>
            <a:r>
              <a:rPr lang="ar-SA" sz="3900" dirty="0"/>
              <a:t>القاعدة الأولى : الأمور بمقاصدها </a:t>
            </a:r>
            <a:endParaRPr lang="en-US" sz="3900" dirty="0"/>
          </a:p>
          <a:p>
            <a:pPr algn="r" rtl="1">
              <a:defRPr/>
            </a:pPr>
            <a:endParaRPr lang="en-US" sz="3600" dirty="0"/>
          </a:p>
          <a:p>
            <a:pPr algn="r" rtl="1">
              <a:defRPr/>
            </a:pPr>
            <a:r>
              <a:rPr lang="ar-SA" sz="3900" dirty="0"/>
              <a:t>القاعدة الثانية : اليقين لا يزول بالشك </a:t>
            </a:r>
          </a:p>
          <a:p>
            <a:pPr marL="0" indent="0" algn="r" rtl="1">
              <a:buNone/>
              <a:defRPr/>
            </a:pPr>
            <a:endParaRPr lang="en-US" sz="3900" dirty="0"/>
          </a:p>
          <a:p>
            <a:pPr algn="r" rtl="1">
              <a:buNone/>
              <a:defRPr/>
            </a:pPr>
            <a:r>
              <a:rPr lang="ar-SA" sz="3600" dirty="0"/>
              <a:t>  واليقين : حصول الجزم بوقوع الشيء أو عدم وقوعه </a:t>
            </a:r>
            <a:endParaRPr lang="en-US" sz="3600" dirty="0"/>
          </a:p>
          <a:p>
            <a:pPr algn="r" rtl="1">
              <a:buNone/>
              <a:defRPr/>
            </a:pPr>
            <a:r>
              <a:rPr lang="ar-SA" sz="3600" dirty="0"/>
              <a:t> من فروعها: " الأصل بقاء ما كان على ما كان " </a:t>
            </a:r>
          </a:p>
          <a:p>
            <a:pPr algn="r" rtl="1">
              <a:buNone/>
              <a:defRPr/>
            </a:pPr>
            <a:r>
              <a:rPr lang="ar-SA" sz="3600" dirty="0"/>
              <a:t> " الأصل براءة الذمة " </a:t>
            </a:r>
            <a:endParaRPr lang="en-US" sz="3600" dirty="0"/>
          </a:p>
          <a:p>
            <a:pPr marL="0" indent="0" algn="r" rtl="1">
              <a:buNone/>
              <a:defRPr/>
            </a:pPr>
            <a:endParaRPr lang="en-US" sz="3600" dirty="0"/>
          </a:p>
          <a:p>
            <a:pPr algn="r" rtl="1">
              <a:defRPr/>
            </a:pPr>
            <a:endParaRPr lang="ar-SA" sz="3600" dirty="0"/>
          </a:p>
        </p:txBody>
      </p:sp>
    </p:spTree>
    <p:extLst>
      <p:ext uri="{BB962C8B-B14F-4D97-AF65-F5344CB8AC3E}">
        <p14:creationId xmlns:p14="http://schemas.microsoft.com/office/powerpoint/2010/main" val="14017028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pPr algn="ctr" rtl="1"/>
            <a:r>
              <a:rPr lang="ar-SA" altLang="en-US" sz="6000" dirty="0"/>
              <a:t> القاعدة </a:t>
            </a:r>
            <a:r>
              <a:rPr lang="ar-SA" altLang="en-US" sz="6000" dirty="0" err="1"/>
              <a:t>الثالثة:قاعدة</a:t>
            </a:r>
            <a:r>
              <a:rPr lang="ar-SA" altLang="en-US" sz="6000" dirty="0"/>
              <a:t> الضرر</a:t>
            </a:r>
          </a:p>
        </p:txBody>
      </p:sp>
      <p:sp>
        <p:nvSpPr>
          <p:cNvPr id="24579" name="عنصر نائب للمحتوى 2"/>
          <p:cNvSpPr>
            <a:spLocks noGrp="1"/>
          </p:cNvSpPr>
          <p:nvPr>
            <p:ph idx="1"/>
          </p:nvPr>
        </p:nvSpPr>
        <p:spPr>
          <a:xfrm>
            <a:off x="1981200" y="1600200"/>
            <a:ext cx="8458200" cy="4876800"/>
          </a:xfrm>
        </p:spPr>
        <p:txBody>
          <a:bodyPr/>
          <a:lstStyle/>
          <a:p>
            <a:pPr algn="r" rtl="1"/>
            <a:r>
              <a:rPr lang="ar-SA" altLang="en-US" dirty="0"/>
              <a:t>الضرر يدفع بقدر الإمكان </a:t>
            </a:r>
          </a:p>
          <a:p>
            <a:pPr algn="r" rtl="1"/>
            <a:r>
              <a:rPr lang="ar-SA" altLang="en-US" dirty="0"/>
              <a:t>ـ الضرر لا يزال بمثله </a:t>
            </a:r>
            <a:endParaRPr lang="en-US" altLang="en-US" dirty="0">
              <a:cs typeface="Arial" panose="020B0604020202020204" pitchFamily="34" charset="0"/>
            </a:endParaRPr>
          </a:p>
          <a:p>
            <a:pPr algn="r" rtl="1"/>
            <a:r>
              <a:rPr lang="ar-SA" altLang="en-US" dirty="0"/>
              <a:t>ـ الضرر الأشد يزال بالضرر الأخف</a:t>
            </a:r>
            <a:endParaRPr lang="en-US" altLang="en-US" dirty="0">
              <a:cs typeface="Arial" panose="020B0604020202020204" pitchFamily="34" charset="0"/>
            </a:endParaRPr>
          </a:p>
          <a:p>
            <a:pPr algn="r" rtl="1"/>
            <a:r>
              <a:rPr lang="ar-SA" altLang="en-US" dirty="0"/>
              <a:t>ـ </a:t>
            </a:r>
            <a:r>
              <a:rPr lang="ar-SA" altLang="en-US" b="1" dirty="0"/>
              <a:t>يتحمل الضرر الخاص لدفع الضرر العام </a:t>
            </a:r>
            <a:endParaRPr lang="en-US" altLang="en-US" b="1" dirty="0">
              <a:cs typeface="Arial" panose="020B0604020202020204" pitchFamily="34" charset="0"/>
            </a:endParaRPr>
          </a:p>
          <a:p>
            <a:pPr algn="r" rtl="1"/>
            <a:r>
              <a:rPr lang="ar-SA" altLang="en-US" dirty="0"/>
              <a:t>ـ إذا تعارضت مفسدتان روعي أعظمهما ضررا بارتكاب أخفهما .</a:t>
            </a:r>
          </a:p>
          <a:p>
            <a:pPr algn="r" rtl="1"/>
            <a:r>
              <a:rPr lang="ar-SA" altLang="en-US" dirty="0"/>
              <a:t> يختار أهون الشرين</a:t>
            </a:r>
            <a:endParaRPr lang="en-US" altLang="en-US" dirty="0">
              <a:cs typeface="Arial" panose="020B0604020202020204" pitchFamily="34" charset="0"/>
            </a:endParaRPr>
          </a:p>
          <a:p>
            <a:pPr algn="r" rtl="1"/>
            <a:r>
              <a:rPr lang="ar-SA" altLang="en-US" dirty="0"/>
              <a:t>ـ درء المفاسد مقدم على جلب المصالح </a:t>
            </a:r>
          </a:p>
          <a:p>
            <a:pPr algn="r" rtl="1"/>
            <a:endParaRPr lang="en-US" altLang="en-US" dirty="0">
              <a:cs typeface="Arial" panose="020B0604020202020204" pitchFamily="34" charset="0"/>
            </a:endParaRPr>
          </a:p>
          <a:p>
            <a:pPr algn="r" rtl="1"/>
            <a:endParaRPr lang="ar-SA" altLang="en-US" dirty="0"/>
          </a:p>
        </p:txBody>
      </p:sp>
    </p:spTree>
    <p:extLst>
      <p:ext uri="{BB962C8B-B14F-4D97-AF65-F5344CB8AC3E}">
        <p14:creationId xmlns:p14="http://schemas.microsoft.com/office/powerpoint/2010/main" val="25715817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a:t>ماذا نريد أن نحقق ؟</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SA" dirty="0"/>
              <a:t>إدراك أبعاد النظرية الإسلامية في الأخلاقيات الطبية</a:t>
            </a:r>
          </a:p>
          <a:p>
            <a:pPr algn="r" rtl="1"/>
            <a:r>
              <a:rPr lang="ar-SA" dirty="0"/>
              <a:t>التعرف على أوجه الاختلاف بين النظرية الإسلامية والنظريات الأخرى</a:t>
            </a:r>
          </a:p>
          <a:p>
            <a:pPr marL="0" indent="0" algn="r" rtl="1">
              <a:buNone/>
            </a:pPr>
            <a:r>
              <a:rPr lang="ar-SA" dirty="0"/>
              <a:t>المصادر /الغاٌيات/</a:t>
            </a:r>
            <a:r>
              <a:rPr lang="ar-SA" dirty="0" err="1"/>
              <a:t>المباديء</a:t>
            </a:r>
            <a:r>
              <a:rPr lang="ar-SA" dirty="0"/>
              <a:t>  / المجالات/المعاٌيير  /الإلزام والالتزام / الجزاء</a:t>
            </a:r>
          </a:p>
          <a:p>
            <a:pPr marL="0" indent="0" algn="r" rtl="1">
              <a:buNone/>
            </a:pPr>
            <a:endParaRPr lang="ar-SA" dirty="0"/>
          </a:p>
          <a:p>
            <a:pPr algn="r" rtl="1"/>
            <a:r>
              <a:rPr lang="ar-SA" dirty="0"/>
              <a:t>أساسٌات البناء الأخلاقي فًي الإسلام</a:t>
            </a:r>
          </a:p>
          <a:p>
            <a:pPr marL="0" indent="0" algn="r" rtl="1">
              <a:buNone/>
            </a:pPr>
            <a:endParaRPr lang="ar-SA" dirty="0"/>
          </a:p>
          <a:p>
            <a:pPr algn="r" rtl="1"/>
            <a:r>
              <a:rPr lang="ar-SA" dirty="0"/>
              <a:t>المشكلات الأخلاقٌية الطبٌية وكٌيفية حلها في الشرٌيعة الإسلامية</a:t>
            </a:r>
          </a:p>
          <a:p>
            <a:pPr algn="r" rtl="1"/>
            <a:r>
              <a:rPr lang="ar-SA" dirty="0"/>
              <a:t>تطبٌيقات </a:t>
            </a:r>
          </a:p>
          <a:p>
            <a:pPr marL="0" indent="0" algn="r" rtl="1">
              <a:buNone/>
            </a:pPr>
            <a:r>
              <a:rPr lang="ar-SA" dirty="0"/>
              <a:t>•الخلاصة</a:t>
            </a:r>
            <a:endParaRPr lang="en-US" dirty="0"/>
          </a:p>
        </p:txBody>
      </p:sp>
    </p:spTree>
    <p:extLst>
      <p:ext uri="{BB962C8B-B14F-4D97-AF65-F5344CB8AC3E}">
        <p14:creationId xmlns:p14="http://schemas.microsoft.com/office/powerpoint/2010/main" val="71132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algn="ctr" rtl="1">
              <a:defRPr/>
            </a:pPr>
            <a:r>
              <a:rPr lang="ar-SA" dirty="0"/>
              <a:t>القاعدة الرابعة : المشقة تجلب التيسير </a:t>
            </a:r>
            <a:br>
              <a:rPr lang="en-US" dirty="0"/>
            </a:br>
            <a:endParaRPr lang="ar-SA" dirty="0"/>
          </a:p>
        </p:txBody>
      </p:sp>
      <p:sp>
        <p:nvSpPr>
          <p:cNvPr id="25603" name="عنصر نائب للمحتوى 2"/>
          <p:cNvSpPr>
            <a:spLocks noGrp="1"/>
          </p:cNvSpPr>
          <p:nvPr>
            <p:ph idx="1"/>
          </p:nvPr>
        </p:nvSpPr>
        <p:spPr/>
        <p:txBody>
          <a:bodyPr/>
          <a:lstStyle/>
          <a:p>
            <a:pPr algn="r" rtl="1">
              <a:buFont typeface="Wingdings" panose="05000000000000000000" pitchFamily="2" charset="2"/>
              <a:buNone/>
            </a:pPr>
            <a:endParaRPr lang="en-US" altLang="en-US" sz="2400" dirty="0">
              <a:cs typeface="Arial" panose="020B0604020202020204" pitchFamily="34" charset="0"/>
            </a:endParaRPr>
          </a:p>
          <a:p>
            <a:pPr algn="r" rtl="1">
              <a:buFont typeface="Wingdings" panose="05000000000000000000" pitchFamily="2" charset="2"/>
              <a:buNone/>
            </a:pPr>
            <a:r>
              <a:rPr lang="ar-SA" altLang="en-US" sz="2400" dirty="0"/>
              <a:t>    ومن أدلتها قول الله سبحانه وتعالى " وما جعل عليكم في الدين من حرج "    (الحج : 78) </a:t>
            </a:r>
            <a:endParaRPr lang="en-US" altLang="en-US" sz="2400" dirty="0">
              <a:cs typeface="Arial" panose="020B0604020202020204" pitchFamily="34" charset="0"/>
            </a:endParaRPr>
          </a:p>
          <a:p>
            <a:pPr algn="r" rtl="1">
              <a:buFont typeface="Wingdings" panose="05000000000000000000" pitchFamily="2" charset="2"/>
              <a:buNone/>
            </a:pPr>
            <a:r>
              <a:rPr lang="ar-SA" altLang="en-US" sz="2400" dirty="0"/>
              <a:t>    وقوله تعالى " يريد الله بكم اليسر ولا يريد بكم العسر "   ( البقرة : 185 )</a:t>
            </a:r>
            <a:endParaRPr lang="en-US" altLang="en-US" sz="2400" dirty="0">
              <a:cs typeface="Arial" panose="020B0604020202020204" pitchFamily="34" charset="0"/>
            </a:endParaRPr>
          </a:p>
          <a:p>
            <a:pPr algn="r" rtl="1">
              <a:buFont typeface="Wingdings" panose="05000000000000000000" pitchFamily="2" charset="2"/>
              <a:buNone/>
            </a:pPr>
            <a:endParaRPr lang="en-US" altLang="en-US" sz="2400" dirty="0">
              <a:cs typeface="Arial" panose="020B0604020202020204" pitchFamily="34" charset="0"/>
            </a:endParaRPr>
          </a:p>
          <a:p>
            <a:pPr algn="r" rtl="1"/>
            <a:r>
              <a:rPr lang="ar-SA" altLang="en-US" sz="2400" dirty="0"/>
              <a:t>ومن فروع هذه القاعدة : </a:t>
            </a:r>
            <a:endParaRPr lang="en-US" altLang="en-US" sz="2400" dirty="0">
              <a:cs typeface="Arial" panose="020B0604020202020204" pitchFamily="34" charset="0"/>
            </a:endParaRPr>
          </a:p>
          <a:p>
            <a:pPr algn="r" rtl="1"/>
            <a:r>
              <a:rPr lang="ar-SA" altLang="en-US" sz="2400" dirty="0"/>
              <a:t>ـ </a:t>
            </a:r>
            <a:r>
              <a:rPr lang="ar-SA" altLang="en-US" b="1" dirty="0"/>
              <a:t>قاعدة الضرورات تبيح المحظورات والتي ترتبط بها القواعد الآتية </a:t>
            </a:r>
            <a:endParaRPr lang="en-US" altLang="en-US" sz="2400" b="1" dirty="0">
              <a:cs typeface="Arial" panose="020B0604020202020204" pitchFamily="34" charset="0"/>
            </a:endParaRPr>
          </a:p>
          <a:p>
            <a:pPr algn="r" rtl="1"/>
            <a:r>
              <a:rPr lang="ar-SA" altLang="en-US" sz="2400" dirty="0"/>
              <a:t>ـ الضرورات تقدر بقدرها </a:t>
            </a:r>
            <a:endParaRPr lang="en-US" altLang="en-US" sz="2400" dirty="0">
              <a:cs typeface="Arial" panose="020B0604020202020204" pitchFamily="34" charset="0"/>
            </a:endParaRPr>
          </a:p>
          <a:p>
            <a:pPr algn="r" rtl="1"/>
            <a:r>
              <a:rPr lang="ar-SA" altLang="en-US" sz="2400" dirty="0"/>
              <a:t>ـ الحاجة تنزل منزلة الضرورة عامة أو خاصة </a:t>
            </a:r>
            <a:endParaRPr lang="en-US" altLang="en-US" sz="2400" dirty="0">
              <a:cs typeface="Arial" panose="020B0604020202020204" pitchFamily="34" charset="0"/>
            </a:endParaRPr>
          </a:p>
          <a:p>
            <a:pPr algn="r" rtl="1"/>
            <a:r>
              <a:rPr lang="ar-SA" altLang="en-US" sz="2400" dirty="0"/>
              <a:t>ـ ما جاز لعذر بطل بزواله </a:t>
            </a:r>
            <a:endParaRPr lang="en-US" altLang="en-US" sz="2400" dirty="0">
              <a:cs typeface="Arial" panose="020B0604020202020204" pitchFamily="34" charset="0"/>
            </a:endParaRPr>
          </a:p>
          <a:p>
            <a:pPr algn="r" rtl="1"/>
            <a:endParaRPr lang="ar-SA" altLang="en-US" sz="2400" dirty="0"/>
          </a:p>
        </p:txBody>
      </p:sp>
    </p:spTree>
    <p:extLst>
      <p:ext uri="{BB962C8B-B14F-4D97-AF65-F5344CB8AC3E}">
        <p14:creationId xmlns:p14="http://schemas.microsoft.com/office/powerpoint/2010/main" val="26294550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fontScale="90000"/>
          </a:bodyPr>
          <a:lstStyle/>
          <a:p>
            <a:pPr algn="ctr" rtl="1">
              <a:defRPr/>
            </a:pPr>
            <a:r>
              <a:rPr lang="ar-SA" dirty="0"/>
              <a:t>القاعدة الخامسة : العادة محكمة</a:t>
            </a:r>
            <a:br>
              <a:rPr lang="ar-SA" dirty="0"/>
            </a:br>
            <a:r>
              <a:rPr lang="ar-SA" dirty="0"/>
              <a:t>   (إعمال العرف </a:t>
            </a:r>
            <a:r>
              <a:rPr lang="en-US" dirty="0"/>
              <a:t>(</a:t>
            </a:r>
            <a:r>
              <a:rPr lang="ar-SA" dirty="0"/>
              <a:t>     </a:t>
            </a:r>
            <a:br>
              <a:rPr lang="en-US" dirty="0"/>
            </a:br>
            <a:endParaRPr lang="ar-SA" dirty="0"/>
          </a:p>
        </p:txBody>
      </p:sp>
      <p:sp>
        <p:nvSpPr>
          <p:cNvPr id="3" name="عنصر نائب للمحتوى 2"/>
          <p:cNvSpPr>
            <a:spLocks noGrp="1"/>
          </p:cNvSpPr>
          <p:nvPr>
            <p:ph idx="1"/>
          </p:nvPr>
        </p:nvSpPr>
        <p:spPr/>
        <p:txBody>
          <a:bodyPr rtlCol="1">
            <a:normAutofit/>
          </a:bodyPr>
          <a:lstStyle/>
          <a:p>
            <a:pPr algn="r" rtl="1">
              <a:defRPr/>
            </a:pPr>
            <a:r>
              <a:rPr lang="ar-SA" dirty="0"/>
              <a:t>والعادة أو العرف هي : تكرار الشيء ومعاودته حتى يتقرر في النفوس ويكون مقبولا عندها .</a:t>
            </a:r>
          </a:p>
          <a:p>
            <a:pPr algn="r" rtl="1">
              <a:buNone/>
              <a:defRPr/>
            </a:pPr>
            <a:r>
              <a:rPr lang="ar-SA" dirty="0"/>
              <a:t>  ومعنى القاعدة  : إن العادة عامة كانت أو خاصة تجعل حكما لإثبات الحكم الشرعي فيما لا نص فيه . </a:t>
            </a:r>
          </a:p>
          <a:p>
            <a:pPr algn="r" rtl="1">
              <a:buNone/>
              <a:defRPr/>
            </a:pPr>
            <a:endParaRPr lang="en-US" dirty="0"/>
          </a:p>
          <a:p>
            <a:pPr algn="r" rtl="1">
              <a:buNone/>
              <a:defRPr/>
            </a:pPr>
            <a:r>
              <a:rPr lang="ar-SA" dirty="0"/>
              <a:t>    قوله تعالى : " وعاشروهن بالمعروف ”   (النساء:19)</a:t>
            </a:r>
            <a:endParaRPr lang="en-US" dirty="0"/>
          </a:p>
          <a:p>
            <a:pPr algn="r" rtl="1">
              <a:buNone/>
              <a:defRPr/>
            </a:pPr>
            <a:r>
              <a:rPr lang="ar-SA" dirty="0"/>
              <a:t>   وقوله تعالى : " خذ العفو وأمر بالعرف " 	(الأعراف : 199)</a:t>
            </a:r>
          </a:p>
          <a:p>
            <a:pPr algn="r" rtl="1">
              <a:buNone/>
              <a:defRPr/>
            </a:pPr>
            <a:endParaRPr lang="en-US" dirty="0"/>
          </a:p>
          <a:p>
            <a:pPr algn="r" rtl="1">
              <a:buNone/>
              <a:defRPr/>
            </a:pPr>
            <a:r>
              <a:rPr lang="ar-SA" dirty="0"/>
              <a:t> وقوله صلى الله عليه وسلم " ما رآه المسلمون حسنا فهو عند الله حسن " </a:t>
            </a:r>
            <a:endParaRPr lang="en-US" dirty="0"/>
          </a:p>
          <a:p>
            <a:pPr algn="r" rtl="1">
              <a:defRPr/>
            </a:pPr>
            <a:endParaRPr lang="ar-SA" dirty="0"/>
          </a:p>
        </p:txBody>
      </p:sp>
    </p:spTree>
    <p:extLst>
      <p:ext uri="{BB962C8B-B14F-4D97-AF65-F5344CB8AC3E}">
        <p14:creationId xmlns:p14="http://schemas.microsoft.com/office/powerpoint/2010/main" val="6149913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algn="ctr" rtl="1">
              <a:defRPr/>
            </a:pPr>
            <a:r>
              <a:rPr lang="ar-SA" dirty="0"/>
              <a:t>ومن فروع هذه القاعدة : </a:t>
            </a:r>
            <a:br>
              <a:rPr lang="en-US" dirty="0"/>
            </a:br>
            <a:endParaRPr lang="ar-SA" dirty="0"/>
          </a:p>
        </p:txBody>
      </p:sp>
      <p:sp>
        <p:nvSpPr>
          <p:cNvPr id="27651" name="عنصر نائب للمحتوى 2"/>
          <p:cNvSpPr>
            <a:spLocks noGrp="1"/>
          </p:cNvSpPr>
          <p:nvPr>
            <p:ph idx="1"/>
          </p:nvPr>
        </p:nvSpPr>
        <p:spPr>
          <a:xfrm>
            <a:off x="1981200" y="1946276"/>
            <a:ext cx="8229600" cy="4530725"/>
          </a:xfrm>
        </p:spPr>
        <p:txBody>
          <a:bodyPr/>
          <a:lstStyle/>
          <a:p>
            <a:pPr algn="r" rtl="1">
              <a:buFont typeface="Wingdings" panose="05000000000000000000" pitchFamily="2" charset="2"/>
              <a:buNone/>
            </a:pPr>
            <a:r>
              <a:rPr lang="ar-SA" altLang="en-US" dirty="0"/>
              <a:t>    	ـ المعروف عرفا كالمشروط شرطا </a:t>
            </a:r>
          </a:p>
          <a:p>
            <a:pPr algn="r" rtl="1">
              <a:buFont typeface="Wingdings" panose="05000000000000000000" pitchFamily="2" charset="2"/>
              <a:buNone/>
            </a:pPr>
            <a:endParaRPr lang="en-US" altLang="en-US" dirty="0">
              <a:cs typeface="Arial" panose="020B0604020202020204" pitchFamily="34" charset="0"/>
            </a:endParaRPr>
          </a:p>
          <a:p>
            <a:pPr algn="r" rtl="1">
              <a:buFont typeface="Wingdings" panose="05000000000000000000" pitchFamily="2" charset="2"/>
              <a:buNone/>
            </a:pPr>
            <a:r>
              <a:rPr lang="ar-SA" altLang="en-US" dirty="0"/>
              <a:t>	     ـ التعيين بالعرف كالتعيين بالنص </a:t>
            </a:r>
          </a:p>
          <a:p>
            <a:pPr algn="r" rtl="1">
              <a:buFont typeface="Wingdings" panose="05000000000000000000" pitchFamily="2" charset="2"/>
              <a:buNone/>
            </a:pPr>
            <a:endParaRPr lang="en-US" altLang="en-US" dirty="0">
              <a:cs typeface="Arial" panose="020B0604020202020204" pitchFamily="34" charset="0"/>
            </a:endParaRPr>
          </a:p>
          <a:p>
            <a:pPr algn="r" rtl="1">
              <a:buFont typeface="Wingdings" panose="05000000000000000000" pitchFamily="2" charset="2"/>
              <a:buNone/>
            </a:pPr>
            <a:r>
              <a:rPr lang="ar-SA" altLang="en-US" dirty="0"/>
              <a:t>	    ـ استعمال الناس حجة يجب العمل بها </a:t>
            </a:r>
            <a:endParaRPr lang="en-US" altLang="en-US" dirty="0">
              <a:cs typeface="Arial" panose="020B0604020202020204" pitchFamily="34" charset="0"/>
            </a:endParaRPr>
          </a:p>
          <a:p>
            <a:pPr algn="r" rtl="1"/>
            <a:endParaRPr lang="ar-SA" altLang="en-US" dirty="0"/>
          </a:p>
        </p:txBody>
      </p:sp>
    </p:spTree>
    <p:extLst>
      <p:ext uri="{BB962C8B-B14F-4D97-AF65-F5344CB8AC3E}">
        <p14:creationId xmlns:p14="http://schemas.microsoft.com/office/powerpoint/2010/main" val="11295123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algn="ctr" rtl="1">
              <a:defRPr/>
            </a:pPr>
            <a:r>
              <a:rPr lang="ar-SA" dirty="0"/>
              <a:t>وللعمل بهذه القاعدة شروط </a:t>
            </a:r>
            <a:br>
              <a:rPr lang="en-US" dirty="0"/>
            </a:br>
            <a:endParaRPr lang="ar-SA" dirty="0"/>
          </a:p>
        </p:txBody>
      </p:sp>
      <p:sp>
        <p:nvSpPr>
          <p:cNvPr id="28675" name="عنصر نائب للمحتوى 2"/>
          <p:cNvSpPr>
            <a:spLocks noGrp="1"/>
          </p:cNvSpPr>
          <p:nvPr>
            <p:ph idx="1"/>
          </p:nvPr>
        </p:nvSpPr>
        <p:spPr/>
        <p:txBody>
          <a:bodyPr/>
          <a:lstStyle/>
          <a:p>
            <a:pPr algn="r" rtl="1"/>
            <a:r>
              <a:rPr lang="ar-SA" altLang="en-US" dirty="0">
                <a:solidFill>
                  <a:srgbClr val="C00000"/>
                </a:solidFill>
              </a:rPr>
              <a:t>1 ـ أن تكون العادة مطردة لا تختلف أو أنها غالبة كما في قاعدة " إنما تعتبر العادة إذا اطردت وغلبت " </a:t>
            </a:r>
          </a:p>
          <a:p>
            <a:pPr algn="r" rtl="1">
              <a:buFont typeface="Wingdings" panose="05000000000000000000" pitchFamily="2" charset="2"/>
              <a:buNone/>
            </a:pPr>
            <a:endParaRPr lang="en-US" altLang="en-US" dirty="0">
              <a:solidFill>
                <a:srgbClr val="C00000"/>
              </a:solidFill>
              <a:cs typeface="Arial" panose="020B0604020202020204" pitchFamily="34" charset="0"/>
            </a:endParaRPr>
          </a:p>
          <a:p>
            <a:pPr algn="r" rtl="1"/>
            <a:r>
              <a:rPr lang="ar-SA" altLang="en-US" dirty="0">
                <a:solidFill>
                  <a:srgbClr val="C00000"/>
                </a:solidFill>
              </a:rPr>
              <a:t>2 ـ أن تكون متزامنة مع حصول الشيء الذي نريد معرفة حكمه أو سابقه له . </a:t>
            </a:r>
          </a:p>
          <a:p>
            <a:pPr algn="r" rtl="1">
              <a:buFont typeface="Wingdings" panose="05000000000000000000" pitchFamily="2" charset="2"/>
              <a:buNone/>
            </a:pPr>
            <a:endParaRPr lang="en-US" altLang="en-US" dirty="0">
              <a:solidFill>
                <a:srgbClr val="C00000"/>
              </a:solidFill>
              <a:cs typeface="Arial" panose="020B0604020202020204" pitchFamily="34" charset="0"/>
            </a:endParaRPr>
          </a:p>
          <a:p>
            <a:pPr algn="r" rtl="1"/>
            <a:r>
              <a:rPr lang="ar-SA" altLang="en-US" dirty="0">
                <a:solidFill>
                  <a:srgbClr val="C00000"/>
                </a:solidFill>
              </a:rPr>
              <a:t>3 ـ أن لا تكون مخالفة لنص شرعي ولا لشرط المتعاقدين . </a:t>
            </a:r>
            <a:endParaRPr lang="en-US" altLang="en-US" dirty="0">
              <a:solidFill>
                <a:srgbClr val="C00000"/>
              </a:solidFill>
              <a:cs typeface="Arial" panose="020B0604020202020204" pitchFamily="34" charset="0"/>
            </a:endParaRPr>
          </a:p>
          <a:p>
            <a:pPr algn="r" rtl="1"/>
            <a:endParaRPr lang="ar-SA" altLang="en-US" dirty="0">
              <a:solidFill>
                <a:srgbClr val="C00000"/>
              </a:solidFill>
            </a:endParaRPr>
          </a:p>
        </p:txBody>
      </p:sp>
    </p:spTree>
    <p:extLst>
      <p:ext uri="{BB962C8B-B14F-4D97-AF65-F5344CB8AC3E}">
        <p14:creationId xmlns:p14="http://schemas.microsoft.com/office/powerpoint/2010/main" val="23245509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zoyobranding.com/wp-content/uploads/2012/12/pil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1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p:cNvSpPr>
            <a:spLocks noGrp="1"/>
          </p:cNvSpPr>
          <p:nvPr>
            <p:ph type="ctrTitle"/>
          </p:nvPr>
        </p:nvSpPr>
        <p:spPr/>
        <p:txBody>
          <a:bodyPr/>
          <a:lstStyle/>
          <a:p>
            <a:pPr algn="ctr" rtl="1"/>
            <a:r>
              <a:rPr lang="ar-SA" altLang="en-US" dirty="0"/>
              <a:t>قواعد أخرى</a:t>
            </a:r>
          </a:p>
        </p:txBody>
      </p:sp>
      <p:sp>
        <p:nvSpPr>
          <p:cNvPr id="3" name="عنصر نائب للمحتوى 2"/>
          <p:cNvSpPr>
            <a:spLocks noGrp="1"/>
          </p:cNvSpPr>
          <p:nvPr>
            <p:ph type="subTitle" idx="1"/>
          </p:nvPr>
        </p:nvSpPr>
        <p:spPr/>
        <p:txBody>
          <a:bodyPr rtlCol="1">
            <a:normAutofit/>
          </a:bodyPr>
          <a:lstStyle/>
          <a:p>
            <a:pPr marL="0" indent="0" algn="r" rtl="1">
              <a:buNone/>
              <a:defRPr/>
            </a:pPr>
            <a:r>
              <a:rPr lang="ar-SA" sz="3600" dirty="0"/>
              <a:t> </a:t>
            </a:r>
            <a:endParaRPr lang="en-US" sz="3600" dirty="0"/>
          </a:p>
          <a:p>
            <a:pPr algn="r" rtl="1">
              <a:buNone/>
              <a:defRPr/>
            </a:pPr>
            <a:endParaRPr lang="en-US" sz="3600" dirty="0"/>
          </a:p>
          <a:p>
            <a:pPr algn="r" rtl="1">
              <a:defRPr/>
            </a:pPr>
            <a:endParaRPr lang="ar-SA" sz="3600" dirty="0"/>
          </a:p>
        </p:txBody>
      </p:sp>
    </p:spTree>
    <p:extLst>
      <p:ext uri="{BB962C8B-B14F-4D97-AF65-F5344CB8AC3E}">
        <p14:creationId xmlns:p14="http://schemas.microsoft.com/office/powerpoint/2010/main" val="17750558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1">
            <a:normAutofit/>
          </a:bodyPr>
          <a:lstStyle/>
          <a:p>
            <a:pPr marL="0" indent="0" algn="r" rtl="1">
              <a:buNone/>
              <a:defRPr/>
            </a:pPr>
            <a:r>
              <a:rPr lang="ar-SA" sz="4000" dirty="0"/>
              <a:t>            </a:t>
            </a:r>
            <a:r>
              <a:rPr lang="ar-SA" sz="4000" b="1" dirty="0"/>
              <a:t>الأصل في الأشياء(المنافع) الإباحة</a:t>
            </a:r>
          </a:p>
          <a:p>
            <a:pPr marL="0" indent="0" algn="r" rtl="1">
              <a:buNone/>
              <a:defRPr/>
            </a:pPr>
            <a:endParaRPr lang="ar-SA" sz="4000" dirty="0"/>
          </a:p>
          <a:p>
            <a:pPr algn="r" rtl="1">
              <a:buNone/>
              <a:defRPr/>
            </a:pPr>
            <a:r>
              <a:rPr lang="ar-SA" dirty="0"/>
              <a:t> (قُلْ مَنْ حَرَّمَ زِينَةَ اللَّهِ الَّتِي أَخْرَجَ لِعِبَادِهِ وَالطَّيِّبَاتِ مِنَ الرِّزْقِ قُلْ هِيَ لِلَّذِينَ آمَنُوا فِي الْحَيَاةِ الدُّنْيَا)</a:t>
            </a:r>
          </a:p>
          <a:p>
            <a:pPr algn="r" rtl="1">
              <a:buNone/>
              <a:defRPr/>
            </a:pPr>
            <a:endParaRPr lang="ar-SA" b="1" dirty="0"/>
          </a:p>
          <a:p>
            <a:pPr algn="r" rtl="1">
              <a:buNone/>
              <a:defRPr/>
            </a:pPr>
            <a:r>
              <a:rPr lang="ar-SA" b="1" dirty="0"/>
              <a:t>                </a:t>
            </a:r>
            <a:r>
              <a:rPr lang="ar-SA" sz="4000" b="1" dirty="0"/>
              <a:t>الأصل في المضار التحريم</a:t>
            </a:r>
            <a:endParaRPr lang="ar-SA" b="1" dirty="0"/>
          </a:p>
          <a:p>
            <a:pPr algn="r" rtl="1">
              <a:buNone/>
              <a:defRPr/>
            </a:pPr>
            <a:r>
              <a:rPr lang="ar-SA" b="1" dirty="0"/>
              <a:t>               </a:t>
            </a:r>
          </a:p>
          <a:p>
            <a:pPr algn="r" rtl="1">
              <a:buNone/>
              <a:defRPr/>
            </a:pPr>
            <a:endParaRPr lang="ar-SA" b="1" dirty="0"/>
          </a:p>
          <a:p>
            <a:pPr algn="r" rtl="1">
              <a:buNone/>
              <a:defRPr/>
            </a:pPr>
            <a:endParaRPr lang="ar-SA" dirty="0"/>
          </a:p>
        </p:txBody>
      </p:sp>
    </p:spTree>
    <p:extLst>
      <p:ext uri="{BB962C8B-B14F-4D97-AF65-F5344CB8AC3E}">
        <p14:creationId xmlns:p14="http://schemas.microsoft.com/office/powerpoint/2010/main" val="372343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a:xfrm>
            <a:off x="1524000" y="-60973"/>
            <a:ext cx="9144000" cy="2387600"/>
          </a:xfrm>
        </p:spPr>
        <p:txBody>
          <a:bodyPr/>
          <a:lstStyle/>
          <a:p>
            <a:r>
              <a:rPr lang="ar-SA" altLang="en-US" dirty="0">
                <a:solidFill>
                  <a:srgbClr val="C00000"/>
                </a:solidFill>
              </a:rPr>
              <a:t>«الوسائل لها حكم المقاصد»</a:t>
            </a:r>
          </a:p>
        </p:txBody>
      </p:sp>
      <p:sp>
        <p:nvSpPr>
          <p:cNvPr id="5" name="Subtitle 4"/>
          <p:cNvSpPr>
            <a:spLocks noGrp="1"/>
          </p:cNvSpPr>
          <p:nvPr>
            <p:ph type="subTitle" idx="1"/>
          </p:nvPr>
        </p:nvSpPr>
        <p:spPr/>
        <p:txBody>
          <a:bodyPr rtlCol="1">
            <a:normAutofit/>
          </a:bodyPr>
          <a:lstStyle/>
          <a:p>
            <a:pPr>
              <a:defRPr/>
            </a:pPr>
            <a:r>
              <a:rPr lang="ar-SA" dirty="0"/>
              <a:t>أن المقصد إذا كان سيئا فإن الوسيلة تكون ممنوعة، والمقاصد إذا كانت حسنة فلا يجوز أن يتوصل إليها إلا بوسائل مباحة، والذي يوصل إلى الحرام يكون حراما مثله</a:t>
            </a:r>
          </a:p>
        </p:txBody>
      </p:sp>
    </p:spTree>
    <p:extLst>
      <p:ext uri="{BB962C8B-B14F-4D97-AF65-F5344CB8AC3E}">
        <p14:creationId xmlns:p14="http://schemas.microsoft.com/office/powerpoint/2010/main" val="9812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pPr rtl="1"/>
            <a:r>
              <a:rPr lang="ar-SA" dirty="0"/>
              <a:t>«مالايتم الواجب إلا به فهو واجب»</a:t>
            </a:r>
            <a:endParaRPr lang="en-US" dirty="0"/>
          </a:p>
        </p:txBody>
      </p:sp>
      <p:sp>
        <p:nvSpPr>
          <p:cNvPr id="5" name="عنوان فرعي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099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sz="quarter"/>
          </p:nvPr>
        </p:nvSpPr>
        <p:spPr>
          <a:xfrm>
            <a:off x="1524000" y="369331"/>
            <a:ext cx="9144000" cy="2387600"/>
          </a:xfrm>
        </p:spPr>
        <p:txBody>
          <a:bodyPr/>
          <a:lstStyle/>
          <a:p>
            <a:r>
              <a:rPr lang="ar-SA" altLang="en-US" sz="8800" b="1" dirty="0"/>
              <a:t>المقارنة</a:t>
            </a:r>
          </a:p>
        </p:txBody>
      </p:sp>
      <p:pic>
        <p:nvPicPr>
          <p:cNvPr id="38915" name="Picture 2" descr="Comparing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647" y="2756930"/>
            <a:ext cx="4437529" cy="336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10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B3997"/>
        </a:solidFill>
        <a:effectLst/>
      </p:bgPr>
    </p:bg>
    <p:spTree>
      <p:nvGrpSpPr>
        <p:cNvPr id="1" name=""/>
        <p:cNvGrpSpPr/>
        <p:nvPr/>
      </p:nvGrpSpPr>
      <p:grpSpPr>
        <a:xfrm>
          <a:off x="0" y="0"/>
          <a:ext cx="0" cy="0"/>
          <a:chOff x="0" y="0"/>
          <a:chExt cx="0" cy="0"/>
        </a:xfrm>
      </p:grpSpPr>
      <p:sp>
        <p:nvSpPr>
          <p:cNvPr id="12290" name="Oval 2"/>
          <p:cNvSpPr>
            <a:spLocks noChangeArrowheads="1"/>
          </p:cNvSpPr>
          <p:nvPr/>
        </p:nvSpPr>
        <p:spPr bwMode="auto">
          <a:xfrm>
            <a:off x="8915400" y="228600"/>
            <a:ext cx="1600200" cy="10287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b="1" dirty="0">
                <a:solidFill>
                  <a:schemeClr val="bg1"/>
                </a:solidFill>
                <a:cs typeface="Times New Roman" pitchFamily="18" charset="0"/>
              </a:rPr>
              <a:t>استنباط الأحكام من الكتاب والسنة</a:t>
            </a:r>
            <a:endParaRPr lang="ar-SA" b="1" dirty="0">
              <a:solidFill>
                <a:schemeClr val="bg1"/>
              </a:solidFill>
            </a:endParaRPr>
          </a:p>
        </p:txBody>
      </p:sp>
      <p:sp>
        <p:nvSpPr>
          <p:cNvPr id="12291" name="Oval 3"/>
          <p:cNvSpPr>
            <a:spLocks noChangeArrowheads="1"/>
          </p:cNvSpPr>
          <p:nvPr/>
        </p:nvSpPr>
        <p:spPr bwMode="auto">
          <a:xfrm>
            <a:off x="1600200" y="50419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b="1" dirty="0">
                <a:solidFill>
                  <a:schemeClr val="bg1"/>
                </a:solidFill>
                <a:cs typeface="Times New Roman" pitchFamily="18" charset="0"/>
              </a:rPr>
              <a:t>الإحسان</a:t>
            </a:r>
            <a:endParaRPr lang="ar-SA" b="1" dirty="0">
              <a:solidFill>
                <a:schemeClr val="bg1"/>
              </a:solidFill>
            </a:endParaRPr>
          </a:p>
        </p:txBody>
      </p:sp>
      <p:sp>
        <p:nvSpPr>
          <p:cNvPr id="12292" name="Oval 4"/>
          <p:cNvSpPr>
            <a:spLocks noChangeArrowheads="1"/>
          </p:cNvSpPr>
          <p:nvPr/>
        </p:nvSpPr>
        <p:spPr bwMode="auto">
          <a:xfrm>
            <a:off x="3124200" y="57912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chemeClr val="bg1"/>
                </a:solidFill>
                <a:cs typeface="Times New Roman" pitchFamily="18" charset="0"/>
              </a:rPr>
              <a:t>النظر في </a:t>
            </a:r>
            <a:r>
              <a:rPr lang="ar-SA" sz="1400" dirty="0" err="1">
                <a:solidFill>
                  <a:schemeClr val="bg1"/>
                </a:solidFill>
                <a:cs typeface="Times New Roman" pitchFamily="18" charset="0"/>
              </a:rPr>
              <a:t>المآلات</a:t>
            </a:r>
            <a:endParaRPr lang="ar-SA" dirty="0">
              <a:solidFill>
                <a:schemeClr val="bg1"/>
              </a:solidFill>
            </a:endParaRPr>
          </a:p>
        </p:txBody>
      </p:sp>
      <p:sp>
        <p:nvSpPr>
          <p:cNvPr id="12293" name="Oval 5"/>
          <p:cNvSpPr>
            <a:spLocks noChangeArrowheads="1"/>
          </p:cNvSpPr>
          <p:nvPr/>
        </p:nvSpPr>
        <p:spPr bwMode="auto">
          <a:xfrm>
            <a:off x="1600200" y="59436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chemeClr val="bg1"/>
                </a:solidFill>
                <a:cs typeface="Times New Roman" pitchFamily="18" charset="0"/>
              </a:rPr>
              <a:t>مراعاة الضرورة</a:t>
            </a:r>
            <a:endParaRPr lang="ar-SA" dirty="0">
              <a:solidFill>
                <a:schemeClr val="bg1"/>
              </a:solidFill>
            </a:endParaRPr>
          </a:p>
        </p:txBody>
      </p:sp>
      <p:sp>
        <p:nvSpPr>
          <p:cNvPr id="12294" name="Oval 6"/>
          <p:cNvSpPr>
            <a:spLocks noChangeArrowheads="1"/>
          </p:cNvSpPr>
          <p:nvPr/>
        </p:nvSpPr>
        <p:spPr bwMode="auto">
          <a:xfrm>
            <a:off x="1524000" y="3200400"/>
            <a:ext cx="1257300" cy="9144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dirty="0">
                <a:solidFill>
                  <a:schemeClr val="bg1"/>
                </a:solidFill>
                <a:cs typeface="Times New Roman" pitchFamily="18" charset="0"/>
              </a:rPr>
              <a:t>مراعاة المصلحة ودفع الضرر</a:t>
            </a:r>
            <a:endParaRPr lang="ar-SA" dirty="0">
              <a:solidFill>
                <a:schemeClr val="bg1"/>
              </a:solidFill>
            </a:endParaRPr>
          </a:p>
        </p:txBody>
      </p:sp>
      <p:sp>
        <p:nvSpPr>
          <p:cNvPr id="12295" name="Oval 7"/>
          <p:cNvSpPr>
            <a:spLocks noChangeArrowheads="1"/>
          </p:cNvSpPr>
          <p:nvPr/>
        </p:nvSpPr>
        <p:spPr bwMode="auto">
          <a:xfrm>
            <a:off x="1600200" y="4213225"/>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chemeClr val="bg1"/>
                </a:solidFill>
                <a:cs typeface="Times New Roman" pitchFamily="18" charset="0"/>
              </a:rPr>
              <a:t>رفع الحرج</a:t>
            </a:r>
            <a:endParaRPr lang="ar-SA" dirty="0">
              <a:solidFill>
                <a:schemeClr val="bg1"/>
              </a:solidFill>
            </a:endParaRPr>
          </a:p>
        </p:txBody>
      </p:sp>
      <p:sp>
        <p:nvSpPr>
          <p:cNvPr id="12296" name="Oval 8"/>
          <p:cNvSpPr>
            <a:spLocks noChangeArrowheads="1"/>
          </p:cNvSpPr>
          <p:nvPr/>
        </p:nvSpPr>
        <p:spPr bwMode="auto">
          <a:xfrm>
            <a:off x="3200400" y="32766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dirty="0">
                <a:solidFill>
                  <a:schemeClr val="bg1"/>
                </a:solidFill>
                <a:cs typeface="Times New Roman" pitchFamily="18" charset="0"/>
              </a:rPr>
              <a:t>إعمال القواعد الكلية</a:t>
            </a:r>
            <a:endParaRPr lang="ar-SA" dirty="0">
              <a:solidFill>
                <a:schemeClr val="bg1"/>
              </a:solidFill>
            </a:endParaRPr>
          </a:p>
        </p:txBody>
      </p:sp>
      <p:sp>
        <p:nvSpPr>
          <p:cNvPr id="12297" name="Oval 9"/>
          <p:cNvSpPr>
            <a:spLocks noChangeArrowheads="1"/>
          </p:cNvSpPr>
          <p:nvPr/>
        </p:nvSpPr>
        <p:spPr bwMode="auto">
          <a:xfrm>
            <a:off x="3124200" y="49530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chemeClr val="bg1"/>
                </a:solidFill>
                <a:cs typeface="Times New Roman" pitchFamily="18" charset="0"/>
              </a:rPr>
              <a:t>مراعاة العدل</a:t>
            </a:r>
            <a:endParaRPr lang="ar-SA" dirty="0">
              <a:solidFill>
                <a:schemeClr val="bg1"/>
              </a:solidFill>
            </a:endParaRPr>
          </a:p>
        </p:txBody>
      </p:sp>
      <p:sp>
        <p:nvSpPr>
          <p:cNvPr id="36874" name="WordArt 10"/>
          <p:cNvSpPr>
            <a:spLocks noChangeArrowheads="1" noChangeShapeType="1" noTextEdit="1"/>
          </p:cNvSpPr>
          <p:nvPr/>
        </p:nvSpPr>
        <p:spPr bwMode="auto">
          <a:xfrm rot="-194213">
            <a:off x="4572001" y="4495801"/>
            <a:ext cx="555625" cy="2317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الصحة</a:t>
            </a:r>
            <a:endParaRPr lang="en-US" sz="1200" kern="10">
              <a:ln w="9525">
                <a:solidFill>
                  <a:srgbClr val="FFFF00"/>
                </a:solidFill>
                <a:round/>
                <a:headEnd/>
                <a:tailEnd/>
              </a:ln>
              <a:solidFill>
                <a:srgbClr val="FFFF00"/>
              </a:solidFill>
            </a:endParaRPr>
          </a:p>
        </p:txBody>
      </p:sp>
      <p:sp>
        <p:nvSpPr>
          <p:cNvPr id="12299" name="Oval 11"/>
          <p:cNvSpPr>
            <a:spLocks noChangeArrowheads="1"/>
          </p:cNvSpPr>
          <p:nvPr/>
        </p:nvSpPr>
        <p:spPr bwMode="auto">
          <a:xfrm>
            <a:off x="5097464" y="2944070"/>
            <a:ext cx="1355725" cy="809625"/>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b="1" dirty="0">
                <a:solidFill>
                  <a:schemeClr val="bg1"/>
                </a:solidFill>
                <a:cs typeface="Times New Roman" pitchFamily="18" charset="0"/>
              </a:rPr>
              <a:t>مراعاة الحقوق</a:t>
            </a:r>
            <a:endParaRPr lang="ar-SA" b="1" dirty="0">
              <a:solidFill>
                <a:schemeClr val="bg1"/>
              </a:solidFill>
            </a:endParaRPr>
          </a:p>
        </p:txBody>
      </p:sp>
      <p:sp>
        <p:nvSpPr>
          <p:cNvPr id="36876" name="Line 12"/>
          <p:cNvSpPr>
            <a:spLocks noChangeShapeType="1"/>
          </p:cNvSpPr>
          <p:nvPr/>
        </p:nvSpPr>
        <p:spPr bwMode="auto">
          <a:xfrm rot="5872518" flipV="1">
            <a:off x="5864225" y="3798888"/>
            <a:ext cx="1219200" cy="838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Line 13"/>
          <p:cNvSpPr>
            <a:spLocks noChangeShapeType="1"/>
          </p:cNvSpPr>
          <p:nvPr/>
        </p:nvSpPr>
        <p:spPr bwMode="auto">
          <a:xfrm rot="6636432" flipV="1">
            <a:off x="5745957" y="3734595"/>
            <a:ext cx="868363" cy="9239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8" name="Line 14"/>
          <p:cNvSpPr>
            <a:spLocks noChangeShapeType="1"/>
          </p:cNvSpPr>
          <p:nvPr/>
        </p:nvSpPr>
        <p:spPr bwMode="auto">
          <a:xfrm rot="6952112" flipV="1">
            <a:off x="5365750" y="3897313"/>
            <a:ext cx="838200" cy="533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9" name="Line 15"/>
          <p:cNvSpPr>
            <a:spLocks noChangeShapeType="1"/>
          </p:cNvSpPr>
          <p:nvPr/>
        </p:nvSpPr>
        <p:spPr bwMode="auto">
          <a:xfrm rot="6888713" flipV="1">
            <a:off x="4916488" y="4081463"/>
            <a:ext cx="99060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0" name="Line 16"/>
          <p:cNvSpPr>
            <a:spLocks noChangeShapeType="1"/>
          </p:cNvSpPr>
          <p:nvPr/>
        </p:nvSpPr>
        <p:spPr bwMode="auto">
          <a:xfrm rot="7146529" flipV="1">
            <a:off x="4737101" y="3949701"/>
            <a:ext cx="919163" cy="1825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1" name="WordArt 17"/>
          <p:cNvSpPr>
            <a:spLocks noChangeArrowheads="1" noChangeShapeType="1" noTextEdit="1"/>
          </p:cNvSpPr>
          <p:nvPr/>
        </p:nvSpPr>
        <p:spPr bwMode="auto">
          <a:xfrm rot="-296600">
            <a:off x="6629400" y="4953000"/>
            <a:ext cx="484188" cy="2032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العدالة</a:t>
            </a:r>
            <a:endParaRPr lang="en-US" sz="1200" kern="10">
              <a:ln w="9525">
                <a:solidFill>
                  <a:srgbClr val="FFFF00"/>
                </a:solidFill>
                <a:round/>
                <a:headEnd/>
                <a:tailEnd/>
              </a:ln>
              <a:solidFill>
                <a:srgbClr val="FFFF00"/>
              </a:solidFill>
            </a:endParaRPr>
          </a:p>
        </p:txBody>
      </p:sp>
      <p:sp>
        <p:nvSpPr>
          <p:cNvPr id="36882" name="WordArt 18"/>
          <p:cNvSpPr>
            <a:spLocks noChangeArrowheads="1" noChangeShapeType="1" noTextEdit="1"/>
          </p:cNvSpPr>
          <p:nvPr/>
        </p:nvSpPr>
        <p:spPr bwMode="auto">
          <a:xfrm rot="-134553">
            <a:off x="5943601" y="4876800"/>
            <a:ext cx="684213" cy="198438"/>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المساواة</a:t>
            </a:r>
            <a:endParaRPr lang="en-US" sz="1200" kern="10">
              <a:ln w="9525">
                <a:solidFill>
                  <a:srgbClr val="FFFF00"/>
                </a:solidFill>
                <a:round/>
                <a:headEnd/>
                <a:tailEnd/>
              </a:ln>
              <a:solidFill>
                <a:srgbClr val="FFFF00"/>
              </a:solidFill>
            </a:endParaRPr>
          </a:p>
        </p:txBody>
      </p:sp>
      <p:sp>
        <p:nvSpPr>
          <p:cNvPr id="36883" name="WordArt 19"/>
          <p:cNvSpPr>
            <a:spLocks noChangeArrowheads="1" noChangeShapeType="1" noTextEdit="1"/>
          </p:cNvSpPr>
          <p:nvPr/>
        </p:nvSpPr>
        <p:spPr bwMode="auto">
          <a:xfrm rot="-148887">
            <a:off x="5562600" y="4648200"/>
            <a:ext cx="782638" cy="185738"/>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العرض</a:t>
            </a:r>
            <a:endParaRPr lang="en-US" sz="1200" kern="10">
              <a:ln w="9525">
                <a:solidFill>
                  <a:srgbClr val="FFFF00"/>
                </a:solidFill>
                <a:round/>
                <a:headEnd/>
                <a:tailEnd/>
              </a:ln>
              <a:solidFill>
                <a:srgbClr val="FFFF00"/>
              </a:solidFill>
            </a:endParaRPr>
          </a:p>
        </p:txBody>
      </p:sp>
      <p:sp>
        <p:nvSpPr>
          <p:cNvPr id="36884" name="WordArt 20"/>
          <p:cNvSpPr>
            <a:spLocks noChangeArrowheads="1" noChangeShapeType="1" noTextEdit="1"/>
          </p:cNvSpPr>
          <p:nvPr/>
        </p:nvSpPr>
        <p:spPr bwMode="auto">
          <a:xfrm>
            <a:off x="4800601" y="4800600"/>
            <a:ext cx="938213" cy="342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ذاتية الفرد</a:t>
            </a:r>
          </a:p>
          <a:p>
            <a:pPr algn="ctr" rtl="1"/>
            <a:r>
              <a:rPr lang="ar-SA" sz="1200" kern="10">
                <a:ln w="9525">
                  <a:solidFill>
                    <a:srgbClr val="FFFF00"/>
                  </a:solidFill>
                  <a:round/>
                  <a:headEnd/>
                  <a:tailEnd/>
                </a:ln>
                <a:solidFill>
                  <a:srgbClr val="FFFF00"/>
                </a:solidFill>
              </a:rPr>
              <a:t>واستقلاليته وحريته</a:t>
            </a:r>
            <a:endParaRPr lang="en-US" sz="1200" kern="10">
              <a:ln w="9525">
                <a:solidFill>
                  <a:srgbClr val="FFFF00"/>
                </a:solidFill>
                <a:round/>
                <a:headEnd/>
                <a:tailEnd/>
              </a:ln>
              <a:solidFill>
                <a:srgbClr val="FFFF00"/>
              </a:solidFill>
            </a:endParaRPr>
          </a:p>
        </p:txBody>
      </p:sp>
      <p:sp>
        <p:nvSpPr>
          <p:cNvPr id="36885" name="Line 21"/>
          <p:cNvSpPr>
            <a:spLocks noChangeShapeType="1"/>
          </p:cNvSpPr>
          <p:nvPr/>
        </p:nvSpPr>
        <p:spPr bwMode="auto">
          <a:xfrm rot="6045546">
            <a:off x="4679157" y="3702844"/>
            <a:ext cx="571500" cy="1762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6" name="WordArt 22"/>
          <p:cNvSpPr>
            <a:spLocks noChangeArrowheads="1" noChangeShapeType="1" noTextEdit="1"/>
          </p:cNvSpPr>
          <p:nvPr/>
        </p:nvSpPr>
        <p:spPr bwMode="auto">
          <a:xfrm>
            <a:off x="4343401" y="4114800"/>
            <a:ext cx="677863"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الحياة</a:t>
            </a:r>
            <a:endParaRPr lang="en-US" sz="1200" kern="10">
              <a:ln w="9525">
                <a:solidFill>
                  <a:srgbClr val="FFFF00"/>
                </a:solidFill>
                <a:round/>
                <a:headEnd/>
                <a:tailEnd/>
              </a:ln>
              <a:solidFill>
                <a:srgbClr val="FFFF00"/>
              </a:solidFill>
            </a:endParaRPr>
          </a:p>
        </p:txBody>
      </p:sp>
      <p:sp>
        <p:nvSpPr>
          <p:cNvPr id="12311" name="Oval 23"/>
          <p:cNvSpPr>
            <a:spLocks noChangeArrowheads="1"/>
          </p:cNvSpPr>
          <p:nvPr/>
        </p:nvSpPr>
        <p:spPr bwMode="auto">
          <a:xfrm>
            <a:off x="4800600" y="533400"/>
            <a:ext cx="1371600" cy="9144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chemeClr val="bg1"/>
                </a:solidFill>
                <a:cs typeface="Times New Roman" pitchFamily="18" charset="0"/>
              </a:rPr>
              <a:t>الأخلاقيات المتعلقة بالباحث (الفضائل)</a:t>
            </a:r>
            <a:endParaRPr lang="ar-SA" b="1" dirty="0">
              <a:solidFill>
                <a:schemeClr val="bg1"/>
              </a:solidFill>
            </a:endParaRPr>
          </a:p>
        </p:txBody>
      </p:sp>
      <p:sp>
        <p:nvSpPr>
          <p:cNvPr id="36888" name="Line 24"/>
          <p:cNvSpPr>
            <a:spLocks noChangeShapeType="1"/>
          </p:cNvSpPr>
          <p:nvPr/>
        </p:nvSpPr>
        <p:spPr bwMode="auto">
          <a:xfrm flipH="1">
            <a:off x="5029200" y="1485900"/>
            <a:ext cx="114300" cy="1028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Line 25"/>
          <p:cNvSpPr>
            <a:spLocks noChangeShapeType="1"/>
          </p:cNvSpPr>
          <p:nvPr/>
        </p:nvSpPr>
        <p:spPr bwMode="auto">
          <a:xfrm flipH="1">
            <a:off x="4457700" y="1371600"/>
            <a:ext cx="4572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0" name="Line 26"/>
          <p:cNvSpPr>
            <a:spLocks noChangeShapeType="1"/>
          </p:cNvSpPr>
          <p:nvPr/>
        </p:nvSpPr>
        <p:spPr bwMode="auto">
          <a:xfrm>
            <a:off x="5715000" y="1485900"/>
            <a:ext cx="114300" cy="1028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1" name="Line 27"/>
          <p:cNvSpPr>
            <a:spLocks noChangeShapeType="1"/>
          </p:cNvSpPr>
          <p:nvPr/>
        </p:nvSpPr>
        <p:spPr bwMode="auto">
          <a:xfrm>
            <a:off x="5943600" y="1371600"/>
            <a:ext cx="5715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2" name="WordArt 28"/>
          <p:cNvSpPr>
            <a:spLocks noChangeArrowheads="1" noChangeShapeType="1" noTextEdit="1"/>
          </p:cNvSpPr>
          <p:nvPr/>
        </p:nvSpPr>
        <p:spPr bwMode="auto">
          <a:xfrm>
            <a:off x="5715000" y="2574926"/>
            <a:ext cx="4572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الصدق</a:t>
            </a:r>
            <a:endParaRPr lang="en-US" sz="1200" kern="10">
              <a:ln w="9525">
                <a:solidFill>
                  <a:srgbClr val="FFFF00"/>
                </a:solidFill>
                <a:round/>
                <a:headEnd/>
                <a:tailEnd/>
              </a:ln>
              <a:solidFill>
                <a:srgbClr val="FFFF00"/>
              </a:solidFill>
            </a:endParaRPr>
          </a:p>
        </p:txBody>
      </p:sp>
      <p:sp>
        <p:nvSpPr>
          <p:cNvPr id="36893" name="WordArt 29"/>
          <p:cNvSpPr>
            <a:spLocks noChangeArrowheads="1" noChangeShapeType="1" noTextEdit="1"/>
          </p:cNvSpPr>
          <p:nvPr/>
        </p:nvSpPr>
        <p:spPr bwMode="auto">
          <a:xfrm>
            <a:off x="4114800" y="2232026"/>
            <a:ext cx="5715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المراقبة</a:t>
            </a:r>
            <a:endParaRPr lang="en-US" sz="1200" kern="10">
              <a:ln w="9525">
                <a:solidFill>
                  <a:srgbClr val="FFFF00"/>
                </a:solidFill>
                <a:round/>
                <a:headEnd/>
                <a:tailEnd/>
              </a:ln>
              <a:solidFill>
                <a:srgbClr val="FFFF00"/>
              </a:solidFill>
            </a:endParaRPr>
          </a:p>
        </p:txBody>
      </p:sp>
      <p:sp>
        <p:nvSpPr>
          <p:cNvPr id="36894" name="WordArt 30"/>
          <p:cNvSpPr>
            <a:spLocks noChangeArrowheads="1" noChangeShapeType="1" noTextEdit="1"/>
          </p:cNvSpPr>
          <p:nvPr/>
        </p:nvSpPr>
        <p:spPr bwMode="auto">
          <a:xfrm>
            <a:off x="4686300" y="2574926"/>
            <a:ext cx="5715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الأمانة</a:t>
            </a:r>
            <a:endParaRPr lang="en-US" sz="1200" kern="10">
              <a:ln w="9525">
                <a:solidFill>
                  <a:srgbClr val="FFFF00"/>
                </a:solidFill>
                <a:round/>
                <a:headEnd/>
                <a:tailEnd/>
              </a:ln>
              <a:solidFill>
                <a:srgbClr val="FFFF00"/>
              </a:solidFill>
            </a:endParaRPr>
          </a:p>
        </p:txBody>
      </p:sp>
      <p:sp>
        <p:nvSpPr>
          <p:cNvPr id="36895" name="WordArt 31"/>
          <p:cNvSpPr>
            <a:spLocks noChangeArrowheads="1" noChangeShapeType="1" noTextEdit="1"/>
          </p:cNvSpPr>
          <p:nvPr/>
        </p:nvSpPr>
        <p:spPr bwMode="auto">
          <a:xfrm>
            <a:off x="6286500" y="2346326"/>
            <a:ext cx="4572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الإخلاص</a:t>
            </a:r>
            <a:endParaRPr lang="en-US" sz="1200" kern="10">
              <a:ln w="9525">
                <a:solidFill>
                  <a:srgbClr val="FFFF00"/>
                </a:solidFill>
                <a:round/>
                <a:headEnd/>
                <a:tailEnd/>
              </a:ln>
              <a:solidFill>
                <a:srgbClr val="FFFF00"/>
              </a:solidFill>
            </a:endParaRPr>
          </a:p>
        </p:txBody>
      </p:sp>
      <p:sp>
        <p:nvSpPr>
          <p:cNvPr id="36896" name="WordArt 32"/>
          <p:cNvSpPr>
            <a:spLocks noChangeArrowheads="1" noChangeShapeType="1" noTextEdit="1"/>
          </p:cNvSpPr>
          <p:nvPr/>
        </p:nvSpPr>
        <p:spPr bwMode="auto">
          <a:xfrm>
            <a:off x="9144000" y="4267201"/>
            <a:ext cx="5715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الخبرة</a:t>
            </a:r>
            <a:endParaRPr lang="en-US" sz="1200" kern="10">
              <a:ln w="9525">
                <a:solidFill>
                  <a:srgbClr val="FFFF00"/>
                </a:solidFill>
                <a:round/>
                <a:headEnd/>
                <a:tailEnd/>
              </a:ln>
              <a:solidFill>
                <a:srgbClr val="FFFF00"/>
              </a:solidFill>
            </a:endParaRPr>
          </a:p>
        </p:txBody>
      </p:sp>
      <p:sp>
        <p:nvSpPr>
          <p:cNvPr id="12321" name="Oval 33"/>
          <p:cNvSpPr>
            <a:spLocks noChangeArrowheads="1"/>
          </p:cNvSpPr>
          <p:nvPr/>
        </p:nvSpPr>
        <p:spPr bwMode="auto">
          <a:xfrm>
            <a:off x="7772400" y="3219450"/>
            <a:ext cx="1371600" cy="852488"/>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chemeClr val="bg1"/>
                </a:solidFill>
                <a:cs typeface="Times New Roman" pitchFamily="18" charset="0"/>
              </a:rPr>
              <a:t>الأخلاقيات المتعلقة بلجان المراجعة</a:t>
            </a:r>
            <a:endParaRPr lang="ar-SA" b="1" dirty="0">
              <a:solidFill>
                <a:schemeClr val="bg1"/>
              </a:solidFill>
            </a:endParaRPr>
          </a:p>
        </p:txBody>
      </p:sp>
      <p:sp>
        <p:nvSpPr>
          <p:cNvPr id="36898" name="Line 34"/>
          <p:cNvSpPr>
            <a:spLocks noChangeShapeType="1"/>
          </p:cNvSpPr>
          <p:nvPr/>
        </p:nvSpPr>
        <p:spPr bwMode="auto">
          <a:xfrm>
            <a:off x="9144000" y="3298825"/>
            <a:ext cx="8001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9" name="Line 35"/>
          <p:cNvSpPr>
            <a:spLocks noChangeShapeType="1"/>
          </p:cNvSpPr>
          <p:nvPr/>
        </p:nvSpPr>
        <p:spPr bwMode="auto">
          <a:xfrm flipH="1">
            <a:off x="7772400" y="3527425"/>
            <a:ext cx="3429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0" name="Line 36"/>
          <p:cNvSpPr>
            <a:spLocks noChangeShapeType="1"/>
          </p:cNvSpPr>
          <p:nvPr/>
        </p:nvSpPr>
        <p:spPr bwMode="auto">
          <a:xfrm flipH="1">
            <a:off x="6972300" y="3298825"/>
            <a:ext cx="8001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1" name="WordArt 37"/>
          <p:cNvSpPr>
            <a:spLocks noChangeArrowheads="1" noChangeShapeType="1" noTextEdit="1"/>
          </p:cNvSpPr>
          <p:nvPr/>
        </p:nvSpPr>
        <p:spPr bwMode="auto">
          <a:xfrm>
            <a:off x="9944100" y="4267201"/>
            <a:ext cx="5715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المعرفة</a:t>
            </a:r>
            <a:endParaRPr lang="en-US" sz="1200" kern="10">
              <a:ln w="9525">
                <a:solidFill>
                  <a:srgbClr val="FFFF00"/>
                </a:solidFill>
                <a:round/>
                <a:headEnd/>
                <a:tailEnd/>
              </a:ln>
              <a:solidFill>
                <a:srgbClr val="FFFF00"/>
              </a:solidFill>
            </a:endParaRPr>
          </a:p>
        </p:txBody>
      </p:sp>
      <p:sp>
        <p:nvSpPr>
          <p:cNvPr id="36902" name="WordArt 38"/>
          <p:cNvSpPr>
            <a:spLocks noChangeArrowheads="1" noChangeShapeType="1" noTextEdit="1"/>
          </p:cNvSpPr>
          <p:nvPr/>
        </p:nvSpPr>
        <p:spPr bwMode="auto">
          <a:xfrm>
            <a:off x="7543800" y="4381501"/>
            <a:ext cx="571500" cy="1127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الأمانة</a:t>
            </a:r>
            <a:endParaRPr lang="en-US" sz="1200" kern="10">
              <a:ln w="9525">
                <a:solidFill>
                  <a:srgbClr val="FFFF00"/>
                </a:solidFill>
                <a:round/>
                <a:headEnd/>
                <a:tailEnd/>
              </a:ln>
              <a:solidFill>
                <a:srgbClr val="FFFF00"/>
              </a:solidFill>
            </a:endParaRPr>
          </a:p>
        </p:txBody>
      </p:sp>
      <p:sp>
        <p:nvSpPr>
          <p:cNvPr id="36903" name="WordArt 39"/>
          <p:cNvSpPr>
            <a:spLocks noChangeArrowheads="1" noChangeShapeType="1" noTextEdit="1"/>
          </p:cNvSpPr>
          <p:nvPr/>
        </p:nvSpPr>
        <p:spPr bwMode="auto">
          <a:xfrm>
            <a:off x="8001000" y="4724401"/>
            <a:ext cx="9144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النظرة الواقعية</a:t>
            </a:r>
            <a:endParaRPr lang="en-US" sz="1200" kern="10">
              <a:ln w="9525">
                <a:solidFill>
                  <a:srgbClr val="FFFF00"/>
                </a:solidFill>
                <a:round/>
                <a:headEnd/>
                <a:tailEnd/>
              </a:ln>
              <a:solidFill>
                <a:srgbClr val="FFFF00"/>
              </a:solidFill>
            </a:endParaRPr>
          </a:p>
        </p:txBody>
      </p:sp>
      <p:sp>
        <p:nvSpPr>
          <p:cNvPr id="36904" name="WordArt 40"/>
          <p:cNvSpPr>
            <a:spLocks noChangeArrowheads="1" noChangeShapeType="1" noTextEdit="1"/>
          </p:cNvSpPr>
          <p:nvPr/>
        </p:nvSpPr>
        <p:spPr bwMode="auto">
          <a:xfrm>
            <a:off x="6629400" y="4152901"/>
            <a:ext cx="571500" cy="2127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الإنصاف</a:t>
            </a:r>
            <a:endParaRPr lang="en-US" sz="1200" kern="10">
              <a:ln w="9525">
                <a:solidFill>
                  <a:srgbClr val="FFFF00"/>
                </a:solidFill>
                <a:round/>
                <a:headEnd/>
                <a:tailEnd/>
              </a:ln>
              <a:solidFill>
                <a:srgbClr val="FFFF00"/>
              </a:solidFill>
            </a:endParaRPr>
          </a:p>
        </p:txBody>
      </p:sp>
      <p:sp>
        <p:nvSpPr>
          <p:cNvPr id="36905" name="Line 41"/>
          <p:cNvSpPr>
            <a:spLocks noChangeShapeType="1"/>
          </p:cNvSpPr>
          <p:nvPr/>
        </p:nvSpPr>
        <p:spPr bwMode="auto">
          <a:xfrm>
            <a:off x="8915400" y="3413125"/>
            <a:ext cx="3429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6" name="Line 42"/>
          <p:cNvSpPr>
            <a:spLocks noChangeShapeType="1"/>
          </p:cNvSpPr>
          <p:nvPr/>
        </p:nvSpPr>
        <p:spPr bwMode="auto">
          <a:xfrm flipH="1">
            <a:off x="8458200" y="3527425"/>
            <a:ext cx="0" cy="1028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7" name="Line 43"/>
          <p:cNvSpPr>
            <a:spLocks noChangeShapeType="1"/>
          </p:cNvSpPr>
          <p:nvPr/>
        </p:nvSpPr>
        <p:spPr bwMode="auto">
          <a:xfrm rot="5181640">
            <a:off x="6972300" y="4610100"/>
            <a:ext cx="800100" cy="5715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8" name="Line 44"/>
          <p:cNvSpPr>
            <a:spLocks noChangeShapeType="1"/>
          </p:cNvSpPr>
          <p:nvPr/>
        </p:nvSpPr>
        <p:spPr bwMode="auto">
          <a:xfrm rot="2021404">
            <a:off x="7561263" y="4697413"/>
            <a:ext cx="798512" cy="455612"/>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9" name="WordArt 45"/>
          <p:cNvSpPr>
            <a:spLocks noChangeArrowheads="1" noChangeShapeType="1" noTextEdit="1"/>
          </p:cNvSpPr>
          <p:nvPr/>
        </p:nvSpPr>
        <p:spPr bwMode="auto">
          <a:xfrm>
            <a:off x="6629400" y="5410201"/>
            <a:ext cx="685800" cy="136525"/>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عدم الإضرار</a:t>
            </a:r>
            <a:endParaRPr lang="en-US" sz="1200" kern="10">
              <a:ln w="9525">
                <a:solidFill>
                  <a:srgbClr val="FF6600"/>
                </a:solidFill>
                <a:round/>
                <a:headEnd/>
                <a:tailEnd/>
              </a:ln>
              <a:solidFill>
                <a:srgbClr val="FF6600"/>
              </a:solidFill>
            </a:endParaRPr>
          </a:p>
        </p:txBody>
      </p:sp>
      <p:sp>
        <p:nvSpPr>
          <p:cNvPr id="36910" name="WordArt 46"/>
          <p:cNvSpPr>
            <a:spLocks noChangeArrowheads="1" noChangeShapeType="1" noTextEdit="1"/>
          </p:cNvSpPr>
          <p:nvPr/>
        </p:nvSpPr>
        <p:spPr bwMode="auto">
          <a:xfrm>
            <a:off x="7772400" y="5524501"/>
            <a:ext cx="9144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تحقيق المصالح</a:t>
            </a:r>
            <a:endParaRPr lang="en-US" sz="1200" kern="10">
              <a:ln w="9525">
                <a:solidFill>
                  <a:srgbClr val="FF6600"/>
                </a:solidFill>
                <a:round/>
                <a:headEnd/>
                <a:tailEnd/>
              </a:ln>
              <a:solidFill>
                <a:srgbClr val="FF6600"/>
              </a:solidFill>
            </a:endParaRPr>
          </a:p>
        </p:txBody>
      </p:sp>
      <p:sp>
        <p:nvSpPr>
          <p:cNvPr id="36911" name="AutoShape 47"/>
          <p:cNvSpPr>
            <a:spLocks/>
          </p:cNvSpPr>
          <p:nvPr/>
        </p:nvSpPr>
        <p:spPr bwMode="auto">
          <a:xfrm rot="5400000">
            <a:off x="9624219" y="4472782"/>
            <a:ext cx="525463" cy="571500"/>
          </a:xfrm>
          <a:prstGeom prst="rightBrace">
            <a:avLst>
              <a:gd name="adj1" fmla="val 9063"/>
              <a:gd name="adj2" fmla="val 50000"/>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ar-SA" altLang="en-US" sz="1800">
              <a:latin typeface="Arial" panose="020B0604020202020204" pitchFamily="34" charset="0"/>
            </a:endParaRPr>
          </a:p>
        </p:txBody>
      </p:sp>
      <p:sp>
        <p:nvSpPr>
          <p:cNvPr id="36912" name="WordArt 48"/>
          <p:cNvSpPr>
            <a:spLocks noChangeArrowheads="1" noChangeShapeType="1" noTextEdit="1"/>
          </p:cNvSpPr>
          <p:nvPr/>
        </p:nvSpPr>
        <p:spPr bwMode="auto">
          <a:xfrm>
            <a:off x="9601200" y="5067301"/>
            <a:ext cx="571500" cy="1174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الكفاءة</a:t>
            </a:r>
            <a:endParaRPr lang="en-US" sz="1200" kern="10">
              <a:ln w="9525">
                <a:solidFill>
                  <a:srgbClr val="FFFF00"/>
                </a:solidFill>
                <a:round/>
                <a:headEnd/>
                <a:tailEnd/>
              </a:ln>
              <a:solidFill>
                <a:srgbClr val="FFFF00"/>
              </a:solidFill>
            </a:endParaRPr>
          </a:p>
        </p:txBody>
      </p:sp>
      <p:sp>
        <p:nvSpPr>
          <p:cNvPr id="12337" name="Oval 49"/>
          <p:cNvSpPr>
            <a:spLocks noChangeArrowheads="1"/>
          </p:cNvSpPr>
          <p:nvPr/>
        </p:nvSpPr>
        <p:spPr bwMode="auto">
          <a:xfrm>
            <a:off x="7239001" y="304800"/>
            <a:ext cx="1584325" cy="808038"/>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chemeClr val="bg1"/>
                </a:solidFill>
                <a:cs typeface="Times New Roman" pitchFamily="18" charset="0"/>
              </a:rPr>
              <a:t>النظر في الأدلة الملحقة بالكتاب والسنة</a:t>
            </a:r>
            <a:endParaRPr lang="ar-SA" b="1" dirty="0">
              <a:solidFill>
                <a:schemeClr val="bg1"/>
              </a:solidFill>
            </a:endParaRPr>
          </a:p>
        </p:txBody>
      </p:sp>
      <p:sp>
        <p:nvSpPr>
          <p:cNvPr id="36914" name="WordArt 50"/>
          <p:cNvSpPr>
            <a:spLocks noChangeArrowheads="1" noChangeShapeType="1" noTextEdit="1"/>
          </p:cNvSpPr>
          <p:nvPr/>
        </p:nvSpPr>
        <p:spPr bwMode="auto">
          <a:xfrm>
            <a:off x="6324600" y="1447800"/>
            <a:ext cx="571500" cy="342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مذهب الصحابي</a:t>
            </a:r>
            <a:endParaRPr lang="en-US" sz="1200" kern="10">
              <a:ln w="9525">
                <a:solidFill>
                  <a:srgbClr val="FFFF00"/>
                </a:solidFill>
                <a:round/>
                <a:headEnd/>
                <a:tailEnd/>
              </a:ln>
              <a:solidFill>
                <a:srgbClr val="FFFF00"/>
              </a:solidFill>
            </a:endParaRPr>
          </a:p>
        </p:txBody>
      </p:sp>
      <p:sp>
        <p:nvSpPr>
          <p:cNvPr id="36915" name="Line 51"/>
          <p:cNvSpPr>
            <a:spLocks noChangeShapeType="1"/>
          </p:cNvSpPr>
          <p:nvPr/>
        </p:nvSpPr>
        <p:spPr bwMode="auto">
          <a:xfrm rot="4800893" flipV="1">
            <a:off x="8759826" y="955676"/>
            <a:ext cx="677863" cy="5191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16" name="Line 52"/>
          <p:cNvSpPr>
            <a:spLocks noChangeShapeType="1"/>
          </p:cNvSpPr>
          <p:nvPr/>
        </p:nvSpPr>
        <p:spPr bwMode="auto">
          <a:xfrm rot="4618672" flipV="1">
            <a:off x="8533607" y="1154907"/>
            <a:ext cx="819150" cy="4556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17" name="Line 53"/>
          <p:cNvSpPr>
            <a:spLocks noChangeShapeType="1"/>
          </p:cNvSpPr>
          <p:nvPr/>
        </p:nvSpPr>
        <p:spPr bwMode="auto">
          <a:xfrm rot="5382586" flipV="1">
            <a:off x="8267700" y="1219200"/>
            <a:ext cx="91440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18" name="Line 54"/>
          <p:cNvSpPr>
            <a:spLocks noChangeShapeType="1"/>
          </p:cNvSpPr>
          <p:nvPr/>
        </p:nvSpPr>
        <p:spPr bwMode="auto">
          <a:xfrm rot="5698266" flipV="1">
            <a:off x="7915275" y="1446213"/>
            <a:ext cx="10287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19" name="Line 55"/>
          <p:cNvSpPr>
            <a:spLocks noChangeShapeType="1"/>
          </p:cNvSpPr>
          <p:nvPr/>
        </p:nvSpPr>
        <p:spPr bwMode="auto">
          <a:xfrm rot="5634868" flipV="1">
            <a:off x="7756525" y="1390650"/>
            <a:ext cx="80010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20" name="Line 56"/>
          <p:cNvSpPr>
            <a:spLocks noChangeShapeType="1"/>
          </p:cNvSpPr>
          <p:nvPr/>
        </p:nvSpPr>
        <p:spPr bwMode="auto">
          <a:xfrm rot="5892683" flipV="1">
            <a:off x="7239000" y="1676400"/>
            <a:ext cx="1257300" cy="1143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21" name="WordArt 57"/>
          <p:cNvSpPr>
            <a:spLocks noChangeArrowheads="1" noChangeShapeType="1" noTextEdit="1"/>
          </p:cNvSpPr>
          <p:nvPr/>
        </p:nvSpPr>
        <p:spPr bwMode="auto">
          <a:xfrm>
            <a:off x="9296401" y="1447801"/>
            <a:ext cx="581025" cy="2016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الإجماع</a:t>
            </a:r>
            <a:endParaRPr lang="en-US" sz="1200" kern="10">
              <a:ln w="9525">
                <a:solidFill>
                  <a:srgbClr val="FFFF00"/>
                </a:solidFill>
                <a:round/>
                <a:headEnd/>
                <a:tailEnd/>
              </a:ln>
              <a:solidFill>
                <a:srgbClr val="FFFF00"/>
              </a:solidFill>
            </a:endParaRPr>
          </a:p>
        </p:txBody>
      </p:sp>
      <p:sp>
        <p:nvSpPr>
          <p:cNvPr id="36922" name="WordArt 58"/>
          <p:cNvSpPr>
            <a:spLocks noChangeArrowheads="1" noChangeShapeType="1" noTextEdit="1"/>
          </p:cNvSpPr>
          <p:nvPr/>
        </p:nvSpPr>
        <p:spPr bwMode="auto">
          <a:xfrm rot="255113">
            <a:off x="9296400" y="1790701"/>
            <a:ext cx="484188" cy="2016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القياس</a:t>
            </a:r>
            <a:endParaRPr lang="en-US" sz="1200" kern="10">
              <a:ln w="9525">
                <a:solidFill>
                  <a:srgbClr val="FFFF00"/>
                </a:solidFill>
                <a:round/>
                <a:headEnd/>
                <a:tailEnd/>
              </a:ln>
              <a:solidFill>
                <a:srgbClr val="FFFF00"/>
              </a:solidFill>
            </a:endParaRPr>
          </a:p>
        </p:txBody>
      </p:sp>
      <p:sp>
        <p:nvSpPr>
          <p:cNvPr id="36923" name="WordArt 59"/>
          <p:cNvSpPr>
            <a:spLocks noChangeArrowheads="1" noChangeShapeType="1" noTextEdit="1"/>
          </p:cNvSpPr>
          <p:nvPr/>
        </p:nvSpPr>
        <p:spPr bwMode="auto">
          <a:xfrm rot="-512016">
            <a:off x="8839201" y="2019300"/>
            <a:ext cx="684213"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المصلحة المرسلة</a:t>
            </a:r>
            <a:endParaRPr lang="en-US" sz="1200" kern="10">
              <a:ln w="9525">
                <a:solidFill>
                  <a:srgbClr val="FFFF00"/>
                </a:solidFill>
                <a:round/>
                <a:headEnd/>
                <a:tailEnd/>
              </a:ln>
              <a:solidFill>
                <a:srgbClr val="FFFF00"/>
              </a:solidFill>
            </a:endParaRPr>
          </a:p>
        </p:txBody>
      </p:sp>
      <p:sp>
        <p:nvSpPr>
          <p:cNvPr id="36924" name="WordArt 60"/>
          <p:cNvSpPr>
            <a:spLocks noChangeArrowheads="1" noChangeShapeType="1" noTextEdit="1"/>
          </p:cNvSpPr>
          <p:nvPr/>
        </p:nvSpPr>
        <p:spPr bwMode="auto">
          <a:xfrm rot="-380183">
            <a:off x="8267700" y="2247900"/>
            <a:ext cx="655638" cy="2286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شرع من قبلنا</a:t>
            </a:r>
            <a:endParaRPr lang="en-US" sz="1200" kern="10">
              <a:ln w="9525">
                <a:solidFill>
                  <a:srgbClr val="FFFF00"/>
                </a:solidFill>
                <a:round/>
                <a:headEnd/>
                <a:tailEnd/>
              </a:ln>
              <a:solidFill>
                <a:srgbClr val="FFFF00"/>
              </a:solidFill>
            </a:endParaRPr>
          </a:p>
        </p:txBody>
      </p:sp>
      <p:sp>
        <p:nvSpPr>
          <p:cNvPr id="36925" name="WordArt 61"/>
          <p:cNvSpPr>
            <a:spLocks noChangeArrowheads="1" noChangeShapeType="1" noTextEdit="1"/>
          </p:cNvSpPr>
          <p:nvPr/>
        </p:nvSpPr>
        <p:spPr bwMode="auto">
          <a:xfrm>
            <a:off x="7924800" y="2019300"/>
            <a:ext cx="463550"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العرف</a:t>
            </a:r>
            <a:endParaRPr lang="en-US" sz="1200" kern="10">
              <a:ln w="9525">
                <a:solidFill>
                  <a:srgbClr val="FFFF00"/>
                </a:solidFill>
                <a:round/>
                <a:headEnd/>
                <a:tailEnd/>
              </a:ln>
              <a:solidFill>
                <a:srgbClr val="FFFF00"/>
              </a:solidFill>
            </a:endParaRPr>
          </a:p>
        </p:txBody>
      </p:sp>
      <p:sp>
        <p:nvSpPr>
          <p:cNvPr id="36926" name="Line 62"/>
          <p:cNvSpPr>
            <a:spLocks noChangeShapeType="1"/>
          </p:cNvSpPr>
          <p:nvPr/>
        </p:nvSpPr>
        <p:spPr bwMode="auto">
          <a:xfrm rot="4381562">
            <a:off x="7170738" y="1276351"/>
            <a:ext cx="800100" cy="4603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27" name="WordArt 63"/>
          <p:cNvSpPr>
            <a:spLocks noChangeArrowheads="1" noChangeShapeType="1" noTextEdit="1"/>
          </p:cNvSpPr>
          <p:nvPr/>
        </p:nvSpPr>
        <p:spPr bwMode="auto">
          <a:xfrm>
            <a:off x="7467601" y="2362200"/>
            <a:ext cx="677863"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الاستصحاب</a:t>
            </a:r>
            <a:endParaRPr lang="en-US" sz="1200" kern="10">
              <a:ln w="9525">
                <a:solidFill>
                  <a:srgbClr val="FFFF00"/>
                </a:solidFill>
                <a:round/>
                <a:headEnd/>
                <a:tailEnd/>
              </a:ln>
              <a:solidFill>
                <a:srgbClr val="FFFF00"/>
              </a:solidFill>
            </a:endParaRPr>
          </a:p>
        </p:txBody>
      </p:sp>
      <p:sp>
        <p:nvSpPr>
          <p:cNvPr id="36928" name="Line 64"/>
          <p:cNvSpPr>
            <a:spLocks noChangeShapeType="1"/>
          </p:cNvSpPr>
          <p:nvPr/>
        </p:nvSpPr>
        <p:spPr bwMode="auto">
          <a:xfrm rot="4391516">
            <a:off x="7025482" y="1073944"/>
            <a:ext cx="550862" cy="6540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29" name="Line 65"/>
          <p:cNvSpPr>
            <a:spLocks noChangeShapeType="1"/>
          </p:cNvSpPr>
          <p:nvPr/>
        </p:nvSpPr>
        <p:spPr bwMode="auto">
          <a:xfrm rot="4989021">
            <a:off x="6838950" y="931863"/>
            <a:ext cx="457200" cy="558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30" name="WordArt 66"/>
          <p:cNvSpPr>
            <a:spLocks noChangeArrowheads="1" noChangeShapeType="1" noTextEdit="1"/>
          </p:cNvSpPr>
          <p:nvPr/>
        </p:nvSpPr>
        <p:spPr bwMode="auto">
          <a:xfrm>
            <a:off x="7010400" y="2019300"/>
            <a:ext cx="685800" cy="2286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سد الذرائع</a:t>
            </a:r>
            <a:endParaRPr lang="en-US" sz="1200" kern="10">
              <a:ln w="9525">
                <a:solidFill>
                  <a:srgbClr val="FFFF00"/>
                </a:solidFill>
                <a:round/>
                <a:headEnd/>
                <a:tailEnd/>
              </a:ln>
              <a:solidFill>
                <a:srgbClr val="FFFF00"/>
              </a:solidFill>
            </a:endParaRPr>
          </a:p>
        </p:txBody>
      </p:sp>
      <p:sp>
        <p:nvSpPr>
          <p:cNvPr id="36931" name="WordArt 67"/>
          <p:cNvSpPr>
            <a:spLocks noChangeArrowheads="1" noChangeShapeType="1" noTextEdit="1"/>
          </p:cNvSpPr>
          <p:nvPr/>
        </p:nvSpPr>
        <p:spPr bwMode="auto">
          <a:xfrm rot="-228844">
            <a:off x="6324600" y="1790700"/>
            <a:ext cx="914400" cy="342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ضوابط الإجتهاد</a:t>
            </a:r>
          </a:p>
          <a:p>
            <a:pPr algn="ctr" rtl="1"/>
            <a:r>
              <a:rPr lang="ar-SA" sz="1200" kern="10">
                <a:ln w="9525">
                  <a:solidFill>
                    <a:srgbClr val="FFFF00"/>
                  </a:solidFill>
                  <a:round/>
                  <a:headEnd/>
                  <a:tailEnd/>
                </a:ln>
                <a:solidFill>
                  <a:srgbClr val="FFFF00"/>
                </a:solidFill>
              </a:rPr>
              <a:t>والإفتاء</a:t>
            </a:r>
            <a:endParaRPr lang="en-US" sz="1200" kern="10">
              <a:ln w="9525">
                <a:solidFill>
                  <a:srgbClr val="FFFF00"/>
                </a:solidFill>
                <a:round/>
                <a:headEnd/>
                <a:tailEnd/>
              </a:ln>
              <a:solidFill>
                <a:srgbClr val="FFFF00"/>
              </a:solidFill>
            </a:endParaRPr>
          </a:p>
        </p:txBody>
      </p:sp>
      <p:sp>
        <p:nvSpPr>
          <p:cNvPr id="12356" name="Oval 68"/>
          <p:cNvSpPr>
            <a:spLocks noChangeArrowheads="1"/>
          </p:cNvSpPr>
          <p:nvPr/>
        </p:nvSpPr>
        <p:spPr bwMode="auto">
          <a:xfrm>
            <a:off x="3048000" y="4114800"/>
            <a:ext cx="12573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dirty="0">
                <a:solidFill>
                  <a:schemeClr val="bg1"/>
                </a:solidFill>
                <a:cs typeface="Times New Roman" pitchFamily="18" charset="0"/>
              </a:rPr>
              <a:t>إعمال القواعد الفقهية الفرعية</a:t>
            </a:r>
            <a:endParaRPr lang="ar-SA" dirty="0">
              <a:solidFill>
                <a:schemeClr val="bg1"/>
              </a:solidFill>
            </a:endParaRPr>
          </a:p>
        </p:txBody>
      </p:sp>
      <p:sp>
        <p:nvSpPr>
          <p:cNvPr id="36933" name="Rectangle 69"/>
          <p:cNvSpPr>
            <a:spLocks noChangeArrowheads="1"/>
          </p:cNvSpPr>
          <p:nvPr/>
        </p:nvSpPr>
        <p:spPr bwMode="auto">
          <a:xfrm>
            <a:off x="1524001" y="120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ar-SA" altLang="en-US" sz="1800">
              <a:latin typeface="Arial" panose="020B0604020202020204" pitchFamily="34" charset="0"/>
            </a:endParaRPr>
          </a:p>
        </p:txBody>
      </p:sp>
      <p:sp>
        <p:nvSpPr>
          <p:cNvPr id="36934" name="Rectangle 70"/>
          <p:cNvSpPr>
            <a:spLocks noChangeArrowheads="1"/>
          </p:cNvSpPr>
          <p:nvPr/>
        </p:nvSpPr>
        <p:spPr bwMode="auto">
          <a:xfrm>
            <a:off x="1752601" y="316826"/>
            <a:ext cx="2488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rtl="1" eaLnBrk="1" hangingPunct="1">
              <a:spcBef>
                <a:spcPct val="0"/>
              </a:spcBef>
              <a:buClrTx/>
              <a:buSzTx/>
              <a:buFontTx/>
              <a:buNone/>
            </a:pPr>
            <a:br>
              <a:rPr lang="en-US" altLang="en-US" sz="1400">
                <a:latin typeface="Arial" panose="020B0604020202020204" pitchFamily="34" charset="0"/>
              </a:rPr>
            </a:br>
            <a:endParaRPr lang="en-US" altLang="en-US" sz="1800">
              <a:latin typeface="Arial" panose="020B0604020202020204" pitchFamily="34" charset="0"/>
            </a:endParaRPr>
          </a:p>
          <a:p>
            <a:pPr>
              <a:spcBef>
                <a:spcPct val="0"/>
              </a:spcBef>
              <a:buClrTx/>
              <a:buSzTx/>
              <a:buFontTx/>
              <a:buNone/>
            </a:pPr>
            <a:endParaRPr lang="en-US" altLang="en-US" sz="1800">
              <a:latin typeface="Arial" panose="020B0604020202020204" pitchFamily="34" charset="0"/>
            </a:endParaRPr>
          </a:p>
        </p:txBody>
      </p:sp>
      <p:sp>
        <p:nvSpPr>
          <p:cNvPr id="36935" name="Rectangle 71"/>
          <p:cNvSpPr>
            <a:spLocks noChangeArrowheads="1"/>
          </p:cNvSpPr>
          <p:nvPr/>
        </p:nvSpPr>
        <p:spPr bwMode="auto">
          <a:xfrm>
            <a:off x="10483850" y="2560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36936" name="Rectangle 72"/>
          <p:cNvSpPr>
            <a:spLocks noChangeArrowheads="1"/>
          </p:cNvSpPr>
          <p:nvPr/>
        </p:nvSpPr>
        <p:spPr bwMode="auto">
          <a:xfrm>
            <a:off x="10483850" y="2560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36937" name="Rectangle 73"/>
          <p:cNvSpPr>
            <a:spLocks noChangeArrowheads="1"/>
          </p:cNvSpPr>
          <p:nvPr/>
        </p:nvSpPr>
        <p:spPr bwMode="auto">
          <a:xfrm>
            <a:off x="10483850" y="2560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12362" name="Oval 74"/>
          <p:cNvSpPr>
            <a:spLocks noChangeArrowheads="1"/>
          </p:cNvSpPr>
          <p:nvPr/>
        </p:nvSpPr>
        <p:spPr bwMode="auto">
          <a:xfrm>
            <a:off x="2209800" y="219075"/>
            <a:ext cx="1676400" cy="8382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chemeClr val="bg1"/>
                </a:solidFill>
                <a:latin typeface="Times New Roman" pitchFamily="18" charset="0"/>
                <a:cs typeface="Times New Roman" pitchFamily="18" charset="0"/>
              </a:rPr>
              <a:t>النظر في   المقاصد</a:t>
            </a:r>
            <a:endParaRPr lang="ar-SA" sz="1200" b="1" dirty="0">
              <a:solidFill>
                <a:schemeClr val="bg1"/>
              </a:solidFill>
              <a:latin typeface="Times New Roman" pitchFamily="18" charset="0"/>
            </a:endParaRPr>
          </a:p>
          <a:p>
            <a:pPr algn="ctr" rtl="1" eaLnBrk="1" hangingPunct="1">
              <a:defRPr/>
            </a:pPr>
            <a:r>
              <a:rPr lang="ar-SA" sz="1200" b="1" dirty="0">
                <a:solidFill>
                  <a:schemeClr val="bg1"/>
                </a:solidFill>
                <a:latin typeface="Times New Roman" pitchFamily="18" charset="0"/>
              </a:rPr>
              <a:t>(</a:t>
            </a:r>
            <a:r>
              <a:rPr lang="ar-SA" sz="1200" b="1" dirty="0">
                <a:solidFill>
                  <a:schemeClr val="bg1"/>
                </a:solidFill>
                <a:latin typeface="Times New Roman" pitchFamily="18" charset="0"/>
                <a:cs typeface="Times New Roman" pitchFamily="18" charset="0"/>
              </a:rPr>
              <a:t>مقاصد    الشريعة)</a:t>
            </a:r>
          </a:p>
          <a:p>
            <a:pPr algn="r" rtl="1" eaLnBrk="1" hangingPunct="1">
              <a:defRPr/>
            </a:pPr>
            <a:endParaRPr lang="en-US" b="1" dirty="0">
              <a:solidFill>
                <a:schemeClr val="bg1"/>
              </a:solidFill>
            </a:endParaRPr>
          </a:p>
        </p:txBody>
      </p:sp>
      <p:sp>
        <p:nvSpPr>
          <p:cNvPr id="36939" name="Line 75"/>
          <p:cNvSpPr>
            <a:spLocks noChangeShapeType="1"/>
          </p:cNvSpPr>
          <p:nvPr/>
        </p:nvSpPr>
        <p:spPr bwMode="auto">
          <a:xfrm rot="5388433" flipV="1">
            <a:off x="3276601" y="1139826"/>
            <a:ext cx="635000" cy="333375"/>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40" name="Line 76"/>
          <p:cNvSpPr>
            <a:spLocks noChangeShapeType="1"/>
          </p:cNvSpPr>
          <p:nvPr/>
        </p:nvSpPr>
        <p:spPr bwMode="auto">
          <a:xfrm rot="5388433">
            <a:off x="2265363" y="1163638"/>
            <a:ext cx="574675" cy="2286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41" name="Line 77"/>
          <p:cNvSpPr>
            <a:spLocks noChangeShapeType="1"/>
          </p:cNvSpPr>
          <p:nvPr/>
        </p:nvSpPr>
        <p:spPr bwMode="auto">
          <a:xfrm rot="6152347" flipV="1">
            <a:off x="2905919" y="1793082"/>
            <a:ext cx="544513" cy="4762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42" name="Line 78"/>
          <p:cNvSpPr>
            <a:spLocks noChangeShapeType="1"/>
          </p:cNvSpPr>
          <p:nvPr/>
        </p:nvSpPr>
        <p:spPr bwMode="auto">
          <a:xfrm rot="6468027" flipV="1">
            <a:off x="2622551" y="1995488"/>
            <a:ext cx="647700" cy="3714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43" name="Line 79"/>
          <p:cNvSpPr>
            <a:spLocks noChangeShapeType="1"/>
          </p:cNvSpPr>
          <p:nvPr/>
        </p:nvSpPr>
        <p:spPr bwMode="auto">
          <a:xfrm rot="6404628" flipV="1">
            <a:off x="2129632" y="856457"/>
            <a:ext cx="1062037" cy="4254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44" name="Line 80"/>
          <p:cNvSpPr>
            <a:spLocks noChangeShapeType="1"/>
          </p:cNvSpPr>
          <p:nvPr/>
        </p:nvSpPr>
        <p:spPr bwMode="auto">
          <a:xfrm rot="6662443" flipV="1">
            <a:off x="1916907" y="2104232"/>
            <a:ext cx="760413" cy="2857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45" name="WordArt 81"/>
          <p:cNvSpPr>
            <a:spLocks noChangeArrowheads="1" noChangeShapeType="1" noTextEdit="1"/>
          </p:cNvSpPr>
          <p:nvPr/>
        </p:nvSpPr>
        <p:spPr bwMode="auto">
          <a:xfrm>
            <a:off x="3332164" y="1749425"/>
            <a:ext cx="858837" cy="236538"/>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المقاصد الحاجية</a:t>
            </a:r>
            <a:endParaRPr lang="en-US" sz="1200" kern="10">
              <a:ln w="9525">
                <a:solidFill>
                  <a:srgbClr val="FF6600"/>
                </a:solidFill>
                <a:round/>
                <a:headEnd/>
                <a:tailEnd/>
              </a:ln>
              <a:solidFill>
                <a:srgbClr val="FF6600"/>
              </a:solidFill>
            </a:endParaRPr>
          </a:p>
        </p:txBody>
      </p:sp>
      <p:sp>
        <p:nvSpPr>
          <p:cNvPr id="36946" name="WordArt 82"/>
          <p:cNvSpPr>
            <a:spLocks noChangeArrowheads="1" noChangeShapeType="1" noTextEdit="1"/>
          </p:cNvSpPr>
          <p:nvPr/>
        </p:nvSpPr>
        <p:spPr bwMode="auto">
          <a:xfrm rot="-289260">
            <a:off x="3332163" y="2292351"/>
            <a:ext cx="569912" cy="3413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النسل</a:t>
            </a:r>
          </a:p>
          <a:p>
            <a:pPr algn="ctr" rtl="1"/>
            <a:r>
              <a:rPr lang="ar-SA" sz="1200" kern="10">
                <a:ln w="9525">
                  <a:solidFill>
                    <a:srgbClr val="FFFF00"/>
                  </a:solidFill>
                  <a:round/>
                  <a:headEnd/>
                  <a:tailEnd/>
                </a:ln>
                <a:solidFill>
                  <a:srgbClr val="FFFF00"/>
                </a:solidFill>
              </a:rPr>
              <a:t>والنسب</a:t>
            </a:r>
            <a:endParaRPr lang="en-US" sz="1200" kern="10">
              <a:ln w="9525">
                <a:solidFill>
                  <a:srgbClr val="FFFF00"/>
                </a:solidFill>
                <a:round/>
                <a:headEnd/>
                <a:tailEnd/>
              </a:ln>
              <a:solidFill>
                <a:srgbClr val="FFFF00"/>
              </a:solidFill>
            </a:endParaRPr>
          </a:p>
        </p:txBody>
      </p:sp>
      <p:sp>
        <p:nvSpPr>
          <p:cNvPr id="36947" name="WordArt 83"/>
          <p:cNvSpPr>
            <a:spLocks noChangeArrowheads="1" noChangeShapeType="1" noTextEdit="1"/>
          </p:cNvSpPr>
          <p:nvPr/>
        </p:nvSpPr>
        <p:spPr bwMode="auto">
          <a:xfrm rot="-152298">
            <a:off x="2286001" y="2944813"/>
            <a:ext cx="669925" cy="214312"/>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المال</a:t>
            </a:r>
            <a:endParaRPr lang="en-US" sz="1200" kern="10">
              <a:ln w="9525">
                <a:solidFill>
                  <a:srgbClr val="FFFF00"/>
                </a:solidFill>
                <a:round/>
                <a:headEnd/>
                <a:tailEnd/>
              </a:ln>
              <a:solidFill>
                <a:srgbClr val="FFFF00"/>
              </a:solidFill>
            </a:endParaRPr>
          </a:p>
        </p:txBody>
      </p:sp>
      <p:sp>
        <p:nvSpPr>
          <p:cNvPr id="36948" name="WordArt 84"/>
          <p:cNvSpPr>
            <a:spLocks noChangeArrowheads="1" noChangeShapeType="1" noTextEdit="1"/>
          </p:cNvSpPr>
          <p:nvPr/>
        </p:nvSpPr>
        <p:spPr bwMode="auto">
          <a:xfrm>
            <a:off x="1905001" y="2617789"/>
            <a:ext cx="760413" cy="217487"/>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النفس</a:t>
            </a:r>
            <a:endParaRPr lang="en-US" sz="1200" kern="10">
              <a:ln w="9525">
                <a:solidFill>
                  <a:srgbClr val="FFFF00"/>
                </a:solidFill>
                <a:round/>
                <a:headEnd/>
                <a:tailEnd/>
              </a:ln>
              <a:solidFill>
                <a:srgbClr val="FFFF00"/>
              </a:solidFill>
            </a:endParaRPr>
          </a:p>
        </p:txBody>
      </p:sp>
      <p:sp>
        <p:nvSpPr>
          <p:cNvPr id="36949" name="WordArt 85"/>
          <p:cNvSpPr>
            <a:spLocks noChangeArrowheads="1" noChangeShapeType="1" noTextEdit="1"/>
          </p:cNvSpPr>
          <p:nvPr/>
        </p:nvSpPr>
        <p:spPr bwMode="auto">
          <a:xfrm>
            <a:off x="1524000" y="2401888"/>
            <a:ext cx="666750" cy="215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العقل</a:t>
            </a:r>
            <a:endParaRPr lang="en-US" sz="1200" kern="10">
              <a:ln w="9525">
                <a:solidFill>
                  <a:srgbClr val="FFFF00"/>
                </a:solidFill>
                <a:round/>
                <a:headEnd/>
                <a:tailEnd/>
              </a:ln>
              <a:solidFill>
                <a:srgbClr val="FFFF00"/>
              </a:solidFill>
            </a:endParaRPr>
          </a:p>
        </p:txBody>
      </p:sp>
      <p:sp>
        <p:nvSpPr>
          <p:cNvPr id="36950" name="Line 86"/>
          <p:cNvSpPr>
            <a:spLocks noChangeShapeType="1"/>
          </p:cNvSpPr>
          <p:nvPr/>
        </p:nvSpPr>
        <p:spPr bwMode="auto">
          <a:xfrm rot="5561462">
            <a:off x="1680369" y="2082007"/>
            <a:ext cx="544513" cy="952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51" name="WordArt 87"/>
          <p:cNvSpPr>
            <a:spLocks noChangeArrowheads="1" noChangeShapeType="1" noTextEdit="1"/>
          </p:cNvSpPr>
          <p:nvPr/>
        </p:nvSpPr>
        <p:spPr bwMode="auto">
          <a:xfrm rot="-332615">
            <a:off x="2855914" y="2617789"/>
            <a:ext cx="479425" cy="223837"/>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الدين</a:t>
            </a:r>
            <a:endParaRPr lang="en-US" sz="1200" kern="10">
              <a:ln w="9525">
                <a:solidFill>
                  <a:srgbClr val="FFFF00"/>
                </a:solidFill>
                <a:round/>
                <a:headEnd/>
                <a:tailEnd/>
              </a:ln>
              <a:solidFill>
                <a:srgbClr val="FFFF00"/>
              </a:solidFill>
            </a:endParaRPr>
          </a:p>
        </p:txBody>
      </p:sp>
      <p:sp>
        <p:nvSpPr>
          <p:cNvPr id="36952" name="WordArt 88"/>
          <p:cNvSpPr>
            <a:spLocks noChangeArrowheads="1" noChangeShapeType="1" noTextEdit="1"/>
          </p:cNvSpPr>
          <p:nvPr/>
        </p:nvSpPr>
        <p:spPr bwMode="auto">
          <a:xfrm>
            <a:off x="1905001" y="1531939"/>
            <a:ext cx="1141413" cy="231775"/>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المقاصد الضرورية</a:t>
            </a:r>
            <a:endParaRPr lang="en-US" sz="1200" kern="10">
              <a:ln w="9525">
                <a:solidFill>
                  <a:srgbClr val="FF6600"/>
                </a:solidFill>
                <a:round/>
                <a:headEnd/>
                <a:tailEnd/>
              </a:ln>
              <a:solidFill>
                <a:srgbClr val="FF6600"/>
              </a:solidFill>
            </a:endParaRPr>
          </a:p>
        </p:txBody>
      </p:sp>
    </p:spTree>
    <p:extLst>
      <p:ext uri="{BB962C8B-B14F-4D97-AF65-F5344CB8AC3E}">
        <p14:creationId xmlns:p14="http://schemas.microsoft.com/office/powerpoint/2010/main" val="3195832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idx="4294967295"/>
          </p:nvPr>
        </p:nvSpPr>
        <p:spPr>
          <a:xfrm>
            <a:off x="2139950" y="115889"/>
            <a:ext cx="7772400" cy="1470025"/>
          </a:xfrm>
        </p:spPr>
        <p:txBody>
          <a:bodyPr/>
          <a:lstStyle/>
          <a:p>
            <a:pPr algn="ctr" rtl="1"/>
            <a:r>
              <a:rPr lang="ar-SA" altLang="en-US" sz="6000" dirty="0"/>
              <a:t>الأصل والمنبع</a:t>
            </a:r>
          </a:p>
        </p:txBody>
      </p:sp>
      <p:pic>
        <p:nvPicPr>
          <p:cNvPr id="39939" name="Picture 2" descr="© Office du Tourisme de Mor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6" y="2420938"/>
            <a:ext cx="51847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745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38200" y="190314"/>
            <a:ext cx="10515600" cy="1325563"/>
          </a:xfrm>
        </p:spPr>
        <p:txBody>
          <a:bodyPr>
            <a:normAutofit/>
          </a:bodyPr>
          <a:lstStyle/>
          <a:p>
            <a:pPr algn="ctr" rtl="1" eaLnBrk="1" hangingPunct="1"/>
            <a:r>
              <a:rPr lang="ar-SA" altLang="en-US" sz="6600" dirty="0">
                <a:solidFill>
                  <a:schemeClr val="tx2"/>
                </a:solidFill>
                <a:latin typeface="Arial" panose="020B0604020202020204" pitchFamily="34" charset="0"/>
                <a:cs typeface="Arial" panose="020B0604020202020204" pitchFamily="34" charset="0"/>
              </a:rPr>
              <a:t>منبع الأخلاق</a:t>
            </a:r>
            <a:endParaRPr lang="ar-SA" altLang="en-US" sz="6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9813709"/>
              </p:ext>
            </p:extLst>
          </p:nvPr>
        </p:nvGraphicFramePr>
        <p:xfrm>
          <a:off x="1981200" y="1537446"/>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E371A8A-3BAC-4825-B2CD-58C93EA0ACD8}"/>
                                            </p:graphicEl>
                                          </p:spTgt>
                                        </p:tgtEl>
                                        <p:attrNameLst>
                                          <p:attrName>style.visibility</p:attrName>
                                        </p:attrNameLst>
                                      </p:cBhvr>
                                      <p:to>
                                        <p:strVal val="visible"/>
                                      </p:to>
                                    </p:set>
                                    <p:animEffect transition="in" filter="fade">
                                      <p:cBhvr>
                                        <p:cTn id="7" dur="2000"/>
                                        <p:tgtEl>
                                          <p:spTgt spid="4">
                                            <p:graphicEl>
                                              <a:dgm id="{2E371A8A-3BAC-4825-B2CD-58C93EA0AC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DECD7FF-E634-480E-A093-1646DF8C9E9E}"/>
                                            </p:graphicEl>
                                          </p:spTgt>
                                        </p:tgtEl>
                                        <p:attrNameLst>
                                          <p:attrName>style.visibility</p:attrName>
                                        </p:attrNameLst>
                                      </p:cBhvr>
                                      <p:to>
                                        <p:strVal val="visible"/>
                                      </p:to>
                                    </p:set>
                                    <p:animEffect transition="in" filter="fade">
                                      <p:cBhvr>
                                        <p:cTn id="12" dur="2000"/>
                                        <p:tgtEl>
                                          <p:spTgt spid="4">
                                            <p:graphicEl>
                                              <a:dgm id="{0DECD7FF-E634-480E-A093-1646DF8C9E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E374AC5-E886-4E12-A5AD-3B9CE97F35C3}"/>
                                            </p:graphicEl>
                                          </p:spTgt>
                                        </p:tgtEl>
                                        <p:attrNameLst>
                                          <p:attrName>style.visibility</p:attrName>
                                        </p:attrNameLst>
                                      </p:cBhvr>
                                      <p:to>
                                        <p:strVal val="visible"/>
                                      </p:to>
                                    </p:set>
                                    <p:animEffect transition="in" filter="fade">
                                      <p:cBhvr>
                                        <p:cTn id="17" dur="2000"/>
                                        <p:tgtEl>
                                          <p:spTgt spid="4">
                                            <p:graphicEl>
                                              <a:dgm id="{BE374AC5-E886-4E12-A5AD-3B9CE97F35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B5964CF-B0E4-4625-8A4E-98902ED6CC18}"/>
                                            </p:graphicEl>
                                          </p:spTgt>
                                        </p:tgtEl>
                                        <p:attrNameLst>
                                          <p:attrName>style.visibility</p:attrName>
                                        </p:attrNameLst>
                                      </p:cBhvr>
                                      <p:to>
                                        <p:strVal val="visible"/>
                                      </p:to>
                                    </p:set>
                                    <p:animEffect transition="in" filter="fade">
                                      <p:cBhvr>
                                        <p:cTn id="22" dur="2000"/>
                                        <p:tgtEl>
                                          <p:spTgt spid="4">
                                            <p:graphicEl>
                                              <a:dgm id="{DB5964CF-B0E4-4625-8A4E-98902ED6CC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forum.nooor.com/imgcache/95592.imgca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4" y="0"/>
            <a:ext cx="905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775140070"/>
              </p:ext>
            </p:extLst>
          </p:nvPr>
        </p:nvGraphicFramePr>
        <p:xfrm>
          <a:off x="2286000" y="3251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352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2209800" y="2895601"/>
            <a:ext cx="7772400" cy="1470025"/>
          </a:xfrm>
        </p:spPr>
        <p:txBody>
          <a:bodyPr>
            <a:normAutofit fontScale="90000"/>
          </a:bodyPr>
          <a:lstStyle/>
          <a:p>
            <a:r>
              <a:rPr lang="ar-SA" altLang="en-US" sz="7200"/>
              <a:t>معايير الأخلاق </a:t>
            </a:r>
            <a:br>
              <a:rPr lang="en-US" altLang="en-US" sz="7200">
                <a:cs typeface="Times New Roman" panose="02020603050405020304" pitchFamily="18" charset="0"/>
              </a:rPr>
            </a:br>
            <a:endParaRPr lang="ar-SA" altLang="en-US" sz="7200"/>
          </a:p>
        </p:txBody>
      </p:sp>
      <p:sp>
        <p:nvSpPr>
          <p:cNvPr id="4" name="Subtitle 3"/>
          <p:cNvSpPr>
            <a:spLocks noGrp="1"/>
          </p:cNvSpPr>
          <p:nvPr>
            <p:ph type="subTitle" idx="1"/>
          </p:nvPr>
        </p:nvSpPr>
        <p:spPr/>
        <p:txBody>
          <a:bodyPr rtlCol="1">
            <a:normAutofit/>
          </a:bodyPr>
          <a:lstStyle/>
          <a:p>
            <a:pPr>
              <a:defRPr/>
            </a:pPr>
            <a:endParaRPr lang="ar-SA"/>
          </a:p>
        </p:txBody>
      </p:sp>
    </p:spTree>
    <p:extLst>
      <p:ext uri="{BB962C8B-B14F-4D97-AF65-F5344CB8AC3E}">
        <p14:creationId xmlns:p14="http://schemas.microsoft.com/office/powerpoint/2010/main" val="1632922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2209800" y="2606676"/>
            <a:ext cx="7772400" cy="1470025"/>
          </a:xfrm>
        </p:spPr>
        <p:txBody>
          <a:bodyPr>
            <a:normAutofit fontScale="90000"/>
          </a:bodyPr>
          <a:lstStyle/>
          <a:p>
            <a:r>
              <a:rPr lang="ar-SA" altLang="en-US" b="1"/>
              <a:t>معايير الأخلاق في المذاهب الفكرية الغربية </a:t>
            </a:r>
            <a:br>
              <a:rPr lang="en-US" altLang="en-US" b="1">
                <a:cs typeface="Times New Roman" panose="02020603050405020304" pitchFamily="18" charset="0"/>
              </a:rPr>
            </a:br>
            <a:endParaRPr lang="ar-SA" altLang="en-US" b="1"/>
          </a:p>
        </p:txBody>
      </p:sp>
      <p:sp>
        <p:nvSpPr>
          <p:cNvPr id="5" name="Subtitle 4"/>
          <p:cNvSpPr>
            <a:spLocks noGrp="1"/>
          </p:cNvSpPr>
          <p:nvPr>
            <p:ph type="subTitle" idx="1"/>
          </p:nvPr>
        </p:nvSpPr>
        <p:spPr/>
        <p:txBody>
          <a:bodyPr rtlCol="1">
            <a:normAutofit/>
          </a:bodyPr>
          <a:lstStyle/>
          <a:p>
            <a:pPr>
              <a:defRPr/>
            </a:pPr>
            <a:endParaRPr lang="ar-SA"/>
          </a:p>
        </p:txBody>
      </p:sp>
    </p:spTree>
    <p:extLst>
      <p:ext uri="{BB962C8B-B14F-4D97-AF65-F5344CB8AC3E}">
        <p14:creationId xmlns:p14="http://schemas.microsoft.com/office/powerpoint/2010/main" val="215671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5591175" y="260351"/>
            <a:ext cx="4465638" cy="547211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 </a:t>
            </a:r>
            <a:r>
              <a:rPr lang="ar-SA" sz="5400" dirty="0"/>
              <a:t>المذهب الداخلي</a:t>
            </a:r>
            <a:endParaRPr lang="ar-SA" dirty="0"/>
          </a:p>
        </p:txBody>
      </p:sp>
      <p:pic>
        <p:nvPicPr>
          <p:cNvPr id="43011" name="Picture 2" descr="http://www.englisharticles.info/wp-content/uploads/2011/03/Intuition-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620714"/>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images.idiva.com/media/healthmeup/photogallery/2013/Feb/brain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3716339"/>
            <a:ext cx="2811462"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2863851" y="2638426"/>
            <a:ext cx="1101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ar-SA" altLang="en-US" sz="3600"/>
              <a:t>حدسي</a:t>
            </a:r>
          </a:p>
        </p:txBody>
      </p:sp>
      <p:sp>
        <p:nvSpPr>
          <p:cNvPr id="43014" name="TextBox 5"/>
          <p:cNvSpPr txBox="1">
            <a:spLocks noChangeArrowheads="1"/>
          </p:cNvSpPr>
          <p:nvPr/>
        </p:nvSpPr>
        <p:spPr bwMode="auto">
          <a:xfrm>
            <a:off x="3233739" y="5949951"/>
            <a:ext cx="91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ar-SA" altLang="en-US" sz="3600"/>
              <a:t>عقلي</a:t>
            </a:r>
          </a:p>
        </p:txBody>
      </p:sp>
    </p:spTree>
    <p:extLst>
      <p:ext uri="{BB962C8B-B14F-4D97-AF65-F5344CB8AC3E}">
        <p14:creationId xmlns:p14="http://schemas.microsoft.com/office/powerpoint/2010/main" val="2300248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5591175" y="260351"/>
            <a:ext cx="4465638" cy="547211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dirty="0"/>
              <a:t> </a:t>
            </a:r>
            <a:r>
              <a:rPr lang="ar-SA" sz="5400" dirty="0"/>
              <a:t>المذهب الخارجي</a:t>
            </a:r>
            <a:endParaRPr lang="ar-SA" dirty="0"/>
          </a:p>
        </p:txBody>
      </p:sp>
      <p:pic>
        <p:nvPicPr>
          <p:cNvPr id="44035" name="Picture 2" descr="http://www.scottcochrane.com/wp-content/uploads/2013/06/science_lab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
            <a:ext cx="3524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https://encrypted-tbn3.gstatic.com/images?q=tbn:ANd9GcSc3Tv2_dKYtykVRotXwMOJB4OMzpEL-8EOuCS7OkmX86gUsF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2492376"/>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http://talentgardener.com/wp-content/uploads/2011/02/Business-Continuity-Career-Develop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5157789"/>
            <a:ext cx="17287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71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algn="ctr" rtl="1">
              <a:defRPr/>
            </a:pPr>
            <a:r>
              <a:rPr lang="ar-SA" dirty="0"/>
              <a:t>المعيار الخلقي في الإسلام </a:t>
            </a:r>
            <a:br>
              <a:rPr lang="en-US" dirty="0"/>
            </a:br>
            <a:endParaRPr lang="ar-SA" dirty="0"/>
          </a:p>
        </p:txBody>
      </p:sp>
      <p:sp>
        <p:nvSpPr>
          <p:cNvPr id="4" name="Content Placeholder 3"/>
          <p:cNvSpPr>
            <a:spLocks noGrp="1"/>
          </p:cNvSpPr>
          <p:nvPr>
            <p:ph idx="1"/>
          </p:nvPr>
        </p:nvSpPr>
        <p:spPr>
          <a:xfrm>
            <a:off x="1981200" y="908051"/>
            <a:ext cx="8229600" cy="4824413"/>
          </a:xfrm>
        </p:spPr>
        <p:txBody>
          <a:bodyPr rtlCol="1">
            <a:normAutofit fontScale="85000" lnSpcReduction="20000"/>
          </a:bodyPr>
          <a:lstStyle/>
          <a:p>
            <a:pPr algn="r" rtl="1">
              <a:defRPr/>
            </a:pPr>
            <a:r>
              <a:rPr lang="ar-SA" b="1" dirty="0"/>
              <a:t>أولا الشرع : </a:t>
            </a:r>
            <a:endParaRPr lang="en-US" dirty="0"/>
          </a:p>
          <a:p>
            <a:pPr marL="0" indent="0" algn="r" rtl="1">
              <a:buNone/>
              <a:defRPr/>
            </a:pPr>
            <a:r>
              <a:rPr lang="ar-SA" dirty="0"/>
              <a:t>           " قد جاءكم من الله نور وكتاب مبين " </a:t>
            </a:r>
            <a:endParaRPr lang="en-US" dirty="0"/>
          </a:p>
          <a:p>
            <a:pPr marL="0" indent="0" algn="r" rtl="1">
              <a:buNone/>
              <a:defRPr/>
            </a:pPr>
            <a:r>
              <a:rPr lang="ar-SA" dirty="0"/>
              <a:t>	" إن هذا القرآن يهدي للتي هو أقوم " </a:t>
            </a:r>
          </a:p>
          <a:p>
            <a:pPr marL="0" indent="0" algn="r" rtl="1">
              <a:buNone/>
              <a:defRPr/>
            </a:pPr>
            <a:endParaRPr lang="ar-SA" dirty="0"/>
          </a:p>
          <a:p>
            <a:pPr algn="r" rtl="1">
              <a:defRPr/>
            </a:pPr>
            <a:r>
              <a:rPr lang="ar-SA" b="1" dirty="0"/>
              <a:t>ثانيا : العقل </a:t>
            </a:r>
          </a:p>
          <a:p>
            <a:pPr marL="0" indent="0" algn="r" rtl="1">
              <a:buNone/>
              <a:defRPr/>
            </a:pPr>
            <a:endParaRPr lang="en-US" dirty="0"/>
          </a:p>
          <a:p>
            <a:pPr algn="r" rtl="1">
              <a:defRPr/>
            </a:pPr>
            <a:r>
              <a:rPr lang="ar-SA" b="1" dirty="0"/>
              <a:t>ثالثا : الضمير </a:t>
            </a:r>
            <a:endParaRPr lang="en-US" dirty="0"/>
          </a:p>
          <a:p>
            <a:pPr marL="0" indent="0" algn="r" rtl="1">
              <a:buNone/>
              <a:defRPr/>
            </a:pPr>
            <a:r>
              <a:rPr lang="ar-SA" dirty="0"/>
              <a:t>     " البر ما أطمأنت إليه النفس وأطمأن إليه القلب ،والإثم ما   حاك في النفس وتردد في الصدر وإن أفتاك الناس وأفتوك «</a:t>
            </a:r>
          </a:p>
          <a:p>
            <a:pPr marL="0" indent="0" algn="r" rtl="1">
              <a:buNone/>
              <a:defRPr/>
            </a:pPr>
            <a:endParaRPr lang="ar-SA" dirty="0"/>
          </a:p>
          <a:p>
            <a:pPr marL="0" indent="0" algn="r" rtl="1">
              <a:buNone/>
              <a:defRPr/>
            </a:pPr>
            <a:r>
              <a:rPr lang="ar-SA" dirty="0"/>
              <a:t> </a:t>
            </a:r>
          </a:p>
          <a:p>
            <a:pPr marL="0" indent="0" algn="r" rtl="1">
              <a:buNone/>
              <a:defRPr/>
            </a:pPr>
            <a:r>
              <a:rPr lang="ar-SA" b="1" dirty="0"/>
              <a:t>رابعا : النية والإرادة معتبرتان في القول والعمل</a:t>
            </a:r>
            <a:r>
              <a:rPr lang="ar-SA" dirty="0"/>
              <a:t> </a:t>
            </a:r>
          </a:p>
          <a:p>
            <a:pPr marL="0" indent="0" algn="r" rtl="1">
              <a:buNone/>
              <a:defRPr/>
            </a:pPr>
            <a:endParaRPr lang="ar-SA" dirty="0"/>
          </a:p>
        </p:txBody>
      </p:sp>
      <p:pic>
        <p:nvPicPr>
          <p:cNvPr id="45060" name="Picture 2" descr="وسائل ابداعية القرآن الكري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052513"/>
            <a:ext cx="20875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images.idiva.com/media/healthmeup/photogallery/2013/Feb/brain_600x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1" y="2205038"/>
            <a:ext cx="20875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https://encrypted-tbn1.gstatic.com/images?q=tbn:ANd9GcSaCsqZFz4uCl7lJzi4riPlvDG1ZXetL9GS5m-RB2-0AzPk1u0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41497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descr="http://dustinzender.com/wp-content/uploads/2012/04/intenti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6226" y="5516564"/>
            <a:ext cx="167481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6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ar-SA" dirty="0"/>
              <a:t>بعض المعايير القرآنية</a:t>
            </a:r>
            <a:endParaRPr lang="en-US" dirty="0"/>
          </a:p>
        </p:txBody>
      </p:sp>
      <p:sp>
        <p:nvSpPr>
          <p:cNvPr id="5" name="عنوان فرعي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5011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سهم إلى اليسار 5"/>
          <p:cNvSpPr/>
          <p:nvPr/>
        </p:nvSpPr>
        <p:spPr>
          <a:xfrm>
            <a:off x="5588001" y="809965"/>
            <a:ext cx="33152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سهم إلى اليسار 6"/>
          <p:cNvSpPr/>
          <p:nvPr/>
        </p:nvSpPr>
        <p:spPr>
          <a:xfrm>
            <a:off x="5588001" y="2563363"/>
            <a:ext cx="33152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سهم إلى اليسار 7"/>
          <p:cNvSpPr/>
          <p:nvPr/>
        </p:nvSpPr>
        <p:spPr>
          <a:xfrm>
            <a:off x="5588001" y="3974082"/>
            <a:ext cx="33152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سهم إلى اليسار 8"/>
          <p:cNvSpPr/>
          <p:nvPr/>
        </p:nvSpPr>
        <p:spPr>
          <a:xfrm>
            <a:off x="5588001" y="5696852"/>
            <a:ext cx="33152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زاوية مطوية 9"/>
          <p:cNvSpPr/>
          <p:nvPr/>
        </p:nvSpPr>
        <p:spPr>
          <a:xfrm>
            <a:off x="9390743" y="1912436"/>
            <a:ext cx="2452913" cy="1415150"/>
          </a:xfrm>
          <a:prstGeom prst="folded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t>التقوى</a:t>
            </a:r>
            <a:endParaRPr lang="en-US" sz="4400" dirty="0"/>
          </a:p>
        </p:txBody>
      </p:sp>
      <p:sp>
        <p:nvSpPr>
          <p:cNvPr id="11" name="زاوية مطوية 10"/>
          <p:cNvSpPr/>
          <p:nvPr/>
        </p:nvSpPr>
        <p:spPr>
          <a:xfrm>
            <a:off x="9390743" y="315860"/>
            <a:ext cx="2452914" cy="1415150"/>
          </a:xfrm>
          <a:prstGeom prst="foldedCorne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الاستقامة</a:t>
            </a:r>
            <a:endParaRPr lang="en-US" sz="4000" dirty="0"/>
          </a:p>
        </p:txBody>
      </p:sp>
      <p:sp>
        <p:nvSpPr>
          <p:cNvPr id="12" name="زاوية مطوية 11"/>
          <p:cNvSpPr/>
          <p:nvPr/>
        </p:nvSpPr>
        <p:spPr>
          <a:xfrm>
            <a:off x="9390743" y="5148138"/>
            <a:ext cx="2452914" cy="1455857"/>
          </a:xfrm>
          <a:prstGeom prst="folded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المنفعة</a:t>
            </a:r>
            <a:endParaRPr lang="en-US" sz="4000" dirty="0"/>
          </a:p>
        </p:txBody>
      </p:sp>
      <p:sp>
        <p:nvSpPr>
          <p:cNvPr id="13" name="زاوية مطوية 12"/>
          <p:cNvSpPr/>
          <p:nvPr/>
        </p:nvSpPr>
        <p:spPr>
          <a:xfrm>
            <a:off x="9390743" y="3476159"/>
            <a:ext cx="2460171" cy="1415150"/>
          </a:xfrm>
          <a:prstGeom prst="foldedCorne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t>العمل الصالح</a:t>
            </a:r>
            <a:endParaRPr lang="en-US" sz="4000" dirty="0"/>
          </a:p>
        </p:txBody>
      </p:sp>
      <p:sp>
        <p:nvSpPr>
          <p:cNvPr id="14" name="مستطيل مستدير الزوايا 13"/>
          <p:cNvSpPr/>
          <p:nvPr/>
        </p:nvSpPr>
        <p:spPr>
          <a:xfrm>
            <a:off x="682171" y="315860"/>
            <a:ext cx="4418296" cy="64211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500" dirty="0"/>
              <a:t>التوحيد</a:t>
            </a:r>
            <a:endParaRPr lang="en-US" sz="11500" dirty="0"/>
          </a:p>
        </p:txBody>
      </p:sp>
    </p:spTree>
    <p:extLst>
      <p:ext uri="{BB962C8B-B14F-4D97-AF65-F5344CB8AC3E}">
        <p14:creationId xmlns:p14="http://schemas.microsoft.com/office/powerpoint/2010/main" val="6139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989299"/>
            <a:ext cx="10515600" cy="2852737"/>
          </a:xfrm>
        </p:spPr>
        <p:txBody>
          <a:bodyPr>
            <a:normAutofit/>
          </a:bodyPr>
          <a:lstStyle/>
          <a:p>
            <a:pPr algn="ctr" rtl="1"/>
            <a:r>
              <a:rPr lang="ar-SA" sz="6600" dirty="0"/>
              <a:t>النظرية الإسلامية</a:t>
            </a:r>
            <a:endParaRPr lang="en-US" sz="6600" dirty="0"/>
          </a:p>
        </p:txBody>
      </p:sp>
    </p:spTree>
    <p:extLst>
      <p:ext uri="{BB962C8B-B14F-4D97-AF65-F5344CB8AC3E}">
        <p14:creationId xmlns:p14="http://schemas.microsoft.com/office/powerpoint/2010/main" val="1186339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قب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41" r="10946"/>
          <a:stretch/>
        </p:blipFill>
        <p:spPr bwMode="auto">
          <a:xfrm>
            <a:off x="208410" y="330200"/>
            <a:ext cx="4820790"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7592011" y="3873500"/>
            <a:ext cx="1383713" cy="830997"/>
          </a:xfrm>
          <a:prstGeom prst="rect">
            <a:avLst/>
          </a:prstGeom>
          <a:noFill/>
        </p:spPr>
        <p:txBody>
          <a:bodyPr wrap="none" rtlCol="0">
            <a:spAutoFit/>
          </a:bodyPr>
          <a:lstStyle/>
          <a:p>
            <a:pPr algn="ctr"/>
            <a:r>
              <a:rPr lang="ar-SA" sz="4800" b="1" dirty="0">
                <a:solidFill>
                  <a:schemeClr val="bg1"/>
                </a:solidFill>
              </a:rPr>
              <a:t>الحياء</a:t>
            </a:r>
            <a:endParaRPr lang="en-US" sz="4800" b="1" dirty="0">
              <a:solidFill>
                <a:schemeClr val="bg1"/>
              </a:solidFill>
            </a:endParaRPr>
          </a:p>
        </p:txBody>
      </p:sp>
      <p:pic>
        <p:nvPicPr>
          <p:cNvPr id="4" name="Picture 2" descr="نتيجة بحث الصور عن قبة"/>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99" b="28851"/>
          <a:stretch/>
        </p:blipFill>
        <p:spPr bwMode="auto">
          <a:xfrm>
            <a:off x="6540500" y="330200"/>
            <a:ext cx="5245101"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8643946" y="1435100"/>
            <a:ext cx="1667444" cy="923330"/>
          </a:xfrm>
          <a:prstGeom prst="rect">
            <a:avLst/>
          </a:prstGeom>
          <a:noFill/>
        </p:spPr>
        <p:txBody>
          <a:bodyPr wrap="none" rtlCol="0">
            <a:spAutoFit/>
          </a:bodyPr>
          <a:lstStyle/>
          <a:p>
            <a:pPr algn="ctr"/>
            <a:r>
              <a:rPr lang="ar-SA" sz="5400" b="1" dirty="0"/>
              <a:t>التقوى</a:t>
            </a:r>
            <a:endParaRPr lang="en-US" sz="5400" b="1" dirty="0"/>
          </a:p>
        </p:txBody>
      </p:sp>
      <p:sp>
        <p:nvSpPr>
          <p:cNvPr id="5" name="مربع نص 4"/>
          <p:cNvSpPr txBox="1"/>
          <p:nvPr/>
        </p:nvSpPr>
        <p:spPr>
          <a:xfrm>
            <a:off x="1496869" y="1638300"/>
            <a:ext cx="1534395" cy="923330"/>
          </a:xfrm>
          <a:prstGeom prst="rect">
            <a:avLst/>
          </a:prstGeom>
          <a:noFill/>
        </p:spPr>
        <p:txBody>
          <a:bodyPr wrap="none" rtlCol="0">
            <a:spAutoFit/>
          </a:bodyPr>
          <a:lstStyle/>
          <a:p>
            <a:pPr algn="ctr" rtl="1"/>
            <a:r>
              <a:rPr lang="ar-SA" sz="5400" b="1" dirty="0">
                <a:solidFill>
                  <a:schemeClr val="bg1"/>
                </a:solidFill>
              </a:rPr>
              <a:t>الحياء</a:t>
            </a:r>
            <a:endParaRPr lang="en-US" sz="5400" b="1" dirty="0">
              <a:solidFill>
                <a:schemeClr val="bg1"/>
              </a:solidFill>
            </a:endParaRPr>
          </a:p>
        </p:txBody>
      </p:sp>
      <p:sp>
        <p:nvSpPr>
          <p:cNvPr id="6" name="مستطيل 5"/>
          <p:cNvSpPr/>
          <p:nvPr/>
        </p:nvSpPr>
        <p:spPr>
          <a:xfrm>
            <a:off x="6807200" y="3592036"/>
            <a:ext cx="5156200" cy="4031873"/>
          </a:xfrm>
          <a:prstGeom prst="rect">
            <a:avLst/>
          </a:prstGeom>
        </p:spPr>
        <p:txBody>
          <a:bodyPr wrap="square">
            <a:spAutoFit/>
          </a:bodyPr>
          <a:lstStyle/>
          <a:p>
            <a:pPr algn="r" rtl="1"/>
            <a:r>
              <a:rPr lang="ar-SA" sz="3200" dirty="0">
                <a:solidFill>
                  <a:srgbClr val="333333"/>
                </a:solidFill>
                <a:latin typeface="DroidArabicKufi-Regular"/>
              </a:rPr>
              <a:t>( عبادة الله بفعل الأوامر، وترك النواهي عن خوفٍ من الله، وعن رغبةٍ فيما عنده، وعن خشيةٍ له سبحانه، وعن تعظيمٍ لحرماته، وعن محبةٍ صادقةٍ له سبحانه ولرسوله عليه الصلاة والسلام).</a:t>
            </a:r>
            <a:br>
              <a:rPr lang="ar-SA" sz="3200" dirty="0"/>
            </a:br>
            <a:br>
              <a:rPr lang="ar-SA" sz="3200" dirty="0"/>
            </a:br>
            <a:r>
              <a:rPr lang="ar-SA" sz="3200" dirty="0">
                <a:solidFill>
                  <a:srgbClr val="333333"/>
                </a:solidFill>
                <a:latin typeface="DroidArabicKufi-Regular"/>
              </a:rPr>
              <a:t> </a:t>
            </a:r>
            <a:endParaRPr lang="en-US" sz="3200" dirty="0"/>
          </a:p>
        </p:txBody>
      </p:sp>
      <p:sp>
        <p:nvSpPr>
          <p:cNvPr id="7" name="مستطيل 6"/>
          <p:cNvSpPr/>
          <p:nvPr/>
        </p:nvSpPr>
        <p:spPr>
          <a:xfrm>
            <a:off x="88900" y="3869730"/>
            <a:ext cx="5257800" cy="4154984"/>
          </a:xfrm>
          <a:prstGeom prst="rect">
            <a:avLst/>
          </a:prstGeom>
        </p:spPr>
        <p:txBody>
          <a:bodyPr wrap="square">
            <a:spAutoFit/>
          </a:bodyPr>
          <a:lstStyle/>
          <a:p>
            <a:pPr algn="r" rtl="1"/>
            <a:r>
              <a:rPr lang="ar-SA" sz="3200" dirty="0"/>
              <a:t>هو تغير يعتري الإنسان من خوف ما يعاب به أو يذم عليه</a:t>
            </a:r>
          </a:p>
          <a:p>
            <a:pPr algn="r" rtl="1"/>
            <a:r>
              <a:rPr lang="ar-SA" sz="3600" dirty="0">
                <a:solidFill>
                  <a:srgbClr val="C00000"/>
                </a:solidFill>
              </a:rPr>
              <a:t> « إِنَّ لِكُلِّ دِينٍ خُلُقًا وَخُلُقُ الإِسْلاَمِ الْحَيَاءُ ». </a:t>
            </a:r>
            <a:br>
              <a:rPr lang="ar-SA" sz="3200" dirty="0"/>
            </a:br>
            <a:br>
              <a:rPr lang="ar-SA" sz="3200" dirty="0"/>
            </a:br>
            <a:r>
              <a:rPr lang="ar-SA" sz="3200" dirty="0"/>
              <a:t>  </a:t>
            </a:r>
            <a:br>
              <a:rPr lang="ar-SA" sz="3200" dirty="0"/>
            </a:br>
            <a:br>
              <a:rPr lang="ar-SA" sz="3200" dirty="0"/>
            </a:br>
            <a:r>
              <a:rPr lang="ar-SA" sz="3200" dirty="0"/>
              <a:t> </a:t>
            </a:r>
            <a:endParaRPr lang="en-US" sz="3200" dirty="0"/>
          </a:p>
        </p:txBody>
      </p:sp>
    </p:spTree>
    <p:extLst>
      <p:ext uri="{BB962C8B-B14F-4D97-AF65-F5344CB8AC3E}">
        <p14:creationId xmlns:p14="http://schemas.microsoft.com/office/powerpoint/2010/main" val="213949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p:cNvPicPr>
            <a:picLocks noChangeAspect="1"/>
          </p:cNvPicPr>
          <p:nvPr/>
        </p:nvPicPr>
        <p:blipFill>
          <a:blip r:embed="rId2"/>
          <a:stretch>
            <a:fillRect/>
          </a:stretch>
        </p:blipFill>
        <p:spPr>
          <a:xfrm>
            <a:off x="4355524" y="134471"/>
            <a:ext cx="3819754" cy="6012516"/>
          </a:xfrm>
          <a:prstGeom prst="rect">
            <a:avLst/>
          </a:prstGeom>
        </p:spPr>
      </p:pic>
      <p:pic>
        <p:nvPicPr>
          <p:cNvPr id="14" name="صورة 13"/>
          <p:cNvPicPr>
            <a:picLocks noChangeAspect="1"/>
          </p:cNvPicPr>
          <p:nvPr/>
        </p:nvPicPr>
        <p:blipFill>
          <a:blip r:embed="rId3"/>
          <a:stretch>
            <a:fillRect/>
          </a:stretch>
        </p:blipFill>
        <p:spPr>
          <a:xfrm>
            <a:off x="8439252" y="134471"/>
            <a:ext cx="3615485" cy="5768788"/>
          </a:xfrm>
          <a:prstGeom prst="rect">
            <a:avLst/>
          </a:prstGeom>
        </p:spPr>
      </p:pic>
      <p:pic>
        <p:nvPicPr>
          <p:cNvPr id="15" name="صورة 14"/>
          <p:cNvPicPr>
            <a:picLocks noChangeAspect="1"/>
          </p:cNvPicPr>
          <p:nvPr/>
        </p:nvPicPr>
        <p:blipFill>
          <a:blip r:embed="rId4"/>
          <a:stretch>
            <a:fillRect/>
          </a:stretch>
        </p:blipFill>
        <p:spPr>
          <a:xfrm>
            <a:off x="92854" y="134471"/>
            <a:ext cx="3893135" cy="5768788"/>
          </a:xfrm>
          <a:prstGeom prst="rect">
            <a:avLst/>
          </a:prstGeom>
        </p:spPr>
      </p:pic>
      <p:pic>
        <p:nvPicPr>
          <p:cNvPr id="7" name="صورة 6"/>
          <p:cNvPicPr>
            <a:picLocks noChangeAspect="1"/>
          </p:cNvPicPr>
          <p:nvPr/>
        </p:nvPicPr>
        <p:blipFill>
          <a:blip r:embed="rId5"/>
          <a:stretch>
            <a:fillRect/>
          </a:stretch>
        </p:blipFill>
        <p:spPr>
          <a:xfrm>
            <a:off x="10871138" y="2547785"/>
            <a:ext cx="1183599" cy="813980"/>
          </a:xfrm>
          <a:prstGeom prst="rect">
            <a:avLst/>
          </a:prstGeom>
        </p:spPr>
      </p:pic>
      <p:pic>
        <p:nvPicPr>
          <p:cNvPr id="8" name="صورة 7"/>
          <p:cNvPicPr>
            <a:picLocks noChangeAspect="1"/>
          </p:cNvPicPr>
          <p:nvPr/>
        </p:nvPicPr>
        <p:blipFill>
          <a:blip r:embed="rId6"/>
          <a:stretch>
            <a:fillRect/>
          </a:stretch>
        </p:blipFill>
        <p:spPr>
          <a:xfrm>
            <a:off x="8439252" y="1818006"/>
            <a:ext cx="1186947" cy="729779"/>
          </a:xfrm>
          <a:prstGeom prst="rect">
            <a:avLst/>
          </a:prstGeom>
        </p:spPr>
      </p:pic>
      <p:pic>
        <p:nvPicPr>
          <p:cNvPr id="5" name="صورة 4"/>
          <p:cNvPicPr>
            <a:picLocks noChangeAspect="1"/>
          </p:cNvPicPr>
          <p:nvPr/>
        </p:nvPicPr>
        <p:blipFill>
          <a:blip r:embed="rId7"/>
          <a:stretch>
            <a:fillRect/>
          </a:stretch>
        </p:blipFill>
        <p:spPr>
          <a:xfrm>
            <a:off x="10871138" y="1818006"/>
            <a:ext cx="1183599" cy="678409"/>
          </a:xfrm>
          <a:prstGeom prst="rect">
            <a:avLst/>
          </a:prstGeom>
        </p:spPr>
      </p:pic>
      <p:pic>
        <p:nvPicPr>
          <p:cNvPr id="12" name="صورة 11"/>
          <p:cNvPicPr>
            <a:picLocks noChangeAspect="1"/>
          </p:cNvPicPr>
          <p:nvPr/>
        </p:nvPicPr>
        <p:blipFill>
          <a:blip r:embed="rId8"/>
          <a:stretch>
            <a:fillRect/>
          </a:stretch>
        </p:blipFill>
        <p:spPr>
          <a:xfrm>
            <a:off x="2451768" y="574475"/>
            <a:ext cx="1494761" cy="1057576"/>
          </a:xfrm>
          <a:prstGeom prst="rect">
            <a:avLst/>
          </a:prstGeom>
        </p:spPr>
      </p:pic>
      <p:pic>
        <p:nvPicPr>
          <p:cNvPr id="10" name="صورة 9"/>
          <p:cNvPicPr>
            <a:picLocks noChangeAspect="1"/>
          </p:cNvPicPr>
          <p:nvPr/>
        </p:nvPicPr>
        <p:blipFill>
          <a:blip r:embed="rId9"/>
          <a:stretch>
            <a:fillRect/>
          </a:stretch>
        </p:blipFill>
        <p:spPr>
          <a:xfrm>
            <a:off x="2366829" y="1645720"/>
            <a:ext cx="1579700" cy="865350"/>
          </a:xfrm>
          <a:prstGeom prst="rect">
            <a:avLst/>
          </a:prstGeom>
        </p:spPr>
      </p:pic>
      <p:pic>
        <p:nvPicPr>
          <p:cNvPr id="11" name="صورة 10"/>
          <p:cNvPicPr>
            <a:picLocks noChangeAspect="1"/>
          </p:cNvPicPr>
          <p:nvPr/>
        </p:nvPicPr>
        <p:blipFill>
          <a:blip r:embed="rId10"/>
          <a:stretch>
            <a:fillRect/>
          </a:stretch>
        </p:blipFill>
        <p:spPr>
          <a:xfrm>
            <a:off x="92855" y="587922"/>
            <a:ext cx="1627044" cy="929016"/>
          </a:xfrm>
          <a:prstGeom prst="rect">
            <a:avLst/>
          </a:prstGeom>
        </p:spPr>
      </p:pic>
      <p:pic>
        <p:nvPicPr>
          <p:cNvPr id="18" name="صورة 17"/>
          <p:cNvPicPr>
            <a:picLocks noChangeAspect="1"/>
          </p:cNvPicPr>
          <p:nvPr/>
        </p:nvPicPr>
        <p:blipFill>
          <a:blip r:embed="rId11"/>
          <a:stretch>
            <a:fillRect/>
          </a:stretch>
        </p:blipFill>
        <p:spPr>
          <a:xfrm>
            <a:off x="5869720" y="2182895"/>
            <a:ext cx="685801" cy="838689"/>
          </a:xfrm>
          <a:prstGeom prst="rect">
            <a:avLst/>
          </a:prstGeom>
        </p:spPr>
      </p:pic>
      <p:pic>
        <p:nvPicPr>
          <p:cNvPr id="19" name="صورة 18"/>
          <p:cNvPicPr>
            <a:picLocks noChangeAspect="1"/>
          </p:cNvPicPr>
          <p:nvPr/>
        </p:nvPicPr>
        <p:blipFill>
          <a:blip r:embed="rId12"/>
          <a:stretch>
            <a:fillRect/>
          </a:stretch>
        </p:blipFill>
        <p:spPr>
          <a:xfrm>
            <a:off x="3039035" y="5903259"/>
            <a:ext cx="6990574" cy="987145"/>
          </a:xfrm>
          <a:prstGeom prst="rect">
            <a:avLst/>
          </a:prstGeom>
        </p:spPr>
      </p:pic>
      <p:sp>
        <p:nvSpPr>
          <p:cNvPr id="20" name="مستطيل 19"/>
          <p:cNvSpPr/>
          <p:nvPr/>
        </p:nvSpPr>
        <p:spPr>
          <a:xfrm rot="16539277">
            <a:off x="5275752" y="3727829"/>
            <a:ext cx="1718740" cy="923330"/>
          </a:xfrm>
          <a:prstGeom prst="rect">
            <a:avLst/>
          </a:prstGeom>
          <a:noFill/>
        </p:spPr>
        <p:txBody>
          <a:bodyPr wrap="none" lIns="91440" tIns="45720" rIns="91440" bIns="45720">
            <a:spAutoFit/>
          </a:bodyPr>
          <a:lstStyle/>
          <a:p>
            <a:pPr algn="ctr"/>
            <a:r>
              <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شبهات</a:t>
            </a:r>
          </a:p>
        </p:txBody>
      </p:sp>
      <p:sp>
        <p:nvSpPr>
          <p:cNvPr id="3" name="مربع نص 2"/>
          <p:cNvSpPr txBox="1"/>
          <p:nvPr/>
        </p:nvSpPr>
        <p:spPr>
          <a:xfrm>
            <a:off x="327434" y="5189884"/>
            <a:ext cx="11689418" cy="646331"/>
          </a:xfrm>
          <a:prstGeom prst="rect">
            <a:avLst/>
          </a:prstGeom>
          <a:noFill/>
        </p:spPr>
        <p:txBody>
          <a:bodyPr wrap="none" rtlCol="0">
            <a:spAutoFit/>
          </a:bodyPr>
          <a:lstStyle/>
          <a:p>
            <a:r>
              <a:rPr lang="ar-SA" sz="3600" b="1" dirty="0">
                <a:solidFill>
                  <a:srgbClr val="FF0000"/>
                </a:solidFill>
              </a:rPr>
              <a:t>«الحلال بين والحرام بين وبينهما أمور مشتبهات </a:t>
            </a:r>
            <a:r>
              <a:rPr lang="ar-SA" sz="3600" b="1" dirty="0" err="1">
                <a:solidFill>
                  <a:srgbClr val="FF0000"/>
                </a:solidFill>
              </a:rPr>
              <a:t>لايعلمهن</a:t>
            </a:r>
            <a:r>
              <a:rPr lang="ar-SA" sz="3600" b="1" dirty="0">
                <a:solidFill>
                  <a:srgbClr val="FF0000"/>
                </a:solidFill>
              </a:rPr>
              <a:t> كثير من الناس ....</a:t>
            </a:r>
            <a:endParaRPr lang="en-US" sz="3600" b="1" dirty="0">
              <a:solidFill>
                <a:srgbClr val="FF0000"/>
              </a:solidFill>
            </a:endParaRPr>
          </a:p>
        </p:txBody>
      </p:sp>
    </p:spTree>
    <p:extLst>
      <p:ext uri="{BB962C8B-B14F-4D97-AF65-F5344CB8AC3E}">
        <p14:creationId xmlns:p14="http://schemas.microsoft.com/office/powerpoint/2010/main" val="2095621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ctrTitle"/>
          </p:nvPr>
        </p:nvSpPr>
        <p:spPr>
          <a:xfrm>
            <a:off x="2209800" y="3111501"/>
            <a:ext cx="7772400" cy="1470025"/>
          </a:xfrm>
        </p:spPr>
        <p:txBody>
          <a:bodyPr>
            <a:normAutofit fontScale="90000"/>
          </a:bodyPr>
          <a:lstStyle/>
          <a:p>
            <a:r>
              <a:rPr lang="ar-SA" altLang="en-US" sz="8800" b="1"/>
              <a:t>الإلزام الأخلاقي</a:t>
            </a:r>
            <a:br>
              <a:rPr lang="en-US" altLang="en-US" sz="8800">
                <a:cs typeface="Times New Roman" panose="02020603050405020304" pitchFamily="18" charset="0"/>
              </a:rPr>
            </a:br>
            <a:endParaRPr lang="ar-SA" altLang="en-US" sz="8800"/>
          </a:p>
        </p:txBody>
      </p:sp>
    </p:spTree>
    <p:extLst>
      <p:ext uri="{BB962C8B-B14F-4D97-AF65-F5344CB8AC3E}">
        <p14:creationId xmlns:p14="http://schemas.microsoft.com/office/powerpoint/2010/main" val="567358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135189" y="2489201"/>
            <a:ext cx="82819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a:r>
              <a:rPr lang="ar-SA" altLang="en-US" sz="2800" dirty="0"/>
              <a:t> </a:t>
            </a:r>
            <a:endParaRPr lang="en-US" altLang="en-US" sz="2800" dirty="0"/>
          </a:p>
          <a:p>
            <a:pPr algn="r" rtl="1"/>
            <a:r>
              <a:rPr lang="ar-SA" altLang="en-US" sz="2800" b="1" dirty="0"/>
              <a:t>الأول</a:t>
            </a:r>
            <a:r>
              <a:rPr lang="ar-SA" altLang="en-US" sz="2800" dirty="0"/>
              <a:t> : يرجع سلطة الإلزام الأخلاقي إلى الإنسان ذاته ( مصادر داخلية ) . </a:t>
            </a:r>
          </a:p>
          <a:p>
            <a:pPr algn="r" rtl="1"/>
            <a:endParaRPr lang="en-US" altLang="en-US" sz="2800" dirty="0"/>
          </a:p>
          <a:p>
            <a:pPr algn="r" rtl="1"/>
            <a:r>
              <a:rPr lang="ar-SA" altLang="en-US" sz="2800" b="1" dirty="0"/>
              <a:t>الثاني</a:t>
            </a:r>
            <a:r>
              <a:rPr lang="ar-SA" altLang="en-US" sz="2800" dirty="0"/>
              <a:t> : يرجع السلطة إلى مصادر خارجية . </a:t>
            </a:r>
          </a:p>
          <a:p>
            <a:pPr algn="r" rtl="1"/>
            <a:r>
              <a:rPr lang="ar-SA" altLang="en-US" sz="2800" dirty="0"/>
              <a:t>  </a:t>
            </a:r>
            <a:endParaRPr lang="en-US" altLang="en-US" sz="2800" dirty="0"/>
          </a:p>
          <a:p>
            <a:pPr algn="r" rtl="1"/>
            <a:endParaRPr lang="en-US" altLang="en-US" sz="2800" dirty="0"/>
          </a:p>
        </p:txBody>
      </p:sp>
      <p:sp>
        <p:nvSpPr>
          <p:cNvPr id="47107" name="TextBox 2"/>
          <p:cNvSpPr txBox="1">
            <a:spLocks noChangeArrowheads="1"/>
          </p:cNvSpPr>
          <p:nvPr/>
        </p:nvSpPr>
        <p:spPr bwMode="auto">
          <a:xfrm>
            <a:off x="5053013" y="476250"/>
            <a:ext cx="3186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SA" altLang="en-US" sz="4800" b="1"/>
              <a:t>الإلزام الأخلاقي</a:t>
            </a:r>
            <a:endParaRPr lang="en-US" altLang="en-US" sz="4800"/>
          </a:p>
        </p:txBody>
      </p:sp>
    </p:spTree>
    <p:extLst>
      <p:ext uri="{BB962C8B-B14F-4D97-AF65-F5344CB8AC3E}">
        <p14:creationId xmlns:p14="http://schemas.microsoft.com/office/powerpoint/2010/main" val="3983466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8000" dirty="0"/>
              <a:t>مصادر داخلية</a:t>
            </a:r>
            <a:endParaRPr lang="en-US" sz="8000" dirty="0"/>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1026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ttp://images.idiva.com/media/healthmeup/photogallery/2013/Feb/brain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2044422"/>
            <a:ext cx="62944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4074460" y="726141"/>
            <a:ext cx="4233320" cy="1015663"/>
          </a:xfrm>
          <a:prstGeom prst="rect">
            <a:avLst/>
          </a:prstGeom>
          <a:noFill/>
        </p:spPr>
        <p:txBody>
          <a:bodyPr wrap="square" rtlCol="0">
            <a:spAutoFit/>
          </a:bodyPr>
          <a:lstStyle/>
          <a:p>
            <a:pPr algn="ctr"/>
            <a:r>
              <a:rPr lang="ar-SA" sz="6000" dirty="0"/>
              <a:t>العقل</a:t>
            </a:r>
            <a:endParaRPr lang="en-US" sz="6000" dirty="0"/>
          </a:p>
        </p:txBody>
      </p:sp>
      <p:sp>
        <p:nvSpPr>
          <p:cNvPr id="3" name="مربع نص 2"/>
          <p:cNvSpPr txBox="1"/>
          <p:nvPr/>
        </p:nvSpPr>
        <p:spPr>
          <a:xfrm>
            <a:off x="2096524" y="6145306"/>
            <a:ext cx="8384026" cy="523220"/>
          </a:xfrm>
          <a:prstGeom prst="rect">
            <a:avLst/>
          </a:prstGeom>
          <a:noFill/>
        </p:spPr>
        <p:txBody>
          <a:bodyPr wrap="none" rtlCol="0">
            <a:spAutoFit/>
          </a:bodyPr>
          <a:lstStyle/>
          <a:p>
            <a:r>
              <a:rPr lang="ar-SA" sz="2800" dirty="0"/>
              <a:t>العقل هو مصدر الالزام الخلقي لأنه يفرض على الانسان </a:t>
            </a:r>
            <a:r>
              <a:rPr lang="ar-SA" sz="2800" dirty="0" err="1"/>
              <a:t>المباديء</a:t>
            </a:r>
            <a:r>
              <a:rPr lang="ar-SA" sz="2800" dirty="0"/>
              <a:t> الخلقية</a:t>
            </a:r>
            <a:endParaRPr lang="en-US" sz="2800" dirty="0"/>
          </a:p>
        </p:txBody>
      </p:sp>
    </p:spTree>
    <p:extLst>
      <p:ext uri="{BB962C8B-B14F-4D97-AF65-F5344CB8AC3E}">
        <p14:creationId xmlns:p14="http://schemas.microsoft.com/office/powerpoint/2010/main" val="823676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233738" y="2565401"/>
            <a:ext cx="5022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ar-SA" altLang="en-US" sz="4800"/>
              <a:t>الوجدان/الحاسة الأخلاقية</a:t>
            </a:r>
          </a:p>
        </p:txBody>
      </p:sp>
    </p:spTree>
    <p:extLst>
      <p:ext uri="{BB962C8B-B14F-4D97-AF65-F5344CB8AC3E}">
        <p14:creationId xmlns:p14="http://schemas.microsoft.com/office/powerpoint/2010/main" val="1076697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ttps://encrypted-tbn3.gstatic.com/images?q=tbn:ANd9GcSc3Tv2_dKYtykVRotXwMOJB4OMzpEL-8EOuCS7OkmX86gUsFw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582" y="2492376"/>
            <a:ext cx="49688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talentgardener.com/wp-content/uploads/2011/02/Business-Continuity-Career-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18" y="2492376"/>
            <a:ext cx="4961964" cy="30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4464428" y="914400"/>
            <a:ext cx="2792752" cy="707886"/>
          </a:xfrm>
          <a:prstGeom prst="rect">
            <a:avLst/>
          </a:prstGeom>
          <a:noFill/>
        </p:spPr>
        <p:txBody>
          <a:bodyPr wrap="none" rtlCol="0">
            <a:spAutoFit/>
          </a:bodyPr>
          <a:lstStyle/>
          <a:p>
            <a:r>
              <a:rPr lang="ar-SA" sz="4000" dirty="0"/>
              <a:t>التجربة والمنفعة</a:t>
            </a:r>
            <a:endParaRPr lang="en-US" sz="4000" dirty="0"/>
          </a:p>
        </p:txBody>
      </p:sp>
      <p:sp>
        <p:nvSpPr>
          <p:cNvPr id="4" name="مربع نص 3"/>
          <p:cNvSpPr txBox="1"/>
          <p:nvPr/>
        </p:nvSpPr>
        <p:spPr>
          <a:xfrm>
            <a:off x="2729763" y="6172201"/>
            <a:ext cx="7864653" cy="523220"/>
          </a:xfrm>
          <a:prstGeom prst="rect">
            <a:avLst/>
          </a:prstGeom>
          <a:noFill/>
        </p:spPr>
        <p:txBody>
          <a:bodyPr wrap="none" rtlCol="0">
            <a:spAutoFit/>
          </a:bodyPr>
          <a:lstStyle/>
          <a:p>
            <a:r>
              <a:rPr lang="ar-SA" sz="2800" dirty="0"/>
              <a:t>أن التجربة الحسية  والمنفعة الناتجة </a:t>
            </a:r>
            <a:r>
              <a:rPr lang="ar-SA" sz="2800" dirty="0" err="1"/>
              <a:t>عنهاهي</a:t>
            </a:r>
            <a:r>
              <a:rPr lang="ar-SA" sz="2800" dirty="0"/>
              <a:t> مصدر الإلزام الأخلاقي</a:t>
            </a:r>
            <a:endParaRPr lang="en-US" sz="2800" dirty="0"/>
          </a:p>
        </p:txBody>
      </p:sp>
    </p:spTree>
    <p:extLst>
      <p:ext uri="{BB962C8B-B14F-4D97-AF65-F5344CB8AC3E}">
        <p14:creationId xmlns:p14="http://schemas.microsoft.com/office/powerpoint/2010/main" val="192603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مصادر خارجية</a:t>
            </a:r>
            <a:endParaRPr lang="en-US" dirty="0"/>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3117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le:Religios collage (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584574"/>
            <a:ext cx="7620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4531660" y="5957057"/>
            <a:ext cx="3749744" cy="584775"/>
          </a:xfrm>
          <a:prstGeom prst="rect">
            <a:avLst/>
          </a:prstGeom>
          <a:noFill/>
        </p:spPr>
        <p:txBody>
          <a:bodyPr wrap="none" rtlCol="0">
            <a:spAutoFit/>
          </a:bodyPr>
          <a:lstStyle/>
          <a:p>
            <a:r>
              <a:rPr lang="ar-SA" sz="3200" dirty="0"/>
              <a:t>الدين فقط هو مصدر الإلزام</a:t>
            </a:r>
            <a:endParaRPr lang="en-US" sz="3200" dirty="0"/>
          </a:p>
        </p:txBody>
      </p:sp>
    </p:spTree>
    <p:extLst>
      <p:ext uri="{BB962C8B-B14F-4D97-AF65-F5344CB8AC3E}">
        <p14:creationId xmlns:p14="http://schemas.microsoft.com/office/powerpoint/2010/main" val="254237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رابط 3"/>
          <p:cNvSpPr/>
          <p:nvPr/>
        </p:nvSpPr>
        <p:spPr>
          <a:xfrm>
            <a:off x="4613566" y="55416"/>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80000"/>
              </a:lnSpc>
              <a:defRPr/>
            </a:pPr>
            <a:r>
              <a:rPr lang="ar-SA" altLang="en-US" sz="2000" b="1" dirty="0"/>
              <a:t>الجانب </a:t>
            </a:r>
            <a:r>
              <a:rPr lang="ar-SA" altLang="en-US" sz="2000" b="1" dirty="0" err="1"/>
              <a:t>الايماني</a:t>
            </a:r>
            <a:r>
              <a:rPr lang="ar-SA" altLang="en-US" sz="2000" b="1" dirty="0"/>
              <a:t> </a:t>
            </a:r>
            <a:r>
              <a:rPr lang="ar-SA" altLang="en-US" sz="2000" b="1" dirty="0" err="1"/>
              <a:t>التبعدي</a:t>
            </a:r>
            <a:endParaRPr lang="en-US" altLang="en-US" sz="2000" b="1" dirty="0"/>
          </a:p>
        </p:txBody>
      </p:sp>
      <p:sp>
        <p:nvSpPr>
          <p:cNvPr id="5" name="مخطط انسيابي: رابط 4"/>
          <p:cNvSpPr/>
          <p:nvPr/>
        </p:nvSpPr>
        <p:spPr>
          <a:xfrm>
            <a:off x="2355265" y="595743"/>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حفظ الحقوق</a:t>
            </a:r>
            <a:endParaRPr lang="en-US" sz="2400" dirty="0"/>
          </a:p>
        </p:txBody>
      </p:sp>
      <p:sp>
        <p:nvSpPr>
          <p:cNvPr id="6" name="مخطط انسيابي: رابط 5"/>
          <p:cNvSpPr/>
          <p:nvPr/>
        </p:nvSpPr>
        <p:spPr>
          <a:xfrm>
            <a:off x="831273" y="2092037"/>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مراعاة القواعد </a:t>
            </a:r>
            <a:r>
              <a:rPr lang="ar-SA" altLang="en-US" sz="2000" b="1" dirty="0" err="1"/>
              <a:t>الفقهيه</a:t>
            </a:r>
            <a:endParaRPr lang="en-US" sz="2000" dirty="0"/>
          </a:p>
        </p:txBody>
      </p:sp>
      <p:sp>
        <p:nvSpPr>
          <p:cNvPr id="7" name="مخطط انسيابي: رابط 6"/>
          <p:cNvSpPr/>
          <p:nvPr/>
        </p:nvSpPr>
        <p:spPr>
          <a:xfrm>
            <a:off x="914419" y="4073242"/>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حسن الخلق في التعامل مع الناس</a:t>
            </a:r>
            <a:endParaRPr lang="en-US" sz="2000" dirty="0"/>
          </a:p>
        </p:txBody>
      </p:sp>
      <p:sp>
        <p:nvSpPr>
          <p:cNvPr id="8" name="مخطط انسيابي: رابط 7"/>
          <p:cNvSpPr/>
          <p:nvPr/>
        </p:nvSpPr>
        <p:spPr>
          <a:xfrm>
            <a:off x="9615056" y="3186544"/>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دفع الضرر ورفعه</a:t>
            </a:r>
            <a:endParaRPr lang="en-US" sz="2400" dirty="0"/>
          </a:p>
        </p:txBody>
      </p:sp>
      <p:sp>
        <p:nvSpPr>
          <p:cNvPr id="9" name="مخطط انسيابي: رابط 8"/>
          <p:cNvSpPr/>
          <p:nvPr/>
        </p:nvSpPr>
        <p:spPr>
          <a:xfrm>
            <a:off x="6954979" y="415637"/>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b="1" dirty="0">
                <a:latin typeface="Times New Roman" panose="02020603050405020304" pitchFamily="18" charset="0"/>
                <a:cs typeface="Times New Roman" panose="02020603050405020304" pitchFamily="18" charset="0"/>
              </a:rPr>
              <a:t>تحقيق وحفظ مقاصد الشريعة </a:t>
            </a:r>
            <a:r>
              <a:rPr lang="ar-SA" altLang="en-US" b="1" dirty="0" err="1">
                <a:latin typeface="Times New Roman" panose="02020603050405020304" pitchFamily="18" charset="0"/>
                <a:cs typeface="Times New Roman" panose="02020603050405020304" pitchFamily="18" charset="0"/>
              </a:rPr>
              <a:t>الإسلاميه</a:t>
            </a:r>
            <a:endParaRPr lang="en-US" dirty="0"/>
          </a:p>
        </p:txBody>
      </p:sp>
      <p:sp>
        <p:nvSpPr>
          <p:cNvPr id="10" name="مخطط انسيابي: رابط 9"/>
          <p:cNvSpPr/>
          <p:nvPr/>
        </p:nvSpPr>
        <p:spPr>
          <a:xfrm>
            <a:off x="9005447" y="1330025"/>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تحقيق المصلحة</a:t>
            </a:r>
            <a:endParaRPr lang="en-US" sz="2000" dirty="0"/>
          </a:p>
        </p:txBody>
      </p:sp>
      <p:sp>
        <p:nvSpPr>
          <p:cNvPr id="11" name="مخطط انسيابي: رابط 10"/>
          <p:cNvSpPr/>
          <p:nvPr/>
        </p:nvSpPr>
        <p:spPr>
          <a:xfrm>
            <a:off x="3214261" y="4710546"/>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000" b="1" dirty="0"/>
              <a:t>قواعد أخلاقية يجب مراعاتها</a:t>
            </a:r>
            <a:endParaRPr lang="en-US" sz="2000" dirty="0"/>
          </a:p>
        </p:txBody>
      </p:sp>
      <p:sp>
        <p:nvSpPr>
          <p:cNvPr id="12" name="مخطط انسيابي: رابط 11"/>
          <p:cNvSpPr/>
          <p:nvPr/>
        </p:nvSpPr>
        <p:spPr>
          <a:xfrm>
            <a:off x="5569521" y="4724401"/>
            <a:ext cx="2286000" cy="1939636"/>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تحقيق واجب الرعاية</a:t>
            </a:r>
            <a:endParaRPr lang="en-US" sz="2400" dirty="0"/>
          </a:p>
        </p:txBody>
      </p:sp>
      <p:sp>
        <p:nvSpPr>
          <p:cNvPr id="13" name="مخطط انسيابي: رابط 12"/>
          <p:cNvSpPr/>
          <p:nvPr/>
        </p:nvSpPr>
        <p:spPr>
          <a:xfrm>
            <a:off x="7869381" y="4391894"/>
            <a:ext cx="2286000" cy="19396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en-US" sz="2400" b="1" dirty="0"/>
              <a:t>تقدير </a:t>
            </a:r>
            <a:r>
              <a:rPr lang="ar-SA" altLang="en-US" sz="2400" b="1" dirty="0" err="1"/>
              <a:t>المآلات</a:t>
            </a:r>
            <a:endParaRPr lang="en-US" sz="2400" dirty="0"/>
          </a:p>
        </p:txBody>
      </p:sp>
      <p:sp>
        <p:nvSpPr>
          <p:cNvPr id="2" name="مستطيل 1"/>
          <p:cNvSpPr/>
          <p:nvPr/>
        </p:nvSpPr>
        <p:spPr>
          <a:xfrm>
            <a:off x="4235824" y="3075706"/>
            <a:ext cx="4020670" cy="646331"/>
          </a:xfrm>
          <a:prstGeom prst="rect">
            <a:avLst/>
          </a:prstGeom>
        </p:spPr>
        <p:txBody>
          <a:bodyPr wrap="square">
            <a:spAutoFit/>
          </a:bodyPr>
          <a:lstStyle/>
          <a:p>
            <a:r>
              <a:rPr lang="ar-SA" sz="3600" b="1" dirty="0">
                <a:ln w="9525">
                  <a:solidFill>
                    <a:schemeClr val="bg1"/>
                  </a:solidFill>
                  <a:prstDash val="solid"/>
                </a:ln>
                <a:effectLst>
                  <a:outerShdw blurRad="12700" dist="38100" dir="2700000" algn="tl" rotWithShape="0">
                    <a:schemeClr val="accent5">
                      <a:lumMod val="60000"/>
                      <a:lumOff val="40000"/>
                    </a:schemeClr>
                  </a:outerShdw>
                </a:effectLst>
              </a:rPr>
              <a:t>أبعاد النظرية الإسلامية</a:t>
            </a:r>
            <a:endParaRPr lang="en-US" sz="36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586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anim calcmode="lin" valueType="num">
                                      <p:cBhvr>
                                        <p:cTn id="67" dur="1000" fill="hold"/>
                                        <p:tgtEl>
                                          <p:spTgt spid="5"/>
                                        </p:tgtEl>
                                        <p:attrNameLst>
                                          <p:attrName>style.rotation</p:attrName>
                                        </p:attrNameLst>
                                      </p:cBhvr>
                                      <p:tavLst>
                                        <p:tav tm="0">
                                          <p:val>
                                            <p:fltVal val="90"/>
                                          </p:val>
                                        </p:tav>
                                        <p:tav tm="100000">
                                          <p:val>
                                            <p:fltVal val="0"/>
                                          </p:val>
                                        </p:tav>
                                      </p:tavLst>
                                    </p:anim>
                                    <p:animEffect transition="in" filter="fade">
                                      <p:cBhvr>
                                        <p:cTn id="6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ideas4life.ws/wp-content/uploads/2010/02/ch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024123"/>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descr="http://www.fao.org/wairdocs/af199a/af199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4303803"/>
            <a:ext cx="242411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3966888" y="499690"/>
            <a:ext cx="3906839" cy="646331"/>
          </a:xfrm>
          <a:prstGeom prst="rect">
            <a:avLst/>
          </a:prstGeom>
          <a:noFill/>
        </p:spPr>
        <p:txBody>
          <a:bodyPr wrap="none" rtlCol="0">
            <a:spAutoFit/>
          </a:bodyPr>
          <a:lstStyle/>
          <a:p>
            <a:r>
              <a:rPr lang="ar-SA" sz="3600" dirty="0"/>
              <a:t>سلطة المجتمع أو الجماعة</a:t>
            </a:r>
            <a:endParaRPr lang="en-US" sz="3600" dirty="0"/>
          </a:p>
        </p:txBody>
      </p:sp>
    </p:spTree>
    <p:extLst>
      <p:ext uri="{BB962C8B-B14F-4D97-AF65-F5344CB8AC3E}">
        <p14:creationId xmlns:p14="http://schemas.microsoft.com/office/powerpoint/2010/main" val="1252391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6114"/>
            <a:ext cx="9144000" cy="2387600"/>
          </a:xfrm>
        </p:spPr>
        <p:txBody>
          <a:bodyPr rtlCol="1">
            <a:normAutofit fontScale="90000"/>
          </a:bodyPr>
          <a:lstStyle/>
          <a:p>
            <a:pPr>
              <a:defRPr/>
            </a:pPr>
            <a:br>
              <a:rPr lang="en-US" dirty="0"/>
            </a:br>
            <a:r>
              <a:rPr lang="ar-SA" b="1" dirty="0"/>
              <a:t> مصادر الإلزام في الإسلام</a:t>
            </a:r>
            <a:br>
              <a:rPr lang="en-US" dirty="0"/>
            </a:br>
            <a:endParaRPr lang="ar-SA" dirty="0"/>
          </a:p>
        </p:txBody>
      </p:sp>
      <p:sp>
        <p:nvSpPr>
          <p:cNvPr id="3" name="Subtitle 2"/>
          <p:cNvSpPr>
            <a:spLocks noGrp="1"/>
          </p:cNvSpPr>
          <p:nvPr>
            <p:ph type="subTitle" idx="1"/>
          </p:nvPr>
        </p:nvSpPr>
        <p:spPr/>
        <p:txBody>
          <a:bodyPr rtlCol="1">
            <a:normAutofit/>
          </a:bodyPr>
          <a:lstStyle/>
          <a:p>
            <a:pPr>
              <a:defRPr/>
            </a:pPr>
            <a:endParaRPr lang="ar-SA"/>
          </a:p>
        </p:txBody>
      </p:sp>
    </p:spTree>
    <p:extLst>
      <p:ext uri="{BB962C8B-B14F-4D97-AF65-F5344CB8AC3E}">
        <p14:creationId xmlns:p14="http://schemas.microsoft.com/office/powerpoint/2010/main" val="3605503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taghribnews.com/images/docs/000116/n0011651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1808163"/>
            <a:ext cx="5715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AutoShape 4" descr="data:image/jpeg;base64,/9j/4AAQSkZJRgABAQAAAQABAAD/2wCEAAkGBhMSERUUExQVFRUUFxgXFRgXGBcYGhcVFBUVFhYVFBcXHCYeGhkjGRQXIC8gIycqLSwsFx4xNTAqNSYrLCkBCQoKDgwOGg8PGiwkHCQsLCwpLCwsLCkpLCwsKSksKSwqKSwsLCwsLCksLCwpKSwsLCksKSksLCkpLCwsLCwpLP/AABEIAMIBAwMBIgACEQEDEQH/xAAbAAACAwEBAQAAAAAAAAAAAAAEBQIDBgABB//EAEUQAAECBAMECAIGCQMDBQAAAAECEQADBCESMUEFUWFxBhMiMoGRobHB0RQjQlLh8AcVM2JygpKy8UOi0lODwhYkRGNz/8QAGQEAAwEBAQAAAAAAAAAAAAAAAQIDBAAF/8QAMREAAgIBAwMBBQcFAQAAAAAAAAECEQMSITEEE0FRFDKBofAFIkJxkcHhM2GCsdEV/9oADAMBAAIRAxEAPwD6emak7o9UgGMCnpAoawTI6UKG+PMl9mz8G9Z4mumU0AVNKYUjpYRB1L0mSrOIvossNy8eoi9hZWUZGkJqhCtxjdpnyl7o8m7MQdBCa5Q2kh6UuD531atxict3jaTtkJ3QBN2SN0MsyYO0xbTkb4KcNEZlGRpAylrGkdyHgnMECzJ8ezJijpA5lkxWJORypkVsIsTTE749+gmKqRNpniZAi+VTDfHiaPnBlNSQ2sCgTk0w3wUmktE6ejvDinoREu4NoE6aIxL6KY0QpABAs1AEdHLvQ2gUdW0QKhBFTPSIXzJ6d8bIRbISdBiVCPFTBAP0oCBKjasN2hdY2VURSuo4wjXtImKTWKh+3QNTHxnRTMnwo+mqiQrIOkFhxJMXSltChdYdIr69W+Oo40QqBviC6wb4z/Xq3xxmHfA0oax0awb46EmOOjqQBXK2kRmYOkbUSc4zEyap9REUzjHsPGmecps3UqYDlHqSxjHydrLTrBiNunURF4WVWRG0pKkiNHQ7TLMWj5tSbVffDih2mviYw5+l1rc0Ys9H0RBBvHi0iM3R7UUM7Q5k1gUI8TL0soM9GGRSJTJKd0DTKAHSDgmLEiM1UXbM/M2CSbRNOxFDjGiJwpKlWABJJ0ADk+UZST+kSUZrFDSyWxPcD7xHwikdcvdIuSQejZe9MWHZgijbXTKVInGWE4sLYi+pDsBwcQ+2VPlz5SZqO6oW8CxB8RAkpxSbO7kfQVJ2QmLP1WIe/RxFa6eE1MHcixMiQ2kFylFoJVIO6PUC2UUi/UZyXgrC4CrpZhkJMVTpMPjlUrFdNUYraFjCmZUHR4Z9JdqiVO6vA7AEv+9cZcIztdtclQ6vshr83L/CPYjlVGJ49y8zydYhFuzq0Teyvv6Hfz4xOqkhMWjLUrEapgzxxMRjng0dZ7ijniLxzwKOsk8c8RxR48dQbJPHPESY8eBR1k3jog8dHUdZ6jZ6SNDAtbsVID5Q9paSWr/MNpGwErsMXmD7xpln0PcgsWrg+XzkMWiIj6bWfo16wWUx4gQsmfooqPsqSedoePXYH+Im+nyLwY2RUYdIa0u3cOhg+d+jSuTlLCuShC2f0Vqkd6QseEUWXDk4kn8RdM14NDs7pRL1JHNjD+l6Qym/CPmn0Jae8hQ8INk1eEMAoc2iGTpYTLQzyifT6fbKTkYYydoA7o+SbL6STZa2WeY08tRG1p9rJMsrQHKQ5Q+gzKflHjZOng5aeD0I5G43yE9PtuYKXq0ntTlYbfcHaV8B4x83Ah1t7bIqCk4WSkMNbk3PsPCFdKRjBOSQVf0pJHqBDQxdtaRW090dMnFa1LOa1FR8S8aZG25sihp0S1YesVOUSM8IWAB5k+UZpBDZCHW05X1NIG/0ln+qaox0knSYUjYdBtvzJxXLmHEUgKSTmzsQfSNYox8v6MVhkLmL3Sj5laAPWNbsLbipqsC2L5EWvujJkxfebQzh5HyidGjwLPCPepipcxI3we02uAWixU6Pnm2elc7rlhCikIWUgDJklr73aNTU9IUJXhYlLsT723Rh9v0//uJuHIqKh/Nf4xTFjS5RRRKOkVR1xlztVoCVjctBIPv6QjVLObFodCQTTL/+tYUNbKsfjC5U45HW0aqrgkyqnlEkEFiMoc1dUJYxZq058IVbPQSX3e8Q2jPz4QtvgFLk6VXzJkxiokXJfIct2kGFMD0dLgQN5ufHSLXjdjhpiZpStnsetxEVvHPFKBZJ48eIvHQKOsk8ePHhMePAo4nijog8ex1HGwl7WlJySiL0dKkj7I8IaVPQwqyweXyMDJ6DL1w+Dx4bzYpcs2ptcNFH/qxB3xanbr5E+cTPQkagxw6GgZe0I3hfBRSl6osptqF7rPjDaTtpGRU8LafYKkf5+cMJdInIgeLRnkot7DvTJbhYXIXmkeIEUV2ykKTaXLVzSIoqccu6JIWN4V8AIz9Z+kJUkkGS0asGDNJ3Df4mWbhAy3S7ZQS6ghKSnPDqNQQ/jA+w63CRwN+XCLtt9KkVB/YgPmQo/F4X7MTe2TR6ufHKMU5cksM05NRDNq7GUJhVLDy1dpLaPmluB9GhcmQrEUsXIZjY+vKNPMBEkKswI132y8oVqmgzBv8AhGaMmXlFA/6umAOUKbez+0GV9Xj6lP8A0pKUeIKifeDEVKhlFNLIQVqxDccxqH3QVum2MluizZwDTAT3pam5hSFD+2HGxEFK0KGhBgFWzwA6QSMKvYmGWypuFngUqss/J9HRIBiqqpEsS2kTp6gYQcnDx06oSUq4D4RRUkeXcrPmW00s+sDdJpOCcw+1LQrxuD7Qw2pPSQRh0j3pNJStclRyMkZcC/8A5RKTrY9ReBFsRYUqbLP+pKWB/EElSfYwDI2OVhypKX8T6fOGykywU4QxBF3OtjAtEFFIbd4Zb46/KJtbg9PSYMQzYm8BT6VKlAHIqHlrDVmF84BmpxLSBm8cnuI0OZsuVuA84An9XvA5QwpqULSHlrURY4Q8FStjbpJH8Qjauoxpbsy9qbfBnhRpORMTGyydD6Rpk7MbcOQgiVs7ifL8YnLrcaGXTTMmNjnjFsvYJO/1jXooxv8AQQTJoE6uYjLr14KLpX5MlK6OA5jzJj1fRd+HL8Y3MqiR92LDJQMhEfb2+EN2ImEHRDifSOjd9encY6F9uyeg3YiY2V+kSYMpZVyI+Bf0jlfpUnpzpVkfzfKBqKoqJdjIE/8A7Y9wRDiVWzlBlUCgPH4GPSngwRf9NP8Ay/kwqUpfi+QCn9MYHep5ieRHxEESf0tU6u8JqfBJ9lQYnZHWW+hN/EpY9zHiuhyRc06DwJKozyh0X4o1/l/I0Vk8Nfoeo6dUyw6ZzcDb4mKk9OKYljOvyPyi87ElJ79JK5gERV9Fo1EAS0Ajcpm/3RDt9IuFL9UaovN4oKp+lko9yYPEGLKjaVLNDT+pV/EG9Y8/UiCHQmc37sz5xQNm3bDUjmp/hAjDBzByX+znrfvJCzaPRrZ67yZkpBOgUVD0Lxj6UAKUkFwlSgCMiAohw+kfSDsmSbLlLPFaU+7PHzOcgyqibLyCJigBwxEp9Gizy646dTdeokYaHdGq2TKlqSUzCcJzSNfH5R03YMlCye2x7vaDcrpd/EwBQVDERp9nqRM7KtRELaNKSYqMiR91YO8K+Yj2Ts2QVPjXdrdmzADPwg6s2GRdNvNvPMQEmkIzbzjtQaDpdIUhQQoLdCwA4BBUkgcNYIo5CwllgM2jFvKB6aiJ+03h+MMZdKpIsoK9DHJjlcnapKiCT2eyPC3wgn9bMiYDY4beII94UTkALURmQCebrFt2QilUy7YQ5KQ50YEkD0i35kdNsIElRT2UpPNn9YnWU4UmVjP7NGFg98teQETp6UNdR8G9ImqnHH0+UQbssKJhlgumWHGpc+hMBTZ5WbmwsBp5Qw2jLSgPck2APvCYKaGQjI1ZtCeST9Il6dp7fu3y8IYVM+FlLP8ArwdwUPNJh4ojJ7mq2Z0mMlagcLFiXYBxa3gfSHlJ0wkHvYByClH0DRkNjbHMwLmLAIUpk30S4y5v5RfN2WpJ7EjFxaLrpseSO63ISyyT24NkvpfTDJ/6D8onT9JpK8jh5hoxUuVPH/xwP5B8YcbOTMZyhSW3Sx7gRCfQRirT+ZSGa+Ua+TOSq4L8hF+Abh4xjqrbs1I1HNk/CE8/pJPOUxv5lfCIw6DLLgaeeCPo6gGvaF9SmUc39YwX66nHvTFeGOPfpmLvKmHxX8opHoMsXdgXUYzXn6PvV6/OOjIdn7s3zV/xjor7Ll9Qd/H6fX6GlVNlnOmlDihYB8ygQHV06c09anlPl/J4jjDBgkcgD6mIa5g80S/imPTj0jXH7/8ATG88fLKUzVp7q5x/mKvYgREbRqQcqlQ4D5wR6bwyG/2pEWOmzN6/MRbsVzFMTup/iOo9pzlFutnIO5UtH/MGC6qkqGvVEc5RT6pmEwEAkndxuD54niS1E2xrA/iUf7iYlLppN/dpfBDLNFLd/MoNBNOc1K+JM0H1VERQKOaVHiJivxggy05Bc22f1hbyeJgp5niVFvNUN2p/SoHch9OyuXJKQG+kJvpMYf2CMp0oOGsU5UcSEElRBL4cNyB+7Gun1CUh+7yf5xj+mKnnIW5Lpwk3I7KibE5jte8Zc+OluWxzTexbSVEPtl17GMbTTWyhrS1Mee4myMj6NTVWMZ/jC+ppCF5QFsdaktiZi32k/OHlZVpJB4RNxaKLInwDS0kCJTaxg0QnVQa0KampMNBbnSlRfKJUpd8mbyJ+MB1s1pjPbCD4/kQRsgFQUrK4v4CAdrkicxzwiLy8ozKe44o6hwIYgMHJYCMzTzyMjBNRtBSktGZo1qSoX7S2h1iycgLJG4D4nOFs6pjyqUQYHziiRJsHqp9oW9YQXGenODK8NBHRrZ4mznV3ZYxHmbJHm58IvjjqaSITlpVs08nYuFCR9W4Ac437Wpsd8E08tYtp+6Zn/ExYiWlPdA8yPMAtHqsJF7eA99Y9H2eRl70fphEtCPtrmDgFTfgloipNOk361X/cPxAgUyh94t4/GIpkgZMeYPzhfZJerD7RH+wcuvk5JlkHeQg+qjFJkleSUDitIDf0ritK20T/AEpPliTEpdUoajh2U/AR3ssktg9+Pllf6rUD+0pzwY/OC5NMgZokK8vZorVXl3YDlA61FRdyOGL5CO9lnL3jvaILgaBCfuyh/Kn/AJR0JsCvvHzPxMewn/nf3G9sBIqWovrExlp8rcohMa/pc+GUVWaXqSeJeh4Jh4xLGXZ/WIYD844JVnb8/kw3efqL216E5ayTnE1LbWPKdDkNdzZtfL82g/8AVsxdgAGZ3UkEPk4d394R53Y3ajQAqbx94iqewe/v5wZO2ZMBwYVYiLEIUUjmdWYQFtdKpaHbGxCVJSm77lC44uIV9RJLYHbiBmvU/eKF89DdmJbxtA1RTiYC4MwgkYRhSx+8UpDv45RfUyk9lfVKJXYdlTpta5Ya6xcomYlmxBN8TEhIBZmS/b1tppGVtvdjLYA2HsJUybgLhIftNmWBwh7YrtDCT0eqkqP1CmGRwkvuydobbGlqftKWpIvckAhrNZiMrDgC0PVbTcJwTZcspYqJUkJYnIt2gedoXSgym2ZKn6PLYiaJhUc+ypuA5DnDmXK6hKAbpAJIVkASwu7p3O8NNpValLQntFgSO6xHZ7ScJPGFVbIWSrCMWFAd0lQ7b2U2mYeEcvv6TkqjZTWTglQwqcEYgLuB8eYgGrqMSSBmcucGbOo1TUBK0dWpCnQQVAi7kpJ+zYW4wPtGlSmpShGQDq17Qc/KFcVqSRWORtbjTY8nsqTmxAvwQgQo28Qma7uww+j/AAh5sqWMJvfHz+wiE/S2X2lkfZKHtwUD7iBd5JAWyQFKnvDqXsmalONSWDbw+bXSC+u6LOjezEyJYnTkrEx3RZ2F2OEF/MCGVdVqxkkMWFynCWPwtAkklbGWR3sCStjomAFfVpxd0qJS4ys2eUB1PRlFym4GbYrHi4ceMVVlQUKWVHAggFlOUlTC6QA6bZkHmNYp/WBGFcvGp7B7AEC5sR2reIMUjii0c88r8GW27SLQsJUCAe6SMxvG+DtgdmWT95Xsw93hlNr0rWUzpaVBXd0At3iQQyhvDEjfE5GypQBCJhwJALkFSu257QTfxZjxu2jD9yVk5z1qmcZx3+scZ3EwYrYtyETUKYXchIdu73ipzmLXgOfIwftJiEOHALktwZN41d9+pHRE4zOfnHmM7z5x7SJTNtLWDdrhQc3/AHWHjEZTKWUJIUpNiEkKIP8AK8D2h+o3bie4jHJUY9Whufy/xFT+kHvyfk7sx9C4qMQKzv8AeKusH53RIH8vzgd+XqHtR9D0zDv9Y6JCYBqRwjo72iXqDsr0ISFlhuy8+cTmDnnnu3RWmVYu5blZsvj5QQKcZs2QueYsddIyOasuosr6veOfPj4RGbOCQVKLAZ8gLjOL8Nmta5y7r87WHCM50srmKZQOEM6t5P2A+oAfLeMmhdd7HNUrLE1ylkLxMNE2I0bvX1J4xttjVYUmWkkKKgLqYkEWGZBbhxO+PlNHXKcYU4hfMsOFy5f5RoJW12ATiZhvJzuQMmv8YDlp3JVZr6aukTJYQpSUkKUC6VFKk4iyk4ipsgWe2kdWbQeX9XPdbsHxAAcUvcWs7kRl6fact3PKCEVssl3Ye/lEe5MrpiNp2z1LQlInyiTdSnUL6hsvbOGFLsOWQ3XgAhlKQbqt++WHNsoR/rWUAwJ8INk16QAAq3h5Ebo7uy9AaF6jM7DSA+NClBJAWWxJ4BtOQicjYayiykrCRZKlt2vvEg4m4RRL2nLt2nuHf34Q1c9TMIbCzPmbln9YXuuwaEL6WSszXISlQSkEAFuySzEgE21g/ZVY1TNAfEpIASCQVBL4gCMiNIp2bNVMJWu4JCEsMPZTkWAbMnKKaSoactYIBM5n1wqU2bbxpvhob5HQr2ghlSVQWpbdvqypGIkFXZOTiFu36N5iZiQbowqAAthZirgXZ46molUm0VoxYvpTzEEl7BSivFldzaNDMUlM+T2h2sSWJZ3QSxG4lI8uMLbWXcfmGwk2JZCgey6j5skfCOnbD6xaz1gD4MKgQbAFwUq4t5wwpJcvFOsAEzFggAJAvu0c3iM6plJDgi2m+EbkpNoak4pHi1TErJM0KSQAUXSoKGoUlnBzv5QqNHhWskqwKAwglylWoF76XguZtVB/i3NlAi61BPaVyzjnOUlVAUUmZ3bQImOE4ksAXxFncXCTcHdzhWpcuWoocIZLuVOAEl2YjtJc/auB4xf0nrSipQpJJQUMWdgQpX4QqAIIKglaWNwCLnNJ7O48r5kRrx+6iD95jChSVoIUUu7pwMQNxTaz/dsQb5GDqWuKbJBMxAIISQMQIxYbh0vYgEZ7s4T1BkkBKSlGIDAQzsAbqLAlrZl9LxXVbOWpDYnWLoUlmBDOkqFxoRpc+FeDh6do9ZiK8JQO71gIUguBhUokNpZ2vbOJU1eJxwqp8TWCrqS7aKQSUPlcEAs7OIWSpk1YTjl27swEPhUr7eYBSSNci+Tl4UyhJbC4xYsgGclilF8SLFwL5hns6nGuoE00pI7SkKfCMRdBJ7SrJUxIdu1e2sV1sqTiUhC2mMSkECXj3sVkh+N4zlVIUSCJg7SAFpmMHDWWh8iHGbepg7Y8oJlqTNHbb6tY7SSAWB3HhqPBo44jJqVOQtTBIZls9rFlCxzGfhaLFSb3tYbvjBNTtETUBImCW57MwJSLgAd4ZlxkrQ+XUFBPTaeUEABKMAcG9mNmJ3EaWgStLYpCSumB4HPw3B49/Njuht9Fu7FtQwvzuB/mKJlPnm2geM6zWau2Llqv/n4R0GAAWJv+d8dDa/7A0k0BJH4bnN9+n+ImmUPJ7GxvrYnh8tw3Wi7HyD+F2tE0gHO5bePDC14g7QyouSoaEhrBrWHHL1OZjK9Mtm4gJ6WLdlWeQ7qgeFwfCNQsgHMh7jLPdi1bdFU6YCkpJcKtqWz0b4NaBGbTtHSgmqPmVLiSRZRGng2en+I6ZQuvPvXGvMWs940VVsnAWYcM3OVy4aERrbyiLFi53kKsfKNl6lsYmqdM6kkS2dRUQFBObZpJOXH0h9QUtN1quw6cBwhRxdrercx4a8Iy9HUAKGXee/8ADDDZtdhnWLd4fAekMlsK2PNnbCUuYEypaZmFiWCS6WU57WbszXzhzsmll9SnFKQVFRBCkBwopQGY3Ad4G6MbZlokJUtYSEKdR17wLlrwRtLaDzQp++cTk5uSx8m8oipNtoeSSjYs2h1SVOJaUgNcO4wnvFjffG/2fUfVhQmOCPs6vvj5rW1AMxrMxtvfP3izYfShVMShbqQnIbt3pCzhqW3IITSZ9VO0EpQpa3ASHc79wjNbOqAZiRZlKSovl+0BvwYRlZ+2Zk2YQpRwBQbTsTAcII3O14a7DqsdRKwDLDY37KRcqy0vBxrRuzpy1bI+hrRLnT0Tu1jlBSMRBACVZABmOpeFO3qZNRUy5SCbIWVM5I7JwkAXN9Bm8F7Z2zJp5ZUs9sgYU2JUwtkwFnMZPY22ErnLnzHI7qAMy5SQw4D3ERtynZXiNBFH0GXMWgrmYUkutLkrwi/2Sbn0eNRW0iZacMuVhSBbCEgvvUWfzgen2i7q0UMIPaBGVg3qX8Gg6r2okSzMcZDE+JksdxUQ4YZZu8WfFk0ZSqpErLTkXNySShQT/FxHMRldtbJ6sFcorVLBAOasJIdlKAF24RvNtbbwpQlV8Rc9rRjpuOfhEqbb8tUtExCxgAfCeN2IMDXtwdo35PnNJUK6tkoC1YnYu4DAOCcxnby1iubU2wzEpCg5ZWIZWxJvno3HXRtUoSUmbImCWXxKzHFrhmuYzlTXlZONl9piW7QSQ5IUL2/ez0O7QiK5IrpDMASJgMxRJllxpmhR+/u3iCpciYVBTALSO2CWcPmQ/ayvbnmIUUCx1qwi6Tv+8NeDDWD5VQULJMwlw3ZJ7RBs51Zs4I46nVYlpBWnGGILDA4UGIwt2gXfy4EjIVTzT1BxC2JKizgN945hnseWcD1EjGkAkswG42uANN/nFOA4eyMClMCRmBzzBgnDJMkSy31c4h2SQQS7AuoFgLl8Vrg8zJVYQkJQwSLpB7QSXuQHchnFzmxDQmNNgYByGBN2uRcv84LoFFIIa7HhnfPQeccjhgiqUL4UOcyzlR+8rTXPzhnsionTA84FndKE2DjJ73blCakU6ncb955b9IcKrWAcedm/qJ9olkuqRbFFXbH6CGyIe1y/L7W+BpieCj5/nSAqfaLixfgHP9rCPJlaQcwnmw9IxRxNM2uaaDDIfRXm3pePYCNYPvHwSsjwZUdB0SO1IWyFnQE7sZHprF5qWId33AE5ZAaQkRPAHaRi4uTBSZ4IAE0y+GEW8SI9GeL6+v8Ahhjk+vqhjPXkrA7BiVEDzYn2ipU5P2VNuwKBv4sPOElfPyCvri5Z5hPhgBDb4Hl7QBJZYlcDLSRi34rh/DfCrp3X1/L+Q3eNFjL4piGZnXMCWb+JBLeUYGdJSJgQCCEFQtd72PlDepmnu4ivQ/WWOtgG36mEdbIWZhUEi+g0GV3yMF4tEbElPUymnlanIKD+Kbe0H0lK812ZgSeXDyiiklqe758RpwB84ayOsxlQSLht4y/dIaAmhGmdsjo3jSTjKVLdI1AcscuENplEykAXCex4i1vSFVHWrQsOSPvMSN9mFjDOlmHqwHxHE+hOQDm784lw7sZ8UL6uWAtzYMX8IDoNkTZ5JS3MlvKGVTJWpbKRnawUz7y++NpRU46sfujlAlPSqEjGzCJpJiFl0lgoJdizS0m7840OyZbTUKSVJsnunCQVHQ84ffQpK0qdINvG+dheFlEhjYkgEMQGyL8wbR0WpchcWuCfSTo4qa8xKlKUM0kkuQCA3MvCXYyurKkTQWzIyYukYveNPQ7YC6pUsqSzd1lglQfXLItAHSigQJqSFYSoMQXbI3ByifDoer3HFK4DIUcLPYu/5f1g2pVNSjEFHE2RyDhnUNR84xeykVYmJMtQKArCp1ApbUKAdTchGsq6xwXIdgCAX9SAfSK3tsIZSp6NYVBeKYQSXJZg6T5CII6KLMpI6wg54Rlk2YMNaqtWQw8gHGViQ7xmtobWng4VFWHQAYQ25lJv4wFdcnOr4B1zSpIQrKX2bWdSbEG/CAp0rFcAIBJsLO2p35xMzSkYQAorOJwxAGTcDeIFJKgCCzeuTjSLIRA6yspCU2+y6cwHfz3wYiWlIBDFgWsSAeN4KSCRdk2Fs8n453iKTLcBxnkTn5mGG5LpMksHzubX0BcR1KrCS989N/jBCp4vY5WNtw3cYGUXhlENFi5j3f4aRyJg1D8/wIiiJARQYKFRplvuD6KEXS6lI19G9UL+EBCSdz/nhHqRy8YVpMZOhgKwE5qPMoP9yQfWJmqFvjj83ClJz4QsKN9+RB5R5hbTztCaEHUxoJiDdz5o+MuOheJT3t/UB73jo7Qg62UCZM4AcAAYrXNQRfFNO4lRHoPjA5mFfdLcL/En2ifUkhim/E2/ptG6kjJZUas5JShHAIS/mvEYiqqKgA5I+6pSzl90CwG6L6coHeluRloPQpEECXj/AGeFJ4MT/sB9460vB25XIkko7qU8bvnvUWHhFtNLlpPcCzvcn2+cXDZa/tvzcj0vDeikyU/6IJ3q4cVqbyEQyyVepSEXYFSbOKzZ0jgH+Bg1GwGuSFXyLP5BzDeUhah2VBI4DF6gYYIRRN3iVeg8gAI8fJKvJujC/AnVQWH1eHj8gSYUVdYhK8PeaxZjfc2hjZpl7g2mQ/JjAbeo5cqoaVdw63ILLJL2DYfy0LjnqdMM8dKx1SV8st2sPBTW8oeU9WFIUAQQRyvoQDGPok8bbgfhkIe0zjexGTpy5kxWhdAxoFAKIvmDl4teBVApmrBs5xBru5N38ohJnpC3te2fxy13xKqBUsnSza2zF9YKTJPaRHYmyR1y53aYKLB3xXufvEPlDLbRxEAhJbQm45/nSB6OpKLZg7352Z/aLZ1claxhUOyGtoXvaz24QdL5AqTojsiyCO6ASAx5HMZ3OsFhQIINw4GnDczZ8/OKqWWwfUkuORI8rRFUl1lIuGJF7JUD2gp372L0hGmdtdHs2iRuzyKSRAc6SxPaNhlpfiReLkVqcRHZSQLo7pBGvaZ+YfnANSt1KwixIc8QM/JoaUaVip26M9teSnriQmwAcBIvzbSB0SFEhWIptlcvp7wyrk9pwpnsXe3iLNFa5gSLF23uTF4yqINDbFtVMKAQ93LuHz3tzMK6ieVKdRxebNu0hhVALJILPppAIkdoAsz+HjA1WUUKGdKoFIYMIuaKqXXIXsB+MENGiL2Ea3IRJo9wHcY9aDYCMc0Sj1o6w0RiQUd5845o9wwDqI/nIR0Swx0dYQOZJQlWaVHni9ktF9O6u6CNPsp8HjabL2DToB64kAFABKsA7Swk2VuF+DRZMMkBOCYlJUkrSEhBKkpmdWWVMLEE5KSL3IyjJk+1sUZvHTtea24vwKsD8sQyOja1hy3LCVf7iWgWfRplEhRuNCVf2hJEaKq2PTLJwzySVobrVJZKVoKilQSzqBDZsMQEWSNl06EWnywtJLkKSxASghOEqYKdZ390xmj9r4uZN/lpa+e/5fwP214XzEez52K0tC/AISPOyobfRMF14RxdyPMn2hgukkgqxVCCzXBR91StD+63iIn1El2+kywymspN+0lLlTv9p+QN4z5PtTDP3XXwb/YvCCXLKqdSCGBJ5gejgCJE4srEaqv5NlFsmdIJQDOSQUhT9YBYqSkgHE7hy75NrCtE+WozesUMITNXLaYi4lqIQnEHcq4l4yvqoSurdfD/AHRfWlwR2vUJ6taVsykkFT4M+ObPxEYWmlJc5M/FvAHSN/TSJPVqXMKZainEjHMSoBGEqZZD4TlmODOYx1VNE6biBBFhkABb7LHKN3S5VNyjHx9bE8jsLohuc+g8YunVxlkDClQs+gfgDAtZO6tIRiDG7hifmmAZaUk5ng93Mb4wvkjKdcDuTNQT2gRi+6GA38DF80EBOFbA5OQSL3ZtOEK5KynJQ/lH5bygidUKOF27trM2d33xSMfQzTmvI1lbQUAQrAq32iCPEZtePKZMqaQCjCTexw+AS0ASu6WxO1mIvvUrhpEZKCcsz6Q+gj3LNHTSSgkAlhqSC58rNa2kVVUt0KCVYSkY0m98ytLDfp+RE6IKACVG7A79S1+QEUbbnAUxuAoq7PbIKiOziASXdO4uLaRGUb5HhKnsIEGVULCVkIJF1kkM2gdWEnwgra8oSJaEpmKWtBIZLZXI6waAOwPzhGpGI3UDvf56wx2nXzOpQFgYgSAoJAKUAWS+FhfQHKDKG6Lxmmtyo1RULpUh3N/h5RUEg3Dkc7xUpZ6t3sThBa5IIJYHIAbojLKwGSUq9D5GEki0WdOpUEXBeAUSMMxIdwTrdvAwzBKhuPH8fhA1PLPXB7jMXDDixz5QqGdBUuYRZWBX8rfjE+rxXAA8fYEwcRbupPEXHlZoqXs9RuE2/dLiNK2RB8goBGTxwVv9ou6lswrwv+fOLQlG8+/veDYAYIHERFuMFdSTkoEfnfePOqVwPr7xwSh94B/PCPQjh5GCEyXHdB5HF/iIGnJyT5F/bKAcVNz9I6LMG8HzHxj2OCaNKesBEztgKDBXaA5PCHacoBSgAAzAMMhuHCOjoy4v6tfXJafuoZUlDL/6aP6R8o6RRS37iNfsj5R0dGdtub+H7lMfCISqRD9xOf3RFQkJwr7ItlYW5R7HQmRsUWVMlJSSQCbXIERp5KcKhhDchxjo6K3sKD1CBhVYflohsXSOjorAXyV7Q/aGIScx4+0dHRqjwQnyGSh2H4j2MHgOtT746OiiMsycj/U4IJHAuLjdHJUd+kdHQSQ/lmyf/wA0/GJhAKpiSAU4UljcOxu0dHQvg6PvGHqkhzbUw66Y2lyALAoQSBqcKrnjbOOjonPlG7HwzPT1HAgadotxJLmK5yB1KSwdzfWOjoWQ6CdlLJRck31g7Zo+uV/CfcR0dE48lpcEaiyy0HUayWLmOjo0MgHTTlAtegM7B7R0dHIJ4hIwvrE0IBzAMdHQTgCq70Viad5846OgBQ+lZCOjo6OCf//Z"/>
          <p:cNvSpPr>
            <a:spLocks noChangeAspect="1" noChangeArrowheads="1"/>
          </p:cNvSpPr>
          <p:nvPr/>
        </p:nvSpPr>
        <p:spPr bwMode="auto">
          <a:xfrm>
            <a:off x="10447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ar-SA" altLang="en-US"/>
          </a:p>
        </p:txBody>
      </p:sp>
      <p:sp>
        <p:nvSpPr>
          <p:cNvPr id="54276" name="Title 3"/>
          <p:cNvSpPr>
            <a:spLocks noGrp="1"/>
          </p:cNvSpPr>
          <p:nvPr>
            <p:ph type="title"/>
          </p:nvPr>
        </p:nvSpPr>
        <p:spPr/>
        <p:txBody>
          <a:bodyPr/>
          <a:lstStyle/>
          <a:p>
            <a:pPr algn="ctr" rtl="1"/>
            <a:r>
              <a:rPr lang="ar-SA" altLang="en-US" b="1" dirty="0"/>
              <a:t>الوحي الإلهي</a:t>
            </a:r>
            <a:endParaRPr lang="ar-SA" altLang="en-US" dirty="0"/>
          </a:p>
        </p:txBody>
      </p:sp>
      <p:sp>
        <p:nvSpPr>
          <p:cNvPr id="54277" name="Content Placeholder 4"/>
          <p:cNvSpPr>
            <a:spLocks noGrp="1"/>
          </p:cNvSpPr>
          <p:nvPr>
            <p:ph idx="1"/>
          </p:nvPr>
        </p:nvSpPr>
        <p:spPr/>
        <p:txBody>
          <a:bodyPr/>
          <a:lstStyle/>
          <a:p>
            <a:pPr>
              <a:buFont typeface="Arial" panose="020B0604020202020204" pitchFamily="34" charset="0"/>
              <a:buNone/>
            </a:pPr>
            <a:endParaRPr lang="ar-SA" altLang="en-US"/>
          </a:p>
        </p:txBody>
      </p:sp>
    </p:spTree>
    <p:extLst>
      <p:ext uri="{BB962C8B-B14F-4D97-AF65-F5344CB8AC3E}">
        <p14:creationId xmlns:p14="http://schemas.microsoft.com/office/powerpoint/2010/main" val="3435234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data:image/jpeg;base64,/9j/4AAQSkZJRgABAQAAAQABAAD/2wCEAAkGBhMSERUUExQVFRUUFxgXFRgXGBcYGhcVFBUVFhYVFBcXHCYeGhkjGRQXIC8gIycqLSwsFx4xNTAqNSYrLCkBCQoKDgwOGg8PGiwkHCQsLCwpLCwsLCkpLCwsKSksKSwqKSwsLCwsLCksLCwpKSwsLCksKSksLCkpLCwsLCwpLP/AABEIAMIBAwMBIgACEQEDEQH/xAAbAAACAwEBAQAAAAAAAAAAAAAEBQIDBgABB//EAEUQAAECBAMECAIGCQMDBQAAAAECEQADBCESMUEFUWFxBhMiMoGRobHB0RQjQlLh8AcVM2JygpKy8UOi0lODwhYkRGNz/8QAGQEAAwEBAQAAAAAAAAAAAAAAAQIDBAAF/8QAMREAAgIBAwMBBQcFAQAAAAAAAAECEQMSITEEE0FRFDKBofAFIkJxkcHhM2GCsdEV/9oADAMBAAIRAxEAPwD6emak7o9UgGMCnpAoawTI6UKG+PMl9mz8G9Z4mumU0AVNKYUjpYRB1L0mSrOIvossNy8eoi9hZWUZGkJqhCtxjdpnyl7o8m7MQdBCa5Q2kh6UuD531atxict3jaTtkJ3QBN2SN0MsyYO0xbTkb4KcNEZlGRpAylrGkdyHgnMECzJ8ezJijpA5lkxWJORypkVsIsTTE749+gmKqRNpniZAi+VTDfHiaPnBlNSQ2sCgTk0w3wUmktE6ejvDinoREu4NoE6aIxL6KY0QpABAs1AEdHLvQ2gUdW0QKhBFTPSIXzJ6d8bIRbISdBiVCPFTBAP0oCBKjasN2hdY2VURSuo4wjXtImKTWKh+3QNTHxnRTMnwo+mqiQrIOkFhxJMXSltChdYdIr69W+Oo40QqBviC6wb4z/Xq3xxmHfA0oax0awb46EmOOjqQBXK2kRmYOkbUSc4zEyap9REUzjHsPGmecps3UqYDlHqSxjHydrLTrBiNunURF4WVWRG0pKkiNHQ7TLMWj5tSbVffDih2mviYw5+l1rc0Ys9H0RBBvHi0iM3R7UUM7Q5k1gUI8TL0soM9GGRSJTJKd0DTKAHSDgmLEiM1UXbM/M2CSbRNOxFDjGiJwpKlWABJJ0ADk+UZST+kSUZrFDSyWxPcD7xHwikdcvdIuSQejZe9MWHZgijbXTKVInGWE4sLYi+pDsBwcQ+2VPlz5SZqO6oW8CxB8RAkpxSbO7kfQVJ2QmLP1WIe/RxFa6eE1MHcixMiQ2kFylFoJVIO6PUC2UUi/UZyXgrC4CrpZhkJMVTpMPjlUrFdNUYraFjCmZUHR4Z9JdqiVO6vA7AEv+9cZcIztdtclQ6vshr83L/CPYjlVGJ49y8zydYhFuzq0Teyvv6Hfz4xOqkhMWjLUrEapgzxxMRjng0dZ7ijniLxzwKOsk8c8RxR48dQbJPHPESY8eBR1k3jog8dHUdZ6jZ6SNDAtbsVID5Q9paSWr/MNpGwErsMXmD7xpln0PcgsWrg+XzkMWiIj6bWfo16wWUx4gQsmfooqPsqSedoePXYH+Im+nyLwY2RUYdIa0u3cOhg+d+jSuTlLCuShC2f0Vqkd6QseEUWXDk4kn8RdM14NDs7pRL1JHNjD+l6Qym/CPmn0Jae8hQ8INk1eEMAoc2iGTpYTLQzyifT6fbKTkYYydoA7o+SbL6STZa2WeY08tRG1p9rJMsrQHKQ5Q+gzKflHjZOng5aeD0I5G43yE9PtuYKXq0ntTlYbfcHaV8B4x83Ah1t7bIqCk4WSkMNbk3PsPCFdKRjBOSQVf0pJHqBDQxdtaRW090dMnFa1LOa1FR8S8aZG25sihp0S1YesVOUSM8IWAB5k+UZpBDZCHW05X1NIG/0ln+qaox0knSYUjYdBtvzJxXLmHEUgKSTmzsQfSNYox8v6MVhkLmL3Sj5laAPWNbsLbipqsC2L5EWvujJkxfebQzh5HyidGjwLPCPepipcxI3we02uAWixU6Pnm2elc7rlhCikIWUgDJklr73aNTU9IUJXhYlLsT723Rh9v0//uJuHIqKh/Nf4xTFjS5RRRKOkVR1xlztVoCVjctBIPv6QjVLObFodCQTTL/+tYUNbKsfjC5U45HW0aqrgkyqnlEkEFiMoc1dUJYxZq058IVbPQSX3e8Q2jPz4QtvgFLk6VXzJkxiokXJfIct2kGFMD0dLgQN5ufHSLXjdjhpiZpStnsetxEVvHPFKBZJ48eIvHQKOsk8ePHhMePAo4nijog8ex1HGwl7WlJySiL0dKkj7I8IaVPQwqyweXyMDJ6DL1w+Dx4bzYpcs2ptcNFH/qxB3xanbr5E+cTPQkagxw6GgZe0I3hfBRSl6osptqF7rPjDaTtpGRU8LafYKkf5+cMJdInIgeLRnkot7DvTJbhYXIXmkeIEUV2ykKTaXLVzSIoqccu6JIWN4V8AIz9Z+kJUkkGS0asGDNJ3Df4mWbhAy3S7ZQS6ghKSnPDqNQQ/jA+w63CRwN+XCLtt9KkVB/YgPmQo/F4X7MTe2TR6ufHKMU5cksM05NRDNq7GUJhVLDy1dpLaPmluB9GhcmQrEUsXIZjY+vKNPMBEkKswI132y8oVqmgzBv8AhGaMmXlFA/6umAOUKbez+0GV9Xj6lP8A0pKUeIKifeDEVKhlFNLIQVqxDccxqH3QVum2MluizZwDTAT3pam5hSFD+2HGxEFK0KGhBgFWzwA6QSMKvYmGWypuFngUqss/J9HRIBiqqpEsS2kTp6gYQcnDx06oSUq4D4RRUkeXcrPmW00s+sDdJpOCcw+1LQrxuD7Qw2pPSQRh0j3pNJStclRyMkZcC/8A5RKTrY9ReBFsRYUqbLP+pKWB/EElSfYwDI2OVhypKX8T6fOGykywU4QxBF3OtjAtEFFIbd4Zb46/KJtbg9PSYMQzYm8BT6VKlAHIqHlrDVmF84BmpxLSBm8cnuI0OZsuVuA84An9XvA5QwpqULSHlrURY4Q8FStjbpJH8Qjauoxpbsy9qbfBnhRpORMTGyydD6Rpk7MbcOQgiVs7ifL8YnLrcaGXTTMmNjnjFsvYJO/1jXooxv8AQQTJoE6uYjLr14KLpX5MlK6OA5jzJj1fRd+HL8Y3MqiR92LDJQMhEfb2+EN2ImEHRDifSOjd9encY6F9uyeg3YiY2V+kSYMpZVyI+Bf0jlfpUnpzpVkfzfKBqKoqJdjIE/8A7Y9wRDiVWzlBlUCgPH4GPSngwRf9NP8Ay/kwqUpfi+QCn9MYHep5ieRHxEESf0tU6u8JqfBJ9lQYnZHWW+hN/EpY9zHiuhyRc06DwJKozyh0X4o1/l/I0Vk8Nfoeo6dUyw6ZzcDb4mKk9OKYljOvyPyi87ElJ79JK5gERV9Fo1EAS0Ajcpm/3RDt9IuFL9UaovN4oKp+lko9yYPEGLKjaVLNDT+pV/EG9Y8/UiCHQmc37sz5xQNm3bDUjmp/hAjDBzByX+znrfvJCzaPRrZ67yZkpBOgUVD0Lxj6UAKUkFwlSgCMiAohw+kfSDsmSbLlLPFaU+7PHzOcgyqibLyCJigBwxEp9Gizy646dTdeokYaHdGq2TKlqSUzCcJzSNfH5R03YMlCye2x7vaDcrpd/EwBQVDERp9nqRM7KtRELaNKSYqMiR91YO8K+Yj2Ts2QVPjXdrdmzADPwg6s2GRdNvNvPMQEmkIzbzjtQaDpdIUhQQoLdCwA4BBUkgcNYIo5CwllgM2jFvKB6aiJ+03h+MMZdKpIsoK9DHJjlcnapKiCT2eyPC3wgn9bMiYDY4beII94UTkALURmQCebrFt2QilUy7YQ5KQ50YEkD0i35kdNsIElRT2UpPNn9YnWU4UmVjP7NGFg98teQETp6UNdR8G9ImqnHH0+UQbssKJhlgumWHGpc+hMBTZ5WbmwsBp5Qw2jLSgPck2APvCYKaGQjI1ZtCeST9Il6dp7fu3y8IYVM+FlLP8ArwdwUPNJh4ojJ7mq2Z0mMlagcLFiXYBxa3gfSHlJ0wkHvYByClH0DRkNjbHMwLmLAIUpk30S4y5v5RfN2WpJ7EjFxaLrpseSO63ISyyT24NkvpfTDJ/6D8onT9JpK8jh5hoxUuVPH/xwP5B8YcbOTMZyhSW3Sx7gRCfQRirT+ZSGa+Ua+TOSq4L8hF+Abh4xjqrbs1I1HNk/CE8/pJPOUxv5lfCIw6DLLgaeeCPo6gGvaF9SmUc39YwX66nHvTFeGOPfpmLvKmHxX8opHoMsXdgXUYzXn6PvV6/OOjIdn7s3zV/xjor7Ll9Qd/H6fX6GlVNlnOmlDihYB8ygQHV06c09anlPl/J4jjDBgkcgD6mIa5g80S/imPTj0jXH7/8ATG88fLKUzVp7q5x/mKvYgREbRqQcqlQ4D5wR6bwyG/2pEWOmzN6/MRbsVzFMTup/iOo9pzlFutnIO5UtH/MGC6qkqGvVEc5RT6pmEwEAkndxuD54niS1E2xrA/iUf7iYlLppN/dpfBDLNFLd/MoNBNOc1K+JM0H1VERQKOaVHiJivxggy05Bc22f1hbyeJgp5niVFvNUN2p/SoHch9OyuXJKQG+kJvpMYf2CMp0oOGsU5UcSEElRBL4cNyB+7Gun1CUh+7yf5xj+mKnnIW5Lpwk3I7KibE5jte8Zc+OluWxzTexbSVEPtl17GMbTTWyhrS1Mee4myMj6NTVWMZ/jC+ppCF5QFsdaktiZi32k/OHlZVpJB4RNxaKLInwDS0kCJTaxg0QnVQa0KampMNBbnSlRfKJUpd8mbyJ+MB1s1pjPbCD4/kQRsgFQUrK4v4CAdrkicxzwiLy8ozKe44o6hwIYgMHJYCMzTzyMjBNRtBSktGZo1qSoX7S2h1iycgLJG4D4nOFs6pjyqUQYHziiRJsHqp9oW9YQXGenODK8NBHRrZ4mznV3ZYxHmbJHm58IvjjqaSITlpVs08nYuFCR9W4Ac437Wpsd8E08tYtp+6Zn/ExYiWlPdA8yPMAtHqsJF7eA99Y9H2eRl70fphEtCPtrmDgFTfgloipNOk361X/cPxAgUyh94t4/GIpkgZMeYPzhfZJerD7RH+wcuvk5JlkHeQg+qjFJkleSUDitIDf0ritK20T/AEpPliTEpdUoajh2U/AR3ssktg9+Pllf6rUD+0pzwY/OC5NMgZokK8vZorVXl3YDlA61FRdyOGL5CO9lnL3jvaILgaBCfuyh/Kn/AJR0JsCvvHzPxMewn/nf3G9sBIqWovrExlp8rcohMa/pc+GUVWaXqSeJeh4Jh4xLGXZ/WIYD844JVnb8/kw3efqL216E5ayTnE1LbWPKdDkNdzZtfL82g/8AVsxdgAGZ3UkEPk4d394R53Y3ajQAqbx94iqewe/v5wZO2ZMBwYVYiLEIUUjmdWYQFtdKpaHbGxCVJSm77lC44uIV9RJLYHbiBmvU/eKF89DdmJbxtA1RTiYC4MwgkYRhSx+8UpDv45RfUyk9lfVKJXYdlTpta5Ya6xcomYlmxBN8TEhIBZmS/b1tppGVtvdjLYA2HsJUybgLhIftNmWBwh7YrtDCT0eqkqP1CmGRwkvuydobbGlqftKWpIvckAhrNZiMrDgC0PVbTcJwTZcspYqJUkJYnIt2gedoXSgym2ZKn6PLYiaJhUc+ypuA5DnDmXK6hKAbpAJIVkASwu7p3O8NNpValLQntFgSO6xHZ7ScJPGFVbIWSrCMWFAd0lQ7b2U2mYeEcvv6TkqjZTWTglQwqcEYgLuB8eYgGrqMSSBmcucGbOo1TUBK0dWpCnQQVAi7kpJ+zYW4wPtGlSmpShGQDq17Qc/KFcVqSRWORtbjTY8nsqTmxAvwQgQo28Qma7uww+j/AAh5sqWMJvfHz+wiE/S2X2lkfZKHtwUD7iBd5JAWyQFKnvDqXsmalONSWDbw+bXSC+u6LOjezEyJYnTkrEx3RZ2F2OEF/MCGVdVqxkkMWFynCWPwtAkklbGWR3sCStjomAFfVpxd0qJS4ys2eUB1PRlFym4GbYrHi4ceMVVlQUKWVHAggFlOUlTC6QA6bZkHmNYp/WBGFcvGp7B7AEC5sR2reIMUjii0c88r8GW27SLQsJUCAe6SMxvG+DtgdmWT95Xsw93hlNr0rWUzpaVBXd0At3iQQyhvDEjfE5GypQBCJhwJALkFSu257QTfxZjxu2jD9yVk5z1qmcZx3+scZ3EwYrYtyETUKYXchIdu73ipzmLXgOfIwftJiEOHALktwZN41d9+pHRE4zOfnHmM7z5x7SJTNtLWDdrhQc3/AHWHjEZTKWUJIUpNiEkKIP8AK8D2h+o3bie4jHJUY9Whufy/xFT+kHvyfk7sx9C4qMQKzv8AeKusH53RIH8vzgd+XqHtR9D0zDv9Y6JCYBqRwjo72iXqDsr0ISFlhuy8+cTmDnnnu3RWmVYu5blZsvj5QQKcZs2QueYsddIyOasuosr6veOfPj4RGbOCQVKLAZ8gLjOL8Nmta5y7r87WHCM50srmKZQOEM6t5P2A+oAfLeMmhdd7HNUrLE1ylkLxMNE2I0bvX1J4xttjVYUmWkkKKgLqYkEWGZBbhxO+PlNHXKcYU4hfMsOFy5f5RoJW12ATiZhvJzuQMmv8YDlp3JVZr6aukTJYQpSUkKUC6VFKk4iyk4ipsgWe2kdWbQeX9XPdbsHxAAcUvcWs7kRl6fact3PKCEVssl3Ye/lEe5MrpiNp2z1LQlInyiTdSnUL6hsvbOGFLsOWQ3XgAhlKQbqt++WHNsoR/rWUAwJ8INk16QAAq3h5Ebo7uy9AaF6jM7DSA+NClBJAWWxJ4BtOQicjYayiykrCRZKlt2vvEg4m4RRL2nLt2nuHf34Q1c9TMIbCzPmbln9YXuuwaEL6WSszXISlQSkEAFuySzEgE21g/ZVY1TNAfEpIASCQVBL4gCMiNIp2bNVMJWu4JCEsMPZTkWAbMnKKaSoactYIBM5n1wqU2bbxpvhob5HQr2ghlSVQWpbdvqypGIkFXZOTiFu36N5iZiQbowqAAthZirgXZ46molUm0VoxYvpTzEEl7BSivFldzaNDMUlM+T2h2sSWJZ3QSxG4lI8uMLbWXcfmGwk2JZCgey6j5skfCOnbD6xaz1gD4MKgQbAFwUq4t5wwpJcvFOsAEzFggAJAvu0c3iM6plJDgi2m+EbkpNoak4pHi1TErJM0KSQAUXSoKGoUlnBzv5QqNHhWskqwKAwglylWoF76XguZtVB/i3NlAi61BPaVyzjnOUlVAUUmZ3bQImOE4ksAXxFncXCTcHdzhWpcuWoocIZLuVOAEl2YjtJc/auB4xf0nrSipQpJJQUMWdgQpX4QqAIIKglaWNwCLnNJ7O48r5kRrx+6iD95jChSVoIUUu7pwMQNxTaz/dsQb5GDqWuKbJBMxAIISQMQIxYbh0vYgEZ7s4T1BkkBKSlGIDAQzsAbqLAlrZl9LxXVbOWpDYnWLoUlmBDOkqFxoRpc+FeDh6do9ZiK8JQO71gIUguBhUokNpZ2vbOJU1eJxwqp8TWCrqS7aKQSUPlcEAs7OIWSpk1YTjl27swEPhUr7eYBSSNci+Tl4UyhJbC4xYsgGclilF8SLFwL5hns6nGuoE00pI7SkKfCMRdBJ7SrJUxIdu1e2sV1sqTiUhC2mMSkECXj3sVkh+N4zlVIUSCJg7SAFpmMHDWWh8iHGbepg7Y8oJlqTNHbb6tY7SSAWB3HhqPBo44jJqVOQtTBIZls9rFlCxzGfhaLFSb3tYbvjBNTtETUBImCW57MwJSLgAd4ZlxkrQ+XUFBPTaeUEABKMAcG9mNmJ3EaWgStLYpCSumB4HPw3B49/Njuht9Fu7FtQwvzuB/mKJlPnm2geM6zWau2Llqv/n4R0GAAWJv+d8dDa/7A0k0BJH4bnN9+n+ImmUPJ7GxvrYnh8tw3Wi7HyD+F2tE0gHO5bePDC14g7QyouSoaEhrBrWHHL1OZjK9Mtm4gJ6WLdlWeQ7qgeFwfCNQsgHMh7jLPdi1bdFU6YCkpJcKtqWz0b4NaBGbTtHSgmqPmVLiSRZRGng2en+I6ZQuvPvXGvMWs940VVsnAWYcM3OVy4aERrbyiLFi53kKsfKNl6lsYmqdM6kkS2dRUQFBObZpJOXH0h9QUtN1quw6cBwhRxdrercx4a8Iy9HUAKGXee/8ADDDZtdhnWLd4fAekMlsK2PNnbCUuYEypaZmFiWCS6WU57WbszXzhzsmll9SnFKQVFRBCkBwopQGY3Ad4G6MbZlokJUtYSEKdR17wLlrwRtLaDzQp++cTk5uSx8m8oipNtoeSSjYs2h1SVOJaUgNcO4wnvFjffG/2fUfVhQmOCPs6vvj5rW1AMxrMxtvfP3izYfShVMShbqQnIbt3pCzhqW3IITSZ9VO0EpQpa3ASHc79wjNbOqAZiRZlKSovl+0BvwYRlZ+2Zk2YQpRwBQbTsTAcII3O14a7DqsdRKwDLDY37KRcqy0vBxrRuzpy1bI+hrRLnT0Tu1jlBSMRBACVZABmOpeFO3qZNRUy5SCbIWVM5I7JwkAXN9Bm8F7Z2zJp5ZUs9sgYU2JUwtkwFnMZPY22ErnLnzHI7qAMy5SQw4D3ERtynZXiNBFH0GXMWgrmYUkutLkrwi/2Sbn0eNRW0iZacMuVhSBbCEgvvUWfzgen2i7q0UMIPaBGVg3qX8Gg6r2okSzMcZDE+JksdxUQ4YZZu8WfFk0ZSqpErLTkXNySShQT/FxHMRldtbJ6sFcorVLBAOasJIdlKAF24RvNtbbwpQlV8Rc9rRjpuOfhEqbb8tUtExCxgAfCeN2IMDXtwdo35PnNJUK6tkoC1YnYu4DAOCcxnby1iubU2wzEpCg5ZWIZWxJvno3HXRtUoSUmbImCWXxKzHFrhmuYzlTXlZONl9piW7QSQ5IUL2/ez0O7QiK5IrpDMASJgMxRJllxpmhR+/u3iCpciYVBTALSO2CWcPmQ/ayvbnmIUUCx1qwi6Tv+8NeDDWD5VQULJMwlw3ZJ7RBs51Zs4I46nVYlpBWnGGILDA4UGIwt2gXfy4EjIVTzT1BxC2JKizgN945hnseWcD1EjGkAkswG42uANN/nFOA4eyMClMCRmBzzBgnDJMkSy31c4h2SQQS7AuoFgLl8Vrg8zJVYQkJQwSLpB7QSXuQHchnFzmxDQmNNgYByGBN2uRcv84LoFFIIa7HhnfPQeccjhgiqUL4UOcyzlR+8rTXPzhnsionTA84FndKE2DjJ73blCakU6ncb955b9IcKrWAcedm/qJ9olkuqRbFFXbH6CGyIe1y/L7W+BpieCj5/nSAqfaLixfgHP9rCPJlaQcwnmw9IxRxNM2uaaDDIfRXm3pePYCNYPvHwSsjwZUdB0SO1IWyFnQE7sZHprF5qWId33AE5ZAaQkRPAHaRi4uTBSZ4IAE0y+GEW8SI9GeL6+v8Ahhjk+vqhjPXkrA7BiVEDzYn2ipU5P2VNuwKBv4sPOElfPyCvri5Z5hPhgBDb4Hl7QBJZYlcDLSRi34rh/DfCrp3X1/L+Q3eNFjL4piGZnXMCWb+JBLeUYGdJSJgQCCEFQtd72PlDepmnu4ivQ/WWOtgG36mEdbIWZhUEi+g0GV3yMF4tEbElPUymnlanIKD+Kbe0H0lK812ZgSeXDyiiklqe758RpwB84ayOsxlQSLht4y/dIaAmhGmdsjo3jSTjKVLdI1AcscuENplEykAXCex4i1vSFVHWrQsOSPvMSN9mFjDOlmHqwHxHE+hOQDm784lw7sZ8UL6uWAtzYMX8IDoNkTZ5JS3MlvKGVTJWpbKRnawUz7y++NpRU46sfujlAlPSqEjGzCJpJiFl0lgoJdizS0m7840OyZbTUKSVJsnunCQVHQ84ffQpK0qdINvG+dheFlEhjYkgEMQGyL8wbR0WpchcWuCfSTo4qa8xKlKUM0kkuQCA3MvCXYyurKkTQWzIyYukYveNPQ7YC6pUsqSzd1lglQfXLItAHSigQJqSFYSoMQXbI3ByifDoer3HFK4DIUcLPYu/5f1g2pVNSjEFHE2RyDhnUNR84xeykVYmJMtQKArCp1ApbUKAdTchGsq6xwXIdgCAX9SAfSK3tsIZSp6NYVBeKYQSXJZg6T5CII6KLMpI6wg54Rlk2YMNaqtWQw8gHGViQ7xmtobWng4VFWHQAYQ25lJv4wFdcnOr4B1zSpIQrKX2bWdSbEG/CAp0rFcAIBJsLO2p35xMzSkYQAorOJwxAGTcDeIFJKgCCzeuTjSLIRA6yspCU2+y6cwHfz3wYiWlIBDFgWsSAeN4KSCRdk2Fs8n453iKTLcBxnkTn5mGG5LpMksHzubX0BcR1KrCS989N/jBCp4vY5WNtw3cYGUXhlENFi5j3f4aRyJg1D8/wIiiJARQYKFRplvuD6KEXS6lI19G9UL+EBCSdz/nhHqRy8YVpMZOhgKwE5qPMoP9yQfWJmqFvjj83ClJz4QsKN9+RB5R5hbTztCaEHUxoJiDdz5o+MuOheJT3t/UB73jo7Qg62UCZM4AcAAYrXNQRfFNO4lRHoPjA5mFfdLcL/En2ifUkhim/E2/ptG6kjJZUas5JShHAIS/mvEYiqqKgA5I+6pSzl90CwG6L6coHeluRloPQpEECXj/AGeFJ4MT/sB9460vB25XIkko7qU8bvnvUWHhFtNLlpPcCzvcn2+cXDZa/tvzcj0vDeikyU/6IJ3q4cVqbyEQyyVepSEXYFSbOKzZ0jgH+Bg1GwGuSFXyLP5BzDeUhah2VBI4DF6gYYIRRN3iVeg8gAI8fJKvJujC/AnVQWH1eHj8gSYUVdYhK8PeaxZjfc2hjZpl7g2mQ/JjAbeo5cqoaVdw63ILLJL2DYfy0LjnqdMM8dKx1SV8st2sPBTW8oeU9WFIUAQQRyvoQDGPok8bbgfhkIe0zjexGTpy5kxWhdAxoFAKIvmDl4teBVApmrBs5xBru5N38ohJnpC3te2fxy13xKqBUsnSza2zF9YKTJPaRHYmyR1y53aYKLB3xXufvEPlDLbRxEAhJbQm45/nSB6OpKLZg7352Z/aLZ1claxhUOyGtoXvaz24QdL5AqTojsiyCO6ASAx5HMZ3OsFhQIINw4GnDczZ8/OKqWWwfUkuORI8rRFUl1lIuGJF7JUD2gp372L0hGmdtdHs2iRuzyKSRAc6SxPaNhlpfiReLkVqcRHZSQLo7pBGvaZ+YfnANSt1KwixIc8QM/JoaUaVip26M9teSnriQmwAcBIvzbSB0SFEhWIptlcvp7wyrk9pwpnsXe3iLNFa5gSLF23uTF4yqINDbFtVMKAQ93LuHz3tzMK6ieVKdRxebNu0hhVALJILPppAIkdoAsz+HjA1WUUKGdKoFIYMIuaKqXXIXsB+MENGiL2Ea3IRJo9wHcY9aDYCMc0Sj1o6w0RiQUd5845o9wwDqI/nIR0Swx0dYQOZJQlWaVHni9ktF9O6u6CNPsp8HjabL2DToB64kAFABKsA7Swk2VuF+DRZMMkBOCYlJUkrSEhBKkpmdWWVMLEE5KSL3IyjJk+1sUZvHTtea24vwKsD8sQyOja1hy3LCVf7iWgWfRplEhRuNCVf2hJEaKq2PTLJwzySVobrVJZKVoKilQSzqBDZsMQEWSNl06EWnywtJLkKSxASghOEqYKdZ390xmj9r4uZN/lpa+e/5fwP214XzEez52K0tC/AISPOyobfRMF14RxdyPMn2hgukkgqxVCCzXBR91StD+63iIn1El2+kywymspN+0lLlTv9p+QN4z5PtTDP3XXwb/YvCCXLKqdSCGBJ5gejgCJE4srEaqv5NlFsmdIJQDOSQUhT9YBYqSkgHE7hy75NrCtE+WozesUMITNXLaYi4lqIQnEHcq4l4yvqoSurdfD/AHRfWlwR2vUJ6taVsykkFT4M+ObPxEYWmlJc5M/FvAHSN/TSJPVqXMKZainEjHMSoBGEqZZD4TlmODOYx1VNE6biBBFhkABb7LHKN3S5VNyjHx9bE8jsLohuc+g8YunVxlkDClQs+gfgDAtZO6tIRiDG7hifmmAZaUk5ng93Mb4wvkjKdcDuTNQT2gRi+6GA38DF80EBOFbA5OQSL3ZtOEK5KynJQ/lH5bygidUKOF27trM2d33xSMfQzTmvI1lbQUAQrAq32iCPEZtePKZMqaQCjCTexw+AS0ASu6WxO1mIvvUrhpEZKCcsz6Q+gj3LNHTSSgkAlhqSC58rNa2kVVUt0KCVYSkY0m98ytLDfp+RE6IKACVG7A79S1+QEUbbnAUxuAoq7PbIKiOziASXdO4uLaRGUb5HhKnsIEGVULCVkIJF1kkM2gdWEnwgra8oSJaEpmKWtBIZLZXI6waAOwPzhGpGI3UDvf56wx2nXzOpQFgYgSAoJAKUAWS+FhfQHKDKG6Lxmmtyo1RULpUh3N/h5RUEg3Dkc7xUpZ6t3sThBa5IIJYHIAbojLKwGSUq9D5GEki0WdOpUEXBeAUSMMxIdwTrdvAwzBKhuPH8fhA1PLPXB7jMXDDixz5QqGdBUuYRZWBX8rfjE+rxXAA8fYEwcRbupPEXHlZoqXs9RuE2/dLiNK2RB8goBGTxwVv9ou6lswrwv+fOLQlG8+/veDYAYIHERFuMFdSTkoEfnfePOqVwPr7xwSh94B/PCPQjh5GCEyXHdB5HF/iIGnJyT5F/bKAcVNz9I6LMG8HzHxj2OCaNKesBEztgKDBXaA5PCHacoBSgAAzAMMhuHCOjoy4v6tfXJafuoZUlDL/6aP6R8o6RRS37iNfsj5R0dGdtub+H7lMfCISqRD9xOf3RFQkJwr7ItlYW5R7HQmRsUWVMlJSSQCbXIERp5KcKhhDchxjo6K3sKD1CBhVYflohsXSOjorAXyV7Q/aGIScx4+0dHRqjwQnyGSh2H4j2MHgOtT746OiiMsycj/U4IJHAuLjdHJUd+kdHQSQ/lmyf/wA0/GJhAKpiSAU4UljcOxu0dHQvg6PvGHqkhzbUw66Y2lyALAoQSBqcKrnjbOOjonPlG7HwzPT1HAgadotxJLmK5yB1KSwdzfWOjoWQ6CdlLJRck31g7Zo+uV/CfcR0dE48lpcEaiyy0HUayWLmOjo0MgHTTlAtegM7B7R0dHIJ4hIwvrE0IBzAMdHQTgCq70Viad5846OgBQ+lZCOjo6OCf//Z"/>
          <p:cNvSpPr>
            <a:spLocks noChangeAspect="1" noChangeArrowheads="1"/>
          </p:cNvSpPr>
          <p:nvPr/>
        </p:nvSpPr>
        <p:spPr bwMode="auto">
          <a:xfrm>
            <a:off x="10447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ar-SA" altLang="en-US"/>
          </a:p>
        </p:txBody>
      </p:sp>
      <p:sp>
        <p:nvSpPr>
          <p:cNvPr id="55299" name="AutoShape 4" descr="data:image/jpeg;base64,/9j/4AAQSkZJRgABAQAAAQABAAD/2wCEAAkGBhMSERUUExQVFRUUFxgXFRgXGBcYGhcVFBUVFhYVFBcXHCYeGhkjGRQXIC8gIycqLSwsFx4xNTAqNSYrLCkBCQoKDgwOGg8PGiwkHCQsLCwpLCwsLCkpLCwsKSksKSwqKSwsLCwsLCksLCwpKSwsLCksKSksLCkpLCwsLCwpLP/AABEIAMIBAwMBIgACEQEDEQH/xAAbAAACAwEBAQAAAAAAAAAAAAAEBQIDBgABB//EAEUQAAECBAMECAIGCQMDBQAAAAECEQADBCESMUEFUWFxBhMiMoGRobHB0RQjQlLh8AcVM2JygpKy8UOi0lODwhYkRGNz/8QAGQEAAwEBAQAAAAAAAAAAAAAAAQIDBAAF/8QAMREAAgIBAwMBBQcFAQAAAAAAAAECEQMSITEEE0FRFDKBofAFIkJxkcHhM2GCsdEV/9oADAMBAAIRAxEAPwD6emak7o9UgGMCnpAoawTI6UKG+PMl9mz8G9Z4mumU0AVNKYUjpYRB1L0mSrOIvossNy8eoi9hZWUZGkJqhCtxjdpnyl7o8m7MQdBCa5Q2kh6UuD531atxict3jaTtkJ3QBN2SN0MsyYO0xbTkb4KcNEZlGRpAylrGkdyHgnMECzJ8ezJijpA5lkxWJORypkVsIsTTE749+gmKqRNpniZAi+VTDfHiaPnBlNSQ2sCgTk0w3wUmktE6ejvDinoREu4NoE6aIxL6KY0QpABAs1AEdHLvQ2gUdW0QKhBFTPSIXzJ6d8bIRbISdBiVCPFTBAP0oCBKjasN2hdY2VURSuo4wjXtImKTWKh+3QNTHxnRTMnwo+mqiQrIOkFhxJMXSltChdYdIr69W+Oo40QqBviC6wb4z/Xq3xxmHfA0oax0awb46EmOOjqQBXK2kRmYOkbUSc4zEyap9REUzjHsPGmecps3UqYDlHqSxjHydrLTrBiNunURF4WVWRG0pKkiNHQ7TLMWj5tSbVffDih2mviYw5+l1rc0Ys9H0RBBvHi0iM3R7UUM7Q5k1gUI8TL0soM9GGRSJTJKd0DTKAHSDgmLEiM1UXbM/M2CSbRNOxFDjGiJwpKlWABJJ0ADk+UZST+kSUZrFDSyWxPcD7xHwikdcvdIuSQejZe9MWHZgijbXTKVInGWE4sLYi+pDsBwcQ+2VPlz5SZqO6oW8CxB8RAkpxSbO7kfQVJ2QmLP1WIe/RxFa6eE1MHcixMiQ2kFylFoJVIO6PUC2UUi/UZyXgrC4CrpZhkJMVTpMPjlUrFdNUYraFjCmZUHR4Z9JdqiVO6vA7AEv+9cZcIztdtclQ6vshr83L/CPYjlVGJ49y8zydYhFuzq0Teyvv6Hfz4xOqkhMWjLUrEapgzxxMRjng0dZ7ijniLxzwKOsk8c8RxR48dQbJPHPESY8eBR1k3jog8dHUdZ6jZ6SNDAtbsVID5Q9paSWr/MNpGwErsMXmD7xpln0PcgsWrg+XzkMWiIj6bWfo16wWUx4gQsmfooqPsqSedoePXYH+Im+nyLwY2RUYdIa0u3cOhg+d+jSuTlLCuShC2f0Vqkd6QseEUWXDk4kn8RdM14NDs7pRL1JHNjD+l6Qym/CPmn0Jae8hQ8INk1eEMAoc2iGTpYTLQzyifT6fbKTkYYydoA7o+SbL6STZa2WeY08tRG1p9rJMsrQHKQ5Q+gzKflHjZOng5aeD0I5G43yE9PtuYKXq0ntTlYbfcHaV8B4x83Ah1t7bIqCk4WSkMNbk3PsPCFdKRjBOSQVf0pJHqBDQxdtaRW090dMnFa1LOa1FR8S8aZG25sihp0S1YesVOUSM8IWAB5k+UZpBDZCHW05X1NIG/0ln+qaox0knSYUjYdBtvzJxXLmHEUgKSTmzsQfSNYox8v6MVhkLmL3Sj5laAPWNbsLbipqsC2L5EWvujJkxfebQzh5HyidGjwLPCPepipcxI3we02uAWixU6Pnm2elc7rlhCikIWUgDJklr73aNTU9IUJXhYlLsT723Rh9v0//uJuHIqKh/Nf4xTFjS5RRRKOkVR1xlztVoCVjctBIPv6QjVLObFodCQTTL/+tYUNbKsfjC5U45HW0aqrgkyqnlEkEFiMoc1dUJYxZq058IVbPQSX3e8Q2jPz4QtvgFLk6VXzJkxiokXJfIct2kGFMD0dLgQN5ufHSLXjdjhpiZpStnsetxEVvHPFKBZJ48eIvHQKOsk8ePHhMePAo4nijog8ex1HGwl7WlJySiL0dKkj7I8IaVPQwqyweXyMDJ6DL1w+Dx4bzYpcs2ptcNFH/qxB3xanbr5E+cTPQkagxw6GgZe0I3hfBRSl6osptqF7rPjDaTtpGRU8LafYKkf5+cMJdInIgeLRnkot7DvTJbhYXIXmkeIEUV2ykKTaXLVzSIoqccu6JIWN4V8AIz9Z+kJUkkGS0asGDNJ3Df4mWbhAy3S7ZQS6ghKSnPDqNQQ/jA+w63CRwN+XCLtt9KkVB/YgPmQo/F4X7MTe2TR6ufHKMU5cksM05NRDNq7GUJhVLDy1dpLaPmluB9GhcmQrEUsXIZjY+vKNPMBEkKswI132y8oVqmgzBv8AhGaMmXlFA/6umAOUKbez+0GV9Xj6lP8A0pKUeIKifeDEVKhlFNLIQVqxDccxqH3QVum2MluizZwDTAT3pam5hSFD+2HGxEFK0KGhBgFWzwA6QSMKvYmGWypuFngUqss/J9HRIBiqqpEsS2kTp6gYQcnDx06oSUq4D4RRUkeXcrPmW00s+sDdJpOCcw+1LQrxuD7Qw2pPSQRh0j3pNJStclRyMkZcC/8A5RKTrY9ReBFsRYUqbLP+pKWB/EElSfYwDI2OVhypKX8T6fOGykywU4QxBF3OtjAtEFFIbd4Zb46/KJtbg9PSYMQzYm8BT6VKlAHIqHlrDVmF84BmpxLSBm8cnuI0OZsuVuA84An9XvA5QwpqULSHlrURY4Q8FStjbpJH8Qjauoxpbsy9qbfBnhRpORMTGyydD6Rpk7MbcOQgiVs7ifL8YnLrcaGXTTMmNjnjFsvYJO/1jXooxv8AQQTJoE6uYjLr14KLpX5MlK6OA5jzJj1fRd+HL8Y3MqiR92LDJQMhEfb2+EN2ImEHRDifSOjd9encY6F9uyeg3YiY2V+kSYMpZVyI+Bf0jlfpUnpzpVkfzfKBqKoqJdjIE/8A7Y9wRDiVWzlBlUCgPH4GPSngwRf9NP8Ay/kwqUpfi+QCn9MYHep5ieRHxEESf0tU6u8JqfBJ9lQYnZHWW+hN/EpY9zHiuhyRc06DwJKozyh0X4o1/l/I0Vk8Nfoeo6dUyw6ZzcDb4mKk9OKYljOvyPyi87ElJ79JK5gERV9Fo1EAS0Ajcpm/3RDt9IuFL9UaovN4oKp+lko9yYPEGLKjaVLNDT+pV/EG9Y8/UiCHQmc37sz5xQNm3bDUjmp/hAjDBzByX+znrfvJCzaPRrZ67yZkpBOgUVD0Lxj6UAKUkFwlSgCMiAohw+kfSDsmSbLlLPFaU+7PHzOcgyqibLyCJigBwxEp9Gizy646dTdeokYaHdGq2TKlqSUzCcJzSNfH5R03YMlCye2x7vaDcrpd/EwBQVDERp9nqRM7KtRELaNKSYqMiR91YO8K+Yj2Ts2QVPjXdrdmzADPwg6s2GRdNvNvPMQEmkIzbzjtQaDpdIUhQQoLdCwA4BBUkgcNYIo5CwllgM2jFvKB6aiJ+03h+MMZdKpIsoK9DHJjlcnapKiCT2eyPC3wgn9bMiYDY4beII94UTkALURmQCebrFt2QilUy7YQ5KQ50YEkD0i35kdNsIElRT2UpPNn9YnWU4UmVjP7NGFg98teQETp6UNdR8G9ImqnHH0+UQbssKJhlgumWHGpc+hMBTZ5WbmwsBp5Qw2jLSgPck2APvCYKaGQjI1ZtCeST9Il6dp7fu3y8IYVM+FlLP8ArwdwUPNJh4ojJ7mq2Z0mMlagcLFiXYBxa3gfSHlJ0wkHvYByClH0DRkNjbHMwLmLAIUpk30S4y5v5RfN2WpJ7EjFxaLrpseSO63ISyyT24NkvpfTDJ/6D8onT9JpK8jh5hoxUuVPH/xwP5B8YcbOTMZyhSW3Sx7gRCfQRirT+ZSGa+Ua+TOSq4L8hF+Abh4xjqrbs1I1HNk/CE8/pJPOUxv5lfCIw6DLLgaeeCPo6gGvaF9SmUc39YwX66nHvTFeGOPfpmLvKmHxX8opHoMsXdgXUYzXn6PvV6/OOjIdn7s3zV/xjor7Ll9Qd/H6fX6GlVNlnOmlDihYB8ygQHV06c09anlPl/J4jjDBgkcgD6mIa5g80S/imPTj0jXH7/8ATG88fLKUzVp7q5x/mKvYgREbRqQcqlQ4D5wR6bwyG/2pEWOmzN6/MRbsVzFMTup/iOo9pzlFutnIO5UtH/MGC6qkqGvVEc5RT6pmEwEAkndxuD54niS1E2xrA/iUf7iYlLppN/dpfBDLNFLd/MoNBNOc1K+JM0H1VERQKOaVHiJivxggy05Bc22f1hbyeJgp5niVFvNUN2p/SoHch9OyuXJKQG+kJvpMYf2CMp0oOGsU5UcSEElRBL4cNyB+7Gun1CUh+7yf5xj+mKnnIW5Lpwk3I7KibE5jte8Zc+OluWxzTexbSVEPtl17GMbTTWyhrS1Mee4myMj6NTVWMZ/jC+ppCF5QFsdaktiZi32k/OHlZVpJB4RNxaKLInwDS0kCJTaxg0QnVQa0KampMNBbnSlRfKJUpd8mbyJ+MB1s1pjPbCD4/kQRsgFQUrK4v4CAdrkicxzwiLy8ozKe44o6hwIYgMHJYCMzTzyMjBNRtBSktGZo1qSoX7S2h1iycgLJG4D4nOFs6pjyqUQYHziiRJsHqp9oW9YQXGenODK8NBHRrZ4mznV3ZYxHmbJHm58IvjjqaSITlpVs08nYuFCR9W4Ac437Wpsd8E08tYtp+6Zn/ExYiWlPdA8yPMAtHqsJF7eA99Y9H2eRl70fphEtCPtrmDgFTfgloipNOk361X/cPxAgUyh94t4/GIpkgZMeYPzhfZJerD7RH+wcuvk5JlkHeQg+qjFJkleSUDitIDf0ritK20T/AEpPliTEpdUoajh2U/AR3ssktg9+Pllf6rUD+0pzwY/OC5NMgZokK8vZorVXl3YDlA61FRdyOGL5CO9lnL3jvaILgaBCfuyh/Kn/AJR0JsCvvHzPxMewn/nf3G9sBIqWovrExlp8rcohMa/pc+GUVWaXqSeJeh4Jh4xLGXZ/WIYD844JVnb8/kw3efqL216E5ayTnE1LbWPKdDkNdzZtfL82g/8AVsxdgAGZ3UkEPk4d394R53Y3ajQAqbx94iqewe/v5wZO2ZMBwYVYiLEIUUjmdWYQFtdKpaHbGxCVJSm77lC44uIV9RJLYHbiBmvU/eKF89DdmJbxtA1RTiYC4MwgkYRhSx+8UpDv45RfUyk9lfVKJXYdlTpta5Ya6xcomYlmxBN8TEhIBZmS/b1tppGVtvdjLYA2HsJUybgLhIftNmWBwh7YrtDCT0eqkqP1CmGRwkvuydobbGlqftKWpIvckAhrNZiMrDgC0PVbTcJwTZcspYqJUkJYnIt2gedoXSgym2ZKn6PLYiaJhUc+ypuA5DnDmXK6hKAbpAJIVkASwu7p3O8NNpValLQntFgSO6xHZ7ScJPGFVbIWSrCMWFAd0lQ7b2U2mYeEcvv6TkqjZTWTglQwqcEYgLuB8eYgGrqMSSBmcucGbOo1TUBK0dWpCnQQVAi7kpJ+zYW4wPtGlSmpShGQDq17Qc/KFcVqSRWORtbjTY8nsqTmxAvwQgQo28Qma7uww+j/AAh5sqWMJvfHz+wiE/S2X2lkfZKHtwUD7iBd5JAWyQFKnvDqXsmalONSWDbw+bXSC+u6LOjezEyJYnTkrEx3RZ2F2OEF/MCGVdVqxkkMWFynCWPwtAkklbGWR3sCStjomAFfVpxd0qJS4ys2eUB1PRlFym4GbYrHi4ceMVVlQUKWVHAggFlOUlTC6QA6bZkHmNYp/WBGFcvGp7B7AEC5sR2reIMUjii0c88r8GW27SLQsJUCAe6SMxvG+DtgdmWT95Xsw93hlNr0rWUzpaVBXd0At3iQQyhvDEjfE5GypQBCJhwJALkFSu257QTfxZjxu2jD9yVk5z1qmcZx3+scZ3EwYrYtyETUKYXchIdu73ipzmLXgOfIwftJiEOHALktwZN41d9+pHRE4zOfnHmM7z5x7SJTNtLWDdrhQc3/AHWHjEZTKWUJIUpNiEkKIP8AK8D2h+o3bie4jHJUY9Whufy/xFT+kHvyfk7sx9C4qMQKzv8AeKusH53RIH8vzgd+XqHtR9D0zDv9Y6JCYBqRwjo72iXqDsr0ISFlhuy8+cTmDnnnu3RWmVYu5blZsvj5QQKcZs2QueYsddIyOasuosr6veOfPj4RGbOCQVKLAZ8gLjOL8Nmta5y7r87WHCM50srmKZQOEM6t5P2A+oAfLeMmhdd7HNUrLE1ylkLxMNE2I0bvX1J4xttjVYUmWkkKKgLqYkEWGZBbhxO+PlNHXKcYU4hfMsOFy5f5RoJW12ATiZhvJzuQMmv8YDlp3JVZr6aukTJYQpSUkKUC6VFKk4iyk4ipsgWe2kdWbQeX9XPdbsHxAAcUvcWs7kRl6fact3PKCEVssl3Ye/lEe5MrpiNp2z1LQlInyiTdSnUL6hsvbOGFLsOWQ3XgAhlKQbqt++WHNsoR/rWUAwJ8INk16QAAq3h5Ebo7uy9AaF6jM7DSA+NClBJAWWxJ4BtOQicjYayiykrCRZKlt2vvEg4m4RRL2nLt2nuHf34Q1c9TMIbCzPmbln9YXuuwaEL6WSszXISlQSkEAFuySzEgE21g/ZVY1TNAfEpIASCQVBL4gCMiNIp2bNVMJWu4JCEsMPZTkWAbMnKKaSoactYIBM5n1wqU2bbxpvhob5HQr2ghlSVQWpbdvqypGIkFXZOTiFu36N5iZiQbowqAAthZirgXZ46molUm0VoxYvpTzEEl7BSivFldzaNDMUlM+T2h2sSWJZ3QSxG4lI8uMLbWXcfmGwk2JZCgey6j5skfCOnbD6xaz1gD4MKgQbAFwUq4t5wwpJcvFOsAEzFggAJAvu0c3iM6plJDgi2m+EbkpNoak4pHi1TErJM0KSQAUXSoKGoUlnBzv5QqNHhWskqwKAwglylWoF76XguZtVB/i3NlAi61BPaVyzjnOUlVAUUmZ3bQImOE4ksAXxFncXCTcHdzhWpcuWoocIZLuVOAEl2YjtJc/auB4xf0nrSipQpJJQUMWdgQpX4QqAIIKglaWNwCLnNJ7O48r5kRrx+6iD95jChSVoIUUu7pwMQNxTaz/dsQb5GDqWuKbJBMxAIISQMQIxYbh0vYgEZ7s4T1BkkBKSlGIDAQzsAbqLAlrZl9LxXVbOWpDYnWLoUlmBDOkqFxoRpc+FeDh6do9ZiK8JQO71gIUguBhUokNpZ2vbOJU1eJxwqp8TWCrqS7aKQSUPlcEAs7OIWSpk1YTjl27swEPhUr7eYBSSNci+Tl4UyhJbC4xYsgGclilF8SLFwL5hns6nGuoE00pI7SkKfCMRdBJ7SrJUxIdu1e2sV1sqTiUhC2mMSkECXj3sVkh+N4zlVIUSCJg7SAFpmMHDWWh8iHGbepg7Y8oJlqTNHbb6tY7SSAWB3HhqPBo44jJqVOQtTBIZls9rFlCxzGfhaLFSb3tYbvjBNTtETUBImCW57MwJSLgAd4ZlxkrQ+XUFBPTaeUEABKMAcG9mNmJ3EaWgStLYpCSumB4HPw3B49/Njuht9Fu7FtQwvzuB/mKJlPnm2geM6zWau2Llqv/n4R0GAAWJv+d8dDa/7A0k0BJH4bnN9+n+ImmUPJ7GxvrYnh8tw3Wi7HyD+F2tE0gHO5bePDC14g7QyouSoaEhrBrWHHL1OZjK9Mtm4gJ6WLdlWeQ7qgeFwfCNQsgHMh7jLPdi1bdFU6YCkpJcKtqWz0b4NaBGbTtHSgmqPmVLiSRZRGng2en+I6ZQuvPvXGvMWs940VVsnAWYcM3OVy4aERrbyiLFi53kKsfKNl6lsYmqdM6kkS2dRUQFBObZpJOXH0h9QUtN1quw6cBwhRxdrercx4a8Iy9HUAKGXee/8ADDDZtdhnWLd4fAekMlsK2PNnbCUuYEypaZmFiWCS6WU57WbszXzhzsmll9SnFKQVFRBCkBwopQGY3Ad4G6MbZlokJUtYSEKdR17wLlrwRtLaDzQp++cTk5uSx8m8oipNtoeSSjYs2h1SVOJaUgNcO4wnvFjffG/2fUfVhQmOCPs6vvj5rW1AMxrMxtvfP3izYfShVMShbqQnIbt3pCzhqW3IITSZ9VO0EpQpa3ASHc79wjNbOqAZiRZlKSovl+0BvwYRlZ+2Zk2YQpRwBQbTsTAcII3O14a7DqsdRKwDLDY37KRcqy0vBxrRuzpy1bI+hrRLnT0Tu1jlBSMRBACVZABmOpeFO3qZNRUy5SCbIWVM5I7JwkAXN9Bm8F7Z2zJp5ZUs9sgYU2JUwtkwFnMZPY22ErnLnzHI7qAMy5SQw4D3ERtynZXiNBFH0GXMWgrmYUkutLkrwi/2Sbn0eNRW0iZacMuVhSBbCEgvvUWfzgen2i7q0UMIPaBGVg3qX8Gg6r2okSzMcZDE+JksdxUQ4YZZu8WfFk0ZSqpErLTkXNySShQT/FxHMRldtbJ6sFcorVLBAOasJIdlKAF24RvNtbbwpQlV8Rc9rRjpuOfhEqbb8tUtExCxgAfCeN2IMDXtwdo35PnNJUK6tkoC1YnYu4DAOCcxnby1iubU2wzEpCg5ZWIZWxJvno3HXRtUoSUmbImCWXxKzHFrhmuYzlTXlZONl9piW7QSQ5IUL2/ez0O7QiK5IrpDMASJgMxRJllxpmhR+/u3iCpciYVBTALSO2CWcPmQ/ayvbnmIUUCx1qwi6Tv+8NeDDWD5VQULJMwlw3ZJ7RBs51Zs4I46nVYlpBWnGGILDA4UGIwt2gXfy4EjIVTzT1BxC2JKizgN945hnseWcD1EjGkAkswG42uANN/nFOA4eyMClMCRmBzzBgnDJMkSy31c4h2SQQS7AuoFgLl8Vrg8zJVYQkJQwSLpB7QSXuQHchnFzmxDQmNNgYByGBN2uRcv84LoFFIIa7HhnfPQeccjhgiqUL4UOcyzlR+8rTXPzhnsionTA84FndKE2DjJ73blCakU6ncb955b9IcKrWAcedm/qJ9olkuqRbFFXbH6CGyIe1y/L7W+BpieCj5/nSAqfaLixfgHP9rCPJlaQcwnmw9IxRxNM2uaaDDIfRXm3pePYCNYPvHwSsjwZUdB0SO1IWyFnQE7sZHprF5qWId33AE5ZAaQkRPAHaRi4uTBSZ4IAE0y+GEW8SI9GeL6+v8Ahhjk+vqhjPXkrA7BiVEDzYn2ipU5P2VNuwKBv4sPOElfPyCvri5Z5hPhgBDb4Hl7QBJZYlcDLSRi34rh/DfCrp3X1/L+Q3eNFjL4piGZnXMCWb+JBLeUYGdJSJgQCCEFQtd72PlDepmnu4ivQ/WWOtgG36mEdbIWZhUEi+g0GV3yMF4tEbElPUymnlanIKD+Kbe0H0lK812ZgSeXDyiiklqe758RpwB84ayOsxlQSLht4y/dIaAmhGmdsjo3jSTjKVLdI1AcscuENplEykAXCex4i1vSFVHWrQsOSPvMSN9mFjDOlmHqwHxHE+hOQDm784lw7sZ8UL6uWAtzYMX8IDoNkTZ5JS3MlvKGVTJWpbKRnawUz7y++NpRU46sfujlAlPSqEjGzCJpJiFl0lgoJdizS0m7840OyZbTUKSVJsnunCQVHQ84ffQpK0qdINvG+dheFlEhjYkgEMQGyL8wbR0WpchcWuCfSTo4qa8xKlKUM0kkuQCA3MvCXYyurKkTQWzIyYukYveNPQ7YC6pUsqSzd1lglQfXLItAHSigQJqSFYSoMQXbI3ByifDoer3HFK4DIUcLPYu/5f1g2pVNSjEFHE2RyDhnUNR84xeykVYmJMtQKArCp1ApbUKAdTchGsq6xwXIdgCAX9SAfSK3tsIZSp6NYVBeKYQSXJZg6T5CII6KLMpI6wg54Rlk2YMNaqtWQw8gHGViQ7xmtobWng4VFWHQAYQ25lJv4wFdcnOr4B1zSpIQrKX2bWdSbEG/CAp0rFcAIBJsLO2p35xMzSkYQAorOJwxAGTcDeIFJKgCCzeuTjSLIRA6yspCU2+y6cwHfz3wYiWlIBDFgWsSAeN4KSCRdk2Fs8n453iKTLcBxnkTn5mGG5LpMksHzubX0BcR1KrCS989N/jBCp4vY5WNtw3cYGUXhlENFi5j3f4aRyJg1D8/wIiiJARQYKFRplvuD6KEXS6lI19G9UL+EBCSdz/nhHqRy8YVpMZOhgKwE5qPMoP9yQfWJmqFvjj83ClJz4QsKN9+RB5R5hbTztCaEHUxoJiDdz5o+MuOheJT3t/UB73jo7Qg62UCZM4AcAAYrXNQRfFNO4lRHoPjA5mFfdLcL/En2ifUkhim/E2/ptG6kjJZUas5JShHAIS/mvEYiqqKgA5I+6pSzl90CwG6L6coHeluRloPQpEECXj/AGeFJ4MT/sB9460vB25XIkko7qU8bvnvUWHhFtNLlpPcCzvcn2+cXDZa/tvzcj0vDeikyU/6IJ3q4cVqbyEQyyVepSEXYFSbOKzZ0jgH+Bg1GwGuSFXyLP5BzDeUhah2VBI4DF6gYYIRRN3iVeg8gAI8fJKvJujC/AnVQWH1eHj8gSYUVdYhK8PeaxZjfc2hjZpl7g2mQ/JjAbeo5cqoaVdw63ILLJL2DYfy0LjnqdMM8dKx1SV8st2sPBTW8oeU9WFIUAQQRyvoQDGPok8bbgfhkIe0zjexGTpy5kxWhdAxoFAKIvmDl4teBVApmrBs5xBru5N38ohJnpC3te2fxy13xKqBUsnSza2zF9YKTJPaRHYmyR1y53aYKLB3xXufvEPlDLbRxEAhJbQm45/nSB6OpKLZg7352Z/aLZ1claxhUOyGtoXvaz24QdL5AqTojsiyCO6ASAx5HMZ3OsFhQIINw4GnDczZ8/OKqWWwfUkuORI8rRFUl1lIuGJF7JUD2gp372L0hGmdtdHs2iRuzyKSRAc6SxPaNhlpfiReLkVqcRHZSQLo7pBGvaZ+YfnANSt1KwixIc8QM/JoaUaVip26M9teSnriQmwAcBIvzbSB0SFEhWIptlcvp7wyrk9pwpnsXe3iLNFa5gSLF23uTF4yqINDbFtVMKAQ93LuHz3tzMK6ieVKdRxebNu0hhVALJILPppAIkdoAsz+HjA1WUUKGdKoFIYMIuaKqXXIXsB+MENGiL2Ea3IRJo9wHcY9aDYCMc0Sj1o6w0RiQUd5845o9wwDqI/nIR0Swx0dYQOZJQlWaVHni9ktF9O6u6CNPsp8HjabL2DToB64kAFABKsA7Swk2VuF+DRZMMkBOCYlJUkrSEhBKkpmdWWVMLEE5KSL3IyjJk+1sUZvHTtea24vwKsD8sQyOja1hy3LCVf7iWgWfRplEhRuNCVf2hJEaKq2PTLJwzySVobrVJZKVoKilQSzqBDZsMQEWSNl06EWnywtJLkKSxASghOEqYKdZ390xmj9r4uZN/lpa+e/5fwP214XzEez52K0tC/AISPOyobfRMF14RxdyPMn2hgukkgqxVCCzXBR91StD+63iIn1El2+kywymspN+0lLlTv9p+QN4z5PtTDP3XXwb/YvCCXLKqdSCGBJ5gejgCJE4srEaqv5NlFsmdIJQDOSQUhT9YBYqSkgHE7hy75NrCtE+WozesUMITNXLaYi4lqIQnEHcq4l4yvqoSurdfD/AHRfWlwR2vUJ6taVsykkFT4M+ObPxEYWmlJc5M/FvAHSN/TSJPVqXMKZainEjHMSoBGEqZZD4TlmODOYx1VNE6biBBFhkABb7LHKN3S5VNyjHx9bE8jsLohuc+g8YunVxlkDClQs+gfgDAtZO6tIRiDG7hifmmAZaUk5ng93Mb4wvkjKdcDuTNQT2gRi+6GA38DF80EBOFbA5OQSL3ZtOEK5KynJQ/lH5bygidUKOF27trM2d33xSMfQzTmvI1lbQUAQrAq32iCPEZtePKZMqaQCjCTexw+AS0ASu6WxO1mIvvUrhpEZKCcsz6Q+gj3LNHTSSgkAlhqSC58rNa2kVVUt0KCVYSkY0m98ytLDfp+RE6IKACVG7A79S1+QEUbbnAUxuAoq7PbIKiOziASXdO4uLaRGUb5HhKnsIEGVULCVkIJF1kkM2gdWEnwgra8oSJaEpmKWtBIZLZXI6waAOwPzhGpGI3UDvf56wx2nXzOpQFgYgSAoJAKUAWS+FhfQHKDKG6Lxmmtyo1RULpUh3N/h5RUEg3Dkc7xUpZ6t3sThBa5IIJYHIAbojLKwGSUq9D5GEki0WdOpUEXBeAUSMMxIdwTrdvAwzBKhuPH8fhA1PLPXB7jMXDDixz5QqGdBUuYRZWBX8rfjE+rxXAA8fYEwcRbupPEXHlZoqXs9RuE2/dLiNK2RB8goBGTxwVv9ou6lswrwv+fOLQlG8+/veDYAYIHERFuMFdSTkoEfnfePOqVwPr7xwSh94B/PCPQjh5GCEyXHdB5HF/iIGnJyT5F/bKAcVNz9I6LMG8HzHxj2OCaNKesBEztgKDBXaA5PCHacoBSgAAzAMMhuHCOjoy4v6tfXJafuoZUlDL/6aP6R8o6RRS37iNfsj5R0dGdtub+H7lMfCISqRD9xOf3RFQkJwr7ItlYW5R7HQmRsUWVMlJSSQCbXIERp5KcKhhDchxjo6K3sKD1CBhVYflohsXSOjorAXyV7Q/aGIScx4+0dHRqjwQnyGSh2H4j2MHgOtT746OiiMsycj/U4IJHAuLjdHJUd+kdHQSQ/lmyf/wA0/GJhAKpiSAU4UljcOxu0dHQvg6PvGHqkhzbUw66Y2lyALAoQSBqcKrnjbOOjonPlG7HwzPT1HAgadotxJLmK5yB1KSwdzfWOjoWQ6CdlLJRck31g7Zo+uV/CfcR0dE48lpcEaiyy0HUayWLmOjo0MgHTTlAtegM7B7R0dHIJ4hIwvrE0IBzAMdHQTgCq70Viad5846OgBQ+lZCOjo6OCf//Z"/>
          <p:cNvSpPr>
            <a:spLocks noChangeAspect="1" noChangeArrowheads="1"/>
          </p:cNvSpPr>
          <p:nvPr/>
        </p:nvSpPr>
        <p:spPr bwMode="auto">
          <a:xfrm>
            <a:off x="10599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ar-SA" altLang="en-US"/>
          </a:p>
        </p:txBody>
      </p:sp>
      <p:pic>
        <p:nvPicPr>
          <p:cNvPr id="55300" name="Picture 6" descr="http://wasatiaonline.net/admin/softs/news/data/upload/1297668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69" y="1735327"/>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itle 4"/>
          <p:cNvSpPr>
            <a:spLocks noGrp="1"/>
          </p:cNvSpPr>
          <p:nvPr>
            <p:ph type="title" idx="4294967295"/>
          </p:nvPr>
        </p:nvSpPr>
        <p:spPr>
          <a:xfrm>
            <a:off x="134470" y="365125"/>
            <a:ext cx="10515600" cy="1325563"/>
          </a:xfrm>
        </p:spPr>
        <p:txBody>
          <a:bodyPr/>
          <a:lstStyle/>
          <a:p>
            <a:pPr algn="ctr" rtl="1"/>
            <a:r>
              <a:rPr lang="ar-SA" altLang="en-US" b="1" dirty="0"/>
              <a:t>الإيمان/الرقابة الإلهية</a:t>
            </a:r>
            <a:endParaRPr lang="ar-SA" altLang="en-US" dirty="0"/>
          </a:p>
        </p:txBody>
      </p:sp>
      <p:sp>
        <p:nvSpPr>
          <p:cNvPr id="2" name="مربع نص 1"/>
          <p:cNvSpPr txBox="1"/>
          <p:nvPr/>
        </p:nvSpPr>
        <p:spPr>
          <a:xfrm>
            <a:off x="1868595" y="6010836"/>
            <a:ext cx="8621271" cy="584775"/>
          </a:xfrm>
          <a:prstGeom prst="rect">
            <a:avLst/>
          </a:prstGeom>
          <a:noFill/>
        </p:spPr>
        <p:txBody>
          <a:bodyPr wrap="none" rtlCol="0">
            <a:spAutoFit/>
          </a:bodyPr>
          <a:lstStyle/>
          <a:p>
            <a:pPr algn="r" rtl="1"/>
            <a:r>
              <a:rPr lang="ar-SA" sz="3200" dirty="0"/>
              <a:t>الإيمان الصحيح يحمل النفس على كل فضيلة ويدفعها إلى كل خير</a:t>
            </a:r>
            <a:endParaRPr lang="en-US" sz="3200" dirty="0"/>
          </a:p>
        </p:txBody>
      </p:sp>
    </p:spTree>
    <p:extLst>
      <p:ext uri="{BB962C8B-B14F-4D97-AF65-F5344CB8AC3E}">
        <p14:creationId xmlns:p14="http://schemas.microsoft.com/office/powerpoint/2010/main" val="383369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ttp://images.idiva.com/media/healthmeup/photogallery/2013/Feb/brain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2420938"/>
            <a:ext cx="62944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2"/>
          <p:cNvSpPr>
            <a:spLocks noGrp="1"/>
          </p:cNvSpPr>
          <p:nvPr>
            <p:ph type="title" idx="4294967295"/>
          </p:nvPr>
        </p:nvSpPr>
        <p:spPr>
          <a:xfrm>
            <a:off x="1524000" y="274638"/>
            <a:ext cx="8229600" cy="1143000"/>
          </a:xfrm>
        </p:spPr>
        <p:txBody>
          <a:bodyPr/>
          <a:lstStyle/>
          <a:p>
            <a:pPr algn="ctr" rtl="1"/>
            <a:r>
              <a:rPr lang="ar-SA" altLang="en-US" b="1" dirty="0"/>
              <a:t>العقل</a:t>
            </a:r>
            <a:endParaRPr lang="ar-SA" altLang="en-US" dirty="0"/>
          </a:p>
        </p:txBody>
      </p:sp>
    </p:spTree>
    <p:extLst>
      <p:ext uri="{BB962C8B-B14F-4D97-AF65-F5344CB8AC3E}">
        <p14:creationId xmlns:p14="http://schemas.microsoft.com/office/powerpoint/2010/main" val="2796011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1524000" y="274638"/>
            <a:ext cx="8229600" cy="1143000"/>
          </a:xfrm>
        </p:spPr>
        <p:txBody>
          <a:bodyPr/>
          <a:lstStyle/>
          <a:p>
            <a:pPr algn="ctr" rtl="1"/>
            <a:r>
              <a:rPr lang="ar-SA" altLang="en-US" b="1" dirty="0"/>
              <a:t>الضمير</a:t>
            </a:r>
            <a:endParaRPr lang="ar-SA" altLang="en-US" dirty="0"/>
          </a:p>
        </p:txBody>
      </p:sp>
      <p:pic>
        <p:nvPicPr>
          <p:cNvPr id="57347" name="Picture 4" descr="https://encrypted-tbn1.gstatic.com/images?q=tbn:ANd9GcSaCsqZFz4uCl7lJzi4riPlvDG1ZXetL9GS5m-RB2-0AzPk1u0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00376" y="1542680"/>
            <a:ext cx="5832475" cy="4032250"/>
          </a:xfrm>
        </p:spPr>
      </p:pic>
      <p:sp>
        <p:nvSpPr>
          <p:cNvPr id="2" name="مربع نص 1"/>
          <p:cNvSpPr txBox="1"/>
          <p:nvPr/>
        </p:nvSpPr>
        <p:spPr>
          <a:xfrm>
            <a:off x="739598" y="5983942"/>
            <a:ext cx="9898864" cy="523220"/>
          </a:xfrm>
          <a:prstGeom prst="rect">
            <a:avLst/>
          </a:prstGeom>
          <a:noFill/>
        </p:spPr>
        <p:txBody>
          <a:bodyPr wrap="none" rtlCol="0">
            <a:spAutoFit/>
          </a:bodyPr>
          <a:lstStyle/>
          <a:p>
            <a:r>
              <a:rPr lang="ar-SA" sz="2800" dirty="0"/>
              <a:t>من طبيعة هذه الحاسة أنها تدفع صاحبها إلى الالتزام بفعل الخير وتزجره عن فعل الشر</a:t>
            </a:r>
            <a:endParaRPr lang="en-US" sz="2800" dirty="0"/>
          </a:p>
        </p:txBody>
      </p:sp>
    </p:spTree>
    <p:extLst>
      <p:ext uri="{BB962C8B-B14F-4D97-AF65-F5344CB8AC3E}">
        <p14:creationId xmlns:p14="http://schemas.microsoft.com/office/powerpoint/2010/main" val="2250783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deas4life.ws/wp-content/uploads/2010/02/ch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3414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descr="http://www.fao.org/wairdocs/af199a/af199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4797426"/>
            <a:ext cx="2424112"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itle 3"/>
          <p:cNvSpPr>
            <a:spLocks noGrp="1"/>
          </p:cNvSpPr>
          <p:nvPr>
            <p:ph type="title" idx="4294967295"/>
          </p:nvPr>
        </p:nvSpPr>
        <p:spPr>
          <a:xfrm>
            <a:off x="1827213" y="274638"/>
            <a:ext cx="8229600" cy="1143000"/>
          </a:xfrm>
        </p:spPr>
        <p:txBody>
          <a:bodyPr/>
          <a:lstStyle/>
          <a:p>
            <a:pPr algn="ctr" rtl="1"/>
            <a:r>
              <a:rPr lang="ar-SA" altLang="en-US" b="1" dirty="0"/>
              <a:t>سلطة المجتمع</a:t>
            </a:r>
            <a:endParaRPr lang="ar-SA" altLang="en-US" dirty="0"/>
          </a:p>
        </p:txBody>
      </p:sp>
    </p:spTree>
    <p:extLst>
      <p:ext uri="{BB962C8B-B14F-4D97-AF65-F5344CB8AC3E}">
        <p14:creationId xmlns:p14="http://schemas.microsoft.com/office/powerpoint/2010/main" val="4181639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dakahliaikhwan.com/images/articles/QJGbEguQy56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2420939"/>
            <a:ext cx="563086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1" y="2492376"/>
            <a:ext cx="2663825" cy="170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A" sz="2800" b="1" dirty="0">
                <a:solidFill>
                  <a:schemeClr val="bg1"/>
                </a:solidFill>
              </a:rPr>
              <a:t>كلكم راع وكلكم مسئول عن رعيته</a:t>
            </a:r>
            <a:endParaRPr lang="ar-SA" sz="2800" dirty="0">
              <a:solidFill>
                <a:schemeClr val="bg1"/>
              </a:solidFill>
            </a:endParaRPr>
          </a:p>
        </p:txBody>
      </p:sp>
      <p:sp>
        <p:nvSpPr>
          <p:cNvPr id="59396" name="Title 4"/>
          <p:cNvSpPr>
            <a:spLocks noGrp="1"/>
          </p:cNvSpPr>
          <p:nvPr>
            <p:ph type="title" idx="4294967295"/>
          </p:nvPr>
        </p:nvSpPr>
        <p:spPr>
          <a:xfrm>
            <a:off x="1524000" y="274638"/>
            <a:ext cx="8229600" cy="1143000"/>
          </a:xfrm>
        </p:spPr>
        <p:txBody>
          <a:bodyPr/>
          <a:lstStyle/>
          <a:p>
            <a:pPr algn="ctr" rtl="1"/>
            <a:r>
              <a:rPr lang="ar-SA" altLang="en-US" dirty="0"/>
              <a:t>سلطة الحاكم</a:t>
            </a:r>
          </a:p>
        </p:txBody>
      </p:sp>
    </p:spTree>
    <p:extLst>
      <p:ext uri="{BB962C8B-B14F-4D97-AF65-F5344CB8AC3E}">
        <p14:creationId xmlns:p14="http://schemas.microsoft.com/office/powerpoint/2010/main" val="935789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992313" y="1023938"/>
            <a:ext cx="8229600" cy="5327650"/>
          </a:xfrm>
        </p:spPr>
        <p:txBody>
          <a:bodyPr/>
          <a:lstStyle/>
          <a:p>
            <a:pPr algn="r" rtl="1"/>
            <a:r>
              <a:rPr lang="ar-SA" altLang="en-US" dirty="0"/>
              <a:t>الإلزام بقدر </a:t>
            </a:r>
            <a:r>
              <a:rPr lang="ar-SA" altLang="en-US" dirty="0" err="1"/>
              <a:t>الإستطاعة</a:t>
            </a:r>
            <a:r>
              <a:rPr lang="ar-SA" altLang="en-US" dirty="0"/>
              <a:t> </a:t>
            </a:r>
          </a:p>
          <a:p>
            <a:pPr algn="r" rtl="1"/>
            <a:r>
              <a:rPr lang="ar-SA" altLang="en-US" dirty="0"/>
              <a:t> سهولة التطبيق</a:t>
            </a:r>
          </a:p>
          <a:p>
            <a:pPr algn="r" rtl="1"/>
            <a:r>
              <a:rPr lang="ar-SA" altLang="en-US" dirty="0"/>
              <a:t>مراعاة الحالات </a:t>
            </a:r>
            <a:r>
              <a:rPr lang="ar-SA" altLang="en-US" dirty="0" err="1"/>
              <a:t>الإستـثـنائية</a:t>
            </a:r>
            <a:endParaRPr lang="ar-SA" altLang="en-US" dirty="0"/>
          </a:p>
          <a:p>
            <a:pPr algn="r" rtl="1">
              <a:buFontTx/>
              <a:buNone/>
            </a:pPr>
            <a:r>
              <a:rPr lang="ar-SA" altLang="en-US" dirty="0"/>
              <a:t>  .رفع الحرج </a:t>
            </a:r>
          </a:p>
          <a:p>
            <a:pPr algn="r" rtl="1">
              <a:buFontTx/>
              <a:buNone/>
            </a:pPr>
            <a:r>
              <a:rPr lang="ar-SA" altLang="en-US" dirty="0"/>
              <a:t>  .الإكراه </a:t>
            </a:r>
          </a:p>
          <a:p>
            <a:pPr algn="r" rtl="1">
              <a:buFontTx/>
              <a:buNone/>
            </a:pPr>
            <a:r>
              <a:rPr lang="ar-SA" altLang="en-US" dirty="0"/>
              <a:t>  .إباحة الكذب </a:t>
            </a:r>
          </a:p>
          <a:p>
            <a:pPr algn="r" rtl="1">
              <a:buFontTx/>
              <a:buNone/>
            </a:pPr>
            <a:r>
              <a:rPr lang="ar-SA" altLang="en-US" dirty="0"/>
              <a:t>  </a:t>
            </a:r>
            <a:r>
              <a:rPr lang="ar-SA" altLang="en-US" b="1" dirty="0"/>
              <a:t>.</a:t>
            </a:r>
            <a:r>
              <a:rPr lang="ar-SA" altLang="en-US" b="1" i="1" dirty="0" err="1"/>
              <a:t>إستثناء</a:t>
            </a:r>
            <a:r>
              <a:rPr lang="ar-SA" altLang="en-US" b="1" i="1" dirty="0"/>
              <a:t> من القواعد </a:t>
            </a:r>
            <a:r>
              <a:rPr lang="ar-SA" altLang="en-US" b="1" i="1" dirty="0" err="1"/>
              <a:t>الإخلاقية</a:t>
            </a:r>
            <a:r>
              <a:rPr lang="ar-SA" altLang="en-US" b="1" i="1" dirty="0"/>
              <a:t> العامة،  وليست جزءاً من الأخلاق </a:t>
            </a:r>
          </a:p>
          <a:p>
            <a:pPr algn="r" rtl="1"/>
            <a:r>
              <a:rPr lang="ar-SA" altLang="en-US" dirty="0"/>
              <a:t>  مراعاة الفروق الفردية </a:t>
            </a:r>
          </a:p>
          <a:p>
            <a:pPr algn="r" rtl="1"/>
            <a:r>
              <a:rPr lang="ar-SA" altLang="en-US" dirty="0"/>
              <a:t>  مراعاة الأحوال الطارئة والضرورات </a:t>
            </a:r>
            <a:endParaRPr lang="en-US" altLang="en-US" dirty="0">
              <a:cs typeface="Arial" panose="020B0604020202020204" pitchFamily="34" charset="0"/>
            </a:endParaRPr>
          </a:p>
        </p:txBody>
      </p:sp>
      <p:sp>
        <p:nvSpPr>
          <p:cNvPr id="20484" name="WordArt 4"/>
          <p:cNvSpPr>
            <a:spLocks noChangeArrowheads="1" noChangeShapeType="1" noTextEdit="1"/>
          </p:cNvSpPr>
          <p:nvPr/>
        </p:nvSpPr>
        <p:spPr bwMode="auto">
          <a:xfrm>
            <a:off x="5232400" y="115888"/>
            <a:ext cx="2592388" cy="16557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kern="10">
                <a:solidFill>
                  <a:srgbClr val="FFFFFF"/>
                </a:solidFill>
                <a:latin typeface="+mn-cs"/>
                <a:ea typeface="+mn-cs"/>
              </a:rPr>
              <a:t>خصائص</a:t>
            </a:r>
          </a:p>
          <a:p>
            <a:pPr algn="ctr"/>
            <a:r>
              <a:rPr lang="ar-SA" sz="3600" kern="10">
                <a:solidFill>
                  <a:srgbClr val="FFFFFF"/>
                </a:solidFill>
                <a:latin typeface="+mn-cs"/>
                <a:ea typeface="+mn-cs"/>
              </a:rPr>
              <a:t>الإلزام الأخلاقي</a:t>
            </a:r>
          </a:p>
          <a:p>
            <a:pPr algn="ctr"/>
            <a:r>
              <a:rPr lang="ar-SA" sz="3600" kern="10">
                <a:solidFill>
                  <a:srgbClr val="FFFFFF"/>
                </a:solidFill>
                <a:latin typeface="+mn-cs"/>
                <a:ea typeface="+mn-cs"/>
              </a:rPr>
              <a:t>في الإسلام</a:t>
            </a:r>
            <a:endParaRPr lang="en-US" sz="3600" kern="10">
              <a:solidFill>
                <a:srgbClr val="FFFFFF"/>
              </a:solidFill>
              <a:latin typeface="+mn-cs"/>
              <a:ea typeface="+mn-cs"/>
            </a:endParaRPr>
          </a:p>
        </p:txBody>
      </p:sp>
    </p:spTree>
    <p:extLst>
      <p:ext uri="{BB962C8B-B14F-4D97-AF65-F5344CB8AC3E}">
        <p14:creationId xmlns:p14="http://schemas.microsoft.com/office/powerpoint/2010/main" val="3717496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800" decel="100000"/>
                                        <p:tgtEl>
                                          <p:spTgt spid="20484"/>
                                        </p:tgtEl>
                                      </p:cBhvr>
                                    </p:animEffect>
                                    <p:anim calcmode="lin" valueType="num">
                                      <p:cBhvr>
                                        <p:cTn id="8" dur="800" decel="100000" fill="hold"/>
                                        <p:tgtEl>
                                          <p:spTgt spid="20484"/>
                                        </p:tgtEl>
                                        <p:attrNameLst>
                                          <p:attrName>style.rotation</p:attrName>
                                        </p:attrNameLst>
                                      </p:cBhvr>
                                      <p:tavLst>
                                        <p:tav tm="0">
                                          <p:val>
                                            <p:fltVal val="-90"/>
                                          </p:val>
                                        </p:tav>
                                        <p:tav tm="100000">
                                          <p:val>
                                            <p:fltVal val="0"/>
                                          </p:val>
                                        </p:tav>
                                      </p:tavLst>
                                    </p:anim>
                                    <p:anim calcmode="lin" valueType="num">
                                      <p:cBhvr>
                                        <p:cTn id="9" dur="800" decel="100000" fill="hold"/>
                                        <p:tgtEl>
                                          <p:spTgt spid="20484"/>
                                        </p:tgtEl>
                                        <p:attrNameLst>
                                          <p:attrName>ppt_x</p:attrName>
                                        </p:attrNameLst>
                                      </p:cBhvr>
                                      <p:tavLst>
                                        <p:tav tm="0">
                                          <p:val>
                                            <p:strVal val="#ppt_x+0.4"/>
                                          </p:val>
                                        </p:tav>
                                        <p:tav tm="100000">
                                          <p:val>
                                            <p:strVal val="#ppt_x-0.05"/>
                                          </p:val>
                                        </p:tav>
                                      </p:tavLst>
                                    </p:anim>
                                    <p:anim calcmode="lin" valueType="num">
                                      <p:cBhvr>
                                        <p:cTn id="10" dur="800" decel="100000" fill="hold"/>
                                        <p:tgtEl>
                                          <p:spTgt spid="204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1000"/>
                                  </p:stCondLst>
                                  <p:childTnLst>
                                    <p:set>
                                      <p:cBhvr>
                                        <p:cTn id="15" dur="1" fill="hold">
                                          <p:stCondLst>
                                            <p:cond delay="0"/>
                                          </p:stCondLst>
                                        </p:cTn>
                                        <p:tgtEl>
                                          <p:spTgt spid="20483"/>
                                        </p:tgtEl>
                                        <p:attrNameLst>
                                          <p:attrName>style.visibility</p:attrName>
                                        </p:attrNameLst>
                                      </p:cBhvr>
                                      <p:to>
                                        <p:strVal val="visible"/>
                                      </p:to>
                                    </p:set>
                                    <p:animEffect transition="in" filter="fade">
                                      <p:cBhvr>
                                        <p:cTn id="16"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A" sz="5400" dirty="0"/>
              <a:t>مصادر الإلزام</a:t>
            </a:r>
            <a:endParaRPr lang="en-US" sz="5400" dirty="0"/>
          </a:p>
        </p:txBody>
      </p:sp>
      <p:sp>
        <p:nvSpPr>
          <p:cNvPr id="3" name="مستطيل 2"/>
          <p:cNvSpPr/>
          <p:nvPr/>
        </p:nvSpPr>
        <p:spPr>
          <a:xfrm>
            <a:off x="6444343" y="2090057"/>
            <a:ext cx="5297714" cy="451394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v"/>
            </a:pPr>
            <a:r>
              <a:rPr lang="ar-SA" sz="3600" dirty="0"/>
              <a:t>مصادر خارجية:</a:t>
            </a:r>
          </a:p>
          <a:p>
            <a:pPr algn="r" rtl="1"/>
            <a:r>
              <a:rPr lang="ar-SA" sz="3600" dirty="0"/>
              <a:t>       -الدين</a:t>
            </a:r>
          </a:p>
          <a:p>
            <a:pPr algn="r" rtl="1"/>
            <a:r>
              <a:rPr lang="ar-SA" sz="3600" dirty="0"/>
              <a:t>       -المجتمع</a:t>
            </a:r>
          </a:p>
          <a:p>
            <a:pPr marL="285750" indent="-285750" algn="r" rtl="1">
              <a:buFont typeface="Wingdings" panose="05000000000000000000" pitchFamily="2" charset="2"/>
              <a:buChar char="v"/>
            </a:pPr>
            <a:r>
              <a:rPr lang="ar-SA" sz="3600" dirty="0"/>
              <a:t>مصادر داخلية</a:t>
            </a:r>
          </a:p>
          <a:p>
            <a:pPr algn="r" rtl="1"/>
            <a:r>
              <a:rPr lang="ar-SA" sz="3600" dirty="0"/>
              <a:t>      -العقل</a:t>
            </a:r>
          </a:p>
          <a:p>
            <a:pPr algn="r" rtl="1"/>
            <a:r>
              <a:rPr lang="ar-SA" sz="3600" dirty="0"/>
              <a:t>      -الضمير</a:t>
            </a:r>
          </a:p>
          <a:p>
            <a:pPr algn="r" rtl="1"/>
            <a:r>
              <a:rPr lang="ar-SA" sz="3600" dirty="0"/>
              <a:t>      - المنفعة والتجربة</a:t>
            </a:r>
            <a:endParaRPr lang="en-US" sz="3600" dirty="0"/>
          </a:p>
        </p:txBody>
      </p:sp>
      <p:sp>
        <p:nvSpPr>
          <p:cNvPr id="4" name="مستطيل 3"/>
          <p:cNvSpPr/>
          <p:nvPr/>
        </p:nvSpPr>
        <p:spPr>
          <a:xfrm>
            <a:off x="595084" y="2133600"/>
            <a:ext cx="5297714" cy="451394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v"/>
            </a:pPr>
            <a:r>
              <a:rPr lang="ar-SA" sz="3600" dirty="0"/>
              <a:t>الوحي الإلهي</a:t>
            </a:r>
          </a:p>
          <a:p>
            <a:pPr marL="285750" indent="-285750" algn="r" rtl="1">
              <a:buFont typeface="Wingdings" panose="05000000000000000000" pitchFamily="2" charset="2"/>
              <a:buChar char="v"/>
            </a:pPr>
            <a:r>
              <a:rPr lang="ar-SA" sz="3600" dirty="0"/>
              <a:t>الإيمان والرقابة الإلهية</a:t>
            </a:r>
          </a:p>
          <a:p>
            <a:pPr marL="285750" indent="-285750" algn="r" rtl="1">
              <a:buFont typeface="Wingdings" panose="05000000000000000000" pitchFamily="2" charset="2"/>
              <a:buChar char="v"/>
            </a:pPr>
            <a:r>
              <a:rPr lang="ar-SA" sz="3600" dirty="0"/>
              <a:t>العقل</a:t>
            </a:r>
          </a:p>
          <a:p>
            <a:pPr marL="285750" indent="-285750" algn="r" rtl="1">
              <a:buFont typeface="Wingdings" panose="05000000000000000000" pitchFamily="2" charset="2"/>
              <a:buChar char="v"/>
            </a:pPr>
            <a:r>
              <a:rPr lang="ar-SA" sz="3600" dirty="0">
                <a:solidFill>
                  <a:srgbClr val="FFFF00"/>
                </a:solidFill>
              </a:rPr>
              <a:t>الضمير</a:t>
            </a:r>
          </a:p>
          <a:p>
            <a:pPr marL="285750" indent="-285750" algn="r" rtl="1">
              <a:buFont typeface="Wingdings" panose="05000000000000000000" pitchFamily="2" charset="2"/>
              <a:buChar char="v"/>
            </a:pPr>
            <a:r>
              <a:rPr lang="ar-SA" sz="3600" dirty="0"/>
              <a:t>سلطة المجتمع</a:t>
            </a:r>
          </a:p>
          <a:p>
            <a:pPr marL="285750" indent="-285750" algn="r" rtl="1">
              <a:buFont typeface="Wingdings" panose="05000000000000000000" pitchFamily="2" charset="2"/>
              <a:buChar char="v"/>
            </a:pPr>
            <a:r>
              <a:rPr lang="ar-SA" sz="3600" dirty="0"/>
              <a:t>سلطة الحاكم</a:t>
            </a:r>
            <a:endParaRPr lang="en-US" sz="3600" dirty="0"/>
          </a:p>
        </p:txBody>
      </p:sp>
      <p:sp>
        <p:nvSpPr>
          <p:cNvPr id="5" name="مربع نص 4"/>
          <p:cNvSpPr txBox="1"/>
          <p:nvPr/>
        </p:nvSpPr>
        <p:spPr>
          <a:xfrm>
            <a:off x="7503885" y="1378856"/>
            <a:ext cx="3066865" cy="707886"/>
          </a:xfrm>
          <a:prstGeom prst="rect">
            <a:avLst/>
          </a:prstGeom>
          <a:noFill/>
        </p:spPr>
        <p:txBody>
          <a:bodyPr wrap="none" rtlCol="0">
            <a:spAutoFit/>
          </a:bodyPr>
          <a:lstStyle/>
          <a:p>
            <a:r>
              <a:rPr lang="ar-SA" sz="4000" dirty="0"/>
              <a:t>في الفلسفة الغربية</a:t>
            </a:r>
            <a:endParaRPr lang="en-US" sz="4000" dirty="0"/>
          </a:p>
        </p:txBody>
      </p:sp>
      <p:sp>
        <p:nvSpPr>
          <p:cNvPr id="6" name="مربع نص 5"/>
          <p:cNvSpPr txBox="1"/>
          <p:nvPr/>
        </p:nvSpPr>
        <p:spPr>
          <a:xfrm>
            <a:off x="1415361" y="1410623"/>
            <a:ext cx="3595856" cy="707886"/>
          </a:xfrm>
          <a:prstGeom prst="rect">
            <a:avLst/>
          </a:prstGeom>
          <a:noFill/>
        </p:spPr>
        <p:txBody>
          <a:bodyPr wrap="none" rtlCol="0">
            <a:spAutoFit/>
          </a:bodyPr>
          <a:lstStyle/>
          <a:p>
            <a:r>
              <a:rPr lang="ar-SA" sz="4000" dirty="0"/>
              <a:t>في النظرية الاسلامية</a:t>
            </a:r>
            <a:endParaRPr lang="en-US" sz="4000" dirty="0"/>
          </a:p>
        </p:txBody>
      </p:sp>
    </p:spTree>
    <p:extLst>
      <p:ext uri="{BB962C8B-B14F-4D97-AF65-F5344CB8AC3E}">
        <p14:creationId xmlns:p14="http://schemas.microsoft.com/office/powerpoint/2010/main" val="16692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a:t>أبعاد النظرية الإسلامية</a:t>
            </a:r>
            <a:endParaRPr lang="en-US" dirty="0"/>
          </a:p>
        </p:txBody>
      </p:sp>
      <p:sp>
        <p:nvSpPr>
          <p:cNvPr id="3" name="عنصر نائب للمحتوى 2"/>
          <p:cNvSpPr>
            <a:spLocks noGrp="1"/>
          </p:cNvSpPr>
          <p:nvPr>
            <p:ph idx="1"/>
          </p:nvPr>
        </p:nvSpPr>
        <p:spPr/>
        <p:txBody>
          <a:bodyPr>
            <a:normAutofit fontScale="92500" lnSpcReduction="10000"/>
          </a:bodyPr>
          <a:lstStyle/>
          <a:p>
            <a:pPr algn="r" rtl="1">
              <a:lnSpc>
                <a:spcPct val="80000"/>
              </a:lnSpc>
              <a:defRPr/>
            </a:pPr>
            <a:r>
              <a:rPr lang="ar-SA" altLang="en-US" b="1" dirty="0"/>
              <a:t>أولاً : تحقيق الجانب </a:t>
            </a:r>
            <a:r>
              <a:rPr lang="ar-SA" altLang="en-US" b="1" dirty="0" err="1"/>
              <a:t>الايماني</a:t>
            </a:r>
            <a:r>
              <a:rPr lang="ar-SA" altLang="en-US" b="1" dirty="0"/>
              <a:t> التعبدي</a:t>
            </a:r>
            <a:endParaRPr lang="en-US" altLang="en-US" b="1" dirty="0"/>
          </a:p>
          <a:p>
            <a:pPr algn="r" rtl="1">
              <a:lnSpc>
                <a:spcPct val="80000"/>
              </a:lnSpc>
              <a:spcBef>
                <a:spcPct val="0"/>
              </a:spcBef>
              <a:defRPr/>
            </a:pPr>
            <a:r>
              <a:rPr lang="ar-SA" altLang="en-US" sz="2000" dirty="0">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a:p>
            <a:pPr algn="r" rtl="1">
              <a:lnSpc>
                <a:spcPct val="80000"/>
              </a:lnSpc>
              <a:spcBef>
                <a:spcPct val="0"/>
              </a:spcBef>
              <a:defRPr/>
            </a:pPr>
            <a:r>
              <a:rPr lang="ar-SA" altLang="en-US" b="1" dirty="0">
                <a:latin typeface="Times New Roman" panose="02020603050405020304" pitchFamily="18" charset="0"/>
                <a:cs typeface="Times New Roman" panose="02020603050405020304" pitchFamily="18" charset="0"/>
              </a:rPr>
              <a:t>ثانياً : تحقيق وحفظ مقاصد الشريعة </a:t>
            </a:r>
            <a:r>
              <a:rPr lang="ar-SA" altLang="en-US" b="1" dirty="0" err="1">
                <a:latin typeface="Times New Roman" panose="02020603050405020304" pitchFamily="18" charset="0"/>
                <a:cs typeface="Times New Roman" panose="02020603050405020304" pitchFamily="18" charset="0"/>
              </a:rPr>
              <a:t>الإسلاميه</a:t>
            </a:r>
            <a:endParaRPr lang="en-US" altLang="en-US" sz="1800" dirty="0">
              <a:latin typeface="Times New Roman" panose="02020603050405020304" pitchFamily="18" charset="0"/>
              <a:cs typeface="Times New Roman" panose="02020603050405020304" pitchFamily="18" charset="0"/>
            </a:endParaRPr>
          </a:p>
          <a:p>
            <a:pPr algn="r" rtl="1">
              <a:lnSpc>
                <a:spcPct val="80000"/>
              </a:lnSpc>
              <a:defRPr/>
            </a:pPr>
            <a:r>
              <a:rPr lang="ar-SA" altLang="en-US" b="1" dirty="0"/>
              <a:t>ثالثاً: تحقيق المصلحة</a:t>
            </a:r>
            <a:endParaRPr lang="en-US" altLang="en-US" dirty="0"/>
          </a:p>
          <a:p>
            <a:pPr algn="r" rtl="1">
              <a:lnSpc>
                <a:spcPct val="80000"/>
              </a:lnSpc>
              <a:defRPr/>
            </a:pPr>
            <a:r>
              <a:rPr lang="ar-SA" altLang="en-US" b="1" dirty="0"/>
              <a:t>رابعاً :دفع الضرر ورفعه</a:t>
            </a:r>
            <a:endParaRPr lang="en-US" altLang="en-US" dirty="0"/>
          </a:p>
          <a:p>
            <a:pPr algn="r" rtl="1">
              <a:lnSpc>
                <a:spcPct val="80000"/>
              </a:lnSpc>
              <a:defRPr/>
            </a:pPr>
            <a:r>
              <a:rPr lang="ar-SA" altLang="en-US" b="1" dirty="0"/>
              <a:t>خامساً :تقدير </a:t>
            </a:r>
            <a:r>
              <a:rPr lang="ar-SA" altLang="en-US" b="1" dirty="0" err="1"/>
              <a:t>المآلات</a:t>
            </a:r>
            <a:endParaRPr lang="en-US" altLang="en-US" dirty="0"/>
          </a:p>
          <a:p>
            <a:pPr algn="r" rtl="1">
              <a:lnSpc>
                <a:spcPct val="80000"/>
              </a:lnSpc>
              <a:defRPr/>
            </a:pPr>
            <a:r>
              <a:rPr lang="ar-SA" altLang="en-US" b="1" dirty="0"/>
              <a:t>سادساً:</a:t>
            </a:r>
            <a:r>
              <a:rPr lang="en-US" altLang="en-US" b="1" dirty="0"/>
              <a:t> </a:t>
            </a:r>
            <a:r>
              <a:rPr lang="ar-SA" altLang="en-US" b="1" dirty="0"/>
              <a:t>حفظ الحقوق</a:t>
            </a:r>
            <a:endParaRPr lang="en-US" altLang="en-US" dirty="0"/>
          </a:p>
          <a:p>
            <a:pPr algn="r" rtl="1">
              <a:lnSpc>
                <a:spcPct val="80000"/>
              </a:lnSpc>
              <a:defRPr/>
            </a:pPr>
            <a:r>
              <a:rPr lang="ar-SA" altLang="en-US" b="1" dirty="0"/>
              <a:t>سابعاً :تحقيق واجب الرعاية</a:t>
            </a:r>
            <a:endParaRPr lang="en-US" altLang="en-US" dirty="0"/>
          </a:p>
          <a:p>
            <a:pPr algn="r" rtl="1">
              <a:lnSpc>
                <a:spcPct val="80000"/>
              </a:lnSpc>
              <a:defRPr/>
            </a:pPr>
            <a:r>
              <a:rPr lang="ar-SA" altLang="en-US" b="1" dirty="0"/>
              <a:t>ثامناً :قواعد أخلاقية يجب مراعاتها</a:t>
            </a:r>
            <a:endParaRPr lang="en-US" altLang="en-US" b="1" dirty="0"/>
          </a:p>
          <a:p>
            <a:pPr algn="r" rtl="1">
              <a:lnSpc>
                <a:spcPct val="80000"/>
              </a:lnSpc>
              <a:defRPr/>
            </a:pPr>
            <a:r>
              <a:rPr lang="ar-SA" altLang="en-US" b="1" dirty="0"/>
              <a:t>تاسعاً :حسن الخلق في التعامل مع الناس </a:t>
            </a:r>
            <a:endParaRPr lang="en-US" altLang="en-US" dirty="0"/>
          </a:p>
          <a:p>
            <a:pPr algn="r" rtl="1">
              <a:lnSpc>
                <a:spcPct val="80000"/>
              </a:lnSpc>
              <a:defRPr/>
            </a:pPr>
            <a:r>
              <a:rPr lang="ar-SA" altLang="en-US" b="1" dirty="0"/>
              <a:t>عاشراً : مراعاة القواعد </a:t>
            </a:r>
            <a:r>
              <a:rPr lang="ar-SA" altLang="en-US" b="1" dirty="0" err="1"/>
              <a:t>الفقهيه</a:t>
            </a:r>
            <a:endParaRPr lang="en-US" altLang="en-US" b="1" dirty="0"/>
          </a:p>
          <a:p>
            <a:pPr algn="r" rtl="1"/>
            <a:endParaRPr lang="en-US" dirty="0"/>
          </a:p>
        </p:txBody>
      </p:sp>
    </p:spTree>
    <p:extLst>
      <p:ext uri="{BB962C8B-B14F-4D97-AF65-F5344CB8AC3E}">
        <p14:creationId xmlns:p14="http://schemas.microsoft.com/office/powerpoint/2010/main" val="587033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BAD965-DD84-4386-9FF5-EE0E7E2A9E19}"/>
              </a:ext>
            </a:extLst>
          </p:cNvPr>
          <p:cNvSpPr>
            <a:spLocks noGrp="1"/>
          </p:cNvSpPr>
          <p:nvPr>
            <p:ph type="ctrTitle"/>
          </p:nvPr>
        </p:nvSpPr>
        <p:spPr/>
        <p:txBody>
          <a:bodyPr>
            <a:normAutofit/>
          </a:bodyPr>
          <a:lstStyle/>
          <a:p>
            <a:r>
              <a:rPr lang="ar-SA" sz="8800" dirty="0"/>
              <a:t>المسؤولية الأخلاقية</a:t>
            </a:r>
          </a:p>
        </p:txBody>
      </p:sp>
      <p:sp>
        <p:nvSpPr>
          <p:cNvPr id="8" name="Subtitle 7">
            <a:extLst>
              <a:ext uri="{FF2B5EF4-FFF2-40B4-BE49-F238E27FC236}">
                <a16:creationId xmlns:a16="http://schemas.microsoft.com/office/drawing/2014/main" id="{19B773C3-E3BA-41E1-B31E-0F12233CE414}"/>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2839365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EA0475-93CB-4C63-B950-8D4E0F84D9F8}"/>
              </a:ext>
            </a:extLst>
          </p:cNvPr>
          <p:cNvSpPr txBox="1"/>
          <p:nvPr/>
        </p:nvSpPr>
        <p:spPr>
          <a:xfrm>
            <a:off x="1470582" y="1423447"/>
            <a:ext cx="10133814" cy="5770747"/>
          </a:xfrm>
          <a:prstGeom prst="rect">
            <a:avLst/>
          </a:prstGeom>
          <a:noFill/>
        </p:spPr>
        <p:txBody>
          <a:bodyPr wrap="square">
            <a:spAutoFit/>
          </a:bodyPr>
          <a:lstStyle/>
          <a:p>
            <a:pPr marL="228600" algn="just" rtl="1">
              <a:lnSpc>
                <a:spcPct val="107000"/>
              </a:lnSpc>
              <a:spcAft>
                <a:spcPts val="800"/>
              </a:spcAft>
            </a:pPr>
            <a:r>
              <a:rPr lang="ar-SA" sz="4400" dirty="0">
                <a:effectLst/>
                <a:latin typeface="Calibri" panose="020F0502020204030204" pitchFamily="34" charset="0"/>
                <a:ea typeface="Calibri" panose="020F0502020204030204" pitchFamily="34" charset="0"/>
                <a:cs typeface="Times New Roman" panose="02020603050405020304" pitchFamily="18" charset="0"/>
              </a:rPr>
              <a:t>"تحمل الشخص نتيجة التزاماته وقراراته واختياراته العملية من الناحية الإيجابية والسلبية أمام الله في الدرجة الأولى وأمام ضميره في الدرجة الثانية وأمام المجتمع في الدرجة الثالثة "</a:t>
            </a:r>
          </a:p>
          <a:p>
            <a:pPr marL="228600" algn="just" rtl="1">
              <a:lnSpc>
                <a:spcPct val="107000"/>
              </a:lnSpc>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800"/>
              </a:spcAft>
            </a:pPr>
            <a:r>
              <a:rPr lang="ar-SA" sz="4400" dirty="0">
                <a:effectLst/>
                <a:latin typeface="Calibri" panose="020F0502020204030204" pitchFamily="34" charset="0"/>
                <a:ea typeface="Calibri" panose="020F0502020204030204" pitchFamily="34" charset="0"/>
                <a:cs typeface="Times New Roman" panose="02020603050405020304" pitchFamily="18" charset="0"/>
              </a:rPr>
              <a:t>والمسؤولية شرط لازم للالتزام والإلزام الأخلاقي ولا يتصور وجودهما إلا بوجودها.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5339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3F08B6-475D-49AB-B449-3743CF8AE3B3}"/>
              </a:ext>
            </a:extLst>
          </p:cNvPr>
          <p:cNvSpPr txBox="1"/>
          <p:nvPr/>
        </p:nvSpPr>
        <p:spPr>
          <a:xfrm>
            <a:off x="1715678" y="1395168"/>
            <a:ext cx="9483365" cy="4049570"/>
          </a:xfrm>
          <a:prstGeom prst="rect">
            <a:avLst/>
          </a:prstGeom>
          <a:noFill/>
        </p:spPr>
        <p:txBody>
          <a:bodyPr wrap="square">
            <a:spAutoFit/>
          </a:bodyPr>
          <a:lstStyle/>
          <a:p>
            <a:pPr marL="342900" lvl="0" indent="-342900" algn="just" rtl="1">
              <a:lnSpc>
                <a:spcPct val="107000"/>
              </a:lnSpc>
              <a:spcAft>
                <a:spcPts val="800"/>
              </a:spcAft>
              <a:buFont typeface="+mj-lt"/>
              <a:buAutoNum type="arabicPeriod"/>
            </a:pPr>
            <a:r>
              <a:rPr lang="ar-SA" sz="2800" b="1" dirty="0">
                <a:effectLst/>
                <a:latin typeface="Calibri" panose="020F0502020204030204" pitchFamily="34" charset="0"/>
                <a:ea typeface="Calibri" panose="020F0502020204030204" pitchFamily="34" charset="0"/>
                <a:cs typeface="Times New Roman" panose="02020603050405020304" pitchFamily="18" charset="0"/>
              </a:rPr>
              <a:t> مسؤولية شخصية لا يشارك الفرد فيها أحد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76885" algn="just" rtl="1">
              <a:lnSpc>
                <a:spcPct val="107000"/>
              </a:lnSpc>
              <a:spcAft>
                <a:spcPts val="800"/>
              </a:spcAft>
            </a:pPr>
            <a:r>
              <a:rPr lang="ar-SA" sz="2800" dirty="0">
                <a:effectLst/>
                <a:latin typeface="Calibri" panose="020F0502020204030204" pitchFamily="34" charset="0"/>
                <a:ea typeface="Calibri" panose="020F0502020204030204" pitchFamily="34" charset="0"/>
                <a:cs typeface="Times New Roman" panose="02020603050405020304" pitchFamily="18" charset="0"/>
              </a:rPr>
              <a:t>قال تعالى:"</a:t>
            </a:r>
            <a:r>
              <a:rPr lang="ar-SA" sz="2800" b="1" dirty="0">
                <a:effectLst/>
                <a:latin typeface="Calibri" panose="020F0502020204030204" pitchFamily="34" charset="0"/>
                <a:ea typeface="Calibri" panose="020F0502020204030204" pitchFamily="34" charset="0"/>
                <a:cs typeface="Times New Roman" panose="02020603050405020304" pitchFamily="18" charset="0"/>
              </a:rPr>
              <a:t> كُلُّ نَفْسٍ بِمَا كَسَبَتْ رَهِينَةٌ"( المدثر: 38)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76885" algn="just" rtl="1">
              <a:lnSpc>
                <a:spcPct val="107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76885" algn="just" rtl="1">
              <a:lnSpc>
                <a:spcPct val="107000"/>
              </a:lnSpc>
              <a:spcAft>
                <a:spcPts val="800"/>
              </a:spcAft>
            </a:pPr>
            <a:r>
              <a:rPr lang="ar-SA" sz="2800" dirty="0">
                <a:effectLst/>
                <a:latin typeface="Calibri" panose="020F0502020204030204" pitchFamily="34" charset="0"/>
                <a:ea typeface="Calibri" panose="020F0502020204030204" pitchFamily="34" charset="0"/>
                <a:cs typeface="Times New Roman" panose="02020603050405020304" pitchFamily="18" charset="0"/>
              </a:rPr>
              <a:t>متميزة بذلك عن اليهودية حيث يتحمل الأبناء تبعة ذنب آباءهم وعن النصرانية حيث يعيش الإنسان رهين خطيئة ادم عليه السلام وتكفير المسيح مع انه لم يذنب.</a:t>
            </a:r>
          </a:p>
          <a:p>
            <a:pPr marL="476885" algn="just" rtl="1">
              <a:lnSpc>
                <a:spcPct val="107000"/>
              </a:lnSpc>
              <a:spcAft>
                <a:spcPts val="800"/>
              </a:spcAft>
            </a:pPr>
            <a:r>
              <a:rPr lang="ar-SA"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pPr>
            <a:r>
              <a:rPr lang="ar-SA" sz="2800" b="1" dirty="0">
                <a:effectLst/>
                <a:latin typeface="Calibri" panose="020F0502020204030204" pitchFamily="34" charset="0"/>
                <a:ea typeface="Calibri" panose="020F0502020204030204" pitchFamily="34" charset="0"/>
                <a:cs typeface="Times New Roman" panose="02020603050405020304" pitchFamily="18" charset="0"/>
              </a:rPr>
              <a:t>عامة لكل المكلفين .... قال تعالى:"  </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ar-SA" sz="2800" b="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فَوَرَبِّكَ لَنَسْأَلَنَّهُمْ أَجْمَعِينَ</a:t>
            </a:r>
            <a:r>
              <a:rPr lang="ar-SA" sz="2800" b="1" dirty="0">
                <a:effectLst/>
                <a:latin typeface="Calibri" panose="020F0502020204030204" pitchFamily="34" charset="0"/>
                <a:ea typeface="Calibri" panose="020F0502020204030204" pitchFamily="34" charset="0"/>
                <a:cs typeface="Times New Roman" panose="02020603050405020304" pitchFamily="18" charset="0"/>
              </a:rPr>
              <a:t>" (الحجر: 92</a:t>
            </a:r>
            <a:r>
              <a:rPr lang="en-US" sz="2800" b="1" dirty="0">
                <a:effectLst/>
                <a:latin typeface="Times New Roman" panose="02020603050405020304" pitchFamily="18" charset="0"/>
                <a:ea typeface="Calibri" panose="020F0502020204030204" pitchFamily="34" charset="0"/>
                <a:cs typeface="Arial" panose="020B0604020202020204" pitchFamily="34" charset="0"/>
              </a:rPr>
              <a:t> </a:t>
            </a:r>
            <a:r>
              <a:rPr lang="ar-SA" sz="2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9243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EC5ACB-26DB-4A2C-A109-950BED5240B0}"/>
              </a:ext>
            </a:extLst>
          </p:cNvPr>
          <p:cNvSpPr txBox="1"/>
          <p:nvPr/>
        </p:nvSpPr>
        <p:spPr>
          <a:xfrm>
            <a:off x="2092750" y="790713"/>
            <a:ext cx="9577633" cy="5276573"/>
          </a:xfrm>
          <a:prstGeom prst="rect">
            <a:avLst/>
          </a:prstGeom>
          <a:noFill/>
        </p:spPr>
        <p:txBody>
          <a:bodyPr wrap="square">
            <a:spAutoFit/>
          </a:bodyPr>
          <a:lstStyle/>
          <a:p>
            <a:pPr marL="571500" lvl="0" indent="-571500" algn="just" rtl="1">
              <a:lnSpc>
                <a:spcPct val="107000"/>
              </a:lnSpc>
              <a:spcAft>
                <a:spcPts val="600"/>
              </a:spcAft>
              <a:buFont typeface="Arial" panose="020B0604020202020204" pitchFamily="34" charset="0"/>
              <a:buChar char="•"/>
            </a:pPr>
            <a:r>
              <a:rPr lang="ar-SA" sz="4000" dirty="0">
                <a:latin typeface="Calibri" panose="020F0502020204030204" pitchFamily="34" charset="0"/>
                <a:ea typeface="Calibri" panose="020F0502020204030204" pitchFamily="34" charset="0"/>
                <a:cs typeface="Times New Roman" panose="02020603050405020304" pitchFamily="18" charset="0"/>
              </a:rPr>
              <a:t>أ</a:t>
            </a:r>
            <a:r>
              <a:rPr lang="ar-SA" sz="4000" dirty="0">
                <a:effectLst/>
                <a:latin typeface="Calibri" panose="020F0502020204030204" pitchFamily="34" charset="0"/>
                <a:ea typeface="Calibri" panose="020F0502020204030204" pitchFamily="34" charset="0"/>
                <a:cs typeface="Times New Roman" panose="02020603050405020304" pitchFamily="18" charset="0"/>
              </a:rPr>
              <a:t>هلية الشخص المسؤول للقيام بالمسؤوليات التي يتحملها ويلتزم بها .ويعني ذالك ان يكون بالغا عاقلا </a:t>
            </a:r>
          </a:p>
          <a:p>
            <a:pPr lvl="0" algn="just" rtl="1">
              <a:lnSpc>
                <a:spcPct val="107000"/>
              </a:lnSpc>
              <a:spcAft>
                <a:spcPts val="6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571500" lvl="0" indent="-571500" algn="just" rtl="1">
              <a:lnSpc>
                <a:spcPct val="107000"/>
              </a:lnSpc>
              <a:spcAft>
                <a:spcPts val="600"/>
              </a:spcAft>
              <a:buFont typeface="Arial" panose="020B0604020202020204" pitchFamily="34" charset="0"/>
              <a:buChar char="•"/>
            </a:pPr>
            <a:r>
              <a:rPr lang="ar-SA" sz="4000" dirty="0">
                <a:effectLst/>
                <a:latin typeface="Calibri" panose="020F0502020204030204" pitchFamily="34" charset="0"/>
                <a:ea typeface="Calibri" panose="020F0502020204030204" pitchFamily="34" charset="0"/>
                <a:cs typeface="Times New Roman" panose="02020603050405020304" pitchFamily="18" charset="0"/>
              </a:rPr>
              <a:t>العلم بالحكم الخلقي وإدراكه </a:t>
            </a:r>
          </a:p>
          <a:p>
            <a:pPr lvl="0" algn="just" rtl="1">
              <a:lnSpc>
                <a:spcPct val="107000"/>
              </a:lnSpc>
              <a:spcAft>
                <a:spcPts val="6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Arial" panose="020B0604020202020204" pitchFamily="34" charset="0"/>
              <a:buChar char="•"/>
            </a:pPr>
            <a:r>
              <a:rPr lang="ar-SA" sz="4000" dirty="0">
                <a:effectLst/>
                <a:ea typeface="Calibri" panose="020F0502020204030204" pitchFamily="34" charset="0"/>
                <a:cs typeface="Times New Roman" panose="02020603050405020304" pitchFamily="18" charset="0"/>
              </a:rPr>
              <a:t>حرية الإداره والاختيار :يشترط للمسؤولية الأخلاقية إرادة حرة مدركه وبدون وجود هذه الإرادة لا يمكن ان يكون الشخص مسؤولا.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8422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E666-C64F-45E7-8A66-5BBBE9B4607D}"/>
              </a:ext>
            </a:extLst>
          </p:cNvPr>
          <p:cNvSpPr>
            <a:spLocks noGrp="1"/>
          </p:cNvSpPr>
          <p:nvPr>
            <p:ph type="ctrTitle"/>
          </p:nvPr>
        </p:nvSpPr>
        <p:spPr/>
        <p:txBody>
          <a:bodyPr>
            <a:normAutofit/>
          </a:bodyPr>
          <a:lstStyle/>
          <a:p>
            <a:r>
              <a:rPr lang="ar-SA" sz="8000" dirty="0"/>
              <a:t>النية والدوافع</a:t>
            </a:r>
          </a:p>
        </p:txBody>
      </p:sp>
      <p:sp>
        <p:nvSpPr>
          <p:cNvPr id="3" name="Subtitle 2">
            <a:extLst>
              <a:ext uri="{FF2B5EF4-FFF2-40B4-BE49-F238E27FC236}">
                <a16:creationId xmlns:a16="http://schemas.microsoft.com/office/drawing/2014/main" id="{7B2D3DB1-4E3F-4B2D-AF8D-AD699A049362}"/>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3636892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49EF5A-0D5E-43DA-A2D5-F78F7C7A37A2}"/>
              </a:ext>
            </a:extLst>
          </p:cNvPr>
          <p:cNvSpPr txBox="1"/>
          <p:nvPr/>
        </p:nvSpPr>
        <p:spPr>
          <a:xfrm>
            <a:off x="820132" y="945882"/>
            <a:ext cx="10812544" cy="5524589"/>
          </a:xfrm>
          <a:prstGeom prst="rect">
            <a:avLst/>
          </a:prstGeom>
          <a:noFill/>
        </p:spPr>
        <p:txBody>
          <a:bodyPr wrap="square">
            <a:spAutoFit/>
          </a:bodyPr>
          <a:lstStyle/>
          <a:p>
            <a:pPr marL="571500" lvl="0" indent="-571500" algn="just" rtl="1">
              <a:lnSpc>
                <a:spcPct val="107000"/>
              </a:lnSpc>
              <a:spcAft>
                <a:spcPts val="800"/>
              </a:spcAft>
              <a:buFont typeface="Arial" panose="020B0604020202020204" pitchFamily="34" charset="0"/>
              <a:buChar char="•"/>
            </a:pPr>
            <a:r>
              <a:rPr lang="ar-SA" sz="4400" dirty="0">
                <a:effectLst/>
                <a:latin typeface="Calibri" panose="020F0502020204030204" pitchFamily="34" charset="0"/>
                <a:ea typeface="Calibri" panose="020F0502020204030204" pitchFamily="34" charset="0"/>
                <a:cs typeface="Times New Roman" panose="02020603050405020304" pitchFamily="18" charset="0"/>
              </a:rPr>
              <a:t>النظريات الفلسفية لا تهتم بالنية ماعدا نظرية الواجب</a:t>
            </a:r>
          </a:p>
          <a:p>
            <a:pPr lvl="0" algn="just" rtl="1">
              <a:lnSpc>
                <a:spcPct val="107000"/>
              </a:lnSpc>
              <a:spcAft>
                <a:spcPts val="800"/>
              </a:spcAft>
            </a:pPr>
            <a:r>
              <a:rPr lang="ar-SA" sz="4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في الإسلام:</a:t>
            </a:r>
            <a:endParaRPr lang="ar-SA" sz="4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rtl="1">
              <a:lnSpc>
                <a:spcPct val="107000"/>
              </a:lnSpc>
              <a:spcAft>
                <a:spcPts val="800"/>
              </a:spcAft>
              <a:buFont typeface="Arial" panose="020B0604020202020204" pitchFamily="34" charset="0"/>
              <a:buChar char="•"/>
            </a:pPr>
            <a:r>
              <a:rPr lang="ar-SA" sz="4400" dirty="0">
                <a:effectLst/>
                <a:latin typeface="Calibri" panose="020F0502020204030204" pitchFamily="34" charset="0"/>
                <a:ea typeface="Calibri" panose="020F0502020204030204" pitchFamily="34" charset="0"/>
                <a:cs typeface="Times New Roman" panose="02020603050405020304" pitchFamily="18" charset="0"/>
              </a:rPr>
              <a:t>أن الأخلاق لا يعتد بها شرعاً إلا بالنية المرتبطة بها.</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571500" lvl="0" indent="-571500" algn="just" rtl="1">
              <a:lnSpc>
                <a:spcPct val="107000"/>
              </a:lnSpc>
              <a:spcAft>
                <a:spcPts val="800"/>
              </a:spcAft>
              <a:buFont typeface="Arial" panose="020B0604020202020204" pitchFamily="34" charset="0"/>
              <a:buChar char="•"/>
            </a:pPr>
            <a:r>
              <a:rPr lang="ar-SA" sz="4400" dirty="0">
                <a:effectLst/>
                <a:latin typeface="Calibri" panose="020F0502020204030204" pitchFamily="34" charset="0"/>
                <a:ea typeface="Calibri" panose="020F0502020204030204" pitchFamily="34" charset="0"/>
                <a:cs typeface="Times New Roman" panose="02020603050405020304" pitchFamily="18" charset="0"/>
              </a:rPr>
              <a:t>أن الأعمال الخلقية لا تكون مقبولة حتى يكون الباعث الأول على فعلها وجه الله تعالى.</a:t>
            </a:r>
            <a:endParaRPr lang="ar-SA" sz="3600" dirty="0">
              <a:latin typeface="Calibri" panose="020F0502020204030204" pitchFamily="34" charset="0"/>
              <a:ea typeface="Calibri" panose="020F0502020204030204" pitchFamily="34" charset="0"/>
              <a:cs typeface="Arial" panose="020B0604020202020204" pitchFamily="34" charset="0"/>
            </a:endParaRPr>
          </a:p>
          <a:p>
            <a:pPr marL="571500" lvl="0" indent="-571500" algn="just" rtl="1">
              <a:lnSpc>
                <a:spcPct val="107000"/>
              </a:lnSpc>
              <a:spcAft>
                <a:spcPts val="800"/>
              </a:spcAft>
              <a:buFont typeface="Arial" panose="020B0604020202020204" pitchFamily="34" charset="0"/>
              <a:buChar char="•"/>
            </a:pPr>
            <a:r>
              <a:rPr lang="ar-SA" sz="4400" dirty="0">
                <a:effectLst/>
                <a:ea typeface="Calibri" panose="020F0502020204030204" pitchFamily="34" charset="0"/>
                <a:cs typeface="Times New Roman" panose="02020603050405020304" pitchFamily="18" charset="0"/>
              </a:rPr>
              <a:t> أن جزاء العامل على خلقه بحسب نيته إن خيراً فخيراً وإن شراً فشراً.</a:t>
            </a:r>
            <a:endParaRPr lang="ar-SA" sz="5400" dirty="0"/>
          </a:p>
        </p:txBody>
      </p:sp>
    </p:spTree>
    <p:extLst>
      <p:ext uri="{BB962C8B-B14F-4D97-AF65-F5344CB8AC3E}">
        <p14:creationId xmlns:p14="http://schemas.microsoft.com/office/powerpoint/2010/main" val="3622730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F548-A8E3-45CE-8CA0-FA9CDF58518B}"/>
              </a:ext>
            </a:extLst>
          </p:cNvPr>
          <p:cNvSpPr>
            <a:spLocks noGrp="1"/>
          </p:cNvSpPr>
          <p:nvPr>
            <p:ph type="ctrTitle"/>
          </p:nvPr>
        </p:nvSpPr>
        <p:spPr/>
        <p:txBody>
          <a:bodyPr>
            <a:normAutofit/>
          </a:bodyPr>
          <a:lstStyle/>
          <a:p>
            <a:r>
              <a:rPr lang="ar-SA" sz="8800" dirty="0"/>
              <a:t>الجزاء</a:t>
            </a:r>
          </a:p>
        </p:txBody>
      </p:sp>
      <p:sp>
        <p:nvSpPr>
          <p:cNvPr id="3" name="Subtitle 2">
            <a:extLst>
              <a:ext uri="{FF2B5EF4-FFF2-40B4-BE49-F238E27FC236}">
                <a16:creationId xmlns:a16="http://schemas.microsoft.com/office/drawing/2014/main" id="{402F218B-0E19-4951-BB21-F712CA475307}"/>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2004446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EB0041-F872-4E53-BABF-EC39ABC05714}"/>
              </a:ext>
            </a:extLst>
          </p:cNvPr>
          <p:cNvSpPr>
            <a:spLocks noGrp="1"/>
          </p:cNvSpPr>
          <p:nvPr>
            <p:ph idx="1"/>
          </p:nvPr>
        </p:nvSpPr>
        <p:spPr>
          <a:xfrm>
            <a:off x="951322" y="807530"/>
            <a:ext cx="10515600" cy="4351338"/>
          </a:xfrm>
        </p:spPr>
        <p:txBody>
          <a:bodyPr>
            <a:noAutofit/>
          </a:bodyPr>
          <a:lstStyle/>
          <a:p>
            <a:pPr algn="r" rtl="1"/>
            <a:r>
              <a:rPr lang="ar-SA" sz="3200" dirty="0"/>
              <a:t>هل الجزاء وارد ؟ خلاف بين الفلاسفة</a:t>
            </a:r>
          </a:p>
          <a:p>
            <a:pPr marL="0" indent="0" algn="r" rtl="1">
              <a:buNone/>
            </a:pPr>
            <a:endParaRPr lang="ar-SA" sz="3200" dirty="0"/>
          </a:p>
          <a:p>
            <a:pPr marL="0" indent="0" algn="r" rtl="1">
              <a:buNone/>
            </a:pPr>
            <a:r>
              <a:rPr lang="ar-SA" sz="3200" dirty="0">
                <a:solidFill>
                  <a:srgbClr val="C00000"/>
                </a:solidFill>
              </a:rPr>
              <a:t>في الإسلام:</a:t>
            </a:r>
          </a:p>
          <a:p>
            <a:pPr marL="0" indent="0" algn="r" rtl="1">
              <a:buNone/>
            </a:pPr>
            <a:endParaRPr lang="ar-SA" sz="3200" dirty="0">
              <a:solidFill>
                <a:srgbClr val="C00000"/>
              </a:solidFill>
            </a:endParaRPr>
          </a:p>
          <a:p>
            <a:pPr algn="r" rtl="1"/>
            <a:r>
              <a:rPr lang="ar-SA" sz="3200" dirty="0"/>
              <a:t>الجزاء الإلهي: دنيوي وأخروي</a:t>
            </a:r>
          </a:p>
          <a:p>
            <a:pPr marL="0" indent="0" algn="r" rtl="1">
              <a:buNone/>
            </a:pPr>
            <a:endParaRPr lang="ar-SA" sz="3200" dirty="0"/>
          </a:p>
          <a:p>
            <a:pPr algn="r" rtl="1"/>
            <a:r>
              <a:rPr lang="ar-SA" sz="3200" dirty="0"/>
              <a:t>الجزاء الوجداني:راحة الضمير   </a:t>
            </a:r>
          </a:p>
          <a:p>
            <a:pPr marL="0" indent="0" algn="r" rtl="1">
              <a:buNone/>
            </a:pPr>
            <a:r>
              <a:rPr lang="ar-SA" sz="3200" dirty="0"/>
              <a:t>             </a:t>
            </a:r>
            <a:r>
              <a:rPr lang="ar-SA" sz="3200" dirty="0">
                <a:effectLst/>
                <a:ea typeface="Calibri" panose="020F0502020204030204" pitchFamily="34" charset="0"/>
                <a:cs typeface="Times New Roman" panose="02020603050405020304" pitchFamily="18" charset="0"/>
              </a:rPr>
              <a:t> </a:t>
            </a:r>
            <a:r>
              <a:rPr lang="en-US" sz="3200" b="1" dirty="0">
                <a:effectLst/>
                <a:latin typeface="Times New Roman" panose="02020603050405020304" pitchFamily="18" charset="0"/>
                <a:ea typeface="Calibri" panose="020F0502020204030204" pitchFamily="34" charset="0"/>
              </a:rPr>
              <a:t>}</a:t>
            </a:r>
            <a:r>
              <a:rPr lang="ar-SA" sz="3200" b="1" dirty="0">
                <a:effectLst/>
                <a:latin typeface="Times New Roman" panose="02020603050405020304" pitchFamily="18" charset="0"/>
                <a:ea typeface="Calibri" panose="020F0502020204030204" pitchFamily="34" charset="0"/>
              </a:rPr>
              <a:t>الَّذِينَ آمَنُوا وَتَطْمَئِنُّ قُلُوبُهُمْ بِذِكْرِ اللَّهِ أَلَا بِذِكْرِ اللَّهِ تَطْمَئِنُّ الْقُلُوبُ</a:t>
            </a:r>
            <a:r>
              <a:rPr lang="en-US" sz="3200" b="1" dirty="0">
                <a:effectLst/>
                <a:latin typeface="Times New Roman" panose="02020603050405020304" pitchFamily="18" charset="0"/>
                <a:ea typeface="Calibri" panose="020F0502020204030204" pitchFamily="34" charset="0"/>
              </a:rPr>
              <a:t>{</a:t>
            </a:r>
            <a:endParaRPr lang="ar-SA" sz="3200" b="1" dirty="0">
              <a:effectLst/>
              <a:latin typeface="Times New Roman" panose="02020603050405020304" pitchFamily="18" charset="0"/>
              <a:ea typeface="Calibri" panose="020F0502020204030204" pitchFamily="34" charset="0"/>
            </a:endParaRPr>
          </a:p>
          <a:p>
            <a:pPr marL="0" indent="0" algn="r" rtl="1">
              <a:buNone/>
            </a:pPr>
            <a:endParaRPr lang="ar-SA" sz="3200" dirty="0"/>
          </a:p>
          <a:p>
            <a:pPr algn="r" rtl="1"/>
            <a:r>
              <a:rPr lang="ar-SA" sz="3200" dirty="0"/>
              <a:t>الجزاء الاجتماعي</a:t>
            </a:r>
          </a:p>
        </p:txBody>
      </p:sp>
    </p:spTree>
    <p:extLst>
      <p:ext uri="{BB962C8B-B14F-4D97-AF65-F5344CB8AC3E}">
        <p14:creationId xmlns:p14="http://schemas.microsoft.com/office/powerpoint/2010/main" val="2831066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ctrTitle"/>
          </p:nvPr>
        </p:nvSpPr>
        <p:spPr>
          <a:xfrm>
            <a:off x="2209800" y="333376"/>
            <a:ext cx="7772400" cy="1470025"/>
          </a:xfrm>
        </p:spPr>
        <p:txBody>
          <a:bodyPr/>
          <a:lstStyle/>
          <a:p>
            <a:r>
              <a:rPr lang="ar-SA" altLang="en-US"/>
              <a:t>الفرد والمجتمع</a:t>
            </a:r>
          </a:p>
        </p:txBody>
      </p:sp>
      <p:sp>
        <p:nvSpPr>
          <p:cNvPr id="5" name="Subtitle 4"/>
          <p:cNvSpPr>
            <a:spLocks noGrp="1"/>
          </p:cNvSpPr>
          <p:nvPr>
            <p:ph type="subTitle" idx="1"/>
          </p:nvPr>
        </p:nvSpPr>
        <p:spPr/>
        <p:txBody>
          <a:bodyPr rtlCol="1">
            <a:normAutofit/>
          </a:bodyPr>
          <a:lstStyle/>
          <a:p>
            <a:pPr>
              <a:defRPr/>
            </a:pPr>
            <a:endParaRPr lang="ar-SA"/>
          </a:p>
        </p:txBody>
      </p:sp>
      <p:pic>
        <p:nvPicPr>
          <p:cNvPr id="61444" name="Picture 2" descr="http://mahawees.com/wp-content/uploads/2011/10/Inspired-Entrepreneurshi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24923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372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981200" y="1600200"/>
            <a:ext cx="8229600" cy="4852988"/>
          </a:xfrm>
        </p:spPr>
        <p:txBody>
          <a:bodyPr/>
          <a:lstStyle/>
          <a:p>
            <a:pPr algn="r" rtl="1">
              <a:buFontTx/>
              <a:buNone/>
            </a:pPr>
            <a:r>
              <a:rPr lang="ar-SA" altLang="en-US" sz="3600" dirty="0" err="1"/>
              <a:t>إتجاهان</a:t>
            </a:r>
            <a:r>
              <a:rPr lang="ar-SA" altLang="en-US" sz="3600" dirty="0"/>
              <a:t> رئيسيان</a:t>
            </a:r>
          </a:p>
          <a:p>
            <a:pPr algn="r" rtl="1">
              <a:buFontTx/>
              <a:buNone/>
            </a:pPr>
            <a:r>
              <a:rPr lang="ar-SA" altLang="en-US" sz="3600" dirty="0"/>
              <a:t>  1). أن يكون الفرد من أجل المجتمع </a:t>
            </a:r>
          </a:p>
          <a:p>
            <a:pPr algn="r" rtl="1">
              <a:buFontTx/>
              <a:buNone/>
            </a:pPr>
            <a:r>
              <a:rPr lang="ar-SA" altLang="en-US" sz="3600" dirty="0"/>
              <a:t>       - الإيثار والغيرية </a:t>
            </a:r>
          </a:p>
          <a:p>
            <a:pPr algn="r" rtl="1">
              <a:buFontTx/>
              <a:buNone/>
            </a:pPr>
            <a:r>
              <a:rPr lang="ar-SA" altLang="en-US" sz="3600" dirty="0"/>
              <a:t>  2). أن الفرد له حريته </a:t>
            </a:r>
            <a:r>
              <a:rPr lang="ar-SA" altLang="en-US" sz="3600" dirty="0" err="1"/>
              <a:t>ومسئووليته</a:t>
            </a:r>
            <a:r>
              <a:rPr lang="ar-SA" altLang="en-US" sz="3600" dirty="0"/>
              <a:t> </a:t>
            </a:r>
          </a:p>
          <a:p>
            <a:pPr algn="r" rtl="1">
              <a:buFontTx/>
              <a:buNone/>
            </a:pPr>
            <a:r>
              <a:rPr lang="ar-SA" altLang="en-US" sz="3600" dirty="0"/>
              <a:t>      .قيمة المجتمع مرهونة بقيمة أفراده</a:t>
            </a:r>
          </a:p>
          <a:p>
            <a:pPr algn="r" rtl="1">
              <a:buFontTx/>
              <a:buNone/>
            </a:pPr>
            <a:r>
              <a:rPr lang="ar-SA" altLang="en-US" sz="3600" dirty="0"/>
              <a:t>       - الحقوق الفردية</a:t>
            </a:r>
          </a:p>
          <a:p>
            <a:pPr algn="r" rtl="1">
              <a:buFontTx/>
              <a:buNone/>
            </a:pPr>
            <a:r>
              <a:rPr lang="ar-SA" altLang="en-US" sz="3600" dirty="0"/>
              <a:t>       - الأنانيــــــة </a:t>
            </a:r>
            <a:endParaRPr lang="en-US" altLang="en-US" sz="3600" dirty="0">
              <a:cs typeface="Arial" panose="020B0604020202020204" pitchFamily="34" charset="0"/>
            </a:endParaRPr>
          </a:p>
        </p:txBody>
      </p:sp>
      <p:sp>
        <p:nvSpPr>
          <p:cNvPr id="62467" name="WordArt 4"/>
          <p:cNvSpPr>
            <a:spLocks noChangeArrowheads="1" noChangeShapeType="1" noTextEdit="1"/>
          </p:cNvSpPr>
          <p:nvPr/>
        </p:nvSpPr>
        <p:spPr bwMode="auto">
          <a:xfrm>
            <a:off x="4872038" y="476250"/>
            <a:ext cx="3384550"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kern="10">
                <a:latin typeface="+mn-cs"/>
                <a:ea typeface="+mn-cs"/>
              </a:rPr>
              <a:t>بين الفرد والمجتمع</a:t>
            </a:r>
          </a:p>
          <a:p>
            <a:pPr algn="ctr"/>
            <a:endParaRPr lang="en-US" sz="3600" kern="10">
              <a:latin typeface="+mn-cs"/>
              <a:ea typeface="+mn-cs"/>
            </a:endParaRPr>
          </a:p>
        </p:txBody>
      </p:sp>
    </p:spTree>
    <p:extLst>
      <p:ext uri="{BB962C8B-B14F-4D97-AF65-F5344CB8AC3E}">
        <p14:creationId xmlns:p14="http://schemas.microsoft.com/office/powerpoint/2010/main" val="1715105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تحقيق الجانب </a:t>
            </a:r>
            <a:r>
              <a:rPr lang="ar-SA" altLang="en-US" b="1" dirty="0" err="1"/>
              <a:t>الإيماني</a:t>
            </a:r>
            <a:r>
              <a:rPr lang="ar-SA" altLang="en-US" b="1" dirty="0"/>
              <a:t> التعبدي</a:t>
            </a:r>
            <a:br>
              <a:rPr lang="en-US" altLang="en-US" b="1" dirty="0"/>
            </a:br>
            <a:endParaRPr lang="en-US" dirty="0"/>
          </a:p>
        </p:txBody>
      </p:sp>
      <p:sp>
        <p:nvSpPr>
          <p:cNvPr id="3" name="عنصر نائب للمحتوى 2"/>
          <p:cNvSpPr>
            <a:spLocks noGrp="1"/>
          </p:cNvSpPr>
          <p:nvPr>
            <p:ph idx="1"/>
          </p:nvPr>
        </p:nvSpPr>
        <p:spPr/>
        <p:txBody>
          <a:bodyPr>
            <a:normAutofit lnSpcReduction="10000"/>
          </a:bodyPr>
          <a:lstStyle/>
          <a:p>
            <a:pPr algn="r" rtl="1"/>
            <a:r>
              <a:rPr lang="ar-SA" dirty="0"/>
              <a:t>حياة المسلم كلها عبادة وكلها لله</a:t>
            </a:r>
          </a:p>
          <a:p>
            <a:pPr marL="0" indent="0" algn="r" rtl="1">
              <a:buNone/>
            </a:pPr>
            <a:endParaRPr lang="ar-SA" dirty="0"/>
          </a:p>
          <a:p>
            <a:pPr algn="r" rtl="1"/>
            <a:r>
              <a:rPr lang="ar-SA" dirty="0"/>
              <a:t>تقديس النص الشرعي</a:t>
            </a:r>
          </a:p>
          <a:p>
            <a:pPr marL="0" indent="0" algn="r" rtl="1">
              <a:buNone/>
            </a:pPr>
            <a:endParaRPr lang="ar-SA" dirty="0"/>
          </a:p>
          <a:p>
            <a:pPr algn="r" rtl="1"/>
            <a:r>
              <a:rPr lang="ar-SA" dirty="0"/>
              <a:t>استحضار النية</a:t>
            </a:r>
          </a:p>
          <a:p>
            <a:pPr marL="0" indent="0" algn="r" rtl="1">
              <a:buNone/>
            </a:pPr>
            <a:endParaRPr lang="ar-SA" dirty="0"/>
          </a:p>
          <a:p>
            <a:pPr algn="r" rtl="1"/>
            <a:r>
              <a:rPr lang="ar-SA" dirty="0"/>
              <a:t>الإيمان يدعو الى الإخلاص وفعل الخير</a:t>
            </a:r>
          </a:p>
          <a:p>
            <a:pPr marL="0" indent="0" algn="r" rtl="1">
              <a:buNone/>
            </a:pPr>
            <a:endParaRPr lang="ar-SA" dirty="0"/>
          </a:p>
          <a:p>
            <a:pPr algn="r" rtl="1"/>
            <a:r>
              <a:rPr lang="ar-SA" dirty="0"/>
              <a:t>المراقبة الذاتية</a:t>
            </a:r>
            <a:endParaRPr lang="en-US" dirty="0"/>
          </a:p>
        </p:txBody>
      </p:sp>
    </p:spTree>
    <p:extLst>
      <p:ext uri="{BB962C8B-B14F-4D97-AF65-F5344CB8AC3E}">
        <p14:creationId xmlns:p14="http://schemas.microsoft.com/office/powerpoint/2010/main" val="372506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1">
            <a:normAutofit/>
          </a:bodyPr>
          <a:lstStyle/>
          <a:p>
            <a:pPr algn="ctr" rtl="1">
              <a:defRPr/>
            </a:pPr>
            <a:r>
              <a:rPr lang="ar-SA" dirty="0"/>
              <a:t>إتجاه الإسلام </a:t>
            </a:r>
            <a:br>
              <a:rPr lang="ar-SA" dirty="0"/>
            </a:br>
            <a:endParaRPr lang="ar-SA" dirty="0"/>
          </a:p>
        </p:txBody>
      </p:sp>
      <p:sp>
        <p:nvSpPr>
          <p:cNvPr id="19459" name="Rectangle 3"/>
          <p:cNvSpPr>
            <a:spLocks noGrp="1" noChangeArrowheads="1"/>
          </p:cNvSpPr>
          <p:nvPr>
            <p:ph idx="1"/>
          </p:nvPr>
        </p:nvSpPr>
        <p:spPr>
          <a:xfrm>
            <a:off x="1089213" y="1125538"/>
            <a:ext cx="10582834" cy="4525962"/>
          </a:xfrm>
        </p:spPr>
        <p:txBody>
          <a:bodyPr>
            <a:noAutofit/>
          </a:bodyPr>
          <a:lstStyle/>
          <a:p>
            <a:pPr algn="r" rtl="1">
              <a:lnSpc>
                <a:spcPct val="80000"/>
              </a:lnSpc>
              <a:buFontTx/>
              <a:buNone/>
            </a:pPr>
            <a:r>
              <a:rPr lang="ar-SA" altLang="en-US" sz="2400" dirty="0"/>
              <a:t>.</a:t>
            </a:r>
            <a:r>
              <a:rPr lang="ar-SA" altLang="en-US" sz="2400" dirty="0" err="1"/>
              <a:t>الإهتمام</a:t>
            </a:r>
            <a:r>
              <a:rPr lang="ar-SA" altLang="en-US" sz="2400" dirty="0"/>
              <a:t> بالفرد وقيمته (الكرامة الطبيعية)</a:t>
            </a:r>
          </a:p>
          <a:p>
            <a:pPr algn="r" rtl="1">
              <a:lnSpc>
                <a:spcPct val="80000"/>
              </a:lnSpc>
              <a:buFontTx/>
              <a:buNone/>
            </a:pPr>
            <a:r>
              <a:rPr lang="ar-SA" altLang="en-US" sz="2400" dirty="0"/>
              <a:t>      ”ولقد كرمنا بني آدم..“ الآية</a:t>
            </a:r>
          </a:p>
          <a:p>
            <a:pPr algn="r" rtl="1">
              <a:lnSpc>
                <a:spcPct val="80000"/>
              </a:lnSpc>
              <a:buFontTx/>
              <a:buNone/>
            </a:pPr>
            <a:r>
              <a:rPr lang="ar-SA" altLang="en-US" sz="2400" dirty="0"/>
              <a:t>   .القيمة </a:t>
            </a:r>
            <a:r>
              <a:rPr lang="ar-SA" altLang="en-US" sz="2400" dirty="0" err="1"/>
              <a:t>الإضافيه</a:t>
            </a:r>
            <a:r>
              <a:rPr lang="ar-SA" altLang="en-US" sz="2400" dirty="0"/>
              <a:t> للفرد</a:t>
            </a:r>
          </a:p>
          <a:p>
            <a:pPr algn="r" rtl="1">
              <a:lnSpc>
                <a:spcPct val="80000"/>
              </a:lnSpc>
              <a:buFontTx/>
              <a:buNone/>
            </a:pPr>
            <a:r>
              <a:rPr lang="ar-SA" altLang="en-US" sz="2400" dirty="0"/>
              <a:t>     </a:t>
            </a:r>
          </a:p>
          <a:p>
            <a:pPr algn="r" rtl="1">
              <a:lnSpc>
                <a:spcPct val="80000"/>
              </a:lnSpc>
              <a:buFontTx/>
              <a:buNone/>
            </a:pPr>
            <a:r>
              <a:rPr lang="ar-SA" altLang="en-US" sz="2400" dirty="0"/>
              <a:t>   .قيمة المجتمع </a:t>
            </a:r>
          </a:p>
          <a:p>
            <a:pPr algn="r" rtl="1">
              <a:lnSpc>
                <a:spcPct val="80000"/>
              </a:lnSpc>
              <a:buFontTx/>
              <a:buNone/>
            </a:pPr>
            <a:r>
              <a:rPr lang="ar-SA" altLang="en-US" sz="2400" dirty="0"/>
              <a:t>      - حصيلة القيم الفردية التي تستقل كل قيمة فردية بذاتها </a:t>
            </a:r>
          </a:p>
          <a:p>
            <a:pPr algn="r" rtl="1">
              <a:lnSpc>
                <a:spcPct val="80000"/>
              </a:lnSpc>
              <a:buFontTx/>
              <a:buNone/>
            </a:pPr>
            <a:endParaRPr lang="ar-SA" altLang="en-US" sz="2400" dirty="0"/>
          </a:p>
          <a:p>
            <a:pPr algn="r" rtl="1">
              <a:lnSpc>
                <a:spcPct val="80000"/>
              </a:lnSpc>
              <a:buFontTx/>
              <a:buNone/>
            </a:pPr>
            <a:r>
              <a:rPr lang="ar-SA" altLang="en-US" sz="2400" dirty="0"/>
              <a:t>   .</a:t>
            </a:r>
            <a:r>
              <a:rPr lang="ar-SA" altLang="en-US" sz="2400" dirty="0" err="1"/>
              <a:t>الإهتمام</a:t>
            </a:r>
            <a:r>
              <a:rPr lang="ar-SA" altLang="en-US" sz="2400" dirty="0"/>
              <a:t> بالحياة </a:t>
            </a:r>
            <a:r>
              <a:rPr lang="ar-SA" altLang="en-US" sz="2400" dirty="0" err="1"/>
              <a:t>الإجتماعية</a:t>
            </a:r>
            <a:r>
              <a:rPr lang="ar-SA" altLang="en-US" sz="2400" dirty="0"/>
              <a:t> </a:t>
            </a:r>
          </a:p>
          <a:p>
            <a:pPr algn="r" rtl="1">
              <a:lnSpc>
                <a:spcPct val="80000"/>
              </a:lnSpc>
              <a:buFontTx/>
              <a:buNone/>
            </a:pPr>
            <a:r>
              <a:rPr lang="ar-SA" altLang="en-US" sz="2400" dirty="0"/>
              <a:t>      -العبادة الجماعية </a:t>
            </a:r>
          </a:p>
          <a:p>
            <a:pPr algn="r" rtl="1">
              <a:lnSpc>
                <a:spcPct val="80000"/>
              </a:lnSpc>
              <a:buFontTx/>
              <a:buNone/>
            </a:pPr>
            <a:r>
              <a:rPr lang="ar-SA" altLang="en-US" sz="2400" dirty="0"/>
              <a:t>       ”</a:t>
            </a:r>
            <a:r>
              <a:rPr lang="ar-SA" altLang="en-US" sz="2400" dirty="0" err="1"/>
              <a:t>وإعتصموا</a:t>
            </a:r>
            <a:r>
              <a:rPr lang="ar-SA" altLang="en-US" sz="2400" dirty="0"/>
              <a:t> بحبل الله جميعاً </a:t>
            </a:r>
            <a:r>
              <a:rPr lang="ar-SA" altLang="en-US" sz="2400" dirty="0" err="1"/>
              <a:t>ولاتفرقوا</a:t>
            </a:r>
            <a:r>
              <a:rPr lang="ar-SA" altLang="en-US" sz="2400" dirty="0"/>
              <a:t>“</a:t>
            </a:r>
          </a:p>
          <a:p>
            <a:pPr algn="r" rtl="1">
              <a:lnSpc>
                <a:spcPct val="80000"/>
              </a:lnSpc>
              <a:buFontTx/>
              <a:buNone/>
            </a:pPr>
            <a:r>
              <a:rPr lang="ar-SA" altLang="en-US" sz="2400" dirty="0"/>
              <a:t>   . </a:t>
            </a:r>
            <a:r>
              <a:rPr lang="ar-SA" altLang="en-US" sz="2400" b="1" dirty="0"/>
              <a:t>قيمة الجماعة أعظم من قيمة الفرد </a:t>
            </a:r>
          </a:p>
          <a:p>
            <a:pPr algn="r" rtl="1">
              <a:lnSpc>
                <a:spcPct val="80000"/>
              </a:lnSpc>
              <a:buFontTx/>
              <a:buNone/>
            </a:pPr>
            <a:r>
              <a:rPr lang="ar-SA" altLang="en-US" sz="2400" dirty="0"/>
              <a:t>      - مع ضمان حرية الأفراد  </a:t>
            </a:r>
          </a:p>
          <a:p>
            <a:pPr algn="r" rtl="1">
              <a:lnSpc>
                <a:spcPct val="80000"/>
              </a:lnSpc>
              <a:buFontTx/>
              <a:buNone/>
            </a:pPr>
            <a:r>
              <a:rPr lang="ar-SA" altLang="en-US" sz="2400" dirty="0"/>
              <a:t>             </a:t>
            </a:r>
            <a:r>
              <a:rPr lang="ar-SA" altLang="en-US" sz="2400" b="1" dirty="0"/>
              <a:t>المصلحة العامة مقدمة على المصلحة الخاصة</a:t>
            </a:r>
            <a:endParaRPr lang="en-GB" altLang="en-US" sz="2400" b="1" dirty="0">
              <a:cs typeface="Arial" panose="020B0604020202020204" pitchFamily="34" charset="0"/>
            </a:endParaRPr>
          </a:p>
        </p:txBody>
      </p:sp>
    </p:spTree>
    <p:extLst>
      <p:ext uri="{BB962C8B-B14F-4D97-AF65-F5344CB8AC3E}">
        <p14:creationId xmlns:p14="http://schemas.microsoft.com/office/powerpoint/2010/main" val="37222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ar-SA" dirty="0"/>
              <a:t>المنهج الإسلامي في النظر للقضايا الطبية</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09913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8285"/>
            <a:ext cx="10515600" cy="1325563"/>
          </a:xfrm>
        </p:spPr>
        <p:txBody>
          <a:bodyPr/>
          <a:lstStyle/>
          <a:p>
            <a:pPr algn="ctr" rtl="1"/>
            <a:r>
              <a:rPr lang="ar-SA" dirty="0"/>
              <a:t>«المنهج الإسلامي» في النظر للقضايا الطبية</a:t>
            </a:r>
            <a:endParaRPr lang="en-US" dirty="0"/>
          </a:p>
        </p:txBody>
      </p:sp>
      <p:sp>
        <p:nvSpPr>
          <p:cNvPr id="3" name="عنصر نائب للمحتوى 2"/>
          <p:cNvSpPr>
            <a:spLocks noGrp="1"/>
          </p:cNvSpPr>
          <p:nvPr>
            <p:ph idx="1"/>
          </p:nvPr>
        </p:nvSpPr>
        <p:spPr>
          <a:xfrm>
            <a:off x="838200" y="1207063"/>
            <a:ext cx="10515600" cy="4351338"/>
          </a:xfrm>
        </p:spPr>
        <p:txBody>
          <a:bodyPr>
            <a:noAutofit/>
          </a:bodyPr>
          <a:lstStyle/>
          <a:p>
            <a:pPr algn="r" rtl="1"/>
            <a:r>
              <a:rPr lang="ar-SA" sz="2000" dirty="0"/>
              <a:t>التكييف الفقهي للموضوع(التصوير الدقيق للمسألة)</a:t>
            </a:r>
          </a:p>
          <a:p>
            <a:pPr marL="0" indent="0" algn="r" rtl="1">
              <a:buNone/>
            </a:pPr>
            <a:endParaRPr lang="ar-SA" sz="2000" dirty="0"/>
          </a:p>
          <a:p>
            <a:pPr algn="r" rtl="1"/>
            <a:r>
              <a:rPr lang="ar-SA" sz="2000" dirty="0"/>
              <a:t>دراسة النصوص الشرعية</a:t>
            </a:r>
          </a:p>
          <a:p>
            <a:pPr marL="0" indent="0" algn="r" rtl="1">
              <a:buNone/>
            </a:pPr>
            <a:endParaRPr lang="ar-SA" sz="2000" dirty="0"/>
          </a:p>
          <a:p>
            <a:pPr algn="r" rtl="1"/>
            <a:r>
              <a:rPr lang="ar-SA" sz="2000" dirty="0"/>
              <a:t>دراسة أقوال الفقهاء</a:t>
            </a:r>
          </a:p>
          <a:p>
            <a:pPr marL="0" indent="0" algn="r" rtl="1">
              <a:buNone/>
            </a:pPr>
            <a:endParaRPr lang="ar-SA" sz="2000" dirty="0"/>
          </a:p>
          <a:p>
            <a:pPr algn="r" rtl="1"/>
            <a:r>
              <a:rPr lang="ar-SA" sz="2000" dirty="0"/>
              <a:t>مراعاة مقاصد الشريعة</a:t>
            </a:r>
          </a:p>
          <a:p>
            <a:pPr marL="0" indent="0" algn="r" rtl="1">
              <a:buNone/>
            </a:pPr>
            <a:endParaRPr lang="ar-SA" sz="2000" dirty="0"/>
          </a:p>
          <a:p>
            <a:pPr algn="r" rtl="1"/>
            <a:r>
              <a:rPr lang="ar-SA" sz="2000" dirty="0"/>
              <a:t>مراعاة القواعد الفقهية</a:t>
            </a:r>
          </a:p>
          <a:p>
            <a:pPr marL="0" indent="0" algn="r" rtl="1">
              <a:buNone/>
            </a:pPr>
            <a:endParaRPr lang="ar-SA" sz="2000" dirty="0"/>
          </a:p>
          <a:p>
            <a:pPr algn="r" rtl="1"/>
            <a:r>
              <a:rPr lang="ar-SA" sz="2000" dirty="0"/>
              <a:t>مراعاة المصالح والمفاسد والموازنة بينها</a:t>
            </a:r>
          </a:p>
          <a:p>
            <a:pPr marL="0" indent="0" algn="r" rtl="1">
              <a:buNone/>
            </a:pPr>
            <a:endParaRPr lang="ar-SA" sz="2000" dirty="0"/>
          </a:p>
          <a:p>
            <a:pPr algn="r" rtl="1"/>
            <a:r>
              <a:rPr lang="ar-SA" sz="2000" dirty="0"/>
              <a:t>النظر في فتاوى المجامع الفقهية</a:t>
            </a:r>
            <a:endParaRPr lang="en-US" sz="2000" dirty="0"/>
          </a:p>
        </p:txBody>
      </p:sp>
    </p:spTree>
    <p:extLst>
      <p:ext uri="{BB962C8B-B14F-4D97-AF65-F5344CB8AC3E}">
        <p14:creationId xmlns:p14="http://schemas.microsoft.com/office/powerpoint/2010/main" val="3870249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markmincolla.com/site/wp-content/uploads/2012/09/646873471327126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18161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descr="http://www.sciencebuddies.org/Files/2910/5/Sports_img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3860801"/>
            <a:ext cx="31686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462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خصائص النظام الأخلاقي في الإسلام</a:t>
            </a:r>
            <a:endParaRPr lang="en-US" dirty="0"/>
          </a:p>
        </p:txBody>
      </p:sp>
      <p:sp>
        <p:nvSpPr>
          <p:cNvPr id="5" name="مستطيل 4"/>
          <p:cNvSpPr/>
          <p:nvPr/>
        </p:nvSpPr>
        <p:spPr>
          <a:xfrm>
            <a:off x="2298610" y="3123317"/>
            <a:ext cx="7132402" cy="646331"/>
          </a:xfrm>
          <a:prstGeom prst="rect">
            <a:avLst/>
          </a:prstGeom>
        </p:spPr>
        <p:txBody>
          <a:bodyPr wrap="none">
            <a:spAutoFit/>
          </a:bodyPr>
          <a:lstStyle/>
          <a:p>
            <a:r>
              <a:rPr lang="en-US" sz="3600" dirty="0"/>
              <a:t>http://www.dorar.net/enc/akhlaq/19</a:t>
            </a:r>
          </a:p>
        </p:txBody>
      </p:sp>
    </p:spTree>
    <p:extLst>
      <p:ext uri="{BB962C8B-B14F-4D97-AF65-F5344CB8AC3E}">
        <p14:creationId xmlns:p14="http://schemas.microsoft.com/office/powerpoint/2010/main" val="171795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a:t>الخصائص العامة للأخلاق في الإسلام</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SA" dirty="0"/>
              <a:t>الأولى: الربانية</a:t>
            </a:r>
          </a:p>
          <a:p>
            <a:pPr marL="0" indent="0" algn="r" rtl="1">
              <a:buNone/>
            </a:pPr>
            <a:endParaRPr lang="en-US" dirty="0"/>
          </a:p>
          <a:p>
            <a:pPr algn="r" rtl="1"/>
            <a:r>
              <a:rPr lang="ar-SA" dirty="0"/>
              <a:t>الثانية: الشمول</a:t>
            </a:r>
          </a:p>
          <a:p>
            <a:pPr marL="0" indent="0" algn="r" rtl="1">
              <a:buNone/>
            </a:pPr>
            <a:endParaRPr lang="en-US" dirty="0"/>
          </a:p>
          <a:p>
            <a:pPr algn="r" rtl="1"/>
            <a:r>
              <a:rPr lang="ar-SA" dirty="0"/>
              <a:t>الثالثة: الواقعية والمثالية</a:t>
            </a:r>
          </a:p>
          <a:p>
            <a:pPr marL="0" indent="0" algn="r" rtl="1">
              <a:buNone/>
            </a:pPr>
            <a:endParaRPr lang="ar-SA" dirty="0"/>
          </a:p>
          <a:p>
            <a:pPr algn="r" rtl="1"/>
            <a:r>
              <a:rPr lang="ar-SA" dirty="0"/>
              <a:t>الرابعة: التوازن والتوسط</a:t>
            </a:r>
          </a:p>
          <a:p>
            <a:pPr marL="0" indent="0" algn="r" rtl="1">
              <a:buNone/>
            </a:pPr>
            <a:endParaRPr lang="en-US" dirty="0"/>
          </a:p>
          <a:p>
            <a:pPr algn="r" rtl="1"/>
            <a:r>
              <a:rPr lang="ar-SA" dirty="0"/>
              <a:t> الخامسة: الثبات</a:t>
            </a:r>
            <a:endParaRPr lang="en-US" dirty="0"/>
          </a:p>
          <a:p>
            <a:pPr algn="r" rtl="1"/>
            <a:endParaRPr lang="en-US" dirty="0"/>
          </a:p>
          <a:p>
            <a:pPr algn="r" rtl="1"/>
            <a:endParaRPr lang="en-US" dirty="0"/>
          </a:p>
        </p:txBody>
      </p:sp>
    </p:spTree>
    <p:extLst>
      <p:ext uri="{BB962C8B-B14F-4D97-AF65-F5344CB8AC3E}">
        <p14:creationId xmlns:p14="http://schemas.microsoft.com/office/powerpoint/2010/main" val="1566895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a:t>اختلاط واشتباه</a:t>
            </a:r>
            <a:endParaRPr lang="en-US" dirty="0"/>
          </a:p>
        </p:txBody>
      </p:sp>
      <p:sp>
        <p:nvSpPr>
          <p:cNvPr id="3" name="عنصر نائب للمحتوى 2"/>
          <p:cNvSpPr>
            <a:spLocks noGrp="1"/>
          </p:cNvSpPr>
          <p:nvPr>
            <p:ph idx="1"/>
          </p:nvPr>
        </p:nvSpPr>
        <p:spPr>
          <a:xfrm>
            <a:off x="838200" y="1600537"/>
            <a:ext cx="10515600" cy="4351338"/>
          </a:xfrm>
        </p:spPr>
        <p:txBody>
          <a:bodyPr>
            <a:normAutofit/>
          </a:bodyPr>
          <a:lstStyle/>
          <a:p>
            <a:pPr algn="r" rtl="1"/>
            <a:r>
              <a:rPr lang="ar-SA" sz="3600" dirty="0"/>
              <a:t>تباين آراء الفلاسفة حول القيم : بعض القيم خلقية لدى بعضهم وغير خلقية عند آخرين</a:t>
            </a:r>
          </a:p>
          <a:p>
            <a:pPr algn="r" rtl="1"/>
            <a:r>
              <a:rPr lang="ar-SA" sz="3600" dirty="0" err="1"/>
              <a:t>مايعده</a:t>
            </a:r>
            <a:r>
              <a:rPr lang="ar-SA" sz="3600" dirty="0"/>
              <a:t> بعضهم صفة حسنة يعتبره آخرون صفة قبيحة</a:t>
            </a:r>
          </a:p>
          <a:p>
            <a:pPr algn="r" rtl="1"/>
            <a:r>
              <a:rPr lang="ar-SA" sz="3600" dirty="0" err="1"/>
              <a:t>لايتفقون</a:t>
            </a:r>
            <a:r>
              <a:rPr lang="ar-SA" sz="3600" dirty="0"/>
              <a:t> عل تعريف واحد للخلق يميزه عن غيره : مجرد تعبير عن رغبة أو عاطفة شخصية</a:t>
            </a:r>
          </a:p>
          <a:p>
            <a:pPr algn="r" rtl="1"/>
            <a:r>
              <a:rPr lang="ar-SA" sz="3600" dirty="0"/>
              <a:t>عدم الثبات على رأي واحد حول مفهومي </a:t>
            </a:r>
            <a:r>
              <a:rPr lang="en-US" sz="3600" dirty="0"/>
              <a:t>ETHICS </a:t>
            </a:r>
            <a:r>
              <a:rPr lang="ar-SA" sz="3600" dirty="0"/>
              <a:t> و</a:t>
            </a:r>
            <a:r>
              <a:rPr lang="en-US" sz="3600" dirty="0"/>
              <a:t>morals</a:t>
            </a:r>
          </a:p>
          <a:p>
            <a:pPr algn="r" rtl="1"/>
            <a:r>
              <a:rPr lang="ar-SA" sz="3600" dirty="0"/>
              <a:t>وجود فلسفات تعلي من قدر اللذة والمنفعة والرغبة!</a:t>
            </a:r>
          </a:p>
          <a:p>
            <a:pPr marL="0" indent="0" algn="r" rtl="1">
              <a:buNone/>
            </a:pPr>
            <a:endParaRPr lang="en-US" sz="3600" dirty="0"/>
          </a:p>
        </p:txBody>
      </p:sp>
      <p:sp>
        <p:nvSpPr>
          <p:cNvPr id="4" name="مستطيل ذو زوايا قطرية مستديرة 3"/>
          <p:cNvSpPr/>
          <p:nvPr/>
        </p:nvSpPr>
        <p:spPr>
          <a:xfrm>
            <a:off x="838200" y="5868966"/>
            <a:ext cx="10744200" cy="914400"/>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err="1"/>
              <a:t>لايمكن</a:t>
            </a:r>
            <a:r>
              <a:rPr lang="ar-SA" sz="3200" dirty="0"/>
              <a:t> تأسيس الأخلاق على الهوى والشهوات والرغبات ،بل ولا العقل وحده</a:t>
            </a:r>
            <a:endParaRPr lang="en-US" sz="3200" dirty="0"/>
          </a:p>
        </p:txBody>
      </p:sp>
    </p:spTree>
    <p:extLst>
      <p:ext uri="{BB962C8B-B14F-4D97-AF65-F5344CB8AC3E}">
        <p14:creationId xmlns:p14="http://schemas.microsoft.com/office/powerpoint/2010/main" val="2916007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49" y="1471752"/>
            <a:ext cx="10524127" cy="3682909"/>
          </a:xfrm>
          <a:solidFill>
            <a:schemeClr val="accent1">
              <a:lumMod val="20000"/>
              <a:lumOff val="80000"/>
            </a:schemeClr>
          </a:solidFill>
        </p:spPr>
        <p:txBody>
          <a:bodyPr>
            <a:normAutofit fontScale="90000"/>
          </a:bodyPr>
          <a:lstStyle/>
          <a:p>
            <a:r>
              <a:rPr lang="ar-SA" dirty="0">
                <a:solidFill>
                  <a:srgbClr val="C00000"/>
                </a:solidFill>
              </a:rPr>
              <a:t>" إن الله لم يكن يضن على البشرية بهذه الدرجة وذلك بأن يجعلهم مخلوقات من ذوات الرجلين ثم يتركهم لأرسطو كي يجعلهم كائنات عاقلة.."</a:t>
            </a:r>
            <a:br>
              <a:rPr lang="ar-SA" dirty="0">
                <a:solidFill>
                  <a:srgbClr val="C00000"/>
                </a:solidFill>
              </a:rPr>
            </a:br>
            <a:br>
              <a:rPr lang="ar-SA" dirty="0">
                <a:solidFill>
                  <a:srgbClr val="C00000"/>
                </a:solidFill>
              </a:rPr>
            </a:br>
            <a:r>
              <a:rPr lang="ar-SA" sz="4000" dirty="0">
                <a:solidFill>
                  <a:schemeClr val="tx2">
                    <a:lumMod val="50000"/>
                  </a:schemeClr>
                </a:solidFill>
              </a:rPr>
              <a:t>الفيلسوف:جون لوك </a:t>
            </a:r>
            <a:endParaRPr lang="ar-SA" dirty="0">
              <a:solidFill>
                <a:schemeClr val="tx2">
                  <a:lumMod val="50000"/>
                </a:schemeClr>
              </a:solidFill>
            </a:endParaRPr>
          </a:p>
        </p:txBody>
      </p:sp>
    </p:spTree>
    <p:extLst>
      <p:ext uri="{BB962C8B-B14F-4D97-AF65-F5344CB8AC3E}">
        <p14:creationId xmlns:p14="http://schemas.microsoft.com/office/powerpoint/2010/main" val="3340803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703388" y="765176"/>
            <a:ext cx="8964612"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r>
              <a:rPr lang="ar-SA" altLang="ar-SA" sz="3600" b="1" dirty="0">
                <a:latin typeface="Simplified Arabic" panose="02020603050405020304" pitchFamily="18" charset="-78"/>
                <a:ea typeface="Calibri" panose="020F0502020204030204" pitchFamily="34" charset="0"/>
                <a:cs typeface="Simplified Arabic" panose="02020603050405020304" pitchFamily="18" charset="-78"/>
              </a:rPr>
              <a:t>تمرين(1)</a:t>
            </a:r>
          </a:p>
          <a:p>
            <a:pPr algn="r" rtl="1"/>
            <a:endParaRPr lang="ar-SA" altLang="ar-SA" sz="3600" b="1" dirty="0">
              <a:latin typeface="Simplified Arabic" panose="02020603050405020304" pitchFamily="18" charset="-78"/>
              <a:ea typeface="Calibri" panose="020F0502020204030204" pitchFamily="34" charset="0"/>
              <a:cs typeface="Simplified Arabic" panose="02020603050405020304" pitchFamily="18" charset="-78"/>
            </a:endParaRPr>
          </a:p>
          <a:p>
            <a:pPr algn="r" rtl="1"/>
            <a:endParaRPr lang="en-US" altLang="ar-SA" sz="1400" dirty="0">
              <a:latin typeface="Arial" panose="020B0604020202020204" pitchFamily="34" charset="0"/>
              <a:ea typeface="Calibri" panose="020F0502020204030204" pitchFamily="34" charset="0"/>
              <a:cs typeface="Simplified Arabic" panose="02020603050405020304" pitchFamily="18" charset="-78"/>
            </a:endParaRPr>
          </a:p>
          <a:p>
            <a:pPr algn="r" rtl="1" eaLnBrk="0" hangingPunct="0"/>
            <a:r>
              <a:rPr lang="ar-SA" altLang="ar-SA" sz="3600" b="1" dirty="0">
                <a:latin typeface="Simplified Arabic" panose="02020603050405020304" pitchFamily="18" charset="-78"/>
                <a:ea typeface="Calibri" panose="020F0502020204030204" pitchFamily="34" charset="0"/>
                <a:cs typeface="Simplified Arabic" panose="02020603050405020304" pitchFamily="18" charset="-78"/>
              </a:rPr>
              <a:t>يوجد في المستشفى  مرضى مصابون بفشل في الأعضاء ولا علاج لهم </a:t>
            </a:r>
            <a:r>
              <a:rPr lang="ar-SA" altLang="ar-SA" sz="3600" b="1" dirty="0" err="1">
                <a:latin typeface="Simplified Arabic" panose="02020603050405020304" pitchFamily="18" charset="-78"/>
                <a:ea typeface="Calibri" panose="020F0502020204030204" pitchFamily="34" charset="0"/>
                <a:cs typeface="Simplified Arabic" panose="02020603050405020304" pitchFamily="18" charset="-78"/>
              </a:rPr>
              <a:t>إلابزراعة</a:t>
            </a:r>
            <a:r>
              <a:rPr lang="ar-SA" altLang="ar-SA" sz="3600" b="1" dirty="0">
                <a:latin typeface="Simplified Arabic" panose="02020603050405020304" pitchFamily="18" charset="-78"/>
                <a:ea typeface="Calibri" panose="020F0502020204030204" pitchFamily="34" charset="0"/>
                <a:cs typeface="Simplified Arabic" panose="02020603050405020304" pitchFamily="18" charset="-78"/>
              </a:rPr>
              <a:t> أعضاء لهم والا فمصيرهم الموت. حضر إلى المستشفى رجل صحيح البدن ومناسب كمتبرع لهؤلاء الخمسة. فكر الجراح في أن يأخذ أعضاء هذا الرجل الصحيح ويزرعها في هؤلاء المرضى لينقذ خمسة أرواح مقابل إزهاق نفس واحدة.</a:t>
            </a:r>
          </a:p>
          <a:p>
            <a:pPr algn="r" rtl="1" eaLnBrk="0" hangingPunct="0"/>
            <a:endParaRPr lang="en-US" altLang="ar-SA" sz="1400" dirty="0">
              <a:latin typeface="Arial" panose="020B0604020202020204" pitchFamily="34" charset="0"/>
            </a:endParaRPr>
          </a:p>
          <a:p>
            <a:pPr algn="r" rtl="1" eaLnBrk="0" hangingPunct="0"/>
            <a:r>
              <a:rPr lang="ar-SA" altLang="ar-SA" sz="3600" b="1" dirty="0">
                <a:latin typeface="Simplified Arabic" panose="02020603050405020304" pitchFamily="18" charset="-78"/>
                <a:cs typeface="Simplified Arabic" panose="02020603050405020304" pitchFamily="18" charset="-78"/>
              </a:rPr>
              <a:t>ناقش موقف الجراح من وجهة نظر أخلاق المنفعة وأخلاق الواجب ووجهة النظر الإسلامية</a:t>
            </a:r>
            <a:endParaRPr lang="ar-SA" altLang="ar-SA" sz="3600" dirty="0"/>
          </a:p>
        </p:txBody>
      </p:sp>
    </p:spTree>
    <p:extLst>
      <p:ext uri="{BB962C8B-B14F-4D97-AF65-F5344CB8AC3E}">
        <p14:creationId xmlns:p14="http://schemas.microsoft.com/office/powerpoint/2010/main" val="4223928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703388" y="908050"/>
            <a:ext cx="864076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0" hangingPunct="0"/>
            <a:r>
              <a:rPr lang="ar-SA" altLang="ar-SA" sz="3600" b="1" dirty="0">
                <a:latin typeface="Simplified Arabic" panose="02020603050405020304" pitchFamily="18" charset="-78"/>
                <a:ea typeface="Calibri" panose="020F0502020204030204" pitchFamily="34" charset="0"/>
                <a:cs typeface="Simplified Arabic" panose="02020603050405020304" pitchFamily="18" charset="-78"/>
              </a:rPr>
              <a:t>تمرين(2)</a:t>
            </a:r>
          </a:p>
          <a:p>
            <a:pPr algn="ctr" rtl="1" eaLnBrk="0" hangingPunct="0"/>
            <a:endParaRPr lang="ar-SA" altLang="ar-SA" sz="1400" b="1" dirty="0">
              <a:latin typeface="Simplified Arabic" panose="02020603050405020304" pitchFamily="18" charset="-78"/>
              <a:ea typeface="Calibri" panose="020F0502020204030204" pitchFamily="34" charset="0"/>
              <a:cs typeface="Simplified Arabic" panose="02020603050405020304" pitchFamily="18" charset="-78"/>
            </a:endParaRPr>
          </a:p>
          <a:p>
            <a:pPr algn="ctr" rtl="1" eaLnBrk="0" hangingPunct="0"/>
            <a:endParaRPr lang="en-US" altLang="ar-SA" sz="1400" dirty="0">
              <a:latin typeface="Arial" panose="020B0604020202020204" pitchFamily="34" charset="0"/>
              <a:ea typeface="Calibri" panose="020F0502020204030204" pitchFamily="34" charset="0"/>
              <a:cs typeface="Simplified Arabic" panose="02020603050405020304" pitchFamily="18" charset="-78"/>
            </a:endParaRPr>
          </a:p>
          <a:p>
            <a:pPr algn="r" rtl="1" eaLnBrk="0" hangingPunct="0"/>
            <a:r>
              <a:rPr lang="ar-SA" altLang="ar-SA" sz="3600" b="1" dirty="0">
                <a:latin typeface="Simplified Arabic" panose="02020603050405020304" pitchFamily="18" charset="-78"/>
                <a:ea typeface="Calibri" panose="020F0502020204030204" pitchFamily="34" charset="0"/>
                <a:cs typeface="Simplified Arabic" panose="02020603050405020304" pitchFamily="18" charset="-78"/>
              </a:rPr>
              <a:t>قرر أحد الأطباء في قسم الجراحة القيام بتجربة سريرية على مرضى مصابين بأحد الأمراض الجراحية المزمنة وذلك باستخدام أنسجة مشتقة من الخنزير.</a:t>
            </a:r>
            <a:endParaRPr lang="en-US" altLang="ar-SA" sz="1400" dirty="0">
              <a:latin typeface="Arial" panose="020B0604020202020204" pitchFamily="34" charset="0"/>
            </a:endParaRPr>
          </a:p>
          <a:p>
            <a:pPr algn="r" rtl="1" eaLnBrk="0" hangingPunct="0"/>
            <a:r>
              <a:rPr lang="ar-SA" altLang="ar-SA" sz="3600" b="1" dirty="0">
                <a:latin typeface="Simplified Arabic" panose="02020603050405020304" pitchFamily="18" charset="-78"/>
                <a:cs typeface="Simplified Arabic" panose="02020603050405020304" pitchFamily="18" charset="-78"/>
              </a:rPr>
              <a:t>ناقش هذه القضية من وجهة نظر نظرية  المباديء الأربعة ،ونظرية المنفعة، ووجهة النظر الإسلامية.</a:t>
            </a:r>
            <a:endParaRPr lang="en-US" altLang="ar-SA" sz="1400" dirty="0">
              <a:latin typeface="Arial" panose="020B0604020202020204" pitchFamily="34" charset="0"/>
            </a:endParaRPr>
          </a:p>
        </p:txBody>
      </p:sp>
    </p:spTree>
    <p:extLst>
      <p:ext uri="{BB962C8B-B14F-4D97-AF65-F5344CB8AC3E}">
        <p14:creationId xmlns:p14="http://schemas.microsoft.com/office/powerpoint/2010/main" val="408055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latin typeface="Times New Roman" panose="02020603050405020304" pitchFamily="18" charset="0"/>
              </a:rPr>
              <a:t>تحقيق وحفظ مقاصد الشريعة </a:t>
            </a:r>
            <a:r>
              <a:rPr lang="ar-SA" altLang="en-US" b="1" dirty="0" err="1">
                <a:latin typeface="Times New Roman" panose="02020603050405020304" pitchFamily="18" charset="0"/>
              </a:rPr>
              <a:t>الإسلاميه</a:t>
            </a:r>
            <a:endParaRPr lang="en-US" dirty="0"/>
          </a:p>
        </p:txBody>
      </p:sp>
      <p:sp>
        <p:nvSpPr>
          <p:cNvPr id="3" name="عنصر نائب للمحتوى 2"/>
          <p:cNvSpPr>
            <a:spLocks noGrp="1"/>
          </p:cNvSpPr>
          <p:nvPr>
            <p:ph idx="1"/>
          </p:nvPr>
        </p:nvSpPr>
        <p:spPr/>
        <p:txBody>
          <a:bodyPr>
            <a:normAutofit lnSpcReduction="10000"/>
          </a:bodyPr>
          <a:lstStyle/>
          <a:p>
            <a:pPr algn="r" rtl="1" fontAlgn="auto">
              <a:spcAft>
                <a:spcPts val="0"/>
              </a:spcAft>
              <a:defRPr/>
            </a:pPr>
            <a:r>
              <a:rPr lang="ar-SA" dirty="0"/>
              <a:t>أولا : حفظ الدين </a:t>
            </a:r>
            <a:endParaRPr lang="en-US" dirty="0"/>
          </a:p>
          <a:p>
            <a:pPr algn="r" rtl="1" fontAlgn="auto">
              <a:spcAft>
                <a:spcPts val="0"/>
              </a:spcAft>
              <a:buFont typeface="Wingdings" pitchFamily="2" charset="2"/>
              <a:buNone/>
              <a:defRPr/>
            </a:pPr>
            <a:r>
              <a:rPr lang="ar-SA" dirty="0"/>
              <a:t> </a:t>
            </a:r>
            <a:endParaRPr lang="en-US" dirty="0"/>
          </a:p>
          <a:p>
            <a:pPr algn="r" rtl="1" fontAlgn="auto">
              <a:spcAft>
                <a:spcPts val="0"/>
              </a:spcAft>
              <a:defRPr/>
            </a:pPr>
            <a:r>
              <a:rPr lang="ar-SA" dirty="0"/>
              <a:t>ثانيا : حفظ النفس </a:t>
            </a:r>
            <a:endParaRPr lang="en-US" dirty="0"/>
          </a:p>
          <a:p>
            <a:pPr algn="r" rtl="1" fontAlgn="auto">
              <a:spcAft>
                <a:spcPts val="0"/>
              </a:spcAft>
              <a:defRPr/>
            </a:pPr>
            <a:endParaRPr lang="en-US" dirty="0"/>
          </a:p>
          <a:p>
            <a:pPr algn="r" rtl="1" fontAlgn="auto">
              <a:spcAft>
                <a:spcPts val="0"/>
              </a:spcAft>
              <a:defRPr/>
            </a:pPr>
            <a:r>
              <a:rPr lang="ar-SA" dirty="0"/>
              <a:t>ثالثا : حفظ العقل </a:t>
            </a:r>
          </a:p>
          <a:p>
            <a:pPr algn="r" rtl="1" fontAlgn="auto">
              <a:spcAft>
                <a:spcPts val="0"/>
              </a:spcAft>
              <a:buFont typeface="Wingdings" pitchFamily="2" charset="2"/>
              <a:buNone/>
              <a:defRPr/>
            </a:pPr>
            <a:endParaRPr lang="ar-SA" dirty="0"/>
          </a:p>
          <a:p>
            <a:pPr algn="r" rtl="1" fontAlgn="auto">
              <a:spcAft>
                <a:spcPts val="0"/>
              </a:spcAft>
              <a:defRPr/>
            </a:pPr>
            <a:r>
              <a:rPr lang="ar-SA" dirty="0"/>
              <a:t>رابعا : حفظ النسل </a:t>
            </a:r>
          </a:p>
          <a:p>
            <a:pPr algn="r" rtl="1" fontAlgn="auto">
              <a:spcAft>
                <a:spcPts val="0"/>
              </a:spcAft>
              <a:buFont typeface="Wingdings" pitchFamily="2" charset="2"/>
              <a:buNone/>
              <a:defRPr/>
            </a:pPr>
            <a:endParaRPr lang="en-US" dirty="0"/>
          </a:p>
          <a:p>
            <a:pPr algn="r" rtl="1" fontAlgn="auto">
              <a:spcAft>
                <a:spcPts val="0"/>
              </a:spcAft>
              <a:defRPr/>
            </a:pPr>
            <a:r>
              <a:rPr lang="ar-SA" dirty="0"/>
              <a:t>خامسا : حفظ المال </a:t>
            </a:r>
          </a:p>
          <a:p>
            <a:pPr algn="r" rtl="1"/>
            <a:endParaRPr lang="en-US" dirty="0"/>
          </a:p>
        </p:txBody>
      </p:sp>
    </p:spTree>
    <p:extLst>
      <p:ext uri="{BB962C8B-B14F-4D97-AF65-F5344CB8AC3E}">
        <p14:creationId xmlns:p14="http://schemas.microsoft.com/office/powerpoint/2010/main" val="32705805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1774825" y="1052513"/>
            <a:ext cx="87137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0" hangingPunct="0"/>
            <a:r>
              <a:rPr lang="ar-SA" altLang="ar-SA" sz="3200" b="1" dirty="0">
                <a:latin typeface="Simplified Arabic" panose="02020603050405020304" pitchFamily="18" charset="-78"/>
                <a:ea typeface="Calibri" panose="020F0502020204030204" pitchFamily="34" charset="0"/>
                <a:cs typeface="Simplified Arabic" panose="02020603050405020304" pitchFamily="18" charset="-78"/>
              </a:rPr>
              <a:t>تمرين(3)</a:t>
            </a:r>
          </a:p>
          <a:p>
            <a:pPr algn="ctr" rtl="1" eaLnBrk="0" hangingPunct="0"/>
            <a:endParaRPr lang="ar-SA" altLang="ar-SA" sz="3200" b="1" dirty="0">
              <a:latin typeface="Simplified Arabic" panose="02020603050405020304" pitchFamily="18" charset="-78"/>
              <a:ea typeface="Calibri" panose="020F0502020204030204" pitchFamily="34" charset="0"/>
              <a:cs typeface="Simplified Arabic" panose="02020603050405020304" pitchFamily="18" charset="-78"/>
            </a:endParaRPr>
          </a:p>
          <a:p>
            <a:pPr algn="ctr" rtl="1" eaLnBrk="0" hangingPunct="0"/>
            <a:endParaRPr lang="en-US" altLang="ar-SA" sz="1200" dirty="0">
              <a:latin typeface="Arial" panose="020B0604020202020204" pitchFamily="34" charset="0"/>
              <a:ea typeface="Calibri" panose="020F0502020204030204" pitchFamily="34" charset="0"/>
              <a:cs typeface="Simplified Arabic" panose="02020603050405020304" pitchFamily="18" charset="-78"/>
            </a:endParaRPr>
          </a:p>
          <a:p>
            <a:pPr algn="r" rtl="1" eaLnBrk="0" hangingPunct="0"/>
            <a:r>
              <a:rPr lang="ar-SA" altLang="ar-SA" sz="3200" b="1" dirty="0">
                <a:latin typeface="Simplified Arabic" panose="02020603050405020304" pitchFamily="18" charset="-78"/>
                <a:ea typeface="Calibri" panose="020F0502020204030204" pitchFamily="34" charset="0"/>
                <a:cs typeface="Simplified Arabic" panose="02020603050405020304" pitchFamily="18" charset="-78"/>
              </a:rPr>
              <a:t>توجد طفلة مصابة بفشل كلوي </a:t>
            </a:r>
            <a:r>
              <a:rPr lang="ar-SA" altLang="ar-SA" sz="3200" b="1" dirty="0" err="1">
                <a:latin typeface="Simplified Arabic" panose="02020603050405020304" pitchFamily="18" charset="-78"/>
                <a:ea typeface="Calibri" panose="020F0502020204030204" pitchFamily="34" charset="0"/>
                <a:cs typeface="Simplified Arabic" panose="02020603050405020304" pitchFamily="18" charset="-78"/>
              </a:rPr>
              <a:t>لاعلاج</a:t>
            </a:r>
            <a:r>
              <a:rPr lang="ar-SA" altLang="ar-SA" sz="3200" b="1" dirty="0">
                <a:latin typeface="Simplified Arabic" panose="02020603050405020304" pitchFamily="18" charset="-78"/>
                <a:ea typeface="Calibri" panose="020F0502020204030204" pitchFamily="34" charset="0"/>
                <a:cs typeface="Simplified Arabic" panose="02020603050405020304" pitchFamily="18" charset="-78"/>
              </a:rPr>
              <a:t> له ‘لا بزراعة كلية ووجد أن الأب هو الأنسب لتؤخذ كليته وتزرع للطفلة لإنقاذ حياتها، لكن الأب رفض وطلب من الطبيب أن </a:t>
            </a:r>
            <a:r>
              <a:rPr lang="ar-SA" altLang="ar-SA" sz="3200" b="1" dirty="0" err="1">
                <a:latin typeface="Simplified Arabic" panose="02020603050405020304" pitchFamily="18" charset="-78"/>
                <a:ea typeface="Calibri" panose="020F0502020204030204" pitchFamily="34" charset="0"/>
                <a:cs typeface="Simplified Arabic" panose="02020603050405020304" pitchFamily="18" charset="-78"/>
              </a:rPr>
              <a:t>لايخبر</a:t>
            </a:r>
            <a:r>
              <a:rPr lang="ar-SA" altLang="ar-SA" sz="3200" b="1" dirty="0">
                <a:latin typeface="Simplified Arabic" panose="02020603050405020304" pitchFamily="18" charset="-78"/>
                <a:ea typeface="Calibri" panose="020F0502020204030204" pitchFamily="34" charset="0"/>
                <a:cs typeface="Simplified Arabic" panose="02020603050405020304" pitchFamily="18" charset="-78"/>
              </a:rPr>
              <a:t> زوجته بذلك حتى </a:t>
            </a:r>
            <a:r>
              <a:rPr lang="ar-SA" altLang="ar-SA" sz="3200" b="1" dirty="0" err="1">
                <a:latin typeface="Simplified Arabic" panose="02020603050405020304" pitchFamily="18" charset="-78"/>
                <a:ea typeface="Calibri" panose="020F0502020204030204" pitchFamily="34" charset="0"/>
                <a:cs typeface="Simplified Arabic" panose="02020603050405020304" pitchFamily="18" charset="-78"/>
              </a:rPr>
              <a:t>لاتتأثر</a:t>
            </a:r>
            <a:r>
              <a:rPr lang="ar-SA" altLang="ar-SA" sz="3200" b="1" dirty="0">
                <a:latin typeface="Simplified Arabic" panose="02020603050405020304" pitchFamily="18" charset="-78"/>
                <a:ea typeface="Calibri" panose="020F0502020204030204" pitchFamily="34" charset="0"/>
                <a:cs typeface="Simplified Arabic" panose="02020603050405020304" pitchFamily="18" charset="-78"/>
              </a:rPr>
              <a:t> حياتهما الزوجية.</a:t>
            </a:r>
            <a:endParaRPr lang="en-US" altLang="ar-SA" sz="1200" dirty="0">
              <a:latin typeface="Arial" panose="020B0604020202020204" pitchFamily="34" charset="0"/>
            </a:endParaRPr>
          </a:p>
          <a:p>
            <a:pPr algn="r" rtl="1" eaLnBrk="0" hangingPunct="0"/>
            <a:r>
              <a:rPr lang="ar-SA" altLang="ar-SA" sz="3200" b="1" dirty="0">
                <a:latin typeface="Simplified Arabic" panose="02020603050405020304" pitchFamily="18" charset="-78"/>
                <a:cs typeface="Simplified Arabic" panose="02020603050405020304" pitchFamily="18" charset="-78"/>
              </a:rPr>
              <a:t>ناقش هذه القضية من وجهة نظر نظرية المباديء الأربعة، ونظرية المنفعة، ووجهة النظرالإسلامية.</a:t>
            </a:r>
            <a:endParaRPr lang="en-US" altLang="ar-SA" sz="1200" dirty="0">
              <a:latin typeface="Arial" panose="020B0604020202020204" pitchFamily="34" charset="0"/>
            </a:endParaRPr>
          </a:p>
        </p:txBody>
      </p:sp>
    </p:spTree>
    <p:extLst>
      <p:ext uri="{BB962C8B-B14F-4D97-AF65-F5344CB8AC3E}">
        <p14:creationId xmlns:p14="http://schemas.microsoft.com/office/powerpoint/2010/main" val="13250678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919289" y="1341438"/>
            <a:ext cx="84978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0" hangingPunct="0"/>
            <a:r>
              <a:rPr lang="ar-SA" altLang="ar-SA" sz="2800" b="1" dirty="0">
                <a:latin typeface="Simplified Arabic" panose="02020603050405020304" pitchFamily="18" charset="-78"/>
                <a:ea typeface="Calibri" panose="020F0502020204030204" pitchFamily="34" charset="0"/>
                <a:cs typeface="Simplified Arabic" panose="02020603050405020304" pitchFamily="18" charset="-78"/>
              </a:rPr>
              <a:t>تمرين(2)</a:t>
            </a:r>
          </a:p>
          <a:p>
            <a:pPr algn="r" rtl="1" eaLnBrk="0" hangingPunct="0"/>
            <a:endParaRPr lang="ar-SA" altLang="ar-SA" sz="2800" b="1" dirty="0">
              <a:latin typeface="Simplified Arabic" panose="02020603050405020304" pitchFamily="18" charset="-78"/>
              <a:ea typeface="Calibri" panose="020F0502020204030204" pitchFamily="34" charset="0"/>
              <a:cs typeface="Simplified Arabic" panose="02020603050405020304" pitchFamily="18" charset="-78"/>
            </a:endParaRPr>
          </a:p>
          <a:p>
            <a:pPr algn="r" rtl="1" eaLnBrk="0" hangingPunct="0"/>
            <a:endParaRPr lang="en-US" altLang="ar-SA" sz="1100" dirty="0">
              <a:latin typeface="Arial" panose="020B0604020202020204" pitchFamily="34" charset="0"/>
              <a:ea typeface="Calibri" panose="020F0502020204030204" pitchFamily="34" charset="0"/>
              <a:cs typeface="Simplified Arabic" panose="02020603050405020304" pitchFamily="18" charset="-78"/>
            </a:endParaRPr>
          </a:p>
          <a:p>
            <a:pPr algn="r" rtl="1" eaLnBrk="0" hangingPunct="0"/>
            <a:r>
              <a:rPr lang="ar-SA" altLang="ar-SA" sz="2800" b="1" dirty="0">
                <a:latin typeface="Simplified Arabic" panose="02020603050405020304" pitchFamily="18" charset="-78"/>
                <a:ea typeface="Calibri" panose="020F0502020204030204" pitchFamily="34" charset="0"/>
                <a:cs typeface="Simplified Arabic" panose="02020603050405020304" pitchFamily="18" charset="-78"/>
              </a:rPr>
              <a:t>قرر أحد الأطباء في قسم الجراحة القيام بتجربة سريرية على مرضى مصابين بأحد الأمراض الجراحية المزمنة وذلك باستخدام أنسجة مشتقة من الخنزير.</a:t>
            </a:r>
            <a:endParaRPr lang="en-US" altLang="ar-SA" sz="1100" dirty="0">
              <a:latin typeface="Arial" panose="020B0604020202020204" pitchFamily="34" charset="0"/>
            </a:endParaRPr>
          </a:p>
          <a:p>
            <a:pPr algn="r" rtl="1" eaLnBrk="0" hangingPunct="0"/>
            <a:r>
              <a:rPr lang="ar-SA" altLang="ar-SA" sz="2800" b="1" dirty="0">
                <a:latin typeface="Simplified Arabic" panose="02020603050405020304" pitchFamily="18" charset="-78"/>
                <a:cs typeface="Simplified Arabic" panose="02020603050405020304" pitchFamily="18" charset="-78"/>
              </a:rPr>
              <a:t>ناقش هذه القضية من وجهة نظر نظرية  والمباديء الأربعة، ونظرية المنفعة، ووجهة النظرالإسلامية.</a:t>
            </a:r>
            <a:endParaRPr lang="en-US" altLang="ar-SA" sz="1100" dirty="0">
              <a:latin typeface="Arial" panose="020B0604020202020204" pitchFamily="34" charset="0"/>
            </a:endParaRPr>
          </a:p>
          <a:p>
            <a:pPr algn="r" rtl="1" eaLnBrk="0" hangingPunct="0"/>
            <a:endParaRPr lang="en-US" altLang="ar-SA" sz="1100" dirty="0">
              <a:latin typeface="Arial" panose="020B0604020202020204" pitchFamily="34" charset="0"/>
            </a:endParaRPr>
          </a:p>
        </p:txBody>
      </p:sp>
    </p:spTree>
    <p:extLst>
      <p:ext uri="{BB962C8B-B14F-4D97-AF65-F5344CB8AC3E}">
        <p14:creationId xmlns:p14="http://schemas.microsoft.com/office/powerpoint/2010/main" val="1733730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992313" y="1484313"/>
            <a:ext cx="8424862"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r>
              <a:rPr lang="ar-SA" altLang="ar-SA" sz="4400" dirty="0">
                <a:latin typeface="Arial" panose="020B0604020202020204" pitchFamily="34" charset="0"/>
              </a:rPr>
              <a:t>تمرين(4)</a:t>
            </a:r>
          </a:p>
          <a:p>
            <a:pPr algn="ctr" rtl="1"/>
            <a:endParaRPr lang="en-US" altLang="ar-SA" sz="4400" dirty="0">
              <a:latin typeface="Arial" panose="020B0604020202020204" pitchFamily="34" charset="0"/>
            </a:endParaRPr>
          </a:p>
          <a:p>
            <a:pPr algn="r" rtl="1" eaLnBrk="0" hangingPunct="0"/>
            <a:r>
              <a:rPr lang="ar-SA" altLang="ar-SA" sz="2800" b="1" dirty="0">
                <a:latin typeface="Simplified Arabic" panose="02020603050405020304" pitchFamily="18" charset="-78"/>
                <a:ea typeface="Calibri" panose="020F0502020204030204" pitchFamily="34" charset="0"/>
                <a:cs typeface="Simplified Arabic" panose="02020603050405020304" pitchFamily="18" charset="-78"/>
              </a:rPr>
              <a:t>مريض يبلغ من العمر 72 سنة ومصاب بمرض السرطان ويعاني من الآم شديدة .طلب من الطبيب إنهاء حياته بإ عطائه حقنة ليموت بسرعة.</a:t>
            </a:r>
          </a:p>
          <a:p>
            <a:pPr algn="r" rtl="1" eaLnBrk="0" hangingPunct="0"/>
            <a:endParaRPr lang="en-US" altLang="ar-SA" sz="1100" dirty="0">
              <a:latin typeface="Arial" panose="020B0604020202020204" pitchFamily="34" charset="0"/>
            </a:endParaRPr>
          </a:p>
          <a:p>
            <a:pPr algn="r" rtl="1" eaLnBrk="0" hangingPunct="0"/>
            <a:r>
              <a:rPr lang="ar-SA" altLang="ar-SA" sz="2800" b="1" dirty="0">
                <a:latin typeface="Simplified Arabic" panose="02020603050405020304" pitchFamily="18" charset="-78"/>
                <a:cs typeface="Simplified Arabic" panose="02020603050405020304" pitchFamily="18" charset="-78"/>
              </a:rPr>
              <a:t>ناقش هذه القضية من وجهة نظر نظرية  والمباديء الأربعة ،ونظرية أخلاق الواجب ،ووجهة النظر الإسلامية.</a:t>
            </a:r>
            <a:endParaRPr lang="en-US" altLang="ar-SA" sz="1100" dirty="0">
              <a:latin typeface="Arial" panose="020B0604020202020204" pitchFamily="34" charset="0"/>
            </a:endParaRPr>
          </a:p>
          <a:p>
            <a:pPr algn="r" rtl="1" eaLnBrk="0" hangingPunct="0"/>
            <a:endParaRPr lang="en-US" altLang="ar-SA" sz="3200" dirty="0">
              <a:latin typeface="Arial" panose="020B0604020202020204" pitchFamily="34" charset="0"/>
            </a:endParaRPr>
          </a:p>
        </p:txBody>
      </p:sp>
    </p:spTree>
    <p:extLst>
      <p:ext uri="{BB962C8B-B14F-4D97-AF65-F5344CB8AC3E}">
        <p14:creationId xmlns:p14="http://schemas.microsoft.com/office/powerpoint/2010/main" val="3994688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704" y="-341488"/>
            <a:ext cx="10515600" cy="2852737"/>
          </a:xfrm>
        </p:spPr>
        <p:txBody>
          <a:bodyPr/>
          <a:lstStyle/>
          <a:p>
            <a:pPr algn="ctr" rtl="1"/>
            <a:r>
              <a:rPr lang="ar-SA" dirty="0"/>
              <a:t>خلاصة المقارنة</a:t>
            </a:r>
            <a:endParaRPr lang="en-US" dirty="0"/>
          </a:p>
        </p:txBody>
      </p:sp>
      <p:sp>
        <p:nvSpPr>
          <p:cNvPr id="3" name="Text Placeholder 2"/>
          <p:cNvSpPr>
            <a:spLocks noGrp="1"/>
          </p:cNvSpPr>
          <p:nvPr>
            <p:ph type="body" idx="1"/>
          </p:nvPr>
        </p:nvSpPr>
        <p:spPr/>
        <p:txBody>
          <a:bodyPr/>
          <a:lstStyle/>
          <a:p>
            <a:endParaRPr lang="en-US"/>
          </a:p>
        </p:txBody>
      </p:sp>
      <p:pic>
        <p:nvPicPr>
          <p:cNvPr id="4" name="Picture 2" descr="Comparing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647" y="2756930"/>
            <a:ext cx="4437529" cy="336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8183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5426350"/>
              </p:ext>
            </p:extLst>
          </p:nvPr>
        </p:nvGraphicFramePr>
        <p:xfrm>
          <a:off x="1776413" y="41275"/>
          <a:ext cx="8640762" cy="6700840"/>
        </p:xfrm>
        <a:graphic>
          <a:graphicData uri="http://schemas.openxmlformats.org/drawingml/2006/table">
            <a:tbl>
              <a:tblPr rtl="1" firstRow="1" bandRow="1">
                <a:tableStyleId>{5C22544A-7EE6-4342-B048-85BDC9FD1C3A}</a:tableStyleId>
              </a:tblPr>
              <a:tblGrid>
                <a:gridCol w="2842641">
                  <a:extLst>
                    <a:ext uri="{9D8B030D-6E8A-4147-A177-3AD203B41FA5}">
                      <a16:colId xmlns:a16="http://schemas.microsoft.com/office/drawing/2014/main" val="20000"/>
                    </a:ext>
                  </a:extLst>
                </a:gridCol>
                <a:gridCol w="2253176">
                  <a:extLst>
                    <a:ext uri="{9D8B030D-6E8A-4147-A177-3AD203B41FA5}">
                      <a16:colId xmlns:a16="http://schemas.microsoft.com/office/drawing/2014/main" val="20001"/>
                    </a:ext>
                  </a:extLst>
                </a:gridCol>
                <a:gridCol w="3544945">
                  <a:extLst>
                    <a:ext uri="{9D8B030D-6E8A-4147-A177-3AD203B41FA5}">
                      <a16:colId xmlns:a16="http://schemas.microsoft.com/office/drawing/2014/main" val="20002"/>
                    </a:ext>
                  </a:extLst>
                </a:gridCol>
              </a:tblGrid>
              <a:tr h="579222">
                <a:tc>
                  <a:txBody>
                    <a:bodyPr/>
                    <a:lstStyle/>
                    <a:p>
                      <a:pPr rtl="1"/>
                      <a:endParaRPr lang="ar-SA" sz="1800" b="1" dirty="0">
                        <a:solidFill>
                          <a:schemeClr val="tx1"/>
                        </a:solidFill>
                      </a:endParaRPr>
                    </a:p>
                  </a:txBody>
                  <a:tcPr marL="91438" marR="91438" marT="45728" marB="45728"/>
                </a:tc>
                <a:tc>
                  <a:txBody>
                    <a:bodyPr/>
                    <a:lstStyle/>
                    <a:p>
                      <a:pPr algn="ctr" rtl="1"/>
                      <a:r>
                        <a:rPr lang="ar-SA" sz="3200" b="1" dirty="0">
                          <a:solidFill>
                            <a:schemeClr val="bg1"/>
                          </a:solidFill>
                        </a:rPr>
                        <a:t>الغربية</a:t>
                      </a:r>
                    </a:p>
                  </a:txBody>
                  <a:tcPr marL="91438" marR="91438" marT="45728" marB="45728"/>
                </a:tc>
                <a:tc>
                  <a:txBody>
                    <a:bodyPr/>
                    <a:lstStyle/>
                    <a:p>
                      <a:pPr algn="ctr" rtl="1"/>
                      <a:r>
                        <a:rPr lang="ar-SA" sz="3200" b="1" dirty="0">
                          <a:solidFill>
                            <a:schemeClr val="bg1"/>
                          </a:solidFill>
                        </a:rPr>
                        <a:t>الاسلامية</a:t>
                      </a:r>
                    </a:p>
                  </a:txBody>
                  <a:tcPr marL="91438" marR="91438" marT="45728" marB="45728"/>
                </a:tc>
                <a:extLst>
                  <a:ext uri="{0D108BD9-81ED-4DB2-BD59-A6C34878D82A}">
                    <a16:rowId xmlns:a16="http://schemas.microsoft.com/office/drawing/2014/main" val="10000"/>
                  </a:ext>
                </a:extLst>
              </a:tr>
              <a:tr h="768270">
                <a:tc>
                  <a:txBody>
                    <a:bodyPr/>
                    <a:lstStyle/>
                    <a:p>
                      <a:pPr algn="ctr" rtl="1"/>
                      <a:r>
                        <a:rPr lang="ar-SA" sz="3200" b="1" dirty="0">
                          <a:solidFill>
                            <a:schemeClr val="tx1"/>
                          </a:solidFill>
                        </a:rPr>
                        <a:t>المصادر</a:t>
                      </a:r>
                    </a:p>
                  </a:txBody>
                  <a:tcPr marL="91438" marR="91438" marT="45728" marB="45728"/>
                </a:tc>
                <a:tc>
                  <a:txBody>
                    <a:bodyPr/>
                    <a:lstStyle/>
                    <a:p>
                      <a:pPr rtl="1"/>
                      <a:r>
                        <a:rPr lang="ar-SA" sz="1800" b="1" dirty="0">
                          <a:solidFill>
                            <a:schemeClr val="tx1"/>
                          </a:solidFill>
                        </a:rPr>
                        <a:t>العقل-الحدس-الضمير-العرف -المنفعة</a:t>
                      </a:r>
                    </a:p>
                  </a:txBody>
                  <a:tcPr marL="91438" marR="91438" marT="45728" marB="45728"/>
                </a:tc>
                <a:tc>
                  <a:txBody>
                    <a:bodyPr/>
                    <a:lstStyle/>
                    <a:p>
                      <a:pPr rtl="1"/>
                      <a:r>
                        <a:rPr lang="ar-SA" sz="1800" b="1" dirty="0">
                          <a:solidFill>
                            <a:schemeClr val="tx1"/>
                          </a:solidFill>
                        </a:rPr>
                        <a:t>الوحيين ومايلحق بهما-الضمير-العرف-العقل</a:t>
                      </a:r>
                    </a:p>
                  </a:txBody>
                  <a:tcPr marL="91438" marR="91438" marT="45728" marB="45728"/>
                </a:tc>
                <a:extLst>
                  <a:ext uri="{0D108BD9-81ED-4DB2-BD59-A6C34878D82A}">
                    <a16:rowId xmlns:a16="http://schemas.microsoft.com/office/drawing/2014/main" val="10001"/>
                  </a:ext>
                </a:extLst>
              </a:tr>
              <a:tr h="768270">
                <a:tc>
                  <a:txBody>
                    <a:bodyPr/>
                    <a:lstStyle/>
                    <a:p>
                      <a:pPr algn="ctr" rtl="1"/>
                      <a:r>
                        <a:rPr lang="ar-SA" sz="3200" b="1" dirty="0">
                          <a:solidFill>
                            <a:schemeClr val="tx1"/>
                          </a:solidFill>
                        </a:rPr>
                        <a:t>الغاية</a:t>
                      </a:r>
                    </a:p>
                  </a:txBody>
                  <a:tcPr marL="91438" marR="91438" marT="45728" marB="45728"/>
                </a:tc>
                <a:tc>
                  <a:txBody>
                    <a:bodyPr/>
                    <a:lstStyle/>
                    <a:p>
                      <a:pPr rtl="1"/>
                      <a:r>
                        <a:rPr lang="ar-SA" sz="1800" b="1" dirty="0">
                          <a:solidFill>
                            <a:schemeClr val="tx1"/>
                          </a:solidFill>
                        </a:rPr>
                        <a:t>تختلف باختلاف الاتجاهات</a:t>
                      </a:r>
                    </a:p>
                  </a:txBody>
                  <a:tcPr marL="91438" marR="91438" marT="45728" marB="45728"/>
                </a:tc>
                <a:tc>
                  <a:txBody>
                    <a:bodyPr/>
                    <a:lstStyle/>
                    <a:p>
                      <a:pPr algn="ctr" rtl="1"/>
                      <a:r>
                        <a:rPr lang="ar-SA" sz="1800" b="1" dirty="0">
                          <a:solidFill>
                            <a:schemeClr val="tx1"/>
                          </a:solidFill>
                        </a:rPr>
                        <a:t>تحقيق الخيرية(مايحقق الخير للنفس وللآخرين)/</a:t>
                      </a:r>
                      <a:r>
                        <a:rPr lang="ar-SA" sz="1800" b="1" baseline="0" dirty="0">
                          <a:solidFill>
                            <a:schemeClr val="tx1"/>
                          </a:solidFill>
                        </a:rPr>
                        <a:t> السعادة الدنيوية والأخروية</a:t>
                      </a:r>
                      <a:endParaRPr lang="ar-SA" sz="1800" b="1" dirty="0">
                        <a:solidFill>
                          <a:schemeClr val="tx1"/>
                        </a:solidFill>
                      </a:endParaRPr>
                    </a:p>
                  </a:txBody>
                  <a:tcPr marL="91438" marR="91438" marT="45728" marB="45728"/>
                </a:tc>
                <a:extLst>
                  <a:ext uri="{0D108BD9-81ED-4DB2-BD59-A6C34878D82A}">
                    <a16:rowId xmlns:a16="http://schemas.microsoft.com/office/drawing/2014/main" val="10002"/>
                  </a:ext>
                </a:extLst>
              </a:tr>
              <a:tr h="768270">
                <a:tc>
                  <a:txBody>
                    <a:bodyPr/>
                    <a:lstStyle/>
                    <a:p>
                      <a:pPr algn="ctr" rtl="1"/>
                      <a:r>
                        <a:rPr lang="ar-SA" sz="3200" b="1" dirty="0">
                          <a:solidFill>
                            <a:schemeClr val="tx1"/>
                          </a:solidFill>
                        </a:rPr>
                        <a:t>المجالات</a:t>
                      </a:r>
                    </a:p>
                  </a:txBody>
                  <a:tcPr marL="91438" marR="91438" marT="45728" marB="45728"/>
                </a:tc>
                <a:tc>
                  <a:txBody>
                    <a:bodyPr/>
                    <a:lstStyle/>
                    <a:p>
                      <a:pPr rtl="1"/>
                      <a:r>
                        <a:rPr lang="ar-SA" sz="1800" b="1" dirty="0">
                          <a:solidFill>
                            <a:schemeClr val="tx1"/>
                          </a:solidFill>
                        </a:rPr>
                        <a:t>كل نظرية منفردة تغطي جانبا واحدا</a:t>
                      </a:r>
                    </a:p>
                  </a:txBody>
                  <a:tcPr marL="91438" marR="91438" marT="45728" marB="45728"/>
                </a:tc>
                <a:tc>
                  <a:txBody>
                    <a:bodyPr/>
                    <a:lstStyle/>
                    <a:p>
                      <a:pPr algn="ctr" rtl="1"/>
                      <a:r>
                        <a:rPr lang="ar-SA" sz="1800" b="1" dirty="0">
                          <a:solidFill>
                            <a:schemeClr val="tx1"/>
                          </a:solidFill>
                        </a:rPr>
                        <a:t>شاملة(الحياة كلها:الدنيا والأخرى)</a:t>
                      </a:r>
                    </a:p>
                  </a:txBody>
                  <a:tcPr marL="91438" marR="91438" marT="45728" marB="45728"/>
                </a:tc>
                <a:extLst>
                  <a:ext uri="{0D108BD9-81ED-4DB2-BD59-A6C34878D82A}">
                    <a16:rowId xmlns:a16="http://schemas.microsoft.com/office/drawing/2014/main" val="10003"/>
                  </a:ext>
                </a:extLst>
              </a:tr>
              <a:tr h="3048538">
                <a:tc>
                  <a:txBody>
                    <a:bodyPr/>
                    <a:lstStyle/>
                    <a:p>
                      <a:pPr algn="ctr" rtl="1"/>
                      <a:r>
                        <a:rPr lang="ar-SA" sz="3200" b="1" dirty="0">
                          <a:solidFill>
                            <a:schemeClr val="tx1"/>
                          </a:solidFill>
                        </a:rPr>
                        <a:t>المعايير</a:t>
                      </a:r>
                    </a:p>
                  </a:txBody>
                  <a:tcPr marL="91438" marR="91438" marT="45728" marB="45728"/>
                </a:tc>
                <a:tc>
                  <a:txBody>
                    <a:bodyPr/>
                    <a:lstStyle/>
                    <a:p>
                      <a:pPr rtl="1"/>
                      <a:r>
                        <a:rPr lang="ar-SA" sz="1800" b="1" dirty="0">
                          <a:solidFill>
                            <a:schemeClr val="tx1"/>
                          </a:solidFill>
                        </a:rPr>
                        <a:t>اتجاه خارجي</a:t>
                      </a:r>
                    </a:p>
                    <a:p>
                      <a:pPr rtl="1"/>
                      <a:r>
                        <a:rPr lang="ar-SA" sz="1800" b="1" dirty="0">
                          <a:solidFill>
                            <a:schemeClr val="tx1"/>
                          </a:solidFill>
                        </a:rPr>
                        <a:t>اتجاه داخلي</a:t>
                      </a:r>
                    </a:p>
                  </a:txBody>
                  <a:tcPr marL="91438" marR="91438" marT="45728" marB="45728"/>
                </a:tc>
                <a:tc>
                  <a:txBody>
                    <a:bodyPr/>
                    <a:lstStyle/>
                    <a:p>
                      <a:pPr algn="r" rtl="1" eaLnBrk="1" hangingPunct="1">
                        <a:buFontTx/>
                        <a:buNone/>
                        <a:defRPr/>
                      </a:pPr>
                      <a:r>
                        <a:rPr lang="ar-SA" sz="1600" b="1" dirty="0">
                          <a:solidFill>
                            <a:schemeClr val="tx1"/>
                          </a:solidFill>
                        </a:rPr>
                        <a:t>المعايير الموضوعية</a:t>
                      </a:r>
                    </a:p>
                    <a:p>
                      <a:pPr algn="r" rtl="1" eaLnBrk="1" hangingPunct="1">
                        <a:buFontTx/>
                        <a:buNone/>
                        <a:defRPr/>
                      </a:pPr>
                      <a:r>
                        <a:rPr lang="ar-SA" sz="1600" b="1" dirty="0">
                          <a:solidFill>
                            <a:schemeClr val="tx1"/>
                          </a:solidFill>
                        </a:rPr>
                        <a:t>     .إرادة الله لما ينبغي أن يكون عليه الإنسان</a:t>
                      </a:r>
                    </a:p>
                    <a:p>
                      <a:pPr algn="r" rtl="1" eaLnBrk="1" hangingPunct="1">
                        <a:buFontTx/>
                        <a:buNone/>
                        <a:defRPr/>
                      </a:pPr>
                      <a:r>
                        <a:rPr lang="ar-SA" sz="1600" b="1" dirty="0">
                          <a:solidFill>
                            <a:schemeClr val="tx1"/>
                          </a:solidFill>
                        </a:rPr>
                        <a:t>      - القرآن والسنة</a:t>
                      </a:r>
                    </a:p>
                    <a:p>
                      <a:pPr algn="r" rtl="1" eaLnBrk="1" hangingPunct="1">
                        <a:buFontTx/>
                        <a:buNone/>
                        <a:defRPr/>
                      </a:pPr>
                      <a:r>
                        <a:rPr lang="ar-SA" sz="1600" b="1" dirty="0">
                          <a:solidFill>
                            <a:schemeClr val="tx1"/>
                          </a:solidFill>
                        </a:rPr>
                        <a:t>     .علاقة الإنسان بربه</a:t>
                      </a:r>
                    </a:p>
                    <a:p>
                      <a:pPr algn="r" rtl="1" eaLnBrk="1" hangingPunct="1">
                        <a:buFontTx/>
                        <a:buNone/>
                        <a:defRPr/>
                      </a:pPr>
                      <a:r>
                        <a:rPr lang="ar-SA" sz="1600" b="1" dirty="0">
                          <a:solidFill>
                            <a:schemeClr val="tx1"/>
                          </a:solidFill>
                        </a:rPr>
                        <a:t>      - تحديد دقيق .. العبادات</a:t>
                      </a:r>
                    </a:p>
                    <a:p>
                      <a:pPr algn="r" rtl="1" eaLnBrk="1" hangingPunct="1">
                        <a:buFontTx/>
                        <a:buNone/>
                        <a:defRPr/>
                      </a:pPr>
                      <a:r>
                        <a:rPr lang="ar-SA" sz="1600" b="1" dirty="0">
                          <a:solidFill>
                            <a:schemeClr val="tx1"/>
                          </a:solidFill>
                        </a:rPr>
                        <a:t>     .التعامل الإجتماعي</a:t>
                      </a:r>
                    </a:p>
                    <a:p>
                      <a:pPr algn="r" rtl="1" eaLnBrk="1" hangingPunct="1">
                        <a:buFontTx/>
                        <a:buNone/>
                        <a:defRPr/>
                      </a:pPr>
                      <a:r>
                        <a:rPr lang="ar-SA" sz="1600" b="1" dirty="0">
                          <a:solidFill>
                            <a:schemeClr val="tx1"/>
                          </a:solidFill>
                        </a:rPr>
                        <a:t>      - أقل تحديداً ولكن بمعايير محددة</a:t>
                      </a:r>
                    </a:p>
                    <a:p>
                      <a:pPr algn="r" rtl="1" eaLnBrk="1" hangingPunct="1">
                        <a:buFontTx/>
                        <a:buNone/>
                        <a:defRPr/>
                      </a:pPr>
                      <a:r>
                        <a:rPr lang="ar-SA" sz="1600" b="1" dirty="0">
                          <a:solidFill>
                            <a:schemeClr val="tx1"/>
                          </a:solidFill>
                        </a:rPr>
                        <a:t>المعايير الذاتية</a:t>
                      </a:r>
                    </a:p>
                    <a:p>
                      <a:pPr algn="r" rtl="1" eaLnBrk="1" hangingPunct="1">
                        <a:buFontTx/>
                        <a:buNone/>
                        <a:defRPr/>
                      </a:pPr>
                      <a:r>
                        <a:rPr lang="ar-SA" sz="1600" b="1" dirty="0">
                          <a:solidFill>
                            <a:schemeClr val="tx1"/>
                          </a:solidFill>
                        </a:rPr>
                        <a:t>     .المعيار العقلي</a:t>
                      </a:r>
                    </a:p>
                    <a:p>
                      <a:pPr algn="r" rtl="1" eaLnBrk="1" hangingPunct="1">
                        <a:buFontTx/>
                        <a:buNone/>
                        <a:defRPr/>
                      </a:pPr>
                      <a:r>
                        <a:rPr lang="ar-SA" sz="1600" b="1" dirty="0">
                          <a:solidFill>
                            <a:schemeClr val="tx1"/>
                          </a:solidFill>
                        </a:rPr>
                        <a:t>     .المعيار الوجداني(الضمير الأخلاقي)</a:t>
                      </a:r>
                    </a:p>
                    <a:p>
                      <a:pPr algn="r" rtl="1" eaLnBrk="1" hangingPunct="1">
                        <a:buFontTx/>
                        <a:buNone/>
                        <a:defRPr/>
                      </a:pPr>
                      <a:r>
                        <a:rPr lang="ar-SA" sz="1600" b="1" dirty="0">
                          <a:solidFill>
                            <a:schemeClr val="tx1"/>
                          </a:solidFill>
                        </a:rPr>
                        <a:t>     .النية والإرادة الخيرة</a:t>
                      </a:r>
                      <a:endParaRPr lang="en-US" sz="1600" b="1" dirty="0">
                        <a:solidFill>
                          <a:schemeClr val="tx1"/>
                        </a:solidFill>
                      </a:endParaRPr>
                    </a:p>
                    <a:p>
                      <a:pPr rtl="1"/>
                      <a:endParaRPr lang="ar-SA" sz="1800" b="1" dirty="0">
                        <a:solidFill>
                          <a:schemeClr val="tx1"/>
                        </a:solidFill>
                      </a:endParaRPr>
                    </a:p>
                  </a:txBody>
                  <a:tcPr marL="91438" marR="91438" marT="45728" marB="45728"/>
                </a:tc>
                <a:extLst>
                  <a:ext uri="{0D108BD9-81ED-4DB2-BD59-A6C34878D82A}">
                    <a16:rowId xmlns:a16="http://schemas.microsoft.com/office/drawing/2014/main" val="10004"/>
                  </a:ext>
                </a:extLst>
              </a:tr>
              <a:tr h="768270">
                <a:tc>
                  <a:txBody>
                    <a:bodyPr/>
                    <a:lstStyle/>
                    <a:p>
                      <a:pPr rtl="1"/>
                      <a:endParaRPr lang="ar-SA" sz="1800" b="1">
                        <a:solidFill>
                          <a:schemeClr val="tx1"/>
                        </a:solidFill>
                      </a:endParaRPr>
                    </a:p>
                  </a:txBody>
                  <a:tcPr marL="91438" marR="91438" marT="45728" marB="45728"/>
                </a:tc>
                <a:tc>
                  <a:txBody>
                    <a:bodyPr/>
                    <a:lstStyle/>
                    <a:p>
                      <a:pPr rtl="1"/>
                      <a:endParaRPr lang="ar-SA" sz="1800" b="1">
                        <a:solidFill>
                          <a:schemeClr val="tx1"/>
                        </a:solidFill>
                      </a:endParaRPr>
                    </a:p>
                  </a:txBody>
                  <a:tcPr marL="91438" marR="91438" marT="45728" marB="45728"/>
                </a:tc>
                <a:tc>
                  <a:txBody>
                    <a:bodyPr/>
                    <a:lstStyle/>
                    <a:p>
                      <a:pPr rtl="1"/>
                      <a:endParaRPr lang="ar-SA" sz="1800" b="1" dirty="0">
                        <a:solidFill>
                          <a:schemeClr val="tx1"/>
                        </a:solidFill>
                      </a:endParaRPr>
                    </a:p>
                  </a:txBody>
                  <a:tcPr marL="91438" marR="91438" marT="45728" marB="4572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044986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3431573"/>
              </p:ext>
            </p:extLst>
          </p:nvPr>
        </p:nvGraphicFramePr>
        <p:xfrm>
          <a:off x="1595438" y="304801"/>
          <a:ext cx="8893176" cy="6289675"/>
        </p:xfrm>
        <a:graphic>
          <a:graphicData uri="http://schemas.openxmlformats.org/drawingml/2006/table">
            <a:tbl>
              <a:tblPr rtl="1" firstRow="1" bandRow="1">
                <a:tableStyleId>{5C22544A-7EE6-4342-B048-85BDC9FD1C3A}</a:tableStyleId>
              </a:tblPr>
              <a:tblGrid>
                <a:gridCol w="2964392">
                  <a:extLst>
                    <a:ext uri="{9D8B030D-6E8A-4147-A177-3AD203B41FA5}">
                      <a16:colId xmlns:a16="http://schemas.microsoft.com/office/drawing/2014/main" val="20000"/>
                    </a:ext>
                  </a:extLst>
                </a:gridCol>
                <a:gridCol w="2964392">
                  <a:extLst>
                    <a:ext uri="{9D8B030D-6E8A-4147-A177-3AD203B41FA5}">
                      <a16:colId xmlns:a16="http://schemas.microsoft.com/office/drawing/2014/main" val="20001"/>
                    </a:ext>
                  </a:extLst>
                </a:gridCol>
                <a:gridCol w="2964392">
                  <a:extLst>
                    <a:ext uri="{9D8B030D-6E8A-4147-A177-3AD203B41FA5}">
                      <a16:colId xmlns:a16="http://schemas.microsoft.com/office/drawing/2014/main" val="20002"/>
                    </a:ext>
                  </a:extLst>
                </a:gridCol>
              </a:tblGrid>
              <a:tr h="1197286">
                <a:tc>
                  <a:txBody>
                    <a:bodyPr/>
                    <a:lstStyle/>
                    <a:p>
                      <a:pPr algn="ctr" rtl="1"/>
                      <a:r>
                        <a:rPr lang="ar-SA" sz="4400" b="1" dirty="0">
                          <a:solidFill>
                            <a:schemeClr val="bg1"/>
                          </a:solidFill>
                        </a:rPr>
                        <a:t>القيم</a:t>
                      </a:r>
                    </a:p>
                  </a:txBody>
                  <a:tcPr marL="91447" marR="91447"/>
                </a:tc>
                <a:tc>
                  <a:txBody>
                    <a:bodyPr/>
                    <a:lstStyle/>
                    <a:p>
                      <a:pPr rtl="1"/>
                      <a:r>
                        <a:rPr lang="ar-SA" sz="2400" b="1" dirty="0">
                          <a:solidFill>
                            <a:schemeClr val="bg1"/>
                          </a:solidFill>
                        </a:rPr>
                        <a:t>الحق- الخير-الجمال-المنفعة</a:t>
                      </a:r>
                    </a:p>
                  </a:txBody>
                  <a:tcPr marL="91447" marR="91447"/>
                </a:tc>
                <a:tc>
                  <a:txBody>
                    <a:bodyPr/>
                    <a:lstStyle/>
                    <a:p>
                      <a:pPr algn="ctr" rtl="1"/>
                      <a:r>
                        <a:rPr lang="ar-SA" sz="2400" b="1" dirty="0">
                          <a:solidFill>
                            <a:schemeClr val="bg1"/>
                          </a:solidFill>
                        </a:rPr>
                        <a:t>تعدد مستويات القيم</a:t>
                      </a:r>
                    </a:p>
                    <a:p>
                      <a:pPr algn="ctr" rtl="1"/>
                      <a:r>
                        <a:rPr lang="ar-SA" sz="2400" b="1" dirty="0">
                          <a:solidFill>
                            <a:schemeClr val="bg1"/>
                          </a:solidFill>
                        </a:rPr>
                        <a:t>سلم القيم</a:t>
                      </a:r>
                    </a:p>
                    <a:p>
                      <a:pPr algn="ctr" rtl="1"/>
                      <a:r>
                        <a:rPr lang="ar-SA" sz="2400" b="1" dirty="0">
                          <a:solidFill>
                            <a:schemeClr val="bg1"/>
                          </a:solidFill>
                        </a:rPr>
                        <a:t>قيم خاصة:الحياء</a:t>
                      </a:r>
                    </a:p>
                  </a:txBody>
                  <a:tcPr marL="91447" marR="91447"/>
                </a:tc>
                <a:extLst>
                  <a:ext uri="{0D108BD9-81ED-4DB2-BD59-A6C34878D82A}">
                    <a16:rowId xmlns:a16="http://schemas.microsoft.com/office/drawing/2014/main" val="10000"/>
                  </a:ext>
                </a:extLst>
              </a:tr>
              <a:tr h="3895103">
                <a:tc>
                  <a:txBody>
                    <a:bodyPr/>
                    <a:lstStyle/>
                    <a:p>
                      <a:pPr rtl="1"/>
                      <a:r>
                        <a:rPr lang="ar-SA" sz="2800" b="1" dirty="0">
                          <a:solidFill>
                            <a:schemeClr val="tx1"/>
                          </a:solidFill>
                        </a:rPr>
                        <a:t>الفرد مقابل المجتمع</a:t>
                      </a:r>
                    </a:p>
                  </a:txBody>
                  <a:tcPr marL="91447" marR="91447"/>
                </a:tc>
                <a:tc>
                  <a:txBody>
                    <a:bodyPr/>
                    <a:lstStyle/>
                    <a:p>
                      <a:pPr algn="r" rtl="1" eaLnBrk="1" hangingPunct="1">
                        <a:buFontTx/>
                        <a:buNone/>
                        <a:defRPr/>
                      </a:pPr>
                      <a:r>
                        <a:rPr lang="ar-SA" sz="1800" b="1" dirty="0">
                          <a:solidFill>
                            <a:schemeClr val="tx1"/>
                          </a:solidFill>
                        </a:rPr>
                        <a:t>أن يكون الفرد من أجل المجتمع </a:t>
                      </a:r>
                    </a:p>
                    <a:p>
                      <a:pPr algn="r" rtl="1" eaLnBrk="1" hangingPunct="1">
                        <a:buFontTx/>
                        <a:buNone/>
                        <a:defRPr/>
                      </a:pPr>
                      <a:endParaRPr lang="ar-SA" sz="1800" b="1" dirty="0">
                        <a:solidFill>
                          <a:schemeClr val="tx1"/>
                        </a:solidFill>
                      </a:endParaRPr>
                    </a:p>
                    <a:p>
                      <a:pPr algn="r" rtl="1" eaLnBrk="1" hangingPunct="1">
                        <a:buFontTx/>
                        <a:buNone/>
                        <a:defRPr/>
                      </a:pPr>
                      <a:r>
                        <a:rPr lang="ar-SA" sz="1800" b="1" dirty="0">
                          <a:solidFill>
                            <a:schemeClr val="tx1"/>
                          </a:solidFill>
                        </a:rPr>
                        <a:t>   أن الفرد له حريته</a:t>
                      </a:r>
                      <a:r>
                        <a:rPr lang="ar-SA" sz="1800" b="1" baseline="0" dirty="0">
                          <a:solidFill>
                            <a:schemeClr val="tx1"/>
                          </a:solidFill>
                        </a:rPr>
                        <a:t> </a:t>
                      </a:r>
                      <a:r>
                        <a:rPr lang="ar-SA" sz="1800" b="1" dirty="0">
                          <a:solidFill>
                            <a:schemeClr val="tx1"/>
                          </a:solidFill>
                        </a:rPr>
                        <a:t>ومسئووليته </a:t>
                      </a:r>
                    </a:p>
                    <a:p>
                      <a:pPr algn="r" rtl="1" eaLnBrk="1" hangingPunct="1">
                        <a:buFontTx/>
                        <a:buNone/>
                        <a:defRPr/>
                      </a:pPr>
                      <a:r>
                        <a:rPr lang="ar-SA" sz="1800" b="1" dirty="0">
                          <a:solidFill>
                            <a:schemeClr val="tx1"/>
                          </a:solidFill>
                        </a:rPr>
                        <a:t>      .قيمة المجتمع مرهونه بقيمة أفراده</a:t>
                      </a:r>
                    </a:p>
                    <a:p>
                      <a:pPr algn="r" rtl="1" eaLnBrk="1" hangingPunct="1">
                        <a:buFontTx/>
                        <a:buNone/>
                        <a:defRPr/>
                      </a:pPr>
                      <a:r>
                        <a:rPr lang="ar-SA" sz="1800" b="1" dirty="0">
                          <a:solidFill>
                            <a:schemeClr val="tx1"/>
                          </a:solidFill>
                        </a:rPr>
                        <a:t>       - الحقوق الفردية</a:t>
                      </a:r>
                    </a:p>
                    <a:p>
                      <a:pPr algn="r" rtl="1" eaLnBrk="1" hangingPunct="1">
                        <a:buFontTx/>
                        <a:buNone/>
                        <a:defRPr/>
                      </a:pPr>
                      <a:r>
                        <a:rPr lang="ar-SA" sz="1800" b="1" dirty="0">
                          <a:solidFill>
                            <a:schemeClr val="tx1"/>
                          </a:solidFill>
                        </a:rPr>
                        <a:t>       - الأنانيــــــة </a:t>
                      </a:r>
                    </a:p>
                  </a:txBody>
                  <a:tcPr marL="91447" marR="91447"/>
                </a:tc>
                <a:tc>
                  <a:txBody>
                    <a:bodyPr/>
                    <a:lstStyle/>
                    <a:p>
                      <a:pPr algn="r" rtl="1" eaLnBrk="1" hangingPunct="1">
                        <a:lnSpc>
                          <a:spcPct val="80000"/>
                        </a:lnSpc>
                        <a:buFontTx/>
                        <a:buNone/>
                        <a:defRPr/>
                      </a:pPr>
                      <a:r>
                        <a:rPr lang="ar-SA" sz="1800" b="1" dirty="0">
                          <a:solidFill>
                            <a:schemeClr val="tx1"/>
                          </a:solidFill>
                        </a:rPr>
                        <a:t>الإهتمام بالفرد وقيمته (الكرامة الطبيعية)</a:t>
                      </a:r>
                    </a:p>
                    <a:p>
                      <a:pPr algn="r" rtl="1" eaLnBrk="1" hangingPunct="1">
                        <a:lnSpc>
                          <a:spcPct val="80000"/>
                        </a:lnSpc>
                        <a:buFontTx/>
                        <a:buNone/>
                        <a:defRPr/>
                      </a:pPr>
                      <a:r>
                        <a:rPr lang="ar-SA" sz="1800" b="1" dirty="0">
                          <a:solidFill>
                            <a:schemeClr val="tx1"/>
                          </a:solidFill>
                        </a:rPr>
                        <a:t>   .القيمة الإضافيه للفرد</a:t>
                      </a:r>
                    </a:p>
                    <a:p>
                      <a:pPr algn="r" rtl="1" eaLnBrk="1" hangingPunct="1">
                        <a:lnSpc>
                          <a:spcPct val="80000"/>
                        </a:lnSpc>
                        <a:buFontTx/>
                        <a:buNone/>
                        <a:defRPr/>
                      </a:pPr>
                      <a:r>
                        <a:rPr lang="ar-SA" sz="1800" b="1" dirty="0">
                          <a:solidFill>
                            <a:schemeClr val="tx1"/>
                          </a:solidFill>
                        </a:rPr>
                        <a:t>      - ممارسه الفضيلة </a:t>
                      </a:r>
                    </a:p>
                    <a:p>
                      <a:pPr algn="r" rtl="1" eaLnBrk="1" hangingPunct="1">
                        <a:lnSpc>
                          <a:spcPct val="80000"/>
                        </a:lnSpc>
                        <a:buFontTx/>
                        <a:buNone/>
                        <a:defRPr/>
                      </a:pPr>
                      <a:r>
                        <a:rPr lang="ar-SA" sz="1800" b="1" dirty="0">
                          <a:solidFill>
                            <a:schemeClr val="tx1"/>
                          </a:solidFill>
                        </a:rPr>
                        <a:t>  </a:t>
                      </a:r>
                    </a:p>
                    <a:p>
                      <a:pPr algn="r" rtl="1" eaLnBrk="1" hangingPunct="1">
                        <a:lnSpc>
                          <a:spcPct val="80000"/>
                        </a:lnSpc>
                        <a:buFontTx/>
                        <a:buNone/>
                        <a:defRPr/>
                      </a:pPr>
                      <a:endParaRPr lang="ar-SA" sz="1800" b="1" dirty="0">
                        <a:solidFill>
                          <a:schemeClr val="tx1"/>
                        </a:solidFill>
                      </a:endParaRPr>
                    </a:p>
                    <a:p>
                      <a:pPr algn="r" rtl="1" eaLnBrk="1" hangingPunct="1">
                        <a:lnSpc>
                          <a:spcPct val="80000"/>
                        </a:lnSpc>
                        <a:buFontTx/>
                        <a:buNone/>
                        <a:defRPr/>
                      </a:pPr>
                      <a:r>
                        <a:rPr lang="ar-SA" sz="1800" b="1" dirty="0">
                          <a:solidFill>
                            <a:schemeClr val="tx1"/>
                          </a:solidFill>
                        </a:rPr>
                        <a:t> .قيمة المجتمع </a:t>
                      </a:r>
                    </a:p>
                    <a:p>
                      <a:pPr algn="r" rtl="1" eaLnBrk="1" hangingPunct="1">
                        <a:lnSpc>
                          <a:spcPct val="80000"/>
                        </a:lnSpc>
                        <a:buFontTx/>
                        <a:buNone/>
                        <a:defRPr/>
                      </a:pPr>
                      <a:r>
                        <a:rPr lang="ar-SA" sz="1800" b="1" dirty="0">
                          <a:solidFill>
                            <a:schemeClr val="tx1"/>
                          </a:solidFill>
                        </a:rPr>
                        <a:t>      - حصيلة القيم الفردية التي تستقل كل قيمة فردية بذاتها </a:t>
                      </a:r>
                    </a:p>
                    <a:p>
                      <a:pPr algn="r" rtl="1" eaLnBrk="1" hangingPunct="1">
                        <a:lnSpc>
                          <a:spcPct val="80000"/>
                        </a:lnSpc>
                        <a:buFontTx/>
                        <a:buNone/>
                        <a:defRPr/>
                      </a:pPr>
                      <a:r>
                        <a:rPr lang="ar-SA" sz="1800" b="1" dirty="0">
                          <a:solidFill>
                            <a:schemeClr val="tx1"/>
                          </a:solidFill>
                        </a:rPr>
                        <a:t> </a:t>
                      </a:r>
                    </a:p>
                    <a:p>
                      <a:pPr algn="r" rtl="1" eaLnBrk="1" hangingPunct="1">
                        <a:lnSpc>
                          <a:spcPct val="80000"/>
                        </a:lnSpc>
                        <a:buFontTx/>
                        <a:buNone/>
                        <a:defRPr/>
                      </a:pPr>
                      <a:r>
                        <a:rPr lang="ar-SA" sz="1800" b="1" dirty="0">
                          <a:solidFill>
                            <a:schemeClr val="tx1"/>
                          </a:solidFill>
                        </a:rPr>
                        <a:t>   </a:t>
                      </a:r>
                    </a:p>
                    <a:p>
                      <a:pPr algn="r" rtl="1" eaLnBrk="1" hangingPunct="1">
                        <a:lnSpc>
                          <a:spcPct val="80000"/>
                        </a:lnSpc>
                        <a:buFontTx/>
                        <a:buNone/>
                        <a:defRPr/>
                      </a:pPr>
                      <a:endParaRPr lang="ar-SA" sz="1800" b="1" dirty="0">
                        <a:solidFill>
                          <a:schemeClr val="tx1"/>
                        </a:solidFill>
                      </a:endParaRPr>
                    </a:p>
                    <a:p>
                      <a:pPr algn="r" rtl="1" eaLnBrk="1" hangingPunct="1">
                        <a:lnSpc>
                          <a:spcPct val="80000"/>
                        </a:lnSpc>
                        <a:buFontTx/>
                        <a:buNone/>
                        <a:defRPr/>
                      </a:pPr>
                      <a:r>
                        <a:rPr lang="ar-SA" sz="1800" b="1" dirty="0">
                          <a:solidFill>
                            <a:schemeClr val="tx1"/>
                          </a:solidFill>
                        </a:rPr>
                        <a:t>   </a:t>
                      </a:r>
                    </a:p>
                    <a:p>
                      <a:pPr algn="r" rtl="1" eaLnBrk="1" hangingPunct="1">
                        <a:lnSpc>
                          <a:spcPct val="80000"/>
                        </a:lnSpc>
                        <a:buFontTx/>
                        <a:buNone/>
                        <a:defRPr/>
                      </a:pPr>
                      <a:r>
                        <a:rPr lang="ar-SA" sz="1800" b="1" dirty="0">
                          <a:solidFill>
                            <a:schemeClr val="tx1"/>
                          </a:solidFill>
                        </a:rPr>
                        <a:t>   . قيمة الجماعة أعظم من قيمة الفرد </a:t>
                      </a:r>
                    </a:p>
                    <a:p>
                      <a:pPr algn="r" rtl="1" eaLnBrk="1" hangingPunct="1">
                        <a:lnSpc>
                          <a:spcPct val="80000"/>
                        </a:lnSpc>
                        <a:buFontTx/>
                        <a:buNone/>
                        <a:defRPr/>
                      </a:pPr>
                      <a:r>
                        <a:rPr lang="ar-SA" sz="1800" b="1" dirty="0">
                          <a:solidFill>
                            <a:schemeClr val="tx1"/>
                          </a:solidFill>
                        </a:rPr>
                        <a:t>      - مع ضمان حرية الأفراد  </a:t>
                      </a:r>
                      <a:endParaRPr lang="en-GB" sz="1800" b="1" dirty="0">
                        <a:solidFill>
                          <a:schemeClr val="tx1"/>
                        </a:solidFill>
                      </a:endParaRPr>
                    </a:p>
                    <a:p>
                      <a:pPr rtl="1"/>
                      <a:endParaRPr lang="ar-SA" sz="1800" b="1" dirty="0">
                        <a:solidFill>
                          <a:schemeClr val="tx1"/>
                        </a:solidFill>
                      </a:endParaRPr>
                    </a:p>
                  </a:txBody>
                  <a:tcPr marL="91447" marR="91447"/>
                </a:tc>
                <a:extLst>
                  <a:ext uri="{0D108BD9-81ED-4DB2-BD59-A6C34878D82A}">
                    <a16:rowId xmlns:a16="http://schemas.microsoft.com/office/drawing/2014/main" val="10001"/>
                  </a:ext>
                </a:extLst>
              </a:tr>
              <a:tr h="1197286">
                <a:tc>
                  <a:txBody>
                    <a:bodyPr/>
                    <a:lstStyle/>
                    <a:p>
                      <a:pPr rtl="1"/>
                      <a:endParaRPr lang="ar-SA" sz="1800" b="1">
                        <a:solidFill>
                          <a:schemeClr val="tx1"/>
                        </a:solidFill>
                      </a:endParaRPr>
                    </a:p>
                  </a:txBody>
                  <a:tcPr marL="91447" marR="91447"/>
                </a:tc>
                <a:tc>
                  <a:txBody>
                    <a:bodyPr/>
                    <a:lstStyle/>
                    <a:p>
                      <a:pPr rtl="1"/>
                      <a:endParaRPr lang="ar-SA" sz="1800" b="1" dirty="0">
                        <a:solidFill>
                          <a:schemeClr val="tx1"/>
                        </a:solidFill>
                      </a:endParaRPr>
                    </a:p>
                  </a:txBody>
                  <a:tcPr marL="91447" marR="91447"/>
                </a:tc>
                <a:tc>
                  <a:txBody>
                    <a:bodyPr/>
                    <a:lstStyle/>
                    <a:p>
                      <a:pPr rtl="1"/>
                      <a:endParaRPr lang="ar-SA" sz="1800" b="1" dirty="0">
                        <a:solidFill>
                          <a:schemeClr val="tx1"/>
                        </a:solidFill>
                      </a:endParaRPr>
                    </a:p>
                  </a:txBody>
                  <a:tcPr marL="91447" marR="9144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7160124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noorsa.net/files/image/b10d_on2_ed63efc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659"/>
            <a:ext cx="121920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91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altLang="en-US" b="1" dirty="0"/>
              <a:t>تحقيق المصلحة</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SA" altLang="en-US" dirty="0"/>
              <a:t>جاءت الشريعة الإسلامية لجلب المصالح ودرء المفاسد ويقول الله سبحانه وتعالى : " وما أرسلناك إلا رحمة للعالمين " ( الأنبياء : 107 ) </a:t>
            </a:r>
            <a:endParaRPr lang="en-US" altLang="en-US" dirty="0">
              <a:cs typeface="Arial" panose="020B0604020202020204" pitchFamily="34" charset="0"/>
            </a:endParaRPr>
          </a:p>
          <a:p>
            <a:pPr algn="r" rtl="1">
              <a:buFont typeface="Wingdings" panose="05000000000000000000" pitchFamily="2" charset="2"/>
              <a:buNone/>
            </a:pPr>
            <a:endParaRPr lang="en-US" altLang="en-US" dirty="0">
              <a:cs typeface="Arial" panose="020B0604020202020204" pitchFamily="34" charset="0"/>
            </a:endParaRPr>
          </a:p>
          <a:p>
            <a:pPr algn="r" rtl="1"/>
            <a:r>
              <a:rPr lang="ar-SA" altLang="en-US" dirty="0"/>
              <a:t>فلا بد إذن من مراعاة تحقيق المصالح وتكثيرها ودرء المفاسد وتقليلها . </a:t>
            </a:r>
          </a:p>
          <a:p>
            <a:pPr algn="r" rtl="1"/>
            <a:endParaRPr lang="en-US" altLang="en-US" dirty="0">
              <a:cs typeface="Arial" panose="020B0604020202020204" pitchFamily="34" charset="0"/>
            </a:endParaRPr>
          </a:p>
          <a:p>
            <a:pPr algn="r" rtl="1"/>
            <a:r>
              <a:rPr lang="ar-SA" altLang="en-US" dirty="0">
                <a:solidFill>
                  <a:srgbClr val="C00000"/>
                </a:solidFill>
              </a:rPr>
              <a:t>ومن ضوابط المصلحة ما يأتي : </a:t>
            </a:r>
            <a:endParaRPr lang="en-US" altLang="en-US" dirty="0">
              <a:solidFill>
                <a:srgbClr val="C00000"/>
              </a:solidFill>
              <a:cs typeface="Arial" panose="020B0604020202020204" pitchFamily="34" charset="0"/>
            </a:endParaRPr>
          </a:p>
          <a:p>
            <a:pPr algn="r" rtl="1"/>
            <a:r>
              <a:rPr lang="ar-SA" altLang="en-US" dirty="0">
                <a:solidFill>
                  <a:srgbClr val="C00000"/>
                </a:solidFill>
              </a:rPr>
              <a:t>أ ـ </a:t>
            </a:r>
            <a:r>
              <a:rPr lang="ar-SA" altLang="en-US" dirty="0" err="1">
                <a:solidFill>
                  <a:srgbClr val="C00000"/>
                </a:solidFill>
              </a:rPr>
              <a:t>اندراجها</a:t>
            </a:r>
            <a:r>
              <a:rPr lang="ar-SA" altLang="en-US" dirty="0">
                <a:solidFill>
                  <a:srgbClr val="C00000"/>
                </a:solidFill>
              </a:rPr>
              <a:t> في مقاصد الشرع . </a:t>
            </a:r>
            <a:endParaRPr lang="en-US" altLang="en-US" dirty="0">
              <a:solidFill>
                <a:srgbClr val="C00000"/>
              </a:solidFill>
              <a:cs typeface="Arial" panose="020B0604020202020204" pitchFamily="34" charset="0"/>
            </a:endParaRPr>
          </a:p>
          <a:p>
            <a:pPr algn="r" rtl="1"/>
            <a:r>
              <a:rPr lang="ar-SA" altLang="en-US" dirty="0">
                <a:solidFill>
                  <a:srgbClr val="C00000"/>
                </a:solidFill>
              </a:rPr>
              <a:t>ب ـ عدم معارضتها للكتاب والسنة . </a:t>
            </a:r>
            <a:endParaRPr lang="en-US" altLang="en-US" dirty="0">
              <a:solidFill>
                <a:srgbClr val="C00000"/>
              </a:solidFill>
              <a:cs typeface="Arial" panose="020B0604020202020204" pitchFamily="34" charset="0"/>
            </a:endParaRPr>
          </a:p>
          <a:p>
            <a:pPr algn="r" rtl="1"/>
            <a:r>
              <a:rPr lang="ar-SA" altLang="en-US" dirty="0">
                <a:solidFill>
                  <a:srgbClr val="C00000"/>
                </a:solidFill>
              </a:rPr>
              <a:t>ج ـ عدم تفويتها مصلحة أهم منها أو مساوية لها .</a:t>
            </a:r>
          </a:p>
          <a:p>
            <a:pPr algn="r" rtl="1"/>
            <a:endParaRPr lang="en-US" dirty="0"/>
          </a:p>
        </p:txBody>
      </p:sp>
    </p:spTree>
    <p:extLst>
      <p:ext uri="{BB962C8B-B14F-4D97-AF65-F5344CB8AC3E}">
        <p14:creationId xmlns:p14="http://schemas.microsoft.com/office/powerpoint/2010/main" val="24079639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2452</Words>
  <Application>Microsoft Macintosh PowerPoint</Application>
  <PresentationFormat>Widescreen</PresentationFormat>
  <Paragraphs>506</Paragraphs>
  <Slides>86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Calibri Light</vt:lpstr>
      <vt:lpstr>DroidArabicKufi-Regular</vt:lpstr>
      <vt:lpstr>Simplified Arabic</vt:lpstr>
      <vt:lpstr>Times New Roman</vt:lpstr>
      <vt:lpstr>Wingdings</vt:lpstr>
      <vt:lpstr>نسق Office</vt:lpstr>
      <vt:lpstr>النظرية الإسلامية في أخلاقيات الطب ومقارنتها بالنظريات الأخرى</vt:lpstr>
      <vt:lpstr>ماذا نريد أن نحقق ؟</vt:lpstr>
      <vt:lpstr>PowerPoint Presentation</vt:lpstr>
      <vt:lpstr>النظرية الإسلامية</vt:lpstr>
      <vt:lpstr>PowerPoint Presentation</vt:lpstr>
      <vt:lpstr>أبعاد النظرية الإسلامية</vt:lpstr>
      <vt:lpstr>تحقيق الجانب الإيماني التعبدي </vt:lpstr>
      <vt:lpstr>تحقيق وحفظ مقاصد الشريعة الإسلاميه</vt:lpstr>
      <vt:lpstr>تحقيق المصلحة</vt:lpstr>
      <vt:lpstr>PowerPoint Presentation</vt:lpstr>
      <vt:lpstr>دفع الضرر ورفعه</vt:lpstr>
      <vt:lpstr>تقدير المآلات</vt:lpstr>
      <vt:lpstr>تحقيق واجب الرعاية</vt:lpstr>
      <vt:lpstr>قواعد أخلاقية يجب مراعاتها</vt:lpstr>
      <vt:lpstr>حسن الخلق في التعامل مع الناس</vt:lpstr>
      <vt:lpstr>مراعاة القواعد الفقهيه</vt:lpstr>
      <vt:lpstr>القواعد الفقهية</vt:lpstr>
      <vt:lpstr>القواعد الفقهية الكبرى  </vt:lpstr>
      <vt:lpstr> القاعدة الثالثة:قاعدة الضرر</vt:lpstr>
      <vt:lpstr>القاعدة الرابعة : المشقة تجلب التيسير  </vt:lpstr>
      <vt:lpstr>القاعدة الخامسة : العادة محكمة    (إعمال العرف (      </vt:lpstr>
      <vt:lpstr>ومن فروع هذه القاعدة :  </vt:lpstr>
      <vt:lpstr>وللعمل بهذه القاعدة شروط  </vt:lpstr>
      <vt:lpstr>PowerPoint Presentation</vt:lpstr>
      <vt:lpstr>قواعد أخرى</vt:lpstr>
      <vt:lpstr>PowerPoint Presentation</vt:lpstr>
      <vt:lpstr>«الوسائل لها حكم المقاصد»</vt:lpstr>
      <vt:lpstr>«مالايتم الواجب إلا به فهو واجب»</vt:lpstr>
      <vt:lpstr>المقارنة</vt:lpstr>
      <vt:lpstr>الأصل والمنبع</vt:lpstr>
      <vt:lpstr>منبع الأخلاق</vt:lpstr>
      <vt:lpstr>PowerPoint Presentation</vt:lpstr>
      <vt:lpstr>معايير الأخلاق  </vt:lpstr>
      <vt:lpstr>معايير الأخلاق في المذاهب الفكرية الغربية  </vt:lpstr>
      <vt:lpstr>PowerPoint Presentation</vt:lpstr>
      <vt:lpstr>PowerPoint Presentation</vt:lpstr>
      <vt:lpstr>المعيار الخلقي في الإسلام  </vt:lpstr>
      <vt:lpstr>بعض المعايير القرآنية</vt:lpstr>
      <vt:lpstr>PowerPoint Presentation</vt:lpstr>
      <vt:lpstr>PowerPoint Presentation</vt:lpstr>
      <vt:lpstr>PowerPoint Presentation</vt:lpstr>
      <vt:lpstr>الإلزام الأخلاقي </vt:lpstr>
      <vt:lpstr>PowerPoint Presentation</vt:lpstr>
      <vt:lpstr>مصادر داخلية</vt:lpstr>
      <vt:lpstr>PowerPoint Presentation</vt:lpstr>
      <vt:lpstr>PowerPoint Presentation</vt:lpstr>
      <vt:lpstr>PowerPoint Presentation</vt:lpstr>
      <vt:lpstr>مصادر خارجية</vt:lpstr>
      <vt:lpstr>PowerPoint Presentation</vt:lpstr>
      <vt:lpstr>PowerPoint Presentation</vt:lpstr>
      <vt:lpstr>  مصادر الإلزام في الإسلام </vt:lpstr>
      <vt:lpstr>الوحي الإلهي</vt:lpstr>
      <vt:lpstr>الإيمان/الرقابة الإلهية</vt:lpstr>
      <vt:lpstr>العقل</vt:lpstr>
      <vt:lpstr>الضمير</vt:lpstr>
      <vt:lpstr>سلطة المجتمع</vt:lpstr>
      <vt:lpstr>سلطة الحاكم</vt:lpstr>
      <vt:lpstr>PowerPoint Presentation</vt:lpstr>
      <vt:lpstr>مصادر الإلزام</vt:lpstr>
      <vt:lpstr>المسؤولية الأخلاقية</vt:lpstr>
      <vt:lpstr>PowerPoint Presentation</vt:lpstr>
      <vt:lpstr>PowerPoint Presentation</vt:lpstr>
      <vt:lpstr>PowerPoint Presentation</vt:lpstr>
      <vt:lpstr>النية والدوافع</vt:lpstr>
      <vt:lpstr>PowerPoint Presentation</vt:lpstr>
      <vt:lpstr>الجزاء</vt:lpstr>
      <vt:lpstr>PowerPoint Presentation</vt:lpstr>
      <vt:lpstr>الفرد والمجتمع</vt:lpstr>
      <vt:lpstr>PowerPoint Presentation</vt:lpstr>
      <vt:lpstr>إتجاه الإسلام  </vt:lpstr>
      <vt:lpstr>المنهج الإسلامي في النظر للقضايا الطبية</vt:lpstr>
      <vt:lpstr>«المنهج الإسلامي» في النظر للقضايا الطبية</vt:lpstr>
      <vt:lpstr>PowerPoint Presentation</vt:lpstr>
      <vt:lpstr>خصائص النظام الأخلاقي في الإسلام</vt:lpstr>
      <vt:lpstr>الخصائص العامة للأخلاق في الإسلام</vt:lpstr>
      <vt:lpstr>اختلاط واشتباه</vt:lpstr>
      <vt:lpstr>" إن الله لم يكن يضن على البشرية بهذه الدرجة وذلك بأن يجعلهم مخلوقات من ذوات الرجلين ثم يتركهم لأرسطو كي يجعلهم كائنات عاقلة.."  الفيلسوف:جون لوك </vt:lpstr>
      <vt:lpstr>PowerPoint Presentation</vt:lpstr>
      <vt:lpstr>PowerPoint Presentation</vt:lpstr>
      <vt:lpstr>PowerPoint Presentation</vt:lpstr>
      <vt:lpstr>PowerPoint Presentation</vt:lpstr>
      <vt:lpstr>PowerPoint Presentation</vt:lpstr>
      <vt:lpstr>خلاصة المقارنة</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النظرية الإسلامية في أخلاقيات الطب ومقارنتها بالنظريات الأخرى</dc:title>
  <dc:creator>USER</dc:creator>
  <cp:lastModifiedBy>Nada Alyousefi</cp:lastModifiedBy>
  <cp:revision>53</cp:revision>
  <dcterms:created xsi:type="dcterms:W3CDTF">2016-10-22T19:01:03Z</dcterms:created>
  <dcterms:modified xsi:type="dcterms:W3CDTF">2021-02-02T07:07:21Z</dcterms:modified>
</cp:coreProperties>
</file>