
<file path=[Content_Types].xml><?xml version="1.0" encoding="utf-8"?>
<Types xmlns="http://schemas.openxmlformats.org/package/2006/content-types">
  <Default Extension="fntdata" ContentType="application/x-fontdata"/>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58" r:id="rId1"/>
  </p:sldMasterIdLst>
  <p:notesMasterIdLst>
    <p:notesMasterId r:id="rId5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Lst>
  <p:sldSz cx="9144000" cy="5143500" type="screen16x9"/>
  <p:notesSz cx="6858000" cy="9144000"/>
  <p:embeddedFontLst>
    <p:embeddedFont>
      <p:font typeface="Calibri" panose="020F0502020204030204" pitchFamily="34" charset="0"/>
      <p:regular r:id="rId59"/>
      <p:bold r:id="rId60"/>
      <p:italic r:id="rId61"/>
      <p:boldItalic r:id="rId62"/>
    </p:embeddedFont>
    <p:embeddedFont>
      <p:font typeface="Dosis" pitchFamily="2" charset="77"/>
      <p:regular r:id="rId63"/>
      <p:bold r:id="rId64"/>
    </p:embeddedFont>
    <p:embeddedFont>
      <p:font typeface="Simplified Arabic" panose="02020603050405020304" pitchFamily="18" charset="-78"/>
      <p:regular r:id="rId65"/>
    </p:embeddedFont>
    <p:embeddedFont>
      <p:font typeface="Source Sans Pro" panose="020B0503030403020204" pitchFamily="34" charset="0"/>
      <p:regular r:id="rId66"/>
      <p:bold r:id="rId67"/>
      <p:italic r:id="rId68"/>
      <p:boldItalic r:id="rId69"/>
    </p:embeddedFont>
    <p:embeddedFont>
      <p:font typeface="Traditional Arabic" panose="02020603050405020304" pitchFamily="18" charset="-78"/>
      <p:regular r:id="rId70"/>
      <p:bold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0"/>
    <p:restoredTop sz="94651"/>
  </p:normalViewPr>
  <p:slideViewPr>
    <p:cSldViewPr snapToGrid="0" snapToObjects="1">
      <p:cViewPr varScale="1">
        <p:scale>
          <a:sx n="147" d="100"/>
          <a:sy n="147" d="100"/>
        </p:scale>
        <p:origin x="640" y="18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47459c7ed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347459c7e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47459c7ed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47459c7ed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47459c7ed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347459c7ed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47459c7ed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347459c7ed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47459c7ed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47459c7ed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347459c7ed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347459c7ed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47459c7ed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347459c7ed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47459c7ed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347459c7ed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347459c7ed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347459c7ed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47459c7ed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47459c7ed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47459c7ed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347459c7ed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4f7396962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4f7396962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47459c7ed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47459c7ed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347459c7ed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347459c7ed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47459c7ed_0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347459c7ed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347459c7ed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347459c7ed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347459c7ed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347459c7ed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47459c7ed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47459c7ed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47459c7ed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347459c7ed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347459c7ed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347459c7ed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5f391192_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5f391192_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47459c7ed_0_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347459c7ed_0_1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347459c7ed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3" name="Google Shape;243;g347459c7ed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47459c7ed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347459c7ed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4febe5b2c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4febe5b2c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347459c7ed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347459c7ed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347459c7ed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347459c7ed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347459c7ed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347459c7ed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347459c7ed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347459c7ed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347459c7ed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347459c7ed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347459c7ed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347459c7ed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4ba89c9d3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4ba89c9d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347459c7ed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347459c7ed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47459c7ed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347459c7ed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347459c7ed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347459c7ed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347459c7ed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347459c7ed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347459c7ed_0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 name="Google Shape;325;g347459c7ed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47459c7ed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47459c7ed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47459c7ed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347459c7ed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347459c7ed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347459c7ed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347459c7ed_0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347459c7ed_0_2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347459c7ed_0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347459c7ed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347459c7ed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347459c7ed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347459c7ed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347459c7ed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347459c7ed_0_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347459c7ed_0_3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347459c7ed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347459c7ed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highlight>
                  <a:srgbClr val="FFFFFF"/>
                </a:highlight>
                <a:latin typeface="Simplified Arabic"/>
                <a:ea typeface="Simplified Arabic"/>
                <a:cs typeface="Simplified Arabic"/>
                <a:sym typeface="Simplified Arabic"/>
              </a:rPr>
              <a:t>ينحصر الأرش غالباً عند الفقهاء على الضمان المالي بسبب جناية</a:t>
            </a:r>
            <a:endParaRPr sz="1400">
              <a:solidFill>
                <a:schemeClr val="dk1"/>
              </a:solidFill>
              <a:highlight>
                <a:srgbClr val="FFFFFF"/>
              </a:highlight>
              <a:latin typeface="Simplified Arabic"/>
              <a:ea typeface="Simplified Arabic"/>
              <a:cs typeface="Simplified Arabic"/>
              <a:sym typeface="Simplified Arabic"/>
            </a:endParaRPr>
          </a:p>
          <a:p>
            <a:pPr marL="0" lvl="0" indent="0" algn="l" rtl="0">
              <a:spcBef>
                <a:spcPts val="0"/>
              </a:spcBef>
              <a:spcAft>
                <a:spcPts val="0"/>
              </a:spcAft>
              <a:buClr>
                <a:schemeClr val="dk1"/>
              </a:buClr>
              <a:buSzPts val="1100"/>
              <a:buFont typeface="Arial"/>
              <a:buNone/>
            </a:pPr>
            <a:r>
              <a:rPr lang="en" sz="1400">
                <a:solidFill>
                  <a:schemeClr val="dk1"/>
                </a:solidFill>
                <a:highlight>
                  <a:srgbClr val="FFFFFF"/>
                </a:highlight>
                <a:latin typeface="Simplified Arabic"/>
                <a:ea typeface="Simplified Arabic"/>
                <a:cs typeface="Simplified Arabic"/>
                <a:sym typeface="Simplified Arabic"/>
              </a:rPr>
              <a:t>على مادون النفس إذا أدت إلى قطع عضو، أو طرف، أو إبطال منفعة. ويجب القصاص إن كانت</a:t>
            </a:r>
            <a:endParaRPr sz="1400">
              <a:solidFill>
                <a:schemeClr val="dk1"/>
              </a:solidFill>
              <a:highlight>
                <a:srgbClr val="FFFFFF"/>
              </a:highlight>
              <a:latin typeface="Simplified Arabic"/>
              <a:ea typeface="Simplified Arabic"/>
              <a:cs typeface="Simplified Arabic"/>
              <a:sym typeface="Simplified Arabic"/>
            </a:endParaRPr>
          </a:p>
          <a:p>
            <a:pPr marL="0" lvl="0" indent="0" algn="l" rtl="0">
              <a:spcBef>
                <a:spcPts val="0"/>
              </a:spcBef>
              <a:spcAft>
                <a:spcPts val="0"/>
              </a:spcAft>
              <a:buNone/>
            </a:pPr>
            <a:r>
              <a:rPr lang="en" sz="1400">
                <a:solidFill>
                  <a:schemeClr val="dk1"/>
                </a:solidFill>
                <a:highlight>
                  <a:srgbClr val="FFFFFF"/>
                </a:highlight>
                <a:latin typeface="Simplified Arabic"/>
                <a:ea typeface="Simplified Arabic"/>
                <a:cs typeface="Simplified Arabic"/>
                <a:sym typeface="Simplified Arabic"/>
              </a:rPr>
              <a:t>الجناية عمداً، ويجب الأرش أو الدية إذا كانت الجناية خطأ</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347459c7ed_0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347459c7ed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347459c7ed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347459c7ed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347459c7ed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347459c7ed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4ba89c9d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4ba89c9d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4ba89c9d3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4ba89c9d3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4ba89c9d3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4ba89c9d3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347459c7e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347459c7e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rot="10800000">
            <a:off x="-150" y="4156675"/>
            <a:ext cx="9144000" cy="276600"/>
          </a:xfrm>
          <a:prstGeom prst="rect">
            <a:avLst/>
          </a:prstGeom>
          <a:solidFill>
            <a:srgbClr val="000000">
              <a:alpha val="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150" y="0"/>
            <a:ext cx="9144000" cy="4156800"/>
          </a:xfrm>
          <a:prstGeom prst="rect">
            <a:avLst/>
          </a:prstGeom>
          <a:solidFill>
            <a:srgbClr val="0DB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685800" y="2525225"/>
            <a:ext cx="5309700" cy="1159800"/>
          </a:xfrm>
          <a:prstGeom prst="rect">
            <a:avLst/>
          </a:prstGeom>
        </p:spPr>
        <p:txBody>
          <a:bodyPr spcFirstLastPara="1" wrap="square" lIns="91425" tIns="91425" rIns="91425" bIns="91425" anchor="b" anchorCtr="0">
            <a:noAutofit/>
          </a:bodyPr>
          <a:lstStyle>
            <a:lvl1pPr lvl="0">
              <a:spcBef>
                <a:spcPts val="0"/>
              </a:spcBef>
              <a:spcAft>
                <a:spcPts val="0"/>
              </a:spcAft>
              <a:buClr>
                <a:srgbClr val="FFFFFF"/>
              </a:buClr>
              <a:buSzPts val="6000"/>
              <a:buNone/>
              <a:defRPr sz="6000">
                <a:solidFill>
                  <a:srgbClr val="FFFFFF"/>
                </a:solidFill>
              </a:defRPr>
            </a:lvl1pPr>
            <a:lvl2pPr lvl="1">
              <a:spcBef>
                <a:spcPts val="0"/>
              </a:spcBef>
              <a:spcAft>
                <a:spcPts val="0"/>
              </a:spcAft>
              <a:buClr>
                <a:srgbClr val="FFFFFF"/>
              </a:buClr>
              <a:buSzPts val="6000"/>
              <a:buNone/>
              <a:defRPr sz="6000">
                <a:solidFill>
                  <a:srgbClr val="FFFFFF"/>
                </a:solidFill>
              </a:defRPr>
            </a:lvl2pPr>
            <a:lvl3pPr lvl="2">
              <a:spcBef>
                <a:spcPts val="0"/>
              </a:spcBef>
              <a:spcAft>
                <a:spcPts val="0"/>
              </a:spcAft>
              <a:buClr>
                <a:srgbClr val="FFFFFF"/>
              </a:buClr>
              <a:buSzPts val="6000"/>
              <a:buNone/>
              <a:defRPr sz="6000">
                <a:solidFill>
                  <a:srgbClr val="FFFFFF"/>
                </a:solidFill>
              </a:defRPr>
            </a:lvl3pPr>
            <a:lvl4pPr lvl="3">
              <a:spcBef>
                <a:spcPts val="0"/>
              </a:spcBef>
              <a:spcAft>
                <a:spcPts val="0"/>
              </a:spcAft>
              <a:buClr>
                <a:srgbClr val="FFFFFF"/>
              </a:buClr>
              <a:buSzPts val="6000"/>
              <a:buNone/>
              <a:defRPr sz="6000">
                <a:solidFill>
                  <a:srgbClr val="FFFFFF"/>
                </a:solidFill>
              </a:defRPr>
            </a:lvl4pPr>
            <a:lvl5pPr lvl="4">
              <a:spcBef>
                <a:spcPts val="0"/>
              </a:spcBef>
              <a:spcAft>
                <a:spcPts val="0"/>
              </a:spcAft>
              <a:buClr>
                <a:srgbClr val="FFFFFF"/>
              </a:buClr>
              <a:buSzPts val="6000"/>
              <a:buNone/>
              <a:defRPr sz="6000">
                <a:solidFill>
                  <a:srgbClr val="FFFFFF"/>
                </a:solidFill>
              </a:defRPr>
            </a:lvl5pPr>
            <a:lvl6pPr lvl="5">
              <a:spcBef>
                <a:spcPts val="0"/>
              </a:spcBef>
              <a:spcAft>
                <a:spcPts val="0"/>
              </a:spcAft>
              <a:buClr>
                <a:srgbClr val="FFFFFF"/>
              </a:buClr>
              <a:buSzPts val="6000"/>
              <a:buNone/>
              <a:defRPr sz="6000">
                <a:solidFill>
                  <a:srgbClr val="FFFFFF"/>
                </a:solidFill>
              </a:defRPr>
            </a:lvl6pPr>
            <a:lvl7pPr lvl="6">
              <a:spcBef>
                <a:spcPts val="0"/>
              </a:spcBef>
              <a:spcAft>
                <a:spcPts val="0"/>
              </a:spcAft>
              <a:buClr>
                <a:srgbClr val="FFFFFF"/>
              </a:buClr>
              <a:buSzPts val="6000"/>
              <a:buNone/>
              <a:defRPr sz="6000">
                <a:solidFill>
                  <a:srgbClr val="FFFFFF"/>
                </a:solidFill>
              </a:defRPr>
            </a:lvl7pPr>
            <a:lvl8pPr lvl="7">
              <a:spcBef>
                <a:spcPts val="0"/>
              </a:spcBef>
              <a:spcAft>
                <a:spcPts val="0"/>
              </a:spcAft>
              <a:buClr>
                <a:srgbClr val="FFFFFF"/>
              </a:buClr>
              <a:buSzPts val="6000"/>
              <a:buNone/>
              <a:defRPr sz="6000">
                <a:solidFill>
                  <a:srgbClr val="FFFFFF"/>
                </a:solidFill>
              </a:defRPr>
            </a:lvl8pPr>
            <a:lvl9pPr lvl="8">
              <a:spcBef>
                <a:spcPts val="0"/>
              </a:spcBef>
              <a:spcAft>
                <a:spcPts val="0"/>
              </a:spcAft>
              <a:buClr>
                <a:srgbClr val="FFFFFF"/>
              </a:buClr>
              <a:buSzPts val="6000"/>
              <a:buNone/>
              <a:defRPr sz="6000">
                <a:solidFill>
                  <a:srgbClr val="FFFFFF"/>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11"/>
          <p:cNvSpPr/>
          <p:nvPr/>
        </p:nvSpPr>
        <p:spPr>
          <a:xfrm flipH="1">
            <a:off x="-75" y="0"/>
            <a:ext cx="669600" cy="5143500"/>
          </a:xfrm>
          <a:prstGeom prst="rect">
            <a:avLst/>
          </a:prstGeom>
          <a:solidFill>
            <a:srgbClr val="000000">
              <a:alpha val="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1"/>
          <p:cNvSpPr/>
          <p:nvPr/>
        </p:nvSpPr>
        <p:spPr>
          <a:xfrm flipH="1">
            <a:off x="-75" y="0"/>
            <a:ext cx="669600" cy="1140000"/>
          </a:xfrm>
          <a:prstGeom prst="rect">
            <a:avLst/>
          </a:prstGeom>
          <a:solidFill>
            <a:srgbClr val="0DB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1"/>
          <p:cNvSpPr txBox="1">
            <a:spLocks noGrp="1"/>
          </p:cNvSpPr>
          <p:nvPr>
            <p:ph type="sldNum" idx="12"/>
          </p:nvPr>
        </p:nvSpPr>
        <p:spPr>
          <a:xfrm>
            <a:off x="-75" y="0"/>
            <a:ext cx="669600" cy="1140000"/>
          </a:xfrm>
          <a:prstGeom prst="rect">
            <a:avLst/>
          </a:prstGeom>
        </p:spPr>
        <p:txBody>
          <a:bodyPr spcFirstLastPara="1" wrap="square" lIns="91425" tIns="91425" rIns="91425" bIns="91425"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3"/>
        <p:cNvGrpSpPr/>
        <p:nvPr/>
      </p:nvGrpSpPr>
      <p:grpSpPr>
        <a:xfrm>
          <a:off x="0" y="0"/>
          <a:ext cx="0" cy="0"/>
          <a:chOff x="0" y="0"/>
          <a:chExt cx="0" cy="0"/>
        </a:xfrm>
      </p:grpSpPr>
      <p:sp>
        <p:nvSpPr>
          <p:cNvPr id="14" name="Google Shape;14;p3"/>
          <p:cNvSpPr/>
          <p:nvPr/>
        </p:nvSpPr>
        <p:spPr>
          <a:xfrm rot="10800000">
            <a:off x="-150" y="3082200"/>
            <a:ext cx="9144000" cy="687600"/>
          </a:xfrm>
          <a:prstGeom prst="rect">
            <a:avLst/>
          </a:prstGeom>
          <a:solidFill>
            <a:srgbClr val="000000">
              <a:alpha val="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3"/>
          <p:cNvSpPr/>
          <p:nvPr/>
        </p:nvSpPr>
        <p:spPr>
          <a:xfrm flipH="1">
            <a:off x="-150" y="0"/>
            <a:ext cx="9144000" cy="3082200"/>
          </a:xfrm>
          <a:prstGeom prst="rect">
            <a:avLst/>
          </a:prstGeom>
          <a:solidFill>
            <a:srgbClr val="0DB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ctrTitle"/>
          </p:nvPr>
        </p:nvSpPr>
        <p:spPr>
          <a:xfrm>
            <a:off x="685800" y="1907659"/>
            <a:ext cx="5008200" cy="10452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4800"/>
              <a:buNone/>
              <a:defRPr sz="4800">
                <a:solidFill>
                  <a:srgbClr val="FFFFFF"/>
                </a:solidFill>
              </a:defRPr>
            </a:lvl1pPr>
            <a:lvl2pPr lvl="1" rtl="0">
              <a:spcBef>
                <a:spcPts val="0"/>
              </a:spcBef>
              <a:spcAft>
                <a:spcPts val="0"/>
              </a:spcAft>
              <a:buClr>
                <a:srgbClr val="FFFFFF"/>
              </a:buClr>
              <a:buSzPts val="4800"/>
              <a:buNone/>
              <a:defRPr sz="4800">
                <a:solidFill>
                  <a:srgbClr val="FFFFFF"/>
                </a:solidFill>
              </a:defRPr>
            </a:lvl2pPr>
            <a:lvl3pPr lvl="2" rtl="0">
              <a:spcBef>
                <a:spcPts val="0"/>
              </a:spcBef>
              <a:spcAft>
                <a:spcPts val="0"/>
              </a:spcAft>
              <a:buClr>
                <a:srgbClr val="FFFFFF"/>
              </a:buClr>
              <a:buSzPts val="4800"/>
              <a:buNone/>
              <a:defRPr sz="4800">
                <a:solidFill>
                  <a:srgbClr val="FFFFFF"/>
                </a:solidFill>
              </a:defRPr>
            </a:lvl3pPr>
            <a:lvl4pPr lvl="3" rtl="0">
              <a:spcBef>
                <a:spcPts val="0"/>
              </a:spcBef>
              <a:spcAft>
                <a:spcPts val="0"/>
              </a:spcAft>
              <a:buClr>
                <a:srgbClr val="FFFFFF"/>
              </a:buClr>
              <a:buSzPts val="4800"/>
              <a:buNone/>
              <a:defRPr sz="4800">
                <a:solidFill>
                  <a:srgbClr val="FFFFFF"/>
                </a:solidFill>
              </a:defRPr>
            </a:lvl4pPr>
            <a:lvl5pPr lvl="4" rtl="0">
              <a:spcBef>
                <a:spcPts val="0"/>
              </a:spcBef>
              <a:spcAft>
                <a:spcPts val="0"/>
              </a:spcAft>
              <a:buClr>
                <a:srgbClr val="FFFFFF"/>
              </a:buClr>
              <a:buSzPts val="4800"/>
              <a:buNone/>
              <a:defRPr sz="4800">
                <a:solidFill>
                  <a:srgbClr val="FFFFFF"/>
                </a:solidFill>
              </a:defRPr>
            </a:lvl5pPr>
            <a:lvl6pPr lvl="5" rtl="0">
              <a:spcBef>
                <a:spcPts val="0"/>
              </a:spcBef>
              <a:spcAft>
                <a:spcPts val="0"/>
              </a:spcAft>
              <a:buClr>
                <a:srgbClr val="FFFFFF"/>
              </a:buClr>
              <a:buSzPts val="4800"/>
              <a:buNone/>
              <a:defRPr sz="4800">
                <a:solidFill>
                  <a:srgbClr val="FFFFFF"/>
                </a:solidFill>
              </a:defRPr>
            </a:lvl6pPr>
            <a:lvl7pPr lvl="6" rtl="0">
              <a:spcBef>
                <a:spcPts val="0"/>
              </a:spcBef>
              <a:spcAft>
                <a:spcPts val="0"/>
              </a:spcAft>
              <a:buClr>
                <a:srgbClr val="FFFFFF"/>
              </a:buClr>
              <a:buSzPts val="4800"/>
              <a:buNone/>
              <a:defRPr sz="4800">
                <a:solidFill>
                  <a:srgbClr val="FFFFFF"/>
                </a:solidFill>
              </a:defRPr>
            </a:lvl7pPr>
            <a:lvl8pPr lvl="7" rtl="0">
              <a:spcBef>
                <a:spcPts val="0"/>
              </a:spcBef>
              <a:spcAft>
                <a:spcPts val="0"/>
              </a:spcAft>
              <a:buClr>
                <a:srgbClr val="FFFFFF"/>
              </a:buClr>
              <a:buSzPts val="4800"/>
              <a:buNone/>
              <a:defRPr sz="4800">
                <a:solidFill>
                  <a:srgbClr val="FFFFFF"/>
                </a:solidFill>
              </a:defRPr>
            </a:lvl8pPr>
            <a:lvl9pPr lvl="8" rtl="0">
              <a:spcBef>
                <a:spcPts val="0"/>
              </a:spcBef>
              <a:spcAft>
                <a:spcPts val="0"/>
              </a:spcAft>
              <a:buClr>
                <a:srgbClr val="FFFFFF"/>
              </a:buClr>
              <a:buSzPts val="4800"/>
              <a:buNone/>
              <a:defRPr sz="4800">
                <a:solidFill>
                  <a:srgbClr val="FFFFFF"/>
                </a:solidFill>
              </a:defRPr>
            </a:lvl9pPr>
          </a:lstStyle>
          <a:p>
            <a:endParaRPr/>
          </a:p>
        </p:txBody>
      </p:sp>
      <p:sp>
        <p:nvSpPr>
          <p:cNvPr id="17" name="Google Shape;17;p3"/>
          <p:cNvSpPr txBox="1">
            <a:spLocks noGrp="1"/>
          </p:cNvSpPr>
          <p:nvPr>
            <p:ph type="subTitle" idx="1"/>
          </p:nvPr>
        </p:nvSpPr>
        <p:spPr>
          <a:xfrm>
            <a:off x="685800" y="3082250"/>
            <a:ext cx="5008200" cy="6876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415665"/>
              </a:buClr>
              <a:buSzPts val="1800"/>
              <a:buNone/>
              <a:defRPr sz="1800"/>
            </a:lvl1pPr>
            <a:lvl2pPr lvl="1" rtl="0">
              <a:spcBef>
                <a:spcPts val="0"/>
              </a:spcBef>
              <a:spcAft>
                <a:spcPts val="0"/>
              </a:spcAft>
              <a:buClr>
                <a:srgbClr val="415665"/>
              </a:buClr>
              <a:buSzPts val="1800"/>
              <a:buNone/>
              <a:defRPr sz="1800"/>
            </a:lvl2pPr>
            <a:lvl3pPr lvl="2" rtl="0">
              <a:spcBef>
                <a:spcPts val="0"/>
              </a:spcBef>
              <a:spcAft>
                <a:spcPts val="0"/>
              </a:spcAft>
              <a:buClr>
                <a:srgbClr val="415665"/>
              </a:buClr>
              <a:buSzPts val="1800"/>
              <a:buNone/>
              <a:defRPr sz="1800"/>
            </a:lvl3pPr>
            <a:lvl4pPr lvl="3" rtl="0">
              <a:spcBef>
                <a:spcPts val="0"/>
              </a:spcBef>
              <a:spcAft>
                <a:spcPts val="0"/>
              </a:spcAft>
              <a:buClr>
                <a:srgbClr val="415665"/>
              </a:buClr>
              <a:buSzPts val="1800"/>
              <a:buNone/>
              <a:defRPr/>
            </a:lvl4pPr>
            <a:lvl5pPr lvl="4" rtl="0">
              <a:spcBef>
                <a:spcPts val="0"/>
              </a:spcBef>
              <a:spcAft>
                <a:spcPts val="0"/>
              </a:spcAft>
              <a:buClr>
                <a:srgbClr val="415665"/>
              </a:buClr>
              <a:buSzPts val="1800"/>
              <a:buNone/>
              <a:defRPr/>
            </a:lvl5pPr>
            <a:lvl6pPr lvl="5" rtl="0">
              <a:spcBef>
                <a:spcPts val="0"/>
              </a:spcBef>
              <a:spcAft>
                <a:spcPts val="0"/>
              </a:spcAft>
              <a:buClr>
                <a:srgbClr val="415665"/>
              </a:buClr>
              <a:buSzPts val="1800"/>
              <a:buNone/>
              <a:defRPr/>
            </a:lvl6pPr>
            <a:lvl7pPr lvl="6" rtl="0">
              <a:spcBef>
                <a:spcPts val="0"/>
              </a:spcBef>
              <a:spcAft>
                <a:spcPts val="0"/>
              </a:spcAft>
              <a:buClr>
                <a:srgbClr val="415665"/>
              </a:buClr>
              <a:buSzPts val="1800"/>
              <a:buNone/>
              <a:defRPr/>
            </a:lvl7pPr>
            <a:lvl8pPr lvl="7" rtl="0">
              <a:spcBef>
                <a:spcPts val="0"/>
              </a:spcBef>
              <a:spcAft>
                <a:spcPts val="0"/>
              </a:spcAft>
              <a:buClr>
                <a:srgbClr val="415665"/>
              </a:buClr>
              <a:buSzPts val="1800"/>
              <a:buNone/>
              <a:defRPr/>
            </a:lvl8pPr>
            <a:lvl9pPr lvl="8" rtl="0">
              <a:spcBef>
                <a:spcPts val="0"/>
              </a:spcBef>
              <a:spcAft>
                <a:spcPts val="0"/>
              </a:spcAft>
              <a:buClr>
                <a:srgbClr val="415665"/>
              </a:buClr>
              <a:buSzPts val="1800"/>
              <a:buNone/>
              <a:defRPr/>
            </a:lvl9pPr>
          </a:lstStyle>
          <a:p>
            <a:endParaRPr/>
          </a:p>
        </p:txBody>
      </p:sp>
      <p:sp>
        <p:nvSpPr>
          <p:cNvPr id="18" name="Google Shape;18;p3"/>
          <p:cNvSpPr txBox="1">
            <a:spLocks noGrp="1"/>
          </p:cNvSpPr>
          <p:nvPr>
            <p:ph type="sldNum" idx="12"/>
          </p:nvPr>
        </p:nvSpPr>
        <p:spPr>
          <a:xfrm>
            <a:off x="-75" y="3420000"/>
            <a:ext cx="669600" cy="1723500"/>
          </a:xfrm>
          <a:prstGeom prst="rect">
            <a:avLst/>
          </a:prstGeom>
        </p:spPr>
        <p:txBody>
          <a:bodyPr spcFirstLastPara="1" wrap="square" lIns="91425" tIns="91425" rIns="91425" bIns="91425" anchor="b" anchorCtr="0">
            <a:noAutofit/>
          </a:bodyPr>
          <a:lstStyle>
            <a:lvl1pPr lvl="0" rtl="0">
              <a:buNone/>
              <a:defRPr>
                <a:solidFill>
                  <a:srgbClr val="0DB7C4"/>
                </a:solidFill>
              </a:defRPr>
            </a:lvl1pPr>
            <a:lvl2pPr lvl="1" rtl="0">
              <a:buNone/>
              <a:defRPr>
                <a:solidFill>
                  <a:srgbClr val="0DB7C4"/>
                </a:solidFill>
              </a:defRPr>
            </a:lvl2pPr>
            <a:lvl3pPr lvl="2" rtl="0">
              <a:buNone/>
              <a:defRPr>
                <a:solidFill>
                  <a:srgbClr val="0DB7C4"/>
                </a:solidFill>
              </a:defRPr>
            </a:lvl3pPr>
            <a:lvl4pPr lvl="3" rtl="0">
              <a:buNone/>
              <a:defRPr>
                <a:solidFill>
                  <a:srgbClr val="0DB7C4"/>
                </a:solidFill>
              </a:defRPr>
            </a:lvl4pPr>
            <a:lvl5pPr lvl="4" rtl="0">
              <a:buNone/>
              <a:defRPr>
                <a:solidFill>
                  <a:srgbClr val="0DB7C4"/>
                </a:solidFill>
              </a:defRPr>
            </a:lvl5pPr>
            <a:lvl6pPr lvl="5" rtl="0">
              <a:buNone/>
              <a:defRPr>
                <a:solidFill>
                  <a:srgbClr val="0DB7C4"/>
                </a:solidFill>
              </a:defRPr>
            </a:lvl6pPr>
            <a:lvl7pPr lvl="6" rtl="0">
              <a:buNone/>
              <a:defRPr>
                <a:solidFill>
                  <a:srgbClr val="0DB7C4"/>
                </a:solidFill>
              </a:defRPr>
            </a:lvl7pPr>
            <a:lvl8pPr lvl="7" rtl="0">
              <a:buNone/>
              <a:defRPr>
                <a:solidFill>
                  <a:srgbClr val="0DB7C4"/>
                </a:solidFill>
              </a:defRPr>
            </a:lvl8pPr>
            <a:lvl9pPr lvl="8" rtl="0">
              <a:buNone/>
              <a:defRPr>
                <a:solidFill>
                  <a:srgbClr val="0DB7C4"/>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9"/>
        <p:cNvGrpSpPr/>
        <p:nvPr/>
      </p:nvGrpSpPr>
      <p:grpSpPr>
        <a:xfrm>
          <a:off x="0" y="0"/>
          <a:ext cx="0" cy="0"/>
          <a:chOff x="0" y="0"/>
          <a:chExt cx="0" cy="0"/>
        </a:xfrm>
      </p:grpSpPr>
      <p:sp>
        <p:nvSpPr>
          <p:cNvPr id="20" name="Google Shape;20;p4"/>
          <p:cNvSpPr/>
          <p:nvPr/>
        </p:nvSpPr>
        <p:spPr>
          <a:xfrm rot="10800000">
            <a:off x="-150" y="3769825"/>
            <a:ext cx="9144000" cy="687600"/>
          </a:xfrm>
          <a:prstGeom prst="rect">
            <a:avLst/>
          </a:prstGeom>
          <a:solidFill>
            <a:srgbClr val="000000">
              <a:alpha val="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p:nvPr/>
        </p:nvSpPr>
        <p:spPr>
          <a:xfrm flipH="1">
            <a:off x="-150" y="0"/>
            <a:ext cx="9144000" cy="3769800"/>
          </a:xfrm>
          <a:prstGeom prst="rect">
            <a:avLst/>
          </a:prstGeom>
          <a:solidFill>
            <a:srgbClr val="0DB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body" idx="1"/>
          </p:nvPr>
        </p:nvSpPr>
        <p:spPr>
          <a:xfrm>
            <a:off x="1616475" y="0"/>
            <a:ext cx="5910900" cy="3769800"/>
          </a:xfrm>
          <a:prstGeom prst="rect">
            <a:avLst/>
          </a:prstGeom>
        </p:spPr>
        <p:txBody>
          <a:bodyPr spcFirstLastPara="1" wrap="square" lIns="91425" tIns="91425" rIns="91425" bIns="91425" anchor="ctr" anchorCtr="0">
            <a:noAutofit/>
          </a:bodyPr>
          <a:lstStyle>
            <a:lvl1pPr marL="457200" lvl="0" indent="-419100" algn="ctr" rtl="0">
              <a:spcBef>
                <a:spcPts val="600"/>
              </a:spcBef>
              <a:spcAft>
                <a:spcPts val="0"/>
              </a:spcAft>
              <a:buClr>
                <a:srgbClr val="FFFFFF"/>
              </a:buClr>
              <a:buSzPts val="3000"/>
              <a:buChar char="▹"/>
              <a:defRPr i="1">
                <a:solidFill>
                  <a:srgbClr val="FFFFFF"/>
                </a:solidFill>
              </a:defRPr>
            </a:lvl1pPr>
            <a:lvl2pPr marL="914400" lvl="1" indent="-381000" algn="ctr" rtl="0">
              <a:spcBef>
                <a:spcPts val="0"/>
              </a:spcBef>
              <a:spcAft>
                <a:spcPts val="0"/>
              </a:spcAft>
              <a:buClr>
                <a:srgbClr val="FFFFFF"/>
              </a:buClr>
              <a:buSzPts val="2400"/>
              <a:buChar char="▸"/>
              <a:defRPr i="1">
                <a:solidFill>
                  <a:srgbClr val="FFFFFF"/>
                </a:solidFill>
              </a:defRPr>
            </a:lvl2pPr>
            <a:lvl3pPr marL="1371600" lvl="2" indent="-381000" algn="ctr" rtl="0">
              <a:spcBef>
                <a:spcPts val="0"/>
              </a:spcBef>
              <a:spcAft>
                <a:spcPts val="0"/>
              </a:spcAft>
              <a:buClr>
                <a:srgbClr val="FFFFFF"/>
              </a:buClr>
              <a:buSzPts val="2400"/>
              <a:buChar char="⬩"/>
              <a:defRPr i="1">
                <a:solidFill>
                  <a:srgbClr val="FFFFFF"/>
                </a:solidFill>
              </a:defRPr>
            </a:lvl3pPr>
            <a:lvl4pPr marL="1828800" lvl="3" indent="-342900" algn="ctr" rtl="0">
              <a:spcBef>
                <a:spcPts val="0"/>
              </a:spcBef>
              <a:spcAft>
                <a:spcPts val="0"/>
              </a:spcAft>
              <a:buClr>
                <a:srgbClr val="FFFFFF"/>
              </a:buClr>
              <a:buSzPts val="1800"/>
              <a:buChar char="⬞"/>
              <a:defRPr i="1">
                <a:solidFill>
                  <a:srgbClr val="FFFFFF"/>
                </a:solidFill>
              </a:defRPr>
            </a:lvl4pPr>
            <a:lvl5pPr marL="2286000" lvl="4" indent="-342900" algn="ctr" rtl="0">
              <a:spcBef>
                <a:spcPts val="0"/>
              </a:spcBef>
              <a:spcAft>
                <a:spcPts val="0"/>
              </a:spcAft>
              <a:buClr>
                <a:srgbClr val="FFFFFF"/>
              </a:buClr>
              <a:buSzPts val="1800"/>
              <a:buChar char="○"/>
              <a:defRPr i="1">
                <a:solidFill>
                  <a:srgbClr val="FFFFFF"/>
                </a:solidFill>
              </a:defRPr>
            </a:lvl5pPr>
            <a:lvl6pPr marL="2743200" lvl="5" indent="-342900" algn="ctr" rtl="0">
              <a:spcBef>
                <a:spcPts val="0"/>
              </a:spcBef>
              <a:spcAft>
                <a:spcPts val="0"/>
              </a:spcAft>
              <a:buClr>
                <a:srgbClr val="FFFFFF"/>
              </a:buClr>
              <a:buSzPts val="1800"/>
              <a:buChar char="■"/>
              <a:defRPr i="1">
                <a:solidFill>
                  <a:srgbClr val="FFFFFF"/>
                </a:solidFill>
              </a:defRPr>
            </a:lvl6pPr>
            <a:lvl7pPr marL="3200400" lvl="6" indent="-342900" algn="ctr" rtl="0">
              <a:spcBef>
                <a:spcPts val="0"/>
              </a:spcBef>
              <a:spcAft>
                <a:spcPts val="0"/>
              </a:spcAft>
              <a:buClr>
                <a:srgbClr val="FFFFFF"/>
              </a:buClr>
              <a:buSzPts val="1800"/>
              <a:buChar char="●"/>
              <a:defRPr i="1">
                <a:solidFill>
                  <a:srgbClr val="FFFFFF"/>
                </a:solidFill>
              </a:defRPr>
            </a:lvl7pPr>
            <a:lvl8pPr marL="3657600" lvl="7" indent="-342900" algn="ctr" rtl="0">
              <a:spcBef>
                <a:spcPts val="0"/>
              </a:spcBef>
              <a:spcAft>
                <a:spcPts val="0"/>
              </a:spcAft>
              <a:buClr>
                <a:srgbClr val="FFFFFF"/>
              </a:buClr>
              <a:buSzPts val="1800"/>
              <a:buChar char="○"/>
              <a:defRPr i="1">
                <a:solidFill>
                  <a:srgbClr val="FFFFFF"/>
                </a:solidFill>
              </a:defRPr>
            </a:lvl8pPr>
            <a:lvl9pPr marL="4114800" lvl="8" indent="-342900" algn="ctr">
              <a:spcBef>
                <a:spcPts val="0"/>
              </a:spcBef>
              <a:spcAft>
                <a:spcPts val="0"/>
              </a:spcAft>
              <a:buClr>
                <a:srgbClr val="FFFFFF"/>
              </a:buClr>
              <a:buSzPts val="1800"/>
              <a:buChar char="■"/>
              <a:defRPr i="1">
                <a:solidFill>
                  <a:srgbClr val="FFFFFF"/>
                </a:solidFill>
              </a:defRPr>
            </a:lvl9pPr>
          </a:lstStyle>
          <a:p>
            <a:endParaRPr/>
          </a:p>
        </p:txBody>
      </p:sp>
      <p:sp>
        <p:nvSpPr>
          <p:cNvPr id="23" name="Google Shape;23;p4"/>
          <p:cNvSpPr txBox="1"/>
          <p:nvPr/>
        </p:nvSpPr>
        <p:spPr>
          <a:xfrm>
            <a:off x="3593400" y="3670520"/>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200" b="1">
                <a:solidFill>
                  <a:srgbClr val="0DB7C4"/>
                </a:solidFill>
              </a:rPr>
              <a:t>”</a:t>
            </a:r>
            <a:endParaRPr sz="7200" b="1">
              <a:solidFill>
                <a:srgbClr val="0DB7C4"/>
              </a:solidFill>
            </a:endParaRPr>
          </a:p>
        </p:txBody>
      </p:sp>
      <p:sp>
        <p:nvSpPr>
          <p:cNvPr id="24" name="Google Shape;24;p4"/>
          <p:cNvSpPr txBox="1">
            <a:spLocks noGrp="1"/>
          </p:cNvSpPr>
          <p:nvPr>
            <p:ph type="sldNum" idx="12"/>
          </p:nvPr>
        </p:nvSpPr>
        <p:spPr>
          <a:xfrm>
            <a:off x="-75" y="3420000"/>
            <a:ext cx="669600" cy="1723500"/>
          </a:xfrm>
          <a:prstGeom prst="rect">
            <a:avLst/>
          </a:prstGeom>
        </p:spPr>
        <p:txBody>
          <a:bodyPr spcFirstLastPara="1" wrap="square" lIns="91425" tIns="91425" rIns="91425" bIns="91425" anchor="b" anchorCtr="0">
            <a:noAutofit/>
          </a:bodyPr>
          <a:lstStyle>
            <a:lvl1pPr lvl="0" rtl="0">
              <a:buNone/>
              <a:defRPr>
                <a:solidFill>
                  <a:srgbClr val="0DB7C4"/>
                </a:solidFill>
              </a:defRPr>
            </a:lvl1pPr>
            <a:lvl2pPr lvl="1" rtl="0">
              <a:buNone/>
              <a:defRPr>
                <a:solidFill>
                  <a:srgbClr val="0DB7C4"/>
                </a:solidFill>
              </a:defRPr>
            </a:lvl2pPr>
            <a:lvl3pPr lvl="2" rtl="0">
              <a:buNone/>
              <a:defRPr>
                <a:solidFill>
                  <a:srgbClr val="0DB7C4"/>
                </a:solidFill>
              </a:defRPr>
            </a:lvl3pPr>
            <a:lvl4pPr lvl="3" rtl="0">
              <a:buNone/>
              <a:defRPr>
                <a:solidFill>
                  <a:srgbClr val="0DB7C4"/>
                </a:solidFill>
              </a:defRPr>
            </a:lvl4pPr>
            <a:lvl5pPr lvl="4" rtl="0">
              <a:buNone/>
              <a:defRPr>
                <a:solidFill>
                  <a:srgbClr val="0DB7C4"/>
                </a:solidFill>
              </a:defRPr>
            </a:lvl5pPr>
            <a:lvl6pPr lvl="5" rtl="0">
              <a:buNone/>
              <a:defRPr>
                <a:solidFill>
                  <a:srgbClr val="0DB7C4"/>
                </a:solidFill>
              </a:defRPr>
            </a:lvl6pPr>
            <a:lvl7pPr lvl="6" rtl="0">
              <a:buNone/>
              <a:defRPr>
                <a:solidFill>
                  <a:srgbClr val="0DB7C4"/>
                </a:solidFill>
              </a:defRPr>
            </a:lvl7pPr>
            <a:lvl8pPr lvl="7" rtl="0">
              <a:buNone/>
              <a:defRPr>
                <a:solidFill>
                  <a:srgbClr val="0DB7C4"/>
                </a:solidFill>
              </a:defRPr>
            </a:lvl8pPr>
            <a:lvl9pPr lvl="8" rtl="0">
              <a:buNone/>
              <a:defRPr>
                <a:solidFill>
                  <a:srgbClr val="0DB7C4"/>
                </a:solidFill>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5"/>
        <p:cNvGrpSpPr/>
        <p:nvPr/>
      </p:nvGrpSpPr>
      <p:grpSpPr>
        <a:xfrm>
          <a:off x="0" y="0"/>
          <a:ext cx="0" cy="0"/>
          <a:chOff x="0" y="0"/>
          <a:chExt cx="0" cy="0"/>
        </a:xfrm>
      </p:grpSpPr>
      <p:sp>
        <p:nvSpPr>
          <p:cNvPr id="26" name="Google Shape;26;p5"/>
          <p:cNvSpPr/>
          <p:nvPr/>
        </p:nvSpPr>
        <p:spPr>
          <a:xfrm flipH="1">
            <a:off x="-75" y="0"/>
            <a:ext cx="669600" cy="5143500"/>
          </a:xfrm>
          <a:prstGeom prst="rect">
            <a:avLst/>
          </a:prstGeom>
          <a:solidFill>
            <a:srgbClr val="000000">
              <a:alpha val="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p:nvPr/>
        </p:nvSpPr>
        <p:spPr>
          <a:xfrm flipH="1">
            <a:off x="-75" y="0"/>
            <a:ext cx="669600" cy="1140000"/>
          </a:xfrm>
          <a:prstGeom prst="rect">
            <a:avLst/>
          </a:prstGeom>
          <a:solidFill>
            <a:srgbClr val="0DB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title"/>
          </p:nvPr>
        </p:nvSpPr>
        <p:spPr>
          <a:xfrm>
            <a:off x="844425" y="5598"/>
            <a:ext cx="3552600" cy="11400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5"/>
          <p:cNvSpPr txBox="1">
            <a:spLocks noGrp="1"/>
          </p:cNvSpPr>
          <p:nvPr>
            <p:ph type="body" idx="1"/>
          </p:nvPr>
        </p:nvSpPr>
        <p:spPr>
          <a:xfrm>
            <a:off x="844425" y="1538075"/>
            <a:ext cx="5169000" cy="33879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30" name="Google Shape;30;p5"/>
          <p:cNvSpPr txBox="1">
            <a:spLocks noGrp="1"/>
          </p:cNvSpPr>
          <p:nvPr>
            <p:ph type="sldNum" idx="12"/>
          </p:nvPr>
        </p:nvSpPr>
        <p:spPr>
          <a:xfrm>
            <a:off x="-75" y="0"/>
            <a:ext cx="669600" cy="1140000"/>
          </a:xfrm>
          <a:prstGeom prst="rect">
            <a:avLst/>
          </a:prstGeom>
        </p:spPr>
        <p:txBody>
          <a:bodyPr spcFirstLastPara="1" wrap="square" lIns="91425" tIns="91425" rIns="91425" bIns="91425"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1"/>
        <p:cNvGrpSpPr/>
        <p:nvPr/>
      </p:nvGrpSpPr>
      <p:grpSpPr>
        <a:xfrm>
          <a:off x="0" y="0"/>
          <a:ext cx="0" cy="0"/>
          <a:chOff x="0" y="0"/>
          <a:chExt cx="0" cy="0"/>
        </a:xfrm>
      </p:grpSpPr>
      <p:sp>
        <p:nvSpPr>
          <p:cNvPr id="32" name="Google Shape;32;p6"/>
          <p:cNvSpPr/>
          <p:nvPr/>
        </p:nvSpPr>
        <p:spPr>
          <a:xfrm flipH="1">
            <a:off x="-75" y="0"/>
            <a:ext cx="669600" cy="5143500"/>
          </a:xfrm>
          <a:prstGeom prst="rect">
            <a:avLst/>
          </a:prstGeom>
          <a:solidFill>
            <a:srgbClr val="000000">
              <a:alpha val="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p:nvPr/>
        </p:nvSpPr>
        <p:spPr>
          <a:xfrm flipH="1">
            <a:off x="-75" y="0"/>
            <a:ext cx="669600" cy="1140000"/>
          </a:xfrm>
          <a:prstGeom prst="rect">
            <a:avLst/>
          </a:prstGeom>
          <a:solidFill>
            <a:srgbClr val="0DB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844425" y="5598"/>
            <a:ext cx="3552600" cy="11400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5" name="Google Shape;35;p6"/>
          <p:cNvSpPr txBox="1">
            <a:spLocks noGrp="1"/>
          </p:cNvSpPr>
          <p:nvPr>
            <p:ph type="body" idx="1"/>
          </p:nvPr>
        </p:nvSpPr>
        <p:spPr>
          <a:xfrm>
            <a:off x="844425" y="1534257"/>
            <a:ext cx="2804700" cy="33216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6" name="Google Shape;36;p6"/>
          <p:cNvSpPr txBox="1">
            <a:spLocks noGrp="1"/>
          </p:cNvSpPr>
          <p:nvPr>
            <p:ph type="body" idx="2"/>
          </p:nvPr>
        </p:nvSpPr>
        <p:spPr>
          <a:xfrm>
            <a:off x="3818123" y="1534257"/>
            <a:ext cx="2804700" cy="33216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7" name="Google Shape;37;p6"/>
          <p:cNvSpPr txBox="1">
            <a:spLocks noGrp="1"/>
          </p:cNvSpPr>
          <p:nvPr>
            <p:ph type="sldNum" idx="12"/>
          </p:nvPr>
        </p:nvSpPr>
        <p:spPr>
          <a:xfrm>
            <a:off x="-75" y="0"/>
            <a:ext cx="669600" cy="1140000"/>
          </a:xfrm>
          <a:prstGeom prst="rect">
            <a:avLst/>
          </a:prstGeom>
        </p:spPr>
        <p:txBody>
          <a:bodyPr spcFirstLastPara="1" wrap="square" lIns="91425" tIns="91425" rIns="91425" bIns="91425" anchor="b" anchorCtr="0">
            <a:noAutofit/>
          </a:bodyPr>
          <a:lstStyle>
            <a:lvl1pPr lvl="0">
              <a:buNone/>
              <a:defRPr sz="2400"/>
            </a:lvl1pPr>
            <a:lvl2pPr lvl="1">
              <a:buNone/>
              <a:defRPr sz="2400"/>
            </a:lvl2pPr>
            <a:lvl3pPr lvl="2">
              <a:buNone/>
              <a:defRPr sz="2400"/>
            </a:lvl3pPr>
            <a:lvl4pPr lvl="3">
              <a:buNone/>
              <a:defRPr sz="2400"/>
            </a:lvl4pPr>
            <a:lvl5pPr lvl="4">
              <a:buNone/>
              <a:defRPr sz="2400"/>
            </a:lvl5pPr>
            <a:lvl6pPr lvl="5">
              <a:buNone/>
              <a:defRPr sz="2400"/>
            </a:lvl6pPr>
            <a:lvl7pPr lvl="6">
              <a:buNone/>
              <a:defRPr sz="2400"/>
            </a:lvl7pPr>
            <a:lvl8pPr lvl="7">
              <a:buNone/>
              <a:defRPr sz="2400"/>
            </a:lvl8pPr>
            <a:lvl9pPr lvl="8">
              <a:buNone/>
              <a:defRPr sz="24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8"/>
        <p:cNvGrpSpPr/>
        <p:nvPr/>
      </p:nvGrpSpPr>
      <p:grpSpPr>
        <a:xfrm>
          <a:off x="0" y="0"/>
          <a:ext cx="0" cy="0"/>
          <a:chOff x="0" y="0"/>
          <a:chExt cx="0" cy="0"/>
        </a:xfrm>
      </p:grpSpPr>
      <p:sp>
        <p:nvSpPr>
          <p:cNvPr id="39" name="Google Shape;39;p7"/>
          <p:cNvSpPr/>
          <p:nvPr/>
        </p:nvSpPr>
        <p:spPr>
          <a:xfrm flipH="1">
            <a:off x="-75" y="0"/>
            <a:ext cx="669600" cy="5143500"/>
          </a:xfrm>
          <a:prstGeom prst="rect">
            <a:avLst/>
          </a:prstGeom>
          <a:solidFill>
            <a:srgbClr val="000000">
              <a:alpha val="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7"/>
          <p:cNvSpPr/>
          <p:nvPr/>
        </p:nvSpPr>
        <p:spPr>
          <a:xfrm flipH="1">
            <a:off x="-75" y="0"/>
            <a:ext cx="669600" cy="1140000"/>
          </a:xfrm>
          <a:prstGeom prst="rect">
            <a:avLst/>
          </a:prstGeom>
          <a:solidFill>
            <a:srgbClr val="0DB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7"/>
          <p:cNvSpPr txBox="1">
            <a:spLocks noGrp="1"/>
          </p:cNvSpPr>
          <p:nvPr>
            <p:ph type="title"/>
          </p:nvPr>
        </p:nvSpPr>
        <p:spPr>
          <a:xfrm>
            <a:off x="844425" y="5598"/>
            <a:ext cx="3552600" cy="11400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42" name="Google Shape;42;p7"/>
          <p:cNvSpPr txBox="1">
            <a:spLocks noGrp="1"/>
          </p:cNvSpPr>
          <p:nvPr>
            <p:ph type="body" idx="1"/>
          </p:nvPr>
        </p:nvSpPr>
        <p:spPr>
          <a:xfrm>
            <a:off x="844425" y="1548525"/>
            <a:ext cx="1918800" cy="32250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43" name="Google Shape;43;p7"/>
          <p:cNvSpPr txBox="1">
            <a:spLocks noGrp="1"/>
          </p:cNvSpPr>
          <p:nvPr>
            <p:ph type="body" idx="2"/>
          </p:nvPr>
        </p:nvSpPr>
        <p:spPr>
          <a:xfrm>
            <a:off x="2861613" y="1548525"/>
            <a:ext cx="1918800" cy="32250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44" name="Google Shape;44;p7"/>
          <p:cNvSpPr txBox="1">
            <a:spLocks noGrp="1"/>
          </p:cNvSpPr>
          <p:nvPr>
            <p:ph type="body" idx="3"/>
          </p:nvPr>
        </p:nvSpPr>
        <p:spPr>
          <a:xfrm>
            <a:off x="4878801" y="1548525"/>
            <a:ext cx="1918800" cy="32250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45" name="Google Shape;45;p7"/>
          <p:cNvSpPr txBox="1">
            <a:spLocks noGrp="1"/>
          </p:cNvSpPr>
          <p:nvPr>
            <p:ph type="sldNum" idx="12"/>
          </p:nvPr>
        </p:nvSpPr>
        <p:spPr>
          <a:xfrm>
            <a:off x="-75" y="0"/>
            <a:ext cx="669600" cy="1140000"/>
          </a:xfrm>
          <a:prstGeom prst="rect">
            <a:avLst/>
          </a:prstGeom>
        </p:spPr>
        <p:txBody>
          <a:bodyPr spcFirstLastPara="1" wrap="square" lIns="91425" tIns="91425" rIns="91425" bIns="91425"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
        <p:cNvGrpSpPr/>
        <p:nvPr/>
      </p:nvGrpSpPr>
      <p:grpSpPr>
        <a:xfrm>
          <a:off x="0" y="0"/>
          <a:ext cx="0" cy="0"/>
          <a:chOff x="0" y="0"/>
          <a:chExt cx="0" cy="0"/>
        </a:xfrm>
      </p:grpSpPr>
      <p:sp>
        <p:nvSpPr>
          <p:cNvPr id="47" name="Google Shape;47;p8"/>
          <p:cNvSpPr/>
          <p:nvPr/>
        </p:nvSpPr>
        <p:spPr>
          <a:xfrm flipH="1">
            <a:off x="-75" y="0"/>
            <a:ext cx="669600" cy="5143500"/>
          </a:xfrm>
          <a:prstGeom prst="rect">
            <a:avLst/>
          </a:prstGeom>
          <a:solidFill>
            <a:srgbClr val="000000">
              <a:alpha val="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8"/>
          <p:cNvSpPr/>
          <p:nvPr/>
        </p:nvSpPr>
        <p:spPr>
          <a:xfrm flipH="1">
            <a:off x="-75" y="0"/>
            <a:ext cx="669600" cy="1140000"/>
          </a:xfrm>
          <a:prstGeom prst="rect">
            <a:avLst/>
          </a:prstGeom>
          <a:solidFill>
            <a:srgbClr val="0DB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8"/>
          <p:cNvSpPr txBox="1">
            <a:spLocks noGrp="1"/>
          </p:cNvSpPr>
          <p:nvPr>
            <p:ph type="title"/>
          </p:nvPr>
        </p:nvSpPr>
        <p:spPr>
          <a:xfrm>
            <a:off x="844425" y="5598"/>
            <a:ext cx="3552600" cy="11400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50" name="Google Shape;50;p8"/>
          <p:cNvSpPr txBox="1">
            <a:spLocks noGrp="1"/>
          </p:cNvSpPr>
          <p:nvPr>
            <p:ph type="sldNum" idx="12"/>
          </p:nvPr>
        </p:nvSpPr>
        <p:spPr>
          <a:xfrm>
            <a:off x="-75" y="0"/>
            <a:ext cx="669600" cy="1140000"/>
          </a:xfrm>
          <a:prstGeom prst="rect">
            <a:avLst/>
          </a:prstGeom>
        </p:spPr>
        <p:txBody>
          <a:bodyPr spcFirstLastPara="1" wrap="square" lIns="91425" tIns="91425" rIns="91425" bIns="91425" anchor="b"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image background">
  <p:cSld name="TITLE_ONLY_1">
    <p:spTree>
      <p:nvGrpSpPr>
        <p:cNvPr id="1" name="Shape 51"/>
        <p:cNvGrpSpPr/>
        <p:nvPr/>
      </p:nvGrpSpPr>
      <p:grpSpPr>
        <a:xfrm>
          <a:off x="0" y="0"/>
          <a:ext cx="0" cy="0"/>
          <a:chOff x="0" y="0"/>
          <a:chExt cx="0" cy="0"/>
        </a:xfrm>
      </p:grpSpPr>
      <p:sp>
        <p:nvSpPr>
          <p:cNvPr id="52" name="Google Shape;52;p9"/>
          <p:cNvSpPr/>
          <p:nvPr/>
        </p:nvSpPr>
        <p:spPr>
          <a:xfrm flipH="1">
            <a:off x="-75" y="0"/>
            <a:ext cx="1851600" cy="5143500"/>
          </a:xfrm>
          <a:prstGeom prst="rect">
            <a:avLst/>
          </a:prstGeom>
          <a:solidFill>
            <a:srgbClr val="0DB7C4">
              <a:alpha val="3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9"/>
          <p:cNvSpPr/>
          <p:nvPr/>
        </p:nvSpPr>
        <p:spPr>
          <a:xfrm flipH="1">
            <a:off x="-75" y="0"/>
            <a:ext cx="1851600" cy="1140000"/>
          </a:xfrm>
          <a:prstGeom prst="rect">
            <a:avLst/>
          </a:prstGeom>
          <a:solidFill>
            <a:srgbClr val="0DB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9"/>
          <p:cNvSpPr txBox="1">
            <a:spLocks noGrp="1"/>
          </p:cNvSpPr>
          <p:nvPr>
            <p:ph type="title"/>
          </p:nvPr>
        </p:nvSpPr>
        <p:spPr>
          <a:xfrm>
            <a:off x="235225" y="1292400"/>
            <a:ext cx="1381200" cy="1140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1800"/>
              <a:buNone/>
              <a:defRPr sz="1800">
                <a:solidFill>
                  <a:srgbClr val="FFFFFF"/>
                </a:solidFill>
              </a:defRPr>
            </a:lvl1pPr>
            <a:lvl2pPr lvl="1" rtl="0">
              <a:spcBef>
                <a:spcPts val="0"/>
              </a:spcBef>
              <a:spcAft>
                <a:spcPts val="0"/>
              </a:spcAft>
              <a:buClr>
                <a:srgbClr val="FFFFFF"/>
              </a:buClr>
              <a:buSzPts val="1800"/>
              <a:buNone/>
              <a:defRPr sz="1800">
                <a:solidFill>
                  <a:srgbClr val="FFFFFF"/>
                </a:solidFill>
              </a:defRPr>
            </a:lvl2pPr>
            <a:lvl3pPr lvl="2" rtl="0">
              <a:spcBef>
                <a:spcPts val="0"/>
              </a:spcBef>
              <a:spcAft>
                <a:spcPts val="0"/>
              </a:spcAft>
              <a:buClr>
                <a:srgbClr val="FFFFFF"/>
              </a:buClr>
              <a:buSzPts val="1800"/>
              <a:buNone/>
              <a:defRPr sz="1800">
                <a:solidFill>
                  <a:srgbClr val="FFFFFF"/>
                </a:solidFill>
              </a:defRPr>
            </a:lvl3pPr>
            <a:lvl4pPr lvl="3" rtl="0">
              <a:spcBef>
                <a:spcPts val="0"/>
              </a:spcBef>
              <a:spcAft>
                <a:spcPts val="0"/>
              </a:spcAft>
              <a:buClr>
                <a:srgbClr val="FFFFFF"/>
              </a:buClr>
              <a:buSzPts val="1800"/>
              <a:buNone/>
              <a:defRPr sz="1800">
                <a:solidFill>
                  <a:srgbClr val="FFFFFF"/>
                </a:solidFill>
              </a:defRPr>
            </a:lvl4pPr>
            <a:lvl5pPr lvl="4" rtl="0">
              <a:spcBef>
                <a:spcPts val="0"/>
              </a:spcBef>
              <a:spcAft>
                <a:spcPts val="0"/>
              </a:spcAft>
              <a:buClr>
                <a:srgbClr val="FFFFFF"/>
              </a:buClr>
              <a:buSzPts val="1800"/>
              <a:buNone/>
              <a:defRPr sz="1800">
                <a:solidFill>
                  <a:srgbClr val="FFFFFF"/>
                </a:solidFill>
              </a:defRPr>
            </a:lvl5pPr>
            <a:lvl6pPr lvl="5" rtl="0">
              <a:spcBef>
                <a:spcPts val="0"/>
              </a:spcBef>
              <a:spcAft>
                <a:spcPts val="0"/>
              </a:spcAft>
              <a:buClr>
                <a:srgbClr val="FFFFFF"/>
              </a:buClr>
              <a:buSzPts val="1800"/>
              <a:buNone/>
              <a:defRPr sz="1800">
                <a:solidFill>
                  <a:srgbClr val="FFFFFF"/>
                </a:solidFill>
              </a:defRPr>
            </a:lvl6pPr>
            <a:lvl7pPr lvl="6" rtl="0">
              <a:spcBef>
                <a:spcPts val="0"/>
              </a:spcBef>
              <a:spcAft>
                <a:spcPts val="0"/>
              </a:spcAft>
              <a:buClr>
                <a:srgbClr val="FFFFFF"/>
              </a:buClr>
              <a:buSzPts val="1800"/>
              <a:buNone/>
              <a:defRPr sz="1800">
                <a:solidFill>
                  <a:srgbClr val="FFFFFF"/>
                </a:solidFill>
              </a:defRPr>
            </a:lvl7pPr>
            <a:lvl8pPr lvl="7" rtl="0">
              <a:spcBef>
                <a:spcPts val="0"/>
              </a:spcBef>
              <a:spcAft>
                <a:spcPts val="0"/>
              </a:spcAft>
              <a:buClr>
                <a:srgbClr val="FFFFFF"/>
              </a:buClr>
              <a:buSzPts val="1800"/>
              <a:buNone/>
              <a:defRPr sz="1800">
                <a:solidFill>
                  <a:srgbClr val="FFFFFF"/>
                </a:solidFill>
              </a:defRPr>
            </a:lvl8pPr>
            <a:lvl9pPr lvl="8" rtl="0">
              <a:spcBef>
                <a:spcPts val="0"/>
              </a:spcBef>
              <a:spcAft>
                <a:spcPts val="0"/>
              </a:spcAft>
              <a:buClr>
                <a:srgbClr val="FFFFFF"/>
              </a:buClr>
              <a:buSzPts val="1800"/>
              <a:buNone/>
              <a:defRPr sz="1800">
                <a:solidFill>
                  <a:srgbClr val="FFFFFF"/>
                </a:solidFill>
              </a:defRPr>
            </a:lvl9pPr>
          </a:lstStyle>
          <a:p>
            <a:endParaRPr/>
          </a:p>
        </p:txBody>
      </p:sp>
      <p:sp>
        <p:nvSpPr>
          <p:cNvPr id="55" name="Google Shape;55;p9"/>
          <p:cNvSpPr txBox="1">
            <a:spLocks noGrp="1"/>
          </p:cNvSpPr>
          <p:nvPr>
            <p:ph type="sldNum" idx="12"/>
          </p:nvPr>
        </p:nvSpPr>
        <p:spPr>
          <a:xfrm>
            <a:off x="-75" y="0"/>
            <a:ext cx="1851600" cy="1140000"/>
          </a:xfrm>
          <a:prstGeom prst="rect">
            <a:avLst/>
          </a:prstGeom>
        </p:spPr>
        <p:txBody>
          <a:bodyPr spcFirstLastPara="1" wrap="square" lIns="91425" tIns="91425" rIns="91425" bIns="91425"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6"/>
        <p:cNvGrpSpPr/>
        <p:nvPr/>
      </p:nvGrpSpPr>
      <p:grpSpPr>
        <a:xfrm>
          <a:off x="0" y="0"/>
          <a:ext cx="0" cy="0"/>
          <a:chOff x="0" y="0"/>
          <a:chExt cx="0" cy="0"/>
        </a:xfrm>
      </p:grpSpPr>
      <p:sp>
        <p:nvSpPr>
          <p:cNvPr id="57" name="Google Shape;57;p10"/>
          <p:cNvSpPr/>
          <p:nvPr/>
        </p:nvSpPr>
        <p:spPr>
          <a:xfrm flipH="1">
            <a:off x="-75" y="0"/>
            <a:ext cx="1851600" cy="5143500"/>
          </a:xfrm>
          <a:prstGeom prst="rect">
            <a:avLst/>
          </a:prstGeom>
          <a:solidFill>
            <a:srgbClr val="000000">
              <a:alpha val="3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0"/>
          <p:cNvSpPr/>
          <p:nvPr/>
        </p:nvSpPr>
        <p:spPr>
          <a:xfrm flipH="1">
            <a:off x="-75" y="0"/>
            <a:ext cx="1851600" cy="1140000"/>
          </a:xfrm>
          <a:prstGeom prst="rect">
            <a:avLst/>
          </a:prstGeom>
          <a:solidFill>
            <a:srgbClr val="0DB7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0"/>
          <p:cNvSpPr txBox="1">
            <a:spLocks noGrp="1"/>
          </p:cNvSpPr>
          <p:nvPr>
            <p:ph type="sldNum" idx="12"/>
          </p:nvPr>
        </p:nvSpPr>
        <p:spPr>
          <a:xfrm>
            <a:off x="-75" y="0"/>
            <a:ext cx="1851600" cy="1140000"/>
          </a:xfrm>
          <a:prstGeom prst="rect">
            <a:avLst/>
          </a:prstGeom>
        </p:spPr>
        <p:txBody>
          <a:bodyPr spcFirstLastPara="1" wrap="square" lIns="91425" tIns="91425" rIns="91425" bIns="91425" anchor="b"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
        <p:nvSpPr>
          <p:cNvPr id="60" name="Google Shape;60;p10"/>
          <p:cNvSpPr txBox="1">
            <a:spLocks noGrp="1"/>
          </p:cNvSpPr>
          <p:nvPr>
            <p:ph type="body" idx="1"/>
          </p:nvPr>
        </p:nvSpPr>
        <p:spPr>
          <a:xfrm>
            <a:off x="223150" y="1284100"/>
            <a:ext cx="1393200" cy="1932900"/>
          </a:xfrm>
          <a:prstGeom prst="rect">
            <a:avLst/>
          </a:prstGeom>
        </p:spPr>
        <p:txBody>
          <a:bodyPr spcFirstLastPara="1" wrap="square" lIns="91425" tIns="91425" rIns="91425" bIns="91425" anchor="t" anchorCtr="0">
            <a:noAutofit/>
          </a:bodyPr>
          <a:lstStyle>
            <a:lvl1pPr marL="457200" lvl="0" indent="-228600">
              <a:spcBef>
                <a:spcPts val="360"/>
              </a:spcBef>
              <a:spcAft>
                <a:spcPts val="0"/>
              </a:spcAft>
              <a:buClr>
                <a:srgbClr val="415665"/>
              </a:buClr>
              <a:buSzPts val="1200"/>
              <a:buNone/>
              <a:defRPr sz="1200"/>
            </a:lvl1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44425" y="5598"/>
            <a:ext cx="3552600" cy="11400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0DB7C4"/>
              </a:buClr>
              <a:buSzPts val="2400"/>
              <a:buFont typeface="Dosis"/>
              <a:buNone/>
              <a:defRPr sz="2400">
                <a:solidFill>
                  <a:srgbClr val="0DB7C4"/>
                </a:solidFill>
                <a:latin typeface="Dosis"/>
                <a:ea typeface="Dosis"/>
                <a:cs typeface="Dosis"/>
                <a:sym typeface="Dosis"/>
              </a:defRPr>
            </a:lvl1pPr>
            <a:lvl2pPr lvl="1">
              <a:spcBef>
                <a:spcPts val="0"/>
              </a:spcBef>
              <a:spcAft>
                <a:spcPts val="0"/>
              </a:spcAft>
              <a:buClr>
                <a:srgbClr val="0DB7C4"/>
              </a:buClr>
              <a:buSzPts val="2400"/>
              <a:buFont typeface="Dosis"/>
              <a:buNone/>
              <a:defRPr sz="2400">
                <a:solidFill>
                  <a:srgbClr val="0DB7C4"/>
                </a:solidFill>
                <a:latin typeface="Dosis"/>
                <a:ea typeface="Dosis"/>
                <a:cs typeface="Dosis"/>
                <a:sym typeface="Dosis"/>
              </a:defRPr>
            </a:lvl2pPr>
            <a:lvl3pPr lvl="2">
              <a:spcBef>
                <a:spcPts val="0"/>
              </a:spcBef>
              <a:spcAft>
                <a:spcPts val="0"/>
              </a:spcAft>
              <a:buClr>
                <a:srgbClr val="0DB7C4"/>
              </a:buClr>
              <a:buSzPts val="2400"/>
              <a:buFont typeface="Dosis"/>
              <a:buNone/>
              <a:defRPr sz="2400">
                <a:solidFill>
                  <a:srgbClr val="0DB7C4"/>
                </a:solidFill>
                <a:latin typeface="Dosis"/>
                <a:ea typeface="Dosis"/>
                <a:cs typeface="Dosis"/>
                <a:sym typeface="Dosis"/>
              </a:defRPr>
            </a:lvl3pPr>
            <a:lvl4pPr lvl="3">
              <a:spcBef>
                <a:spcPts val="0"/>
              </a:spcBef>
              <a:spcAft>
                <a:spcPts val="0"/>
              </a:spcAft>
              <a:buClr>
                <a:srgbClr val="0DB7C4"/>
              </a:buClr>
              <a:buSzPts val="2400"/>
              <a:buFont typeface="Dosis"/>
              <a:buNone/>
              <a:defRPr sz="2400">
                <a:solidFill>
                  <a:srgbClr val="0DB7C4"/>
                </a:solidFill>
                <a:latin typeface="Dosis"/>
                <a:ea typeface="Dosis"/>
                <a:cs typeface="Dosis"/>
                <a:sym typeface="Dosis"/>
              </a:defRPr>
            </a:lvl4pPr>
            <a:lvl5pPr lvl="4">
              <a:spcBef>
                <a:spcPts val="0"/>
              </a:spcBef>
              <a:spcAft>
                <a:spcPts val="0"/>
              </a:spcAft>
              <a:buClr>
                <a:srgbClr val="0DB7C4"/>
              </a:buClr>
              <a:buSzPts val="2400"/>
              <a:buFont typeface="Dosis"/>
              <a:buNone/>
              <a:defRPr sz="2400">
                <a:solidFill>
                  <a:srgbClr val="0DB7C4"/>
                </a:solidFill>
                <a:latin typeface="Dosis"/>
                <a:ea typeface="Dosis"/>
                <a:cs typeface="Dosis"/>
                <a:sym typeface="Dosis"/>
              </a:defRPr>
            </a:lvl5pPr>
            <a:lvl6pPr lvl="5">
              <a:spcBef>
                <a:spcPts val="0"/>
              </a:spcBef>
              <a:spcAft>
                <a:spcPts val="0"/>
              </a:spcAft>
              <a:buClr>
                <a:srgbClr val="0DB7C4"/>
              </a:buClr>
              <a:buSzPts val="2400"/>
              <a:buFont typeface="Dosis"/>
              <a:buNone/>
              <a:defRPr sz="2400">
                <a:solidFill>
                  <a:srgbClr val="0DB7C4"/>
                </a:solidFill>
                <a:latin typeface="Dosis"/>
                <a:ea typeface="Dosis"/>
                <a:cs typeface="Dosis"/>
                <a:sym typeface="Dosis"/>
              </a:defRPr>
            </a:lvl6pPr>
            <a:lvl7pPr lvl="6">
              <a:spcBef>
                <a:spcPts val="0"/>
              </a:spcBef>
              <a:spcAft>
                <a:spcPts val="0"/>
              </a:spcAft>
              <a:buClr>
                <a:srgbClr val="0DB7C4"/>
              </a:buClr>
              <a:buSzPts val="2400"/>
              <a:buFont typeface="Dosis"/>
              <a:buNone/>
              <a:defRPr sz="2400">
                <a:solidFill>
                  <a:srgbClr val="0DB7C4"/>
                </a:solidFill>
                <a:latin typeface="Dosis"/>
                <a:ea typeface="Dosis"/>
                <a:cs typeface="Dosis"/>
                <a:sym typeface="Dosis"/>
              </a:defRPr>
            </a:lvl7pPr>
            <a:lvl8pPr lvl="7">
              <a:spcBef>
                <a:spcPts val="0"/>
              </a:spcBef>
              <a:spcAft>
                <a:spcPts val="0"/>
              </a:spcAft>
              <a:buClr>
                <a:srgbClr val="0DB7C4"/>
              </a:buClr>
              <a:buSzPts val="2400"/>
              <a:buFont typeface="Dosis"/>
              <a:buNone/>
              <a:defRPr sz="2400">
                <a:solidFill>
                  <a:srgbClr val="0DB7C4"/>
                </a:solidFill>
                <a:latin typeface="Dosis"/>
                <a:ea typeface="Dosis"/>
                <a:cs typeface="Dosis"/>
                <a:sym typeface="Dosis"/>
              </a:defRPr>
            </a:lvl8pPr>
            <a:lvl9pPr lvl="8">
              <a:spcBef>
                <a:spcPts val="0"/>
              </a:spcBef>
              <a:spcAft>
                <a:spcPts val="0"/>
              </a:spcAft>
              <a:buClr>
                <a:srgbClr val="0DB7C4"/>
              </a:buClr>
              <a:buSzPts val="2400"/>
              <a:buFont typeface="Dosis"/>
              <a:buNone/>
              <a:defRPr sz="2400">
                <a:solidFill>
                  <a:srgbClr val="0DB7C4"/>
                </a:solidFill>
                <a:latin typeface="Dosis"/>
                <a:ea typeface="Dosis"/>
                <a:cs typeface="Dosis"/>
                <a:sym typeface="Dosis"/>
              </a:defRPr>
            </a:lvl9pPr>
          </a:lstStyle>
          <a:p>
            <a:endParaRPr/>
          </a:p>
        </p:txBody>
      </p:sp>
      <p:sp>
        <p:nvSpPr>
          <p:cNvPr id="7" name="Google Shape;7;p1"/>
          <p:cNvSpPr txBox="1">
            <a:spLocks noGrp="1"/>
          </p:cNvSpPr>
          <p:nvPr>
            <p:ph type="body" idx="1"/>
          </p:nvPr>
        </p:nvSpPr>
        <p:spPr>
          <a:xfrm>
            <a:off x="844425" y="1538075"/>
            <a:ext cx="5169000" cy="33879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rgbClr val="0DB7C4"/>
              </a:buClr>
              <a:buSzPts val="3000"/>
              <a:buFont typeface="Source Sans Pro"/>
              <a:buChar char="▹"/>
              <a:defRPr sz="3000">
                <a:solidFill>
                  <a:srgbClr val="415665"/>
                </a:solidFill>
                <a:latin typeface="Source Sans Pro"/>
                <a:ea typeface="Source Sans Pro"/>
                <a:cs typeface="Source Sans Pro"/>
                <a:sym typeface="Source Sans Pro"/>
              </a:defRPr>
            </a:lvl1pPr>
            <a:lvl2pPr marL="914400" lvl="1" indent="-381000">
              <a:spcBef>
                <a:spcPts val="0"/>
              </a:spcBef>
              <a:spcAft>
                <a:spcPts val="0"/>
              </a:spcAft>
              <a:buClr>
                <a:srgbClr val="0DB7C4"/>
              </a:buClr>
              <a:buSzPts val="2400"/>
              <a:buFont typeface="Source Sans Pro"/>
              <a:buChar char="▸"/>
              <a:defRPr sz="2400">
                <a:solidFill>
                  <a:srgbClr val="415665"/>
                </a:solidFill>
                <a:latin typeface="Source Sans Pro"/>
                <a:ea typeface="Source Sans Pro"/>
                <a:cs typeface="Source Sans Pro"/>
                <a:sym typeface="Source Sans Pro"/>
              </a:defRPr>
            </a:lvl2pPr>
            <a:lvl3pPr marL="1371600" lvl="2" indent="-381000">
              <a:spcBef>
                <a:spcPts val="0"/>
              </a:spcBef>
              <a:spcAft>
                <a:spcPts val="0"/>
              </a:spcAft>
              <a:buClr>
                <a:srgbClr val="0DB7C4"/>
              </a:buClr>
              <a:buSzPts val="2400"/>
              <a:buFont typeface="Source Sans Pro"/>
              <a:buChar char="⬩"/>
              <a:defRPr sz="2400">
                <a:solidFill>
                  <a:srgbClr val="415665"/>
                </a:solidFill>
                <a:latin typeface="Source Sans Pro"/>
                <a:ea typeface="Source Sans Pro"/>
                <a:cs typeface="Source Sans Pro"/>
                <a:sym typeface="Source Sans Pro"/>
              </a:defRPr>
            </a:lvl3pPr>
            <a:lvl4pPr marL="1828800" lvl="3" indent="-342900">
              <a:spcBef>
                <a:spcPts val="0"/>
              </a:spcBef>
              <a:spcAft>
                <a:spcPts val="0"/>
              </a:spcAft>
              <a:buClr>
                <a:srgbClr val="0DB7C4"/>
              </a:buClr>
              <a:buSzPts val="1800"/>
              <a:buFont typeface="Source Sans Pro"/>
              <a:buChar char="⬞"/>
              <a:defRPr sz="1800">
                <a:solidFill>
                  <a:srgbClr val="415665"/>
                </a:solidFill>
                <a:latin typeface="Source Sans Pro"/>
                <a:ea typeface="Source Sans Pro"/>
                <a:cs typeface="Source Sans Pro"/>
                <a:sym typeface="Source Sans Pro"/>
              </a:defRPr>
            </a:lvl4pPr>
            <a:lvl5pPr marL="2286000" lvl="4" indent="-342900">
              <a:spcBef>
                <a:spcPts val="0"/>
              </a:spcBef>
              <a:spcAft>
                <a:spcPts val="0"/>
              </a:spcAft>
              <a:buClr>
                <a:srgbClr val="0DB7C4"/>
              </a:buClr>
              <a:buSzPts val="1800"/>
              <a:buFont typeface="Source Sans Pro"/>
              <a:buChar char="○"/>
              <a:defRPr sz="1800">
                <a:solidFill>
                  <a:srgbClr val="415665"/>
                </a:solidFill>
                <a:latin typeface="Source Sans Pro"/>
                <a:ea typeface="Source Sans Pro"/>
                <a:cs typeface="Source Sans Pro"/>
                <a:sym typeface="Source Sans Pro"/>
              </a:defRPr>
            </a:lvl5pPr>
            <a:lvl6pPr marL="2743200" lvl="5" indent="-342900">
              <a:spcBef>
                <a:spcPts val="0"/>
              </a:spcBef>
              <a:spcAft>
                <a:spcPts val="0"/>
              </a:spcAft>
              <a:buClr>
                <a:srgbClr val="0DB7C4"/>
              </a:buClr>
              <a:buSzPts val="1800"/>
              <a:buFont typeface="Source Sans Pro"/>
              <a:buChar char="■"/>
              <a:defRPr sz="1800">
                <a:solidFill>
                  <a:srgbClr val="415665"/>
                </a:solidFill>
                <a:latin typeface="Source Sans Pro"/>
                <a:ea typeface="Source Sans Pro"/>
                <a:cs typeface="Source Sans Pro"/>
                <a:sym typeface="Source Sans Pro"/>
              </a:defRPr>
            </a:lvl6pPr>
            <a:lvl7pPr marL="3200400" lvl="6" indent="-342900">
              <a:spcBef>
                <a:spcPts val="0"/>
              </a:spcBef>
              <a:spcAft>
                <a:spcPts val="0"/>
              </a:spcAft>
              <a:buClr>
                <a:srgbClr val="0DB7C4"/>
              </a:buClr>
              <a:buSzPts val="1800"/>
              <a:buFont typeface="Source Sans Pro"/>
              <a:buChar char="●"/>
              <a:defRPr sz="1800">
                <a:solidFill>
                  <a:srgbClr val="415665"/>
                </a:solidFill>
                <a:latin typeface="Source Sans Pro"/>
                <a:ea typeface="Source Sans Pro"/>
                <a:cs typeface="Source Sans Pro"/>
                <a:sym typeface="Source Sans Pro"/>
              </a:defRPr>
            </a:lvl7pPr>
            <a:lvl8pPr marL="3657600" lvl="7" indent="-342900">
              <a:spcBef>
                <a:spcPts val="0"/>
              </a:spcBef>
              <a:spcAft>
                <a:spcPts val="0"/>
              </a:spcAft>
              <a:buClr>
                <a:srgbClr val="0DB7C4"/>
              </a:buClr>
              <a:buSzPts val="1800"/>
              <a:buFont typeface="Source Sans Pro"/>
              <a:buChar char="○"/>
              <a:defRPr sz="1800">
                <a:solidFill>
                  <a:srgbClr val="415665"/>
                </a:solidFill>
                <a:latin typeface="Source Sans Pro"/>
                <a:ea typeface="Source Sans Pro"/>
                <a:cs typeface="Source Sans Pro"/>
                <a:sym typeface="Source Sans Pro"/>
              </a:defRPr>
            </a:lvl8pPr>
            <a:lvl9pPr marL="4114800" lvl="8" indent="-342900">
              <a:spcBef>
                <a:spcPts val="0"/>
              </a:spcBef>
              <a:spcAft>
                <a:spcPts val="0"/>
              </a:spcAft>
              <a:buClr>
                <a:srgbClr val="0DB7C4"/>
              </a:buClr>
              <a:buSzPts val="1800"/>
              <a:buFont typeface="Source Sans Pro"/>
              <a:buChar char="■"/>
              <a:defRPr sz="1800">
                <a:solidFill>
                  <a:srgbClr val="415665"/>
                </a:solidFill>
                <a:latin typeface="Source Sans Pro"/>
                <a:ea typeface="Source Sans Pro"/>
                <a:cs typeface="Source Sans Pro"/>
                <a:sym typeface="Source Sans Pro"/>
              </a:defRPr>
            </a:lvl9pPr>
          </a:lstStyle>
          <a:p>
            <a:endParaRPr/>
          </a:p>
        </p:txBody>
      </p:sp>
      <p:sp>
        <p:nvSpPr>
          <p:cNvPr id="8" name="Google Shape;8;p1"/>
          <p:cNvSpPr txBox="1">
            <a:spLocks noGrp="1"/>
          </p:cNvSpPr>
          <p:nvPr>
            <p:ph type="sldNum" idx="12"/>
          </p:nvPr>
        </p:nvSpPr>
        <p:spPr>
          <a:xfrm>
            <a:off x="-75" y="0"/>
            <a:ext cx="669600" cy="1140000"/>
          </a:xfrm>
          <a:prstGeom prst="rect">
            <a:avLst/>
          </a:prstGeom>
          <a:noFill/>
          <a:ln>
            <a:noFill/>
          </a:ln>
        </p:spPr>
        <p:txBody>
          <a:bodyPr spcFirstLastPara="1" wrap="square" lIns="91425" tIns="91425" rIns="91425" bIns="91425" anchor="b" anchorCtr="0">
            <a:noAutofit/>
          </a:bodyPr>
          <a:lstStyle>
            <a:lvl1pPr lvl="0" algn="ctr" rtl="0">
              <a:buNone/>
              <a:defRPr sz="2400">
                <a:solidFill>
                  <a:srgbClr val="FFFFFF"/>
                </a:solidFill>
                <a:latin typeface="Dosis"/>
                <a:ea typeface="Dosis"/>
                <a:cs typeface="Dosis"/>
                <a:sym typeface="Dosis"/>
              </a:defRPr>
            </a:lvl1pPr>
            <a:lvl2pPr lvl="1" algn="ctr" rtl="0">
              <a:buNone/>
              <a:defRPr sz="2400">
                <a:solidFill>
                  <a:srgbClr val="FFFFFF"/>
                </a:solidFill>
                <a:latin typeface="Dosis"/>
                <a:ea typeface="Dosis"/>
                <a:cs typeface="Dosis"/>
                <a:sym typeface="Dosis"/>
              </a:defRPr>
            </a:lvl2pPr>
            <a:lvl3pPr lvl="2" algn="ctr" rtl="0">
              <a:buNone/>
              <a:defRPr sz="2400">
                <a:solidFill>
                  <a:srgbClr val="FFFFFF"/>
                </a:solidFill>
                <a:latin typeface="Dosis"/>
                <a:ea typeface="Dosis"/>
                <a:cs typeface="Dosis"/>
                <a:sym typeface="Dosis"/>
              </a:defRPr>
            </a:lvl3pPr>
            <a:lvl4pPr lvl="3" algn="ctr" rtl="0">
              <a:buNone/>
              <a:defRPr sz="2400">
                <a:solidFill>
                  <a:srgbClr val="FFFFFF"/>
                </a:solidFill>
                <a:latin typeface="Dosis"/>
                <a:ea typeface="Dosis"/>
                <a:cs typeface="Dosis"/>
                <a:sym typeface="Dosis"/>
              </a:defRPr>
            </a:lvl4pPr>
            <a:lvl5pPr lvl="4" algn="ctr" rtl="0">
              <a:buNone/>
              <a:defRPr sz="2400">
                <a:solidFill>
                  <a:srgbClr val="FFFFFF"/>
                </a:solidFill>
                <a:latin typeface="Dosis"/>
                <a:ea typeface="Dosis"/>
                <a:cs typeface="Dosis"/>
                <a:sym typeface="Dosis"/>
              </a:defRPr>
            </a:lvl5pPr>
            <a:lvl6pPr lvl="5" algn="ctr" rtl="0">
              <a:buNone/>
              <a:defRPr sz="2400">
                <a:solidFill>
                  <a:srgbClr val="FFFFFF"/>
                </a:solidFill>
                <a:latin typeface="Dosis"/>
                <a:ea typeface="Dosis"/>
                <a:cs typeface="Dosis"/>
                <a:sym typeface="Dosis"/>
              </a:defRPr>
            </a:lvl6pPr>
            <a:lvl7pPr lvl="6" algn="ctr" rtl="0">
              <a:buNone/>
              <a:defRPr sz="2400">
                <a:solidFill>
                  <a:srgbClr val="FFFFFF"/>
                </a:solidFill>
                <a:latin typeface="Dosis"/>
                <a:ea typeface="Dosis"/>
                <a:cs typeface="Dosis"/>
                <a:sym typeface="Dosis"/>
              </a:defRPr>
            </a:lvl7pPr>
            <a:lvl8pPr lvl="7" algn="ctr" rtl="0">
              <a:buNone/>
              <a:defRPr sz="2400">
                <a:solidFill>
                  <a:srgbClr val="FFFFFF"/>
                </a:solidFill>
                <a:latin typeface="Dosis"/>
                <a:ea typeface="Dosis"/>
                <a:cs typeface="Dosis"/>
                <a:sym typeface="Dosis"/>
              </a:defRPr>
            </a:lvl8pPr>
            <a:lvl9pPr lvl="8" algn="ctr" rtl="0">
              <a:buNone/>
              <a:defRPr sz="2400">
                <a:solidFill>
                  <a:srgbClr val="FFFFFF"/>
                </a:solidFill>
                <a:latin typeface="Dosis"/>
                <a:ea typeface="Dosis"/>
                <a:cs typeface="Dosis"/>
                <a:sym typeface="Dosis"/>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png"/><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image" Target="../media/image16.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4.m4a"/><Relationship Id="rId1" Type="http://schemas.microsoft.com/office/2007/relationships/media" Target="../media/media44.m4a"/><Relationship Id="rId6" Type="http://schemas.openxmlformats.org/officeDocument/2006/relationships/image" Target="../media/image1.png"/><Relationship Id="rId5" Type="http://schemas.openxmlformats.org/officeDocument/2006/relationships/image" Target="../media/image17.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5.m4a"/><Relationship Id="rId1" Type="http://schemas.microsoft.com/office/2007/relationships/media" Target="../media/media45.m4a"/><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image" Target="../media/image22.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8.m4a"/><Relationship Id="rId1" Type="http://schemas.microsoft.com/office/2007/relationships/media" Target="../media/media48.m4a"/><Relationship Id="rId6" Type="http://schemas.openxmlformats.org/officeDocument/2006/relationships/image" Target="../media/image1.png"/><Relationship Id="rId5" Type="http://schemas.openxmlformats.org/officeDocument/2006/relationships/image" Target="../media/image23.png"/><Relationship Id="rId4"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1.png"/><Relationship Id="rId5" Type="http://schemas.openxmlformats.org/officeDocument/2006/relationships/image" Target="../media/image24.png"/><Relationship Id="rId4"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4.xml"/><Relationship Id="rId7" Type="http://schemas.openxmlformats.org/officeDocument/2006/relationships/image" Target="../media/image27.pn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1.png"/><Relationship Id="rId4" Type="http://schemas.openxmlformats.org/officeDocument/2006/relationships/notesSlide" Target="../notesSlides/notesSlide50.xml"/><Relationship Id="rId9" Type="http://schemas.openxmlformats.org/officeDocument/2006/relationships/image" Target="../media/image29.png"/></Relationships>
</file>

<file path=ppt/slides/_rels/slide5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image" Target="../media/image32.png"/><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2.m4a"/><Relationship Id="rId1" Type="http://schemas.microsoft.com/office/2007/relationships/media" Target="../media/media52.m4a"/><Relationship Id="rId6" Type="http://schemas.openxmlformats.org/officeDocument/2006/relationships/image" Target="../media/image1.png"/><Relationship Id="rId5" Type="http://schemas.openxmlformats.org/officeDocument/2006/relationships/image" Target="../media/image33.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1.png"/><Relationship Id="rId5" Type="http://schemas.openxmlformats.org/officeDocument/2006/relationships/image" Target="../media/image34.png"/><Relationship Id="rId4"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xml"/><Relationship Id="rId7" Type="http://schemas.openxmlformats.org/officeDocument/2006/relationships/image" Target="../media/image37.png"/><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5.m4a"/><Relationship Id="rId1" Type="http://schemas.microsoft.com/office/2007/relationships/media" Target="../media/media55.m4a"/><Relationship Id="rId6" Type="http://schemas.openxmlformats.org/officeDocument/2006/relationships/image" Target="../media/image1.png"/><Relationship Id="rId5" Type="http://schemas.openxmlformats.org/officeDocument/2006/relationships/image" Target="../media/image38.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6.m4a"/><Relationship Id="rId1" Type="http://schemas.microsoft.com/office/2007/relationships/media" Target="../media/media56.m4a"/><Relationship Id="rId5" Type="http://schemas.openxmlformats.org/officeDocument/2006/relationships/image" Target="../media/image1.png"/><Relationship Id="rId4" Type="http://schemas.openxmlformats.org/officeDocument/2006/relationships/notesSlide" Target="../notesSlides/notesSlide5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2"/>
          <p:cNvSpPr txBox="1">
            <a:spLocks noGrp="1"/>
          </p:cNvSpPr>
          <p:nvPr>
            <p:ph type="ctrTitle"/>
          </p:nvPr>
        </p:nvSpPr>
        <p:spPr>
          <a:xfrm>
            <a:off x="685800" y="2525225"/>
            <a:ext cx="5309700" cy="1159800"/>
          </a:xfrm>
          <a:prstGeom prst="rect">
            <a:avLst/>
          </a:prstGeom>
        </p:spPr>
        <p:txBody>
          <a:bodyPr spcFirstLastPara="1" wrap="square" lIns="91425" tIns="91425" rIns="91425" bIns="91425" anchor="b" anchorCtr="0">
            <a:noAutofit/>
          </a:bodyPr>
          <a:lstStyle/>
          <a:p>
            <a:pPr marL="0" lvl="0" indent="0" algn="r" rtl="1">
              <a:spcBef>
                <a:spcPts val="0"/>
              </a:spcBef>
              <a:spcAft>
                <a:spcPts val="0"/>
              </a:spcAft>
              <a:buNone/>
            </a:pPr>
            <a:r>
              <a:rPr lang="en" sz="3600" b="1"/>
              <a:t>الأخطاء الطبية</a:t>
            </a:r>
            <a:endParaRPr sz="3600" b="1"/>
          </a:p>
          <a:p>
            <a:pPr marL="0" lvl="0" indent="0" algn="r" rtl="1">
              <a:spcBef>
                <a:spcPts val="0"/>
              </a:spcBef>
              <a:spcAft>
                <a:spcPts val="0"/>
              </a:spcAft>
              <a:buNone/>
            </a:pPr>
            <a:r>
              <a:rPr lang="en" sz="3600" b="1"/>
              <a:t>نظام مزاولة المهن الصحية</a:t>
            </a:r>
            <a:endParaRPr sz="3600" b="1"/>
          </a:p>
          <a:p>
            <a:pPr marL="0" lvl="0" indent="0" algn="r" rtl="1">
              <a:spcBef>
                <a:spcPts val="0"/>
              </a:spcBef>
              <a:spcAft>
                <a:spcPts val="0"/>
              </a:spcAft>
              <a:buNone/>
            </a:pPr>
            <a:endParaRPr/>
          </a:p>
          <a:p>
            <a:pPr marL="0" lvl="0" indent="0" algn="r" rtl="1">
              <a:spcBef>
                <a:spcPts val="0"/>
              </a:spcBef>
              <a:spcAft>
                <a:spcPts val="0"/>
              </a:spcAft>
              <a:buNone/>
            </a:pPr>
            <a:r>
              <a:rPr lang="en" sz="3600"/>
              <a:t>د. هيثم السيف</a:t>
            </a:r>
            <a:endParaRPr sz="3600"/>
          </a:p>
        </p:txBody>
      </p:sp>
      <p:pic>
        <p:nvPicPr>
          <p:cNvPr id="2" name="Audio 1">
            <a:hlinkClick r:id="" action="ppaction://media"/>
            <a:extLst>
              <a:ext uri="{FF2B5EF4-FFF2-40B4-BE49-F238E27FC236}">
                <a16:creationId xmlns:a16="http://schemas.microsoft.com/office/drawing/2014/main" id="{166E0257-AD31-8242-813F-6F3AE56642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p:transition advTm="1555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1"/>
          <p:cNvSpPr txBox="1">
            <a:spLocks noGrp="1"/>
          </p:cNvSpPr>
          <p:nvPr>
            <p:ph type="title"/>
          </p:nvPr>
        </p:nvSpPr>
        <p:spPr>
          <a:xfrm>
            <a:off x="5144725" y="-2"/>
            <a:ext cx="35526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المعيار الشخصي</a:t>
            </a:r>
            <a:endParaRPr b="1"/>
          </a:p>
        </p:txBody>
      </p:sp>
      <p:sp>
        <p:nvSpPr>
          <p:cNvPr id="119" name="Google Shape;119;p21"/>
          <p:cNvSpPr txBox="1">
            <a:spLocks noGrp="1"/>
          </p:cNvSpPr>
          <p:nvPr>
            <p:ph type="body" idx="1"/>
          </p:nvPr>
        </p:nvSpPr>
        <p:spPr>
          <a:xfrm>
            <a:off x="1183975" y="1538075"/>
            <a:ext cx="7448400" cy="3387900"/>
          </a:xfrm>
          <a:prstGeom prst="rect">
            <a:avLst/>
          </a:prstGeom>
        </p:spPr>
        <p:txBody>
          <a:bodyPr spcFirstLastPara="1" wrap="square" lIns="91425" tIns="91425" rIns="91425" bIns="91425" anchor="t" anchorCtr="0">
            <a:noAutofit/>
          </a:bodyPr>
          <a:lstStyle/>
          <a:p>
            <a:pPr marL="457200" lvl="0" indent="-317500" algn="r" rtl="1">
              <a:lnSpc>
                <a:spcPct val="115000"/>
              </a:lnSpc>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يقاس على ضوء سلوك الإنسان وتصرفه الشخصي .</a:t>
            </a:r>
            <a:endParaRPr sz="1400">
              <a:solidFill>
                <a:schemeClr val="dk1"/>
              </a:solidFill>
              <a:latin typeface="Arial"/>
              <a:ea typeface="Arial"/>
              <a:cs typeface="Arial"/>
              <a:sym typeface="Arial"/>
            </a:endParaRPr>
          </a:p>
          <a:p>
            <a:pPr marL="457200" lvl="0" indent="-317500" algn="r" rtl="1">
              <a:lnSpc>
                <a:spcPct val="115000"/>
              </a:lnSpc>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 إذا نتج الخطأ عن سلوك أقل حيطة وحذراً مما هو معتاد عليه مما يعني الإخلال بواجب الحيطة والحذر مع الأخذ في الحسبان الظروف التي أحاطت به.</a:t>
            </a:r>
            <a:endParaRPr sz="1400">
              <a:solidFill>
                <a:schemeClr val="dk1"/>
              </a:solidFill>
              <a:latin typeface="Arial"/>
              <a:ea typeface="Arial"/>
              <a:cs typeface="Arial"/>
              <a:sym typeface="Arial"/>
            </a:endParaRPr>
          </a:p>
          <a:p>
            <a:pPr marL="457200" lvl="0" indent="-317500" algn="r" rtl="1">
              <a:lnSpc>
                <a:spcPct val="115000"/>
              </a:lnSpc>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مثلاً خطأ الجراح نتيجة استعجاله أثناء إجراء العملية.</a:t>
            </a:r>
            <a:endParaRPr sz="1400">
              <a:solidFill>
                <a:schemeClr val="dk1"/>
              </a:solidFill>
              <a:latin typeface="Arial"/>
              <a:ea typeface="Arial"/>
              <a:cs typeface="Arial"/>
              <a:sym typeface="Arial"/>
            </a:endParaRPr>
          </a:p>
          <a:p>
            <a:pPr marL="0" lvl="0" indent="0" algn="l" rtl="0">
              <a:lnSpc>
                <a:spcPct val="115000"/>
              </a:lnSpc>
              <a:spcBef>
                <a:spcPts val="0"/>
              </a:spcBef>
              <a:spcAft>
                <a:spcPts val="0"/>
              </a:spcAft>
              <a:buNone/>
            </a:pPr>
            <a:endParaRPr sz="1400">
              <a:solidFill>
                <a:schemeClr val="dk1"/>
              </a:solidFill>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5DA5798E-05A1-EE45-827F-B34A86D3B3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p:transition advTm="6717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2"/>
          <p:cNvSpPr txBox="1">
            <a:spLocks noGrp="1"/>
          </p:cNvSpPr>
          <p:nvPr>
            <p:ph type="title"/>
          </p:nvPr>
        </p:nvSpPr>
        <p:spPr>
          <a:xfrm>
            <a:off x="5144725" y="-2"/>
            <a:ext cx="35526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المعيار الموضوعي (المادي)</a:t>
            </a:r>
            <a:endParaRPr b="1"/>
          </a:p>
        </p:txBody>
      </p:sp>
      <p:sp>
        <p:nvSpPr>
          <p:cNvPr id="125" name="Google Shape;125;p22"/>
          <p:cNvSpPr txBox="1">
            <a:spLocks noGrp="1"/>
          </p:cNvSpPr>
          <p:nvPr>
            <p:ph type="body" idx="1"/>
          </p:nvPr>
        </p:nvSpPr>
        <p:spPr>
          <a:xfrm>
            <a:off x="1135450" y="1538075"/>
            <a:ext cx="7497000" cy="3387900"/>
          </a:xfrm>
          <a:prstGeom prst="rect">
            <a:avLst/>
          </a:prstGeom>
        </p:spPr>
        <p:txBody>
          <a:bodyPr spcFirstLastPara="1" wrap="square" lIns="91425" tIns="91425" rIns="91425" bIns="91425" anchor="t" anchorCtr="0">
            <a:noAutofit/>
          </a:bodyPr>
          <a:lstStyle/>
          <a:p>
            <a:pPr marL="457200" lvl="0" indent="-317500" algn="r" rtl="1">
              <a:lnSpc>
                <a:spcPct val="115000"/>
              </a:lnSpc>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ومن خلاله يتم قياس سلوك الطبيب بسلوك الطبيب العادي، صاحب السلوك المتوسط في تصرفاته وحيطته ويقظته وبذله للعناية .</a:t>
            </a:r>
            <a:endParaRPr sz="1400">
              <a:solidFill>
                <a:schemeClr val="dk1"/>
              </a:solidFill>
              <a:latin typeface="Calibri"/>
              <a:ea typeface="Calibri"/>
              <a:cs typeface="Calibri"/>
              <a:sym typeface="Calibri"/>
            </a:endParaRPr>
          </a:p>
          <a:p>
            <a:pPr marL="457200" lvl="0" indent="-317500" algn="r" rtl="1">
              <a:lnSpc>
                <a:spcPct val="115000"/>
              </a:lnSpc>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ويؤيد ذلك أن الشريعة الإسلامية جاءت بتحكيم العرف فيما لا ضابط له شرعي ولا لغوي</a:t>
            </a:r>
            <a:r>
              <a:rPr lang="en" sz="1400">
                <a:solidFill>
                  <a:schemeClr val="dk1"/>
                </a:solidFill>
                <a:latin typeface="Calibri"/>
                <a:ea typeface="Calibri"/>
                <a:cs typeface="Calibri"/>
                <a:sym typeface="Calibri"/>
              </a:rPr>
              <a:t>.</a:t>
            </a:r>
            <a:endParaRPr sz="1400">
              <a:solidFill>
                <a:schemeClr val="dk1"/>
              </a:solidFill>
              <a:latin typeface="Calibri"/>
              <a:ea typeface="Calibri"/>
              <a:cs typeface="Calibri"/>
              <a:sym typeface="Calibri"/>
            </a:endParaRPr>
          </a:p>
          <a:p>
            <a:pPr marL="457200" lvl="0" indent="-317500" algn="r" rtl="1">
              <a:lnSpc>
                <a:spcPct val="115000"/>
              </a:lnSpc>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معنى هذا أن يقاس سلوك الطبيب المتهم بمقياس مسلك الطبيب العادي اليقظ حين يوجد في نفس الظروف التي أحاطت بالطبيب المتهم.</a:t>
            </a:r>
            <a:endParaRPr sz="1400">
              <a:solidFill>
                <a:schemeClr val="dk1"/>
              </a:solidFill>
              <a:latin typeface="Calibri"/>
              <a:ea typeface="Calibri"/>
              <a:cs typeface="Calibri"/>
              <a:sym typeface="Calibri"/>
            </a:endParaRPr>
          </a:p>
          <a:p>
            <a:pPr marL="457200" lvl="0" indent="-317500" algn="r" rtl="1">
              <a:lnSpc>
                <a:spcPct val="115000"/>
              </a:lnSpc>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هذا هو المعيار الذي يراه فقهاء الشريعة الإسلامية.</a:t>
            </a:r>
            <a:endParaRPr sz="1400">
              <a:solidFill>
                <a:schemeClr val="dk1"/>
              </a:solidFill>
              <a:latin typeface="Arial"/>
              <a:ea typeface="Arial"/>
              <a:cs typeface="Arial"/>
              <a:sym typeface="Arial"/>
            </a:endParaRPr>
          </a:p>
          <a:p>
            <a:pPr marL="0" lvl="0" indent="0" algn="l" rtl="0">
              <a:lnSpc>
                <a:spcPct val="115000"/>
              </a:lnSpc>
              <a:spcBef>
                <a:spcPts val="0"/>
              </a:spcBef>
              <a:spcAft>
                <a:spcPts val="0"/>
              </a:spcAft>
              <a:buNone/>
            </a:pPr>
            <a:endParaRPr sz="1400">
              <a:solidFill>
                <a:schemeClr val="dk1"/>
              </a:solidFill>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B0B196A2-2DA8-AB4F-846F-C1CFE2D8BC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p:transition advTm="4759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3"/>
          <p:cNvSpPr txBox="1">
            <a:spLocks noGrp="1"/>
          </p:cNvSpPr>
          <p:nvPr>
            <p:ph type="title"/>
          </p:nvPr>
        </p:nvSpPr>
        <p:spPr>
          <a:xfrm>
            <a:off x="5144725" y="-2"/>
            <a:ext cx="35526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أقسام الخطأ الطبي</a:t>
            </a:r>
            <a:endParaRPr b="1"/>
          </a:p>
        </p:txBody>
      </p:sp>
      <p:sp>
        <p:nvSpPr>
          <p:cNvPr id="131" name="Google Shape;131;p23"/>
          <p:cNvSpPr txBox="1">
            <a:spLocks noGrp="1"/>
          </p:cNvSpPr>
          <p:nvPr>
            <p:ph type="body" idx="1"/>
          </p:nvPr>
        </p:nvSpPr>
        <p:spPr>
          <a:xfrm>
            <a:off x="2636225" y="1538075"/>
            <a:ext cx="5996100" cy="3387900"/>
          </a:xfrm>
          <a:prstGeom prst="rect">
            <a:avLst/>
          </a:prstGeom>
        </p:spPr>
        <p:txBody>
          <a:bodyPr spcFirstLastPara="1" wrap="square" lIns="91425" tIns="91425" rIns="91425" bIns="91425" anchor="t" anchorCtr="0">
            <a:noAutofit/>
          </a:bodyPr>
          <a:lstStyle/>
          <a:p>
            <a:pPr marL="0" lvl="0" indent="0" algn="r" rtl="1">
              <a:lnSpc>
                <a:spcPct val="115000"/>
              </a:lnSpc>
              <a:spcBef>
                <a:spcPts val="0"/>
              </a:spcBef>
              <a:spcAft>
                <a:spcPts val="0"/>
              </a:spcAft>
              <a:buNone/>
            </a:pPr>
            <a:r>
              <a:rPr lang="en" sz="1400">
                <a:solidFill>
                  <a:schemeClr val="dk1"/>
                </a:solidFill>
                <a:latin typeface="Arial"/>
                <a:ea typeface="Arial"/>
                <a:cs typeface="Arial"/>
                <a:sym typeface="Arial"/>
              </a:rPr>
              <a:t>يرى فقهاء الشريعة أن الخطأ نوعين هما:</a:t>
            </a:r>
            <a:endParaRPr sz="1400">
              <a:solidFill>
                <a:schemeClr val="dk1"/>
              </a:solidFill>
              <a:latin typeface="Arial"/>
              <a:ea typeface="Arial"/>
              <a:cs typeface="Arial"/>
              <a:sym typeface="Arial"/>
            </a:endParaRPr>
          </a:p>
          <a:p>
            <a:pPr marL="457200" marR="457200" lvl="0" indent="-317500" algn="r" rtl="1">
              <a:lnSpc>
                <a:spcPct val="115000"/>
              </a:lnSpc>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 خطأ في الظن أو القصد.</a:t>
            </a:r>
            <a:endParaRPr sz="1400">
              <a:solidFill>
                <a:schemeClr val="dk1"/>
              </a:solidFill>
              <a:latin typeface="Arial"/>
              <a:ea typeface="Arial"/>
              <a:cs typeface="Arial"/>
              <a:sym typeface="Arial"/>
            </a:endParaRPr>
          </a:p>
          <a:p>
            <a:pPr marL="457200" marR="457200" lvl="0" indent="-317500" algn="r" rtl="1">
              <a:lnSpc>
                <a:spcPct val="115000"/>
              </a:lnSpc>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خطأ في الفعل.</a:t>
            </a:r>
            <a:endParaRPr sz="1400">
              <a:solidFill>
                <a:schemeClr val="dk1"/>
              </a:solidFill>
              <a:latin typeface="Arial"/>
              <a:ea typeface="Arial"/>
              <a:cs typeface="Arial"/>
              <a:sym typeface="Arial"/>
            </a:endParaRPr>
          </a:p>
          <a:p>
            <a:pPr marL="0" lvl="0" indent="0" algn="r" rtl="1">
              <a:lnSpc>
                <a:spcPct val="115000"/>
              </a:lnSpc>
              <a:spcBef>
                <a:spcPts val="800"/>
              </a:spcBef>
              <a:spcAft>
                <a:spcPts val="0"/>
              </a:spcAft>
              <a:buNone/>
            </a:pPr>
            <a:endParaRPr sz="1400">
              <a:solidFill>
                <a:schemeClr val="dk1"/>
              </a:solidFill>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0170C8C7-BBC2-884A-81A9-3AA99F58AD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p:transition advTm="1745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4"/>
          <p:cNvSpPr txBox="1">
            <a:spLocks noGrp="1"/>
          </p:cNvSpPr>
          <p:nvPr>
            <p:ph type="title"/>
          </p:nvPr>
        </p:nvSpPr>
        <p:spPr>
          <a:xfrm>
            <a:off x="5144725" y="-2"/>
            <a:ext cx="35526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أقسام الخطأ الطبي</a:t>
            </a:r>
            <a:endParaRPr b="1"/>
          </a:p>
        </p:txBody>
      </p:sp>
      <p:sp>
        <p:nvSpPr>
          <p:cNvPr id="137" name="Google Shape;137;p24"/>
          <p:cNvSpPr txBox="1">
            <a:spLocks noGrp="1"/>
          </p:cNvSpPr>
          <p:nvPr>
            <p:ph type="body" idx="1"/>
          </p:nvPr>
        </p:nvSpPr>
        <p:spPr>
          <a:xfrm>
            <a:off x="1116050" y="1538075"/>
            <a:ext cx="7516200" cy="3387900"/>
          </a:xfrm>
          <a:prstGeom prst="rect">
            <a:avLst/>
          </a:prstGeom>
        </p:spPr>
        <p:txBody>
          <a:bodyPr spcFirstLastPara="1" wrap="square" lIns="91425" tIns="91425" rIns="91425" bIns="91425" anchor="t" anchorCtr="0">
            <a:noAutofit/>
          </a:bodyPr>
          <a:lstStyle/>
          <a:p>
            <a:pPr marL="0" lvl="0" indent="0" algn="r" rtl="1">
              <a:lnSpc>
                <a:spcPct val="115000"/>
              </a:lnSpc>
              <a:spcBef>
                <a:spcPts val="0"/>
              </a:spcBef>
              <a:spcAft>
                <a:spcPts val="0"/>
              </a:spcAft>
              <a:buNone/>
            </a:pPr>
            <a:r>
              <a:rPr lang="en" sz="1400">
                <a:solidFill>
                  <a:schemeClr val="dk1"/>
                </a:solidFill>
                <a:latin typeface="Arial"/>
                <a:ea typeface="Arial"/>
                <a:cs typeface="Arial"/>
                <a:sym typeface="Arial"/>
              </a:rPr>
              <a:t>يرى فقهاء الشريعة أن الخطأ نوعين هما:</a:t>
            </a:r>
            <a:endParaRPr sz="1400">
              <a:solidFill>
                <a:schemeClr val="dk1"/>
              </a:solidFill>
              <a:latin typeface="Arial"/>
              <a:ea typeface="Arial"/>
              <a:cs typeface="Arial"/>
              <a:sym typeface="Arial"/>
            </a:endParaRPr>
          </a:p>
          <a:p>
            <a:pPr marL="457200" marR="457200" lvl="0" indent="-317500" algn="r" rtl="1">
              <a:lnSpc>
                <a:spcPct val="115000"/>
              </a:lnSpc>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 خطأ في الظن أو القصد:</a:t>
            </a:r>
            <a:endParaRPr sz="1400">
              <a:solidFill>
                <a:schemeClr val="dk1"/>
              </a:solidFill>
              <a:latin typeface="Arial"/>
              <a:ea typeface="Arial"/>
              <a:cs typeface="Arial"/>
              <a:sym typeface="Arial"/>
            </a:endParaRPr>
          </a:p>
          <a:p>
            <a:pPr marL="0" marR="457200" lvl="0" indent="0" algn="r" rtl="1">
              <a:lnSpc>
                <a:spcPct val="115000"/>
              </a:lnSpc>
              <a:spcBef>
                <a:spcPts val="800"/>
              </a:spcBef>
              <a:spcAft>
                <a:spcPts val="0"/>
              </a:spcAft>
              <a:buNone/>
            </a:pPr>
            <a:r>
              <a:rPr lang="en" sz="1400">
                <a:solidFill>
                  <a:schemeClr val="dk1"/>
                </a:solidFill>
                <a:latin typeface="Arial"/>
                <a:ea typeface="Arial"/>
                <a:cs typeface="Arial"/>
                <a:sym typeface="Arial"/>
              </a:rPr>
              <a:t>أما الخطأ في القصد مثل أن يجري الجراح بعملية جراحية ناجحة وفق أصول المهنة لعضو سليم بدل العضو التالف.</a:t>
            </a:r>
            <a:endParaRPr sz="1400">
              <a:solidFill>
                <a:schemeClr val="dk1"/>
              </a:solidFill>
              <a:latin typeface="Arial"/>
              <a:ea typeface="Arial"/>
              <a:cs typeface="Arial"/>
              <a:sym typeface="Arial"/>
            </a:endParaRPr>
          </a:p>
          <a:p>
            <a:pPr marL="457200" marR="457200" lvl="0" indent="-317500" algn="r" rtl="1">
              <a:lnSpc>
                <a:spcPct val="115000"/>
              </a:lnSpc>
              <a:spcBef>
                <a:spcPts val="800"/>
              </a:spcBef>
              <a:spcAft>
                <a:spcPts val="0"/>
              </a:spcAft>
              <a:buClr>
                <a:schemeClr val="dk1"/>
              </a:buClr>
              <a:buSzPts val="1400"/>
              <a:buFont typeface="Arial"/>
              <a:buChar char="❖"/>
            </a:pPr>
            <a:r>
              <a:rPr lang="en" sz="1400">
                <a:solidFill>
                  <a:schemeClr val="dk1"/>
                </a:solidFill>
                <a:latin typeface="Arial"/>
                <a:ea typeface="Arial"/>
                <a:cs typeface="Arial"/>
                <a:sym typeface="Arial"/>
              </a:rPr>
              <a:t>خطأ في الفعل:</a:t>
            </a:r>
            <a:endParaRPr sz="1400">
              <a:solidFill>
                <a:schemeClr val="dk1"/>
              </a:solidFill>
              <a:latin typeface="Arial"/>
              <a:ea typeface="Arial"/>
              <a:cs typeface="Arial"/>
              <a:sym typeface="Arial"/>
            </a:endParaRPr>
          </a:p>
          <a:p>
            <a:pPr marL="0" marR="457200" lvl="0" indent="0" algn="r" rtl="1">
              <a:lnSpc>
                <a:spcPct val="115000"/>
              </a:lnSpc>
              <a:spcBef>
                <a:spcPts val="800"/>
              </a:spcBef>
              <a:spcAft>
                <a:spcPts val="0"/>
              </a:spcAft>
              <a:buNone/>
            </a:pPr>
            <a:r>
              <a:rPr lang="en" sz="1400">
                <a:solidFill>
                  <a:schemeClr val="dk1"/>
                </a:solidFill>
                <a:latin typeface="Arial"/>
                <a:ea typeface="Arial"/>
                <a:cs typeface="Arial"/>
                <a:sym typeface="Arial"/>
              </a:rPr>
              <a:t>أن يقصد فعلاً فيصدر منه فعل آخر</a:t>
            </a:r>
            <a:r>
              <a:rPr lang="en" sz="1400">
                <a:solidFill>
                  <a:schemeClr val="dk1"/>
                </a:solidFill>
                <a:latin typeface="Calibri"/>
                <a:ea typeface="Calibri"/>
                <a:cs typeface="Calibri"/>
                <a:sym typeface="Calibri"/>
              </a:rPr>
              <a:t>،و هو فعل لم يكن المكلف قاصداً اياه أصلا.</a:t>
            </a:r>
            <a:endParaRPr sz="1400">
              <a:solidFill>
                <a:schemeClr val="dk1"/>
              </a:solidFill>
              <a:latin typeface="Calibri"/>
              <a:ea typeface="Calibri"/>
              <a:cs typeface="Calibri"/>
              <a:sym typeface="Calibri"/>
            </a:endParaRPr>
          </a:p>
          <a:p>
            <a:pPr marL="0" marR="457200" lvl="0" indent="0" algn="r" rtl="1">
              <a:lnSpc>
                <a:spcPct val="115000"/>
              </a:lnSpc>
              <a:spcBef>
                <a:spcPts val="800"/>
              </a:spcBef>
              <a:spcAft>
                <a:spcPts val="0"/>
              </a:spcAft>
              <a:buNone/>
            </a:pPr>
            <a:r>
              <a:rPr lang="en" sz="1400">
                <a:solidFill>
                  <a:schemeClr val="dk1"/>
                </a:solidFill>
                <a:latin typeface="Arial"/>
                <a:ea typeface="Arial"/>
                <a:cs typeface="Arial"/>
                <a:sym typeface="Arial"/>
              </a:rPr>
              <a:t> مثل أن يقوم جراح العظام بإصلاح كسر في العظم و يقطع شرياناً أو عصباً بالخطأ.</a:t>
            </a:r>
            <a:endParaRPr sz="1400">
              <a:solidFill>
                <a:schemeClr val="dk1"/>
              </a:solidFill>
              <a:latin typeface="Arial"/>
              <a:ea typeface="Arial"/>
              <a:cs typeface="Arial"/>
              <a:sym typeface="Arial"/>
            </a:endParaRPr>
          </a:p>
          <a:p>
            <a:pPr marL="457200" marR="457200" lvl="0" indent="-317500" algn="r" rtl="1">
              <a:lnSpc>
                <a:spcPct val="115000"/>
              </a:lnSpc>
              <a:spcBef>
                <a:spcPts val="800"/>
              </a:spcBef>
              <a:spcAft>
                <a:spcPts val="0"/>
              </a:spcAft>
              <a:buClr>
                <a:schemeClr val="dk1"/>
              </a:buClr>
              <a:buSzPts val="1400"/>
              <a:buFont typeface="Arial"/>
              <a:buChar char="❖"/>
            </a:pPr>
            <a:r>
              <a:rPr lang="en" sz="1400">
                <a:solidFill>
                  <a:schemeClr val="dk1"/>
                </a:solidFill>
                <a:latin typeface="Arial"/>
                <a:ea typeface="Arial"/>
                <a:cs typeface="Arial"/>
                <a:sym typeface="Arial"/>
              </a:rPr>
              <a:t>و زاد بعضهم نوعين آخرين: </a:t>
            </a:r>
            <a:endParaRPr sz="1400">
              <a:solidFill>
                <a:schemeClr val="dk1"/>
              </a:solidFill>
              <a:latin typeface="Arial"/>
              <a:ea typeface="Arial"/>
              <a:cs typeface="Arial"/>
              <a:sym typeface="Arial"/>
            </a:endParaRPr>
          </a:p>
          <a:p>
            <a:pPr marL="457200" marR="457200" lvl="0" indent="-317500" algn="r" rtl="1">
              <a:lnSpc>
                <a:spcPct val="115000"/>
              </a:lnSpc>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الخطأ في التقدير.</a:t>
            </a:r>
            <a:endParaRPr sz="1400">
              <a:solidFill>
                <a:schemeClr val="dk1"/>
              </a:solidFill>
              <a:latin typeface="Arial"/>
              <a:ea typeface="Arial"/>
              <a:cs typeface="Arial"/>
              <a:sym typeface="Arial"/>
            </a:endParaRPr>
          </a:p>
          <a:p>
            <a:pPr marL="457200" marR="457200" lvl="0" indent="-317500" algn="r" rtl="1">
              <a:lnSpc>
                <a:spcPct val="115000"/>
              </a:lnSpc>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الخطأ الفاحش.</a:t>
            </a:r>
            <a:endParaRPr sz="1400">
              <a:solidFill>
                <a:schemeClr val="dk1"/>
              </a:solidFill>
              <a:latin typeface="Arial"/>
              <a:ea typeface="Arial"/>
              <a:cs typeface="Arial"/>
              <a:sym typeface="Arial"/>
            </a:endParaRPr>
          </a:p>
          <a:p>
            <a:pPr marL="0" lvl="0" indent="0" algn="l" rtl="0">
              <a:lnSpc>
                <a:spcPct val="115000"/>
              </a:lnSpc>
              <a:spcBef>
                <a:spcPts val="800"/>
              </a:spcBef>
              <a:spcAft>
                <a:spcPts val="0"/>
              </a:spcAft>
              <a:buNone/>
            </a:pPr>
            <a:endParaRPr sz="1400">
              <a:solidFill>
                <a:schemeClr val="dk1"/>
              </a:solidFill>
              <a:latin typeface="Arial"/>
              <a:ea typeface="Arial"/>
              <a:cs typeface="Arial"/>
              <a:sym typeface="Arial"/>
            </a:endParaRPr>
          </a:p>
          <a:p>
            <a:pPr marL="0" marR="457200" lvl="0" indent="0" algn="r" rtl="1">
              <a:lnSpc>
                <a:spcPct val="115000"/>
              </a:lnSpc>
              <a:spcBef>
                <a:spcPts val="0"/>
              </a:spcBef>
              <a:spcAft>
                <a:spcPts val="0"/>
              </a:spcAft>
              <a:buNone/>
            </a:pPr>
            <a:endParaRPr sz="1400">
              <a:solidFill>
                <a:schemeClr val="dk1"/>
              </a:solidFill>
              <a:latin typeface="Arial"/>
              <a:ea typeface="Arial"/>
              <a:cs typeface="Arial"/>
              <a:sym typeface="Arial"/>
            </a:endParaRPr>
          </a:p>
          <a:p>
            <a:pPr marL="0" marR="457200" lvl="0" indent="0" algn="r" rtl="1">
              <a:lnSpc>
                <a:spcPct val="115000"/>
              </a:lnSpc>
              <a:spcBef>
                <a:spcPts val="800"/>
              </a:spcBef>
              <a:spcAft>
                <a:spcPts val="0"/>
              </a:spcAft>
              <a:buNone/>
            </a:pPr>
            <a:endParaRPr sz="1400">
              <a:solidFill>
                <a:schemeClr val="dk1"/>
              </a:solidFill>
              <a:latin typeface="Arial"/>
              <a:ea typeface="Arial"/>
              <a:cs typeface="Arial"/>
              <a:sym typeface="Arial"/>
            </a:endParaRPr>
          </a:p>
          <a:p>
            <a:pPr marL="0" lvl="0" indent="0" algn="r" rtl="1">
              <a:lnSpc>
                <a:spcPct val="115000"/>
              </a:lnSpc>
              <a:spcBef>
                <a:spcPts val="800"/>
              </a:spcBef>
              <a:spcAft>
                <a:spcPts val="0"/>
              </a:spcAft>
              <a:buNone/>
            </a:pPr>
            <a:endParaRPr sz="1400">
              <a:solidFill>
                <a:schemeClr val="dk1"/>
              </a:solidFill>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49679A67-B66F-DF4C-9953-0CFADF5C72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p:transition advTm="5271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5"/>
          <p:cNvSpPr txBox="1">
            <a:spLocks noGrp="1"/>
          </p:cNvSpPr>
          <p:nvPr>
            <p:ph type="title"/>
          </p:nvPr>
        </p:nvSpPr>
        <p:spPr>
          <a:xfrm>
            <a:off x="5144725" y="-2"/>
            <a:ext cx="35526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أسباب الخطأ الطبي</a:t>
            </a:r>
            <a:endParaRPr b="1"/>
          </a:p>
        </p:txBody>
      </p:sp>
      <p:sp>
        <p:nvSpPr>
          <p:cNvPr id="143" name="Google Shape;143;p25"/>
          <p:cNvSpPr txBox="1">
            <a:spLocks noGrp="1"/>
          </p:cNvSpPr>
          <p:nvPr>
            <p:ph type="body" idx="1"/>
          </p:nvPr>
        </p:nvSpPr>
        <p:spPr>
          <a:xfrm>
            <a:off x="989875" y="1538075"/>
            <a:ext cx="7642500" cy="3387900"/>
          </a:xfrm>
          <a:prstGeom prst="rect">
            <a:avLst/>
          </a:prstGeom>
        </p:spPr>
        <p:txBody>
          <a:bodyPr spcFirstLastPara="1" wrap="square" lIns="91425" tIns="91425" rIns="91425" bIns="91425" anchor="t" anchorCtr="0">
            <a:noAutofit/>
          </a:bodyPr>
          <a:lstStyle/>
          <a:p>
            <a:pPr marL="0" lvl="0" indent="0" algn="r" rtl="1">
              <a:lnSpc>
                <a:spcPct val="115000"/>
              </a:lnSpc>
              <a:spcBef>
                <a:spcPts val="0"/>
              </a:spcBef>
              <a:spcAft>
                <a:spcPts val="0"/>
              </a:spcAft>
              <a:buNone/>
            </a:pPr>
            <a:r>
              <a:rPr lang="en" sz="1400">
                <a:solidFill>
                  <a:schemeClr val="dk1"/>
                </a:solidFill>
                <a:latin typeface="Arial"/>
                <a:ea typeface="Arial"/>
                <a:cs typeface="Arial"/>
                <a:sym typeface="Arial"/>
              </a:rPr>
              <a:t>أسباب الخطأ الطبي عديدة و لا يمكن حصرها، وإن كان بالإمكان ردها كلها إلى عدم الالتزام بأصول مهنة الطب.</a:t>
            </a:r>
            <a:endParaRPr sz="1400">
              <a:solidFill>
                <a:schemeClr val="dk1"/>
              </a:solidFill>
              <a:latin typeface="Arial"/>
              <a:ea typeface="Arial"/>
              <a:cs typeface="Arial"/>
              <a:sym typeface="Arial"/>
            </a:endParaRPr>
          </a:p>
          <a:p>
            <a:pPr marL="0" marR="457200" lvl="0" indent="0" algn="r" rtl="1">
              <a:lnSpc>
                <a:spcPct val="115000"/>
              </a:lnSpc>
              <a:spcBef>
                <a:spcPts val="0"/>
              </a:spcBef>
              <a:spcAft>
                <a:spcPts val="0"/>
              </a:spcAft>
              <a:buNone/>
            </a:pPr>
            <a:endParaRPr sz="1400">
              <a:solidFill>
                <a:schemeClr val="dk1"/>
              </a:solidFill>
              <a:latin typeface="Arial"/>
              <a:ea typeface="Arial"/>
              <a:cs typeface="Arial"/>
              <a:sym typeface="Arial"/>
            </a:endParaRPr>
          </a:p>
          <a:p>
            <a:pPr marL="0" lvl="0" indent="0" algn="l" rtl="0">
              <a:lnSpc>
                <a:spcPct val="115000"/>
              </a:lnSpc>
              <a:spcBef>
                <a:spcPts val="800"/>
              </a:spcBef>
              <a:spcAft>
                <a:spcPts val="0"/>
              </a:spcAft>
              <a:buNone/>
            </a:pPr>
            <a:endParaRPr sz="1400">
              <a:solidFill>
                <a:schemeClr val="dk1"/>
              </a:solidFill>
              <a:latin typeface="Arial"/>
              <a:ea typeface="Arial"/>
              <a:cs typeface="Arial"/>
              <a:sym typeface="Arial"/>
            </a:endParaRPr>
          </a:p>
          <a:p>
            <a:pPr marL="0" marR="457200" lvl="0" indent="0" algn="r" rtl="1">
              <a:lnSpc>
                <a:spcPct val="115000"/>
              </a:lnSpc>
              <a:spcBef>
                <a:spcPts val="0"/>
              </a:spcBef>
              <a:spcAft>
                <a:spcPts val="0"/>
              </a:spcAft>
              <a:buNone/>
            </a:pPr>
            <a:endParaRPr sz="1400">
              <a:solidFill>
                <a:schemeClr val="dk1"/>
              </a:solidFill>
              <a:latin typeface="Arial"/>
              <a:ea typeface="Arial"/>
              <a:cs typeface="Arial"/>
              <a:sym typeface="Arial"/>
            </a:endParaRPr>
          </a:p>
          <a:p>
            <a:pPr marL="0" marR="457200" lvl="0" indent="0" algn="r" rtl="1">
              <a:lnSpc>
                <a:spcPct val="115000"/>
              </a:lnSpc>
              <a:spcBef>
                <a:spcPts val="800"/>
              </a:spcBef>
              <a:spcAft>
                <a:spcPts val="0"/>
              </a:spcAft>
              <a:buNone/>
            </a:pPr>
            <a:endParaRPr sz="1400">
              <a:solidFill>
                <a:schemeClr val="dk1"/>
              </a:solidFill>
              <a:latin typeface="Arial"/>
              <a:ea typeface="Arial"/>
              <a:cs typeface="Arial"/>
              <a:sym typeface="Arial"/>
            </a:endParaRPr>
          </a:p>
          <a:p>
            <a:pPr marL="0" lvl="0" indent="0" algn="r" rtl="1">
              <a:lnSpc>
                <a:spcPct val="115000"/>
              </a:lnSpc>
              <a:spcBef>
                <a:spcPts val="800"/>
              </a:spcBef>
              <a:spcAft>
                <a:spcPts val="0"/>
              </a:spcAft>
              <a:buNone/>
            </a:pPr>
            <a:endParaRPr sz="1400">
              <a:solidFill>
                <a:schemeClr val="dk1"/>
              </a:solidFill>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ABF9CDFD-9880-0941-A0A3-EAB29729BE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p:transition advTm="1073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5144725" y="-2"/>
            <a:ext cx="35526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أهم أسباب الخطأ الطبي</a:t>
            </a:r>
            <a:endParaRPr b="1"/>
          </a:p>
        </p:txBody>
      </p:sp>
      <p:sp>
        <p:nvSpPr>
          <p:cNvPr id="149" name="Google Shape;149;p26"/>
          <p:cNvSpPr txBox="1">
            <a:spLocks noGrp="1"/>
          </p:cNvSpPr>
          <p:nvPr>
            <p:ph type="body" idx="1"/>
          </p:nvPr>
        </p:nvSpPr>
        <p:spPr>
          <a:xfrm>
            <a:off x="2636225" y="1538075"/>
            <a:ext cx="5996100" cy="3387900"/>
          </a:xfrm>
          <a:prstGeom prst="rect">
            <a:avLst/>
          </a:prstGeom>
        </p:spPr>
        <p:txBody>
          <a:bodyPr spcFirstLastPara="1" wrap="square" lIns="91425" tIns="91425" rIns="91425" bIns="91425" anchor="t" anchorCtr="0">
            <a:noAutofit/>
          </a:bodyPr>
          <a:lstStyle/>
          <a:p>
            <a:pPr marL="457200" marR="457200" lvl="0" indent="-317500" algn="r" rtl="1">
              <a:lnSpc>
                <a:spcPct val="115000"/>
              </a:lnSpc>
              <a:spcBef>
                <a:spcPts val="0"/>
              </a:spcBef>
              <a:spcAft>
                <a:spcPts val="0"/>
              </a:spcAft>
              <a:buClr>
                <a:schemeClr val="dk1"/>
              </a:buClr>
              <a:buSzPts val="1400"/>
              <a:buFont typeface="Arial"/>
              <a:buAutoNum type="arabicPeriod"/>
            </a:pPr>
            <a:r>
              <a:rPr lang="en" sz="1400">
                <a:solidFill>
                  <a:schemeClr val="dk1"/>
                </a:solidFill>
                <a:latin typeface="Arial"/>
                <a:ea typeface="Arial"/>
                <a:cs typeface="Arial"/>
                <a:sym typeface="Arial"/>
              </a:rPr>
              <a:t>الإخلال بالأصول العلمية للمهنة.</a:t>
            </a:r>
            <a:endParaRPr sz="1400">
              <a:solidFill>
                <a:schemeClr val="dk1"/>
              </a:solidFill>
              <a:latin typeface="Arial"/>
              <a:ea typeface="Arial"/>
              <a:cs typeface="Arial"/>
              <a:sym typeface="Arial"/>
            </a:endParaRPr>
          </a:p>
          <a:p>
            <a:pPr marL="457200" marR="457200" lvl="0" indent="-317500" algn="r" rtl="1">
              <a:lnSpc>
                <a:spcPct val="115000"/>
              </a:lnSpc>
              <a:spcBef>
                <a:spcPts val="0"/>
              </a:spcBef>
              <a:spcAft>
                <a:spcPts val="0"/>
              </a:spcAft>
              <a:buClr>
                <a:schemeClr val="dk1"/>
              </a:buClr>
              <a:buSzPts val="1400"/>
              <a:buFont typeface="Arial"/>
              <a:buAutoNum type="arabicPeriod"/>
            </a:pPr>
            <a:r>
              <a:rPr lang="en" sz="1400">
                <a:solidFill>
                  <a:schemeClr val="dk1"/>
                </a:solidFill>
                <a:latin typeface="Arial"/>
                <a:ea typeface="Arial"/>
                <a:cs typeface="Arial"/>
                <a:sym typeface="Arial"/>
              </a:rPr>
              <a:t>الإخلال بواجب العناية.</a:t>
            </a:r>
            <a:endParaRPr sz="1400">
              <a:solidFill>
                <a:schemeClr val="dk1"/>
              </a:solidFill>
              <a:latin typeface="Arial"/>
              <a:ea typeface="Arial"/>
              <a:cs typeface="Arial"/>
              <a:sym typeface="Arial"/>
            </a:endParaRPr>
          </a:p>
          <a:p>
            <a:pPr marL="0" marR="457200" lvl="0" indent="0" algn="r" rtl="1">
              <a:lnSpc>
                <a:spcPct val="115000"/>
              </a:lnSpc>
              <a:spcBef>
                <a:spcPts val="800"/>
              </a:spcBef>
              <a:spcAft>
                <a:spcPts val="0"/>
              </a:spcAft>
              <a:buNone/>
            </a:pPr>
            <a:endParaRPr sz="1400">
              <a:solidFill>
                <a:schemeClr val="dk1"/>
              </a:solidFill>
              <a:latin typeface="Arial"/>
              <a:ea typeface="Arial"/>
              <a:cs typeface="Arial"/>
              <a:sym typeface="Arial"/>
            </a:endParaRPr>
          </a:p>
          <a:p>
            <a:pPr marL="0" lvl="0" indent="0" algn="l" rtl="0">
              <a:lnSpc>
                <a:spcPct val="115000"/>
              </a:lnSpc>
              <a:spcBef>
                <a:spcPts val="800"/>
              </a:spcBef>
              <a:spcAft>
                <a:spcPts val="0"/>
              </a:spcAft>
              <a:buNone/>
            </a:pPr>
            <a:endParaRPr sz="1400">
              <a:solidFill>
                <a:schemeClr val="dk1"/>
              </a:solidFill>
              <a:latin typeface="Arial"/>
              <a:ea typeface="Arial"/>
              <a:cs typeface="Arial"/>
              <a:sym typeface="Arial"/>
            </a:endParaRPr>
          </a:p>
          <a:p>
            <a:pPr marL="0" marR="457200" lvl="0" indent="0" algn="r" rtl="1">
              <a:lnSpc>
                <a:spcPct val="115000"/>
              </a:lnSpc>
              <a:spcBef>
                <a:spcPts val="0"/>
              </a:spcBef>
              <a:spcAft>
                <a:spcPts val="0"/>
              </a:spcAft>
              <a:buNone/>
            </a:pPr>
            <a:endParaRPr sz="1400">
              <a:solidFill>
                <a:schemeClr val="dk1"/>
              </a:solidFill>
              <a:latin typeface="Arial"/>
              <a:ea typeface="Arial"/>
              <a:cs typeface="Arial"/>
              <a:sym typeface="Arial"/>
            </a:endParaRPr>
          </a:p>
          <a:p>
            <a:pPr marL="0" marR="457200" lvl="0" indent="0" algn="r" rtl="1">
              <a:lnSpc>
                <a:spcPct val="115000"/>
              </a:lnSpc>
              <a:spcBef>
                <a:spcPts val="800"/>
              </a:spcBef>
              <a:spcAft>
                <a:spcPts val="0"/>
              </a:spcAft>
              <a:buNone/>
            </a:pPr>
            <a:endParaRPr sz="1400">
              <a:solidFill>
                <a:schemeClr val="dk1"/>
              </a:solidFill>
              <a:latin typeface="Arial"/>
              <a:ea typeface="Arial"/>
              <a:cs typeface="Arial"/>
              <a:sym typeface="Arial"/>
            </a:endParaRPr>
          </a:p>
          <a:p>
            <a:pPr marL="0" lvl="0" indent="0" algn="r" rtl="1">
              <a:lnSpc>
                <a:spcPct val="115000"/>
              </a:lnSpc>
              <a:spcBef>
                <a:spcPts val="800"/>
              </a:spcBef>
              <a:spcAft>
                <a:spcPts val="0"/>
              </a:spcAft>
              <a:buNone/>
            </a:pPr>
            <a:endParaRPr sz="1400">
              <a:solidFill>
                <a:schemeClr val="dk1"/>
              </a:solidFill>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1B8291D9-FA08-0D4B-9D85-D183D9AAC6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p:transition advTm="1058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a:off x="4047350" y="0"/>
            <a:ext cx="46500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الإخلال بالأصول العلمية للمهنة</a:t>
            </a:r>
            <a:endParaRPr b="1"/>
          </a:p>
        </p:txBody>
      </p:sp>
      <p:sp>
        <p:nvSpPr>
          <p:cNvPr id="155" name="Google Shape;155;p27"/>
          <p:cNvSpPr txBox="1">
            <a:spLocks noGrp="1"/>
          </p:cNvSpPr>
          <p:nvPr>
            <p:ph type="body" idx="1"/>
          </p:nvPr>
        </p:nvSpPr>
        <p:spPr>
          <a:xfrm>
            <a:off x="970475" y="1538075"/>
            <a:ext cx="7661700" cy="3387900"/>
          </a:xfrm>
          <a:prstGeom prst="rect">
            <a:avLst/>
          </a:prstGeom>
        </p:spPr>
        <p:txBody>
          <a:bodyPr spcFirstLastPara="1" wrap="square" lIns="91425" tIns="91425" rIns="91425" bIns="91425" anchor="t" anchorCtr="0">
            <a:noAutofit/>
          </a:bodyPr>
          <a:lstStyle/>
          <a:p>
            <a:pPr marL="457200" lvl="0" indent="-317500" algn="r" rtl="1">
              <a:lnSpc>
                <a:spcPct val="115000"/>
              </a:lnSpc>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تعريف الأصول العلمية للمهنة:</a:t>
            </a:r>
            <a:endParaRPr sz="1400">
              <a:solidFill>
                <a:schemeClr val="dk1"/>
              </a:solidFill>
              <a:latin typeface="Arial"/>
              <a:ea typeface="Arial"/>
              <a:cs typeface="Arial"/>
              <a:sym typeface="Arial"/>
            </a:endParaRPr>
          </a:p>
          <a:p>
            <a:pPr marL="0" lvl="0" indent="0" algn="r" rtl="1">
              <a:lnSpc>
                <a:spcPct val="115000"/>
              </a:lnSpc>
              <a:spcBef>
                <a:spcPts val="0"/>
              </a:spcBef>
              <a:spcAft>
                <a:spcPts val="0"/>
              </a:spcAft>
              <a:buNone/>
            </a:pPr>
            <a:r>
              <a:rPr lang="en" sz="1400">
                <a:solidFill>
                  <a:schemeClr val="dk1"/>
                </a:solidFill>
                <a:latin typeface="Arial"/>
                <a:ea typeface="Arial"/>
                <a:cs typeface="Arial"/>
                <a:sym typeface="Arial"/>
              </a:rPr>
              <a:t>هي الأصول الثابتة و القواعد المتعارف عليها نظرياً و عملياً بين الأطباء و التي يجب أن يلم بها كل طبيب وقت قيامه بالعمل الطبي.</a:t>
            </a:r>
            <a:endParaRPr sz="1400">
              <a:solidFill>
                <a:schemeClr val="dk1"/>
              </a:solidFill>
              <a:latin typeface="Arial"/>
              <a:ea typeface="Arial"/>
              <a:cs typeface="Arial"/>
              <a:sym typeface="Arial"/>
            </a:endParaRPr>
          </a:p>
          <a:p>
            <a:pPr marL="457200" lvl="0" indent="-317500" algn="r" rtl="1">
              <a:lnSpc>
                <a:spcPct val="115000"/>
              </a:lnSpc>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تشتمل على نوعين:</a:t>
            </a:r>
            <a:endParaRPr sz="1400">
              <a:solidFill>
                <a:schemeClr val="dk1"/>
              </a:solidFill>
              <a:latin typeface="Arial"/>
              <a:ea typeface="Arial"/>
              <a:cs typeface="Arial"/>
              <a:sym typeface="Arial"/>
            </a:endParaRPr>
          </a:p>
          <a:p>
            <a:pPr marL="457200" lvl="0" indent="-317500" algn="r" rtl="1">
              <a:lnSpc>
                <a:spcPct val="115000"/>
              </a:lnSpc>
              <a:spcBef>
                <a:spcPts val="0"/>
              </a:spcBef>
              <a:spcAft>
                <a:spcPts val="0"/>
              </a:spcAft>
              <a:buClr>
                <a:schemeClr val="dk1"/>
              </a:buClr>
              <a:buSzPts val="1400"/>
              <a:buFont typeface="Arial"/>
              <a:buAutoNum type="alphaUcPeriod"/>
            </a:pPr>
            <a:r>
              <a:rPr lang="en" sz="1400">
                <a:solidFill>
                  <a:schemeClr val="dk1"/>
                </a:solidFill>
                <a:latin typeface="Arial"/>
                <a:ea typeface="Arial"/>
                <a:cs typeface="Arial"/>
                <a:sym typeface="Arial"/>
              </a:rPr>
              <a:t>العلوم الطبية الثابتة:</a:t>
            </a:r>
            <a:endParaRPr sz="1400">
              <a:solidFill>
                <a:schemeClr val="dk1"/>
              </a:solidFill>
              <a:latin typeface="Arial"/>
              <a:ea typeface="Arial"/>
              <a:cs typeface="Arial"/>
              <a:sym typeface="Arial"/>
            </a:endParaRPr>
          </a:p>
          <a:p>
            <a:pPr marL="0" lvl="0" indent="0" algn="r" rtl="1">
              <a:lnSpc>
                <a:spcPct val="115000"/>
              </a:lnSpc>
              <a:spcBef>
                <a:spcPts val="0"/>
              </a:spcBef>
              <a:spcAft>
                <a:spcPts val="0"/>
              </a:spcAft>
              <a:buNone/>
            </a:pPr>
            <a:r>
              <a:rPr lang="en" sz="1400">
                <a:solidFill>
                  <a:schemeClr val="dk1"/>
                </a:solidFill>
                <a:latin typeface="Arial"/>
                <a:ea typeface="Arial"/>
                <a:cs typeface="Arial"/>
                <a:sym typeface="Arial"/>
              </a:rPr>
              <a:t>هي المسلمات في علم الطب و يؤاخذ كل من يخرج عنها، أمثلة:</a:t>
            </a:r>
            <a:endParaRPr sz="1400">
              <a:solidFill>
                <a:schemeClr val="dk1"/>
              </a:solidFill>
              <a:latin typeface="Arial"/>
              <a:ea typeface="Arial"/>
              <a:cs typeface="Arial"/>
              <a:sym typeface="Arial"/>
            </a:endParaRPr>
          </a:p>
          <a:p>
            <a:pPr marL="457200" lvl="0" indent="-317500" algn="r" rtl="1">
              <a:lnSpc>
                <a:spcPct val="115000"/>
              </a:lnSpc>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معرفة أن الجسم بحاجة إلى إمداد مستمر بالأكسجين.</a:t>
            </a:r>
            <a:endParaRPr sz="1400">
              <a:solidFill>
                <a:schemeClr val="dk1"/>
              </a:solidFill>
              <a:latin typeface="Arial"/>
              <a:ea typeface="Arial"/>
              <a:cs typeface="Arial"/>
              <a:sym typeface="Arial"/>
            </a:endParaRPr>
          </a:p>
          <a:p>
            <a:pPr marL="457200" lvl="0" indent="-317500" algn="r" rtl="1">
              <a:lnSpc>
                <a:spcPct val="115000"/>
              </a:lnSpc>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معرفة كيفية السيطرة على النزيف أثناء العمليات الجراحية فهذه لا تتغير بتغير الجراحة و لا بتغير العصر.</a:t>
            </a:r>
            <a:endParaRPr sz="1400">
              <a:solidFill>
                <a:schemeClr val="dk1"/>
              </a:solidFill>
              <a:latin typeface="Arial"/>
              <a:ea typeface="Arial"/>
              <a:cs typeface="Arial"/>
              <a:sym typeface="Arial"/>
            </a:endParaRPr>
          </a:p>
          <a:p>
            <a:pPr marL="0" lvl="0" indent="0" algn="r" rtl="1">
              <a:lnSpc>
                <a:spcPct val="115000"/>
              </a:lnSpc>
              <a:spcBef>
                <a:spcPts val="0"/>
              </a:spcBef>
              <a:spcAft>
                <a:spcPts val="0"/>
              </a:spcAft>
              <a:buNone/>
            </a:pPr>
            <a:endParaRPr sz="1400">
              <a:solidFill>
                <a:schemeClr val="dk1"/>
              </a:solidFill>
              <a:latin typeface="Arial"/>
              <a:ea typeface="Arial"/>
              <a:cs typeface="Arial"/>
              <a:sym typeface="Arial"/>
            </a:endParaRPr>
          </a:p>
          <a:p>
            <a:pPr marL="0" lvl="0" indent="0" algn="r" rtl="1">
              <a:lnSpc>
                <a:spcPct val="115000"/>
              </a:lnSpc>
              <a:spcBef>
                <a:spcPts val="0"/>
              </a:spcBef>
              <a:spcAft>
                <a:spcPts val="0"/>
              </a:spcAft>
              <a:buNone/>
            </a:pPr>
            <a:endParaRPr sz="1400">
              <a:solidFill>
                <a:schemeClr val="dk1"/>
              </a:solidFill>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37D5320F-E018-C244-B7B9-5145224F70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p:transition advTm="7641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8"/>
          <p:cNvSpPr txBox="1">
            <a:spLocks noGrp="1"/>
          </p:cNvSpPr>
          <p:nvPr>
            <p:ph type="title"/>
          </p:nvPr>
        </p:nvSpPr>
        <p:spPr>
          <a:xfrm>
            <a:off x="4047350" y="0"/>
            <a:ext cx="46500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الإخلال بالأصول العلمية للمهنة</a:t>
            </a:r>
            <a:endParaRPr b="1"/>
          </a:p>
        </p:txBody>
      </p:sp>
      <p:sp>
        <p:nvSpPr>
          <p:cNvPr id="161" name="Google Shape;161;p28"/>
          <p:cNvSpPr txBox="1">
            <a:spLocks noGrp="1"/>
          </p:cNvSpPr>
          <p:nvPr>
            <p:ph type="body" idx="1"/>
          </p:nvPr>
        </p:nvSpPr>
        <p:spPr>
          <a:xfrm>
            <a:off x="776375" y="1538075"/>
            <a:ext cx="7856100" cy="3387900"/>
          </a:xfrm>
          <a:prstGeom prst="rect">
            <a:avLst/>
          </a:prstGeom>
        </p:spPr>
        <p:txBody>
          <a:bodyPr spcFirstLastPara="1" wrap="square" lIns="91425" tIns="91425" rIns="91425" bIns="91425" anchor="t" anchorCtr="0">
            <a:noAutofit/>
          </a:bodyPr>
          <a:lstStyle/>
          <a:p>
            <a:pPr marL="0" lvl="0" indent="0" algn="r" rtl="1">
              <a:lnSpc>
                <a:spcPct val="115000"/>
              </a:lnSpc>
              <a:spcBef>
                <a:spcPts val="0"/>
              </a:spcBef>
              <a:spcAft>
                <a:spcPts val="0"/>
              </a:spcAft>
              <a:buNone/>
            </a:pPr>
            <a:endParaRPr sz="1400">
              <a:solidFill>
                <a:schemeClr val="dk1"/>
              </a:solidFill>
              <a:latin typeface="Arial"/>
              <a:ea typeface="Arial"/>
              <a:cs typeface="Arial"/>
              <a:sym typeface="Arial"/>
            </a:endParaRPr>
          </a:p>
          <a:p>
            <a:pPr marL="457200" lvl="0" indent="-317500" algn="r" rtl="1">
              <a:lnSpc>
                <a:spcPct val="115000"/>
              </a:lnSpc>
              <a:spcBef>
                <a:spcPts val="0"/>
              </a:spcBef>
              <a:spcAft>
                <a:spcPts val="0"/>
              </a:spcAft>
              <a:buClr>
                <a:schemeClr val="dk1"/>
              </a:buClr>
              <a:buSzPts val="1400"/>
              <a:buFont typeface="Arial"/>
              <a:buAutoNum type="alphaUcPeriod"/>
            </a:pPr>
            <a:r>
              <a:rPr lang="en" sz="1400">
                <a:solidFill>
                  <a:schemeClr val="dk1"/>
                </a:solidFill>
                <a:latin typeface="Arial"/>
                <a:ea typeface="Arial"/>
                <a:cs typeface="Arial"/>
                <a:sym typeface="Arial"/>
              </a:rPr>
              <a:t>العلوم الطبية الثابتة:</a:t>
            </a:r>
            <a:endParaRPr sz="1400">
              <a:solidFill>
                <a:schemeClr val="dk1"/>
              </a:solidFill>
              <a:latin typeface="Arial"/>
              <a:ea typeface="Arial"/>
              <a:cs typeface="Arial"/>
              <a:sym typeface="Arial"/>
            </a:endParaRPr>
          </a:p>
          <a:p>
            <a:pPr marL="457200" lvl="0" indent="-317500" algn="r" rtl="1">
              <a:lnSpc>
                <a:spcPct val="115000"/>
              </a:lnSpc>
              <a:spcBef>
                <a:spcPts val="0"/>
              </a:spcBef>
              <a:spcAft>
                <a:spcPts val="0"/>
              </a:spcAft>
              <a:buClr>
                <a:schemeClr val="dk1"/>
              </a:buClr>
              <a:buSzPts val="1400"/>
              <a:buFont typeface="Arial"/>
              <a:buAutoNum type="alphaUcPeriod"/>
            </a:pPr>
            <a:r>
              <a:rPr lang="en" sz="1400">
                <a:solidFill>
                  <a:schemeClr val="dk1"/>
                </a:solidFill>
                <a:latin typeface="Arial"/>
                <a:ea typeface="Arial"/>
                <a:cs typeface="Arial"/>
                <a:sym typeface="Arial"/>
              </a:rPr>
              <a:t>العلوم الطبية المستجدة:</a:t>
            </a:r>
            <a:endParaRPr sz="1400">
              <a:solidFill>
                <a:schemeClr val="dk1"/>
              </a:solidFill>
              <a:latin typeface="Arial"/>
              <a:ea typeface="Arial"/>
              <a:cs typeface="Arial"/>
              <a:sym typeface="Arial"/>
            </a:endParaRPr>
          </a:p>
          <a:p>
            <a:pPr marL="0" lvl="0" indent="0" algn="r" rtl="1">
              <a:lnSpc>
                <a:spcPct val="115000"/>
              </a:lnSpc>
              <a:spcBef>
                <a:spcPts val="0"/>
              </a:spcBef>
              <a:spcAft>
                <a:spcPts val="0"/>
              </a:spcAft>
              <a:buNone/>
            </a:pPr>
            <a:r>
              <a:rPr lang="en" sz="1400">
                <a:solidFill>
                  <a:schemeClr val="dk1"/>
                </a:solidFill>
                <a:latin typeface="Arial"/>
                <a:ea typeface="Arial"/>
                <a:cs typeface="Arial"/>
                <a:sym typeface="Arial"/>
              </a:rPr>
              <a:t>هي العلوم التي تطرأ من طريقة  كشف أو علاج جديدة و نحو هذا، و يمكن اعتبارها أصولاً علمية باجتماع شرطين:</a:t>
            </a:r>
            <a:endParaRPr sz="1400">
              <a:solidFill>
                <a:schemeClr val="dk1"/>
              </a:solidFill>
              <a:latin typeface="Arial"/>
              <a:ea typeface="Arial"/>
              <a:cs typeface="Arial"/>
              <a:sym typeface="Arial"/>
            </a:endParaRPr>
          </a:p>
          <a:p>
            <a:pPr marL="457200" lvl="0" indent="-317500" algn="r" rtl="1">
              <a:lnSpc>
                <a:spcPct val="115000"/>
              </a:lnSpc>
              <a:spcBef>
                <a:spcPts val="0"/>
              </a:spcBef>
              <a:spcAft>
                <a:spcPts val="0"/>
              </a:spcAft>
              <a:buClr>
                <a:schemeClr val="dk1"/>
              </a:buClr>
              <a:buSzPts val="1400"/>
              <a:buFont typeface="Arial"/>
              <a:buAutoNum type="arabicParenR"/>
            </a:pPr>
            <a:r>
              <a:rPr lang="en" sz="1400">
                <a:solidFill>
                  <a:schemeClr val="dk1"/>
                </a:solidFill>
                <a:latin typeface="Arial"/>
                <a:ea typeface="Arial"/>
                <a:cs typeface="Arial"/>
                <a:sym typeface="Arial"/>
              </a:rPr>
              <a:t>أن تصدر عن جهة علمية معتبرة.</a:t>
            </a:r>
            <a:endParaRPr sz="1400">
              <a:solidFill>
                <a:schemeClr val="dk1"/>
              </a:solidFill>
              <a:latin typeface="Arial"/>
              <a:ea typeface="Arial"/>
              <a:cs typeface="Arial"/>
              <a:sym typeface="Arial"/>
            </a:endParaRPr>
          </a:p>
          <a:p>
            <a:pPr marL="457200" lvl="0" indent="-317500" algn="r" rtl="1">
              <a:lnSpc>
                <a:spcPct val="115000"/>
              </a:lnSpc>
              <a:spcBef>
                <a:spcPts val="0"/>
              </a:spcBef>
              <a:spcAft>
                <a:spcPts val="0"/>
              </a:spcAft>
              <a:buClr>
                <a:schemeClr val="dk1"/>
              </a:buClr>
              <a:buSzPts val="1400"/>
              <a:buFont typeface="Arial"/>
              <a:buAutoNum type="arabicParenR"/>
            </a:pPr>
            <a:r>
              <a:rPr lang="en" sz="1400">
                <a:solidFill>
                  <a:schemeClr val="dk1"/>
                </a:solidFill>
                <a:latin typeface="Arial"/>
                <a:ea typeface="Arial"/>
                <a:cs typeface="Arial"/>
                <a:sym typeface="Arial"/>
              </a:rPr>
              <a:t>أن يشهد لها أهل الخبرة بالصلاح للتطبيق و الممارسة.</a:t>
            </a:r>
            <a:endParaRPr sz="1400">
              <a:solidFill>
                <a:schemeClr val="dk1"/>
              </a:solidFill>
              <a:latin typeface="Arial"/>
              <a:ea typeface="Arial"/>
              <a:cs typeface="Arial"/>
              <a:sym typeface="Arial"/>
            </a:endParaRPr>
          </a:p>
          <a:p>
            <a:pPr marL="0" lvl="0" indent="0" algn="r" rtl="1">
              <a:lnSpc>
                <a:spcPct val="115000"/>
              </a:lnSpc>
              <a:spcBef>
                <a:spcPts val="0"/>
              </a:spcBef>
              <a:spcAft>
                <a:spcPts val="0"/>
              </a:spcAft>
              <a:buNone/>
            </a:pPr>
            <a:r>
              <a:rPr lang="en" sz="1400">
                <a:solidFill>
                  <a:schemeClr val="dk1"/>
                </a:solidFill>
                <a:latin typeface="Arial"/>
                <a:ea typeface="Arial"/>
                <a:cs typeface="Arial"/>
                <a:sym typeface="Arial"/>
              </a:rPr>
              <a:t>إذا اجتمع هذان الشرطان، لزم الطبيب أمر ثالث من جهته وهو : </a:t>
            </a:r>
            <a:endParaRPr sz="1400">
              <a:solidFill>
                <a:schemeClr val="dk1"/>
              </a:solidFill>
              <a:latin typeface="Arial"/>
              <a:ea typeface="Arial"/>
              <a:cs typeface="Arial"/>
              <a:sym typeface="Arial"/>
            </a:endParaRPr>
          </a:p>
          <a:p>
            <a:pPr marL="0" lvl="0" indent="0" algn="r" rtl="1">
              <a:lnSpc>
                <a:spcPct val="115000"/>
              </a:lnSpc>
              <a:spcBef>
                <a:spcPts val="0"/>
              </a:spcBef>
              <a:spcAft>
                <a:spcPts val="0"/>
              </a:spcAft>
              <a:buNone/>
            </a:pPr>
            <a:r>
              <a:rPr lang="en" sz="1400">
                <a:solidFill>
                  <a:schemeClr val="dk1"/>
                </a:solidFill>
                <a:latin typeface="Arial"/>
                <a:ea typeface="Arial"/>
                <a:cs typeface="Arial"/>
                <a:sym typeface="Arial"/>
              </a:rPr>
              <a:t>3) تأهله لتطبيق هذه العلوم المستجدة.</a:t>
            </a:r>
            <a:endParaRPr sz="1400">
              <a:solidFill>
                <a:schemeClr val="dk1"/>
              </a:solidFill>
              <a:latin typeface="Arial"/>
              <a:ea typeface="Arial"/>
              <a:cs typeface="Arial"/>
              <a:sym typeface="Arial"/>
            </a:endParaRPr>
          </a:p>
          <a:p>
            <a:pPr marL="457200" lvl="0" indent="-317500" algn="r" rtl="1">
              <a:lnSpc>
                <a:spcPct val="115000"/>
              </a:lnSpc>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مثال: كأن تكون هناك تقنية جراحية جديدة فلا يبادر لتطبيقها دون إشراف أو حضور دورة تدريبية تؤهله للقيام بها.</a:t>
            </a:r>
            <a:endParaRPr sz="1400">
              <a:solidFill>
                <a:schemeClr val="dk1"/>
              </a:solidFill>
              <a:latin typeface="Arial"/>
              <a:ea typeface="Arial"/>
              <a:cs typeface="Arial"/>
              <a:sym typeface="Arial"/>
            </a:endParaRPr>
          </a:p>
          <a:p>
            <a:pPr marL="0" lvl="0" indent="0" algn="r" rtl="1">
              <a:lnSpc>
                <a:spcPct val="115000"/>
              </a:lnSpc>
              <a:spcBef>
                <a:spcPts val="0"/>
              </a:spcBef>
              <a:spcAft>
                <a:spcPts val="0"/>
              </a:spcAft>
              <a:buNone/>
            </a:pPr>
            <a:endParaRPr sz="1400">
              <a:solidFill>
                <a:schemeClr val="dk1"/>
              </a:solidFill>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D90EACAD-8B78-994D-9F2F-34147C45F1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p:transition advTm="8171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9"/>
          <p:cNvSpPr txBox="1">
            <a:spLocks noGrp="1"/>
          </p:cNvSpPr>
          <p:nvPr>
            <p:ph type="title"/>
          </p:nvPr>
        </p:nvSpPr>
        <p:spPr>
          <a:xfrm>
            <a:off x="4047350" y="0"/>
            <a:ext cx="46500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الإخلال بواجب العناية</a:t>
            </a:r>
            <a:endParaRPr b="1"/>
          </a:p>
        </p:txBody>
      </p:sp>
      <p:sp>
        <p:nvSpPr>
          <p:cNvPr id="167" name="Google Shape;167;p29"/>
          <p:cNvSpPr txBox="1">
            <a:spLocks noGrp="1"/>
          </p:cNvSpPr>
          <p:nvPr>
            <p:ph type="body" idx="1"/>
          </p:nvPr>
        </p:nvSpPr>
        <p:spPr>
          <a:xfrm>
            <a:off x="2636225" y="1538075"/>
            <a:ext cx="5996100" cy="3387900"/>
          </a:xfrm>
          <a:prstGeom prst="rect">
            <a:avLst/>
          </a:prstGeom>
        </p:spPr>
        <p:txBody>
          <a:bodyPr spcFirstLastPara="1" wrap="square" lIns="91425" tIns="91425" rIns="91425" bIns="91425" anchor="t" anchorCtr="0">
            <a:noAutofit/>
          </a:bodyPr>
          <a:lstStyle/>
          <a:p>
            <a:pPr marL="0" lvl="0" indent="0" algn="r" rtl="1">
              <a:lnSpc>
                <a:spcPct val="115000"/>
              </a:lnSpc>
              <a:spcBef>
                <a:spcPts val="0"/>
              </a:spcBef>
              <a:spcAft>
                <a:spcPts val="0"/>
              </a:spcAft>
              <a:buNone/>
            </a:pPr>
            <a:r>
              <a:rPr lang="en" sz="1400">
                <a:solidFill>
                  <a:schemeClr val="dk1"/>
                </a:solidFill>
                <a:latin typeface="Arial"/>
                <a:ea typeface="Arial"/>
                <a:cs typeface="Arial"/>
                <a:sym typeface="Arial"/>
              </a:rPr>
              <a:t>يكون هذا الإخلال بما يلي:</a:t>
            </a:r>
            <a:endParaRPr sz="1400">
              <a:solidFill>
                <a:schemeClr val="dk1"/>
              </a:solidFill>
              <a:latin typeface="Arial"/>
              <a:ea typeface="Arial"/>
              <a:cs typeface="Arial"/>
              <a:sym typeface="Arial"/>
            </a:endParaRPr>
          </a:p>
          <a:p>
            <a:pPr marL="457200" lvl="0" indent="-317500" algn="r" rtl="1">
              <a:lnSpc>
                <a:spcPct val="115000"/>
              </a:lnSpc>
              <a:spcBef>
                <a:spcPts val="0"/>
              </a:spcBef>
              <a:spcAft>
                <a:spcPts val="0"/>
              </a:spcAft>
              <a:buClr>
                <a:schemeClr val="dk1"/>
              </a:buClr>
              <a:buSzPts val="1400"/>
              <a:buFont typeface="Arial"/>
              <a:buAutoNum type="arabicPeriod"/>
            </a:pPr>
            <a:r>
              <a:rPr lang="en" sz="1400">
                <a:solidFill>
                  <a:schemeClr val="dk1"/>
                </a:solidFill>
                <a:latin typeface="Arial"/>
                <a:ea typeface="Arial"/>
                <a:cs typeface="Arial"/>
                <a:sym typeface="Arial"/>
              </a:rPr>
              <a:t>الرعونة والطيش:</a:t>
            </a:r>
            <a:endParaRPr sz="1400">
              <a:solidFill>
                <a:schemeClr val="dk1"/>
              </a:solidFill>
              <a:latin typeface="Arial"/>
              <a:ea typeface="Arial"/>
              <a:cs typeface="Arial"/>
              <a:sym typeface="Arial"/>
            </a:endParaRPr>
          </a:p>
          <a:p>
            <a:pPr marL="0" lvl="0" indent="0" algn="r" rtl="1">
              <a:lnSpc>
                <a:spcPct val="115000"/>
              </a:lnSpc>
              <a:spcBef>
                <a:spcPts val="0"/>
              </a:spcBef>
              <a:spcAft>
                <a:spcPts val="0"/>
              </a:spcAft>
              <a:buNone/>
            </a:pPr>
            <a:r>
              <a:rPr lang="en" sz="1400">
                <a:solidFill>
                  <a:schemeClr val="dk1"/>
                </a:solidFill>
                <a:latin typeface="Arial"/>
                <a:ea typeface="Arial"/>
                <a:cs typeface="Arial"/>
                <a:sym typeface="Arial"/>
              </a:rPr>
              <a:t>تعني الإقدام على فعل دون التفكير بعواقبه.</a:t>
            </a:r>
            <a:endParaRPr sz="1400">
              <a:solidFill>
                <a:schemeClr val="dk1"/>
              </a:solidFill>
              <a:latin typeface="Arial"/>
              <a:ea typeface="Arial"/>
              <a:cs typeface="Arial"/>
              <a:sym typeface="Arial"/>
            </a:endParaRPr>
          </a:p>
          <a:p>
            <a:pPr marL="0" lvl="0" indent="0" algn="r" rtl="1">
              <a:lnSpc>
                <a:spcPct val="115000"/>
              </a:lnSpc>
              <a:spcBef>
                <a:spcPts val="0"/>
              </a:spcBef>
              <a:spcAft>
                <a:spcPts val="0"/>
              </a:spcAft>
              <a:buNone/>
            </a:pPr>
            <a:r>
              <a:rPr lang="en" sz="1400">
                <a:solidFill>
                  <a:schemeClr val="dk1"/>
                </a:solidFill>
                <a:latin typeface="Arial"/>
                <a:ea typeface="Arial"/>
                <a:cs typeface="Arial"/>
                <a:sym typeface="Arial"/>
              </a:rPr>
              <a:t>مثال: أن يجري الطبيب عملية جراحية بدون طبيب تخدير.</a:t>
            </a:r>
            <a:endParaRPr sz="1400">
              <a:solidFill>
                <a:schemeClr val="dk1"/>
              </a:solidFill>
              <a:latin typeface="Arial"/>
              <a:ea typeface="Arial"/>
              <a:cs typeface="Arial"/>
              <a:sym typeface="Arial"/>
            </a:endParaRPr>
          </a:p>
          <a:p>
            <a:pPr marL="0" lvl="0" indent="0" algn="r" rtl="1">
              <a:lnSpc>
                <a:spcPct val="115000"/>
              </a:lnSpc>
              <a:spcBef>
                <a:spcPts val="0"/>
              </a:spcBef>
              <a:spcAft>
                <a:spcPts val="0"/>
              </a:spcAft>
              <a:buNone/>
            </a:pPr>
            <a:endParaRPr sz="1400">
              <a:solidFill>
                <a:schemeClr val="dk1"/>
              </a:solidFill>
              <a:latin typeface="Arial"/>
              <a:ea typeface="Arial"/>
              <a:cs typeface="Arial"/>
              <a:sym typeface="Arial"/>
            </a:endParaRPr>
          </a:p>
          <a:p>
            <a:pPr marL="0" lvl="0" indent="0" algn="r" rtl="1">
              <a:lnSpc>
                <a:spcPct val="115000"/>
              </a:lnSpc>
              <a:spcBef>
                <a:spcPts val="0"/>
              </a:spcBef>
              <a:spcAft>
                <a:spcPts val="0"/>
              </a:spcAft>
              <a:buNone/>
            </a:pPr>
            <a:endParaRPr sz="1400">
              <a:solidFill>
                <a:schemeClr val="dk1"/>
              </a:solidFill>
              <a:latin typeface="Arial"/>
              <a:ea typeface="Arial"/>
              <a:cs typeface="Arial"/>
              <a:sym typeface="Arial"/>
            </a:endParaRPr>
          </a:p>
          <a:p>
            <a:pPr marL="457200" lvl="0" indent="-317500" algn="r" rtl="1">
              <a:lnSpc>
                <a:spcPct val="115000"/>
              </a:lnSpc>
              <a:spcBef>
                <a:spcPts val="0"/>
              </a:spcBef>
              <a:spcAft>
                <a:spcPts val="0"/>
              </a:spcAft>
              <a:buClr>
                <a:schemeClr val="dk1"/>
              </a:buClr>
              <a:buSzPts val="1400"/>
              <a:buFont typeface="Arial"/>
              <a:buAutoNum type="arabicPeriod"/>
            </a:pPr>
            <a:r>
              <a:rPr lang="en" sz="1400">
                <a:solidFill>
                  <a:schemeClr val="dk1"/>
                </a:solidFill>
                <a:latin typeface="Arial"/>
                <a:ea typeface="Arial"/>
                <a:cs typeface="Arial"/>
                <a:sym typeface="Arial"/>
              </a:rPr>
              <a:t>عدم الاحتياط والاحتراز.</a:t>
            </a:r>
            <a:endParaRPr sz="1400">
              <a:solidFill>
                <a:schemeClr val="dk1"/>
              </a:solidFill>
              <a:latin typeface="Arial"/>
              <a:ea typeface="Arial"/>
              <a:cs typeface="Arial"/>
              <a:sym typeface="Arial"/>
            </a:endParaRPr>
          </a:p>
          <a:p>
            <a:pPr marL="0" lvl="0" indent="0" algn="r" rtl="1">
              <a:lnSpc>
                <a:spcPct val="115000"/>
              </a:lnSpc>
              <a:spcBef>
                <a:spcPts val="0"/>
              </a:spcBef>
              <a:spcAft>
                <a:spcPts val="0"/>
              </a:spcAft>
              <a:buNone/>
            </a:pPr>
            <a:r>
              <a:rPr lang="en" sz="1400">
                <a:solidFill>
                  <a:schemeClr val="dk1"/>
                </a:solidFill>
                <a:latin typeface="Arial"/>
                <a:ea typeface="Arial"/>
                <a:cs typeface="Arial"/>
                <a:sym typeface="Arial"/>
              </a:rPr>
              <a:t>مثال: أن يجري الطبيب علاجاً بأجهزة بدون التأكد من صلاحيتها للعمل.</a:t>
            </a:r>
            <a:endParaRPr sz="1400">
              <a:solidFill>
                <a:schemeClr val="dk1"/>
              </a:solidFill>
              <a:latin typeface="Arial"/>
              <a:ea typeface="Arial"/>
              <a:cs typeface="Arial"/>
              <a:sym typeface="Arial"/>
            </a:endParaRPr>
          </a:p>
          <a:p>
            <a:pPr marL="0" lvl="0" indent="0" algn="r" rtl="1">
              <a:lnSpc>
                <a:spcPct val="115000"/>
              </a:lnSpc>
              <a:spcBef>
                <a:spcPts val="0"/>
              </a:spcBef>
              <a:spcAft>
                <a:spcPts val="0"/>
              </a:spcAft>
              <a:buNone/>
            </a:pPr>
            <a:endParaRPr sz="1400">
              <a:solidFill>
                <a:schemeClr val="dk1"/>
              </a:solidFill>
              <a:latin typeface="Arial"/>
              <a:ea typeface="Arial"/>
              <a:cs typeface="Arial"/>
              <a:sym typeface="Arial"/>
            </a:endParaRPr>
          </a:p>
          <a:p>
            <a:pPr marL="0" lvl="0" indent="0" algn="r" rtl="1">
              <a:lnSpc>
                <a:spcPct val="115000"/>
              </a:lnSpc>
              <a:spcBef>
                <a:spcPts val="0"/>
              </a:spcBef>
              <a:spcAft>
                <a:spcPts val="0"/>
              </a:spcAft>
              <a:buNone/>
            </a:pPr>
            <a:endParaRPr sz="1400">
              <a:solidFill>
                <a:schemeClr val="dk1"/>
              </a:solidFill>
              <a:latin typeface="Arial"/>
              <a:ea typeface="Arial"/>
              <a:cs typeface="Arial"/>
              <a:sym typeface="Arial"/>
            </a:endParaRPr>
          </a:p>
          <a:p>
            <a:pPr marL="0" lvl="0" indent="0" algn="r" rtl="1">
              <a:lnSpc>
                <a:spcPct val="115000"/>
              </a:lnSpc>
              <a:spcBef>
                <a:spcPts val="0"/>
              </a:spcBef>
              <a:spcAft>
                <a:spcPts val="0"/>
              </a:spcAft>
              <a:buNone/>
            </a:pPr>
            <a:endParaRPr sz="1400">
              <a:solidFill>
                <a:schemeClr val="dk1"/>
              </a:solidFill>
              <a:latin typeface="Arial"/>
              <a:ea typeface="Arial"/>
              <a:cs typeface="Arial"/>
              <a:sym typeface="Arial"/>
            </a:endParaRPr>
          </a:p>
          <a:p>
            <a:pPr marL="0" lvl="0" indent="0" algn="r" rtl="1">
              <a:lnSpc>
                <a:spcPct val="115000"/>
              </a:lnSpc>
              <a:spcBef>
                <a:spcPts val="0"/>
              </a:spcBef>
              <a:spcAft>
                <a:spcPts val="0"/>
              </a:spcAft>
              <a:buNone/>
            </a:pPr>
            <a:endParaRPr sz="1400">
              <a:solidFill>
                <a:schemeClr val="dk1"/>
              </a:solidFill>
              <a:latin typeface="Arial"/>
              <a:ea typeface="Arial"/>
              <a:cs typeface="Arial"/>
              <a:sym typeface="Arial"/>
            </a:endParaRPr>
          </a:p>
          <a:p>
            <a:pPr marL="0" lvl="0" indent="0" algn="r" rtl="1">
              <a:lnSpc>
                <a:spcPct val="115000"/>
              </a:lnSpc>
              <a:spcBef>
                <a:spcPts val="0"/>
              </a:spcBef>
              <a:spcAft>
                <a:spcPts val="0"/>
              </a:spcAft>
              <a:buNone/>
            </a:pPr>
            <a:endParaRPr sz="1400">
              <a:solidFill>
                <a:schemeClr val="dk1"/>
              </a:solidFill>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07631CB7-E088-974A-98B7-6A318CCBBA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p:transition advTm="7379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30"/>
          <p:cNvSpPr txBox="1">
            <a:spLocks noGrp="1"/>
          </p:cNvSpPr>
          <p:nvPr>
            <p:ph type="title"/>
          </p:nvPr>
        </p:nvSpPr>
        <p:spPr>
          <a:xfrm>
            <a:off x="4047350" y="0"/>
            <a:ext cx="46500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الإخلال بواجب العناية</a:t>
            </a:r>
            <a:endParaRPr b="1"/>
          </a:p>
        </p:txBody>
      </p:sp>
      <p:sp>
        <p:nvSpPr>
          <p:cNvPr id="173" name="Google Shape;173;p30"/>
          <p:cNvSpPr txBox="1">
            <a:spLocks noGrp="1"/>
          </p:cNvSpPr>
          <p:nvPr>
            <p:ph type="body" idx="1"/>
          </p:nvPr>
        </p:nvSpPr>
        <p:spPr>
          <a:xfrm>
            <a:off x="1630400" y="1538075"/>
            <a:ext cx="7002000" cy="3387900"/>
          </a:xfrm>
          <a:prstGeom prst="rect">
            <a:avLst/>
          </a:prstGeom>
        </p:spPr>
        <p:txBody>
          <a:bodyPr spcFirstLastPara="1" wrap="square" lIns="91425" tIns="91425" rIns="91425" bIns="91425" anchor="t" anchorCtr="0">
            <a:noAutofit/>
          </a:bodyPr>
          <a:lstStyle/>
          <a:p>
            <a:pPr marL="0" lvl="0" indent="0" algn="r" rtl="1">
              <a:lnSpc>
                <a:spcPct val="115000"/>
              </a:lnSpc>
              <a:spcBef>
                <a:spcPts val="0"/>
              </a:spcBef>
              <a:spcAft>
                <a:spcPts val="0"/>
              </a:spcAft>
              <a:buNone/>
            </a:pPr>
            <a:endParaRPr sz="1400">
              <a:solidFill>
                <a:schemeClr val="dk1"/>
              </a:solidFill>
              <a:latin typeface="Arial"/>
              <a:ea typeface="Arial"/>
              <a:cs typeface="Arial"/>
              <a:sym typeface="Arial"/>
            </a:endParaRPr>
          </a:p>
          <a:p>
            <a:pPr marL="0" lvl="0" indent="0" algn="r" rtl="1">
              <a:lnSpc>
                <a:spcPct val="115000"/>
              </a:lnSpc>
              <a:spcBef>
                <a:spcPts val="0"/>
              </a:spcBef>
              <a:spcAft>
                <a:spcPts val="0"/>
              </a:spcAft>
              <a:buNone/>
            </a:pPr>
            <a:r>
              <a:rPr lang="en" sz="1400">
                <a:solidFill>
                  <a:schemeClr val="dk1"/>
                </a:solidFill>
                <a:latin typeface="Arial"/>
                <a:ea typeface="Arial"/>
                <a:cs typeface="Arial"/>
                <a:sym typeface="Arial"/>
              </a:rPr>
              <a:t>3. الإهمال وعدم الانتباه.</a:t>
            </a:r>
            <a:endParaRPr sz="1400">
              <a:solidFill>
                <a:schemeClr val="dk1"/>
              </a:solidFill>
              <a:latin typeface="Arial"/>
              <a:ea typeface="Arial"/>
              <a:cs typeface="Arial"/>
              <a:sym typeface="Arial"/>
            </a:endParaRPr>
          </a:p>
          <a:p>
            <a:pPr marL="0" lvl="0" indent="0" algn="r" rtl="1">
              <a:lnSpc>
                <a:spcPct val="115000"/>
              </a:lnSpc>
              <a:spcBef>
                <a:spcPts val="0"/>
              </a:spcBef>
              <a:spcAft>
                <a:spcPts val="0"/>
              </a:spcAft>
              <a:buNone/>
            </a:pPr>
            <a:r>
              <a:rPr lang="en" sz="1400">
                <a:solidFill>
                  <a:schemeClr val="dk1"/>
                </a:solidFill>
                <a:latin typeface="Arial"/>
                <a:ea typeface="Arial"/>
                <a:cs typeface="Arial"/>
                <a:sym typeface="Arial"/>
              </a:rPr>
              <a:t>مثال: أن يترك في جوف المريض قطعة من الشاش.</a:t>
            </a:r>
            <a:endParaRPr sz="1400">
              <a:solidFill>
                <a:schemeClr val="dk1"/>
              </a:solidFill>
              <a:latin typeface="Arial"/>
              <a:ea typeface="Arial"/>
              <a:cs typeface="Arial"/>
              <a:sym typeface="Arial"/>
            </a:endParaRPr>
          </a:p>
          <a:p>
            <a:pPr marL="0" lvl="0" indent="0" algn="r" rtl="1">
              <a:lnSpc>
                <a:spcPct val="115000"/>
              </a:lnSpc>
              <a:spcBef>
                <a:spcPts val="0"/>
              </a:spcBef>
              <a:spcAft>
                <a:spcPts val="0"/>
              </a:spcAft>
              <a:buNone/>
            </a:pPr>
            <a:r>
              <a:rPr lang="en" sz="1400">
                <a:solidFill>
                  <a:schemeClr val="dk1"/>
                </a:solidFill>
                <a:latin typeface="Arial"/>
                <a:ea typeface="Arial"/>
                <a:cs typeface="Arial"/>
                <a:sym typeface="Arial"/>
              </a:rPr>
              <a:t>مثال:عدم العناية اللازمة أثناء الفحص ، فيغفل الطبيب بعض جوانب الفحص التي تكون مؤثرة فيما لو انتبه لها, مثل عدم فحص العقد اللمفاوية بالابط لمريضة تشتكي من ورم في الثدي.</a:t>
            </a:r>
            <a:endParaRPr sz="1400">
              <a:solidFill>
                <a:schemeClr val="dk1"/>
              </a:solidFill>
              <a:latin typeface="Arial"/>
              <a:ea typeface="Arial"/>
              <a:cs typeface="Arial"/>
              <a:sym typeface="Arial"/>
            </a:endParaRPr>
          </a:p>
          <a:p>
            <a:pPr marL="0" lvl="0" indent="0" algn="r" rtl="1">
              <a:lnSpc>
                <a:spcPct val="115000"/>
              </a:lnSpc>
              <a:spcBef>
                <a:spcPts val="0"/>
              </a:spcBef>
              <a:spcAft>
                <a:spcPts val="0"/>
              </a:spcAft>
              <a:buNone/>
            </a:pPr>
            <a:endParaRPr sz="1400">
              <a:solidFill>
                <a:schemeClr val="dk1"/>
              </a:solidFill>
              <a:latin typeface="Arial"/>
              <a:ea typeface="Arial"/>
              <a:cs typeface="Arial"/>
              <a:sym typeface="Arial"/>
            </a:endParaRPr>
          </a:p>
          <a:p>
            <a:pPr marL="0" lvl="0" indent="0" algn="r" rtl="1">
              <a:lnSpc>
                <a:spcPct val="115000"/>
              </a:lnSpc>
              <a:spcBef>
                <a:spcPts val="0"/>
              </a:spcBef>
              <a:spcAft>
                <a:spcPts val="0"/>
              </a:spcAft>
              <a:buNone/>
            </a:pPr>
            <a:endParaRPr sz="1400">
              <a:solidFill>
                <a:schemeClr val="dk1"/>
              </a:solidFill>
              <a:latin typeface="Arial"/>
              <a:ea typeface="Arial"/>
              <a:cs typeface="Arial"/>
              <a:sym typeface="Arial"/>
            </a:endParaRPr>
          </a:p>
          <a:p>
            <a:pPr marL="0" lvl="0" indent="0" algn="r" rtl="1">
              <a:lnSpc>
                <a:spcPct val="115000"/>
              </a:lnSpc>
              <a:spcBef>
                <a:spcPts val="0"/>
              </a:spcBef>
              <a:spcAft>
                <a:spcPts val="0"/>
              </a:spcAft>
              <a:buNone/>
            </a:pPr>
            <a:r>
              <a:rPr lang="en" sz="1400">
                <a:solidFill>
                  <a:schemeClr val="dk1"/>
                </a:solidFill>
                <a:latin typeface="Arial"/>
                <a:ea typeface="Arial"/>
                <a:cs typeface="Arial"/>
                <a:sym typeface="Arial"/>
              </a:rPr>
              <a:t>4. عدم اتباع اللوائح المنظمة للعمل الطبي.</a:t>
            </a:r>
            <a:endParaRPr sz="1400">
              <a:solidFill>
                <a:schemeClr val="dk1"/>
              </a:solidFill>
              <a:latin typeface="Arial"/>
              <a:ea typeface="Arial"/>
              <a:cs typeface="Arial"/>
              <a:sym typeface="Arial"/>
            </a:endParaRPr>
          </a:p>
          <a:p>
            <a:pPr marL="0" lvl="0" indent="0" algn="r" rtl="1">
              <a:lnSpc>
                <a:spcPct val="115000"/>
              </a:lnSpc>
              <a:spcBef>
                <a:spcPts val="0"/>
              </a:spcBef>
              <a:spcAft>
                <a:spcPts val="0"/>
              </a:spcAft>
              <a:buNone/>
            </a:pPr>
            <a:r>
              <a:rPr lang="en" sz="1400">
                <a:solidFill>
                  <a:schemeClr val="dk1"/>
                </a:solidFill>
                <a:latin typeface="Arial"/>
                <a:ea typeface="Arial"/>
                <a:cs typeface="Arial"/>
                <a:sym typeface="Arial"/>
              </a:rPr>
              <a:t>عدم الالتزام بالأنظمة والقوانين التي تنظم الممارسة المهنية في البلد الذي يعمل به أو المؤسسة الصحية التي يعمل بها.</a:t>
            </a:r>
            <a:endParaRPr sz="1400">
              <a:solidFill>
                <a:schemeClr val="dk1"/>
              </a:solidFill>
              <a:latin typeface="Arial"/>
              <a:ea typeface="Arial"/>
              <a:cs typeface="Arial"/>
              <a:sym typeface="Arial"/>
            </a:endParaRPr>
          </a:p>
          <a:p>
            <a:pPr marL="0" lvl="0" indent="0" algn="r" rtl="1">
              <a:lnSpc>
                <a:spcPct val="115000"/>
              </a:lnSpc>
              <a:spcBef>
                <a:spcPts val="0"/>
              </a:spcBef>
              <a:spcAft>
                <a:spcPts val="0"/>
              </a:spcAft>
              <a:buNone/>
            </a:pPr>
            <a:r>
              <a:rPr lang="en" sz="1400">
                <a:solidFill>
                  <a:schemeClr val="dk1"/>
                </a:solidFill>
                <a:latin typeface="Arial"/>
                <a:ea typeface="Arial"/>
                <a:cs typeface="Arial"/>
                <a:sym typeface="Arial"/>
              </a:rPr>
              <a:t>تعد مخالفة القوانين والأنظمة واللوائح خطأ مستقلاً بذاته ، حتى ولم يحصل خطأ أو ضرر.</a:t>
            </a:r>
            <a:endParaRPr sz="1400">
              <a:solidFill>
                <a:schemeClr val="dk1"/>
              </a:solidFill>
              <a:latin typeface="Arial"/>
              <a:ea typeface="Arial"/>
              <a:cs typeface="Arial"/>
              <a:sym typeface="Arial"/>
            </a:endParaRPr>
          </a:p>
          <a:p>
            <a:pPr marL="0" lvl="0" indent="0" algn="r" rtl="1">
              <a:lnSpc>
                <a:spcPct val="115000"/>
              </a:lnSpc>
              <a:spcBef>
                <a:spcPts val="0"/>
              </a:spcBef>
              <a:spcAft>
                <a:spcPts val="0"/>
              </a:spcAft>
              <a:buNone/>
            </a:pPr>
            <a:endParaRPr sz="1400">
              <a:solidFill>
                <a:schemeClr val="dk1"/>
              </a:solidFill>
              <a:latin typeface="Arial"/>
              <a:ea typeface="Arial"/>
              <a:cs typeface="Arial"/>
              <a:sym typeface="Arial"/>
            </a:endParaRPr>
          </a:p>
          <a:p>
            <a:pPr marL="0" lvl="0" indent="0" algn="r" rtl="1">
              <a:lnSpc>
                <a:spcPct val="115000"/>
              </a:lnSpc>
              <a:spcBef>
                <a:spcPts val="0"/>
              </a:spcBef>
              <a:spcAft>
                <a:spcPts val="0"/>
              </a:spcAft>
              <a:buNone/>
            </a:pPr>
            <a:endParaRPr sz="1400">
              <a:solidFill>
                <a:schemeClr val="dk1"/>
              </a:solidFill>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7EC56307-530D-EB4C-872E-725043DC62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p:transition advTm="9121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3"/>
          <p:cNvSpPr txBox="1">
            <a:spLocks noGrp="1"/>
          </p:cNvSpPr>
          <p:nvPr>
            <p:ph type="ctrTitle"/>
          </p:nvPr>
        </p:nvSpPr>
        <p:spPr>
          <a:xfrm>
            <a:off x="685800" y="400525"/>
            <a:ext cx="7904400" cy="25524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SzPts val="2400"/>
              <a:buChar char="●"/>
            </a:pPr>
            <a:r>
              <a:rPr lang="en" sz="2400"/>
              <a:t>التعريف.</a:t>
            </a:r>
            <a:endParaRPr sz="2400"/>
          </a:p>
          <a:p>
            <a:pPr marL="457200" lvl="0" indent="-381000" algn="r" rtl="1">
              <a:spcBef>
                <a:spcPts val="0"/>
              </a:spcBef>
              <a:spcAft>
                <a:spcPts val="0"/>
              </a:spcAft>
              <a:buSzPts val="2400"/>
              <a:buChar char="●"/>
            </a:pPr>
            <a:r>
              <a:rPr lang="en" sz="2400"/>
              <a:t>أقسام الخطأ الطبي.</a:t>
            </a:r>
            <a:endParaRPr sz="2400"/>
          </a:p>
          <a:p>
            <a:pPr marL="457200" lvl="0" indent="-381000" algn="r" rtl="1">
              <a:spcBef>
                <a:spcPts val="0"/>
              </a:spcBef>
              <a:spcAft>
                <a:spcPts val="0"/>
              </a:spcAft>
              <a:buSzPts val="2400"/>
              <a:buChar char="●"/>
            </a:pPr>
            <a:r>
              <a:rPr lang="en" sz="2400"/>
              <a:t>معايير الخطأ الطبي.</a:t>
            </a:r>
            <a:endParaRPr sz="2400"/>
          </a:p>
          <a:p>
            <a:pPr marL="457200" lvl="0" indent="-381000" algn="r" rtl="1">
              <a:spcBef>
                <a:spcPts val="0"/>
              </a:spcBef>
              <a:spcAft>
                <a:spcPts val="0"/>
              </a:spcAft>
              <a:buSzPts val="2400"/>
              <a:buChar char="●"/>
            </a:pPr>
            <a:r>
              <a:rPr lang="en" sz="2400"/>
              <a:t>أسباب الخطأ الطبي.</a:t>
            </a:r>
            <a:endParaRPr sz="2400"/>
          </a:p>
          <a:p>
            <a:pPr marL="457200" lvl="0" indent="-381000" algn="r" rtl="1">
              <a:spcBef>
                <a:spcPts val="0"/>
              </a:spcBef>
              <a:spcAft>
                <a:spcPts val="0"/>
              </a:spcAft>
              <a:buSzPts val="2400"/>
              <a:buChar char="●"/>
            </a:pPr>
            <a:r>
              <a:rPr lang="en" sz="2400"/>
              <a:t>وسائل إثبات الخطأ الطبي.</a:t>
            </a:r>
            <a:r>
              <a:rPr lang="en" sz="2400" b="1">
                <a:solidFill>
                  <a:srgbClr val="0DB7C4"/>
                </a:solidFill>
              </a:rPr>
              <a:t>لخ</a:t>
            </a:r>
            <a:endParaRPr sz="2400"/>
          </a:p>
        </p:txBody>
      </p:sp>
      <p:pic>
        <p:nvPicPr>
          <p:cNvPr id="2" name="Audio 1">
            <a:hlinkClick r:id="" action="ppaction://media"/>
            <a:extLst>
              <a:ext uri="{FF2B5EF4-FFF2-40B4-BE49-F238E27FC236}">
                <a16:creationId xmlns:a16="http://schemas.microsoft.com/office/drawing/2014/main" id="{3A2AA405-FF85-A647-8271-4031758178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p:transition advTm="1198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1"/>
          <p:cNvSpPr txBox="1">
            <a:spLocks noGrp="1"/>
          </p:cNvSpPr>
          <p:nvPr>
            <p:ph type="title"/>
          </p:nvPr>
        </p:nvSpPr>
        <p:spPr>
          <a:xfrm>
            <a:off x="4047350" y="0"/>
            <a:ext cx="46500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وسائل إثبات الخطأ الطبي</a:t>
            </a:r>
            <a:endParaRPr b="1"/>
          </a:p>
        </p:txBody>
      </p:sp>
      <p:sp>
        <p:nvSpPr>
          <p:cNvPr id="179" name="Google Shape;179;p31"/>
          <p:cNvSpPr txBox="1">
            <a:spLocks noGrp="1"/>
          </p:cNvSpPr>
          <p:nvPr>
            <p:ph type="body" idx="1"/>
          </p:nvPr>
        </p:nvSpPr>
        <p:spPr>
          <a:xfrm>
            <a:off x="999575" y="1538075"/>
            <a:ext cx="7632600" cy="3387900"/>
          </a:xfrm>
          <a:prstGeom prst="rect">
            <a:avLst/>
          </a:prstGeom>
        </p:spPr>
        <p:txBody>
          <a:bodyPr spcFirstLastPara="1" wrap="square" lIns="91425" tIns="91425" rIns="91425" bIns="91425" anchor="t" anchorCtr="0">
            <a:noAutofit/>
          </a:bodyPr>
          <a:lstStyle/>
          <a:p>
            <a:pPr marL="457200" lvl="0" indent="-317500" algn="r" rtl="1">
              <a:lnSpc>
                <a:spcPct val="115000"/>
              </a:lnSpc>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لا يمكن قبول دعوى المريض بخطأ الطبيب دون دليل.</a:t>
            </a:r>
            <a:endParaRPr sz="1400">
              <a:solidFill>
                <a:schemeClr val="dk1"/>
              </a:solidFill>
              <a:latin typeface="Arial"/>
              <a:ea typeface="Arial"/>
              <a:cs typeface="Arial"/>
              <a:sym typeface="Arial"/>
            </a:endParaRPr>
          </a:p>
          <a:p>
            <a:pPr marL="457200" lvl="0" indent="-317500" algn="r" rtl="1">
              <a:lnSpc>
                <a:spcPct val="115000"/>
              </a:lnSpc>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عبء إثبات الخطأ الطبي يقع على عاتق المريض أو من يمثله لأن "البينة على المدعي و اليمين على من أنكر".</a:t>
            </a:r>
            <a:endParaRPr sz="1400">
              <a:solidFill>
                <a:schemeClr val="dk1"/>
              </a:solidFill>
              <a:latin typeface="Arial"/>
              <a:ea typeface="Arial"/>
              <a:cs typeface="Arial"/>
              <a:sym typeface="Arial"/>
            </a:endParaRPr>
          </a:p>
          <a:p>
            <a:pPr marL="457200" lvl="0" indent="-317500" algn="r" rtl="1">
              <a:lnSpc>
                <a:spcPct val="115000"/>
              </a:lnSpc>
              <a:spcBef>
                <a:spcPts val="0"/>
              </a:spcBef>
              <a:spcAft>
                <a:spcPts val="0"/>
              </a:spcAft>
              <a:buClr>
                <a:schemeClr val="dk1"/>
              </a:buClr>
              <a:buSzPts val="1400"/>
              <a:buFont typeface="Arial"/>
              <a:buChar char="❖"/>
            </a:pPr>
            <a:r>
              <a:rPr lang="en" sz="1400">
                <a:solidFill>
                  <a:schemeClr val="dk1"/>
                </a:solidFill>
                <a:latin typeface="Arial"/>
                <a:ea typeface="Arial"/>
                <a:cs typeface="Arial"/>
                <a:sym typeface="Arial"/>
              </a:rPr>
              <a:t>للمريض الحق المطلق:</a:t>
            </a:r>
            <a:br>
              <a:rPr lang="en" sz="1400">
                <a:solidFill>
                  <a:schemeClr val="dk1"/>
                </a:solidFill>
                <a:latin typeface="Arial"/>
                <a:ea typeface="Arial"/>
                <a:cs typeface="Arial"/>
                <a:sym typeface="Arial"/>
              </a:rPr>
            </a:br>
            <a:r>
              <a:rPr lang="en" sz="1400">
                <a:solidFill>
                  <a:schemeClr val="dk1"/>
                </a:solidFill>
                <a:latin typeface="Arial"/>
                <a:ea typeface="Arial"/>
                <a:cs typeface="Arial"/>
                <a:sym typeface="Arial"/>
              </a:rPr>
              <a:t>-اتباع كل وسائل الإثبات من شهود ومستندات ليثبت وقوع الخطأ و وقوع الضرر.</a:t>
            </a:r>
            <a:br>
              <a:rPr lang="en" sz="1400">
                <a:solidFill>
                  <a:schemeClr val="dk1"/>
                </a:solidFill>
                <a:latin typeface="Arial"/>
                <a:ea typeface="Arial"/>
                <a:cs typeface="Arial"/>
                <a:sym typeface="Arial"/>
              </a:rPr>
            </a:br>
            <a:r>
              <a:rPr lang="en" sz="1400">
                <a:solidFill>
                  <a:schemeClr val="dk1"/>
                </a:solidFill>
                <a:latin typeface="Arial"/>
                <a:ea typeface="Arial"/>
                <a:cs typeface="Arial"/>
                <a:sym typeface="Arial"/>
              </a:rPr>
              <a:t>-و بعد ذلك يتم إثبات علاقة الخطأ بالضرر (أن الخطأ هو الذي أوقع ذلك الضرر و أن هذا الضرر ما كان ليقع لولا وقوع الخطأ).</a:t>
            </a:r>
            <a:endParaRPr sz="1400">
              <a:solidFill>
                <a:schemeClr val="dk1"/>
              </a:solidFill>
              <a:latin typeface="Arial"/>
              <a:ea typeface="Arial"/>
              <a:cs typeface="Arial"/>
              <a:sym typeface="Arial"/>
            </a:endParaRPr>
          </a:p>
          <a:p>
            <a:pPr marL="0" lvl="0" indent="0" algn="r" rtl="1">
              <a:lnSpc>
                <a:spcPct val="115000"/>
              </a:lnSpc>
              <a:spcBef>
                <a:spcPts val="0"/>
              </a:spcBef>
              <a:spcAft>
                <a:spcPts val="0"/>
              </a:spcAft>
              <a:buNone/>
            </a:pPr>
            <a:endParaRPr sz="1400">
              <a:solidFill>
                <a:schemeClr val="dk1"/>
              </a:solidFill>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4B4E122F-9117-8743-9C70-A094FF257F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2"/>
          <p:cNvSpPr txBox="1"/>
          <p:nvPr/>
        </p:nvSpPr>
        <p:spPr>
          <a:xfrm>
            <a:off x="6427400" y="1588700"/>
            <a:ext cx="2037900" cy="999600"/>
          </a:xfrm>
          <a:prstGeom prst="rect">
            <a:avLst/>
          </a:prstGeom>
          <a:noFill/>
          <a:ln>
            <a:noFill/>
          </a:ln>
        </p:spPr>
        <p:txBody>
          <a:bodyPr spcFirstLastPara="1" wrap="square" lIns="91425" tIns="91425" rIns="91425" bIns="91425" anchor="t" anchorCtr="0">
            <a:noAutofit/>
          </a:bodyPr>
          <a:lstStyle/>
          <a:p>
            <a:pPr marL="0" lvl="0" indent="0" algn="ctr" rtl="1">
              <a:spcBef>
                <a:spcPts val="0"/>
              </a:spcBef>
              <a:spcAft>
                <a:spcPts val="0"/>
              </a:spcAft>
              <a:buNone/>
            </a:pPr>
            <a:r>
              <a:rPr lang="en" sz="3000">
                <a:latin typeface="Source Sans Pro"/>
                <a:ea typeface="Source Sans Pro"/>
                <a:cs typeface="Source Sans Pro"/>
                <a:sym typeface="Source Sans Pro"/>
              </a:rPr>
              <a:t>1-الخطأ</a:t>
            </a:r>
            <a:endParaRPr sz="3000">
              <a:latin typeface="Source Sans Pro"/>
              <a:ea typeface="Source Sans Pro"/>
              <a:cs typeface="Source Sans Pro"/>
              <a:sym typeface="Source Sans Pro"/>
            </a:endParaRPr>
          </a:p>
        </p:txBody>
      </p:sp>
      <p:sp>
        <p:nvSpPr>
          <p:cNvPr id="185" name="Google Shape;185;p32"/>
          <p:cNvSpPr txBox="1"/>
          <p:nvPr/>
        </p:nvSpPr>
        <p:spPr>
          <a:xfrm>
            <a:off x="1594075" y="1591750"/>
            <a:ext cx="2037900" cy="999600"/>
          </a:xfrm>
          <a:prstGeom prst="rect">
            <a:avLst/>
          </a:prstGeom>
          <a:noFill/>
          <a:ln>
            <a:noFill/>
          </a:ln>
        </p:spPr>
        <p:txBody>
          <a:bodyPr spcFirstLastPara="1" wrap="square" lIns="91425" tIns="91425" rIns="91425" bIns="91425" anchor="t" anchorCtr="0">
            <a:noAutofit/>
          </a:bodyPr>
          <a:lstStyle/>
          <a:p>
            <a:pPr marL="0" lvl="0" indent="0" algn="ctr" rtl="1">
              <a:spcBef>
                <a:spcPts val="0"/>
              </a:spcBef>
              <a:spcAft>
                <a:spcPts val="0"/>
              </a:spcAft>
              <a:buNone/>
            </a:pPr>
            <a:r>
              <a:rPr lang="en" sz="3000">
                <a:latin typeface="Source Sans Pro"/>
                <a:ea typeface="Source Sans Pro"/>
                <a:cs typeface="Source Sans Pro"/>
                <a:sym typeface="Source Sans Pro"/>
              </a:rPr>
              <a:t>2-الضرر</a:t>
            </a:r>
            <a:endParaRPr sz="3000">
              <a:latin typeface="Source Sans Pro"/>
              <a:ea typeface="Source Sans Pro"/>
              <a:cs typeface="Source Sans Pro"/>
              <a:sym typeface="Source Sans Pro"/>
            </a:endParaRPr>
          </a:p>
        </p:txBody>
      </p:sp>
      <p:cxnSp>
        <p:nvCxnSpPr>
          <p:cNvPr id="186" name="Google Shape;186;p32"/>
          <p:cNvCxnSpPr/>
          <p:nvPr/>
        </p:nvCxnSpPr>
        <p:spPr>
          <a:xfrm flipH="1">
            <a:off x="3192900" y="1921525"/>
            <a:ext cx="3619800" cy="9600"/>
          </a:xfrm>
          <a:prstGeom prst="straightConnector1">
            <a:avLst/>
          </a:prstGeom>
          <a:noFill/>
          <a:ln w="76200" cap="flat" cmpd="sng">
            <a:solidFill>
              <a:schemeClr val="dk2"/>
            </a:solidFill>
            <a:prstDash val="solid"/>
            <a:round/>
            <a:headEnd type="none" w="med" len="med"/>
            <a:tailEnd type="triangle" w="med" len="med"/>
          </a:ln>
        </p:spPr>
      </p:cxnSp>
      <p:sp>
        <p:nvSpPr>
          <p:cNvPr id="187" name="Google Shape;187;p32"/>
          <p:cNvSpPr txBox="1"/>
          <p:nvPr/>
        </p:nvSpPr>
        <p:spPr>
          <a:xfrm>
            <a:off x="4198400" y="1385625"/>
            <a:ext cx="1797600" cy="456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en" sz="2400">
                <a:latin typeface="Source Sans Pro"/>
                <a:ea typeface="Source Sans Pro"/>
                <a:cs typeface="Source Sans Pro"/>
                <a:sym typeface="Source Sans Pro"/>
              </a:rPr>
              <a:t>3-إثبات العلاقة</a:t>
            </a:r>
            <a:endParaRPr sz="2400">
              <a:latin typeface="Source Sans Pro"/>
              <a:ea typeface="Source Sans Pro"/>
              <a:cs typeface="Source Sans Pro"/>
              <a:sym typeface="Source Sans Pro"/>
            </a:endParaRPr>
          </a:p>
        </p:txBody>
      </p:sp>
      <p:pic>
        <p:nvPicPr>
          <p:cNvPr id="2" name="Audio 1">
            <a:hlinkClick r:id="" action="ppaction://media"/>
            <a:extLst>
              <a:ext uri="{FF2B5EF4-FFF2-40B4-BE49-F238E27FC236}">
                <a16:creationId xmlns:a16="http://schemas.microsoft.com/office/drawing/2014/main" id="{20925685-429B-DB48-8BBE-27F8C07BA9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p:transition advTm="12226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3"/>
          <p:cNvSpPr txBox="1">
            <a:spLocks noGrp="1"/>
          </p:cNvSpPr>
          <p:nvPr>
            <p:ph type="title"/>
          </p:nvPr>
        </p:nvSpPr>
        <p:spPr>
          <a:xfrm>
            <a:off x="4047350" y="0"/>
            <a:ext cx="46500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وسائل إثبات الخطأ الطبي</a:t>
            </a:r>
            <a:endParaRPr b="1"/>
          </a:p>
        </p:txBody>
      </p:sp>
      <p:sp>
        <p:nvSpPr>
          <p:cNvPr id="193" name="Google Shape;193;p33"/>
          <p:cNvSpPr txBox="1">
            <a:spLocks noGrp="1"/>
          </p:cNvSpPr>
          <p:nvPr>
            <p:ph type="body" idx="1"/>
          </p:nvPr>
        </p:nvSpPr>
        <p:spPr>
          <a:xfrm>
            <a:off x="2636225" y="1538075"/>
            <a:ext cx="5996100" cy="3387900"/>
          </a:xfrm>
          <a:prstGeom prst="rect">
            <a:avLst/>
          </a:prstGeom>
        </p:spPr>
        <p:txBody>
          <a:bodyPr spcFirstLastPara="1" wrap="square" lIns="91425" tIns="91425" rIns="91425" bIns="91425" anchor="t" anchorCtr="0">
            <a:noAutofit/>
          </a:bodyPr>
          <a:lstStyle/>
          <a:p>
            <a:pPr marL="457200" lvl="0" indent="-381000" algn="r" rtl="1">
              <a:lnSpc>
                <a:spcPct val="115000"/>
              </a:lnSpc>
              <a:spcBef>
                <a:spcPts val="0"/>
              </a:spcBef>
              <a:spcAft>
                <a:spcPts val="0"/>
              </a:spcAft>
              <a:buClr>
                <a:schemeClr val="dk1"/>
              </a:buClr>
              <a:buSzPts val="2400"/>
              <a:buFont typeface="Arial"/>
              <a:buAutoNum type="arabicPeriod"/>
            </a:pPr>
            <a:r>
              <a:rPr lang="en">
                <a:solidFill>
                  <a:schemeClr val="dk1"/>
                </a:solidFill>
                <a:latin typeface="Arial"/>
                <a:ea typeface="Arial"/>
                <a:cs typeface="Arial"/>
                <a:sym typeface="Arial"/>
              </a:rPr>
              <a:t>الشهادة.</a:t>
            </a:r>
            <a:endParaRPr>
              <a:solidFill>
                <a:schemeClr val="dk1"/>
              </a:solidFill>
              <a:latin typeface="Arial"/>
              <a:ea typeface="Arial"/>
              <a:cs typeface="Arial"/>
              <a:sym typeface="Arial"/>
            </a:endParaRPr>
          </a:p>
          <a:p>
            <a:pPr marL="457200" lvl="0" indent="-381000" algn="r" rtl="1">
              <a:lnSpc>
                <a:spcPct val="115000"/>
              </a:lnSpc>
              <a:spcBef>
                <a:spcPts val="0"/>
              </a:spcBef>
              <a:spcAft>
                <a:spcPts val="0"/>
              </a:spcAft>
              <a:buClr>
                <a:schemeClr val="dk1"/>
              </a:buClr>
              <a:buSzPts val="2400"/>
              <a:buFont typeface="Arial"/>
              <a:buAutoNum type="arabicPeriod"/>
            </a:pPr>
            <a:r>
              <a:rPr lang="en">
                <a:solidFill>
                  <a:schemeClr val="dk1"/>
                </a:solidFill>
                <a:latin typeface="Arial"/>
                <a:ea typeface="Arial"/>
                <a:cs typeface="Arial"/>
                <a:sym typeface="Arial"/>
              </a:rPr>
              <a:t>الإقرار.</a:t>
            </a:r>
            <a:endParaRPr>
              <a:solidFill>
                <a:schemeClr val="dk1"/>
              </a:solidFill>
              <a:latin typeface="Arial"/>
              <a:ea typeface="Arial"/>
              <a:cs typeface="Arial"/>
              <a:sym typeface="Arial"/>
            </a:endParaRPr>
          </a:p>
          <a:p>
            <a:pPr marL="457200" lvl="0" indent="-381000" algn="r" rtl="1">
              <a:lnSpc>
                <a:spcPct val="115000"/>
              </a:lnSpc>
              <a:spcBef>
                <a:spcPts val="0"/>
              </a:spcBef>
              <a:spcAft>
                <a:spcPts val="0"/>
              </a:spcAft>
              <a:buClr>
                <a:schemeClr val="dk1"/>
              </a:buClr>
              <a:buSzPts val="2400"/>
              <a:buFont typeface="Arial"/>
              <a:buAutoNum type="arabicPeriod"/>
            </a:pPr>
            <a:r>
              <a:rPr lang="en">
                <a:solidFill>
                  <a:schemeClr val="dk1"/>
                </a:solidFill>
                <a:latin typeface="Arial"/>
                <a:ea typeface="Arial"/>
                <a:cs typeface="Arial"/>
                <a:sym typeface="Arial"/>
              </a:rPr>
              <a:t>شهادة الخبراء.</a:t>
            </a:r>
            <a:endParaRPr>
              <a:solidFill>
                <a:schemeClr val="dk1"/>
              </a:solidFill>
              <a:latin typeface="Arial"/>
              <a:ea typeface="Arial"/>
              <a:cs typeface="Arial"/>
              <a:sym typeface="Arial"/>
            </a:endParaRPr>
          </a:p>
          <a:p>
            <a:pPr marL="457200" lvl="0" indent="-381000" algn="r" rtl="1">
              <a:lnSpc>
                <a:spcPct val="115000"/>
              </a:lnSpc>
              <a:spcBef>
                <a:spcPts val="0"/>
              </a:spcBef>
              <a:spcAft>
                <a:spcPts val="0"/>
              </a:spcAft>
              <a:buClr>
                <a:schemeClr val="dk1"/>
              </a:buClr>
              <a:buSzPts val="2400"/>
              <a:buFont typeface="Arial"/>
              <a:buAutoNum type="arabicPeriod"/>
            </a:pPr>
            <a:r>
              <a:rPr lang="en">
                <a:solidFill>
                  <a:schemeClr val="dk1"/>
                </a:solidFill>
                <a:latin typeface="Arial"/>
                <a:ea typeface="Arial"/>
                <a:cs typeface="Arial"/>
                <a:sym typeface="Arial"/>
              </a:rPr>
              <a:t>المستندات الخطية.</a:t>
            </a:r>
            <a:endParaRPr>
              <a:solidFill>
                <a:schemeClr val="dk1"/>
              </a:solidFill>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79D670DF-A9DA-5148-B73F-21F33CC0EC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p:transition advTm="1577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4"/>
          <p:cNvSpPr txBox="1">
            <a:spLocks noGrp="1"/>
          </p:cNvSpPr>
          <p:nvPr>
            <p:ph type="title"/>
          </p:nvPr>
        </p:nvSpPr>
        <p:spPr>
          <a:xfrm>
            <a:off x="4047350" y="0"/>
            <a:ext cx="46500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الشهادة</a:t>
            </a:r>
            <a:endParaRPr b="1"/>
          </a:p>
        </p:txBody>
      </p:sp>
      <p:sp>
        <p:nvSpPr>
          <p:cNvPr id="199" name="Google Shape;199;p34"/>
          <p:cNvSpPr txBox="1">
            <a:spLocks noGrp="1"/>
          </p:cNvSpPr>
          <p:nvPr>
            <p:ph type="body" idx="1"/>
          </p:nvPr>
        </p:nvSpPr>
        <p:spPr>
          <a:xfrm>
            <a:off x="1319850" y="1538075"/>
            <a:ext cx="7312500" cy="3387900"/>
          </a:xfrm>
          <a:prstGeom prst="rect">
            <a:avLst/>
          </a:prstGeom>
        </p:spPr>
        <p:txBody>
          <a:bodyPr spcFirstLastPara="1" wrap="square" lIns="91425" tIns="91425" rIns="91425" bIns="91425" anchor="t" anchorCtr="0">
            <a:noAutofit/>
          </a:bodyPr>
          <a:lstStyle/>
          <a:p>
            <a:pPr marL="457200" lvl="0" indent="-381000" algn="r" rtl="1">
              <a:lnSpc>
                <a:spcPct val="115000"/>
              </a:lnSpc>
              <a:spcBef>
                <a:spcPts val="0"/>
              </a:spcBef>
              <a:spcAft>
                <a:spcPts val="0"/>
              </a:spcAft>
              <a:buClr>
                <a:schemeClr val="dk1"/>
              </a:buClr>
              <a:buSzPts val="2400"/>
              <a:buFont typeface="Arial"/>
              <a:buChar char="❖"/>
            </a:pPr>
            <a:r>
              <a:rPr lang="en" b="1">
                <a:solidFill>
                  <a:srgbClr val="468847"/>
                </a:solidFill>
                <a:latin typeface="Traditional Arabic"/>
                <a:ea typeface="Traditional Arabic"/>
                <a:cs typeface="Traditional Arabic"/>
                <a:sym typeface="Traditional Arabic"/>
              </a:rPr>
              <a:t>{وَاسْتَشْهِدُوا شَهِيدَيْنِ مِن رِّجَالِكُمْ ۖ فَإِن لَّمْ يَكُونَا رَجُلَيْنِ فَرَجُلٌ وَامْرَأَتَانِ مِمَّن تَرْضَوْنَ مِنَ الشُّهَدَاءِ}</a:t>
            </a:r>
            <a:endParaRPr>
              <a:solidFill>
                <a:schemeClr val="dk1"/>
              </a:solidFill>
              <a:latin typeface="Arial"/>
              <a:ea typeface="Arial"/>
              <a:cs typeface="Arial"/>
              <a:sym typeface="Arial"/>
            </a:endParaRPr>
          </a:p>
          <a:p>
            <a:pPr marL="457200" lvl="0" indent="-381000" algn="r" rtl="1">
              <a:lnSpc>
                <a:spcPct val="115000"/>
              </a:lnSpc>
              <a:spcBef>
                <a:spcPts val="0"/>
              </a:spcBef>
              <a:spcAft>
                <a:spcPts val="0"/>
              </a:spcAft>
              <a:buClr>
                <a:schemeClr val="dk1"/>
              </a:buClr>
              <a:buSzPts val="2400"/>
              <a:buFont typeface="Arial"/>
              <a:buChar char="❖"/>
            </a:pPr>
            <a:r>
              <a:rPr lang="en">
                <a:solidFill>
                  <a:schemeClr val="dk1"/>
                </a:solidFill>
                <a:latin typeface="Arial"/>
                <a:ea typeface="Arial"/>
                <a:cs typeface="Arial"/>
                <a:sym typeface="Arial"/>
              </a:rPr>
              <a:t>شهادة النساء منفردات تقبل فيما لا يطلع عليه غيرهن.</a:t>
            </a:r>
            <a:endParaRPr>
              <a:solidFill>
                <a:schemeClr val="dk1"/>
              </a:solidFill>
              <a:latin typeface="Arial"/>
              <a:ea typeface="Arial"/>
              <a:cs typeface="Arial"/>
              <a:sym typeface="Arial"/>
            </a:endParaRPr>
          </a:p>
          <a:p>
            <a:pPr marL="457200" lvl="0" indent="-381000" algn="r" rtl="1">
              <a:lnSpc>
                <a:spcPct val="115000"/>
              </a:lnSpc>
              <a:spcBef>
                <a:spcPts val="0"/>
              </a:spcBef>
              <a:spcAft>
                <a:spcPts val="0"/>
              </a:spcAft>
              <a:buClr>
                <a:schemeClr val="dk1"/>
              </a:buClr>
              <a:buSzPts val="2400"/>
              <a:buFont typeface="Arial"/>
              <a:buChar char="❖"/>
            </a:pPr>
            <a:r>
              <a:rPr lang="en">
                <a:solidFill>
                  <a:schemeClr val="dk1"/>
                </a:solidFill>
                <a:latin typeface="Arial"/>
                <a:ea typeface="Arial"/>
                <a:cs typeface="Arial"/>
                <a:sym typeface="Arial"/>
              </a:rPr>
              <a:t>تقبل شهادة غير المسلمين إذا لم يكن سواهم للضرورة.</a:t>
            </a:r>
            <a:endParaRPr>
              <a:solidFill>
                <a:schemeClr val="dk1"/>
              </a:solidFill>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EB7F9F0F-4419-BD4E-AD3B-894AF3B44F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p:transition advTm="4370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5"/>
          <p:cNvSpPr txBox="1">
            <a:spLocks noGrp="1"/>
          </p:cNvSpPr>
          <p:nvPr>
            <p:ph type="title"/>
          </p:nvPr>
        </p:nvSpPr>
        <p:spPr>
          <a:xfrm>
            <a:off x="4047350" y="0"/>
            <a:ext cx="46500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الإقرار</a:t>
            </a:r>
            <a:endParaRPr b="1"/>
          </a:p>
        </p:txBody>
      </p:sp>
      <p:sp>
        <p:nvSpPr>
          <p:cNvPr id="205" name="Google Shape;205;p35"/>
          <p:cNvSpPr txBox="1">
            <a:spLocks noGrp="1"/>
          </p:cNvSpPr>
          <p:nvPr>
            <p:ph type="body" idx="1"/>
          </p:nvPr>
        </p:nvSpPr>
        <p:spPr>
          <a:xfrm>
            <a:off x="727850" y="1538075"/>
            <a:ext cx="7904700" cy="3387900"/>
          </a:xfrm>
          <a:prstGeom prst="rect">
            <a:avLst/>
          </a:prstGeom>
        </p:spPr>
        <p:txBody>
          <a:bodyPr spcFirstLastPara="1" wrap="square" lIns="91425" tIns="91425" rIns="91425" bIns="91425" anchor="t" anchorCtr="0">
            <a:noAutofit/>
          </a:bodyPr>
          <a:lstStyle/>
          <a:p>
            <a:pPr marL="457200" lvl="0" indent="-342900" algn="r" rtl="1">
              <a:lnSpc>
                <a:spcPct val="115000"/>
              </a:lnSpc>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إخبار عن ثبوت حق للغير على نفسه.</a:t>
            </a:r>
            <a:endParaRPr sz="1800">
              <a:solidFill>
                <a:srgbClr val="000000"/>
              </a:solidFill>
              <a:latin typeface="Arial"/>
              <a:ea typeface="Arial"/>
              <a:cs typeface="Arial"/>
              <a:sym typeface="Arial"/>
            </a:endParaRPr>
          </a:p>
          <a:p>
            <a:pPr marL="457200" lvl="0" indent="-342900" algn="r" rtl="1">
              <a:lnSpc>
                <a:spcPct val="115000"/>
              </a:lnSpc>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لأنه اعتراف من المدعى عليه لصالح المدعي، فلا شبهة فيه.</a:t>
            </a:r>
            <a:endParaRPr sz="1800">
              <a:solidFill>
                <a:srgbClr val="000000"/>
              </a:solidFill>
              <a:latin typeface="Arial"/>
              <a:ea typeface="Arial"/>
              <a:cs typeface="Arial"/>
              <a:sym typeface="Arial"/>
            </a:endParaRPr>
          </a:p>
          <a:p>
            <a:pPr marL="457200" lvl="0" indent="-342900" algn="r" rtl="1">
              <a:lnSpc>
                <a:spcPct val="115000"/>
              </a:lnSpc>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يفيد الإقرار ثبوت الخطأ في جانب المقر فقط.</a:t>
            </a:r>
            <a:endParaRPr sz="1800">
              <a:solidFill>
                <a:srgbClr val="000000"/>
              </a:solidFill>
              <a:latin typeface="Arial"/>
              <a:ea typeface="Arial"/>
              <a:cs typeface="Arial"/>
              <a:sym typeface="Arial"/>
            </a:endParaRPr>
          </a:p>
          <a:p>
            <a:pPr marL="457200" lvl="0" indent="-342900" algn="r" rtl="1">
              <a:lnSpc>
                <a:spcPct val="115000"/>
              </a:lnSpc>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مثال: لو أقر طبيب بخطأ وقع منه و من غيره في الفريق الطبي، فإن إقراره لا ينسحب على غيره إلا أن يقروا أو يشهد شهود عليهم.</a:t>
            </a:r>
            <a:endParaRPr sz="1800">
              <a:solidFill>
                <a:srgbClr val="000000"/>
              </a:solidFill>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02167967-D7BB-524E-A9B3-23802F0888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p:transition advTm="3715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6"/>
          <p:cNvSpPr txBox="1">
            <a:spLocks noGrp="1"/>
          </p:cNvSpPr>
          <p:nvPr>
            <p:ph type="title"/>
          </p:nvPr>
        </p:nvSpPr>
        <p:spPr>
          <a:xfrm>
            <a:off x="4047350" y="0"/>
            <a:ext cx="46500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شهادة الخبراء</a:t>
            </a:r>
            <a:endParaRPr b="1"/>
          </a:p>
        </p:txBody>
      </p:sp>
      <p:sp>
        <p:nvSpPr>
          <p:cNvPr id="211" name="Google Shape;211;p36"/>
          <p:cNvSpPr txBox="1">
            <a:spLocks noGrp="1"/>
          </p:cNvSpPr>
          <p:nvPr>
            <p:ph type="body" idx="1"/>
          </p:nvPr>
        </p:nvSpPr>
        <p:spPr>
          <a:xfrm>
            <a:off x="669625" y="1538075"/>
            <a:ext cx="7962600" cy="3387900"/>
          </a:xfrm>
          <a:prstGeom prst="rect">
            <a:avLst/>
          </a:prstGeom>
        </p:spPr>
        <p:txBody>
          <a:bodyPr spcFirstLastPara="1" wrap="square" lIns="91425" tIns="91425" rIns="91425" bIns="91425" anchor="t" anchorCtr="0">
            <a:noAutofit/>
          </a:bodyPr>
          <a:lstStyle/>
          <a:p>
            <a:pPr marL="457200" lvl="0" indent="-342900" algn="r" rtl="1">
              <a:lnSpc>
                <a:spcPct val="115000"/>
              </a:lnSpc>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القاضي لا يستطيع بسبب عدم المعرفة الكافية لديه بالمسائل الطبية أن يتصدى مباشرة لمناقشة خطأ الطبيب و تقديره في هذا المجال.</a:t>
            </a:r>
            <a:endParaRPr sz="1800">
              <a:solidFill>
                <a:srgbClr val="000000"/>
              </a:solidFill>
              <a:latin typeface="Arial"/>
              <a:ea typeface="Arial"/>
              <a:cs typeface="Arial"/>
              <a:sym typeface="Arial"/>
            </a:endParaRPr>
          </a:p>
          <a:p>
            <a:pPr marL="457200" lvl="0" indent="-342900" algn="r" rtl="1">
              <a:lnSpc>
                <a:spcPct val="115000"/>
              </a:lnSpc>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يتوجه القاضي إلى المختصين من الخبراء من أهل الطب من أجل استيضاح الأمر.</a:t>
            </a:r>
            <a:endParaRPr sz="1800">
              <a:solidFill>
                <a:srgbClr val="000000"/>
              </a:solidFill>
              <a:latin typeface="Arial"/>
              <a:ea typeface="Arial"/>
              <a:cs typeface="Arial"/>
              <a:sym typeface="Arial"/>
            </a:endParaRPr>
          </a:p>
          <a:p>
            <a:pPr marL="457200" lvl="0" indent="-342900" algn="r" rtl="1">
              <a:lnSpc>
                <a:spcPct val="115000"/>
              </a:lnSpc>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هل سلوك المدعى عليه يتفق مع سلوك الطبيب الوسط الحريص في مهنته.</a:t>
            </a:r>
            <a:endParaRPr sz="1800">
              <a:solidFill>
                <a:srgbClr val="000000"/>
              </a:solidFill>
              <a:latin typeface="Arial"/>
              <a:ea typeface="Arial"/>
              <a:cs typeface="Arial"/>
              <a:sym typeface="Arial"/>
            </a:endParaRPr>
          </a:p>
          <a:p>
            <a:pPr marL="457200" lvl="0" indent="-342900" algn="r" rtl="1">
              <a:lnSpc>
                <a:spcPct val="115000"/>
              </a:lnSpc>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هل تم العمل الطبي أو الجراحي على وجهه أم لا.</a:t>
            </a:r>
            <a:endParaRPr sz="1800">
              <a:solidFill>
                <a:srgbClr val="000000"/>
              </a:solidFill>
              <a:latin typeface="Arial"/>
              <a:ea typeface="Arial"/>
              <a:cs typeface="Arial"/>
              <a:sym typeface="Arial"/>
            </a:endParaRPr>
          </a:p>
          <a:p>
            <a:pPr marL="457200" lvl="0" indent="-342900" algn="r" rtl="1">
              <a:lnSpc>
                <a:spcPct val="115000"/>
              </a:lnSpc>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دور الخبير الطبي هو تنوير القاضي و لا يستند إليه في الإثبات مطلقاً.</a:t>
            </a:r>
            <a:endParaRPr sz="1800">
              <a:solidFill>
                <a:srgbClr val="000000"/>
              </a:solidFill>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2FB091BF-DAF5-5F4A-ADD2-FBD08478C4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p:transition advTm="6627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7"/>
          <p:cNvSpPr txBox="1">
            <a:spLocks noGrp="1"/>
          </p:cNvSpPr>
          <p:nvPr>
            <p:ph type="title"/>
          </p:nvPr>
        </p:nvSpPr>
        <p:spPr>
          <a:xfrm>
            <a:off x="4047350" y="0"/>
            <a:ext cx="46500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المستندات الخطية</a:t>
            </a:r>
            <a:endParaRPr b="1"/>
          </a:p>
        </p:txBody>
      </p:sp>
      <p:sp>
        <p:nvSpPr>
          <p:cNvPr id="217" name="Google Shape;217;p37"/>
          <p:cNvSpPr txBox="1">
            <a:spLocks noGrp="1"/>
          </p:cNvSpPr>
          <p:nvPr>
            <p:ph type="body" idx="1"/>
          </p:nvPr>
        </p:nvSpPr>
        <p:spPr>
          <a:xfrm>
            <a:off x="1494525" y="1538075"/>
            <a:ext cx="7137900" cy="3387900"/>
          </a:xfrm>
          <a:prstGeom prst="rect">
            <a:avLst/>
          </a:prstGeom>
        </p:spPr>
        <p:txBody>
          <a:bodyPr spcFirstLastPara="1" wrap="square" lIns="91425" tIns="91425" rIns="91425" bIns="91425" anchor="t" anchorCtr="0">
            <a:noAutofit/>
          </a:bodyPr>
          <a:lstStyle/>
          <a:p>
            <a:pPr marL="457200" lvl="0" indent="-342900" algn="r" rtl="1">
              <a:lnSpc>
                <a:spcPct val="115000"/>
              </a:lnSpc>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تشمل الملف الطبي  و توقيعات المريض أو وليه على العلاج (الموافقة المستنيرة:informed consent).</a:t>
            </a:r>
            <a:endParaRPr sz="1800">
              <a:solidFill>
                <a:srgbClr val="000000"/>
              </a:solidFill>
              <a:latin typeface="Arial"/>
              <a:ea typeface="Arial"/>
              <a:cs typeface="Arial"/>
              <a:sym typeface="Arial"/>
            </a:endParaRPr>
          </a:p>
          <a:p>
            <a:pPr marL="457200" lvl="0" indent="-342900" algn="r" rtl="1">
              <a:lnSpc>
                <a:spcPct val="115000"/>
              </a:lnSpc>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يمكن التعويل عليها كقرينة للاستئناس بها، فيما لو كان هناك تقصير أو إهمال أو خروج عن سنن الأطباء.</a:t>
            </a:r>
            <a:endParaRPr sz="1800">
              <a:solidFill>
                <a:srgbClr val="000000"/>
              </a:solidFill>
              <a:latin typeface="Arial"/>
              <a:ea typeface="Arial"/>
              <a:cs typeface="Arial"/>
              <a:sym typeface="Arial"/>
            </a:endParaRPr>
          </a:p>
          <a:p>
            <a:pPr marL="457200" lvl="0" indent="-342900" algn="r" rtl="1">
              <a:lnSpc>
                <a:spcPct val="115000"/>
              </a:lnSpc>
              <a:spcBef>
                <a:spcPts val="0"/>
              </a:spcBef>
              <a:spcAft>
                <a:spcPts val="0"/>
              </a:spcAft>
              <a:buClr>
                <a:srgbClr val="000000"/>
              </a:buClr>
              <a:buSzPts val="1800"/>
              <a:buFont typeface="Arial"/>
              <a:buChar char="❖"/>
            </a:pPr>
            <a:r>
              <a:rPr lang="en" sz="1800">
                <a:solidFill>
                  <a:srgbClr val="000000"/>
                </a:solidFill>
                <a:latin typeface="Arial"/>
                <a:ea typeface="Arial"/>
                <a:cs typeface="Arial"/>
                <a:sym typeface="Arial"/>
              </a:rPr>
              <a:t>لا يعد الملف الطبي بينة مستقلة لاحتمال التلاعب فيه.</a:t>
            </a:r>
            <a:endParaRPr sz="1800">
              <a:solidFill>
                <a:srgbClr val="000000"/>
              </a:solidFill>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C99A1F9E-861C-6D4A-83DA-C1C1B44B47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p:transition advTm="8290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8"/>
          <p:cNvSpPr txBox="1">
            <a:spLocks noGrp="1"/>
          </p:cNvSpPr>
          <p:nvPr>
            <p:ph type="title"/>
          </p:nvPr>
        </p:nvSpPr>
        <p:spPr>
          <a:xfrm>
            <a:off x="4047350" y="0"/>
            <a:ext cx="46500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من ينظر في قضايا الأخطاء الطبية؟</a:t>
            </a:r>
            <a:endParaRPr b="1"/>
          </a:p>
        </p:txBody>
      </p:sp>
      <p:pic>
        <p:nvPicPr>
          <p:cNvPr id="2" name="Audio 1">
            <a:hlinkClick r:id="" action="ppaction://media"/>
            <a:extLst>
              <a:ext uri="{FF2B5EF4-FFF2-40B4-BE49-F238E27FC236}">
                <a16:creationId xmlns:a16="http://schemas.microsoft.com/office/drawing/2014/main" id="{A4E6DDC9-F1AF-AE43-8FE2-2D8DB18E34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p:transition advTm="530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9"/>
          <p:cNvSpPr txBox="1">
            <a:spLocks noGrp="1"/>
          </p:cNvSpPr>
          <p:nvPr>
            <p:ph type="title"/>
          </p:nvPr>
        </p:nvSpPr>
        <p:spPr>
          <a:xfrm>
            <a:off x="4047350" y="0"/>
            <a:ext cx="46500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من ينظر في قضايا الأخطاء الطبية؟</a:t>
            </a:r>
            <a:endParaRPr b="1"/>
          </a:p>
        </p:txBody>
      </p:sp>
      <p:sp>
        <p:nvSpPr>
          <p:cNvPr id="228" name="Google Shape;228;p39"/>
          <p:cNvSpPr txBox="1">
            <a:spLocks noGrp="1"/>
          </p:cNvSpPr>
          <p:nvPr>
            <p:ph type="body" idx="1"/>
          </p:nvPr>
        </p:nvSpPr>
        <p:spPr>
          <a:xfrm>
            <a:off x="685100" y="1538075"/>
            <a:ext cx="7947300" cy="3387900"/>
          </a:xfrm>
          <a:prstGeom prst="rect">
            <a:avLst/>
          </a:prstGeom>
        </p:spPr>
        <p:txBody>
          <a:bodyPr spcFirstLastPara="1" wrap="square" lIns="91425" tIns="91425" rIns="91425" bIns="91425" anchor="t" anchorCtr="0">
            <a:noAutofit/>
          </a:bodyPr>
          <a:lstStyle/>
          <a:p>
            <a:pPr marL="457200" lvl="0" indent="-330200" algn="r" rtl="1">
              <a:lnSpc>
                <a:spcPct val="115000"/>
              </a:lnSpc>
              <a:spcBef>
                <a:spcPts val="0"/>
              </a:spcBef>
              <a:spcAft>
                <a:spcPts val="0"/>
              </a:spcAft>
              <a:buClr>
                <a:srgbClr val="000000"/>
              </a:buClr>
              <a:buSzPts val="1600"/>
              <a:buFont typeface="Arial"/>
              <a:buChar char="❖"/>
            </a:pPr>
            <a:r>
              <a:rPr lang="en" sz="1600" b="1">
                <a:solidFill>
                  <a:schemeClr val="dk2"/>
                </a:solidFill>
                <a:highlight>
                  <a:srgbClr val="FFFFFF"/>
                </a:highlight>
                <a:latin typeface="Arial"/>
                <a:ea typeface="Arial"/>
                <a:cs typeface="Arial"/>
                <a:sym typeface="Arial"/>
              </a:rPr>
              <a:t> الهيئات الصحية الشرعية.</a:t>
            </a:r>
            <a:endParaRPr sz="1600" b="1">
              <a:solidFill>
                <a:schemeClr val="dk2"/>
              </a:solidFill>
              <a:highlight>
                <a:srgbClr val="FFFFFF"/>
              </a:highlight>
              <a:latin typeface="Arial"/>
              <a:ea typeface="Arial"/>
              <a:cs typeface="Arial"/>
              <a:sym typeface="Arial"/>
            </a:endParaRPr>
          </a:p>
          <a:p>
            <a:pPr marL="457200" lvl="0" indent="-330200" algn="r" rtl="1">
              <a:lnSpc>
                <a:spcPct val="115000"/>
              </a:lnSpc>
              <a:spcBef>
                <a:spcPts val="0"/>
              </a:spcBef>
              <a:spcAft>
                <a:spcPts val="0"/>
              </a:spcAft>
              <a:buClr>
                <a:schemeClr val="dk2"/>
              </a:buClr>
              <a:buSzPts val="1600"/>
              <a:buFont typeface="Arial"/>
              <a:buChar char="❖"/>
            </a:pPr>
            <a:r>
              <a:rPr lang="en" sz="1600">
                <a:solidFill>
                  <a:schemeClr val="dk2"/>
                </a:solidFill>
                <a:highlight>
                  <a:srgbClr val="FFFFFF"/>
                </a:highlight>
                <a:latin typeface="Arial"/>
                <a:ea typeface="Arial"/>
                <a:cs typeface="Arial"/>
                <a:sym typeface="Arial"/>
              </a:rPr>
              <a:t>محاكم متخصصة في نظر قضايا الأخطاء الطبية المهنية.</a:t>
            </a:r>
            <a:endParaRPr sz="1600">
              <a:solidFill>
                <a:schemeClr val="dk2"/>
              </a:solidFill>
              <a:highlight>
                <a:srgbClr val="FFFFFF"/>
              </a:highlight>
              <a:latin typeface="Arial"/>
              <a:ea typeface="Arial"/>
              <a:cs typeface="Arial"/>
              <a:sym typeface="Arial"/>
            </a:endParaRPr>
          </a:p>
          <a:p>
            <a:pPr marL="457200" lvl="0" indent="-330200" algn="r" rtl="1">
              <a:lnSpc>
                <a:spcPct val="115000"/>
              </a:lnSpc>
              <a:spcBef>
                <a:spcPts val="0"/>
              </a:spcBef>
              <a:spcAft>
                <a:spcPts val="0"/>
              </a:spcAft>
              <a:buClr>
                <a:schemeClr val="dk2"/>
              </a:buClr>
              <a:buSzPts val="1600"/>
              <a:buFont typeface="Arial"/>
              <a:buChar char="❖"/>
            </a:pPr>
            <a:r>
              <a:rPr lang="en" sz="1600">
                <a:solidFill>
                  <a:schemeClr val="dk2"/>
                </a:solidFill>
                <a:highlight>
                  <a:srgbClr val="FFFFFF"/>
                </a:highlight>
                <a:latin typeface="Arial"/>
                <a:ea typeface="Arial"/>
                <a:cs typeface="Arial"/>
                <a:sym typeface="Arial"/>
              </a:rPr>
              <a:t>عام 2017 بلغ عدد القضايا 3433 قضية.</a:t>
            </a:r>
            <a:endParaRPr sz="1600">
              <a:solidFill>
                <a:schemeClr val="dk2"/>
              </a:solidFill>
              <a:highlight>
                <a:srgbClr val="FFFFFF"/>
              </a:highlight>
              <a:latin typeface="Arial"/>
              <a:ea typeface="Arial"/>
              <a:cs typeface="Arial"/>
              <a:sym typeface="Arial"/>
            </a:endParaRPr>
          </a:p>
          <a:p>
            <a:pPr marL="457200" lvl="0" indent="-330200" algn="r" rtl="1">
              <a:lnSpc>
                <a:spcPct val="115000"/>
              </a:lnSpc>
              <a:spcBef>
                <a:spcPts val="0"/>
              </a:spcBef>
              <a:spcAft>
                <a:spcPts val="0"/>
              </a:spcAft>
              <a:buClr>
                <a:schemeClr val="dk2"/>
              </a:buClr>
              <a:buSzPts val="1600"/>
              <a:buFont typeface="Arial"/>
              <a:buChar char="❖"/>
            </a:pPr>
            <a:r>
              <a:rPr lang="en" sz="1600">
                <a:solidFill>
                  <a:schemeClr val="dk2"/>
                </a:solidFill>
                <a:highlight>
                  <a:srgbClr val="FFFFFF"/>
                </a:highlight>
                <a:latin typeface="Arial"/>
                <a:ea typeface="Arial"/>
                <a:cs typeface="Arial"/>
                <a:sym typeface="Arial"/>
              </a:rPr>
              <a:t>عدد الهيئات الصحية الشرعية بالمملكة (22) هيئة صحية شرعية. </a:t>
            </a:r>
            <a:endParaRPr sz="1600">
              <a:solidFill>
                <a:schemeClr val="dk2"/>
              </a:solidFill>
              <a:highlight>
                <a:srgbClr val="FFFFFF"/>
              </a:highlight>
              <a:latin typeface="Arial"/>
              <a:ea typeface="Arial"/>
              <a:cs typeface="Arial"/>
              <a:sym typeface="Arial"/>
            </a:endParaRPr>
          </a:p>
          <a:p>
            <a:pPr marL="457200" lvl="0" indent="-330200" algn="r" rtl="1">
              <a:lnSpc>
                <a:spcPct val="115000"/>
              </a:lnSpc>
              <a:spcBef>
                <a:spcPts val="0"/>
              </a:spcBef>
              <a:spcAft>
                <a:spcPts val="0"/>
              </a:spcAft>
              <a:buClr>
                <a:schemeClr val="dk2"/>
              </a:buClr>
              <a:buSzPts val="1600"/>
              <a:buFont typeface="Arial"/>
              <a:buChar char="❖"/>
            </a:pPr>
            <a:r>
              <a:rPr lang="en" sz="1600">
                <a:solidFill>
                  <a:schemeClr val="dk2"/>
                </a:solidFill>
                <a:latin typeface="Arial"/>
                <a:ea typeface="Arial"/>
                <a:cs typeface="Arial"/>
                <a:sym typeface="Arial"/>
              </a:rPr>
              <a:t>قاضٍ ( لا تقل درجته عن قاضٍ فئة أ ) يعينه وزير العدل.</a:t>
            </a:r>
            <a:endParaRPr sz="1600">
              <a:solidFill>
                <a:schemeClr val="dk2"/>
              </a:solidFill>
              <a:latin typeface="Arial"/>
              <a:ea typeface="Arial"/>
              <a:cs typeface="Arial"/>
              <a:sym typeface="Arial"/>
            </a:endParaRPr>
          </a:p>
          <a:p>
            <a:pPr marL="457200" lvl="0" indent="-330200" algn="r" rtl="1">
              <a:lnSpc>
                <a:spcPct val="115000"/>
              </a:lnSpc>
              <a:spcBef>
                <a:spcPts val="0"/>
              </a:spcBef>
              <a:spcAft>
                <a:spcPts val="0"/>
              </a:spcAft>
              <a:buClr>
                <a:schemeClr val="dk2"/>
              </a:buClr>
              <a:buSzPts val="1600"/>
              <a:buFont typeface="Arial"/>
              <a:buChar char="❖"/>
            </a:pPr>
            <a:r>
              <a:rPr lang="en" sz="1600">
                <a:solidFill>
                  <a:schemeClr val="dk2"/>
                </a:solidFill>
                <a:latin typeface="Arial"/>
                <a:ea typeface="Arial"/>
                <a:cs typeface="Arial"/>
                <a:sym typeface="Arial"/>
              </a:rPr>
              <a:t>مستشار نظامي يعينه وزير الصحة.</a:t>
            </a:r>
            <a:endParaRPr sz="1600">
              <a:solidFill>
                <a:schemeClr val="dk2"/>
              </a:solidFill>
              <a:latin typeface="Arial"/>
              <a:ea typeface="Arial"/>
              <a:cs typeface="Arial"/>
              <a:sym typeface="Arial"/>
            </a:endParaRPr>
          </a:p>
          <a:p>
            <a:pPr marL="457200" lvl="0" indent="-330200" algn="r" rtl="1">
              <a:lnSpc>
                <a:spcPct val="115000"/>
              </a:lnSpc>
              <a:spcBef>
                <a:spcPts val="0"/>
              </a:spcBef>
              <a:spcAft>
                <a:spcPts val="0"/>
              </a:spcAft>
              <a:buClr>
                <a:schemeClr val="dk2"/>
              </a:buClr>
              <a:buSzPts val="1600"/>
              <a:buFont typeface="Arial"/>
              <a:buChar char="❖"/>
            </a:pPr>
            <a:r>
              <a:rPr lang="en" sz="1600">
                <a:solidFill>
                  <a:schemeClr val="dk2"/>
                </a:solidFill>
                <a:latin typeface="Arial"/>
                <a:ea typeface="Arial"/>
                <a:cs typeface="Arial"/>
                <a:sym typeface="Arial"/>
              </a:rPr>
              <a:t>عضو هيئة تدريس من إحدى كليات الطب يعينه وزير التعليم.</a:t>
            </a:r>
            <a:endParaRPr sz="1600">
              <a:solidFill>
                <a:schemeClr val="dk2"/>
              </a:solidFill>
              <a:latin typeface="Arial"/>
              <a:ea typeface="Arial"/>
              <a:cs typeface="Arial"/>
              <a:sym typeface="Arial"/>
            </a:endParaRPr>
          </a:p>
          <a:p>
            <a:pPr marL="457200" lvl="0" indent="-330200" algn="r" rtl="1">
              <a:lnSpc>
                <a:spcPct val="115000"/>
              </a:lnSpc>
              <a:spcBef>
                <a:spcPts val="0"/>
              </a:spcBef>
              <a:spcAft>
                <a:spcPts val="0"/>
              </a:spcAft>
              <a:buClr>
                <a:schemeClr val="dk2"/>
              </a:buClr>
              <a:buSzPts val="1600"/>
              <a:buFont typeface="Arial"/>
              <a:buChar char="❖"/>
            </a:pPr>
            <a:r>
              <a:rPr lang="en" sz="1600">
                <a:solidFill>
                  <a:schemeClr val="dk2"/>
                </a:solidFill>
                <a:latin typeface="Arial"/>
                <a:ea typeface="Arial"/>
                <a:cs typeface="Arial"/>
                <a:sym typeface="Arial"/>
              </a:rPr>
              <a:t>عضو هيئة تدريس من إحدى كليات الصيدلة يعينه وزير التعليم.</a:t>
            </a:r>
            <a:endParaRPr sz="1600">
              <a:solidFill>
                <a:schemeClr val="dk2"/>
              </a:solidFill>
              <a:latin typeface="Arial"/>
              <a:ea typeface="Arial"/>
              <a:cs typeface="Arial"/>
              <a:sym typeface="Arial"/>
            </a:endParaRPr>
          </a:p>
          <a:p>
            <a:pPr marL="457200" lvl="0" indent="-330200" algn="r" rtl="1">
              <a:lnSpc>
                <a:spcPct val="115000"/>
              </a:lnSpc>
              <a:spcBef>
                <a:spcPts val="0"/>
              </a:spcBef>
              <a:spcAft>
                <a:spcPts val="0"/>
              </a:spcAft>
              <a:buClr>
                <a:schemeClr val="dk2"/>
              </a:buClr>
              <a:buSzPts val="1600"/>
              <a:buFont typeface="Arial"/>
              <a:buChar char="❖"/>
            </a:pPr>
            <a:r>
              <a:rPr lang="en" sz="1600">
                <a:solidFill>
                  <a:schemeClr val="dk2"/>
                </a:solidFill>
                <a:latin typeface="Arial"/>
                <a:ea typeface="Arial"/>
                <a:cs typeface="Arial"/>
                <a:sym typeface="Arial"/>
              </a:rPr>
              <a:t>طبيبان وصيدلي من ذوي الخبرة والكفاءة يعينهم وزير الصحة ويشارك الصيادلة في أعمال هذه الهيئات في القضايا ذات العلاقة بالصيدلة. </a:t>
            </a:r>
            <a:endParaRPr sz="1600">
              <a:solidFill>
                <a:schemeClr val="dk2"/>
              </a:solidFill>
              <a:latin typeface="Arial"/>
              <a:ea typeface="Arial"/>
              <a:cs typeface="Arial"/>
              <a:sym typeface="Arial"/>
            </a:endParaRPr>
          </a:p>
          <a:p>
            <a:pPr marL="0" lvl="0" indent="0" algn="r" rtl="1">
              <a:lnSpc>
                <a:spcPct val="115000"/>
              </a:lnSpc>
              <a:spcBef>
                <a:spcPts val="0"/>
              </a:spcBef>
              <a:spcAft>
                <a:spcPts val="0"/>
              </a:spcAft>
              <a:buNone/>
            </a:pPr>
            <a:endParaRPr sz="1600">
              <a:solidFill>
                <a:schemeClr val="dk2"/>
              </a:solidFill>
              <a:highlight>
                <a:srgbClr val="FFFFFF"/>
              </a:highlight>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6FAEFFFE-C329-3444-8718-EE4A7F857E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p:transition advTm="4688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0"/>
          <p:cNvSpPr txBox="1">
            <a:spLocks noGrp="1"/>
          </p:cNvSpPr>
          <p:nvPr>
            <p:ph type="title"/>
          </p:nvPr>
        </p:nvSpPr>
        <p:spPr>
          <a:xfrm>
            <a:off x="4047350" y="0"/>
            <a:ext cx="46500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نظام مزاولة المهن الصحية</a:t>
            </a:r>
            <a:endParaRPr b="1"/>
          </a:p>
        </p:txBody>
      </p:sp>
      <p:sp>
        <p:nvSpPr>
          <p:cNvPr id="234" name="Google Shape;234;p40"/>
          <p:cNvSpPr txBox="1">
            <a:spLocks noGrp="1"/>
          </p:cNvSpPr>
          <p:nvPr>
            <p:ph type="body" idx="1"/>
          </p:nvPr>
        </p:nvSpPr>
        <p:spPr>
          <a:xfrm>
            <a:off x="685100" y="1538075"/>
            <a:ext cx="7947300" cy="3387900"/>
          </a:xfrm>
          <a:prstGeom prst="rect">
            <a:avLst/>
          </a:prstGeom>
        </p:spPr>
        <p:txBody>
          <a:bodyPr spcFirstLastPara="1" wrap="square" lIns="91425" tIns="91425" rIns="91425" bIns="91425" anchor="t" anchorCtr="0">
            <a:noAutofit/>
          </a:bodyPr>
          <a:lstStyle/>
          <a:p>
            <a:pPr marL="457200" lvl="0" indent="-342900" algn="r" rtl="1">
              <a:lnSpc>
                <a:spcPct val="115000"/>
              </a:lnSpc>
              <a:spcBef>
                <a:spcPts val="0"/>
              </a:spcBef>
              <a:spcAft>
                <a:spcPts val="0"/>
              </a:spcAft>
              <a:buClr>
                <a:schemeClr val="dk2"/>
              </a:buClr>
              <a:buSzPts val="1800"/>
              <a:buFont typeface="Arial"/>
              <a:buChar char="❖"/>
            </a:pPr>
            <a:r>
              <a:rPr lang="en" sz="1800" b="1">
                <a:solidFill>
                  <a:schemeClr val="dk2"/>
                </a:solidFill>
                <a:highlight>
                  <a:srgbClr val="FFFFFF"/>
                </a:highlight>
                <a:latin typeface="Arial"/>
                <a:ea typeface="Arial"/>
                <a:cs typeface="Arial"/>
                <a:sym typeface="Arial"/>
              </a:rPr>
              <a:t>الصادر بالمرسوم الملكي رقم (م/59) وتاريخ 4/11/1426هـ.</a:t>
            </a:r>
            <a:endParaRPr sz="1800" b="1">
              <a:solidFill>
                <a:schemeClr val="dk2"/>
              </a:solidFill>
              <a:highlight>
                <a:srgbClr val="FFFFFF"/>
              </a:highlight>
              <a:latin typeface="Arial"/>
              <a:ea typeface="Arial"/>
              <a:cs typeface="Arial"/>
              <a:sym typeface="Arial"/>
            </a:endParaRPr>
          </a:p>
          <a:p>
            <a:pPr marL="457200" lvl="0" indent="-342900" algn="r" rtl="1">
              <a:lnSpc>
                <a:spcPct val="115000"/>
              </a:lnSpc>
              <a:spcBef>
                <a:spcPts val="0"/>
              </a:spcBef>
              <a:spcAft>
                <a:spcPts val="0"/>
              </a:spcAft>
              <a:buClr>
                <a:schemeClr val="dk2"/>
              </a:buClr>
              <a:buSzPts val="1800"/>
              <a:buFont typeface="Arial"/>
              <a:buChar char="❖"/>
            </a:pPr>
            <a:r>
              <a:rPr lang="en" sz="1800" b="1">
                <a:solidFill>
                  <a:schemeClr val="dk2"/>
                </a:solidFill>
                <a:highlight>
                  <a:srgbClr val="FFFFFF"/>
                </a:highlight>
                <a:latin typeface="Arial"/>
                <a:ea typeface="Arial"/>
                <a:cs typeface="Arial"/>
                <a:sym typeface="Arial"/>
              </a:rPr>
              <a:t> لائحته التنفيذية الصادرة بالقرار الوزاري رقم (4080489) وتاريخ 2/1/1439هـ</a:t>
            </a:r>
            <a:endParaRPr sz="1800">
              <a:solidFill>
                <a:schemeClr val="dk2"/>
              </a:solidFill>
              <a:highlight>
                <a:srgbClr val="FFFFFF"/>
              </a:highlight>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FE334C03-1140-9242-8AAA-8400A3C0FE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p:transition advTm="1445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4"/>
          <p:cNvSpPr txBox="1">
            <a:spLocks noGrp="1"/>
          </p:cNvSpPr>
          <p:nvPr>
            <p:ph type="body" idx="1"/>
          </p:nvPr>
        </p:nvSpPr>
        <p:spPr>
          <a:xfrm>
            <a:off x="1616475" y="0"/>
            <a:ext cx="5910900" cy="3769800"/>
          </a:xfrm>
          <a:prstGeom prst="rect">
            <a:avLst/>
          </a:prstGeom>
        </p:spPr>
        <p:txBody>
          <a:bodyPr spcFirstLastPara="1" wrap="square" lIns="91425" tIns="91425" rIns="91425" bIns="91425" anchor="ctr" anchorCtr="0">
            <a:noAutofit/>
          </a:bodyPr>
          <a:lstStyle/>
          <a:p>
            <a:pPr marL="0" lvl="0" indent="0" algn="ctr" rtl="1">
              <a:spcBef>
                <a:spcPts val="600"/>
              </a:spcBef>
              <a:spcAft>
                <a:spcPts val="0"/>
              </a:spcAft>
              <a:buNone/>
            </a:pPr>
            <a:r>
              <a:rPr lang="en" sz="2400" i="0">
                <a:solidFill>
                  <a:srgbClr val="F3F3F3"/>
                </a:solidFill>
                <a:latin typeface="Arial"/>
                <a:ea typeface="Arial"/>
                <a:cs typeface="Arial"/>
                <a:sym typeface="Arial"/>
              </a:rPr>
              <a:t>التعريف؟</a:t>
            </a:r>
            <a:endParaRPr sz="2400">
              <a:solidFill>
                <a:srgbClr val="F3F3F3"/>
              </a:solidFill>
            </a:endParaRPr>
          </a:p>
        </p:txBody>
      </p:sp>
      <p:pic>
        <p:nvPicPr>
          <p:cNvPr id="2" name="Audio 1">
            <a:hlinkClick r:id="" action="ppaction://media"/>
            <a:extLst>
              <a:ext uri="{FF2B5EF4-FFF2-40B4-BE49-F238E27FC236}">
                <a16:creationId xmlns:a16="http://schemas.microsoft.com/office/drawing/2014/main" id="{45DA66C7-0506-214C-9EA9-9EC6EB177E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p:transition advTm="277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1"/>
          <p:cNvSpPr txBox="1">
            <a:spLocks noGrp="1"/>
          </p:cNvSpPr>
          <p:nvPr>
            <p:ph type="title"/>
          </p:nvPr>
        </p:nvSpPr>
        <p:spPr>
          <a:xfrm>
            <a:off x="4047350" y="0"/>
            <a:ext cx="46500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فصول النظام</a:t>
            </a:r>
            <a:endParaRPr b="1"/>
          </a:p>
        </p:txBody>
      </p:sp>
      <p:sp>
        <p:nvSpPr>
          <p:cNvPr id="240" name="Google Shape;240;p41"/>
          <p:cNvSpPr txBox="1">
            <a:spLocks noGrp="1"/>
          </p:cNvSpPr>
          <p:nvPr>
            <p:ph type="body" idx="1"/>
          </p:nvPr>
        </p:nvSpPr>
        <p:spPr>
          <a:xfrm>
            <a:off x="685100" y="1538075"/>
            <a:ext cx="7947300" cy="3387900"/>
          </a:xfrm>
          <a:prstGeom prst="rect">
            <a:avLst/>
          </a:prstGeom>
        </p:spPr>
        <p:txBody>
          <a:bodyPr spcFirstLastPara="1" wrap="square" lIns="91425" tIns="91425" rIns="91425" bIns="91425" anchor="t" anchorCtr="0">
            <a:noAutofit/>
          </a:bodyPr>
          <a:lstStyle/>
          <a:p>
            <a:pPr marL="457200" lvl="0" indent="-342900" algn="r" rtl="1">
              <a:lnSpc>
                <a:spcPct val="115000"/>
              </a:lnSpc>
              <a:spcBef>
                <a:spcPts val="0"/>
              </a:spcBef>
              <a:spcAft>
                <a:spcPts val="0"/>
              </a:spcAft>
              <a:buClr>
                <a:schemeClr val="dk2"/>
              </a:buClr>
              <a:buSzPts val="1800"/>
              <a:buFont typeface="Arial"/>
              <a:buAutoNum type="arabicPeriod"/>
            </a:pPr>
            <a:r>
              <a:rPr lang="en" sz="1800" b="1">
                <a:solidFill>
                  <a:schemeClr val="dk2"/>
                </a:solidFill>
                <a:highlight>
                  <a:srgbClr val="FFFFFF"/>
                </a:highlight>
                <a:latin typeface="Arial"/>
                <a:ea typeface="Arial"/>
                <a:cs typeface="Arial"/>
                <a:sym typeface="Arial"/>
              </a:rPr>
              <a:t>الترخيص بمزاولة المهنة.</a:t>
            </a:r>
            <a:endParaRPr sz="1800" b="1">
              <a:solidFill>
                <a:schemeClr val="dk2"/>
              </a:solidFill>
              <a:highlight>
                <a:srgbClr val="FFFFFF"/>
              </a:highlight>
              <a:latin typeface="Arial"/>
              <a:ea typeface="Arial"/>
              <a:cs typeface="Arial"/>
              <a:sym typeface="Arial"/>
            </a:endParaRPr>
          </a:p>
          <a:p>
            <a:pPr marL="457200" lvl="0" indent="-342900" algn="r" rtl="1">
              <a:lnSpc>
                <a:spcPct val="115000"/>
              </a:lnSpc>
              <a:spcBef>
                <a:spcPts val="0"/>
              </a:spcBef>
              <a:spcAft>
                <a:spcPts val="0"/>
              </a:spcAft>
              <a:buClr>
                <a:schemeClr val="dk2"/>
              </a:buClr>
              <a:buSzPts val="1800"/>
              <a:buFont typeface="Arial"/>
              <a:buAutoNum type="arabicPeriod"/>
            </a:pPr>
            <a:r>
              <a:rPr lang="en" sz="1800" b="1">
                <a:solidFill>
                  <a:schemeClr val="dk2"/>
                </a:solidFill>
                <a:highlight>
                  <a:srgbClr val="FFFFFF"/>
                </a:highlight>
                <a:latin typeface="Arial"/>
                <a:ea typeface="Arial"/>
                <a:cs typeface="Arial"/>
                <a:sym typeface="Arial"/>
              </a:rPr>
              <a:t>واجبات الممارس الصحي.</a:t>
            </a:r>
            <a:endParaRPr sz="1800" b="1">
              <a:solidFill>
                <a:schemeClr val="dk2"/>
              </a:solidFill>
              <a:highlight>
                <a:srgbClr val="FFFFFF"/>
              </a:highlight>
              <a:latin typeface="Arial"/>
              <a:ea typeface="Arial"/>
              <a:cs typeface="Arial"/>
              <a:sym typeface="Arial"/>
            </a:endParaRPr>
          </a:p>
          <a:p>
            <a:pPr marL="457200" lvl="0" indent="-342900" algn="r" rtl="1">
              <a:lnSpc>
                <a:spcPct val="115000"/>
              </a:lnSpc>
              <a:spcBef>
                <a:spcPts val="0"/>
              </a:spcBef>
              <a:spcAft>
                <a:spcPts val="0"/>
              </a:spcAft>
              <a:buClr>
                <a:schemeClr val="dk2"/>
              </a:buClr>
              <a:buSzPts val="1800"/>
              <a:buFont typeface="Arial"/>
              <a:buAutoNum type="arabicPeriod"/>
            </a:pPr>
            <a:r>
              <a:rPr lang="en" sz="1800" b="1">
                <a:solidFill>
                  <a:schemeClr val="dk2"/>
                </a:solidFill>
                <a:highlight>
                  <a:srgbClr val="FFFFFF"/>
                </a:highlight>
                <a:latin typeface="Arial"/>
                <a:ea typeface="Arial"/>
                <a:cs typeface="Arial"/>
                <a:sym typeface="Arial"/>
              </a:rPr>
              <a:t>المسؤولية المهنية.</a:t>
            </a:r>
            <a:endParaRPr sz="1800" b="1">
              <a:solidFill>
                <a:schemeClr val="dk2"/>
              </a:solidFill>
              <a:highlight>
                <a:srgbClr val="FFFFFF"/>
              </a:highlight>
              <a:latin typeface="Arial"/>
              <a:ea typeface="Arial"/>
              <a:cs typeface="Arial"/>
              <a:sym typeface="Arial"/>
            </a:endParaRPr>
          </a:p>
          <a:p>
            <a:pPr marL="457200" lvl="0" indent="-342900" algn="r" rtl="1">
              <a:lnSpc>
                <a:spcPct val="115000"/>
              </a:lnSpc>
              <a:spcBef>
                <a:spcPts val="0"/>
              </a:spcBef>
              <a:spcAft>
                <a:spcPts val="0"/>
              </a:spcAft>
              <a:buClr>
                <a:schemeClr val="dk2"/>
              </a:buClr>
              <a:buSzPts val="1800"/>
              <a:buFont typeface="Arial"/>
              <a:buAutoNum type="arabicPeriod"/>
            </a:pPr>
            <a:r>
              <a:rPr lang="en" sz="1800" b="1">
                <a:solidFill>
                  <a:schemeClr val="dk2"/>
                </a:solidFill>
                <a:highlight>
                  <a:srgbClr val="FFFFFF"/>
                </a:highlight>
                <a:latin typeface="Arial"/>
                <a:ea typeface="Arial"/>
                <a:cs typeface="Arial"/>
                <a:sym typeface="Arial"/>
              </a:rPr>
              <a:t>التحقيق والمحاكمة.</a:t>
            </a:r>
            <a:endParaRPr sz="1800" b="1">
              <a:solidFill>
                <a:schemeClr val="dk2"/>
              </a:solidFill>
              <a:highlight>
                <a:srgbClr val="FFFFFF"/>
              </a:highlight>
              <a:latin typeface="Arial"/>
              <a:ea typeface="Arial"/>
              <a:cs typeface="Arial"/>
              <a:sym typeface="Arial"/>
            </a:endParaRPr>
          </a:p>
          <a:p>
            <a:pPr marL="457200" lvl="0" indent="-342900" algn="r" rtl="1">
              <a:lnSpc>
                <a:spcPct val="115000"/>
              </a:lnSpc>
              <a:spcBef>
                <a:spcPts val="0"/>
              </a:spcBef>
              <a:spcAft>
                <a:spcPts val="0"/>
              </a:spcAft>
              <a:buClr>
                <a:schemeClr val="dk2"/>
              </a:buClr>
              <a:buSzPts val="1800"/>
              <a:buFont typeface="Arial"/>
              <a:buAutoNum type="arabicPeriod"/>
            </a:pPr>
            <a:r>
              <a:rPr lang="en" sz="1800" b="1">
                <a:solidFill>
                  <a:schemeClr val="dk2"/>
                </a:solidFill>
                <a:highlight>
                  <a:srgbClr val="FFFFFF"/>
                </a:highlight>
                <a:latin typeface="Arial"/>
                <a:ea typeface="Arial"/>
                <a:cs typeface="Arial"/>
                <a:sym typeface="Arial"/>
              </a:rPr>
              <a:t>أحكام ختامية.</a:t>
            </a:r>
            <a:endParaRPr sz="1800" b="1">
              <a:solidFill>
                <a:schemeClr val="dk2"/>
              </a:solidFill>
              <a:highlight>
                <a:srgbClr val="FFFFFF"/>
              </a:highlight>
              <a:latin typeface="Arial"/>
              <a:ea typeface="Arial"/>
              <a:cs typeface="Arial"/>
              <a:sym typeface="Arial"/>
            </a:endParaRPr>
          </a:p>
          <a:p>
            <a:pPr marL="0" lvl="0" indent="0" algn="r" rtl="1">
              <a:lnSpc>
                <a:spcPct val="115000"/>
              </a:lnSpc>
              <a:spcBef>
                <a:spcPts val="0"/>
              </a:spcBef>
              <a:spcAft>
                <a:spcPts val="0"/>
              </a:spcAft>
              <a:buNone/>
            </a:pPr>
            <a:endParaRPr sz="1800" b="1">
              <a:solidFill>
                <a:schemeClr val="dk2"/>
              </a:solidFill>
              <a:highlight>
                <a:srgbClr val="FFFFFF"/>
              </a:highlight>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1B91CDA3-4F13-3748-9757-9B39439988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p:transition advTm="3615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2"/>
          <p:cNvSpPr txBox="1">
            <a:spLocks noGrp="1"/>
          </p:cNvSpPr>
          <p:nvPr>
            <p:ph type="title"/>
          </p:nvPr>
        </p:nvSpPr>
        <p:spPr>
          <a:xfrm>
            <a:off x="2476900" y="0"/>
            <a:ext cx="62205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الفصل الثاني واجبات الممارس الصحي</a:t>
            </a:r>
            <a:endParaRPr/>
          </a:p>
        </p:txBody>
      </p:sp>
      <p:sp>
        <p:nvSpPr>
          <p:cNvPr id="246" name="Google Shape;246;p42"/>
          <p:cNvSpPr txBox="1">
            <a:spLocks noGrp="1"/>
          </p:cNvSpPr>
          <p:nvPr>
            <p:ph type="body" idx="1"/>
          </p:nvPr>
        </p:nvSpPr>
        <p:spPr>
          <a:xfrm>
            <a:off x="685100" y="1538075"/>
            <a:ext cx="7947300" cy="3387900"/>
          </a:xfrm>
          <a:prstGeom prst="rect">
            <a:avLst/>
          </a:prstGeom>
        </p:spPr>
        <p:txBody>
          <a:bodyPr spcFirstLastPara="1" wrap="square" lIns="91425" tIns="91425" rIns="91425" bIns="91425" anchor="t" anchorCtr="0">
            <a:noAutofit/>
          </a:bodyPr>
          <a:lstStyle/>
          <a:p>
            <a:pPr marL="0" lvl="0" indent="0" algn="r" rtl="1">
              <a:lnSpc>
                <a:spcPct val="115000"/>
              </a:lnSpc>
              <a:spcBef>
                <a:spcPts val="0"/>
              </a:spcBef>
              <a:spcAft>
                <a:spcPts val="0"/>
              </a:spcAft>
              <a:buClr>
                <a:schemeClr val="dk1"/>
              </a:buClr>
              <a:buSzPts val="1100"/>
              <a:buFont typeface="Arial"/>
              <a:buNone/>
            </a:pPr>
            <a:r>
              <a:rPr lang="en" sz="1600" b="1">
                <a:solidFill>
                  <a:schemeClr val="dk2"/>
                </a:solidFill>
                <a:highlight>
                  <a:srgbClr val="FFFFFF"/>
                </a:highlight>
                <a:latin typeface="Arial"/>
                <a:ea typeface="Arial"/>
                <a:cs typeface="Arial"/>
                <a:sym typeface="Arial"/>
              </a:rPr>
              <a:t>الفرع الأول</a:t>
            </a:r>
            <a:endParaRPr sz="1600" b="1">
              <a:solidFill>
                <a:schemeClr val="dk2"/>
              </a:solidFill>
              <a:highlight>
                <a:srgbClr val="FFFFFF"/>
              </a:highlight>
              <a:latin typeface="Arial"/>
              <a:ea typeface="Arial"/>
              <a:cs typeface="Arial"/>
              <a:sym typeface="Arial"/>
            </a:endParaRPr>
          </a:p>
          <a:p>
            <a:pPr marL="0" lvl="0" indent="0" algn="r" rtl="1">
              <a:lnSpc>
                <a:spcPct val="115000"/>
              </a:lnSpc>
              <a:spcBef>
                <a:spcPts val="0"/>
              </a:spcBef>
              <a:spcAft>
                <a:spcPts val="0"/>
              </a:spcAft>
              <a:buClr>
                <a:schemeClr val="dk1"/>
              </a:buClr>
              <a:buSzPts val="1100"/>
              <a:buFont typeface="Arial"/>
              <a:buNone/>
            </a:pPr>
            <a:r>
              <a:rPr lang="en" sz="1600" b="1">
                <a:solidFill>
                  <a:schemeClr val="dk2"/>
                </a:solidFill>
                <a:highlight>
                  <a:srgbClr val="FFFFFF"/>
                </a:highlight>
                <a:latin typeface="Arial"/>
                <a:ea typeface="Arial"/>
                <a:cs typeface="Arial"/>
                <a:sym typeface="Arial"/>
              </a:rPr>
              <a:t>الواجبات العامة للممارس الصحي</a:t>
            </a:r>
            <a:endParaRPr sz="1600" b="1">
              <a:solidFill>
                <a:schemeClr val="dk2"/>
              </a:solidFill>
              <a:highlight>
                <a:srgbClr val="FFFFFF"/>
              </a:highlight>
              <a:latin typeface="Arial"/>
              <a:ea typeface="Arial"/>
              <a:cs typeface="Arial"/>
              <a:sym typeface="Arial"/>
            </a:endParaRPr>
          </a:p>
          <a:p>
            <a:pPr marL="0" lvl="0" indent="0" algn="r" rtl="1">
              <a:lnSpc>
                <a:spcPct val="115000"/>
              </a:lnSpc>
              <a:spcBef>
                <a:spcPts val="0"/>
              </a:spcBef>
              <a:spcAft>
                <a:spcPts val="0"/>
              </a:spcAft>
              <a:buNone/>
            </a:pPr>
            <a:endParaRPr sz="1600" b="1">
              <a:solidFill>
                <a:schemeClr val="dk2"/>
              </a:solidFill>
              <a:highlight>
                <a:srgbClr val="FFFFFF"/>
              </a:highlight>
              <a:latin typeface="Arial"/>
              <a:ea typeface="Arial"/>
              <a:cs typeface="Arial"/>
              <a:sym typeface="Arial"/>
            </a:endParaRPr>
          </a:p>
          <a:p>
            <a:pPr marL="0" lvl="0" indent="0" algn="r" rtl="1">
              <a:lnSpc>
                <a:spcPct val="115000"/>
              </a:lnSpc>
              <a:spcBef>
                <a:spcPts val="0"/>
              </a:spcBef>
              <a:spcAft>
                <a:spcPts val="0"/>
              </a:spcAft>
              <a:buClr>
                <a:schemeClr val="dk1"/>
              </a:buClr>
              <a:buSzPts val="1100"/>
              <a:buFont typeface="Arial"/>
              <a:buNone/>
            </a:pPr>
            <a:r>
              <a:rPr lang="en" sz="1600" b="1">
                <a:solidFill>
                  <a:schemeClr val="dk2"/>
                </a:solidFill>
                <a:highlight>
                  <a:srgbClr val="FFFFFF"/>
                </a:highlight>
                <a:latin typeface="Arial"/>
                <a:ea typeface="Arial"/>
                <a:cs typeface="Arial"/>
                <a:sym typeface="Arial"/>
              </a:rPr>
              <a:t>الفرع الثاني</a:t>
            </a:r>
            <a:endParaRPr sz="1600" b="1">
              <a:solidFill>
                <a:schemeClr val="dk2"/>
              </a:solidFill>
              <a:highlight>
                <a:srgbClr val="FFFFFF"/>
              </a:highlight>
              <a:latin typeface="Arial"/>
              <a:ea typeface="Arial"/>
              <a:cs typeface="Arial"/>
              <a:sym typeface="Arial"/>
            </a:endParaRPr>
          </a:p>
          <a:p>
            <a:pPr marL="0" lvl="0" indent="0" algn="r" rtl="1">
              <a:lnSpc>
                <a:spcPct val="115000"/>
              </a:lnSpc>
              <a:spcBef>
                <a:spcPts val="0"/>
              </a:spcBef>
              <a:spcAft>
                <a:spcPts val="0"/>
              </a:spcAft>
              <a:buNone/>
            </a:pPr>
            <a:r>
              <a:rPr lang="en" sz="1600" b="1">
                <a:solidFill>
                  <a:schemeClr val="dk2"/>
                </a:solidFill>
                <a:highlight>
                  <a:srgbClr val="FFFFFF"/>
                </a:highlight>
                <a:latin typeface="Arial"/>
                <a:ea typeface="Arial"/>
                <a:cs typeface="Arial"/>
                <a:sym typeface="Arial"/>
              </a:rPr>
              <a:t>واجبات الممارس الصحي نحو المرضى</a:t>
            </a:r>
            <a:endParaRPr sz="1600" b="1">
              <a:solidFill>
                <a:schemeClr val="dk2"/>
              </a:solidFill>
              <a:highlight>
                <a:srgbClr val="FFFFFF"/>
              </a:highlight>
              <a:latin typeface="Arial"/>
              <a:ea typeface="Arial"/>
              <a:cs typeface="Arial"/>
              <a:sym typeface="Arial"/>
            </a:endParaRPr>
          </a:p>
          <a:p>
            <a:pPr marL="0" lvl="0" indent="0" algn="r" rtl="1">
              <a:lnSpc>
                <a:spcPct val="115000"/>
              </a:lnSpc>
              <a:spcBef>
                <a:spcPts val="0"/>
              </a:spcBef>
              <a:spcAft>
                <a:spcPts val="0"/>
              </a:spcAft>
              <a:buNone/>
            </a:pPr>
            <a:endParaRPr sz="1600" b="1">
              <a:solidFill>
                <a:schemeClr val="dk2"/>
              </a:solidFill>
              <a:highlight>
                <a:srgbClr val="FFFFFF"/>
              </a:highlight>
              <a:latin typeface="Arial"/>
              <a:ea typeface="Arial"/>
              <a:cs typeface="Arial"/>
              <a:sym typeface="Arial"/>
            </a:endParaRPr>
          </a:p>
          <a:p>
            <a:pPr marL="0" lvl="0" indent="0" algn="r" rtl="1">
              <a:lnSpc>
                <a:spcPct val="115000"/>
              </a:lnSpc>
              <a:spcBef>
                <a:spcPts val="0"/>
              </a:spcBef>
              <a:spcAft>
                <a:spcPts val="0"/>
              </a:spcAft>
              <a:buNone/>
            </a:pPr>
            <a:r>
              <a:rPr lang="en" sz="1600" b="1">
                <a:solidFill>
                  <a:schemeClr val="dk2"/>
                </a:solidFill>
                <a:highlight>
                  <a:srgbClr val="FFFFFF"/>
                </a:highlight>
                <a:latin typeface="Arial"/>
                <a:ea typeface="Arial"/>
                <a:cs typeface="Arial"/>
                <a:sym typeface="Arial"/>
              </a:rPr>
              <a:t>الفرع الثالث</a:t>
            </a:r>
            <a:endParaRPr sz="1600" b="1">
              <a:solidFill>
                <a:schemeClr val="dk2"/>
              </a:solidFill>
              <a:highlight>
                <a:srgbClr val="FFFFFF"/>
              </a:highlight>
              <a:latin typeface="Arial"/>
              <a:ea typeface="Arial"/>
              <a:cs typeface="Arial"/>
              <a:sym typeface="Arial"/>
            </a:endParaRPr>
          </a:p>
          <a:p>
            <a:pPr marL="0" lvl="0" indent="0" algn="r" rtl="1">
              <a:lnSpc>
                <a:spcPct val="115000"/>
              </a:lnSpc>
              <a:spcBef>
                <a:spcPts val="0"/>
              </a:spcBef>
              <a:spcAft>
                <a:spcPts val="0"/>
              </a:spcAft>
              <a:buClr>
                <a:schemeClr val="dk1"/>
              </a:buClr>
              <a:buSzPts val="1100"/>
              <a:buFont typeface="Arial"/>
              <a:buNone/>
            </a:pPr>
            <a:r>
              <a:rPr lang="en" sz="1600" b="1">
                <a:solidFill>
                  <a:schemeClr val="dk2"/>
                </a:solidFill>
                <a:highlight>
                  <a:srgbClr val="FFFFFF"/>
                </a:highlight>
                <a:latin typeface="Arial"/>
                <a:ea typeface="Arial"/>
                <a:cs typeface="Arial"/>
                <a:sym typeface="Arial"/>
              </a:rPr>
              <a:t>واجبات الزمالة</a:t>
            </a:r>
            <a:endParaRPr sz="1600" b="1">
              <a:solidFill>
                <a:schemeClr val="dk2"/>
              </a:solidFill>
              <a:highlight>
                <a:srgbClr val="FFFFFF"/>
              </a:highlight>
              <a:latin typeface="Arial"/>
              <a:ea typeface="Arial"/>
              <a:cs typeface="Arial"/>
              <a:sym typeface="Arial"/>
            </a:endParaRPr>
          </a:p>
          <a:p>
            <a:pPr marL="0" lvl="0" indent="0" algn="r" rtl="1">
              <a:lnSpc>
                <a:spcPct val="115000"/>
              </a:lnSpc>
              <a:spcBef>
                <a:spcPts val="0"/>
              </a:spcBef>
              <a:spcAft>
                <a:spcPts val="0"/>
              </a:spcAft>
              <a:buNone/>
            </a:pPr>
            <a:endParaRPr sz="1600" b="1">
              <a:solidFill>
                <a:schemeClr val="dk2"/>
              </a:solidFill>
              <a:highlight>
                <a:srgbClr val="FFFFFF"/>
              </a:highlight>
              <a:latin typeface="Arial"/>
              <a:ea typeface="Arial"/>
              <a:cs typeface="Arial"/>
              <a:sym typeface="Arial"/>
            </a:endParaRPr>
          </a:p>
          <a:p>
            <a:pPr marL="0" lvl="0" indent="0" algn="r" rtl="1">
              <a:lnSpc>
                <a:spcPct val="115000"/>
              </a:lnSpc>
              <a:spcBef>
                <a:spcPts val="0"/>
              </a:spcBef>
              <a:spcAft>
                <a:spcPts val="0"/>
              </a:spcAft>
              <a:buNone/>
            </a:pPr>
            <a:endParaRPr sz="1600" b="1">
              <a:solidFill>
                <a:schemeClr val="dk2"/>
              </a:solidFill>
              <a:highlight>
                <a:srgbClr val="FFFFFF"/>
              </a:highlight>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7582A64A-6207-4447-8259-CD91D08B77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p:transition advTm="1262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3"/>
          <p:cNvSpPr txBox="1">
            <a:spLocks noGrp="1"/>
          </p:cNvSpPr>
          <p:nvPr>
            <p:ph type="title"/>
          </p:nvPr>
        </p:nvSpPr>
        <p:spPr>
          <a:xfrm>
            <a:off x="2476900" y="0"/>
            <a:ext cx="62205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الفصل الثاني الواجبات العامة للممارس الصحي</a:t>
            </a:r>
            <a:endParaRPr/>
          </a:p>
        </p:txBody>
      </p:sp>
      <p:sp>
        <p:nvSpPr>
          <p:cNvPr id="252" name="Google Shape;252;p43"/>
          <p:cNvSpPr txBox="1">
            <a:spLocks noGrp="1"/>
          </p:cNvSpPr>
          <p:nvPr>
            <p:ph type="body" idx="1"/>
          </p:nvPr>
        </p:nvSpPr>
        <p:spPr>
          <a:xfrm>
            <a:off x="685100" y="1538075"/>
            <a:ext cx="7947300" cy="3387900"/>
          </a:xfrm>
          <a:prstGeom prst="rect">
            <a:avLst/>
          </a:prstGeom>
        </p:spPr>
        <p:txBody>
          <a:bodyPr spcFirstLastPara="1" wrap="square" lIns="91425" tIns="91425" rIns="91425" bIns="91425" anchor="t" anchorCtr="0">
            <a:noAutofit/>
          </a:bodyPr>
          <a:lstStyle/>
          <a:p>
            <a:pPr marL="0" lvl="0" indent="0" algn="r" rtl="1">
              <a:lnSpc>
                <a:spcPct val="115000"/>
              </a:lnSpc>
              <a:spcBef>
                <a:spcPts val="0"/>
              </a:spcBef>
              <a:spcAft>
                <a:spcPts val="0"/>
              </a:spcAft>
              <a:buClr>
                <a:schemeClr val="dk1"/>
              </a:buClr>
              <a:buSzPts val="1100"/>
              <a:buFont typeface="Arial"/>
              <a:buNone/>
            </a:pPr>
            <a:r>
              <a:rPr lang="en" sz="1600" b="1">
                <a:solidFill>
                  <a:schemeClr val="dk2"/>
                </a:solidFill>
                <a:highlight>
                  <a:srgbClr val="FFFFFF"/>
                </a:highlight>
                <a:latin typeface="Arial"/>
                <a:ea typeface="Arial"/>
                <a:cs typeface="Arial"/>
                <a:sym typeface="Arial"/>
              </a:rPr>
              <a:t>1-5 على الممارس الصحي احترام حق المريض وفقاً للمبادئ الشرعية والمعايير الطبية المعتمدة.</a:t>
            </a:r>
            <a:endParaRPr sz="1600" b="1">
              <a:solidFill>
                <a:schemeClr val="dk2"/>
              </a:solidFill>
              <a:highlight>
                <a:srgbClr val="FFFFFF"/>
              </a:highlight>
              <a:latin typeface="Arial"/>
              <a:ea typeface="Arial"/>
              <a:cs typeface="Arial"/>
              <a:sym typeface="Arial"/>
            </a:endParaRPr>
          </a:p>
          <a:p>
            <a:pPr marL="0" lvl="0" indent="0" algn="r" rtl="1">
              <a:lnSpc>
                <a:spcPct val="115000"/>
              </a:lnSpc>
              <a:spcBef>
                <a:spcPts val="0"/>
              </a:spcBef>
              <a:spcAft>
                <a:spcPts val="0"/>
              </a:spcAft>
              <a:buClr>
                <a:schemeClr val="dk1"/>
              </a:buClr>
              <a:buSzPts val="1100"/>
              <a:buFont typeface="Arial"/>
              <a:buNone/>
            </a:pPr>
            <a:r>
              <a:rPr lang="en" sz="1600" b="1">
                <a:solidFill>
                  <a:schemeClr val="dk2"/>
                </a:solidFill>
                <a:highlight>
                  <a:srgbClr val="FFFFFF"/>
                </a:highlight>
                <a:latin typeface="Arial"/>
                <a:ea typeface="Arial"/>
                <a:cs typeface="Arial"/>
                <a:sym typeface="Arial"/>
              </a:rPr>
              <a:t>2-5 يسري دليل أخلاقيات مزاولة المهنة الصحية والأدلة الأخرى التي تعتمدها هيئة التخصصات الصحية على ممارسي</a:t>
            </a:r>
            <a:endParaRPr sz="1600" b="1">
              <a:solidFill>
                <a:schemeClr val="dk2"/>
              </a:solidFill>
              <a:highlight>
                <a:srgbClr val="FFFFFF"/>
              </a:highlight>
              <a:latin typeface="Arial"/>
              <a:ea typeface="Arial"/>
              <a:cs typeface="Arial"/>
              <a:sym typeface="Arial"/>
            </a:endParaRPr>
          </a:p>
          <a:p>
            <a:pPr marL="0" lvl="0" indent="0" algn="r" rtl="1">
              <a:lnSpc>
                <a:spcPct val="115000"/>
              </a:lnSpc>
              <a:spcBef>
                <a:spcPts val="0"/>
              </a:spcBef>
              <a:spcAft>
                <a:spcPts val="0"/>
              </a:spcAft>
              <a:buClr>
                <a:schemeClr val="dk1"/>
              </a:buClr>
              <a:buSzPts val="1100"/>
              <a:buFont typeface="Arial"/>
              <a:buNone/>
            </a:pPr>
            <a:r>
              <a:rPr lang="en" sz="1600" b="1">
                <a:solidFill>
                  <a:schemeClr val="dk2"/>
                </a:solidFill>
                <a:highlight>
                  <a:srgbClr val="FFFFFF"/>
                </a:highlight>
                <a:latin typeface="Arial"/>
                <a:ea typeface="Arial"/>
                <a:cs typeface="Arial"/>
                <a:sym typeface="Arial"/>
              </a:rPr>
              <a:t>المهن الصحية.</a:t>
            </a:r>
            <a:endParaRPr sz="1600" b="1">
              <a:solidFill>
                <a:schemeClr val="dk2"/>
              </a:solidFill>
              <a:highlight>
                <a:srgbClr val="FFFFFF"/>
              </a:highlight>
              <a:latin typeface="Arial"/>
              <a:ea typeface="Arial"/>
              <a:cs typeface="Arial"/>
              <a:sym typeface="Arial"/>
            </a:endParaRPr>
          </a:p>
          <a:p>
            <a:pPr marL="0" lvl="0" indent="0" algn="r" rtl="1">
              <a:lnSpc>
                <a:spcPct val="115000"/>
              </a:lnSpc>
              <a:spcBef>
                <a:spcPts val="0"/>
              </a:spcBef>
              <a:spcAft>
                <a:spcPts val="0"/>
              </a:spcAft>
              <a:buClr>
                <a:schemeClr val="dk1"/>
              </a:buClr>
              <a:buSzPts val="1100"/>
              <a:buFont typeface="Arial"/>
              <a:buNone/>
            </a:pPr>
            <a:r>
              <a:rPr lang="en" sz="1600" b="1">
                <a:solidFill>
                  <a:schemeClr val="dk2"/>
                </a:solidFill>
                <a:highlight>
                  <a:srgbClr val="FFFFFF"/>
                </a:highlight>
                <a:latin typeface="Arial"/>
                <a:ea typeface="Arial"/>
                <a:cs typeface="Arial"/>
                <a:sym typeface="Arial"/>
              </a:rPr>
              <a:t>3-5 يحظر على الممارس الصحي تصوير أو نشر العمليات الجراحية أو الإجراءات العلاجية ما لم تتوافر الضوابط التالية:</a:t>
            </a:r>
            <a:endParaRPr sz="1600" b="1">
              <a:solidFill>
                <a:schemeClr val="dk2"/>
              </a:solidFill>
              <a:highlight>
                <a:srgbClr val="FFFFFF"/>
              </a:highlight>
              <a:latin typeface="Arial"/>
              <a:ea typeface="Arial"/>
              <a:cs typeface="Arial"/>
              <a:sym typeface="Arial"/>
            </a:endParaRPr>
          </a:p>
          <a:p>
            <a:pPr marL="0" lvl="0" indent="0" algn="r" rtl="1">
              <a:lnSpc>
                <a:spcPct val="115000"/>
              </a:lnSpc>
              <a:spcBef>
                <a:spcPts val="0"/>
              </a:spcBef>
              <a:spcAft>
                <a:spcPts val="0"/>
              </a:spcAft>
              <a:buClr>
                <a:schemeClr val="dk1"/>
              </a:buClr>
              <a:buSzPts val="1100"/>
              <a:buFont typeface="Arial"/>
              <a:buNone/>
            </a:pPr>
            <a:r>
              <a:rPr lang="en" sz="1600" b="1">
                <a:solidFill>
                  <a:schemeClr val="dk2"/>
                </a:solidFill>
                <a:highlight>
                  <a:srgbClr val="FFFFFF"/>
                </a:highlight>
                <a:latin typeface="Arial"/>
                <a:ea typeface="Arial"/>
                <a:cs typeface="Arial"/>
                <a:sym typeface="Arial"/>
              </a:rPr>
              <a:t>أ- موافقة خطية من المريض.</a:t>
            </a:r>
            <a:endParaRPr sz="1600" b="1">
              <a:solidFill>
                <a:schemeClr val="dk2"/>
              </a:solidFill>
              <a:highlight>
                <a:srgbClr val="FFFFFF"/>
              </a:highlight>
              <a:latin typeface="Arial"/>
              <a:ea typeface="Arial"/>
              <a:cs typeface="Arial"/>
              <a:sym typeface="Arial"/>
            </a:endParaRPr>
          </a:p>
          <a:p>
            <a:pPr marL="0" lvl="0" indent="0" algn="r" rtl="1">
              <a:lnSpc>
                <a:spcPct val="115000"/>
              </a:lnSpc>
              <a:spcBef>
                <a:spcPts val="0"/>
              </a:spcBef>
              <a:spcAft>
                <a:spcPts val="0"/>
              </a:spcAft>
              <a:buClr>
                <a:schemeClr val="dk1"/>
              </a:buClr>
              <a:buSzPts val="1100"/>
              <a:buFont typeface="Arial"/>
              <a:buNone/>
            </a:pPr>
            <a:r>
              <a:rPr lang="en" sz="1600" b="1">
                <a:solidFill>
                  <a:schemeClr val="dk2"/>
                </a:solidFill>
                <a:highlight>
                  <a:srgbClr val="FFFFFF"/>
                </a:highlight>
                <a:latin typeface="Arial"/>
                <a:ea typeface="Arial"/>
                <a:cs typeface="Arial"/>
                <a:sym typeface="Arial"/>
              </a:rPr>
              <a:t>ب- موافقة المنشأة الصحية.</a:t>
            </a:r>
            <a:endParaRPr sz="1600" b="1">
              <a:solidFill>
                <a:schemeClr val="dk2"/>
              </a:solidFill>
              <a:highlight>
                <a:srgbClr val="FFFFFF"/>
              </a:highlight>
              <a:latin typeface="Arial"/>
              <a:ea typeface="Arial"/>
              <a:cs typeface="Arial"/>
              <a:sym typeface="Arial"/>
            </a:endParaRPr>
          </a:p>
          <a:p>
            <a:pPr marL="0" lvl="0" indent="0" algn="r" rtl="1">
              <a:lnSpc>
                <a:spcPct val="115000"/>
              </a:lnSpc>
              <a:spcBef>
                <a:spcPts val="0"/>
              </a:spcBef>
              <a:spcAft>
                <a:spcPts val="0"/>
              </a:spcAft>
              <a:buClr>
                <a:schemeClr val="dk1"/>
              </a:buClr>
              <a:buSzPts val="1100"/>
              <a:buFont typeface="Arial"/>
              <a:buNone/>
            </a:pPr>
            <a:r>
              <a:rPr lang="en" sz="1600" b="1">
                <a:solidFill>
                  <a:schemeClr val="dk2"/>
                </a:solidFill>
                <a:highlight>
                  <a:srgbClr val="FFFFFF"/>
                </a:highlight>
                <a:latin typeface="Arial"/>
                <a:ea typeface="Arial"/>
                <a:cs typeface="Arial"/>
                <a:sym typeface="Arial"/>
              </a:rPr>
              <a:t>ج- أن يكون لأغراض علمية معتمدة.</a:t>
            </a:r>
            <a:endParaRPr sz="1600" b="1">
              <a:solidFill>
                <a:schemeClr val="dk2"/>
              </a:solidFill>
              <a:highlight>
                <a:srgbClr val="FFFFFF"/>
              </a:highlight>
              <a:latin typeface="Arial"/>
              <a:ea typeface="Arial"/>
              <a:cs typeface="Arial"/>
              <a:sym typeface="Arial"/>
            </a:endParaRPr>
          </a:p>
          <a:p>
            <a:pPr marL="0" lvl="0" indent="0" algn="r" rtl="1">
              <a:lnSpc>
                <a:spcPct val="115000"/>
              </a:lnSpc>
              <a:spcBef>
                <a:spcPts val="0"/>
              </a:spcBef>
              <a:spcAft>
                <a:spcPts val="0"/>
              </a:spcAft>
              <a:buClr>
                <a:schemeClr val="dk1"/>
              </a:buClr>
              <a:buSzPts val="1100"/>
              <a:buFont typeface="Arial"/>
              <a:buNone/>
            </a:pPr>
            <a:r>
              <a:rPr lang="en" sz="1600" b="1">
                <a:solidFill>
                  <a:schemeClr val="dk2"/>
                </a:solidFill>
                <a:highlight>
                  <a:srgbClr val="FFFFFF"/>
                </a:highlight>
                <a:latin typeface="Arial"/>
                <a:ea typeface="Arial"/>
                <a:cs typeface="Arial"/>
                <a:sym typeface="Arial"/>
              </a:rPr>
              <a:t>د- أن لا يخالف الآداب العامة وأخلاقيات المهنة.</a:t>
            </a:r>
            <a:endParaRPr sz="1600" b="1">
              <a:solidFill>
                <a:schemeClr val="dk2"/>
              </a:solidFill>
              <a:highlight>
                <a:srgbClr val="FFFFFF"/>
              </a:highlight>
              <a:latin typeface="Arial"/>
              <a:ea typeface="Arial"/>
              <a:cs typeface="Arial"/>
              <a:sym typeface="Arial"/>
            </a:endParaRPr>
          </a:p>
          <a:p>
            <a:pPr marL="0" lvl="0" indent="0" algn="r" rtl="1">
              <a:lnSpc>
                <a:spcPct val="115000"/>
              </a:lnSpc>
              <a:spcBef>
                <a:spcPts val="0"/>
              </a:spcBef>
              <a:spcAft>
                <a:spcPts val="0"/>
              </a:spcAft>
              <a:buNone/>
            </a:pPr>
            <a:endParaRPr sz="1600" b="1">
              <a:solidFill>
                <a:schemeClr val="dk2"/>
              </a:solidFill>
              <a:highlight>
                <a:srgbClr val="FFFFFF"/>
              </a:highlight>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300E5E3D-FFE0-6846-A45E-4868C40316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p:transition advTm="3931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Google Shape;257;p44"/>
          <p:cNvPicPr preferRelativeResize="0"/>
          <p:nvPr/>
        </p:nvPicPr>
        <p:blipFill rotWithShape="1">
          <a:blip r:embed="rId5">
            <a:alphaModFix/>
          </a:blip>
          <a:srcRect l="14488" t="17862" r="15854" b="4678"/>
          <a:stretch/>
        </p:blipFill>
        <p:spPr>
          <a:xfrm>
            <a:off x="2023525" y="697763"/>
            <a:ext cx="5392699" cy="3747976"/>
          </a:xfrm>
          <a:prstGeom prst="rect">
            <a:avLst/>
          </a:prstGeom>
          <a:noFill/>
          <a:ln>
            <a:noFill/>
          </a:ln>
        </p:spPr>
      </p:pic>
      <p:pic>
        <p:nvPicPr>
          <p:cNvPr id="2" name="Audio 1">
            <a:hlinkClick r:id="" action="ppaction://media"/>
            <a:extLst>
              <a:ext uri="{FF2B5EF4-FFF2-40B4-BE49-F238E27FC236}">
                <a16:creationId xmlns:a16="http://schemas.microsoft.com/office/drawing/2014/main" id="{DD481389-45EA-7B4F-9C27-AE02ACDC9C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cSld>
  <p:clrMapOvr>
    <a:masterClrMapping/>
  </p:clrMapOvr>
  <p:transition advTm="666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5"/>
          <p:cNvSpPr txBox="1">
            <a:spLocks noGrp="1"/>
          </p:cNvSpPr>
          <p:nvPr>
            <p:ph type="title"/>
          </p:nvPr>
        </p:nvSpPr>
        <p:spPr>
          <a:xfrm>
            <a:off x="2476900" y="0"/>
            <a:ext cx="62205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الفصل الثاني الواجبات العامة للممارس الصحي</a:t>
            </a:r>
            <a:endParaRPr/>
          </a:p>
        </p:txBody>
      </p:sp>
      <p:pic>
        <p:nvPicPr>
          <p:cNvPr id="263" name="Google Shape;263;p45"/>
          <p:cNvPicPr preferRelativeResize="0"/>
          <p:nvPr/>
        </p:nvPicPr>
        <p:blipFill>
          <a:blip r:embed="rId5">
            <a:alphaModFix/>
          </a:blip>
          <a:stretch>
            <a:fillRect/>
          </a:stretch>
        </p:blipFill>
        <p:spPr>
          <a:xfrm>
            <a:off x="674550" y="1354375"/>
            <a:ext cx="7983675" cy="947675"/>
          </a:xfrm>
          <a:prstGeom prst="rect">
            <a:avLst/>
          </a:prstGeom>
          <a:noFill/>
          <a:ln>
            <a:noFill/>
          </a:ln>
        </p:spPr>
      </p:pic>
      <p:pic>
        <p:nvPicPr>
          <p:cNvPr id="2" name="Audio 1">
            <a:hlinkClick r:id="" action="ppaction://media"/>
            <a:extLst>
              <a:ext uri="{FF2B5EF4-FFF2-40B4-BE49-F238E27FC236}">
                <a16:creationId xmlns:a16="http://schemas.microsoft.com/office/drawing/2014/main" id="{B83C51FF-4B65-CA42-80FC-AAD8D75D2C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cSld>
  <p:clrMapOvr>
    <a:masterClrMapping/>
  </p:clrMapOvr>
  <p:transition advTm="46469">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6"/>
          <p:cNvSpPr txBox="1">
            <a:spLocks noGrp="1"/>
          </p:cNvSpPr>
          <p:nvPr>
            <p:ph type="title"/>
          </p:nvPr>
        </p:nvSpPr>
        <p:spPr>
          <a:xfrm>
            <a:off x="2476900" y="0"/>
            <a:ext cx="62205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الفصل الثاني الواجبات العامة للممارس الصحي</a:t>
            </a:r>
            <a:endParaRPr/>
          </a:p>
        </p:txBody>
      </p:sp>
      <p:sp>
        <p:nvSpPr>
          <p:cNvPr id="269" name="Google Shape;269;p46"/>
          <p:cNvSpPr txBox="1">
            <a:spLocks noGrp="1"/>
          </p:cNvSpPr>
          <p:nvPr>
            <p:ph type="body" idx="1"/>
          </p:nvPr>
        </p:nvSpPr>
        <p:spPr>
          <a:xfrm>
            <a:off x="685100" y="1538075"/>
            <a:ext cx="7947300" cy="3387900"/>
          </a:xfrm>
          <a:prstGeom prst="rect">
            <a:avLst/>
          </a:prstGeom>
        </p:spPr>
        <p:txBody>
          <a:bodyPr spcFirstLastPara="1" wrap="square" lIns="91425" tIns="91425" rIns="91425" bIns="91425" anchor="t" anchorCtr="0">
            <a:noAutofit/>
          </a:bodyPr>
          <a:lstStyle/>
          <a:p>
            <a:pPr marL="0" lvl="0" indent="0" algn="r" rtl="1">
              <a:lnSpc>
                <a:spcPct val="115000"/>
              </a:lnSpc>
              <a:spcBef>
                <a:spcPts val="0"/>
              </a:spcBef>
              <a:spcAft>
                <a:spcPts val="0"/>
              </a:spcAft>
              <a:buClr>
                <a:schemeClr val="dk1"/>
              </a:buClr>
              <a:buSzPts val="1100"/>
              <a:buFont typeface="Arial"/>
              <a:buNone/>
            </a:pPr>
            <a:r>
              <a:rPr lang="en" sz="1600" b="1">
                <a:solidFill>
                  <a:schemeClr val="dk2"/>
                </a:solidFill>
                <a:highlight>
                  <a:srgbClr val="FFFFFF"/>
                </a:highlight>
                <a:latin typeface="Arial"/>
                <a:ea typeface="Arial"/>
                <a:cs typeface="Arial"/>
                <a:sym typeface="Arial"/>
              </a:rPr>
              <a:t>المادة الثامنة</a:t>
            </a:r>
            <a:endParaRPr sz="1600" b="1">
              <a:solidFill>
                <a:schemeClr val="dk2"/>
              </a:solidFill>
              <a:highlight>
                <a:srgbClr val="FFFFFF"/>
              </a:highlight>
              <a:latin typeface="Arial"/>
              <a:ea typeface="Arial"/>
              <a:cs typeface="Arial"/>
              <a:sym typeface="Arial"/>
            </a:endParaRPr>
          </a:p>
          <a:p>
            <a:pPr marL="0" lvl="0" indent="0" algn="r" rtl="1">
              <a:lnSpc>
                <a:spcPct val="115000"/>
              </a:lnSpc>
              <a:spcBef>
                <a:spcPts val="0"/>
              </a:spcBef>
              <a:spcAft>
                <a:spcPts val="0"/>
              </a:spcAft>
              <a:buClr>
                <a:schemeClr val="dk1"/>
              </a:buClr>
              <a:buSzPts val="1100"/>
              <a:buFont typeface="Arial"/>
              <a:buNone/>
            </a:pPr>
            <a:r>
              <a:rPr lang="en" sz="1600" b="1">
                <a:solidFill>
                  <a:schemeClr val="dk2"/>
                </a:solidFill>
                <a:highlight>
                  <a:srgbClr val="FFFFFF"/>
                </a:highlight>
                <a:latin typeface="Arial"/>
                <a:ea typeface="Arial"/>
                <a:cs typeface="Arial"/>
                <a:sym typeface="Arial"/>
              </a:rPr>
              <a:t>يجب على الممارس الصحي الذي يشهد أو يعلم أن مريض أو جريح في حالة خطرة أن يقدم له المساعدة الممكنة أو أن يتأكد من أنه يتلقى العناية الضرورية.</a:t>
            </a:r>
            <a:endParaRPr sz="1600" b="1">
              <a:solidFill>
                <a:schemeClr val="dk2"/>
              </a:solidFill>
              <a:highlight>
                <a:srgbClr val="FFFFFF"/>
              </a:highlight>
              <a:latin typeface="Arial"/>
              <a:ea typeface="Arial"/>
              <a:cs typeface="Arial"/>
              <a:sym typeface="Arial"/>
            </a:endParaRPr>
          </a:p>
          <a:p>
            <a:pPr marL="0" lvl="0" indent="0" algn="r" rtl="1">
              <a:lnSpc>
                <a:spcPct val="115000"/>
              </a:lnSpc>
              <a:spcBef>
                <a:spcPts val="0"/>
              </a:spcBef>
              <a:spcAft>
                <a:spcPts val="0"/>
              </a:spcAft>
              <a:buClr>
                <a:schemeClr val="dk1"/>
              </a:buClr>
              <a:buSzPts val="1100"/>
              <a:buFont typeface="Arial"/>
              <a:buNone/>
            </a:pPr>
            <a:r>
              <a:rPr lang="en" sz="1600" b="1">
                <a:solidFill>
                  <a:schemeClr val="dk2"/>
                </a:solidFill>
                <a:highlight>
                  <a:srgbClr val="FFFFFF"/>
                </a:highlight>
                <a:latin typeface="Arial"/>
                <a:ea typeface="Arial"/>
                <a:cs typeface="Arial"/>
                <a:sym typeface="Arial"/>
              </a:rPr>
              <a:t>اللائحة:</a:t>
            </a:r>
            <a:endParaRPr sz="1600" b="1">
              <a:solidFill>
                <a:schemeClr val="dk2"/>
              </a:solidFill>
              <a:highlight>
                <a:srgbClr val="FFFFFF"/>
              </a:highlight>
              <a:latin typeface="Arial"/>
              <a:ea typeface="Arial"/>
              <a:cs typeface="Arial"/>
              <a:sym typeface="Arial"/>
            </a:endParaRPr>
          </a:p>
          <a:p>
            <a:pPr marL="0" lvl="0" indent="0" algn="r" rtl="1">
              <a:lnSpc>
                <a:spcPct val="115000"/>
              </a:lnSpc>
              <a:spcBef>
                <a:spcPts val="0"/>
              </a:spcBef>
              <a:spcAft>
                <a:spcPts val="0"/>
              </a:spcAft>
              <a:buClr>
                <a:schemeClr val="dk1"/>
              </a:buClr>
              <a:buSzPts val="1100"/>
              <a:buFont typeface="Arial"/>
              <a:buNone/>
            </a:pPr>
            <a:r>
              <a:rPr lang="en" sz="1600" b="1">
                <a:solidFill>
                  <a:schemeClr val="dk2"/>
                </a:solidFill>
                <a:highlight>
                  <a:srgbClr val="FFFFFF"/>
                </a:highlight>
                <a:latin typeface="Arial"/>
                <a:ea typeface="Arial"/>
                <a:cs typeface="Arial"/>
                <a:sym typeface="Arial"/>
              </a:rPr>
              <a:t>1-8 يتعين على الممارس الصحي تقديم الرعاية الطبية العاجلة للمريض الذي يحتاج إلى هذه الرعاية وفق إمكانياته المتاحة دون طلب أتعابه مقدماً وإذا كانت حالة المريض تستدعي مزيداً من العناية الطبية التي لا يستطيع الممارس الصحي تقديمها عليه التواصل مع الجهات المعنية لإيجاد وسيلة لنقله إلى أقرب منشأة صحية ملائمة لعلاجه.</a:t>
            </a:r>
            <a:endParaRPr sz="1600" b="1">
              <a:solidFill>
                <a:schemeClr val="dk2"/>
              </a:solidFill>
              <a:highlight>
                <a:srgbClr val="FFFFFF"/>
              </a:highlight>
              <a:latin typeface="Arial"/>
              <a:ea typeface="Arial"/>
              <a:cs typeface="Arial"/>
              <a:sym typeface="Arial"/>
            </a:endParaRPr>
          </a:p>
          <a:p>
            <a:pPr marL="0" lvl="0" indent="0" algn="r" rtl="1">
              <a:lnSpc>
                <a:spcPct val="115000"/>
              </a:lnSpc>
              <a:spcBef>
                <a:spcPts val="0"/>
              </a:spcBef>
              <a:spcAft>
                <a:spcPts val="0"/>
              </a:spcAft>
              <a:buNone/>
            </a:pPr>
            <a:endParaRPr sz="1600" b="1">
              <a:solidFill>
                <a:schemeClr val="dk2"/>
              </a:solidFill>
              <a:highlight>
                <a:srgbClr val="FFFFFF"/>
              </a:highlight>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4459D080-75DB-9245-8D1B-B919335D33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p:transition advTm="4558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7"/>
          <p:cNvSpPr txBox="1">
            <a:spLocks noGrp="1"/>
          </p:cNvSpPr>
          <p:nvPr>
            <p:ph type="title"/>
          </p:nvPr>
        </p:nvSpPr>
        <p:spPr>
          <a:xfrm>
            <a:off x="2476900" y="0"/>
            <a:ext cx="62205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الفصل الثاني الواجبات العامة للممارس الصحي</a:t>
            </a:r>
            <a:endParaRPr/>
          </a:p>
        </p:txBody>
      </p:sp>
      <p:pic>
        <p:nvPicPr>
          <p:cNvPr id="275" name="Google Shape;275;p47"/>
          <p:cNvPicPr preferRelativeResize="0"/>
          <p:nvPr/>
        </p:nvPicPr>
        <p:blipFill>
          <a:blip r:embed="rId5">
            <a:alphaModFix/>
          </a:blip>
          <a:stretch>
            <a:fillRect/>
          </a:stretch>
        </p:blipFill>
        <p:spPr>
          <a:xfrm>
            <a:off x="674550" y="1356275"/>
            <a:ext cx="7964624" cy="974350"/>
          </a:xfrm>
          <a:prstGeom prst="rect">
            <a:avLst/>
          </a:prstGeom>
          <a:noFill/>
          <a:ln>
            <a:noFill/>
          </a:ln>
        </p:spPr>
      </p:pic>
      <p:pic>
        <p:nvPicPr>
          <p:cNvPr id="2" name="Audio 1">
            <a:hlinkClick r:id="" action="ppaction://media"/>
            <a:extLst>
              <a:ext uri="{FF2B5EF4-FFF2-40B4-BE49-F238E27FC236}">
                <a16:creationId xmlns:a16="http://schemas.microsoft.com/office/drawing/2014/main" id="{EC111B16-092B-B149-9A3B-02D50AC2C92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cSld>
  <p:clrMapOvr>
    <a:masterClrMapping/>
  </p:clrMapOvr>
  <p:transition advTm="8398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8"/>
          <p:cNvSpPr txBox="1">
            <a:spLocks noGrp="1"/>
          </p:cNvSpPr>
          <p:nvPr>
            <p:ph type="title"/>
          </p:nvPr>
        </p:nvSpPr>
        <p:spPr>
          <a:xfrm>
            <a:off x="2476900" y="0"/>
            <a:ext cx="62205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الفصل الثاني الواجبات العامة للممارس الصحي</a:t>
            </a:r>
            <a:endParaRPr/>
          </a:p>
        </p:txBody>
      </p:sp>
      <p:pic>
        <p:nvPicPr>
          <p:cNvPr id="281" name="Google Shape;281;p48"/>
          <p:cNvPicPr preferRelativeResize="0"/>
          <p:nvPr/>
        </p:nvPicPr>
        <p:blipFill>
          <a:blip r:embed="rId5">
            <a:alphaModFix/>
          </a:blip>
          <a:stretch>
            <a:fillRect/>
          </a:stretch>
        </p:blipFill>
        <p:spPr>
          <a:xfrm>
            <a:off x="727250" y="1914850"/>
            <a:ext cx="7970151" cy="907325"/>
          </a:xfrm>
          <a:prstGeom prst="rect">
            <a:avLst/>
          </a:prstGeom>
          <a:noFill/>
          <a:ln>
            <a:noFill/>
          </a:ln>
        </p:spPr>
      </p:pic>
      <p:pic>
        <p:nvPicPr>
          <p:cNvPr id="282" name="Google Shape;282;p48"/>
          <p:cNvPicPr preferRelativeResize="0"/>
          <p:nvPr/>
        </p:nvPicPr>
        <p:blipFill>
          <a:blip r:embed="rId6">
            <a:alphaModFix/>
          </a:blip>
          <a:stretch>
            <a:fillRect/>
          </a:stretch>
        </p:blipFill>
        <p:spPr>
          <a:xfrm>
            <a:off x="6621350" y="1313475"/>
            <a:ext cx="1981200" cy="381000"/>
          </a:xfrm>
          <a:prstGeom prst="rect">
            <a:avLst/>
          </a:prstGeom>
          <a:noFill/>
          <a:ln>
            <a:noFill/>
          </a:ln>
        </p:spPr>
      </p:pic>
      <p:pic>
        <p:nvPicPr>
          <p:cNvPr id="2" name="Audio 1">
            <a:hlinkClick r:id="" action="ppaction://media"/>
            <a:extLst>
              <a:ext uri="{FF2B5EF4-FFF2-40B4-BE49-F238E27FC236}">
                <a16:creationId xmlns:a16="http://schemas.microsoft.com/office/drawing/2014/main" id="{0F26F899-3887-AB44-A8C7-54FF7C30802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4114800"/>
            <a:ext cx="812800" cy="812800"/>
          </a:xfrm>
          <a:prstGeom prst="rect">
            <a:avLst/>
          </a:prstGeom>
        </p:spPr>
      </p:pic>
    </p:spTree>
  </p:cSld>
  <p:clrMapOvr>
    <a:masterClrMapping/>
  </p:clrMapOvr>
  <p:transition advTm="4230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9"/>
          <p:cNvSpPr txBox="1">
            <a:spLocks noGrp="1"/>
          </p:cNvSpPr>
          <p:nvPr>
            <p:ph type="title"/>
          </p:nvPr>
        </p:nvSpPr>
        <p:spPr>
          <a:xfrm>
            <a:off x="2476900" y="0"/>
            <a:ext cx="62205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الفصل الثاني الواجبات العامة للممارس الصحي</a:t>
            </a:r>
            <a:endParaRPr/>
          </a:p>
        </p:txBody>
      </p:sp>
      <p:pic>
        <p:nvPicPr>
          <p:cNvPr id="288" name="Google Shape;288;p49"/>
          <p:cNvPicPr preferRelativeResize="0"/>
          <p:nvPr/>
        </p:nvPicPr>
        <p:blipFill>
          <a:blip r:embed="rId5">
            <a:alphaModFix/>
          </a:blip>
          <a:stretch>
            <a:fillRect/>
          </a:stretch>
        </p:blipFill>
        <p:spPr>
          <a:xfrm>
            <a:off x="696400" y="1302950"/>
            <a:ext cx="8001000" cy="1133475"/>
          </a:xfrm>
          <a:prstGeom prst="rect">
            <a:avLst/>
          </a:prstGeom>
          <a:noFill/>
          <a:ln>
            <a:noFill/>
          </a:ln>
        </p:spPr>
      </p:pic>
      <p:pic>
        <p:nvPicPr>
          <p:cNvPr id="2" name="Audio 1">
            <a:hlinkClick r:id="" action="ppaction://media"/>
            <a:extLst>
              <a:ext uri="{FF2B5EF4-FFF2-40B4-BE49-F238E27FC236}">
                <a16:creationId xmlns:a16="http://schemas.microsoft.com/office/drawing/2014/main" id="{BD87F23F-E198-7642-AAEC-B9C871F8A3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cSld>
  <p:clrMapOvr>
    <a:masterClrMapping/>
  </p:clrMapOvr>
  <p:transition advTm="1230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50"/>
          <p:cNvSpPr txBox="1">
            <a:spLocks noGrp="1"/>
          </p:cNvSpPr>
          <p:nvPr>
            <p:ph type="title"/>
          </p:nvPr>
        </p:nvSpPr>
        <p:spPr>
          <a:xfrm>
            <a:off x="2476900" y="0"/>
            <a:ext cx="62205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الفصل الثاني الواجبات العامة للممارس الصحي</a:t>
            </a:r>
            <a:endParaRPr/>
          </a:p>
        </p:txBody>
      </p:sp>
      <p:pic>
        <p:nvPicPr>
          <p:cNvPr id="294" name="Google Shape;294;p50"/>
          <p:cNvPicPr preferRelativeResize="0"/>
          <p:nvPr/>
        </p:nvPicPr>
        <p:blipFill>
          <a:blip r:embed="rId5">
            <a:alphaModFix/>
          </a:blip>
          <a:stretch>
            <a:fillRect/>
          </a:stretch>
        </p:blipFill>
        <p:spPr>
          <a:xfrm>
            <a:off x="6687175" y="1271300"/>
            <a:ext cx="1933575" cy="381000"/>
          </a:xfrm>
          <a:prstGeom prst="rect">
            <a:avLst/>
          </a:prstGeom>
          <a:noFill/>
          <a:ln>
            <a:noFill/>
          </a:ln>
        </p:spPr>
      </p:pic>
      <p:pic>
        <p:nvPicPr>
          <p:cNvPr id="295" name="Google Shape;295;p50"/>
          <p:cNvPicPr preferRelativeResize="0"/>
          <p:nvPr/>
        </p:nvPicPr>
        <p:blipFill>
          <a:blip r:embed="rId6">
            <a:alphaModFix/>
          </a:blip>
          <a:stretch>
            <a:fillRect/>
          </a:stretch>
        </p:blipFill>
        <p:spPr>
          <a:xfrm>
            <a:off x="727250" y="1844100"/>
            <a:ext cx="7902399" cy="541625"/>
          </a:xfrm>
          <a:prstGeom prst="rect">
            <a:avLst/>
          </a:prstGeom>
          <a:noFill/>
          <a:ln>
            <a:noFill/>
          </a:ln>
        </p:spPr>
      </p:pic>
      <p:pic>
        <p:nvPicPr>
          <p:cNvPr id="2" name="Audio 1">
            <a:hlinkClick r:id="" action="ppaction://media"/>
            <a:extLst>
              <a:ext uri="{FF2B5EF4-FFF2-40B4-BE49-F238E27FC236}">
                <a16:creationId xmlns:a16="http://schemas.microsoft.com/office/drawing/2014/main" id="{9D3632D5-EB57-8443-800E-797C58D74EC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4114800"/>
            <a:ext cx="812800" cy="812800"/>
          </a:xfrm>
          <a:prstGeom prst="rect">
            <a:avLst/>
          </a:prstGeom>
        </p:spPr>
      </p:pic>
    </p:spTree>
  </p:cSld>
  <p:clrMapOvr>
    <a:masterClrMapping/>
  </p:clrMapOvr>
  <p:transition advTm="5899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5"/>
          <p:cNvSpPr txBox="1">
            <a:spLocks noGrp="1"/>
          </p:cNvSpPr>
          <p:nvPr>
            <p:ph type="body" idx="1"/>
          </p:nvPr>
        </p:nvSpPr>
        <p:spPr>
          <a:xfrm>
            <a:off x="1616475" y="0"/>
            <a:ext cx="5910900" cy="3769800"/>
          </a:xfrm>
          <a:prstGeom prst="rect">
            <a:avLst/>
          </a:prstGeom>
        </p:spPr>
        <p:txBody>
          <a:bodyPr spcFirstLastPara="1" wrap="square" lIns="91425" tIns="91425" rIns="91425" bIns="91425" anchor="ctr" anchorCtr="0">
            <a:noAutofit/>
          </a:bodyPr>
          <a:lstStyle/>
          <a:p>
            <a:pPr marL="0" lvl="0" indent="0" algn="ctr" rtl="1">
              <a:spcBef>
                <a:spcPts val="600"/>
              </a:spcBef>
              <a:spcAft>
                <a:spcPts val="0"/>
              </a:spcAft>
              <a:buNone/>
            </a:pPr>
            <a:r>
              <a:rPr lang="en" sz="2400" i="0">
                <a:solidFill>
                  <a:srgbClr val="F3F3F3"/>
                </a:solidFill>
                <a:latin typeface="Arial"/>
                <a:ea typeface="Arial"/>
                <a:cs typeface="Arial"/>
                <a:sym typeface="Arial"/>
              </a:rPr>
              <a:t>الإخلال بالتزامات الخاصة التي تفرضها مهنة الطب</a:t>
            </a:r>
            <a:r>
              <a:rPr lang="en" sz="2400" i="0" u="sng">
                <a:solidFill>
                  <a:srgbClr val="F3F3F3"/>
                </a:solidFill>
                <a:latin typeface="Arial"/>
                <a:ea typeface="Arial"/>
                <a:cs typeface="Arial"/>
                <a:sym typeface="Arial"/>
              </a:rPr>
              <a:t> دون قصد</a:t>
            </a:r>
            <a:r>
              <a:rPr lang="en" sz="2400" i="0">
                <a:solidFill>
                  <a:srgbClr val="F3F3F3"/>
                </a:solidFill>
                <a:latin typeface="Arial"/>
                <a:ea typeface="Arial"/>
                <a:cs typeface="Arial"/>
                <a:sym typeface="Arial"/>
              </a:rPr>
              <a:t> الإضرار بالغير، ويكون هذا الإخلال بترك مايجب فعله أو الإمساك عنه </a:t>
            </a:r>
            <a:endParaRPr sz="2400">
              <a:solidFill>
                <a:srgbClr val="F3F3F3"/>
              </a:solidFill>
            </a:endParaRPr>
          </a:p>
        </p:txBody>
      </p:sp>
      <p:pic>
        <p:nvPicPr>
          <p:cNvPr id="2" name="Audio 1">
            <a:hlinkClick r:id="" action="ppaction://media"/>
            <a:extLst>
              <a:ext uri="{FF2B5EF4-FFF2-40B4-BE49-F238E27FC236}">
                <a16:creationId xmlns:a16="http://schemas.microsoft.com/office/drawing/2014/main" id="{1501972F-3F19-9D4A-83C2-E65F11AAC9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p:transition advTm="6879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51"/>
          <p:cNvSpPr txBox="1">
            <a:spLocks noGrp="1"/>
          </p:cNvSpPr>
          <p:nvPr>
            <p:ph type="title"/>
          </p:nvPr>
        </p:nvSpPr>
        <p:spPr>
          <a:xfrm>
            <a:off x="2476900" y="0"/>
            <a:ext cx="62205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الفصل الثاني الواجبات العامة للممارس الصحي</a:t>
            </a:r>
            <a:endParaRPr/>
          </a:p>
        </p:txBody>
      </p:sp>
      <p:pic>
        <p:nvPicPr>
          <p:cNvPr id="301" name="Google Shape;301;p51"/>
          <p:cNvPicPr preferRelativeResize="0"/>
          <p:nvPr/>
        </p:nvPicPr>
        <p:blipFill>
          <a:blip r:embed="rId5">
            <a:alphaModFix/>
          </a:blip>
          <a:stretch>
            <a:fillRect/>
          </a:stretch>
        </p:blipFill>
        <p:spPr>
          <a:xfrm>
            <a:off x="4326225" y="1208075"/>
            <a:ext cx="4257675" cy="771525"/>
          </a:xfrm>
          <a:prstGeom prst="rect">
            <a:avLst/>
          </a:prstGeom>
          <a:noFill/>
          <a:ln>
            <a:noFill/>
          </a:ln>
        </p:spPr>
      </p:pic>
      <p:pic>
        <p:nvPicPr>
          <p:cNvPr id="302" name="Google Shape;302;p51"/>
          <p:cNvPicPr preferRelativeResize="0"/>
          <p:nvPr/>
        </p:nvPicPr>
        <p:blipFill>
          <a:blip r:embed="rId6">
            <a:alphaModFix/>
          </a:blip>
          <a:stretch>
            <a:fillRect/>
          </a:stretch>
        </p:blipFill>
        <p:spPr>
          <a:xfrm>
            <a:off x="674550" y="2303125"/>
            <a:ext cx="7964624" cy="2610175"/>
          </a:xfrm>
          <a:prstGeom prst="rect">
            <a:avLst/>
          </a:prstGeom>
          <a:noFill/>
          <a:ln>
            <a:noFill/>
          </a:ln>
        </p:spPr>
      </p:pic>
      <p:pic>
        <p:nvPicPr>
          <p:cNvPr id="2" name="Audio 1">
            <a:hlinkClick r:id="" action="ppaction://media"/>
            <a:extLst>
              <a:ext uri="{FF2B5EF4-FFF2-40B4-BE49-F238E27FC236}">
                <a16:creationId xmlns:a16="http://schemas.microsoft.com/office/drawing/2014/main" id="{2070AC41-28E3-1D48-B5C2-A54412BE3A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4114800"/>
            <a:ext cx="812800" cy="812800"/>
          </a:xfrm>
          <a:prstGeom prst="rect">
            <a:avLst/>
          </a:prstGeom>
        </p:spPr>
      </p:pic>
    </p:spTree>
  </p:cSld>
  <p:clrMapOvr>
    <a:masterClrMapping/>
  </p:clrMapOvr>
  <p:transition advTm="7229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52"/>
          <p:cNvSpPr txBox="1">
            <a:spLocks noGrp="1"/>
          </p:cNvSpPr>
          <p:nvPr>
            <p:ph type="title"/>
          </p:nvPr>
        </p:nvSpPr>
        <p:spPr>
          <a:xfrm>
            <a:off x="2705500" y="0"/>
            <a:ext cx="62205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الفصل الثاني الواجبات العامة للممارس الصحي</a:t>
            </a:r>
            <a:endParaRPr/>
          </a:p>
        </p:txBody>
      </p:sp>
      <p:pic>
        <p:nvPicPr>
          <p:cNvPr id="308" name="Google Shape;308;p52"/>
          <p:cNvPicPr preferRelativeResize="0"/>
          <p:nvPr/>
        </p:nvPicPr>
        <p:blipFill>
          <a:blip r:embed="rId5">
            <a:alphaModFix/>
          </a:blip>
          <a:stretch>
            <a:fillRect/>
          </a:stretch>
        </p:blipFill>
        <p:spPr>
          <a:xfrm>
            <a:off x="789075" y="1401825"/>
            <a:ext cx="8031075" cy="1814625"/>
          </a:xfrm>
          <a:prstGeom prst="rect">
            <a:avLst/>
          </a:prstGeom>
          <a:noFill/>
          <a:ln>
            <a:noFill/>
          </a:ln>
        </p:spPr>
      </p:pic>
      <p:pic>
        <p:nvPicPr>
          <p:cNvPr id="2" name="Audio 1">
            <a:hlinkClick r:id="" action="ppaction://media"/>
            <a:extLst>
              <a:ext uri="{FF2B5EF4-FFF2-40B4-BE49-F238E27FC236}">
                <a16:creationId xmlns:a16="http://schemas.microsoft.com/office/drawing/2014/main" id="{97890E4A-AAD1-D643-BB00-D55297678B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cSld>
  <p:clrMapOvr>
    <a:masterClrMapping/>
  </p:clrMapOvr>
  <p:transition advTm="6964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53"/>
          <p:cNvSpPr txBox="1">
            <a:spLocks noGrp="1"/>
          </p:cNvSpPr>
          <p:nvPr>
            <p:ph type="title"/>
          </p:nvPr>
        </p:nvSpPr>
        <p:spPr>
          <a:xfrm>
            <a:off x="2476900" y="0"/>
            <a:ext cx="62205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الفصل الثاني الواجبات العامة للممارس الصحي</a:t>
            </a:r>
            <a:endParaRPr/>
          </a:p>
        </p:txBody>
      </p:sp>
      <p:pic>
        <p:nvPicPr>
          <p:cNvPr id="314" name="Google Shape;314;p53"/>
          <p:cNvPicPr preferRelativeResize="0"/>
          <p:nvPr/>
        </p:nvPicPr>
        <p:blipFill>
          <a:blip r:embed="rId5">
            <a:alphaModFix/>
          </a:blip>
          <a:stretch>
            <a:fillRect/>
          </a:stretch>
        </p:blipFill>
        <p:spPr>
          <a:xfrm>
            <a:off x="685100" y="1327875"/>
            <a:ext cx="7906449" cy="526500"/>
          </a:xfrm>
          <a:prstGeom prst="rect">
            <a:avLst/>
          </a:prstGeom>
          <a:noFill/>
          <a:ln>
            <a:noFill/>
          </a:ln>
        </p:spPr>
      </p:pic>
      <p:pic>
        <p:nvPicPr>
          <p:cNvPr id="2" name="Audio 1">
            <a:hlinkClick r:id="" action="ppaction://media"/>
            <a:extLst>
              <a:ext uri="{FF2B5EF4-FFF2-40B4-BE49-F238E27FC236}">
                <a16:creationId xmlns:a16="http://schemas.microsoft.com/office/drawing/2014/main" id="{23F1FEF7-1B15-8643-9F23-112E5507C6F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cSld>
  <p:clrMapOvr>
    <a:masterClrMapping/>
  </p:clrMapOvr>
  <p:transition advTm="3777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54"/>
          <p:cNvSpPr txBox="1">
            <a:spLocks noGrp="1"/>
          </p:cNvSpPr>
          <p:nvPr>
            <p:ph type="title"/>
          </p:nvPr>
        </p:nvSpPr>
        <p:spPr>
          <a:xfrm>
            <a:off x="2476900" y="0"/>
            <a:ext cx="62205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الفصل الثاني الواجبات العامة للممارس الصحي</a:t>
            </a:r>
            <a:endParaRPr/>
          </a:p>
        </p:txBody>
      </p:sp>
      <p:pic>
        <p:nvPicPr>
          <p:cNvPr id="320" name="Google Shape;320;p54"/>
          <p:cNvPicPr preferRelativeResize="0"/>
          <p:nvPr/>
        </p:nvPicPr>
        <p:blipFill>
          <a:blip r:embed="rId5">
            <a:alphaModFix/>
          </a:blip>
          <a:stretch>
            <a:fillRect/>
          </a:stretch>
        </p:blipFill>
        <p:spPr>
          <a:xfrm>
            <a:off x="6602850" y="1197525"/>
            <a:ext cx="1990725" cy="361950"/>
          </a:xfrm>
          <a:prstGeom prst="rect">
            <a:avLst/>
          </a:prstGeom>
          <a:noFill/>
          <a:ln>
            <a:noFill/>
          </a:ln>
        </p:spPr>
      </p:pic>
      <p:pic>
        <p:nvPicPr>
          <p:cNvPr id="321" name="Google Shape;321;p54"/>
          <p:cNvPicPr preferRelativeResize="0"/>
          <p:nvPr/>
        </p:nvPicPr>
        <p:blipFill>
          <a:blip r:embed="rId6">
            <a:alphaModFix/>
          </a:blip>
          <a:stretch>
            <a:fillRect/>
          </a:stretch>
        </p:blipFill>
        <p:spPr>
          <a:xfrm>
            <a:off x="685100" y="1792125"/>
            <a:ext cx="8001701" cy="1205625"/>
          </a:xfrm>
          <a:prstGeom prst="rect">
            <a:avLst/>
          </a:prstGeom>
          <a:noFill/>
          <a:ln>
            <a:noFill/>
          </a:ln>
        </p:spPr>
      </p:pic>
      <p:pic>
        <p:nvPicPr>
          <p:cNvPr id="322" name="Google Shape;322;p54"/>
          <p:cNvPicPr preferRelativeResize="0"/>
          <p:nvPr/>
        </p:nvPicPr>
        <p:blipFill>
          <a:blip r:embed="rId7">
            <a:alphaModFix/>
          </a:blip>
          <a:stretch>
            <a:fillRect/>
          </a:stretch>
        </p:blipFill>
        <p:spPr>
          <a:xfrm>
            <a:off x="685100" y="3186062"/>
            <a:ext cx="7944549" cy="535588"/>
          </a:xfrm>
          <a:prstGeom prst="rect">
            <a:avLst/>
          </a:prstGeom>
          <a:noFill/>
          <a:ln>
            <a:noFill/>
          </a:ln>
        </p:spPr>
      </p:pic>
      <p:pic>
        <p:nvPicPr>
          <p:cNvPr id="2" name="Audio 1">
            <a:hlinkClick r:id="" action="ppaction://media"/>
            <a:extLst>
              <a:ext uri="{FF2B5EF4-FFF2-40B4-BE49-F238E27FC236}">
                <a16:creationId xmlns:a16="http://schemas.microsoft.com/office/drawing/2014/main" id="{153E1F05-F91B-C84B-85D5-DC9B1D50A24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4114800"/>
            <a:ext cx="812800" cy="812800"/>
          </a:xfrm>
          <a:prstGeom prst="rect">
            <a:avLst/>
          </a:prstGeom>
        </p:spPr>
      </p:pic>
    </p:spTree>
  </p:cSld>
  <p:clrMapOvr>
    <a:masterClrMapping/>
  </p:clrMapOvr>
  <p:transition advTm="15274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55"/>
          <p:cNvSpPr txBox="1">
            <a:spLocks noGrp="1"/>
          </p:cNvSpPr>
          <p:nvPr>
            <p:ph type="title"/>
          </p:nvPr>
        </p:nvSpPr>
        <p:spPr>
          <a:xfrm>
            <a:off x="2476900" y="0"/>
            <a:ext cx="62205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الفصل الثاني الواجبات العامة للممارس الصحي</a:t>
            </a:r>
            <a:endParaRPr/>
          </a:p>
        </p:txBody>
      </p:sp>
      <p:pic>
        <p:nvPicPr>
          <p:cNvPr id="328" name="Google Shape;328;p55"/>
          <p:cNvPicPr preferRelativeResize="0"/>
          <p:nvPr/>
        </p:nvPicPr>
        <p:blipFill>
          <a:blip r:embed="rId5">
            <a:alphaModFix/>
          </a:blip>
          <a:stretch>
            <a:fillRect/>
          </a:stretch>
        </p:blipFill>
        <p:spPr>
          <a:xfrm>
            <a:off x="667650" y="1443975"/>
            <a:ext cx="8000100" cy="2353500"/>
          </a:xfrm>
          <a:prstGeom prst="rect">
            <a:avLst/>
          </a:prstGeom>
          <a:noFill/>
          <a:ln>
            <a:noFill/>
          </a:ln>
        </p:spPr>
      </p:pic>
      <p:pic>
        <p:nvPicPr>
          <p:cNvPr id="2" name="Audio 1">
            <a:hlinkClick r:id="" action="ppaction://media"/>
            <a:extLst>
              <a:ext uri="{FF2B5EF4-FFF2-40B4-BE49-F238E27FC236}">
                <a16:creationId xmlns:a16="http://schemas.microsoft.com/office/drawing/2014/main" id="{5A318B6B-09AF-FD4B-A418-C1C303C6200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cSld>
  <p:clrMapOvr>
    <a:masterClrMapping/>
  </p:clrMapOvr>
  <p:transition advTm="6303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56"/>
          <p:cNvSpPr txBox="1">
            <a:spLocks noGrp="1"/>
          </p:cNvSpPr>
          <p:nvPr>
            <p:ph type="title"/>
          </p:nvPr>
        </p:nvSpPr>
        <p:spPr>
          <a:xfrm>
            <a:off x="2476900" y="0"/>
            <a:ext cx="62205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الفصل الثاني الواجبات العامة للممارس الصحي</a:t>
            </a:r>
            <a:endParaRPr/>
          </a:p>
        </p:txBody>
      </p:sp>
      <p:pic>
        <p:nvPicPr>
          <p:cNvPr id="334" name="Google Shape;334;p56"/>
          <p:cNvPicPr preferRelativeResize="0"/>
          <p:nvPr/>
        </p:nvPicPr>
        <p:blipFill>
          <a:blip r:embed="rId5">
            <a:alphaModFix/>
          </a:blip>
          <a:stretch>
            <a:fillRect/>
          </a:stretch>
        </p:blipFill>
        <p:spPr>
          <a:xfrm>
            <a:off x="664025" y="1393925"/>
            <a:ext cx="7984676" cy="1584400"/>
          </a:xfrm>
          <a:prstGeom prst="rect">
            <a:avLst/>
          </a:prstGeom>
          <a:noFill/>
          <a:ln>
            <a:noFill/>
          </a:ln>
        </p:spPr>
      </p:pic>
      <p:pic>
        <p:nvPicPr>
          <p:cNvPr id="2" name="Audio 1">
            <a:hlinkClick r:id="" action="ppaction://media"/>
            <a:extLst>
              <a:ext uri="{FF2B5EF4-FFF2-40B4-BE49-F238E27FC236}">
                <a16:creationId xmlns:a16="http://schemas.microsoft.com/office/drawing/2014/main" id="{531E5335-A209-204E-A54C-74FFFE0D7C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cSld>
  <p:clrMapOvr>
    <a:masterClrMapping/>
  </p:clrMapOvr>
  <p:transition advTm="4604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7"/>
          <p:cNvSpPr txBox="1">
            <a:spLocks noGrp="1"/>
          </p:cNvSpPr>
          <p:nvPr>
            <p:ph type="title"/>
          </p:nvPr>
        </p:nvSpPr>
        <p:spPr>
          <a:xfrm>
            <a:off x="2476900" y="0"/>
            <a:ext cx="62205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الفصل الثاني الواجبات العامة للممارس الصحي</a:t>
            </a:r>
            <a:endParaRPr/>
          </a:p>
        </p:txBody>
      </p:sp>
      <p:pic>
        <p:nvPicPr>
          <p:cNvPr id="340" name="Google Shape;340;p57"/>
          <p:cNvPicPr preferRelativeResize="0"/>
          <p:nvPr/>
        </p:nvPicPr>
        <p:blipFill>
          <a:blip r:embed="rId5">
            <a:alphaModFix/>
          </a:blip>
          <a:stretch>
            <a:fillRect/>
          </a:stretch>
        </p:blipFill>
        <p:spPr>
          <a:xfrm>
            <a:off x="671225" y="1517750"/>
            <a:ext cx="7967950" cy="3460825"/>
          </a:xfrm>
          <a:prstGeom prst="rect">
            <a:avLst/>
          </a:prstGeom>
          <a:noFill/>
          <a:ln>
            <a:noFill/>
          </a:ln>
        </p:spPr>
      </p:pic>
      <p:pic>
        <p:nvPicPr>
          <p:cNvPr id="2" name="Audio 1">
            <a:hlinkClick r:id="" action="ppaction://media"/>
            <a:extLst>
              <a:ext uri="{FF2B5EF4-FFF2-40B4-BE49-F238E27FC236}">
                <a16:creationId xmlns:a16="http://schemas.microsoft.com/office/drawing/2014/main" id="{1488219C-FA75-CE45-B8AC-C1162F942C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cSld>
  <p:clrMapOvr>
    <a:masterClrMapping/>
  </p:clrMapOvr>
  <p:transition advTm="8853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8"/>
          <p:cNvSpPr txBox="1">
            <a:spLocks noGrp="1"/>
          </p:cNvSpPr>
          <p:nvPr>
            <p:ph type="title"/>
          </p:nvPr>
        </p:nvSpPr>
        <p:spPr>
          <a:xfrm>
            <a:off x="2476900" y="0"/>
            <a:ext cx="62205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الفصل الثاني الواجبات العامة للممارس الصحي</a:t>
            </a:r>
            <a:endParaRPr/>
          </a:p>
        </p:txBody>
      </p:sp>
      <p:pic>
        <p:nvPicPr>
          <p:cNvPr id="346" name="Google Shape;346;p58"/>
          <p:cNvPicPr preferRelativeResize="0"/>
          <p:nvPr/>
        </p:nvPicPr>
        <p:blipFill>
          <a:blip r:embed="rId5">
            <a:alphaModFix/>
          </a:blip>
          <a:stretch>
            <a:fillRect/>
          </a:stretch>
        </p:blipFill>
        <p:spPr>
          <a:xfrm>
            <a:off x="674550" y="1336700"/>
            <a:ext cx="7897950" cy="670075"/>
          </a:xfrm>
          <a:prstGeom prst="rect">
            <a:avLst/>
          </a:prstGeom>
          <a:noFill/>
          <a:ln>
            <a:noFill/>
          </a:ln>
        </p:spPr>
      </p:pic>
      <p:pic>
        <p:nvPicPr>
          <p:cNvPr id="347" name="Google Shape;347;p58"/>
          <p:cNvPicPr preferRelativeResize="0"/>
          <p:nvPr/>
        </p:nvPicPr>
        <p:blipFill>
          <a:blip r:embed="rId6">
            <a:alphaModFix/>
          </a:blip>
          <a:stretch>
            <a:fillRect/>
          </a:stretch>
        </p:blipFill>
        <p:spPr>
          <a:xfrm>
            <a:off x="674550" y="2006768"/>
            <a:ext cx="7897950" cy="795157"/>
          </a:xfrm>
          <a:prstGeom prst="rect">
            <a:avLst/>
          </a:prstGeom>
          <a:noFill/>
          <a:ln>
            <a:noFill/>
          </a:ln>
        </p:spPr>
      </p:pic>
      <p:pic>
        <p:nvPicPr>
          <p:cNvPr id="348" name="Google Shape;348;p58"/>
          <p:cNvPicPr preferRelativeResize="0"/>
          <p:nvPr/>
        </p:nvPicPr>
        <p:blipFill>
          <a:blip r:embed="rId7">
            <a:alphaModFix/>
          </a:blip>
          <a:stretch>
            <a:fillRect/>
          </a:stretch>
        </p:blipFill>
        <p:spPr>
          <a:xfrm>
            <a:off x="1246675" y="2901625"/>
            <a:ext cx="7325820" cy="2036775"/>
          </a:xfrm>
          <a:prstGeom prst="rect">
            <a:avLst/>
          </a:prstGeom>
          <a:noFill/>
          <a:ln>
            <a:noFill/>
          </a:ln>
        </p:spPr>
      </p:pic>
      <p:pic>
        <p:nvPicPr>
          <p:cNvPr id="2" name="Audio 1">
            <a:hlinkClick r:id="" action="ppaction://media"/>
            <a:extLst>
              <a:ext uri="{FF2B5EF4-FFF2-40B4-BE49-F238E27FC236}">
                <a16:creationId xmlns:a16="http://schemas.microsoft.com/office/drawing/2014/main" id="{B67627F1-00E3-164D-B39C-EC9BBB32ADE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4114800"/>
            <a:ext cx="812800" cy="812800"/>
          </a:xfrm>
          <a:prstGeom prst="rect">
            <a:avLst/>
          </a:prstGeom>
        </p:spPr>
      </p:pic>
    </p:spTree>
  </p:cSld>
  <p:clrMapOvr>
    <a:masterClrMapping/>
  </p:clrMapOvr>
  <p:transition advTm="69458">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59"/>
          <p:cNvSpPr txBox="1">
            <a:spLocks noGrp="1"/>
          </p:cNvSpPr>
          <p:nvPr>
            <p:ph type="title"/>
          </p:nvPr>
        </p:nvSpPr>
        <p:spPr>
          <a:xfrm>
            <a:off x="2476900" y="0"/>
            <a:ext cx="62205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الفصل الثاني الواجبات العامة للممارس الصحي</a:t>
            </a:r>
            <a:endParaRPr/>
          </a:p>
        </p:txBody>
      </p:sp>
      <p:pic>
        <p:nvPicPr>
          <p:cNvPr id="354" name="Google Shape;354;p59"/>
          <p:cNvPicPr preferRelativeResize="0"/>
          <p:nvPr/>
        </p:nvPicPr>
        <p:blipFill>
          <a:blip r:embed="rId5">
            <a:alphaModFix/>
          </a:blip>
          <a:stretch>
            <a:fillRect/>
          </a:stretch>
        </p:blipFill>
        <p:spPr>
          <a:xfrm>
            <a:off x="671225" y="1433425"/>
            <a:ext cx="7996526" cy="2173550"/>
          </a:xfrm>
          <a:prstGeom prst="rect">
            <a:avLst/>
          </a:prstGeom>
          <a:noFill/>
          <a:ln>
            <a:noFill/>
          </a:ln>
        </p:spPr>
      </p:pic>
      <p:pic>
        <p:nvPicPr>
          <p:cNvPr id="2" name="Audio 1">
            <a:hlinkClick r:id="" action="ppaction://media"/>
            <a:extLst>
              <a:ext uri="{FF2B5EF4-FFF2-40B4-BE49-F238E27FC236}">
                <a16:creationId xmlns:a16="http://schemas.microsoft.com/office/drawing/2014/main" id="{97E2FDCD-F873-9F4D-8D25-29C2C5CDA0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cSld>
  <p:clrMapOvr>
    <a:masterClrMapping/>
  </p:clrMapOvr>
  <p:transition advTm="4540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60"/>
          <p:cNvSpPr txBox="1">
            <a:spLocks noGrp="1"/>
          </p:cNvSpPr>
          <p:nvPr>
            <p:ph type="title"/>
          </p:nvPr>
        </p:nvSpPr>
        <p:spPr>
          <a:xfrm>
            <a:off x="2476900" y="0"/>
            <a:ext cx="62205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الفصل الثاني الواجبات العامة للممارس الصحي</a:t>
            </a:r>
            <a:endParaRPr/>
          </a:p>
        </p:txBody>
      </p:sp>
      <p:pic>
        <p:nvPicPr>
          <p:cNvPr id="360" name="Google Shape;360;p60"/>
          <p:cNvPicPr preferRelativeResize="0"/>
          <p:nvPr/>
        </p:nvPicPr>
        <p:blipFill>
          <a:blip r:embed="rId5">
            <a:alphaModFix/>
          </a:blip>
          <a:stretch>
            <a:fillRect/>
          </a:stretch>
        </p:blipFill>
        <p:spPr>
          <a:xfrm>
            <a:off x="843200" y="1492750"/>
            <a:ext cx="7815025" cy="2266625"/>
          </a:xfrm>
          <a:prstGeom prst="rect">
            <a:avLst/>
          </a:prstGeom>
          <a:noFill/>
          <a:ln>
            <a:noFill/>
          </a:ln>
        </p:spPr>
      </p:pic>
      <p:pic>
        <p:nvPicPr>
          <p:cNvPr id="2" name="Audio 1">
            <a:hlinkClick r:id="" action="ppaction://media"/>
            <a:extLst>
              <a:ext uri="{FF2B5EF4-FFF2-40B4-BE49-F238E27FC236}">
                <a16:creationId xmlns:a16="http://schemas.microsoft.com/office/drawing/2014/main" id="{C9091E2B-35BD-3540-8219-8B7FCA8BFE5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6"/>
          <p:cNvSpPr txBox="1">
            <a:spLocks noGrp="1"/>
          </p:cNvSpPr>
          <p:nvPr>
            <p:ph type="title"/>
          </p:nvPr>
        </p:nvSpPr>
        <p:spPr>
          <a:xfrm>
            <a:off x="5144725" y="-2"/>
            <a:ext cx="35526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ما هي أقسام الخطأ الطبي؟</a:t>
            </a:r>
            <a:endParaRPr b="1"/>
          </a:p>
        </p:txBody>
      </p:sp>
      <p:pic>
        <p:nvPicPr>
          <p:cNvPr id="2" name="Audio 1">
            <a:hlinkClick r:id="" action="ppaction://media"/>
            <a:extLst>
              <a:ext uri="{FF2B5EF4-FFF2-40B4-BE49-F238E27FC236}">
                <a16:creationId xmlns:a16="http://schemas.microsoft.com/office/drawing/2014/main" id="{2CC8C60E-FAA1-0F4C-9FF1-D672901EF1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p:transition advTm="392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61"/>
          <p:cNvSpPr txBox="1">
            <a:spLocks noGrp="1"/>
          </p:cNvSpPr>
          <p:nvPr>
            <p:ph type="title"/>
          </p:nvPr>
        </p:nvSpPr>
        <p:spPr>
          <a:xfrm>
            <a:off x="2476900" y="0"/>
            <a:ext cx="62205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الفصل الثاني الواجبات العامة للممارس الصحي</a:t>
            </a:r>
            <a:endParaRPr/>
          </a:p>
        </p:txBody>
      </p:sp>
      <p:pic>
        <p:nvPicPr>
          <p:cNvPr id="366" name="Google Shape;366;p61"/>
          <p:cNvPicPr preferRelativeResize="0"/>
          <p:nvPr/>
        </p:nvPicPr>
        <p:blipFill>
          <a:blip r:embed="rId5">
            <a:alphaModFix/>
          </a:blip>
          <a:stretch>
            <a:fillRect/>
          </a:stretch>
        </p:blipFill>
        <p:spPr>
          <a:xfrm>
            <a:off x="6992825" y="1208100"/>
            <a:ext cx="1619250" cy="714375"/>
          </a:xfrm>
          <a:prstGeom prst="rect">
            <a:avLst/>
          </a:prstGeom>
          <a:noFill/>
          <a:ln>
            <a:noFill/>
          </a:ln>
        </p:spPr>
      </p:pic>
      <p:pic>
        <p:nvPicPr>
          <p:cNvPr id="367" name="Google Shape;367;p61"/>
          <p:cNvPicPr preferRelativeResize="0"/>
          <p:nvPr/>
        </p:nvPicPr>
        <p:blipFill>
          <a:blip r:embed="rId6">
            <a:alphaModFix/>
          </a:blip>
          <a:stretch>
            <a:fillRect/>
          </a:stretch>
        </p:blipFill>
        <p:spPr>
          <a:xfrm>
            <a:off x="6107000" y="1922475"/>
            <a:ext cx="2505075" cy="361950"/>
          </a:xfrm>
          <a:prstGeom prst="rect">
            <a:avLst/>
          </a:prstGeom>
          <a:noFill/>
          <a:ln>
            <a:noFill/>
          </a:ln>
        </p:spPr>
      </p:pic>
      <p:pic>
        <p:nvPicPr>
          <p:cNvPr id="368" name="Google Shape;368;p61"/>
          <p:cNvPicPr preferRelativeResize="0"/>
          <p:nvPr/>
        </p:nvPicPr>
        <p:blipFill>
          <a:blip r:embed="rId7">
            <a:alphaModFix/>
          </a:blip>
          <a:stretch>
            <a:fillRect/>
          </a:stretch>
        </p:blipFill>
        <p:spPr>
          <a:xfrm>
            <a:off x="703200" y="2284425"/>
            <a:ext cx="7994201" cy="832550"/>
          </a:xfrm>
          <a:prstGeom prst="rect">
            <a:avLst/>
          </a:prstGeom>
          <a:noFill/>
          <a:ln>
            <a:noFill/>
          </a:ln>
        </p:spPr>
      </p:pic>
      <p:pic>
        <p:nvPicPr>
          <p:cNvPr id="369" name="Google Shape;369;p61"/>
          <p:cNvPicPr preferRelativeResize="0"/>
          <p:nvPr/>
        </p:nvPicPr>
        <p:blipFill>
          <a:blip r:embed="rId8">
            <a:alphaModFix/>
          </a:blip>
          <a:stretch>
            <a:fillRect/>
          </a:stretch>
        </p:blipFill>
        <p:spPr>
          <a:xfrm>
            <a:off x="5935150" y="3066900"/>
            <a:ext cx="2762250" cy="352425"/>
          </a:xfrm>
          <a:prstGeom prst="rect">
            <a:avLst/>
          </a:prstGeom>
          <a:noFill/>
          <a:ln>
            <a:noFill/>
          </a:ln>
        </p:spPr>
      </p:pic>
      <p:pic>
        <p:nvPicPr>
          <p:cNvPr id="370" name="Google Shape;370;p61"/>
          <p:cNvPicPr preferRelativeResize="0"/>
          <p:nvPr/>
        </p:nvPicPr>
        <p:blipFill>
          <a:blip r:embed="rId9">
            <a:alphaModFix/>
          </a:blip>
          <a:stretch>
            <a:fillRect/>
          </a:stretch>
        </p:blipFill>
        <p:spPr>
          <a:xfrm>
            <a:off x="663475" y="3419325"/>
            <a:ext cx="7948601" cy="1193175"/>
          </a:xfrm>
          <a:prstGeom prst="rect">
            <a:avLst/>
          </a:prstGeom>
          <a:noFill/>
          <a:ln>
            <a:noFill/>
          </a:ln>
        </p:spPr>
      </p:pic>
      <p:pic>
        <p:nvPicPr>
          <p:cNvPr id="2" name="Audio 1">
            <a:hlinkClick r:id="" action="ppaction://media"/>
            <a:extLst>
              <a:ext uri="{FF2B5EF4-FFF2-40B4-BE49-F238E27FC236}">
                <a16:creationId xmlns:a16="http://schemas.microsoft.com/office/drawing/2014/main" id="{B389EB6F-863F-3648-9E90-C7E3273AB94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15300" y="4114800"/>
            <a:ext cx="812800" cy="812800"/>
          </a:xfrm>
          <a:prstGeom prst="rect">
            <a:avLst/>
          </a:prstGeom>
        </p:spPr>
      </p:pic>
    </p:spTree>
  </p:cSld>
  <p:clrMapOvr>
    <a:masterClrMapping/>
  </p:clrMapOvr>
  <p:transition advTm="7104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62"/>
          <p:cNvSpPr txBox="1">
            <a:spLocks noGrp="1"/>
          </p:cNvSpPr>
          <p:nvPr>
            <p:ph type="title"/>
          </p:nvPr>
        </p:nvSpPr>
        <p:spPr>
          <a:xfrm>
            <a:off x="2476900" y="0"/>
            <a:ext cx="62205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الفصل الثالث المسؤولية المهنية</a:t>
            </a:r>
            <a:endParaRPr/>
          </a:p>
        </p:txBody>
      </p:sp>
      <p:pic>
        <p:nvPicPr>
          <p:cNvPr id="376" name="Google Shape;376;p62"/>
          <p:cNvPicPr preferRelativeResize="0"/>
          <p:nvPr/>
        </p:nvPicPr>
        <p:blipFill>
          <a:blip r:embed="rId5">
            <a:alphaModFix/>
          </a:blip>
          <a:stretch>
            <a:fillRect/>
          </a:stretch>
        </p:blipFill>
        <p:spPr>
          <a:xfrm>
            <a:off x="6465825" y="1387250"/>
            <a:ext cx="2143125" cy="790575"/>
          </a:xfrm>
          <a:prstGeom prst="rect">
            <a:avLst/>
          </a:prstGeom>
          <a:noFill/>
          <a:ln>
            <a:noFill/>
          </a:ln>
        </p:spPr>
      </p:pic>
      <p:pic>
        <p:nvPicPr>
          <p:cNvPr id="377" name="Google Shape;377;p62"/>
          <p:cNvPicPr preferRelativeResize="0"/>
          <p:nvPr/>
        </p:nvPicPr>
        <p:blipFill>
          <a:blip r:embed="rId6">
            <a:alphaModFix/>
          </a:blip>
          <a:stretch>
            <a:fillRect/>
          </a:stretch>
        </p:blipFill>
        <p:spPr>
          <a:xfrm>
            <a:off x="6427725" y="3268300"/>
            <a:ext cx="2219325" cy="647700"/>
          </a:xfrm>
          <a:prstGeom prst="rect">
            <a:avLst/>
          </a:prstGeom>
          <a:noFill/>
          <a:ln>
            <a:noFill/>
          </a:ln>
        </p:spPr>
      </p:pic>
      <p:pic>
        <p:nvPicPr>
          <p:cNvPr id="378" name="Google Shape;378;p62"/>
          <p:cNvPicPr preferRelativeResize="0"/>
          <p:nvPr/>
        </p:nvPicPr>
        <p:blipFill>
          <a:blip r:embed="rId7">
            <a:alphaModFix/>
          </a:blip>
          <a:stretch>
            <a:fillRect/>
          </a:stretch>
        </p:blipFill>
        <p:spPr>
          <a:xfrm>
            <a:off x="6465825" y="2375400"/>
            <a:ext cx="2143125" cy="695325"/>
          </a:xfrm>
          <a:prstGeom prst="rect">
            <a:avLst/>
          </a:prstGeom>
          <a:noFill/>
          <a:ln>
            <a:noFill/>
          </a:ln>
        </p:spPr>
      </p:pic>
      <p:pic>
        <p:nvPicPr>
          <p:cNvPr id="2" name="Audio 1">
            <a:hlinkClick r:id="" action="ppaction://media"/>
            <a:extLst>
              <a:ext uri="{FF2B5EF4-FFF2-40B4-BE49-F238E27FC236}">
                <a16:creationId xmlns:a16="http://schemas.microsoft.com/office/drawing/2014/main" id="{BB89A0FD-A492-7949-A58C-28CE2A9CAEC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4114800"/>
            <a:ext cx="812800" cy="812800"/>
          </a:xfrm>
          <a:prstGeom prst="rect">
            <a:avLst/>
          </a:prstGeom>
        </p:spPr>
      </p:pic>
    </p:spTree>
  </p:cSld>
  <p:clrMapOvr>
    <a:masterClrMapping/>
  </p:clrMapOvr>
  <p:transition advTm="1064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63"/>
          <p:cNvSpPr txBox="1">
            <a:spLocks noGrp="1"/>
          </p:cNvSpPr>
          <p:nvPr>
            <p:ph type="title"/>
          </p:nvPr>
        </p:nvSpPr>
        <p:spPr>
          <a:xfrm>
            <a:off x="2476900" y="0"/>
            <a:ext cx="62205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الفصل الثالث المسؤولية المهنية</a:t>
            </a:r>
            <a:endParaRPr/>
          </a:p>
        </p:txBody>
      </p:sp>
      <p:pic>
        <p:nvPicPr>
          <p:cNvPr id="384" name="Google Shape;384;p63"/>
          <p:cNvPicPr preferRelativeResize="0"/>
          <p:nvPr/>
        </p:nvPicPr>
        <p:blipFill>
          <a:blip r:embed="rId5">
            <a:alphaModFix/>
          </a:blip>
          <a:stretch>
            <a:fillRect/>
          </a:stretch>
        </p:blipFill>
        <p:spPr>
          <a:xfrm>
            <a:off x="695625" y="1382525"/>
            <a:ext cx="7953074" cy="1319575"/>
          </a:xfrm>
          <a:prstGeom prst="rect">
            <a:avLst/>
          </a:prstGeom>
          <a:noFill/>
          <a:ln>
            <a:noFill/>
          </a:ln>
        </p:spPr>
      </p:pic>
      <p:pic>
        <p:nvPicPr>
          <p:cNvPr id="2" name="Audio 1">
            <a:hlinkClick r:id="" action="ppaction://media"/>
            <a:extLst>
              <a:ext uri="{FF2B5EF4-FFF2-40B4-BE49-F238E27FC236}">
                <a16:creationId xmlns:a16="http://schemas.microsoft.com/office/drawing/2014/main" id="{4D358CDD-F728-0947-AF3B-093789EB04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cSld>
  <p:clrMapOvr>
    <a:masterClrMapping/>
  </p:clrMapOvr>
  <p:transition advTm="16210">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64"/>
          <p:cNvSpPr txBox="1">
            <a:spLocks noGrp="1"/>
          </p:cNvSpPr>
          <p:nvPr>
            <p:ph type="title"/>
          </p:nvPr>
        </p:nvSpPr>
        <p:spPr>
          <a:xfrm>
            <a:off x="2476900" y="0"/>
            <a:ext cx="62205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الفصل الرابع التحقيق و المحاكمة </a:t>
            </a:r>
            <a:endParaRPr/>
          </a:p>
        </p:txBody>
      </p:sp>
      <p:pic>
        <p:nvPicPr>
          <p:cNvPr id="390" name="Google Shape;390;p64"/>
          <p:cNvPicPr preferRelativeResize="0"/>
          <p:nvPr/>
        </p:nvPicPr>
        <p:blipFill>
          <a:blip r:embed="rId5">
            <a:alphaModFix/>
          </a:blip>
          <a:stretch>
            <a:fillRect/>
          </a:stretch>
        </p:blipFill>
        <p:spPr>
          <a:xfrm>
            <a:off x="706175" y="1412625"/>
            <a:ext cx="7913949" cy="1718100"/>
          </a:xfrm>
          <a:prstGeom prst="rect">
            <a:avLst/>
          </a:prstGeom>
          <a:noFill/>
          <a:ln>
            <a:noFill/>
          </a:ln>
        </p:spPr>
      </p:pic>
      <p:pic>
        <p:nvPicPr>
          <p:cNvPr id="2" name="Audio 1">
            <a:hlinkClick r:id="" action="ppaction://media"/>
            <a:extLst>
              <a:ext uri="{FF2B5EF4-FFF2-40B4-BE49-F238E27FC236}">
                <a16:creationId xmlns:a16="http://schemas.microsoft.com/office/drawing/2014/main" id="{B44B306E-9BBD-7A4D-A1D3-16D9828E4A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cSld>
  <p:clrMapOvr>
    <a:masterClrMapping/>
  </p:clrMapOvr>
  <p:transition advTm="3195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65"/>
          <p:cNvSpPr txBox="1">
            <a:spLocks noGrp="1"/>
          </p:cNvSpPr>
          <p:nvPr>
            <p:ph type="title"/>
          </p:nvPr>
        </p:nvSpPr>
        <p:spPr>
          <a:xfrm>
            <a:off x="2476900" y="0"/>
            <a:ext cx="62205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الفصل الرابع التحقيق و المحاكمة </a:t>
            </a:r>
            <a:endParaRPr/>
          </a:p>
        </p:txBody>
      </p:sp>
      <p:pic>
        <p:nvPicPr>
          <p:cNvPr id="396" name="Google Shape;396;p65"/>
          <p:cNvPicPr preferRelativeResize="0"/>
          <p:nvPr/>
        </p:nvPicPr>
        <p:blipFill>
          <a:blip r:embed="rId5">
            <a:alphaModFix/>
          </a:blip>
          <a:stretch>
            <a:fillRect/>
          </a:stretch>
        </p:blipFill>
        <p:spPr>
          <a:xfrm>
            <a:off x="6012600" y="1334575"/>
            <a:ext cx="2571750" cy="333375"/>
          </a:xfrm>
          <a:prstGeom prst="rect">
            <a:avLst/>
          </a:prstGeom>
          <a:noFill/>
          <a:ln>
            <a:noFill/>
          </a:ln>
        </p:spPr>
      </p:pic>
      <p:pic>
        <p:nvPicPr>
          <p:cNvPr id="397" name="Google Shape;397;p65"/>
          <p:cNvPicPr preferRelativeResize="0"/>
          <p:nvPr/>
        </p:nvPicPr>
        <p:blipFill>
          <a:blip r:embed="rId6">
            <a:alphaModFix/>
          </a:blip>
          <a:stretch>
            <a:fillRect/>
          </a:stretch>
        </p:blipFill>
        <p:spPr>
          <a:xfrm>
            <a:off x="926250" y="1736025"/>
            <a:ext cx="7658100" cy="238125"/>
          </a:xfrm>
          <a:prstGeom prst="rect">
            <a:avLst/>
          </a:prstGeom>
          <a:noFill/>
          <a:ln>
            <a:noFill/>
          </a:ln>
        </p:spPr>
      </p:pic>
      <p:pic>
        <p:nvPicPr>
          <p:cNvPr id="398" name="Google Shape;398;p65"/>
          <p:cNvPicPr preferRelativeResize="0"/>
          <p:nvPr/>
        </p:nvPicPr>
        <p:blipFill>
          <a:blip r:embed="rId7">
            <a:alphaModFix/>
          </a:blip>
          <a:stretch>
            <a:fillRect/>
          </a:stretch>
        </p:blipFill>
        <p:spPr>
          <a:xfrm>
            <a:off x="7831875" y="1974150"/>
            <a:ext cx="752475" cy="276225"/>
          </a:xfrm>
          <a:prstGeom prst="rect">
            <a:avLst/>
          </a:prstGeom>
          <a:noFill/>
          <a:ln>
            <a:noFill/>
          </a:ln>
        </p:spPr>
      </p:pic>
      <p:pic>
        <p:nvPicPr>
          <p:cNvPr id="2" name="Audio 1">
            <a:hlinkClick r:id="" action="ppaction://media"/>
            <a:extLst>
              <a:ext uri="{FF2B5EF4-FFF2-40B4-BE49-F238E27FC236}">
                <a16:creationId xmlns:a16="http://schemas.microsoft.com/office/drawing/2014/main" id="{AFEEF771-5CED-5A48-BDB8-B154F2A814B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15300" y="4114800"/>
            <a:ext cx="812800" cy="812800"/>
          </a:xfrm>
          <a:prstGeom prst="rect">
            <a:avLst/>
          </a:prstGeom>
        </p:spPr>
      </p:pic>
    </p:spTree>
  </p:cSld>
  <p:clrMapOvr>
    <a:masterClrMapping/>
  </p:clrMapOvr>
  <p:transition advTm="14696">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66"/>
          <p:cNvSpPr txBox="1">
            <a:spLocks noGrp="1"/>
          </p:cNvSpPr>
          <p:nvPr>
            <p:ph type="title"/>
          </p:nvPr>
        </p:nvSpPr>
        <p:spPr>
          <a:xfrm>
            <a:off x="2476900" y="0"/>
            <a:ext cx="62205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الفصل الرابع التحقيق و المحاكمة </a:t>
            </a:r>
            <a:endParaRPr/>
          </a:p>
        </p:txBody>
      </p:sp>
      <p:pic>
        <p:nvPicPr>
          <p:cNvPr id="404" name="Google Shape;404;p66"/>
          <p:cNvPicPr preferRelativeResize="0"/>
          <p:nvPr/>
        </p:nvPicPr>
        <p:blipFill>
          <a:blip r:embed="rId5">
            <a:alphaModFix/>
          </a:blip>
          <a:stretch>
            <a:fillRect/>
          </a:stretch>
        </p:blipFill>
        <p:spPr>
          <a:xfrm>
            <a:off x="664025" y="1371250"/>
            <a:ext cx="7956101" cy="1226075"/>
          </a:xfrm>
          <a:prstGeom prst="rect">
            <a:avLst/>
          </a:prstGeom>
          <a:noFill/>
          <a:ln>
            <a:noFill/>
          </a:ln>
        </p:spPr>
      </p:pic>
      <p:pic>
        <p:nvPicPr>
          <p:cNvPr id="2" name="Audio 1">
            <a:hlinkClick r:id="" action="ppaction://media"/>
            <a:extLst>
              <a:ext uri="{FF2B5EF4-FFF2-40B4-BE49-F238E27FC236}">
                <a16:creationId xmlns:a16="http://schemas.microsoft.com/office/drawing/2014/main" id="{6646F71B-7D95-4C48-AD65-51C6BC911A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4114800"/>
            <a:ext cx="812800" cy="812800"/>
          </a:xfrm>
          <a:prstGeom prst="rect">
            <a:avLst/>
          </a:prstGeom>
        </p:spPr>
      </p:pic>
    </p:spTree>
  </p:cSld>
  <p:clrMapOvr>
    <a:masterClrMapping/>
  </p:clrMapOvr>
  <p:transition advTm="42467">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67"/>
          <p:cNvSpPr txBox="1">
            <a:spLocks noGrp="1"/>
          </p:cNvSpPr>
          <p:nvPr>
            <p:ph type="title"/>
          </p:nvPr>
        </p:nvSpPr>
        <p:spPr>
          <a:xfrm>
            <a:off x="4047350" y="0"/>
            <a:ext cx="46500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شكراً لكم</a:t>
            </a:r>
            <a:endParaRPr b="1"/>
          </a:p>
        </p:txBody>
      </p:sp>
      <p:pic>
        <p:nvPicPr>
          <p:cNvPr id="2" name="Audio 1">
            <a:hlinkClick r:id="" action="ppaction://media"/>
            <a:extLst>
              <a:ext uri="{FF2B5EF4-FFF2-40B4-BE49-F238E27FC236}">
                <a16:creationId xmlns:a16="http://schemas.microsoft.com/office/drawing/2014/main" id="{E03986F5-5B18-1F4E-96EB-A4B21C40A3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p:transition advTm="6193">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7"/>
          <p:cNvSpPr txBox="1">
            <a:spLocks noGrp="1"/>
          </p:cNvSpPr>
          <p:nvPr>
            <p:ph type="title"/>
          </p:nvPr>
        </p:nvSpPr>
        <p:spPr>
          <a:xfrm>
            <a:off x="5144725" y="-2"/>
            <a:ext cx="35526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أقسام الخطأ الطبي</a:t>
            </a:r>
            <a:endParaRPr b="1"/>
          </a:p>
        </p:txBody>
      </p:sp>
      <p:sp>
        <p:nvSpPr>
          <p:cNvPr id="95" name="Google Shape;95;p17"/>
          <p:cNvSpPr txBox="1">
            <a:spLocks noGrp="1"/>
          </p:cNvSpPr>
          <p:nvPr>
            <p:ph type="body" idx="1"/>
          </p:nvPr>
        </p:nvSpPr>
        <p:spPr>
          <a:xfrm>
            <a:off x="2636225" y="1538075"/>
            <a:ext cx="5996100" cy="3387900"/>
          </a:xfrm>
          <a:prstGeom prst="rect">
            <a:avLst/>
          </a:prstGeom>
        </p:spPr>
        <p:txBody>
          <a:bodyPr spcFirstLastPara="1" wrap="square" lIns="91425" tIns="91425" rIns="91425" bIns="91425" anchor="t" anchorCtr="0">
            <a:noAutofit/>
          </a:bodyPr>
          <a:lstStyle/>
          <a:p>
            <a:pPr marL="0" marR="914400" lvl="0" indent="-228600" algn="r" rtl="1">
              <a:lnSpc>
                <a:spcPct val="115000"/>
              </a:lnSpc>
              <a:spcBef>
                <a:spcPts val="0"/>
              </a:spcBef>
              <a:spcAft>
                <a:spcPts val="0"/>
              </a:spcAft>
              <a:buNone/>
            </a:pPr>
            <a:r>
              <a:rPr lang="en" sz="1800">
                <a:solidFill>
                  <a:schemeClr val="dk1"/>
                </a:solidFill>
                <a:latin typeface="Arial"/>
                <a:ea typeface="Arial"/>
                <a:cs typeface="Arial"/>
                <a:sym typeface="Arial"/>
              </a:rPr>
              <a:t>      أ‌.  الخطأ العادي.</a:t>
            </a:r>
            <a:endParaRPr sz="1800">
              <a:solidFill>
                <a:schemeClr val="dk1"/>
              </a:solidFill>
              <a:latin typeface="Arial"/>
              <a:ea typeface="Arial"/>
              <a:cs typeface="Arial"/>
              <a:sym typeface="Arial"/>
            </a:endParaRPr>
          </a:p>
          <a:p>
            <a:pPr marL="0" marR="914400" lvl="0" indent="-228600" algn="r" rtl="1">
              <a:lnSpc>
                <a:spcPct val="115000"/>
              </a:lnSpc>
              <a:spcBef>
                <a:spcPts val="800"/>
              </a:spcBef>
              <a:spcAft>
                <a:spcPts val="0"/>
              </a:spcAft>
              <a:buClr>
                <a:schemeClr val="dk1"/>
              </a:buClr>
              <a:buSzPts val="1100"/>
              <a:buFont typeface="Arial"/>
              <a:buNone/>
            </a:pPr>
            <a:r>
              <a:rPr lang="en" sz="1800">
                <a:solidFill>
                  <a:schemeClr val="dk1"/>
                </a:solidFill>
                <a:latin typeface="Arial"/>
                <a:ea typeface="Arial"/>
                <a:cs typeface="Arial"/>
                <a:sym typeface="Arial"/>
              </a:rPr>
              <a:t>     ب. الخطأ المهني ( الفني ).</a:t>
            </a:r>
            <a:endParaRPr sz="1800">
              <a:solidFill>
                <a:schemeClr val="dk1"/>
              </a:solidFill>
              <a:latin typeface="Arial"/>
              <a:ea typeface="Arial"/>
              <a:cs typeface="Arial"/>
              <a:sym typeface="Arial"/>
            </a:endParaRPr>
          </a:p>
          <a:p>
            <a:pPr marL="0" lvl="0" indent="0" algn="r" rtl="0">
              <a:lnSpc>
                <a:spcPct val="115000"/>
              </a:lnSpc>
              <a:spcBef>
                <a:spcPts val="800"/>
              </a:spcBef>
              <a:spcAft>
                <a:spcPts val="0"/>
              </a:spcAft>
              <a:buClr>
                <a:schemeClr val="dk1"/>
              </a:buClr>
              <a:buSzPts val="1100"/>
              <a:buFont typeface="Arial"/>
              <a:buNone/>
            </a:pPr>
            <a:endParaRPr sz="1800">
              <a:solidFill>
                <a:schemeClr val="dk1"/>
              </a:solidFill>
              <a:latin typeface="Arial"/>
              <a:ea typeface="Arial"/>
              <a:cs typeface="Arial"/>
              <a:sym typeface="Arial"/>
            </a:endParaRPr>
          </a:p>
          <a:p>
            <a:pPr marL="0" lvl="0" indent="0" algn="r" rtl="0">
              <a:spcBef>
                <a:spcPts val="600"/>
              </a:spcBef>
              <a:spcAft>
                <a:spcPts val="0"/>
              </a:spcAft>
              <a:buClr>
                <a:schemeClr val="dk1"/>
              </a:buClr>
              <a:buSzPts val="1100"/>
              <a:buFont typeface="Arial"/>
              <a:buNone/>
            </a:pPr>
            <a:endParaRPr sz="1800">
              <a:solidFill>
                <a:schemeClr val="dk1"/>
              </a:solidFill>
              <a:latin typeface="Arial"/>
              <a:ea typeface="Arial"/>
              <a:cs typeface="Arial"/>
              <a:sym typeface="Arial"/>
            </a:endParaRPr>
          </a:p>
          <a:p>
            <a:pPr marL="0" lvl="0" indent="0" algn="r" rtl="0">
              <a:spcBef>
                <a:spcPts val="600"/>
              </a:spcBef>
              <a:spcAft>
                <a:spcPts val="0"/>
              </a:spcAft>
              <a:buClr>
                <a:schemeClr val="dk1"/>
              </a:buClr>
              <a:buSzPts val="1100"/>
              <a:buFont typeface="Arial"/>
              <a:buNone/>
            </a:pPr>
            <a:endParaRPr sz="1800">
              <a:solidFill>
                <a:schemeClr val="dk1"/>
              </a:solidFill>
              <a:latin typeface="Arial"/>
              <a:ea typeface="Arial"/>
              <a:cs typeface="Arial"/>
              <a:sym typeface="Arial"/>
            </a:endParaRPr>
          </a:p>
          <a:p>
            <a:pPr marL="0" lvl="0" indent="0" algn="r" rtl="0">
              <a:spcBef>
                <a:spcPts val="600"/>
              </a:spcBef>
              <a:spcAft>
                <a:spcPts val="0"/>
              </a:spcAft>
              <a:buNone/>
            </a:pPr>
            <a:endParaRPr sz="1800"/>
          </a:p>
        </p:txBody>
      </p:sp>
      <p:pic>
        <p:nvPicPr>
          <p:cNvPr id="2" name="Audio 1">
            <a:hlinkClick r:id="" action="ppaction://media"/>
            <a:extLst>
              <a:ext uri="{FF2B5EF4-FFF2-40B4-BE49-F238E27FC236}">
                <a16:creationId xmlns:a16="http://schemas.microsoft.com/office/drawing/2014/main" id="{ECC73229-787C-DA42-9505-4260FFE0BD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p:transition advTm="8482">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8"/>
          <p:cNvSpPr txBox="1">
            <a:spLocks noGrp="1"/>
          </p:cNvSpPr>
          <p:nvPr>
            <p:ph type="title"/>
          </p:nvPr>
        </p:nvSpPr>
        <p:spPr>
          <a:xfrm>
            <a:off x="5144725" y="-2"/>
            <a:ext cx="35526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الخطأ العادي</a:t>
            </a:r>
            <a:endParaRPr b="1"/>
          </a:p>
        </p:txBody>
      </p:sp>
      <p:sp>
        <p:nvSpPr>
          <p:cNvPr id="101" name="Google Shape;101;p18"/>
          <p:cNvSpPr txBox="1">
            <a:spLocks noGrp="1"/>
          </p:cNvSpPr>
          <p:nvPr>
            <p:ph type="body" idx="1"/>
          </p:nvPr>
        </p:nvSpPr>
        <p:spPr>
          <a:xfrm>
            <a:off x="642950" y="1538075"/>
            <a:ext cx="7989600" cy="3387900"/>
          </a:xfrm>
          <a:prstGeom prst="rect">
            <a:avLst/>
          </a:prstGeom>
        </p:spPr>
        <p:txBody>
          <a:bodyPr spcFirstLastPara="1" wrap="square" lIns="91425" tIns="91425" rIns="91425" bIns="91425" anchor="t" anchorCtr="0">
            <a:noAutofit/>
          </a:bodyPr>
          <a:lstStyle/>
          <a:p>
            <a:pPr marL="457200" marR="685800" lvl="0" indent="-330200" algn="r" rtl="1">
              <a:lnSpc>
                <a:spcPct val="150000"/>
              </a:lnSpc>
              <a:spcBef>
                <a:spcPts val="0"/>
              </a:spcBef>
              <a:spcAft>
                <a:spcPts val="0"/>
              </a:spcAft>
              <a:buClr>
                <a:schemeClr val="dk1"/>
              </a:buClr>
              <a:buSzPts val="1600"/>
              <a:buFont typeface="Arial"/>
              <a:buChar char="❖"/>
            </a:pPr>
            <a:r>
              <a:rPr lang="en" sz="1600">
                <a:solidFill>
                  <a:schemeClr val="dk1"/>
                </a:solidFill>
                <a:latin typeface="Arial"/>
                <a:ea typeface="Arial"/>
                <a:cs typeface="Arial"/>
                <a:sym typeface="Arial"/>
              </a:rPr>
              <a:t> الإخلال بالالتزام المفروض على الناس كافة باتخاذ العناية اللازمة عند القيام بأي فعل أو نشاط معين.</a:t>
            </a:r>
            <a:endParaRPr sz="1600">
              <a:solidFill>
                <a:schemeClr val="dk1"/>
              </a:solidFill>
              <a:latin typeface="Arial"/>
              <a:ea typeface="Arial"/>
              <a:cs typeface="Arial"/>
              <a:sym typeface="Arial"/>
            </a:endParaRPr>
          </a:p>
          <a:p>
            <a:pPr marL="457200" marR="685800" lvl="0" indent="-330200" algn="r" rtl="1">
              <a:lnSpc>
                <a:spcPct val="150000"/>
              </a:lnSpc>
              <a:spcBef>
                <a:spcPts val="0"/>
              </a:spcBef>
              <a:spcAft>
                <a:spcPts val="0"/>
              </a:spcAft>
              <a:buClr>
                <a:schemeClr val="dk1"/>
              </a:buClr>
              <a:buSzPts val="1600"/>
              <a:buFont typeface="Arial"/>
              <a:buChar char="❖"/>
            </a:pPr>
            <a:r>
              <a:rPr lang="en" sz="1600">
                <a:solidFill>
                  <a:schemeClr val="dk1"/>
                </a:solidFill>
                <a:latin typeface="Arial"/>
                <a:ea typeface="Arial"/>
                <a:cs typeface="Arial"/>
                <a:sym typeface="Arial"/>
              </a:rPr>
              <a:t> أمثلة: الالفاظ نابية أو الغير لائقة أو أن يتعامل مع المريض بشئ من الفظاظة  أو السخرية أو الاستهزاء أو القذف.</a:t>
            </a:r>
            <a:endParaRPr sz="1600">
              <a:solidFill>
                <a:schemeClr val="dk1"/>
              </a:solidFill>
              <a:latin typeface="Arial"/>
              <a:ea typeface="Arial"/>
              <a:cs typeface="Arial"/>
              <a:sym typeface="Arial"/>
            </a:endParaRPr>
          </a:p>
          <a:p>
            <a:pPr marL="457200" marR="685800" lvl="0" indent="-330200" algn="r" rtl="1">
              <a:lnSpc>
                <a:spcPct val="150000"/>
              </a:lnSpc>
              <a:spcBef>
                <a:spcPts val="0"/>
              </a:spcBef>
              <a:spcAft>
                <a:spcPts val="0"/>
              </a:spcAft>
              <a:buClr>
                <a:schemeClr val="dk1"/>
              </a:buClr>
              <a:buSzPts val="1600"/>
              <a:buFont typeface="Arial"/>
              <a:buChar char="❖"/>
            </a:pPr>
            <a:r>
              <a:rPr lang="en" sz="1600">
                <a:solidFill>
                  <a:schemeClr val="dk1"/>
                </a:solidFill>
                <a:latin typeface="Arial"/>
                <a:ea typeface="Arial"/>
                <a:cs typeface="Arial"/>
                <a:sym typeface="Arial"/>
              </a:rPr>
              <a:t> هذه أخطاء سلوكية عادية يؤاخذ منها الطبيب كغيره من الناس.</a:t>
            </a:r>
            <a:endParaRPr sz="1600">
              <a:solidFill>
                <a:schemeClr val="dk1"/>
              </a:solidFill>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BFECB71D-8801-C548-AA94-3BA721D259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p:transition advTm="24675">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5144725" y="-2"/>
            <a:ext cx="35526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الخطأ المهني (الفني)</a:t>
            </a:r>
            <a:endParaRPr b="1"/>
          </a:p>
        </p:txBody>
      </p:sp>
      <p:sp>
        <p:nvSpPr>
          <p:cNvPr id="107" name="Google Shape;107;p19"/>
          <p:cNvSpPr txBox="1">
            <a:spLocks noGrp="1"/>
          </p:cNvSpPr>
          <p:nvPr>
            <p:ph type="body" idx="1"/>
          </p:nvPr>
        </p:nvSpPr>
        <p:spPr>
          <a:xfrm>
            <a:off x="695625" y="1538075"/>
            <a:ext cx="7936800" cy="3387900"/>
          </a:xfrm>
          <a:prstGeom prst="rect">
            <a:avLst/>
          </a:prstGeom>
        </p:spPr>
        <p:txBody>
          <a:bodyPr spcFirstLastPara="1" wrap="square" lIns="91425" tIns="91425" rIns="91425" bIns="91425" anchor="t" anchorCtr="0">
            <a:noAutofit/>
          </a:bodyPr>
          <a:lstStyle/>
          <a:p>
            <a:pPr marL="457200" marR="914400" lvl="0" indent="-330200" algn="r" rtl="1">
              <a:lnSpc>
                <a:spcPct val="150000"/>
              </a:lnSpc>
              <a:spcBef>
                <a:spcPts val="0"/>
              </a:spcBef>
              <a:spcAft>
                <a:spcPts val="0"/>
              </a:spcAft>
              <a:buClr>
                <a:schemeClr val="dk1"/>
              </a:buClr>
              <a:buSzPts val="1600"/>
              <a:buFont typeface="Arial"/>
              <a:buChar char="❖"/>
            </a:pPr>
            <a:r>
              <a:rPr lang="en" sz="1600">
                <a:solidFill>
                  <a:schemeClr val="dk1"/>
                </a:solidFill>
                <a:latin typeface="Arial"/>
                <a:ea typeface="Arial"/>
                <a:cs typeface="Arial"/>
                <a:sym typeface="Arial"/>
              </a:rPr>
              <a:t>وهو الخطأ المتعلق بممارسة الطبيب المهنية.</a:t>
            </a:r>
            <a:endParaRPr sz="1600">
              <a:solidFill>
                <a:schemeClr val="dk1"/>
              </a:solidFill>
              <a:latin typeface="Arial"/>
              <a:ea typeface="Arial"/>
              <a:cs typeface="Arial"/>
              <a:sym typeface="Arial"/>
            </a:endParaRPr>
          </a:p>
          <a:p>
            <a:pPr marL="457200" marR="914400" lvl="0" indent="-330200" algn="r" rtl="1">
              <a:lnSpc>
                <a:spcPct val="150000"/>
              </a:lnSpc>
              <a:spcBef>
                <a:spcPts val="0"/>
              </a:spcBef>
              <a:spcAft>
                <a:spcPts val="0"/>
              </a:spcAft>
              <a:buClr>
                <a:schemeClr val="dk1"/>
              </a:buClr>
              <a:buSzPts val="1600"/>
              <a:buFont typeface="Arial"/>
              <a:buChar char="❖"/>
            </a:pPr>
            <a:r>
              <a:rPr lang="en" sz="1600">
                <a:solidFill>
                  <a:schemeClr val="dk1"/>
                </a:solidFill>
                <a:latin typeface="Arial"/>
                <a:ea typeface="Arial"/>
                <a:cs typeface="Arial"/>
                <a:sym typeface="Arial"/>
              </a:rPr>
              <a:t>تعريف الخطأ الطبي المهني :</a:t>
            </a:r>
            <a:endParaRPr sz="1600">
              <a:solidFill>
                <a:schemeClr val="dk1"/>
              </a:solidFill>
              <a:latin typeface="Arial"/>
              <a:ea typeface="Arial"/>
              <a:cs typeface="Arial"/>
              <a:sym typeface="Arial"/>
            </a:endParaRPr>
          </a:p>
          <a:p>
            <a:pPr marL="457200" marR="914400" lvl="0" indent="-330200" algn="r" rtl="1">
              <a:lnSpc>
                <a:spcPct val="150000"/>
              </a:lnSpc>
              <a:spcBef>
                <a:spcPts val="0"/>
              </a:spcBef>
              <a:spcAft>
                <a:spcPts val="0"/>
              </a:spcAft>
              <a:buClr>
                <a:schemeClr val="dk1"/>
              </a:buClr>
              <a:buSzPts val="1600"/>
              <a:buFont typeface="Arial"/>
              <a:buChar char="❖"/>
            </a:pPr>
            <a:r>
              <a:rPr lang="en" sz="1600">
                <a:solidFill>
                  <a:schemeClr val="dk1"/>
                </a:solidFill>
                <a:latin typeface="Arial"/>
                <a:ea typeface="Arial"/>
                <a:cs typeface="Arial"/>
                <a:sym typeface="Arial"/>
              </a:rPr>
              <a:t>" أنه الفشل في تنفيذ خطة علاجية كما كان مخططاً لها (خطأ في الفعل) أو وضع خطة علاجية خاطئة للوصول إلى المقصود (خطأ في القصد)"</a:t>
            </a:r>
            <a:r>
              <a:rPr lang="en" sz="1600">
                <a:solidFill>
                  <a:schemeClr val="dk1"/>
                </a:solidFill>
                <a:latin typeface="Calibri"/>
                <a:ea typeface="Calibri"/>
                <a:cs typeface="Calibri"/>
                <a:sym typeface="Calibri"/>
              </a:rPr>
              <a:t>.</a:t>
            </a:r>
            <a:endParaRPr sz="1600">
              <a:solidFill>
                <a:schemeClr val="dk1"/>
              </a:solidFill>
              <a:latin typeface="Arial"/>
              <a:ea typeface="Arial"/>
              <a:cs typeface="Arial"/>
              <a:sym typeface="Arial"/>
            </a:endParaRPr>
          </a:p>
          <a:p>
            <a:pPr marL="457200" marR="914400" lvl="0" indent="-330200" algn="r" rtl="1">
              <a:lnSpc>
                <a:spcPct val="150000"/>
              </a:lnSpc>
              <a:spcBef>
                <a:spcPts val="0"/>
              </a:spcBef>
              <a:spcAft>
                <a:spcPts val="0"/>
              </a:spcAft>
              <a:buClr>
                <a:schemeClr val="dk1"/>
              </a:buClr>
              <a:buSzPts val="1600"/>
              <a:buFont typeface="Arial"/>
              <a:buChar char="❖"/>
            </a:pPr>
            <a:r>
              <a:rPr lang="en" sz="1600">
                <a:solidFill>
                  <a:schemeClr val="dk1"/>
                </a:solidFill>
                <a:latin typeface="Arial"/>
                <a:ea typeface="Arial"/>
                <a:cs typeface="Arial"/>
                <a:sym typeface="Arial"/>
              </a:rPr>
              <a:t>الخطأ الطبي هو انحراف بالعمل الطبي عن الأصول العلمية والفنية التي تحكم المهنة وممارستها .</a:t>
            </a:r>
            <a:endParaRPr sz="1600">
              <a:solidFill>
                <a:schemeClr val="dk1"/>
              </a:solidFill>
              <a:latin typeface="Arial"/>
              <a:ea typeface="Arial"/>
              <a:cs typeface="Arial"/>
              <a:sym typeface="Arial"/>
            </a:endParaRPr>
          </a:p>
          <a:p>
            <a:pPr marL="457200" marR="914400" lvl="0" indent="-330200" algn="r" rtl="1">
              <a:lnSpc>
                <a:spcPct val="150000"/>
              </a:lnSpc>
              <a:spcBef>
                <a:spcPts val="0"/>
              </a:spcBef>
              <a:spcAft>
                <a:spcPts val="0"/>
              </a:spcAft>
              <a:buClr>
                <a:schemeClr val="dk1"/>
              </a:buClr>
              <a:buSzPts val="1600"/>
              <a:buFont typeface="Arial"/>
              <a:buChar char="❖"/>
            </a:pPr>
            <a:r>
              <a:rPr lang="en" sz="1600">
                <a:solidFill>
                  <a:schemeClr val="dk1"/>
                </a:solidFill>
                <a:latin typeface="Arial"/>
                <a:ea typeface="Arial"/>
                <a:cs typeface="Arial"/>
                <a:sym typeface="Arial"/>
              </a:rPr>
              <a:t> إذا خالف الطبيب هذه الأصول يعتبر واقعاً في خطأ طبي مهني .</a:t>
            </a:r>
            <a:endParaRPr sz="1600">
              <a:solidFill>
                <a:schemeClr val="dk1"/>
              </a:solidFill>
              <a:latin typeface="Calibri"/>
              <a:ea typeface="Calibri"/>
              <a:cs typeface="Calibri"/>
              <a:sym typeface="Calibri"/>
            </a:endParaRPr>
          </a:p>
          <a:p>
            <a:pPr marL="457200" marR="914400" lvl="0" indent="-330200" algn="r" rtl="1">
              <a:lnSpc>
                <a:spcPct val="150000"/>
              </a:lnSpc>
              <a:spcBef>
                <a:spcPts val="0"/>
              </a:spcBef>
              <a:spcAft>
                <a:spcPts val="0"/>
              </a:spcAft>
              <a:buClr>
                <a:schemeClr val="dk1"/>
              </a:buClr>
              <a:buSzPts val="1600"/>
              <a:buFont typeface="Arial"/>
              <a:buChar char="❖"/>
            </a:pPr>
            <a:r>
              <a:rPr lang="en" sz="1600">
                <a:solidFill>
                  <a:schemeClr val="dk1"/>
                </a:solidFill>
                <a:latin typeface="Arial"/>
                <a:ea typeface="Arial"/>
                <a:cs typeface="Arial"/>
                <a:sym typeface="Arial"/>
              </a:rPr>
              <a:t>أمثلة ذلك أن يخطئ الطبيب في التشخيص أو في تنفيذ الخطة العلاجية أوفي أختيار خطة علاجية خاطئة مثل أن يقرر إجراء عملية جراحية للمريض في حين أنه لا يحتاجها .</a:t>
            </a:r>
            <a:endParaRPr sz="1600">
              <a:solidFill>
                <a:schemeClr val="dk1"/>
              </a:solidFill>
              <a:latin typeface="Arial"/>
              <a:ea typeface="Arial"/>
              <a:cs typeface="Arial"/>
              <a:sym typeface="Arial"/>
            </a:endParaRPr>
          </a:p>
          <a:p>
            <a:pPr marL="0" marR="914400" lvl="0" indent="0" algn="r" rtl="1">
              <a:lnSpc>
                <a:spcPct val="150000"/>
              </a:lnSpc>
              <a:spcBef>
                <a:spcPts val="800"/>
              </a:spcBef>
              <a:spcAft>
                <a:spcPts val="800"/>
              </a:spcAft>
              <a:buNone/>
            </a:pPr>
            <a:endParaRPr sz="1600">
              <a:solidFill>
                <a:schemeClr val="dk1"/>
              </a:solidFill>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F5486B16-FB0D-A543-8EFA-28267F7899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p:transition advTm="73174">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20"/>
          <p:cNvSpPr txBox="1">
            <a:spLocks noGrp="1"/>
          </p:cNvSpPr>
          <p:nvPr>
            <p:ph type="title"/>
          </p:nvPr>
        </p:nvSpPr>
        <p:spPr>
          <a:xfrm>
            <a:off x="5144725" y="-2"/>
            <a:ext cx="3552600" cy="1140000"/>
          </a:xfrm>
          <a:prstGeom prst="rect">
            <a:avLst/>
          </a:prstGeom>
        </p:spPr>
        <p:txBody>
          <a:bodyPr spcFirstLastPara="1" wrap="square" lIns="91425" tIns="91425" rIns="91425" bIns="91425" anchor="b" anchorCtr="0">
            <a:noAutofit/>
          </a:bodyPr>
          <a:lstStyle/>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457200" lvl="0" indent="-381000" algn="r" rtl="1">
              <a:spcBef>
                <a:spcPts val="0"/>
              </a:spcBef>
              <a:spcAft>
                <a:spcPts val="0"/>
              </a:spcAft>
              <a:buClr>
                <a:schemeClr val="lt1"/>
              </a:buClr>
              <a:buSzPts val="2400"/>
              <a:buChar char="●"/>
            </a:pPr>
            <a:r>
              <a:rPr lang="en">
                <a:solidFill>
                  <a:schemeClr val="lt1"/>
                </a:solidFill>
              </a:rPr>
              <a:t>أقسام الخطأ الطبي.</a:t>
            </a:r>
            <a:endParaRPr>
              <a:solidFill>
                <a:schemeClr val="lt1"/>
              </a:solidFill>
            </a:endParaRPr>
          </a:p>
          <a:p>
            <a:pPr marL="0" lvl="0" indent="0" algn="r" rtl="1">
              <a:spcBef>
                <a:spcPts val="0"/>
              </a:spcBef>
              <a:spcAft>
                <a:spcPts val="0"/>
              </a:spcAft>
              <a:buNone/>
            </a:pPr>
            <a:r>
              <a:rPr lang="en" b="1"/>
              <a:t>معايير الخطأ الطبي</a:t>
            </a:r>
            <a:endParaRPr b="1"/>
          </a:p>
        </p:txBody>
      </p:sp>
      <p:sp>
        <p:nvSpPr>
          <p:cNvPr id="113" name="Google Shape;113;p20"/>
          <p:cNvSpPr txBox="1">
            <a:spLocks noGrp="1"/>
          </p:cNvSpPr>
          <p:nvPr>
            <p:ph type="body" idx="1"/>
          </p:nvPr>
        </p:nvSpPr>
        <p:spPr>
          <a:xfrm>
            <a:off x="706175" y="1538075"/>
            <a:ext cx="7926000" cy="3387900"/>
          </a:xfrm>
          <a:prstGeom prst="rect">
            <a:avLst/>
          </a:prstGeom>
        </p:spPr>
        <p:txBody>
          <a:bodyPr spcFirstLastPara="1" wrap="square" lIns="91425" tIns="91425" rIns="91425" bIns="91425" anchor="t" anchorCtr="0">
            <a:noAutofit/>
          </a:bodyPr>
          <a:lstStyle/>
          <a:p>
            <a:pPr marL="457200" lvl="0" indent="-330200" algn="r" rtl="1">
              <a:lnSpc>
                <a:spcPct val="150000"/>
              </a:lnSpc>
              <a:spcBef>
                <a:spcPts val="600"/>
              </a:spcBef>
              <a:spcAft>
                <a:spcPts val="0"/>
              </a:spcAft>
              <a:buClr>
                <a:schemeClr val="dk1"/>
              </a:buClr>
              <a:buSzPts val="1600"/>
              <a:buFont typeface="Arial"/>
              <a:buChar char="❖"/>
            </a:pPr>
            <a:r>
              <a:rPr lang="en" sz="1600">
                <a:solidFill>
                  <a:schemeClr val="dk1"/>
                </a:solidFill>
                <a:latin typeface="Arial"/>
                <a:ea typeface="Arial"/>
                <a:cs typeface="Arial"/>
                <a:sym typeface="Arial"/>
              </a:rPr>
              <a:t>الخطأ الطبي ليس كغيره من الأخطاء إذا لا يمكن قياسه بها.</a:t>
            </a:r>
            <a:endParaRPr sz="1600">
              <a:solidFill>
                <a:schemeClr val="dk1"/>
              </a:solidFill>
              <a:latin typeface="Arial"/>
              <a:ea typeface="Arial"/>
              <a:cs typeface="Arial"/>
              <a:sym typeface="Arial"/>
            </a:endParaRPr>
          </a:p>
          <a:p>
            <a:pPr marL="457200" lvl="0" indent="-330200" algn="r" rtl="1">
              <a:lnSpc>
                <a:spcPct val="150000"/>
              </a:lnSpc>
              <a:spcBef>
                <a:spcPts val="0"/>
              </a:spcBef>
              <a:spcAft>
                <a:spcPts val="0"/>
              </a:spcAft>
              <a:buClr>
                <a:schemeClr val="dk1"/>
              </a:buClr>
              <a:buSzPts val="1600"/>
              <a:buFont typeface="Arial"/>
              <a:buChar char="❖"/>
            </a:pPr>
            <a:r>
              <a:rPr lang="en" sz="1600">
                <a:solidFill>
                  <a:schemeClr val="dk1"/>
                </a:solidFill>
                <a:latin typeface="Arial"/>
                <a:ea typeface="Arial"/>
                <a:cs typeface="Arial"/>
                <a:sym typeface="Arial"/>
              </a:rPr>
              <a:t>تعتري العمل الطبي ظروف وملابسات لابد من اعتبارها عند تقدير الخطأ الطبي.</a:t>
            </a:r>
            <a:endParaRPr sz="1600">
              <a:solidFill>
                <a:schemeClr val="dk1"/>
              </a:solidFill>
              <a:latin typeface="Arial"/>
              <a:ea typeface="Arial"/>
              <a:cs typeface="Arial"/>
              <a:sym typeface="Arial"/>
            </a:endParaRPr>
          </a:p>
          <a:p>
            <a:pPr marL="0" lvl="0" indent="0" algn="r" rtl="1">
              <a:lnSpc>
                <a:spcPct val="150000"/>
              </a:lnSpc>
              <a:spcBef>
                <a:spcPts val="600"/>
              </a:spcBef>
              <a:spcAft>
                <a:spcPts val="0"/>
              </a:spcAft>
              <a:buNone/>
            </a:pPr>
            <a:endParaRPr sz="1600">
              <a:solidFill>
                <a:schemeClr val="dk1"/>
              </a:solidFill>
              <a:latin typeface="Arial"/>
              <a:ea typeface="Arial"/>
              <a:cs typeface="Arial"/>
              <a:sym typeface="Arial"/>
            </a:endParaRPr>
          </a:p>
          <a:p>
            <a:pPr marL="457200" lvl="0" indent="-330200" algn="r" rtl="1">
              <a:lnSpc>
                <a:spcPct val="150000"/>
              </a:lnSpc>
              <a:spcBef>
                <a:spcPts val="600"/>
              </a:spcBef>
              <a:spcAft>
                <a:spcPts val="0"/>
              </a:spcAft>
              <a:buClr>
                <a:schemeClr val="dk1"/>
              </a:buClr>
              <a:buSzPts val="1600"/>
              <a:buFont typeface="Arial"/>
              <a:buAutoNum type="arabicPeriod"/>
            </a:pPr>
            <a:r>
              <a:rPr lang="en" sz="1600">
                <a:solidFill>
                  <a:schemeClr val="dk1"/>
                </a:solidFill>
                <a:latin typeface="Arial"/>
                <a:ea typeface="Arial"/>
                <a:cs typeface="Arial"/>
                <a:sym typeface="Arial"/>
              </a:rPr>
              <a:t>المعيار الشخصي.</a:t>
            </a:r>
            <a:endParaRPr sz="1600">
              <a:solidFill>
                <a:schemeClr val="dk1"/>
              </a:solidFill>
              <a:latin typeface="Arial"/>
              <a:ea typeface="Arial"/>
              <a:cs typeface="Arial"/>
              <a:sym typeface="Arial"/>
            </a:endParaRPr>
          </a:p>
          <a:p>
            <a:pPr marL="457200" lvl="0" indent="-330200" algn="r" rtl="1">
              <a:lnSpc>
                <a:spcPct val="150000"/>
              </a:lnSpc>
              <a:spcBef>
                <a:spcPts val="0"/>
              </a:spcBef>
              <a:spcAft>
                <a:spcPts val="0"/>
              </a:spcAft>
              <a:buClr>
                <a:schemeClr val="dk1"/>
              </a:buClr>
              <a:buSzPts val="1600"/>
              <a:buFont typeface="Arial"/>
              <a:buAutoNum type="arabicPeriod"/>
            </a:pPr>
            <a:r>
              <a:rPr lang="en" sz="1600">
                <a:solidFill>
                  <a:schemeClr val="dk1"/>
                </a:solidFill>
                <a:latin typeface="Arial"/>
                <a:ea typeface="Arial"/>
                <a:cs typeface="Arial"/>
                <a:sym typeface="Arial"/>
              </a:rPr>
              <a:t>المعيار الموضوعي ( المادي ).</a:t>
            </a:r>
            <a:endParaRPr sz="1600">
              <a:solidFill>
                <a:schemeClr val="dk1"/>
              </a:solidFill>
              <a:latin typeface="Arial"/>
              <a:ea typeface="Arial"/>
              <a:cs typeface="Arial"/>
              <a:sym typeface="Arial"/>
            </a:endParaRPr>
          </a:p>
          <a:p>
            <a:pPr marL="0" lvl="0" indent="0" algn="r" rtl="1">
              <a:lnSpc>
                <a:spcPct val="150000"/>
              </a:lnSpc>
              <a:spcBef>
                <a:spcPts val="600"/>
              </a:spcBef>
              <a:spcAft>
                <a:spcPts val="0"/>
              </a:spcAft>
              <a:buNone/>
            </a:pPr>
            <a:endParaRPr sz="1600">
              <a:solidFill>
                <a:schemeClr val="dk1"/>
              </a:solidFill>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B031BB97-95EF-0E4C-A7DC-3636E44351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4114800"/>
            <a:ext cx="812800" cy="812800"/>
          </a:xfrm>
          <a:prstGeom prst="rect">
            <a:avLst/>
          </a:prstGeom>
        </p:spPr>
      </p:pic>
    </p:spTree>
  </p:cSld>
  <p:clrMapOvr>
    <a:masterClrMapping/>
  </p:clrMapOvr>
  <p:transition advTm="4548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erimon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2060</Words>
  <Application>Microsoft Office PowerPoint</Application>
  <PresentationFormat>On-screen Show (16:9)</PresentationFormat>
  <Paragraphs>309</Paragraphs>
  <Slides>56</Slides>
  <Notes>56</Notes>
  <HiddenSlides>0</HiddenSlides>
  <MMClips>56</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Cerimon template</vt:lpstr>
      <vt:lpstr>الأخطاء الطبية نظام مزاولة المهن الصحية  د. هيثم السيف</vt:lpstr>
      <vt:lpstr>التعريف. أقسام الخطأ الطبي. معايير الخطأ الطبي. أسباب الخطأ الطبي. وسائل إثبات الخطأ الطبي.لخ</vt:lpstr>
      <vt:lpstr>PowerPoint Presentation</vt:lpstr>
      <vt:lpstr>PowerPoint Presentation</vt:lpstr>
      <vt:lpstr>أقسام الخطأ الطبي. أقسام الخطأ الطبي. ما هي أقسام الخطأ الطبي؟</vt:lpstr>
      <vt:lpstr>أقسام الخطأ الطبي. أقسام الخطأ الطبي. أقسام الخطأ الطبي</vt:lpstr>
      <vt:lpstr>أقسام الخطأ الطبي. أقسام الخطأ الطبي. الخطأ العادي</vt:lpstr>
      <vt:lpstr>أقسام الخطأ الطبي. أقسام الخطأ الطبي. الخطأ المهني (الفني)</vt:lpstr>
      <vt:lpstr>أقسام الخطأ الطبي. أقسام الخطأ الطبي. معايير الخطأ الطبي</vt:lpstr>
      <vt:lpstr>أقسام الخطأ الطبي. أقسام الخطأ الطبي. المعيار الشخصي</vt:lpstr>
      <vt:lpstr>أقسام الخطأ الطبي. أقسام الخطأ الطبي. المعيار الموضوعي (المادي)</vt:lpstr>
      <vt:lpstr>أقسام الخطأ الطبي. أقسام الخطأ الطبي. أقسام الخطأ الطبي</vt:lpstr>
      <vt:lpstr>أقسام الخطأ الطبي. أقسام الخطأ الطبي. أقسام الخطأ الطبي</vt:lpstr>
      <vt:lpstr>أقسام الخطأ الطبي. أقسام الخطأ الطبي. أسباب الخطأ الطبي</vt:lpstr>
      <vt:lpstr>أقسام الخطأ الطبي. أقسام الخطأ الطبي. أهم أسباب الخطأ الطبي</vt:lpstr>
      <vt:lpstr>أقسام الخطأ الطبي. أقسام الخطأ الطبي. الإخلال بالأصول العلمية للمهنة</vt:lpstr>
      <vt:lpstr>أقسام الخطأ الطبي. أقسام الخطأ الطبي. الإخلال بالأصول العلمية للمهنة</vt:lpstr>
      <vt:lpstr>أقسام الخطأ الطبي. أقسام الخطأ الطبي. الإخلال بواجب العناية</vt:lpstr>
      <vt:lpstr>أقسام الخطأ الطبي. أقسام الخطأ الطبي. الإخلال بواجب العناية</vt:lpstr>
      <vt:lpstr>أقسام الخطأ الطبي. أقسام الخطأ الطبي. وسائل إثبات الخطأ الطبي</vt:lpstr>
      <vt:lpstr>PowerPoint Presentation</vt:lpstr>
      <vt:lpstr>أقسام الخطأ الطبي. أقسام الخطأ الطبي. وسائل إثبات الخطأ الطبي</vt:lpstr>
      <vt:lpstr>أقسام الخطأ الطبي. أقسام الخطأ الطبي. الشهادة</vt:lpstr>
      <vt:lpstr>أقسام الخطأ الطبي. أقسام الخطأ الطبي. الإقرار</vt:lpstr>
      <vt:lpstr>أقسام الخطأ الطبي. أقسام الخطأ الطبي. شهادة الخبراء</vt:lpstr>
      <vt:lpstr>أقسام الخطأ الطبي. أقسام الخطأ الطبي. المستندات الخطية</vt:lpstr>
      <vt:lpstr>أقسام الخطأ الطبي. أقسام الخطأ الطبي. من ينظر في قضايا الأخطاء الطبية؟</vt:lpstr>
      <vt:lpstr>أقسام الخطأ الطبي. أقسام الخطأ الطبي. من ينظر في قضايا الأخطاء الطبية؟</vt:lpstr>
      <vt:lpstr>أقسام الخطأ الطبي. أقسام الخطأ الطبي. نظام مزاولة المهن الصحية</vt:lpstr>
      <vt:lpstr>أقسام الخطأ الطبي. أقسام الخطأ الطبي. فصول النظام</vt:lpstr>
      <vt:lpstr>أقسام الخطأ الطبي. أقسام الخطأ الطبي. الفصل الثاني واجبات الممارس الصحي</vt:lpstr>
      <vt:lpstr>أقسام الخطأ الطبي. أقسام الخطأ الطبي. الفصل الثاني الواجبات العامة للممارس الصحي</vt:lpstr>
      <vt:lpstr>PowerPoint Presentation</vt:lpstr>
      <vt:lpstr>أقسام الخطأ الطبي. أقسام الخطأ الطبي. الفصل الثاني الواجبات العامة للممارس الصحي</vt:lpstr>
      <vt:lpstr>أقسام الخطأ الطبي. أقسام الخطأ الطبي. الفصل الثاني الواجبات العامة للممارس الصحي</vt:lpstr>
      <vt:lpstr>أقسام الخطأ الطبي. أقسام الخطأ الطبي. الفصل الثاني الواجبات العامة للممارس الصحي</vt:lpstr>
      <vt:lpstr>أقسام الخطأ الطبي. أقسام الخطأ الطبي. الفصل الثاني الواجبات العامة للممارس الصحي</vt:lpstr>
      <vt:lpstr>أقسام الخطأ الطبي. أقسام الخطأ الطبي. الفصل الثاني الواجبات العامة للممارس الصحي</vt:lpstr>
      <vt:lpstr>أقسام الخطأ الطبي. أقسام الخطأ الطبي. الفصل الثاني الواجبات العامة للممارس الصحي</vt:lpstr>
      <vt:lpstr>أقسام الخطأ الطبي. أقسام الخطأ الطبي. الفصل الثاني الواجبات العامة للممارس الصحي</vt:lpstr>
      <vt:lpstr>أقسام الخطأ الطبي. أقسام الخطأ الطبي. الفصل الثاني الواجبات العامة للممارس الصحي</vt:lpstr>
      <vt:lpstr>أقسام الخطأ الطبي. أقسام الخطأ الطبي. الفصل الثاني الواجبات العامة للممارس الصحي</vt:lpstr>
      <vt:lpstr>أقسام الخطأ الطبي. أقسام الخطأ الطبي. الفصل الثاني الواجبات العامة للممارس الصحي</vt:lpstr>
      <vt:lpstr>أقسام الخطأ الطبي. أقسام الخطأ الطبي. الفصل الثاني الواجبات العامة للممارس الصحي</vt:lpstr>
      <vt:lpstr>أقسام الخطأ الطبي. أقسام الخطأ الطبي. الفصل الثاني الواجبات العامة للممارس الصحي</vt:lpstr>
      <vt:lpstr>أقسام الخطأ الطبي. أقسام الخطأ الطبي. الفصل الثاني الواجبات العامة للممارس الصحي</vt:lpstr>
      <vt:lpstr>أقسام الخطأ الطبي. أقسام الخطأ الطبي. الفصل الثاني الواجبات العامة للممارس الصحي</vt:lpstr>
      <vt:lpstr>أقسام الخطأ الطبي. أقسام الخطأ الطبي. الفصل الثاني الواجبات العامة للممارس الصحي</vt:lpstr>
      <vt:lpstr>أقسام الخطأ الطبي. أقسام الخطأ الطبي. الفصل الثاني الواجبات العامة للممارس الصحي</vt:lpstr>
      <vt:lpstr>أقسام الخطأ الطبي. أقسام الخطأ الطبي. الفصل الثاني الواجبات العامة للممارس الصحي</vt:lpstr>
      <vt:lpstr>أقسام الخطأ الطبي. أقسام الخطأ الطبي. الفصل الثالث المسؤولية المهنية</vt:lpstr>
      <vt:lpstr>أقسام الخطأ الطبي. أقسام الخطأ الطبي. الفصل الثالث المسؤولية المهنية</vt:lpstr>
      <vt:lpstr>أقسام الخطأ الطبي. أقسام الخطأ الطبي. الفصل الرابع التحقيق و المحاكمة </vt:lpstr>
      <vt:lpstr>أقسام الخطأ الطبي. أقسام الخطأ الطبي. الفصل الرابع التحقيق و المحاكمة </vt:lpstr>
      <vt:lpstr>أقسام الخطأ الطبي. أقسام الخطأ الطبي. الفصل الرابع التحقيق و المحاكمة </vt:lpstr>
      <vt:lpstr>أقسام الخطأ الطبي. أقسام الخطأ الطبي. شكراً لكم</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الأخطاء الطبية نظام مزاولة المهن الصحية  د. هيثم السيف</dc:title>
  <cp:lastModifiedBy>Maha Alnahdi</cp:lastModifiedBy>
  <cp:revision>2</cp:revision>
  <dcterms:modified xsi:type="dcterms:W3CDTF">2021-04-16T22:33:25Z</dcterms:modified>
</cp:coreProperties>
</file>