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2" r:id="rId2"/>
  </p:sldMasterIdLst>
  <p:notesMasterIdLst>
    <p:notesMasterId r:id="rId58"/>
  </p:notesMasterIdLst>
  <p:sldIdLst>
    <p:sldId id="351" r:id="rId3"/>
    <p:sldId id="270" r:id="rId4"/>
    <p:sldId id="353" r:id="rId5"/>
    <p:sldId id="257" r:id="rId6"/>
    <p:sldId id="269" r:id="rId7"/>
    <p:sldId id="258" r:id="rId8"/>
    <p:sldId id="266" r:id="rId9"/>
    <p:sldId id="265" r:id="rId10"/>
    <p:sldId id="354" r:id="rId11"/>
    <p:sldId id="291" r:id="rId12"/>
    <p:sldId id="293" r:id="rId13"/>
    <p:sldId id="296" r:id="rId14"/>
    <p:sldId id="297" r:id="rId15"/>
    <p:sldId id="315" r:id="rId16"/>
    <p:sldId id="343" r:id="rId17"/>
    <p:sldId id="328" r:id="rId18"/>
    <p:sldId id="329" r:id="rId19"/>
    <p:sldId id="274" r:id="rId20"/>
    <p:sldId id="267" r:id="rId21"/>
    <p:sldId id="272" r:id="rId22"/>
    <p:sldId id="321" r:id="rId23"/>
    <p:sldId id="285" r:id="rId24"/>
    <p:sldId id="263" r:id="rId25"/>
    <p:sldId id="326" r:id="rId26"/>
    <p:sldId id="282" r:id="rId27"/>
    <p:sldId id="284" r:id="rId28"/>
    <p:sldId id="287" r:id="rId29"/>
    <p:sldId id="360" r:id="rId30"/>
    <p:sldId id="345" r:id="rId31"/>
    <p:sldId id="361" r:id="rId32"/>
    <p:sldId id="299" r:id="rId33"/>
    <p:sldId id="332" r:id="rId34"/>
    <p:sldId id="334" r:id="rId35"/>
    <p:sldId id="335" r:id="rId36"/>
    <p:sldId id="336" r:id="rId37"/>
    <p:sldId id="338" r:id="rId38"/>
    <p:sldId id="307" r:id="rId39"/>
    <p:sldId id="308" r:id="rId40"/>
    <p:sldId id="309" r:id="rId41"/>
    <p:sldId id="306" r:id="rId42"/>
    <p:sldId id="355" r:id="rId43"/>
    <p:sldId id="356" r:id="rId44"/>
    <p:sldId id="268" r:id="rId45"/>
    <p:sldId id="362" r:id="rId46"/>
    <p:sldId id="363" r:id="rId47"/>
    <p:sldId id="275" r:id="rId48"/>
    <p:sldId id="273" r:id="rId49"/>
    <p:sldId id="352" r:id="rId50"/>
    <p:sldId id="358" r:id="rId51"/>
    <p:sldId id="277" r:id="rId52"/>
    <p:sldId id="278" r:id="rId53"/>
    <p:sldId id="279" r:id="rId54"/>
    <p:sldId id="280" r:id="rId55"/>
    <p:sldId id="359" r:id="rId56"/>
    <p:sldId id="357" r:id="rId5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2" autoAdjust="0"/>
    <p:restoredTop sz="94660"/>
  </p:normalViewPr>
  <p:slideViewPr>
    <p:cSldViewPr snapToGrid="0">
      <p:cViewPr varScale="1">
        <p:scale>
          <a:sx n="83" d="100"/>
          <a:sy n="83" d="100"/>
        </p:scale>
        <p:origin x="216"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4B620-CEDE-4FFF-83E5-0B37C564881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D79F854-9DF6-4780-9E8A-C99DBA39567A}">
      <dgm:prSet/>
      <dgm:spPr/>
      <dgm:t>
        <a:bodyPr/>
        <a:lstStyle/>
        <a:p>
          <a:pPr algn="r"/>
          <a:r>
            <a:rPr lang="ar-SA" dirty="0"/>
            <a:t>بسبب تعقيد كثير من مسائل الأخلاقيات، وكثرة تشعباتها، والأطراف المتعلقين بها ..</a:t>
          </a:r>
          <a:endParaRPr lang="en-US" dirty="0"/>
        </a:p>
      </dgm:t>
    </dgm:pt>
    <dgm:pt modelId="{A413DB61-AA3E-48E3-A422-775BB23227C8}" type="parTrans" cxnId="{CDFDBD36-B1D3-4EFA-8DDD-441AB829C0F8}">
      <dgm:prSet/>
      <dgm:spPr/>
      <dgm:t>
        <a:bodyPr/>
        <a:lstStyle/>
        <a:p>
          <a:pPr algn="r"/>
          <a:endParaRPr lang="en-US"/>
        </a:p>
      </dgm:t>
    </dgm:pt>
    <dgm:pt modelId="{D51F0EC4-BFF0-4371-95EF-90957D52C537}" type="sibTrans" cxnId="{CDFDBD36-B1D3-4EFA-8DDD-441AB829C0F8}">
      <dgm:prSet/>
      <dgm:spPr/>
      <dgm:t>
        <a:bodyPr/>
        <a:lstStyle/>
        <a:p>
          <a:pPr algn="r"/>
          <a:endParaRPr lang="en-US"/>
        </a:p>
      </dgm:t>
    </dgm:pt>
    <dgm:pt modelId="{1CD17192-0C18-4D5E-A67E-76AD49ED81CB}">
      <dgm:prSet/>
      <dgm:spPr/>
      <dgm:t>
        <a:bodyPr/>
        <a:lstStyle/>
        <a:p>
          <a:pPr algn="r"/>
          <a:r>
            <a:rPr lang="ar-SA"/>
            <a:t>اتجه العلماء إلى وضع نماذج يتم من خلالها دراسة الحالة الأخلاقية، بطريقة منهجية مرتبة، بحيث نصل للنتيجة السليمة.</a:t>
          </a:r>
          <a:endParaRPr lang="en-US"/>
        </a:p>
      </dgm:t>
    </dgm:pt>
    <dgm:pt modelId="{AA346622-2993-478E-9075-9E1FC27F97C4}" type="parTrans" cxnId="{D1B85EE4-5E72-41F5-AE91-15EE1D14EA6C}">
      <dgm:prSet/>
      <dgm:spPr/>
      <dgm:t>
        <a:bodyPr/>
        <a:lstStyle/>
        <a:p>
          <a:pPr algn="r"/>
          <a:endParaRPr lang="en-US"/>
        </a:p>
      </dgm:t>
    </dgm:pt>
    <dgm:pt modelId="{DE61B486-F9A5-4D76-8B3F-6DDC50C154B1}" type="sibTrans" cxnId="{D1B85EE4-5E72-41F5-AE91-15EE1D14EA6C}">
      <dgm:prSet/>
      <dgm:spPr/>
      <dgm:t>
        <a:bodyPr/>
        <a:lstStyle/>
        <a:p>
          <a:pPr algn="r"/>
          <a:endParaRPr lang="en-US"/>
        </a:p>
      </dgm:t>
    </dgm:pt>
    <dgm:pt modelId="{CDFC6C4E-14FB-4619-846E-4CB1A858FCC1}">
      <dgm:prSet/>
      <dgm:spPr/>
      <dgm:t>
        <a:bodyPr/>
        <a:lstStyle/>
        <a:p>
          <a:pPr algn="r"/>
          <a:r>
            <a:rPr lang="ar-SA"/>
            <a:t>نماذج تحليل الحالات الأخلاقية كثيرة جداً.</a:t>
          </a:r>
          <a:endParaRPr lang="en-US"/>
        </a:p>
      </dgm:t>
    </dgm:pt>
    <dgm:pt modelId="{71CDCD7D-E101-4A4D-98FF-0C6BA469FF2F}" type="parTrans" cxnId="{8F582FCF-C968-47D0-96CC-D9ACA6B72689}">
      <dgm:prSet/>
      <dgm:spPr/>
      <dgm:t>
        <a:bodyPr/>
        <a:lstStyle/>
        <a:p>
          <a:pPr algn="r"/>
          <a:endParaRPr lang="en-US"/>
        </a:p>
      </dgm:t>
    </dgm:pt>
    <dgm:pt modelId="{897B1E73-1389-46A1-A95F-429660C79D50}" type="sibTrans" cxnId="{8F582FCF-C968-47D0-96CC-D9ACA6B72689}">
      <dgm:prSet/>
      <dgm:spPr/>
      <dgm:t>
        <a:bodyPr/>
        <a:lstStyle/>
        <a:p>
          <a:pPr algn="r"/>
          <a:endParaRPr lang="en-US"/>
        </a:p>
      </dgm:t>
    </dgm:pt>
    <dgm:pt modelId="{699C729D-5269-4FBA-A6B0-9B2A9355BD2F}">
      <dgm:prSet/>
      <dgm:spPr/>
      <dgm:t>
        <a:bodyPr/>
        <a:lstStyle/>
        <a:p>
          <a:pPr algn="r"/>
          <a:r>
            <a:rPr lang="ar-SA"/>
            <a:t>سنناقش بعضها فقط</a:t>
          </a:r>
          <a:endParaRPr lang="en-US"/>
        </a:p>
      </dgm:t>
    </dgm:pt>
    <dgm:pt modelId="{53E8A0AF-D81E-4719-BB05-CEEA5F5D3F3D}" type="parTrans" cxnId="{56D78D88-8385-46E0-B543-3D83A42319EB}">
      <dgm:prSet/>
      <dgm:spPr/>
      <dgm:t>
        <a:bodyPr/>
        <a:lstStyle/>
        <a:p>
          <a:pPr algn="r"/>
          <a:endParaRPr lang="en-US"/>
        </a:p>
      </dgm:t>
    </dgm:pt>
    <dgm:pt modelId="{41AEEC20-C885-4AAF-8D79-A5AA9E3B1D7F}" type="sibTrans" cxnId="{56D78D88-8385-46E0-B543-3D83A42319EB}">
      <dgm:prSet/>
      <dgm:spPr/>
      <dgm:t>
        <a:bodyPr/>
        <a:lstStyle/>
        <a:p>
          <a:pPr algn="r"/>
          <a:endParaRPr lang="en-US"/>
        </a:p>
      </dgm:t>
    </dgm:pt>
    <dgm:pt modelId="{A7F5D894-F9A2-4326-80F7-70DB8EEEC102}">
      <dgm:prSet/>
      <dgm:spPr/>
      <dgm:t>
        <a:bodyPr/>
        <a:lstStyle/>
        <a:p>
          <a:pPr algn="r"/>
          <a:r>
            <a:rPr lang="ar-SA" dirty="0"/>
            <a:t>ثم سنطرح نموذجا مقترحا</a:t>
          </a:r>
          <a:endParaRPr lang="en-US" dirty="0"/>
        </a:p>
      </dgm:t>
    </dgm:pt>
    <dgm:pt modelId="{35499258-2365-458D-A850-A3FE50CC2A28}" type="parTrans" cxnId="{C7169978-0C9C-415B-8D2E-CF258890153D}">
      <dgm:prSet/>
      <dgm:spPr/>
      <dgm:t>
        <a:bodyPr/>
        <a:lstStyle/>
        <a:p>
          <a:pPr algn="r"/>
          <a:endParaRPr lang="en-US"/>
        </a:p>
      </dgm:t>
    </dgm:pt>
    <dgm:pt modelId="{5F53E6C8-232C-4822-9492-018C28BF06C3}" type="sibTrans" cxnId="{C7169978-0C9C-415B-8D2E-CF258890153D}">
      <dgm:prSet/>
      <dgm:spPr/>
      <dgm:t>
        <a:bodyPr/>
        <a:lstStyle/>
        <a:p>
          <a:pPr algn="r"/>
          <a:endParaRPr lang="en-US"/>
        </a:p>
      </dgm:t>
    </dgm:pt>
    <dgm:pt modelId="{61624A37-D3EF-7544-8F93-E2945F2ECC23}" type="pres">
      <dgm:prSet presAssocID="{7F34B620-CEDE-4FFF-83E5-0B37C564881E}" presName="linear" presStyleCnt="0">
        <dgm:presLayoutVars>
          <dgm:animLvl val="lvl"/>
          <dgm:resizeHandles val="exact"/>
        </dgm:presLayoutVars>
      </dgm:prSet>
      <dgm:spPr/>
    </dgm:pt>
    <dgm:pt modelId="{E6501A6C-2AE5-9549-895E-7FDBF0A92A40}" type="pres">
      <dgm:prSet presAssocID="{7D79F854-9DF6-4780-9E8A-C99DBA39567A}" presName="parentText" presStyleLbl="node1" presStyleIdx="0" presStyleCnt="5">
        <dgm:presLayoutVars>
          <dgm:chMax val="0"/>
          <dgm:bulletEnabled val="1"/>
        </dgm:presLayoutVars>
      </dgm:prSet>
      <dgm:spPr/>
    </dgm:pt>
    <dgm:pt modelId="{0988A1CD-18AE-514E-98E3-31C094863851}" type="pres">
      <dgm:prSet presAssocID="{D51F0EC4-BFF0-4371-95EF-90957D52C537}" presName="spacer" presStyleCnt="0"/>
      <dgm:spPr/>
    </dgm:pt>
    <dgm:pt modelId="{4998739B-8DA4-5245-99AE-40AA089F6E4D}" type="pres">
      <dgm:prSet presAssocID="{1CD17192-0C18-4D5E-A67E-76AD49ED81CB}" presName="parentText" presStyleLbl="node1" presStyleIdx="1" presStyleCnt="5">
        <dgm:presLayoutVars>
          <dgm:chMax val="0"/>
          <dgm:bulletEnabled val="1"/>
        </dgm:presLayoutVars>
      </dgm:prSet>
      <dgm:spPr/>
    </dgm:pt>
    <dgm:pt modelId="{5BDFC384-A265-A14B-BED8-83E2FE67DD81}" type="pres">
      <dgm:prSet presAssocID="{DE61B486-F9A5-4D76-8B3F-6DDC50C154B1}" presName="spacer" presStyleCnt="0"/>
      <dgm:spPr/>
    </dgm:pt>
    <dgm:pt modelId="{BE283A0D-15C5-9F4D-9BD5-96BCDAE14D91}" type="pres">
      <dgm:prSet presAssocID="{CDFC6C4E-14FB-4619-846E-4CB1A858FCC1}" presName="parentText" presStyleLbl="node1" presStyleIdx="2" presStyleCnt="5">
        <dgm:presLayoutVars>
          <dgm:chMax val="0"/>
          <dgm:bulletEnabled val="1"/>
        </dgm:presLayoutVars>
      </dgm:prSet>
      <dgm:spPr/>
    </dgm:pt>
    <dgm:pt modelId="{AE8EAB75-AA25-E54C-9D57-D9644A936222}" type="pres">
      <dgm:prSet presAssocID="{897B1E73-1389-46A1-A95F-429660C79D50}" presName="spacer" presStyleCnt="0"/>
      <dgm:spPr/>
    </dgm:pt>
    <dgm:pt modelId="{4559E77B-AAAC-E54B-A7E1-5A45065434A8}" type="pres">
      <dgm:prSet presAssocID="{699C729D-5269-4FBA-A6B0-9B2A9355BD2F}" presName="parentText" presStyleLbl="node1" presStyleIdx="3" presStyleCnt="5">
        <dgm:presLayoutVars>
          <dgm:chMax val="0"/>
          <dgm:bulletEnabled val="1"/>
        </dgm:presLayoutVars>
      </dgm:prSet>
      <dgm:spPr/>
    </dgm:pt>
    <dgm:pt modelId="{57B13863-2CF1-B14E-BE11-67B039AF335C}" type="pres">
      <dgm:prSet presAssocID="{41AEEC20-C885-4AAF-8D79-A5AA9E3B1D7F}" presName="spacer" presStyleCnt="0"/>
      <dgm:spPr/>
    </dgm:pt>
    <dgm:pt modelId="{D53169B1-76F8-1647-89E0-DC2D46570A95}" type="pres">
      <dgm:prSet presAssocID="{A7F5D894-F9A2-4326-80F7-70DB8EEEC102}" presName="parentText" presStyleLbl="node1" presStyleIdx="4" presStyleCnt="5">
        <dgm:presLayoutVars>
          <dgm:chMax val="0"/>
          <dgm:bulletEnabled val="1"/>
        </dgm:presLayoutVars>
      </dgm:prSet>
      <dgm:spPr/>
    </dgm:pt>
  </dgm:ptLst>
  <dgm:cxnLst>
    <dgm:cxn modelId="{BA014309-59BF-7A47-AC08-8D97B56BDFEC}" type="presOf" srcId="{CDFC6C4E-14FB-4619-846E-4CB1A858FCC1}" destId="{BE283A0D-15C5-9F4D-9BD5-96BCDAE14D91}" srcOrd="0" destOrd="0" presId="urn:microsoft.com/office/officeart/2005/8/layout/vList2"/>
    <dgm:cxn modelId="{D0EBAE1B-1546-0949-97C5-4840E2058EC5}" type="presOf" srcId="{7D79F854-9DF6-4780-9E8A-C99DBA39567A}" destId="{E6501A6C-2AE5-9549-895E-7FDBF0A92A40}" srcOrd="0" destOrd="0" presId="urn:microsoft.com/office/officeart/2005/8/layout/vList2"/>
    <dgm:cxn modelId="{F0D4012F-44D2-8D43-80A4-1975D996552F}" type="presOf" srcId="{A7F5D894-F9A2-4326-80F7-70DB8EEEC102}" destId="{D53169B1-76F8-1647-89E0-DC2D46570A95}" srcOrd="0" destOrd="0" presId="urn:microsoft.com/office/officeart/2005/8/layout/vList2"/>
    <dgm:cxn modelId="{CDFDBD36-B1D3-4EFA-8DDD-441AB829C0F8}" srcId="{7F34B620-CEDE-4FFF-83E5-0B37C564881E}" destId="{7D79F854-9DF6-4780-9E8A-C99DBA39567A}" srcOrd="0" destOrd="0" parTransId="{A413DB61-AA3E-48E3-A422-775BB23227C8}" sibTransId="{D51F0EC4-BFF0-4371-95EF-90957D52C537}"/>
    <dgm:cxn modelId="{C7169978-0C9C-415B-8D2E-CF258890153D}" srcId="{7F34B620-CEDE-4FFF-83E5-0B37C564881E}" destId="{A7F5D894-F9A2-4326-80F7-70DB8EEEC102}" srcOrd="4" destOrd="0" parTransId="{35499258-2365-458D-A850-A3FE50CC2A28}" sibTransId="{5F53E6C8-232C-4822-9492-018C28BF06C3}"/>
    <dgm:cxn modelId="{56D78D88-8385-46E0-B543-3D83A42319EB}" srcId="{7F34B620-CEDE-4FFF-83E5-0B37C564881E}" destId="{699C729D-5269-4FBA-A6B0-9B2A9355BD2F}" srcOrd="3" destOrd="0" parTransId="{53E8A0AF-D81E-4719-BB05-CEEA5F5D3F3D}" sibTransId="{41AEEC20-C885-4AAF-8D79-A5AA9E3B1D7F}"/>
    <dgm:cxn modelId="{9AC7D199-BC81-1D40-9714-2F889019D69E}" type="presOf" srcId="{1CD17192-0C18-4D5E-A67E-76AD49ED81CB}" destId="{4998739B-8DA4-5245-99AE-40AA089F6E4D}" srcOrd="0" destOrd="0" presId="urn:microsoft.com/office/officeart/2005/8/layout/vList2"/>
    <dgm:cxn modelId="{8F582FCF-C968-47D0-96CC-D9ACA6B72689}" srcId="{7F34B620-CEDE-4FFF-83E5-0B37C564881E}" destId="{CDFC6C4E-14FB-4619-846E-4CB1A858FCC1}" srcOrd="2" destOrd="0" parTransId="{71CDCD7D-E101-4A4D-98FF-0C6BA469FF2F}" sibTransId="{897B1E73-1389-46A1-A95F-429660C79D50}"/>
    <dgm:cxn modelId="{CE4395E2-A744-7544-908D-31086222FC93}" type="presOf" srcId="{7F34B620-CEDE-4FFF-83E5-0B37C564881E}" destId="{61624A37-D3EF-7544-8F93-E2945F2ECC23}" srcOrd="0" destOrd="0" presId="urn:microsoft.com/office/officeart/2005/8/layout/vList2"/>
    <dgm:cxn modelId="{D1B85EE4-5E72-41F5-AE91-15EE1D14EA6C}" srcId="{7F34B620-CEDE-4FFF-83E5-0B37C564881E}" destId="{1CD17192-0C18-4D5E-A67E-76AD49ED81CB}" srcOrd="1" destOrd="0" parTransId="{AA346622-2993-478E-9075-9E1FC27F97C4}" sibTransId="{DE61B486-F9A5-4D76-8B3F-6DDC50C154B1}"/>
    <dgm:cxn modelId="{CCB4B4ED-E75C-7E4F-989F-E6266C318405}" type="presOf" srcId="{699C729D-5269-4FBA-A6B0-9B2A9355BD2F}" destId="{4559E77B-AAAC-E54B-A7E1-5A45065434A8}" srcOrd="0" destOrd="0" presId="urn:microsoft.com/office/officeart/2005/8/layout/vList2"/>
    <dgm:cxn modelId="{1FEC41BB-99A8-C54F-A47C-098C4A7D67C3}" type="presParOf" srcId="{61624A37-D3EF-7544-8F93-E2945F2ECC23}" destId="{E6501A6C-2AE5-9549-895E-7FDBF0A92A40}" srcOrd="0" destOrd="0" presId="urn:microsoft.com/office/officeart/2005/8/layout/vList2"/>
    <dgm:cxn modelId="{9BA89A78-6E30-9A4A-8532-B2D38DD80E20}" type="presParOf" srcId="{61624A37-D3EF-7544-8F93-E2945F2ECC23}" destId="{0988A1CD-18AE-514E-98E3-31C094863851}" srcOrd="1" destOrd="0" presId="urn:microsoft.com/office/officeart/2005/8/layout/vList2"/>
    <dgm:cxn modelId="{3D759591-B680-6A46-B104-CBBD7FCE4804}" type="presParOf" srcId="{61624A37-D3EF-7544-8F93-E2945F2ECC23}" destId="{4998739B-8DA4-5245-99AE-40AA089F6E4D}" srcOrd="2" destOrd="0" presId="urn:microsoft.com/office/officeart/2005/8/layout/vList2"/>
    <dgm:cxn modelId="{CAF389BC-F92A-F54B-8091-0AD3EB9D0821}" type="presParOf" srcId="{61624A37-D3EF-7544-8F93-E2945F2ECC23}" destId="{5BDFC384-A265-A14B-BED8-83E2FE67DD81}" srcOrd="3" destOrd="0" presId="urn:microsoft.com/office/officeart/2005/8/layout/vList2"/>
    <dgm:cxn modelId="{9275C57E-3F24-914B-9FE8-B006B8E019C3}" type="presParOf" srcId="{61624A37-D3EF-7544-8F93-E2945F2ECC23}" destId="{BE283A0D-15C5-9F4D-9BD5-96BCDAE14D91}" srcOrd="4" destOrd="0" presId="urn:microsoft.com/office/officeart/2005/8/layout/vList2"/>
    <dgm:cxn modelId="{E79F4AA9-1637-0148-ACBB-434B22F91333}" type="presParOf" srcId="{61624A37-D3EF-7544-8F93-E2945F2ECC23}" destId="{AE8EAB75-AA25-E54C-9D57-D9644A936222}" srcOrd="5" destOrd="0" presId="urn:microsoft.com/office/officeart/2005/8/layout/vList2"/>
    <dgm:cxn modelId="{C8AF674D-8E62-9146-A69B-E2E4251B89C4}" type="presParOf" srcId="{61624A37-D3EF-7544-8F93-E2945F2ECC23}" destId="{4559E77B-AAAC-E54B-A7E1-5A45065434A8}" srcOrd="6" destOrd="0" presId="urn:microsoft.com/office/officeart/2005/8/layout/vList2"/>
    <dgm:cxn modelId="{1E27D62D-5010-FA4A-BC65-2A313B898FD5}" type="presParOf" srcId="{61624A37-D3EF-7544-8F93-E2945F2ECC23}" destId="{57B13863-2CF1-B14E-BE11-67B039AF335C}" srcOrd="7" destOrd="0" presId="urn:microsoft.com/office/officeart/2005/8/layout/vList2"/>
    <dgm:cxn modelId="{79453829-94E4-D54E-8F67-8E90BC3A39E2}" type="presParOf" srcId="{61624A37-D3EF-7544-8F93-E2945F2ECC23}" destId="{D53169B1-76F8-1647-89E0-DC2D46570A9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EB09C-93A1-4124-98D5-F0B5A5C78964}"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9693B51-7CD5-4CA3-B7DF-39C85CDBA90C}">
      <dgm:prSet custT="1"/>
      <dgm:spPr/>
      <dgm:t>
        <a:bodyPr/>
        <a:lstStyle/>
        <a:p>
          <a:r>
            <a:rPr lang="ar-SA" sz="2800" b="1" dirty="0"/>
            <a:t>يقوم على المحاور الأخلاقية</a:t>
          </a:r>
          <a:endParaRPr lang="en-US" sz="2800" b="1" dirty="0"/>
        </a:p>
      </dgm:t>
    </dgm:pt>
    <dgm:pt modelId="{A9798CB5-B560-4DDB-ADF6-0139749EE219}" type="parTrans" cxnId="{84C02786-CC13-426B-BF4E-69B474691182}">
      <dgm:prSet/>
      <dgm:spPr/>
      <dgm:t>
        <a:bodyPr/>
        <a:lstStyle/>
        <a:p>
          <a:endParaRPr lang="en-US" sz="2400"/>
        </a:p>
      </dgm:t>
    </dgm:pt>
    <dgm:pt modelId="{223849FB-758E-4924-A255-16DC2979E880}" type="sibTrans" cxnId="{84C02786-CC13-426B-BF4E-69B474691182}">
      <dgm:prSet custT="1"/>
      <dgm:spPr/>
      <dgm:t>
        <a:bodyPr/>
        <a:lstStyle/>
        <a:p>
          <a:endParaRPr lang="en-US" sz="4400"/>
        </a:p>
      </dgm:t>
    </dgm:pt>
    <dgm:pt modelId="{6261DCF8-3DBC-4B32-81C9-2348F683B3A0}">
      <dgm:prSet custT="1"/>
      <dgm:spPr/>
      <dgm:t>
        <a:bodyPr/>
        <a:lstStyle/>
        <a:p>
          <a:pPr marL="0" marR="0" lvl="0" indent="0" defTabSz="914400" eaLnBrk="1" fontAlgn="auto" latinLnBrk="0" hangingPunct="1">
            <a:spcBef>
              <a:spcPts val="0"/>
            </a:spcBef>
            <a:spcAft>
              <a:spcPts val="0"/>
            </a:spcAft>
            <a:buClrTx/>
            <a:buSzTx/>
            <a:buFontTx/>
            <a:buNone/>
            <a:tabLst/>
            <a:defRPr/>
          </a:pPr>
          <a:r>
            <a:rPr lang="ar-SA" sz="1800" dirty="0"/>
            <a:t>صدر عام 1971 في كتاب مبادئ الأخلاقيات الصحية: </a:t>
          </a:r>
          <a:r>
            <a:rPr lang="ar-SA" sz="1800" dirty="0" err="1"/>
            <a:t>بيشامب</a:t>
          </a:r>
          <a:r>
            <a:rPr lang="ar-SA" sz="1800" dirty="0"/>
            <a:t> </a:t>
          </a:r>
          <a:r>
            <a:rPr lang="ar-SA" sz="1800" dirty="0" err="1"/>
            <a:t>وتشلدرس</a:t>
          </a:r>
          <a:endParaRPr lang="en-US" sz="1800" dirty="0"/>
        </a:p>
        <a:p>
          <a:pPr marL="0" marR="0" lvl="0" indent="0" defTabSz="914400" eaLnBrk="1" fontAlgn="auto" latinLnBrk="0" hangingPunct="1">
            <a:spcBef>
              <a:spcPts val="0"/>
            </a:spcBef>
            <a:spcAft>
              <a:spcPts val="0"/>
            </a:spcAft>
            <a:buClrTx/>
            <a:buSzTx/>
            <a:buFontTx/>
            <a:buNone/>
            <a:tabLst/>
            <a:defRPr/>
          </a:pPr>
          <a:r>
            <a:rPr lang="en-US" sz="1800" dirty="0"/>
            <a:t>Beauchamp, Tom L. and James F. Childress. 1971 1</a:t>
          </a:r>
          <a:r>
            <a:rPr lang="en-US" sz="1800" baseline="30000" dirty="0"/>
            <a:t>st</a:t>
          </a:r>
          <a:r>
            <a:rPr lang="en-US" sz="1800" dirty="0"/>
            <a:t> edition. </a:t>
          </a:r>
          <a:r>
            <a:rPr lang="en-US" sz="1800" i="1" dirty="0"/>
            <a:t>Principles of Biomedical Ethics. (5</a:t>
          </a:r>
          <a:r>
            <a:rPr lang="en-US" sz="1800" i="1" baseline="30000" dirty="0"/>
            <a:t>th</a:t>
          </a:r>
          <a:r>
            <a:rPr lang="en-US" sz="1800" i="1" dirty="0"/>
            <a:t> edition 2001)</a:t>
          </a:r>
          <a:endParaRPr lang="en-US" sz="1800" dirty="0"/>
        </a:p>
        <a:p>
          <a:pPr marL="0" lvl="0" defTabSz="755650">
            <a:spcBef>
              <a:spcPct val="0"/>
            </a:spcBef>
            <a:spcAft>
              <a:spcPct val="35000"/>
            </a:spcAft>
            <a:buNone/>
          </a:pPr>
          <a:endParaRPr lang="en-US" sz="1800" dirty="0"/>
        </a:p>
      </dgm:t>
    </dgm:pt>
    <dgm:pt modelId="{9270317A-C12E-4AF7-8149-701D2FB876D6}" type="parTrans" cxnId="{5C911906-9899-40A6-ACEE-2E151F5244FC}">
      <dgm:prSet/>
      <dgm:spPr/>
      <dgm:t>
        <a:bodyPr/>
        <a:lstStyle/>
        <a:p>
          <a:endParaRPr lang="en-US" sz="2400"/>
        </a:p>
      </dgm:t>
    </dgm:pt>
    <dgm:pt modelId="{E4416587-8F46-4790-9283-425441C63A25}" type="sibTrans" cxnId="{5C911906-9899-40A6-ACEE-2E151F5244FC}">
      <dgm:prSet custT="1"/>
      <dgm:spPr/>
      <dgm:t>
        <a:bodyPr/>
        <a:lstStyle/>
        <a:p>
          <a:endParaRPr lang="en-US" sz="4400"/>
        </a:p>
      </dgm:t>
    </dgm:pt>
    <dgm:pt modelId="{B96EA87B-49CD-4073-B92C-96312D3F0446}">
      <dgm:prSet custT="1"/>
      <dgm:spPr/>
      <dgm:t>
        <a:bodyPr/>
        <a:lstStyle/>
        <a:p>
          <a:r>
            <a:rPr lang="ar-SA" sz="1800" dirty="0"/>
            <a:t>وهي مبادئ: حق الاختيار، وعدم الإضرار، والمنفعة، والعدالة.</a:t>
          </a:r>
          <a:r>
            <a:rPr lang="en-US" sz="1800" dirty="0"/>
            <a:t> respect for autonomy,  nonmaleficence, beneficence, and justice.</a:t>
          </a:r>
        </a:p>
      </dgm:t>
    </dgm:pt>
    <dgm:pt modelId="{EBDDCD06-5FD2-4408-A045-DD8B46AA95E5}" type="parTrans" cxnId="{AEA794B6-82B0-4755-8FCB-EA1CA40B76E7}">
      <dgm:prSet/>
      <dgm:spPr/>
      <dgm:t>
        <a:bodyPr/>
        <a:lstStyle/>
        <a:p>
          <a:endParaRPr lang="en-US" sz="2400"/>
        </a:p>
      </dgm:t>
    </dgm:pt>
    <dgm:pt modelId="{8D63973E-F097-42FB-A678-C7D642030CED}" type="sibTrans" cxnId="{AEA794B6-82B0-4755-8FCB-EA1CA40B76E7}">
      <dgm:prSet/>
      <dgm:spPr/>
      <dgm:t>
        <a:bodyPr/>
        <a:lstStyle/>
        <a:p>
          <a:endParaRPr lang="en-US" sz="2400"/>
        </a:p>
      </dgm:t>
    </dgm:pt>
    <dgm:pt modelId="{8CD824BD-E4EF-944B-B0BA-8C6471CD79FC}" type="pres">
      <dgm:prSet presAssocID="{538EB09C-93A1-4124-98D5-F0B5A5C78964}" presName="outerComposite" presStyleCnt="0">
        <dgm:presLayoutVars>
          <dgm:chMax val="5"/>
          <dgm:dir/>
          <dgm:resizeHandles val="exact"/>
        </dgm:presLayoutVars>
      </dgm:prSet>
      <dgm:spPr/>
    </dgm:pt>
    <dgm:pt modelId="{95BEE4BF-25BE-8148-9110-BA46BB1803ED}" type="pres">
      <dgm:prSet presAssocID="{538EB09C-93A1-4124-98D5-F0B5A5C78964}" presName="dummyMaxCanvas" presStyleCnt="0">
        <dgm:presLayoutVars/>
      </dgm:prSet>
      <dgm:spPr/>
    </dgm:pt>
    <dgm:pt modelId="{29D1BF2D-D364-3746-B99E-151931968DBD}" type="pres">
      <dgm:prSet presAssocID="{538EB09C-93A1-4124-98D5-F0B5A5C78964}" presName="ThreeNodes_1" presStyleLbl="node1" presStyleIdx="0" presStyleCnt="3" custLinFactNeighborX="-982" custLinFactNeighborY="-11302">
        <dgm:presLayoutVars>
          <dgm:bulletEnabled val="1"/>
        </dgm:presLayoutVars>
      </dgm:prSet>
      <dgm:spPr/>
    </dgm:pt>
    <dgm:pt modelId="{415E56F0-DC71-5D42-9DA1-6F35CBAA6A3D}" type="pres">
      <dgm:prSet presAssocID="{538EB09C-93A1-4124-98D5-F0B5A5C78964}" presName="ThreeNodes_2" presStyleLbl="node1" presStyleIdx="1" presStyleCnt="3">
        <dgm:presLayoutVars>
          <dgm:bulletEnabled val="1"/>
        </dgm:presLayoutVars>
      </dgm:prSet>
      <dgm:spPr/>
    </dgm:pt>
    <dgm:pt modelId="{D141F62B-8BD0-9647-9CC8-E5B3E5815F3E}" type="pres">
      <dgm:prSet presAssocID="{538EB09C-93A1-4124-98D5-F0B5A5C78964}" presName="ThreeNodes_3" presStyleLbl="node1" presStyleIdx="2" presStyleCnt="3">
        <dgm:presLayoutVars>
          <dgm:bulletEnabled val="1"/>
        </dgm:presLayoutVars>
      </dgm:prSet>
      <dgm:spPr/>
    </dgm:pt>
    <dgm:pt modelId="{461C4956-05C8-6743-90F1-E72BC2703E39}" type="pres">
      <dgm:prSet presAssocID="{538EB09C-93A1-4124-98D5-F0B5A5C78964}" presName="ThreeConn_1-2" presStyleLbl="fgAccFollowNode1" presStyleIdx="0" presStyleCnt="2">
        <dgm:presLayoutVars>
          <dgm:bulletEnabled val="1"/>
        </dgm:presLayoutVars>
      </dgm:prSet>
      <dgm:spPr/>
    </dgm:pt>
    <dgm:pt modelId="{2CB9F0A7-166B-A344-A264-BA23222B80C3}" type="pres">
      <dgm:prSet presAssocID="{538EB09C-93A1-4124-98D5-F0B5A5C78964}" presName="ThreeConn_2-3" presStyleLbl="fgAccFollowNode1" presStyleIdx="1" presStyleCnt="2">
        <dgm:presLayoutVars>
          <dgm:bulletEnabled val="1"/>
        </dgm:presLayoutVars>
      </dgm:prSet>
      <dgm:spPr/>
    </dgm:pt>
    <dgm:pt modelId="{F4E264D6-7FA6-F64F-8ED6-5DC4A32F457E}" type="pres">
      <dgm:prSet presAssocID="{538EB09C-93A1-4124-98D5-F0B5A5C78964}" presName="ThreeNodes_1_text" presStyleLbl="node1" presStyleIdx="2" presStyleCnt="3">
        <dgm:presLayoutVars>
          <dgm:bulletEnabled val="1"/>
        </dgm:presLayoutVars>
      </dgm:prSet>
      <dgm:spPr/>
    </dgm:pt>
    <dgm:pt modelId="{7417C41D-465B-0A4C-AAA9-6B6F0AC3ECB6}" type="pres">
      <dgm:prSet presAssocID="{538EB09C-93A1-4124-98D5-F0B5A5C78964}" presName="ThreeNodes_2_text" presStyleLbl="node1" presStyleIdx="2" presStyleCnt="3">
        <dgm:presLayoutVars>
          <dgm:bulletEnabled val="1"/>
        </dgm:presLayoutVars>
      </dgm:prSet>
      <dgm:spPr/>
    </dgm:pt>
    <dgm:pt modelId="{90FDA694-CB46-9E47-A987-7C68B557EC82}" type="pres">
      <dgm:prSet presAssocID="{538EB09C-93A1-4124-98D5-F0B5A5C78964}" presName="ThreeNodes_3_text" presStyleLbl="node1" presStyleIdx="2" presStyleCnt="3">
        <dgm:presLayoutVars>
          <dgm:bulletEnabled val="1"/>
        </dgm:presLayoutVars>
      </dgm:prSet>
      <dgm:spPr/>
    </dgm:pt>
  </dgm:ptLst>
  <dgm:cxnLst>
    <dgm:cxn modelId="{5C911906-9899-40A6-ACEE-2E151F5244FC}" srcId="{538EB09C-93A1-4124-98D5-F0B5A5C78964}" destId="{6261DCF8-3DBC-4B32-81C9-2348F683B3A0}" srcOrd="1" destOrd="0" parTransId="{9270317A-C12E-4AF7-8149-701D2FB876D6}" sibTransId="{E4416587-8F46-4790-9283-425441C63A25}"/>
    <dgm:cxn modelId="{7BF36C0F-EFBE-664E-A5DF-95486941DA36}" type="presOf" srcId="{6261DCF8-3DBC-4B32-81C9-2348F683B3A0}" destId="{415E56F0-DC71-5D42-9DA1-6F35CBAA6A3D}" srcOrd="0" destOrd="0" presId="urn:microsoft.com/office/officeart/2005/8/layout/vProcess5"/>
    <dgm:cxn modelId="{B23F192B-81D2-784D-8FBC-FE29E6B5C829}" type="presOf" srcId="{6261DCF8-3DBC-4B32-81C9-2348F683B3A0}" destId="{7417C41D-465B-0A4C-AAA9-6B6F0AC3ECB6}" srcOrd="1" destOrd="0" presId="urn:microsoft.com/office/officeart/2005/8/layout/vProcess5"/>
    <dgm:cxn modelId="{5CB5C276-BABC-A546-BC0E-CDC7EC414B46}" type="presOf" srcId="{99693B51-7CD5-4CA3-B7DF-39C85CDBA90C}" destId="{F4E264D6-7FA6-F64F-8ED6-5DC4A32F457E}" srcOrd="1" destOrd="0" presId="urn:microsoft.com/office/officeart/2005/8/layout/vProcess5"/>
    <dgm:cxn modelId="{84C02786-CC13-426B-BF4E-69B474691182}" srcId="{538EB09C-93A1-4124-98D5-F0B5A5C78964}" destId="{99693B51-7CD5-4CA3-B7DF-39C85CDBA90C}" srcOrd="0" destOrd="0" parTransId="{A9798CB5-B560-4DDB-ADF6-0139749EE219}" sibTransId="{223849FB-758E-4924-A255-16DC2979E880}"/>
    <dgm:cxn modelId="{80ECBB86-A206-FE44-A173-A2FBFD1A6EE7}" type="presOf" srcId="{99693B51-7CD5-4CA3-B7DF-39C85CDBA90C}" destId="{29D1BF2D-D364-3746-B99E-151931968DBD}" srcOrd="0" destOrd="0" presId="urn:microsoft.com/office/officeart/2005/8/layout/vProcess5"/>
    <dgm:cxn modelId="{214B7EA8-D187-9A49-BDC6-ECE89F5A9DEC}" type="presOf" srcId="{538EB09C-93A1-4124-98D5-F0B5A5C78964}" destId="{8CD824BD-E4EF-944B-B0BA-8C6471CD79FC}" srcOrd="0" destOrd="0" presId="urn:microsoft.com/office/officeart/2005/8/layout/vProcess5"/>
    <dgm:cxn modelId="{02FBEDB0-1572-F84E-8728-64D80840018B}" type="presOf" srcId="{223849FB-758E-4924-A255-16DC2979E880}" destId="{461C4956-05C8-6743-90F1-E72BC2703E39}" srcOrd="0" destOrd="0" presId="urn:microsoft.com/office/officeart/2005/8/layout/vProcess5"/>
    <dgm:cxn modelId="{AEA794B6-82B0-4755-8FCB-EA1CA40B76E7}" srcId="{538EB09C-93A1-4124-98D5-F0B5A5C78964}" destId="{B96EA87B-49CD-4073-B92C-96312D3F0446}" srcOrd="2" destOrd="0" parTransId="{EBDDCD06-5FD2-4408-A045-DD8B46AA95E5}" sibTransId="{8D63973E-F097-42FB-A678-C7D642030CED}"/>
    <dgm:cxn modelId="{100C4CE3-535D-7B40-9961-A74377A3BC77}" type="presOf" srcId="{B96EA87B-49CD-4073-B92C-96312D3F0446}" destId="{D141F62B-8BD0-9647-9CC8-E5B3E5815F3E}" srcOrd="0" destOrd="0" presId="urn:microsoft.com/office/officeart/2005/8/layout/vProcess5"/>
    <dgm:cxn modelId="{C26FCFED-9858-ED4D-A64D-38910A174154}" type="presOf" srcId="{E4416587-8F46-4790-9283-425441C63A25}" destId="{2CB9F0A7-166B-A344-A264-BA23222B80C3}" srcOrd="0" destOrd="0" presId="urn:microsoft.com/office/officeart/2005/8/layout/vProcess5"/>
    <dgm:cxn modelId="{9F3D2CFD-4738-134F-810C-F7690F5B6FA2}" type="presOf" srcId="{B96EA87B-49CD-4073-B92C-96312D3F0446}" destId="{90FDA694-CB46-9E47-A987-7C68B557EC82}" srcOrd="1" destOrd="0" presId="urn:microsoft.com/office/officeart/2005/8/layout/vProcess5"/>
    <dgm:cxn modelId="{929FD494-1B8E-6041-9533-4DF721B78877}" type="presParOf" srcId="{8CD824BD-E4EF-944B-B0BA-8C6471CD79FC}" destId="{95BEE4BF-25BE-8148-9110-BA46BB1803ED}" srcOrd="0" destOrd="0" presId="urn:microsoft.com/office/officeart/2005/8/layout/vProcess5"/>
    <dgm:cxn modelId="{30983551-C716-4740-B6AC-6F1A045C6258}" type="presParOf" srcId="{8CD824BD-E4EF-944B-B0BA-8C6471CD79FC}" destId="{29D1BF2D-D364-3746-B99E-151931968DBD}" srcOrd="1" destOrd="0" presId="urn:microsoft.com/office/officeart/2005/8/layout/vProcess5"/>
    <dgm:cxn modelId="{F01520EA-8683-B045-8B71-CFADF299B462}" type="presParOf" srcId="{8CD824BD-E4EF-944B-B0BA-8C6471CD79FC}" destId="{415E56F0-DC71-5D42-9DA1-6F35CBAA6A3D}" srcOrd="2" destOrd="0" presId="urn:microsoft.com/office/officeart/2005/8/layout/vProcess5"/>
    <dgm:cxn modelId="{9F8FBDEB-D767-594A-A293-7E353723C6E4}" type="presParOf" srcId="{8CD824BD-E4EF-944B-B0BA-8C6471CD79FC}" destId="{D141F62B-8BD0-9647-9CC8-E5B3E5815F3E}" srcOrd="3" destOrd="0" presId="urn:microsoft.com/office/officeart/2005/8/layout/vProcess5"/>
    <dgm:cxn modelId="{DDB413E1-4346-CC45-A34C-36D3C2D52B5B}" type="presParOf" srcId="{8CD824BD-E4EF-944B-B0BA-8C6471CD79FC}" destId="{461C4956-05C8-6743-90F1-E72BC2703E39}" srcOrd="4" destOrd="0" presId="urn:microsoft.com/office/officeart/2005/8/layout/vProcess5"/>
    <dgm:cxn modelId="{9617444A-3DA3-894E-B6FE-6DF09E242F1E}" type="presParOf" srcId="{8CD824BD-E4EF-944B-B0BA-8C6471CD79FC}" destId="{2CB9F0A7-166B-A344-A264-BA23222B80C3}" srcOrd="5" destOrd="0" presId="urn:microsoft.com/office/officeart/2005/8/layout/vProcess5"/>
    <dgm:cxn modelId="{987CD2CC-D834-7941-87F6-27400DB1A16A}" type="presParOf" srcId="{8CD824BD-E4EF-944B-B0BA-8C6471CD79FC}" destId="{F4E264D6-7FA6-F64F-8ED6-5DC4A32F457E}" srcOrd="6" destOrd="0" presId="urn:microsoft.com/office/officeart/2005/8/layout/vProcess5"/>
    <dgm:cxn modelId="{9F1471CD-42E4-2343-8903-EBFD07B4FB2B}" type="presParOf" srcId="{8CD824BD-E4EF-944B-B0BA-8C6471CD79FC}" destId="{7417C41D-465B-0A4C-AAA9-6B6F0AC3ECB6}" srcOrd="7" destOrd="0" presId="urn:microsoft.com/office/officeart/2005/8/layout/vProcess5"/>
    <dgm:cxn modelId="{0901899D-DB22-344C-BD44-16EF8F459840}" type="presParOf" srcId="{8CD824BD-E4EF-944B-B0BA-8C6471CD79FC}" destId="{90FDA694-CB46-9E47-A987-7C68B557EC8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09505F-5B0F-4AB0-85DE-C61552A25EC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017F630-4D25-42D3-B5E0-E9EEAC9141F1}">
      <dgm:prSet/>
      <dgm:spPr/>
      <dgm:t>
        <a:bodyPr/>
        <a:lstStyle/>
        <a:p>
          <a:pPr algn="ctr"/>
          <a:r>
            <a:rPr lang="ar-SA" dirty="0"/>
            <a:t>يعكس النظرية التي نؤمن بها ونطبقها</a:t>
          </a:r>
          <a:endParaRPr lang="en-US" dirty="0"/>
        </a:p>
      </dgm:t>
    </dgm:pt>
    <dgm:pt modelId="{8233F954-92E4-4A04-BBB9-4119E1ECC30E}" type="parTrans" cxnId="{30DF34A4-817F-4FBD-BFA3-D32C9DEA3093}">
      <dgm:prSet/>
      <dgm:spPr/>
      <dgm:t>
        <a:bodyPr/>
        <a:lstStyle/>
        <a:p>
          <a:pPr algn="ctr"/>
          <a:endParaRPr lang="en-US"/>
        </a:p>
      </dgm:t>
    </dgm:pt>
    <dgm:pt modelId="{5DB9B33E-C46E-42ED-B5C4-B4FAFB19036A}" type="sibTrans" cxnId="{30DF34A4-817F-4FBD-BFA3-D32C9DEA3093}">
      <dgm:prSet/>
      <dgm:spPr/>
      <dgm:t>
        <a:bodyPr/>
        <a:lstStyle/>
        <a:p>
          <a:pPr algn="ctr"/>
          <a:endParaRPr lang="en-US"/>
        </a:p>
      </dgm:t>
    </dgm:pt>
    <dgm:pt modelId="{C7CCE5AC-2E2B-4ECA-B8B8-8BE5EAC10634}">
      <dgm:prSet/>
      <dgm:spPr/>
      <dgm:t>
        <a:bodyPr/>
        <a:lstStyle/>
        <a:p>
          <a:pPr algn="ctr"/>
          <a:r>
            <a:rPr lang="ar-SA"/>
            <a:t>الشمولية</a:t>
          </a:r>
          <a:endParaRPr lang="en-US"/>
        </a:p>
      </dgm:t>
    </dgm:pt>
    <dgm:pt modelId="{BD4E71FB-4B61-446E-B09A-E0E08BFE401A}" type="parTrans" cxnId="{5ED1BF85-A9CA-4EFB-B2F2-51373F7E2AC5}">
      <dgm:prSet/>
      <dgm:spPr/>
      <dgm:t>
        <a:bodyPr/>
        <a:lstStyle/>
        <a:p>
          <a:pPr algn="ctr"/>
          <a:endParaRPr lang="en-US"/>
        </a:p>
      </dgm:t>
    </dgm:pt>
    <dgm:pt modelId="{9A460F6D-E3AD-4277-AFB1-1BB908A7CA39}" type="sibTrans" cxnId="{5ED1BF85-A9CA-4EFB-B2F2-51373F7E2AC5}">
      <dgm:prSet/>
      <dgm:spPr/>
      <dgm:t>
        <a:bodyPr/>
        <a:lstStyle/>
        <a:p>
          <a:pPr algn="ctr"/>
          <a:endParaRPr lang="en-US"/>
        </a:p>
      </dgm:t>
    </dgm:pt>
    <dgm:pt modelId="{3504E405-79D3-4581-8C7D-5A6D1290C5E0}">
      <dgm:prSet/>
      <dgm:spPr/>
      <dgm:t>
        <a:bodyPr/>
        <a:lstStyle/>
        <a:p>
          <a:pPr algn="ctr"/>
          <a:r>
            <a:rPr lang="ar-SA" dirty="0"/>
            <a:t>القابلية للتطبيق</a:t>
          </a:r>
          <a:endParaRPr lang="en-US" dirty="0"/>
        </a:p>
      </dgm:t>
    </dgm:pt>
    <dgm:pt modelId="{BED65548-ED4F-4E5A-A781-81462D7E88CD}" type="parTrans" cxnId="{EEF3546C-4ED0-4FE4-A9D4-AEA2A6F05DFB}">
      <dgm:prSet/>
      <dgm:spPr/>
      <dgm:t>
        <a:bodyPr/>
        <a:lstStyle/>
        <a:p>
          <a:pPr algn="ctr"/>
          <a:endParaRPr lang="en-US"/>
        </a:p>
      </dgm:t>
    </dgm:pt>
    <dgm:pt modelId="{4EFADF7F-7454-4A84-80B5-356CF9500A5A}" type="sibTrans" cxnId="{EEF3546C-4ED0-4FE4-A9D4-AEA2A6F05DFB}">
      <dgm:prSet/>
      <dgm:spPr/>
      <dgm:t>
        <a:bodyPr/>
        <a:lstStyle/>
        <a:p>
          <a:pPr algn="ctr"/>
          <a:endParaRPr lang="en-US"/>
        </a:p>
      </dgm:t>
    </dgm:pt>
    <dgm:pt modelId="{7656E47A-FF3C-1D4B-B50D-80FD4B7A4FAC}" type="pres">
      <dgm:prSet presAssocID="{1F09505F-5B0F-4AB0-85DE-C61552A25EC1}" presName="vert0" presStyleCnt="0">
        <dgm:presLayoutVars>
          <dgm:dir/>
          <dgm:animOne val="branch"/>
          <dgm:animLvl val="lvl"/>
        </dgm:presLayoutVars>
      </dgm:prSet>
      <dgm:spPr/>
    </dgm:pt>
    <dgm:pt modelId="{0EA40B83-926B-AE48-965E-E20A8BD27CA1}" type="pres">
      <dgm:prSet presAssocID="{0017F630-4D25-42D3-B5E0-E9EEAC9141F1}" presName="thickLine" presStyleLbl="alignNode1" presStyleIdx="0" presStyleCnt="3"/>
      <dgm:spPr/>
    </dgm:pt>
    <dgm:pt modelId="{3FB479DD-E4B3-224C-86F9-2EA928E606BA}" type="pres">
      <dgm:prSet presAssocID="{0017F630-4D25-42D3-B5E0-E9EEAC9141F1}" presName="horz1" presStyleCnt="0"/>
      <dgm:spPr/>
    </dgm:pt>
    <dgm:pt modelId="{4FB5E3A9-7DFC-A547-BFE8-890D5CDF966A}" type="pres">
      <dgm:prSet presAssocID="{0017F630-4D25-42D3-B5E0-E9EEAC9141F1}" presName="tx1" presStyleLbl="revTx" presStyleIdx="0" presStyleCnt="3"/>
      <dgm:spPr/>
    </dgm:pt>
    <dgm:pt modelId="{6AA6F4AA-177C-114D-AE47-0EE23F8E205C}" type="pres">
      <dgm:prSet presAssocID="{0017F630-4D25-42D3-B5E0-E9EEAC9141F1}" presName="vert1" presStyleCnt="0"/>
      <dgm:spPr/>
    </dgm:pt>
    <dgm:pt modelId="{108D1F22-2A71-D842-A140-9ED1980C6B9A}" type="pres">
      <dgm:prSet presAssocID="{C7CCE5AC-2E2B-4ECA-B8B8-8BE5EAC10634}" presName="thickLine" presStyleLbl="alignNode1" presStyleIdx="1" presStyleCnt="3"/>
      <dgm:spPr/>
    </dgm:pt>
    <dgm:pt modelId="{E40586BA-DF1F-2140-B8CE-6164164E0994}" type="pres">
      <dgm:prSet presAssocID="{C7CCE5AC-2E2B-4ECA-B8B8-8BE5EAC10634}" presName="horz1" presStyleCnt="0"/>
      <dgm:spPr/>
    </dgm:pt>
    <dgm:pt modelId="{A8EAA8A4-FBEC-0D4A-AA92-F66A1EC582F3}" type="pres">
      <dgm:prSet presAssocID="{C7CCE5AC-2E2B-4ECA-B8B8-8BE5EAC10634}" presName="tx1" presStyleLbl="revTx" presStyleIdx="1" presStyleCnt="3"/>
      <dgm:spPr/>
    </dgm:pt>
    <dgm:pt modelId="{49E3684E-4B79-3C48-AC80-818E3DAED59F}" type="pres">
      <dgm:prSet presAssocID="{C7CCE5AC-2E2B-4ECA-B8B8-8BE5EAC10634}" presName="vert1" presStyleCnt="0"/>
      <dgm:spPr/>
    </dgm:pt>
    <dgm:pt modelId="{CC40C607-2D4E-3243-8CFB-9AAABC0C2DB0}" type="pres">
      <dgm:prSet presAssocID="{3504E405-79D3-4581-8C7D-5A6D1290C5E0}" presName="thickLine" presStyleLbl="alignNode1" presStyleIdx="2" presStyleCnt="3"/>
      <dgm:spPr/>
    </dgm:pt>
    <dgm:pt modelId="{B7EC07C8-B075-BA40-BD5F-52D84208C35D}" type="pres">
      <dgm:prSet presAssocID="{3504E405-79D3-4581-8C7D-5A6D1290C5E0}" presName="horz1" presStyleCnt="0"/>
      <dgm:spPr/>
    </dgm:pt>
    <dgm:pt modelId="{F3183029-8FC5-1A41-A490-8E574DA75259}" type="pres">
      <dgm:prSet presAssocID="{3504E405-79D3-4581-8C7D-5A6D1290C5E0}" presName="tx1" presStyleLbl="revTx" presStyleIdx="2" presStyleCnt="3"/>
      <dgm:spPr/>
    </dgm:pt>
    <dgm:pt modelId="{D0C4BFAA-9694-A246-A11A-E447B67D1516}" type="pres">
      <dgm:prSet presAssocID="{3504E405-79D3-4581-8C7D-5A6D1290C5E0}" presName="vert1" presStyleCnt="0"/>
      <dgm:spPr/>
    </dgm:pt>
  </dgm:ptLst>
  <dgm:cxnLst>
    <dgm:cxn modelId="{D13FBB19-730C-2045-8EE3-AE3033ABF72E}" type="presOf" srcId="{3504E405-79D3-4581-8C7D-5A6D1290C5E0}" destId="{F3183029-8FC5-1A41-A490-8E574DA75259}" srcOrd="0" destOrd="0" presId="urn:microsoft.com/office/officeart/2008/layout/LinedList"/>
    <dgm:cxn modelId="{EEF3546C-4ED0-4FE4-A9D4-AEA2A6F05DFB}" srcId="{1F09505F-5B0F-4AB0-85DE-C61552A25EC1}" destId="{3504E405-79D3-4581-8C7D-5A6D1290C5E0}" srcOrd="2" destOrd="0" parTransId="{BED65548-ED4F-4E5A-A781-81462D7E88CD}" sibTransId="{4EFADF7F-7454-4A84-80B5-356CF9500A5A}"/>
    <dgm:cxn modelId="{5ED1BF85-A9CA-4EFB-B2F2-51373F7E2AC5}" srcId="{1F09505F-5B0F-4AB0-85DE-C61552A25EC1}" destId="{C7CCE5AC-2E2B-4ECA-B8B8-8BE5EAC10634}" srcOrd="1" destOrd="0" parTransId="{BD4E71FB-4B61-446E-B09A-E0E08BFE401A}" sibTransId="{9A460F6D-E3AD-4277-AFB1-1BB908A7CA39}"/>
    <dgm:cxn modelId="{1ABEA990-8799-A845-9529-2FA64BA28338}" type="presOf" srcId="{0017F630-4D25-42D3-B5E0-E9EEAC9141F1}" destId="{4FB5E3A9-7DFC-A547-BFE8-890D5CDF966A}" srcOrd="0" destOrd="0" presId="urn:microsoft.com/office/officeart/2008/layout/LinedList"/>
    <dgm:cxn modelId="{30DF34A4-817F-4FBD-BFA3-D32C9DEA3093}" srcId="{1F09505F-5B0F-4AB0-85DE-C61552A25EC1}" destId="{0017F630-4D25-42D3-B5E0-E9EEAC9141F1}" srcOrd="0" destOrd="0" parTransId="{8233F954-92E4-4A04-BBB9-4119E1ECC30E}" sibTransId="{5DB9B33E-C46E-42ED-B5C4-B4FAFB19036A}"/>
    <dgm:cxn modelId="{B9B10DD5-FB64-224E-BBCA-3334EA73455D}" type="presOf" srcId="{1F09505F-5B0F-4AB0-85DE-C61552A25EC1}" destId="{7656E47A-FF3C-1D4B-B50D-80FD4B7A4FAC}" srcOrd="0" destOrd="0" presId="urn:microsoft.com/office/officeart/2008/layout/LinedList"/>
    <dgm:cxn modelId="{E00E39DA-75A5-7F43-9D81-E41EE82F5025}" type="presOf" srcId="{C7CCE5AC-2E2B-4ECA-B8B8-8BE5EAC10634}" destId="{A8EAA8A4-FBEC-0D4A-AA92-F66A1EC582F3}" srcOrd="0" destOrd="0" presId="urn:microsoft.com/office/officeart/2008/layout/LinedList"/>
    <dgm:cxn modelId="{4A48D56F-6473-1243-8AC2-2D864AB068F7}" type="presParOf" srcId="{7656E47A-FF3C-1D4B-B50D-80FD4B7A4FAC}" destId="{0EA40B83-926B-AE48-965E-E20A8BD27CA1}" srcOrd="0" destOrd="0" presId="urn:microsoft.com/office/officeart/2008/layout/LinedList"/>
    <dgm:cxn modelId="{9562C0C3-1765-2347-BF60-33F14E743E2C}" type="presParOf" srcId="{7656E47A-FF3C-1D4B-B50D-80FD4B7A4FAC}" destId="{3FB479DD-E4B3-224C-86F9-2EA928E606BA}" srcOrd="1" destOrd="0" presId="urn:microsoft.com/office/officeart/2008/layout/LinedList"/>
    <dgm:cxn modelId="{1B8F5988-0525-F64E-875A-E6CADA938223}" type="presParOf" srcId="{3FB479DD-E4B3-224C-86F9-2EA928E606BA}" destId="{4FB5E3A9-7DFC-A547-BFE8-890D5CDF966A}" srcOrd="0" destOrd="0" presId="urn:microsoft.com/office/officeart/2008/layout/LinedList"/>
    <dgm:cxn modelId="{2022C1B6-6C7A-8F4A-9149-CCB98CA94975}" type="presParOf" srcId="{3FB479DD-E4B3-224C-86F9-2EA928E606BA}" destId="{6AA6F4AA-177C-114D-AE47-0EE23F8E205C}" srcOrd="1" destOrd="0" presId="urn:microsoft.com/office/officeart/2008/layout/LinedList"/>
    <dgm:cxn modelId="{7B5F79A8-1083-9B41-B20B-7068065EA343}" type="presParOf" srcId="{7656E47A-FF3C-1D4B-B50D-80FD4B7A4FAC}" destId="{108D1F22-2A71-D842-A140-9ED1980C6B9A}" srcOrd="2" destOrd="0" presId="urn:microsoft.com/office/officeart/2008/layout/LinedList"/>
    <dgm:cxn modelId="{7558B352-2343-9649-9603-577668E7C74C}" type="presParOf" srcId="{7656E47A-FF3C-1D4B-B50D-80FD4B7A4FAC}" destId="{E40586BA-DF1F-2140-B8CE-6164164E0994}" srcOrd="3" destOrd="0" presId="urn:microsoft.com/office/officeart/2008/layout/LinedList"/>
    <dgm:cxn modelId="{B72928D4-5284-7246-8040-52D66D12A223}" type="presParOf" srcId="{E40586BA-DF1F-2140-B8CE-6164164E0994}" destId="{A8EAA8A4-FBEC-0D4A-AA92-F66A1EC582F3}" srcOrd="0" destOrd="0" presId="urn:microsoft.com/office/officeart/2008/layout/LinedList"/>
    <dgm:cxn modelId="{68FFC2F0-2035-D242-A22D-9C12879CFC15}" type="presParOf" srcId="{E40586BA-DF1F-2140-B8CE-6164164E0994}" destId="{49E3684E-4B79-3C48-AC80-818E3DAED59F}" srcOrd="1" destOrd="0" presId="urn:microsoft.com/office/officeart/2008/layout/LinedList"/>
    <dgm:cxn modelId="{9BA6C2AE-2968-2C41-A9F3-1798864FFA8E}" type="presParOf" srcId="{7656E47A-FF3C-1D4B-B50D-80FD4B7A4FAC}" destId="{CC40C607-2D4E-3243-8CFB-9AAABC0C2DB0}" srcOrd="4" destOrd="0" presId="urn:microsoft.com/office/officeart/2008/layout/LinedList"/>
    <dgm:cxn modelId="{F1C1E09A-7EC5-D14A-869B-109604919CC7}" type="presParOf" srcId="{7656E47A-FF3C-1D4B-B50D-80FD4B7A4FAC}" destId="{B7EC07C8-B075-BA40-BD5F-52D84208C35D}" srcOrd="5" destOrd="0" presId="urn:microsoft.com/office/officeart/2008/layout/LinedList"/>
    <dgm:cxn modelId="{18A8362F-1847-5B41-BE5E-F85FA105EB6E}" type="presParOf" srcId="{B7EC07C8-B075-BA40-BD5F-52D84208C35D}" destId="{F3183029-8FC5-1A41-A490-8E574DA75259}" srcOrd="0" destOrd="0" presId="urn:microsoft.com/office/officeart/2008/layout/LinedList"/>
    <dgm:cxn modelId="{3CF29341-AC28-4E4B-B443-BA6AB2D1F035}" type="presParOf" srcId="{B7EC07C8-B075-BA40-BD5F-52D84208C35D}" destId="{D0C4BFAA-9694-A246-A11A-E447B67D15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88F30-83C8-4B2C-9AAB-01A8DAA8236C}"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2356D9C2-DEA6-4CA1-974E-4514F28F9070}">
      <dgm:prSet/>
      <dgm:spPr/>
      <dgm:t>
        <a:bodyPr/>
        <a:lstStyle/>
        <a:p>
          <a:r>
            <a:rPr lang="ar-SA" dirty="0"/>
            <a:t>امرأة حامل، لديها تاريخ متكرر بإنجاب أطفال معاقين بمرض وراثي يموت الطفل فيه بعد السنتين غالباً. طلبت من الطبيب المعالج أن يفحص الجنين مخبرياً للتأكد من عدم إصابته بالمرض، لأنها تفكر بإجهاضه لو كان مريضاً.</a:t>
          </a:r>
          <a:endParaRPr lang="en-US" dirty="0"/>
        </a:p>
      </dgm:t>
    </dgm:pt>
    <dgm:pt modelId="{4E0D6888-DE7A-452B-89F6-0150FCBFE77C}" type="parTrans" cxnId="{AC05AB03-3D7F-4E13-AC29-111D5FD51054}">
      <dgm:prSet/>
      <dgm:spPr/>
      <dgm:t>
        <a:bodyPr/>
        <a:lstStyle/>
        <a:p>
          <a:endParaRPr lang="en-US"/>
        </a:p>
      </dgm:t>
    </dgm:pt>
    <dgm:pt modelId="{B0C2DAA8-CD08-4E7B-A08B-629682B4F878}" type="sibTrans" cxnId="{AC05AB03-3D7F-4E13-AC29-111D5FD51054}">
      <dgm:prSet/>
      <dgm:spPr/>
      <dgm:t>
        <a:bodyPr/>
        <a:lstStyle/>
        <a:p>
          <a:endParaRPr lang="en-US"/>
        </a:p>
      </dgm:t>
    </dgm:pt>
    <dgm:pt modelId="{A38D1F04-753E-4614-85EA-FD5D6B09D9F3}">
      <dgm:prSet/>
      <dgm:spPr/>
      <dgm:t>
        <a:bodyPr/>
        <a:lstStyle/>
        <a:p>
          <a:r>
            <a:rPr lang="ar-SA" dirty="0"/>
            <a:t>حلل هذه الحالة باستخدام نموذج المبادئ الأربعة.</a:t>
          </a:r>
          <a:endParaRPr lang="en-US" dirty="0"/>
        </a:p>
      </dgm:t>
    </dgm:pt>
    <dgm:pt modelId="{B7E45257-5136-4364-83A6-12F3F4937D83}" type="parTrans" cxnId="{487D41D2-82CA-4F16-8560-6225AEFA66E5}">
      <dgm:prSet/>
      <dgm:spPr/>
      <dgm:t>
        <a:bodyPr/>
        <a:lstStyle/>
        <a:p>
          <a:endParaRPr lang="en-US"/>
        </a:p>
      </dgm:t>
    </dgm:pt>
    <dgm:pt modelId="{2B96B3D9-0A18-43F7-A9DC-F50D864C6C05}" type="sibTrans" cxnId="{487D41D2-82CA-4F16-8560-6225AEFA66E5}">
      <dgm:prSet/>
      <dgm:spPr/>
      <dgm:t>
        <a:bodyPr/>
        <a:lstStyle/>
        <a:p>
          <a:endParaRPr lang="en-US"/>
        </a:p>
      </dgm:t>
    </dgm:pt>
    <dgm:pt modelId="{853F92CF-07B1-2E4A-A184-3A91CFACB907}" type="pres">
      <dgm:prSet presAssocID="{34788F30-83C8-4B2C-9AAB-01A8DAA8236C}" presName="Name0" presStyleCnt="0">
        <dgm:presLayoutVars>
          <dgm:dir/>
          <dgm:animLvl val="lvl"/>
          <dgm:resizeHandles val="exact"/>
        </dgm:presLayoutVars>
      </dgm:prSet>
      <dgm:spPr/>
    </dgm:pt>
    <dgm:pt modelId="{1ACEC6A0-C7C0-E64A-B3ED-521BACA7321E}" type="pres">
      <dgm:prSet presAssocID="{2356D9C2-DEA6-4CA1-974E-4514F28F9070}" presName="boxAndChildren" presStyleCnt="0"/>
      <dgm:spPr/>
    </dgm:pt>
    <dgm:pt modelId="{848076EE-2A5E-2846-A677-7087F72EF885}" type="pres">
      <dgm:prSet presAssocID="{2356D9C2-DEA6-4CA1-974E-4514F28F9070}" presName="parentTextBox" presStyleLbl="node1" presStyleIdx="0" presStyleCnt="1"/>
      <dgm:spPr/>
    </dgm:pt>
    <dgm:pt modelId="{B944A017-90F1-4446-98B6-4838D9EE7012}" type="pres">
      <dgm:prSet presAssocID="{2356D9C2-DEA6-4CA1-974E-4514F28F9070}" presName="entireBox" presStyleLbl="node1" presStyleIdx="0" presStyleCnt="1"/>
      <dgm:spPr/>
    </dgm:pt>
    <dgm:pt modelId="{56D096F7-CC7B-1449-A016-055DF5C4669C}" type="pres">
      <dgm:prSet presAssocID="{2356D9C2-DEA6-4CA1-974E-4514F28F9070}" presName="descendantBox" presStyleCnt="0"/>
      <dgm:spPr/>
    </dgm:pt>
    <dgm:pt modelId="{5838BD3B-2F91-AF4C-9804-188AF58FA8F4}" type="pres">
      <dgm:prSet presAssocID="{A38D1F04-753E-4614-85EA-FD5D6B09D9F3}" presName="childTextBox" presStyleLbl="fgAccFollowNode1" presStyleIdx="0" presStyleCnt="1">
        <dgm:presLayoutVars>
          <dgm:bulletEnabled val="1"/>
        </dgm:presLayoutVars>
      </dgm:prSet>
      <dgm:spPr/>
    </dgm:pt>
  </dgm:ptLst>
  <dgm:cxnLst>
    <dgm:cxn modelId="{AC05AB03-3D7F-4E13-AC29-111D5FD51054}" srcId="{34788F30-83C8-4B2C-9AAB-01A8DAA8236C}" destId="{2356D9C2-DEA6-4CA1-974E-4514F28F9070}" srcOrd="0" destOrd="0" parTransId="{4E0D6888-DE7A-452B-89F6-0150FCBFE77C}" sibTransId="{B0C2DAA8-CD08-4E7B-A08B-629682B4F878}"/>
    <dgm:cxn modelId="{CE825389-560F-9A43-A3AD-4B704773832F}" type="presOf" srcId="{A38D1F04-753E-4614-85EA-FD5D6B09D9F3}" destId="{5838BD3B-2F91-AF4C-9804-188AF58FA8F4}" srcOrd="0" destOrd="0" presId="urn:microsoft.com/office/officeart/2005/8/layout/process4"/>
    <dgm:cxn modelId="{6A8167C1-AC85-664F-BDAE-A53ECC1D6744}" type="presOf" srcId="{2356D9C2-DEA6-4CA1-974E-4514F28F9070}" destId="{B944A017-90F1-4446-98B6-4838D9EE7012}" srcOrd="1" destOrd="0" presId="urn:microsoft.com/office/officeart/2005/8/layout/process4"/>
    <dgm:cxn modelId="{487D41D2-82CA-4F16-8560-6225AEFA66E5}" srcId="{2356D9C2-DEA6-4CA1-974E-4514F28F9070}" destId="{A38D1F04-753E-4614-85EA-FD5D6B09D9F3}" srcOrd="0" destOrd="0" parTransId="{B7E45257-5136-4364-83A6-12F3F4937D83}" sibTransId="{2B96B3D9-0A18-43F7-A9DC-F50D864C6C05}"/>
    <dgm:cxn modelId="{B98CD5D4-A3CB-DA46-8A80-4BFA931F01C8}" type="presOf" srcId="{34788F30-83C8-4B2C-9AAB-01A8DAA8236C}" destId="{853F92CF-07B1-2E4A-A184-3A91CFACB907}" srcOrd="0" destOrd="0" presId="urn:microsoft.com/office/officeart/2005/8/layout/process4"/>
    <dgm:cxn modelId="{72EEA4D7-BB4D-8545-993F-862E019CB6A6}" type="presOf" srcId="{2356D9C2-DEA6-4CA1-974E-4514F28F9070}" destId="{848076EE-2A5E-2846-A677-7087F72EF885}" srcOrd="0" destOrd="0" presId="urn:microsoft.com/office/officeart/2005/8/layout/process4"/>
    <dgm:cxn modelId="{519999CF-3886-A046-80A2-1B7821E52C35}" type="presParOf" srcId="{853F92CF-07B1-2E4A-A184-3A91CFACB907}" destId="{1ACEC6A0-C7C0-E64A-B3ED-521BACA7321E}" srcOrd="0" destOrd="0" presId="urn:microsoft.com/office/officeart/2005/8/layout/process4"/>
    <dgm:cxn modelId="{D83BD78F-46A1-734C-A5C7-1C7F225AD97B}" type="presParOf" srcId="{1ACEC6A0-C7C0-E64A-B3ED-521BACA7321E}" destId="{848076EE-2A5E-2846-A677-7087F72EF885}" srcOrd="0" destOrd="0" presId="urn:microsoft.com/office/officeart/2005/8/layout/process4"/>
    <dgm:cxn modelId="{B388B8A8-219A-154B-BF26-B073D42C1BB5}" type="presParOf" srcId="{1ACEC6A0-C7C0-E64A-B3ED-521BACA7321E}" destId="{B944A017-90F1-4446-98B6-4838D9EE7012}" srcOrd="1" destOrd="0" presId="urn:microsoft.com/office/officeart/2005/8/layout/process4"/>
    <dgm:cxn modelId="{0FC3F839-0070-D847-9368-B53CADC2857E}" type="presParOf" srcId="{1ACEC6A0-C7C0-E64A-B3ED-521BACA7321E}" destId="{56D096F7-CC7B-1449-A016-055DF5C4669C}" srcOrd="2" destOrd="0" presId="urn:microsoft.com/office/officeart/2005/8/layout/process4"/>
    <dgm:cxn modelId="{29DCB4F0-FE11-F04A-8F73-BDE83C3E5158}" type="presParOf" srcId="{56D096F7-CC7B-1449-A016-055DF5C4669C}" destId="{5838BD3B-2F91-AF4C-9804-188AF58FA8F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788F30-83C8-4B2C-9AAB-01A8DAA8236C}"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2356D9C2-DEA6-4CA1-974E-4514F28F9070}">
      <dgm:prSet/>
      <dgm:spPr/>
      <dgm:t>
        <a:bodyPr/>
        <a:lstStyle/>
        <a:p>
          <a:r>
            <a:rPr lang="ar-SA" dirty="0"/>
            <a:t>امرأة حامل، لديها تاريخ متكرر بإنجاب أطفال معاقين بمرض وراثي يموت الطفل فيه بعد السنتين غالباً. طلبت من الطبيب المعالج أن يفحص الجنين مخبرياً للتأكد من عدم إصابته بالمرض، لأنها تفكر بإجهاضه لو كان مريضاً.</a:t>
          </a:r>
          <a:endParaRPr lang="en-US" dirty="0"/>
        </a:p>
      </dgm:t>
    </dgm:pt>
    <dgm:pt modelId="{4E0D6888-DE7A-452B-89F6-0150FCBFE77C}" type="parTrans" cxnId="{AC05AB03-3D7F-4E13-AC29-111D5FD51054}">
      <dgm:prSet/>
      <dgm:spPr/>
      <dgm:t>
        <a:bodyPr/>
        <a:lstStyle/>
        <a:p>
          <a:endParaRPr lang="en-US"/>
        </a:p>
      </dgm:t>
    </dgm:pt>
    <dgm:pt modelId="{B0C2DAA8-CD08-4E7B-A08B-629682B4F878}" type="sibTrans" cxnId="{AC05AB03-3D7F-4E13-AC29-111D5FD51054}">
      <dgm:prSet/>
      <dgm:spPr/>
      <dgm:t>
        <a:bodyPr/>
        <a:lstStyle/>
        <a:p>
          <a:endParaRPr lang="en-US"/>
        </a:p>
      </dgm:t>
    </dgm:pt>
    <dgm:pt modelId="{A38D1F04-753E-4614-85EA-FD5D6B09D9F3}">
      <dgm:prSet/>
      <dgm:spPr/>
      <dgm:t>
        <a:bodyPr/>
        <a:lstStyle/>
        <a:p>
          <a:r>
            <a:rPr lang="ar-SA" dirty="0"/>
            <a:t>حلل هذه الحالة باستخدام النموذج الإسلامي.</a:t>
          </a:r>
          <a:endParaRPr lang="en-US" dirty="0"/>
        </a:p>
      </dgm:t>
    </dgm:pt>
    <dgm:pt modelId="{B7E45257-5136-4364-83A6-12F3F4937D83}" type="parTrans" cxnId="{487D41D2-82CA-4F16-8560-6225AEFA66E5}">
      <dgm:prSet/>
      <dgm:spPr/>
      <dgm:t>
        <a:bodyPr/>
        <a:lstStyle/>
        <a:p>
          <a:endParaRPr lang="en-US"/>
        </a:p>
      </dgm:t>
    </dgm:pt>
    <dgm:pt modelId="{2B96B3D9-0A18-43F7-A9DC-F50D864C6C05}" type="sibTrans" cxnId="{487D41D2-82CA-4F16-8560-6225AEFA66E5}">
      <dgm:prSet/>
      <dgm:spPr/>
      <dgm:t>
        <a:bodyPr/>
        <a:lstStyle/>
        <a:p>
          <a:endParaRPr lang="en-US"/>
        </a:p>
      </dgm:t>
    </dgm:pt>
    <dgm:pt modelId="{853F92CF-07B1-2E4A-A184-3A91CFACB907}" type="pres">
      <dgm:prSet presAssocID="{34788F30-83C8-4B2C-9AAB-01A8DAA8236C}" presName="Name0" presStyleCnt="0">
        <dgm:presLayoutVars>
          <dgm:dir/>
          <dgm:animLvl val="lvl"/>
          <dgm:resizeHandles val="exact"/>
        </dgm:presLayoutVars>
      </dgm:prSet>
      <dgm:spPr/>
    </dgm:pt>
    <dgm:pt modelId="{1ACEC6A0-C7C0-E64A-B3ED-521BACA7321E}" type="pres">
      <dgm:prSet presAssocID="{2356D9C2-DEA6-4CA1-974E-4514F28F9070}" presName="boxAndChildren" presStyleCnt="0"/>
      <dgm:spPr/>
    </dgm:pt>
    <dgm:pt modelId="{848076EE-2A5E-2846-A677-7087F72EF885}" type="pres">
      <dgm:prSet presAssocID="{2356D9C2-DEA6-4CA1-974E-4514F28F9070}" presName="parentTextBox" presStyleLbl="node1" presStyleIdx="0" presStyleCnt="1"/>
      <dgm:spPr/>
    </dgm:pt>
    <dgm:pt modelId="{B944A017-90F1-4446-98B6-4838D9EE7012}" type="pres">
      <dgm:prSet presAssocID="{2356D9C2-DEA6-4CA1-974E-4514F28F9070}" presName="entireBox" presStyleLbl="node1" presStyleIdx="0" presStyleCnt="1"/>
      <dgm:spPr/>
    </dgm:pt>
    <dgm:pt modelId="{56D096F7-CC7B-1449-A016-055DF5C4669C}" type="pres">
      <dgm:prSet presAssocID="{2356D9C2-DEA6-4CA1-974E-4514F28F9070}" presName="descendantBox" presStyleCnt="0"/>
      <dgm:spPr/>
    </dgm:pt>
    <dgm:pt modelId="{5838BD3B-2F91-AF4C-9804-188AF58FA8F4}" type="pres">
      <dgm:prSet presAssocID="{A38D1F04-753E-4614-85EA-FD5D6B09D9F3}" presName="childTextBox" presStyleLbl="fgAccFollowNode1" presStyleIdx="0" presStyleCnt="1">
        <dgm:presLayoutVars>
          <dgm:bulletEnabled val="1"/>
        </dgm:presLayoutVars>
      </dgm:prSet>
      <dgm:spPr/>
    </dgm:pt>
  </dgm:ptLst>
  <dgm:cxnLst>
    <dgm:cxn modelId="{AC05AB03-3D7F-4E13-AC29-111D5FD51054}" srcId="{34788F30-83C8-4B2C-9AAB-01A8DAA8236C}" destId="{2356D9C2-DEA6-4CA1-974E-4514F28F9070}" srcOrd="0" destOrd="0" parTransId="{4E0D6888-DE7A-452B-89F6-0150FCBFE77C}" sibTransId="{B0C2DAA8-CD08-4E7B-A08B-629682B4F878}"/>
    <dgm:cxn modelId="{CE825389-560F-9A43-A3AD-4B704773832F}" type="presOf" srcId="{A38D1F04-753E-4614-85EA-FD5D6B09D9F3}" destId="{5838BD3B-2F91-AF4C-9804-188AF58FA8F4}" srcOrd="0" destOrd="0" presId="urn:microsoft.com/office/officeart/2005/8/layout/process4"/>
    <dgm:cxn modelId="{6A8167C1-AC85-664F-BDAE-A53ECC1D6744}" type="presOf" srcId="{2356D9C2-DEA6-4CA1-974E-4514F28F9070}" destId="{B944A017-90F1-4446-98B6-4838D9EE7012}" srcOrd="1" destOrd="0" presId="urn:microsoft.com/office/officeart/2005/8/layout/process4"/>
    <dgm:cxn modelId="{487D41D2-82CA-4F16-8560-6225AEFA66E5}" srcId="{2356D9C2-DEA6-4CA1-974E-4514F28F9070}" destId="{A38D1F04-753E-4614-85EA-FD5D6B09D9F3}" srcOrd="0" destOrd="0" parTransId="{B7E45257-5136-4364-83A6-12F3F4937D83}" sibTransId="{2B96B3D9-0A18-43F7-A9DC-F50D864C6C05}"/>
    <dgm:cxn modelId="{B98CD5D4-A3CB-DA46-8A80-4BFA931F01C8}" type="presOf" srcId="{34788F30-83C8-4B2C-9AAB-01A8DAA8236C}" destId="{853F92CF-07B1-2E4A-A184-3A91CFACB907}" srcOrd="0" destOrd="0" presId="urn:microsoft.com/office/officeart/2005/8/layout/process4"/>
    <dgm:cxn modelId="{72EEA4D7-BB4D-8545-993F-862E019CB6A6}" type="presOf" srcId="{2356D9C2-DEA6-4CA1-974E-4514F28F9070}" destId="{848076EE-2A5E-2846-A677-7087F72EF885}" srcOrd="0" destOrd="0" presId="urn:microsoft.com/office/officeart/2005/8/layout/process4"/>
    <dgm:cxn modelId="{519999CF-3886-A046-80A2-1B7821E52C35}" type="presParOf" srcId="{853F92CF-07B1-2E4A-A184-3A91CFACB907}" destId="{1ACEC6A0-C7C0-E64A-B3ED-521BACA7321E}" srcOrd="0" destOrd="0" presId="urn:microsoft.com/office/officeart/2005/8/layout/process4"/>
    <dgm:cxn modelId="{D83BD78F-46A1-734C-A5C7-1C7F225AD97B}" type="presParOf" srcId="{1ACEC6A0-C7C0-E64A-B3ED-521BACA7321E}" destId="{848076EE-2A5E-2846-A677-7087F72EF885}" srcOrd="0" destOrd="0" presId="urn:microsoft.com/office/officeart/2005/8/layout/process4"/>
    <dgm:cxn modelId="{B388B8A8-219A-154B-BF26-B073D42C1BB5}" type="presParOf" srcId="{1ACEC6A0-C7C0-E64A-B3ED-521BACA7321E}" destId="{B944A017-90F1-4446-98B6-4838D9EE7012}" srcOrd="1" destOrd="0" presId="urn:microsoft.com/office/officeart/2005/8/layout/process4"/>
    <dgm:cxn modelId="{0FC3F839-0070-D847-9368-B53CADC2857E}" type="presParOf" srcId="{1ACEC6A0-C7C0-E64A-B3ED-521BACA7321E}" destId="{56D096F7-CC7B-1449-A016-055DF5C4669C}" srcOrd="2" destOrd="0" presId="urn:microsoft.com/office/officeart/2005/8/layout/process4"/>
    <dgm:cxn modelId="{29DCB4F0-FE11-F04A-8F73-BDE83C3E5158}" type="presParOf" srcId="{56D096F7-CC7B-1449-A016-055DF5C4669C}" destId="{5838BD3B-2F91-AF4C-9804-188AF58FA8F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1A6C-2AE5-9549-895E-7FDBF0A92A40}">
      <dsp:nvSpPr>
        <dsp:cNvPr id="0" name=""/>
        <dsp:cNvSpPr/>
      </dsp:nvSpPr>
      <dsp:spPr>
        <a:xfrm>
          <a:off x="0" y="68340"/>
          <a:ext cx="5994400" cy="100386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ar-SA" sz="2200" kern="1200" dirty="0"/>
            <a:t>بسبب تعقيد كثير من مسائل الأخلاقيات، وكثرة تشعباتها، والأطراف المتعلقين بها ..</a:t>
          </a:r>
          <a:endParaRPr lang="en-US" sz="2200" kern="1200" dirty="0"/>
        </a:p>
      </dsp:txBody>
      <dsp:txXfrm>
        <a:off x="49004" y="117344"/>
        <a:ext cx="5896392" cy="905852"/>
      </dsp:txXfrm>
    </dsp:sp>
    <dsp:sp modelId="{4998739B-8DA4-5245-99AE-40AA089F6E4D}">
      <dsp:nvSpPr>
        <dsp:cNvPr id="0" name=""/>
        <dsp:cNvSpPr/>
      </dsp:nvSpPr>
      <dsp:spPr>
        <a:xfrm>
          <a:off x="0" y="1135560"/>
          <a:ext cx="5994400" cy="1003860"/>
        </a:xfrm>
        <a:prstGeom prst="roundRect">
          <a:avLst/>
        </a:prstGeom>
        <a:solidFill>
          <a:schemeClr val="accent2">
            <a:hueOff val="-330843"/>
            <a:satOff val="373"/>
            <a:lumOff val="88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ar-SA" sz="2200" kern="1200"/>
            <a:t>اتجه العلماء إلى وضع نماذج يتم من خلالها دراسة الحالة الأخلاقية، بطريقة منهجية مرتبة، بحيث نصل للنتيجة السليمة.</a:t>
          </a:r>
          <a:endParaRPr lang="en-US" sz="2200" kern="1200"/>
        </a:p>
      </dsp:txBody>
      <dsp:txXfrm>
        <a:off x="49004" y="1184564"/>
        <a:ext cx="5896392" cy="905852"/>
      </dsp:txXfrm>
    </dsp:sp>
    <dsp:sp modelId="{BE283A0D-15C5-9F4D-9BD5-96BCDAE14D91}">
      <dsp:nvSpPr>
        <dsp:cNvPr id="0" name=""/>
        <dsp:cNvSpPr/>
      </dsp:nvSpPr>
      <dsp:spPr>
        <a:xfrm>
          <a:off x="0" y="2202780"/>
          <a:ext cx="5994400" cy="1003860"/>
        </a:xfrm>
        <a:prstGeom prst="roundRect">
          <a:avLst/>
        </a:prstGeom>
        <a:solidFill>
          <a:schemeClr val="accent2">
            <a:hueOff val="-661686"/>
            <a:satOff val="746"/>
            <a:lumOff val="1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ar-SA" sz="2200" kern="1200"/>
            <a:t>نماذج تحليل الحالات الأخلاقية كثيرة جداً.</a:t>
          </a:r>
          <a:endParaRPr lang="en-US" sz="2200" kern="1200"/>
        </a:p>
      </dsp:txBody>
      <dsp:txXfrm>
        <a:off x="49004" y="2251784"/>
        <a:ext cx="5896392" cy="905852"/>
      </dsp:txXfrm>
    </dsp:sp>
    <dsp:sp modelId="{4559E77B-AAAC-E54B-A7E1-5A45065434A8}">
      <dsp:nvSpPr>
        <dsp:cNvPr id="0" name=""/>
        <dsp:cNvSpPr/>
      </dsp:nvSpPr>
      <dsp:spPr>
        <a:xfrm>
          <a:off x="0" y="3270000"/>
          <a:ext cx="5994400" cy="1003860"/>
        </a:xfrm>
        <a:prstGeom prst="roundRect">
          <a:avLst/>
        </a:prstGeom>
        <a:solidFill>
          <a:schemeClr val="accent2">
            <a:hueOff val="-992530"/>
            <a:satOff val="1119"/>
            <a:lumOff val="264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ar-SA" sz="2200" kern="1200"/>
            <a:t>سنناقش بعضها فقط</a:t>
          </a:r>
          <a:endParaRPr lang="en-US" sz="2200" kern="1200"/>
        </a:p>
      </dsp:txBody>
      <dsp:txXfrm>
        <a:off x="49004" y="3319004"/>
        <a:ext cx="5896392" cy="905852"/>
      </dsp:txXfrm>
    </dsp:sp>
    <dsp:sp modelId="{D53169B1-76F8-1647-89E0-DC2D46570A95}">
      <dsp:nvSpPr>
        <dsp:cNvPr id="0" name=""/>
        <dsp:cNvSpPr/>
      </dsp:nvSpPr>
      <dsp:spPr>
        <a:xfrm>
          <a:off x="0" y="4337220"/>
          <a:ext cx="5994400" cy="1003860"/>
        </a:xfrm>
        <a:prstGeom prst="roundRect">
          <a:avLst/>
        </a:prstGeom>
        <a:solidFill>
          <a:schemeClr val="accent2">
            <a:hueOff val="-1323373"/>
            <a:satOff val="1492"/>
            <a:lumOff val="353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ar-SA" sz="2200" kern="1200" dirty="0"/>
            <a:t>ثم سنطرح نموذجا مقترحا</a:t>
          </a:r>
          <a:endParaRPr lang="en-US" sz="2200" kern="1200" dirty="0"/>
        </a:p>
      </dsp:txBody>
      <dsp:txXfrm>
        <a:off x="49004" y="4386224"/>
        <a:ext cx="5896392" cy="90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1BF2D-D364-3746-B99E-151931968DBD}">
      <dsp:nvSpPr>
        <dsp:cNvPr id="0" name=""/>
        <dsp:cNvSpPr/>
      </dsp:nvSpPr>
      <dsp:spPr>
        <a:xfrm>
          <a:off x="0" y="0"/>
          <a:ext cx="5644870" cy="1782676"/>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r-SA" sz="2800" b="1" kern="1200" dirty="0"/>
            <a:t>يقوم على المحاور الأخلاقية</a:t>
          </a:r>
          <a:endParaRPr lang="en-US" sz="2800" b="1" kern="1200" dirty="0"/>
        </a:p>
      </dsp:txBody>
      <dsp:txXfrm>
        <a:off x="52213" y="52213"/>
        <a:ext cx="3721223" cy="1678250"/>
      </dsp:txXfrm>
    </dsp:sp>
    <dsp:sp modelId="{415E56F0-DC71-5D42-9DA1-6F35CBAA6A3D}">
      <dsp:nvSpPr>
        <dsp:cNvPr id="0" name=""/>
        <dsp:cNvSpPr/>
      </dsp:nvSpPr>
      <dsp:spPr>
        <a:xfrm>
          <a:off x="498076" y="2079789"/>
          <a:ext cx="5644870" cy="1782676"/>
        </a:xfrm>
        <a:prstGeom prst="roundRect">
          <a:avLst>
            <a:gd name="adj" fmla="val 10000"/>
          </a:avLst>
        </a:prstGeom>
        <a:solidFill>
          <a:schemeClr val="accent2">
            <a:hueOff val="-661686"/>
            <a:satOff val="746"/>
            <a:lumOff val="1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ar-SA" sz="1800" kern="1200" dirty="0"/>
            <a:t>صدر عام 1971 في كتاب مبادئ الأخلاقيات الصحية: </a:t>
          </a:r>
          <a:r>
            <a:rPr lang="ar-SA" sz="1800" kern="1200" dirty="0" err="1"/>
            <a:t>بيشامب</a:t>
          </a:r>
          <a:r>
            <a:rPr lang="ar-SA" sz="1800" kern="1200" dirty="0"/>
            <a:t> </a:t>
          </a:r>
          <a:r>
            <a:rPr lang="ar-SA" sz="1800" kern="1200" dirty="0" err="1"/>
            <a:t>وتشلدرس</a:t>
          </a:r>
          <a:endParaRPr lang="en-US" sz="1800" kern="1200" dirty="0"/>
        </a:p>
        <a:p>
          <a:pPr marL="0" marR="0" lvl="0" indent="0" algn="l" defTabSz="914400" eaLnBrk="1" fontAlgn="auto" latinLnBrk="0" hangingPunct="1">
            <a:lnSpc>
              <a:spcPct val="90000"/>
            </a:lnSpc>
            <a:spcBef>
              <a:spcPct val="0"/>
            </a:spcBef>
            <a:spcAft>
              <a:spcPts val="0"/>
            </a:spcAft>
            <a:buClrTx/>
            <a:buSzTx/>
            <a:buFontTx/>
            <a:buNone/>
            <a:tabLst/>
            <a:defRPr/>
          </a:pPr>
          <a:r>
            <a:rPr lang="en-US" sz="1800" kern="1200" dirty="0"/>
            <a:t>Beauchamp, Tom L. and James F. Childress. 1971 1</a:t>
          </a:r>
          <a:r>
            <a:rPr lang="en-US" sz="1800" kern="1200" baseline="30000" dirty="0"/>
            <a:t>st</a:t>
          </a:r>
          <a:r>
            <a:rPr lang="en-US" sz="1800" kern="1200" dirty="0"/>
            <a:t> edition. </a:t>
          </a:r>
          <a:r>
            <a:rPr lang="en-US" sz="1800" i="1" kern="1200" dirty="0"/>
            <a:t>Principles of Biomedical Ethics. (5</a:t>
          </a:r>
          <a:r>
            <a:rPr lang="en-US" sz="1800" i="1" kern="1200" baseline="30000" dirty="0"/>
            <a:t>th</a:t>
          </a:r>
          <a:r>
            <a:rPr lang="en-US" sz="1800" i="1" kern="1200" dirty="0"/>
            <a:t> edition 2001)</a:t>
          </a:r>
          <a:endParaRPr lang="en-US" sz="1800" kern="1200" dirty="0"/>
        </a:p>
        <a:p>
          <a:pPr marL="0" lvl="0" algn="l" defTabSz="755650">
            <a:lnSpc>
              <a:spcPct val="90000"/>
            </a:lnSpc>
            <a:spcBef>
              <a:spcPct val="0"/>
            </a:spcBef>
            <a:spcAft>
              <a:spcPct val="35000"/>
            </a:spcAft>
            <a:buNone/>
          </a:pPr>
          <a:endParaRPr lang="en-US" sz="1800" kern="1200" dirty="0"/>
        </a:p>
      </dsp:txBody>
      <dsp:txXfrm>
        <a:off x="550289" y="2132002"/>
        <a:ext cx="3883627" cy="1678250"/>
      </dsp:txXfrm>
    </dsp:sp>
    <dsp:sp modelId="{D141F62B-8BD0-9647-9CC8-E5B3E5815F3E}">
      <dsp:nvSpPr>
        <dsp:cNvPr id="0" name=""/>
        <dsp:cNvSpPr/>
      </dsp:nvSpPr>
      <dsp:spPr>
        <a:xfrm>
          <a:off x="996153" y="4159578"/>
          <a:ext cx="5644870" cy="1782676"/>
        </a:xfrm>
        <a:prstGeom prst="roundRect">
          <a:avLst>
            <a:gd name="adj" fmla="val 10000"/>
          </a:avLst>
        </a:prstGeom>
        <a:solidFill>
          <a:schemeClr val="accent2">
            <a:hueOff val="-1323373"/>
            <a:satOff val="1492"/>
            <a:lumOff val="353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ar-SA" sz="1800" kern="1200" dirty="0"/>
            <a:t>وهي مبادئ: حق الاختيار، وعدم الإضرار، والمنفعة، والعدالة.</a:t>
          </a:r>
          <a:r>
            <a:rPr lang="en-US" sz="1800" kern="1200" dirty="0"/>
            <a:t> respect for autonomy,  nonmaleficence, beneficence, and justice.</a:t>
          </a:r>
        </a:p>
      </dsp:txBody>
      <dsp:txXfrm>
        <a:off x="1048366" y="4211791"/>
        <a:ext cx="3883627" cy="1678250"/>
      </dsp:txXfrm>
    </dsp:sp>
    <dsp:sp modelId="{461C4956-05C8-6743-90F1-E72BC2703E39}">
      <dsp:nvSpPr>
        <dsp:cNvPr id="0" name=""/>
        <dsp:cNvSpPr/>
      </dsp:nvSpPr>
      <dsp:spPr>
        <a:xfrm>
          <a:off x="4486130" y="1351863"/>
          <a:ext cx="1158739" cy="115873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4746846" y="1351863"/>
        <a:ext cx="637307" cy="871951"/>
      </dsp:txXfrm>
    </dsp:sp>
    <dsp:sp modelId="{2CB9F0A7-166B-A344-A264-BA23222B80C3}">
      <dsp:nvSpPr>
        <dsp:cNvPr id="0" name=""/>
        <dsp:cNvSpPr/>
      </dsp:nvSpPr>
      <dsp:spPr>
        <a:xfrm>
          <a:off x="4984207" y="3419767"/>
          <a:ext cx="1158739" cy="1158739"/>
        </a:xfrm>
        <a:prstGeom prst="downArrow">
          <a:avLst>
            <a:gd name="adj1" fmla="val 55000"/>
            <a:gd name="adj2" fmla="val 45000"/>
          </a:avLst>
        </a:prstGeom>
        <a:solidFill>
          <a:schemeClr val="accent2">
            <a:tint val="40000"/>
            <a:alpha val="90000"/>
            <a:hueOff val="-1841865"/>
            <a:satOff val="12270"/>
            <a:lumOff val="1122"/>
            <a:alphaOff val="0"/>
          </a:schemeClr>
        </a:solidFill>
        <a:ln w="12700" cap="flat" cmpd="sng" algn="in">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5244923" y="3419767"/>
        <a:ext cx="637307" cy="871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40B83-926B-AE48-965E-E20A8BD27CA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5E3A9-7DFC-A547-BFE8-890D5CDF966A}">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ar-SA" sz="4800" kern="1200" dirty="0"/>
            <a:t>يعكس النظرية التي نؤمن بها ونطبقها</a:t>
          </a:r>
          <a:endParaRPr lang="en-US" sz="4800" kern="1200" dirty="0"/>
        </a:p>
      </dsp:txBody>
      <dsp:txXfrm>
        <a:off x="0" y="2492"/>
        <a:ext cx="6492875" cy="1700138"/>
      </dsp:txXfrm>
    </dsp:sp>
    <dsp:sp modelId="{108D1F22-2A71-D842-A140-9ED1980C6B9A}">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AA8A4-FBEC-0D4A-AA92-F66A1EC582F3}">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ar-SA" sz="4800" kern="1200"/>
            <a:t>الشمولية</a:t>
          </a:r>
          <a:endParaRPr lang="en-US" sz="4800" kern="1200"/>
        </a:p>
      </dsp:txBody>
      <dsp:txXfrm>
        <a:off x="0" y="1702630"/>
        <a:ext cx="6492875" cy="1700138"/>
      </dsp:txXfrm>
    </dsp:sp>
    <dsp:sp modelId="{CC40C607-2D4E-3243-8CFB-9AAABC0C2DB0}">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83029-8FC5-1A41-A490-8E574DA75259}">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ar-SA" sz="4800" kern="1200" dirty="0"/>
            <a:t>القابلية للتطبيق</a:t>
          </a:r>
          <a:endParaRPr lang="en-US" sz="4800" kern="1200" dirty="0"/>
        </a:p>
      </dsp:txBody>
      <dsp:txXfrm>
        <a:off x="0" y="3402769"/>
        <a:ext cx="6492875" cy="1700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4A017-90F1-4446-98B6-4838D9EE7012}">
      <dsp:nvSpPr>
        <dsp:cNvPr id="0" name=""/>
        <dsp:cNvSpPr/>
      </dsp:nvSpPr>
      <dsp:spPr>
        <a:xfrm>
          <a:off x="0" y="0"/>
          <a:ext cx="6254749" cy="5408865"/>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ar-SA" sz="3000" kern="1200" dirty="0"/>
            <a:t>امرأة حامل، لديها تاريخ متكرر بإنجاب أطفال معاقين بمرض وراثي يموت الطفل فيه بعد السنتين غالباً. طلبت من الطبيب المعالج أن يفحص الجنين مخبرياً للتأكد من عدم إصابته بالمرض، لأنها تفكر بإجهاضه لو كان مريضاً.</a:t>
          </a:r>
          <a:endParaRPr lang="en-US" sz="3000" kern="1200" dirty="0"/>
        </a:p>
      </dsp:txBody>
      <dsp:txXfrm>
        <a:off x="0" y="0"/>
        <a:ext cx="6254749" cy="2920787"/>
      </dsp:txXfrm>
    </dsp:sp>
    <dsp:sp modelId="{5838BD3B-2F91-AF4C-9804-188AF58FA8F4}">
      <dsp:nvSpPr>
        <dsp:cNvPr id="0" name=""/>
        <dsp:cNvSpPr/>
      </dsp:nvSpPr>
      <dsp:spPr>
        <a:xfrm>
          <a:off x="0" y="2812609"/>
          <a:ext cx="6254749" cy="2488077"/>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5384" tIns="72390" rIns="405384" bIns="72390" numCol="1" spcCol="1270" anchor="ctr" anchorCtr="0">
          <a:noAutofit/>
        </a:bodyPr>
        <a:lstStyle/>
        <a:p>
          <a:pPr marL="0" lvl="0" indent="0" algn="ctr" defTabSz="2533650">
            <a:lnSpc>
              <a:spcPct val="90000"/>
            </a:lnSpc>
            <a:spcBef>
              <a:spcPct val="0"/>
            </a:spcBef>
            <a:spcAft>
              <a:spcPct val="35000"/>
            </a:spcAft>
            <a:buNone/>
          </a:pPr>
          <a:r>
            <a:rPr lang="ar-SA" sz="5700" kern="1200" dirty="0"/>
            <a:t>حلل هذه الحالة باستخدام نموذج المبادئ الأربعة.</a:t>
          </a:r>
          <a:endParaRPr lang="en-US" sz="5700" kern="1200" dirty="0"/>
        </a:p>
      </dsp:txBody>
      <dsp:txXfrm>
        <a:off x="0" y="2812609"/>
        <a:ext cx="6254749" cy="2488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4A017-90F1-4446-98B6-4838D9EE7012}">
      <dsp:nvSpPr>
        <dsp:cNvPr id="0" name=""/>
        <dsp:cNvSpPr/>
      </dsp:nvSpPr>
      <dsp:spPr>
        <a:xfrm>
          <a:off x="0" y="0"/>
          <a:ext cx="6254749" cy="5408865"/>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ar-SA" sz="3000" kern="1200" dirty="0"/>
            <a:t>امرأة حامل، لديها تاريخ متكرر بإنجاب أطفال معاقين بمرض وراثي يموت الطفل فيه بعد السنتين غالباً. طلبت من الطبيب المعالج أن يفحص الجنين مخبرياً للتأكد من عدم إصابته بالمرض، لأنها تفكر بإجهاضه لو كان مريضاً.</a:t>
          </a:r>
          <a:endParaRPr lang="en-US" sz="3000" kern="1200" dirty="0"/>
        </a:p>
      </dsp:txBody>
      <dsp:txXfrm>
        <a:off x="0" y="0"/>
        <a:ext cx="6254749" cy="2920787"/>
      </dsp:txXfrm>
    </dsp:sp>
    <dsp:sp modelId="{5838BD3B-2F91-AF4C-9804-188AF58FA8F4}">
      <dsp:nvSpPr>
        <dsp:cNvPr id="0" name=""/>
        <dsp:cNvSpPr/>
      </dsp:nvSpPr>
      <dsp:spPr>
        <a:xfrm>
          <a:off x="0" y="2812609"/>
          <a:ext cx="6254749" cy="2488077"/>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5384" tIns="72390" rIns="405384" bIns="72390" numCol="1" spcCol="1270" anchor="ctr" anchorCtr="0">
          <a:noAutofit/>
        </a:bodyPr>
        <a:lstStyle/>
        <a:p>
          <a:pPr marL="0" lvl="0" indent="0" algn="ctr" defTabSz="2533650">
            <a:lnSpc>
              <a:spcPct val="90000"/>
            </a:lnSpc>
            <a:spcBef>
              <a:spcPct val="0"/>
            </a:spcBef>
            <a:spcAft>
              <a:spcPct val="35000"/>
            </a:spcAft>
            <a:buNone/>
          </a:pPr>
          <a:r>
            <a:rPr lang="ar-SA" sz="5700" kern="1200" dirty="0"/>
            <a:t>حلل هذه الحالة باستخدام النموذج الإسلامي.</a:t>
          </a:r>
          <a:endParaRPr lang="en-US" sz="5700" kern="1200" dirty="0"/>
        </a:p>
      </dsp:txBody>
      <dsp:txXfrm>
        <a:off x="0" y="2812609"/>
        <a:ext cx="6254749" cy="24880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F59A52DA-2108-3244-912C-745E0151B305}" type="datetimeFigureOut">
              <a:rPr lang="en-US" smtClean="0"/>
              <a:t>2/7/21</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6A8A8B52-07A8-1C4D-9D05-A29E921084D2}" type="slidenum">
              <a:rPr lang="en-US" smtClean="0"/>
              <a:t>‹#›</a:t>
            </a:fld>
            <a:endParaRPr lang="en-US"/>
          </a:p>
        </p:txBody>
      </p:sp>
    </p:spTree>
    <p:extLst>
      <p:ext uri="{BB962C8B-B14F-4D97-AF65-F5344CB8AC3E}">
        <p14:creationId xmlns:p14="http://schemas.microsoft.com/office/powerpoint/2010/main" val="274365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0C297F-7079-4199-977D-C63648610F1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055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0CC29D9-263B-4E09-B530-8D47A61F064A}" type="datetimeFigureOut">
              <a:rPr lang="en-US" smtClean="0"/>
              <a:t>2/7/21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299987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0CC29D9-263B-4E09-B530-8D47A61F064A}" type="datetimeFigureOut">
              <a:rPr lang="en-US" smtClean="0"/>
              <a:t>2/7/21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375414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0CC29D9-263B-4E09-B530-8D47A61F064A}" type="datetimeFigureOut">
              <a:rPr lang="en-US" smtClean="0"/>
              <a:t>2/7/21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159475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a:defRPr/>
            </a:pPr>
            <a:fld id="{5DC4C0DE-D8A0-D34E-AE55-5C080C28B7DD}" type="datetime1">
              <a:rPr lang="ar-SA" smtClean="0"/>
              <a:pPr>
                <a:defRPr/>
              </a:pPr>
              <a:t>25 جمادى الثانية، 1442</a:t>
            </a:fld>
            <a:endParaRPr lang="ar-SA">
              <a:cs typeface="Tahoma" pitchFamily="34" charset="0"/>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r>
              <a:rPr lang="ar-SA"/>
              <a:t>تحليل الحالات الأخلاقية .. د خالد الجابر</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a:defRPr/>
            </a:pPr>
            <a:fld id="{91934043-A8E8-C149-9DB7-69C40AB77A87}" type="slidenum">
              <a:rPr lang="ar-SA" altLang="ar-SA" smtClean="0"/>
              <a:pPr>
                <a:defRPr/>
              </a:pPr>
              <a:t>‹#›</a:t>
            </a:fld>
            <a:endParaRPr lang="ar-SA" altLang="ar-SA">
              <a:cs typeface="Tahoma" panose="020B0604030504040204" pitchFamily="34" charset="0"/>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301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5" name="Footer Placeholder 4"/>
          <p:cNvSpPr>
            <a:spLocks noGrp="1"/>
          </p:cNvSpPr>
          <p:nvPr>
            <p:ph type="ftr" sz="quarter" idx="11"/>
          </p:nvPr>
        </p:nvSpPr>
        <p:spPr/>
        <p:txBody>
          <a:bodyPr/>
          <a:lstStyle/>
          <a:p>
            <a:pPr>
              <a:defRPr/>
            </a:pPr>
            <a:r>
              <a:rPr lang="ar-SA"/>
              <a:t>تحليل الحالات الأخلاقية .. د خالد الجابر</a:t>
            </a:r>
          </a:p>
        </p:txBody>
      </p:sp>
      <p:sp>
        <p:nvSpPr>
          <p:cNvPr id="6" name="Slide Number Placeholder 5"/>
          <p:cNvSpPr>
            <a:spLocks noGrp="1"/>
          </p:cNvSpPr>
          <p:nvPr>
            <p:ph type="sldNum" sz="quarter" idx="12"/>
          </p:nvPr>
        </p:nvSpPr>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299641290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r>
              <a:rPr lang="ar-SA"/>
              <a:t>تحليل الحالات الأخلاقية .. د خالد الجابر</a:t>
            </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83831045"/>
      </p:ext>
    </p:extLst>
  </p:cSld>
  <p:clrMapOvr>
    <a:overrideClrMapping bg1="dk1" tx1="lt1" bg2="dk2" tx2="lt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6" name="Footer Placeholder 5"/>
          <p:cNvSpPr>
            <a:spLocks noGrp="1"/>
          </p:cNvSpPr>
          <p:nvPr>
            <p:ph type="ftr" sz="quarter" idx="11"/>
          </p:nvPr>
        </p:nvSpPr>
        <p:spPr/>
        <p:txBody>
          <a:bodyPr/>
          <a:lstStyle/>
          <a:p>
            <a:pPr>
              <a:defRPr/>
            </a:pPr>
            <a:r>
              <a:rPr lang="ar-SA"/>
              <a:t>تحليل الحالات الأخلاقية .. د خالد الجابر</a:t>
            </a:r>
          </a:p>
        </p:txBody>
      </p:sp>
      <p:sp>
        <p:nvSpPr>
          <p:cNvPr id="7" name="Slide Number Placeholder 6"/>
          <p:cNvSpPr>
            <a:spLocks noGrp="1"/>
          </p:cNvSpPr>
          <p:nvPr>
            <p:ph type="sldNum" sz="quarter" idx="12"/>
          </p:nvPr>
        </p:nvSpPr>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4021587966"/>
      </p:ext>
    </p:extLst>
  </p:cSld>
  <p:clrMapOvr>
    <a:masterClrMapping/>
  </p:clrMapOvr>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8" name="Footer Placeholder 7"/>
          <p:cNvSpPr>
            <a:spLocks noGrp="1"/>
          </p:cNvSpPr>
          <p:nvPr>
            <p:ph type="ftr" sz="quarter" idx="11"/>
          </p:nvPr>
        </p:nvSpPr>
        <p:spPr/>
        <p:txBody>
          <a:bodyPr/>
          <a:lstStyle/>
          <a:p>
            <a:pPr>
              <a:defRPr/>
            </a:pPr>
            <a:r>
              <a:rPr lang="ar-SA"/>
              <a:t>تحليل الحالات الأخلاقية .. د خالد الجابر</a:t>
            </a:r>
          </a:p>
        </p:txBody>
      </p:sp>
      <p:sp>
        <p:nvSpPr>
          <p:cNvPr id="9" name="Slide Number Placeholder 8"/>
          <p:cNvSpPr>
            <a:spLocks noGrp="1"/>
          </p:cNvSpPr>
          <p:nvPr>
            <p:ph type="sldNum" sz="quarter" idx="12"/>
          </p:nvPr>
        </p:nvSpPr>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3530836740"/>
      </p:ext>
    </p:extLst>
  </p:cSld>
  <p:clrMapOvr>
    <a:masterClrMapping/>
  </p:clrMapOvr>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4" name="Footer Placeholder 3"/>
          <p:cNvSpPr>
            <a:spLocks noGrp="1"/>
          </p:cNvSpPr>
          <p:nvPr>
            <p:ph type="ftr" sz="quarter" idx="11"/>
          </p:nvPr>
        </p:nvSpPr>
        <p:spPr/>
        <p:txBody>
          <a:bodyPr/>
          <a:lstStyle/>
          <a:p>
            <a:pPr>
              <a:defRPr/>
            </a:pPr>
            <a:r>
              <a:rPr lang="ar-SA"/>
              <a:t>تحليل الحالات الأخلاقية .. د خالد الجابر</a:t>
            </a:r>
          </a:p>
        </p:txBody>
      </p:sp>
      <p:sp>
        <p:nvSpPr>
          <p:cNvPr id="5" name="Slide Number Placeholder 4"/>
          <p:cNvSpPr>
            <a:spLocks noGrp="1"/>
          </p:cNvSpPr>
          <p:nvPr>
            <p:ph type="sldNum" sz="quarter" idx="12"/>
          </p:nvPr>
        </p:nvSpPr>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249796177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3" name="Footer Placeholder 2"/>
          <p:cNvSpPr>
            <a:spLocks noGrp="1"/>
          </p:cNvSpPr>
          <p:nvPr>
            <p:ph type="ftr" sz="quarter" idx="11"/>
          </p:nvPr>
        </p:nvSpPr>
        <p:spPr/>
        <p:txBody>
          <a:bodyPr/>
          <a:lstStyle/>
          <a:p>
            <a:pPr>
              <a:defRPr/>
            </a:pPr>
            <a:r>
              <a:rPr lang="ar-SA"/>
              <a:t>تحليل الحالات الأخلاقية .. د خالد الجابر</a:t>
            </a:r>
          </a:p>
        </p:txBody>
      </p:sp>
      <p:sp>
        <p:nvSpPr>
          <p:cNvPr id="4" name="Slide Number Placeholder 3"/>
          <p:cNvSpPr>
            <a:spLocks noGrp="1"/>
          </p:cNvSpPr>
          <p:nvPr>
            <p:ph type="sldNum" sz="quarter" idx="12"/>
          </p:nvPr>
        </p:nvSpPr>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15031524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6" name="Footer Placeholder 5"/>
          <p:cNvSpPr>
            <a:spLocks noGrp="1"/>
          </p:cNvSpPr>
          <p:nvPr>
            <p:ph type="ftr" sz="quarter" idx="11"/>
          </p:nvPr>
        </p:nvSpPr>
        <p:spPr>
          <a:xfrm>
            <a:off x="2103620" y="6375679"/>
            <a:ext cx="3482179" cy="345796"/>
          </a:xfrm>
        </p:spPr>
        <p:txBody>
          <a:bodyPr/>
          <a:lstStyle/>
          <a:p>
            <a:pPr>
              <a:defRPr/>
            </a:pPr>
            <a:r>
              <a:rPr lang="ar-SA"/>
              <a:t>تحليل الحالات الأخلاقية .. د خالد الجابر</a:t>
            </a:r>
          </a:p>
        </p:txBody>
      </p:sp>
      <p:sp>
        <p:nvSpPr>
          <p:cNvPr id="7" name="Slide Number Placeholder 6"/>
          <p:cNvSpPr>
            <a:spLocks noGrp="1"/>
          </p:cNvSpPr>
          <p:nvPr>
            <p:ph type="sldNum" sz="quarter" idx="12"/>
          </p:nvPr>
        </p:nvSpPr>
        <p:spPr>
          <a:xfrm>
            <a:off x="5691014" y="6375679"/>
            <a:ext cx="1232456" cy="345796"/>
          </a:xfrm>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0214024"/>
      </p:ext>
    </p:extLst>
  </p:cSld>
  <p:clrMapOvr>
    <a:masterClrMapping/>
  </p:clrMapOvr>
  <p:hf hdr="0" dt="0"/>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0CC29D9-263B-4E09-B530-8D47A61F064A}" type="datetimeFigureOut">
              <a:rPr lang="en-US" smtClean="0"/>
              <a:t>2/7/21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3115082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6" name="Footer Placeholder 5"/>
          <p:cNvSpPr>
            <a:spLocks noGrp="1"/>
          </p:cNvSpPr>
          <p:nvPr>
            <p:ph type="ftr" sz="quarter" idx="11"/>
          </p:nvPr>
        </p:nvSpPr>
        <p:spPr>
          <a:xfrm>
            <a:off x="2103621" y="6375679"/>
            <a:ext cx="3482178" cy="345796"/>
          </a:xfrm>
        </p:spPr>
        <p:txBody>
          <a:bodyPr/>
          <a:lstStyle/>
          <a:p>
            <a:pPr>
              <a:defRPr/>
            </a:pPr>
            <a:r>
              <a:rPr lang="ar-SA"/>
              <a:t>تحليل الحالات الأخلاقية .. د خالد الجابر</a:t>
            </a:r>
          </a:p>
        </p:txBody>
      </p:sp>
      <p:sp>
        <p:nvSpPr>
          <p:cNvPr id="7" name="Slide Number Placeholder 6"/>
          <p:cNvSpPr>
            <a:spLocks noGrp="1"/>
          </p:cNvSpPr>
          <p:nvPr>
            <p:ph type="sldNum" sz="quarter" idx="12"/>
          </p:nvPr>
        </p:nvSpPr>
        <p:spPr>
          <a:xfrm>
            <a:off x="5687568" y="6375679"/>
            <a:ext cx="1234440" cy="345796"/>
          </a:xfrm>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339046834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5" name="Footer Placeholder 4"/>
          <p:cNvSpPr>
            <a:spLocks noGrp="1"/>
          </p:cNvSpPr>
          <p:nvPr>
            <p:ph type="ftr" sz="quarter" idx="11"/>
          </p:nvPr>
        </p:nvSpPr>
        <p:spPr/>
        <p:txBody>
          <a:bodyPr/>
          <a:lstStyle/>
          <a:p>
            <a:pPr>
              <a:defRPr/>
            </a:pPr>
            <a:r>
              <a:rPr lang="ar-SA"/>
              <a:t>تحليل الحالات الأخلاقية .. د خالد الجابر</a:t>
            </a:r>
          </a:p>
        </p:txBody>
      </p:sp>
      <p:sp>
        <p:nvSpPr>
          <p:cNvPr id="6" name="Slide Number Placeholder 5"/>
          <p:cNvSpPr>
            <a:spLocks noGrp="1"/>
          </p:cNvSpPr>
          <p:nvPr>
            <p:ph type="sldNum" sz="quarter" idx="12"/>
          </p:nvPr>
        </p:nvSpPr>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305333719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A46F9DA-BFC2-E246-B23C-16F18544533C}" type="datetime1">
              <a:rPr lang="ar-SA" smtClean="0"/>
              <a:pPr>
                <a:defRPr/>
              </a:pPr>
              <a:t>25 جمادى الثانية، 1442</a:t>
            </a:fld>
            <a:endParaRPr lang="ar-SA">
              <a:cs typeface="Tahoma" pitchFamily="34" charset="0"/>
            </a:endParaRPr>
          </a:p>
        </p:txBody>
      </p:sp>
      <p:sp>
        <p:nvSpPr>
          <p:cNvPr id="5" name="Footer Placeholder 4"/>
          <p:cNvSpPr>
            <a:spLocks noGrp="1"/>
          </p:cNvSpPr>
          <p:nvPr>
            <p:ph type="ftr" sz="quarter" idx="11"/>
          </p:nvPr>
        </p:nvSpPr>
        <p:spPr/>
        <p:txBody>
          <a:bodyPr/>
          <a:lstStyle/>
          <a:p>
            <a:pPr>
              <a:defRPr/>
            </a:pPr>
            <a:r>
              <a:rPr lang="ar-SA"/>
              <a:t>تحليل الحالات الأخلاقية .. د خالد الجابر</a:t>
            </a:r>
          </a:p>
        </p:txBody>
      </p:sp>
      <p:sp>
        <p:nvSpPr>
          <p:cNvPr id="6" name="Slide Number Placeholder 5"/>
          <p:cNvSpPr>
            <a:spLocks noGrp="1"/>
          </p:cNvSpPr>
          <p:nvPr>
            <p:ph type="sldNum" sz="quarter" idx="12"/>
          </p:nvPr>
        </p:nvSpPr>
        <p:spPr/>
        <p:txBody>
          <a:bodyPr/>
          <a:lstStyle/>
          <a:p>
            <a:pPr>
              <a:defRPr/>
            </a:pPr>
            <a:fld id="{49291E95-9692-8C42-BC23-610AB4619514}" type="slidenum">
              <a:rPr lang="ar-SA" altLang="ar-SA" smtClean="0"/>
              <a:pPr>
                <a:defRPr/>
              </a:pPr>
              <a:t>‹#›</a:t>
            </a:fld>
            <a:endParaRPr lang="ar-SA" altLang="ar-SA">
              <a:cs typeface="Tahoma" panose="020B0604030504040204" pitchFamily="34" charset="0"/>
            </a:endParaRPr>
          </a:p>
        </p:txBody>
      </p:sp>
    </p:spTree>
    <p:extLst>
      <p:ext uri="{BB962C8B-B14F-4D97-AF65-F5344CB8AC3E}">
        <p14:creationId xmlns:p14="http://schemas.microsoft.com/office/powerpoint/2010/main" val="267894322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0CC29D9-263B-4E09-B530-8D47A61F064A}" type="datetimeFigureOut">
              <a:rPr lang="en-US" smtClean="0"/>
              <a:t>2/7/21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328229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E0CC29D9-263B-4E09-B530-8D47A61F064A}" type="datetimeFigureOut">
              <a:rPr lang="en-US" smtClean="0"/>
              <a:t>2/7/21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4898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E0CC29D9-263B-4E09-B530-8D47A61F064A}" type="datetimeFigureOut">
              <a:rPr lang="en-US" smtClean="0"/>
              <a:t>2/7/21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81466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0CC29D9-263B-4E09-B530-8D47A61F064A}" type="datetimeFigureOut">
              <a:rPr lang="en-US" smtClean="0"/>
              <a:t>2/7/21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12940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0CC29D9-263B-4E09-B530-8D47A61F064A}" type="datetimeFigureOut">
              <a:rPr lang="en-US" smtClean="0"/>
              <a:t>2/7/21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280544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0CC29D9-263B-4E09-B530-8D47A61F064A}" type="datetimeFigureOut">
              <a:rPr lang="en-US" smtClean="0"/>
              <a:t>2/7/21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27246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0CC29D9-263B-4E09-B530-8D47A61F064A}" type="datetimeFigureOut">
              <a:rPr lang="en-US" smtClean="0"/>
              <a:t>2/7/21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5322A6A-B4CF-46A3-83F8-D80C94276DE0}" type="slidenum">
              <a:rPr lang="en-US" smtClean="0"/>
              <a:t>‹#›</a:t>
            </a:fld>
            <a:endParaRPr lang="en-US"/>
          </a:p>
        </p:txBody>
      </p:sp>
    </p:spTree>
    <p:extLst>
      <p:ext uri="{BB962C8B-B14F-4D97-AF65-F5344CB8AC3E}">
        <p14:creationId xmlns:p14="http://schemas.microsoft.com/office/powerpoint/2010/main" val="84232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C29D9-263B-4E09-B530-8D47A61F064A}" type="datetimeFigureOut">
              <a:rPr lang="en-US" smtClean="0"/>
              <a:t>2/7/21</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22A6A-B4CF-46A3-83F8-D80C94276DE0}" type="slidenum">
              <a:rPr lang="en-US" smtClean="0"/>
              <a:t>‹#›</a:t>
            </a:fld>
            <a:endParaRPr lang="en-US"/>
          </a:p>
        </p:txBody>
      </p:sp>
    </p:spTree>
    <p:extLst>
      <p:ext uri="{BB962C8B-B14F-4D97-AF65-F5344CB8AC3E}">
        <p14:creationId xmlns:p14="http://schemas.microsoft.com/office/powerpoint/2010/main" val="324868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0CC29D9-263B-4E09-B530-8D47A61F064A}" type="datetimeFigureOut">
              <a:rPr lang="en-US" smtClean="0"/>
              <a:t>2/7/21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5322A6A-B4CF-46A3-83F8-D80C94276DE0}"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649700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informahealthcare.com/action/showPopup?citid=citart1&amp;id=b21&amp;doi=10.3109/0142159X.2012.660217" TargetMode="External"/><Relationship Id="rId3" Type="http://schemas.openxmlformats.org/officeDocument/2006/relationships/hyperlink" Target="http://informahealthcare.com/action/showPopup?citid=citart1&amp;id=b23&amp;doi=10.3109/0142159X.2012.660217" TargetMode="External"/><Relationship Id="rId7" Type="http://schemas.openxmlformats.org/officeDocument/2006/relationships/hyperlink" Target="http://informahealthcare.com/action/showPopup?citid=citart1&amp;id=b26&amp;doi=10.3109/0142159X.2012.660217" TargetMode="External"/><Relationship Id="rId2" Type="http://schemas.openxmlformats.org/officeDocument/2006/relationships/hyperlink" Target="http://informahealthcare.com/action/showPopup?citid=citart1&amp;id=b5&amp;doi=10.3109/0142159X.2012.660217" TargetMode="External"/><Relationship Id="rId1" Type="http://schemas.openxmlformats.org/officeDocument/2006/relationships/slideLayout" Target="../slideLayouts/slideLayout13.xml"/><Relationship Id="rId6" Type="http://schemas.openxmlformats.org/officeDocument/2006/relationships/hyperlink" Target="http://informahealthcare.com/action/showPopup?citid=citart1&amp;id=b20&amp;doi=10.3109/0142159X.2012.660217" TargetMode="External"/><Relationship Id="rId5" Type="http://schemas.openxmlformats.org/officeDocument/2006/relationships/hyperlink" Target="http://informahealthcare.com/action/showPopup?citid=citart1&amp;id=b13&amp;doi=10.3109/0142159X.2012.660217" TargetMode="External"/><Relationship Id="rId10" Type="http://schemas.openxmlformats.org/officeDocument/2006/relationships/hyperlink" Target="http://informahealthcare.com/action/showPopup?citid=citart1&amp;id=b18&amp;doi=10.3109/0142159X.2012.660217" TargetMode="External"/><Relationship Id="rId4" Type="http://schemas.openxmlformats.org/officeDocument/2006/relationships/hyperlink" Target="http://informahealthcare.com/action/showPopup?citid=citart1&amp;id=b19&amp;doi=10.3109/0142159X.2012.660217" TargetMode="External"/><Relationship Id="rId9" Type="http://schemas.openxmlformats.org/officeDocument/2006/relationships/hyperlink" Target="http://informahealthcare.com/action/showPopup?citid=citart1&amp;id=b25&amp;doi=10.3109/0142159X.2012.660217"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6559307-27C8-4B41-997E-C1E9E4179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ACC52D3-11CB-4C97-AA4C-AB1C47469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Freeform 6">
            <a:extLst>
              <a:ext uri="{FF2B5EF4-FFF2-40B4-BE49-F238E27FC236}">
                <a16:creationId xmlns:a16="http://schemas.microsoft.com/office/drawing/2014/main" id="{9CBC93E5-1B1F-4851-9880-A4F4D3CF6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3588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41" name="Rectangle 140">
            <a:extLst>
              <a:ext uri="{FF2B5EF4-FFF2-40B4-BE49-F238E27FC236}">
                <a16:creationId xmlns:a16="http://schemas.microsoft.com/office/drawing/2014/main" id="{C40D95BE-5DD5-406A-B83C-7D3B19C1F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6974" y="0"/>
            <a:ext cx="353502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54DC43A-FA3F-4599-BF50-8F7F2A0D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623882" y="-1"/>
            <a:ext cx="66184" cy="6858001"/>
          </a:xfrm>
          <a:prstGeom prst="rect">
            <a:avLst/>
          </a:prstGeom>
          <a:solidFill>
            <a:schemeClr val="bg2"/>
          </a:solidFill>
          <a:ln w="0">
            <a:noFill/>
            <a:prstDash val="solid"/>
            <a:round/>
            <a:headEnd/>
            <a:tailEnd/>
          </a:ln>
        </p:spPr>
        <p:txBody>
          <a:bodyPr rtlCol="0" anchor="ctr"/>
          <a:lstStyle/>
          <a:p>
            <a:pPr algn="ctr"/>
            <a:endParaRPr lang="en-US"/>
          </a:p>
        </p:txBody>
      </p:sp>
      <p:pic>
        <p:nvPicPr>
          <p:cNvPr id="9" name="Picture 8">
            <a:extLst>
              <a:ext uri="{FF2B5EF4-FFF2-40B4-BE49-F238E27FC236}">
                <a16:creationId xmlns:a16="http://schemas.microsoft.com/office/drawing/2014/main" id="{281D8016-4FC2-5142-A925-ACE8BD183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666" y="102105"/>
            <a:ext cx="2858467" cy="1136240"/>
          </a:xfrm>
          <a:prstGeom prst="rect">
            <a:avLst/>
          </a:prstGeom>
        </p:spPr>
      </p:pic>
      <p:sp>
        <p:nvSpPr>
          <p:cNvPr id="7" name="Subtitle 2">
            <a:extLst>
              <a:ext uri="{FF2B5EF4-FFF2-40B4-BE49-F238E27FC236}">
                <a16:creationId xmlns:a16="http://schemas.microsoft.com/office/drawing/2014/main" id="{659EB418-81AD-1744-A5B3-4F1DC92888ED}"/>
              </a:ext>
            </a:extLst>
          </p:cNvPr>
          <p:cNvSpPr txBox="1">
            <a:spLocks/>
          </p:cNvSpPr>
          <p:nvPr/>
        </p:nvSpPr>
        <p:spPr bwMode="auto">
          <a:xfrm>
            <a:off x="191458" y="6426200"/>
            <a:ext cx="2454275"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2200" kern="1200">
                <a:solidFill>
                  <a:schemeClr val="bg1"/>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3500" eaLnBrk="1" hangingPunct="1"/>
            <a:r>
              <a:rPr lang="ar-SA" altLang="en-US" dirty="0">
                <a:solidFill>
                  <a:srgbClr val="FFFFFF"/>
                </a:solidFill>
              </a:rPr>
              <a:t>جمادي الثاني ١٤٤٢هـ</a:t>
            </a:r>
          </a:p>
        </p:txBody>
      </p:sp>
      <p:sp>
        <p:nvSpPr>
          <p:cNvPr id="8" name="Rectangle 5">
            <a:extLst>
              <a:ext uri="{FF2B5EF4-FFF2-40B4-BE49-F238E27FC236}">
                <a16:creationId xmlns:a16="http://schemas.microsoft.com/office/drawing/2014/main" id="{32582471-5115-3C4D-A8CF-DE1A952FF33A}"/>
              </a:ext>
            </a:extLst>
          </p:cNvPr>
          <p:cNvSpPr>
            <a:spLocks noChangeArrowheads="1"/>
          </p:cNvSpPr>
          <p:nvPr/>
        </p:nvSpPr>
        <p:spPr bwMode="auto">
          <a:xfrm>
            <a:off x="8763491" y="4829983"/>
            <a:ext cx="3321992" cy="200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rtl="1">
              <a:spcBef>
                <a:spcPts val="300"/>
              </a:spcBef>
              <a:buClr>
                <a:srgbClr val="DE6C36"/>
              </a:buClr>
              <a:buFont typeface="Arial" panose="020B0604020202020204" pitchFamily="34" charset="0"/>
              <a:buChar char="•"/>
              <a:defRPr sz="2800">
                <a:solidFill>
                  <a:schemeClr val="tx1"/>
                </a:solidFill>
                <a:latin typeface="Georgia" panose="02040502050405020303" pitchFamily="18" charset="0"/>
                <a:cs typeface="Arial" panose="020B0604020202020204" pitchFamily="34" charset="0"/>
              </a:defRPr>
            </a:lvl1pPr>
            <a:lvl2pPr marL="742950" indent="-285750" rtl="1">
              <a:spcBef>
                <a:spcPts val="300"/>
              </a:spcBef>
              <a:buClr>
                <a:schemeClr val="accent2"/>
              </a:buClr>
              <a:buFont typeface="Arial" panose="020B0604020202020204" pitchFamily="34" charset="0"/>
              <a:buChar char="•"/>
              <a:defRPr sz="2600">
                <a:solidFill>
                  <a:schemeClr val="accent2"/>
                </a:solidFill>
                <a:latin typeface="Georgia" panose="02040502050405020303" pitchFamily="18" charset="0"/>
                <a:cs typeface="Arial" panose="020B0604020202020204" pitchFamily="34" charset="0"/>
              </a:defRPr>
            </a:lvl2pPr>
            <a:lvl3pPr marL="1143000" indent="-228600" rtl="1">
              <a:spcBef>
                <a:spcPts val="300"/>
              </a:spcBef>
              <a:buClr>
                <a:schemeClr val="accent1"/>
              </a:buClr>
              <a:buFont typeface="Arial" panose="020B0604020202020204" pitchFamily="34" charset="0"/>
              <a:buChar char="•"/>
              <a:defRPr sz="2400">
                <a:solidFill>
                  <a:schemeClr val="accent1"/>
                </a:solidFill>
                <a:latin typeface="Georgia" panose="02040502050405020303" pitchFamily="18" charset="0"/>
                <a:cs typeface="Arial" panose="020B0604020202020204" pitchFamily="34" charset="0"/>
              </a:defRPr>
            </a:lvl3pPr>
            <a:lvl4pPr marL="1600200" indent="-228600" rtl="1">
              <a:spcBef>
                <a:spcPts val="300"/>
              </a:spcBef>
              <a:buClr>
                <a:schemeClr val="accent1"/>
              </a:buClr>
              <a:buFont typeface="Arial" panose="020B0604020202020204" pitchFamily="34" charset="0"/>
              <a:buChar char="•"/>
              <a:defRPr sz="2200">
                <a:solidFill>
                  <a:schemeClr val="accent1"/>
                </a:solidFill>
                <a:latin typeface="Georgia" panose="02040502050405020303" pitchFamily="18" charset="0"/>
                <a:cs typeface="Arial" panose="020B0604020202020204" pitchFamily="34" charset="0"/>
              </a:defRPr>
            </a:lvl4pPr>
            <a:lvl5pPr marL="2057400" indent="-228600" rtl="1">
              <a:spcBef>
                <a:spcPts val="300"/>
              </a:spcBef>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5pPr>
            <a:lvl6pPr marL="25146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6pPr>
            <a:lvl7pPr marL="29718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7pPr>
            <a:lvl8pPr marL="34290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8pPr>
            <a:lvl9pPr marL="38862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9pPr>
          </a:lstStyle>
          <a:p>
            <a:pPr algn="ctr">
              <a:lnSpc>
                <a:spcPct val="90000"/>
              </a:lnSpc>
              <a:buNone/>
            </a:pPr>
            <a:endParaRPr lang="ar-SA" sz="1800" dirty="0">
              <a:latin typeface="Traditional Arabic" panose="02020603050405020304" pitchFamily="18" charset="-78"/>
              <a:cs typeface="Traditional Arabic" panose="02020603050405020304" pitchFamily="18" charset="-78"/>
            </a:endParaRPr>
          </a:p>
          <a:p>
            <a:pPr algn="ctr">
              <a:lnSpc>
                <a:spcPct val="90000"/>
              </a:lnSpc>
              <a:buNone/>
            </a:pPr>
            <a:r>
              <a:rPr lang="ar-SA" b="1" dirty="0">
                <a:latin typeface="Traditional Arabic" panose="02020603050405020304" pitchFamily="18" charset="-78"/>
                <a:cs typeface="Traditional Arabic" panose="02020603050405020304" pitchFamily="18" charset="-78"/>
              </a:rPr>
              <a:t> </a:t>
            </a:r>
            <a:r>
              <a:rPr lang="ar-SA" b="1" dirty="0" err="1">
                <a:latin typeface="Traditional Arabic" panose="02020603050405020304" pitchFamily="18" charset="-78"/>
                <a:cs typeface="Traditional Arabic" panose="02020603050405020304" pitchFamily="18" charset="-78"/>
              </a:rPr>
              <a:t>أ.د</a:t>
            </a:r>
            <a:r>
              <a:rPr lang="ar-SA" b="1" dirty="0">
                <a:latin typeface="Traditional Arabic" panose="02020603050405020304" pitchFamily="18" charset="-78"/>
                <a:cs typeface="Traditional Arabic" panose="02020603050405020304" pitchFamily="18" charset="-78"/>
              </a:rPr>
              <a:t>. جمال بن صالح </a:t>
            </a:r>
            <a:r>
              <a:rPr lang="ar-SA" b="1" dirty="0" err="1">
                <a:latin typeface="Traditional Arabic" panose="02020603050405020304" pitchFamily="18" charset="-78"/>
                <a:cs typeface="Traditional Arabic" panose="02020603050405020304" pitchFamily="18" charset="-78"/>
              </a:rPr>
              <a:t>الجارالله</a:t>
            </a:r>
            <a:endParaRPr lang="ar-SA" b="1" dirty="0">
              <a:latin typeface="Traditional Arabic" panose="02020603050405020304" pitchFamily="18" charset="-78"/>
              <a:cs typeface="Traditional Arabic" panose="02020603050405020304" pitchFamily="18" charset="-78"/>
            </a:endParaRPr>
          </a:p>
          <a:p>
            <a:pPr algn="ctr">
              <a:lnSpc>
                <a:spcPct val="90000"/>
              </a:lnSpc>
              <a:buNone/>
            </a:pPr>
            <a:r>
              <a:rPr lang="ar-SA" sz="1800" b="1" dirty="0">
                <a:latin typeface="Traditional Arabic" panose="02020603050405020304" pitchFamily="18" charset="-78"/>
                <a:cs typeface="Traditional Arabic" panose="02020603050405020304" pitchFamily="18" charset="-78"/>
              </a:rPr>
              <a:t>أستاذ طب الأسرة وأخلاقيات الطب</a:t>
            </a:r>
            <a:endParaRPr lang="en-US" sz="1800" b="1" dirty="0">
              <a:latin typeface="Traditional Arabic" panose="02020603050405020304" pitchFamily="18" charset="-78"/>
              <a:cs typeface="Traditional Arabic" panose="02020603050405020304" pitchFamily="18" charset="-78"/>
            </a:endParaRPr>
          </a:p>
          <a:p>
            <a:pPr algn="ctr">
              <a:lnSpc>
                <a:spcPct val="90000"/>
              </a:lnSpc>
              <a:buNone/>
            </a:pPr>
            <a:endParaRPr lang="ar-SA" sz="1800" b="1" dirty="0">
              <a:latin typeface="Traditional Arabic" panose="02020603050405020304" pitchFamily="18" charset="-78"/>
              <a:cs typeface="Traditional Arabic" panose="02020603050405020304" pitchFamily="18" charset="-78"/>
            </a:endParaRPr>
          </a:p>
          <a:p>
            <a:pPr algn="ctr">
              <a:lnSpc>
                <a:spcPct val="90000"/>
              </a:lnSpc>
              <a:buNone/>
            </a:pPr>
            <a:r>
              <a:rPr lang="ar-SA" sz="2400" b="1" dirty="0">
                <a:latin typeface="Traditional Arabic" panose="02020603050405020304" pitchFamily="18" charset="-78"/>
                <a:cs typeface="Traditional Arabic" panose="02020603050405020304" pitchFamily="18" charset="-78"/>
              </a:rPr>
              <a:t>د. ندى بنت عبد العزيز اليوسفي</a:t>
            </a:r>
          </a:p>
          <a:p>
            <a:pPr algn="ctr">
              <a:lnSpc>
                <a:spcPct val="90000"/>
              </a:lnSpc>
              <a:buNone/>
            </a:pPr>
            <a:r>
              <a:rPr lang="ar-SA" sz="1800" b="1" dirty="0">
                <a:latin typeface="Traditional Arabic" panose="02020603050405020304" pitchFamily="18" charset="-78"/>
                <a:cs typeface="Traditional Arabic" panose="02020603050405020304" pitchFamily="18" charset="-78"/>
              </a:rPr>
              <a:t>أستاذ مشارك واستشاري طب الأسرة</a:t>
            </a:r>
          </a:p>
        </p:txBody>
      </p:sp>
      <p:sp>
        <p:nvSpPr>
          <p:cNvPr id="21" name="Rectangle 5">
            <a:extLst>
              <a:ext uri="{FF2B5EF4-FFF2-40B4-BE49-F238E27FC236}">
                <a16:creationId xmlns:a16="http://schemas.microsoft.com/office/drawing/2014/main" id="{7DAD4B59-7AEF-AC47-A2E9-E05D1BDC0AEA}"/>
              </a:ext>
            </a:extLst>
          </p:cNvPr>
          <p:cNvSpPr>
            <a:spLocks noChangeArrowheads="1"/>
          </p:cNvSpPr>
          <p:nvPr/>
        </p:nvSpPr>
        <p:spPr bwMode="auto">
          <a:xfrm>
            <a:off x="1878662" y="1274108"/>
            <a:ext cx="51169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rtl="1">
              <a:spcBef>
                <a:spcPts val="300"/>
              </a:spcBef>
              <a:buClr>
                <a:srgbClr val="DE6C36"/>
              </a:buClr>
              <a:buFont typeface="Arial" panose="020B0604020202020204" pitchFamily="34" charset="0"/>
              <a:buChar char="•"/>
              <a:defRPr sz="2800">
                <a:solidFill>
                  <a:schemeClr val="tx1"/>
                </a:solidFill>
                <a:latin typeface="Georgia" panose="02040502050405020303" pitchFamily="18" charset="0"/>
                <a:cs typeface="Arial" panose="020B0604020202020204" pitchFamily="34" charset="0"/>
              </a:defRPr>
            </a:lvl1pPr>
            <a:lvl2pPr marL="742950" indent="-285750" rtl="1">
              <a:spcBef>
                <a:spcPts val="300"/>
              </a:spcBef>
              <a:buClr>
                <a:schemeClr val="accent2"/>
              </a:buClr>
              <a:buFont typeface="Arial" panose="020B0604020202020204" pitchFamily="34" charset="0"/>
              <a:buChar char="•"/>
              <a:defRPr sz="2600">
                <a:solidFill>
                  <a:schemeClr val="accent2"/>
                </a:solidFill>
                <a:latin typeface="Georgia" panose="02040502050405020303" pitchFamily="18" charset="0"/>
                <a:cs typeface="Arial" panose="020B0604020202020204" pitchFamily="34" charset="0"/>
              </a:defRPr>
            </a:lvl2pPr>
            <a:lvl3pPr marL="1143000" indent="-228600" rtl="1">
              <a:spcBef>
                <a:spcPts val="300"/>
              </a:spcBef>
              <a:buClr>
                <a:schemeClr val="accent1"/>
              </a:buClr>
              <a:buFont typeface="Arial" panose="020B0604020202020204" pitchFamily="34" charset="0"/>
              <a:buChar char="•"/>
              <a:defRPr sz="2400">
                <a:solidFill>
                  <a:schemeClr val="accent1"/>
                </a:solidFill>
                <a:latin typeface="Georgia" panose="02040502050405020303" pitchFamily="18" charset="0"/>
                <a:cs typeface="Arial" panose="020B0604020202020204" pitchFamily="34" charset="0"/>
              </a:defRPr>
            </a:lvl3pPr>
            <a:lvl4pPr marL="1600200" indent="-228600" rtl="1">
              <a:spcBef>
                <a:spcPts val="300"/>
              </a:spcBef>
              <a:buClr>
                <a:schemeClr val="accent1"/>
              </a:buClr>
              <a:buFont typeface="Arial" panose="020B0604020202020204" pitchFamily="34" charset="0"/>
              <a:buChar char="•"/>
              <a:defRPr sz="2200">
                <a:solidFill>
                  <a:schemeClr val="accent1"/>
                </a:solidFill>
                <a:latin typeface="Georgia" panose="02040502050405020303" pitchFamily="18" charset="0"/>
                <a:cs typeface="Arial" panose="020B0604020202020204" pitchFamily="34" charset="0"/>
              </a:defRPr>
            </a:lvl4pPr>
            <a:lvl5pPr marL="2057400" indent="-228600" rtl="1">
              <a:spcBef>
                <a:spcPts val="300"/>
              </a:spcBef>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5pPr>
            <a:lvl6pPr marL="25146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6pPr>
            <a:lvl7pPr marL="29718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7pPr>
            <a:lvl8pPr marL="34290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8pPr>
            <a:lvl9pPr marL="3886200" indent="-228600" rtl="1" eaLnBrk="0" fontAlgn="base" hangingPunct="0">
              <a:spcBef>
                <a:spcPts val="300"/>
              </a:spcBef>
              <a:spcAft>
                <a:spcPct val="0"/>
              </a:spcAft>
              <a:buClr>
                <a:srgbClr val="DE6C36"/>
              </a:buClr>
              <a:buFont typeface="Arial" panose="020B0604020202020204" pitchFamily="34" charset="0"/>
              <a:buChar char="•"/>
              <a:defRPr sz="2000">
                <a:solidFill>
                  <a:srgbClr val="DE6C36"/>
                </a:solidFill>
                <a:latin typeface="Georgia" panose="02040502050405020303" pitchFamily="18" charset="0"/>
                <a:cs typeface="Arial" panose="020B0604020202020204" pitchFamily="34" charset="0"/>
              </a:defRPr>
            </a:lvl9pPr>
          </a:lstStyle>
          <a:p>
            <a:pPr algn="ctr" fontAlgn="base">
              <a:spcBef>
                <a:spcPct val="0"/>
              </a:spcBef>
              <a:spcAft>
                <a:spcPts val="600"/>
              </a:spcAft>
              <a:buClrTx/>
              <a:buNone/>
              <a:defRPr/>
            </a:pPr>
            <a:r>
              <a:rPr lang="ar-SA" sz="6000" b="1" dirty="0">
                <a:latin typeface="Calibri"/>
                <a:cs typeface="+mn-cs"/>
              </a:rPr>
              <a:t>تحليل الحالات الأخلاقية</a:t>
            </a:r>
            <a:endParaRPr lang="ar-SA" sz="6000" b="1" dirty="0">
              <a:latin typeface="Traditional Arabic" panose="02020603050405020304" pitchFamily="18" charset="-78"/>
              <a:cs typeface="Traditional Arabic" panose="02020603050405020304" pitchFamily="18" charset="-78"/>
            </a:endParaRPr>
          </a:p>
        </p:txBody>
      </p:sp>
      <p:pic>
        <p:nvPicPr>
          <p:cNvPr id="5" name="Picture 4" descr="A picture containing text&#10;&#10;Description automatically generated">
            <a:extLst>
              <a:ext uri="{FF2B5EF4-FFF2-40B4-BE49-F238E27FC236}">
                <a16:creationId xmlns:a16="http://schemas.microsoft.com/office/drawing/2014/main" id="{AC1525AF-11F3-724F-BC00-D24B48A5A499}"/>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104129" y="3034944"/>
            <a:ext cx="2594310" cy="2144121"/>
          </a:xfrm>
          <a:prstGeom prst="rect">
            <a:avLst/>
          </a:prstGeom>
        </p:spPr>
      </p:pic>
    </p:spTree>
    <p:extLst>
      <p:ext uri="{BB962C8B-B14F-4D97-AF65-F5344CB8AC3E}">
        <p14:creationId xmlns:p14="http://schemas.microsoft.com/office/powerpoint/2010/main" val="36231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1D2A2A-73AF-FF4B-A7B9-13C0A4A4B4D5}"/>
              </a:ext>
            </a:extLst>
          </p:cNvPr>
          <p:cNvSpPr>
            <a:spLocks noGrp="1"/>
          </p:cNvSpPr>
          <p:nvPr>
            <p:ph type="title"/>
          </p:nvPr>
        </p:nvSpPr>
        <p:spPr>
          <a:ln w="3175">
            <a:solidFill>
              <a:schemeClr val="tx1"/>
            </a:solidFill>
          </a:ln>
        </p:spPr>
        <p:txBody>
          <a:bodyPr>
            <a:normAutofit/>
          </a:bodyPr>
          <a:lstStyle/>
          <a:p>
            <a:pPr algn="ctr" eaLnBrk="1" hangingPunct="1">
              <a:defRPr/>
            </a:pPr>
            <a:r>
              <a:rPr lang="en-US" sz="3600" b="1" dirty="0"/>
              <a:t>1. Respect for Autonomy</a:t>
            </a:r>
            <a:br>
              <a:rPr lang="en-US" sz="3600" b="1" dirty="0"/>
            </a:br>
            <a:r>
              <a:rPr lang="ar-SA" sz="3600" b="1" dirty="0"/>
              <a:t>حرية الاختيار</a:t>
            </a:r>
          </a:p>
        </p:txBody>
      </p:sp>
      <p:sp>
        <p:nvSpPr>
          <p:cNvPr id="14339" name="عنصر نائب للمحتوى 2">
            <a:extLst>
              <a:ext uri="{FF2B5EF4-FFF2-40B4-BE49-F238E27FC236}">
                <a16:creationId xmlns:a16="http://schemas.microsoft.com/office/drawing/2014/main" id="{2C913B9E-FCB4-4F47-929B-9714E517EC8E}"/>
              </a:ext>
            </a:extLst>
          </p:cNvPr>
          <p:cNvSpPr>
            <a:spLocks noGrp="1"/>
          </p:cNvSpPr>
          <p:nvPr>
            <p:ph idx="1"/>
          </p:nvPr>
        </p:nvSpPr>
        <p:spPr/>
        <p:txBody>
          <a:bodyPr>
            <a:normAutofit lnSpcReduction="10000"/>
          </a:bodyPr>
          <a:lstStyle/>
          <a:p>
            <a:pPr marL="68263" indent="0" algn="r" rtl="1" eaLnBrk="1" hangingPunct="1">
              <a:lnSpc>
                <a:spcPct val="80000"/>
              </a:lnSpc>
              <a:buNone/>
            </a:pPr>
            <a:r>
              <a:rPr lang="ar-SA" altLang="ar-SA" sz="2400" b="1" dirty="0">
                <a:cs typeface="Arial" panose="020B0604020202020204" pitchFamily="34" charset="0"/>
              </a:rPr>
              <a:t>معناها عند الغربيين: الأولوية الكبرى لاختيار المريض، وهي مقدمة عند التعارض على أي حق آخر. </a:t>
            </a:r>
          </a:p>
          <a:p>
            <a:pPr marL="68263" indent="0" algn="r" rtl="1" eaLnBrk="1" hangingPunct="1">
              <a:lnSpc>
                <a:spcPct val="80000"/>
              </a:lnSpc>
            </a:pPr>
            <a:r>
              <a:rPr lang="ar-SA" altLang="ar-SA" sz="2400" dirty="0">
                <a:cs typeface="Arial" panose="020B0604020202020204" pitchFamily="34" charset="0"/>
              </a:rPr>
              <a:t>فللمريض أهلية اتخاذ القرار المتعلق بصحته، بعد أن يفهم الموضوع بشكل واف، وبدون ضغوط خارجية تتعارض مع حقه في التصرف بحرية ودون إكراه. </a:t>
            </a:r>
          </a:p>
          <a:p>
            <a:pPr marL="68263" indent="0" algn="r" rtl="1" eaLnBrk="1" hangingPunct="1">
              <a:lnSpc>
                <a:spcPct val="80000"/>
              </a:lnSpc>
            </a:pPr>
            <a:r>
              <a:rPr lang="ar-SA" altLang="ar-SA" sz="2400" dirty="0">
                <a:cs typeface="Arial" panose="020B0604020202020204" pitchFamily="34" charset="0"/>
              </a:rPr>
              <a:t>ويتضمن هذا </a:t>
            </a:r>
            <a:r>
              <a:rPr lang="ar-SA" altLang="ar-SA" sz="2400" dirty="0">
                <a:solidFill>
                  <a:srgbClr val="0070C0"/>
                </a:solidFill>
                <a:cs typeface="Arial" panose="020B0604020202020204" pitchFamily="34" charset="0"/>
              </a:rPr>
              <a:t>"الإذن البصير" </a:t>
            </a:r>
            <a:r>
              <a:rPr lang="en-US" altLang="ar-SA" sz="2400" dirty="0">
                <a:solidFill>
                  <a:srgbClr val="0070C0"/>
                </a:solidFill>
                <a:cs typeface="Arial" panose="020B0604020202020204" pitchFamily="34" charset="0"/>
              </a:rPr>
              <a:t>“Informed consent”</a:t>
            </a:r>
            <a:r>
              <a:rPr lang="ar-SA" altLang="ar-SA" sz="2400" dirty="0">
                <a:cs typeface="Arial" panose="020B0604020202020204" pitchFamily="34" charset="0"/>
              </a:rPr>
              <a:t>، أي أن يكون أخذ إذن المريض يتم بصورة شفافة وواضحة، بضمان حصول المريض على كل المعلومات اللازمة، وأن يسجل ذلك كتابياً.</a:t>
            </a:r>
            <a:endParaRPr lang="en-US" altLang="ar-SA" sz="2400" dirty="0">
              <a:cs typeface="Arial" panose="020B0604020202020204" pitchFamily="34" charset="0"/>
            </a:endParaRPr>
          </a:p>
          <a:p>
            <a:pPr marL="68263" indent="0" algn="r" rtl="1" eaLnBrk="1" hangingPunct="1">
              <a:lnSpc>
                <a:spcPct val="80000"/>
              </a:lnSpc>
              <a:buNone/>
            </a:pPr>
            <a:r>
              <a:rPr lang="ar-SA" altLang="ar-SA" sz="2400" b="1" dirty="0">
                <a:solidFill>
                  <a:srgbClr val="FF0000"/>
                </a:solidFill>
                <a:cs typeface="Arial" panose="020B0604020202020204" pitchFamily="34" charset="0"/>
              </a:rPr>
              <a:t>والأسئلة الأخلاقية هنا:</a:t>
            </a:r>
            <a:endParaRPr lang="en-US" altLang="ar-SA" sz="2400" b="1" dirty="0">
              <a:solidFill>
                <a:srgbClr val="FF0000"/>
              </a:solidFill>
              <a:cs typeface="Arial" panose="020B0604020202020204" pitchFamily="34" charset="0"/>
            </a:endParaRPr>
          </a:p>
          <a:p>
            <a:pPr marL="68263" indent="0" algn="r" rtl="1" eaLnBrk="1" hangingPunct="1">
              <a:lnSpc>
                <a:spcPct val="80000"/>
              </a:lnSpc>
            </a:pPr>
            <a:r>
              <a:rPr lang="ar-SA" altLang="ar-SA" sz="2400" dirty="0">
                <a:cs typeface="Arial" panose="020B0604020202020204" pitchFamily="34" charset="0"/>
              </a:rPr>
              <a:t>ما هي رغبة المريض؟</a:t>
            </a:r>
            <a:endParaRPr lang="en-US" altLang="ar-SA" sz="2400" dirty="0">
              <a:cs typeface="Arial" panose="020B0604020202020204" pitchFamily="34" charset="0"/>
            </a:endParaRPr>
          </a:p>
          <a:p>
            <a:pPr marL="68263" indent="0" algn="r" rtl="1" eaLnBrk="1" hangingPunct="1">
              <a:lnSpc>
                <a:spcPct val="80000"/>
              </a:lnSpc>
            </a:pPr>
            <a:r>
              <a:rPr lang="ar-SA" altLang="ar-SA" sz="2400" dirty="0">
                <a:cs typeface="Arial" panose="020B0604020202020204" pitchFamily="34" charset="0"/>
              </a:rPr>
              <a:t>هل تم إعطاء المريض المعلومات الكافية حسب نظام "الإذن البصير"؟</a:t>
            </a:r>
            <a:endParaRPr lang="en-US" altLang="ar-SA" sz="2400" dirty="0">
              <a:cs typeface="Arial" panose="020B0604020202020204" pitchFamily="34" charset="0"/>
            </a:endParaRPr>
          </a:p>
          <a:p>
            <a:pPr marL="68263" indent="0" algn="r" rtl="1" eaLnBrk="1" hangingPunct="1">
              <a:lnSpc>
                <a:spcPct val="80000"/>
              </a:lnSpc>
            </a:pPr>
            <a:r>
              <a:rPr lang="ar-SA" altLang="ar-SA" sz="2400" dirty="0">
                <a:cs typeface="Arial" panose="020B0604020202020204" pitchFamily="34" charset="0"/>
              </a:rPr>
              <a:t>هل تعرض المريض لضغوط أو إكراه أو تم إعطاؤه معلومات ناقصة أو غير صحيحة أو مغلوطة أو موهمة؟</a:t>
            </a:r>
            <a:endParaRPr lang="en-US" altLang="ar-SA" sz="2400" dirty="0">
              <a:cs typeface="Arial" panose="020B0604020202020204" pitchFamily="34" charset="0"/>
            </a:endParaRPr>
          </a:p>
          <a:p>
            <a:pPr marL="68263" indent="0" algn="r" rtl="1" eaLnBrk="1" hangingPunct="1">
              <a:lnSpc>
                <a:spcPct val="80000"/>
              </a:lnSpc>
            </a:pPr>
            <a:r>
              <a:rPr lang="ar-SA" altLang="ar-SA" sz="2400" dirty="0">
                <a:cs typeface="Arial" panose="020B0604020202020204" pitchFamily="34" charset="0"/>
              </a:rPr>
              <a:t>هل تتعارض رغبة المريض مع حقوق وواجبات أخرى؟ ما هي؟</a:t>
            </a:r>
            <a:endParaRPr lang="en-US" altLang="ar-SA" sz="2400" dirty="0">
              <a:cs typeface="Arial" panose="020B0604020202020204" pitchFamily="34" charset="0"/>
            </a:endParaRPr>
          </a:p>
          <a:p>
            <a:pPr marL="68263" indent="0" algn="r" rtl="1" eaLnBrk="1" hangingPunct="1">
              <a:lnSpc>
                <a:spcPct val="80000"/>
              </a:lnSpc>
            </a:pPr>
            <a:endParaRPr lang="ar-SA" altLang="ar-SA" sz="2400" dirty="0">
              <a:cs typeface="Arial" panose="020B0604020202020204" pitchFamily="34" charset="0"/>
            </a:endParaRPr>
          </a:p>
        </p:txBody>
      </p:sp>
      <p:sp>
        <p:nvSpPr>
          <p:cNvPr id="38915" name="عنصر نائب للتذييل 3">
            <a:extLst>
              <a:ext uri="{FF2B5EF4-FFF2-40B4-BE49-F238E27FC236}">
                <a16:creationId xmlns:a16="http://schemas.microsoft.com/office/drawing/2014/main" id="{0FDC13E0-CFB3-2D46-8D75-70C322FD567F}"/>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288308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9AB3A6-EBA3-804F-94A6-B9450685D9E6}"/>
              </a:ext>
            </a:extLst>
          </p:cNvPr>
          <p:cNvSpPr>
            <a:spLocks noGrp="1"/>
          </p:cNvSpPr>
          <p:nvPr>
            <p:ph type="title"/>
          </p:nvPr>
        </p:nvSpPr>
        <p:spPr/>
        <p:txBody>
          <a:bodyPr>
            <a:normAutofit/>
          </a:bodyPr>
          <a:lstStyle/>
          <a:p>
            <a:pPr algn="ctr" eaLnBrk="1" hangingPunct="1">
              <a:defRPr/>
            </a:pPr>
            <a:r>
              <a:rPr lang="en-US" sz="3600" b="1" dirty="0"/>
              <a:t>2. </a:t>
            </a:r>
            <a:r>
              <a:rPr lang="en-US" sz="3600" b="1" dirty="0" err="1"/>
              <a:t>Nonmaleficence</a:t>
            </a:r>
            <a:br>
              <a:rPr lang="en-US" sz="3600" b="1" dirty="0"/>
            </a:br>
            <a:r>
              <a:rPr lang="ar-SA" sz="3600" b="1" dirty="0"/>
              <a:t>عدم الإضرار</a:t>
            </a:r>
          </a:p>
        </p:txBody>
      </p:sp>
      <p:sp>
        <p:nvSpPr>
          <p:cNvPr id="15363" name="عنصر نائب للمحتوى 2">
            <a:extLst>
              <a:ext uri="{FF2B5EF4-FFF2-40B4-BE49-F238E27FC236}">
                <a16:creationId xmlns:a16="http://schemas.microsoft.com/office/drawing/2014/main" id="{20916803-3EBE-F94D-9DD1-1C8449EE5478}"/>
              </a:ext>
            </a:extLst>
          </p:cNvPr>
          <p:cNvSpPr>
            <a:spLocks noGrp="1"/>
          </p:cNvSpPr>
          <p:nvPr>
            <p:ph idx="1"/>
          </p:nvPr>
        </p:nvSpPr>
        <p:spPr/>
        <p:txBody>
          <a:bodyPr>
            <a:normAutofit/>
          </a:bodyPr>
          <a:lstStyle/>
          <a:p>
            <a:pPr marL="68263" indent="0" algn="r" rtl="1" eaLnBrk="1" hangingPunct="1">
              <a:lnSpc>
                <a:spcPct val="80000"/>
              </a:lnSpc>
              <a:buNone/>
            </a:pPr>
            <a:r>
              <a:rPr lang="ar-SA" altLang="ar-SA" sz="2400" dirty="0">
                <a:cs typeface="Arial" panose="020B0604020202020204" pitchFamily="34" charset="0"/>
              </a:rPr>
              <a:t>يجب ألا نلحق بالمريض أي ضرر، سواء بالفعل أو بعدم الفعل. وأن يكون العمل ضمن المعايير المتفق عليها، </a:t>
            </a:r>
          </a:p>
          <a:p>
            <a:pPr lvl="1" algn="r" rtl="1" eaLnBrk="1" hangingPunct="1">
              <a:lnSpc>
                <a:spcPct val="80000"/>
              </a:lnSpc>
            </a:pPr>
            <a:r>
              <a:rPr lang="ar-SA" altLang="ar-SA" sz="2400" dirty="0"/>
              <a:t>ويدخل في هذا ألا نرتكب عليه أخطاء طبية، وأن نلتزم بالقانون والنظام والعرف المتبع</a:t>
            </a:r>
            <a:endParaRPr lang="en-US" altLang="ar-SA" sz="2400" dirty="0"/>
          </a:p>
          <a:p>
            <a:pPr marL="68263" indent="0" algn="r" rtl="1" eaLnBrk="1" hangingPunct="1">
              <a:lnSpc>
                <a:spcPct val="80000"/>
              </a:lnSpc>
              <a:buNone/>
            </a:pPr>
            <a:endParaRPr lang="ar-SA" altLang="ar-SA" sz="2400" b="1" dirty="0">
              <a:solidFill>
                <a:srgbClr val="FF0000"/>
              </a:solidFill>
              <a:cs typeface="Arial" panose="020B0604020202020204" pitchFamily="34" charset="0"/>
            </a:endParaRPr>
          </a:p>
          <a:p>
            <a:pPr marL="68263" indent="0" algn="r" rtl="1" eaLnBrk="1" hangingPunct="1">
              <a:lnSpc>
                <a:spcPct val="80000"/>
              </a:lnSpc>
              <a:buNone/>
            </a:pPr>
            <a:r>
              <a:rPr lang="ar-SA" altLang="ar-SA" sz="2400" b="1" dirty="0">
                <a:solidFill>
                  <a:srgbClr val="FF0000"/>
                </a:solidFill>
                <a:cs typeface="Arial" panose="020B0604020202020204" pitchFamily="34" charset="0"/>
              </a:rPr>
              <a:t>الأسئلة الأخلاقية هنا:</a:t>
            </a:r>
            <a:endParaRPr lang="en-US" altLang="ar-SA" sz="2400" b="1" dirty="0">
              <a:solidFill>
                <a:srgbClr val="FF0000"/>
              </a:solidFill>
              <a:cs typeface="Arial" panose="020B0604020202020204" pitchFamily="34" charset="0"/>
            </a:endParaRPr>
          </a:p>
          <a:p>
            <a:pPr marL="68263" indent="0" algn="r" rtl="1" eaLnBrk="1" hangingPunct="1">
              <a:lnSpc>
                <a:spcPct val="80000"/>
              </a:lnSpc>
            </a:pPr>
            <a:r>
              <a:rPr lang="ar-SA" altLang="ar-SA" sz="2400" dirty="0">
                <a:cs typeface="Arial" panose="020B0604020202020204" pitchFamily="34" charset="0"/>
              </a:rPr>
              <a:t>هل هناك ضرر واقع؟ من تسبب فيه؟ هل كان يمكن منعه؟ هل هو إهمال أو تقصير؟ (هذا الأصل عمدة في الأخطاء الطبية)</a:t>
            </a:r>
            <a:endParaRPr lang="en-US" altLang="ar-SA" sz="2400" dirty="0">
              <a:cs typeface="Arial" panose="020B0604020202020204" pitchFamily="34" charset="0"/>
            </a:endParaRPr>
          </a:p>
          <a:p>
            <a:pPr marL="68263" indent="0" algn="r" rtl="1" eaLnBrk="1" hangingPunct="1">
              <a:lnSpc>
                <a:spcPct val="80000"/>
              </a:lnSpc>
            </a:pPr>
            <a:r>
              <a:rPr lang="ar-SA" altLang="ar-SA" sz="2400" dirty="0">
                <a:cs typeface="Arial" panose="020B0604020202020204" pitchFamily="34" charset="0"/>
              </a:rPr>
              <a:t>هل هناك ضرر متوقع؟ وماهي؟ وهل ستؤثر على تحليل الحالة أخلاقياً؟</a:t>
            </a:r>
            <a:endParaRPr lang="en-US" altLang="ar-SA" sz="2400" dirty="0">
              <a:cs typeface="Arial" panose="020B0604020202020204" pitchFamily="34" charset="0"/>
            </a:endParaRPr>
          </a:p>
          <a:p>
            <a:pPr marL="68263" indent="0" algn="r" rtl="1" eaLnBrk="1" hangingPunct="1">
              <a:lnSpc>
                <a:spcPct val="80000"/>
              </a:lnSpc>
            </a:pPr>
            <a:r>
              <a:rPr lang="ar-SA" altLang="ar-SA" sz="2400" dirty="0">
                <a:cs typeface="Arial" panose="020B0604020202020204" pitchFamily="34" charset="0"/>
              </a:rPr>
              <a:t> هل يمكن دفع الضرر؟ أو تخفيفه؟ ومسؤولية من؟ وماذا يترتب على ذلك؟</a:t>
            </a:r>
            <a:endParaRPr lang="en-US" altLang="ar-SA" sz="2400" dirty="0">
              <a:cs typeface="Arial" panose="020B0604020202020204" pitchFamily="34" charset="0"/>
            </a:endParaRPr>
          </a:p>
          <a:p>
            <a:pPr marL="68263" indent="0" algn="r" rtl="1" eaLnBrk="1" hangingPunct="1">
              <a:lnSpc>
                <a:spcPct val="80000"/>
              </a:lnSpc>
            </a:pPr>
            <a:endParaRPr lang="ar-SA" altLang="ar-SA" sz="2400" dirty="0">
              <a:cs typeface="Arial" panose="020B0604020202020204" pitchFamily="34" charset="0"/>
            </a:endParaRPr>
          </a:p>
        </p:txBody>
      </p:sp>
      <p:sp>
        <p:nvSpPr>
          <p:cNvPr id="40963" name="عنصر نائب للتذييل 3">
            <a:extLst>
              <a:ext uri="{FF2B5EF4-FFF2-40B4-BE49-F238E27FC236}">
                <a16:creationId xmlns:a16="http://schemas.microsoft.com/office/drawing/2014/main" id="{C8ADC36D-F6C4-2246-BB96-538339AFAAC3}"/>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192871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56E947-1898-BC4C-911C-36D254B23596}"/>
              </a:ext>
            </a:extLst>
          </p:cNvPr>
          <p:cNvSpPr>
            <a:spLocks noGrp="1"/>
          </p:cNvSpPr>
          <p:nvPr>
            <p:ph type="title"/>
          </p:nvPr>
        </p:nvSpPr>
        <p:spPr/>
        <p:txBody>
          <a:bodyPr>
            <a:normAutofit/>
          </a:bodyPr>
          <a:lstStyle/>
          <a:p>
            <a:pPr algn="ctr" eaLnBrk="1" hangingPunct="1">
              <a:defRPr/>
            </a:pPr>
            <a:r>
              <a:rPr lang="en-US" sz="3600" b="1" dirty="0"/>
              <a:t>3. Beneficence</a:t>
            </a:r>
            <a:br>
              <a:rPr lang="en-US" sz="3600" b="1" dirty="0"/>
            </a:br>
            <a:r>
              <a:rPr lang="ar-SA" sz="3600" b="1" dirty="0"/>
              <a:t>تحصيل المنفعة</a:t>
            </a:r>
          </a:p>
        </p:txBody>
      </p:sp>
      <p:sp>
        <p:nvSpPr>
          <p:cNvPr id="16387" name="عنصر نائب للمحتوى 2">
            <a:extLst>
              <a:ext uri="{FF2B5EF4-FFF2-40B4-BE49-F238E27FC236}">
                <a16:creationId xmlns:a16="http://schemas.microsoft.com/office/drawing/2014/main" id="{353F212F-394F-4F4A-AD0D-D95CCD8A643C}"/>
              </a:ext>
            </a:extLst>
          </p:cNvPr>
          <p:cNvSpPr>
            <a:spLocks noGrp="1"/>
          </p:cNvSpPr>
          <p:nvPr>
            <p:ph idx="1"/>
          </p:nvPr>
        </p:nvSpPr>
        <p:spPr/>
        <p:txBody>
          <a:bodyPr>
            <a:normAutofit/>
          </a:bodyPr>
          <a:lstStyle/>
          <a:p>
            <a:pPr marL="68263" indent="0" algn="r" rtl="1" eaLnBrk="1" hangingPunct="1">
              <a:lnSpc>
                <a:spcPct val="90000"/>
              </a:lnSpc>
              <a:buNone/>
            </a:pPr>
            <a:r>
              <a:rPr lang="ar-SA" altLang="ar-SA" sz="2400" dirty="0">
                <a:cs typeface="Arial" panose="020B0604020202020204" pitchFamily="34" charset="0"/>
              </a:rPr>
              <a:t>من حق المريض أن تقدم له الرعاية الصحية المفيدة له عندما يحتاجها، بغض النظر عن مواصفاته الإنسانية.</a:t>
            </a:r>
            <a:endParaRPr lang="en-US" altLang="ar-SA" sz="2400" dirty="0">
              <a:cs typeface="Arial" panose="020B0604020202020204" pitchFamily="34" charset="0"/>
            </a:endParaRPr>
          </a:p>
          <a:p>
            <a:pPr marL="68263" indent="0" algn="r" rtl="1" eaLnBrk="1" hangingPunct="1">
              <a:lnSpc>
                <a:spcPct val="90000"/>
              </a:lnSpc>
              <a:buNone/>
            </a:pPr>
            <a:endParaRPr lang="ar-SA" altLang="ar-SA" sz="2400" b="1" dirty="0">
              <a:solidFill>
                <a:srgbClr val="FF0000"/>
              </a:solidFill>
              <a:cs typeface="Arial" panose="020B0604020202020204" pitchFamily="34" charset="0"/>
            </a:endParaRPr>
          </a:p>
          <a:p>
            <a:pPr marL="68263" indent="0" algn="r" rtl="1" eaLnBrk="1" hangingPunct="1">
              <a:lnSpc>
                <a:spcPct val="90000"/>
              </a:lnSpc>
              <a:buNone/>
            </a:pPr>
            <a:r>
              <a:rPr lang="ar-SA" altLang="ar-SA" sz="2400" b="1" dirty="0">
                <a:solidFill>
                  <a:srgbClr val="FF0000"/>
                </a:solidFill>
                <a:cs typeface="Arial" panose="020B0604020202020204" pitchFamily="34" charset="0"/>
              </a:rPr>
              <a:t>الأسئلة الأخلاقية هنا:</a:t>
            </a:r>
            <a:endParaRPr lang="en-US" altLang="ar-SA" sz="2400" b="1" dirty="0">
              <a:solidFill>
                <a:srgbClr val="FF0000"/>
              </a:solidFill>
              <a:cs typeface="Arial" panose="020B0604020202020204" pitchFamily="34" charset="0"/>
            </a:endParaRPr>
          </a:p>
          <a:p>
            <a:pPr marL="68263" indent="0" algn="r" rtl="1" eaLnBrk="1" hangingPunct="1">
              <a:lnSpc>
                <a:spcPct val="90000"/>
              </a:lnSpc>
            </a:pPr>
            <a:r>
              <a:rPr lang="ar-SA" altLang="ar-SA" sz="2400" dirty="0">
                <a:cs typeface="Arial" panose="020B0604020202020204" pitchFamily="34" charset="0"/>
              </a:rPr>
              <a:t>هل تلقى المريض الرعاية الطبية المطلوبة؟ هل حصل تقصير في تلقي المريض للرعاية الطبية؟ ومسؤولية من هذا التقصير؟</a:t>
            </a:r>
            <a:endParaRPr lang="en-US" altLang="ar-SA" sz="2400" dirty="0">
              <a:cs typeface="Arial" panose="020B0604020202020204" pitchFamily="34" charset="0"/>
            </a:endParaRPr>
          </a:p>
          <a:p>
            <a:pPr marL="68263" indent="0" algn="r" rtl="1" eaLnBrk="1" hangingPunct="1">
              <a:lnSpc>
                <a:spcPct val="90000"/>
              </a:lnSpc>
            </a:pPr>
            <a:r>
              <a:rPr lang="ar-SA" altLang="ar-SA" sz="2400" dirty="0">
                <a:cs typeface="Arial" panose="020B0604020202020204" pitchFamily="34" charset="0"/>
              </a:rPr>
              <a:t>هل هناك تزاحم في الاحتياجات؟ من أولى بتلقي الخدمة أولاً؟</a:t>
            </a:r>
            <a:endParaRPr lang="en-US" altLang="ar-SA" sz="2400" dirty="0">
              <a:cs typeface="Arial" panose="020B0604020202020204" pitchFamily="34" charset="0"/>
            </a:endParaRPr>
          </a:p>
          <a:p>
            <a:pPr marL="68263" indent="0" algn="r" rtl="1" eaLnBrk="1" hangingPunct="1">
              <a:lnSpc>
                <a:spcPct val="90000"/>
              </a:lnSpc>
            </a:pPr>
            <a:r>
              <a:rPr lang="ar-SA" altLang="ar-SA" sz="2400" dirty="0">
                <a:cs typeface="Arial" panose="020B0604020202020204" pitchFamily="34" charset="0"/>
              </a:rPr>
              <a:t>هل من حق الفريق المعالج أو أحد أفراده الامتناع عن تقديم الرعاية الطبية؟ وما ضوابط ذلك؟</a:t>
            </a:r>
            <a:endParaRPr lang="en-US" altLang="ar-SA" sz="2400" dirty="0">
              <a:cs typeface="Arial" panose="020B0604020202020204" pitchFamily="34" charset="0"/>
            </a:endParaRPr>
          </a:p>
          <a:p>
            <a:pPr marL="68263" indent="0" algn="r" rtl="1" eaLnBrk="1" hangingPunct="1">
              <a:lnSpc>
                <a:spcPct val="90000"/>
              </a:lnSpc>
            </a:pPr>
            <a:endParaRPr lang="ar-SA" altLang="ar-SA" sz="2400" dirty="0">
              <a:cs typeface="Arial" panose="020B0604020202020204" pitchFamily="34" charset="0"/>
            </a:endParaRPr>
          </a:p>
        </p:txBody>
      </p:sp>
      <p:sp>
        <p:nvSpPr>
          <p:cNvPr id="41987" name="عنصر نائب للتذييل 3">
            <a:extLst>
              <a:ext uri="{FF2B5EF4-FFF2-40B4-BE49-F238E27FC236}">
                <a16:creationId xmlns:a16="http://schemas.microsoft.com/office/drawing/2014/main" id="{D8CC2B86-131B-1145-A84E-4FAE9B769718}"/>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325653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F2DA79-3373-C847-AF78-2BB3457046B0}"/>
              </a:ext>
            </a:extLst>
          </p:cNvPr>
          <p:cNvSpPr>
            <a:spLocks noGrp="1"/>
          </p:cNvSpPr>
          <p:nvPr>
            <p:ph type="title"/>
          </p:nvPr>
        </p:nvSpPr>
        <p:spPr/>
        <p:txBody>
          <a:bodyPr>
            <a:normAutofit/>
          </a:bodyPr>
          <a:lstStyle/>
          <a:p>
            <a:pPr algn="ctr" eaLnBrk="1" hangingPunct="1">
              <a:defRPr/>
            </a:pPr>
            <a:r>
              <a:rPr lang="en-US" sz="3600" b="1" dirty="0"/>
              <a:t>4. Justice</a:t>
            </a:r>
            <a:br>
              <a:rPr lang="en-US" sz="3600" b="1" dirty="0"/>
            </a:br>
            <a:r>
              <a:rPr lang="ar-SA" sz="3600" b="1" dirty="0"/>
              <a:t>تحقيق العدالة</a:t>
            </a:r>
          </a:p>
        </p:txBody>
      </p:sp>
      <p:sp>
        <p:nvSpPr>
          <p:cNvPr id="17411" name="عنصر نائب للمحتوى 2">
            <a:extLst>
              <a:ext uri="{FF2B5EF4-FFF2-40B4-BE49-F238E27FC236}">
                <a16:creationId xmlns:a16="http://schemas.microsoft.com/office/drawing/2014/main" id="{BA885FD7-C6A9-FF4C-94CE-3C89622D31C0}"/>
              </a:ext>
            </a:extLst>
          </p:cNvPr>
          <p:cNvSpPr>
            <a:spLocks noGrp="1"/>
          </p:cNvSpPr>
          <p:nvPr>
            <p:ph idx="1"/>
          </p:nvPr>
        </p:nvSpPr>
        <p:spPr/>
        <p:txBody>
          <a:bodyPr>
            <a:normAutofit lnSpcReduction="10000"/>
          </a:bodyPr>
          <a:lstStyle/>
          <a:p>
            <a:pPr marL="68263" indent="0" algn="r" rtl="1" eaLnBrk="1" hangingPunct="1">
              <a:lnSpc>
                <a:spcPct val="90000"/>
              </a:lnSpc>
              <a:buNone/>
            </a:pPr>
            <a:r>
              <a:rPr lang="ar-SA" altLang="ar-SA" sz="3200" dirty="0">
                <a:cs typeface="Arial" panose="020B0604020202020204" pitchFamily="34" charset="0"/>
              </a:rPr>
              <a:t>أن يتم اتخاذ القرارات الصحية بعدالة، وأن يعطى كل ذي حق حقه، دون تمييز أو عنصرية أو محاباة، على المستوى العام المجتمعي، وعلى مستوى الأفراد. </a:t>
            </a:r>
          </a:p>
          <a:p>
            <a:pPr marL="68263" indent="0" algn="r" rtl="1" eaLnBrk="1" hangingPunct="1">
              <a:lnSpc>
                <a:spcPct val="90000"/>
              </a:lnSpc>
            </a:pPr>
            <a:r>
              <a:rPr lang="ar-SA" altLang="ar-SA" sz="3200" dirty="0">
                <a:cs typeface="Arial" panose="020B0604020202020204" pitchFamily="34" charset="0"/>
              </a:rPr>
              <a:t>ويدخل في ذلك: تزاحم المصالح، والأولويات، والعدل في توزيع الموارد والثروات</a:t>
            </a:r>
            <a:endParaRPr lang="en-US" altLang="ar-SA" sz="3200" dirty="0">
              <a:cs typeface="Arial" panose="020B0604020202020204" pitchFamily="34" charset="0"/>
            </a:endParaRPr>
          </a:p>
          <a:p>
            <a:pPr marL="68263" indent="0" algn="r" rtl="1" eaLnBrk="1" hangingPunct="1">
              <a:lnSpc>
                <a:spcPct val="90000"/>
              </a:lnSpc>
              <a:buNone/>
            </a:pPr>
            <a:r>
              <a:rPr lang="ar-SA" altLang="ar-SA" sz="3200" b="1" dirty="0">
                <a:solidFill>
                  <a:srgbClr val="FF0000"/>
                </a:solidFill>
                <a:cs typeface="Arial" panose="020B0604020202020204" pitchFamily="34" charset="0"/>
              </a:rPr>
              <a:t>الأسئلة الأخلاقية هنا:</a:t>
            </a:r>
            <a:endParaRPr lang="en-US" altLang="ar-SA" sz="3200" b="1" dirty="0">
              <a:solidFill>
                <a:srgbClr val="FF0000"/>
              </a:solidFill>
              <a:cs typeface="Arial" panose="020B0604020202020204" pitchFamily="34" charset="0"/>
            </a:endParaRPr>
          </a:p>
          <a:p>
            <a:pPr marL="68263" indent="0" algn="r" rtl="1" eaLnBrk="1" hangingPunct="1">
              <a:lnSpc>
                <a:spcPct val="90000"/>
              </a:lnSpc>
            </a:pPr>
            <a:r>
              <a:rPr lang="ar-SA" altLang="ar-SA" sz="3200" dirty="0">
                <a:cs typeface="Arial" panose="020B0604020202020204" pitchFamily="34" charset="0"/>
              </a:rPr>
              <a:t>هل تمت معاملة المريض/ أو الفئة المستهدفة بعدالة دون تمييز أو عنصرية أو محاباة؟</a:t>
            </a:r>
            <a:endParaRPr lang="en-US" altLang="ar-SA" sz="3200" dirty="0">
              <a:cs typeface="Arial" panose="020B0604020202020204" pitchFamily="34" charset="0"/>
            </a:endParaRPr>
          </a:p>
          <a:p>
            <a:pPr marL="68263" indent="0" algn="r" rtl="1" eaLnBrk="1" hangingPunct="1">
              <a:lnSpc>
                <a:spcPct val="90000"/>
              </a:lnSpc>
            </a:pPr>
            <a:r>
              <a:rPr lang="ar-SA" altLang="ar-SA" sz="3200" dirty="0">
                <a:cs typeface="Arial" panose="020B0604020202020204" pitchFamily="34" charset="0"/>
              </a:rPr>
              <a:t>هل يترتب على الفعل أو القرار: تمييز أو عنصرية أو محاباة؟</a:t>
            </a:r>
            <a:endParaRPr lang="en-US" altLang="ar-SA" sz="3200" dirty="0">
              <a:cs typeface="Arial" panose="020B0604020202020204" pitchFamily="34" charset="0"/>
            </a:endParaRPr>
          </a:p>
        </p:txBody>
      </p:sp>
      <p:sp>
        <p:nvSpPr>
          <p:cNvPr id="43011" name="عنصر نائب للتذييل 3">
            <a:extLst>
              <a:ext uri="{FF2B5EF4-FFF2-40B4-BE49-F238E27FC236}">
                <a16:creationId xmlns:a16="http://schemas.microsoft.com/office/drawing/2014/main" id="{8DC2363C-F6F5-7C41-94BE-2B8881BAE73D}"/>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
        <p:nvSpPr>
          <p:cNvPr id="17413" name="عنصر نائب لرقم الشريحة 4">
            <a:extLst>
              <a:ext uri="{FF2B5EF4-FFF2-40B4-BE49-F238E27FC236}">
                <a16:creationId xmlns:a16="http://schemas.microsoft.com/office/drawing/2014/main" id="{07371CA4-AA19-6343-8295-9AC229DC5F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88DC873-0FF3-B242-9BF5-E58954EC61A6}" type="slidenum">
              <a:rPr lang="ar-SA" altLang="ar-SA">
                <a:solidFill>
                  <a:srgbClr val="FEFEFE"/>
                </a:solidFill>
                <a:latin typeface="Century Gothic" panose="020B0502020202020204" pitchFamily="34" charset="0"/>
              </a:rPr>
              <a:pPr fontAlgn="base">
                <a:spcBef>
                  <a:spcPct val="0"/>
                </a:spcBef>
                <a:spcAft>
                  <a:spcPct val="0"/>
                </a:spcAft>
              </a:pPr>
              <a:t>13</a:t>
            </a:fld>
            <a:endParaRPr lang="ar-SA" altLang="ar-SA">
              <a:solidFill>
                <a:srgbClr val="FEFEFE"/>
              </a:solidFill>
              <a:latin typeface="Century Gothic" panose="020B0502020202020204" pitchFamily="34" charset="0"/>
              <a:cs typeface="Tahoma" panose="020B0604030504040204" pitchFamily="34" charset="0"/>
            </a:endParaRPr>
          </a:p>
        </p:txBody>
      </p:sp>
    </p:spTree>
    <p:extLst>
      <p:ext uri="{BB962C8B-B14F-4D97-AF65-F5344CB8AC3E}">
        <p14:creationId xmlns:p14="http://schemas.microsoft.com/office/powerpoint/2010/main" val="116051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عنصر نائب للمحتوى 2">
            <a:extLst>
              <a:ext uri="{FF2B5EF4-FFF2-40B4-BE49-F238E27FC236}">
                <a16:creationId xmlns:a16="http://schemas.microsoft.com/office/drawing/2014/main" id="{83920BE3-4756-F044-93FF-D2AB98A2132E}"/>
              </a:ext>
            </a:extLst>
          </p:cNvPr>
          <p:cNvSpPr>
            <a:spLocks noGrp="1"/>
          </p:cNvSpPr>
          <p:nvPr>
            <p:ph idx="1"/>
          </p:nvPr>
        </p:nvSpPr>
        <p:spPr/>
        <p:txBody>
          <a:bodyPr/>
          <a:lstStyle/>
          <a:p>
            <a:pPr algn="r" rtl="1" eaLnBrk="1" hangingPunct="1"/>
            <a:r>
              <a:rPr lang="ar-SA" altLang="ar-SA" sz="2800" dirty="0">
                <a:cs typeface="Arial" panose="020B0604020202020204" pitchFamily="34" charset="0"/>
              </a:rPr>
              <a:t>نموذج المبادئ الأربعة مشهور جداً، وهو أقدم نموذج تقريباً.</a:t>
            </a:r>
          </a:p>
          <a:p>
            <a:pPr algn="r" rtl="1" eaLnBrk="1" hangingPunct="1"/>
            <a:r>
              <a:rPr lang="ar-SA" altLang="ar-SA" sz="2800" dirty="0">
                <a:cs typeface="Arial" panose="020B0604020202020204" pitchFamily="34" charset="0"/>
              </a:rPr>
              <a:t>ظهرت بعده نماذج كثيرة، بسبب ورود عدة اعتراضات عليه.</a:t>
            </a:r>
          </a:p>
          <a:p>
            <a:pPr algn="r" rtl="1" eaLnBrk="1" hangingPunct="1"/>
            <a:r>
              <a:rPr lang="ar-SA" altLang="ar-SA" sz="2800" dirty="0">
                <a:cs typeface="Arial" panose="020B0604020202020204" pitchFamily="34" charset="0"/>
              </a:rPr>
              <a:t>أبرز اعتراض: أنه ليس هيكلاً شمولياً للتحليل </a:t>
            </a:r>
            <a:r>
              <a:rPr lang="en-US" altLang="ar-SA" sz="2800" dirty="0">
                <a:cs typeface="Arial" panose="020B0604020202020204" pitchFamily="34" charset="0"/>
              </a:rPr>
              <a:t>Framework</a:t>
            </a:r>
            <a:r>
              <a:rPr lang="ar-SA" altLang="ar-SA" sz="2800" dirty="0">
                <a:cs typeface="Arial" panose="020B0604020202020204" pitchFamily="34" charset="0"/>
              </a:rPr>
              <a:t>، بقدر ما هو تأكيد على استحضار المبادئ الأخلاقية المتفق عليها.</a:t>
            </a:r>
          </a:p>
          <a:p>
            <a:pPr algn="r" rtl="1" eaLnBrk="1" hangingPunct="1"/>
            <a:r>
              <a:rPr lang="ar-SA" altLang="ar-SA" sz="2800" dirty="0">
                <a:cs typeface="Arial" panose="020B0604020202020204" pitchFamily="34" charset="0"/>
              </a:rPr>
              <a:t>أما العلماء المسلمون فبعضهم قبله وأدخل فيه ما نقصه، والبعض اعترض عليه بالجملة لأنه لا يمثل شمولية الرؤية الإسلامية.</a:t>
            </a:r>
          </a:p>
        </p:txBody>
      </p:sp>
      <p:sp>
        <p:nvSpPr>
          <p:cNvPr id="4" name="عنصر نائب للتذييل 3">
            <a:extLst>
              <a:ext uri="{FF2B5EF4-FFF2-40B4-BE49-F238E27FC236}">
                <a16:creationId xmlns:a16="http://schemas.microsoft.com/office/drawing/2014/main" id="{3CBF0BC8-2686-F44A-90D0-D886CB2F5662}"/>
              </a:ext>
            </a:extLst>
          </p:cNvPr>
          <p:cNvSpPr>
            <a:spLocks noGrp="1"/>
          </p:cNvSpPr>
          <p:nvPr>
            <p:ph type="ftr" sz="quarter" idx="11"/>
          </p:nvPr>
        </p:nvSpPr>
        <p:spPr/>
        <p:txBody>
          <a:bodyPr/>
          <a:lstStyle/>
          <a:p>
            <a:pPr>
              <a:defRPr/>
            </a:pPr>
            <a:r>
              <a:rPr lang="ar-SA">
                <a:solidFill>
                  <a:srgbClr val="94C600"/>
                </a:solidFill>
                <a:latin typeface="Century Gothic"/>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83769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عنوان 5">
            <a:extLst>
              <a:ext uri="{FF2B5EF4-FFF2-40B4-BE49-F238E27FC236}">
                <a16:creationId xmlns:a16="http://schemas.microsoft.com/office/drawing/2014/main" id="{B8BA492B-DA67-9D49-9AB0-2DC644512368}"/>
              </a:ext>
            </a:extLst>
          </p:cNvPr>
          <p:cNvSpPr>
            <a:spLocks noGrp="1"/>
          </p:cNvSpPr>
          <p:nvPr>
            <p:ph type="title"/>
          </p:nvPr>
        </p:nvSpPr>
        <p:spPr>
          <a:xfrm>
            <a:off x="1251677" y="645105"/>
            <a:ext cx="4357499" cy="1320855"/>
          </a:xfrm>
        </p:spPr>
        <p:txBody>
          <a:bodyPr>
            <a:normAutofit/>
          </a:bodyPr>
          <a:lstStyle/>
          <a:p>
            <a:pPr eaLnBrk="1" hangingPunct="1"/>
            <a:r>
              <a:rPr lang="ar-SA" altLang="ar-SA" sz="4400">
                <a:cs typeface="Arial" panose="020B0604020202020204" pitchFamily="34" charset="0"/>
              </a:rPr>
              <a:t>حالة نقاش جماعي</a:t>
            </a:r>
          </a:p>
        </p:txBody>
      </p:sp>
      <p:sp>
        <p:nvSpPr>
          <p:cNvPr id="7" name="عنصر نائب للمحتوى 6">
            <a:extLst>
              <a:ext uri="{FF2B5EF4-FFF2-40B4-BE49-F238E27FC236}">
                <a16:creationId xmlns:a16="http://schemas.microsoft.com/office/drawing/2014/main" id="{97335DD0-5F22-FF4E-B3D2-3713DDA3C072}"/>
              </a:ext>
            </a:extLst>
          </p:cNvPr>
          <p:cNvSpPr>
            <a:spLocks noGrp="1"/>
          </p:cNvSpPr>
          <p:nvPr>
            <p:ph idx="1"/>
          </p:nvPr>
        </p:nvSpPr>
        <p:spPr>
          <a:xfrm>
            <a:off x="1245581" y="1465991"/>
            <a:ext cx="4363595" cy="4746904"/>
          </a:xfrm>
        </p:spPr>
        <p:txBody>
          <a:bodyPr>
            <a:normAutofit fontScale="92500" lnSpcReduction="20000"/>
          </a:bodyPr>
          <a:lstStyle/>
          <a:p>
            <a:pPr marL="69850" indent="0" algn="r" rtl="1" eaLnBrk="1" hangingPunct="1">
              <a:buNone/>
              <a:defRPr/>
            </a:pPr>
            <a:r>
              <a:rPr lang="ar-SA" sz="3200" dirty="0">
                <a:solidFill>
                  <a:srgbClr val="000000"/>
                </a:solidFill>
              </a:rPr>
              <a:t>بينما أنت وزملاؤك في مطعم المستشفى، سمعت أحد أساتذتك الأطباء يتكلم عن مريض جاءه في العيادة هذا الصباح. وكانت له قصة اجتماعية مشوقة، لم يذكره بالاسم لكن ذكره بوصف عرفته أنت وزملاؤك. وذكر معلومات أخرى خاصة جداً عن هذا المريض.</a:t>
            </a:r>
          </a:p>
          <a:p>
            <a:pPr algn="r" rtl="1" eaLnBrk="1" hangingPunct="1">
              <a:buFont typeface="Wingdings 2" panose="05020102010507070707" pitchFamily="18" charset="2"/>
              <a:buChar char=""/>
              <a:defRPr/>
            </a:pPr>
            <a:r>
              <a:rPr lang="ar-SA" sz="3200" dirty="0">
                <a:solidFill>
                  <a:srgbClr val="000000"/>
                </a:solidFill>
              </a:rPr>
              <a:t>حلل هذه الحالة باستخدام نموذج المبادئ الأربعة.</a:t>
            </a:r>
          </a:p>
        </p:txBody>
      </p:sp>
      <p:pic>
        <p:nvPicPr>
          <p:cNvPr id="19462" name="Picture 2" descr="A close - up of a person holding a guitar&#10;&#10;Description automatically generated with medium confidence">
            <a:extLst>
              <a:ext uri="{FF2B5EF4-FFF2-40B4-BE49-F238E27FC236}">
                <a16:creationId xmlns:a16="http://schemas.microsoft.com/office/drawing/2014/main" id="{6C9157F6-29F1-6541-8D24-631E2B7B9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853757"/>
            <a:ext cx="5176744" cy="5176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تذييل 3">
            <a:extLst>
              <a:ext uri="{FF2B5EF4-FFF2-40B4-BE49-F238E27FC236}">
                <a16:creationId xmlns:a16="http://schemas.microsoft.com/office/drawing/2014/main" id="{548A8117-9F3B-2E4F-8368-9DB9319A3309}"/>
              </a:ext>
            </a:extLst>
          </p:cNvPr>
          <p:cNvSpPr>
            <a:spLocks noGrp="1"/>
          </p:cNvSpPr>
          <p:nvPr>
            <p:ph type="ftr" sz="quarter" idx="11"/>
          </p:nvPr>
        </p:nvSpPr>
        <p:spPr>
          <a:xfrm>
            <a:off x="4038600" y="6375679"/>
            <a:ext cx="4114800" cy="345796"/>
          </a:xfrm>
        </p:spPr>
        <p:txBody>
          <a:bodyPr>
            <a:normAutofit/>
          </a:bodyPr>
          <a:lstStyle/>
          <a:p>
            <a:pPr marL="0" marR="0" lvl="0" indent="0" defTabSz="914400" rtl="1" eaLnBrk="1" fontAlgn="auto" latinLnBrk="0" hangingPunct="1">
              <a:spcBef>
                <a:spcPts val="0"/>
              </a:spcBef>
              <a:spcAft>
                <a:spcPts val="600"/>
              </a:spcAft>
              <a:buClrTx/>
              <a:buSzTx/>
              <a:buFontTx/>
              <a:buNone/>
              <a:tabLst/>
              <a:defRPr/>
            </a:pPr>
            <a:r>
              <a:rPr kumimoji="0" lang="ar-SA" b="0" i="0" u="none" strike="noStrike" kern="1200" cap="none" spc="0" normalizeH="0" baseline="0" noProof="0">
                <a:ln>
                  <a:noFill/>
                </a:ln>
                <a:effectLst/>
                <a:uLnTx/>
                <a:uFillTx/>
                <a:latin typeface="Century Gothic"/>
                <a:ea typeface="+mn-ea"/>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183978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a:extLst>
              <a:ext uri="{FF2B5EF4-FFF2-40B4-BE49-F238E27FC236}">
                <a16:creationId xmlns:a16="http://schemas.microsoft.com/office/drawing/2014/main" id="{4ADA8A87-E8B9-E54A-B895-EB8D60803DF0}"/>
              </a:ext>
            </a:extLst>
          </p:cNvPr>
          <p:cNvSpPr>
            <a:spLocks noGrp="1"/>
          </p:cNvSpPr>
          <p:nvPr>
            <p:ph type="title"/>
          </p:nvPr>
        </p:nvSpPr>
        <p:spPr/>
        <p:txBody>
          <a:bodyPr/>
          <a:lstStyle/>
          <a:p>
            <a:pPr algn="r" eaLnBrk="1" hangingPunct="1"/>
            <a:r>
              <a:rPr lang="ar-SA" altLang="ar-SA" sz="3600" b="1" dirty="0">
                <a:cs typeface="Arial" panose="020B0604020202020204" pitchFamily="34" charset="0"/>
              </a:rPr>
              <a:t>ملاحظة على المدارس ال</a:t>
            </a:r>
            <a:r>
              <a:rPr lang="en-US" altLang="ar-SA" sz="3600" b="1" dirty="0" err="1">
                <a:cs typeface="Arial" panose="020B0604020202020204" pitchFamily="34" charset="0"/>
              </a:rPr>
              <a:t>ف</a:t>
            </a:r>
            <a:r>
              <a:rPr lang="ar-SA" altLang="ar-SA" sz="3600" b="1" dirty="0" err="1">
                <a:cs typeface="Arial" panose="020B0604020202020204" pitchFamily="34" charset="0"/>
              </a:rPr>
              <a:t>لسفية</a:t>
            </a:r>
            <a:endParaRPr lang="ar-SA" altLang="ar-SA" sz="3600" dirty="0">
              <a:cs typeface="Arial" panose="020B0604020202020204" pitchFamily="34" charset="0"/>
            </a:endParaRPr>
          </a:p>
        </p:txBody>
      </p:sp>
      <p:sp>
        <p:nvSpPr>
          <p:cNvPr id="22531" name="عنصر نائب للمحتوى 2">
            <a:extLst>
              <a:ext uri="{FF2B5EF4-FFF2-40B4-BE49-F238E27FC236}">
                <a16:creationId xmlns:a16="http://schemas.microsoft.com/office/drawing/2014/main" id="{667856CB-B7B6-614B-973C-C1384E2D045E}"/>
              </a:ext>
            </a:extLst>
          </p:cNvPr>
          <p:cNvSpPr>
            <a:spLocks noGrp="1"/>
          </p:cNvSpPr>
          <p:nvPr>
            <p:ph idx="1"/>
          </p:nvPr>
        </p:nvSpPr>
        <p:spPr/>
        <p:txBody>
          <a:bodyPr/>
          <a:lstStyle/>
          <a:p>
            <a:pPr algn="r" rtl="1" eaLnBrk="1" hangingPunct="1"/>
            <a:r>
              <a:rPr lang="ar-SA" altLang="ar-SA" sz="2800" dirty="0">
                <a:cs typeface="Arial" panose="020B0604020202020204" pitchFamily="34" charset="0"/>
              </a:rPr>
              <a:t>عدم إقحام </a:t>
            </a:r>
            <a:r>
              <a:rPr lang="ar-SA" altLang="ar-SA" sz="2800" b="1" dirty="0">
                <a:cs typeface="Arial" panose="020B0604020202020204" pitchFamily="34" charset="0"/>
              </a:rPr>
              <a:t>المرجعيات</a:t>
            </a:r>
            <a:r>
              <a:rPr lang="ar-SA" altLang="ar-SA" sz="2800" dirty="0">
                <a:cs typeface="Arial" panose="020B0604020202020204" pitchFamily="34" charset="0"/>
              </a:rPr>
              <a:t> في النقاش الأخلاقي، ولذلك لا يقبلون الاستدلال بالنصوص والفتاوى.</a:t>
            </a:r>
            <a:endParaRPr lang="en-US" altLang="ar-SA" sz="2800" dirty="0">
              <a:cs typeface="Arial" panose="020B0604020202020204" pitchFamily="34" charset="0"/>
            </a:endParaRPr>
          </a:p>
          <a:p>
            <a:pPr algn="r" rtl="1" eaLnBrk="1" hangingPunct="1"/>
            <a:r>
              <a:rPr lang="ar-SA" altLang="ar-SA" sz="2800" b="1" dirty="0">
                <a:cs typeface="Arial" panose="020B0604020202020204" pitchFamily="34" charset="0"/>
              </a:rPr>
              <a:t>تقديس رأي المريض، واعتبار الحرية الشخصية هي الأصل </a:t>
            </a:r>
            <a:r>
              <a:rPr lang="ar-SA" altLang="ar-SA" sz="2800" dirty="0">
                <a:cs typeface="Arial" panose="020B0604020202020204" pitchFamily="34" charset="0"/>
              </a:rPr>
              <a:t>الذي تدور حوله كل النقاشات، مع وضعهم بطبيعة الحال للاستثناءات حسب تعارض حق المريض مع الحقوق الأخرى، وموازنة المصالح والمفاسد.</a:t>
            </a:r>
            <a:endParaRPr lang="en-US" altLang="ar-SA" sz="2800" dirty="0">
              <a:cs typeface="Arial" panose="020B0604020202020204" pitchFamily="34" charset="0"/>
            </a:endParaRPr>
          </a:p>
          <a:p>
            <a:pPr algn="r" rtl="1" eaLnBrk="1" hangingPunct="1"/>
            <a:r>
              <a:rPr lang="ar-SA" altLang="ar-SA" sz="2800" dirty="0">
                <a:cs typeface="Arial" panose="020B0604020202020204" pitchFamily="34" charset="0"/>
              </a:rPr>
              <a:t>كل المدارس الغربية تقريباً ترى أنه </a:t>
            </a:r>
            <a:r>
              <a:rPr lang="ar-SA" altLang="ar-SA" sz="2800" b="1" dirty="0">
                <a:cs typeface="Arial" panose="020B0604020202020204" pitchFamily="34" charset="0"/>
              </a:rPr>
              <a:t>ليس هناك صواب مطلق وخطأ مطلق، بل الأمر نسبي </a:t>
            </a:r>
            <a:r>
              <a:rPr lang="ar-SA" altLang="ar-SA" sz="2800" dirty="0">
                <a:cs typeface="Arial" panose="020B0604020202020204" pitchFamily="34" charset="0"/>
              </a:rPr>
              <a:t>في عين الناظر.</a:t>
            </a:r>
            <a:endParaRPr lang="en-US" altLang="ar-SA" sz="2800" dirty="0">
              <a:cs typeface="Arial" panose="020B0604020202020204" pitchFamily="34" charset="0"/>
            </a:endParaRPr>
          </a:p>
          <a:p>
            <a:pPr algn="r" rtl="1" eaLnBrk="1" hangingPunct="1"/>
            <a:endParaRPr lang="ar-SA" altLang="ar-SA" sz="2800" dirty="0">
              <a:cs typeface="Arial" panose="020B0604020202020204" pitchFamily="34" charset="0"/>
            </a:endParaRPr>
          </a:p>
        </p:txBody>
      </p:sp>
      <p:sp>
        <p:nvSpPr>
          <p:cNvPr id="2" name="عنصر نائب للتذييل 3">
            <a:extLst>
              <a:ext uri="{FF2B5EF4-FFF2-40B4-BE49-F238E27FC236}">
                <a16:creationId xmlns:a16="http://schemas.microsoft.com/office/drawing/2014/main" id="{B8D3791D-DFEB-CD4D-88CF-1F347628DAE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200" b="0" i="0" u="none" strike="noStrike" kern="1200" cap="none" spc="0" normalizeH="0" baseline="0" noProof="0">
                <a:ln>
                  <a:noFill/>
                </a:ln>
                <a:solidFill>
                  <a:srgbClr val="94C600"/>
                </a:solidFill>
                <a:effectLst/>
                <a:uLnTx/>
                <a:uFillTx/>
                <a:latin typeface="Century Gothic"/>
                <a:ea typeface="+mn-ea"/>
                <a:cs typeface="Tahoma" panose="020B0604030504040204" pitchFamily="34" charset="0"/>
              </a:rPr>
              <a:t>تحليل الحالات الأخلاقية .. د خالد الجابر</a:t>
            </a:r>
          </a:p>
        </p:txBody>
      </p:sp>
      <p:sp>
        <p:nvSpPr>
          <p:cNvPr id="22533" name="عنصر نائب لرقم الشريحة 4">
            <a:extLst>
              <a:ext uri="{FF2B5EF4-FFF2-40B4-BE49-F238E27FC236}">
                <a16:creationId xmlns:a16="http://schemas.microsoft.com/office/drawing/2014/main" id="{8E8CCA33-15FA-C64B-AAC0-90EFF3F255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21495F6-9A16-4C42-A297-C4822023497F}" type="slidenum">
              <a:rPr kumimoji="0" lang="ar-SA" altLang="ar-SA"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16</a:t>
            </a:fld>
            <a:endParaRPr kumimoji="0" lang="ar-SA" altLang="ar-SA" sz="1200" b="0" i="0" u="none" strike="noStrike" kern="1200" cap="none" spc="0" normalizeH="0" baseline="0" noProof="0">
              <a:ln>
                <a:noFill/>
              </a:ln>
              <a:solidFill>
                <a:srgbClr val="FEFEFE"/>
              </a:solidFill>
              <a:effectLst/>
              <a:uLnTx/>
              <a:uFillTx/>
              <a:latin typeface="Century Gothic" panose="020B0502020202020204" pitchFamily="34" charset="0"/>
              <a:ea typeface="+mn-ea"/>
              <a:cs typeface="Tahoma" panose="020B0604030504040204" pitchFamily="34" charset="0"/>
            </a:endParaRPr>
          </a:p>
        </p:txBody>
      </p:sp>
    </p:spTree>
    <p:extLst>
      <p:ext uri="{BB962C8B-B14F-4D97-AF65-F5344CB8AC3E}">
        <p14:creationId xmlns:p14="http://schemas.microsoft.com/office/powerpoint/2010/main" val="14026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1">
            <a:extLst>
              <a:ext uri="{FF2B5EF4-FFF2-40B4-BE49-F238E27FC236}">
                <a16:creationId xmlns:a16="http://schemas.microsoft.com/office/drawing/2014/main" id="{F1BEFF51-1900-464B-8B44-2C405812CF69}"/>
              </a:ext>
            </a:extLst>
          </p:cNvPr>
          <p:cNvSpPr>
            <a:spLocks noGrp="1"/>
          </p:cNvSpPr>
          <p:nvPr>
            <p:ph type="title"/>
          </p:nvPr>
        </p:nvSpPr>
        <p:spPr/>
        <p:txBody>
          <a:bodyPr/>
          <a:lstStyle/>
          <a:p>
            <a:pPr algn="r" eaLnBrk="1" hangingPunct="1"/>
            <a:r>
              <a:rPr lang="ar-SA" altLang="ar-SA" b="1" dirty="0">
                <a:cs typeface="Arial" panose="020B0604020202020204" pitchFamily="34" charset="0"/>
              </a:rPr>
              <a:t>أما في الأخلاقيات الإسلامية</a:t>
            </a:r>
          </a:p>
        </p:txBody>
      </p:sp>
      <p:sp>
        <p:nvSpPr>
          <p:cNvPr id="24578" name="عنصر نائب للمحتوى 2">
            <a:extLst>
              <a:ext uri="{FF2B5EF4-FFF2-40B4-BE49-F238E27FC236}">
                <a16:creationId xmlns:a16="http://schemas.microsoft.com/office/drawing/2014/main" id="{A371BAC7-C6B0-E341-9F2A-68887CF1BD17}"/>
              </a:ext>
            </a:extLst>
          </p:cNvPr>
          <p:cNvSpPr>
            <a:spLocks noGrp="1"/>
          </p:cNvSpPr>
          <p:nvPr>
            <p:ph idx="1"/>
          </p:nvPr>
        </p:nvSpPr>
        <p:spPr>
          <a:xfrm>
            <a:off x="776378" y="2100264"/>
            <a:ext cx="10653622" cy="3732212"/>
          </a:xfrm>
        </p:spPr>
        <p:txBody>
          <a:bodyPr>
            <a:normAutofit/>
          </a:bodyPr>
          <a:lstStyle/>
          <a:p>
            <a:pPr algn="r" rtl="1" eaLnBrk="1" hangingPunct="1">
              <a:buFont typeface="Wingdings 2" panose="05020102010507070707" pitchFamily="18" charset="2"/>
              <a:buChar char=""/>
              <a:defRPr/>
            </a:pPr>
            <a:r>
              <a:rPr lang="ar-SA" sz="2800" dirty="0"/>
              <a:t>الفقيه جزء من منظومة الأخلاقيات الإسلامية. (وهذا أحد أبرز أوجه الخلاف مع النظريات الفلسفية)</a:t>
            </a:r>
          </a:p>
          <a:p>
            <a:pPr algn="r" rtl="1" eaLnBrk="1" hangingPunct="1">
              <a:buFont typeface="Wingdings 2" panose="05020102010507070707" pitchFamily="18" charset="2"/>
              <a:buChar char=""/>
              <a:defRPr/>
            </a:pPr>
            <a:r>
              <a:rPr lang="ar-SA" sz="2800" dirty="0"/>
              <a:t>الفتوى داخلة في كثير من المسائل الأخلاقية.</a:t>
            </a:r>
            <a:endParaRPr lang="en-US" sz="2800" dirty="0"/>
          </a:p>
          <a:p>
            <a:pPr algn="r" rtl="1" eaLnBrk="1" hangingPunct="1">
              <a:buFont typeface="Wingdings 2" panose="05020102010507070707" pitchFamily="18" charset="2"/>
              <a:buChar char=""/>
              <a:defRPr/>
            </a:pPr>
            <a:r>
              <a:rPr lang="ar-SA" sz="2800" dirty="0"/>
              <a:t>لكن الفتوى قد تكون حاسمة في قضايا دون قضايا، </a:t>
            </a:r>
          </a:p>
          <a:p>
            <a:pPr lvl="1" algn="r" rtl="1" eaLnBrk="1" hangingPunct="1">
              <a:lnSpc>
                <a:spcPct val="90000"/>
              </a:lnSpc>
              <a:buFont typeface="Wingdings 2" panose="05020102010507070707" pitchFamily="18" charset="2"/>
              <a:buChar char=""/>
              <a:defRPr/>
            </a:pPr>
            <a:r>
              <a:rPr lang="ar-SA" sz="2400" dirty="0"/>
              <a:t>والشريعة تعامل هذه المسائل باعتبارها أخلاقيات ذات مرجعية </a:t>
            </a:r>
            <a:r>
              <a:rPr lang="en-US" sz="2400" dirty="0">
                <a:cs typeface="Tahoma" pitchFamily="34" charset="0"/>
              </a:rPr>
              <a:t>inferential</a:t>
            </a:r>
            <a:endParaRPr lang="ar-SA" sz="2400" dirty="0"/>
          </a:p>
          <a:p>
            <a:pPr lvl="1" algn="r" rtl="1" eaLnBrk="1" hangingPunct="1">
              <a:lnSpc>
                <a:spcPct val="90000"/>
              </a:lnSpc>
              <a:buFont typeface="Wingdings 2" panose="05020102010507070707" pitchFamily="18" charset="2"/>
              <a:buChar char=""/>
              <a:defRPr/>
            </a:pPr>
            <a:r>
              <a:rPr lang="ar-SA" sz="2400" dirty="0"/>
              <a:t>أما الغرب فهو </a:t>
            </a:r>
            <a:r>
              <a:rPr lang="ar-SA" sz="2400" b="1" dirty="0"/>
              <a:t>يرفض تماما</a:t>
            </a:r>
            <a:r>
              <a:rPr lang="ar-SA" sz="2400" dirty="0"/>
              <a:t> فكرة المرجعية</a:t>
            </a:r>
          </a:p>
          <a:p>
            <a:pPr algn="r" rtl="1" eaLnBrk="1" hangingPunct="1">
              <a:lnSpc>
                <a:spcPct val="90000"/>
              </a:lnSpc>
              <a:buFont typeface="Wingdings 2" panose="05020102010507070707" pitchFamily="18" charset="2"/>
              <a:buChar char=""/>
              <a:defRPr/>
            </a:pPr>
            <a:r>
              <a:rPr lang="ar-SA" sz="2800" dirty="0"/>
              <a:t>لكن .. افتراض إمكانية وجود أخلاقيات غير مرجعية </a:t>
            </a:r>
            <a:r>
              <a:rPr lang="en-US" sz="2800" dirty="0">
                <a:cs typeface="Tahoma" pitchFamily="34" charset="0"/>
              </a:rPr>
              <a:t>non-inferential</a:t>
            </a:r>
            <a:r>
              <a:rPr lang="ar-SA" sz="2800" dirty="0"/>
              <a:t>، مجرد تنظير فلسفي</a:t>
            </a:r>
          </a:p>
          <a:p>
            <a:pPr lvl="1" algn="r" rtl="1" eaLnBrk="1" hangingPunct="1">
              <a:lnSpc>
                <a:spcPct val="90000"/>
              </a:lnSpc>
              <a:buFont typeface="Wingdings 2" panose="05020102010507070707" pitchFamily="18" charset="2"/>
              <a:buChar char=""/>
              <a:defRPr/>
            </a:pPr>
            <a:r>
              <a:rPr lang="ar-SA" sz="2400" dirty="0"/>
              <a:t>كل الأخلاقيات مرجعية </a:t>
            </a:r>
            <a:r>
              <a:rPr lang="en-US" sz="2400" dirty="0">
                <a:cs typeface="Tahoma" pitchFamily="34" charset="0"/>
              </a:rPr>
              <a:t>inferential</a:t>
            </a:r>
            <a:r>
              <a:rPr lang="ar-SA" sz="2400" dirty="0"/>
              <a:t>!</a:t>
            </a:r>
          </a:p>
          <a:p>
            <a:pPr algn="r" rtl="1" eaLnBrk="1" hangingPunct="1">
              <a:buFont typeface="Wingdings 2" panose="05020102010507070707" pitchFamily="18" charset="2"/>
              <a:buChar char=""/>
              <a:defRPr/>
            </a:pPr>
            <a:endParaRPr lang="ar-SA" sz="2800" dirty="0"/>
          </a:p>
          <a:p>
            <a:pPr algn="r" rtl="1" eaLnBrk="1" hangingPunct="1">
              <a:buFont typeface="Wingdings 2" panose="05020102010507070707" pitchFamily="18" charset="2"/>
              <a:buChar char=""/>
              <a:defRPr/>
            </a:pPr>
            <a:endParaRPr lang="ar-SA" sz="2800" dirty="0"/>
          </a:p>
        </p:txBody>
      </p:sp>
      <p:sp>
        <p:nvSpPr>
          <p:cNvPr id="24579" name="عنصر نائب للتذييل 3">
            <a:extLst>
              <a:ext uri="{FF2B5EF4-FFF2-40B4-BE49-F238E27FC236}">
                <a16:creationId xmlns:a16="http://schemas.microsoft.com/office/drawing/2014/main" id="{7220BD6A-83C3-E84C-9914-99FEA58D74E0}"/>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200" b="0" i="0" u="none" strike="noStrike" kern="1200" cap="none" spc="0" normalizeH="0" baseline="0" noProof="0">
                <a:ln>
                  <a:noFill/>
                </a:ln>
                <a:solidFill>
                  <a:srgbClr val="94C600"/>
                </a:solidFill>
                <a:effectLst/>
                <a:uLnTx/>
                <a:uFillTx/>
                <a:latin typeface="Century Gothic"/>
                <a:ea typeface="+mn-ea"/>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3584414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2">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14" name="Freeform: Shape 13">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14">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6">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عنوان 1"/>
          <p:cNvSpPr>
            <a:spLocks noGrp="1"/>
          </p:cNvSpPr>
          <p:nvPr>
            <p:ph type="ctrTitle"/>
          </p:nvPr>
        </p:nvSpPr>
        <p:spPr>
          <a:xfrm>
            <a:off x="804672" y="3121701"/>
            <a:ext cx="3476488" cy="1786515"/>
          </a:xfrm>
        </p:spPr>
        <p:txBody>
          <a:bodyPr anchor="t">
            <a:normAutofit/>
          </a:bodyPr>
          <a:lstStyle/>
          <a:p>
            <a:pPr algn="l"/>
            <a:r>
              <a:rPr lang="ar-SA" sz="4000" b="1">
                <a:solidFill>
                  <a:schemeClr val="tx2"/>
                </a:solidFill>
              </a:rPr>
              <a:t>نموذج جديد</a:t>
            </a:r>
            <a:endParaRPr lang="en-US" sz="4000" b="1">
              <a:solidFill>
                <a:schemeClr val="tx2"/>
              </a:solidFill>
            </a:endParaRPr>
          </a:p>
        </p:txBody>
      </p:sp>
      <p:pic>
        <p:nvPicPr>
          <p:cNvPr id="4" name="Picture 3" descr="Shape&#10;&#10;Description automatically generated">
            <a:extLst>
              <a:ext uri="{FF2B5EF4-FFF2-40B4-BE49-F238E27FC236}">
                <a16:creationId xmlns:a16="http://schemas.microsoft.com/office/drawing/2014/main" id="{66AF6636-5C37-2B41-9FAF-0FA3AF1E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135" y="1215100"/>
            <a:ext cx="6192730" cy="4427800"/>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310487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عنوان 1"/>
          <p:cNvSpPr>
            <a:spLocks noGrp="1"/>
          </p:cNvSpPr>
          <p:nvPr>
            <p:ph type="title"/>
          </p:nvPr>
        </p:nvSpPr>
        <p:spPr>
          <a:xfrm>
            <a:off x="535020" y="685800"/>
            <a:ext cx="2780271" cy="5105400"/>
          </a:xfrm>
        </p:spPr>
        <p:txBody>
          <a:bodyPr>
            <a:normAutofit/>
          </a:bodyPr>
          <a:lstStyle/>
          <a:p>
            <a:pPr rtl="1"/>
            <a:r>
              <a:rPr lang="ar-SA" sz="4000" b="1">
                <a:solidFill>
                  <a:srgbClr val="FFFFFF"/>
                </a:solidFill>
              </a:rPr>
              <a:t>هل نحن بحاجة إلى نموذج مختلف؟</a:t>
            </a:r>
            <a:endParaRPr lang="en-US" sz="4000">
              <a:solidFill>
                <a:srgbClr val="FFFFFF"/>
              </a:solidFill>
            </a:endParaRPr>
          </a:p>
        </p:txBody>
      </p:sp>
      <p:graphicFrame>
        <p:nvGraphicFramePr>
          <p:cNvPr id="32" name="عنصر نائب للمحتوى 2">
            <a:extLst>
              <a:ext uri="{FF2B5EF4-FFF2-40B4-BE49-F238E27FC236}">
                <a16:creationId xmlns:a16="http://schemas.microsoft.com/office/drawing/2014/main" id="{3B4FA622-6C14-4FD7-AC12-535C3B96B976}"/>
              </a:ext>
            </a:extLst>
          </p:cNvPr>
          <p:cNvGraphicFramePr>
            <a:graphicFrameLocks noGrp="1"/>
          </p:cNvGraphicFramePr>
          <p:nvPr>
            <p:ph idx="1"/>
            <p:extLst>
              <p:ext uri="{D42A27DB-BD31-4B8C-83A1-F6EECF244321}">
                <p14:modId xmlns:p14="http://schemas.microsoft.com/office/powerpoint/2010/main" val="308944353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21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67166E24-4E93-4105-9A6B-95E145CD9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3" name="Rectangle 22">
            <a:extLst>
              <a:ext uri="{FF2B5EF4-FFF2-40B4-BE49-F238E27FC236}">
                <a16:creationId xmlns:a16="http://schemas.microsoft.com/office/drawing/2014/main" id="{31F05D12-468C-4328-A366-E127421F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243199D-2015-4F72-83EB-C6A3ED4C4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عنوان 1"/>
          <p:cNvSpPr>
            <a:spLocks noGrp="1"/>
          </p:cNvSpPr>
          <p:nvPr>
            <p:ph type="title"/>
          </p:nvPr>
        </p:nvSpPr>
        <p:spPr>
          <a:xfrm>
            <a:off x="1330081" y="4421372"/>
            <a:ext cx="10134198" cy="1857901"/>
          </a:xfrm>
        </p:spPr>
        <p:txBody>
          <a:bodyPr vert="horz" lIns="91440" tIns="45720" rIns="91440" bIns="45720" rtlCol="0" anchor="t">
            <a:normAutofit/>
          </a:bodyPr>
          <a:lstStyle/>
          <a:p>
            <a:pPr algn="ctr"/>
            <a:r>
              <a:rPr lang="en-US" sz="7200" spc="800" dirty="0" err="1"/>
              <a:t>الأ</a:t>
            </a:r>
            <a:r>
              <a:rPr lang="ar-SA" sz="7200" spc="800" dirty="0"/>
              <a:t>ه</a:t>
            </a:r>
            <a:r>
              <a:rPr lang="en-US" sz="7200" spc="800" dirty="0" err="1"/>
              <a:t>داف</a:t>
            </a:r>
            <a:endParaRPr lang="en-US" sz="7200" spc="800" dirty="0"/>
          </a:p>
        </p:txBody>
      </p:sp>
      <p:sp>
        <p:nvSpPr>
          <p:cNvPr id="27" name="Freeform 6">
            <a:extLst>
              <a:ext uri="{FF2B5EF4-FFF2-40B4-BE49-F238E27FC236}">
                <a16:creationId xmlns:a16="http://schemas.microsoft.com/office/drawing/2014/main" id="{CC3D4EFD-F9AF-4231-89CF-74A9A513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16" name="Picture 15" descr="Text&#10;&#10;Description automatically generated">
            <a:extLst>
              <a:ext uri="{FF2B5EF4-FFF2-40B4-BE49-F238E27FC236}">
                <a16:creationId xmlns:a16="http://schemas.microsoft.com/office/drawing/2014/main" id="{125AD25D-2479-DF46-9F89-D8E65CCB8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573" y="688451"/>
            <a:ext cx="2628416" cy="3576078"/>
          </a:xfrm>
          <a:prstGeom prst="rect">
            <a:avLst/>
          </a:prstGeom>
        </p:spPr>
      </p:pic>
      <p:pic>
        <p:nvPicPr>
          <p:cNvPr id="10" name="Picture 9" descr="Text&#10;&#10;Description automatically generated">
            <a:extLst>
              <a:ext uri="{FF2B5EF4-FFF2-40B4-BE49-F238E27FC236}">
                <a16:creationId xmlns:a16="http://schemas.microsoft.com/office/drawing/2014/main" id="{74027324-B378-9841-9DC8-141304FA0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391" y="688451"/>
            <a:ext cx="2556895" cy="3575803"/>
          </a:xfrm>
          <a:prstGeom prst="rect">
            <a:avLst/>
          </a:prstGeom>
        </p:spPr>
      </p:pic>
      <p:pic>
        <p:nvPicPr>
          <p:cNvPr id="14" name="Picture 13" descr="Text&#10;&#10;Description automatically generated">
            <a:extLst>
              <a:ext uri="{FF2B5EF4-FFF2-40B4-BE49-F238E27FC236}">
                <a16:creationId xmlns:a16="http://schemas.microsoft.com/office/drawing/2014/main" id="{4E637ABD-A7F2-BE4C-80C7-EF65F7D71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232" y="688648"/>
            <a:ext cx="2529879" cy="3575803"/>
          </a:xfrm>
          <a:prstGeom prst="rect">
            <a:avLst/>
          </a:prstGeom>
        </p:spPr>
      </p:pic>
      <p:pic>
        <p:nvPicPr>
          <p:cNvPr id="7" name="Content Placeholder 6" descr="Text&#10;&#10;Description automatically generated">
            <a:extLst>
              <a:ext uri="{FF2B5EF4-FFF2-40B4-BE49-F238E27FC236}">
                <a16:creationId xmlns:a16="http://schemas.microsoft.com/office/drawing/2014/main" id="{E6E1A8F0-2A8D-2D4A-AC07-A876B2A61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2683" y="688450"/>
            <a:ext cx="2601596" cy="3449597"/>
          </a:xfrm>
          <a:prstGeom prst="rect">
            <a:avLst/>
          </a:prstGeom>
        </p:spPr>
      </p:pic>
      <p:sp>
        <p:nvSpPr>
          <p:cNvPr id="35" name="Rectangle 28">
            <a:extLst>
              <a:ext uri="{FF2B5EF4-FFF2-40B4-BE49-F238E27FC236}">
                <a16:creationId xmlns:a16="http://schemas.microsoft.com/office/drawing/2014/main" id="{6E85F1C8-2D37-4E74-9173-14198641E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87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رابط 3"/>
          <p:cNvSpPr/>
          <p:nvPr/>
        </p:nvSpPr>
        <p:spPr>
          <a:xfrm>
            <a:off x="4613566" y="55416"/>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80000"/>
              </a:lnSpc>
              <a:defRPr/>
            </a:pPr>
            <a:r>
              <a:rPr lang="ar-SA" altLang="en-US" sz="2000" b="1" dirty="0"/>
              <a:t>الجانب الايماني التعبدي</a:t>
            </a:r>
            <a:endParaRPr lang="en-US" altLang="en-US" sz="2000" b="1" dirty="0"/>
          </a:p>
        </p:txBody>
      </p:sp>
      <p:sp>
        <p:nvSpPr>
          <p:cNvPr id="5" name="مخطط انسيابي: رابط 4"/>
          <p:cNvSpPr/>
          <p:nvPr/>
        </p:nvSpPr>
        <p:spPr>
          <a:xfrm>
            <a:off x="2355265" y="595743"/>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حفظ الحقوق</a:t>
            </a:r>
            <a:endParaRPr lang="en-US" sz="2400" dirty="0"/>
          </a:p>
        </p:txBody>
      </p:sp>
      <p:sp>
        <p:nvSpPr>
          <p:cNvPr id="6" name="مخطط انسيابي: رابط 5"/>
          <p:cNvSpPr/>
          <p:nvPr/>
        </p:nvSpPr>
        <p:spPr>
          <a:xfrm>
            <a:off x="831273" y="2092037"/>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مراعاة القواعد الفقهية</a:t>
            </a:r>
            <a:endParaRPr lang="en-US" sz="2000" dirty="0"/>
          </a:p>
        </p:txBody>
      </p:sp>
      <p:sp>
        <p:nvSpPr>
          <p:cNvPr id="7" name="مخطط انسيابي: رابط 6"/>
          <p:cNvSpPr/>
          <p:nvPr/>
        </p:nvSpPr>
        <p:spPr>
          <a:xfrm>
            <a:off x="914419" y="4073242"/>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حسن الخلق في التعامل مع الناس</a:t>
            </a:r>
            <a:endParaRPr lang="en-US" sz="2000" dirty="0"/>
          </a:p>
        </p:txBody>
      </p:sp>
      <p:sp>
        <p:nvSpPr>
          <p:cNvPr id="8" name="مخطط انسيابي: رابط 7"/>
          <p:cNvSpPr/>
          <p:nvPr/>
        </p:nvSpPr>
        <p:spPr>
          <a:xfrm>
            <a:off x="9615056" y="3186544"/>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دفع الضرر ورفعه</a:t>
            </a:r>
            <a:endParaRPr lang="en-US" sz="2400" dirty="0"/>
          </a:p>
        </p:txBody>
      </p:sp>
      <p:sp>
        <p:nvSpPr>
          <p:cNvPr id="9" name="مخطط انسيابي: رابط 8"/>
          <p:cNvSpPr/>
          <p:nvPr/>
        </p:nvSpPr>
        <p:spPr>
          <a:xfrm>
            <a:off x="6954979" y="415637"/>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b="1" dirty="0">
                <a:latin typeface="Times New Roman" panose="02020603050405020304" pitchFamily="18" charset="0"/>
                <a:cs typeface="Times New Roman" panose="02020603050405020304" pitchFamily="18" charset="0"/>
              </a:rPr>
              <a:t>تحقيق وحفظ مقاصد الشريعة الإسلامية</a:t>
            </a:r>
            <a:endParaRPr lang="en-US" dirty="0"/>
          </a:p>
        </p:txBody>
      </p:sp>
      <p:sp>
        <p:nvSpPr>
          <p:cNvPr id="10" name="مخطط انسيابي: رابط 9"/>
          <p:cNvSpPr/>
          <p:nvPr/>
        </p:nvSpPr>
        <p:spPr>
          <a:xfrm>
            <a:off x="9005447" y="1330025"/>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تحقيق المصلحة</a:t>
            </a:r>
            <a:endParaRPr lang="en-US" sz="2000" dirty="0"/>
          </a:p>
        </p:txBody>
      </p:sp>
      <p:sp>
        <p:nvSpPr>
          <p:cNvPr id="11" name="مخطط انسيابي: رابط 10"/>
          <p:cNvSpPr/>
          <p:nvPr/>
        </p:nvSpPr>
        <p:spPr>
          <a:xfrm>
            <a:off x="3214261" y="4710546"/>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قواعد أخلاقية يجب مراعاتها</a:t>
            </a:r>
            <a:endParaRPr lang="en-US" sz="2000" dirty="0"/>
          </a:p>
        </p:txBody>
      </p:sp>
      <p:sp>
        <p:nvSpPr>
          <p:cNvPr id="12" name="مخطط انسيابي: رابط 11"/>
          <p:cNvSpPr/>
          <p:nvPr/>
        </p:nvSpPr>
        <p:spPr>
          <a:xfrm>
            <a:off x="5569521" y="4724401"/>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تحقيق واجب الرعاية</a:t>
            </a:r>
            <a:endParaRPr lang="en-US" sz="2400" dirty="0"/>
          </a:p>
        </p:txBody>
      </p:sp>
      <p:sp>
        <p:nvSpPr>
          <p:cNvPr id="13" name="مخطط انسيابي: رابط 12"/>
          <p:cNvSpPr/>
          <p:nvPr/>
        </p:nvSpPr>
        <p:spPr>
          <a:xfrm>
            <a:off x="7869381" y="4391894"/>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تقدير </a:t>
            </a:r>
            <a:r>
              <a:rPr lang="ar-SA" altLang="en-US" sz="2400" b="1" dirty="0" err="1"/>
              <a:t>المآلات</a:t>
            </a:r>
            <a:endParaRPr lang="en-US" sz="2400" dirty="0"/>
          </a:p>
        </p:txBody>
      </p:sp>
      <p:sp>
        <p:nvSpPr>
          <p:cNvPr id="2" name="مستطيل 1"/>
          <p:cNvSpPr/>
          <p:nvPr/>
        </p:nvSpPr>
        <p:spPr>
          <a:xfrm>
            <a:off x="4235824" y="3075706"/>
            <a:ext cx="4020670" cy="646331"/>
          </a:xfrm>
          <a:prstGeom prst="rect">
            <a:avLst/>
          </a:prstGeom>
        </p:spPr>
        <p:txBody>
          <a:bodyPr wrap="square">
            <a:spAutoFit/>
          </a:bodyPr>
          <a:lstStyle/>
          <a:p>
            <a:r>
              <a:rPr lang="ar-SA" sz="3600" b="1" dirty="0">
                <a:ln w="9525">
                  <a:solidFill>
                    <a:schemeClr val="bg1"/>
                  </a:solidFill>
                  <a:prstDash val="solid"/>
                </a:ln>
                <a:effectLst>
                  <a:outerShdw blurRad="12700" dist="38100" dir="2700000" algn="tl" rotWithShape="0">
                    <a:schemeClr val="accent5">
                      <a:lumMod val="60000"/>
                      <a:lumOff val="40000"/>
                    </a:schemeClr>
                  </a:outerShdw>
                </a:effectLst>
              </a:rPr>
              <a:t>أبعاد النظرية الإسلامية</a:t>
            </a:r>
            <a:endParaRPr lang="en-US" sz="36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0709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ppt_w</p:attrName>
                                        </p:attrNameLst>
                                      </p:cBhvr>
                                      <p:tavLst>
                                        <p:tav tm="0">
                                          <p:val>
                                            <p:fltVal val="0"/>
                                          </p:val>
                                        </p:tav>
                                        <p:tav tm="100000">
                                          <p:val>
                                            <p:strVal val="#ppt_w"/>
                                          </p:val>
                                        </p:tav>
                                      </p:tavLst>
                                    </p:anim>
                                    <p:anim calcmode="lin" valueType="num">
                                      <p:cBhvr>
                                        <p:cTn id="66" dur="1000" fill="hold"/>
                                        <p:tgtEl>
                                          <p:spTgt spid="5"/>
                                        </p:tgtEl>
                                        <p:attrNameLst>
                                          <p:attrName>ppt_h</p:attrName>
                                        </p:attrNameLst>
                                      </p:cBhvr>
                                      <p:tavLst>
                                        <p:tav tm="0">
                                          <p:val>
                                            <p:fltVal val="0"/>
                                          </p:val>
                                        </p:tav>
                                        <p:tav tm="100000">
                                          <p:val>
                                            <p:strVal val="#ppt_h"/>
                                          </p:val>
                                        </p:tav>
                                      </p:tavLst>
                                    </p:anim>
                                    <p:anim calcmode="lin" valueType="num">
                                      <p:cBhvr>
                                        <p:cTn id="67" dur="1000" fill="hold"/>
                                        <p:tgtEl>
                                          <p:spTgt spid="5"/>
                                        </p:tgtEl>
                                        <p:attrNameLst>
                                          <p:attrName>style.rotation</p:attrName>
                                        </p:attrNameLst>
                                      </p:cBhvr>
                                      <p:tavLst>
                                        <p:tav tm="0">
                                          <p:val>
                                            <p:fltVal val="90"/>
                                          </p:val>
                                        </p:tav>
                                        <p:tav tm="100000">
                                          <p:val>
                                            <p:fltVal val="0"/>
                                          </p:val>
                                        </p:tav>
                                      </p:tavLst>
                                    </p:anim>
                                    <p:animEffect transition="in" filter="fade">
                                      <p:cBhvr>
                                        <p:cTn id="6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a:extLst>
              <a:ext uri="{FF2B5EF4-FFF2-40B4-BE49-F238E27FC236}">
                <a16:creationId xmlns:a16="http://schemas.microsoft.com/office/drawing/2014/main" id="{3CDE1279-0A10-CF4D-AB32-6A6409C906AC}"/>
              </a:ext>
            </a:extLst>
          </p:cNvPr>
          <p:cNvSpPr>
            <a:spLocks noGrp="1"/>
          </p:cNvSpPr>
          <p:nvPr>
            <p:ph type="title"/>
          </p:nvPr>
        </p:nvSpPr>
        <p:spPr/>
        <p:txBody>
          <a:bodyPr/>
          <a:lstStyle/>
          <a:p>
            <a:pPr eaLnBrk="1" hangingPunct="1"/>
            <a:endParaRPr lang="ar-SA" altLang="ar-SA">
              <a:cs typeface="Arial" panose="020B0604020202020204" pitchFamily="34" charset="0"/>
            </a:endParaRPr>
          </a:p>
        </p:txBody>
      </p:sp>
      <p:sp>
        <p:nvSpPr>
          <p:cNvPr id="24579" name="عنصر نائب للمحتوى 2">
            <a:extLst>
              <a:ext uri="{FF2B5EF4-FFF2-40B4-BE49-F238E27FC236}">
                <a16:creationId xmlns:a16="http://schemas.microsoft.com/office/drawing/2014/main" id="{6E7FF93C-4623-1848-A762-56DB4F336FAB}"/>
              </a:ext>
            </a:extLst>
          </p:cNvPr>
          <p:cNvSpPr>
            <a:spLocks noGrp="1"/>
          </p:cNvSpPr>
          <p:nvPr>
            <p:ph idx="1"/>
          </p:nvPr>
        </p:nvSpPr>
        <p:spPr/>
        <p:txBody>
          <a:bodyPr/>
          <a:lstStyle/>
          <a:p>
            <a:pPr marL="68263" indent="0" algn="ctr" eaLnBrk="1" hangingPunct="1">
              <a:buNone/>
            </a:pPr>
            <a:endParaRPr lang="ar-SA" altLang="ar-SA">
              <a:cs typeface="Arial" panose="020B0604020202020204" pitchFamily="34" charset="0"/>
            </a:endParaRPr>
          </a:p>
          <a:p>
            <a:pPr marL="68263" indent="0" algn="ctr" eaLnBrk="1" hangingPunct="1">
              <a:buNone/>
            </a:pPr>
            <a:endParaRPr lang="ar-SA" altLang="ar-SA">
              <a:cs typeface="Arial" panose="020B0604020202020204" pitchFamily="34" charset="0"/>
            </a:endParaRPr>
          </a:p>
          <a:p>
            <a:pPr marL="68263" indent="0" algn="ctr" eaLnBrk="1" hangingPunct="1">
              <a:buNone/>
            </a:pPr>
            <a:r>
              <a:rPr lang="ar-SA" altLang="ar-SA" sz="4000" b="1">
                <a:solidFill>
                  <a:srgbClr val="0070C0"/>
                </a:solidFill>
                <a:cs typeface="Arial" panose="020B0604020202020204" pitchFamily="34" charset="0"/>
              </a:rPr>
              <a:t>بناء على الملاحظات السابقة </a:t>
            </a:r>
          </a:p>
          <a:p>
            <a:pPr marL="68263" indent="0" algn="ctr" eaLnBrk="1" hangingPunct="1">
              <a:buNone/>
            </a:pPr>
            <a:r>
              <a:rPr lang="ar-SA" altLang="ar-SA" sz="4000" b="1">
                <a:solidFill>
                  <a:srgbClr val="0070C0"/>
                </a:solidFill>
                <a:cs typeface="Arial" panose="020B0604020202020204" pitchFamily="34" charset="0"/>
              </a:rPr>
              <a:t>تم تصميم نموذج تحليل للأخلاقيات يعتمد الرؤية الإسلامية</a:t>
            </a:r>
          </a:p>
        </p:txBody>
      </p:sp>
      <p:sp>
        <p:nvSpPr>
          <p:cNvPr id="45059" name="عنصر نائب للتذييل 3">
            <a:extLst>
              <a:ext uri="{FF2B5EF4-FFF2-40B4-BE49-F238E27FC236}">
                <a16:creationId xmlns:a16="http://schemas.microsoft.com/office/drawing/2014/main" id="{75C1FB6F-DC6E-6641-91ED-BA44C0D720D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
        <p:nvSpPr>
          <p:cNvPr id="24581" name="عنصر نائب لرقم الشريحة 4">
            <a:extLst>
              <a:ext uri="{FF2B5EF4-FFF2-40B4-BE49-F238E27FC236}">
                <a16:creationId xmlns:a16="http://schemas.microsoft.com/office/drawing/2014/main" id="{8FAAC691-8501-8544-AD36-B6657D793A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A0923AC3-96E1-1243-B510-2B692CF8ECA8}" type="slidenum">
              <a:rPr lang="ar-SA" altLang="ar-SA">
                <a:solidFill>
                  <a:srgbClr val="FEFEFE"/>
                </a:solidFill>
                <a:latin typeface="Century Gothic" panose="020B0502020202020204" pitchFamily="34" charset="0"/>
              </a:rPr>
              <a:pPr fontAlgn="base">
                <a:spcBef>
                  <a:spcPct val="0"/>
                </a:spcBef>
                <a:spcAft>
                  <a:spcPct val="0"/>
                </a:spcAft>
              </a:pPr>
              <a:t>21</a:t>
            </a:fld>
            <a:endParaRPr lang="ar-SA" altLang="ar-SA">
              <a:solidFill>
                <a:srgbClr val="FEFEFE"/>
              </a:solidFill>
              <a:latin typeface="Century Gothic" panose="020B0502020202020204" pitchFamily="34" charset="0"/>
              <a:cs typeface="Tahoma" panose="020B0604030504040204" pitchFamily="34" charset="0"/>
            </a:endParaRPr>
          </a:p>
        </p:txBody>
      </p:sp>
    </p:spTree>
    <p:extLst>
      <p:ext uri="{BB962C8B-B14F-4D97-AF65-F5344CB8AC3E}">
        <p14:creationId xmlns:p14="http://schemas.microsoft.com/office/powerpoint/2010/main" val="301190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825573"/>
            <a:ext cx="9144000" cy="1005659"/>
          </a:xfrm>
          <a:solidFill>
            <a:schemeClr val="accent1"/>
          </a:solidFill>
        </p:spPr>
        <p:txBody>
          <a:bodyPr>
            <a:normAutofit/>
          </a:bodyPr>
          <a:lstStyle/>
          <a:p>
            <a:r>
              <a:rPr lang="ar-SA" dirty="0">
                <a:solidFill>
                  <a:srgbClr val="FFC000"/>
                </a:solidFill>
              </a:rPr>
              <a:t>نموذج أولي</a:t>
            </a:r>
            <a:endParaRPr lang="en-US" dirty="0">
              <a:solidFill>
                <a:srgbClr val="FFC000"/>
              </a:solidFill>
            </a:endParaRPr>
          </a:p>
        </p:txBody>
      </p:sp>
    </p:spTree>
    <p:extLst>
      <p:ext uri="{BB962C8B-B14F-4D97-AF65-F5344CB8AC3E}">
        <p14:creationId xmlns:p14="http://schemas.microsoft.com/office/powerpoint/2010/main" val="158581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a:extLst>
              <a:ext uri="{FF2B5EF4-FFF2-40B4-BE49-F238E27FC236}">
                <a16:creationId xmlns:a16="http://schemas.microsoft.com/office/drawing/2014/main" id="{E330309D-1FA5-804F-A593-AC1CCC39EBAD}"/>
              </a:ext>
            </a:extLst>
          </p:cNvPr>
          <p:cNvSpPr>
            <a:spLocks noGrp="1"/>
          </p:cNvSpPr>
          <p:nvPr>
            <p:ph type="title"/>
          </p:nvPr>
        </p:nvSpPr>
        <p:spPr/>
        <p:txBody>
          <a:bodyPr/>
          <a:lstStyle/>
          <a:p>
            <a:pPr algn="ctr" eaLnBrk="1" hangingPunct="1"/>
            <a:r>
              <a:rPr lang="ar-SA" altLang="ar-SA" b="1">
                <a:cs typeface="Arial" panose="020B0604020202020204" pitchFamily="34" charset="0"/>
              </a:rPr>
              <a:t>نموذج الأسئلة المتتابعة </a:t>
            </a:r>
            <a:r>
              <a:rPr lang="ar-SA" altLang="ar-SA" sz="2000">
                <a:cs typeface="Arial" panose="020B0604020202020204" pitchFamily="34" charset="0"/>
              </a:rPr>
              <a:t>(الجابر)</a:t>
            </a:r>
            <a:br>
              <a:rPr lang="ar-SA" altLang="ar-SA" b="1">
                <a:cs typeface="Arial" panose="020B0604020202020204" pitchFamily="34" charset="0"/>
              </a:rPr>
            </a:br>
            <a:r>
              <a:rPr lang="en-US" altLang="ar-SA" sz="2800" b="1">
                <a:cs typeface="Arial" panose="020B0604020202020204" pitchFamily="34" charset="0"/>
              </a:rPr>
              <a:t>The 5 questions model </a:t>
            </a:r>
            <a:r>
              <a:rPr lang="en-US" altLang="ar-SA" sz="1600">
                <a:cs typeface="Arial" panose="020B0604020202020204" pitchFamily="34" charset="0"/>
              </a:rPr>
              <a:t>(AlJaber)</a:t>
            </a:r>
            <a:endParaRPr lang="ar-SA" altLang="ar-SA">
              <a:cs typeface="Arial" panose="020B0604020202020204" pitchFamily="34" charset="0"/>
            </a:endParaRPr>
          </a:p>
        </p:txBody>
      </p:sp>
      <p:sp>
        <p:nvSpPr>
          <p:cNvPr id="3" name="عنصر نائب للمحتوى 2">
            <a:extLst>
              <a:ext uri="{FF2B5EF4-FFF2-40B4-BE49-F238E27FC236}">
                <a16:creationId xmlns:a16="http://schemas.microsoft.com/office/drawing/2014/main" id="{C622864D-F9F4-7A46-AEA7-467F98F48B9C}"/>
              </a:ext>
            </a:extLst>
          </p:cNvPr>
          <p:cNvSpPr>
            <a:spLocks noGrp="1"/>
          </p:cNvSpPr>
          <p:nvPr>
            <p:ph idx="1"/>
          </p:nvPr>
        </p:nvSpPr>
        <p:spPr>
          <a:xfrm>
            <a:off x="879894" y="1874518"/>
            <a:ext cx="10550106" cy="4342134"/>
          </a:xfrm>
        </p:spPr>
        <p:txBody>
          <a:bodyPr>
            <a:noAutofit/>
          </a:bodyPr>
          <a:lstStyle/>
          <a:p>
            <a:pPr marL="412750" indent="-342900" algn="r" rtl="1" eaLnBrk="1" hangingPunct="1">
              <a:buFont typeface="+mj-lt"/>
              <a:buAutoNum type="arabicPeriod"/>
              <a:defRPr/>
            </a:pPr>
            <a:r>
              <a:rPr lang="ar-SA" sz="2400" b="1" dirty="0">
                <a:cs typeface="+mn-cs"/>
              </a:rPr>
              <a:t>ما </a:t>
            </a:r>
            <a:r>
              <a:rPr lang="ar-SA" sz="2400" b="1" dirty="0">
                <a:solidFill>
                  <a:srgbClr val="FF0000"/>
                </a:solidFill>
                <a:cs typeface="+mn-cs"/>
              </a:rPr>
              <a:t>السؤال</a:t>
            </a:r>
            <a:r>
              <a:rPr lang="ar-SA" sz="2400" b="1" dirty="0">
                <a:cs typeface="+mn-cs"/>
              </a:rPr>
              <a:t> الأخلاقي أو الأسئلة الأخلاقية في المسألة؟ وتحديد محل الإشكال </a:t>
            </a:r>
            <a:r>
              <a:rPr lang="ar-SA" sz="2400" b="1" dirty="0" err="1">
                <a:cs typeface="+mn-cs"/>
              </a:rPr>
              <a:t>الحقيقي.</a:t>
            </a:r>
            <a:endParaRPr lang="ar-SA" sz="2400" b="1" dirty="0">
              <a:cs typeface="+mn-cs"/>
            </a:endParaRPr>
          </a:p>
          <a:p>
            <a:pPr marL="412750" indent="-342900" algn="r" rtl="1" eaLnBrk="1" hangingPunct="1">
              <a:buFont typeface="+mj-lt"/>
              <a:buAutoNum type="arabicPeriod"/>
              <a:defRPr/>
            </a:pPr>
            <a:endParaRPr lang="en-US" sz="2400" b="1" dirty="0">
              <a:cs typeface="+mn-cs"/>
            </a:endParaRPr>
          </a:p>
          <a:p>
            <a:pPr marL="412750" indent="-342900" algn="r" rtl="1" eaLnBrk="1" hangingPunct="1">
              <a:buFont typeface="+mj-lt"/>
              <a:buAutoNum type="arabicPeriod"/>
              <a:defRPr/>
            </a:pPr>
            <a:r>
              <a:rPr lang="ar-SA" sz="2400" b="1" dirty="0">
                <a:cs typeface="+mn-cs"/>
              </a:rPr>
              <a:t>ما </a:t>
            </a:r>
            <a:r>
              <a:rPr lang="ar-SA" sz="2400" b="1" dirty="0">
                <a:solidFill>
                  <a:srgbClr val="FF0000"/>
                </a:solidFill>
                <a:cs typeface="+mn-cs"/>
              </a:rPr>
              <a:t>المعلومات</a:t>
            </a:r>
            <a:r>
              <a:rPr lang="ar-SA" sz="2400" b="1" dirty="0">
                <a:cs typeface="+mn-cs"/>
              </a:rPr>
              <a:t>/ المعطيات/ الاعتبارات/ المرجحات التي ينبغي أخذها في الحسبان في المسألة؟</a:t>
            </a:r>
            <a:endParaRPr lang="en-US" sz="2400" b="1" dirty="0">
              <a:cs typeface="+mn-cs"/>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أطراف القضية</a:t>
            </a: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المعلومات الطبية عن الحالة/ التصوير الطبي الدقيق للمسألة/ التشخيص، العلاج المتوفر، توقعات الشفاء (تطور الحالة)</a:t>
            </a:r>
            <a:endParaRPr lang="en-US" sz="2400" b="1" dirty="0">
              <a:latin typeface="Arial" pitchFamily="34" charset="0"/>
              <a:cs typeface="Arial" pitchFamily="34" charset="0"/>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العواقب </a:t>
            </a:r>
            <a:r>
              <a:rPr lang="ar-SA" sz="2400" b="1" dirty="0" err="1">
                <a:latin typeface="Arial" pitchFamily="34" charset="0"/>
                <a:cs typeface="Arial" pitchFamily="34" charset="0"/>
              </a:rPr>
              <a:t>والمآلات</a:t>
            </a:r>
            <a:r>
              <a:rPr lang="ar-SA" sz="2400" b="1" dirty="0">
                <a:latin typeface="Arial" pitchFamily="34" charset="0"/>
                <a:cs typeface="Arial" pitchFamily="34" charset="0"/>
              </a:rPr>
              <a:t>/ الأثر المترتب على القرار/ تأثر نوعية الحياة بالقرار/ تأثر الأطراف الأخرى بالقرار</a:t>
            </a:r>
            <a:endParaRPr lang="en-US" sz="2400" b="1" dirty="0">
              <a:latin typeface="Arial" pitchFamily="34" charset="0"/>
              <a:cs typeface="Arial" pitchFamily="34" charset="0"/>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الأولويات وتزاحم الحقوق</a:t>
            </a:r>
            <a:endParaRPr lang="en-US" sz="2400" b="1" dirty="0">
              <a:latin typeface="Arial" pitchFamily="34" charset="0"/>
              <a:cs typeface="Arial" pitchFamily="34" charset="0"/>
            </a:endParaRPr>
          </a:p>
        </p:txBody>
      </p:sp>
      <p:sp>
        <p:nvSpPr>
          <p:cNvPr id="50179" name="عنصر نائب للتذييل 3">
            <a:extLst>
              <a:ext uri="{FF2B5EF4-FFF2-40B4-BE49-F238E27FC236}">
                <a16:creationId xmlns:a16="http://schemas.microsoft.com/office/drawing/2014/main" id="{CD38E76F-CF47-B94C-8F33-969E96C48457}"/>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1502420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a:extLst>
              <a:ext uri="{FF2B5EF4-FFF2-40B4-BE49-F238E27FC236}">
                <a16:creationId xmlns:a16="http://schemas.microsoft.com/office/drawing/2014/main" id="{93742731-7FC5-5A46-903D-444A36F84682}"/>
              </a:ext>
            </a:extLst>
          </p:cNvPr>
          <p:cNvSpPr>
            <a:spLocks noGrp="1"/>
          </p:cNvSpPr>
          <p:nvPr>
            <p:ph type="title"/>
          </p:nvPr>
        </p:nvSpPr>
        <p:spPr/>
        <p:txBody>
          <a:bodyPr/>
          <a:lstStyle/>
          <a:p>
            <a:pPr eaLnBrk="1" hangingPunct="1"/>
            <a:endParaRPr lang="ar-SA" altLang="ar-SA">
              <a:cs typeface="Arial" panose="020B0604020202020204" pitchFamily="34" charset="0"/>
            </a:endParaRPr>
          </a:p>
        </p:txBody>
      </p:sp>
      <p:sp>
        <p:nvSpPr>
          <p:cNvPr id="3" name="عنصر نائب للمحتوى 2">
            <a:extLst>
              <a:ext uri="{FF2B5EF4-FFF2-40B4-BE49-F238E27FC236}">
                <a16:creationId xmlns:a16="http://schemas.microsoft.com/office/drawing/2014/main" id="{9EF9B40B-B29B-1F4D-8C16-146511216A4F}"/>
              </a:ext>
            </a:extLst>
          </p:cNvPr>
          <p:cNvSpPr>
            <a:spLocks noGrp="1"/>
          </p:cNvSpPr>
          <p:nvPr>
            <p:ph idx="1"/>
          </p:nvPr>
        </p:nvSpPr>
        <p:spPr>
          <a:xfrm>
            <a:off x="1052423" y="1380227"/>
            <a:ext cx="10377577" cy="4836424"/>
          </a:xfrm>
        </p:spPr>
        <p:txBody>
          <a:bodyPr>
            <a:normAutofit lnSpcReduction="10000"/>
          </a:bodyPr>
          <a:lstStyle/>
          <a:p>
            <a:pPr marL="412750" indent="-342900" algn="r" rtl="1" eaLnBrk="1" hangingPunct="1">
              <a:buFont typeface="+mj-lt"/>
              <a:buAutoNum type="arabicPeriod" startAt="3"/>
              <a:defRPr/>
            </a:pPr>
            <a:r>
              <a:rPr lang="ar-SA" sz="2400" b="1" dirty="0">
                <a:cs typeface="+mj-cs"/>
              </a:rPr>
              <a:t>ما </a:t>
            </a:r>
            <a:r>
              <a:rPr lang="ar-SA" sz="2400" b="1" dirty="0">
                <a:solidFill>
                  <a:srgbClr val="FF0000"/>
                </a:solidFill>
                <a:cs typeface="+mj-cs"/>
              </a:rPr>
              <a:t>المبادئ</a:t>
            </a:r>
            <a:r>
              <a:rPr lang="ar-SA" sz="2400" b="1" dirty="0">
                <a:cs typeface="+mj-cs"/>
              </a:rPr>
              <a:t> الأخلاقية والشرعية والقانونية التي تجب مراعاتها؟</a:t>
            </a:r>
            <a:endParaRPr lang="en-US" sz="2400" b="1" dirty="0">
              <a:cs typeface="+mj-cs"/>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حقوق أطراف المسألة وواجباتهم ورغباتهم أو وصاياهم</a:t>
            </a:r>
            <a:endParaRPr lang="en-US" sz="2400" b="1" dirty="0">
              <a:latin typeface="Arial" pitchFamily="34" charset="0"/>
              <a:cs typeface="Arial" pitchFamily="34" charset="0"/>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المصالح والمفاسد</a:t>
            </a:r>
            <a:endParaRPr lang="en-US" sz="2400" b="1" dirty="0">
              <a:latin typeface="Arial" pitchFamily="34" charset="0"/>
              <a:cs typeface="Arial" pitchFamily="34" charset="0"/>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الحلال والحرام في المسألة/ النصوص/ الاعتبارات الشرعية</a:t>
            </a:r>
            <a:endParaRPr lang="en-US" sz="2400" b="1" dirty="0">
              <a:latin typeface="Arial" pitchFamily="34" charset="0"/>
              <a:cs typeface="Arial" pitchFamily="34" charset="0"/>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ما تجب مراعاته من نظام الأخلاقيات/ القانون/ الأحكام القضائية</a:t>
            </a:r>
            <a:endParaRPr lang="en-US" sz="2400" b="1" dirty="0">
              <a:latin typeface="Arial" pitchFamily="34" charset="0"/>
              <a:cs typeface="Arial" pitchFamily="34" charset="0"/>
            </a:endParaRPr>
          </a:p>
          <a:p>
            <a:pPr algn="r" rtl="1" eaLnBrk="1" hangingPunct="1">
              <a:buFont typeface="Wingdings 2" panose="05020102010507070707" pitchFamily="18" charset="2"/>
              <a:buChar char=""/>
              <a:defRPr/>
            </a:pPr>
            <a:endParaRPr lang="en-US" sz="2400" b="1" dirty="0">
              <a:latin typeface="Arial" pitchFamily="34" charset="0"/>
              <a:cs typeface="Arial" pitchFamily="34" charset="0"/>
            </a:endParaRPr>
          </a:p>
          <a:p>
            <a:pPr marL="412750" indent="-342900" algn="r" rtl="1" eaLnBrk="1" hangingPunct="1">
              <a:buFont typeface="+mj-lt"/>
              <a:buAutoNum type="arabicPeriod" startAt="4"/>
              <a:defRPr/>
            </a:pPr>
            <a:r>
              <a:rPr lang="ar-SA" sz="2400" b="1" dirty="0">
                <a:cs typeface="+mj-cs"/>
              </a:rPr>
              <a:t>ما </a:t>
            </a:r>
            <a:r>
              <a:rPr lang="ar-SA" sz="2400" b="1" dirty="0">
                <a:solidFill>
                  <a:srgbClr val="FF0000"/>
                </a:solidFill>
                <a:cs typeface="+mj-cs"/>
              </a:rPr>
              <a:t>الأقوال</a:t>
            </a:r>
            <a:r>
              <a:rPr lang="ar-SA" sz="2400" b="1" dirty="0">
                <a:cs typeface="+mj-cs"/>
              </a:rPr>
              <a:t> المحتملة في المسألة؟ ودليل كل قول ونقاشه، والرأي المختار في المسألة، وسبب الترجيح</a:t>
            </a:r>
            <a:endParaRPr lang="en-US" sz="2400" b="1" dirty="0">
              <a:cs typeface="+mj-cs"/>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فتاوى العلماء في المسألة أو في ما يشبهها من المسائل</a:t>
            </a:r>
            <a:endParaRPr lang="en-US" sz="2400" b="1" dirty="0">
              <a:latin typeface="Arial" pitchFamily="34" charset="0"/>
              <a:cs typeface="Arial" pitchFamily="34" charset="0"/>
            </a:endParaRPr>
          </a:p>
          <a:p>
            <a:pPr lvl="1" algn="r" rtl="1" eaLnBrk="1" hangingPunct="1">
              <a:buFont typeface="Wingdings 2" panose="05020102010507070707" pitchFamily="18" charset="2"/>
              <a:buChar char=""/>
              <a:defRPr/>
            </a:pPr>
            <a:r>
              <a:rPr lang="ar-SA" sz="2400" b="1" dirty="0">
                <a:latin typeface="Arial" pitchFamily="34" charset="0"/>
                <a:cs typeface="Arial" pitchFamily="34" charset="0"/>
              </a:rPr>
              <a:t>أقوال علماء الأخلاق في المسألة/ ما الملحظ الأخلاقي في المسألة؟</a:t>
            </a:r>
            <a:endParaRPr lang="en-US" sz="2400" b="1" dirty="0">
              <a:latin typeface="Arial" pitchFamily="34" charset="0"/>
              <a:cs typeface="Arial" pitchFamily="34" charset="0"/>
            </a:endParaRPr>
          </a:p>
          <a:p>
            <a:pPr marL="412750" indent="-342900" algn="r" rtl="1" eaLnBrk="1" hangingPunct="1">
              <a:buFont typeface="+mj-lt"/>
              <a:buAutoNum type="arabicPeriod" startAt="4"/>
              <a:defRPr/>
            </a:pPr>
            <a:r>
              <a:rPr lang="ar-SA" sz="2400" b="1" dirty="0">
                <a:cs typeface="+mj-cs"/>
              </a:rPr>
              <a:t>ما </a:t>
            </a:r>
            <a:r>
              <a:rPr lang="ar-SA" sz="2400" b="1" dirty="0">
                <a:solidFill>
                  <a:srgbClr val="FF0000"/>
                </a:solidFill>
                <a:cs typeface="+mj-cs"/>
              </a:rPr>
              <a:t>الرأي المختار </a:t>
            </a:r>
            <a:r>
              <a:rPr lang="ar-SA" sz="2400" b="1" dirty="0">
                <a:cs typeface="+mj-cs"/>
              </a:rPr>
              <a:t>في المسألة، وسبب الترجيح؟ وما </a:t>
            </a:r>
            <a:r>
              <a:rPr lang="ar-SA" sz="2400" b="1" dirty="0">
                <a:solidFill>
                  <a:srgbClr val="FF0000"/>
                </a:solidFill>
                <a:cs typeface="+mj-cs"/>
              </a:rPr>
              <a:t>التصرف الصحيح </a:t>
            </a:r>
            <a:r>
              <a:rPr lang="ar-SA" sz="2400" b="1" dirty="0">
                <a:cs typeface="+mj-cs"/>
              </a:rPr>
              <a:t>في هذه الحالة تحديداً؟</a:t>
            </a:r>
            <a:endParaRPr lang="en-US" sz="2400" b="1" dirty="0">
              <a:cs typeface="+mj-cs"/>
            </a:endParaRPr>
          </a:p>
          <a:p>
            <a:pPr algn="r" rtl="1" eaLnBrk="1" hangingPunct="1">
              <a:buFont typeface="Wingdings 2" panose="05020102010507070707" pitchFamily="18" charset="2"/>
              <a:buChar char=""/>
              <a:defRPr/>
            </a:pPr>
            <a:endParaRPr lang="ar-SA" sz="2400" b="1" dirty="0"/>
          </a:p>
        </p:txBody>
      </p:sp>
      <p:sp>
        <p:nvSpPr>
          <p:cNvPr id="4" name="عنصر نائب للتذييل 3">
            <a:extLst>
              <a:ext uri="{FF2B5EF4-FFF2-40B4-BE49-F238E27FC236}">
                <a16:creationId xmlns:a16="http://schemas.microsoft.com/office/drawing/2014/main" id="{4140A6CE-665D-D346-A8D3-C64EE70AEBB4}"/>
              </a:ext>
            </a:extLst>
          </p:cNvPr>
          <p:cNvSpPr>
            <a:spLocks noGrp="1"/>
          </p:cNvSpPr>
          <p:nvPr>
            <p:ph type="ftr" sz="quarter" idx="11"/>
          </p:nvPr>
        </p:nvSpPr>
        <p:spPr/>
        <p:txBody>
          <a:bodyPr/>
          <a:lstStyle/>
          <a:p>
            <a:pPr>
              <a:defRPr/>
            </a:pPr>
            <a:r>
              <a:rPr lang="ar-SA">
                <a:solidFill>
                  <a:srgbClr val="94C600"/>
                </a:solidFill>
                <a:latin typeface="Century Gothic"/>
                <a:cs typeface="Tahoma" panose="020B0604030504040204" pitchFamily="34" charset="0"/>
              </a:rPr>
              <a:t>تحليل الحالات الأخلاقية .. د خالد الجابر</a:t>
            </a:r>
          </a:p>
        </p:txBody>
      </p:sp>
      <p:sp>
        <p:nvSpPr>
          <p:cNvPr id="26629" name="عنصر نائب لرقم الشريحة 4">
            <a:extLst>
              <a:ext uri="{FF2B5EF4-FFF2-40B4-BE49-F238E27FC236}">
                <a16:creationId xmlns:a16="http://schemas.microsoft.com/office/drawing/2014/main" id="{8109C39A-C663-3143-A72E-BE3827083C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8220637-DE0F-2144-AC54-58776376C909}" type="slidenum">
              <a:rPr lang="ar-SA" altLang="ar-SA">
                <a:solidFill>
                  <a:srgbClr val="FEFEFE"/>
                </a:solidFill>
                <a:latin typeface="Century Gothic" panose="020B0502020202020204" pitchFamily="34" charset="0"/>
              </a:rPr>
              <a:pPr fontAlgn="base">
                <a:spcBef>
                  <a:spcPct val="0"/>
                </a:spcBef>
                <a:spcAft>
                  <a:spcPct val="0"/>
                </a:spcAft>
              </a:pPr>
              <a:t>24</a:t>
            </a:fld>
            <a:endParaRPr lang="ar-SA" altLang="ar-SA">
              <a:solidFill>
                <a:srgbClr val="FEFEFE"/>
              </a:solidFill>
              <a:latin typeface="Century Gothic" panose="020B0502020202020204" pitchFamily="34" charset="0"/>
              <a:cs typeface="Tahoma" panose="020B0604030504040204" pitchFamily="34" charset="0"/>
            </a:endParaRPr>
          </a:p>
        </p:txBody>
      </p:sp>
    </p:spTree>
    <p:extLst>
      <p:ext uri="{BB962C8B-B14F-4D97-AF65-F5344CB8AC3E}">
        <p14:creationId xmlns:p14="http://schemas.microsoft.com/office/powerpoint/2010/main" val="3888088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198" y="603551"/>
            <a:ext cx="10133164" cy="6019918"/>
          </a:xfrm>
          <a:prstGeom prst="rect">
            <a:avLst/>
          </a:prstGeom>
          <a:solidFill>
            <a:schemeClr val="accent1"/>
          </a:solidFill>
        </p:spPr>
        <p:txBody>
          <a:bodyPr wrap="square">
            <a:spAutoFit/>
          </a:bodyPr>
          <a:lstStyle/>
          <a:p>
            <a:pPr marR="0" lvl="0" algn="just" defTabSz="914400" rtl="1" eaLnBrk="1" fontAlgn="auto" latinLnBrk="0" hangingPunct="1">
              <a:lnSpc>
                <a:spcPct val="107000"/>
              </a:lnSpc>
              <a:spcBef>
                <a:spcPts val="0"/>
              </a:spcBef>
              <a:spcAft>
                <a:spcPts val="800"/>
              </a:spcAft>
              <a:buClrTx/>
              <a:buSzTx/>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١. </a:t>
            </a:r>
            <a:r>
              <a:rPr kumimoji="0" lang="ar-SA" sz="2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ما السؤال الاخلاقي أو الأسئلة الأخلاقية في المسألة؟ وتحديد محل الإشكال الحقيقي</a:t>
            </a:r>
            <a:endPar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R="0" lvl="0" algn="just" defTabSz="914400" rtl="1" eaLnBrk="1" fontAlgn="auto" latinLnBrk="0" hangingPunct="1">
              <a:lnSpc>
                <a:spcPct val="107000"/>
              </a:lnSpc>
              <a:spcBef>
                <a:spcPts val="0"/>
              </a:spcBef>
              <a:spcAft>
                <a:spcPts val="800"/>
              </a:spcAft>
              <a:buClrTx/>
              <a:buSzTx/>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٢. </a:t>
            </a:r>
            <a:r>
              <a:rPr kumimoji="0" lang="ar-SA" sz="20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ماالمعلومات</a:t>
            </a:r>
            <a:r>
              <a:rPr kumimoji="0" lang="ar-SA" sz="2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/المعطيات/ الاعتبارات/المرجحات التي ينبغي أخذها في الحسبان في المسألة؟</a:t>
            </a:r>
            <a:endPar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أطراف القضية</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المعلومات الطبية عن الحالة/التصوير الطبي الدقيق للمسألة/ التشخيص،العلاج المتوفر،توقعات الشفاء(تطور الحالة)</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العواقب والمآلات/ الأثر المترتب</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lang="ar-SA" sz="2000" dirty="0">
                <a:solidFill>
                  <a:schemeClr val="bg1"/>
                </a:solidFill>
                <a:latin typeface="Calibri" panose="020F0502020204030204" pitchFamily="34" charset="0"/>
                <a:ea typeface="Calibri" panose="020F0502020204030204" pitchFamily="34" charset="0"/>
                <a:cs typeface="Arial" panose="020B0604020202020204" pitchFamily="34" charset="0"/>
              </a:rPr>
              <a:t>٣. </a:t>
            </a:r>
            <a:r>
              <a:rPr kumimoji="0" lang="ar-SA" sz="2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ما المبادئ الأخلاقية والشرعية والقانونية التي تجب مراعاتها؟</a:t>
            </a:r>
            <a:endPar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حقوق أطراف المسألة وواجباتهم ورغباتهم أو وصاياهم.</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المصالح والمفاسد.</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الحلال والحرام في المسألة/ النصوص/ الإعتبارات الشرعية.</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ما تجب مراعاته من نظام الأخلاقيات/ القانون/ الأحكام القضائية.</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lang="ar-SA" sz="2000" dirty="0">
                <a:solidFill>
                  <a:schemeClr val="bg1"/>
                </a:solidFill>
                <a:latin typeface="Calibri" panose="020F0502020204030204" pitchFamily="34" charset="0"/>
                <a:ea typeface="Calibri" panose="020F0502020204030204" pitchFamily="34" charset="0"/>
                <a:cs typeface="Arial" panose="020B0604020202020204" pitchFamily="34" charset="0"/>
              </a:rPr>
              <a:t>٤. </a:t>
            </a:r>
            <a:r>
              <a:rPr kumimoji="0" lang="ar-SA" sz="2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ما الأقوال المحتملة في المسألة؟ ودليل كل قول ونقاشه، والرأي المختار في المسألة، وسبب الترجيح.</a:t>
            </a:r>
            <a:endPar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فتاوى العلماء في المسألة أو في ما يشبهها من المسائل.</a:t>
            </a:r>
            <a:endPar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أقوال علماء الأخلاق في المسألة/ ما الملحظ الأخلاقي في المسألة؟</a:t>
            </a:r>
            <a:endParaRPr lang="ar-SA"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kumimoji="0" lang="ar-SA"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٥. </a:t>
            </a:r>
            <a:r>
              <a:rPr kumimoji="0" lang="ar-SA" sz="2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ما الرأي المختار في المسألة، وسبب الترجيح؟ وما التصرف الصحيح في هذه الحالة تحديداً؟</a:t>
            </a:r>
            <a:endPar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0414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75005"/>
            <a:ext cx="9144000" cy="1022136"/>
          </a:xfrm>
          <a:solidFill>
            <a:schemeClr val="accent1"/>
          </a:solidFill>
        </p:spPr>
        <p:txBody>
          <a:bodyPr/>
          <a:lstStyle/>
          <a:p>
            <a:r>
              <a:rPr lang="ar-SA" dirty="0"/>
              <a:t>نموذج معدل</a:t>
            </a:r>
            <a:endParaRPr lang="en-US" dirty="0"/>
          </a:p>
        </p:txBody>
      </p:sp>
    </p:spTree>
    <p:extLst>
      <p:ext uri="{BB962C8B-B14F-4D97-AF65-F5344CB8AC3E}">
        <p14:creationId xmlns:p14="http://schemas.microsoft.com/office/powerpoint/2010/main" val="374928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653" y="585316"/>
            <a:ext cx="9563350" cy="6019918"/>
          </a:xfrm>
          <a:prstGeom prst="rect">
            <a:avLst/>
          </a:prstGeom>
        </p:spPr>
        <p:txBody>
          <a:bodyPr wrap="square">
            <a:spAutoFit/>
          </a:bodyPr>
          <a:lstStyle/>
          <a:p>
            <a:pPr marL="228600" marR="0" lvl="0" indent="0" algn="just" defTabSz="914400" rtl="1" eaLnBrk="1" fontAlgn="auto" latinLnBrk="0" hangingPunct="1">
              <a:lnSpc>
                <a:spcPct val="107000"/>
              </a:lnSpc>
              <a:spcBef>
                <a:spcPts val="0"/>
              </a:spcBef>
              <a:spcAft>
                <a:spcPts val="80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أولا: جمع المعلومات والحقائق ويشمل ذلك:</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التصور او التصوير الطبي الدقيق للمسألة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الآثار والمآلات المترتبة عليها عند التدخل أو عدم التدخل – الأطراف المتأثرة بالقضية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ثانياً: تحديد السؤال الأخلاقي أو القضية الأخلاقية بوضوح.</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ثالثاً: المبادئ الشرعية والأخلاقية ذات العلاقة بالقضية المطروحة ومدى تطبيقها ويشمل ذلك:</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mj-lt"/>
              <a:buAutoNum type="arabicParen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النصوص الشرعية.</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mj-lt"/>
              <a:buAutoNum type="arabicParen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مقاصد الشريعة الإسلامية.</a:t>
            </a:r>
          </a:p>
          <a:p>
            <a:pPr marL="342900" marR="0" lvl="0" indent="-342900" algn="just" defTabSz="914400" rtl="1" eaLnBrk="1" fontAlgn="auto" latinLnBrk="0" hangingPunct="1">
              <a:lnSpc>
                <a:spcPct val="107000"/>
              </a:lnSpc>
              <a:spcBef>
                <a:spcPts val="0"/>
              </a:spcBef>
              <a:spcAft>
                <a:spcPts val="800"/>
              </a:spcAft>
              <a:buClrTx/>
              <a:buSzTx/>
              <a:buFont typeface="+mj-lt"/>
              <a:buAutoNum type="arabicParen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القواعد الفقهية</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mj-lt"/>
              <a:buAutoNum type="arabicParen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المصالح والمفاسد.</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mj-lt"/>
              <a:buAutoNum type="arabicParen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القواعد الأخلاقية.</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mj-lt"/>
              <a:buAutoNum type="arabicParenR"/>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الحقوق والواجبات.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رابعاً: الخيارات المتاحة، مع مراعاة: الأنظمة والقوانين والفتاوى والأحكام القضائية.</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خامساً: اتخاذ القرار المناسب حسب الراجح.</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سادسا: تقييم التجربة للإستفادة منها مستقبلاً.</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465825" y="276045"/>
            <a:ext cx="11524891" cy="629728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241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5">
            <a:extLst>
              <a:ext uri="{FF2B5EF4-FFF2-40B4-BE49-F238E27FC236}">
                <a16:creationId xmlns:a16="http://schemas.microsoft.com/office/drawing/2014/main" id="{B8BA492B-DA67-9D49-9AB0-2DC644512368}"/>
              </a:ext>
            </a:extLst>
          </p:cNvPr>
          <p:cNvSpPr>
            <a:spLocks noGrp="1"/>
          </p:cNvSpPr>
          <p:nvPr>
            <p:ph type="title"/>
          </p:nvPr>
        </p:nvSpPr>
        <p:spPr>
          <a:xfrm>
            <a:off x="1251677" y="645105"/>
            <a:ext cx="4357499" cy="1320855"/>
          </a:xfrm>
        </p:spPr>
        <p:txBody>
          <a:bodyPr>
            <a:normAutofit/>
          </a:bodyPr>
          <a:lstStyle/>
          <a:p>
            <a:pPr eaLnBrk="1" hangingPunct="1"/>
            <a:r>
              <a:rPr lang="ar-SA" altLang="ar-SA" sz="4400">
                <a:cs typeface="Arial" panose="020B0604020202020204" pitchFamily="34" charset="0"/>
              </a:rPr>
              <a:t>حالة نقاش جماعي</a:t>
            </a:r>
          </a:p>
        </p:txBody>
      </p:sp>
      <p:sp>
        <p:nvSpPr>
          <p:cNvPr id="7" name="عنصر نائب للمحتوى 6">
            <a:extLst>
              <a:ext uri="{FF2B5EF4-FFF2-40B4-BE49-F238E27FC236}">
                <a16:creationId xmlns:a16="http://schemas.microsoft.com/office/drawing/2014/main" id="{97335DD0-5F22-FF4E-B3D2-3713DDA3C072}"/>
              </a:ext>
            </a:extLst>
          </p:cNvPr>
          <p:cNvSpPr>
            <a:spLocks noGrp="1"/>
          </p:cNvSpPr>
          <p:nvPr>
            <p:ph idx="1"/>
          </p:nvPr>
        </p:nvSpPr>
        <p:spPr>
          <a:xfrm>
            <a:off x="1245581" y="1465991"/>
            <a:ext cx="4363595" cy="4746904"/>
          </a:xfrm>
        </p:spPr>
        <p:txBody>
          <a:bodyPr>
            <a:normAutofit fontScale="92500" lnSpcReduction="20000"/>
          </a:bodyPr>
          <a:lstStyle/>
          <a:p>
            <a:pPr marL="69850" indent="0" algn="r" rtl="1" eaLnBrk="1" hangingPunct="1">
              <a:buNone/>
              <a:defRPr/>
            </a:pPr>
            <a:r>
              <a:rPr lang="ar-SA" sz="3200" dirty="0">
                <a:solidFill>
                  <a:srgbClr val="000000"/>
                </a:solidFill>
              </a:rPr>
              <a:t>بينما أنت وزملاؤك في مطعم المستشفى، سمعت أحد أساتذتك الأطباء يتكلم عن مريض جاءه في العيادة هذا الصباح. وكانت له قصة اجتماعية مشوقة، لم يذكره بالاسم لكن ذكره بوصف عرفته أنت وزملاؤك. وذكر معلومات أخرى خاصة جداً عن هذا المريض.</a:t>
            </a:r>
          </a:p>
          <a:p>
            <a:pPr algn="r" rtl="1" eaLnBrk="1" hangingPunct="1">
              <a:buFont typeface="Wingdings 2" panose="05020102010507070707" pitchFamily="18" charset="2"/>
              <a:buChar char=""/>
              <a:defRPr/>
            </a:pPr>
            <a:r>
              <a:rPr lang="ar-SA" sz="3200" dirty="0">
                <a:solidFill>
                  <a:srgbClr val="000000"/>
                </a:solidFill>
              </a:rPr>
              <a:t>حلل هذه الحالة باستخدام النموذج الإسلامي.</a:t>
            </a:r>
          </a:p>
        </p:txBody>
      </p:sp>
      <p:pic>
        <p:nvPicPr>
          <p:cNvPr id="19462" name="Picture 2" descr="A close - up of a person holding a guitar&#10;&#10;Description automatically generated with medium confidence">
            <a:extLst>
              <a:ext uri="{FF2B5EF4-FFF2-40B4-BE49-F238E27FC236}">
                <a16:creationId xmlns:a16="http://schemas.microsoft.com/office/drawing/2014/main" id="{6C9157F6-29F1-6541-8D24-631E2B7B9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853757"/>
            <a:ext cx="5176744" cy="5176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تذييل 3">
            <a:extLst>
              <a:ext uri="{FF2B5EF4-FFF2-40B4-BE49-F238E27FC236}">
                <a16:creationId xmlns:a16="http://schemas.microsoft.com/office/drawing/2014/main" id="{548A8117-9F3B-2E4F-8368-9DB9319A3309}"/>
              </a:ext>
            </a:extLst>
          </p:cNvPr>
          <p:cNvSpPr>
            <a:spLocks noGrp="1"/>
          </p:cNvSpPr>
          <p:nvPr>
            <p:ph type="ftr" sz="quarter" idx="11"/>
          </p:nvPr>
        </p:nvSpPr>
        <p:spPr>
          <a:xfrm>
            <a:off x="4038600" y="6375679"/>
            <a:ext cx="4114800" cy="345796"/>
          </a:xfrm>
        </p:spPr>
        <p:txBody>
          <a:bodyPr>
            <a:normAutofit/>
          </a:bodyPr>
          <a:lstStyle/>
          <a:p>
            <a:pPr marL="0" marR="0" lvl="0" indent="0" defTabSz="914400" rtl="1" eaLnBrk="1" fontAlgn="auto" latinLnBrk="0" hangingPunct="1">
              <a:spcBef>
                <a:spcPts val="0"/>
              </a:spcBef>
              <a:spcAft>
                <a:spcPts val="600"/>
              </a:spcAft>
              <a:buClrTx/>
              <a:buSzTx/>
              <a:buFontTx/>
              <a:buNone/>
              <a:tabLst/>
              <a:defRPr/>
            </a:pPr>
            <a:r>
              <a:rPr kumimoji="0" lang="ar-SA" b="0" i="0" u="none" strike="noStrike" kern="1200" cap="none" spc="0" normalizeH="0" baseline="0" noProof="0">
                <a:ln>
                  <a:noFill/>
                </a:ln>
                <a:effectLst/>
                <a:uLnTx/>
                <a:uFillTx/>
                <a:latin typeface="Century Gothic"/>
                <a:ea typeface="+mn-ea"/>
                <a:cs typeface="Tahoma" panose="020B0604030504040204" pitchFamily="34" charset="0"/>
              </a:rPr>
              <a:t>تحليل الحالات الأخلاقية .. د خالد الجابر</a:t>
            </a:r>
          </a:p>
        </p:txBody>
      </p:sp>
    </p:spTree>
    <p:extLst>
      <p:ext uri="{BB962C8B-B14F-4D97-AF65-F5344CB8AC3E}">
        <p14:creationId xmlns:p14="http://schemas.microsoft.com/office/powerpoint/2010/main" val="416391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عنوان 1">
            <a:extLst>
              <a:ext uri="{FF2B5EF4-FFF2-40B4-BE49-F238E27FC236}">
                <a16:creationId xmlns:a16="http://schemas.microsoft.com/office/drawing/2014/main" id="{FA96D797-A287-164E-B464-5D21212B45C9}"/>
              </a:ext>
            </a:extLst>
          </p:cNvPr>
          <p:cNvSpPr>
            <a:spLocks noGrp="1"/>
          </p:cNvSpPr>
          <p:nvPr>
            <p:ph type="title"/>
          </p:nvPr>
        </p:nvSpPr>
        <p:spPr>
          <a:xfrm>
            <a:off x="1251679" y="645107"/>
            <a:ext cx="3384329" cy="5408284"/>
          </a:xfrm>
        </p:spPr>
        <p:txBody>
          <a:bodyPr anchor="ctr">
            <a:normAutofit/>
          </a:bodyPr>
          <a:lstStyle/>
          <a:p>
            <a:pPr algn="ctr" eaLnBrk="1" hangingPunct="1"/>
            <a:r>
              <a:rPr lang="ar-SA" altLang="ar-SA" sz="5400" dirty="0">
                <a:cs typeface="Arial" panose="020B0604020202020204" pitchFamily="34" charset="0"/>
              </a:rPr>
              <a:t>حالة نقاش جماعي</a:t>
            </a:r>
          </a:p>
        </p:txBody>
      </p:sp>
      <p:sp>
        <p:nvSpPr>
          <p:cNvPr id="4" name="عنصر نائب للتذييل 3">
            <a:extLst>
              <a:ext uri="{FF2B5EF4-FFF2-40B4-BE49-F238E27FC236}">
                <a16:creationId xmlns:a16="http://schemas.microsoft.com/office/drawing/2014/main" id="{8B63C21A-CAF3-8A42-B50C-C17613398C15}"/>
              </a:ext>
            </a:extLst>
          </p:cNvPr>
          <p:cNvSpPr>
            <a:spLocks noGrp="1"/>
          </p:cNvSpPr>
          <p:nvPr>
            <p:ph type="ftr" sz="quarter" idx="11"/>
          </p:nvPr>
        </p:nvSpPr>
        <p:spPr>
          <a:xfrm>
            <a:off x="4038600" y="6375679"/>
            <a:ext cx="4114800" cy="345796"/>
          </a:xfrm>
        </p:spPr>
        <p:txBody>
          <a:bodyPr>
            <a:normAutofit/>
          </a:bodyPr>
          <a:lstStyle/>
          <a:p>
            <a:pPr>
              <a:spcAft>
                <a:spcPts val="600"/>
              </a:spcAft>
              <a:defRPr/>
            </a:pPr>
            <a:r>
              <a:rPr lang="ar-SA">
                <a:latin typeface="Century Gothic"/>
                <a:cs typeface="Tahoma" panose="020B0604030504040204" pitchFamily="34" charset="0"/>
              </a:rPr>
              <a:t>تحليل الحالات الأخلاقية .. د خالد الجابر</a:t>
            </a:r>
          </a:p>
        </p:txBody>
      </p:sp>
      <p:graphicFrame>
        <p:nvGraphicFramePr>
          <p:cNvPr id="30727" name="عنصر نائب للمحتوى 7">
            <a:extLst>
              <a:ext uri="{FF2B5EF4-FFF2-40B4-BE49-F238E27FC236}">
                <a16:creationId xmlns:a16="http://schemas.microsoft.com/office/drawing/2014/main" id="{CA369659-DCAE-40D7-A8C5-B826B789A203}"/>
              </a:ext>
            </a:extLst>
          </p:cNvPr>
          <p:cNvGraphicFramePr>
            <a:graphicFrameLocks noGrp="1"/>
          </p:cNvGraphicFramePr>
          <p:nvPr>
            <p:ph idx="1"/>
            <p:extLst>
              <p:ext uri="{D42A27DB-BD31-4B8C-83A1-F6EECF244321}">
                <p14:modId xmlns:p14="http://schemas.microsoft.com/office/powerpoint/2010/main" val="445404976"/>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76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عنوان 1">
            <a:extLst>
              <a:ext uri="{FF2B5EF4-FFF2-40B4-BE49-F238E27FC236}">
                <a16:creationId xmlns:a16="http://schemas.microsoft.com/office/drawing/2014/main" id="{EB844080-8B98-2D4A-BB29-5B7445AFF289}"/>
              </a:ext>
            </a:extLst>
          </p:cNvPr>
          <p:cNvSpPr>
            <a:spLocks noGrp="1"/>
          </p:cNvSpPr>
          <p:nvPr>
            <p:ph type="title"/>
          </p:nvPr>
        </p:nvSpPr>
        <p:spPr>
          <a:xfrm>
            <a:off x="1251679" y="645107"/>
            <a:ext cx="3384329" cy="5421436"/>
          </a:xfrm>
        </p:spPr>
        <p:txBody>
          <a:bodyPr anchor="ctr">
            <a:normAutofit/>
          </a:bodyPr>
          <a:lstStyle/>
          <a:p>
            <a:pPr eaLnBrk="1" hangingPunct="1"/>
            <a:r>
              <a:rPr lang="ar-SA" altLang="ar-SA" sz="4000" b="1" dirty="0">
                <a:cs typeface="Arial" panose="020B0604020202020204" pitchFamily="34" charset="0"/>
              </a:rPr>
              <a:t>ما معنى إطار تحليل الحالة الأخلاقية؟</a:t>
            </a:r>
          </a:p>
        </p:txBody>
      </p:sp>
      <p:sp>
        <p:nvSpPr>
          <p:cNvPr id="4" name="عنصر نائب للتذييل 3">
            <a:extLst>
              <a:ext uri="{FF2B5EF4-FFF2-40B4-BE49-F238E27FC236}">
                <a16:creationId xmlns:a16="http://schemas.microsoft.com/office/drawing/2014/main" id="{53301E2C-CBAD-E944-9EE9-08501C0E9CA4}"/>
              </a:ext>
            </a:extLst>
          </p:cNvPr>
          <p:cNvSpPr>
            <a:spLocks noGrp="1"/>
          </p:cNvSpPr>
          <p:nvPr>
            <p:ph type="ftr" sz="quarter" idx="11"/>
          </p:nvPr>
        </p:nvSpPr>
        <p:spPr>
          <a:xfrm>
            <a:off x="4038600" y="6375679"/>
            <a:ext cx="4114800" cy="345796"/>
          </a:xfrm>
        </p:spPr>
        <p:txBody>
          <a:bodyPr>
            <a:normAutofit/>
          </a:bodyPr>
          <a:lstStyle/>
          <a:p>
            <a:pPr>
              <a:spcAft>
                <a:spcPts val="600"/>
              </a:spcAft>
              <a:defRPr/>
            </a:pPr>
            <a:r>
              <a:rPr lang="ar-SA">
                <a:latin typeface="Century Gothic"/>
                <a:cs typeface="Tahoma" panose="020B0604030504040204" pitchFamily="34" charset="0"/>
              </a:rPr>
              <a:t>تحليل الحالات الأخلاقية .. د خالد الجابر</a:t>
            </a:r>
          </a:p>
        </p:txBody>
      </p:sp>
      <p:graphicFrame>
        <p:nvGraphicFramePr>
          <p:cNvPr id="11271" name="عنصر نائب للمحتوى 2">
            <a:extLst>
              <a:ext uri="{FF2B5EF4-FFF2-40B4-BE49-F238E27FC236}">
                <a16:creationId xmlns:a16="http://schemas.microsoft.com/office/drawing/2014/main" id="{0B8D1C6F-27F3-4FD7-9211-135DDC798EB2}"/>
              </a:ext>
            </a:extLst>
          </p:cNvPr>
          <p:cNvGraphicFramePr>
            <a:graphicFrameLocks noGrp="1"/>
          </p:cNvGraphicFramePr>
          <p:nvPr>
            <p:ph idx="1"/>
            <p:extLst>
              <p:ext uri="{D42A27DB-BD31-4B8C-83A1-F6EECF244321}">
                <p14:modId xmlns:p14="http://schemas.microsoft.com/office/powerpoint/2010/main" val="3270049847"/>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54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a:extLst>
              <a:ext uri="{FF2B5EF4-FFF2-40B4-BE49-F238E27FC236}">
                <a16:creationId xmlns:a16="http://schemas.microsoft.com/office/drawing/2014/main" id="{FA96D797-A287-164E-B464-5D21212B45C9}"/>
              </a:ext>
            </a:extLst>
          </p:cNvPr>
          <p:cNvSpPr>
            <a:spLocks noGrp="1"/>
          </p:cNvSpPr>
          <p:nvPr>
            <p:ph type="title"/>
          </p:nvPr>
        </p:nvSpPr>
        <p:spPr>
          <a:xfrm>
            <a:off x="1251679" y="645107"/>
            <a:ext cx="3384329" cy="5408284"/>
          </a:xfrm>
        </p:spPr>
        <p:txBody>
          <a:bodyPr anchor="ctr">
            <a:normAutofit/>
          </a:bodyPr>
          <a:lstStyle/>
          <a:p>
            <a:pPr algn="ctr" eaLnBrk="1" hangingPunct="1"/>
            <a:r>
              <a:rPr lang="ar-SA" altLang="ar-SA" sz="5400" dirty="0">
                <a:cs typeface="Arial" panose="020B0604020202020204" pitchFamily="34" charset="0"/>
              </a:rPr>
              <a:t>حالة نقاش جماعي</a:t>
            </a:r>
          </a:p>
        </p:txBody>
      </p:sp>
      <p:sp>
        <p:nvSpPr>
          <p:cNvPr id="4" name="عنصر نائب للتذييل 3">
            <a:extLst>
              <a:ext uri="{FF2B5EF4-FFF2-40B4-BE49-F238E27FC236}">
                <a16:creationId xmlns:a16="http://schemas.microsoft.com/office/drawing/2014/main" id="{8B63C21A-CAF3-8A42-B50C-C17613398C15}"/>
              </a:ext>
            </a:extLst>
          </p:cNvPr>
          <p:cNvSpPr>
            <a:spLocks noGrp="1"/>
          </p:cNvSpPr>
          <p:nvPr>
            <p:ph type="ftr" sz="quarter" idx="11"/>
          </p:nvPr>
        </p:nvSpPr>
        <p:spPr>
          <a:xfrm>
            <a:off x="4038600" y="6375679"/>
            <a:ext cx="4114800" cy="345796"/>
          </a:xfrm>
        </p:spPr>
        <p:txBody>
          <a:bodyPr>
            <a:normAutofit/>
          </a:bodyPr>
          <a:lstStyle/>
          <a:p>
            <a:pPr>
              <a:spcAft>
                <a:spcPts val="600"/>
              </a:spcAft>
              <a:defRPr/>
            </a:pPr>
            <a:r>
              <a:rPr lang="ar-SA">
                <a:latin typeface="Century Gothic"/>
                <a:cs typeface="Tahoma" panose="020B0604030504040204" pitchFamily="34" charset="0"/>
              </a:rPr>
              <a:t>تحليل الحالات الأخلاقية .. د خالد الجابر</a:t>
            </a:r>
          </a:p>
        </p:txBody>
      </p:sp>
      <p:graphicFrame>
        <p:nvGraphicFramePr>
          <p:cNvPr id="30727" name="عنصر نائب للمحتوى 7">
            <a:extLst>
              <a:ext uri="{FF2B5EF4-FFF2-40B4-BE49-F238E27FC236}">
                <a16:creationId xmlns:a16="http://schemas.microsoft.com/office/drawing/2014/main" id="{CA369659-DCAE-40D7-A8C5-B826B789A203}"/>
              </a:ext>
            </a:extLst>
          </p:cNvPr>
          <p:cNvGraphicFramePr>
            <a:graphicFrameLocks noGrp="1"/>
          </p:cNvGraphicFramePr>
          <p:nvPr>
            <p:ph idx="1"/>
            <p:extLst>
              <p:ext uri="{D42A27DB-BD31-4B8C-83A1-F6EECF244321}">
                <p14:modId xmlns:p14="http://schemas.microsoft.com/office/powerpoint/2010/main" val="689503416"/>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108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5"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1206" name="Rectangle 74">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07" name="Rectangle 76">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عنوان 1">
            <a:extLst>
              <a:ext uri="{FF2B5EF4-FFF2-40B4-BE49-F238E27FC236}">
                <a16:creationId xmlns:a16="http://schemas.microsoft.com/office/drawing/2014/main" id="{7BD534F3-FC31-2242-9492-0457AA832CF7}"/>
              </a:ext>
            </a:extLst>
          </p:cNvPr>
          <p:cNvSpPr>
            <a:spLocks noGrp="1"/>
          </p:cNvSpPr>
          <p:nvPr>
            <p:ph type="title"/>
          </p:nvPr>
        </p:nvSpPr>
        <p:spPr>
          <a:xfrm>
            <a:off x="5118306" y="1104366"/>
            <a:ext cx="6278635" cy="4649269"/>
          </a:xfrm>
        </p:spPr>
        <p:txBody>
          <a:bodyPr vert="horz" lIns="91440" tIns="45720" rIns="91440" bIns="45720" rtlCol="0" anchor="ctr">
            <a:normAutofit/>
          </a:bodyPr>
          <a:lstStyle/>
          <a:p>
            <a:pPr algn="ctr"/>
            <a:r>
              <a:rPr lang="ar-SA" altLang="ar-SA" sz="6000" b="1" dirty="0">
                <a:solidFill>
                  <a:schemeClr val="bg2"/>
                </a:solidFill>
                <a:latin typeface="Traditional Arabic" panose="02020603050405020304" pitchFamily="18" charset="-78"/>
                <a:cs typeface="Traditional Arabic" panose="02020603050405020304" pitchFamily="18" charset="-78"/>
              </a:rPr>
              <a:t>نماذج أخرى للاطلاع</a:t>
            </a:r>
            <a:endParaRPr lang="en-US" altLang="ar-SA" sz="6000" b="1" dirty="0">
              <a:solidFill>
                <a:schemeClr val="bg2"/>
              </a:solidFill>
              <a:latin typeface="Traditional Arabic" panose="02020603050405020304" pitchFamily="18" charset="-78"/>
              <a:cs typeface="Traditional Arabic" panose="02020603050405020304" pitchFamily="18" charset="-78"/>
            </a:endParaRPr>
          </a:p>
        </p:txBody>
      </p:sp>
      <p:sp>
        <p:nvSpPr>
          <p:cNvPr id="51208" name="Rectangle 78">
            <a:extLst>
              <a:ext uri="{FF2B5EF4-FFF2-40B4-BE49-F238E27FC236}">
                <a16:creationId xmlns:a16="http://schemas.microsoft.com/office/drawing/2014/main" id="{6159C197-C92F-4EEC-9821-4C2CAAB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6">
            <a:extLst>
              <a:ext uri="{FF2B5EF4-FFF2-40B4-BE49-F238E27FC236}">
                <a16:creationId xmlns:a16="http://schemas.microsoft.com/office/drawing/2014/main" id="{A863A539-3C09-4E46-97FB-DF20B3586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51203" name="عنصر نائب للتذييل 3">
            <a:extLst>
              <a:ext uri="{FF2B5EF4-FFF2-40B4-BE49-F238E27FC236}">
                <a16:creationId xmlns:a16="http://schemas.microsoft.com/office/drawing/2014/main" id="{17B07DF1-4646-A346-B0B1-362F4116E549}"/>
              </a:ext>
            </a:extLst>
          </p:cNvPr>
          <p:cNvSpPr>
            <a:spLocks noGrp="1"/>
          </p:cNvSpPr>
          <p:nvPr>
            <p:ph type="ftr" sz="quarter" idx="11"/>
          </p:nvPr>
        </p:nvSpPr>
        <p:spPr bwMode="auto">
          <a:xfrm>
            <a:off x="5118307" y="6375679"/>
            <a:ext cx="5092494" cy="345796"/>
          </a:xfrm>
        </p:spPr>
        <p:txBody>
          <a:bodyPr vert="horz" lIns="91440" tIns="45720" rIns="91440" bIns="45720" numCol="1" rtlCol="0" anchor="ctr" anchorCtr="0" compatLnSpc="1">
            <a:prstTxWarp prst="textNoShape">
              <a:avLst/>
            </a:prstTxWarp>
            <a:normAutofit/>
          </a:bodyPr>
          <a:lstStyle/>
          <a:p>
            <a:pPr algn="l" defTabSz="457200" fontAlgn="base">
              <a:spcBef>
                <a:spcPct val="0"/>
              </a:spcBef>
              <a:spcAft>
                <a:spcPts val="600"/>
              </a:spcAft>
              <a:defRPr/>
            </a:pPr>
            <a:r>
              <a:rPr lang="en-US">
                <a:solidFill>
                  <a:schemeClr val="accent1">
                    <a:lumMod val="50000"/>
                  </a:schemeClr>
                </a:solidFill>
              </a:rPr>
              <a:t>تحليل الحالات الأخلاقية .. د خالد الجابر</a:t>
            </a:r>
          </a:p>
        </p:txBody>
      </p:sp>
    </p:spTree>
    <p:extLst>
      <p:ext uri="{BB962C8B-B14F-4D97-AF65-F5344CB8AC3E}">
        <p14:creationId xmlns:p14="http://schemas.microsoft.com/office/powerpoint/2010/main" val="298468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5" name="Rectangle 72">
            <a:extLst>
              <a:ext uri="{FF2B5EF4-FFF2-40B4-BE49-F238E27FC236}">
                <a16:creationId xmlns:a16="http://schemas.microsoft.com/office/drawing/2014/main" id="{F902D9C3-A2D6-427B-9932-595C8854D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6" name="Picture 32772" descr="Close-up unopened pill packets">
            <a:extLst>
              <a:ext uri="{FF2B5EF4-FFF2-40B4-BE49-F238E27FC236}">
                <a16:creationId xmlns:a16="http://schemas.microsoft.com/office/drawing/2014/main" id="{1C0E4D83-F486-4F37-B72B-0802AE0169DB}"/>
              </a:ext>
            </a:extLst>
          </p:cNvPr>
          <p:cNvPicPr>
            <a:picLocks noChangeAspect="1"/>
          </p:cNvPicPr>
          <p:nvPr/>
        </p:nvPicPr>
        <p:blipFill rotWithShape="1">
          <a:blip r:embed="rId2"/>
          <a:srcRect l="34671" r="28619"/>
          <a:stretch/>
        </p:blipFill>
        <p:spPr>
          <a:xfrm>
            <a:off x="8362943" y="10"/>
            <a:ext cx="3829057" cy="6857990"/>
          </a:xfrm>
          <a:prstGeom prst="rect">
            <a:avLst/>
          </a:prstGeom>
        </p:spPr>
      </p:pic>
      <p:sp>
        <p:nvSpPr>
          <p:cNvPr id="32777" name="Freeform 13">
            <a:extLst>
              <a:ext uri="{FF2B5EF4-FFF2-40B4-BE49-F238E27FC236}">
                <a16:creationId xmlns:a16="http://schemas.microsoft.com/office/drawing/2014/main" id="{29F962F9-373D-428A-A8D8-2D9BCEFAE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32770" name="Rectangle 4">
            <a:extLst>
              <a:ext uri="{FF2B5EF4-FFF2-40B4-BE49-F238E27FC236}">
                <a16:creationId xmlns:a16="http://schemas.microsoft.com/office/drawing/2014/main" id="{50243384-1C9B-944D-AE40-67F018167B43}"/>
              </a:ext>
            </a:extLst>
          </p:cNvPr>
          <p:cNvSpPr>
            <a:spLocks noGrp="1"/>
          </p:cNvSpPr>
          <p:nvPr>
            <p:ph type="ctrTitle"/>
          </p:nvPr>
        </p:nvSpPr>
        <p:spPr>
          <a:xfrm>
            <a:off x="544403" y="1098388"/>
            <a:ext cx="7818540" cy="4394988"/>
          </a:xfrm>
        </p:spPr>
        <p:txBody>
          <a:bodyPr>
            <a:normAutofit/>
          </a:bodyPr>
          <a:lstStyle/>
          <a:p>
            <a:pPr eaLnBrk="1" hangingPunct="1"/>
            <a:r>
              <a:rPr lang="ar-SA" altLang="ar-SA" sz="8500" b="1" dirty="0">
                <a:solidFill>
                  <a:schemeClr val="bg1"/>
                </a:solidFill>
                <a:cs typeface="Arial" panose="020B0604020202020204" pitchFamily="34" charset="0"/>
              </a:rPr>
              <a:t>نموذج الكلية الأمريكية للأطباء</a:t>
            </a:r>
            <a:br>
              <a:rPr lang="ar-SA" altLang="ar-SA" sz="8500" b="1" dirty="0">
                <a:solidFill>
                  <a:schemeClr val="bg1"/>
                </a:solidFill>
                <a:cs typeface="Arial" panose="020B0604020202020204" pitchFamily="34" charset="0"/>
              </a:rPr>
            </a:br>
            <a:r>
              <a:rPr lang="ar-SA" altLang="ar-SA" sz="8500" b="1" dirty="0">
                <a:solidFill>
                  <a:schemeClr val="bg1"/>
                </a:solidFill>
                <a:cs typeface="Arial" panose="020B0604020202020204" pitchFamily="34" charset="0"/>
              </a:rPr>
              <a:t> </a:t>
            </a:r>
            <a:r>
              <a:rPr lang="en-US" altLang="ar-SA" sz="8500" b="1" dirty="0">
                <a:solidFill>
                  <a:schemeClr val="bg1"/>
                </a:solidFill>
                <a:cs typeface="Arial" panose="020B0604020202020204" pitchFamily="34" charset="0"/>
              </a:rPr>
              <a:t>ACP 2005</a:t>
            </a:r>
          </a:p>
        </p:txBody>
      </p:sp>
      <p:sp>
        <p:nvSpPr>
          <p:cNvPr id="32771" name="Rectangle 5">
            <a:extLst>
              <a:ext uri="{FF2B5EF4-FFF2-40B4-BE49-F238E27FC236}">
                <a16:creationId xmlns:a16="http://schemas.microsoft.com/office/drawing/2014/main" id="{CCDE557B-02E2-3C46-9BB4-CC88D7B9F3D8}"/>
              </a:ext>
            </a:extLst>
          </p:cNvPr>
          <p:cNvSpPr>
            <a:spLocks noGrp="1"/>
          </p:cNvSpPr>
          <p:nvPr>
            <p:ph type="subTitle" idx="1"/>
          </p:nvPr>
        </p:nvSpPr>
        <p:spPr>
          <a:xfrm>
            <a:off x="544403" y="5563388"/>
            <a:ext cx="7818540" cy="742279"/>
          </a:xfrm>
        </p:spPr>
        <p:txBody>
          <a:bodyPr>
            <a:normAutofit/>
          </a:bodyPr>
          <a:lstStyle/>
          <a:p>
            <a:pPr marL="69850" algn="l" eaLnBrk="1" hangingPunct="1"/>
            <a:endParaRPr lang="en-US" altLang="ar-SA">
              <a:solidFill>
                <a:schemeClr val="bg2"/>
              </a:solidFill>
              <a:cs typeface="Arial" panose="020B0604020202020204" pitchFamily="34" charset="0"/>
            </a:endParaRPr>
          </a:p>
        </p:txBody>
      </p:sp>
      <p:sp>
        <p:nvSpPr>
          <p:cNvPr id="32778" name="Rectangle 76">
            <a:extLst>
              <a:ext uri="{FF2B5EF4-FFF2-40B4-BE49-F238E27FC236}">
                <a16:creationId xmlns:a16="http://schemas.microsoft.com/office/drawing/2014/main" id="{5155704F-2692-4975-BBA1-97A45EFD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16">
            <a:extLst>
              <a:ext uri="{FF2B5EF4-FFF2-40B4-BE49-F238E27FC236}">
                <a16:creationId xmlns:a16="http://schemas.microsoft.com/office/drawing/2014/main" id="{8F8E3D33-6F4C-400D-9EDE-338E0B568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3280847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2FE87F-206A-5840-9A75-C3A28DDBE5FA}"/>
              </a:ext>
            </a:extLst>
          </p:cNvPr>
          <p:cNvSpPr>
            <a:spLocks noGrp="1"/>
          </p:cNvSpPr>
          <p:nvPr>
            <p:ph type="title"/>
          </p:nvPr>
        </p:nvSpPr>
        <p:spPr>
          <a:xfrm>
            <a:off x="2566989" y="620713"/>
            <a:ext cx="7024687" cy="1143000"/>
          </a:xfrm>
        </p:spPr>
        <p:txBody>
          <a:bodyPr>
            <a:normAutofit/>
          </a:bodyPr>
          <a:lstStyle/>
          <a:p>
            <a:pPr algn="ctr" eaLnBrk="1" hangingPunct="1">
              <a:defRPr/>
            </a:pPr>
            <a:r>
              <a:rPr lang="ar-SA" sz="3600" dirty="0"/>
              <a:t>نموذج الكلية الأمريكية للأطباء</a:t>
            </a:r>
            <a:br>
              <a:rPr lang="ar-SA" sz="3600" dirty="0"/>
            </a:br>
            <a:r>
              <a:rPr lang="ar-SA" sz="3600" dirty="0"/>
              <a:t> </a:t>
            </a:r>
            <a:r>
              <a:rPr lang="en-US" sz="3600" dirty="0"/>
              <a:t>ACP 2005</a:t>
            </a:r>
            <a:endParaRPr lang="ar-SA" sz="3600" dirty="0"/>
          </a:p>
        </p:txBody>
      </p:sp>
      <p:sp>
        <p:nvSpPr>
          <p:cNvPr id="3" name="عنصر نائب للمحتوى 2">
            <a:extLst>
              <a:ext uri="{FF2B5EF4-FFF2-40B4-BE49-F238E27FC236}">
                <a16:creationId xmlns:a16="http://schemas.microsoft.com/office/drawing/2014/main" id="{A73EC160-4E81-8940-A3F4-75FBD4DCC421}"/>
              </a:ext>
            </a:extLst>
          </p:cNvPr>
          <p:cNvSpPr>
            <a:spLocks noGrp="1"/>
          </p:cNvSpPr>
          <p:nvPr>
            <p:ph idx="1"/>
          </p:nvPr>
        </p:nvSpPr>
        <p:spPr>
          <a:xfrm>
            <a:off x="2114550" y="1700214"/>
            <a:ext cx="8929687" cy="5021261"/>
          </a:xfrm>
        </p:spPr>
        <p:txBody>
          <a:bodyPr rtlCol="0">
            <a:normAutofit fontScale="92500"/>
          </a:bodyPr>
          <a:lstStyle/>
          <a:p>
            <a:pPr marL="68580" indent="0" algn="l" rtl="0" eaLnBrk="1" fontAlgn="auto" hangingPunct="1">
              <a:spcAft>
                <a:spcPts val="0"/>
              </a:spcAft>
              <a:buNone/>
              <a:defRPr/>
            </a:pPr>
            <a:r>
              <a:rPr lang="en-US" sz="1800" b="1" dirty="0">
                <a:cs typeface="+mn-cs"/>
              </a:rPr>
              <a:t>1. Define</a:t>
            </a:r>
            <a:r>
              <a:rPr lang="en-US" sz="1800" i="1" dirty="0">
                <a:cs typeface="+mn-cs"/>
              </a:rPr>
              <a:t> the ethics problem as an "ought" or "should" question</a:t>
            </a:r>
            <a:r>
              <a:rPr lang="en-US" sz="1800" dirty="0">
                <a:cs typeface="+mn-cs"/>
              </a:rPr>
              <a:t>.</a:t>
            </a:r>
          </a:p>
          <a:p>
            <a:pPr marL="68580" indent="0" algn="l" rtl="0" eaLnBrk="1" fontAlgn="auto" hangingPunct="1">
              <a:spcAft>
                <a:spcPts val="0"/>
              </a:spcAft>
              <a:buNone/>
              <a:defRPr/>
            </a:pPr>
            <a:r>
              <a:rPr lang="en-US" sz="1800" b="1" dirty="0">
                <a:cs typeface="+mn-cs"/>
              </a:rPr>
              <a:t>2.</a:t>
            </a:r>
          </a:p>
          <a:p>
            <a:pPr marL="640080" lvl="1" indent="-274320" algn="l" rtl="0" eaLnBrk="1" fontAlgn="auto" hangingPunct="1">
              <a:spcAft>
                <a:spcPts val="0"/>
              </a:spcAft>
              <a:buFont typeface="Wingdings 2" panose="05020102010507070707" pitchFamily="18" charset="2"/>
              <a:buChar char=""/>
              <a:defRPr/>
            </a:pPr>
            <a:r>
              <a:rPr lang="en-US" sz="1600" dirty="0"/>
              <a:t>2a. </a:t>
            </a:r>
            <a:r>
              <a:rPr lang="en-US" sz="1600" i="1" dirty="0"/>
              <a:t>List significant facts and uncertainties that are relevant to the question.</a:t>
            </a:r>
            <a:endParaRPr lang="en-US" sz="1600" dirty="0"/>
          </a:p>
          <a:p>
            <a:pPr marL="640080" lvl="1" indent="-274320" algn="l" rtl="0" eaLnBrk="1" fontAlgn="auto" hangingPunct="1">
              <a:spcAft>
                <a:spcPts val="0"/>
              </a:spcAft>
              <a:buFont typeface="Wingdings 2" panose="05020102010507070707" pitchFamily="18" charset="2"/>
              <a:buChar char=""/>
              <a:defRPr/>
            </a:pPr>
            <a:r>
              <a:rPr lang="en-US" sz="1600" dirty="0"/>
              <a:t>2b. </a:t>
            </a:r>
            <a:r>
              <a:rPr lang="en-US" sz="1600" i="1" dirty="0"/>
              <a:t>Include physiologic facts.</a:t>
            </a:r>
            <a:endParaRPr lang="en-US" sz="1600" dirty="0"/>
          </a:p>
          <a:p>
            <a:pPr marL="640080" lvl="1" indent="-274320" algn="l" rtl="0" eaLnBrk="1" fontAlgn="auto" hangingPunct="1">
              <a:spcAft>
                <a:spcPts val="0"/>
              </a:spcAft>
              <a:buFont typeface="Wingdings 2" panose="05020102010507070707" pitchFamily="18" charset="2"/>
              <a:buChar char=""/>
              <a:defRPr/>
            </a:pPr>
            <a:r>
              <a:rPr lang="en-US" sz="1600" dirty="0"/>
              <a:t>2c. </a:t>
            </a:r>
            <a:r>
              <a:rPr lang="en-US" sz="1600" i="1" dirty="0"/>
              <a:t>Include significant medical uncertainties (such as prognosis and 	outcomes with and without treatment). </a:t>
            </a:r>
            <a:endParaRPr lang="en-US" sz="1600" dirty="0"/>
          </a:p>
          <a:p>
            <a:pPr marL="640080" lvl="1" indent="-274320" algn="l" rtl="0" eaLnBrk="1" fontAlgn="auto" hangingPunct="1">
              <a:spcAft>
                <a:spcPts val="0"/>
              </a:spcAft>
              <a:buFont typeface="Wingdings 2" panose="05020102010507070707" pitchFamily="18" charset="2"/>
              <a:buChar char=""/>
              <a:defRPr/>
            </a:pPr>
            <a:r>
              <a:rPr lang="en-US" sz="1600" dirty="0"/>
              <a:t>2d. </a:t>
            </a:r>
            <a:r>
              <a:rPr lang="en-US" sz="1600" i="1" dirty="0"/>
              <a:t>Include the benefits and harms of the treatment options.</a:t>
            </a:r>
            <a:endParaRPr lang="en-US" sz="1600" dirty="0"/>
          </a:p>
          <a:p>
            <a:pPr marL="68580" indent="0" algn="l" rtl="0" eaLnBrk="1" fontAlgn="auto" hangingPunct="1">
              <a:spcAft>
                <a:spcPts val="0"/>
              </a:spcAft>
              <a:buNone/>
              <a:defRPr/>
            </a:pPr>
            <a:r>
              <a:rPr lang="en-US" sz="1800" b="1" dirty="0">
                <a:cs typeface="+mn-cs"/>
              </a:rPr>
              <a:t>3. Identify </a:t>
            </a:r>
            <a:r>
              <a:rPr lang="en-US" sz="1800" i="1" dirty="0">
                <a:cs typeface="+mn-cs"/>
              </a:rPr>
              <a:t>a decision maker.</a:t>
            </a:r>
            <a:r>
              <a:rPr lang="en-US" sz="1800" dirty="0">
                <a:cs typeface="+mn-cs"/>
              </a:rPr>
              <a:t> </a:t>
            </a:r>
          </a:p>
          <a:p>
            <a:pPr marL="68580" indent="0" algn="l" rtl="0" eaLnBrk="1" fontAlgn="auto" hangingPunct="1">
              <a:spcAft>
                <a:spcPts val="0"/>
              </a:spcAft>
              <a:buNone/>
              <a:defRPr/>
            </a:pPr>
            <a:r>
              <a:rPr lang="en-US" sz="1800" b="1" dirty="0">
                <a:cs typeface="+mn-cs"/>
              </a:rPr>
              <a:t>4. Give </a:t>
            </a:r>
            <a:r>
              <a:rPr lang="en-US" sz="1800" i="1" dirty="0">
                <a:cs typeface="+mn-cs"/>
              </a:rPr>
              <a:t>understandable, relevant, desired information to the decision maker and dispel myths and misconceptions. </a:t>
            </a:r>
            <a:endParaRPr lang="en-US" sz="1800" dirty="0">
              <a:cs typeface="+mn-cs"/>
            </a:endParaRPr>
          </a:p>
          <a:p>
            <a:pPr marL="68580" indent="0" algn="l" rtl="0" eaLnBrk="1" fontAlgn="auto" hangingPunct="1">
              <a:spcAft>
                <a:spcPts val="0"/>
              </a:spcAft>
              <a:buNone/>
              <a:defRPr/>
            </a:pPr>
            <a:r>
              <a:rPr lang="en-US" sz="1800" b="1" dirty="0">
                <a:cs typeface="+mn-cs"/>
              </a:rPr>
              <a:t>5. Solicit </a:t>
            </a:r>
            <a:r>
              <a:rPr lang="en-US" sz="1800" i="1" dirty="0">
                <a:cs typeface="+mn-cs"/>
              </a:rPr>
              <a:t>values of the patient that are relevant to the question.</a:t>
            </a:r>
            <a:r>
              <a:rPr lang="en-US" sz="1800" dirty="0">
                <a:cs typeface="+mn-cs"/>
              </a:rPr>
              <a:t> </a:t>
            </a:r>
          </a:p>
          <a:p>
            <a:pPr marL="68580" indent="0" algn="l" rtl="0" eaLnBrk="1" fontAlgn="auto" hangingPunct="1">
              <a:spcAft>
                <a:spcPts val="0"/>
              </a:spcAft>
              <a:buNone/>
              <a:defRPr/>
            </a:pPr>
            <a:r>
              <a:rPr lang="en-US" sz="1800" b="1" dirty="0">
                <a:cs typeface="+mn-cs"/>
              </a:rPr>
              <a:t>6. Identify </a:t>
            </a:r>
            <a:r>
              <a:rPr lang="en-US" sz="1800" i="1" dirty="0">
                <a:cs typeface="+mn-cs"/>
              </a:rPr>
              <a:t>health professional values.</a:t>
            </a:r>
            <a:r>
              <a:rPr lang="en-US" sz="1800" dirty="0">
                <a:cs typeface="+mn-cs"/>
              </a:rPr>
              <a:t> </a:t>
            </a:r>
          </a:p>
          <a:p>
            <a:pPr marL="68580" indent="0" algn="l" rtl="0" eaLnBrk="1" fontAlgn="auto" hangingPunct="1">
              <a:spcAft>
                <a:spcPts val="0"/>
              </a:spcAft>
              <a:buNone/>
              <a:defRPr/>
            </a:pPr>
            <a:r>
              <a:rPr lang="en-US" sz="1800" b="1" dirty="0">
                <a:cs typeface="+mn-cs"/>
              </a:rPr>
              <a:t>7. Propose </a:t>
            </a:r>
            <a:r>
              <a:rPr lang="en-US" sz="1800" i="1" dirty="0">
                <a:cs typeface="+mn-cs"/>
              </a:rPr>
              <a:t>and critique solutions, including multiple options for treatment and alternative providers.</a:t>
            </a:r>
            <a:endParaRPr lang="en-US" sz="1800" dirty="0">
              <a:cs typeface="+mn-cs"/>
            </a:endParaRPr>
          </a:p>
          <a:p>
            <a:pPr marL="68580" indent="0" algn="l" rtl="0" eaLnBrk="1" fontAlgn="auto" hangingPunct="1">
              <a:spcAft>
                <a:spcPts val="0"/>
              </a:spcAft>
              <a:buNone/>
              <a:defRPr/>
            </a:pPr>
            <a:r>
              <a:rPr lang="en-US" sz="1800" b="1" dirty="0">
                <a:cs typeface="+mn-cs"/>
              </a:rPr>
              <a:t>8. Identify </a:t>
            </a:r>
            <a:r>
              <a:rPr lang="en-US" sz="1800" i="1" dirty="0">
                <a:cs typeface="+mn-cs"/>
              </a:rPr>
              <a:t>and remove or address constraints on solutions (such as reimbursement, unavailability of services, laws, or legal myths).</a:t>
            </a:r>
            <a:endParaRPr lang="en-US" sz="1800" dirty="0">
              <a:cs typeface="+mn-cs"/>
            </a:endParaRPr>
          </a:p>
        </p:txBody>
      </p:sp>
      <p:sp>
        <p:nvSpPr>
          <p:cNvPr id="49155" name="عنصر نائب للتذييل 3">
            <a:extLst>
              <a:ext uri="{FF2B5EF4-FFF2-40B4-BE49-F238E27FC236}">
                <a16:creationId xmlns:a16="http://schemas.microsoft.com/office/drawing/2014/main" id="{C8DA71D6-5AAB-3C4D-951F-6E58C94880AA}"/>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
        <p:nvSpPr>
          <p:cNvPr id="33797" name="عنصر نائب لرقم الشريحة 4">
            <a:extLst>
              <a:ext uri="{FF2B5EF4-FFF2-40B4-BE49-F238E27FC236}">
                <a16:creationId xmlns:a16="http://schemas.microsoft.com/office/drawing/2014/main" id="{60EBB426-23E8-5A4E-993A-0D9E97D3CF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63D29A8-18A1-EC4C-99D9-EFF86EFE2BAA}" type="slidenum">
              <a:rPr lang="ar-SA" altLang="ar-SA">
                <a:solidFill>
                  <a:srgbClr val="FEFEFE"/>
                </a:solidFill>
                <a:latin typeface="Century Gothic" panose="020B0502020202020204" pitchFamily="34" charset="0"/>
              </a:rPr>
              <a:pPr fontAlgn="base">
                <a:spcBef>
                  <a:spcPct val="0"/>
                </a:spcBef>
                <a:spcAft>
                  <a:spcPct val="0"/>
                </a:spcAft>
              </a:pPr>
              <a:t>33</a:t>
            </a:fld>
            <a:endParaRPr lang="ar-SA" altLang="ar-SA">
              <a:solidFill>
                <a:srgbClr val="FEFEFE"/>
              </a:solidFill>
              <a:latin typeface="Century Gothic" panose="020B0502020202020204" pitchFamily="34" charset="0"/>
              <a:cs typeface="Tahoma" panose="020B0604030504040204" pitchFamily="34" charset="0"/>
            </a:endParaRPr>
          </a:p>
        </p:txBody>
      </p:sp>
    </p:spTree>
    <p:extLst>
      <p:ext uri="{BB962C8B-B14F-4D97-AF65-F5344CB8AC3E}">
        <p14:creationId xmlns:p14="http://schemas.microsoft.com/office/powerpoint/2010/main" val="1865865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255">
            <a:extLst>
              <a:ext uri="{FF2B5EF4-FFF2-40B4-BE49-F238E27FC236}">
                <a16:creationId xmlns:a16="http://schemas.microsoft.com/office/drawing/2014/main" id="{C43AE51B-5C33-4D4E-8864-EB8978C57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a:extLst>
              <a:ext uri="{FF2B5EF4-FFF2-40B4-BE49-F238E27FC236}">
                <a16:creationId xmlns:a16="http://schemas.microsoft.com/office/drawing/2014/main" id="{DCC95CE1-0880-B342-846A-4D976F718CDC}"/>
              </a:ext>
            </a:extLst>
          </p:cNvPr>
          <p:cNvSpPr>
            <a:spLocks noGrp="1"/>
          </p:cNvSpPr>
          <p:nvPr>
            <p:ph type="ctrTitle"/>
          </p:nvPr>
        </p:nvSpPr>
        <p:spPr>
          <a:xfrm>
            <a:off x="644849" y="954923"/>
            <a:ext cx="5875694" cy="4656552"/>
          </a:xfrm>
        </p:spPr>
        <p:txBody>
          <a:bodyPr>
            <a:normAutofit/>
          </a:bodyPr>
          <a:lstStyle/>
          <a:p>
            <a:pPr eaLnBrk="1" hangingPunct="1"/>
            <a:r>
              <a:rPr lang="ar-SA" altLang="ar-SA" b="1" dirty="0">
                <a:solidFill>
                  <a:schemeClr val="tx1"/>
                </a:solidFill>
                <a:cs typeface="Arial" panose="020B0604020202020204" pitchFamily="34" charset="0"/>
              </a:rPr>
              <a:t>نموذج جامعة واشنطن</a:t>
            </a:r>
            <a:endParaRPr lang="en-US" altLang="ar-SA" b="1" dirty="0">
              <a:solidFill>
                <a:schemeClr val="tx1"/>
              </a:solidFill>
              <a:cs typeface="Arial" panose="020B0604020202020204" pitchFamily="34" charset="0"/>
            </a:endParaRPr>
          </a:p>
        </p:txBody>
      </p:sp>
      <p:sp>
        <p:nvSpPr>
          <p:cNvPr id="34821" name="Freeform 22">
            <a:extLst>
              <a:ext uri="{FF2B5EF4-FFF2-40B4-BE49-F238E27FC236}">
                <a16:creationId xmlns:a16="http://schemas.microsoft.com/office/drawing/2014/main" id="{A372FEB2-70B1-49BF-A428-97330A29B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70" name="Graphic 13" descr="Questions">
            <a:extLst>
              <a:ext uri="{FF2B5EF4-FFF2-40B4-BE49-F238E27FC236}">
                <a16:creationId xmlns:a16="http://schemas.microsoft.com/office/drawing/2014/main" id="{7E96B69F-89A5-46A9-A92F-5434F5307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433164"/>
            <a:ext cx="3995589" cy="3995589"/>
          </a:xfrm>
          <a:prstGeom prst="rect">
            <a:avLst/>
          </a:prstGeom>
        </p:spPr>
      </p:pic>
    </p:spTree>
    <p:extLst>
      <p:ext uri="{BB962C8B-B14F-4D97-AF65-F5344CB8AC3E}">
        <p14:creationId xmlns:p14="http://schemas.microsoft.com/office/powerpoint/2010/main" val="2922106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a:extLst>
              <a:ext uri="{FF2B5EF4-FFF2-40B4-BE49-F238E27FC236}">
                <a16:creationId xmlns:a16="http://schemas.microsoft.com/office/drawing/2014/main" id="{AA621EA9-87AB-BC49-A734-31E7449F6E94}"/>
              </a:ext>
            </a:extLst>
          </p:cNvPr>
          <p:cNvSpPr>
            <a:spLocks noGrp="1"/>
          </p:cNvSpPr>
          <p:nvPr>
            <p:ph type="title"/>
          </p:nvPr>
        </p:nvSpPr>
        <p:spPr/>
        <p:txBody>
          <a:bodyPr/>
          <a:lstStyle/>
          <a:p>
            <a:pPr algn="ctr" eaLnBrk="1" hangingPunct="1"/>
            <a:r>
              <a:rPr lang="ar-SA" altLang="ar-SA" b="1">
                <a:solidFill>
                  <a:srgbClr val="FF0000"/>
                </a:solidFill>
                <a:cs typeface="Arial" panose="020B0604020202020204" pitchFamily="34" charset="0"/>
              </a:rPr>
              <a:t>نموذج جامعة واشنطن</a:t>
            </a:r>
          </a:p>
        </p:txBody>
      </p:sp>
      <p:sp>
        <p:nvSpPr>
          <p:cNvPr id="35843" name="عنصر نائب للمحتوى 2">
            <a:extLst>
              <a:ext uri="{FF2B5EF4-FFF2-40B4-BE49-F238E27FC236}">
                <a16:creationId xmlns:a16="http://schemas.microsoft.com/office/drawing/2014/main" id="{62724E74-3AED-B448-BEAE-01FD78C25BF7}"/>
              </a:ext>
            </a:extLst>
          </p:cNvPr>
          <p:cNvSpPr>
            <a:spLocks noGrp="1"/>
          </p:cNvSpPr>
          <p:nvPr>
            <p:ph idx="1"/>
          </p:nvPr>
        </p:nvSpPr>
        <p:spPr/>
        <p:txBody>
          <a:bodyPr/>
          <a:lstStyle/>
          <a:p>
            <a:pPr algn="r" rtl="1" eaLnBrk="1" hangingPunct="1"/>
            <a:r>
              <a:rPr lang="en-US" altLang="ar-SA" dirty="0" err="1">
                <a:cs typeface="Arial" panose="020B0604020202020204" pitchFamily="34" charset="0"/>
              </a:rPr>
              <a:t>Jonsen</a:t>
            </a:r>
            <a:r>
              <a:rPr lang="en-US" altLang="ar-SA" dirty="0">
                <a:cs typeface="Arial" panose="020B0604020202020204" pitchFamily="34" charset="0"/>
              </a:rPr>
              <a:t>, Siegler and </a:t>
            </a:r>
            <a:r>
              <a:rPr lang="en-US" altLang="ar-SA" dirty="0" err="1">
                <a:cs typeface="Arial" panose="020B0604020202020204" pitchFamily="34" charset="0"/>
              </a:rPr>
              <a:t>Winslade</a:t>
            </a:r>
            <a:r>
              <a:rPr lang="en-US" altLang="ar-SA" dirty="0">
                <a:cs typeface="Arial" panose="020B0604020202020204" pitchFamily="34" charset="0"/>
              </a:rPr>
              <a:t> 1998  </a:t>
            </a:r>
            <a:r>
              <a:rPr lang="en-US" altLang="ar-SA" b="1" dirty="0">
                <a:cs typeface="Arial" panose="020B0604020202020204" pitchFamily="34" charset="0"/>
              </a:rPr>
              <a:t>four "topics"  model</a:t>
            </a:r>
          </a:p>
          <a:p>
            <a:pPr algn="r" rtl="1" eaLnBrk="1" hangingPunct="1"/>
            <a:endParaRPr lang="en-US" altLang="ar-SA" b="1" dirty="0">
              <a:cs typeface="Arial" panose="020B0604020202020204" pitchFamily="34" charset="0"/>
            </a:endParaRPr>
          </a:p>
          <a:p>
            <a:pPr algn="r" rtl="1" eaLnBrk="1" hangingPunct="1"/>
            <a:r>
              <a:rPr lang="en-US" altLang="ar-SA" b="1" dirty="0">
                <a:cs typeface="Arial" panose="020B0604020202020204" pitchFamily="34" charset="0"/>
              </a:rPr>
              <a:t>Designed especially for difficult cases</a:t>
            </a:r>
          </a:p>
        </p:txBody>
      </p:sp>
      <p:sp>
        <p:nvSpPr>
          <p:cNvPr id="44035" name="عنصر نائب للتذييل 3">
            <a:extLst>
              <a:ext uri="{FF2B5EF4-FFF2-40B4-BE49-F238E27FC236}">
                <a16:creationId xmlns:a16="http://schemas.microsoft.com/office/drawing/2014/main" id="{AB611BF9-6C68-154B-B243-AD6F4FD4D7D7}"/>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
        <p:nvSpPr>
          <p:cNvPr id="35845" name="عنصر نائب لرقم الشريحة 4">
            <a:extLst>
              <a:ext uri="{FF2B5EF4-FFF2-40B4-BE49-F238E27FC236}">
                <a16:creationId xmlns:a16="http://schemas.microsoft.com/office/drawing/2014/main" id="{79C159CF-73F9-D945-8881-57945D2A36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857FBAE8-C5A4-3F4A-949E-E202D7F592C7}" type="slidenum">
              <a:rPr lang="ar-SA" altLang="ar-SA">
                <a:solidFill>
                  <a:srgbClr val="FEFEFE"/>
                </a:solidFill>
                <a:latin typeface="Century Gothic" panose="020B0502020202020204" pitchFamily="34" charset="0"/>
              </a:rPr>
              <a:pPr fontAlgn="base">
                <a:spcBef>
                  <a:spcPct val="0"/>
                </a:spcBef>
                <a:spcAft>
                  <a:spcPct val="0"/>
                </a:spcAft>
              </a:pPr>
              <a:t>35</a:t>
            </a:fld>
            <a:endParaRPr lang="ar-SA" altLang="ar-SA">
              <a:solidFill>
                <a:srgbClr val="FEFEFE"/>
              </a:solidFill>
              <a:latin typeface="Century Gothic" panose="020B0502020202020204" pitchFamily="34" charset="0"/>
              <a:cs typeface="Tahoma" panose="020B0604030504040204" pitchFamily="34" charset="0"/>
            </a:endParaRPr>
          </a:p>
        </p:txBody>
      </p:sp>
    </p:spTree>
    <p:extLst>
      <p:ext uri="{BB962C8B-B14F-4D97-AF65-F5344CB8AC3E}">
        <p14:creationId xmlns:p14="http://schemas.microsoft.com/office/powerpoint/2010/main" val="2369343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a:extLst>
              <a:ext uri="{FF2B5EF4-FFF2-40B4-BE49-F238E27FC236}">
                <a16:creationId xmlns:a16="http://schemas.microsoft.com/office/drawing/2014/main" id="{C36E1306-F1A4-0C4A-8178-2ADB14892BAB}"/>
              </a:ext>
            </a:extLst>
          </p:cNvPr>
          <p:cNvSpPr>
            <a:spLocks noGrp="1"/>
          </p:cNvSpPr>
          <p:nvPr>
            <p:ph type="title"/>
          </p:nvPr>
        </p:nvSpPr>
        <p:spPr/>
        <p:txBody>
          <a:bodyPr/>
          <a:lstStyle/>
          <a:p>
            <a:pPr eaLnBrk="1" hangingPunct="1"/>
            <a:endParaRPr lang="ar-SA" altLang="ar-SA">
              <a:cs typeface="Arial" panose="020B0604020202020204" pitchFamily="34" charset="0"/>
            </a:endParaRPr>
          </a:p>
        </p:txBody>
      </p:sp>
      <p:pic>
        <p:nvPicPr>
          <p:cNvPr id="36869" name="Picture 1" descr="http://ccn.aacnjournals.org/content/25/1/38/T2.large.jpg">
            <a:extLst>
              <a:ext uri="{FF2B5EF4-FFF2-40B4-BE49-F238E27FC236}">
                <a16:creationId xmlns:a16="http://schemas.microsoft.com/office/drawing/2014/main" id="{7D3798A5-FF1F-8E4E-92A6-3530D1D4DBF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15888"/>
            <a:ext cx="9144000" cy="6742112"/>
          </a:xfrm>
        </p:spPr>
      </p:pic>
      <p:sp>
        <p:nvSpPr>
          <p:cNvPr id="46082" name="عنصر نائب للتذييل 2">
            <a:extLst>
              <a:ext uri="{FF2B5EF4-FFF2-40B4-BE49-F238E27FC236}">
                <a16:creationId xmlns:a16="http://schemas.microsoft.com/office/drawing/2014/main" id="{AA468F29-9940-1345-AE01-EE2AC3E5531D}"/>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ar-SA">
                <a:solidFill>
                  <a:srgbClr val="94C600"/>
                </a:solidFill>
                <a:latin typeface="Century Gothic"/>
                <a:cs typeface="Tahoma" panose="020B0604030504040204" pitchFamily="34" charset="0"/>
              </a:rPr>
              <a:t>تحليل الحالات الأخلاقية .. د خالد الجابر</a:t>
            </a:r>
          </a:p>
        </p:txBody>
      </p:sp>
      <p:sp>
        <p:nvSpPr>
          <p:cNvPr id="36868" name="عنصر نائب لرقم الشريحة 4">
            <a:extLst>
              <a:ext uri="{FF2B5EF4-FFF2-40B4-BE49-F238E27FC236}">
                <a16:creationId xmlns:a16="http://schemas.microsoft.com/office/drawing/2014/main" id="{3BD6F781-2044-2443-BB85-B27EAD6D26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BDBA5D7-BDFE-9E42-9E32-971051867F13}" type="slidenum">
              <a:rPr lang="ar-SA" altLang="ar-SA">
                <a:solidFill>
                  <a:srgbClr val="FEFEFE"/>
                </a:solidFill>
                <a:latin typeface="Century Gothic" panose="020B0502020202020204" pitchFamily="34" charset="0"/>
              </a:rPr>
              <a:pPr fontAlgn="base">
                <a:spcBef>
                  <a:spcPct val="0"/>
                </a:spcBef>
                <a:spcAft>
                  <a:spcPct val="0"/>
                </a:spcAft>
              </a:pPr>
              <a:t>36</a:t>
            </a:fld>
            <a:endParaRPr lang="ar-SA" altLang="ar-SA">
              <a:solidFill>
                <a:srgbClr val="FEFEFE"/>
              </a:solidFill>
              <a:latin typeface="Century Gothic" panose="020B0502020202020204" pitchFamily="34" charset="0"/>
              <a:cs typeface="Tahoma" panose="020B0604030504040204" pitchFamily="34" charset="0"/>
            </a:endParaRPr>
          </a:p>
        </p:txBody>
      </p:sp>
    </p:spTree>
    <p:extLst>
      <p:ext uri="{BB962C8B-B14F-4D97-AF65-F5344CB8AC3E}">
        <p14:creationId xmlns:p14="http://schemas.microsoft.com/office/powerpoint/2010/main" val="1802691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302C3AB-F411-8545-B055-3E5DE6D974AC}"/>
              </a:ext>
            </a:extLst>
          </p:cNvPr>
          <p:cNvSpPr>
            <a:spLocks noGrp="1"/>
          </p:cNvSpPr>
          <p:nvPr>
            <p:ph type="title"/>
          </p:nvPr>
        </p:nvSpPr>
        <p:spPr/>
        <p:txBody>
          <a:bodyPr/>
          <a:lstStyle/>
          <a:p>
            <a:pPr eaLnBrk="1" hangingPunct="1"/>
            <a:r>
              <a:rPr lang="en-US" altLang="ar-SA">
                <a:cs typeface="Arial" panose="020B0604020202020204" pitchFamily="34" charset="0"/>
              </a:rPr>
              <a:t>Ethox.. </a:t>
            </a:r>
            <a:r>
              <a:rPr lang="en-US" altLang="ar-SA" sz="2400">
                <a:cs typeface="Arial" panose="020B0604020202020204" pitchFamily="34" charset="0"/>
              </a:rPr>
              <a:t>Ethics center at Oxford</a:t>
            </a:r>
            <a:br>
              <a:rPr lang="ar-SA" altLang="ar-SA" sz="2400">
                <a:cs typeface="Arial" panose="020B0604020202020204" pitchFamily="34" charset="0"/>
              </a:rPr>
            </a:br>
            <a:r>
              <a:rPr lang="ar-SA" altLang="ar-SA" sz="2400" b="1">
                <a:cs typeface="Arial" panose="020B0604020202020204" pitchFamily="34" charset="0"/>
              </a:rPr>
              <a:t>نموذج أكسفورد</a:t>
            </a:r>
            <a:endParaRPr lang="en-US" altLang="ar-SA" sz="2400" b="1">
              <a:cs typeface="Arial" panose="020B0604020202020204" pitchFamily="34" charset="0"/>
            </a:endParaRPr>
          </a:p>
        </p:txBody>
      </p:sp>
      <p:sp>
        <p:nvSpPr>
          <p:cNvPr id="37891" name="Rectangle 3">
            <a:extLst>
              <a:ext uri="{FF2B5EF4-FFF2-40B4-BE49-F238E27FC236}">
                <a16:creationId xmlns:a16="http://schemas.microsoft.com/office/drawing/2014/main" id="{40F1AD59-482C-2645-B2FC-7514A3F28ACA}"/>
              </a:ext>
            </a:extLst>
          </p:cNvPr>
          <p:cNvSpPr>
            <a:spLocks noGrp="1"/>
          </p:cNvSpPr>
          <p:nvPr>
            <p:ph idx="1"/>
          </p:nvPr>
        </p:nvSpPr>
        <p:spPr>
          <a:xfrm>
            <a:off x="1251678" y="1761746"/>
            <a:ext cx="10178322" cy="3593591"/>
          </a:xfrm>
        </p:spPr>
        <p:txBody>
          <a:bodyPr>
            <a:noAutofit/>
          </a:bodyPr>
          <a:lstStyle/>
          <a:p>
            <a:pPr algn="l" rtl="0" eaLnBrk="1" hangingPunct="1">
              <a:lnSpc>
                <a:spcPct val="80000"/>
              </a:lnSpc>
              <a:buFont typeface="Wingdings 2" pitchFamily="2" charset="2"/>
              <a:buNone/>
            </a:pPr>
            <a:r>
              <a:rPr lang="en-US" altLang="ar-SA" sz="1400" b="1" dirty="0">
                <a:cs typeface="Arial" panose="020B0604020202020204" pitchFamily="34" charset="0"/>
              </a:rPr>
              <a:t>Step 1</a:t>
            </a:r>
            <a:endParaRPr lang="en-US" altLang="ar-SA" sz="1400" dirty="0">
              <a:cs typeface="Arial" panose="020B0604020202020204" pitchFamily="34" charset="0"/>
            </a:endParaRPr>
          </a:p>
          <a:p>
            <a:pPr algn="l" rtl="0" eaLnBrk="1" hangingPunct="1">
              <a:lnSpc>
                <a:spcPct val="80000"/>
              </a:lnSpc>
            </a:pPr>
            <a:r>
              <a:rPr lang="en-US" altLang="ar-SA" sz="1400" dirty="0">
                <a:cs typeface="Arial" panose="020B0604020202020204" pitchFamily="34" charset="0"/>
              </a:rPr>
              <a:t>What are the facts of the case?</a:t>
            </a:r>
          </a:p>
          <a:p>
            <a:pPr algn="l" rtl="0" eaLnBrk="1" hangingPunct="1">
              <a:lnSpc>
                <a:spcPct val="80000"/>
              </a:lnSpc>
            </a:pPr>
            <a:r>
              <a:rPr lang="en-US" altLang="ar-SA" sz="1400" dirty="0">
                <a:cs typeface="Arial" panose="020B0604020202020204" pitchFamily="34" charset="0"/>
              </a:rPr>
              <a:t>What would constitute an appropriate decision making process?</a:t>
            </a:r>
            <a:endParaRPr lang="en-US" altLang="ar-SA" sz="1400" b="1" dirty="0">
              <a:cs typeface="Arial" panose="020B0604020202020204" pitchFamily="34" charset="0"/>
            </a:endParaRPr>
          </a:p>
          <a:p>
            <a:pPr algn="l" rtl="0" eaLnBrk="1" hangingPunct="1">
              <a:lnSpc>
                <a:spcPct val="80000"/>
              </a:lnSpc>
              <a:buFont typeface="Wingdings 2" pitchFamily="2" charset="2"/>
              <a:buNone/>
            </a:pPr>
            <a:r>
              <a:rPr lang="en-US" altLang="ar-SA" sz="1400" b="1" dirty="0">
                <a:cs typeface="Arial" panose="020B0604020202020204" pitchFamily="34" charset="0"/>
              </a:rPr>
              <a:t>Step 2</a:t>
            </a:r>
            <a:endParaRPr lang="en-US" altLang="ar-SA" sz="1400" dirty="0">
              <a:cs typeface="Arial" panose="020B0604020202020204" pitchFamily="34" charset="0"/>
            </a:endParaRPr>
          </a:p>
          <a:p>
            <a:pPr algn="l" rtl="0" eaLnBrk="1" hangingPunct="1">
              <a:lnSpc>
                <a:spcPct val="80000"/>
              </a:lnSpc>
            </a:pPr>
            <a:r>
              <a:rPr lang="en-US" altLang="ar-SA" sz="1400" dirty="0">
                <a:cs typeface="Arial" panose="020B0604020202020204" pitchFamily="34" charset="0"/>
              </a:rPr>
              <a:t>List possible options</a:t>
            </a:r>
            <a:endParaRPr lang="en-US" altLang="ar-SA" sz="1400" b="1" dirty="0">
              <a:cs typeface="Arial" panose="020B0604020202020204" pitchFamily="34" charset="0"/>
            </a:endParaRPr>
          </a:p>
          <a:p>
            <a:pPr algn="l" rtl="0" eaLnBrk="1" hangingPunct="1">
              <a:lnSpc>
                <a:spcPct val="80000"/>
              </a:lnSpc>
              <a:buFont typeface="Wingdings 2" pitchFamily="2" charset="2"/>
              <a:buNone/>
            </a:pPr>
            <a:r>
              <a:rPr lang="en-US" altLang="ar-SA" sz="1400" b="1" dirty="0">
                <a:cs typeface="Arial" panose="020B0604020202020204" pitchFamily="34" charset="0"/>
              </a:rPr>
              <a:t>Step 3</a:t>
            </a:r>
            <a:endParaRPr lang="en-US" altLang="ar-SA" sz="1400" dirty="0">
              <a:cs typeface="Arial" panose="020B0604020202020204" pitchFamily="34" charset="0"/>
            </a:endParaRPr>
          </a:p>
          <a:p>
            <a:pPr algn="l" rtl="0" eaLnBrk="1" hangingPunct="1">
              <a:lnSpc>
                <a:spcPct val="80000"/>
              </a:lnSpc>
            </a:pPr>
            <a:r>
              <a:rPr lang="en-US" altLang="ar-SA" sz="1400" dirty="0">
                <a:cs typeface="Arial" panose="020B0604020202020204" pitchFamily="34" charset="0"/>
              </a:rPr>
              <a:t>What are the morally significant features of each option?</a:t>
            </a:r>
          </a:p>
          <a:p>
            <a:pPr algn="l" rtl="0" eaLnBrk="1" hangingPunct="1">
              <a:lnSpc>
                <a:spcPct val="80000"/>
              </a:lnSpc>
            </a:pPr>
            <a:r>
              <a:rPr lang="en-US" altLang="ar-SA" sz="1400" dirty="0">
                <a:cs typeface="Arial" panose="020B0604020202020204" pitchFamily="34" charset="0"/>
              </a:rPr>
              <a:t>What are the moral arguments for and against each option?</a:t>
            </a:r>
          </a:p>
          <a:p>
            <a:pPr algn="l" rtl="0" eaLnBrk="1" hangingPunct="1">
              <a:lnSpc>
                <a:spcPct val="80000"/>
              </a:lnSpc>
            </a:pPr>
            <a:r>
              <a:rPr lang="en-US" altLang="ar-SA" sz="1400" dirty="0">
                <a:cs typeface="Arial" panose="020B0604020202020204" pitchFamily="34" charset="0"/>
              </a:rPr>
              <a:t>What does law or guidance say about each option?</a:t>
            </a:r>
            <a:endParaRPr lang="en-US" altLang="ar-SA" sz="1400" b="1" dirty="0">
              <a:cs typeface="Arial" panose="020B0604020202020204" pitchFamily="34" charset="0"/>
            </a:endParaRPr>
          </a:p>
          <a:p>
            <a:pPr algn="l" rtl="0" eaLnBrk="1" hangingPunct="1">
              <a:lnSpc>
                <a:spcPct val="80000"/>
              </a:lnSpc>
              <a:buFont typeface="Wingdings 2" pitchFamily="2" charset="2"/>
              <a:buNone/>
            </a:pPr>
            <a:r>
              <a:rPr lang="en-US" altLang="ar-SA" sz="1400" b="1" dirty="0">
                <a:cs typeface="Arial" panose="020B0604020202020204" pitchFamily="34" charset="0"/>
              </a:rPr>
              <a:t>Step 4</a:t>
            </a:r>
            <a:endParaRPr lang="en-US" altLang="ar-SA" sz="1400" dirty="0">
              <a:cs typeface="Arial" panose="020B0604020202020204" pitchFamily="34" charset="0"/>
            </a:endParaRPr>
          </a:p>
          <a:p>
            <a:pPr algn="l" rtl="0" eaLnBrk="1" hangingPunct="1">
              <a:lnSpc>
                <a:spcPct val="80000"/>
              </a:lnSpc>
            </a:pPr>
            <a:r>
              <a:rPr lang="en-US" altLang="ar-SA" sz="1400" dirty="0">
                <a:cs typeface="Arial" panose="020B0604020202020204" pitchFamily="34" charset="0"/>
              </a:rPr>
              <a:t>Choose an option</a:t>
            </a:r>
          </a:p>
          <a:p>
            <a:pPr algn="l" rtl="0" eaLnBrk="1" hangingPunct="1">
              <a:lnSpc>
                <a:spcPct val="80000"/>
              </a:lnSpc>
            </a:pPr>
            <a:r>
              <a:rPr lang="en-US" altLang="ar-SA" sz="1400" dirty="0">
                <a:cs typeface="Arial" panose="020B0604020202020204" pitchFamily="34" charset="0"/>
              </a:rPr>
              <a:t>Identify the strongest counter-argument for chosen option</a:t>
            </a:r>
          </a:p>
          <a:p>
            <a:pPr algn="l" rtl="0" eaLnBrk="1" hangingPunct="1">
              <a:lnSpc>
                <a:spcPct val="80000"/>
              </a:lnSpc>
            </a:pPr>
            <a:r>
              <a:rPr lang="en-US" altLang="ar-SA" sz="1400" dirty="0">
                <a:cs typeface="Arial" panose="020B0604020202020204" pitchFamily="34" charset="0"/>
              </a:rPr>
              <a:t>Can you rebut this argument?</a:t>
            </a:r>
          </a:p>
          <a:p>
            <a:pPr algn="l" rtl="0" eaLnBrk="1" hangingPunct="1">
              <a:lnSpc>
                <a:spcPct val="80000"/>
              </a:lnSpc>
            </a:pPr>
            <a:r>
              <a:rPr lang="en-US" altLang="ar-SA" sz="1400" dirty="0">
                <a:cs typeface="Arial" panose="020B0604020202020204" pitchFamily="34" charset="0"/>
              </a:rPr>
              <a:t>If yes, provide rebuttal</a:t>
            </a:r>
          </a:p>
          <a:p>
            <a:pPr algn="l" rtl="0" eaLnBrk="1" hangingPunct="1">
              <a:lnSpc>
                <a:spcPct val="80000"/>
              </a:lnSpc>
            </a:pPr>
            <a:r>
              <a:rPr lang="en-US" altLang="ar-SA" sz="1400" dirty="0">
                <a:cs typeface="Arial" panose="020B0604020202020204" pitchFamily="34" charset="0"/>
              </a:rPr>
              <a:t>If no, reassess chosen option; may need to brainstorm for other options not yet identified or make compromises</a:t>
            </a:r>
            <a:endParaRPr lang="en-US" altLang="ar-SA" sz="1400" b="1" dirty="0">
              <a:cs typeface="Arial" panose="020B0604020202020204" pitchFamily="34" charset="0"/>
            </a:endParaRPr>
          </a:p>
          <a:p>
            <a:pPr algn="l" rtl="0" eaLnBrk="1" hangingPunct="1">
              <a:lnSpc>
                <a:spcPct val="80000"/>
              </a:lnSpc>
              <a:buFont typeface="Wingdings 2" pitchFamily="2" charset="2"/>
              <a:buNone/>
            </a:pPr>
            <a:r>
              <a:rPr lang="en-US" altLang="ar-SA" sz="1400" b="1" dirty="0">
                <a:cs typeface="Arial" panose="020B0604020202020204" pitchFamily="34" charset="0"/>
              </a:rPr>
              <a:t>Step 5</a:t>
            </a:r>
            <a:endParaRPr lang="en-US" altLang="ar-SA" sz="1400" dirty="0">
              <a:cs typeface="Arial" panose="020B0604020202020204" pitchFamily="34" charset="0"/>
            </a:endParaRPr>
          </a:p>
          <a:p>
            <a:pPr algn="l" rtl="0" eaLnBrk="1" hangingPunct="1">
              <a:lnSpc>
                <a:spcPct val="80000"/>
              </a:lnSpc>
            </a:pPr>
            <a:r>
              <a:rPr lang="en-US" altLang="ar-SA" sz="1400" dirty="0">
                <a:cs typeface="Arial" panose="020B0604020202020204" pitchFamily="34" charset="0"/>
              </a:rPr>
              <a:t>Make a recommendation</a:t>
            </a:r>
          </a:p>
          <a:p>
            <a:pPr algn="l" rtl="0" eaLnBrk="1" hangingPunct="1">
              <a:lnSpc>
                <a:spcPct val="80000"/>
              </a:lnSpc>
            </a:pPr>
            <a:r>
              <a:rPr lang="en-US" altLang="ar-SA" sz="1400" dirty="0">
                <a:cs typeface="Arial" panose="020B0604020202020204" pitchFamily="34" charset="0"/>
              </a:rPr>
              <a:t>Review a decision in light of outcome</a:t>
            </a:r>
          </a:p>
        </p:txBody>
      </p:sp>
      <p:pic>
        <p:nvPicPr>
          <p:cNvPr id="37892" name="Picture 2">
            <a:extLst>
              <a:ext uri="{FF2B5EF4-FFF2-40B4-BE49-F238E27FC236}">
                <a16:creationId xmlns:a16="http://schemas.microsoft.com/office/drawing/2014/main" id="{BD0E69DC-B3FF-3A47-9174-67B7E5E5D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0"/>
            <a:ext cx="3560762" cy="501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996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عنصر نائب للتذييل 3">
            <a:extLst>
              <a:ext uri="{FF2B5EF4-FFF2-40B4-BE49-F238E27FC236}">
                <a16:creationId xmlns:a16="http://schemas.microsoft.com/office/drawing/2014/main" id="{A3C0462D-C52B-7944-A889-BBAD0F95E9F1}"/>
              </a:ext>
            </a:extLst>
          </p:cNvPr>
          <p:cNvSpPr txBox="1">
            <a:spLocks noGrp="1"/>
          </p:cNvSpPr>
          <p:nvPr/>
        </p:nvSpPr>
        <p:spPr bwMode="auto">
          <a:xfrm>
            <a:off x="7505700" y="6060802"/>
            <a:ext cx="3502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fontAlgn="base">
              <a:spcBef>
                <a:spcPct val="0"/>
              </a:spcBef>
              <a:spcAft>
                <a:spcPct val="0"/>
              </a:spcAft>
            </a:pPr>
            <a:r>
              <a:rPr lang="ar-SA" altLang="ar-SA" sz="1200" dirty="0">
                <a:solidFill>
                  <a:srgbClr val="94C600"/>
                </a:solidFill>
                <a:latin typeface="Century Gothic" panose="020B0502020202020204" pitchFamily="34" charset="0"/>
                <a:cs typeface="Tahoma" panose="020B0604030504040204" pitchFamily="34" charset="0"/>
              </a:rPr>
              <a:t>تحليل الحالات الأخلاقية .. د خالد الجابر</a:t>
            </a:r>
          </a:p>
        </p:txBody>
      </p:sp>
      <p:sp>
        <p:nvSpPr>
          <p:cNvPr id="38917" name="عنصر نائب لرقم الشريحة 4">
            <a:extLst>
              <a:ext uri="{FF2B5EF4-FFF2-40B4-BE49-F238E27FC236}">
                <a16:creationId xmlns:a16="http://schemas.microsoft.com/office/drawing/2014/main" id="{E64E94A0-6143-024F-AF6D-3A1AFA6E33C0}"/>
              </a:ext>
            </a:extLst>
          </p:cNvPr>
          <p:cNvSpPr txBox="1">
            <a:spLocks noGrp="1"/>
          </p:cNvSpPr>
          <p:nvPr/>
        </p:nvSpPr>
        <p:spPr bwMode="auto">
          <a:xfrm>
            <a:off x="6173788" y="223839"/>
            <a:ext cx="13319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fontAlgn="base">
              <a:spcBef>
                <a:spcPct val="0"/>
              </a:spcBef>
              <a:spcAft>
                <a:spcPct val="0"/>
              </a:spcAft>
            </a:pPr>
            <a:fld id="{9B27AE5C-6303-BC41-8982-FF1281FE57B1}" type="slidenum">
              <a:rPr lang="ar-SA" altLang="ar-SA" sz="1200">
                <a:solidFill>
                  <a:srgbClr val="FEFEFE"/>
                </a:solidFill>
                <a:latin typeface="Century Gothic" panose="020B0502020202020204" pitchFamily="34" charset="0"/>
              </a:rPr>
              <a:pPr rtl="1" fontAlgn="base">
                <a:spcBef>
                  <a:spcPct val="0"/>
                </a:spcBef>
                <a:spcAft>
                  <a:spcPct val="0"/>
                </a:spcAft>
              </a:pPr>
              <a:t>38</a:t>
            </a:fld>
            <a:endParaRPr lang="ar-SA" altLang="ar-SA" sz="1200">
              <a:solidFill>
                <a:srgbClr val="FEFEFE"/>
              </a:solidFill>
              <a:latin typeface="Century Gothic" panose="020B0502020202020204" pitchFamily="34" charset="0"/>
              <a:cs typeface="Tahoma" panose="020B0604030504040204" pitchFamily="34" charset="0"/>
            </a:endParaRPr>
          </a:p>
        </p:txBody>
      </p:sp>
      <p:pic>
        <p:nvPicPr>
          <p:cNvPr id="38918" name="Picture 2">
            <a:extLst>
              <a:ext uri="{FF2B5EF4-FFF2-40B4-BE49-F238E27FC236}">
                <a16:creationId xmlns:a16="http://schemas.microsoft.com/office/drawing/2014/main" id="{5DDA6C30-8B8A-DA46-80CA-ABEDB64D2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392114"/>
            <a:ext cx="5786437" cy="60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39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D1AB12-046B-7440-BC6F-A60B13035CE3}"/>
              </a:ext>
            </a:extLst>
          </p:cNvPr>
          <p:cNvSpPr>
            <a:spLocks noGrp="1"/>
          </p:cNvSpPr>
          <p:nvPr>
            <p:ph type="title" idx="4294967295"/>
          </p:nvPr>
        </p:nvSpPr>
        <p:spPr>
          <a:xfrm>
            <a:off x="1482726" y="406401"/>
            <a:ext cx="9366250" cy="1143000"/>
          </a:xfrm>
        </p:spPr>
        <p:txBody>
          <a:bodyPr>
            <a:normAutofit/>
          </a:bodyPr>
          <a:lstStyle/>
          <a:p>
            <a:pPr eaLnBrk="1" hangingPunct="1">
              <a:defRPr/>
            </a:pPr>
            <a:r>
              <a:rPr lang="en-US" sz="3600" dirty="0"/>
              <a:t>teleological (consequentialist) method</a:t>
            </a:r>
            <a:endParaRPr lang="ar-SA" sz="3600" dirty="0"/>
          </a:p>
        </p:txBody>
      </p:sp>
      <p:sp>
        <p:nvSpPr>
          <p:cNvPr id="39940" name="عنصر نائب للتذييل 3">
            <a:extLst>
              <a:ext uri="{FF2B5EF4-FFF2-40B4-BE49-F238E27FC236}">
                <a16:creationId xmlns:a16="http://schemas.microsoft.com/office/drawing/2014/main" id="{8262594E-63DA-D041-BE4A-04E0F9A6D4D0}"/>
              </a:ext>
            </a:extLst>
          </p:cNvPr>
          <p:cNvSpPr txBox="1">
            <a:spLocks noGrp="1"/>
          </p:cNvSpPr>
          <p:nvPr/>
        </p:nvSpPr>
        <p:spPr bwMode="auto">
          <a:xfrm>
            <a:off x="7629524" y="6086474"/>
            <a:ext cx="3502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fontAlgn="base">
              <a:spcBef>
                <a:spcPct val="0"/>
              </a:spcBef>
              <a:spcAft>
                <a:spcPct val="0"/>
              </a:spcAft>
            </a:pPr>
            <a:r>
              <a:rPr lang="ar-SA" altLang="ar-SA" sz="1200" dirty="0">
                <a:solidFill>
                  <a:srgbClr val="94C600"/>
                </a:solidFill>
                <a:latin typeface="Century Gothic" panose="020B0502020202020204" pitchFamily="34" charset="0"/>
                <a:cs typeface="Tahoma" panose="020B0604030504040204" pitchFamily="34" charset="0"/>
              </a:rPr>
              <a:t>تحليل الحالات الأخلاقية .. د خالد الجابر</a:t>
            </a:r>
          </a:p>
        </p:txBody>
      </p:sp>
      <p:sp>
        <p:nvSpPr>
          <p:cNvPr id="39941" name="عنصر نائب لرقم الشريحة 4">
            <a:extLst>
              <a:ext uri="{FF2B5EF4-FFF2-40B4-BE49-F238E27FC236}">
                <a16:creationId xmlns:a16="http://schemas.microsoft.com/office/drawing/2014/main" id="{D8D3B9FA-369F-BE45-967C-96C551645E27}"/>
              </a:ext>
            </a:extLst>
          </p:cNvPr>
          <p:cNvSpPr txBox="1">
            <a:spLocks noGrp="1"/>
          </p:cNvSpPr>
          <p:nvPr/>
        </p:nvSpPr>
        <p:spPr bwMode="auto">
          <a:xfrm>
            <a:off x="6173788" y="223839"/>
            <a:ext cx="13319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fontAlgn="base">
              <a:spcBef>
                <a:spcPct val="0"/>
              </a:spcBef>
              <a:spcAft>
                <a:spcPct val="0"/>
              </a:spcAft>
            </a:pPr>
            <a:fld id="{4B4B6814-5277-094C-990D-95E4C5EC9AF3}" type="slidenum">
              <a:rPr lang="ar-SA" altLang="ar-SA" sz="1200">
                <a:solidFill>
                  <a:srgbClr val="FEFEFE"/>
                </a:solidFill>
                <a:latin typeface="Century Gothic" panose="020B0502020202020204" pitchFamily="34" charset="0"/>
              </a:rPr>
              <a:pPr rtl="1" fontAlgn="base">
                <a:spcBef>
                  <a:spcPct val="0"/>
                </a:spcBef>
                <a:spcAft>
                  <a:spcPct val="0"/>
                </a:spcAft>
              </a:pPr>
              <a:t>39</a:t>
            </a:fld>
            <a:endParaRPr lang="ar-SA" altLang="ar-SA" sz="1200">
              <a:solidFill>
                <a:srgbClr val="FEFEFE"/>
              </a:solidFill>
              <a:latin typeface="Century Gothic" panose="020B0502020202020204" pitchFamily="34" charset="0"/>
              <a:cs typeface="Tahoma" panose="020B0604030504040204" pitchFamily="34" charset="0"/>
            </a:endParaRPr>
          </a:p>
        </p:txBody>
      </p:sp>
      <p:pic>
        <p:nvPicPr>
          <p:cNvPr id="39942" name="Picture 2">
            <a:extLst>
              <a:ext uri="{FF2B5EF4-FFF2-40B4-BE49-F238E27FC236}">
                <a16:creationId xmlns:a16="http://schemas.microsoft.com/office/drawing/2014/main" id="{7E6E506A-2263-A343-9640-F5AD266D0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079605"/>
            <a:ext cx="6000749" cy="537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3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10988" y="136526"/>
            <a:ext cx="10842812" cy="1325563"/>
          </a:xfrm>
          <a:solidFill>
            <a:srgbClr val="00B0F0"/>
          </a:solidFill>
        </p:spPr>
        <p:txBody>
          <a:bodyPr/>
          <a:lstStyle/>
          <a:p>
            <a:pPr algn="ctr" rtl="1"/>
            <a:r>
              <a:rPr lang="ar-SA" b="1" dirty="0">
                <a:solidFill>
                  <a:schemeClr val="bg1"/>
                </a:solidFill>
              </a:rPr>
              <a:t>إطار التحليل الأخلاقي</a:t>
            </a:r>
            <a:r>
              <a:rPr lang="en-US" b="1" dirty="0">
                <a:solidFill>
                  <a:schemeClr val="bg1"/>
                </a:solidFill>
              </a:rPr>
              <a:t>  </a:t>
            </a:r>
            <a:r>
              <a:rPr lang="ar-SA" b="1" dirty="0">
                <a:solidFill>
                  <a:schemeClr val="bg1"/>
                </a:solidFill>
              </a:rPr>
              <a:t> </a:t>
            </a:r>
            <a:r>
              <a:rPr lang="en-US" b="1" dirty="0">
                <a:solidFill>
                  <a:schemeClr val="bg1"/>
                </a:solidFill>
              </a:rPr>
              <a:t>Ethical Framework</a:t>
            </a:r>
            <a:endParaRPr lang="en-US" dirty="0">
              <a:solidFill>
                <a:schemeClr val="bg1"/>
              </a:solidFill>
            </a:endParaRPr>
          </a:p>
        </p:txBody>
      </p:sp>
      <p:sp>
        <p:nvSpPr>
          <p:cNvPr id="5" name="مستطيل 4"/>
          <p:cNvSpPr/>
          <p:nvPr/>
        </p:nvSpPr>
        <p:spPr>
          <a:xfrm>
            <a:off x="838200" y="2037605"/>
            <a:ext cx="10515600" cy="4557210"/>
          </a:xfrm>
          <a:prstGeom prst="rect">
            <a:avLst/>
          </a:prstGeom>
        </p:spPr>
        <p:txBody>
          <a:bodyPr wrap="square">
            <a:spAutoFit/>
          </a:bodyPr>
          <a:lstStyle/>
          <a:p>
            <a:pPr algn="just" rtl="1">
              <a:lnSpc>
                <a:spcPct val="107000"/>
              </a:lnSpc>
              <a:spcAft>
                <a:spcPts val="800"/>
              </a:spcAft>
            </a:pPr>
            <a:r>
              <a:rPr lang="ar-SA" sz="3600" dirty="0">
                <a:latin typeface="Calibri" panose="020F0502020204030204" pitchFamily="34" charset="0"/>
                <a:ea typeface="Calibri" panose="020F0502020204030204" pitchFamily="34" charset="0"/>
              </a:rPr>
              <a:t>الإطار: بناء هيكلي داعم يبنى عليه شيء آخر</a:t>
            </a:r>
          </a:p>
          <a:p>
            <a:pPr algn="just" rtl="1">
              <a:lnSpc>
                <a:spcPct val="107000"/>
              </a:lnSpc>
              <a:spcAft>
                <a:spcPts val="800"/>
              </a:spcAft>
            </a:pPr>
            <a:endParaRPr lang="ar-SA" sz="3600" dirty="0">
              <a:latin typeface="Calibri" panose="020F0502020204030204" pitchFamily="34" charset="0"/>
              <a:ea typeface="Calibri" panose="020F0502020204030204" pitchFamily="34" charset="0"/>
            </a:endParaRPr>
          </a:p>
          <a:p>
            <a:pPr algn="just" rtl="1">
              <a:lnSpc>
                <a:spcPct val="107000"/>
              </a:lnSpc>
              <a:spcAft>
                <a:spcPts val="800"/>
              </a:spcAft>
            </a:pPr>
            <a:endParaRPr lang="ar-SA" sz="3600" dirty="0">
              <a:latin typeface="Calibri" panose="020F0502020204030204" pitchFamily="34" charset="0"/>
              <a:ea typeface="Calibri" panose="020F0502020204030204" pitchFamily="34" charset="0"/>
            </a:endParaRPr>
          </a:p>
          <a:p>
            <a:pPr algn="just" rtl="1">
              <a:lnSpc>
                <a:spcPct val="107000"/>
              </a:lnSpc>
              <a:spcAft>
                <a:spcPts val="800"/>
              </a:spcAft>
            </a:pPr>
            <a:endParaRPr lang="ar-SA" sz="3600" dirty="0">
              <a:latin typeface="Calibri" panose="020F0502020204030204" pitchFamily="34" charset="0"/>
              <a:ea typeface="Calibri" panose="020F0502020204030204" pitchFamily="34" charset="0"/>
            </a:endParaRPr>
          </a:p>
          <a:p>
            <a:pPr algn="just" rtl="1">
              <a:lnSpc>
                <a:spcPct val="107000"/>
              </a:lnSpc>
              <a:spcAft>
                <a:spcPts val="800"/>
              </a:spcAft>
            </a:pPr>
            <a:r>
              <a:rPr lang="ar-SA" sz="3600" dirty="0">
                <a:latin typeface="Calibri" panose="020F0502020204030204" pitchFamily="34" charset="0"/>
                <a:ea typeface="Calibri" panose="020F0502020204030204" pitchFamily="34" charset="0"/>
              </a:rPr>
              <a:t>«منظومة من المبادئ والأفكار والمعتقدات والقيم يساعد على التخطيط لشيء ما أو لاتخاذ قرار ما.»</a:t>
            </a:r>
          </a:p>
          <a:p>
            <a:pPr algn="just" rtl="1">
              <a:lnSpc>
                <a:spcPct val="107000"/>
              </a:lnSpc>
              <a:spcAft>
                <a:spcPts val="800"/>
              </a:spcAft>
            </a:pPr>
            <a:endParaRPr lang="ar-SA"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p:cNvSpPr/>
          <p:nvPr/>
        </p:nvSpPr>
        <p:spPr>
          <a:xfrm>
            <a:off x="3048000" y="4571558"/>
            <a:ext cx="6096000" cy="369332"/>
          </a:xfrm>
          <a:prstGeom prst="rect">
            <a:avLst/>
          </a:prstGeom>
        </p:spPr>
        <p:txBody>
          <a:bodyPr>
            <a:spAutoFit/>
          </a:bodyPr>
          <a:lstStyle/>
          <a:p>
            <a:endParaRPr lang="en-US" dirty="0"/>
          </a:p>
        </p:txBody>
      </p:sp>
      <p:pic>
        <p:nvPicPr>
          <p:cNvPr id="1026" name="Picture 2" descr="Now this is what I'd call a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15017"/>
            <a:ext cx="4047378" cy="231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80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0165B53-2A70-E643-8E18-6CC7B007C327}"/>
              </a:ext>
            </a:extLst>
          </p:cNvPr>
          <p:cNvSpPr>
            <a:spLocks noGrp="1"/>
          </p:cNvSpPr>
          <p:nvPr>
            <p:ph type="title"/>
          </p:nvPr>
        </p:nvSpPr>
        <p:spPr/>
        <p:txBody>
          <a:bodyPr/>
          <a:lstStyle/>
          <a:p>
            <a:pPr algn="r" eaLnBrk="1" hangingPunct="1"/>
            <a:r>
              <a:rPr lang="ar-SA" altLang="ar-SA" dirty="0">
                <a:cs typeface="Arial" panose="020B0604020202020204" pitchFamily="34" charset="0"/>
              </a:rPr>
              <a:t>وأخرى ...</a:t>
            </a:r>
            <a:endParaRPr lang="en-US" altLang="ar-SA" dirty="0">
              <a:cs typeface="Arial" panose="020B0604020202020204" pitchFamily="34" charset="0"/>
            </a:endParaRPr>
          </a:p>
        </p:txBody>
      </p:sp>
      <p:sp>
        <p:nvSpPr>
          <p:cNvPr id="60419" name="Rectangle 3">
            <a:extLst>
              <a:ext uri="{FF2B5EF4-FFF2-40B4-BE49-F238E27FC236}">
                <a16:creationId xmlns:a16="http://schemas.microsoft.com/office/drawing/2014/main" id="{11951FCA-8B55-B044-8B9F-737D7758722C}"/>
              </a:ext>
            </a:extLst>
          </p:cNvPr>
          <p:cNvSpPr>
            <a:spLocks noGrp="1"/>
          </p:cNvSpPr>
          <p:nvPr>
            <p:ph idx="1"/>
          </p:nvPr>
        </p:nvSpPr>
        <p:spPr/>
        <p:txBody>
          <a:bodyPr>
            <a:noAutofit/>
          </a:bodyPr>
          <a:lstStyle/>
          <a:p>
            <a:pPr marL="527050" indent="-457200" algn="l" rtl="0" eaLnBrk="1" hangingPunct="1">
              <a:lnSpc>
                <a:spcPct val="80000"/>
              </a:lnSpc>
              <a:buFont typeface="Wingdings 2" panose="05020102010507070707" pitchFamily="18" charset="2"/>
              <a:buAutoNum type="arabicPeriod"/>
              <a:defRPr/>
            </a:pPr>
            <a:r>
              <a:rPr lang="en-US" sz="1800" dirty="0"/>
              <a:t>‘Five Steps’, Brody (</a:t>
            </a:r>
            <a:r>
              <a:rPr lang="en-US" sz="1800" dirty="0">
                <a:hlinkClick r:id="rId2"/>
              </a:rPr>
              <a:t>1981</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‘10 Steps’, Snyder and </a:t>
            </a:r>
            <a:r>
              <a:rPr lang="en-US" sz="1800" dirty="0" err="1"/>
              <a:t>Mirr</a:t>
            </a:r>
            <a:r>
              <a:rPr lang="en-US" sz="1800" dirty="0"/>
              <a:t> (</a:t>
            </a:r>
            <a:r>
              <a:rPr lang="en-US" sz="1800" dirty="0">
                <a:hlinkClick r:id="rId3"/>
              </a:rPr>
              <a:t>1999</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‘CARE’, Schneider and Snell (</a:t>
            </a:r>
            <a:r>
              <a:rPr lang="en-US" sz="1800" dirty="0">
                <a:hlinkClick r:id="rId4"/>
              </a:rPr>
              <a:t>2000</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‘Four Quadrants’ (or ‘Four Topics’), </a:t>
            </a:r>
            <a:r>
              <a:rPr lang="en-US" sz="1800" dirty="0" err="1"/>
              <a:t>Jonsen</a:t>
            </a:r>
            <a:r>
              <a:rPr lang="en-US" sz="1800" dirty="0"/>
              <a:t> et al. (</a:t>
            </a:r>
            <a:r>
              <a:rPr lang="en-US" sz="1800" dirty="0">
                <a:hlinkClick r:id="rId5"/>
              </a:rPr>
              <a:t>2002</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‘Ethical Decision-making Tool’, Schwartz et al. (</a:t>
            </a:r>
            <a:r>
              <a:rPr lang="en-US" sz="1800" dirty="0">
                <a:hlinkClick r:id="rId6"/>
              </a:rPr>
              <a:t>2002</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Family Medicine Bioethics Curriculum, CFPC Ethics Committee. </a:t>
            </a:r>
            <a:r>
              <a:rPr lang="en-US" sz="1800" u="sng" dirty="0">
                <a:solidFill>
                  <a:schemeClr val="accent6"/>
                </a:solidFill>
              </a:rPr>
              <a:t>2005</a:t>
            </a:r>
          </a:p>
          <a:p>
            <a:pPr marL="527050" indent="-457200" algn="l" rtl="0" eaLnBrk="1" hangingPunct="1">
              <a:lnSpc>
                <a:spcPct val="80000"/>
              </a:lnSpc>
              <a:buFont typeface="Wingdings 2" panose="05020102010507070707" pitchFamily="18" charset="2"/>
              <a:buAutoNum type="arabicPeriod"/>
              <a:defRPr/>
            </a:pPr>
            <a:r>
              <a:rPr lang="en-US" sz="1800" dirty="0"/>
              <a:t>‘Modified Four Quadrant/Four Principles’, </a:t>
            </a:r>
            <a:r>
              <a:rPr lang="en-US" sz="1800" dirty="0" err="1"/>
              <a:t>Tuohey</a:t>
            </a:r>
            <a:r>
              <a:rPr lang="en-US" sz="1800" dirty="0"/>
              <a:t> (</a:t>
            </a:r>
            <a:r>
              <a:rPr lang="en-US" sz="1800" dirty="0">
                <a:hlinkClick r:id="rId7"/>
              </a:rPr>
              <a:t>2006</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‘So Far No Objections’ (SNFO), Dubois (</a:t>
            </a:r>
            <a:r>
              <a:rPr lang="en-US" sz="1800" u="sng" dirty="0">
                <a:solidFill>
                  <a:schemeClr val="accent6"/>
                </a:solidFill>
              </a:rPr>
              <a:t>2008</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a:t>
            </a:r>
            <a:r>
              <a:rPr lang="en-US" sz="1800" dirty="0" err="1"/>
              <a:t>Ethox</a:t>
            </a:r>
            <a:r>
              <a:rPr lang="en-US" sz="1800" dirty="0"/>
              <a:t> Approach’, UK Clinical Ethics Network (n.d.)</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‘Ethical Grid’, Seedhouse (</a:t>
            </a:r>
            <a:r>
              <a:rPr lang="en-US" sz="1800" dirty="0">
                <a:hlinkClick r:id="rId8"/>
              </a:rPr>
              <a:t>2009</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‘Medical Ethical Reasoning (MER) Model’, Tsai and </a:t>
            </a:r>
            <a:r>
              <a:rPr lang="en-US" sz="1800" dirty="0" err="1"/>
              <a:t>Harasym</a:t>
            </a:r>
            <a:r>
              <a:rPr lang="en-US" sz="1800" dirty="0"/>
              <a:t> (</a:t>
            </a:r>
            <a:r>
              <a:rPr lang="en-US" sz="1800" dirty="0">
                <a:hlinkClick r:id="rId9"/>
              </a:rPr>
              <a:t>2010</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a:t>‘Structured Learning in Clinical Ethics’ (SLICE), </a:t>
            </a:r>
            <a:r>
              <a:rPr lang="en-US" sz="1800" dirty="0" err="1"/>
              <a:t>Roff</a:t>
            </a:r>
            <a:r>
              <a:rPr lang="en-US" sz="1800" dirty="0"/>
              <a:t> (</a:t>
            </a:r>
            <a:r>
              <a:rPr lang="en-US" sz="1800" dirty="0">
                <a:hlinkClick r:id="rId10"/>
              </a:rPr>
              <a:t>2008</a:t>
            </a:r>
            <a:r>
              <a:rPr lang="en-US" sz="1800" dirty="0"/>
              <a:t>)</a:t>
            </a:r>
            <a:endParaRPr lang="ar-SA" sz="1800" dirty="0"/>
          </a:p>
          <a:p>
            <a:pPr marL="527050" indent="-457200" algn="l" rtl="0" eaLnBrk="1" hangingPunct="1">
              <a:lnSpc>
                <a:spcPct val="80000"/>
              </a:lnSpc>
              <a:buFont typeface="Wingdings 2" panose="05020102010507070707" pitchFamily="18" charset="2"/>
              <a:buAutoNum type="arabicPeriod"/>
              <a:defRPr/>
            </a:pPr>
            <a:r>
              <a:rPr lang="en-US" sz="1800" dirty="0" err="1"/>
              <a:t>CoRE</a:t>
            </a:r>
            <a:r>
              <a:rPr lang="en-US" sz="1800" dirty="0"/>
              <a:t>-Values framework. MANSON. From Dundee </a:t>
            </a:r>
            <a:r>
              <a:rPr lang="en-US" sz="1800" u="sng" dirty="0">
                <a:solidFill>
                  <a:schemeClr val="accent6"/>
                </a:solidFill>
              </a:rPr>
              <a:t>2012</a:t>
            </a:r>
          </a:p>
        </p:txBody>
      </p:sp>
    </p:spTree>
    <p:extLst>
      <p:ext uri="{BB962C8B-B14F-4D97-AF65-F5344CB8AC3E}">
        <p14:creationId xmlns:p14="http://schemas.microsoft.com/office/powerpoint/2010/main" val="543768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4CBD4A-9EDC-724E-B0CF-39B87012FFC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84B70F3-FF00-9249-8AB6-38FFD170FD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2199" y="155276"/>
            <a:ext cx="4670889" cy="6517770"/>
          </a:xfrm>
        </p:spPr>
      </p:pic>
      <p:pic>
        <p:nvPicPr>
          <p:cNvPr id="9" name="Content Placeholder 8">
            <a:extLst>
              <a:ext uri="{FF2B5EF4-FFF2-40B4-BE49-F238E27FC236}">
                <a16:creationId xmlns:a16="http://schemas.microsoft.com/office/drawing/2014/main" id="{F59829B6-EC13-594D-959E-0F9AB3AF93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72991" y="155276"/>
            <a:ext cx="4940375" cy="6483522"/>
          </a:xfrm>
        </p:spPr>
      </p:pic>
    </p:spTree>
    <p:extLst>
      <p:ext uri="{BB962C8B-B14F-4D97-AF65-F5344CB8AC3E}">
        <p14:creationId xmlns:p14="http://schemas.microsoft.com/office/powerpoint/2010/main" val="695934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B0E8F9-6E1D-9644-9811-138F8D4D5FFA}"/>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1961856F-8837-394D-A591-64A8A7C630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662" y="81288"/>
            <a:ext cx="6929459" cy="6705929"/>
          </a:xfrm>
        </p:spPr>
      </p:pic>
    </p:spTree>
    <p:extLst>
      <p:ext uri="{BB962C8B-B14F-4D97-AF65-F5344CB8AC3E}">
        <p14:creationId xmlns:p14="http://schemas.microsoft.com/office/powerpoint/2010/main" val="2281139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 القضايا الأخلاقية</a:t>
            </a:r>
            <a:endParaRPr lang="en-US" dirty="0"/>
          </a:p>
        </p:txBody>
      </p:sp>
      <p:sp>
        <p:nvSpPr>
          <p:cNvPr id="3" name="عنوان فرعي 2"/>
          <p:cNvSpPr>
            <a:spLocks noGrp="1"/>
          </p:cNvSpPr>
          <p:nvPr>
            <p:ph idx="1"/>
          </p:nvPr>
        </p:nvSpPr>
        <p:spPr/>
        <p:txBody>
          <a:bodyPr>
            <a:noAutofit/>
          </a:bodyPr>
          <a:lstStyle/>
          <a:p>
            <a:pPr marL="457200" indent="-457200" algn="r" rtl="1">
              <a:buFont typeface="Wingdings" panose="05000000000000000000" pitchFamily="2" charset="2"/>
              <a:buChar char="q"/>
            </a:pPr>
            <a:r>
              <a:rPr lang="ar-SA" sz="3200" dirty="0"/>
              <a:t>قضايا سهلة</a:t>
            </a:r>
          </a:p>
          <a:p>
            <a:pPr marL="457200" indent="-457200" algn="r" rtl="1">
              <a:buFont typeface="Wingdings" panose="05000000000000000000" pitchFamily="2" charset="2"/>
              <a:buChar char="q"/>
            </a:pPr>
            <a:endParaRPr lang="ar-SA" sz="3200" dirty="0"/>
          </a:p>
          <a:p>
            <a:pPr marL="457200" indent="-457200" algn="r" rtl="1">
              <a:buFont typeface="Wingdings" panose="05000000000000000000" pitchFamily="2" charset="2"/>
              <a:buChar char="q"/>
            </a:pPr>
            <a:r>
              <a:rPr lang="ar-SA" sz="3200" dirty="0"/>
              <a:t>قضايا معقدة</a:t>
            </a:r>
          </a:p>
          <a:p>
            <a:pPr marL="457200" indent="-457200" algn="r" rtl="1">
              <a:buFont typeface="Wingdings" panose="05000000000000000000" pitchFamily="2" charset="2"/>
              <a:buChar char="q"/>
            </a:pPr>
            <a:endParaRPr lang="ar-SA" sz="3200" dirty="0"/>
          </a:p>
          <a:p>
            <a:pPr marL="457200" indent="-457200" algn="r" rtl="1">
              <a:buFont typeface="Wingdings" panose="05000000000000000000" pitchFamily="2" charset="2"/>
              <a:buChar char="q"/>
            </a:pPr>
            <a:r>
              <a:rPr lang="ar-SA" sz="3200" dirty="0"/>
              <a:t>معضلات أخلاقية</a:t>
            </a:r>
            <a:endParaRPr lang="en-US" sz="3200" dirty="0"/>
          </a:p>
        </p:txBody>
      </p:sp>
    </p:spTree>
    <p:extLst>
      <p:ext uri="{BB962C8B-B14F-4D97-AF65-F5344CB8AC3E}">
        <p14:creationId xmlns:p14="http://schemas.microsoft.com/office/powerpoint/2010/main" val="132393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EEC7-F43E-C04A-98C0-652ECB61FA03}"/>
              </a:ext>
            </a:extLst>
          </p:cNvPr>
          <p:cNvSpPr>
            <a:spLocks noGrp="1"/>
          </p:cNvSpPr>
          <p:nvPr>
            <p:ph type="title"/>
          </p:nvPr>
        </p:nvSpPr>
        <p:spPr/>
        <p:txBody>
          <a:bodyPr/>
          <a:lstStyle/>
          <a:p>
            <a:endParaRPr lang="en-SA"/>
          </a:p>
        </p:txBody>
      </p:sp>
      <p:pic>
        <p:nvPicPr>
          <p:cNvPr id="7" name="Content Placeholder 6" descr="A screenshot of a computer&#10;&#10;Description automatically generated with low confidence">
            <a:extLst>
              <a:ext uri="{FF2B5EF4-FFF2-40B4-BE49-F238E27FC236}">
                <a16:creationId xmlns:a16="http://schemas.microsoft.com/office/drawing/2014/main" id="{E18388DF-4790-F24A-8C59-1E34BF9087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350" y="136525"/>
            <a:ext cx="10548675" cy="6348831"/>
          </a:xfrm>
        </p:spPr>
      </p:pic>
      <p:sp>
        <p:nvSpPr>
          <p:cNvPr id="5" name="Slide Number Placeholder 4">
            <a:extLst>
              <a:ext uri="{FF2B5EF4-FFF2-40B4-BE49-F238E27FC236}">
                <a16:creationId xmlns:a16="http://schemas.microsoft.com/office/drawing/2014/main" id="{2060A857-6E93-AB45-8453-548FDF74E5F5}"/>
              </a:ext>
            </a:extLst>
          </p:cNvPr>
          <p:cNvSpPr>
            <a:spLocks noGrp="1"/>
          </p:cNvSpPr>
          <p:nvPr>
            <p:ph type="sldNum" sz="quarter" idx="12"/>
          </p:nvPr>
        </p:nvSpPr>
        <p:spPr/>
        <p:txBody>
          <a:bodyPr/>
          <a:lstStyle/>
          <a:p>
            <a:pPr>
              <a:defRPr/>
            </a:pPr>
            <a:fld id="{49291E95-9692-8C42-BC23-610AB4619514}" type="slidenum">
              <a:rPr lang="ar-SA" altLang="ar-SA" smtClean="0"/>
              <a:pPr>
                <a:defRPr/>
              </a:pPr>
              <a:t>44</a:t>
            </a:fld>
            <a:endParaRPr lang="ar-SA" altLang="ar-SA">
              <a:cs typeface="Tahoma" panose="020B0604030504040204" pitchFamily="34" charset="0"/>
            </a:endParaRPr>
          </a:p>
        </p:txBody>
      </p:sp>
    </p:spTree>
    <p:extLst>
      <p:ext uri="{BB962C8B-B14F-4D97-AF65-F5344CB8AC3E}">
        <p14:creationId xmlns:p14="http://schemas.microsoft.com/office/powerpoint/2010/main" val="741877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9E93-EA0B-D347-94E2-F739BB4CFCD0}"/>
              </a:ext>
            </a:extLst>
          </p:cNvPr>
          <p:cNvSpPr>
            <a:spLocks noGrp="1"/>
          </p:cNvSpPr>
          <p:nvPr>
            <p:ph type="title"/>
          </p:nvPr>
        </p:nvSpPr>
        <p:spPr/>
        <p:txBody>
          <a:bodyPr/>
          <a:lstStyle/>
          <a:p>
            <a:endParaRPr lang="en-SA"/>
          </a:p>
        </p:txBody>
      </p:sp>
      <p:pic>
        <p:nvPicPr>
          <p:cNvPr id="7" name="Content Placeholder 6" descr="Text, letter&#10;&#10;Description automatically generated">
            <a:extLst>
              <a:ext uri="{FF2B5EF4-FFF2-40B4-BE49-F238E27FC236}">
                <a16:creationId xmlns:a16="http://schemas.microsoft.com/office/drawing/2014/main" id="{115998B6-80AF-5544-92C2-F82A4B2D4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260" y="148675"/>
            <a:ext cx="9263062" cy="6572800"/>
          </a:xfrm>
        </p:spPr>
      </p:pic>
      <p:sp>
        <p:nvSpPr>
          <p:cNvPr id="5" name="Slide Number Placeholder 4">
            <a:extLst>
              <a:ext uri="{FF2B5EF4-FFF2-40B4-BE49-F238E27FC236}">
                <a16:creationId xmlns:a16="http://schemas.microsoft.com/office/drawing/2014/main" id="{697EE388-D836-894A-A265-5641B347017A}"/>
              </a:ext>
            </a:extLst>
          </p:cNvPr>
          <p:cNvSpPr>
            <a:spLocks noGrp="1"/>
          </p:cNvSpPr>
          <p:nvPr>
            <p:ph type="sldNum" sz="quarter" idx="12"/>
          </p:nvPr>
        </p:nvSpPr>
        <p:spPr/>
        <p:txBody>
          <a:bodyPr/>
          <a:lstStyle/>
          <a:p>
            <a:pPr>
              <a:defRPr/>
            </a:pPr>
            <a:fld id="{49291E95-9692-8C42-BC23-610AB4619514}" type="slidenum">
              <a:rPr lang="ar-SA" altLang="ar-SA" smtClean="0"/>
              <a:pPr>
                <a:defRPr/>
              </a:pPr>
              <a:t>45</a:t>
            </a:fld>
            <a:endParaRPr lang="ar-SA" altLang="ar-SA">
              <a:cs typeface="Tahoma" panose="020B0604030504040204" pitchFamily="34" charset="0"/>
            </a:endParaRPr>
          </a:p>
        </p:txBody>
      </p:sp>
    </p:spTree>
    <p:extLst>
      <p:ext uri="{BB962C8B-B14F-4D97-AF65-F5344CB8AC3E}">
        <p14:creationId xmlns:p14="http://schemas.microsoft.com/office/powerpoint/2010/main" val="4090116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فرعي 4"/>
          <p:cNvSpPr>
            <a:spLocks noGrp="1"/>
          </p:cNvSpPr>
          <p:nvPr>
            <p:ph type="subTitle" idx="1"/>
          </p:nvPr>
        </p:nvSpPr>
        <p:spPr>
          <a:xfrm>
            <a:off x="1524000" y="672351"/>
            <a:ext cx="9144000" cy="1156448"/>
          </a:xfrm>
          <a:solidFill>
            <a:schemeClr val="accent1"/>
          </a:solidFill>
        </p:spPr>
        <p:txBody>
          <a:bodyPr>
            <a:noAutofit/>
          </a:bodyPr>
          <a:lstStyle/>
          <a:p>
            <a:pPr rtl="1"/>
            <a:r>
              <a:rPr lang="ar-SA" sz="6000" dirty="0">
                <a:solidFill>
                  <a:schemeClr val="bg1"/>
                </a:solidFill>
              </a:rPr>
              <a:t>مناقشة حالة</a:t>
            </a:r>
            <a:endParaRPr lang="en-US" sz="6000" dirty="0">
              <a:solidFill>
                <a:schemeClr val="bg1"/>
              </a:solidFill>
            </a:endParaRPr>
          </a:p>
        </p:txBody>
      </p:sp>
      <p:pic>
        <p:nvPicPr>
          <p:cNvPr id="3074" name="Picture 2" descr="نتيجة بحث الصور عن ‪case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986" y="2417010"/>
            <a:ext cx="4134037" cy="370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8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49625" y="321929"/>
            <a:ext cx="11376210" cy="6753259"/>
          </a:xfrm>
          <a:prstGeom prst="rect">
            <a:avLst/>
          </a:prstGeom>
        </p:spPr>
        <p:txBody>
          <a:bodyPr wrap="square">
            <a:spAutoFit/>
          </a:bodyPr>
          <a:lstStyle/>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مريض يبلغ من العمر 75 عاماً يعاني من الأمراض الآتية:</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داء السكري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داء ارتفاع الضغط الدموي</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شلل النصف السفلي من الأطراف ( بعد حادث مروري قبل 15 سنه )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تقرحات الفراش </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أدخل المستشفى بسبب صدمة إنتانية ( </a:t>
            </a:r>
            <a:r>
              <a:rPr lang="en-US" sz="2400" dirty="0">
                <a:latin typeface="Calibri" panose="020F0502020204030204" pitchFamily="34" charset="0"/>
                <a:ea typeface="Calibri" panose="020F0502020204030204" pitchFamily="34" charset="0"/>
                <a:cs typeface="Arial" panose="020B0604020202020204" pitchFamily="34" charset="0"/>
              </a:rPr>
              <a:t>Septic Shock </a:t>
            </a:r>
            <a:r>
              <a:rPr lang="ar-SA" sz="2400" dirty="0">
                <a:latin typeface="Calibri" panose="020F0502020204030204" pitchFamily="34" charset="0"/>
                <a:ea typeface="Calibri" panose="020F0502020204030204" pitchFamily="34" charset="0"/>
              </a:rPr>
              <a:t>) واحتاج الى </a:t>
            </a:r>
            <a:r>
              <a:rPr lang="ar-SA" sz="2400" dirty="0" err="1">
                <a:latin typeface="Calibri" panose="020F0502020204030204" pitchFamily="34" charset="0"/>
                <a:ea typeface="Calibri" panose="020F0502020204030204" pitchFamily="34" charset="0"/>
              </a:rPr>
              <a:t>المنفسة</a:t>
            </a:r>
            <a:r>
              <a:rPr lang="ar-SA" sz="2400" dirty="0">
                <a:latin typeface="Calibri" panose="020F0502020204030204" pitchFamily="34" charset="0"/>
                <a:ea typeface="Calibri" panose="020F0502020204030204" pitchFamily="34" charset="0"/>
              </a:rPr>
              <a:t> التي وضعت ، ثم أجريت له عملية فتحة القصبة الهوائية ، وهو الآن يتنفس من خلالها باستخدام </a:t>
            </a:r>
            <a:r>
              <a:rPr lang="ar-SA" sz="2400" dirty="0" err="1">
                <a:latin typeface="Calibri" panose="020F0502020204030204" pitchFamily="34" charset="0"/>
                <a:ea typeface="Calibri" panose="020F0502020204030204" pitchFamily="34" charset="0"/>
              </a:rPr>
              <a:t>المنفسة</a:t>
            </a:r>
            <a:r>
              <a:rPr lang="ar-SA" sz="2400" dirty="0">
                <a:latin typeface="Calibri" panose="020F0502020204030204" pitchFamily="34" charset="0"/>
                <a:ea typeface="Calibri" panose="020F0502020204030204" pitchFamily="34" charset="0"/>
              </a:rPr>
              <a:t> ، ومن الصعب فطامه عنها ، المريض يتواصل من خلال الإشارات مع بقاء وعيه كاملاً</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اختلف الأطباء هل يضعونه تحت أمر عدم الإنعاش ؟ </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حصل له التهاب رئوي ، وقرر الطبيب المناوب بدء إعطائه مضادات حيوية ، قبل إحالته إلى العناية المركزة.</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طبيب العناية المركزة المناوب ، كان يرى عدم بدئه على المضادات الحيوية لأن وضعه الصحي سيء.</a:t>
            </a:r>
          </a:p>
          <a:p>
            <a:pPr marL="685800" marR="0" algn="r" rtl="1">
              <a:lnSpc>
                <a:spcPct val="107000"/>
              </a:lnSpc>
              <a:spcBef>
                <a:spcPts val="0"/>
              </a:spcBef>
              <a:spcAft>
                <a:spcPts val="800"/>
              </a:spcAft>
            </a:pPr>
            <a:endParaRPr lang="ar-SA" sz="2400"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اكتبي/ اكتب تحليلا لهذه الحالة باستخدام نموذج المبادئ الأربعة</a:t>
            </a:r>
            <a:endParaRPr lang="en-US"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9893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49625" y="321929"/>
            <a:ext cx="11376210" cy="6235618"/>
          </a:xfrm>
          <a:prstGeom prst="rect">
            <a:avLst/>
          </a:prstGeom>
        </p:spPr>
        <p:txBody>
          <a:bodyPr wrap="square">
            <a:spAutoFit/>
          </a:bodyPr>
          <a:lstStyle/>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مريض يبلغ من العمر 75 عاماً يعاني من الأمراض الآتية:</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داء السكري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داء ارتفاع الضغط الدموي</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شلل النصف السفلي من الأطراف ( بعد حادث مروري قبل 15 سنه )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SA" sz="2400" dirty="0">
                <a:latin typeface="Calibri" panose="020F0502020204030204" pitchFamily="34" charset="0"/>
                <a:ea typeface="Calibri" panose="020F0502020204030204" pitchFamily="34" charset="0"/>
              </a:rPr>
              <a:t>تقرحات الفراش </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أدخل المستشفى بسبب صدمة إنتانية ( </a:t>
            </a:r>
            <a:r>
              <a:rPr lang="en-US" sz="2400" dirty="0">
                <a:latin typeface="Calibri" panose="020F0502020204030204" pitchFamily="34" charset="0"/>
                <a:ea typeface="Calibri" panose="020F0502020204030204" pitchFamily="34" charset="0"/>
                <a:cs typeface="Arial" panose="020B0604020202020204" pitchFamily="34" charset="0"/>
              </a:rPr>
              <a:t>Septic Shock </a:t>
            </a:r>
            <a:r>
              <a:rPr lang="ar-SA" sz="2400" dirty="0">
                <a:latin typeface="Calibri" panose="020F0502020204030204" pitchFamily="34" charset="0"/>
                <a:ea typeface="Calibri" panose="020F0502020204030204" pitchFamily="34" charset="0"/>
              </a:rPr>
              <a:t>) واحتاج الى </a:t>
            </a:r>
            <a:r>
              <a:rPr lang="ar-SA" sz="2400" dirty="0" err="1">
                <a:latin typeface="Calibri" panose="020F0502020204030204" pitchFamily="34" charset="0"/>
                <a:ea typeface="Calibri" panose="020F0502020204030204" pitchFamily="34" charset="0"/>
              </a:rPr>
              <a:t>المنفسة</a:t>
            </a:r>
            <a:r>
              <a:rPr lang="ar-SA" sz="2400" dirty="0">
                <a:latin typeface="Calibri" panose="020F0502020204030204" pitchFamily="34" charset="0"/>
                <a:ea typeface="Calibri" panose="020F0502020204030204" pitchFamily="34" charset="0"/>
              </a:rPr>
              <a:t> التي وضعت ، ثم أجريت له عملية فتحة القصبة الهوائية ، وهو الآن يتنفس من خلالها باستخدام </a:t>
            </a:r>
            <a:r>
              <a:rPr lang="ar-SA" sz="2400" dirty="0" err="1">
                <a:latin typeface="Calibri" panose="020F0502020204030204" pitchFamily="34" charset="0"/>
                <a:ea typeface="Calibri" panose="020F0502020204030204" pitchFamily="34" charset="0"/>
              </a:rPr>
              <a:t>المنفسة</a:t>
            </a:r>
            <a:r>
              <a:rPr lang="ar-SA" sz="2400" dirty="0">
                <a:latin typeface="Calibri" panose="020F0502020204030204" pitchFamily="34" charset="0"/>
                <a:ea typeface="Calibri" panose="020F0502020204030204" pitchFamily="34" charset="0"/>
              </a:rPr>
              <a:t> ، ومن الصعب فطامه عنها ، المريض يتواصل من خلال الإشارات مع بقاء وعيه كاملاً</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اختلف الأطباء هل يضعونه تحت أمر عدم الإنعاش ؟ </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حصل له التهاب رئوي ، وقرر الطبيب المناوب بدء إعطائه مضادات حيوية ، قبل إحالته إلى العناية المركزة.</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طبيب العناية المركزة المناوب ، كان يرى عدم بدئه على المضادات الحيوية لأن وضعه الصحي سيء.</a:t>
            </a:r>
          </a:p>
          <a:p>
            <a:pPr marL="685800" marR="0" algn="r" rtl="1">
              <a:lnSpc>
                <a:spcPct val="107000"/>
              </a:lnSpc>
              <a:spcBef>
                <a:spcPts val="0"/>
              </a:spcBef>
              <a:spcAft>
                <a:spcPts val="800"/>
              </a:spcAft>
            </a:pPr>
            <a:endParaRPr lang="ar-SA" sz="2400" dirty="0">
              <a:latin typeface="Calibri" panose="020F0502020204030204" pitchFamily="34" charset="0"/>
              <a:ea typeface="Calibri" panose="020F0502020204030204" pitchFamily="34" charset="0"/>
            </a:endParaRPr>
          </a:p>
          <a:p>
            <a:pPr marL="685800" marR="0" algn="r" rtl="1">
              <a:lnSpc>
                <a:spcPct val="107000"/>
              </a:lnSpc>
              <a:spcBef>
                <a:spcPts val="0"/>
              </a:spcBef>
              <a:spcAft>
                <a:spcPts val="800"/>
              </a:spcAft>
            </a:pPr>
            <a:r>
              <a:rPr lang="ar-SA" sz="2400" dirty="0">
                <a:solidFill>
                  <a:srgbClr val="FF0000"/>
                </a:solidFill>
                <a:latin typeface="Calibri" panose="020F0502020204030204" pitchFamily="34" charset="0"/>
                <a:ea typeface="Calibri" panose="020F0502020204030204" pitchFamily="34" charset="0"/>
              </a:rPr>
              <a:t>اكتبي/ اكتب تحليلا لهذه الحالة باستخدام نموذج النموذج الإسلامي</a:t>
            </a:r>
            <a:r>
              <a:rPr lang="en-US" sz="2400" dirty="0">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5503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198" y="603551"/>
            <a:ext cx="10133164" cy="6019918"/>
          </a:xfrm>
          <a:prstGeom prst="rect">
            <a:avLst/>
          </a:prstGeom>
          <a:solidFill>
            <a:schemeClr val="accent1">
              <a:lumMod val="40000"/>
              <a:lumOff val="60000"/>
            </a:schemeClr>
          </a:solidFill>
        </p:spPr>
        <p:txBody>
          <a:bodyPr wrap="square">
            <a:spAutoFit/>
          </a:bodyPr>
          <a:lstStyle/>
          <a:p>
            <a:pPr marR="0" lvl="0" algn="just" defTabSz="914400" rtl="1" eaLnBrk="1" fontAlgn="auto" latinLnBrk="0" hangingPunct="1">
              <a:lnSpc>
                <a:spcPct val="107000"/>
              </a:lnSpc>
              <a:spcBef>
                <a:spcPts val="0"/>
              </a:spcBef>
              <a:spcAft>
                <a:spcPts val="800"/>
              </a:spcAft>
              <a:buClrTx/>
              <a:buSzTx/>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١. </a:t>
            </a:r>
            <a:r>
              <a:rPr kumimoji="0" lang="ar-SA"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ما السؤال الاخلاقي أو الأسئلة الأخلاقية في المسألة؟ وتحديد محل الإشكال الحقيقي</a:t>
            </a:r>
            <a:endParaRPr kumimoji="0" lang="en-US" sz="1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R="0" lvl="0" algn="just" defTabSz="914400" rtl="1" eaLnBrk="1" fontAlgn="auto" latinLnBrk="0" hangingPunct="1">
              <a:lnSpc>
                <a:spcPct val="107000"/>
              </a:lnSpc>
              <a:spcBef>
                <a:spcPts val="0"/>
              </a:spcBef>
              <a:spcAft>
                <a:spcPts val="800"/>
              </a:spcAft>
              <a:buClrTx/>
              <a:buSzTx/>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٢. </a:t>
            </a:r>
            <a:r>
              <a:rPr kumimoji="0" lang="ar-SA" sz="20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Arial" panose="020B0604020202020204" pitchFamily="34" charset="0"/>
              </a:rPr>
              <a:t>ماالمعلومات</a:t>
            </a:r>
            <a:r>
              <a:rPr kumimoji="0" lang="ar-SA"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/المعطيات/ الاعتبارات/المرجحات التي ينبغي أخذها في الحسبان في المسألة؟</a:t>
            </a:r>
            <a:endParaRPr kumimoji="0" lang="en-US" sz="1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أطراف القضية</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المعلومات الطبية عن الحالة/التصوير الطبي الدقيق للمسألة/ التشخيص،العلاج المتوفر،توقعات الشفاء(تطور الحالة)</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العواقب والمآلات/ الأثر المترتب</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lang="ar-SA" sz="2000" dirty="0">
                <a:latin typeface="Calibri" panose="020F0502020204030204" pitchFamily="34" charset="0"/>
                <a:ea typeface="Calibri" panose="020F0502020204030204" pitchFamily="34" charset="0"/>
                <a:cs typeface="Arial" panose="020B0604020202020204" pitchFamily="34" charset="0"/>
              </a:rPr>
              <a:t>٣. </a:t>
            </a:r>
            <a:r>
              <a:rPr kumimoji="0" lang="ar-SA"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ما المبادئ الأخلاقية والشرعية والقانونية التي تجب مراعاتها؟</a:t>
            </a:r>
            <a:endParaRPr kumimoji="0" lang="en-US" sz="1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حقوق أطراف المسألة وواجباتهم ورغباتهم أو وصاياهم.</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المصالح والمفاسد.</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الحلال والحرام في المسألة/ النصوص/ الإعتبارات الشرعية.</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ما تجب مراعاته من نظام الأخلاقيات/ القانون/ الأحكام القضائية.</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lang="ar-SA" sz="2000" dirty="0">
                <a:latin typeface="Calibri" panose="020F0502020204030204" pitchFamily="34" charset="0"/>
                <a:ea typeface="Calibri" panose="020F0502020204030204" pitchFamily="34" charset="0"/>
                <a:cs typeface="Arial" panose="020B0604020202020204" pitchFamily="34" charset="0"/>
              </a:rPr>
              <a:t>٤. </a:t>
            </a:r>
            <a:r>
              <a:rPr kumimoji="0" lang="ar-SA"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ما الأقوال المحتملة في المسألة؟ ودليل كل قول ونقاشه، والرأي المختار في المسألة، وسبب الترجيح.</a:t>
            </a:r>
            <a:endParaRPr kumimoji="0" lang="en-US" sz="1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فتاوى العلماء في المسألة أو في ما يشبهها من المسائل.</a:t>
            </a: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just"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أقوال علماء الأخلاق في المسألة/ ما الملحظ الأخلاقي في المسألة؟</a:t>
            </a:r>
            <a:endParaRPr lang="ar-SA"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kumimoji="0" lang="ar-SA"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٥. </a:t>
            </a:r>
            <a:r>
              <a:rPr kumimoji="0" lang="ar-SA" sz="20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ما الرأي المختار في المسألة، وسبب الترجيح؟ وما التصرف الصحيح في هذه الحالة تحديداً؟</a:t>
            </a:r>
            <a:endParaRPr kumimoji="0" lang="en-US" sz="1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decision3.jpg">
            <a:extLst>
              <a:ext uri="{FF2B5EF4-FFF2-40B4-BE49-F238E27FC236}">
                <a16:creationId xmlns:a16="http://schemas.microsoft.com/office/drawing/2014/main" id="{AC8F08CE-3401-3049-92FE-A2E279A84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07" y="2439242"/>
            <a:ext cx="2300502" cy="234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3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20000"/>
              <a:lumOff val="80000"/>
            </a:schemeClr>
          </a:solidFill>
        </p:spPr>
        <p:txBody>
          <a:bodyPr/>
          <a:lstStyle/>
          <a:p>
            <a:pPr algn="ctr" rtl="1"/>
            <a:r>
              <a:rPr lang="ar-SA" dirty="0">
                <a:latin typeface="Calibri" panose="020F0502020204030204" pitchFamily="34" charset="0"/>
                <a:ea typeface="Calibri" panose="020F0502020204030204" pitchFamily="34" charset="0"/>
              </a:rPr>
              <a:t>إطار التحليل الأخلاقي </a:t>
            </a:r>
            <a:br>
              <a:rPr lang="ar-SA" dirty="0">
                <a:latin typeface="Calibri" panose="020F0502020204030204" pitchFamily="34" charset="0"/>
                <a:ea typeface="Calibri" panose="020F0502020204030204" pitchFamily="34" charset="0"/>
              </a:rPr>
            </a:br>
            <a:endParaRPr lang="en-US" dirty="0"/>
          </a:p>
        </p:txBody>
      </p:sp>
      <p:sp>
        <p:nvSpPr>
          <p:cNvPr id="3" name="مستطيل 2"/>
          <p:cNvSpPr/>
          <p:nvPr/>
        </p:nvSpPr>
        <p:spPr>
          <a:xfrm>
            <a:off x="838200" y="2021163"/>
            <a:ext cx="10846037" cy="1578124"/>
          </a:xfrm>
          <a:prstGeom prst="rect">
            <a:avLst/>
          </a:prstGeom>
        </p:spPr>
        <p:txBody>
          <a:bodyPr wrap="square">
            <a:spAutoFit/>
          </a:bodyPr>
          <a:lstStyle/>
          <a:p>
            <a:pPr algn="just" rtl="1">
              <a:lnSpc>
                <a:spcPct val="107000"/>
              </a:lnSpc>
              <a:spcAft>
                <a:spcPts val="800"/>
              </a:spcAft>
            </a:pPr>
            <a:r>
              <a:rPr lang="ar-SA" sz="3200" dirty="0">
                <a:latin typeface="Calibri" panose="020F0502020204030204" pitchFamily="34" charset="0"/>
                <a:ea typeface="Calibri" panose="020F0502020204030204" pitchFamily="34" charset="0"/>
              </a:rPr>
              <a:t>"منظومة بنية هيكلية من المبادئ والأفكار والمعتقدات والقيم التي تساعد على النظر في القضايا الأخلاقية للمساعدة في اتخاذ قرار بشأنها</a:t>
            </a:r>
            <a:r>
              <a:rPr lang="en-US" sz="3200" dirty="0">
                <a:latin typeface="Calibri" panose="020F0502020204030204" pitchFamily="34" charset="0"/>
                <a:ea typeface="Calibri" panose="020F0502020204030204" pitchFamily="34" charset="0"/>
              </a:rPr>
              <a:t>”</a:t>
            </a:r>
            <a:endParaRPr lang="en-US" sz="3200" dirty="0"/>
          </a:p>
          <a:p>
            <a:pPr algn="just" rtl="1">
              <a:lnSpc>
                <a:spcPct val="107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https://media.licdn.com/mpr/mpr/shrinknp_400_400/AAEAAQAAAAAAAAdjAAAAJDNhMTU0OTEyLWMyZmYtNDNiOS1iNzRmLTE0MWRhMzBjYWZlN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34" y="3685889"/>
            <a:ext cx="36195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نتيجة بحث الصور عن ‪frame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3422" y="4098628"/>
            <a:ext cx="3790815" cy="230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96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0647" y="215151"/>
            <a:ext cx="11470341" cy="7024295"/>
          </a:xfrm>
          <a:prstGeom prst="rect">
            <a:avLst/>
          </a:prstGeom>
        </p:spPr>
        <p:txBody>
          <a:bodyPr wrap="square">
            <a:spAutoFit/>
          </a:bodyPr>
          <a:lstStyle/>
          <a:p>
            <a:pPr algn="ctr">
              <a:lnSpc>
                <a:spcPct val="107000"/>
              </a:lnSpc>
              <a:spcAft>
                <a:spcPts val="800"/>
              </a:spcAft>
            </a:pPr>
            <a:r>
              <a:rPr lang="ar-SA" sz="2800" dirty="0">
                <a:latin typeface="Calibri" panose="020F0502020204030204" pitchFamily="34" charset="0"/>
                <a:ea typeface="Calibri" panose="020F0502020204030204" pitchFamily="34" charset="0"/>
              </a:rPr>
              <a:t>التحليل الأخلاقي</a:t>
            </a:r>
            <a:endParaRPr lang="en-US"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2800"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400" dirty="0">
                <a:latin typeface="Calibri" panose="020F0502020204030204" pitchFamily="34" charset="0"/>
                <a:ea typeface="Calibri" panose="020F0502020204030204" pitchFamily="34" charset="0"/>
              </a:rPr>
              <a:t>أطراف القضية</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المريض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الطبيب / الفريق الطبي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أهل المريض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المؤسسة الصحية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400" dirty="0">
                <a:latin typeface="Calibri" panose="020F0502020204030204" pitchFamily="34" charset="0"/>
                <a:ea typeface="Calibri" panose="020F0502020204030204" pitchFamily="34" charset="0"/>
              </a:rPr>
              <a:t>القضية الطبية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التشخيص / التشخيصات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إمكانية العلاج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a:t>
            </a:r>
            <a:r>
              <a:rPr lang="ar-SA" sz="2400" dirty="0" err="1">
                <a:latin typeface="Calibri" panose="020F0502020204030204" pitchFamily="34" charset="0"/>
                <a:ea typeface="Calibri" panose="020F0502020204030204" pitchFamily="34" charset="0"/>
              </a:rPr>
              <a:t>مآلات</a:t>
            </a:r>
            <a:r>
              <a:rPr lang="ar-SA" sz="2400" dirty="0">
                <a:latin typeface="Calibri" panose="020F0502020204030204" pitchFamily="34" charset="0"/>
                <a:ea typeface="Calibri" panose="020F0502020204030204" pitchFamily="34" charset="0"/>
              </a:rPr>
              <a:t> الأمراض ( المنظور الشفائي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التدخل الطبي وآثاره </a:t>
            </a:r>
            <a:r>
              <a:rPr lang="ar-SA" sz="2400" dirty="0" err="1">
                <a:latin typeface="Calibri" panose="020F0502020204030204" pitchFamily="34" charset="0"/>
                <a:ea typeface="Calibri" panose="020F0502020204030204" pitchFamily="34" charset="0"/>
              </a:rPr>
              <a:t>ومآلاته</a:t>
            </a:r>
            <a:r>
              <a:rPr lang="ar-SA" sz="2400"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400" dirty="0">
                <a:latin typeface="Calibri" panose="020F0502020204030204" pitchFamily="34" charset="0"/>
                <a:ea typeface="Calibri" panose="020F0502020204030204" pitchFamily="34" charset="0"/>
              </a:rPr>
              <a:t>-  آثار عدم التدخل الطبي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244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7999" y="276146"/>
            <a:ext cx="8771965" cy="6460679"/>
          </a:xfrm>
          <a:prstGeom prst="rect">
            <a:avLst/>
          </a:prstGeom>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SA" sz="2400" dirty="0">
                <a:latin typeface="Calibri" panose="020F0502020204030204" pitchFamily="34" charset="0"/>
                <a:ea typeface="Calibri" panose="020F0502020204030204" pitchFamily="34" charset="0"/>
              </a:rPr>
              <a:t>السؤال الأخلاقي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هل يجب الاستمرار في العلاج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هل يجوز التوقف عن العلاج ؟ وأي أنواع العلاج يجوز التوقف عنها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هل يجوز وضع المريض على أمر عدم الإنعاش؟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400" dirty="0" err="1">
                <a:latin typeface="Calibri" panose="020F0502020204030204" pitchFamily="34" charset="0"/>
                <a:ea typeface="Calibri" panose="020F0502020204030204" pitchFamily="34" charset="0"/>
              </a:rPr>
              <a:t>المبادىء</a:t>
            </a:r>
            <a:r>
              <a:rPr lang="ar-SA" sz="2400" dirty="0">
                <a:latin typeface="Calibri" panose="020F0502020204030204" pitchFamily="34" charset="0"/>
                <a:ea typeface="Calibri" panose="020F0502020204030204" pitchFamily="34" charset="0"/>
              </a:rPr>
              <a:t> الشرعية والأخلاقية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هل هناك نص شرعي يحسم القضية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نصوص شرعية عامة يمكن تطبيقها على الحالة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علاقة القضية بمقاصد الشريعة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القواعد الفقهية وتطبيقها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مراعاة المصالح والمفاسد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rPr>
              <a:t>مراعاة الحقوق والواجبات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400" dirty="0">
                <a:latin typeface="Calibri" panose="020F0502020204030204" pitchFamily="34" charset="0"/>
                <a:ea typeface="Calibri" panose="020F0502020204030204" pitchFamily="34" charset="0"/>
              </a:rPr>
              <a:t>الخيارات المتاحة (مراعاة الانظمة والقوانين، الفتاوى، الأحكام القضائية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400" dirty="0">
                <a:latin typeface="Calibri" panose="020F0502020204030204" pitchFamily="34" charset="0"/>
                <a:ea typeface="Calibri" panose="020F0502020204030204" pitchFamily="34" charset="0"/>
              </a:rPr>
              <a:t>الخيار الأقرب الى الصواب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931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1673" y="138838"/>
            <a:ext cx="11652079" cy="6729856"/>
          </a:xfrm>
          <a:prstGeom prst="rect">
            <a:avLst/>
          </a:prstGeom>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أمراض مزمنة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الشلل وعدم القدرة على الحركة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تقرحات الفراش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err="1">
                <a:latin typeface="Calibri" panose="020F0502020204030204" pitchFamily="34" charset="0"/>
                <a:ea typeface="Calibri" panose="020F0502020204030204" pitchFamily="34" charset="0"/>
              </a:rPr>
              <a:t>الإعتماد</a:t>
            </a:r>
            <a:r>
              <a:rPr lang="ar-SA" sz="2800" dirty="0">
                <a:latin typeface="Calibri" panose="020F0502020204030204" pitchFamily="34" charset="0"/>
                <a:ea typeface="Calibri" panose="020F0502020204030204" pitchFamily="34" charset="0"/>
              </a:rPr>
              <a:t> على </a:t>
            </a:r>
            <a:r>
              <a:rPr lang="ar-SA" sz="2800" dirty="0" err="1">
                <a:latin typeface="Calibri" panose="020F0502020204030204" pitchFamily="34" charset="0"/>
                <a:ea typeface="Calibri" panose="020F0502020204030204" pitchFamily="34" charset="0"/>
              </a:rPr>
              <a:t>المنفسة</a:t>
            </a:r>
            <a:r>
              <a:rPr lang="ar-SA" sz="2800" dirty="0">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القدرة العقلية باقية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أمراض حادة – </a:t>
            </a:r>
            <a:r>
              <a:rPr lang="ar-SA" sz="2800" dirty="0" err="1">
                <a:latin typeface="Calibri" panose="020F0502020204030204" pitchFamily="34" charset="0"/>
                <a:ea typeface="Calibri" panose="020F0502020204030204" pitchFamily="34" charset="0"/>
              </a:rPr>
              <a:t>إلتهاب</a:t>
            </a:r>
            <a:r>
              <a:rPr lang="ar-SA" sz="2800" dirty="0">
                <a:latin typeface="Calibri" panose="020F0502020204030204" pitchFamily="34" charset="0"/>
                <a:ea typeface="Calibri" panose="020F0502020204030204" pitchFamily="34" charset="0"/>
              </a:rPr>
              <a:t> رئوي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إمكانية العلاج : يمكن التحكم في الأمراض المزمنة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إمكانية علاج الأمراض الحادة – المضادات الحيوية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المنظور الشفائي جيد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التدخل الطبي مفيد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عدم التدخل في العلاج قد يؤدي الى مضاعفات خطرة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800"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3870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40327" y="481897"/>
            <a:ext cx="11504559" cy="6086923"/>
          </a:xfrm>
          <a:prstGeom prst="rect">
            <a:avLst/>
          </a:prstGeom>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يجب الاستمرار في العلاج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800" dirty="0">
                <a:latin typeface="Calibri" panose="020F0502020204030204" pitchFamily="34" charset="0"/>
                <a:ea typeface="Calibri" panose="020F0502020204030204" pitchFamily="34" charset="0"/>
              </a:rPr>
              <a:t>لا يجوز التوقف عن العلاج للأمراض المزمنة والحادة في هذه الحالة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الأمر بعدم الإنعاش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800" dirty="0">
                <a:latin typeface="Calibri" panose="020F0502020204030204" pitchFamily="34" charset="0"/>
                <a:ea typeface="Calibri" panose="020F0502020204030204" pitchFamily="34" charset="0"/>
              </a:rPr>
              <a:t>النصوص الشرعية : تدل على أن الاصل إبقاء الحياة وعدم التعدي عليها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800" dirty="0">
                <a:latin typeface="Calibri" panose="020F0502020204030204" pitchFamily="34" charset="0"/>
                <a:ea typeface="Calibri" panose="020F0502020204030204" pitchFamily="34" charset="0"/>
              </a:rPr>
              <a:t>والتداوي ما دام ان المريض لم يرفضه.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مقاصد الشريعة : حفظ النفس، حفظ المال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SA" sz="2800" dirty="0">
                <a:latin typeface="Calibri" panose="020F0502020204030204" pitchFamily="34" charset="0"/>
                <a:ea typeface="Calibri" panose="020F0502020204030204" pitchFamily="34" charset="0"/>
              </a:rPr>
              <a:t>القواعد الفقهية :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800" dirty="0">
                <a:latin typeface="Calibri" panose="020F0502020204030204" pitchFamily="34" charset="0"/>
                <a:ea typeface="Calibri" panose="020F0502020204030204" pitchFamily="34" charset="0"/>
              </a:rPr>
              <a:t>اليقين : الأصل في الحياة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800" dirty="0">
                <a:latin typeface="Calibri" panose="020F0502020204030204" pitchFamily="34" charset="0"/>
                <a:ea typeface="Calibri" panose="020F0502020204030204" pitchFamily="34" charset="0"/>
              </a:rPr>
              <a:t>الضرر : هناك ضرر في عدم العلاج أو </a:t>
            </a:r>
            <a:r>
              <a:rPr lang="en-US" sz="2800" dirty="0">
                <a:latin typeface="Calibri" panose="020F0502020204030204" pitchFamily="34" charset="0"/>
                <a:ea typeface="Calibri" panose="020F0502020204030204" pitchFamily="34" charset="0"/>
                <a:cs typeface="Arial" panose="020B0604020202020204" pitchFamily="34" charset="0"/>
              </a:rPr>
              <a:t>DNR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685800" marR="0" algn="r" rtl="1">
              <a:lnSpc>
                <a:spcPct val="107000"/>
              </a:lnSpc>
              <a:spcBef>
                <a:spcPts val="0"/>
              </a:spcBef>
              <a:spcAft>
                <a:spcPts val="800"/>
              </a:spcAft>
            </a:pPr>
            <a:r>
              <a:rPr lang="ar-SA" sz="2800" dirty="0">
                <a:latin typeface="Calibri" panose="020F0502020204030204" pitchFamily="34" charset="0"/>
                <a:ea typeface="Calibri" panose="020F0502020204030204" pitchFamily="34" charset="0"/>
              </a:rPr>
              <a:t>الأمور بمجالاتها : إذا ترك المريض بدون علاج فقد يتأثر أو يفقد حياته أو بعض وظائف أعضائه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6519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933DB42-73BC-E947-BBE1-9404143E4E08}"/>
              </a:ext>
            </a:extLst>
          </p:cNvPr>
          <p:cNvPicPr>
            <a:picLocks noChangeAspect="1"/>
          </p:cNvPicPr>
          <p:nvPr/>
        </p:nvPicPr>
        <p:blipFill rotWithShape="1">
          <a:blip r:embed="rId2">
            <a:extLst>
              <a:ext uri="{28A0092B-C50C-407E-A947-70E740481C1C}">
                <a14:useLocalDpi xmlns:a14="http://schemas.microsoft.com/office/drawing/2010/main" val="0"/>
              </a:ext>
            </a:extLst>
          </a:blip>
          <a:srcRect b="8163"/>
          <a:stretch/>
        </p:blipFill>
        <p:spPr>
          <a:xfrm>
            <a:off x="20" y="10"/>
            <a:ext cx="12191980" cy="6857990"/>
          </a:xfrm>
          <a:prstGeom prst="rect">
            <a:avLst/>
          </a:prstGeom>
        </p:spPr>
      </p:pic>
    </p:spTree>
    <p:extLst>
      <p:ext uri="{BB962C8B-B14F-4D97-AF65-F5344CB8AC3E}">
        <p14:creationId xmlns:p14="http://schemas.microsoft.com/office/powerpoint/2010/main" val="2907731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pic>
        <p:nvPicPr>
          <p:cNvPr id="5" name="Picture 4" descr="A screenshot of a cell phone&#10;&#10;Description automatically generated">
            <a:extLst>
              <a:ext uri="{FF2B5EF4-FFF2-40B4-BE49-F238E27FC236}">
                <a16:creationId xmlns:a16="http://schemas.microsoft.com/office/drawing/2014/main" id="{7132F699-800C-354D-B423-CFC8994EA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609" y="0"/>
            <a:ext cx="6372225" cy="7139749"/>
          </a:xfrm>
          <a:prstGeom prst="rect">
            <a:avLst/>
          </a:prstGeom>
        </p:spPr>
      </p:pic>
      <p:pic>
        <p:nvPicPr>
          <p:cNvPr id="9" name="Picture 8" descr="Text, letter&#10;&#10;Description automatically generated">
            <a:extLst>
              <a:ext uri="{FF2B5EF4-FFF2-40B4-BE49-F238E27FC236}">
                <a16:creationId xmlns:a16="http://schemas.microsoft.com/office/drawing/2014/main" id="{B70F2F05-9403-7E46-BC05-B3FC54364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5097"/>
            <a:ext cx="4328934" cy="1961881"/>
          </a:xfrm>
          <a:prstGeom prst="rect">
            <a:avLst/>
          </a:prstGeom>
        </p:spPr>
      </p:pic>
      <p:pic>
        <p:nvPicPr>
          <p:cNvPr id="23" name="Picture 8">
            <a:extLst>
              <a:ext uri="{FF2B5EF4-FFF2-40B4-BE49-F238E27FC236}">
                <a16:creationId xmlns:a16="http://schemas.microsoft.com/office/drawing/2014/main" id="{4379402E-16AE-9745-9C45-8EAF4541D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362667"/>
            <a:ext cx="4328933" cy="172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05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20000"/>
              <a:lumOff val="80000"/>
            </a:schemeClr>
          </a:solidFill>
        </p:spPr>
        <p:txBody>
          <a:bodyPr/>
          <a:lstStyle/>
          <a:p>
            <a:pPr algn="ctr" rtl="1"/>
            <a:r>
              <a:rPr lang="ar-SA" b="1" dirty="0"/>
              <a:t>المكونات الرئيسية لإطار التحليل الأخلاقية</a:t>
            </a:r>
            <a:endParaRPr lang="en-US" dirty="0"/>
          </a:p>
        </p:txBody>
      </p:sp>
      <p:sp>
        <p:nvSpPr>
          <p:cNvPr id="3" name="مستطيل 2"/>
          <p:cNvSpPr/>
          <p:nvPr/>
        </p:nvSpPr>
        <p:spPr>
          <a:xfrm>
            <a:off x="838200" y="1751105"/>
            <a:ext cx="10515600" cy="4493410"/>
          </a:xfrm>
          <a:prstGeom prst="rect">
            <a:avLst/>
          </a:prstGeom>
        </p:spPr>
        <p:txBody>
          <a:bodyPr wrap="square">
            <a:spAutoFit/>
          </a:bodyPr>
          <a:lstStyle/>
          <a:p>
            <a:pPr marL="342900" marR="0" lvl="0" indent="-342900" algn="just" rtl="1">
              <a:lnSpc>
                <a:spcPct val="107000"/>
              </a:lnSpc>
              <a:spcBef>
                <a:spcPts val="0"/>
              </a:spcBef>
              <a:spcAft>
                <a:spcPts val="800"/>
              </a:spcAft>
              <a:buFont typeface="+mj-lt"/>
              <a:buAutoNum type="arabicPeriod"/>
            </a:pPr>
            <a:r>
              <a:rPr lang="ar-SA" sz="2800" dirty="0">
                <a:latin typeface="Calibri" panose="020F0502020204030204" pitchFamily="34" charset="0"/>
                <a:ea typeface="Calibri" panose="020F0502020204030204" pitchFamily="34" charset="0"/>
              </a:rPr>
              <a:t>تحديد المشكلة أو القضية الأخلاقية.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sz="2800" dirty="0">
                <a:latin typeface="Calibri" panose="020F0502020204030204" pitchFamily="34" charset="0"/>
                <a:ea typeface="Calibri" panose="020F0502020204030204" pitchFamily="34" charset="0"/>
              </a:rPr>
              <a:t>جمع المعلومات والحقائق حول القضية الأخلاقية.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sz="2800" dirty="0">
                <a:latin typeface="Calibri" panose="020F0502020204030204" pitchFamily="34" charset="0"/>
                <a:ea typeface="Calibri" panose="020F0502020204030204" pitchFamily="34" charset="0"/>
              </a:rPr>
              <a:t>تحديد الأطراف التي لها علاقة بالقضية الأخلاقية.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sz="2800" dirty="0">
                <a:latin typeface="Calibri" panose="020F0502020204030204" pitchFamily="34" charset="0"/>
                <a:ea typeface="Calibri" panose="020F0502020204030204" pitchFamily="34" charset="0"/>
              </a:rPr>
              <a:t>تحديد المبادئ الأخلاقية ذات العلاقة بالقضية الأخلاقية قيد البحث، وتحديد جوانب التوافق والتعارض أو التضاد بين هذه المبادئ.</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sz="2800" dirty="0">
                <a:latin typeface="Calibri" panose="020F0502020204030204" pitchFamily="34" charset="0"/>
                <a:ea typeface="Calibri" panose="020F0502020204030204" pitchFamily="34" charset="0"/>
              </a:rPr>
              <a:t>وضع الخيارات الممكنة لحل المشكلة الأخلاقية، والتفكير في أيها يكون الخيار الأنسب.</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sz="2800" dirty="0">
                <a:latin typeface="Calibri" panose="020F0502020204030204" pitchFamily="34" charset="0"/>
                <a:ea typeface="Calibri" panose="020F0502020204030204" pitchFamily="34" charset="0"/>
              </a:rPr>
              <a:t>اتخاذ القرار بشأن القضية الأخلاقية.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800" dirty="0">
                <a:latin typeface="Calibri" panose="020F0502020204030204" pitchFamily="34" charset="0"/>
                <a:ea typeface="Calibri" panose="020F0502020204030204" pitchFamily="34" charset="0"/>
              </a:rPr>
              <a:t>7.تقييم التجربة للاستفادة منها في المستقبل.</a:t>
            </a:r>
            <a:endParaRPr lang="en-US" sz="2800" dirty="0"/>
          </a:p>
        </p:txBody>
      </p:sp>
    </p:spTree>
    <p:extLst>
      <p:ext uri="{BB962C8B-B14F-4D97-AF65-F5344CB8AC3E}">
        <p14:creationId xmlns:p14="http://schemas.microsoft.com/office/powerpoint/2010/main" val="324403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800" decel="100000"/>
                                        <p:tgtEl>
                                          <p:spTgt spid="3">
                                            <p:txEl>
                                              <p:pRg st="5" end="5"/>
                                            </p:txEl>
                                          </p:spTgt>
                                        </p:tgtEl>
                                      </p:cBhvr>
                                    </p:animEffect>
                                    <p:anim calcmode="lin" valueType="num">
                                      <p:cBhvr>
                                        <p:cTn id="49"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20000"/>
              <a:lumOff val="80000"/>
            </a:schemeClr>
          </a:solidFill>
        </p:spPr>
        <p:txBody>
          <a:bodyPr>
            <a:normAutofit/>
          </a:bodyPr>
          <a:lstStyle/>
          <a:p>
            <a:pPr algn="ctr"/>
            <a:r>
              <a:rPr lang="ar-SA" sz="6000" b="1" dirty="0"/>
              <a:t>القيمة التطبيقية للإطار</a:t>
            </a:r>
            <a:endParaRPr lang="en-US" sz="6000" dirty="0"/>
          </a:p>
        </p:txBody>
      </p:sp>
      <p:sp>
        <p:nvSpPr>
          <p:cNvPr id="3" name="مستطيل 2"/>
          <p:cNvSpPr/>
          <p:nvPr/>
        </p:nvSpPr>
        <p:spPr>
          <a:xfrm>
            <a:off x="838201" y="2150060"/>
            <a:ext cx="11062446" cy="3699731"/>
          </a:xfrm>
          <a:prstGeom prst="rect">
            <a:avLst/>
          </a:prstGeom>
        </p:spPr>
        <p:txBody>
          <a:bodyPr wrap="square">
            <a:spAutoFit/>
          </a:bodyPr>
          <a:lstStyle/>
          <a:p>
            <a:pPr marL="342900" marR="0" lvl="0" indent="-342900" algn="just"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التفكير المنطقي المتسلسل عند النظر في القضية أو المعضلة الأخلاقية.</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تحديد القضية أو المعضلة الأخلاقية بوضوح أكثر.</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شمولية النظرة واعتبار كل الجوانب التي لها علاقة في التفكير الأخلاقي في القضية التي يُنظر فيها.</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800" dirty="0">
                <a:latin typeface="Calibri" panose="020F0502020204030204" pitchFamily="34" charset="0"/>
                <a:ea typeface="Calibri" panose="020F0502020204030204" pitchFamily="34" charset="0"/>
              </a:rPr>
              <a:t>التركيز على القضية الأخلاقية وعدم الانزلاق نحو التفكير في جوانب بعيدة أو ليس لها أهمية في النظر إلى القضية المطروحة.</a:t>
            </a:r>
            <a:endParaRPr lang="en-US" dirty="0">
              <a:latin typeface="Calibri" panose="020F0502020204030204" pitchFamily="34" charset="0"/>
              <a:ea typeface="Calibri" panose="020F0502020204030204" pitchFamily="34" charset="0"/>
              <a:cs typeface="Arial" panose="020B060402020202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ea typeface="Calibri" panose="020F0502020204030204" pitchFamily="34" charset="0"/>
              </a:rPr>
              <a:t>وضع نسق واضح للنظر في القضية الأخلاقية.</a:t>
            </a:r>
            <a:endParaRPr lang="en-US" sz="2800" dirty="0"/>
          </a:p>
        </p:txBody>
      </p:sp>
    </p:spTree>
    <p:extLst>
      <p:ext uri="{BB962C8B-B14F-4D97-AF65-F5344CB8AC3E}">
        <p14:creationId xmlns:p14="http://schemas.microsoft.com/office/powerpoint/2010/main" val="23087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251677" y="645105"/>
            <a:ext cx="4357499" cy="1320855"/>
          </a:xfrm>
        </p:spPr>
        <p:txBody>
          <a:bodyPr>
            <a:normAutofit/>
          </a:bodyPr>
          <a:lstStyle/>
          <a:p>
            <a:r>
              <a:rPr lang="en-US" sz="4400"/>
              <a:t>Core – Value Framework</a:t>
            </a:r>
          </a:p>
        </p:txBody>
      </p:sp>
      <p:sp>
        <p:nvSpPr>
          <p:cNvPr id="4" name="Content Placeholder 3">
            <a:extLst>
              <a:ext uri="{FF2B5EF4-FFF2-40B4-BE49-F238E27FC236}">
                <a16:creationId xmlns:a16="http://schemas.microsoft.com/office/drawing/2014/main" id="{70B9391E-7794-CB4B-8118-9FECFC5E7C29}"/>
              </a:ext>
            </a:extLst>
          </p:cNvPr>
          <p:cNvSpPr>
            <a:spLocks noGrp="1"/>
          </p:cNvSpPr>
          <p:nvPr>
            <p:ph idx="1"/>
          </p:nvPr>
        </p:nvSpPr>
        <p:spPr>
          <a:xfrm>
            <a:off x="1251678" y="2286001"/>
            <a:ext cx="4363595" cy="3593591"/>
          </a:xfrm>
        </p:spPr>
        <p:txBody>
          <a:bodyPr>
            <a:normAutofit/>
          </a:bodyPr>
          <a:lstStyle/>
          <a:p>
            <a:pPr>
              <a:spcAft>
                <a:spcPts val="800"/>
              </a:spcAft>
            </a:pPr>
            <a:r>
              <a:rPr lang="en-US" b="1" dirty="0">
                <a:solidFill>
                  <a:srgbClr val="000000"/>
                </a:solidFill>
                <a:latin typeface="Calibri" panose="020F0502020204030204" pitchFamily="34" charset="0"/>
                <a:ea typeface="Calibri" panose="020F0502020204030204" pitchFamily="34" charset="0"/>
                <a:cs typeface="Arial" panose="020B0604020202020204" pitchFamily="34" charset="0"/>
              </a:rPr>
              <a:t>Co: Codes (i.e. Codes of professional conduct)</a:t>
            </a:r>
          </a:p>
          <a:p>
            <a:pPr>
              <a:spcAft>
                <a:spcPts val="800"/>
              </a:spcAft>
            </a:pPr>
            <a:r>
              <a:rPr lang="en-US" b="1" dirty="0">
                <a:solidFill>
                  <a:srgbClr val="000000"/>
                </a:solidFill>
                <a:latin typeface="Calibri" panose="020F0502020204030204" pitchFamily="34" charset="0"/>
                <a:ea typeface="Calibri" panose="020F0502020204030204" pitchFamily="34" charset="0"/>
                <a:cs typeface="Arial" panose="020B0604020202020204" pitchFamily="34" charset="0"/>
              </a:rPr>
              <a:t>R: Regulations (i.e. Law and other stringent policies</a:t>
            </a:r>
            <a:r>
              <a:rPr lang="ar-SA" b="1" dirty="0">
                <a:solidFill>
                  <a:srgbClr val="000000"/>
                </a:solidFill>
                <a:latin typeface="Calibri" panose="020F0502020204030204" pitchFamily="34" charset="0"/>
                <a:ea typeface="Calibri" panose="020F0502020204030204" pitchFamily="34" charset="0"/>
                <a:cs typeface="Arial" panose="020B0604020202020204" pitchFamily="34" charset="0"/>
              </a:rPr>
              <a:t>(</a:t>
            </a:r>
            <a:endParaRPr lang="en-US"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US" b="1" dirty="0">
                <a:solidFill>
                  <a:srgbClr val="000000"/>
                </a:solidFill>
                <a:latin typeface="Calibri" panose="020F0502020204030204" pitchFamily="34" charset="0"/>
                <a:ea typeface="Calibri" panose="020F0502020204030204" pitchFamily="34" charset="0"/>
                <a:cs typeface="Arial" panose="020B0604020202020204" pitchFamily="34" charset="0"/>
              </a:rPr>
              <a:t>E: Ethical Principles</a:t>
            </a:r>
          </a:p>
          <a:p>
            <a:pPr>
              <a:spcAft>
                <a:spcPts val="800"/>
              </a:spcAft>
            </a:pPr>
            <a:r>
              <a:rPr lang="en-US" b="1" dirty="0">
                <a:solidFill>
                  <a:srgbClr val="000000"/>
                </a:solidFill>
                <a:latin typeface="Calibri" panose="020F0502020204030204" pitchFamily="34" charset="0"/>
                <a:ea typeface="Calibri" panose="020F0502020204030204" pitchFamily="34" charset="0"/>
                <a:cs typeface="Arial" panose="020B0604020202020204" pitchFamily="34" charset="0"/>
              </a:rPr>
              <a:t>Values: (the personal moral, institutional values, beliefs of ideologies of the key stakeholders) </a:t>
            </a:r>
            <a:endParaRPr lang="en-US"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White puzzle with one red piece">
            <a:extLst>
              <a:ext uri="{FF2B5EF4-FFF2-40B4-BE49-F238E27FC236}">
                <a16:creationId xmlns:a16="http://schemas.microsoft.com/office/drawing/2014/main" id="{AE250945-FB5E-4F12-8E52-DDAD90490779}"/>
              </a:ext>
            </a:extLst>
          </p:cNvPr>
          <p:cNvPicPr>
            <a:picLocks noChangeAspect="1"/>
          </p:cNvPicPr>
          <p:nvPr/>
        </p:nvPicPr>
        <p:blipFill rotWithShape="1">
          <a:blip r:embed="rId2"/>
          <a:srcRect l="33889" r="32284" b="-1"/>
          <a:stretch/>
        </p:blipFill>
        <p:spPr>
          <a:xfrm>
            <a:off x="7004538" y="645106"/>
            <a:ext cx="3364053" cy="5594047"/>
          </a:xfrm>
          <a:prstGeom prst="rect">
            <a:avLst/>
          </a:prstGeom>
        </p:spPr>
      </p:pic>
    </p:spTree>
    <p:extLst>
      <p:ext uri="{BB962C8B-B14F-4D97-AF65-F5344CB8AC3E}">
        <p14:creationId xmlns:p14="http://schemas.microsoft.com/office/powerpoint/2010/main" val="22406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عنوان 1">
            <a:extLst>
              <a:ext uri="{FF2B5EF4-FFF2-40B4-BE49-F238E27FC236}">
                <a16:creationId xmlns:a16="http://schemas.microsoft.com/office/drawing/2014/main" id="{7A47C864-512D-5E40-98F3-AF8A60EDB563}"/>
              </a:ext>
            </a:extLst>
          </p:cNvPr>
          <p:cNvSpPr>
            <a:spLocks noGrp="1"/>
          </p:cNvSpPr>
          <p:nvPr>
            <p:ph type="title"/>
          </p:nvPr>
        </p:nvSpPr>
        <p:spPr>
          <a:xfrm>
            <a:off x="1251679" y="645107"/>
            <a:ext cx="3384329" cy="5408284"/>
          </a:xfrm>
        </p:spPr>
        <p:txBody>
          <a:bodyPr anchor="ctr">
            <a:normAutofit/>
          </a:bodyPr>
          <a:lstStyle/>
          <a:p>
            <a:pPr eaLnBrk="1" hangingPunct="1"/>
            <a:r>
              <a:rPr lang="ar-SA" sz="4000" dirty="0"/>
              <a:t>نموذج </a:t>
            </a:r>
            <a:r>
              <a:rPr lang="ar-SA" sz="4000" dirty="0" err="1"/>
              <a:t>المباديء</a:t>
            </a:r>
            <a:r>
              <a:rPr lang="ar-SA" sz="4000" dirty="0"/>
              <a:t> الأربعة</a:t>
            </a:r>
            <a:endParaRPr lang="ar-SA" altLang="ar-SA" sz="4000" dirty="0">
              <a:cs typeface="Arial" panose="020B0604020202020204" pitchFamily="34" charset="0"/>
            </a:endParaRPr>
          </a:p>
        </p:txBody>
      </p:sp>
      <p:sp>
        <p:nvSpPr>
          <p:cNvPr id="35843" name="عنصر نائب للتذييل 3">
            <a:extLst>
              <a:ext uri="{FF2B5EF4-FFF2-40B4-BE49-F238E27FC236}">
                <a16:creationId xmlns:a16="http://schemas.microsoft.com/office/drawing/2014/main" id="{4EF4994C-455A-D54F-9BBC-74EA7FED6FCC}"/>
              </a:ext>
            </a:extLst>
          </p:cNvPr>
          <p:cNvSpPr>
            <a:spLocks noGrp="1"/>
          </p:cNvSpPr>
          <p:nvPr>
            <p:ph type="ftr" sz="quarter" idx="11"/>
          </p:nvPr>
        </p:nvSpPr>
        <p:spPr bwMode="auto">
          <a:xfrm>
            <a:off x="4038600" y="6375679"/>
            <a:ext cx="4114800" cy="345796"/>
          </a:xfrm>
        </p:spPr>
        <p:txBody>
          <a:bodyPr numCol="1" anchorCtr="0" compatLnSpc="1">
            <a:prstTxWarp prst="textNoShape">
              <a:avLst/>
            </a:prstTxWarp>
            <a:normAutofit/>
          </a:bodyPr>
          <a:lstStyle/>
          <a:p>
            <a:pPr fontAlgn="base">
              <a:spcBef>
                <a:spcPct val="0"/>
              </a:spcBef>
              <a:spcAft>
                <a:spcPts val="600"/>
              </a:spcAft>
              <a:defRPr/>
            </a:pPr>
            <a:r>
              <a:rPr lang="ar-SA">
                <a:latin typeface="Century Gothic"/>
                <a:cs typeface="Tahoma" panose="020B0604030504040204" pitchFamily="34" charset="0"/>
              </a:rPr>
              <a:t>تحليل الحالات الأخلاقية .. د خالد الجابر</a:t>
            </a:r>
          </a:p>
        </p:txBody>
      </p:sp>
      <p:graphicFrame>
        <p:nvGraphicFramePr>
          <p:cNvPr id="35847" name="عنصر نائب للمحتوى 2">
            <a:extLst>
              <a:ext uri="{FF2B5EF4-FFF2-40B4-BE49-F238E27FC236}">
                <a16:creationId xmlns:a16="http://schemas.microsoft.com/office/drawing/2014/main" id="{37AEF359-3573-41AF-8064-C73155491C10}"/>
              </a:ext>
            </a:extLst>
          </p:cNvPr>
          <p:cNvGraphicFramePr>
            <a:graphicFrameLocks noGrp="1"/>
          </p:cNvGraphicFramePr>
          <p:nvPr>
            <p:ph idx="1"/>
            <p:extLst>
              <p:ext uri="{D42A27DB-BD31-4B8C-83A1-F6EECF244321}">
                <p14:modId xmlns:p14="http://schemas.microsoft.com/office/powerpoint/2010/main" val="2717884807"/>
              </p:ext>
            </p:extLst>
          </p:nvPr>
        </p:nvGraphicFramePr>
        <p:xfrm>
          <a:off x="4636008" y="270638"/>
          <a:ext cx="6641024" cy="594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789897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3098</Words>
  <Application>Microsoft Macintosh PowerPoint</Application>
  <PresentationFormat>Widescreen</PresentationFormat>
  <Paragraphs>354</Paragraphs>
  <Slides>55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55</vt:i4>
      </vt:variant>
    </vt:vector>
  </HeadingPairs>
  <TitlesOfParts>
    <vt:vector size="68" baseType="lpstr">
      <vt:lpstr>Arial</vt:lpstr>
      <vt:lpstr>Calibri</vt:lpstr>
      <vt:lpstr>Calibri Light</vt:lpstr>
      <vt:lpstr>Century Gothic</vt:lpstr>
      <vt:lpstr>Gill Sans MT</vt:lpstr>
      <vt:lpstr>Impact</vt:lpstr>
      <vt:lpstr>Symbol</vt:lpstr>
      <vt:lpstr>Times New Roman</vt:lpstr>
      <vt:lpstr>Traditional Arabic</vt:lpstr>
      <vt:lpstr>Wingdings</vt:lpstr>
      <vt:lpstr>Wingdings 2</vt:lpstr>
      <vt:lpstr>نسق Office</vt:lpstr>
      <vt:lpstr>Badge</vt:lpstr>
      <vt:lpstr>PowerPoint Presentation</vt:lpstr>
      <vt:lpstr>الأهداف</vt:lpstr>
      <vt:lpstr>ما معنى إطار تحليل الحالة الأخلاقية؟</vt:lpstr>
      <vt:lpstr>إطار التحليل الأخلاقي   Ethical Framework</vt:lpstr>
      <vt:lpstr>إطار التحليل الأخلاقي  </vt:lpstr>
      <vt:lpstr>المكونات الرئيسية لإطار التحليل الأخلاقية</vt:lpstr>
      <vt:lpstr>القيمة التطبيقية للإطار</vt:lpstr>
      <vt:lpstr>Core – Value Framework</vt:lpstr>
      <vt:lpstr>نموذج المباديء الأربعة</vt:lpstr>
      <vt:lpstr>1. Respect for Autonomy حرية الاختيار</vt:lpstr>
      <vt:lpstr>2. Nonmaleficence عدم الإضرار</vt:lpstr>
      <vt:lpstr>3. Beneficence تحصيل المنفعة</vt:lpstr>
      <vt:lpstr>4. Justice تحقيق العدالة</vt:lpstr>
      <vt:lpstr>PowerPoint Presentation</vt:lpstr>
      <vt:lpstr>حالة نقاش جماعي</vt:lpstr>
      <vt:lpstr>ملاحظة على المدارس الفلسفية</vt:lpstr>
      <vt:lpstr>أما في الأخلاقيات الإسلامية</vt:lpstr>
      <vt:lpstr>نموذج جديد</vt:lpstr>
      <vt:lpstr>هل نحن بحاجة إلى نموذج مختلف؟</vt:lpstr>
      <vt:lpstr>PowerPoint Presentation</vt:lpstr>
      <vt:lpstr>PowerPoint Presentation</vt:lpstr>
      <vt:lpstr>نموذج أولي</vt:lpstr>
      <vt:lpstr>نموذج الأسئلة المتتابعة (الجابر) The 5 questions model (AlJaber)</vt:lpstr>
      <vt:lpstr>PowerPoint Presentation</vt:lpstr>
      <vt:lpstr>PowerPoint Presentation</vt:lpstr>
      <vt:lpstr>نموذج معدل</vt:lpstr>
      <vt:lpstr>PowerPoint Presentation</vt:lpstr>
      <vt:lpstr>حالة نقاش جماعي</vt:lpstr>
      <vt:lpstr>حالة نقاش جماعي</vt:lpstr>
      <vt:lpstr>حالة نقاش جماعي</vt:lpstr>
      <vt:lpstr>نماذج أخرى للاطلاع</vt:lpstr>
      <vt:lpstr>نموذج الكلية الأمريكية للأطباء  ACP 2005</vt:lpstr>
      <vt:lpstr>نموذج الكلية الأمريكية للأطباء  ACP 2005</vt:lpstr>
      <vt:lpstr>نموذج جامعة واشنطن</vt:lpstr>
      <vt:lpstr>نموذج جامعة واشنطن</vt:lpstr>
      <vt:lpstr>PowerPoint Presentation</vt:lpstr>
      <vt:lpstr>Ethox.. Ethics center at Oxford نموذج أكسفورد</vt:lpstr>
      <vt:lpstr>PowerPoint Presentation</vt:lpstr>
      <vt:lpstr>teleological (consequentialist) method</vt:lpstr>
      <vt:lpstr>وأخرى ...</vt:lpstr>
      <vt:lpstr>PowerPoint Presentation</vt:lpstr>
      <vt:lpstr>PowerPoint Presentation</vt:lpstr>
      <vt:lpstr> القضايا الأخلاقية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تحليل الحالات الأخلاقية</dc:title>
  <dc:creator>Nada Alyousefi</dc:creator>
  <cp:lastModifiedBy>Nada Alyousefi</cp:lastModifiedBy>
  <cp:revision>19</cp:revision>
  <dcterms:created xsi:type="dcterms:W3CDTF">2020-01-22T11:36:20Z</dcterms:created>
  <dcterms:modified xsi:type="dcterms:W3CDTF">2021-02-07T08:23:09Z</dcterms:modified>
</cp:coreProperties>
</file>