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98" r:id="rId2"/>
    <p:sldId id="389" r:id="rId3"/>
    <p:sldId id="299" r:id="rId4"/>
    <p:sldId id="313" r:id="rId5"/>
    <p:sldId id="314" r:id="rId6"/>
    <p:sldId id="286" r:id="rId7"/>
    <p:sldId id="289" r:id="rId8"/>
    <p:sldId id="296" r:id="rId9"/>
    <p:sldId id="382" r:id="rId10"/>
    <p:sldId id="384" r:id="rId11"/>
    <p:sldId id="297" r:id="rId12"/>
    <p:sldId id="302" r:id="rId13"/>
    <p:sldId id="380" r:id="rId14"/>
    <p:sldId id="308" r:id="rId15"/>
    <p:sldId id="312" r:id="rId16"/>
    <p:sldId id="381" r:id="rId17"/>
    <p:sldId id="365" r:id="rId18"/>
    <p:sldId id="366" r:id="rId19"/>
    <p:sldId id="369" r:id="rId20"/>
    <p:sldId id="373" r:id="rId21"/>
    <p:sldId id="267" r:id="rId22"/>
    <p:sldId id="385" r:id="rId23"/>
    <p:sldId id="318" r:id="rId24"/>
    <p:sldId id="257" r:id="rId25"/>
    <p:sldId id="269" r:id="rId26"/>
    <p:sldId id="386" r:id="rId27"/>
    <p:sldId id="291" r:id="rId28"/>
    <p:sldId id="328" r:id="rId29"/>
    <p:sldId id="387" r:id="rId30"/>
    <p:sldId id="388" r:id="rId31"/>
    <p:sldId id="25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4"/>
    <p:restoredTop sz="94595"/>
  </p:normalViewPr>
  <p:slideViewPr>
    <p:cSldViewPr snapToGrid="0" snapToObjects="1">
      <p:cViewPr varScale="1">
        <p:scale>
          <a:sx n="112" d="100"/>
          <a:sy n="112" d="100"/>
        </p:scale>
        <p:origin x="28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0ED1CD-6238-6548-8CD2-04D594D42D71}" type="datetimeFigureOut">
              <a:rPr lang="en-US" smtClean="0"/>
              <a:t>2/9/20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3D0E2-33B9-9443-9B2A-B6F974248661}" type="slidenum">
              <a:rPr lang="en-US" smtClean="0"/>
              <a:t>‹#›</a:t>
            </a:fld>
            <a:endParaRPr lang="en-US"/>
          </a:p>
        </p:txBody>
      </p:sp>
    </p:spTree>
    <p:extLst>
      <p:ext uri="{BB962C8B-B14F-4D97-AF65-F5344CB8AC3E}">
        <p14:creationId xmlns:p14="http://schemas.microsoft.com/office/powerpoint/2010/main" val="3444666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10"/>
          </p:nvPr>
        </p:nvSpPr>
        <p:spPr/>
        <p:txBody>
          <a:bodyPr/>
          <a:lstStyle/>
          <a:p>
            <a:fld id="{F6428904-C17F-FF47-8FE8-017DD052765E}" type="slidenum">
              <a:rPr lang="en-US" smtClean="0"/>
              <a:t>6</a:t>
            </a:fld>
            <a:endParaRPr lang="en-US"/>
          </a:p>
        </p:txBody>
      </p:sp>
    </p:spTree>
    <p:extLst>
      <p:ext uri="{BB962C8B-B14F-4D97-AF65-F5344CB8AC3E}">
        <p14:creationId xmlns:p14="http://schemas.microsoft.com/office/powerpoint/2010/main" val="1571185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5F19B6-3E76-994B-9582-BD24B98997C9}" type="slidenum">
              <a:rPr lang="en-US" smtClean="0"/>
              <a:t>28</a:t>
            </a:fld>
            <a:endParaRPr lang="en-US"/>
          </a:p>
        </p:txBody>
      </p:sp>
    </p:spTree>
    <p:extLst>
      <p:ext uri="{BB962C8B-B14F-4D97-AF65-F5344CB8AC3E}">
        <p14:creationId xmlns:p14="http://schemas.microsoft.com/office/powerpoint/2010/main" val="665202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600" dirty="0">
                <a:latin typeface="Times New Roman" panose="02020603050405020304" pitchFamily="18" charset="0"/>
                <a:cs typeface="Times New Roman" panose="02020603050405020304" pitchFamily="18" charset="0"/>
              </a:rPr>
              <a:t>Developmental level, medical background, history of decision- making, familial preferences.</a:t>
            </a:r>
          </a:p>
          <a:p>
            <a:pPr lvl="1"/>
            <a:endParaRPr lang="en-US" sz="2600" dirty="0">
              <a:latin typeface="Times New Roman" panose="02020603050405020304" pitchFamily="18" charset="0"/>
              <a:cs typeface="Times New Roman" panose="02020603050405020304" pitchFamily="18" charset="0"/>
            </a:endParaRPr>
          </a:p>
          <a:p>
            <a:r>
              <a:rPr lang="en-US" sz="1200" i="1" dirty="0">
                <a:latin typeface="Times New Roman" panose="02020603050405020304" pitchFamily="18" charset="0"/>
                <a:cs typeface="Times New Roman" panose="02020603050405020304" pitchFamily="18" charset="0"/>
              </a:rPr>
              <a:t>The American Academy of Pediatrics</a:t>
            </a:r>
            <a:endParaRPr lang="en-US" dirty="0"/>
          </a:p>
        </p:txBody>
      </p:sp>
      <p:sp>
        <p:nvSpPr>
          <p:cNvPr id="4" name="Slide Number Placeholder 3"/>
          <p:cNvSpPr>
            <a:spLocks noGrp="1"/>
          </p:cNvSpPr>
          <p:nvPr>
            <p:ph type="sldNum" sz="quarter" idx="5"/>
          </p:nvPr>
        </p:nvSpPr>
        <p:spPr/>
        <p:txBody>
          <a:bodyPr/>
          <a:lstStyle/>
          <a:p>
            <a:fld id="{6D5F19B6-3E76-994B-9582-BD24B98997C9}" type="slidenum">
              <a:rPr lang="en-US" smtClean="0"/>
              <a:t>30</a:t>
            </a:fld>
            <a:endParaRPr lang="en-US"/>
          </a:p>
        </p:txBody>
      </p:sp>
    </p:spTree>
    <p:extLst>
      <p:ext uri="{BB962C8B-B14F-4D97-AF65-F5344CB8AC3E}">
        <p14:creationId xmlns:p14="http://schemas.microsoft.com/office/powerpoint/2010/main" val="178861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riskier procedures, it is relevant whether the patient’s request has remained consistent over time.</a:t>
            </a:r>
          </a:p>
          <a:p>
            <a:r>
              <a:rPr lang="en-US" dirty="0"/>
              <a:t>Because a judgment of incapacity has such big consequences, it is best to perform two separate evaluations.</a:t>
            </a:r>
          </a:p>
          <a:p>
            <a:endParaRPr lang="en-US" dirty="0"/>
          </a:p>
        </p:txBody>
      </p:sp>
      <p:sp>
        <p:nvSpPr>
          <p:cNvPr id="4" name="Slide Number Placeholder 3"/>
          <p:cNvSpPr>
            <a:spLocks noGrp="1"/>
          </p:cNvSpPr>
          <p:nvPr>
            <p:ph type="sldNum" sz="quarter" idx="10"/>
          </p:nvPr>
        </p:nvSpPr>
        <p:spPr/>
        <p:txBody>
          <a:bodyPr/>
          <a:lstStyle/>
          <a:p>
            <a:fld id="{F6428904-C17F-FF47-8FE8-017DD052765E}" type="slidenum">
              <a:rPr lang="en-US" smtClean="0"/>
              <a:t>12</a:t>
            </a:fld>
            <a:endParaRPr lang="en-US"/>
          </a:p>
        </p:txBody>
      </p:sp>
    </p:spTree>
    <p:extLst>
      <p:ext uri="{BB962C8B-B14F-4D97-AF65-F5344CB8AC3E}">
        <p14:creationId xmlns:p14="http://schemas.microsoft.com/office/powerpoint/2010/main" val="3084770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descending order</a:t>
            </a:r>
          </a:p>
        </p:txBody>
      </p:sp>
      <p:sp>
        <p:nvSpPr>
          <p:cNvPr id="4" name="Slide Number Placeholder 3"/>
          <p:cNvSpPr>
            <a:spLocks noGrp="1"/>
          </p:cNvSpPr>
          <p:nvPr>
            <p:ph type="sldNum" sz="quarter" idx="10"/>
          </p:nvPr>
        </p:nvSpPr>
        <p:spPr/>
        <p:txBody>
          <a:bodyPr/>
          <a:lstStyle/>
          <a:p>
            <a:fld id="{F6428904-C17F-FF47-8FE8-017DD052765E}" type="slidenum">
              <a:rPr lang="en-US" smtClean="0"/>
              <a:t>14</a:t>
            </a:fld>
            <a:endParaRPr lang="en-US"/>
          </a:p>
        </p:txBody>
      </p:sp>
    </p:spTree>
    <p:extLst>
      <p:ext uri="{BB962C8B-B14F-4D97-AF65-F5344CB8AC3E}">
        <p14:creationId xmlns:p14="http://schemas.microsoft.com/office/powerpoint/2010/main" val="4103786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Collaboration </a:t>
            </a:r>
          </a:p>
        </p:txBody>
      </p:sp>
      <p:sp>
        <p:nvSpPr>
          <p:cNvPr id="4" name="Slide Number Placeholder 3"/>
          <p:cNvSpPr>
            <a:spLocks noGrp="1"/>
          </p:cNvSpPr>
          <p:nvPr>
            <p:ph type="sldNum" sz="quarter" idx="10"/>
          </p:nvPr>
        </p:nvSpPr>
        <p:spPr/>
        <p:txBody>
          <a:bodyPr/>
          <a:lstStyle/>
          <a:p>
            <a:fld id="{F6428904-C17F-FF47-8FE8-017DD052765E}" type="slidenum">
              <a:rPr lang="en-US" smtClean="0"/>
              <a:t>20</a:t>
            </a:fld>
            <a:endParaRPr lang="en-US"/>
          </a:p>
        </p:txBody>
      </p:sp>
    </p:spTree>
    <p:extLst>
      <p:ext uri="{BB962C8B-B14F-4D97-AF65-F5344CB8AC3E}">
        <p14:creationId xmlns:p14="http://schemas.microsoft.com/office/powerpoint/2010/main" val="3583102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428904-C17F-FF47-8FE8-017DD052765E}" type="slidenum">
              <a:rPr lang="en-US" smtClean="0"/>
              <a:t>23</a:t>
            </a:fld>
            <a:endParaRPr lang="en-US"/>
          </a:p>
        </p:txBody>
      </p:sp>
    </p:spTree>
    <p:extLst>
      <p:ext uri="{BB962C8B-B14F-4D97-AF65-F5344CB8AC3E}">
        <p14:creationId xmlns:p14="http://schemas.microsoft.com/office/powerpoint/2010/main" val="502836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DM is usually a shared process between </a:t>
            </a:r>
            <a:r>
              <a:rPr lang="en-US" dirty="0" err="1"/>
              <a:t>pt</a:t>
            </a:r>
            <a:r>
              <a:rPr lang="en-US" dirty="0"/>
              <a:t>/ surrogate and the care providers.</a:t>
            </a:r>
          </a:p>
          <a:p>
            <a:r>
              <a:rPr lang="en-US" dirty="0"/>
              <a:t>Ultimate authority: patient/</a:t>
            </a:r>
          </a:p>
        </p:txBody>
      </p:sp>
      <p:sp>
        <p:nvSpPr>
          <p:cNvPr id="4" name="Slide Number Placeholder 3"/>
          <p:cNvSpPr>
            <a:spLocks noGrp="1"/>
          </p:cNvSpPr>
          <p:nvPr>
            <p:ph type="sldNum" sz="quarter" idx="5"/>
          </p:nvPr>
        </p:nvSpPr>
        <p:spPr/>
        <p:txBody>
          <a:bodyPr/>
          <a:lstStyle/>
          <a:p>
            <a:fld id="{6D5F19B6-3E76-994B-9582-BD24B98997C9}" type="slidenum">
              <a:rPr lang="en-US" smtClean="0"/>
              <a:t>24</a:t>
            </a:fld>
            <a:endParaRPr lang="en-US"/>
          </a:p>
        </p:txBody>
      </p:sp>
    </p:spTree>
    <p:extLst>
      <p:ext uri="{BB962C8B-B14F-4D97-AF65-F5344CB8AC3E}">
        <p14:creationId xmlns:p14="http://schemas.microsoft.com/office/powerpoint/2010/main" val="713923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added, equally essential element is added- the parents.</a:t>
            </a:r>
          </a:p>
        </p:txBody>
      </p:sp>
      <p:sp>
        <p:nvSpPr>
          <p:cNvPr id="4" name="Slide Number Placeholder 3"/>
          <p:cNvSpPr>
            <a:spLocks noGrp="1"/>
          </p:cNvSpPr>
          <p:nvPr>
            <p:ph type="sldNum" sz="quarter" idx="10"/>
          </p:nvPr>
        </p:nvSpPr>
        <p:spPr/>
        <p:txBody>
          <a:bodyPr/>
          <a:lstStyle/>
          <a:p>
            <a:fld id="{74890C26-6CAA-FB4F-9ABF-87967754F8E2}" type="slidenum">
              <a:rPr lang="en-US" smtClean="0"/>
              <a:t>25</a:t>
            </a:fld>
            <a:endParaRPr lang="en-US"/>
          </a:p>
        </p:txBody>
      </p:sp>
    </p:spTree>
    <p:extLst>
      <p:ext uri="{BB962C8B-B14F-4D97-AF65-F5344CB8AC3E}">
        <p14:creationId xmlns:p14="http://schemas.microsoft.com/office/powerpoint/2010/main" val="3036928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if mom/dad not making “good” decisions?</a:t>
            </a:r>
          </a:p>
        </p:txBody>
      </p:sp>
      <p:sp>
        <p:nvSpPr>
          <p:cNvPr id="4" name="Slide Number Placeholder 3"/>
          <p:cNvSpPr>
            <a:spLocks noGrp="1"/>
          </p:cNvSpPr>
          <p:nvPr>
            <p:ph type="sldNum" sz="quarter" idx="5"/>
          </p:nvPr>
        </p:nvSpPr>
        <p:spPr/>
        <p:txBody>
          <a:bodyPr/>
          <a:lstStyle/>
          <a:p>
            <a:fld id="{6D5F19B6-3E76-994B-9582-BD24B98997C9}" type="slidenum">
              <a:rPr lang="en-US" smtClean="0"/>
              <a:t>26</a:t>
            </a:fld>
            <a:endParaRPr lang="en-US"/>
          </a:p>
        </p:txBody>
      </p:sp>
    </p:spTree>
    <p:extLst>
      <p:ext uri="{BB962C8B-B14F-4D97-AF65-F5344CB8AC3E}">
        <p14:creationId xmlns:p14="http://schemas.microsoft.com/office/powerpoint/2010/main" val="1521766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Times New Roman" panose="02020603050405020304" pitchFamily="18" charset="0"/>
                <a:cs typeface="Times New Roman" panose="02020603050405020304" pitchFamily="18" charset="0"/>
              </a:rPr>
              <a:t>Generally, parents have the authority to make medical decisions for their children:</a:t>
            </a:r>
          </a:p>
          <a:p>
            <a:pPr lvl="1"/>
            <a:r>
              <a:rPr lang="en-US" dirty="0"/>
              <a:t>Sometimes can’t communicate a choice</a:t>
            </a:r>
          </a:p>
          <a:p>
            <a:pPr lvl="1"/>
            <a:r>
              <a:rPr lang="en-US" dirty="0"/>
              <a:t>Have trouble understanding diagnosis and prognosis</a:t>
            </a:r>
          </a:p>
          <a:p>
            <a:pPr lvl="1"/>
            <a:r>
              <a:rPr lang="en-US" dirty="0"/>
              <a:t>Have trouble understanding risks, benefits and likely outcomes of treatment options</a:t>
            </a:r>
          </a:p>
          <a:p>
            <a:pPr lvl="1"/>
            <a:r>
              <a:rPr lang="en-US" dirty="0"/>
              <a:t>Have trouble using reason to make a choice.</a:t>
            </a:r>
          </a:p>
          <a:p>
            <a:endParaRPr lang="en-US" dirty="0"/>
          </a:p>
        </p:txBody>
      </p:sp>
      <p:sp>
        <p:nvSpPr>
          <p:cNvPr id="4" name="Slide Number Placeholder 3"/>
          <p:cNvSpPr>
            <a:spLocks noGrp="1"/>
          </p:cNvSpPr>
          <p:nvPr>
            <p:ph type="sldNum" sz="quarter" idx="5"/>
          </p:nvPr>
        </p:nvSpPr>
        <p:spPr/>
        <p:txBody>
          <a:bodyPr/>
          <a:lstStyle/>
          <a:p>
            <a:fld id="{6D5F19B6-3E76-994B-9582-BD24B98997C9}" type="slidenum">
              <a:rPr lang="en-US" smtClean="0"/>
              <a:t>27</a:t>
            </a:fld>
            <a:endParaRPr lang="en-US"/>
          </a:p>
        </p:txBody>
      </p:sp>
    </p:spTree>
    <p:extLst>
      <p:ext uri="{BB962C8B-B14F-4D97-AF65-F5344CB8AC3E}">
        <p14:creationId xmlns:p14="http://schemas.microsoft.com/office/powerpoint/2010/main" val="3265158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FBB6F-F396-6549-B9A9-49388FDC26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62AC32-AD79-4949-8891-985C796490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DAC084-E742-264A-9755-E1FC8046B52D}"/>
              </a:ext>
            </a:extLst>
          </p:cNvPr>
          <p:cNvSpPr>
            <a:spLocks noGrp="1"/>
          </p:cNvSpPr>
          <p:nvPr>
            <p:ph type="dt" sz="half" idx="10"/>
          </p:nvPr>
        </p:nvSpPr>
        <p:spPr/>
        <p:txBody>
          <a:bodyPr/>
          <a:lstStyle/>
          <a:p>
            <a:fld id="{5B2A6F3C-9723-B744-9163-4BC8BD705B35}" type="datetimeFigureOut">
              <a:rPr lang="en-US" smtClean="0"/>
              <a:t>2/9/20</a:t>
            </a:fld>
            <a:endParaRPr lang="en-US"/>
          </a:p>
        </p:txBody>
      </p:sp>
      <p:sp>
        <p:nvSpPr>
          <p:cNvPr id="5" name="Footer Placeholder 4">
            <a:extLst>
              <a:ext uri="{FF2B5EF4-FFF2-40B4-BE49-F238E27FC236}">
                <a16:creationId xmlns:a16="http://schemas.microsoft.com/office/drawing/2014/main" id="{D7AC9469-80BB-AE40-A2DD-44F5E950F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37896D-4B1B-6B48-AB40-B6F224ACB6D6}"/>
              </a:ext>
            </a:extLst>
          </p:cNvPr>
          <p:cNvSpPr>
            <a:spLocks noGrp="1"/>
          </p:cNvSpPr>
          <p:nvPr>
            <p:ph type="sldNum" sz="quarter" idx="12"/>
          </p:nvPr>
        </p:nvSpPr>
        <p:spPr/>
        <p:txBody>
          <a:bodyPr/>
          <a:lstStyle/>
          <a:p>
            <a:fld id="{C8DD0F10-8567-0F41-9A51-539019C8EC01}" type="slidenum">
              <a:rPr lang="en-US" smtClean="0"/>
              <a:t>‹#›</a:t>
            </a:fld>
            <a:endParaRPr lang="en-US"/>
          </a:p>
        </p:txBody>
      </p:sp>
    </p:spTree>
    <p:extLst>
      <p:ext uri="{BB962C8B-B14F-4D97-AF65-F5344CB8AC3E}">
        <p14:creationId xmlns:p14="http://schemas.microsoft.com/office/powerpoint/2010/main" val="4097878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6BF7F-91A0-1946-B1F2-2C6BCD111A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9CBBAE-E4AB-CD4E-A92A-47CB36051FC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0F57AF-5782-3A42-921A-51D5D3F4E76D}"/>
              </a:ext>
            </a:extLst>
          </p:cNvPr>
          <p:cNvSpPr>
            <a:spLocks noGrp="1"/>
          </p:cNvSpPr>
          <p:nvPr>
            <p:ph type="dt" sz="half" idx="10"/>
          </p:nvPr>
        </p:nvSpPr>
        <p:spPr/>
        <p:txBody>
          <a:bodyPr/>
          <a:lstStyle/>
          <a:p>
            <a:fld id="{5B2A6F3C-9723-B744-9163-4BC8BD705B35}" type="datetimeFigureOut">
              <a:rPr lang="en-US" smtClean="0"/>
              <a:t>2/9/20</a:t>
            </a:fld>
            <a:endParaRPr lang="en-US"/>
          </a:p>
        </p:txBody>
      </p:sp>
      <p:sp>
        <p:nvSpPr>
          <p:cNvPr id="5" name="Footer Placeholder 4">
            <a:extLst>
              <a:ext uri="{FF2B5EF4-FFF2-40B4-BE49-F238E27FC236}">
                <a16:creationId xmlns:a16="http://schemas.microsoft.com/office/drawing/2014/main" id="{28C43481-2C8A-6742-BB4D-5AB0473DB8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C40892-8AEF-2C4D-BA22-C982D379B3E0}"/>
              </a:ext>
            </a:extLst>
          </p:cNvPr>
          <p:cNvSpPr>
            <a:spLocks noGrp="1"/>
          </p:cNvSpPr>
          <p:nvPr>
            <p:ph type="sldNum" sz="quarter" idx="12"/>
          </p:nvPr>
        </p:nvSpPr>
        <p:spPr/>
        <p:txBody>
          <a:bodyPr/>
          <a:lstStyle/>
          <a:p>
            <a:fld id="{C8DD0F10-8567-0F41-9A51-539019C8EC01}" type="slidenum">
              <a:rPr lang="en-US" smtClean="0"/>
              <a:t>‹#›</a:t>
            </a:fld>
            <a:endParaRPr lang="en-US"/>
          </a:p>
        </p:txBody>
      </p:sp>
    </p:spTree>
    <p:extLst>
      <p:ext uri="{BB962C8B-B14F-4D97-AF65-F5344CB8AC3E}">
        <p14:creationId xmlns:p14="http://schemas.microsoft.com/office/powerpoint/2010/main" val="2074522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23175-E0EA-7C44-8A90-0CDA7FB187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5834F3-D781-9843-B72B-D883B9D267F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211D56-63D8-9A4B-9199-FEDC4FA078B5}"/>
              </a:ext>
            </a:extLst>
          </p:cNvPr>
          <p:cNvSpPr>
            <a:spLocks noGrp="1"/>
          </p:cNvSpPr>
          <p:nvPr>
            <p:ph type="dt" sz="half" idx="10"/>
          </p:nvPr>
        </p:nvSpPr>
        <p:spPr/>
        <p:txBody>
          <a:bodyPr/>
          <a:lstStyle/>
          <a:p>
            <a:fld id="{5B2A6F3C-9723-B744-9163-4BC8BD705B35}" type="datetimeFigureOut">
              <a:rPr lang="en-US" smtClean="0"/>
              <a:t>2/9/20</a:t>
            </a:fld>
            <a:endParaRPr lang="en-US"/>
          </a:p>
        </p:txBody>
      </p:sp>
      <p:sp>
        <p:nvSpPr>
          <p:cNvPr id="5" name="Footer Placeholder 4">
            <a:extLst>
              <a:ext uri="{FF2B5EF4-FFF2-40B4-BE49-F238E27FC236}">
                <a16:creationId xmlns:a16="http://schemas.microsoft.com/office/drawing/2014/main" id="{6DB3F184-1E42-0041-8CED-8242F9D91F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EEF251-FD32-C245-A6DB-EEE7B551C9BD}"/>
              </a:ext>
            </a:extLst>
          </p:cNvPr>
          <p:cNvSpPr>
            <a:spLocks noGrp="1"/>
          </p:cNvSpPr>
          <p:nvPr>
            <p:ph type="sldNum" sz="quarter" idx="12"/>
          </p:nvPr>
        </p:nvSpPr>
        <p:spPr/>
        <p:txBody>
          <a:bodyPr/>
          <a:lstStyle/>
          <a:p>
            <a:fld id="{C8DD0F10-8567-0F41-9A51-539019C8EC01}" type="slidenum">
              <a:rPr lang="en-US" smtClean="0"/>
              <a:t>‹#›</a:t>
            </a:fld>
            <a:endParaRPr lang="en-US"/>
          </a:p>
        </p:txBody>
      </p:sp>
    </p:spTree>
    <p:extLst>
      <p:ext uri="{BB962C8B-B14F-4D97-AF65-F5344CB8AC3E}">
        <p14:creationId xmlns:p14="http://schemas.microsoft.com/office/powerpoint/2010/main" val="2006930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69792-F2CE-2C45-A3FC-F830173CC8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04C5A-61E0-524A-B503-4CADD75B58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BA147B-69F4-A74D-AE74-CDEADF22D6C1}"/>
              </a:ext>
            </a:extLst>
          </p:cNvPr>
          <p:cNvSpPr>
            <a:spLocks noGrp="1"/>
          </p:cNvSpPr>
          <p:nvPr>
            <p:ph type="dt" sz="half" idx="10"/>
          </p:nvPr>
        </p:nvSpPr>
        <p:spPr/>
        <p:txBody>
          <a:bodyPr/>
          <a:lstStyle/>
          <a:p>
            <a:fld id="{5B2A6F3C-9723-B744-9163-4BC8BD705B35}" type="datetimeFigureOut">
              <a:rPr lang="en-US" smtClean="0"/>
              <a:t>2/9/20</a:t>
            </a:fld>
            <a:endParaRPr lang="en-US"/>
          </a:p>
        </p:txBody>
      </p:sp>
      <p:sp>
        <p:nvSpPr>
          <p:cNvPr id="5" name="Footer Placeholder 4">
            <a:extLst>
              <a:ext uri="{FF2B5EF4-FFF2-40B4-BE49-F238E27FC236}">
                <a16:creationId xmlns:a16="http://schemas.microsoft.com/office/drawing/2014/main" id="{4882E24D-17CA-6A42-91EF-9106F1CBE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69180-5DA9-B945-8F71-C8942E68277B}"/>
              </a:ext>
            </a:extLst>
          </p:cNvPr>
          <p:cNvSpPr>
            <a:spLocks noGrp="1"/>
          </p:cNvSpPr>
          <p:nvPr>
            <p:ph type="sldNum" sz="quarter" idx="12"/>
          </p:nvPr>
        </p:nvSpPr>
        <p:spPr/>
        <p:txBody>
          <a:bodyPr/>
          <a:lstStyle/>
          <a:p>
            <a:fld id="{C8DD0F10-8567-0F41-9A51-539019C8EC01}" type="slidenum">
              <a:rPr lang="en-US" smtClean="0"/>
              <a:t>‹#›</a:t>
            </a:fld>
            <a:endParaRPr lang="en-US"/>
          </a:p>
        </p:txBody>
      </p:sp>
    </p:spTree>
    <p:extLst>
      <p:ext uri="{BB962C8B-B14F-4D97-AF65-F5344CB8AC3E}">
        <p14:creationId xmlns:p14="http://schemas.microsoft.com/office/powerpoint/2010/main" val="2434983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A783-97D0-4E4E-B1EA-F611CF9B47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591AC1-55C6-BA46-8382-AD352E1627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2B2094C-F953-D04A-AD87-F5E2F086EEDA}"/>
              </a:ext>
            </a:extLst>
          </p:cNvPr>
          <p:cNvSpPr>
            <a:spLocks noGrp="1"/>
          </p:cNvSpPr>
          <p:nvPr>
            <p:ph type="dt" sz="half" idx="10"/>
          </p:nvPr>
        </p:nvSpPr>
        <p:spPr/>
        <p:txBody>
          <a:bodyPr/>
          <a:lstStyle/>
          <a:p>
            <a:fld id="{5B2A6F3C-9723-B744-9163-4BC8BD705B35}" type="datetimeFigureOut">
              <a:rPr lang="en-US" smtClean="0"/>
              <a:t>2/9/20</a:t>
            </a:fld>
            <a:endParaRPr lang="en-US"/>
          </a:p>
        </p:txBody>
      </p:sp>
      <p:sp>
        <p:nvSpPr>
          <p:cNvPr id="5" name="Footer Placeholder 4">
            <a:extLst>
              <a:ext uri="{FF2B5EF4-FFF2-40B4-BE49-F238E27FC236}">
                <a16:creationId xmlns:a16="http://schemas.microsoft.com/office/drawing/2014/main" id="{5A8BCBCA-5C1A-BC47-AA77-235D393B0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EFCD29-D249-4142-934F-E51BAA0F55F7}"/>
              </a:ext>
            </a:extLst>
          </p:cNvPr>
          <p:cNvSpPr>
            <a:spLocks noGrp="1"/>
          </p:cNvSpPr>
          <p:nvPr>
            <p:ph type="sldNum" sz="quarter" idx="12"/>
          </p:nvPr>
        </p:nvSpPr>
        <p:spPr/>
        <p:txBody>
          <a:bodyPr/>
          <a:lstStyle/>
          <a:p>
            <a:fld id="{C8DD0F10-8567-0F41-9A51-539019C8EC01}" type="slidenum">
              <a:rPr lang="en-US" smtClean="0"/>
              <a:t>‹#›</a:t>
            </a:fld>
            <a:endParaRPr lang="en-US"/>
          </a:p>
        </p:txBody>
      </p:sp>
    </p:spTree>
    <p:extLst>
      <p:ext uri="{BB962C8B-B14F-4D97-AF65-F5344CB8AC3E}">
        <p14:creationId xmlns:p14="http://schemas.microsoft.com/office/powerpoint/2010/main" val="330726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46E93-0AB7-9644-B670-9476854E70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3BFC5E-DB82-DB40-A54E-93740C3AD92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4B01F9-1FC0-F343-AEF5-3F4198E355A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7A16FC-983F-E643-B28C-4D5AD1C13013}"/>
              </a:ext>
            </a:extLst>
          </p:cNvPr>
          <p:cNvSpPr>
            <a:spLocks noGrp="1"/>
          </p:cNvSpPr>
          <p:nvPr>
            <p:ph type="dt" sz="half" idx="10"/>
          </p:nvPr>
        </p:nvSpPr>
        <p:spPr/>
        <p:txBody>
          <a:bodyPr/>
          <a:lstStyle/>
          <a:p>
            <a:fld id="{5B2A6F3C-9723-B744-9163-4BC8BD705B35}" type="datetimeFigureOut">
              <a:rPr lang="en-US" smtClean="0"/>
              <a:t>2/9/20</a:t>
            </a:fld>
            <a:endParaRPr lang="en-US"/>
          </a:p>
        </p:txBody>
      </p:sp>
      <p:sp>
        <p:nvSpPr>
          <p:cNvPr id="6" name="Footer Placeholder 5">
            <a:extLst>
              <a:ext uri="{FF2B5EF4-FFF2-40B4-BE49-F238E27FC236}">
                <a16:creationId xmlns:a16="http://schemas.microsoft.com/office/drawing/2014/main" id="{96D53EAF-5765-E545-8E5D-925B14D52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E732D2-BB88-2D40-B4A9-5808213BD275}"/>
              </a:ext>
            </a:extLst>
          </p:cNvPr>
          <p:cNvSpPr>
            <a:spLocks noGrp="1"/>
          </p:cNvSpPr>
          <p:nvPr>
            <p:ph type="sldNum" sz="quarter" idx="12"/>
          </p:nvPr>
        </p:nvSpPr>
        <p:spPr/>
        <p:txBody>
          <a:bodyPr/>
          <a:lstStyle/>
          <a:p>
            <a:fld id="{C8DD0F10-8567-0F41-9A51-539019C8EC01}" type="slidenum">
              <a:rPr lang="en-US" smtClean="0"/>
              <a:t>‹#›</a:t>
            </a:fld>
            <a:endParaRPr lang="en-US"/>
          </a:p>
        </p:txBody>
      </p:sp>
    </p:spTree>
    <p:extLst>
      <p:ext uri="{BB962C8B-B14F-4D97-AF65-F5344CB8AC3E}">
        <p14:creationId xmlns:p14="http://schemas.microsoft.com/office/powerpoint/2010/main" val="3560468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6120D-5329-6040-9D7D-A7EE164F5C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0215F4-E462-C345-B78B-ECE2570E0F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685C5E0-20C4-5549-8EC5-F66CA406FB0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19AFF5-D2A6-B041-8C53-8B3EE3B2A7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2C88C3A-9DE1-0440-B7DB-0C598C8B623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C8809F-D926-734E-9183-BB62901C5D3E}"/>
              </a:ext>
            </a:extLst>
          </p:cNvPr>
          <p:cNvSpPr>
            <a:spLocks noGrp="1"/>
          </p:cNvSpPr>
          <p:nvPr>
            <p:ph type="dt" sz="half" idx="10"/>
          </p:nvPr>
        </p:nvSpPr>
        <p:spPr/>
        <p:txBody>
          <a:bodyPr/>
          <a:lstStyle/>
          <a:p>
            <a:fld id="{5B2A6F3C-9723-B744-9163-4BC8BD705B35}" type="datetimeFigureOut">
              <a:rPr lang="en-US" smtClean="0"/>
              <a:t>2/9/20</a:t>
            </a:fld>
            <a:endParaRPr lang="en-US"/>
          </a:p>
        </p:txBody>
      </p:sp>
      <p:sp>
        <p:nvSpPr>
          <p:cNvPr id="8" name="Footer Placeholder 7">
            <a:extLst>
              <a:ext uri="{FF2B5EF4-FFF2-40B4-BE49-F238E27FC236}">
                <a16:creationId xmlns:a16="http://schemas.microsoft.com/office/drawing/2014/main" id="{21B3D2E2-2484-044C-B311-B0FDBAFDB3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A73222-1669-BE47-871E-58C0BA4B2A43}"/>
              </a:ext>
            </a:extLst>
          </p:cNvPr>
          <p:cNvSpPr>
            <a:spLocks noGrp="1"/>
          </p:cNvSpPr>
          <p:nvPr>
            <p:ph type="sldNum" sz="quarter" idx="12"/>
          </p:nvPr>
        </p:nvSpPr>
        <p:spPr/>
        <p:txBody>
          <a:bodyPr/>
          <a:lstStyle/>
          <a:p>
            <a:fld id="{C8DD0F10-8567-0F41-9A51-539019C8EC01}" type="slidenum">
              <a:rPr lang="en-US" smtClean="0"/>
              <a:t>‹#›</a:t>
            </a:fld>
            <a:endParaRPr lang="en-US"/>
          </a:p>
        </p:txBody>
      </p:sp>
    </p:spTree>
    <p:extLst>
      <p:ext uri="{BB962C8B-B14F-4D97-AF65-F5344CB8AC3E}">
        <p14:creationId xmlns:p14="http://schemas.microsoft.com/office/powerpoint/2010/main" val="4051558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280E6-841D-C54A-B634-FE8E40BE29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C17475-B285-8341-9FE3-EBA81EE036F2}"/>
              </a:ext>
            </a:extLst>
          </p:cNvPr>
          <p:cNvSpPr>
            <a:spLocks noGrp="1"/>
          </p:cNvSpPr>
          <p:nvPr>
            <p:ph type="dt" sz="half" idx="10"/>
          </p:nvPr>
        </p:nvSpPr>
        <p:spPr/>
        <p:txBody>
          <a:bodyPr/>
          <a:lstStyle/>
          <a:p>
            <a:fld id="{5B2A6F3C-9723-B744-9163-4BC8BD705B35}" type="datetimeFigureOut">
              <a:rPr lang="en-US" smtClean="0"/>
              <a:t>2/9/20</a:t>
            </a:fld>
            <a:endParaRPr lang="en-US"/>
          </a:p>
        </p:txBody>
      </p:sp>
      <p:sp>
        <p:nvSpPr>
          <p:cNvPr id="4" name="Footer Placeholder 3">
            <a:extLst>
              <a:ext uri="{FF2B5EF4-FFF2-40B4-BE49-F238E27FC236}">
                <a16:creationId xmlns:a16="http://schemas.microsoft.com/office/drawing/2014/main" id="{A4A5C80C-8048-A440-8A71-D2BF133E33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6E2E37-090E-3C4E-B36D-433B48EE4255}"/>
              </a:ext>
            </a:extLst>
          </p:cNvPr>
          <p:cNvSpPr>
            <a:spLocks noGrp="1"/>
          </p:cNvSpPr>
          <p:nvPr>
            <p:ph type="sldNum" sz="quarter" idx="12"/>
          </p:nvPr>
        </p:nvSpPr>
        <p:spPr/>
        <p:txBody>
          <a:bodyPr/>
          <a:lstStyle/>
          <a:p>
            <a:fld id="{C8DD0F10-8567-0F41-9A51-539019C8EC01}" type="slidenum">
              <a:rPr lang="en-US" smtClean="0"/>
              <a:t>‹#›</a:t>
            </a:fld>
            <a:endParaRPr lang="en-US"/>
          </a:p>
        </p:txBody>
      </p:sp>
    </p:spTree>
    <p:extLst>
      <p:ext uri="{BB962C8B-B14F-4D97-AF65-F5344CB8AC3E}">
        <p14:creationId xmlns:p14="http://schemas.microsoft.com/office/powerpoint/2010/main" val="8381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C7221F-2D42-FE4A-A706-5619C0F260F6}"/>
              </a:ext>
            </a:extLst>
          </p:cNvPr>
          <p:cNvSpPr>
            <a:spLocks noGrp="1"/>
          </p:cNvSpPr>
          <p:nvPr>
            <p:ph type="dt" sz="half" idx="10"/>
          </p:nvPr>
        </p:nvSpPr>
        <p:spPr/>
        <p:txBody>
          <a:bodyPr/>
          <a:lstStyle/>
          <a:p>
            <a:fld id="{5B2A6F3C-9723-B744-9163-4BC8BD705B35}" type="datetimeFigureOut">
              <a:rPr lang="en-US" smtClean="0"/>
              <a:t>2/9/20</a:t>
            </a:fld>
            <a:endParaRPr lang="en-US"/>
          </a:p>
        </p:txBody>
      </p:sp>
      <p:sp>
        <p:nvSpPr>
          <p:cNvPr id="3" name="Footer Placeholder 2">
            <a:extLst>
              <a:ext uri="{FF2B5EF4-FFF2-40B4-BE49-F238E27FC236}">
                <a16:creationId xmlns:a16="http://schemas.microsoft.com/office/drawing/2014/main" id="{8CA8169D-AC40-2D4E-A643-59E1FAEBCD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E19518-43A7-EA47-968C-FBADF7E044BC}"/>
              </a:ext>
            </a:extLst>
          </p:cNvPr>
          <p:cNvSpPr>
            <a:spLocks noGrp="1"/>
          </p:cNvSpPr>
          <p:nvPr>
            <p:ph type="sldNum" sz="quarter" idx="12"/>
          </p:nvPr>
        </p:nvSpPr>
        <p:spPr/>
        <p:txBody>
          <a:bodyPr/>
          <a:lstStyle/>
          <a:p>
            <a:fld id="{C8DD0F10-8567-0F41-9A51-539019C8EC01}" type="slidenum">
              <a:rPr lang="en-US" smtClean="0"/>
              <a:t>‹#›</a:t>
            </a:fld>
            <a:endParaRPr lang="en-US"/>
          </a:p>
        </p:txBody>
      </p:sp>
    </p:spTree>
    <p:extLst>
      <p:ext uri="{BB962C8B-B14F-4D97-AF65-F5344CB8AC3E}">
        <p14:creationId xmlns:p14="http://schemas.microsoft.com/office/powerpoint/2010/main" val="3695500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47264-AE3D-9049-A97B-1A8564529A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80122F-3093-124E-ACA1-6EECDB9C7F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95B38E-5801-CF44-9130-3B0DCEA0DD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98F02A1-B88F-A04E-8228-9C9493A49AF9}"/>
              </a:ext>
            </a:extLst>
          </p:cNvPr>
          <p:cNvSpPr>
            <a:spLocks noGrp="1"/>
          </p:cNvSpPr>
          <p:nvPr>
            <p:ph type="dt" sz="half" idx="10"/>
          </p:nvPr>
        </p:nvSpPr>
        <p:spPr/>
        <p:txBody>
          <a:bodyPr/>
          <a:lstStyle/>
          <a:p>
            <a:fld id="{5B2A6F3C-9723-B744-9163-4BC8BD705B35}" type="datetimeFigureOut">
              <a:rPr lang="en-US" smtClean="0"/>
              <a:t>2/9/20</a:t>
            </a:fld>
            <a:endParaRPr lang="en-US"/>
          </a:p>
        </p:txBody>
      </p:sp>
      <p:sp>
        <p:nvSpPr>
          <p:cNvPr id="6" name="Footer Placeholder 5">
            <a:extLst>
              <a:ext uri="{FF2B5EF4-FFF2-40B4-BE49-F238E27FC236}">
                <a16:creationId xmlns:a16="http://schemas.microsoft.com/office/drawing/2014/main" id="{B4E03E3E-01B4-D548-B13F-BBF958E4DB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45C393-2FC9-734E-B514-64A0B7D11617}"/>
              </a:ext>
            </a:extLst>
          </p:cNvPr>
          <p:cNvSpPr>
            <a:spLocks noGrp="1"/>
          </p:cNvSpPr>
          <p:nvPr>
            <p:ph type="sldNum" sz="quarter" idx="12"/>
          </p:nvPr>
        </p:nvSpPr>
        <p:spPr/>
        <p:txBody>
          <a:bodyPr/>
          <a:lstStyle/>
          <a:p>
            <a:fld id="{C8DD0F10-8567-0F41-9A51-539019C8EC01}" type="slidenum">
              <a:rPr lang="en-US" smtClean="0"/>
              <a:t>‹#›</a:t>
            </a:fld>
            <a:endParaRPr lang="en-US"/>
          </a:p>
        </p:txBody>
      </p:sp>
    </p:spTree>
    <p:extLst>
      <p:ext uri="{BB962C8B-B14F-4D97-AF65-F5344CB8AC3E}">
        <p14:creationId xmlns:p14="http://schemas.microsoft.com/office/powerpoint/2010/main" val="2848913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54B7C-F680-2146-A3BF-2C2F83F941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720407-DD2B-8540-ACEE-29848302EA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5D2485-EF40-644D-A172-D29CDB55D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A21C1F-995D-614E-B3E1-7B144D9B4B71}"/>
              </a:ext>
            </a:extLst>
          </p:cNvPr>
          <p:cNvSpPr>
            <a:spLocks noGrp="1"/>
          </p:cNvSpPr>
          <p:nvPr>
            <p:ph type="dt" sz="half" idx="10"/>
          </p:nvPr>
        </p:nvSpPr>
        <p:spPr/>
        <p:txBody>
          <a:bodyPr/>
          <a:lstStyle/>
          <a:p>
            <a:fld id="{5B2A6F3C-9723-B744-9163-4BC8BD705B35}" type="datetimeFigureOut">
              <a:rPr lang="en-US" smtClean="0"/>
              <a:t>2/9/20</a:t>
            </a:fld>
            <a:endParaRPr lang="en-US"/>
          </a:p>
        </p:txBody>
      </p:sp>
      <p:sp>
        <p:nvSpPr>
          <p:cNvPr id="6" name="Footer Placeholder 5">
            <a:extLst>
              <a:ext uri="{FF2B5EF4-FFF2-40B4-BE49-F238E27FC236}">
                <a16:creationId xmlns:a16="http://schemas.microsoft.com/office/drawing/2014/main" id="{C96F976C-70D9-3348-BC45-40B6C0795A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718023-71FF-4D4D-8828-4A9B68A80124}"/>
              </a:ext>
            </a:extLst>
          </p:cNvPr>
          <p:cNvSpPr>
            <a:spLocks noGrp="1"/>
          </p:cNvSpPr>
          <p:nvPr>
            <p:ph type="sldNum" sz="quarter" idx="12"/>
          </p:nvPr>
        </p:nvSpPr>
        <p:spPr/>
        <p:txBody>
          <a:bodyPr/>
          <a:lstStyle/>
          <a:p>
            <a:fld id="{C8DD0F10-8567-0F41-9A51-539019C8EC01}" type="slidenum">
              <a:rPr lang="en-US" smtClean="0"/>
              <a:t>‹#›</a:t>
            </a:fld>
            <a:endParaRPr lang="en-US"/>
          </a:p>
        </p:txBody>
      </p:sp>
    </p:spTree>
    <p:extLst>
      <p:ext uri="{BB962C8B-B14F-4D97-AF65-F5344CB8AC3E}">
        <p14:creationId xmlns:p14="http://schemas.microsoft.com/office/powerpoint/2010/main" val="2666469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DD8AF8-2F69-9D4F-9FEF-80CB19AAD4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C3490E-8203-C04F-B1EE-AAD2DE5740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B9BE0B-3A79-9F4F-9C08-55B781ACE7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A6F3C-9723-B744-9163-4BC8BD705B35}" type="datetimeFigureOut">
              <a:rPr lang="en-US" smtClean="0"/>
              <a:t>2/9/20</a:t>
            </a:fld>
            <a:endParaRPr lang="en-US"/>
          </a:p>
        </p:txBody>
      </p:sp>
      <p:sp>
        <p:nvSpPr>
          <p:cNvPr id="5" name="Footer Placeholder 4">
            <a:extLst>
              <a:ext uri="{FF2B5EF4-FFF2-40B4-BE49-F238E27FC236}">
                <a16:creationId xmlns:a16="http://schemas.microsoft.com/office/drawing/2014/main" id="{49D7DFD9-1577-1B45-BBC0-2B32849B0E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39F93D-A1ED-DF4F-8702-6FA4E92D47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D0F10-8567-0F41-9A51-539019C8EC01}" type="slidenum">
              <a:rPr lang="en-US" smtClean="0"/>
              <a:t>‹#›</a:t>
            </a:fld>
            <a:endParaRPr lang="en-US"/>
          </a:p>
        </p:txBody>
      </p:sp>
    </p:spTree>
    <p:extLst>
      <p:ext uri="{BB962C8B-B14F-4D97-AF65-F5344CB8AC3E}">
        <p14:creationId xmlns:p14="http://schemas.microsoft.com/office/powerpoint/2010/main" val="3912885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3886" y="929899"/>
            <a:ext cx="10104894" cy="2216258"/>
          </a:xfrm>
        </p:spPr>
        <p:txBody>
          <a:bodyPr>
            <a:normAutofit/>
          </a:bodyPr>
          <a:lstStyle/>
          <a:p>
            <a:r>
              <a:rPr lang="en-US" sz="5400" b="1" dirty="0">
                <a:solidFill>
                  <a:srgbClr val="0432FF"/>
                </a:solidFill>
                <a:latin typeface="Times New Roman" panose="02020603050405020304" pitchFamily="18" charset="0"/>
                <a:cs typeface="Times New Roman" panose="02020603050405020304" pitchFamily="18" charset="0"/>
              </a:rPr>
              <a:t>Autonomy and Informed Consent:</a:t>
            </a:r>
            <a:br>
              <a:rPr lang="en-US" b="1" dirty="0">
                <a:solidFill>
                  <a:srgbClr val="0432FF"/>
                </a:solidFill>
                <a:latin typeface="Times New Roman" panose="02020603050405020304" pitchFamily="18" charset="0"/>
                <a:cs typeface="Times New Roman" panose="02020603050405020304" pitchFamily="18" charset="0"/>
              </a:rPr>
            </a:br>
            <a:r>
              <a:rPr lang="en-US" sz="4000" b="1" dirty="0">
                <a:solidFill>
                  <a:srgbClr val="0432FF"/>
                </a:solidFill>
                <a:latin typeface="Times New Roman" panose="02020603050405020304" pitchFamily="18" charset="0"/>
                <a:cs typeface="Times New Roman" panose="02020603050405020304" pitchFamily="18" charset="0"/>
              </a:rPr>
              <a:t>Practical Applications</a:t>
            </a:r>
          </a:p>
        </p:txBody>
      </p:sp>
      <p:sp>
        <p:nvSpPr>
          <p:cNvPr id="3" name="Subtitle 2"/>
          <p:cNvSpPr>
            <a:spLocks noGrp="1"/>
          </p:cNvSpPr>
          <p:nvPr>
            <p:ph type="subTitle" idx="1"/>
          </p:nvPr>
        </p:nvSpPr>
        <p:spPr>
          <a:xfrm>
            <a:off x="1524000" y="3998562"/>
            <a:ext cx="9144000" cy="1259237"/>
          </a:xfrm>
        </p:spPr>
        <p:txBody>
          <a:bodyPr/>
          <a:lstStyle/>
          <a:p>
            <a:r>
              <a:rPr lang="en-US" i="1" dirty="0">
                <a:latin typeface="Times New Roman" panose="02020603050405020304" pitchFamily="18" charset="0"/>
                <a:cs typeface="Times New Roman" panose="02020603050405020304" pitchFamily="18" charset="0"/>
              </a:rPr>
              <a:t>Ruaim </a:t>
            </a:r>
            <a:r>
              <a:rPr lang="en-US" i="1" dirty="0" err="1">
                <a:latin typeface="Times New Roman" panose="02020603050405020304" pitchFamily="18" charset="0"/>
                <a:cs typeface="Times New Roman" panose="02020603050405020304" pitchFamily="18" charset="0"/>
              </a:rPr>
              <a:t>Muaygil</a:t>
            </a:r>
            <a:r>
              <a:rPr lang="en-US" i="1" dirty="0">
                <a:latin typeface="Times New Roman" panose="02020603050405020304" pitchFamily="18" charset="0"/>
                <a:cs typeface="Times New Roman" panose="02020603050405020304" pitchFamily="18" charset="0"/>
              </a:rPr>
              <a:t>, MD, HEC-C, PhD</a:t>
            </a:r>
          </a:p>
          <a:p>
            <a:r>
              <a:rPr lang="en-US" i="1" dirty="0">
                <a:latin typeface="Times New Roman" panose="02020603050405020304" pitchFamily="18" charset="0"/>
                <a:cs typeface="Times New Roman" panose="02020603050405020304" pitchFamily="18" charset="0"/>
              </a:rPr>
              <a:t>Assistant Professor and Clinical Ethics Consultant</a:t>
            </a:r>
          </a:p>
          <a:p>
            <a:endParaRPr lang="en-US" dirty="0"/>
          </a:p>
        </p:txBody>
      </p:sp>
    </p:spTree>
    <p:extLst>
      <p:ext uri="{BB962C8B-B14F-4D97-AF65-F5344CB8AC3E}">
        <p14:creationId xmlns:p14="http://schemas.microsoft.com/office/powerpoint/2010/main" val="4004846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24979-7043-A846-B285-6F3F078DC198}"/>
              </a:ext>
            </a:extLst>
          </p:cNvPr>
          <p:cNvSpPr>
            <a:spLocks noGrp="1"/>
          </p:cNvSpPr>
          <p:nvPr>
            <p:ph type="title"/>
          </p:nvPr>
        </p:nvSpPr>
        <p:spPr/>
        <p:txBody>
          <a:bodyPr/>
          <a:lstStyle/>
          <a:p>
            <a:r>
              <a:rPr lang="en-US" b="1" dirty="0">
                <a:solidFill>
                  <a:srgbClr val="0432FF"/>
                </a:solidFill>
                <a:latin typeface="Times New Roman" panose="02020603050405020304" pitchFamily="18" charset="0"/>
                <a:cs typeface="Times New Roman" panose="02020603050405020304" pitchFamily="18" charset="0"/>
              </a:rPr>
              <a:t>Voluntary</a:t>
            </a:r>
          </a:p>
        </p:txBody>
      </p:sp>
      <p:sp>
        <p:nvSpPr>
          <p:cNvPr id="3" name="Content Placeholder 2">
            <a:extLst>
              <a:ext uri="{FF2B5EF4-FFF2-40B4-BE49-F238E27FC236}">
                <a16:creationId xmlns:a16="http://schemas.microsoft.com/office/drawing/2014/main" id="{246DEB81-281D-2349-9CDE-608C89DFDDA7}"/>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There is an ethical duty to ensure that consent / refusal is given freely without coercion or undue pressure.</a:t>
            </a:r>
          </a:p>
          <a:p>
            <a:pPr marL="0" indent="0">
              <a:buNone/>
            </a:pPr>
            <a:r>
              <a:rPr lang="en-US" dirty="0">
                <a:latin typeface="Times New Roman" panose="02020603050405020304" pitchFamily="18" charset="0"/>
                <a:cs typeface="Times New Roman" panose="02020603050405020304" pitchFamily="18" charset="0"/>
              </a:rPr>
              <a:t>Sometimes pressure is well intentioned.</a:t>
            </a:r>
          </a:p>
          <a:p>
            <a:pPr marL="0" indent="0">
              <a:buNone/>
            </a:pPr>
            <a:r>
              <a:rPr lang="en-US" dirty="0">
                <a:latin typeface="Times New Roman" panose="02020603050405020304" pitchFamily="18" charset="0"/>
                <a:cs typeface="Times New Roman" panose="02020603050405020304" pitchFamily="18" charset="0"/>
              </a:rPr>
              <a:t>Could be social, familial, financial, etc.</a:t>
            </a:r>
          </a:p>
          <a:p>
            <a:pPr marL="0" indent="0">
              <a:buNone/>
            </a:pPr>
            <a:r>
              <a:rPr lang="en-US" dirty="0">
                <a:solidFill>
                  <a:srgbClr val="0432FF"/>
                </a:solidFill>
                <a:latin typeface="Times New Roman" panose="02020603050405020304" pitchFamily="18" charset="0"/>
                <a:cs typeface="Times New Roman" panose="02020603050405020304" pitchFamily="18" charset="0"/>
              </a:rPr>
              <a:t>Recommendation:</a:t>
            </a:r>
          </a:p>
          <a:p>
            <a:r>
              <a:rPr lang="en-US" dirty="0">
                <a:latin typeface="Times New Roman" panose="02020603050405020304" pitchFamily="18" charset="0"/>
                <a:cs typeface="Times New Roman" panose="02020603050405020304" pitchFamily="18" charset="0"/>
              </a:rPr>
              <a:t>Speak to the patient privately. </a:t>
            </a:r>
          </a:p>
          <a:p>
            <a:r>
              <a:rPr lang="en-US" dirty="0">
                <a:latin typeface="Times New Roman" panose="02020603050405020304" pitchFamily="18" charset="0"/>
                <a:cs typeface="Times New Roman" panose="02020603050405020304" pitchFamily="18" charset="0"/>
              </a:rPr>
              <a:t>Ascertain her concerns.</a:t>
            </a:r>
          </a:p>
          <a:p>
            <a:r>
              <a:rPr lang="en-US" dirty="0">
                <a:latin typeface="Times New Roman" panose="02020603050405020304" pitchFamily="18" charset="0"/>
                <a:cs typeface="Times New Roman" panose="02020603050405020304" pitchFamily="18" charset="0"/>
              </a:rPr>
              <a:t>Ensure her decision is fully informed (benefits, risks, etc.)</a:t>
            </a:r>
          </a:p>
          <a:p>
            <a:pPr marL="0" indent="0">
              <a:buNone/>
            </a:pPr>
            <a:endParaRPr lang="en-US" dirty="0"/>
          </a:p>
        </p:txBody>
      </p:sp>
    </p:spTree>
    <p:extLst>
      <p:ext uri="{BB962C8B-B14F-4D97-AF65-F5344CB8AC3E}">
        <p14:creationId xmlns:p14="http://schemas.microsoft.com/office/powerpoint/2010/main" val="1979555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A 75-year-old man with type 2 diabetes mellitus and peripheral vascular disease is admitted with a gangrenous foot ulcer. A surgical consultation results in a recommendation for a below-the-knee amputation, but the patient declines the procedure on the grounds that he has lived long enough and wants to die with his body intact. His family is concerned that he has been increasingly confused over the past year and now appears to be depressed. </a:t>
            </a:r>
          </a:p>
        </p:txBody>
      </p:sp>
    </p:spTree>
    <p:extLst>
      <p:ext uri="{BB962C8B-B14F-4D97-AF65-F5344CB8AC3E}">
        <p14:creationId xmlns:p14="http://schemas.microsoft.com/office/powerpoint/2010/main" val="1561860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432FF"/>
                </a:solidFill>
                <a:latin typeface="Times New Roman" panose="02020603050405020304" pitchFamily="18" charset="0"/>
                <a:cs typeface="Times New Roman" panose="02020603050405020304" pitchFamily="18" charset="0"/>
              </a:rPr>
              <a:t>Comprehension</a:t>
            </a:r>
            <a:br>
              <a:rPr lang="en-US" b="1" dirty="0">
                <a:solidFill>
                  <a:srgbClr val="0432FF"/>
                </a:solidFill>
                <a:latin typeface="Times New Roman" panose="02020603050405020304" pitchFamily="18" charset="0"/>
                <a:cs typeface="Times New Roman" panose="02020603050405020304" pitchFamily="18" charset="0"/>
              </a:rPr>
            </a:br>
            <a:r>
              <a:rPr lang="en-US" sz="2800" i="1" dirty="0">
                <a:latin typeface="Times New Roman" panose="02020603050405020304" pitchFamily="18" charset="0"/>
                <a:cs typeface="Times New Roman" panose="02020603050405020304" pitchFamily="18" charset="0"/>
              </a:rPr>
              <a:t>Decision Making Capacity</a:t>
            </a:r>
          </a:p>
        </p:txBody>
      </p:sp>
      <p:sp>
        <p:nvSpPr>
          <p:cNvPr id="3" name="Content Placeholder 2"/>
          <p:cNvSpPr>
            <a:spLocks noGrp="1"/>
          </p:cNvSpPr>
          <p:nvPr>
            <p:ph idx="1"/>
          </p:nvPr>
        </p:nvSpPr>
        <p:spPr>
          <a:xfrm>
            <a:off x="838200" y="1869140"/>
            <a:ext cx="10195560" cy="4281723"/>
          </a:xfrm>
        </p:spPr>
        <p:txBody>
          <a:bodyPr>
            <a:normAutofit/>
          </a:bodyPr>
          <a:lstStyle/>
          <a:p>
            <a:r>
              <a:rPr lang="en-US" dirty="0">
                <a:latin typeface="Times New Roman" panose="02020603050405020304" pitchFamily="18" charset="0"/>
                <a:cs typeface="Times New Roman" panose="02020603050405020304" pitchFamily="18" charset="0"/>
              </a:rPr>
              <a:t>Decision making capacity is a </a:t>
            </a:r>
            <a:r>
              <a:rPr lang="en-US" i="1" dirty="0">
                <a:latin typeface="Times New Roman" panose="02020603050405020304" pitchFamily="18" charset="0"/>
                <a:cs typeface="Times New Roman" panose="02020603050405020304" pitchFamily="18" charset="0"/>
              </a:rPr>
              <a:t>medical</a:t>
            </a:r>
            <a:r>
              <a:rPr lang="en-US" dirty="0">
                <a:latin typeface="Times New Roman" panose="02020603050405020304" pitchFamily="18" charset="0"/>
                <a:cs typeface="Times New Roman" panose="02020603050405020304" pitchFamily="18" charset="0"/>
              </a:rPr>
              <a:t> term referring to ability of a patient to make medical decisions for themselves:</a:t>
            </a:r>
            <a:endParaRPr lang="en-US" dirty="0">
              <a:solidFill>
                <a:srgbClr val="5B6C73"/>
              </a:solidFill>
              <a:latin typeface="Times New Roman" panose="02020603050405020304" pitchFamily="18" charset="0"/>
              <a:cs typeface="Times New Roman" panose="02020603050405020304" pitchFamily="18" charset="0"/>
            </a:endParaRPr>
          </a:p>
          <a:p>
            <a:pPr lvl="1">
              <a:buFont typeface="Wingdings" charset="2"/>
              <a:buChar char="ü"/>
            </a:pPr>
            <a:r>
              <a:rPr lang="en-US" dirty="0">
                <a:latin typeface="Times New Roman" panose="02020603050405020304" pitchFamily="18" charset="0"/>
                <a:cs typeface="Times New Roman" panose="02020603050405020304" pitchFamily="18" charset="0"/>
              </a:rPr>
              <a:t>Ability to </a:t>
            </a:r>
            <a:r>
              <a:rPr lang="en-US" u="sng" dirty="0">
                <a:latin typeface="Times New Roman" panose="02020603050405020304" pitchFamily="18" charset="0"/>
                <a:cs typeface="Times New Roman" panose="02020603050405020304" pitchFamily="18" charset="0"/>
              </a:rPr>
              <a:t>understand</a:t>
            </a:r>
            <a:r>
              <a:rPr lang="en-US" dirty="0">
                <a:latin typeface="Times New Roman" panose="02020603050405020304" pitchFamily="18" charset="0"/>
                <a:cs typeface="Times New Roman" panose="02020603050405020304" pitchFamily="18" charset="0"/>
              </a:rPr>
              <a:t> relevant information.</a:t>
            </a:r>
          </a:p>
          <a:p>
            <a:pPr lvl="1">
              <a:buFont typeface="Wingdings" charset="2"/>
              <a:buChar char="ü"/>
            </a:pPr>
            <a:r>
              <a:rPr lang="en-US" u="sng" dirty="0">
                <a:latin typeface="Times New Roman" panose="02020603050405020304" pitchFamily="18" charset="0"/>
                <a:cs typeface="Times New Roman" panose="02020603050405020304" pitchFamily="18" charset="0"/>
              </a:rPr>
              <a:t>Appreciate </a:t>
            </a:r>
            <a:r>
              <a:rPr lang="en-US" dirty="0">
                <a:latin typeface="Times New Roman" panose="02020603050405020304" pitchFamily="18" charset="0"/>
                <a:cs typeface="Times New Roman" panose="02020603050405020304" pitchFamily="18" charset="0"/>
              </a:rPr>
              <a:t>medical situation and possible consequences of accepting or declining treatments.</a:t>
            </a:r>
          </a:p>
          <a:p>
            <a:pPr lvl="1">
              <a:buFont typeface="Wingdings" charset="2"/>
              <a:buChar char="ü"/>
            </a:pPr>
            <a:r>
              <a:rPr lang="en-US" u="sng" dirty="0">
                <a:latin typeface="Times New Roman" panose="02020603050405020304" pitchFamily="18" charset="0"/>
                <a:cs typeface="Times New Roman" panose="02020603050405020304" pitchFamily="18" charset="0"/>
              </a:rPr>
              <a:t>Communicate</a:t>
            </a:r>
            <a:r>
              <a:rPr lang="en-US" dirty="0">
                <a:latin typeface="Times New Roman" panose="02020603050405020304" pitchFamily="18" charset="0"/>
                <a:cs typeface="Times New Roman" panose="02020603050405020304" pitchFamily="18" charset="0"/>
              </a:rPr>
              <a:t> a choice.</a:t>
            </a:r>
          </a:p>
          <a:p>
            <a:pPr lvl="1">
              <a:buFont typeface="Wingdings" charset="2"/>
              <a:buChar char="ü"/>
            </a:pPr>
            <a:r>
              <a:rPr lang="en-US" dirty="0">
                <a:latin typeface="Times New Roman" panose="02020603050405020304" pitchFamily="18" charset="0"/>
                <a:cs typeface="Times New Roman" panose="02020603050405020304" pitchFamily="18" charset="0"/>
              </a:rPr>
              <a:t>Engage in </a:t>
            </a:r>
            <a:r>
              <a:rPr lang="en-US" u="sng" dirty="0">
                <a:latin typeface="Times New Roman" panose="02020603050405020304" pitchFamily="18" charset="0"/>
                <a:cs typeface="Times New Roman" panose="02020603050405020304" pitchFamily="18" charset="0"/>
              </a:rPr>
              <a:t>rational deliberation </a:t>
            </a:r>
            <a:r>
              <a:rPr lang="en-US" dirty="0">
                <a:latin typeface="Times New Roman" panose="02020603050405020304" pitchFamily="18" charset="0"/>
                <a:cs typeface="Times New Roman" panose="02020603050405020304" pitchFamily="18" charset="0"/>
              </a:rPr>
              <a:t>about one’s own values in relation to the physician’s recommendations about treatment options. </a:t>
            </a:r>
          </a:p>
          <a:p>
            <a:pPr>
              <a:buFont typeface="Arial" charset="0"/>
              <a:buChar char="•"/>
            </a:pPr>
            <a:r>
              <a:rPr lang="en-US" dirty="0">
                <a:latin typeface="Times New Roman" panose="02020603050405020304" pitchFamily="18" charset="0"/>
                <a:cs typeface="Times New Roman" panose="02020603050405020304" pitchFamily="18" charset="0"/>
              </a:rPr>
              <a:t>Capacity is </a:t>
            </a:r>
            <a:r>
              <a:rPr lang="en-US" u="sng" dirty="0">
                <a:latin typeface="Times New Roman" panose="02020603050405020304" pitchFamily="18" charset="0"/>
                <a:cs typeface="Times New Roman" panose="02020603050405020304" pitchFamily="18" charset="0"/>
              </a:rPr>
              <a:t>always presumed </a:t>
            </a:r>
            <a:r>
              <a:rPr lang="en-US" dirty="0">
                <a:latin typeface="Times New Roman" panose="02020603050405020304" pitchFamily="18" charset="0"/>
                <a:cs typeface="Times New Roman" panose="02020603050405020304" pitchFamily="18" charset="0"/>
              </a:rPr>
              <a:t>unless proven otherwise, regardless of age or cognitive disability.</a:t>
            </a:r>
          </a:p>
        </p:txBody>
      </p:sp>
    </p:spTree>
    <p:extLst>
      <p:ext uri="{BB962C8B-B14F-4D97-AF65-F5344CB8AC3E}">
        <p14:creationId xmlns:p14="http://schemas.microsoft.com/office/powerpoint/2010/main" val="3144088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776A9-D03F-8E4B-9692-76EAA9B8B6A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666BFDD-32B6-964C-8F7F-51B3D64EDB1A}"/>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There is an ethical obligation to:</a:t>
            </a:r>
          </a:p>
          <a:p>
            <a:pPr lvl="1"/>
            <a:r>
              <a:rPr lang="en-US" dirty="0">
                <a:latin typeface="Times New Roman" panose="02020603050405020304" pitchFamily="18" charset="0"/>
                <a:cs typeface="Times New Roman" panose="02020603050405020304" pitchFamily="18" charset="0"/>
              </a:rPr>
              <a:t>Respect the patient’s wishes.</a:t>
            </a:r>
          </a:p>
          <a:p>
            <a:pPr lvl="1"/>
            <a:r>
              <a:rPr lang="en-US" dirty="0">
                <a:latin typeface="Times New Roman" panose="02020603050405020304" pitchFamily="18" charset="0"/>
                <a:cs typeface="Times New Roman" panose="02020603050405020304" pitchFamily="18" charset="0"/>
              </a:rPr>
              <a:t>Ensure the patient’s refusal is fully informed (relevant info, DMC, voluntary.)</a:t>
            </a:r>
          </a:p>
          <a:p>
            <a:r>
              <a:rPr lang="en-US" dirty="0">
                <a:solidFill>
                  <a:srgbClr val="0432FF"/>
                </a:solidFill>
                <a:latin typeface="Times New Roman" panose="02020603050405020304" pitchFamily="18" charset="0"/>
                <a:cs typeface="Times New Roman" panose="02020603050405020304" pitchFamily="18" charset="0"/>
              </a:rPr>
              <a:t>Recommendation:</a:t>
            </a:r>
          </a:p>
          <a:p>
            <a:pPr lvl="1"/>
            <a:r>
              <a:rPr lang="en-US" dirty="0">
                <a:latin typeface="Times New Roman" panose="02020603050405020304" pitchFamily="18" charset="0"/>
                <a:cs typeface="Times New Roman" panose="02020603050405020304" pitchFamily="18" charset="0"/>
              </a:rPr>
              <a:t>Explore his DMC.</a:t>
            </a:r>
          </a:p>
          <a:p>
            <a:pPr lvl="1"/>
            <a:r>
              <a:rPr lang="en-US" dirty="0">
                <a:latin typeface="Times New Roman" panose="02020603050405020304" pitchFamily="18" charset="0"/>
                <a:cs typeface="Times New Roman" panose="02020603050405020304" pitchFamily="18" charset="0"/>
              </a:rPr>
              <a:t>Consult psychiatry </a:t>
            </a:r>
            <a:r>
              <a:rPr lang="en-US" i="1" dirty="0">
                <a:latin typeface="Times New Roman" panose="02020603050405020304" pitchFamily="18" charset="0"/>
                <a:cs typeface="Times New Roman" panose="02020603050405020304" pitchFamily="18" charset="0"/>
              </a:rPr>
              <a:t>if you suspect a mental health issue affecting DMC.</a:t>
            </a:r>
          </a:p>
          <a:p>
            <a:pPr lvl="1"/>
            <a:r>
              <a:rPr lang="en-US" dirty="0">
                <a:latin typeface="Times New Roman" panose="02020603050405020304" pitchFamily="18" charset="0"/>
                <a:cs typeface="Times New Roman" panose="02020603050405020304" pitchFamily="18" charset="0"/>
              </a:rPr>
              <a:t>Understand his reasons, motivations for refusal.</a:t>
            </a:r>
          </a:p>
          <a:p>
            <a:pPr lvl="1"/>
            <a:r>
              <a:rPr lang="en-US" dirty="0">
                <a:latin typeface="Times New Roman" panose="02020603050405020304" pitchFamily="18" charset="0"/>
                <a:cs typeface="Times New Roman" panose="02020603050405020304" pitchFamily="18" charset="0"/>
              </a:rPr>
              <a:t>Ensure the patient understands his post op options.</a:t>
            </a:r>
          </a:p>
          <a:p>
            <a:pPr marL="0" indent="0">
              <a:buNone/>
            </a:pPr>
            <a:endParaRPr lang="en-US" dirty="0"/>
          </a:p>
          <a:p>
            <a:endParaRPr lang="en-US" i="1"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19137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Decision-Making Standards in the absence of DMC</a:t>
            </a:r>
          </a:p>
        </p:txBody>
      </p:sp>
      <p:sp>
        <p:nvSpPr>
          <p:cNvPr id="3" name="Content Placeholder 2"/>
          <p:cNvSpPr>
            <a:spLocks noGrp="1"/>
          </p:cNvSpPr>
          <p:nvPr>
            <p:ph idx="1"/>
          </p:nvPr>
        </p:nvSpPr>
        <p:spPr/>
        <p:txBody>
          <a:bodyPr>
            <a:normAutofit/>
          </a:bodyPr>
          <a:lstStyle/>
          <a:p>
            <a:pPr marL="0" indent="0">
              <a:buNone/>
            </a:pPr>
            <a:r>
              <a:rPr lang="en-US" dirty="0"/>
              <a:t>1- </a:t>
            </a:r>
            <a:r>
              <a:rPr lang="en-US" b="1" dirty="0">
                <a:solidFill>
                  <a:srgbClr val="0432FF"/>
                </a:solidFill>
                <a:latin typeface="Times New Roman" panose="02020603050405020304" pitchFamily="18" charset="0"/>
                <a:cs typeface="Times New Roman" panose="02020603050405020304" pitchFamily="18" charset="0"/>
              </a:rPr>
              <a:t>Known wishes:</a:t>
            </a:r>
          </a:p>
          <a:p>
            <a:pPr marL="457200" lvl="1" indent="0">
              <a:buNone/>
            </a:pPr>
            <a:r>
              <a:rPr lang="en-US" dirty="0">
                <a:latin typeface="Times New Roman" panose="02020603050405020304" pitchFamily="18" charset="0"/>
                <a:cs typeface="Times New Roman" panose="02020603050405020304" pitchFamily="18" charset="0"/>
              </a:rPr>
              <a:t>Written or verbal declaration.</a:t>
            </a:r>
          </a:p>
          <a:p>
            <a:pPr marL="0" indent="0">
              <a:buNone/>
            </a:pPr>
            <a:r>
              <a:rPr lang="en-US" dirty="0">
                <a:latin typeface="Times New Roman" panose="02020603050405020304" pitchFamily="18" charset="0"/>
                <a:cs typeface="Times New Roman" panose="02020603050405020304" pitchFamily="18" charset="0"/>
              </a:rPr>
              <a:t>2- </a:t>
            </a:r>
            <a:r>
              <a:rPr lang="en-US" b="1" dirty="0">
                <a:solidFill>
                  <a:srgbClr val="0432FF"/>
                </a:solidFill>
                <a:latin typeface="Times New Roman" panose="02020603050405020304" pitchFamily="18" charset="0"/>
                <a:cs typeface="Times New Roman" panose="02020603050405020304" pitchFamily="18" charset="0"/>
              </a:rPr>
              <a:t>Substituted Judgment:</a:t>
            </a:r>
          </a:p>
          <a:p>
            <a:pPr lvl="1"/>
            <a:r>
              <a:rPr lang="en-US" dirty="0">
                <a:latin typeface="Times New Roman" panose="02020603050405020304" pitchFamily="18" charset="0"/>
                <a:cs typeface="Times New Roman" panose="02020603050405020304" pitchFamily="18" charset="0"/>
              </a:rPr>
              <a:t>Surrogate decision maker makes decisions based on inferred wishes of the patient based on the patient’s previous actions, statements, and values. </a:t>
            </a:r>
          </a:p>
          <a:p>
            <a:pPr lvl="1"/>
            <a:r>
              <a:rPr lang="en-US" dirty="0">
                <a:latin typeface="Times New Roman" panose="02020603050405020304" pitchFamily="18" charset="0"/>
                <a:cs typeface="Times New Roman" panose="02020603050405020304" pitchFamily="18" charset="0"/>
              </a:rPr>
              <a:t>What the patient would want. </a:t>
            </a:r>
          </a:p>
          <a:p>
            <a:pPr marL="0" lvl="0" indent="0">
              <a:buNone/>
            </a:pPr>
            <a:r>
              <a:rPr lang="en-US" dirty="0">
                <a:latin typeface="Times New Roman" panose="02020603050405020304" pitchFamily="18" charset="0"/>
                <a:cs typeface="Times New Roman" panose="02020603050405020304" pitchFamily="18" charset="0"/>
              </a:rPr>
              <a:t>3- </a:t>
            </a:r>
            <a:r>
              <a:rPr lang="en-US" b="1" dirty="0">
                <a:solidFill>
                  <a:srgbClr val="0432FF"/>
                </a:solidFill>
                <a:latin typeface="Times New Roman" panose="02020603050405020304" pitchFamily="18" charset="0"/>
                <a:cs typeface="Times New Roman" panose="02020603050405020304" pitchFamily="18" charset="0"/>
              </a:rPr>
              <a:t>Best Interest Standard:</a:t>
            </a:r>
          </a:p>
          <a:p>
            <a:pPr marL="457200" lvl="1" indent="0">
              <a:buNone/>
            </a:pPr>
            <a:r>
              <a:rPr lang="en-US" dirty="0">
                <a:latin typeface="Times New Roman" panose="02020603050405020304" pitchFamily="18" charset="0"/>
                <a:cs typeface="Times New Roman" panose="02020603050405020304" pitchFamily="18" charset="0"/>
              </a:rPr>
              <a:t>The surrogate’s decision must be based on the best interests of the patient.</a:t>
            </a:r>
          </a:p>
          <a:p>
            <a:endParaRPr lang="en-US" dirty="0"/>
          </a:p>
        </p:txBody>
      </p:sp>
    </p:spTree>
    <p:extLst>
      <p:ext uri="{BB962C8B-B14F-4D97-AF65-F5344CB8AC3E}">
        <p14:creationId xmlns:p14="http://schemas.microsoft.com/office/powerpoint/2010/main" val="3605188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A 45 year old man with advanced ALS is admitted with respiratory failure. It is likely he will require long-term artificial ventilation to survive. The patient is currently intubated and incapacitated in the ICU. His wife and adult son insist that all interventions are provided to the patient, but the neurologist who has treated the patient since his diagnosis is more hesitant. He recalls several in depth conversations with the patient where he stated he did not want to be kept alive via machines.</a:t>
            </a:r>
          </a:p>
        </p:txBody>
      </p:sp>
    </p:spTree>
    <p:extLst>
      <p:ext uri="{BB962C8B-B14F-4D97-AF65-F5344CB8AC3E}">
        <p14:creationId xmlns:p14="http://schemas.microsoft.com/office/powerpoint/2010/main" val="1425999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1090-F8D2-3947-8D80-20A63E4EED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CDE60E-906A-804E-AB60-E1CAD8D3C5BF}"/>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There is an ethical duty to uphold the patient’s known wishes.</a:t>
            </a:r>
          </a:p>
          <a:p>
            <a:pPr marL="0" indent="0">
              <a:buNone/>
            </a:pPr>
            <a:r>
              <a:rPr lang="en-US" dirty="0">
                <a:solidFill>
                  <a:srgbClr val="0432FF"/>
                </a:solidFill>
                <a:latin typeface="Times New Roman" panose="02020603050405020304" pitchFamily="18" charset="0"/>
                <a:cs typeface="Times New Roman" panose="02020603050405020304" pitchFamily="18" charset="0"/>
              </a:rPr>
              <a:t>Recommendation:</a:t>
            </a:r>
          </a:p>
          <a:p>
            <a:pPr lvl="1"/>
            <a:r>
              <a:rPr lang="en-US" dirty="0">
                <a:latin typeface="Times New Roman" panose="02020603050405020304" pitchFamily="18" charset="0"/>
                <a:cs typeface="Times New Roman" panose="02020603050405020304" pitchFamily="18" charset="0"/>
              </a:rPr>
              <a:t>Acknowledge the family’s distress.</a:t>
            </a:r>
          </a:p>
          <a:p>
            <a:pPr lvl="1"/>
            <a:r>
              <a:rPr lang="en-US" dirty="0">
                <a:latin typeface="Times New Roman" panose="02020603050405020304" pitchFamily="18" charset="0"/>
                <a:cs typeface="Times New Roman" panose="02020603050405020304" pitchFamily="18" charset="0"/>
              </a:rPr>
              <a:t>Share the patient’s previously stated wishes. </a:t>
            </a:r>
          </a:p>
          <a:p>
            <a:pPr lvl="1"/>
            <a:r>
              <a:rPr lang="en-US" dirty="0">
                <a:latin typeface="Times New Roman" panose="02020603050405020304" pitchFamily="18" charset="0"/>
                <a:cs typeface="Times New Roman" panose="02020603050405020304" pitchFamily="18" charset="0"/>
              </a:rPr>
              <a:t>Answer questions: explain his reasons, his medical prognosis.</a:t>
            </a:r>
          </a:p>
          <a:p>
            <a:pPr lvl="1"/>
            <a:r>
              <a:rPr lang="en-US" dirty="0">
                <a:latin typeface="Times New Roman" panose="02020603050405020304" pitchFamily="18" charset="0"/>
                <a:cs typeface="Times New Roman" panose="02020603050405020304" pitchFamily="18" charset="0"/>
              </a:rPr>
              <a:t>Give them time. </a:t>
            </a:r>
          </a:p>
          <a:p>
            <a:pPr lvl="1"/>
            <a:r>
              <a:rPr lang="en-US" dirty="0">
                <a:latin typeface="Times New Roman" panose="02020603050405020304" pitchFamily="18" charset="0"/>
                <a:cs typeface="Times New Roman" panose="02020603050405020304" pitchFamily="18" charset="0"/>
              </a:rPr>
              <a:t>Assure them that all other care will continue.</a:t>
            </a:r>
          </a:p>
          <a:p>
            <a:pPr lvl="1"/>
            <a:r>
              <a:rPr lang="en-US" dirty="0">
                <a:latin typeface="Times New Roman" panose="02020603050405020304" pitchFamily="18" charset="0"/>
                <a:cs typeface="Times New Roman" panose="02020603050405020304" pitchFamily="18" charset="0"/>
              </a:rPr>
              <a:t>Retrospective: </a:t>
            </a:r>
          </a:p>
          <a:p>
            <a:pPr lvl="2"/>
            <a:r>
              <a:rPr lang="en-US" dirty="0">
                <a:latin typeface="Times New Roman" panose="02020603050405020304" pitchFamily="18" charset="0"/>
                <a:cs typeface="Times New Roman" panose="02020603050405020304" pitchFamily="18" charset="0"/>
              </a:rPr>
              <a:t>Encourage patients to share their end of life goals of care with their families.</a:t>
            </a:r>
          </a:p>
          <a:p>
            <a:pPr lvl="2"/>
            <a:r>
              <a:rPr lang="en-US" dirty="0">
                <a:latin typeface="Times New Roman" panose="02020603050405020304" pitchFamily="18" charset="0"/>
                <a:cs typeface="Times New Roman" panose="02020603050405020304" pitchFamily="18" charset="0"/>
              </a:rPr>
              <a:t>Encourage patients to appoint a surrogate decision maker who is aware of their preferences. </a:t>
            </a:r>
          </a:p>
        </p:txBody>
      </p:sp>
    </p:spTree>
    <p:extLst>
      <p:ext uri="{BB962C8B-B14F-4D97-AF65-F5344CB8AC3E}">
        <p14:creationId xmlns:p14="http://schemas.microsoft.com/office/powerpoint/2010/main" val="202949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52460-5884-F044-A4BE-CEC5E37DFF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287734-B28E-8F43-B1C7-8BABEC516866}"/>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A 45-year-old foreign laborer is brought to the hospital after falling from a building where he was working in construction. He is unconscious and incapacitated. He has no family in Riyadh and no close friends who can communicate his preferences or values to the care team. </a:t>
            </a:r>
          </a:p>
        </p:txBody>
      </p:sp>
    </p:spTree>
    <p:extLst>
      <p:ext uri="{BB962C8B-B14F-4D97-AF65-F5344CB8AC3E}">
        <p14:creationId xmlns:p14="http://schemas.microsoft.com/office/powerpoint/2010/main" val="4060371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2A8F2-2B5B-1146-BD66-241C37FA8F77}"/>
              </a:ext>
            </a:extLst>
          </p:cNvPr>
          <p:cNvSpPr>
            <a:spLocks noGrp="1"/>
          </p:cNvSpPr>
          <p:nvPr>
            <p:ph type="title"/>
          </p:nvPr>
        </p:nvSpPr>
        <p:spPr/>
        <p:txBody>
          <a:bodyPr/>
          <a:lstStyle/>
          <a:p>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3264280-4D6B-EC49-8BEE-1DF6DF7DAF63}"/>
              </a:ext>
            </a:extLst>
          </p:cNvPr>
          <p:cNvSpPr>
            <a:spLocks noGrp="1"/>
          </p:cNvSpPr>
          <p:nvPr>
            <p:ph idx="1"/>
          </p:nvPr>
        </p:nvSpPr>
        <p:spPr/>
        <p:txBody>
          <a:bodyPr>
            <a:normAutofit/>
          </a:bodyPr>
          <a:lstStyle/>
          <a:p>
            <a:pPr marL="0" lvl="0" indent="0">
              <a:buNone/>
            </a:pPr>
            <a:r>
              <a:rPr lang="en-US" dirty="0">
                <a:latin typeface="Times New Roman" panose="02020603050405020304" pitchFamily="18" charset="0"/>
                <a:cs typeface="Times New Roman" panose="02020603050405020304" pitchFamily="18" charset="0"/>
              </a:rPr>
              <a:t>DM for Unrepresented Patients who lack DMC.</a:t>
            </a:r>
          </a:p>
          <a:p>
            <a:pPr marL="0" lvl="0" indent="0">
              <a:buNone/>
            </a:pPr>
            <a:r>
              <a:rPr lang="en-US" dirty="0">
                <a:solidFill>
                  <a:srgbClr val="0432FF"/>
                </a:solidFill>
                <a:latin typeface="Times New Roman" panose="02020603050405020304" pitchFamily="18" charset="0"/>
                <a:cs typeface="Times New Roman" panose="02020603050405020304" pitchFamily="18" charset="0"/>
              </a:rPr>
              <a:t>Recommendation:</a:t>
            </a:r>
          </a:p>
          <a:p>
            <a:pPr lvl="1"/>
            <a:r>
              <a:rPr lang="en-US" dirty="0">
                <a:latin typeface="Times New Roman" panose="02020603050405020304" pitchFamily="18" charset="0"/>
                <a:cs typeface="Times New Roman" panose="02020603050405020304" pitchFamily="18" charset="0"/>
              </a:rPr>
              <a:t>Make every effort to identify a surrogate decision maker.</a:t>
            </a:r>
          </a:p>
          <a:p>
            <a:pPr lvl="1"/>
            <a:r>
              <a:rPr lang="en-US" dirty="0">
                <a:latin typeface="Times New Roman" panose="02020603050405020304" pitchFamily="18" charset="0"/>
                <a:cs typeface="Times New Roman" panose="02020603050405020304" pitchFamily="18" charset="0"/>
              </a:rPr>
              <a:t>In cases of emergency or lifesaving measures the patient’s consent is not required, and treatment is provided on the basis of presumed consent.</a:t>
            </a:r>
          </a:p>
          <a:p>
            <a:pPr lvl="1"/>
            <a:r>
              <a:rPr lang="en-US" dirty="0">
                <a:latin typeface="Times New Roman" panose="02020603050405020304" pitchFamily="18" charset="0"/>
                <a:cs typeface="Times New Roman" panose="02020603050405020304" pitchFamily="18" charset="0"/>
              </a:rPr>
              <a:t>Follow the best interest standard for decision making.</a:t>
            </a:r>
          </a:p>
          <a:p>
            <a:pPr lvl="1"/>
            <a:r>
              <a:rPr lang="en-US" dirty="0">
                <a:latin typeface="Times New Roman" panose="02020603050405020304" pitchFamily="18" charset="0"/>
                <a:cs typeface="Times New Roman" panose="02020603050405020304" pitchFamily="18" charset="0"/>
              </a:rPr>
              <a:t>Follow principle of proportionality (benefit&gt;burden.) </a:t>
            </a:r>
          </a:p>
          <a:p>
            <a:pPr lvl="1"/>
            <a:r>
              <a:rPr lang="en-US" dirty="0">
                <a:latin typeface="Times New Roman" panose="02020603050405020304" pitchFamily="18" charset="0"/>
                <a:cs typeface="Times New Roman" panose="02020603050405020304" pitchFamily="18" charset="0"/>
              </a:rPr>
              <a:t>Consult: law, institutional policy, and ethics services.</a:t>
            </a:r>
          </a:p>
          <a:p>
            <a:endParaRPr lang="en-US" dirty="0"/>
          </a:p>
        </p:txBody>
      </p:sp>
    </p:spTree>
    <p:extLst>
      <p:ext uri="{BB962C8B-B14F-4D97-AF65-F5344CB8AC3E}">
        <p14:creationId xmlns:p14="http://schemas.microsoft.com/office/powerpoint/2010/main" val="1713661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A 70 year old man with multiple medical problems including a recent stroke is admitted to the hospital with pneumonia. He is at present confused and disoriented, but his physician anticipates the patient will recover his mental capacities once the infection is treated. The patient’s children however insist that their father is declared incompetent.</a:t>
            </a:r>
          </a:p>
        </p:txBody>
      </p:sp>
    </p:spTree>
    <p:extLst>
      <p:ext uri="{BB962C8B-B14F-4D97-AF65-F5344CB8AC3E}">
        <p14:creationId xmlns:p14="http://schemas.microsoft.com/office/powerpoint/2010/main" val="321762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31D4A-631F-CD40-BCCC-8F673D42E977}"/>
              </a:ext>
            </a:extLst>
          </p:cNvPr>
          <p:cNvSpPr>
            <a:spLocks noGrp="1"/>
          </p:cNvSpPr>
          <p:nvPr>
            <p:ph type="title"/>
          </p:nvPr>
        </p:nvSpPr>
        <p:spPr/>
        <p:txBody>
          <a:bodyPr/>
          <a:lstStyle/>
          <a:p>
            <a:pPr algn="ctr"/>
            <a:r>
              <a:rPr lang="en-US" b="1" dirty="0">
                <a:solidFill>
                  <a:srgbClr val="0432FF"/>
                </a:solidFill>
                <a:latin typeface="Times New Roman" panose="02020603050405020304" pitchFamily="18" charset="0"/>
                <a:cs typeface="Times New Roman" panose="02020603050405020304" pitchFamily="18" charset="0"/>
              </a:rPr>
              <a:t>Study Guide</a:t>
            </a:r>
          </a:p>
        </p:txBody>
      </p:sp>
      <p:sp>
        <p:nvSpPr>
          <p:cNvPr id="3" name="Content Placeholder 2">
            <a:extLst>
              <a:ext uri="{FF2B5EF4-FFF2-40B4-BE49-F238E27FC236}">
                <a16:creationId xmlns:a16="http://schemas.microsoft.com/office/drawing/2014/main" id="{205D9F7B-ACC2-7E4E-A2BC-E9E58501FAE0}"/>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Understand the cases and appreciate the ethically relevant factors in each one.</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6472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dirty="0">
                <a:latin typeface="Times New Roman" panose="02020603050405020304" pitchFamily="18" charset="0"/>
                <a:cs typeface="Times New Roman" panose="02020603050405020304" pitchFamily="18" charset="0"/>
              </a:rPr>
              <a:t>Appropriate Surrogate Decision Makers</a:t>
            </a:r>
          </a:p>
        </p:txBody>
      </p:sp>
      <p:sp>
        <p:nvSpPr>
          <p:cNvPr id="3" name="Content Placeholder 2"/>
          <p:cNvSpPr>
            <a:spLocks noGrp="1"/>
          </p:cNvSpPr>
          <p:nvPr>
            <p:ph idx="1"/>
          </p:nvPr>
        </p:nvSpPr>
        <p:spPr>
          <a:xfrm>
            <a:off x="838200" y="1776856"/>
            <a:ext cx="8138532" cy="4735456"/>
          </a:xfrm>
        </p:spPr>
        <p:txBody>
          <a:bodyPr>
            <a:normAutofit fontScale="92500" lnSpcReduction="10000"/>
          </a:bodyPr>
          <a:lstStyle/>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Invested in the patient’s best interest.</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Willing and able to take on the responsibility of surrogate decision making.</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Available to the patient’s medical team</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Able to understand the patient’s medical condition, treatment options, projected outcome, and willing to make a decision.</a:t>
            </a:r>
          </a:p>
          <a:p>
            <a:pPr marL="0" indent="0">
              <a:buNone/>
            </a:pPr>
            <a:r>
              <a:rPr lang="en-US" dirty="0">
                <a:solidFill>
                  <a:srgbClr val="0432FF"/>
                </a:solidFill>
                <a:latin typeface="Times New Roman" panose="02020603050405020304" pitchFamily="18" charset="0"/>
                <a:cs typeface="Times New Roman" panose="02020603050405020304" pitchFamily="18" charset="0"/>
              </a:rPr>
              <a:t>Recommendation:</a:t>
            </a:r>
          </a:p>
          <a:p>
            <a:r>
              <a:rPr lang="en-US" dirty="0">
                <a:latin typeface="Times New Roman" panose="02020603050405020304" pitchFamily="18" charset="0"/>
                <a:cs typeface="Times New Roman" panose="02020603050405020304" pitchFamily="18" charset="0"/>
              </a:rPr>
              <a:t>The physician should not sign the declaration if she believes the impairment to be temporary.</a:t>
            </a:r>
          </a:p>
          <a:p>
            <a:r>
              <a:rPr lang="en-US" dirty="0">
                <a:latin typeface="Times New Roman" panose="02020603050405020304" pitchFamily="18" charset="0"/>
                <a:cs typeface="Times New Roman" panose="02020603050405020304" pitchFamily="18" charset="0"/>
              </a:rPr>
              <a:t>What if the physician suspects ulterior motives (financial gains)?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9000" y="2864004"/>
            <a:ext cx="3683000" cy="2209800"/>
          </a:xfrm>
          <a:prstGeom prst="rect">
            <a:avLst/>
          </a:prstGeom>
        </p:spPr>
      </p:pic>
    </p:spTree>
    <p:extLst>
      <p:ext uri="{BB962C8B-B14F-4D97-AF65-F5344CB8AC3E}">
        <p14:creationId xmlns:p14="http://schemas.microsoft.com/office/powerpoint/2010/main" val="3211442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432FF"/>
                </a:solidFill>
                <a:latin typeface="Times New Roman" panose="02020603050405020304" pitchFamily="18" charset="0"/>
                <a:cs typeface="Times New Roman" panose="02020603050405020304" pitchFamily="18" charset="0"/>
              </a:rPr>
              <a:t>Exceptions to Informed Consent/ Informed Refusal</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latin typeface="Times New Roman" panose="02020603050405020304" pitchFamily="18" charset="0"/>
                <a:cs typeface="Times New Roman" panose="02020603050405020304" pitchFamily="18" charset="0"/>
              </a:rPr>
              <a:t>Patient lacks decision making capacity.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Emergencies.</a:t>
            </a:r>
          </a:p>
          <a:p>
            <a:pPr lvl="1"/>
            <a:r>
              <a:rPr lang="en-US" dirty="0">
                <a:latin typeface="Times New Roman" panose="02020603050405020304" pitchFamily="18" charset="0"/>
                <a:cs typeface="Times New Roman" panose="02020603050405020304" pitchFamily="18" charset="0"/>
              </a:rPr>
              <a:t>Implied consent and reasonable persons.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Therapeutic privilege.</a:t>
            </a:r>
          </a:p>
          <a:p>
            <a:pPr lvl="1"/>
            <a:r>
              <a:rPr lang="en-US" dirty="0">
                <a:latin typeface="Times New Roman" panose="02020603050405020304" pitchFamily="18" charset="0"/>
                <a:cs typeface="Times New Roman" panose="02020603050405020304" pitchFamily="18" charset="0"/>
              </a:rPr>
              <a:t>When knowledge may cause serious and immediate harm to the patient.</a:t>
            </a:r>
          </a:p>
          <a:p>
            <a:pPr lvl="1"/>
            <a:r>
              <a:rPr lang="en-US" dirty="0">
                <a:latin typeface="Times New Roman" panose="02020603050405020304" pitchFamily="18" charset="0"/>
                <a:cs typeface="Times New Roman" panose="02020603050405020304" pitchFamily="18" charset="0"/>
              </a:rPr>
              <a:t>Must be sharply circumscribed.</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Waiver</a:t>
            </a:r>
          </a:p>
          <a:p>
            <a:pPr lvl="1"/>
            <a:r>
              <a:rPr lang="en-US" dirty="0">
                <a:latin typeface="Times New Roman" panose="02020603050405020304" pitchFamily="18" charset="0"/>
                <a:cs typeface="Times New Roman" panose="02020603050405020304" pitchFamily="18" charset="0"/>
              </a:rPr>
              <a:t>Patients waive right to be involved.</a:t>
            </a:r>
          </a:p>
          <a:p>
            <a:pPr lvl="1"/>
            <a:r>
              <a:rPr lang="en-US" dirty="0">
                <a:latin typeface="Times New Roman" panose="02020603050405020304" pitchFamily="18" charset="0"/>
                <a:cs typeface="Times New Roman" panose="02020603050405020304" pitchFamily="18" charset="0"/>
              </a:rPr>
              <a:t>Must be informed</a:t>
            </a:r>
            <a:r>
              <a:rPr lang="en-US" dirty="0"/>
              <a:t>.</a:t>
            </a:r>
          </a:p>
          <a:p>
            <a:pPr marL="457200" lvl="1" indent="0">
              <a:buNone/>
            </a:pPr>
            <a:endParaRPr lang="en-US" dirty="0"/>
          </a:p>
        </p:txBody>
      </p:sp>
    </p:spTree>
    <p:extLst>
      <p:ext uri="{BB962C8B-B14F-4D97-AF65-F5344CB8AC3E}">
        <p14:creationId xmlns:p14="http://schemas.microsoft.com/office/powerpoint/2010/main" val="213903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3E8FF-A108-B542-AEDD-B8D290FBA8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2AA858-6D06-D64A-BFF0-4414FA233E02}"/>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A 31 year old is diagnosed with Idiopathic Intracranial hypertension. If untreated, it may lead to visual loss. She declines intervention.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21 year old is diagnosed with meningitis. Although drowsy, he clearly states he does not wish to be treated and wants to be discharged immediately.</a:t>
            </a:r>
          </a:p>
          <a:p>
            <a:endParaRPr lang="en-US" dirty="0"/>
          </a:p>
        </p:txBody>
      </p:sp>
    </p:spTree>
    <p:extLst>
      <p:ext uri="{BB962C8B-B14F-4D97-AF65-F5344CB8AC3E}">
        <p14:creationId xmlns:p14="http://schemas.microsoft.com/office/powerpoint/2010/main" val="2391309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latin typeface="+mn-lt"/>
            </a:endParaRPr>
          </a:p>
        </p:txBody>
      </p:sp>
      <p:sp>
        <p:nvSpPr>
          <p:cNvPr id="3" name="Content Placeholder 2"/>
          <p:cNvSpPr>
            <a:spLocks noGrp="1"/>
          </p:cNvSpPr>
          <p:nvPr>
            <p:ph idx="1"/>
          </p:nvPr>
        </p:nvSpPr>
        <p:spPr/>
        <p:txBody>
          <a:bodyPr/>
          <a:lstStyle/>
          <a:p>
            <a:pPr marL="0" indent="0">
              <a:buNone/>
            </a:pPr>
            <a:r>
              <a:rPr lang="en-US" dirty="0">
                <a:solidFill>
                  <a:srgbClr val="0432FF"/>
                </a:solidFill>
                <a:latin typeface="Times New Roman" panose="02020603050405020304" pitchFamily="18" charset="0"/>
                <a:cs typeface="Times New Roman" panose="02020603050405020304" pitchFamily="18" charset="0"/>
              </a:rPr>
              <a:t>Recommendation</a:t>
            </a:r>
          </a:p>
          <a:p>
            <a:r>
              <a:rPr lang="en-US" dirty="0">
                <a:latin typeface="Times New Roman" panose="02020603050405020304" pitchFamily="18" charset="0"/>
                <a:cs typeface="Times New Roman" panose="02020603050405020304" pitchFamily="18" charset="0"/>
              </a:rPr>
              <a:t>Determine capacity if there is reason to suspect impairment.</a:t>
            </a:r>
          </a:p>
          <a:p>
            <a:r>
              <a:rPr lang="en-US" dirty="0">
                <a:latin typeface="Times New Roman" panose="02020603050405020304" pitchFamily="18" charset="0"/>
                <a:cs typeface="Times New Roman" panose="02020603050405020304" pitchFamily="18" charset="0"/>
              </a:rPr>
              <a:t>Ensure disclosure of all information, including consequences of non-treatment.</a:t>
            </a:r>
          </a:p>
          <a:p>
            <a:r>
              <a:rPr lang="en-US" dirty="0">
                <a:latin typeface="Times New Roman" panose="02020603050405020304" pitchFamily="18" charset="0"/>
                <a:cs typeface="Times New Roman" panose="02020603050405020304" pitchFamily="18" charset="0"/>
              </a:rPr>
              <a:t>Determine affect of illness, if any.</a:t>
            </a:r>
          </a:p>
          <a:p>
            <a:r>
              <a:rPr lang="en-US" dirty="0">
                <a:latin typeface="Times New Roman" panose="02020603050405020304" pitchFamily="18" charset="0"/>
                <a:cs typeface="Times New Roman" panose="02020603050405020304" pitchFamily="18" charset="0"/>
              </a:rPr>
              <a:t>Balance benefits and harm.</a:t>
            </a:r>
          </a:p>
          <a:p>
            <a:r>
              <a:rPr lang="en-US" dirty="0">
                <a:latin typeface="Times New Roman" panose="02020603050405020304" pitchFamily="18" charset="0"/>
                <a:cs typeface="Times New Roman" panose="02020603050405020304" pitchFamily="18" charset="0"/>
              </a:rPr>
              <a:t>Consider harm to others</a:t>
            </a:r>
            <a:r>
              <a:rPr lang="en-US" dirty="0"/>
              <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4953" y="3819712"/>
            <a:ext cx="2492188" cy="2492188"/>
          </a:xfrm>
          <a:prstGeom prst="rect">
            <a:avLst/>
          </a:prstGeom>
        </p:spPr>
      </p:pic>
    </p:spTree>
    <p:extLst>
      <p:ext uri="{BB962C8B-B14F-4D97-AF65-F5344CB8AC3E}">
        <p14:creationId xmlns:p14="http://schemas.microsoft.com/office/powerpoint/2010/main" val="2951430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273CD-694C-834B-BF25-8B1B5126B138}"/>
              </a:ext>
            </a:extLst>
          </p:cNvPr>
          <p:cNvSpPr>
            <a:spLocks noGrp="1"/>
          </p:cNvSpPr>
          <p:nvPr>
            <p:ph type="title"/>
          </p:nvPr>
        </p:nvSpPr>
        <p:spPr/>
        <p:txBody>
          <a:bodyPr/>
          <a:lstStyle/>
          <a:p>
            <a:pPr algn="ctr"/>
            <a:r>
              <a:rPr lang="en-US" b="1" dirty="0">
                <a:solidFill>
                  <a:srgbClr val="0432FF"/>
                </a:solidFill>
                <a:latin typeface="Times New Roman" panose="02020603050405020304" pitchFamily="18" charset="0"/>
                <a:cs typeface="Times New Roman" panose="02020603050405020304" pitchFamily="18" charset="0"/>
              </a:rPr>
              <a:t>Decision-Making</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sz="2800" i="1" dirty="0">
                <a:latin typeface="Times New Roman" panose="02020603050405020304" pitchFamily="18" charset="0"/>
                <a:cs typeface="Times New Roman" panose="02020603050405020304" pitchFamily="18" charset="0"/>
              </a:rPr>
              <a:t>A shared process</a:t>
            </a:r>
          </a:p>
        </p:txBody>
      </p:sp>
      <p:sp>
        <p:nvSpPr>
          <p:cNvPr id="3" name="Content Placeholder 2">
            <a:extLst>
              <a:ext uri="{FF2B5EF4-FFF2-40B4-BE49-F238E27FC236}">
                <a16:creationId xmlns:a16="http://schemas.microsoft.com/office/drawing/2014/main" id="{94369B1E-F299-A448-B89F-66C3C25C2871}"/>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D32028FC-F5FF-CA45-A035-A6DCAFECFC8C}"/>
              </a:ext>
            </a:extLst>
          </p:cNvPr>
          <p:cNvCxnSpPr>
            <a:cxnSpLocks/>
          </p:cNvCxnSpPr>
          <p:nvPr/>
        </p:nvCxnSpPr>
        <p:spPr>
          <a:xfrm>
            <a:off x="3738623" y="3321934"/>
            <a:ext cx="4583574"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TextBox 8">
            <a:extLst>
              <a:ext uri="{FF2B5EF4-FFF2-40B4-BE49-F238E27FC236}">
                <a16:creationId xmlns:a16="http://schemas.microsoft.com/office/drawing/2014/main" id="{F5205ED9-96E1-124B-ACB4-8E6C189D6D66}"/>
              </a:ext>
            </a:extLst>
          </p:cNvPr>
          <p:cNvSpPr txBox="1"/>
          <p:nvPr/>
        </p:nvSpPr>
        <p:spPr>
          <a:xfrm>
            <a:off x="2743200" y="2870522"/>
            <a:ext cx="995423"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Patient</a:t>
            </a:r>
          </a:p>
        </p:txBody>
      </p:sp>
      <p:sp>
        <p:nvSpPr>
          <p:cNvPr id="10" name="TextBox 9">
            <a:extLst>
              <a:ext uri="{FF2B5EF4-FFF2-40B4-BE49-F238E27FC236}">
                <a16:creationId xmlns:a16="http://schemas.microsoft.com/office/drawing/2014/main" id="{EFC466B7-B23B-5245-A2AA-7835D3FE6519}"/>
              </a:ext>
            </a:extLst>
          </p:cNvPr>
          <p:cNvSpPr txBox="1"/>
          <p:nvPr/>
        </p:nvSpPr>
        <p:spPr>
          <a:xfrm>
            <a:off x="8322197" y="2870522"/>
            <a:ext cx="1608881"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Care Provider(s)</a:t>
            </a:r>
          </a:p>
        </p:txBody>
      </p:sp>
      <p:sp>
        <p:nvSpPr>
          <p:cNvPr id="11" name="TextBox 10">
            <a:extLst>
              <a:ext uri="{FF2B5EF4-FFF2-40B4-BE49-F238E27FC236}">
                <a16:creationId xmlns:a16="http://schemas.microsoft.com/office/drawing/2014/main" id="{F514A876-DB66-3D4F-9839-189252AD9644}"/>
              </a:ext>
            </a:extLst>
          </p:cNvPr>
          <p:cNvSpPr txBox="1"/>
          <p:nvPr/>
        </p:nvSpPr>
        <p:spPr>
          <a:xfrm>
            <a:off x="7813965" y="4475018"/>
            <a:ext cx="3539836"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Collaborative.</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Patient- values/ preferences.</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Care provider- expertise</a:t>
            </a:r>
          </a:p>
        </p:txBody>
      </p:sp>
    </p:spTree>
    <p:extLst>
      <p:ext uri="{BB962C8B-B14F-4D97-AF65-F5344CB8AC3E}">
        <p14:creationId xmlns:p14="http://schemas.microsoft.com/office/powerpoint/2010/main" val="1825842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432FF"/>
                </a:solidFill>
                <a:latin typeface="Times New Roman" panose="02020603050405020304" pitchFamily="18" charset="0"/>
                <a:cs typeface="Times New Roman" panose="02020603050405020304" pitchFamily="18" charset="0"/>
              </a:rPr>
              <a:t>Pediatric Decision-Making</a:t>
            </a:r>
          </a:p>
        </p:txBody>
      </p:sp>
      <p:sp>
        <p:nvSpPr>
          <p:cNvPr id="3" name="Content Placeholder 2"/>
          <p:cNvSpPr>
            <a:spLocks noGrp="1"/>
          </p:cNvSpPr>
          <p:nvPr>
            <p:ph idx="1"/>
          </p:nvPr>
        </p:nvSpPr>
        <p:spPr/>
        <p:txBody>
          <a:bodyPr/>
          <a:lstStyle/>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Must balance:</a:t>
            </a:r>
          </a:p>
          <a:p>
            <a:r>
              <a:rPr lang="en-US" sz="2000" dirty="0">
                <a:latin typeface="Times New Roman" panose="02020603050405020304" pitchFamily="18" charset="0"/>
                <a:cs typeface="Times New Roman" panose="02020603050405020304" pitchFamily="18" charset="0"/>
              </a:rPr>
              <a:t>Parental authority.</a:t>
            </a:r>
          </a:p>
          <a:p>
            <a:r>
              <a:rPr lang="en-US" sz="2000" dirty="0">
                <a:latin typeface="Times New Roman" panose="02020603050405020304" pitchFamily="18" charset="0"/>
                <a:cs typeface="Times New Roman" panose="02020603050405020304" pitchFamily="18" charset="0"/>
              </a:rPr>
              <a:t>Care provider duty.</a:t>
            </a:r>
          </a:p>
          <a:p>
            <a:r>
              <a:rPr lang="en-US" sz="2000" dirty="0">
                <a:latin typeface="Times New Roman" panose="02020603050405020304" pitchFamily="18" charset="0"/>
                <a:cs typeface="Times New Roman" panose="02020603050405020304" pitchFamily="18" charset="0"/>
              </a:rPr>
              <a:t>Role of the child.</a:t>
            </a:r>
            <a:endParaRPr lang="en-US" sz="2400" dirty="0">
              <a:latin typeface="Times New Roman" panose="02020603050405020304" pitchFamily="18" charset="0"/>
              <a:cs typeface="Times New Roman" panose="02020603050405020304" pitchFamily="18" charset="0"/>
            </a:endParaRPr>
          </a:p>
        </p:txBody>
      </p:sp>
      <p:sp>
        <p:nvSpPr>
          <p:cNvPr id="4" name="Triangle 3"/>
          <p:cNvSpPr/>
          <p:nvPr/>
        </p:nvSpPr>
        <p:spPr>
          <a:xfrm>
            <a:off x="3799612" y="2540971"/>
            <a:ext cx="5223162" cy="345129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extBox 4"/>
          <p:cNvSpPr txBox="1"/>
          <p:nvPr/>
        </p:nvSpPr>
        <p:spPr>
          <a:xfrm>
            <a:off x="6010887" y="1912400"/>
            <a:ext cx="155171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Patient</a:t>
            </a:r>
          </a:p>
        </p:txBody>
      </p:sp>
      <p:sp>
        <p:nvSpPr>
          <p:cNvPr id="6" name="TextBox 5"/>
          <p:cNvSpPr txBox="1"/>
          <p:nvPr/>
        </p:nvSpPr>
        <p:spPr>
          <a:xfrm>
            <a:off x="2493818" y="4645018"/>
            <a:ext cx="1357747" cy="1292662"/>
          </a:xfrm>
          <a:prstGeom prst="rect">
            <a:avLst/>
          </a:prstGeom>
          <a:noFill/>
        </p:spPr>
        <p:txBody>
          <a:bodyPr wrap="square" rtlCol="0">
            <a:spAutoFit/>
          </a:bodyPr>
          <a:lstStyle/>
          <a:p>
            <a:endParaRPr lang="en-US" dirty="0"/>
          </a:p>
          <a:p>
            <a:endParaRPr lang="en-US" dirty="0"/>
          </a:p>
          <a:p>
            <a:endParaRPr lang="en-US" dirty="0"/>
          </a:p>
          <a:p>
            <a:r>
              <a:rPr lang="en-US" sz="2400" dirty="0">
                <a:latin typeface="Times New Roman" panose="02020603050405020304" pitchFamily="18" charset="0"/>
                <a:cs typeface="Times New Roman" panose="02020603050405020304" pitchFamily="18" charset="0"/>
              </a:rPr>
              <a:t>Parents</a:t>
            </a:r>
          </a:p>
        </p:txBody>
      </p:sp>
      <p:sp>
        <p:nvSpPr>
          <p:cNvPr id="7" name="TextBox 6"/>
          <p:cNvSpPr txBox="1"/>
          <p:nvPr/>
        </p:nvSpPr>
        <p:spPr>
          <a:xfrm>
            <a:off x="9227127" y="4755161"/>
            <a:ext cx="1565564" cy="1384995"/>
          </a:xfrm>
          <a:prstGeom prst="rect">
            <a:avLst/>
          </a:prstGeom>
          <a:noFill/>
        </p:spPr>
        <p:txBody>
          <a:bodyPr wrap="square" rtlCol="0">
            <a:spAutoFit/>
          </a:bodyPr>
          <a:lstStyle/>
          <a:p>
            <a:endParaRPr lang="en-US" dirty="0"/>
          </a:p>
          <a:p>
            <a:endParaRPr lang="en-US" dirty="0"/>
          </a:p>
          <a:p>
            <a:r>
              <a:rPr lang="en-US" sz="2400" dirty="0">
                <a:latin typeface="Times New Roman" panose="02020603050405020304" pitchFamily="18" charset="0"/>
                <a:cs typeface="Times New Roman" panose="02020603050405020304" pitchFamily="18" charset="0"/>
              </a:rPr>
              <a:t>Care provider(s)</a:t>
            </a:r>
          </a:p>
        </p:txBody>
      </p:sp>
      <p:sp>
        <p:nvSpPr>
          <p:cNvPr id="8" name="TextBox 7"/>
          <p:cNvSpPr txBox="1"/>
          <p:nvPr/>
        </p:nvSpPr>
        <p:spPr>
          <a:xfrm>
            <a:off x="4987637" y="3568528"/>
            <a:ext cx="3048000" cy="1992853"/>
          </a:xfrm>
          <a:prstGeom prst="rect">
            <a:avLst/>
          </a:prstGeom>
          <a:noFill/>
        </p:spPr>
        <p:txBody>
          <a:bodyPr wrap="square" rtlCol="0">
            <a:spAutoFit/>
          </a:bodyPr>
          <a:lstStyle/>
          <a:p>
            <a:pPr algn="ctr"/>
            <a:endParaRPr lang="en-US" sz="1350" b="1" dirty="0">
              <a:solidFill>
                <a:schemeClr val="bg1">
                  <a:lumMod val="95000"/>
                </a:schemeClr>
              </a:solidFill>
            </a:endParaRPr>
          </a:p>
          <a:p>
            <a:pPr algn="ctr"/>
            <a:endParaRPr lang="en-US" sz="1350" b="1" dirty="0">
              <a:solidFill>
                <a:schemeClr val="bg1">
                  <a:lumMod val="95000"/>
                </a:schemeClr>
              </a:solidFill>
            </a:endParaRPr>
          </a:p>
          <a:p>
            <a:pPr algn="ctr"/>
            <a:endParaRPr lang="en-US" sz="1350" b="1" dirty="0">
              <a:solidFill>
                <a:schemeClr val="bg1">
                  <a:lumMod val="95000"/>
                </a:schemeClr>
              </a:solidFill>
            </a:endParaRPr>
          </a:p>
          <a:p>
            <a:pPr algn="ctr"/>
            <a:endParaRPr lang="en-US" sz="1350" b="1" dirty="0">
              <a:solidFill>
                <a:schemeClr val="bg1">
                  <a:lumMod val="95000"/>
                </a:schemeClr>
              </a:solidFill>
            </a:endParaRPr>
          </a:p>
          <a:p>
            <a:pPr algn="ctr"/>
            <a:endParaRPr lang="en-US" sz="1350" b="1" dirty="0">
              <a:solidFill>
                <a:schemeClr val="bg1">
                  <a:lumMod val="95000"/>
                </a:schemeClr>
              </a:solidFill>
            </a:endParaRPr>
          </a:p>
          <a:p>
            <a:pPr algn="ctr"/>
            <a:r>
              <a:rPr lang="en-US" sz="2800" b="1" dirty="0">
                <a:solidFill>
                  <a:schemeClr val="bg1">
                    <a:lumMod val="95000"/>
                  </a:schemeClr>
                </a:solidFill>
                <a:latin typeface="Times New Roman" panose="02020603050405020304" pitchFamily="18" charset="0"/>
                <a:cs typeface="Times New Roman" panose="02020603050405020304" pitchFamily="18" charset="0"/>
              </a:rPr>
              <a:t>Shared Decision-Making</a:t>
            </a:r>
          </a:p>
        </p:txBody>
      </p:sp>
    </p:spTree>
    <p:extLst>
      <p:ext uri="{BB962C8B-B14F-4D97-AF65-F5344CB8AC3E}">
        <p14:creationId xmlns:p14="http://schemas.microsoft.com/office/powerpoint/2010/main" val="1488948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55722-FDEE-3E45-8F20-8E3F91C843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D88A20-E5F8-AD4F-AA1D-E22A15C46211}"/>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A 3 year old child is diagnosed with an aggressive malignancy. Doctors estimate a 40% chance of cure with chemotherapy. Without it, the illness would be fatal in about 8 months. The child’s parents decline treatment and decide to take him to a religious healer instead.</a:t>
            </a:r>
          </a:p>
        </p:txBody>
      </p:sp>
    </p:spTree>
    <p:extLst>
      <p:ext uri="{BB962C8B-B14F-4D97-AF65-F5344CB8AC3E}">
        <p14:creationId xmlns:p14="http://schemas.microsoft.com/office/powerpoint/2010/main" val="1987233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A7CC2-78A1-B649-8E09-747052FC84E0}"/>
              </a:ext>
            </a:extLst>
          </p:cNvPr>
          <p:cNvSpPr>
            <a:spLocks noGrp="1"/>
          </p:cNvSpPr>
          <p:nvPr>
            <p:ph type="title"/>
          </p:nvPr>
        </p:nvSpPr>
        <p:spPr/>
        <p:txBody>
          <a:bodyPr/>
          <a:lstStyle/>
          <a:p>
            <a:pPr algn="ctr"/>
            <a:r>
              <a:rPr lang="en-US" b="1" dirty="0">
                <a:solidFill>
                  <a:srgbClr val="0432FF"/>
                </a:solidFill>
                <a:latin typeface="Times New Roman" panose="02020603050405020304" pitchFamily="18" charset="0"/>
                <a:cs typeface="Times New Roman" panose="02020603050405020304" pitchFamily="18" charset="0"/>
              </a:rPr>
              <a:t>Parental Authority</a:t>
            </a:r>
          </a:p>
        </p:txBody>
      </p:sp>
      <p:sp>
        <p:nvSpPr>
          <p:cNvPr id="3" name="Content Placeholder 2">
            <a:extLst>
              <a:ext uri="{FF2B5EF4-FFF2-40B4-BE49-F238E27FC236}">
                <a16:creationId xmlns:a16="http://schemas.microsoft.com/office/drawing/2014/main" id="{333C5468-3CB4-F349-A957-F4D502EF4E30}"/>
              </a:ext>
            </a:extLst>
          </p:cNvPr>
          <p:cNvSpPr>
            <a:spLocks noGrp="1"/>
          </p:cNvSpPr>
          <p:nvPr>
            <p:ph idx="1"/>
          </p:nvPr>
        </p:nvSpPr>
        <p:spPr>
          <a:xfrm>
            <a:off x="484909" y="1690688"/>
            <a:ext cx="11222181" cy="4959494"/>
          </a:xfrm>
        </p:spPr>
        <p:txBody>
          <a:bodyPr>
            <a:normAutofit/>
          </a:bodyPr>
          <a:lstStyle/>
          <a:p>
            <a:pPr marL="514350" indent="-514350">
              <a:buFont typeface="+mj-lt"/>
              <a:buAutoNum type="arabicPeriod"/>
            </a:pPr>
            <a:r>
              <a:rPr lang="en-US" dirty="0">
                <a:latin typeface="Times New Roman" panose="02020603050405020304" pitchFamily="18" charset="0"/>
                <a:cs typeface="Times New Roman" panose="02020603050405020304" pitchFamily="18" charset="0"/>
              </a:rPr>
              <a:t>Children do not have decision-making capacity.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Parents know their children’s unique needs (invested in their future, care.)</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Children aren’t legally responsible (parents responsible for child.)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Some decisions require familial sacrifices (parents make decisions with </a:t>
            </a:r>
            <a:r>
              <a:rPr lang="en-US" u="sng" dirty="0">
                <a:latin typeface="Times New Roman" panose="02020603050405020304" pitchFamily="18" charset="0"/>
                <a:cs typeface="Times New Roman" panose="02020603050405020304" pitchFamily="18" charset="0"/>
              </a:rPr>
              <a:t>everyone’s</a:t>
            </a:r>
            <a:r>
              <a:rPr lang="en-US" dirty="0">
                <a:latin typeface="Times New Roman" panose="02020603050405020304" pitchFamily="18" charset="0"/>
                <a:cs typeface="Times New Roman" panose="02020603050405020304" pitchFamily="18" charset="0"/>
              </a:rPr>
              <a:t> interests in mind.)</a:t>
            </a:r>
          </a:p>
          <a:p>
            <a:pPr marL="514350" indent="-514350">
              <a:buFont typeface="+mj-lt"/>
              <a:buAutoNum type="arabicPeriod"/>
            </a:pPr>
            <a:r>
              <a:rPr lang="en-US" dirty="0">
                <a:solidFill>
                  <a:srgbClr val="0432FF"/>
                </a:solidFill>
                <a:latin typeface="Times New Roman" panose="02020603050405020304" pitchFamily="18" charset="0"/>
                <a:cs typeface="Times New Roman" panose="02020603050405020304" pitchFamily="18" charset="0"/>
              </a:rPr>
              <a:t>Parental autonomy</a:t>
            </a:r>
            <a:r>
              <a:rPr lang="en-US" dirty="0">
                <a:latin typeface="Times New Roman" panose="02020603050405020304" pitchFamily="18" charset="0"/>
                <a:cs typeface="Times New Roman" panose="02020603050405020304" pitchFamily="18" charset="0"/>
              </a:rPr>
              <a:t>: Parents have a right to parent their children and make decisions for them.</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2E70282-58D1-4E49-A02C-BF3ECC003DDC}"/>
              </a:ext>
            </a:extLst>
          </p:cNvPr>
          <p:cNvSpPr txBox="1"/>
          <p:nvPr/>
        </p:nvSpPr>
        <p:spPr>
          <a:xfrm>
            <a:off x="734291" y="6026727"/>
            <a:ext cx="11457709" cy="769441"/>
          </a:xfrm>
          <a:prstGeom prst="rect">
            <a:avLst/>
          </a:prstGeom>
          <a:noFill/>
        </p:spPr>
        <p:txBody>
          <a:bodyPr wrap="square" rtlCol="0">
            <a:spAutoFit/>
          </a:bodyPr>
          <a:lstStyle/>
          <a:p>
            <a:pPr lvl="3"/>
            <a:r>
              <a:rPr lang="en-US" sz="1100" dirty="0">
                <a:latin typeface="Times New Roman" panose="02020603050405020304" pitchFamily="18" charset="0"/>
                <a:cs typeface="Times New Roman" panose="02020603050405020304" pitchFamily="18" charset="0"/>
              </a:rPr>
              <a:t>                                                                                         </a:t>
            </a:r>
          </a:p>
          <a:p>
            <a:pPr lvl="3"/>
            <a:endParaRPr lang="en-US" sz="1100" dirty="0">
              <a:latin typeface="Times New Roman" panose="02020603050405020304" pitchFamily="18" charset="0"/>
              <a:cs typeface="Times New Roman" panose="02020603050405020304" pitchFamily="18" charset="0"/>
            </a:endParaRPr>
          </a:p>
          <a:p>
            <a:pPr lvl="3"/>
            <a:endParaRPr lang="en-US" sz="1100" dirty="0">
              <a:latin typeface="Times New Roman" panose="02020603050405020304" pitchFamily="18" charset="0"/>
              <a:cs typeface="Times New Roman" panose="02020603050405020304" pitchFamily="18" charset="0"/>
            </a:endParaRPr>
          </a:p>
          <a:p>
            <a:pPr lvl="3"/>
            <a:r>
              <a:rPr lang="en-US" sz="1100" i="1" dirty="0">
                <a:latin typeface="Times New Roman" panose="02020603050405020304" pitchFamily="18" charset="0"/>
                <a:cs typeface="Times New Roman" panose="02020603050405020304" pitchFamily="18" charset="0"/>
              </a:rPr>
              <a:t>                                                                                        Friedman Ross, L. Healthcare Decision making by children, is it in their best interest? The Hastings Center Report, 1997</a:t>
            </a:r>
            <a:r>
              <a:rPr lang="en-US" sz="11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00455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F4D63-3172-6049-8BC0-718CAD969E3A}"/>
              </a:ext>
            </a:extLst>
          </p:cNvPr>
          <p:cNvSpPr>
            <a:spLocks noGrp="1"/>
          </p:cNvSpPr>
          <p:nvPr>
            <p:ph type="title"/>
          </p:nvPr>
        </p:nvSpPr>
        <p:spPr/>
        <p:txBody>
          <a:bodyPr/>
          <a:lstStyle/>
          <a:p>
            <a:pPr algn="ctr"/>
            <a:r>
              <a:rPr lang="en-US" b="1" dirty="0">
                <a:solidFill>
                  <a:srgbClr val="0432FF"/>
                </a:solidFill>
                <a:latin typeface="Times New Roman" panose="02020603050405020304" pitchFamily="18" charset="0"/>
                <a:cs typeface="Times New Roman" panose="02020603050405020304" pitchFamily="18" charset="0"/>
              </a:rPr>
              <a:t>Care Provider Duty</a:t>
            </a:r>
          </a:p>
        </p:txBody>
      </p:sp>
      <p:sp>
        <p:nvSpPr>
          <p:cNvPr id="3" name="Content Placeholder 2">
            <a:extLst>
              <a:ext uri="{FF2B5EF4-FFF2-40B4-BE49-F238E27FC236}">
                <a16:creationId xmlns:a16="http://schemas.microsoft.com/office/drawing/2014/main" id="{0C988447-6562-B64A-ADBB-65C557C8614B}"/>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Beneficence and non-maleficence: </a:t>
            </a:r>
          </a:p>
          <a:p>
            <a:r>
              <a:rPr lang="en-US" dirty="0">
                <a:latin typeface="Times New Roman" panose="02020603050405020304" pitchFamily="18" charset="0"/>
                <a:cs typeface="Times New Roman" panose="02020603050405020304" pitchFamily="18" charset="0"/>
              </a:rPr>
              <a:t>Care provider must act in such a way to maximize benefit to patients and to minimize risk.</a:t>
            </a:r>
          </a:p>
          <a:p>
            <a:r>
              <a:rPr lang="en-US" dirty="0">
                <a:latin typeface="Times New Roman" panose="02020603050405020304" pitchFamily="18" charset="0"/>
                <a:cs typeface="Times New Roman" panose="02020603050405020304" pitchFamily="18" charset="0"/>
              </a:rPr>
              <a:t>There is a duty of care, to protect child’s well-being.</a:t>
            </a:r>
          </a:p>
        </p:txBody>
      </p:sp>
      <p:pic>
        <p:nvPicPr>
          <p:cNvPr id="6" name="Picture 5">
            <a:extLst>
              <a:ext uri="{FF2B5EF4-FFF2-40B4-BE49-F238E27FC236}">
                <a16:creationId xmlns:a16="http://schemas.microsoft.com/office/drawing/2014/main" id="{19A5315D-88B9-874B-BE46-8A79AF7B2CC2}"/>
              </a:ext>
            </a:extLst>
          </p:cNvPr>
          <p:cNvPicPr>
            <a:picLocks noChangeAspect="1"/>
          </p:cNvPicPr>
          <p:nvPr/>
        </p:nvPicPr>
        <p:blipFill>
          <a:blip r:embed="rId3"/>
          <a:stretch>
            <a:fillRect/>
          </a:stretch>
        </p:blipFill>
        <p:spPr>
          <a:xfrm>
            <a:off x="9320894" y="4001294"/>
            <a:ext cx="2649434" cy="2601314"/>
          </a:xfrm>
          <a:prstGeom prst="rect">
            <a:avLst/>
          </a:prstGeom>
        </p:spPr>
      </p:pic>
    </p:spTree>
    <p:extLst>
      <p:ext uri="{BB962C8B-B14F-4D97-AF65-F5344CB8AC3E}">
        <p14:creationId xmlns:p14="http://schemas.microsoft.com/office/powerpoint/2010/main" val="3908338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5D801-EAFC-0D42-A3AE-E729387EDFC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812277D-FE4D-9C40-90C7-D15A978D3146}"/>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A 17 year old girl is diagnosed with an Osteosarcoma. Chances of survival are excellent with an above the knee amputation and chemotherapy. The patient is an athlete. She declines amputation but consents to chemotherapy. Both patient and parents are aware of the significantly reduced survival outcomes without amputation, but parents are reluctant to force their daughter to undergo life-altering surgery.</a:t>
            </a:r>
          </a:p>
        </p:txBody>
      </p:sp>
    </p:spTree>
    <p:extLst>
      <p:ext uri="{BB962C8B-B14F-4D97-AF65-F5344CB8AC3E}">
        <p14:creationId xmlns:p14="http://schemas.microsoft.com/office/powerpoint/2010/main" val="3314098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fontAlgn="base">
              <a:buNone/>
            </a:pPr>
            <a:r>
              <a:rPr lang="en-US" dirty="0" err="1">
                <a:latin typeface="Times New Roman" panose="02020603050405020304" pitchFamily="18" charset="0"/>
                <a:cs typeface="Times New Roman" panose="02020603050405020304" pitchFamily="18" charset="0"/>
              </a:rPr>
              <a:t>Nour</a:t>
            </a:r>
            <a:r>
              <a:rPr lang="en-US" dirty="0">
                <a:latin typeface="Times New Roman" panose="02020603050405020304" pitchFamily="18" charset="0"/>
                <a:cs typeface="Times New Roman" panose="02020603050405020304" pitchFamily="18" charset="0"/>
              </a:rPr>
              <a:t> is a 37 year old mother of three with a history of severe abdominal pain and bleeding. She has been diagnosed with uterine fibroids, and her surgeon recommends surgical removal. After much deliberation, </a:t>
            </a:r>
            <a:r>
              <a:rPr lang="en-US" dirty="0" err="1">
                <a:latin typeface="Times New Roman" panose="02020603050405020304" pitchFamily="18" charset="0"/>
                <a:cs typeface="Times New Roman" panose="02020603050405020304" pitchFamily="18" charset="0"/>
              </a:rPr>
              <a:t>Nour</a:t>
            </a:r>
            <a:r>
              <a:rPr lang="en-US" dirty="0">
                <a:latin typeface="Times New Roman" panose="02020603050405020304" pitchFamily="18" charset="0"/>
                <a:cs typeface="Times New Roman" panose="02020603050405020304" pitchFamily="18" charset="0"/>
              </a:rPr>
              <a:t> agrees to the surgery and signs the consent form. During the operation, </a:t>
            </a:r>
            <a:r>
              <a:rPr lang="en-US" dirty="0" err="1">
                <a:latin typeface="Times New Roman" panose="02020603050405020304" pitchFamily="18" charset="0"/>
                <a:cs typeface="Times New Roman" panose="02020603050405020304" pitchFamily="18" charset="0"/>
              </a:rPr>
              <a:t>Nour’s</a:t>
            </a:r>
            <a:r>
              <a:rPr lang="en-US" dirty="0">
                <a:latin typeface="Times New Roman" panose="02020603050405020304" pitchFamily="18" charset="0"/>
                <a:cs typeface="Times New Roman" panose="02020603050405020304" pitchFamily="18" charset="0"/>
              </a:rPr>
              <a:t> surgeon realizes that several of the fibroids are deeply embedded into the uterine wall and determines that a hysterectomy is warranted. He proceeds to perform the hysterectomy even though he did not discuss the possibility with </a:t>
            </a:r>
            <a:r>
              <a:rPr lang="en-US" dirty="0" err="1">
                <a:latin typeface="Times New Roman" panose="02020603050405020304" pitchFamily="18" charset="0"/>
                <a:cs typeface="Times New Roman" panose="02020603050405020304" pitchFamily="18" charset="0"/>
              </a:rPr>
              <a:t>Nour</a:t>
            </a:r>
            <a:r>
              <a:rPr lang="en-US" dirty="0">
                <a:latin typeface="Times New Roman" panose="02020603050405020304" pitchFamily="18" charset="0"/>
                <a:cs typeface="Times New Roman" panose="02020603050405020304" pitchFamily="18" charset="0"/>
              </a:rPr>
              <a:t> because he believes that it is the right course of action. </a:t>
            </a:r>
          </a:p>
        </p:txBody>
      </p:sp>
    </p:spTree>
    <p:extLst>
      <p:ext uri="{BB962C8B-B14F-4D97-AF65-F5344CB8AC3E}">
        <p14:creationId xmlns:p14="http://schemas.microsoft.com/office/powerpoint/2010/main" val="2438726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EC586-9717-4F40-9388-9B2190D2F25F}"/>
              </a:ext>
            </a:extLst>
          </p:cNvPr>
          <p:cNvSpPr>
            <a:spLocks noGrp="1"/>
          </p:cNvSpPr>
          <p:nvPr>
            <p:ph type="title"/>
          </p:nvPr>
        </p:nvSpPr>
        <p:spPr/>
        <p:txBody>
          <a:bodyPr/>
          <a:lstStyle/>
          <a:p>
            <a:pPr algn="ctr"/>
            <a:r>
              <a:rPr lang="en-US" b="1" dirty="0">
                <a:solidFill>
                  <a:srgbClr val="0432FF"/>
                </a:solidFill>
                <a:latin typeface="Times New Roman" panose="02020603050405020304" pitchFamily="18" charset="0"/>
                <a:cs typeface="Times New Roman" panose="02020603050405020304" pitchFamily="18" charset="0"/>
              </a:rPr>
              <a:t>Role of the child</a:t>
            </a:r>
            <a:br>
              <a:rPr lang="en-US" dirty="0">
                <a:latin typeface="Times New Roman" panose="02020603050405020304" pitchFamily="18" charset="0"/>
                <a:cs typeface="Times New Roman" panose="02020603050405020304" pitchFamily="18" charset="0"/>
              </a:rPr>
            </a:br>
            <a:endParaRPr lang="en-US" sz="2000" i="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68F7DC7-1CFE-7649-95FA-749ED158DA6B}"/>
              </a:ext>
            </a:extLst>
          </p:cNvPr>
          <p:cNvSpPr>
            <a:spLocks noGrp="1"/>
          </p:cNvSpPr>
          <p:nvPr>
            <p:ph idx="1"/>
          </p:nvPr>
        </p:nvSpPr>
        <p:spPr>
          <a:xfrm>
            <a:off x="415636" y="1856508"/>
            <a:ext cx="7218220" cy="4197927"/>
          </a:xfrm>
        </p:spPr>
        <p:txBody>
          <a:bodyPr>
            <a:normAutofit/>
          </a:bodyPr>
          <a:lstStyle/>
          <a:p>
            <a:r>
              <a:rPr lang="en-US" sz="2600" dirty="0">
                <a:latin typeface="Times New Roman" panose="02020603050405020304" pitchFamily="18" charset="0"/>
                <a:cs typeface="Times New Roman" panose="02020603050405020304" pitchFamily="18" charset="0"/>
              </a:rPr>
              <a:t>Parents are the ultimate decision makers.</a:t>
            </a:r>
            <a:endParaRPr lang="en-US" sz="2600" u="sng" dirty="0">
              <a:latin typeface="Times New Roman" panose="02020603050405020304" pitchFamily="18" charset="0"/>
              <a:cs typeface="Times New Roman" panose="02020603050405020304" pitchFamily="18" charset="0"/>
            </a:endParaRPr>
          </a:p>
          <a:p>
            <a:pPr lvl="0"/>
            <a:r>
              <a:rPr lang="en-US" sz="2600" dirty="0">
                <a:latin typeface="Times New Roman" panose="02020603050405020304" pitchFamily="18" charset="0"/>
                <a:cs typeface="Times New Roman" panose="02020603050405020304" pitchFamily="18" charset="0"/>
              </a:rPr>
              <a:t>Children are capable of participating. </a:t>
            </a:r>
          </a:p>
          <a:p>
            <a:pPr lvl="0"/>
            <a:r>
              <a:rPr lang="en-US" sz="2600" dirty="0">
                <a:latin typeface="Times New Roman" panose="02020603050405020304" pitchFamily="18" charset="0"/>
                <a:cs typeface="Times New Roman" panose="02020603050405020304" pitchFamily="18" charset="0"/>
              </a:rPr>
              <a:t>Physicians should encourage/include children in decision making: </a:t>
            </a:r>
          </a:p>
          <a:p>
            <a:pPr lvl="1"/>
            <a:r>
              <a:rPr lang="en-US" sz="2600" u="sng" dirty="0">
                <a:solidFill>
                  <a:srgbClr val="0432FF"/>
                </a:solidFill>
                <a:latin typeface="Times New Roman" panose="02020603050405020304" pitchFamily="18" charset="0"/>
                <a:cs typeface="Times New Roman" panose="02020603050405020304" pitchFamily="18" charset="0"/>
              </a:rPr>
              <a:t>Assent</a:t>
            </a:r>
            <a:r>
              <a:rPr lang="en-US" sz="2600" u="sng"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active agreement-respects child’s developing DMC, emerging autonomy. </a:t>
            </a:r>
          </a:p>
          <a:p>
            <a:pPr lvl="1"/>
            <a:r>
              <a:rPr lang="en-US" sz="2600" dirty="0">
                <a:latin typeface="Times New Roman" panose="02020603050405020304" pitchFamily="18" charset="0"/>
                <a:cs typeface="Times New Roman" panose="02020603050405020304" pitchFamily="18" charset="0"/>
              </a:rPr>
              <a:t>Involvement increases as they mature.</a:t>
            </a:r>
          </a:p>
          <a:p>
            <a:pPr marL="0" indent="0">
              <a:buNone/>
            </a:pPr>
            <a:endParaRPr lang="en-US" dirty="0"/>
          </a:p>
          <a:p>
            <a:endParaRPr lang="en-US" dirty="0"/>
          </a:p>
        </p:txBody>
      </p:sp>
      <p:graphicFrame>
        <p:nvGraphicFramePr>
          <p:cNvPr id="6" name="Table 5">
            <a:extLst>
              <a:ext uri="{FF2B5EF4-FFF2-40B4-BE49-F238E27FC236}">
                <a16:creationId xmlns:a16="http://schemas.microsoft.com/office/drawing/2014/main" id="{DA5559B7-3409-7E48-809B-82984A16C2DB}"/>
              </a:ext>
            </a:extLst>
          </p:cNvPr>
          <p:cNvGraphicFramePr>
            <a:graphicFrameLocks noGrp="1"/>
          </p:cNvGraphicFramePr>
          <p:nvPr>
            <p:extLst/>
          </p:nvPr>
        </p:nvGraphicFramePr>
        <p:xfrm>
          <a:off x="7827818" y="1856509"/>
          <a:ext cx="4114800" cy="4347449"/>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348954194"/>
                    </a:ext>
                  </a:extLst>
                </a:gridCol>
              </a:tblGrid>
              <a:tr h="1055609">
                <a:tc>
                  <a:txBody>
                    <a:bodyPr/>
                    <a:lstStyle/>
                    <a:p>
                      <a:r>
                        <a:rPr lang="en-US" sz="2400" dirty="0">
                          <a:latin typeface="Times New Roman" panose="02020603050405020304" pitchFamily="18" charset="0"/>
                          <a:cs typeface="Times New Roman" panose="02020603050405020304" pitchFamily="18" charset="0"/>
                        </a:rPr>
                        <a:t>Practical Aspects of Assent by Pediatric Patients</a:t>
                      </a:r>
                    </a:p>
                  </a:txBody>
                  <a:tcPr/>
                </a:tc>
                <a:extLst>
                  <a:ext uri="{0D108BD9-81ED-4DB2-BD59-A6C34878D82A}">
                    <a16:rowId xmlns:a16="http://schemas.microsoft.com/office/drawing/2014/main" val="3853855579"/>
                  </a:ext>
                </a:extLst>
              </a:tr>
              <a:tr h="2865227">
                <a:tc>
                  <a:txBody>
                    <a:bodyPr/>
                    <a:lstStyle/>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Help child achieve awareness.</a:t>
                      </a:r>
                    </a:p>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Tell child what to expect.</a:t>
                      </a:r>
                    </a:p>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Assess understanding.</a:t>
                      </a:r>
                    </a:p>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Assess factors affecting response.</a:t>
                      </a:r>
                    </a:p>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Solicit willingness to accept care.</a:t>
                      </a:r>
                    </a:p>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09436802"/>
                  </a:ext>
                </a:extLst>
              </a:tr>
            </a:tbl>
          </a:graphicData>
        </a:graphic>
      </p:graphicFrame>
      <p:sp>
        <p:nvSpPr>
          <p:cNvPr id="7" name="TextBox 6">
            <a:extLst>
              <a:ext uri="{FF2B5EF4-FFF2-40B4-BE49-F238E27FC236}">
                <a16:creationId xmlns:a16="http://schemas.microsoft.com/office/drawing/2014/main" id="{C003248D-3C8A-C84F-A3C1-FE9F2C3AC20E}"/>
              </a:ext>
            </a:extLst>
          </p:cNvPr>
          <p:cNvSpPr txBox="1"/>
          <p:nvPr/>
        </p:nvSpPr>
        <p:spPr>
          <a:xfrm>
            <a:off x="6241488" y="6497781"/>
            <a:ext cx="5830443" cy="261610"/>
          </a:xfrm>
          <a:prstGeom prst="rect">
            <a:avLst/>
          </a:prstGeom>
          <a:noFill/>
        </p:spPr>
        <p:txBody>
          <a:bodyPr wrap="none" rtlCol="0">
            <a:spAutoFit/>
          </a:bodyPr>
          <a:lstStyle/>
          <a:p>
            <a:pPr marL="0" algn="r" defTabSz="914400" rtl="1" eaLnBrk="1" latinLnBrk="0" hangingPunct="1"/>
            <a:r>
              <a:rPr lang="en-US" sz="1100" i="1" dirty="0">
                <a:latin typeface="Times New Roman" panose="02020603050405020304" pitchFamily="18" charset="0"/>
                <a:cs typeface="Times New Roman" panose="02020603050405020304" pitchFamily="18" charset="0"/>
              </a:rPr>
              <a:t>American Academy of Pediatrics: Informed Consent in Decision-Making in Pediatric Practice, 2016</a:t>
            </a:r>
          </a:p>
        </p:txBody>
      </p:sp>
    </p:spTree>
    <p:extLst>
      <p:ext uri="{BB962C8B-B14F-4D97-AF65-F5344CB8AC3E}">
        <p14:creationId xmlns:p14="http://schemas.microsoft.com/office/powerpoint/2010/main" val="1160282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b="1" dirty="0">
                <a:solidFill>
                  <a:srgbClr val="0432FF"/>
                </a:solidFill>
                <a:latin typeface="Times New Roman" panose="02020603050405020304" pitchFamily="18" charset="0"/>
                <a:cs typeface="Times New Roman" panose="02020603050405020304" pitchFamily="18" charset="0"/>
              </a:rPr>
              <a:t>Can patients ever give truly informed consent?</a:t>
            </a:r>
          </a:p>
        </p:txBody>
      </p:sp>
      <p:sp>
        <p:nvSpPr>
          <p:cNvPr id="3" name="Content Placeholder 2"/>
          <p:cNvSpPr>
            <a:spLocks noGrp="1"/>
          </p:cNvSpPr>
          <p:nvPr>
            <p:ph sz="quarter" idx="1"/>
          </p:nvPr>
        </p:nvSpPr>
        <p:spPr/>
        <p:txBody>
          <a:bodyPr/>
          <a:lstStyle/>
          <a:p>
            <a:pPr marL="0" indent="0">
              <a:buNone/>
            </a:pPr>
            <a:r>
              <a:rPr lang="en-US" dirty="0">
                <a:latin typeface="Times New Roman" panose="02020603050405020304" pitchFamily="18" charset="0"/>
                <a:cs typeface="Times New Roman" panose="02020603050405020304" pitchFamily="18" charset="0"/>
              </a:rPr>
              <a:t>“Although informed consent is legally required, many physicians are skeptical because patients can never understand medical situations as well as doctors and because they can usually persuade patients to follow their recommendations. In some situations, however, therapeutic options differ dramatically in terms of their side effects and impact on the patient, and no option is clearly superior,” (Lo, 19).</a:t>
            </a:r>
          </a:p>
          <a:p>
            <a:pPr>
              <a:buNone/>
            </a:pPr>
            <a:endParaRPr lang="en-US" dirty="0"/>
          </a:p>
        </p:txBody>
      </p:sp>
    </p:spTree>
    <p:extLst>
      <p:ext uri="{BB962C8B-B14F-4D97-AF65-F5344CB8AC3E}">
        <p14:creationId xmlns:p14="http://schemas.microsoft.com/office/powerpoint/2010/main" val="5341739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9B92C-6A19-0244-BA8E-5F30487C0D68}"/>
              </a:ext>
            </a:extLst>
          </p:cNvPr>
          <p:cNvSpPr>
            <a:spLocks noGrp="1"/>
          </p:cNvSpPr>
          <p:nvPr>
            <p:ph type="title"/>
          </p:nvPr>
        </p:nvSpPr>
        <p:spPr/>
        <p:txBody>
          <a:bodyPr/>
          <a:lstStyle/>
          <a:p>
            <a:r>
              <a:rPr lang="en-US" sz="3200" b="1" dirty="0">
                <a:solidFill>
                  <a:srgbClr val="0432FF"/>
                </a:solidFill>
                <a:latin typeface="Times New Roman" panose="02020603050405020304" pitchFamily="18" charset="0"/>
                <a:cs typeface="Times New Roman" panose="02020603050405020304" pitchFamily="18" charset="0"/>
              </a:rPr>
              <a:t>Unpacking an ethical case study…</a:t>
            </a:r>
          </a:p>
        </p:txBody>
      </p:sp>
      <p:pic>
        <p:nvPicPr>
          <p:cNvPr id="7" name="Picture 6">
            <a:extLst>
              <a:ext uri="{FF2B5EF4-FFF2-40B4-BE49-F238E27FC236}">
                <a16:creationId xmlns:a16="http://schemas.microsoft.com/office/drawing/2014/main" id="{57FF16E4-C75E-3448-80F5-FACD60D0C562}"/>
              </a:ext>
            </a:extLst>
          </p:cNvPr>
          <p:cNvPicPr>
            <a:picLocks noChangeAspect="1"/>
          </p:cNvPicPr>
          <p:nvPr/>
        </p:nvPicPr>
        <p:blipFill>
          <a:blip r:embed="rId2"/>
          <a:stretch>
            <a:fillRect/>
          </a:stretch>
        </p:blipFill>
        <p:spPr>
          <a:xfrm>
            <a:off x="2634710" y="1561911"/>
            <a:ext cx="6922579" cy="4615052"/>
          </a:xfrm>
          <a:prstGeom prst="rect">
            <a:avLst/>
          </a:prstGeom>
        </p:spPr>
      </p:pic>
    </p:spTree>
    <p:extLst>
      <p:ext uri="{BB962C8B-B14F-4D97-AF65-F5344CB8AC3E}">
        <p14:creationId xmlns:p14="http://schemas.microsoft.com/office/powerpoint/2010/main" val="35824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8F797-1DCE-5445-B0A5-1264CDF097A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BABC07E-1FE5-2E4B-A2A9-259ADF929216}"/>
              </a:ext>
            </a:extLst>
          </p:cNvPr>
          <p:cNvSpPr>
            <a:spLocks noGrp="1"/>
          </p:cNvSpPr>
          <p:nvPr>
            <p:ph idx="1"/>
          </p:nvPr>
        </p:nvSpPr>
        <p:spPr>
          <a:xfrm>
            <a:off x="838200" y="2076772"/>
            <a:ext cx="5051156" cy="4241050"/>
          </a:xfrm>
        </p:spPr>
        <p:txBody>
          <a:bodyPr/>
          <a:lstStyle/>
          <a:p>
            <a:r>
              <a:rPr lang="en-US" dirty="0">
                <a:latin typeface="Times New Roman" panose="02020603050405020304" pitchFamily="18" charset="0"/>
                <a:cs typeface="Times New Roman" panose="02020603050405020304" pitchFamily="18" charset="0"/>
              </a:rPr>
              <a:t>Group the relevant factors. </a:t>
            </a:r>
          </a:p>
          <a:p>
            <a:r>
              <a:rPr lang="en-US" dirty="0">
                <a:latin typeface="Times New Roman" panose="02020603050405020304" pitchFamily="18" charset="0"/>
                <a:cs typeface="Times New Roman" panose="02020603050405020304" pitchFamily="18" charset="0"/>
              </a:rPr>
              <a:t>Weigh and balance. </a:t>
            </a:r>
          </a:p>
          <a:p>
            <a:r>
              <a:rPr lang="en-US" dirty="0">
                <a:latin typeface="Times New Roman" panose="02020603050405020304" pitchFamily="18" charset="0"/>
                <a:cs typeface="Times New Roman" panose="02020603050405020304" pitchFamily="18" charset="0"/>
              </a:rPr>
              <a:t>Arrive at your recommendations.</a:t>
            </a:r>
          </a:p>
          <a:p>
            <a:pPr marL="0" indent="0">
              <a:buNone/>
            </a:pPr>
            <a:endParaRPr lang="en-US" dirty="0"/>
          </a:p>
          <a:p>
            <a:endParaRPr lang="en-US" dirty="0"/>
          </a:p>
          <a:p>
            <a:endParaRPr lang="en-US" dirty="0"/>
          </a:p>
        </p:txBody>
      </p:sp>
      <p:graphicFrame>
        <p:nvGraphicFramePr>
          <p:cNvPr id="6" name="Table 5">
            <a:extLst>
              <a:ext uri="{FF2B5EF4-FFF2-40B4-BE49-F238E27FC236}">
                <a16:creationId xmlns:a16="http://schemas.microsoft.com/office/drawing/2014/main" id="{FA7255C5-B2FD-7847-B632-DA7C0BD7AAA5}"/>
              </a:ext>
            </a:extLst>
          </p:cNvPr>
          <p:cNvGraphicFramePr>
            <a:graphicFrameLocks noGrp="1"/>
          </p:cNvGraphicFramePr>
          <p:nvPr>
            <p:extLst>
              <p:ext uri="{D42A27DB-BD31-4B8C-83A1-F6EECF244321}">
                <p14:modId xmlns:p14="http://schemas.microsoft.com/office/powerpoint/2010/main" val="2521247413"/>
              </p:ext>
            </p:extLst>
          </p:nvPr>
        </p:nvGraphicFramePr>
        <p:xfrm>
          <a:off x="5889356" y="2076772"/>
          <a:ext cx="5672379" cy="3977125"/>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47084805"/>
                    </a:ext>
                  </a:extLst>
                </a:gridCol>
                <a:gridCol w="2929179">
                  <a:extLst>
                    <a:ext uri="{9D8B030D-6E8A-4147-A177-3AD203B41FA5}">
                      <a16:colId xmlns:a16="http://schemas.microsoft.com/office/drawing/2014/main" val="3466259512"/>
                    </a:ext>
                  </a:extLst>
                </a:gridCol>
              </a:tblGrid>
              <a:tr h="1080868">
                <a:tc>
                  <a:txBody>
                    <a:bodyPr/>
                    <a:lstStyle/>
                    <a:p>
                      <a:r>
                        <a:rPr lang="en-US" sz="2400" dirty="0">
                          <a:latin typeface="Times New Roman" panose="02020603050405020304" pitchFamily="18" charset="0"/>
                          <a:cs typeface="Times New Roman" panose="02020603050405020304" pitchFamily="18" charset="0"/>
                        </a:rPr>
                        <a:t>Doctor’s actions were ethically justified</a:t>
                      </a:r>
                    </a:p>
                  </a:txBody>
                  <a:tcPr/>
                </a:tc>
                <a:tc>
                  <a:txBody>
                    <a:bodyPr/>
                    <a:lstStyle/>
                    <a:p>
                      <a:r>
                        <a:rPr lang="en-US" sz="2400" dirty="0">
                          <a:latin typeface="Times New Roman" panose="02020603050405020304" pitchFamily="18" charset="0"/>
                          <a:cs typeface="Times New Roman" panose="02020603050405020304" pitchFamily="18" charset="0"/>
                        </a:rPr>
                        <a:t>Doctor’s actions were not ethically justified</a:t>
                      </a:r>
                    </a:p>
                  </a:txBody>
                  <a:tcPr/>
                </a:tc>
                <a:extLst>
                  <a:ext uri="{0D108BD9-81ED-4DB2-BD59-A6C34878D82A}">
                    <a16:rowId xmlns:a16="http://schemas.microsoft.com/office/drawing/2014/main" val="1677587982"/>
                  </a:ext>
                </a:extLst>
              </a:tr>
              <a:tr h="2788405">
                <a:tc>
                  <a:txBody>
                    <a:bodyPr/>
                    <a:lstStyle/>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Avoided exposing the patient to the repeated burdens of surgery and GA</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Paternalistic decision making.</a:t>
                      </a:r>
                    </a:p>
                  </a:txBody>
                  <a:tcPr/>
                </a:tc>
                <a:tc>
                  <a:txBody>
                    <a:bodyPr/>
                    <a:lstStyle/>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Violated patient autonomy by not allowing her to make a choice.</a:t>
                      </a:r>
                    </a:p>
                    <a:p>
                      <a:pPr marL="285750"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Incomplete informed consent.</a:t>
                      </a:r>
                    </a:p>
                  </a:txBody>
                  <a:tcPr/>
                </a:tc>
                <a:extLst>
                  <a:ext uri="{0D108BD9-81ED-4DB2-BD59-A6C34878D82A}">
                    <a16:rowId xmlns:a16="http://schemas.microsoft.com/office/drawing/2014/main" val="622992521"/>
                  </a:ext>
                </a:extLst>
              </a:tr>
            </a:tbl>
          </a:graphicData>
        </a:graphic>
      </p:graphicFrame>
    </p:spTree>
    <p:extLst>
      <p:ext uri="{BB962C8B-B14F-4D97-AF65-F5344CB8AC3E}">
        <p14:creationId xmlns:p14="http://schemas.microsoft.com/office/powerpoint/2010/main" val="321245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8626" y="365125"/>
            <a:ext cx="10515600" cy="1325563"/>
          </a:xfrm>
        </p:spPr>
        <p:txBody>
          <a:bodyPr/>
          <a:lstStyle/>
          <a:p>
            <a:pPr algn="ctr"/>
            <a:r>
              <a:rPr lang="en-US" b="1" dirty="0">
                <a:solidFill>
                  <a:srgbClr val="0432FF"/>
                </a:solidFill>
                <a:latin typeface="Times New Roman" panose="02020603050405020304" pitchFamily="18" charset="0"/>
                <a:cs typeface="Times New Roman" panose="02020603050405020304" pitchFamily="18" charset="0"/>
              </a:rPr>
              <a:t>Informed Consent/ Informed Refusal</a:t>
            </a:r>
            <a:br>
              <a:rPr lang="en-US" b="1" dirty="0">
                <a:solidFill>
                  <a:srgbClr val="0432FF"/>
                </a:solidFill>
                <a:latin typeface="Times New Roman" panose="02020603050405020304" pitchFamily="18" charset="0"/>
                <a:cs typeface="Times New Roman" panose="02020603050405020304" pitchFamily="18" charset="0"/>
              </a:rPr>
            </a:br>
            <a:r>
              <a:rPr lang="en-US" sz="2800" b="1" i="1" dirty="0">
                <a:latin typeface="Times New Roman" panose="02020603050405020304" pitchFamily="18" charset="0"/>
                <a:cs typeface="Times New Roman" panose="02020603050405020304" pitchFamily="18" charset="0"/>
              </a:rPr>
              <a:t>Three Essential Components</a:t>
            </a:r>
          </a:p>
        </p:txBody>
      </p:sp>
      <p:sp>
        <p:nvSpPr>
          <p:cNvPr id="3" name="Content Placeholder 2"/>
          <p:cNvSpPr>
            <a:spLocks noGrp="1"/>
          </p:cNvSpPr>
          <p:nvPr>
            <p:ph idx="1"/>
          </p:nvPr>
        </p:nvSpPr>
        <p:spPr>
          <a:xfrm>
            <a:off x="223695" y="1873405"/>
            <a:ext cx="6212731" cy="4859904"/>
          </a:xfrm>
        </p:spPr>
        <p:txBody>
          <a:bodyPr>
            <a:normAutofit/>
          </a:bodyPr>
          <a:lstStyle/>
          <a:p>
            <a:pPr marL="514350" indent="-514350">
              <a:buFont typeface="+mj-lt"/>
              <a:buAutoNum type="arabicPeriod"/>
            </a:pPr>
            <a:endParaRPr lang="en-US" dirty="0"/>
          </a:p>
          <a:p>
            <a:pPr marL="514350" indent="-514350">
              <a:buFont typeface="+mj-lt"/>
              <a:buAutoNum type="arabicPeriod"/>
            </a:pPr>
            <a:r>
              <a:rPr lang="en-US" u="sng" dirty="0">
                <a:solidFill>
                  <a:srgbClr val="0432FF"/>
                </a:solidFill>
                <a:latin typeface="Times New Roman" panose="02020603050405020304" pitchFamily="18" charset="0"/>
                <a:cs typeface="Times New Roman" panose="02020603050405020304" pitchFamily="18" charset="0"/>
              </a:rPr>
              <a:t>Disclosure: </a:t>
            </a:r>
            <a:r>
              <a:rPr lang="en-US" dirty="0">
                <a:latin typeface="Times New Roman" panose="02020603050405020304" pitchFamily="18" charset="0"/>
                <a:cs typeface="Times New Roman" panose="02020603050405020304" pitchFamily="18" charset="0"/>
              </a:rPr>
              <a:t>Discussion of pertinent information.</a:t>
            </a:r>
          </a:p>
          <a:p>
            <a:pPr lvl="2"/>
            <a:r>
              <a:rPr lang="en-US" dirty="0">
                <a:latin typeface="Times New Roman" panose="02020603050405020304" pitchFamily="18" charset="0"/>
                <a:cs typeface="Times New Roman" panose="02020603050405020304" pitchFamily="18" charset="0"/>
              </a:rPr>
              <a:t>Diagnosis and Prognosis</a:t>
            </a:r>
          </a:p>
          <a:p>
            <a:pPr lvl="2"/>
            <a:r>
              <a:rPr lang="en-US" dirty="0">
                <a:latin typeface="Times New Roman" panose="02020603050405020304" pitchFamily="18" charset="0"/>
                <a:cs typeface="Times New Roman" panose="02020603050405020304" pitchFamily="18" charset="0"/>
              </a:rPr>
              <a:t>Treatment options, including no treatment</a:t>
            </a:r>
          </a:p>
          <a:p>
            <a:pPr lvl="2"/>
            <a:r>
              <a:rPr lang="en-US" dirty="0">
                <a:latin typeface="Times New Roman" panose="02020603050405020304" pitchFamily="18" charset="0"/>
                <a:cs typeface="Times New Roman" panose="02020603050405020304" pitchFamily="18" charset="0"/>
              </a:rPr>
              <a:t>Benefits/risks/likely consequences.</a:t>
            </a:r>
          </a:p>
          <a:p>
            <a:pPr marL="514350" indent="-514350">
              <a:buFont typeface="+mj-lt"/>
              <a:buAutoNum type="arabicPeriod"/>
            </a:pPr>
            <a:r>
              <a:rPr lang="en-US" u="sng" dirty="0">
                <a:solidFill>
                  <a:srgbClr val="0432FF"/>
                </a:solidFill>
                <a:latin typeface="Times New Roman" panose="02020603050405020304" pitchFamily="18" charset="0"/>
                <a:cs typeface="Times New Roman" panose="02020603050405020304" pitchFamily="18" charset="0"/>
              </a:rPr>
              <a:t>Voluntariness: </a:t>
            </a:r>
            <a:r>
              <a:rPr lang="en-US" dirty="0">
                <a:latin typeface="Times New Roman" panose="02020603050405020304" pitchFamily="18" charset="0"/>
                <a:cs typeface="Times New Roman" panose="02020603050405020304" pitchFamily="18" charset="0"/>
              </a:rPr>
              <a:t>Freedom from coercion and undue influence.</a:t>
            </a:r>
          </a:p>
          <a:p>
            <a:pPr marL="514350" indent="-514350">
              <a:buFont typeface="+mj-lt"/>
              <a:buAutoNum type="arabicPeriod"/>
            </a:pPr>
            <a:r>
              <a:rPr lang="en-US" u="sng" dirty="0">
                <a:solidFill>
                  <a:srgbClr val="0432FF"/>
                </a:solidFill>
                <a:latin typeface="Times New Roman" panose="02020603050405020304" pitchFamily="18" charset="0"/>
                <a:cs typeface="Times New Roman" panose="02020603050405020304" pitchFamily="18" charset="0"/>
              </a:rPr>
              <a:t>Comprehension</a:t>
            </a:r>
            <a:r>
              <a:rPr lang="en-US" dirty="0">
                <a:solidFill>
                  <a:srgbClr val="0432FF"/>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Does the patient have decision making capacity?</a:t>
            </a:r>
          </a:p>
          <a:p>
            <a:pPr marL="0" indent="0">
              <a:buNone/>
            </a:pPr>
            <a:endParaRPr lang="en-US" dirty="0"/>
          </a:p>
          <a:p>
            <a:endParaRPr lang="en-US" dirty="0"/>
          </a:p>
        </p:txBody>
      </p:sp>
      <p:pic>
        <p:nvPicPr>
          <p:cNvPr id="4" name="Picture 2" descr="https://globalgenes.org/wp-content/uploads/2014/05/iStock_000039437086Medium-e1439325676281.jpg">
            <a:extLst>
              <a:ext uri="{FF2B5EF4-FFF2-40B4-BE49-F238E27FC236}">
                <a16:creationId xmlns:a16="http://schemas.microsoft.com/office/drawing/2014/main" id="{93F7C1E9-A378-46B7-8F93-DE503F9D62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1981" y="2551582"/>
            <a:ext cx="5281733" cy="350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47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A 65 year old woman is diagnosed with a progressive terminal illness. Her two sons request that the diagnosis is kept from her. They believe that finding out will “destroy” their mother.</a:t>
            </a:r>
          </a:p>
        </p:txBody>
      </p:sp>
    </p:spTree>
    <p:extLst>
      <p:ext uri="{BB962C8B-B14F-4D97-AF65-F5344CB8AC3E}">
        <p14:creationId xmlns:p14="http://schemas.microsoft.com/office/powerpoint/2010/main" val="2632938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432FF"/>
                </a:solidFill>
                <a:latin typeface="Times New Roman" panose="02020603050405020304" pitchFamily="18" charset="0"/>
                <a:cs typeface="Times New Roman" panose="02020603050405020304" pitchFamily="18" charset="0"/>
              </a:rPr>
              <a:t>Disclosure </a:t>
            </a:r>
            <a:br>
              <a:rPr lang="en-US" dirty="0">
                <a:latin typeface="Times New Roman" panose="02020603050405020304" pitchFamily="18" charset="0"/>
                <a:cs typeface="Times New Roman" panose="02020603050405020304" pitchFamily="18" charset="0"/>
              </a:rPr>
            </a:br>
            <a:r>
              <a:rPr lang="en-US" sz="2400" i="1" dirty="0">
                <a:latin typeface="Times New Roman" panose="02020603050405020304" pitchFamily="18" charset="0"/>
                <a:cs typeface="Times New Roman" panose="02020603050405020304" pitchFamily="18" charset="0"/>
              </a:rPr>
              <a:t>“Truth-telling”</a:t>
            </a:r>
          </a:p>
        </p:txBody>
      </p:sp>
      <p:sp>
        <p:nvSpPr>
          <p:cNvPr id="3" name="Content Placeholder 2"/>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There is an ethical obligation to disclose all pertinent medical information to a competent adult patient with decision making capacity.</a:t>
            </a:r>
          </a:p>
          <a:p>
            <a:r>
              <a:rPr lang="en-US" dirty="0">
                <a:latin typeface="Times New Roman" panose="02020603050405020304" pitchFamily="18" charset="0"/>
                <a:cs typeface="Times New Roman" panose="02020603050405020304" pitchFamily="18" charset="0"/>
              </a:rPr>
              <a:t>Maintaining a working and trusting relationship with the family is also vital.</a:t>
            </a:r>
          </a:p>
          <a:p>
            <a:r>
              <a:rPr lang="en-US" u="sng" dirty="0">
                <a:solidFill>
                  <a:srgbClr val="0432FF"/>
                </a:solidFill>
                <a:latin typeface="Times New Roman" panose="02020603050405020304" pitchFamily="18" charset="0"/>
                <a:cs typeface="Times New Roman" panose="02020603050405020304" pitchFamily="18" charset="0"/>
              </a:rPr>
              <a:t>Recommendation:</a:t>
            </a:r>
          </a:p>
          <a:p>
            <a:pPr lvl="1"/>
            <a:r>
              <a:rPr lang="en-US" dirty="0">
                <a:latin typeface="Times New Roman" panose="02020603050405020304" pitchFamily="18" charset="0"/>
                <a:cs typeface="Times New Roman" panose="02020603050405020304" pitchFamily="18" charset="0"/>
              </a:rPr>
              <a:t>Acknowledge the sons’ concerns.</a:t>
            </a:r>
          </a:p>
          <a:p>
            <a:pPr lvl="1"/>
            <a:r>
              <a:rPr lang="en-US" dirty="0">
                <a:latin typeface="Times New Roman" panose="02020603050405020304" pitchFamily="18" charset="0"/>
                <a:cs typeface="Times New Roman" panose="02020603050405020304" pitchFamily="18" charset="0"/>
              </a:rPr>
              <a:t>Explain your ethical and professional duty (e.g. adequate informed consent.)</a:t>
            </a:r>
          </a:p>
          <a:p>
            <a:pPr lvl="1"/>
            <a:r>
              <a:rPr lang="en-US" dirty="0">
                <a:latin typeface="Times New Roman" panose="02020603050405020304" pitchFamily="18" charset="0"/>
                <a:cs typeface="Times New Roman" panose="02020603050405020304" pitchFamily="18" charset="0"/>
              </a:rPr>
              <a:t>Explain why disclosure is important (e.g. treatment complications.)</a:t>
            </a:r>
          </a:p>
          <a:p>
            <a:pPr lvl="1"/>
            <a:r>
              <a:rPr lang="en-US" dirty="0">
                <a:latin typeface="Times New Roman" panose="02020603050405020304" pitchFamily="18" charset="0"/>
                <a:cs typeface="Times New Roman" panose="02020603050405020304" pitchFamily="18" charset="0"/>
              </a:rPr>
              <a:t>Decide on a plan:</a:t>
            </a:r>
          </a:p>
          <a:p>
            <a:pPr marL="457200" lvl="1" indent="0">
              <a:buNone/>
            </a:pPr>
            <a:r>
              <a:rPr lang="en-US" dirty="0">
                <a:solidFill>
                  <a:srgbClr val="0432FF"/>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Ask the patient what she wants to know, how much she wants to be involved, and who she prefers to make decisions on her behalf.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3853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36AE2-5D3D-D048-B083-3F4E2BD63F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6F9633-24F1-8D45-8555-2755D2E9386C}"/>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A 30 year old women presents with papilledema and headache. She is accompanied by her husband. The neurologist wants to perform an LP to evaluate for an infectious process. The patient is awake, alert, and able to consent. After the neurologist explains the procedure and its indications, the husband declines to give his consent. He recalls that a relative of his was paralyzed after undergoing a similar procedure. The patient doesn’t say anything, but agrees with her husband when asked.</a:t>
            </a:r>
          </a:p>
          <a:p>
            <a:pPr marL="0" indent="0">
              <a:buNone/>
            </a:pPr>
            <a:endParaRPr lang="en-US" i="1" dirty="0">
              <a:solidFill>
                <a:schemeClr val="accent1">
                  <a:lumMod val="50000"/>
                </a:schemeClr>
              </a:solidFill>
            </a:endParaRPr>
          </a:p>
          <a:p>
            <a:pPr marL="0" indent="0">
              <a:buNone/>
            </a:pPr>
            <a:endParaRPr lang="en-US" i="1" dirty="0">
              <a:solidFill>
                <a:schemeClr val="accent1">
                  <a:lumMod val="50000"/>
                </a:schemeClr>
              </a:solidFill>
            </a:endParaRPr>
          </a:p>
          <a:p>
            <a:endParaRPr lang="en-US" dirty="0"/>
          </a:p>
        </p:txBody>
      </p:sp>
    </p:spTree>
    <p:extLst>
      <p:ext uri="{BB962C8B-B14F-4D97-AF65-F5344CB8AC3E}">
        <p14:creationId xmlns:p14="http://schemas.microsoft.com/office/powerpoint/2010/main" val="2427209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2102</TotalTime>
  <Words>2024</Words>
  <Application>Microsoft Macintosh PowerPoint</Application>
  <PresentationFormat>Widescreen</PresentationFormat>
  <Paragraphs>205</Paragraphs>
  <Slides>31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Times New Roman</vt:lpstr>
      <vt:lpstr>Wingdings</vt:lpstr>
      <vt:lpstr>Office Theme</vt:lpstr>
      <vt:lpstr>Autonomy and Informed Consent: Practical Applications</vt:lpstr>
      <vt:lpstr>Study Guide</vt:lpstr>
      <vt:lpstr>PowerPoint Presentation</vt:lpstr>
      <vt:lpstr>Unpacking an ethical case study…</vt:lpstr>
      <vt:lpstr>PowerPoint Presentation</vt:lpstr>
      <vt:lpstr>Informed Consent/ Informed Refusal Three Essential Components</vt:lpstr>
      <vt:lpstr>PowerPoint Presentation</vt:lpstr>
      <vt:lpstr>Disclosure  “Truth-telling”</vt:lpstr>
      <vt:lpstr>PowerPoint Presentation</vt:lpstr>
      <vt:lpstr>Voluntary</vt:lpstr>
      <vt:lpstr>PowerPoint Presentation</vt:lpstr>
      <vt:lpstr>Comprehension Decision Making Capacity</vt:lpstr>
      <vt:lpstr>PowerPoint Presentation</vt:lpstr>
      <vt:lpstr>Decision-Making Standards in the absence of DMC</vt:lpstr>
      <vt:lpstr>PowerPoint Presentation</vt:lpstr>
      <vt:lpstr>PowerPoint Presentation</vt:lpstr>
      <vt:lpstr>PowerPoint Presentation</vt:lpstr>
      <vt:lpstr>PowerPoint Presentation</vt:lpstr>
      <vt:lpstr>PowerPoint Presentation</vt:lpstr>
      <vt:lpstr>Appropriate Surrogate Decision Makers</vt:lpstr>
      <vt:lpstr>Exceptions to Informed Consent/ Informed Refusal</vt:lpstr>
      <vt:lpstr>PowerPoint Presentation</vt:lpstr>
      <vt:lpstr>PowerPoint Presentation</vt:lpstr>
      <vt:lpstr>Decision-Making  A shared process</vt:lpstr>
      <vt:lpstr>Pediatric Decision-Making</vt:lpstr>
      <vt:lpstr>PowerPoint Presentation</vt:lpstr>
      <vt:lpstr>Parental Authority</vt:lpstr>
      <vt:lpstr>Care Provider Duty</vt:lpstr>
      <vt:lpstr>PowerPoint Presentation</vt:lpstr>
      <vt:lpstr>Role of the child </vt:lpstr>
      <vt:lpstr>Can patients ever give truly informed consent?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Confidentiality, and Non-disclosure</dc:title>
  <dc:creator>Ruaim Muaygil</dc:creator>
  <cp:lastModifiedBy>Ruaim Muaygil</cp:lastModifiedBy>
  <cp:revision>25</cp:revision>
  <dcterms:created xsi:type="dcterms:W3CDTF">2019-01-25T12:48:57Z</dcterms:created>
  <dcterms:modified xsi:type="dcterms:W3CDTF">2020-02-09T15:36:28Z</dcterms:modified>
</cp:coreProperties>
</file>