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60" r:id="rId3"/>
    <p:sldId id="257" r:id="rId4"/>
    <p:sldId id="408" r:id="rId5"/>
    <p:sldId id="409" r:id="rId6"/>
    <p:sldId id="407" r:id="rId7"/>
    <p:sldId id="379" r:id="rId8"/>
    <p:sldId id="339" r:id="rId9"/>
    <p:sldId id="342" r:id="rId10"/>
    <p:sldId id="385" r:id="rId11"/>
    <p:sldId id="413" r:id="rId12"/>
    <p:sldId id="414" r:id="rId13"/>
    <p:sldId id="410" r:id="rId14"/>
    <p:sldId id="411" r:id="rId15"/>
    <p:sldId id="360" r:id="rId16"/>
    <p:sldId id="276" r:id="rId17"/>
    <p:sldId id="356" r:id="rId18"/>
    <p:sldId id="277" r:id="rId19"/>
    <p:sldId id="416" r:id="rId20"/>
    <p:sldId id="357" r:id="rId21"/>
    <p:sldId id="259" r:id="rId22"/>
    <p:sldId id="355" r:id="rId23"/>
    <p:sldId id="361" r:id="rId24"/>
    <p:sldId id="422" r:id="rId25"/>
    <p:sldId id="278" r:id="rId26"/>
    <p:sldId id="279" r:id="rId27"/>
    <p:sldId id="362" r:id="rId28"/>
    <p:sldId id="364" r:id="rId29"/>
    <p:sldId id="343" r:id="rId30"/>
    <p:sldId id="426" r:id="rId31"/>
    <p:sldId id="280" r:id="rId32"/>
    <p:sldId id="288" r:id="rId33"/>
    <p:sldId id="295" r:id="rId34"/>
    <p:sldId id="291" r:id="rId35"/>
    <p:sldId id="296" r:id="rId36"/>
    <p:sldId id="287" r:id="rId37"/>
    <p:sldId id="393" r:id="rId38"/>
    <p:sldId id="419" r:id="rId39"/>
    <p:sldId id="365" r:id="rId40"/>
    <p:sldId id="273" r:id="rId41"/>
    <p:sldId id="366" r:id="rId42"/>
    <p:sldId id="401" r:id="rId43"/>
    <p:sldId id="403" r:id="rId44"/>
    <p:sldId id="369" r:id="rId45"/>
    <p:sldId id="399" r:id="rId46"/>
    <p:sldId id="371" r:id="rId47"/>
    <p:sldId id="347" r:id="rId48"/>
    <p:sldId id="266" r:id="rId49"/>
    <p:sldId id="423" r:id="rId50"/>
    <p:sldId id="420" r:id="rId51"/>
    <p:sldId id="348" r:id="rId52"/>
    <p:sldId id="4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5"/>
    <p:restoredTop sz="81240"/>
  </p:normalViewPr>
  <p:slideViewPr>
    <p:cSldViewPr snapToGrid="0" snapToObjects="1">
      <p:cViewPr varScale="1">
        <p:scale>
          <a:sx n="80" d="100"/>
          <a:sy n="80" d="100"/>
        </p:scale>
        <p:origin x="19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96EA9-6982-4045-9EC4-F7B9D497F3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80FDF09-F2F4-4A18-8ED7-0DEBC5A9E520}">
      <dgm:prSet phldrT="[Text]" custT="1"/>
      <dgm:spPr/>
      <dgm:t>
        <a:bodyPr/>
        <a:lstStyle/>
        <a:p>
          <a:r>
            <a:rPr lang="en-US" sz="2800" b="1" dirty="0">
              <a:latin typeface="Times New Roman" panose="02020603050405020304" pitchFamily="18" charset="0"/>
              <a:cs typeface="Times New Roman" panose="02020603050405020304" pitchFamily="18" charset="0"/>
            </a:rPr>
            <a:t>Moral Philosophy</a:t>
          </a:r>
        </a:p>
      </dgm:t>
    </dgm:pt>
    <dgm:pt modelId="{749D5626-0D6F-405E-9919-687BDF8E38E3}" type="parTrans" cxnId="{3993AF1B-4C73-4807-ADB3-3FB546AC7A07}">
      <dgm:prSet/>
      <dgm:spPr/>
      <dgm:t>
        <a:bodyPr/>
        <a:lstStyle/>
        <a:p>
          <a:endParaRPr lang="en-US"/>
        </a:p>
      </dgm:t>
    </dgm:pt>
    <dgm:pt modelId="{77E0224A-1B0F-45EC-BBAB-8EE6BFF094AC}" type="sibTrans" cxnId="{3993AF1B-4C73-4807-ADB3-3FB546AC7A07}">
      <dgm:prSet/>
      <dgm:spPr/>
      <dgm:t>
        <a:bodyPr/>
        <a:lstStyle/>
        <a:p>
          <a:endParaRPr lang="en-US"/>
        </a:p>
      </dgm:t>
    </dgm:pt>
    <dgm:pt modelId="{5870E71F-35EA-4189-89AE-CB98B723BF00}">
      <dgm:prSet phldrT="[Text]" custT="1"/>
      <dgm:spPr/>
      <dgm:t>
        <a:bodyPr/>
        <a:lstStyle/>
        <a:p>
          <a:r>
            <a:rPr lang="en-US" sz="2400" dirty="0" err="1">
              <a:latin typeface="Times New Roman" panose="02020603050405020304" pitchFamily="18" charset="0"/>
              <a:cs typeface="Times New Roman" panose="02020603050405020304" pitchFamily="18" charset="0"/>
            </a:rPr>
            <a:t>Metaethics</a:t>
          </a:r>
          <a:endParaRPr lang="en-US" sz="2400" dirty="0">
            <a:latin typeface="Times New Roman" panose="02020603050405020304" pitchFamily="18" charset="0"/>
            <a:cs typeface="Times New Roman" panose="02020603050405020304" pitchFamily="18" charset="0"/>
          </a:endParaRPr>
        </a:p>
      </dgm:t>
    </dgm:pt>
    <dgm:pt modelId="{59B2BB9D-A989-414E-B7D1-D65E887455F6}" type="parTrans" cxnId="{DB42393A-3BA7-42B2-AF9F-39D907170156}">
      <dgm:prSet/>
      <dgm:spPr/>
      <dgm:t>
        <a:bodyPr/>
        <a:lstStyle/>
        <a:p>
          <a:endParaRPr lang="en-US"/>
        </a:p>
      </dgm:t>
    </dgm:pt>
    <dgm:pt modelId="{E4FB6A85-824E-4DE3-9B09-0F3EE679B737}" type="sibTrans" cxnId="{DB42393A-3BA7-42B2-AF9F-39D907170156}">
      <dgm:prSet/>
      <dgm:spPr/>
      <dgm:t>
        <a:bodyPr/>
        <a:lstStyle/>
        <a:p>
          <a:endParaRPr lang="en-US"/>
        </a:p>
      </dgm:t>
    </dgm:pt>
    <dgm:pt modelId="{1B2B6B45-459F-A942-9533-93E68A379DFC}">
      <dgm:prSet custT="1"/>
      <dgm:spPr/>
      <dgm:t>
        <a:bodyPr/>
        <a:lstStyle/>
        <a:p>
          <a:pPr rtl="0"/>
          <a:r>
            <a:rPr lang="en-US" sz="2400" dirty="0">
              <a:latin typeface="Times New Roman" panose="02020603050405020304" pitchFamily="18" charset="0"/>
              <a:cs typeface="Times New Roman" panose="02020603050405020304" pitchFamily="18" charset="0"/>
            </a:rPr>
            <a:t>Normative Ethics</a:t>
          </a:r>
        </a:p>
      </dgm:t>
    </dgm:pt>
    <dgm:pt modelId="{57E12B09-A685-AF46-A974-7D0B1006DD71}" type="parTrans" cxnId="{2037F39D-1D37-4749-9F27-CCD4DA4D656F}">
      <dgm:prSet/>
      <dgm:spPr/>
      <dgm:t>
        <a:bodyPr/>
        <a:lstStyle/>
        <a:p>
          <a:endParaRPr lang="en-US"/>
        </a:p>
      </dgm:t>
    </dgm:pt>
    <dgm:pt modelId="{791098C8-D212-954D-9003-23D8C2FE5421}" type="sibTrans" cxnId="{2037F39D-1D37-4749-9F27-CCD4DA4D656F}">
      <dgm:prSet/>
      <dgm:spPr/>
      <dgm:t>
        <a:bodyPr/>
        <a:lstStyle/>
        <a:p>
          <a:endParaRPr lang="en-US"/>
        </a:p>
      </dgm:t>
    </dgm:pt>
    <dgm:pt modelId="{13D06837-EF14-854B-A63B-4AA444041DA6}">
      <dgm:prSet custT="1"/>
      <dgm:spPr/>
      <dgm:t>
        <a:bodyPr/>
        <a:lstStyle/>
        <a:p>
          <a:pPr rtl="0"/>
          <a:r>
            <a:rPr lang="en-US" sz="2400" dirty="0">
              <a:latin typeface="Times New Roman" panose="02020603050405020304" pitchFamily="18" charset="0"/>
              <a:cs typeface="Times New Roman" panose="02020603050405020304" pitchFamily="18" charset="0"/>
            </a:rPr>
            <a:t>Applied Ethics</a:t>
          </a:r>
        </a:p>
      </dgm:t>
    </dgm:pt>
    <dgm:pt modelId="{75308AB8-5793-F34F-9949-A9B71C422F9E}" type="parTrans" cxnId="{26EEAFAB-B9CF-0A46-B268-BDA666E0E6B4}">
      <dgm:prSet/>
      <dgm:spPr/>
      <dgm:t>
        <a:bodyPr/>
        <a:lstStyle/>
        <a:p>
          <a:endParaRPr lang="en-US"/>
        </a:p>
      </dgm:t>
    </dgm:pt>
    <dgm:pt modelId="{D7426ABC-B832-7540-99A5-D416C9F3831F}" type="sibTrans" cxnId="{26EEAFAB-B9CF-0A46-B268-BDA666E0E6B4}">
      <dgm:prSet/>
      <dgm:spPr/>
      <dgm:t>
        <a:bodyPr/>
        <a:lstStyle/>
        <a:p>
          <a:endParaRPr lang="en-US"/>
        </a:p>
      </dgm:t>
    </dgm:pt>
    <dgm:pt modelId="{8B2AD60A-C2E7-9B45-B359-99360616DB24}" type="asst">
      <dgm:prSet custT="1"/>
      <dgm:spPr/>
      <dgm:t>
        <a:bodyPr/>
        <a:lstStyle/>
        <a:p>
          <a:pPr rtl="0"/>
          <a:r>
            <a:rPr lang="en-US" sz="2000" dirty="0">
              <a:latin typeface="Times New Roman" panose="02020603050405020304" pitchFamily="18" charset="0"/>
              <a:cs typeface="Times New Roman" panose="02020603050405020304" pitchFamily="18" charset="0"/>
            </a:rPr>
            <a:t>Moral Expertise</a:t>
          </a:r>
        </a:p>
      </dgm:t>
    </dgm:pt>
    <dgm:pt modelId="{6CBD7114-CBFA-C940-8353-CE0D296D958F}" type="parTrans" cxnId="{82FFD809-FCA2-754E-90C6-C3A70A701230}">
      <dgm:prSet/>
      <dgm:spPr/>
      <dgm:t>
        <a:bodyPr/>
        <a:lstStyle/>
        <a:p>
          <a:endParaRPr lang="en-US"/>
        </a:p>
      </dgm:t>
    </dgm:pt>
    <dgm:pt modelId="{F6ED5315-25CD-BA4B-A41F-5FA6491CE061}" type="sibTrans" cxnId="{82FFD809-FCA2-754E-90C6-C3A70A701230}">
      <dgm:prSet/>
      <dgm:spPr/>
      <dgm:t>
        <a:bodyPr/>
        <a:lstStyle/>
        <a:p>
          <a:endParaRPr lang="en-US"/>
        </a:p>
      </dgm:t>
    </dgm:pt>
    <dgm:pt modelId="{5E8DC0A6-7785-914F-98EB-3E25C1029B15}">
      <dgm:prSet custT="1"/>
      <dgm:spPr/>
      <dgm:t>
        <a:bodyPr/>
        <a:lstStyle/>
        <a:p>
          <a:pPr algn="ctr" rtl="0"/>
          <a:r>
            <a:rPr lang="en-US" sz="2000" dirty="0">
              <a:latin typeface="Times New Roman" panose="02020603050405020304" pitchFamily="18" charset="0"/>
              <a:cs typeface="Times New Roman" panose="02020603050405020304" pitchFamily="18" charset="0"/>
            </a:rPr>
            <a:t>Moral Theories</a:t>
          </a:r>
        </a:p>
      </dgm:t>
    </dgm:pt>
    <dgm:pt modelId="{5C860864-460B-664F-8620-BF11CEAB1DE9}" type="sibTrans" cxnId="{8F3CAB9F-459B-134E-BB18-64818971926D}">
      <dgm:prSet/>
      <dgm:spPr/>
      <dgm:t>
        <a:bodyPr/>
        <a:lstStyle/>
        <a:p>
          <a:endParaRPr lang="en-US"/>
        </a:p>
      </dgm:t>
    </dgm:pt>
    <dgm:pt modelId="{0ACBBC35-DB7F-8A41-B702-82F0AB61BB89}" type="parTrans" cxnId="{8F3CAB9F-459B-134E-BB18-64818971926D}">
      <dgm:prSet/>
      <dgm:spPr/>
      <dgm:t>
        <a:bodyPr/>
        <a:lstStyle/>
        <a:p>
          <a:endParaRPr lang="en-US"/>
        </a:p>
      </dgm:t>
    </dgm:pt>
    <dgm:pt modelId="{83D3290B-4397-074C-ADC9-9133C9FB1DAC}">
      <dgm:prSet custT="1"/>
      <dgm:spPr/>
      <dgm:t>
        <a:bodyPr/>
        <a:lstStyle/>
        <a:p>
          <a:pPr rtl="0"/>
          <a:r>
            <a:rPr lang="en-US" sz="2000" dirty="0">
              <a:latin typeface="Times New Roman" panose="02020603050405020304" pitchFamily="18" charset="0"/>
              <a:cs typeface="Times New Roman" panose="02020603050405020304" pitchFamily="18" charset="0"/>
            </a:rPr>
            <a:t>Principles of Clinical Ethics</a:t>
          </a:r>
        </a:p>
      </dgm:t>
    </dgm:pt>
    <dgm:pt modelId="{BEFE06A0-298C-1F48-BA23-1C38408CE0D9}" type="parTrans" cxnId="{7CD0CFF2-7CB6-BB4F-85FF-7007B0B478C9}">
      <dgm:prSet/>
      <dgm:spPr/>
      <dgm:t>
        <a:bodyPr/>
        <a:lstStyle/>
        <a:p>
          <a:endParaRPr lang="en-US"/>
        </a:p>
      </dgm:t>
    </dgm:pt>
    <dgm:pt modelId="{45518255-E6F1-7B4F-8DFF-0C03C8731AE3}" type="sibTrans" cxnId="{7CD0CFF2-7CB6-BB4F-85FF-7007B0B478C9}">
      <dgm:prSet/>
      <dgm:spPr/>
      <dgm:t>
        <a:bodyPr/>
        <a:lstStyle/>
        <a:p>
          <a:endParaRPr lang="en-US"/>
        </a:p>
      </dgm:t>
    </dgm:pt>
    <dgm:pt modelId="{1CEFF738-C2BE-4618-97E4-2C609E154277}" type="pres">
      <dgm:prSet presAssocID="{4A596EA9-6982-4045-9EC4-F7B9D497F34F}" presName="hierChild1" presStyleCnt="0">
        <dgm:presLayoutVars>
          <dgm:orgChart val="1"/>
          <dgm:chPref val="1"/>
          <dgm:dir/>
          <dgm:animOne val="branch"/>
          <dgm:animLvl val="lvl"/>
          <dgm:resizeHandles/>
        </dgm:presLayoutVars>
      </dgm:prSet>
      <dgm:spPr/>
    </dgm:pt>
    <dgm:pt modelId="{D032A380-4592-4E0A-A1F9-32451519ED64}" type="pres">
      <dgm:prSet presAssocID="{F80FDF09-F2F4-4A18-8ED7-0DEBC5A9E520}" presName="hierRoot1" presStyleCnt="0">
        <dgm:presLayoutVars>
          <dgm:hierBranch val="init"/>
        </dgm:presLayoutVars>
      </dgm:prSet>
      <dgm:spPr/>
    </dgm:pt>
    <dgm:pt modelId="{4DD2D979-8CA0-4DCD-B6E1-9BB2AFA4B32E}" type="pres">
      <dgm:prSet presAssocID="{F80FDF09-F2F4-4A18-8ED7-0DEBC5A9E520}" presName="rootComposite1" presStyleCnt="0"/>
      <dgm:spPr/>
    </dgm:pt>
    <dgm:pt modelId="{C0DFCFD7-9BE9-4FB8-B998-9F1DF8FCA064}" type="pres">
      <dgm:prSet presAssocID="{F80FDF09-F2F4-4A18-8ED7-0DEBC5A9E520}" presName="rootText1" presStyleLbl="node0" presStyleIdx="0" presStyleCnt="1" custScaleX="118574" custLinFactNeighborX="-3806" custLinFactNeighborY="-386">
        <dgm:presLayoutVars>
          <dgm:chPref val="3"/>
        </dgm:presLayoutVars>
      </dgm:prSet>
      <dgm:spPr/>
    </dgm:pt>
    <dgm:pt modelId="{DFE20C14-D9E7-4918-ADB6-95797D0AB30A}" type="pres">
      <dgm:prSet presAssocID="{F80FDF09-F2F4-4A18-8ED7-0DEBC5A9E520}" presName="rootConnector1" presStyleLbl="node1" presStyleIdx="0" presStyleCnt="0"/>
      <dgm:spPr/>
    </dgm:pt>
    <dgm:pt modelId="{19C554C5-E37F-40A9-8BC7-EAF53E1DBBFE}" type="pres">
      <dgm:prSet presAssocID="{F80FDF09-F2F4-4A18-8ED7-0DEBC5A9E520}" presName="hierChild2" presStyleCnt="0"/>
      <dgm:spPr/>
    </dgm:pt>
    <dgm:pt modelId="{A836530C-7023-44EA-8F6D-126AD64F4C1A}" type="pres">
      <dgm:prSet presAssocID="{59B2BB9D-A989-414E-B7D1-D65E887455F6}" presName="Name37" presStyleLbl="parChTrans1D2" presStyleIdx="0" presStyleCnt="3"/>
      <dgm:spPr/>
    </dgm:pt>
    <dgm:pt modelId="{2A9CDC67-99F1-4D92-B8D3-522ACED38594}" type="pres">
      <dgm:prSet presAssocID="{5870E71F-35EA-4189-89AE-CB98B723BF00}" presName="hierRoot2" presStyleCnt="0">
        <dgm:presLayoutVars>
          <dgm:hierBranch val="init"/>
        </dgm:presLayoutVars>
      </dgm:prSet>
      <dgm:spPr/>
    </dgm:pt>
    <dgm:pt modelId="{E0508C0A-1F87-42D7-8352-C94FA609FDF9}" type="pres">
      <dgm:prSet presAssocID="{5870E71F-35EA-4189-89AE-CB98B723BF00}" presName="rootComposite" presStyleCnt="0"/>
      <dgm:spPr/>
    </dgm:pt>
    <dgm:pt modelId="{D7DFD245-B2EA-4731-9031-85E5FDD93F40}" type="pres">
      <dgm:prSet presAssocID="{5870E71F-35EA-4189-89AE-CB98B723BF00}" presName="rootText" presStyleLbl="node2" presStyleIdx="0" presStyleCnt="3">
        <dgm:presLayoutVars>
          <dgm:chPref val="3"/>
        </dgm:presLayoutVars>
      </dgm:prSet>
      <dgm:spPr/>
    </dgm:pt>
    <dgm:pt modelId="{D1363548-D21C-401D-B4D8-5CA74168C62F}" type="pres">
      <dgm:prSet presAssocID="{5870E71F-35EA-4189-89AE-CB98B723BF00}" presName="rootConnector" presStyleLbl="node2" presStyleIdx="0" presStyleCnt="3"/>
      <dgm:spPr/>
    </dgm:pt>
    <dgm:pt modelId="{406299CB-CC55-4AD6-94D9-3255DC034949}" type="pres">
      <dgm:prSet presAssocID="{5870E71F-35EA-4189-89AE-CB98B723BF00}" presName="hierChild4" presStyleCnt="0"/>
      <dgm:spPr/>
    </dgm:pt>
    <dgm:pt modelId="{27A8FFE7-72BB-45DB-8BB4-EF685AF1F754}" type="pres">
      <dgm:prSet presAssocID="{5870E71F-35EA-4189-89AE-CB98B723BF00}" presName="hierChild5" presStyleCnt="0"/>
      <dgm:spPr/>
    </dgm:pt>
    <dgm:pt modelId="{86E6588F-059A-ED4B-A8CF-97F73CFE10D7}" type="pres">
      <dgm:prSet presAssocID="{6CBD7114-CBFA-C940-8353-CE0D296D958F}" presName="Name111" presStyleLbl="parChTrans1D3" presStyleIdx="0" presStyleCnt="3"/>
      <dgm:spPr/>
    </dgm:pt>
    <dgm:pt modelId="{FC0D8B6A-367F-C146-95E9-8974E7BB01F8}" type="pres">
      <dgm:prSet presAssocID="{8B2AD60A-C2E7-9B45-B359-99360616DB24}" presName="hierRoot3" presStyleCnt="0">
        <dgm:presLayoutVars>
          <dgm:hierBranch val="init"/>
        </dgm:presLayoutVars>
      </dgm:prSet>
      <dgm:spPr/>
    </dgm:pt>
    <dgm:pt modelId="{BF6AB5F5-45A2-D544-BAD7-5665AAA1BA88}" type="pres">
      <dgm:prSet presAssocID="{8B2AD60A-C2E7-9B45-B359-99360616DB24}" presName="rootComposite3" presStyleCnt="0"/>
      <dgm:spPr/>
    </dgm:pt>
    <dgm:pt modelId="{4D41EF94-0B19-5146-ABA1-3DDC891670EB}" type="pres">
      <dgm:prSet presAssocID="{8B2AD60A-C2E7-9B45-B359-99360616DB24}" presName="rootText3" presStyleLbl="asst2" presStyleIdx="0" presStyleCnt="1" custScaleX="90291" custScaleY="95751" custLinFactNeighborX="830" custLinFactNeighborY="-8653">
        <dgm:presLayoutVars>
          <dgm:chPref val="3"/>
        </dgm:presLayoutVars>
      </dgm:prSet>
      <dgm:spPr>
        <a:prstGeom prst="ellipse">
          <a:avLst/>
        </a:prstGeom>
      </dgm:spPr>
    </dgm:pt>
    <dgm:pt modelId="{32D5CD2F-5A9E-984D-ADCB-FC2F620AACFE}" type="pres">
      <dgm:prSet presAssocID="{8B2AD60A-C2E7-9B45-B359-99360616DB24}" presName="rootConnector3" presStyleLbl="asst2" presStyleIdx="0" presStyleCnt="1"/>
      <dgm:spPr/>
    </dgm:pt>
    <dgm:pt modelId="{0B3DB177-E228-DE42-AA7C-EB754119B947}" type="pres">
      <dgm:prSet presAssocID="{8B2AD60A-C2E7-9B45-B359-99360616DB24}" presName="hierChild6" presStyleCnt="0"/>
      <dgm:spPr/>
    </dgm:pt>
    <dgm:pt modelId="{460376C7-8F0E-A34B-8D88-2C05A2224A22}" type="pres">
      <dgm:prSet presAssocID="{8B2AD60A-C2E7-9B45-B359-99360616DB24}" presName="hierChild7" presStyleCnt="0"/>
      <dgm:spPr/>
    </dgm:pt>
    <dgm:pt modelId="{98145A01-6672-7349-9130-296758D772CE}" type="pres">
      <dgm:prSet presAssocID="{57E12B09-A685-AF46-A974-7D0B1006DD71}" presName="Name37" presStyleLbl="parChTrans1D2" presStyleIdx="1" presStyleCnt="3"/>
      <dgm:spPr/>
    </dgm:pt>
    <dgm:pt modelId="{7E512FB7-D740-3740-9BBC-2B3A06F70FA2}" type="pres">
      <dgm:prSet presAssocID="{1B2B6B45-459F-A942-9533-93E68A379DFC}" presName="hierRoot2" presStyleCnt="0">
        <dgm:presLayoutVars>
          <dgm:hierBranch val="init"/>
        </dgm:presLayoutVars>
      </dgm:prSet>
      <dgm:spPr/>
    </dgm:pt>
    <dgm:pt modelId="{F41420F9-A823-534C-A3F7-7A43E5996FDE}" type="pres">
      <dgm:prSet presAssocID="{1B2B6B45-459F-A942-9533-93E68A379DFC}" presName="rootComposite" presStyleCnt="0"/>
      <dgm:spPr/>
    </dgm:pt>
    <dgm:pt modelId="{6DC7B473-6F02-8846-9E74-24C058D47C75}" type="pres">
      <dgm:prSet presAssocID="{1B2B6B45-459F-A942-9533-93E68A379DFC}" presName="rootText" presStyleLbl="node2" presStyleIdx="1" presStyleCnt="3" custLinFactNeighborX="-2879" custLinFactNeighborY="227">
        <dgm:presLayoutVars>
          <dgm:chPref val="3"/>
        </dgm:presLayoutVars>
      </dgm:prSet>
      <dgm:spPr/>
    </dgm:pt>
    <dgm:pt modelId="{161201A5-5BD3-6D4C-94E3-3FD8CE08FAC1}" type="pres">
      <dgm:prSet presAssocID="{1B2B6B45-459F-A942-9533-93E68A379DFC}" presName="rootConnector" presStyleLbl="node2" presStyleIdx="1" presStyleCnt="3"/>
      <dgm:spPr/>
    </dgm:pt>
    <dgm:pt modelId="{98FE6B8A-8882-304D-B05B-EE472554B663}" type="pres">
      <dgm:prSet presAssocID="{1B2B6B45-459F-A942-9533-93E68A379DFC}" presName="hierChild4" presStyleCnt="0"/>
      <dgm:spPr/>
    </dgm:pt>
    <dgm:pt modelId="{44ED15ED-DD41-394F-A7BF-4BE46C2B3925}" type="pres">
      <dgm:prSet presAssocID="{0ACBBC35-DB7F-8A41-B702-82F0AB61BB89}" presName="Name37" presStyleLbl="parChTrans1D3" presStyleIdx="1" presStyleCnt="3"/>
      <dgm:spPr/>
    </dgm:pt>
    <dgm:pt modelId="{2BC0BDDA-5D82-514B-BA9A-55E27D2A7280}" type="pres">
      <dgm:prSet presAssocID="{5E8DC0A6-7785-914F-98EB-3E25C1029B15}" presName="hierRoot2" presStyleCnt="0">
        <dgm:presLayoutVars>
          <dgm:hierBranch val="init"/>
        </dgm:presLayoutVars>
      </dgm:prSet>
      <dgm:spPr/>
    </dgm:pt>
    <dgm:pt modelId="{C4413857-1D46-2B44-9F75-53EBEE1DAC31}" type="pres">
      <dgm:prSet presAssocID="{5E8DC0A6-7785-914F-98EB-3E25C1029B15}" presName="rootComposite" presStyleCnt="0"/>
      <dgm:spPr/>
    </dgm:pt>
    <dgm:pt modelId="{02A990F3-EEA6-8646-B234-63E7AA1AA4BB}" type="pres">
      <dgm:prSet presAssocID="{5E8DC0A6-7785-914F-98EB-3E25C1029B15}" presName="rootText" presStyleLbl="node3" presStyleIdx="0" presStyleCnt="2" custScaleX="108324" custScaleY="81636" custLinFactNeighborX="-2853" custLinFactNeighborY="-1460">
        <dgm:presLayoutVars>
          <dgm:chPref val="3"/>
        </dgm:presLayoutVars>
      </dgm:prSet>
      <dgm:spPr>
        <a:prstGeom prst="ellipse">
          <a:avLst/>
        </a:prstGeom>
      </dgm:spPr>
    </dgm:pt>
    <dgm:pt modelId="{EC9B8652-97ED-5D40-B59C-EF602DAB2728}" type="pres">
      <dgm:prSet presAssocID="{5E8DC0A6-7785-914F-98EB-3E25C1029B15}" presName="rootConnector" presStyleLbl="node3" presStyleIdx="0" presStyleCnt="2"/>
      <dgm:spPr/>
    </dgm:pt>
    <dgm:pt modelId="{FBCDF302-0CAE-A243-B4F5-DE69CE780092}" type="pres">
      <dgm:prSet presAssocID="{5E8DC0A6-7785-914F-98EB-3E25C1029B15}" presName="hierChild4" presStyleCnt="0"/>
      <dgm:spPr/>
    </dgm:pt>
    <dgm:pt modelId="{3F9ECC65-DF3D-CB40-9E9D-E0B2F2462B24}" type="pres">
      <dgm:prSet presAssocID="{5E8DC0A6-7785-914F-98EB-3E25C1029B15}" presName="hierChild5" presStyleCnt="0"/>
      <dgm:spPr/>
    </dgm:pt>
    <dgm:pt modelId="{FF50BBAA-58C4-D145-AF09-15FFAE454E94}" type="pres">
      <dgm:prSet presAssocID="{1B2B6B45-459F-A942-9533-93E68A379DFC}" presName="hierChild5" presStyleCnt="0"/>
      <dgm:spPr/>
    </dgm:pt>
    <dgm:pt modelId="{F055A4CF-5021-F147-92D6-18DC8DA0D519}" type="pres">
      <dgm:prSet presAssocID="{75308AB8-5793-F34F-9949-A9B71C422F9E}" presName="Name37" presStyleLbl="parChTrans1D2" presStyleIdx="2" presStyleCnt="3"/>
      <dgm:spPr/>
    </dgm:pt>
    <dgm:pt modelId="{AA84157F-F5FF-BC45-BA75-E2D905B0649F}" type="pres">
      <dgm:prSet presAssocID="{13D06837-EF14-854B-A63B-4AA444041DA6}" presName="hierRoot2" presStyleCnt="0">
        <dgm:presLayoutVars>
          <dgm:hierBranch val="init"/>
        </dgm:presLayoutVars>
      </dgm:prSet>
      <dgm:spPr/>
    </dgm:pt>
    <dgm:pt modelId="{650E037E-15DE-DF4E-9F93-FF2C026C2C70}" type="pres">
      <dgm:prSet presAssocID="{13D06837-EF14-854B-A63B-4AA444041DA6}" presName="rootComposite" presStyleCnt="0"/>
      <dgm:spPr/>
    </dgm:pt>
    <dgm:pt modelId="{6111EF25-2542-294D-A7AD-C10DBC356A33}" type="pres">
      <dgm:prSet presAssocID="{13D06837-EF14-854B-A63B-4AA444041DA6}" presName="rootText" presStyleLbl="node2" presStyleIdx="2" presStyleCnt="3">
        <dgm:presLayoutVars>
          <dgm:chPref val="3"/>
        </dgm:presLayoutVars>
      </dgm:prSet>
      <dgm:spPr/>
    </dgm:pt>
    <dgm:pt modelId="{2B859D04-4AE5-5649-A464-049A15E8D487}" type="pres">
      <dgm:prSet presAssocID="{13D06837-EF14-854B-A63B-4AA444041DA6}" presName="rootConnector" presStyleLbl="node2" presStyleIdx="2" presStyleCnt="3"/>
      <dgm:spPr/>
    </dgm:pt>
    <dgm:pt modelId="{B28171E3-E386-6C48-8925-9BE58734BF29}" type="pres">
      <dgm:prSet presAssocID="{13D06837-EF14-854B-A63B-4AA444041DA6}" presName="hierChild4" presStyleCnt="0"/>
      <dgm:spPr/>
    </dgm:pt>
    <dgm:pt modelId="{18A92798-8EBE-FD47-8167-79EEA5C0B482}" type="pres">
      <dgm:prSet presAssocID="{BEFE06A0-298C-1F48-BA23-1C38408CE0D9}" presName="Name37" presStyleLbl="parChTrans1D3" presStyleIdx="2" presStyleCnt="3"/>
      <dgm:spPr/>
    </dgm:pt>
    <dgm:pt modelId="{5876B2FF-6673-8C49-9211-D0EE213A10D5}" type="pres">
      <dgm:prSet presAssocID="{83D3290B-4397-074C-ADC9-9133C9FB1DAC}" presName="hierRoot2" presStyleCnt="0">
        <dgm:presLayoutVars>
          <dgm:hierBranch val="init"/>
        </dgm:presLayoutVars>
      </dgm:prSet>
      <dgm:spPr/>
    </dgm:pt>
    <dgm:pt modelId="{83321A60-273E-1746-9CF8-E897ACD76391}" type="pres">
      <dgm:prSet presAssocID="{83D3290B-4397-074C-ADC9-9133C9FB1DAC}" presName="rootComposite" presStyleCnt="0"/>
      <dgm:spPr/>
    </dgm:pt>
    <dgm:pt modelId="{CD78DC58-BB51-A240-9FAA-79DB73E0931E}" type="pres">
      <dgm:prSet presAssocID="{83D3290B-4397-074C-ADC9-9133C9FB1DAC}" presName="rootText" presStyleLbl="node3" presStyleIdx="1" presStyleCnt="2" custLinFactNeighborX="4441" custLinFactNeighborY="1269">
        <dgm:presLayoutVars>
          <dgm:chPref val="3"/>
        </dgm:presLayoutVars>
      </dgm:prSet>
      <dgm:spPr>
        <a:prstGeom prst="ellipse">
          <a:avLst/>
        </a:prstGeom>
      </dgm:spPr>
    </dgm:pt>
    <dgm:pt modelId="{BE29494D-0C64-3442-8575-3C655D2C960B}" type="pres">
      <dgm:prSet presAssocID="{83D3290B-4397-074C-ADC9-9133C9FB1DAC}" presName="rootConnector" presStyleLbl="node3" presStyleIdx="1" presStyleCnt="2"/>
      <dgm:spPr/>
    </dgm:pt>
    <dgm:pt modelId="{DCE8C6A1-E1F3-8A4D-B628-ACB8DCFDB683}" type="pres">
      <dgm:prSet presAssocID="{83D3290B-4397-074C-ADC9-9133C9FB1DAC}" presName="hierChild4" presStyleCnt="0"/>
      <dgm:spPr/>
    </dgm:pt>
    <dgm:pt modelId="{F1EF6C20-CCE5-074E-B818-CA4E9BA34978}" type="pres">
      <dgm:prSet presAssocID="{83D3290B-4397-074C-ADC9-9133C9FB1DAC}" presName="hierChild5" presStyleCnt="0"/>
      <dgm:spPr/>
    </dgm:pt>
    <dgm:pt modelId="{FB94A8D6-6965-D34D-8767-F35651425FBD}" type="pres">
      <dgm:prSet presAssocID="{13D06837-EF14-854B-A63B-4AA444041DA6}" presName="hierChild5" presStyleCnt="0"/>
      <dgm:spPr/>
    </dgm:pt>
    <dgm:pt modelId="{DF3D2039-C322-44BE-9F43-792F62BE1474}" type="pres">
      <dgm:prSet presAssocID="{F80FDF09-F2F4-4A18-8ED7-0DEBC5A9E520}" presName="hierChild3" presStyleCnt="0"/>
      <dgm:spPr/>
    </dgm:pt>
  </dgm:ptLst>
  <dgm:cxnLst>
    <dgm:cxn modelId="{82FFD809-FCA2-754E-90C6-C3A70A701230}" srcId="{5870E71F-35EA-4189-89AE-CB98B723BF00}" destId="{8B2AD60A-C2E7-9B45-B359-99360616DB24}" srcOrd="0" destOrd="0" parTransId="{6CBD7114-CBFA-C940-8353-CE0D296D958F}" sibTransId="{F6ED5315-25CD-BA4B-A41F-5FA6491CE061}"/>
    <dgm:cxn modelId="{9DD6CA0C-C8C9-474C-9D5C-3D1B1BC48DDF}" type="presOf" srcId="{1B2B6B45-459F-A942-9533-93E68A379DFC}" destId="{161201A5-5BD3-6D4C-94E3-3FD8CE08FAC1}" srcOrd="1" destOrd="0" presId="urn:microsoft.com/office/officeart/2005/8/layout/orgChart1"/>
    <dgm:cxn modelId="{3993AF1B-4C73-4807-ADB3-3FB546AC7A07}" srcId="{4A596EA9-6982-4045-9EC4-F7B9D497F34F}" destId="{F80FDF09-F2F4-4A18-8ED7-0DEBC5A9E520}" srcOrd="0" destOrd="0" parTransId="{749D5626-0D6F-405E-9919-687BDF8E38E3}" sibTransId="{77E0224A-1B0F-45EC-BBAB-8EE6BFF094AC}"/>
    <dgm:cxn modelId="{1E23491D-3C00-8742-99E8-6DD4C00F0E89}" type="presOf" srcId="{59B2BB9D-A989-414E-B7D1-D65E887455F6}" destId="{A836530C-7023-44EA-8F6D-126AD64F4C1A}" srcOrd="0" destOrd="0" presId="urn:microsoft.com/office/officeart/2005/8/layout/orgChart1"/>
    <dgm:cxn modelId="{7F30761E-9155-DD47-8B57-97DE08F9FFA1}" type="presOf" srcId="{75308AB8-5793-F34F-9949-A9B71C422F9E}" destId="{F055A4CF-5021-F147-92D6-18DC8DA0D519}" srcOrd="0" destOrd="0" presId="urn:microsoft.com/office/officeart/2005/8/layout/orgChart1"/>
    <dgm:cxn modelId="{7DB2222B-4A2D-1C40-8B70-7074A45A2568}" type="presOf" srcId="{6CBD7114-CBFA-C940-8353-CE0D296D958F}" destId="{86E6588F-059A-ED4B-A8CF-97F73CFE10D7}" srcOrd="0" destOrd="0" presId="urn:microsoft.com/office/officeart/2005/8/layout/orgChart1"/>
    <dgm:cxn modelId="{2B246535-B750-5C43-8D3D-5975FA0E7F51}" type="presOf" srcId="{83D3290B-4397-074C-ADC9-9133C9FB1DAC}" destId="{BE29494D-0C64-3442-8575-3C655D2C960B}" srcOrd="1" destOrd="0" presId="urn:microsoft.com/office/officeart/2005/8/layout/orgChart1"/>
    <dgm:cxn modelId="{DB42393A-3BA7-42B2-AF9F-39D907170156}" srcId="{F80FDF09-F2F4-4A18-8ED7-0DEBC5A9E520}" destId="{5870E71F-35EA-4189-89AE-CB98B723BF00}" srcOrd="0" destOrd="0" parTransId="{59B2BB9D-A989-414E-B7D1-D65E887455F6}" sibTransId="{E4FB6A85-824E-4DE3-9B09-0F3EE679B737}"/>
    <dgm:cxn modelId="{C1B39C44-9C45-D74B-ADB0-60D7B5F52198}" type="presOf" srcId="{57E12B09-A685-AF46-A974-7D0B1006DD71}" destId="{98145A01-6672-7349-9130-296758D772CE}" srcOrd="0" destOrd="0" presId="urn:microsoft.com/office/officeart/2005/8/layout/orgChart1"/>
    <dgm:cxn modelId="{29894F46-9220-284A-A9C9-85949E08D3BD}" type="presOf" srcId="{13D06837-EF14-854B-A63B-4AA444041DA6}" destId="{2B859D04-4AE5-5649-A464-049A15E8D487}" srcOrd="1" destOrd="0" presId="urn:microsoft.com/office/officeart/2005/8/layout/orgChart1"/>
    <dgm:cxn modelId="{64D31D4B-81CA-439C-B101-58672A9DC138}" type="presOf" srcId="{F80FDF09-F2F4-4A18-8ED7-0DEBC5A9E520}" destId="{C0DFCFD7-9BE9-4FB8-B998-9F1DF8FCA064}" srcOrd="0" destOrd="0" presId="urn:microsoft.com/office/officeart/2005/8/layout/orgChart1"/>
    <dgm:cxn modelId="{B50C2651-521E-854F-9CE4-6E157D2E8D40}" type="presOf" srcId="{83D3290B-4397-074C-ADC9-9133C9FB1DAC}" destId="{CD78DC58-BB51-A240-9FAA-79DB73E0931E}" srcOrd="0" destOrd="0" presId="urn:microsoft.com/office/officeart/2005/8/layout/orgChart1"/>
    <dgm:cxn modelId="{62551659-528B-DA45-B903-B2476A6DE878}" type="presOf" srcId="{0ACBBC35-DB7F-8A41-B702-82F0AB61BB89}" destId="{44ED15ED-DD41-394F-A7BF-4BE46C2B3925}" srcOrd="0" destOrd="0" presId="urn:microsoft.com/office/officeart/2005/8/layout/orgChart1"/>
    <dgm:cxn modelId="{ECEE2C66-6856-4D16-B0D0-468F7F03B543}" type="presOf" srcId="{F80FDF09-F2F4-4A18-8ED7-0DEBC5A9E520}" destId="{DFE20C14-D9E7-4918-ADB6-95797D0AB30A}" srcOrd="1" destOrd="0" presId="urn:microsoft.com/office/officeart/2005/8/layout/orgChart1"/>
    <dgm:cxn modelId="{CA2BE477-C650-314E-BD96-921DCCEEF396}" type="presOf" srcId="{1B2B6B45-459F-A942-9533-93E68A379DFC}" destId="{6DC7B473-6F02-8846-9E74-24C058D47C75}" srcOrd="0" destOrd="0" presId="urn:microsoft.com/office/officeart/2005/8/layout/orgChart1"/>
    <dgm:cxn modelId="{12FE3887-B7D7-BD4A-80C0-A61CDC71A9C2}" type="presOf" srcId="{5870E71F-35EA-4189-89AE-CB98B723BF00}" destId="{D1363548-D21C-401D-B4D8-5CA74168C62F}" srcOrd="1" destOrd="0" presId="urn:microsoft.com/office/officeart/2005/8/layout/orgChart1"/>
    <dgm:cxn modelId="{D6A4CC91-8911-0D4C-9B34-8AD5734C1D4B}" type="presOf" srcId="{8B2AD60A-C2E7-9B45-B359-99360616DB24}" destId="{4D41EF94-0B19-5146-ABA1-3DDC891670EB}" srcOrd="0" destOrd="0" presId="urn:microsoft.com/office/officeart/2005/8/layout/orgChart1"/>
    <dgm:cxn modelId="{CF13DC9A-6CD9-4F41-94B1-DA6079FA0BCE}" type="presOf" srcId="{13D06837-EF14-854B-A63B-4AA444041DA6}" destId="{6111EF25-2542-294D-A7AD-C10DBC356A33}" srcOrd="0" destOrd="0" presId="urn:microsoft.com/office/officeart/2005/8/layout/orgChart1"/>
    <dgm:cxn modelId="{2037F39D-1D37-4749-9F27-CCD4DA4D656F}" srcId="{F80FDF09-F2F4-4A18-8ED7-0DEBC5A9E520}" destId="{1B2B6B45-459F-A942-9533-93E68A379DFC}" srcOrd="1" destOrd="0" parTransId="{57E12B09-A685-AF46-A974-7D0B1006DD71}" sibTransId="{791098C8-D212-954D-9003-23D8C2FE5421}"/>
    <dgm:cxn modelId="{8F3CAB9F-459B-134E-BB18-64818971926D}" srcId="{1B2B6B45-459F-A942-9533-93E68A379DFC}" destId="{5E8DC0A6-7785-914F-98EB-3E25C1029B15}" srcOrd="0" destOrd="0" parTransId="{0ACBBC35-DB7F-8A41-B702-82F0AB61BB89}" sibTransId="{5C860864-460B-664F-8620-BF11CEAB1DE9}"/>
    <dgm:cxn modelId="{26EEAFAB-B9CF-0A46-B268-BDA666E0E6B4}" srcId="{F80FDF09-F2F4-4A18-8ED7-0DEBC5A9E520}" destId="{13D06837-EF14-854B-A63B-4AA444041DA6}" srcOrd="2" destOrd="0" parTransId="{75308AB8-5793-F34F-9949-A9B71C422F9E}" sibTransId="{D7426ABC-B832-7540-99A5-D416C9F3831F}"/>
    <dgm:cxn modelId="{9526ACB4-26ED-6A46-8C40-E87B471DF1BF}" type="presOf" srcId="{5870E71F-35EA-4189-89AE-CB98B723BF00}" destId="{D7DFD245-B2EA-4731-9031-85E5FDD93F40}" srcOrd="0" destOrd="0" presId="urn:microsoft.com/office/officeart/2005/8/layout/orgChart1"/>
    <dgm:cxn modelId="{9E4341BA-51B3-7C4E-B759-8E1206771A73}" type="presOf" srcId="{8B2AD60A-C2E7-9B45-B359-99360616DB24}" destId="{32D5CD2F-5A9E-984D-ADCB-FC2F620AACFE}" srcOrd="1" destOrd="0" presId="urn:microsoft.com/office/officeart/2005/8/layout/orgChart1"/>
    <dgm:cxn modelId="{40ACE2CE-CD46-ED46-8C5D-457BCB252B4A}" type="presOf" srcId="{BEFE06A0-298C-1F48-BA23-1C38408CE0D9}" destId="{18A92798-8EBE-FD47-8167-79EEA5C0B482}" srcOrd="0" destOrd="0" presId="urn:microsoft.com/office/officeart/2005/8/layout/orgChart1"/>
    <dgm:cxn modelId="{B1C89FDA-E92F-9D40-9108-FBD25856927C}" type="presOf" srcId="{5E8DC0A6-7785-914F-98EB-3E25C1029B15}" destId="{02A990F3-EEA6-8646-B234-63E7AA1AA4BB}" srcOrd="0" destOrd="0" presId="urn:microsoft.com/office/officeart/2005/8/layout/orgChart1"/>
    <dgm:cxn modelId="{209FE1DA-668F-482D-BC02-C0A2ED1780D2}" type="presOf" srcId="{4A596EA9-6982-4045-9EC4-F7B9D497F34F}" destId="{1CEFF738-C2BE-4618-97E4-2C609E154277}" srcOrd="0" destOrd="0" presId="urn:microsoft.com/office/officeart/2005/8/layout/orgChart1"/>
    <dgm:cxn modelId="{7CD0CFF2-7CB6-BB4F-85FF-7007B0B478C9}" srcId="{13D06837-EF14-854B-A63B-4AA444041DA6}" destId="{83D3290B-4397-074C-ADC9-9133C9FB1DAC}" srcOrd="0" destOrd="0" parTransId="{BEFE06A0-298C-1F48-BA23-1C38408CE0D9}" sibTransId="{45518255-E6F1-7B4F-8DFF-0C03C8731AE3}"/>
    <dgm:cxn modelId="{8E999EF7-79E9-9C40-A868-1775D5550575}" type="presOf" srcId="{5E8DC0A6-7785-914F-98EB-3E25C1029B15}" destId="{EC9B8652-97ED-5D40-B59C-EF602DAB2728}" srcOrd="1" destOrd="0" presId="urn:microsoft.com/office/officeart/2005/8/layout/orgChart1"/>
    <dgm:cxn modelId="{EB4B93B0-B1B6-4C9E-A91E-75FE6B2F3892}" type="presParOf" srcId="{1CEFF738-C2BE-4618-97E4-2C609E154277}" destId="{D032A380-4592-4E0A-A1F9-32451519ED64}" srcOrd="0" destOrd="0" presId="urn:microsoft.com/office/officeart/2005/8/layout/orgChart1"/>
    <dgm:cxn modelId="{ACB65084-2B57-45E1-95AA-4AA48B30576F}" type="presParOf" srcId="{D032A380-4592-4E0A-A1F9-32451519ED64}" destId="{4DD2D979-8CA0-4DCD-B6E1-9BB2AFA4B32E}" srcOrd="0" destOrd="0" presId="urn:microsoft.com/office/officeart/2005/8/layout/orgChart1"/>
    <dgm:cxn modelId="{18DEB055-1C32-4123-AE55-EC77440813DF}" type="presParOf" srcId="{4DD2D979-8CA0-4DCD-B6E1-9BB2AFA4B32E}" destId="{C0DFCFD7-9BE9-4FB8-B998-9F1DF8FCA064}" srcOrd="0" destOrd="0" presId="urn:microsoft.com/office/officeart/2005/8/layout/orgChart1"/>
    <dgm:cxn modelId="{13B0358B-5255-4725-A118-D502FBC35EC3}" type="presParOf" srcId="{4DD2D979-8CA0-4DCD-B6E1-9BB2AFA4B32E}" destId="{DFE20C14-D9E7-4918-ADB6-95797D0AB30A}" srcOrd="1" destOrd="0" presId="urn:microsoft.com/office/officeart/2005/8/layout/orgChart1"/>
    <dgm:cxn modelId="{007DCEAE-DF1C-4782-BF46-0E2F31224621}" type="presParOf" srcId="{D032A380-4592-4E0A-A1F9-32451519ED64}" destId="{19C554C5-E37F-40A9-8BC7-EAF53E1DBBFE}" srcOrd="1" destOrd="0" presId="urn:microsoft.com/office/officeart/2005/8/layout/orgChart1"/>
    <dgm:cxn modelId="{DB210238-92A9-614C-895A-79CF56C1EAFA}" type="presParOf" srcId="{19C554C5-E37F-40A9-8BC7-EAF53E1DBBFE}" destId="{A836530C-7023-44EA-8F6D-126AD64F4C1A}" srcOrd="0" destOrd="0" presId="urn:microsoft.com/office/officeart/2005/8/layout/orgChart1"/>
    <dgm:cxn modelId="{55D530AE-8EBE-5747-9DB8-46AD41536501}" type="presParOf" srcId="{19C554C5-E37F-40A9-8BC7-EAF53E1DBBFE}" destId="{2A9CDC67-99F1-4D92-B8D3-522ACED38594}" srcOrd="1" destOrd="0" presId="urn:microsoft.com/office/officeart/2005/8/layout/orgChart1"/>
    <dgm:cxn modelId="{DB2E674D-70DD-0F4D-9B46-5BF3F5A4494A}" type="presParOf" srcId="{2A9CDC67-99F1-4D92-B8D3-522ACED38594}" destId="{E0508C0A-1F87-42D7-8352-C94FA609FDF9}" srcOrd="0" destOrd="0" presId="urn:microsoft.com/office/officeart/2005/8/layout/orgChart1"/>
    <dgm:cxn modelId="{B686B750-2877-1648-91C4-3CE55067D061}" type="presParOf" srcId="{E0508C0A-1F87-42D7-8352-C94FA609FDF9}" destId="{D7DFD245-B2EA-4731-9031-85E5FDD93F40}" srcOrd="0" destOrd="0" presId="urn:microsoft.com/office/officeart/2005/8/layout/orgChart1"/>
    <dgm:cxn modelId="{F4597847-C352-CC43-9188-08C9C9399094}" type="presParOf" srcId="{E0508C0A-1F87-42D7-8352-C94FA609FDF9}" destId="{D1363548-D21C-401D-B4D8-5CA74168C62F}" srcOrd="1" destOrd="0" presId="urn:microsoft.com/office/officeart/2005/8/layout/orgChart1"/>
    <dgm:cxn modelId="{BE37CFDB-CB46-CB46-A38B-B0D588C4957D}" type="presParOf" srcId="{2A9CDC67-99F1-4D92-B8D3-522ACED38594}" destId="{406299CB-CC55-4AD6-94D9-3255DC034949}" srcOrd="1" destOrd="0" presId="urn:microsoft.com/office/officeart/2005/8/layout/orgChart1"/>
    <dgm:cxn modelId="{15CE5DFC-3452-4245-B0D7-EAEF093B4A57}" type="presParOf" srcId="{2A9CDC67-99F1-4D92-B8D3-522ACED38594}" destId="{27A8FFE7-72BB-45DB-8BB4-EF685AF1F754}" srcOrd="2" destOrd="0" presId="urn:microsoft.com/office/officeart/2005/8/layout/orgChart1"/>
    <dgm:cxn modelId="{1D5FF191-3889-1E44-AE7A-600E302781B2}" type="presParOf" srcId="{27A8FFE7-72BB-45DB-8BB4-EF685AF1F754}" destId="{86E6588F-059A-ED4B-A8CF-97F73CFE10D7}" srcOrd="0" destOrd="0" presId="urn:microsoft.com/office/officeart/2005/8/layout/orgChart1"/>
    <dgm:cxn modelId="{11072041-BA6E-2C49-B6B3-1C5198F8C506}" type="presParOf" srcId="{27A8FFE7-72BB-45DB-8BB4-EF685AF1F754}" destId="{FC0D8B6A-367F-C146-95E9-8974E7BB01F8}" srcOrd="1" destOrd="0" presId="urn:microsoft.com/office/officeart/2005/8/layout/orgChart1"/>
    <dgm:cxn modelId="{D74874C6-52FC-4047-B8B2-715DFD3C5984}" type="presParOf" srcId="{FC0D8B6A-367F-C146-95E9-8974E7BB01F8}" destId="{BF6AB5F5-45A2-D544-BAD7-5665AAA1BA88}" srcOrd="0" destOrd="0" presId="urn:microsoft.com/office/officeart/2005/8/layout/orgChart1"/>
    <dgm:cxn modelId="{9B4FF5BE-87D3-0B4C-BDFF-D4D8FF8BFA84}" type="presParOf" srcId="{BF6AB5F5-45A2-D544-BAD7-5665AAA1BA88}" destId="{4D41EF94-0B19-5146-ABA1-3DDC891670EB}" srcOrd="0" destOrd="0" presId="urn:microsoft.com/office/officeart/2005/8/layout/orgChart1"/>
    <dgm:cxn modelId="{FA522C7C-2918-C443-8968-B332FA5CE43B}" type="presParOf" srcId="{BF6AB5F5-45A2-D544-BAD7-5665AAA1BA88}" destId="{32D5CD2F-5A9E-984D-ADCB-FC2F620AACFE}" srcOrd="1" destOrd="0" presId="urn:microsoft.com/office/officeart/2005/8/layout/orgChart1"/>
    <dgm:cxn modelId="{166FC18B-FB89-8F49-8FDE-E8F75F266CE1}" type="presParOf" srcId="{FC0D8B6A-367F-C146-95E9-8974E7BB01F8}" destId="{0B3DB177-E228-DE42-AA7C-EB754119B947}" srcOrd="1" destOrd="0" presId="urn:microsoft.com/office/officeart/2005/8/layout/orgChart1"/>
    <dgm:cxn modelId="{EC668013-060E-6C4C-B39D-30C2587EFFFE}" type="presParOf" srcId="{FC0D8B6A-367F-C146-95E9-8974E7BB01F8}" destId="{460376C7-8F0E-A34B-8D88-2C05A2224A22}" srcOrd="2" destOrd="0" presId="urn:microsoft.com/office/officeart/2005/8/layout/orgChart1"/>
    <dgm:cxn modelId="{32FDC142-EAA5-5C46-8D63-2610C0EB5465}" type="presParOf" srcId="{19C554C5-E37F-40A9-8BC7-EAF53E1DBBFE}" destId="{98145A01-6672-7349-9130-296758D772CE}" srcOrd="2" destOrd="0" presId="urn:microsoft.com/office/officeart/2005/8/layout/orgChart1"/>
    <dgm:cxn modelId="{126362D1-D1AD-A941-B3F6-BF1C714E9DC0}" type="presParOf" srcId="{19C554C5-E37F-40A9-8BC7-EAF53E1DBBFE}" destId="{7E512FB7-D740-3740-9BBC-2B3A06F70FA2}" srcOrd="3" destOrd="0" presId="urn:microsoft.com/office/officeart/2005/8/layout/orgChart1"/>
    <dgm:cxn modelId="{10FB0D6C-1705-6A44-9CD2-6E4BDB78EED4}" type="presParOf" srcId="{7E512FB7-D740-3740-9BBC-2B3A06F70FA2}" destId="{F41420F9-A823-534C-A3F7-7A43E5996FDE}" srcOrd="0" destOrd="0" presId="urn:microsoft.com/office/officeart/2005/8/layout/orgChart1"/>
    <dgm:cxn modelId="{BE7C1FB4-BC3F-9D49-B3B2-21E0E00A0187}" type="presParOf" srcId="{F41420F9-A823-534C-A3F7-7A43E5996FDE}" destId="{6DC7B473-6F02-8846-9E74-24C058D47C75}" srcOrd="0" destOrd="0" presId="urn:microsoft.com/office/officeart/2005/8/layout/orgChart1"/>
    <dgm:cxn modelId="{ADD14531-E2AE-804C-85D7-3A4677EF3684}" type="presParOf" srcId="{F41420F9-A823-534C-A3F7-7A43E5996FDE}" destId="{161201A5-5BD3-6D4C-94E3-3FD8CE08FAC1}" srcOrd="1" destOrd="0" presId="urn:microsoft.com/office/officeart/2005/8/layout/orgChart1"/>
    <dgm:cxn modelId="{8601F955-E1AE-6249-9F11-06D16EB6D953}" type="presParOf" srcId="{7E512FB7-D740-3740-9BBC-2B3A06F70FA2}" destId="{98FE6B8A-8882-304D-B05B-EE472554B663}" srcOrd="1" destOrd="0" presId="urn:microsoft.com/office/officeart/2005/8/layout/orgChart1"/>
    <dgm:cxn modelId="{3A3F6331-54DB-3742-9BD6-4F9ADADD7059}" type="presParOf" srcId="{98FE6B8A-8882-304D-B05B-EE472554B663}" destId="{44ED15ED-DD41-394F-A7BF-4BE46C2B3925}" srcOrd="0" destOrd="0" presId="urn:microsoft.com/office/officeart/2005/8/layout/orgChart1"/>
    <dgm:cxn modelId="{26C49C6E-7B4E-F841-B384-9B09BCFAA474}" type="presParOf" srcId="{98FE6B8A-8882-304D-B05B-EE472554B663}" destId="{2BC0BDDA-5D82-514B-BA9A-55E27D2A7280}" srcOrd="1" destOrd="0" presId="urn:microsoft.com/office/officeart/2005/8/layout/orgChart1"/>
    <dgm:cxn modelId="{246EAAAE-F906-E642-B131-5AF0BCA796F5}" type="presParOf" srcId="{2BC0BDDA-5D82-514B-BA9A-55E27D2A7280}" destId="{C4413857-1D46-2B44-9F75-53EBEE1DAC31}" srcOrd="0" destOrd="0" presId="urn:microsoft.com/office/officeart/2005/8/layout/orgChart1"/>
    <dgm:cxn modelId="{9F6C1301-498A-2F40-9EE3-F500874250B5}" type="presParOf" srcId="{C4413857-1D46-2B44-9F75-53EBEE1DAC31}" destId="{02A990F3-EEA6-8646-B234-63E7AA1AA4BB}" srcOrd="0" destOrd="0" presId="urn:microsoft.com/office/officeart/2005/8/layout/orgChart1"/>
    <dgm:cxn modelId="{91E01A3C-AB73-7844-8EEB-6E7721FE242A}" type="presParOf" srcId="{C4413857-1D46-2B44-9F75-53EBEE1DAC31}" destId="{EC9B8652-97ED-5D40-B59C-EF602DAB2728}" srcOrd="1" destOrd="0" presId="urn:microsoft.com/office/officeart/2005/8/layout/orgChart1"/>
    <dgm:cxn modelId="{95D9BBEE-A89F-514D-8A0D-A5B80E2A9DA3}" type="presParOf" srcId="{2BC0BDDA-5D82-514B-BA9A-55E27D2A7280}" destId="{FBCDF302-0CAE-A243-B4F5-DE69CE780092}" srcOrd="1" destOrd="0" presId="urn:microsoft.com/office/officeart/2005/8/layout/orgChart1"/>
    <dgm:cxn modelId="{CB492716-8DA0-F04D-991B-A591972F3774}" type="presParOf" srcId="{2BC0BDDA-5D82-514B-BA9A-55E27D2A7280}" destId="{3F9ECC65-DF3D-CB40-9E9D-E0B2F2462B24}" srcOrd="2" destOrd="0" presId="urn:microsoft.com/office/officeart/2005/8/layout/orgChart1"/>
    <dgm:cxn modelId="{BDB1BD2B-088F-084A-8021-38773ACC1245}" type="presParOf" srcId="{7E512FB7-D740-3740-9BBC-2B3A06F70FA2}" destId="{FF50BBAA-58C4-D145-AF09-15FFAE454E94}" srcOrd="2" destOrd="0" presId="urn:microsoft.com/office/officeart/2005/8/layout/orgChart1"/>
    <dgm:cxn modelId="{2E8DCD74-B1A0-BF44-97D2-B61B9BA2CC7C}" type="presParOf" srcId="{19C554C5-E37F-40A9-8BC7-EAF53E1DBBFE}" destId="{F055A4CF-5021-F147-92D6-18DC8DA0D519}" srcOrd="4" destOrd="0" presId="urn:microsoft.com/office/officeart/2005/8/layout/orgChart1"/>
    <dgm:cxn modelId="{FF26D4C9-59D6-F640-92EB-17CF6BC2103D}" type="presParOf" srcId="{19C554C5-E37F-40A9-8BC7-EAF53E1DBBFE}" destId="{AA84157F-F5FF-BC45-BA75-E2D905B0649F}" srcOrd="5" destOrd="0" presId="urn:microsoft.com/office/officeart/2005/8/layout/orgChart1"/>
    <dgm:cxn modelId="{1D5913D0-5B27-5C4E-A6D6-1775F13A67ED}" type="presParOf" srcId="{AA84157F-F5FF-BC45-BA75-E2D905B0649F}" destId="{650E037E-15DE-DF4E-9F93-FF2C026C2C70}" srcOrd="0" destOrd="0" presId="urn:microsoft.com/office/officeart/2005/8/layout/orgChart1"/>
    <dgm:cxn modelId="{A6B2DE73-F253-0045-BE2D-98E2742B4A78}" type="presParOf" srcId="{650E037E-15DE-DF4E-9F93-FF2C026C2C70}" destId="{6111EF25-2542-294D-A7AD-C10DBC356A33}" srcOrd="0" destOrd="0" presId="urn:microsoft.com/office/officeart/2005/8/layout/orgChart1"/>
    <dgm:cxn modelId="{86C7DF2E-AD76-C943-B907-958B0F395025}" type="presParOf" srcId="{650E037E-15DE-DF4E-9F93-FF2C026C2C70}" destId="{2B859D04-4AE5-5649-A464-049A15E8D487}" srcOrd="1" destOrd="0" presId="urn:microsoft.com/office/officeart/2005/8/layout/orgChart1"/>
    <dgm:cxn modelId="{E447DC90-264F-1147-A884-81601D868EA3}" type="presParOf" srcId="{AA84157F-F5FF-BC45-BA75-E2D905B0649F}" destId="{B28171E3-E386-6C48-8925-9BE58734BF29}" srcOrd="1" destOrd="0" presId="urn:microsoft.com/office/officeart/2005/8/layout/orgChart1"/>
    <dgm:cxn modelId="{F2F77419-D2FE-144C-B59F-99EBB63728A8}" type="presParOf" srcId="{B28171E3-E386-6C48-8925-9BE58734BF29}" destId="{18A92798-8EBE-FD47-8167-79EEA5C0B482}" srcOrd="0" destOrd="0" presId="urn:microsoft.com/office/officeart/2005/8/layout/orgChart1"/>
    <dgm:cxn modelId="{929F1206-B985-194B-B22B-B4C796F9D4FF}" type="presParOf" srcId="{B28171E3-E386-6C48-8925-9BE58734BF29}" destId="{5876B2FF-6673-8C49-9211-D0EE213A10D5}" srcOrd="1" destOrd="0" presId="urn:microsoft.com/office/officeart/2005/8/layout/orgChart1"/>
    <dgm:cxn modelId="{507D3991-C62F-0F49-BE10-02DC5230C605}" type="presParOf" srcId="{5876B2FF-6673-8C49-9211-D0EE213A10D5}" destId="{83321A60-273E-1746-9CF8-E897ACD76391}" srcOrd="0" destOrd="0" presId="urn:microsoft.com/office/officeart/2005/8/layout/orgChart1"/>
    <dgm:cxn modelId="{78EB55B9-EFAD-4346-9A06-03D95F356CFE}" type="presParOf" srcId="{83321A60-273E-1746-9CF8-E897ACD76391}" destId="{CD78DC58-BB51-A240-9FAA-79DB73E0931E}" srcOrd="0" destOrd="0" presId="urn:microsoft.com/office/officeart/2005/8/layout/orgChart1"/>
    <dgm:cxn modelId="{6A0AECF4-D69B-4E42-83A1-49796F76C334}" type="presParOf" srcId="{83321A60-273E-1746-9CF8-E897ACD76391}" destId="{BE29494D-0C64-3442-8575-3C655D2C960B}" srcOrd="1" destOrd="0" presId="urn:microsoft.com/office/officeart/2005/8/layout/orgChart1"/>
    <dgm:cxn modelId="{7951CA2B-A70F-2144-899C-D70A9F4AEC3F}" type="presParOf" srcId="{5876B2FF-6673-8C49-9211-D0EE213A10D5}" destId="{DCE8C6A1-E1F3-8A4D-B628-ACB8DCFDB683}" srcOrd="1" destOrd="0" presId="urn:microsoft.com/office/officeart/2005/8/layout/orgChart1"/>
    <dgm:cxn modelId="{DB0793C9-42E4-C441-BF4B-3C302C34BF4D}" type="presParOf" srcId="{5876B2FF-6673-8C49-9211-D0EE213A10D5}" destId="{F1EF6C20-CCE5-074E-B818-CA4E9BA34978}" srcOrd="2" destOrd="0" presId="urn:microsoft.com/office/officeart/2005/8/layout/orgChart1"/>
    <dgm:cxn modelId="{7109C1A3-4F94-C741-BF69-DF1990403AC0}" type="presParOf" srcId="{AA84157F-F5FF-BC45-BA75-E2D905B0649F}" destId="{FB94A8D6-6965-D34D-8767-F35651425FBD}" srcOrd="2" destOrd="0" presId="urn:microsoft.com/office/officeart/2005/8/layout/orgChart1"/>
    <dgm:cxn modelId="{46843C86-3CAE-48E0-A49C-AB980C6660C8}" type="presParOf" srcId="{D032A380-4592-4E0A-A1F9-32451519ED64}" destId="{DF3D2039-C322-44BE-9F43-792F62BE14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7B232-8DA1-2640-B517-DF370AAD0D0E}" type="doc">
      <dgm:prSet loTypeId="urn:microsoft.com/office/officeart/2005/8/layout/pyramid1" loCatId="" qsTypeId="urn:microsoft.com/office/officeart/2005/8/quickstyle/simple4" qsCatId="simple" csTypeId="urn:microsoft.com/office/officeart/2005/8/colors/accent1_2" csCatId="accent1" phldr="1"/>
      <dgm:spPr/>
    </dgm:pt>
    <dgm:pt modelId="{4153C665-7BD3-CF4F-BED2-D19A8F1EB105}">
      <dgm:prSet phldrT="[Text]" custT="1"/>
      <dgm:spPr/>
      <dgm:t>
        <a:bodyPr/>
        <a:lstStyle/>
        <a:p>
          <a:endParaRPr lang="en-US" sz="2900" dirty="0"/>
        </a:p>
        <a:p>
          <a:r>
            <a:rPr lang="en-US" sz="2300" b="1" dirty="0">
              <a:solidFill>
                <a:schemeClr val="bg1"/>
              </a:solidFill>
              <a:latin typeface="Times New Roman" panose="02020603050405020304" pitchFamily="18" charset="0"/>
              <a:cs typeface="Times New Roman" panose="02020603050405020304" pitchFamily="18" charset="0"/>
            </a:rPr>
            <a:t>Ethical </a:t>
          </a:r>
        </a:p>
        <a:p>
          <a:r>
            <a:rPr lang="en-US" sz="2300" b="1" dirty="0">
              <a:solidFill>
                <a:schemeClr val="bg1"/>
              </a:solidFill>
              <a:latin typeface="Times New Roman" panose="02020603050405020304" pitchFamily="18" charset="0"/>
              <a:cs typeface="Times New Roman" panose="02020603050405020304" pitchFamily="18" charset="0"/>
            </a:rPr>
            <a:t>Practice Codes</a:t>
          </a:r>
        </a:p>
        <a:p>
          <a:r>
            <a:rPr lang="en-US" sz="2000" dirty="0">
              <a:solidFill>
                <a:schemeClr val="tx1"/>
              </a:solidFill>
              <a:latin typeface="Times New Roman" panose="02020603050405020304" pitchFamily="18" charset="0"/>
              <a:cs typeface="Times New Roman" panose="02020603050405020304" pitchFamily="18" charset="0"/>
            </a:rPr>
            <a:t>Informed Consent, </a:t>
          </a:r>
        </a:p>
        <a:p>
          <a:r>
            <a:rPr lang="en-US" sz="2000" dirty="0">
              <a:solidFill>
                <a:schemeClr val="tx1"/>
              </a:solidFill>
              <a:latin typeface="Times New Roman" panose="02020603050405020304" pitchFamily="18" charset="0"/>
              <a:cs typeface="Times New Roman" panose="02020603050405020304" pitchFamily="18" charset="0"/>
            </a:rPr>
            <a:t>Shared Decision Making.</a:t>
          </a:r>
        </a:p>
      </dgm:t>
    </dgm:pt>
    <dgm:pt modelId="{F2283DDA-3AEE-CF44-B0EC-9DDDE5CC36D8}" type="parTrans" cxnId="{CE44674E-D619-184B-A738-52DD295B4567}">
      <dgm:prSet/>
      <dgm:spPr/>
      <dgm:t>
        <a:bodyPr/>
        <a:lstStyle/>
        <a:p>
          <a:endParaRPr lang="en-US"/>
        </a:p>
      </dgm:t>
    </dgm:pt>
    <dgm:pt modelId="{A41D5038-9E67-0440-8DAF-CCBB89D69380}" type="sibTrans" cxnId="{CE44674E-D619-184B-A738-52DD295B4567}">
      <dgm:prSet/>
      <dgm:spPr/>
      <dgm:t>
        <a:bodyPr/>
        <a:lstStyle/>
        <a:p>
          <a:endParaRPr lang="en-US"/>
        </a:p>
      </dgm:t>
    </dgm:pt>
    <dgm:pt modelId="{F1762E11-FBCD-4B43-8E6D-20C20BE0B1A9}">
      <dgm:prSet phldrT="[Text]" custT="1"/>
      <dgm:spPr/>
      <dgm:t>
        <a:bodyPr/>
        <a:lstStyle/>
        <a:p>
          <a:r>
            <a:rPr lang="en-US" sz="2300" b="1" dirty="0">
              <a:solidFill>
                <a:schemeClr val="bg1"/>
              </a:solidFill>
              <a:latin typeface="Times New Roman" panose="02020603050405020304" pitchFamily="18" charset="0"/>
              <a:cs typeface="Times New Roman" panose="02020603050405020304" pitchFamily="18" charset="0"/>
            </a:rPr>
            <a:t>Ethical Principles</a:t>
          </a:r>
        </a:p>
        <a:p>
          <a:r>
            <a:rPr lang="en-US" sz="2000" dirty="0">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Principlism</a:t>
          </a:r>
          <a:r>
            <a:rPr lang="en-US" sz="2000" dirty="0">
              <a:solidFill>
                <a:schemeClr val="tx1"/>
              </a:solidFill>
              <a:latin typeface="Times New Roman" panose="02020603050405020304" pitchFamily="18" charset="0"/>
              <a:cs typeface="Times New Roman" panose="02020603050405020304" pitchFamily="18" charset="0"/>
            </a:rPr>
            <a:t>” autonomy, beneficence, non-maleficence, justice. </a:t>
          </a:r>
        </a:p>
      </dgm:t>
    </dgm:pt>
    <dgm:pt modelId="{71B9C374-7812-D441-BE59-8489457CA118}" type="parTrans" cxnId="{FD990884-5363-0B45-989C-DF196CD36462}">
      <dgm:prSet/>
      <dgm:spPr/>
      <dgm:t>
        <a:bodyPr/>
        <a:lstStyle/>
        <a:p>
          <a:endParaRPr lang="en-US"/>
        </a:p>
      </dgm:t>
    </dgm:pt>
    <dgm:pt modelId="{773136DF-FAA9-1641-8A2F-D6230CF8C78D}" type="sibTrans" cxnId="{FD990884-5363-0B45-989C-DF196CD36462}">
      <dgm:prSet/>
      <dgm:spPr/>
      <dgm:t>
        <a:bodyPr/>
        <a:lstStyle/>
        <a:p>
          <a:endParaRPr lang="en-US"/>
        </a:p>
      </dgm:t>
    </dgm:pt>
    <dgm:pt modelId="{A136B5FD-71BA-BD45-90AD-B2E28609E2CF}">
      <dgm:prSet phldrT="[Text]" custT="1"/>
      <dgm:spPr/>
      <dgm:t>
        <a:bodyPr/>
        <a:lstStyle/>
        <a:p>
          <a:r>
            <a:rPr lang="en-US" sz="2300" b="1" dirty="0">
              <a:solidFill>
                <a:schemeClr val="bg1"/>
              </a:solidFill>
              <a:latin typeface="Times New Roman" panose="02020603050405020304" pitchFamily="18" charset="0"/>
              <a:cs typeface="Times New Roman" panose="02020603050405020304" pitchFamily="18" charset="0"/>
            </a:rPr>
            <a:t>Moral Theory</a:t>
          </a:r>
        </a:p>
        <a:p>
          <a:r>
            <a:rPr lang="en-US" sz="2000" dirty="0">
              <a:solidFill>
                <a:schemeClr val="tx1"/>
              </a:solidFill>
              <a:latin typeface="Times New Roman" panose="02020603050405020304" pitchFamily="18" charset="0"/>
              <a:cs typeface="Times New Roman" panose="02020603050405020304" pitchFamily="18" charset="0"/>
            </a:rPr>
            <a:t>Utilitarianism, Deontology, Virtue Ethics</a:t>
          </a:r>
        </a:p>
      </dgm:t>
    </dgm:pt>
    <dgm:pt modelId="{1B364482-2E0D-C043-8F5C-F96D7368BD42}" type="parTrans" cxnId="{411FEC4C-AB4E-3B48-B464-683488A03FAB}">
      <dgm:prSet/>
      <dgm:spPr/>
      <dgm:t>
        <a:bodyPr/>
        <a:lstStyle/>
        <a:p>
          <a:endParaRPr lang="en-US"/>
        </a:p>
      </dgm:t>
    </dgm:pt>
    <dgm:pt modelId="{BA9F409F-F294-A046-80C0-3717CAB46D81}" type="sibTrans" cxnId="{411FEC4C-AB4E-3B48-B464-683488A03FAB}">
      <dgm:prSet/>
      <dgm:spPr/>
      <dgm:t>
        <a:bodyPr/>
        <a:lstStyle/>
        <a:p>
          <a:endParaRPr lang="en-US"/>
        </a:p>
      </dgm:t>
    </dgm:pt>
    <dgm:pt modelId="{A5DAF725-3F8B-5F43-9AD2-6641FBB92880}" type="pres">
      <dgm:prSet presAssocID="{ED07B232-8DA1-2640-B517-DF370AAD0D0E}" presName="Name0" presStyleCnt="0">
        <dgm:presLayoutVars>
          <dgm:dir/>
          <dgm:animLvl val="lvl"/>
          <dgm:resizeHandles val="exact"/>
        </dgm:presLayoutVars>
      </dgm:prSet>
      <dgm:spPr/>
    </dgm:pt>
    <dgm:pt modelId="{B213BADD-D3A0-1F46-9574-C2EB1C350FCD}" type="pres">
      <dgm:prSet presAssocID="{4153C665-7BD3-CF4F-BED2-D19A8F1EB105}" presName="Name8" presStyleCnt="0"/>
      <dgm:spPr/>
    </dgm:pt>
    <dgm:pt modelId="{15B6CAC3-4275-E34E-8A66-D4C350593274}" type="pres">
      <dgm:prSet presAssocID="{4153C665-7BD3-CF4F-BED2-D19A8F1EB105}" presName="level" presStyleLbl="node1" presStyleIdx="0" presStyleCnt="3" custScaleX="97529" custScaleY="77599" custLinFactNeighborX="-410" custLinFactNeighborY="0">
        <dgm:presLayoutVars>
          <dgm:chMax val="1"/>
          <dgm:bulletEnabled val="1"/>
        </dgm:presLayoutVars>
      </dgm:prSet>
      <dgm:spPr/>
    </dgm:pt>
    <dgm:pt modelId="{C5619A5D-1CB3-9749-9ECB-FEE247BD8272}" type="pres">
      <dgm:prSet presAssocID="{4153C665-7BD3-CF4F-BED2-D19A8F1EB105}" presName="levelTx" presStyleLbl="revTx" presStyleIdx="0" presStyleCnt="0">
        <dgm:presLayoutVars>
          <dgm:chMax val="1"/>
          <dgm:bulletEnabled val="1"/>
        </dgm:presLayoutVars>
      </dgm:prSet>
      <dgm:spPr/>
    </dgm:pt>
    <dgm:pt modelId="{96B975FF-5529-7742-BD16-1BB65BECAC88}" type="pres">
      <dgm:prSet presAssocID="{F1762E11-FBCD-4B43-8E6D-20C20BE0B1A9}" presName="Name8" presStyleCnt="0"/>
      <dgm:spPr/>
    </dgm:pt>
    <dgm:pt modelId="{5F005C2A-6591-6748-A654-B68FFD5A7C81}" type="pres">
      <dgm:prSet presAssocID="{F1762E11-FBCD-4B43-8E6D-20C20BE0B1A9}" presName="level" presStyleLbl="node1" presStyleIdx="1" presStyleCnt="3" custScaleY="48603">
        <dgm:presLayoutVars>
          <dgm:chMax val="1"/>
          <dgm:bulletEnabled val="1"/>
        </dgm:presLayoutVars>
      </dgm:prSet>
      <dgm:spPr/>
    </dgm:pt>
    <dgm:pt modelId="{AF2A694D-2C55-C042-ABE7-0943FF4058F3}" type="pres">
      <dgm:prSet presAssocID="{F1762E11-FBCD-4B43-8E6D-20C20BE0B1A9}" presName="levelTx" presStyleLbl="revTx" presStyleIdx="0" presStyleCnt="0">
        <dgm:presLayoutVars>
          <dgm:chMax val="1"/>
          <dgm:bulletEnabled val="1"/>
        </dgm:presLayoutVars>
      </dgm:prSet>
      <dgm:spPr/>
    </dgm:pt>
    <dgm:pt modelId="{0EA542BB-C93E-4D46-A956-184D81D6AD95}" type="pres">
      <dgm:prSet presAssocID="{A136B5FD-71BA-BD45-90AD-B2E28609E2CF}" presName="Name8" presStyleCnt="0"/>
      <dgm:spPr/>
    </dgm:pt>
    <dgm:pt modelId="{FFADA99B-DE44-794A-AE1F-5A477994228F}" type="pres">
      <dgm:prSet presAssocID="{A136B5FD-71BA-BD45-90AD-B2E28609E2CF}" presName="level" presStyleLbl="node1" presStyleIdx="2" presStyleCnt="3" custScaleY="43792">
        <dgm:presLayoutVars>
          <dgm:chMax val="1"/>
          <dgm:bulletEnabled val="1"/>
        </dgm:presLayoutVars>
      </dgm:prSet>
      <dgm:spPr/>
    </dgm:pt>
    <dgm:pt modelId="{E53213AE-425C-5F4E-AB7C-43A950B88F1D}" type="pres">
      <dgm:prSet presAssocID="{A136B5FD-71BA-BD45-90AD-B2E28609E2CF}" presName="levelTx" presStyleLbl="revTx" presStyleIdx="0" presStyleCnt="0">
        <dgm:presLayoutVars>
          <dgm:chMax val="1"/>
          <dgm:bulletEnabled val="1"/>
        </dgm:presLayoutVars>
      </dgm:prSet>
      <dgm:spPr/>
    </dgm:pt>
  </dgm:ptLst>
  <dgm:cxnLst>
    <dgm:cxn modelId="{411FEC4C-AB4E-3B48-B464-683488A03FAB}" srcId="{ED07B232-8DA1-2640-B517-DF370AAD0D0E}" destId="{A136B5FD-71BA-BD45-90AD-B2E28609E2CF}" srcOrd="2" destOrd="0" parTransId="{1B364482-2E0D-C043-8F5C-F96D7368BD42}" sibTransId="{BA9F409F-F294-A046-80C0-3717CAB46D81}"/>
    <dgm:cxn modelId="{CE44674E-D619-184B-A738-52DD295B4567}" srcId="{ED07B232-8DA1-2640-B517-DF370AAD0D0E}" destId="{4153C665-7BD3-CF4F-BED2-D19A8F1EB105}" srcOrd="0" destOrd="0" parTransId="{F2283DDA-3AEE-CF44-B0EC-9DDDE5CC36D8}" sibTransId="{A41D5038-9E67-0440-8DAF-CCBB89D69380}"/>
    <dgm:cxn modelId="{BD647B60-4B3E-934E-8439-99000180FDB0}" type="presOf" srcId="{F1762E11-FBCD-4B43-8E6D-20C20BE0B1A9}" destId="{AF2A694D-2C55-C042-ABE7-0943FF4058F3}" srcOrd="1" destOrd="0" presId="urn:microsoft.com/office/officeart/2005/8/layout/pyramid1"/>
    <dgm:cxn modelId="{FD990884-5363-0B45-989C-DF196CD36462}" srcId="{ED07B232-8DA1-2640-B517-DF370AAD0D0E}" destId="{F1762E11-FBCD-4B43-8E6D-20C20BE0B1A9}" srcOrd="1" destOrd="0" parTransId="{71B9C374-7812-D441-BE59-8489457CA118}" sibTransId="{773136DF-FAA9-1641-8A2F-D6230CF8C78D}"/>
    <dgm:cxn modelId="{DADC3386-E701-534A-A710-270AC80FEC0D}" type="presOf" srcId="{4153C665-7BD3-CF4F-BED2-D19A8F1EB105}" destId="{C5619A5D-1CB3-9749-9ECB-FEE247BD8272}" srcOrd="1" destOrd="0" presId="urn:microsoft.com/office/officeart/2005/8/layout/pyramid1"/>
    <dgm:cxn modelId="{826A5BA2-E197-BE4F-B0DF-BD45A15E7840}" type="presOf" srcId="{F1762E11-FBCD-4B43-8E6D-20C20BE0B1A9}" destId="{5F005C2A-6591-6748-A654-B68FFD5A7C81}" srcOrd="0" destOrd="0" presId="urn:microsoft.com/office/officeart/2005/8/layout/pyramid1"/>
    <dgm:cxn modelId="{5FB4D5A4-940D-954E-B4AE-F276FF300020}" type="presOf" srcId="{ED07B232-8DA1-2640-B517-DF370AAD0D0E}" destId="{A5DAF725-3F8B-5F43-9AD2-6641FBB92880}" srcOrd="0" destOrd="0" presId="urn:microsoft.com/office/officeart/2005/8/layout/pyramid1"/>
    <dgm:cxn modelId="{82D782A9-CE0D-CC47-B3E3-DE2A0E6EADE1}" type="presOf" srcId="{4153C665-7BD3-CF4F-BED2-D19A8F1EB105}" destId="{15B6CAC3-4275-E34E-8A66-D4C350593274}" srcOrd="0" destOrd="0" presId="urn:microsoft.com/office/officeart/2005/8/layout/pyramid1"/>
    <dgm:cxn modelId="{5A4DD3C6-C846-4543-8723-898B24581323}" type="presOf" srcId="{A136B5FD-71BA-BD45-90AD-B2E28609E2CF}" destId="{E53213AE-425C-5F4E-AB7C-43A950B88F1D}" srcOrd="1" destOrd="0" presId="urn:microsoft.com/office/officeart/2005/8/layout/pyramid1"/>
    <dgm:cxn modelId="{8AD334F9-2846-4541-B336-05B1077321BD}" type="presOf" srcId="{A136B5FD-71BA-BD45-90AD-B2E28609E2CF}" destId="{FFADA99B-DE44-794A-AE1F-5A477994228F}" srcOrd="0" destOrd="0" presId="urn:microsoft.com/office/officeart/2005/8/layout/pyramid1"/>
    <dgm:cxn modelId="{A0BC3D08-A2A1-B44C-BBAE-08B0518673FD}" type="presParOf" srcId="{A5DAF725-3F8B-5F43-9AD2-6641FBB92880}" destId="{B213BADD-D3A0-1F46-9574-C2EB1C350FCD}" srcOrd="0" destOrd="0" presId="urn:microsoft.com/office/officeart/2005/8/layout/pyramid1"/>
    <dgm:cxn modelId="{D20D0171-27B4-2A48-938A-8E196AAFB035}" type="presParOf" srcId="{B213BADD-D3A0-1F46-9574-C2EB1C350FCD}" destId="{15B6CAC3-4275-E34E-8A66-D4C350593274}" srcOrd="0" destOrd="0" presId="urn:microsoft.com/office/officeart/2005/8/layout/pyramid1"/>
    <dgm:cxn modelId="{F8A22D2F-8233-4041-B9A4-FCAB492AEF92}" type="presParOf" srcId="{B213BADD-D3A0-1F46-9574-C2EB1C350FCD}" destId="{C5619A5D-1CB3-9749-9ECB-FEE247BD8272}" srcOrd="1" destOrd="0" presId="urn:microsoft.com/office/officeart/2005/8/layout/pyramid1"/>
    <dgm:cxn modelId="{A5F96FB2-35B9-AD4D-B7B9-49E09E43877F}" type="presParOf" srcId="{A5DAF725-3F8B-5F43-9AD2-6641FBB92880}" destId="{96B975FF-5529-7742-BD16-1BB65BECAC88}" srcOrd="1" destOrd="0" presId="urn:microsoft.com/office/officeart/2005/8/layout/pyramid1"/>
    <dgm:cxn modelId="{85B10213-6D99-A548-90AC-FE672D49EC82}" type="presParOf" srcId="{96B975FF-5529-7742-BD16-1BB65BECAC88}" destId="{5F005C2A-6591-6748-A654-B68FFD5A7C81}" srcOrd="0" destOrd="0" presId="urn:microsoft.com/office/officeart/2005/8/layout/pyramid1"/>
    <dgm:cxn modelId="{22D4EE20-1238-9A43-92E4-B516484C45F8}" type="presParOf" srcId="{96B975FF-5529-7742-BD16-1BB65BECAC88}" destId="{AF2A694D-2C55-C042-ABE7-0943FF4058F3}" srcOrd="1" destOrd="0" presId="urn:microsoft.com/office/officeart/2005/8/layout/pyramid1"/>
    <dgm:cxn modelId="{9B63AAF4-E1F1-E64C-A4ED-F07A58AFBA2B}" type="presParOf" srcId="{A5DAF725-3F8B-5F43-9AD2-6641FBB92880}" destId="{0EA542BB-C93E-4D46-A956-184D81D6AD95}" srcOrd="2" destOrd="0" presId="urn:microsoft.com/office/officeart/2005/8/layout/pyramid1"/>
    <dgm:cxn modelId="{00BCDB1E-DED6-2049-B923-8719FA70223C}" type="presParOf" srcId="{0EA542BB-C93E-4D46-A956-184D81D6AD95}" destId="{FFADA99B-DE44-794A-AE1F-5A477994228F}" srcOrd="0" destOrd="0" presId="urn:microsoft.com/office/officeart/2005/8/layout/pyramid1"/>
    <dgm:cxn modelId="{C5AB7D8B-3E22-B246-B631-98544A465DB5}" type="presParOf" srcId="{0EA542BB-C93E-4D46-A956-184D81D6AD95}" destId="{E53213AE-425C-5F4E-AB7C-43A950B88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2798-8EBE-FD47-8167-79EEA5C0B482}">
      <dsp:nvSpPr>
        <dsp:cNvPr id="0" name=""/>
        <dsp:cNvSpPr/>
      </dsp:nvSpPr>
      <dsp:spPr>
        <a:xfrm>
          <a:off x="8944767" y="4136513"/>
          <a:ext cx="427173" cy="1319780"/>
        </a:xfrm>
        <a:custGeom>
          <a:avLst/>
          <a:gdLst/>
          <a:ahLst/>
          <a:cxnLst/>
          <a:rect l="0" t="0" r="0" b="0"/>
          <a:pathLst>
            <a:path>
              <a:moveTo>
                <a:pt x="0" y="0"/>
              </a:moveTo>
              <a:lnTo>
                <a:pt x="0" y="1319780"/>
              </a:lnTo>
              <a:lnTo>
                <a:pt x="427173" y="13197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5A4CF-5021-F147-92D6-18DC8DA0D519}">
      <dsp:nvSpPr>
        <dsp:cNvPr id="0" name=""/>
        <dsp:cNvSpPr/>
      </dsp:nvSpPr>
      <dsp:spPr>
        <a:xfrm>
          <a:off x="6426927" y="2121714"/>
          <a:ext cx="3649861" cy="599772"/>
        </a:xfrm>
        <a:custGeom>
          <a:avLst/>
          <a:gdLst/>
          <a:ahLst/>
          <a:cxnLst/>
          <a:rect l="0" t="0" r="0" b="0"/>
          <a:pathLst>
            <a:path>
              <a:moveTo>
                <a:pt x="0" y="0"/>
              </a:moveTo>
              <a:lnTo>
                <a:pt x="0" y="302617"/>
              </a:lnTo>
              <a:lnTo>
                <a:pt x="3649861" y="302617"/>
              </a:lnTo>
              <a:lnTo>
                <a:pt x="3649861" y="5997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D15ED-DD41-394F-A7BF-4BE46C2B3925}">
      <dsp:nvSpPr>
        <dsp:cNvPr id="0" name=""/>
        <dsp:cNvSpPr/>
      </dsp:nvSpPr>
      <dsp:spPr>
        <a:xfrm>
          <a:off x="5203353" y="4139725"/>
          <a:ext cx="425243" cy="1148024"/>
        </a:xfrm>
        <a:custGeom>
          <a:avLst/>
          <a:gdLst/>
          <a:ahLst/>
          <a:cxnLst/>
          <a:rect l="0" t="0" r="0" b="0"/>
          <a:pathLst>
            <a:path>
              <a:moveTo>
                <a:pt x="0" y="0"/>
              </a:moveTo>
              <a:lnTo>
                <a:pt x="0" y="1148024"/>
              </a:lnTo>
              <a:lnTo>
                <a:pt x="425243" y="11480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45A01-6672-7349-9130-296758D772CE}">
      <dsp:nvSpPr>
        <dsp:cNvPr id="0" name=""/>
        <dsp:cNvSpPr/>
      </dsp:nvSpPr>
      <dsp:spPr>
        <a:xfrm>
          <a:off x="6335374" y="2121714"/>
          <a:ext cx="91552" cy="602985"/>
        </a:xfrm>
        <a:custGeom>
          <a:avLst/>
          <a:gdLst/>
          <a:ahLst/>
          <a:cxnLst/>
          <a:rect l="0" t="0" r="0" b="0"/>
          <a:pathLst>
            <a:path>
              <a:moveTo>
                <a:pt x="91552" y="0"/>
              </a:moveTo>
              <a:lnTo>
                <a:pt x="91552" y="305829"/>
              </a:lnTo>
              <a:lnTo>
                <a:pt x="0" y="305829"/>
              </a:lnTo>
              <a:lnTo>
                <a:pt x="0" y="602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6588F-059A-ED4B-A8CF-97F73CFE10D7}">
      <dsp:nvSpPr>
        <dsp:cNvPr id="0" name=""/>
        <dsp:cNvSpPr/>
      </dsp:nvSpPr>
      <dsp:spPr>
        <a:xfrm>
          <a:off x="2718822" y="4136513"/>
          <a:ext cx="273666" cy="1179381"/>
        </a:xfrm>
        <a:custGeom>
          <a:avLst/>
          <a:gdLst/>
          <a:ahLst/>
          <a:cxnLst/>
          <a:rect l="0" t="0" r="0" b="0"/>
          <a:pathLst>
            <a:path>
              <a:moveTo>
                <a:pt x="273666" y="0"/>
              </a:moveTo>
              <a:lnTo>
                <a:pt x="273666" y="1179381"/>
              </a:lnTo>
              <a:lnTo>
                <a:pt x="0" y="1179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6530C-7023-44EA-8F6D-126AD64F4C1A}">
      <dsp:nvSpPr>
        <dsp:cNvPr id="0" name=""/>
        <dsp:cNvSpPr/>
      </dsp:nvSpPr>
      <dsp:spPr>
        <a:xfrm>
          <a:off x="2992488" y="2121714"/>
          <a:ext cx="3434438" cy="599772"/>
        </a:xfrm>
        <a:custGeom>
          <a:avLst/>
          <a:gdLst/>
          <a:ahLst/>
          <a:cxnLst/>
          <a:rect l="0" t="0" r="0" b="0"/>
          <a:pathLst>
            <a:path>
              <a:moveTo>
                <a:pt x="3434438" y="0"/>
              </a:moveTo>
              <a:lnTo>
                <a:pt x="3434438" y="302617"/>
              </a:lnTo>
              <a:lnTo>
                <a:pt x="0" y="302617"/>
              </a:lnTo>
              <a:lnTo>
                <a:pt x="0" y="5997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FCFD7-9BE9-4FB8-B998-9F1DF8FCA064}">
      <dsp:nvSpPr>
        <dsp:cNvPr id="0" name=""/>
        <dsp:cNvSpPr/>
      </dsp:nvSpPr>
      <dsp:spPr>
        <a:xfrm>
          <a:off x="4749073" y="706688"/>
          <a:ext cx="3355706" cy="1415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Moral Philosophy</a:t>
          </a:r>
        </a:p>
      </dsp:txBody>
      <dsp:txXfrm>
        <a:off x="4749073" y="706688"/>
        <a:ext cx="3355706" cy="1415026"/>
      </dsp:txXfrm>
    </dsp:sp>
    <dsp:sp modelId="{D7DFD245-B2EA-4731-9031-85E5FDD93F40}">
      <dsp:nvSpPr>
        <dsp:cNvPr id="0" name=""/>
        <dsp:cNvSpPr/>
      </dsp:nvSpPr>
      <dsp:spPr>
        <a:xfrm>
          <a:off x="1577462" y="2721487"/>
          <a:ext cx="2830052" cy="1415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Metaethics</a:t>
          </a:r>
          <a:endParaRPr lang="en-US" sz="2400" kern="1200" dirty="0">
            <a:latin typeface="Times New Roman" panose="02020603050405020304" pitchFamily="18" charset="0"/>
            <a:cs typeface="Times New Roman" panose="02020603050405020304" pitchFamily="18" charset="0"/>
          </a:endParaRPr>
        </a:p>
      </dsp:txBody>
      <dsp:txXfrm>
        <a:off x="1577462" y="2721487"/>
        <a:ext cx="2830052" cy="1415026"/>
      </dsp:txXfrm>
    </dsp:sp>
    <dsp:sp modelId="{4D41EF94-0B19-5146-ABA1-3DDC891670EB}">
      <dsp:nvSpPr>
        <dsp:cNvPr id="0" name=""/>
        <dsp:cNvSpPr/>
      </dsp:nvSpPr>
      <dsp:spPr>
        <a:xfrm>
          <a:off x="163540" y="4638444"/>
          <a:ext cx="2555282" cy="1354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Moral Expertise</a:t>
          </a:r>
        </a:p>
      </dsp:txBody>
      <dsp:txXfrm>
        <a:off x="537752" y="4836865"/>
        <a:ext cx="1806858" cy="958059"/>
      </dsp:txXfrm>
    </dsp:sp>
    <dsp:sp modelId="{6DC7B473-6F02-8846-9E74-24C058D47C75}">
      <dsp:nvSpPr>
        <dsp:cNvPr id="0" name=""/>
        <dsp:cNvSpPr/>
      </dsp:nvSpPr>
      <dsp:spPr>
        <a:xfrm>
          <a:off x="4920348" y="2724699"/>
          <a:ext cx="2830052" cy="1415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Normative Ethics</a:t>
          </a:r>
        </a:p>
      </dsp:txBody>
      <dsp:txXfrm>
        <a:off x="4920348" y="2724699"/>
        <a:ext cx="2830052" cy="1415026"/>
      </dsp:txXfrm>
    </dsp:sp>
    <dsp:sp modelId="{02A990F3-EEA6-8646-B234-63E7AA1AA4BB}">
      <dsp:nvSpPr>
        <dsp:cNvPr id="0" name=""/>
        <dsp:cNvSpPr/>
      </dsp:nvSpPr>
      <dsp:spPr>
        <a:xfrm>
          <a:off x="5628597" y="4710165"/>
          <a:ext cx="3065625" cy="11551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Moral Theories</a:t>
          </a:r>
        </a:p>
      </dsp:txBody>
      <dsp:txXfrm>
        <a:off x="6077547" y="4879336"/>
        <a:ext cx="2167725" cy="816828"/>
      </dsp:txXfrm>
    </dsp:sp>
    <dsp:sp modelId="{6111EF25-2542-294D-A7AD-C10DBC356A33}">
      <dsp:nvSpPr>
        <dsp:cNvPr id="0" name=""/>
        <dsp:cNvSpPr/>
      </dsp:nvSpPr>
      <dsp:spPr>
        <a:xfrm>
          <a:off x="8661762" y="2721487"/>
          <a:ext cx="2830052" cy="1415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Applied Ethics</a:t>
          </a:r>
        </a:p>
      </dsp:txBody>
      <dsp:txXfrm>
        <a:off x="8661762" y="2721487"/>
        <a:ext cx="2830052" cy="1415026"/>
      </dsp:txXfrm>
    </dsp:sp>
    <dsp:sp modelId="{CD78DC58-BB51-A240-9FAA-79DB73E0931E}">
      <dsp:nvSpPr>
        <dsp:cNvPr id="0" name=""/>
        <dsp:cNvSpPr/>
      </dsp:nvSpPr>
      <dsp:spPr>
        <a:xfrm>
          <a:off x="9371941" y="4748781"/>
          <a:ext cx="2830052" cy="1415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Principles of Clinical Ethics</a:t>
          </a:r>
        </a:p>
      </dsp:txBody>
      <dsp:txXfrm>
        <a:off x="9786393" y="4956007"/>
        <a:ext cx="2001148" cy="100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6CAC3-4275-E34E-8A66-D4C350593274}">
      <dsp:nvSpPr>
        <dsp:cNvPr id="0" name=""/>
        <dsp:cNvSpPr/>
      </dsp:nvSpPr>
      <dsp:spPr>
        <a:xfrm>
          <a:off x="2522656" y="0"/>
          <a:ext cx="4076138" cy="2315967"/>
        </a:xfrm>
        <a:prstGeom prst="trapezoid">
          <a:avLst>
            <a:gd name="adj" fmla="val 9023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r>
            <a:rPr lang="en-US" sz="2300" b="1" kern="1200" dirty="0">
              <a:solidFill>
                <a:schemeClr val="bg1"/>
              </a:solidFill>
              <a:latin typeface="Times New Roman" panose="02020603050405020304" pitchFamily="18" charset="0"/>
              <a:cs typeface="Times New Roman" panose="02020603050405020304" pitchFamily="18" charset="0"/>
            </a:rPr>
            <a:t>Ethical </a:t>
          </a:r>
        </a:p>
        <a:p>
          <a:pPr marL="0" lvl="0" indent="0" algn="ctr" defTabSz="1289050">
            <a:lnSpc>
              <a:spcPct val="90000"/>
            </a:lnSpc>
            <a:spcBef>
              <a:spcPct val="0"/>
            </a:spcBef>
            <a:spcAft>
              <a:spcPct val="35000"/>
            </a:spcAft>
            <a:buNone/>
          </a:pPr>
          <a:r>
            <a:rPr lang="en-US" sz="2300" b="1" kern="1200" dirty="0">
              <a:solidFill>
                <a:schemeClr val="bg1"/>
              </a:solidFill>
              <a:latin typeface="Times New Roman" panose="02020603050405020304" pitchFamily="18" charset="0"/>
              <a:cs typeface="Times New Roman" panose="02020603050405020304" pitchFamily="18" charset="0"/>
            </a:rPr>
            <a:t>Practice Codes</a:t>
          </a:r>
        </a:p>
        <a:p>
          <a:pPr marL="0" lvl="0" indent="0" algn="ctr" defTabSz="128905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Informed Consent, </a:t>
          </a:r>
        </a:p>
        <a:p>
          <a:pPr marL="0" lvl="0" indent="0" algn="ctr" defTabSz="128905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Shared Decision Making.</a:t>
          </a:r>
        </a:p>
      </dsp:txBody>
      <dsp:txXfrm>
        <a:off x="2522656" y="0"/>
        <a:ext cx="4076138" cy="2315967"/>
      </dsp:txXfrm>
    </dsp:sp>
    <dsp:sp modelId="{5F005C2A-6591-6748-A654-B68FFD5A7C81}">
      <dsp:nvSpPr>
        <dsp:cNvPr id="0" name=""/>
        <dsp:cNvSpPr/>
      </dsp:nvSpPr>
      <dsp:spPr>
        <a:xfrm>
          <a:off x="1179298" y="2315967"/>
          <a:ext cx="6797125" cy="1450572"/>
        </a:xfrm>
        <a:prstGeom prst="trapezoid">
          <a:avLst>
            <a:gd name="adj" fmla="val 9023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Times New Roman" panose="02020603050405020304" pitchFamily="18" charset="0"/>
              <a:cs typeface="Times New Roman" panose="02020603050405020304" pitchFamily="18" charset="0"/>
            </a:rPr>
            <a:t>Ethical Principles</a:t>
          </a:r>
        </a:p>
        <a:p>
          <a:pPr marL="0" lvl="0" indent="0" algn="ctr" defTabSz="10223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t>
          </a:r>
          <a:r>
            <a:rPr lang="en-US" sz="2000" kern="1200" dirty="0" err="1">
              <a:solidFill>
                <a:schemeClr val="tx1"/>
              </a:solidFill>
              <a:latin typeface="Times New Roman" panose="02020603050405020304" pitchFamily="18" charset="0"/>
              <a:cs typeface="Times New Roman" panose="02020603050405020304" pitchFamily="18" charset="0"/>
            </a:rPr>
            <a:t>Principlism</a:t>
          </a:r>
          <a:r>
            <a:rPr lang="en-US" sz="2000" kern="1200" dirty="0">
              <a:solidFill>
                <a:schemeClr val="tx1"/>
              </a:solidFill>
              <a:latin typeface="Times New Roman" panose="02020603050405020304" pitchFamily="18" charset="0"/>
              <a:cs typeface="Times New Roman" panose="02020603050405020304" pitchFamily="18" charset="0"/>
            </a:rPr>
            <a:t>” autonomy, beneficence, non-maleficence, justice. </a:t>
          </a:r>
        </a:p>
      </dsp:txBody>
      <dsp:txXfrm>
        <a:off x="2368795" y="2315967"/>
        <a:ext cx="4418131" cy="1450572"/>
      </dsp:txXfrm>
    </dsp:sp>
    <dsp:sp modelId="{FFADA99B-DE44-794A-AE1F-5A477994228F}">
      <dsp:nvSpPr>
        <dsp:cNvPr id="0" name=""/>
        <dsp:cNvSpPr/>
      </dsp:nvSpPr>
      <dsp:spPr>
        <a:xfrm>
          <a:off x="0" y="3766539"/>
          <a:ext cx="9155722" cy="1306986"/>
        </a:xfrm>
        <a:prstGeom prst="trapezoid">
          <a:avLst>
            <a:gd name="adj" fmla="val 9023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Times New Roman" panose="02020603050405020304" pitchFamily="18" charset="0"/>
              <a:cs typeface="Times New Roman" panose="02020603050405020304" pitchFamily="18" charset="0"/>
            </a:rPr>
            <a:t>Moral Theory</a:t>
          </a:r>
        </a:p>
        <a:p>
          <a:pPr marL="0" lvl="0" indent="0" algn="ctr" defTabSz="102235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Utilitarianism, Deontology, Virtue Ethics</a:t>
          </a:r>
        </a:p>
      </dsp:txBody>
      <dsp:txXfrm>
        <a:off x="1602251" y="3766539"/>
        <a:ext cx="5951219" cy="13069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3F454-1919-7046-8486-7C35498A31BC}" type="datetimeFigureOut">
              <a:rPr lang="en-US" smtClean="0"/>
              <a:t>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2DBA4-16F9-4046-834B-35D17034B80F}" type="slidenum">
              <a:rPr lang="en-US" smtClean="0"/>
              <a:t>‹#›</a:t>
            </a:fld>
            <a:endParaRPr lang="en-US"/>
          </a:p>
        </p:txBody>
      </p:sp>
    </p:spTree>
    <p:extLst>
      <p:ext uri="{BB962C8B-B14F-4D97-AF65-F5344CB8AC3E}">
        <p14:creationId xmlns:p14="http://schemas.microsoft.com/office/powerpoint/2010/main" val="399461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B574-0F58-5842-B94B-A6396B46297C}" type="slidenum">
              <a:rPr lang="en-US" smtClean="0"/>
              <a:t>2</a:t>
            </a:fld>
            <a:endParaRPr lang="en-US"/>
          </a:p>
        </p:txBody>
      </p:sp>
    </p:spTree>
    <p:extLst>
      <p:ext uri="{BB962C8B-B14F-4D97-AF65-F5344CB8AC3E}">
        <p14:creationId xmlns:p14="http://schemas.microsoft.com/office/powerpoint/2010/main" val="214262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rtl="1"/>
            <a:endParaRPr lang="ar-SA" dirty="0"/>
          </a:p>
        </p:txBody>
      </p:sp>
      <p:sp>
        <p:nvSpPr>
          <p:cNvPr id="4" name="Slide Number Placeholder 3"/>
          <p:cNvSpPr>
            <a:spLocks noGrp="1"/>
          </p:cNvSpPr>
          <p:nvPr>
            <p:ph type="sldNum" sz="quarter" idx="5"/>
          </p:nvPr>
        </p:nvSpPr>
        <p:spPr/>
        <p:txBody>
          <a:bodyPr/>
          <a:lstStyle/>
          <a:p>
            <a:pPr>
              <a:defRPr/>
            </a:pPr>
            <a:fld id="{DF6E3C53-5044-4EA6-9073-A42A5680CCD9}" type="slidenum">
              <a:rPr lang="en-US" smtClean="0"/>
              <a:pPr>
                <a:defRPr/>
              </a:pPr>
              <a:t>29</a:t>
            </a:fld>
            <a:endParaRPr lang="en-US"/>
          </a:p>
        </p:txBody>
      </p:sp>
    </p:spTree>
    <p:extLst>
      <p:ext uri="{BB962C8B-B14F-4D97-AF65-F5344CB8AC3E}">
        <p14:creationId xmlns:p14="http://schemas.microsoft.com/office/powerpoint/2010/main" val="420722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endParaRPr lang="en-US" dirty="0"/>
          </a:p>
        </p:txBody>
      </p:sp>
      <p:sp>
        <p:nvSpPr>
          <p:cNvPr id="4" name="Slide Number Placeholder 3"/>
          <p:cNvSpPr>
            <a:spLocks noGrp="1"/>
          </p:cNvSpPr>
          <p:nvPr>
            <p:ph type="sldNum" sz="quarter" idx="5"/>
          </p:nvPr>
        </p:nvSpPr>
        <p:spPr/>
        <p:txBody>
          <a:bodyPr/>
          <a:lstStyle/>
          <a:p>
            <a:fld id="{6D32DBA4-16F9-4046-834B-35D17034B80F}" type="slidenum">
              <a:rPr lang="en-US" smtClean="0"/>
              <a:t>37</a:t>
            </a:fld>
            <a:endParaRPr lang="en-US"/>
          </a:p>
        </p:txBody>
      </p:sp>
    </p:spTree>
    <p:extLst>
      <p:ext uri="{BB962C8B-B14F-4D97-AF65-F5344CB8AC3E}">
        <p14:creationId xmlns:p14="http://schemas.microsoft.com/office/powerpoint/2010/main" val="130473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5"/>
          </p:nvPr>
        </p:nvSpPr>
        <p:spPr/>
        <p:txBody>
          <a:bodyPr/>
          <a:lstStyle/>
          <a:p>
            <a:fld id="{6D32DBA4-16F9-4046-834B-35D17034B80F}" type="slidenum">
              <a:rPr lang="en-US" smtClean="0"/>
              <a:t>38</a:t>
            </a:fld>
            <a:endParaRPr lang="en-US"/>
          </a:p>
        </p:txBody>
      </p:sp>
    </p:spTree>
    <p:extLst>
      <p:ext uri="{BB962C8B-B14F-4D97-AF65-F5344CB8AC3E}">
        <p14:creationId xmlns:p14="http://schemas.microsoft.com/office/powerpoint/2010/main" val="394587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2DBA4-16F9-4046-834B-35D17034B80F}" type="slidenum">
              <a:rPr lang="en-US" smtClean="0"/>
              <a:t>43</a:t>
            </a:fld>
            <a:endParaRPr lang="en-US"/>
          </a:p>
        </p:txBody>
      </p:sp>
    </p:spTree>
    <p:extLst>
      <p:ext uri="{BB962C8B-B14F-4D97-AF65-F5344CB8AC3E}">
        <p14:creationId xmlns:p14="http://schemas.microsoft.com/office/powerpoint/2010/main" val="51019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dirty="0"/>
          </a:p>
        </p:txBody>
      </p:sp>
      <p:sp>
        <p:nvSpPr>
          <p:cNvPr id="4" name="Slide Number Placeholder 3"/>
          <p:cNvSpPr>
            <a:spLocks noGrp="1"/>
          </p:cNvSpPr>
          <p:nvPr>
            <p:ph type="sldNum" sz="quarter" idx="5"/>
          </p:nvPr>
        </p:nvSpPr>
        <p:spPr/>
        <p:txBody>
          <a:bodyPr/>
          <a:lstStyle/>
          <a:p>
            <a:pPr>
              <a:defRPr/>
            </a:pPr>
            <a:fld id="{B0D0B838-531B-4E2F-BA9C-FE4562C7C15D}" type="slidenum">
              <a:rPr lang="en-US" smtClean="0"/>
              <a:pPr>
                <a:defRPr/>
              </a:pPr>
              <a:t>47</a:t>
            </a:fld>
            <a:endParaRPr lang="en-US"/>
          </a:p>
        </p:txBody>
      </p:sp>
    </p:spTree>
    <p:extLst>
      <p:ext uri="{BB962C8B-B14F-4D97-AF65-F5344CB8AC3E}">
        <p14:creationId xmlns:p14="http://schemas.microsoft.com/office/powerpoint/2010/main" val="51903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ea typeface="Arial" charset="0"/>
                <a:cs typeface="Arial" charset="0"/>
              </a:defRPr>
            </a:lvl1pPr>
            <a:lvl2pPr marL="742950" indent="-285750" eaLnBrk="0" hangingPunct="0">
              <a:defRPr u="sng">
                <a:solidFill>
                  <a:schemeClr val="tx1"/>
                </a:solidFill>
                <a:latin typeface="Arial" charset="0"/>
                <a:ea typeface="Arial" charset="0"/>
                <a:cs typeface="Arial" charset="0"/>
              </a:defRPr>
            </a:lvl2pPr>
            <a:lvl3pPr marL="1143000" indent="-228600" eaLnBrk="0" hangingPunct="0">
              <a:defRPr u="sng">
                <a:solidFill>
                  <a:schemeClr val="tx1"/>
                </a:solidFill>
                <a:latin typeface="Arial" charset="0"/>
                <a:ea typeface="Arial" charset="0"/>
                <a:cs typeface="Arial" charset="0"/>
              </a:defRPr>
            </a:lvl3pPr>
            <a:lvl4pPr marL="1600200" indent="-228600" eaLnBrk="0" hangingPunct="0">
              <a:defRPr u="sng">
                <a:solidFill>
                  <a:schemeClr val="tx1"/>
                </a:solidFill>
                <a:latin typeface="Arial" charset="0"/>
                <a:ea typeface="Arial" charset="0"/>
                <a:cs typeface="Arial" charset="0"/>
              </a:defRPr>
            </a:lvl4pPr>
            <a:lvl5pPr marL="2057400" indent="-228600" eaLnBrk="0" hangingPunct="0">
              <a:defRPr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ea typeface="Arial" charset="0"/>
                <a:cs typeface="Arial" charset="0"/>
              </a:defRPr>
            </a:lvl9pPr>
          </a:lstStyle>
          <a:p>
            <a:pPr eaLnBrk="1" hangingPunct="1"/>
            <a:fld id="{B604A4F2-4338-CC49-A7E0-570573A2C461}" type="slidenum">
              <a:rPr lang="en-CA" altLang="en-US" u="none"/>
              <a:pPr eaLnBrk="1" hangingPunct="1"/>
              <a:t>49</a:t>
            </a:fld>
            <a:endParaRPr lang="en-CA" altLang="en-US" u="non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altLang="en-US" dirty="0" err="1">
                <a:latin typeface="Arial" charset="0"/>
                <a:cs typeface="Arial" charset="0"/>
              </a:rPr>
              <a:t>ع</a:t>
            </a:r>
            <a:endParaRPr lang="en-GB" altLang="en-US" dirty="0">
              <a:latin typeface="Arial" charset="0"/>
              <a:cs typeface="Arial" charset="0"/>
            </a:endParaRPr>
          </a:p>
        </p:txBody>
      </p:sp>
    </p:spTree>
    <p:extLst>
      <p:ext uri="{BB962C8B-B14F-4D97-AF65-F5344CB8AC3E}">
        <p14:creationId xmlns:p14="http://schemas.microsoft.com/office/powerpoint/2010/main" val="347629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dirty="0"/>
          </a:p>
        </p:txBody>
      </p:sp>
      <p:sp>
        <p:nvSpPr>
          <p:cNvPr id="4" name="Slide Number Placeholder 3"/>
          <p:cNvSpPr>
            <a:spLocks noGrp="1"/>
          </p:cNvSpPr>
          <p:nvPr>
            <p:ph type="sldNum" sz="quarter" idx="5"/>
          </p:nvPr>
        </p:nvSpPr>
        <p:spPr/>
        <p:txBody>
          <a:bodyPr/>
          <a:lstStyle/>
          <a:p>
            <a:pPr>
              <a:defRPr/>
            </a:pPr>
            <a:fld id="{42396428-CCBD-4066-A372-8FA415BC1B38}" type="slidenum">
              <a:rPr lang="en-US" smtClean="0"/>
              <a:pPr>
                <a:defRPr/>
              </a:pPr>
              <a:t>50</a:t>
            </a:fld>
            <a:endParaRPr lang="en-US"/>
          </a:p>
        </p:txBody>
      </p:sp>
    </p:spTree>
    <p:extLst>
      <p:ext uri="{BB962C8B-B14F-4D97-AF65-F5344CB8AC3E}">
        <p14:creationId xmlns:p14="http://schemas.microsoft.com/office/powerpoint/2010/main" val="369246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5AA9FC-E344-4015-A009-979D21A94D75}" type="slidenum">
              <a:rPr lang="en-US" smtClean="0"/>
              <a:pPr>
                <a:defRPr/>
              </a:pPr>
              <a:t>51</a:t>
            </a:fld>
            <a:endParaRPr lang="en-US"/>
          </a:p>
        </p:txBody>
      </p:sp>
    </p:spTree>
    <p:extLst>
      <p:ext uri="{BB962C8B-B14F-4D97-AF65-F5344CB8AC3E}">
        <p14:creationId xmlns:p14="http://schemas.microsoft.com/office/powerpoint/2010/main" val="94079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B574-0F58-5842-B94B-A6396B46297C}" type="slidenum">
              <a:rPr lang="en-US" smtClean="0"/>
              <a:t>3</a:t>
            </a:fld>
            <a:endParaRPr lang="en-US"/>
          </a:p>
        </p:txBody>
      </p:sp>
    </p:spTree>
    <p:extLst>
      <p:ext uri="{BB962C8B-B14F-4D97-AF65-F5344CB8AC3E}">
        <p14:creationId xmlns:p14="http://schemas.microsoft.com/office/powerpoint/2010/main" val="299724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3F1B574-0F58-5842-B94B-A6396B46297C}" type="slidenum">
              <a:rPr lang="en-US" smtClean="0"/>
              <a:t>4</a:t>
            </a:fld>
            <a:endParaRPr lang="en-US"/>
          </a:p>
        </p:txBody>
      </p:sp>
    </p:spTree>
    <p:extLst>
      <p:ext uri="{BB962C8B-B14F-4D97-AF65-F5344CB8AC3E}">
        <p14:creationId xmlns:p14="http://schemas.microsoft.com/office/powerpoint/2010/main" val="301944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ea typeface="Arial" charset="0"/>
                <a:cs typeface="Arial" charset="0"/>
              </a:defRPr>
            </a:lvl1pPr>
            <a:lvl2pPr marL="742950" indent="-285750" eaLnBrk="0" hangingPunct="0">
              <a:defRPr u="sng">
                <a:solidFill>
                  <a:schemeClr val="tx1"/>
                </a:solidFill>
                <a:latin typeface="Arial" charset="0"/>
                <a:ea typeface="Arial" charset="0"/>
                <a:cs typeface="Arial" charset="0"/>
              </a:defRPr>
            </a:lvl2pPr>
            <a:lvl3pPr marL="1143000" indent="-228600" eaLnBrk="0" hangingPunct="0">
              <a:defRPr u="sng">
                <a:solidFill>
                  <a:schemeClr val="tx1"/>
                </a:solidFill>
                <a:latin typeface="Arial" charset="0"/>
                <a:ea typeface="Arial" charset="0"/>
                <a:cs typeface="Arial" charset="0"/>
              </a:defRPr>
            </a:lvl3pPr>
            <a:lvl4pPr marL="1600200" indent="-228600" eaLnBrk="0" hangingPunct="0">
              <a:defRPr u="sng">
                <a:solidFill>
                  <a:schemeClr val="tx1"/>
                </a:solidFill>
                <a:latin typeface="Arial" charset="0"/>
                <a:ea typeface="Arial" charset="0"/>
                <a:cs typeface="Arial" charset="0"/>
              </a:defRPr>
            </a:lvl4pPr>
            <a:lvl5pPr marL="2057400" indent="-228600" eaLnBrk="0" hangingPunct="0">
              <a:defRPr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ea typeface="Arial" charset="0"/>
                <a:cs typeface="Arial" charset="0"/>
              </a:defRPr>
            </a:lvl9pPr>
          </a:lstStyle>
          <a:p>
            <a:pPr eaLnBrk="1" hangingPunct="1"/>
            <a:fld id="{29BB2FBE-B921-1648-BEE9-CCE06D26B057}" type="slidenum">
              <a:rPr lang="en-CA" altLang="en-US" u="none"/>
              <a:pPr eaLnBrk="1" hangingPunct="1"/>
              <a:t>11</a:t>
            </a:fld>
            <a:endParaRPr lang="en-CA" altLang="en-US" u="non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ar-SA" altLang="en-US">
              <a:latin typeface="Arial" charset="0"/>
              <a:cs typeface="Arial" charset="0"/>
            </a:endParaRPr>
          </a:p>
        </p:txBody>
      </p:sp>
    </p:spTree>
    <p:extLst>
      <p:ext uri="{BB962C8B-B14F-4D97-AF65-F5344CB8AC3E}">
        <p14:creationId xmlns:p14="http://schemas.microsoft.com/office/powerpoint/2010/main" val="119875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ea typeface="Arial" charset="0"/>
                <a:cs typeface="Arial" charset="0"/>
              </a:defRPr>
            </a:lvl1pPr>
            <a:lvl2pPr marL="742950" indent="-285750" eaLnBrk="0" hangingPunct="0">
              <a:defRPr u="sng">
                <a:solidFill>
                  <a:schemeClr val="tx1"/>
                </a:solidFill>
                <a:latin typeface="Arial" charset="0"/>
                <a:ea typeface="Arial" charset="0"/>
                <a:cs typeface="Arial" charset="0"/>
              </a:defRPr>
            </a:lvl2pPr>
            <a:lvl3pPr marL="1143000" indent="-228600" eaLnBrk="0" hangingPunct="0">
              <a:defRPr u="sng">
                <a:solidFill>
                  <a:schemeClr val="tx1"/>
                </a:solidFill>
                <a:latin typeface="Arial" charset="0"/>
                <a:ea typeface="Arial" charset="0"/>
                <a:cs typeface="Arial" charset="0"/>
              </a:defRPr>
            </a:lvl3pPr>
            <a:lvl4pPr marL="1600200" indent="-228600" eaLnBrk="0" hangingPunct="0">
              <a:defRPr u="sng">
                <a:solidFill>
                  <a:schemeClr val="tx1"/>
                </a:solidFill>
                <a:latin typeface="Arial" charset="0"/>
                <a:ea typeface="Arial" charset="0"/>
                <a:cs typeface="Arial" charset="0"/>
              </a:defRPr>
            </a:lvl4pPr>
            <a:lvl5pPr marL="2057400" indent="-228600" eaLnBrk="0" hangingPunct="0">
              <a:defRPr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ea typeface="Arial" charset="0"/>
                <a:cs typeface="Arial" charset="0"/>
              </a:defRPr>
            </a:lvl9pPr>
          </a:lstStyle>
          <a:p>
            <a:pPr eaLnBrk="1" hangingPunct="1"/>
            <a:fld id="{4B412B36-3A2F-6C4D-BDDF-E12D78E1370E}" type="slidenum">
              <a:rPr lang="en-CA" altLang="en-US" u="none"/>
              <a:pPr eaLnBrk="1" hangingPunct="1"/>
              <a:t>12</a:t>
            </a:fld>
            <a:endParaRPr lang="en-CA" altLang="en-US" u="non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ar-SA" altLang="en-US">
              <a:latin typeface="Arial" charset="0"/>
              <a:cs typeface="Arial" charset="0"/>
            </a:endParaRPr>
          </a:p>
        </p:txBody>
      </p:sp>
    </p:spTree>
    <p:extLst>
      <p:ext uri="{BB962C8B-B14F-4D97-AF65-F5344CB8AC3E}">
        <p14:creationId xmlns:p14="http://schemas.microsoft.com/office/powerpoint/2010/main" val="169885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F1B574-0F58-5842-B94B-A6396B46297C}" type="slidenum">
              <a:rPr lang="en-US" smtClean="0"/>
              <a:t>13</a:t>
            </a:fld>
            <a:endParaRPr lang="en-US"/>
          </a:p>
        </p:txBody>
      </p:sp>
    </p:spTree>
    <p:extLst>
      <p:ext uri="{BB962C8B-B14F-4D97-AF65-F5344CB8AC3E}">
        <p14:creationId xmlns:p14="http://schemas.microsoft.com/office/powerpoint/2010/main" val="76939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1B574-0F58-5842-B94B-A6396B46297C}" type="slidenum">
              <a:rPr lang="en-US" smtClean="0"/>
              <a:t>15</a:t>
            </a:fld>
            <a:endParaRPr lang="en-US"/>
          </a:p>
        </p:txBody>
      </p:sp>
    </p:spTree>
    <p:extLst>
      <p:ext uri="{BB962C8B-B14F-4D97-AF65-F5344CB8AC3E}">
        <p14:creationId xmlns:p14="http://schemas.microsoft.com/office/powerpoint/2010/main" val="6248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28904-C17F-FF47-8FE8-017DD052765E}" type="slidenum">
              <a:rPr lang="en-US" smtClean="0"/>
              <a:t>21</a:t>
            </a:fld>
            <a:endParaRPr lang="en-US"/>
          </a:p>
        </p:txBody>
      </p:sp>
    </p:spTree>
    <p:extLst>
      <p:ext uri="{BB962C8B-B14F-4D97-AF65-F5344CB8AC3E}">
        <p14:creationId xmlns:p14="http://schemas.microsoft.com/office/powerpoint/2010/main" val="237855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2DBA4-16F9-4046-834B-35D17034B80F}" type="slidenum">
              <a:rPr lang="en-US" smtClean="0"/>
              <a:t>23</a:t>
            </a:fld>
            <a:endParaRPr lang="en-US"/>
          </a:p>
        </p:txBody>
      </p:sp>
    </p:spTree>
    <p:extLst>
      <p:ext uri="{BB962C8B-B14F-4D97-AF65-F5344CB8AC3E}">
        <p14:creationId xmlns:p14="http://schemas.microsoft.com/office/powerpoint/2010/main" val="16120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9D4B-3352-3F41-A3EC-A5247A615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61F63-97FF-C14F-8F83-9B4C28BF4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C0D42F-587D-6B41-B936-21F3CB2BB108}"/>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DB24E6FE-9E2E-F14E-9674-DF05B8C92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09DFB-05F3-D341-9EE6-A892A423FCD6}"/>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147087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D924-193E-0042-ACF9-370B7F4EF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A6021-ECA6-6341-B45A-FB316866A6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712EC-39B8-0447-B145-118CD7924492}"/>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D32A39F3-5846-B749-844E-70C67CE92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B9F3F-F5E2-A843-AACA-37E3B9C38D61}"/>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325621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19558-CED9-4A45-BC68-192ADF2217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3B887-BB6A-8448-84B9-46243D9CCE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C1B48-E3CC-DF4D-8889-DF7A0BE96080}"/>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FB144477-3403-CC4B-BDA0-69F4B0700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6BB58-6A36-3A41-BBCB-5864C2807B8E}"/>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347563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DF87-2E28-0E49-814F-9C721B015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97911-EA3F-4649-8B29-A207CE5335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E3F6D-3763-B043-BA46-8352A1298C55}"/>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193B53B5-AFE6-864C-8C0C-CC668C455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66A99-5522-3943-9965-BDD0157F8DBE}"/>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29149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03E1-4356-9848-A8AA-FD54DFDB4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62F2F-4834-F74D-9158-CA625CFEA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3F06B3-6CBE-DE4B-9BDB-B558D2846449}"/>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8EE9BEF6-3547-8642-8029-27B7EDF6C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BE39B-58A4-1546-99DA-C4D00D83FEE3}"/>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165881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4BD8-2E26-E143-B941-1F48D0CCB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AB236-FDCA-814C-B965-F7DE086F7D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13B32-7290-6641-9EDE-C3938C6896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8EF08-A03E-FA42-A221-5951FA25286D}"/>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6" name="Footer Placeholder 5">
            <a:extLst>
              <a:ext uri="{FF2B5EF4-FFF2-40B4-BE49-F238E27FC236}">
                <a16:creationId xmlns:a16="http://schemas.microsoft.com/office/drawing/2014/main" id="{3F9552A5-E67F-9D44-856D-3944D50CF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585C3-D04D-AC45-B6C8-1D88C4065E6F}"/>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4056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11C5-125E-694E-9751-E9AF935D74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A5825-7B2C-5748-9A52-53544D5ED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7EC87F-38FE-F54E-9FB6-8BA11290F0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5748B-B8C6-CF49-A182-4BF854B8E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3101CF-F32E-DE4F-92DE-AAAFB52616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3D2FF-E7A7-9D46-9A21-C2CAA10B525D}"/>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8" name="Footer Placeholder 7">
            <a:extLst>
              <a:ext uri="{FF2B5EF4-FFF2-40B4-BE49-F238E27FC236}">
                <a16:creationId xmlns:a16="http://schemas.microsoft.com/office/drawing/2014/main" id="{4452206A-0FEB-F347-9BD1-9D265D241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2413C6-E5CA-E647-AEFC-B99160EFE507}"/>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187928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8E54-1FE0-7E4C-8BEF-A40407AA4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E645F-8AEB-D042-874B-2BAD15318404}"/>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4" name="Footer Placeholder 3">
            <a:extLst>
              <a:ext uri="{FF2B5EF4-FFF2-40B4-BE49-F238E27FC236}">
                <a16:creationId xmlns:a16="http://schemas.microsoft.com/office/drawing/2014/main" id="{C6F3096C-7AF4-E34A-A797-7BFFEFC9C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737BD-B3E1-1E48-9C41-B916D034C7C1}"/>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50878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6B85D-915A-A241-B476-53C5F2A76426}"/>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3" name="Footer Placeholder 2">
            <a:extLst>
              <a:ext uri="{FF2B5EF4-FFF2-40B4-BE49-F238E27FC236}">
                <a16:creationId xmlns:a16="http://schemas.microsoft.com/office/drawing/2014/main" id="{1911251D-A5AF-154C-B972-758ED244C8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EAFC0-170D-C54A-A3C5-91EA1AFEB79A}"/>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395165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2D44-15DC-C846-AF44-A94C0B326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BDF2CF-B9E2-4148-AFA9-A3F4A0E3E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F3B70-1A0F-A344-9CCA-6549C38BF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0B0FB3-CDC4-784B-BE33-301D7A438211}"/>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6" name="Footer Placeholder 5">
            <a:extLst>
              <a:ext uri="{FF2B5EF4-FFF2-40B4-BE49-F238E27FC236}">
                <a16:creationId xmlns:a16="http://schemas.microsoft.com/office/drawing/2014/main" id="{10B81B69-2A9B-9B4C-BED4-2441242C9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D2294-E970-BE44-A687-CD7F7D10F9CE}"/>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161048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BFB4-A7DE-544A-94B3-1381054A4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A07D3-74E8-0A49-8D55-ECBDB9B92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C561F-4CC6-AE40-A09D-1DEC342DD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8484E1-4175-E449-B3BD-140583705B7A}"/>
              </a:ext>
            </a:extLst>
          </p:cNvPr>
          <p:cNvSpPr>
            <a:spLocks noGrp="1"/>
          </p:cNvSpPr>
          <p:nvPr>
            <p:ph type="dt" sz="half" idx="10"/>
          </p:nvPr>
        </p:nvSpPr>
        <p:spPr/>
        <p:txBody>
          <a:bodyPr/>
          <a:lstStyle/>
          <a:p>
            <a:fld id="{AFF9D77D-DE6C-F840-877F-738B98D6CD61}" type="datetimeFigureOut">
              <a:rPr lang="en-US" smtClean="0"/>
              <a:t>1/24/21</a:t>
            </a:fld>
            <a:endParaRPr lang="en-US"/>
          </a:p>
        </p:txBody>
      </p:sp>
      <p:sp>
        <p:nvSpPr>
          <p:cNvPr id="6" name="Footer Placeholder 5">
            <a:extLst>
              <a:ext uri="{FF2B5EF4-FFF2-40B4-BE49-F238E27FC236}">
                <a16:creationId xmlns:a16="http://schemas.microsoft.com/office/drawing/2014/main" id="{92EBB9D8-EE38-AD42-B7EE-B40FB55E1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09F03-BA9F-EC47-B2A2-24FA9C2382CD}"/>
              </a:ext>
            </a:extLst>
          </p:cNvPr>
          <p:cNvSpPr>
            <a:spLocks noGrp="1"/>
          </p:cNvSpPr>
          <p:nvPr>
            <p:ph type="sldNum" sz="quarter" idx="12"/>
          </p:nvPr>
        </p:nvSpPr>
        <p:spPr/>
        <p:txBody>
          <a:bodyPr/>
          <a:lstStyle/>
          <a:p>
            <a:fld id="{24CD0FE7-2A0F-6D47-A601-3CE425197750}" type="slidenum">
              <a:rPr lang="en-US" smtClean="0"/>
              <a:t>‹#›</a:t>
            </a:fld>
            <a:endParaRPr lang="en-US"/>
          </a:p>
        </p:txBody>
      </p:sp>
    </p:spTree>
    <p:extLst>
      <p:ext uri="{BB962C8B-B14F-4D97-AF65-F5344CB8AC3E}">
        <p14:creationId xmlns:p14="http://schemas.microsoft.com/office/powerpoint/2010/main" val="224411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283D5-6D70-1148-A2EF-28B3659FE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BE76B-F468-BD4B-A18E-3EC735703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5D7FB-C309-C64B-843A-80136F1AF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9D77D-DE6C-F840-877F-738B98D6CD61}" type="datetimeFigureOut">
              <a:rPr lang="en-US" smtClean="0"/>
              <a:t>1/24/21</a:t>
            </a:fld>
            <a:endParaRPr lang="en-US"/>
          </a:p>
        </p:txBody>
      </p:sp>
      <p:sp>
        <p:nvSpPr>
          <p:cNvPr id="5" name="Footer Placeholder 4">
            <a:extLst>
              <a:ext uri="{FF2B5EF4-FFF2-40B4-BE49-F238E27FC236}">
                <a16:creationId xmlns:a16="http://schemas.microsoft.com/office/drawing/2014/main" id="{8897BD06-6B8D-0A4B-B167-176B947D5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B9E7F-810A-0A42-BC14-2D0831E6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D0FE7-2A0F-6D47-A601-3CE425197750}" type="slidenum">
              <a:rPr lang="en-US" smtClean="0"/>
              <a:t>‹#›</a:t>
            </a:fld>
            <a:endParaRPr lang="en-US"/>
          </a:p>
        </p:txBody>
      </p:sp>
    </p:spTree>
    <p:extLst>
      <p:ext uri="{BB962C8B-B14F-4D97-AF65-F5344CB8AC3E}">
        <p14:creationId xmlns:p14="http://schemas.microsoft.com/office/powerpoint/2010/main" val="209254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0E21-52EC-9C4B-897F-BB72578CBBDE}"/>
              </a:ext>
            </a:extLst>
          </p:cNvPr>
          <p:cNvSpPr>
            <a:spLocks noGrp="1"/>
          </p:cNvSpPr>
          <p:nvPr>
            <p:ph type="ctrTitle"/>
          </p:nvPr>
        </p:nvSpPr>
        <p:spPr>
          <a:xfrm>
            <a:off x="963990" y="135466"/>
            <a:ext cx="10264019" cy="3084285"/>
          </a:xfrm>
        </p:spPr>
        <p:txBody>
          <a:bodyPr>
            <a:normAutofit/>
          </a:bodyPr>
          <a:lstStyle/>
          <a:p>
            <a:r>
              <a:rPr lang="en-US" b="1" dirty="0">
                <a:solidFill>
                  <a:srgbClr val="0432FF"/>
                </a:solidFill>
                <a:latin typeface="Times New Roman" panose="02020603050405020304" pitchFamily="18" charset="0"/>
                <a:cs typeface="Times New Roman" panose="02020603050405020304" pitchFamily="18" charset="0"/>
              </a:rPr>
              <a:t>Introduction to Moral Theory</a:t>
            </a:r>
            <a:br>
              <a:rPr lang="en-US" b="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Medical Ethics Theories and Principles</a:t>
            </a:r>
          </a:p>
        </p:txBody>
      </p:sp>
      <p:sp>
        <p:nvSpPr>
          <p:cNvPr id="3" name="Subtitle 2">
            <a:extLst>
              <a:ext uri="{FF2B5EF4-FFF2-40B4-BE49-F238E27FC236}">
                <a16:creationId xmlns:a16="http://schemas.microsoft.com/office/drawing/2014/main" id="{89F1A57B-F33D-694D-B886-036ABE11037B}"/>
              </a:ext>
            </a:extLst>
          </p:cNvPr>
          <p:cNvSpPr>
            <a:spLocks noGrp="1"/>
          </p:cNvSpPr>
          <p:nvPr>
            <p:ph type="subTitle" idx="1"/>
          </p:nvPr>
        </p:nvSpPr>
        <p:spPr>
          <a:xfrm>
            <a:off x="1524000" y="4044462"/>
            <a:ext cx="9144000" cy="1213338"/>
          </a:xfrm>
        </p:spPr>
        <p:txBody>
          <a:bodyPr>
            <a:normAutofit fontScale="92500" lnSpcReduction="10000"/>
          </a:bodyPr>
          <a:lstStyle/>
          <a:p>
            <a:r>
              <a:rPr lang="en-US" i="1" dirty="0">
                <a:latin typeface="Times New Roman" panose="02020603050405020304" pitchFamily="18" charset="0"/>
                <a:cs typeface="Times New Roman" panose="02020603050405020304" pitchFamily="18" charset="0"/>
              </a:rPr>
              <a:t>Ruaim A. Muaygil, MD, MBE, HEC-C, PhD</a:t>
            </a:r>
          </a:p>
          <a:p>
            <a:r>
              <a:rPr lang="en-US" i="1" dirty="0">
                <a:latin typeface="Times New Roman" panose="02020603050405020304" pitchFamily="18" charset="0"/>
                <a:cs typeface="Times New Roman" panose="02020603050405020304" pitchFamily="18" charset="0"/>
              </a:rPr>
              <a:t>Assistant Professor of Health Care Ethics &amp; Clinical Ethics Consultant</a:t>
            </a:r>
          </a:p>
          <a:p>
            <a:r>
              <a:rPr lang="en-US" i="1" dirty="0">
                <a:latin typeface="Times New Roman" panose="02020603050405020304" pitchFamily="18" charset="0"/>
                <a:cs typeface="Times New Roman" panose="02020603050405020304" pitchFamily="18" charset="0"/>
              </a:rPr>
              <a:t>Department of Medical Education</a:t>
            </a:r>
          </a:p>
        </p:txBody>
      </p:sp>
    </p:spTree>
    <p:extLst>
      <p:ext uri="{BB962C8B-B14F-4D97-AF65-F5344CB8AC3E}">
        <p14:creationId xmlns:p14="http://schemas.microsoft.com/office/powerpoint/2010/main" val="22759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ستطيل 1"/>
          <p:cNvSpPr>
            <a:spLocks noChangeArrowheads="1"/>
          </p:cNvSpPr>
          <p:nvPr/>
        </p:nvSpPr>
        <p:spPr bwMode="auto">
          <a:xfrm>
            <a:off x="368710" y="1518145"/>
            <a:ext cx="1163647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rtl="1">
              <a:spcBef>
                <a:spcPct val="0"/>
              </a:spcBef>
              <a:buNone/>
            </a:pPr>
            <a:r>
              <a:rPr lang="ar-SA" altLang="en-US" sz="3600" u="sng" dirty="0">
                <a:solidFill>
                  <a:srgbClr val="000000"/>
                </a:solidFill>
                <a:latin typeface="Tahoma" charset="0"/>
              </a:rPr>
              <a:t>معنى</a:t>
            </a:r>
            <a:r>
              <a:rPr lang="ar-SA" altLang="en-US" sz="3600" u="sng" dirty="0">
                <a:solidFill>
                  <a:srgbClr val="0432FF"/>
                </a:solidFill>
                <a:latin typeface="Tahoma" charset="0"/>
              </a:rPr>
              <a:t> فلسفة</a:t>
            </a:r>
            <a:r>
              <a:rPr lang="ar-SA" altLang="en-US" sz="3600" u="sng" dirty="0">
                <a:solidFill>
                  <a:srgbClr val="000000"/>
                </a:solidFill>
                <a:latin typeface="Tahoma" charset="0"/>
              </a:rPr>
              <a:t> في معجم المعاني الجامع - معجم عربي عربي</a:t>
            </a:r>
            <a:br>
              <a:rPr lang="ar-SA" altLang="en-US" sz="3600" dirty="0">
                <a:latin typeface="AmiriWeb" charset="0"/>
              </a:rPr>
            </a:br>
            <a:r>
              <a:rPr lang="ar-SA" altLang="en-US" sz="3600" dirty="0">
                <a:solidFill>
                  <a:srgbClr val="237EB5"/>
                </a:solidFill>
                <a:latin typeface="AmiriWeb" charset="0"/>
              </a:rPr>
              <a:t>ف</a:t>
            </a:r>
            <a:r>
              <a:rPr lang="ar-SA" altLang="en-US" sz="3600" dirty="0">
                <a:solidFill>
                  <a:srgbClr val="0432FF"/>
                </a:solidFill>
                <a:latin typeface="AmiriWeb" charset="0"/>
              </a:rPr>
              <a:t>َلْسَفة</a:t>
            </a:r>
            <a:r>
              <a:rPr lang="ar-SA" altLang="en-US" sz="3600" dirty="0">
                <a:solidFill>
                  <a:srgbClr val="237EB5"/>
                </a:solidFill>
                <a:latin typeface="AmiriWeb" charset="0"/>
              </a:rPr>
              <a:t> </a:t>
            </a:r>
            <a:r>
              <a:rPr lang="ar-SA" altLang="en-US" sz="3600" dirty="0">
                <a:solidFill>
                  <a:srgbClr val="333333"/>
                </a:solidFill>
                <a:latin typeface="AmiriWeb" charset="0"/>
              </a:rPr>
              <a:t>: </a:t>
            </a:r>
            <a:r>
              <a:rPr lang="ar-SA" altLang="en-US" sz="3600" dirty="0">
                <a:latin typeface="AmiriWeb" charset="0"/>
              </a:rPr>
              <a:t>مصدر فَلسَفَ </a:t>
            </a:r>
            <a:br>
              <a:rPr lang="ar-SA" altLang="en-US" sz="3600" dirty="0">
                <a:latin typeface="AmiriWeb" charset="0"/>
              </a:rPr>
            </a:br>
            <a:r>
              <a:rPr lang="ar-SA" altLang="en-US" sz="3600" dirty="0">
                <a:solidFill>
                  <a:srgbClr val="0432FF"/>
                </a:solidFill>
                <a:latin typeface="AmiriWeb" charset="0"/>
              </a:rPr>
              <a:t>الفَلْسَفَةُ </a:t>
            </a:r>
            <a:r>
              <a:rPr lang="ar-SA" altLang="en-US" sz="3600" dirty="0">
                <a:solidFill>
                  <a:srgbClr val="333333"/>
                </a:solidFill>
                <a:latin typeface="AmiriWeb" charset="0"/>
              </a:rPr>
              <a:t>: </a:t>
            </a:r>
            <a:r>
              <a:rPr lang="ar-SA" altLang="en-US" sz="3600" dirty="0">
                <a:latin typeface="AmiriWeb" charset="0"/>
              </a:rPr>
              <a:t>كَلِمَةٌ تَعْنِي فِي الأَصْلِ الْحِكْمَةَ ، مَحَبَّةَ الْحِكْمَةِ وَصَارَ يُقْصَدُ بِهَا كُلُّ الأَفْكَارِ الْمُسْتَنْبَطَةِ بِالْعَقْلِ وَإِعْمَالِ الْفِكْرِ حَوْلَ الْمَوْجُودَاتِ وَمَبَادِئِهَا وَعِلَلِهَا</a:t>
            </a:r>
            <a:r>
              <a:rPr lang="ar-SA" altLang="en-US" sz="3600" dirty="0">
                <a:solidFill>
                  <a:srgbClr val="FF0000"/>
                </a:solidFill>
                <a:latin typeface="AmiriWeb" charset="0"/>
              </a:rPr>
              <a:t> </a:t>
            </a:r>
            <a:endParaRPr lang="en-US" altLang="en-US" sz="3600" dirty="0">
              <a:solidFill>
                <a:srgbClr val="FF0000"/>
              </a:solidFill>
              <a:latin typeface="AmiriWeb" charset="0"/>
            </a:endParaRPr>
          </a:p>
          <a:p>
            <a:pPr marL="571500" indent="-571500" algn="r" rtl="1">
              <a:spcBef>
                <a:spcPct val="0"/>
              </a:spcBef>
              <a:buFont typeface="Wingdings" pitchFamily="2" charset="2"/>
              <a:buChar char="§"/>
            </a:pPr>
            <a:r>
              <a:rPr lang="ar-SA" altLang="en-US" sz="3600" dirty="0">
                <a:ea typeface="Times New Roman" charset="0"/>
              </a:rPr>
              <a:t>درس المَبادئ الأولى وتَفْسير المَعْرفة تَفْسيرًا عَقْليًّا. وكانت تشمل العُلوم جميعًا، واقتصرت في هذا العَصْر على المَنْطق والأَخلاق وعِلْم الجمال وما وراء الطَّبيعة</a:t>
            </a:r>
            <a:endParaRPr lang="ar-SA" altLang="en-US" sz="3600" dirty="0">
              <a:solidFill>
                <a:srgbClr val="FF0000"/>
              </a:solidFill>
              <a:latin typeface="AmiriWeb" charset="0"/>
            </a:endParaRPr>
          </a:p>
        </p:txBody>
      </p:sp>
      <p:sp>
        <p:nvSpPr>
          <p:cNvPr id="21507" name="مستطيل 2"/>
          <p:cNvSpPr>
            <a:spLocks noChangeArrowheads="1"/>
          </p:cNvSpPr>
          <p:nvPr/>
        </p:nvSpPr>
        <p:spPr bwMode="auto">
          <a:xfrm>
            <a:off x="1454589" y="314632"/>
            <a:ext cx="1032878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rtl="1">
              <a:spcBef>
                <a:spcPct val="0"/>
              </a:spcBef>
              <a:buFontTx/>
              <a:buNone/>
            </a:pPr>
            <a:r>
              <a:rPr lang="ar-SA" altLang="en-US" sz="3600" b="1" dirty="0">
                <a:solidFill>
                  <a:srgbClr val="000000"/>
                </a:solidFill>
                <a:latin typeface="Tahoma" charset="0"/>
              </a:rPr>
              <a:t>النظريات الأخلاقية تنبع من علم الفلسفة</a:t>
            </a:r>
          </a:p>
          <a:p>
            <a:pPr algn="r" rtl="1">
              <a:spcBef>
                <a:spcPct val="0"/>
              </a:spcBef>
              <a:buFontTx/>
              <a:buNone/>
            </a:pPr>
            <a:endParaRPr lang="en-US" altLang="en-US" sz="3600" b="1" dirty="0">
              <a:solidFill>
                <a:srgbClr val="000000"/>
              </a:solidFill>
              <a:latin typeface="Tahoma" charset="0"/>
            </a:endParaRPr>
          </a:p>
          <a:p>
            <a:pPr algn="r" rtl="1">
              <a:spcBef>
                <a:spcPct val="0"/>
              </a:spcBef>
              <a:buFontTx/>
              <a:buNone/>
            </a:pPr>
            <a:endParaRPr lang="en-US" altLang="en-US" b="1" dirty="0">
              <a:solidFill>
                <a:srgbClr val="000000"/>
              </a:solidFill>
              <a:latin typeface="Tahoma" charset="0"/>
            </a:endParaRPr>
          </a:p>
          <a:p>
            <a:pPr algn="r" rtl="1">
              <a:spcBef>
                <a:spcPct val="0"/>
              </a:spcBef>
              <a:buFontTx/>
              <a:buNone/>
            </a:pPr>
            <a:endParaRPr lang="ar-SA" altLang="en-US" b="1" dirty="0">
              <a:solidFill>
                <a:srgbClr val="000000"/>
              </a:solidFill>
              <a:latin typeface="Tahoma" charset="0"/>
            </a:endParaRPr>
          </a:p>
        </p:txBody>
      </p:sp>
    </p:spTree>
    <p:extLst>
      <p:ext uri="{BB962C8B-B14F-4D97-AF65-F5344CB8AC3E}">
        <p14:creationId xmlns:p14="http://schemas.microsoft.com/office/powerpoint/2010/main" val="346579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eaLnBrk="1" hangingPunct="1"/>
            <a:r>
              <a:rPr lang="ar-SA" altLang="en-US" b="1" dirty="0">
                <a:solidFill>
                  <a:srgbClr val="0432FF"/>
                </a:solidFill>
              </a:rPr>
              <a:t>السمات العامة للفلسفات الغربية</a:t>
            </a:r>
            <a:endParaRPr lang="en-US" altLang="en-US" dirty="0">
              <a:solidFill>
                <a:srgbClr val="0432FF"/>
              </a:solidFill>
            </a:endParaRPr>
          </a:p>
        </p:txBody>
      </p:sp>
      <p:sp>
        <p:nvSpPr>
          <p:cNvPr id="7171" name="Rectangle 3"/>
          <p:cNvSpPr>
            <a:spLocks noGrp="1" noChangeArrowheads="1"/>
          </p:cNvSpPr>
          <p:nvPr>
            <p:ph type="body" idx="1"/>
          </p:nvPr>
        </p:nvSpPr>
        <p:spPr>
          <a:xfrm>
            <a:off x="838200" y="1872343"/>
            <a:ext cx="11049000" cy="4652284"/>
          </a:xfrm>
        </p:spPr>
        <p:txBody>
          <a:bodyPr>
            <a:normAutofit/>
          </a:bodyPr>
          <a:lstStyle/>
          <a:p>
            <a:pPr algn="r" rtl="1" eaLnBrk="1" hangingPunct="1"/>
            <a:r>
              <a:rPr lang="ar-SA" altLang="en-US" sz="3200" dirty="0"/>
              <a:t>الا دينية </a:t>
            </a:r>
            <a:r>
              <a:rPr lang="en-US" altLang="en-US" sz="3200" dirty="0">
                <a:latin typeface="Times New Roman" panose="02020603050405020304" pitchFamily="18" charset="0"/>
                <a:cs typeface="Times New Roman" panose="02020603050405020304" pitchFamily="18" charset="0"/>
              </a:rPr>
              <a:t>Secular</a:t>
            </a:r>
            <a:r>
              <a:rPr lang="ar-SA" altLang="en-US" sz="3200" dirty="0"/>
              <a:t> بمعنى أنها لا تتبنى تعاليماً دينية بعينها</a:t>
            </a:r>
          </a:p>
          <a:p>
            <a:pPr lvl="1" algn="r" rtl="1"/>
            <a:r>
              <a:rPr lang="ar-SA" altLang="en-US" sz="2800" dirty="0">
                <a:ea typeface="Times New Roman" charset="0"/>
              </a:rPr>
              <a:t>بعض الفلسفات تلغي الدين من حسابها تماما وبعضها تعطيه مجالا بسيطا</a:t>
            </a:r>
            <a:endParaRPr lang="ar-SA" altLang="en-US" sz="2800" dirty="0"/>
          </a:p>
          <a:p>
            <a:pPr algn="r" rtl="1" eaLnBrk="1" hangingPunct="1"/>
            <a:r>
              <a:rPr lang="ar-SA" altLang="en-US" sz="3200" dirty="0"/>
              <a:t>الفردية </a:t>
            </a:r>
            <a:r>
              <a:rPr lang="en-US" altLang="en-US" sz="3200" dirty="0">
                <a:latin typeface="Times New Roman" panose="02020603050405020304" pitchFamily="18" charset="0"/>
                <a:cs typeface="Times New Roman" panose="02020603050405020304" pitchFamily="18" charset="0"/>
              </a:rPr>
              <a:t>individualism</a:t>
            </a:r>
            <a:r>
              <a:rPr lang="ar-SA" altLang="en-US" sz="3200" dirty="0"/>
              <a:t> الإنسان الفرد ومصلحته وسعادته هي الأسس التي تحدد ماهية الصواب والخطأ.</a:t>
            </a:r>
          </a:p>
          <a:p>
            <a:pPr algn="r" rtl="1"/>
            <a:r>
              <a:rPr lang="ar-SA" altLang="en-US" sz="3200" dirty="0">
                <a:solidFill>
                  <a:srgbClr val="0432FF"/>
                </a:solidFill>
                <a:latin typeface="Arial" charset="0"/>
              </a:rPr>
              <a:t>غاية الأخلاق عند الفلاسفة</a:t>
            </a:r>
            <a:r>
              <a:rPr lang="ar-SA" altLang="en-US" sz="3200" dirty="0">
                <a:latin typeface="Arial" charset="0"/>
              </a:rPr>
              <a:t>: </a:t>
            </a:r>
            <a:r>
              <a:rPr lang="ar-SA" altLang="ar-SA" sz="3200" dirty="0">
                <a:latin typeface="Arial" charset="0"/>
              </a:rPr>
              <a:t>اللذة،</a:t>
            </a:r>
            <a:r>
              <a:rPr lang="ar-SA" altLang="en-US" sz="3200" dirty="0">
                <a:latin typeface="Calibri" charset="0"/>
              </a:rPr>
              <a:t> السعادة، المنفعة.</a:t>
            </a:r>
          </a:p>
          <a:p>
            <a:pPr algn="r" rtl="1"/>
            <a:r>
              <a:rPr lang="ar-SA" altLang="en-US" sz="3200" dirty="0">
                <a:solidFill>
                  <a:srgbClr val="0432FF"/>
                </a:solidFill>
                <a:latin typeface="Calibri" charset="0"/>
              </a:rPr>
              <a:t>منبع الأخلاق </a:t>
            </a:r>
            <a:r>
              <a:rPr lang="ar-SA" altLang="en-US" sz="3200" dirty="0">
                <a:latin typeface="Calibri" charset="0"/>
              </a:rPr>
              <a:t>: العرف، الضمير، السعادة والمنفعة، العقل البشري.</a:t>
            </a:r>
            <a:endParaRPr lang="en-US" altLang="en-US" sz="3200" dirty="0"/>
          </a:p>
          <a:p>
            <a:pPr algn="r" rtl="1"/>
            <a:r>
              <a:rPr lang="ar-SA" sz="3200" dirty="0"/>
              <a:t>نشأت في الغرب وأساسها الفكري هو نفسه الأساس السائد في تلك المناطق وهو </a:t>
            </a:r>
            <a:r>
              <a:rPr lang="ar-SA" sz="3200" dirty="0" err="1"/>
              <a:t>اللادينية</a:t>
            </a:r>
            <a:r>
              <a:rPr lang="ar-SA" sz="3200" dirty="0"/>
              <a:t>.</a:t>
            </a:r>
            <a:endParaRPr lang="en-US" sz="3200" dirty="0"/>
          </a:p>
          <a:p>
            <a:pPr algn="r" rtl="1" eaLnBrk="1" hangingPunct="1"/>
            <a:endParaRPr lang="en-US" altLang="en-US" sz="3200" dirty="0">
              <a:ea typeface="Times New Roman" charset="0"/>
            </a:endParaRPr>
          </a:p>
          <a:p>
            <a:pPr algn="r" rtl="1"/>
            <a:endParaRPr lang="ar-SA" altLang="en-US" sz="3200" dirty="0">
              <a:solidFill>
                <a:schemeClr val="bg2"/>
              </a:solidFill>
              <a:latin typeface="Calibri" charset="0"/>
            </a:endParaRPr>
          </a:p>
          <a:p>
            <a:pPr algn="r" rtl="1"/>
            <a:endParaRPr lang="ar-SA" altLang="en-US" sz="3200" dirty="0"/>
          </a:p>
          <a:p>
            <a:pPr algn="r" rtl="1" eaLnBrk="1" hangingPunct="1"/>
            <a:endParaRPr lang="ar-SA" altLang="en-US" sz="3200" dirty="0"/>
          </a:p>
        </p:txBody>
      </p:sp>
    </p:spTree>
    <p:extLst>
      <p:ext uri="{BB962C8B-B14F-4D97-AF65-F5344CB8AC3E}">
        <p14:creationId xmlns:p14="http://schemas.microsoft.com/office/powerpoint/2010/main" val="47714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228600"/>
            <a:ext cx="8940800" cy="1143000"/>
          </a:xfrm>
        </p:spPr>
        <p:txBody>
          <a:bodyPr/>
          <a:lstStyle/>
          <a:p>
            <a:pPr algn="ctr" eaLnBrk="1" hangingPunct="1"/>
            <a:r>
              <a:rPr lang="ar-SA" altLang="en-US" b="1" dirty="0">
                <a:solidFill>
                  <a:srgbClr val="0432FF"/>
                </a:solidFill>
              </a:rPr>
              <a:t>لماذا (نحتاج أن) نعرف عن هذه الفلسفات؟</a:t>
            </a:r>
            <a:br>
              <a:rPr lang="en-GB" altLang="en-US" sz="3200" dirty="0"/>
            </a:br>
            <a:endParaRPr lang="en-US" altLang="en-US" sz="3200" dirty="0"/>
          </a:p>
        </p:txBody>
      </p:sp>
      <p:sp>
        <p:nvSpPr>
          <p:cNvPr id="8195" name="Rectangle 3"/>
          <p:cNvSpPr>
            <a:spLocks noGrp="1" noChangeArrowheads="1"/>
          </p:cNvSpPr>
          <p:nvPr>
            <p:ph type="body" idx="1"/>
          </p:nvPr>
        </p:nvSpPr>
        <p:spPr>
          <a:xfrm>
            <a:off x="1091381" y="1712686"/>
            <a:ext cx="10592619" cy="4245662"/>
          </a:xfrm>
        </p:spPr>
        <p:txBody>
          <a:bodyPr/>
          <a:lstStyle/>
          <a:p>
            <a:pPr algn="r" rtl="1" eaLnBrk="1" hangingPunct="1"/>
            <a:r>
              <a:rPr lang="ar-SA" altLang="en-US" dirty="0"/>
              <a:t>الطبيب كائن عالمي </a:t>
            </a:r>
            <a:endParaRPr lang="en-US" altLang="en-US" dirty="0"/>
          </a:p>
          <a:p>
            <a:pPr algn="r" rtl="1" eaLnBrk="1" hangingPunct="1"/>
            <a:r>
              <a:rPr lang="ar-SA" altLang="en-US" dirty="0"/>
              <a:t>جسر الهوة المعرفية </a:t>
            </a:r>
          </a:p>
          <a:p>
            <a:pPr algn="r" rtl="1" eaLnBrk="1" hangingPunct="1"/>
            <a:r>
              <a:rPr lang="ar-SA" altLang="en-US" dirty="0"/>
              <a:t>سبق الغربيين في فنون ومنهجيات حل المشكلات الأخلاقية</a:t>
            </a:r>
            <a:endParaRPr lang="en-GB" altLang="en-US" dirty="0"/>
          </a:p>
          <a:p>
            <a:pPr algn="r" rtl="1" eaLnBrk="1" hangingPunct="1"/>
            <a:r>
              <a:rPr lang="ar-SA" altLang="en-US" dirty="0"/>
              <a:t>حيادية المفاهيم والأدوات </a:t>
            </a:r>
            <a:r>
              <a:rPr lang="ar-SA" altLang="en-US" i="1" dirty="0"/>
              <a:t>(إذا كان من الممكن أن تنفعنا فلماذا لا نعرفها؟)</a:t>
            </a:r>
            <a:endParaRPr lang="en-GB" altLang="en-US" sz="2400" i="1" dirty="0"/>
          </a:p>
          <a:p>
            <a:pPr algn="r" rtl="1" eaLnBrk="1" hangingPunct="1"/>
            <a:r>
              <a:rPr lang="ar-SA" altLang="en-US" dirty="0"/>
              <a:t>الاطلاع على ما وصل إليه الآخرون ضرورة حتمية للتطوير.</a:t>
            </a:r>
            <a:endParaRPr lang="en-GB" altLang="en-US" dirty="0"/>
          </a:p>
          <a:p>
            <a:pPr algn="r" rtl="1" eaLnBrk="1" hangingPunct="1"/>
            <a:r>
              <a:rPr lang="ar-SA" altLang="en-US" dirty="0"/>
              <a:t>الدعوة إلى الله تعالى </a:t>
            </a:r>
            <a:r>
              <a:rPr lang="ar-SA" altLang="en-US" sz="2400" b="1" i="1" dirty="0"/>
              <a:t>(عبر المساعدة في تخطيط المنهج الأخلاقي المناسب)</a:t>
            </a:r>
            <a:endParaRPr lang="en-GB" altLang="en-US" sz="1800" b="1" i="1" dirty="0"/>
          </a:p>
          <a:p>
            <a:pPr algn="r" rtl="1" eaLnBrk="1" hangingPunct="1">
              <a:lnSpc>
                <a:spcPct val="90000"/>
              </a:lnSpc>
              <a:buFontTx/>
              <a:buNone/>
            </a:pPr>
            <a:endParaRPr lang="en-US" altLang="en-US" dirty="0"/>
          </a:p>
        </p:txBody>
      </p:sp>
    </p:spTree>
    <p:extLst>
      <p:ext uri="{BB962C8B-B14F-4D97-AF65-F5344CB8AC3E}">
        <p14:creationId xmlns:p14="http://schemas.microsoft.com/office/powerpoint/2010/main" val="210058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4462"/>
            <a:ext cx="8229600" cy="1441938"/>
          </a:xfrm>
        </p:spPr>
        <p:txBody>
          <a:bodyPr/>
          <a:lstStyle/>
          <a:p>
            <a:pPr algn="ct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6595671" y="734518"/>
            <a:ext cx="5006715" cy="5591332"/>
          </a:xfrm>
        </p:spPr>
        <p:txBody>
          <a:bodyPr>
            <a:normAutofit/>
          </a:bodyPr>
          <a:lstStyle/>
          <a:p>
            <a:r>
              <a:rPr lang="en-US" dirty="0">
                <a:latin typeface="Times New Roman" panose="02020603050405020304" pitchFamily="18" charset="0"/>
                <a:cs typeface="Times New Roman" panose="02020603050405020304" pitchFamily="18" charset="0"/>
              </a:rPr>
              <a:t>You are traveling along a single lane mountain road in a self-driving car that is fast approaching a narrow tunnel.</a:t>
            </a:r>
          </a:p>
          <a:p>
            <a:r>
              <a:rPr lang="en-US" dirty="0">
                <a:latin typeface="Times New Roman" panose="02020603050405020304" pitchFamily="18" charset="0"/>
                <a:cs typeface="Times New Roman" panose="02020603050405020304" pitchFamily="18" charset="0"/>
              </a:rPr>
              <a:t> Just before entering the tunnel a child runs across the road and trips in the center of the lane, blocking the entrance. </a:t>
            </a:r>
          </a:p>
          <a:p>
            <a:r>
              <a:rPr lang="en-US" dirty="0">
                <a:latin typeface="Times New Roman" panose="02020603050405020304" pitchFamily="18" charset="0"/>
                <a:cs typeface="Times New Roman" panose="02020603050405020304" pitchFamily="18" charset="0"/>
              </a:rPr>
              <a:t> The car has two options: hit and kill the child, or swerve into the wall, thus killing you. </a:t>
            </a:r>
          </a:p>
          <a:p>
            <a:r>
              <a:rPr lang="en-US" dirty="0">
                <a:latin typeface="Times New Roman" panose="02020603050405020304" pitchFamily="18" charset="0"/>
                <a:cs typeface="Times New Roman" panose="02020603050405020304" pitchFamily="18" charset="0"/>
              </a:rPr>
              <a:t>How should the car</a:t>
            </a:r>
            <a:r>
              <a:rPr lang="en-US" dirty="0"/>
              <a:t> </a:t>
            </a:r>
            <a:r>
              <a:rPr lang="en-US" dirty="0">
                <a:latin typeface="Times New Roman" panose="02020603050405020304" pitchFamily="18" charset="0"/>
                <a:cs typeface="Times New Roman" panose="02020603050405020304" pitchFamily="18" charset="0"/>
              </a:rPr>
              <a:t>react?</a:t>
            </a:r>
            <a:r>
              <a:rPr lang="en-US" dirty="0"/>
              <a:t> </a:t>
            </a:r>
          </a:p>
          <a:p>
            <a:pPr marL="0" indent="0">
              <a:buNone/>
            </a:pPr>
            <a:endParaRPr lang="en-US" dirty="0"/>
          </a:p>
        </p:txBody>
      </p:sp>
      <p:pic>
        <p:nvPicPr>
          <p:cNvPr id="7" name="Picture 6">
            <a:extLst>
              <a:ext uri="{FF2B5EF4-FFF2-40B4-BE49-F238E27FC236}">
                <a16:creationId xmlns:a16="http://schemas.microsoft.com/office/drawing/2014/main" id="{F8E17A9D-FF7C-5C4D-A1FE-F0ECEF20449C}"/>
              </a:ext>
            </a:extLst>
          </p:cNvPr>
          <p:cNvPicPr>
            <a:picLocks noChangeAspect="1"/>
          </p:cNvPicPr>
          <p:nvPr/>
        </p:nvPicPr>
        <p:blipFill>
          <a:blip r:embed="rId3"/>
          <a:stretch>
            <a:fillRect/>
          </a:stretch>
        </p:blipFill>
        <p:spPr>
          <a:xfrm>
            <a:off x="134911" y="1292902"/>
            <a:ext cx="6247208" cy="4474563"/>
          </a:xfrm>
          <a:prstGeom prst="rect">
            <a:avLst/>
          </a:prstGeom>
        </p:spPr>
      </p:pic>
    </p:spTree>
    <p:extLst>
      <p:ext uri="{BB962C8B-B14F-4D97-AF65-F5344CB8AC3E}">
        <p14:creationId xmlns:p14="http://schemas.microsoft.com/office/powerpoint/2010/main" val="47476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D732-CEB1-FA4E-A0D3-9F0BA9AAB2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0E73BEF-E667-9142-BB0E-E435CECC7543}"/>
              </a:ext>
            </a:extLst>
          </p:cNvPr>
          <p:cNvSpPr>
            <a:spLocks noGrp="1"/>
          </p:cNvSpPr>
          <p:nvPr>
            <p:ph idx="1"/>
          </p:nvPr>
        </p:nvSpPr>
        <p:spPr>
          <a:xfrm>
            <a:off x="284813" y="629586"/>
            <a:ext cx="7405142" cy="5996065"/>
          </a:xfrm>
        </p:spPr>
        <p:txBody>
          <a:bodyPr>
            <a:normAutofit lnSpcReduction="10000"/>
          </a:bodyPr>
          <a:lstStyle/>
          <a:p>
            <a:r>
              <a:rPr lang="en-US" dirty="0">
                <a:latin typeface="Times New Roman" panose="02020603050405020304" pitchFamily="18" charset="0"/>
                <a:cs typeface="Times New Roman" panose="02020603050405020304" pitchFamily="18" charset="0"/>
              </a:rPr>
              <a:t>You and your spouse are on a cruise. Captain announces an emergency evacuation. </a:t>
            </a:r>
          </a:p>
          <a:p>
            <a:r>
              <a:rPr lang="en-US" dirty="0">
                <a:latin typeface="Times New Roman" panose="02020603050405020304" pitchFamily="18" charset="0"/>
                <a:cs typeface="Times New Roman" panose="02020603050405020304" pitchFamily="18" charset="0"/>
              </a:rPr>
              <a:t>Passengers are loaded into lifeboats. Each boat can hold ten passengers. In the mass panic, you and your spouse are separated.</a:t>
            </a:r>
          </a:p>
          <a:p>
            <a:r>
              <a:rPr lang="en-US" dirty="0">
                <a:latin typeface="Times New Roman" panose="02020603050405020304" pitchFamily="18" charset="0"/>
                <a:cs typeface="Times New Roman" panose="02020603050405020304" pitchFamily="18" charset="0"/>
              </a:rPr>
              <a:t>You end up on a boat alone with 9 other passengers. The boat is damaged and is filling with water.</a:t>
            </a:r>
          </a:p>
          <a:p>
            <a:r>
              <a:rPr lang="en-US" dirty="0">
                <a:latin typeface="Times New Roman" panose="02020603050405020304" pitchFamily="18" charset="0"/>
                <a:cs typeface="Times New Roman" panose="02020603050405020304" pitchFamily="18" charset="0"/>
              </a:rPr>
              <a:t>Mathematician on board: if 9 passengers work to move the water out while the tenth rests, the boat will stay afloat for at least 5 hours. </a:t>
            </a:r>
          </a:p>
          <a:p>
            <a:r>
              <a:rPr lang="en-US" dirty="0">
                <a:latin typeface="Times New Roman" panose="02020603050405020304" pitchFamily="18" charset="0"/>
                <a:cs typeface="Times New Roman" panose="02020603050405020304" pitchFamily="18" charset="0"/>
              </a:rPr>
              <a:t>You notice your spouse on another boat waving to you. There are only 9 passengers on that boat. If you abandon the sinking boat, it will only stay afloat for 2 hours. </a:t>
            </a:r>
          </a:p>
        </p:txBody>
      </p:sp>
      <p:pic>
        <p:nvPicPr>
          <p:cNvPr id="5" name="Picture 4">
            <a:extLst>
              <a:ext uri="{FF2B5EF4-FFF2-40B4-BE49-F238E27FC236}">
                <a16:creationId xmlns:a16="http://schemas.microsoft.com/office/drawing/2014/main" id="{9B931554-B2D7-7649-83A2-B42D49D11D40}"/>
              </a:ext>
            </a:extLst>
          </p:cNvPr>
          <p:cNvPicPr>
            <a:picLocks noChangeAspect="1"/>
          </p:cNvPicPr>
          <p:nvPr/>
        </p:nvPicPr>
        <p:blipFill>
          <a:blip r:embed="rId2"/>
          <a:stretch>
            <a:fillRect/>
          </a:stretch>
        </p:blipFill>
        <p:spPr>
          <a:xfrm>
            <a:off x="7816427" y="2338464"/>
            <a:ext cx="4231359" cy="2818151"/>
          </a:xfrm>
          <a:prstGeom prst="rect">
            <a:avLst/>
          </a:prstGeom>
        </p:spPr>
      </p:pic>
    </p:spTree>
    <p:extLst>
      <p:ext uri="{BB962C8B-B14F-4D97-AF65-F5344CB8AC3E}">
        <p14:creationId xmlns:p14="http://schemas.microsoft.com/office/powerpoint/2010/main" val="11546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49901" y="-1"/>
          <a:ext cx="12201994"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Moral Theory</a:t>
            </a:r>
          </a:p>
        </p:txBody>
      </p:sp>
      <p:sp>
        <p:nvSpPr>
          <p:cNvPr id="3" name="Content Placeholder 2"/>
          <p:cNvSpPr>
            <a:spLocks noGrp="1"/>
          </p:cNvSpPr>
          <p:nvPr>
            <p:ph idx="1"/>
          </p:nvPr>
        </p:nvSpPr>
        <p:spPr>
          <a:xfrm>
            <a:off x="838200" y="1825625"/>
            <a:ext cx="10515600" cy="4351338"/>
          </a:xfrm>
        </p:spPr>
        <p:txBody>
          <a:bodyPr>
            <a:normAutofit/>
          </a:bodyPr>
          <a:lstStyle/>
          <a:p>
            <a:pPr marL="0" lvl="1" indent="0">
              <a:spcBef>
                <a:spcPts val="1000"/>
              </a:spcBef>
              <a:buNone/>
            </a:pPr>
            <a:r>
              <a:rPr lang="en-US" sz="2800" dirty="0">
                <a:latin typeface="Times New Roman" panose="02020603050405020304" pitchFamily="18" charset="0"/>
                <a:cs typeface="Times New Roman" panose="02020603050405020304" pitchFamily="18" charset="0"/>
              </a:rPr>
              <a:t>In actual moral dilemmas we will be called upon to justify the decision we choose. We need to support our principles with moral theory. </a:t>
            </a:r>
            <a:endParaRPr lang="en-US" dirty="0">
              <a:latin typeface="Times New Roman" panose="02020603050405020304" pitchFamily="18" charset="0"/>
              <a:cs typeface="Times New Roman" panose="02020603050405020304" pitchFamily="18" charset="0"/>
            </a:endParaRPr>
          </a:p>
          <a:p>
            <a:pPr marL="0" lvl="1" indent="0">
              <a:spcBef>
                <a:spcPts val="1000"/>
              </a:spcBef>
              <a:buNone/>
            </a:pPr>
            <a:r>
              <a:rPr lang="en-US" sz="2800" b="1" dirty="0">
                <a:solidFill>
                  <a:srgbClr val="0432FF"/>
                </a:solidFill>
                <a:latin typeface="Times New Roman" panose="02020603050405020304" pitchFamily="18" charset="0"/>
                <a:cs typeface="Times New Roman" panose="02020603050405020304" pitchFamily="18" charset="0"/>
              </a:rPr>
              <a:t>What do we mean by Moral theory?</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Moral </a:t>
            </a:r>
            <a:r>
              <a:rPr lang="en-US" sz="3200" i="1" dirty="0">
                <a:latin typeface="Times New Roman" panose="02020603050405020304" pitchFamily="18" charset="0"/>
                <a:cs typeface="Times New Roman" panose="02020603050405020304" pitchFamily="18" charset="0"/>
              </a:rPr>
              <a:t>justification</a:t>
            </a:r>
            <a:r>
              <a:rPr lang="en-US" sz="3200" dirty="0">
                <a:latin typeface="Times New Roman" panose="02020603050405020304" pitchFamily="18" charset="0"/>
                <a:cs typeface="Times New Roman" panose="02020603050405020304" pitchFamily="18" charset="0"/>
              </a:rPr>
              <a:t>: There are right and wrong actions.</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Morality is more than our own self-interests.</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Morality is about more than just what society says to do.</a:t>
            </a:r>
          </a:p>
          <a:p>
            <a:endParaRPr lang="en-US" dirty="0"/>
          </a:p>
        </p:txBody>
      </p:sp>
    </p:spTree>
    <p:extLst>
      <p:ext uri="{BB962C8B-B14F-4D97-AF65-F5344CB8AC3E}">
        <p14:creationId xmlns:p14="http://schemas.microsoft.com/office/powerpoint/2010/main" val="210709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Moral Theory</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Ethics is branch of </a:t>
            </a:r>
            <a:r>
              <a:rPr lang="en-US" i="1" dirty="0">
                <a:latin typeface="Times New Roman" panose="02020603050405020304" pitchFamily="18" charset="0"/>
                <a:cs typeface="Times New Roman" panose="02020603050405020304" pitchFamily="18" charset="0"/>
              </a:rPr>
              <a:t>moral</a:t>
            </a:r>
            <a:r>
              <a:rPr lang="en-US" dirty="0">
                <a:latin typeface="Times New Roman" panose="02020603050405020304" pitchFamily="18" charset="0"/>
                <a:cs typeface="Times New Roman" panose="02020603050405020304" pitchFamily="18" charset="0"/>
              </a:rPr>
              <a:t> philosophy that distinguishes right and wrong, good and bad:</a:t>
            </a:r>
          </a:p>
          <a:p>
            <a:pPr lvl="1"/>
            <a:r>
              <a:rPr lang="en-US" dirty="0">
                <a:latin typeface="Times New Roman" panose="02020603050405020304" pitchFamily="18" charset="0"/>
                <a:cs typeface="Times New Roman" panose="02020603050405020304" pitchFamily="18" charset="0"/>
              </a:rPr>
              <a:t>Good: honesty, helping others, kindness.</a:t>
            </a:r>
          </a:p>
          <a:p>
            <a:pPr lvl="1"/>
            <a:r>
              <a:rPr lang="en-US" dirty="0">
                <a:latin typeface="Times New Roman" panose="02020603050405020304" pitchFamily="18" charset="0"/>
                <a:cs typeface="Times New Roman" panose="02020603050405020304" pitchFamily="18" charset="0"/>
              </a:rPr>
              <a:t>Bad: lying, stealing, killing.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754" y="3372535"/>
            <a:ext cx="3697903" cy="2594051"/>
          </a:xfrm>
          <a:prstGeom prst="rect">
            <a:avLst/>
          </a:prstGeom>
        </p:spPr>
      </p:pic>
    </p:spTree>
    <p:extLst>
      <p:ext uri="{BB962C8B-B14F-4D97-AF65-F5344CB8AC3E}">
        <p14:creationId xmlns:p14="http://schemas.microsoft.com/office/powerpoint/2010/main" val="426430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838200" y="1289537"/>
            <a:ext cx="7321722" cy="4937092"/>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Bioethics is a study of </a:t>
            </a:r>
            <a:r>
              <a:rPr lang="en-US" i="1" dirty="0">
                <a:latin typeface="Times New Roman" panose="02020603050405020304" pitchFamily="18" charset="0"/>
                <a:cs typeface="Times New Roman" panose="02020603050405020304" pitchFamily="18" charset="0"/>
              </a:rPr>
              <a:t>moral</a:t>
            </a:r>
            <a:r>
              <a:rPr lang="en-US" dirty="0">
                <a:latin typeface="Times New Roman" panose="02020603050405020304" pitchFamily="18" charset="0"/>
                <a:cs typeface="Times New Roman" panose="02020603050405020304" pitchFamily="18" charset="0"/>
              </a:rPr>
              <a:t> conduct, of right and wrong. It is inescapably</a:t>
            </a:r>
            <a:r>
              <a:rPr lang="en-US" u="sng" dirty="0">
                <a:latin typeface="Times New Roman" panose="02020603050405020304" pitchFamily="18" charset="0"/>
                <a:cs typeface="Times New Roman" panose="02020603050405020304" pitchFamily="18" charset="0"/>
              </a:rPr>
              <a:t> normative</a:t>
            </a:r>
            <a:r>
              <a:rPr lang="en-US" dirty="0">
                <a:latin typeface="Times New Roman" panose="02020603050405020304" pitchFamily="18" charset="0"/>
                <a:cs typeface="Times New Roman" panose="02020603050405020304" pitchFamily="18" charset="0"/>
              </a:rPr>
              <a:t>.</a:t>
            </a:r>
            <a:endParaRPr lang="en-US" dirty="0">
              <a:solidFill>
                <a:srgbClr val="0432FF"/>
              </a:solidFill>
              <a:latin typeface="Times New Roman" panose="02020603050405020304" pitchFamily="18" charset="0"/>
              <a:cs typeface="Times New Roman" panose="02020603050405020304" pitchFamily="18" charset="0"/>
            </a:endParaRPr>
          </a:p>
          <a:p>
            <a:r>
              <a:rPr lang="en-US" sz="2400" dirty="0">
                <a:solidFill>
                  <a:srgbClr val="0432FF"/>
                </a:solidFill>
                <a:latin typeface="Times New Roman" panose="02020603050405020304" pitchFamily="18" charset="0"/>
                <a:cs typeface="Times New Roman" panose="02020603050405020304" pitchFamily="18" charset="0"/>
              </a:rPr>
              <a:t>Normative: </a:t>
            </a:r>
            <a:r>
              <a:rPr lang="en-US" sz="2400" dirty="0">
                <a:latin typeface="Times New Roman" panose="02020603050405020304" pitchFamily="18" charset="0"/>
                <a:cs typeface="Times New Roman" panose="02020603050405020304" pitchFamily="18" charset="0"/>
              </a:rPr>
              <a:t>What </a:t>
            </a:r>
            <a:r>
              <a:rPr lang="en-US" sz="2400" i="1" dirty="0">
                <a:latin typeface="Times New Roman" panose="02020603050405020304" pitchFamily="18" charset="0"/>
                <a:cs typeface="Times New Roman" panose="02020603050405020304" pitchFamily="18" charset="0"/>
              </a:rPr>
              <a:t>should</a:t>
            </a:r>
            <a:r>
              <a:rPr lang="en-US" sz="2400" dirty="0">
                <a:latin typeface="Times New Roman" panose="02020603050405020304" pitchFamily="18" charset="0"/>
                <a:cs typeface="Times New Roman" panose="02020603050405020304" pitchFamily="18" charset="0"/>
              </a:rPr>
              <a:t> be the case in dilemmas. Ideas about how the world </a:t>
            </a:r>
            <a:r>
              <a:rPr lang="en-US" sz="2400" i="1" dirty="0">
                <a:latin typeface="Times New Roman" panose="02020603050405020304" pitchFamily="18" charset="0"/>
                <a:cs typeface="Times New Roman" panose="02020603050405020304" pitchFamily="18" charset="0"/>
              </a:rPr>
              <a:t>ought</a:t>
            </a:r>
            <a:r>
              <a:rPr lang="en-US" sz="2400" dirty="0">
                <a:latin typeface="Times New Roman" panose="02020603050405020304" pitchFamily="18" charset="0"/>
                <a:cs typeface="Times New Roman" panose="02020603050405020304" pitchFamily="18" charset="0"/>
              </a:rPr>
              <a:t> to be.</a:t>
            </a:r>
          </a:p>
          <a:p>
            <a:pPr lvl="1"/>
            <a:r>
              <a:rPr lang="en-US" dirty="0">
                <a:latin typeface="Times New Roman" panose="02020603050405020304" pitchFamily="18" charset="0"/>
                <a:cs typeface="Times New Roman" panose="02020603050405020304" pitchFamily="18" charset="0"/>
              </a:rPr>
              <a:t>Although X is illegal, it shouldn't be because</a:t>
            </a:r>
            <a:r>
              <a:rPr lang="mr-IN" dirty="0">
                <a:latin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 believe X is wrong, but I can’t tell people not to do it.</a:t>
            </a:r>
          </a:p>
          <a:p>
            <a:pPr lvl="0"/>
            <a:r>
              <a:rPr lang="en-US" sz="2400" dirty="0">
                <a:solidFill>
                  <a:srgbClr val="0432FF"/>
                </a:solidFill>
                <a:latin typeface="Times New Roman" panose="02020603050405020304" pitchFamily="18" charset="0"/>
                <a:cs typeface="Times New Roman" panose="02020603050405020304" pitchFamily="18" charset="0"/>
              </a:rPr>
              <a:t>Descriptive: </a:t>
            </a:r>
            <a:r>
              <a:rPr lang="en-US" sz="2400" dirty="0">
                <a:latin typeface="Times New Roman" panose="02020603050405020304" pitchFamily="18" charset="0"/>
                <a:cs typeface="Times New Roman" panose="02020603050405020304" pitchFamily="18" charset="0"/>
              </a:rPr>
              <a:t>empirical facts about beliefs, policy, the world as it </a:t>
            </a:r>
            <a:r>
              <a:rPr lang="en-US" sz="2400" i="1" dirty="0">
                <a:latin typeface="Times New Roman" panose="02020603050405020304" pitchFamily="18" charset="0"/>
                <a:cs typeface="Times New Roman" panose="02020603050405020304" pitchFamily="18" charset="0"/>
              </a:rPr>
              <a:t>is</a:t>
            </a:r>
          </a:p>
          <a:p>
            <a:pPr lvl="1"/>
            <a:r>
              <a:rPr lang="en-US" dirty="0">
                <a:latin typeface="Times New Roman" panose="02020603050405020304" pitchFamily="18" charset="0"/>
                <a:cs typeface="Times New Roman" panose="02020603050405020304" pitchFamily="18" charset="0"/>
              </a:rPr>
              <a:t>X is against the law, Islamic doctrine prohibits X, Most Saudis believe X is wrong.</a:t>
            </a:r>
          </a:p>
          <a:p>
            <a:pPr marL="0" indent="0">
              <a:buNone/>
            </a:pPr>
            <a:r>
              <a:rPr lang="en-US" b="1" dirty="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business ethics, bioethics, military ethics, etc.</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59922" y="1477108"/>
            <a:ext cx="4153998" cy="3835121"/>
          </a:xfrm>
          <a:prstGeom prst="rect">
            <a:avLst/>
          </a:prstGeom>
        </p:spPr>
      </p:pic>
    </p:spTree>
    <p:extLst>
      <p:ext uri="{BB962C8B-B14F-4D97-AF65-F5344CB8AC3E}">
        <p14:creationId xmlns:p14="http://schemas.microsoft.com/office/powerpoint/2010/main" val="40000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34181" y="-294967"/>
            <a:ext cx="10795819" cy="1504334"/>
          </a:xfrm>
        </p:spPr>
        <p:txBody>
          <a:bodyPr/>
          <a:lstStyle/>
          <a:p>
            <a:pPr algn="ctr" eaLnBrk="1" hangingPunct="1"/>
            <a:r>
              <a:rPr lang="ar-SA" b="1" dirty="0">
                <a:solidFill>
                  <a:srgbClr val="0432FF"/>
                </a:solidFill>
              </a:rPr>
              <a:t>ماهي أخلاقيات الطب ؟</a:t>
            </a:r>
            <a:br>
              <a:rPr lang="ar-SA" b="1" dirty="0">
                <a:solidFill>
                  <a:srgbClr val="0432FF"/>
                </a:solidFill>
              </a:rPr>
            </a:br>
            <a:r>
              <a:rPr lang="en-US" sz="3200" b="1" dirty="0">
                <a:solidFill>
                  <a:srgbClr val="0432FF"/>
                </a:solidFill>
                <a:latin typeface="Times New Roman" panose="02020603050405020304" pitchFamily="18" charset="0"/>
                <a:cs typeface="Times New Roman" panose="02020603050405020304" pitchFamily="18" charset="0"/>
              </a:rPr>
              <a:t>What is Bioethics?</a:t>
            </a:r>
            <a:endParaRPr lang="ar-SA" sz="3200" b="1" dirty="0">
              <a:solidFill>
                <a:srgbClr val="0432FF"/>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0" y="1209367"/>
            <a:ext cx="12115799" cy="5547033"/>
          </a:xfrm>
        </p:spPr>
        <p:txBody>
          <a:bodyPr>
            <a:normAutofit/>
          </a:bodyPr>
          <a:lstStyle/>
          <a:p>
            <a:pPr algn="r" eaLnBrk="1" hangingPunct="1">
              <a:buFont typeface="Arial" pitchFamily="34" charset="0"/>
              <a:buNone/>
            </a:pPr>
            <a:r>
              <a:rPr lang="ar-SA" sz="3600" dirty="0"/>
              <a:t>مجموعة الآداب والضوابط والتوجيهات المتفقة مع قواعد الأخلاق، والمستمدة من القيم والمبادئ والأعراف، والتي تُعنى بالتصرف الأخلاقي المناسب للممارس الصحي، مع المريض وذويه أو مع غيرهم من العاملين أو المستفيدين من الخدمات الصحية وتعنى بالممارسات الطبية المختلفة.</a:t>
            </a:r>
            <a:endParaRPr lang="en-US" sz="3600" dirty="0"/>
          </a:p>
          <a:p>
            <a:pPr algn="r">
              <a:buNone/>
            </a:pPr>
            <a:r>
              <a:rPr lang="ar-SA" altLang="en-US" sz="3600" dirty="0"/>
              <a:t>هو علم متكامل يعمل على تعريف وتشخيص وتحليل والعمل على حل المشكلات الأخلاقية التي تحدث أثناء العمل على توفير الصحة للإنسان أو إجراء البحوث عليه.</a:t>
            </a:r>
            <a:endParaRPr lang="en-US" altLang="en-US" sz="3600" dirty="0"/>
          </a:p>
          <a:p>
            <a:pPr marL="0" lvl="0" indent="0" algn="r">
              <a:buNone/>
            </a:pPr>
            <a:r>
              <a:rPr lang="ar-SA" sz="3600" dirty="0"/>
              <a:t>يشمل: القانون، الرعاية الاجتماعية، علوم الأديان، العلوم الصحية، علم الإنسان، علم الاجتماع، والفلسفة</a:t>
            </a:r>
            <a:endParaRPr lang="ar-SA" altLang="en-US" sz="3600" dirty="0"/>
          </a:p>
          <a:p>
            <a:pPr marL="0" lvl="0" indent="0" algn="r">
              <a:buNone/>
            </a:pPr>
            <a:endParaRPr lang="en-US" sz="3600" dirty="0"/>
          </a:p>
          <a:p>
            <a:pPr marL="0" indent="0" algn="r">
              <a:buNone/>
            </a:pPr>
            <a:endParaRPr lang="en-US" sz="3600" dirty="0"/>
          </a:p>
          <a:p>
            <a:pPr marL="0" indent="0" algn="r">
              <a:buNone/>
            </a:pPr>
            <a:endParaRPr lang="ar-SA" sz="3600" dirty="0"/>
          </a:p>
          <a:p>
            <a:pPr marL="0" indent="0" algn="r">
              <a:buNone/>
            </a:pPr>
            <a:endParaRPr lang="en-US" sz="3600" dirty="0"/>
          </a:p>
          <a:p>
            <a:pPr marL="0" indent="0" algn="r">
              <a:buNone/>
            </a:pPr>
            <a:endParaRPr lang="en-US" sz="3600" dirty="0"/>
          </a:p>
          <a:p>
            <a:pPr algn="r">
              <a:buNone/>
            </a:pPr>
            <a:endParaRPr lang="en-US" altLang="en-US" sz="3600" dirty="0"/>
          </a:p>
          <a:p>
            <a:pPr algn="r">
              <a:buNone/>
            </a:pPr>
            <a:endParaRPr lang="en-GB" altLang="en-US" sz="3600" dirty="0"/>
          </a:p>
          <a:p>
            <a:pPr algn="r" eaLnBrk="1" hangingPunct="1">
              <a:buFont typeface="Arial" pitchFamily="34" charset="0"/>
              <a:buNone/>
            </a:pPr>
            <a:endParaRPr lang="ar-SA" sz="3600" b="1" dirty="0"/>
          </a:p>
          <a:p>
            <a:pPr algn="r" eaLnBrk="1" hangingPunct="1">
              <a:buFont typeface="Arial" pitchFamily="34" charset="0"/>
              <a:buNone/>
            </a:pPr>
            <a:endParaRPr lang="ar-SA" sz="3600" dirty="0"/>
          </a:p>
        </p:txBody>
      </p:sp>
    </p:spTree>
    <p:extLst>
      <p:ext uri="{BB962C8B-B14F-4D97-AF65-F5344CB8AC3E}">
        <p14:creationId xmlns:p14="http://schemas.microsoft.com/office/powerpoint/2010/main" val="325892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DD9B-E876-8341-984D-92AAEF09A3A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353655C-51C3-D94D-B86E-C7B4C8390DE6}"/>
              </a:ext>
            </a:extLst>
          </p:cNvPr>
          <p:cNvPicPr>
            <a:picLocks noGrp="1" noChangeAspect="1"/>
          </p:cNvPicPr>
          <p:nvPr>
            <p:ph idx="1"/>
          </p:nvPr>
        </p:nvPicPr>
        <p:blipFill>
          <a:blip r:embed="rId3"/>
          <a:stretch>
            <a:fillRect/>
          </a:stretch>
        </p:blipFill>
        <p:spPr>
          <a:xfrm>
            <a:off x="2503357" y="1151067"/>
            <a:ext cx="6961077" cy="4640718"/>
          </a:xfrm>
        </p:spPr>
      </p:pic>
    </p:spTree>
    <p:extLst>
      <p:ext uri="{BB962C8B-B14F-4D97-AF65-F5344CB8AC3E}">
        <p14:creationId xmlns:p14="http://schemas.microsoft.com/office/powerpoint/2010/main" val="136199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Ethics vs. Law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1764253"/>
              </p:ext>
            </p:extLst>
          </p:nvPr>
        </p:nvGraphicFramePr>
        <p:xfrm>
          <a:off x="1808988" y="1801903"/>
          <a:ext cx="9378965" cy="3516495"/>
        </p:xfrm>
        <a:graphic>
          <a:graphicData uri="http://schemas.openxmlformats.org/drawingml/2006/table">
            <a:tbl>
              <a:tblPr firstRow="1" bandRow="1">
                <a:tableStyleId>{5940675A-B579-460E-94D1-54222C63F5DA}</a:tableStyleId>
              </a:tblPr>
              <a:tblGrid>
                <a:gridCol w="2984064">
                  <a:extLst>
                    <a:ext uri="{9D8B030D-6E8A-4147-A177-3AD203B41FA5}">
                      <a16:colId xmlns:a16="http://schemas.microsoft.com/office/drawing/2014/main" val="20000"/>
                    </a:ext>
                  </a:extLst>
                </a:gridCol>
                <a:gridCol w="2976213">
                  <a:extLst>
                    <a:ext uri="{9D8B030D-6E8A-4147-A177-3AD203B41FA5}">
                      <a16:colId xmlns:a16="http://schemas.microsoft.com/office/drawing/2014/main" val="20001"/>
                    </a:ext>
                  </a:extLst>
                </a:gridCol>
                <a:gridCol w="3418688">
                  <a:extLst>
                    <a:ext uri="{9D8B030D-6E8A-4147-A177-3AD203B41FA5}">
                      <a16:colId xmlns:a16="http://schemas.microsoft.com/office/drawing/2014/main" val="20002"/>
                    </a:ext>
                  </a:extLst>
                </a:gridCol>
              </a:tblGrid>
              <a:tr h="412488">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Ethics</a:t>
                      </a:r>
                    </a:p>
                  </a:txBody>
                  <a:tcPr/>
                </a:tc>
                <a:tc>
                  <a:txBody>
                    <a:bodyPr/>
                    <a:lstStyle/>
                    <a:p>
                      <a:r>
                        <a:rPr lang="en-US" b="1" dirty="0">
                          <a:latin typeface="Times New Roman" panose="02020603050405020304" pitchFamily="18" charset="0"/>
                          <a:cs typeface="Times New Roman" panose="02020603050405020304" pitchFamily="18" charset="0"/>
                        </a:rPr>
                        <a:t>Law</a:t>
                      </a:r>
                    </a:p>
                  </a:txBody>
                  <a:tcPr/>
                </a:tc>
                <a:extLst>
                  <a:ext uri="{0D108BD9-81ED-4DB2-BD59-A6C34878D82A}">
                    <a16:rowId xmlns:a16="http://schemas.microsoft.com/office/drawing/2014/main" val="10000"/>
                  </a:ext>
                </a:extLst>
              </a:tr>
              <a:tr h="736493">
                <a:tc>
                  <a:txBody>
                    <a:bodyPr/>
                    <a:lstStyle/>
                    <a:p>
                      <a:r>
                        <a:rPr lang="en-US" dirty="0">
                          <a:latin typeface="Times New Roman" panose="02020603050405020304" pitchFamily="18" charset="0"/>
                          <a:cs typeface="Times New Roman" panose="02020603050405020304" pitchFamily="18" charset="0"/>
                        </a:rPr>
                        <a:t>Meaning</a:t>
                      </a:r>
                    </a:p>
                  </a:txBody>
                  <a:tcPr/>
                </a:tc>
                <a:tc>
                  <a:txBody>
                    <a:bodyPr/>
                    <a:lstStyle/>
                    <a:p>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A</a:t>
                      </a:r>
                      <a:r>
                        <a:rPr lang="en-US" sz="1800" b="0" i="0" kern="1200" baseline="0" dirty="0">
                          <a:solidFill>
                            <a:schemeClr val="tx1"/>
                          </a:solidFill>
                          <a:effectLst/>
                          <a:latin typeface="Times New Roman" panose="02020603050405020304" pitchFamily="18" charset="0"/>
                          <a:ea typeface="+mn-ea"/>
                          <a:cs typeface="Times New Roman" panose="02020603050405020304" pitchFamily="18" charset="0"/>
                        </a:rPr>
                        <a:t> b</a:t>
                      </a: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ranch of moral philosophy.</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Systematic body of rules.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778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Oversight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Individual, Legal and Professional norms.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baseline="0" dirty="0">
                          <a:solidFill>
                            <a:schemeClr val="tx1"/>
                          </a:solidFill>
                          <a:effectLst/>
                          <a:latin typeface="Times New Roman" panose="02020603050405020304" pitchFamily="18" charset="0"/>
                          <a:ea typeface="+mn-ea"/>
                          <a:cs typeface="Times New Roman" panose="02020603050405020304" pitchFamily="18" charset="0"/>
                        </a:rPr>
                        <a:t>Government.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55289">
                <a:tc>
                  <a:txBody>
                    <a:bodyPr/>
                    <a:lstStyle/>
                    <a:p>
                      <a:r>
                        <a:rPr lang="en-US" dirty="0">
                          <a:latin typeface="Times New Roman" panose="02020603050405020304" pitchFamily="18" charset="0"/>
                          <a:cs typeface="Times New Roman" panose="02020603050405020304" pitchFamily="18" charset="0"/>
                        </a:rPr>
                        <a:t>Violation</a:t>
                      </a:r>
                    </a:p>
                  </a:txBody>
                  <a:tcPr/>
                </a:tc>
                <a:tc>
                  <a:txBody>
                    <a:bodyPr/>
                    <a:lstStyle/>
                    <a:p>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No punishment.</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Punishment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721853">
                <a:tc>
                  <a:txBody>
                    <a:bodyPr/>
                    <a:lstStyle/>
                    <a:p>
                      <a:r>
                        <a:rPr lang="en-US" dirty="0">
                          <a:latin typeface="Times New Roman" panose="02020603050405020304" pitchFamily="18" charset="0"/>
                          <a:cs typeface="Times New Roman" panose="02020603050405020304" pitchFamily="18" charset="0"/>
                        </a:rPr>
                        <a:t>Objective</a:t>
                      </a:r>
                    </a:p>
                  </a:txBody>
                  <a:tcPr/>
                </a:tc>
                <a:tc>
                  <a:txBody>
                    <a:bodyPr/>
                    <a:lstStyle/>
                    <a:p>
                      <a:r>
                        <a:rPr lang="en-US" sz="1800" b="0" i="0" kern="1200" baseline="0" dirty="0">
                          <a:solidFill>
                            <a:schemeClr val="tx1"/>
                          </a:solidFill>
                          <a:effectLst/>
                          <a:latin typeface="Times New Roman" panose="02020603050405020304" pitchFamily="18" charset="0"/>
                          <a:ea typeface="+mn-ea"/>
                          <a:cs typeface="Times New Roman" panose="02020603050405020304" pitchFamily="18" charset="0"/>
                        </a:rPr>
                        <a:t>Determines the right course of action. </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Maintains social order.</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12488">
                <a:tc>
                  <a:txBody>
                    <a:bodyPr/>
                    <a:lstStyle/>
                    <a:p>
                      <a:r>
                        <a:rPr lang="en-US" dirty="0">
                          <a:latin typeface="Times New Roman" panose="02020603050405020304" pitchFamily="18" charset="0"/>
                          <a:cs typeface="Times New Roman" panose="02020603050405020304" pitchFamily="18" charset="0"/>
                        </a:rPr>
                        <a:t>Binding</a:t>
                      </a:r>
                    </a:p>
                  </a:txBody>
                  <a:tcPr/>
                </a:tc>
                <a:tc>
                  <a:txBody>
                    <a:bodyPr/>
                    <a:lstStyle/>
                    <a:p>
                      <a:r>
                        <a:rPr lang="en-US" dirty="0">
                          <a:latin typeface="Times New Roman" panose="02020603050405020304" pitchFamily="18" charset="0"/>
                          <a:cs typeface="Times New Roman" panose="02020603050405020304" pitchFamily="18" charset="0"/>
                        </a:rPr>
                        <a:t>Not binding</a:t>
                      </a:r>
                    </a:p>
                  </a:txBody>
                  <a:tcPr/>
                </a:tc>
                <a:tc>
                  <a:txBody>
                    <a:bodyPr/>
                    <a:lstStyle/>
                    <a:p>
                      <a:r>
                        <a:rPr lang="en-US" dirty="0">
                          <a:latin typeface="Times New Roman" panose="02020603050405020304" pitchFamily="18" charset="0"/>
                          <a:cs typeface="Times New Roman" panose="02020603050405020304" pitchFamily="18" charset="0"/>
                        </a:rPr>
                        <a:t>Binding</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237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Ethics vs. “Medico-legal</a:t>
            </a:r>
            <a:r>
              <a:rPr lang="en-US" b="1" dirty="0">
                <a:latin typeface="+mn-lt"/>
              </a:rPr>
              <a:t>”</a:t>
            </a:r>
          </a:p>
        </p:txBody>
      </p:sp>
      <p:sp>
        <p:nvSpPr>
          <p:cNvPr id="3" name="Content Placeholder 2"/>
          <p:cNvSpPr>
            <a:spLocks noGrp="1"/>
          </p:cNvSpPr>
          <p:nvPr>
            <p:ph idx="1"/>
          </p:nvPr>
        </p:nvSpPr>
        <p:spPr>
          <a:xfrm>
            <a:off x="838200" y="1825625"/>
            <a:ext cx="7895492" cy="4351338"/>
          </a:xfrm>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To characterize something as medico-legal means it is a </a:t>
            </a:r>
            <a:r>
              <a:rPr lang="en-US" i="1" dirty="0">
                <a:latin typeface="Times New Roman" panose="02020603050405020304" pitchFamily="18" charset="0"/>
                <a:cs typeface="Times New Roman" panose="02020603050405020304" pitchFamily="18" charset="0"/>
              </a:rPr>
              <a:t>legal</a:t>
            </a:r>
            <a:r>
              <a:rPr lang="en-US" dirty="0">
                <a:latin typeface="Times New Roman" panose="02020603050405020304" pitchFamily="18" charset="0"/>
                <a:cs typeface="Times New Roman" panose="02020603050405020304" pitchFamily="18" charset="0"/>
              </a:rPr>
              <a:t> matter of a medical nature. It requires legal investigation.</a:t>
            </a:r>
          </a:p>
          <a:p>
            <a:pPr>
              <a:lnSpc>
                <a:spcPct val="100000"/>
              </a:lnSpc>
              <a:spcBef>
                <a:spcPts val="0"/>
              </a:spcBef>
            </a:pPr>
            <a:r>
              <a:rPr lang="en-US" dirty="0">
                <a:latin typeface="Times New Roman" panose="02020603050405020304" pitchFamily="18" charset="0"/>
                <a:cs typeface="Times New Roman" panose="02020603050405020304" pitchFamily="18" charset="0"/>
              </a:rPr>
              <a:t>An ethical issue is an issue of </a:t>
            </a:r>
            <a:r>
              <a:rPr lang="en-US" i="1" dirty="0">
                <a:latin typeface="Times New Roman" panose="02020603050405020304" pitchFamily="18" charset="0"/>
                <a:cs typeface="Times New Roman" panose="02020603050405020304" pitchFamily="18" charset="0"/>
              </a:rPr>
              <a:t>moral</a:t>
            </a:r>
            <a:r>
              <a:rPr lang="en-US" dirty="0">
                <a:latin typeface="Times New Roman" panose="02020603050405020304" pitchFamily="18" charset="0"/>
                <a:cs typeface="Times New Roman" panose="02020603050405020304" pitchFamily="18" charset="0"/>
              </a:rPr>
              <a:t> consequence. It requires moral exploration and reasoning.</a:t>
            </a:r>
          </a:p>
          <a:p>
            <a:pPr>
              <a:lnSpc>
                <a:spcPct val="100000"/>
              </a:lnSpc>
              <a:spcBef>
                <a:spcPts val="0"/>
              </a:spcBef>
            </a:pPr>
            <a:r>
              <a:rPr lang="en-US" dirty="0">
                <a:latin typeface="Times New Roman" panose="02020603050405020304" pitchFamily="18" charset="0"/>
                <a:cs typeface="Times New Roman" panose="02020603050405020304" pitchFamily="18" charset="0"/>
              </a:rPr>
              <a:t>Ethical and medico-legal considerations may overlap, but they are </a:t>
            </a:r>
            <a:r>
              <a:rPr lang="en-US" u="sng" dirty="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the same.</a:t>
            </a:r>
          </a:p>
          <a:p>
            <a:pPr>
              <a:lnSpc>
                <a:spcPct val="100000"/>
              </a:lnSpc>
              <a:spcBef>
                <a:spcPts val="0"/>
              </a:spcBef>
            </a:pPr>
            <a:r>
              <a:rPr lang="en-US" dirty="0">
                <a:latin typeface="Times New Roman" panose="02020603050405020304" pitchFamily="18" charset="0"/>
                <a:cs typeface="Times New Roman" panose="02020603050405020304" pitchFamily="18" charset="0"/>
              </a:rPr>
              <a:t>Ethical intervention aims to prevent the need for legal involvement.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046" y="2744438"/>
            <a:ext cx="3005329" cy="2108216"/>
          </a:xfrm>
          <a:prstGeom prst="rect">
            <a:avLst/>
          </a:prstGeom>
        </p:spPr>
      </p:pic>
    </p:spTree>
    <p:extLst>
      <p:ext uri="{BB962C8B-B14F-4D97-AF65-F5344CB8AC3E}">
        <p14:creationId xmlns:p14="http://schemas.microsoft.com/office/powerpoint/2010/main" val="256895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Moral Theories</a:t>
            </a:r>
            <a:br>
              <a:rPr lang="en-US"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Foundation of Ethics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53604"/>
              </p:ext>
            </p:extLst>
          </p:nvPr>
        </p:nvGraphicFramePr>
        <p:xfrm>
          <a:off x="1758461" y="1690688"/>
          <a:ext cx="9155723" cy="507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71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Moral Theories</a:t>
            </a:r>
            <a:br>
              <a:rPr lang="en-US"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Foundation of Ethics</a:t>
            </a:r>
          </a:p>
        </p:txBody>
      </p:sp>
      <p:sp>
        <p:nvSpPr>
          <p:cNvPr id="3" name="Content Placeholder 2"/>
          <p:cNvSpPr>
            <a:spLocks noGrp="1"/>
          </p:cNvSpPr>
          <p:nvPr>
            <p:ph idx="1"/>
          </p:nvPr>
        </p:nvSpPr>
        <p:spPr>
          <a:xfrm>
            <a:off x="838200" y="1825625"/>
            <a:ext cx="4662948" cy="4351338"/>
          </a:xfrm>
        </p:spPr>
        <p:txBody>
          <a:bodyPr>
            <a:normAutofit lnSpcReduction="10000"/>
          </a:bodyPr>
          <a:lstStyle/>
          <a:p>
            <a:pPr marL="514350" indent="-514350">
              <a:buFont typeface="+mj-lt"/>
              <a:buAutoNum type="arabicPeriod"/>
            </a:pPr>
            <a:r>
              <a:rPr lang="en-US" b="1" dirty="0">
                <a:solidFill>
                  <a:srgbClr val="0432FF"/>
                </a:solidFill>
                <a:latin typeface="Times New Roman" panose="02020603050405020304" pitchFamily="18" charset="0"/>
                <a:cs typeface="Times New Roman" panose="02020603050405020304" pitchFamily="18" charset="0"/>
              </a:rPr>
              <a:t>Utilitarianism (Mill): </a:t>
            </a:r>
            <a:r>
              <a:rPr lang="en-US" dirty="0">
                <a:latin typeface="Times New Roman" panose="02020603050405020304" pitchFamily="18" charset="0"/>
                <a:cs typeface="Times New Roman" panose="02020603050405020304" pitchFamily="18" charset="0"/>
              </a:rPr>
              <a:t>Morality is what provides the greatest good for the greatest number.</a:t>
            </a:r>
          </a:p>
          <a:p>
            <a:pPr marL="514350" indent="-514350">
              <a:buFont typeface="+mj-lt"/>
              <a:buAutoNum type="arabicPeriod"/>
            </a:pPr>
            <a:r>
              <a:rPr lang="en-US" b="1" dirty="0">
                <a:solidFill>
                  <a:srgbClr val="0432FF"/>
                </a:solidFill>
                <a:latin typeface="Times New Roman" panose="02020603050405020304" pitchFamily="18" charset="0"/>
                <a:cs typeface="Times New Roman" panose="02020603050405020304" pitchFamily="18" charset="0"/>
              </a:rPr>
              <a:t>Deontology (Kant):</a:t>
            </a:r>
            <a:r>
              <a:rPr lang="en-US" b="1"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Morality is rational thinking that compels respect for humanity. </a:t>
            </a:r>
            <a:endParaRPr lang="en-US" b="1" dirty="0">
              <a:solidFill>
                <a:srgbClr val="0432FF"/>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a:solidFill>
                  <a:srgbClr val="0432FF"/>
                </a:solidFill>
                <a:latin typeface="Times New Roman" panose="02020603050405020304" pitchFamily="18" charset="0"/>
                <a:cs typeface="Times New Roman" panose="02020603050405020304" pitchFamily="18" charset="0"/>
              </a:rPr>
              <a:t>Virtue Ethics (Aristotle): </a:t>
            </a:r>
            <a:r>
              <a:rPr lang="en-US" dirty="0">
                <a:latin typeface="Times New Roman" panose="02020603050405020304" pitchFamily="18" charset="0"/>
                <a:cs typeface="Times New Roman" panose="02020603050405020304" pitchFamily="18" charset="0"/>
              </a:rPr>
              <a:t>Morality is virtuous practice.</a:t>
            </a:r>
          </a:p>
          <a:p>
            <a:pPr marL="514350" indent="-514350">
              <a:buFont typeface="+mj-lt"/>
              <a:buAutoNum type="arabicPeriod"/>
            </a:pPr>
            <a:endParaRPr lang="en-US" dirty="0"/>
          </a:p>
        </p:txBody>
      </p:sp>
      <p:pic>
        <p:nvPicPr>
          <p:cNvPr id="5" name="Picture 2" descr="http://rynomi.files.wordpress.com/2007/04/blindelephant.jpg?w=620">
            <a:extLst>
              <a:ext uri="{FF2B5EF4-FFF2-40B4-BE49-F238E27FC236}">
                <a16:creationId xmlns:a16="http://schemas.microsoft.com/office/drawing/2014/main" id="{58840B2A-B476-5449-8722-8904F50F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293" y="2035822"/>
            <a:ext cx="6383585" cy="376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9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1375-BEFE-9C4F-9444-FB0A75248708}"/>
              </a:ext>
            </a:extLst>
          </p:cNvPr>
          <p:cNvSpPr>
            <a:spLocks noGrp="1"/>
          </p:cNvSpPr>
          <p:nvPr>
            <p:ph type="title"/>
          </p:nvPr>
        </p:nvSpPr>
        <p:spPr/>
        <p:txBody>
          <a:bodyPr/>
          <a:lstStyle/>
          <a:p>
            <a:pPr algn="ctr" defTabSz="914400" rtl="1" eaLnBrk="1" latinLnBrk="0" hangingPunct="1">
              <a:lnSpc>
                <a:spcPct val="90000"/>
              </a:lnSpc>
              <a:spcBef>
                <a:spcPct val="0"/>
              </a:spcBef>
              <a:buNone/>
            </a:pPr>
            <a:r>
              <a:rPr lang="ar-SA" b="1" dirty="0">
                <a:solidFill>
                  <a:srgbClr val="0432FF"/>
                </a:solidFill>
              </a:rPr>
              <a:t>النظريات</a:t>
            </a:r>
            <a:r>
              <a:rPr lang="en-US" b="1" dirty="0">
                <a:solidFill>
                  <a:srgbClr val="0432FF"/>
                </a:solidFill>
              </a:rPr>
              <a:t> </a:t>
            </a:r>
            <a:r>
              <a:rPr lang="ar-SA" b="1" dirty="0">
                <a:solidFill>
                  <a:srgbClr val="0432FF"/>
                </a:solidFill>
              </a:rPr>
              <a:t>الأخلاقية</a:t>
            </a:r>
            <a:endParaRPr lang="en-US" b="1" dirty="0">
              <a:solidFill>
                <a:srgbClr val="0432FF"/>
              </a:solidFill>
            </a:endParaRPr>
          </a:p>
        </p:txBody>
      </p:sp>
      <p:sp>
        <p:nvSpPr>
          <p:cNvPr id="3" name="Content Placeholder 2">
            <a:extLst>
              <a:ext uri="{FF2B5EF4-FFF2-40B4-BE49-F238E27FC236}">
                <a16:creationId xmlns:a16="http://schemas.microsoft.com/office/drawing/2014/main" id="{7194CA70-CD8C-AA4F-8E7A-017EB0639473}"/>
              </a:ext>
            </a:extLst>
          </p:cNvPr>
          <p:cNvSpPr>
            <a:spLocks noGrp="1"/>
          </p:cNvSpPr>
          <p:nvPr>
            <p:ph idx="1"/>
          </p:nvPr>
        </p:nvSpPr>
        <p:spPr/>
        <p:txBody>
          <a:bodyPr/>
          <a:lstStyle/>
          <a:p>
            <a:pPr marL="514350" indent="-514350" algn="r" rtl="1">
              <a:buFont typeface="+mj-lt"/>
              <a:buAutoNum type="arabicPeriod"/>
            </a:pPr>
            <a:r>
              <a:rPr lang="ar-SA" dirty="0">
                <a:cs typeface="+mj-cs"/>
              </a:rPr>
              <a:t>نظرية المنفعة</a:t>
            </a:r>
          </a:p>
          <a:p>
            <a:pPr marL="514350" indent="-514350" algn="r" rtl="1">
              <a:buFont typeface="+mj-lt"/>
              <a:buAutoNum type="arabicPeriod"/>
            </a:pPr>
            <a:r>
              <a:rPr lang="ar-SA" dirty="0">
                <a:cs typeface="+mj-cs"/>
              </a:rPr>
              <a:t>نظرية أخلاقيات الواجب</a:t>
            </a:r>
            <a:endParaRPr lang="en-US" dirty="0">
              <a:cs typeface="+mj-cs"/>
            </a:endParaRPr>
          </a:p>
          <a:p>
            <a:pPr marL="514350" indent="-514350" algn="r" rtl="1">
              <a:buFont typeface="+mj-lt"/>
              <a:buAutoNum type="arabicPeriod"/>
            </a:pPr>
            <a:r>
              <a:rPr lang="ar-SA" dirty="0">
                <a:cs typeface="+mj-cs"/>
              </a:rPr>
              <a:t>نظرية </a:t>
            </a:r>
            <a:r>
              <a:rPr lang="ar-SA" altLang="ar-SA" dirty="0">
                <a:latin typeface="Arial" charset="0"/>
                <a:cs typeface="+mj-cs"/>
              </a:rPr>
              <a:t>أخلاقيات القيم/الفضائل</a:t>
            </a:r>
            <a:endParaRPr lang="en-US" altLang="ar-SA" dirty="0">
              <a:latin typeface="Arial" charset="0"/>
              <a:cs typeface="+mj-cs"/>
            </a:endParaRPr>
          </a:p>
          <a:p>
            <a:pPr marL="514350" indent="-514350" algn="r" rtl="1">
              <a:buFont typeface="+mj-lt"/>
              <a:buAutoNum type="arabicPeriod"/>
            </a:pPr>
            <a:r>
              <a:rPr lang="ar-SA" dirty="0">
                <a:cs typeface="+mj-cs"/>
              </a:rPr>
              <a:t>نظرية المبادئ الأربعة</a:t>
            </a:r>
            <a:endParaRPr lang="en-US" dirty="0">
              <a:cs typeface="+mj-cs"/>
            </a:endParaRPr>
          </a:p>
          <a:p>
            <a:pPr marL="514350" indent="-514350" algn="r" rtl="1">
              <a:buFont typeface="+mj-lt"/>
              <a:buAutoNum type="arabicPeriod"/>
            </a:pPr>
            <a:r>
              <a:rPr lang="ar-SA" dirty="0">
                <a:cs typeface="+mj-cs"/>
              </a:rPr>
              <a:t>نظرية الحقوق الفردية</a:t>
            </a:r>
            <a:endParaRPr lang="en-US" dirty="0">
              <a:cs typeface="+mj-cs"/>
            </a:endParaRPr>
          </a:p>
          <a:p>
            <a:pPr marL="514350" indent="-514350" algn="r" rtl="1">
              <a:buFont typeface="+mj-lt"/>
              <a:buAutoNum type="arabicPeriod"/>
            </a:pPr>
            <a:r>
              <a:rPr lang="ar-SA" dirty="0">
                <a:cs typeface="+mj-cs"/>
              </a:rPr>
              <a:t>النظرية المجتمعية </a:t>
            </a:r>
            <a:endParaRPr lang="en-US" altLang="ar-SA" dirty="0">
              <a:solidFill>
                <a:srgbClr val="FF0000"/>
              </a:solidFill>
              <a:latin typeface="Arial" charset="0"/>
              <a:cs typeface="+mj-cs"/>
            </a:endParaRPr>
          </a:p>
          <a:p>
            <a:pPr algn="r" rtl="1"/>
            <a:endParaRPr lang="en-US" dirty="0"/>
          </a:p>
        </p:txBody>
      </p:sp>
    </p:spTree>
    <p:extLst>
      <p:ext uri="{BB962C8B-B14F-4D97-AF65-F5344CB8AC3E}">
        <p14:creationId xmlns:p14="http://schemas.microsoft.com/office/powerpoint/2010/main" val="6598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6864" y="1690688"/>
            <a:ext cx="5059680" cy="4351338"/>
          </a:xfrm>
        </p:spPr>
        <p:txBody>
          <a:bodyPr/>
          <a:lstStyle/>
          <a:p>
            <a:r>
              <a:rPr lang="en-US" dirty="0">
                <a:latin typeface="Times New Roman" panose="02020603050405020304" pitchFamily="18" charset="0"/>
                <a:cs typeface="Times New Roman" panose="02020603050405020304" pitchFamily="18" charset="0"/>
              </a:rPr>
              <a:t>A runaway trolley is heading towards </a:t>
            </a:r>
            <a:r>
              <a:rPr lang="en-US" u="sng" dirty="0">
                <a:latin typeface="Times New Roman" panose="02020603050405020304" pitchFamily="18" charset="0"/>
                <a:cs typeface="Times New Roman" panose="02020603050405020304" pitchFamily="18" charset="0"/>
              </a:rPr>
              <a:t>five</a:t>
            </a:r>
            <a:r>
              <a:rPr lang="en-US" dirty="0">
                <a:latin typeface="Times New Roman" panose="02020603050405020304" pitchFamily="18" charset="0"/>
                <a:cs typeface="Times New Roman" panose="02020603050405020304" pitchFamily="18" charset="0"/>
              </a:rPr>
              <a:t> railroad workers.</a:t>
            </a:r>
          </a:p>
          <a:p>
            <a:r>
              <a:rPr lang="en-US" dirty="0">
                <a:latin typeface="Times New Roman" panose="02020603050405020304" pitchFamily="18" charset="0"/>
                <a:cs typeface="Times New Roman" panose="02020603050405020304" pitchFamily="18" charset="0"/>
              </a:rPr>
              <a:t>You stand at a switch.</a:t>
            </a:r>
          </a:p>
          <a:p>
            <a:r>
              <a:rPr lang="en-US" dirty="0">
                <a:latin typeface="Times New Roman" panose="02020603050405020304" pitchFamily="18" charset="0"/>
                <a:cs typeface="Times New Roman" panose="02020603050405020304" pitchFamily="18" charset="0"/>
              </a:rPr>
              <a:t>You can divert the trolley towards the track with </a:t>
            </a:r>
            <a:r>
              <a:rPr lang="en-US" u="sng"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worker.</a:t>
            </a:r>
          </a:p>
          <a:p>
            <a:r>
              <a:rPr lang="en-US" dirty="0">
                <a:latin typeface="Times New Roman" panose="02020603050405020304" pitchFamily="18" charset="0"/>
                <a:cs typeface="Times New Roman" panose="02020603050405020304" pitchFamily="18" charset="0"/>
              </a:rPr>
              <a:t>Should you divert the trolley?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238" y="382144"/>
            <a:ext cx="4471867" cy="3096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864" y="3791711"/>
            <a:ext cx="3280046" cy="21748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0652" y="3048731"/>
            <a:ext cx="2447079" cy="1635252"/>
          </a:xfrm>
          <a:prstGeom prst="rect">
            <a:avLst/>
          </a:prstGeom>
        </p:spPr>
      </p:pic>
    </p:spTree>
    <p:extLst>
      <p:ext uri="{BB962C8B-B14F-4D97-AF65-F5344CB8AC3E}">
        <p14:creationId xmlns:p14="http://schemas.microsoft.com/office/powerpoint/2010/main" val="127664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953000" cy="4351338"/>
          </a:xfrm>
        </p:spPr>
        <p:txBody>
          <a:bodyPr/>
          <a:lstStyle/>
          <a:p>
            <a:r>
              <a:rPr lang="en-US" dirty="0">
                <a:latin typeface="Times New Roman" panose="02020603050405020304" pitchFamily="18" charset="0"/>
                <a:cs typeface="Times New Roman" panose="02020603050405020304" pitchFamily="18" charset="0"/>
              </a:rPr>
              <a:t>A runaway trolley is headed towards five workers.</a:t>
            </a:r>
          </a:p>
          <a:p>
            <a:r>
              <a:rPr lang="en-US" dirty="0">
                <a:latin typeface="Times New Roman" panose="02020603050405020304" pitchFamily="18" charset="0"/>
                <a:cs typeface="Times New Roman" panose="02020603050405020304" pitchFamily="18" charset="0"/>
              </a:rPr>
              <a:t>You stand on a bridge next to a fat man.</a:t>
            </a:r>
          </a:p>
          <a:p>
            <a:r>
              <a:rPr lang="en-US" dirty="0">
                <a:latin typeface="Times New Roman" panose="02020603050405020304" pitchFamily="18" charset="0"/>
                <a:cs typeface="Times New Roman" panose="02020603050405020304" pitchFamily="18" charset="0"/>
              </a:rPr>
              <a:t>If you push the man over the handrail, the trolley will stop, but he will die.</a:t>
            </a:r>
          </a:p>
          <a:p>
            <a:r>
              <a:rPr lang="en-US" dirty="0">
                <a:latin typeface="Times New Roman" panose="02020603050405020304" pitchFamily="18" charset="0"/>
                <a:cs typeface="Times New Roman" panose="02020603050405020304" pitchFamily="18" charset="0"/>
              </a:rPr>
              <a:t>Should you push the man?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312" y="2060447"/>
            <a:ext cx="5778085" cy="3071749"/>
          </a:xfrm>
          <a:prstGeom prst="rect">
            <a:avLst/>
          </a:prstGeom>
        </p:spPr>
      </p:pic>
    </p:spTree>
    <p:extLst>
      <p:ext uri="{BB962C8B-B14F-4D97-AF65-F5344CB8AC3E}">
        <p14:creationId xmlns:p14="http://schemas.microsoft.com/office/powerpoint/2010/main" val="426992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6" y="1"/>
            <a:ext cx="10675374" cy="1690688"/>
          </a:xfrm>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Utilitarianism</a:t>
            </a:r>
            <a:br>
              <a:rPr lang="en-US" b="1" dirty="0">
                <a:solidFill>
                  <a:srgbClr val="0432FF"/>
                </a:solidFill>
                <a:latin typeface="Times New Roman" panose="02020603050405020304" pitchFamily="18" charset="0"/>
                <a:cs typeface="Times New Roman" panose="02020603050405020304" pitchFamily="18" charset="0"/>
              </a:rPr>
            </a:br>
            <a:r>
              <a:rPr lang="ar-SA" b="1" dirty="0">
                <a:solidFill>
                  <a:srgbClr val="0432FF"/>
                </a:solidFill>
              </a:rPr>
              <a:t>نظرية المنفعة</a:t>
            </a:r>
            <a:endParaRPr lang="en-US" b="1" dirty="0">
              <a:solidFill>
                <a:srgbClr val="0432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6194" y="1533832"/>
            <a:ext cx="10837606" cy="5136599"/>
          </a:xfrm>
        </p:spPr>
        <p:txBody>
          <a:bodyPr>
            <a:normAutofit/>
          </a:bodyPr>
          <a:lstStyle/>
          <a:p>
            <a:pPr marL="0" indent="0">
              <a:buNone/>
            </a:pPr>
            <a:r>
              <a:rPr lang="en-US" b="1" u="sng" dirty="0">
                <a:solidFill>
                  <a:srgbClr val="0432FF"/>
                </a:solidFill>
                <a:latin typeface="Times New Roman" panose="02020603050405020304" pitchFamily="18" charset="0"/>
                <a:cs typeface="Times New Roman" panose="02020603050405020304" pitchFamily="18" charset="0"/>
              </a:rPr>
              <a:t>The principle of utility:</a:t>
            </a:r>
            <a:r>
              <a:rPr lang="en-US" b="1" dirty="0">
                <a:solidFill>
                  <a:srgbClr val="0432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Jeremy Bentham (1748-1832)</a:t>
            </a:r>
          </a:p>
          <a:p>
            <a:pPr marL="0" indent="0">
              <a:buNone/>
            </a:pPr>
            <a:r>
              <a:rPr lang="en-US" sz="2400" i="1" dirty="0">
                <a:latin typeface="Times New Roman" panose="02020603050405020304" pitchFamily="18" charset="0"/>
                <a:cs typeface="Times New Roman" panose="02020603050405020304" pitchFamily="18" charset="0"/>
              </a:rPr>
              <a:t>                                               John Stewart Mill (1806-1873)</a:t>
            </a:r>
            <a:endParaRPr lang="en-US" sz="2400" b="1" i="1" u="sng" dirty="0">
              <a:solidFill>
                <a:srgbClr val="0432FF"/>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“Actions are right in proportion as they tend to promote happiness; wrong as they tend to produce the reverse of happiness.”  </a:t>
            </a:r>
          </a:p>
          <a:p>
            <a:pPr lvl="1"/>
            <a:r>
              <a:rPr lang="en-US" dirty="0">
                <a:latin typeface="Times New Roman" panose="02020603050405020304" pitchFamily="18" charset="0"/>
                <a:cs typeface="Times New Roman" panose="02020603050405020304" pitchFamily="18" charset="0"/>
              </a:rPr>
              <a:t>Maximize pleasure = Happiness, Minimize pain= Unhappiness</a:t>
            </a:r>
          </a:p>
          <a:p>
            <a:pPr lvl="1"/>
            <a:r>
              <a:rPr lang="en-US" dirty="0">
                <a:latin typeface="Times New Roman" panose="02020603050405020304" pitchFamily="18" charset="0"/>
                <a:cs typeface="Times New Roman" panose="02020603050405020304" pitchFamily="18" charset="0"/>
              </a:rPr>
              <a:t>Right action: that which will bring the </a:t>
            </a:r>
            <a:r>
              <a:rPr lang="en-US" u="sng" dirty="0">
                <a:latin typeface="Times New Roman" panose="02020603050405020304" pitchFamily="18" charset="0"/>
                <a:cs typeface="Times New Roman" panose="02020603050405020304" pitchFamily="18" charset="0"/>
              </a:rPr>
              <a:t>greatest good (happiness) </a:t>
            </a:r>
            <a:r>
              <a:rPr lang="en-US" dirty="0">
                <a:latin typeface="Times New Roman" panose="02020603050405020304" pitchFamily="18" charset="0"/>
                <a:cs typeface="Times New Roman" panose="02020603050405020304" pitchFamily="18" charset="0"/>
              </a:rPr>
              <a:t>to the </a:t>
            </a:r>
            <a:r>
              <a:rPr lang="en-US" u="sng" dirty="0">
                <a:latin typeface="Times New Roman" panose="02020603050405020304" pitchFamily="18" charset="0"/>
                <a:cs typeface="Times New Roman" panose="02020603050405020304" pitchFamily="18" charset="0"/>
              </a:rPr>
              <a:t>greatest number.</a:t>
            </a:r>
          </a:p>
          <a:p>
            <a:r>
              <a:rPr lang="en-US" dirty="0">
                <a:latin typeface="Times New Roman" panose="02020603050405020304" pitchFamily="18" charset="0"/>
                <a:cs typeface="Times New Roman" panose="02020603050405020304" pitchFamily="18" charset="0"/>
              </a:rPr>
              <a:t>An egalitarian doctrine; everyone’s happiness counted equally.</a:t>
            </a:r>
          </a:p>
          <a:p>
            <a:r>
              <a:rPr lang="en-US" u="sng" dirty="0">
                <a:latin typeface="Times New Roman" panose="02020603050405020304" pitchFamily="18" charset="0"/>
                <a:cs typeface="Times New Roman" panose="02020603050405020304" pitchFamily="18" charset="0"/>
              </a:rPr>
              <a:t>Consequentialist</a:t>
            </a:r>
            <a:r>
              <a:rPr lang="en-US" dirty="0">
                <a:latin typeface="Times New Roman" panose="02020603050405020304" pitchFamily="18" charset="0"/>
                <a:cs typeface="Times New Roman" panose="02020603050405020304" pitchFamily="18" charset="0"/>
              </a:rPr>
              <a:t>: Focuses on the </a:t>
            </a:r>
            <a:r>
              <a:rPr lang="en-US" i="1" dirty="0">
                <a:latin typeface="Times New Roman" panose="02020603050405020304" pitchFamily="18" charset="0"/>
                <a:cs typeface="Times New Roman" panose="02020603050405020304" pitchFamily="18" charset="0"/>
              </a:rPr>
              <a:t>consequences</a:t>
            </a:r>
            <a:r>
              <a:rPr lang="en-US" dirty="0">
                <a:latin typeface="Times New Roman" panose="02020603050405020304" pitchFamily="18" charset="0"/>
                <a:cs typeface="Times New Roman" panose="02020603050405020304" pitchFamily="18" charset="0"/>
              </a:rPr>
              <a:t> of an action rather than the intentions behind it.</a:t>
            </a:r>
            <a:endParaRPr lang="en-US" sz="1100"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Hedonist: </a:t>
            </a:r>
            <a:r>
              <a:rPr lang="en-US" dirty="0">
                <a:latin typeface="Times New Roman" panose="02020603050405020304" pitchFamily="18" charset="0"/>
                <a:cs typeface="Times New Roman" panose="02020603050405020304" pitchFamily="18" charset="0"/>
              </a:rPr>
              <a:t>Pleasure is the greatest good.</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929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2079" y="608076"/>
            <a:ext cx="8382000" cy="1069848"/>
          </a:xfrm>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Utilitarianism</a:t>
            </a:r>
          </a:p>
        </p:txBody>
      </p:sp>
      <p:sp>
        <p:nvSpPr>
          <p:cNvPr id="8" name="Text Placeholder 7"/>
          <p:cNvSpPr>
            <a:spLocks noGrp="1"/>
          </p:cNvSpPr>
          <p:nvPr>
            <p:ph type="body" idx="1"/>
          </p:nvPr>
        </p:nvSpPr>
        <p:spPr>
          <a:xfrm>
            <a:off x="1905000" y="1677924"/>
            <a:ext cx="4041648" cy="457200"/>
          </a:xfrm>
        </p:spPr>
        <p:txBody>
          <a:bodyPr/>
          <a:lstStyle/>
          <a:p>
            <a:r>
              <a:rPr lang="en-US" b="0" dirty="0">
                <a:solidFill>
                  <a:srgbClr val="0432FF"/>
                </a:solidFill>
                <a:latin typeface="Times New Roman" panose="02020603050405020304" pitchFamily="18" charset="0"/>
                <a:cs typeface="Times New Roman" panose="02020603050405020304" pitchFamily="18" charset="0"/>
              </a:rPr>
              <a:t>Pros</a:t>
            </a:r>
          </a:p>
        </p:txBody>
      </p:sp>
      <p:sp>
        <p:nvSpPr>
          <p:cNvPr id="10" name="Text Placeholder 9"/>
          <p:cNvSpPr>
            <a:spLocks noGrp="1"/>
          </p:cNvSpPr>
          <p:nvPr>
            <p:ph type="body" sz="half" idx="3"/>
          </p:nvPr>
        </p:nvSpPr>
        <p:spPr>
          <a:xfrm>
            <a:off x="6245226" y="1677924"/>
            <a:ext cx="4041775" cy="457200"/>
          </a:xfrm>
        </p:spPr>
        <p:txBody>
          <a:bodyPr/>
          <a:lstStyle/>
          <a:p>
            <a:r>
              <a:rPr lang="en-US" dirty="0">
                <a:solidFill>
                  <a:srgbClr val="0432FF"/>
                </a:solidFill>
                <a:latin typeface="Times New Roman" panose="02020603050405020304" pitchFamily="18" charset="0"/>
                <a:cs typeface="Times New Roman" panose="02020603050405020304" pitchFamily="18" charset="0"/>
              </a:rPr>
              <a:t>Cons</a:t>
            </a:r>
          </a:p>
        </p:txBody>
      </p:sp>
      <p:sp>
        <p:nvSpPr>
          <p:cNvPr id="9" name="Content Placeholder 8"/>
          <p:cNvSpPr>
            <a:spLocks noGrp="1"/>
          </p:cNvSpPr>
          <p:nvPr>
            <p:ph sz="quarter" idx="2"/>
          </p:nvPr>
        </p:nvSpPr>
        <p:spPr>
          <a:xfrm>
            <a:off x="1905000" y="2438401"/>
            <a:ext cx="4041648" cy="4156319"/>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Practical, applicable.</a:t>
            </a:r>
          </a:p>
          <a:p>
            <a:r>
              <a:rPr lang="en-US" dirty="0">
                <a:latin typeface="Times New Roman" panose="02020603050405020304" pitchFamily="18" charset="0"/>
                <a:cs typeface="Times New Roman" panose="02020603050405020304" pitchFamily="18" charset="0"/>
              </a:rPr>
              <a:t>Inclusive and egalitarian.</a:t>
            </a:r>
          </a:p>
          <a:p>
            <a:r>
              <a:rPr lang="en-US" dirty="0">
                <a:latin typeface="Times New Roman" panose="02020603050405020304" pitchFamily="18" charset="0"/>
                <a:cs typeface="Times New Roman" panose="02020603050405020304" pitchFamily="18" charset="0"/>
              </a:rPr>
              <a:t>Focus on long-term effects of action.</a:t>
            </a:r>
          </a:p>
          <a:p>
            <a:pPr marL="0" indent="0">
              <a:buNone/>
            </a:pPr>
            <a:endParaRPr lang="en-US" dirty="0"/>
          </a:p>
        </p:txBody>
      </p:sp>
      <p:sp>
        <p:nvSpPr>
          <p:cNvPr id="11" name="Content Placeholder 10"/>
          <p:cNvSpPr>
            <a:spLocks noGrp="1"/>
          </p:cNvSpPr>
          <p:nvPr>
            <p:ph sz="quarter" idx="4"/>
          </p:nvPr>
        </p:nvSpPr>
        <p:spPr>
          <a:xfrm>
            <a:off x="6242305" y="2438401"/>
            <a:ext cx="4041775" cy="4156319"/>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Subjective. Just because it makes someone happy, doesn't make it right. (e.g. inhospitable hospital)</a:t>
            </a:r>
          </a:p>
          <a:p>
            <a:r>
              <a:rPr lang="en-US" dirty="0">
                <a:latin typeface="Times New Roman" panose="02020603050405020304" pitchFamily="18" charset="0"/>
                <a:cs typeface="Times New Roman" panose="02020603050405020304" pitchFamily="18" charset="0"/>
              </a:rPr>
              <a:t>Impossible to actually foresee outcomes of any action.</a:t>
            </a:r>
          </a:p>
          <a:p>
            <a:r>
              <a:rPr lang="en-US" dirty="0">
                <a:latin typeface="Times New Roman" panose="02020603050405020304" pitchFamily="18" charset="0"/>
                <a:cs typeface="Times New Roman" panose="02020603050405020304" pitchFamily="18" charset="0"/>
              </a:rPr>
              <a:t>People are responsible for the actual outcomes, not what they predict the outcomes will be. </a:t>
            </a:r>
          </a:p>
        </p:txBody>
      </p:sp>
    </p:spTree>
    <p:extLst>
      <p:ext uri="{BB962C8B-B14F-4D97-AF65-F5344CB8AC3E}">
        <p14:creationId xmlns:p14="http://schemas.microsoft.com/office/powerpoint/2010/main" val="377760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lgn="ctr"/>
            <a:r>
              <a:rPr lang="ar-SA" sz="2800" b="1" dirty="0">
                <a:solidFill>
                  <a:srgbClr val="0432FF"/>
                </a:solidFill>
              </a:rPr>
              <a:t>نظرية المنفعة</a:t>
            </a:r>
            <a:br>
              <a:rPr lang="ar-SA" sz="2800" b="1" dirty="0">
                <a:solidFill>
                  <a:srgbClr val="0432FF"/>
                </a:solidFill>
              </a:rPr>
            </a:br>
            <a:r>
              <a:rPr lang="ar-SA" sz="2800" dirty="0" err="1"/>
              <a:t>ينثام</a:t>
            </a:r>
            <a:r>
              <a:rPr lang="ar-SA" sz="2800" dirty="0"/>
              <a:t> ( 1748-1832م )</a:t>
            </a:r>
            <a:br>
              <a:rPr lang="ar-SA" sz="2800" dirty="0"/>
            </a:br>
            <a:br>
              <a:rPr lang="ar-SA" sz="2800" b="1" dirty="0">
                <a:solidFill>
                  <a:srgbClr val="0432FF"/>
                </a:solidFill>
              </a:rPr>
            </a:br>
            <a:endParaRPr lang="ar-SA" sz="2800" dirty="0">
              <a:solidFill>
                <a:srgbClr val="0432FF"/>
              </a:solidFill>
            </a:endParaRPr>
          </a:p>
        </p:txBody>
      </p:sp>
      <p:sp>
        <p:nvSpPr>
          <p:cNvPr id="20483" name="Content Placeholder 2"/>
          <p:cNvSpPr>
            <a:spLocks noGrp="1"/>
          </p:cNvSpPr>
          <p:nvPr>
            <p:ph idx="1"/>
          </p:nvPr>
        </p:nvSpPr>
        <p:spPr>
          <a:xfrm>
            <a:off x="720213" y="973395"/>
            <a:ext cx="11166987" cy="6238566"/>
          </a:xfrm>
        </p:spPr>
        <p:txBody>
          <a:bodyPr>
            <a:normAutofit/>
          </a:bodyPr>
          <a:lstStyle/>
          <a:p>
            <a:pPr marL="0" indent="0" algn="r" rtl="1">
              <a:buNone/>
            </a:pPr>
            <a:r>
              <a:rPr lang="ar-SA" dirty="0">
                <a:solidFill>
                  <a:srgbClr val="0432FF"/>
                </a:solidFill>
                <a:cs typeface="+mj-cs"/>
              </a:rPr>
              <a:t>أساس النظرية:</a:t>
            </a:r>
          </a:p>
          <a:p>
            <a:pPr algn="r" rtl="1" eaLnBrk="1" hangingPunct="1"/>
            <a:r>
              <a:rPr lang="ar-SA" altLang="ar-SA" dirty="0">
                <a:ea typeface="Arial" charset="0"/>
                <a:cs typeface="+mj-cs"/>
              </a:rPr>
              <a:t>المنفعة الفردية/المنفعة العامة/ البراغماتية (</a:t>
            </a:r>
            <a:r>
              <a:rPr lang="en-US" altLang="ar-SA" dirty="0">
                <a:ea typeface="Arial" charset="0"/>
                <a:cs typeface="+mj-cs"/>
              </a:rPr>
              <a:t>Pragmatism</a:t>
            </a:r>
            <a:r>
              <a:rPr lang="ar-SA" altLang="ar-SA" dirty="0">
                <a:ea typeface="Arial" charset="0"/>
                <a:cs typeface="+mj-cs"/>
              </a:rPr>
              <a:t>)</a:t>
            </a:r>
          </a:p>
          <a:p>
            <a:pPr algn="r" rtl="1"/>
            <a:r>
              <a:rPr lang="ar-SA" altLang="ar-SA" dirty="0">
                <a:ea typeface="Arial" charset="0"/>
                <a:cs typeface="+mj-cs"/>
              </a:rPr>
              <a:t> فلسفة نتائج الأفعال </a:t>
            </a:r>
            <a:r>
              <a:rPr lang="en-US" altLang="ar-SA" dirty="0">
                <a:ea typeface="Arial" charset="0"/>
                <a:cs typeface="+mj-cs"/>
              </a:rPr>
              <a:t>Consequentialism</a:t>
            </a:r>
            <a:r>
              <a:rPr lang="ar-SA" altLang="ar-SA" dirty="0">
                <a:ea typeface="Arial" charset="0"/>
                <a:cs typeface="+mj-cs"/>
              </a:rPr>
              <a:t> (</a:t>
            </a:r>
            <a:r>
              <a:rPr lang="ar-SA" altLang="ar-SA" dirty="0" err="1">
                <a:ea typeface="Arial" charset="0"/>
                <a:cs typeface="+mj-cs"/>
              </a:rPr>
              <a:t>المآلات</a:t>
            </a:r>
            <a:r>
              <a:rPr lang="ar-SA" altLang="ar-SA" dirty="0">
                <a:ea typeface="Arial" charset="0"/>
                <a:cs typeface="+mj-cs"/>
              </a:rPr>
              <a:t>)</a:t>
            </a:r>
            <a:r>
              <a:rPr lang="ar-SA" dirty="0">
                <a:cs typeface="+mj-cs"/>
              </a:rPr>
              <a:t>إذا كان العمل سيؤدي إلى منفعة فهو أخلاقي</a:t>
            </a:r>
          </a:p>
          <a:p>
            <a:pPr algn="r" rtl="1"/>
            <a:r>
              <a:rPr lang="ar-SA" dirty="0">
                <a:cs typeface="+mj-cs"/>
              </a:rPr>
              <a:t> المقصود بالمنفعة: المنفعة المادية ومنفعة الرضا واللذة. </a:t>
            </a:r>
          </a:p>
          <a:p>
            <a:pPr marL="0" indent="0" algn="r" rtl="1" eaLnBrk="1" hangingPunct="1">
              <a:buNone/>
            </a:pPr>
            <a:r>
              <a:rPr lang="ar-SA" dirty="0">
                <a:solidFill>
                  <a:srgbClr val="0432FF"/>
                </a:solidFill>
                <a:cs typeface="+mj-cs"/>
              </a:rPr>
              <a:t>ال</a:t>
            </a:r>
            <a:r>
              <a:rPr lang="ar-SA" dirty="0">
                <a:cs typeface="+mj-cs"/>
              </a:rPr>
              <a:t>ا</a:t>
            </a:r>
            <a:r>
              <a:rPr lang="ar-SA" dirty="0">
                <a:solidFill>
                  <a:srgbClr val="0432FF"/>
                </a:solidFill>
                <a:cs typeface="+mj-cs"/>
              </a:rPr>
              <a:t>ستدراك عليها:</a:t>
            </a:r>
          </a:p>
          <a:p>
            <a:pPr algn="r" rtl="1"/>
            <a:r>
              <a:rPr lang="ar-SA" dirty="0">
                <a:cs typeface="+mj-cs"/>
              </a:rPr>
              <a:t> يعتب عليها بالمقولة الشهيرة الغاية لا تبرر الوسيلة </a:t>
            </a:r>
            <a:endParaRPr lang="en-US" dirty="0">
              <a:cs typeface="+mj-cs"/>
            </a:endParaRPr>
          </a:p>
          <a:p>
            <a:pPr algn="r" rtl="1"/>
            <a:r>
              <a:rPr lang="ar-SA" dirty="0">
                <a:cs typeface="+mj-cs"/>
              </a:rPr>
              <a:t> تركز على : اللذة والمال السعادة وتهمل:</a:t>
            </a:r>
          </a:p>
          <a:p>
            <a:pPr lvl="1" algn="r" rtl="1"/>
            <a:r>
              <a:rPr lang="ar-SA" sz="2800" dirty="0">
                <a:cs typeface="+mj-cs"/>
              </a:rPr>
              <a:t> الصداقة والمعرفة والجمال </a:t>
            </a:r>
          </a:p>
          <a:p>
            <a:pPr lvl="1" algn="r" rtl="1"/>
            <a:r>
              <a:rPr lang="ar-SA" sz="2800" dirty="0">
                <a:cs typeface="+mj-cs"/>
              </a:rPr>
              <a:t> العجزة كبار السن</a:t>
            </a:r>
          </a:p>
          <a:p>
            <a:pPr lvl="1" algn="r" rtl="1"/>
            <a:r>
              <a:rPr lang="ar-SA" sz="2800" dirty="0">
                <a:cs typeface="+mj-cs"/>
              </a:rPr>
              <a:t> (مصائب قوم عند قوم فوائد) </a:t>
            </a:r>
          </a:p>
          <a:p>
            <a:pPr algn="r" rtl="1"/>
            <a:r>
              <a:rPr lang="ar-SA" dirty="0">
                <a:cs typeface="+mj-cs"/>
              </a:rPr>
              <a:t> ربط القيم الأخلاقية باللذة والألم</a:t>
            </a:r>
            <a:endParaRPr lang="en-US" dirty="0">
              <a:cs typeface="+mj-cs"/>
            </a:endParaRPr>
          </a:p>
          <a:p>
            <a:pPr lvl="1" algn="r" rtl="1" eaLnBrk="1" hangingPunct="1">
              <a:buFont typeface="Arial" pitchFamily="34" charset="0"/>
              <a:buNone/>
            </a:pPr>
            <a:endParaRPr lang="en-US" sz="3200" dirty="0"/>
          </a:p>
          <a:p>
            <a:pPr lvl="1" algn="r" rtl="1" eaLnBrk="1" hangingPunct="1">
              <a:buFont typeface="Arial" pitchFamily="34" charset="0"/>
              <a:buNone/>
            </a:pPr>
            <a:endParaRPr lang="ar-SA" sz="3200" dirty="0"/>
          </a:p>
        </p:txBody>
      </p:sp>
      <p:pic>
        <p:nvPicPr>
          <p:cNvPr id="5" name="Picture 3" descr="15221573.jpg">
            <a:extLst>
              <a:ext uri="{FF2B5EF4-FFF2-40B4-BE49-F238E27FC236}">
                <a16:creationId xmlns:a16="http://schemas.microsoft.com/office/drawing/2014/main" id="{903E269C-5FDB-1549-8669-BD5E18A64782}"/>
              </a:ext>
            </a:extLst>
          </p:cNvPr>
          <p:cNvPicPr>
            <a:picLocks noChangeAspect="1"/>
          </p:cNvPicPr>
          <p:nvPr/>
        </p:nvPicPr>
        <p:blipFill>
          <a:blip r:embed="rId3" cstate="print"/>
          <a:srcRect/>
          <a:stretch>
            <a:fillRect/>
          </a:stretch>
        </p:blipFill>
        <p:spPr bwMode="auto">
          <a:xfrm>
            <a:off x="1710813" y="3673114"/>
            <a:ext cx="1981200" cy="2466604"/>
          </a:xfrm>
          <a:prstGeom prst="rect">
            <a:avLst/>
          </a:prstGeom>
          <a:noFill/>
          <a:ln w="9525">
            <a:noFill/>
            <a:miter lim="800000"/>
            <a:headEnd/>
            <a:tailEnd/>
          </a:ln>
        </p:spPr>
      </p:pic>
    </p:spTree>
    <p:extLst>
      <p:ext uri="{BB962C8B-B14F-4D97-AF65-F5344CB8AC3E}">
        <p14:creationId xmlns:p14="http://schemas.microsoft.com/office/powerpoint/2010/main" val="301223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83A2-9926-C246-9DEE-16D0BAB9148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2911BC4-F370-F846-A75C-9F6316E870B5}"/>
              </a:ext>
            </a:extLst>
          </p:cNvPr>
          <p:cNvPicPr>
            <a:picLocks noGrp="1" noChangeAspect="1"/>
          </p:cNvPicPr>
          <p:nvPr>
            <p:ph idx="1"/>
          </p:nvPr>
        </p:nvPicPr>
        <p:blipFill>
          <a:blip r:embed="rId3"/>
          <a:stretch>
            <a:fillRect/>
          </a:stretch>
        </p:blipFill>
        <p:spPr>
          <a:xfrm>
            <a:off x="689676" y="1394020"/>
            <a:ext cx="5204733" cy="4042953"/>
          </a:xfrm>
        </p:spPr>
      </p:pic>
      <p:pic>
        <p:nvPicPr>
          <p:cNvPr id="9" name="Picture 8">
            <a:extLst>
              <a:ext uri="{FF2B5EF4-FFF2-40B4-BE49-F238E27FC236}">
                <a16:creationId xmlns:a16="http://schemas.microsoft.com/office/drawing/2014/main" id="{3B3F16CB-809C-4548-A44D-A25A7A7126EA}"/>
              </a:ext>
            </a:extLst>
          </p:cNvPr>
          <p:cNvPicPr>
            <a:picLocks noChangeAspect="1"/>
          </p:cNvPicPr>
          <p:nvPr/>
        </p:nvPicPr>
        <p:blipFill>
          <a:blip r:embed="rId4"/>
          <a:stretch>
            <a:fillRect/>
          </a:stretch>
        </p:blipFill>
        <p:spPr>
          <a:xfrm>
            <a:off x="6841631" y="3652569"/>
            <a:ext cx="3876544" cy="2587593"/>
          </a:xfrm>
          <a:prstGeom prst="rect">
            <a:avLst/>
          </a:prstGeom>
        </p:spPr>
      </p:pic>
      <p:pic>
        <p:nvPicPr>
          <p:cNvPr id="11" name="Picture 10">
            <a:extLst>
              <a:ext uri="{FF2B5EF4-FFF2-40B4-BE49-F238E27FC236}">
                <a16:creationId xmlns:a16="http://schemas.microsoft.com/office/drawing/2014/main" id="{76568F5B-C1A8-3C4D-B94F-C4633B488F77}"/>
              </a:ext>
            </a:extLst>
          </p:cNvPr>
          <p:cNvPicPr>
            <a:picLocks noChangeAspect="1"/>
          </p:cNvPicPr>
          <p:nvPr/>
        </p:nvPicPr>
        <p:blipFill>
          <a:blip r:embed="rId5"/>
          <a:stretch>
            <a:fillRect/>
          </a:stretch>
        </p:blipFill>
        <p:spPr>
          <a:xfrm>
            <a:off x="6712109" y="471615"/>
            <a:ext cx="4254991" cy="2382795"/>
          </a:xfrm>
          <a:prstGeom prst="rect">
            <a:avLst/>
          </a:prstGeom>
        </p:spPr>
      </p:pic>
    </p:spTree>
    <p:extLst>
      <p:ext uri="{BB962C8B-B14F-4D97-AF65-F5344CB8AC3E}">
        <p14:creationId xmlns:p14="http://schemas.microsoft.com/office/powerpoint/2010/main" val="347048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9421-6E49-3645-B7F9-1251A381F4FC}"/>
              </a:ext>
            </a:extLst>
          </p:cNvPr>
          <p:cNvSpPr>
            <a:spLocks noGrp="1"/>
          </p:cNvSpPr>
          <p:nvPr>
            <p:ph type="title"/>
          </p:nvPr>
        </p:nvSpPr>
        <p:spPr/>
        <p:txBody>
          <a:bodyPr/>
          <a:lstStyle/>
          <a:p>
            <a:pPr algn="l" defTabSz="914400" rtl="1" eaLnBrk="1" latinLnBrk="0" hangingPunct="1">
              <a:lnSpc>
                <a:spcPct val="90000"/>
              </a:lnSpc>
              <a:spcBef>
                <a:spcPct val="0"/>
              </a:spcBef>
              <a:buNone/>
            </a:pPr>
            <a:endParaRPr lang="en-US" dirty="0"/>
          </a:p>
        </p:txBody>
      </p:sp>
      <p:pic>
        <p:nvPicPr>
          <p:cNvPr id="4" name="Picture 2" descr="http://images-cdn.moviepilot.com/images/c_fill,h_996,w_1500/t_mp_quality/ujrlpkj14vlgdztyoldy/the-doctor-will-see-you-now-8-horror-movies-set-in-creepy-ass-hospitals-716045.jpg">
            <a:extLst>
              <a:ext uri="{FF2B5EF4-FFF2-40B4-BE49-F238E27FC236}">
                <a16:creationId xmlns:a16="http://schemas.microsoft.com/office/drawing/2014/main" id="{25938AB0-1500-4440-A29C-5B2ACD849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4786" y="2240403"/>
            <a:ext cx="4316362" cy="2865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E73B0D-A0E1-9447-826E-FAB7E435EE43}"/>
              </a:ext>
            </a:extLst>
          </p:cNvPr>
          <p:cNvSpPr txBox="1"/>
          <p:nvPr/>
        </p:nvSpPr>
        <p:spPr>
          <a:xfrm>
            <a:off x="6150077" y="1690688"/>
            <a:ext cx="5412658" cy="3970318"/>
          </a:xfrm>
          <a:prstGeom prst="rect">
            <a:avLst/>
          </a:prstGeom>
          <a:noFill/>
        </p:spPr>
        <p:txBody>
          <a:bodyPr wrap="square" rtlCol="0">
            <a:spAutoFit/>
          </a:bodyPr>
          <a:lstStyle/>
          <a:p>
            <a:pPr marL="0" defTabSz="914400" rtl="1" eaLnBrk="1" latinLnBrk="0" hangingPunct="1"/>
            <a:r>
              <a:rPr lang="en-US" sz="2800" dirty="0">
                <a:latin typeface="Times New Roman" panose="02020603050405020304" pitchFamily="18" charset="0"/>
                <a:cs typeface="Times New Roman" panose="02020603050405020304" pitchFamily="18" charset="0"/>
              </a:rPr>
              <a:t> Five mortally ill patients are in care at a hospital, all of whom will soon die. At the same time, a sixth man is undergoing a routine checkup at the same hospital. A transplant surgeon finds that the only medical means of saving the five dying patients would be to kill the sixth and transplant into them his healthy organs. </a:t>
            </a:r>
            <a:r>
              <a:rPr lang="en-US" dirty="0"/>
              <a:t> </a:t>
            </a:r>
          </a:p>
        </p:txBody>
      </p:sp>
    </p:spTree>
    <p:extLst>
      <p:ext uri="{BB962C8B-B14F-4D97-AF65-F5344CB8AC3E}">
        <p14:creationId xmlns:p14="http://schemas.microsoft.com/office/powerpoint/2010/main" val="384939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432FF"/>
                </a:solidFill>
                <a:latin typeface="Times New Roman" panose="02020603050405020304" pitchFamily="18" charset="0"/>
                <a:cs typeface="Times New Roman" panose="02020603050405020304" pitchFamily="18" charset="0"/>
              </a:rPr>
              <a:t>Albus</a:t>
            </a:r>
            <a:r>
              <a:rPr lang="en-US" b="1" dirty="0">
                <a:solidFill>
                  <a:srgbClr val="0432FF"/>
                </a:solidFill>
                <a:latin typeface="Times New Roman" panose="02020603050405020304" pitchFamily="18" charset="0"/>
                <a:cs typeface="Times New Roman" panose="02020603050405020304" pitchFamily="18" charset="0"/>
              </a:rPr>
              <a:t> Dumbledore</a:t>
            </a:r>
            <a:br>
              <a:rPr lang="en-US" b="1" dirty="0">
                <a:solidFill>
                  <a:srgbClr val="0432FF"/>
                </a:solidFill>
                <a:latin typeface="Times New Roman" panose="02020603050405020304" pitchFamily="18" charset="0"/>
                <a:cs typeface="Times New Roman" panose="02020603050405020304" pitchFamily="18" charset="0"/>
              </a:rPr>
            </a:br>
            <a:r>
              <a:rPr lang="en-US" sz="4000" b="1" dirty="0">
                <a:solidFill>
                  <a:srgbClr val="0432FF"/>
                </a:solidFill>
                <a:latin typeface="Times New Roman" panose="02020603050405020304" pitchFamily="18" charset="0"/>
                <a:cs typeface="Times New Roman" panose="02020603050405020304" pitchFamily="18" charset="0"/>
              </a:rPr>
              <a:t>Good or bad?</a:t>
            </a:r>
          </a:p>
        </p:txBody>
      </p:sp>
      <p:sp>
        <p:nvSpPr>
          <p:cNvPr id="3" name="Content Placeholder 2"/>
          <p:cNvSpPr>
            <a:spLocks noGrp="1"/>
          </p:cNvSpPr>
          <p:nvPr>
            <p:ph idx="1"/>
          </p:nvPr>
        </p:nvSpPr>
        <p:spPr>
          <a:xfrm>
            <a:off x="5157216" y="1889759"/>
            <a:ext cx="5644896" cy="4287203"/>
          </a:xfrm>
        </p:spPr>
        <p:txBody>
          <a:bodyPr>
            <a:normAutofit/>
          </a:bodyPr>
          <a:lstStyle/>
          <a:p>
            <a:r>
              <a:rPr lang="en-US" dirty="0">
                <a:latin typeface="Times New Roman" panose="02020603050405020304" pitchFamily="18" charset="0"/>
                <a:cs typeface="Times New Roman" panose="02020603050405020304" pitchFamily="18" charset="0"/>
              </a:rPr>
              <a:t>Portrayed as a kind, wise, powerful wizard with a good heart. He is the “good” to Voldemort's ”bad”.</a:t>
            </a:r>
          </a:p>
          <a:p>
            <a:r>
              <a:rPr lang="en-US" b="1" u="sng" dirty="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 He hides the truth from Harry about his role in destroying Voldemort. He seems to be willing to sacrifice Harry for the greater good “raising him like a pig for the slaughter.”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4" y="1595213"/>
            <a:ext cx="4295140" cy="4876293"/>
          </a:xfrm>
          <a:prstGeom prst="rect">
            <a:avLst/>
          </a:prstGeom>
        </p:spPr>
      </p:pic>
    </p:spTree>
    <p:extLst>
      <p:ext uri="{BB962C8B-B14F-4D97-AF65-F5344CB8AC3E}">
        <p14:creationId xmlns:p14="http://schemas.microsoft.com/office/powerpoint/2010/main" val="305359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233"/>
            <a:ext cx="10515600" cy="1528456"/>
          </a:xfrm>
        </p:spPr>
        <p:txBody>
          <a:bodyPr>
            <a:normAutofit/>
          </a:bodyPr>
          <a:lstStyle/>
          <a:p>
            <a:pPr algn="ctr"/>
            <a:r>
              <a:rPr lang="en-US" b="1" dirty="0">
                <a:solidFill>
                  <a:srgbClr val="0432FF"/>
                </a:solidFill>
                <a:latin typeface="Times New Roman" panose="02020603050405020304" pitchFamily="18" charset="0"/>
                <a:cs typeface="Times New Roman" panose="02020603050405020304" pitchFamily="18" charset="0"/>
              </a:rPr>
              <a:t>Deontology </a:t>
            </a:r>
            <a:r>
              <a:rPr lang="en-US" sz="4000" b="1" dirty="0">
                <a:solidFill>
                  <a:srgbClr val="0432FF"/>
                </a:solidFill>
                <a:latin typeface="Times New Roman" panose="02020603050405020304" pitchFamily="18" charset="0"/>
                <a:cs typeface="Times New Roman" panose="02020603050405020304" pitchFamily="18" charset="0"/>
              </a:rPr>
              <a:t>(Kantian Ethics)</a:t>
            </a:r>
            <a:br>
              <a:rPr lang="en-US" sz="4000" b="1" dirty="0">
                <a:solidFill>
                  <a:srgbClr val="0432FF"/>
                </a:solidFill>
                <a:latin typeface="Times New Roman" panose="02020603050405020304" pitchFamily="18" charset="0"/>
                <a:cs typeface="Times New Roman" panose="02020603050405020304" pitchFamily="18" charset="0"/>
              </a:rPr>
            </a:br>
            <a:r>
              <a:rPr lang="ar-SA" sz="4000" b="1" dirty="0">
                <a:solidFill>
                  <a:srgbClr val="0432FF"/>
                </a:solidFill>
              </a:rPr>
              <a:t>نظرية أخلاقيات الواجب</a:t>
            </a:r>
            <a:endParaRPr lang="en-US" sz="4000" b="1" dirty="0">
              <a:solidFill>
                <a:srgbClr val="0432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Good </a:t>
            </a:r>
            <a:r>
              <a:rPr lang="en-US" b="1" dirty="0">
                <a:latin typeface="Times New Roman" panose="02020603050405020304" pitchFamily="18" charset="0"/>
                <a:cs typeface="Times New Roman" panose="02020603050405020304" pitchFamily="18" charset="0"/>
              </a:rPr>
              <a:t>will </a:t>
            </a:r>
            <a:r>
              <a:rPr lang="en-US" dirty="0">
                <a:latin typeface="Times New Roman" panose="02020603050405020304" pitchFamily="18" charset="0"/>
                <a:cs typeface="Times New Roman" panose="02020603050405020304" pitchFamily="18" charset="0"/>
              </a:rPr>
              <a:t>(intention) is a good in itself.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Immanuel Kant 1724-1804)</a:t>
            </a:r>
          </a:p>
          <a:p>
            <a:r>
              <a:rPr lang="en-US" dirty="0">
                <a:latin typeface="Times New Roman" panose="02020603050405020304" pitchFamily="18" charset="0"/>
                <a:cs typeface="Times New Roman" panose="02020603050405020304" pitchFamily="18" charset="0"/>
              </a:rPr>
              <a:t>Morality is:</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Deontological: comes from adherence to duty and obligation.</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Objective: not conditional or based on circumstances or consequences.</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Rational: based on intellect instead of empiricism. </a:t>
            </a:r>
          </a:p>
          <a:p>
            <a:r>
              <a:rPr lang="en-US" dirty="0">
                <a:latin typeface="Times New Roman" panose="02020603050405020304" pitchFamily="18" charset="0"/>
                <a:cs typeface="Times New Roman" panose="02020603050405020304" pitchFamily="18" charset="0"/>
              </a:rPr>
              <a:t>There are some things we should never do, even if doing them achieves good/pleasurable consequences.  </a:t>
            </a:r>
          </a:p>
          <a:p>
            <a:r>
              <a:rPr lang="en-US" dirty="0">
                <a:latin typeface="Times New Roman" panose="02020603050405020304" pitchFamily="18" charset="0"/>
                <a:cs typeface="Times New Roman" panose="02020603050405020304" pitchFamily="18" charset="0"/>
              </a:rPr>
              <a:t>It’s not our ability to experience pleasure or pain that makes us morally significant. It’s our </a:t>
            </a:r>
            <a:r>
              <a:rPr lang="en-US" u="sng" dirty="0">
                <a:latin typeface="Times New Roman" panose="02020603050405020304" pitchFamily="18" charset="0"/>
                <a:cs typeface="Times New Roman" panose="02020603050405020304" pitchFamily="18" charset="0"/>
              </a:rPr>
              <a:t>rationality, our ability to think, </a:t>
            </a:r>
            <a:r>
              <a:rPr lang="en-US" dirty="0">
                <a:latin typeface="Times New Roman" panose="02020603050405020304" pitchFamily="18" charset="0"/>
                <a:cs typeface="Times New Roman" panose="02020603050405020304" pitchFamily="18" charset="0"/>
              </a:rPr>
              <a:t>make and act on plans, to be motivated by abstract considerations. </a:t>
            </a:r>
          </a:p>
          <a:p>
            <a:pPr lvl="1">
              <a:buNone/>
            </a:pPr>
            <a:endParaRPr lang="en-US" sz="1100" dirty="0"/>
          </a:p>
          <a:p>
            <a:pPr lvl="1">
              <a:buNone/>
            </a:pPr>
            <a:endParaRPr lang="en-US" sz="1100" dirty="0"/>
          </a:p>
          <a:p>
            <a:endParaRPr lang="en-US" dirty="0"/>
          </a:p>
          <a:p>
            <a:endParaRPr lang="en-US" dirty="0"/>
          </a:p>
        </p:txBody>
      </p:sp>
    </p:spTree>
    <p:extLst>
      <p:ext uri="{BB962C8B-B14F-4D97-AF65-F5344CB8AC3E}">
        <p14:creationId xmlns:p14="http://schemas.microsoft.com/office/powerpoint/2010/main" val="42509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138"/>
            <a:ext cx="10515600" cy="1242647"/>
          </a:xfrm>
        </p:spPr>
        <p:txBody>
          <a:bodyPr>
            <a:normAutofit/>
          </a:bodyPr>
          <a:lstStyle/>
          <a:p>
            <a:pPr algn="ctr"/>
            <a:r>
              <a:rPr lang="en-US" b="1" dirty="0">
                <a:solidFill>
                  <a:srgbClr val="0432FF"/>
                </a:solidFill>
                <a:latin typeface="Times New Roman" panose="02020603050405020304" pitchFamily="18" charset="0"/>
                <a:cs typeface="Times New Roman" panose="02020603050405020304" pitchFamily="18" charset="0"/>
              </a:rPr>
              <a:t>Kant’s Categorical Imperative</a:t>
            </a:r>
            <a:br>
              <a:rPr lang="en-US" b="1" u="sng" dirty="0">
                <a:solidFill>
                  <a:srgbClr val="0432FF"/>
                </a:solidFill>
                <a:latin typeface="Times New Roman" panose="02020603050405020304" pitchFamily="18" charset="0"/>
                <a:cs typeface="Times New Roman" panose="02020603050405020304" pitchFamily="18" charset="0"/>
              </a:rPr>
            </a:br>
            <a:r>
              <a:rPr lang="en-US" sz="3100" dirty="0">
                <a:solidFill>
                  <a:srgbClr val="0432FF"/>
                </a:solidFill>
                <a:latin typeface="Times New Roman" panose="02020603050405020304" pitchFamily="18" charset="0"/>
                <a:cs typeface="Times New Roman" panose="02020603050405020304" pitchFamily="18" charset="0"/>
              </a:rPr>
              <a:t>Three Formulations</a:t>
            </a:r>
            <a:endParaRPr lang="en-US" sz="3100" dirty="0">
              <a:solidFill>
                <a:srgbClr val="0432FF"/>
              </a:solidFill>
            </a:endParaRPr>
          </a:p>
        </p:txBody>
      </p:sp>
      <p:sp>
        <p:nvSpPr>
          <p:cNvPr id="3" name="Content Placeholder 2"/>
          <p:cNvSpPr>
            <a:spLocks noGrp="1"/>
          </p:cNvSpPr>
          <p:nvPr>
            <p:ph idx="1"/>
          </p:nvPr>
        </p:nvSpPr>
        <p:spPr/>
        <p:txBody>
          <a:bodyPr>
            <a:normAutofit fontScale="92500"/>
          </a:bodyPr>
          <a:lstStyle/>
          <a:p>
            <a:pPr marL="514350" lvl="1" indent="-514350">
              <a:spcBef>
                <a:spcPts val="1000"/>
              </a:spcBef>
              <a:buFont typeface="+mj-lt"/>
              <a:buAutoNum type="arabicPeriod"/>
            </a:pPr>
            <a:r>
              <a:rPr lang="en-US" dirty="0">
                <a:latin typeface="Times New Roman" panose="02020603050405020304" pitchFamily="18" charset="0"/>
                <a:cs typeface="Times New Roman" panose="02020603050405020304" pitchFamily="18" charset="0"/>
              </a:rPr>
              <a:t>“I ought never to act except in such a way</a:t>
            </a:r>
            <a:r>
              <a:rPr lang="en-US" i="1" dirty="0">
                <a:latin typeface="Times New Roman" panose="02020603050405020304" pitchFamily="18" charset="0"/>
                <a:cs typeface="Times New Roman" panose="02020603050405020304" pitchFamily="18" charset="0"/>
              </a:rPr>
              <a:t> that I can also will that my maxim become a universal law.” </a:t>
            </a:r>
            <a:r>
              <a:rPr lang="en-US" dirty="0">
                <a:latin typeface="Times New Roman" panose="02020603050405020304" pitchFamily="18" charset="0"/>
                <a:cs typeface="Times New Roman" panose="02020603050405020304" pitchFamily="18" charset="0"/>
              </a:rPr>
              <a:t>( e.g. do not lie in any circumstance, do not cheat on exams.)</a:t>
            </a:r>
          </a:p>
          <a:p>
            <a:pPr marL="1428750" lvl="3" indent="-514350">
              <a:spcBef>
                <a:spcPts val="1000"/>
              </a:spcBef>
            </a:pPr>
            <a:r>
              <a:rPr lang="en-US" dirty="0">
                <a:latin typeface="Times New Roman" panose="02020603050405020304" pitchFamily="18" charset="0"/>
                <a:cs typeface="Times New Roman" panose="02020603050405020304" pitchFamily="18" charset="0"/>
              </a:rPr>
              <a:t>Not just if result would be acceptable to you.</a:t>
            </a:r>
          </a:p>
          <a:p>
            <a:pPr marL="1428750" lvl="3" indent="-514350">
              <a:spcBef>
                <a:spcPts val="1000"/>
              </a:spcBef>
            </a:pPr>
            <a:r>
              <a:rPr lang="en-US" dirty="0">
                <a:latin typeface="Times New Roman" panose="02020603050405020304" pitchFamily="18" charset="0"/>
                <a:cs typeface="Times New Roman" panose="02020603050405020304" pitchFamily="18" charset="0"/>
              </a:rPr>
              <a:t>Consistent, non-contradictory!</a:t>
            </a:r>
          </a:p>
          <a:p>
            <a:pPr marL="514350" lvl="1" indent="-514350">
              <a:spcBef>
                <a:spcPts val="1000"/>
              </a:spcBef>
              <a:buFont typeface="+mj-lt"/>
              <a:buAutoNum type="arabicPeriod"/>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Act in such a way that you always treat humanity, whether in your own person or in the person or another, never simply as a means, but always at the same time as an end.” </a:t>
            </a:r>
            <a:r>
              <a:rPr lang="en-US" dirty="0">
                <a:latin typeface="Times New Roman" panose="02020603050405020304" pitchFamily="18" charset="0"/>
                <a:cs typeface="Times New Roman" panose="02020603050405020304" pitchFamily="18" charset="0"/>
              </a:rPr>
              <a:t>( e.g. Dumbledore used Harry as a means to an end.)</a:t>
            </a:r>
          </a:p>
          <a:p>
            <a:pPr marL="1428750" lvl="3" indent="-514350">
              <a:spcBef>
                <a:spcPts val="1000"/>
              </a:spcBef>
            </a:pPr>
            <a:r>
              <a:rPr lang="en-US" dirty="0">
                <a:latin typeface="Times New Roman" panose="02020603050405020304" pitchFamily="18" charset="0"/>
                <a:cs typeface="Times New Roman" panose="02020603050405020304" pitchFamily="18" charset="0"/>
              </a:rPr>
              <a:t>Always respect people, never use them to achieve a purpose.</a:t>
            </a:r>
          </a:p>
          <a:p>
            <a:pPr marL="1428750" lvl="3" indent="-514350">
              <a:spcBef>
                <a:spcPts val="1000"/>
              </a:spcBef>
            </a:pPr>
            <a:r>
              <a:rPr lang="en-US" dirty="0">
                <a:latin typeface="Times New Roman" panose="02020603050405020304" pitchFamily="18" charset="0"/>
                <a:cs typeface="Times New Roman" panose="02020603050405020304" pitchFamily="18" charset="0"/>
              </a:rPr>
              <a:t>Medical context (truth telling, IC)</a:t>
            </a:r>
          </a:p>
          <a:p>
            <a:pPr marL="514350" lvl="1" indent="-514350">
              <a:spcBef>
                <a:spcPts val="1000"/>
              </a:spcBef>
              <a:buFont typeface="+mj-lt"/>
              <a:buAutoNum type="arabicPeriod"/>
            </a:pPr>
            <a:r>
              <a:rPr lang="en-US" dirty="0">
                <a:latin typeface="Times New Roman" panose="02020603050405020304" pitchFamily="18" charset="0"/>
                <a:cs typeface="Times New Roman" panose="02020603050405020304" pitchFamily="18" charset="0"/>
              </a:rPr>
              <a:t>The Idea of the will of every rational being as “</a:t>
            </a:r>
            <a:r>
              <a:rPr lang="en-US" i="1" dirty="0">
                <a:latin typeface="Times New Roman" panose="02020603050405020304" pitchFamily="18" charset="0"/>
                <a:cs typeface="Times New Roman" panose="02020603050405020304" pitchFamily="18" charset="0"/>
              </a:rPr>
              <a:t>a will that legislates universal law.” </a:t>
            </a:r>
            <a:r>
              <a:rPr lang="en-US" dirty="0">
                <a:latin typeface="Times New Roman" panose="02020603050405020304" pitchFamily="18" charset="0"/>
                <a:cs typeface="Times New Roman" panose="02020603050405020304" pitchFamily="18" charset="0"/>
              </a:rPr>
              <a:t>Similar to the first formulation but focuses on the act of legislation as an extension of the human dignity found in the second expression.  </a:t>
            </a:r>
          </a:p>
          <a:p>
            <a:pPr marL="514350" lvl="1" indent="-514350">
              <a:spcBef>
                <a:spcPts val="1000"/>
              </a:spcBef>
              <a:buFont typeface="+mj-lt"/>
              <a:buAutoNum type="arabicPeriod"/>
            </a:pPr>
            <a:endParaRPr lang="en-US" dirty="0"/>
          </a:p>
          <a:p>
            <a:pPr marL="514350" lvl="1" indent="-514350">
              <a:spcBef>
                <a:spcPts val="1000"/>
              </a:spcBef>
              <a:buFont typeface="+mj-lt"/>
              <a:buAutoNum type="arabicPeriod"/>
            </a:pPr>
            <a:endParaRPr lang="en-US" dirty="0"/>
          </a:p>
          <a:p>
            <a:pPr marL="514350" lvl="1" indent="-514350">
              <a:spcBef>
                <a:spcPts val="1000"/>
              </a:spcBef>
              <a:buFont typeface="+mj-lt"/>
              <a:buAutoNum type="arabicPeriod"/>
            </a:pPr>
            <a:endParaRPr lang="en-US" b="1" u="sng" dirty="0"/>
          </a:p>
        </p:txBody>
      </p:sp>
    </p:spTree>
    <p:extLst>
      <p:ext uri="{BB962C8B-B14F-4D97-AF65-F5344CB8AC3E}">
        <p14:creationId xmlns:p14="http://schemas.microsoft.com/office/powerpoint/2010/main" val="42416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432FF"/>
                </a:solidFill>
                <a:latin typeface="Times New Roman" panose="02020603050405020304" pitchFamily="18" charset="0"/>
                <a:cs typeface="Times New Roman" panose="02020603050405020304" pitchFamily="18" charset="0"/>
              </a:rPr>
              <a:t>Things to Remember…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Kant is not saying consequences are irrelevant, rather he’s saying only consequences achieved in a </a:t>
            </a:r>
            <a:r>
              <a:rPr lang="en-US" u="sng" dirty="0">
                <a:latin typeface="Times New Roman" panose="02020603050405020304" pitchFamily="18" charset="0"/>
                <a:cs typeface="Times New Roman" panose="02020603050405020304" pitchFamily="18" charset="0"/>
              </a:rPr>
              <a:t>certain way </a:t>
            </a:r>
            <a:r>
              <a:rPr lang="en-US" dirty="0">
                <a:latin typeface="Times New Roman" panose="02020603050405020304" pitchFamily="18" charset="0"/>
                <a:cs typeface="Times New Roman" panose="02020603050405020304" pitchFamily="18" charset="0"/>
              </a:rPr>
              <a:t>should be considered. </a:t>
            </a:r>
          </a:p>
          <a:p>
            <a:pPr lvl="1"/>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The right action :</a:t>
            </a:r>
            <a:r>
              <a:rPr lang="en-US" dirty="0">
                <a:latin typeface="Times New Roman" panose="02020603050405020304" pitchFamily="18" charset="0"/>
                <a:cs typeface="Times New Roman" panose="02020603050405020304" pitchFamily="18" charset="0"/>
              </a:rPr>
              <a:t> must be consistent and it must not use other people.</a:t>
            </a:r>
          </a:p>
          <a:p>
            <a:r>
              <a:rPr lang="en-US" dirty="0">
                <a:latin typeface="Times New Roman" panose="02020603050405020304" pitchFamily="18" charset="0"/>
                <a:cs typeface="Times New Roman" panose="02020603050405020304" pitchFamily="18" charset="0"/>
              </a:rPr>
              <a:t>Kant’s categorical imperative expressions are basic requirements that must be met, but they do not tell us what to actually do.  </a:t>
            </a:r>
          </a:p>
          <a:p>
            <a:endParaRPr lang="en-US" dirty="0"/>
          </a:p>
          <a:p>
            <a:endParaRPr lang="en-US" dirty="0"/>
          </a:p>
        </p:txBody>
      </p:sp>
    </p:spTree>
    <p:extLst>
      <p:ext uri="{BB962C8B-B14F-4D97-AF65-F5344CB8AC3E}">
        <p14:creationId xmlns:p14="http://schemas.microsoft.com/office/powerpoint/2010/main" val="393714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432FF"/>
                </a:solidFill>
                <a:latin typeface="Times New Roman" panose="02020603050405020304" pitchFamily="18" charset="0"/>
                <a:cs typeface="Times New Roman" panose="02020603050405020304" pitchFamily="18" charset="0"/>
              </a:rPr>
              <a:t>What Would Kant Say?</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Your best friend is hiding from a notorious and vicious murderer. You offer him help and shelter in your home. The murderer knocks on your door and asks you if you are hiding the person he is looking for, he reminds you of the dire stakes for you and your family if you lie.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Kant would say you have to tell the truth.</a:t>
            </a:r>
          </a:p>
        </p:txBody>
      </p:sp>
    </p:spTree>
    <p:extLst>
      <p:ext uri="{BB962C8B-B14F-4D97-AF65-F5344CB8AC3E}">
        <p14:creationId xmlns:p14="http://schemas.microsoft.com/office/powerpoint/2010/main" val="33770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2079" y="685800"/>
            <a:ext cx="8382000" cy="1069848"/>
          </a:xfrm>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Deontology </a:t>
            </a:r>
          </a:p>
        </p:txBody>
      </p:sp>
      <p:sp>
        <p:nvSpPr>
          <p:cNvPr id="7" name="Text Placeholder 6"/>
          <p:cNvSpPr>
            <a:spLocks noGrp="1"/>
          </p:cNvSpPr>
          <p:nvPr>
            <p:ph type="body" idx="1"/>
          </p:nvPr>
        </p:nvSpPr>
        <p:spPr>
          <a:xfrm>
            <a:off x="1905000" y="2057400"/>
            <a:ext cx="4041648" cy="457200"/>
          </a:xfrm>
        </p:spPr>
        <p:txBody>
          <a:bodyPr/>
          <a:lstStyle/>
          <a:p>
            <a:r>
              <a:rPr lang="en-US" b="0" dirty="0">
                <a:solidFill>
                  <a:srgbClr val="0432FF"/>
                </a:solidFill>
                <a:latin typeface="Times New Roman" panose="02020603050405020304" pitchFamily="18" charset="0"/>
                <a:cs typeface="Times New Roman" panose="02020603050405020304" pitchFamily="18" charset="0"/>
              </a:rPr>
              <a:t>Pros</a:t>
            </a:r>
          </a:p>
        </p:txBody>
      </p:sp>
      <p:sp>
        <p:nvSpPr>
          <p:cNvPr id="9" name="Text Placeholder 8"/>
          <p:cNvSpPr>
            <a:spLocks noGrp="1"/>
          </p:cNvSpPr>
          <p:nvPr>
            <p:ph type="body" sz="half" idx="3"/>
          </p:nvPr>
        </p:nvSpPr>
        <p:spPr>
          <a:xfrm>
            <a:off x="6242305" y="2057400"/>
            <a:ext cx="4041775" cy="457200"/>
          </a:xfrm>
        </p:spPr>
        <p:txBody>
          <a:bodyPr/>
          <a:lstStyle/>
          <a:p>
            <a:r>
              <a:rPr lang="en-US" dirty="0">
                <a:solidFill>
                  <a:srgbClr val="0432FF"/>
                </a:solidFill>
                <a:latin typeface="Times New Roman" panose="02020603050405020304" pitchFamily="18" charset="0"/>
                <a:cs typeface="Times New Roman" panose="02020603050405020304" pitchFamily="18" charset="0"/>
              </a:rPr>
              <a:t>Cons</a:t>
            </a:r>
          </a:p>
        </p:txBody>
      </p:sp>
      <p:sp>
        <p:nvSpPr>
          <p:cNvPr id="8" name="Content Placeholder 7"/>
          <p:cNvSpPr>
            <a:spLocks noGrp="1"/>
          </p:cNvSpPr>
          <p:nvPr>
            <p:ph sz="quarter" idx="2"/>
          </p:nvPr>
        </p:nvSpPr>
        <p:spPr>
          <a:xfrm>
            <a:off x="1905000" y="2819400"/>
            <a:ext cx="4041648" cy="3886200"/>
          </a:xfrm>
        </p:spPr>
        <p:txBody>
          <a:bodyPr/>
          <a:lstStyle/>
          <a:p>
            <a:r>
              <a:rPr lang="en-US" dirty="0">
                <a:latin typeface="Times New Roman" panose="02020603050405020304" pitchFamily="18" charset="0"/>
                <a:cs typeface="Times New Roman" panose="02020603050405020304" pitchFamily="18" charset="0"/>
              </a:rPr>
              <a:t>Consistent. </a:t>
            </a:r>
          </a:p>
          <a:p>
            <a:r>
              <a:rPr lang="en-US" dirty="0">
                <a:latin typeface="Times New Roman" panose="02020603050405020304" pitchFamily="18" charset="0"/>
                <a:cs typeface="Times New Roman" panose="02020603050405020304" pitchFamily="18" charset="0"/>
              </a:rPr>
              <a:t>Universal.</a:t>
            </a:r>
          </a:p>
          <a:p>
            <a:r>
              <a:rPr lang="en-US" dirty="0">
                <a:latin typeface="Times New Roman" panose="02020603050405020304" pitchFamily="18" charset="0"/>
                <a:cs typeface="Times New Roman" panose="02020603050405020304" pitchFamily="18" charset="0"/>
              </a:rPr>
              <a:t>Rational.</a:t>
            </a:r>
          </a:p>
          <a:p>
            <a:r>
              <a:rPr lang="en-US" dirty="0">
                <a:latin typeface="Times New Roman" panose="02020603050405020304" pitchFamily="18" charset="0"/>
                <a:cs typeface="Times New Roman" panose="02020603050405020304" pitchFamily="18" charset="0"/>
              </a:rPr>
              <a:t>All people are moral equals</a:t>
            </a:r>
            <a:r>
              <a:rPr lang="en-US" dirty="0"/>
              <a:t>.</a:t>
            </a:r>
          </a:p>
          <a:p>
            <a:endParaRPr lang="en-US" dirty="0"/>
          </a:p>
        </p:txBody>
      </p:sp>
      <p:sp>
        <p:nvSpPr>
          <p:cNvPr id="10" name="Content Placeholder 9"/>
          <p:cNvSpPr>
            <a:spLocks noGrp="1"/>
          </p:cNvSpPr>
          <p:nvPr>
            <p:ph sz="quarter" idx="4"/>
          </p:nvPr>
        </p:nvSpPr>
        <p:spPr>
          <a:xfrm>
            <a:off x="6242305" y="2819400"/>
            <a:ext cx="4041775" cy="3886200"/>
          </a:xfrm>
        </p:spPr>
        <p:txBody>
          <a:bodyPr>
            <a:normAutofit lnSpcReduction="10000"/>
          </a:bodyPr>
          <a:lstStyle/>
          <a:p>
            <a:r>
              <a:rPr lang="en-US" dirty="0">
                <a:latin typeface="Times New Roman" panose="02020603050405020304" pitchFamily="18" charset="0"/>
                <a:cs typeface="Times New Roman" panose="02020603050405020304" pitchFamily="18" charset="0"/>
              </a:rPr>
              <a:t>Too strict – no exceptions.</a:t>
            </a:r>
          </a:p>
          <a:p>
            <a:r>
              <a:rPr lang="en-US" dirty="0">
                <a:latin typeface="Times New Roman" panose="02020603050405020304" pitchFamily="18" charset="0"/>
                <a:cs typeface="Times New Roman" panose="02020603050405020304" pitchFamily="18" charset="0"/>
              </a:rPr>
              <a:t>No way to resolve conflict between rules.</a:t>
            </a:r>
          </a:p>
          <a:p>
            <a:r>
              <a:rPr lang="en-US" dirty="0">
                <a:latin typeface="Times New Roman" panose="02020603050405020304" pitchFamily="18" charset="0"/>
                <a:cs typeface="Times New Roman" panose="02020603050405020304" pitchFamily="18" charset="0"/>
              </a:rPr>
              <a:t>No responsibility for consequences.</a:t>
            </a:r>
          </a:p>
          <a:p>
            <a:r>
              <a:rPr lang="en-US" dirty="0">
                <a:latin typeface="Times New Roman" panose="02020603050405020304" pitchFamily="18" charset="0"/>
                <a:cs typeface="Times New Roman" panose="02020603050405020304" pitchFamily="18" charset="0"/>
              </a:rPr>
              <a:t>Too oversimplified for complex ethical dilemmas.</a:t>
            </a:r>
          </a:p>
          <a:p>
            <a:endParaRPr lang="en-US" dirty="0"/>
          </a:p>
          <a:p>
            <a:endParaRPr lang="en-US" dirty="0"/>
          </a:p>
        </p:txBody>
      </p:sp>
    </p:spTree>
    <p:extLst>
      <p:ext uri="{BB962C8B-B14F-4D97-AF65-F5344CB8AC3E}">
        <p14:creationId xmlns:p14="http://schemas.microsoft.com/office/powerpoint/2010/main" val="84534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ar-SA" b="1" dirty="0">
                <a:solidFill>
                  <a:srgbClr val="0432FF"/>
                </a:solidFill>
              </a:rPr>
              <a:t>نظرية أخلاقيات الواجب</a:t>
            </a:r>
            <a:br>
              <a:rPr lang="en-US" b="1" dirty="0">
                <a:solidFill>
                  <a:srgbClr val="0432FF"/>
                </a:solidFill>
              </a:rPr>
            </a:br>
            <a:r>
              <a:rPr lang="ar-SA" sz="2800" dirty="0"/>
              <a:t>عما نويل كانت 1724 ـ 1804</a:t>
            </a:r>
            <a:endParaRPr lang="ar-SA" altLang="ar-SA" sz="2800" dirty="0">
              <a:ea typeface="Times New Roman" charset="0"/>
            </a:endParaRPr>
          </a:p>
        </p:txBody>
      </p:sp>
      <p:sp>
        <p:nvSpPr>
          <p:cNvPr id="30723" name="Content Placeholder 2"/>
          <p:cNvSpPr>
            <a:spLocks noGrp="1"/>
          </p:cNvSpPr>
          <p:nvPr>
            <p:ph idx="1"/>
          </p:nvPr>
        </p:nvSpPr>
        <p:spPr>
          <a:xfrm>
            <a:off x="2190135" y="1690687"/>
            <a:ext cx="9623323" cy="5049325"/>
          </a:xfrm>
        </p:spPr>
        <p:txBody>
          <a:bodyPr>
            <a:normAutofit fontScale="77500" lnSpcReduction="20000"/>
          </a:bodyPr>
          <a:lstStyle/>
          <a:p>
            <a:pPr marL="0" indent="0" algn="r" rtl="1">
              <a:buNone/>
            </a:pPr>
            <a:r>
              <a:rPr lang="ar-SA" sz="3600" dirty="0">
                <a:solidFill>
                  <a:srgbClr val="0432FF"/>
                </a:solidFill>
              </a:rPr>
              <a:t>أساسها :</a:t>
            </a:r>
          </a:p>
          <a:p>
            <a:pPr algn="r" rtl="1"/>
            <a:r>
              <a:rPr lang="ar-SA" altLang="ar-SA" sz="3600" dirty="0">
                <a:ea typeface="Arial" charset="0"/>
              </a:rPr>
              <a:t>الأخلاق هدف في ذاتها.</a:t>
            </a:r>
          </a:p>
          <a:p>
            <a:pPr algn="r" rtl="1"/>
            <a:r>
              <a:rPr lang="ar-SA" sz="3600" dirty="0"/>
              <a:t>يجب وضع قيم ومثل عليا يتم الاتفاق عليها من الجميع وهذه القيم  تحدد ما هو الصحيح والأخلاقي  فإذا تم الاتفاق عليها فهي تطبق ولا يجوز الخروج عنها أبدا مهما كانت الظروف.</a:t>
            </a:r>
          </a:p>
          <a:p>
            <a:pPr algn="r" rtl="1"/>
            <a:r>
              <a:rPr lang="ar-SA" sz="3600" dirty="0"/>
              <a:t>اتجاه المثالي العقلي (أخلاق الواجب)</a:t>
            </a:r>
          </a:p>
          <a:p>
            <a:pPr marL="0" indent="0" algn="r" rtl="1">
              <a:buNone/>
            </a:pPr>
            <a:r>
              <a:rPr lang="ar-SA" sz="3600" dirty="0">
                <a:solidFill>
                  <a:srgbClr val="0432FF"/>
                </a:solidFill>
              </a:rPr>
              <a:t>الاستدراك عليها </a:t>
            </a:r>
            <a:r>
              <a:rPr lang="ar-SA" sz="3600" b="1" dirty="0">
                <a:solidFill>
                  <a:srgbClr val="0432FF"/>
                </a:solidFill>
              </a:rPr>
              <a:t>:</a:t>
            </a:r>
          </a:p>
          <a:p>
            <a:pPr algn="r" rtl="1"/>
            <a:r>
              <a:rPr lang="ar-SA" sz="3600" dirty="0"/>
              <a:t>جامدة وغير قابلة للتطبيق في كل الأحوال</a:t>
            </a:r>
          </a:p>
          <a:p>
            <a:pPr algn="r" rtl="1"/>
            <a:r>
              <a:rPr lang="ar-SA" sz="3600" dirty="0"/>
              <a:t>أنها مثالية أكثر من اللازم ولا تراعي التصادم</a:t>
            </a:r>
          </a:p>
          <a:p>
            <a:pPr algn="r" rtl="1"/>
            <a:r>
              <a:rPr lang="ar-SA" sz="3600" dirty="0"/>
              <a:t>القيم والمثل غير محددة ومن الصعب الاتفاق عليها</a:t>
            </a:r>
          </a:p>
          <a:p>
            <a:pPr algn="r" rtl="1"/>
            <a:r>
              <a:rPr lang="ar-SA" sz="3600" dirty="0"/>
              <a:t>اغفال النظرية الأولى: للأخلاق غاية وهي السعادة.</a:t>
            </a:r>
          </a:p>
          <a:p>
            <a:pPr algn="r" rtl="1"/>
            <a:r>
              <a:rPr lang="ar-SA" sz="3600" dirty="0"/>
              <a:t>ال</a:t>
            </a:r>
            <a:r>
              <a:rPr lang="en-US" sz="3600" dirty="0">
                <a:latin typeface="Webdings" pitchFamily="18" charset="2"/>
              </a:rPr>
              <a:t>a</a:t>
            </a:r>
            <a:r>
              <a:rPr lang="ar-SA" sz="3600" dirty="0"/>
              <a:t>واجبة ×غاية × وسيلة </a:t>
            </a:r>
          </a:p>
          <a:p>
            <a:pPr marL="457200" lvl="1" indent="0" algn="r" rtl="1">
              <a:buNone/>
            </a:pPr>
            <a:endParaRPr lang="ar-SA" sz="2800" dirty="0"/>
          </a:p>
          <a:p>
            <a:pPr algn="r" rtl="1" eaLnBrk="1" hangingPunct="1">
              <a:buFont typeface="Arial" charset="0"/>
              <a:buNone/>
            </a:pPr>
            <a:endParaRPr lang="ar-SA" altLang="ar-SA" dirty="0">
              <a:solidFill>
                <a:srgbClr val="FF0000"/>
              </a:solidFill>
              <a:ea typeface="Arial" charset="0"/>
            </a:endParaRPr>
          </a:p>
        </p:txBody>
      </p:sp>
      <p:pic>
        <p:nvPicPr>
          <p:cNvPr id="30725" name="Picture 4" descr="immanuel-k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406" y="3800041"/>
            <a:ext cx="2544097" cy="190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81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7045510"/>
              </p:ext>
            </p:extLst>
          </p:nvPr>
        </p:nvGraphicFramePr>
        <p:xfrm>
          <a:off x="1209369" y="457200"/>
          <a:ext cx="10176386" cy="6017340"/>
        </p:xfrm>
        <a:graphic>
          <a:graphicData uri="http://schemas.openxmlformats.org/drawingml/2006/table">
            <a:tbl>
              <a:tblPr rtl="1"/>
              <a:tblGrid>
                <a:gridCol w="3392129">
                  <a:extLst>
                    <a:ext uri="{9D8B030D-6E8A-4147-A177-3AD203B41FA5}">
                      <a16:colId xmlns:a16="http://schemas.microsoft.com/office/drawing/2014/main" val="20000"/>
                    </a:ext>
                  </a:extLst>
                </a:gridCol>
                <a:gridCol w="3318574">
                  <a:extLst>
                    <a:ext uri="{9D8B030D-6E8A-4147-A177-3AD203B41FA5}">
                      <a16:colId xmlns:a16="http://schemas.microsoft.com/office/drawing/2014/main" val="20001"/>
                    </a:ext>
                  </a:extLst>
                </a:gridCol>
                <a:gridCol w="3465683">
                  <a:extLst>
                    <a:ext uri="{9D8B030D-6E8A-4147-A177-3AD203B41FA5}">
                      <a16:colId xmlns:a16="http://schemas.microsoft.com/office/drawing/2014/main" val="20002"/>
                    </a:ext>
                  </a:extLst>
                </a:gridCol>
              </a:tblGrid>
              <a:tr h="200578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0432FF"/>
                          </a:solidFill>
                          <a:effectLst/>
                          <a:latin typeface="Calibri" charset="0"/>
                          <a:ea typeface="Arial" charset="0"/>
                          <a:cs typeface="Arial" charset="0"/>
                        </a:rPr>
                        <a:t>النظرية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0432FF"/>
                          </a:solidFill>
                          <a:effectLst/>
                          <a:latin typeface="Calibri" charset="0"/>
                          <a:ea typeface="Arial" charset="0"/>
                          <a:cs typeface="Arial" charset="0"/>
                        </a:rPr>
                        <a:t>مواطن القوة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1"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0432FF"/>
                          </a:solidFill>
                          <a:effectLst/>
                          <a:latin typeface="Calibri" charset="0"/>
                          <a:ea typeface="Arial" charset="0"/>
                          <a:cs typeface="Arial" charset="0"/>
                        </a:rPr>
                        <a:t>مواطن الضعف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200578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0432FF"/>
                          </a:solidFill>
                          <a:effectLst/>
                          <a:latin typeface="Calibri" charset="0"/>
                          <a:ea typeface="Arial" charset="0"/>
                          <a:cs typeface="Arial" charset="0"/>
                        </a:rPr>
                        <a:t>المنفعة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البحث عن المصلحة والنفع</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الاحسان وعدم الضرر</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الاهتمام </a:t>
                      </a:r>
                      <a:r>
                        <a:rPr kumimoji="0" lang="ar-SA" altLang="en-US" sz="2400" b="0" i="0" u="none" strike="noStrike" cap="none" normalizeH="0" baseline="0" dirty="0" err="1">
                          <a:ln>
                            <a:noFill/>
                          </a:ln>
                          <a:solidFill>
                            <a:schemeClr val="tx1"/>
                          </a:solidFill>
                          <a:effectLst/>
                          <a:latin typeface="Calibri" charset="0"/>
                          <a:ea typeface="Arial" charset="0"/>
                          <a:cs typeface="Arial" charset="0"/>
                        </a:rPr>
                        <a:t>بالمآلات</a:t>
                      </a:r>
                      <a:endParaRPr kumimoji="0" lang="ar-SA" altLang="en-US" sz="2400" b="0" i="0" u="none" strike="noStrike" cap="none" normalizeH="0" baseline="0" dirty="0">
                        <a:ln>
                          <a:noFill/>
                        </a:ln>
                        <a:solidFill>
                          <a:schemeClr val="tx1"/>
                        </a:solidFill>
                        <a:effectLst/>
                        <a:latin typeface="Calibri" charset="0"/>
                        <a:ea typeface="Arial" charset="0"/>
                        <a:cs typeface="Arial" charset="0"/>
                      </a:endParaRP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الاهتمام بالعدالة</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تضارب المنافع</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الغاية تبرر الوسيلة</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لا تفرق بين ما هو ضروري وإلزامي وما هو نفل</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التوزيع غير العادل للمنافع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00578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0432FF"/>
                          </a:solidFill>
                          <a:effectLst/>
                          <a:latin typeface="Calibri" charset="0"/>
                          <a:ea typeface="Arial" charset="0"/>
                          <a:cs typeface="Arial" charset="0"/>
                        </a:rPr>
                        <a:t>الواجب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الغاية لا تبرر الوسيلة</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رفض أن يكون الانسان وسيلة</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en-US" sz="2400" b="0" i="0" u="none" strike="noStrike" cap="none" normalizeH="0" baseline="0" dirty="0">
                        <a:ln>
                          <a:noFill/>
                        </a:ln>
                        <a:solidFill>
                          <a:schemeClr val="bg2"/>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اصطراع الواجبات</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الجمود </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عدم الواقعية</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عدم اعتبار الغايات</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pPr>
                      <a:r>
                        <a:rPr kumimoji="0" lang="ar-SA" altLang="en-US" sz="2400" b="0" i="0" u="none" strike="noStrike" cap="none" normalizeH="0" baseline="0" dirty="0">
                          <a:ln>
                            <a:noFill/>
                          </a:ln>
                          <a:solidFill>
                            <a:schemeClr val="tx1"/>
                          </a:solidFill>
                          <a:effectLst/>
                          <a:latin typeface="Calibri" charset="0"/>
                          <a:ea typeface="Arial" charset="0"/>
                          <a:cs typeface="Arial" charset="0"/>
                        </a:rPr>
                        <a:t>من يحدد الواجب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019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685800"/>
            <a:ext cx="8229600" cy="1066800"/>
          </a:xfrm>
        </p:spPr>
        <p:txBody>
          <a:bodyPr>
            <a:normAutofit fontScale="90000"/>
          </a:bodyPr>
          <a:lstStyle/>
          <a:p>
            <a:pPr algn="ctr"/>
            <a:r>
              <a:rPr lang="en-US" b="1" dirty="0">
                <a:solidFill>
                  <a:srgbClr val="0432FF"/>
                </a:solidFill>
                <a:latin typeface="Times New Roman" panose="02020603050405020304" pitchFamily="18" charset="0"/>
                <a:cs typeface="Times New Roman" panose="02020603050405020304" pitchFamily="18" charset="0"/>
              </a:rPr>
              <a:t>Virtue Ethics</a:t>
            </a:r>
            <a:br>
              <a:rPr lang="ar-SA" b="1" dirty="0">
                <a:solidFill>
                  <a:srgbClr val="0432FF"/>
                </a:solidFill>
                <a:latin typeface="Times New Roman" panose="02020603050405020304" pitchFamily="18" charset="0"/>
                <a:cs typeface="Times New Roman" panose="02020603050405020304" pitchFamily="18" charset="0"/>
              </a:rPr>
            </a:br>
            <a:r>
              <a:rPr lang="ar-SA" altLang="ar-SA" dirty="0">
                <a:solidFill>
                  <a:srgbClr val="0432FF"/>
                </a:solidFill>
                <a:latin typeface="Arial" charset="0"/>
              </a:rPr>
              <a:t>أخلاقيات القيم/الفضائل</a:t>
            </a:r>
            <a:br>
              <a:rPr lang="ar-SA" altLang="ar-SA" dirty="0">
                <a:solidFill>
                  <a:srgbClr val="FF0000"/>
                </a:solidFill>
                <a:latin typeface="Arial" charset="0"/>
              </a:rPr>
            </a:br>
            <a:br>
              <a:rPr lang="en-US" b="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725424" y="1752600"/>
            <a:ext cx="11210544" cy="4695092"/>
          </a:xfrm>
        </p:spPr>
        <p:txBody>
          <a:bodyPr>
            <a:normAutofit/>
          </a:bodyPr>
          <a:lstStyle/>
          <a:p>
            <a:r>
              <a:rPr lang="en-US" dirty="0">
                <a:latin typeface="Times New Roman" panose="02020603050405020304" pitchFamily="18" charset="0"/>
                <a:cs typeface="Times New Roman" panose="02020603050405020304" pitchFamily="18" charset="0"/>
              </a:rPr>
              <a:t>Aristotle: character as the basis of morality.</a:t>
            </a:r>
          </a:p>
          <a:p>
            <a:r>
              <a:rPr lang="en-US" dirty="0">
                <a:latin typeface="Times New Roman" panose="02020603050405020304" pitchFamily="18" charset="0"/>
                <a:cs typeface="Times New Roman" panose="02020603050405020304" pitchFamily="18" charset="0"/>
              </a:rPr>
              <a:t>Characters, not rules, constitute a virtuous, moral life. </a:t>
            </a:r>
          </a:p>
          <a:p>
            <a:r>
              <a:rPr lang="en-US" dirty="0">
                <a:latin typeface="Times New Roman" panose="02020603050405020304" pitchFamily="18" charset="0"/>
                <a:cs typeface="Times New Roman" panose="02020603050405020304" pitchFamily="18" charset="0"/>
              </a:rPr>
              <a:t>The “rule book” approach will never be sufficient; morality is too complex.  </a:t>
            </a:r>
          </a:p>
          <a:p>
            <a:r>
              <a:rPr lang="en-US" u="sng" dirty="0">
                <a:latin typeface="Times New Roman" panose="02020603050405020304" pitchFamily="18" charset="0"/>
                <a:cs typeface="Times New Roman" panose="02020603050405020304" pitchFamily="18" charset="0"/>
              </a:rPr>
              <a:t>Instead:</a:t>
            </a:r>
          </a:p>
          <a:p>
            <a:pPr lvl="1"/>
            <a:r>
              <a:rPr lang="en-US" dirty="0">
                <a:latin typeface="Times New Roman" panose="02020603050405020304" pitchFamily="18" charset="0"/>
                <a:cs typeface="Times New Roman" panose="02020603050405020304" pitchFamily="18" charset="0"/>
              </a:rPr>
              <a:t>Develop one’s character such that they will be able to navigate through moral dilemmas successfully.</a:t>
            </a:r>
          </a:p>
          <a:p>
            <a:pPr lvl="1"/>
            <a:r>
              <a:rPr lang="en-US" dirty="0">
                <a:latin typeface="Times New Roman" panose="02020603050405020304" pitchFamily="18" charset="0"/>
                <a:cs typeface="Times New Roman" panose="02020603050405020304" pitchFamily="18" charset="0"/>
              </a:rPr>
              <a:t>The virtuous person can explain why something was the right thing to do given a particular situation.  They can recognize the morally salient features and justify a course of action, but they cannot extract this to a principle or rule that can apply to all situations.  </a:t>
            </a:r>
          </a:p>
          <a:p>
            <a:pPr lvl="1"/>
            <a:r>
              <a:rPr lang="en-US" dirty="0">
                <a:latin typeface="Times New Roman" panose="02020603050405020304" pitchFamily="18" charset="0"/>
                <a:cs typeface="Times New Roman" panose="02020603050405020304" pitchFamily="18" charset="0"/>
              </a:rPr>
              <a:t>Actions —&gt; Habits —&gt; Character (Both good and bad)</a:t>
            </a:r>
          </a:p>
          <a:p>
            <a:endParaRPr lang="en-US" dirty="0"/>
          </a:p>
        </p:txBody>
      </p:sp>
    </p:spTree>
    <p:extLst>
      <p:ext uri="{BB962C8B-B14F-4D97-AF65-F5344CB8AC3E}">
        <p14:creationId xmlns:p14="http://schemas.microsoft.com/office/powerpoint/2010/main" val="222724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061-93D8-AD4A-8BE0-5EFAF972803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C498B14-3EB7-4D42-AFCA-B7BF142B07CF}"/>
              </a:ext>
            </a:extLst>
          </p:cNvPr>
          <p:cNvPicPr>
            <a:picLocks noGrp="1" noChangeAspect="1"/>
          </p:cNvPicPr>
          <p:nvPr>
            <p:ph idx="1"/>
          </p:nvPr>
        </p:nvPicPr>
        <p:blipFill>
          <a:blip r:embed="rId3"/>
          <a:stretch>
            <a:fillRect/>
          </a:stretch>
        </p:blipFill>
        <p:spPr>
          <a:xfrm>
            <a:off x="6879671" y="896002"/>
            <a:ext cx="5161218" cy="3107962"/>
          </a:xfrm>
        </p:spPr>
      </p:pic>
      <p:pic>
        <p:nvPicPr>
          <p:cNvPr id="7" name="Picture 6">
            <a:extLst>
              <a:ext uri="{FF2B5EF4-FFF2-40B4-BE49-F238E27FC236}">
                <a16:creationId xmlns:a16="http://schemas.microsoft.com/office/drawing/2014/main" id="{E16B529D-67B5-774A-A1F8-4A6B63660F40}"/>
              </a:ext>
            </a:extLst>
          </p:cNvPr>
          <p:cNvPicPr>
            <a:picLocks noChangeAspect="1"/>
          </p:cNvPicPr>
          <p:nvPr/>
        </p:nvPicPr>
        <p:blipFill>
          <a:blip r:embed="rId4"/>
          <a:stretch>
            <a:fillRect/>
          </a:stretch>
        </p:blipFill>
        <p:spPr>
          <a:xfrm>
            <a:off x="8104909" y="4256786"/>
            <a:ext cx="2412961" cy="2412961"/>
          </a:xfrm>
          <a:prstGeom prst="rect">
            <a:avLst/>
          </a:prstGeom>
        </p:spPr>
      </p:pic>
      <p:pic>
        <p:nvPicPr>
          <p:cNvPr id="9" name="Picture 8">
            <a:extLst>
              <a:ext uri="{FF2B5EF4-FFF2-40B4-BE49-F238E27FC236}">
                <a16:creationId xmlns:a16="http://schemas.microsoft.com/office/drawing/2014/main" id="{8CBF5C16-DDFD-E04B-BF61-62EA7198CE1A}"/>
              </a:ext>
            </a:extLst>
          </p:cNvPr>
          <p:cNvPicPr>
            <a:picLocks noChangeAspect="1"/>
          </p:cNvPicPr>
          <p:nvPr/>
        </p:nvPicPr>
        <p:blipFill>
          <a:blip r:embed="rId5"/>
          <a:stretch>
            <a:fillRect/>
          </a:stretch>
        </p:blipFill>
        <p:spPr>
          <a:xfrm>
            <a:off x="491458" y="1690687"/>
            <a:ext cx="6061059" cy="4039303"/>
          </a:xfrm>
          <a:prstGeom prst="rect">
            <a:avLst/>
          </a:prstGeom>
        </p:spPr>
      </p:pic>
    </p:spTree>
    <p:extLst>
      <p:ext uri="{BB962C8B-B14F-4D97-AF65-F5344CB8AC3E}">
        <p14:creationId xmlns:p14="http://schemas.microsoft.com/office/powerpoint/2010/main" val="354685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432FF"/>
                </a:solidFill>
                <a:latin typeface="Times New Roman" panose="02020603050405020304" pitchFamily="18" charset="0"/>
                <a:cs typeface="Times New Roman" panose="02020603050405020304" pitchFamily="18" charset="0"/>
              </a:rPr>
              <a:t>The Good Life</a:t>
            </a:r>
          </a:p>
        </p:txBody>
      </p:sp>
      <p:sp>
        <p:nvSpPr>
          <p:cNvPr id="3" name="Content Placeholder 2"/>
          <p:cNvSpPr>
            <a:spLocks noGrp="1"/>
          </p:cNvSpPr>
          <p:nvPr>
            <p:ph idx="1"/>
          </p:nvPr>
        </p:nvSpPr>
        <p:spPr>
          <a:xfrm>
            <a:off x="838200" y="1825625"/>
            <a:ext cx="7732776" cy="4351338"/>
          </a:xfrm>
        </p:spPr>
        <p:txBody>
          <a:bodyPr>
            <a:normAutofit/>
          </a:bodyPr>
          <a:lstStyle/>
          <a:p>
            <a:r>
              <a:rPr lang="en-US" dirty="0">
                <a:latin typeface="Times New Roman" panose="02020603050405020304" pitchFamily="18" charset="0"/>
                <a:cs typeface="Times New Roman" panose="02020603050405020304" pitchFamily="18" charset="0"/>
              </a:rPr>
              <a:t>Aristotle’s conception of a good life : a virtuous one!</a:t>
            </a:r>
          </a:p>
          <a:p>
            <a:r>
              <a:rPr lang="en-US" dirty="0">
                <a:latin typeface="Times New Roman" panose="02020603050405020304" pitchFamily="18" charset="0"/>
                <a:cs typeface="Times New Roman" panose="02020603050405020304" pitchFamily="18" charset="0"/>
              </a:rPr>
              <a:t>The virtuous person does the right thing because she can see its intrinsic value, not for some reward or fear of punishment.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976" y="1934309"/>
            <a:ext cx="3329620" cy="3995544"/>
          </a:xfrm>
          <a:prstGeom prst="rect">
            <a:avLst/>
          </a:prstGeom>
        </p:spPr>
      </p:pic>
    </p:spTree>
    <p:extLst>
      <p:ext uri="{BB962C8B-B14F-4D97-AF65-F5344CB8AC3E}">
        <p14:creationId xmlns:p14="http://schemas.microsoft.com/office/powerpoint/2010/main" val="38610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685800"/>
            <a:ext cx="8382000" cy="1069848"/>
          </a:xfrm>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Virtue Ethics</a:t>
            </a:r>
          </a:p>
        </p:txBody>
      </p:sp>
      <p:sp>
        <p:nvSpPr>
          <p:cNvPr id="6" name="Text Placeholder 5"/>
          <p:cNvSpPr>
            <a:spLocks noGrp="1"/>
          </p:cNvSpPr>
          <p:nvPr>
            <p:ph type="body" idx="1"/>
          </p:nvPr>
        </p:nvSpPr>
        <p:spPr>
          <a:xfrm>
            <a:off x="1905000" y="2057400"/>
            <a:ext cx="4041648" cy="457200"/>
          </a:xfrm>
        </p:spPr>
        <p:txBody>
          <a:bodyPr/>
          <a:lstStyle/>
          <a:p>
            <a:r>
              <a:rPr lang="en-US" b="0" dirty="0">
                <a:solidFill>
                  <a:srgbClr val="0432FF"/>
                </a:solidFill>
                <a:latin typeface="Times New Roman" panose="02020603050405020304" pitchFamily="18" charset="0"/>
                <a:cs typeface="Times New Roman" panose="02020603050405020304" pitchFamily="18" charset="0"/>
              </a:rPr>
              <a:t>Pros</a:t>
            </a:r>
          </a:p>
        </p:txBody>
      </p:sp>
      <p:sp>
        <p:nvSpPr>
          <p:cNvPr id="8" name="Text Placeholder 7"/>
          <p:cNvSpPr>
            <a:spLocks noGrp="1"/>
          </p:cNvSpPr>
          <p:nvPr>
            <p:ph type="body" sz="half" idx="3"/>
          </p:nvPr>
        </p:nvSpPr>
        <p:spPr>
          <a:xfrm>
            <a:off x="6245226" y="2057400"/>
            <a:ext cx="4041775" cy="457200"/>
          </a:xfrm>
        </p:spPr>
        <p:txBody>
          <a:bodyPr/>
          <a:lstStyle/>
          <a:p>
            <a:r>
              <a:rPr lang="en-US" b="0" dirty="0">
                <a:solidFill>
                  <a:srgbClr val="0432FF"/>
                </a:solidFill>
                <a:latin typeface="Times New Roman" panose="02020603050405020304" pitchFamily="18" charset="0"/>
                <a:cs typeface="Times New Roman" panose="02020603050405020304" pitchFamily="18" charset="0"/>
              </a:rPr>
              <a:t>Cons</a:t>
            </a:r>
          </a:p>
        </p:txBody>
      </p:sp>
      <p:sp>
        <p:nvSpPr>
          <p:cNvPr id="7" name="Content Placeholder 6"/>
          <p:cNvSpPr>
            <a:spLocks noGrp="1"/>
          </p:cNvSpPr>
          <p:nvPr>
            <p:ph sz="quarter" idx="2"/>
          </p:nvPr>
        </p:nvSpPr>
        <p:spPr>
          <a:xfrm>
            <a:off x="1905000" y="2819400"/>
            <a:ext cx="4041648" cy="3886200"/>
          </a:xfrm>
        </p:spPr>
        <p:txBody>
          <a:bodyPr>
            <a:normAutofit/>
          </a:bodyPr>
          <a:lstStyle/>
          <a:p>
            <a:r>
              <a:rPr lang="en-US" dirty="0">
                <a:latin typeface="Times New Roman" panose="02020603050405020304" pitchFamily="18" charset="0"/>
                <a:cs typeface="Times New Roman" panose="02020603050405020304" pitchFamily="18" charset="0"/>
              </a:rPr>
              <a:t>Realistic.</a:t>
            </a:r>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Holds individuals responsible for their choices &amp; actions.</a:t>
            </a:r>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Doesn’t attempt to “solve” problems (which may not have one “best” solution.)</a:t>
            </a:r>
          </a:p>
        </p:txBody>
      </p:sp>
      <p:sp>
        <p:nvSpPr>
          <p:cNvPr id="9" name="Content Placeholder 8"/>
          <p:cNvSpPr>
            <a:spLocks noGrp="1"/>
          </p:cNvSpPr>
          <p:nvPr>
            <p:ph sz="quarter" idx="4"/>
          </p:nvPr>
        </p:nvSpPr>
        <p:spPr>
          <a:xfrm>
            <a:off x="6242305" y="2819400"/>
            <a:ext cx="4041775" cy="3886200"/>
          </a:xfrm>
        </p:spPr>
        <p:txBody>
          <a:bodyPr/>
          <a:lstStyle/>
          <a:p>
            <a:r>
              <a:rPr lang="en-US" dirty="0">
                <a:latin typeface="Times New Roman" panose="02020603050405020304" pitchFamily="18" charset="0"/>
                <a:cs typeface="Times New Roman" panose="02020603050405020304" pitchFamily="18" charset="0"/>
              </a:rPr>
              <a:t>Vague.</a:t>
            </a:r>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Culturally relative.</a:t>
            </a:r>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Can virtues contradict one another</a:t>
            </a:r>
            <a:r>
              <a:rPr lang="en-US" dirty="0"/>
              <a:t>?</a:t>
            </a:r>
          </a:p>
          <a:p>
            <a:endParaRPr lang="en-US" dirty="0"/>
          </a:p>
        </p:txBody>
      </p:sp>
    </p:spTree>
    <p:extLst>
      <p:ext uri="{BB962C8B-B14F-4D97-AF65-F5344CB8AC3E}">
        <p14:creationId xmlns:p14="http://schemas.microsoft.com/office/powerpoint/2010/main" val="388755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047998" y="2138516"/>
            <a:ext cx="8780208" cy="4291780"/>
          </a:xfrm>
        </p:spPr>
        <p:txBody>
          <a:bodyPr>
            <a:normAutofit fontScale="90000"/>
          </a:bodyPr>
          <a:lstStyle/>
          <a:p>
            <a:pPr algn="r" rtl="1"/>
            <a:r>
              <a:rPr lang="ar-SA" altLang="ar-SA" dirty="0">
                <a:ea typeface="Times New Roman" charset="0"/>
              </a:rPr>
              <a:t> </a:t>
            </a:r>
            <a:r>
              <a:rPr lang="ar-SA" altLang="ar-SA" dirty="0" err="1">
                <a:ea typeface="Times New Roman" charset="0"/>
              </a:rPr>
              <a:t>لاداعي</a:t>
            </a:r>
            <a:r>
              <a:rPr lang="ar-SA" altLang="ar-SA" dirty="0">
                <a:ea typeface="Times New Roman" charset="0"/>
              </a:rPr>
              <a:t> للمبادئ العامة</a:t>
            </a:r>
            <a:br>
              <a:rPr lang="ar-SA" altLang="ar-SA" dirty="0">
                <a:ea typeface="Times New Roman" charset="0"/>
              </a:rPr>
            </a:br>
            <a:r>
              <a:rPr lang="ar-SA" altLang="ar-SA" dirty="0">
                <a:ea typeface="Times New Roman" charset="0"/>
              </a:rPr>
              <a:t>التركيز على الصفات الأخلاقية </a:t>
            </a:r>
            <a:r>
              <a:rPr lang="ar-SA" altLang="ar-SA" dirty="0" err="1">
                <a:ea typeface="Times New Roman" charset="0"/>
              </a:rPr>
              <a:t>لاعلى</a:t>
            </a:r>
            <a:r>
              <a:rPr lang="ar-SA" altLang="ar-SA" dirty="0">
                <a:ea typeface="Times New Roman" charset="0"/>
              </a:rPr>
              <a:t> نتائجها (فعل الخير)</a:t>
            </a:r>
            <a:br>
              <a:rPr lang="ar-SA" altLang="ar-SA" dirty="0">
                <a:ea typeface="Times New Roman" charset="0"/>
              </a:rPr>
            </a:br>
            <a:r>
              <a:rPr lang="ar-SA" altLang="ar-SA" dirty="0">
                <a:ea typeface="Times New Roman" charset="0"/>
              </a:rPr>
              <a:t> يترك الحكم للشخص المعني في الأحوال المختلفة</a:t>
            </a:r>
            <a:br>
              <a:rPr lang="ar-SA" altLang="ar-SA" dirty="0">
                <a:ea typeface="Times New Roman" charset="0"/>
              </a:rPr>
            </a:br>
            <a:r>
              <a:rPr lang="ar-SA" altLang="en-US" dirty="0"/>
              <a:t>تفترض ان الشخص السوي اكثر قدرة على اتخاذ القرارات الاخلاقية السليمة. </a:t>
            </a:r>
            <a:br>
              <a:rPr lang="ar-SA" altLang="en-US" dirty="0"/>
            </a:br>
            <a:r>
              <a:rPr lang="ar-SA" altLang="en-US" dirty="0"/>
              <a:t>محورها هو أن التقييم الأخلاقي ليس من خلال الأفعال أو نتائجها إنما من خلال من يقومون بالعمل.</a:t>
            </a:r>
            <a:br>
              <a:rPr lang="en-US" altLang="en-US" dirty="0"/>
            </a:br>
            <a:br>
              <a:rPr lang="en-GB" altLang="ar-SA" dirty="0">
                <a:solidFill>
                  <a:schemeClr val="bg1"/>
                </a:solidFill>
                <a:ea typeface="Times New Roman" charset="0"/>
              </a:rPr>
            </a:br>
            <a:endParaRPr lang="ar-SA" altLang="ar-SA" dirty="0">
              <a:solidFill>
                <a:schemeClr val="bg1"/>
              </a:solidFill>
              <a:ea typeface="Times New Roman" charset="0"/>
            </a:endParaRPr>
          </a:p>
        </p:txBody>
      </p:sp>
      <p:sp>
        <p:nvSpPr>
          <p:cNvPr id="43011" name="TextBox 6"/>
          <p:cNvSpPr txBox="1">
            <a:spLocks noChangeArrowheads="1"/>
          </p:cNvSpPr>
          <p:nvPr/>
        </p:nvSpPr>
        <p:spPr bwMode="auto">
          <a:xfrm>
            <a:off x="2020529" y="117987"/>
            <a:ext cx="862780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ar-SA" altLang="ar-SA" sz="4400" b="1" dirty="0">
                <a:solidFill>
                  <a:srgbClr val="0432FF"/>
                </a:solidFill>
                <a:latin typeface="Arial" charset="0"/>
              </a:rPr>
              <a:t>أخلاقيات القيم/الفضائل</a:t>
            </a:r>
          </a:p>
          <a:p>
            <a:pPr algn="ctr">
              <a:spcBef>
                <a:spcPct val="0"/>
              </a:spcBef>
              <a:buNone/>
            </a:pPr>
            <a:r>
              <a:rPr lang="ar-SA" altLang="en-US" sz="4400" dirty="0"/>
              <a:t>مدرسة الفضيلة</a:t>
            </a:r>
            <a:endParaRPr lang="ar-SA" altLang="ar-SA" sz="4400" dirty="0">
              <a:solidFill>
                <a:srgbClr val="0432FF"/>
              </a:solidFill>
              <a:latin typeface="Arial" charset="0"/>
            </a:endParaRPr>
          </a:p>
          <a:p>
            <a:pPr algn="ctr" eaLnBrk="1" hangingPunct="1">
              <a:spcBef>
                <a:spcPct val="0"/>
              </a:spcBef>
              <a:buFontTx/>
              <a:buNone/>
            </a:pPr>
            <a:endParaRPr lang="ar-SA" altLang="ar-SA" sz="4400" dirty="0">
              <a:solidFill>
                <a:srgbClr val="0432FF"/>
              </a:solidFill>
              <a:latin typeface="Arial" charset="0"/>
            </a:endParaRPr>
          </a:p>
        </p:txBody>
      </p:sp>
    </p:spTree>
    <p:extLst>
      <p:ext uri="{BB962C8B-B14F-4D97-AF65-F5344CB8AC3E}">
        <p14:creationId xmlns:p14="http://schemas.microsoft.com/office/powerpoint/2010/main" val="57243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255B-BD3C-AD43-BF2C-B08A2782335E}"/>
              </a:ext>
            </a:extLst>
          </p:cNvPr>
          <p:cNvSpPr>
            <a:spLocks noGrp="1"/>
          </p:cNvSpPr>
          <p:nvPr>
            <p:ph type="title"/>
          </p:nvPr>
        </p:nvSpPr>
        <p:spPr>
          <a:xfrm>
            <a:off x="838200" y="365125"/>
            <a:ext cx="5907906" cy="1325563"/>
          </a:xfrm>
        </p:spPr>
        <p:txBody>
          <a:bodyPr/>
          <a:lstStyle/>
          <a:p>
            <a:r>
              <a:rPr lang="en-US" b="1" dirty="0">
                <a:solidFill>
                  <a:srgbClr val="0432FF"/>
                </a:solidFill>
                <a:latin typeface="Times New Roman" panose="02020603050405020304" pitchFamily="18" charset="0"/>
                <a:cs typeface="Times New Roman" panose="02020603050405020304" pitchFamily="18" charset="0"/>
              </a:rPr>
              <a:t>Even More Moral Theories…</a:t>
            </a:r>
          </a:p>
        </p:txBody>
      </p:sp>
      <p:sp>
        <p:nvSpPr>
          <p:cNvPr id="3" name="Content Placeholder 2">
            <a:extLst>
              <a:ext uri="{FF2B5EF4-FFF2-40B4-BE49-F238E27FC236}">
                <a16:creationId xmlns:a16="http://schemas.microsoft.com/office/drawing/2014/main" id="{10075B47-AC10-2D48-88F1-01C39EE191B6}"/>
              </a:ext>
            </a:extLst>
          </p:cNvPr>
          <p:cNvSpPr>
            <a:spLocks noGrp="1"/>
          </p:cNvSpPr>
          <p:nvPr>
            <p:ph idx="1"/>
          </p:nvPr>
        </p:nvSpPr>
        <p:spPr>
          <a:xfrm>
            <a:off x="838200" y="1825624"/>
            <a:ext cx="4795685" cy="4589923"/>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Utilitarianism, deontology, and virtue ethics are the </a:t>
            </a:r>
            <a:r>
              <a:rPr lang="en-US" u="sng" dirty="0">
                <a:latin typeface="Times New Roman" panose="02020603050405020304" pitchFamily="18" charset="0"/>
                <a:cs typeface="Times New Roman" panose="02020603050405020304" pitchFamily="18" charset="0"/>
              </a:rPr>
              <a:t>three major </a:t>
            </a:r>
            <a:r>
              <a:rPr lang="en-US" dirty="0">
                <a:latin typeface="Times New Roman" panose="02020603050405020304" pitchFamily="18" charset="0"/>
                <a:cs typeface="Times New Roman" panose="02020603050405020304" pitchFamily="18" charset="0"/>
              </a:rPr>
              <a:t>moral theories influencing bioethical practice.</a:t>
            </a:r>
          </a:p>
          <a:p>
            <a:pPr marL="0" indent="0">
              <a:buNone/>
            </a:pPr>
            <a:r>
              <a:rPr lang="en-US" b="1" dirty="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there are others that give rise to important bioethical concepts</a:t>
            </a: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Principlisim</a:t>
            </a:r>
            <a:r>
              <a:rPr lang="en-US" dirty="0">
                <a:latin typeface="Times New Roman" panose="02020603050405020304" pitchFamily="18" charset="0"/>
                <a:cs typeface="Times New Roman" panose="02020603050405020304" pitchFamily="18" charset="0"/>
              </a:rPr>
              <a:t> (mid level theory)</a:t>
            </a:r>
          </a:p>
          <a:p>
            <a:pPr marL="0" indent="0">
              <a:buNone/>
            </a:pPr>
            <a:r>
              <a:rPr lang="en-US" dirty="0">
                <a:latin typeface="Times New Roman" panose="02020603050405020304" pitchFamily="18" charset="0"/>
                <a:cs typeface="Times New Roman" panose="02020603050405020304" pitchFamily="18" charset="0"/>
              </a:rPr>
              <a:t>2- Divine Command Theory:           </a:t>
            </a:r>
          </a:p>
          <a:p>
            <a:pPr marL="457200" lvl="1" indent="0">
              <a:buNone/>
            </a:pPr>
            <a:r>
              <a:rPr lang="en-US" dirty="0">
                <a:latin typeface="Times New Roman" panose="02020603050405020304" pitchFamily="18" charset="0"/>
                <a:cs typeface="Times New Roman" panose="02020603050405020304" pitchFamily="18" charset="0"/>
              </a:rPr>
              <a:t> Islamic codes of ethics</a:t>
            </a:r>
          </a:p>
          <a:p>
            <a:pPr marL="457200" lvl="1" indent="0">
              <a:buNone/>
            </a:pPr>
            <a:endParaRPr lang="en-US"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B4940A20-098C-6246-915A-D6A80A323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85" t="17104" r="21712" b="3784"/>
          <a:stretch>
            <a:fillRect/>
          </a:stretch>
        </p:blipFill>
        <p:spPr bwMode="auto">
          <a:xfrm>
            <a:off x="5515897" y="117987"/>
            <a:ext cx="6512848" cy="663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45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432FF"/>
                </a:solidFill>
                <a:latin typeface="Times New Roman" panose="02020603050405020304" pitchFamily="18" charset="0"/>
                <a:cs typeface="Times New Roman" panose="02020603050405020304" pitchFamily="18" charset="0"/>
              </a:rPr>
              <a:t>Principlism</a:t>
            </a:r>
            <a:endParaRPr lang="en-US" b="1" dirty="0">
              <a:solidFill>
                <a:srgbClr val="0432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8205788" cy="4351338"/>
          </a:xfrm>
        </p:spPr>
        <p:txBody>
          <a:bodyPr>
            <a:normAutofit/>
          </a:bodyPr>
          <a:lstStyle/>
          <a:p>
            <a:pPr marL="0" indent="0">
              <a:buNone/>
            </a:pPr>
            <a:r>
              <a:rPr lang="en-US" i="1" dirty="0">
                <a:latin typeface="Times New Roman" panose="02020603050405020304" pitchFamily="18" charset="0"/>
                <a:cs typeface="Times New Roman" panose="02020603050405020304" pitchFamily="18" charset="0"/>
              </a:rPr>
              <a:t>Tom Beauchamp and James Childress (1979).</a:t>
            </a:r>
            <a:endParaRPr lang="en-US" i="1" u="sng"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 mid-level theory. </a:t>
            </a:r>
          </a:p>
          <a:p>
            <a:pPr lvl="1"/>
            <a:r>
              <a:rPr lang="en-US" sz="2800" dirty="0">
                <a:latin typeface="Times New Roman" panose="02020603050405020304" pitchFamily="18" charset="0"/>
                <a:cs typeface="Times New Roman" panose="02020603050405020304" pitchFamily="18" charset="0"/>
              </a:rPr>
              <a:t>Relating directly to Bioethics.</a:t>
            </a:r>
          </a:p>
          <a:p>
            <a:pPr lvl="1"/>
            <a:r>
              <a:rPr lang="en-US" sz="2800" dirty="0">
                <a:latin typeface="Times New Roman" panose="02020603050405020304" pitchFamily="18" charset="0"/>
                <a:cs typeface="Times New Roman" panose="02020603050405020304" pitchFamily="18" charset="0"/>
              </a:rPr>
              <a:t>Based on a common morality:</a:t>
            </a:r>
          </a:p>
          <a:p>
            <a:pPr lvl="2"/>
            <a:r>
              <a:rPr lang="en-US" sz="2800" dirty="0">
                <a:latin typeface="Times New Roman" panose="02020603050405020304" pitchFamily="18" charset="0"/>
                <a:cs typeface="Times New Roman" panose="02020603050405020304" pitchFamily="18" charset="0"/>
              </a:rPr>
              <a:t>We all share a common moral sense.</a:t>
            </a:r>
          </a:p>
          <a:p>
            <a:pPr lvl="2"/>
            <a:r>
              <a:rPr lang="en-US" sz="2800" dirty="0">
                <a:latin typeface="Times New Roman" panose="02020603050405020304" pitchFamily="18" charset="0"/>
                <a:cs typeface="Times New Roman" panose="02020603050405020304" pitchFamily="18" charset="0"/>
              </a:rPr>
              <a:t>There is an objective moral truth we all subscribe to.</a:t>
            </a:r>
          </a:p>
          <a:p>
            <a:pPr marL="0" indent="0">
              <a:buNone/>
            </a:pPr>
            <a:endParaRPr lang="en-US" u="sng" dirty="0"/>
          </a:p>
        </p:txBody>
      </p:sp>
      <p:pic>
        <p:nvPicPr>
          <p:cNvPr id="4" name="Picture 3">
            <a:extLst>
              <a:ext uri="{FF2B5EF4-FFF2-40B4-BE49-F238E27FC236}">
                <a16:creationId xmlns:a16="http://schemas.microsoft.com/office/drawing/2014/main" id="{C912FAA7-47C3-AC43-A04C-B3BB0400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88" y="1825625"/>
            <a:ext cx="3154614" cy="3962800"/>
          </a:xfrm>
          <a:prstGeom prst="rect">
            <a:avLst/>
          </a:prstGeom>
        </p:spPr>
      </p:pic>
    </p:spTree>
    <p:extLst>
      <p:ext uri="{BB962C8B-B14F-4D97-AF65-F5344CB8AC3E}">
        <p14:creationId xmlns:p14="http://schemas.microsoft.com/office/powerpoint/2010/main" val="3297809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432FF"/>
                </a:solidFill>
                <a:latin typeface="Times New Roman" panose="02020603050405020304" pitchFamily="18" charset="0"/>
                <a:cs typeface="Times New Roman" panose="02020603050405020304" pitchFamily="18" charset="0"/>
              </a:rPr>
              <a:t>Principlism</a:t>
            </a:r>
            <a:br>
              <a:rPr lang="en-US" b="1" dirty="0">
                <a:solidFill>
                  <a:srgbClr val="0432FF"/>
                </a:solidFill>
                <a:latin typeface="Times New Roman" panose="02020603050405020304" pitchFamily="18" charset="0"/>
                <a:cs typeface="Times New Roman" panose="02020603050405020304" pitchFamily="18" charset="0"/>
              </a:rPr>
            </a:br>
            <a:r>
              <a:rPr lang="en-US" sz="4000" dirty="0">
                <a:solidFill>
                  <a:srgbClr val="0432FF"/>
                </a:solidFill>
                <a:latin typeface="Times New Roman" panose="02020603050405020304" pitchFamily="18" charset="0"/>
                <a:cs typeface="Times New Roman" panose="02020603050405020304" pitchFamily="18" charset="0"/>
              </a:rPr>
              <a:t>The Four Classic Principles of Bioethics</a:t>
            </a:r>
          </a:p>
        </p:txBody>
      </p:sp>
      <p:sp>
        <p:nvSpPr>
          <p:cNvPr id="3" name="Content Placeholder 2"/>
          <p:cNvSpPr>
            <a:spLocks noGrp="1"/>
          </p:cNvSpPr>
          <p:nvPr>
            <p:ph idx="1"/>
          </p:nvPr>
        </p:nvSpPr>
        <p:spPr/>
        <p:txBody>
          <a:bodyPr>
            <a:normAutofit lnSpcReduction="10000"/>
          </a:bodyPr>
          <a:lstStyle/>
          <a:p>
            <a:r>
              <a:rPr lang="en-US" sz="2200" u="sng" dirty="0">
                <a:solidFill>
                  <a:srgbClr val="0432FF"/>
                </a:solidFill>
                <a:latin typeface="Times New Roman" panose="02020603050405020304" pitchFamily="18" charset="0"/>
                <a:cs typeface="Times New Roman" panose="02020603050405020304" pitchFamily="18" charset="0"/>
              </a:rPr>
              <a:t>Autonomy:</a:t>
            </a:r>
          </a:p>
          <a:p>
            <a:pPr lvl="1"/>
            <a:r>
              <a:rPr lang="en-US" sz="2200" dirty="0">
                <a:latin typeface="Times New Roman" panose="02020603050405020304" pitchFamily="18" charset="0"/>
                <a:cs typeface="Times New Roman" panose="02020603050405020304" pitchFamily="18" charset="0"/>
              </a:rPr>
              <a:t>Rational Individuals should be permitted to be self-determining.</a:t>
            </a:r>
          </a:p>
          <a:p>
            <a:pPr lvl="1"/>
            <a:r>
              <a:rPr lang="en-US" sz="2200" dirty="0">
                <a:latin typeface="Times New Roman" panose="02020603050405020304" pitchFamily="18" charset="0"/>
                <a:cs typeface="Times New Roman" panose="02020603050405020304" pitchFamily="18" charset="0"/>
              </a:rPr>
              <a:t>Restrictions on autonomy:</a:t>
            </a:r>
          </a:p>
          <a:p>
            <a:pPr marL="868680" lvl="2" indent="0">
              <a:spcBef>
                <a:spcPts val="300"/>
              </a:spcBef>
              <a:buClr>
                <a:schemeClr val="accent2"/>
              </a:buClr>
              <a:buNone/>
              <a:defRPr/>
            </a:pPr>
            <a:r>
              <a:rPr lang="en-US" sz="2200" b="1" u="sng" dirty="0">
                <a:latin typeface="Times New Roman" panose="02020603050405020304" pitchFamily="18" charset="0"/>
                <a:cs typeface="Times New Roman" panose="02020603050405020304" pitchFamily="18" charset="0"/>
              </a:rPr>
              <a:t>Harm</a:t>
            </a:r>
            <a:r>
              <a:rPr lang="en-US" sz="2200" dirty="0">
                <a:latin typeface="Times New Roman" panose="02020603050405020304" pitchFamily="18" charset="0"/>
                <a:cs typeface="Times New Roman" panose="02020603050405020304" pitchFamily="18" charset="0"/>
              </a:rPr>
              <a:t> — Restrict autonomy to prevent harm to others.</a:t>
            </a:r>
          </a:p>
          <a:p>
            <a:r>
              <a:rPr lang="en-US" sz="2200" u="sng" dirty="0">
                <a:solidFill>
                  <a:srgbClr val="0432FF"/>
                </a:solidFill>
                <a:latin typeface="Times New Roman" panose="02020603050405020304" pitchFamily="18" charset="0"/>
                <a:cs typeface="Times New Roman" panose="02020603050405020304" pitchFamily="18" charset="0"/>
              </a:rPr>
              <a:t>Non-Maleficence:</a:t>
            </a:r>
          </a:p>
          <a:p>
            <a:pPr lvl="1"/>
            <a:r>
              <a:rPr lang="en-US" sz="2200" dirty="0">
                <a:latin typeface="Times New Roman" panose="02020603050405020304" pitchFamily="18" charset="0"/>
                <a:cs typeface="Times New Roman" panose="02020603050405020304" pitchFamily="18" charset="0"/>
              </a:rPr>
              <a:t>Act in ways that do not cause needless pain, harm, or injury to others. (The Hippocratic Oath)</a:t>
            </a:r>
          </a:p>
          <a:p>
            <a:r>
              <a:rPr lang="en-US" sz="2200" u="sng" dirty="0">
                <a:solidFill>
                  <a:srgbClr val="0432FF"/>
                </a:solidFill>
                <a:latin typeface="Times New Roman" panose="02020603050405020304" pitchFamily="18" charset="0"/>
                <a:cs typeface="Times New Roman" panose="02020603050405020304" pitchFamily="18" charset="0"/>
              </a:rPr>
              <a:t>Beneficence:</a:t>
            </a:r>
          </a:p>
          <a:p>
            <a:pPr lvl="1"/>
            <a:r>
              <a:rPr lang="en-US" sz="2200" dirty="0">
                <a:latin typeface="Times New Roman" panose="02020603050405020304" pitchFamily="18" charset="0"/>
                <a:cs typeface="Times New Roman" panose="02020603050405020304" pitchFamily="18" charset="0"/>
              </a:rPr>
              <a:t>Act in ways that promote the welfare of others.</a:t>
            </a:r>
          </a:p>
          <a:p>
            <a:r>
              <a:rPr lang="en-US" sz="2200" u="sng" dirty="0">
                <a:solidFill>
                  <a:srgbClr val="0432FF"/>
                </a:solidFill>
                <a:latin typeface="Times New Roman" panose="02020603050405020304" pitchFamily="18" charset="0"/>
                <a:cs typeface="Times New Roman" panose="02020603050405020304" pitchFamily="18" charset="0"/>
              </a:rPr>
              <a:t>Justice:</a:t>
            </a:r>
          </a:p>
          <a:p>
            <a:pPr lvl="1"/>
            <a:r>
              <a:rPr lang="en-US" sz="2200" dirty="0">
                <a:latin typeface="Times New Roman" panose="02020603050405020304" pitchFamily="18" charset="0"/>
                <a:cs typeface="Times New Roman" panose="02020603050405020304" pitchFamily="18" charset="0"/>
              </a:rPr>
              <a:t>Act fairly, distribute benefits and burdens in an equitable fashion, resolve disputes by a fair process. Similar cases should be treated in similar ways.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675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432FF"/>
                </a:solidFill>
                <a:latin typeface="Times New Roman" panose="02020603050405020304" pitchFamily="18" charset="0"/>
                <a:cs typeface="Times New Roman" panose="02020603050405020304" pitchFamily="18" charset="0"/>
              </a:rPr>
              <a:t>Weighing and Balancing</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Each principle articulates a serious moral duty, but these duties are </a:t>
            </a:r>
            <a:r>
              <a:rPr lang="en-US" u="sng" dirty="0">
                <a:latin typeface="Times New Roman" panose="02020603050405020304" pitchFamily="18" charset="0"/>
                <a:cs typeface="Times New Roman" panose="02020603050405020304" pitchFamily="18" charset="0"/>
              </a:rPr>
              <a:t>not absolute.  </a:t>
            </a:r>
          </a:p>
          <a:p>
            <a:r>
              <a:rPr lang="en-US" dirty="0">
                <a:latin typeface="Times New Roman" panose="02020603050405020304" pitchFamily="18" charset="0"/>
                <a:cs typeface="Times New Roman" panose="02020603050405020304" pitchFamily="18" charset="0"/>
              </a:rPr>
              <a:t>We have to weigh and balance the various duties.</a:t>
            </a:r>
          </a:p>
        </p:txBody>
      </p:sp>
      <p:pic>
        <p:nvPicPr>
          <p:cNvPr id="2056" name="Picture 8" descr="http://exchangedownloads.smarttech.com/public/content/89/891b88aa-f300-4933-bf18-afaf21a4cf45/previews/medium/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277" y="2857499"/>
            <a:ext cx="4000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12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ar-SA" b="1" dirty="0">
                <a:solidFill>
                  <a:srgbClr val="0432FF"/>
                </a:solidFill>
              </a:rPr>
              <a:t>نظرية المبادئ الأربعة</a:t>
            </a:r>
            <a:br>
              <a:rPr lang="ar-SA" b="1" dirty="0">
                <a:solidFill>
                  <a:srgbClr val="0432FF"/>
                </a:solidFill>
              </a:rPr>
            </a:br>
            <a:r>
              <a:rPr lang="ar-SA" sz="3600" b="1" dirty="0">
                <a:solidFill>
                  <a:srgbClr val="0432FF"/>
                </a:solidFill>
              </a:rPr>
              <a:t> </a:t>
            </a:r>
            <a:r>
              <a:rPr lang="en-US" sz="3600" b="1" dirty="0">
                <a:solidFill>
                  <a:srgbClr val="0432FF"/>
                </a:solidFill>
                <a:latin typeface="Times New Roman" panose="02020603050405020304" pitchFamily="18" charset="0"/>
                <a:cs typeface="Times New Roman" panose="02020603050405020304" pitchFamily="18" charset="0"/>
              </a:rPr>
              <a:t>The Four Principles</a:t>
            </a:r>
            <a:endParaRPr lang="ar-SA" dirty="0">
              <a:solidFill>
                <a:srgbClr val="0432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r" rtl="1">
              <a:defRPr/>
            </a:pPr>
            <a:r>
              <a:rPr lang="ar-SA" dirty="0">
                <a:cs typeface="+mj-cs"/>
              </a:rPr>
              <a:t>النظرية تنص على أنه يطلق على العمل أخلاقي إذا تم اعتبار كل الشروط الاربعة.</a:t>
            </a:r>
          </a:p>
          <a:p>
            <a:pPr algn="r" rtl="1">
              <a:defRPr/>
            </a:pPr>
            <a:r>
              <a:rPr lang="ar-SA" dirty="0">
                <a:cs typeface="+mj-cs"/>
              </a:rPr>
              <a:t>هذه النظريه هي اكثر نظرية مستخدمة في مجال الطب </a:t>
            </a:r>
          </a:p>
          <a:p>
            <a:pPr marL="914400" lvl="1" indent="-514350" algn="r" rtl="1">
              <a:buFont typeface="+mj-lt"/>
              <a:buAutoNum type="arabicPeriod"/>
              <a:defRPr/>
            </a:pPr>
            <a:r>
              <a:rPr lang="ar-SA" sz="2800" dirty="0">
                <a:cs typeface="+mj-cs"/>
              </a:rPr>
              <a:t>الذاتية أو الإستقلالية الذاتية ( </a:t>
            </a:r>
            <a:r>
              <a:rPr lang="en-US" sz="2800" dirty="0">
                <a:cs typeface="+mj-cs"/>
              </a:rPr>
              <a:t>Autonomy</a:t>
            </a:r>
            <a:r>
              <a:rPr lang="ar-SA" sz="2800" dirty="0">
                <a:cs typeface="+mj-cs"/>
              </a:rPr>
              <a:t> ) </a:t>
            </a:r>
            <a:endParaRPr lang="en-US" sz="2800" dirty="0">
              <a:cs typeface="+mj-cs"/>
            </a:endParaRPr>
          </a:p>
          <a:p>
            <a:pPr marL="914400" lvl="1" indent="-514350" algn="r" rtl="1">
              <a:buFont typeface="+mj-lt"/>
              <a:buAutoNum type="arabicPeriod"/>
              <a:defRPr/>
            </a:pPr>
            <a:r>
              <a:rPr lang="ar-SA" sz="2800" dirty="0">
                <a:cs typeface="+mj-cs"/>
              </a:rPr>
              <a:t>الإحسان أو المنفعة ( </a:t>
            </a:r>
            <a:r>
              <a:rPr lang="en-US" sz="2800" dirty="0">
                <a:cs typeface="+mj-cs"/>
              </a:rPr>
              <a:t>Beneficence</a:t>
            </a:r>
            <a:r>
              <a:rPr lang="ar-SA" sz="2800" dirty="0">
                <a:cs typeface="+mj-cs"/>
              </a:rPr>
              <a:t> )</a:t>
            </a:r>
            <a:endParaRPr lang="en-US" sz="2800" dirty="0">
              <a:cs typeface="+mj-cs"/>
            </a:endParaRPr>
          </a:p>
          <a:p>
            <a:pPr marL="914400" lvl="1" indent="-514350" algn="r" rtl="1">
              <a:buFont typeface="+mj-lt"/>
              <a:buAutoNum type="arabicPeriod"/>
              <a:defRPr/>
            </a:pPr>
            <a:r>
              <a:rPr lang="ar-SA" sz="2800" dirty="0">
                <a:cs typeface="+mj-cs"/>
              </a:rPr>
              <a:t>عدم الإضرار ( </a:t>
            </a:r>
            <a:r>
              <a:rPr lang="en-US" sz="2800" dirty="0">
                <a:cs typeface="+mj-cs"/>
              </a:rPr>
              <a:t>Non – maleficence</a:t>
            </a:r>
            <a:r>
              <a:rPr lang="ar-SA" sz="2800" dirty="0">
                <a:cs typeface="+mj-cs"/>
              </a:rPr>
              <a:t> ) </a:t>
            </a:r>
            <a:endParaRPr lang="en-US" sz="2800" dirty="0">
              <a:cs typeface="+mj-cs"/>
            </a:endParaRPr>
          </a:p>
          <a:p>
            <a:pPr marL="914400" lvl="1" indent="-514350" algn="r" rtl="1">
              <a:buFont typeface="+mj-lt"/>
              <a:buAutoNum type="arabicPeriod"/>
              <a:defRPr/>
            </a:pPr>
            <a:r>
              <a:rPr lang="ar-SA" sz="2800" dirty="0">
                <a:cs typeface="+mj-cs"/>
              </a:rPr>
              <a:t>العدل ( </a:t>
            </a:r>
            <a:r>
              <a:rPr lang="en-US" sz="2800" dirty="0">
                <a:cs typeface="+mj-cs"/>
              </a:rPr>
              <a:t>Justice</a:t>
            </a:r>
            <a:r>
              <a:rPr lang="ar-SA" sz="2800" dirty="0">
                <a:cs typeface="+mj-cs"/>
              </a:rPr>
              <a:t> )</a:t>
            </a:r>
            <a:endParaRPr lang="en-US" sz="2800" dirty="0">
              <a:cs typeface="+mj-cs"/>
            </a:endParaRPr>
          </a:p>
          <a:p>
            <a:pPr marL="514350" indent="-514350" algn="r" rtl="1">
              <a:buFont typeface="+mj-lt"/>
              <a:buAutoNum type="arabicPeriod"/>
              <a:defRPr/>
            </a:pPr>
            <a:endParaRPr lang="en-US" dirty="0"/>
          </a:p>
          <a:p>
            <a:pPr marL="514350" indent="-514350">
              <a:buFont typeface="+mj-lt"/>
              <a:buAutoNum type="arabicPeriod"/>
              <a:defRPr/>
            </a:pPr>
            <a:endParaRPr lang="ar-SA"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1687" r="6509"/>
          <a:stretch>
            <a:fillRect/>
          </a:stretch>
        </p:blipFill>
        <p:spPr bwMode="auto">
          <a:xfrm>
            <a:off x="1181100" y="3453867"/>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535" y="479886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21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433754"/>
            <a:ext cx="10139524" cy="1547446"/>
          </a:xfrm>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Divine Command Theory</a:t>
            </a:r>
          </a:p>
        </p:txBody>
      </p:sp>
      <p:sp>
        <p:nvSpPr>
          <p:cNvPr id="5" name="Content Placeholder 4"/>
          <p:cNvSpPr>
            <a:spLocks noGrp="1"/>
          </p:cNvSpPr>
          <p:nvPr>
            <p:ph idx="1"/>
          </p:nvPr>
        </p:nvSpPr>
        <p:spPr>
          <a:xfrm>
            <a:off x="838200" y="2267711"/>
            <a:ext cx="10515600" cy="3909251"/>
          </a:xfrm>
        </p:spPr>
        <p:txBody>
          <a:bodyPr/>
          <a:lstStyle/>
          <a:p>
            <a:r>
              <a:rPr lang="en-US" dirty="0">
                <a:latin typeface="Times New Roman" panose="02020603050405020304" pitchFamily="18" charset="0"/>
                <a:cs typeface="Times New Roman" panose="02020603050405020304" pitchFamily="18" charset="0"/>
              </a:rPr>
              <a:t>Morality, right and wrong, is determined by religious teachings.</a:t>
            </a:r>
          </a:p>
          <a:p>
            <a:r>
              <a:rPr lang="en-US" dirty="0">
                <a:latin typeface="Times New Roman" panose="02020603050405020304" pitchFamily="18" charset="0"/>
                <a:cs typeface="Times New Roman" panose="02020603050405020304" pitchFamily="18" charset="0"/>
              </a:rPr>
              <a:t>The permissibility and prohibition of action from a religious standpoint.</a:t>
            </a:r>
          </a:p>
          <a:p>
            <a:r>
              <a:rPr lang="en-US" dirty="0">
                <a:latin typeface="Times New Roman" panose="02020603050405020304" pitchFamily="18" charset="0"/>
                <a:cs typeface="Times New Roman" panose="02020603050405020304" pitchFamily="18" charset="0"/>
              </a:rPr>
              <a:t>Islamic code of ethics is formulated from within Islamic values. </a:t>
            </a:r>
          </a:p>
          <a:p>
            <a:r>
              <a:rPr lang="en-US" dirty="0">
                <a:latin typeface="Times New Roman" panose="02020603050405020304" pitchFamily="18" charset="0"/>
                <a:cs typeface="Times New Roman" panose="02020603050405020304" pitchFamily="18" charset="0"/>
              </a:rPr>
              <a:t>There is a distinction between ethical and religious analysis:</a:t>
            </a:r>
          </a:p>
          <a:p>
            <a:pPr lvl="1"/>
            <a:r>
              <a:rPr lang="en-US" dirty="0">
                <a:latin typeface="Times New Roman" panose="02020603050405020304" pitchFamily="18" charset="0"/>
                <a:cs typeface="Times New Roman" panose="02020603050405020304" pitchFamily="18" charset="0"/>
              </a:rPr>
              <a:t>E.g. DNR permitted from an Islamic standpoint in principle, but still requires ethical case by case analysis (decision maker, patient involvement, hospital policy etc.)</a:t>
            </a:r>
          </a:p>
        </p:txBody>
      </p:sp>
    </p:spTree>
    <p:extLst>
      <p:ext uri="{BB962C8B-B14F-4D97-AF65-F5344CB8AC3E}">
        <p14:creationId xmlns:p14="http://schemas.microsoft.com/office/powerpoint/2010/main" val="3143866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162231"/>
            <a:ext cx="10515600" cy="1047134"/>
          </a:xfrm>
        </p:spPr>
        <p:txBody>
          <a:bodyPr/>
          <a:lstStyle/>
          <a:p>
            <a:pPr algn="ctr" eaLnBrk="1" hangingPunct="1"/>
            <a:r>
              <a:rPr lang="ar-SA" altLang="en-US" sz="3200" b="1" dirty="0">
                <a:solidFill>
                  <a:srgbClr val="0432FF"/>
                </a:solidFill>
              </a:rPr>
              <a:t>هناك مدارس فلسفية أخلاقية أخرى ...</a:t>
            </a:r>
            <a:endParaRPr lang="en-US" altLang="en-US" sz="3200" dirty="0">
              <a:solidFill>
                <a:srgbClr val="0432FF"/>
              </a:solidFill>
            </a:endParaRPr>
          </a:p>
        </p:txBody>
      </p:sp>
      <p:sp>
        <p:nvSpPr>
          <p:cNvPr id="16387" name="Rectangle 3"/>
          <p:cNvSpPr>
            <a:spLocks noGrp="1" noChangeArrowheads="1"/>
          </p:cNvSpPr>
          <p:nvPr>
            <p:ph type="body" idx="1"/>
          </p:nvPr>
        </p:nvSpPr>
        <p:spPr>
          <a:xfrm>
            <a:off x="5666194" y="1268361"/>
            <a:ext cx="6324245" cy="5184829"/>
          </a:xfrm>
        </p:spPr>
        <p:txBody>
          <a:bodyPr/>
          <a:lstStyle/>
          <a:p>
            <a:pPr algn="r" rtl="1" eaLnBrk="1" hangingPunct="1"/>
            <a:r>
              <a:rPr lang="ar-SA" altLang="en-US" dirty="0"/>
              <a:t>أهم المدارس الفلسفية والأخلاقية (القِيمية) الموجودة في العالم</a:t>
            </a:r>
          </a:p>
          <a:p>
            <a:pPr eaLnBrk="1" hangingPunct="1"/>
            <a:endParaRPr lang="ar-SA" altLang="en-US" dirty="0"/>
          </a:p>
          <a:p>
            <a:pPr lvl="1" eaLnBrk="1" hangingPunct="1"/>
            <a:endParaRPr lang="ar-SA" altLang="en-US" dirty="0"/>
          </a:p>
          <a:p>
            <a:pPr lvl="1" eaLnBrk="1" hangingPunct="1"/>
            <a:endParaRPr lang="ar-SA" altLang="en-US" dirty="0"/>
          </a:p>
          <a:p>
            <a:pPr lvl="1" eaLnBrk="1" hangingPunct="1"/>
            <a:endParaRPr lang="ar-SA" altLang="en-US" dirty="0"/>
          </a:p>
        </p:txBody>
      </p:sp>
      <p:graphicFrame>
        <p:nvGraphicFramePr>
          <p:cNvPr id="4" name="Table 3"/>
          <p:cNvGraphicFramePr>
            <a:graphicFrameLocks noGrp="1"/>
          </p:cNvGraphicFramePr>
          <p:nvPr>
            <p:extLst>
              <p:ext uri="{D42A27DB-BD31-4B8C-83A1-F6EECF244321}">
                <p14:modId xmlns:p14="http://schemas.microsoft.com/office/powerpoint/2010/main" val="2578796196"/>
              </p:ext>
            </p:extLst>
          </p:nvPr>
        </p:nvGraphicFramePr>
        <p:xfrm>
          <a:off x="5958348" y="2829899"/>
          <a:ext cx="5825614" cy="3247855"/>
        </p:xfrm>
        <a:graphic>
          <a:graphicData uri="http://schemas.openxmlformats.org/drawingml/2006/table">
            <a:tbl>
              <a:tblPr/>
              <a:tblGrid>
                <a:gridCol w="2582023">
                  <a:extLst>
                    <a:ext uri="{9D8B030D-6E8A-4147-A177-3AD203B41FA5}">
                      <a16:colId xmlns:a16="http://schemas.microsoft.com/office/drawing/2014/main" val="20000"/>
                    </a:ext>
                  </a:extLst>
                </a:gridCol>
                <a:gridCol w="1621796">
                  <a:extLst>
                    <a:ext uri="{9D8B030D-6E8A-4147-A177-3AD203B41FA5}">
                      <a16:colId xmlns:a16="http://schemas.microsoft.com/office/drawing/2014/main" val="20001"/>
                    </a:ext>
                  </a:extLst>
                </a:gridCol>
                <a:gridCol w="1621795">
                  <a:extLst>
                    <a:ext uri="{9D8B030D-6E8A-4147-A177-3AD203B41FA5}">
                      <a16:colId xmlns:a16="http://schemas.microsoft.com/office/drawing/2014/main" val="20002"/>
                    </a:ext>
                  </a:extLst>
                </a:gridCol>
              </a:tblGrid>
              <a:tr h="505928">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800" b="1" i="0" u="none" strike="noStrike" cap="none" normalizeH="0" baseline="0">
                          <a:ln>
                            <a:noFill/>
                          </a:ln>
                          <a:solidFill>
                            <a:srgbClr val="FFFFFF"/>
                          </a:solidFill>
                          <a:effectLst/>
                          <a:latin typeface="Arial" charset="0"/>
                          <a:ea typeface="Arial" charset="0"/>
                          <a:cs typeface="Arial" charset="0"/>
                        </a:rPr>
                        <a:t>فلسفات أخرى </a:t>
                      </a:r>
                      <a:endParaRPr kumimoji="0" lang="en-GB" altLang="en-US" sz="1800" b="1" i="0" u="none" strike="noStrike" cap="none" normalizeH="0" baseline="0">
                        <a:ln>
                          <a:noFill/>
                        </a:ln>
                        <a:solidFill>
                          <a:srgbClr val="FFFFFF"/>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800" b="1" i="0" u="none" strike="noStrike" cap="none" normalizeH="0" baseline="0">
                          <a:ln>
                            <a:noFill/>
                          </a:ln>
                          <a:solidFill>
                            <a:srgbClr val="FFFFFF"/>
                          </a:solidFill>
                          <a:effectLst/>
                          <a:latin typeface="Arial" charset="0"/>
                          <a:ea typeface="Arial" charset="0"/>
                          <a:cs typeface="Arial" charset="0"/>
                        </a:rPr>
                        <a:t>الفلسفات الإبراهيمية</a:t>
                      </a:r>
                      <a:endParaRPr kumimoji="0" lang="en-GB" altLang="en-US" sz="1800" b="1" i="0" u="none" strike="noStrike" cap="none" normalizeH="0" baseline="0">
                        <a:ln>
                          <a:noFill/>
                        </a:ln>
                        <a:solidFill>
                          <a:srgbClr val="FFFFFF"/>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800" b="1" i="0" u="none" strike="noStrike" cap="none" normalizeH="0" baseline="0">
                          <a:ln>
                            <a:noFill/>
                          </a:ln>
                          <a:solidFill>
                            <a:srgbClr val="FFFFFF"/>
                          </a:solidFill>
                          <a:effectLst/>
                          <a:latin typeface="Arial" charset="0"/>
                          <a:ea typeface="Arial" charset="0"/>
                          <a:cs typeface="Arial" charset="0"/>
                        </a:rPr>
                        <a:t>الفلسفات الشرقية</a:t>
                      </a:r>
                      <a:endParaRPr kumimoji="0" lang="en-GB" altLang="en-US" sz="1800" b="1" i="0" u="none" strike="noStrike" cap="none" normalizeH="0" baseline="0">
                        <a:ln>
                          <a:noFill/>
                        </a:ln>
                        <a:solidFill>
                          <a:srgbClr val="FFFFFF"/>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5928">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الإفريقية </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الإسلامية </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dirty="0">
                          <a:ln>
                            <a:noFill/>
                          </a:ln>
                          <a:solidFill>
                            <a:srgbClr val="005A58"/>
                          </a:solidFill>
                          <a:effectLst/>
                          <a:latin typeface="Arial" charset="0"/>
                          <a:ea typeface="Arial" charset="0"/>
                          <a:cs typeface="Arial" charset="0"/>
                        </a:rPr>
                        <a:t>البوذية </a:t>
                      </a:r>
                      <a:endParaRPr kumimoji="0" lang="en-GB" altLang="en-US" sz="1600" b="0" i="0" u="none" strike="noStrike" cap="none" normalizeH="0" baseline="0" dirty="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extLst>
                  <a:ext uri="{0D108BD9-81ED-4DB2-BD59-A6C34878D82A}">
                    <a16:rowId xmlns:a16="http://schemas.microsoft.com/office/drawing/2014/main" val="10001"/>
                  </a:ext>
                </a:extLst>
              </a:tr>
              <a:tr h="584063">
                <a:tc>
                  <a:txBody>
                    <a:bodyPr/>
                    <a:lstStyle>
                      <a:lvl1pPr marL="342900" indent="-342900" algn="r" rtl="1" eaLnBrk="0" hangingPunct="0">
                        <a:spcBef>
                          <a:spcPct val="20000"/>
                        </a:spcBef>
                        <a:defRPr sz="2800">
                          <a:solidFill>
                            <a:schemeClr val="tx1"/>
                          </a:solidFill>
                          <a:latin typeface="Arial" charset="0"/>
                          <a:ea typeface="Arial" charset="0"/>
                          <a:cs typeface="Arial" charset="0"/>
                        </a:defRPr>
                      </a:lvl1pPr>
                      <a:lvl2pPr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457200" marR="0" lvl="1"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الأخلاقيات المبنية على حقوق الإنسان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اليهودية </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tc>
                  <a:txBody>
                    <a:bodyPr/>
                    <a:lstStyle>
                      <a:lvl1pPr marL="342900" indent="-342900" algn="r" rtl="1" eaLnBrk="0" hangingPunct="0">
                        <a:spcBef>
                          <a:spcPct val="20000"/>
                        </a:spcBef>
                        <a:defRPr sz="2800">
                          <a:solidFill>
                            <a:schemeClr val="tx1"/>
                          </a:solidFill>
                          <a:latin typeface="Arial" charset="0"/>
                          <a:ea typeface="Arial" charset="0"/>
                          <a:cs typeface="Arial" charset="0"/>
                        </a:defRPr>
                      </a:lvl1pPr>
                      <a:lvl2pPr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1"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الكونفيشسية (الصينية)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extLst>
                  <a:ext uri="{0D108BD9-81ED-4DB2-BD59-A6C34878D82A}">
                    <a16:rowId xmlns:a16="http://schemas.microsoft.com/office/drawing/2014/main" val="10002"/>
                  </a:ext>
                </a:extLst>
              </a:tr>
              <a:tr h="505928">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marL="342900" indent="-342900" algn="r" rtl="1" eaLnBrk="0" hangingPunct="0">
                        <a:spcBef>
                          <a:spcPct val="20000"/>
                        </a:spcBef>
                        <a:defRPr sz="2800">
                          <a:solidFill>
                            <a:schemeClr val="tx1"/>
                          </a:solidFill>
                          <a:latin typeface="Arial" charset="0"/>
                          <a:ea typeface="Arial" charset="0"/>
                          <a:cs typeface="Arial" charset="0"/>
                        </a:defRPr>
                      </a:lvl1pPr>
                      <a:lvl2pPr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1"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الكاثوليكية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الهندية</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extLst>
                  <a:ext uri="{0D108BD9-81ED-4DB2-BD59-A6C34878D82A}">
                    <a16:rowId xmlns:a16="http://schemas.microsoft.com/office/drawing/2014/main" val="10003"/>
                  </a:ext>
                </a:extLst>
              </a:tr>
              <a:tr h="505928">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البروتستانتية </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الفارسية</a:t>
                      </a:r>
                      <a:endParaRPr kumimoji="0" lang="en-GB" altLang="en-US" sz="1600" b="0" i="0" u="none" strike="noStrike" cap="none" normalizeH="0" baseline="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EA"/>
                    </a:solidFill>
                  </a:tcPr>
                </a:tc>
                <a:extLst>
                  <a:ext uri="{0D108BD9-81ED-4DB2-BD59-A6C34878D82A}">
                    <a16:rowId xmlns:a16="http://schemas.microsoft.com/office/drawing/2014/main" val="10004"/>
                  </a:ext>
                </a:extLst>
              </a:tr>
              <a:tr h="505928">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marL="342900" indent="-342900" algn="r" rtl="1" eaLnBrk="0" hangingPunct="0">
                        <a:spcBef>
                          <a:spcPct val="20000"/>
                        </a:spcBef>
                        <a:defRPr sz="2800">
                          <a:solidFill>
                            <a:schemeClr val="tx1"/>
                          </a:solidFill>
                          <a:latin typeface="Arial" charset="0"/>
                          <a:ea typeface="Arial" charset="0"/>
                          <a:cs typeface="Arial" charset="0"/>
                        </a:defRPr>
                      </a:lvl1pPr>
                      <a:lvl2pPr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1" indent="0" algn="r" defTabSz="914400" rtl="1" eaLnBrk="1" fontAlgn="base" latinLnBrk="0" hangingPunct="1">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5A58"/>
                          </a:solidFill>
                          <a:effectLst/>
                          <a:latin typeface="Arial" charset="0"/>
                          <a:ea typeface="Arial" charset="0"/>
                          <a:cs typeface="Arial" charset="0"/>
                        </a:rPr>
                        <a:t>شهود يهوه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tc>
                  <a:txBody>
                    <a:bodyPr/>
                    <a:lstStyle>
                      <a:lvl1pPr algn="r" rtl="1" eaLnBrk="0" hangingPunct="0">
                        <a:spcBef>
                          <a:spcPct val="20000"/>
                        </a:spcBef>
                        <a:defRPr sz="2800">
                          <a:solidFill>
                            <a:schemeClr val="tx1"/>
                          </a:solidFill>
                          <a:latin typeface="Arial" charset="0"/>
                          <a:ea typeface="Arial" charset="0"/>
                          <a:cs typeface="Arial" charset="0"/>
                        </a:defRPr>
                      </a:lvl1pPr>
                      <a:lvl2pPr marL="742950" indent="-285750" algn="r" rtl="1" eaLnBrk="0" hangingPunct="0">
                        <a:spcBef>
                          <a:spcPct val="20000"/>
                        </a:spcBef>
                        <a:defRPr sz="2400">
                          <a:solidFill>
                            <a:schemeClr val="tx1"/>
                          </a:solidFill>
                          <a:latin typeface="Arial" charset="0"/>
                          <a:ea typeface="Arial" charset="0"/>
                          <a:cs typeface="Arial" charset="0"/>
                        </a:defRPr>
                      </a:lvl2pPr>
                      <a:lvl3pPr marL="1143000" indent="-228600" algn="r" rtl="1" eaLnBrk="0" hangingPunct="0">
                        <a:spcBef>
                          <a:spcPct val="20000"/>
                        </a:spcBef>
                        <a:defRPr sz="2000">
                          <a:solidFill>
                            <a:schemeClr val="tx1"/>
                          </a:solidFill>
                          <a:latin typeface="Arial" charset="0"/>
                          <a:ea typeface="Arial" charset="0"/>
                          <a:cs typeface="Arial" charset="0"/>
                        </a:defRPr>
                      </a:lvl3pPr>
                      <a:lvl4pPr marL="1600200" indent="-228600" algn="r" rtl="1" eaLnBrk="0" hangingPunct="0">
                        <a:spcBef>
                          <a:spcPct val="20000"/>
                        </a:spcBef>
                        <a:defRPr>
                          <a:solidFill>
                            <a:schemeClr val="tx1"/>
                          </a:solidFill>
                          <a:latin typeface="Arial" charset="0"/>
                          <a:ea typeface="Arial" charset="0"/>
                          <a:cs typeface="Arial" charset="0"/>
                        </a:defRPr>
                      </a:lvl4pPr>
                      <a:lvl5pPr marL="2057400" indent="-228600" algn="r" rtl="1" eaLnBrk="0" hangingPunct="0">
                        <a:spcBef>
                          <a:spcPct val="20000"/>
                        </a:spcBef>
                        <a:defRPr>
                          <a:solidFill>
                            <a:schemeClr val="tx1"/>
                          </a:solidFill>
                          <a:latin typeface="Arial" charset="0"/>
                          <a:ea typeface="Arial" charset="0"/>
                          <a:cs typeface="Arial" charset="0"/>
                        </a:defRPr>
                      </a:lvl5pPr>
                      <a:lvl6pPr marL="2514600" indent="-228600" algn="r" rtl="1"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005A58"/>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3D3"/>
                    </a:solidFill>
                  </a:tcPr>
                </a:tc>
                <a:extLst>
                  <a:ext uri="{0D108BD9-81ED-4DB2-BD59-A6C34878D82A}">
                    <a16:rowId xmlns:a16="http://schemas.microsoft.com/office/drawing/2014/main" val="10005"/>
                  </a:ext>
                </a:extLst>
              </a:tr>
            </a:tbl>
          </a:graphicData>
        </a:graphic>
      </p:graphicFrame>
      <p:sp>
        <p:nvSpPr>
          <p:cNvPr id="5" name="Left Brace 4"/>
          <p:cNvSpPr>
            <a:spLocks/>
          </p:cNvSpPr>
          <p:nvPr/>
        </p:nvSpPr>
        <p:spPr bwMode="auto">
          <a:xfrm>
            <a:off x="7779774" y="4697808"/>
            <a:ext cx="762000" cy="1295400"/>
          </a:xfrm>
          <a:prstGeom prst="leftBrace">
            <a:avLst>
              <a:gd name="adj1" fmla="val 8335"/>
              <a:gd name="adj2" fmla="val 49204"/>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ea typeface="Arial" charset="0"/>
                <a:cs typeface="Arial" charset="0"/>
              </a:defRPr>
            </a:lvl1pPr>
            <a:lvl2pPr marL="742950" indent="-285750" eaLnBrk="0" hangingPunct="0">
              <a:defRPr u="sng">
                <a:solidFill>
                  <a:schemeClr val="tx1"/>
                </a:solidFill>
                <a:latin typeface="Arial" charset="0"/>
                <a:ea typeface="Arial" charset="0"/>
                <a:cs typeface="Arial" charset="0"/>
              </a:defRPr>
            </a:lvl2pPr>
            <a:lvl3pPr marL="1143000" indent="-228600" eaLnBrk="0" hangingPunct="0">
              <a:defRPr u="sng">
                <a:solidFill>
                  <a:schemeClr val="tx1"/>
                </a:solidFill>
                <a:latin typeface="Arial" charset="0"/>
                <a:ea typeface="Arial" charset="0"/>
                <a:cs typeface="Arial" charset="0"/>
              </a:defRPr>
            </a:lvl3pPr>
            <a:lvl4pPr marL="1600200" indent="-228600" eaLnBrk="0" hangingPunct="0">
              <a:defRPr u="sng">
                <a:solidFill>
                  <a:schemeClr val="tx1"/>
                </a:solidFill>
                <a:latin typeface="Arial" charset="0"/>
                <a:ea typeface="Arial" charset="0"/>
                <a:cs typeface="Arial" charset="0"/>
              </a:defRPr>
            </a:lvl4pPr>
            <a:lvl5pPr marL="2057400" indent="-228600" eaLnBrk="0" hangingPunct="0">
              <a:defRPr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ea typeface="Arial" charset="0"/>
                <a:cs typeface="Arial" charset="0"/>
              </a:defRPr>
            </a:lvl9pPr>
          </a:lstStyle>
          <a:p>
            <a:pPr eaLnBrk="1" hangingPunct="1"/>
            <a:endParaRPr lang="en-GB" altLang="en-US" b="1">
              <a:solidFill>
                <a:srgbClr val="ADE2E2"/>
              </a:solidFill>
            </a:endParaRPr>
          </a:p>
        </p:txBody>
      </p:sp>
      <p:sp>
        <p:nvSpPr>
          <p:cNvPr id="6" name="Rectangle 5"/>
          <p:cNvSpPr/>
          <p:nvPr/>
        </p:nvSpPr>
        <p:spPr>
          <a:xfrm>
            <a:off x="6463124" y="4697808"/>
            <a:ext cx="1316650" cy="830997"/>
          </a:xfrm>
          <a:prstGeom prst="rect">
            <a:avLst/>
          </a:prstGeom>
          <a:noFill/>
        </p:spPr>
        <p:txBody>
          <a:bodyPr wrap="square">
            <a:spAutoFit/>
          </a:bodyPr>
          <a:lstStyle/>
          <a:p>
            <a:pPr algn="ctr">
              <a:defRPr/>
            </a:pPr>
            <a:r>
              <a:rPr lang="ar-SA" sz="2400"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الأخلاقيات النصرانية</a:t>
            </a:r>
            <a:endParaRPr lang="en-US" sz="2400" dirty="0">
              <a:ln w="12700">
                <a:solidFill>
                  <a:schemeClr val="bg1">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a:extLst>
              <a:ext uri="{FF2B5EF4-FFF2-40B4-BE49-F238E27FC236}">
                <a16:creationId xmlns:a16="http://schemas.microsoft.com/office/drawing/2014/main" id="{DFE5590C-8799-CB4B-84A1-C19AC2CDD0F1}"/>
              </a:ext>
            </a:extLst>
          </p:cNvPr>
          <p:cNvPicPr>
            <a:picLocks noChangeAspect="1"/>
          </p:cNvPicPr>
          <p:nvPr/>
        </p:nvPicPr>
        <p:blipFill>
          <a:blip r:embed="rId3"/>
          <a:stretch>
            <a:fillRect/>
          </a:stretch>
        </p:blipFill>
        <p:spPr>
          <a:xfrm>
            <a:off x="838200" y="2999956"/>
            <a:ext cx="4604311" cy="3453234"/>
          </a:xfrm>
          <a:prstGeom prst="rect">
            <a:avLst/>
          </a:prstGeom>
        </p:spPr>
      </p:pic>
      <p:sp>
        <p:nvSpPr>
          <p:cNvPr id="2" name="TextBox 1">
            <a:extLst>
              <a:ext uri="{FF2B5EF4-FFF2-40B4-BE49-F238E27FC236}">
                <a16:creationId xmlns:a16="http://schemas.microsoft.com/office/drawing/2014/main" id="{4AFA75BB-8491-304C-9D28-CDF81ED98833}"/>
              </a:ext>
            </a:extLst>
          </p:cNvPr>
          <p:cNvSpPr txBox="1"/>
          <p:nvPr/>
        </p:nvSpPr>
        <p:spPr>
          <a:xfrm>
            <a:off x="1061883" y="1047135"/>
            <a:ext cx="2993923" cy="2277547"/>
          </a:xfrm>
          <a:prstGeom prst="rect">
            <a:avLst/>
          </a:prstGeom>
          <a:noFill/>
        </p:spPr>
        <p:txBody>
          <a:bodyPr wrap="square" rtlCol="0">
            <a:spAutoFit/>
          </a:bodyPr>
          <a:lstStyle/>
          <a:p>
            <a:r>
              <a:rPr lang="ar-SA" sz="2800" kern="10" dirty="0">
                <a:ln w="9525">
                  <a:noFill/>
                  <a:round/>
                  <a:headEnd/>
                  <a:tailEnd/>
                </a:ln>
                <a:solidFill>
                  <a:srgbClr val="0432FF"/>
                </a:solidFill>
                <a:latin typeface="Times New Roman" panose="02020603050405020304" pitchFamily="18" charset="0"/>
                <a:cs typeface="Times New Roman" panose="02020603050405020304" pitchFamily="18" charset="0"/>
              </a:rPr>
              <a:t>الطب </a:t>
            </a:r>
            <a:r>
              <a:rPr lang="ar-SA" sz="2800" dirty="0">
                <a:solidFill>
                  <a:srgbClr val="0432FF"/>
                </a:solidFill>
                <a:latin typeface="Times New Roman" panose="02020603050405020304" pitchFamily="18" charset="0"/>
                <a:cs typeface="Times New Roman" panose="02020603050405020304" pitchFamily="18" charset="0"/>
              </a:rPr>
              <a:t>قسم أبو قراط</a:t>
            </a:r>
            <a:endParaRPr lang="en-US" sz="2800" dirty="0">
              <a:solidFill>
                <a:srgbClr val="0432FF"/>
              </a:solidFill>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ar-SA" altLang="ar-SA" sz="2400" dirty="0">
                <a:latin typeface="Times New Roman" panose="02020603050405020304" pitchFamily="18" charset="0"/>
                <a:ea typeface="Arial" charset="0"/>
                <a:cs typeface="Times New Roman" panose="02020603050405020304" pitchFamily="18" charset="0"/>
              </a:rPr>
              <a:t>الولاء للمعلم </a:t>
            </a:r>
          </a:p>
          <a:p>
            <a:pPr marL="285750" indent="-285750" algn="r" rtl="1">
              <a:buFont typeface="Arial" panose="020B0604020202020204" pitchFamily="34" charset="0"/>
              <a:buChar char="•"/>
            </a:pPr>
            <a:r>
              <a:rPr lang="ar-SA" altLang="ar-SA" sz="2400" dirty="0">
                <a:latin typeface="Times New Roman" panose="02020603050405020304" pitchFamily="18" charset="0"/>
                <a:ea typeface="Arial" charset="0"/>
                <a:cs typeface="Times New Roman" panose="02020603050405020304" pitchFamily="18" charset="0"/>
              </a:rPr>
              <a:t>مصلحة المريض</a:t>
            </a:r>
          </a:p>
          <a:p>
            <a:pPr marL="285750" indent="-285750" algn="r" rtl="1">
              <a:buFont typeface="Arial" panose="020B0604020202020204" pitchFamily="34" charset="0"/>
              <a:buChar char="•"/>
            </a:pPr>
            <a:r>
              <a:rPr lang="ar-SA" altLang="ar-SA" sz="2400" dirty="0">
                <a:latin typeface="Times New Roman" panose="02020603050405020304" pitchFamily="18" charset="0"/>
                <a:ea typeface="Arial" charset="0"/>
                <a:cs typeface="Times New Roman" panose="02020603050405020304" pitchFamily="18" charset="0"/>
              </a:rPr>
              <a:t>عدم الإضرار</a:t>
            </a:r>
          </a:p>
          <a:p>
            <a:pPr marL="285750" indent="-285750" algn="r" rtl="1">
              <a:buFont typeface="Arial" panose="020B0604020202020204" pitchFamily="34" charset="0"/>
              <a:buChar char="•"/>
            </a:pPr>
            <a:r>
              <a:rPr lang="ar-SA" altLang="ar-SA" sz="2400" dirty="0">
                <a:latin typeface="Times New Roman" panose="02020603050405020304" pitchFamily="18" charset="0"/>
                <a:ea typeface="Arial" charset="0"/>
                <a:cs typeface="Times New Roman" panose="02020603050405020304" pitchFamily="18" charset="0"/>
              </a:rPr>
              <a:t>حفظ الأسرار</a:t>
            </a:r>
            <a:endParaRPr lang="en-US" altLang="ar-SA" sz="2400" dirty="0">
              <a:latin typeface="Times New Roman" panose="02020603050405020304" pitchFamily="18" charset="0"/>
              <a:ea typeface="Arial"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787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B2FD-7590-B746-AFE7-B8324798F4DD}"/>
              </a:ext>
            </a:extLst>
          </p:cNvPr>
          <p:cNvSpPr>
            <a:spLocks noGrp="1"/>
          </p:cNvSpPr>
          <p:nvPr>
            <p:ph type="title"/>
          </p:nvPr>
        </p:nvSpPr>
        <p:spPr/>
        <p:txBody>
          <a:bodyPr/>
          <a:lstStyle/>
          <a:p>
            <a:pPr algn="ctr"/>
            <a:r>
              <a:rPr lang="en-US" b="1" dirty="0">
                <a:solidFill>
                  <a:srgbClr val="0432FF"/>
                </a:solidFill>
                <a:latin typeface="Times New Roman" panose="02020603050405020304" pitchFamily="18" charset="0"/>
                <a:cs typeface="Times New Roman" panose="02020603050405020304" pitchFamily="18" charset="0"/>
              </a:rPr>
              <a:t>Study Guide</a:t>
            </a:r>
          </a:p>
        </p:txBody>
      </p:sp>
      <p:sp>
        <p:nvSpPr>
          <p:cNvPr id="3" name="Content Placeholder 2">
            <a:extLst>
              <a:ext uri="{FF2B5EF4-FFF2-40B4-BE49-F238E27FC236}">
                <a16:creationId xmlns:a16="http://schemas.microsoft.com/office/drawing/2014/main" id="{CF688C73-2B06-4F4A-ACEF-DE5B7EDDD8C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Exam will be conducted in Arabic.</a:t>
            </a:r>
          </a:p>
          <a:p>
            <a:r>
              <a:rPr lang="en-US" dirty="0">
                <a:latin typeface="Times New Roman" panose="02020603050405020304" pitchFamily="18" charset="0"/>
                <a:cs typeface="Times New Roman" panose="02020603050405020304" pitchFamily="18" charset="0"/>
              </a:rPr>
              <a:t>You are responsible for all the Arabic text in this PowerPoint.</a:t>
            </a:r>
          </a:p>
          <a:p>
            <a:r>
              <a:rPr lang="en-US" dirty="0">
                <a:latin typeface="Times New Roman" panose="02020603050405020304" pitchFamily="18" charset="0"/>
                <a:cs typeface="Times New Roman" panose="02020603050405020304" pitchFamily="18" charset="0"/>
              </a:rPr>
              <a:t>English text is supplemental. This information is intended to assist you in gaining a deeper understanding of moral theory.</a:t>
            </a:r>
          </a:p>
        </p:txBody>
      </p:sp>
    </p:spTree>
    <p:extLst>
      <p:ext uri="{BB962C8B-B14F-4D97-AF65-F5344CB8AC3E}">
        <p14:creationId xmlns:p14="http://schemas.microsoft.com/office/powerpoint/2010/main" val="271295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064477" y="176981"/>
            <a:ext cx="4395020" cy="1513707"/>
          </a:xfrm>
        </p:spPr>
        <p:txBody>
          <a:bodyPr/>
          <a:lstStyle/>
          <a:p>
            <a:pPr algn="r"/>
            <a:r>
              <a:rPr lang="ar-SA" b="1" dirty="0">
                <a:solidFill>
                  <a:srgbClr val="0432FF"/>
                </a:solidFill>
              </a:rPr>
              <a:t>نظرية الحقوق الفردية</a:t>
            </a:r>
            <a:r>
              <a:rPr lang="en-US" b="1" dirty="0">
                <a:solidFill>
                  <a:srgbClr val="0432FF"/>
                </a:solidFill>
              </a:rPr>
              <a:t> </a:t>
            </a:r>
            <a:endParaRPr lang="ar-SA" dirty="0">
              <a:solidFill>
                <a:srgbClr val="0432FF"/>
              </a:solidFill>
            </a:endParaRPr>
          </a:p>
        </p:txBody>
      </p:sp>
      <p:sp>
        <p:nvSpPr>
          <p:cNvPr id="23555" name="Content Placeholder 2"/>
          <p:cNvSpPr>
            <a:spLocks noGrp="1"/>
          </p:cNvSpPr>
          <p:nvPr>
            <p:ph idx="1"/>
          </p:nvPr>
        </p:nvSpPr>
        <p:spPr>
          <a:xfrm>
            <a:off x="7167716" y="1828801"/>
            <a:ext cx="4454013" cy="4348162"/>
          </a:xfrm>
        </p:spPr>
        <p:txBody>
          <a:bodyPr>
            <a:normAutofit fontScale="92500"/>
          </a:bodyPr>
          <a:lstStyle/>
          <a:p>
            <a:pPr marL="0" indent="0" algn="r" rtl="1" eaLnBrk="1" hangingPunct="1">
              <a:buNone/>
            </a:pPr>
            <a:r>
              <a:rPr lang="ar-SA" sz="3600" b="1" dirty="0">
                <a:solidFill>
                  <a:srgbClr val="0432FF"/>
                </a:solidFill>
              </a:rPr>
              <a:t>أساسها:</a:t>
            </a:r>
            <a:endParaRPr lang="ar-SA" sz="3600" dirty="0">
              <a:solidFill>
                <a:srgbClr val="0432FF"/>
              </a:solidFill>
            </a:endParaRPr>
          </a:p>
          <a:p>
            <a:pPr lvl="1" algn="r" rtl="1" eaLnBrk="1" hangingPunct="1"/>
            <a:r>
              <a:rPr lang="ar-SA" sz="3600" dirty="0"/>
              <a:t>الشخص العاقل له كامل الحقوق بالتصرف كما يشاء</a:t>
            </a:r>
          </a:p>
          <a:p>
            <a:pPr marL="0" indent="0" algn="r" rtl="1" eaLnBrk="1" hangingPunct="1">
              <a:buNone/>
            </a:pPr>
            <a:r>
              <a:rPr lang="ar-SA" sz="3600" b="1" dirty="0">
                <a:solidFill>
                  <a:srgbClr val="0432FF"/>
                </a:solidFill>
              </a:rPr>
              <a:t>الاستدراك عليها :</a:t>
            </a:r>
            <a:endParaRPr lang="ar-SA" sz="3600" dirty="0">
              <a:solidFill>
                <a:srgbClr val="0432FF"/>
              </a:solidFill>
            </a:endParaRPr>
          </a:p>
          <a:p>
            <a:pPr lvl="1" algn="r" rtl="1" eaLnBrk="1" hangingPunct="1"/>
            <a:r>
              <a:rPr lang="ar-SA" sz="3600" dirty="0"/>
              <a:t>زيادة التركيز على الفرد واهمال</a:t>
            </a:r>
          </a:p>
          <a:p>
            <a:pPr lvl="1" algn="r" rtl="1" eaLnBrk="1" hangingPunct="1">
              <a:buFont typeface="Arial" pitchFamily="34" charset="0"/>
              <a:buNone/>
            </a:pPr>
            <a:r>
              <a:rPr lang="ar-SA" sz="3600" dirty="0"/>
              <a:t> التوازن بين الفرد والمجتمع </a:t>
            </a:r>
          </a:p>
          <a:p>
            <a:endParaRPr lang="ar-SA" sz="3600" dirty="0"/>
          </a:p>
        </p:txBody>
      </p:sp>
      <p:sp>
        <p:nvSpPr>
          <p:cNvPr id="3" name="TextBox 2">
            <a:extLst>
              <a:ext uri="{FF2B5EF4-FFF2-40B4-BE49-F238E27FC236}">
                <a16:creationId xmlns:a16="http://schemas.microsoft.com/office/drawing/2014/main" id="{B1E49733-5E81-1C43-AA10-6B082C3C49BC}"/>
              </a:ext>
            </a:extLst>
          </p:cNvPr>
          <p:cNvSpPr txBox="1"/>
          <p:nvPr/>
        </p:nvSpPr>
        <p:spPr>
          <a:xfrm>
            <a:off x="634181" y="1946787"/>
            <a:ext cx="4675238" cy="3416320"/>
          </a:xfrm>
          <a:prstGeom prst="rect">
            <a:avLst/>
          </a:prstGeom>
          <a:noFill/>
        </p:spPr>
        <p:txBody>
          <a:bodyPr wrap="square" rtlCol="0">
            <a:spAutoFit/>
          </a:bodyPr>
          <a:lstStyle/>
          <a:p>
            <a:pPr algn="r" rtl="1"/>
            <a:r>
              <a:rPr lang="ar-SA" sz="3600" dirty="0">
                <a:solidFill>
                  <a:srgbClr val="0432FF"/>
                </a:solidFill>
              </a:rPr>
              <a:t>أساسها :</a:t>
            </a:r>
          </a:p>
          <a:p>
            <a:pPr lvl="1" algn="r" rtl="1"/>
            <a:r>
              <a:rPr lang="ar-SA" sz="3600" dirty="0"/>
              <a:t>حقوق المجتمع يجب أن تسود وتقدم على حقوق الفرد </a:t>
            </a:r>
          </a:p>
          <a:p>
            <a:pPr algn="r" rtl="1"/>
            <a:r>
              <a:rPr lang="ar-SA" sz="3600" dirty="0">
                <a:solidFill>
                  <a:srgbClr val="0432FF"/>
                </a:solidFill>
              </a:rPr>
              <a:t>الاستدراك عليها</a:t>
            </a:r>
            <a:r>
              <a:rPr lang="ar-SA" sz="3600" dirty="0"/>
              <a:t>:</a:t>
            </a:r>
          </a:p>
          <a:p>
            <a:pPr lvl="1" algn="r" rtl="1"/>
            <a:r>
              <a:rPr lang="ar-SA" sz="3600" dirty="0"/>
              <a:t>اهمال حقوق الفرد </a:t>
            </a:r>
          </a:p>
        </p:txBody>
      </p:sp>
      <p:sp>
        <p:nvSpPr>
          <p:cNvPr id="4" name="TextBox 3">
            <a:extLst>
              <a:ext uri="{FF2B5EF4-FFF2-40B4-BE49-F238E27FC236}">
                <a16:creationId xmlns:a16="http://schemas.microsoft.com/office/drawing/2014/main" id="{8046C42F-F0D9-604A-8858-A3F3AE2D4520}"/>
              </a:ext>
            </a:extLst>
          </p:cNvPr>
          <p:cNvSpPr txBox="1"/>
          <p:nvPr/>
        </p:nvSpPr>
        <p:spPr>
          <a:xfrm>
            <a:off x="1120876" y="512609"/>
            <a:ext cx="3937821" cy="769441"/>
          </a:xfrm>
          <a:prstGeom prst="rect">
            <a:avLst/>
          </a:prstGeom>
          <a:noFill/>
        </p:spPr>
        <p:txBody>
          <a:bodyPr wrap="square" rtlCol="0">
            <a:spAutoFit/>
          </a:bodyPr>
          <a:lstStyle/>
          <a:p>
            <a:pPr algn="r"/>
            <a:r>
              <a:rPr lang="ar-SA" sz="4400" b="1" dirty="0">
                <a:solidFill>
                  <a:srgbClr val="0432FF"/>
                </a:solidFill>
              </a:rPr>
              <a:t>النظرية المجتمعية </a:t>
            </a:r>
            <a:endParaRPr lang="en-US" sz="4400" b="1" dirty="0">
              <a:solidFill>
                <a:srgbClr val="0432FF"/>
              </a:solidFill>
            </a:endParaRPr>
          </a:p>
        </p:txBody>
      </p:sp>
    </p:spTree>
    <p:extLst>
      <p:ext uri="{BB962C8B-B14F-4D97-AF65-F5344CB8AC3E}">
        <p14:creationId xmlns:p14="http://schemas.microsoft.com/office/powerpoint/2010/main" val="517044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r"/>
            <a:r>
              <a:rPr lang="ar-SA" b="1" dirty="0">
                <a:solidFill>
                  <a:srgbClr val="0432FF"/>
                </a:solidFill>
              </a:rPr>
              <a:t>الخلاصة</a:t>
            </a:r>
          </a:p>
        </p:txBody>
      </p:sp>
      <p:sp>
        <p:nvSpPr>
          <p:cNvPr id="31747" name="Content Placeholder 2"/>
          <p:cNvSpPr>
            <a:spLocks noGrp="1"/>
          </p:cNvSpPr>
          <p:nvPr>
            <p:ph idx="1"/>
          </p:nvPr>
        </p:nvSpPr>
        <p:spPr>
          <a:xfrm>
            <a:off x="838199" y="1356852"/>
            <a:ext cx="10931013" cy="5043948"/>
          </a:xfrm>
        </p:spPr>
        <p:txBody>
          <a:bodyPr>
            <a:normAutofit/>
          </a:bodyPr>
          <a:lstStyle/>
          <a:p>
            <a:pPr algn="r" rtl="1" eaLnBrk="1" hangingPunct="1"/>
            <a:r>
              <a:rPr lang="ar-SA" sz="3200" dirty="0"/>
              <a:t>النظرية تساعد في الفهم.</a:t>
            </a:r>
          </a:p>
          <a:p>
            <a:pPr algn="r" rtl="1" eaLnBrk="1" hangingPunct="1"/>
            <a:r>
              <a:rPr lang="ar-SA" sz="3200" dirty="0"/>
              <a:t>ترتبط النظرية بأسس فكرية.</a:t>
            </a:r>
          </a:p>
          <a:p>
            <a:pPr algn="r" rtl="1" eaLnBrk="1" hangingPunct="1"/>
            <a:r>
              <a:rPr lang="ar-SA" sz="3200" dirty="0"/>
              <a:t>لا توجد نظرية واحدة من هذه النظريات يمكن تطبيقها في جميع الحالات.</a:t>
            </a:r>
          </a:p>
          <a:p>
            <a:pPr algn="r" rtl="1" eaLnBrk="1" hangingPunct="1"/>
            <a:r>
              <a:rPr lang="ar-SA" sz="3200" dirty="0"/>
              <a:t>تتعدد النظريات وقد تتداخل أو تتصادم مع بعضها البعض ، ويصعب انتظامها في نظرية واحدة تتسق في رؤيتها وغاياتها.</a:t>
            </a:r>
            <a:endParaRPr lang="en-US" sz="3200" dirty="0"/>
          </a:p>
          <a:p>
            <a:pPr algn="r" rtl="1"/>
            <a:r>
              <a:rPr lang="ar-SA" sz="3200" dirty="0"/>
              <a:t>بالرغم من الاختلاف الظاهر حول الأسس التي يقوم عليها الفعل الخلقي إلا أنها تبقى في حقيقة الأمر أسسا متكاملة ومتداخلة يصعب فصل بعضها عن بعض.</a:t>
            </a:r>
          </a:p>
          <a:p>
            <a:pPr algn="r" rtl="1"/>
            <a:r>
              <a:rPr lang="ar-SA" sz="3200" dirty="0"/>
              <a:t>يمكن القول إن الفعل الخلقي الحسن هو ما أمرنا به الشرع ويتقبله العقل ويحقق منافع مشتركة للبشر ولا يعارض العادات والتقاليد الاجتماعية.</a:t>
            </a:r>
            <a:endParaRPr lang="en-US" sz="3200" dirty="0"/>
          </a:p>
          <a:p>
            <a:pPr algn="r" rtl="1" eaLnBrk="1" hangingPunct="1"/>
            <a:endParaRPr lang="ar-SA" sz="3200" dirty="0"/>
          </a:p>
          <a:p>
            <a:endParaRPr lang="ar-SA" sz="3200" dirty="0"/>
          </a:p>
        </p:txBody>
      </p:sp>
    </p:spTree>
    <p:extLst>
      <p:ext uri="{BB962C8B-B14F-4D97-AF65-F5344CB8AC3E}">
        <p14:creationId xmlns:p14="http://schemas.microsoft.com/office/powerpoint/2010/main" val="1561551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8ED-0D9A-B743-92E7-03D9B9EB33EE}"/>
              </a:ext>
            </a:extLst>
          </p:cNvPr>
          <p:cNvSpPr>
            <a:spLocks noGrp="1"/>
          </p:cNvSpPr>
          <p:nvPr>
            <p:ph type="title"/>
          </p:nvPr>
        </p:nvSpPr>
        <p:spPr/>
        <p:txBody>
          <a:bodyPr/>
          <a:lstStyle/>
          <a:p>
            <a:r>
              <a:rPr lang="en-US" b="1" dirty="0">
                <a:solidFill>
                  <a:srgbClr val="0432FF"/>
                </a:solidFill>
                <a:latin typeface="Times New Roman" panose="02020603050405020304" pitchFamily="18" charset="0"/>
                <a:cs typeface="Times New Roman" panose="02020603050405020304" pitchFamily="18" charset="0"/>
              </a:rPr>
              <a:t>Recap..</a:t>
            </a:r>
          </a:p>
        </p:txBody>
      </p:sp>
      <p:pic>
        <p:nvPicPr>
          <p:cNvPr id="6" name="Picture 10" descr="http://doingethics.com/DEE/dee%20images/ethical.traditions.jpg">
            <a:extLst>
              <a:ext uri="{FF2B5EF4-FFF2-40B4-BE49-F238E27FC236}">
                <a16:creationId xmlns:a16="http://schemas.microsoft.com/office/drawing/2014/main" id="{C4297D62-E3AE-A44B-BCD2-B61A256164EE}"/>
              </a:ext>
            </a:extLst>
          </p:cNvPr>
          <p:cNvPicPr>
            <a:picLocks noGrp="1" noChangeAspect="1" noChangeArrowheads="1"/>
          </p:cNvPicPr>
          <p:nvPr>
            <p:ph idx="1"/>
          </p:nvPr>
        </p:nvPicPr>
        <p:blipFill>
          <a:blip r:embed="rId2" cstate="print"/>
          <a:srcRect/>
          <a:stretch>
            <a:fillRect/>
          </a:stretch>
        </p:blipFill>
        <p:spPr bwMode="auto">
          <a:xfrm>
            <a:off x="2463482" y="2536724"/>
            <a:ext cx="7603819" cy="2979173"/>
          </a:xfrm>
          <a:prstGeom prst="rect">
            <a:avLst/>
          </a:prstGeom>
          <a:noFill/>
          <a:ln w="9525">
            <a:noFill/>
            <a:miter lim="800000"/>
            <a:headEnd/>
            <a:tailEnd/>
          </a:ln>
        </p:spPr>
      </p:pic>
    </p:spTree>
    <p:extLst>
      <p:ext uri="{BB962C8B-B14F-4D97-AF65-F5344CB8AC3E}">
        <p14:creationId xmlns:p14="http://schemas.microsoft.com/office/powerpoint/2010/main" val="37412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A766-7F8B-2F44-9D7E-773D2BB77AF3}"/>
              </a:ext>
            </a:extLst>
          </p:cNvPr>
          <p:cNvSpPr>
            <a:spLocks noGrp="1"/>
          </p:cNvSpPr>
          <p:nvPr>
            <p:ph type="title"/>
          </p:nvPr>
        </p:nvSpPr>
        <p:spPr/>
        <p:txBody>
          <a:bodyPr/>
          <a:lstStyle/>
          <a:p>
            <a:pPr algn="ctr"/>
            <a:r>
              <a:rPr lang="ar-SA" b="1" dirty="0">
                <a:solidFill>
                  <a:srgbClr val="0432FF"/>
                </a:solidFill>
                <a:latin typeface="Footlight MT Light"/>
              </a:rPr>
              <a:t>أهداف المحاضرة</a:t>
            </a:r>
            <a:endParaRPr lang="en-US" b="1" dirty="0">
              <a:solidFill>
                <a:srgbClr val="0432FF"/>
              </a:solidFill>
            </a:endParaRPr>
          </a:p>
        </p:txBody>
      </p:sp>
      <p:pic>
        <p:nvPicPr>
          <p:cNvPr id="6" name="Content Placeholder 5">
            <a:extLst>
              <a:ext uri="{FF2B5EF4-FFF2-40B4-BE49-F238E27FC236}">
                <a16:creationId xmlns:a16="http://schemas.microsoft.com/office/drawing/2014/main" id="{C42E6645-F8F5-0F4A-B2D8-F789BA8E6D1D}"/>
              </a:ext>
            </a:extLst>
          </p:cNvPr>
          <p:cNvPicPr>
            <a:picLocks noGrp="1" noChangeAspect="1"/>
          </p:cNvPicPr>
          <p:nvPr>
            <p:ph sz="half" idx="1"/>
          </p:nvPr>
        </p:nvPicPr>
        <p:blipFill>
          <a:blip r:embed="rId2"/>
          <a:stretch>
            <a:fillRect/>
          </a:stretch>
        </p:blipFill>
        <p:spPr>
          <a:xfrm>
            <a:off x="838200" y="2757947"/>
            <a:ext cx="4801193" cy="2700671"/>
          </a:xfrm>
        </p:spPr>
      </p:pic>
      <p:sp>
        <p:nvSpPr>
          <p:cNvPr id="4" name="Content Placeholder 3">
            <a:extLst>
              <a:ext uri="{FF2B5EF4-FFF2-40B4-BE49-F238E27FC236}">
                <a16:creationId xmlns:a16="http://schemas.microsoft.com/office/drawing/2014/main" id="{622E6156-6CCE-4449-AABC-25F8AC92D530}"/>
              </a:ext>
            </a:extLst>
          </p:cNvPr>
          <p:cNvSpPr>
            <a:spLocks noGrp="1"/>
          </p:cNvSpPr>
          <p:nvPr>
            <p:ph sz="half" idx="2"/>
          </p:nvPr>
        </p:nvSpPr>
        <p:spPr>
          <a:xfrm>
            <a:off x="530942" y="1548581"/>
            <a:ext cx="10822858" cy="4628382"/>
          </a:xfrm>
        </p:spPr>
        <p:txBody>
          <a:bodyPr/>
          <a:lstStyle/>
          <a:p>
            <a:pPr algn="r" rtl="1"/>
            <a:r>
              <a:rPr lang="ar-SA" dirty="0"/>
              <a:t>معرفة ماهي النظرية</a:t>
            </a:r>
          </a:p>
          <a:p>
            <a:pPr algn="r" rtl="1"/>
            <a:r>
              <a:rPr lang="ar-SA" dirty="0"/>
              <a:t>الاطلاع على بعض النظريات الاخلاقية</a:t>
            </a:r>
          </a:p>
          <a:p>
            <a:pPr algn="r" rtl="1"/>
            <a:r>
              <a:rPr lang="ar-SA" dirty="0"/>
              <a:t>دراسة نقدية مختصرة لهذه النظريات</a:t>
            </a:r>
            <a:endParaRPr lang="en-US" dirty="0"/>
          </a:p>
          <a:p>
            <a:pPr algn="r" rtl="1"/>
            <a:r>
              <a:rPr lang="ar-SA" dirty="0"/>
              <a:t>الخلاصة</a:t>
            </a:r>
          </a:p>
          <a:p>
            <a:pPr marL="0" indent="0">
              <a:buNone/>
            </a:pPr>
            <a:endParaRPr lang="en-US" dirty="0"/>
          </a:p>
        </p:txBody>
      </p:sp>
    </p:spTree>
    <p:extLst>
      <p:ext uri="{BB962C8B-B14F-4D97-AF65-F5344CB8AC3E}">
        <p14:creationId xmlns:p14="http://schemas.microsoft.com/office/powerpoint/2010/main" val="348916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dirty="0">
                <a:solidFill>
                  <a:srgbClr val="0432FF"/>
                </a:solidFill>
              </a:rPr>
              <a:t>ماهي النظرية؟</a:t>
            </a:r>
            <a:endParaRPr lang="en-US" b="1" dirty="0">
              <a:solidFill>
                <a:srgbClr val="0432FF"/>
              </a:solidFill>
            </a:endParaRPr>
          </a:p>
        </p:txBody>
      </p:sp>
      <p:sp>
        <p:nvSpPr>
          <p:cNvPr id="4" name="Content Placeholder 3"/>
          <p:cNvSpPr>
            <a:spLocks noGrp="1"/>
          </p:cNvSpPr>
          <p:nvPr>
            <p:ph idx="1"/>
          </p:nvPr>
        </p:nvSpPr>
        <p:spPr>
          <a:xfrm>
            <a:off x="0" y="1988457"/>
            <a:ext cx="11988800" cy="4615544"/>
          </a:xfrm>
        </p:spPr>
        <p:txBody>
          <a:bodyPr>
            <a:normAutofit/>
          </a:bodyPr>
          <a:lstStyle/>
          <a:p>
            <a:pPr algn="r" rtl="1"/>
            <a:r>
              <a:rPr lang="ar-SA" altLang="en-US" sz="3200" dirty="0">
                <a:ea typeface="Times New Roman" charset="0"/>
              </a:rPr>
              <a:t>مجموع الأَفكار والآراء المَطروحة المُتعلِّقة بموضوع مُعيَّن.</a:t>
            </a:r>
            <a:r>
              <a:rPr lang="en-US" altLang="en-US" sz="3200" dirty="0">
                <a:ea typeface="Times New Roman" charset="0"/>
              </a:rPr>
              <a:t> </a:t>
            </a:r>
            <a:r>
              <a:rPr lang="ar-SA" altLang="en-US" sz="3200" dirty="0">
                <a:ea typeface="Times New Roman" charset="0"/>
              </a:rPr>
              <a:t>“نَظَريَّة سياسيَّة”</a:t>
            </a:r>
          </a:p>
          <a:p>
            <a:pPr algn="r" rtl="1"/>
            <a:r>
              <a:rPr lang="ar-SA" altLang="en-US" sz="3200" dirty="0">
                <a:ea typeface="Times New Roman" charset="0"/>
              </a:rPr>
              <a:t>مَجموعة قوانين واقْتِراحات يرتبط بعضها ببعض وتخضع لاختبارات مُعيَّنة تؤدّي إلى استنباط حقيقة علميَّة</a:t>
            </a:r>
            <a:r>
              <a:rPr lang="en-US" altLang="en-US" sz="3200" dirty="0">
                <a:ea typeface="Times New Roman" charset="0"/>
              </a:rPr>
              <a:t>.</a:t>
            </a:r>
            <a:r>
              <a:rPr lang="ar-SA" altLang="en-US" sz="3200" dirty="0">
                <a:ea typeface="Times New Roman" charset="0"/>
              </a:rPr>
              <a:t>“نَظريَّة الذَّرّة”</a:t>
            </a:r>
          </a:p>
          <a:p>
            <a:pPr algn="r" rtl="1"/>
            <a:r>
              <a:rPr lang="ar-SA" altLang="en-US" sz="3200" dirty="0">
                <a:ea typeface="Times New Roman" charset="0"/>
              </a:rPr>
              <a:t>طائفة من الآراء التي تحاول تفسير الوقائع العلمية أو الظنية أو البحث في المشكلات القائمة على العلاقة بين الشخص والموضوع أو السبب والمسبب.</a:t>
            </a:r>
            <a:endParaRPr lang="en-US" altLang="en-US" sz="3200" dirty="0">
              <a:ea typeface="Times New Roman" charset="0"/>
            </a:endParaRPr>
          </a:p>
          <a:p>
            <a:pPr algn="r" rtl="1"/>
            <a:r>
              <a:rPr lang="ar-SA" altLang="ar-SA" sz="3200" dirty="0">
                <a:ea typeface="Times New Roman" charset="0"/>
              </a:rPr>
              <a:t>مجموعة مترابطة من الفرضيات المختبرة والتي يمكن استخدامها كمبادئ للتفسير والتنبؤ لجملة من الظواهر.</a:t>
            </a:r>
            <a:br>
              <a:rPr lang="ar-SA" altLang="en-US" sz="3200" b="1" dirty="0">
                <a:ea typeface="Times New Roman" charset="0"/>
              </a:rPr>
            </a:br>
            <a:endParaRPr lang="en-US" sz="3200" b="1" dirty="0"/>
          </a:p>
        </p:txBody>
      </p:sp>
    </p:spTree>
    <p:extLst>
      <p:ext uri="{BB962C8B-B14F-4D97-AF65-F5344CB8AC3E}">
        <p14:creationId xmlns:p14="http://schemas.microsoft.com/office/powerpoint/2010/main" val="23636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ar-SA" dirty="0">
                <a:solidFill>
                  <a:srgbClr val="0432FF"/>
                </a:solidFill>
              </a:rPr>
              <a:t>مفهوم النظرية</a:t>
            </a:r>
          </a:p>
        </p:txBody>
      </p:sp>
      <p:sp>
        <p:nvSpPr>
          <p:cNvPr id="14339" name="Content Placeholder 2"/>
          <p:cNvSpPr>
            <a:spLocks noGrp="1"/>
          </p:cNvSpPr>
          <p:nvPr>
            <p:ph idx="1"/>
          </p:nvPr>
        </p:nvSpPr>
        <p:spPr>
          <a:xfrm>
            <a:off x="838199" y="1828799"/>
            <a:ext cx="10798277" cy="4348163"/>
          </a:xfrm>
        </p:spPr>
        <p:txBody>
          <a:bodyPr>
            <a:normAutofit fontScale="85000" lnSpcReduction="20000"/>
          </a:bodyPr>
          <a:lstStyle/>
          <a:p>
            <a:pPr algn="r" rtl="1" eaLnBrk="1" hangingPunct="1"/>
            <a:r>
              <a:rPr lang="ar-SA" sz="4400" dirty="0"/>
              <a:t>تصور فكري يوحد وينسق بين عناصر ومعطيات جزئية.</a:t>
            </a:r>
          </a:p>
          <a:p>
            <a:pPr marL="0" indent="0" algn="r">
              <a:buNone/>
            </a:pPr>
            <a:r>
              <a:rPr lang="ar-SA" sz="4400" dirty="0">
                <a:solidFill>
                  <a:srgbClr val="0432FF"/>
                </a:solidFill>
              </a:rPr>
              <a:t>لماذا نحتاج إلى دراسة النظريات ؟</a:t>
            </a:r>
            <a:endParaRPr lang="en-US" sz="4400" dirty="0">
              <a:solidFill>
                <a:srgbClr val="0432FF"/>
              </a:solidFill>
            </a:endParaRPr>
          </a:p>
          <a:p>
            <a:pPr marL="0" indent="0" algn="r" rtl="1">
              <a:buNone/>
            </a:pPr>
            <a:r>
              <a:rPr lang="ar-SA" altLang="ar-SA" sz="4400" dirty="0">
                <a:ea typeface="Arial" charset="0"/>
              </a:rPr>
              <a:t>لأن كثيرا من الأخلاقيات في كثير من المجتمعات تقوم على نظريات</a:t>
            </a:r>
            <a:endParaRPr lang="en-US" altLang="ar-SA" sz="4400" dirty="0">
              <a:ea typeface="Arial" charset="0"/>
            </a:endParaRPr>
          </a:p>
          <a:p>
            <a:pPr marL="0" indent="0" algn="r" rtl="1">
              <a:buNone/>
            </a:pPr>
            <a:r>
              <a:rPr lang="en-US" altLang="ar-SA" sz="4400" dirty="0">
                <a:ea typeface="Arial" charset="0"/>
              </a:rPr>
              <a:t> </a:t>
            </a:r>
            <a:r>
              <a:rPr lang="ar-SA" altLang="ar-SA" sz="4400" dirty="0"/>
              <a:t>و</a:t>
            </a:r>
            <a:r>
              <a:rPr lang="ar-SA" sz="4400" dirty="0"/>
              <a:t>تعتبر دساتير الأخلاقيات في الطب ف</a:t>
            </a:r>
            <a:r>
              <a:rPr lang="ar-SA" altLang="ar-SA" sz="4400" dirty="0">
                <a:ea typeface="Arial" charset="0"/>
              </a:rPr>
              <a:t>نحتاج إلى:</a:t>
            </a:r>
          </a:p>
          <a:p>
            <a:pPr marL="742950" indent="-742950" algn="r" rtl="1">
              <a:buFont typeface="+mj-lt"/>
              <a:buAutoNum type="arabicPeriod"/>
            </a:pPr>
            <a:r>
              <a:rPr lang="ar-SA" altLang="ar-SA" sz="4400" dirty="0">
                <a:ea typeface="Arial" charset="0"/>
              </a:rPr>
              <a:t>معرفة ماهي النظريات</a:t>
            </a:r>
          </a:p>
          <a:p>
            <a:pPr marL="742950" indent="-742950" algn="r" rtl="1">
              <a:buFont typeface="+mj-lt"/>
              <a:buAutoNum type="arabicPeriod"/>
            </a:pPr>
            <a:r>
              <a:rPr lang="ar-SA" altLang="ar-SA" sz="4400" dirty="0">
                <a:ea typeface="Arial" charset="0"/>
              </a:rPr>
              <a:t>الاطلاع على بعض النظريات الاخلاقية</a:t>
            </a:r>
          </a:p>
          <a:p>
            <a:pPr marL="742950" indent="-742950" algn="r" rtl="1">
              <a:buFont typeface="+mj-lt"/>
              <a:buAutoNum type="arabicPeriod"/>
            </a:pPr>
            <a:r>
              <a:rPr lang="ar-SA" altLang="ar-SA" sz="4400" dirty="0">
                <a:ea typeface="Arial" charset="0"/>
              </a:rPr>
              <a:t>دراسة نقدية مختصرة لهذه النظريات</a:t>
            </a:r>
            <a:endParaRPr lang="en-US" altLang="ar-SA" sz="4400" dirty="0">
              <a:ea typeface="Arial" charset="0"/>
            </a:endParaRPr>
          </a:p>
          <a:p>
            <a:pPr marL="742950" indent="-742950" algn="r" rtl="1">
              <a:buFont typeface="+mj-lt"/>
              <a:buAutoNum type="arabicPeriod"/>
            </a:pPr>
            <a:r>
              <a:rPr lang="ar-SA" sz="4400" dirty="0"/>
              <a:t>بحث جدوى هذه النظريات وبحث إمكانية تطبيقها </a:t>
            </a:r>
          </a:p>
          <a:p>
            <a:endParaRPr lang="ar-SA" sz="4400" dirty="0"/>
          </a:p>
        </p:txBody>
      </p:sp>
    </p:spTree>
    <p:extLst>
      <p:ext uri="{BB962C8B-B14F-4D97-AF65-F5344CB8AC3E}">
        <p14:creationId xmlns:p14="http://schemas.microsoft.com/office/powerpoint/2010/main" val="317647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ar-SA" b="1" dirty="0">
                <a:solidFill>
                  <a:srgbClr val="0432FF"/>
                </a:solidFill>
              </a:rPr>
              <a:t>شروط اعتبار النظرية</a:t>
            </a:r>
          </a:p>
        </p:txBody>
      </p:sp>
      <p:sp>
        <p:nvSpPr>
          <p:cNvPr id="17411" name="Content Placeholder 2"/>
          <p:cNvSpPr>
            <a:spLocks noGrp="1"/>
          </p:cNvSpPr>
          <p:nvPr>
            <p:ph idx="1"/>
          </p:nvPr>
        </p:nvSpPr>
        <p:spPr>
          <a:xfrm>
            <a:off x="722671" y="1825625"/>
            <a:ext cx="10631129" cy="4840646"/>
          </a:xfrm>
        </p:spPr>
        <p:txBody>
          <a:bodyPr/>
          <a:lstStyle/>
          <a:p>
            <a:pPr algn="r" rtl="1" eaLnBrk="1" hangingPunct="1"/>
            <a:r>
              <a:rPr lang="ar-SA" dirty="0"/>
              <a:t> الوضوح </a:t>
            </a:r>
            <a:endParaRPr lang="en-US" dirty="0"/>
          </a:p>
          <a:p>
            <a:pPr algn="r" rtl="1" eaLnBrk="1" hangingPunct="1"/>
            <a:r>
              <a:rPr lang="ar-SA" dirty="0"/>
              <a:t> الترابط المنطقي (الالتحام والتماسك)</a:t>
            </a:r>
            <a:endParaRPr lang="en-US" dirty="0"/>
          </a:p>
          <a:p>
            <a:pPr algn="r" rtl="1" eaLnBrk="1" hangingPunct="1"/>
            <a:r>
              <a:rPr lang="ar-SA" dirty="0"/>
              <a:t> الشمولية وإمكانية إدراكها</a:t>
            </a:r>
            <a:endParaRPr lang="en-US" dirty="0"/>
          </a:p>
          <a:p>
            <a:pPr algn="r" rtl="1" eaLnBrk="1" hangingPunct="1"/>
            <a:r>
              <a:rPr lang="ar-SA" dirty="0"/>
              <a:t> البساطة </a:t>
            </a:r>
            <a:endParaRPr lang="en-US" dirty="0"/>
          </a:p>
          <a:p>
            <a:pPr algn="r" rtl="1" eaLnBrk="1" hangingPunct="1"/>
            <a:r>
              <a:rPr lang="ar-SA" dirty="0"/>
              <a:t> القدرة التفسيرية</a:t>
            </a:r>
            <a:endParaRPr lang="en-US" dirty="0"/>
          </a:p>
          <a:p>
            <a:pPr algn="r" rtl="1" eaLnBrk="1" hangingPunct="1"/>
            <a:r>
              <a:rPr lang="ar-SA" dirty="0"/>
              <a:t> القدرة على التبرير </a:t>
            </a:r>
            <a:endParaRPr lang="en-US" dirty="0"/>
          </a:p>
          <a:p>
            <a:pPr algn="r" rtl="1" eaLnBrk="1" hangingPunct="1"/>
            <a:r>
              <a:rPr lang="ar-SA" dirty="0"/>
              <a:t> القدرة على إيجاد نتائج للمخرجات </a:t>
            </a:r>
            <a:endParaRPr lang="en-US" dirty="0"/>
          </a:p>
          <a:p>
            <a:pPr algn="r" rtl="1" eaLnBrk="1" hangingPunct="1"/>
            <a:r>
              <a:rPr lang="ar-SA" dirty="0"/>
              <a:t> أن تكون عملية ( ممكن تنفيذها ) عمليا</a:t>
            </a:r>
            <a:endParaRPr lang="en-US" dirty="0"/>
          </a:p>
          <a:p>
            <a:endParaRPr lang="ar-SA" dirty="0"/>
          </a:p>
        </p:txBody>
      </p:sp>
      <p:sp>
        <p:nvSpPr>
          <p:cNvPr id="2" name="Rectangle 1"/>
          <p:cNvSpPr/>
          <p:nvPr/>
        </p:nvSpPr>
        <p:spPr>
          <a:xfrm>
            <a:off x="1981200" y="6075011"/>
            <a:ext cx="1582484" cy="369332"/>
          </a:xfrm>
          <a:prstGeom prst="rect">
            <a:avLst/>
          </a:prstGeom>
        </p:spPr>
        <p:txBody>
          <a:bodyPr wrap="none">
            <a:spAutoFit/>
          </a:bodyPr>
          <a:lstStyle/>
          <a:p>
            <a:r>
              <a:rPr lang="ar-SA" altLang="ar-SA" dirty="0">
                <a:ea typeface="Times New Roman" charset="0"/>
              </a:rPr>
              <a:t>(</a:t>
            </a:r>
            <a:r>
              <a:rPr lang="ar-SA" altLang="ar-SA" dirty="0" err="1">
                <a:ea typeface="Times New Roman" charset="0"/>
              </a:rPr>
              <a:t>بيتشام</a:t>
            </a:r>
            <a:r>
              <a:rPr lang="ar-SA" altLang="ar-SA" dirty="0">
                <a:ea typeface="Times New Roman" charset="0"/>
              </a:rPr>
              <a:t> </a:t>
            </a:r>
            <a:r>
              <a:rPr lang="ar-SA" altLang="ar-SA" dirty="0" err="1">
                <a:ea typeface="Times New Roman" charset="0"/>
              </a:rPr>
              <a:t>وشايلدرس</a:t>
            </a:r>
            <a:r>
              <a:rPr lang="ar-SA" altLang="ar-SA" dirty="0">
                <a:ea typeface="Times New Roman" charset="0"/>
              </a:rPr>
              <a:t>)</a:t>
            </a:r>
            <a:endParaRPr lang="en-US" dirty="0"/>
          </a:p>
        </p:txBody>
      </p:sp>
      <p:pic>
        <p:nvPicPr>
          <p:cNvPr id="4" name="Picture 3">
            <a:extLst>
              <a:ext uri="{FF2B5EF4-FFF2-40B4-BE49-F238E27FC236}">
                <a16:creationId xmlns:a16="http://schemas.microsoft.com/office/drawing/2014/main" id="{93C4299C-44FF-E246-862A-18A1735BB929}"/>
              </a:ext>
            </a:extLst>
          </p:cNvPr>
          <p:cNvPicPr>
            <a:picLocks noChangeAspect="1"/>
          </p:cNvPicPr>
          <p:nvPr/>
        </p:nvPicPr>
        <p:blipFill>
          <a:blip r:embed="rId2"/>
          <a:stretch>
            <a:fillRect/>
          </a:stretch>
        </p:blipFill>
        <p:spPr>
          <a:xfrm>
            <a:off x="1059427" y="2647901"/>
            <a:ext cx="4249994" cy="2604835"/>
          </a:xfrm>
          <a:prstGeom prst="rect">
            <a:avLst/>
          </a:prstGeom>
        </p:spPr>
      </p:pic>
    </p:spTree>
    <p:extLst>
      <p:ext uri="{BB962C8B-B14F-4D97-AF65-F5344CB8AC3E}">
        <p14:creationId xmlns:p14="http://schemas.microsoft.com/office/powerpoint/2010/main" val="3324430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3175</Words>
  <Application>Microsoft Macintosh PowerPoint</Application>
  <PresentationFormat>Widescreen</PresentationFormat>
  <Paragraphs>395</Paragraphs>
  <Slides>52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AmiriWeb</vt:lpstr>
      <vt:lpstr>Arial</vt:lpstr>
      <vt:lpstr>Calibri</vt:lpstr>
      <vt:lpstr>Calibri Light</vt:lpstr>
      <vt:lpstr>Footlight MT Light</vt:lpstr>
      <vt:lpstr>Mangal</vt:lpstr>
      <vt:lpstr>Tahoma</vt:lpstr>
      <vt:lpstr>Times New Roman</vt:lpstr>
      <vt:lpstr>Webdings</vt:lpstr>
      <vt:lpstr>Wingdings</vt:lpstr>
      <vt:lpstr>Office Theme</vt:lpstr>
      <vt:lpstr>Introduction to Moral Theory Medical Ethics Theories and Principles</vt:lpstr>
      <vt:lpstr>PowerPoint Presentation</vt:lpstr>
      <vt:lpstr>PowerPoint Presentation</vt:lpstr>
      <vt:lpstr>PowerPoint Presentation</vt:lpstr>
      <vt:lpstr>Study Guide</vt:lpstr>
      <vt:lpstr>أهداف المحاضرة</vt:lpstr>
      <vt:lpstr>ماهي النظرية؟</vt:lpstr>
      <vt:lpstr>مفهوم النظرية</vt:lpstr>
      <vt:lpstr>شروط اعتبار النظرية</vt:lpstr>
      <vt:lpstr>PowerPoint Presentation</vt:lpstr>
      <vt:lpstr>السمات العامة للفلسفات الغربية</vt:lpstr>
      <vt:lpstr>لماذا (نحتاج أن) نعرف عن هذه الفلسفات؟ </vt:lpstr>
      <vt:lpstr>PowerPoint Presentation</vt:lpstr>
      <vt:lpstr>PowerPoint Presentation</vt:lpstr>
      <vt:lpstr>PowerPoint Presentation</vt:lpstr>
      <vt:lpstr>Moral Theory</vt:lpstr>
      <vt:lpstr>Moral Theory</vt:lpstr>
      <vt:lpstr> </vt:lpstr>
      <vt:lpstr>ماهي أخلاقيات الطب ؟ What is Bioethics?</vt:lpstr>
      <vt:lpstr>Ethics vs. Law </vt:lpstr>
      <vt:lpstr>Ethics vs. “Medico-legal”</vt:lpstr>
      <vt:lpstr>Moral Theories The Foundation of Ethics</vt:lpstr>
      <vt:lpstr>Moral Theories The Foundation of Ethics</vt:lpstr>
      <vt:lpstr>النظريات الأخلاقية</vt:lpstr>
      <vt:lpstr>PowerPoint Presentation</vt:lpstr>
      <vt:lpstr>PowerPoint Presentation</vt:lpstr>
      <vt:lpstr>Utilitarianism نظرية المنفعة</vt:lpstr>
      <vt:lpstr>Utilitarianism</vt:lpstr>
      <vt:lpstr>نظرية المنفعة ينثام ( 1748-1832م )  </vt:lpstr>
      <vt:lpstr>PowerPoint Presentation</vt:lpstr>
      <vt:lpstr>Albus Dumbledore Good or bad?</vt:lpstr>
      <vt:lpstr>Deontology (Kantian Ethics) نظرية أخلاقيات الواجب</vt:lpstr>
      <vt:lpstr>Kant’s Categorical Imperative Three Formulations</vt:lpstr>
      <vt:lpstr>Things to Remember…</vt:lpstr>
      <vt:lpstr>What Would Kant Say?</vt:lpstr>
      <vt:lpstr>Deontology </vt:lpstr>
      <vt:lpstr>نظرية أخلاقيات الواجب عما نويل كانت 1724 ـ 1804</vt:lpstr>
      <vt:lpstr>PowerPoint Presentation</vt:lpstr>
      <vt:lpstr>Virtue Ethics أخلاقيات القيم/الفضائل  </vt:lpstr>
      <vt:lpstr>The Good Life</vt:lpstr>
      <vt:lpstr>Virtue Ethics</vt:lpstr>
      <vt:lpstr> لاداعي للمبادئ العامة التركيز على الصفات الأخلاقية لاعلى نتائجها (فعل الخير)  يترك الحكم للشخص المعني في الأحوال المختلفة تفترض ان الشخص السوي اكثر قدرة على اتخاذ القرارات الاخلاقية السليمة.  محورها هو أن التقييم الأخلاقي ليس من خلال الأفعال أو نتائجها إنما من خلال من يقومون بالعمل.  </vt:lpstr>
      <vt:lpstr>Even More Moral Theories…</vt:lpstr>
      <vt:lpstr>Principlism</vt:lpstr>
      <vt:lpstr>Principlism The Four Classic Principles of Bioethics</vt:lpstr>
      <vt:lpstr>Weighing and Balancing</vt:lpstr>
      <vt:lpstr>نظرية المبادئ الأربعة  The Four Principles</vt:lpstr>
      <vt:lpstr>Divine Command Theory</vt:lpstr>
      <vt:lpstr>هناك مدارس فلسفية أخلاقية أخرى ...</vt:lpstr>
      <vt:lpstr>نظرية الحقوق الفردية </vt:lpstr>
      <vt:lpstr>الخلاصة</vt:lpstr>
      <vt:lpstr>Recap..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Moral Theory</dc:title>
  <dc:creator>Ruaim Muaygil</dc:creator>
  <cp:lastModifiedBy>Ruaim Muaygil</cp:lastModifiedBy>
  <cp:revision>65</cp:revision>
  <dcterms:created xsi:type="dcterms:W3CDTF">2019-01-14T10:26:41Z</dcterms:created>
  <dcterms:modified xsi:type="dcterms:W3CDTF">2021-01-24T09:44:48Z</dcterms:modified>
</cp:coreProperties>
</file>