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11887200" cx="8229600"/>
  <p:notesSz cx="6858000" cy="9144000"/>
  <p:embeddedFontLst>
    <p:embeddedFont>
      <p:font typeface="Raleway"/>
      <p:regular r:id="rId22"/>
      <p:bold r:id="rId23"/>
      <p:italic r:id="rId24"/>
      <p:boldItalic r:id="rId25"/>
    </p:embeddedFont>
    <p:embeddedFont>
      <p:font typeface="Caveat"/>
      <p:regular r:id="rId26"/>
      <p:bold r:id="rId27"/>
    </p:embeddedFont>
    <p:embeddedFont>
      <p:font typeface="Lato"/>
      <p:regular r:id="rId28"/>
      <p:bold r:id="rId29"/>
      <p:italic r:id="rId30"/>
      <p:boldItalic r:id="rId31"/>
    </p:embeddedFont>
    <p:embeddedFont>
      <p:font typeface="Cairo"/>
      <p:regular r:id="rId32"/>
      <p:bold r:id="rId33"/>
    </p:embeddedFont>
    <p:embeddedFont>
      <p:font typeface="Lora"/>
      <p:regular r:id="rId34"/>
      <p:bold r:id="rId35"/>
      <p:italic r:id="rId36"/>
      <p:boldItalic r:id="rId37"/>
    </p:embeddedFont>
    <p:embeddedFont>
      <p:font typeface="Changa"/>
      <p:regular r:id="rId38"/>
      <p:bold r:id="rId39"/>
    </p:embeddedFont>
    <p:embeddedFont>
      <p:font typeface="Pacifico"/>
      <p:regular r:id="rId40"/>
    </p:embeddedFont>
    <p:embeddedFont>
      <p:font typeface="Barlow SemiBold"/>
      <p:regular r:id="rId41"/>
      <p:bold r:id="rId42"/>
      <p:italic r:id="rId43"/>
      <p:boldItalic r:id="rId44"/>
    </p:embeddedFont>
    <p:embeddedFont>
      <p:font typeface="Oswald"/>
      <p:regular r:id="rId45"/>
      <p:bold r:id="rId46"/>
    </p:embeddedFont>
    <p:embeddedFont>
      <p:font typeface="Barlow"/>
      <p:regular r:id="rId47"/>
      <p:bold r:id="rId48"/>
      <p:italic r:id="rId49"/>
      <p:boldItalic r:id="rId50"/>
    </p:embeddedFont>
    <p:embeddedFont>
      <p:font typeface="Exo"/>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102BA56-9DD8-4B60-880A-62BAC192E3D7}">
  <a:tblStyle styleId="{6102BA56-9DD8-4B60-880A-62BAC192E3D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Pacifico-regular.fntdata"/><Relationship Id="rId42" Type="http://schemas.openxmlformats.org/officeDocument/2006/relationships/font" Target="fonts/BarlowSemiBold-bold.fntdata"/><Relationship Id="rId41" Type="http://schemas.openxmlformats.org/officeDocument/2006/relationships/font" Target="fonts/BarlowSemiBold-regular.fntdata"/><Relationship Id="rId44" Type="http://schemas.openxmlformats.org/officeDocument/2006/relationships/font" Target="fonts/BarlowSemiBold-boldItalic.fntdata"/><Relationship Id="rId43" Type="http://schemas.openxmlformats.org/officeDocument/2006/relationships/font" Target="fonts/BarlowSemiBold-italic.fntdata"/><Relationship Id="rId46" Type="http://schemas.openxmlformats.org/officeDocument/2006/relationships/font" Target="fonts/Oswald-bold.fntdata"/><Relationship Id="rId45" Type="http://schemas.openxmlformats.org/officeDocument/2006/relationships/font" Target="fonts/Oswald-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Barlow-bold.fntdata"/><Relationship Id="rId47" Type="http://schemas.openxmlformats.org/officeDocument/2006/relationships/font" Target="fonts/Barlow-regular.fntdata"/><Relationship Id="rId49" Type="http://schemas.openxmlformats.org/officeDocument/2006/relationships/font" Target="fonts/Barlow-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ato-boldItalic.fntdata"/><Relationship Id="rId30" Type="http://schemas.openxmlformats.org/officeDocument/2006/relationships/font" Target="fonts/Lato-italic.fntdata"/><Relationship Id="rId33" Type="http://schemas.openxmlformats.org/officeDocument/2006/relationships/font" Target="fonts/Cairo-bold.fntdata"/><Relationship Id="rId32" Type="http://schemas.openxmlformats.org/officeDocument/2006/relationships/font" Target="fonts/Cairo-regular.fntdata"/><Relationship Id="rId35" Type="http://schemas.openxmlformats.org/officeDocument/2006/relationships/font" Target="fonts/Lora-bold.fntdata"/><Relationship Id="rId34" Type="http://schemas.openxmlformats.org/officeDocument/2006/relationships/font" Target="fonts/Lora-regular.fntdata"/><Relationship Id="rId37" Type="http://schemas.openxmlformats.org/officeDocument/2006/relationships/font" Target="fonts/Lora-boldItalic.fntdata"/><Relationship Id="rId36" Type="http://schemas.openxmlformats.org/officeDocument/2006/relationships/font" Target="fonts/Lora-italic.fntdata"/><Relationship Id="rId39" Type="http://schemas.openxmlformats.org/officeDocument/2006/relationships/font" Target="fonts/Changa-bold.fntdata"/><Relationship Id="rId38" Type="http://schemas.openxmlformats.org/officeDocument/2006/relationships/font" Target="fonts/Changa-regular.fntdata"/><Relationship Id="rId20" Type="http://schemas.openxmlformats.org/officeDocument/2006/relationships/slide" Target="slides/slide13.xml"/><Relationship Id="rId22" Type="http://schemas.openxmlformats.org/officeDocument/2006/relationships/font" Target="fonts/Raleway-regular.fntdata"/><Relationship Id="rId21" Type="http://schemas.openxmlformats.org/officeDocument/2006/relationships/slide" Target="slides/slide14.xml"/><Relationship Id="rId24" Type="http://schemas.openxmlformats.org/officeDocument/2006/relationships/font" Target="fonts/Raleway-italic.fntdata"/><Relationship Id="rId23" Type="http://schemas.openxmlformats.org/officeDocument/2006/relationships/font" Target="fonts/Raleway-bold.fntdata"/><Relationship Id="rId26" Type="http://schemas.openxmlformats.org/officeDocument/2006/relationships/font" Target="fonts/Caveat-regular.fntdata"/><Relationship Id="rId25" Type="http://schemas.openxmlformats.org/officeDocument/2006/relationships/font" Target="fonts/Raleway-boldItalic.fntdata"/><Relationship Id="rId28" Type="http://schemas.openxmlformats.org/officeDocument/2006/relationships/font" Target="fonts/Lato-regular.fntdata"/><Relationship Id="rId27" Type="http://schemas.openxmlformats.org/officeDocument/2006/relationships/font" Target="fonts/Caveat-bold.fntdata"/><Relationship Id="rId29" Type="http://schemas.openxmlformats.org/officeDocument/2006/relationships/font" Target="fonts/Lato-bold.fntdata"/><Relationship Id="rId51" Type="http://schemas.openxmlformats.org/officeDocument/2006/relationships/font" Target="fonts/Exo-regular.fntdata"/><Relationship Id="rId50" Type="http://schemas.openxmlformats.org/officeDocument/2006/relationships/font" Target="fonts/Barlow-boldItalic.fntdata"/><Relationship Id="rId53" Type="http://schemas.openxmlformats.org/officeDocument/2006/relationships/font" Target="fonts/Exo-italic.fntdata"/><Relationship Id="rId52" Type="http://schemas.openxmlformats.org/officeDocument/2006/relationships/font" Target="fonts/Exo-bold.fntdata"/><Relationship Id="rId11" Type="http://schemas.openxmlformats.org/officeDocument/2006/relationships/slide" Target="slides/slide4.xml"/><Relationship Id="rId10" Type="http://schemas.openxmlformats.org/officeDocument/2006/relationships/slide" Target="slides/slide3.xml"/><Relationship Id="rId54" Type="http://schemas.openxmlformats.org/officeDocument/2006/relationships/font" Target="fonts/Exo-bold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987d88e3e2_0_183: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987d88e3e2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6198b06a06_0_1270: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6198b06a06_0_1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6198b06a06_0_1328: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6198b06a06_0_1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472de44d4ce691a5_0: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472de44d4ce691a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f948c7c15e45b4c_105: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2f948c7c15e45b4c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5736b6346cdd6769_0: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5736b6346cdd676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ff4352869b7eb95_58: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ff4352869b7eb95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a0598e5dd1_0_0: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a0598e5d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f948c7c15e45b4c_0: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f948c7c15e45b4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5c45a9a95884d45b_0: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5c45a9a95884d45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f948c7c15e45b4c_21: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f948c7c15e45b4c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61e75412ab_0_23: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61e75412a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5c45a9a95884d45b_21: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5c45a9a95884d45b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f948c7c15e45b4c_63: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2f948c7c15e45b4c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80538" y="1720796"/>
            <a:ext cx="7668600" cy="4743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80530" y="6549978"/>
            <a:ext cx="7668600" cy="1831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80530" y="2556378"/>
            <a:ext cx="7668600" cy="45378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80530" y="7285142"/>
            <a:ext cx="7668600" cy="3006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0" name="Google Shape;50;p12"/>
          <p:cNvSpPr txBox="1"/>
          <p:nvPr/>
        </p:nvSpPr>
        <p:spPr>
          <a:xfrm>
            <a:off x="7682672" y="10977433"/>
            <a:ext cx="493800" cy="90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sz="1000">
              <a:solidFill>
                <a:srgbClr val="595959"/>
              </a:solidFill>
              <a:latin typeface="Lato"/>
              <a:ea typeface="Lato"/>
              <a:cs typeface="Lato"/>
              <a:sym typeface="Lato"/>
            </a:endParaRPr>
          </a:p>
        </p:txBody>
      </p:sp>
      <p:sp>
        <p:nvSpPr>
          <p:cNvPr id="51" name="Google Shape;51;p12"/>
          <p:cNvSpPr/>
          <p:nvPr/>
        </p:nvSpPr>
        <p:spPr>
          <a:xfrm>
            <a:off x="-59400" y="11614300"/>
            <a:ext cx="8348400" cy="358800"/>
          </a:xfrm>
          <a:prstGeom prst="rect">
            <a:avLst/>
          </a:pr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 name="Google Shape;52;p12"/>
          <p:cNvCxnSpPr/>
          <p:nvPr/>
        </p:nvCxnSpPr>
        <p:spPr>
          <a:xfrm>
            <a:off x="1679550" y="1087125"/>
            <a:ext cx="4870500" cy="0"/>
          </a:xfrm>
          <a:prstGeom prst="straightConnector1">
            <a:avLst/>
          </a:prstGeom>
          <a:noFill/>
          <a:ln cap="flat" cmpd="sng" w="38100">
            <a:solidFill>
              <a:srgbClr val="4D88A6"/>
            </a:solidFill>
            <a:prstDash val="solid"/>
            <a:round/>
            <a:headEnd len="med" w="med" type="oval"/>
            <a:tailEnd len="med" w="med" type="oval"/>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57" name="Shape 57"/>
        <p:cNvGrpSpPr/>
        <p:nvPr/>
      </p:nvGrpSpPr>
      <p:grpSpPr>
        <a:xfrm>
          <a:off x="0" y="0"/>
          <a:ext cx="0" cy="0"/>
          <a:chOff x="0" y="0"/>
          <a:chExt cx="0" cy="0"/>
        </a:xfrm>
      </p:grpSpPr>
      <p:sp>
        <p:nvSpPr>
          <p:cNvPr id="58" name="Google Shape;58;p14"/>
          <p:cNvSpPr/>
          <p:nvPr/>
        </p:nvSpPr>
        <p:spPr>
          <a:xfrm>
            <a:off x="0" y="0"/>
            <a:ext cx="8229600" cy="1127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 name="Google Shape;59;p14"/>
          <p:cNvGrpSpPr/>
          <p:nvPr/>
        </p:nvGrpSpPr>
        <p:grpSpPr>
          <a:xfrm>
            <a:off x="747169" y="2753239"/>
            <a:ext cx="671144" cy="105911"/>
            <a:chOff x="4580561" y="2589004"/>
            <a:chExt cx="1064464" cy="25200"/>
          </a:xfrm>
        </p:grpSpPr>
        <p:sp>
          <p:nvSpPr>
            <p:cNvPr id="60" name="Google Shape;60;p1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 name="Google Shape;62;p14"/>
          <p:cNvSpPr txBox="1"/>
          <p:nvPr>
            <p:ph type="ctrTitle"/>
          </p:nvPr>
        </p:nvSpPr>
        <p:spPr>
          <a:xfrm>
            <a:off x="656505" y="3056329"/>
            <a:ext cx="6919200" cy="384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p:txBody>
      </p:sp>
      <p:sp>
        <p:nvSpPr>
          <p:cNvPr id="63" name="Google Shape;63;p14"/>
          <p:cNvSpPr txBox="1"/>
          <p:nvPr>
            <p:ph idx="1" type="subTitle"/>
          </p:nvPr>
        </p:nvSpPr>
        <p:spPr>
          <a:xfrm>
            <a:off x="656665" y="7332924"/>
            <a:ext cx="6919200" cy="125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64" name="Google Shape;64;p14"/>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5" name="Shape 65"/>
        <p:cNvGrpSpPr/>
        <p:nvPr/>
      </p:nvGrpSpPr>
      <p:grpSpPr>
        <a:xfrm>
          <a:off x="0" y="0"/>
          <a:ext cx="0" cy="0"/>
          <a:chOff x="0" y="0"/>
          <a:chExt cx="0" cy="0"/>
        </a:xfrm>
      </p:grpSpPr>
      <p:grpSp>
        <p:nvGrpSpPr>
          <p:cNvPr id="66" name="Google Shape;66;p15"/>
          <p:cNvGrpSpPr/>
          <p:nvPr/>
        </p:nvGrpSpPr>
        <p:grpSpPr>
          <a:xfrm>
            <a:off x="747169" y="2753239"/>
            <a:ext cx="671144" cy="105911"/>
            <a:chOff x="4580561" y="2589004"/>
            <a:chExt cx="1064464" cy="25200"/>
          </a:xfrm>
        </p:grpSpPr>
        <p:sp>
          <p:nvSpPr>
            <p:cNvPr id="67" name="Google Shape;67;p1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 name="Google Shape;69;p15"/>
          <p:cNvSpPr txBox="1"/>
          <p:nvPr>
            <p:ph type="title"/>
          </p:nvPr>
        </p:nvSpPr>
        <p:spPr>
          <a:xfrm>
            <a:off x="656505" y="3056329"/>
            <a:ext cx="6919500" cy="3509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70" name="Google Shape;70;p15"/>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1" name="Shape 71"/>
        <p:cNvGrpSpPr/>
        <p:nvPr/>
      </p:nvGrpSpPr>
      <p:grpSpPr>
        <a:xfrm>
          <a:off x="0" y="0"/>
          <a:ext cx="0" cy="0"/>
          <a:chOff x="0" y="0"/>
          <a:chExt cx="0" cy="0"/>
        </a:xfrm>
      </p:grpSpPr>
      <p:sp>
        <p:nvSpPr>
          <p:cNvPr id="72" name="Google Shape;72;p16"/>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 name="Google Shape;73;p16"/>
          <p:cNvGrpSpPr/>
          <p:nvPr/>
        </p:nvGrpSpPr>
        <p:grpSpPr>
          <a:xfrm>
            <a:off x="747169" y="2753239"/>
            <a:ext cx="671144" cy="105911"/>
            <a:chOff x="4580561" y="2589004"/>
            <a:chExt cx="1064464" cy="25200"/>
          </a:xfrm>
        </p:grpSpPr>
        <p:sp>
          <p:nvSpPr>
            <p:cNvPr id="74" name="Google Shape;74;p1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6"/>
          <p:cNvSpPr txBox="1"/>
          <p:nvPr>
            <p:ph type="title"/>
          </p:nvPr>
        </p:nvSpPr>
        <p:spPr>
          <a:xfrm>
            <a:off x="656505" y="3047547"/>
            <a:ext cx="69198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77" name="Google Shape;77;p16"/>
          <p:cNvSpPr txBox="1"/>
          <p:nvPr>
            <p:ph idx="1" type="body"/>
          </p:nvPr>
        </p:nvSpPr>
        <p:spPr>
          <a:xfrm>
            <a:off x="656505" y="4804511"/>
            <a:ext cx="69198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78" name="Google Shape;78;p16"/>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9" name="Shape 79"/>
        <p:cNvGrpSpPr/>
        <p:nvPr/>
      </p:nvGrpSpPr>
      <p:grpSpPr>
        <a:xfrm>
          <a:off x="0" y="0"/>
          <a:ext cx="0" cy="0"/>
          <a:chOff x="0" y="0"/>
          <a:chExt cx="0" cy="0"/>
        </a:xfrm>
      </p:grpSpPr>
      <p:sp>
        <p:nvSpPr>
          <p:cNvPr id="80" name="Google Shape;80;p17"/>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 name="Google Shape;81;p17"/>
          <p:cNvGrpSpPr/>
          <p:nvPr/>
        </p:nvGrpSpPr>
        <p:grpSpPr>
          <a:xfrm>
            <a:off x="747169" y="2753239"/>
            <a:ext cx="671144" cy="105911"/>
            <a:chOff x="4580561" y="2589004"/>
            <a:chExt cx="1064464" cy="25200"/>
          </a:xfrm>
        </p:grpSpPr>
        <p:sp>
          <p:nvSpPr>
            <p:cNvPr id="82" name="Google Shape;82;p1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17"/>
          <p:cNvSpPr txBox="1"/>
          <p:nvPr>
            <p:ph type="title"/>
          </p:nvPr>
        </p:nvSpPr>
        <p:spPr>
          <a:xfrm>
            <a:off x="656505" y="3047547"/>
            <a:ext cx="69195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85" name="Google Shape;85;p17"/>
          <p:cNvSpPr txBox="1"/>
          <p:nvPr>
            <p:ph idx="1" type="body"/>
          </p:nvPr>
        </p:nvSpPr>
        <p:spPr>
          <a:xfrm>
            <a:off x="656393" y="4804511"/>
            <a:ext cx="33969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86" name="Google Shape;86;p17"/>
          <p:cNvSpPr txBox="1"/>
          <p:nvPr>
            <p:ph idx="2" type="body"/>
          </p:nvPr>
        </p:nvSpPr>
        <p:spPr>
          <a:xfrm>
            <a:off x="4179243" y="4804511"/>
            <a:ext cx="33969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87" name="Google Shape;87;p17"/>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sp>
        <p:nvSpPr>
          <p:cNvPr id="89" name="Google Shape;89;p18"/>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 name="Google Shape;90;p18"/>
          <p:cNvGrpSpPr/>
          <p:nvPr/>
        </p:nvGrpSpPr>
        <p:grpSpPr>
          <a:xfrm>
            <a:off x="747169" y="2753239"/>
            <a:ext cx="671144" cy="105911"/>
            <a:chOff x="4580561" y="2589004"/>
            <a:chExt cx="1064464" cy="25200"/>
          </a:xfrm>
        </p:grpSpPr>
        <p:sp>
          <p:nvSpPr>
            <p:cNvPr id="91" name="Google Shape;91;p1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18"/>
          <p:cNvSpPr txBox="1"/>
          <p:nvPr>
            <p:ph type="title"/>
          </p:nvPr>
        </p:nvSpPr>
        <p:spPr>
          <a:xfrm>
            <a:off x="656505" y="3047547"/>
            <a:ext cx="69195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94" name="Google Shape;94;p18"/>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5" name="Shape 95"/>
        <p:cNvGrpSpPr/>
        <p:nvPr/>
      </p:nvGrpSpPr>
      <p:grpSpPr>
        <a:xfrm>
          <a:off x="0" y="0"/>
          <a:ext cx="0" cy="0"/>
          <a:chOff x="0" y="0"/>
          <a:chExt cx="0" cy="0"/>
        </a:xfrm>
      </p:grpSpPr>
      <p:sp>
        <p:nvSpPr>
          <p:cNvPr id="96" name="Google Shape;96;p19"/>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 name="Google Shape;97;p19"/>
          <p:cNvGrpSpPr/>
          <p:nvPr/>
        </p:nvGrpSpPr>
        <p:grpSpPr>
          <a:xfrm>
            <a:off x="747169" y="2753239"/>
            <a:ext cx="671144" cy="105911"/>
            <a:chOff x="4580561" y="2589004"/>
            <a:chExt cx="1064464" cy="25200"/>
          </a:xfrm>
        </p:grpSpPr>
        <p:sp>
          <p:nvSpPr>
            <p:cNvPr id="98" name="Google Shape;98;p1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 name="Google Shape;100;p19"/>
          <p:cNvSpPr txBox="1"/>
          <p:nvPr>
            <p:ph type="title"/>
          </p:nvPr>
        </p:nvSpPr>
        <p:spPr>
          <a:xfrm>
            <a:off x="657000" y="3047547"/>
            <a:ext cx="2970900" cy="3192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01" name="Google Shape;101;p19"/>
          <p:cNvSpPr txBox="1"/>
          <p:nvPr>
            <p:ph idx="1" type="body"/>
          </p:nvPr>
        </p:nvSpPr>
        <p:spPr>
          <a:xfrm>
            <a:off x="649103" y="6428876"/>
            <a:ext cx="2970900" cy="3692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02" name="Google Shape;102;p19"/>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03" name="Shape 103"/>
        <p:cNvGrpSpPr/>
        <p:nvPr/>
      </p:nvGrpSpPr>
      <p:grpSpPr>
        <a:xfrm>
          <a:off x="0" y="0"/>
          <a:ext cx="0" cy="0"/>
          <a:chOff x="0" y="0"/>
          <a:chExt cx="0" cy="0"/>
        </a:xfrm>
      </p:grpSpPr>
      <p:grpSp>
        <p:nvGrpSpPr>
          <p:cNvPr id="104" name="Google Shape;104;p20"/>
          <p:cNvGrpSpPr/>
          <p:nvPr/>
        </p:nvGrpSpPr>
        <p:grpSpPr>
          <a:xfrm>
            <a:off x="747169" y="9635438"/>
            <a:ext cx="671144" cy="105911"/>
            <a:chOff x="4580561" y="2589004"/>
            <a:chExt cx="1064464" cy="25200"/>
          </a:xfrm>
        </p:grpSpPr>
        <p:sp>
          <p:nvSpPr>
            <p:cNvPr id="105" name="Google Shape;105;p2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 name="Google Shape;107;p20"/>
          <p:cNvSpPr txBox="1"/>
          <p:nvPr>
            <p:ph type="title"/>
          </p:nvPr>
        </p:nvSpPr>
        <p:spPr>
          <a:xfrm>
            <a:off x="656505" y="1997493"/>
            <a:ext cx="6319200" cy="6898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08" name="Google Shape;108;p20"/>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9" name="Shape 109"/>
        <p:cNvGrpSpPr/>
        <p:nvPr/>
      </p:nvGrpSpPr>
      <p:grpSpPr>
        <a:xfrm>
          <a:off x="0" y="0"/>
          <a:ext cx="0" cy="0"/>
          <a:chOff x="0" y="0"/>
          <a:chExt cx="0" cy="0"/>
        </a:xfrm>
      </p:grpSpPr>
      <p:sp>
        <p:nvSpPr>
          <p:cNvPr id="110" name="Google Shape;110;p21"/>
          <p:cNvSpPr/>
          <p:nvPr/>
        </p:nvSpPr>
        <p:spPr>
          <a:xfrm>
            <a:off x="0" y="0"/>
            <a:ext cx="4114800" cy="1188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21"/>
          <p:cNvGrpSpPr/>
          <p:nvPr/>
        </p:nvGrpSpPr>
        <p:grpSpPr>
          <a:xfrm>
            <a:off x="747169" y="2753239"/>
            <a:ext cx="671144" cy="105911"/>
            <a:chOff x="4580561" y="2589004"/>
            <a:chExt cx="1064464" cy="25200"/>
          </a:xfrm>
        </p:grpSpPr>
        <p:sp>
          <p:nvSpPr>
            <p:cNvPr id="112" name="Google Shape;112;p2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 name="Google Shape;114;p21"/>
          <p:cNvSpPr txBox="1"/>
          <p:nvPr>
            <p:ph type="title"/>
          </p:nvPr>
        </p:nvSpPr>
        <p:spPr>
          <a:xfrm>
            <a:off x="657000" y="3047547"/>
            <a:ext cx="2970900" cy="3899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15" name="Google Shape;115;p21"/>
          <p:cNvSpPr txBox="1"/>
          <p:nvPr>
            <p:ph idx="1" type="subTitle"/>
          </p:nvPr>
        </p:nvSpPr>
        <p:spPr>
          <a:xfrm>
            <a:off x="652455" y="7306636"/>
            <a:ext cx="2970900" cy="17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16" name="Google Shape;116;p21"/>
          <p:cNvSpPr txBox="1"/>
          <p:nvPr>
            <p:ph idx="2" type="body"/>
          </p:nvPr>
        </p:nvSpPr>
        <p:spPr>
          <a:xfrm>
            <a:off x="4656803" y="3126067"/>
            <a:ext cx="3036900" cy="69924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17" name="Google Shape;117;p21"/>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80530" y="4970853"/>
            <a:ext cx="7668600" cy="19455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8" name="Shape 118"/>
        <p:cNvGrpSpPr/>
        <p:nvPr/>
      </p:nvGrpSpPr>
      <p:grpSpPr>
        <a:xfrm>
          <a:off x="0" y="0"/>
          <a:ext cx="0" cy="0"/>
          <a:chOff x="0" y="0"/>
          <a:chExt cx="0" cy="0"/>
        </a:xfrm>
      </p:grpSpPr>
      <p:sp>
        <p:nvSpPr>
          <p:cNvPr id="119" name="Google Shape;119;p22"/>
          <p:cNvSpPr txBox="1"/>
          <p:nvPr>
            <p:ph idx="1" type="body"/>
          </p:nvPr>
        </p:nvSpPr>
        <p:spPr>
          <a:xfrm>
            <a:off x="652455" y="10105452"/>
            <a:ext cx="6927600" cy="10644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120" name="Google Shape;120;p22"/>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21" name="Shape 121"/>
        <p:cNvGrpSpPr/>
        <p:nvPr/>
      </p:nvGrpSpPr>
      <p:grpSpPr>
        <a:xfrm>
          <a:off x="0" y="0"/>
          <a:ext cx="0" cy="0"/>
          <a:chOff x="0" y="0"/>
          <a:chExt cx="0" cy="0"/>
        </a:xfrm>
      </p:grpSpPr>
      <p:grpSp>
        <p:nvGrpSpPr>
          <p:cNvPr id="122" name="Google Shape;122;p23"/>
          <p:cNvGrpSpPr/>
          <p:nvPr/>
        </p:nvGrpSpPr>
        <p:grpSpPr>
          <a:xfrm>
            <a:off x="747169" y="9635438"/>
            <a:ext cx="671144" cy="105911"/>
            <a:chOff x="4580561" y="2589004"/>
            <a:chExt cx="1064464" cy="25200"/>
          </a:xfrm>
        </p:grpSpPr>
        <p:sp>
          <p:nvSpPr>
            <p:cNvPr id="123" name="Google Shape;123;p2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23"/>
          <p:cNvSpPr txBox="1"/>
          <p:nvPr>
            <p:ph hasCustomPrompt="1" type="title"/>
          </p:nvPr>
        </p:nvSpPr>
        <p:spPr>
          <a:xfrm>
            <a:off x="656505" y="1696240"/>
            <a:ext cx="6919500" cy="2876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126" name="Google Shape;126;p23"/>
          <p:cNvSpPr txBox="1"/>
          <p:nvPr>
            <p:ph idx="1" type="body"/>
          </p:nvPr>
        </p:nvSpPr>
        <p:spPr>
          <a:xfrm>
            <a:off x="656505" y="5252896"/>
            <a:ext cx="6919500" cy="3652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1600"/>
              </a:spcBef>
              <a:spcAft>
                <a:spcPts val="0"/>
              </a:spcAft>
              <a:buClr>
                <a:schemeClr val="lt1"/>
              </a:buClr>
              <a:buSzPts val="1100"/>
              <a:buChar char="○"/>
              <a:defRPr>
                <a:solidFill>
                  <a:schemeClr val="lt1"/>
                </a:solidFill>
              </a:defRPr>
            </a:lvl2pPr>
            <a:lvl3pPr indent="-298450" lvl="2" marL="1371600" rtl="0">
              <a:spcBef>
                <a:spcPts val="1600"/>
              </a:spcBef>
              <a:spcAft>
                <a:spcPts val="0"/>
              </a:spcAft>
              <a:buClr>
                <a:schemeClr val="lt1"/>
              </a:buClr>
              <a:buSzPts val="1100"/>
              <a:buChar char="■"/>
              <a:defRPr>
                <a:solidFill>
                  <a:schemeClr val="lt1"/>
                </a:solidFill>
              </a:defRPr>
            </a:lvl3pPr>
            <a:lvl4pPr indent="-298450" lvl="3" marL="1828800" rtl="0">
              <a:spcBef>
                <a:spcPts val="1600"/>
              </a:spcBef>
              <a:spcAft>
                <a:spcPts val="0"/>
              </a:spcAft>
              <a:buClr>
                <a:schemeClr val="lt1"/>
              </a:buClr>
              <a:buSzPts val="1100"/>
              <a:buChar char="●"/>
              <a:defRPr>
                <a:solidFill>
                  <a:schemeClr val="lt1"/>
                </a:solidFill>
              </a:defRPr>
            </a:lvl4pPr>
            <a:lvl5pPr indent="-298450" lvl="4" marL="2286000" rtl="0">
              <a:spcBef>
                <a:spcPts val="1600"/>
              </a:spcBef>
              <a:spcAft>
                <a:spcPts val="0"/>
              </a:spcAft>
              <a:buClr>
                <a:schemeClr val="lt1"/>
              </a:buClr>
              <a:buSzPts val="1100"/>
              <a:buChar char="○"/>
              <a:defRPr>
                <a:solidFill>
                  <a:schemeClr val="lt1"/>
                </a:solidFill>
              </a:defRPr>
            </a:lvl5pPr>
            <a:lvl6pPr indent="-298450" lvl="5" marL="2743200" rtl="0">
              <a:spcBef>
                <a:spcPts val="1600"/>
              </a:spcBef>
              <a:spcAft>
                <a:spcPts val="0"/>
              </a:spcAft>
              <a:buClr>
                <a:schemeClr val="lt1"/>
              </a:buClr>
              <a:buSzPts val="1100"/>
              <a:buChar char="■"/>
              <a:defRPr>
                <a:solidFill>
                  <a:schemeClr val="lt1"/>
                </a:solidFill>
              </a:defRPr>
            </a:lvl6pPr>
            <a:lvl7pPr indent="-298450" lvl="6" marL="3200400" rtl="0">
              <a:spcBef>
                <a:spcPts val="1600"/>
              </a:spcBef>
              <a:spcAft>
                <a:spcPts val="0"/>
              </a:spcAft>
              <a:buClr>
                <a:schemeClr val="lt1"/>
              </a:buClr>
              <a:buSzPts val="1100"/>
              <a:buChar char="●"/>
              <a:defRPr>
                <a:solidFill>
                  <a:schemeClr val="lt1"/>
                </a:solidFill>
              </a:defRPr>
            </a:lvl7pPr>
            <a:lvl8pPr indent="-298450" lvl="7" marL="3657600" rtl="0">
              <a:spcBef>
                <a:spcPts val="1600"/>
              </a:spcBef>
              <a:spcAft>
                <a:spcPts val="0"/>
              </a:spcAft>
              <a:buClr>
                <a:schemeClr val="lt1"/>
              </a:buClr>
              <a:buSzPts val="1100"/>
              <a:buChar char="○"/>
              <a:defRPr>
                <a:solidFill>
                  <a:schemeClr val="lt1"/>
                </a:solidFill>
              </a:defRPr>
            </a:lvl8pPr>
            <a:lvl9pPr indent="-298450" lvl="8" marL="4114800" rtl="0">
              <a:spcBef>
                <a:spcPts val="1600"/>
              </a:spcBef>
              <a:spcAft>
                <a:spcPts val="1600"/>
              </a:spcAft>
              <a:buClr>
                <a:schemeClr val="lt1"/>
              </a:buClr>
              <a:buSzPts val="1100"/>
              <a:buChar char="■"/>
              <a:defRPr>
                <a:solidFill>
                  <a:schemeClr val="lt1"/>
                </a:solidFill>
              </a:defRPr>
            </a:lvl9pPr>
          </a:lstStyle>
          <a:p/>
        </p:txBody>
      </p:sp>
      <p:sp>
        <p:nvSpPr>
          <p:cNvPr id="127" name="Google Shape;127;p23"/>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24"/>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0" name="Google Shape;130;p24"/>
          <p:cNvSpPr/>
          <p:nvPr/>
        </p:nvSpPr>
        <p:spPr>
          <a:xfrm>
            <a:off x="-59400" y="11614300"/>
            <a:ext cx="8348400" cy="358800"/>
          </a:xfrm>
          <a:prstGeom prst="rect">
            <a:avLst/>
          </a:pr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1" name="Google Shape;131;p24"/>
          <p:cNvCxnSpPr/>
          <p:nvPr/>
        </p:nvCxnSpPr>
        <p:spPr>
          <a:xfrm>
            <a:off x="1679550" y="1087125"/>
            <a:ext cx="4870500" cy="0"/>
          </a:xfrm>
          <a:prstGeom prst="straightConnector1">
            <a:avLst/>
          </a:prstGeom>
          <a:noFill/>
          <a:ln cap="flat" cmpd="sng" w="38100">
            <a:solidFill>
              <a:srgbClr val="4D88A6"/>
            </a:solidFill>
            <a:prstDash val="solid"/>
            <a:round/>
            <a:headEnd len="med" w="med" type="oval"/>
            <a:tailEnd len="med" w="med" type="oval"/>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136" name="Shape 136"/>
        <p:cNvGrpSpPr/>
        <p:nvPr/>
      </p:nvGrpSpPr>
      <p:grpSpPr>
        <a:xfrm>
          <a:off x="0" y="0"/>
          <a:ext cx="0" cy="0"/>
          <a:chOff x="0" y="0"/>
          <a:chExt cx="0" cy="0"/>
        </a:xfrm>
      </p:grpSpPr>
      <p:sp>
        <p:nvSpPr>
          <p:cNvPr id="137" name="Google Shape;137;p26"/>
          <p:cNvSpPr/>
          <p:nvPr/>
        </p:nvSpPr>
        <p:spPr>
          <a:xfrm>
            <a:off x="0" y="0"/>
            <a:ext cx="8229600" cy="1127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 name="Google Shape;138;p26"/>
          <p:cNvGrpSpPr/>
          <p:nvPr/>
        </p:nvGrpSpPr>
        <p:grpSpPr>
          <a:xfrm>
            <a:off x="747169" y="2753239"/>
            <a:ext cx="671144" cy="105911"/>
            <a:chOff x="4580561" y="2589004"/>
            <a:chExt cx="1064464" cy="25200"/>
          </a:xfrm>
        </p:grpSpPr>
        <p:sp>
          <p:nvSpPr>
            <p:cNvPr id="139" name="Google Shape;139;p2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 name="Google Shape;141;p26"/>
          <p:cNvSpPr txBox="1"/>
          <p:nvPr>
            <p:ph type="ctrTitle"/>
          </p:nvPr>
        </p:nvSpPr>
        <p:spPr>
          <a:xfrm>
            <a:off x="656505" y="3056329"/>
            <a:ext cx="6919200" cy="384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p:txBody>
      </p:sp>
      <p:sp>
        <p:nvSpPr>
          <p:cNvPr id="142" name="Google Shape;142;p26"/>
          <p:cNvSpPr txBox="1"/>
          <p:nvPr>
            <p:ph idx="1" type="subTitle"/>
          </p:nvPr>
        </p:nvSpPr>
        <p:spPr>
          <a:xfrm>
            <a:off x="656665" y="7332924"/>
            <a:ext cx="6919200" cy="125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43" name="Google Shape;143;p26"/>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4" name="Shape 144"/>
        <p:cNvGrpSpPr/>
        <p:nvPr/>
      </p:nvGrpSpPr>
      <p:grpSpPr>
        <a:xfrm>
          <a:off x="0" y="0"/>
          <a:ext cx="0" cy="0"/>
          <a:chOff x="0" y="0"/>
          <a:chExt cx="0" cy="0"/>
        </a:xfrm>
      </p:grpSpPr>
      <p:grpSp>
        <p:nvGrpSpPr>
          <p:cNvPr id="145" name="Google Shape;145;p27"/>
          <p:cNvGrpSpPr/>
          <p:nvPr/>
        </p:nvGrpSpPr>
        <p:grpSpPr>
          <a:xfrm>
            <a:off x="747169" y="2753239"/>
            <a:ext cx="671144" cy="105911"/>
            <a:chOff x="4580561" y="2589004"/>
            <a:chExt cx="1064464" cy="25200"/>
          </a:xfrm>
        </p:grpSpPr>
        <p:sp>
          <p:nvSpPr>
            <p:cNvPr id="146" name="Google Shape;146;p27"/>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7"/>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 name="Google Shape;148;p27"/>
          <p:cNvSpPr txBox="1"/>
          <p:nvPr>
            <p:ph type="title"/>
          </p:nvPr>
        </p:nvSpPr>
        <p:spPr>
          <a:xfrm>
            <a:off x="656505" y="3056329"/>
            <a:ext cx="6919500" cy="3509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49" name="Google Shape;149;p27"/>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0" name="Shape 150"/>
        <p:cNvGrpSpPr/>
        <p:nvPr/>
      </p:nvGrpSpPr>
      <p:grpSpPr>
        <a:xfrm>
          <a:off x="0" y="0"/>
          <a:ext cx="0" cy="0"/>
          <a:chOff x="0" y="0"/>
          <a:chExt cx="0" cy="0"/>
        </a:xfrm>
      </p:grpSpPr>
      <p:sp>
        <p:nvSpPr>
          <p:cNvPr id="151" name="Google Shape;151;p28"/>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2" name="Google Shape;152;p28"/>
          <p:cNvGrpSpPr/>
          <p:nvPr/>
        </p:nvGrpSpPr>
        <p:grpSpPr>
          <a:xfrm>
            <a:off x="747169" y="2753239"/>
            <a:ext cx="671144" cy="105911"/>
            <a:chOff x="4580561" y="2589004"/>
            <a:chExt cx="1064464" cy="25200"/>
          </a:xfrm>
        </p:grpSpPr>
        <p:sp>
          <p:nvSpPr>
            <p:cNvPr id="153" name="Google Shape;153;p2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 name="Google Shape;155;p28"/>
          <p:cNvSpPr txBox="1"/>
          <p:nvPr>
            <p:ph type="title"/>
          </p:nvPr>
        </p:nvSpPr>
        <p:spPr>
          <a:xfrm>
            <a:off x="656505" y="3047547"/>
            <a:ext cx="69198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56" name="Google Shape;156;p28"/>
          <p:cNvSpPr txBox="1"/>
          <p:nvPr>
            <p:ph idx="1" type="body"/>
          </p:nvPr>
        </p:nvSpPr>
        <p:spPr>
          <a:xfrm>
            <a:off x="656505" y="4804511"/>
            <a:ext cx="69198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57" name="Google Shape;157;p28"/>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8" name="Shape 158"/>
        <p:cNvGrpSpPr/>
        <p:nvPr/>
      </p:nvGrpSpPr>
      <p:grpSpPr>
        <a:xfrm>
          <a:off x="0" y="0"/>
          <a:ext cx="0" cy="0"/>
          <a:chOff x="0" y="0"/>
          <a:chExt cx="0" cy="0"/>
        </a:xfrm>
      </p:grpSpPr>
      <p:sp>
        <p:nvSpPr>
          <p:cNvPr id="159" name="Google Shape;159;p29"/>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0" name="Google Shape;160;p29"/>
          <p:cNvGrpSpPr/>
          <p:nvPr/>
        </p:nvGrpSpPr>
        <p:grpSpPr>
          <a:xfrm>
            <a:off x="747169" y="2753239"/>
            <a:ext cx="671144" cy="105911"/>
            <a:chOff x="4580561" y="2589004"/>
            <a:chExt cx="1064464" cy="25200"/>
          </a:xfrm>
        </p:grpSpPr>
        <p:sp>
          <p:nvSpPr>
            <p:cNvPr id="161" name="Google Shape;161;p2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 name="Google Shape;163;p29"/>
          <p:cNvSpPr txBox="1"/>
          <p:nvPr>
            <p:ph type="title"/>
          </p:nvPr>
        </p:nvSpPr>
        <p:spPr>
          <a:xfrm>
            <a:off x="656505" y="3047547"/>
            <a:ext cx="69195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64" name="Google Shape;164;p29"/>
          <p:cNvSpPr txBox="1"/>
          <p:nvPr>
            <p:ph idx="1" type="body"/>
          </p:nvPr>
        </p:nvSpPr>
        <p:spPr>
          <a:xfrm>
            <a:off x="656393" y="4804511"/>
            <a:ext cx="33969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65" name="Google Shape;165;p29"/>
          <p:cNvSpPr txBox="1"/>
          <p:nvPr>
            <p:ph idx="2" type="body"/>
          </p:nvPr>
        </p:nvSpPr>
        <p:spPr>
          <a:xfrm>
            <a:off x="4179243" y="4804511"/>
            <a:ext cx="33969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66" name="Google Shape;166;p29"/>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7" name="Shape 167"/>
        <p:cNvGrpSpPr/>
        <p:nvPr/>
      </p:nvGrpSpPr>
      <p:grpSpPr>
        <a:xfrm>
          <a:off x="0" y="0"/>
          <a:ext cx="0" cy="0"/>
          <a:chOff x="0" y="0"/>
          <a:chExt cx="0" cy="0"/>
        </a:xfrm>
      </p:grpSpPr>
      <p:sp>
        <p:nvSpPr>
          <p:cNvPr id="168" name="Google Shape;168;p30"/>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 name="Google Shape;169;p30"/>
          <p:cNvGrpSpPr/>
          <p:nvPr/>
        </p:nvGrpSpPr>
        <p:grpSpPr>
          <a:xfrm>
            <a:off x="747169" y="2753239"/>
            <a:ext cx="671144" cy="105911"/>
            <a:chOff x="4580561" y="2589004"/>
            <a:chExt cx="1064464" cy="25200"/>
          </a:xfrm>
        </p:grpSpPr>
        <p:sp>
          <p:nvSpPr>
            <p:cNvPr id="170" name="Google Shape;170;p3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 name="Google Shape;172;p30"/>
          <p:cNvSpPr txBox="1"/>
          <p:nvPr>
            <p:ph type="title"/>
          </p:nvPr>
        </p:nvSpPr>
        <p:spPr>
          <a:xfrm>
            <a:off x="656505" y="3047547"/>
            <a:ext cx="69195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73" name="Google Shape;173;p30"/>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4" name="Shape 174"/>
        <p:cNvGrpSpPr/>
        <p:nvPr/>
      </p:nvGrpSpPr>
      <p:grpSpPr>
        <a:xfrm>
          <a:off x="0" y="0"/>
          <a:ext cx="0" cy="0"/>
          <a:chOff x="0" y="0"/>
          <a:chExt cx="0" cy="0"/>
        </a:xfrm>
      </p:grpSpPr>
      <p:sp>
        <p:nvSpPr>
          <p:cNvPr id="175" name="Google Shape;175;p31"/>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 name="Google Shape;176;p31"/>
          <p:cNvGrpSpPr/>
          <p:nvPr/>
        </p:nvGrpSpPr>
        <p:grpSpPr>
          <a:xfrm>
            <a:off x="747169" y="2753239"/>
            <a:ext cx="671144" cy="105911"/>
            <a:chOff x="4580561" y="2589004"/>
            <a:chExt cx="1064464" cy="25200"/>
          </a:xfrm>
        </p:grpSpPr>
        <p:sp>
          <p:nvSpPr>
            <p:cNvPr id="177" name="Google Shape;177;p3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 name="Google Shape;179;p31"/>
          <p:cNvSpPr txBox="1"/>
          <p:nvPr>
            <p:ph type="title"/>
          </p:nvPr>
        </p:nvSpPr>
        <p:spPr>
          <a:xfrm>
            <a:off x="657000" y="3047547"/>
            <a:ext cx="2970900" cy="3192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80" name="Google Shape;180;p31"/>
          <p:cNvSpPr txBox="1"/>
          <p:nvPr>
            <p:ph idx="1" type="body"/>
          </p:nvPr>
        </p:nvSpPr>
        <p:spPr>
          <a:xfrm>
            <a:off x="649103" y="6428876"/>
            <a:ext cx="2970900" cy="3692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81" name="Google Shape;181;p31"/>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82" name="Shape 182"/>
        <p:cNvGrpSpPr/>
        <p:nvPr/>
      </p:nvGrpSpPr>
      <p:grpSpPr>
        <a:xfrm>
          <a:off x="0" y="0"/>
          <a:ext cx="0" cy="0"/>
          <a:chOff x="0" y="0"/>
          <a:chExt cx="0" cy="0"/>
        </a:xfrm>
      </p:grpSpPr>
      <p:grpSp>
        <p:nvGrpSpPr>
          <p:cNvPr id="183" name="Google Shape;183;p32"/>
          <p:cNvGrpSpPr/>
          <p:nvPr/>
        </p:nvGrpSpPr>
        <p:grpSpPr>
          <a:xfrm>
            <a:off x="747169" y="9635438"/>
            <a:ext cx="671144" cy="105911"/>
            <a:chOff x="4580561" y="2589004"/>
            <a:chExt cx="1064464" cy="25200"/>
          </a:xfrm>
        </p:grpSpPr>
        <p:sp>
          <p:nvSpPr>
            <p:cNvPr id="184" name="Google Shape;184;p32"/>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 name="Google Shape;186;p32"/>
          <p:cNvSpPr txBox="1"/>
          <p:nvPr>
            <p:ph type="title"/>
          </p:nvPr>
        </p:nvSpPr>
        <p:spPr>
          <a:xfrm>
            <a:off x="656505" y="1997493"/>
            <a:ext cx="6319200" cy="6898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87" name="Google Shape;187;p32"/>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80530" y="1028502"/>
            <a:ext cx="7668600" cy="13236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80530" y="2663498"/>
            <a:ext cx="7668600" cy="7895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8" name="Shape 188"/>
        <p:cNvGrpSpPr/>
        <p:nvPr/>
      </p:nvGrpSpPr>
      <p:grpSpPr>
        <a:xfrm>
          <a:off x="0" y="0"/>
          <a:ext cx="0" cy="0"/>
          <a:chOff x="0" y="0"/>
          <a:chExt cx="0" cy="0"/>
        </a:xfrm>
      </p:grpSpPr>
      <p:sp>
        <p:nvSpPr>
          <p:cNvPr id="189" name="Google Shape;189;p33"/>
          <p:cNvSpPr/>
          <p:nvPr/>
        </p:nvSpPr>
        <p:spPr>
          <a:xfrm>
            <a:off x="0" y="0"/>
            <a:ext cx="4114800" cy="1188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0" name="Google Shape;190;p33"/>
          <p:cNvGrpSpPr/>
          <p:nvPr/>
        </p:nvGrpSpPr>
        <p:grpSpPr>
          <a:xfrm>
            <a:off x="747169" y="2753239"/>
            <a:ext cx="671144" cy="105911"/>
            <a:chOff x="4580561" y="2589004"/>
            <a:chExt cx="1064464" cy="25200"/>
          </a:xfrm>
        </p:grpSpPr>
        <p:sp>
          <p:nvSpPr>
            <p:cNvPr id="191" name="Google Shape;191;p3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3" name="Google Shape;193;p33"/>
          <p:cNvSpPr txBox="1"/>
          <p:nvPr>
            <p:ph type="title"/>
          </p:nvPr>
        </p:nvSpPr>
        <p:spPr>
          <a:xfrm>
            <a:off x="657000" y="3047547"/>
            <a:ext cx="2970900" cy="3899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94" name="Google Shape;194;p33"/>
          <p:cNvSpPr txBox="1"/>
          <p:nvPr>
            <p:ph idx="1" type="subTitle"/>
          </p:nvPr>
        </p:nvSpPr>
        <p:spPr>
          <a:xfrm>
            <a:off x="652455" y="7306636"/>
            <a:ext cx="2970900" cy="17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95" name="Google Shape;195;p33"/>
          <p:cNvSpPr txBox="1"/>
          <p:nvPr>
            <p:ph idx="2" type="body"/>
          </p:nvPr>
        </p:nvSpPr>
        <p:spPr>
          <a:xfrm>
            <a:off x="4656803" y="3126067"/>
            <a:ext cx="3036900" cy="69924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96" name="Google Shape;196;p33"/>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7" name="Shape 197"/>
        <p:cNvGrpSpPr/>
        <p:nvPr/>
      </p:nvGrpSpPr>
      <p:grpSpPr>
        <a:xfrm>
          <a:off x="0" y="0"/>
          <a:ext cx="0" cy="0"/>
          <a:chOff x="0" y="0"/>
          <a:chExt cx="0" cy="0"/>
        </a:xfrm>
      </p:grpSpPr>
      <p:sp>
        <p:nvSpPr>
          <p:cNvPr id="198" name="Google Shape;198;p34"/>
          <p:cNvSpPr txBox="1"/>
          <p:nvPr>
            <p:ph idx="1" type="body"/>
          </p:nvPr>
        </p:nvSpPr>
        <p:spPr>
          <a:xfrm>
            <a:off x="652455" y="10105452"/>
            <a:ext cx="6927600" cy="10644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199" name="Google Shape;199;p34"/>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200" name="Shape 200"/>
        <p:cNvGrpSpPr/>
        <p:nvPr/>
      </p:nvGrpSpPr>
      <p:grpSpPr>
        <a:xfrm>
          <a:off x="0" y="0"/>
          <a:ext cx="0" cy="0"/>
          <a:chOff x="0" y="0"/>
          <a:chExt cx="0" cy="0"/>
        </a:xfrm>
      </p:grpSpPr>
      <p:grpSp>
        <p:nvGrpSpPr>
          <p:cNvPr id="201" name="Google Shape;201;p35"/>
          <p:cNvGrpSpPr/>
          <p:nvPr/>
        </p:nvGrpSpPr>
        <p:grpSpPr>
          <a:xfrm>
            <a:off x="747169" y="9635438"/>
            <a:ext cx="671144" cy="105911"/>
            <a:chOff x="4580561" y="2589004"/>
            <a:chExt cx="1064464" cy="25200"/>
          </a:xfrm>
        </p:grpSpPr>
        <p:sp>
          <p:nvSpPr>
            <p:cNvPr id="202" name="Google Shape;202;p3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 name="Google Shape;204;p35"/>
          <p:cNvSpPr txBox="1"/>
          <p:nvPr>
            <p:ph hasCustomPrompt="1" type="title"/>
          </p:nvPr>
        </p:nvSpPr>
        <p:spPr>
          <a:xfrm>
            <a:off x="656505" y="1696240"/>
            <a:ext cx="6919500" cy="2876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205" name="Google Shape;205;p35"/>
          <p:cNvSpPr txBox="1"/>
          <p:nvPr>
            <p:ph idx="1" type="body"/>
          </p:nvPr>
        </p:nvSpPr>
        <p:spPr>
          <a:xfrm>
            <a:off x="656505" y="5252896"/>
            <a:ext cx="6919500" cy="3652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1600"/>
              </a:spcBef>
              <a:spcAft>
                <a:spcPts val="0"/>
              </a:spcAft>
              <a:buClr>
                <a:schemeClr val="lt1"/>
              </a:buClr>
              <a:buSzPts val="1100"/>
              <a:buChar char="○"/>
              <a:defRPr>
                <a:solidFill>
                  <a:schemeClr val="lt1"/>
                </a:solidFill>
              </a:defRPr>
            </a:lvl2pPr>
            <a:lvl3pPr indent="-298450" lvl="2" marL="1371600" rtl="0">
              <a:spcBef>
                <a:spcPts val="1600"/>
              </a:spcBef>
              <a:spcAft>
                <a:spcPts val="0"/>
              </a:spcAft>
              <a:buClr>
                <a:schemeClr val="lt1"/>
              </a:buClr>
              <a:buSzPts val="1100"/>
              <a:buChar char="■"/>
              <a:defRPr>
                <a:solidFill>
                  <a:schemeClr val="lt1"/>
                </a:solidFill>
              </a:defRPr>
            </a:lvl3pPr>
            <a:lvl4pPr indent="-298450" lvl="3" marL="1828800" rtl="0">
              <a:spcBef>
                <a:spcPts val="1600"/>
              </a:spcBef>
              <a:spcAft>
                <a:spcPts val="0"/>
              </a:spcAft>
              <a:buClr>
                <a:schemeClr val="lt1"/>
              </a:buClr>
              <a:buSzPts val="1100"/>
              <a:buChar char="●"/>
              <a:defRPr>
                <a:solidFill>
                  <a:schemeClr val="lt1"/>
                </a:solidFill>
              </a:defRPr>
            </a:lvl4pPr>
            <a:lvl5pPr indent="-298450" lvl="4" marL="2286000" rtl="0">
              <a:spcBef>
                <a:spcPts val="1600"/>
              </a:spcBef>
              <a:spcAft>
                <a:spcPts val="0"/>
              </a:spcAft>
              <a:buClr>
                <a:schemeClr val="lt1"/>
              </a:buClr>
              <a:buSzPts val="1100"/>
              <a:buChar char="○"/>
              <a:defRPr>
                <a:solidFill>
                  <a:schemeClr val="lt1"/>
                </a:solidFill>
              </a:defRPr>
            </a:lvl5pPr>
            <a:lvl6pPr indent="-298450" lvl="5" marL="2743200" rtl="0">
              <a:spcBef>
                <a:spcPts val="1600"/>
              </a:spcBef>
              <a:spcAft>
                <a:spcPts val="0"/>
              </a:spcAft>
              <a:buClr>
                <a:schemeClr val="lt1"/>
              </a:buClr>
              <a:buSzPts val="1100"/>
              <a:buChar char="■"/>
              <a:defRPr>
                <a:solidFill>
                  <a:schemeClr val="lt1"/>
                </a:solidFill>
              </a:defRPr>
            </a:lvl6pPr>
            <a:lvl7pPr indent="-298450" lvl="6" marL="3200400" rtl="0">
              <a:spcBef>
                <a:spcPts val="1600"/>
              </a:spcBef>
              <a:spcAft>
                <a:spcPts val="0"/>
              </a:spcAft>
              <a:buClr>
                <a:schemeClr val="lt1"/>
              </a:buClr>
              <a:buSzPts val="1100"/>
              <a:buChar char="●"/>
              <a:defRPr>
                <a:solidFill>
                  <a:schemeClr val="lt1"/>
                </a:solidFill>
              </a:defRPr>
            </a:lvl7pPr>
            <a:lvl8pPr indent="-298450" lvl="7" marL="3657600" rtl="0">
              <a:spcBef>
                <a:spcPts val="1600"/>
              </a:spcBef>
              <a:spcAft>
                <a:spcPts val="0"/>
              </a:spcAft>
              <a:buClr>
                <a:schemeClr val="lt1"/>
              </a:buClr>
              <a:buSzPts val="1100"/>
              <a:buChar char="○"/>
              <a:defRPr>
                <a:solidFill>
                  <a:schemeClr val="lt1"/>
                </a:solidFill>
              </a:defRPr>
            </a:lvl8pPr>
            <a:lvl9pPr indent="-298450" lvl="8" marL="4114800" rtl="0">
              <a:spcBef>
                <a:spcPts val="1600"/>
              </a:spcBef>
              <a:spcAft>
                <a:spcPts val="1600"/>
              </a:spcAft>
              <a:buClr>
                <a:schemeClr val="lt1"/>
              </a:buClr>
              <a:buSzPts val="1100"/>
              <a:buChar char="■"/>
              <a:defRPr>
                <a:solidFill>
                  <a:schemeClr val="lt1"/>
                </a:solidFill>
              </a:defRPr>
            </a:lvl9pPr>
          </a:lstStyle>
          <a:p/>
        </p:txBody>
      </p:sp>
      <p:sp>
        <p:nvSpPr>
          <p:cNvPr id="206" name="Google Shape;206;p35"/>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7" name="Shape 207"/>
        <p:cNvGrpSpPr/>
        <p:nvPr/>
      </p:nvGrpSpPr>
      <p:grpSpPr>
        <a:xfrm>
          <a:off x="0" y="0"/>
          <a:ext cx="0" cy="0"/>
          <a:chOff x="0" y="0"/>
          <a:chExt cx="0" cy="0"/>
        </a:xfrm>
      </p:grpSpPr>
      <p:sp>
        <p:nvSpPr>
          <p:cNvPr id="208" name="Google Shape;208;p36"/>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9" name="Google Shape;209;p36"/>
          <p:cNvSpPr/>
          <p:nvPr/>
        </p:nvSpPr>
        <p:spPr>
          <a:xfrm>
            <a:off x="-59400" y="11775050"/>
            <a:ext cx="8348400" cy="198300"/>
          </a:xfrm>
          <a:prstGeom prst="rect">
            <a:avLst/>
          </a:pr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0" name="Google Shape;210;p36"/>
          <p:cNvCxnSpPr/>
          <p:nvPr/>
        </p:nvCxnSpPr>
        <p:spPr>
          <a:xfrm>
            <a:off x="1679550" y="936900"/>
            <a:ext cx="4870500" cy="0"/>
          </a:xfrm>
          <a:prstGeom prst="straightConnector1">
            <a:avLst/>
          </a:prstGeom>
          <a:noFill/>
          <a:ln cap="flat" cmpd="sng" w="38100">
            <a:solidFill>
              <a:srgbClr val="38761D"/>
            </a:solidFill>
            <a:prstDash val="solid"/>
            <a:round/>
            <a:headEnd len="med" w="med" type="oval"/>
            <a:tailEnd len="med" w="med" type="oval"/>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80530" y="1028502"/>
            <a:ext cx="7668600" cy="13236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80530" y="2663498"/>
            <a:ext cx="3600000" cy="7895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349160" y="2663498"/>
            <a:ext cx="3600000" cy="7895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80530" y="1028502"/>
            <a:ext cx="7668600" cy="13236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80530" y="1284053"/>
            <a:ext cx="2527200" cy="17466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80530" y="3211520"/>
            <a:ext cx="2527200" cy="7347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41225" y="1040347"/>
            <a:ext cx="5730900" cy="94542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114800" y="-289"/>
            <a:ext cx="4114800" cy="1188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38950" y="2850004"/>
            <a:ext cx="3640800" cy="34257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38950" y="6478218"/>
            <a:ext cx="3640800" cy="285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445550" y="1673418"/>
            <a:ext cx="3453300" cy="85398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80530" y="9777329"/>
            <a:ext cx="5398800" cy="1398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3.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80530" y="1028502"/>
            <a:ext cx="7668600" cy="13236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80530" y="2663498"/>
            <a:ext cx="7668600" cy="7895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625212" y="10777212"/>
            <a:ext cx="493800" cy="909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280530" y="1028502"/>
            <a:ext cx="7668600" cy="1323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800"/>
              <a:buFont typeface="Raleway"/>
              <a:buNone/>
              <a:defRPr b="1" sz="2800">
                <a:latin typeface="Raleway"/>
                <a:ea typeface="Raleway"/>
                <a:cs typeface="Raleway"/>
                <a:sym typeface="Raleway"/>
              </a:defRPr>
            </a:lvl1pPr>
            <a:lvl2pPr lvl="1" rtl="0">
              <a:spcBef>
                <a:spcPts val="0"/>
              </a:spcBef>
              <a:spcAft>
                <a:spcPts val="0"/>
              </a:spcAft>
              <a:buSzPts val="2800"/>
              <a:buFont typeface="Raleway"/>
              <a:buNone/>
              <a:defRPr b="1" sz="2800">
                <a:latin typeface="Raleway"/>
                <a:ea typeface="Raleway"/>
                <a:cs typeface="Raleway"/>
                <a:sym typeface="Raleway"/>
              </a:defRPr>
            </a:lvl2pPr>
            <a:lvl3pPr lvl="2" rtl="0">
              <a:spcBef>
                <a:spcPts val="0"/>
              </a:spcBef>
              <a:spcAft>
                <a:spcPts val="0"/>
              </a:spcAft>
              <a:buSzPts val="2800"/>
              <a:buFont typeface="Raleway"/>
              <a:buNone/>
              <a:defRPr b="1" sz="2800">
                <a:latin typeface="Raleway"/>
                <a:ea typeface="Raleway"/>
                <a:cs typeface="Raleway"/>
                <a:sym typeface="Raleway"/>
              </a:defRPr>
            </a:lvl3pPr>
            <a:lvl4pPr lvl="3" rtl="0">
              <a:spcBef>
                <a:spcPts val="0"/>
              </a:spcBef>
              <a:spcAft>
                <a:spcPts val="0"/>
              </a:spcAft>
              <a:buSzPts val="2800"/>
              <a:buFont typeface="Raleway"/>
              <a:buNone/>
              <a:defRPr b="1" sz="2800">
                <a:latin typeface="Raleway"/>
                <a:ea typeface="Raleway"/>
                <a:cs typeface="Raleway"/>
                <a:sym typeface="Raleway"/>
              </a:defRPr>
            </a:lvl4pPr>
            <a:lvl5pPr lvl="4" rtl="0">
              <a:spcBef>
                <a:spcPts val="0"/>
              </a:spcBef>
              <a:spcAft>
                <a:spcPts val="0"/>
              </a:spcAft>
              <a:buSzPts val="2800"/>
              <a:buFont typeface="Raleway"/>
              <a:buNone/>
              <a:defRPr b="1" sz="2800">
                <a:latin typeface="Raleway"/>
                <a:ea typeface="Raleway"/>
                <a:cs typeface="Raleway"/>
                <a:sym typeface="Raleway"/>
              </a:defRPr>
            </a:lvl5pPr>
            <a:lvl6pPr lvl="5" rtl="0">
              <a:spcBef>
                <a:spcPts val="0"/>
              </a:spcBef>
              <a:spcAft>
                <a:spcPts val="0"/>
              </a:spcAft>
              <a:buSzPts val="2800"/>
              <a:buFont typeface="Raleway"/>
              <a:buNone/>
              <a:defRPr b="1" sz="2800">
                <a:latin typeface="Raleway"/>
                <a:ea typeface="Raleway"/>
                <a:cs typeface="Raleway"/>
                <a:sym typeface="Raleway"/>
              </a:defRPr>
            </a:lvl6pPr>
            <a:lvl7pPr lvl="6" rtl="0">
              <a:spcBef>
                <a:spcPts val="0"/>
              </a:spcBef>
              <a:spcAft>
                <a:spcPts val="0"/>
              </a:spcAft>
              <a:buSzPts val="2800"/>
              <a:buFont typeface="Raleway"/>
              <a:buNone/>
              <a:defRPr b="1" sz="2800">
                <a:latin typeface="Raleway"/>
                <a:ea typeface="Raleway"/>
                <a:cs typeface="Raleway"/>
                <a:sym typeface="Raleway"/>
              </a:defRPr>
            </a:lvl7pPr>
            <a:lvl8pPr lvl="7" rtl="0">
              <a:spcBef>
                <a:spcPts val="0"/>
              </a:spcBef>
              <a:spcAft>
                <a:spcPts val="0"/>
              </a:spcAft>
              <a:buSzPts val="2800"/>
              <a:buFont typeface="Raleway"/>
              <a:buNone/>
              <a:defRPr b="1" sz="2800">
                <a:latin typeface="Raleway"/>
                <a:ea typeface="Raleway"/>
                <a:cs typeface="Raleway"/>
                <a:sym typeface="Raleway"/>
              </a:defRPr>
            </a:lvl8pPr>
            <a:lvl9pPr lvl="8" rtl="0">
              <a:spcBef>
                <a:spcPts val="0"/>
              </a:spcBef>
              <a:spcAft>
                <a:spcPts val="0"/>
              </a:spcAft>
              <a:buSzPts val="2800"/>
              <a:buFont typeface="Raleway"/>
              <a:buNone/>
              <a:defRPr b="1" sz="2800">
                <a:latin typeface="Raleway"/>
                <a:ea typeface="Raleway"/>
                <a:cs typeface="Raleway"/>
                <a:sym typeface="Raleway"/>
              </a:defRPr>
            </a:lvl9pPr>
          </a:lstStyle>
          <a:p/>
        </p:txBody>
      </p:sp>
      <p:sp>
        <p:nvSpPr>
          <p:cNvPr id="55" name="Google Shape;55;p13"/>
          <p:cNvSpPr txBox="1"/>
          <p:nvPr>
            <p:ph idx="1" type="body"/>
          </p:nvPr>
        </p:nvSpPr>
        <p:spPr>
          <a:xfrm>
            <a:off x="280530" y="2663498"/>
            <a:ext cx="7668600" cy="78957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56" name="Google Shape;56;p13"/>
          <p:cNvSpPr txBox="1"/>
          <p:nvPr>
            <p:ph idx="12" type="sldNum"/>
          </p:nvPr>
        </p:nvSpPr>
        <p:spPr>
          <a:xfrm>
            <a:off x="7682672" y="10977433"/>
            <a:ext cx="493800" cy="909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132" name="Shape 132"/>
        <p:cNvGrpSpPr/>
        <p:nvPr/>
      </p:nvGrpSpPr>
      <p:grpSpPr>
        <a:xfrm>
          <a:off x="0" y="0"/>
          <a:ext cx="0" cy="0"/>
          <a:chOff x="0" y="0"/>
          <a:chExt cx="0" cy="0"/>
        </a:xfrm>
      </p:grpSpPr>
      <p:sp>
        <p:nvSpPr>
          <p:cNvPr id="133" name="Google Shape;133;p25"/>
          <p:cNvSpPr txBox="1"/>
          <p:nvPr>
            <p:ph type="title"/>
          </p:nvPr>
        </p:nvSpPr>
        <p:spPr>
          <a:xfrm>
            <a:off x="280530" y="1028502"/>
            <a:ext cx="7668600" cy="1323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800"/>
              <a:buFont typeface="Raleway"/>
              <a:buNone/>
              <a:defRPr b="1" sz="2800">
                <a:latin typeface="Raleway"/>
                <a:ea typeface="Raleway"/>
                <a:cs typeface="Raleway"/>
                <a:sym typeface="Raleway"/>
              </a:defRPr>
            </a:lvl1pPr>
            <a:lvl2pPr lvl="1" rtl="0">
              <a:spcBef>
                <a:spcPts val="0"/>
              </a:spcBef>
              <a:spcAft>
                <a:spcPts val="0"/>
              </a:spcAft>
              <a:buSzPts val="2800"/>
              <a:buFont typeface="Raleway"/>
              <a:buNone/>
              <a:defRPr b="1" sz="2800">
                <a:latin typeface="Raleway"/>
                <a:ea typeface="Raleway"/>
                <a:cs typeface="Raleway"/>
                <a:sym typeface="Raleway"/>
              </a:defRPr>
            </a:lvl2pPr>
            <a:lvl3pPr lvl="2" rtl="0">
              <a:spcBef>
                <a:spcPts val="0"/>
              </a:spcBef>
              <a:spcAft>
                <a:spcPts val="0"/>
              </a:spcAft>
              <a:buSzPts val="2800"/>
              <a:buFont typeface="Raleway"/>
              <a:buNone/>
              <a:defRPr b="1" sz="2800">
                <a:latin typeface="Raleway"/>
                <a:ea typeface="Raleway"/>
                <a:cs typeface="Raleway"/>
                <a:sym typeface="Raleway"/>
              </a:defRPr>
            </a:lvl3pPr>
            <a:lvl4pPr lvl="3" rtl="0">
              <a:spcBef>
                <a:spcPts val="0"/>
              </a:spcBef>
              <a:spcAft>
                <a:spcPts val="0"/>
              </a:spcAft>
              <a:buSzPts val="2800"/>
              <a:buFont typeface="Raleway"/>
              <a:buNone/>
              <a:defRPr b="1" sz="2800">
                <a:latin typeface="Raleway"/>
                <a:ea typeface="Raleway"/>
                <a:cs typeface="Raleway"/>
                <a:sym typeface="Raleway"/>
              </a:defRPr>
            </a:lvl4pPr>
            <a:lvl5pPr lvl="4" rtl="0">
              <a:spcBef>
                <a:spcPts val="0"/>
              </a:spcBef>
              <a:spcAft>
                <a:spcPts val="0"/>
              </a:spcAft>
              <a:buSzPts val="2800"/>
              <a:buFont typeface="Raleway"/>
              <a:buNone/>
              <a:defRPr b="1" sz="2800">
                <a:latin typeface="Raleway"/>
                <a:ea typeface="Raleway"/>
                <a:cs typeface="Raleway"/>
                <a:sym typeface="Raleway"/>
              </a:defRPr>
            </a:lvl5pPr>
            <a:lvl6pPr lvl="5" rtl="0">
              <a:spcBef>
                <a:spcPts val="0"/>
              </a:spcBef>
              <a:spcAft>
                <a:spcPts val="0"/>
              </a:spcAft>
              <a:buSzPts val="2800"/>
              <a:buFont typeface="Raleway"/>
              <a:buNone/>
              <a:defRPr b="1" sz="2800">
                <a:latin typeface="Raleway"/>
                <a:ea typeface="Raleway"/>
                <a:cs typeface="Raleway"/>
                <a:sym typeface="Raleway"/>
              </a:defRPr>
            </a:lvl6pPr>
            <a:lvl7pPr lvl="6" rtl="0">
              <a:spcBef>
                <a:spcPts val="0"/>
              </a:spcBef>
              <a:spcAft>
                <a:spcPts val="0"/>
              </a:spcAft>
              <a:buSzPts val="2800"/>
              <a:buFont typeface="Raleway"/>
              <a:buNone/>
              <a:defRPr b="1" sz="2800">
                <a:latin typeface="Raleway"/>
                <a:ea typeface="Raleway"/>
                <a:cs typeface="Raleway"/>
                <a:sym typeface="Raleway"/>
              </a:defRPr>
            </a:lvl7pPr>
            <a:lvl8pPr lvl="7" rtl="0">
              <a:spcBef>
                <a:spcPts val="0"/>
              </a:spcBef>
              <a:spcAft>
                <a:spcPts val="0"/>
              </a:spcAft>
              <a:buSzPts val="2800"/>
              <a:buFont typeface="Raleway"/>
              <a:buNone/>
              <a:defRPr b="1" sz="2800">
                <a:latin typeface="Raleway"/>
                <a:ea typeface="Raleway"/>
                <a:cs typeface="Raleway"/>
                <a:sym typeface="Raleway"/>
              </a:defRPr>
            </a:lvl8pPr>
            <a:lvl9pPr lvl="8" rtl="0">
              <a:spcBef>
                <a:spcPts val="0"/>
              </a:spcBef>
              <a:spcAft>
                <a:spcPts val="0"/>
              </a:spcAft>
              <a:buSzPts val="2800"/>
              <a:buFont typeface="Raleway"/>
              <a:buNone/>
              <a:defRPr b="1" sz="2800">
                <a:latin typeface="Raleway"/>
                <a:ea typeface="Raleway"/>
                <a:cs typeface="Raleway"/>
                <a:sym typeface="Raleway"/>
              </a:defRPr>
            </a:lvl9pPr>
          </a:lstStyle>
          <a:p/>
        </p:txBody>
      </p:sp>
      <p:sp>
        <p:nvSpPr>
          <p:cNvPr id="134" name="Google Shape;134;p25"/>
          <p:cNvSpPr txBox="1"/>
          <p:nvPr>
            <p:ph idx="1" type="body"/>
          </p:nvPr>
        </p:nvSpPr>
        <p:spPr>
          <a:xfrm>
            <a:off x="280530" y="2663498"/>
            <a:ext cx="7668600" cy="78957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135" name="Google Shape;135;p25"/>
          <p:cNvSpPr txBox="1"/>
          <p:nvPr>
            <p:ph idx="12" type="sldNum"/>
          </p:nvPr>
        </p:nvSpPr>
        <p:spPr>
          <a:xfrm>
            <a:off x="7682672" y="10977433"/>
            <a:ext cx="493800" cy="909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hyperlink" Target="https://docs.google.com/presentation/d/1TKjgKmuF8-7aGjiAgt-2f6dUWPkTI7rnH1d3RF0xuIw/edit"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8.jpg"/><Relationship Id="rId5"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9C6A5"/>
        </a:solidFill>
      </p:bgPr>
    </p:bg>
    <p:spTree>
      <p:nvGrpSpPr>
        <p:cNvPr id="214" name="Shape 214"/>
        <p:cNvGrpSpPr/>
        <p:nvPr/>
      </p:nvGrpSpPr>
      <p:grpSpPr>
        <a:xfrm>
          <a:off x="0" y="0"/>
          <a:ext cx="0" cy="0"/>
          <a:chOff x="0" y="0"/>
          <a:chExt cx="0" cy="0"/>
        </a:xfrm>
      </p:grpSpPr>
      <p:sp>
        <p:nvSpPr>
          <p:cNvPr id="215" name="Google Shape;215;p37"/>
          <p:cNvSpPr/>
          <p:nvPr/>
        </p:nvSpPr>
        <p:spPr>
          <a:xfrm>
            <a:off x="229400" y="4892175"/>
            <a:ext cx="7778819" cy="5764860"/>
          </a:xfrm>
          <a:custGeom>
            <a:rect b="b" l="l" r="r" t="t"/>
            <a:pathLst>
              <a:path extrusionOk="0" h="20429" w="17059">
                <a:moveTo>
                  <a:pt x="166" y="1"/>
                </a:moveTo>
                <a:cubicBezTo>
                  <a:pt x="74" y="1"/>
                  <a:pt x="0" y="78"/>
                  <a:pt x="0" y="168"/>
                </a:cubicBezTo>
                <a:lnTo>
                  <a:pt x="0" y="20262"/>
                </a:lnTo>
                <a:cubicBezTo>
                  <a:pt x="0" y="20355"/>
                  <a:pt x="74" y="20429"/>
                  <a:pt x="166" y="20429"/>
                </a:cubicBezTo>
                <a:lnTo>
                  <a:pt x="16892" y="20429"/>
                </a:lnTo>
                <a:cubicBezTo>
                  <a:pt x="16985" y="20429"/>
                  <a:pt x="17058" y="20355"/>
                  <a:pt x="17058" y="20262"/>
                </a:cubicBezTo>
                <a:lnTo>
                  <a:pt x="17058" y="168"/>
                </a:lnTo>
                <a:cubicBezTo>
                  <a:pt x="17058" y="78"/>
                  <a:pt x="16985" y="1"/>
                  <a:pt x="16892" y="1"/>
                </a:cubicBezTo>
                <a:close/>
              </a:path>
            </a:pathLst>
          </a:custGeom>
          <a:solidFill>
            <a:srgbClr val="0085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7"/>
          <p:cNvSpPr/>
          <p:nvPr/>
        </p:nvSpPr>
        <p:spPr>
          <a:xfrm>
            <a:off x="1851900" y="10702451"/>
            <a:ext cx="6377700" cy="204600"/>
          </a:xfrm>
          <a:prstGeom prst="ellipse">
            <a:avLst/>
          </a:prstGeom>
          <a:solidFill>
            <a:srgbClr val="F3DA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7"/>
          <p:cNvSpPr/>
          <p:nvPr/>
        </p:nvSpPr>
        <p:spPr>
          <a:xfrm>
            <a:off x="1913833" y="9115328"/>
            <a:ext cx="544930" cy="507105"/>
          </a:xfrm>
          <a:custGeom>
            <a:rect b="b" l="l" r="r" t="t"/>
            <a:pathLst>
              <a:path extrusionOk="0" h="4733" w="5089">
                <a:moveTo>
                  <a:pt x="570" y="1"/>
                </a:moveTo>
                <a:cubicBezTo>
                  <a:pt x="474" y="1"/>
                  <a:pt x="380" y="22"/>
                  <a:pt x="297" y="71"/>
                </a:cubicBezTo>
                <a:cubicBezTo>
                  <a:pt x="27" y="234"/>
                  <a:pt x="1" y="625"/>
                  <a:pt x="94" y="925"/>
                </a:cubicBezTo>
                <a:cubicBezTo>
                  <a:pt x="254" y="1431"/>
                  <a:pt x="657" y="1824"/>
                  <a:pt x="1070" y="2161"/>
                </a:cubicBezTo>
                <a:cubicBezTo>
                  <a:pt x="1487" y="2494"/>
                  <a:pt x="1937" y="2801"/>
                  <a:pt x="2254" y="3227"/>
                </a:cubicBezTo>
                <a:cubicBezTo>
                  <a:pt x="2443" y="3484"/>
                  <a:pt x="2583" y="3773"/>
                  <a:pt x="2814" y="3993"/>
                </a:cubicBezTo>
                <a:cubicBezTo>
                  <a:pt x="3049" y="4224"/>
                  <a:pt x="3360" y="4347"/>
                  <a:pt x="3666" y="4456"/>
                </a:cubicBezTo>
                <a:cubicBezTo>
                  <a:pt x="3890" y="4538"/>
                  <a:pt x="4229" y="4733"/>
                  <a:pt x="4484" y="4733"/>
                </a:cubicBezTo>
                <a:cubicBezTo>
                  <a:pt x="4502" y="4733"/>
                  <a:pt x="4519" y="4732"/>
                  <a:pt x="4536" y="4730"/>
                </a:cubicBezTo>
                <a:cubicBezTo>
                  <a:pt x="5089" y="4667"/>
                  <a:pt x="4733" y="3404"/>
                  <a:pt x="4573" y="3097"/>
                </a:cubicBezTo>
                <a:cubicBezTo>
                  <a:pt x="4343" y="2664"/>
                  <a:pt x="3943" y="2351"/>
                  <a:pt x="3549" y="2054"/>
                </a:cubicBezTo>
                <a:cubicBezTo>
                  <a:pt x="3226" y="1808"/>
                  <a:pt x="2903" y="1561"/>
                  <a:pt x="2580" y="1314"/>
                </a:cubicBezTo>
                <a:cubicBezTo>
                  <a:pt x="2150" y="988"/>
                  <a:pt x="1720" y="662"/>
                  <a:pt x="1287" y="331"/>
                </a:cubicBezTo>
                <a:cubicBezTo>
                  <a:pt x="1144" y="222"/>
                  <a:pt x="997" y="111"/>
                  <a:pt x="824" y="48"/>
                </a:cubicBezTo>
                <a:cubicBezTo>
                  <a:pt x="743" y="18"/>
                  <a:pt x="656" y="1"/>
                  <a:pt x="570" y="1"/>
                </a:cubicBez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7"/>
          <p:cNvSpPr/>
          <p:nvPr/>
        </p:nvSpPr>
        <p:spPr>
          <a:xfrm>
            <a:off x="2027340" y="9231148"/>
            <a:ext cx="538505" cy="760926"/>
          </a:xfrm>
          <a:custGeom>
            <a:rect b="b" l="l" r="r" t="t"/>
            <a:pathLst>
              <a:path extrusionOk="0" h="7102" w="5029">
                <a:moveTo>
                  <a:pt x="104" y="0"/>
                </a:moveTo>
                <a:lnTo>
                  <a:pt x="0" y="173"/>
                </a:lnTo>
                <a:cubicBezTo>
                  <a:pt x="2489" y="1660"/>
                  <a:pt x="4296" y="4252"/>
                  <a:pt x="4829" y="7102"/>
                </a:cubicBezTo>
                <a:lnTo>
                  <a:pt x="5029" y="7065"/>
                </a:lnTo>
                <a:cubicBezTo>
                  <a:pt x="4482" y="4159"/>
                  <a:pt x="2643" y="1516"/>
                  <a:pt x="104"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7"/>
          <p:cNvSpPr/>
          <p:nvPr/>
        </p:nvSpPr>
        <p:spPr>
          <a:xfrm>
            <a:off x="2079381" y="8503119"/>
            <a:ext cx="552533" cy="998032"/>
          </a:xfrm>
          <a:custGeom>
            <a:rect b="b" l="l" r="r" t="t"/>
            <a:pathLst>
              <a:path extrusionOk="0" h="9315" w="5160">
                <a:moveTo>
                  <a:pt x="1142" y="0"/>
                </a:moveTo>
                <a:cubicBezTo>
                  <a:pt x="1116" y="0"/>
                  <a:pt x="1090" y="2"/>
                  <a:pt x="1064" y="4"/>
                </a:cubicBezTo>
                <a:cubicBezTo>
                  <a:pt x="654" y="37"/>
                  <a:pt x="308" y="364"/>
                  <a:pt x="154" y="747"/>
                </a:cubicBezTo>
                <a:cubicBezTo>
                  <a:pt x="1" y="1130"/>
                  <a:pt x="8" y="1560"/>
                  <a:pt x="68" y="1966"/>
                </a:cubicBezTo>
                <a:cubicBezTo>
                  <a:pt x="214" y="2953"/>
                  <a:pt x="654" y="3889"/>
                  <a:pt x="1314" y="4632"/>
                </a:cubicBezTo>
                <a:cubicBezTo>
                  <a:pt x="1754" y="5126"/>
                  <a:pt x="2297" y="5542"/>
                  <a:pt x="2627" y="6116"/>
                </a:cubicBezTo>
                <a:cubicBezTo>
                  <a:pt x="2960" y="6691"/>
                  <a:pt x="3050" y="7375"/>
                  <a:pt x="3267" y="8008"/>
                </a:cubicBezTo>
                <a:cubicBezTo>
                  <a:pt x="3423" y="8471"/>
                  <a:pt x="3763" y="9195"/>
                  <a:pt x="4303" y="9304"/>
                </a:cubicBezTo>
                <a:cubicBezTo>
                  <a:pt x="4338" y="9311"/>
                  <a:pt x="4371" y="9315"/>
                  <a:pt x="4403" y="9315"/>
                </a:cubicBezTo>
                <a:cubicBezTo>
                  <a:pt x="4908" y="9315"/>
                  <a:pt x="5003" y="8464"/>
                  <a:pt x="5066" y="8085"/>
                </a:cubicBezTo>
                <a:cubicBezTo>
                  <a:pt x="5159" y="7538"/>
                  <a:pt x="5139" y="6959"/>
                  <a:pt x="4906" y="6459"/>
                </a:cubicBezTo>
                <a:cubicBezTo>
                  <a:pt x="4739" y="6102"/>
                  <a:pt x="4473" y="5799"/>
                  <a:pt x="4313" y="5442"/>
                </a:cubicBezTo>
                <a:cubicBezTo>
                  <a:pt x="4076" y="4919"/>
                  <a:pt x="4080" y="4323"/>
                  <a:pt x="3996" y="3756"/>
                </a:cubicBezTo>
                <a:cubicBezTo>
                  <a:pt x="3803" y="2473"/>
                  <a:pt x="3123" y="1270"/>
                  <a:pt x="2123" y="447"/>
                </a:cubicBezTo>
                <a:cubicBezTo>
                  <a:pt x="1840" y="214"/>
                  <a:pt x="1505" y="0"/>
                  <a:pt x="1142" y="0"/>
                </a:cubicBez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7"/>
          <p:cNvSpPr/>
          <p:nvPr/>
        </p:nvSpPr>
        <p:spPr>
          <a:xfrm>
            <a:off x="2176504" y="8594511"/>
            <a:ext cx="436886" cy="1328246"/>
          </a:xfrm>
          <a:custGeom>
            <a:rect b="b" l="l" r="r" t="t"/>
            <a:pathLst>
              <a:path extrusionOk="0" h="12397" w="4080">
                <a:moveTo>
                  <a:pt x="167" y="0"/>
                </a:moveTo>
                <a:lnTo>
                  <a:pt x="1" y="114"/>
                </a:lnTo>
                <a:cubicBezTo>
                  <a:pt x="2486" y="3686"/>
                  <a:pt x="3863" y="8048"/>
                  <a:pt x="3879" y="12397"/>
                </a:cubicBezTo>
                <a:lnTo>
                  <a:pt x="4079" y="12397"/>
                </a:lnTo>
                <a:cubicBezTo>
                  <a:pt x="4063" y="8005"/>
                  <a:pt x="2673" y="3603"/>
                  <a:pt x="167"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7"/>
          <p:cNvSpPr/>
          <p:nvPr/>
        </p:nvSpPr>
        <p:spPr>
          <a:xfrm>
            <a:off x="2291402" y="9890500"/>
            <a:ext cx="807597" cy="894533"/>
          </a:xfrm>
          <a:custGeom>
            <a:rect b="b" l="l" r="r" t="t"/>
            <a:pathLst>
              <a:path extrusionOk="0" h="8349" w="7542">
                <a:moveTo>
                  <a:pt x="0" y="1"/>
                </a:moveTo>
                <a:lnTo>
                  <a:pt x="630" y="6883"/>
                </a:lnTo>
                <a:cubicBezTo>
                  <a:pt x="707" y="7712"/>
                  <a:pt x="1403" y="8349"/>
                  <a:pt x="2236" y="8349"/>
                </a:cubicBezTo>
                <a:lnTo>
                  <a:pt x="5302" y="8349"/>
                </a:lnTo>
                <a:cubicBezTo>
                  <a:pt x="6135" y="8349"/>
                  <a:pt x="6832" y="7712"/>
                  <a:pt x="6908" y="6883"/>
                </a:cubicBezTo>
                <a:lnTo>
                  <a:pt x="7541" y="1"/>
                </a:lnTo>
                <a:close/>
              </a:path>
            </a:pathLst>
          </a:custGeom>
          <a:solidFill>
            <a:srgbClr val="A5A5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7"/>
          <p:cNvSpPr/>
          <p:nvPr/>
        </p:nvSpPr>
        <p:spPr>
          <a:xfrm>
            <a:off x="2443029" y="9423896"/>
            <a:ext cx="2125431" cy="1361138"/>
          </a:xfrm>
          <a:custGeom>
            <a:rect b="b" l="l" r="r" t="t"/>
            <a:pathLst>
              <a:path extrusionOk="0" h="12704" w="19849">
                <a:moveTo>
                  <a:pt x="14163" y="201"/>
                </a:moveTo>
                <a:lnTo>
                  <a:pt x="19372" y="10121"/>
                </a:lnTo>
                <a:cubicBezTo>
                  <a:pt x="19638" y="10627"/>
                  <a:pt x="19618" y="11227"/>
                  <a:pt x="19321" y="11718"/>
                </a:cubicBezTo>
                <a:cubicBezTo>
                  <a:pt x="19025" y="12210"/>
                  <a:pt x="18505" y="12504"/>
                  <a:pt x="17929" y="12504"/>
                </a:cubicBezTo>
                <a:lnTo>
                  <a:pt x="1920" y="12504"/>
                </a:lnTo>
                <a:cubicBezTo>
                  <a:pt x="1343" y="12504"/>
                  <a:pt x="823" y="12210"/>
                  <a:pt x="527" y="11718"/>
                </a:cubicBezTo>
                <a:cubicBezTo>
                  <a:pt x="231" y="11227"/>
                  <a:pt x="211" y="10627"/>
                  <a:pt x="480" y="10121"/>
                </a:cubicBezTo>
                <a:lnTo>
                  <a:pt x="5685" y="201"/>
                </a:lnTo>
                <a:close/>
                <a:moveTo>
                  <a:pt x="5562" y="1"/>
                </a:moveTo>
                <a:lnTo>
                  <a:pt x="300" y="10028"/>
                </a:lnTo>
                <a:cubicBezTo>
                  <a:pt x="1" y="10598"/>
                  <a:pt x="20" y="11270"/>
                  <a:pt x="354" y="11821"/>
                </a:cubicBezTo>
                <a:cubicBezTo>
                  <a:pt x="687" y="12373"/>
                  <a:pt x="1274" y="12704"/>
                  <a:pt x="1920" y="12704"/>
                </a:cubicBezTo>
                <a:lnTo>
                  <a:pt x="17929" y="12704"/>
                </a:lnTo>
                <a:cubicBezTo>
                  <a:pt x="18575" y="12704"/>
                  <a:pt x="19161" y="12373"/>
                  <a:pt x="19495" y="11821"/>
                </a:cubicBezTo>
                <a:cubicBezTo>
                  <a:pt x="19828" y="11270"/>
                  <a:pt x="19848" y="10598"/>
                  <a:pt x="19548" y="10028"/>
                </a:cubicBezTo>
                <a:lnTo>
                  <a:pt x="1428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7"/>
          <p:cNvSpPr/>
          <p:nvPr/>
        </p:nvSpPr>
        <p:spPr>
          <a:xfrm>
            <a:off x="2823489" y="9331004"/>
            <a:ext cx="1364520" cy="177642"/>
          </a:xfrm>
          <a:custGeom>
            <a:rect b="b" l="l" r="r" t="t"/>
            <a:pathLst>
              <a:path extrusionOk="0" h="1658" w="12743">
                <a:moveTo>
                  <a:pt x="829" y="1"/>
                </a:moveTo>
                <a:cubicBezTo>
                  <a:pt x="370" y="1"/>
                  <a:pt x="0" y="371"/>
                  <a:pt x="0" y="828"/>
                </a:cubicBezTo>
                <a:cubicBezTo>
                  <a:pt x="0" y="1288"/>
                  <a:pt x="370" y="1657"/>
                  <a:pt x="829" y="1657"/>
                </a:cubicBezTo>
                <a:lnTo>
                  <a:pt x="11917" y="1657"/>
                </a:lnTo>
                <a:cubicBezTo>
                  <a:pt x="12373" y="1657"/>
                  <a:pt x="12743" y="1288"/>
                  <a:pt x="12743" y="828"/>
                </a:cubicBezTo>
                <a:cubicBezTo>
                  <a:pt x="12743" y="371"/>
                  <a:pt x="12373" y="1"/>
                  <a:pt x="1191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7"/>
          <p:cNvSpPr/>
          <p:nvPr/>
        </p:nvSpPr>
        <p:spPr>
          <a:xfrm>
            <a:off x="3493604" y="9383290"/>
            <a:ext cx="21844" cy="1380317"/>
          </a:xfrm>
          <a:custGeom>
            <a:rect b="b" l="l" r="r" t="t"/>
            <a:pathLst>
              <a:path extrusionOk="0" h="12883" w="204">
                <a:moveTo>
                  <a:pt x="0" y="0"/>
                </a:moveTo>
                <a:lnTo>
                  <a:pt x="0" y="12883"/>
                </a:lnTo>
                <a:lnTo>
                  <a:pt x="203" y="12883"/>
                </a:lnTo>
                <a:lnTo>
                  <a:pt x="20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7"/>
          <p:cNvSpPr/>
          <p:nvPr/>
        </p:nvSpPr>
        <p:spPr>
          <a:xfrm>
            <a:off x="5109675" y="8013051"/>
            <a:ext cx="418254" cy="320142"/>
          </a:xfrm>
          <a:custGeom>
            <a:rect b="b" l="l" r="r" t="t"/>
            <a:pathLst>
              <a:path extrusionOk="0" h="2988" w="3906">
                <a:moveTo>
                  <a:pt x="2037" y="0"/>
                </a:moveTo>
                <a:cubicBezTo>
                  <a:pt x="1918" y="0"/>
                  <a:pt x="1801" y="7"/>
                  <a:pt x="1696" y="19"/>
                </a:cubicBezTo>
                <a:cubicBezTo>
                  <a:pt x="1207" y="79"/>
                  <a:pt x="277" y="156"/>
                  <a:pt x="277" y="156"/>
                </a:cubicBezTo>
                <a:lnTo>
                  <a:pt x="1" y="2988"/>
                </a:lnTo>
                <a:cubicBezTo>
                  <a:pt x="1" y="2988"/>
                  <a:pt x="3109" y="2825"/>
                  <a:pt x="3303" y="2482"/>
                </a:cubicBezTo>
                <a:cubicBezTo>
                  <a:pt x="3420" y="2275"/>
                  <a:pt x="3260" y="2182"/>
                  <a:pt x="3260" y="2182"/>
                </a:cubicBezTo>
                <a:lnTo>
                  <a:pt x="3260" y="2182"/>
                </a:lnTo>
                <a:cubicBezTo>
                  <a:pt x="3260" y="2182"/>
                  <a:pt x="3272" y="2182"/>
                  <a:pt x="3292" y="2182"/>
                </a:cubicBezTo>
                <a:cubicBezTo>
                  <a:pt x="3376" y="2182"/>
                  <a:pt x="3595" y="2170"/>
                  <a:pt x="3672" y="2039"/>
                </a:cubicBezTo>
                <a:cubicBezTo>
                  <a:pt x="3769" y="1875"/>
                  <a:pt x="3629" y="1739"/>
                  <a:pt x="3629" y="1739"/>
                </a:cubicBezTo>
                <a:cubicBezTo>
                  <a:pt x="3629" y="1739"/>
                  <a:pt x="3906" y="1719"/>
                  <a:pt x="3866" y="1465"/>
                </a:cubicBezTo>
                <a:cubicBezTo>
                  <a:pt x="3819" y="1192"/>
                  <a:pt x="2963" y="872"/>
                  <a:pt x="2096" y="616"/>
                </a:cubicBezTo>
                <a:lnTo>
                  <a:pt x="2096" y="616"/>
                </a:lnTo>
                <a:cubicBezTo>
                  <a:pt x="2252" y="630"/>
                  <a:pt x="2391" y="641"/>
                  <a:pt x="2508" y="641"/>
                </a:cubicBezTo>
                <a:cubicBezTo>
                  <a:pt x="2789" y="641"/>
                  <a:pt x="2949" y="582"/>
                  <a:pt x="2949" y="382"/>
                </a:cubicBezTo>
                <a:cubicBezTo>
                  <a:pt x="2949" y="96"/>
                  <a:pt x="2479" y="0"/>
                  <a:pt x="2037" y="0"/>
                </a:cubicBez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7"/>
          <p:cNvSpPr/>
          <p:nvPr/>
        </p:nvSpPr>
        <p:spPr>
          <a:xfrm>
            <a:off x="5363029" y="8145693"/>
            <a:ext cx="140275" cy="63321"/>
          </a:xfrm>
          <a:custGeom>
            <a:rect b="b" l="l" r="r" t="t"/>
            <a:pathLst>
              <a:path extrusionOk="0" h="591" w="1310">
                <a:moveTo>
                  <a:pt x="34" y="1"/>
                </a:moveTo>
                <a:lnTo>
                  <a:pt x="0" y="198"/>
                </a:lnTo>
                <a:cubicBezTo>
                  <a:pt x="697" y="317"/>
                  <a:pt x="1210" y="587"/>
                  <a:pt x="1217" y="590"/>
                </a:cubicBezTo>
                <a:lnTo>
                  <a:pt x="1310" y="410"/>
                </a:lnTo>
                <a:cubicBezTo>
                  <a:pt x="1290" y="401"/>
                  <a:pt x="766" y="124"/>
                  <a:pt x="34"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7"/>
          <p:cNvSpPr/>
          <p:nvPr/>
        </p:nvSpPr>
        <p:spPr>
          <a:xfrm>
            <a:off x="5346539" y="8209335"/>
            <a:ext cx="115753" cy="47571"/>
          </a:xfrm>
          <a:custGeom>
            <a:rect b="b" l="l" r="r" t="t"/>
            <a:pathLst>
              <a:path extrusionOk="0" h="444" w="1081">
                <a:moveTo>
                  <a:pt x="31" y="0"/>
                </a:moveTo>
                <a:lnTo>
                  <a:pt x="1" y="200"/>
                </a:lnTo>
                <a:cubicBezTo>
                  <a:pt x="491" y="273"/>
                  <a:pt x="1011" y="443"/>
                  <a:pt x="1017" y="443"/>
                </a:cubicBezTo>
                <a:lnTo>
                  <a:pt x="1080" y="253"/>
                </a:lnTo>
                <a:cubicBezTo>
                  <a:pt x="1057" y="247"/>
                  <a:pt x="537" y="76"/>
                  <a:pt x="31"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7"/>
          <p:cNvSpPr/>
          <p:nvPr/>
        </p:nvSpPr>
        <p:spPr>
          <a:xfrm>
            <a:off x="5205298" y="8081836"/>
            <a:ext cx="89626" cy="81107"/>
          </a:xfrm>
          <a:custGeom>
            <a:rect b="b" l="l" r="r" t="t"/>
            <a:pathLst>
              <a:path extrusionOk="0" h="757" w="837">
                <a:moveTo>
                  <a:pt x="647" y="0"/>
                </a:moveTo>
                <a:cubicBezTo>
                  <a:pt x="554" y="283"/>
                  <a:pt x="294" y="506"/>
                  <a:pt x="0" y="557"/>
                </a:cubicBezTo>
                <a:lnTo>
                  <a:pt x="34" y="757"/>
                </a:lnTo>
                <a:cubicBezTo>
                  <a:pt x="400" y="694"/>
                  <a:pt x="723" y="417"/>
                  <a:pt x="837" y="60"/>
                </a:cubicBezTo>
                <a:lnTo>
                  <a:pt x="64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7"/>
          <p:cNvSpPr/>
          <p:nvPr/>
        </p:nvSpPr>
        <p:spPr>
          <a:xfrm>
            <a:off x="5092863" y="8243942"/>
            <a:ext cx="328414" cy="2541099"/>
          </a:xfrm>
          <a:custGeom>
            <a:rect b="b" l="l" r="r" t="t"/>
            <a:pathLst>
              <a:path extrusionOk="0" h="23717" w="3067">
                <a:moveTo>
                  <a:pt x="2017" y="0"/>
                </a:moveTo>
                <a:lnTo>
                  <a:pt x="1" y="23717"/>
                </a:lnTo>
                <a:lnTo>
                  <a:pt x="1047" y="23717"/>
                </a:lnTo>
                <a:lnTo>
                  <a:pt x="3066" y="0"/>
                </a:lnTo>
                <a:close/>
              </a:path>
            </a:pathLst>
          </a:custGeom>
          <a:solidFill>
            <a:srgbClr val="DADC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7"/>
          <p:cNvSpPr/>
          <p:nvPr/>
        </p:nvSpPr>
        <p:spPr>
          <a:xfrm>
            <a:off x="5136017" y="8209657"/>
            <a:ext cx="462264" cy="120107"/>
          </a:xfrm>
          <a:custGeom>
            <a:rect b="b" l="l" r="r" t="t"/>
            <a:pathLst>
              <a:path extrusionOk="0" h="1121" w="4317">
                <a:moveTo>
                  <a:pt x="1" y="0"/>
                </a:moveTo>
                <a:lnTo>
                  <a:pt x="1" y="1120"/>
                </a:lnTo>
                <a:lnTo>
                  <a:pt x="4316" y="1120"/>
                </a:lnTo>
                <a:lnTo>
                  <a:pt x="4316"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7"/>
          <p:cNvSpPr/>
          <p:nvPr/>
        </p:nvSpPr>
        <p:spPr>
          <a:xfrm>
            <a:off x="3948485" y="7462020"/>
            <a:ext cx="1265471" cy="912961"/>
          </a:xfrm>
          <a:custGeom>
            <a:rect b="b" l="l" r="r" t="t"/>
            <a:pathLst>
              <a:path extrusionOk="0" h="8521" w="11818">
                <a:moveTo>
                  <a:pt x="1" y="0"/>
                </a:moveTo>
                <a:cubicBezTo>
                  <a:pt x="21" y="57"/>
                  <a:pt x="1611" y="3899"/>
                  <a:pt x="1251" y="7785"/>
                </a:cubicBezTo>
                <a:cubicBezTo>
                  <a:pt x="3361" y="8385"/>
                  <a:pt x="6207" y="8520"/>
                  <a:pt x="8337" y="8520"/>
                </a:cubicBezTo>
                <a:cubicBezTo>
                  <a:pt x="10071" y="8520"/>
                  <a:pt x="11331" y="8431"/>
                  <a:pt x="11331" y="8431"/>
                </a:cubicBezTo>
                <a:lnTo>
                  <a:pt x="11817" y="4639"/>
                </a:lnTo>
                <a:lnTo>
                  <a:pt x="3710" y="2823"/>
                </a:lnTo>
                <a:lnTo>
                  <a:pt x="1" y="0"/>
                </a:lnTo>
                <a:close/>
              </a:path>
            </a:pathLst>
          </a:cu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7"/>
          <p:cNvSpPr/>
          <p:nvPr/>
        </p:nvSpPr>
        <p:spPr>
          <a:xfrm>
            <a:off x="3558816" y="6989631"/>
            <a:ext cx="432603" cy="609212"/>
          </a:xfrm>
          <a:custGeom>
            <a:rect b="b" l="l" r="r" t="t"/>
            <a:pathLst>
              <a:path extrusionOk="0" h="5686" w="4040">
                <a:moveTo>
                  <a:pt x="880" y="0"/>
                </a:moveTo>
                <a:lnTo>
                  <a:pt x="1" y="4213"/>
                </a:lnTo>
                <a:lnTo>
                  <a:pt x="328" y="5686"/>
                </a:lnTo>
                <a:lnTo>
                  <a:pt x="4039" y="5559"/>
                </a:lnTo>
                <a:lnTo>
                  <a:pt x="3630" y="4413"/>
                </a:lnTo>
                <a:lnTo>
                  <a:pt x="3393" y="1747"/>
                </a:lnTo>
                <a:lnTo>
                  <a:pt x="880" y="0"/>
                </a:ln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7"/>
          <p:cNvSpPr/>
          <p:nvPr/>
        </p:nvSpPr>
        <p:spPr>
          <a:xfrm>
            <a:off x="3762592" y="7129237"/>
            <a:ext cx="176040" cy="234642"/>
          </a:xfrm>
          <a:custGeom>
            <a:rect b="b" l="l" r="r" t="t"/>
            <a:pathLst>
              <a:path extrusionOk="0" h="2190" w="1644">
                <a:moveTo>
                  <a:pt x="747" y="0"/>
                </a:moveTo>
                <a:cubicBezTo>
                  <a:pt x="497" y="130"/>
                  <a:pt x="257" y="260"/>
                  <a:pt x="0" y="390"/>
                </a:cubicBezTo>
                <a:cubicBezTo>
                  <a:pt x="267" y="1184"/>
                  <a:pt x="887" y="1840"/>
                  <a:pt x="1644" y="2190"/>
                </a:cubicBezTo>
                <a:lnTo>
                  <a:pt x="1497" y="524"/>
                </a:lnTo>
                <a:lnTo>
                  <a:pt x="74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7"/>
          <p:cNvSpPr/>
          <p:nvPr/>
        </p:nvSpPr>
        <p:spPr>
          <a:xfrm>
            <a:off x="3615248" y="6518207"/>
            <a:ext cx="573949" cy="750319"/>
          </a:xfrm>
          <a:custGeom>
            <a:rect b="b" l="l" r="r" t="t"/>
            <a:pathLst>
              <a:path extrusionOk="0" h="7003" w="5360">
                <a:moveTo>
                  <a:pt x="2774" y="1"/>
                </a:moveTo>
                <a:cubicBezTo>
                  <a:pt x="2754" y="1"/>
                  <a:pt x="2735" y="1"/>
                  <a:pt x="2716" y="2"/>
                </a:cubicBezTo>
                <a:cubicBezTo>
                  <a:pt x="2711" y="3"/>
                  <a:pt x="2706" y="3"/>
                  <a:pt x="2701" y="3"/>
                </a:cubicBezTo>
                <a:cubicBezTo>
                  <a:pt x="2696" y="3"/>
                  <a:pt x="2691" y="3"/>
                  <a:pt x="2686" y="5"/>
                </a:cubicBezTo>
                <a:cubicBezTo>
                  <a:pt x="1690" y="45"/>
                  <a:pt x="1067" y="469"/>
                  <a:pt x="670" y="998"/>
                </a:cubicBezTo>
                <a:cubicBezTo>
                  <a:pt x="290" y="1508"/>
                  <a:pt x="124" y="2118"/>
                  <a:pt x="53" y="2574"/>
                </a:cubicBezTo>
                <a:cubicBezTo>
                  <a:pt x="50" y="2594"/>
                  <a:pt x="47" y="2611"/>
                  <a:pt x="47" y="2631"/>
                </a:cubicBezTo>
                <a:cubicBezTo>
                  <a:pt x="27" y="2768"/>
                  <a:pt x="13" y="2888"/>
                  <a:pt x="10" y="2984"/>
                </a:cubicBezTo>
                <a:lnTo>
                  <a:pt x="7" y="3008"/>
                </a:lnTo>
                <a:lnTo>
                  <a:pt x="7" y="3051"/>
                </a:lnTo>
                <a:cubicBezTo>
                  <a:pt x="4" y="3091"/>
                  <a:pt x="4" y="3124"/>
                  <a:pt x="4" y="3154"/>
                </a:cubicBezTo>
                <a:cubicBezTo>
                  <a:pt x="1" y="3194"/>
                  <a:pt x="1" y="3224"/>
                  <a:pt x="1" y="3237"/>
                </a:cubicBezTo>
                <a:lnTo>
                  <a:pt x="1" y="3248"/>
                </a:lnTo>
                <a:lnTo>
                  <a:pt x="67" y="3401"/>
                </a:lnTo>
                <a:lnTo>
                  <a:pt x="1280" y="6310"/>
                </a:lnTo>
                <a:cubicBezTo>
                  <a:pt x="1280" y="6310"/>
                  <a:pt x="1999" y="7003"/>
                  <a:pt x="2933" y="7003"/>
                </a:cubicBezTo>
                <a:cubicBezTo>
                  <a:pt x="3372" y="7003"/>
                  <a:pt x="3860" y="6849"/>
                  <a:pt x="4343" y="6396"/>
                </a:cubicBezTo>
                <a:cubicBezTo>
                  <a:pt x="5179" y="5610"/>
                  <a:pt x="5359" y="3591"/>
                  <a:pt x="4875" y="2031"/>
                </a:cubicBezTo>
                <a:cubicBezTo>
                  <a:pt x="4862" y="1981"/>
                  <a:pt x="4846" y="1935"/>
                  <a:pt x="4829" y="1884"/>
                </a:cubicBezTo>
                <a:lnTo>
                  <a:pt x="4822" y="1864"/>
                </a:lnTo>
                <a:cubicBezTo>
                  <a:pt x="4815" y="1848"/>
                  <a:pt x="4812" y="1835"/>
                  <a:pt x="4806" y="1818"/>
                </a:cubicBezTo>
                <a:cubicBezTo>
                  <a:pt x="4786" y="1761"/>
                  <a:pt x="4766" y="1708"/>
                  <a:pt x="4743" y="1651"/>
                </a:cubicBezTo>
                <a:cubicBezTo>
                  <a:pt x="4729" y="1615"/>
                  <a:pt x="4712" y="1578"/>
                  <a:pt x="4695" y="1541"/>
                </a:cubicBezTo>
                <a:cubicBezTo>
                  <a:pt x="4695" y="1541"/>
                  <a:pt x="4695" y="1538"/>
                  <a:pt x="4692" y="1538"/>
                </a:cubicBezTo>
                <a:cubicBezTo>
                  <a:pt x="4672" y="1488"/>
                  <a:pt x="4649" y="1438"/>
                  <a:pt x="4626" y="1392"/>
                </a:cubicBezTo>
                <a:cubicBezTo>
                  <a:pt x="4575" y="1281"/>
                  <a:pt x="4519" y="1178"/>
                  <a:pt x="4459" y="1078"/>
                </a:cubicBezTo>
                <a:cubicBezTo>
                  <a:pt x="4235" y="712"/>
                  <a:pt x="3960" y="412"/>
                  <a:pt x="3626" y="225"/>
                </a:cubicBezTo>
                <a:cubicBezTo>
                  <a:pt x="3529" y="169"/>
                  <a:pt x="3429" y="125"/>
                  <a:pt x="3326" y="89"/>
                </a:cubicBezTo>
                <a:cubicBezTo>
                  <a:pt x="3276" y="72"/>
                  <a:pt x="3226" y="58"/>
                  <a:pt x="3176" y="49"/>
                </a:cubicBezTo>
                <a:cubicBezTo>
                  <a:pt x="3136" y="38"/>
                  <a:pt x="3096" y="29"/>
                  <a:pt x="3053" y="22"/>
                </a:cubicBezTo>
                <a:cubicBezTo>
                  <a:pt x="2964" y="8"/>
                  <a:pt x="2870" y="1"/>
                  <a:pt x="2774" y="1"/>
                </a:cubicBez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7"/>
          <p:cNvSpPr/>
          <p:nvPr/>
        </p:nvSpPr>
        <p:spPr>
          <a:xfrm>
            <a:off x="3994209" y="6862561"/>
            <a:ext cx="38977" cy="168964"/>
          </a:xfrm>
          <a:custGeom>
            <a:rect b="b" l="l" r="r" t="t"/>
            <a:pathLst>
              <a:path extrusionOk="0" h="1577" w="364">
                <a:moveTo>
                  <a:pt x="217" y="0"/>
                </a:moveTo>
                <a:lnTo>
                  <a:pt x="17" y="23"/>
                </a:lnTo>
                <a:lnTo>
                  <a:pt x="150" y="1200"/>
                </a:lnTo>
                <a:cubicBezTo>
                  <a:pt x="157" y="1243"/>
                  <a:pt x="144" y="1286"/>
                  <a:pt x="113" y="1320"/>
                </a:cubicBezTo>
                <a:cubicBezTo>
                  <a:pt x="87" y="1353"/>
                  <a:pt x="47" y="1373"/>
                  <a:pt x="1" y="1373"/>
                </a:cubicBezTo>
                <a:lnTo>
                  <a:pt x="7" y="1577"/>
                </a:lnTo>
                <a:cubicBezTo>
                  <a:pt x="107" y="1573"/>
                  <a:pt x="204" y="1526"/>
                  <a:pt x="267" y="1453"/>
                </a:cubicBezTo>
                <a:cubicBezTo>
                  <a:pt x="333" y="1377"/>
                  <a:pt x="364" y="1277"/>
                  <a:pt x="353" y="1177"/>
                </a:cubicBezTo>
                <a:lnTo>
                  <a:pt x="21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7"/>
          <p:cNvSpPr/>
          <p:nvPr/>
        </p:nvSpPr>
        <p:spPr>
          <a:xfrm>
            <a:off x="3887877" y="6861811"/>
            <a:ext cx="25485" cy="35143"/>
          </a:xfrm>
          <a:custGeom>
            <a:rect b="b" l="l" r="r" t="t"/>
            <a:pathLst>
              <a:path extrusionOk="0" h="328" w="238">
                <a:moveTo>
                  <a:pt x="114" y="1"/>
                </a:moveTo>
                <a:cubicBezTo>
                  <a:pt x="47" y="4"/>
                  <a:pt x="0" y="77"/>
                  <a:pt x="0" y="167"/>
                </a:cubicBezTo>
                <a:cubicBezTo>
                  <a:pt x="3" y="255"/>
                  <a:pt x="58" y="327"/>
                  <a:pt x="120" y="327"/>
                </a:cubicBezTo>
                <a:cubicBezTo>
                  <a:pt x="121" y="327"/>
                  <a:pt x="122" y="327"/>
                  <a:pt x="124" y="327"/>
                </a:cubicBezTo>
                <a:cubicBezTo>
                  <a:pt x="187" y="324"/>
                  <a:pt x="237" y="250"/>
                  <a:pt x="234" y="161"/>
                </a:cubicBezTo>
                <a:cubicBezTo>
                  <a:pt x="230" y="70"/>
                  <a:pt x="177" y="1"/>
                  <a:pt x="114"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7"/>
          <p:cNvSpPr/>
          <p:nvPr/>
        </p:nvSpPr>
        <p:spPr>
          <a:xfrm>
            <a:off x="4076233" y="6855704"/>
            <a:ext cx="25806" cy="34821"/>
          </a:xfrm>
          <a:custGeom>
            <a:rect b="b" l="l" r="r" t="t"/>
            <a:pathLst>
              <a:path extrusionOk="0" h="325" w="241">
                <a:moveTo>
                  <a:pt x="122" y="1"/>
                </a:moveTo>
                <a:cubicBezTo>
                  <a:pt x="120" y="1"/>
                  <a:pt x="119" y="1"/>
                  <a:pt x="118" y="1"/>
                </a:cubicBezTo>
                <a:cubicBezTo>
                  <a:pt x="50" y="1"/>
                  <a:pt x="1" y="78"/>
                  <a:pt x="4" y="167"/>
                </a:cubicBezTo>
                <a:cubicBezTo>
                  <a:pt x="7" y="256"/>
                  <a:pt x="62" y="324"/>
                  <a:pt x="123" y="324"/>
                </a:cubicBezTo>
                <a:cubicBezTo>
                  <a:pt x="124" y="324"/>
                  <a:pt x="126" y="324"/>
                  <a:pt x="127" y="324"/>
                </a:cubicBezTo>
                <a:cubicBezTo>
                  <a:pt x="190" y="324"/>
                  <a:pt x="241" y="247"/>
                  <a:pt x="238" y="158"/>
                </a:cubicBezTo>
                <a:cubicBezTo>
                  <a:pt x="234" y="69"/>
                  <a:pt x="183" y="1"/>
                  <a:pt x="122"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7"/>
          <p:cNvSpPr/>
          <p:nvPr/>
        </p:nvSpPr>
        <p:spPr>
          <a:xfrm>
            <a:off x="3913255" y="7024667"/>
            <a:ext cx="46794" cy="52500"/>
          </a:xfrm>
          <a:custGeom>
            <a:rect b="b" l="l" r="r" t="t"/>
            <a:pathLst>
              <a:path extrusionOk="0" h="490" w="437">
                <a:moveTo>
                  <a:pt x="17" y="0"/>
                </a:moveTo>
                <a:lnTo>
                  <a:pt x="17" y="0"/>
                </a:lnTo>
                <a:cubicBezTo>
                  <a:pt x="0" y="120"/>
                  <a:pt x="37" y="247"/>
                  <a:pt x="113" y="340"/>
                </a:cubicBezTo>
                <a:cubicBezTo>
                  <a:pt x="190" y="430"/>
                  <a:pt x="310" y="487"/>
                  <a:pt x="430" y="490"/>
                </a:cubicBezTo>
                <a:lnTo>
                  <a:pt x="437" y="290"/>
                </a:lnTo>
                <a:cubicBezTo>
                  <a:pt x="373" y="287"/>
                  <a:pt x="310" y="256"/>
                  <a:pt x="266" y="210"/>
                </a:cubicBezTo>
                <a:cubicBezTo>
                  <a:pt x="226" y="160"/>
                  <a:pt x="206" y="93"/>
                  <a:pt x="217" y="30"/>
                </a:cubicBezTo>
                <a:lnTo>
                  <a:pt x="1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7"/>
          <p:cNvSpPr/>
          <p:nvPr/>
        </p:nvSpPr>
        <p:spPr>
          <a:xfrm>
            <a:off x="3845366" y="6792169"/>
            <a:ext cx="98942" cy="32678"/>
          </a:xfrm>
          <a:custGeom>
            <a:rect b="b" l="l" r="r" t="t"/>
            <a:pathLst>
              <a:path extrusionOk="0" h="305" w="924">
                <a:moveTo>
                  <a:pt x="636" y="0"/>
                </a:moveTo>
                <a:cubicBezTo>
                  <a:pt x="493" y="0"/>
                  <a:pt x="343" y="26"/>
                  <a:pt x="204" y="64"/>
                </a:cubicBezTo>
                <a:cubicBezTo>
                  <a:pt x="157" y="81"/>
                  <a:pt x="107" y="97"/>
                  <a:pt x="67" y="124"/>
                </a:cubicBezTo>
                <a:cubicBezTo>
                  <a:pt x="27" y="151"/>
                  <a:pt x="1" y="187"/>
                  <a:pt x="11" y="224"/>
                </a:cubicBezTo>
                <a:cubicBezTo>
                  <a:pt x="24" y="277"/>
                  <a:pt x="117" y="297"/>
                  <a:pt x="201" y="304"/>
                </a:cubicBezTo>
                <a:cubicBezTo>
                  <a:pt x="219" y="304"/>
                  <a:pt x="238" y="305"/>
                  <a:pt x="257" y="305"/>
                </a:cubicBezTo>
                <a:cubicBezTo>
                  <a:pt x="417" y="305"/>
                  <a:pt x="585" y="278"/>
                  <a:pt x="737" y="227"/>
                </a:cubicBezTo>
                <a:cubicBezTo>
                  <a:pt x="800" y="204"/>
                  <a:pt x="864" y="174"/>
                  <a:pt x="884" y="131"/>
                </a:cubicBezTo>
                <a:cubicBezTo>
                  <a:pt x="924" y="27"/>
                  <a:pt x="737" y="4"/>
                  <a:pt x="660" y="1"/>
                </a:cubicBezTo>
                <a:cubicBezTo>
                  <a:pt x="652" y="0"/>
                  <a:pt x="644" y="0"/>
                  <a:pt x="636"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7"/>
          <p:cNvSpPr/>
          <p:nvPr/>
        </p:nvSpPr>
        <p:spPr>
          <a:xfrm>
            <a:off x="4045180" y="6786062"/>
            <a:ext cx="87591" cy="27214"/>
          </a:xfrm>
          <a:custGeom>
            <a:rect b="b" l="l" r="r" t="t"/>
            <a:pathLst>
              <a:path extrusionOk="0" h="254" w="818">
                <a:moveTo>
                  <a:pt x="358" y="1"/>
                </a:moveTo>
                <a:cubicBezTo>
                  <a:pt x="302" y="1"/>
                  <a:pt x="245" y="4"/>
                  <a:pt x="191" y="11"/>
                </a:cubicBezTo>
                <a:cubicBezTo>
                  <a:pt x="144" y="18"/>
                  <a:pt x="100" y="24"/>
                  <a:pt x="65" y="44"/>
                </a:cubicBezTo>
                <a:cubicBezTo>
                  <a:pt x="28" y="61"/>
                  <a:pt x="1" y="91"/>
                  <a:pt x="5" y="124"/>
                </a:cubicBezTo>
                <a:cubicBezTo>
                  <a:pt x="8" y="178"/>
                  <a:pt x="88" y="208"/>
                  <a:pt x="157" y="224"/>
                </a:cubicBezTo>
                <a:cubicBezTo>
                  <a:pt x="249" y="244"/>
                  <a:pt x="343" y="254"/>
                  <a:pt x="437" y="254"/>
                </a:cubicBezTo>
                <a:cubicBezTo>
                  <a:pt x="504" y="254"/>
                  <a:pt x="570" y="249"/>
                  <a:pt x="634" y="238"/>
                </a:cubicBezTo>
                <a:cubicBezTo>
                  <a:pt x="691" y="228"/>
                  <a:pt x="751" y="211"/>
                  <a:pt x="771" y="174"/>
                </a:cubicBezTo>
                <a:cubicBezTo>
                  <a:pt x="817" y="88"/>
                  <a:pt x="657" y="34"/>
                  <a:pt x="591" y="21"/>
                </a:cubicBezTo>
                <a:cubicBezTo>
                  <a:pt x="515" y="7"/>
                  <a:pt x="436" y="1"/>
                  <a:pt x="358"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7"/>
          <p:cNvSpPr/>
          <p:nvPr/>
        </p:nvSpPr>
        <p:spPr>
          <a:xfrm>
            <a:off x="3632702" y="6272852"/>
            <a:ext cx="319527" cy="261213"/>
          </a:xfrm>
          <a:custGeom>
            <a:rect b="b" l="l" r="r" t="t"/>
            <a:pathLst>
              <a:path extrusionOk="0" h="2438" w="2984">
                <a:moveTo>
                  <a:pt x="1658" y="1"/>
                </a:moveTo>
                <a:cubicBezTo>
                  <a:pt x="1638" y="1"/>
                  <a:pt x="1617" y="2"/>
                  <a:pt x="1597" y="3"/>
                </a:cubicBezTo>
                <a:cubicBezTo>
                  <a:pt x="364" y="72"/>
                  <a:pt x="1" y="1712"/>
                  <a:pt x="1084" y="2299"/>
                </a:cubicBezTo>
                <a:cubicBezTo>
                  <a:pt x="1258" y="2392"/>
                  <a:pt x="1456" y="2438"/>
                  <a:pt x="1654" y="2438"/>
                </a:cubicBezTo>
                <a:cubicBezTo>
                  <a:pt x="1956" y="2438"/>
                  <a:pt x="2260" y="2332"/>
                  <a:pt x="2483" y="2128"/>
                </a:cubicBezTo>
                <a:cubicBezTo>
                  <a:pt x="2857" y="1792"/>
                  <a:pt x="2983" y="1215"/>
                  <a:pt x="2790" y="752"/>
                </a:cubicBezTo>
                <a:cubicBezTo>
                  <a:pt x="2608" y="308"/>
                  <a:pt x="2137" y="1"/>
                  <a:pt x="1658"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7"/>
          <p:cNvSpPr/>
          <p:nvPr/>
        </p:nvSpPr>
        <p:spPr>
          <a:xfrm>
            <a:off x="2661368" y="8593868"/>
            <a:ext cx="2528266" cy="1620959"/>
          </a:xfrm>
          <a:custGeom>
            <a:rect b="b" l="l" r="r" t="t"/>
            <a:pathLst>
              <a:path extrusionOk="0" h="15129" w="23611">
                <a:moveTo>
                  <a:pt x="12140" y="0"/>
                </a:moveTo>
                <a:cubicBezTo>
                  <a:pt x="11508" y="0"/>
                  <a:pt x="10894" y="8"/>
                  <a:pt x="10321" y="20"/>
                </a:cubicBezTo>
                <a:cubicBezTo>
                  <a:pt x="9672" y="33"/>
                  <a:pt x="9072" y="53"/>
                  <a:pt x="8555" y="73"/>
                </a:cubicBezTo>
                <a:cubicBezTo>
                  <a:pt x="7425" y="117"/>
                  <a:pt x="6696" y="166"/>
                  <a:pt x="6696" y="166"/>
                </a:cubicBezTo>
                <a:lnTo>
                  <a:pt x="2703" y="166"/>
                </a:lnTo>
                <a:cubicBezTo>
                  <a:pt x="2703" y="166"/>
                  <a:pt x="1" y="5489"/>
                  <a:pt x="1904" y="6991"/>
                </a:cubicBezTo>
                <a:lnTo>
                  <a:pt x="12464" y="6991"/>
                </a:lnTo>
                <a:lnTo>
                  <a:pt x="11414" y="15129"/>
                </a:lnTo>
                <a:lnTo>
                  <a:pt x="21255" y="15129"/>
                </a:lnTo>
                <a:cubicBezTo>
                  <a:pt x="21255" y="15129"/>
                  <a:pt x="23611" y="3745"/>
                  <a:pt x="20568" y="1173"/>
                </a:cubicBezTo>
                <a:cubicBezTo>
                  <a:pt x="20398" y="1030"/>
                  <a:pt x="20161" y="899"/>
                  <a:pt x="19872" y="786"/>
                </a:cubicBezTo>
                <a:cubicBezTo>
                  <a:pt x="18263" y="158"/>
                  <a:pt x="15010" y="0"/>
                  <a:pt x="12140" y="0"/>
                </a:cubicBez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7"/>
          <p:cNvSpPr/>
          <p:nvPr/>
        </p:nvSpPr>
        <p:spPr>
          <a:xfrm>
            <a:off x="4029867" y="6875418"/>
            <a:ext cx="176040" cy="101464"/>
          </a:xfrm>
          <a:custGeom>
            <a:rect b="b" l="l" r="r" t="t"/>
            <a:pathLst>
              <a:path extrusionOk="0" h="947" w="1644">
                <a:moveTo>
                  <a:pt x="1414" y="207"/>
                </a:moveTo>
                <a:cubicBezTo>
                  <a:pt x="1380" y="497"/>
                  <a:pt x="1140" y="730"/>
                  <a:pt x="840" y="746"/>
                </a:cubicBezTo>
                <a:cubicBezTo>
                  <a:pt x="831" y="747"/>
                  <a:pt x="821" y="747"/>
                  <a:pt x="812" y="747"/>
                </a:cubicBezTo>
                <a:cubicBezTo>
                  <a:pt x="524" y="747"/>
                  <a:pt x="275" y="545"/>
                  <a:pt x="214" y="270"/>
                </a:cubicBezTo>
                <a:lnTo>
                  <a:pt x="1414" y="207"/>
                </a:lnTo>
                <a:close/>
                <a:moveTo>
                  <a:pt x="1514" y="0"/>
                </a:moveTo>
                <a:lnTo>
                  <a:pt x="94" y="74"/>
                </a:lnTo>
                <a:lnTo>
                  <a:pt x="0" y="180"/>
                </a:lnTo>
                <a:cubicBezTo>
                  <a:pt x="20" y="610"/>
                  <a:pt x="380" y="946"/>
                  <a:pt x="807" y="946"/>
                </a:cubicBezTo>
                <a:lnTo>
                  <a:pt x="851" y="946"/>
                </a:lnTo>
                <a:cubicBezTo>
                  <a:pt x="1297" y="923"/>
                  <a:pt x="1643" y="540"/>
                  <a:pt x="1620" y="94"/>
                </a:cubicBezTo>
                <a:lnTo>
                  <a:pt x="1514" y="0"/>
                </a:ln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7"/>
          <p:cNvSpPr/>
          <p:nvPr/>
        </p:nvSpPr>
        <p:spPr>
          <a:xfrm>
            <a:off x="3811421" y="6886775"/>
            <a:ext cx="176040" cy="101571"/>
          </a:xfrm>
          <a:custGeom>
            <a:rect b="b" l="l" r="r" t="t"/>
            <a:pathLst>
              <a:path extrusionOk="0" h="948" w="1644">
                <a:moveTo>
                  <a:pt x="1417" y="208"/>
                </a:moveTo>
                <a:cubicBezTo>
                  <a:pt x="1384" y="497"/>
                  <a:pt x="1144" y="731"/>
                  <a:pt x="841" y="744"/>
                </a:cubicBezTo>
                <a:cubicBezTo>
                  <a:pt x="828" y="744"/>
                  <a:pt x="816" y="745"/>
                  <a:pt x="803" y="745"/>
                </a:cubicBezTo>
                <a:cubicBezTo>
                  <a:pt x="656" y="745"/>
                  <a:pt x="515" y="689"/>
                  <a:pt x="404" y="591"/>
                </a:cubicBezTo>
                <a:cubicBezTo>
                  <a:pt x="308" y="504"/>
                  <a:pt x="244" y="391"/>
                  <a:pt x="215" y="268"/>
                </a:cubicBezTo>
                <a:lnTo>
                  <a:pt x="1417" y="208"/>
                </a:lnTo>
                <a:close/>
                <a:moveTo>
                  <a:pt x="1514" y="1"/>
                </a:moveTo>
                <a:lnTo>
                  <a:pt x="98" y="74"/>
                </a:lnTo>
                <a:lnTo>
                  <a:pt x="1" y="177"/>
                </a:lnTo>
                <a:cubicBezTo>
                  <a:pt x="24" y="611"/>
                  <a:pt x="381" y="947"/>
                  <a:pt x="811" y="947"/>
                </a:cubicBezTo>
                <a:lnTo>
                  <a:pt x="854" y="947"/>
                </a:lnTo>
                <a:cubicBezTo>
                  <a:pt x="1301" y="923"/>
                  <a:pt x="1644" y="540"/>
                  <a:pt x="1620" y="94"/>
                </a:cubicBezTo>
                <a:lnTo>
                  <a:pt x="1514" y="1"/>
                </a:ln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7"/>
          <p:cNvSpPr/>
          <p:nvPr/>
        </p:nvSpPr>
        <p:spPr>
          <a:xfrm>
            <a:off x="3917860" y="6882489"/>
            <a:ext cx="136420" cy="28714"/>
          </a:xfrm>
          <a:custGeom>
            <a:rect b="b" l="l" r="r" t="t"/>
            <a:pathLst>
              <a:path extrusionOk="0" h="268" w="1274">
                <a:moveTo>
                  <a:pt x="1263" y="1"/>
                </a:moveTo>
                <a:lnTo>
                  <a:pt x="0" y="68"/>
                </a:lnTo>
                <a:lnTo>
                  <a:pt x="10" y="268"/>
                </a:lnTo>
                <a:lnTo>
                  <a:pt x="1273" y="201"/>
                </a:lnTo>
                <a:lnTo>
                  <a:pt x="1263" y="1"/>
                </a:ln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7"/>
          <p:cNvSpPr/>
          <p:nvPr/>
        </p:nvSpPr>
        <p:spPr>
          <a:xfrm>
            <a:off x="3637735" y="6768597"/>
            <a:ext cx="188461" cy="145821"/>
          </a:xfrm>
          <a:custGeom>
            <a:rect b="b" l="l" r="r" t="t"/>
            <a:pathLst>
              <a:path extrusionOk="0" h="1361" w="1760">
                <a:moveTo>
                  <a:pt x="117" y="1"/>
                </a:moveTo>
                <a:lnTo>
                  <a:pt x="0" y="161"/>
                </a:lnTo>
                <a:lnTo>
                  <a:pt x="1643" y="1360"/>
                </a:lnTo>
                <a:lnTo>
                  <a:pt x="1760" y="1197"/>
                </a:lnTo>
                <a:lnTo>
                  <a:pt x="117" y="1"/>
                </a:ln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7"/>
          <p:cNvSpPr/>
          <p:nvPr/>
        </p:nvSpPr>
        <p:spPr>
          <a:xfrm>
            <a:off x="3518875" y="6790883"/>
            <a:ext cx="168865" cy="216535"/>
          </a:xfrm>
          <a:custGeom>
            <a:rect b="b" l="l" r="r" t="t"/>
            <a:pathLst>
              <a:path extrusionOk="0" h="2021" w="1577">
                <a:moveTo>
                  <a:pt x="916" y="0"/>
                </a:moveTo>
                <a:cubicBezTo>
                  <a:pt x="896" y="0"/>
                  <a:pt x="876" y="1"/>
                  <a:pt x="857" y="3"/>
                </a:cubicBezTo>
                <a:cubicBezTo>
                  <a:pt x="650" y="26"/>
                  <a:pt x="461" y="143"/>
                  <a:pt x="324" y="303"/>
                </a:cubicBezTo>
                <a:cubicBezTo>
                  <a:pt x="14" y="663"/>
                  <a:pt x="1" y="1246"/>
                  <a:pt x="290" y="1623"/>
                </a:cubicBezTo>
                <a:cubicBezTo>
                  <a:pt x="490" y="1878"/>
                  <a:pt x="815" y="2020"/>
                  <a:pt x="1137" y="2020"/>
                </a:cubicBezTo>
                <a:cubicBezTo>
                  <a:pt x="1289" y="2020"/>
                  <a:pt x="1440" y="1989"/>
                  <a:pt x="1577" y="1922"/>
                </a:cubicBezTo>
                <a:lnTo>
                  <a:pt x="1404" y="243"/>
                </a:lnTo>
                <a:cubicBezTo>
                  <a:pt x="1298" y="86"/>
                  <a:pt x="1105" y="0"/>
                  <a:pt x="916" y="0"/>
                </a:cubicBez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7"/>
          <p:cNvSpPr/>
          <p:nvPr/>
        </p:nvSpPr>
        <p:spPr>
          <a:xfrm>
            <a:off x="3585587" y="6846811"/>
            <a:ext cx="58680" cy="93000"/>
          </a:xfrm>
          <a:custGeom>
            <a:rect b="b" l="l" r="r" t="t"/>
            <a:pathLst>
              <a:path extrusionOk="0" h="868" w="548">
                <a:moveTo>
                  <a:pt x="464" y="1"/>
                </a:moveTo>
                <a:lnTo>
                  <a:pt x="1" y="27"/>
                </a:lnTo>
                <a:lnTo>
                  <a:pt x="14" y="230"/>
                </a:lnTo>
                <a:lnTo>
                  <a:pt x="267" y="214"/>
                </a:lnTo>
                <a:lnTo>
                  <a:pt x="267" y="214"/>
                </a:lnTo>
                <a:cubicBezTo>
                  <a:pt x="154" y="410"/>
                  <a:pt x="101" y="644"/>
                  <a:pt x="124" y="867"/>
                </a:cubicBezTo>
                <a:lnTo>
                  <a:pt x="327" y="847"/>
                </a:lnTo>
                <a:cubicBezTo>
                  <a:pt x="301" y="604"/>
                  <a:pt x="384" y="350"/>
                  <a:pt x="547" y="167"/>
                </a:cubicBezTo>
                <a:lnTo>
                  <a:pt x="464" y="1"/>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7"/>
          <p:cNvSpPr/>
          <p:nvPr/>
        </p:nvSpPr>
        <p:spPr>
          <a:xfrm>
            <a:off x="3620924" y="6518207"/>
            <a:ext cx="471902" cy="278249"/>
          </a:xfrm>
          <a:custGeom>
            <a:rect b="b" l="l" r="r" t="t"/>
            <a:pathLst>
              <a:path extrusionOk="0" h="2597" w="4407">
                <a:moveTo>
                  <a:pt x="2721" y="1"/>
                </a:moveTo>
                <a:cubicBezTo>
                  <a:pt x="2701" y="1"/>
                  <a:pt x="2682" y="1"/>
                  <a:pt x="2663" y="2"/>
                </a:cubicBezTo>
                <a:cubicBezTo>
                  <a:pt x="2658" y="3"/>
                  <a:pt x="2653" y="3"/>
                  <a:pt x="2648" y="3"/>
                </a:cubicBezTo>
                <a:cubicBezTo>
                  <a:pt x="2643" y="3"/>
                  <a:pt x="2638" y="3"/>
                  <a:pt x="2633" y="5"/>
                </a:cubicBezTo>
                <a:cubicBezTo>
                  <a:pt x="1637" y="45"/>
                  <a:pt x="1014" y="469"/>
                  <a:pt x="617" y="998"/>
                </a:cubicBezTo>
                <a:cubicBezTo>
                  <a:pt x="237" y="1508"/>
                  <a:pt x="71" y="2118"/>
                  <a:pt x="0" y="2574"/>
                </a:cubicBezTo>
                <a:cubicBezTo>
                  <a:pt x="90" y="2590"/>
                  <a:pt x="180" y="2597"/>
                  <a:pt x="271" y="2597"/>
                </a:cubicBezTo>
                <a:cubicBezTo>
                  <a:pt x="851" y="2597"/>
                  <a:pt x="1429" y="2295"/>
                  <a:pt x="1850" y="1868"/>
                </a:cubicBezTo>
                <a:cubicBezTo>
                  <a:pt x="2323" y="1392"/>
                  <a:pt x="2633" y="772"/>
                  <a:pt x="2916" y="152"/>
                </a:cubicBezTo>
                <a:cubicBezTo>
                  <a:pt x="2976" y="275"/>
                  <a:pt x="3067" y="385"/>
                  <a:pt x="3170" y="472"/>
                </a:cubicBezTo>
                <a:cubicBezTo>
                  <a:pt x="3387" y="658"/>
                  <a:pt x="3656" y="765"/>
                  <a:pt x="3923" y="868"/>
                </a:cubicBezTo>
                <a:cubicBezTo>
                  <a:pt x="4086" y="932"/>
                  <a:pt x="4253" y="995"/>
                  <a:pt x="4406" y="1078"/>
                </a:cubicBezTo>
                <a:cubicBezTo>
                  <a:pt x="4182" y="712"/>
                  <a:pt x="3907" y="412"/>
                  <a:pt x="3573" y="225"/>
                </a:cubicBezTo>
                <a:cubicBezTo>
                  <a:pt x="3476" y="169"/>
                  <a:pt x="3376" y="125"/>
                  <a:pt x="3273" y="89"/>
                </a:cubicBezTo>
                <a:cubicBezTo>
                  <a:pt x="3223" y="72"/>
                  <a:pt x="3173" y="58"/>
                  <a:pt x="3123" y="49"/>
                </a:cubicBezTo>
                <a:cubicBezTo>
                  <a:pt x="3083" y="38"/>
                  <a:pt x="3043" y="29"/>
                  <a:pt x="3000" y="22"/>
                </a:cubicBezTo>
                <a:cubicBezTo>
                  <a:pt x="2911" y="8"/>
                  <a:pt x="2817" y="1"/>
                  <a:pt x="2721"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7"/>
          <p:cNvSpPr/>
          <p:nvPr/>
        </p:nvSpPr>
        <p:spPr>
          <a:xfrm>
            <a:off x="4985889" y="7922623"/>
            <a:ext cx="82130" cy="422784"/>
          </a:xfrm>
          <a:custGeom>
            <a:rect b="b" l="l" r="r" t="t"/>
            <a:pathLst>
              <a:path extrusionOk="0" h="3946" w="767">
                <a:moveTo>
                  <a:pt x="566" y="0"/>
                </a:moveTo>
                <a:lnTo>
                  <a:pt x="0" y="3919"/>
                </a:lnTo>
                <a:lnTo>
                  <a:pt x="200" y="3945"/>
                </a:lnTo>
                <a:lnTo>
                  <a:pt x="766" y="27"/>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7"/>
          <p:cNvSpPr/>
          <p:nvPr/>
        </p:nvSpPr>
        <p:spPr>
          <a:xfrm>
            <a:off x="3918181" y="9341719"/>
            <a:ext cx="198848" cy="613605"/>
          </a:xfrm>
          <a:custGeom>
            <a:rect b="b" l="l" r="r" t="t"/>
            <a:pathLst>
              <a:path extrusionOk="0" h="5727" w="1857">
                <a:moveTo>
                  <a:pt x="727" y="1"/>
                </a:moveTo>
                <a:lnTo>
                  <a:pt x="0" y="5726"/>
                </a:lnTo>
                <a:lnTo>
                  <a:pt x="1857" y="1"/>
                </a:lnTo>
                <a:close/>
              </a:path>
            </a:pathLst>
          </a:custGeom>
          <a:solidFill>
            <a:srgbClr val="DF8B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7"/>
          <p:cNvSpPr/>
          <p:nvPr/>
        </p:nvSpPr>
        <p:spPr>
          <a:xfrm>
            <a:off x="2950809" y="7440592"/>
            <a:ext cx="1170170" cy="1305317"/>
          </a:xfrm>
          <a:custGeom>
            <a:rect b="b" l="l" r="r" t="t"/>
            <a:pathLst>
              <a:path extrusionOk="0" h="12183" w="10928">
                <a:moveTo>
                  <a:pt x="5686" y="0"/>
                </a:moveTo>
                <a:cubicBezTo>
                  <a:pt x="2097" y="280"/>
                  <a:pt x="0" y="10930"/>
                  <a:pt x="0" y="10930"/>
                </a:cubicBezTo>
                <a:cubicBezTo>
                  <a:pt x="742" y="11866"/>
                  <a:pt x="1798" y="12183"/>
                  <a:pt x="2889" y="12183"/>
                </a:cubicBezTo>
                <a:cubicBezTo>
                  <a:pt x="4230" y="12183"/>
                  <a:pt x="5623" y="11704"/>
                  <a:pt x="6546" y="11307"/>
                </a:cubicBezTo>
                <a:cubicBezTo>
                  <a:pt x="7198" y="11024"/>
                  <a:pt x="7618" y="10784"/>
                  <a:pt x="7618" y="10784"/>
                </a:cubicBezTo>
                <a:lnTo>
                  <a:pt x="10440" y="8105"/>
                </a:lnTo>
                <a:lnTo>
                  <a:pt x="10568" y="7985"/>
                </a:lnTo>
                <a:cubicBezTo>
                  <a:pt x="10928" y="4099"/>
                  <a:pt x="9338" y="257"/>
                  <a:pt x="9318" y="200"/>
                </a:cubicBezTo>
                <a:cubicBezTo>
                  <a:pt x="8914" y="431"/>
                  <a:pt x="8444" y="513"/>
                  <a:pt x="7978" y="513"/>
                </a:cubicBezTo>
                <a:cubicBezTo>
                  <a:pt x="6817" y="513"/>
                  <a:pt x="5686" y="0"/>
                  <a:pt x="5686" y="0"/>
                </a:cubicBez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7"/>
          <p:cNvSpPr/>
          <p:nvPr/>
        </p:nvSpPr>
        <p:spPr>
          <a:xfrm>
            <a:off x="4718935" y="8285620"/>
            <a:ext cx="431747" cy="305142"/>
          </a:xfrm>
          <a:custGeom>
            <a:rect b="b" l="l" r="r" t="t"/>
            <a:pathLst>
              <a:path extrusionOk="0" h="2848" w="4032">
                <a:moveTo>
                  <a:pt x="617" y="1"/>
                </a:moveTo>
                <a:lnTo>
                  <a:pt x="0" y="2780"/>
                </a:lnTo>
                <a:cubicBezTo>
                  <a:pt x="0" y="2780"/>
                  <a:pt x="1002" y="2848"/>
                  <a:pt x="1911" y="2848"/>
                </a:cubicBezTo>
                <a:cubicBezTo>
                  <a:pt x="2603" y="2848"/>
                  <a:pt x="3240" y="2809"/>
                  <a:pt x="3343" y="2670"/>
                </a:cubicBezTo>
                <a:cubicBezTo>
                  <a:pt x="3482" y="2480"/>
                  <a:pt x="3336" y="2367"/>
                  <a:pt x="3336" y="2367"/>
                </a:cubicBezTo>
                <a:lnTo>
                  <a:pt x="3336" y="2367"/>
                </a:lnTo>
                <a:cubicBezTo>
                  <a:pt x="3336" y="2367"/>
                  <a:pt x="3397" y="2379"/>
                  <a:pt x="3475" y="2379"/>
                </a:cubicBezTo>
                <a:cubicBezTo>
                  <a:pt x="3573" y="2379"/>
                  <a:pt x="3697" y="2361"/>
                  <a:pt x="3762" y="2277"/>
                </a:cubicBezTo>
                <a:cubicBezTo>
                  <a:pt x="3876" y="2127"/>
                  <a:pt x="3756" y="1974"/>
                  <a:pt x="3756" y="1974"/>
                </a:cubicBezTo>
                <a:lnTo>
                  <a:pt x="3756" y="1974"/>
                </a:lnTo>
                <a:cubicBezTo>
                  <a:pt x="3756" y="1974"/>
                  <a:pt x="3759" y="1974"/>
                  <a:pt x="3763" y="1974"/>
                </a:cubicBezTo>
                <a:cubicBezTo>
                  <a:pt x="3806" y="1974"/>
                  <a:pt x="4031" y="1963"/>
                  <a:pt x="4019" y="1731"/>
                </a:cubicBezTo>
                <a:cubicBezTo>
                  <a:pt x="4010" y="1454"/>
                  <a:pt x="3196" y="1034"/>
                  <a:pt x="2366" y="677"/>
                </a:cubicBezTo>
                <a:lnTo>
                  <a:pt x="2366" y="677"/>
                </a:lnTo>
                <a:cubicBezTo>
                  <a:pt x="2463" y="692"/>
                  <a:pt x="2554" y="699"/>
                  <a:pt x="2637" y="699"/>
                </a:cubicBezTo>
                <a:cubicBezTo>
                  <a:pt x="3032" y="699"/>
                  <a:pt x="3260" y="543"/>
                  <a:pt x="3263" y="298"/>
                </a:cubicBezTo>
                <a:cubicBezTo>
                  <a:pt x="3263" y="97"/>
                  <a:pt x="2664" y="8"/>
                  <a:pt x="2039" y="8"/>
                </a:cubicBezTo>
                <a:cubicBezTo>
                  <a:pt x="1918" y="8"/>
                  <a:pt x="1796" y="11"/>
                  <a:pt x="1677" y="18"/>
                </a:cubicBezTo>
                <a:cubicBezTo>
                  <a:pt x="1556" y="25"/>
                  <a:pt x="1432" y="28"/>
                  <a:pt x="1312" y="28"/>
                </a:cubicBezTo>
                <a:cubicBezTo>
                  <a:pt x="941" y="28"/>
                  <a:pt x="617" y="1"/>
                  <a:pt x="617" y="1"/>
                </a:cubicBez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7"/>
          <p:cNvSpPr/>
          <p:nvPr/>
        </p:nvSpPr>
        <p:spPr>
          <a:xfrm>
            <a:off x="4990493" y="8427798"/>
            <a:ext cx="136741" cy="78214"/>
          </a:xfrm>
          <a:custGeom>
            <a:rect b="b" l="l" r="r" t="t"/>
            <a:pathLst>
              <a:path extrusionOk="0" h="730" w="1277">
                <a:moveTo>
                  <a:pt x="60" y="1"/>
                </a:moveTo>
                <a:lnTo>
                  <a:pt x="0" y="197"/>
                </a:lnTo>
                <a:cubicBezTo>
                  <a:pt x="680" y="396"/>
                  <a:pt x="1157" y="727"/>
                  <a:pt x="1160" y="730"/>
                </a:cubicBezTo>
                <a:lnTo>
                  <a:pt x="1277" y="564"/>
                </a:lnTo>
                <a:cubicBezTo>
                  <a:pt x="1257" y="550"/>
                  <a:pt x="770" y="213"/>
                  <a:pt x="60"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7"/>
          <p:cNvSpPr/>
          <p:nvPr/>
        </p:nvSpPr>
        <p:spPr>
          <a:xfrm>
            <a:off x="4966614" y="8489190"/>
            <a:ext cx="114254" cy="60107"/>
          </a:xfrm>
          <a:custGeom>
            <a:rect b="b" l="l" r="r" t="t"/>
            <a:pathLst>
              <a:path extrusionOk="0" h="561" w="1067">
                <a:moveTo>
                  <a:pt x="53" y="0"/>
                </a:moveTo>
                <a:lnTo>
                  <a:pt x="0" y="194"/>
                </a:lnTo>
                <a:cubicBezTo>
                  <a:pt x="477" y="327"/>
                  <a:pt x="973" y="557"/>
                  <a:pt x="980" y="560"/>
                </a:cubicBezTo>
                <a:lnTo>
                  <a:pt x="1066" y="377"/>
                </a:lnTo>
                <a:cubicBezTo>
                  <a:pt x="1043" y="367"/>
                  <a:pt x="546" y="137"/>
                  <a:pt x="53"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7"/>
          <p:cNvSpPr/>
          <p:nvPr/>
        </p:nvSpPr>
        <p:spPr>
          <a:xfrm>
            <a:off x="3270125" y="7967623"/>
            <a:ext cx="798710" cy="684426"/>
          </a:xfrm>
          <a:custGeom>
            <a:rect b="b" l="l" r="r" t="t"/>
            <a:pathLst>
              <a:path extrusionOk="0" h="6388" w="7459">
                <a:moveTo>
                  <a:pt x="1" y="0"/>
                </a:moveTo>
                <a:cubicBezTo>
                  <a:pt x="1" y="0"/>
                  <a:pt x="624" y="4062"/>
                  <a:pt x="2870" y="5918"/>
                </a:cubicBezTo>
                <a:cubicBezTo>
                  <a:pt x="3087" y="6098"/>
                  <a:pt x="3316" y="6255"/>
                  <a:pt x="3564" y="6388"/>
                </a:cubicBezTo>
                <a:cubicBezTo>
                  <a:pt x="4216" y="6105"/>
                  <a:pt x="4636" y="5865"/>
                  <a:pt x="4636" y="5865"/>
                </a:cubicBezTo>
                <a:lnTo>
                  <a:pt x="7458" y="3186"/>
                </a:lnTo>
                <a:lnTo>
                  <a:pt x="1" y="0"/>
                </a:lnTo>
                <a:close/>
              </a:path>
            </a:pathLst>
          </a:cu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7"/>
          <p:cNvSpPr/>
          <p:nvPr/>
        </p:nvSpPr>
        <p:spPr>
          <a:xfrm>
            <a:off x="3651656" y="8593868"/>
            <a:ext cx="1137618" cy="154392"/>
          </a:xfrm>
          <a:custGeom>
            <a:rect b="b" l="l" r="r" t="t"/>
            <a:pathLst>
              <a:path extrusionOk="0" h="1441" w="10624">
                <a:moveTo>
                  <a:pt x="2892" y="0"/>
                </a:moveTo>
                <a:cubicBezTo>
                  <a:pt x="2260" y="0"/>
                  <a:pt x="1646" y="8"/>
                  <a:pt x="1073" y="20"/>
                </a:cubicBezTo>
                <a:cubicBezTo>
                  <a:pt x="1073" y="20"/>
                  <a:pt x="653" y="260"/>
                  <a:pt x="1" y="543"/>
                </a:cubicBezTo>
                <a:cubicBezTo>
                  <a:pt x="201" y="650"/>
                  <a:pt x="413" y="740"/>
                  <a:pt x="633" y="810"/>
                </a:cubicBezTo>
                <a:cubicBezTo>
                  <a:pt x="2043" y="1258"/>
                  <a:pt x="3630" y="1440"/>
                  <a:pt x="5212" y="1440"/>
                </a:cubicBezTo>
                <a:cubicBezTo>
                  <a:pt x="7132" y="1440"/>
                  <a:pt x="9045" y="1172"/>
                  <a:pt x="10624" y="786"/>
                </a:cubicBezTo>
                <a:cubicBezTo>
                  <a:pt x="9015" y="158"/>
                  <a:pt x="5762" y="0"/>
                  <a:pt x="2892" y="0"/>
                </a:cubicBezTo>
                <a:close/>
              </a:path>
            </a:pathLst>
          </a:custGeom>
          <a:solidFill>
            <a:srgbClr val="DF8B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7"/>
          <p:cNvSpPr/>
          <p:nvPr/>
        </p:nvSpPr>
        <p:spPr>
          <a:xfrm>
            <a:off x="3270125" y="7695482"/>
            <a:ext cx="1537776" cy="959461"/>
          </a:xfrm>
          <a:custGeom>
            <a:rect b="b" l="l" r="r" t="t"/>
            <a:pathLst>
              <a:path extrusionOk="0" h="8955" w="14361">
                <a:moveTo>
                  <a:pt x="5769" y="1"/>
                </a:moveTo>
                <a:lnTo>
                  <a:pt x="1" y="2540"/>
                </a:lnTo>
                <a:cubicBezTo>
                  <a:pt x="1" y="2540"/>
                  <a:pt x="488" y="5322"/>
                  <a:pt x="3107" y="7582"/>
                </a:cubicBezTo>
                <a:cubicBezTo>
                  <a:pt x="4373" y="8673"/>
                  <a:pt x="6918" y="8955"/>
                  <a:pt x="9211" y="8955"/>
                </a:cubicBezTo>
                <a:cubicBezTo>
                  <a:pt x="11668" y="8955"/>
                  <a:pt x="13837" y="8631"/>
                  <a:pt x="13837" y="8631"/>
                </a:cubicBezTo>
                <a:lnTo>
                  <a:pt x="14360" y="5003"/>
                </a:lnTo>
                <a:lnTo>
                  <a:pt x="7506" y="2743"/>
                </a:lnTo>
                <a:lnTo>
                  <a:pt x="5769" y="1"/>
                </a:ln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7"/>
          <p:cNvSpPr/>
          <p:nvPr/>
        </p:nvSpPr>
        <p:spPr>
          <a:xfrm>
            <a:off x="3911435" y="9987677"/>
            <a:ext cx="1061698" cy="21536"/>
          </a:xfrm>
          <a:custGeom>
            <a:rect b="b" l="l" r="r" t="t"/>
            <a:pathLst>
              <a:path extrusionOk="0" h="201" w="9915">
                <a:moveTo>
                  <a:pt x="0" y="1"/>
                </a:moveTo>
                <a:lnTo>
                  <a:pt x="0" y="201"/>
                </a:lnTo>
                <a:lnTo>
                  <a:pt x="9914" y="201"/>
                </a:lnTo>
                <a:lnTo>
                  <a:pt x="9914" y="1"/>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7"/>
          <p:cNvSpPr/>
          <p:nvPr/>
        </p:nvSpPr>
        <p:spPr>
          <a:xfrm>
            <a:off x="4439132" y="10214711"/>
            <a:ext cx="900757" cy="570320"/>
          </a:xfrm>
          <a:custGeom>
            <a:rect b="b" l="l" r="r" t="t"/>
            <a:pathLst>
              <a:path extrusionOk="0" h="5323" w="8412">
                <a:moveTo>
                  <a:pt x="860" y="1"/>
                </a:moveTo>
                <a:lnTo>
                  <a:pt x="0" y="5323"/>
                </a:lnTo>
                <a:lnTo>
                  <a:pt x="8412" y="5323"/>
                </a:lnTo>
                <a:cubicBezTo>
                  <a:pt x="8382" y="4629"/>
                  <a:pt x="7765" y="4057"/>
                  <a:pt x="7146" y="3743"/>
                </a:cubicBezTo>
                <a:cubicBezTo>
                  <a:pt x="6526" y="3433"/>
                  <a:pt x="5863" y="3226"/>
                  <a:pt x="5323" y="2763"/>
                </a:cubicBezTo>
                <a:cubicBezTo>
                  <a:pt x="4759" y="2280"/>
                  <a:pt x="4453" y="1370"/>
                  <a:pt x="4653" y="1"/>
                </a:cubicBez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7"/>
          <p:cNvSpPr/>
          <p:nvPr/>
        </p:nvSpPr>
        <p:spPr>
          <a:xfrm>
            <a:off x="4941557" y="10368567"/>
            <a:ext cx="101833" cy="142928"/>
          </a:xfrm>
          <a:custGeom>
            <a:rect b="b" l="l" r="r" t="t"/>
            <a:pathLst>
              <a:path extrusionOk="0" h="1334" w="951">
                <a:moveTo>
                  <a:pt x="693" y="204"/>
                </a:moveTo>
                <a:cubicBezTo>
                  <a:pt x="695" y="204"/>
                  <a:pt x="698" y="204"/>
                  <a:pt x="700" y="205"/>
                </a:cubicBezTo>
                <a:cubicBezTo>
                  <a:pt x="724" y="211"/>
                  <a:pt x="744" y="248"/>
                  <a:pt x="747" y="285"/>
                </a:cubicBezTo>
                <a:cubicBezTo>
                  <a:pt x="747" y="337"/>
                  <a:pt x="720" y="397"/>
                  <a:pt x="694" y="451"/>
                </a:cubicBezTo>
                <a:cubicBezTo>
                  <a:pt x="597" y="641"/>
                  <a:pt x="357" y="1011"/>
                  <a:pt x="234" y="1111"/>
                </a:cubicBezTo>
                <a:cubicBezTo>
                  <a:pt x="237" y="1057"/>
                  <a:pt x="257" y="961"/>
                  <a:pt x="321" y="774"/>
                </a:cubicBezTo>
                <a:lnTo>
                  <a:pt x="324" y="761"/>
                </a:lnTo>
                <a:cubicBezTo>
                  <a:pt x="381" y="594"/>
                  <a:pt x="464" y="437"/>
                  <a:pt x="567" y="301"/>
                </a:cubicBezTo>
                <a:cubicBezTo>
                  <a:pt x="616" y="240"/>
                  <a:pt x="663" y="204"/>
                  <a:pt x="693" y="204"/>
                </a:cubicBezTo>
                <a:close/>
                <a:moveTo>
                  <a:pt x="694" y="1"/>
                </a:moveTo>
                <a:cubicBezTo>
                  <a:pt x="617" y="1"/>
                  <a:pt x="515" y="39"/>
                  <a:pt x="407" y="177"/>
                </a:cubicBezTo>
                <a:cubicBezTo>
                  <a:pt x="291" y="334"/>
                  <a:pt x="197" y="511"/>
                  <a:pt x="134" y="697"/>
                </a:cubicBezTo>
                <a:lnTo>
                  <a:pt x="131" y="711"/>
                </a:lnTo>
                <a:cubicBezTo>
                  <a:pt x="7" y="1067"/>
                  <a:pt x="1" y="1227"/>
                  <a:pt x="97" y="1301"/>
                </a:cubicBezTo>
                <a:cubicBezTo>
                  <a:pt x="127" y="1324"/>
                  <a:pt x="161" y="1334"/>
                  <a:pt x="197" y="1334"/>
                </a:cubicBezTo>
                <a:cubicBezTo>
                  <a:pt x="211" y="1334"/>
                  <a:pt x="224" y="1334"/>
                  <a:pt x="237" y="1331"/>
                </a:cubicBezTo>
                <a:cubicBezTo>
                  <a:pt x="304" y="1314"/>
                  <a:pt x="417" y="1257"/>
                  <a:pt x="634" y="941"/>
                </a:cubicBezTo>
                <a:cubicBezTo>
                  <a:pt x="744" y="777"/>
                  <a:pt x="844" y="601"/>
                  <a:pt x="874" y="541"/>
                </a:cubicBezTo>
                <a:cubicBezTo>
                  <a:pt x="914" y="461"/>
                  <a:pt x="951" y="374"/>
                  <a:pt x="947" y="277"/>
                </a:cubicBezTo>
                <a:cubicBezTo>
                  <a:pt x="944" y="148"/>
                  <a:pt x="864" y="37"/>
                  <a:pt x="751" y="8"/>
                </a:cubicBezTo>
                <a:cubicBezTo>
                  <a:pt x="734" y="4"/>
                  <a:pt x="715" y="1"/>
                  <a:pt x="69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7"/>
          <p:cNvSpPr/>
          <p:nvPr/>
        </p:nvSpPr>
        <p:spPr>
          <a:xfrm>
            <a:off x="4944020" y="10419460"/>
            <a:ext cx="149698" cy="95357"/>
          </a:xfrm>
          <a:custGeom>
            <a:rect b="b" l="l" r="r" t="t"/>
            <a:pathLst>
              <a:path extrusionOk="0" h="890" w="1398">
                <a:moveTo>
                  <a:pt x="1108" y="202"/>
                </a:moveTo>
                <a:cubicBezTo>
                  <a:pt x="1134" y="202"/>
                  <a:pt x="1157" y="209"/>
                  <a:pt x="1168" y="219"/>
                </a:cubicBezTo>
                <a:cubicBezTo>
                  <a:pt x="1181" y="239"/>
                  <a:pt x="1177" y="279"/>
                  <a:pt x="1157" y="309"/>
                </a:cubicBezTo>
                <a:cubicBezTo>
                  <a:pt x="1128" y="356"/>
                  <a:pt x="1068" y="389"/>
                  <a:pt x="1017" y="416"/>
                </a:cubicBezTo>
                <a:cubicBezTo>
                  <a:pt x="828" y="516"/>
                  <a:pt x="418" y="679"/>
                  <a:pt x="261" y="686"/>
                </a:cubicBezTo>
                <a:cubicBezTo>
                  <a:pt x="294" y="649"/>
                  <a:pt x="368" y="579"/>
                  <a:pt x="528" y="466"/>
                </a:cubicBezTo>
                <a:lnTo>
                  <a:pt x="538" y="456"/>
                </a:lnTo>
                <a:cubicBezTo>
                  <a:pt x="681" y="353"/>
                  <a:pt x="837" y="273"/>
                  <a:pt x="1001" y="222"/>
                </a:cubicBezTo>
                <a:cubicBezTo>
                  <a:pt x="1044" y="209"/>
                  <a:pt x="1077" y="202"/>
                  <a:pt x="1108" y="202"/>
                </a:cubicBezTo>
                <a:close/>
                <a:moveTo>
                  <a:pt x="1107" y="1"/>
                </a:moveTo>
                <a:cubicBezTo>
                  <a:pt x="1060" y="1"/>
                  <a:pt x="1005" y="9"/>
                  <a:pt x="941" y="29"/>
                </a:cubicBezTo>
                <a:cubicBezTo>
                  <a:pt x="754" y="89"/>
                  <a:pt x="577" y="176"/>
                  <a:pt x="418" y="293"/>
                </a:cubicBezTo>
                <a:lnTo>
                  <a:pt x="408" y="302"/>
                </a:lnTo>
                <a:cubicBezTo>
                  <a:pt x="101" y="522"/>
                  <a:pt x="1" y="649"/>
                  <a:pt x="38" y="766"/>
                </a:cubicBezTo>
                <a:cubicBezTo>
                  <a:pt x="54" y="812"/>
                  <a:pt x="88" y="849"/>
                  <a:pt x="138" y="869"/>
                </a:cubicBezTo>
                <a:cubicBezTo>
                  <a:pt x="161" y="879"/>
                  <a:pt x="194" y="889"/>
                  <a:pt x="244" y="889"/>
                </a:cubicBezTo>
                <a:cubicBezTo>
                  <a:pt x="328" y="889"/>
                  <a:pt x="461" y="862"/>
                  <a:pt x="684" y="779"/>
                </a:cubicBezTo>
                <a:cubicBezTo>
                  <a:pt x="868" y="712"/>
                  <a:pt x="1054" y="626"/>
                  <a:pt x="1111" y="596"/>
                </a:cubicBezTo>
                <a:cubicBezTo>
                  <a:pt x="1191" y="552"/>
                  <a:pt x="1271" y="502"/>
                  <a:pt x="1324" y="422"/>
                </a:cubicBezTo>
                <a:cubicBezTo>
                  <a:pt x="1397" y="316"/>
                  <a:pt x="1394" y="179"/>
                  <a:pt x="1320" y="89"/>
                </a:cubicBezTo>
                <a:cubicBezTo>
                  <a:pt x="1281" y="45"/>
                  <a:pt x="1215" y="1"/>
                  <a:pt x="110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7"/>
          <p:cNvSpPr/>
          <p:nvPr/>
        </p:nvSpPr>
        <p:spPr>
          <a:xfrm>
            <a:off x="3782938" y="10649279"/>
            <a:ext cx="1619371" cy="21536"/>
          </a:xfrm>
          <a:custGeom>
            <a:rect b="b" l="l" r="r" t="t"/>
            <a:pathLst>
              <a:path extrusionOk="0" h="201" w="15123">
                <a:moveTo>
                  <a:pt x="1" y="1"/>
                </a:moveTo>
                <a:lnTo>
                  <a:pt x="1" y="201"/>
                </a:lnTo>
                <a:lnTo>
                  <a:pt x="15123" y="201"/>
                </a:lnTo>
                <a:lnTo>
                  <a:pt x="1512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7"/>
          <p:cNvSpPr/>
          <p:nvPr/>
        </p:nvSpPr>
        <p:spPr>
          <a:xfrm>
            <a:off x="3795787" y="10214711"/>
            <a:ext cx="900757" cy="570320"/>
          </a:xfrm>
          <a:custGeom>
            <a:rect b="b" l="l" r="r" t="t"/>
            <a:pathLst>
              <a:path extrusionOk="0" h="5323" w="8412">
                <a:moveTo>
                  <a:pt x="4653" y="1"/>
                </a:moveTo>
                <a:lnTo>
                  <a:pt x="820" y="18"/>
                </a:lnTo>
                <a:lnTo>
                  <a:pt x="1" y="5323"/>
                </a:lnTo>
                <a:lnTo>
                  <a:pt x="8412" y="5323"/>
                </a:lnTo>
                <a:cubicBezTo>
                  <a:pt x="8378" y="4629"/>
                  <a:pt x="7765" y="4057"/>
                  <a:pt x="7145" y="3743"/>
                </a:cubicBezTo>
                <a:cubicBezTo>
                  <a:pt x="6525" y="3433"/>
                  <a:pt x="5862" y="3226"/>
                  <a:pt x="5322" y="2763"/>
                </a:cubicBezTo>
                <a:cubicBezTo>
                  <a:pt x="4759" y="2280"/>
                  <a:pt x="4449" y="1370"/>
                  <a:pt x="4653" y="1"/>
                </a:cubicBez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7"/>
          <p:cNvSpPr/>
          <p:nvPr/>
        </p:nvSpPr>
        <p:spPr>
          <a:xfrm>
            <a:off x="4298213" y="10368567"/>
            <a:ext cx="101833" cy="142928"/>
          </a:xfrm>
          <a:custGeom>
            <a:rect b="b" l="l" r="r" t="t"/>
            <a:pathLst>
              <a:path extrusionOk="0" h="1334" w="951">
                <a:moveTo>
                  <a:pt x="701" y="205"/>
                </a:moveTo>
                <a:cubicBezTo>
                  <a:pt x="724" y="211"/>
                  <a:pt x="744" y="248"/>
                  <a:pt x="744" y="285"/>
                </a:cubicBezTo>
                <a:cubicBezTo>
                  <a:pt x="747" y="337"/>
                  <a:pt x="721" y="397"/>
                  <a:pt x="693" y="451"/>
                </a:cubicBezTo>
                <a:cubicBezTo>
                  <a:pt x="597" y="641"/>
                  <a:pt x="357" y="1011"/>
                  <a:pt x="234" y="1111"/>
                </a:cubicBezTo>
                <a:cubicBezTo>
                  <a:pt x="237" y="1057"/>
                  <a:pt x="257" y="961"/>
                  <a:pt x="321" y="774"/>
                </a:cubicBezTo>
                <a:lnTo>
                  <a:pt x="324" y="761"/>
                </a:lnTo>
                <a:cubicBezTo>
                  <a:pt x="381" y="594"/>
                  <a:pt x="464" y="437"/>
                  <a:pt x="567" y="301"/>
                </a:cubicBezTo>
                <a:cubicBezTo>
                  <a:pt x="613" y="237"/>
                  <a:pt x="661" y="205"/>
                  <a:pt x="690" y="205"/>
                </a:cubicBezTo>
                <a:close/>
                <a:moveTo>
                  <a:pt x="692" y="1"/>
                </a:moveTo>
                <a:cubicBezTo>
                  <a:pt x="613" y="1"/>
                  <a:pt x="512" y="39"/>
                  <a:pt x="407" y="177"/>
                </a:cubicBezTo>
                <a:cubicBezTo>
                  <a:pt x="287" y="334"/>
                  <a:pt x="197" y="511"/>
                  <a:pt x="134" y="697"/>
                </a:cubicBezTo>
                <a:lnTo>
                  <a:pt x="130" y="711"/>
                </a:lnTo>
                <a:cubicBezTo>
                  <a:pt x="7" y="1067"/>
                  <a:pt x="1" y="1227"/>
                  <a:pt x="97" y="1301"/>
                </a:cubicBezTo>
                <a:cubicBezTo>
                  <a:pt x="124" y="1324"/>
                  <a:pt x="161" y="1334"/>
                  <a:pt x="197" y="1334"/>
                </a:cubicBezTo>
                <a:cubicBezTo>
                  <a:pt x="210" y="1334"/>
                  <a:pt x="224" y="1334"/>
                  <a:pt x="237" y="1331"/>
                </a:cubicBezTo>
                <a:cubicBezTo>
                  <a:pt x="304" y="1314"/>
                  <a:pt x="417" y="1257"/>
                  <a:pt x="630" y="941"/>
                </a:cubicBezTo>
                <a:cubicBezTo>
                  <a:pt x="744" y="777"/>
                  <a:pt x="844" y="601"/>
                  <a:pt x="873" y="541"/>
                </a:cubicBezTo>
                <a:cubicBezTo>
                  <a:pt x="913" y="461"/>
                  <a:pt x="950" y="374"/>
                  <a:pt x="947" y="277"/>
                </a:cubicBezTo>
                <a:cubicBezTo>
                  <a:pt x="944" y="148"/>
                  <a:pt x="864" y="37"/>
                  <a:pt x="750" y="8"/>
                </a:cubicBezTo>
                <a:cubicBezTo>
                  <a:pt x="733" y="4"/>
                  <a:pt x="713" y="1"/>
                  <a:pt x="6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7"/>
          <p:cNvSpPr/>
          <p:nvPr/>
        </p:nvSpPr>
        <p:spPr>
          <a:xfrm>
            <a:off x="4300783" y="10419460"/>
            <a:ext cx="149591" cy="95357"/>
          </a:xfrm>
          <a:custGeom>
            <a:rect b="b" l="l" r="r" t="t"/>
            <a:pathLst>
              <a:path extrusionOk="0" h="890" w="1397">
                <a:moveTo>
                  <a:pt x="1106" y="202"/>
                </a:moveTo>
                <a:cubicBezTo>
                  <a:pt x="1132" y="202"/>
                  <a:pt x="1152" y="209"/>
                  <a:pt x="1163" y="219"/>
                </a:cubicBezTo>
                <a:cubicBezTo>
                  <a:pt x="1180" y="239"/>
                  <a:pt x="1176" y="279"/>
                  <a:pt x="1156" y="309"/>
                </a:cubicBezTo>
                <a:cubicBezTo>
                  <a:pt x="1126" y="356"/>
                  <a:pt x="1066" y="389"/>
                  <a:pt x="1017" y="416"/>
                </a:cubicBezTo>
                <a:cubicBezTo>
                  <a:pt x="826" y="516"/>
                  <a:pt x="417" y="679"/>
                  <a:pt x="260" y="686"/>
                </a:cubicBezTo>
                <a:cubicBezTo>
                  <a:pt x="293" y="649"/>
                  <a:pt x="366" y="579"/>
                  <a:pt x="523" y="466"/>
                </a:cubicBezTo>
                <a:lnTo>
                  <a:pt x="533" y="456"/>
                </a:lnTo>
                <a:cubicBezTo>
                  <a:pt x="677" y="353"/>
                  <a:pt x="833" y="273"/>
                  <a:pt x="1000" y="222"/>
                </a:cubicBezTo>
                <a:cubicBezTo>
                  <a:pt x="1040" y="209"/>
                  <a:pt x="1077" y="202"/>
                  <a:pt x="1106" y="202"/>
                </a:cubicBezTo>
                <a:close/>
                <a:moveTo>
                  <a:pt x="1106" y="1"/>
                </a:moveTo>
                <a:cubicBezTo>
                  <a:pt x="1059" y="1"/>
                  <a:pt x="1004" y="9"/>
                  <a:pt x="940" y="29"/>
                </a:cubicBezTo>
                <a:cubicBezTo>
                  <a:pt x="753" y="89"/>
                  <a:pt x="577" y="176"/>
                  <a:pt x="417" y="293"/>
                </a:cubicBezTo>
                <a:lnTo>
                  <a:pt x="406" y="302"/>
                </a:lnTo>
                <a:cubicBezTo>
                  <a:pt x="100" y="522"/>
                  <a:pt x="0" y="649"/>
                  <a:pt x="37" y="766"/>
                </a:cubicBezTo>
                <a:cubicBezTo>
                  <a:pt x="50" y="812"/>
                  <a:pt x="86" y="849"/>
                  <a:pt x="137" y="869"/>
                </a:cubicBezTo>
                <a:cubicBezTo>
                  <a:pt x="160" y="879"/>
                  <a:pt x="190" y="889"/>
                  <a:pt x="240" y="889"/>
                </a:cubicBezTo>
                <a:cubicBezTo>
                  <a:pt x="326" y="889"/>
                  <a:pt x="457" y="862"/>
                  <a:pt x="683" y="779"/>
                </a:cubicBezTo>
                <a:cubicBezTo>
                  <a:pt x="866" y="712"/>
                  <a:pt x="1049" y="626"/>
                  <a:pt x="1109" y="596"/>
                </a:cubicBezTo>
                <a:cubicBezTo>
                  <a:pt x="1189" y="552"/>
                  <a:pt x="1269" y="502"/>
                  <a:pt x="1323" y="422"/>
                </a:cubicBezTo>
                <a:cubicBezTo>
                  <a:pt x="1396" y="316"/>
                  <a:pt x="1392" y="179"/>
                  <a:pt x="1320" y="89"/>
                </a:cubicBezTo>
                <a:cubicBezTo>
                  <a:pt x="1280" y="45"/>
                  <a:pt x="1214" y="1"/>
                  <a:pt x="110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7"/>
          <p:cNvSpPr/>
          <p:nvPr/>
        </p:nvSpPr>
        <p:spPr>
          <a:xfrm>
            <a:off x="3782938" y="10649279"/>
            <a:ext cx="1619371" cy="21536"/>
          </a:xfrm>
          <a:custGeom>
            <a:rect b="b" l="l" r="r" t="t"/>
            <a:pathLst>
              <a:path extrusionOk="0" h="201" w="15123">
                <a:moveTo>
                  <a:pt x="1" y="1"/>
                </a:moveTo>
                <a:lnTo>
                  <a:pt x="1" y="201"/>
                </a:lnTo>
                <a:lnTo>
                  <a:pt x="15123" y="201"/>
                </a:lnTo>
                <a:lnTo>
                  <a:pt x="1512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7"/>
          <p:cNvSpPr/>
          <p:nvPr/>
        </p:nvSpPr>
        <p:spPr>
          <a:xfrm>
            <a:off x="4570521" y="8183621"/>
            <a:ext cx="109222" cy="458141"/>
          </a:xfrm>
          <a:custGeom>
            <a:rect b="b" l="l" r="r" t="t"/>
            <a:pathLst>
              <a:path extrusionOk="0" h="4276" w="1020">
                <a:moveTo>
                  <a:pt x="820" y="0"/>
                </a:moveTo>
                <a:lnTo>
                  <a:pt x="0" y="4235"/>
                </a:lnTo>
                <a:lnTo>
                  <a:pt x="197" y="4275"/>
                </a:lnTo>
                <a:lnTo>
                  <a:pt x="1020" y="36"/>
                </a:lnTo>
                <a:lnTo>
                  <a:pt x="82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7"/>
          <p:cNvSpPr/>
          <p:nvPr/>
        </p:nvSpPr>
        <p:spPr>
          <a:xfrm>
            <a:off x="6464468" y="10293996"/>
            <a:ext cx="900864" cy="491034"/>
          </a:xfrm>
          <a:custGeom>
            <a:rect b="b" l="l" r="r" t="t"/>
            <a:pathLst>
              <a:path extrusionOk="0" h="4583" w="8413">
                <a:moveTo>
                  <a:pt x="3764" y="1"/>
                </a:moveTo>
                <a:cubicBezTo>
                  <a:pt x="3900" y="730"/>
                  <a:pt x="3637" y="1520"/>
                  <a:pt x="3094" y="2023"/>
                </a:cubicBezTo>
                <a:cubicBezTo>
                  <a:pt x="2584" y="2493"/>
                  <a:pt x="1888" y="2693"/>
                  <a:pt x="1268" y="3003"/>
                </a:cubicBezTo>
                <a:cubicBezTo>
                  <a:pt x="648" y="3317"/>
                  <a:pt x="34" y="3889"/>
                  <a:pt x="1" y="4583"/>
                </a:cubicBezTo>
                <a:lnTo>
                  <a:pt x="8412" y="4583"/>
                </a:lnTo>
                <a:lnTo>
                  <a:pt x="7906" y="27"/>
                </a:lnTo>
                <a:lnTo>
                  <a:pt x="3764" y="1"/>
                </a:ln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7"/>
          <p:cNvSpPr/>
          <p:nvPr/>
        </p:nvSpPr>
        <p:spPr>
          <a:xfrm>
            <a:off x="5505769" y="10293996"/>
            <a:ext cx="889942" cy="491034"/>
          </a:xfrm>
          <a:custGeom>
            <a:rect b="b" l="l" r="r" t="t"/>
            <a:pathLst>
              <a:path extrusionOk="0" h="4583" w="8311">
                <a:moveTo>
                  <a:pt x="4089" y="1"/>
                </a:moveTo>
                <a:cubicBezTo>
                  <a:pt x="3972" y="793"/>
                  <a:pt x="3635" y="1520"/>
                  <a:pt x="3092" y="2023"/>
                </a:cubicBezTo>
                <a:cubicBezTo>
                  <a:pt x="2583" y="2493"/>
                  <a:pt x="1886" y="2693"/>
                  <a:pt x="1270" y="3003"/>
                </a:cubicBezTo>
                <a:cubicBezTo>
                  <a:pt x="650" y="3317"/>
                  <a:pt x="33" y="3889"/>
                  <a:pt x="1" y="4583"/>
                </a:cubicBezTo>
                <a:lnTo>
                  <a:pt x="7608" y="4583"/>
                </a:lnTo>
                <a:lnTo>
                  <a:pt x="8311" y="27"/>
                </a:lnTo>
                <a:lnTo>
                  <a:pt x="4089" y="1"/>
                </a:ln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7"/>
          <p:cNvSpPr/>
          <p:nvPr/>
        </p:nvSpPr>
        <p:spPr>
          <a:xfrm>
            <a:off x="4966614" y="7462342"/>
            <a:ext cx="451771" cy="358177"/>
          </a:xfrm>
          <a:custGeom>
            <a:rect b="b" l="l" r="r" t="t"/>
            <a:pathLst>
              <a:path extrusionOk="0" h="3343" w="4219">
                <a:moveTo>
                  <a:pt x="2879" y="1"/>
                </a:moveTo>
                <a:cubicBezTo>
                  <a:pt x="2879" y="1"/>
                  <a:pt x="1989" y="287"/>
                  <a:pt x="1513" y="417"/>
                </a:cubicBezTo>
                <a:cubicBezTo>
                  <a:pt x="1033" y="554"/>
                  <a:pt x="270" y="594"/>
                  <a:pt x="333" y="950"/>
                </a:cubicBezTo>
                <a:cubicBezTo>
                  <a:pt x="369" y="1157"/>
                  <a:pt x="518" y="1233"/>
                  <a:pt x="741" y="1233"/>
                </a:cubicBezTo>
                <a:cubicBezTo>
                  <a:pt x="913" y="1233"/>
                  <a:pt x="1130" y="1187"/>
                  <a:pt x="1373" y="1120"/>
                </a:cubicBezTo>
                <a:lnTo>
                  <a:pt x="1373" y="1120"/>
                </a:lnTo>
                <a:cubicBezTo>
                  <a:pt x="670" y="1687"/>
                  <a:pt x="0" y="2310"/>
                  <a:pt x="63" y="2580"/>
                </a:cubicBezTo>
                <a:cubicBezTo>
                  <a:pt x="97" y="2727"/>
                  <a:pt x="203" y="2757"/>
                  <a:pt x="283" y="2757"/>
                </a:cubicBezTo>
                <a:cubicBezTo>
                  <a:pt x="339" y="2757"/>
                  <a:pt x="383" y="2743"/>
                  <a:pt x="383" y="2743"/>
                </a:cubicBezTo>
                <a:lnTo>
                  <a:pt x="383" y="2743"/>
                </a:lnTo>
                <a:cubicBezTo>
                  <a:pt x="383" y="2743"/>
                  <a:pt x="307" y="2923"/>
                  <a:pt x="460" y="3037"/>
                </a:cubicBezTo>
                <a:cubicBezTo>
                  <a:pt x="503" y="3070"/>
                  <a:pt x="557" y="3082"/>
                  <a:pt x="613" y="3082"/>
                </a:cubicBezTo>
                <a:cubicBezTo>
                  <a:pt x="749" y="3082"/>
                  <a:pt x="893" y="3009"/>
                  <a:pt x="893" y="3009"/>
                </a:cubicBezTo>
                <a:lnTo>
                  <a:pt x="893" y="3009"/>
                </a:lnTo>
                <a:cubicBezTo>
                  <a:pt x="893" y="3009"/>
                  <a:pt x="783" y="3160"/>
                  <a:pt x="970" y="3306"/>
                </a:cubicBezTo>
                <a:cubicBezTo>
                  <a:pt x="1002" y="3331"/>
                  <a:pt x="1063" y="3342"/>
                  <a:pt x="1146" y="3342"/>
                </a:cubicBezTo>
                <a:cubicBezTo>
                  <a:pt x="1860" y="3342"/>
                  <a:pt x="4219" y="2513"/>
                  <a:pt x="4219" y="2513"/>
                </a:cubicBezTo>
                <a:lnTo>
                  <a:pt x="2879"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7"/>
          <p:cNvSpPr/>
          <p:nvPr/>
        </p:nvSpPr>
        <p:spPr>
          <a:xfrm>
            <a:off x="4999381" y="7656161"/>
            <a:ext cx="121107" cy="106928"/>
          </a:xfrm>
          <a:custGeom>
            <a:rect b="b" l="l" r="r" t="t"/>
            <a:pathLst>
              <a:path extrusionOk="0" h="998" w="1131">
                <a:moveTo>
                  <a:pt x="1023" y="1"/>
                </a:moveTo>
                <a:cubicBezTo>
                  <a:pt x="394" y="397"/>
                  <a:pt x="17" y="851"/>
                  <a:pt x="1" y="871"/>
                </a:cubicBezTo>
                <a:lnTo>
                  <a:pt x="157" y="997"/>
                </a:lnTo>
                <a:cubicBezTo>
                  <a:pt x="160" y="994"/>
                  <a:pt x="531" y="551"/>
                  <a:pt x="1131" y="174"/>
                </a:cubicBezTo>
                <a:lnTo>
                  <a:pt x="1023" y="1"/>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7"/>
          <p:cNvSpPr/>
          <p:nvPr/>
        </p:nvSpPr>
        <p:spPr>
          <a:xfrm>
            <a:off x="5055385" y="7708661"/>
            <a:ext cx="104724" cy="84428"/>
          </a:xfrm>
          <a:custGeom>
            <a:rect b="b" l="l" r="r" t="t"/>
            <a:pathLst>
              <a:path extrusionOk="0" h="788" w="978">
                <a:moveTo>
                  <a:pt x="874" y="1"/>
                </a:moveTo>
                <a:cubicBezTo>
                  <a:pt x="434" y="264"/>
                  <a:pt x="17" y="621"/>
                  <a:pt x="1" y="634"/>
                </a:cubicBezTo>
                <a:lnTo>
                  <a:pt x="131" y="787"/>
                </a:lnTo>
                <a:cubicBezTo>
                  <a:pt x="134" y="784"/>
                  <a:pt x="554" y="427"/>
                  <a:pt x="977" y="174"/>
                </a:cubicBezTo>
                <a:lnTo>
                  <a:pt x="874" y="1"/>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7"/>
          <p:cNvSpPr/>
          <p:nvPr/>
        </p:nvSpPr>
        <p:spPr>
          <a:xfrm>
            <a:off x="5153150" y="7562305"/>
            <a:ext cx="108258" cy="52286"/>
          </a:xfrm>
          <a:custGeom>
            <a:rect b="b" l="l" r="r" t="t"/>
            <a:pathLst>
              <a:path extrusionOk="0" h="488" w="1011">
                <a:moveTo>
                  <a:pt x="154" y="1"/>
                </a:moveTo>
                <a:lnTo>
                  <a:pt x="1" y="130"/>
                </a:lnTo>
                <a:cubicBezTo>
                  <a:pt x="194" y="357"/>
                  <a:pt x="494" y="487"/>
                  <a:pt x="790" y="487"/>
                </a:cubicBezTo>
                <a:cubicBezTo>
                  <a:pt x="867" y="487"/>
                  <a:pt x="941" y="481"/>
                  <a:pt x="1010" y="464"/>
                </a:cubicBezTo>
                <a:lnTo>
                  <a:pt x="967" y="267"/>
                </a:lnTo>
                <a:cubicBezTo>
                  <a:pt x="909" y="280"/>
                  <a:pt x="850" y="287"/>
                  <a:pt x="791" y="287"/>
                </a:cubicBezTo>
                <a:cubicBezTo>
                  <a:pt x="551" y="287"/>
                  <a:pt x="312" y="182"/>
                  <a:pt x="154"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7"/>
          <p:cNvSpPr/>
          <p:nvPr/>
        </p:nvSpPr>
        <p:spPr>
          <a:xfrm>
            <a:off x="6350319" y="6047853"/>
            <a:ext cx="432603" cy="608784"/>
          </a:xfrm>
          <a:custGeom>
            <a:rect b="b" l="l" r="r" t="t"/>
            <a:pathLst>
              <a:path extrusionOk="0" h="5682" w="4040">
                <a:moveTo>
                  <a:pt x="3160" y="0"/>
                </a:moveTo>
                <a:lnTo>
                  <a:pt x="647" y="1746"/>
                </a:lnTo>
                <a:lnTo>
                  <a:pt x="411" y="4412"/>
                </a:lnTo>
                <a:lnTo>
                  <a:pt x="1" y="5558"/>
                </a:lnTo>
                <a:lnTo>
                  <a:pt x="3710" y="5682"/>
                </a:lnTo>
                <a:lnTo>
                  <a:pt x="4040" y="4208"/>
                </a:lnTo>
                <a:lnTo>
                  <a:pt x="3160" y="0"/>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7"/>
          <p:cNvSpPr/>
          <p:nvPr/>
        </p:nvSpPr>
        <p:spPr>
          <a:xfrm>
            <a:off x="6402896" y="6187352"/>
            <a:ext cx="176254" cy="234642"/>
          </a:xfrm>
          <a:custGeom>
            <a:rect b="b" l="l" r="r" t="t"/>
            <a:pathLst>
              <a:path extrusionOk="0" h="2190" w="1646">
                <a:moveTo>
                  <a:pt x="896" y="1"/>
                </a:moveTo>
                <a:lnTo>
                  <a:pt x="146" y="524"/>
                </a:lnTo>
                <a:lnTo>
                  <a:pt x="0" y="2190"/>
                </a:lnTo>
                <a:cubicBezTo>
                  <a:pt x="756" y="1837"/>
                  <a:pt x="1376" y="1184"/>
                  <a:pt x="1646" y="390"/>
                </a:cubicBezTo>
                <a:cubicBezTo>
                  <a:pt x="1389" y="261"/>
                  <a:pt x="1149" y="130"/>
                  <a:pt x="896"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7"/>
          <p:cNvSpPr/>
          <p:nvPr/>
        </p:nvSpPr>
        <p:spPr>
          <a:xfrm>
            <a:off x="6133800" y="5604500"/>
            <a:ext cx="567417" cy="750747"/>
          </a:xfrm>
          <a:custGeom>
            <a:rect b="b" l="l" r="r" t="t"/>
            <a:pathLst>
              <a:path extrusionOk="0" h="7007" w="5299">
                <a:moveTo>
                  <a:pt x="2509" y="1"/>
                </a:moveTo>
                <a:cubicBezTo>
                  <a:pt x="2450" y="1"/>
                  <a:pt x="2390" y="2"/>
                  <a:pt x="2329" y="6"/>
                </a:cubicBezTo>
                <a:cubicBezTo>
                  <a:pt x="2320" y="6"/>
                  <a:pt x="2309" y="9"/>
                  <a:pt x="2300" y="9"/>
                </a:cubicBezTo>
                <a:cubicBezTo>
                  <a:pt x="2183" y="15"/>
                  <a:pt x="2073" y="32"/>
                  <a:pt x="1966" y="59"/>
                </a:cubicBezTo>
                <a:cubicBezTo>
                  <a:pt x="1923" y="69"/>
                  <a:pt x="1883" y="82"/>
                  <a:pt x="1843" y="95"/>
                </a:cubicBezTo>
                <a:cubicBezTo>
                  <a:pt x="1796" y="112"/>
                  <a:pt x="1746" y="129"/>
                  <a:pt x="1700" y="152"/>
                </a:cubicBezTo>
                <a:cubicBezTo>
                  <a:pt x="1600" y="195"/>
                  <a:pt x="1503" y="249"/>
                  <a:pt x="1413" y="312"/>
                </a:cubicBezTo>
                <a:cubicBezTo>
                  <a:pt x="1100" y="532"/>
                  <a:pt x="850" y="852"/>
                  <a:pt x="663" y="1239"/>
                </a:cubicBezTo>
                <a:cubicBezTo>
                  <a:pt x="614" y="1345"/>
                  <a:pt x="566" y="1452"/>
                  <a:pt x="523" y="1565"/>
                </a:cubicBezTo>
                <a:cubicBezTo>
                  <a:pt x="506" y="1615"/>
                  <a:pt x="486" y="1665"/>
                  <a:pt x="470" y="1719"/>
                </a:cubicBezTo>
                <a:lnTo>
                  <a:pt x="470" y="1725"/>
                </a:lnTo>
                <a:cubicBezTo>
                  <a:pt x="457" y="1762"/>
                  <a:pt x="443" y="1799"/>
                  <a:pt x="434" y="1839"/>
                </a:cubicBezTo>
                <a:cubicBezTo>
                  <a:pt x="430" y="1851"/>
                  <a:pt x="423" y="1868"/>
                  <a:pt x="420" y="1885"/>
                </a:cubicBezTo>
                <a:cubicBezTo>
                  <a:pt x="406" y="1925"/>
                  <a:pt x="397" y="1965"/>
                  <a:pt x="383" y="2008"/>
                </a:cubicBezTo>
                <a:cubicBezTo>
                  <a:pt x="380" y="2025"/>
                  <a:pt x="377" y="2039"/>
                  <a:pt x="374" y="2055"/>
                </a:cubicBezTo>
                <a:lnTo>
                  <a:pt x="367" y="2079"/>
                </a:lnTo>
                <a:cubicBezTo>
                  <a:pt x="357" y="2125"/>
                  <a:pt x="343" y="2175"/>
                  <a:pt x="334" y="2228"/>
                </a:cubicBezTo>
                <a:cubicBezTo>
                  <a:pt x="0" y="3824"/>
                  <a:pt x="363" y="5818"/>
                  <a:pt x="1266" y="6524"/>
                </a:cubicBezTo>
                <a:cubicBezTo>
                  <a:pt x="1722" y="6879"/>
                  <a:pt x="2161" y="7006"/>
                  <a:pt x="2556" y="7006"/>
                </a:cubicBezTo>
                <a:cubicBezTo>
                  <a:pt x="3575" y="7006"/>
                  <a:pt x="4309" y="6157"/>
                  <a:pt x="4309" y="6157"/>
                </a:cubicBezTo>
                <a:lnTo>
                  <a:pt x="5248" y="3148"/>
                </a:lnTo>
                <a:lnTo>
                  <a:pt x="5299" y="2988"/>
                </a:lnTo>
                <a:lnTo>
                  <a:pt x="5299" y="2978"/>
                </a:lnTo>
                <a:cubicBezTo>
                  <a:pt x="5299" y="2965"/>
                  <a:pt x="5295" y="2938"/>
                  <a:pt x="5292" y="2898"/>
                </a:cubicBezTo>
                <a:cubicBezTo>
                  <a:pt x="5288" y="2868"/>
                  <a:pt x="5282" y="2834"/>
                  <a:pt x="5279" y="2794"/>
                </a:cubicBezTo>
                <a:lnTo>
                  <a:pt x="5272" y="2751"/>
                </a:lnTo>
                <a:lnTo>
                  <a:pt x="5268" y="2728"/>
                </a:lnTo>
                <a:cubicBezTo>
                  <a:pt x="5255" y="2631"/>
                  <a:pt x="5232" y="2514"/>
                  <a:pt x="5199" y="2382"/>
                </a:cubicBezTo>
                <a:cubicBezTo>
                  <a:pt x="5195" y="2362"/>
                  <a:pt x="5192" y="2342"/>
                  <a:pt x="5185" y="2322"/>
                </a:cubicBezTo>
                <a:cubicBezTo>
                  <a:pt x="5076" y="1875"/>
                  <a:pt x="4856" y="1285"/>
                  <a:pt x="4425" y="812"/>
                </a:cubicBezTo>
                <a:cubicBezTo>
                  <a:pt x="4013" y="353"/>
                  <a:pt x="3403" y="1"/>
                  <a:pt x="2509"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7"/>
          <p:cNvSpPr/>
          <p:nvPr/>
        </p:nvSpPr>
        <p:spPr>
          <a:xfrm>
            <a:off x="6297528" y="5958176"/>
            <a:ext cx="41226" cy="166071"/>
          </a:xfrm>
          <a:custGeom>
            <a:rect b="b" l="l" r="r" t="t"/>
            <a:pathLst>
              <a:path extrusionOk="0" h="1550" w="385">
                <a:moveTo>
                  <a:pt x="28" y="0"/>
                </a:moveTo>
                <a:lnTo>
                  <a:pt x="4" y="1187"/>
                </a:lnTo>
                <a:cubicBezTo>
                  <a:pt x="0" y="1283"/>
                  <a:pt x="40" y="1380"/>
                  <a:pt x="114" y="1450"/>
                </a:cubicBezTo>
                <a:cubicBezTo>
                  <a:pt x="180" y="1513"/>
                  <a:pt x="271" y="1550"/>
                  <a:pt x="360" y="1550"/>
                </a:cubicBezTo>
                <a:lnTo>
                  <a:pt x="384" y="1550"/>
                </a:lnTo>
                <a:lnTo>
                  <a:pt x="371" y="1350"/>
                </a:lnTo>
                <a:cubicBezTo>
                  <a:pt x="327" y="1350"/>
                  <a:pt x="284" y="1337"/>
                  <a:pt x="254" y="1306"/>
                </a:cubicBezTo>
                <a:cubicBezTo>
                  <a:pt x="220" y="1273"/>
                  <a:pt x="204" y="1233"/>
                  <a:pt x="204" y="1190"/>
                </a:cubicBezTo>
                <a:lnTo>
                  <a:pt x="231" y="4"/>
                </a:lnTo>
                <a:lnTo>
                  <a:pt x="28"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7"/>
          <p:cNvSpPr/>
          <p:nvPr/>
        </p:nvSpPr>
        <p:spPr>
          <a:xfrm>
            <a:off x="6405680" y="5946711"/>
            <a:ext cx="26128" cy="35143"/>
          </a:xfrm>
          <a:custGeom>
            <a:rect b="b" l="l" r="r" t="t"/>
            <a:pathLst>
              <a:path extrusionOk="0" h="328" w="244">
                <a:moveTo>
                  <a:pt x="118" y="0"/>
                </a:moveTo>
                <a:cubicBezTo>
                  <a:pt x="117" y="0"/>
                  <a:pt x="115" y="0"/>
                  <a:pt x="114" y="0"/>
                </a:cubicBezTo>
                <a:cubicBezTo>
                  <a:pt x="47" y="4"/>
                  <a:pt x="0" y="80"/>
                  <a:pt x="7" y="171"/>
                </a:cubicBezTo>
                <a:cubicBezTo>
                  <a:pt x="10" y="258"/>
                  <a:pt x="64" y="327"/>
                  <a:pt x="126" y="327"/>
                </a:cubicBezTo>
                <a:cubicBezTo>
                  <a:pt x="127" y="327"/>
                  <a:pt x="129" y="327"/>
                  <a:pt x="130" y="327"/>
                </a:cubicBezTo>
                <a:cubicBezTo>
                  <a:pt x="194" y="320"/>
                  <a:pt x="244" y="247"/>
                  <a:pt x="237" y="157"/>
                </a:cubicBezTo>
                <a:cubicBezTo>
                  <a:pt x="234" y="69"/>
                  <a:pt x="180" y="0"/>
                  <a:pt x="118"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7"/>
          <p:cNvSpPr/>
          <p:nvPr/>
        </p:nvSpPr>
        <p:spPr>
          <a:xfrm>
            <a:off x="6217217" y="5957854"/>
            <a:ext cx="25806" cy="35036"/>
          </a:xfrm>
          <a:custGeom>
            <a:rect b="b" l="l" r="r" t="t"/>
            <a:pathLst>
              <a:path extrusionOk="0" h="327" w="241">
                <a:moveTo>
                  <a:pt x="116" y="0"/>
                </a:moveTo>
                <a:cubicBezTo>
                  <a:pt x="114" y="0"/>
                  <a:pt x="112" y="0"/>
                  <a:pt x="111" y="0"/>
                </a:cubicBezTo>
                <a:cubicBezTo>
                  <a:pt x="47" y="3"/>
                  <a:pt x="1" y="80"/>
                  <a:pt x="4" y="170"/>
                </a:cubicBezTo>
                <a:cubicBezTo>
                  <a:pt x="10" y="258"/>
                  <a:pt x="65" y="327"/>
                  <a:pt x="126" y="327"/>
                </a:cubicBezTo>
                <a:cubicBezTo>
                  <a:pt x="128" y="327"/>
                  <a:pt x="129" y="327"/>
                  <a:pt x="131" y="327"/>
                </a:cubicBezTo>
                <a:cubicBezTo>
                  <a:pt x="195" y="320"/>
                  <a:pt x="241" y="247"/>
                  <a:pt x="238" y="156"/>
                </a:cubicBezTo>
                <a:cubicBezTo>
                  <a:pt x="231" y="69"/>
                  <a:pt x="178" y="0"/>
                  <a:pt x="116"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7"/>
          <p:cNvSpPr/>
          <p:nvPr/>
        </p:nvSpPr>
        <p:spPr>
          <a:xfrm>
            <a:off x="6375697" y="6110317"/>
            <a:ext cx="45081" cy="56464"/>
          </a:xfrm>
          <a:custGeom>
            <a:rect b="b" l="l" r="r" t="t"/>
            <a:pathLst>
              <a:path extrusionOk="0" h="527" w="421">
                <a:moveTo>
                  <a:pt x="390" y="0"/>
                </a:moveTo>
                <a:lnTo>
                  <a:pt x="194" y="46"/>
                </a:lnTo>
                <a:cubicBezTo>
                  <a:pt x="210" y="110"/>
                  <a:pt x="197" y="177"/>
                  <a:pt x="161" y="230"/>
                </a:cubicBezTo>
                <a:cubicBezTo>
                  <a:pt x="124" y="283"/>
                  <a:pt x="64" y="320"/>
                  <a:pt x="1" y="326"/>
                </a:cubicBezTo>
                <a:lnTo>
                  <a:pt x="24" y="526"/>
                </a:lnTo>
                <a:cubicBezTo>
                  <a:pt x="144" y="513"/>
                  <a:pt x="257" y="443"/>
                  <a:pt x="327" y="346"/>
                </a:cubicBezTo>
                <a:cubicBezTo>
                  <a:pt x="394" y="246"/>
                  <a:pt x="420" y="117"/>
                  <a:pt x="390"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7"/>
          <p:cNvSpPr/>
          <p:nvPr/>
        </p:nvSpPr>
        <p:spPr>
          <a:xfrm>
            <a:off x="6367131" y="5878033"/>
            <a:ext cx="100013" cy="30000"/>
          </a:xfrm>
          <a:custGeom>
            <a:rect b="b" l="l" r="r" t="t"/>
            <a:pathLst>
              <a:path extrusionOk="0" h="280" w="934">
                <a:moveTo>
                  <a:pt x="416" y="0"/>
                </a:moveTo>
                <a:cubicBezTo>
                  <a:pt x="364" y="0"/>
                  <a:pt x="313" y="3"/>
                  <a:pt x="264" y="9"/>
                </a:cubicBezTo>
                <a:cubicBezTo>
                  <a:pt x="187" y="18"/>
                  <a:pt x="1" y="61"/>
                  <a:pt x="54" y="158"/>
                </a:cubicBezTo>
                <a:cubicBezTo>
                  <a:pt x="74" y="201"/>
                  <a:pt x="144" y="225"/>
                  <a:pt x="204" y="238"/>
                </a:cubicBezTo>
                <a:cubicBezTo>
                  <a:pt x="316" y="266"/>
                  <a:pt x="435" y="280"/>
                  <a:pt x="551" y="280"/>
                </a:cubicBezTo>
                <a:cubicBezTo>
                  <a:pt x="619" y="280"/>
                  <a:pt x="686" y="275"/>
                  <a:pt x="750" y="265"/>
                </a:cubicBezTo>
                <a:cubicBezTo>
                  <a:pt x="830" y="255"/>
                  <a:pt x="924" y="225"/>
                  <a:pt x="930" y="169"/>
                </a:cubicBezTo>
                <a:cubicBezTo>
                  <a:pt x="934" y="135"/>
                  <a:pt x="904" y="98"/>
                  <a:pt x="864" y="75"/>
                </a:cubicBezTo>
                <a:cubicBezTo>
                  <a:pt x="824" y="52"/>
                  <a:pt x="770" y="38"/>
                  <a:pt x="720" y="29"/>
                </a:cubicBezTo>
                <a:cubicBezTo>
                  <a:pt x="623" y="11"/>
                  <a:pt x="519" y="0"/>
                  <a:pt x="416"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7"/>
          <p:cNvSpPr/>
          <p:nvPr/>
        </p:nvSpPr>
        <p:spPr>
          <a:xfrm>
            <a:off x="6179738" y="5887462"/>
            <a:ext cx="87270" cy="29143"/>
          </a:xfrm>
          <a:custGeom>
            <a:rect b="b" l="l" r="r" t="t"/>
            <a:pathLst>
              <a:path extrusionOk="0" h="272" w="815">
                <a:moveTo>
                  <a:pt x="585" y="0"/>
                </a:moveTo>
                <a:cubicBezTo>
                  <a:pt x="464" y="0"/>
                  <a:pt x="334" y="16"/>
                  <a:pt x="221" y="50"/>
                </a:cubicBezTo>
                <a:cubicBezTo>
                  <a:pt x="154" y="70"/>
                  <a:pt x="1" y="133"/>
                  <a:pt x="54" y="217"/>
                </a:cubicBezTo>
                <a:cubicBezTo>
                  <a:pt x="77" y="250"/>
                  <a:pt x="141" y="264"/>
                  <a:pt x="194" y="267"/>
                </a:cubicBezTo>
                <a:cubicBezTo>
                  <a:pt x="227" y="270"/>
                  <a:pt x="260" y="271"/>
                  <a:pt x="293" y="271"/>
                </a:cubicBezTo>
                <a:cubicBezTo>
                  <a:pt x="420" y="271"/>
                  <a:pt x="548" y="250"/>
                  <a:pt x="668" y="210"/>
                </a:cubicBezTo>
                <a:cubicBezTo>
                  <a:pt x="737" y="190"/>
                  <a:pt x="814" y="150"/>
                  <a:pt x="814" y="97"/>
                </a:cubicBezTo>
                <a:cubicBezTo>
                  <a:pt x="814" y="64"/>
                  <a:pt x="784" y="37"/>
                  <a:pt x="748" y="24"/>
                </a:cubicBezTo>
                <a:cubicBezTo>
                  <a:pt x="708" y="7"/>
                  <a:pt x="664" y="4"/>
                  <a:pt x="617" y="1"/>
                </a:cubicBezTo>
                <a:cubicBezTo>
                  <a:pt x="607" y="0"/>
                  <a:pt x="596" y="0"/>
                  <a:pt x="585"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7"/>
          <p:cNvSpPr/>
          <p:nvPr/>
        </p:nvSpPr>
        <p:spPr>
          <a:xfrm>
            <a:off x="6633656" y="5986890"/>
            <a:ext cx="321454" cy="260892"/>
          </a:xfrm>
          <a:custGeom>
            <a:rect b="b" l="l" r="r" t="t"/>
            <a:pathLst>
              <a:path extrusionOk="0" h="2435" w="3002">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7"/>
          <p:cNvSpPr/>
          <p:nvPr/>
        </p:nvSpPr>
        <p:spPr>
          <a:xfrm>
            <a:off x="6178775" y="5604500"/>
            <a:ext cx="510343" cy="257999"/>
          </a:xfrm>
          <a:custGeom>
            <a:rect b="b" l="l" r="r" t="t"/>
            <a:pathLst>
              <a:path extrusionOk="0" h="2408" w="4766">
                <a:moveTo>
                  <a:pt x="2089" y="1"/>
                </a:moveTo>
                <a:cubicBezTo>
                  <a:pt x="2030" y="1"/>
                  <a:pt x="1970" y="2"/>
                  <a:pt x="1909" y="6"/>
                </a:cubicBezTo>
                <a:cubicBezTo>
                  <a:pt x="1900" y="6"/>
                  <a:pt x="1889" y="9"/>
                  <a:pt x="1880" y="9"/>
                </a:cubicBezTo>
                <a:cubicBezTo>
                  <a:pt x="1763" y="15"/>
                  <a:pt x="1653" y="32"/>
                  <a:pt x="1546" y="59"/>
                </a:cubicBezTo>
                <a:cubicBezTo>
                  <a:pt x="1503" y="69"/>
                  <a:pt x="1463" y="82"/>
                  <a:pt x="1423" y="95"/>
                </a:cubicBezTo>
                <a:cubicBezTo>
                  <a:pt x="1376" y="112"/>
                  <a:pt x="1326" y="129"/>
                  <a:pt x="1280" y="152"/>
                </a:cubicBezTo>
                <a:cubicBezTo>
                  <a:pt x="1180" y="195"/>
                  <a:pt x="1083" y="249"/>
                  <a:pt x="993" y="312"/>
                </a:cubicBezTo>
                <a:cubicBezTo>
                  <a:pt x="680" y="532"/>
                  <a:pt x="430" y="852"/>
                  <a:pt x="243" y="1239"/>
                </a:cubicBezTo>
                <a:cubicBezTo>
                  <a:pt x="194" y="1345"/>
                  <a:pt x="146" y="1452"/>
                  <a:pt x="103" y="1565"/>
                </a:cubicBezTo>
                <a:cubicBezTo>
                  <a:pt x="86" y="1615"/>
                  <a:pt x="66" y="1665"/>
                  <a:pt x="50" y="1719"/>
                </a:cubicBezTo>
                <a:lnTo>
                  <a:pt x="50" y="1725"/>
                </a:lnTo>
                <a:cubicBezTo>
                  <a:pt x="37" y="1762"/>
                  <a:pt x="23" y="1799"/>
                  <a:pt x="14" y="1839"/>
                </a:cubicBezTo>
                <a:cubicBezTo>
                  <a:pt x="10" y="1851"/>
                  <a:pt x="3" y="1868"/>
                  <a:pt x="0" y="1885"/>
                </a:cubicBezTo>
                <a:cubicBezTo>
                  <a:pt x="390" y="1705"/>
                  <a:pt x="743" y="1439"/>
                  <a:pt x="1020" y="1105"/>
                </a:cubicBezTo>
                <a:cubicBezTo>
                  <a:pt x="1197" y="892"/>
                  <a:pt x="1340" y="652"/>
                  <a:pt x="1449" y="399"/>
                </a:cubicBezTo>
                <a:cubicBezTo>
                  <a:pt x="1780" y="1265"/>
                  <a:pt x="2496" y="1991"/>
                  <a:pt x="3385" y="2279"/>
                </a:cubicBezTo>
                <a:cubicBezTo>
                  <a:pt x="3638" y="2360"/>
                  <a:pt x="3906" y="2407"/>
                  <a:pt x="4173" y="2407"/>
                </a:cubicBezTo>
                <a:cubicBezTo>
                  <a:pt x="4373" y="2407"/>
                  <a:pt x="4573" y="2381"/>
                  <a:pt x="4765" y="2322"/>
                </a:cubicBezTo>
                <a:cubicBezTo>
                  <a:pt x="4656" y="1875"/>
                  <a:pt x="4436" y="1285"/>
                  <a:pt x="4005" y="812"/>
                </a:cubicBezTo>
                <a:cubicBezTo>
                  <a:pt x="3593" y="353"/>
                  <a:pt x="2983" y="1"/>
                  <a:pt x="2089"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7"/>
          <p:cNvSpPr/>
          <p:nvPr/>
        </p:nvSpPr>
        <p:spPr>
          <a:xfrm>
            <a:off x="6641152" y="5849641"/>
            <a:ext cx="161691" cy="218571"/>
          </a:xfrm>
          <a:custGeom>
            <a:rect b="b" l="l" r="r" t="t"/>
            <a:pathLst>
              <a:path extrusionOk="0" h="2040" w="1510">
                <a:moveTo>
                  <a:pt x="541" y="0"/>
                </a:moveTo>
                <a:cubicBezTo>
                  <a:pt x="334" y="0"/>
                  <a:pt x="121" y="107"/>
                  <a:pt x="21" y="290"/>
                </a:cubicBezTo>
                <a:lnTo>
                  <a:pt x="1" y="1976"/>
                </a:lnTo>
                <a:cubicBezTo>
                  <a:pt x="113" y="2019"/>
                  <a:pt x="233" y="2039"/>
                  <a:pt x="353" y="2039"/>
                </a:cubicBezTo>
                <a:cubicBezTo>
                  <a:pt x="707" y="2039"/>
                  <a:pt x="1065" y="1861"/>
                  <a:pt x="1254" y="1560"/>
                </a:cubicBezTo>
                <a:cubicBezTo>
                  <a:pt x="1510" y="1157"/>
                  <a:pt x="1440" y="580"/>
                  <a:pt x="1101" y="250"/>
                </a:cubicBezTo>
                <a:cubicBezTo>
                  <a:pt x="950" y="103"/>
                  <a:pt x="750" y="3"/>
                  <a:pt x="541" y="0"/>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7"/>
          <p:cNvSpPr/>
          <p:nvPr/>
        </p:nvSpPr>
        <p:spPr>
          <a:xfrm>
            <a:off x="6672634" y="5905676"/>
            <a:ext cx="57502" cy="91178"/>
          </a:xfrm>
          <a:custGeom>
            <a:rect b="b" l="l" r="r" t="t"/>
            <a:pathLst>
              <a:path extrusionOk="0" h="851" w="537">
                <a:moveTo>
                  <a:pt x="530" y="0"/>
                </a:moveTo>
                <a:lnTo>
                  <a:pt x="67" y="17"/>
                </a:lnTo>
                <a:lnTo>
                  <a:pt x="0" y="191"/>
                </a:lnTo>
                <a:cubicBezTo>
                  <a:pt x="180" y="357"/>
                  <a:pt x="287" y="603"/>
                  <a:pt x="283" y="847"/>
                </a:cubicBezTo>
                <a:lnTo>
                  <a:pt x="483" y="850"/>
                </a:lnTo>
                <a:cubicBezTo>
                  <a:pt x="487" y="623"/>
                  <a:pt x="413" y="397"/>
                  <a:pt x="283" y="211"/>
                </a:cubicBezTo>
                <a:lnTo>
                  <a:pt x="536" y="203"/>
                </a:lnTo>
                <a:lnTo>
                  <a:pt x="530"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7"/>
          <p:cNvSpPr/>
          <p:nvPr/>
        </p:nvSpPr>
        <p:spPr>
          <a:xfrm>
            <a:off x="5731924" y="7600448"/>
            <a:ext cx="1579109" cy="2696562"/>
          </a:xfrm>
          <a:custGeom>
            <a:rect b="b" l="l" r="r" t="t"/>
            <a:pathLst>
              <a:path extrusionOk="0" h="25168" w="14747">
                <a:moveTo>
                  <a:pt x="3510" y="1"/>
                </a:moveTo>
                <a:lnTo>
                  <a:pt x="1" y="25167"/>
                </a:lnTo>
                <a:lnTo>
                  <a:pt x="6199" y="25167"/>
                </a:lnTo>
                <a:lnTo>
                  <a:pt x="7680" y="15051"/>
                </a:lnTo>
                <a:lnTo>
                  <a:pt x="8149" y="25167"/>
                </a:lnTo>
                <a:lnTo>
                  <a:pt x="14747" y="25167"/>
                </a:lnTo>
                <a:cubicBezTo>
                  <a:pt x="14447" y="2280"/>
                  <a:pt x="11334" y="1"/>
                  <a:pt x="11334" y="1"/>
                </a:cubicBezTo>
                <a:close/>
              </a:path>
            </a:pathLst>
          </a:custGeom>
          <a:solidFill>
            <a:srgbClr val="EECA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7"/>
          <p:cNvSpPr/>
          <p:nvPr/>
        </p:nvSpPr>
        <p:spPr>
          <a:xfrm>
            <a:off x="6453117" y="8374977"/>
            <a:ext cx="100441" cy="1537066"/>
          </a:xfrm>
          <a:custGeom>
            <a:rect b="b" l="l" r="r" t="t"/>
            <a:pathLst>
              <a:path extrusionOk="0" h="14346" w="938">
                <a:moveTo>
                  <a:pt x="574" y="0"/>
                </a:moveTo>
                <a:lnTo>
                  <a:pt x="1" y="14346"/>
                </a:lnTo>
                <a:lnTo>
                  <a:pt x="937" y="7918"/>
                </a:lnTo>
                <a:lnTo>
                  <a:pt x="574" y="0"/>
                </a:lnTo>
                <a:close/>
              </a:path>
            </a:pathLst>
          </a:custGeom>
          <a:solidFill>
            <a:srgbClr val="B57C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7"/>
          <p:cNvSpPr/>
          <p:nvPr/>
        </p:nvSpPr>
        <p:spPr>
          <a:xfrm>
            <a:off x="5248131" y="6498385"/>
            <a:ext cx="1887392" cy="1283567"/>
          </a:xfrm>
          <a:custGeom>
            <a:rect b="b" l="l" r="r" t="t"/>
            <a:pathLst>
              <a:path extrusionOk="0" h="11980" w="17626">
                <a:moveTo>
                  <a:pt x="14319" y="0"/>
                </a:moveTo>
                <a:cubicBezTo>
                  <a:pt x="14319" y="0"/>
                  <a:pt x="12950" y="1103"/>
                  <a:pt x="11857" y="1103"/>
                </a:cubicBezTo>
                <a:cubicBezTo>
                  <a:pt x="11358" y="1103"/>
                  <a:pt x="10917" y="873"/>
                  <a:pt x="10691" y="203"/>
                </a:cubicBezTo>
                <a:cubicBezTo>
                  <a:pt x="10691" y="203"/>
                  <a:pt x="8228" y="363"/>
                  <a:pt x="7865" y="766"/>
                </a:cubicBezTo>
                <a:cubicBezTo>
                  <a:pt x="7505" y="1169"/>
                  <a:pt x="6292" y="4639"/>
                  <a:pt x="6292" y="4639"/>
                </a:cubicBezTo>
                <a:lnTo>
                  <a:pt x="0" y="8551"/>
                </a:lnTo>
                <a:lnTo>
                  <a:pt x="1453" y="11980"/>
                </a:lnTo>
                <a:cubicBezTo>
                  <a:pt x="1453" y="11980"/>
                  <a:pt x="5326" y="11151"/>
                  <a:pt x="7358" y="9974"/>
                </a:cubicBezTo>
                <a:cubicBezTo>
                  <a:pt x="7651" y="9801"/>
                  <a:pt x="7908" y="9624"/>
                  <a:pt x="8108" y="9437"/>
                </a:cubicBezTo>
                <a:lnTo>
                  <a:pt x="8108" y="9437"/>
                </a:lnTo>
                <a:lnTo>
                  <a:pt x="8028" y="10287"/>
                </a:lnTo>
                <a:lnTo>
                  <a:pt x="17625" y="10287"/>
                </a:lnTo>
                <a:lnTo>
                  <a:pt x="143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7"/>
          <p:cNvSpPr/>
          <p:nvPr/>
        </p:nvSpPr>
        <p:spPr>
          <a:xfrm>
            <a:off x="6350747" y="6498385"/>
            <a:ext cx="784789" cy="1102175"/>
          </a:xfrm>
          <a:custGeom>
            <a:rect b="b" l="l" r="r" t="t"/>
            <a:pathLst>
              <a:path extrusionOk="0" h="10287" w="7329">
                <a:moveTo>
                  <a:pt x="4022" y="0"/>
                </a:moveTo>
                <a:cubicBezTo>
                  <a:pt x="4022" y="0"/>
                  <a:pt x="2653" y="1103"/>
                  <a:pt x="1560" y="1103"/>
                </a:cubicBezTo>
                <a:cubicBezTo>
                  <a:pt x="1061" y="1103"/>
                  <a:pt x="620" y="873"/>
                  <a:pt x="394" y="203"/>
                </a:cubicBezTo>
                <a:lnTo>
                  <a:pt x="0" y="10287"/>
                </a:lnTo>
                <a:lnTo>
                  <a:pt x="7328" y="10287"/>
                </a:lnTo>
                <a:lnTo>
                  <a:pt x="4022" y="0"/>
                </a:lnTo>
                <a:close/>
              </a:path>
            </a:pathLst>
          </a:custGeom>
          <a:solidFill>
            <a:srgbClr val="EECA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7"/>
          <p:cNvSpPr/>
          <p:nvPr/>
        </p:nvSpPr>
        <p:spPr>
          <a:xfrm>
            <a:off x="6035928" y="7142523"/>
            <a:ext cx="110828" cy="424606"/>
          </a:xfrm>
          <a:custGeom>
            <a:rect b="b" l="l" r="r" t="t"/>
            <a:pathLst>
              <a:path extrusionOk="0" h="3963" w="1035">
                <a:moveTo>
                  <a:pt x="1034" y="0"/>
                </a:moveTo>
                <a:lnTo>
                  <a:pt x="1" y="3962"/>
                </a:lnTo>
                <a:cubicBezTo>
                  <a:pt x="294" y="3789"/>
                  <a:pt x="551" y="3612"/>
                  <a:pt x="751" y="3425"/>
                </a:cubicBezTo>
                <a:lnTo>
                  <a:pt x="1034"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7"/>
          <p:cNvSpPr/>
          <p:nvPr/>
        </p:nvSpPr>
        <p:spPr>
          <a:xfrm>
            <a:off x="5727641" y="6520135"/>
            <a:ext cx="665288" cy="3210632"/>
          </a:xfrm>
          <a:custGeom>
            <a:rect b="b" l="l" r="r" t="t"/>
            <a:pathLst>
              <a:path extrusionOk="0" h="29966" w="6213">
                <a:moveTo>
                  <a:pt x="6213" y="0"/>
                </a:moveTo>
                <a:lnTo>
                  <a:pt x="3630" y="9234"/>
                </a:lnTo>
                <a:lnTo>
                  <a:pt x="1" y="29965"/>
                </a:lnTo>
                <a:lnTo>
                  <a:pt x="5042" y="29965"/>
                </a:lnTo>
                <a:lnTo>
                  <a:pt x="62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7"/>
          <p:cNvSpPr/>
          <p:nvPr/>
        </p:nvSpPr>
        <p:spPr>
          <a:xfrm>
            <a:off x="6781428" y="6498385"/>
            <a:ext cx="557137" cy="3232382"/>
          </a:xfrm>
          <a:custGeom>
            <a:rect b="b" l="l" r="r" t="t"/>
            <a:pathLst>
              <a:path extrusionOk="0" h="30169" w="5203">
                <a:moveTo>
                  <a:pt x="0" y="0"/>
                </a:moveTo>
                <a:lnTo>
                  <a:pt x="0" y="30168"/>
                </a:lnTo>
                <a:lnTo>
                  <a:pt x="5203" y="30168"/>
                </a:lnTo>
                <a:lnTo>
                  <a:pt x="3423" y="12233"/>
                </a:lnTo>
                <a:lnTo>
                  <a:pt x="2943" y="7421"/>
                </a:lnTo>
                <a:lnTo>
                  <a:pt x="2730" y="6881"/>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7"/>
          <p:cNvSpPr/>
          <p:nvPr/>
        </p:nvSpPr>
        <p:spPr>
          <a:xfrm>
            <a:off x="6781428" y="7060345"/>
            <a:ext cx="366642" cy="829069"/>
          </a:xfrm>
          <a:custGeom>
            <a:rect b="b" l="l" r="r" t="t"/>
            <a:pathLst>
              <a:path extrusionOk="0" h="7738" w="3424">
                <a:moveTo>
                  <a:pt x="1613" y="0"/>
                </a:moveTo>
                <a:lnTo>
                  <a:pt x="1533" y="1170"/>
                </a:lnTo>
                <a:lnTo>
                  <a:pt x="0" y="2016"/>
                </a:lnTo>
                <a:lnTo>
                  <a:pt x="0" y="7738"/>
                </a:lnTo>
                <a:cubicBezTo>
                  <a:pt x="913" y="7611"/>
                  <a:pt x="2130" y="7385"/>
                  <a:pt x="3423" y="6988"/>
                </a:cubicBezTo>
                <a:lnTo>
                  <a:pt x="2943" y="2176"/>
                </a:lnTo>
                <a:lnTo>
                  <a:pt x="2730" y="1636"/>
                </a:lnTo>
                <a:lnTo>
                  <a:pt x="1613"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7"/>
          <p:cNvSpPr/>
          <p:nvPr/>
        </p:nvSpPr>
        <p:spPr>
          <a:xfrm>
            <a:off x="6444550" y="7276343"/>
            <a:ext cx="336981" cy="324213"/>
          </a:xfrm>
          <a:custGeom>
            <a:rect b="b" l="l" r="r" t="t"/>
            <a:pathLst>
              <a:path extrusionOk="0" h="3026" w="3147">
                <a:moveTo>
                  <a:pt x="3146" y="0"/>
                </a:moveTo>
                <a:lnTo>
                  <a:pt x="1" y="1733"/>
                </a:lnTo>
                <a:lnTo>
                  <a:pt x="477" y="3026"/>
                </a:lnTo>
                <a:lnTo>
                  <a:pt x="3146" y="3026"/>
                </a:lnTo>
                <a:lnTo>
                  <a:pt x="3146" y="0"/>
                </a:lnTo>
                <a:close/>
              </a:path>
            </a:pathLst>
          </a:custGeom>
          <a:solidFill>
            <a:srgbClr val="4D88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7"/>
          <p:cNvSpPr/>
          <p:nvPr/>
        </p:nvSpPr>
        <p:spPr>
          <a:xfrm>
            <a:off x="6495628" y="7600448"/>
            <a:ext cx="285904" cy="306963"/>
          </a:xfrm>
          <a:custGeom>
            <a:rect b="b" l="l" r="r" t="t"/>
            <a:pathLst>
              <a:path extrusionOk="0" h="2865" w="2670">
                <a:moveTo>
                  <a:pt x="0" y="1"/>
                </a:moveTo>
                <a:lnTo>
                  <a:pt x="1057" y="2864"/>
                </a:lnTo>
                <a:cubicBezTo>
                  <a:pt x="1057" y="2864"/>
                  <a:pt x="1686" y="2837"/>
                  <a:pt x="2669" y="2697"/>
                </a:cubicBezTo>
                <a:lnTo>
                  <a:pt x="2669" y="1"/>
                </a:lnTo>
                <a:close/>
              </a:path>
            </a:pathLst>
          </a:custGeom>
          <a:solidFill>
            <a:srgbClr val="B823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7"/>
          <p:cNvSpPr/>
          <p:nvPr/>
        </p:nvSpPr>
        <p:spPr>
          <a:xfrm>
            <a:off x="6189804" y="7086059"/>
            <a:ext cx="968967" cy="1115139"/>
          </a:xfrm>
          <a:custGeom>
            <a:rect b="b" l="l" r="r" t="t"/>
            <a:pathLst>
              <a:path extrusionOk="0" h="10408" w="9049">
                <a:moveTo>
                  <a:pt x="5765" y="0"/>
                </a:moveTo>
                <a:lnTo>
                  <a:pt x="0" y="2826"/>
                </a:lnTo>
                <a:lnTo>
                  <a:pt x="3266" y="10407"/>
                </a:lnTo>
                <a:lnTo>
                  <a:pt x="9048" y="7768"/>
                </a:lnTo>
                <a:lnTo>
                  <a:pt x="5765" y="0"/>
                </a:ln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7"/>
          <p:cNvSpPr/>
          <p:nvPr/>
        </p:nvSpPr>
        <p:spPr>
          <a:xfrm>
            <a:off x="6198370" y="7510555"/>
            <a:ext cx="446845" cy="337070"/>
          </a:xfrm>
          <a:custGeom>
            <a:rect b="b" l="l" r="r" t="t"/>
            <a:pathLst>
              <a:path extrusionOk="0" h="3146" w="4173">
                <a:moveTo>
                  <a:pt x="3110" y="0"/>
                </a:moveTo>
                <a:cubicBezTo>
                  <a:pt x="3110" y="0"/>
                  <a:pt x="2559" y="140"/>
                  <a:pt x="2066" y="194"/>
                </a:cubicBezTo>
                <a:cubicBezTo>
                  <a:pt x="1337" y="270"/>
                  <a:pt x="506" y="490"/>
                  <a:pt x="550" y="727"/>
                </a:cubicBezTo>
                <a:cubicBezTo>
                  <a:pt x="584" y="922"/>
                  <a:pt x="757" y="1036"/>
                  <a:pt x="1031" y="1036"/>
                </a:cubicBezTo>
                <a:cubicBezTo>
                  <a:pt x="1163" y="1036"/>
                  <a:pt x="1319" y="1010"/>
                  <a:pt x="1493" y="953"/>
                </a:cubicBezTo>
                <a:lnTo>
                  <a:pt x="1493" y="953"/>
                </a:lnTo>
                <a:cubicBezTo>
                  <a:pt x="734" y="1440"/>
                  <a:pt x="0" y="1987"/>
                  <a:pt x="34" y="2263"/>
                </a:cubicBezTo>
                <a:cubicBezTo>
                  <a:pt x="56" y="2438"/>
                  <a:pt x="192" y="2465"/>
                  <a:pt x="274" y="2465"/>
                </a:cubicBezTo>
                <a:cubicBezTo>
                  <a:pt x="311" y="2465"/>
                  <a:pt x="337" y="2459"/>
                  <a:pt x="337" y="2459"/>
                </a:cubicBezTo>
                <a:lnTo>
                  <a:pt x="337" y="2459"/>
                </a:lnTo>
                <a:cubicBezTo>
                  <a:pt x="337" y="2459"/>
                  <a:pt x="240" y="2630"/>
                  <a:pt x="380" y="2759"/>
                </a:cubicBezTo>
                <a:cubicBezTo>
                  <a:pt x="431" y="2808"/>
                  <a:pt x="504" y="2823"/>
                  <a:pt x="575" y="2823"/>
                </a:cubicBezTo>
                <a:cubicBezTo>
                  <a:pt x="696" y="2823"/>
                  <a:pt x="814" y="2779"/>
                  <a:pt x="814" y="2779"/>
                </a:cubicBezTo>
                <a:lnTo>
                  <a:pt x="814" y="2779"/>
                </a:lnTo>
                <a:cubicBezTo>
                  <a:pt x="814" y="2779"/>
                  <a:pt x="686" y="2916"/>
                  <a:pt x="857" y="3083"/>
                </a:cubicBezTo>
                <a:cubicBezTo>
                  <a:pt x="902" y="3127"/>
                  <a:pt x="1019" y="3145"/>
                  <a:pt x="1182" y="3145"/>
                </a:cubicBezTo>
                <a:cubicBezTo>
                  <a:pt x="2036" y="3145"/>
                  <a:pt x="4173" y="2643"/>
                  <a:pt x="4173" y="2643"/>
                </a:cubicBezTo>
                <a:lnTo>
                  <a:pt x="3110" y="0"/>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7"/>
          <p:cNvSpPr/>
          <p:nvPr/>
        </p:nvSpPr>
        <p:spPr>
          <a:xfrm>
            <a:off x="6226854" y="7685518"/>
            <a:ext cx="128282" cy="96428"/>
          </a:xfrm>
          <a:custGeom>
            <a:rect b="b" l="l" r="r" t="t"/>
            <a:pathLst>
              <a:path extrusionOk="0" h="900" w="1198">
                <a:moveTo>
                  <a:pt x="1111" y="0"/>
                </a:moveTo>
                <a:cubicBezTo>
                  <a:pt x="444" y="327"/>
                  <a:pt x="17" y="737"/>
                  <a:pt x="1" y="757"/>
                </a:cubicBezTo>
                <a:lnTo>
                  <a:pt x="141" y="900"/>
                </a:lnTo>
                <a:cubicBezTo>
                  <a:pt x="145" y="897"/>
                  <a:pt x="560" y="494"/>
                  <a:pt x="1197" y="183"/>
                </a:cubicBezTo>
                <a:lnTo>
                  <a:pt x="1111"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7"/>
          <p:cNvSpPr/>
          <p:nvPr/>
        </p:nvSpPr>
        <p:spPr>
          <a:xfrm>
            <a:off x="6279324" y="7741875"/>
            <a:ext cx="109650" cy="75535"/>
          </a:xfrm>
          <a:custGeom>
            <a:rect b="b" l="l" r="r" t="t"/>
            <a:pathLst>
              <a:path extrusionOk="0" h="705" w="1024">
                <a:moveTo>
                  <a:pt x="937" y="0"/>
                </a:moveTo>
                <a:cubicBezTo>
                  <a:pt x="474" y="217"/>
                  <a:pt x="21" y="527"/>
                  <a:pt x="1" y="540"/>
                </a:cubicBezTo>
                <a:lnTo>
                  <a:pt x="118" y="704"/>
                </a:lnTo>
                <a:cubicBezTo>
                  <a:pt x="121" y="704"/>
                  <a:pt x="574" y="394"/>
                  <a:pt x="1024" y="184"/>
                </a:cubicBezTo>
                <a:lnTo>
                  <a:pt x="93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7"/>
          <p:cNvSpPr/>
          <p:nvPr/>
        </p:nvSpPr>
        <p:spPr>
          <a:xfrm>
            <a:off x="6504837" y="6498385"/>
            <a:ext cx="1097035" cy="1348174"/>
          </a:xfrm>
          <a:custGeom>
            <a:rect b="b" l="l" r="r" t="t"/>
            <a:pathLst>
              <a:path extrusionOk="0" h="12583" w="10245">
                <a:moveTo>
                  <a:pt x="2583" y="0"/>
                </a:moveTo>
                <a:lnTo>
                  <a:pt x="4196" y="5245"/>
                </a:lnTo>
                <a:lnTo>
                  <a:pt x="4559" y="6695"/>
                </a:lnTo>
                <a:lnTo>
                  <a:pt x="1" y="9158"/>
                </a:lnTo>
                <a:lnTo>
                  <a:pt x="1294" y="12583"/>
                </a:lnTo>
                <a:cubicBezTo>
                  <a:pt x="1294" y="12583"/>
                  <a:pt x="7989" y="12020"/>
                  <a:pt x="8995" y="8994"/>
                </a:cubicBezTo>
                <a:cubicBezTo>
                  <a:pt x="10245" y="5245"/>
                  <a:pt x="5969" y="243"/>
                  <a:pt x="5486" y="123"/>
                </a:cubicBezTo>
                <a:cubicBezTo>
                  <a:pt x="5002" y="0"/>
                  <a:pt x="2583" y="0"/>
                  <a:pt x="25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7"/>
          <p:cNvSpPr/>
          <p:nvPr/>
        </p:nvSpPr>
        <p:spPr>
          <a:xfrm>
            <a:off x="6772862" y="6491957"/>
            <a:ext cx="233113" cy="655284"/>
          </a:xfrm>
          <a:custGeom>
            <a:rect b="b" l="l" r="r" t="t"/>
            <a:pathLst>
              <a:path extrusionOk="0" h="6116" w="2177">
                <a:moveTo>
                  <a:pt x="160" y="0"/>
                </a:moveTo>
                <a:lnTo>
                  <a:pt x="0" y="123"/>
                </a:lnTo>
                <a:lnTo>
                  <a:pt x="1950" y="2736"/>
                </a:lnTo>
                <a:lnTo>
                  <a:pt x="793" y="3442"/>
                </a:lnTo>
                <a:lnTo>
                  <a:pt x="767" y="3589"/>
                </a:lnTo>
                <a:lnTo>
                  <a:pt x="1564" y="4656"/>
                </a:lnTo>
                <a:lnTo>
                  <a:pt x="457" y="5985"/>
                </a:lnTo>
                <a:lnTo>
                  <a:pt x="613" y="6115"/>
                </a:lnTo>
                <a:lnTo>
                  <a:pt x="1770" y="4722"/>
                </a:lnTo>
                <a:lnTo>
                  <a:pt x="1773" y="4599"/>
                </a:lnTo>
                <a:lnTo>
                  <a:pt x="993" y="3559"/>
                </a:lnTo>
                <a:lnTo>
                  <a:pt x="2150" y="2849"/>
                </a:lnTo>
                <a:lnTo>
                  <a:pt x="2176" y="2703"/>
                </a:lnTo>
                <a:lnTo>
                  <a:pt x="160"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7"/>
          <p:cNvSpPr/>
          <p:nvPr/>
        </p:nvSpPr>
        <p:spPr>
          <a:xfrm>
            <a:off x="6168066" y="6513707"/>
            <a:ext cx="233434" cy="710676"/>
          </a:xfrm>
          <a:custGeom>
            <a:rect b="b" l="l" r="r" t="t"/>
            <a:pathLst>
              <a:path extrusionOk="0" h="6633" w="2180">
                <a:moveTo>
                  <a:pt x="2016" y="0"/>
                </a:moveTo>
                <a:lnTo>
                  <a:pt x="0" y="2703"/>
                </a:lnTo>
                <a:lnTo>
                  <a:pt x="30" y="2850"/>
                </a:lnTo>
                <a:lnTo>
                  <a:pt x="1186" y="3556"/>
                </a:lnTo>
                <a:lnTo>
                  <a:pt x="403" y="4596"/>
                </a:lnTo>
                <a:lnTo>
                  <a:pt x="403" y="4716"/>
                </a:lnTo>
                <a:lnTo>
                  <a:pt x="1753" y="6632"/>
                </a:lnTo>
                <a:lnTo>
                  <a:pt x="1920" y="6515"/>
                </a:lnTo>
                <a:lnTo>
                  <a:pt x="610" y="4659"/>
                </a:lnTo>
                <a:lnTo>
                  <a:pt x="1413" y="3590"/>
                </a:lnTo>
                <a:lnTo>
                  <a:pt x="1383" y="3443"/>
                </a:lnTo>
                <a:lnTo>
                  <a:pt x="230" y="2733"/>
                </a:lnTo>
                <a:lnTo>
                  <a:pt x="2179" y="120"/>
                </a:lnTo>
                <a:lnTo>
                  <a:pt x="2016"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7"/>
          <p:cNvSpPr/>
          <p:nvPr/>
        </p:nvSpPr>
        <p:spPr>
          <a:xfrm>
            <a:off x="7073974" y="10467245"/>
            <a:ext cx="344798" cy="425570"/>
          </a:xfrm>
          <a:custGeom>
            <a:rect b="b" l="l" r="r" t="t"/>
            <a:pathLst>
              <a:path extrusionOk="0" h="3972" w="3220">
                <a:moveTo>
                  <a:pt x="3146" y="0"/>
                </a:moveTo>
                <a:cubicBezTo>
                  <a:pt x="2340" y="313"/>
                  <a:pt x="1617" y="849"/>
                  <a:pt x="1054" y="1556"/>
                </a:cubicBezTo>
                <a:cubicBezTo>
                  <a:pt x="491" y="2263"/>
                  <a:pt x="124" y="3089"/>
                  <a:pt x="1" y="3945"/>
                </a:cubicBezTo>
                <a:lnTo>
                  <a:pt x="201" y="3972"/>
                </a:lnTo>
                <a:cubicBezTo>
                  <a:pt x="321" y="3152"/>
                  <a:pt x="671" y="2359"/>
                  <a:pt x="1211" y="1683"/>
                </a:cubicBezTo>
                <a:cubicBezTo>
                  <a:pt x="1751" y="1003"/>
                  <a:pt x="2447" y="486"/>
                  <a:pt x="3220" y="190"/>
                </a:cubicBezTo>
                <a:lnTo>
                  <a:pt x="31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7"/>
          <p:cNvSpPr/>
          <p:nvPr/>
        </p:nvSpPr>
        <p:spPr>
          <a:xfrm>
            <a:off x="6050598" y="10467245"/>
            <a:ext cx="344798" cy="425570"/>
          </a:xfrm>
          <a:custGeom>
            <a:rect b="b" l="l" r="r" t="t"/>
            <a:pathLst>
              <a:path extrusionOk="0" h="3972" w="3220">
                <a:moveTo>
                  <a:pt x="3146" y="0"/>
                </a:moveTo>
                <a:cubicBezTo>
                  <a:pt x="2340" y="313"/>
                  <a:pt x="1614" y="849"/>
                  <a:pt x="1051" y="1556"/>
                </a:cubicBezTo>
                <a:cubicBezTo>
                  <a:pt x="487" y="2263"/>
                  <a:pt x="124" y="3089"/>
                  <a:pt x="1" y="3945"/>
                </a:cubicBezTo>
                <a:lnTo>
                  <a:pt x="201" y="3972"/>
                </a:lnTo>
                <a:cubicBezTo>
                  <a:pt x="321" y="3152"/>
                  <a:pt x="667" y="2359"/>
                  <a:pt x="1211" y="1683"/>
                </a:cubicBezTo>
                <a:cubicBezTo>
                  <a:pt x="1751" y="1003"/>
                  <a:pt x="2446" y="486"/>
                  <a:pt x="3220" y="190"/>
                </a:cubicBezTo>
                <a:lnTo>
                  <a:pt x="31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7"/>
          <p:cNvSpPr/>
          <p:nvPr/>
        </p:nvSpPr>
        <p:spPr>
          <a:xfrm>
            <a:off x="5756660" y="9553860"/>
            <a:ext cx="517411" cy="21536"/>
          </a:xfrm>
          <a:custGeom>
            <a:rect b="b" l="l" r="r" t="t"/>
            <a:pathLst>
              <a:path extrusionOk="0" h="201" w="4832">
                <a:moveTo>
                  <a:pt x="0" y="0"/>
                </a:moveTo>
                <a:lnTo>
                  <a:pt x="0" y="200"/>
                </a:lnTo>
                <a:lnTo>
                  <a:pt x="4831" y="200"/>
                </a:lnTo>
                <a:lnTo>
                  <a:pt x="4831"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7"/>
          <p:cNvSpPr/>
          <p:nvPr/>
        </p:nvSpPr>
        <p:spPr>
          <a:xfrm>
            <a:off x="6781428" y="9553860"/>
            <a:ext cx="540647" cy="21536"/>
          </a:xfrm>
          <a:custGeom>
            <a:rect b="b" l="l" r="r" t="t"/>
            <a:pathLst>
              <a:path extrusionOk="0" h="201" w="5049">
                <a:moveTo>
                  <a:pt x="0" y="0"/>
                </a:moveTo>
                <a:lnTo>
                  <a:pt x="0" y="200"/>
                </a:lnTo>
                <a:lnTo>
                  <a:pt x="5049" y="200"/>
                </a:lnTo>
                <a:lnTo>
                  <a:pt x="5049"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7"/>
          <p:cNvSpPr/>
          <p:nvPr/>
        </p:nvSpPr>
        <p:spPr>
          <a:xfrm>
            <a:off x="6667601" y="7717232"/>
            <a:ext cx="73671" cy="73714"/>
          </a:xfrm>
          <a:custGeom>
            <a:rect b="b" l="l" r="r" t="t"/>
            <a:pathLst>
              <a:path extrusionOk="0" h="688" w="688">
                <a:moveTo>
                  <a:pt x="343" y="204"/>
                </a:moveTo>
                <a:cubicBezTo>
                  <a:pt x="423" y="204"/>
                  <a:pt x="487" y="267"/>
                  <a:pt x="487" y="344"/>
                </a:cubicBezTo>
                <a:cubicBezTo>
                  <a:pt x="487" y="421"/>
                  <a:pt x="423" y="484"/>
                  <a:pt x="343" y="484"/>
                </a:cubicBezTo>
                <a:cubicBezTo>
                  <a:pt x="267" y="484"/>
                  <a:pt x="203" y="421"/>
                  <a:pt x="203" y="344"/>
                </a:cubicBezTo>
                <a:cubicBezTo>
                  <a:pt x="203" y="267"/>
                  <a:pt x="267" y="204"/>
                  <a:pt x="343" y="204"/>
                </a:cubicBezTo>
                <a:close/>
                <a:moveTo>
                  <a:pt x="343" y="1"/>
                </a:moveTo>
                <a:cubicBezTo>
                  <a:pt x="157" y="1"/>
                  <a:pt x="0" y="154"/>
                  <a:pt x="0" y="344"/>
                </a:cubicBezTo>
                <a:cubicBezTo>
                  <a:pt x="0" y="534"/>
                  <a:pt x="157" y="687"/>
                  <a:pt x="343" y="687"/>
                </a:cubicBezTo>
                <a:cubicBezTo>
                  <a:pt x="534" y="687"/>
                  <a:pt x="687" y="534"/>
                  <a:pt x="687" y="344"/>
                </a:cubicBezTo>
                <a:cubicBezTo>
                  <a:pt x="687" y="154"/>
                  <a:pt x="534" y="1"/>
                  <a:pt x="343"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7"/>
          <p:cNvSpPr/>
          <p:nvPr/>
        </p:nvSpPr>
        <p:spPr>
          <a:xfrm>
            <a:off x="5426100" y="7646197"/>
            <a:ext cx="73671" cy="73285"/>
          </a:xfrm>
          <a:custGeom>
            <a:rect b="b" l="l" r="r" t="t"/>
            <a:pathLst>
              <a:path extrusionOk="0" h="684" w="688">
                <a:moveTo>
                  <a:pt x="345" y="201"/>
                </a:moveTo>
                <a:cubicBezTo>
                  <a:pt x="421" y="201"/>
                  <a:pt x="485" y="264"/>
                  <a:pt x="485" y="341"/>
                </a:cubicBezTo>
                <a:cubicBezTo>
                  <a:pt x="485" y="421"/>
                  <a:pt x="421" y="484"/>
                  <a:pt x="345" y="484"/>
                </a:cubicBezTo>
                <a:cubicBezTo>
                  <a:pt x="265" y="484"/>
                  <a:pt x="201" y="421"/>
                  <a:pt x="201" y="341"/>
                </a:cubicBezTo>
                <a:cubicBezTo>
                  <a:pt x="201" y="264"/>
                  <a:pt x="265" y="201"/>
                  <a:pt x="345" y="201"/>
                </a:cubicBezTo>
                <a:close/>
                <a:moveTo>
                  <a:pt x="345" y="1"/>
                </a:moveTo>
                <a:cubicBezTo>
                  <a:pt x="154" y="1"/>
                  <a:pt x="1" y="154"/>
                  <a:pt x="1" y="341"/>
                </a:cubicBezTo>
                <a:cubicBezTo>
                  <a:pt x="1" y="530"/>
                  <a:pt x="154" y="684"/>
                  <a:pt x="345" y="684"/>
                </a:cubicBezTo>
                <a:cubicBezTo>
                  <a:pt x="534" y="684"/>
                  <a:pt x="688" y="530"/>
                  <a:pt x="688" y="341"/>
                </a:cubicBezTo>
                <a:cubicBezTo>
                  <a:pt x="688" y="154"/>
                  <a:pt x="534" y="1"/>
                  <a:pt x="345"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7"/>
          <p:cNvSpPr/>
          <p:nvPr/>
        </p:nvSpPr>
        <p:spPr>
          <a:xfrm>
            <a:off x="229400" y="278175"/>
            <a:ext cx="7778819" cy="2541112"/>
          </a:xfrm>
          <a:custGeom>
            <a:rect b="b" l="l" r="r" t="t"/>
            <a:pathLst>
              <a:path extrusionOk="0" h="20429" w="17059">
                <a:moveTo>
                  <a:pt x="166" y="1"/>
                </a:moveTo>
                <a:cubicBezTo>
                  <a:pt x="74" y="1"/>
                  <a:pt x="0" y="78"/>
                  <a:pt x="0" y="168"/>
                </a:cubicBezTo>
                <a:lnTo>
                  <a:pt x="0" y="20262"/>
                </a:lnTo>
                <a:cubicBezTo>
                  <a:pt x="0" y="20355"/>
                  <a:pt x="74" y="20429"/>
                  <a:pt x="166" y="20429"/>
                </a:cubicBezTo>
                <a:lnTo>
                  <a:pt x="16892" y="20429"/>
                </a:lnTo>
                <a:cubicBezTo>
                  <a:pt x="16985" y="20429"/>
                  <a:pt x="17058" y="20355"/>
                  <a:pt x="17058" y="20262"/>
                </a:cubicBezTo>
                <a:lnTo>
                  <a:pt x="17058" y="168"/>
                </a:lnTo>
                <a:cubicBezTo>
                  <a:pt x="17058" y="78"/>
                  <a:pt x="16985" y="1"/>
                  <a:pt x="16892" y="1"/>
                </a:cubicBezTo>
                <a:close/>
              </a:path>
            </a:pathLst>
          </a:custGeom>
          <a:solidFill>
            <a:srgbClr val="0085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2" name="Google Shape;312;p37"/>
          <p:cNvCxnSpPr/>
          <p:nvPr/>
        </p:nvCxnSpPr>
        <p:spPr>
          <a:xfrm>
            <a:off x="521350" y="166850"/>
            <a:ext cx="0" cy="3514500"/>
          </a:xfrm>
          <a:prstGeom prst="straightConnector1">
            <a:avLst/>
          </a:prstGeom>
          <a:noFill/>
          <a:ln cap="flat" cmpd="sng" w="76200">
            <a:solidFill>
              <a:srgbClr val="FFFFFF"/>
            </a:solidFill>
            <a:prstDash val="dash"/>
            <a:round/>
            <a:headEnd len="med" w="med" type="none"/>
            <a:tailEnd len="med" w="med" type="none"/>
          </a:ln>
        </p:spPr>
      </p:cxnSp>
      <p:sp>
        <p:nvSpPr>
          <p:cNvPr id="313" name="Google Shape;313;p37"/>
          <p:cNvSpPr txBox="1"/>
          <p:nvPr/>
        </p:nvSpPr>
        <p:spPr>
          <a:xfrm>
            <a:off x="0" y="2819275"/>
            <a:ext cx="8229600" cy="207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500">
                <a:solidFill>
                  <a:srgbClr val="FFFFFF"/>
                </a:solidFill>
                <a:latin typeface="Barlow SemiBold"/>
                <a:ea typeface="Barlow SemiBold"/>
                <a:cs typeface="Barlow SemiBold"/>
                <a:sym typeface="Barlow SemiBold"/>
              </a:rPr>
              <a:t>COMPUTERIZED PHYSICIAN ORDER ENTRY</a:t>
            </a:r>
            <a:endParaRPr sz="5900">
              <a:solidFill>
                <a:srgbClr val="FFFFFF"/>
              </a:solidFill>
              <a:latin typeface="Barlow SemiBold"/>
              <a:ea typeface="Barlow SemiBold"/>
              <a:cs typeface="Barlow SemiBold"/>
              <a:sym typeface="Barlow SemiBold"/>
            </a:endParaRPr>
          </a:p>
        </p:txBody>
      </p:sp>
      <p:cxnSp>
        <p:nvCxnSpPr>
          <p:cNvPr id="314" name="Google Shape;314;p37"/>
          <p:cNvCxnSpPr/>
          <p:nvPr/>
        </p:nvCxnSpPr>
        <p:spPr>
          <a:xfrm>
            <a:off x="7751575" y="6547163"/>
            <a:ext cx="21000" cy="5192700"/>
          </a:xfrm>
          <a:prstGeom prst="straightConnector1">
            <a:avLst/>
          </a:prstGeom>
          <a:noFill/>
          <a:ln cap="flat" cmpd="sng" w="76200">
            <a:solidFill>
              <a:srgbClr val="FFFFFF"/>
            </a:solidFill>
            <a:prstDash val="dash"/>
            <a:round/>
            <a:headEnd len="med" w="med" type="none"/>
            <a:tailEnd len="med" w="med" type="none"/>
          </a:ln>
        </p:spPr>
      </p:cxnSp>
      <p:sp>
        <p:nvSpPr>
          <p:cNvPr id="315" name="Google Shape;315;p37"/>
          <p:cNvSpPr txBox="1"/>
          <p:nvPr/>
        </p:nvSpPr>
        <p:spPr>
          <a:xfrm>
            <a:off x="6369550" y="10952475"/>
            <a:ext cx="1364400" cy="42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rgbClr val="1C3678"/>
                </a:solidFill>
                <a:latin typeface="Barlow"/>
                <a:ea typeface="Barlow"/>
                <a:cs typeface="Barlow"/>
                <a:sym typeface="Barlow"/>
                <a:hlinkClick r:id="rId3">
                  <a:extLst>
                    <a:ext uri="{A12FA001-AC4F-418D-AE19-62706E023703}">
                      <ahyp:hlinkClr val="tx"/>
                    </a:ext>
                  </a:extLst>
                </a:hlinkClick>
              </a:rPr>
              <a:t>Editing File</a:t>
            </a:r>
            <a:endParaRPr b="1" sz="1800">
              <a:solidFill>
                <a:srgbClr val="FFFFFF"/>
              </a:solidFill>
              <a:latin typeface="Barlow"/>
              <a:ea typeface="Barlow"/>
              <a:cs typeface="Barlow"/>
              <a:sym typeface="Barlow"/>
            </a:endParaRPr>
          </a:p>
        </p:txBody>
      </p:sp>
      <p:sp>
        <p:nvSpPr>
          <p:cNvPr id="316" name="Google Shape;316;p37"/>
          <p:cNvSpPr txBox="1"/>
          <p:nvPr/>
        </p:nvSpPr>
        <p:spPr>
          <a:xfrm>
            <a:off x="229400" y="9443000"/>
            <a:ext cx="1996500" cy="11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ora"/>
                <a:ea typeface="Lora"/>
                <a:cs typeface="Lora"/>
                <a:sym typeface="Lora"/>
              </a:rPr>
              <a:t>Color index:</a:t>
            </a:r>
            <a:endParaRPr b="1">
              <a:solidFill>
                <a:srgbClr val="FFFFFF"/>
              </a:solidFill>
              <a:latin typeface="Lora"/>
              <a:ea typeface="Lora"/>
              <a:cs typeface="Lora"/>
              <a:sym typeface="Lora"/>
            </a:endParaRPr>
          </a:p>
          <a:p>
            <a:pPr indent="-317500" lvl="0" marL="457200" rtl="0" algn="l">
              <a:spcBef>
                <a:spcPts val="0"/>
              </a:spcBef>
              <a:spcAft>
                <a:spcPts val="0"/>
              </a:spcAft>
              <a:buClr>
                <a:srgbClr val="FF0000"/>
              </a:buClr>
              <a:buSzPts val="1400"/>
              <a:buFont typeface="Lora"/>
              <a:buChar char="-"/>
            </a:pPr>
            <a:r>
              <a:rPr b="1" lang="en">
                <a:solidFill>
                  <a:srgbClr val="FF0000"/>
                </a:solidFill>
                <a:latin typeface="Lora"/>
                <a:ea typeface="Lora"/>
                <a:cs typeface="Lora"/>
                <a:sym typeface="Lora"/>
              </a:rPr>
              <a:t>Important</a:t>
            </a:r>
            <a:endParaRPr b="1">
              <a:solidFill>
                <a:srgbClr val="FF0000"/>
              </a:solidFill>
              <a:latin typeface="Lora"/>
              <a:ea typeface="Lora"/>
              <a:cs typeface="Lora"/>
              <a:sym typeface="Lora"/>
            </a:endParaRPr>
          </a:p>
          <a:p>
            <a:pPr indent="-317500" lvl="0" marL="457200" rtl="0" algn="l">
              <a:spcBef>
                <a:spcPts val="0"/>
              </a:spcBef>
              <a:spcAft>
                <a:spcPts val="0"/>
              </a:spcAft>
              <a:buClr>
                <a:srgbClr val="BF9000"/>
              </a:buClr>
              <a:buSzPts val="1400"/>
              <a:buFont typeface="Lora"/>
              <a:buChar char="🌟"/>
            </a:pPr>
            <a:r>
              <a:rPr b="1" lang="en">
                <a:solidFill>
                  <a:srgbClr val="BF9000"/>
                </a:solidFill>
                <a:latin typeface="Lora"/>
                <a:ea typeface="Lora"/>
                <a:cs typeface="Lora"/>
                <a:sym typeface="Lora"/>
              </a:rPr>
              <a:t>Golden notes</a:t>
            </a:r>
            <a:endParaRPr b="1">
              <a:solidFill>
                <a:srgbClr val="BF9000"/>
              </a:solidFill>
              <a:latin typeface="Lora"/>
              <a:ea typeface="Lora"/>
              <a:cs typeface="Lora"/>
              <a:sym typeface="Lora"/>
            </a:endParaRPr>
          </a:p>
          <a:p>
            <a:pPr indent="-317500" lvl="0" marL="457200" rtl="0" algn="l">
              <a:spcBef>
                <a:spcPts val="0"/>
              </a:spcBef>
              <a:spcAft>
                <a:spcPts val="0"/>
              </a:spcAft>
              <a:buClr>
                <a:srgbClr val="6AA84F"/>
              </a:buClr>
              <a:buSzPts val="1400"/>
              <a:buFont typeface="Lora"/>
              <a:buChar char="-"/>
            </a:pPr>
            <a:r>
              <a:rPr b="1" lang="en">
                <a:solidFill>
                  <a:srgbClr val="6AA84F"/>
                </a:solidFill>
                <a:latin typeface="Lora"/>
                <a:ea typeface="Lora"/>
                <a:cs typeface="Lora"/>
                <a:sym typeface="Lora"/>
              </a:rPr>
              <a:t>Doctors notes</a:t>
            </a:r>
            <a:endParaRPr b="1">
              <a:solidFill>
                <a:srgbClr val="6AA84F"/>
              </a:solidFill>
              <a:latin typeface="Lora"/>
              <a:ea typeface="Lora"/>
              <a:cs typeface="Lora"/>
              <a:sym typeface="Lora"/>
            </a:endParaRPr>
          </a:p>
        </p:txBody>
      </p:sp>
      <p:pic>
        <p:nvPicPr>
          <p:cNvPr id="317" name="Google Shape;317;p37"/>
          <p:cNvPicPr preferRelativeResize="0"/>
          <p:nvPr/>
        </p:nvPicPr>
        <p:blipFill>
          <a:blip r:embed="rId4">
            <a:alphaModFix/>
          </a:blip>
          <a:stretch>
            <a:fillRect/>
          </a:stretch>
        </p:blipFill>
        <p:spPr>
          <a:xfrm>
            <a:off x="7005975" y="393256"/>
            <a:ext cx="929599" cy="9295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49" name="Shape 449"/>
        <p:cNvGrpSpPr/>
        <p:nvPr/>
      </p:nvGrpSpPr>
      <p:grpSpPr>
        <a:xfrm>
          <a:off x="0" y="0"/>
          <a:ext cx="0" cy="0"/>
          <a:chOff x="0" y="0"/>
          <a:chExt cx="0" cy="0"/>
        </a:xfrm>
      </p:grpSpPr>
      <p:pic>
        <p:nvPicPr>
          <p:cNvPr id="450" name="Google Shape;450;p46"/>
          <p:cNvPicPr preferRelativeResize="0"/>
          <p:nvPr/>
        </p:nvPicPr>
        <p:blipFill>
          <a:blip r:embed="rId3">
            <a:alphaModFix/>
          </a:blip>
          <a:stretch>
            <a:fillRect/>
          </a:stretch>
        </p:blipFill>
        <p:spPr>
          <a:xfrm>
            <a:off x="6102050" y="1228851"/>
            <a:ext cx="1864525" cy="1930575"/>
          </a:xfrm>
          <a:prstGeom prst="rect">
            <a:avLst/>
          </a:prstGeom>
          <a:noFill/>
          <a:ln>
            <a:noFill/>
          </a:ln>
        </p:spPr>
      </p:pic>
      <p:sp>
        <p:nvSpPr>
          <p:cNvPr id="451" name="Google Shape;451;p46"/>
          <p:cNvSpPr txBox="1"/>
          <p:nvPr/>
        </p:nvSpPr>
        <p:spPr>
          <a:xfrm>
            <a:off x="0" y="4222650"/>
            <a:ext cx="8229600" cy="35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en" sz="3200">
                <a:solidFill>
                  <a:srgbClr val="00854C"/>
                </a:solidFill>
                <a:latin typeface="Barlow"/>
                <a:ea typeface="Barlow"/>
                <a:cs typeface="Barlow"/>
                <a:sym typeface="Barlow"/>
              </a:rPr>
              <a:t>Challenges</a:t>
            </a:r>
            <a:endParaRPr sz="1500">
              <a:latin typeface="Lora"/>
              <a:ea typeface="Lora"/>
              <a:cs typeface="Lora"/>
              <a:sym typeface="Lora"/>
            </a:endParaRPr>
          </a:p>
          <a:p>
            <a:pPr indent="-323850" lvl="0" marL="457200" rtl="0" algn="l">
              <a:lnSpc>
                <a:spcPct val="115000"/>
              </a:lnSpc>
              <a:spcBef>
                <a:spcPts val="1200"/>
              </a:spcBef>
              <a:spcAft>
                <a:spcPts val="0"/>
              </a:spcAft>
              <a:buClr>
                <a:srgbClr val="000000"/>
              </a:buClr>
              <a:buSzPts val="1500"/>
              <a:buFont typeface="Lora"/>
              <a:buChar char="●"/>
            </a:pPr>
            <a:r>
              <a:rPr lang="en" sz="1500">
                <a:latin typeface="Lora"/>
                <a:ea typeface="Lora"/>
                <a:cs typeface="Lora"/>
                <a:sym typeface="Lora"/>
              </a:rPr>
              <a:t>The upfront cost of implementing CPOE is one major obstacle for hospitals. At Brigham and Women’s Hospital, the cost of developing and implementing CPOE was approximately $1.9 million, with $500,000 maintenance costs per year since.</a:t>
            </a:r>
            <a:endParaRPr sz="1500">
              <a:latin typeface="Lora"/>
              <a:ea typeface="Lora"/>
              <a:cs typeface="Lora"/>
              <a:sym typeface="Lora"/>
            </a:endParaRPr>
          </a:p>
          <a:p>
            <a:pPr indent="-323850" lvl="0" marL="457200" rtl="0" algn="l">
              <a:lnSpc>
                <a:spcPct val="115000"/>
              </a:lnSpc>
              <a:spcBef>
                <a:spcPts val="0"/>
              </a:spcBef>
              <a:spcAft>
                <a:spcPts val="0"/>
              </a:spcAft>
              <a:buClr>
                <a:srgbClr val="000000"/>
              </a:buClr>
              <a:buSzPts val="1500"/>
              <a:buFont typeface="Lora"/>
              <a:buChar char="●"/>
            </a:pPr>
            <a:r>
              <a:rPr b="1" lang="en" sz="1500">
                <a:latin typeface="Lora"/>
                <a:ea typeface="Lora"/>
                <a:cs typeface="Lora"/>
                <a:sym typeface="Lora"/>
              </a:rPr>
              <a:t>Installation</a:t>
            </a:r>
            <a:r>
              <a:rPr lang="en" sz="1500">
                <a:latin typeface="Lora"/>
                <a:ea typeface="Lora"/>
                <a:cs typeface="Lora"/>
                <a:sym typeface="Lora"/>
              </a:rPr>
              <a:t> of even “off the shelf” </a:t>
            </a:r>
            <a:r>
              <a:rPr lang="en" sz="1100">
                <a:solidFill>
                  <a:srgbClr val="6AA84F"/>
                </a:solidFill>
                <a:latin typeface="Lora"/>
                <a:ea typeface="Lora"/>
                <a:cs typeface="Lora"/>
                <a:sym typeface="Lora"/>
              </a:rPr>
              <a:t>ready made</a:t>
            </a:r>
            <a:r>
              <a:rPr lang="en" sz="1500">
                <a:latin typeface="Lora"/>
                <a:ea typeface="Lora"/>
                <a:cs typeface="Lora"/>
                <a:sym typeface="Lora"/>
              </a:rPr>
              <a:t> CPOE packages requires a significant amount of customization for each hospital and can be very expensive.</a:t>
            </a:r>
            <a:endParaRPr sz="1500">
              <a:latin typeface="Lora"/>
              <a:ea typeface="Lora"/>
              <a:cs typeface="Lora"/>
              <a:sym typeface="Lora"/>
            </a:endParaRPr>
          </a:p>
          <a:p>
            <a:pPr indent="-323850" lvl="0" marL="457200" rtl="0" algn="l">
              <a:lnSpc>
                <a:spcPct val="115000"/>
              </a:lnSpc>
              <a:spcBef>
                <a:spcPts val="0"/>
              </a:spcBef>
              <a:spcAft>
                <a:spcPts val="0"/>
              </a:spcAft>
              <a:buClr>
                <a:srgbClr val="000000"/>
              </a:buClr>
              <a:buSzPts val="1500"/>
              <a:buFont typeface="Lora"/>
              <a:buChar char="●"/>
            </a:pPr>
            <a:r>
              <a:rPr b="1" lang="en" sz="1500">
                <a:latin typeface="Lora"/>
                <a:ea typeface="Lora"/>
                <a:cs typeface="Lora"/>
                <a:sym typeface="Lora"/>
              </a:rPr>
              <a:t>Integration</a:t>
            </a:r>
            <a:r>
              <a:rPr lang="en" sz="1500">
                <a:latin typeface="Lora"/>
                <a:ea typeface="Lora"/>
                <a:cs typeface="Lora"/>
                <a:sym typeface="Lora"/>
              </a:rPr>
              <a:t> with other systems, cost, time, technical.</a:t>
            </a:r>
            <a:endParaRPr sz="1500">
              <a:latin typeface="Lora"/>
              <a:ea typeface="Lora"/>
              <a:cs typeface="Lora"/>
              <a:sym typeface="Lora"/>
            </a:endParaRPr>
          </a:p>
          <a:p>
            <a:pPr indent="-323850" lvl="0" marL="457200" rtl="0" algn="l">
              <a:lnSpc>
                <a:spcPct val="115000"/>
              </a:lnSpc>
              <a:spcBef>
                <a:spcPts val="0"/>
              </a:spcBef>
              <a:spcAft>
                <a:spcPts val="0"/>
              </a:spcAft>
              <a:buClr>
                <a:srgbClr val="000000"/>
              </a:buClr>
              <a:buSzPts val="1500"/>
              <a:buFont typeface="Lora"/>
              <a:buChar char="●"/>
            </a:pPr>
            <a:r>
              <a:rPr b="1" lang="en" sz="1500">
                <a:latin typeface="Lora"/>
                <a:ea typeface="Lora"/>
                <a:cs typeface="Lora"/>
                <a:sym typeface="Lora"/>
              </a:rPr>
              <a:t>Cultural</a:t>
            </a:r>
            <a:r>
              <a:rPr lang="en" sz="1500">
                <a:latin typeface="Lora"/>
                <a:ea typeface="Lora"/>
                <a:cs typeface="Lora"/>
                <a:sym typeface="Lora"/>
              </a:rPr>
              <a:t> obstacles to CPOE implementation. For example, some </a:t>
            </a:r>
            <a:r>
              <a:rPr b="1" lang="en" sz="1500">
                <a:solidFill>
                  <a:srgbClr val="FF0000"/>
                </a:solidFill>
                <a:latin typeface="Lora"/>
                <a:ea typeface="Lora"/>
                <a:cs typeface="Lora"/>
                <a:sym typeface="Lora"/>
              </a:rPr>
              <a:t>physicians resist </a:t>
            </a:r>
            <a:r>
              <a:rPr lang="en" sz="1500">
                <a:latin typeface="Lora"/>
                <a:ea typeface="Lora"/>
                <a:cs typeface="Lora"/>
                <a:sym typeface="Lora"/>
              </a:rPr>
              <a:t>utilizing computerized decision support tools, relying instead on practice experience.</a:t>
            </a:r>
            <a:r>
              <a:rPr lang="en" sz="1500">
                <a:solidFill>
                  <a:srgbClr val="6AA84F"/>
                </a:solidFill>
                <a:latin typeface="Lora"/>
                <a:ea typeface="Lora"/>
                <a:cs typeface="Lora"/>
                <a:sym typeface="Lora"/>
              </a:rPr>
              <a:t> </a:t>
            </a:r>
            <a:r>
              <a:rPr lang="en" sz="1100">
                <a:solidFill>
                  <a:srgbClr val="6AA84F"/>
                </a:solidFill>
                <a:latin typeface="Lora"/>
                <a:ea typeface="Lora"/>
                <a:cs typeface="Lora"/>
                <a:sym typeface="Lora"/>
              </a:rPr>
              <a:t>because</a:t>
            </a:r>
            <a:r>
              <a:rPr lang="en" sz="1100">
                <a:solidFill>
                  <a:srgbClr val="6AA84F"/>
                </a:solidFill>
                <a:latin typeface="Lora"/>
                <a:ea typeface="Lora"/>
                <a:cs typeface="Lora"/>
                <a:sym typeface="Lora"/>
              </a:rPr>
              <a:t> they </a:t>
            </a:r>
            <a:r>
              <a:rPr lang="en" sz="1100">
                <a:solidFill>
                  <a:srgbClr val="6AA84F"/>
                </a:solidFill>
                <a:latin typeface="Lora"/>
                <a:ea typeface="Lora"/>
                <a:cs typeface="Lora"/>
                <a:sym typeface="Lora"/>
              </a:rPr>
              <a:t>think</a:t>
            </a:r>
            <a:r>
              <a:rPr lang="en" sz="1100">
                <a:solidFill>
                  <a:srgbClr val="6AA84F"/>
                </a:solidFill>
                <a:latin typeface="Lora"/>
                <a:ea typeface="Lora"/>
                <a:cs typeface="Lora"/>
                <a:sym typeface="Lora"/>
              </a:rPr>
              <a:t> it costs them more time, it is not flexible and the workflow is not smooth</a:t>
            </a:r>
            <a:endParaRPr sz="1100">
              <a:solidFill>
                <a:srgbClr val="6AA84F"/>
              </a:solidFill>
              <a:latin typeface="Lora"/>
              <a:ea typeface="Lora"/>
              <a:cs typeface="Lora"/>
              <a:sym typeface="Lora"/>
            </a:endParaRPr>
          </a:p>
          <a:p>
            <a:pPr indent="0" lvl="0" marL="0" rtl="0" algn="l">
              <a:spcBef>
                <a:spcPts val="1200"/>
              </a:spcBef>
              <a:spcAft>
                <a:spcPts val="0"/>
              </a:spcAft>
              <a:buNone/>
            </a:pPr>
            <a:r>
              <a:t/>
            </a:r>
            <a:endParaRPr>
              <a:latin typeface="Lora"/>
              <a:ea typeface="Lora"/>
              <a:cs typeface="Lora"/>
              <a:sym typeface="Lora"/>
            </a:endParaRPr>
          </a:p>
        </p:txBody>
      </p:sp>
      <p:sp>
        <p:nvSpPr>
          <p:cNvPr id="452" name="Google Shape;452;p46"/>
          <p:cNvSpPr txBox="1"/>
          <p:nvPr/>
        </p:nvSpPr>
        <p:spPr>
          <a:xfrm>
            <a:off x="1696800" y="352425"/>
            <a:ext cx="48360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Examples</a:t>
            </a:r>
            <a:endParaRPr>
              <a:solidFill>
                <a:srgbClr val="00854C"/>
              </a:solidFill>
              <a:latin typeface="Barlow"/>
              <a:ea typeface="Barlow"/>
              <a:cs typeface="Barlow"/>
              <a:sym typeface="Barlow"/>
            </a:endParaRPr>
          </a:p>
        </p:txBody>
      </p:sp>
      <p:sp>
        <p:nvSpPr>
          <p:cNvPr id="453" name="Google Shape;453;p46"/>
          <p:cNvSpPr txBox="1"/>
          <p:nvPr/>
        </p:nvSpPr>
        <p:spPr>
          <a:xfrm>
            <a:off x="0" y="1228850"/>
            <a:ext cx="8229600" cy="31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Examples of Reduced Costs</a:t>
            </a:r>
            <a:endParaRPr b="1" sz="2000">
              <a:solidFill>
                <a:srgbClr val="00854C"/>
              </a:solidFill>
              <a:latin typeface="Lora"/>
              <a:ea typeface="Lora"/>
              <a:cs typeface="Lora"/>
              <a:sym typeface="Lora"/>
            </a:endParaRPr>
          </a:p>
          <a:p>
            <a:pPr indent="-317500" lvl="0" marL="457200" rtl="0" algn="l">
              <a:lnSpc>
                <a:spcPct val="115000"/>
              </a:lnSpc>
              <a:spcBef>
                <a:spcPts val="1200"/>
              </a:spcBef>
              <a:spcAft>
                <a:spcPts val="0"/>
              </a:spcAft>
              <a:buClr>
                <a:schemeClr val="dk1"/>
              </a:buClr>
              <a:buSzPts val="1400"/>
              <a:buFont typeface="Lora"/>
              <a:buChar char="●"/>
            </a:pPr>
            <a:r>
              <a:rPr lang="en">
                <a:solidFill>
                  <a:schemeClr val="dk1"/>
                </a:solidFill>
                <a:latin typeface="Lora"/>
                <a:ea typeface="Lora"/>
                <a:cs typeface="Lora"/>
                <a:sym typeface="Lora"/>
              </a:rPr>
              <a:t>Brigham and Women’s Experience: Cost-Effective</a:t>
            </a:r>
            <a:endParaRPr>
              <a:solidFill>
                <a:schemeClr val="dk1"/>
              </a:solidFill>
              <a:latin typeface="Lora"/>
              <a:ea typeface="Lora"/>
              <a:cs typeface="Lora"/>
              <a:sym typeface="Lora"/>
            </a:endParaRPr>
          </a:p>
          <a:p>
            <a:pPr indent="-317500" lvl="1" marL="9144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$3.7 million implementation.</a:t>
            </a:r>
            <a:endParaRPr>
              <a:solidFill>
                <a:schemeClr val="dk1"/>
              </a:solidFill>
              <a:latin typeface="Lora"/>
              <a:ea typeface="Lora"/>
              <a:cs typeface="Lora"/>
              <a:sym typeface="Lora"/>
            </a:endParaRPr>
          </a:p>
          <a:p>
            <a:pPr indent="-317500" lvl="1" marL="9144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$ 600,000 to $1.1 million operational costs. </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Results:</a:t>
            </a:r>
            <a:endParaRPr>
              <a:solidFill>
                <a:schemeClr val="dk1"/>
              </a:solidFill>
              <a:latin typeface="Lora"/>
              <a:ea typeface="Lora"/>
              <a:cs typeface="Lora"/>
              <a:sym typeface="Lora"/>
            </a:endParaRPr>
          </a:p>
          <a:p>
            <a:pPr indent="-317500" lvl="1" marL="9144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Decreased drug costs.</a:t>
            </a:r>
            <a:endParaRPr>
              <a:solidFill>
                <a:schemeClr val="dk1"/>
              </a:solidFill>
              <a:latin typeface="Lora"/>
              <a:ea typeface="Lora"/>
              <a:cs typeface="Lora"/>
              <a:sym typeface="Lora"/>
            </a:endParaRPr>
          </a:p>
          <a:p>
            <a:pPr indent="-317500" lvl="1" marL="9144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ADE cost is approximately $4,700.</a:t>
            </a:r>
            <a:endParaRPr>
              <a:solidFill>
                <a:schemeClr val="dk1"/>
              </a:solidFill>
              <a:latin typeface="Lora"/>
              <a:ea typeface="Lora"/>
              <a:cs typeface="Lora"/>
              <a:sym typeface="Lora"/>
            </a:endParaRPr>
          </a:p>
          <a:p>
            <a:pPr indent="-317500" lvl="1" marL="9144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The return on initial investment has been $5 to $10 million in annual savings.</a:t>
            </a:r>
            <a:endParaRPr>
              <a:solidFill>
                <a:schemeClr val="dk1"/>
              </a:solidFill>
              <a:latin typeface="Lora"/>
              <a:ea typeface="Lora"/>
              <a:cs typeface="Lora"/>
              <a:sym typeface="Lora"/>
            </a:endParaRPr>
          </a:p>
          <a:p>
            <a:pPr indent="-317500" lvl="1" marL="9144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Full implementation of computerized physician order entry and medication related quality outcomes: a study of 3364 hospitals in 2013 showed that only</a:t>
            </a:r>
            <a:r>
              <a:rPr lang="en">
                <a:solidFill>
                  <a:srgbClr val="FF0000"/>
                </a:solidFill>
                <a:latin typeface="Lora"/>
                <a:ea typeface="Lora"/>
                <a:cs typeface="Lora"/>
                <a:sym typeface="Lora"/>
              </a:rPr>
              <a:t> 8%</a:t>
            </a:r>
            <a:r>
              <a:rPr lang="en">
                <a:solidFill>
                  <a:schemeClr val="dk1"/>
                </a:solidFill>
                <a:latin typeface="Lora"/>
                <a:ea typeface="Lora"/>
                <a:cs typeface="Lora"/>
                <a:sym typeface="Lora"/>
              </a:rPr>
              <a:t> of US hospitals have fully implemented CPOE systems.. </a:t>
            </a:r>
            <a:r>
              <a:rPr lang="en">
                <a:solidFill>
                  <a:srgbClr val="6AA84F"/>
                </a:solidFill>
                <a:latin typeface="Lora"/>
                <a:ea typeface="Lora"/>
                <a:cs typeface="Lora"/>
                <a:sym typeface="Lora"/>
              </a:rPr>
              <a:t>While back in 2005 it was 4%</a:t>
            </a:r>
            <a:endParaRPr b="1" sz="2000">
              <a:solidFill>
                <a:srgbClr val="00854C"/>
              </a:solidFill>
              <a:latin typeface="Lora"/>
              <a:ea typeface="Lora"/>
              <a:cs typeface="Lora"/>
              <a:sym typeface="Lora"/>
            </a:endParaRPr>
          </a:p>
        </p:txBody>
      </p:sp>
      <p:sp>
        <p:nvSpPr>
          <p:cNvPr id="454" name="Google Shape;454;p46"/>
          <p:cNvSpPr txBox="1"/>
          <p:nvPr/>
        </p:nvSpPr>
        <p:spPr>
          <a:xfrm>
            <a:off x="0" y="8605625"/>
            <a:ext cx="8229600" cy="27732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rgbClr val="CC0000"/>
              </a:buClr>
              <a:buSzPts val="1400"/>
              <a:buFont typeface="Lora"/>
              <a:buAutoNum type="arabicPeriod"/>
            </a:pPr>
            <a:r>
              <a:rPr b="1" lang="en">
                <a:solidFill>
                  <a:srgbClr val="CC0000"/>
                </a:solidFill>
                <a:latin typeface="Lora"/>
                <a:ea typeface="Lora"/>
                <a:cs typeface="Lora"/>
                <a:sym typeface="Lora"/>
              </a:rPr>
              <a:t>Leadership</a:t>
            </a:r>
            <a:endParaRPr b="1">
              <a:solidFill>
                <a:srgbClr val="CC0000"/>
              </a:solidFill>
              <a:latin typeface="Lora"/>
              <a:ea typeface="Lora"/>
              <a:cs typeface="Lora"/>
              <a:sym typeface="Lora"/>
            </a:endParaRPr>
          </a:p>
          <a:p>
            <a:pPr indent="-317500" lvl="0" marL="914400" rtl="0" algn="l">
              <a:lnSpc>
                <a:spcPct val="100000"/>
              </a:lnSpc>
              <a:spcBef>
                <a:spcPts val="0"/>
              </a:spcBef>
              <a:spcAft>
                <a:spcPts val="0"/>
              </a:spcAft>
              <a:buClr>
                <a:srgbClr val="292934"/>
              </a:buClr>
              <a:buSzPts val="1400"/>
              <a:buFont typeface="Lora"/>
              <a:buAutoNum type="alphaLcPeriod"/>
            </a:pPr>
            <a:r>
              <a:rPr lang="en">
                <a:solidFill>
                  <a:srgbClr val="292934"/>
                </a:solidFill>
                <a:latin typeface="Lora"/>
                <a:ea typeface="Lora"/>
                <a:cs typeface="Lora"/>
                <a:sym typeface="Lora"/>
              </a:rPr>
              <a:t>Physicians need to lead the effort as the primary users.</a:t>
            </a:r>
            <a:endParaRPr>
              <a:solidFill>
                <a:srgbClr val="292934"/>
              </a:solidFill>
              <a:latin typeface="Lora"/>
              <a:ea typeface="Lora"/>
              <a:cs typeface="Lora"/>
              <a:sym typeface="Lora"/>
            </a:endParaRPr>
          </a:p>
          <a:p>
            <a:pPr indent="-317500" lvl="0" marL="914400" rtl="0" algn="l">
              <a:lnSpc>
                <a:spcPct val="100000"/>
              </a:lnSpc>
              <a:spcBef>
                <a:spcPts val="0"/>
              </a:spcBef>
              <a:spcAft>
                <a:spcPts val="0"/>
              </a:spcAft>
              <a:buClr>
                <a:srgbClr val="292934"/>
              </a:buClr>
              <a:buSzPts val="1400"/>
              <a:buFont typeface="Cairo"/>
              <a:buAutoNum type="alphaLcPeriod"/>
            </a:pPr>
            <a:r>
              <a:rPr lang="en">
                <a:solidFill>
                  <a:srgbClr val="292934"/>
                </a:solidFill>
                <a:latin typeface="Lora"/>
                <a:ea typeface="Lora"/>
                <a:cs typeface="Lora"/>
                <a:sym typeface="Lora"/>
              </a:rPr>
              <a:t>However, CPOE is an</a:t>
            </a:r>
            <a:r>
              <a:rPr b="1" lang="en">
                <a:solidFill>
                  <a:srgbClr val="292934"/>
                </a:solidFill>
                <a:latin typeface="Lora"/>
                <a:ea typeface="Lora"/>
                <a:cs typeface="Lora"/>
                <a:sym typeface="Lora"/>
              </a:rPr>
              <a:t> interdisciplinary project</a:t>
            </a:r>
            <a:r>
              <a:rPr lang="en">
                <a:solidFill>
                  <a:srgbClr val="292934"/>
                </a:solidFill>
                <a:latin typeface="Lora"/>
                <a:ea typeface="Lora"/>
                <a:cs typeface="Lora"/>
                <a:sym typeface="Lora"/>
              </a:rPr>
              <a:t> that requires input and coordination with all clinical groups (nursing, PT/OT, Case Management, Pharmacy, Lab, Radiology, etc.) and I.T.</a:t>
            </a:r>
            <a:endParaRPr>
              <a:solidFill>
                <a:srgbClr val="292934"/>
              </a:solidFill>
              <a:latin typeface="Lora"/>
              <a:ea typeface="Lora"/>
              <a:cs typeface="Lora"/>
              <a:sym typeface="Lora"/>
            </a:endParaRPr>
          </a:p>
          <a:p>
            <a:pPr indent="0" lvl="0" marL="0" rtl="0" algn="l">
              <a:lnSpc>
                <a:spcPct val="100000"/>
              </a:lnSpc>
              <a:spcBef>
                <a:spcPts val="1200"/>
              </a:spcBef>
              <a:spcAft>
                <a:spcPts val="0"/>
              </a:spcAft>
              <a:buNone/>
            </a:pPr>
            <a:r>
              <a:rPr lang="en">
                <a:solidFill>
                  <a:srgbClr val="93A299"/>
                </a:solidFill>
                <a:latin typeface="Lora"/>
                <a:ea typeface="Lora"/>
                <a:cs typeface="Lora"/>
                <a:sym typeface="Lora"/>
              </a:rPr>
              <a:t> </a:t>
            </a:r>
            <a:r>
              <a:rPr lang="en">
                <a:latin typeface="Lora"/>
                <a:ea typeface="Lora"/>
                <a:cs typeface="Lora"/>
                <a:sym typeface="Lora"/>
              </a:rPr>
              <a:t>2.      </a:t>
            </a:r>
            <a:r>
              <a:rPr b="1" lang="en">
                <a:solidFill>
                  <a:srgbClr val="292934"/>
                </a:solidFill>
                <a:latin typeface="Lora"/>
                <a:ea typeface="Lora"/>
                <a:cs typeface="Lora"/>
                <a:sym typeface="Lora"/>
              </a:rPr>
              <a:t>Commitment </a:t>
            </a:r>
            <a:r>
              <a:rPr lang="en">
                <a:solidFill>
                  <a:srgbClr val="6AA84F"/>
                </a:solidFill>
                <a:latin typeface="Lora"/>
                <a:ea typeface="Lora"/>
                <a:cs typeface="Lora"/>
                <a:sym typeface="Lora"/>
              </a:rPr>
              <a:t>(needs management)</a:t>
            </a:r>
            <a:endParaRPr>
              <a:solidFill>
                <a:srgbClr val="6AA84F"/>
              </a:solidFill>
              <a:latin typeface="Lora"/>
              <a:ea typeface="Lora"/>
              <a:cs typeface="Lora"/>
              <a:sym typeface="Lora"/>
            </a:endParaRPr>
          </a:p>
          <a:p>
            <a:pPr indent="-317500" lvl="0" marL="914400" rtl="0" algn="l">
              <a:lnSpc>
                <a:spcPct val="100000"/>
              </a:lnSpc>
              <a:spcBef>
                <a:spcPts val="0"/>
              </a:spcBef>
              <a:spcAft>
                <a:spcPts val="0"/>
              </a:spcAft>
              <a:buSzPts val="1400"/>
              <a:buFont typeface="Cairo"/>
              <a:buAutoNum type="alphaLcPeriod"/>
            </a:pPr>
            <a:r>
              <a:rPr lang="en">
                <a:solidFill>
                  <a:srgbClr val="93A299"/>
                </a:solidFill>
                <a:latin typeface="Lora"/>
                <a:ea typeface="Lora"/>
                <a:cs typeface="Lora"/>
                <a:sym typeface="Lora"/>
              </a:rPr>
              <a:t> </a:t>
            </a:r>
            <a:r>
              <a:rPr lang="en">
                <a:solidFill>
                  <a:srgbClr val="292934"/>
                </a:solidFill>
                <a:latin typeface="Lora"/>
                <a:ea typeface="Lora"/>
                <a:cs typeface="Lora"/>
                <a:sym typeface="Lora"/>
              </a:rPr>
              <a:t>CPOE affects the workflow and process of </a:t>
            </a:r>
            <a:r>
              <a:rPr b="1" lang="en">
                <a:solidFill>
                  <a:srgbClr val="292934"/>
                </a:solidFill>
                <a:latin typeface="Lora"/>
                <a:ea typeface="Lora"/>
                <a:cs typeface="Lora"/>
                <a:sym typeface="Lora"/>
              </a:rPr>
              <a:t>all </a:t>
            </a:r>
            <a:r>
              <a:rPr lang="en">
                <a:solidFill>
                  <a:srgbClr val="292934"/>
                </a:solidFill>
                <a:latin typeface="Lora"/>
                <a:ea typeface="Lora"/>
                <a:cs typeface="Lora"/>
                <a:sym typeface="Lora"/>
              </a:rPr>
              <a:t>caregivers and ancillary departments.</a:t>
            </a:r>
            <a:endParaRPr>
              <a:solidFill>
                <a:srgbClr val="292934"/>
              </a:solidFill>
              <a:latin typeface="Lora"/>
              <a:ea typeface="Lora"/>
              <a:cs typeface="Lora"/>
              <a:sym typeface="Lora"/>
            </a:endParaRPr>
          </a:p>
          <a:p>
            <a:pPr indent="-317500" lvl="0" marL="914400" rtl="0" algn="l">
              <a:lnSpc>
                <a:spcPct val="100000"/>
              </a:lnSpc>
              <a:spcBef>
                <a:spcPts val="0"/>
              </a:spcBef>
              <a:spcAft>
                <a:spcPts val="0"/>
              </a:spcAft>
              <a:buSzPts val="1400"/>
              <a:buFont typeface="Lora"/>
              <a:buAutoNum type="alphaLcPeriod"/>
            </a:pPr>
            <a:r>
              <a:rPr lang="en">
                <a:solidFill>
                  <a:srgbClr val="93A299"/>
                </a:solidFill>
                <a:latin typeface="Lora"/>
                <a:ea typeface="Lora"/>
                <a:cs typeface="Lora"/>
                <a:sym typeface="Lora"/>
              </a:rPr>
              <a:t> </a:t>
            </a:r>
            <a:r>
              <a:rPr lang="en">
                <a:solidFill>
                  <a:srgbClr val="CC0000"/>
                </a:solidFill>
                <a:latin typeface="Lora"/>
                <a:ea typeface="Lora"/>
                <a:cs typeface="Lora"/>
                <a:sym typeface="Lora"/>
              </a:rPr>
              <a:t>Success requires commitment to change at all levels.</a:t>
            </a:r>
            <a:endParaRPr>
              <a:solidFill>
                <a:srgbClr val="CC0000"/>
              </a:solidFill>
              <a:latin typeface="Lora"/>
              <a:ea typeface="Lora"/>
              <a:cs typeface="Lora"/>
              <a:sym typeface="Lora"/>
            </a:endParaRPr>
          </a:p>
          <a:p>
            <a:pPr indent="0" lvl="0" marL="0" rtl="0" algn="l">
              <a:lnSpc>
                <a:spcPct val="100000"/>
              </a:lnSpc>
              <a:spcBef>
                <a:spcPts val="1200"/>
              </a:spcBef>
              <a:spcAft>
                <a:spcPts val="0"/>
              </a:spcAft>
              <a:buNone/>
            </a:pPr>
            <a:r>
              <a:rPr lang="en">
                <a:solidFill>
                  <a:srgbClr val="292934"/>
                </a:solidFill>
                <a:latin typeface="Lora"/>
                <a:ea typeface="Lora"/>
                <a:cs typeface="Lora"/>
                <a:sym typeface="Lora"/>
              </a:rPr>
              <a:t>3.         </a:t>
            </a:r>
            <a:r>
              <a:rPr b="1" lang="en">
                <a:solidFill>
                  <a:srgbClr val="292934"/>
                </a:solidFill>
                <a:latin typeface="Lora"/>
                <a:ea typeface="Lora"/>
                <a:cs typeface="Lora"/>
                <a:sym typeface="Lora"/>
              </a:rPr>
              <a:t>Support</a:t>
            </a:r>
            <a:endParaRPr b="1">
              <a:solidFill>
                <a:srgbClr val="292934"/>
              </a:solidFill>
              <a:latin typeface="Lora"/>
              <a:ea typeface="Lora"/>
              <a:cs typeface="Lora"/>
              <a:sym typeface="Lora"/>
            </a:endParaRPr>
          </a:p>
          <a:p>
            <a:pPr indent="-317500" lvl="0" marL="914400" rtl="0" algn="l">
              <a:lnSpc>
                <a:spcPct val="100000"/>
              </a:lnSpc>
              <a:spcBef>
                <a:spcPts val="0"/>
              </a:spcBef>
              <a:spcAft>
                <a:spcPts val="0"/>
              </a:spcAft>
              <a:buSzPts val="1400"/>
              <a:buFont typeface="Lora"/>
              <a:buAutoNum type="alphaLcPeriod"/>
            </a:pPr>
            <a:r>
              <a:rPr lang="en">
                <a:solidFill>
                  <a:srgbClr val="93A299"/>
                </a:solidFill>
                <a:latin typeface="Lora"/>
                <a:ea typeface="Lora"/>
                <a:cs typeface="Lora"/>
                <a:sym typeface="Lora"/>
              </a:rPr>
              <a:t> </a:t>
            </a:r>
            <a:r>
              <a:rPr lang="en">
                <a:solidFill>
                  <a:srgbClr val="292934"/>
                </a:solidFill>
                <a:latin typeface="Lora"/>
                <a:ea typeface="Lora"/>
                <a:cs typeface="Lora"/>
                <a:sym typeface="Lora"/>
              </a:rPr>
              <a:t>Responsiveness and Flexibility are key </a:t>
            </a:r>
            <a:r>
              <a:rPr lang="en">
                <a:solidFill>
                  <a:srgbClr val="6AA84F"/>
                </a:solidFill>
                <a:latin typeface="Lora"/>
                <a:ea typeface="Lora"/>
                <a:cs typeface="Lora"/>
                <a:sym typeface="Lora"/>
              </a:rPr>
              <a:t>especially at the first period</a:t>
            </a:r>
            <a:endParaRPr>
              <a:solidFill>
                <a:srgbClr val="6AA84F"/>
              </a:solidFill>
              <a:latin typeface="Lora"/>
              <a:ea typeface="Lora"/>
              <a:cs typeface="Lora"/>
              <a:sym typeface="Lora"/>
            </a:endParaRPr>
          </a:p>
          <a:p>
            <a:pPr indent="-317500" lvl="0" marL="914400" rtl="0" algn="l">
              <a:lnSpc>
                <a:spcPct val="100000"/>
              </a:lnSpc>
              <a:spcBef>
                <a:spcPts val="0"/>
              </a:spcBef>
              <a:spcAft>
                <a:spcPts val="0"/>
              </a:spcAft>
              <a:buSzPts val="1400"/>
              <a:buFont typeface="Lora"/>
              <a:buAutoNum type="alphaLcPeriod"/>
            </a:pPr>
            <a:r>
              <a:rPr lang="en">
                <a:solidFill>
                  <a:srgbClr val="93A299"/>
                </a:solidFill>
                <a:latin typeface="Lora"/>
                <a:ea typeface="Lora"/>
                <a:cs typeface="Lora"/>
                <a:sym typeface="Lora"/>
              </a:rPr>
              <a:t> </a:t>
            </a:r>
            <a:r>
              <a:rPr lang="en">
                <a:solidFill>
                  <a:srgbClr val="292934"/>
                </a:solidFill>
                <a:latin typeface="Lora"/>
                <a:ea typeface="Lora"/>
                <a:cs typeface="Lora"/>
                <a:sym typeface="Lora"/>
              </a:rPr>
              <a:t>Must be ongoing, not just at rollout.</a:t>
            </a:r>
            <a:endParaRPr>
              <a:solidFill>
                <a:srgbClr val="292934"/>
              </a:solidFill>
              <a:latin typeface="Lora"/>
              <a:ea typeface="Lora"/>
              <a:cs typeface="Lora"/>
              <a:sym typeface="Lora"/>
            </a:endParaRPr>
          </a:p>
          <a:p>
            <a:pPr indent="0" lvl="0" marL="457200" rtl="0" algn="l">
              <a:lnSpc>
                <a:spcPct val="115000"/>
              </a:lnSpc>
              <a:spcBef>
                <a:spcPts val="1200"/>
              </a:spcBef>
              <a:spcAft>
                <a:spcPts val="0"/>
              </a:spcAft>
              <a:buNone/>
            </a:pPr>
            <a:r>
              <a:t/>
            </a:r>
            <a:endParaRPr>
              <a:solidFill>
                <a:srgbClr val="292934"/>
              </a:solidFill>
              <a:latin typeface="Lora"/>
              <a:ea typeface="Lora"/>
              <a:cs typeface="Lora"/>
              <a:sym typeface="Lora"/>
            </a:endParaRPr>
          </a:p>
          <a:p>
            <a:pPr indent="0" lvl="0" marL="0" rtl="0" algn="l">
              <a:lnSpc>
                <a:spcPct val="100000"/>
              </a:lnSpc>
              <a:spcBef>
                <a:spcPts val="1200"/>
              </a:spcBef>
              <a:spcAft>
                <a:spcPts val="1200"/>
              </a:spcAft>
              <a:buNone/>
            </a:pPr>
            <a:r>
              <a:t/>
            </a:r>
            <a:endParaRPr>
              <a:solidFill>
                <a:srgbClr val="292934"/>
              </a:solidFill>
              <a:latin typeface="Lora"/>
              <a:ea typeface="Lora"/>
              <a:cs typeface="Lora"/>
              <a:sym typeface="Lora"/>
            </a:endParaRPr>
          </a:p>
        </p:txBody>
      </p:sp>
      <p:sp>
        <p:nvSpPr>
          <p:cNvPr id="455" name="Google Shape;455;p46"/>
          <p:cNvSpPr txBox="1"/>
          <p:nvPr/>
        </p:nvSpPr>
        <p:spPr>
          <a:xfrm>
            <a:off x="1232550" y="7663550"/>
            <a:ext cx="5764500" cy="9888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CPOE lessons from other institutions</a:t>
            </a:r>
            <a:endParaRPr sz="3200">
              <a:solidFill>
                <a:srgbClr val="00854C"/>
              </a:solidFill>
              <a:latin typeface="Barlow"/>
              <a:ea typeface="Barlow"/>
              <a:cs typeface="Barlow"/>
              <a:sym typeface="Barlow"/>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59" name="Shape 459"/>
        <p:cNvGrpSpPr/>
        <p:nvPr/>
      </p:nvGrpSpPr>
      <p:grpSpPr>
        <a:xfrm>
          <a:off x="0" y="0"/>
          <a:ext cx="0" cy="0"/>
          <a:chOff x="0" y="0"/>
          <a:chExt cx="0" cy="0"/>
        </a:xfrm>
      </p:grpSpPr>
      <p:sp>
        <p:nvSpPr>
          <p:cNvPr id="460" name="Google Shape;460;p47"/>
          <p:cNvSpPr txBox="1"/>
          <p:nvPr/>
        </p:nvSpPr>
        <p:spPr>
          <a:xfrm>
            <a:off x="0" y="3313025"/>
            <a:ext cx="5898900" cy="203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500">
                <a:solidFill>
                  <a:srgbClr val="292934"/>
                </a:solidFill>
                <a:latin typeface="Lora"/>
                <a:ea typeface="Lora"/>
                <a:cs typeface="Lora"/>
                <a:sym typeface="Lora"/>
              </a:rPr>
              <a:t>Physicians are concerned that CPOE will take too much time.</a:t>
            </a:r>
            <a:endParaRPr sz="1500">
              <a:solidFill>
                <a:srgbClr val="292934"/>
              </a:solidFill>
              <a:latin typeface="Lora"/>
              <a:ea typeface="Lora"/>
              <a:cs typeface="Lora"/>
              <a:sym typeface="Lora"/>
            </a:endParaRPr>
          </a:p>
          <a:p>
            <a:pPr indent="0" lvl="0" marL="0" rtl="0" algn="l">
              <a:lnSpc>
                <a:spcPct val="115000"/>
              </a:lnSpc>
              <a:spcBef>
                <a:spcPts val="1200"/>
              </a:spcBef>
              <a:spcAft>
                <a:spcPts val="0"/>
              </a:spcAft>
              <a:buNone/>
            </a:pPr>
            <a:r>
              <a:rPr lang="en">
                <a:solidFill>
                  <a:srgbClr val="292934"/>
                </a:solidFill>
                <a:latin typeface="Lora"/>
                <a:ea typeface="Lora"/>
                <a:cs typeface="Lora"/>
                <a:sym typeface="Lora"/>
              </a:rPr>
              <a:t>Evidence shows that CPOE adds less than one minute to the time physicians spent writing orders and overall only added </a:t>
            </a:r>
            <a:r>
              <a:rPr b="1" lang="en">
                <a:solidFill>
                  <a:srgbClr val="292934"/>
                </a:solidFill>
                <a:latin typeface="Lora"/>
                <a:ea typeface="Lora"/>
                <a:cs typeface="Lora"/>
                <a:sym typeface="Lora"/>
              </a:rPr>
              <a:t>1-2 minutes</a:t>
            </a:r>
            <a:r>
              <a:rPr lang="en">
                <a:solidFill>
                  <a:srgbClr val="292934"/>
                </a:solidFill>
                <a:latin typeface="Lora"/>
                <a:ea typeface="Lora"/>
                <a:cs typeface="Lora"/>
                <a:sym typeface="Lora"/>
              </a:rPr>
              <a:t> per patient encounter. As physicians gained experience with the system, the time for orders actually decreased.</a:t>
            </a:r>
            <a:endParaRPr sz="1500">
              <a:latin typeface="Lora"/>
              <a:ea typeface="Lora"/>
              <a:cs typeface="Lora"/>
              <a:sym typeface="Lora"/>
            </a:endParaRPr>
          </a:p>
          <a:p>
            <a:pPr indent="0" lvl="0" marL="0" rtl="0" algn="l">
              <a:spcBef>
                <a:spcPts val="1200"/>
              </a:spcBef>
              <a:spcAft>
                <a:spcPts val="0"/>
              </a:spcAft>
              <a:buNone/>
            </a:pPr>
            <a:r>
              <a:t/>
            </a:r>
            <a:endParaRPr>
              <a:latin typeface="Lora"/>
              <a:ea typeface="Lora"/>
              <a:cs typeface="Lora"/>
              <a:sym typeface="Lora"/>
            </a:endParaRPr>
          </a:p>
        </p:txBody>
      </p:sp>
      <p:pic>
        <p:nvPicPr>
          <p:cNvPr id="461" name="Google Shape;461;p47"/>
          <p:cNvPicPr preferRelativeResize="0"/>
          <p:nvPr/>
        </p:nvPicPr>
        <p:blipFill>
          <a:blip r:embed="rId3">
            <a:alphaModFix/>
          </a:blip>
          <a:stretch>
            <a:fillRect/>
          </a:stretch>
        </p:blipFill>
        <p:spPr>
          <a:xfrm>
            <a:off x="5898900" y="3417375"/>
            <a:ext cx="2330701" cy="1454963"/>
          </a:xfrm>
          <a:prstGeom prst="rect">
            <a:avLst/>
          </a:prstGeom>
          <a:noFill/>
          <a:ln>
            <a:noFill/>
          </a:ln>
        </p:spPr>
      </p:pic>
      <p:sp>
        <p:nvSpPr>
          <p:cNvPr id="462" name="Google Shape;462;p47"/>
          <p:cNvSpPr txBox="1"/>
          <p:nvPr/>
        </p:nvSpPr>
        <p:spPr>
          <a:xfrm>
            <a:off x="1084325" y="5127175"/>
            <a:ext cx="6261600" cy="823800"/>
          </a:xfrm>
          <a:prstGeom prst="rect">
            <a:avLst/>
          </a:prstGeom>
          <a:solidFill>
            <a:srgbClr val="AAD3BD"/>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a:latin typeface="Lora"/>
                <a:ea typeface="Lora"/>
                <a:cs typeface="Lora"/>
                <a:sym typeface="Lora"/>
              </a:rPr>
              <a:t>The clinical benefits for improved patient care clearly outweigh the perceived concerns</a:t>
            </a:r>
            <a:r>
              <a:rPr lang="en">
                <a:solidFill>
                  <a:srgbClr val="6AA84F"/>
                </a:solidFill>
                <a:latin typeface="Lora"/>
                <a:ea typeface="Lora"/>
                <a:cs typeface="Lora"/>
                <a:sym typeface="Lora"/>
              </a:rPr>
              <a:t> and limits</a:t>
            </a:r>
            <a:endParaRPr>
              <a:solidFill>
                <a:srgbClr val="6AA84F"/>
              </a:solidFill>
              <a:latin typeface="Lora"/>
              <a:ea typeface="Lora"/>
              <a:cs typeface="Lora"/>
              <a:sym typeface="Lora"/>
            </a:endParaRPr>
          </a:p>
        </p:txBody>
      </p:sp>
      <p:graphicFrame>
        <p:nvGraphicFramePr>
          <p:cNvPr id="463" name="Google Shape;463;p47"/>
          <p:cNvGraphicFramePr/>
          <p:nvPr/>
        </p:nvGraphicFramePr>
        <p:xfrm>
          <a:off x="185700" y="1499525"/>
          <a:ext cx="3000000" cy="3000000"/>
        </p:xfrm>
        <a:graphic>
          <a:graphicData uri="http://schemas.openxmlformats.org/drawingml/2006/table">
            <a:tbl>
              <a:tblPr>
                <a:noFill/>
                <a:tableStyleId>{6102BA56-9DD8-4B60-880A-62BAC192E3D7}</a:tableStyleId>
              </a:tblPr>
              <a:tblGrid>
                <a:gridCol w="2164350"/>
                <a:gridCol w="1702450"/>
                <a:gridCol w="1846400"/>
                <a:gridCol w="2145000"/>
              </a:tblGrid>
              <a:tr h="529025">
                <a:tc gridSpan="4">
                  <a:txBody>
                    <a:bodyPr/>
                    <a:lstStyle/>
                    <a:p>
                      <a:pPr indent="0" lvl="0" marL="0" rtl="0" algn="ctr">
                        <a:lnSpc>
                          <a:spcPct val="115000"/>
                        </a:lnSpc>
                        <a:spcBef>
                          <a:spcPts val="0"/>
                        </a:spcBef>
                        <a:spcAft>
                          <a:spcPts val="0"/>
                        </a:spcAft>
                        <a:buNone/>
                      </a:pPr>
                      <a:r>
                        <a:rPr b="1" lang="en" sz="2200">
                          <a:solidFill>
                            <a:srgbClr val="F3F3F3"/>
                          </a:solidFill>
                          <a:latin typeface="Lora"/>
                          <a:ea typeface="Lora"/>
                          <a:cs typeface="Lora"/>
                          <a:sym typeface="Lora"/>
                        </a:rPr>
                        <a:t>The Need for CPOE</a:t>
                      </a:r>
                      <a:endParaRPr>
                        <a:solidFill>
                          <a:srgbClr val="F3F3F3"/>
                        </a:solidFill>
                        <a:latin typeface="Lora"/>
                        <a:ea typeface="Lora"/>
                        <a:cs typeface="Lora"/>
                        <a:sym typeface="Lora"/>
                      </a:endParaRPr>
                    </a:p>
                  </a:txBody>
                  <a:tcPr marT="91425" marB="91425" marR="91425" marL="91425">
                    <a:solidFill>
                      <a:srgbClr val="1A9988"/>
                    </a:solidFill>
                  </a:tcPr>
                </a:tc>
                <a:tc hMerge="1"/>
                <a:tc hMerge="1"/>
                <a:tc hMerge="1"/>
              </a:tr>
              <a:tr h="810525">
                <a:tc>
                  <a:txBody>
                    <a:bodyPr/>
                    <a:lstStyle/>
                    <a:p>
                      <a:pPr indent="0" lvl="0" marL="0" rtl="0" algn="ctr">
                        <a:lnSpc>
                          <a:spcPct val="115000"/>
                        </a:lnSpc>
                        <a:spcBef>
                          <a:spcPts val="1200"/>
                        </a:spcBef>
                        <a:spcAft>
                          <a:spcPts val="0"/>
                        </a:spcAft>
                        <a:buNone/>
                      </a:pPr>
                      <a:r>
                        <a:rPr lang="en">
                          <a:solidFill>
                            <a:srgbClr val="292934"/>
                          </a:solidFill>
                          <a:latin typeface="Lora"/>
                          <a:ea typeface="Lora"/>
                          <a:cs typeface="Lora"/>
                          <a:sym typeface="Lora"/>
                        </a:rPr>
                        <a:t>Improved patient safety</a:t>
                      </a:r>
                      <a:endParaRPr>
                        <a:solidFill>
                          <a:srgbClr val="292934"/>
                        </a:solidFill>
                        <a:latin typeface="Lora"/>
                        <a:ea typeface="Lora"/>
                        <a:cs typeface="Lora"/>
                        <a:sym typeface="Lora"/>
                      </a:endParaRPr>
                    </a:p>
                    <a:p>
                      <a:pPr indent="0" lvl="0" marL="0" rtl="0" algn="ctr">
                        <a:spcBef>
                          <a:spcPts val="1200"/>
                        </a:spcBef>
                        <a:spcAft>
                          <a:spcPts val="0"/>
                        </a:spcAft>
                        <a:buNone/>
                      </a:pPr>
                      <a:r>
                        <a:t/>
                      </a:r>
                      <a:endParaRPr>
                        <a:latin typeface="Lora"/>
                        <a:ea typeface="Lora"/>
                        <a:cs typeface="Lora"/>
                        <a:sym typeface="Lora"/>
                      </a:endParaRPr>
                    </a:p>
                  </a:txBody>
                  <a:tcPr marT="91425" marB="91425" marR="91425" marL="91425"/>
                </a:tc>
                <a:tc>
                  <a:txBody>
                    <a:bodyPr/>
                    <a:lstStyle/>
                    <a:p>
                      <a:pPr indent="0" lvl="0" marL="0" rtl="0" algn="ctr">
                        <a:lnSpc>
                          <a:spcPct val="115000"/>
                        </a:lnSpc>
                        <a:spcBef>
                          <a:spcPts val="1200"/>
                        </a:spcBef>
                        <a:spcAft>
                          <a:spcPts val="1200"/>
                        </a:spcAft>
                        <a:buNone/>
                      </a:pPr>
                      <a:r>
                        <a:rPr lang="en">
                          <a:solidFill>
                            <a:srgbClr val="292934"/>
                          </a:solidFill>
                          <a:latin typeface="Lora"/>
                          <a:ea typeface="Lora"/>
                          <a:cs typeface="Lora"/>
                          <a:sym typeface="Lora"/>
                        </a:rPr>
                        <a:t>Improved quality</a:t>
                      </a:r>
                      <a:endParaRPr>
                        <a:latin typeface="Lora"/>
                        <a:ea typeface="Lora"/>
                        <a:cs typeface="Lora"/>
                        <a:sym typeface="Lora"/>
                      </a:endParaRPr>
                    </a:p>
                  </a:txBody>
                  <a:tcPr marT="91425" marB="91425" marR="91425" marL="91425"/>
                </a:tc>
                <a:tc>
                  <a:txBody>
                    <a:bodyPr/>
                    <a:lstStyle/>
                    <a:p>
                      <a:pPr indent="0" lvl="0" marL="0" rtl="0" algn="ctr">
                        <a:lnSpc>
                          <a:spcPct val="115000"/>
                        </a:lnSpc>
                        <a:spcBef>
                          <a:spcPts val="1200"/>
                        </a:spcBef>
                        <a:spcAft>
                          <a:spcPts val="1200"/>
                        </a:spcAft>
                        <a:buNone/>
                      </a:pPr>
                      <a:r>
                        <a:rPr lang="en">
                          <a:solidFill>
                            <a:srgbClr val="292934"/>
                          </a:solidFill>
                          <a:latin typeface="Lora"/>
                          <a:ea typeface="Lora"/>
                          <a:cs typeface="Lora"/>
                          <a:sym typeface="Lora"/>
                        </a:rPr>
                        <a:t>Improved efficiency</a:t>
                      </a:r>
                      <a:endParaRPr>
                        <a:latin typeface="Lora"/>
                        <a:ea typeface="Lora"/>
                        <a:cs typeface="Lora"/>
                        <a:sym typeface="Lora"/>
                      </a:endParaRPr>
                    </a:p>
                  </a:txBody>
                  <a:tcPr marT="91425" marB="91425" marR="91425" marL="91425"/>
                </a:tc>
                <a:tc>
                  <a:txBody>
                    <a:bodyPr/>
                    <a:lstStyle/>
                    <a:p>
                      <a:pPr indent="0" lvl="0" marL="0" rtl="0" algn="ctr">
                        <a:lnSpc>
                          <a:spcPct val="115000"/>
                        </a:lnSpc>
                        <a:spcBef>
                          <a:spcPts val="1200"/>
                        </a:spcBef>
                        <a:spcAft>
                          <a:spcPts val="1200"/>
                        </a:spcAft>
                        <a:buNone/>
                      </a:pPr>
                      <a:r>
                        <a:rPr lang="en">
                          <a:solidFill>
                            <a:srgbClr val="CC0000"/>
                          </a:solidFill>
                          <a:latin typeface="Lora"/>
                          <a:ea typeface="Lora"/>
                          <a:cs typeface="Lora"/>
                          <a:sym typeface="Lora"/>
                        </a:rPr>
                        <a:t>Reducing operating costs</a:t>
                      </a:r>
                      <a:endParaRPr>
                        <a:latin typeface="Lora"/>
                        <a:ea typeface="Lora"/>
                        <a:cs typeface="Lora"/>
                        <a:sym typeface="Lora"/>
                      </a:endParaRPr>
                    </a:p>
                  </a:txBody>
                  <a:tcPr marT="91425" marB="91425" marR="91425" marL="91425"/>
                </a:tc>
              </a:tr>
            </a:tbl>
          </a:graphicData>
        </a:graphic>
      </p:graphicFrame>
      <p:sp>
        <p:nvSpPr>
          <p:cNvPr id="464" name="Google Shape;464;p47"/>
          <p:cNvSpPr txBox="1"/>
          <p:nvPr/>
        </p:nvSpPr>
        <p:spPr>
          <a:xfrm>
            <a:off x="1696800" y="352425"/>
            <a:ext cx="4836000" cy="6021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CPOE</a:t>
            </a:r>
            <a:endParaRPr>
              <a:solidFill>
                <a:srgbClr val="00854C"/>
              </a:solidFill>
            </a:endParaRPr>
          </a:p>
        </p:txBody>
      </p:sp>
      <p:sp>
        <p:nvSpPr>
          <p:cNvPr id="465" name="Google Shape;465;p47"/>
          <p:cNvSpPr txBox="1"/>
          <p:nvPr/>
        </p:nvSpPr>
        <p:spPr>
          <a:xfrm>
            <a:off x="1378325" y="6205800"/>
            <a:ext cx="56736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What is needed for success?</a:t>
            </a:r>
            <a:endParaRPr>
              <a:solidFill>
                <a:srgbClr val="00854C"/>
              </a:solidFill>
              <a:latin typeface="Barlow"/>
              <a:ea typeface="Barlow"/>
              <a:cs typeface="Barlow"/>
              <a:sym typeface="Barlow"/>
            </a:endParaRPr>
          </a:p>
        </p:txBody>
      </p:sp>
      <p:sp>
        <p:nvSpPr>
          <p:cNvPr id="466" name="Google Shape;466;p47"/>
          <p:cNvSpPr txBox="1"/>
          <p:nvPr/>
        </p:nvSpPr>
        <p:spPr>
          <a:xfrm>
            <a:off x="0" y="6701475"/>
            <a:ext cx="8229600" cy="3921000"/>
          </a:xfrm>
          <a:prstGeom prst="rect">
            <a:avLst/>
          </a:prstGeom>
          <a:noFill/>
          <a:ln>
            <a:noFill/>
          </a:ln>
        </p:spPr>
        <p:txBody>
          <a:bodyPr anchorCtr="0" anchor="t" bIns="91425" lIns="91425" spcFirstLastPara="1" rIns="91425" wrap="square" tIns="91425">
            <a:noAutofit/>
          </a:bodyPr>
          <a:lstStyle/>
          <a:p>
            <a:pPr indent="-317500" lvl="0" marL="457200" rtl="0" algn="l">
              <a:spcBef>
                <a:spcPts val="1200"/>
              </a:spcBef>
              <a:spcAft>
                <a:spcPts val="0"/>
              </a:spcAft>
              <a:buSzPts val="1400"/>
              <a:buFont typeface="Lora"/>
              <a:buAutoNum type="arabicPeriod"/>
            </a:pPr>
            <a:r>
              <a:rPr b="1" lang="en" sz="1500">
                <a:solidFill>
                  <a:srgbClr val="292934"/>
                </a:solidFill>
                <a:latin typeface="Lora"/>
                <a:ea typeface="Lora"/>
                <a:cs typeface="Lora"/>
                <a:sym typeface="Lora"/>
              </a:rPr>
              <a:t>Clinicians : </a:t>
            </a:r>
            <a:endParaRPr b="1" sz="1500">
              <a:solidFill>
                <a:srgbClr val="292934"/>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sz="1500">
                <a:solidFill>
                  <a:srgbClr val="292934"/>
                </a:solidFill>
                <a:latin typeface="Lora"/>
                <a:ea typeface="Lora"/>
                <a:cs typeface="Lora"/>
                <a:sym typeface="Lora"/>
              </a:rPr>
              <a:t>End-users (clinicians) must be willing to </a:t>
            </a:r>
            <a:r>
              <a:rPr b="1" lang="en" sz="1500">
                <a:solidFill>
                  <a:srgbClr val="CC0000"/>
                </a:solidFill>
                <a:latin typeface="Lora"/>
                <a:ea typeface="Lora"/>
                <a:cs typeface="Lora"/>
                <a:sym typeface="Lora"/>
              </a:rPr>
              <a:t>champion</a:t>
            </a:r>
            <a:r>
              <a:rPr lang="en" sz="1500">
                <a:solidFill>
                  <a:srgbClr val="292934"/>
                </a:solidFill>
                <a:latin typeface="Lora"/>
                <a:ea typeface="Lora"/>
                <a:cs typeface="Lora"/>
                <a:sym typeface="Lora"/>
              </a:rPr>
              <a:t> the implementation of CPOE. </a:t>
            </a:r>
            <a:r>
              <a:rPr lang="en">
                <a:solidFill>
                  <a:srgbClr val="6AA84F"/>
                </a:solidFill>
                <a:latin typeface="Lora"/>
                <a:ea typeface="Lora"/>
                <a:cs typeface="Lora"/>
                <a:sym typeface="Lora"/>
              </a:rPr>
              <a:t>not only to use it</a:t>
            </a:r>
            <a:endParaRPr>
              <a:solidFill>
                <a:srgbClr val="6AA84F"/>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sz="1500">
                <a:solidFill>
                  <a:srgbClr val="292934"/>
                </a:solidFill>
                <a:latin typeface="Lora"/>
                <a:ea typeface="Lora"/>
                <a:cs typeface="Lora"/>
                <a:sym typeface="Lora"/>
              </a:rPr>
              <a:t>Clinicians must be involved in design and implementation of the system. </a:t>
            </a:r>
            <a:r>
              <a:rPr lang="en">
                <a:solidFill>
                  <a:srgbClr val="6AA84F"/>
                </a:solidFill>
                <a:latin typeface="Lora"/>
                <a:ea typeface="Lora"/>
                <a:cs typeface="Lora"/>
                <a:sym typeface="Lora"/>
              </a:rPr>
              <a:t>To the running of the system</a:t>
            </a:r>
            <a:endParaRPr>
              <a:solidFill>
                <a:srgbClr val="6AA84F"/>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sz="1500">
                <a:solidFill>
                  <a:srgbClr val="292934"/>
                </a:solidFill>
                <a:latin typeface="Lora"/>
                <a:ea typeface="Lora"/>
                <a:cs typeface="Lora"/>
                <a:sym typeface="Lora"/>
              </a:rPr>
              <a:t>Clinicians must be flexible and willing to change workflow processes.</a:t>
            </a:r>
            <a:endParaRPr sz="1500">
              <a:solidFill>
                <a:srgbClr val="292934"/>
              </a:solidFill>
              <a:latin typeface="Lora"/>
              <a:ea typeface="Lora"/>
              <a:cs typeface="Lora"/>
              <a:sym typeface="Lora"/>
            </a:endParaRPr>
          </a:p>
          <a:p>
            <a:pPr indent="0" lvl="0" marL="0" rtl="0" algn="l">
              <a:spcBef>
                <a:spcPts val="1200"/>
              </a:spcBef>
              <a:spcAft>
                <a:spcPts val="0"/>
              </a:spcAft>
              <a:buNone/>
            </a:pPr>
            <a:r>
              <a:rPr lang="en" sz="1500">
                <a:solidFill>
                  <a:schemeClr val="dk1"/>
                </a:solidFill>
                <a:latin typeface="Lora"/>
                <a:ea typeface="Lora"/>
                <a:cs typeface="Lora"/>
                <a:sym typeface="Lora"/>
              </a:rPr>
              <a:t> 2.      </a:t>
            </a:r>
            <a:r>
              <a:rPr b="1" lang="en" sz="1500">
                <a:solidFill>
                  <a:schemeClr val="dk1"/>
                </a:solidFill>
                <a:latin typeface="Lora"/>
                <a:ea typeface="Lora"/>
                <a:cs typeface="Lora"/>
                <a:sym typeface="Lora"/>
              </a:rPr>
              <a:t>Information Technology (I.T. Department) :</a:t>
            </a:r>
            <a:endParaRPr b="1" sz="1500">
              <a:solidFill>
                <a:schemeClr val="dk1"/>
              </a:solidFill>
              <a:latin typeface="Lora"/>
              <a:ea typeface="Lora"/>
              <a:cs typeface="Lora"/>
              <a:sym typeface="Lora"/>
            </a:endParaRPr>
          </a:p>
          <a:p>
            <a:pPr indent="-317500" lvl="1" marL="914400" rtl="0" algn="l">
              <a:spcBef>
                <a:spcPts val="1200"/>
              </a:spcBef>
              <a:spcAft>
                <a:spcPts val="0"/>
              </a:spcAft>
              <a:buClr>
                <a:schemeClr val="dk1"/>
              </a:buClr>
              <a:buSzPts val="1400"/>
              <a:buFont typeface="Lora"/>
              <a:buChar char="○"/>
            </a:pPr>
            <a:r>
              <a:rPr lang="en" sz="1500">
                <a:solidFill>
                  <a:schemeClr val="dk1"/>
                </a:solidFill>
                <a:latin typeface="Lora"/>
                <a:ea typeface="Lora"/>
                <a:cs typeface="Lora"/>
                <a:sym typeface="Lora"/>
              </a:rPr>
              <a:t>Ensure fast, reliable, and easily accessible system.</a:t>
            </a:r>
            <a:endParaRPr sz="1500">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sz="1500">
                <a:solidFill>
                  <a:schemeClr val="dk1"/>
                </a:solidFill>
                <a:latin typeface="Lora"/>
                <a:ea typeface="Lora"/>
                <a:cs typeface="Lora"/>
                <a:sym typeface="Lora"/>
              </a:rPr>
              <a:t>Provide ongoing support. </a:t>
            </a:r>
            <a:r>
              <a:rPr lang="en">
                <a:solidFill>
                  <a:srgbClr val="6AA84F"/>
                </a:solidFill>
                <a:latin typeface="Lora"/>
                <a:ea typeface="Lora"/>
                <a:cs typeface="Lora"/>
                <a:sym typeface="Lora"/>
              </a:rPr>
              <a:t>at first period of implementation</a:t>
            </a:r>
            <a:endParaRPr>
              <a:solidFill>
                <a:srgbClr val="6AA84F"/>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sz="1500">
                <a:solidFill>
                  <a:srgbClr val="CC0000"/>
                </a:solidFill>
                <a:latin typeface="Lora"/>
                <a:ea typeface="Lora"/>
                <a:cs typeface="Lora"/>
                <a:sym typeface="Lora"/>
              </a:rPr>
              <a:t>Train, educate users</a:t>
            </a:r>
            <a:endParaRPr sz="1500">
              <a:solidFill>
                <a:srgbClr val="CC0000"/>
              </a:solidFill>
              <a:latin typeface="Lora"/>
              <a:ea typeface="Lora"/>
              <a:cs typeface="Lora"/>
              <a:sym typeface="Lora"/>
            </a:endParaRPr>
          </a:p>
          <a:p>
            <a:pPr indent="0" lvl="0" marL="0" rtl="0" algn="l">
              <a:spcBef>
                <a:spcPts val="1200"/>
              </a:spcBef>
              <a:spcAft>
                <a:spcPts val="0"/>
              </a:spcAft>
              <a:buNone/>
            </a:pPr>
            <a:r>
              <a:rPr lang="en" sz="1500">
                <a:solidFill>
                  <a:srgbClr val="292934"/>
                </a:solidFill>
                <a:latin typeface="Lora"/>
                <a:ea typeface="Lora"/>
                <a:cs typeface="Lora"/>
                <a:sym typeface="Lora"/>
              </a:rPr>
              <a:t>3.       </a:t>
            </a:r>
            <a:r>
              <a:rPr b="1" lang="en" sz="1500">
                <a:solidFill>
                  <a:srgbClr val="292934"/>
                </a:solidFill>
                <a:latin typeface="Lora"/>
                <a:ea typeface="Lora"/>
                <a:cs typeface="Lora"/>
                <a:sym typeface="Lora"/>
              </a:rPr>
              <a:t>Institution : </a:t>
            </a:r>
            <a:endParaRPr b="1" sz="1500">
              <a:solidFill>
                <a:srgbClr val="292934"/>
              </a:solidFill>
              <a:latin typeface="Lora"/>
              <a:ea typeface="Lora"/>
              <a:cs typeface="Lora"/>
              <a:sym typeface="Lora"/>
            </a:endParaRPr>
          </a:p>
          <a:p>
            <a:pPr indent="-317500" lvl="1" marL="914400" rtl="0" algn="l">
              <a:spcBef>
                <a:spcPts val="1200"/>
              </a:spcBef>
              <a:spcAft>
                <a:spcPts val="0"/>
              </a:spcAft>
              <a:buClr>
                <a:schemeClr val="dk1"/>
              </a:buClr>
              <a:buSzPts val="1400"/>
              <a:buFont typeface="Lora"/>
              <a:buChar char="○"/>
            </a:pPr>
            <a:r>
              <a:rPr lang="en" sz="1500">
                <a:solidFill>
                  <a:srgbClr val="CC0000"/>
                </a:solidFill>
                <a:latin typeface="Lora"/>
                <a:ea typeface="Lora"/>
                <a:cs typeface="Lora"/>
                <a:sym typeface="Lora"/>
              </a:rPr>
              <a:t>Commitment to workflow changes.</a:t>
            </a:r>
            <a:r>
              <a:rPr lang="en" sz="1500">
                <a:solidFill>
                  <a:srgbClr val="292934"/>
                </a:solidFill>
                <a:latin typeface="Lora"/>
                <a:ea typeface="Lora"/>
                <a:cs typeface="Lora"/>
                <a:sym typeface="Lora"/>
              </a:rPr>
              <a:t> </a:t>
            </a:r>
            <a:r>
              <a:rPr lang="en">
                <a:solidFill>
                  <a:srgbClr val="6AA84F"/>
                </a:solidFill>
                <a:latin typeface="Lora"/>
                <a:ea typeface="Lora"/>
                <a:cs typeface="Lora"/>
                <a:sym typeface="Lora"/>
              </a:rPr>
              <a:t>especially financial, budget, regulations</a:t>
            </a:r>
            <a:endParaRPr sz="1500">
              <a:solidFill>
                <a:srgbClr val="292934"/>
              </a:solidFill>
              <a:latin typeface="Lora"/>
              <a:ea typeface="Lora"/>
              <a:cs typeface="Lora"/>
              <a:sym typeface="Lor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70" name="Shape 470"/>
        <p:cNvGrpSpPr/>
        <p:nvPr/>
      </p:nvGrpSpPr>
      <p:grpSpPr>
        <a:xfrm>
          <a:off x="0" y="0"/>
          <a:ext cx="0" cy="0"/>
          <a:chOff x="0" y="0"/>
          <a:chExt cx="0" cy="0"/>
        </a:xfrm>
      </p:grpSpPr>
      <p:sp>
        <p:nvSpPr>
          <p:cNvPr id="471" name="Google Shape;471;p48"/>
          <p:cNvSpPr txBox="1"/>
          <p:nvPr/>
        </p:nvSpPr>
        <p:spPr>
          <a:xfrm>
            <a:off x="38550" y="3261225"/>
            <a:ext cx="8152500" cy="822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u="sng">
                <a:solidFill>
                  <a:schemeClr val="dk1"/>
                </a:solidFill>
                <a:latin typeface="Lora"/>
                <a:ea typeface="Lora"/>
                <a:cs typeface="Lora"/>
                <a:sym typeface="Lora"/>
              </a:rPr>
              <a:t>Computerized Physician Order Entry (CPOE)</a:t>
            </a:r>
            <a:endParaRPr b="1" sz="1500" u="sng">
              <a:solidFill>
                <a:schemeClr val="dk1"/>
              </a:solidFill>
              <a:latin typeface="Lora"/>
              <a:ea typeface="Lora"/>
              <a:cs typeface="Lora"/>
              <a:sym typeface="Lora"/>
            </a:endParaRPr>
          </a:p>
          <a:p>
            <a:pPr indent="-298450" lvl="0" marL="457200" rtl="0" algn="l">
              <a:lnSpc>
                <a:spcPct val="115000"/>
              </a:lnSpc>
              <a:spcBef>
                <a:spcPts val="1200"/>
              </a:spcBef>
              <a:spcAft>
                <a:spcPts val="0"/>
              </a:spcAft>
              <a:buClr>
                <a:schemeClr val="dk1"/>
              </a:buClr>
              <a:buSzPts val="1100"/>
              <a:buFont typeface="Lora"/>
              <a:buChar char="-"/>
            </a:pPr>
            <a:r>
              <a:rPr lang="en" sz="1100">
                <a:solidFill>
                  <a:schemeClr val="dk1"/>
                </a:solidFill>
                <a:latin typeface="Lora"/>
                <a:ea typeface="Lora"/>
                <a:cs typeface="Lora"/>
                <a:sym typeface="Lora"/>
              </a:rPr>
              <a:t>CPOE has the potential to reduce medication errors through a variety of mechanisms. </a:t>
            </a:r>
            <a:endParaRPr sz="1100">
              <a:solidFill>
                <a:schemeClr val="dk1"/>
              </a:solidFill>
              <a:latin typeface="Lora"/>
              <a:ea typeface="Lora"/>
              <a:cs typeface="Lora"/>
              <a:sym typeface="Lora"/>
            </a:endParaRPr>
          </a:p>
          <a:p>
            <a:pPr indent="-298450" lvl="0" marL="457200" rtl="0" algn="l">
              <a:lnSpc>
                <a:spcPct val="115000"/>
              </a:lnSpc>
              <a:spcBef>
                <a:spcPts val="0"/>
              </a:spcBef>
              <a:spcAft>
                <a:spcPts val="0"/>
              </a:spcAft>
              <a:buClr>
                <a:schemeClr val="dk1"/>
              </a:buClr>
              <a:buSzPts val="1100"/>
              <a:buFont typeface="Lora"/>
              <a:buChar char="-"/>
            </a:pPr>
            <a:r>
              <a:rPr lang="en" sz="1100">
                <a:solidFill>
                  <a:schemeClr val="dk1"/>
                </a:solidFill>
                <a:latin typeface="Lora"/>
                <a:ea typeface="Lora"/>
                <a:cs typeface="Lora"/>
                <a:sym typeface="Lora"/>
              </a:rPr>
              <a:t>It can be easily linked to drug-drug interaction warning, is more likely to identify the prescribing physician, is able to link to adverse drug event (ADE) reporting systems, can avoid medication errors like trailing zeroes, creates data that is available for analysis, can point out treatment and drugs of choice, can reduce under and over-prescribing, and allows prescriptions to reach the pharmacy quicker.</a:t>
            </a:r>
            <a:endParaRPr sz="1100">
              <a:solidFill>
                <a:schemeClr val="dk1"/>
              </a:solidFill>
              <a:latin typeface="Lora"/>
              <a:ea typeface="Lora"/>
              <a:cs typeface="Lora"/>
              <a:sym typeface="Lora"/>
            </a:endParaRPr>
          </a:p>
          <a:p>
            <a:pPr indent="-298450" lvl="0" marL="457200" rtl="0" algn="l">
              <a:lnSpc>
                <a:spcPct val="115000"/>
              </a:lnSpc>
              <a:spcBef>
                <a:spcPts val="0"/>
              </a:spcBef>
              <a:spcAft>
                <a:spcPts val="0"/>
              </a:spcAft>
              <a:buClr>
                <a:schemeClr val="dk1"/>
              </a:buClr>
              <a:buSzPts val="1100"/>
              <a:buFont typeface="Lora"/>
              <a:buChar char="✓"/>
            </a:pPr>
            <a:r>
              <a:rPr b="1" lang="en" sz="1100">
                <a:solidFill>
                  <a:schemeClr val="dk1"/>
                </a:solidFill>
                <a:latin typeface="Lora"/>
                <a:ea typeface="Lora"/>
                <a:cs typeface="Lora"/>
                <a:sym typeface="Lora"/>
              </a:rPr>
              <a:t>Reduce Medication Errors:</a:t>
            </a:r>
            <a:endParaRPr b="1" sz="1100">
              <a:solidFill>
                <a:schemeClr val="dk1"/>
              </a:solidFill>
              <a:latin typeface="Lora"/>
              <a:ea typeface="Lora"/>
              <a:cs typeface="Lora"/>
              <a:sym typeface="Lora"/>
            </a:endParaRPr>
          </a:p>
          <a:p>
            <a:pPr indent="-298450" lvl="0" marL="457200" rtl="0" algn="l">
              <a:lnSpc>
                <a:spcPct val="115000"/>
              </a:lnSpc>
              <a:spcBef>
                <a:spcPts val="0"/>
              </a:spcBef>
              <a:spcAft>
                <a:spcPts val="0"/>
              </a:spcAft>
              <a:buClr>
                <a:schemeClr val="dk1"/>
              </a:buClr>
              <a:buSzPts val="1100"/>
              <a:buFont typeface="Lora"/>
              <a:buChar char="-"/>
            </a:pPr>
            <a:r>
              <a:rPr b="1" lang="en" sz="1100">
                <a:solidFill>
                  <a:schemeClr val="dk1"/>
                </a:solidFill>
                <a:latin typeface="Lora"/>
                <a:ea typeface="Lora"/>
                <a:cs typeface="Lora"/>
                <a:sym typeface="Lora"/>
              </a:rPr>
              <a:t>Inpatient CPOE:</a:t>
            </a:r>
            <a:endParaRPr b="1" sz="1100">
              <a:solidFill>
                <a:schemeClr val="dk1"/>
              </a:solidFill>
              <a:latin typeface="Lora"/>
              <a:ea typeface="Lora"/>
              <a:cs typeface="Lora"/>
              <a:sym typeface="Lora"/>
            </a:endParaRPr>
          </a:p>
          <a:p>
            <a:pPr indent="-298450" lvl="1" marL="914400" rtl="0" algn="l">
              <a:lnSpc>
                <a:spcPct val="115000"/>
              </a:lnSpc>
              <a:spcBef>
                <a:spcPts val="0"/>
              </a:spcBef>
              <a:spcAft>
                <a:spcPts val="0"/>
              </a:spcAft>
              <a:buClr>
                <a:schemeClr val="dk1"/>
              </a:buClr>
              <a:buSzPts val="1100"/>
              <a:buFont typeface="Cairo"/>
              <a:buChar char="-"/>
            </a:pPr>
            <a:r>
              <a:rPr lang="en" sz="1100">
                <a:solidFill>
                  <a:schemeClr val="dk1"/>
                </a:solidFill>
                <a:latin typeface="Lora"/>
                <a:ea typeface="Lora"/>
                <a:cs typeface="Lora"/>
                <a:sym typeface="Lora"/>
              </a:rPr>
              <a:t>CPOE can</a:t>
            </a:r>
            <a:r>
              <a:rPr b="1" lang="en" sz="1100">
                <a:solidFill>
                  <a:schemeClr val="dk1"/>
                </a:solidFill>
                <a:latin typeface="Lora"/>
                <a:ea typeface="Lora"/>
                <a:cs typeface="Lora"/>
                <a:sym typeface="Lora"/>
              </a:rPr>
              <a:t> decrease</a:t>
            </a:r>
            <a:r>
              <a:rPr lang="en" sz="1100">
                <a:solidFill>
                  <a:schemeClr val="dk1"/>
                </a:solidFill>
                <a:latin typeface="Lora"/>
                <a:ea typeface="Lora"/>
                <a:cs typeface="Lora"/>
                <a:sym typeface="Lora"/>
              </a:rPr>
              <a:t> serious inpatient medication errors by a relative risk reduction of 55%. However, this frequently cited article did not show reduction of potential adverse drug events (ADEs)</a:t>
            </a:r>
            <a:endParaRPr sz="1100">
              <a:solidFill>
                <a:schemeClr val="dk1"/>
              </a:solidFill>
              <a:latin typeface="Lora"/>
              <a:ea typeface="Lora"/>
              <a:cs typeface="Lora"/>
              <a:sym typeface="Lora"/>
            </a:endParaRPr>
          </a:p>
          <a:p>
            <a:pPr indent="-298450" lvl="1" marL="914400" rtl="0" algn="l">
              <a:lnSpc>
                <a:spcPct val="115000"/>
              </a:lnSpc>
              <a:spcBef>
                <a:spcPts val="0"/>
              </a:spcBef>
              <a:spcAft>
                <a:spcPts val="0"/>
              </a:spcAft>
              <a:buClr>
                <a:schemeClr val="dk1"/>
              </a:buClr>
              <a:buSzPts val="1100"/>
              <a:buFont typeface="Cairo"/>
              <a:buChar char="-"/>
            </a:pPr>
            <a:r>
              <a:rPr lang="en" sz="1100">
                <a:solidFill>
                  <a:schemeClr val="dk1"/>
                </a:solidFill>
                <a:latin typeface="Lora"/>
                <a:ea typeface="Lora"/>
                <a:cs typeface="Lora"/>
                <a:sym typeface="Lora"/>
              </a:rPr>
              <a:t>A more recent systematic review and meta-analysis suggested tha</a:t>
            </a:r>
            <a:r>
              <a:rPr b="1" lang="en" sz="1100">
                <a:solidFill>
                  <a:schemeClr val="dk1"/>
                </a:solidFill>
                <a:latin typeface="Lora"/>
                <a:ea typeface="Lora"/>
                <a:cs typeface="Lora"/>
                <a:sym typeface="Lora"/>
              </a:rPr>
              <a:t>t transition from paper-based orderin</a:t>
            </a:r>
            <a:r>
              <a:rPr lang="en" sz="1100">
                <a:solidFill>
                  <a:schemeClr val="dk1"/>
                </a:solidFill>
                <a:latin typeface="Lora"/>
                <a:ea typeface="Lora"/>
                <a:cs typeface="Lora"/>
                <a:sym typeface="Lora"/>
              </a:rPr>
              <a:t>g to </a:t>
            </a:r>
            <a:r>
              <a:rPr b="1" lang="en" sz="1100">
                <a:solidFill>
                  <a:schemeClr val="dk1"/>
                </a:solidFill>
                <a:latin typeface="Lora"/>
                <a:ea typeface="Lora"/>
                <a:cs typeface="Lora"/>
                <a:sym typeface="Lora"/>
              </a:rPr>
              <a:t>commercial CPOE systems</a:t>
            </a:r>
            <a:r>
              <a:rPr lang="en" sz="1100">
                <a:solidFill>
                  <a:schemeClr val="dk1"/>
                </a:solidFill>
                <a:latin typeface="Lora"/>
                <a:ea typeface="Lora"/>
                <a:cs typeface="Lora"/>
                <a:sym typeface="Lora"/>
              </a:rPr>
              <a:t> in ICUs was associated with an 85% </a:t>
            </a:r>
            <a:r>
              <a:rPr b="1" lang="en" sz="1100">
                <a:solidFill>
                  <a:schemeClr val="dk1"/>
                </a:solidFill>
                <a:latin typeface="Lora"/>
                <a:ea typeface="Lora"/>
                <a:cs typeface="Lora"/>
                <a:sym typeface="Lora"/>
              </a:rPr>
              <a:t>reduction in medication prescribing error</a:t>
            </a:r>
            <a:r>
              <a:rPr lang="en" sz="1100">
                <a:solidFill>
                  <a:schemeClr val="dk1"/>
                </a:solidFill>
                <a:latin typeface="Lora"/>
                <a:ea typeface="Lora"/>
                <a:cs typeface="Lora"/>
                <a:sym typeface="Lora"/>
              </a:rPr>
              <a:t> rates, but that there was mixed evidence that CPOE reduced ICU mortality. The study concluded “there is also a critical need to understand the nature of errors arising post-CPOE and how the addition of advanced CDSSs can be used to provide even greater benefit to delivering safe and effective patient care.</a:t>
            </a:r>
            <a:endParaRPr b="1" sz="1100">
              <a:solidFill>
                <a:schemeClr val="dk1"/>
              </a:solidFill>
              <a:latin typeface="Lora"/>
              <a:ea typeface="Lora"/>
              <a:cs typeface="Lora"/>
              <a:sym typeface="Lora"/>
            </a:endParaRPr>
          </a:p>
          <a:p>
            <a:pPr indent="-298450" lvl="0" marL="457200" rtl="0" algn="l">
              <a:lnSpc>
                <a:spcPct val="115000"/>
              </a:lnSpc>
              <a:spcBef>
                <a:spcPts val="0"/>
              </a:spcBef>
              <a:spcAft>
                <a:spcPts val="0"/>
              </a:spcAft>
              <a:buClr>
                <a:schemeClr val="dk1"/>
              </a:buClr>
              <a:buSzPts val="1100"/>
              <a:buFont typeface="Lora"/>
              <a:buChar char="-"/>
            </a:pPr>
            <a:r>
              <a:rPr b="1" lang="en" sz="1100">
                <a:solidFill>
                  <a:schemeClr val="dk1"/>
                </a:solidFill>
                <a:latin typeface="Lora"/>
                <a:ea typeface="Lora"/>
                <a:cs typeface="Lora"/>
                <a:sym typeface="Lora"/>
              </a:rPr>
              <a:t>Outpatient CPOE:</a:t>
            </a:r>
            <a:endParaRPr b="1" sz="1100">
              <a:solidFill>
                <a:schemeClr val="dk1"/>
              </a:solidFill>
              <a:latin typeface="Lora"/>
              <a:ea typeface="Lora"/>
              <a:cs typeface="Lora"/>
              <a:sym typeface="Lora"/>
            </a:endParaRPr>
          </a:p>
          <a:p>
            <a:pPr indent="-298450" lvl="1" marL="914400" rtl="0" algn="l">
              <a:lnSpc>
                <a:spcPct val="115000"/>
              </a:lnSpc>
              <a:spcBef>
                <a:spcPts val="0"/>
              </a:spcBef>
              <a:spcAft>
                <a:spcPts val="0"/>
              </a:spcAft>
              <a:buClr>
                <a:schemeClr val="dk1"/>
              </a:buClr>
              <a:buSzPts val="1100"/>
              <a:buFont typeface="Lora"/>
              <a:buChar char="-"/>
            </a:pPr>
            <a:r>
              <a:rPr lang="en" sz="1100">
                <a:solidFill>
                  <a:schemeClr val="dk1"/>
                </a:solidFill>
                <a:latin typeface="Lora"/>
                <a:ea typeface="Lora"/>
                <a:cs typeface="Lora"/>
                <a:sym typeface="Lora"/>
              </a:rPr>
              <a:t>There is more of a chance for a medication error written for outpatients, because there are far more prescriptions written in the ambulatory setting than in acute care facilities.</a:t>
            </a:r>
            <a:endParaRPr b="1" sz="1100">
              <a:solidFill>
                <a:schemeClr val="dk1"/>
              </a:solidFill>
              <a:latin typeface="Lora"/>
              <a:ea typeface="Lora"/>
              <a:cs typeface="Lora"/>
              <a:sym typeface="Lora"/>
            </a:endParaRPr>
          </a:p>
          <a:p>
            <a:pPr indent="-298450" lvl="0" marL="457200" rtl="0" algn="l">
              <a:lnSpc>
                <a:spcPct val="115000"/>
              </a:lnSpc>
              <a:spcBef>
                <a:spcPts val="0"/>
              </a:spcBef>
              <a:spcAft>
                <a:spcPts val="0"/>
              </a:spcAft>
              <a:buClr>
                <a:schemeClr val="dk1"/>
              </a:buClr>
              <a:buSzPts val="1100"/>
              <a:buFont typeface="Lora"/>
              <a:buChar char="✓"/>
            </a:pPr>
            <a:r>
              <a:rPr b="1" lang="en" sz="1100">
                <a:solidFill>
                  <a:schemeClr val="dk1"/>
                </a:solidFill>
                <a:latin typeface="Lora"/>
                <a:ea typeface="Lora"/>
                <a:cs typeface="Lora"/>
                <a:sym typeface="Lora"/>
              </a:rPr>
              <a:t>Reduce Costs</a:t>
            </a:r>
            <a:endParaRPr sz="1100">
              <a:solidFill>
                <a:schemeClr val="dk1"/>
              </a:solidFill>
              <a:latin typeface="Lora"/>
              <a:ea typeface="Lora"/>
              <a:cs typeface="Lora"/>
              <a:sym typeface="Lora"/>
            </a:endParaRPr>
          </a:p>
          <a:p>
            <a:pPr indent="-298450" lvl="0" marL="457200" rtl="0" algn="l">
              <a:lnSpc>
                <a:spcPct val="115000"/>
              </a:lnSpc>
              <a:spcBef>
                <a:spcPts val="0"/>
              </a:spcBef>
              <a:spcAft>
                <a:spcPts val="0"/>
              </a:spcAft>
              <a:buClr>
                <a:schemeClr val="dk1"/>
              </a:buClr>
              <a:buSzPts val="1100"/>
              <a:buFont typeface="Lora"/>
              <a:buChar char="✓"/>
            </a:pPr>
            <a:r>
              <a:rPr b="1" lang="en" sz="1100">
                <a:solidFill>
                  <a:schemeClr val="dk1"/>
                </a:solidFill>
                <a:latin typeface="Lora"/>
                <a:ea typeface="Lora"/>
                <a:cs typeface="Lora"/>
                <a:sym typeface="Lora"/>
              </a:rPr>
              <a:t>Reduce Variation of Care</a:t>
            </a:r>
            <a:endParaRPr b="1" sz="1100">
              <a:solidFill>
                <a:schemeClr val="dk1"/>
              </a:solidFill>
              <a:latin typeface="Lora"/>
              <a:ea typeface="Lora"/>
              <a:cs typeface="Lora"/>
              <a:sym typeface="Lora"/>
            </a:endParaRPr>
          </a:p>
          <a:p>
            <a:pPr indent="0" lvl="0" marL="0" rtl="0" algn="l">
              <a:spcBef>
                <a:spcPts val="1200"/>
              </a:spcBef>
              <a:spcAft>
                <a:spcPts val="0"/>
              </a:spcAft>
              <a:buClr>
                <a:schemeClr val="dk1"/>
              </a:buClr>
              <a:buSzPts val="1100"/>
              <a:buFont typeface="Arial"/>
              <a:buNone/>
            </a:pPr>
            <a:r>
              <a:t/>
            </a:r>
            <a:endParaRPr b="1" sz="1500" u="sng">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b="1" lang="en" sz="1500" u="sng">
                <a:solidFill>
                  <a:schemeClr val="dk1"/>
                </a:solidFill>
                <a:latin typeface="Lora"/>
                <a:ea typeface="Lora"/>
                <a:cs typeface="Lora"/>
                <a:sym typeface="Lora"/>
              </a:rPr>
              <a:t>Patient safety </a:t>
            </a:r>
            <a:endParaRPr b="1" sz="1500" u="sng">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100">
                <a:solidFill>
                  <a:schemeClr val="dk1"/>
                </a:solidFill>
                <a:latin typeface="Lora"/>
                <a:ea typeface="Lora"/>
                <a:cs typeface="Lora"/>
                <a:sym typeface="Lora"/>
              </a:rPr>
              <a:t>. Unfortunately, with implementation of most technologies new problems and issues arise that were not considered initially. EHRs are no exception to this observation and a variety o</a:t>
            </a:r>
            <a:r>
              <a:rPr lang="en" sz="1100" u="sng">
                <a:solidFill>
                  <a:schemeClr val="dk1"/>
                </a:solidFill>
                <a:latin typeface="Lora"/>
                <a:ea typeface="Lora"/>
                <a:cs typeface="Lora"/>
                <a:sym typeface="Lora"/>
              </a:rPr>
              <a:t>f unintended (Adverse) consequences</a:t>
            </a:r>
            <a:r>
              <a:rPr lang="en" sz="1100">
                <a:solidFill>
                  <a:schemeClr val="dk1"/>
                </a:solidFill>
                <a:latin typeface="Lora"/>
                <a:ea typeface="Lora"/>
                <a:cs typeface="Lora"/>
                <a:sym typeface="Lora"/>
              </a:rPr>
              <a:t> have been reported. Weiner coined the term</a:t>
            </a:r>
            <a:r>
              <a:rPr lang="en" sz="1500">
                <a:solidFill>
                  <a:schemeClr val="dk1"/>
                </a:solidFill>
                <a:latin typeface="Lora"/>
                <a:ea typeface="Lora"/>
                <a:cs typeface="Lora"/>
                <a:sym typeface="Lora"/>
              </a:rPr>
              <a:t> </a:t>
            </a:r>
            <a:r>
              <a:rPr b="1" lang="en" sz="1100">
                <a:solidFill>
                  <a:schemeClr val="dk1"/>
                </a:solidFill>
                <a:latin typeface="Lora"/>
                <a:ea typeface="Lora"/>
                <a:cs typeface="Lora"/>
                <a:sym typeface="Lora"/>
              </a:rPr>
              <a:t>e-iatrogenesis</a:t>
            </a:r>
            <a:r>
              <a:rPr lang="en" sz="1500">
                <a:solidFill>
                  <a:schemeClr val="dk1"/>
                </a:solidFill>
                <a:latin typeface="Lora"/>
                <a:ea typeface="Lora"/>
                <a:cs typeface="Lora"/>
                <a:sym typeface="Lora"/>
              </a:rPr>
              <a:t> </a:t>
            </a:r>
            <a:r>
              <a:rPr lang="en" sz="1100">
                <a:solidFill>
                  <a:schemeClr val="dk1"/>
                </a:solidFill>
                <a:latin typeface="Lora"/>
                <a:ea typeface="Lora"/>
                <a:cs typeface="Lora"/>
                <a:sym typeface="Lora"/>
              </a:rPr>
              <a:t>to mean</a:t>
            </a:r>
            <a:r>
              <a:rPr lang="en" sz="1500">
                <a:solidFill>
                  <a:schemeClr val="dk1"/>
                </a:solidFill>
                <a:latin typeface="Lora"/>
                <a:ea typeface="Lora"/>
                <a:cs typeface="Lora"/>
                <a:sym typeface="Lora"/>
              </a:rPr>
              <a:t> </a:t>
            </a:r>
            <a:r>
              <a:rPr b="1" lang="en" sz="1100">
                <a:solidFill>
                  <a:schemeClr val="dk1"/>
                </a:solidFill>
                <a:latin typeface="Lora"/>
                <a:ea typeface="Lora"/>
                <a:cs typeface="Lora"/>
                <a:sym typeface="Lora"/>
              </a:rPr>
              <a:t>“patient harm caused at least in part by the application of health information technology.”</a:t>
            </a:r>
            <a:r>
              <a:rPr lang="en" sz="1500">
                <a:solidFill>
                  <a:schemeClr val="dk1"/>
                </a:solidFill>
                <a:latin typeface="Lora"/>
                <a:ea typeface="Lora"/>
                <a:cs typeface="Lora"/>
                <a:sym typeface="Lora"/>
              </a:rPr>
              <a:t> </a:t>
            </a:r>
            <a:r>
              <a:rPr lang="en" sz="1100">
                <a:solidFill>
                  <a:schemeClr val="dk1"/>
                </a:solidFill>
                <a:latin typeface="Lora"/>
                <a:ea typeface="Lora"/>
                <a:cs typeface="Lora"/>
                <a:sym typeface="Lora"/>
              </a:rPr>
              <a:t>Several studies have shown increased errors after implementing CPOE.Campbell et al. outlined nine examples of unintended consequences related to CPOE implementation:</a:t>
            </a:r>
            <a:endParaRPr sz="11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100">
                <a:solidFill>
                  <a:schemeClr val="dk1"/>
                </a:solidFill>
                <a:latin typeface="Lora"/>
                <a:ea typeface="Lora"/>
                <a:cs typeface="Lora"/>
                <a:sym typeface="Lora"/>
              </a:rPr>
              <a:t>1.  “More work for clinicians</a:t>
            </a:r>
            <a:endParaRPr sz="11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100">
                <a:solidFill>
                  <a:schemeClr val="dk1"/>
                </a:solidFill>
                <a:latin typeface="Lora"/>
                <a:ea typeface="Lora"/>
                <a:cs typeface="Lora"/>
                <a:sym typeface="Lora"/>
              </a:rPr>
              <a:t>2.  Unfavorable workflow changes</a:t>
            </a:r>
            <a:endParaRPr sz="11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100">
                <a:solidFill>
                  <a:schemeClr val="dk1"/>
                </a:solidFill>
                <a:latin typeface="Lora"/>
                <a:ea typeface="Lora"/>
                <a:cs typeface="Lora"/>
                <a:sym typeface="Lora"/>
              </a:rPr>
              <a:t>3.  Never ending demands for system changes</a:t>
            </a:r>
            <a:endParaRPr sz="11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100">
                <a:solidFill>
                  <a:schemeClr val="dk1"/>
                </a:solidFill>
                <a:latin typeface="Lora"/>
                <a:ea typeface="Lora"/>
                <a:cs typeface="Lora"/>
                <a:sym typeface="Lora"/>
              </a:rPr>
              <a:t>4.  Conflicts between electronic and paper-based systems</a:t>
            </a:r>
            <a:endParaRPr sz="11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100">
                <a:solidFill>
                  <a:schemeClr val="dk1"/>
                </a:solidFill>
                <a:latin typeface="Lora"/>
                <a:ea typeface="Lora"/>
                <a:cs typeface="Lora"/>
                <a:sym typeface="Lora"/>
              </a:rPr>
              <a:t>5.  Unfavorable changes in communication patterns and practices </a:t>
            </a:r>
            <a:endParaRPr sz="11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100">
                <a:solidFill>
                  <a:schemeClr val="dk1"/>
                </a:solidFill>
                <a:latin typeface="Lora"/>
                <a:ea typeface="Lora"/>
                <a:cs typeface="Lora"/>
                <a:sym typeface="Lora"/>
              </a:rPr>
              <a:t>6.  Negative user emotions </a:t>
            </a:r>
            <a:endParaRPr sz="11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100">
                <a:solidFill>
                  <a:schemeClr val="dk1"/>
                </a:solidFill>
                <a:latin typeface="Lora"/>
                <a:ea typeface="Lora"/>
                <a:cs typeface="Lora"/>
                <a:sym typeface="Lora"/>
              </a:rPr>
              <a:t>7.   Generation of new kinds of errors </a:t>
            </a:r>
            <a:endParaRPr sz="11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100">
                <a:solidFill>
                  <a:schemeClr val="dk1"/>
                </a:solidFill>
                <a:latin typeface="Lora"/>
                <a:ea typeface="Lora"/>
                <a:cs typeface="Lora"/>
                <a:sym typeface="Lora"/>
              </a:rPr>
              <a:t>8.  Unexpected and unintended changes in institutional power structure </a:t>
            </a:r>
            <a:endParaRPr sz="11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100">
                <a:solidFill>
                  <a:schemeClr val="dk1"/>
                </a:solidFill>
                <a:latin typeface="Lora"/>
                <a:ea typeface="Lora"/>
                <a:cs typeface="Lora"/>
                <a:sym typeface="Lora"/>
              </a:rPr>
              <a:t>9.  Overdependence on technology”</a:t>
            </a:r>
            <a:endParaRPr sz="15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t/>
            </a:r>
            <a:endParaRPr sz="15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b="1" lang="en" sz="1100">
                <a:solidFill>
                  <a:schemeClr val="dk1"/>
                </a:solidFill>
                <a:latin typeface="Lora"/>
                <a:ea typeface="Lora"/>
                <a:cs typeface="Lora"/>
                <a:sym typeface="Lora"/>
              </a:rPr>
              <a:t>-Alert fatigue</a:t>
            </a:r>
            <a:r>
              <a:rPr lang="en" sz="1500">
                <a:solidFill>
                  <a:schemeClr val="dk1"/>
                </a:solidFill>
                <a:latin typeface="Lora"/>
                <a:ea typeface="Lora"/>
                <a:cs typeface="Lora"/>
                <a:sym typeface="Lora"/>
              </a:rPr>
              <a:t> </a:t>
            </a:r>
            <a:r>
              <a:rPr lang="en" sz="1100">
                <a:solidFill>
                  <a:schemeClr val="dk1"/>
                </a:solidFill>
                <a:latin typeface="Lora"/>
                <a:ea typeface="Lora"/>
                <a:cs typeface="Lora"/>
                <a:sym typeface="Lora"/>
              </a:rPr>
              <a:t>is another</a:t>
            </a:r>
            <a:r>
              <a:rPr lang="en" sz="1500">
                <a:solidFill>
                  <a:schemeClr val="dk1"/>
                </a:solidFill>
                <a:latin typeface="Lora"/>
                <a:ea typeface="Lora"/>
                <a:cs typeface="Lora"/>
                <a:sym typeface="Lora"/>
              </a:rPr>
              <a:t> </a:t>
            </a:r>
            <a:r>
              <a:rPr b="1" lang="en" sz="1100">
                <a:solidFill>
                  <a:schemeClr val="dk1"/>
                </a:solidFill>
                <a:latin typeface="Lora"/>
                <a:ea typeface="Lora"/>
                <a:cs typeface="Lora"/>
                <a:sym typeface="Lora"/>
              </a:rPr>
              <a:t>common unintended </a:t>
            </a:r>
            <a:r>
              <a:rPr lang="en" sz="1100">
                <a:solidFill>
                  <a:schemeClr val="dk1"/>
                </a:solidFill>
                <a:latin typeface="Lora"/>
                <a:ea typeface="Lora"/>
                <a:cs typeface="Lora"/>
                <a:sym typeface="Lora"/>
              </a:rPr>
              <a:t>consequence related to CPOE</a:t>
            </a:r>
            <a:endParaRPr sz="11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100">
                <a:solidFill>
                  <a:schemeClr val="dk1"/>
                </a:solidFill>
                <a:latin typeface="Lora"/>
                <a:ea typeface="Lora"/>
                <a:cs typeface="Lora"/>
                <a:sym typeface="Lora"/>
              </a:rPr>
              <a:t>-In response to concerns </a:t>
            </a:r>
            <a:r>
              <a:rPr b="1" lang="en" sz="1100">
                <a:solidFill>
                  <a:schemeClr val="dk1"/>
                </a:solidFill>
                <a:latin typeface="Lora"/>
                <a:ea typeface="Lora"/>
                <a:cs typeface="Lora"/>
                <a:sym typeface="Lora"/>
              </a:rPr>
              <a:t>AHRQ</a:t>
            </a:r>
            <a:r>
              <a:rPr lang="en" sz="1500">
                <a:solidFill>
                  <a:schemeClr val="dk1"/>
                </a:solidFill>
                <a:latin typeface="Lora"/>
                <a:ea typeface="Lora"/>
                <a:cs typeface="Lora"/>
                <a:sym typeface="Lora"/>
              </a:rPr>
              <a:t> </a:t>
            </a:r>
            <a:r>
              <a:rPr lang="en" sz="1100">
                <a:solidFill>
                  <a:schemeClr val="dk1"/>
                </a:solidFill>
                <a:latin typeface="Lora"/>
                <a:ea typeface="Lora"/>
                <a:cs typeface="Lora"/>
                <a:sym typeface="Lora"/>
              </a:rPr>
              <a:t>released the monograph Guide to Reducing Unintended Consequences of Electronic Health Records in 2011. This Guide discusses</a:t>
            </a:r>
            <a:r>
              <a:rPr lang="en" sz="1500">
                <a:solidFill>
                  <a:schemeClr val="dk1"/>
                </a:solidFill>
                <a:latin typeface="Lora"/>
                <a:ea typeface="Lora"/>
                <a:cs typeface="Lora"/>
                <a:sym typeface="Lora"/>
              </a:rPr>
              <a:t> </a:t>
            </a:r>
            <a:r>
              <a:rPr b="1" lang="en" sz="1100">
                <a:solidFill>
                  <a:schemeClr val="dk1"/>
                </a:solidFill>
                <a:latin typeface="Lora"/>
                <a:ea typeface="Lora"/>
                <a:cs typeface="Lora"/>
                <a:sym typeface="Lora"/>
              </a:rPr>
              <a:t>unanticipated</a:t>
            </a:r>
            <a:r>
              <a:rPr lang="en" sz="1500">
                <a:solidFill>
                  <a:schemeClr val="dk1"/>
                </a:solidFill>
                <a:latin typeface="Lora"/>
                <a:ea typeface="Lora"/>
                <a:cs typeface="Lora"/>
                <a:sym typeface="Lora"/>
              </a:rPr>
              <a:t> </a:t>
            </a:r>
            <a:r>
              <a:rPr lang="en" sz="1100">
                <a:solidFill>
                  <a:schemeClr val="dk1"/>
                </a:solidFill>
                <a:latin typeface="Lora"/>
                <a:ea typeface="Lora"/>
                <a:cs typeface="Lora"/>
                <a:sym typeface="Lora"/>
              </a:rPr>
              <a:t>and </a:t>
            </a:r>
            <a:r>
              <a:rPr b="1" lang="en" sz="1100">
                <a:solidFill>
                  <a:schemeClr val="dk1"/>
                </a:solidFill>
                <a:latin typeface="Lora"/>
                <a:ea typeface="Lora"/>
                <a:cs typeface="Lora"/>
                <a:sym typeface="Lora"/>
              </a:rPr>
              <a:t>undesirable consequences</a:t>
            </a:r>
            <a:r>
              <a:rPr lang="en" sz="1500">
                <a:solidFill>
                  <a:schemeClr val="dk1"/>
                </a:solidFill>
                <a:latin typeface="Lora"/>
                <a:ea typeface="Lora"/>
                <a:cs typeface="Lora"/>
                <a:sym typeface="Lora"/>
              </a:rPr>
              <a:t> </a:t>
            </a:r>
            <a:r>
              <a:rPr lang="en" sz="1100">
                <a:solidFill>
                  <a:schemeClr val="dk1"/>
                </a:solidFill>
                <a:latin typeface="Lora"/>
                <a:ea typeface="Lora"/>
                <a:cs typeface="Lora"/>
                <a:sym typeface="Lora"/>
              </a:rPr>
              <a:t>of EHR implementation.</a:t>
            </a:r>
            <a:endParaRPr sz="15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t/>
            </a:r>
            <a:endParaRPr sz="15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t/>
            </a:r>
            <a:endParaRPr b="1" sz="1500" u="sng">
              <a:solidFill>
                <a:schemeClr val="dk1"/>
              </a:solidFill>
              <a:latin typeface="Lora"/>
              <a:ea typeface="Lora"/>
              <a:cs typeface="Lora"/>
              <a:sym typeface="Lora"/>
            </a:endParaRPr>
          </a:p>
          <a:p>
            <a:pPr indent="0" lvl="0" marL="457200" rtl="0" algn="l">
              <a:lnSpc>
                <a:spcPct val="115000"/>
              </a:lnSpc>
              <a:spcBef>
                <a:spcPts val="1200"/>
              </a:spcBef>
              <a:spcAft>
                <a:spcPts val="0"/>
              </a:spcAft>
              <a:buNone/>
            </a:pPr>
            <a:r>
              <a:t/>
            </a:r>
            <a:endParaRPr b="1" sz="1100">
              <a:solidFill>
                <a:schemeClr val="dk1"/>
              </a:solidFill>
              <a:latin typeface="Lora"/>
              <a:ea typeface="Lora"/>
              <a:cs typeface="Lora"/>
              <a:sym typeface="Lora"/>
            </a:endParaRPr>
          </a:p>
          <a:p>
            <a:pPr indent="0" lvl="0" marL="0" rtl="0" algn="l">
              <a:lnSpc>
                <a:spcPct val="115000"/>
              </a:lnSpc>
              <a:spcBef>
                <a:spcPts val="1200"/>
              </a:spcBef>
              <a:spcAft>
                <a:spcPts val="0"/>
              </a:spcAft>
              <a:buNone/>
            </a:pPr>
            <a:r>
              <a:t/>
            </a:r>
            <a:endParaRPr sz="1100">
              <a:solidFill>
                <a:schemeClr val="dk1"/>
              </a:solidFill>
              <a:latin typeface="Lora"/>
              <a:ea typeface="Lora"/>
              <a:cs typeface="Lora"/>
              <a:sym typeface="Lora"/>
            </a:endParaRPr>
          </a:p>
          <a:p>
            <a:pPr indent="0" lvl="0" marL="0" marR="0" rtl="0" algn="l">
              <a:lnSpc>
                <a:spcPct val="100000"/>
              </a:lnSpc>
              <a:spcBef>
                <a:spcPts val="1200"/>
              </a:spcBef>
              <a:spcAft>
                <a:spcPts val="0"/>
              </a:spcAft>
              <a:buNone/>
            </a:pPr>
            <a:r>
              <a:t/>
            </a:r>
            <a:endParaRPr sz="1100">
              <a:latin typeface="Lora"/>
              <a:ea typeface="Lora"/>
              <a:cs typeface="Lora"/>
              <a:sym typeface="Lora"/>
            </a:endParaRPr>
          </a:p>
        </p:txBody>
      </p:sp>
      <p:sp>
        <p:nvSpPr>
          <p:cNvPr id="472" name="Google Shape;472;p48"/>
          <p:cNvSpPr txBox="1"/>
          <p:nvPr/>
        </p:nvSpPr>
        <p:spPr>
          <a:xfrm>
            <a:off x="2117855" y="2665818"/>
            <a:ext cx="4071000" cy="82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200">
                <a:solidFill>
                  <a:srgbClr val="00854C"/>
                </a:solidFill>
                <a:latin typeface="Barlow"/>
                <a:ea typeface="Barlow"/>
                <a:cs typeface="Barlow"/>
                <a:sym typeface="Barlow"/>
              </a:rPr>
              <a:t>Book summary</a:t>
            </a:r>
            <a:endParaRPr b="1" sz="3200">
              <a:solidFill>
                <a:srgbClr val="00854C"/>
              </a:solidFill>
              <a:latin typeface="Barlow"/>
              <a:ea typeface="Barlow"/>
              <a:cs typeface="Barlow"/>
              <a:sym typeface="Barlow"/>
            </a:endParaRPr>
          </a:p>
        </p:txBody>
      </p:sp>
      <p:sp>
        <p:nvSpPr>
          <p:cNvPr id="473" name="Google Shape;473;p48"/>
          <p:cNvSpPr txBox="1"/>
          <p:nvPr/>
        </p:nvSpPr>
        <p:spPr>
          <a:xfrm>
            <a:off x="2858550" y="366625"/>
            <a:ext cx="2512500" cy="58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200">
                <a:solidFill>
                  <a:srgbClr val="00854C"/>
                </a:solidFill>
                <a:latin typeface="Barlow"/>
                <a:ea typeface="Barlow"/>
                <a:cs typeface="Barlow"/>
                <a:sym typeface="Barlow"/>
              </a:rPr>
              <a:t>Summary</a:t>
            </a:r>
            <a:endParaRPr b="1" sz="3200">
              <a:solidFill>
                <a:srgbClr val="00854C"/>
              </a:solidFill>
              <a:latin typeface="Barlow"/>
              <a:ea typeface="Barlow"/>
              <a:cs typeface="Barlow"/>
              <a:sym typeface="Barlow"/>
            </a:endParaRPr>
          </a:p>
        </p:txBody>
      </p:sp>
      <p:sp>
        <p:nvSpPr>
          <p:cNvPr id="474" name="Google Shape;474;p48"/>
          <p:cNvSpPr txBox="1"/>
          <p:nvPr/>
        </p:nvSpPr>
        <p:spPr>
          <a:xfrm>
            <a:off x="0" y="947125"/>
            <a:ext cx="8229600" cy="1718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SzPts val="1400"/>
              <a:buFont typeface="Lora"/>
              <a:buChar char="●"/>
            </a:pPr>
            <a:r>
              <a:rPr lang="en">
                <a:latin typeface="Lora"/>
                <a:ea typeface="Lora"/>
                <a:cs typeface="Lora"/>
                <a:sym typeface="Lora"/>
              </a:rPr>
              <a:t>CPOE is a key component to improve Patient Safety and Quality of Care.</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latin typeface="Lora"/>
                <a:ea typeface="Lora"/>
                <a:cs typeface="Lora"/>
                <a:sym typeface="Lora"/>
              </a:rPr>
              <a:t>The focus needs to be on workflow and process of care changes that are necessary for optimal patient care, Not on implementing a new computer system. </a:t>
            </a:r>
            <a:r>
              <a:rPr lang="en">
                <a:solidFill>
                  <a:srgbClr val="6AA84F"/>
                </a:solidFill>
                <a:latin typeface="Lora"/>
                <a:ea typeface="Lora"/>
                <a:cs typeface="Lora"/>
                <a:sym typeface="Lora"/>
              </a:rPr>
              <a:t>not only business</a:t>
            </a:r>
            <a:endParaRPr>
              <a:solidFill>
                <a:srgbClr val="6AA84F"/>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latin typeface="Lora"/>
                <a:ea typeface="Lora"/>
                <a:cs typeface="Lora"/>
                <a:sym typeface="Lora"/>
              </a:rPr>
              <a:t>Commitment from clinicians </a:t>
            </a:r>
            <a:r>
              <a:rPr lang="en">
                <a:solidFill>
                  <a:srgbClr val="6AA84F"/>
                </a:solidFill>
                <a:latin typeface="Lora"/>
                <a:ea typeface="Lora"/>
                <a:cs typeface="Lora"/>
                <a:sym typeface="Lora"/>
              </a:rPr>
              <a:t>(from all stakeholders) </a:t>
            </a:r>
            <a:r>
              <a:rPr lang="en">
                <a:latin typeface="Lora"/>
                <a:ea typeface="Lora"/>
                <a:cs typeface="Lora"/>
                <a:sym typeface="Lora"/>
              </a:rPr>
              <a:t>to help with process design and implementation is critical for success.</a:t>
            </a:r>
            <a:endParaRPr>
              <a:latin typeface="Lora"/>
              <a:ea typeface="Lora"/>
              <a:cs typeface="Lora"/>
              <a:sym typeface="Lora"/>
            </a:endParaRPr>
          </a:p>
          <a:p>
            <a:pPr indent="-317500" lvl="0" marL="457200" rtl="0" algn="l">
              <a:lnSpc>
                <a:spcPct val="115000"/>
              </a:lnSpc>
              <a:spcBef>
                <a:spcPts val="0"/>
              </a:spcBef>
              <a:spcAft>
                <a:spcPts val="0"/>
              </a:spcAft>
              <a:buClr>
                <a:srgbClr val="CC0000"/>
              </a:buClr>
              <a:buSzPts val="1400"/>
              <a:buFont typeface="Lora"/>
              <a:buChar char="●"/>
            </a:pPr>
            <a:r>
              <a:rPr b="1" lang="en">
                <a:solidFill>
                  <a:srgbClr val="CC0000"/>
                </a:solidFill>
                <a:latin typeface="Lora"/>
                <a:ea typeface="Lora"/>
                <a:cs typeface="Lora"/>
                <a:sym typeface="Lora"/>
              </a:rPr>
              <a:t>CPOE is a clinical based process development to improve patient care, not an I.T. project</a:t>
            </a:r>
            <a:endParaRPr>
              <a:latin typeface="Lora"/>
              <a:ea typeface="Lora"/>
              <a:cs typeface="Lora"/>
              <a:sym typeface="Lor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78" name="Shape 478"/>
        <p:cNvGrpSpPr/>
        <p:nvPr/>
      </p:nvGrpSpPr>
      <p:grpSpPr>
        <a:xfrm>
          <a:off x="0" y="0"/>
          <a:ext cx="0" cy="0"/>
          <a:chOff x="0" y="0"/>
          <a:chExt cx="0" cy="0"/>
        </a:xfrm>
      </p:grpSpPr>
      <p:sp>
        <p:nvSpPr>
          <p:cNvPr id="479" name="Google Shape;479;p49"/>
          <p:cNvSpPr/>
          <p:nvPr/>
        </p:nvSpPr>
        <p:spPr>
          <a:xfrm>
            <a:off x="0" y="1546175"/>
            <a:ext cx="3941100" cy="7472400"/>
          </a:xfrm>
          <a:prstGeom prst="roundRect">
            <a:avLst>
              <a:gd fmla="val 0" name="adj"/>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latin typeface="Lora"/>
                <a:ea typeface="Lora"/>
                <a:cs typeface="Lora"/>
                <a:sym typeface="Lora"/>
              </a:rPr>
              <a:t>1- </a:t>
            </a:r>
            <a:r>
              <a:rPr b="1" lang="en" sz="1500">
                <a:latin typeface="Lora"/>
                <a:ea typeface="Lora"/>
                <a:cs typeface="Lora"/>
                <a:sym typeface="Lora"/>
              </a:rPr>
              <a:t>Which of the following falls under clinical aspect of informatics?</a:t>
            </a:r>
            <a:endParaRPr b="1"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A. CME</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B. CPOE</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C. E-learning</a:t>
            </a:r>
            <a:endParaRPr sz="1500">
              <a:latin typeface="Lora"/>
              <a:ea typeface="Lora"/>
              <a:cs typeface="Lora"/>
              <a:sym typeface="Lora"/>
            </a:endParaRPr>
          </a:p>
          <a:p>
            <a:pPr indent="0" lvl="0" marL="0" rtl="0" algn="l">
              <a:spcBef>
                <a:spcPts val="0"/>
              </a:spcBef>
              <a:spcAft>
                <a:spcPts val="0"/>
              </a:spcAft>
              <a:buNone/>
            </a:pPr>
            <a:r>
              <a:t/>
            </a:r>
            <a:endParaRPr sz="1500">
              <a:latin typeface="Lora"/>
              <a:ea typeface="Lora"/>
              <a:cs typeface="Lora"/>
              <a:sym typeface="Lora"/>
            </a:endParaRPr>
          </a:p>
          <a:p>
            <a:pPr indent="0" lvl="0" marL="0" rtl="0" algn="l">
              <a:spcBef>
                <a:spcPts val="0"/>
              </a:spcBef>
              <a:spcAft>
                <a:spcPts val="0"/>
              </a:spcAft>
              <a:buNone/>
            </a:pPr>
            <a:r>
              <a:t/>
            </a:r>
            <a:endParaRPr sz="1500">
              <a:latin typeface="Lora"/>
              <a:ea typeface="Lora"/>
              <a:cs typeface="Lora"/>
              <a:sym typeface="Lora"/>
            </a:endParaRPr>
          </a:p>
          <a:p>
            <a:pPr indent="0" lvl="0" marL="0" rtl="0" algn="l">
              <a:spcBef>
                <a:spcPts val="0"/>
              </a:spcBef>
              <a:spcAft>
                <a:spcPts val="0"/>
              </a:spcAft>
              <a:buNone/>
            </a:pPr>
            <a:r>
              <a:t/>
            </a:r>
            <a:endParaRPr sz="1500">
              <a:latin typeface="Lora"/>
              <a:ea typeface="Lora"/>
              <a:cs typeface="Lora"/>
              <a:sym typeface="Lora"/>
            </a:endParaRPr>
          </a:p>
          <a:p>
            <a:pPr indent="0" lvl="0" marL="0" rtl="0" algn="l">
              <a:spcBef>
                <a:spcPts val="0"/>
              </a:spcBef>
              <a:spcAft>
                <a:spcPts val="0"/>
              </a:spcAft>
              <a:buNone/>
            </a:pPr>
            <a:r>
              <a:t/>
            </a:r>
            <a:endParaRPr sz="1500">
              <a:latin typeface="Lora"/>
              <a:ea typeface="Lora"/>
              <a:cs typeface="Lora"/>
              <a:sym typeface="Lora"/>
            </a:endParaRPr>
          </a:p>
          <a:p>
            <a:pPr indent="0" lvl="0" marL="0" rtl="0" algn="l">
              <a:spcBef>
                <a:spcPts val="0"/>
              </a:spcBef>
              <a:spcAft>
                <a:spcPts val="0"/>
              </a:spcAft>
              <a:buNone/>
            </a:pPr>
            <a:r>
              <a:rPr b="1" lang="en" sz="1500">
                <a:latin typeface="Lora"/>
                <a:ea typeface="Lora"/>
                <a:cs typeface="Lora"/>
                <a:sym typeface="Lora"/>
              </a:rPr>
              <a:t>2-</a:t>
            </a:r>
            <a:r>
              <a:rPr b="1" lang="en" sz="1500">
                <a:latin typeface="Lora"/>
                <a:ea typeface="Lora"/>
                <a:cs typeface="Lora"/>
                <a:sym typeface="Lora"/>
              </a:rPr>
              <a:t> Which of the following is advanced Computerized physician orders entry? </a:t>
            </a:r>
            <a:endParaRPr b="1"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A. Dosing for renal insufficiency</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B. Drug-drug interaction</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C. Basic dosing guidance</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D. Duplicate therapy checking</a:t>
            </a:r>
            <a:endParaRPr sz="1500">
              <a:latin typeface="Lora"/>
              <a:ea typeface="Lora"/>
              <a:cs typeface="Lora"/>
              <a:sym typeface="Lora"/>
            </a:endParaRPr>
          </a:p>
          <a:p>
            <a:pPr indent="0" lvl="0" marL="0" rtl="0" algn="l">
              <a:spcBef>
                <a:spcPts val="0"/>
              </a:spcBef>
              <a:spcAft>
                <a:spcPts val="0"/>
              </a:spcAft>
              <a:buNone/>
            </a:pPr>
            <a:r>
              <a:t/>
            </a:r>
            <a:endParaRPr sz="1500">
              <a:latin typeface="Lora"/>
              <a:ea typeface="Lora"/>
              <a:cs typeface="Lora"/>
              <a:sym typeface="Lora"/>
            </a:endParaRPr>
          </a:p>
          <a:p>
            <a:pPr indent="0" lvl="0" marL="0" rtl="0" algn="l">
              <a:spcBef>
                <a:spcPts val="0"/>
              </a:spcBef>
              <a:spcAft>
                <a:spcPts val="0"/>
              </a:spcAft>
              <a:buNone/>
            </a:pPr>
            <a:r>
              <a:t/>
            </a:r>
            <a:endParaRPr sz="1500">
              <a:latin typeface="Lora"/>
              <a:ea typeface="Lora"/>
              <a:cs typeface="Lora"/>
              <a:sym typeface="Lora"/>
            </a:endParaRPr>
          </a:p>
          <a:p>
            <a:pPr indent="0" lvl="0" marL="0" rtl="0" algn="l">
              <a:spcBef>
                <a:spcPts val="0"/>
              </a:spcBef>
              <a:spcAft>
                <a:spcPts val="0"/>
              </a:spcAft>
              <a:buNone/>
            </a:pPr>
            <a:r>
              <a:t/>
            </a:r>
            <a:endParaRPr sz="1500">
              <a:latin typeface="Lora"/>
              <a:ea typeface="Lora"/>
              <a:cs typeface="Lora"/>
              <a:sym typeface="Lora"/>
            </a:endParaRPr>
          </a:p>
          <a:p>
            <a:pPr indent="0" lvl="0" marL="0" rtl="0" algn="l">
              <a:spcBef>
                <a:spcPts val="0"/>
              </a:spcBef>
              <a:spcAft>
                <a:spcPts val="0"/>
              </a:spcAft>
              <a:buClr>
                <a:schemeClr val="dk1"/>
              </a:buClr>
              <a:buSzPts val="1100"/>
              <a:buFont typeface="Arial"/>
              <a:buNone/>
            </a:pPr>
            <a:r>
              <a:rPr b="1" lang="en" sz="1500">
                <a:solidFill>
                  <a:schemeClr val="dk1"/>
                </a:solidFill>
                <a:latin typeface="Lora"/>
                <a:ea typeface="Lora"/>
                <a:cs typeface="Lora"/>
                <a:sym typeface="Lora"/>
              </a:rPr>
              <a:t>3- </a:t>
            </a:r>
            <a:r>
              <a:rPr b="1" lang="en" sz="1500">
                <a:solidFill>
                  <a:schemeClr val="dk1"/>
                </a:solidFill>
                <a:latin typeface="Lora"/>
                <a:ea typeface="Lora"/>
                <a:cs typeface="Lora"/>
                <a:sym typeface="Lora"/>
              </a:rPr>
              <a:t>Which of the following is an example of basic type of CPOE?</a:t>
            </a:r>
            <a:endParaRPr b="1" sz="1500">
              <a:solidFill>
                <a:schemeClr val="dk1"/>
              </a:solidFill>
              <a:latin typeface="Lora"/>
              <a:ea typeface="Lora"/>
              <a:cs typeface="Lora"/>
              <a:sym typeface="Lora"/>
            </a:endParaRPr>
          </a:p>
          <a:p>
            <a:pPr indent="0" lvl="0" marL="0" rtl="0" algn="l">
              <a:spcBef>
                <a:spcPts val="0"/>
              </a:spcBef>
              <a:spcAft>
                <a:spcPts val="0"/>
              </a:spcAft>
              <a:buNone/>
            </a:pPr>
            <a:r>
              <a:rPr lang="en" sz="1500">
                <a:solidFill>
                  <a:schemeClr val="dk1"/>
                </a:solidFill>
                <a:latin typeface="Lora"/>
                <a:ea typeface="Lora"/>
                <a:cs typeface="Lora"/>
                <a:sym typeface="Lora"/>
              </a:rPr>
              <a:t>A­. drug disease contraindications </a:t>
            </a:r>
            <a:endParaRPr sz="15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500">
                <a:solidFill>
                  <a:schemeClr val="dk1"/>
                </a:solidFill>
                <a:latin typeface="Lora"/>
                <a:ea typeface="Lora"/>
                <a:cs typeface="Lora"/>
                <a:sym typeface="Lora"/>
              </a:rPr>
              <a:t>B­. drug duplication check</a:t>
            </a:r>
            <a:endParaRPr sz="15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500">
                <a:solidFill>
                  <a:schemeClr val="dk1"/>
                </a:solidFill>
                <a:latin typeface="Lora"/>
                <a:ea typeface="Lora"/>
                <a:cs typeface="Lora"/>
                <a:sym typeface="Lora"/>
              </a:rPr>
              <a:t>C­. drug pregnancy contraindications</a:t>
            </a:r>
            <a:endParaRPr sz="15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t/>
            </a:r>
            <a:endParaRPr sz="15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t/>
            </a:r>
            <a:endParaRPr sz="1500">
              <a:latin typeface="Lora"/>
              <a:ea typeface="Lora"/>
              <a:cs typeface="Lora"/>
              <a:sym typeface="Lora"/>
            </a:endParaRPr>
          </a:p>
          <a:p>
            <a:pPr indent="0" lvl="0" marL="0" rtl="0" algn="l">
              <a:spcBef>
                <a:spcPts val="0"/>
              </a:spcBef>
              <a:spcAft>
                <a:spcPts val="0"/>
              </a:spcAft>
              <a:buNone/>
            </a:pPr>
            <a:r>
              <a:t/>
            </a:r>
            <a:endParaRPr sz="1500">
              <a:latin typeface="Lora"/>
              <a:ea typeface="Lora"/>
              <a:cs typeface="Lora"/>
              <a:sym typeface="Lora"/>
            </a:endParaRPr>
          </a:p>
          <a:p>
            <a:pPr indent="0" lvl="0" marL="0" rtl="0" algn="l">
              <a:spcBef>
                <a:spcPts val="0"/>
              </a:spcBef>
              <a:spcAft>
                <a:spcPts val="0"/>
              </a:spcAft>
              <a:buNone/>
            </a:pPr>
            <a:r>
              <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 </a:t>
            </a:r>
            <a:endParaRPr sz="1500">
              <a:latin typeface="Lora"/>
              <a:ea typeface="Lora"/>
              <a:cs typeface="Lora"/>
              <a:sym typeface="Lora"/>
            </a:endParaRPr>
          </a:p>
        </p:txBody>
      </p:sp>
      <p:sp>
        <p:nvSpPr>
          <p:cNvPr id="480" name="Google Shape;480;p49"/>
          <p:cNvSpPr/>
          <p:nvPr/>
        </p:nvSpPr>
        <p:spPr>
          <a:xfrm>
            <a:off x="4288500" y="1546175"/>
            <a:ext cx="3941100" cy="6835800"/>
          </a:xfrm>
          <a:prstGeom prst="roundRect">
            <a:avLst>
              <a:gd fmla="val 0" name="adj"/>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500">
                <a:solidFill>
                  <a:schemeClr val="dk1"/>
                </a:solidFill>
                <a:latin typeface="Lora"/>
                <a:ea typeface="Lora"/>
                <a:cs typeface="Lora"/>
                <a:sym typeface="Lora"/>
              </a:rPr>
              <a:t>4- Which of the following is one of the main advantages of EHR?</a:t>
            </a:r>
            <a:endParaRPr b="1" sz="15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500">
                <a:solidFill>
                  <a:schemeClr val="dk1"/>
                </a:solidFill>
                <a:latin typeface="Lora"/>
                <a:ea typeface="Lora"/>
                <a:cs typeface="Lora"/>
                <a:sym typeface="Lora"/>
              </a:rPr>
              <a:t>A) Fast project implementation</a:t>
            </a:r>
            <a:endParaRPr sz="15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500">
                <a:solidFill>
                  <a:schemeClr val="dk1"/>
                </a:solidFill>
                <a:latin typeface="Lora"/>
                <a:ea typeface="Lora"/>
                <a:cs typeface="Lora"/>
                <a:sym typeface="Lora"/>
              </a:rPr>
              <a:t>B) Low implementation cost</a:t>
            </a:r>
            <a:endParaRPr sz="15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500">
                <a:solidFill>
                  <a:schemeClr val="dk1"/>
                </a:solidFill>
                <a:latin typeface="Lora"/>
                <a:ea typeface="Lora"/>
                <a:cs typeface="Lora"/>
                <a:sym typeface="Lora"/>
              </a:rPr>
              <a:t>C) One time training</a:t>
            </a:r>
            <a:endParaRPr sz="15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500">
                <a:solidFill>
                  <a:schemeClr val="dk1"/>
                </a:solidFill>
                <a:latin typeface="Lora"/>
                <a:ea typeface="Lora"/>
                <a:cs typeface="Lora"/>
                <a:sym typeface="Lora"/>
              </a:rPr>
              <a:t>D) Multiple users at a time</a:t>
            </a:r>
            <a:endParaRPr b="1" sz="1500">
              <a:latin typeface="Lora"/>
              <a:ea typeface="Lora"/>
              <a:cs typeface="Lora"/>
              <a:sym typeface="Lora"/>
            </a:endParaRPr>
          </a:p>
          <a:p>
            <a:pPr indent="0" lvl="0" marL="0" rtl="0" algn="l">
              <a:spcBef>
                <a:spcPts val="0"/>
              </a:spcBef>
              <a:spcAft>
                <a:spcPts val="0"/>
              </a:spcAft>
              <a:buNone/>
            </a:pPr>
            <a:r>
              <a:t/>
            </a:r>
            <a:endParaRPr b="1" sz="1500">
              <a:latin typeface="Lora"/>
              <a:ea typeface="Lora"/>
              <a:cs typeface="Lora"/>
              <a:sym typeface="Lora"/>
            </a:endParaRPr>
          </a:p>
          <a:p>
            <a:pPr indent="0" lvl="0" marL="0" rtl="0" algn="l">
              <a:spcBef>
                <a:spcPts val="0"/>
              </a:spcBef>
              <a:spcAft>
                <a:spcPts val="0"/>
              </a:spcAft>
              <a:buNone/>
            </a:pPr>
            <a:r>
              <a:t/>
            </a:r>
            <a:endParaRPr b="1" sz="1500">
              <a:latin typeface="Lora"/>
              <a:ea typeface="Lora"/>
              <a:cs typeface="Lora"/>
              <a:sym typeface="Lora"/>
            </a:endParaRPr>
          </a:p>
          <a:p>
            <a:pPr indent="0" lvl="0" marL="0" rtl="0" algn="l">
              <a:spcBef>
                <a:spcPts val="0"/>
              </a:spcBef>
              <a:spcAft>
                <a:spcPts val="0"/>
              </a:spcAft>
              <a:buNone/>
            </a:pPr>
            <a:r>
              <a:t/>
            </a:r>
            <a:endParaRPr b="1" sz="1500">
              <a:latin typeface="Lora"/>
              <a:ea typeface="Lora"/>
              <a:cs typeface="Lora"/>
              <a:sym typeface="Lora"/>
            </a:endParaRPr>
          </a:p>
          <a:p>
            <a:pPr indent="0" lvl="0" marL="0" rtl="0" algn="l">
              <a:spcBef>
                <a:spcPts val="0"/>
              </a:spcBef>
              <a:spcAft>
                <a:spcPts val="0"/>
              </a:spcAft>
              <a:buNone/>
            </a:pPr>
            <a:r>
              <a:rPr b="1" lang="en" sz="1500">
                <a:latin typeface="Lora"/>
                <a:ea typeface="Lora"/>
                <a:cs typeface="Lora"/>
                <a:sym typeface="Lora"/>
              </a:rPr>
              <a:t>5- Which of the terms below is interchangeable with EMR?</a:t>
            </a:r>
            <a:endParaRPr b="1"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A) Personal health record</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B) Computerized physician order entry</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C) Clinical decision support system</a:t>
            </a:r>
            <a:endParaRPr sz="1500">
              <a:latin typeface="Lora"/>
              <a:ea typeface="Lora"/>
              <a:cs typeface="Lora"/>
              <a:sym typeface="Lora"/>
            </a:endParaRPr>
          </a:p>
          <a:p>
            <a:pPr indent="0" lvl="0" marL="0" rtl="0" algn="l">
              <a:spcBef>
                <a:spcPts val="0"/>
              </a:spcBef>
              <a:spcAft>
                <a:spcPts val="0"/>
              </a:spcAft>
              <a:buNone/>
            </a:pPr>
            <a:r>
              <a:rPr lang="en" sz="1500">
                <a:latin typeface="Lora"/>
                <a:ea typeface="Lora"/>
                <a:cs typeface="Lora"/>
                <a:sym typeface="Lora"/>
              </a:rPr>
              <a:t>D) Computer-based patient record</a:t>
            </a:r>
            <a:endParaRPr sz="1500">
              <a:latin typeface="Lora"/>
              <a:ea typeface="Lora"/>
              <a:cs typeface="Lora"/>
              <a:sym typeface="Lora"/>
            </a:endParaRPr>
          </a:p>
          <a:p>
            <a:pPr indent="0" lvl="0" marL="0" rtl="0" algn="l">
              <a:spcBef>
                <a:spcPts val="0"/>
              </a:spcBef>
              <a:spcAft>
                <a:spcPts val="0"/>
              </a:spcAft>
              <a:buNone/>
            </a:pPr>
            <a:r>
              <a:t/>
            </a:r>
            <a:endParaRPr sz="1500">
              <a:latin typeface="Lora"/>
              <a:ea typeface="Lora"/>
              <a:cs typeface="Lora"/>
              <a:sym typeface="Lora"/>
            </a:endParaRPr>
          </a:p>
          <a:p>
            <a:pPr indent="0" lvl="0" marL="0" rtl="0" algn="l">
              <a:spcBef>
                <a:spcPts val="0"/>
              </a:spcBef>
              <a:spcAft>
                <a:spcPts val="0"/>
              </a:spcAft>
              <a:buNone/>
            </a:pPr>
            <a:r>
              <a:t/>
            </a:r>
            <a:endParaRPr sz="1500">
              <a:latin typeface="Lora"/>
              <a:ea typeface="Lora"/>
              <a:cs typeface="Lora"/>
              <a:sym typeface="Lora"/>
            </a:endParaRPr>
          </a:p>
          <a:p>
            <a:pPr indent="0" lvl="0" marL="0" rtl="0" algn="l">
              <a:spcBef>
                <a:spcPts val="0"/>
              </a:spcBef>
              <a:spcAft>
                <a:spcPts val="0"/>
              </a:spcAft>
              <a:buNone/>
            </a:pPr>
            <a:r>
              <a:t/>
            </a:r>
            <a:endParaRPr b="1" sz="1500">
              <a:latin typeface="Lora"/>
              <a:ea typeface="Lora"/>
              <a:cs typeface="Lora"/>
              <a:sym typeface="Lora"/>
            </a:endParaRPr>
          </a:p>
          <a:p>
            <a:pPr indent="0" lvl="0" marL="0" rtl="0" algn="l">
              <a:spcBef>
                <a:spcPts val="0"/>
              </a:spcBef>
              <a:spcAft>
                <a:spcPts val="0"/>
              </a:spcAft>
              <a:buClr>
                <a:schemeClr val="dk1"/>
              </a:buClr>
              <a:buSzPts val="1100"/>
              <a:buFont typeface="Arial"/>
              <a:buNone/>
            </a:pPr>
            <a:r>
              <a:rPr b="1" lang="en" sz="1500">
                <a:solidFill>
                  <a:schemeClr val="dk1"/>
                </a:solidFill>
                <a:latin typeface="Lora"/>
                <a:ea typeface="Lora"/>
                <a:cs typeface="Lora"/>
                <a:sym typeface="Lora"/>
              </a:rPr>
              <a:t>6- </a:t>
            </a:r>
            <a:r>
              <a:rPr b="1" lang="en" sz="1500">
                <a:solidFill>
                  <a:schemeClr val="dk1"/>
                </a:solidFill>
                <a:latin typeface="Lora"/>
                <a:ea typeface="Lora"/>
                <a:cs typeface="Lora"/>
                <a:sym typeface="Lora"/>
              </a:rPr>
              <a:t>An electronic prescription was entered in a wrong patient record. The prescribed patient was affected by the wrong prescribed medication. This is an example of what type of error?</a:t>
            </a:r>
            <a:endParaRPr b="1" sz="15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500">
                <a:solidFill>
                  <a:schemeClr val="dk1"/>
                </a:solidFill>
                <a:latin typeface="Lora"/>
                <a:ea typeface="Lora"/>
                <a:cs typeface="Lora"/>
                <a:sym typeface="Lora"/>
              </a:rPr>
              <a:t>A. Intercepted adverse drug event</a:t>
            </a:r>
            <a:endParaRPr sz="15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500">
                <a:solidFill>
                  <a:schemeClr val="dk1"/>
                </a:solidFill>
                <a:latin typeface="Lora"/>
                <a:ea typeface="Lora"/>
                <a:cs typeface="Lora"/>
                <a:sym typeface="Lora"/>
              </a:rPr>
              <a:t>B. Near miss / close call</a:t>
            </a:r>
            <a:endParaRPr sz="15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500">
                <a:solidFill>
                  <a:schemeClr val="dk1"/>
                </a:solidFill>
                <a:latin typeface="Lora"/>
                <a:ea typeface="Lora"/>
                <a:cs typeface="Lora"/>
                <a:sym typeface="Lora"/>
              </a:rPr>
              <a:t>C. Potentially Adverse drug event.</a:t>
            </a:r>
            <a:endParaRPr sz="15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500">
                <a:solidFill>
                  <a:schemeClr val="dk1"/>
                </a:solidFill>
                <a:latin typeface="Lora"/>
                <a:ea typeface="Lora"/>
                <a:cs typeface="Lora"/>
                <a:sym typeface="Lora"/>
              </a:rPr>
              <a:t>D. Preventable adverse drug effect </a:t>
            </a:r>
            <a:endParaRPr sz="1500">
              <a:solidFill>
                <a:schemeClr val="dk1"/>
              </a:solidFill>
              <a:latin typeface="Lora"/>
              <a:ea typeface="Lora"/>
              <a:cs typeface="Lora"/>
              <a:sym typeface="Lora"/>
            </a:endParaRPr>
          </a:p>
          <a:p>
            <a:pPr indent="0" lvl="0" marL="0" rtl="0" algn="l">
              <a:spcBef>
                <a:spcPts val="0"/>
              </a:spcBef>
              <a:spcAft>
                <a:spcPts val="0"/>
              </a:spcAft>
              <a:buNone/>
            </a:pPr>
            <a:r>
              <a:t/>
            </a:r>
            <a:endParaRPr sz="1500">
              <a:latin typeface="Lora"/>
              <a:ea typeface="Lora"/>
              <a:cs typeface="Lora"/>
              <a:sym typeface="Lora"/>
            </a:endParaRPr>
          </a:p>
        </p:txBody>
      </p:sp>
      <p:sp>
        <p:nvSpPr>
          <p:cNvPr id="481" name="Google Shape;481;p49"/>
          <p:cNvSpPr/>
          <p:nvPr/>
        </p:nvSpPr>
        <p:spPr>
          <a:xfrm rot="-5400000">
            <a:off x="5567275" y="10353652"/>
            <a:ext cx="792000" cy="15921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B7B7B7"/>
                </a:solidFill>
                <a:latin typeface="Lora"/>
                <a:ea typeface="Lora"/>
                <a:cs typeface="Lora"/>
                <a:sym typeface="Lora"/>
              </a:rPr>
              <a:t>1)B</a:t>
            </a:r>
            <a:endParaRPr sz="1500">
              <a:solidFill>
                <a:srgbClr val="B7B7B7"/>
              </a:solidFill>
              <a:latin typeface="Lora"/>
              <a:ea typeface="Lora"/>
              <a:cs typeface="Lora"/>
              <a:sym typeface="Lora"/>
            </a:endParaRPr>
          </a:p>
          <a:p>
            <a:pPr indent="0" lvl="0" marL="0" rtl="0" algn="l">
              <a:spcBef>
                <a:spcPts val="0"/>
              </a:spcBef>
              <a:spcAft>
                <a:spcPts val="0"/>
              </a:spcAft>
              <a:buNone/>
            </a:pPr>
            <a:r>
              <a:rPr lang="en" sz="1500">
                <a:solidFill>
                  <a:srgbClr val="B7B7B7"/>
                </a:solidFill>
                <a:latin typeface="Lora"/>
                <a:ea typeface="Lora"/>
                <a:cs typeface="Lora"/>
                <a:sym typeface="Lora"/>
              </a:rPr>
              <a:t>2)A</a:t>
            </a:r>
            <a:endParaRPr sz="1500">
              <a:solidFill>
                <a:srgbClr val="B7B7B7"/>
              </a:solidFill>
              <a:latin typeface="Lora"/>
              <a:ea typeface="Lora"/>
              <a:cs typeface="Lora"/>
              <a:sym typeface="Lora"/>
            </a:endParaRPr>
          </a:p>
          <a:p>
            <a:pPr indent="0" lvl="0" marL="0" rtl="0" algn="l">
              <a:spcBef>
                <a:spcPts val="0"/>
              </a:spcBef>
              <a:spcAft>
                <a:spcPts val="0"/>
              </a:spcAft>
              <a:buNone/>
            </a:pPr>
            <a:r>
              <a:rPr lang="en" sz="1500">
                <a:solidFill>
                  <a:srgbClr val="B7B7B7"/>
                </a:solidFill>
                <a:latin typeface="Lora"/>
                <a:ea typeface="Lora"/>
                <a:cs typeface="Lora"/>
                <a:sym typeface="Lora"/>
              </a:rPr>
              <a:t>3)B</a:t>
            </a:r>
            <a:endParaRPr sz="1500">
              <a:solidFill>
                <a:srgbClr val="B7B7B7"/>
              </a:solidFill>
              <a:latin typeface="Lora"/>
              <a:ea typeface="Lora"/>
              <a:cs typeface="Lora"/>
              <a:sym typeface="Lora"/>
            </a:endParaRPr>
          </a:p>
          <a:p>
            <a:pPr indent="0" lvl="0" marL="0" rtl="0" algn="l">
              <a:spcBef>
                <a:spcPts val="0"/>
              </a:spcBef>
              <a:spcAft>
                <a:spcPts val="0"/>
              </a:spcAft>
              <a:buNone/>
            </a:pPr>
            <a:r>
              <a:rPr lang="en" sz="1500">
                <a:solidFill>
                  <a:srgbClr val="B7B7B7"/>
                </a:solidFill>
                <a:latin typeface="Lora"/>
                <a:ea typeface="Lora"/>
                <a:cs typeface="Lora"/>
                <a:sym typeface="Lora"/>
              </a:rPr>
              <a:t>4)D</a:t>
            </a:r>
            <a:endParaRPr sz="1500">
              <a:solidFill>
                <a:srgbClr val="B7B7B7"/>
              </a:solidFill>
              <a:latin typeface="Lora"/>
              <a:ea typeface="Lora"/>
              <a:cs typeface="Lora"/>
              <a:sym typeface="Lora"/>
            </a:endParaRPr>
          </a:p>
          <a:p>
            <a:pPr indent="0" lvl="0" marL="0" rtl="0" algn="l">
              <a:spcBef>
                <a:spcPts val="0"/>
              </a:spcBef>
              <a:spcAft>
                <a:spcPts val="0"/>
              </a:spcAft>
              <a:buNone/>
            </a:pPr>
            <a:r>
              <a:rPr lang="en" sz="1500">
                <a:solidFill>
                  <a:srgbClr val="B7B7B7"/>
                </a:solidFill>
                <a:latin typeface="Lora"/>
                <a:ea typeface="Lora"/>
                <a:cs typeface="Lora"/>
                <a:sym typeface="Lora"/>
              </a:rPr>
              <a:t>5)D</a:t>
            </a:r>
            <a:endParaRPr sz="1500">
              <a:solidFill>
                <a:srgbClr val="B7B7B7"/>
              </a:solidFill>
              <a:latin typeface="Lora"/>
              <a:ea typeface="Lora"/>
              <a:cs typeface="Lora"/>
              <a:sym typeface="Lora"/>
            </a:endParaRPr>
          </a:p>
          <a:p>
            <a:pPr indent="0" lvl="0" marL="0" rtl="0" algn="l">
              <a:spcBef>
                <a:spcPts val="0"/>
              </a:spcBef>
              <a:spcAft>
                <a:spcPts val="0"/>
              </a:spcAft>
              <a:buNone/>
            </a:pPr>
            <a:r>
              <a:rPr lang="en" sz="1500">
                <a:solidFill>
                  <a:srgbClr val="B7B7B7"/>
                </a:solidFill>
                <a:latin typeface="Lora"/>
                <a:ea typeface="Lora"/>
                <a:cs typeface="Lora"/>
                <a:sym typeface="Lora"/>
              </a:rPr>
              <a:t>6)D</a:t>
            </a:r>
            <a:endParaRPr sz="1500">
              <a:solidFill>
                <a:srgbClr val="B7B7B7"/>
              </a:solidFill>
              <a:latin typeface="Lora"/>
              <a:ea typeface="Lora"/>
              <a:cs typeface="Lora"/>
              <a:sym typeface="Lora"/>
            </a:endParaRPr>
          </a:p>
        </p:txBody>
      </p:sp>
      <p:sp>
        <p:nvSpPr>
          <p:cNvPr id="482" name="Google Shape;482;p49"/>
          <p:cNvSpPr txBox="1"/>
          <p:nvPr/>
        </p:nvSpPr>
        <p:spPr>
          <a:xfrm>
            <a:off x="2614800" y="123175"/>
            <a:ext cx="3000000" cy="82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00854C"/>
                </a:solidFill>
                <a:latin typeface="Lora"/>
                <a:ea typeface="Lora"/>
                <a:cs typeface="Lora"/>
                <a:sym typeface="Lora"/>
              </a:rPr>
              <a:t>Questions</a:t>
            </a:r>
            <a:endParaRPr b="1" sz="3600">
              <a:solidFill>
                <a:srgbClr val="00854C"/>
              </a:solidFill>
              <a:latin typeface="Lora"/>
              <a:ea typeface="Lora"/>
              <a:cs typeface="Lora"/>
              <a:sym typeface="Lora"/>
            </a:endParaRPr>
          </a:p>
        </p:txBody>
      </p:sp>
      <p:cxnSp>
        <p:nvCxnSpPr>
          <p:cNvPr id="483" name="Google Shape;483;p49"/>
          <p:cNvCxnSpPr/>
          <p:nvPr/>
        </p:nvCxnSpPr>
        <p:spPr>
          <a:xfrm>
            <a:off x="4114800" y="1694550"/>
            <a:ext cx="0" cy="8498100"/>
          </a:xfrm>
          <a:prstGeom prst="straightConnector1">
            <a:avLst/>
          </a:prstGeom>
          <a:noFill/>
          <a:ln cap="flat" cmpd="sng" w="28575">
            <a:solidFill>
              <a:srgbClr val="00854C"/>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9C6A5"/>
        </a:solidFill>
      </p:bgPr>
    </p:bg>
    <p:spTree>
      <p:nvGrpSpPr>
        <p:cNvPr id="487" name="Shape 487"/>
        <p:cNvGrpSpPr/>
        <p:nvPr/>
      </p:nvGrpSpPr>
      <p:grpSpPr>
        <a:xfrm>
          <a:off x="0" y="0"/>
          <a:ext cx="0" cy="0"/>
          <a:chOff x="0" y="0"/>
          <a:chExt cx="0" cy="0"/>
        </a:xfrm>
      </p:grpSpPr>
      <p:sp>
        <p:nvSpPr>
          <p:cNvPr id="488" name="Google Shape;488;p50"/>
          <p:cNvSpPr/>
          <p:nvPr/>
        </p:nvSpPr>
        <p:spPr>
          <a:xfrm>
            <a:off x="225400" y="2475650"/>
            <a:ext cx="7778819" cy="6097954"/>
          </a:xfrm>
          <a:custGeom>
            <a:rect b="b" l="l" r="r" t="t"/>
            <a:pathLst>
              <a:path extrusionOk="0" h="20429" w="17059">
                <a:moveTo>
                  <a:pt x="166" y="1"/>
                </a:moveTo>
                <a:cubicBezTo>
                  <a:pt x="74" y="1"/>
                  <a:pt x="0" y="78"/>
                  <a:pt x="0" y="168"/>
                </a:cubicBezTo>
                <a:lnTo>
                  <a:pt x="0" y="20262"/>
                </a:lnTo>
                <a:cubicBezTo>
                  <a:pt x="0" y="20355"/>
                  <a:pt x="74" y="20429"/>
                  <a:pt x="166" y="20429"/>
                </a:cubicBezTo>
                <a:lnTo>
                  <a:pt x="16892" y="20429"/>
                </a:lnTo>
                <a:cubicBezTo>
                  <a:pt x="16985" y="20429"/>
                  <a:pt x="17058" y="20355"/>
                  <a:pt x="17058" y="20262"/>
                </a:cubicBezTo>
                <a:lnTo>
                  <a:pt x="17058" y="168"/>
                </a:lnTo>
                <a:cubicBezTo>
                  <a:pt x="17058" y="78"/>
                  <a:pt x="16985" y="1"/>
                  <a:pt x="16892" y="1"/>
                </a:cubicBezTo>
                <a:close/>
              </a:path>
            </a:pathLst>
          </a:custGeom>
          <a:solidFill>
            <a:srgbClr val="0085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rPr lang="en" sz="2400">
                <a:solidFill>
                  <a:srgbClr val="FFFFFF"/>
                </a:solidFill>
                <a:latin typeface="Pacifico"/>
                <a:ea typeface="Pacifico"/>
                <a:cs typeface="Pacifico"/>
                <a:sym typeface="Pacifico"/>
              </a:rPr>
              <a:t>DONE BY OUR AMAZING MEMBER:</a:t>
            </a:r>
            <a:endParaRPr sz="2400">
              <a:solidFill>
                <a:srgbClr val="FFFFFF"/>
              </a:solidFill>
              <a:latin typeface="Pacifico"/>
              <a:ea typeface="Pacifico"/>
              <a:cs typeface="Pacifico"/>
              <a:sym typeface="Pacifico"/>
            </a:endParaRPr>
          </a:p>
          <a:p>
            <a:pPr indent="0" lvl="0" marL="0" rtl="0" algn="ctr">
              <a:spcBef>
                <a:spcPts val="0"/>
              </a:spcBef>
              <a:spcAft>
                <a:spcPts val="0"/>
              </a:spcAft>
              <a:buNone/>
            </a:pPr>
            <a:r>
              <a:rPr b="1" lang="en" sz="2400">
                <a:solidFill>
                  <a:srgbClr val="FFFFFF"/>
                </a:solidFill>
                <a:latin typeface="Barlow"/>
                <a:ea typeface="Barlow"/>
                <a:cs typeface="Barlow"/>
                <a:sym typeface="Barlow"/>
              </a:rPr>
              <a:t>Jude Alotaibi, Ahmad Alajlan, Omar Alotaibi</a:t>
            </a:r>
            <a:endParaRPr b="1" sz="2400">
              <a:solidFill>
                <a:srgbClr val="FFFFFF"/>
              </a:solidFill>
              <a:latin typeface="Barlow"/>
              <a:ea typeface="Barlow"/>
              <a:cs typeface="Barlow"/>
              <a:sym typeface="Barlow"/>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rPr lang="en" sz="2400">
                <a:solidFill>
                  <a:srgbClr val="FFFFFF"/>
                </a:solidFill>
                <a:latin typeface="Pacifico"/>
                <a:ea typeface="Pacifico"/>
                <a:cs typeface="Pacifico"/>
                <a:sym typeface="Pacifico"/>
              </a:rPr>
              <a:t>NOTE TAKEN BY OUR SHARP MEMBER:</a:t>
            </a:r>
            <a:endParaRPr sz="2400">
              <a:solidFill>
                <a:srgbClr val="FFFFFF"/>
              </a:solidFill>
              <a:latin typeface="Pacifico"/>
              <a:ea typeface="Pacifico"/>
              <a:cs typeface="Pacifico"/>
              <a:sym typeface="Pacifico"/>
            </a:endParaRPr>
          </a:p>
          <a:p>
            <a:pPr indent="0" lvl="0" marL="0" rtl="0" algn="ctr">
              <a:spcBef>
                <a:spcPts val="0"/>
              </a:spcBef>
              <a:spcAft>
                <a:spcPts val="0"/>
              </a:spcAft>
              <a:buNone/>
            </a:pPr>
            <a:r>
              <a:rPr b="1" lang="en" sz="2400">
                <a:solidFill>
                  <a:srgbClr val="FFFFFF"/>
                </a:solidFill>
                <a:latin typeface="Barlow"/>
                <a:ea typeface="Barlow"/>
                <a:cs typeface="Barlow"/>
                <a:sym typeface="Barlow"/>
              </a:rPr>
              <a:t>Special thanks to Lama Alassiri who spaced out multiple times ;)</a:t>
            </a:r>
            <a:endParaRPr b="1" sz="2400">
              <a:solidFill>
                <a:srgbClr val="FFFFFF"/>
              </a:solidFill>
              <a:latin typeface="Barlow"/>
              <a:ea typeface="Barlow"/>
              <a:cs typeface="Barlow"/>
              <a:sym typeface="Barlow"/>
            </a:endParaRPr>
          </a:p>
        </p:txBody>
      </p:sp>
      <p:grpSp>
        <p:nvGrpSpPr>
          <p:cNvPr id="489" name="Google Shape;489;p50"/>
          <p:cNvGrpSpPr/>
          <p:nvPr/>
        </p:nvGrpSpPr>
        <p:grpSpPr>
          <a:xfrm>
            <a:off x="5196796" y="7567897"/>
            <a:ext cx="1620749" cy="3411674"/>
            <a:chOff x="6278197" y="1181668"/>
            <a:chExt cx="1786934" cy="3761493"/>
          </a:xfrm>
        </p:grpSpPr>
        <p:sp>
          <p:nvSpPr>
            <p:cNvPr id="490" name="Google Shape;490;p50"/>
            <p:cNvSpPr/>
            <p:nvPr/>
          </p:nvSpPr>
          <p:spPr>
            <a:xfrm>
              <a:off x="7321272" y="4604843"/>
              <a:ext cx="644949" cy="338317"/>
            </a:xfrm>
            <a:custGeom>
              <a:rect b="b" l="l" r="r" t="t"/>
              <a:pathLst>
                <a:path extrusionOk="0" h="4570" w="8712">
                  <a:moveTo>
                    <a:pt x="8055" y="0"/>
                  </a:moveTo>
                  <a:lnTo>
                    <a:pt x="4682" y="71"/>
                  </a:lnTo>
                  <a:cubicBezTo>
                    <a:pt x="4679" y="746"/>
                    <a:pt x="4390" y="1413"/>
                    <a:pt x="3919" y="1826"/>
                  </a:cubicBezTo>
                  <a:cubicBezTo>
                    <a:pt x="3486" y="2210"/>
                    <a:pt x="2936" y="2373"/>
                    <a:pt x="2400" y="2503"/>
                  </a:cubicBezTo>
                  <a:cubicBezTo>
                    <a:pt x="1866" y="2633"/>
                    <a:pt x="1314" y="2750"/>
                    <a:pt x="840" y="3066"/>
                  </a:cubicBezTo>
                  <a:cubicBezTo>
                    <a:pt x="367" y="3379"/>
                    <a:pt x="0" y="3945"/>
                    <a:pt x="24" y="4569"/>
                  </a:cubicBezTo>
                  <a:lnTo>
                    <a:pt x="8712" y="4569"/>
                  </a:lnTo>
                  <a:lnTo>
                    <a:pt x="8055" y="0"/>
                  </a:ln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50"/>
            <p:cNvSpPr/>
            <p:nvPr/>
          </p:nvSpPr>
          <p:spPr>
            <a:xfrm>
              <a:off x="6318173" y="4525928"/>
              <a:ext cx="675820" cy="417233"/>
            </a:xfrm>
            <a:custGeom>
              <a:rect b="b" l="l" r="r" t="t"/>
              <a:pathLst>
                <a:path extrusionOk="0" h="5636" w="9129">
                  <a:moveTo>
                    <a:pt x="5953" y="0"/>
                  </a:moveTo>
                  <a:cubicBezTo>
                    <a:pt x="5710" y="630"/>
                    <a:pt x="5203" y="1149"/>
                    <a:pt x="4616" y="1369"/>
                  </a:cubicBezTo>
                  <a:cubicBezTo>
                    <a:pt x="4321" y="1483"/>
                    <a:pt x="4017" y="1521"/>
                    <a:pt x="3713" y="1521"/>
                  </a:cubicBezTo>
                  <a:cubicBezTo>
                    <a:pt x="3460" y="1521"/>
                    <a:pt x="3206" y="1494"/>
                    <a:pt x="2957" y="1463"/>
                  </a:cubicBezTo>
                  <a:cubicBezTo>
                    <a:pt x="2614" y="1421"/>
                    <a:pt x="2266" y="1371"/>
                    <a:pt x="1918" y="1371"/>
                  </a:cubicBezTo>
                  <a:cubicBezTo>
                    <a:pt x="1711" y="1371"/>
                    <a:pt x="1504" y="1389"/>
                    <a:pt x="1297" y="1436"/>
                  </a:cubicBezTo>
                  <a:cubicBezTo>
                    <a:pt x="745" y="1563"/>
                    <a:pt x="201" y="1960"/>
                    <a:pt x="1" y="2549"/>
                  </a:cubicBezTo>
                  <a:lnTo>
                    <a:pt x="8122" y="5635"/>
                  </a:lnTo>
                  <a:lnTo>
                    <a:pt x="9129" y="1129"/>
                  </a:lnTo>
                  <a:lnTo>
                    <a:pt x="5953" y="0"/>
                  </a:ln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50"/>
            <p:cNvSpPr/>
            <p:nvPr/>
          </p:nvSpPr>
          <p:spPr>
            <a:xfrm>
              <a:off x="6608295" y="2523962"/>
              <a:ext cx="1456836" cy="2133026"/>
            </a:xfrm>
            <a:custGeom>
              <a:rect b="b" l="l" r="r" t="t"/>
              <a:pathLst>
                <a:path extrusionOk="0" h="28813" w="19679">
                  <a:moveTo>
                    <a:pt x="12961" y="0"/>
                  </a:moveTo>
                  <a:cubicBezTo>
                    <a:pt x="12961" y="0"/>
                    <a:pt x="12064" y="417"/>
                    <a:pt x="10414" y="660"/>
                  </a:cubicBezTo>
                  <a:cubicBezTo>
                    <a:pt x="9730" y="763"/>
                    <a:pt x="8917" y="835"/>
                    <a:pt x="7984" y="835"/>
                  </a:cubicBezTo>
                  <a:cubicBezTo>
                    <a:pt x="7304" y="835"/>
                    <a:pt x="6560" y="796"/>
                    <a:pt x="5756" y="703"/>
                  </a:cubicBezTo>
                  <a:lnTo>
                    <a:pt x="5449" y="2103"/>
                  </a:lnTo>
                  <a:lnTo>
                    <a:pt x="1" y="27056"/>
                  </a:lnTo>
                  <a:lnTo>
                    <a:pt x="6809" y="28812"/>
                  </a:lnTo>
                  <a:lnTo>
                    <a:pt x="10035" y="16906"/>
                  </a:lnTo>
                  <a:lnTo>
                    <a:pt x="11994" y="28812"/>
                  </a:lnTo>
                  <a:lnTo>
                    <a:pt x="19679" y="28812"/>
                  </a:lnTo>
                  <a:cubicBezTo>
                    <a:pt x="19679" y="28812"/>
                    <a:pt x="18015" y="13893"/>
                    <a:pt x="14987" y="4726"/>
                  </a:cubicBezTo>
                  <a:cubicBezTo>
                    <a:pt x="14676" y="3790"/>
                    <a:pt x="14353" y="2913"/>
                    <a:pt x="14017" y="2120"/>
                  </a:cubicBezTo>
                  <a:cubicBezTo>
                    <a:pt x="13677" y="1323"/>
                    <a:pt x="13324" y="611"/>
                    <a:pt x="12961" y="0"/>
                  </a:cubicBezTo>
                  <a:close/>
                </a:path>
              </a:pathLst>
            </a:custGeom>
            <a:solidFill>
              <a:srgbClr val="DD90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50"/>
            <p:cNvSpPr/>
            <p:nvPr/>
          </p:nvSpPr>
          <p:spPr>
            <a:xfrm>
              <a:off x="7244504" y="3128409"/>
              <a:ext cx="106677" cy="800560"/>
            </a:xfrm>
            <a:custGeom>
              <a:rect b="b" l="l" r="r" t="t"/>
              <a:pathLst>
                <a:path extrusionOk="0" h="10814" w="1441">
                  <a:moveTo>
                    <a:pt x="1" y="0"/>
                  </a:moveTo>
                  <a:lnTo>
                    <a:pt x="878" y="10813"/>
                  </a:lnTo>
                  <a:lnTo>
                    <a:pt x="1441" y="8741"/>
                  </a:lnTo>
                  <a:lnTo>
                    <a:pt x="1" y="0"/>
                  </a:lnTo>
                  <a:close/>
                </a:path>
              </a:pathLst>
            </a:custGeom>
            <a:solidFill>
              <a:srgbClr val="4247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50"/>
            <p:cNvSpPr/>
            <p:nvPr/>
          </p:nvSpPr>
          <p:spPr>
            <a:xfrm>
              <a:off x="7011459" y="2140344"/>
              <a:ext cx="749036" cy="608749"/>
            </a:xfrm>
            <a:custGeom>
              <a:rect b="b" l="l" r="r" t="t"/>
              <a:pathLst>
                <a:path extrusionOk="0" h="8223" w="10118">
                  <a:moveTo>
                    <a:pt x="10117" y="1"/>
                  </a:moveTo>
                  <a:lnTo>
                    <a:pt x="193" y="2240"/>
                  </a:lnTo>
                  <a:cubicBezTo>
                    <a:pt x="193" y="2320"/>
                    <a:pt x="30" y="6602"/>
                    <a:pt x="3" y="7285"/>
                  </a:cubicBezTo>
                  <a:cubicBezTo>
                    <a:pt x="0" y="7345"/>
                    <a:pt x="0" y="7379"/>
                    <a:pt x="0" y="7379"/>
                  </a:cubicBezTo>
                  <a:cubicBezTo>
                    <a:pt x="0" y="7379"/>
                    <a:pt x="735" y="8223"/>
                    <a:pt x="3196" y="8223"/>
                  </a:cubicBezTo>
                  <a:cubicBezTo>
                    <a:pt x="3519" y="8223"/>
                    <a:pt x="3871" y="8208"/>
                    <a:pt x="4256" y="8175"/>
                  </a:cubicBezTo>
                  <a:cubicBezTo>
                    <a:pt x="5396" y="8078"/>
                    <a:pt x="6815" y="7822"/>
                    <a:pt x="8571" y="7302"/>
                  </a:cubicBezTo>
                  <a:cubicBezTo>
                    <a:pt x="9061" y="7159"/>
                    <a:pt x="9574" y="6992"/>
                    <a:pt x="10117" y="6805"/>
                  </a:cubicBezTo>
                  <a:lnTo>
                    <a:pt x="101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50"/>
            <p:cNvSpPr/>
            <p:nvPr/>
          </p:nvSpPr>
          <p:spPr>
            <a:xfrm>
              <a:off x="7216446" y="1502436"/>
              <a:ext cx="292196" cy="550709"/>
            </a:xfrm>
            <a:custGeom>
              <a:rect b="b" l="l" r="r" t="t"/>
              <a:pathLst>
                <a:path extrusionOk="0" h="7439" w="3947">
                  <a:moveTo>
                    <a:pt x="3210" y="0"/>
                  </a:moveTo>
                  <a:lnTo>
                    <a:pt x="727" y="1623"/>
                  </a:lnTo>
                  <a:lnTo>
                    <a:pt x="427" y="4199"/>
                  </a:lnTo>
                  <a:lnTo>
                    <a:pt x="0" y="5296"/>
                  </a:lnTo>
                  <a:lnTo>
                    <a:pt x="2176" y="7438"/>
                  </a:lnTo>
                  <a:lnTo>
                    <a:pt x="3946" y="4102"/>
                  </a:lnTo>
                  <a:lnTo>
                    <a:pt x="3210" y="0"/>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50"/>
            <p:cNvSpPr/>
            <p:nvPr/>
          </p:nvSpPr>
          <p:spPr>
            <a:xfrm>
              <a:off x="6278197" y="1947202"/>
              <a:ext cx="254441" cy="276132"/>
            </a:xfrm>
            <a:custGeom>
              <a:rect b="b" l="l" r="r" t="t"/>
              <a:pathLst>
                <a:path extrusionOk="0" h="3730" w="3437">
                  <a:moveTo>
                    <a:pt x="2354" y="1"/>
                  </a:moveTo>
                  <a:cubicBezTo>
                    <a:pt x="1994" y="1"/>
                    <a:pt x="1995" y="579"/>
                    <a:pt x="2134" y="950"/>
                  </a:cubicBezTo>
                  <a:cubicBezTo>
                    <a:pt x="1559" y="513"/>
                    <a:pt x="946" y="106"/>
                    <a:pt x="666" y="106"/>
                  </a:cubicBezTo>
                  <a:cubicBezTo>
                    <a:pt x="633" y="106"/>
                    <a:pt x="604" y="112"/>
                    <a:pt x="581" y="124"/>
                  </a:cubicBezTo>
                  <a:cubicBezTo>
                    <a:pt x="374" y="227"/>
                    <a:pt x="508" y="441"/>
                    <a:pt x="508" y="441"/>
                  </a:cubicBezTo>
                  <a:cubicBezTo>
                    <a:pt x="508" y="441"/>
                    <a:pt x="494" y="438"/>
                    <a:pt x="474" y="438"/>
                  </a:cubicBezTo>
                  <a:cubicBezTo>
                    <a:pt x="419" y="438"/>
                    <a:pt x="316" y="454"/>
                    <a:pt x="268" y="567"/>
                  </a:cubicBezTo>
                  <a:cubicBezTo>
                    <a:pt x="201" y="724"/>
                    <a:pt x="385" y="941"/>
                    <a:pt x="385" y="941"/>
                  </a:cubicBezTo>
                  <a:cubicBezTo>
                    <a:pt x="385" y="941"/>
                    <a:pt x="361" y="931"/>
                    <a:pt x="326" y="931"/>
                  </a:cubicBezTo>
                  <a:cubicBezTo>
                    <a:pt x="273" y="931"/>
                    <a:pt x="197" y="954"/>
                    <a:pt x="145" y="1070"/>
                  </a:cubicBezTo>
                  <a:cubicBezTo>
                    <a:pt x="1" y="1393"/>
                    <a:pt x="1537" y="3729"/>
                    <a:pt x="1537" y="3729"/>
                  </a:cubicBezTo>
                  <a:lnTo>
                    <a:pt x="3437" y="2020"/>
                  </a:lnTo>
                  <a:cubicBezTo>
                    <a:pt x="3437" y="2020"/>
                    <a:pt x="2994" y="1307"/>
                    <a:pt x="2827" y="897"/>
                  </a:cubicBezTo>
                  <a:cubicBezTo>
                    <a:pt x="2664" y="484"/>
                    <a:pt x="2747" y="7"/>
                    <a:pt x="2360" y="1"/>
                  </a:cubicBezTo>
                  <a:cubicBezTo>
                    <a:pt x="2358" y="1"/>
                    <a:pt x="2356" y="1"/>
                    <a:pt x="2354"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50"/>
            <p:cNvSpPr/>
            <p:nvPr/>
          </p:nvSpPr>
          <p:spPr>
            <a:xfrm>
              <a:off x="6312547" y="1973112"/>
              <a:ext cx="78990" cy="62703"/>
            </a:xfrm>
            <a:custGeom>
              <a:rect b="b" l="l" r="r" t="t"/>
              <a:pathLst>
                <a:path extrusionOk="0" h="847" w="1067">
                  <a:moveTo>
                    <a:pt x="87" y="0"/>
                  </a:moveTo>
                  <a:lnTo>
                    <a:pt x="1" y="180"/>
                  </a:lnTo>
                  <a:cubicBezTo>
                    <a:pt x="4" y="180"/>
                    <a:pt x="470" y="407"/>
                    <a:pt x="927" y="847"/>
                  </a:cubicBezTo>
                  <a:lnTo>
                    <a:pt x="1067" y="703"/>
                  </a:lnTo>
                  <a:cubicBezTo>
                    <a:pt x="587" y="240"/>
                    <a:pt x="107" y="11"/>
                    <a:pt x="8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50"/>
            <p:cNvSpPr/>
            <p:nvPr/>
          </p:nvSpPr>
          <p:spPr>
            <a:xfrm>
              <a:off x="6302479" y="2010867"/>
              <a:ext cx="63444" cy="56781"/>
            </a:xfrm>
            <a:custGeom>
              <a:rect b="b" l="l" r="r" t="t"/>
              <a:pathLst>
                <a:path extrusionOk="0" h="767" w="857">
                  <a:moveTo>
                    <a:pt x="113" y="1"/>
                  </a:moveTo>
                  <a:lnTo>
                    <a:pt x="0" y="164"/>
                  </a:lnTo>
                  <a:cubicBezTo>
                    <a:pt x="3" y="167"/>
                    <a:pt x="403" y="450"/>
                    <a:pt x="717" y="767"/>
                  </a:cubicBezTo>
                  <a:lnTo>
                    <a:pt x="857" y="627"/>
                  </a:lnTo>
                  <a:cubicBezTo>
                    <a:pt x="533" y="301"/>
                    <a:pt x="130" y="13"/>
                    <a:pt x="11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50"/>
            <p:cNvSpPr/>
            <p:nvPr/>
          </p:nvSpPr>
          <p:spPr>
            <a:xfrm>
              <a:off x="6428699" y="2039961"/>
              <a:ext cx="28724" cy="71365"/>
            </a:xfrm>
            <a:custGeom>
              <a:rect b="b" l="l" r="r" t="t"/>
              <a:pathLst>
                <a:path extrusionOk="0" h="964" w="388">
                  <a:moveTo>
                    <a:pt x="227" y="0"/>
                  </a:moveTo>
                  <a:cubicBezTo>
                    <a:pt x="31" y="277"/>
                    <a:pt x="1" y="663"/>
                    <a:pt x="155" y="963"/>
                  </a:cubicBezTo>
                  <a:lnTo>
                    <a:pt x="331" y="874"/>
                  </a:lnTo>
                  <a:cubicBezTo>
                    <a:pt x="211" y="637"/>
                    <a:pt x="235" y="334"/>
                    <a:pt x="387" y="117"/>
                  </a:cubicBezTo>
                  <a:lnTo>
                    <a:pt x="2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50"/>
            <p:cNvSpPr/>
            <p:nvPr/>
          </p:nvSpPr>
          <p:spPr>
            <a:xfrm>
              <a:off x="7255682" y="1592233"/>
              <a:ext cx="121705" cy="155241"/>
            </a:xfrm>
            <a:custGeom>
              <a:rect b="b" l="l" r="r" t="t"/>
              <a:pathLst>
                <a:path extrusionOk="0" h="2097" w="1644">
                  <a:moveTo>
                    <a:pt x="930" y="1"/>
                  </a:moveTo>
                  <a:lnTo>
                    <a:pt x="190" y="487"/>
                  </a:lnTo>
                  <a:lnTo>
                    <a:pt x="0" y="2097"/>
                  </a:lnTo>
                  <a:cubicBezTo>
                    <a:pt x="743" y="1777"/>
                    <a:pt x="1360" y="1160"/>
                    <a:pt x="1643" y="400"/>
                  </a:cubicBezTo>
                  <a:cubicBezTo>
                    <a:pt x="1397" y="267"/>
                    <a:pt x="1166" y="133"/>
                    <a:pt x="93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50"/>
            <p:cNvSpPr/>
            <p:nvPr/>
          </p:nvSpPr>
          <p:spPr>
            <a:xfrm>
              <a:off x="7095038" y="1181668"/>
              <a:ext cx="382957" cy="502516"/>
            </a:xfrm>
            <a:custGeom>
              <a:rect b="b" l="l" r="r" t="t"/>
              <a:pathLst>
                <a:path extrusionOk="0" h="6788" w="5173">
                  <a:moveTo>
                    <a:pt x="2437" y="1"/>
                  </a:moveTo>
                  <a:cubicBezTo>
                    <a:pt x="2323" y="1"/>
                    <a:pt x="2217" y="11"/>
                    <a:pt x="2110" y="31"/>
                  </a:cubicBezTo>
                  <a:cubicBezTo>
                    <a:pt x="2070" y="41"/>
                    <a:pt x="2030" y="51"/>
                    <a:pt x="1994" y="61"/>
                  </a:cubicBezTo>
                  <a:cubicBezTo>
                    <a:pt x="1943" y="74"/>
                    <a:pt x="1897" y="88"/>
                    <a:pt x="1850" y="108"/>
                  </a:cubicBezTo>
                  <a:cubicBezTo>
                    <a:pt x="1750" y="145"/>
                    <a:pt x="1654" y="191"/>
                    <a:pt x="1563" y="248"/>
                  </a:cubicBezTo>
                  <a:cubicBezTo>
                    <a:pt x="1163" y="494"/>
                    <a:pt x="854" y="908"/>
                    <a:pt x="634" y="1411"/>
                  </a:cubicBezTo>
                  <a:cubicBezTo>
                    <a:pt x="614" y="1457"/>
                    <a:pt x="594" y="1504"/>
                    <a:pt x="574" y="1554"/>
                  </a:cubicBezTo>
                  <a:cubicBezTo>
                    <a:pt x="557" y="1591"/>
                    <a:pt x="544" y="1628"/>
                    <a:pt x="531" y="1668"/>
                  </a:cubicBezTo>
                  <a:cubicBezTo>
                    <a:pt x="528" y="1677"/>
                    <a:pt x="524" y="1688"/>
                    <a:pt x="520" y="1697"/>
                  </a:cubicBezTo>
                  <a:cubicBezTo>
                    <a:pt x="504" y="1740"/>
                    <a:pt x="491" y="1788"/>
                    <a:pt x="474" y="1831"/>
                  </a:cubicBezTo>
                  <a:cubicBezTo>
                    <a:pt x="474" y="1834"/>
                    <a:pt x="474" y="1840"/>
                    <a:pt x="471" y="1844"/>
                  </a:cubicBezTo>
                  <a:cubicBezTo>
                    <a:pt x="468" y="1854"/>
                    <a:pt x="464" y="1864"/>
                    <a:pt x="460" y="1874"/>
                  </a:cubicBezTo>
                  <a:lnTo>
                    <a:pt x="454" y="1894"/>
                  </a:lnTo>
                  <a:cubicBezTo>
                    <a:pt x="440" y="1944"/>
                    <a:pt x="428" y="1991"/>
                    <a:pt x="414" y="2040"/>
                  </a:cubicBezTo>
                  <a:cubicBezTo>
                    <a:pt x="1" y="3564"/>
                    <a:pt x="244" y="5513"/>
                    <a:pt x="1077" y="6246"/>
                  </a:cubicBezTo>
                  <a:cubicBezTo>
                    <a:pt x="1536" y="6648"/>
                    <a:pt x="1990" y="6788"/>
                    <a:pt x="2399" y="6788"/>
                  </a:cubicBezTo>
                  <a:cubicBezTo>
                    <a:pt x="3335" y="6788"/>
                    <a:pt x="4039" y="6059"/>
                    <a:pt x="4039" y="6059"/>
                  </a:cubicBezTo>
                  <a:lnTo>
                    <a:pt x="5116" y="3204"/>
                  </a:lnTo>
                  <a:lnTo>
                    <a:pt x="5173" y="3050"/>
                  </a:lnTo>
                  <a:lnTo>
                    <a:pt x="5173" y="3040"/>
                  </a:lnTo>
                  <a:cubicBezTo>
                    <a:pt x="5173" y="3027"/>
                    <a:pt x="5173" y="3000"/>
                    <a:pt x="5169" y="2960"/>
                  </a:cubicBezTo>
                  <a:cubicBezTo>
                    <a:pt x="5169" y="2934"/>
                    <a:pt x="5166" y="2900"/>
                    <a:pt x="5162" y="2860"/>
                  </a:cubicBezTo>
                  <a:lnTo>
                    <a:pt x="5159" y="2817"/>
                  </a:lnTo>
                  <a:lnTo>
                    <a:pt x="5159" y="2797"/>
                  </a:lnTo>
                  <a:cubicBezTo>
                    <a:pt x="5156" y="2791"/>
                    <a:pt x="5156" y="2780"/>
                    <a:pt x="5156" y="2774"/>
                  </a:cubicBezTo>
                  <a:cubicBezTo>
                    <a:pt x="5156" y="2767"/>
                    <a:pt x="5156" y="2760"/>
                    <a:pt x="5153" y="2754"/>
                  </a:cubicBezTo>
                  <a:cubicBezTo>
                    <a:pt x="5106" y="2327"/>
                    <a:pt x="4956" y="1524"/>
                    <a:pt x="4450" y="897"/>
                  </a:cubicBezTo>
                  <a:cubicBezTo>
                    <a:pt x="4050" y="398"/>
                    <a:pt x="3430" y="8"/>
                    <a:pt x="2467"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50"/>
            <p:cNvSpPr/>
            <p:nvPr/>
          </p:nvSpPr>
          <p:spPr>
            <a:xfrm>
              <a:off x="7201344" y="1414416"/>
              <a:ext cx="26503" cy="112748"/>
            </a:xfrm>
            <a:custGeom>
              <a:rect b="b" l="l" r="r" t="t"/>
              <a:pathLst>
                <a:path extrusionOk="0" h="1523" w="358">
                  <a:moveTo>
                    <a:pt x="101" y="0"/>
                  </a:moveTo>
                  <a:lnTo>
                    <a:pt x="11" y="1146"/>
                  </a:lnTo>
                  <a:cubicBezTo>
                    <a:pt x="1" y="1243"/>
                    <a:pt x="38" y="1340"/>
                    <a:pt x="101" y="1409"/>
                  </a:cubicBezTo>
                  <a:cubicBezTo>
                    <a:pt x="167" y="1480"/>
                    <a:pt x="261" y="1523"/>
                    <a:pt x="358" y="1523"/>
                  </a:cubicBezTo>
                  <a:lnTo>
                    <a:pt x="358" y="1323"/>
                  </a:lnTo>
                  <a:cubicBezTo>
                    <a:pt x="314" y="1323"/>
                    <a:pt x="278" y="1306"/>
                    <a:pt x="247" y="1276"/>
                  </a:cubicBezTo>
                  <a:cubicBezTo>
                    <a:pt x="218" y="1243"/>
                    <a:pt x="204" y="1203"/>
                    <a:pt x="207" y="1160"/>
                  </a:cubicBezTo>
                  <a:lnTo>
                    <a:pt x="298" y="16"/>
                  </a:lnTo>
                  <a:lnTo>
                    <a:pt x="10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50"/>
            <p:cNvSpPr/>
            <p:nvPr/>
          </p:nvSpPr>
          <p:spPr>
            <a:xfrm>
              <a:off x="7279372" y="1411454"/>
              <a:ext cx="16583" cy="23171"/>
            </a:xfrm>
            <a:custGeom>
              <a:rect b="b" l="l" r="r" t="t"/>
              <a:pathLst>
                <a:path extrusionOk="0" h="313" w="224">
                  <a:moveTo>
                    <a:pt x="110" y="0"/>
                  </a:moveTo>
                  <a:cubicBezTo>
                    <a:pt x="50" y="0"/>
                    <a:pt x="0" y="70"/>
                    <a:pt x="0" y="156"/>
                  </a:cubicBezTo>
                  <a:cubicBezTo>
                    <a:pt x="0" y="243"/>
                    <a:pt x="50" y="313"/>
                    <a:pt x="113" y="313"/>
                  </a:cubicBezTo>
                  <a:cubicBezTo>
                    <a:pt x="173" y="313"/>
                    <a:pt x="223" y="243"/>
                    <a:pt x="223" y="156"/>
                  </a:cubicBezTo>
                  <a:cubicBezTo>
                    <a:pt x="223" y="70"/>
                    <a:pt x="173" y="0"/>
                    <a:pt x="11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50"/>
            <p:cNvSpPr/>
            <p:nvPr/>
          </p:nvSpPr>
          <p:spPr>
            <a:xfrm>
              <a:off x="7152781" y="1411677"/>
              <a:ext cx="16879" cy="23171"/>
            </a:xfrm>
            <a:custGeom>
              <a:rect b="b" l="l" r="r" t="t"/>
              <a:pathLst>
                <a:path extrusionOk="0" h="313" w="228">
                  <a:moveTo>
                    <a:pt x="114" y="0"/>
                  </a:moveTo>
                  <a:cubicBezTo>
                    <a:pt x="51" y="0"/>
                    <a:pt x="0" y="70"/>
                    <a:pt x="0" y="157"/>
                  </a:cubicBezTo>
                  <a:cubicBezTo>
                    <a:pt x="0" y="243"/>
                    <a:pt x="51" y="313"/>
                    <a:pt x="114" y="313"/>
                  </a:cubicBezTo>
                  <a:cubicBezTo>
                    <a:pt x="177" y="313"/>
                    <a:pt x="227" y="243"/>
                    <a:pt x="227" y="157"/>
                  </a:cubicBezTo>
                  <a:cubicBezTo>
                    <a:pt x="227" y="70"/>
                    <a:pt x="174" y="0"/>
                    <a:pt x="1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50"/>
            <p:cNvSpPr/>
            <p:nvPr/>
          </p:nvSpPr>
          <p:spPr>
            <a:xfrm>
              <a:off x="7256348" y="1365038"/>
              <a:ext cx="66479" cy="20950"/>
            </a:xfrm>
            <a:custGeom>
              <a:rect b="b" l="l" r="r" t="t"/>
              <a:pathLst>
                <a:path extrusionOk="0" h="283" w="898">
                  <a:moveTo>
                    <a:pt x="328" y="1"/>
                  </a:moveTo>
                  <a:cubicBezTo>
                    <a:pt x="304" y="1"/>
                    <a:pt x="279" y="2"/>
                    <a:pt x="254" y="3"/>
                  </a:cubicBezTo>
                  <a:cubicBezTo>
                    <a:pt x="181" y="7"/>
                    <a:pt x="1" y="37"/>
                    <a:pt x="44" y="137"/>
                  </a:cubicBezTo>
                  <a:cubicBezTo>
                    <a:pt x="61" y="177"/>
                    <a:pt x="128" y="203"/>
                    <a:pt x="184" y="223"/>
                  </a:cubicBezTo>
                  <a:cubicBezTo>
                    <a:pt x="315" y="262"/>
                    <a:pt x="453" y="283"/>
                    <a:pt x="589" y="283"/>
                  </a:cubicBezTo>
                  <a:cubicBezTo>
                    <a:pt x="630" y="283"/>
                    <a:pt x="671" y="281"/>
                    <a:pt x="711" y="277"/>
                  </a:cubicBezTo>
                  <a:cubicBezTo>
                    <a:pt x="791" y="270"/>
                    <a:pt x="881" y="250"/>
                    <a:pt x="891" y="194"/>
                  </a:cubicBezTo>
                  <a:cubicBezTo>
                    <a:pt x="897" y="160"/>
                    <a:pt x="871" y="123"/>
                    <a:pt x="831" y="100"/>
                  </a:cubicBezTo>
                  <a:cubicBezTo>
                    <a:pt x="794" y="77"/>
                    <a:pt x="744" y="60"/>
                    <a:pt x="698" y="47"/>
                  </a:cubicBezTo>
                  <a:cubicBezTo>
                    <a:pt x="579" y="19"/>
                    <a:pt x="451" y="1"/>
                    <a:pt x="32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50"/>
            <p:cNvSpPr/>
            <p:nvPr/>
          </p:nvSpPr>
          <p:spPr>
            <a:xfrm>
              <a:off x="7130128" y="1364742"/>
              <a:ext cx="58780" cy="18582"/>
            </a:xfrm>
            <a:custGeom>
              <a:rect b="b" l="l" r="r" t="t"/>
              <a:pathLst>
                <a:path extrusionOk="0" h="251" w="794">
                  <a:moveTo>
                    <a:pt x="482" y="1"/>
                  </a:moveTo>
                  <a:cubicBezTo>
                    <a:pt x="394" y="1"/>
                    <a:pt x="304" y="11"/>
                    <a:pt x="220" y="31"/>
                  </a:cubicBezTo>
                  <a:cubicBezTo>
                    <a:pt x="157" y="47"/>
                    <a:pt x="0" y="101"/>
                    <a:pt x="50" y="184"/>
                  </a:cubicBezTo>
                  <a:cubicBezTo>
                    <a:pt x="70" y="218"/>
                    <a:pt x="130" y="234"/>
                    <a:pt x="183" y="241"/>
                  </a:cubicBezTo>
                  <a:cubicBezTo>
                    <a:pt x="236" y="248"/>
                    <a:pt x="289" y="251"/>
                    <a:pt x="342" y="251"/>
                  </a:cubicBezTo>
                  <a:cubicBezTo>
                    <a:pt x="445" y="251"/>
                    <a:pt x="547" y="239"/>
                    <a:pt x="643" y="214"/>
                  </a:cubicBezTo>
                  <a:cubicBezTo>
                    <a:pt x="713" y="194"/>
                    <a:pt x="789" y="161"/>
                    <a:pt x="789" y="111"/>
                  </a:cubicBezTo>
                  <a:cubicBezTo>
                    <a:pt x="793" y="78"/>
                    <a:pt x="766" y="51"/>
                    <a:pt x="729" y="34"/>
                  </a:cubicBezTo>
                  <a:cubicBezTo>
                    <a:pt x="693" y="18"/>
                    <a:pt x="649" y="11"/>
                    <a:pt x="606" y="7"/>
                  </a:cubicBezTo>
                  <a:cubicBezTo>
                    <a:pt x="566" y="3"/>
                    <a:pt x="524" y="1"/>
                    <a:pt x="48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50"/>
            <p:cNvSpPr/>
            <p:nvPr/>
          </p:nvSpPr>
          <p:spPr>
            <a:xfrm>
              <a:off x="7242357" y="1527088"/>
              <a:ext cx="51081" cy="29390"/>
            </a:xfrm>
            <a:custGeom>
              <a:rect b="b" l="l" r="r" t="t"/>
              <a:pathLst>
                <a:path extrusionOk="0" h="397" w="690">
                  <a:moveTo>
                    <a:pt x="653" y="1"/>
                  </a:moveTo>
                  <a:lnTo>
                    <a:pt x="0" y="127"/>
                  </a:lnTo>
                  <a:cubicBezTo>
                    <a:pt x="33" y="286"/>
                    <a:pt x="172" y="396"/>
                    <a:pt x="328" y="396"/>
                  </a:cubicBezTo>
                  <a:cubicBezTo>
                    <a:pt x="348" y="396"/>
                    <a:pt x="369" y="394"/>
                    <a:pt x="390" y="390"/>
                  </a:cubicBezTo>
                  <a:cubicBezTo>
                    <a:pt x="573" y="353"/>
                    <a:pt x="690" y="181"/>
                    <a:pt x="6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50"/>
            <p:cNvSpPr/>
            <p:nvPr/>
          </p:nvSpPr>
          <p:spPr>
            <a:xfrm>
              <a:off x="7420472" y="1386655"/>
              <a:ext cx="111267" cy="145395"/>
            </a:xfrm>
            <a:custGeom>
              <a:rect b="b" l="l" r="r" t="t"/>
              <a:pathLst>
                <a:path extrusionOk="0" h="1964" w="1503">
                  <a:moveTo>
                    <a:pt x="593" y="0"/>
                  </a:moveTo>
                  <a:cubicBezTo>
                    <a:pt x="403" y="0"/>
                    <a:pt x="213" y="90"/>
                    <a:pt x="114" y="251"/>
                  </a:cubicBezTo>
                  <a:lnTo>
                    <a:pt x="0" y="1881"/>
                  </a:lnTo>
                  <a:cubicBezTo>
                    <a:pt x="125" y="1937"/>
                    <a:pt x="261" y="1964"/>
                    <a:pt x="397" y="1964"/>
                  </a:cubicBezTo>
                  <a:cubicBezTo>
                    <a:pt x="721" y="1964"/>
                    <a:pt x="1046" y="1813"/>
                    <a:pt x="1237" y="1547"/>
                  </a:cubicBezTo>
                  <a:cubicBezTo>
                    <a:pt x="1503" y="1175"/>
                    <a:pt x="1470" y="611"/>
                    <a:pt x="1160" y="271"/>
                  </a:cubicBezTo>
                  <a:cubicBezTo>
                    <a:pt x="1023" y="125"/>
                    <a:pt x="833" y="15"/>
                    <a:pt x="633" y="2"/>
                  </a:cubicBezTo>
                  <a:cubicBezTo>
                    <a:pt x="620" y="1"/>
                    <a:pt x="607" y="0"/>
                    <a:pt x="593" y="0"/>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50"/>
            <p:cNvSpPr/>
            <p:nvPr/>
          </p:nvSpPr>
          <p:spPr>
            <a:xfrm>
              <a:off x="7446604" y="1424410"/>
              <a:ext cx="38792" cy="61593"/>
            </a:xfrm>
            <a:custGeom>
              <a:rect b="b" l="l" r="r" t="t"/>
              <a:pathLst>
                <a:path extrusionOk="0" h="832" w="524">
                  <a:moveTo>
                    <a:pt x="73" y="1"/>
                  </a:moveTo>
                  <a:lnTo>
                    <a:pt x="1" y="168"/>
                  </a:lnTo>
                  <a:cubicBezTo>
                    <a:pt x="164" y="338"/>
                    <a:pt x="250" y="581"/>
                    <a:pt x="233" y="818"/>
                  </a:cubicBezTo>
                  <a:lnTo>
                    <a:pt x="433" y="831"/>
                  </a:lnTo>
                  <a:cubicBezTo>
                    <a:pt x="450" y="611"/>
                    <a:pt x="390" y="391"/>
                    <a:pt x="277" y="205"/>
                  </a:cubicBezTo>
                  <a:lnTo>
                    <a:pt x="277" y="205"/>
                  </a:lnTo>
                  <a:lnTo>
                    <a:pt x="517" y="208"/>
                  </a:lnTo>
                  <a:lnTo>
                    <a:pt x="524" y="11"/>
                  </a:lnTo>
                  <a:lnTo>
                    <a:pt x="7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50"/>
            <p:cNvSpPr/>
            <p:nvPr/>
          </p:nvSpPr>
          <p:spPr>
            <a:xfrm>
              <a:off x="7133533" y="1181668"/>
              <a:ext cx="343203" cy="210319"/>
            </a:xfrm>
            <a:custGeom>
              <a:rect b="b" l="l" r="r" t="t"/>
              <a:pathLst>
                <a:path extrusionOk="0" h="2841" w="4636">
                  <a:moveTo>
                    <a:pt x="1917" y="1"/>
                  </a:moveTo>
                  <a:cubicBezTo>
                    <a:pt x="1803" y="1"/>
                    <a:pt x="1697" y="11"/>
                    <a:pt x="1590" y="31"/>
                  </a:cubicBezTo>
                  <a:cubicBezTo>
                    <a:pt x="1550" y="41"/>
                    <a:pt x="1510" y="51"/>
                    <a:pt x="1474" y="61"/>
                  </a:cubicBezTo>
                  <a:cubicBezTo>
                    <a:pt x="1423" y="74"/>
                    <a:pt x="1377" y="88"/>
                    <a:pt x="1330" y="108"/>
                  </a:cubicBezTo>
                  <a:cubicBezTo>
                    <a:pt x="1230" y="145"/>
                    <a:pt x="1134" y="191"/>
                    <a:pt x="1043" y="248"/>
                  </a:cubicBezTo>
                  <a:cubicBezTo>
                    <a:pt x="643" y="494"/>
                    <a:pt x="334" y="908"/>
                    <a:pt x="114" y="1411"/>
                  </a:cubicBezTo>
                  <a:cubicBezTo>
                    <a:pt x="94" y="1457"/>
                    <a:pt x="74" y="1504"/>
                    <a:pt x="54" y="1554"/>
                  </a:cubicBezTo>
                  <a:cubicBezTo>
                    <a:pt x="37" y="1591"/>
                    <a:pt x="24" y="1628"/>
                    <a:pt x="11" y="1668"/>
                  </a:cubicBezTo>
                  <a:cubicBezTo>
                    <a:pt x="8" y="1677"/>
                    <a:pt x="4" y="1688"/>
                    <a:pt x="0" y="1697"/>
                  </a:cubicBezTo>
                  <a:cubicBezTo>
                    <a:pt x="31" y="1700"/>
                    <a:pt x="61" y="1701"/>
                    <a:pt x="92" y="1701"/>
                  </a:cubicBezTo>
                  <a:cubicBezTo>
                    <a:pt x="276" y="1701"/>
                    <a:pt x="461" y="1658"/>
                    <a:pt x="623" y="1580"/>
                  </a:cubicBezTo>
                  <a:cubicBezTo>
                    <a:pt x="977" y="1411"/>
                    <a:pt x="1243" y="1094"/>
                    <a:pt x="1414" y="737"/>
                  </a:cubicBezTo>
                  <a:cubicBezTo>
                    <a:pt x="1487" y="585"/>
                    <a:pt x="1543" y="425"/>
                    <a:pt x="1587" y="261"/>
                  </a:cubicBezTo>
                  <a:cubicBezTo>
                    <a:pt x="1674" y="728"/>
                    <a:pt x="1827" y="1181"/>
                    <a:pt x="2077" y="1588"/>
                  </a:cubicBezTo>
                  <a:cubicBezTo>
                    <a:pt x="2450" y="2197"/>
                    <a:pt x="3073" y="2697"/>
                    <a:pt x="3802" y="2817"/>
                  </a:cubicBezTo>
                  <a:cubicBezTo>
                    <a:pt x="3905" y="2833"/>
                    <a:pt x="4009" y="2841"/>
                    <a:pt x="4113" y="2841"/>
                  </a:cubicBezTo>
                  <a:cubicBezTo>
                    <a:pt x="4290" y="2841"/>
                    <a:pt x="4466" y="2818"/>
                    <a:pt x="4636" y="2774"/>
                  </a:cubicBezTo>
                  <a:cubicBezTo>
                    <a:pt x="4636" y="2767"/>
                    <a:pt x="4636" y="2760"/>
                    <a:pt x="4633" y="2754"/>
                  </a:cubicBezTo>
                  <a:cubicBezTo>
                    <a:pt x="4586" y="2327"/>
                    <a:pt x="4436" y="1524"/>
                    <a:pt x="3930" y="897"/>
                  </a:cubicBezTo>
                  <a:cubicBezTo>
                    <a:pt x="3530" y="398"/>
                    <a:pt x="2910" y="8"/>
                    <a:pt x="194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50"/>
            <p:cNvSpPr/>
            <p:nvPr/>
          </p:nvSpPr>
          <p:spPr>
            <a:xfrm>
              <a:off x="7068600" y="1212197"/>
              <a:ext cx="137700" cy="97576"/>
            </a:xfrm>
            <a:custGeom>
              <a:rect b="b" l="l" r="r" t="t"/>
              <a:pathLst>
                <a:path extrusionOk="0" h="1764" w="1860">
                  <a:moveTo>
                    <a:pt x="968" y="1"/>
                  </a:moveTo>
                  <a:cubicBezTo>
                    <a:pt x="855" y="1"/>
                    <a:pt x="743" y="24"/>
                    <a:pt x="640" y="75"/>
                  </a:cubicBezTo>
                  <a:cubicBezTo>
                    <a:pt x="151" y="315"/>
                    <a:pt x="0" y="1187"/>
                    <a:pt x="407" y="1564"/>
                  </a:cubicBezTo>
                  <a:cubicBezTo>
                    <a:pt x="547" y="1695"/>
                    <a:pt x="743" y="1764"/>
                    <a:pt x="937" y="1764"/>
                  </a:cubicBezTo>
                  <a:cubicBezTo>
                    <a:pt x="1010" y="1764"/>
                    <a:pt x="1083" y="1754"/>
                    <a:pt x="1153" y="1734"/>
                  </a:cubicBezTo>
                  <a:cubicBezTo>
                    <a:pt x="1410" y="1661"/>
                    <a:pt x="1627" y="1461"/>
                    <a:pt x="1727" y="1214"/>
                  </a:cubicBezTo>
                  <a:cubicBezTo>
                    <a:pt x="1860" y="901"/>
                    <a:pt x="1804" y="511"/>
                    <a:pt x="1573" y="261"/>
                  </a:cubicBezTo>
                  <a:cubicBezTo>
                    <a:pt x="1420" y="95"/>
                    <a:pt x="1194" y="1"/>
                    <a:pt x="96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50"/>
            <p:cNvSpPr/>
            <p:nvPr/>
          </p:nvSpPr>
          <p:spPr>
            <a:xfrm>
              <a:off x="6336458" y="1805363"/>
              <a:ext cx="1515024" cy="924191"/>
            </a:xfrm>
            <a:custGeom>
              <a:rect b="b" l="l" r="r" t="t"/>
              <a:pathLst>
                <a:path extrusionOk="0" h="12484" w="20465">
                  <a:moveTo>
                    <a:pt x="15809" y="1"/>
                  </a:moveTo>
                  <a:cubicBezTo>
                    <a:pt x="15809" y="1"/>
                    <a:pt x="14432" y="1113"/>
                    <a:pt x="13391" y="1113"/>
                  </a:cubicBezTo>
                  <a:cubicBezTo>
                    <a:pt x="12892" y="1113"/>
                    <a:pt x="12471" y="858"/>
                    <a:pt x="12314" y="104"/>
                  </a:cubicBezTo>
                  <a:cubicBezTo>
                    <a:pt x="12314" y="104"/>
                    <a:pt x="9838" y="880"/>
                    <a:pt x="9221" y="1273"/>
                  </a:cubicBezTo>
                  <a:cubicBezTo>
                    <a:pt x="8688" y="1617"/>
                    <a:pt x="6762" y="6545"/>
                    <a:pt x="6762" y="6545"/>
                  </a:cubicBezTo>
                  <a:lnTo>
                    <a:pt x="3030" y="3383"/>
                  </a:lnTo>
                  <a:lnTo>
                    <a:pt x="1" y="5756"/>
                  </a:lnTo>
                  <a:cubicBezTo>
                    <a:pt x="1" y="5756"/>
                    <a:pt x="3237" y="12484"/>
                    <a:pt x="6958" y="12484"/>
                  </a:cubicBezTo>
                  <a:cubicBezTo>
                    <a:pt x="7039" y="12484"/>
                    <a:pt x="7120" y="12480"/>
                    <a:pt x="7202" y="12474"/>
                  </a:cubicBezTo>
                  <a:cubicBezTo>
                    <a:pt x="7536" y="12447"/>
                    <a:pt x="7859" y="12384"/>
                    <a:pt x="8171" y="12290"/>
                  </a:cubicBezTo>
                  <a:cubicBezTo>
                    <a:pt x="8498" y="12190"/>
                    <a:pt x="8815" y="12060"/>
                    <a:pt x="9118" y="11904"/>
                  </a:cubicBezTo>
                  <a:cubicBezTo>
                    <a:pt x="11887" y="10478"/>
                    <a:pt x="13703" y="6939"/>
                    <a:pt x="13703" y="6939"/>
                  </a:cubicBezTo>
                  <a:lnTo>
                    <a:pt x="20465" y="6939"/>
                  </a:lnTo>
                  <a:lnTo>
                    <a:pt x="158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50"/>
            <p:cNvSpPr/>
            <p:nvPr/>
          </p:nvSpPr>
          <p:spPr>
            <a:xfrm>
              <a:off x="7276188" y="2237840"/>
              <a:ext cx="484304" cy="507772"/>
            </a:xfrm>
            <a:custGeom>
              <a:rect b="b" l="l" r="r" t="t"/>
              <a:pathLst>
                <a:path extrusionOk="0" h="6859" w="6542">
                  <a:moveTo>
                    <a:pt x="3512" y="0"/>
                  </a:moveTo>
                  <a:lnTo>
                    <a:pt x="3469" y="2240"/>
                  </a:lnTo>
                  <a:lnTo>
                    <a:pt x="1392" y="4525"/>
                  </a:lnTo>
                  <a:lnTo>
                    <a:pt x="0" y="6062"/>
                  </a:lnTo>
                  <a:lnTo>
                    <a:pt x="680" y="6858"/>
                  </a:lnTo>
                  <a:cubicBezTo>
                    <a:pt x="1820" y="6761"/>
                    <a:pt x="3239" y="6505"/>
                    <a:pt x="4995" y="5985"/>
                  </a:cubicBezTo>
                  <a:cubicBezTo>
                    <a:pt x="5485" y="5842"/>
                    <a:pt x="5998" y="5675"/>
                    <a:pt x="6541" y="5488"/>
                  </a:cubicBezTo>
                  <a:lnTo>
                    <a:pt x="6541" y="3802"/>
                  </a:lnTo>
                  <a:lnTo>
                    <a:pt x="3512"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50"/>
            <p:cNvSpPr/>
            <p:nvPr/>
          </p:nvSpPr>
          <p:spPr>
            <a:xfrm>
              <a:off x="7326454" y="2680830"/>
              <a:ext cx="391323" cy="295158"/>
            </a:xfrm>
            <a:custGeom>
              <a:rect b="b" l="l" r="r" t="t"/>
              <a:pathLst>
                <a:path extrusionOk="0" h="3987" w="5286">
                  <a:moveTo>
                    <a:pt x="4316" y="1"/>
                  </a:moveTo>
                  <a:cubicBezTo>
                    <a:pt x="2560" y="521"/>
                    <a:pt x="1141" y="777"/>
                    <a:pt x="1" y="874"/>
                  </a:cubicBezTo>
                  <a:lnTo>
                    <a:pt x="2656" y="3987"/>
                  </a:lnTo>
                  <a:cubicBezTo>
                    <a:pt x="2656" y="3987"/>
                    <a:pt x="3909" y="3433"/>
                    <a:pt x="5286" y="2607"/>
                  </a:cubicBezTo>
                  <a:cubicBezTo>
                    <a:pt x="4975" y="1671"/>
                    <a:pt x="4652" y="794"/>
                    <a:pt x="4316" y="1"/>
                  </a:cubicBez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50"/>
            <p:cNvSpPr/>
            <p:nvPr/>
          </p:nvSpPr>
          <p:spPr>
            <a:xfrm>
              <a:off x="7230290" y="2729911"/>
              <a:ext cx="155463" cy="111045"/>
            </a:xfrm>
            <a:custGeom>
              <a:rect b="b" l="l" r="r" t="t"/>
              <a:pathLst>
                <a:path extrusionOk="0" h="1500" w="2100">
                  <a:moveTo>
                    <a:pt x="2100" y="1"/>
                  </a:moveTo>
                  <a:lnTo>
                    <a:pt x="2100" y="1"/>
                  </a:lnTo>
                  <a:cubicBezTo>
                    <a:pt x="2099" y="1"/>
                    <a:pt x="1663" y="274"/>
                    <a:pt x="1256" y="454"/>
                  </a:cubicBezTo>
                  <a:cubicBezTo>
                    <a:pt x="650" y="725"/>
                    <a:pt x="0" y="1137"/>
                    <a:pt x="100" y="1331"/>
                  </a:cubicBezTo>
                  <a:cubicBezTo>
                    <a:pt x="158" y="1442"/>
                    <a:pt x="263" y="1500"/>
                    <a:pt x="400" y="1500"/>
                  </a:cubicBezTo>
                  <a:cubicBezTo>
                    <a:pt x="556" y="1500"/>
                    <a:pt x="755" y="1424"/>
                    <a:pt x="973" y="1265"/>
                  </a:cubicBezTo>
                  <a:lnTo>
                    <a:pt x="2100"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50"/>
            <p:cNvSpPr/>
            <p:nvPr/>
          </p:nvSpPr>
          <p:spPr>
            <a:xfrm>
              <a:off x="7228513" y="2729911"/>
              <a:ext cx="278649" cy="242818"/>
            </a:xfrm>
            <a:custGeom>
              <a:rect b="b" l="l" r="r" t="t"/>
              <a:pathLst>
                <a:path extrusionOk="0" h="3280" w="3764">
                  <a:moveTo>
                    <a:pt x="2124" y="1"/>
                  </a:moveTo>
                  <a:lnTo>
                    <a:pt x="997" y="1265"/>
                  </a:lnTo>
                  <a:cubicBezTo>
                    <a:pt x="480" y="1894"/>
                    <a:pt x="0" y="2564"/>
                    <a:pt x="107" y="2794"/>
                  </a:cubicBezTo>
                  <a:cubicBezTo>
                    <a:pt x="152" y="2888"/>
                    <a:pt x="220" y="2913"/>
                    <a:pt x="282" y="2913"/>
                  </a:cubicBezTo>
                  <a:cubicBezTo>
                    <a:pt x="356" y="2913"/>
                    <a:pt x="420" y="2877"/>
                    <a:pt x="420" y="2877"/>
                  </a:cubicBezTo>
                  <a:lnTo>
                    <a:pt x="420" y="2877"/>
                  </a:lnTo>
                  <a:cubicBezTo>
                    <a:pt x="420" y="2877"/>
                    <a:pt x="384" y="3050"/>
                    <a:pt x="540" y="3124"/>
                  </a:cubicBezTo>
                  <a:cubicBezTo>
                    <a:pt x="566" y="3136"/>
                    <a:pt x="595" y="3142"/>
                    <a:pt x="624" y="3142"/>
                  </a:cubicBezTo>
                  <a:cubicBezTo>
                    <a:pt x="764" y="3142"/>
                    <a:pt x="920" y="3020"/>
                    <a:pt x="920" y="3020"/>
                  </a:cubicBezTo>
                  <a:lnTo>
                    <a:pt x="920" y="3020"/>
                  </a:lnTo>
                  <a:cubicBezTo>
                    <a:pt x="920" y="3020"/>
                    <a:pt x="847" y="3174"/>
                    <a:pt x="1037" y="3267"/>
                  </a:cubicBezTo>
                  <a:cubicBezTo>
                    <a:pt x="1053" y="3275"/>
                    <a:pt x="1075" y="3279"/>
                    <a:pt x="1102" y="3279"/>
                  </a:cubicBezTo>
                  <a:cubicBezTo>
                    <a:pt x="1598" y="3279"/>
                    <a:pt x="3763" y="1977"/>
                    <a:pt x="3763" y="1977"/>
                  </a:cubicBezTo>
                  <a:lnTo>
                    <a:pt x="2124"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50"/>
            <p:cNvSpPr/>
            <p:nvPr/>
          </p:nvSpPr>
          <p:spPr>
            <a:xfrm>
              <a:off x="7253165" y="2868863"/>
              <a:ext cx="65443" cy="77583"/>
            </a:xfrm>
            <a:custGeom>
              <a:rect b="b" l="l" r="r" t="t"/>
              <a:pathLst>
                <a:path extrusionOk="0" h="1048" w="884">
                  <a:moveTo>
                    <a:pt x="744" y="0"/>
                  </a:moveTo>
                  <a:cubicBezTo>
                    <a:pt x="261" y="463"/>
                    <a:pt x="11" y="933"/>
                    <a:pt x="1" y="953"/>
                  </a:cubicBezTo>
                  <a:lnTo>
                    <a:pt x="174" y="1047"/>
                  </a:lnTo>
                  <a:cubicBezTo>
                    <a:pt x="177" y="1043"/>
                    <a:pt x="424" y="583"/>
                    <a:pt x="884" y="143"/>
                  </a:cubicBezTo>
                  <a:lnTo>
                    <a:pt x="74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50"/>
            <p:cNvSpPr/>
            <p:nvPr/>
          </p:nvSpPr>
          <p:spPr>
            <a:xfrm>
              <a:off x="7290624" y="2895736"/>
              <a:ext cx="58632" cy="62185"/>
            </a:xfrm>
            <a:custGeom>
              <a:rect b="b" l="l" r="r" t="t"/>
              <a:pathLst>
                <a:path extrusionOk="0" h="840" w="792">
                  <a:moveTo>
                    <a:pt x="658" y="0"/>
                  </a:moveTo>
                  <a:cubicBezTo>
                    <a:pt x="318" y="314"/>
                    <a:pt x="15" y="704"/>
                    <a:pt x="1" y="720"/>
                  </a:cubicBezTo>
                  <a:lnTo>
                    <a:pt x="158" y="840"/>
                  </a:lnTo>
                  <a:cubicBezTo>
                    <a:pt x="161" y="837"/>
                    <a:pt x="465" y="447"/>
                    <a:pt x="791" y="144"/>
                  </a:cubicBezTo>
                  <a:lnTo>
                    <a:pt x="65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0"/>
            <p:cNvSpPr/>
            <p:nvPr/>
          </p:nvSpPr>
          <p:spPr>
            <a:xfrm>
              <a:off x="7327935" y="1805363"/>
              <a:ext cx="709133" cy="1125034"/>
            </a:xfrm>
            <a:custGeom>
              <a:rect b="b" l="l" r="r" t="t"/>
              <a:pathLst>
                <a:path extrusionOk="0" h="15197" w="9579">
                  <a:moveTo>
                    <a:pt x="2416" y="1"/>
                  </a:moveTo>
                  <a:lnTo>
                    <a:pt x="2813" y="5842"/>
                  </a:lnTo>
                  <a:lnTo>
                    <a:pt x="3296" y="8301"/>
                  </a:lnTo>
                  <a:lnTo>
                    <a:pt x="1" y="11904"/>
                  </a:lnTo>
                  <a:lnTo>
                    <a:pt x="2770" y="15196"/>
                  </a:lnTo>
                  <a:cubicBezTo>
                    <a:pt x="2770" y="15196"/>
                    <a:pt x="7731" y="12563"/>
                    <a:pt x="8654" y="8918"/>
                  </a:cubicBezTo>
                  <a:cubicBezTo>
                    <a:pt x="9578" y="5272"/>
                    <a:pt x="6195" y="527"/>
                    <a:pt x="5492" y="307"/>
                  </a:cubicBezTo>
                  <a:cubicBezTo>
                    <a:pt x="4789" y="87"/>
                    <a:pt x="2416" y="1"/>
                    <a:pt x="24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50"/>
            <p:cNvSpPr/>
            <p:nvPr/>
          </p:nvSpPr>
          <p:spPr>
            <a:xfrm>
              <a:off x="6941353" y="2306169"/>
              <a:ext cx="84468" cy="409016"/>
            </a:xfrm>
            <a:custGeom>
              <a:rect b="b" l="l" r="r" t="t"/>
              <a:pathLst>
                <a:path extrusionOk="0" h="5525" w="1141">
                  <a:moveTo>
                    <a:pt x="1140" y="0"/>
                  </a:moveTo>
                  <a:lnTo>
                    <a:pt x="0" y="5525"/>
                  </a:lnTo>
                  <a:cubicBezTo>
                    <a:pt x="327" y="5425"/>
                    <a:pt x="644" y="5295"/>
                    <a:pt x="947" y="5139"/>
                  </a:cubicBezTo>
                  <a:lnTo>
                    <a:pt x="1140"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50"/>
            <p:cNvSpPr/>
            <p:nvPr/>
          </p:nvSpPr>
          <p:spPr>
            <a:xfrm>
              <a:off x="7504569" y="1795517"/>
              <a:ext cx="71809" cy="217648"/>
            </a:xfrm>
            <a:custGeom>
              <a:rect b="b" l="l" r="r" t="t"/>
              <a:pathLst>
                <a:path extrusionOk="0" h="2940" w="970">
                  <a:moveTo>
                    <a:pt x="124" y="0"/>
                  </a:moveTo>
                  <a:lnTo>
                    <a:pt x="1" y="110"/>
                  </a:lnTo>
                  <a:cubicBezTo>
                    <a:pt x="947" y="1137"/>
                    <a:pt x="754" y="2899"/>
                    <a:pt x="750" y="2919"/>
                  </a:cubicBezTo>
                  <a:lnTo>
                    <a:pt x="917" y="2939"/>
                  </a:lnTo>
                  <a:cubicBezTo>
                    <a:pt x="920" y="2919"/>
                    <a:pt x="970" y="2470"/>
                    <a:pt x="900" y="1883"/>
                  </a:cubicBezTo>
                  <a:cubicBezTo>
                    <a:pt x="834" y="1337"/>
                    <a:pt x="647" y="566"/>
                    <a:pt x="12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50"/>
            <p:cNvSpPr/>
            <p:nvPr/>
          </p:nvSpPr>
          <p:spPr>
            <a:xfrm>
              <a:off x="7178691" y="1809064"/>
              <a:ext cx="73290" cy="158424"/>
            </a:xfrm>
            <a:custGeom>
              <a:rect b="b" l="l" r="r" t="t"/>
              <a:pathLst>
                <a:path extrusionOk="0" h="2140" w="990">
                  <a:moveTo>
                    <a:pt x="880" y="0"/>
                  </a:moveTo>
                  <a:cubicBezTo>
                    <a:pt x="1" y="774"/>
                    <a:pt x="44" y="2083"/>
                    <a:pt x="47" y="2140"/>
                  </a:cubicBezTo>
                  <a:lnTo>
                    <a:pt x="213" y="2133"/>
                  </a:lnTo>
                  <a:cubicBezTo>
                    <a:pt x="210" y="2120"/>
                    <a:pt x="170" y="847"/>
                    <a:pt x="990" y="127"/>
                  </a:cubicBezTo>
                  <a:lnTo>
                    <a:pt x="88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50"/>
            <p:cNvSpPr/>
            <p:nvPr/>
          </p:nvSpPr>
          <p:spPr>
            <a:xfrm>
              <a:off x="7534403" y="2009091"/>
              <a:ext cx="61223" cy="60112"/>
            </a:xfrm>
            <a:custGeom>
              <a:rect b="b" l="l" r="r" t="t"/>
              <a:pathLst>
                <a:path extrusionOk="0" h="812" w="827">
                  <a:moveTo>
                    <a:pt x="416" y="0"/>
                  </a:moveTo>
                  <a:cubicBezTo>
                    <a:pt x="201" y="0"/>
                    <a:pt x="20" y="171"/>
                    <a:pt x="11" y="388"/>
                  </a:cubicBezTo>
                  <a:cubicBezTo>
                    <a:pt x="1" y="611"/>
                    <a:pt x="174" y="800"/>
                    <a:pt x="397" y="811"/>
                  </a:cubicBezTo>
                  <a:cubicBezTo>
                    <a:pt x="403" y="811"/>
                    <a:pt x="409" y="811"/>
                    <a:pt x="415" y="811"/>
                  </a:cubicBezTo>
                  <a:cubicBezTo>
                    <a:pt x="630" y="811"/>
                    <a:pt x="807" y="642"/>
                    <a:pt x="817" y="425"/>
                  </a:cubicBezTo>
                  <a:cubicBezTo>
                    <a:pt x="827" y="201"/>
                    <a:pt x="657" y="11"/>
                    <a:pt x="434" y="1"/>
                  </a:cubicBezTo>
                  <a:cubicBezTo>
                    <a:pt x="428" y="0"/>
                    <a:pt x="422" y="0"/>
                    <a:pt x="416" y="0"/>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50"/>
            <p:cNvSpPr/>
            <p:nvPr/>
          </p:nvSpPr>
          <p:spPr>
            <a:xfrm>
              <a:off x="7017825" y="1956530"/>
              <a:ext cx="308409" cy="458542"/>
            </a:xfrm>
            <a:custGeom>
              <a:rect b="b" l="l" r="r" t="t"/>
              <a:pathLst>
                <a:path extrusionOk="0" h="6194" w="4166">
                  <a:moveTo>
                    <a:pt x="2274" y="1"/>
                  </a:moveTo>
                  <a:cubicBezTo>
                    <a:pt x="2035" y="1"/>
                    <a:pt x="1797" y="125"/>
                    <a:pt x="1571" y="375"/>
                  </a:cubicBezTo>
                  <a:cubicBezTo>
                    <a:pt x="564" y="1484"/>
                    <a:pt x="1" y="4833"/>
                    <a:pt x="77" y="5366"/>
                  </a:cubicBezTo>
                  <a:cubicBezTo>
                    <a:pt x="177" y="6066"/>
                    <a:pt x="1260" y="6123"/>
                    <a:pt x="1307" y="6126"/>
                  </a:cubicBezTo>
                  <a:lnTo>
                    <a:pt x="1314" y="5960"/>
                  </a:lnTo>
                  <a:cubicBezTo>
                    <a:pt x="1303" y="5960"/>
                    <a:pt x="324" y="5909"/>
                    <a:pt x="241" y="5343"/>
                  </a:cubicBezTo>
                  <a:cubicBezTo>
                    <a:pt x="204" y="5083"/>
                    <a:pt x="334" y="4110"/>
                    <a:pt x="577" y="3120"/>
                  </a:cubicBezTo>
                  <a:cubicBezTo>
                    <a:pt x="757" y="2401"/>
                    <a:pt x="1140" y="1098"/>
                    <a:pt x="1694" y="484"/>
                  </a:cubicBezTo>
                  <a:cubicBezTo>
                    <a:pt x="1885" y="274"/>
                    <a:pt x="2080" y="167"/>
                    <a:pt x="2272" y="167"/>
                  </a:cubicBezTo>
                  <a:cubicBezTo>
                    <a:pt x="2280" y="167"/>
                    <a:pt x="2289" y="167"/>
                    <a:pt x="2297" y="168"/>
                  </a:cubicBezTo>
                  <a:cubicBezTo>
                    <a:pt x="2497" y="175"/>
                    <a:pt x="2690" y="301"/>
                    <a:pt x="2870" y="538"/>
                  </a:cubicBezTo>
                  <a:cubicBezTo>
                    <a:pt x="3366" y="1198"/>
                    <a:pt x="3633" y="2530"/>
                    <a:pt x="3746" y="3264"/>
                  </a:cubicBezTo>
                  <a:cubicBezTo>
                    <a:pt x="3900" y="4270"/>
                    <a:pt x="3943" y="5253"/>
                    <a:pt x="3883" y="5506"/>
                  </a:cubicBezTo>
                  <a:cubicBezTo>
                    <a:pt x="3766" y="5995"/>
                    <a:pt x="2985" y="6023"/>
                    <a:pt x="2797" y="6023"/>
                  </a:cubicBezTo>
                  <a:cubicBezTo>
                    <a:pt x="2772" y="6023"/>
                    <a:pt x="2758" y="6023"/>
                    <a:pt x="2757" y="6023"/>
                  </a:cubicBezTo>
                  <a:lnTo>
                    <a:pt x="2750" y="6189"/>
                  </a:lnTo>
                  <a:cubicBezTo>
                    <a:pt x="2757" y="6189"/>
                    <a:pt x="2777" y="6193"/>
                    <a:pt x="2810" y="6193"/>
                  </a:cubicBezTo>
                  <a:cubicBezTo>
                    <a:pt x="3046" y="6193"/>
                    <a:pt x="3900" y="6149"/>
                    <a:pt x="4043" y="5543"/>
                  </a:cubicBezTo>
                  <a:cubicBezTo>
                    <a:pt x="4166" y="5023"/>
                    <a:pt x="3903" y="1634"/>
                    <a:pt x="3003" y="438"/>
                  </a:cubicBezTo>
                  <a:cubicBezTo>
                    <a:pt x="2793" y="158"/>
                    <a:pt x="2557" y="11"/>
                    <a:pt x="2303" y="1"/>
                  </a:cubicBezTo>
                  <a:cubicBezTo>
                    <a:pt x="2294" y="1"/>
                    <a:pt x="2284" y="1"/>
                    <a:pt x="227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50"/>
            <p:cNvSpPr/>
            <p:nvPr/>
          </p:nvSpPr>
          <p:spPr>
            <a:xfrm>
              <a:off x="7098740" y="2388045"/>
              <a:ext cx="32129" cy="31463"/>
            </a:xfrm>
            <a:custGeom>
              <a:rect b="b" l="l" r="r" t="t"/>
              <a:pathLst>
                <a:path extrusionOk="0" h="425" w="434">
                  <a:moveTo>
                    <a:pt x="221" y="0"/>
                  </a:moveTo>
                  <a:cubicBezTo>
                    <a:pt x="107" y="0"/>
                    <a:pt x="10" y="89"/>
                    <a:pt x="4" y="204"/>
                  </a:cubicBezTo>
                  <a:cubicBezTo>
                    <a:pt x="1" y="320"/>
                    <a:pt x="91" y="420"/>
                    <a:pt x="207" y="424"/>
                  </a:cubicBezTo>
                  <a:cubicBezTo>
                    <a:pt x="211" y="424"/>
                    <a:pt x="215" y="424"/>
                    <a:pt x="219" y="424"/>
                  </a:cubicBezTo>
                  <a:cubicBezTo>
                    <a:pt x="331" y="424"/>
                    <a:pt x="424" y="336"/>
                    <a:pt x="427" y="224"/>
                  </a:cubicBezTo>
                  <a:cubicBezTo>
                    <a:pt x="434" y="107"/>
                    <a:pt x="344" y="7"/>
                    <a:pt x="227" y="0"/>
                  </a:cubicBezTo>
                  <a:cubicBezTo>
                    <a:pt x="225" y="0"/>
                    <a:pt x="223" y="0"/>
                    <a:pt x="221" y="0"/>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50"/>
            <p:cNvSpPr/>
            <p:nvPr/>
          </p:nvSpPr>
          <p:spPr>
            <a:xfrm>
              <a:off x="7206304" y="2392931"/>
              <a:ext cx="32129" cy="31463"/>
            </a:xfrm>
            <a:custGeom>
              <a:rect b="b" l="l" r="r" t="t"/>
              <a:pathLst>
                <a:path extrusionOk="0" h="425" w="434">
                  <a:moveTo>
                    <a:pt x="214" y="1"/>
                  </a:moveTo>
                  <a:cubicBezTo>
                    <a:pt x="100" y="1"/>
                    <a:pt x="10" y="89"/>
                    <a:pt x="4" y="205"/>
                  </a:cubicBezTo>
                  <a:cubicBezTo>
                    <a:pt x="0" y="321"/>
                    <a:pt x="91" y="418"/>
                    <a:pt x="207" y="424"/>
                  </a:cubicBezTo>
                  <a:cubicBezTo>
                    <a:pt x="211" y="425"/>
                    <a:pt x="215" y="425"/>
                    <a:pt x="219" y="425"/>
                  </a:cubicBezTo>
                  <a:cubicBezTo>
                    <a:pt x="331" y="425"/>
                    <a:pt x="424" y="334"/>
                    <a:pt x="427" y="221"/>
                  </a:cubicBezTo>
                  <a:cubicBezTo>
                    <a:pt x="434" y="105"/>
                    <a:pt x="344" y="5"/>
                    <a:pt x="227" y="1"/>
                  </a:cubicBezTo>
                  <a:cubicBezTo>
                    <a:pt x="223" y="1"/>
                    <a:pt x="219" y="1"/>
                    <a:pt x="214" y="1"/>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50"/>
            <p:cNvSpPr/>
            <p:nvPr/>
          </p:nvSpPr>
          <p:spPr>
            <a:xfrm>
              <a:off x="7373537" y="3027952"/>
              <a:ext cx="214687" cy="97572"/>
            </a:xfrm>
            <a:custGeom>
              <a:rect b="b" l="l" r="r" t="t"/>
              <a:pathLst>
                <a:path extrusionOk="0" h="1318" w="2900">
                  <a:moveTo>
                    <a:pt x="1" y="1"/>
                  </a:moveTo>
                  <a:lnTo>
                    <a:pt x="1" y="1317"/>
                  </a:lnTo>
                  <a:lnTo>
                    <a:pt x="2900" y="1317"/>
                  </a:lnTo>
                  <a:lnTo>
                    <a:pt x="2900" y="1"/>
                  </a:ln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0"/>
            <p:cNvSpPr/>
            <p:nvPr/>
          </p:nvSpPr>
          <p:spPr>
            <a:xfrm>
              <a:off x="7461410" y="3057045"/>
              <a:ext cx="39014" cy="39310"/>
            </a:xfrm>
            <a:custGeom>
              <a:rect b="b" l="l" r="r" t="t"/>
              <a:pathLst>
                <a:path extrusionOk="0" h="531" w="527">
                  <a:moveTo>
                    <a:pt x="264" y="1"/>
                  </a:moveTo>
                  <a:cubicBezTo>
                    <a:pt x="117" y="1"/>
                    <a:pt x="1" y="121"/>
                    <a:pt x="1" y="265"/>
                  </a:cubicBezTo>
                  <a:cubicBezTo>
                    <a:pt x="1" y="411"/>
                    <a:pt x="117" y="531"/>
                    <a:pt x="264" y="531"/>
                  </a:cubicBezTo>
                  <a:cubicBezTo>
                    <a:pt x="410" y="531"/>
                    <a:pt x="527" y="411"/>
                    <a:pt x="527" y="265"/>
                  </a:cubicBezTo>
                  <a:cubicBezTo>
                    <a:pt x="527" y="121"/>
                    <a:pt x="410" y="1"/>
                    <a:pt x="26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9" name="Google Shape;529;p50"/>
          <p:cNvGrpSpPr/>
          <p:nvPr/>
        </p:nvGrpSpPr>
        <p:grpSpPr>
          <a:xfrm>
            <a:off x="1161277" y="7433485"/>
            <a:ext cx="2199138" cy="3680513"/>
            <a:chOff x="2340925" y="365450"/>
            <a:chExt cx="2320500" cy="4357700"/>
          </a:xfrm>
        </p:grpSpPr>
        <p:sp>
          <p:nvSpPr>
            <p:cNvPr id="530" name="Google Shape;530;p50"/>
            <p:cNvSpPr/>
            <p:nvPr/>
          </p:nvSpPr>
          <p:spPr>
            <a:xfrm>
              <a:off x="2340925" y="4567450"/>
              <a:ext cx="2320500" cy="155700"/>
            </a:xfrm>
            <a:prstGeom prst="ellipse">
              <a:avLst/>
            </a:prstGeom>
            <a:solidFill>
              <a:srgbClr val="FFFFFF">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1" name="Google Shape;531;p50"/>
            <p:cNvGrpSpPr/>
            <p:nvPr/>
          </p:nvGrpSpPr>
          <p:grpSpPr>
            <a:xfrm>
              <a:off x="2587625" y="365450"/>
              <a:ext cx="1959337" cy="4262882"/>
              <a:chOff x="2614500" y="238100"/>
              <a:chExt cx="1959337" cy="4262882"/>
            </a:xfrm>
          </p:grpSpPr>
          <p:sp>
            <p:nvSpPr>
              <p:cNvPr id="532" name="Google Shape;532;p50"/>
              <p:cNvSpPr/>
              <p:nvPr/>
            </p:nvSpPr>
            <p:spPr>
              <a:xfrm flipH="1">
                <a:off x="2722958" y="4130022"/>
                <a:ext cx="707175" cy="370958"/>
              </a:xfrm>
              <a:custGeom>
                <a:rect b="b" l="l" r="r" t="t"/>
                <a:pathLst>
                  <a:path extrusionOk="0" h="4570" w="8712">
                    <a:moveTo>
                      <a:pt x="8055" y="0"/>
                    </a:moveTo>
                    <a:lnTo>
                      <a:pt x="4682" y="71"/>
                    </a:lnTo>
                    <a:cubicBezTo>
                      <a:pt x="4679" y="746"/>
                      <a:pt x="4390" y="1413"/>
                      <a:pt x="3919" y="1826"/>
                    </a:cubicBezTo>
                    <a:cubicBezTo>
                      <a:pt x="3486" y="2210"/>
                      <a:pt x="2936" y="2373"/>
                      <a:pt x="2400" y="2503"/>
                    </a:cubicBezTo>
                    <a:cubicBezTo>
                      <a:pt x="1866" y="2633"/>
                      <a:pt x="1314" y="2750"/>
                      <a:pt x="840" y="3066"/>
                    </a:cubicBezTo>
                    <a:cubicBezTo>
                      <a:pt x="367" y="3379"/>
                      <a:pt x="0" y="3945"/>
                      <a:pt x="24" y="4569"/>
                    </a:cubicBezTo>
                    <a:lnTo>
                      <a:pt x="8712" y="4569"/>
                    </a:lnTo>
                    <a:lnTo>
                      <a:pt x="8055"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533" name="Google Shape;533;p50"/>
              <p:cNvSpPr/>
              <p:nvPr/>
            </p:nvSpPr>
            <p:spPr>
              <a:xfrm flipH="1">
                <a:off x="3788980" y="4043493"/>
                <a:ext cx="741024" cy="457488"/>
              </a:xfrm>
              <a:custGeom>
                <a:rect b="b" l="l" r="r" t="t"/>
                <a:pathLst>
                  <a:path extrusionOk="0" h="5636" w="9129">
                    <a:moveTo>
                      <a:pt x="5953" y="0"/>
                    </a:moveTo>
                    <a:cubicBezTo>
                      <a:pt x="5710" y="630"/>
                      <a:pt x="5203" y="1149"/>
                      <a:pt x="4616" y="1369"/>
                    </a:cubicBezTo>
                    <a:cubicBezTo>
                      <a:pt x="4321" y="1483"/>
                      <a:pt x="4017" y="1521"/>
                      <a:pt x="3713" y="1521"/>
                    </a:cubicBezTo>
                    <a:cubicBezTo>
                      <a:pt x="3460" y="1521"/>
                      <a:pt x="3206" y="1494"/>
                      <a:pt x="2957" y="1463"/>
                    </a:cubicBezTo>
                    <a:cubicBezTo>
                      <a:pt x="2614" y="1421"/>
                      <a:pt x="2266" y="1371"/>
                      <a:pt x="1918" y="1371"/>
                    </a:cubicBezTo>
                    <a:cubicBezTo>
                      <a:pt x="1711" y="1371"/>
                      <a:pt x="1504" y="1389"/>
                      <a:pt x="1297" y="1436"/>
                    </a:cubicBezTo>
                    <a:cubicBezTo>
                      <a:pt x="745" y="1563"/>
                      <a:pt x="201" y="1960"/>
                      <a:pt x="1" y="2549"/>
                    </a:cubicBezTo>
                    <a:lnTo>
                      <a:pt x="8122" y="5635"/>
                    </a:lnTo>
                    <a:lnTo>
                      <a:pt x="9129" y="1129"/>
                    </a:lnTo>
                    <a:lnTo>
                      <a:pt x="5953"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534" name="Google Shape;534;p50"/>
              <p:cNvSpPr/>
              <p:nvPr/>
            </p:nvSpPr>
            <p:spPr>
              <a:xfrm flipH="1">
                <a:off x="2614500" y="1848377"/>
                <a:ext cx="1597394" cy="2338823"/>
              </a:xfrm>
              <a:custGeom>
                <a:rect b="b" l="l" r="r" t="t"/>
                <a:pathLst>
                  <a:path extrusionOk="0" h="28813" w="19679">
                    <a:moveTo>
                      <a:pt x="12961" y="0"/>
                    </a:moveTo>
                    <a:cubicBezTo>
                      <a:pt x="12961" y="0"/>
                      <a:pt x="12064" y="417"/>
                      <a:pt x="10414" y="660"/>
                    </a:cubicBezTo>
                    <a:cubicBezTo>
                      <a:pt x="9730" y="763"/>
                      <a:pt x="8917" y="835"/>
                      <a:pt x="7984" y="835"/>
                    </a:cubicBezTo>
                    <a:cubicBezTo>
                      <a:pt x="7304" y="835"/>
                      <a:pt x="6560" y="796"/>
                      <a:pt x="5756" y="703"/>
                    </a:cubicBezTo>
                    <a:lnTo>
                      <a:pt x="5449" y="2103"/>
                    </a:lnTo>
                    <a:lnTo>
                      <a:pt x="1" y="27056"/>
                    </a:lnTo>
                    <a:lnTo>
                      <a:pt x="6809" y="28812"/>
                    </a:lnTo>
                    <a:lnTo>
                      <a:pt x="10035" y="16906"/>
                    </a:lnTo>
                    <a:lnTo>
                      <a:pt x="11994" y="28812"/>
                    </a:lnTo>
                    <a:lnTo>
                      <a:pt x="19679" y="28812"/>
                    </a:lnTo>
                    <a:cubicBezTo>
                      <a:pt x="19679" y="28812"/>
                      <a:pt x="18015" y="13893"/>
                      <a:pt x="14987" y="4726"/>
                    </a:cubicBezTo>
                    <a:cubicBezTo>
                      <a:pt x="14676" y="3790"/>
                      <a:pt x="14353" y="2913"/>
                      <a:pt x="14017" y="2120"/>
                    </a:cubicBezTo>
                    <a:cubicBezTo>
                      <a:pt x="13677" y="1323"/>
                      <a:pt x="13324" y="611"/>
                      <a:pt x="12961" y="0"/>
                    </a:cubicBez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50"/>
              <p:cNvSpPr/>
              <p:nvPr/>
            </p:nvSpPr>
            <p:spPr>
              <a:xfrm flipH="1">
                <a:off x="3397338" y="2511141"/>
                <a:ext cx="116970" cy="877799"/>
              </a:xfrm>
              <a:custGeom>
                <a:rect b="b" l="l" r="r" t="t"/>
                <a:pathLst>
                  <a:path extrusionOk="0" h="10814" w="1441">
                    <a:moveTo>
                      <a:pt x="1" y="0"/>
                    </a:moveTo>
                    <a:lnTo>
                      <a:pt x="878" y="10813"/>
                    </a:lnTo>
                    <a:lnTo>
                      <a:pt x="1441" y="8741"/>
                    </a:lnTo>
                    <a:lnTo>
                      <a:pt x="1" y="0"/>
                    </a:ln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50"/>
              <p:cNvSpPr/>
              <p:nvPr/>
            </p:nvSpPr>
            <p:spPr>
              <a:xfrm flipH="1">
                <a:off x="2997432" y="2182854"/>
                <a:ext cx="794273" cy="431594"/>
              </a:xfrm>
              <a:custGeom>
                <a:rect b="b" l="l" r="r" t="t"/>
                <a:pathLst>
                  <a:path extrusionOk="0" h="5317" w="9785">
                    <a:moveTo>
                      <a:pt x="0" y="1"/>
                    </a:moveTo>
                    <a:lnTo>
                      <a:pt x="0" y="5316"/>
                    </a:lnTo>
                    <a:lnTo>
                      <a:pt x="9785" y="5316"/>
                    </a:lnTo>
                    <a:lnTo>
                      <a:pt x="978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50"/>
              <p:cNvSpPr/>
              <p:nvPr/>
            </p:nvSpPr>
            <p:spPr>
              <a:xfrm flipH="1">
                <a:off x="3119111" y="2324336"/>
                <a:ext cx="546778" cy="249200"/>
              </a:xfrm>
              <a:custGeom>
                <a:rect b="b" l="l" r="r" t="t"/>
                <a:pathLst>
                  <a:path extrusionOk="0" h="3070" w="6736">
                    <a:moveTo>
                      <a:pt x="3183" y="1"/>
                    </a:moveTo>
                    <a:lnTo>
                      <a:pt x="2796" y="2314"/>
                    </a:lnTo>
                    <a:lnTo>
                      <a:pt x="2680" y="2100"/>
                    </a:lnTo>
                    <a:lnTo>
                      <a:pt x="2592" y="2046"/>
                    </a:lnTo>
                    <a:lnTo>
                      <a:pt x="1997" y="2046"/>
                    </a:lnTo>
                    <a:cubicBezTo>
                      <a:pt x="1873" y="1837"/>
                      <a:pt x="1720" y="1723"/>
                      <a:pt x="1543" y="1710"/>
                    </a:cubicBezTo>
                    <a:cubicBezTo>
                      <a:pt x="1529" y="1708"/>
                      <a:pt x="1516" y="1708"/>
                      <a:pt x="1502" y="1708"/>
                    </a:cubicBezTo>
                    <a:cubicBezTo>
                      <a:pt x="1229" y="1708"/>
                      <a:pt x="993" y="1951"/>
                      <a:pt x="907" y="2046"/>
                    </a:cubicBezTo>
                    <a:lnTo>
                      <a:pt x="0" y="2046"/>
                    </a:lnTo>
                    <a:lnTo>
                      <a:pt x="0" y="2246"/>
                    </a:lnTo>
                    <a:lnTo>
                      <a:pt x="957" y="2246"/>
                    </a:lnTo>
                    <a:lnTo>
                      <a:pt x="1033" y="2206"/>
                    </a:lnTo>
                    <a:cubicBezTo>
                      <a:pt x="1101" y="2120"/>
                      <a:pt x="1308" y="1906"/>
                      <a:pt x="1505" y="1906"/>
                    </a:cubicBezTo>
                    <a:cubicBezTo>
                      <a:pt x="1512" y="1906"/>
                      <a:pt x="1519" y="1906"/>
                      <a:pt x="1526" y="1906"/>
                    </a:cubicBezTo>
                    <a:cubicBezTo>
                      <a:pt x="1646" y="1917"/>
                      <a:pt x="1757" y="2014"/>
                      <a:pt x="1849" y="2194"/>
                    </a:cubicBezTo>
                    <a:lnTo>
                      <a:pt x="1937" y="2246"/>
                    </a:lnTo>
                    <a:lnTo>
                      <a:pt x="2532" y="2246"/>
                    </a:lnTo>
                    <a:lnTo>
                      <a:pt x="2760" y="2663"/>
                    </a:lnTo>
                    <a:lnTo>
                      <a:pt x="2946" y="2629"/>
                    </a:lnTo>
                    <a:lnTo>
                      <a:pt x="3239" y="864"/>
                    </a:lnTo>
                    <a:lnTo>
                      <a:pt x="3392" y="3033"/>
                    </a:lnTo>
                    <a:lnTo>
                      <a:pt x="3579" y="3069"/>
                    </a:lnTo>
                    <a:lnTo>
                      <a:pt x="3982" y="2246"/>
                    </a:lnTo>
                    <a:lnTo>
                      <a:pt x="4799" y="2246"/>
                    </a:lnTo>
                    <a:lnTo>
                      <a:pt x="4885" y="2190"/>
                    </a:lnTo>
                    <a:cubicBezTo>
                      <a:pt x="4970" y="2024"/>
                      <a:pt x="5191" y="1686"/>
                      <a:pt x="5363" y="1686"/>
                    </a:cubicBezTo>
                    <a:cubicBezTo>
                      <a:pt x="5368" y="1686"/>
                      <a:pt x="5372" y="1686"/>
                      <a:pt x="5376" y="1687"/>
                    </a:cubicBezTo>
                    <a:cubicBezTo>
                      <a:pt x="5439" y="1694"/>
                      <a:pt x="5565" y="1763"/>
                      <a:pt x="5679" y="2174"/>
                    </a:cubicBezTo>
                    <a:lnTo>
                      <a:pt x="5776" y="2246"/>
                    </a:lnTo>
                    <a:lnTo>
                      <a:pt x="6735" y="2246"/>
                    </a:lnTo>
                    <a:lnTo>
                      <a:pt x="6735" y="2046"/>
                    </a:lnTo>
                    <a:lnTo>
                      <a:pt x="5848" y="2046"/>
                    </a:lnTo>
                    <a:cubicBezTo>
                      <a:pt x="5739" y="1690"/>
                      <a:pt x="5588" y="1507"/>
                      <a:pt x="5396" y="1490"/>
                    </a:cubicBezTo>
                    <a:cubicBezTo>
                      <a:pt x="5385" y="1489"/>
                      <a:pt x="5375" y="1488"/>
                      <a:pt x="5365" y="1488"/>
                    </a:cubicBezTo>
                    <a:cubicBezTo>
                      <a:pt x="5071" y="1488"/>
                      <a:pt x="4823" y="1892"/>
                      <a:pt x="4739" y="2046"/>
                    </a:cubicBezTo>
                    <a:lnTo>
                      <a:pt x="3922" y="2046"/>
                    </a:lnTo>
                    <a:lnTo>
                      <a:pt x="3832" y="2103"/>
                    </a:lnTo>
                    <a:lnTo>
                      <a:pt x="3566" y="2649"/>
                    </a:lnTo>
                    <a:lnTo>
                      <a:pt x="3379" y="10"/>
                    </a:lnTo>
                    <a:lnTo>
                      <a:pt x="318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50"/>
              <p:cNvSpPr/>
              <p:nvPr/>
            </p:nvSpPr>
            <p:spPr>
              <a:xfrm flipH="1">
                <a:off x="3196436" y="2182862"/>
                <a:ext cx="396350" cy="173726"/>
              </a:xfrm>
              <a:custGeom>
                <a:rect b="b" l="l" r="r" t="t"/>
                <a:pathLst>
                  <a:path extrusionOk="0" h="1318" w="2900">
                    <a:moveTo>
                      <a:pt x="1" y="1"/>
                    </a:moveTo>
                    <a:lnTo>
                      <a:pt x="1" y="1317"/>
                    </a:lnTo>
                    <a:lnTo>
                      <a:pt x="2900" y="1317"/>
                    </a:lnTo>
                    <a:lnTo>
                      <a:pt x="2900" y="1"/>
                    </a:ln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50"/>
              <p:cNvSpPr/>
              <p:nvPr/>
            </p:nvSpPr>
            <p:spPr>
              <a:xfrm flipH="1">
                <a:off x="2948531" y="1427747"/>
                <a:ext cx="821303" cy="667481"/>
              </a:xfrm>
              <a:custGeom>
                <a:rect b="b" l="l" r="r" t="t"/>
                <a:pathLst>
                  <a:path extrusionOk="0" h="8223" w="10118">
                    <a:moveTo>
                      <a:pt x="10117" y="1"/>
                    </a:moveTo>
                    <a:lnTo>
                      <a:pt x="193" y="2240"/>
                    </a:lnTo>
                    <a:cubicBezTo>
                      <a:pt x="193" y="2320"/>
                      <a:pt x="30" y="6602"/>
                      <a:pt x="3" y="7285"/>
                    </a:cubicBezTo>
                    <a:cubicBezTo>
                      <a:pt x="0" y="7345"/>
                      <a:pt x="0" y="7379"/>
                      <a:pt x="0" y="7379"/>
                    </a:cubicBezTo>
                    <a:cubicBezTo>
                      <a:pt x="0" y="7379"/>
                      <a:pt x="735" y="8223"/>
                      <a:pt x="3196" y="8223"/>
                    </a:cubicBezTo>
                    <a:cubicBezTo>
                      <a:pt x="3519" y="8223"/>
                      <a:pt x="3871" y="8208"/>
                      <a:pt x="4256" y="8175"/>
                    </a:cubicBezTo>
                    <a:cubicBezTo>
                      <a:pt x="5396" y="8078"/>
                      <a:pt x="6815" y="7822"/>
                      <a:pt x="8571" y="7302"/>
                    </a:cubicBezTo>
                    <a:cubicBezTo>
                      <a:pt x="9061" y="7159"/>
                      <a:pt x="9574" y="6992"/>
                      <a:pt x="10117" y="6805"/>
                    </a:cubicBezTo>
                    <a:lnTo>
                      <a:pt x="101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50"/>
              <p:cNvSpPr/>
              <p:nvPr/>
            </p:nvSpPr>
            <p:spPr>
              <a:xfrm flipH="1">
                <a:off x="3224683" y="728294"/>
                <a:ext cx="320388" cy="603842"/>
              </a:xfrm>
              <a:custGeom>
                <a:rect b="b" l="l" r="r" t="t"/>
                <a:pathLst>
                  <a:path extrusionOk="0" h="7439" w="3947">
                    <a:moveTo>
                      <a:pt x="3210" y="0"/>
                    </a:moveTo>
                    <a:lnTo>
                      <a:pt x="727" y="1623"/>
                    </a:lnTo>
                    <a:lnTo>
                      <a:pt x="427" y="4199"/>
                    </a:lnTo>
                    <a:lnTo>
                      <a:pt x="0" y="5296"/>
                    </a:lnTo>
                    <a:lnTo>
                      <a:pt x="2176" y="7438"/>
                    </a:lnTo>
                    <a:lnTo>
                      <a:pt x="3946" y="4102"/>
                    </a:lnTo>
                    <a:lnTo>
                      <a:pt x="3210" y="0"/>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50"/>
              <p:cNvSpPr/>
              <p:nvPr/>
            </p:nvSpPr>
            <p:spPr>
              <a:xfrm flipH="1">
                <a:off x="4294847" y="1215971"/>
                <a:ext cx="278990" cy="302773"/>
              </a:xfrm>
              <a:custGeom>
                <a:rect b="b" l="l" r="r" t="t"/>
                <a:pathLst>
                  <a:path extrusionOk="0" h="3730" w="3437">
                    <a:moveTo>
                      <a:pt x="2354" y="1"/>
                    </a:moveTo>
                    <a:cubicBezTo>
                      <a:pt x="1994" y="1"/>
                      <a:pt x="1995" y="579"/>
                      <a:pt x="2134" y="950"/>
                    </a:cubicBezTo>
                    <a:cubicBezTo>
                      <a:pt x="1559" y="513"/>
                      <a:pt x="946" y="106"/>
                      <a:pt x="666" y="106"/>
                    </a:cubicBezTo>
                    <a:cubicBezTo>
                      <a:pt x="633" y="106"/>
                      <a:pt x="604" y="112"/>
                      <a:pt x="581" y="124"/>
                    </a:cubicBezTo>
                    <a:cubicBezTo>
                      <a:pt x="374" y="227"/>
                      <a:pt x="508" y="441"/>
                      <a:pt x="508" y="441"/>
                    </a:cubicBezTo>
                    <a:cubicBezTo>
                      <a:pt x="508" y="441"/>
                      <a:pt x="494" y="438"/>
                      <a:pt x="474" y="438"/>
                    </a:cubicBezTo>
                    <a:cubicBezTo>
                      <a:pt x="419" y="438"/>
                      <a:pt x="316" y="454"/>
                      <a:pt x="268" y="567"/>
                    </a:cubicBezTo>
                    <a:cubicBezTo>
                      <a:pt x="201" y="724"/>
                      <a:pt x="385" y="941"/>
                      <a:pt x="385" y="941"/>
                    </a:cubicBezTo>
                    <a:cubicBezTo>
                      <a:pt x="385" y="941"/>
                      <a:pt x="361" y="931"/>
                      <a:pt x="326" y="931"/>
                    </a:cubicBezTo>
                    <a:cubicBezTo>
                      <a:pt x="273" y="931"/>
                      <a:pt x="197" y="954"/>
                      <a:pt x="145" y="1070"/>
                    </a:cubicBezTo>
                    <a:cubicBezTo>
                      <a:pt x="1" y="1393"/>
                      <a:pt x="1537" y="3729"/>
                      <a:pt x="1537" y="3729"/>
                    </a:cubicBezTo>
                    <a:lnTo>
                      <a:pt x="3437" y="2020"/>
                    </a:lnTo>
                    <a:cubicBezTo>
                      <a:pt x="3437" y="2020"/>
                      <a:pt x="2994" y="1307"/>
                      <a:pt x="2827" y="897"/>
                    </a:cubicBezTo>
                    <a:cubicBezTo>
                      <a:pt x="2664" y="484"/>
                      <a:pt x="2747" y="7"/>
                      <a:pt x="2360" y="1"/>
                    </a:cubicBezTo>
                    <a:cubicBezTo>
                      <a:pt x="2358" y="1"/>
                      <a:pt x="2356" y="1"/>
                      <a:pt x="2354"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50"/>
              <p:cNvSpPr/>
              <p:nvPr/>
            </p:nvSpPr>
            <p:spPr>
              <a:xfrm flipH="1">
                <a:off x="3368603" y="826755"/>
                <a:ext cx="133448" cy="170219"/>
              </a:xfrm>
              <a:custGeom>
                <a:rect b="b" l="l" r="r" t="t"/>
                <a:pathLst>
                  <a:path extrusionOk="0" h="2097" w="1644">
                    <a:moveTo>
                      <a:pt x="930" y="1"/>
                    </a:moveTo>
                    <a:lnTo>
                      <a:pt x="190" y="487"/>
                    </a:lnTo>
                    <a:lnTo>
                      <a:pt x="0" y="2097"/>
                    </a:lnTo>
                    <a:cubicBezTo>
                      <a:pt x="743" y="1777"/>
                      <a:pt x="1360" y="1160"/>
                      <a:pt x="1643" y="400"/>
                    </a:cubicBezTo>
                    <a:cubicBezTo>
                      <a:pt x="1397" y="267"/>
                      <a:pt x="1166" y="133"/>
                      <a:pt x="93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50"/>
              <p:cNvSpPr/>
              <p:nvPr/>
            </p:nvSpPr>
            <p:spPr>
              <a:xfrm flipH="1">
                <a:off x="3258287" y="376578"/>
                <a:ext cx="419905" cy="550999"/>
              </a:xfrm>
              <a:custGeom>
                <a:rect b="b" l="l" r="r" t="t"/>
                <a:pathLst>
                  <a:path extrusionOk="0" h="6788" w="5173">
                    <a:moveTo>
                      <a:pt x="2437" y="1"/>
                    </a:moveTo>
                    <a:cubicBezTo>
                      <a:pt x="2323" y="1"/>
                      <a:pt x="2217" y="11"/>
                      <a:pt x="2110" y="31"/>
                    </a:cubicBezTo>
                    <a:cubicBezTo>
                      <a:pt x="2070" y="41"/>
                      <a:pt x="2030" y="51"/>
                      <a:pt x="1994" y="61"/>
                    </a:cubicBezTo>
                    <a:cubicBezTo>
                      <a:pt x="1943" y="74"/>
                      <a:pt x="1897" y="88"/>
                      <a:pt x="1850" y="108"/>
                    </a:cubicBezTo>
                    <a:cubicBezTo>
                      <a:pt x="1750" y="145"/>
                      <a:pt x="1654" y="191"/>
                      <a:pt x="1563" y="248"/>
                    </a:cubicBezTo>
                    <a:cubicBezTo>
                      <a:pt x="1163" y="494"/>
                      <a:pt x="854" y="908"/>
                      <a:pt x="634" y="1411"/>
                    </a:cubicBezTo>
                    <a:cubicBezTo>
                      <a:pt x="614" y="1457"/>
                      <a:pt x="594" y="1504"/>
                      <a:pt x="574" y="1554"/>
                    </a:cubicBezTo>
                    <a:cubicBezTo>
                      <a:pt x="557" y="1591"/>
                      <a:pt x="544" y="1628"/>
                      <a:pt x="531" y="1668"/>
                    </a:cubicBezTo>
                    <a:cubicBezTo>
                      <a:pt x="528" y="1677"/>
                      <a:pt x="524" y="1688"/>
                      <a:pt x="520" y="1697"/>
                    </a:cubicBezTo>
                    <a:cubicBezTo>
                      <a:pt x="504" y="1740"/>
                      <a:pt x="491" y="1788"/>
                      <a:pt x="474" y="1831"/>
                    </a:cubicBezTo>
                    <a:cubicBezTo>
                      <a:pt x="474" y="1834"/>
                      <a:pt x="474" y="1840"/>
                      <a:pt x="471" y="1844"/>
                    </a:cubicBezTo>
                    <a:cubicBezTo>
                      <a:pt x="468" y="1854"/>
                      <a:pt x="464" y="1864"/>
                      <a:pt x="460" y="1874"/>
                    </a:cubicBezTo>
                    <a:lnTo>
                      <a:pt x="454" y="1894"/>
                    </a:lnTo>
                    <a:cubicBezTo>
                      <a:pt x="440" y="1944"/>
                      <a:pt x="428" y="1991"/>
                      <a:pt x="414" y="2040"/>
                    </a:cubicBezTo>
                    <a:cubicBezTo>
                      <a:pt x="1" y="3564"/>
                      <a:pt x="244" y="5513"/>
                      <a:pt x="1077" y="6246"/>
                    </a:cubicBezTo>
                    <a:cubicBezTo>
                      <a:pt x="1536" y="6648"/>
                      <a:pt x="1990" y="6788"/>
                      <a:pt x="2399" y="6788"/>
                    </a:cubicBezTo>
                    <a:cubicBezTo>
                      <a:pt x="3335" y="6788"/>
                      <a:pt x="4039" y="6059"/>
                      <a:pt x="4039" y="6059"/>
                    </a:cubicBezTo>
                    <a:lnTo>
                      <a:pt x="5116" y="3204"/>
                    </a:lnTo>
                    <a:lnTo>
                      <a:pt x="5173" y="3050"/>
                    </a:lnTo>
                    <a:lnTo>
                      <a:pt x="5173" y="3040"/>
                    </a:lnTo>
                    <a:cubicBezTo>
                      <a:pt x="5173" y="3027"/>
                      <a:pt x="5173" y="3000"/>
                      <a:pt x="5169" y="2960"/>
                    </a:cubicBezTo>
                    <a:cubicBezTo>
                      <a:pt x="5169" y="2934"/>
                      <a:pt x="5166" y="2900"/>
                      <a:pt x="5162" y="2860"/>
                    </a:cubicBezTo>
                    <a:lnTo>
                      <a:pt x="5159" y="2817"/>
                    </a:lnTo>
                    <a:lnTo>
                      <a:pt x="5159" y="2797"/>
                    </a:lnTo>
                    <a:cubicBezTo>
                      <a:pt x="5156" y="2791"/>
                      <a:pt x="5156" y="2780"/>
                      <a:pt x="5156" y="2774"/>
                    </a:cubicBezTo>
                    <a:cubicBezTo>
                      <a:pt x="5156" y="2767"/>
                      <a:pt x="5156" y="2760"/>
                      <a:pt x="5153" y="2754"/>
                    </a:cubicBezTo>
                    <a:cubicBezTo>
                      <a:pt x="5106" y="2327"/>
                      <a:pt x="4956" y="1524"/>
                      <a:pt x="4450" y="897"/>
                    </a:cubicBezTo>
                    <a:cubicBezTo>
                      <a:pt x="4050" y="398"/>
                      <a:pt x="3430" y="8"/>
                      <a:pt x="2467"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50"/>
              <p:cNvSpPr/>
              <p:nvPr/>
            </p:nvSpPr>
            <p:spPr>
              <a:xfrm flipH="1">
                <a:off x="3532570" y="631781"/>
                <a:ext cx="29060" cy="123626"/>
              </a:xfrm>
              <a:custGeom>
                <a:rect b="b" l="l" r="r" t="t"/>
                <a:pathLst>
                  <a:path extrusionOk="0" h="1523" w="358">
                    <a:moveTo>
                      <a:pt x="101" y="0"/>
                    </a:moveTo>
                    <a:lnTo>
                      <a:pt x="11" y="1146"/>
                    </a:lnTo>
                    <a:cubicBezTo>
                      <a:pt x="1" y="1243"/>
                      <a:pt x="38" y="1340"/>
                      <a:pt x="101" y="1409"/>
                    </a:cubicBezTo>
                    <a:cubicBezTo>
                      <a:pt x="167" y="1480"/>
                      <a:pt x="261" y="1523"/>
                      <a:pt x="358" y="1523"/>
                    </a:cubicBezTo>
                    <a:lnTo>
                      <a:pt x="358" y="1323"/>
                    </a:lnTo>
                    <a:cubicBezTo>
                      <a:pt x="314" y="1323"/>
                      <a:pt x="278" y="1306"/>
                      <a:pt x="247" y="1276"/>
                    </a:cubicBezTo>
                    <a:cubicBezTo>
                      <a:pt x="218" y="1243"/>
                      <a:pt x="204" y="1203"/>
                      <a:pt x="207" y="1160"/>
                    </a:cubicBezTo>
                    <a:lnTo>
                      <a:pt x="298" y="16"/>
                    </a:lnTo>
                    <a:lnTo>
                      <a:pt x="10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50"/>
              <p:cNvSpPr/>
              <p:nvPr/>
            </p:nvSpPr>
            <p:spPr>
              <a:xfrm flipH="1">
                <a:off x="3457893" y="628534"/>
                <a:ext cx="18183" cy="25407"/>
              </a:xfrm>
              <a:custGeom>
                <a:rect b="b" l="l" r="r" t="t"/>
                <a:pathLst>
                  <a:path extrusionOk="0" h="313" w="224">
                    <a:moveTo>
                      <a:pt x="110" y="0"/>
                    </a:moveTo>
                    <a:cubicBezTo>
                      <a:pt x="50" y="0"/>
                      <a:pt x="0" y="70"/>
                      <a:pt x="0" y="156"/>
                    </a:cubicBezTo>
                    <a:cubicBezTo>
                      <a:pt x="0" y="243"/>
                      <a:pt x="50" y="313"/>
                      <a:pt x="113" y="313"/>
                    </a:cubicBezTo>
                    <a:cubicBezTo>
                      <a:pt x="173" y="313"/>
                      <a:pt x="223" y="243"/>
                      <a:pt x="223" y="156"/>
                    </a:cubicBezTo>
                    <a:cubicBezTo>
                      <a:pt x="223" y="70"/>
                      <a:pt x="173" y="0"/>
                      <a:pt x="11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50"/>
              <p:cNvSpPr/>
              <p:nvPr/>
            </p:nvSpPr>
            <p:spPr>
              <a:xfrm flipH="1">
                <a:off x="3596371" y="628778"/>
                <a:ext cx="18507" cy="25407"/>
              </a:xfrm>
              <a:custGeom>
                <a:rect b="b" l="l" r="r" t="t"/>
                <a:pathLst>
                  <a:path extrusionOk="0" h="313" w="228">
                    <a:moveTo>
                      <a:pt x="114" y="0"/>
                    </a:moveTo>
                    <a:cubicBezTo>
                      <a:pt x="51" y="0"/>
                      <a:pt x="0" y="70"/>
                      <a:pt x="0" y="157"/>
                    </a:cubicBezTo>
                    <a:cubicBezTo>
                      <a:pt x="0" y="243"/>
                      <a:pt x="51" y="313"/>
                      <a:pt x="114" y="313"/>
                    </a:cubicBezTo>
                    <a:cubicBezTo>
                      <a:pt x="177" y="313"/>
                      <a:pt x="227" y="243"/>
                      <a:pt x="227" y="157"/>
                    </a:cubicBezTo>
                    <a:cubicBezTo>
                      <a:pt x="227" y="70"/>
                      <a:pt x="174" y="0"/>
                      <a:pt x="1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50"/>
              <p:cNvSpPr/>
              <p:nvPr/>
            </p:nvSpPr>
            <p:spPr>
              <a:xfrm flipH="1">
                <a:off x="3428427" y="577640"/>
                <a:ext cx="72893" cy="22972"/>
              </a:xfrm>
              <a:custGeom>
                <a:rect b="b" l="l" r="r" t="t"/>
                <a:pathLst>
                  <a:path extrusionOk="0" h="283" w="898">
                    <a:moveTo>
                      <a:pt x="328" y="1"/>
                    </a:moveTo>
                    <a:cubicBezTo>
                      <a:pt x="304" y="1"/>
                      <a:pt x="279" y="2"/>
                      <a:pt x="254" y="3"/>
                    </a:cubicBezTo>
                    <a:cubicBezTo>
                      <a:pt x="181" y="7"/>
                      <a:pt x="1" y="37"/>
                      <a:pt x="44" y="137"/>
                    </a:cubicBezTo>
                    <a:cubicBezTo>
                      <a:pt x="61" y="177"/>
                      <a:pt x="128" y="203"/>
                      <a:pt x="184" y="223"/>
                    </a:cubicBezTo>
                    <a:cubicBezTo>
                      <a:pt x="315" y="262"/>
                      <a:pt x="453" y="283"/>
                      <a:pt x="589" y="283"/>
                    </a:cubicBezTo>
                    <a:cubicBezTo>
                      <a:pt x="630" y="283"/>
                      <a:pt x="671" y="281"/>
                      <a:pt x="711" y="277"/>
                    </a:cubicBezTo>
                    <a:cubicBezTo>
                      <a:pt x="791" y="270"/>
                      <a:pt x="881" y="250"/>
                      <a:pt x="891" y="194"/>
                    </a:cubicBezTo>
                    <a:cubicBezTo>
                      <a:pt x="897" y="160"/>
                      <a:pt x="871" y="123"/>
                      <a:pt x="831" y="100"/>
                    </a:cubicBezTo>
                    <a:cubicBezTo>
                      <a:pt x="794" y="77"/>
                      <a:pt x="744" y="60"/>
                      <a:pt x="698" y="47"/>
                    </a:cubicBezTo>
                    <a:cubicBezTo>
                      <a:pt x="579" y="19"/>
                      <a:pt x="451" y="1"/>
                      <a:pt x="32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50"/>
              <p:cNvSpPr/>
              <p:nvPr/>
            </p:nvSpPr>
            <p:spPr>
              <a:xfrm flipH="1">
                <a:off x="3575266" y="577315"/>
                <a:ext cx="64451" cy="20374"/>
              </a:xfrm>
              <a:custGeom>
                <a:rect b="b" l="l" r="r" t="t"/>
                <a:pathLst>
                  <a:path extrusionOk="0" h="251" w="794">
                    <a:moveTo>
                      <a:pt x="482" y="1"/>
                    </a:moveTo>
                    <a:cubicBezTo>
                      <a:pt x="394" y="1"/>
                      <a:pt x="304" y="11"/>
                      <a:pt x="220" y="31"/>
                    </a:cubicBezTo>
                    <a:cubicBezTo>
                      <a:pt x="157" y="47"/>
                      <a:pt x="0" y="101"/>
                      <a:pt x="50" y="184"/>
                    </a:cubicBezTo>
                    <a:cubicBezTo>
                      <a:pt x="70" y="218"/>
                      <a:pt x="130" y="234"/>
                      <a:pt x="183" y="241"/>
                    </a:cubicBezTo>
                    <a:cubicBezTo>
                      <a:pt x="236" y="248"/>
                      <a:pt x="289" y="251"/>
                      <a:pt x="342" y="251"/>
                    </a:cubicBezTo>
                    <a:cubicBezTo>
                      <a:pt x="445" y="251"/>
                      <a:pt x="547" y="239"/>
                      <a:pt x="643" y="214"/>
                    </a:cubicBezTo>
                    <a:cubicBezTo>
                      <a:pt x="713" y="194"/>
                      <a:pt x="789" y="161"/>
                      <a:pt x="789" y="111"/>
                    </a:cubicBezTo>
                    <a:cubicBezTo>
                      <a:pt x="793" y="78"/>
                      <a:pt x="766" y="51"/>
                      <a:pt x="729" y="34"/>
                    </a:cubicBezTo>
                    <a:cubicBezTo>
                      <a:pt x="693" y="18"/>
                      <a:pt x="649" y="11"/>
                      <a:pt x="606" y="7"/>
                    </a:cubicBezTo>
                    <a:cubicBezTo>
                      <a:pt x="566" y="3"/>
                      <a:pt x="524" y="1"/>
                      <a:pt x="48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50"/>
              <p:cNvSpPr/>
              <p:nvPr/>
            </p:nvSpPr>
            <p:spPr>
              <a:xfrm flipH="1">
                <a:off x="3460652" y="755324"/>
                <a:ext cx="56009" cy="32225"/>
              </a:xfrm>
              <a:custGeom>
                <a:rect b="b" l="l" r="r" t="t"/>
                <a:pathLst>
                  <a:path extrusionOk="0" h="397" w="690">
                    <a:moveTo>
                      <a:pt x="653" y="1"/>
                    </a:moveTo>
                    <a:lnTo>
                      <a:pt x="0" y="127"/>
                    </a:lnTo>
                    <a:cubicBezTo>
                      <a:pt x="33" y="286"/>
                      <a:pt x="172" y="396"/>
                      <a:pt x="328" y="396"/>
                    </a:cubicBezTo>
                    <a:cubicBezTo>
                      <a:pt x="348" y="396"/>
                      <a:pt x="369" y="394"/>
                      <a:pt x="390" y="390"/>
                    </a:cubicBezTo>
                    <a:cubicBezTo>
                      <a:pt x="573" y="353"/>
                      <a:pt x="690" y="181"/>
                      <a:pt x="6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50"/>
              <p:cNvSpPr/>
              <p:nvPr/>
            </p:nvSpPr>
            <p:spPr>
              <a:xfrm flipH="1">
                <a:off x="3199361" y="601342"/>
                <a:ext cx="122002" cy="159423"/>
              </a:xfrm>
              <a:custGeom>
                <a:rect b="b" l="l" r="r" t="t"/>
                <a:pathLst>
                  <a:path extrusionOk="0" h="1964" w="1503">
                    <a:moveTo>
                      <a:pt x="593" y="0"/>
                    </a:moveTo>
                    <a:cubicBezTo>
                      <a:pt x="403" y="0"/>
                      <a:pt x="213" y="90"/>
                      <a:pt x="114" y="251"/>
                    </a:cubicBezTo>
                    <a:lnTo>
                      <a:pt x="0" y="1881"/>
                    </a:lnTo>
                    <a:cubicBezTo>
                      <a:pt x="125" y="1937"/>
                      <a:pt x="261" y="1964"/>
                      <a:pt x="397" y="1964"/>
                    </a:cubicBezTo>
                    <a:cubicBezTo>
                      <a:pt x="721" y="1964"/>
                      <a:pt x="1046" y="1813"/>
                      <a:pt x="1237" y="1547"/>
                    </a:cubicBezTo>
                    <a:cubicBezTo>
                      <a:pt x="1503" y="1175"/>
                      <a:pt x="1470" y="611"/>
                      <a:pt x="1160" y="271"/>
                    </a:cubicBezTo>
                    <a:cubicBezTo>
                      <a:pt x="1023" y="125"/>
                      <a:pt x="833" y="15"/>
                      <a:pt x="633" y="2"/>
                    </a:cubicBezTo>
                    <a:cubicBezTo>
                      <a:pt x="620" y="1"/>
                      <a:pt x="607" y="0"/>
                      <a:pt x="593" y="0"/>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50"/>
              <p:cNvSpPr/>
              <p:nvPr/>
            </p:nvSpPr>
            <p:spPr>
              <a:xfrm flipH="1">
                <a:off x="3250175" y="642739"/>
                <a:ext cx="42534" cy="67536"/>
              </a:xfrm>
              <a:custGeom>
                <a:rect b="b" l="l" r="r" t="t"/>
                <a:pathLst>
                  <a:path extrusionOk="0" h="832" w="524">
                    <a:moveTo>
                      <a:pt x="73" y="1"/>
                    </a:moveTo>
                    <a:lnTo>
                      <a:pt x="1" y="168"/>
                    </a:lnTo>
                    <a:cubicBezTo>
                      <a:pt x="164" y="338"/>
                      <a:pt x="250" y="581"/>
                      <a:pt x="233" y="818"/>
                    </a:cubicBezTo>
                    <a:lnTo>
                      <a:pt x="433" y="831"/>
                    </a:lnTo>
                    <a:cubicBezTo>
                      <a:pt x="450" y="611"/>
                      <a:pt x="390" y="391"/>
                      <a:pt x="277" y="205"/>
                    </a:cubicBezTo>
                    <a:lnTo>
                      <a:pt x="277" y="205"/>
                    </a:lnTo>
                    <a:lnTo>
                      <a:pt x="517" y="208"/>
                    </a:lnTo>
                    <a:lnTo>
                      <a:pt x="524" y="11"/>
                    </a:lnTo>
                    <a:lnTo>
                      <a:pt x="7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50"/>
              <p:cNvSpPr/>
              <p:nvPr/>
            </p:nvSpPr>
            <p:spPr>
              <a:xfrm flipH="1">
                <a:off x="3259667" y="376578"/>
                <a:ext cx="376316" cy="230611"/>
              </a:xfrm>
              <a:custGeom>
                <a:rect b="b" l="l" r="r" t="t"/>
                <a:pathLst>
                  <a:path extrusionOk="0" h="2841" w="4636">
                    <a:moveTo>
                      <a:pt x="1917" y="1"/>
                    </a:moveTo>
                    <a:cubicBezTo>
                      <a:pt x="1803" y="1"/>
                      <a:pt x="1697" y="11"/>
                      <a:pt x="1590" y="31"/>
                    </a:cubicBezTo>
                    <a:cubicBezTo>
                      <a:pt x="1550" y="41"/>
                      <a:pt x="1510" y="51"/>
                      <a:pt x="1474" y="61"/>
                    </a:cubicBezTo>
                    <a:cubicBezTo>
                      <a:pt x="1423" y="74"/>
                      <a:pt x="1377" y="88"/>
                      <a:pt x="1330" y="108"/>
                    </a:cubicBezTo>
                    <a:cubicBezTo>
                      <a:pt x="1230" y="145"/>
                      <a:pt x="1134" y="191"/>
                      <a:pt x="1043" y="248"/>
                    </a:cubicBezTo>
                    <a:cubicBezTo>
                      <a:pt x="643" y="494"/>
                      <a:pt x="334" y="908"/>
                      <a:pt x="114" y="1411"/>
                    </a:cubicBezTo>
                    <a:cubicBezTo>
                      <a:pt x="94" y="1457"/>
                      <a:pt x="74" y="1504"/>
                      <a:pt x="54" y="1554"/>
                    </a:cubicBezTo>
                    <a:cubicBezTo>
                      <a:pt x="37" y="1591"/>
                      <a:pt x="24" y="1628"/>
                      <a:pt x="11" y="1668"/>
                    </a:cubicBezTo>
                    <a:cubicBezTo>
                      <a:pt x="8" y="1677"/>
                      <a:pt x="4" y="1688"/>
                      <a:pt x="0" y="1697"/>
                    </a:cubicBezTo>
                    <a:cubicBezTo>
                      <a:pt x="31" y="1700"/>
                      <a:pt x="61" y="1701"/>
                      <a:pt x="92" y="1701"/>
                    </a:cubicBezTo>
                    <a:cubicBezTo>
                      <a:pt x="276" y="1701"/>
                      <a:pt x="461" y="1658"/>
                      <a:pt x="623" y="1580"/>
                    </a:cubicBezTo>
                    <a:cubicBezTo>
                      <a:pt x="977" y="1411"/>
                      <a:pt x="1243" y="1094"/>
                      <a:pt x="1414" y="737"/>
                    </a:cubicBezTo>
                    <a:cubicBezTo>
                      <a:pt x="1487" y="585"/>
                      <a:pt x="1543" y="425"/>
                      <a:pt x="1587" y="261"/>
                    </a:cubicBezTo>
                    <a:cubicBezTo>
                      <a:pt x="1674" y="728"/>
                      <a:pt x="1827" y="1181"/>
                      <a:pt x="2077" y="1588"/>
                    </a:cubicBezTo>
                    <a:cubicBezTo>
                      <a:pt x="2450" y="2197"/>
                      <a:pt x="3073" y="2697"/>
                      <a:pt x="3802" y="2817"/>
                    </a:cubicBezTo>
                    <a:cubicBezTo>
                      <a:pt x="3905" y="2833"/>
                      <a:pt x="4009" y="2841"/>
                      <a:pt x="4113" y="2841"/>
                    </a:cubicBezTo>
                    <a:cubicBezTo>
                      <a:pt x="4290" y="2841"/>
                      <a:pt x="4466" y="2818"/>
                      <a:pt x="4636" y="2774"/>
                    </a:cubicBezTo>
                    <a:cubicBezTo>
                      <a:pt x="4636" y="2767"/>
                      <a:pt x="4636" y="2760"/>
                      <a:pt x="4633" y="2754"/>
                    </a:cubicBezTo>
                    <a:cubicBezTo>
                      <a:pt x="4586" y="2327"/>
                      <a:pt x="4436" y="1524"/>
                      <a:pt x="3930" y="897"/>
                    </a:cubicBezTo>
                    <a:cubicBezTo>
                      <a:pt x="3530" y="398"/>
                      <a:pt x="2910" y="8"/>
                      <a:pt x="194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50"/>
              <p:cNvSpPr/>
              <p:nvPr/>
            </p:nvSpPr>
            <p:spPr>
              <a:xfrm flipH="1">
                <a:off x="3364625" y="238100"/>
                <a:ext cx="150981" cy="143188"/>
              </a:xfrm>
              <a:custGeom>
                <a:rect b="b" l="l" r="r" t="t"/>
                <a:pathLst>
                  <a:path extrusionOk="0" h="1764" w="1860">
                    <a:moveTo>
                      <a:pt x="968" y="1"/>
                    </a:moveTo>
                    <a:cubicBezTo>
                      <a:pt x="855" y="1"/>
                      <a:pt x="743" y="24"/>
                      <a:pt x="640" y="75"/>
                    </a:cubicBezTo>
                    <a:cubicBezTo>
                      <a:pt x="151" y="315"/>
                      <a:pt x="0" y="1187"/>
                      <a:pt x="407" y="1564"/>
                    </a:cubicBezTo>
                    <a:cubicBezTo>
                      <a:pt x="547" y="1695"/>
                      <a:pt x="743" y="1764"/>
                      <a:pt x="937" y="1764"/>
                    </a:cubicBezTo>
                    <a:cubicBezTo>
                      <a:pt x="1010" y="1764"/>
                      <a:pt x="1083" y="1754"/>
                      <a:pt x="1153" y="1734"/>
                    </a:cubicBezTo>
                    <a:cubicBezTo>
                      <a:pt x="1410" y="1661"/>
                      <a:pt x="1627" y="1461"/>
                      <a:pt x="1727" y="1214"/>
                    </a:cubicBezTo>
                    <a:cubicBezTo>
                      <a:pt x="1860" y="901"/>
                      <a:pt x="1804" y="511"/>
                      <a:pt x="1573" y="261"/>
                    </a:cubicBezTo>
                    <a:cubicBezTo>
                      <a:pt x="1420" y="95"/>
                      <a:pt x="1194" y="1"/>
                      <a:pt x="96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50"/>
              <p:cNvSpPr/>
              <p:nvPr/>
            </p:nvSpPr>
            <p:spPr>
              <a:xfrm flipH="1">
                <a:off x="2848760" y="1060447"/>
                <a:ext cx="1661195" cy="1013357"/>
              </a:xfrm>
              <a:custGeom>
                <a:rect b="b" l="l" r="r" t="t"/>
                <a:pathLst>
                  <a:path extrusionOk="0" h="12484" w="20465">
                    <a:moveTo>
                      <a:pt x="15809" y="1"/>
                    </a:moveTo>
                    <a:cubicBezTo>
                      <a:pt x="15809" y="1"/>
                      <a:pt x="14432" y="1113"/>
                      <a:pt x="13391" y="1113"/>
                    </a:cubicBezTo>
                    <a:cubicBezTo>
                      <a:pt x="12892" y="1113"/>
                      <a:pt x="12471" y="858"/>
                      <a:pt x="12314" y="104"/>
                    </a:cubicBezTo>
                    <a:cubicBezTo>
                      <a:pt x="12314" y="104"/>
                      <a:pt x="9838" y="880"/>
                      <a:pt x="9221" y="1273"/>
                    </a:cubicBezTo>
                    <a:cubicBezTo>
                      <a:pt x="8688" y="1617"/>
                      <a:pt x="6762" y="6545"/>
                      <a:pt x="6762" y="6545"/>
                    </a:cubicBezTo>
                    <a:lnTo>
                      <a:pt x="3030" y="3383"/>
                    </a:lnTo>
                    <a:lnTo>
                      <a:pt x="1" y="5756"/>
                    </a:lnTo>
                    <a:cubicBezTo>
                      <a:pt x="1" y="5756"/>
                      <a:pt x="3237" y="12484"/>
                      <a:pt x="6958" y="12484"/>
                    </a:cubicBezTo>
                    <a:cubicBezTo>
                      <a:pt x="7039" y="12484"/>
                      <a:pt x="7120" y="12480"/>
                      <a:pt x="7202" y="12474"/>
                    </a:cubicBezTo>
                    <a:cubicBezTo>
                      <a:pt x="7536" y="12447"/>
                      <a:pt x="7859" y="12384"/>
                      <a:pt x="8171" y="12290"/>
                    </a:cubicBezTo>
                    <a:cubicBezTo>
                      <a:pt x="8498" y="12190"/>
                      <a:pt x="8815" y="12060"/>
                      <a:pt x="9118" y="11904"/>
                    </a:cubicBezTo>
                    <a:cubicBezTo>
                      <a:pt x="11887" y="10478"/>
                      <a:pt x="13703" y="6939"/>
                      <a:pt x="13703" y="6939"/>
                    </a:cubicBezTo>
                    <a:lnTo>
                      <a:pt x="20465" y="6939"/>
                    </a:lnTo>
                    <a:lnTo>
                      <a:pt x="158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50"/>
              <p:cNvSpPr/>
              <p:nvPr/>
            </p:nvSpPr>
            <p:spPr>
              <a:xfrm flipH="1">
                <a:off x="2948535" y="1534650"/>
                <a:ext cx="531030" cy="556762"/>
              </a:xfrm>
              <a:custGeom>
                <a:rect b="b" l="l" r="r" t="t"/>
                <a:pathLst>
                  <a:path extrusionOk="0" h="6859" w="6542">
                    <a:moveTo>
                      <a:pt x="3512" y="0"/>
                    </a:moveTo>
                    <a:lnTo>
                      <a:pt x="3469" y="2240"/>
                    </a:lnTo>
                    <a:lnTo>
                      <a:pt x="1392" y="4525"/>
                    </a:lnTo>
                    <a:lnTo>
                      <a:pt x="0" y="6062"/>
                    </a:lnTo>
                    <a:lnTo>
                      <a:pt x="680" y="6858"/>
                    </a:lnTo>
                    <a:cubicBezTo>
                      <a:pt x="1820" y="6761"/>
                      <a:pt x="3239" y="6505"/>
                      <a:pt x="4995" y="5985"/>
                    </a:cubicBezTo>
                    <a:cubicBezTo>
                      <a:pt x="5485" y="5842"/>
                      <a:pt x="5998" y="5675"/>
                      <a:pt x="6541" y="5488"/>
                    </a:cubicBezTo>
                    <a:lnTo>
                      <a:pt x="6541" y="3802"/>
                    </a:lnTo>
                    <a:lnTo>
                      <a:pt x="3512"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50"/>
              <p:cNvSpPr/>
              <p:nvPr/>
            </p:nvSpPr>
            <p:spPr>
              <a:xfrm flipH="1">
                <a:off x="2995373" y="2020379"/>
                <a:ext cx="429078" cy="323635"/>
              </a:xfrm>
              <a:custGeom>
                <a:rect b="b" l="l" r="r" t="t"/>
                <a:pathLst>
                  <a:path extrusionOk="0" h="3987" w="5286">
                    <a:moveTo>
                      <a:pt x="4316" y="1"/>
                    </a:moveTo>
                    <a:cubicBezTo>
                      <a:pt x="2560" y="521"/>
                      <a:pt x="1141" y="777"/>
                      <a:pt x="1" y="874"/>
                    </a:cubicBezTo>
                    <a:lnTo>
                      <a:pt x="2656" y="3987"/>
                    </a:lnTo>
                    <a:cubicBezTo>
                      <a:pt x="2656" y="3987"/>
                      <a:pt x="3909" y="3433"/>
                      <a:pt x="5286" y="2607"/>
                    </a:cubicBezTo>
                    <a:cubicBezTo>
                      <a:pt x="4975" y="1671"/>
                      <a:pt x="4652" y="794"/>
                      <a:pt x="4316" y="1"/>
                    </a:cubicBez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50"/>
              <p:cNvSpPr/>
              <p:nvPr/>
            </p:nvSpPr>
            <p:spPr>
              <a:xfrm flipH="1">
                <a:off x="3359430" y="2074196"/>
                <a:ext cx="170462" cy="121759"/>
              </a:xfrm>
              <a:custGeom>
                <a:rect b="b" l="l" r="r" t="t"/>
                <a:pathLst>
                  <a:path extrusionOk="0" h="1500" w="2100">
                    <a:moveTo>
                      <a:pt x="2100" y="1"/>
                    </a:moveTo>
                    <a:lnTo>
                      <a:pt x="2100" y="1"/>
                    </a:lnTo>
                    <a:cubicBezTo>
                      <a:pt x="2099" y="1"/>
                      <a:pt x="1663" y="274"/>
                      <a:pt x="1256" y="454"/>
                    </a:cubicBezTo>
                    <a:cubicBezTo>
                      <a:pt x="650" y="725"/>
                      <a:pt x="0" y="1137"/>
                      <a:pt x="100" y="1331"/>
                    </a:cubicBezTo>
                    <a:cubicBezTo>
                      <a:pt x="158" y="1442"/>
                      <a:pt x="263" y="1500"/>
                      <a:pt x="400" y="1500"/>
                    </a:cubicBezTo>
                    <a:cubicBezTo>
                      <a:pt x="556" y="1500"/>
                      <a:pt x="755" y="1424"/>
                      <a:pt x="973" y="1265"/>
                    </a:cubicBezTo>
                    <a:lnTo>
                      <a:pt x="2100"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50"/>
              <p:cNvSpPr/>
              <p:nvPr/>
            </p:nvSpPr>
            <p:spPr>
              <a:xfrm flipH="1">
                <a:off x="3226307" y="2074196"/>
                <a:ext cx="305533" cy="266246"/>
              </a:xfrm>
              <a:custGeom>
                <a:rect b="b" l="l" r="r" t="t"/>
                <a:pathLst>
                  <a:path extrusionOk="0" h="3280" w="3764">
                    <a:moveTo>
                      <a:pt x="2124" y="1"/>
                    </a:moveTo>
                    <a:lnTo>
                      <a:pt x="997" y="1265"/>
                    </a:lnTo>
                    <a:cubicBezTo>
                      <a:pt x="480" y="1894"/>
                      <a:pt x="0" y="2564"/>
                      <a:pt x="107" y="2794"/>
                    </a:cubicBezTo>
                    <a:cubicBezTo>
                      <a:pt x="152" y="2888"/>
                      <a:pt x="220" y="2913"/>
                      <a:pt x="282" y="2913"/>
                    </a:cubicBezTo>
                    <a:cubicBezTo>
                      <a:pt x="356" y="2913"/>
                      <a:pt x="420" y="2877"/>
                      <a:pt x="420" y="2877"/>
                    </a:cubicBezTo>
                    <a:lnTo>
                      <a:pt x="420" y="2877"/>
                    </a:lnTo>
                    <a:cubicBezTo>
                      <a:pt x="420" y="2877"/>
                      <a:pt x="384" y="3050"/>
                      <a:pt x="540" y="3124"/>
                    </a:cubicBezTo>
                    <a:cubicBezTo>
                      <a:pt x="566" y="3136"/>
                      <a:pt x="595" y="3142"/>
                      <a:pt x="624" y="3142"/>
                    </a:cubicBezTo>
                    <a:cubicBezTo>
                      <a:pt x="764" y="3142"/>
                      <a:pt x="920" y="3020"/>
                      <a:pt x="920" y="3020"/>
                    </a:cubicBezTo>
                    <a:lnTo>
                      <a:pt x="920" y="3020"/>
                    </a:lnTo>
                    <a:cubicBezTo>
                      <a:pt x="920" y="3020"/>
                      <a:pt x="847" y="3174"/>
                      <a:pt x="1037" y="3267"/>
                    </a:cubicBezTo>
                    <a:cubicBezTo>
                      <a:pt x="1053" y="3275"/>
                      <a:pt x="1075" y="3279"/>
                      <a:pt x="1102" y="3279"/>
                    </a:cubicBezTo>
                    <a:cubicBezTo>
                      <a:pt x="1598" y="3279"/>
                      <a:pt x="3763" y="1977"/>
                      <a:pt x="3763" y="1977"/>
                    </a:cubicBezTo>
                    <a:lnTo>
                      <a:pt x="2124"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50"/>
              <p:cNvSpPr/>
              <p:nvPr/>
            </p:nvSpPr>
            <p:spPr>
              <a:xfrm flipH="1">
                <a:off x="3433054" y="2226554"/>
                <a:ext cx="71756" cy="85069"/>
              </a:xfrm>
              <a:custGeom>
                <a:rect b="b" l="l" r="r" t="t"/>
                <a:pathLst>
                  <a:path extrusionOk="0" h="1048" w="884">
                    <a:moveTo>
                      <a:pt x="744" y="0"/>
                    </a:moveTo>
                    <a:cubicBezTo>
                      <a:pt x="261" y="463"/>
                      <a:pt x="11" y="933"/>
                      <a:pt x="1" y="953"/>
                    </a:cubicBezTo>
                    <a:lnTo>
                      <a:pt x="174" y="1047"/>
                    </a:lnTo>
                    <a:cubicBezTo>
                      <a:pt x="177" y="1043"/>
                      <a:pt x="424" y="583"/>
                      <a:pt x="884" y="143"/>
                    </a:cubicBezTo>
                    <a:lnTo>
                      <a:pt x="74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50"/>
              <p:cNvSpPr/>
              <p:nvPr/>
            </p:nvSpPr>
            <p:spPr>
              <a:xfrm flipH="1">
                <a:off x="3399449" y="2256019"/>
                <a:ext cx="64289" cy="68185"/>
              </a:xfrm>
              <a:custGeom>
                <a:rect b="b" l="l" r="r" t="t"/>
                <a:pathLst>
                  <a:path extrusionOk="0" h="840" w="792">
                    <a:moveTo>
                      <a:pt x="658" y="0"/>
                    </a:moveTo>
                    <a:cubicBezTo>
                      <a:pt x="318" y="314"/>
                      <a:pt x="15" y="704"/>
                      <a:pt x="1" y="720"/>
                    </a:cubicBezTo>
                    <a:lnTo>
                      <a:pt x="158" y="840"/>
                    </a:lnTo>
                    <a:cubicBezTo>
                      <a:pt x="161" y="837"/>
                      <a:pt x="465" y="447"/>
                      <a:pt x="791" y="144"/>
                    </a:cubicBezTo>
                    <a:lnTo>
                      <a:pt x="65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50"/>
              <p:cNvSpPr/>
              <p:nvPr/>
            </p:nvSpPr>
            <p:spPr>
              <a:xfrm flipH="1">
                <a:off x="2645276" y="1060447"/>
                <a:ext cx="777551" cy="1233578"/>
              </a:xfrm>
              <a:custGeom>
                <a:rect b="b" l="l" r="r" t="t"/>
                <a:pathLst>
                  <a:path extrusionOk="0" h="15197" w="9579">
                    <a:moveTo>
                      <a:pt x="2416" y="1"/>
                    </a:moveTo>
                    <a:lnTo>
                      <a:pt x="2813" y="5842"/>
                    </a:lnTo>
                    <a:lnTo>
                      <a:pt x="3296" y="8301"/>
                    </a:lnTo>
                    <a:lnTo>
                      <a:pt x="1" y="11904"/>
                    </a:lnTo>
                    <a:lnTo>
                      <a:pt x="2770" y="15196"/>
                    </a:lnTo>
                    <a:cubicBezTo>
                      <a:pt x="2770" y="15196"/>
                      <a:pt x="7731" y="12563"/>
                      <a:pt x="8654" y="8918"/>
                    </a:cubicBezTo>
                    <a:cubicBezTo>
                      <a:pt x="9578" y="5272"/>
                      <a:pt x="6195" y="527"/>
                      <a:pt x="5492" y="307"/>
                    </a:cubicBezTo>
                    <a:cubicBezTo>
                      <a:pt x="4789" y="87"/>
                      <a:pt x="2416" y="1"/>
                      <a:pt x="24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50"/>
              <p:cNvSpPr/>
              <p:nvPr/>
            </p:nvSpPr>
            <p:spPr>
              <a:xfrm flipH="1">
                <a:off x="3754086" y="1609571"/>
                <a:ext cx="92618" cy="448478"/>
              </a:xfrm>
              <a:custGeom>
                <a:rect b="b" l="l" r="r" t="t"/>
                <a:pathLst>
                  <a:path extrusionOk="0" h="5525" w="1141">
                    <a:moveTo>
                      <a:pt x="1140" y="0"/>
                    </a:moveTo>
                    <a:lnTo>
                      <a:pt x="0" y="5525"/>
                    </a:lnTo>
                    <a:cubicBezTo>
                      <a:pt x="327" y="5425"/>
                      <a:pt x="644" y="5295"/>
                      <a:pt x="947" y="5139"/>
                    </a:cubicBezTo>
                    <a:lnTo>
                      <a:pt x="1140"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50"/>
              <p:cNvSpPr/>
              <p:nvPr/>
            </p:nvSpPr>
            <p:spPr>
              <a:xfrm flipH="1">
                <a:off x="3150415" y="1049651"/>
                <a:ext cx="78737" cy="238647"/>
              </a:xfrm>
              <a:custGeom>
                <a:rect b="b" l="l" r="r" t="t"/>
                <a:pathLst>
                  <a:path extrusionOk="0" h="2940" w="970">
                    <a:moveTo>
                      <a:pt x="124" y="0"/>
                    </a:moveTo>
                    <a:lnTo>
                      <a:pt x="1" y="110"/>
                    </a:lnTo>
                    <a:cubicBezTo>
                      <a:pt x="947" y="1137"/>
                      <a:pt x="754" y="2899"/>
                      <a:pt x="750" y="2919"/>
                    </a:cubicBezTo>
                    <a:lnTo>
                      <a:pt x="917" y="2939"/>
                    </a:lnTo>
                    <a:cubicBezTo>
                      <a:pt x="920" y="2919"/>
                      <a:pt x="970" y="2470"/>
                      <a:pt x="900" y="1883"/>
                    </a:cubicBezTo>
                    <a:cubicBezTo>
                      <a:pt x="834" y="1337"/>
                      <a:pt x="647" y="566"/>
                      <a:pt x="12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50"/>
              <p:cNvSpPr/>
              <p:nvPr/>
            </p:nvSpPr>
            <p:spPr>
              <a:xfrm flipH="1">
                <a:off x="3506108" y="1064505"/>
                <a:ext cx="80361" cy="173709"/>
              </a:xfrm>
              <a:custGeom>
                <a:rect b="b" l="l" r="r" t="t"/>
                <a:pathLst>
                  <a:path extrusionOk="0" h="2140" w="990">
                    <a:moveTo>
                      <a:pt x="880" y="0"/>
                    </a:moveTo>
                    <a:cubicBezTo>
                      <a:pt x="1" y="774"/>
                      <a:pt x="44" y="2083"/>
                      <a:pt x="47" y="2140"/>
                    </a:cubicBezTo>
                    <a:lnTo>
                      <a:pt x="213" y="2133"/>
                    </a:lnTo>
                    <a:cubicBezTo>
                      <a:pt x="210" y="2120"/>
                      <a:pt x="170" y="847"/>
                      <a:pt x="990" y="127"/>
                    </a:cubicBezTo>
                    <a:lnTo>
                      <a:pt x="88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50"/>
              <p:cNvSpPr/>
              <p:nvPr/>
            </p:nvSpPr>
            <p:spPr>
              <a:xfrm flipH="1">
                <a:off x="3129311" y="1283830"/>
                <a:ext cx="67130" cy="65912"/>
              </a:xfrm>
              <a:custGeom>
                <a:rect b="b" l="l" r="r" t="t"/>
                <a:pathLst>
                  <a:path extrusionOk="0" h="812" w="827">
                    <a:moveTo>
                      <a:pt x="416" y="0"/>
                    </a:moveTo>
                    <a:cubicBezTo>
                      <a:pt x="201" y="0"/>
                      <a:pt x="20" y="171"/>
                      <a:pt x="11" y="388"/>
                    </a:cubicBezTo>
                    <a:cubicBezTo>
                      <a:pt x="1" y="611"/>
                      <a:pt x="174" y="800"/>
                      <a:pt x="397" y="811"/>
                    </a:cubicBezTo>
                    <a:cubicBezTo>
                      <a:pt x="403" y="811"/>
                      <a:pt x="409" y="811"/>
                      <a:pt x="415" y="811"/>
                    </a:cubicBezTo>
                    <a:cubicBezTo>
                      <a:pt x="630" y="811"/>
                      <a:pt x="807" y="642"/>
                      <a:pt x="817" y="425"/>
                    </a:cubicBezTo>
                    <a:cubicBezTo>
                      <a:pt x="827" y="201"/>
                      <a:pt x="657" y="11"/>
                      <a:pt x="434" y="1"/>
                    </a:cubicBezTo>
                    <a:cubicBezTo>
                      <a:pt x="428" y="0"/>
                      <a:pt x="422" y="0"/>
                      <a:pt x="416" y="0"/>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50"/>
              <p:cNvSpPr/>
              <p:nvPr/>
            </p:nvSpPr>
            <p:spPr>
              <a:xfrm flipH="1">
                <a:off x="3424689" y="1226199"/>
                <a:ext cx="338165" cy="502782"/>
              </a:xfrm>
              <a:custGeom>
                <a:rect b="b" l="l" r="r" t="t"/>
                <a:pathLst>
                  <a:path extrusionOk="0" h="6194" w="4166">
                    <a:moveTo>
                      <a:pt x="2274" y="1"/>
                    </a:moveTo>
                    <a:cubicBezTo>
                      <a:pt x="2035" y="1"/>
                      <a:pt x="1797" y="125"/>
                      <a:pt x="1571" y="375"/>
                    </a:cubicBezTo>
                    <a:cubicBezTo>
                      <a:pt x="564" y="1484"/>
                      <a:pt x="1" y="4833"/>
                      <a:pt x="77" y="5366"/>
                    </a:cubicBezTo>
                    <a:cubicBezTo>
                      <a:pt x="177" y="6066"/>
                      <a:pt x="1260" y="6123"/>
                      <a:pt x="1307" y="6126"/>
                    </a:cubicBezTo>
                    <a:lnTo>
                      <a:pt x="1314" y="5960"/>
                    </a:lnTo>
                    <a:cubicBezTo>
                      <a:pt x="1303" y="5960"/>
                      <a:pt x="324" y="5909"/>
                      <a:pt x="241" y="5343"/>
                    </a:cubicBezTo>
                    <a:cubicBezTo>
                      <a:pt x="204" y="5083"/>
                      <a:pt x="334" y="4110"/>
                      <a:pt x="577" y="3120"/>
                    </a:cubicBezTo>
                    <a:cubicBezTo>
                      <a:pt x="757" y="2401"/>
                      <a:pt x="1140" y="1098"/>
                      <a:pt x="1694" y="484"/>
                    </a:cubicBezTo>
                    <a:cubicBezTo>
                      <a:pt x="1885" y="274"/>
                      <a:pt x="2080" y="167"/>
                      <a:pt x="2272" y="167"/>
                    </a:cubicBezTo>
                    <a:cubicBezTo>
                      <a:pt x="2280" y="167"/>
                      <a:pt x="2289" y="167"/>
                      <a:pt x="2297" y="168"/>
                    </a:cubicBezTo>
                    <a:cubicBezTo>
                      <a:pt x="2497" y="175"/>
                      <a:pt x="2690" y="301"/>
                      <a:pt x="2870" y="538"/>
                    </a:cubicBezTo>
                    <a:cubicBezTo>
                      <a:pt x="3366" y="1198"/>
                      <a:pt x="3633" y="2530"/>
                      <a:pt x="3746" y="3264"/>
                    </a:cubicBezTo>
                    <a:cubicBezTo>
                      <a:pt x="3900" y="4270"/>
                      <a:pt x="3943" y="5253"/>
                      <a:pt x="3883" y="5506"/>
                    </a:cubicBezTo>
                    <a:cubicBezTo>
                      <a:pt x="3766" y="5995"/>
                      <a:pt x="2985" y="6023"/>
                      <a:pt x="2797" y="6023"/>
                    </a:cubicBezTo>
                    <a:cubicBezTo>
                      <a:pt x="2772" y="6023"/>
                      <a:pt x="2758" y="6023"/>
                      <a:pt x="2757" y="6023"/>
                    </a:cubicBezTo>
                    <a:lnTo>
                      <a:pt x="2750" y="6189"/>
                    </a:lnTo>
                    <a:cubicBezTo>
                      <a:pt x="2757" y="6189"/>
                      <a:pt x="2777" y="6193"/>
                      <a:pt x="2810" y="6193"/>
                    </a:cubicBezTo>
                    <a:cubicBezTo>
                      <a:pt x="3046" y="6193"/>
                      <a:pt x="3900" y="6149"/>
                      <a:pt x="4043" y="5543"/>
                    </a:cubicBezTo>
                    <a:cubicBezTo>
                      <a:pt x="4166" y="5023"/>
                      <a:pt x="3903" y="1634"/>
                      <a:pt x="3003" y="438"/>
                    </a:cubicBezTo>
                    <a:cubicBezTo>
                      <a:pt x="2793" y="158"/>
                      <a:pt x="2557" y="11"/>
                      <a:pt x="2303" y="1"/>
                    </a:cubicBezTo>
                    <a:cubicBezTo>
                      <a:pt x="2294" y="1"/>
                      <a:pt x="2284" y="1"/>
                      <a:pt x="227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0"/>
              <p:cNvSpPr/>
              <p:nvPr/>
            </p:nvSpPr>
            <p:spPr>
              <a:xfrm flipH="1">
                <a:off x="3638905" y="1699346"/>
                <a:ext cx="35229" cy="34498"/>
              </a:xfrm>
              <a:custGeom>
                <a:rect b="b" l="l" r="r" t="t"/>
                <a:pathLst>
                  <a:path extrusionOk="0" h="425" w="434">
                    <a:moveTo>
                      <a:pt x="221" y="0"/>
                    </a:moveTo>
                    <a:cubicBezTo>
                      <a:pt x="107" y="0"/>
                      <a:pt x="10" y="89"/>
                      <a:pt x="4" y="204"/>
                    </a:cubicBezTo>
                    <a:cubicBezTo>
                      <a:pt x="1" y="320"/>
                      <a:pt x="91" y="420"/>
                      <a:pt x="207" y="424"/>
                    </a:cubicBezTo>
                    <a:cubicBezTo>
                      <a:pt x="211" y="424"/>
                      <a:pt x="215" y="424"/>
                      <a:pt x="219" y="424"/>
                    </a:cubicBezTo>
                    <a:cubicBezTo>
                      <a:pt x="331" y="424"/>
                      <a:pt x="424" y="336"/>
                      <a:pt x="427" y="224"/>
                    </a:cubicBezTo>
                    <a:cubicBezTo>
                      <a:pt x="434" y="107"/>
                      <a:pt x="344" y="7"/>
                      <a:pt x="227" y="0"/>
                    </a:cubicBezTo>
                    <a:cubicBezTo>
                      <a:pt x="225" y="0"/>
                      <a:pt x="223" y="0"/>
                      <a:pt x="221" y="0"/>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50"/>
              <p:cNvSpPr/>
              <p:nvPr/>
            </p:nvSpPr>
            <p:spPr>
              <a:xfrm flipH="1">
                <a:off x="3520963" y="1704704"/>
                <a:ext cx="35229" cy="34498"/>
              </a:xfrm>
              <a:custGeom>
                <a:rect b="b" l="l" r="r" t="t"/>
                <a:pathLst>
                  <a:path extrusionOk="0" h="425" w="434">
                    <a:moveTo>
                      <a:pt x="214" y="1"/>
                    </a:moveTo>
                    <a:cubicBezTo>
                      <a:pt x="100" y="1"/>
                      <a:pt x="10" y="89"/>
                      <a:pt x="4" y="205"/>
                    </a:cubicBezTo>
                    <a:cubicBezTo>
                      <a:pt x="0" y="321"/>
                      <a:pt x="91" y="418"/>
                      <a:pt x="207" y="424"/>
                    </a:cubicBezTo>
                    <a:cubicBezTo>
                      <a:pt x="211" y="425"/>
                      <a:pt x="215" y="425"/>
                      <a:pt x="219" y="425"/>
                    </a:cubicBezTo>
                    <a:cubicBezTo>
                      <a:pt x="331" y="425"/>
                      <a:pt x="424" y="334"/>
                      <a:pt x="427" y="221"/>
                    </a:cubicBezTo>
                    <a:cubicBezTo>
                      <a:pt x="434" y="105"/>
                      <a:pt x="344" y="5"/>
                      <a:pt x="227" y="1"/>
                    </a:cubicBezTo>
                    <a:cubicBezTo>
                      <a:pt x="223" y="1"/>
                      <a:pt x="219" y="1"/>
                      <a:pt x="214" y="1"/>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69" name="Google Shape;569;p50"/>
          <p:cNvSpPr txBox="1"/>
          <p:nvPr/>
        </p:nvSpPr>
        <p:spPr>
          <a:xfrm>
            <a:off x="649963" y="570570"/>
            <a:ext cx="6929700" cy="1104900"/>
          </a:xfrm>
          <a:prstGeom prst="rect">
            <a:avLst/>
          </a:prstGeom>
          <a:solidFill>
            <a:srgbClr val="79C6A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300">
                <a:solidFill>
                  <a:srgbClr val="FFFFFF"/>
                </a:solidFill>
                <a:latin typeface="Pacifico"/>
                <a:ea typeface="Pacifico"/>
                <a:cs typeface="Pacifico"/>
                <a:sym typeface="Pacifico"/>
              </a:rPr>
              <a:t>Good Luck!</a:t>
            </a:r>
            <a:endParaRPr sz="6300">
              <a:solidFill>
                <a:srgbClr val="FFFFFF"/>
              </a:solidFill>
              <a:latin typeface="Pacifico"/>
              <a:ea typeface="Pacifico"/>
              <a:cs typeface="Pacifico"/>
              <a:sym typeface="Pacifico"/>
            </a:endParaRPr>
          </a:p>
        </p:txBody>
      </p:sp>
      <p:sp>
        <p:nvSpPr>
          <p:cNvPr id="570" name="Google Shape;570;p50"/>
          <p:cNvSpPr/>
          <p:nvPr/>
        </p:nvSpPr>
        <p:spPr>
          <a:xfrm>
            <a:off x="969350" y="3212200"/>
            <a:ext cx="2583000" cy="1309500"/>
          </a:xfrm>
          <a:prstGeom prst="roundRect">
            <a:avLst>
              <a:gd fmla="val 35939" name="adj"/>
            </a:avLst>
          </a:prstGeom>
          <a:solidFill>
            <a:srgbClr val="AAD3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Courier New"/>
                <a:ea typeface="Courier New"/>
                <a:cs typeface="Courier New"/>
                <a:sym typeface="Courier New"/>
              </a:rPr>
              <a:t>TEAM LEADER</a:t>
            </a:r>
            <a:endParaRPr sz="1700">
              <a:latin typeface="Courier New"/>
              <a:ea typeface="Courier New"/>
              <a:cs typeface="Courier New"/>
              <a:sym typeface="Courier New"/>
            </a:endParaRPr>
          </a:p>
          <a:p>
            <a:pPr indent="0" lvl="0" marL="0" rtl="0" algn="ctr">
              <a:spcBef>
                <a:spcPts val="0"/>
              </a:spcBef>
              <a:spcAft>
                <a:spcPts val="0"/>
              </a:spcAft>
              <a:buNone/>
            </a:pPr>
            <a:r>
              <a:rPr lang="en" sz="2200">
                <a:latin typeface="Barlow"/>
                <a:ea typeface="Barlow"/>
                <a:cs typeface="Barlow"/>
                <a:sym typeface="Barlow"/>
              </a:rPr>
              <a:t>JUDE ALOTAIBI</a:t>
            </a:r>
            <a:endParaRPr sz="2200">
              <a:latin typeface="Barlow"/>
              <a:ea typeface="Barlow"/>
              <a:cs typeface="Barlow"/>
              <a:sym typeface="Barlow"/>
            </a:endParaRPr>
          </a:p>
        </p:txBody>
      </p:sp>
      <p:sp>
        <p:nvSpPr>
          <p:cNvPr id="571" name="Google Shape;571;p50"/>
          <p:cNvSpPr/>
          <p:nvPr/>
        </p:nvSpPr>
        <p:spPr>
          <a:xfrm>
            <a:off x="4715675" y="3212200"/>
            <a:ext cx="2583000" cy="1309500"/>
          </a:xfrm>
          <a:prstGeom prst="roundRect">
            <a:avLst>
              <a:gd fmla="val 35939" name="adj"/>
            </a:avLst>
          </a:prstGeom>
          <a:solidFill>
            <a:srgbClr val="AAD3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Courier New"/>
                <a:ea typeface="Courier New"/>
                <a:cs typeface="Courier New"/>
                <a:sym typeface="Courier New"/>
              </a:rPr>
              <a:t>TEAM LEADER</a:t>
            </a:r>
            <a:endParaRPr sz="1700">
              <a:latin typeface="Courier New"/>
              <a:ea typeface="Courier New"/>
              <a:cs typeface="Courier New"/>
              <a:sym typeface="Courier New"/>
            </a:endParaRPr>
          </a:p>
          <a:p>
            <a:pPr indent="0" lvl="0" marL="0" rtl="0" algn="ctr">
              <a:spcBef>
                <a:spcPts val="0"/>
              </a:spcBef>
              <a:spcAft>
                <a:spcPts val="0"/>
              </a:spcAft>
              <a:buNone/>
            </a:pPr>
            <a:r>
              <a:rPr lang="en" sz="2200">
                <a:latin typeface="Barlow"/>
                <a:ea typeface="Barlow"/>
                <a:cs typeface="Barlow"/>
                <a:sym typeface="Barlow"/>
              </a:rPr>
              <a:t>KHALID ALKHANI</a:t>
            </a:r>
            <a:endParaRPr sz="2200">
              <a:latin typeface="Barlow"/>
              <a:ea typeface="Barlow"/>
              <a:cs typeface="Barlow"/>
              <a:sym typeface="Barlo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1" name="Shape 321"/>
        <p:cNvGrpSpPr/>
        <p:nvPr/>
      </p:nvGrpSpPr>
      <p:grpSpPr>
        <a:xfrm>
          <a:off x="0" y="0"/>
          <a:ext cx="0" cy="0"/>
          <a:chOff x="0" y="0"/>
          <a:chExt cx="0" cy="0"/>
        </a:xfrm>
      </p:grpSpPr>
      <p:sp>
        <p:nvSpPr>
          <p:cNvPr id="322" name="Google Shape;322;p38"/>
          <p:cNvSpPr txBox="1"/>
          <p:nvPr/>
        </p:nvSpPr>
        <p:spPr>
          <a:xfrm>
            <a:off x="0" y="1773238"/>
            <a:ext cx="8229600" cy="49827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1200"/>
              </a:spcBef>
              <a:spcAft>
                <a:spcPts val="0"/>
              </a:spcAft>
              <a:buClr>
                <a:schemeClr val="dk1"/>
              </a:buClr>
              <a:buSzPts val="1400"/>
              <a:buChar char="●"/>
            </a:pPr>
            <a:r>
              <a:rPr lang="en" sz="1500">
                <a:solidFill>
                  <a:schemeClr val="dk1"/>
                </a:solidFill>
                <a:latin typeface="Cairo"/>
                <a:ea typeface="Cairo"/>
                <a:cs typeface="Cairo"/>
                <a:sym typeface="Cairo"/>
              </a:rPr>
              <a:t>T</a:t>
            </a:r>
            <a:r>
              <a:rPr lang="en">
                <a:solidFill>
                  <a:schemeClr val="dk1"/>
                </a:solidFill>
                <a:latin typeface="Lora"/>
                <a:ea typeface="Lora"/>
                <a:cs typeface="Lora"/>
                <a:sym typeface="Lora"/>
              </a:rPr>
              <a:t>he process where a medical professional entering orders or instructions electronically.</a:t>
            </a:r>
            <a:endParaRPr>
              <a:solidFill>
                <a:schemeClr val="dk1"/>
              </a:solidFill>
              <a:latin typeface="Lora"/>
              <a:ea typeface="Lora"/>
              <a:cs typeface="Lora"/>
              <a:sym typeface="Lora"/>
            </a:endParaRPr>
          </a:p>
          <a:p>
            <a:pPr indent="-317500" lvl="0" marL="457200" rtl="0" algn="l">
              <a:lnSpc>
                <a:spcPct val="100000"/>
              </a:lnSpc>
              <a:spcBef>
                <a:spcPts val="0"/>
              </a:spcBef>
              <a:spcAft>
                <a:spcPts val="0"/>
              </a:spcAft>
              <a:buClr>
                <a:srgbClr val="292934"/>
              </a:buClr>
              <a:buSzPts val="1400"/>
              <a:buFont typeface="Lora"/>
              <a:buChar char="●"/>
            </a:pPr>
            <a:r>
              <a:rPr lang="en">
                <a:solidFill>
                  <a:srgbClr val="292934"/>
                </a:solidFill>
                <a:latin typeface="Lora"/>
                <a:ea typeface="Lora"/>
                <a:cs typeface="Lora"/>
                <a:sym typeface="Lora"/>
              </a:rPr>
              <a:t>A process of electronic entry of medical practitioner instructions for the treatment of patients.</a:t>
            </a:r>
            <a:endParaRPr>
              <a:highlight>
                <a:srgbClr val="93C47D"/>
              </a:highlight>
              <a:latin typeface="Lora"/>
              <a:ea typeface="Lora"/>
              <a:cs typeface="Lora"/>
              <a:sym typeface="Lora"/>
            </a:endParaRPr>
          </a:p>
          <a:p>
            <a:pPr indent="-317500" lvl="0" marL="457200" rtl="0" algn="l">
              <a:lnSpc>
                <a:spcPct val="100000"/>
              </a:lnSpc>
              <a:spcBef>
                <a:spcPts val="0"/>
              </a:spcBef>
              <a:spcAft>
                <a:spcPts val="0"/>
              </a:spcAft>
              <a:buClr>
                <a:srgbClr val="292934"/>
              </a:buClr>
              <a:buSzPts val="1400"/>
              <a:buFont typeface="Lora"/>
              <a:buChar char="●"/>
            </a:pPr>
            <a:r>
              <a:rPr lang="en">
                <a:solidFill>
                  <a:srgbClr val="292934"/>
                </a:solidFill>
                <a:latin typeface="Lora"/>
                <a:ea typeface="Lora"/>
                <a:cs typeface="Lora"/>
                <a:sym typeface="Lora"/>
              </a:rPr>
              <a:t>The process of capturing a physician's instructions for a patient's care electronically to improve the efficiency of care delivery.</a:t>
            </a:r>
            <a:endParaRPr>
              <a:solidFill>
                <a:srgbClr val="292934"/>
              </a:solidFill>
              <a:latin typeface="Lora"/>
              <a:ea typeface="Lora"/>
              <a:cs typeface="Lora"/>
              <a:sym typeface="Lora"/>
            </a:endParaRPr>
          </a:p>
          <a:p>
            <a:pPr indent="-317500" lvl="0" marL="457200" rtl="0" algn="l">
              <a:lnSpc>
                <a:spcPct val="100000"/>
              </a:lnSpc>
              <a:spcBef>
                <a:spcPts val="0"/>
              </a:spcBef>
              <a:spcAft>
                <a:spcPts val="0"/>
              </a:spcAft>
              <a:buClr>
                <a:srgbClr val="292934"/>
              </a:buClr>
              <a:buSzPts val="1400"/>
              <a:buFont typeface="Lora"/>
              <a:buChar char="●"/>
            </a:pPr>
            <a:r>
              <a:rPr lang="en">
                <a:solidFill>
                  <a:srgbClr val="292934"/>
                </a:solidFill>
                <a:latin typeface="Lora"/>
                <a:ea typeface="Lora"/>
                <a:cs typeface="Lora"/>
                <a:sym typeface="Lora"/>
              </a:rPr>
              <a:t>A solution to a current human system problem that focuses on achieving improved quality and safety for all patients.</a:t>
            </a:r>
            <a:r>
              <a:rPr baseline="30000" lang="en">
                <a:solidFill>
                  <a:srgbClr val="292934"/>
                </a:solidFill>
                <a:latin typeface="Lora"/>
                <a:ea typeface="Lora"/>
                <a:cs typeface="Lora"/>
                <a:sym typeface="Lora"/>
              </a:rPr>
              <a:t>1</a:t>
            </a:r>
            <a:endParaRPr baseline="30000">
              <a:solidFill>
                <a:srgbClr val="292934"/>
              </a:solidFill>
              <a:latin typeface="Lora"/>
              <a:ea typeface="Lora"/>
              <a:cs typeface="Lora"/>
              <a:sym typeface="Lora"/>
            </a:endParaRPr>
          </a:p>
          <a:p>
            <a:pPr indent="0" lvl="0" marL="0" rtl="0" algn="l">
              <a:lnSpc>
                <a:spcPct val="100000"/>
              </a:lnSpc>
              <a:spcBef>
                <a:spcPts val="1200"/>
              </a:spcBef>
              <a:spcAft>
                <a:spcPts val="0"/>
              </a:spcAft>
              <a:buNone/>
            </a:pPr>
            <a:r>
              <a:t/>
            </a:r>
            <a:endParaRPr baseline="30000">
              <a:solidFill>
                <a:srgbClr val="292934"/>
              </a:solidFill>
              <a:latin typeface="Lora"/>
              <a:ea typeface="Lora"/>
              <a:cs typeface="Lora"/>
              <a:sym typeface="Lora"/>
            </a:endParaRPr>
          </a:p>
          <a:p>
            <a:pPr indent="0" lvl="0" marL="0" rtl="0" algn="l">
              <a:lnSpc>
                <a:spcPct val="100000"/>
              </a:lnSpc>
              <a:spcBef>
                <a:spcPts val="1200"/>
              </a:spcBef>
              <a:spcAft>
                <a:spcPts val="0"/>
              </a:spcAft>
              <a:buNone/>
            </a:pPr>
            <a:r>
              <a:t/>
            </a:r>
            <a:endParaRPr baseline="30000">
              <a:solidFill>
                <a:srgbClr val="292934"/>
              </a:solidFill>
              <a:latin typeface="Lora"/>
              <a:ea typeface="Lora"/>
              <a:cs typeface="Lora"/>
              <a:sym typeface="Lora"/>
            </a:endParaRPr>
          </a:p>
          <a:p>
            <a:pPr indent="0" lvl="0" marL="0" rtl="0" algn="l">
              <a:lnSpc>
                <a:spcPct val="100000"/>
              </a:lnSpc>
              <a:spcBef>
                <a:spcPts val="1200"/>
              </a:spcBef>
              <a:spcAft>
                <a:spcPts val="0"/>
              </a:spcAft>
              <a:buNone/>
            </a:pPr>
            <a:r>
              <a:t/>
            </a:r>
            <a:endParaRPr baseline="30000">
              <a:solidFill>
                <a:srgbClr val="292934"/>
              </a:solidFill>
              <a:latin typeface="Lora"/>
              <a:ea typeface="Lora"/>
              <a:cs typeface="Lora"/>
              <a:sym typeface="Lora"/>
            </a:endParaRPr>
          </a:p>
          <a:p>
            <a:pPr indent="-317500" lvl="0" marL="457200" rtl="0" algn="l">
              <a:lnSpc>
                <a:spcPct val="100000"/>
              </a:lnSpc>
              <a:spcBef>
                <a:spcPts val="1200"/>
              </a:spcBef>
              <a:spcAft>
                <a:spcPts val="0"/>
              </a:spcAft>
              <a:buClr>
                <a:schemeClr val="dk1"/>
              </a:buClr>
              <a:buSzPts val="1400"/>
              <a:buFont typeface="Lora"/>
              <a:buChar char="●"/>
            </a:pPr>
            <a:r>
              <a:rPr lang="en">
                <a:solidFill>
                  <a:schemeClr val="dk1"/>
                </a:solidFill>
                <a:latin typeface="Lora"/>
                <a:ea typeface="Lora"/>
                <a:cs typeface="Lora"/>
                <a:sym typeface="Lora"/>
              </a:rPr>
              <a:t>Often uses </a:t>
            </a:r>
            <a:r>
              <a:rPr lang="en">
                <a:solidFill>
                  <a:srgbClr val="CC0000"/>
                </a:solidFill>
                <a:latin typeface="Lora"/>
                <a:ea typeface="Lora"/>
                <a:cs typeface="Lora"/>
                <a:sym typeface="Lora"/>
              </a:rPr>
              <a:t>rule-based methods for checking appropriateness of care.</a:t>
            </a:r>
            <a:r>
              <a:rPr baseline="30000" lang="en">
                <a:solidFill>
                  <a:srgbClr val="CC0000"/>
                </a:solidFill>
                <a:latin typeface="Lora"/>
                <a:ea typeface="Lora"/>
                <a:cs typeface="Lora"/>
                <a:sym typeface="Lora"/>
              </a:rPr>
              <a:t>3</a:t>
            </a:r>
            <a:r>
              <a:rPr lang="en">
                <a:solidFill>
                  <a:srgbClr val="CC0000"/>
                </a:solidFill>
                <a:latin typeface="Lora"/>
                <a:ea typeface="Lora"/>
                <a:cs typeface="Lora"/>
                <a:sym typeface="Lora"/>
              </a:rPr>
              <a:t> </a:t>
            </a:r>
            <a:endParaRPr>
              <a:solidFill>
                <a:srgbClr val="6AA84F"/>
              </a:solidFill>
              <a:latin typeface="Lora"/>
              <a:ea typeface="Lora"/>
              <a:cs typeface="Lora"/>
              <a:sym typeface="Lora"/>
            </a:endParaRPr>
          </a:p>
          <a:p>
            <a:pPr indent="-317500" lvl="0" marL="457200" rtl="0" algn="l">
              <a:lnSpc>
                <a:spcPct val="100000"/>
              </a:lnSpc>
              <a:spcBef>
                <a:spcPts val="0"/>
              </a:spcBef>
              <a:spcAft>
                <a:spcPts val="0"/>
              </a:spcAft>
              <a:buClr>
                <a:schemeClr val="dk1"/>
              </a:buClr>
              <a:buSzPts val="1400"/>
              <a:buFont typeface="Lora"/>
              <a:buChar char="●"/>
            </a:pPr>
            <a:r>
              <a:rPr lang="en">
                <a:solidFill>
                  <a:srgbClr val="292934"/>
                </a:solidFill>
                <a:latin typeface="Lora"/>
                <a:ea typeface="Lora"/>
                <a:cs typeface="Lora"/>
                <a:sym typeface="Lora"/>
              </a:rPr>
              <a:t>CPOE is a computer application </a:t>
            </a:r>
            <a:r>
              <a:rPr lang="en">
                <a:solidFill>
                  <a:srgbClr val="6AA84F"/>
                </a:solidFill>
                <a:latin typeface="Lora"/>
                <a:ea typeface="Lora"/>
                <a:cs typeface="Lora"/>
                <a:sym typeface="Lora"/>
              </a:rPr>
              <a:t>or a system</a:t>
            </a:r>
            <a:r>
              <a:rPr lang="en">
                <a:solidFill>
                  <a:srgbClr val="292934"/>
                </a:solidFill>
                <a:latin typeface="Lora"/>
                <a:ea typeface="Lora"/>
                <a:cs typeface="Lora"/>
                <a:sym typeface="Lora"/>
              </a:rPr>
              <a:t> that accepts physician orders such as : </a:t>
            </a:r>
            <a:r>
              <a:rPr b="1" lang="en">
                <a:solidFill>
                  <a:srgbClr val="292934"/>
                </a:solidFill>
                <a:latin typeface="Lora"/>
                <a:ea typeface="Lora"/>
                <a:cs typeface="Lora"/>
                <a:sym typeface="Lora"/>
              </a:rPr>
              <a:t>Meds, Laboratory Tests, Diagnostic Studies, Ancillary Support</a:t>
            </a:r>
            <a:r>
              <a:rPr b="1" lang="en">
                <a:solidFill>
                  <a:srgbClr val="93A299"/>
                </a:solidFill>
                <a:latin typeface="Lora"/>
                <a:ea typeface="Lora"/>
                <a:cs typeface="Lora"/>
                <a:sym typeface="Lora"/>
              </a:rPr>
              <a:t>, </a:t>
            </a:r>
            <a:r>
              <a:rPr b="1" lang="en">
                <a:solidFill>
                  <a:srgbClr val="292934"/>
                </a:solidFill>
                <a:latin typeface="Lora"/>
                <a:ea typeface="Lora"/>
                <a:cs typeface="Lora"/>
                <a:sym typeface="Lora"/>
              </a:rPr>
              <a:t>Nursing Orders, Consults. </a:t>
            </a:r>
            <a:endParaRPr b="1">
              <a:solidFill>
                <a:srgbClr val="292934"/>
              </a:solidFill>
              <a:latin typeface="Lora"/>
              <a:ea typeface="Lora"/>
              <a:cs typeface="Lora"/>
              <a:sym typeface="Lora"/>
            </a:endParaRPr>
          </a:p>
          <a:p>
            <a:pPr indent="0" lvl="0" marL="0" rtl="0" algn="l">
              <a:lnSpc>
                <a:spcPct val="100000"/>
              </a:lnSpc>
              <a:spcBef>
                <a:spcPts val="1200"/>
              </a:spcBef>
              <a:spcAft>
                <a:spcPts val="0"/>
              </a:spcAft>
              <a:buNone/>
            </a:pPr>
            <a:r>
              <a:t/>
            </a:r>
            <a:endParaRPr b="1">
              <a:solidFill>
                <a:schemeClr val="dk1"/>
              </a:solidFill>
              <a:latin typeface="Lora"/>
              <a:ea typeface="Lora"/>
              <a:cs typeface="Lora"/>
              <a:sym typeface="Lora"/>
            </a:endParaRPr>
          </a:p>
          <a:p>
            <a:pPr indent="0" lvl="0" marL="0" rtl="0" algn="l">
              <a:spcBef>
                <a:spcPts val="1200"/>
              </a:spcBef>
              <a:spcAft>
                <a:spcPts val="0"/>
              </a:spcAft>
              <a:buNone/>
            </a:pPr>
            <a:r>
              <a:t/>
            </a:r>
            <a:endParaRPr>
              <a:solidFill>
                <a:schemeClr val="dk1"/>
              </a:solidFill>
              <a:highlight>
                <a:srgbClr val="93C47D"/>
              </a:highlight>
              <a:latin typeface="Lora"/>
              <a:ea typeface="Lora"/>
              <a:cs typeface="Lora"/>
              <a:sym typeface="Lora"/>
            </a:endParaRPr>
          </a:p>
          <a:p>
            <a:pPr indent="0" lvl="0" marL="0" rtl="0" algn="l">
              <a:lnSpc>
                <a:spcPct val="100000"/>
              </a:lnSpc>
              <a:spcBef>
                <a:spcPts val="1200"/>
              </a:spcBef>
              <a:spcAft>
                <a:spcPts val="0"/>
              </a:spcAft>
              <a:buNone/>
            </a:pPr>
            <a:r>
              <a:t/>
            </a:r>
            <a:endParaRPr>
              <a:solidFill>
                <a:srgbClr val="292934"/>
              </a:solidFill>
              <a:latin typeface="Lora"/>
              <a:ea typeface="Lora"/>
              <a:cs typeface="Lora"/>
              <a:sym typeface="Lora"/>
            </a:endParaRPr>
          </a:p>
          <a:p>
            <a:pPr indent="0" lvl="0" marL="0" rtl="0" algn="l">
              <a:lnSpc>
                <a:spcPct val="100000"/>
              </a:lnSpc>
              <a:spcBef>
                <a:spcPts val="1200"/>
              </a:spcBef>
              <a:spcAft>
                <a:spcPts val="0"/>
              </a:spcAft>
              <a:buNone/>
            </a:pPr>
            <a:r>
              <a:t/>
            </a:r>
            <a:endParaRPr>
              <a:solidFill>
                <a:srgbClr val="292934"/>
              </a:solidFill>
              <a:latin typeface="Lora"/>
              <a:ea typeface="Lora"/>
              <a:cs typeface="Lora"/>
              <a:sym typeface="Lora"/>
            </a:endParaRPr>
          </a:p>
          <a:p>
            <a:pPr indent="0" lvl="0" marL="0" rtl="0" algn="l">
              <a:lnSpc>
                <a:spcPct val="100000"/>
              </a:lnSpc>
              <a:spcBef>
                <a:spcPts val="1200"/>
              </a:spcBef>
              <a:spcAft>
                <a:spcPts val="1200"/>
              </a:spcAft>
              <a:buNone/>
            </a:pPr>
            <a:r>
              <a:t/>
            </a:r>
            <a:endParaRPr>
              <a:solidFill>
                <a:srgbClr val="6AA84F"/>
              </a:solidFill>
              <a:latin typeface="Lora"/>
              <a:ea typeface="Lora"/>
              <a:cs typeface="Lora"/>
              <a:sym typeface="Lora"/>
            </a:endParaRPr>
          </a:p>
        </p:txBody>
      </p:sp>
      <p:sp>
        <p:nvSpPr>
          <p:cNvPr id="323" name="Google Shape;323;p38"/>
          <p:cNvSpPr txBox="1"/>
          <p:nvPr/>
        </p:nvSpPr>
        <p:spPr>
          <a:xfrm>
            <a:off x="1696800" y="352425"/>
            <a:ext cx="4836000" cy="7314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CPOE</a:t>
            </a:r>
            <a:endParaRPr>
              <a:solidFill>
                <a:srgbClr val="00854C"/>
              </a:solidFill>
            </a:endParaRPr>
          </a:p>
        </p:txBody>
      </p:sp>
      <p:sp>
        <p:nvSpPr>
          <p:cNvPr id="324" name="Google Shape;324;p38"/>
          <p:cNvSpPr/>
          <p:nvPr/>
        </p:nvSpPr>
        <p:spPr>
          <a:xfrm>
            <a:off x="185699" y="1409027"/>
            <a:ext cx="2736300" cy="364200"/>
          </a:xfrm>
          <a:prstGeom prst="chevron">
            <a:avLst>
              <a:gd fmla="val 50000" name="adj"/>
            </a:avLst>
          </a:prstGeom>
          <a:solidFill>
            <a:srgbClr val="1A99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ora"/>
                <a:ea typeface="Lora"/>
                <a:cs typeface="Lora"/>
                <a:sym typeface="Lora"/>
              </a:rPr>
              <a:t>Definitions:</a:t>
            </a:r>
            <a:endParaRPr b="1">
              <a:solidFill>
                <a:srgbClr val="FFFFFF"/>
              </a:solidFill>
              <a:latin typeface="Lora"/>
              <a:ea typeface="Lora"/>
              <a:cs typeface="Lora"/>
              <a:sym typeface="Lora"/>
            </a:endParaRPr>
          </a:p>
        </p:txBody>
      </p:sp>
      <p:sp>
        <p:nvSpPr>
          <p:cNvPr id="325" name="Google Shape;325;p38"/>
          <p:cNvSpPr/>
          <p:nvPr/>
        </p:nvSpPr>
        <p:spPr>
          <a:xfrm>
            <a:off x="274047" y="1438579"/>
            <a:ext cx="2559600" cy="305100"/>
          </a:xfrm>
          <a:prstGeom prst="chevron">
            <a:avLst>
              <a:gd fmla="val 50000" name="adj"/>
            </a:avLst>
          </a:prstGeom>
          <a:noFill/>
          <a:ln cap="flat" cmpd="sng" w="19050">
            <a:solidFill>
              <a:srgbClr val="FFB8A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FFFFFF"/>
              </a:solidFill>
              <a:latin typeface="Lora"/>
              <a:ea typeface="Lora"/>
              <a:cs typeface="Lora"/>
              <a:sym typeface="Lora"/>
            </a:endParaRPr>
          </a:p>
        </p:txBody>
      </p:sp>
      <p:sp>
        <p:nvSpPr>
          <p:cNvPr id="326" name="Google Shape;326;p38"/>
          <p:cNvSpPr txBox="1"/>
          <p:nvPr/>
        </p:nvSpPr>
        <p:spPr>
          <a:xfrm>
            <a:off x="185700" y="9497763"/>
            <a:ext cx="7858200" cy="731400"/>
          </a:xfrm>
          <a:prstGeom prst="rect">
            <a:avLst/>
          </a:prstGeom>
          <a:solidFill>
            <a:srgbClr val="AAD3BD">
              <a:alpha val="56980"/>
            </a:srgbClr>
          </a:solidFill>
          <a:ln>
            <a:noFill/>
          </a:ln>
        </p:spPr>
        <p:txBody>
          <a:bodyPr anchorCtr="0" anchor="ctr" bIns="91425" lIns="91425" spcFirstLastPara="1" rIns="91425" wrap="square" tIns="91425">
            <a:noAutofit/>
          </a:bodyPr>
          <a:lstStyle/>
          <a:p>
            <a:pPr indent="0" lvl="0" marL="0" rtl="0" algn="l">
              <a:spcBef>
                <a:spcPts val="1200"/>
              </a:spcBef>
              <a:spcAft>
                <a:spcPts val="1200"/>
              </a:spcAft>
              <a:buNone/>
            </a:pPr>
            <a:r>
              <a:rPr lang="en">
                <a:solidFill>
                  <a:srgbClr val="292934"/>
                </a:solidFill>
                <a:latin typeface="Lora"/>
                <a:ea typeface="Lora"/>
                <a:cs typeface="Lora"/>
                <a:sym typeface="Lora"/>
              </a:rPr>
              <a:t>Which interacts to </a:t>
            </a:r>
            <a:r>
              <a:rPr b="1" lang="en">
                <a:solidFill>
                  <a:srgbClr val="292934"/>
                </a:solidFill>
                <a:latin typeface="Lora"/>
                <a:ea typeface="Lora"/>
                <a:cs typeface="Lora"/>
                <a:sym typeface="Lora"/>
              </a:rPr>
              <a:t>collect</a:t>
            </a:r>
            <a:r>
              <a:rPr lang="en">
                <a:solidFill>
                  <a:srgbClr val="292934"/>
                </a:solidFill>
                <a:latin typeface="Lora"/>
                <a:ea typeface="Lora"/>
                <a:cs typeface="Lora"/>
                <a:sym typeface="Lora"/>
              </a:rPr>
              <a:t>, </a:t>
            </a:r>
            <a:r>
              <a:rPr b="1" lang="en">
                <a:solidFill>
                  <a:srgbClr val="292934"/>
                </a:solidFill>
                <a:latin typeface="Lora"/>
                <a:ea typeface="Lora"/>
                <a:cs typeface="Lora"/>
                <a:sym typeface="Lora"/>
              </a:rPr>
              <a:t>process</a:t>
            </a:r>
            <a:r>
              <a:rPr lang="en">
                <a:solidFill>
                  <a:srgbClr val="292934"/>
                </a:solidFill>
                <a:latin typeface="Lora"/>
                <a:ea typeface="Lora"/>
                <a:cs typeface="Lora"/>
                <a:sym typeface="Lora"/>
              </a:rPr>
              <a:t>, </a:t>
            </a:r>
            <a:r>
              <a:rPr b="1" lang="en">
                <a:solidFill>
                  <a:srgbClr val="292934"/>
                </a:solidFill>
                <a:latin typeface="Lora"/>
                <a:ea typeface="Lora"/>
                <a:cs typeface="Lora"/>
                <a:sym typeface="Lora"/>
              </a:rPr>
              <a:t>store</a:t>
            </a:r>
            <a:r>
              <a:rPr lang="en">
                <a:solidFill>
                  <a:srgbClr val="292934"/>
                </a:solidFill>
                <a:latin typeface="Lora"/>
                <a:ea typeface="Lora"/>
                <a:cs typeface="Lora"/>
                <a:sym typeface="Lora"/>
              </a:rPr>
              <a:t>, and </a:t>
            </a:r>
            <a:r>
              <a:rPr b="1" lang="en">
                <a:solidFill>
                  <a:srgbClr val="292934"/>
                </a:solidFill>
                <a:latin typeface="Lora"/>
                <a:ea typeface="Lora"/>
                <a:cs typeface="Lora"/>
                <a:sym typeface="Lora"/>
              </a:rPr>
              <a:t>provide</a:t>
            </a:r>
            <a:r>
              <a:rPr lang="en">
                <a:solidFill>
                  <a:srgbClr val="292934"/>
                </a:solidFill>
                <a:latin typeface="Lora"/>
                <a:ea typeface="Lora"/>
                <a:cs typeface="Lora"/>
                <a:sym typeface="Lora"/>
              </a:rPr>
              <a:t> as output the information needed to support the organization.</a:t>
            </a:r>
            <a:r>
              <a:rPr baseline="30000" lang="en">
                <a:solidFill>
                  <a:srgbClr val="292934"/>
                </a:solidFill>
                <a:latin typeface="Lora"/>
                <a:ea typeface="Lora"/>
                <a:cs typeface="Lora"/>
                <a:sym typeface="Lora"/>
              </a:rPr>
              <a:t>4</a:t>
            </a:r>
            <a:endParaRPr baseline="30000" sz="1300">
              <a:latin typeface="Barlow"/>
              <a:ea typeface="Barlow"/>
              <a:cs typeface="Barlow"/>
              <a:sym typeface="Barlow"/>
            </a:endParaRPr>
          </a:p>
        </p:txBody>
      </p:sp>
      <p:sp>
        <p:nvSpPr>
          <p:cNvPr id="327" name="Google Shape;327;p38"/>
          <p:cNvSpPr txBox="1"/>
          <p:nvPr/>
        </p:nvSpPr>
        <p:spPr>
          <a:xfrm>
            <a:off x="25" y="10778225"/>
            <a:ext cx="8229600" cy="847500"/>
          </a:xfrm>
          <a:prstGeom prst="rect">
            <a:avLst/>
          </a:prstGeom>
          <a:noFill/>
          <a:ln cap="flat" cmpd="sng" w="28575">
            <a:solidFill>
              <a:srgbClr val="79C6A5"/>
            </a:solidFill>
            <a:prstDash val="dot"/>
            <a:round/>
            <a:headEnd len="sm" w="sm" type="none"/>
            <a:tailEnd len="sm" w="sm" type="none"/>
          </a:ln>
        </p:spPr>
        <p:txBody>
          <a:bodyPr anchorCtr="0" anchor="ctr" bIns="91425" lIns="91425" spcFirstLastPara="1" rIns="91425" wrap="square" tIns="91425">
            <a:noAutofit/>
          </a:bodyPr>
          <a:lstStyle/>
          <a:p>
            <a:pPr indent="-273050" lvl="0" marL="457200" rtl="0" algn="l">
              <a:spcBef>
                <a:spcPts val="1200"/>
              </a:spcBef>
              <a:spcAft>
                <a:spcPts val="0"/>
              </a:spcAft>
              <a:buClr>
                <a:srgbClr val="6AA84F"/>
              </a:buClr>
              <a:buSzPts val="700"/>
              <a:buFont typeface="Lora"/>
              <a:buAutoNum type="arabicPeriod"/>
            </a:pPr>
            <a:r>
              <a:rPr lang="en" sz="700">
                <a:solidFill>
                  <a:srgbClr val="6AA84F"/>
                </a:solidFill>
                <a:latin typeface="Lora"/>
                <a:ea typeface="Lora"/>
                <a:cs typeface="Lora"/>
                <a:sym typeface="Lora"/>
              </a:rPr>
              <a:t>with documentation available.</a:t>
            </a:r>
            <a:endParaRPr sz="700">
              <a:solidFill>
                <a:srgbClr val="6AA84F"/>
              </a:solidFill>
              <a:latin typeface="Lora"/>
              <a:ea typeface="Lora"/>
              <a:cs typeface="Lora"/>
              <a:sym typeface="Lora"/>
            </a:endParaRPr>
          </a:p>
          <a:p>
            <a:pPr indent="-273050" lvl="0" marL="457200" rtl="0" algn="l">
              <a:spcBef>
                <a:spcPts val="0"/>
              </a:spcBef>
              <a:spcAft>
                <a:spcPts val="0"/>
              </a:spcAft>
              <a:buClr>
                <a:srgbClr val="6AA84F"/>
              </a:buClr>
              <a:buSzPts val="700"/>
              <a:buFont typeface="Lora"/>
              <a:buAutoNum type="arabicPeriod"/>
            </a:pPr>
            <a:r>
              <a:rPr lang="en" sz="700">
                <a:solidFill>
                  <a:srgbClr val="6AA84F"/>
                </a:solidFill>
                <a:latin typeface="Lora"/>
                <a:ea typeface="Lora"/>
                <a:cs typeface="Lora"/>
                <a:sym typeface="Lora"/>
              </a:rPr>
              <a:t>This orders not only placed on computer but also electronically  it’s been transmitted to the system.</a:t>
            </a:r>
            <a:endParaRPr sz="700">
              <a:solidFill>
                <a:srgbClr val="6AA84F"/>
              </a:solidFill>
              <a:latin typeface="Lora"/>
              <a:ea typeface="Lora"/>
              <a:cs typeface="Lora"/>
              <a:sym typeface="Lora"/>
            </a:endParaRPr>
          </a:p>
          <a:p>
            <a:pPr indent="-273050" lvl="0" marL="457200" rtl="0" algn="l">
              <a:spcBef>
                <a:spcPts val="0"/>
              </a:spcBef>
              <a:spcAft>
                <a:spcPts val="0"/>
              </a:spcAft>
              <a:buClr>
                <a:srgbClr val="6AA84F"/>
              </a:buClr>
              <a:buSzPts val="700"/>
              <a:buFont typeface="Lora"/>
              <a:buAutoNum type="arabicPeriod"/>
            </a:pPr>
            <a:r>
              <a:rPr lang="en" sz="700">
                <a:solidFill>
                  <a:srgbClr val="6AA84F"/>
                </a:solidFill>
                <a:latin typeface="Lora"/>
                <a:ea typeface="Lora"/>
                <a:cs typeface="Lora"/>
                <a:sym typeface="Lora"/>
              </a:rPr>
              <a:t>Gives decision support (Examples: if you’re ordering a medication for a pregnancy, you can’t order it for a male because the system won’t accept. OR prescribe a medication to a  patient has allergy to it “penicillin”, the system won’t accept this prescription. </a:t>
            </a:r>
            <a:endParaRPr sz="700">
              <a:solidFill>
                <a:srgbClr val="6AA84F"/>
              </a:solidFill>
              <a:latin typeface="Lora"/>
              <a:ea typeface="Lora"/>
              <a:cs typeface="Lora"/>
              <a:sym typeface="Lora"/>
            </a:endParaRPr>
          </a:p>
          <a:p>
            <a:pPr indent="-273050" lvl="0" marL="457200" rtl="0" algn="l">
              <a:spcBef>
                <a:spcPts val="0"/>
              </a:spcBef>
              <a:spcAft>
                <a:spcPts val="0"/>
              </a:spcAft>
              <a:buClr>
                <a:srgbClr val="6AA84F"/>
              </a:buClr>
              <a:buSzPts val="700"/>
              <a:buFont typeface="Lora"/>
              <a:buAutoNum type="arabicPeriod"/>
            </a:pPr>
            <a:r>
              <a:rPr lang="en" sz="700">
                <a:solidFill>
                  <a:srgbClr val="6AA84F"/>
                </a:solidFill>
                <a:latin typeface="Lora"/>
                <a:ea typeface="Lora"/>
                <a:cs typeface="Lora"/>
                <a:sym typeface="Lora"/>
              </a:rPr>
              <a:t>The main purpose is to place orders in electronic format and a kind of support in different levels.</a:t>
            </a:r>
            <a:endParaRPr sz="700">
              <a:solidFill>
                <a:schemeClr val="dk1"/>
              </a:solidFill>
              <a:latin typeface="Barlow"/>
              <a:ea typeface="Barlow"/>
              <a:cs typeface="Barlow"/>
              <a:sym typeface="Barlow"/>
            </a:endParaRPr>
          </a:p>
        </p:txBody>
      </p:sp>
      <p:graphicFrame>
        <p:nvGraphicFramePr>
          <p:cNvPr id="328" name="Google Shape;328;p38"/>
          <p:cNvGraphicFramePr/>
          <p:nvPr/>
        </p:nvGraphicFramePr>
        <p:xfrm>
          <a:off x="185700" y="8252713"/>
          <a:ext cx="3000000" cy="3000000"/>
        </p:xfrm>
        <a:graphic>
          <a:graphicData uri="http://schemas.openxmlformats.org/drawingml/2006/table">
            <a:tbl>
              <a:tblPr>
                <a:noFill/>
                <a:tableStyleId>{6102BA56-9DD8-4B60-880A-62BAC192E3D7}</a:tableStyleId>
              </a:tblPr>
              <a:tblGrid>
                <a:gridCol w="2285650"/>
                <a:gridCol w="1581150"/>
                <a:gridCol w="1581150"/>
                <a:gridCol w="2410250"/>
              </a:tblGrid>
              <a:tr h="552925">
                <a:tc gridSpan="4">
                  <a:txBody>
                    <a:bodyPr/>
                    <a:lstStyle/>
                    <a:p>
                      <a:pPr indent="0" lvl="0" marL="0" rtl="0" algn="ctr">
                        <a:spcBef>
                          <a:spcPts val="1200"/>
                        </a:spcBef>
                        <a:spcAft>
                          <a:spcPts val="1200"/>
                        </a:spcAft>
                        <a:buClr>
                          <a:schemeClr val="dk1"/>
                        </a:buClr>
                        <a:buSzPts val="1100"/>
                        <a:buFont typeface="Arial"/>
                        <a:buNone/>
                      </a:pPr>
                      <a:r>
                        <a:rPr b="1" lang="en">
                          <a:solidFill>
                            <a:srgbClr val="FFFFFF"/>
                          </a:solidFill>
                          <a:latin typeface="Lora"/>
                          <a:ea typeface="Lora"/>
                          <a:cs typeface="Lora"/>
                          <a:sym typeface="Lora"/>
                        </a:rPr>
                        <a:t>Information system </a:t>
                      </a:r>
                      <a:r>
                        <a:rPr lang="en">
                          <a:solidFill>
                            <a:srgbClr val="FFFFFF"/>
                          </a:solidFill>
                          <a:latin typeface="Lora"/>
                          <a:ea typeface="Lora"/>
                          <a:cs typeface="Lora"/>
                          <a:sym typeface="Lora"/>
                        </a:rPr>
                        <a:t>is an arrangement and integration of:</a:t>
                      </a:r>
                      <a:endParaRPr>
                        <a:solidFill>
                          <a:srgbClr val="FFFFFF"/>
                        </a:solidFill>
                        <a:latin typeface="Lora"/>
                        <a:ea typeface="Lora"/>
                        <a:cs typeface="Lora"/>
                        <a:sym typeface="Lora"/>
                      </a:endParaRPr>
                    </a:p>
                  </a:txBody>
                  <a:tcPr marT="91425" marB="91425" marR="91425" marL="91425">
                    <a:solidFill>
                      <a:srgbClr val="00854C"/>
                    </a:solidFill>
                  </a:tcPr>
                </a:tc>
                <a:tc hMerge="1"/>
                <a:tc hMerge="1"/>
                <a:tc hMerge="1"/>
              </a:tr>
              <a:tr h="381000">
                <a:tc>
                  <a:txBody>
                    <a:bodyPr/>
                    <a:lstStyle/>
                    <a:p>
                      <a:pPr indent="0" lvl="0" marL="0" rtl="0" algn="ctr">
                        <a:spcBef>
                          <a:spcPts val="0"/>
                        </a:spcBef>
                        <a:spcAft>
                          <a:spcPts val="0"/>
                        </a:spcAft>
                        <a:buNone/>
                      </a:pPr>
                      <a:r>
                        <a:rPr lang="en">
                          <a:latin typeface="Lora"/>
                          <a:ea typeface="Lora"/>
                          <a:cs typeface="Lora"/>
                          <a:sym typeface="Lora"/>
                        </a:rPr>
                        <a:t>1. </a:t>
                      </a:r>
                      <a:r>
                        <a:rPr lang="en">
                          <a:latin typeface="Lora"/>
                          <a:ea typeface="Lora"/>
                          <a:cs typeface="Lora"/>
                          <a:sym typeface="Lora"/>
                        </a:rPr>
                        <a:t>Data</a:t>
                      </a:r>
                      <a:endParaRPr>
                        <a:latin typeface="Lora"/>
                        <a:ea typeface="Lora"/>
                        <a:cs typeface="Lora"/>
                        <a:sym typeface="Lora"/>
                      </a:endParaRPr>
                    </a:p>
                  </a:txBody>
                  <a:tcPr marT="91425" marB="91425" marR="91425" marL="91425"/>
                </a:tc>
                <a:tc>
                  <a:txBody>
                    <a:bodyPr/>
                    <a:lstStyle/>
                    <a:p>
                      <a:pPr indent="0" lvl="0" marL="0" rtl="0" algn="ctr">
                        <a:spcBef>
                          <a:spcPts val="0"/>
                        </a:spcBef>
                        <a:spcAft>
                          <a:spcPts val="0"/>
                        </a:spcAft>
                        <a:buNone/>
                      </a:pPr>
                      <a:r>
                        <a:rPr lang="en">
                          <a:latin typeface="Lora"/>
                          <a:ea typeface="Lora"/>
                          <a:cs typeface="Lora"/>
                          <a:sym typeface="Lora"/>
                        </a:rPr>
                        <a:t>2. Processes</a:t>
                      </a:r>
                      <a:endParaRPr>
                        <a:latin typeface="Lora"/>
                        <a:ea typeface="Lora"/>
                        <a:cs typeface="Lora"/>
                        <a:sym typeface="Lora"/>
                      </a:endParaRPr>
                    </a:p>
                  </a:txBody>
                  <a:tcPr marT="91425" marB="91425" marR="91425" marL="91425"/>
                </a:tc>
                <a:tc>
                  <a:txBody>
                    <a:bodyPr/>
                    <a:lstStyle/>
                    <a:p>
                      <a:pPr indent="0" lvl="0" marL="0" rtl="0" algn="ctr">
                        <a:spcBef>
                          <a:spcPts val="0"/>
                        </a:spcBef>
                        <a:spcAft>
                          <a:spcPts val="0"/>
                        </a:spcAft>
                        <a:buNone/>
                      </a:pPr>
                      <a:r>
                        <a:rPr lang="en">
                          <a:latin typeface="Lora"/>
                          <a:ea typeface="Lora"/>
                          <a:cs typeface="Lora"/>
                          <a:sym typeface="Lora"/>
                        </a:rPr>
                        <a:t>3. People</a:t>
                      </a:r>
                      <a:endParaRPr>
                        <a:latin typeface="Lora"/>
                        <a:ea typeface="Lora"/>
                        <a:cs typeface="Lora"/>
                        <a:sym typeface="Lora"/>
                      </a:endParaRPr>
                    </a:p>
                  </a:txBody>
                  <a:tcPr marT="91425" marB="91425" marR="91425" marL="91425"/>
                </a:tc>
                <a:tc>
                  <a:txBody>
                    <a:bodyPr/>
                    <a:lstStyle/>
                    <a:p>
                      <a:pPr indent="0" lvl="0" marL="0" rtl="0" algn="ctr">
                        <a:spcBef>
                          <a:spcPts val="0"/>
                        </a:spcBef>
                        <a:spcAft>
                          <a:spcPts val="0"/>
                        </a:spcAft>
                        <a:buNone/>
                      </a:pPr>
                      <a:r>
                        <a:rPr lang="en">
                          <a:latin typeface="Lora"/>
                          <a:ea typeface="Lora"/>
                          <a:cs typeface="Lora"/>
                          <a:sym typeface="Lora"/>
                        </a:rPr>
                        <a:t>4. Technology</a:t>
                      </a:r>
                      <a:endParaRPr>
                        <a:latin typeface="Lora"/>
                        <a:ea typeface="Lora"/>
                        <a:cs typeface="Lora"/>
                        <a:sym typeface="Lora"/>
                      </a:endParaRPr>
                    </a:p>
                  </a:txBody>
                  <a:tcPr marT="91425" marB="91425" marR="91425" marL="91425"/>
                </a:tc>
              </a:tr>
            </a:tbl>
          </a:graphicData>
        </a:graphic>
      </p:graphicFrame>
      <p:sp>
        <p:nvSpPr>
          <p:cNvPr id="329" name="Google Shape;329;p38"/>
          <p:cNvSpPr txBox="1"/>
          <p:nvPr/>
        </p:nvSpPr>
        <p:spPr>
          <a:xfrm>
            <a:off x="0" y="7677663"/>
            <a:ext cx="4361100" cy="50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Information System:</a:t>
            </a:r>
            <a:endParaRPr/>
          </a:p>
        </p:txBody>
      </p:sp>
      <p:sp>
        <p:nvSpPr>
          <p:cNvPr id="330" name="Google Shape;330;p38"/>
          <p:cNvSpPr txBox="1"/>
          <p:nvPr/>
        </p:nvSpPr>
        <p:spPr>
          <a:xfrm>
            <a:off x="185700" y="3732313"/>
            <a:ext cx="7858200" cy="731400"/>
          </a:xfrm>
          <a:prstGeom prst="rect">
            <a:avLst/>
          </a:prstGeom>
          <a:solidFill>
            <a:srgbClr val="AAD3BD">
              <a:alpha val="56980"/>
            </a:srgbClr>
          </a:solidFill>
          <a:ln>
            <a:noFill/>
          </a:ln>
        </p:spPr>
        <p:txBody>
          <a:bodyPr anchorCtr="0" anchor="ctr" bIns="91425" lIns="91425" spcFirstLastPara="1" rIns="91425" wrap="square" tIns="91425">
            <a:noAutofit/>
          </a:bodyPr>
          <a:lstStyle/>
          <a:p>
            <a:pPr indent="0" lvl="0" marL="0" rtl="0" algn="l">
              <a:spcBef>
                <a:spcPts val="1200"/>
              </a:spcBef>
              <a:spcAft>
                <a:spcPts val="1200"/>
              </a:spcAft>
              <a:buNone/>
            </a:pPr>
            <a:r>
              <a:rPr lang="en">
                <a:solidFill>
                  <a:schemeClr val="dk1"/>
                </a:solidFill>
                <a:latin typeface="Lora"/>
                <a:ea typeface="Lora"/>
                <a:cs typeface="Lora"/>
                <a:sym typeface="Lora"/>
              </a:rPr>
              <a:t>Ordering of </a:t>
            </a:r>
            <a:r>
              <a:rPr b="1" lang="en">
                <a:solidFill>
                  <a:schemeClr val="dk1"/>
                </a:solidFill>
                <a:latin typeface="Lora"/>
                <a:ea typeface="Lora"/>
                <a:cs typeface="Lora"/>
                <a:sym typeface="Lora"/>
              </a:rPr>
              <a:t>tests</a:t>
            </a:r>
            <a:r>
              <a:rPr lang="en">
                <a:solidFill>
                  <a:schemeClr val="dk1"/>
                </a:solidFill>
                <a:latin typeface="Lora"/>
                <a:ea typeface="Lora"/>
                <a:cs typeface="Lora"/>
                <a:sym typeface="Lora"/>
              </a:rPr>
              <a:t>, </a:t>
            </a:r>
            <a:r>
              <a:rPr b="1" lang="en">
                <a:solidFill>
                  <a:schemeClr val="dk1"/>
                </a:solidFill>
                <a:latin typeface="Lora"/>
                <a:ea typeface="Lora"/>
                <a:cs typeface="Lora"/>
                <a:sym typeface="Lora"/>
              </a:rPr>
              <a:t>medications</a:t>
            </a:r>
            <a:r>
              <a:rPr lang="en">
                <a:solidFill>
                  <a:schemeClr val="dk1"/>
                </a:solidFill>
                <a:latin typeface="Lora"/>
                <a:ea typeface="Lora"/>
                <a:cs typeface="Lora"/>
                <a:sym typeface="Lora"/>
              </a:rPr>
              <a:t>, and </a:t>
            </a:r>
            <a:r>
              <a:rPr b="1" lang="en">
                <a:solidFill>
                  <a:schemeClr val="dk1"/>
                </a:solidFill>
                <a:latin typeface="Lora"/>
                <a:ea typeface="Lora"/>
                <a:cs typeface="Lora"/>
                <a:sym typeface="Lora"/>
              </a:rPr>
              <a:t>treatments</a:t>
            </a:r>
            <a:r>
              <a:rPr lang="en">
                <a:solidFill>
                  <a:schemeClr val="dk1"/>
                </a:solidFill>
                <a:latin typeface="Lora"/>
                <a:ea typeface="Lora"/>
                <a:cs typeface="Lora"/>
                <a:sym typeface="Lora"/>
              </a:rPr>
              <a:t> for patients care using computers, and it involves </a:t>
            </a:r>
            <a:r>
              <a:rPr b="1" lang="en">
                <a:solidFill>
                  <a:schemeClr val="dk1"/>
                </a:solidFill>
                <a:latin typeface="Lora"/>
                <a:ea typeface="Lora"/>
                <a:cs typeface="Lora"/>
                <a:sym typeface="Lora"/>
              </a:rPr>
              <a:t>electronic communication</a:t>
            </a:r>
            <a:r>
              <a:rPr lang="en">
                <a:solidFill>
                  <a:schemeClr val="dk1"/>
                </a:solidFill>
                <a:latin typeface="Lora"/>
                <a:ea typeface="Lora"/>
                <a:cs typeface="Lora"/>
                <a:sym typeface="Lora"/>
              </a:rPr>
              <a:t> of the orders.</a:t>
            </a:r>
            <a:r>
              <a:rPr baseline="30000" lang="en">
                <a:solidFill>
                  <a:schemeClr val="dk1"/>
                </a:solidFill>
                <a:latin typeface="Lora"/>
                <a:ea typeface="Lora"/>
                <a:cs typeface="Lora"/>
                <a:sym typeface="Lora"/>
              </a:rPr>
              <a:t>2</a:t>
            </a:r>
            <a:r>
              <a:rPr lang="en">
                <a:solidFill>
                  <a:schemeClr val="dk1"/>
                </a:solidFill>
                <a:latin typeface="Lora"/>
                <a:ea typeface="Lora"/>
                <a:cs typeface="Lora"/>
                <a:sym typeface="Lora"/>
              </a:rPr>
              <a:t> </a:t>
            </a:r>
            <a:endParaRPr>
              <a:solidFill>
                <a:srgbClr val="292934"/>
              </a:solidFill>
              <a:latin typeface="Lora"/>
              <a:ea typeface="Lora"/>
              <a:cs typeface="Lora"/>
              <a:sym typeface="Lora"/>
            </a:endParaRPr>
          </a:p>
        </p:txBody>
      </p:sp>
      <p:graphicFrame>
        <p:nvGraphicFramePr>
          <p:cNvPr id="331" name="Google Shape;331;p38"/>
          <p:cNvGraphicFramePr/>
          <p:nvPr/>
        </p:nvGraphicFramePr>
        <p:xfrm>
          <a:off x="952500" y="5621188"/>
          <a:ext cx="3000000" cy="3000000"/>
        </p:xfrm>
        <a:graphic>
          <a:graphicData uri="http://schemas.openxmlformats.org/drawingml/2006/table">
            <a:tbl>
              <a:tblPr>
                <a:noFill/>
                <a:tableStyleId>{6102BA56-9DD8-4B60-880A-62BAC192E3D7}</a:tableStyleId>
              </a:tblPr>
              <a:tblGrid>
                <a:gridCol w="6324600"/>
              </a:tblGrid>
              <a:tr h="540475">
                <a:tc>
                  <a:txBody>
                    <a:bodyPr/>
                    <a:lstStyle/>
                    <a:p>
                      <a:pPr indent="0" lvl="0" marL="0" rtl="0" algn="ctr">
                        <a:spcBef>
                          <a:spcPts val="1200"/>
                        </a:spcBef>
                        <a:spcAft>
                          <a:spcPts val="1200"/>
                        </a:spcAft>
                        <a:buClr>
                          <a:schemeClr val="dk1"/>
                        </a:buClr>
                        <a:buSzPts val="1100"/>
                        <a:buFont typeface="Arial"/>
                        <a:buNone/>
                      </a:pPr>
                      <a:r>
                        <a:rPr b="1" lang="en">
                          <a:solidFill>
                            <a:schemeClr val="dk1"/>
                          </a:solidFill>
                          <a:latin typeface="Lora"/>
                          <a:ea typeface="Lora"/>
                          <a:cs typeface="Lora"/>
                          <a:sym typeface="Lora"/>
                        </a:rPr>
                        <a:t>CPOE has different terminologies which have the same function:</a:t>
                      </a:r>
                      <a:endParaRPr b="1"/>
                    </a:p>
                  </a:txBody>
                  <a:tcPr marT="91425" marB="91425" marR="91425" marL="91425">
                    <a:solidFill>
                      <a:srgbClr val="AAD3BD"/>
                    </a:solidFill>
                  </a:tcPr>
                </a:tc>
              </a:tr>
              <a:tr h="381000">
                <a:tc>
                  <a:txBody>
                    <a:bodyPr/>
                    <a:lstStyle/>
                    <a:p>
                      <a:pPr indent="0" lvl="0" marL="0" rtl="0" algn="l">
                        <a:spcBef>
                          <a:spcPts val="0"/>
                        </a:spcBef>
                        <a:spcAft>
                          <a:spcPts val="0"/>
                        </a:spcAft>
                        <a:buNone/>
                      </a:pPr>
                      <a:r>
                        <a:rPr lang="en">
                          <a:solidFill>
                            <a:schemeClr val="dk1"/>
                          </a:solidFill>
                          <a:latin typeface="Lora"/>
                          <a:ea typeface="Lora"/>
                          <a:cs typeface="Lora"/>
                          <a:sym typeface="Lora"/>
                        </a:rPr>
                        <a:t>Computerized Physician Order Entry.</a:t>
                      </a:r>
                      <a:endParaRPr/>
                    </a:p>
                  </a:txBody>
                  <a:tcPr marT="91425" marB="91425" marR="91425" marL="91425"/>
                </a:tc>
              </a:tr>
              <a:tr h="381000">
                <a:tc>
                  <a:txBody>
                    <a:bodyPr/>
                    <a:lstStyle/>
                    <a:p>
                      <a:pPr indent="0" lvl="0" marL="0" rtl="0" algn="l">
                        <a:spcBef>
                          <a:spcPts val="0"/>
                        </a:spcBef>
                        <a:spcAft>
                          <a:spcPts val="0"/>
                        </a:spcAft>
                        <a:buNone/>
                      </a:pPr>
                      <a:r>
                        <a:rPr lang="en">
                          <a:solidFill>
                            <a:schemeClr val="dk1"/>
                          </a:solidFill>
                          <a:latin typeface="Lora"/>
                          <a:ea typeface="Lora"/>
                          <a:cs typeface="Lora"/>
                          <a:sym typeface="Lora"/>
                        </a:rPr>
                        <a:t>Computerized Provider Order Entry.</a:t>
                      </a:r>
                      <a:endParaRPr/>
                    </a:p>
                  </a:txBody>
                  <a:tcPr marT="91425" marB="91425" marR="91425" marL="91425"/>
                </a:tc>
              </a:tr>
              <a:tr h="381000">
                <a:tc>
                  <a:txBody>
                    <a:bodyPr/>
                    <a:lstStyle/>
                    <a:p>
                      <a:pPr indent="0" lvl="0" marL="0" rtl="0" algn="l">
                        <a:spcBef>
                          <a:spcPts val="0"/>
                        </a:spcBef>
                        <a:spcAft>
                          <a:spcPts val="0"/>
                        </a:spcAft>
                        <a:buNone/>
                      </a:pPr>
                      <a:r>
                        <a:rPr lang="en">
                          <a:solidFill>
                            <a:schemeClr val="dk1"/>
                          </a:solidFill>
                          <a:latin typeface="Lora"/>
                          <a:ea typeface="Lora"/>
                          <a:cs typeface="Lora"/>
                          <a:sym typeface="Lora"/>
                        </a:rPr>
                        <a:t>Computerized Provider Order Management (</a:t>
                      </a:r>
                      <a:r>
                        <a:rPr lang="en">
                          <a:solidFill>
                            <a:srgbClr val="E69138"/>
                          </a:solidFill>
                          <a:latin typeface="Lora"/>
                          <a:ea typeface="Lora"/>
                          <a:cs typeface="Lora"/>
                          <a:sym typeface="Lora"/>
                        </a:rPr>
                        <a:t>CPOM</a:t>
                      </a:r>
                      <a:r>
                        <a:rPr lang="en">
                          <a:solidFill>
                            <a:schemeClr val="dk1"/>
                          </a:solidFill>
                          <a:latin typeface="Lora"/>
                          <a:ea typeface="Lora"/>
                          <a:cs typeface="Lora"/>
                          <a:sym typeface="Lora"/>
                        </a:rPr>
                        <a:t>)</a:t>
                      </a:r>
                      <a:endParaRPr/>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9"/>
          <p:cNvSpPr txBox="1"/>
          <p:nvPr/>
        </p:nvSpPr>
        <p:spPr>
          <a:xfrm>
            <a:off x="1696800" y="352425"/>
            <a:ext cx="4836000" cy="7314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CPOE</a:t>
            </a:r>
            <a:endParaRPr>
              <a:solidFill>
                <a:srgbClr val="00854C"/>
              </a:solidFill>
            </a:endParaRPr>
          </a:p>
        </p:txBody>
      </p:sp>
      <p:graphicFrame>
        <p:nvGraphicFramePr>
          <p:cNvPr id="337" name="Google Shape;337;p39"/>
          <p:cNvGraphicFramePr/>
          <p:nvPr/>
        </p:nvGraphicFramePr>
        <p:xfrm>
          <a:off x="251625" y="1582013"/>
          <a:ext cx="3000000" cy="3000000"/>
        </p:xfrm>
        <a:graphic>
          <a:graphicData uri="http://schemas.openxmlformats.org/drawingml/2006/table">
            <a:tbl>
              <a:tblPr>
                <a:noFill/>
                <a:tableStyleId>{6102BA56-9DD8-4B60-880A-62BAC192E3D7}</a:tableStyleId>
              </a:tblPr>
              <a:tblGrid>
                <a:gridCol w="2575450"/>
                <a:gridCol w="2575450"/>
                <a:gridCol w="2575450"/>
              </a:tblGrid>
              <a:tr h="549275">
                <a:tc gridSpan="3">
                  <a:txBody>
                    <a:bodyPr/>
                    <a:lstStyle/>
                    <a:p>
                      <a:pPr indent="0" lvl="0" marL="0" rtl="0" algn="ctr">
                        <a:spcBef>
                          <a:spcPts val="0"/>
                        </a:spcBef>
                        <a:spcAft>
                          <a:spcPts val="0"/>
                        </a:spcAft>
                        <a:buNone/>
                      </a:pPr>
                      <a:r>
                        <a:rPr b="1" lang="en" sz="2000">
                          <a:solidFill>
                            <a:srgbClr val="FFFFFF"/>
                          </a:solidFill>
                          <a:latin typeface="Lora"/>
                          <a:ea typeface="Lora"/>
                          <a:cs typeface="Lora"/>
                          <a:sym typeface="Lora"/>
                        </a:rPr>
                        <a:t>What CPOE Does?</a:t>
                      </a:r>
                      <a:endParaRPr b="1" sz="2000">
                        <a:solidFill>
                          <a:srgbClr val="FFFFFF"/>
                        </a:solidFill>
                        <a:latin typeface="Lora"/>
                        <a:ea typeface="Lora"/>
                        <a:cs typeface="Lora"/>
                        <a:sym typeface="Lora"/>
                      </a:endParaRPr>
                    </a:p>
                  </a:txBody>
                  <a:tcPr marT="91425" marB="91425" marR="91425" marL="91425" anchor="ctr">
                    <a:solidFill>
                      <a:srgbClr val="1A9988"/>
                    </a:solidFill>
                  </a:tcPr>
                </a:tc>
                <a:tc hMerge="1"/>
                <a:tc hMerge="1"/>
              </a:tr>
              <a:tr h="585050">
                <a:tc gridSpan="3">
                  <a:txBody>
                    <a:bodyPr/>
                    <a:lstStyle/>
                    <a:p>
                      <a:pPr indent="0" lvl="0" marL="0" rtl="0" algn="ctr">
                        <a:spcBef>
                          <a:spcPts val="1200"/>
                        </a:spcBef>
                        <a:spcAft>
                          <a:spcPts val="1200"/>
                        </a:spcAft>
                        <a:buNone/>
                      </a:pPr>
                      <a:r>
                        <a:rPr lang="en">
                          <a:solidFill>
                            <a:srgbClr val="CC0000"/>
                          </a:solidFill>
                          <a:latin typeface="Lora"/>
                          <a:ea typeface="Lora"/>
                          <a:cs typeface="Lora"/>
                          <a:sym typeface="Lora"/>
                        </a:rPr>
                        <a:t>Provides Decision Support</a:t>
                      </a:r>
                      <a:r>
                        <a:rPr b="1" lang="en">
                          <a:solidFill>
                            <a:srgbClr val="CC0000"/>
                          </a:solidFill>
                          <a:latin typeface="Lora"/>
                          <a:ea typeface="Lora"/>
                          <a:cs typeface="Lora"/>
                          <a:sym typeface="Lora"/>
                        </a:rPr>
                        <a:t>.</a:t>
                      </a:r>
                      <a:r>
                        <a:rPr baseline="30000" lang="en">
                          <a:solidFill>
                            <a:schemeClr val="dk1"/>
                          </a:solidFill>
                          <a:latin typeface="Lora"/>
                          <a:ea typeface="Lora"/>
                          <a:cs typeface="Lora"/>
                          <a:sym typeface="Lora"/>
                        </a:rPr>
                        <a:t>1</a:t>
                      </a:r>
                      <a:endParaRPr baseline="30000">
                        <a:latin typeface="Lora"/>
                        <a:ea typeface="Lora"/>
                        <a:cs typeface="Lora"/>
                        <a:sym typeface="Lora"/>
                      </a:endParaRPr>
                    </a:p>
                  </a:txBody>
                  <a:tcPr marT="91425" marB="91425" marR="91425" marL="91425" anchor="ctr"/>
                </a:tc>
                <a:tc hMerge="1"/>
                <a:tc hMerge="1"/>
              </a:tr>
              <a:tr h="969650">
                <a:tc>
                  <a:txBody>
                    <a:bodyPr/>
                    <a:lstStyle/>
                    <a:p>
                      <a:pPr indent="0" lvl="0" marL="0" rtl="0" algn="ctr">
                        <a:spcBef>
                          <a:spcPts val="1200"/>
                        </a:spcBef>
                        <a:spcAft>
                          <a:spcPts val="0"/>
                        </a:spcAft>
                        <a:buNone/>
                      </a:pPr>
                      <a:r>
                        <a:rPr lang="en">
                          <a:solidFill>
                            <a:schemeClr val="dk1"/>
                          </a:solidFill>
                          <a:latin typeface="Lora"/>
                          <a:ea typeface="Lora"/>
                          <a:cs typeface="Lora"/>
                          <a:sym typeface="Lora"/>
                        </a:rPr>
                        <a:t>Warns of Drug Interactions:</a:t>
                      </a:r>
                      <a:endParaRPr>
                        <a:solidFill>
                          <a:schemeClr val="dk1"/>
                        </a:solidFill>
                        <a:latin typeface="Lora"/>
                        <a:ea typeface="Lora"/>
                        <a:cs typeface="Lora"/>
                        <a:sym typeface="Lora"/>
                      </a:endParaRPr>
                    </a:p>
                    <a:p>
                      <a:pPr indent="0" lvl="0" marL="0" rtl="0" algn="ctr">
                        <a:spcBef>
                          <a:spcPts val="1200"/>
                        </a:spcBef>
                        <a:spcAft>
                          <a:spcPts val="1200"/>
                        </a:spcAft>
                        <a:buNone/>
                      </a:pPr>
                      <a:r>
                        <a:rPr lang="en">
                          <a:solidFill>
                            <a:schemeClr val="dk1"/>
                          </a:solidFill>
                          <a:latin typeface="Lora"/>
                          <a:ea typeface="Lora"/>
                          <a:cs typeface="Lora"/>
                          <a:sym typeface="Lora"/>
                        </a:rPr>
                        <a:t>Drug-Drug, Drug-Allergy, Drug-Food.</a:t>
                      </a:r>
                      <a:endParaRPr>
                        <a:latin typeface="Lora"/>
                        <a:ea typeface="Lora"/>
                        <a:cs typeface="Lora"/>
                        <a:sym typeface="Lora"/>
                      </a:endParaRPr>
                    </a:p>
                  </a:txBody>
                  <a:tcPr marT="91425" marB="91425" marR="91425" marL="91425" anchor="ctr"/>
                </a:tc>
                <a:tc>
                  <a:txBody>
                    <a:bodyPr/>
                    <a:lstStyle/>
                    <a:p>
                      <a:pPr indent="-317500" lvl="0" marL="457200" rtl="0" algn="ctr">
                        <a:spcBef>
                          <a:spcPts val="1200"/>
                        </a:spcBef>
                        <a:spcAft>
                          <a:spcPts val="0"/>
                        </a:spcAft>
                        <a:buSzPts val="1400"/>
                        <a:buFont typeface="Lora"/>
                        <a:buChar char="🌟"/>
                      </a:pPr>
                      <a:r>
                        <a:rPr lang="en">
                          <a:latin typeface="Lora"/>
                          <a:ea typeface="Lora"/>
                          <a:cs typeface="Lora"/>
                          <a:sym typeface="Lora"/>
                        </a:rPr>
                        <a:t>Checks Dosing.</a:t>
                      </a:r>
                      <a:endParaRPr>
                        <a:latin typeface="Lora"/>
                        <a:ea typeface="Lora"/>
                        <a:cs typeface="Lora"/>
                        <a:sym typeface="Lora"/>
                      </a:endParaRPr>
                    </a:p>
                  </a:txBody>
                  <a:tcPr marT="91425" marB="91425" marR="91425" marL="91425" anchor="ctr"/>
                </a:tc>
                <a:tc>
                  <a:txBody>
                    <a:bodyPr/>
                    <a:lstStyle/>
                    <a:p>
                      <a:pPr indent="0" lvl="0" marL="0" rtl="0" algn="ctr">
                        <a:spcBef>
                          <a:spcPts val="1200"/>
                        </a:spcBef>
                        <a:spcAft>
                          <a:spcPts val="1200"/>
                        </a:spcAft>
                        <a:buNone/>
                      </a:pPr>
                      <a:r>
                        <a:rPr lang="en">
                          <a:solidFill>
                            <a:schemeClr val="dk1"/>
                          </a:solidFill>
                          <a:latin typeface="Lora"/>
                          <a:ea typeface="Lora"/>
                          <a:cs typeface="Lora"/>
                          <a:sym typeface="Lora"/>
                        </a:rPr>
                        <a:t>Reduces Transcription Error.</a:t>
                      </a:r>
                      <a:endParaRPr>
                        <a:latin typeface="Lora"/>
                        <a:ea typeface="Lora"/>
                        <a:cs typeface="Lora"/>
                        <a:sym typeface="Lora"/>
                      </a:endParaRPr>
                    </a:p>
                  </a:txBody>
                  <a:tcPr marT="91425" marB="91425" marR="91425" marL="91425" anchor="ctr"/>
                </a:tc>
              </a:tr>
              <a:tr h="707375">
                <a:tc>
                  <a:txBody>
                    <a:bodyPr/>
                    <a:lstStyle/>
                    <a:p>
                      <a:pPr indent="0" lvl="0" marL="0" rtl="0" algn="ctr">
                        <a:spcBef>
                          <a:spcPts val="1200"/>
                        </a:spcBef>
                        <a:spcAft>
                          <a:spcPts val="1200"/>
                        </a:spcAft>
                        <a:buNone/>
                      </a:pPr>
                      <a:r>
                        <a:rPr lang="en">
                          <a:solidFill>
                            <a:schemeClr val="dk1"/>
                          </a:solidFill>
                          <a:latin typeface="Lora"/>
                          <a:ea typeface="Lora"/>
                          <a:cs typeface="Lora"/>
                          <a:sym typeface="Lora"/>
                        </a:rPr>
                        <a:t>Reduces number of lost orders.</a:t>
                      </a:r>
                      <a:r>
                        <a:rPr baseline="30000" lang="en">
                          <a:solidFill>
                            <a:schemeClr val="dk1"/>
                          </a:solidFill>
                          <a:latin typeface="Lora"/>
                          <a:ea typeface="Lora"/>
                          <a:cs typeface="Lora"/>
                          <a:sym typeface="Lora"/>
                        </a:rPr>
                        <a:t>2</a:t>
                      </a:r>
                      <a:r>
                        <a:rPr lang="en">
                          <a:solidFill>
                            <a:schemeClr val="dk1"/>
                          </a:solidFill>
                          <a:latin typeface="Lora"/>
                          <a:ea typeface="Lora"/>
                          <a:cs typeface="Lora"/>
                          <a:sym typeface="Lora"/>
                        </a:rPr>
                        <a:t> </a:t>
                      </a:r>
                      <a:endParaRPr>
                        <a:solidFill>
                          <a:schemeClr val="dk1"/>
                        </a:solidFill>
                        <a:latin typeface="Lora"/>
                        <a:ea typeface="Lora"/>
                        <a:cs typeface="Lora"/>
                        <a:sym typeface="Lora"/>
                      </a:endParaRPr>
                    </a:p>
                  </a:txBody>
                  <a:tcPr marT="91425" marB="91425" marR="91425" marL="91425" anchor="ctr"/>
                </a:tc>
                <a:tc>
                  <a:txBody>
                    <a:bodyPr/>
                    <a:lstStyle/>
                    <a:p>
                      <a:pPr indent="0" lvl="0" marL="0" rtl="0" algn="ctr">
                        <a:spcBef>
                          <a:spcPts val="1200"/>
                        </a:spcBef>
                        <a:spcAft>
                          <a:spcPts val="1200"/>
                        </a:spcAft>
                        <a:buNone/>
                      </a:pPr>
                      <a:r>
                        <a:rPr lang="en">
                          <a:solidFill>
                            <a:schemeClr val="dk1"/>
                          </a:solidFill>
                          <a:latin typeface="Lora"/>
                          <a:ea typeface="Lora"/>
                          <a:cs typeface="Lora"/>
                          <a:sym typeface="Lora"/>
                        </a:rPr>
                        <a:t>Reduces duplicative diagnostic testing.</a:t>
                      </a:r>
                      <a:r>
                        <a:rPr baseline="30000" lang="en">
                          <a:solidFill>
                            <a:schemeClr val="dk1"/>
                          </a:solidFill>
                          <a:latin typeface="Lora"/>
                          <a:ea typeface="Lora"/>
                          <a:cs typeface="Lora"/>
                          <a:sym typeface="Lora"/>
                        </a:rPr>
                        <a:t>3</a:t>
                      </a:r>
                      <a:r>
                        <a:rPr lang="en">
                          <a:solidFill>
                            <a:schemeClr val="dk1"/>
                          </a:solidFill>
                          <a:latin typeface="Lora"/>
                          <a:ea typeface="Lora"/>
                          <a:cs typeface="Lora"/>
                          <a:sym typeface="Lora"/>
                        </a:rPr>
                        <a:t> </a:t>
                      </a:r>
                      <a:endParaRPr>
                        <a:solidFill>
                          <a:srgbClr val="BF9000"/>
                        </a:solidFill>
                        <a:latin typeface="Lora"/>
                        <a:ea typeface="Lora"/>
                        <a:cs typeface="Lora"/>
                        <a:sym typeface="Lora"/>
                      </a:endParaRPr>
                    </a:p>
                  </a:txBody>
                  <a:tcPr marT="91425" marB="91425" marR="91425" marL="91425" anchor="ctr"/>
                </a:tc>
                <a:tc>
                  <a:txBody>
                    <a:bodyPr/>
                    <a:lstStyle/>
                    <a:p>
                      <a:pPr indent="0" lvl="0" marL="0" rtl="0" algn="ctr">
                        <a:spcBef>
                          <a:spcPts val="1200"/>
                        </a:spcBef>
                        <a:spcAft>
                          <a:spcPts val="1200"/>
                        </a:spcAft>
                        <a:buNone/>
                      </a:pPr>
                      <a:r>
                        <a:rPr lang="en">
                          <a:solidFill>
                            <a:schemeClr val="dk1"/>
                          </a:solidFill>
                          <a:latin typeface="Lora"/>
                          <a:ea typeface="Lora"/>
                          <a:cs typeface="Lora"/>
                          <a:sym typeface="Lora"/>
                        </a:rPr>
                        <a:t>Recommends cost effective, therapeutic alternatives</a:t>
                      </a:r>
                      <a:endParaRPr>
                        <a:solidFill>
                          <a:schemeClr val="dk1"/>
                        </a:solidFill>
                        <a:latin typeface="Lora"/>
                        <a:ea typeface="Lora"/>
                        <a:cs typeface="Lora"/>
                        <a:sym typeface="Lora"/>
                      </a:endParaRPr>
                    </a:p>
                  </a:txBody>
                  <a:tcPr marT="91425" marB="91425" marR="91425" marL="91425" anchor="ctr"/>
                </a:tc>
              </a:tr>
            </a:tbl>
          </a:graphicData>
        </a:graphic>
      </p:graphicFrame>
      <p:sp>
        <p:nvSpPr>
          <p:cNvPr id="338" name="Google Shape;338;p39"/>
          <p:cNvSpPr txBox="1"/>
          <p:nvPr/>
        </p:nvSpPr>
        <p:spPr>
          <a:xfrm>
            <a:off x="0" y="5502125"/>
            <a:ext cx="3656100" cy="17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Technical infrastructure:</a:t>
            </a:r>
            <a:endParaRPr>
              <a:solidFill>
                <a:srgbClr val="BF9000"/>
              </a:solidFill>
              <a:latin typeface="Lora"/>
              <a:ea typeface="Lora"/>
              <a:cs typeface="Lora"/>
              <a:sym typeface="Lora"/>
            </a:endParaRPr>
          </a:p>
          <a:p>
            <a:pPr indent="-317500" lvl="0" marL="457200" rtl="0" algn="l">
              <a:lnSpc>
                <a:spcPct val="115000"/>
              </a:lnSpc>
              <a:spcBef>
                <a:spcPts val="1200"/>
              </a:spcBef>
              <a:spcAft>
                <a:spcPts val="0"/>
              </a:spcAft>
              <a:buClr>
                <a:srgbClr val="000000"/>
              </a:buClr>
              <a:buSzPts val="1400"/>
              <a:buFont typeface="Lora"/>
              <a:buChar char="🌟"/>
            </a:pPr>
            <a:r>
              <a:rPr lang="en">
                <a:latin typeface="Lora"/>
                <a:ea typeface="Lora"/>
                <a:cs typeface="Lora"/>
                <a:sym typeface="Lora"/>
              </a:rPr>
              <a:t>EHR</a:t>
            </a:r>
            <a:endParaRPr>
              <a:latin typeface="Lora"/>
              <a:ea typeface="Lora"/>
              <a:cs typeface="Lora"/>
              <a:sym typeface="Lora"/>
            </a:endParaRPr>
          </a:p>
          <a:p>
            <a:pPr indent="-317500" lvl="0" marL="457200" rtl="0" algn="l">
              <a:lnSpc>
                <a:spcPct val="115000"/>
              </a:lnSpc>
              <a:spcBef>
                <a:spcPts val="0"/>
              </a:spcBef>
              <a:spcAft>
                <a:spcPts val="0"/>
              </a:spcAft>
              <a:buClr>
                <a:srgbClr val="000000"/>
              </a:buClr>
              <a:buSzPts val="1400"/>
              <a:buFont typeface="Lora"/>
              <a:buChar char="●"/>
            </a:pPr>
            <a:r>
              <a:rPr lang="en">
                <a:latin typeface="Lora"/>
                <a:ea typeface="Lora"/>
                <a:cs typeface="Lora"/>
                <a:sym typeface="Lora"/>
              </a:rPr>
              <a:t>Drug information database</a:t>
            </a:r>
            <a:endParaRPr>
              <a:latin typeface="Lora"/>
              <a:ea typeface="Lora"/>
              <a:cs typeface="Lora"/>
              <a:sym typeface="Lora"/>
            </a:endParaRPr>
          </a:p>
          <a:p>
            <a:pPr indent="-317500" lvl="0" marL="457200" rtl="0" algn="l">
              <a:lnSpc>
                <a:spcPct val="115000"/>
              </a:lnSpc>
              <a:spcBef>
                <a:spcPts val="0"/>
              </a:spcBef>
              <a:spcAft>
                <a:spcPts val="0"/>
              </a:spcAft>
              <a:buClr>
                <a:srgbClr val="000000"/>
              </a:buClr>
              <a:buSzPts val="1400"/>
              <a:buFont typeface="Lora"/>
              <a:buChar char="●"/>
            </a:pPr>
            <a:r>
              <a:rPr lang="en">
                <a:latin typeface="Lora"/>
                <a:ea typeface="Lora"/>
                <a:cs typeface="Lora"/>
                <a:sym typeface="Lora"/>
              </a:rPr>
              <a:t>DSS</a:t>
            </a:r>
            <a:endParaRPr>
              <a:latin typeface="Lora"/>
              <a:ea typeface="Lora"/>
              <a:cs typeface="Lora"/>
              <a:sym typeface="Lora"/>
            </a:endParaRPr>
          </a:p>
          <a:p>
            <a:pPr indent="-317500" lvl="0" marL="457200" rtl="0" algn="l">
              <a:lnSpc>
                <a:spcPct val="115000"/>
              </a:lnSpc>
              <a:spcBef>
                <a:spcPts val="0"/>
              </a:spcBef>
              <a:spcAft>
                <a:spcPts val="0"/>
              </a:spcAft>
              <a:buClr>
                <a:srgbClr val="000000"/>
              </a:buClr>
              <a:buSzPts val="1400"/>
              <a:buFont typeface="Lora"/>
              <a:buChar char="●"/>
            </a:pPr>
            <a:r>
              <a:rPr lang="en">
                <a:latin typeface="Lora"/>
                <a:ea typeface="Lora"/>
                <a:cs typeface="Lora"/>
                <a:sym typeface="Lora"/>
              </a:rPr>
              <a:t>Others:</a:t>
            </a:r>
            <a:r>
              <a:rPr b="1" lang="en">
                <a:latin typeface="Lora"/>
                <a:ea typeface="Lora"/>
                <a:cs typeface="Lora"/>
                <a:sym typeface="Lora"/>
              </a:rPr>
              <a:t> CPOE, EHR and DSS.</a:t>
            </a:r>
            <a:endParaRPr>
              <a:solidFill>
                <a:srgbClr val="292934"/>
              </a:solidFill>
              <a:latin typeface="Lora"/>
              <a:ea typeface="Lora"/>
              <a:cs typeface="Lora"/>
              <a:sym typeface="Lora"/>
            </a:endParaRPr>
          </a:p>
        </p:txBody>
      </p:sp>
      <p:graphicFrame>
        <p:nvGraphicFramePr>
          <p:cNvPr id="339" name="Google Shape;339;p39"/>
          <p:cNvGraphicFramePr/>
          <p:nvPr/>
        </p:nvGraphicFramePr>
        <p:xfrm>
          <a:off x="4187878" y="5610513"/>
          <a:ext cx="3000000" cy="3000000"/>
        </p:xfrm>
        <a:graphic>
          <a:graphicData uri="http://schemas.openxmlformats.org/drawingml/2006/table">
            <a:tbl>
              <a:tblPr>
                <a:noFill/>
                <a:tableStyleId>{6102BA56-9DD8-4B60-880A-62BAC192E3D7}</a:tableStyleId>
              </a:tblPr>
              <a:tblGrid>
                <a:gridCol w="1197025"/>
                <a:gridCol w="1612425"/>
                <a:gridCol w="1077025"/>
              </a:tblGrid>
              <a:tr h="706050">
                <a:tc rowSpan="5">
                  <a:txBody>
                    <a:bodyPr/>
                    <a:lstStyle/>
                    <a:p>
                      <a:pPr indent="0" lvl="0" marL="0" rtl="0" algn="ctr">
                        <a:lnSpc>
                          <a:spcPct val="115000"/>
                        </a:lnSpc>
                        <a:spcBef>
                          <a:spcPts val="1200"/>
                        </a:spcBef>
                        <a:spcAft>
                          <a:spcPts val="0"/>
                        </a:spcAft>
                        <a:buNone/>
                      </a:pPr>
                      <a:r>
                        <a:t/>
                      </a:r>
                      <a:endParaRPr b="1" sz="2500">
                        <a:solidFill>
                          <a:schemeClr val="lt1"/>
                        </a:solidFill>
                        <a:latin typeface="Lora"/>
                        <a:ea typeface="Lora"/>
                        <a:cs typeface="Lora"/>
                        <a:sym typeface="Lora"/>
                      </a:endParaRPr>
                    </a:p>
                    <a:p>
                      <a:pPr indent="0" lvl="0" marL="0" rtl="0" algn="ctr">
                        <a:lnSpc>
                          <a:spcPct val="115000"/>
                        </a:lnSpc>
                        <a:spcBef>
                          <a:spcPts val="1200"/>
                        </a:spcBef>
                        <a:spcAft>
                          <a:spcPts val="0"/>
                        </a:spcAft>
                        <a:buNone/>
                      </a:pPr>
                      <a:r>
                        <a:t/>
                      </a:r>
                      <a:endParaRPr b="1" sz="2500">
                        <a:solidFill>
                          <a:schemeClr val="lt1"/>
                        </a:solidFill>
                        <a:latin typeface="Lora"/>
                        <a:ea typeface="Lora"/>
                        <a:cs typeface="Lora"/>
                        <a:sym typeface="Lora"/>
                      </a:endParaRPr>
                    </a:p>
                    <a:p>
                      <a:pPr indent="0" lvl="0" marL="0" rtl="0" algn="l">
                        <a:lnSpc>
                          <a:spcPct val="115000"/>
                        </a:lnSpc>
                        <a:spcBef>
                          <a:spcPts val="1200"/>
                        </a:spcBef>
                        <a:spcAft>
                          <a:spcPts val="0"/>
                        </a:spcAft>
                        <a:buNone/>
                      </a:pPr>
                      <a:r>
                        <a:t/>
                      </a:r>
                      <a:endParaRPr b="1" sz="2500">
                        <a:solidFill>
                          <a:schemeClr val="lt1"/>
                        </a:solidFill>
                        <a:latin typeface="Lora"/>
                        <a:ea typeface="Lora"/>
                        <a:cs typeface="Lora"/>
                        <a:sym typeface="Lora"/>
                      </a:endParaRPr>
                    </a:p>
                    <a:p>
                      <a:pPr indent="0" lvl="0" marL="0" rtl="0" algn="ctr">
                        <a:spcBef>
                          <a:spcPts val="1200"/>
                        </a:spcBef>
                        <a:spcAft>
                          <a:spcPts val="0"/>
                        </a:spcAft>
                        <a:buNone/>
                      </a:pPr>
                      <a:r>
                        <a:rPr b="1" lang="en" sz="2500">
                          <a:solidFill>
                            <a:schemeClr val="lt1"/>
                          </a:solidFill>
                          <a:latin typeface="Lora"/>
                          <a:ea typeface="Lora"/>
                          <a:cs typeface="Lora"/>
                          <a:sym typeface="Lora"/>
                        </a:rPr>
                        <a:t>EHR</a:t>
                      </a:r>
                      <a:endParaRPr b="1" sz="2500">
                        <a:solidFill>
                          <a:schemeClr val="lt1"/>
                        </a:solidFill>
                        <a:latin typeface="Lora"/>
                        <a:ea typeface="Lora"/>
                        <a:cs typeface="Lora"/>
                        <a:sym typeface="Lora"/>
                      </a:endParaRPr>
                    </a:p>
                  </a:txBody>
                  <a:tcPr marT="91425" marB="91425" marR="91425" marL="91425">
                    <a:lnL cap="flat" cmpd="sng" w="9525">
                      <a:solidFill>
                        <a:srgbClr val="666666"/>
                      </a:solidFill>
                      <a:prstDash val="dot"/>
                      <a:round/>
                      <a:headEnd len="sm" w="sm" type="none"/>
                      <a:tailEnd len="sm" w="sm" type="none"/>
                    </a:lnL>
                    <a:lnR cap="flat" cmpd="sng" w="9525">
                      <a:solidFill>
                        <a:srgbClr val="666666"/>
                      </a:solidFill>
                      <a:prstDash val="dot"/>
                      <a:round/>
                      <a:headEnd len="sm" w="sm" type="none"/>
                      <a:tailEnd len="sm" w="sm" type="none"/>
                    </a:lnR>
                    <a:lnT cap="flat" cmpd="sng" w="9525">
                      <a:solidFill>
                        <a:srgbClr val="666666"/>
                      </a:solidFill>
                      <a:prstDash val="dot"/>
                      <a:round/>
                      <a:headEnd len="sm" w="sm" type="none"/>
                      <a:tailEnd len="sm" w="sm" type="none"/>
                    </a:lnT>
                    <a:lnB cap="flat" cmpd="sng" w="9525">
                      <a:solidFill>
                        <a:srgbClr val="666666"/>
                      </a:solidFill>
                      <a:prstDash val="dot"/>
                      <a:round/>
                      <a:headEnd len="sm" w="sm" type="none"/>
                      <a:tailEnd len="sm" w="sm" type="none"/>
                    </a:lnB>
                    <a:solidFill>
                      <a:srgbClr val="AAD3BD"/>
                    </a:solidFill>
                  </a:tcPr>
                </a:tc>
                <a:tc>
                  <a:txBody>
                    <a:bodyPr/>
                    <a:lstStyle/>
                    <a:p>
                      <a:pPr indent="0" lvl="0" marL="0" rtl="0" algn="ctr">
                        <a:lnSpc>
                          <a:spcPct val="115000"/>
                        </a:lnSpc>
                        <a:spcBef>
                          <a:spcPts val="1200"/>
                        </a:spcBef>
                        <a:spcAft>
                          <a:spcPts val="1200"/>
                        </a:spcAft>
                        <a:buClr>
                          <a:schemeClr val="dk1"/>
                        </a:buClr>
                        <a:buSzPts val="1100"/>
                        <a:buFont typeface="Arial"/>
                        <a:buNone/>
                      </a:pPr>
                      <a:r>
                        <a:rPr b="1" lang="en" sz="1500">
                          <a:solidFill>
                            <a:schemeClr val="dk2"/>
                          </a:solidFill>
                          <a:latin typeface="Lora"/>
                          <a:ea typeface="Lora"/>
                          <a:cs typeface="Lora"/>
                          <a:sym typeface="Lora"/>
                        </a:rPr>
                        <a:t>Documentation</a:t>
                      </a:r>
                      <a:endParaRPr b="1" sz="1500">
                        <a:solidFill>
                          <a:schemeClr val="dk2"/>
                        </a:solidFill>
                        <a:latin typeface="Lora"/>
                        <a:ea typeface="Lora"/>
                        <a:cs typeface="Lora"/>
                        <a:sym typeface="Lora"/>
                      </a:endParaRPr>
                    </a:p>
                  </a:txBody>
                  <a:tcPr marT="91425" marB="91425" marR="91425" marL="91425">
                    <a:lnL cap="flat" cmpd="sng" w="9525">
                      <a:solidFill>
                        <a:srgbClr val="666666"/>
                      </a:solidFill>
                      <a:prstDash val="dot"/>
                      <a:round/>
                      <a:headEnd len="sm" w="sm" type="none"/>
                      <a:tailEnd len="sm" w="sm" type="none"/>
                    </a:lnL>
                    <a:lnR cap="flat" cmpd="sng" w="9525">
                      <a:solidFill>
                        <a:srgbClr val="666666"/>
                      </a:solidFill>
                      <a:prstDash val="dot"/>
                      <a:round/>
                      <a:headEnd len="sm" w="sm" type="none"/>
                      <a:tailEnd len="sm" w="sm" type="none"/>
                    </a:lnR>
                    <a:lnT cap="flat" cmpd="sng" w="9525">
                      <a:solidFill>
                        <a:srgbClr val="666666"/>
                      </a:solidFill>
                      <a:prstDash val="dot"/>
                      <a:round/>
                      <a:headEnd len="sm" w="sm" type="none"/>
                      <a:tailEnd len="sm" w="sm" type="none"/>
                    </a:lnT>
                    <a:lnB cap="flat" cmpd="sng" w="9525">
                      <a:solidFill>
                        <a:srgbClr val="666666"/>
                      </a:solidFill>
                      <a:prstDash val="dot"/>
                      <a:round/>
                      <a:headEnd len="sm" w="sm" type="none"/>
                      <a:tailEnd len="sm" w="sm" type="none"/>
                    </a:lnB>
                    <a:solidFill>
                      <a:srgbClr val="F2F2F2"/>
                    </a:solidFill>
                  </a:tcPr>
                </a:tc>
                <a:tc rowSpan="5">
                  <a:txBody>
                    <a:bodyPr/>
                    <a:lstStyle/>
                    <a:p>
                      <a:pPr indent="0" lvl="0" marL="0" rtl="0" algn="ctr">
                        <a:spcBef>
                          <a:spcPts val="0"/>
                        </a:spcBef>
                        <a:spcAft>
                          <a:spcPts val="0"/>
                        </a:spcAft>
                        <a:buNone/>
                      </a:pPr>
                      <a:r>
                        <a:t/>
                      </a:r>
                      <a:endParaRPr b="1" sz="2500">
                        <a:solidFill>
                          <a:srgbClr val="FF0000"/>
                        </a:solidFill>
                        <a:latin typeface="Lora"/>
                        <a:ea typeface="Lora"/>
                        <a:cs typeface="Lora"/>
                        <a:sym typeface="Lora"/>
                      </a:endParaRPr>
                    </a:p>
                    <a:p>
                      <a:pPr indent="0" lvl="0" marL="0" rtl="0" algn="ctr">
                        <a:spcBef>
                          <a:spcPts val="0"/>
                        </a:spcBef>
                        <a:spcAft>
                          <a:spcPts val="0"/>
                        </a:spcAft>
                        <a:buNone/>
                      </a:pPr>
                      <a:r>
                        <a:t/>
                      </a:r>
                      <a:endParaRPr b="1" sz="2500">
                        <a:solidFill>
                          <a:srgbClr val="FF0000"/>
                        </a:solidFill>
                        <a:latin typeface="Lora"/>
                        <a:ea typeface="Lora"/>
                        <a:cs typeface="Lora"/>
                        <a:sym typeface="Lora"/>
                      </a:endParaRPr>
                    </a:p>
                    <a:p>
                      <a:pPr indent="0" lvl="0" marL="0" rtl="0" algn="ctr">
                        <a:spcBef>
                          <a:spcPts val="0"/>
                        </a:spcBef>
                        <a:spcAft>
                          <a:spcPts val="0"/>
                        </a:spcAft>
                        <a:buNone/>
                      </a:pPr>
                      <a:r>
                        <a:t/>
                      </a:r>
                      <a:endParaRPr b="1" sz="2500">
                        <a:solidFill>
                          <a:srgbClr val="FF0000"/>
                        </a:solidFill>
                        <a:latin typeface="Lora"/>
                        <a:ea typeface="Lora"/>
                        <a:cs typeface="Lora"/>
                        <a:sym typeface="Lora"/>
                      </a:endParaRPr>
                    </a:p>
                    <a:p>
                      <a:pPr indent="0" lvl="0" marL="0" rtl="0" algn="ctr">
                        <a:spcBef>
                          <a:spcPts val="0"/>
                        </a:spcBef>
                        <a:spcAft>
                          <a:spcPts val="0"/>
                        </a:spcAft>
                        <a:buNone/>
                      </a:pPr>
                      <a:r>
                        <a:t/>
                      </a:r>
                      <a:endParaRPr b="1" sz="2500">
                        <a:solidFill>
                          <a:srgbClr val="FF0000"/>
                        </a:solidFill>
                        <a:latin typeface="Lora"/>
                        <a:ea typeface="Lora"/>
                        <a:cs typeface="Lora"/>
                        <a:sym typeface="Lora"/>
                      </a:endParaRPr>
                    </a:p>
                    <a:p>
                      <a:pPr indent="0" lvl="0" marL="0" rtl="0" algn="ctr">
                        <a:spcBef>
                          <a:spcPts val="0"/>
                        </a:spcBef>
                        <a:spcAft>
                          <a:spcPts val="0"/>
                        </a:spcAft>
                        <a:buNone/>
                      </a:pPr>
                      <a:r>
                        <a:t/>
                      </a:r>
                      <a:endParaRPr b="1" sz="2500">
                        <a:solidFill>
                          <a:srgbClr val="FF0000"/>
                        </a:solidFill>
                        <a:latin typeface="Lora"/>
                        <a:ea typeface="Lora"/>
                        <a:cs typeface="Lora"/>
                        <a:sym typeface="Lora"/>
                      </a:endParaRPr>
                    </a:p>
                    <a:p>
                      <a:pPr indent="0" lvl="0" marL="0" rtl="0" algn="ctr">
                        <a:spcBef>
                          <a:spcPts val="0"/>
                        </a:spcBef>
                        <a:spcAft>
                          <a:spcPts val="0"/>
                        </a:spcAft>
                        <a:buNone/>
                      </a:pPr>
                      <a:r>
                        <a:rPr b="1" lang="en" sz="2500">
                          <a:solidFill>
                            <a:schemeClr val="lt1"/>
                          </a:solidFill>
                          <a:latin typeface="Lora"/>
                          <a:ea typeface="Lora"/>
                          <a:cs typeface="Lora"/>
                          <a:sym typeface="Lora"/>
                        </a:rPr>
                        <a:t>DSS</a:t>
                      </a:r>
                      <a:endParaRPr b="1" sz="2500">
                        <a:solidFill>
                          <a:schemeClr val="lt1"/>
                        </a:solidFill>
                        <a:latin typeface="Lora"/>
                        <a:ea typeface="Lora"/>
                        <a:cs typeface="Lora"/>
                        <a:sym typeface="Lora"/>
                      </a:endParaRPr>
                    </a:p>
                  </a:txBody>
                  <a:tcPr marT="91425" marB="91425" marR="91425" marL="91425">
                    <a:lnL cap="flat" cmpd="sng" w="9525">
                      <a:solidFill>
                        <a:srgbClr val="666666"/>
                      </a:solidFill>
                      <a:prstDash val="dot"/>
                      <a:round/>
                      <a:headEnd len="sm" w="sm" type="none"/>
                      <a:tailEnd len="sm" w="sm" type="none"/>
                    </a:lnL>
                    <a:lnR cap="flat" cmpd="sng" w="9525">
                      <a:solidFill>
                        <a:srgbClr val="666666"/>
                      </a:solidFill>
                      <a:prstDash val="dot"/>
                      <a:round/>
                      <a:headEnd len="sm" w="sm" type="none"/>
                      <a:tailEnd len="sm" w="sm" type="none"/>
                    </a:lnR>
                    <a:lnT cap="flat" cmpd="sng" w="9525">
                      <a:solidFill>
                        <a:srgbClr val="666666"/>
                      </a:solidFill>
                      <a:prstDash val="dot"/>
                      <a:round/>
                      <a:headEnd len="sm" w="sm" type="none"/>
                      <a:tailEnd len="sm" w="sm" type="none"/>
                    </a:lnT>
                    <a:lnB cap="flat" cmpd="sng" w="9525">
                      <a:solidFill>
                        <a:srgbClr val="666666"/>
                      </a:solidFill>
                      <a:prstDash val="dot"/>
                      <a:round/>
                      <a:headEnd len="sm" w="sm" type="none"/>
                      <a:tailEnd len="sm" w="sm" type="none"/>
                    </a:lnB>
                    <a:solidFill>
                      <a:srgbClr val="AAD3BD"/>
                    </a:solidFill>
                  </a:tcPr>
                </a:tc>
              </a:tr>
              <a:tr h="706050">
                <a:tc vMerge="1"/>
                <a:tc>
                  <a:txBody>
                    <a:bodyPr/>
                    <a:lstStyle/>
                    <a:p>
                      <a:pPr indent="0" lvl="0" marL="0" rtl="0" algn="ctr">
                        <a:lnSpc>
                          <a:spcPct val="115000"/>
                        </a:lnSpc>
                        <a:spcBef>
                          <a:spcPts val="1200"/>
                        </a:spcBef>
                        <a:spcAft>
                          <a:spcPts val="1200"/>
                        </a:spcAft>
                        <a:buClr>
                          <a:schemeClr val="dk1"/>
                        </a:buClr>
                        <a:buSzPts val="1100"/>
                        <a:buFont typeface="Arial"/>
                        <a:buNone/>
                      </a:pPr>
                      <a:r>
                        <a:rPr b="1" lang="en" sz="1500">
                          <a:solidFill>
                            <a:schemeClr val="dk2"/>
                          </a:solidFill>
                          <a:latin typeface="Lora"/>
                          <a:ea typeface="Lora"/>
                          <a:cs typeface="Lora"/>
                          <a:sym typeface="Lora"/>
                        </a:rPr>
                        <a:t>Medication</a:t>
                      </a:r>
                      <a:endParaRPr b="1" sz="1500">
                        <a:solidFill>
                          <a:schemeClr val="dk2"/>
                        </a:solidFill>
                        <a:latin typeface="Lora"/>
                        <a:ea typeface="Lora"/>
                        <a:cs typeface="Lora"/>
                        <a:sym typeface="Lora"/>
                      </a:endParaRPr>
                    </a:p>
                  </a:txBody>
                  <a:tcPr marT="91425" marB="91425" marR="91425" marL="91425">
                    <a:lnL cap="flat" cmpd="sng" w="9525">
                      <a:solidFill>
                        <a:srgbClr val="666666"/>
                      </a:solidFill>
                      <a:prstDash val="dot"/>
                      <a:round/>
                      <a:headEnd len="sm" w="sm" type="none"/>
                      <a:tailEnd len="sm" w="sm" type="none"/>
                    </a:lnL>
                    <a:lnR cap="flat" cmpd="sng" w="9525">
                      <a:solidFill>
                        <a:srgbClr val="666666"/>
                      </a:solidFill>
                      <a:prstDash val="dot"/>
                      <a:round/>
                      <a:headEnd len="sm" w="sm" type="none"/>
                      <a:tailEnd len="sm" w="sm" type="none"/>
                    </a:lnR>
                    <a:lnT cap="flat" cmpd="sng" w="9525">
                      <a:solidFill>
                        <a:srgbClr val="666666"/>
                      </a:solidFill>
                      <a:prstDash val="dot"/>
                      <a:round/>
                      <a:headEnd len="sm" w="sm" type="none"/>
                      <a:tailEnd len="sm" w="sm" type="none"/>
                    </a:lnT>
                    <a:lnB cap="flat" cmpd="sng" w="9525">
                      <a:solidFill>
                        <a:srgbClr val="666666"/>
                      </a:solidFill>
                      <a:prstDash val="dot"/>
                      <a:round/>
                      <a:headEnd len="sm" w="sm" type="none"/>
                      <a:tailEnd len="sm" w="sm" type="none"/>
                    </a:lnB>
                    <a:solidFill>
                      <a:srgbClr val="F2F2F2"/>
                    </a:solidFill>
                  </a:tcPr>
                </a:tc>
                <a:tc vMerge="1"/>
              </a:tr>
              <a:tr h="955700">
                <a:tc vMerge="1"/>
                <a:tc>
                  <a:txBody>
                    <a:bodyPr/>
                    <a:lstStyle/>
                    <a:p>
                      <a:pPr indent="0" lvl="0" marL="0" rtl="0" algn="ctr">
                        <a:lnSpc>
                          <a:spcPct val="115000"/>
                        </a:lnSpc>
                        <a:spcBef>
                          <a:spcPts val="1200"/>
                        </a:spcBef>
                        <a:spcAft>
                          <a:spcPts val="1200"/>
                        </a:spcAft>
                        <a:buClr>
                          <a:schemeClr val="dk1"/>
                        </a:buClr>
                        <a:buSzPts val="1100"/>
                        <a:buFont typeface="Arial"/>
                        <a:buNone/>
                      </a:pPr>
                      <a:r>
                        <a:rPr b="1" lang="en" sz="1500">
                          <a:solidFill>
                            <a:schemeClr val="dk2"/>
                          </a:solidFill>
                          <a:latin typeface="Lora"/>
                          <a:ea typeface="Lora"/>
                          <a:cs typeface="Lora"/>
                          <a:sym typeface="Lora"/>
                        </a:rPr>
                        <a:t>Test reports (EKG, PFT)</a:t>
                      </a:r>
                      <a:endParaRPr b="1" sz="1500">
                        <a:solidFill>
                          <a:schemeClr val="dk2"/>
                        </a:solidFill>
                        <a:latin typeface="Lora"/>
                        <a:ea typeface="Lora"/>
                        <a:cs typeface="Lora"/>
                        <a:sym typeface="Lora"/>
                      </a:endParaRPr>
                    </a:p>
                  </a:txBody>
                  <a:tcPr marT="91425" marB="91425" marR="91425" marL="91425">
                    <a:lnL cap="flat" cmpd="sng" w="9525">
                      <a:solidFill>
                        <a:srgbClr val="666666"/>
                      </a:solidFill>
                      <a:prstDash val="dot"/>
                      <a:round/>
                      <a:headEnd len="sm" w="sm" type="none"/>
                      <a:tailEnd len="sm" w="sm" type="none"/>
                    </a:lnL>
                    <a:lnR cap="flat" cmpd="sng" w="9525">
                      <a:solidFill>
                        <a:srgbClr val="666666"/>
                      </a:solidFill>
                      <a:prstDash val="dot"/>
                      <a:round/>
                      <a:headEnd len="sm" w="sm" type="none"/>
                      <a:tailEnd len="sm" w="sm" type="none"/>
                    </a:lnR>
                    <a:lnT cap="flat" cmpd="sng" w="9525">
                      <a:solidFill>
                        <a:srgbClr val="666666"/>
                      </a:solidFill>
                      <a:prstDash val="dot"/>
                      <a:round/>
                      <a:headEnd len="sm" w="sm" type="none"/>
                      <a:tailEnd len="sm" w="sm" type="none"/>
                    </a:lnT>
                    <a:lnB cap="flat" cmpd="sng" w="9525">
                      <a:solidFill>
                        <a:srgbClr val="666666"/>
                      </a:solidFill>
                      <a:prstDash val="dot"/>
                      <a:round/>
                      <a:headEnd len="sm" w="sm" type="none"/>
                      <a:tailEnd len="sm" w="sm" type="none"/>
                    </a:lnB>
                    <a:solidFill>
                      <a:srgbClr val="F2F2F2"/>
                    </a:solidFill>
                  </a:tcPr>
                </a:tc>
                <a:tc vMerge="1"/>
              </a:tr>
              <a:tr h="955700">
                <a:tc vMerge="1"/>
                <a:tc>
                  <a:txBody>
                    <a:bodyPr/>
                    <a:lstStyle/>
                    <a:p>
                      <a:pPr indent="0" lvl="0" marL="0" rtl="0" algn="ctr">
                        <a:lnSpc>
                          <a:spcPct val="115000"/>
                        </a:lnSpc>
                        <a:spcBef>
                          <a:spcPts val="1200"/>
                        </a:spcBef>
                        <a:spcAft>
                          <a:spcPts val="1200"/>
                        </a:spcAft>
                        <a:buClr>
                          <a:schemeClr val="dk1"/>
                        </a:buClr>
                        <a:buSzPts val="1100"/>
                        <a:buFont typeface="Arial"/>
                        <a:buNone/>
                      </a:pPr>
                      <a:r>
                        <a:rPr b="1" lang="en" sz="1500">
                          <a:solidFill>
                            <a:schemeClr val="dk2"/>
                          </a:solidFill>
                          <a:latin typeface="Lora"/>
                          <a:ea typeface="Lora"/>
                          <a:cs typeface="Lora"/>
                          <a:sym typeface="Lora"/>
                        </a:rPr>
                        <a:t>Radiology, lab results</a:t>
                      </a:r>
                      <a:endParaRPr b="1" sz="1500">
                        <a:solidFill>
                          <a:schemeClr val="dk2"/>
                        </a:solidFill>
                        <a:latin typeface="Lora"/>
                        <a:ea typeface="Lora"/>
                        <a:cs typeface="Lora"/>
                        <a:sym typeface="Lora"/>
                      </a:endParaRPr>
                    </a:p>
                  </a:txBody>
                  <a:tcPr marT="91425" marB="91425" marR="91425" marL="91425">
                    <a:lnL cap="flat" cmpd="sng" w="9525">
                      <a:solidFill>
                        <a:srgbClr val="666666"/>
                      </a:solidFill>
                      <a:prstDash val="dot"/>
                      <a:round/>
                      <a:headEnd len="sm" w="sm" type="none"/>
                      <a:tailEnd len="sm" w="sm" type="none"/>
                    </a:lnL>
                    <a:lnR cap="flat" cmpd="sng" w="9525">
                      <a:solidFill>
                        <a:srgbClr val="666666"/>
                      </a:solidFill>
                      <a:prstDash val="dot"/>
                      <a:round/>
                      <a:headEnd len="sm" w="sm" type="none"/>
                      <a:tailEnd len="sm" w="sm" type="none"/>
                    </a:lnR>
                    <a:lnT cap="flat" cmpd="sng" w="9525">
                      <a:solidFill>
                        <a:srgbClr val="666666"/>
                      </a:solidFill>
                      <a:prstDash val="dot"/>
                      <a:round/>
                      <a:headEnd len="sm" w="sm" type="none"/>
                      <a:tailEnd len="sm" w="sm" type="none"/>
                    </a:lnT>
                    <a:lnB cap="flat" cmpd="sng" w="9525">
                      <a:solidFill>
                        <a:srgbClr val="666666"/>
                      </a:solidFill>
                      <a:prstDash val="dot"/>
                      <a:round/>
                      <a:headEnd len="sm" w="sm" type="none"/>
                      <a:tailEnd len="sm" w="sm" type="none"/>
                    </a:lnB>
                    <a:solidFill>
                      <a:srgbClr val="F2F2F2"/>
                    </a:solidFill>
                  </a:tcPr>
                </a:tc>
                <a:tc vMerge="1"/>
              </a:tr>
              <a:tr h="100000">
                <a:tc vMerge="1"/>
                <a:tc>
                  <a:txBody>
                    <a:bodyPr/>
                    <a:lstStyle/>
                    <a:p>
                      <a:pPr indent="0" lvl="0" marL="0" rtl="0" algn="ctr">
                        <a:lnSpc>
                          <a:spcPct val="115000"/>
                        </a:lnSpc>
                        <a:spcBef>
                          <a:spcPts val="1200"/>
                        </a:spcBef>
                        <a:spcAft>
                          <a:spcPts val="1200"/>
                        </a:spcAft>
                        <a:buClr>
                          <a:schemeClr val="dk1"/>
                        </a:buClr>
                        <a:buSzPts val="1100"/>
                        <a:buFont typeface="Arial"/>
                        <a:buNone/>
                      </a:pPr>
                      <a:r>
                        <a:rPr b="1" lang="en" sz="2100">
                          <a:solidFill>
                            <a:schemeClr val="lt1"/>
                          </a:solidFill>
                          <a:latin typeface="Lora"/>
                          <a:ea typeface="Lora"/>
                          <a:cs typeface="Lora"/>
                          <a:sym typeface="Lora"/>
                        </a:rPr>
                        <a:t>CPOE</a:t>
                      </a:r>
                      <a:endParaRPr sz="2100">
                        <a:solidFill>
                          <a:schemeClr val="lt1"/>
                        </a:solidFill>
                        <a:latin typeface="Lora"/>
                        <a:ea typeface="Lora"/>
                        <a:cs typeface="Lora"/>
                        <a:sym typeface="Lora"/>
                      </a:endParaRPr>
                    </a:p>
                  </a:txBody>
                  <a:tcPr marT="91425" marB="91425" marR="91425" marL="91425">
                    <a:lnL cap="flat" cmpd="sng" w="9525">
                      <a:solidFill>
                        <a:srgbClr val="666666"/>
                      </a:solidFill>
                      <a:prstDash val="dot"/>
                      <a:round/>
                      <a:headEnd len="sm" w="sm" type="none"/>
                      <a:tailEnd len="sm" w="sm" type="none"/>
                    </a:lnL>
                    <a:lnR cap="flat" cmpd="sng" w="9525">
                      <a:solidFill>
                        <a:srgbClr val="666666"/>
                      </a:solidFill>
                      <a:prstDash val="dot"/>
                      <a:round/>
                      <a:headEnd len="sm" w="sm" type="none"/>
                      <a:tailEnd len="sm" w="sm" type="none"/>
                    </a:lnR>
                    <a:lnT cap="flat" cmpd="sng" w="9525">
                      <a:solidFill>
                        <a:srgbClr val="666666"/>
                      </a:solidFill>
                      <a:prstDash val="dot"/>
                      <a:round/>
                      <a:headEnd len="sm" w="sm" type="none"/>
                      <a:tailEnd len="sm" w="sm" type="none"/>
                    </a:lnT>
                    <a:lnB cap="flat" cmpd="sng" w="9525">
                      <a:solidFill>
                        <a:srgbClr val="666666"/>
                      </a:solidFill>
                      <a:prstDash val="dot"/>
                      <a:round/>
                      <a:headEnd len="sm" w="sm" type="none"/>
                      <a:tailEnd len="sm" w="sm" type="none"/>
                    </a:lnB>
                    <a:solidFill>
                      <a:srgbClr val="AAD3BD"/>
                    </a:solidFill>
                  </a:tcPr>
                </a:tc>
                <a:tc vMerge="1"/>
              </a:tr>
            </a:tbl>
          </a:graphicData>
        </a:graphic>
      </p:graphicFrame>
      <p:sp>
        <p:nvSpPr>
          <p:cNvPr id="340" name="Google Shape;340;p39"/>
          <p:cNvSpPr txBox="1"/>
          <p:nvPr/>
        </p:nvSpPr>
        <p:spPr>
          <a:xfrm>
            <a:off x="0" y="7128820"/>
            <a:ext cx="4039500" cy="326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Doctor’s explanation:</a:t>
            </a:r>
            <a:endParaRPr b="1" sz="2000">
              <a:solidFill>
                <a:srgbClr val="00854C"/>
              </a:solidFill>
              <a:latin typeface="Lora"/>
              <a:ea typeface="Lora"/>
              <a:cs typeface="Lora"/>
              <a:sym typeface="Lora"/>
            </a:endParaRPr>
          </a:p>
          <a:p>
            <a:pPr indent="0" lvl="0" marL="0" rtl="0" algn="l">
              <a:spcBef>
                <a:spcPts val="0"/>
              </a:spcBef>
              <a:spcAft>
                <a:spcPts val="0"/>
              </a:spcAft>
              <a:buNone/>
            </a:pPr>
            <a:r>
              <a:t/>
            </a:r>
            <a:endParaRPr b="1" sz="900">
              <a:solidFill>
                <a:srgbClr val="00854C"/>
              </a:solidFill>
              <a:latin typeface="Lora"/>
              <a:ea typeface="Lora"/>
              <a:cs typeface="Lora"/>
              <a:sym typeface="Lora"/>
            </a:endParaRPr>
          </a:p>
          <a:p>
            <a:pPr indent="-317500" lvl="0" marL="457200" rtl="0" algn="l">
              <a:lnSpc>
                <a:spcPct val="115000"/>
              </a:lnSpc>
              <a:spcBef>
                <a:spcPts val="0"/>
              </a:spcBef>
              <a:spcAft>
                <a:spcPts val="0"/>
              </a:spcAft>
              <a:buSzPts val="1400"/>
              <a:buFont typeface="Cairo"/>
              <a:buChar char="●"/>
            </a:pPr>
            <a:r>
              <a:rPr b="1" lang="en">
                <a:latin typeface="Lora"/>
                <a:ea typeface="Lora"/>
                <a:cs typeface="Lora"/>
                <a:sym typeface="Lora"/>
              </a:rPr>
              <a:t>EH</a:t>
            </a:r>
            <a:r>
              <a:rPr b="1" lang="en" sz="1500">
                <a:latin typeface="Lora"/>
                <a:ea typeface="Lora"/>
                <a:cs typeface="Lora"/>
                <a:sym typeface="Lora"/>
              </a:rPr>
              <a:t>R is the main infrastructure</a:t>
            </a:r>
            <a:r>
              <a:rPr lang="en" sz="1500">
                <a:latin typeface="Lora"/>
                <a:ea typeface="Lora"/>
                <a:cs typeface="Lora"/>
                <a:sym typeface="Lora"/>
              </a:rPr>
              <a:t> and it is needed to place to have CPOE.</a:t>
            </a:r>
            <a:endParaRPr sz="1500">
              <a:latin typeface="Lora"/>
              <a:ea typeface="Lora"/>
              <a:cs typeface="Lora"/>
              <a:sym typeface="Lora"/>
            </a:endParaRPr>
          </a:p>
          <a:p>
            <a:pPr indent="-323850" lvl="0" marL="457200" rtl="0" algn="l">
              <a:lnSpc>
                <a:spcPct val="115000"/>
              </a:lnSpc>
              <a:spcBef>
                <a:spcPts val="0"/>
              </a:spcBef>
              <a:spcAft>
                <a:spcPts val="0"/>
              </a:spcAft>
              <a:buSzPts val="1500"/>
              <a:buFont typeface="Lora"/>
              <a:buChar char="●"/>
            </a:pPr>
            <a:r>
              <a:rPr lang="en" sz="1500">
                <a:latin typeface="Lora"/>
                <a:ea typeface="Lora"/>
                <a:cs typeface="Lora"/>
                <a:sym typeface="Lora"/>
              </a:rPr>
              <a:t>With EHR, we’ll be to do documentation, medication, test report radiology results and lab results, but all these won’t running if we don’t have CPOE.</a:t>
            </a:r>
            <a:endParaRPr sz="1500">
              <a:latin typeface="Lora"/>
              <a:ea typeface="Lora"/>
              <a:cs typeface="Lora"/>
              <a:sym typeface="Lora"/>
            </a:endParaRPr>
          </a:p>
          <a:p>
            <a:pPr indent="-323850" lvl="0" marL="457200" rtl="0" algn="l">
              <a:lnSpc>
                <a:spcPct val="115000"/>
              </a:lnSpc>
              <a:spcBef>
                <a:spcPts val="0"/>
              </a:spcBef>
              <a:spcAft>
                <a:spcPts val="0"/>
              </a:spcAft>
              <a:buSzPts val="1500"/>
              <a:buFont typeface="Cairo"/>
              <a:buChar char="●"/>
            </a:pPr>
            <a:r>
              <a:rPr b="1" lang="en" sz="1500">
                <a:solidFill>
                  <a:srgbClr val="FF0000"/>
                </a:solidFill>
                <a:latin typeface="Lora"/>
                <a:ea typeface="Lora"/>
                <a:cs typeface="Lora"/>
                <a:sym typeface="Lora"/>
              </a:rPr>
              <a:t>DSS and CPOE</a:t>
            </a:r>
            <a:r>
              <a:rPr lang="en" sz="1500">
                <a:latin typeface="Lora"/>
                <a:ea typeface="Lora"/>
                <a:cs typeface="Lora"/>
                <a:sym typeface="Lora"/>
              </a:rPr>
              <a:t> need each other, we can’t do one of them alone.</a:t>
            </a:r>
            <a:endParaRPr sz="1500">
              <a:latin typeface="Lora"/>
              <a:ea typeface="Lora"/>
              <a:cs typeface="Lora"/>
              <a:sym typeface="Lora"/>
            </a:endParaRPr>
          </a:p>
        </p:txBody>
      </p:sp>
      <p:sp>
        <p:nvSpPr>
          <p:cNvPr id="341" name="Google Shape;341;p39"/>
          <p:cNvSpPr txBox="1"/>
          <p:nvPr/>
        </p:nvSpPr>
        <p:spPr>
          <a:xfrm>
            <a:off x="0" y="10977600"/>
            <a:ext cx="8229600" cy="635400"/>
          </a:xfrm>
          <a:prstGeom prst="rect">
            <a:avLst/>
          </a:prstGeom>
          <a:noFill/>
          <a:ln cap="flat" cmpd="sng" w="28575">
            <a:solidFill>
              <a:srgbClr val="79C6A5"/>
            </a:solidFill>
            <a:prstDash val="dot"/>
            <a:round/>
            <a:headEnd len="sm" w="sm" type="none"/>
            <a:tailEnd len="sm" w="sm" type="none"/>
          </a:ln>
        </p:spPr>
        <p:txBody>
          <a:bodyPr anchorCtr="0" anchor="ctr" bIns="91425" lIns="91425" spcFirstLastPara="1" rIns="91425" wrap="square" tIns="91425">
            <a:noAutofit/>
          </a:bodyPr>
          <a:lstStyle/>
          <a:p>
            <a:pPr indent="-279400" lvl="0" marL="457200" rtl="0" algn="l">
              <a:spcBef>
                <a:spcPts val="1200"/>
              </a:spcBef>
              <a:spcAft>
                <a:spcPts val="0"/>
              </a:spcAft>
              <a:buClr>
                <a:srgbClr val="6AA84F"/>
              </a:buClr>
              <a:buSzPts val="800"/>
              <a:buFont typeface="Cairo"/>
              <a:buAutoNum type="arabicPeriod"/>
            </a:pPr>
            <a:r>
              <a:rPr lang="en" sz="800">
                <a:solidFill>
                  <a:srgbClr val="6AA84F"/>
                </a:solidFill>
                <a:latin typeface="Lora"/>
                <a:ea typeface="Lora"/>
                <a:cs typeface="Lora"/>
                <a:sym typeface="Lora"/>
              </a:rPr>
              <a:t>The main concern and this support comes in different levels.</a:t>
            </a:r>
            <a:endParaRPr sz="800">
              <a:solidFill>
                <a:srgbClr val="6AA84F"/>
              </a:solidFill>
              <a:latin typeface="Lora"/>
              <a:ea typeface="Lora"/>
              <a:cs typeface="Lora"/>
              <a:sym typeface="Lora"/>
            </a:endParaRPr>
          </a:p>
          <a:p>
            <a:pPr indent="-279400" lvl="0" marL="457200" rtl="0" algn="l">
              <a:spcBef>
                <a:spcPts val="0"/>
              </a:spcBef>
              <a:spcAft>
                <a:spcPts val="0"/>
              </a:spcAft>
              <a:buClr>
                <a:srgbClr val="6AA84F"/>
              </a:buClr>
              <a:buSzPts val="800"/>
              <a:buFont typeface="Lora"/>
              <a:buAutoNum type="arabicPeriod"/>
            </a:pPr>
            <a:r>
              <a:rPr lang="en" sz="800">
                <a:solidFill>
                  <a:srgbClr val="6AA84F"/>
                </a:solidFill>
                <a:latin typeface="Lora"/>
                <a:ea typeface="Lora"/>
                <a:cs typeface="Lora"/>
                <a:sym typeface="Lora"/>
              </a:rPr>
              <a:t>through the system </a:t>
            </a:r>
            <a:endParaRPr sz="800">
              <a:solidFill>
                <a:srgbClr val="6AA84F"/>
              </a:solidFill>
              <a:latin typeface="Lora"/>
              <a:ea typeface="Lora"/>
              <a:cs typeface="Lora"/>
              <a:sym typeface="Lora"/>
            </a:endParaRPr>
          </a:p>
          <a:p>
            <a:pPr indent="-279400" lvl="0" marL="457200" rtl="0" algn="l">
              <a:spcBef>
                <a:spcPts val="0"/>
              </a:spcBef>
              <a:spcAft>
                <a:spcPts val="0"/>
              </a:spcAft>
              <a:buClr>
                <a:srgbClr val="6AA84F"/>
              </a:buClr>
              <a:buSzPts val="800"/>
              <a:buFont typeface="Lora"/>
              <a:buAutoNum type="arabicPeriod"/>
            </a:pPr>
            <a:r>
              <a:rPr lang="en" sz="800">
                <a:solidFill>
                  <a:srgbClr val="6AA84F"/>
                </a:solidFill>
                <a:latin typeface="Lora"/>
                <a:ea typeface="Lora"/>
                <a:cs typeface="Lora"/>
                <a:sym typeface="Lora"/>
              </a:rPr>
              <a:t>which is in turn will save time, effort and reduce the risk of the patient</a:t>
            </a:r>
            <a:endParaRPr sz="800">
              <a:solidFill>
                <a:srgbClr val="6AA84F"/>
              </a:solidFill>
              <a:latin typeface="Lora"/>
              <a:ea typeface="Lora"/>
              <a:cs typeface="Lora"/>
              <a:sym typeface="Lor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5" name="Shape 345"/>
        <p:cNvGrpSpPr/>
        <p:nvPr/>
      </p:nvGrpSpPr>
      <p:grpSpPr>
        <a:xfrm>
          <a:off x="0" y="0"/>
          <a:ext cx="0" cy="0"/>
          <a:chOff x="0" y="0"/>
          <a:chExt cx="0" cy="0"/>
        </a:xfrm>
      </p:grpSpPr>
      <p:sp>
        <p:nvSpPr>
          <p:cNvPr id="346" name="Google Shape;346;p40"/>
          <p:cNvSpPr txBox="1"/>
          <p:nvPr/>
        </p:nvSpPr>
        <p:spPr>
          <a:xfrm>
            <a:off x="0" y="1388650"/>
            <a:ext cx="8229600" cy="420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2000">
                <a:solidFill>
                  <a:srgbClr val="00854C"/>
                </a:solidFill>
                <a:latin typeface="Lora"/>
                <a:ea typeface="Lora"/>
                <a:cs typeface="Lora"/>
                <a:sym typeface="Lora"/>
              </a:rPr>
              <a:t>Example DSS in CPOE – medication prescription:</a:t>
            </a:r>
            <a:r>
              <a:rPr b="1" baseline="30000" lang="en" sz="2000">
                <a:solidFill>
                  <a:srgbClr val="00854C"/>
                </a:solidFill>
                <a:latin typeface="Lora"/>
                <a:ea typeface="Lora"/>
                <a:cs typeface="Lora"/>
                <a:sym typeface="Lora"/>
              </a:rPr>
              <a:t>1</a:t>
            </a:r>
            <a:endParaRPr baseline="30000">
              <a:solidFill>
                <a:srgbClr val="6AA84F"/>
              </a:solidFill>
              <a:latin typeface="Lora"/>
              <a:ea typeface="Lora"/>
              <a:cs typeface="Lora"/>
              <a:sym typeface="Lora"/>
            </a:endParaRPr>
          </a:p>
          <a:p>
            <a:pPr indent="-317500" lvl="0" marL="457200" rtl="0" algn="l">
              <a:lnSpc>
                <a:spcPct val="115000"/>
              </a:lnSpc>
              <a:spcBef>
                <a:spcPts val="1200"/>
              </a:spcBef>
              <a:spcAft>
                <a:spcPts val="0"/>
              </a:spcAft>
              <a:buSzPts val="1400"/>
              <a:buFont typeface="Lora"/>
              <a:buChar char="●"/>
            </a:pPr>
            <a:r>
              <a:rPr lang="en">
                <a:latin typeface="Lora"/>
                <a:ea typeface="Lora"/>
                <a:cs typeface="Lora"/>
                <a:sym typeface="Lora"/>
              </a:rPr>
              <a:t>Allergy.</a:t>
            </a:r>
            <a:r>
              <a:rPr baseline="30000" lang="en">
                <a:latin typeface="Lora"/>
                <a:ea typeface="Lora"/>
                <a:cs typeface="Lora"/>
                <a:sym typeface="Lora"/>
              </a:rPr>
              <a:t>2</a:t>
            </a:r>
            <a:endParaRPr baseline="30000">
              <a:solidFill>
                <a:srgbClr val="6AA84F"/>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latin typeface="Lora"/>
                <a:ea typeface="Lora"/>
                <a:cs typeface="Lora"/>
                <a:sym typeface="Lora"/>
              </a:rPr>
              <a:t>Age (check drug name and dose).</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latin typeface="Lora"/>
                <a:ea typeface="Lora"/>
                <a:cs typeface="Lora"/>
                <a:sym typeface="Lora"/>
              </a:rPr>
              <a:t>Duplicate drugs on active orders, not one-time.</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latin typeface="Lora"/>
                <a:ea typeface="Lora"/>
                <a:cs typeface="Lora"/>
                <a:sym typeface="Lora"/>
              </a:rPr>
              <a:t>Severe drug interactions (Drug-drug, drug-food).</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latin typeface="Lora"/>
                <a:ea typeface="Lora"/>
                <a:cs typeface="Lora"/>
                <a:sym typeface="Lora"/>
              </a:rPr>
              <a:t>Dose maximum.</a:t>
            </a:r>
            <a:r>
              <a:rPr baseline="30000" lang="en">
                <a:latin typeface="Lora"/>
                <a:ea typeface="Lora"/>
                <a:cs typeface="Lora"/>
                <a:sym typeface="Lora"/>
              </a:rPr>
              <a:t>3</a:t>
            </a:r>
            <a:endParaRPr baseline="30000">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latin typeface="Lora"/>
                <a:ea typeface="Lora"/>
                <a:cs typeface="Lora"/>
                <a:sym typeface="Lora"/>
              </a:rPr>
              <a:t>Drugs with opposite actions.</a:t>
            </a:r>
            <a:endParaRPr>
              <a:latin typeface="Lora"/>
              <a:ea typeface="Lora"/>
              <a:cs typeface="Lora"/>
              <a:sym typeface="Lora"/>
            </a:endParaRPr>
          </a:p>
          <a:p>
            <a:pPr indent="0" lvl="0" marL="0" rtl="0" algn="l">
              <a:lnSpc>
                <a:spcPct val="100000"/>
              </a:lnSpc>
              <a:spcBef>
                <a:spcPts val="1200"/>
              </a:spcBef>
              <a:spcAft>
                <a:spcPts val="0"/>
              </a:spcAft>
              <a:buNone/>
            </a:pPr>
            <a:r>
              <a:rPr b="1" lang="en">
                <a:solidFill>
                  <a:schemeClr val="dk1"/>
                </a:solidFill>
                <a:latin typeface="Lora"/>
                <a:ea typeface="Lora"/>
                <a:cs typeface="Lora"/>
                <a:sym typeface="Lora"/>
              </a:rPr>
              <a:t>Why Now?</a:t>
            </a:r>
            <a:endParaRPr b="1">
              <a:solidFill>
                <a:schemeClr val="dk1"/>
              </a:solidFill>
              <a:latin typeface="Lora"/>
              <a:ea typeface="Lora"/>
              <a:cs typeface="Lora"/>
              <a:sym typeface="Lora"/>
            </a:endParaRPr>
          </a:p>
          <a:p>
            <a:pPr indent="0" lvl="0" marL="0" rtl="0" algn="l">
              <a:spcBef>
                <a:spcPts val="1200"/>
              </a:spcBef>
              <a:spcAft>
                <a:spcPts val="0"/>
              </a:spcAft>
              <a:buNone/>
            </a:pPr>
            <a:r>
              <a:rPr lang="en">
                <a:solidFill>
                  <a:schemeClr val="dk1"/>
                </a:solidFill>
                <a:latin typeface="Lora"/>
                <a:ea typeface="Lora"/>
                <a:cs typeface="Lora"/>
                <a:sym typeface="Lora"/>
              </a:rPr>
              <a:t>November 1999: Report from the Institute of Medicine </a:t>
            </a:r>
            <a:r>
              <a:rPr i="1" lang="en">
                <a:solidFill>
                  <a:schemeClr val="dk1"/>
                </a:solidFill>
                <a:latin typeface="Lora"/>
                <a:ea typeface="Lora"/>
                <a:cs typeface="Lora"/>
                <a:sym typeface="Lora"/>
              </a:rPr>
              <a:t>to Err is Human: Building a Safer Health System “</a:t>
            </a:r>
            <a:r>
              <a:rPr lang="en">
                <a:solidFill>
                  <a:schemeClr val="dk1"/>
                </a:solidFill>
                <a:latin typeface="Lora"/>
                <a:ea typeface="Lora"/>
                <a:cs typeface="Lora"/>
                <a:sym typeface="Lora"/>
              </a:rPr>
              <a:t>44,000-98,000 patient deaths/year in U.S. hospitals due to medical errors” .</a:t>
            </a:r>
            <a:endParaRPr>
              <a:solidFill>
                <a:schemeClr val="dk1"/>
              </a:solidFill>
              <a:latin typeface="Lora"/>
              <a:ea typeface="Lora"/>
              <a:cs typeface="Lora"/>
              <a:sym typeface="Lora"/>
            </a:endParaRPr>
          </a:p>
          <a:p>
            <a:pPr indent="0" lvl="0" marL="0" rtl="0" algn="l">
              <a:spcBef>
                <a:spcPts val="1200"/>
              </a:spcBef>
              <a:spcAft>
                <a:spcPts val="0"/>
              </a:spcAft>
              <a:buNone/>
            </a:pPr>
            <a:r>
              <a:rPr lang="en">
                <a:solidFill>
                  <a:schemeClr val="dk1"/>
                </a:solidFill>
                <a:latin typeface="Lora"/>
                <a:ea typeface="Lora"/>
                <a:cs typeface="Lora"/>
                <a:sym typeface="Lora"/>
              </a:rPr>
              <a:t>Increased focus on </a:t>
            </a:r>
            <a:r>
              <a:rPr b="1" lang="en">
                <a:solidFill>
                  <a:schemeClr val="dk1"/>
                </a:solidFill>
                <a:latin typeface="Lora"/>
                <a:ea typeface="Lora"/>
                <a:cs typeface="Lora"/>
                <a:sym typeface="Lora"/>
              </a:rPr>
              <a:t>patient safety</a:t>
            </a:r>
            <a:r>
              <a:rPr lang="en">
                <a:solidFill>
                  <a:schemeClr val="dk1"/>
                </a:solidFill>
                <a:latin typeface="Lora"/>
                <a:ea typeface="Lora"/>
                <a:cs typeface="Lora"/>
                <a:sym typeface="Lora"/>
              </a:rPr>
              <a:t> and on </a:t>
            </a:r>
            <a:r>
              <a:rPr b="1" lang="en">
                <a:solidFill>
                  <a:schemeClr val="dk1"/>
                </a:solidFill>
                <a:latin typeface="Lora"/>
                <a:ea typeface="Lora"/>
                <a:cs typeface="Lora"/>
                <a:sym typeface="Lora"/>
              </a:rPr>
              <a:t>quality of care. </a:t>
            </a:r>
            <a:endParaRPr b="1">
              <a:solidFill>
                <a:schemeClr val="dk1"/>
              </a:solidFill>
              <a:latin typeface="Lora"/>
              <a:ea typeface="Lora"/>
              <a:cs typeface="Lora"/>
              <a:sym typeface="Lora"/>
            </a:endParaRPr>
          </a:p>
          <a:p>
            <a:pPr indent="0" lvl="0" marL="0" rtl="0" algn="l">
              <a:spcBef>
                <a:spcPts val="1200"/>
              </a:spcBef>
              <a:spcAft>
                <a:spcPts val="1200"/>
              </a:spcAft>
              <a:buNone/>
            </a:pPr>
            <a:r>
              <a:rPr b="1" lang="en">
                <a:solidFill>
                  <a:srgbClr val="FF0000"/>
                </a:solidFill>
                <a:latin typeface="Lora"/>
                <a:ea typeface="Lora"/>
                <a:cs typeface="Lora"/>
                <a:sym typeface="Lora"/>
              </a:rPr>
              <a:t>CPOE is viewed as an important tool to improve patient safety and quality of care delivered. </a:t>
            </a:r>
            <a:endParaRPr b="1">
              <a:latin typeface="Lora"/>
              <a:ea typeface="Lora"/>
              <a:cs typeface="Lora"/>
              <a:sym typeface="Lora"/>
            </a:endParaRPr>
          </a:p>
        </p:txBody>
      </p:sp>
      <p:sp>
        <p:nvSpPr>
          <p:cNvPr id="347" name="Google Shape;347;p40"/>
          <p:cNvSpPr txBox="1"/>
          <p:nvPr/>
        </p:nvSpPr>
        <p:spPr>
          <a:xfrm>
            <a:off x="1696800" y="352425"/>
            <a:ext cx="4836000" cy="6021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CPOE</a:t>
            </a:r>
            <a:endParaRPr>
              <a:solidFill>
                <a:srgbClr val="00854C"/>
              </a:solidFill>
            </a:endParaRPr>
          </a:p>
        </p:txBody>
      </p:sp>
      <p:sp>
        <p:nvSpPr>
          <p:cNvPr id="348" name="Google Shape;348;p40"/>
          <p:cNvSpPr txBox="1"/>
          <p:nvPr/>
        </p:nvSpPr>
        <p:spPr>
          <a:xfrm>
            <a:off x="0" y="5790525"/>
            <a:ext cx="8229600" cy="18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Institute of Medicine:</a:t>
            </a:r>
            <a:endParaRPr sz="1500">
              <a:solidFill>
                <a:srgbClr val="292934"/>
              </a:solidFill>
              <a:latin typeface="Cairo"/>
              <a:ea typeface="Cairo"/>
              <a:cs typeface="Cairo"/>
              <a:sym typeface="Cairo"/>
            </a:endParaRPr>
          </a:p>
          <a:p>
            <a:pPr indent="-317500" lvl="0" marL="457200" rtl="0" algn="l">
              <a:lnSpc>
                <a:spcPct val="100000"/>
              </a:lnSpc>
              <a:spcBef>
                <a:spcPts val="1200"/>
              </a:spcBef>
              <a:spcAft>
                <a:spcPts val="0"/>
              </a:spcAft>
              <a:buClr>
                <a:srgbClr val="292934"/>
              </a:buClr>
              <a:buSzPts val="1400"/>
              <a:buFont typeface="Lora"/>
              <a:buChar char="●"/>
            </a:pPr>
            <a:r>
              <a:rPr lang="en">
                <a:solidFill>
                  <a:srgbClr val="292934"/>
                </a:solidFill>
                <a:latin typeface="Lora"/>
                <a:ea typeface="Lora"/>
                <a:cs typeface="Lora"/>
                <a:sym typeface="Lora"/>
              </a:rPr>
              <a:t>Report on medical errors released 1999.</a:t>
            </a:r>
            <a:endParaRPr>
              <a:solidFill>
                <a:srgbClr val="292934"/>
              </a:solidFill>
              <a:latin typeface="Lora"/>
              <a:ea typeface="Lora"/>
              <a:cs typeface="Lora"/>
              <a:sym typeface="Lora"/>
            </a:endParaRPr>
          </a:p>
          <a:p>
            <a:pPr indent="-317500" lvl="0" marL="457200" rtl="0" algn="l">
              <a:lnSpc>
                <a:spcPct val="100000"/>
              </a:lnSpc>
              <a:spcBef>
                <a:spcPts val="0"/>
              </a:spcBef>
              <a:spcAft>
                <a:spcPts val="0"/>
              </a:spcAft>
              <a:buClr>
                <a:srgbClr val="292934"/>
              </a:buClr>
              <a:buSzPts val="1400"/>
              <a:buFont typeface="Lora"/>
              <a:buChar char="●"/>
            </a:pPr>
            <a:r>
              <a:rPr lang="en">
                <a:solidFill>
                  <a:srgbClr val="292934"/>
                </a:solidFill>
                <a:latin typeface="Lora"/>
                <a:ea typeface="Lora"/>
                <a:cs typeface="Lora"/>
                <a:sym typeface="Lora"/>
              </a:rPr>
              <a:t>Estimated that between 44,000 and 98,000 hospital deaths/year are due to medical errors. </a:t>
            </a:r>
            <a:endParaRPr>
              <a:solidFill>
                <a:srgbClr val="292934"/>
              </a:solidFill>
              <a:latin typeface="Lora"/>
              <a:ea typeface="Lora"/>
              <a:cs typeface="Lora"/>
              <a:sym typeface="Lora"/>
            </a:endParaRPr>
          </a:p>
          <a:p>
            <a:pPr indent="-317500" lvl="0" marL="457200" rtl="0" algn="l">
              <a:lnSpc>
                <a:spcPct val="100000"/>
              </a:lnSpc>
              <a:spcBef>
                <a:spcPts val="0"/>
              </a:spcBef>
              <a:spcAft>
                <a:spcPts val="0"/>
              </a:spcAft>
              <a:buClr>
                <a:srgbClr val="292934"/>
              </a:buClr>
              <a:buSzPts val="1400"/>
              <a:buFont typeface="Lora"/>
              <a:buChar char="●"/>
            </a:pPr>
            <a:r>
              <a:rPr lang="en">
                <a:solidFill>
                  <a:srgbClr val="292934"/>
                </a:solidFill>
                <a:latin typeface="Lora"/>
                <a:ea typeface="Lora"/>
                <a:cs typeface="Lora"/>
                <a:sym typeface="Lora"/>
              </a:rPr>
              <a:t>Some question the accuracy of the estimates but has raised public awareness and concer</a:t>
            </a:r>
            <a:r>
              <a:rPr lang="en">
                <a:solidFill>
                  <a:srgbClr val="292934"/>
                </a:solidFill>
                <a:latin typeface="Lora"/>
                <a:ea typeface="Lora"/>
                <a:cs typeface="Lora"/>
                <a:sym typeface="Lora"/>
              </a:rPr>
              <a:t>n.</a:t>
            </a:r>
            <a:endParaRPr>
              <a:latin typeface="Lora"/>
              <a:ea typeface="Lora"/>
              <a:cs typeface="Lora"/>
              <a:sym typeface="Lora"/>
            </a:endParaRPr>
          </a:p>
        </p:txBody>
      </p:sp>
      <p:sp>
        <p:nvSpPr>
          <p:cNvPr id="349" name="Google Shape;349;p40"/>
          <p:cNvSpPr txBox="1"/>
          <p:nvPr/>
        </p:nvSpPr>
        <p:spPr>
          <a:xfrm>
            <a:off x="0" y="11016675"/>
            <a:ext cx="8229600" cy="602100"/>
          </a:xfrm>
          <a:prstGeom prst="rect">
            <a:avLst/>
          </a:prstGeom>
          <a:noFill/>
          <a:ln cap="flat" cmpd="sng" w="28575">
            <a:solidFill>
              <a:srgbClr val="79C6A5"/>
            </a:solidFill>
            <a:prstDash val="dot"/>
            <a:round/>
            <a:headEnd len="sm" w="sm" type="none"/>
            <a:tailEnd len="sm" w="sm" type="none"/>
          </a:ln>
        </p:spPr>
        <p:txBody>
          <a:bodyPr anchorCtr="0" anchor="ctr" bIns="91425" lIns="91425" spcFirstLastPara="1" rIns="91425" wrap="square" tIns="91425">
            <a:noAutofit/>
          </a:bodyPr>
          <a:lstStyle/>
          <a:p>
            <a:pPr indent="-273050" lvl="0" marL="457200" rtl="0" algn="l">
              <a:lnSpc>
                <a:spcPct val="115000"/>
              </a:lnSpc>
              <a:spcBef>
                <a:spcPts val="1200"/>
              </a:spcBef>
              <a:spcAft>
                <a:spcPts val="0"/>
              </a:spcAft>
              <a:buClr>
                <a:srgbClr val="6AA84F"/>
              </a:buClr>
              <a:buSzPts val="700"/>
              <a:buFont typeface="Lora"/>
              <a:buAutoNum type="arabicPeriod"/>
            </a:pPr>
            <a:r>
              <a:rPr lang="en" sz="700">
                <a:solidFill>
                  <a:srgbClr val="6AA84F"/>
                </a:solidFill>
                <a:latin typeface="Lora"/>
                <a:ea typeface="Lora"/>
                <a:cs typeface="Lora"/>
                <a:sym typeface="Lora"/>
              </a:rPr>
              <a:t>CPOE helps a lot with prescription, so there’s a function of DSS but it comes normally with CPOE.</a:t>
            </a:r>
            <a:endParaRPr sz="700">
              <a:solidFill>
                <a:srgbClr val="6AA84F"/>
              </a:solidFill>
              <a:latin typeface="Lora"/>
              <a:ea typeface="Lora"/>
              <a:cs typeface="Lora"/>
              <a:sym typeface="Lora"/>
            </a:endParaRPr>
          </a:p>
          <a:p>
            <a:pPr indent="-273050" lvl="0" marL="457200" rtl="0" algn="l">
              <a:lnSpc>
                <a:spcPct val="115000"/>
              </a:lnSpc>
              <a:spcBef>
                <a:spcPts val="0"/>
              </a:spcBef>
              <a:spcAft>
                <a:spcPts val="0"/>
              </a:spcAft>
              <a:buClr>
                <a:srgbClr val="6AA84F"/>
              </a:buClr>
              <a:buSzPts val="700"/>
              <a:buFont typeface="Lora"/>
              <a:buAutoNum type="arabicPeriod"/>
            </a:pPr>
            <a:r>
              <a:rPr lang="en" sz="700">
                <a:solidFill>
                  <a:srgbClr val="6AA84F"/>
                </a:solidFill>
                <a:latin typeface="Lora"/>
                <a:ea typeface="Lora"/>
                <a:cs typeface="Lora"/>
                <a:sym typeface="Lora"/>
              </a:rPr>
              <a:t> Ex: while ordering antibiotic contain penicillin &amp; the Pt have allergy to it &amp; that’s recorded in the system, so the system will stop it or alert the physician</a:t>
            </a:r>
            <a:endParaRPr sz="700">
              <a:solidFill>
                <a:srgbClr val="6AA84F"/>
              </a:solidFill>
              <a:latin typeface="Lora"/>
              <a:ea typeface="Lora"/>
              <a:cs typeface="Lora"/>
              <a:sym typeface="Lora"/>
            </a:endParaRPr>
          </a:p>
          <a:p>
            <a:pPr indent="-273050" lvl="0" marL="457200" rtl="0" algn="l">
              <a:lnSpc>
                <a:spcPct val="115000"/>
              </a:lnSpc>
              <a:spcBef>
                <a:spcPts val="0"/>
              </a:spcBef>
              <a:spcAft>
                <a:spcPts val="0"/>
              </a:spcAft>
              <a:buClr>
                <a:srgbClr val="6AA84F"/>
              </a:buClr>
              <a:buSzPts val="700"/>
              <a:buFont typeface="Lora"/>
              <a:buAutoNum type="arabicPeriod"/>
            </a:pPr>
            <a:r>
              <a:rPr lang="en" sz="700">
                <a:solidFill>
                  <a:srgbClr val="6AA84F"/>
                </a:solidFill>
                <a:latin typeface="Lora"/>
                <a:ea typeface="Lora"/>
                <a:cs typeface="Lora"/>
                <a:sym typeface="Lora"/>
              </a:rPr>
              <a:t>&amp; minimum specially for children &amp; infants.</a:t>
            </a:r>
            <a:endParaRPr sz="700">
              <a:solidFill>
                <a:srgbClr val="6AA84F"/>
              </a:solidFill>
              <a:latin typeface="Lora"/>
              <a:ea typeface="Lora"/>
              <a:cs typeface="Lora"/>
              <a:sym typeface="Lora"/>
            </a:endParaRPr>
          </a:p>
        </p:txBody>
      </p:sp>
      <p:sp>
        <p:nvSpPr>
          <p:cNvPr id="350" name="Google Shape;350;p40"/>
          <p:cNvSpPr txBox="1"/>
          <p:nvPr/>
        </p:nvSpPr>
        <p:spPr>
          <a:xfrm>
            <a:off x="1696800" y="7863925"/>
            <a:ext cx="4772400" cy="332400"/>
          </a:xfrm>
          <a:prstGeom prst="rect">
            <a:avLst/>
          </a:prstGeom>
          <a:solidFill>
            <a:srgbClr val="AAD3BD"/>
          </a:solidFill>
          <a:ln cap="flat" cmpd="sng" w="9525">
            <a:solidFill>
              <a:srgbClr val="FFFFFF"/>
            </a:solidFill>
            <a:prstDash val="solid"/>
            <a:round/>
            <a:headEnd len="sm" w="sm" type="none"/>
            <a:tailEnd len="sm" w="sm" type="none"/>
          </a:ln>
        </p:spPr>
        <p:txBody>
          <a:bodyPr anchorCtr="0" anchor="ctr" bIns="51625" lIns="103300" spcFirstLastPara="1" rIns="103300" wrap="square" tIns="51625">
            <a:noAutofit/>
          </a:bodyPr>
          <a:lstStyle/>
          <a:p>
            <a:pPr indent="0" lvl="0" marL="0" rtl="0" algn="ctr">
              <a:lnSpc>
                <a:spcPct val="115000"/>
              </a:lnSpc>
              <a:spcBef>
                <a:spcPts val="1200"/>
              </a:spcBef>
              <a:spcAft>
                <a:spcPts val="1200"/>
              </a:spcAft>
              <a:buClr>
                <a:schemeClr val="dk1"/>
              </a:buClr>
              <a:buSzPts val="1100"/>
              <a:buFont typeface="Arial"/>
              <a:buNone/>
            </a:pPr>
            <a:r>
              <a:rPr b="1" lang="en">
                <a:solidFill>
                  <a:srgbClr val="292934"/>
                </a:solidFill>
                <a:latin typeface="Lora"/>
                <a:ea typeface="Lora"/>
                <a:cs typeface="Lora"/>
                <a:sym typeface="Lora"/>
              </a:rPr>
              <a:t>Top 10 Causes of Death 1998</a:t>
            </a:r>
            <a:endParaRPr b="1" sz="1600">
              <a:solidFill>
                <a:srgbClr val="FFFFFF"/>
              </a:solidFill>
              <a:latin typeface="Lora"/>
              <a:ea typeface="Lora"/>
              <a:cs typeface="Lora"/>
              <a:sym typeface="Lora"/>
            </a:endParaRPr>
          </a:p>
        </p:txBody>
      </p:sp>
      <p:sp>
        <p:nvSpPr>
          <p:cNvPr id="351" name="Google Shape;351;p40"/>
          <p:cNvSpPr txBox="1"/>
          <p:nvPr/>
        </p:nvSpPr>
        <p:spPr>
          <a:xfrm>
            <a:off x="4083000" y="8196325"/>
            <a:ext cx="2386200" cy="2280600"/>
          </a:xfrm>
          <a:prstGeom prst="rect">
            <a:avLst/>
          </a:prstGeom>
          <a:solidFill>
            <a:srgbClr val="F3F3F3"/>
          </a:solidFill>
          <a:ln cap="flat" cmpd="sng" w="9525">
            <a:solidFill>
              <a:srgbClr val="FFFFFF"/>
            </a:solidFill>
            <a:prstDash val="solid"/>
            <a:round/>
            <a:headEnd len="sm" w="sm" type="none"/>
            <a:tailEnd len="sm" w="sm" type="none"/>
          </a:ln>
        </p:spPr>
        <p:txBody>
          <a:bodyPr anchorCtr="0" anchor="t" bIns="51625" lIns="103300" spcFirstLastPara="1" rIns="103300" wrap="square" tIns="51625">
            <a:noAutofit/>
          </a:bodyPr>
          <a:lstStyle/>
          <a:p>
            <a:pPr indent="0" lvl="0" marL="0" rtl="0" algn="l">
              <a:spcBef>
                <a:spcPts val="1200"/>
              </a:spcBef>
              <a:spcAft>
                <a:spcPts val="0"/>
              </a:spcAft>
              <a:buClr>
                <a:schemeClr val="dk1"/>
              </a:buClr>
              <a:buSzPts val="1100"/>
              <a:buFont typeface="Arial"/>
              <a:buNone/>
            </a:pPr>
            <a:r>
              <a:rPr lang="en" sz="1500">
                <a:latin typeface="Cairo"/>
                <a:ea typeface="Cairo"/>
                <a:cs typeface="Cairo"/>
                <a:sym typeface="Cairo"/>
              </a:rPr>
              <a:t>6</a:t>
            </a:r>
            <a:r>
              <a:rPr lang="en">
                <a:latin typeface="Lora"/>
                <a:ea typeface="Lora"/>
                <a:cs typeface="Lora"/>
                <a:sym typeface="Lora"/>
              </a:rPr>
              <a:t>. Pneumonia 94,828</a:t>
            </a:r>
            <a:endParaRPr>
              <a:latin typeface="Lora"/>
              <a:ea typeface="Lora"/>
              <a:cs typeface="Lora"/>
              <a:sym typeface="Lora"/>
            </a:endParaRPr>
          </a:p>
          <a:p>
            <a:pPr indent="0" lvl="0" marL="0" rtl="0" algn="l">
              <a:spcBef>
                <a:spcPts val="1200"/>
              </a:spcBef>
              <a:spcAft>
                <a:spcPts val="0"/>
              </a:spcAft>
              <a:buClr>
                <a:schemeClr val="dk1"/>
              </a:buClr>
              <a:buSzPts val="1100"/>
              <a:buFont typeface="Arial"/>
              <a:buNone/>
            </a:pPr>
            <a:r>
              <a:rPr lang="en">
                <a:latin typeface="Lora"/>
                <a:ea typeface="Lora"/>
                <a:cs typeface="Lora"/>
                <a:sym typeface="Lora"/>
              </a:rPr>
              <a:t>7. Diabetes 64,574</a:t>
            </a:r>
            <a:endParaRPr>
              <a:latin typeface="Lora"/>
              <a:ea typeface="Lora"/>
              <a:cs typeface="Lora"/>
              <a:sym typeface="Lora"/>
            </a:endParaRPr>
          </a:p>
          <a:p>
            <a:pPr indent="0" lvl="0" marL="0" rtl="0" algn="l">
              <a:spcBef>
                <a:spcPts val="1200"/>
              </a:spcBef>
              <a:spcAft>
                <a:spcPts val="0"/>
              </a:spcAft>
              <a:buClr>
                <a:schemeClr val="dk1"/>
              </a:buClr>
              <a:buSzPts val="1100"/>
              <a:buFont typeface="Arial"/>
              <a:buNone/>
            </a:pPr>
            <a:r>
              <a:rPr lang="en">
                <a:latin typeface="Lora"/>
                <a:ea typeface="Lora"/>
                <a:cs typeface="Lora"/>
                <a:sym typeface="Lora"/>
              </a:rPr>
              <a:t>8. Motor Vehicle 41,826</a:t>
            </a:r>
            <a:endParaRPr>
              <a:latin typeface="Lora"/>
              <a:ea typeface="Lora"/>
              <a:cs typeface="Lora"/>
              <a:sym typeface="Lora"/>
            </a:endParaRPr>
          </a:p>
          <a:p>
            <a:pPr indent="0" lvl="0" marL="0" rtl="0" algn="l">
              <a:spcBef>
                <a:spcPts val="1200"/>
              </a:spcBef>
              <a:spcAft>
                <a:spcPts val="0"/>
              </a:spcAft>
              <a:buClr>
                <a:schemeClr val="dk1"/>
              </a:buClr>
              <a:buSzPts val="1100"/>
              <a:buFont typeface="Arial"/>
              <a:buNone/>
            </a:pPr>
            <a:r>
              <a:rPr lang="en">
                <a:latin typeface="Lora"/>
                <a:ea typeface="Lora"/>
                <a:cs typeface="Lora"/>
                <a:sym typeface="Lora"/>
              </a:rPr>
              <a:t>9. Suicide 29,264</a:t>
            </a:r>
            <a:endParaRPr>
              <a:latin typeface="Lora"/>
              <a:ea typeface="Lora"/>
              <a:cs typeface="Lora"/>
              <a:sym typeface="Lora"/>
            </a:endParaRPr>
          </a:p>
          <a:p>
            <a:pPr indent="0" lvl="0" marL="0" rtl="0" algn="l">
              <a:spcBef>
                <a:spcPts val="1200"/>
              </a:spcBef>
              <a:spcAft>
                <a:spcPts val="1200"/>
              </a:spcAft>
              <a:buClr>
                <a:schemeClr val="dk1"/>
              </a:buClr>
              <a:buSzPts val="1100"/>
              <a:buFont typeface="Arial"/>
              <a:buNone/>
            </a:pPr>
            <a:r>
              <a:rPr lang="en">
                <a:latin typeface="Lora"/>
                <a:ea typeface="Lora"/>
                <a:cs typeface="Lora"/>
                <a:sym typeface="Lora"/>
              </a:rPr>
              <a:t>10. Kidney Disease 26,295</a:t>
            </a:r>
            <a:endParaRPr b="1" sz="1600">
              <a:latin typeface="Lora"/>
              <a:ea typeface="Lora"/>
              <a:cs typeface="Lora"/>
              <a:sym typeface="Lora"/>
            </a:endParaRPr>
          </a:p>
        </p:txBody>
      </p:sp>
      <p:sp>
        <p:nvSpPr>
          <p:cNvPr id="352" name="Google Shape;352;p40"/>
          <p:cNvSpPr txBox="1"/>
          <p:nvPr/>
        </p:nvSpPr>
        <p:spPr>
          <a:xfrm>
            <a:off x="1696800" y="8196325"/>
            <a:ext cx="2386200" cy="2280600"/>
          </a:xfrm>
          <a:prstGeom prst="rect">
            <a:avLst/>
          </a:prstGeom>
          <a:solidFill>
            <a:srgbClr val="F3F3F3"/>
          </a:solidFill>
          <a:ln cap="flat" cmpd="sng" w="9525">
            <a:solidFill>
              <a:srgbClr val="FFFFFF"/>
            </a:solidFill>
            <a:prstDash val="solid"/>
            <a:round/>
            <a:headEnd len="sm" w="sm" type="none"/>
            <a:tailEnd len="sm" w="sm" type="none"/>
          </a:ln>
        </p:spPr>
        <p:txBody>
          <a:bodyPr anchorCtr="0" anchor="t" bIns="51625" lIns="103300" spcFirstLastPara="1" rIns="103300" wrap="square" tIns="51625">
            <a:noAutofit/>
          </a:bodyPr>
          <a:lstStyle/>
          <a:p>
            <a:pPr indent="0" lvl="0" marL="0" rtl="0" algn="l">
              <a:spcBef>
                <a:spcPts val="1200"/>
              </a:spcBef>
              <a:spcAft>
                <a:spcPts val="0"/>
              </a:spcAft>
              <a:buClr>
                <a:schemeClr val="dk1"/>
              </a:buClr>
              <a:buSzPts val="1100"/>
              <a:buFont typeface="Arial"/>
              <a:buNone/>
            </a:pPr>
            <a:r>
              <a:rPr lang="en">
                <a:latin typeface="Lora"/>
                <a:ea typeface="Lora"/>
                <a:cs typeface="Lora"/>
                <a:sym typeface="Lora"/>
              </a:rPr>
              <a:t>1. Heart Disease 724,269 </a:t>
            </a:r>
            <a:endParaRPr>
              <a:latin typeface="Lora"/>
              <a:ea typeface="Lora"/>
              <a:cs typeface="Lora"/>
              <a:sym typeface="Lora"/>
            </a:endParaRPr>
          </a:p>
          <a:p>
            <a:pPr indent="0" lvl="0" marL="0" rtl="0" algn="l">
              <a:spcBef>
                <a:spcPts val="1200"/>
              </a:spcBef>
              <a:spcAft>
                <a:spcPts val="0"/>
              </a:spcAft>
              <a:buClr>
                <a:schemeClr val="dk1"/>
              </a:buClr>
              <a:buSzPts val="1100"/>
              <a:buFont typeface="Arial"/>
              <a:buNone/>
            </a:pPr>
            <a:r>
              <a:rPr lang="en">
                <a:latin typeface="Lora"/>
                <a:ea typeface="Lora"/>
                <a:cs typeface="Lora"/>
                <a:sym typeface="Lora"/>
              </a:rPr>
              <a:t>2. Cancer 538,947</a:t>
            </a:r>
            <a:endParaRPr>
              <a:latin typeface="Lora"/>
              <a:ea typeface="Lora"/>
              <a:cs typeface="Lora"/>
              <a:sym typeface="Lora"/>
            </a:endParaRPr>
          </a:p>
          <a:p>
            <a:pPr indent="0" lvl="0" marL="0" rtl="0" algn="l">
              <a:spcBef>
                <a:spcPts val="1200"/>
              </a:spcBef>
              <a:spcAft>
                <a:spcPts val="0"/>
              </a:spcAft>
              <a:buClr>
                <a:schemeClr val="dk1"/>
              </a:buClr>
              <a:buSzPts val="1100"/>
              <a:buFont typeface="Arial"/>
              <a:buNone/>
            </a:pPr>
            <a:r>
              <a:rPr lang="en">
                <a:latin typeface="Lora"/>
                <a:ea typeface="Lora"/>
                <a:cs typeface="Lora"/>
                <a:sym typeface="Lora"/>
              </a:rPr>
              <a:t>3. Stroke 158,060</a:t>
            </a:r>
            <a:endParaRPr>
              <a:latin typeface="Lora"/>
              <a:ea typeface="Lora"/>
              <a:cs typeface="Lora"/>
              <a:sym typeface="Lora"/>
            </a:endParaRPr>
          </a:p>
          <a:p>
            <a:pPr indent="0" lvl="0" marL="0" rtl="0" algn="l">
              <a:spcBef>
                <a:spcPts val="1200"/>
              </a:spcBef>
              <a:spcAft>
                <a:spcPts val="0"/>
              </a:spcAft>
              <a:buClr>
                <a:schemeClr val="dk1"/>
              </a:buClr>
              <a:buSzPts val="1100"/>
              <a:buFont typeface="Arial"/>
              <a:buNone/>
            </a:pPr>
            <a:r>
              <a:rPr lang="en">
                <a:latin typeface="Lora"/>
                <a:ea typeface="Lora"/>
                <a:cs typeface="Lora"/>
                <a:sym typeface="Lora"/>
              </a:rPr>
              <a:t>4. Lung Disease 114,381</a:t>
            </a:r>
            <a:endParaRPr>
              <a:latin typeface="Lora"/>
              <a:ea typeface="Lora"/>
              <a:cs typeface="Lora"/>
              <a:sym typeface="Lora"/>
            </a:endParaRPr>
          </a:p>
          <a:p>
            <a:pPr indent="0" lvl="0" marL="0" rtl="0" algn="l">
              <a:spcBef>
                <a:spcPts val="1200"/>
              </a:spcBef>
              <a:spcAft>
                <a:spcPts val="1200"/>
              </a:spcAft>
              <a:buClr>
                <a:schemeClr val="dk1"/>
              </a:buClr>
              <a:buSzPts val="1100"/>
              <a:buFont typeface="Arial"/>
              <a:buNone/>
            </a:pPr>
            <a:r>
              <a:rPr lang="en">
                <a:latin typeface="Lora"/>
                <a:ea typeface="Lora"/>
                <a:cs typeface="Lora"/>
                <a:sym typeface="Lora"/>
              </a:rPr>
              <a:t>5. Medical Errors 98,000</a:t>
            </a:r>
            <a:endParaRPr b="1" sz="1600">
              <a:latin typeface="Lora"/>
              <a:ea typeface="Lora"/>
              <a:cs typeface="Lora"/>
              <a:sym typeface="Lor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56" name="Shape 356"/>
        <p:cNvGrpSpPr/>
        <p:nvPr/>
      </p:nvGrpSpPr>
      <p:grpSpPr>
        <a:xfrm>
          <a:off x="0" y="0"/>
          <a:ext cx="0" cy="0"/>
          <a:chOff x="0" y="0"/>
          <a:chExt cx="0" cy="0"/>
        </a:xfrm>
      </p:grpSpPr>
      <p:sp>
        <p:nvSpPr>
          <p:cNvPr id="357" name="Google Shape;357;p41"/>
          <p:cNvSpPr txBox="1"/>
          <p:nvPr/>
        </p:nvSpPr>
        <p:spPr>
          <a:xfrm>
            <a:off x="0" y="1432813"/>
            <a:ext cx="8229600" cy="1177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
                <a:solidFill>
                  <a:srgbClr val="292934"/>
                </a:solidFill>
                <a:latin typeface="Lora"/>
                <a:ea typeface="Lora"/>
                <a:cs typeface="Lora"/>
                <a:sym typeface="Lora"/>
              </a:rPr>
              <a:t>“The science and technologies involved in healthcare </a:t>
            </a:r>
            <a:r>
              <a:rPr lang="en">
                <a:solidFill>
                  <a:srgbClr val="6AA84F"/>
                </a:solidFill>
                <a:latin typeface="Lora"/>
                <a:ea typeface="Lora"/>
                <a:cs typeface="Lora"/>
                <a:sym typeface="Lora"/>
              </a:rPr>
              <a:t>&amp; </a:t>
            </a:r>
            <a:r>
              <a:rPr lang="en">
                <a:solidFill>
                  <a:srgbClr val="6AA84F"/>
                </a:solidFill>
                <a:latin typeface="Lora"/>
                <a:ea typeface="Lora"/>
                <a:cs typeface="Lora"/>
                <a:sym typeface="Lora"/>
              </a:rPr>
              <a:t>increases in </a:t>
            </a:r>
            <a:r>
              <a:rPr lang="en">
                <a:solidFill>
                  <a:srgbClr val="6AA84F"/>
                </a:solidFill>
                <a:latin typeface="Lora"/>
                <a:ea typeface="Lora"/>
                <a:cs typeface="Lora"/>
                <a:sym typeface="Lora"/>
              </a:rPr>
              <a:t>knowledge, data </a:t>
            </a:r>
            <a:r>
              <a:rPr lang="en">
                <a:solidFill>
                  <a:srgbClr val="6AA84F"/>
                </a:solidFill>
                <a:latin typeface="Lora"/>
                <a:ea typeface="Lora"/>
                <a:cs typeface="Lora"/>
                <a:sym typeface="Lora"/>
              </a:rPr>
              <a:t>information,</a:t>
            </a:r>
            <a:r>
              <a:rPr lang="en">
                <a:solidFill>
                  <a:srgbClr val="292934"/>
                </a:solidFill>
                <a:latin typeface="Lora"/>
                <a:ea typeface="Lora"/>
                <a:cs typeface="Lora"/>
                <a:sym typeface="Lora"/>
              </a:rPr>
              <a:t> </a:t>
            </a:r>
            <a:r>
              <a:rPr lang="en">
                <a:solidFill>
                  <a:srgbClr val="292934"/>
                </a:solidFill>
                <a:latin typeface="Lora"/>
                <a:ea typeface="Lora"/>
                <a:cs typeface="Lora"/>
                <a:sym typeface="Lora"/>
              </a:rPr>
              <a:t>skills, care interventions, devices and drugs) have advanced more rapidly than our ability to deliver them safely, effectively, and efficiently” </a:t>
            </a:r>
            <a:r>
              <a:rPr lang="en">
                <a:solidFill>
                  <a:srgbClr val="6AA84F"/>
                </a:solidFill>
                <a:latin typeface="Lora"/>
                <a:ea typeface="Lora"/>
                <a:cs typeface="Lora"/>
                <a:sym typeface="Lora"/>
              </a:rPr>
              <a:t>without considering tools like; CPOE, DSS &amp; informatics tools</a:t>
            </a:r>
            <a:r>
              <a:rPr lang="en">
                <a:solidFill>
                  <a:srgbClr val="292934"/>
                </a:solidFill>
                <a:latin typeface="Lora"/>
                <a:ea typeface="Lora"/>
                <a:cs typeface="Lora"/>
                <a:sym typeface="Lora"/>
              </a:rPr>
              <a:t> </a:t>
            </a:r>
            <a:endParaRPr>
              <a:latin typeface="Lora"/>
              <a:ea typeface="Lora"/>
              <a:cs typeface="Lora"/>
              <a:sym typeface="Lora"/>
            </a:endParaRPr>
          </a:p>
        </p:txBody>
      </p:sp>
      <p:sp>
        <p:nvSpPr>
          <p:cNvPr id="358" name="Google Shape;358;p41"/>
          <p:cNvSpPr txBox="1"/>
          <p:nvPr/>
        </p:nvSpPr>
        <p:spPr>
          <a:xfrm>
            <a:off x="3106795" y="816225"/>
            <a:ext cx="2016000" cy="26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Lora"/>
                <a:ea typeface="Lora"/>
                <a:cs typeface="Lora"/>
                <a:sym typeface="Lora"/>
              </a:rPr>
              <a:t>institution</a:t>
            </a:r>
            <a:r>
              <a:rPr lang="en" sz="1000">
                <a:solidFill>
                  <a:srgbClr val="999999"/>
                </a:solidFill>
                <a:latin typeface="Lora"/>
                <a:ea typeface="Lora"/>
                <a:cs typeface="Lora"/>
                <a:sym typeface="Lora"/>
              </a:rPr>
              <a:t> of medicine</a:t>
            </a:r>
            <a:endParaRPr>
              <a:latin typeface="Lora"/>
              <a:ea typeface="Lora"/>
              <a:cs typeface="Lora"/>
              <a:sym typeface="Lora"/>
            </a:endParaRPr>
          </a:p>
        </p:txBody>
      </p:sp>
      <p:sp>
        <p:nvSpPr>
          <p:cNvPr id="359" name="Google Shape;359;p41"/>
          <p:cNvSpPr txBox="1"/>
          <p:nvPr/>
        </p:nvSpPr>
        <p:spPr>
          <a:xfrm>
            <a:off x="1696800" y="352425"/>
            <a:ext cx="4836000" cy="5358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IOM</a:t>
            </a:r>
            <a:endParaRPr>
              <a:solidFill>
                <a:srgbClr val="00854C"/>
              </a:solidFill>
              <a:latin typeface="Barlow"/>
              <a:ea typeface="Barlow"/>
              <a:cs typeface="Barlow"/>
              <a:sym typeface="Barlow"/>
            </a:endParaRPr>
          </a:p>
        </p:txBody>
      </p:sp>
      <p:sp>
        <p:nvSpPr>
          <p:cNvPr id="360" name="Google Shape;360;p41"/>
          <p:cNvSpPr txBox="1"/>
          <p:nvPr/>
        </p:nvSpPr>
        <p:spPr>
          <a:xfrm>
            <a:off x="0" y="6570750"/>
            <a:ext cx="8229600" cy="48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Definitions:</a:t>
            </a:r>
            <a:r>
              <a:rPr lang="en" sz="1100">
                <a:solidFill>
                  <a:srgbClr val="00854C"/>
                </a:solidFill>
                <a:latin typeface="Lora"/>
                <a:ea typeface="Lora"/>
                <a:cs typeface="Lora"/>
                <a:sym typeface="Lora"/>
              </a:rPr>
              <a:t> </a:t>
            </a:r>
            <a:r>
              <a:rPr lang="en" sz="1100">
                <a:solidFill>
                  <a:srgbClr val="999999"/>
                </a:solidFill>
                <a:latin typeface="Lora"/>
                <a:ea typeface="Lora"/>
                <a:cs typeface="Lora"/>
                <a:sym typeface="Lora"/>
              </a:rPr>
              <a:t>(for your reference, according to doc)</a:t>
            </a:r>
            <a:endParaRPr sz="1100">
              <a:solidFill>
                <a:srgbClr val="999999"/>
              </a:solidFill>
              <a:latin typeface="Lora"/>
              <a:ea typeface="Lora"/>
              <a:cs typeface="Lora"/>
              <a:sym typeface="Lora"/>
            </a:endParaRPr>
          </a:p>
          <a:p>
            <a:pPr indent="0" lvl="0" marL="0" rtl="0" algn="l">
              <a:spcBef>
                <a:spcPts val="0"/>
              </a:spcBef>
              <a:spcAft>
                <a:spcPts val="0"/>
              </a:spcAft>
              <a:buNone/>
            </a:pPr>
            <a:r>
              <a:t/>
            </a:r>
            <a:endParaRPr sz="1100">
              <a:solidFill>
                <a:srgbClr val="999999"/>
              </a:solidFill>
              <a:latin typeface="Lora"/>
              <a:ea typeface="Lora"/>
              <a:cs typeface="Lora"/>
              <a:sym typeface="Lora"/>
            </a:endParaRPr>
          </a:p>
          <a:p>
            <a:pPr indent="-323850" lvl="0" marL="457200" rtl="0" algn="l">
              <a:lnSpc>
                <a:spcPct val="100000"/>
              </a:lnSpc>
              <a:spcBef>
                <a:spcPts val="0"/>
              </a:spcBef>
              <a:spcAft>
                <a:spcPts val="0"/>
              </a:spcAft>
              <a:buSzPts val="1500"/>
              <a:buFont typeface="Lora"/>
              <a:buChar char="●"/>
            </a:pPr>
            <a:r>
              <a:rPr b="1" lang="en" sz="1500">
                <a:latin typeface="Lora"/>
                <a:ea typeface="Lora"/>
                <a:cs typeface="Lora"/>
                <a:sym typeface="Lora"/>
              </a:rPr>
              <a:t>EMR (Electronic Medical Record) : </a:t>
            </a:r>
            <a:endParaRPr b="1" sz="1500">
              <a:latin typeface="Lora"/>
              <a:ea typeface="Lora"/>
              <a:cs typeface="Lora"/>
              <a:sym typeface="Lora"/>
            </a:endParaRPr>
          </a:p>
          <a:p>
            <a:pPr indent="-317500" lvl="1" marL="914400" rtl="0" algn="l">
              <a:lnSpc>
                <a:spcPct val="100000"/>
              </a:lnSpc>
              <a:spcBef>
                <a:spcPts val="0"/>
              </a:spcBef>
              <a:spcAft>
                <a:spcPts val="0"/>
              </a:spcAft>
              <a:buSzPts val="1400"/>
              <a:buFont typeface="Lora"/>
              <a:buChar char="○"/>
            </a:pPr>
            <a:r>
              <a:rPr lang="en">
                <a:solidFill>
                  <a:srgbClr val="292934"/>
                </a:solidFill>
                <a:latin typeface="Lora"/>
                <a:ea typeface="Lora"/>
                <a:cs typeface="Lora"/>
                <a:sym typeface="Lora"/>
              </a:rPr>
              <a:t>The set of databases (lab, pharmacy, radiology, clinical notes, etc.) that contains the health </a:t>
            </a:r>
            <a:r>
              <a:rPr lang="en">
                <a:solidFill>
                  <a:srgbClr val="6AA84F"/>
                </a:solidFill>
                <a:latin typeface="Lora"/>
                <a:ea typeface="Lora"/>
                <a:cs typeface="Lora"/>
                <a:sym typeface="Lora"/>
              </a:rPr>
              <a:t>data &amp;</a:t>
            </a:r>
            <a:r>
              <a:rPr lang="en">
                <a:solidFill>
                  <a:srgbClr val="292934"/>
                </a:solidFill>
                <a:latin typeface="Lora"/>
                <a:ea typeface="Lora"/>
                <a:cs typeface="Lora"/>
                <a:sym typeface="Lora"/>
              </a:rPr>
              <a:t> information for patients within a given institution or organization.</a:t>
            </a:r>
            <a:endParaRPr>
              <a:solidFill>
                <a:srgbClr val="292934"/>
              </a:solidFill>
              <a:latin typeface="Lora"/>
              <a:ea typeface="Lora"/>
              <a:cs typeface="Lora"/>
              <a:sym typeface="Lora"/>
            </a:endParaRPr>
          </a:p>
          <a:p>
            <a:pPr indent="0" lvl="0" marL="0" rtl="0" algn="l">
              <a:lnSpc>
                <a:spcPct val="100000"/>
              </a:lnSpc>
              <a:spcBef>
                <a:spcPts val="0"/>
              </a:spcBef>
              <a:spcAft>
                <a:spcPts val="0"/>
              </a:spcAft>
              <a:buNone/>
            </a:pPr>
            <a:r>
              <a:t/>
            </a:r>
            <a:endParaRPr sz="1500">
              <a:solidFill>
                <a:srgbClr val="292934"/>
              </a:solidFill>
              <a:latin typeface="Lora"/>
              <a:ea typeface="Lora"/>
              <a:cs typeface="Lora"/>
              <a:sym typeface="Lora"/>
            </a:endParaRPr>
          </a:p>
          <a:p>
            <a:pPr indent="-323850" lvl="0" marL="457200" rtl="0" algn="l">
              <a:lnSpc>
                <a:spcPct val="100000"/>
              </a:lnSpc>
              <a:spcBef>
                <a:spcPts val="0"/>
              </a:spcBef>
              <a:spcAft>
                <a:spcPts val="0"/>
              </a:spcAft>
              <a:buClr>
                <a:schemeClr val="dk1"/>
              </a:buClr>
              <a:buSzPts val="1500"/>
              <a:buFont typeface="Lora"/>
              <a:buChar char="●"/>
            </a:pPr>
            <a:r>
              <a:rPr b="1" lang="en" sz="1500">
                <a:solidFill>
                  <a:srgbClr val="292934"/>
                </a:solidFill>
                <a:latin typeface="Lora"/>
                <a:ea typeface="Lora"/>
                <a:cs typeface="Lora"/>
                <a:sym typeface="Lora"/>
              </a:rPr>
              <a:t>CDS (Clinical Decision Support) component : </a:t>
            </a:r>
            <a:endParaRPr b="1" sz="1500">
              <a:solidFill>
                <a:schemeClr val="dk1"/>
              </a:solidFill>
              <a:latin typeface="Lora"/>
              <a:ea typeface="Lora"/>
              <a:cs typeface="Lora"/>
              <a:sym typeface="Lora"/>
            </a:endParaRPr>
          </a:p>
          <a:p>
            <a:pPr indent="-317500" lvl="1" marL="914400" rtl="0" algn="l">
              <a:lnSpc>
                <a:spcPct val="100000"/>
              </a:lnSpc>
              <a:spcBef>
                <a:spcPts val="0"/>
              </a:spcBef>
              <a:spcAft>
                <a:spcPts val="0"/>
              </a:spcAft>
              <a:buClr>
                <a:schemeClr val="dk1"/>
              </a:buClr>
              <a:buSzPts val="1400"/>
              <a:buFont typeface="Lora"/>
              <a:buChar char="○"/>
            </a:pPr>
            <a:r>
              <a:rPr lang="en">
                <a:solidFill>
                  <a:srgbClr val="292934"/>
                </a:solidFill>
                <a:latin typeface="Lora"/>
                <a:ea typeface="Lora"/>
                <a:cs typeface="Lora"/>
                <a:sym typeface="Lora"/>
              </a:rPr>
              <a:t>Software that makes relevant information available for clinical decision-making (clinical data, references, clinical guidelines, situation-specific advice) </a:t>
            </a:r>
            <a:r>
              <a:rPr lang="en">
                <a:solidFill>
                  <a:srgbClr val="6AA84F"/>
                </a:solidFill>
                <a:latin typeface="Lora"/>
                <a:ea typeface="Lora"/>
                <a:cs typeface="Lora"/>
                <a:sym typeface="Lora"/>
              </a:rPr>
              <a:t>Working on the level of data, information &amp; knowledge.</a:t>
            </a:r>
            <a:endParaRPr>
              <a:solidFill>
                <a:srgbClr val="6AA84F"/>
              </a:solidFill>
              <a:latin typeface="Lora"/>
              <a:ea typeface="Lora"/>
              <a:cs typeface="Lora"/>
              <a:sym typeface="Lora"/>
            </a:endParaRPr>
          </a:p>
          <a:p>
            <a:pPr indent="0" lvl="0" marL="0" rtl="0" algn="l">
              <a:lnSpc>
                <a:spcPct val="100000"/>
              </a:lnSpc>
              <a:spcBef>
                <a:spcPts val="0"/>
              </a:spcBef>
              <a:spcAft>
                <a:spcPts val="0"/>
              </a:spcAft>
              <a:buNone/>
            </a:pPr>
            <a:r>
              <a:t/>
            </a:r>
            <a:endParaRPr sz="1500">
              <a:solidFill>
                <a:srgbClr val="6AA84F"/>
              </a:solidFill>
              <a:latin typeface="Lora"/>
              <a:ea typeface="Lora"/>
              <a:cs typeface="Lora"/>
              <a:sym typeface="Lora"/>
            </a:endParaRPr>
          </a:p>
          <a:p>
            <a:pPr indent="-323850" lvl="0" marL="457200" rtl="0" algn="l">
              <a:lnSpc>
                <a:spcPct val="100000"/>
              </a:lnSpc>
              <a:spcBef>
                <a:spcPts val="0"/>
              </a:spcBef>
              <a:spcAft>
                <a:spcPts val="0"/>
              </a:spcAft>
              <a:buClr>
                <a:schemeClr val="dk1"/>
              </a:buClr>
              <a:buSzPts val="1500"/>
              <a:buFont typeface="Lora"/>
              <a:buChar char="●"/>
            </a:pPr>
            <a:r>
              <a:rPr b="1" lang="en" sz="1500">
                <a:solidFill>
                  <a:srgbClr val="292934"/>
                </a:solidFill>
                <a:latin typeface="Lora"/>
                <a:ea typeface="Lora"/>
                <a:cs typeface="Lora"/>
                <a:sym typeface="Lora"/>
              </a:rPr>
              <a:t>CPOE (Computerized Physician Order Entry) component </a:t>
            </a:r>
            <a:endParaRPr b="1" sz="1500">
              <a:solidFill>
                <a:srgbClr val="292934"/>
              </a:solidFill>
              <a:latin typeface="Lora"/>
              <a:ea typeface="Lora"/>
              <a:cs typeface="Lora"/>
              <a:sym typeface="Lora"/>
            </a:endParaRPr>
          </a:p>
          <a:p>
            <a:pPr indent="-323850" lvl="1" marL="914400" rtl="0" algn="l">
              <a:lnSpc>
                <a:spcPct val="100000"/>
              </a:lnSpc>
              <a:spcBef>
                <a:spcPts val="0"/>
              </a:spcBef>
              <a:spcAft>
                <a:spcPts val="0"/>
              </a:spcAft>
              <a:buClr>
                <a:schemeClr val="dk1"/>
              </a:buClr>
              <a:buSzPts val="1500"/>
              <a:buFont typeface="Lora"/>
              <a:buChar char="○"/>
            </a:pPr>
            <a:r>
              <a:rPr lang="en" sz="1500">
                <a:solidFill>
                  <a:srgbClr val="292934"/>
                </a:solidFill>
                <a:latin typeface="Lora"/>
                <a:ea typeface="Lora"/>
                <a:cs typeface="Lora"/>
                <a:sym typeface="Lora"/>
              </a:rPr>
              <a:t>Enables clinicians to enter orders (tests, meds, dietary, etc.).</a:t>
            </a:r>
            <a:endParaRPr sz="1500">
              <a:solidFill>
                <a:srgbClr val="292934"/>
              </a:solidFill>
              <a:latin typeface="Lora"/>
              <a:ea typeface="Lora"/>
              <a:cs typeface="Lora"/>
              <a:sym typeface="Lora"/>
            </a:endParaRPr>
          </a:p>
          <a:p>
            <a:pPr indent="0" lvl="0" marL="0" rtl="0" algn="l">
              <a:lnSpc>
                <a:spcPct val="100000"/>
              </a:lnSpc>
              <a:spcBef>
                <a:spcPts val="0"/>
              </a:spcBef>
              <a:spcAft>
                <a:spcPts val="0"/>
              </a:spcAft>
              <a:buNone/>
            </a:pPr>
            <a:r>
              <a:t/>
            </a:r>
            <a:endParaRPr sz="1500">
              <a:solidFill>
                <a:srgbClr val="292934"/>
              </a:solidFill>
              <a:latin typeface="Lora"/>
              <a:ea typeface="Lora"/>
              <a:cs typeface="Lora"/>
              <a:sym typeface="Lora"/>
            </a:endParaRPr>
          </a:p>
          <a:p>
            <a:pPr indent="-323850" lvl="0" marL="457200" rtl="0" algn="l">
              <a:lnSpc>
                <a:spcPct val="100000"/>
              </a:lnSpc>
              <a:spcBef>
                <a:spcPts val="0"/>
              </a:spcBef>
              <a:spcAft>
                <a:spcPts val="0"/>
              </a:spcAft>
              <a:buClr>
                <a:schemeClr val="dk1"/>
              </a:buClr>
              <a:buSzPts val="1500"/>
              <a:buFont typeface="Lora"/>
              <a:buChar char="●"/>
            </a:pPr>
            <a:r>
              <a:rPr b="1" lang="en" sz="1500">
                <a:solidFill>
                  <a:srgbClr val="292934"/>
                </a:solidFill>
                <a:latin typeface="Lora"/>
                <a:ea typeface="Lora"/>
                <a:cs typeface="Lora"/>
                <a:sym typeface="Lora"/>
              </a:rPr>
              <a:t>CCR (Computerized Clinical Reminder)</a:t>
            </a:r>
            <a:endParaRPr b="1" sz="1500">
              <a:solidFill>
                <a:srgbClr val="BF9000"/>
              </a:solidFill>
              <a:latin typeface="Lora"/>
              <a:ea typeface="Lora"/>
              <a:cs typeface="Lora"/>
              <a:sym typeface="Lora"/>
            </a:endParaRPr>
          </a:p>
          <a:p>
            <a:pPr indent="-323850" lvl="1" marL="914400" rtl="0" algn="l">
              <a:lnSpc>
                <a:spcPct val="100000"/>
              </a:lnSpc>
              <a:spcBef>
                <a:spcPts val="0"/>
              </a:spcBef>
              <a:spcAft>
                <a:spcPts val="0"/>
              </a:spcAft>
              <a:buClr>
                <a:schemeClr val="dk1"/>
              </a:buClr>
              <a:buSzPts val="1500"/>
              <a:buFont typeface="Lora"/>
              <a:buChar char="○"/>
            </a:pPr>
            <a:r>
              <a:rPr lang="en" sz="1500">
                <a:solidFill>
                  <a:srgbClr val="292934"/>
                </a:solidFill>
                <a:latin typeface="Lora"/>
                <a:ea typeface="Lora"/>
                <a:cs typeface="Lora"/>
                <a:sym typeface="Lora"/>
              </a:rPr>
              <a:t>just-in-time </a:t>
            </a:r>
            <a:r>
              <a:rPr lang="en" sz="1500">
                <a:solidFill>
                  <a:srgbClr val="6AA84F"/>
                </a:solidFill>
                <a:latin typeface="Lora"/>
                <a:ea typeface="Lora"/>
                <a:cs typeface="Lora"/>
                <a:sym typeface="Lora"/>
              </a:rPr>
              <a:t>(real time)</a:t>
            </a:r>
            <a:r>
              <a:rPr lang="en" sz="1500">
                <a:solidFill>
                  <a:srgbClr val="292934"/>
                </a:solidFill>
                <a:latin typeface="Lora"/>
                <a:ea typeface="Lora"/>
                <a:cs typeface="Lora"/>
                <a:sym typeface="Lora"/>
              </a:rPr>
              <a:t> reminders at the point of care that reflect evidence-based medicine guidelines.</a:t>
            </a:r>
            <a:endParaRPr sz="1500">
              <a:solidFill>
                <a:srgbClr val="292934"/>
              </a:solidFill>
              <a:latin typeface="Lora"/>
              <a:ea typeface="Lora"/>
              <a:cs typeface="Lora"/>
              <a:sym typeface="Lora"/>
            </a:endParaRPr>
          </a:p>
          <a:p>
            <a:pPr indent="0" lvl="0" marL="0" rtl="0" algn="l">
              <a:lnSpc>
                <a:spcPct val="100000"/>
              </a:lnSpc>
              <a:spcBef>
                <a:spcPts val="1200"/>
              </a:spcBef>
              <a:spcAft>
                <a:spcPts val="0"/>
              </a:spcAft>
              <a:buNone/>
            </a:pPr>
            <a:r>
              <a:t/>
            </a:r>
            <a:endParaRPr sz="1500">
              <a:latin typeface="Lora"/>
              <a:ea typeface="Lora"/>
              <a:cs typeface="Lora"/>
              <a:sym typeface="Lora"/>
            </a:endParaRPr>
          </a:p>
          <a:p>
            <a:pPr indent="0" lvl="0" marL="0" rtl="0" algn="l">
              <a:lnSpc>
                <a:spcPct val="100000"/>
              </a:lnSpc>
              <a:spcBef>
                <a:spcPts val="1200"/>
              </a:spcBef>
              <a:spcAft>
                <a:spcPts val="0"/>
              </a:spcAft>
              <a:buNone/>
            </a:pPr>
            <a:r>
              <a:t/>
            </a:r>
            <a:endParaRPr sz="1500">
              <a:latin typeface="Lora"/>
              <a:ea typeface="Lora"/>
              <a:cs typeface="Lora"/>
              <a:sym typeface="Lora"/>
            </a:endParaRPr>
          </a:p>
          <a:p>
            <a:pPr indent="0" lvl="0" marL="0" rtl="0" algn="l">
              <a:lnSpc>
                <a:spcPct val="100000"/>
              </a:lnSpc>
              <a:spcBef>
                <a:spcPts val="1200"/>
              </a:spcBef>
              <a:spcAft>
                <a:spcPts val="0"/>
              </a:spcAft>
              <a:buNone/>
            </a:pPr>
            <a:r>
              <a:t/>
            </a:r>
            <a:endParaRPr sz="1500">
              <a:latin typeface="Lora"/>
              <a:ea typeface="Lora"/>
              <a:cs typeface="Lora"/>
              <a:sym typeface="Lora"/>
            </a:endParaRPr>
          </a:p>
        </p:txBody>
      </p:sp>
      <p:sp>
        <p:nvSpPr>
          <p:cNvPr id="361" name="Google Shape;361;p41"/>
          <p:cNvSpPr/>
          <p:nvPr/>
        </p:nvSpPr>
        <p:spPr>
          <a:xfrm>
            <a:off x="1020300" y="4037663"/>
            <a:ext cx="1547700" cy="2227200"/>
          </a:xfrm>
          <a:prstGeom prst="rect">
            <a:avLst/>
          </a:prstGeom>
          <a:solidFill>
            <a:srgbClr val="AAD3BD">
              <a:alpha val="56980"/>
            </a:srgbClr>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b="1" lang="en">
                <a:solidFill>
                  <a:srgbClr val="292934"/>
                </a:solidFill>
                <a:latin typeface="Lora"/>
                <a:ea typeface="Lora"/>
                <a:cs typeface="Lora"/>
                <a:sym typeface="Lora"/>
              </a:rPr>
              <a:t>Endorsement</a:t>
            </a:r>
            <a:r>
              <a:rPr lang="en">
                <a:solidFill>
                  <a:srgbClr val="292934"/>
                </a:solidFill>
                <a:latin typeface="Lora"/>
                <a:ea typeface="Lora"/>
                <a:cs typeface="Lora"/>
                <a:sym typeface="Lora"/>
              </a:rPr>
              <a:t> of CPOE. </a:t>
            </a:r>
            <a:r>
              <a:rPr lang="en">
                <a:solidFill>
                  <a:srgbClr val="6AA84F"/>
                </a:solidFill>
                <a:latin typeface="Lora"/>
                <a:ea typeface="Lora"/>
                <a:cs typeface="Lora"/>
                <a:sym typeface="Lora"/>
              </a:rPr>
              <a:t>To be implemented in healthcare setting.</a:t>
            </a:r>
            <a:endParaRPr>
              <a:solidFill>
                <a:srgbClr val="6AA84F"/>
              </a:solidFill>
              <a:latin typeface="Lora"/>
              <a:ea typeface="Lora"/>
              <a:cs typeface="Lora"/>
              <a:sym typeface="Lora"/>
            </a:endParaRPr>
          </a:p>
        </p:txBody>
      </p:sp>
      <p:sp>
        <p:nvSpPr>
          <p:cNvPr id="362" name="Google Shape;362;p41"/>
          <p:cNvSpPr/>
          <p:nvPr/>
        </p:nvSpPr>
        <p:spPr>
          <a:xfrm>
            <a:off x="3479925" y="4037663"/>
            <a:ext cx="1652400" cy="2227200"/>
          </a:xfrm>
          <a:prstGeom prst="rect">
            <a:avLst/>
          </a:prstGeom>
          <a:solidFill>
            <a:srgbClr val="AAD3BD">
              <a:alpha val="56980"/>
            </a:srgbClr>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b="1" lang="en">
                <a:solidFill>
                  <a:srgbClr val="292934"/>
                </a:solidFill>
                <a:latin typeface="Lora"/>
                <a:ea typeface="Lora"/>
                <a:cs typeface="Lora"/>
                <a:sym typeface="Lora"/>
              </a:rPr>
              <a:t>Establish</a:t>
            </a:r>
            <a:r>
              <a:rPr lang="en">
                <a:solidFill>
                  <a:srgbClr val="292934"/>
                </a:solidFill>
                <a:latin typeface="Lora"/>
                <a:ea typeface="Lora"/>
                <a:cs typeface="Lora"/>
                <a:sym typeface="Lora"/>
              </a:rPr>
              <a:t> CPOE as an Institutional Commitment and Goal. </a:t>
            </a:r>
            <a:r>
              <a:rPr lang="en">
                <a:solidFill>
                  <a:srgbClr val="6AA84F"/>
                </a:solidFill>
                <a:latin typeface="Lora"/>
                <a:ea typeface="Lora"/>
                <a:cs typeface="Lora"/>
                <a:sym typeface="Lora"/>
              </a:rPr>
              <a:t>It should be strategic goal for institution.</a:t>
            </a:r>
            <a:endParaRPr>
              <a:solidFill>
                <a:srgbClr val="6AA84F"/>
              </a:solidFill>
              <a:latin typeface="Lora"/>
              <a:ea typeface="Lora"/>
              <a:cs typeface="Lora"/>
              <a:sym typeface="Lora"/>
            </a:endParaRPr>
          </a:p>
        </p:txBody>
      </p:sp>
      <p:sp>
        <p:nvSpPr>
          <p:cNvPr id="363" name="Google Shape;363;p41"/>
          <p:cNvSpPr/>
          <p:nvPr/>
        </p:nvSpPr>
        <p:spPr>
          <a:xfrm>
            <a:off x="6048000" y="4037663"/>
            <a:ext cx="1652400" cy="2227200"/>
          </a:xfrm>
          <a:prstGeom prst="rect">
            <a:avLst/>
          </a:prstGeom>
          <a:solidFill>
            <a:srgbClr val="AAD3BD">
              <a:alpha val="56980"/>
            </a:srgbClr>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b="1" lang="en">
                <a:solidFill>
                  <a:srgbClr val="292934"/>
                </a:solidFill>
                <a:latin typeface="Lora"/>
                <a:ea typeface="Lora"/>
                <a:cs typeface="Lora"/>
                <a:sym typeface="Lora"/>
              </a:rPr>
              <a:t>Identify</a:t>
            </a:r>
            <a:r>
              <a:rPr lang="en">
                <a:solidFill>
                  <a:srgbClr val="292934"/>
                </a:solidFill>
                <a:latin typeface="Lora"/>
                <a:ea typeface="Lora"/>
                <a:cs typeface="Lora"/>
                <a:sym typeface="Lora"/>
              </a:rPr>
              <a:t> CPOE as a Quality and Safety Improvement Initiative. </a:t>
            </a:r>
            <a:r>
              <a:rPr lang="en">
                <a:solidFill>
                  <a:srgbClr val="6AA84F"/>
                </a:solidFill>
                <a:latin typeface="Lora"/>
                <a:ea typeface="Lora"/>
                <a:cs typeface="Lora"/>
                <a:sym typeface="Lora"/>
              </a:rPr>
              <a:t>In every healthcare sitting.</a:t>
            </a:r>
            <a:endParaRPr>
              <a:solidFill>
                <a:srgbClr val="6AA84F"/>
              </a:solidFill>
              <a:latin typeface="Lora"/>
              <a:ea typeface="Lora"/>
              <a:cs typeface="Lora"/>
              <a:sym typeface="Lora"/>
            </a:endParaRPr>
          </a:p>
        </p:txBody>
      </p:sp>
      <p:sp>
        <p:nvSpPr>
          <p:cNvPr id="364" name="Google Shape;364;p41"/>
          <p:cNvSpPr txBox="1"/>
          <p:nvPr/>
        </p:nvSpPr>
        <p:spPr>
          <a:xfrm flipH="1">
            <a:off x="3492150" y="3299138"/>
            <a:ext cx="575100" cy="105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6400">
                <a:solidFill>
                  <a:srgbClr val="00854C"/>
                </a:solidFill>
                <a:latin typeface="Exo"/>
                <a:ea typeface="Exo"/>
                <a:cs typeface="Exo"/>
                <a:sym typeface="Exo"/>
              </a:rPr>
              <a:t>2</a:t>
            </a:r>
            <a:endParaRPr b="1" sz="6400">
              <a:solidFill>
                <a:srgbClr val="00854C"/>
              </a:solidFill>
              <a:latin typeface="Exo"/>
              <a:ea typeface="Exo"/>
              <a:cs typeface="Exo"/>
              <a:sym typeface="Exo"/>
            </a:endParaRPr>
          </a:p>
        </p:txBody>
      </p:sp>
      <p:sp>
        <p:nvSpPr>
          <p:cNvPr id="365" name="Google Shape;365;p41"/>
          <p:cNvSpPr txBox="1"/>
          <p:nvPr/>
        </p:nvSpPr>
        <p:spPr>
          <a:xfrm>
            <a:off x="6044250" y="3299138"/>
            <a:ext cx="575100" cy="105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6300">
                <a:solidFill>
                  <a:srgbClr val="00854C"/>
                </a:solidFill>
                <a:latin typeface="Exo"/>
                <a:ea typeface="Exo"/>
                <a:cs typeface="Exo"/>
                <a:sym typeface="Exo"/>
              </a:rPr>
              <a:t>3</a:t>
            </a:r>
            <a:endParaRPr b="1" sz="6300">
              <a:solidFill>
                <a:srgbClr val="00854C"/>
              </a:solidFill>
              <a:latin typeface="Exo"/>
              <a:ea typeface="Exo"/>
              <a:cs typeface="Exo"/>
              <a:sym typeface="Exo"/>
            </a:endParaRPr>
          </a:p>
        </p:txBody>
      </p:sp>
      <p:sp>
        <p:nvSpPr>
          <p:cNvPr id="366" name="Google Shape;366;p41"/>
          <p:cNvSpPr txBox="1"/>
          <p:nvPr/>
        </p:nvSpPr>
        <p:spPr>
          <a:xfrm>
            <a:off x="2947950" y="2959326"/>
            <a:ext cx="2333700" cy="40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200">
                <a:solidFill>
                  <a:srgbClr val="00854C"/>
                </a:solidFill>
                <a:latin typeface="Lora"/>
                <a:ea typeface="Lora"/>
                <a:cs typeface="Lora"/>
                <a:sym typeface="Lora"/>
              </a:rPr>
              <a:t>Actions</a:t>
            </a:r>
            <a:r>
              <a:rPr b="1" lang="en" sz="2400">
                <a:solidFill>
                  <a:srgbClr val="00854C"/>
                </a:solidFill>
                <a:latin typeface="Lora"/>
                <a:ea typeface="Lora"/>
                <a:cs typeface="Lora"/>
                <a:sym typeface="Lora"/>
              </a:rPr>
              <a:t> </a:t>
            </a:r>
            <a:endParaRPr b="1" sz="2400">
              <a:solidFill>
                <a:srgbClr val="00854C"/>
              </a:solidFill>
              <a:latin typeface="Lora"/>
              <a:ea typeface="Lora"/>
              <a:cs typeface="Lora"/>
              <a:sym typeface="Lora"/>
            </a:endParaRPr>
          </a:p>
        </p:txBody>
      </p:sp>
      <p:sp>
        <p:nvSpPr>
          <p:cNvPr id="367" name="Google Shape;367;p41"/>
          <p:cNvSpPr txBox="1"/>
          <p:nvPr/>
        </p:nvSpPr>
        <p:spPr>
          <a:xfrm>
            <a:off x="1020300" y="3179438"/>
            <a:ext cx="491100" cy="129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6400">
                <a:solidFill>
                  <a:srgbClr val="00854C"/>
                </a:solidFill>
                <a:latin typeface="Exo"/>
                <a:ea typeface="Exo"/>
                <a:cs typeface="Exo"/>
                <a:sym typeface="Exo"/>
              </a:rPr>
              <a:t>1</a:t>
            </a:r>
            <a:endParaRPr b="1" sz="6400">
              <a:solidFill>
                <a:srgbClr val="00854C"/>
              </a:solidFill>
              <a:latin typeface="Exo"/>
              <a:ea typeface="Exo"/>
              <a:cs typeface="Exo"/>
              <a:sym typeface="Ex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71" name="Shape 371"/>
        <p:cNvGrpSpPr/>
        <p:nvPr/>
      </p:nvGrpSpPr>
      <p:grpSpPr>
        <a:xfrm>
          <a:off x="0" y="0"/>
          <a:ext cx="0" cy="0"/>
          <a:chOff x="0" y="0"/>
          <a:chExt cx="0" cy="0"/>
        </a:xfrm>
      </p:grpSpPr>
      <p:sp>
        <p:nvSpPr>
          <p:cNvPr id="372" name="Google Shape;372;p42"/>
          <p:cNvSpPr txBox="1"/>
          <p:nvPr/>
        </p:nvSpPr>
        <p:spPr>
          <a:xfrm>
            <a:off x="0" y="1179550"/>
            <a:ext cx="8229600" cy="2738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n">
                <a:solidFill>
                  <a:srgbClr val="292934"/>
                </a:solidFill>
                <a:latin typeface="Lora"/>
                <a:ea typeface="Lora"/>
                <a:cs typeface="Lora"/>
                <a:sym typeface="Lora"/>
              </a:rPr>
              <a:t>Medication errors</a:t>
            </a:r>
            <a:r>
              <a:rPr lang="en">
                <a:solidFill>
                  <a:srgbClr val="292934"/>
                </a:solidFill>
                <a:latin typeface="Lora"/>
                <a:ea typeface="Lora"/>
                <a:cs typeface="Lora"/>
                <a:sym typeface="Lora"/>
              </a:rPr>
              <a:t> resulting in preventable ADEs most commonly occur at the prescribing stage.</a:t>
            </a:r>
            <a:endParaRPr>
              <a:solidFill>
                <a:srgbClr val="292934"/>
              </a:solidFill>
              <a:latin typeface="Lora"/>
              <a:ea typeface="Lora"/>
              <a:cs typeface="Lora"/>
              <a:sym typeface="Lora"/>
            </a:endParaRPr>
          </a:p>
          <a:p>
            <a:pPr indent="-317500" lvl="0" marL="457200" rtl="0" algn="l">
              <a:lnSpc>
                <a:spcPct val="100000"/>
              </a:lnSpc>
              <a:spcBef>
                <a:spcPts val="1200"/>
              </a:spcBef>
              <a:spcAft>
                <a:spcPts val="0"/>
              </a:spcAft>
              <a:buClr>
                <a:srgbClr val="292934"/>
              </a:buClr>
              <a:buSzPts val="1400"/>
              <a:buFont typeface="Cairo"/>
              <a:buChar char="●"/>
            </a:pPr>
            <a:r>
              <a:rPr lang="en">
                <a:solidFill>
                  <a:srgbClr val="292934"/>
                </a:solidFill>
                <a:latin typeface="Lora"/>
                <a:ea typeface="Lora"/>
                <a:cs typeface="Lora"/>
                <a:sym typeface="Lora"/>
              </a:rPr>
              <a:t>Out of 1111 </a:t>
            </a:r>
            <a:r>
              <a:rPr b="1" lang="en">
                <a:solidFill>
                  <a:srgbClr val="292934"/>
                </a:solidFill>
                <a:latin typeface="Lora"/>
                <a:ea typeface="Lora"/>
                <a:cs typeface="Lora"/>
                <a:sym typeface="Lora"/>
              </a:rPr>
              <a:t>prescribing errors</a:t>
            </a:r>
            <a:r>
              <a:rPr lang="en">
                <a:solidFill>
                  <a:srgbClr val="292934"/>
                </a:solidFill>
                <a:latin typeface="Lora"/>
                <a:ea typeface="Lora"/>
                <a:cs typeface="Lora"/>
                <a:sym typeface="Lora"/>
              </a:rPr>
              <a:t> were identified (6.2% errors), most occurring on admission (64%). Of these, 30.8% were rated clinically significant and were most frequently related to; </a:t>
            </a:r>
            <a:endParaRPr>
              <a:solidFill>
                <a:srgbClr val="292934"/>
              </a:solidFill>
              <a:latin typeface="Lora"/>
              <a:ea typeface="Lora"/>
              <a:cs typeface="Lora"/>
              <a:sym typeface="Lora"/>
            </a:endParaRPr>
          </a:p>
          <a:p>
            <a:pPr indent="-317500" lvl="1" marL="914400" rtl="0" algn="l">
              <a:lnSpc>
                <a:spcPct val="100000"/>
              </a:lnSpc>
              <a:spcBef>
                <a:spcPts val="0"/>
              </a:spcBef>
              <a:spcAft>
                <a:spcPts val="0"/>
              </a:spcAft>
              <a:buClr>
                <a:srgbClr val="292934"/>
              </a:buClr>
              <a:buSzPts val="1400"/>
              <a:buFont typeface="Lora"/>
              <a:buChar char="○"/>
            </a:pPr>
            <a:r>
              <a:rPr lang="en">
                <a:solidFill>
                  <a:srgbClr val="292934"/>
                </a:solidFill>
                <a:latin typeface="Lora"/>
                <a:ea typeface="Lora"/>
                <a:cs typeface="Lora"/>
                <a:sym typeface="Lora"/>
              </a:rPr>
              <a:t>anti-infective medication orders, </a:t>
            </a:r>
            <a:endParaRPr>
              <a:solidFill>
                <a:srgbClr val="292934"/>
              </a:solidFill>
              <a:latin typeface="Lora"/>
              <a:ea typeface="Lora"/>
              <a:cs typeface="Lora"/>
              <a:sym typeface="Lora"/>
            </a:endParaRPr>
          </a:p>
          <a:p>
            <a:pPr indent="-317500" lvl="1" marL="914400" rtl="0" algn="l">
              <a:lnSpc>
                <a:spcPct val="100000"/>
              </a:lnSpc>
              <a:spcBef>
                <a:spcPts val="0"/>
              </a:spcBef>
              <a:spcAft>
                <a:spcPts val="0"/>
              </a:spcAft>
              <a:buClr>
                <a:srgbClr val="292934"/>
              </a:buClr>
              <a:buSzPts val="1400"/>
              <a:buFont typeface="Lora"/>
              <a:buChar char="○"/>
            </a:pPr>
            <a:r>
              <a:rPr lang="en">
                <a:solidFill>
                  <a:srgbClr val="292934"/>
                </a:solidFill>
                <a:latin typeface="Lora"/>
                <a:ea typeface="Lora"/>
                <a:cs typeface="Lora"/>
                <a:sym typeface="Lora"/>
              </a:rPr>
              <a:t>incorrect dose, and </a:t>
            </a:r>
            <a:endParaRPr>
              <a:solidFill>
                <a:srgbClr val="292934"/>
              </a:solidFill>
              <a:latin typeface="Lora"/>
              <a:ea typeface="Lora"/>
              <a:cs typeface="Lora"/>
              <a:sym typeface="Lora"/>
            </a:endParaRPr>
          </a:p>
          <a:p>
            <a:pPr indent="-317500" lvl="1" marL="914400" rtl="0" algn="l">
              <a:lnSpc>
                <a:spcPct val="100000"/>
              </a:lnSpc>
              <a:spcBef>
                <a:spcPts val="0"/>
              </a:spcBef>
              <a:spcAft>
                <a:spcPts val="0"/>
              </a:spcAft>
              <a:buClr>
                <a:srgbClr val="292934"/>
              </a:buClr>
              <a:buSzPts val="1400"/>
              <a:buFont typeface="Lora"/>
              <a:buChar char="○"/>
            </a:pPr>
            <a:r>
              <a:rPr lang="en">
                <a:solidFill>
                  <a:srgbClr val="292934"/>
                </a:solidFill>
                <a:latin typeface="Lora"/>
                <a:ea typeface="Lora"/>
                <a:cs typeface="Lora"/>
                <a:sym typeface="Lora"/>
              </a:rPr>
              <a:t>medication knowledge deficiency.</a:t>
            </a:r>
            <a:endParaRPr>
              <a:solidFill>
                <a:srgbClr val="292934"/>
              </a:solidFill>
              <a:latin typeface="Lora"/>
              <a:ea typeface="Lora"/>
              <a:cs typeface="Lora"/>
              <a:sym typeface="Lora"/>
            </a:endParaRPr>
          </a:p>
          <a:p>
            <a:pPr indent="-317500" lvl="0" marL="457200" rtl="0" algn="l">
              <a:lnSpc>
                <a:spcPct val="100000"/>
              </a:lnSpc>
              <a:spcBef>
                <a:spcPts val="0"/>
              </a:spcBef>
              <a:spcAft>
                <a:spcPts val="0"/>
              </a:spcAft>
              <a:buClr>
                <a:srgbClr val="292934"/>
              </a:buClr>
              <a:buSzPts val="1400"/>
              <a:buFont typeface="Lora"/>
              <a:buChar char="●"/>
            </a:pPr>
            <a:r>
              <a:rPr lang="en">
                <a:solidFill>
                  <a:srgbClr val="292934"/>
                </a:solidFill>
                <a:latin typeface="Lora"/>
                <a:ea typeface="Lora"/>
                <a:cs typeface="Lora"/>
                <a:sym typeface="Lora"/>
              </a:rPr>
              <a:t>64.4% were rated as likely to be prevented with CPOE.</a:t>
            </a:r>
            <a:r>
              <a:rPr baseline="30000" lang="en">
                <a:solidFill>
                  <a:srgbClr val="292934"/>
                </a:solidFill>
                <a:latin typeface="Lora"/>
                <a:ea typeface="Lora"/>
                <a:cs typeface="Lora"/>
                <a:sym typeface="Lora"/>
              </a:rPr>
              <a:t>1</a:t>
            </a:r>
            <a:endParaRPr baseline="30000">
              <a:solidFill>
                <a:srgbClr val="292934"/>
              </a:solidFill>
              <a:latin typeface="Lora"/>
              <a:ea typeface="Lora"/>
              <a:cs typeface="Lora"/>
              <a:sym typeface="Lora"/>
            </a:endParaRPr>
          </a:p>
          <a:p>
            <a:pPr indent="-317500" lvl="0" marL="457200" rtl="0" algn="l">
              <a:lnSpc>
                <a:spcPct val="100000"/>
              </a:lnSpc>
              <a:spcBef>
                <a:spcPts val="0"/>
              </a:spcBef>
              <a:spcAft>
                <a:spcPts val="0"/>
              </a:spcAft>
              <a:buClr>
                <a:srgbClr val="292934"/>
              </a:buClr>
              <a:buSzPts val="1400"/>
              <a:buFont typeface="Lora"/>
              <a:buChar char="●"/>
            </a:pPr>
            <a:r>
              <a:rPr lang="en">
                <a:solidFill>
                  <a:srgbClr val="292934"/>
                </a:solidFill>
                <a:latin typeface="Lora"/>
                <a:ea typeface="Lora"/>
                <a:cs typeface="Lora"/>
                <a:sym typeface="Lora"/>
              </a:rPr>
              <a:t>13.2% unlikely to be prevented with CPOE.</a:t>
            </a:r>
            <a:endParaRPr>
              <a:solidFill>
                <a:srgbClr val="292934"/>
              </a:solidFill>
              <a:latin typeface="Lora"/>
              <a:ea typeface="Lora"/>
              <a:cs typeface="Lora"/>
              <a:sym typeface="Lora"/>
            </a:endParaRPr>
          </a:p>
          <a:p>
            <a:pPr indent="-317500" lvl="0" marL="457200" rtl="0" algn="l">
              <a:lnSpc>
                <a:spcPct val="100000"/>
              </a:lnSpc>
              <a:spcBef>
                <a:spcPts val="0"/>
              </a:spcBef>
              <a:spcAft>
                <a:spcPts val="0"/>
              </a:spcAft>
              <a:buClr>
                <a:srgbClr val="292934"/>
              </a:buClr>
              <a:buSzPts val="1400"/>
              <a:buFont typeface="Lora"/>
              <a:buChar char="●"/>
            </a:pPr>
            <a:r>
              <a:rPr lang="en">
                <a:solidFill>
                  <a:srgbClr val="292934"/>
                </a:solidFill>
                <a:latin typeface="Lora"/>
                <a:ea typeface="Lora"/>
                <a:cs typeface="Lora"/>
                <a:sym typeface="Lora"/>
              </a:rPr>
              <a:t>22.4% possibly prevented with CPOE depending  on specific CPOE system characteristics.</a:t>
            </a:r>
            <a:endParaRPr sz="1300">
              <a:latin typeface="Lora"/>
              <a:ea typeface="Lora"/>
              <a:cs typeface="Lora"/>
              <a:sym typeface="Lora"/>
            </a:endParaRPr>
          </a:p>
        </p:txBody>
      </p:sp>
      <p:pic>
        <p:nvPicPr>
          <p:cNvPr id="373" name="Google Shape;373;p42"/>
          <p:cNvPicPr preferRelativeResize="0"/>
          <p:nvPr/>
        </p:nvPicPr>
        <p:blipFill>
          <a:blip r:embed="rId3">
            <a:alphaModFix/>
          </a:blip>
          <a:stretch>
            <a:fillRect/>
          </a:stretch>
        </p:blipFill>
        <p:spPr>
          <a:xfrm>
            <a:off x="753475" y="3917650"/>
            <a:ext cx="2676900" cy="1602050"/>
          </a:xfrm>
          <a:prstGeom prst="rect">
            <a:avLst/>
          </a:prstGeom>
          <a:noFill/>
          <a:ln>
            <a:noFill/>
          </a:ln>
        </p:spPr>
      </p:pic>
      <p:sp>
        <p:nvSpPr>
          <p:cNvPr id="374" name="Google Shape;374;p42"/>
          <p:cNvSpPr txBox="1"/>
          <p:nvPr/>
        </p:nvSpPr>
        <p:spPr>
          <a:xfrm>
            <a:off x="841649" y="5519700"/>
            <a:ext cx="2353800" cy="76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Lora"/>
                <a:ea typeface="Lora"/>
                <a:cs typeface="Lora"/>
                <a:sym typeface="Lora"/>
              </a:rPr>
              <a:t>Severity of prescribing errors and rated preventability by use of a computerized prescriber order entry system.</a:t>
            </a:r>
            <a:endParaRPr sz="1100">
              <a:latin typeface="Lora"/>
              <a:ea typeface="Lora"/>
              <a:cs typeface="Lora"/>
              <a:sym typeface="Lora"/>
            </a:endParaRPr>
          </a:p>
        </p:txBody>
      </p:sp>
      <p:pic>
        <p:nvPicPr>
          <p:cNvPr id="375" name="Google Shape;375;p42"/>
          <p:cNvPicPr preferRelativeResize="0"/>
          <p:nvPr/>
        </p:nvPicPr>
        <p:blipFill>
          <a:blip r:embed="rId4">
            <a:alphaModFix/>
          </a:blip>
          <a:stretch>
            <a:fillRect/>
          </a:stretch>
        </p:blipFill>
        <p:spPr>
          <a:xfrm>
            <a:off x="4250575" y="3917650"/>
            <a:ext cx="3166900" cy="1532726"/>
          </a:xfrm>
          <a:prstGeom prst="rect">
            <a:avLst/>
          </a:prstGeom>
          <a:noFill/>
          <a:ln>
            <a:noFill/>
          </a:ln>
        </p:spPr>
      </p:pic>
      <p:sp>
        <p:nvSpPr>
          <p:cNvPr id="376" name="Google Shape;376;p42"/>
          <p:cNvSpPr txBox="1"/>
          <p:nvPr/>
        </p:nvSpPr>
        <p:spPr>
          <a:xfrm>
            <a:off x="4620725" y="5450375"/>
            <a:ext cx="3020400" cy="106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Lora"/>
                <a:ea typeface="Lora"/>
                <a:cs typeface="Lora"/>
                <a:sym typeface="Lora"/>
              </a:rPr>
              <a:t>Examples of Prescribing Errors Rated as </a:t>
            </a:r>
            <a:r>
              <a:rPr b="1" lang="en" sz="1100">
                <a:latin typeface="Lora"/>
                <a:ea typeface="Lora"/>
                <a:cs typeface="Lora"/>
                <a:sym typeface="Lora"/>
              </a:rPr>
              <a:t>Likely</a:t>
            </a:r>
            <a:r>
              <a:rPr lang="en" sz="1100">
                <a:latin typeface="Lora"/>
                <a:ea typeface="Lora"/>
                <a:cs typeface="Lora"/>
                <a:sym typeface="Lora"/>
              </a:rPr>
              <a:t>, </a:t>
            </a:r>
            <a:r>
              <a:rPr b="1" lang="en" sz="1100">
                <a:latin typeface="Lora"/>
                <a:ea typeface="Lora"/>
                <a:cs typeface="Lora"/>
                <a:sym typeface="Lora"/>
              </a:rPr>
              <a:t>Possibly</a:t>
            </a:r>
            <a:r>
              <a:rPr lang="en" sz="1100">
                <a:latin typeface="Lora"/>
                <a:ea typeface="Lora"/>
                <a:cs typeface="Lora"/>
                <a:sym typeface="Lora"/>
              </a:rPr>
              <a:t>, or </a:t>
            </a:r>
            <a:r>
              <a:rPr b="1" lang="en" sz="1100">
                <a:latin typeface="Lora"/>
                <a:ea typeface="Lora"/>
                <a:cs typeface="Lora"/>
                <a:sym typeface="Lora"/>
              </a:rPr>
              <a:t>Unlikely</a:t>
            </a:r>
            <a:r>
              <a:rPr lang="en" sz="1100">
                <a:latin typeface="Lora"/>
                <a:ea typeface="Lora"/>
                <a:cs typeface="Lora"/>
                <a:sym typeface="Lora"/>
              </a:rPr>
              <a:t> to Be Prevented With Computerized Prescriber Order Entry (CPOE) and the Most Likely Proximal Cause of the Error.</a:t>
            </a:r>
            <a:endParaRPr sz="1100">
              <a:latin typeface="Lora"/>
              <a:ea typeface="Lora"/>
              <a:cs typeface="Lora"/>
              <a:sym typeface="Lora"/>
            </a:endParaRPr>
          </a:p>
        </p:txBody>
      </p:sp>
      <p:sp>
        <p:nvSpPr>
          <p:cNvPr id="377" name="Google Shape;377;p42"/>
          <p:cNvSpPr txBox="1"/>
          <p:nvPr/>
        </p:nvSpPr>
        <p:spPr>
          <a:xfrm>
            <a:off x="1696800" y="352425"/>
            <a:ext cx="48360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Medical Errors</a:t>
            </a:r>
            <a:endParaRPr>
              <a:solidFill>
                <a:srgbClr val="00854C"/>
              </a:solidFill>
            </a:endParaRPr>
          </a:p>
        </p:txBody>
      </p:sp>
      <p:sp>
        <p:nvSpPr>
          <p:cNvPr id="378" name="Google Shape;378;p42"/>
          <p:cNvSpPr txBox="1"/>
          <p:nvPr/>
        </p:nvSpPr>
        <p:spPr>
          <a:xfrm>
            <a:off x="0" y="7572325"/>
            <a:ext cx="8171700" cy="3170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ora"/>
              <a:buChar char="🌟"/>
            </a:pPr>
            <a:r>
              <a:rPr lang="en">
                <a:latin typeface="Lora"/>
                <a:ea typeface="Lora"/>
                <a:cs typeface="Lora"/>
                <a:sym typeface="Lora"/>
              </a:rPr>
              <a:t>Two recent Harvard studies found that physician ordering errors accounted for 56%-78% of all preventable Adverse Drug Events.</a:t>
            </a:r>
            <a:r>
              <a:rPr baseline="30000" lang="en">
                <a:latin typeface="Lora"/>
                <a:ea typeface="Lora"/>
                <a:cs typeface="Lora"/>
                <a:sym typeface="Lora"/>
              </a:rPr>
              <a:t>2</a:t>
            </a:r>
            <a:endParaRPr baseline="30000">
              <a:latin typeface="Lora"/>
              <a:ea typeface="Lora"/>
              <a:cs typeface="Lora"/>
              <a:sym typeface="Lora"/>
            </a:endParaRPr>
          </a:p>
          <a:p>
            <a:pPr indent="0" lvl="0" marL="0" rtl="0" algn="l">
              <a:spcBef>
                <a:spcPts val="0"/>
              </a:spcBef>
              <a:spcAft>
                <a:spcPts val="0"/>
              </a:spcAft>
              <a:buNone/>
            </a:pPr>
            <a:r>
              <a:t/>
            </a:r>
            <a:endParaRPr>
              <a:solidFill>
                <a:srgbClr val="6AA84F"/>
              </a:solidFill>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Physician drug ordering errors are most often due to one of two causes:</a:t>
            </a:r>
            <a:endParaRPr>
              <a:latin typeface="Lora"/>
              <a:ea typeface="Lora"/>
              <a:cs typeface="Lora"/>
              <a:sym typeface="Lora"/>
            </a:endParaRPr>
          </a:p>
          <a:p>
            <a:pPr indent="0" lvl="0" marL="457200" rtl="0" algn="l">
              <a:spcBef>
                <a:spcPts val="0"/>
              </a:spcBef>
              <a:spcAft>
                <a:spcPts val="0"/>
              </a:spcAft>
              <a:buNone/>
            </a:pPr>
            <a:r>
              <a:rPr lang="en">
                <a:latin typeface="Lora"/>
                <a:ea typeface="Lora"/>
                <a:cs typeface="Lora"/>
                <a:sym typeface="Lora"/>
              </a:rPr>
              <a:t>1</a:t>
            </a:r>
            <a:r>
              <a:rPr b="1" lang="en">
                <a:latin typeface="Lora"/>
                <a:ea typeface="Lora"/>
                <a:cs typeface="Lora"/>
                <a:sym typeface="Lora"/>
              </a:rPr>
              <a:t>. Lack of knowledge about the drug</a:t>
            </a:r>
            <a:endParaRPr b="1">
              <a:latin typeface="Lora"/>
              <a:ea typeface="Lora"/>
              <a:cs typeface="Lora"/>
              <a:sym typeface="Lora"/>
            </a:endParaRPr>
          </a:p>
          <a:p>
            <a:pPr indent="-317500" lvl="0" marL="914400" rtl="0" algn="l">
              <a:spcBef>
                <a:spcPts val="0"/>
              </a:spcBef>
              <a:spcAft>
                <a:spcPts val="0"/>
              </a:spcAft>
              <a:buSzPts val="1400"/>
              <a:buFont typeface="Lora"/>
              <a:buChar char="●"/>
            </a:pPr>
            <a:r>
              <a:rPr lang="en">
                <a:latin typeface="Lora"/>
                <a:ea typeface="Lora"/>
                <a:cs typeface="Lora"/>
                <a:sym typeface="Lora"/>
              </a:rPr>
              <a:t>Wrong dose.</a:t>
            </a:r>
            <a:endParaRPr>
              <a:latin typeface="Lora"/>
              <a:ea typeface="Lora"/>
              <a:cs typeface="Lora"/>
              <a:sym typeface="Lora"/>
            </a:endParaRPr>
          </a:p>
          <a:p>
            <a:pPr indent="-317500" lvl="0" marL="914400" rtl="0" algn="l">
              <a:spcBef>
                <a:spcPts val="0"/>
              </a:spcBef>
              <a:spcAft>
                <a:spcPts val="0"/>
              </a:spcAft>
              <a:buSzPts val="1400"/>
              <a:buFont typeface="Lora"/>
              <a:buChar char="●"/>
            </a:pPr>
            <a:r>
              <a:rPr lang="en">
                <a:latin typeface="Lora"/>
                <a:ea typeface="Lora"/>
                <a:cs typeface="Lora"/>
                <a:sym typeface="Lora"/>
              </a:rPr>
              <a:t>Wrong frequency.</a:t>
            </a:r>
            <a:endParaRPr>
              <a:latin typeface="Lora"/>
              <a:ea typeface="Lora"/>
              <a:cs typeface="Lora"/>
              <a:sym typeface="Lora"/>
            </a:endParaRPr>
          </a:p>
          <a:p>
            <a:pPr indent="-317500" lvl="0" marL="914400" rtl="0" algn="l">
              <a:spcBef>
                <a:spcPts val="0"/>
              </a:spcBef>
              <a:spcAft>
                <a:spcPts val="0"/>
              </a:spcAft>
              <a:buSzPts val="1400"/>
              <a:buFont typeface="Lora"/>
              <a:buChar char="●"/>
            </a:pPr>
            <a:r>
              <a:rPr lang="en">
                <a:latin typeface="Lora"/>
                <a:ea typeface="Lora"/>
                <a:cs typeface="Lora"/>
                <a:sym typeface="Lora"/>
              </a:rPr>
              <a:t>Drug-drug interaction.</a:t>
            </a:r>
            <a:r>
              <a:rPr baseline="30000" lang="en">
                <a:latin typeface="Lora"/>
                <a:ea typeface="Lora"/>
                <a:cs typeface="Lora"/>
                <a:sym typeface="Lora"/>
              </a:rPr>
              <a:t>3</a:t>
            </a:r>
            <a:endParaRPr baseline="30000">
              <a:solidFill>
                <a:srgbClr val="6AA84F"/>
              </a:solidFill>
              <a:latin typeface="Lora"/>
              <a:ea typeface="Lora"/>
              <a:cs typeface="Lora"/>
              <a:sym typeface="Lora"/>
            </a:endParaRPr>
          </a:p>
          <a:p>
            <a:pPr indent="0" lvl="0" marL="457200" rtl="0" algn="l">
              <a:spcBef>
                <a:spcPts val="0"/>
              </a:spcBef>
              <a:spcAft>
                <a:spcPts val="0"/>
              </a:spcAft>
              <a:buNone/>
            </a:pPr>
            <a:r>
              <a:rPr b="1" lang="en">
                <a:latin typeface="Lora"/>
                <a:ea typeface="Lora"/>
                <a:cs typeface="Lora"/>
                <a:sym typeface="Lora"/>
              </a:rPr>
              <a:t>2. Incomplete patient information.</a:t>
            </a:r>
            <a:r>
              <a:rPr baseline="30000" lang="en">
                <a:latin typeface="Lora"/>
                <a:ea typeface="Lora"/>
                <a:cs typeface="Lora"/>
                <a:sym typeface="Lora"/>
              </a:rPr>
              <a:t>4</a:t>
            </a:r>
            <a:endParaRPr baseline="30000">
              <a:solidFill>
                <a:srgbClr val="6AA84F"/>
              </a:solidFill>
              <a:latin typeface="Lora"/>
              <a:ea typeface="Lora"/>
              <a:cs typeface="Lora"/>
              <a:sym typeface="Lora"/>
            </a:endParaRPr>
          </a:p>
          <a:p>
            <a:pPr indent="-317500" lvl="0" marL="914400" rtl="0" algn="l">
              <a:spcBef>
                <a:spcPts val="0"/>
              </a:spcBef>
              <a:spcAft>
                <a:spcPts val="0"/>
              </a:spcAft>
              <a:buSzPts val="1400"/>
              <a:buFont typeface="Lora"/>
              <a:buChar char="●"/>
            </a:pPr>
            <a:r>
              <a:rPr lang="en">
                <a:latin typeface="Lora"/>
                <a:ea typeface="Lora"/>
                <a:cs typeface="Lora"/>
                <a:sym typeface="Lora"/>
              </a:rPr>
              <a:t>Documented allergies.</a:t>
            </a:r>
            <a:endParaRPr>
              <a:latin typeface="Lora"/>
              <a:ea typeface="Lora"/>
              <a:cs typeface="Lora"/>
              <a:sym typeface="Lora"/>
            </a:endParaRPr>
          </a:p>
          <a:p>
            <a:pPr indent="-317500" lvl="0" marL="914400" rtl="0" algn="l">
              <a:spcBef>
                <a:spcPts val="0"/>
              </a:spcBef>
              <a:spcAft>
                <a:spcPts val="0"/>
              </a:spcAft>
              <a:buSzPts val="1400"/>
              <a:buFont typeface="Lora"/>
              <a:buChar char="●"/>
            </a:pPr>
            <a:r>
              <a:rPr lang="en">
                <a:latin typeface="Lora"/>
                <a:ea typeface="Lora"/>
                <a:cs typeface="Lora"/>
                <a:sym typeface="Lora"/>
              </a:rPr>
              <a:t>Recent lab results.</a:t>
            </a:r>
            <a:endParaRPr>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0" lvl="0" marL="0" rtl="0" algn="l">
              <a:spcBef>
                <a:spcPts val="0"/>
              </a:spcBef>
              <a:spcAft>
                <a:spcPts val="0"/>
              </a:spcAft>
              <a:buNone/>
            </a:pPr>
            <a:r>
              <a:rPr lang="en">
                <a:solidFill>
                  <a:schemeClr val="dk1"/>
                </a:solidFill>
                <a:latin typeface="Lora"/>
                <a:ea typeface="Lora"/>
                <a:cs typeface="Lora"/>
                <a:sym typeface="Lora"/>
              </a:rPr>
              <a:t>Most Common Error Types for Clinically Significant Prescribing Errors and the Likelihood of Preventability With Computerized Prescriber Order Entry.</a:t>
            </a:r>
            <a:endParaRPr>
              <a:solidFill>
                <a:schemeClr val="dk1"/>
              </a:solidFill>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p:txBody>
      </p:sp>
      <p:pic>
        <p:nvPicPr>
          <p:cNvPr id="379" name="Google Shape;379;p42"/>
          <p:cNvPicPr preferRelativeResize="0"/>
          <p:nvPr/>
        </p:nvPicPr>
        <p:blipFill>
          <a:blip r:embed="rId5">
            <a:alphaModFix/>
          </a:blip>
          <a:stretch>
            <a:fillRect/>
          </a:stretch>
        </p:blipFill>
        <p:spPr>
          <a:xfrm>
            <a:off x="6270760" y="8537300"/>
            <a:ext cx="1769128" cy="1532725"/>
          </a:xfrm>
          <a:prstGeom prst="rect">
            <a:avLst/>
          </a:prstGeom>
          <a:noFill/>
          <a:ln>
            <a:noFill/>
          </a:ln>
        </p:spPr>
      </p:pic>
      <p:sp>
        <p:nvSpPr>
          <p:cNvPr id="380" name="Google Shape;380;p42"/>
          <p:cNvSpPr txBox="1"/>
          <p:nvPr/>
        </p:nvSpPr>
        <p:spPr>
          <a:xfrm>
            <a:off x="0" y="11058900"/>
            <a:ext cx="8206500" cy="584100"/>
          </a:xfrm>
          <a:prstGeom prst="rect">
            <a:avLst/>
          </a:prstGeom>
          <a:noFill/>
          <a:ln cap="flat" cmpd="sng" w="28575">
            <a:solidFill>
              <a:srgbClr val="79C6A5"/>
            </a:solidFill>
            <a:prstDash val="dot"/>
            <a:round/>
            <a:headEnd len="sm" w="sm" type="none"/>
            <a:tailEnd len="sm" w="sm" type="none"/>
          </a:ln>
        </p:spPr>
        <p:txBody>
          <a:bodyPr anchorCtr="0" anchor="t" bIns="91425" lIns="91425" spcFirstLastPara="1" rIns="91425" wrap="square" tIns="91425">
            <a:noAutofit/>
          </a:bodyPr>
          <a:lstStyle/>
          <a:p>
            <a:pPr indent="-273050" lvl="0" marL="457200" rtl="0" algn="l">
              <a:spcBef>
                <a:spcPts val="0"/>
              </a:spcBef>
              <a:spcAft>
                <a:spcPts val="0"/>
              </a:spcAft>
              <a:buClr>
                <a:srgbClr val="6AA84F"/>
              </a:buClr>
              <a:buSzPts val="700"/>
              <a:buFont typeface="Lora"/>
              <a:buAutoNum type="arabicPeriod"/>
            </a:pPr>
            <a:r>
              <a:rPr lang="en" sz="700">
                <a:solidFill>
                  <a:srgbClr val="6AA84F"/>
                </a:solidFill>
                <a:latin typeface="Lora"/>
                <a:ea typeface="Lora"/>
                <a:cs typeface="Lora"/>
                <a:sym typeface="Lora"/>
              </a:rPr>
              <a:t>This is a good study outcome that showing a classification of errors &amp; what can be managed &amp; prevented by CPOE.</a:t>
            </a:r>
            <a:endParaRPr sz="700">
              <a:solidFill>
                <a:srgbClr val="6AA84F"/>
              </a:solidFill>
              <a:latin typeface="Lora"/>
              <a:ea typeface="Lora"/>
              <a:cs typeface="Lora"/>
              <a:sym typeface="Lora"/>
            </a:endParaRPr>
          </a:p>
          <a:p>
            <a:pPr indent="-273050" lvl="0" marL="457200" rtl="0" algn="l">
              <a:spcBef>
                <a:spcPts val="0"/>
              </a:spcBef>
              <a:spcAft>
                <a:spcPts val="0"/>
              </a:spcAft>
              <a:buClr>
                <a:srgbClr val="6AA84F"/>
              </a:buClr>
              <a:buSzPts val="700"/>
              <a:buFont typeface="Lora"/>
              <a:buAutoNum type="arabicPeriod"/>
            </a:pPr>
            <a:r>
              <a:rPr lang="en" sz="700">
                <a:solidFill>
                  <a:srgbClr val="6AA84F"/>
                </a:solidFill>
                <a:latin typeface="Lora"/>
                <a:ea typeface="Lora"/>
                <a:cs typeface="Lora"/>
                <a:sym typeface="Lora"/>
              </a:rPr>
              <a:t>For Pt &amp; main course among the health professionals who are committing these kinds of medical errors.</a:t>
            </a:r>
            <a:endParaRPr sz="700">
              <a:solidFill>
                <a:srgbClr val="6AA84F"/>
              </a:solidFill>
              <a:latin typeface="Lora"/>
              <a:ea typeface="Lora"/>
              <a:cs typeface="Lora"/>
              <a:sym typeface="Lora"/>
            </a:endParaRPr>
          </a:p>
          <a:p>
            <a:pPr indent="-273050" lvl="0" marL="457200" rtl="0" algn="l">
              <a:spcBef>
                <a:spcPts val="0"/>
              </a:spcBef>
              <a:spcAft>
                <a:spcPts val="0"/>
              </a:spcAft>
              <a:buClr>
                <a:srgbClr val="6AA84F"/>
              </a:buClr>
              <a:buSzPts val="700"/>
              <a:buFont typeface="Lora"/>
              <a:buAutoNum type="arabicPeriod"/>
            </a:pPr>
            <a:r>
              <a:rPr lang="en" sz="700">
                <a:solidFill>
                  <a:srgbClr val="6AA84F"/>
                </a:solidFill>
                <a:latin typeface="Lora"/>
                <a:ea typeface="Lora"/>
                <a:cs typeface="Lora"/>
                <a:sym typeface="Lora"/>
              </a:rPr>
              <a:t>t</a:t>
            </a:r>
            <a:r>
              <a:rPr lang="en" sz="700">
                <a:solidFill>
                  <a:srgbClr val="6AA84F"/>
                </a:solidFill>
                <a:latin typeface="Lora"/>
                <a:ea typeface="Lora"/>
                <a:cs typeface="Lora"/>
                <a:sym typeface="Lora"/>
              </a:rPr>
              <a:t>he physicians aren’t aware of it.</a:t>
            </a:r>
            <a:endParaRPr sz="700">
              <a:solidFill>
                <a:srgbClr val="6AA84F"/>
              </a:solidFill>
              <a:latin typeface="Lora"/>
              <a:ea typeface="Lora"/>
              <a:cs typeface="Lora"/>
              <a:sym typeface="Lora"/>
            </a:endParaRPr>
          </a:p>
          <a:p>
            <a:pPr indent="-273050" lvl="0" marL="457200" rtl="0" algn="l">
              <a:spcBef>
                <a:spcPts val="0"/>
              </a:spcBef>
              <a:spcAft>
                <a:spcPts val="0"/>
              </a:spcAft>
              <a:buClr>
                <a:srgbClr val="6AA84F"/>
              </a:buClr>
              <a:buSzPts val="700"/>
              <a:buFont typeface="Lora"/>
              <a:buAutoNum type="arabicPeriod"/>
            </a:pPr>
            <a:r>
              <a:rPr lang="en" sz="700">
                <a:solidFill>
                  <a:srgbClr val="6AA84F"/>
                </a:solidFill>
                <a:latin typeface="Lora"/>
                <a:ea typeface="Lora"/>
                <a:cs typeface="Lora"/>
                <a:sym typeface="Lora"/>
              </a:rPr>
              <a:t>when they’re filling the form</a:t>
            </a:r>
            <a:endParaRPr sz="700">
              <a:solidFill>
                <a:srgbClr val="6AA84F"/>
              </a:solidFill>
              <a:latin typeface="Lora"/>
              <a:ea typeface="Lora"/>
              <a:cs typeface="Lora"/>
              <a:sym typeface="Lor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84" name="Shape 384"/>
        <p:cNvGrpSpPr/>
        <p:nvPr/>
      </p:nvGrpSpPr>
      <p:grpSpPr>
        <a:xfrm>
          <a:off x="0" y="0"/>
          <a:ext cx="0" cy="0"/>
          <a:chOff x="0" y="0"/>
          <a:chExt cx="0" cy="0"/>
        </a:xfrm>
      </p:grpSpPr>
      <p:sp>
        <p:nvSpPr>
          <p:cNvPr id="385" name="Google Shape;385;p43"/>
          <p:cNvSpPr txBox="1"/>
          <p:nvPr/>
        </p:nvSpPr>
        <p:spPr>
          <a:xfrm>
            <a:off x="0" y="1083825"/>
            <a:ext cx="8229600" cy="274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rgbClr val="292934"/>
                </a:solidFill>
                <a:latin typeface="Lora"/>
                <a:ea typeface="Lora"/>
                <a:cs typeface="Lora"/>
                <a:sym typeface="Lora"/>
              </a:rPr>
              <a:t>Adverse drug events (ADEs) </a:t>
            </a:r>
            <a:r>
              <a:rPr lang="en">
                <a:solidFill>
                  <a:srgbClr val="292934"/>
                </a:solidFill>
                <a:latin typeface="Lora"/>
                <a:ea typeface="Lora"/>
                <a:cs typeface="Lora"/>
                <a:sym typeface="Lora"/>
              </a:rPr>
              <a:t>are the most common cause of injury to hospitalized patients and are often preventable.</a:t>
            </a:r>
            <a:endParaRPr>
              <a:solidFill>
                <a:srgbClr val="292934"/>
              </a:solidFill>
              <a:latin typeface="Lora"/>
              <a:ea typeface="Lora"/>
              <a:cs typeface="Lora"/>
              <a:sym typeface="Lora"/>
            </a:endParaRPr>
          </a:p>
          <a:p>
            <a:pPr indent="-317500" lvl="0" marL="457200" rtl="0" algn="l">
              <a:lnSpc>
                <a:spcPct val="115000"/>
              </a:lnSpc>
              <a:spcBef>
                <a:spcPts val="1200"/>
              </a:spcBef>
              <a:spcAft>
                <a:spcPts val="0"/>
              </a:spcAft>
              <a:buSzPts val="1400"/>
              <a:buFont typeface="Cairo"/>
              <a:buChar char="●"/>
            </a:pPr>
            <a:r>
              <a:rPr lang="en">
                <a:solidFill>
                  <a:srgbClr val="292934"/>
                </a:solidFill>
                <a:latin typeface="Lora"/>
                <a:ea typeface="Lora"/>
                <a:cs typeface="Lora"/>
                <a:sym typeface="Lora"/>
              </a:rPr>
              <a:t>A CPOE with </a:t>
            </a:r>
            <a:r>
              <a:rPr b="1" lang="en">
                <a:solidFill>
                  <a:srgbClr val="292934"/>
                </a:solidFill>
                <a:latin typeface="Lora"/>
                <a:ea typeface="Lora"/>
                <a:cs typeface="Lora"/>
                <a:sym typeface="Lora"/>
              </a:rPr>
              <a:t>an advanced level of CDS</a:t>
            </a:r>
            <a:r>
              <a:rPr lang="en">
                <a:solidFill>
                  <a:srgbClr val="292934"/>
                </a:solidFill>
                <a:latin typeface="Lora"/>
                <a:ea typeface="Lora"/>
                <a:cs typeface="Lora"/>
                <a:sym typeface="Lora"/>
              </a:rPr>
              <a:t> is needed to prevent many of the prescribing errors with the greatest potential to lead to patient harm.</a:t>
            </a:r>
            <a:endParaRPr>
              <a:solidFill>
                <a:srgbClr val="292934"/>
              </a:solidFill>
              <a:latin typeface="Lora"/>
              <a:ea typeface="Lora"/>
              <a:cs typeface="Lora"/>
              <a:sym typeface="Lora"/>
            </a:endParaRPr>
          </a:p>
          <a:p>
            <a:pPr indent="-317500" lvl="1" marL="914400" rtl="0" algn="l">
              <a:lnSpc>
                <a:spcPct val="115000"/>
              </a:lnSpc>
              <a:spcBef>
                <a:spcPts val="0"/>
              </a:spcBef>
              <a:spcAft>
                <a:spcPts val="0"/>
              </a:spcAft>
              <a:buSzPts val="1400"/>
              <a:buFont typeface="Cairo"/>
              <a:buChar char="○"/>
            </a:pPr>
            <a:r>
              <a:rPr b="1" lang="en">
                <a:solidFill>
                  <a:srgbClr val="292934"/>
                </a:solidFill>
                <a:latin typeface="Lora"/>
                <a:ea typeface="Lora"/>
                <a:cs typeface="Lora"/>
                <a:sym typeface="Lora"/>
              </a:rPr>
              <a:t>Basic </a:t>
            </a:r>
            <a:r>
              <a:rPr lang="en">
                <a:solidFill>
                  <a:srgbClr val="292934"/>
                </a:solidFill>
                <a:latin typeface="Lora"/>
                <a:ea typeface="Lora"/>
                <a:cs typeface="Lora"/>
                <a:sym typeface="Lora"/>
              </a:rPr>
              <a:t>= drug-allergy, drug-drug interaction &amp; duplicate therapy checking, basic dosing guidance, formulary decision support.</a:t>
            </a:r>
            <a:r>
              <a:rPr baseline="30000" lang="en">
                <a:solidFill>
                  <a:srgbClr val="292934"/>
                </a:solidFill>
                <a:latin typeface="Lora"/>
                <a:ea typeface="Lora"/>
                <a:cs typeface="Lora"/>
                <a:sym typeface="Lora"/>
              </a:rPr>
              <a:t>1</a:t>
            </a:r>
            <a:endParaRPr baseline="30000">
              <a:solidFill>
                <a:srgbClr val="292934"/>
              </a:solidFill>
              <a:latin typeface="Lora"/>
              <a:ea typeface="Lora"/>
              <a:cs typeface="Lora"/>
              <a:sym typeface="Lora"/>
            </a:endParaRPr>
          </a:p>
          <a:p>
            <a:pPr indent="-317500" lvl="1" marL="914400" rtl="0" algn="l">
              <a:lnSpc>
                <a:spcPct val="115000"/>
              </a:lnSpc>
              <a:spcBef>
                <a:spcPts val="0"/>
              </a:spcBef>
              <a:spcAft>
                <a:spcPts val="0"/>
              </a:spcAft>
              <a:buSzPts val="1400"/>
              <a:buFont typeface="Cairo"/>
              <a:buChar char="🌟"/>
            </a:pPr>
            <a:r>
              <a:rPr b="1" lang="en">
                <a:latin typeface="Lora"/>
                <a:ea typeface="Lora"/>
                <a:cs typeface="Lora"/>
                <a:sym typeface="Lora"/>
              </a:rPr>
              <a:t>Advanced </a:t>
            </a:r>
            <a:r>
              <a:rPr lang="en">
                <a:latin typeface="Lora"/>
                <a:ea typeface="Lora"/>
                <a:cs typeface="Lora"/>
                <a:sym typeface="Lora"/>
              </a:rPr>
              <a:t>= dosing for renal insufficiency and geriatric </a:t>
            </a:r>
            <a:r>
              <a:rPr lang="en">
                <a:latin typeface="Lora"/>
                <a:ea typeface="Lora"/>
                <a:cs typeface="Lora"/>
                <a:sym typeface="Lora"/>
              </a:rPr>
              <a:t>patients</a:t>
            </a:r>
            <a:r>
              <a:rPr baseline="30000" lang="en">
                <a:latin typeface="Lora"/>
                <a:ea typeface="Lora"/>
                <a:cs typeface="Lora"/>
                <a:sym typeface="Lora"/>
              </a:rPr>
              <a:t>2</a:t>
            </a:r>
            <a:r>
              <a:rPr lang="en">
                <a:latin typeface="Lora"/>
                <a:ea typeface="Lora"/>
                <a:cs typeface="Lora"/>
                <a:sym typeface="Lora"/>
              </a:rPr>
              <a:t>, guidance for medication-related lab testing, drug-pregnancy and drug- disease contraindication checking.</a:t>
            </a:r>
            <a:r>
              <a:rPr baseline="30000" lang="en">
                <a:latin typeface="Lora"/>
                <a:ea typeface="Lora"/>
                <a:cs typeface="Lora"/>
                <a:sym typeface="Lora"/>
              </a:rPr>
              <a:t>3</a:t>
            </a:r>
            <a:endParaRPr baseline="30000">
              <a:latin typeface="Lora"/>
              <a:ea typeface="Lora"/>
              <a:cs typeface="Lora"/>
              <a:sym typeface="Lora"/>
            </a:endParaRPr>
          </a:p>
          <a:p>
            <a:pPr indent="0" lvl="0" marL="0" rtl="0" algn="l">
              <a:lnSpc>
                <a:spcPct val="115000"/>
              </a:lnSpc>
              <a:spcBef>
                <a:spcPts val="1200"/>
              </a:spcBef>
              <a:spcAft>
                <a:spcPts val="0"/>
              </a:spcAft>
              <a:buNone/>
            </a:pPr>
            <a:r>
              <a:t/>
            </a:r>
            <a:endParaRPr sz="1500">
              <a:latin typeface="Cairo"/>
              <a:ea typeface="Cairo"/>
              <a:cs typeface="Cairo"/>
              <a:sym typeface="Cairo"/>
            </a:endParaRPr>
          </a:p>
          <a:p>
            <a:pPr indent="0" lvl="0" marL="0" rtl="0" algn="l">
              <a:lnSpc>
                <a:spcPct val="115000"/>
              </a:lnSpc>
              <a:spcBef>
                <a:spcPts val="1200"/>
              </a:spcBef>
              <a:spcAft>
                <a:spcPts val="0"/>
              </a:spcAft>
              <a:buNone/>
            </a:pPr>
            <a:r>
              <a:t/>
            </a:r>
            <a:endParaRPr sz="1500">
              <a:latin typeface="Cairo"/>
              <a:ea typeface="Cairo"/>
              <a:cs typeface="Cairo"/>
              <a:sym typeface="Cairo"/>
            </a:endParaRPr>
          </a:p>
          <a:p>
            <a:pPr indent="0" lvl="0" marL="0" rtl="0" algn="l">
              <a:lnSpc>
                <a:spcPct val="115000"/>
              </a:lnSpc>
              <a:spcBef>
                <a:spcPts val="1200"/>
              </a:spcBef>
              <a:spcAft>
                <a:spcPts val="0"/>
              </a:spcAft>
              <a:buNone/>
            </a:pPr>
            <a:r>
              <a:t/>
            </a:r>
            <a:endParaRPr sz="3400">
              <a:solidFill>
                <a:srgbClr val="D2533C"/>
              </a:solidFill>
            </a:endParaRPr>
          </a:p>
          <a:p>
            <a:pPr indent="0" lvl="0" marL="0" rtl="0" algn="l">
              <a:lnSpc>
                <a:spcPct val="115000"/>
              </a:lnSpc>
              <a:spcBef>
                <a:spcPts val="1200"/>
              </a:spcBef>
              <a:spcAft>
                <a:spcPts val="0"/>
              </a:spcAft>
              <a:buNone/>
            </a:pPr>
            <a:r>
              <a:t/>
            </a:r>
            <a:endParaRPr sz="1500">
              <a:solidFill>
                <a:srgbClr val="292934"/>
              </a:solidFill>
              <a:latin typeface="Cairo"/>
              <a:ea typeface="Cairo"/>
              <a:cs typeface="Cairo"/>
              <a:sym typeface="Cairo"/>
            </a:endParaRPr>
          </a:p>
          <a:p>
            <a:pPr indent="0" lvl="0" marL="0" rtl="0" algn="l">
              <a:spcBef>
                <a:spcPts val="1200"/>
              </a:spcBef>
              <a:spcAft>
                <a:spcPts val="0"/>
              </a:spcAft>
              <a:buNone/>
            </a:pPr>
            <a:r>
              <a:t/>
            </a:r>
            <a:endParaRPr/>
          </a:p>
        </p:txBody>
      </p:sp>
      <p:sp>
        <p:nvSpPr>
          <p:cNvPr id="386" name="Google Shape;386;p43"/>
          <p:cNvSpPr txBox="1"/>
          <p:nvPr/>
        </p:nvSpPr>
        <p:spPr>
          <a:xfrm>
            <a:off x="9900" y="4003875"/>
            <a:ext cx="8209800" cy="14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Adverse Drug Reaction (ADR):</a:t>
            </a:r>
            <a:endParaRPr>
              <a:solidFill>
                <a:srgbClr val="292934"/>
              </a:solidFill>
              <a:latin typeface="Lora"/>
              <a:ea typeface="Lora"/>
              <a:cs typeface="Lora"/>
              <a:sym typeface="Lora"/>
            </a:endParaRPr>
          </a:p>
          <a:p>
            <a:pPr indent="-317500" lvl="0" marL="457200" rtl="0" algn="l">
              <a:lnSpc>
                <a:spcPct val="115000"/>
              </a:lnSpc>
              <a:spcBef>
                <a:spcPts val="1200"/>
              </a:spcBef>
              <a:spcAft>
                <a:spcPts val="0"/>
              </a:spcAft>
              <a:buClr>
                <a:srgbClr val="292934"/>
              </a:buClr>
              <a:buSzPts val="1400"/>
              <a:buFont typeface="Lora"/>
              <a:buChar char="●"/>
            </a:pPr>
            <a:r>
              <a:rPr lang="en">
                <a:solidFill>
                  <a:srgbClr val="292934"/>
                </a:solidFill>
                <a:latin typeface="Lora"/>
                <a:ea typeface="Lora"/>
                <a:cs typeface="Lora"/>
                <a:sym typeface="Lora"/>
              </a:rPr>
              <a:t>Several studies have found a serious medication error in 3.4%- 5.3% of inpatients.</a:t>
            </a:r>
            <a:endParaRPr>
              <a:solidFill>
                <a:srgbClr val="292934"/>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solidFill>
                  <a:srgbClr val="292934"/>
                </a:solidFill>
                <a:latin typeface="Lora"/>
                <a:ea typeface="Lora"/>
                <a:cs typeface="Lora"/>
                <a:sym typeface="Lora"/>
              </a:rPr>
              <a:t>The cost of a single preventable ADE is $4,685</a:t>
            </a:r>
            <a:r>
              <a:rPr lang="en">
                <a:solidFill>
                  <a:srgbClr val="93A299"/>
                </a:solidFill>
                <a:latin typeface="Lora"/>
                <a:ea typeface="Lora"/>
                <a:cs typeface="Lora"/>
                <a:sym typeface="Lora"/>
              </a:rPr>
              <a:t>• </a:t>
            </a:r>
            <a:r>
              <a:rPr lang="en">
                <a:solidFill>
                  <a:srgbClr val="292934"/>
                </a:solidFill>
                <a:latin typeface="Lora"/>
                <a:ea typeface="Lora"/>
                <a:cs typeface="Lora"/>
                <a:sym typeface="Lora"/>
              </a:rPr>
              <a:t>$1.3 million annually for an average 300 bed hospital.</a:t>
            </a:r>
            <a:endParaRPr>
              <a:solidFill>
                <a:srgbClr val="292934"/>
              </a:solidFill>
              <a:latin typeface="Lora"/>
              <a:ea typeface="Lora"/>
              <a:cs typeface="Lora"/>
              <a:sym typeface="Lora"/>
            </a:endParaRPr>
          </a:p>
          <a:p>
            <a:pPr indent="0" lvl="0" marL="0" rtl="0" algn="l">
              <a:spcBef>
                <a:spcPts val="1200"/>
              </a:spcBef>
              <a:spcAft>
                <a:spcPts val="0"/>
              </a:spcAft>
              <a:buNone/>
            </a:pPr>
            <a:r>
              <a:t/>
            </a:r>
            <a:endParaRPr>
              <a:latin typeface="Lora"/>
              <a:ea typeface="Lora"/>
              <a:cs typeface="Lora"/>
              <a:sym typeface="Lora"/>
            </a:endParaRPr>
          </a:p>
        </p:txBody>
      </p:sp>
      <p:sp>
        <p:nvSpPr>
          <p:cNvPr id="387" name="Google Shape;387;p43"/>
          <p:cNvSpPr txBox="1"/>
          <p:nvPr/>
        </p:nvSpPr>
        <p:spPr>
          <a:xfrm>
            <a:off x="1696800" y="352425"/>
            <a:ext cx="48360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ADEs</a:t>
            </a:r>
            <a:endParaRPr>
              <a:solidFill>
                <a:srgbClr val="00854C"/>
              </a:solidFill>
            </a:endParaRPr>
          </a:p>
        </p:txBody>
      </p:sp>
      <p:sp>
        <p:nvSpPr>
          <p:cNvPr id="388" name="Google Shape;388;p43"/>
          <p:cNvSpPr txBox="1"/>
          <p:nvPr/>
        </p:nvSpPr>
        <p:spPr>
          <a:xfrm>
            <a:off x="2820288" y="5987888"/>
            <a:ext cx="2839800" cy="58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3"/>
          <p:cNvSpPr txBox="1"/>
          <p:nvPr/>
        </p:nvSpPr>
        <p:spPr>
          <a:xfrm>
            <a:off x="19950" y="5423413"/>
            <a:ext cx="8137200" cy="1339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1200"/>
              </a:spcBef>
              <a:spcAft>
                <a:spcPts val="0"/>
              </a:spcAft>
              <a:buNone/>
            </a:pPr>
            <a:r>
              <a:rPr b="1" lang="en" sz="2000">
                <a:solidFill>
                  <a:srgbClr val="00854C"/>
                </a:solidFill>
                <a:latin typeface="Lora"/>
                <a:ea typeface="Lora"/>
                <a:cs typeface="Lora"/>
                <a:sym typeface="Lora"/>
              </a:rPr>
              <a:t>CPOE Can Help Reduce Errors</a:t>
            </a:r>
            <a:r>
              <a:rPr lang="en" sz="2400">
                <a:solidFill>
                  <a:srgbClr val="00854C"/>
                </a:solidFill>
                <a:latin typeface="Changa"/>
                <a:ea typeface="Changa"/>
                <a:cs typeface="Changa"/>
                <a:sym typeface="Changa"/>
              </a:rPr>
              <a:t>:</a:t>
            </a:r>
            <a:endParaRPr b="1" sz="1500">
              <a:solidFill>
                <a:srgbClr val="00854C"/>
              </a:solidFill>
              <a:latin typeface="Cairo"/>
              <a:ea typeface="Cairo"/>
              <a:cs typeface="Cairo"/>
              <a:sym typeface="Cairo"/>
            </a:endParaRPr>
          </a:p>
          <a:p>
            <a:pPr indent="-317500" lvl="0" marL="457200" rtl="0" algn="l">
              <a:lnSpc>
                <a:spcPct val="100000"/>
              </a:lnSpc>
              <a:spcBef>
                <a:spcPts val="1200"/>
              </a:spcBef>
              <a:spcAft>
                <a:spcPts val="0"/>
              </a:spcAft>
              <a:buClr>
                <a:srgbClr val="292934"/>
              </a:buClr>
              <a:buSzPts val="1400"/>
              <a:buFont typeface="Lora"/>
              <a:buChar char="●"/>
            </a:pPr>
            <a:r>
              <a:rPr lang="en">
                <a:solidFill>
                  <a:srgbClr val="292934"/>
                </a:solidFill>
                <a:latin typeface="Lora"/>
                <a:ea typeface="Lora"/>
                <a:cs typeface="Lora"/>
                <a:sym typeface="Lora"/>
              </a:rPr>
              <a:t>Brigham and Women’s Hospital launched its first CPOE in 1993. </a:t>
            </a:r>
            <a:endParaRPr>
              <a:solidFill>
                <a:srgbClr val="292934"/>
              </a:solidFill>
              <a:latin typeface="Lora"/>
              <a:ea typeface="Lora"/>
              <a:cs typeface="Lora"/>
              <a:sym typeface="Lora"/>
            </a:endParaRPr>
          </a:p>
          <a:p>
            <a:pPr indent="-317500" lvl="0" marL="457200" rtl="0" algn="l">
              <a:lnSpc>
                <a:spcPct val="100000"/>
              </a:lnSpc>
              <a:spcBef>
                <a:spcPts val="0"/>
              </a:spcBef>
              <a:spcAft>
                <a:spcPts val="0"/>
              </a:spcAft>
              <a:buClr>
                <a:srgbClr val="292934"/>
              </a:buClr>
              <a:buSzPts val="1400"/>
              <a:buFont typeface="Lora"/>
              <a:buChar char="●"/>
            </a:pPr>
            <a:r>
              <a:rPr lang="en">
                <a:solidFill>
                  <a:srgbClr val="292934"/>
                </a:solidFill>
                <a:latin typeface="Lora"/>
                <a:ea typeface="Lora"/>
                <a:cs typeface="Lora"/>
                <a:sym typeface="Lora"/>
              </a:rPr>
              <a:t>Since then, they have documented a 54% reduction in serious medication errors.</a:t>
            </a:r>
            <a:endParaRPr>
              <a:solidFill>
                <a:srgbClr val="292934"/>
              </a:solidFill>
              <a:latin typeface="Lora"/>
              <a:ea typeface="Lora"/>
              <a:cs typeface="Lora"/>
              <a:sym typeface="Lora"/>
            </a:endParaRPr>
          </a:p>
          <a:p>
            <a:pPr indent="-317500" lvl="0" marL="457200" rtl="0" algn="l">
              <a:lnSpc>
                <a:spcPct val="100000"/>
              </a:lnSpc>
              <a:spcBef>
                <a:spcPts val="0"/>
              </a:spcBef>
              <a:spcAft>
                <a:spcPts val="0"/>
              </a:spcAft>
              <a:buClr>
                <a:srgbClr val="292934"/>
              </a:buClr>
              <a:buSzPts val="1400"/>
              <a:buFont typeface="Lora"/>
              <a:buChar char="●"/>
            </a:pPr>
            <a:r>
              <a:rPr lang="en">
                <a:solidFill>
                  <a:srgbClr val="292934"/>
                </a:solidFill>
                <a:latin typeface="Lora"/>
                <a:ea typeface="Lora"/>
                <a:cs typeface="Lora"/>
                <a:sym typeface="Lora"/>
              </a:rPr>
              <a:t>Resulted in 62% reduction in preventable ADE’s.</a:t>
            </a:r>
            <a:endParaRPr b="1" sz="1500">
              <a:latin typeface="Cairo"/>
              <a:ea typeface="Cairo"/>
              <a:cs typeface="Cairo"/>
              <a:sym typeface="Cairo"/>
            </a:endParaRPr>
          </a:p>
          <a:p>
            <a:pPr indent="0" lvl="0" marL="0" rtl="0" algn="l">
              <a:lnSpc>
                <a:spcPct val="100000"/>
              </a:lnSpc>
              <a:spcBef>
                <a:spcPts val="1200"/>
              </a:spcBef>
              <a:spcAft>
                <a:spcPts val="0"/>
              </a:spcAft>
              <a:buNone/>
            </a:pPr>
            <a:r>
              <a:t/>
            </a:r>
            <a:endParaRPr/>
          </a:p>
        </p:txBody>
      </p:sp>
      <p:sp>
        <p:nvSpPr>
          <p:cNvPr id="390" name="Google Shape;390;p43"/>
          <p:cNvSpPr txBox="1"/>
          <p:nvPr/>
        </p:nvSpPr>
        <p:spPr>
          <a:xfrm>
            <a:off x="246050" y="7386425"/>
            <a:ext cx="3817200" cy="3527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292934"/>
                </a:solidFill>
                <a:latin typeface="Lora"/>
                <a:ea typeface="Lora"/>
                <a:cs typeface="Lora"/>
                <a:sym typeface="Lora"/>
              </a:rPr>
              <a:t>CPOE allows for physician reminders of best practice or evidence-based guidelines.</a:t>
            </a:r>
            <a:endParaRPr sz="1500">
              <a:solidFill>
                <a:srgbClr val="292934"/>
              </a:solidFill>
              <a:latin typeface="Lora"/>
              <a:ea typeface="Lora"/>
              <a:cs typeface="Lora"/>
              <a:sym typeface="Lora"/>
            </a:endParaRPr>
          </a:p>
          <a:p>
            <a:pPr indent="-323850" lvl="0" marL="457200" rtl="0" algn="l">
              <a:spcBef>
                <a:spcPts val="1200"/>
              </a:spcBef>
              <a:spcAft>
                <a:spcPts val="0"/>
              </a:spcAft>
              <a:buClr>
                <a:srgbClr val="292934"/>
              </a:buClr>
              <a:buSzPts val="1500"/>
              <a:buFont typeface="Lora"/>
              <a:buChar char="●"/>
            </a:pPr>
            <a:r>
              <a:rPr lang="en" sz="1500">
                <a:solidFill>
                  <a:srgbClr val="292934"/>
                </a:solidFill>
                <a:latin typeface="Lora"/>
                <a:ea typeface="Lora"/>
                <a:cs typeface="Lora"/>
                <a:sym typeface="Lora"/>
              </a:rPr>
              <a:t>Indiana University study:</a:t>
            </a:r>
            <a:endParaRPr sz="1500">
              <a:solidFill>
                <a:srgbClr val="292934"/>
              </a:solidFill>
              <a:latin typeface="Lora"/>
              <a:ea typeface="Lora"/>
              <a:cs typeface="Lora"/>
              <a:sym typeface="Lora"/>
            </a:endParaRPr>
          </a:p>
          <a:p>
            <a:pPr indent="-323850" lvl="1" marL="914400" rtl="0" algn="l">
              <a:spcBef>
                <a:spcPts val="0"/>
              </a:spcBef>
              <a:spcAft>
                <a:spcPts val="0"/>
              </a:spcAft>
              <a:buClr>
                <a:srgbClr val="292934"/>
              </a:buClr>
              <a:buSzPts val="1500"/>
              <a:buFont typeface="Lora"/>
              <a:buChar char="○"/>
            </a:pPr>
            <a:r>
              <a:rPr lang="en" sz="1500">
                <a:solidFill>
                  <a:srgbClr val="292934"/>
                </a:solidFill>
                <a:latin typeface="Lora"/>
                <a:ea typeface="Lora"/>
                <a:cs typeface="Lora"/>
                <a:sym typeface="Lora"/>
              </a:rPr>
              <a:t>Pneumococcal vaccine in eligible patients</a:t>
            </a:r>
            <a:endParaRPr sz="1500">
              <a:solidFill>
                <a:srgbClr val="292934"/>
              </a:solidFill>
              <a:latin typeface="Lora"/>
              <a:ea typeface="Lora"/>
              <a:cs typeface="Lora"/>
              <a:sym typeface="Lora"/>
            </a:endParaRPr>
          </a:p>
          <a:p>
            <a:pPr indent="-323850" lvl="2" marL="1371600" rtl="0" algn="l">
              <a:spcBef>
                <a:spcPts val="0"/>
              </a:spcBef>
              <a:spcAft>
                <a:spcPts val="0"/>
              </a:spcAft>
              <a:buClr>
                <a:srgbClr val="292934"/>
              </a:buClr>
              <a:buSzPts val="1500"/>
              <a:buFont typeface="Lora"/>
              <a:buChar char="■"/>
            </a:pPr>
            <a:r>
              <a:rPr lang="en" sz="1500">
                <a:solidFill>
                  <a:srgbClr val="292934"/>
                </a:solidFill>
                <a:latin typeface="Lora"/>
                <a:ea typeface="Lora"/>
                <a:cs typeface="Lora"/>
                <a:sym typeface="Lora"/>
              </a:rPr>
              <a:t>0.8%	 → 36%</a:t>
            </a:r>
            <a:endParaRPr/>
          </a:p>
          <a:p>
            <a:pPr indent="-317500" lvl="1" marL="914400" rtl="0" algn="l">
              <a:spcBef>
                <a:spcPts val="0"/>
              </a:spcBef>
              <a:spcAft>
                <a:spcPts val="0"/>
              </a:spcAft>
              <a:buSzPts val="1400"/>
              <a:buChar char="○"/>
            </a:pPr>
            <a:r>
              <a:rPr lang="en" sz="1500">
                <a:solidFill>
                  <a:srgbClr val="292934"/>
                </a:solidFill>
                <a:latin typeface="Lora"/>
                <a:ea typeface="Lora"/>
                <a:cs typeface="Lora"/>
                <a:sym typeface="Lora"/>
              </a:rPr>
              <a:t>Heparin prophylaxis </a:t>
            </a:r>
            <a:endParaRPr sz="1500">
              <a:solidFill>
                <a:srgbClr val="292934"/>
              </a:solidFill>
              <a:latin typeface="Lora"/>
              <a:ea typeface="Lora"/>
              <a:cs typeface="Lora"/>
              <a:sym typeface="Lora"/>
            </a:endParaRPr>
          </a:p>
          <a:p>
            <a:pPr indent="-317500" lvl="2" marL="1371600" rtl="0" algn="l">
              <a:spcBef>
                <a:spcPts val="0"/>
              </a:spcBef>
              <a:spcAft>
                <a:spcPts val="0"/>
              </a:spcAft>
              <a:buSzPts val="1400"/>
              <a:buChar char="■"/>
            </a:pPr>
            <a:r>
              <a:rPr lang="en" sz="1500">
                <a:solidFill>
                  <a:srgbClr val="292934"/>
                </a:solidFill>
                <a:latin typeface="Lora"/>
                <a:ea typeface="Lora"/>
                <a:cs typeface="Lora"/>
                <a:sym typeface="Lora"/>
              </a:rPr>
              <a:t>18.9% → 32%</a:t>
            </a:r>
            <a:endParaRPr sz="1500">
              <a:solidFill>
                <a:srgbClr val="292934"/>
              </a:solidFill>
              <a:latin typeface="Lora"/>
              <a:ea typeface="Lora"/>
              <a:cs typeface="Lora"/>
              <a:sym typeface="Lora"/>
            </a:endParaRPr>
          </a:p>
        </p:txBody>
      </p:sp>
      <p:sp>
        <p:nvSpPr>
          <p:cNvPr id="391" name="Google Shape;391;p43"/>
          <p:cNvSpPr txBox="1"/>
          <p:nvPr/>
        </p:nvSpPr>
        <p:spPr>
          <a:xfrm>
            <a:off x="246200" y="6812513"/>
            <a:ext cx="3817200" cy="573900"/>
          </a:xfrm>
          <a:prstGeom prst="rect">
            <a:avLst/>
          </a:prstGeom>
          <a:solidFill>
            <a:srgbClr val="AAD3BD"/>
          </a:solidFill>
          <a:ln>
            <a:noFill/>
          </a:ln>
        </p:spPr>
        <p:txBody>
          <a:bodyPr anchorCtr="0" anchor="ctr" bIns="51625" lIns="103300" spcFirstLastPara="1" rIns="103300" wrap="square" tIns="51625">
            <a:noAutofit/>
          </a:bodyPr>
          <a:lstStyle/>
          <a:p>
            <a:pPr indent="0" lvl="0" marL="0" rtl="0" algn="ctr">
              <a:lnSpc>
                <a:spcPct val="115000"/>
              </a:lnSpc>
              <a:spcBef>
                <a:spcPts val="1200"/>
              </a:spcBef>
              <a:spcAft>
                <a:spcPts val="1200"/>
              </a:spcAft>
              <a:buClr>
                <a:schemeClr val="dk1"/>
              </a:buClr>
              <a:buSzPts val="1100"/>
              <a:buFont typeface="Arial"/>
              <a:buNone/>
            </a:pPr>
            <a:r>
              <a:rPr b="1" lang="en" sz="2000">
                <a:latin typeface="Lora"/>
                <a:ea typeface="Lora"/>
                <a:cs typeface="Lora"/>
                <a:sym typeface="Lora"/>
              </a:rPr>
              <a:t>Improved Quality:</a:t>
            </a:r>
            <a:endParaRPr b="1" sz="2000">
              <a:latin typeface="Lora"/>
              <a:ea typeface="Lora"/>
              <a:cs typeface="Lora"/>
              <a:sym typeface="Lora"/>
            </a:endParaRPr>
          </a:p>
        </p:txBody>
      </p:sp>
      <p:sp>
        <p:nvSpPr>
          <p:cNvPr id="392" name="Google Shape;392;p43"/>
          <p:cNvSpPr txBox="1"/>
          <p:nvPr/>
        </p:nvSpPr>
        <p:spPr>
          <a:xfrm>
            <a:off x="4166325" y="6812513"/>
            <a:ext cx="3817200" cy="573900"/>
          </a:xfrm>
          <a:prstGeom prst="rect">
            <a:avLst/>
          </a:prstGeom>
          <a:solidFill>
            <a:srgbClr val="AAD3BD"/>
          </a:solidFill>
          <a:ln>
            <a:noFill/>
          </a:ln>
        </p:spPr>
        <p:txBody>
          <a:bodyPr anchorCtr="0" anchor="ctr" bIns="51625" lIns="103300" spcFirstLastPara="1" rIns="103300" wrap="square" tIns="51625">
            <a:noAutofit/>
          </a:bodyPr>
          <a:lstStyle/>
          <a:p>
            <a:pPr indent="0" lvl="0" marL="0" rtl="0" algn="ctr">
              <a:lnSpc>
                <a:spcPct val="115000"/>
              </a:lnSpc>
              <a:spcBef>
                <a:spcPts val="1200"/>
              </a:spcBef>
              <a:spcAft>
                <a:spcPts val="1200"/>
              </a:spcAft>
              <a:buSzPts val="1100"/>
              <a:buNone/>
            </a:pPr>
            <a:r>
              <a:rPr b="1" lang="en" sz="2000">
                <a:latin typeface="Lora"/>
                <a:ea typeface="Lora"/>
                <a:cs typeface="Lora"/>
                <a:sym typeface="Lora"/>
              </a:rPr>
              <a:t>Improved </a:t>
            </a:r>
            <a:r>
              <a:rPr b="1" lang="en" sz="2000">
                <a:latin typeface="Lora"/>
                <a:ea typeface="Lora"/>
                <a:cs typeface="Lora"/>
                <a:sym typeface="Lora"/>
              </a:rPr>
              <a:t>Efficiency</a:t>
            </a:r>
            <a:r>
              <a:rPr b="1" lang="en" sz="2000">
                <a:latin typeface="Lora"/>
                <a:ea typeface="Lora"/>
                <a:cs typeface="Lora"/>
                <a:sym typeface="Lora"/>
              </a:rPr>
              <a:t>:</a:t>
            </a:r>
            <a:endParaRPr b="1" sz="2000">
              <a:latin typeface="Lora"/>
              <a:ea typeface="Lora"/>
              <a:cs typeface="Lora"/>
              <a:sym typeface="Lora"/>
            </a:endParaRPr>
          </a:p>
        </p:txBody>
      </p:sp>
      <p:sp>
        <p:nvSpPr>
          <p:cNvPr id="393" name="Google Shape;393;p43"/>
          <p:cNvSpPr txBox="1"/>
          <p:nvPr/>
        </p:nvSpPr>
        <p:spPr>
          <a:xfrm>
            <a:off x="9900" y="11092475"/>
            <a:ext cx="8209800" cy="638700"/>
          </a:xfrm>
          <a:prstGeom prst="rect">
            <a:avLst/>
          </a:prstGeom>
          <a:noFill/>
          <a:ln cap="flat" cmpd="sng" w="28575">
            <a:solidFill>
              <a:srgbClr val="79C6A5"/>
            </a:solidFill>
            <a:prstDash val="dot"/>
            <a:round/>
            <a:headEnd len="sm" w="sm" type="none"/>
            <a:tailEnd len="sm" w="sm" type="none"/>
          </a:ln>
        </p:spPr>
        <p:txBody>
          <a:bodyPr anchorCtr="0" anchor="ctr" bIns="91425" lIns="91425" spcFirstLastPara="1" rIns="91425" wrap="square" tIns="91425">
            <a:noAutofit/>
          </a:bodyPr>
          <a:lstStyle/>
          <a:p>
            <a:pPr indent="-273050" lvl="0" marL="457200" rtl="0" algn="l">
              <a:lnSpc>
                <a:spcPct val="115000"/>
              </a:lnSpc>
              <a:spcBef>
                <a:spcPts val="1200"/>
              </a:spcBef>
              <a:spcAft>
                <a:spcPts val="0"/>
              </a:spcAft>
              <a:buClr>
                <a:srgbClr val="6AA84F"/>
              </a:buClr>
              <a:buSzPts val="700"/>
              <a:buFont typeface="Cairo"/>
              <a:buAutoNum type="arabicPeriod"/>
            </a:pPr>
            <a:r>
              <a:rPr lang="en" sz="700">
                <a:solidFill>
                  <a:srgbClr val="6AA84F"/>
                </a:solidFill>
                <a:latin typeface="Lora"/>
                <a:ea typeface="Lora"/>
                <a:cs typeface="Lora"/>
                <a:sym typeface="Lora"/>
              </a:rPr>
              <a:t>Which is drug basic compare.</a:t>
            </a:r>
            <a:endParaRPr sz="700">
              <a:solidFill>
                <a:srgbClr val="6AA84F"/>
              </a:solidFill>
              <a:latin typeface="Lora"/>
              <a:ea typeface="Lora"/>
              <a:cs typeface="Lora"/>
              <a:sym typeface="Lora"/>
            </a:endParaRPr>
          </a:p>
          <a:p>
            <a:pPr indent="-273050" lvl="0" marL="457200" rtl="0" algn="l">
              <a:lnSpc>
                <a:spcPct val="115000"/>
              </a:lnSpc>
              <a:spcBef>
                <a:spcPts val="0"/>
              </a:spcBef>
              <a:spcAft>
                <a:spcPts val="0"/>
              </a:spcAft>
              <a:buClr>
                <a:srgbClr val="6AA84F"/>
              </a:buClr>
              <a:buSzPts val="700"/>
              <a:buFont typeface="Lora"/>
              <a:buAutoNum type="arabicPeriod"/>
            </a:pPr>
            <a:r>
              <a:rPr lang="en" sz="700">
                <a:solidFill>
                  <a:srgbClr val="6AA84F"/>
                </a:solidFill>
                <a:latin typeface="Lora"/>
                <a:ea typeface="Lora"/>
                <a:cs typeface="Lora"/>
                <a:sym typeface="Lora"/>
              </a:rPr>
              <a:t>F</a:t>
            </a:r>
            <a:r>
              <a:rPr lang="en" sz="700">
                <a:solidFill>
                  <a:srgbClr val="6AA84F"/>
                </a:solidFill>
                <a:latin typeface="Lora"/>
                <a:ea typeface="Lora"/>
                <a:cs typeface="Lora"/>
                <a:sym typeface="Lora"/>
              </a:rPr>
              <a:t>or old patients.</a:t>
            </a:r>
            <a:endParaRPr sz="700">
              <a:solidFill>
                <a:srgbClr val="6AA84F"/>
              </a:solidFill>
              <a:latin typeface="Lora"/>
              <a:ea typeface="Lora"/>
              <a:cs typeface="Lora"/>
              <a:sym typeface="Lora"/>
            </a:endParaRPr>
          </a:p>
          <a:p>
            <a:pPr indent="-273050" lvl="0" marL="457200" rtl="0" algn="l">
              <a:lnSpc>
                <a:spcPct val="115000"/>
              </a:lnSpc>
              <a:spcBef>
                <a:spcPts val="0"/>
              </a:spcBef>
              <a:spcAft>
                <a:spcPts val="0"/>
              </a:spcAft>
              <a:buClr>
                <a:srgbClr val="6AA84F"/>
              </a:buClr>
              <a:buSzPts val="700"/>
              <a:buFont typeface="Lora"/>
              <a:buAutoNum type="arabicPeriod"/>
            </a:pPr>
            <a:r>
              <a:rPr lang="en" sz="700">
                <a:solidFill>
                  <a:srgbClr val="6AA84F"/>
                </a:solidFill>
                <a:latin typeface="Lora"/>
                <a:ea typeface="Lora"/>
                <a:cs typeface="Lora"/>
                <a:sym typeface="Lora"/>
              </a:rPr>
              <a:t>Giving high level of DSS.</a:t>
            </a:r>
            <a:endParaRPr sz="700">
              <a:solidFill>
                <a:srgbClr val="6AA84F"/>
              </a:solidFill>
              <a:latin typeface="Lora"/>
              <a:ea typeface="Lora"/>
              <a:cs typeface="Lora"/>
              <a:sym typeface="Lora"/>
            </a:endParaRPr>
          </a:p>
        </p:txBody>
      </p:sp>
      <p:sp>
        <p:nvSpPr>
          <p:cNvPr id="394" name="Google Shape;394;p43"/>
          <p:cNvSpPr txBox="1"/>
          <p:nvPr/>
        </p:nvSpPr>
        <p:spPr>
          <a:xfrm>
            <a:off x="4166325" y="7386425"/>
            <a:ext cx="3817200" cy="3527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lang="en">
                <a:solidFill>
                  <a:srgbClr val="292934"/>
                </a:solidFill>
                <a:latin typeface="Lora"/>
                <a:ea typeface="Lora"/>
                <a:cs typeface="Lora"/>
                <a:sym typeface="Lora"/>
              </a:rPr>
              <a:t>Maimonides Medical Center (Bronx, NY), 700 bed teaching hospital.</a:t>
            </a:r>
            <a:endParaRPr>
              <a:solidFill>
                <a:srgbClr val="292934"/>
              </a:solidFill>
              <a:latin typeface="Lora"/>
              <a:ea typeface="Lora"/>
              <a:cs typeface="Lora"/>
              <a:sym typeface="Lora"/>
            </a:endParaRPr>
          </a:p>
          <a:p>
            <a:pPr indent="0" lvl="0" marL="0" rtl="0" algn="l">
              <a:lnSpc>
                <a:spcPct val="115000"/>
              </a:lnSpc>
              <a:spcBef>
                <a:spcPts val="1200"/>
              </a:spcBef>
              <a:spcAft>
                <a:spcPts val="0"/>
              </a:spcAft>
              <a:buNone/>
            </a:pPr>
            <a:r>
              <a:rPr b="1" lang="en">
                <a:solidFill>
                  <a:srgbClr val="292934"/>
                </a:solidFill>
                <a:latin typeface="Lora"/>
                <a:ea typeface="Lora"/>
                <a:cs typeface="Lora"/>
                <a:sym typeface="Lora"/>
              </a:rPr>
              <a:t>After CPOE, found substantial reduction in order processing time:</a:t>
            </a:r>
            <a:endParaRPr b="1">
              <a:solidFill>
                <a:srgbClr val="292934"/>
              </a:solidFill>
              <a:latin typeface="Lora"/>
              <a:ea typeface="Lora"/>
              <a:cs typeface="Lora"/>
              <a:sym typeface="Lora"/>
            </a:endParaRPr>
          </a:p>
          <a:p>
            <a:pPr indent="-317500" lvl="0" marL="457200" rtl="0" algn="l">
              <a:lnSpc>
                <a:spcPct val="115000"/>
              </a:lnSpc>
              <a:spcBef>
                <a:spcPts val="1200"/>
              </a:spcBef>
              <a:spcAft>
                <a:spcPts val="0"/>
              </a:spcAft>
              <a:buClr>
                <a:srgbClr val="292934"/>
              </a:buClr>
              <a:buSzPts val="1400"/>
              <a:buFont typeface="Lora"/>
              <a:buChar char="●"/>
            </a:pPr>
            <a:r>
              <a:rPr lang="en">
                <a:solidFill>
                  <a:srgbClr val="292934"/>
                </a:solidFill>
                <a:latin typeface="Lora"/>
                <a:ea typeface="Lora"/>
                <a:cs typeface="Lora"/>
                <a:sym typeface="Lora"/>
              </a:rPr>
              <a:t>Physician order to receipt by pharmacy:</a:t>
            </a:r>
            <a:endParaRPr>
              <a:solidFill>
                <a:srgbClr val="93A299"/>
              </a:solidFill>
              <a:latin typeface="Lora"/>
              <a:ea typeface="Lora"/>
              <a:cs typeface="Lora"/>
              <a:sym typeface="Lora"/>
            </a:endParaRPr>
          </a:p>
          <a:p>
            <a:pPr indent="-317500" lvl="1" marL="914400" rtl="0" algn="l">
              <a:lnSpc>
                <a:spcPct val="115000"/>
              </a:lnSpc>
              <a:spcBef>
                <a:spcPts val="0"/>
              </a:spcBef>
              <a:spcAft>
                <a:spcPts val="0"/>
              </a:spcAft>
              <a:buClr>
                <a:srgbClr val="292934"/>
              </a:buClr>
              <a:buSzPts val="1400"/>
              <a:buFont typeface="Lora"/>
              <a:buChar char="○"/>
            </a:pPr>
            <a:r>
              <a:rPr lang="en">
                <a:solidFill>
                  <a:srgbClr val="292934"/>
                </a:solidFill>
                <a:latin typeface="Lora"/>
                <a:ea typeface="Lora"/>
                <a:cs typeface="Lora"/>
                <a:sym typeface="Lora"/>
              </a:rPr>
              <a:t>3.4 hours →0.5 hours</a:t>
            </a:r>
            <a:endParaRPr>
              <a:solidFill>
                <a:srgbClr val="292934"/>
              </a:solidFill>
              <a:latin typeface="Lora"/>
              <a:ea typeface="Lora"/>
              <a:cs typeface="Lora"/>
              <a:sym typeface="Lora"/>
            </a:endParaRPr>
          </a:p>
          <a:p>
            <a:pPr indent="-317500" lvl="0" marL="457200" rtl="0" algn="l">
              <a:lnSpc>
                <a:spcPct val="115000"/>
              </a:lnSpc>
              <a:spcBef>
                <a:spcPts val="0"/>
              </a:spcBef>
              <a:spcAft>
                <a:spcPts val="0"/>
              </a:spcAft>
              <a:buClr>
                <a:srgbClr val="292934"/>
              </a:buClr>
              <a:buSzPts val="1400"/>
              <a:buFont typeface="Lora"/>
              <a:buChar char="●"/>
            </a:pPr>
            <a:r>
              <a:rPr lang="en">
                <a:solidFill>
                  <a:srgbClr val="292934"/>
                </a:solidFill>
                <a:latin typeface="Lora"/>
                <a:ea typeface="Lora"/>
                <a:cs typeface="Lora"/>
                <a:sym typeface="Lora"/>
              </a:rPr>
              <a:t>Physician order to Delivery to Patient Care Area:</a:t>
            </a:r>
            <a:endParaRPr>
              <a:solidFill>
                <a:srgbClr val="292934"/>
              </a:solidFill>
              <a:latin typeface="Lora"/>
              <a:ea typeface="Lora"/>
              <a:cs typeface="Lora"/>
              <a:sym typeface="Lora"/>
            </a:endParaRPr>
          </a:p>
          <a:p>
            <a:pPr indent="-317500" lvl="1" marL="914400" rtl="0" algn="l">
              <a:lnSpc>
                <a:spcPct val="115000"/>
              </a:lnSpc>
              <a:spcBef>
                <a:spcPts val="0"/>
              </a:spcBef>
              <a:spcAft>
                <a:spcPts val="0"/>
              </a:spcAft>
              <a:buClr>
                <a:srgbClr val="292934"/>
              </a:buClr>
              <a:buSzPts val="1400"/>
              <a:buFont typeface="Lora"/>
              <a:buChar char="○"/>
            </a:pPr>
            <a:r>
              <a:rPr lang="en">
                <a:solidFill>
                  <a:srgbClr val="292934"/>
                </a:solidFill>
                <a:latin typeface="Lora"/>
                <a:ea typeface="Lora"/>
                <a:cs typeface="Lora"/>
                <a:sym typeface="Lora"/>
              </a:rPr>
              <a:t>4.6 hours → 1.4 hours</a:t>
            </a:r>
            <a:endParaRPr>
              <a:solidFill>
                <a:srgbClr val="292934"/>
              </a:solidFill>
              <a:latin typeface="Lora"/>
              <a:ea typeface="Lora"/>
              <a:cs typeface="Lora"/>
              <a:sym typeface="Lora"/>
            </a:endParaRPr>
          </a:p>
          <a:p>
            <a:pPr indent="-317500" lvl="0" marL="457200" rtl="0" algn="l">
              <a:lnSpc>
                <a:spcPct val="115000"/>
              </a:lnSpc>
              <a:spcBef>
                <a:spcPts val="0"/>
              </a:spcBef>
              <a:spcAft>
                <a:spcPts val="0"/>
              </a:spcAft>
              <a:buClr>
                <a:srgbClr val="292934"/>
              </a:buClr>
              <a:buSzPts val="1400"/>
              <a:buFont typeface="Lora"/>
              <a:buChar char="●"/>
            </a:pPr>
            <a:r>
              <a:rPr lang="en">
                <a:solidFill>
                  <a:srgbClr val="292934"/>
                </a:solidFill>
                <a:latin typeface="Lora"/>
                <a:ea typeface="Lora"/>
                <a:cs typeface="Lora"/>
                <a:sym typeface="Lora"/>
              </a:rPr>
              <a:t>Estimate 12% ↓ in LOS following CPOE.</a:t>
            </a:r>
            <a:endParaRPr>
              <a:solidFill>
                <a:srgbClr val="292934"/>
              </a:solidFill>
              <a:latin typeface="Lora"/>
              <a:ea typeface="Lora"/>
              <a:cs typeface="Lora"/>
              <a:sym typeface="Lor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98" name="Shape 398"/>
        <p:cNvGrpSpPr/>
        <p:nvPr/>
      </p:nvGrpSpPr>
      <p:grpSpPr>
        <a:xfrm>
          <a:off x="0" y="0"/>
          <a:ext cx="0" cy="0"/>
          <a:chOff x="0" y="0"/>
          <a:chExt cx="0" cy="0"/>
        </a:xfrm>
      </p:grpSpPr>
      <p:sp>
        <p:nvSpPr>
          <p:cNvPr id="399" name="Google Shape;399;p44"/>
          <p:cNvSpPr txBox="1"/>
          <p:nvPr/>
        </p:nvSpPr>
        <p:spPr>
          <a:xfrm>
            <a:off x="11156552" y="721906"/>
            <a:ext cx="41628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4"/>
          <p:cNvSpPr txBox="1"/>
          <p:nvPr/>
        </p:nvSpPr>
        <p:spPr>
          <a:xfrm>
            <a:off x="1980197" y="3397223"/>
            <a:ext cx="4176000" cy="58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4"/>
          <p:cNvSpPr txBox="1"/>
          <p:nvPr/>
        </p:nvSpPr>
        <p:spPr>
          <a:xfrm>
            <a:off x="0" y="3735875"/>
            <a:ext cx="8229600" cy="42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CPOE</a:t>
            </a:r>
            <a:endParaRPr sz="1500">
              <a:solidFill>
                <a:srgbClr val="292934"/>
              </a:solidFill>
              <a:latin typeface="Lora"/>
              <a:ea typeface="Lora"/>
              <a:cs typeface="Lora"/>
              <a:sym typeface="Lora"/>
            </a:endParaRPr>
          </a:p>
          <a:p>
            <a:pPr indent="-317500" lvl="0" marL="457200" rtl="0" algn="l">
              <a:lnSpc>
                <a:spcPct val="115000"/>
              </a:lnSpc>
              <a:spcBef>
                <a:spcPts val="1200"/>
              </a:spcBef>
              <a:spcAft>
                <a:spcPts val="0"/>
              </a:spcAft>
              <a:buSzPts val="1400"/>
              <a:buFont typeface="Lora"/>
              <a:buChar char="●"/>
            </a:pPr>
            <a:r>
              <a:rPr lang="en">
                <a:solidFill>
                  <a:srgbClr val="292934"/>
                </a:solidFill>
                <a:latin typeface="Lora"/>
                <a:ea typeface="Lora"/>
                <a:cs typeface="Lora"/>
                <a:sym typeface="Lora"/>
              </a:rPr>
              <a:t>In 2005, only 4% of hospitals are in full compliance with CPOE; 17% have made good progress. </a:t>
            </a:r>
            <a:r>
              <a:rPr lang="en">
                <a:solidFill>
                  <a:srgbClr val="6AA84F"/>
                </a:solidFill>
                <a:latin typeface="Lora"/>
                <a:ea typeface="Lora"/>
                <a:cs typeface="Lora"/>
                <a:sym typeface="Lora"/>
              </a:rPr>
              <a:t>Towards </a:t>
            </a:r>
            <a:r>
              <a:rPr lang="en">
                <a:solidFill>
                  <a:srgbClr val="6AA84F"/>
                </a:solidFill>
                <a:latin typeface="Lora"/>
                <a:ea typeface="Lora"/>
                <a:cs typeface="Lora"/>
                <a:sym typeface="Lora"/>
              </a:rPr>
              <a:t>implementation</a:t>
            </a:r>
            <a:r>
              <a:rPr lang="en">
                <a:solidFill>
                  <a:srgbClr val="6AA84F"/>
                </a:solidFill>
                <a:latin typeface="Lora"/>
                <a:ea typeface="Lora"/>
                <a:cs typeface="Lora"/>
                <a:sym typeface="Lora"/>
              </a:rPr>
              <a:t> of the CPOE</a:t>
            </a:r>
            <a:endParaRPr>
              <a:solidFill>
                <a:srgbClr val="6AA84F"/>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solidFill>
                  <a:srgbClr val="CC0000"/>
                </a:solidFill>
                <a:latin typeface="Lora"/>
                <a:ea typeface="Lora"/>
                <a:cs typeface="Lora"/>
                <a:sym typeface="Lora"/>
              </a:rPr>
              <a:t>Government and larger teaching hospitals are more likely to have implemented CPOE.</a:t>
            </a:r>
            <a:r>
              <a:rPr lang="en">
                <a:solidFill>
                  <a:srgbClr val="FF0000"/>
                </a:solidFill>
                <a:latin typeface="Lora"/>
                <a:ea typeface="Lora"/>
                <a:cs typeface="Lora"/>
                <a:sym typeface="Lora"/>
              </a:rPr>
              <a:t> </a:t>
            </a:r>
            <a:r>
              <a:rPr lang="en">
                <a:solidFill>
                  <a:srgbClr val="6AA84F"/>
                </a:solidFill>
                <a:latin typeface="Lora"/>
                <a:ea typeface="Lora"/>
                <a:cs typeface="Lora"/>
                <a:sym typeface="Lora"/>
              </a:rPr>
              <a:t>faster and better implementation</a:t>
            </a:r>
            <a:r>
              <a:rPr lang="en">
                <a:solidFill>
                  <a:srgbClr val="292934"/>
                </a:solidFill>
                <a:latin typeface="Lora"/>
                <a:ea typeface="Lora"/>
                <a:cs typeface="Lora"/>
                <a:sym typeface="Lora"/>
              </a:rPr>
              <a:t> </a:t>
            </a:r>
            <a:endParaRPr>
              <a:solidFill>
                <a:srgbClr val="292934"/>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solidFill>
                  <a:srgbClr val="292934"/>
                </a:solidFill>
                <a:latin typeface="Lora"/>
                <a:ea typeface="Lora"/>
                <a:cs typeface="Lora"/>
                <a:sym typeface="Lora"/>
              </a:rPr>
              <a:t>Effective in reducing the rate of serious medication errors.</a:t>
            </a:r>
            <a:endParaRPr>
              <a:solidFill>
                <a:srgbClr val="292934"/>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solidFill>
                  <a:srgbClr val="292934"/>
                </a:solidFill>
                <a:latin typeface="Lora"/>
                <a:ea typeface="Lora"/>
                <a:cs typeface="Lora"/>
                <a:sym typeface="Lora"/>
              </a:rPr>
              <a:t>Reduction in antibiotic-related ADEs after implementation of decision support for these drug.</a:t>
            </a:r>
            <a:endParaRPr>
              <a:solidFill>
                <a:srgbClr val="292934"/>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solidFill>
                  <a:srgbClr val="292934"/>
                </a:solidFill>
                <a:latin typeface="Lora"/>
                <a:ea typeface="Lora"/>
                <a:cs typeface="Lora"/>
                <a:sym typeface="Lora"/>
              </a:rPr>
              <a:t>Length of stay at Wishard Memorial Hospital in Indianapolis fell by 0.9 days, and hospital charges decreased by 13% after implementation of CPOE.</a:t>
            </a:r>
            <a:endParaRPr>
              <a:solidFill>
                <a:srgbClr val="292934"/>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solidFill>
                  <a:srgbClr val="292934"/>
                </a:solidFill>
                <a:latin typeface="Lora"/>
                <a:ea typeface="Lora"/>
                <a:cs typeface="Lora"/>
                <a:sym typeface="Lora"/>
              </a:rPr>
              <a:t>A study at Ohio State University also identified substantial reductions in pharmacy, radiology and laboratory turnaround times, and there was a reduction in length of stay in one of the two hospitals studied.</a:t>
            </a:r>
            <a:endParaRPr>
              <a:solidFill>
                <a:srgbClr val="292934"/>
              </a:solidFill>
              <a:latin typeface="Lora"/>
              <a:ea typeface="Lora"/>
              <a:cs typeface="Lora"/>
              <a:sym typeface="Lora"/>
            </a:endParaRPr>
          </a:p>
          <a:p>
            <a:pPr indent="-317500" lvl="0" marL="457200" rtl="0" algn="l">
              <a:lnSpc>
                <a:spcPct val="115000"/>
              </a:lnSpc>
              <a:spcBef>
                <a:spcPts val="0"/>
              </a:spcBef>
              <a:spcAft>
                <a:spcPts val="0"/>
              </a:spcAft>
              <a:buSzPts val="1400"/>
              <a:buFont typeface="Cairo"/>
              <a:buChar char="●"/>
            </a:pPr>
            <a:r>
              <a:rPr lang="en">
                <a:solidFill>
                  <a:srgbClr val="292934"/>
                </a:solidFill>
                <a:latin typeface="Lora"/>
                <a:ea typeface="Lora"/>
                <a:cs typeface="Lora"/>
                <a:sym typeface="Lora"/>
              </a:rPr>
              <a:t>Research estimates that implementation of CPOE systems at all non-rural U.S. hospitals</a:t>
            </a:r>
            <a:r>
              <a:rPr b="1" lang="en">
                <a:solidFill>
                  <a:srgbClr val="FF0000"/>
                </a:solidFill>
                <a:latin typeface="Lora"/>
                <a:ea typeface="Lora"/>
                <a:cs typeface="Lora"/>
                <a:sym typeface="Lora"/>
              </a:rPr>
              <a:t> </a:t>
            </a:r>
            <a:r>
              <a:rPr b="1" lang="en">
                <a:solidFill>
                  <a:srgbClr val="CC0000"/>
                </a:solidFill>
                <a:latin typeface="Lora"/>
                <a:ea typeface="Lora"/>
                <a:cs typeface="Lora"/>
                <a:sym typeface="Lora"/>
              </a:rPr>
              <a:t>could prevent three million adverse drug events each year.</a:t>
            </a:r>
            <a:endParaRPr b="1">
              <a:solidFill>
                <a:srgbClr val="CC0000"/>
              </a:solidFill>
              <a:latin typeface="Lora"/>
              <a:ea typeface="Lora"/>
              <a:cs typeface="Lora"/>
              <a:sym typeface="Lora"/>
            </a:endParaRPr>
          </a:p>
          <a:p>
            <a:pPr indent="0" lvl="0" marL="457200" rtl="0" algn="l">
              <a:lnSpc>
                <a:spcPct val="115000"/>
              </a:lnSpc>
              <a:spcBef>
                <a:spcPts val="1200"/>
              </a:spcBef>
              <a:spcAft>
                <a:spcPts val="0"/>
              </a:spcAft>
              <a:buNone/>
            </a:pPr>
            <a:r>
              <a:t/>
            </a:r>
            <a:endParaRPr>
              <a:solidFill>
                <a:srgbClr val="292934"/>
              </a:solidFill>
              <a:latin typeface="Lora"/>
              <a:ea typeface="Lora"/>
              <a:cs typeface="Lora"/>
              <a:sym typeface="Lora"/>
            </a:endParaRPr>
          </a:p>
          <a:p>
            <a:pPr indent="0" lvl="0" marL="0" rtl="0" algn="l">
              <a:spcBef>
                <a:spcPts val="1200"/>
              </a:spcBef>
              <a:spcAft>
                <a:spcPts val="0"/>
              </a:spcAft>
              <a:buNone/>
            </a:pPr>
            <a:r>
              <a:t/>
            </a:r>
            <a:endParaRPr>
              <a:latin typeface="Lora"/>
              <a:ea typeface="Lora"/>
              <a:cs typeface="Lora"/>
              <a:sym typeface="Lora"/>
            </a:endParaRPr>
          </a:p>
        </p:txBody>
      </p:sp>
      <p:sp>
        <p:nvSpPr>
          <p:cNvPr id="402" name="Google Shape;402;p44"/>
          <p:cNvSpPr txBox="1"/>
          <p:nvPr/>
        </p:nvSpPr>
        <p:spPr>
          <a:xfrm>
            <a:off x="1696800" y="337625"/>
            <a:ext cx="48360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CC0000"/>
                </a:solidFill>
                <a:latin typeface="Barlow"/>
                <a:ea typeface="Barlow"/>
                <a:cs typeface="Barlow"/>
                <a:sym typeface="Barlow"/>
              </a:rPr>
              <a:t>Advantages of CPOE</a:t>
            </a:r>
            <a:endParaRPr>
              <a:solidFill>
                <a:srgbClr val="CC0000"/>
              </a:solidFill>
              <a:latin typeface="Barlow"/>
              <a:ea typeface="Barlow"/>
              <a:cs typeface="Barlow"/>
              <a:sym typeface="Barlow"/>
            </a:endParaRPr>
          </a:p>
        </p:txBody>
      </p:sp>
      <p:sp>
        <p:nvSpPr>
          <p:cNvPr id="403" name="Google Shape;403;p44"/>
          <p:cNvSpPr txBox="1"/>
          <p:nvPr/>
        </p:nvSpPr>
        <p:spPr>
          <a:xfrm>
            <a:off x="802588" y="1083825"/>
            <a:ext cx="2956200" cy="731400"/>
          </a:xfrm>
          <a:prstGeom prst="rect">
            <a:avLst/>
          </a:prstGeom>
          <a:noFill/>
          <a:ln>
            <a:noFill/>
          </a:ln>
        </p:spPr>
        <p:txBody>
          <a:bodyPr anchorCtr="0" anchor="ctr" bIns="91425" lIns="91425" spcFirstLastPara="1" rIns="91425" wrap="square" tIns="91425">
            <a:noAutofit/>
          </a:bodyPr>
          <a:lstStyle/>
          <a:p>
            <a:pPr indent="0" lvl="0" marL="0" rtl="0" algn="l">
              <a:spcBef>
                <a:spcPts val="1200"/>
              </a:spcBef>
              <a:spcAft>
                <a:spcPts val="1200"/>
              </a:spcAft>
              <a:buNone/>
            </a:pPr>
            <a:r>
              <a:rPr lang="en">
                <a:solidFill>
                  <a:srgbClr val="292934"/>
                </a:solidFill>
                <a:latin typeface="Lora"/>
                <a:ea typeface="Lora"/>
                <a:cs typeface="Lora"/>
                <a:sym typeface="Lora"/>
              </a:rPr>
              <a:t>Improve communication.</a:t>
            </a:r>
            <a:r>
              <a:rPr baseline="30000" lang="en">
                <a:solidFill>
                  <a:srgbClr val="292934"/>
                </a:solidFill>
                <a:latin typeface="Lora"/>
                <a:ea typeface="Lora"/>
                <a:cs typeface="Lora"/>
                <a:sym typeface="Lora"/>
              </a:rPr>
              <a:t>1</a:t>
            </a:r>
            <a:r>
              <a:rPr lang="en">
                <a:solidFill>
                  <a:srgbClr val="292934"/>
                </a:solidFill>
                <a:latin typeface="Lora"/>
                <a:ea typeface="Lora"/>
                <a:cs typeface="Lora"/>
                <a:sym typeface="Lora"/>
              </a:rPr>
              <a:t> </a:t>
            </a:r>
            <a:endParaRPr sz="1300">
              <a:solidFill>
                <a:srgbClr val="1D2542"/>
              </a:solidFill>
              <a:latin typeface="Lora"/>
              <a:ea typeface="Lora"/>
              <a:cs typeface="Lora"/>
              <a:sym typeface="Lora"/>
            </a:endParaRPr>
          </a:p>
        </p:txBody>
      </p:sp>
      <p:sp>
        <p:nvSpPr>
          <p:cNvPr id="404" name="Google Shape;404;p44"/>
          <p:cNvSpPr/>
          <p:nvPr/>
        </p:nvSpPr>
        <p:spPr>
          <a:xfrm>
            <a:off x="46687" y="1140950"/>
            <a:ext cx="607490"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E1F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4"/>
          <p:cNvSpPr/>
          <p:nvPr/>
        </p:nvSpPr>
        <p:spPr>
          <a:xfrm>
            <a:off x="52737" y="1871687"/>
            <a:ext cx="607490"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4"/>
          <p:cNvSpPr/>
          <p:nvPr/>
        </p:nvSpPr>
        <p:spPr>
          <a:xfrm>
            <a:off x="52737" y="2575527"/>
            <a:ext cx="607490"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4"/>
          <p:cNvSpPr txBox="1"/>
          <p:nvPr/>
        </p:nvSpPr>
        <p:spPr>
          <a:xfrm>
            <a:off x="119149" y="1202162"/>
            <a:ext cx="4626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1D2542"/>
                </a:solidFill>
                <a:latin typeface="Oswald"/>
                <a:ea typeface="Oswald"/>
                <a:cs typeface="Oswald"/>
                <a:sym typeface="Oswald"/>
              </a:rPr>
              <a:t>1</a:t>
            </a:r>
            <a:endParaRPr sz="2000">
              <a:solidFill>
                <a:srgbClr val="1D2542"/>
              </a:solidFill>
              <a:latin typeface="Oswald"/>
              <a:ea typeface="Oswald"/>
              <a:cs typeface="Oswald"/>
              <a:sym typeface="Oswald"/>
            </a:endParaRPr>
          </a:p>
        </p:txBody>
      </p:sp>
      <p:sp>
        <p:nvSpPr>
          <p:cNvPr id="408" name="Google Shape;408;p44"/>
          <p:cNvSpPr txBox="1"/>
          <p:nvPr/>
        </p:nvSpPr>
        <p:spPr>
          <a:xfrm>
            <a:off x="125187" y="1940000"/>
            <a:ext cx="4626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1D2542"/>
                </a:solidFill>
                <a:latin typeface="Oswald"/>
                <a:ea typeface="Oswald"/>
                <a:cs typeface="Oswald"/>
                <a:sym typeface="Oswald"/>
              </a:rPr>
              <a:t>3</a:t>
            </a:r>
            <a:endParaRPr sz="2000">
              <a:solidFill>
                <a:srgbClr val="1D2542"/>
              </a:solidFill>
              <a:latin typeface="Oswald"/>
              <a:ea typeface="Oswald"/>
              <a:cs typeface="Oswald"/>
              <a:sym typeface="Oswald"/>
            </a:endParaRPr>
          </a:p>
        </p:txBody>
      </p:sp>
      <p:sp>
        <p:nvSpPr>
          <p:cNvPr id="409" name="Google Shape;409;p44"/>
          <p:cNvSpPr txBox="1"/>
          <p:nvPr/>
        </p:nvSpPr>
        <p:spPr>
          <a:xfrm>
            <a:off x="125176" y="2629314"/>
            <a:ext cx="4626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1D2542"/>
                </a:solidFill>
                <a:latin typeface="Oswald"/>
                <a:ea typeface="Oswald"/>
                <a:cs typeface="Oswald"/>
                <a:sym typeface="Oswald"/>
              </a:rPr>
              <a:t>5</a:t>
            </a:r>
            <a:endParaRPr sz="2000">
              <a:solidFill>
                <a:srgbClr val="1D2542"/>
              </a:solidFill>
              <a:latin typeface="Oswald"/>
              <a:ea typeface="Oswald"/>
              <a:cs typeface="Oswald"/>
              <a:sym typeface="Oswald"/>
            </a:endParaRPr>
          </a:p>
        </p:txBody>
      </p:sp>
      <p:sp>
        <p:nvSpPr>
          <p:cNvPr id="410" name="Google Shape;410;p44"/>
          <p:cNvSpPr txBox="1"/>
          <p:nvPr/>
        </p:nvSpPr>
        <p:spPr>
          <a:xfrm>
            <a:off x="808645" y="1830022"/>
            <a:ext cx="2401200" cy="572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
                <a:solidFill>
                  <a:srgbClr val="292934"/>
                </a:solidFill>
                <a:latin typeface="Lora"/>
                <a:ea typeface="Lora"/>
                <a:cs typeface="Lora"/>
                <a:sym typeface="Lora"/>
              </a:rPr>
              <a:t>Assist with calculations.</a:t>
            </a:r>
            <a:r>
              <a:rPr baseline="30000" lang="en">
                <a:solidFill>
                  <a:srgbClr val="292934"/>
                </a:solidFill>
                <a:latin typeface="Lora"/>
                <a:ea typeface="Lora"/>
                <a:cs typeface="Lora"/>
                <a:sym typeface="Lora"/>
              </a:rPr>
              <a:t>3</a:t>
            </a:r>
            <a:endParaRPr baseline="30000" sz="1300">
              <a:solidFill>
                <a:srgbClr val="1D2542"/>
              </a:solidFill>
              <a:latin typeface="Lora"/>
              <a:ea typeface="Lora"/>
              <a:cs typeface="Lora"/>
              <a:sym typeface="Lora"/>
            </a:endParaRPr>
          </a:p>
        </p:txBody>
      </p:sp>
      <p:sp>
        <p:nvSpPr>
          <p:cNvPr id="411" name="Google Shape;411;p44"/>
          <p:cNvSpPr txBox="1"/>
          <p:nvPr/>
        </p:nvSpPr>
        <p:spPr>
          <a:xfrm>
            <a:off x="808638" y="2257750"/>
            <a:ext cx="2956200" cy="1128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
                <a:solidFill>
                  <a:srgbClr val="292934"/>
                </a:solidFill>
                <a:latin typeface="Lora"/>
                <a:ea typeface="Lora"/>
                <a:cs typeface="Lora"/>
                <a:sym typeface="Lora"/>
              </a:rPr>
              <a:t>Assist with monitoring.</a:t>
            </a:r>
            <a:r>
              <a:rPr baseline="30000" lang="en">
                <a:solidFill>
                  <a:srgbClr val="292934"/>
                </a:solidFill>
                <a:latin typeface="Lora"/>
                <a:ea typeface="Lora"/>
                <a:cs typeface="Lora"/>
                <a:sym typeface="Lora"/>
              </a:rPr>
              <a:t>5</a:t>
            </a:r>
            <a:endParaRPr baseline="30000" sz="1300">
              <a:solidFill>
                <a:srgbClr val="1D2542"/>
              </a:solidFill>
              <a:latin typeface="Lora"/>
              <a:ea typeface="Lora"/>
              <a:cs typeface="Lora"/>
              <a:sym typeface="Lora"/>
            </a:endParaRPr>
          </a:p>
        </p:txBody>
      </p:sp>
      <p:sp>
        <p:nvSpPr>
          <p:cNvPr id="412" name="Google Shape;412;p44"/>
          <p:cNvSpPr txBox="1"/>
          <p:nvPr/>
        </p:nvSpPr>
        <p:spPr>
          <a:xfrm>
            <a:off x="4751813" y="1177088"/>
            <a:ext cx="3431100" cy="731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
                <a:solidFill>
                  <a:srgbClr val="292934"/>
                </a:solidFill>
                <a:latin typeface="Lora"/>
                <a:ea typeface="Lora"/>
                <a:cs typeface="Lora"/>
                <a:sym typeface="Lora"/>
              </a:rPr>
              <a:t>Make </a:t>
            </a:r>
            <a:r>
              <a:rPr lang="en">
                <a:solidFill>
                  <a:srgbClr val="CC0000"/>
                </a:solidFill>
                <a:latin typeface="Lora"/>
                <a:ea typeface="Lora"/>
                <a:cs typeface="Lora"/>
                <a:sym typeface="Lora"/>
              </a:rPr>
              <a:t>knowledge</a:t>
            </a:r>
            <a:r>
              <a:rPr lang="en">
                <a:solidFill>
                  <a:srgbClr val="292934"/>
                </a:solidFill>
                <a:latin typeface="Lora"/>
                <a:ea typeface="Lora"/>
                <a:cs typeface="Lora"/>
                <a:sym typeface="Lora"/>
              </a:rPr>
              <a:t> more readily accessible.</a:t>
            </a:r>
            <a:r>
              <a:rPr baseline="30000" lang="en">
                <a:solidFill>
                  <a:srgbClr val="292934"/>
                </a:solidFill>
                <a:latin typeface="Lora"/>
                <a:ea typeface="Lora"/>
                <a:cs typeface="Lora"/>
                <a:sym typeface="Lora"/>
              </a:rPr>
              <a:t>2</a:t>
            </a:r>
            <a:endParaRPr b="1" baseline="30000" sz="1300">
              <a:solidFill>
                <a:srgbClr val="1D2542"/>
              </a:solidFill>
              <a:latin typeface="Lora"/>
              <a:ea typeface="Lora"/>
              <a:cs typeface="Lora"/>
              <a:sym typeface="Lora"/>
            </a:endParaRPr>
          </a:p>
        </p:txBody>
      </p:sp>
      <p:sp>
        <p:nvSpPr>
          <p:cNvPr id="413" name="Google Shape;413;p44"/>
          <p:cNvSpPr/>
          <p:nvPr/>
        </p:nvSpPr>
        <p:spPr>
          <a:xfrm>
            <a:off x="3995915" y="1140950"/>
            <a:ext cx="607490"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E1F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4"/>
          <p:cNvSpPr/>
          <p:nvPr/>
        </p:nvSpPr>
        <p:spPr>
          <a:xfrm>
            <a:off x="4001965" y="1871687"/>
            <a:ext cx="607490"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4"/>
          <p:cNvSpPr/>
          <p:nvPr/>
        </p:nvSpPr>
        <p:spPr>
          <a:xfrm>
            <a:off x="4001965" y="2575527"/>
            <a:ext cx="607490"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4"/>
          <p:cNvSpPr txBox="1"/>
          <p:nvPr/>
        </p:nvSpPr>
        <p:spPr>
          <a:xfrm>
            <a:off x="4068377" y="1202162"/>
            <a:ext cx="4626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1D2542"/>
                </a:solidFill>
                <a:latin typeface="Oswald"/>
                <a:ea typeface="Oswald"/>
                <a:cs typeface="Oswald"/>
                <a:sym typeface="Oswald"/>
              </a:rPr>
              <a:t>2</a:t>
            </a:r>
            <a:endParaRPr sz="2000">
              <a:solidFill>
                <a:srgbClr val="1D2542"/>
              </a:solidFill>
              <a:latin typeface="Oswald"/>
              <a:ea typeface="Oswald"/>
              <a:cs typeface="Oswald"/>
              <a:sym typeface="Oswald"/>
            </a:endParaRPr>
          </a:p>
        </p:txBody>
      </p:sp>
      <p:sp>
        <p:nvSpPr>
          <p:cNvPr id="417" name="Google Shape;417;p44"/>
          <p:cNvSpPr txBox="1"/>
          <p:nvPr/>
        </p:nvSpPr>
        <p:spPr>
          <a:xfrm>
            <a:off x="4074415" y="1940000"/>
            <a:ext cx="4626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1D2542"/>
                </a:solidFill>
                <a:latin typeface="Oswald"/>
                <a:ea typeface="Oswald"/>
                <a:cs typeface="Oswald"/>
                <a:sym typeface="Oswald"/>
              </a:rPr>
              <a:t>4</a:t>
            </a:r>
            <a:endParaRPr sz="2000">
              <a:solidFill>
                <a:srgbClr val="1D2542"/>
              </a:solidFill>
              <a:latin typeface="Oswald"/>
              <a:ea typeface="Oswald"/>
              <a:cs typeface="Oswald"/>
              <a:sym typeface="Oswald"/>
            </a:endParaRPr>
          </a:p>
        </p:txBody>
      </p:sp>
      <p:sp>
        <p:nvSpPr>
          <p:cNvPr id="418" name="Google Shape;418;p44"/>
          <p:cNvSpPr txBox="1"/>
          <p:nvPr/>
        </p:nvSpPr>
        <p:spPr>
          <a:xfrm>
            <a:off x="4074404" y="2629314"/>
            <a:ext cx="4626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1D2542"/>
                </a:solidFill>
                <a:latin typeface="Oswald"/>
                <a:ea typeface="Oswald"/>
                <a:cs typeface="Oswald"/>
                <a:sym typeface="Oswald"/>
              </a:rPr>
              <a:t>6</a:t>
            </a:r>
            <a:endParaRPr sz="2000">
              <a:solidFill>
                <a:srgbClr val="1D2542"/>
              </a:solidFill>
              <a:latin typeface="Oswald"/>
              <a:ea typeface="Oswald"/>
              <a:cs typeface="Oswald"/>
              <a:sym typeface="Oswald"/>
            </a:endParaRPr>
          </a:p>
        </p:txBody>
      </p:sp>
      <p:sp>
        <p:nvSpPr>
          <p:cNvPr id="419" name="Google Shape;419;p44"/>
          <p:cNvSpPr txBox="1"/>
          <p:nvPr/>
        </p:nvSpPr>
        <p:spPr>
          <a:xfrm>
            <a:off x="4757863" y="1830013"/>
            <a:ext cx="3325800" cy="572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
                <a:solidFill>
                  <a:srgbClr val="292934"/>
                </a:solidFill>
                <a:latin typeface="Lora"/>
                <a:ea typeface="Lora"/>
                <a:cs typeface="Lora"/>
                <a:sym typeface="Lora"/>
              </a:rPr>
              <a:t>Perform checks in real time.</a:t>
            </a:r>
            <a:r>
              <a:rPr baseline="30000" lang="en">
                <a:solidFill>
                  <a:srgbClr val="292934"/>
                </a:solidFill>
                <a:latin typeface="Lora"/>
                <a:ea typeface="Lora"/>
                <a:cs typeface="Lora"/>
                <a:sym typeface="Lora"/>
              </a:rPr>
              <a:t>4</a:t>
            </a:r>
            <a:endParaRPr baseline="30000" sz="1300">
              <a:solidFill>
                <a:srgbClr val="1D2542"/>
              </a:solidFill>
              <a:latin typeface="Lora"/>
              <a:ea typeface="Lora"/>
              <a:cs typeface="Lora"/>
              <a:sym typeface="Lora"/>
            </a:endParaRPr>
          </a:p>
        </p:txBody>
      </p:sp>
      <p:sp>
        <p:nvSpPr>
          <p:cNvPr id="420" name="Google Shape;420;p44"/>
          <p:cNvSpPr txBox="1"/>
          <p:nvPr/>
        </p:nvSpPr>
        <p:spPr>
          <a:xfrm>
            <a:off x="4757873" y="2514440"/>
            <a:ext cx="2401200" cy="577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
                <a:solidFill>
                  <a:srgbClr val="292934"/>
                </a:solidFill>
                <a:latin typeface="Lora"/>
                <a:ea typeface="Lora"/>
                <a:cs typeface="Lora"/>
                <a:sym typeface="Lora"/>
              </a:rPr>
              <a:t>Provide decision support.</a:t>
            </a:r>
            <a:r>
              <a:rPr baseline="30000" lang="en">
                <a:solidFill>
                  <a:srgbClr val="292934"/>
                </a:solidFill>
                <a:latin typeface="Lora"/>
                <a:ea typeface="Lora"/>
                <a:cs typeface="Lora"/>
                <a:sym typeface="Lora"/>
              </a:rPr>
              <a:t>6</a:t>
            </a:r>
            <a:endParaRPr baseline="30000" sz="1300">
              <a:solidFill>
                <a:srgbClr val="1D2542"/>
              </a:solidFill>
              <a:latin typeface="Lora"/>
              <a:ea typeface="Lora"/>
              <a:cs typeface="Lora"/>
              <a:sym typeface="Lora"/>
            </a:endParaRPr>
          </a:p>
        </p:txBody>
      </p:sp>
      <p:sp>
        <p:nvSpPr>
          <p:cNvPr id="421" name="Google Shape;421;p44"/>
          <p:cNvSpPr/>
          <p:nvPr/>
        </p:nvSpPr>
        <p:spPr>
          <a:xfrm>
            <a:off x="2035463" y="3356998"/>
            <a:ext cx="607490"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4"/>
          <p:cNvSpPr txBox="1"/>
          <p:nvPr/>
        </p:nvSpPr>
        <p:spPr>
          <a:xfrm>
            <a:off x="2107912" y="3425311"/>
            <a:ext cx="4626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1D2542"/>
                </a:solidFill>
                <a:latin typeface="Oswald"/>
                <a:ea typeface="Oswald"/>
                <a:cs typeface="Oswald"/>
                <a:sym typeface="Oswald"/>
              </a:rPr>
              <a:t>7</a:t>
            </a:r>
            <a:endParaRPr sz="2000">
              <a:solidFill>
                <a:srgbClr val="1D2542"/>
              </a:solidFill>
              <a:latin typeface="Oswald"/>
              <a:ea typeface="Oswald"/>
              <a:cs typeface="Oswald"/>
              <a:sym typeface="Oswald"/>
            </a:endParaRPr>
          </a:p>
        </p:txBody>
      </p:sp>
      <p:sp>
        <p:nvSpPr>
          <p:cNvPr id="423" name="Google Shape;423;p44"/>
          <p:cNvSpPr txBox="1"/>
          <p:nvPr/>
        </p:nvSpPr>
        <p:spPr>
          <a:xfrm>
            <a:off x="2734788" y="3315325"/>
            <a:ext cx="2760000" cy="862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b="1" lang="en" sz="1300">
                <a:solidFill>
                  <a:srgbClr val="1D2542"/>
                </a:solidFill>
                <a:latin typeface="Lora"/>
                <a:ea typeface="Lora"/>
                <a:cs typeface="Lora"/>
                <a:sym typeface="Lora"/>
              </a:rPr>
              <a:t> </a:t>
            </a:r>
            <a:r>
              <a:rPr lang="en">
                <a:solidFill>
                  <a:srgbClr val="292934"/>
                </a:solidFill>
                <a:latin typeface="Lora"/>
                <a:ea typeface="Lora"/>
                <a:cs typeface="Lora"/>
                <a:sym typeface="Lora"/>
              </a:rPr>
              <a:t>Require key pieces of information (dose, e.g.).</a:t>
            </a:r>
            <a:r>
              <a:rPr baseline="30000" lang="en">
                <a:solidFill>
                  <a:srgbClr val="292934"/>
                </a:solidFill>
                <a:latin typeface="Lora"/>
                <a:ea typeface="Lora"/>
                <a:cs typeface="Lora"/>
                <a:sym typeface="Lora"/>
              </a:rPr>
              <a:t>7</a:t>
            </a:r>
            <a:r>
              <a:rPr lang="en">
                <a:solidFill>
                  <a:srgbClr val="292934"/>
                </a:solidFill>
                <a:latin typeface="Lora"/>
                <a:ea typeface="Lora"/>
                <a:cs typeface="Lora"/>
                <a:sym typeface="Lora"/>
              </a:rPr>
              <a:t> </a:t>
            </a:r>
            <a:endParaRPr sz="1300">
              <a:solidFill>
                <a:srgbClr val="1D2542"/>
              </a:solidFill>
              <a:latin typeface="Lora"/>
              <a:ea typeface="Lora"/>
              <a:cs typeface="Lora"/>
              <a:sym typeface="Lora"/>
            </a:endParaRPr>
          </a:p>
        </p:txBody>
      </p:sp>
      <p:sp>
        <p:nvSpPr>
          <p:cNvPr id="424" name="Google Shape;424;p44"/>
          <p:cNvSpPr txBox="1"/>
          <p:nvPr/>
        </p:nvSpPr>
        <p:spPr>
          <a:xfrm>
            <a:off x="0" y="10778725"/>
            <a:ext cx="8229600" cy="862200"/>
          </a:xfrm>
          <a:prstGeom prst="rect">
            <a:avLst/>
          </a:prstGeom>
          <a:noFill/>
          <a:ln cap="flat" cmpd="sng" w="28575">
            <a:solidFill>
              <a:srgbClr val="79C6A5"/>
            </a:solidFill>
            <a:prstDash val="dot"/>
            <a:round/>
            <a:headEnd len="sm" w="sm" type="none"/>
            <a:tailEnd len="sm" w="sm" type="none"/>
          </a:ln>
        </p:spPr>
        <p:txBody>
          <a:bodyPr anchorCtr="0" anchor="ctr" bIns="91425" lIns="91425" spcFirstLastPara="1" rIns="91425" wrap="square" tIns="91425">
            <a:noAutofit/>
          </a:bodyPr>
          <a:lstStyle/>
          <a:p>
            <a:pPr indent="0" lvl="0" marL="0" rtl="0" algn="l">
              <a:lnSpc>
                <a:spcPct val="6000"/>
              </a:lnSpc>
              <a:spcBef>
                <a:spcPts val="1200"/>
              </a:spcBef>
              <a:spcAft>
                <a:spcPts val="0"/>
              </a:spcAft>
              <a:buNone/>
            </a:pPr>
            <a:r>
              <a:rPr lang="en" sz="700">
                <a:solidFill>
                  <a:srgbClr val="6AA84F"/>
                </a:solidFill>
                <a:latin typeface="Lora"/>
                <a:ea typeface="Lora"/>
                <a:cs typeface="Lora"/>
                <a:sym typeface="Lora"/>
              </a:rPr>
              <a:t>1- </a:t>
            </a:r>
            <a:r>
              <a:rPr lang="en" sz="700">
                <a:solidFill>
                  <a:srgbClr val="6AA84F"/>
                </a:solidFill>
                <a:latin typeface="Lora"/>
                <a:ea typeface="Lora"/>
                <a:cs typeface="Lora"/>
                <a:sym typeface="Lora"/>
              </a:rPr>
              <a:t>between the clinician and another party.</a:t>
            </a:r>
            <a:endParaRPr sz="700">
              <a:solidFill>
                <a:srgbClr val="6AA84F"/>
              </a:solidFill>
              <a:latin typeface="Lora"/>
              <a:ea typeface="Lora"/>
              <a:cs typeface="Lora"/>
              <a:sym typeface="Lora"/>
            </a:endParaRPr>
          </a:p>
          <a:p>
            <a:pPr indent="0" lvl="0" marL="0" rtl="0" algn="l">
              <a:lnSpc>
                <a:spcPct val="6000"/>
              </a:lnSpc>
              <a:spcBef>
                <a:spcPts val="1200"/>
              </a:spcBef>
              <a:spcAft>
                <a:spcPts val="0"/>
              </a:spcAft>
              <a:buNone/>
            </a:pPr>
            <a:r>
              <a:rPr lang="en" sz="700">
                <a:solidFill>
                  <a:srgbClr val="6AA84F"/>
                </a:solidFill>
                <a:latin typeface="Lora"/>
                <a:ea typeface="Lora"/>
                <a:cs typeface="Lora"/>
                <a:sym typeface="Lora"/>
              </a:rPr>
              <a:t>2- </a:t>
            </a:r>
            <a:r>
              <a:rPr lang="en" sz="700">
                <a:solidFill>
                  <a:srgbClr val="292934"/>
                </a:solidFill>
                <a:latin typeface="Lora"/>
                <a:ea typeface="Lora"/>
                <a:cs typeface="Lora"/>
                <a:sym typeface="Lora"/>
              </a:rPr>
              <a:t> </a:t>
            </a:r>
            <a:r>
              <a:rPr lang="en" sz="700">
                <a:solidFill>
                  <a:srgbClr val="6AA84F"/>
                </a:solidFill>
                <a:latin typeface="Lora"/>
                <a:ea typeface="Lora"/>
                <a:cs typeface="Lora"/>
                <a:sym typeface="Lora"/>
              </a:rPr>
              <a:t>and available for clinicians when ordering it. </a:t>
            </a:r>
            <a:endParaRPr sz="700">
              <a:solidFill>
                <a:srgbClr val="6AA84F"/>
              </a:solidFill>
              <a:latin typeface="Lora"/>
              <a:ea typeface="Lora"/>
              <a:cs typeface="Lora"/>
              <a:sym typeface="Lora"/>
            </a:endParaRPr>
          </a:p>
          <a:p>
            <a:pPr indent="0" lvl="0" marL="0" rtl="0" algn="l">
              <a:lnSpc>
                <a:spcPct val="6000"/>
              </a:lnSpc>
              <a:spcBef>
                <a:spcPts val="1200"/>
              </a:spcBef>
              <a:spcAft>
                <a:spcPts val="0"/>
              </a:spcAft>
              <a:buNone/>
            </a:pPr>
            <a:r>
              <a:rPr lang="en" sz="700">
                <a:solidFill>
                  <a:srgbClr val="6AA84F"/>
                </a:solidFill>
                <a:latin typeface="Lora"/>
                <a:ea typeface="Lora"/>
                <a:cs typeface="Lora"/>
                <a:sym typeface="Lora"/>
              </a:rPr>
              <a:t>3- for dosage. </a:t>
            </a:r>
            <a:endParaRPr sz="700">
              <a:solidFill>
                <a:srgbClr val="6AA84F"/>
              </a:solidFill>
              <a:latin typeface="Lora"/>
              <a:ea typeface="Lora"/>
              <a:cs typeface="Lora"/>
              <a:sym typeface="Lora"/>
            </a:endParaRPr>
          </a:p>
          <a:p>
            <a:pPr indent="0" lvl="0" marL="0" rtl="0" algn="l">
              <a:lnSpc>
                <a:spcPct val="6000"/>
              </a:lnSpc>
              <a:spcBef>
                <a:spcPts val="1200"/>
              </a:spcBef>
              <a:spcAft>
                <a:spcPts val="0"/>
              </a:spcAft>
              <a:buNone/>
            </a:pPr>
            <a:r>
              <a:rPr lang="en" sz="700">
                <a:solidFill>
                  <a:srgbClr val="79C6A5"/>
                </a:solidFill>
                <a:latin typeface="Lora"/>
                <a:ea typeface="Lora"/>
                <a:cs typeface="Lora"/>
                <a:sym typeface="Lora"/>
              </a:rPr>
              <a:t>4-</a:t>
            </a:r>
            <a:r>
              <a:rPr lang="en" sz="700">
                <a:solidFill>
                  <a:srgbClr val="6AA84F"/>
                </a:solidFill>
                <a:latin typeface="Lora"/>
                <a:ea typeface="Lora"/>
                <a:cs typeface="Lora"/>
                <a:sym typeface="Lora"/>
              </a:rPr>
              <a:t> like checking for allergies.</a:t>
            </a:r>
            <a:endParaRPr sz="700">
              <a:solidFill>
                <a:srgbClr val="6AA84F"/>
              </a:solidFill>
              <a:latin typeface="Lora"/>
              <a:ea typeface="Lora"/>
              <a:cs typeface="Lora"/>
              <a:sym typeface="Lora"/>
            </a:endParaRPr>
          </a:p>
          <a:p>
            <a:pPr indent="0" lvl="0" marL="0" rtl="0" algn="l">
              <a:lnSpc>
                <a:spcPct val="6000"/>
              </a:lnSpc>
              <a:spcBef>
                <a:spcPts val="1200"/>
              </a:spcBef>
              <a:spcAft>
                <a:spcPts val="1200"/>
              </a:spcAft>
              <a:buNone/>
            </a:pPr>
            <a:r>
              <a:rPr lang="en" sz="700">
                <a:solidFill>
                  <a:srgbClr val="6AA84F"/>
                </a:solidFill>
                <a:latin typeface="Lora"/>
                <a:ea typeface="Lora"/>
                <a:cs typeface="Lora"/>
                <a:sym typeface="Lora"/>
              </a:rPr>
              <a:t>5- 0f the performance and adherence to the guidelines and efficiency of the system. </a:t>
            </a:r>
            <a:endParaRPr sz="700">
              <a:solidFill>
                <a:srgbClr val="6AA84F"/>
              </a:solidFill>
              <a:latin typeface="Lora"/>
              <a:ea typeface="Lora"/>
              <a:cs typeface="Lora"/>
              <a:sym typeface="Lora"/>
            </a:endParaRPr>
          </a:p>
        </p:txBody>
      </p:sp>
      <p:sp>
        <p:nvSpPr>
          <p:cNvPr id="425" name="Google Shape;425;p44"/>
          <p:cNvSpPr txBox="1"/>
          <p:nvPr/>
        </p:nvSpPr>
        <p:spPr>
          <a:xfrm>
            <a:off x="134300" y="7951475"/>
            <a:ext cx="2997600" cy="4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a:solidFill>
                  <a:srgbClr val="00854C"/>
                </a:solidFill>
                <a:latin typeface="Lora"/>
                <a:ea typeface="Lora"/>
                <a:cs typeface="Lora"/>
                <a:sym typeface="Lora"/>
              </a:rPr>
              <a:t>Reasons for CPOE:</a:t>
            </a:r>
            <a:endParaRPr/>
          </a:p>
        </p:txBody>
      </p:sp>
      <p:sp>
        <p:nvSpPr>
          <p:cNvPr id="426" name="Google Shape;426;p44"/>
          <p:cNvSpPr txBox="1"/>
          <p:nvPr/>
        </p:nvSpPr>
        <p:spPr>
          <a:xfrm>
            <a:off x="201400" y="8584875"/>
            <a:ext cx="2427300" cy="575700"/>
          </a:xfrm>
          <a:prstGeom prst="rect">
            <a:avLst/>
          </a:prstGeom>
          <a:solidFill>
            <a:srgbClr val="AAD3BD"/>
          </a:solidFill>
          <a:ln>
            <a:noFill/>
          </a:ln>
        </p:spPr>
        <p:txBody>
          <a:bodyPr anchorCtr="0" anchor="t" bIns="51625" lIns="103300" spcFirstLastPara="1" rIns="103300" wrap="square" tIns="51625">
            <a:noAutofit/>
          </a:bodyPr>
          <a:lstStyle/>
          <a:p>
            <a:pPr indent="0" lvl="0" marL="0" marR="0" rtl="0" algn="ctr">
              <a:spcBef>
                <a:spcPts val="0"/>
              </a:spcBef>
              <a:spcAft>
                <a:spcPts val="0"/>
              </a:spcAft>
              <a:buNone/>
            </a:pPr>
            <a:r>
              <a:rPr b="1" lang="en">
                <a:latin typeface="Lora"/>
                <a:ea typeface="Lora"/>
                <a:cs typeface="Lora"/>
                <a:sym typeface="Lora"/>
              </a:rPr>
              <a:t>Order Communication</a:t>
            </a:r>
            <a:endParaRPr b="1">
              <a:latin typeface="Lora"/>
              <a:ea typeface="Lora"/>
              <a:cs typeface="Lora"/>
              <a:sym typeface="Lora"/>
            </a:endParaRPr>
          </a:p>
        </p:txBody>
      </p:sp>
      <p:sp>
        <p:nvSpPr>
          <p:cNvPr id="427" name="Google Shape;427;p44"/>
          <p:cNvSpPr/>
          <p:nvPr/>
        </p:nvSpPr>
        <p:spPr>
          <a:xfrm>
            <a:off x="201400" y="8974725"/>
            <a:ext cx="2427300" cy="1432500"/>
          </a:xfrm>
          <a:prstGeom prst="rect">
            <a:avLst/>
          </a:prstGeom>
          <a:solidFill>
            <a:srgbClr val="F2F2F2"/>
          </a:solidFill>
          <a:ln>
            <a:noFill/>
          </a:ln>
        </p:spPr>
        <p:txBody>
          <a:bodyPr anchorCtr="0" anchor="ctr" bIns="51625" lIns="103300" spcFirstLastPara="1" rIns="103300" wrap="square" tIns="51625">
            <a:noAutofit/>
          </a:bodyPr>
          <a:lstStyle/>
          <a:p>
            <a:pPr indent="-317500" lvl="0" marL="457200" rtl="0" algn="l">
              <a:lnSpc>
                <a:spcPct val="115000"/>
              </a:lnSpc>
              <a:spcBef>
                <a:spcPts val="1200"/>
              </a:spcBef>
              <a:spcAft>
                <a:spcPts val="0"/>
              </a:spcAft>
              <a:buSzPts val="1400"/>
              <a:buFont typeface="Lora"/>
              <a:buChar char="●"/>
            </a:pPr>
            <a:r>
              <a:rPr lang="en">
                <a:latin typeface="Lora"/>
                <a:ea typeface="Lora"/>
                <a:cs typeface="Lora"/>
                <a:sym typeface="Lora"/>
              </a:rPr>
              <a:t>Clarity of Orders.</a:t>
            </a:r>
            <a:r>
              <a:rPr baseline="30000" lang="en">
                <a:latin typeface="Lora"/>
                <a:ea typeface="Lora"/>
                <a:cs typeface="Lora"/>
                <a:sym typeface="Lora"/>
              </a:rPr>
              <a:t>8</a:t>
            </a:r>
            <a:endParaRPr baseline="30000">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latin typeface="Lora"/>
                <a:ea typeface="Lora"/>
                <a:cs typeface="Lora"/>
                <a:sym typeface="Lora"/>
              </a:rPr>
              <a:t>Ease of Identifying the Ordering Physician. </a:t>
            </a:r>
            <a:endParaRPr>
              <a:latin typeface="Lora"/>
              <a:ea typeface="Lora"/>
              <a:cs typeface="Lora"/>
              <a:sym typeface="Lora"/>
            </a:endParaRPr>
          </a:p>
          <a:p>
            <a:pPr indent="0" lvl="0" marL="0" marR="5080" rtl="0" algn="l">
              <a:lnSpc>
                <a:spcPct val="115000"/>
              </a:lnSpc>
              <a:spcBef>
                <a:spcPts val="1200"/>
              </a:spcBef>
              <a:spcAft>
                <a:spcPts val="0"/>
              </a:spcAft>
              <a:buNone/>
            </a:pPr>
            <a:r>
              <a:t/>
            </a:r>
            <a:endParaRPr>
              <a:latin typeface="Lora"/>
              <a:ea typeface="Lora"/>
              <a:cs typeface="Lora"/>
              <a:sym typeface="Lora"/>
            </a:endParaRPr>
          </a:p>
        </p:txBody>
      </p:sp>
      <p:sp>
        <p:nvSpPr>
          <p:cNvPr id="428" name="Google Shape;428;p44"/>
          <p:cNvSpPr txBox="1"/>
          <p:nvPr/>
        </p:nvSpPr>
        <p:spPr>
          <a:xfrm>
            <a:off x="2716000" y="8584875"/>
            <a:ext cx="2559900" cy="573900"/>
          </a:xfrm>
          <a:prstGeom prst="rect">
            <a:avLst/>
          </a:prstGeom>
          <a:solidFill>
            <a:srgbClr val="AAD3BD"/>
          </a:solidFill>
          <a:ln>
            <a:noFill/>
          </a:ln>
        </p:spPr>
        <p:txBody>
          <a:bodyPr anchorCtr="0" anchor="t" bIns="51625" lIns="103300" spcFirstLastPara="1" rIns="103300" wrap="square" tIns="51625">
            <a:noAutofit/>
          </a:bodyPr>
          <a:lstStyle/>
          <a:p>
            <a:pPr indent="0" lvl="0" marL="0" marR="0" rtl="0" algn="ctr">
              <a:spcBef>
                <a:spcPts val="0"/>
              </a:spcBef>
              <a:spcAft>
                <a:spcPts val="0"/>
              </a:spcAft>
              <a:buNone/>
            </a:pPr>
            <a:r>
              <a:rPr b="1" lang="en">
                <a:latin typeface="Lora"/>
                <a:ea typeface="Lora"/>
                <a:cs typeface="Lora"/>
                <a:sym typeface="Lora"/>
              </a:rPr>
              <a:t>Standardization of care</a:t>
            </a:r>
            <a:r>
              <a:rPr b="1" baseline="30000" lang="en">
                <a:latin typeface="Lora"/>
                <a:ea typeface="Lora"/>
                <a:cs typeface="Lora"/>
                <a:sym typeface="Lora"/>
              </a:rPr>
              <a:t>9</a:t>
            </a:r>
            <a:endParaRPr b="1" baseline="30000">
              <a:latin typeface="Lora"/>
              <a:ea typeface="Lora"/>
              <a:cs typeface="Lora"/>
              <a:sym typeface="Lora"/>
            </a:endParaRPr>
          </a:p>
        </p:txBody>
      </p:sp>
      <p:sp>
        <p:nvSpPr>
          <p:cNvPr id="429" name="Google Shape;429;p44"/>
          <p:cNvSpPr/>
          <p:nvPr/>
        </p:nvSpPr>
        <p:spPr>
          <a:xfrm>
            <a:off x="2716000" y="8973475"/>
            <a:ext cx="2559900" cy="1432500"/>
          </a:xfrm>
          <a:prstGeom prst="rect">
            <a:avLst/>
          </a:prstGeom>
          <a:solidFill>
            <a:srgbClr val="F2F2F2"/>
          </a:solidFill>
          <a:ln>
            <a:noFill/>
          </a:ln>
        </p:spPr>
        <p:txBody>
          <a:bodyPr anchorCtr="0" anchor="ctr" bIns="51625" lIns="103300" spcFirstLastPara="1" rIns="103300" wrap="square" tIns="51625">
            <a:noAutofit/>
          </a:bodyPr>
          <a:lstStyle/>
          <a:p>
            <a:pPr indent="0" lvl="0" marL="0" rtl="0" algn="l">
              <a:spcBef>
                <a:spcPts val="1200"/>
              </a:spcBef>
              <a:spcAft>
                <a:spcPts val="0"/>
              </a:spcAft>
              <a:buNone/>
            </a:pPr>
            <a:r>
              <a:rPr lang="en">
                <a:latin typeface="Lora"/>
                <a:ea typeface="Lora"/>
                <a:cs typeface="Lora"/>
                <a:sym typeface="Lora"/>
              </a:rPr>
              <a:t>Clinically validated order sets for:</a:t>
            </a:r>
            <a:endParaRPr>
              <a:latin typeface="Lora"/>
              <a:ea typeface="Lora"/>
              <a:cs typeface="Lora"/>
              <a:sym typeface="Lora"/>
            </a:endParaRPr>
          </a:p>
          <a:p>
            <a:pPr indent="-317500" lvl="0" marL="457200" rtl="0" algn="l">
              <a:spcBef>
                <a:spcPts val="1200"/>
              </a:spcBef>
              <a:spcAft>
                <a:spcPts val="0"/>
              </a:spcAft>
              <a:buClr>
                <a:srgbClr val="000000"/>
              </a:buClr>
              <a:buSzPts val="1400"/>
              <a:buFont typeface="Lora"/>
              <a:buAutoNum type="arabicPeriod"/>
            </a:pPr>
            <a:r>
              <a:rPr lang="en">
                <a:latin typeface="Lora"/>
                <a:ea typeface="Lora"/>
                <a:cs typeface="Lora"/>
                <a:sym typeface="Lora"/>
              </a:rPr>
              <a:t>Clinical diagnoses</a:t>
            </a:r>
            <a:endParaRPr>
              <a:latin typeface="Lora"/>
              <a:ea typeface="Lora"/>
              <a:cs typeface="Lora"/>
              <a:sym typeface="Lora"/>
            </a:endParaRPr>
          </a:p>
          <a:p>
            <a:pPr indent="-317500" lvl="0" marL="457200" rtl="0" algn="l">
              <a:spcBef>
                <a:spcPts val="0"/>
              </a:spcBef>
              <a:spcAft>
                <a:spcPts val="0"/>
              </a:spcAft>
              <a:buClr>
                <a:srgbClr val="000000"/>
              </a:buClr>
              <a:buSzPts val="1400"/>
              <a:buFont typeface="Lora"/>
              <a:buAutoNum type="arabicPeriod"/>
            </a:pPr>
            <a:r>
              <a:rPr lang="en">
                <a:latin typeface="Lora"/>
                <a:ea typeface="Lora"/>
                <a:cs typeface="Lora"/>
                <a:sym typeface="Lora"/>
              </a:rPr>
              <a:t>Procedures </a:t>
            </a:r>
            <a:endParaRPr>
              <a:latin typeface="Lora"/>
              <a:ea typeface="Lora"/>
              <a:cs typeface="Lora"/>
              <a:sym typeface="Lora"/>
            </a:endParaRPr>
          </a:p>
          <a:p>
            <a:pPr indent="-317500" lvl="0" marL="457200" rtl="0" algn="l">
              <a:spcBef>
                <a:spcPts val="0"/>
              </a:spcBef>
              <a:spcAft>
                <a:spcPts val="0"/>
              </a:spcAft>
              <a:buClr>
                <a:srgbClr val="000000"/>
              </a:buClr>
              <a:buSzPts val="1400"/>
              <a:buFont typeface="Lora"/>
              <a:buAutoNum type="arabicPeriod"/>
            </a:pPr>
            <a:r>
              <a:rPr lang="en">
                <a:latin typeface="Lora"/>
                <a:ea typeface="Lora"/>
                <a:cs typeface="Lora"/>
                <a:sym typeface="Lora"/>
              </a:rPr>
              <a:t>Situations (post-op order sets)</a:t>
            </a:r>
            <a:endParaRPr>
              <a:latin typeface="Lora"/>
              <a:ea typeface="Lora"/>
              <a:cs typeface="Lora"/>
              <a:sym typeface="Lora"/>
            </a:endParaRPr>
          </a:p>
        </p:txBody>
      </p:sp>
      <p:sp>
        <p:nvSpPr>
          <p:cNvPr id="430" name="Google Shape;430;p44"/>
          <p:cNvSpPr txBox="1"/>
          <p:nvPr/>
        </p:nvSpPr>
        <p:spPr>
          <a:xfrm>
            <a:off x="5535400" y="8584875"/>
            <a:ext cx="2559900" cy="573900"/>
          </a:xfrm>
          <a:prstGeom prst="rect">
            <a:avLst/>
          </a:prstGeom>
          <a:solidFill>
            <a:srgbClr val="AAD3BD"/>
          </a:solidFill>
          <a:ln>
            <a:noFill/>
          </a:ln>
        </p:spPr>
        <p:txBody>
          <a:bodyPr anchorCtr="0" anchor="t" bIns="51625" lIns="103300" spcFirstLastPara="1" rIns="103300" wrap="square" tIns="51625">
            <a:noAutofit/>
          </a:bodyPr>
          <a:lstStyle/>
          <a:p>
            <a:pPr indent="0" lvl="0" marL="0" marR="0" rtl="0" algn="ctr">
              <a:spcBef>
                <a:spcPts val="0"/>
              </a:spcBef>
              <a:spcAft>
                <a:spcPts val="0"/>
              </a:spcAft>
              <a:buNone/>
            </a:pPr>
            <a:r>
              <a:rPr b="1" lang="en">
                <a:latin typeface="Lora"/>
                <a:ea typeface="Lora"/>
                <a:cs typeface="Lora"/>
                <a:sym typeface="Lora"/>
              </a:rPr>
              <a:t>Alerts and Reminders</a:t>
            </a:r>
            <a:endParaRPr b="1">
              <a:latin typeface="Lora"/>
              <a:ea typeface="Lora"/>
              <a:cs typeface="Lora"/>
              <a:sym typeface="Lora"/>
            </a:endParaRPr>
          </a:p>
        </p:txBody>
      </p:sp>
      <p:sp>
        <p:nvSpPr>
          <p:cNvPr id="431" name="Google Shape;431;p44"/>
          <p:cNvSpPr txBox="1"/>
          <p:nvPr/>
        </p:nvSpPr>
        <p:spPr>
          <a:xfrm>
            <a:off x="5535400" y="8992675"/>
            <a:ext cx="2559900" cy="1432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latin typeface="Lora"/>
                <a:ea typeface="Lora"/>
                <a:cs typeface="Lora"/>
                <a:sym typeface="Lora"/>
              </a:rPr>
              <a:t>(Real time decision support)</a:t>
            </a:r>
            <a:endParaRPr>
              <a:latin typeface="Lora"/>
              <a:ea typeface="Lora"/>
              <a:cs typeface="Lora"/>
              <a:sym typeface="Lora"/>
            </a:endParaRPr>
          </a:p>
          <a:p>
            <a:pPr indent="-317500" lvl="0" marL="457200" rtl="0" algn="l">
              <a:lnSpc>
                <a:spcPct val="115000"/>
              </a:lnSpc>
              <a:spcBef>
                <a:spcPts val="1200"/>
              </a:spcBef>
              <a:spcAft>
                <a:spcPts val="0"/>
              </a:spcAft>
              <a:buClr>
                <a:srgbClr val="000000"/>
              </a:buClr>
              <a:buSzPts val="1400"/>
              <a:buFont typeface="Lora"/>
              <a:buChar char="●"/>
            </a:pPr>
            <a:r>
              <a:rPr lang="en">
                <a:latin typeface="Lora"/>
                <a:ea typeface="Lora"/>
                <a:cs typeface="Lora"/>
                <a:sym typeface="Lora"/>
              </a:rPr>
              <a:t>Drug Safety Database (Conflict Checking).</a:t>
            </a:r>
            <a:r>
              <a:rPr baseline="30000" lang="en">
                <a:latin typeface="Lora"/>
                <a:ea typeface="Lora"/>
                <a:cs typeface="Lora"/>
                <a:sym typeface="Lora"/>
              </a:rPr>
              <a:t>10</a:t>
            </a:r>
            <a:endParaRPr baseline="30000">
              <a:latin typeface="Lora"/>
              <a:ea typeface="Lora"/>
              <a:cs typeface="Lora"/>
              <a:sym typeface="Lora"/>
            </a:endParaRPr>
          </a:p>
          <a:p>
            <a:pPr indent="-317500" lvl="0" marL="457200" rtl="0" algn="l">
              <a:lnSpc>
                <a:spcPct val="115000"/>
              </a:lnSpc>
              <a:spcBef>
                <a:spcPts val="0"/>
              </a:spcBef>
              <a:spcAft>
                <a:spcPts val="0"/>
              </a:spcAft>
              <a:buClr>
                <a:srgbClr val="000000"/>
              </a:buClr>
              <a:buSzPts val="1400"/>
              <a:buFont typeface="Lora"/>
              <a:buChar char="●"/>
            </a:pPr>
            <a:r>
              <a:rPr lang="en">
                <a:latin typeface="Lora"/>
                <a:ea typeface="Lora"/>
                <a:cs typeface="Lora"/>
                <a:sym typeface="Lora"/>
              </a:rPr>
              <a:t>Clinically validated rules. </a:t>
            </a:r>
            <a:endParaRPr/>
          </a:p>
        </p:txBody>
      </p:sp>
      <p:sp>
        <p:nvSpPr>
          <p:cNvPr id="432" name="Google Shape;432;p44"/>
          <p:cNvSpPr txBox="1"/>
          <p:nvPr/>
        </p:nvSpPr>
        <p:spPr>
          <a:xfrm>
            <a:off x="4524900" y="10711900"/>
            <a:ext cx="3000000" cy="954300"/>
          </a:xfrm>
          <a:prstGeom prst="rect">
            <a:avLst/>
          </a:prstGeom>
          <a:noFill/>
          <a:ln>
            <a:noFill/>
          </a:ln>
        </p:spPr>
        <p:txBody>
          <a:bodyPr anchorCtr="0" anchor="ctr" bIns="91425" lIns="91425" spcFirstLastPara="1" rIns="91425" wrap="square" tIns="91425">
            <a:noAutofit/>
          </a:bodyPr>
          <a:lstStyle/>
          <a:p>
            <a:pPr indent="0" lvl="0" marL="0" rtl="0" algn="l">
              <a:lnSpc>
                <a:spcPct val="6000"/>
              </a:lnSpc>
              <a:spcBef>
                <a:spcPts val="1200"/>
              </a:spcBef>
              <a:spcAft>
                <a:spcPts val="0"/>
              </a:spcAft>
              <a:buNone/>
            </a:pPr>
            <a:r>
              <a:rPr lang="en" sz="700">
                <a:solidFill>
                  <a:srgbClr val="6AA84F"/>
                </a:solidFill>
                <a:latin typeface="Lora"/>
                <a:ea typeface="Lora"/>
                <a:cs typeface="Lora"/>
                <a:sym typeface="Lora"/>
              </a:rPr>
              <a:t>6- </a:t>
            </a:r>
            <a:r>
              <a:rPr lang="en" sz="700">
                <a:solidFill>
                  <a:srgbClr val="6AA84F"/>
                </a:solidFill>
                <a:latin typeface="Lora"/>
                <a:ea typeface="Lora"/>
                <a:cs typeface="Lora"/>
                <a:sym typeface="Lora"/>
              </a:rPr>
              <a:t>could be basic or advanced levels. </a:t>
            </a:r>
            <a:endParaRPr sz="700">
              <a:solidFill>
                <a:srgbClr val="1D2542"/>
              </a:solidFill>
              <a:latin typeface="Lora"/>
              <a:ea typeface="Lora"/>
              <a:cs typeface="Lora"/>
              <a:sym typeface="Lora"/>
            </a:endParaRPr>
          </a:p>
          <a:p>
            <a:pPr indent="0" lvl="0" marL="0" rtl="0" algn="l">
              <a:lnSpc>
                <a:spcPct val="6000"/>
              </a:lnSpc>
              <a:spcBef>
                <a:spcPts val="1200"/>
              </a:spcBef>
              <a:spcAft>
                <a:spcPts val="0"/>
              </a:spcAft>
              <a:buNone/>
            </a:pPr>
            <a:r>
              <a:rPr lang="en" sz="700">
                <a:solidFill>
                  <a:srgbClr val="6AA84F"/>
                </a:solidFill>
                <a:latin typeface="Lora"/>
                <a:ea typeface="Lora"/>
                <a:cs typeface="Lora"/>
                <a:sym typeface="Lora"/>
              </a:rPr>
              <a:t>7- </a:t>
            </a:r>
            <a:r>
              <a:rPr lang="en" sz="700">
                <a:solidFill>
                  <a:srgbClr val="6AA84F"/>
                </a:solidFill>
                <a:latin typeface="Lora"/>
                <a:ea typeface="Lora"/>
                <a:cs typeface="Lora"/>
                <a:sym typeface="Lora"/>
              </a:rPr>
              <a:t>for a request or an order to be placed.</a:t>
            </a:r>
            <a:endParaRPr sz="700">
              <a:solidFill>
                <a:srgbClr val="6AA84F"/>
              </a:solidFill>
              <a:latin typeface="Lora"/>
              <a:ea typeface="Lora"/>
              <a:cs typeface="Lora"/>
              <a:sym typeface="Lora"/>
            </a:endParaRPr>
          </a:p>
          <a:p>
            <a:pPr indent="0" lvl="0" marL="0" rtl="0" algn="l">
              <a:lnSpc>
                <a:spcPct val="6000"/>
              </a:lnSpc>
              <a:spcBef>
                <a:spcPts val="1200"/>
              </a:spcBef>
              <a:spcAft>
                <a:spcPts val="0"/>
              </a:spcAft>
              <a:buNone/>
            </a:pPr>
            <a:r>
              <a:rPr lang="en" sz="700">
                <a:solidFill>
                  <a:srgbClr val="6AA84F"/>
                </a:solidFill>
                <a:latin typeface="Lora"/>
                <a:ea typeface="Lora"/>
                <a:cs typeface="Lora"/>
                <a:sym typeface="Lora"/>
              </a:rPr>
              <a:t>8- because nothing is handwritten. </a:t>
            </a:r>
            <a:endParaRPr sz="700">
              <a:solidFill>
                <a:srgbClr val="6AA84F"/>
              </a:solidFill>
              <a:latin typeface="Lora"/>
              <a:ea typeface="Lora"/>
              <a:cs typeface="Lora"/>
              <a:sym typeface="Lora"/>
            </a:endParaRPr>
          </a:p>
          <a:p>
            <a:pPr indent="0" lvl="0" marL="0" rtl="0" algn="l">
              <a:lnSpc>
                <a:spcPct val="6000"/>
              </a:lnSpc>
              <a:spcBef>
                <a:spcPts val="1200"/>
              </a:spcBef>
              <a:spcAft>
                <a:spcPts val="0"/>
              </a:spcAft>
              <a:buNone/>
            </a:pPr>
            <a:r>
              <a:rPr lang="en" sz="700">
                <a:solidFill>
                  <a:srgbClr val="6AA84F"/>
                </a:solidFill>
                <a:latin typeface="Lora"/>
                <a:ea typeface="Lora"/>
                <a:cs typeface="Lora"/>
                <a:sym typeface="Lora"/>
              </a:rPr>
              <a:t>9- Kind of reinforcement for clinical guidelines &amp; checking on spots</a:t>
            </a:r>
            <a:endParaRPr sz="700">
              <a:solidFill>
                <a:srgbClr val="6AA84F"/>
              </a:solidFill>
              <a:latin typeface="Lora"/>
              <a:ea typeface="Lora"/>
              <a:cs typeface="Lora"/>
              <a:sym typeface="Lora"/>
            </a:endParaRPr>
          </a:p>
          <a:p>
            <a:pPr indent="0" lvl="0" marL="0" rtl="0" algn="l">
              <a:lnSpc>
                <a:spcPct val="6000"/>
              </a:lnSpc>
              <a:spcBef>
                <a:spcPts val="1200"/>
              </a:spcBef>
              <a:spcAft>
                <a:spcPts val="1200"/>
              </a:spcAft>
              <a:buNone/>
            </a:pPr>
            <a:r>
              <a:rPr lang="en" sz="700">
                <a:solidFill>
                  <a:srgbClr val="6AA84F"/>
                </a:solidFill>
                <a:latin typeface="Lora"/>
                <a:ea typeface="Lora"/>
                <a:cs typeface="Lora"/>
                <a:sym typeface="Lora"/>
              </a:rPr>
              <a:t>10- ex: drug-drug interaction.</a:t>
            </a:r>
            <a:endParaRPr sz="700">
              <a:latin typeface="Lora"/>
              <a:ea typeface="Lora"/>
              <a:cs typeface="Lora"/>
              <a:sym typeface="Lor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36" name="Shape 436"/>
        <p:cNvGrpSpPr/>
        <p:nvPr/>
      </p:nvGrpSpPr>
      <p:grpSpPr>
        <a:xfrm>
          <a:off x="0" y="0"/>
          <a:ext cx="0" cy="0"/>
          <a:chOff x="0" y="0"/>
          <a:chExt cx="0" cy="0"/>
        </a:xfrm>
      </p:grpSpPr>
      <p:pic>
        <p:nvPicPr>
          <p:cNvPr id="437" name="Google Shape;437;p45"/>
          <p:cNvPicPr preferRelativeResize="0"/>
          <p:nvPr/>
        </p:nvPicPr>
        <p:blipFill>
          <a:blip r:embed="rId3">
            <a:alphaModFix/>
          </a:blip>
          <a:stretch>
            <a:fillRect/>
          </a:stretch>
        </p:blipFill>
        <p:spPr>
          <a:xfrm>
            <a:off x="5899500" y="1312625"/>
            <a:ext cx="2193599" cy="1534293"/>
          </a:xfrm>
          <a:prstGeom prst="rect">
            <a:avLst/>
          </a:prstGeom>
          <a:noFill/>
          <a:ln>
            <a:noFill/>
          </a:ln>
        </p:spPr>
      </p:pic>
      <p:pic>
        <p:nvPicPr>
          <p:cNvPr id="438" name="Google Shape;438;p45"/>
          <p:cNvPicPr preferRelativeResize="0"/>
          <p:nvPr/>
        </p:nvPicPr>
        <p:blipFill>
          <a:blip r:embed="rId4">
            <a:alphaModFix/>
          </a:blip>
          <a:stretch>
            <a:fillRect/>
          </a:stretch>
        </p:blipFill>
        <p:spPr>
          <a:xfrm>
            <a:off x="5207587" y="2846937"/>
            <a:ext cx="2885525" cy="1951973"/>
          </a:xfrm>
          <a:prstGeom prst="rect">
            <a:avLst/>
          </a:prstGeom>
          <a:noFill/>
          <a:ln>
            <a:noFill/>
          </a:ln>
        </p:spPr>
      </p:pic>
      <p:graphicFrame>
        <p:nvGraphicFramePr>
          <p:cNvPr id="439" name="Google Shape;439;p45"/>
          <p:cNvGraphicFramePr/>
          <p:nvPr/>
        </p:nvGraphicFramePr>
        <p:xfrm>
          <a:off x="1203788" y="5904613"/>
          <a:ext cx="3000000" cy="3000000"/>
        </p:xfrm>
        <a:graphic>
          <a:graphicData uri="http://schemas.openxmlformats.org/drawingml/2006/table">
            <a:tbl>
              <a:tblPr>
                <a:noFill/>
                <a:tableStyleId>{6102BA56-9DD8-4B60-880A-62BAC192E3D7}</a:tableStyleId>
              </a:tblPr>
              <a:tblGrid>
                <a:gridCol w="1164400"/>
                <a:gridCol w="1164400"/>
                <a:gridCol w="1164400"/>
                <a:gridCol w="1164400"/>
                <a:gridCol w="1164400"/>
              </a:tblGrid>
              <a:tr h="403700">
                <a:tc>
                  <a:txBody>
                    <a:bodyPr/>
                    <a:lstStyle/>
                    <a:p>
                      <a:pPr indent="0" lvl="0" marL="0" rtl="0" algn="ctr">
                        <a:spcBef>
                          <a:spcPts val="0"/>
                        </a:spcBef>
                        <a:spcAft>
                          <a:spcPts val="0"/>
                        </a:spcAft>
                        <a:buNone/>
                      </a:pPr>
                      <a:r>
                        <a:t/>
                      </a:r>
                      <a:endParaRPr sz="1500">
                        <a:latin typeface="Lora"/>
                        <a:ea typeface="Lora"/>
                        <a:cs typeface="Lora"/>
                        <a:sym typeface="Lora"/>
                      </a:endParaRPr>
                    </a:p>
                  </a:txBody>
                  <a:tcPr marT="91425" marB="91425" marR="91425" marL="91425">
                    <a:lnL cap="flat" cmpd="sng" w="28575">
                      <a:solidFill>
                        <a:srgbClr val="E1F2E9"/>
                      </a:solidFill>
                      <a:prstDash val="solid"/>
                      <a:round/>
                      <a:headEnd len="sm" w="sm" type="none"/>
                      <a:tailEnd len="sm" w="sm" type="none"/>
                    </a:lnL>
                    <a:lnR cap="flat" cmpd="sng" w="28575">
                      <a:solidFill>
                        <a:srgbClr val="E1F2E9"/>
                      </a:solidFill>
                      <a:prstDash val="solid"/>
                      <a:round/>
                      <a:headEnd len="sm" w="sm" type="none"/>
                      <a:tailEnd len="sm" w="sm" type="none"/>
                    </a:lnR>
                    <a:lnT cap="flat" cmpd="sng" w="28575">
                      <a:solidFill>
                        <a:srgbClr val="E1F2E9"/>
                      </a:solidFill>
                      <a:prstDash val="solid"/>
                      <a:round/>
                      <a:headEnd len="sm" w="sm" type="none"/>
                      <a:tailEnd len="sm" w="sm" type="none"/>
                    </a:lnT>
                    <a:lnB cap="flat" cmpd="sng" w="28575">
                      <a:solidFill>
                        <a:srgbClr val="E1F2E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 sz="1500">
                          <a:solidFill>
                            <a:srgbClr val="FFFFFF"/>
                          </a:solidFill>
                          <a:latin typeface="Lora"/>
                          <a:ea typeface="Lora"/>
                          <a:cs typeface="Lora"/>
                          <a:sym typeface="Lora"/>
                        </a:rPr>
                        <a:t>Pre</a:t>
                      </a:r>
                      <a:endParaRPr b="1" sz="1500">
                        <a:solidFill>
                          <a:srgbClr val="FFFFFF"/>
                        </a:solidFill>
                        <a:latin typeface="Lora"/>
                        <a:ea typeface="Lora"/>
                        <a:cs typeface="Lora"/>
                        <a:sym typeface="Lora"/>
                      </a:endParaRPr>
                    </a:p>
                  </a:txBody>
                  <a:tcPr marT="91425" marB="91425" marR="91425" marL="91425" anchor="ctr">
                    <a:lnL cap="flat" cmpd="sng" w="28575">
                      <a:solidFill>
                        <a:srgbClr val="E1F2E9"/>
                      </a:solidFill>
                      <a:prstDash val="solid"/>
                      <a:round/>
                      <a:headEnd len="sm" w="sm" type="none"/>
                      <a:tailEnd len="sm" w="sm" type="none"/>
                    </a:lnL>
                    <a:lnR cap="flat" cmpd="sng" w="28575">
                      <a:solidFill>
                        <a:srgbClr val="E1F2E9"/>
                      </a:solidFill>
                      <a:prstDash val="solid"/>
                      <a:round/>
                      <a:headEnd len="sm" w="sm" type="none"/>
                      <a:tailEnd len="sm" w="sm" type="none"/>
                    </a:lnR>
                    <a:lnT cap="flat" cmpd="sng" w="28575">
                      <a:solidFill>
                        <a:srgbClr val="E1F2E9"/>
                      </a:solidFill>
                      <a:prstDash val="solid"/>
                      <a:round/>
                      <a:headEnd len="sm" w="sm" type="none"/>
                      <a:tailEnd len="sm" w="sm" type="none"/>
                    </a:lnT>
                    <a:lnB cap="flat" cmpd="sng" w="28575">
                      <a:solidFill>
                        <a:srgbClr val="E1F2E9"/>
                      </a:solidFill>
                      <a:prstDash val="solid"/>
                      <a:round/>
                      <a:headEnd len="sm" w="sm" type="none"/>
                      <a:tailEnd len="sm" w="sm" type="none"/>
                    </a:lnB>
                    <a:solidFill>
                      <a:srgbClr val="00854C"/>
                    </a:solidFill>
                  </a:tcPr>
                </a:tc>
                <a:tc>
                  <a:txBody>
                    <a:bodyPr/>
                    <a:lstStyle/>
                    <a:p>
                      <a:pPr indent="0" lvl="0" marL="0" rtl="0" algn="ctr">
                        <a:spcBef>
                          <a:spcPts val="0"/>
                        </a:spcBef>
                        <a:spcAft>
                          <a:spcPts val="0"/>
                        </a:spcAft>
                        <a:buNone/>
                      </a:pPr>
                      <a:r>
                        <a:rPr b="1" lang="en" sz="1500">
                          <a:solidFill>
                            <a:srgbClr val="FFFFFF"/>
                          </a:solidFill>
                          <a:latin typeface="Lora"/>
                          <a:ea typeface="Lora"/>
                          <a:cs typeface="Lora"/>
                          <a:sym typeface="Lora"/>
                        </a:rPr>
                        <a:t>Period1 </a:t>
                      </a:r>
                      <a:endParaRPr b="1" sz="1500">
                        <a:solidFill>
                          <a:srgbClr val="FFFFFF"/>
                        </a:solidFill>
                        <a:latin typeface="Lora"/>
                        <a:ea typeface="Lora"/>
                        <a:cs typeface="Lora"/>
                        <a:sym typeface="Lora"/>
                      </a:endParaRPr>
                    </a:p>
                  </a:txBody>
                  <a:tcPr marT="91425" marB="91425" marR="91425" marL="91425" anchor="ctr">
                    <a:lnL cap="flat" cmpd="sng" w="28575">
                      <a:solidFill>
                        <a:srgbClr val="E1F2E9"/>
                      </a:solidFill>
                      <a:prstDash val="solid"/>
                      <a:round/>
                      <a:headEnd len="sm" w="sm" type="none"/>
                      <a:tailEnd len="sm" w="sm" type="none"/>
                    </a:lnL>
                    <a:lnR cap="flat" cmpd="sng" w="28575">
                      <a:solidFill>
                        <a:srgbClr val="E1F2E9"/>
                      </a:solidFill>
                      <a:prstDash val="solid"/>
                      <a:round/>
                      <a:headEnd len="sm" w="sm" type="none"/>
                      <a:tailEnd len="sm" w="sm" type="none"/>
                    </a:lnR>
                    <a:lnT cap="flat" cmpd="sng" w="28575">
                      <a:solidFill>
                        <a:srgbClr val="E1F2E9"/>
                      </a:solidFill>
                      <a:prstDash val="solid"/>
                      <a:round/>
                      <a:headEnd len="sm" w="sm" type="none"/>
                      <a:tailEnd len="sm" w="sm" type="none"/>
                    </a:lnT>
                    <a:lnB cap="flat" cmpd="sng" w="28575">
                      <a:solidFill>
                        <a:srgbClr val="E1F2E9"/>
                      </a:solidFill>
                      <a:prstDash val="solid"/>
                      <a:round/>
                      <a:headEnd len="sm" w="sm" type="none"/>
                      <a:tailEnd len="sm" w="sm" type="none"/>
                    </a:lnB>
                    <a:solidFill>
                      <a:srgbClr val="00854C"/>
                    </a:solidFill>
                  </a:tcPr>
                </a:tc>
                <a:tc>
                  <a:txBody>
                    <a:bodyPr/>
                    <a:lstStyle/>
                    <a:p>
                      <a:pPr indent="0" lvl="0" marL="0" rtl="0" algn="ctr">
                        <a:spcBef>
                          <a:spcPts val="0"/>
                        </a:spcBef>
                        <a:spcAft>
                          <a:spcPts val="0"/>
                        </a:spcAft>
                        <a:buNone/>
                      </a:pPr>
                      <a:r>
                        <a:rPr b="1" lang="en" sz="1500">
                          <a:solidFill>
                            <a:srgbClr val="FFFFFF"/>
                          </a:solidFill>
                          <a:latin typeface="Lora"/>
                          <a:ea typeface="Lora"/>
                          <a:cs typeface="Lora"/>
                          <a:sym typeface="Lora"/>
                        </a:rPr>
                        <a:t>Period 2</a:t>
                      </a:r>
                      <a:endParaRPr b="1" sz="1500">
                        <a:solidFill>
                          <a:srgbClr val="FFFFFF"/>
                        </a:solidFill>
                        <a:latin typeface="Lora"/>
                        <a:ea typeface="Lora"/>
                        <a:cs typeface="Lora"/>
                        <a:sym typeface="Lora"/>
                      </a:endParaRPr>
                    </a:p>
                  </a:txBody>
                  <a:tcPr marT="91425" marB="91425" marR="91425" marL="91425" anchor="ctr">
                    <a:lnL cap="flat" cmpd="sng" w="28575">
                      <a:solidFill>
                        <a:srgbClr val="E1F2E9"/>
                      </a:solidFill>
                      <a:prstDash val="solid"/>
                      <a:round/>
                      <a:headEnd len="sm" w="sm" type="none"/>
                      <a:tailEnd len="sm" w="sm" type="none"/>
                    </a:lnL>
                    <a:lnR cap="flat" cmpd="sng" w="28575">
                      <a:solidFill>
                        <a:srgbClr val="E1F2E9"/>
                      </a:solidFill>
                      <a:prstDash val="solid"/>
                      <a:round/>
                      <a:headEnd len="sm" w="sm" type="none"/>
                      <a:tailEnd len="sm" w="sm" type="none"/>
                    </a:lnR>
                    <a:lnT cap="flat" cmpd="sng" w="28575">
                      <a:solidFill>
                        <a:srgbClr val="E1F2E9"/>
                      </a:solidFill>
                      <a:prstDash val="solid"/>
                      <a:round/>
                      <a:headEnd len="sm" w="sm" type="none"/>
                      <a:tailEnd len="sm" w="sm" type="none"/>
                    </a:lnT>
                    <a:lnB cap="flat" cmpd="sng" w="28575">
                      <a:solidFill>
                        <a:srgbClr val="E1F2E9"/>
                      </a:solidFill>
                      <a:prstDash val="solid"/>
                      <a:round/>
                      <a:headEnd len="sm" w="sm" type="none"/>
                      <a:tailEnd len="sm" w="sm" type="none"/>
                    </a:lnB>
                    <a:solidFill>
                      <a:srgbClr val="00854C"/>
                    </a:solidFill>
                  </a:tcPr>
                </a:tc>
                <a:tc>
                  <a:txBody>
                    <a:bodyPr/>
                    <a:lstStyle/>
                    <a:p>
                      <a:pPr indent="0" lvl="0" marL="0" rtl="0" algn="ctr">
                        <a:spcBef>
                          <a:spcPts val="0"/>
                        </a:spcBef>
                        <a:spcAft>
                          <a:spcPts val="0"/>
                        </a:spcAft>
                        <a:buNone/>
                      </a:pPr>
                      <a:r>
                        <a:rPr b="1" lang="en" sz="1500">
                          <a:solidFill>
                            <a:srgbClr val="FFFFFF"/>
                          </a:solidFill>
                          <a:latin typeface="Lora"/>
                          <a:ea typeface="Lora"/>
                          <a:cs typeface="Lora"/>
                          <a:sym typeface="Lora"/>
                        </a:rPr>
                        <a:t>Period 3 </a:t>
                      </a:r>
                      <a:endParaRPr b="1" sz="1500">
                        <a:solidFill>
                          <a:srgbClr val="FFFFFF"/>
                        </a:solidFill>
                        <a:latin typeface="Lora"/>
                        <a:ea typeface="Lora"/>
                        <a:cs typeface="Lora"/>
                        <a:sym typeface="Lora"/>
                      </a:endParaRPr>
                    </a:p>
                  </a:txBody>
                  <a:tcPr marT="91425" marB="91425" marR="91425" marL="91425" anchor="ctr">
                    <a:lnL cap="flat" cmpd="sng" w="28575">
                      <a:solidFill>
                        <a:srgbClr val="E1F2E9"/>
                      </a:solidFill>
                      <a:prstDash val="solid"/>
                      <a:round/>
                      <a:headEnd len="sm" w="sm" type="none"/>
                      <a:tailEnd len="sm" w="sm" type="none"/>
                    </a:lnL>
                    <a:lnR cap="flat" cmpd="sng" w="28575">
                      <a:solidFill>
                        <a:srgbClr val="E1F2E9"/>
                      </a:solidFill>
                      <a:prstDash val="solid"/>
                      <a:round/>
                      <a:headEnd len="sm" w="sm" type="none"/>
                      <a:tailEnd len="sm" w="sm" type="none"/>
                    </a:lnR>
                    <a:lnT cap="flat" cmpd="sng" w="28575">
                      <a:solidFill>
                        <a:srgbClr val="E1F2E9"/>
                      </a:solidFill>
                      <a:prstDash val="solid"/>
                      <a:round/>
                      <a:headEnd len="sm" w="sm" type="none"/>
                      <a:tailEnd len="sm" w="sm" type="none"/>
                    </a:lnT>
                    <a:lnB cap="flat" cmpd="sng" w="28575">
                      <a:solidFill>
                        <a:srgbClr val="E1F2E9"/>
                      </a:solidFill>
                      <a:prstDash val="solid"/>
                      <a:round/>
                      <a:headEnd len="sm" w="sm" type="none"/>
                      <a:tailEnd len="sm" w="sm" type="none"/>
                    </a:lnB>
                    <a:solidFill>
                      <a:srgbClr val="00854C"/>
                    </a:solidFill>
                  </a:tcPr>
                </a:tc>
              </a:tr>
              <a:tr h="661025">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Potential ADEs/1000 pt-days</a:t>
                      </a:r>
                      <a:endParaRPr b="1">
                        <a:solidFill>
                          <a:srgbClr val="FFFFFF"/>
                        </a:solidFill>
                        <a:latin typeface="Lora"/>
                        <a:ea typeface="Lora"/>
                        <a:cs typeface="Lora"/>
                        <a:sym typeface="Lora"/>
                      </a:endParaRPr>
                    </a:p>
                  </a:txBody>
                  <a:tcPr marT="91425" marB="91425" marR="91425" marL="91425">
                    <a:lnL cap="flat" cmpd="sng" w="28575">
                      <a:solidFill>
                        <a:srgbClr val="E1F2E9"/>
                      </a:solidFill>
                      <a:prstDash val="solid"/>
                      <a:round/>
                      <a:headEnd len="sm" w="sm" type="none"/>
                      <a:tailEnd len="sm" w="sm" type="none"/>
                    </a:lnL>
                    <a:lnR cap="flat" cmpd="sng" w="28575">
                      <a:solidFill>
                        <a:srgbClr val="E1F2E9"/>
                      </a:solidFill>
                      <a:prstDash val="solid"/>
                      <a:round/>
                      <a:headEnd len="sm" w="sm" type="none"/>
                      <a:tailEnd len="sm" w="sm" type="none"/>
                    </a:lnR>
                    <a:lnT cap="flat" cmpd="sng" w="28575">
                      <a:solidFill>
                        <a:srgbClr val="E1F2E9"/>
                      </a:solidFill>
                      <a:prstDash val="solid"/>
                      <a:round/>
                      <a:headEnd len="sm" w="sm" type="none"/>
                      <a:tailEnd len="sm" w="sm" type="none"/>
                    </a:lnT>
                    <a:lnB cap="flat" cmpd="sng" w="28575">
                      <a:solidFill>
                        <a:srgbClr val="E1F2E9"/>
                      </a:solidFill>
                      <a:prstDash val="solid"/>
                      <a:round/>
                      <a:headEnd len="sm" w="sm" type="none"/>
                      <a:tailEnd len="sm" w="sm" type="none"/>
                    </a:lnB>
                    <a:solidFill>
                      <a:srgbClr val="00854C"/>
                    </a:solidFill>
                  </a:tcPr>
                </a:tc>
                <a:tc>
                  <a:txBody>
                    <a:bodyPr/>
                    <a:lstStyle/>
                    <a:p>
                      <a:pPr indent="0" lvl="0" marL="0" rtl="0" algn="ctr">
                        <a:spcBef>
                          <a:spcPts val="0"/>
                        </a:spcBef>
                        <a:spcAft>
                          <a:spcPts val="0"/>
                        </a:spcAft>
                        <a:buNone/>
                      </a:pPr>
                      <a:r>
                        <a:rPr lang="en" sz="1500">
                          <a:latin typeface="Lora"/>
                          <a:ea typeface="Lora"/>
                          <a:cs typeface="Lora"/>
                          <a:sym typeface="Lora"/>
                        </a:rPr>
                        <a:t>15.8</a:t>
                      </a:r>
                      <a:endParaRPr sz="1500">
                        <a:latin typeface="Lora"/>
                        <a:ea typeface="Lora"/>
                        <a:cs typeface="Lora"/>
                        <a:sym typeface="Lora"/>
                      </a:endParaRPr>
                    </a:p>
                  </a:txBody>
                  <a:tcPr marT="91425" marB="91425" marR="91425" marL="91425">
                    <a:lnL cap="flat" cmpd="sng" w="28575">
                      <a:solidFill>
                        <a:srgbClr val="E1F2E9"/>
                      </a:solidFill>
                      <a:prstDash val="solid"/>
                      <a:round/>
                      <a:headEnd len="sm" w="sm" type="none"/>
                      <a:tailEnd len="sm" w="sm" type="none"/>
                    </a:lnL>
                    <a:lnR cap="flat" cmpd="sng" w="28575">
                      <a:solidFill>
                        <a:srgbClr val="E1F2E9"/>
                      </a:solidFill>
                      <a:prstDash val="solid"/>
                      <a:round/>
                      <a:headEnd len="sm" w="sm" type="none"/>
                      <a:tailEnd len="sm" w="sm" type="none"/>
                    </a:lnR>
                    <a:lnT cap="flat" cmpd="sng" w="28575">
                      <a:solidFill>
                        <a:srgbClr val="E1F2E9"/>
                      </a:solidFill>
                      <a:prstDash val="solid"/>
                      <a:round/>
                      <a:headEnd len="sm" w="sm" type="none"/>
                      <a:tailEnd len="sm" w="sm" type="none"/>
                    </a:lnT>
                    <a:lnB cap="flat" cmpd="sng" w="28575">
                      <a:solidFill>
                        <a:srgbClr val="E1F2E9"/>
                      </a:solidFill>
                      <a:prstDash val="solid"/>
                      <a:round/>
                      <a:headEnd len="sm" w="sm" type="none"/>
                      <a:tailEnd len="sm" w="sm" type="none"/>
                    </a:lnB>
                    <a:solidFill>
                      <a:srgbClr val="79C6A5"/>
                    </a:solidFill>
                  </a:tcPr>
                </a:tc>
                <a:tc>
                  <a:txBody>
                    <a:bodyPr/>
                    <a:lstStyle/>
                    <a:p>
                      <a:pPr indent="0" lvl="0" marL="0" rtl="0" algn="ctr">
                        <a:spcBef>
                          <a:spcPts val="0"/>
                        </a:spcBef>
                        <a:spcAft>
                          <a:spcPts val="0"/>
                        </a:spcAft>
                        <a:buNone/>
                      </a:pPr>
                      <a:r>
                        <a:rPr lang="en" sz="1500">
                          <a:latin typeface="Lora"/>
                          <a:ea typeface="Lora"/>
                          <a:cs typeface="Lora"/>
                          <a:sym typeface="Lora"/>
                        </a:rPr>
                        <a:t>31.3</a:t>
                      </a:r>
                      <a:endParaRPr sz="1500">
                        <a:latin typeface="Lora"/>
                        <a:ea typeface="Lora"/>
                        <a:cs typeface="Lora"/>
                        <a:sym typeface="Lora"/>
                      </a:endParaRPr>
                    </a:p>
                  </a:txBody>
                  <a:tcPr marT="91425" marB="91425" marR="91425" marL="91425">
                    <a:lnL cap="flat" cmpd="sng" w="28575">
                      <a:solidFill>
                        <a:srgbClr val="E1F2E9"/>
                      </a:solidFill>
                      <a:prstDash val="solid"/>
                      <a:round/>
                      <a:headEnd len="sm" w="sm" type="none"/>
                      <a:tailEnd len="sm" w="sm" type="none"/>
                    </a:lnL>
                    <a:lnR cap="flat" cmpd="sng" w="28575">
                      <a:solidFill>
                        <a:srgbClr val="E1F2E9"/>
                      </a:solidFill>
                      <a:prstDash val="solid"/>
                      <a:round/>
                      <a:headEnd len="sm" w="sm" type="none"/>
                      <a:tailEnd len="sm" w="sm" type="none"/>
                    </a:lnR>
                    <a:lnT cap="flat" cmpd="sng" w="28575">
                      <a:solidFill>
                        <a:srgbClr val="E1F2E9"/>
                      </a:solidFill>
                      <a:prstDash val="solid"/>
                      <a:round/>
                      <a:headEnd len="sm" w="sm" type="none"/>
                      <a:tailEnd len="sm" w="sm" type="none"/>
                    </a:lnT>
                    <a:lnB cap="flat" cmpd="sng" w="28575">
                      <a:solidFill>
                        <a:srgbClr val="E1F2E9"/>
                      </a:solidFill>
                      <a:prstDash val="solid"/>
                      <a:round/>
                      <a:headEnd len="sm" w="sm" type="none"/>
                      <a:tailEnd len="sm" w="sm" type="none"/>
                    </a:lnB>
                    <a:solidFill>
                      <a:srgbClr val="79C6A5"/>
                    </a:solidFill>
                  </a:tcPr>
                </a:tc>
                <a:tc>
                  <a:txBody>
                    <a:bodyPr/>
                    <a:lstStyle/>
                    <a:p>
                      <a:pPr indent="0" lvl="0" marL="0" rtl="0" algn="ctr">
                        <a:spcBef>
                          <a:spcPts val="0"/>
                        </a:spcBef>
                        <a:spcAft>
                          <a:spcPts val="0"/>
                        </a:spcAft>
                        <a:buNone/>
                      </a:pPr>
                      <a:r>
                        <a:rPr lang="en" sz="1500">
                          <a:latin typeface="Lora"/>
                          <a:ea typeface="Lora"/>
                          <a:cs typeface="Lora"/>
                          <a:sym typeface="Lora"/>
                        </a:rPr>
                        <a:t>59.4</a:t>
                      </a:r>
                      <a:endParaRPr sz="1500">
                        <a:latin typeface="Lora"/>
                        <a:ea typeface="Lora"/>
                        <a:cs typeface="Lora"/>
                        <a:sym typeface="Lora"/>
                      </a:endParaRPr>
                    </a:p>
                  </a:txBody>
                  <a:tcPr marT="91425" marB="91425" marR="91425" marL="91425">
                    <a:lnL cap="flat" cmpd="sng" w="28575">
                      <a:solidFill>
                        <a:srgbClr val="E1F2E9"/>
                      </a:solidFill>
                      <a:prstDash val="solid"/>
                      <a:round/>
                      <a:headEnd len="sm" w="sm" type="none"/>
                      <a:tailEnd len="sm" w="sm" type="none"/>
                    </a:lnL>
                    <a:lnR cap="flat" cmpd="sng" w="28575">
                      <a:solidFill>
                        <a:srgbClr val="E1F2E9"/>
                      </a:solidFill>
                      <a:prstDash val="solid"/>
                      <a:round/>
                      <a:headEnd len="sm" w="sm" type="none"/>
                      <a:tailEnd len="sm" w="sm" type="none"/>
                    </a:lnR>
                    <a:lnT cap="flat" cmpd="sng" w="28575">
                      <a:solidFill>
                        <a:srgbClr val="E1F2E9"/>
                      </a:solidFill>
                      <a:prstDash val="solid"/>
                      <a:round/>
                      <a:headEnd len="sm" w="sm" type="none"/>
                      <a:tailEnd len="sm" w="sm" type="none"/>
                    </a:lnT>
                    <a:lnB cap="flat" cmpd="sng" w="28575">
                      <a:solidFill>
                        <a:srgbClr val="E1F2E9"/>
                      </a:solidFill>
                      <a:prstDash val="solid"/>
                      <a:round/>
                      <a:headEnd len="sm" w="sm" type="none"/>
                      <a:tailEnd len="sm" w="sm" type="none"/>
                    </a:lnB>
                    <a:solidFill>
                      <a:srgbClr val="79C6A5"/>
                    </a:solidFill>
                  </a:tcPr>
                </a:tc>
                <a:tc>
                  <a:txBody>
                    <a:bodyPr/>
                    <a:lstStyle/>
                    <a:p>
                      <a:pPr indent="0" lvl="0" marL="0" rtl="0" algn="ctr">
                        <a:spcBef>
                          <a:spcPts val="0"/>
                        </a:spcBef>
                        <a:spcAft>
                          <a:spcPts val="0"/>
                        </a:spcAft>
                        <a:buNone/>
                      </a:pPr>
                      <a:r>
                        <a:rPr lang="en" sz="1500">
                          <a:latin typeface="Lora"/>
                          <a:ea typeface="Lora"/>
                          <a:cs typeface="Lora"/>
                          <a:sym typeface="Lora"/>
                        </a:rPr>
                        <a:t>0.5</a:t>
                      </a:r>
                      <a:endParaRPr sz="1500">
                        <a:latin typeface="Lora"/>
                        <a:ea typeface="Lora"/>
                        <a:cs typeface="Lora"/>
                        <a:sym typeface="Lora"/>
                      </a:endParaRPr>
                    </a:p>
                  </a:txBody>
                  <a:tcPr marT="91425" marB="91425" marR="91425" marL="91425">
                    <a:lnL cap="flat" cmpd="sng" w="28575">
                      <a:solidFill>
                        <a:srgbClr val="E1F2E9"/>
                      </a:solidFill>
                      <a:prstDash val="solid"/>
                      <a:round/>
                      <a:headEnd len="sm" w="sm" type="none"/>
                      <a:tailEnd len="sm" w="sm" type="none"/>
                    </a:lnL>
                    <a:lnR cap="flat" cmpd="sng" w="28575">
                      <a:solidFill>
                        <a:srgbClr val="E1F2E9"/>
                      </a:solidFill>
                      <a:prstDash val="solid"/>
                      <a:round/>
                      <a:headEnd len="sm" w="sm" type="none"/>
                      <a:tailEnd len="sm" w="sm" type="none"/>
                    </a:lnR>
                    <a:lnT cap="flat" cmpd="sng" w="28575">
                      <a:solidFill>
                        <a:srgbClr val="E1F2E9"/>
                      </a:solidFill>
                      <a:prstDash val="solid"/>
                      <a:round/>
                      <a:headEnd len="sm" w="sm" type="none"/>
                      <a:tailEnd len="sm" w="sm" type="none"/>
                    </a:lnT>
                    <a:lnB cap="flat" cmpd="sng" w="28575">
                      <a:solidFill>
                        <a:srgbClr val="E1F2E9"/>
                      </a:solidFill>
                      <a:prstDash val="solid"/>
                      <a:round/>
                      <a:headEnd len="sm" w="sm" type="none"/>
                      <a:tailEnd len="sm" w="sm" type="none"/>
                    </a:lnB>
                    <a:solidFill>
                      <a:srgbClr val="79C6A5"/>
                    </a:solidFill>
                  </a:tcPr>
                </a:tc>
              </a:tr>
            </a:tbl>
          </a:graphicData>
        </a:graphic>
      </p:graphicFrame>
      <p:sp>
        <p:nvSpPr>
          <p:cNvPr id="440" name="Google Shape;440;p45"/>
          <p:cNvSpPr txBox="1"/>
          <p:nvPr/>
        </p:nvSpPr>
        <p:spPr>
          <a:xfrm>
            <a:off x="0" y="7351525"/>
            <a:ext cx="7799400" cy="27801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Clr>
                <a:srgbClr val="000000"/>
              </a:buClr>
              <a:buSzPts val="1400"/>
              <a:buFont typeface="Cairo"/>
              <a:buChar char="●"/>
            </a:pPr>
            <a:r>
              <a:rPr lang="en">
                <a:latin typeface="Lora"/>
                <a:ea typeface="Lora"/>
                <a:cs typeface="Lora"/>
                <a:sym typeface="Lora"/>
              </a:rPr>
              <a:t>After implementation, the rate of intercepted Adverse Drug Events (ADE) </a:t>
            </a:r>
            <a:r>
              <a:rPr b="1" lang="en">
                <a:latin typeface="Lora"/>
                <a:ea typeface="Lora"/>
                <a:cs typeface="Lora"/>
                <a:sym typeface="Lora"/>
              </a:rPr>
              <a:t>doubled</a:t>
            </a:r>
            <a:r>
              <a:rPr lang="en">
                <a:latin typeface="Lora"/>
                <a:ea typeface="Lora"/>
                <a:cs typeface="Lora"/>
                <a:sym typeface="Lora"/>
              </a:rPr>
              <a:t>!</a:t>
            </a:r>
            <a:endParaRPr>
              <a:latin typeface="Lora"/>
              <a:ea typeface="Lora"/>
              <a:cs typeface="Lora"/>
              <a:sym typeface="Lora"/>
            </a:endParaRPr>
          </a:p>
          <a:p>
            <a:pPr indent="-317500" lvl="0" marL="457200" rtl="0" algn="l">
              <a:lnSpc>
                <a:spcPct val="115000"/>
              </a:lnSpc>
              <a:spcBef>
                <a:spcPts val="0"/>
              </a:spcBef>
              <a:spcAft>
                <a:spcPts val="0"/>
              </a:spcAft>
              <a:buClr>
                <a:srgbClr val="292934"/>
              </a:buClr>
              <a:buSzPts val="1400"/>
              <a:buFont typeface="Cairo"/>
              <a:buChar char="●"/>
            </a:pPr>
            <a:r>
              <a:rPr b="1" lang="en">
                <a:solidFill>
                  <a:srgbClr val="CC0000"/>
                </a:solidFill>
                <a:latin typeface="Lora"/>
                <a:ea typeface="Lora"/>
                <a:cs typeface="Lora"/>
                <a:sym typeface="Lora"/>
              </a:rPr>
              <a:t>Reason:</a:t>
            </a:r>
            <a:r>
              <a:rPr lang="en">
                <a:solidFill>
                  <a:srgbClr val="CC0000"/>
                </a:solidFill>
                <a:latin typeface="Lora"/>
                <a:ea typeface="Lora"/>
                <a:cs typeface="Lora"/>
                <a:sym typeface="Lora"/>
              </a:rPr>
              <a:t> </a:t>
            </a:r>
            <a:r>
              <a:rPr lang="en">
                <a:solidFill>
                  <a:srgbClr val="292934"/>
                </a:solidFill>
                <a:latin typeface="Lora"/>
                <a:ea typeface="Lora"/>
                <a:cs typeface="Lora"/>
                <a:sym typeface="Lora"/>
              </a:rPr>
              <a:t>The system allowed to easily order much too large dosage of potassium chloride without clear indicating that it be given in divided doses. Bates et al The impact of computerized physician order entry on medication error prevention. JAMIA 1999, 6(4), 313-21.</a:t>
            </a:r>
            <a:endParaRPr>
              <a:solidFill>
                <a:srgbClr val="292934"/>
              </a:solidFill>
              <a:latin typeface="Lora"/>
              <a:ea typeface="Lora"/>
              <a:cs typeface="Lora"/>
              <a:sym typeface="Lora"/>
            </a:endParaRPr>
          </a:p>
          <a:p>
            <a:pPr indent="-317500" lvl="0" marL="457200" rtl="0" algn="l">
              <a:lnSpc>
                <a:spcPct val="115000"/>
              </a:lnSpc>
              <a:spcBef>
                <a:spcPts val="0"/>
              </a:spcBef>
              <a:spcAft>
                <a:spcPts val="0"/>
              </a:spcAft>
              <a:buClr>
                <a:srgbClr val="292934"/>
              </a:buClr>
              <a:buSzPts val="1400"/>
              <a:buFont typeface="Lora"/>
              <a:buChar char="●"/>
            </a:pPr>
            <a:r>
              <a:rPr b="1" lang="en">
                <a:solidFill>
                  <a:srgbClr val="B6D7A8"/>
                </a:solidFill>
                <a:latin typeface="Lora"/>
                <a:ea typeface="Lora"/>
                <a:cs typeface="Lora"/>
                <a:sym typeface="Lora"/>
              </a:rPr>
              <a:t>Why ADE had decreased in period 3? </a:t>
            </a:r>
            <a:r>
              <a:rPr lang="en">
                <a:solidFill>
                  <a:srgbClr val="B6D7A8"/>
                </a:solidFill>
                <a:latin typeface="Lora"/>
                <a:ea typeface="Lora"/>
                <a:cs typeface="Lora"/>
                <a:sym typeface="Lora"/>
              </a:rPr>
              <a:t>Because of learning, training, customization, and modification to accommodate real time situations</a:t>
            </a:r>
            <a:r>
              <a:rPr lang="en">
                <a:solidFill>
                  <a:srgbClr val="292934"/>
                </a:solidFill>
                <a:latin typeface="Lora"/>
                <a:ea typeface="Lora"/>
                <a:cs typeface="Lora"/>
                <a:sym typeface="Lora"/>
              </a:rPr>
              <a:t> </a:t>
            </a:r>
            <a:endParaRPr>
              <a:solidFill>
                <a:srgbClr val="292934"/>
              </a:solidFill>
              <a:latin typeface="Lora"/>
              <a:ea typeface="Lora"/>
              <a:cs typeface="Lora"/>
              <a:sym typeface="Lora"/>
            </a:endParaRPr>
          </a:p>
          <a:p>
            <a:pPr indent="0" lvl="0" marL="0" rtl="0" algn="l">
              <a:spcBef>
                <a:spcPts val="1200"/>
              </a:spcBef>
              <a:spcAft>
                <a:spcPts val="0"/>
              </a:spcAft>
              <a:buNone/>
            </a:pPr>
            <a:r>
              <a:t/>
            </a:r>
            <a:endParaRPr>
              <a:solidFill>
                <a:schemeClr val="dk1"/>
              </a:solidFill>
              <a:latin typeface="Lora"/>
              <a:ea typeface="Lora"/>
              <a:cs typeface="Lora"/>
              <a:sym typeface="Lora"/>
            </a:endParaRPr>
          </a:p>
          <a:p>
            <a:pPr indent="0" lvl="0" marL="0" rtl="0" algn="l">
              <a:spcBef>
                <a:spcPts val="0"/>
              </a:spcBef>
              <a:spcAft>
                <a:spcPts val="0"/>
              </a:spcAft>
              <a:buNone/>
            </a:pPr>
            <a:r>
              <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AutoNum type="arabicPeriod" startAt="2"/>
            </a:pPr>
            <a:r>
              <a:rPr lang="en">
                <a:solidFill>
                  <a:schemeClr val="dk1"/>
                </a:solidFill>
                <a:latin typeface="Lora"/>
                <a:ea typeface="Lora"/>
                <a:cs typeface="Lora"/>
                <a:sym typeface="Lora"/>
              </a:rPr>
              <a:t> </a:t>
            </a:r>
            <a:r>
              <a:rPr lang="en">
                <a:solidFill>
                  <a:schemeClr val="dk1"/>
                </a:solidFill>
                <a:latin typeface="Lora"/>
                <a:ea typeface="Lora"/>
                <a:cs typeface="Lora"/>
                <a:sym typeface="Lora"/>
              </a:rPr>
              <a:t>Association with increased PICU mortality:</a:t>
            </a:r>
            <a:endParaRPr>
              <a:solidFill>
                <a:schemeClr val="dk1"/>
              </a:solidFill>
              <a:latin typeface="Lora"/>
              <a:ea typeface="Lora"/>
              <a:cs typeface="Lora"/>
              <a:sym typeface="Lora"/>
            </a:endParaRPr>
          </a:p>
          <a:p>
            <a:pPr indent="-298450" lvl="1" marL="914400" rtl="0" algn="l">
              <a:spcBef>
                <a:spcPts val="0"/>
              </a:spcBef>
              <a:spcAft>
                <a:spcPts val="0"/>
              </a:spcAft>
              <a:buClr>
                <a:srgbClr val="292934"/>
              </a:buClr>
              <a:buSzPts val="1100"/>
              <a:buFont typeface="Lora"/>
              <a:buChar char="○"/>
            </a:pPr>
            <a:r>
              <a:rPr lang="en">
                <a:solidFill>
                  <a:schemeClr val="dk1"/>
                </a:solidFill>
                <a:latin typeface="Lora"/>
                <a:ea typeface="Lora"/>
                <a:cs typeface="Lora"/>
                <a:sym typeface="Lora"/>
              </a:rPr>
              <a:t>2.8% 14 months before CPOE</a:t>
            </a:r>
            <a:endParaRPr>
              <a:solidFill>
                <a:schemeClr val="dk1"/>
              </a:solidFill>
              <a:latin typeface="Lora"/>
              <a:ea typeface="Lora"/>
              <a:cs typeface="Lora"/>
              <a:sym typeface="Lora"/>
            </a:endParaRPr>
          </a:p>
          <a:p>
            <a:pPr indent="-298450" lvl="1" marL="914400" rtl="0" algn="l">
              <a:spcBef>
                <a:spcPts val="0"/>
              </a:spcBef>
              <a:spcAft>
                <a:spcPts val="0"/>
              </a:spcAft>
              <a:buClr>
                <a:srgbClr val="292934"/>
              </a:buClr>
              <a:buSzPts val="1100"/>
              <a:buFont typeface="Lora"/>
              <a:buChar char="○"/>
            </a:pPr>
            <a:r>
              <a:rPr lang="en">
                <a:solidFill>
                  <a:schemeClr val="dk1"/>
                </a:solidFill>
                <a:latin typeface="Lora"/>
                <a:ea typeface="Lora"/>
                <a:cs typeface="Lora"/>
                <a:sym typeface="Lora"/>
              </a:rPr>
              <a:t>6.4% 5 months after CPOE</a:t>
            </a:r>
            <a:endParaRPr>
              <a:solidFill>
                <a:srgbClr val="292934"/>
              </a:solidFill>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p:txBody>
      </p:sp>
      <p:sp>
        <p:nvSpPr>
          <p:cNvPr id="441" name="Google Shape;441;p45"/>
          <p:cNvSpPr txBox="1"/>
          <p:nvPr/>
        </p:nvSpPr>
        <p:spPr>
          <a:xfrm>
            <a:off x="1696800" y="352425"/>
            <a:ext cx="48360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Examples</a:t>
            </a:r>
            <a:endParaRPr>
              <a:solidFill>
                <a:srgbClr val="00854C"/>
              </a:solidFill>
              <a:latin typeface="Barlow"/>
              <a:ea typeface="Barlow"/>
              <a:cs typeface="Barlow"/>
              <a:sym typeface="Barlow"/>
            </a:endParaRPr>
          </a:p>
        </p:txBody>
      </p:sp>
      <p:sp>
        <p:nvSpPr>
          <p:cNvPr id="442" name="Google Shape;442;p45"/>
          <p:cNvSpPr txBox="1"/>
          <p:nvPr/>
        </p:nvSpPr>
        <p:spPr>
          <a:xfrm>
            <a:off x="-20525" y="1325925"/>
            <a:ext cx="7676100" cy="8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Examples of improved </a:t>
            </a:r>
            <a:r>
              <a:rPr b="1" lang="en" sz="2000">
                <a:solidFill>
                  <a:srgbClr val="00854C"/>
                </a:solidFill>
                <a:latin typeface="Lora"/>
                <a:ea typeface="Lora"/>
                <a:cs typeface="Lora"/>
                <a:sym typeface="Lora"/>
              </a:rPr>
              <a:t>adherence</a:t>
            </a:r>
            <a:r>
              <a:rPr b="1" lang="en" sz="2000">
                <a:solidFill>
                  <a:srgbClr val="00854C"/>
                </a:solidFill>
                <a:latin typeface="Lora"/>
                <a:ea typeface="Lora"/>
                <a:cs typeface="Lora"/>
                <a:sym typeface="Lora"/>
              </a:rPr>
              <a:t> to </a:t>
            </a:r>
            <a:r>
              <a:rPr b="1" lang="en" sz="2000">
                <a:solidFill>
                  <a:srgbClr val="00854C"/>
                </a:solidFill>
                <a:latin typeface="Lora"/>
                <a:ea typeface="Lora"/>
                <a:cs typeface="Lora"/>
                <a:sym typeface="Lora"/>
              </a:rPr>
              <a:t>guidelines</a:t>
            </a:r>
            <a:endParaRPr b="1" sz="2000">
              <a:solidFill>
                <a:srgbClr val="00854C"/>
              </a:solidFill>
              <a:latin typeface="Lora"/>
              <a:ea typeface="Lora"/>
              <a:cs typeface="Lora"/>
              <a:sym typeface="Lora"/>
            </a:endParaRPr>
          </a:p>
          <a:p>
            <a:pPr indent="-317500" lvl="0" marL="457200" rtl="0" algn="l">
              <a:lnSpc>
                <a:spcPct val="115000"/>
              </a:lnSpc>
              <a:spcBef>
                <a:spcPts val="1200"/>
              </a:spcBef>
              <a:spcAft>
                <a:spcPts val="0"/>
              </a:spcAft>
              <a:buClr>
                <a:srgbClr val="6AA84F"/>
              </a:buClr>
              <a:buSzPts val="1400"/>
              <a:buFont typeface="Lora"/>
              <a:buChar char="●"/>
            </a:pPr>
            <a:r>
              <a:rPr lang="en">
                <a:latin typeface="Lora"/>
                <a:ea typeface="Lora"/>
                <a:cs typeface="Lora"/>
                <a:sym typeface="Lora"/>
              </a:rPr>
              <a:t>Reduced to zero after implementation</a:t>
            </a:r>
            <a:endParaRPr>
              <a:latin typeface="Lora"/>
              <a:ea typeface="Lora"/>
              <a:cs typeface="Lora"/>
              <a:sym typeface="Lora"/>
            </a:endParaRPr>
          </a:p>
          <a:p>
            <a:pPr indent="0" lvl="0" marL="0" rtl="0" algn="l">
              <a:spcBef>
                <a:spcPts val="1200"/>
              </a:spcBef>
              <a:spcAft>
                <a:spcPts val="0"/>
              </a:spcAft>
              <a:buNone/>
            </a:pPr>
            <a:r>
              <a:t/>
            </a:r>
            <a:endParaRPr b="1" sz="2000">
              <a:solidFill>
                <a:srgbClr val="00854C"/>
              </a:solidFill>
              <a:latin typeface="Lora"/>
              <a:ea typeface="Lora"/>
              <a:cs typeface="Lora"/>
              <a:sym typeface="Lora"/>
            </a:endParaRPr>
          </a:p>
        </p:txBody>
      </p:sp>
      <p:sp>
        <p:nvSpPr>
          <p:cNvPr id="443" name="Google Shape;443;p45"/>
          <p:cNvSpPr txBox="1"/>
          <p:nvPr/>
        </p:nvSpPr>
        <p:spPr>
          <a:xfrm>
            <a:off x="-20525" y="2950463"/>
            <a:ext cx="5610900" cy="164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Examples of Reduced Errors</a:t>
            </a:r>
            <a:endParaRPr b="1" sz="2000">
              <a:solidFill>
                <a:srgbClr val="00854C"/>
              </a:solidFill>
              <a:latin typeface="Lora"/>
              <a:ea typeface="Lora"/>
              <a:cs typeface="Lora"/>
              <a:sym typeface="Lora"/>
            </a:endParaRPr>
          </a:p>
          <a:p>
            <a:pPr indent="-330200" lvl="0" marL="457200" rtl="0" algn="l">
              <a:lnSpc>
                <a:spcPct val="115000"/>
              </a:lnSpc>
              <a:spcBef>
                <a:spcPts val="1200"/>
              </a:spcBef>
              <a:spcAft>
                <a:spcPts val="0"/>
              </a:spcAft>
              <a:buSzPts val="1600"/>
              <a:buFont typeface="Lora"/>
              <a:buChar char="●"/>
            </a:pPr>
            <a:r>
              <a:rPr lang="en">
                <a:solidFill>
                  <a:srgbClr val="292934"/>
                </a:solidFill>
                <a:latin typeface="Lora"/>
                <a:ea typeface="Lora"/>
                <a:cs typeface="Lora"/>
                <a:sym typeface="Lora"/>
              </a:rPr>
              <a:t>studied ADE rates in 13,828 medication orders before/after CPOE implementation at Vanderbilt Children’s PICU.</a:t>
            </a:r>
            <a:endParaRPr>
              <a:solidFill>
                <a:srgbClr val="292934"/>
              </a:solidFill>
              <a:latin typeface="Lora"/>
              <a:ea typeface="Lora"/>
              <a:cs typeface="Lora"/>
              <a:sym typeface="Lora"/>
            </a:endParaRPr>
          </a:p>
          <a:p>
            <a:pPr indent="-317500" lvl="0" marL="457200" rtl="0" algn="l">
              <a:lnSpc>
                <a:spcPct val="115000"/>
              </a:lnSpc>
              <a:spcBef>
                <a:spcPts val="0"/>
              </a:spcBef>
              <a:spcAft>
                <a:spcPts val="0"/>
              </a:spcAft>
              <a:buClr>
                <a:srgbClr val="6AA84F"/>
              </a:buClr>
              <a:buSzPts val="1400"/>
              <a:buFont typeface="Lora"/>
              <a:buChar char="●"/>
            </a:pPr>
            <a:r>
              <a:rPr lang="en">
                <a:solidFill>
                  <a:srgbClr val="292934"/>
                </a:solidFill>
                <a:latin typeface="Lora"/>
                <a:ea typeface="Lora"/>
                <a:cs typeface="Lora"/>
                <a:sym typeface="Lora"/>
              </a:rPr>
              <a:t>This helped in reinforcing regulations &amp; guidelines</a:t>
            </a:r>
            <a:endParaRPr>
              <a:solidFill>
                <a:srgbClr val="292934"/>
              </a:solidFill>
              <a:latin typeface="Lora"/>
              <a:ea typeface="Lora"/>
              <a:cs typeface="Lora"/>
              <a:sym typeface="Lora"/>
            </a:endParaRPr>
          </a:p>
          <a:p>
            <a:pPr indent="0" lvl="0" marL="0" rtl="0" algn="l">
              <a:spcBef>
                <a:spcPts val="1200"/>
              </a:spcBef>
              <a:spcAft>
                <a:spcPts val="0"/>
              </a:spcAft>
              <a:buNone/>
            </a:pPr>
            <a:r>
              <a:t/>
            </a:r>
            <a:endParaRPr b="1" sz="2000">
              <a:solidFill>
                <a:srgbClr val="00854C"/>
              </a:solidFill>
              <a:latin typeface="Lora"/>
              <a:ea typeface="Lora"/>
              <a:cs typeface="Lora"/>
              <a:sym typeface="Lora"/>
            </a:endParaRPr>
          </a:p>
        </p:txBody>
      </p:sp>
      <p:sp>
        <p:nvSpPr>
          <p:cNvPr id="444" name="Google Shape;444;p45"/>
          <p:cNvSpPr txBox="1"/>
          <p:nvPr/>
        </p:nvSpPr>
        <p:spPr>
          <a:xfrm>
            <a:off x="-20525" y="5022850"/>
            <a:ext cx="7517100" cy="10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Examples of </a:t>
            </a:r>
            <a:r>
              <a:rPr b="1" lang="en" sz="2000">
                <a:solidFill>
                  <a:srgbClr val="00854C"/>
                </a:solidFill>
                <a:latin typeface="Lora"/>
                <a:ea typeface="Lora"/>
                <a:cs typeface="Lora"/>
                <a:sym typeface="Lora"/>
              </a:rPr>
              <a:t>Introducing</a:t>
            </a:r>
            <a:r>
              <a:rPr b="1" lang="en" sz="2000">
                <a:solidFill>
                  <a:srgbClr val="00854C"/>
                </a:solidFill>
                <a:latin typeface="Lora"/>
                <a:ea typeface="Lora"/>
                <a:cs typeface="Lora"/>
                <a:sym typeface="Lora"/>
              </a:rPr>
              <a:t> Errors</a:t>
            </a:r>
            <a:endParaRPr b="1" sz="2000">
              <a:solidFill>
                <a:srgbClr val="00854C"/>
              </a:solidFill>
              <a:latin typeface="Lora"/>
              <a:ea typeface="Lora"/>
              <a:cs typeface="Lora"/>
              <a:sym typeface="Lora"/>
            </a:endParaRPr>
          </a:p>
          <a:p>
            <a:pPr indent="-317500" lvl="0" marL="457200" rtl="0" algn="l">
              <a:lnSpc>
                <a:spcPct val="115000"/>
              </a:lnSpc>
              <a:spcBef>
                <a:spcPts val="1200"/>
              </a:spcBef>
              <a:spcAft>
                <a:spcPts val="0"/>
              </a:spcAft>
              <a:buClr>
                <a:srgbClr val="292934"/>
              </a:buClr>
              <a:buSzPts val="1400"/>
              <a:buFont typeface="Lora"/>
              <a:buAutoNum type="arabicPeriod"/>
            </a:pPr>
            <a:r>
              <a:rPr lang="en">
                <a:solidFill>
                  <a:srgbClr val="292934"/>
                </a:solidFill>
                <a:latin typeface="Lora"/>
                <a:ea typeface="Lora"/>
                <a:cs typeface="Lora"/>
                <a:sym typeface="Lora"/>
              </a:rPr>
              <a:t>Brigham and Women's Hospital, Boston introduced a CPOE:</a:t>
            </a:r>
            <a:endParaRPr sz="1300">
              <a:solidFill>
                <a:srgbClr val="292934"/>
              </a:solidFill>
              <a:latin typeface="Lora"/>
              <a:ea typeface="Lora"/>
              <a:cs typeface="Lora"/>
              <a:sym typeface="Lora"/>
            </a:endParaRPr>
          </a:p>
          <a:p>
            <a:pPr indent="0" lvl="0" marL="0" rtl="0" algn="l">
              <a:spcBef>
                <a:spcPts val="1200"/>
              </a:spcBef>
              <a:spcAft>
                <a:spcPts val="0"/>
              </a:spcAft>
              <a:buNone/>
            </a:pPr>
            <a:r>
              <a:t/>
            </a:r>
            <a:endParaRPr b="1" sz="2000">
              <a:solidFill>
                <a:srgbClr val="00854C"/>
              </a:solidFill>
              <a:latin typeface="Lora"/>
              <a:ea typeface="Lora"/>
              <a:cs typeface="Lora"/>
              <a:sym typeface="Lora"/>
            </a:endParaRPr>
          </a:p>
        </p:txBody>
      </p:sp>
      <p:pic>
        <p:nvPicPr>
          <p:cNvPr id="445" name="Google Shape;445;p45"/>
          <p:cNvPicPr preferRelativeResize="0"/>
          <p:nvPr/>
        </p:nvPicPr>
        <p:blipFill>
          <a:blip r:embed="rId5">
            <a:alphaModFix/>
          </a:blip>
          <a:stretch>
            <a:fillRect/>
          </a:stretch>
        </p:blipFill>
        <p:spPr>
          <a:xfrm>
            <a:off x="5313531" y="9602100"/>
            <a:ext cx="1712270" cy="1644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