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11887200" cx="8229600"/>
  <p:notesSz cx="6858000" cy="9144000"/>
  <p:embeddedFontLst>
    <p:embeddedFont>
      <p:font typeface="Raleway"/>
      <p:regular r:id="rId19"/>
      <p:bold r:id="rId20"/>
      <p:italic r:id="rId21"/>
      <p:boldItalic r:id="rId22"/>
    </p:embeddedFont>
    <p:embeddedFont>
      <p:font typeface="Caveat"/>
      <p:regular r:id="rId23"/>
      <p:bold r:id="rId24"/>
    </p:embeddedFont>
    <p:embeddedFont>
      <p:font typeface="Lato"/>
      <p:regular r:id="rId25"/>
      <p:bold r:id="rId26"/>
      <p:italic r:id="rId27"/>
      <p:boldItalic r:id="rId28"/>
    </p:embeddedFont>
    <p:embeddedFont>
      <p:font typeface="Cairo"/>
      <p:regular r:id="rId29"/>
      <p:bold r:id="rId30"/>
    </p:embeddedFont>
    <p:embeddedFont>
      <p:font typeface="Lora"/>
      <p:regular r:id="rId31"/>
      <p:bold r:id="rId32"/>
      <p:italic r:id="rId33"/>
      <p:boldItalic r:id="rId34"/>
    </p:embeddedFont>
    <p:embeddedFont>
      <p:font typeface="Pacifico"/>
      <p:regular r:id="rId35"/>
    </p:embeddedFont>
    <p:embeddedFont>
      <p:font typeface="Barlow"/>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6AB7A7-40EF-4739-A9D1-910265D12E4E}">
  <a:tblStyle styleId="{DE6AB7A7-40EF-4739-A9D1-910265D12E4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Caveat-bold.fntdata"/><Relationship Id="rId23" Type="http://schemas.openxmlformats.org/officeDocument/2006/relationships/font" Target="fonts/Caveat-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air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ora-regular.fntdata"/><Relationship Id="rId30" Type="http://schemas.openxmlformats.org/officeDocument/2006/relationships/font" Target="fonts/Cairo-bold.fntdata"/><Relationship Id="rId11" Type="http://schemas.openxmlformats.org/officeDocument/2006/relationships/slide" Target="slides/slide4.xml"/><Relationship Id="rId33" Type="http://schemas.openxmlformats.org/officeDocument/2006/relationships/font" Target="fonts/Lora-italic.fntdata"/><Relationship Id="rId10" Type="http://schemas.openxmlformats.org/officeDocument/2006/relationships/slide" Target="slides/slide3.xml"/><Relationship Id="rId32" Type="http://schemas.openxmlformats.org/officeDocument/2006/relationships/font" Target="fonts/Lora-bold.fntdata"/><Relationship Id="rId13" Type="http://schemas.openxmlformats.org/officeDocument/2006/relationships/slide" Target="slides/slide6.xml"/><Relationship Id="rId35" Type="http://schemas.openxmlformats.org/officeDocument/2006/relationships/font" Target="fonts/Pacifico-regular.fntdata"/><Relationship Id="rId12" Type="http://schemas.openxmlformats.org/officeDocument/2006/relationships/slide" Target="slides/slide5.xml"/><Relationship Id="rId34" Type="http://schemas.openxmlformats.org/officeDocument/2006/relationships/font" Target="fonts/Lora-boldItalic.fntdata"/><Relationship Id="rId15" Type="http://schemas.openxmlformats.org/officeDocument/2006/relationships/slide" Target="slides/slide8.xml"/><Relationship Id="rId37" Type="http://schemas.openxmlformats.org/officeDocument/2006/relationships/font" Target="fonts/Barlow-bold.fntdata"/><Relationship Id="rId14" Type="http://schemas.openxmlformats.org/officeDocument/2006/relationships/slide" Target="slides/slide7.xml"/><Relationship Id="rId36" Type="http://schemas.openxmlformats.org/officeDocument/2006/relationships/font" Target="fonts/Barlow-regular.fntdata"/><Relationship Id="rId17" Type="http://schemas.openxmlformats.org/officeDocument/2006/relationships/slide" Target="slides/slide10.xml"/><Relationship Id="rId39" Type="http://schemas.openxmlformats.org/officeDocument/2006/relationships/font" Target="fonts/Barlow-boldItalic.fntdata"/><Relationship Id="rId16" Type="http://schemas.openxmlformats.org/officeDocument/2006/relationships/slide" Target="slides/slide9.xml"/><Relationship Id="rId38" Type="http://schemas.openxmlformats.org/officeDocument/2006/relationships/font" Target="fonts/Barlow-italic.fntdata"/><Relationship Id="rId19" Type="http://schemas.openxmlformats.org/officeDocument/2006/relationships/font" Target="fonts/Raleway-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6d5bf14f5_0_18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6d5bf14f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f948c7c15e45b4c_10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f948c7c15e45b4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7094bfe751c03b2f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7094bfe751c03b2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ff4352869b7eb95_58: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ff4352869b7eb95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edb20fc1335ea64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edb20fc1335ea6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edb20fc1335ea64_2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edb20fc1335ea6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edb20fc1335ea64_4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edb20fc1335ea64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620f428cfc_0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620f428c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6c7562c068477498_6: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6c7562c06847749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f948c7c15e45b4c_2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f948c7c15e45b4c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620f428cfc_0_238: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620f428cf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80538" y="1720796"/>
            <a:ext cx="7668600" cy="4743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80530" y="6549978"/>
            <a:ext cx="7668600" cy="1831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80530" y="2556378"/>
            <a:ext cx="7668600" cy="453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80530" y="7285142"/>
            <a:ext cx="7668600" cy="3006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 name="Google Shape;51;p12"/>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6" name="Shape 56"/>
        <p:cNvGrpSpPr/>
        <p:nvPr/>
      </p:nvGrpSpPr>
      <p:grpSpPr>
        <a:xfrm>
          <a:off x="0" y="0"/>
          <a:ext cx="0" cy="0"/>
          <a:chOff x="0" y="0"/>
          <a:chExt cx="0" cy="0"/>
        </a:xfrm>
      </p:grpSpPr>
      <p:sp>
        <p:nvSpPr>
          <p:cNvPr id="57" name="Google Shape;57;p14"/>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14"/>
          <p:cNvGrpSpPr/>
          <p:nvPr/>
        </p:nvGrpSpPr>
        <p:grpSpPr>
          <a:xfrm>
            <a:off x="747169" y="2753239"/>
            <a:ext cx="671144" cy="105911"/>
            <a:chOff x="4580561" y="2589004"/>
            <a:chExt cx="1064464" cy="25200"/>
          </a:xfrm>
        </p:grpSpPr>
        <p:sp>
          <p:nvSpPr>
            <p:cNvPr id="59" name="Google Shape;59;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2" name="Google Shape;62;p14"/>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3" name="Google Shape;63;p1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747169" y="2753239"/>
            <a:ext cx="671144" cy="105911"/>
            <a:chOff x="4580561" y="2589004"/>
            <a:chExt cx="1064464" cy="25200"/>
          </a:xfrm>
        </p:grpSpPr>
        <p:sp>
          <p:nvSpPr>
            <p:cNvPr id="66" name="Google Shape;66;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15"/>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9" name="Google Shape;69;p1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16"/>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16"/>
          <p:cNvGrpSpPr/>
          <p:nvPr/>
        </p:nvGrpSpPr>
        <p:grpSpPr>
          <a:xfrm>
            <a:off x="747169" y="2753239"/>
            <a:ext cx="671144" cy="105911"/>
            <a:chOff x="4580561" y="2589004"/>
            <a:chExt cx="1064464" cy="25200"/>
          </a:xfrm>
        </p:grpSpPr>
        <p:sp>
          <p:nvSpPr>
            <p:cNvPr id="73" name="Google Shape;73;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16"/>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6" name="Google Shape;76;p16"/>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7" name="Google Shape;77;p1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7"/>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17"/>
          <p:cNvGrpSpPr/>
          <p:nvPr/>
        </p:nvGrpSpPr>
        <p:grpSpPr>
          <a:xfrm>
            <a:off x="747169" y="2753239"/>
            <a:ext cx="671144" cy="105911"/>
            <a:chOff x="4580561" y="2589004"/>
            <a:chExt cx="1064464" cy="25200"/>
          </a:xfrm>
        </p:grpSpPr>
        <p:sp>
          <p:nvSpPr>
            <p:cNvPr id="81" name="Google Shape;81;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17"/>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4" name="Google Shape;84;p17"/>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5" name="Google Shape;85;p17"/>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6" name="Google Shape;86;p1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 name="Google Shape;89;p18"/>
          <p:cNvGrpSpPr/>
          <p:nvPr/>
        </p:nvGrpSpPr>
        <p:grpSpPr>
          <a:xfrm>
            <a:off x="747169" y="2753239"/>
            <a:ext cx="671144" cy="105911"/>
            <a:chOff x="4580561" y="2589004"/>
            <a:chExt cx="1064464" cy="25200"/>
          </a:xfrm>
        </p:grpSpPr>
        <p:sp>
          <p:nvSpPr>
            <p:cNvPr id="90" name="Google Shape;90;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8"/>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3" name="Google Shape;93;p1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4" name="Shape 94"/>
        <p:cNvGrpSpPr/>
        <p:nvPr/>
      </p:nvGrpSpPr>
      <p:grpSpPr>
        <a:xfrm>
          <a:off x="0" y="0"/>
          <a:ext cx="0" cy="0"/>
          <a:chOff x="0" y="0"/>
          <a:chExt cx="0" cy="0"/>
        </a:xfrm>
      </p:grpSpPr>
      <p:sp>
        <p:nvSpPr>
          <p:cNvPr id="95" name="Google Shape;95;p1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19"/>
          <p:cNvGrpSpPr/>
          <p:nvPr/>
        </p:nvGrpSpPr>
        <p:grpSpPr>
          <a:xfrm>
            <a:off x="747169" y="2753239"/>
            <a:ext cx="671144" cy="105911"/>
            <a:chOff x="4580561" y="2589004"/>
            <a:chExt cx="1064464" cy="25200"/>
          </a:xfrm>
        </p:grpSpPr>
        <p:sp>
          <p:nvSpPr>
            <p:cNvPr id="97" name="Google Shape;97;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19"/>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0" name="Google Shape;100;p19"/>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1" name="Google Shape;101;p1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2" name="Shape 102"/>
        <p:cNvGrpSpPr/>
        <p:nvPr/>
      </p:nvGrpSpPr>
      <p:grpSpPr>
        <a:xfrm>
          <a:off x="0" y="0"/>
          <a:ext cx="0" cy="0"/>
          <a:chOff x="0" y="0"/>
          <a:chExt cx="0" cy="0"/>
        </a:xfrm>
      </p:grpSpPr>
      <p:grpSp>
        <p:nvGrpSpPr>
          <p:cNvPr id="103" name="Google Shape;103;p20"/>
          <p:cNvGrpSpPr/>
          <p:nvPr/>
        </p:nvGrpSpPr>
        <p:grpSpPr>
          <a:xfrm>
            <a:off x="747169" y="9635438"/>
            <a:ext cx="671144" cy="105911"/>
            <a:chOff x="4580561" y="2589004"/>
            <a:chExt cx="1064464" cy="25200"/>
          </a:xfrm>
        </p:grpSpPr>
        <p:sp>
          <p:nvSpPr>
            <p:cNvPr id="104" name="Google Shape;104;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20"/>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7" name="Google Shape;107;p2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8" name="Shape 108"/>
        <p:cNvGrpSpPr/>
        <p:nvPr/>
      </p:nvGrpSpPr>
      <p:grpSpPr>
        <a:xfrm>
          <a:off x="0" y="0"/>
          <a:ext cx="0" cy="0"/>
          <a:chOff x="0" y="0"/>
          <a:chExt cx="0" cy="0"/>
        </a:xfrm>
      </p:grpSpPr>
      <p:sp>
        <p:nvSpPr>
          <p:cNvPr id="109" name="Google Shape;109;p21"/>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21"/>
          <p:cNvGrpSpPr/>
          <p:nvPr/>
        </p:nvGrpSpPr>
        <p:grpSpPr>
          <a:xfrm>
            <a:off x="747169" y="2753239"/>
            <a:ext cx="671144" cy="105911"/>
            <a:chOff x="4580561" y="2589004"/>
            <a:chExt cx="1064464" cy="25200"/>
          </a:xfrm>
        </p:grpSpPr>
        <p:sp>
          <p:nvSpPr>
            <p:cNvPr id="111" name="Google Shape;111;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1"/>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4" name="Google Shape;114;p21"/>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5" name="Google Shape;115;p21"/>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6" name="Google Shape;116;p2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80530" y="4970853"/>
            <a:ext cx="7668600" cy="194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2"/>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19" name="Google Shape;119;p2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0" name="Shape 120"/>
        <p:cNvGrpSpPr/>
        <p:nvPr/>
      </p:nvGrpSpPr>
      <p:grpSpPr>
        <a:xfrm>
          <a:off x="0" y="0"/>
          <a:ext cx="0" cy="0"/>
          <a:chOff x="0" y="0"/>
          <a:chExt cx="0" cy="0"/>
        </a:xfrm>
      </p:grpSpPr>
      <p:grpSp>
        <p:nvGrpSpPr>
          <p:cNvPr id="121" name="Google Shape;121;p23"/>
          <p:cNvGrpSpPr/>
          <p:nvPr/>
        </p:nvGrpSpPr>
        <p:grpSpPr>
          <a:xfrm>
            <a:off x="747169" y="9635438"/>
            <a:ext cx="671144" cy="105911"/>
            <a:chOff x="4580561" y="2589004"/>
            <a:chExt cx="1064464" cy="25200"/>
          </a:xfrm>
        </p:grpSpPr>
        <p:sp>
          <p:nvSpPr>
            <p:cNvPr id="122" name="Google Shape;122;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23"/>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5" name="Google Shape;125;p23"/>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26" name="Google Shape;126;p2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4"/>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24"/>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5" name="Shape 135"/>
        <p:cNvGrpSpPr/>
        <p:nvPr/>
      </p:nvGrpSpPr>
      <p:grpSpPr>
        <a:xfrm>
          <a:off x="0" y="0"/>
          <a:ext cx="0" cy="0"/>
          <a:chOff x="0" y="0"/>
          <a:chExt cx="0" cy="0"/>
        </a:xfrm>
      </p:grpSpPr>
      <p:sp>
        <p:nvSpPr>
          <p:cNvPr id="136" name="Google Shape;136;p26"/>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6"/>
          <p:cNvGrpSpPr/>
          <p:nvPr/>
        </p:nvGrpSpPr>
        <p:grpSpPr>
          <a:xfrm>
            <a:off x="747169" y="2753239"/>
            <a:ext cx="671144" cy="105911"/>
            <a:chOff x="4580561" y="2589004"/>
            <a:chExt cx="1064464" cy="25200"/>
          </a:xfrm>
        </p:grpSpPr>
        <p:sp>
          <p:nvSpPr>
            <p:cNvPr id="138" name="Google Shape;138;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26"/>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41" name="Google Shape;141;p26"/>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2" name="Google Shape;142;p2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3" name="Shape 143"/>
        <p:cNvGrpSpPr/>
        <p:nvPr/>
      </p:nvGrpSpPr>
      <p:grpSpPr>
        <a:xfrm>
          <a:off x="0" y="0"/>
          <a:ext cx="0" cy="0"/>
          <a:chOff x="0" y="0"/>
          <a:chExt cx="0" cy="0"/>
        </a:xfrm>
      </p:grpSpPr>
      <p:grpSp>
        <p:nvGrpSpPr>
          <p:cNvPr id="144" name="Google Shape;144;p27"/>
          <p:cNvGrpSpPr/>
          <p:nvPr/>
        </p:nvGrpSpPr>
        <p:grpSpPr>
          <a:xfrm>
            <a:off x="747169" y="2753239"/>
            <a:ext cx="671144" cy="105911"/>
            <a:chOff x="4580561" y="2589004"/>
            <a:chExt cx="1064464" cy="25200"/>
          </a:xfrm>
        </p:grpSpPr>
        <p:sp>
          <p:nvSpPr>
            <p:cNvPr id="145" name="Google Shape;145;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7"/>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8" name="Google Shape;148;p2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28"/>
          <p:cNvGrpSpPr/>
          <p:nvPr/>
        </p:nvGrpSpPr>
        <p:grpSpPr>
          <a:xfrm>
            <a:off x="747169" y="2753239"/>
            <a:ext cx="671144" cy="105911"/>
            <a:chOff x="4580561" y="2589004"/>
            <a:chExt cx="1064464" cy="25200"/>
          </a:xfrm>
        </p:grpSpPr>
        <p:sp>
          <p:nvSpPr>
            <p:cNvPr id="152" name="Google Shape;152;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28"/>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5" name="Google Shape;155;p28"/>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6" name="Google Shape;156;p2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7" name="Shape 157"/>
        <p:cNvGrpSpPr/>
        <p:nvPr/>
      </p:nvGrpSpPr>
      <p:grpSpPr>
        <a:xfrm>
          <a:off x="0" y="0"/>
          <a:ext cx="0" cy="0"/>
          <a:chOff x="0" y="0"/>
          <a:chExt cx="0" cy="0"/>
        </a:xfrm>
      </p:grpSpPr>
      <p:sp>
        <p:nvSpPr>
          <p:cNvPr id="158" name="Google Shape;158;p2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29"/>
          <p:cNvGrpSpPr/>
          <p:nvPr/>
        </p:nvGrpSpPr>
        <p:grpSpPr>
          <a:xfrm>
            <a:off x="747169" y="2753239"/>
            <a:ext cx="671144" cy="105911"/>
            <a:chOff x="4580561" y="2589004"/>
            <a:chExt cx="1064464" cy="25200"/>
          </a:xfrm>
        </p:grpSpPr>
        <p:sp>
          <p:nvSpPr>
            <p:cNvPr id="160" name="Google Shape;160;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29"/>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3" name="Google Shape;163;p29"/>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4" name="Google Shape;164;p29"/>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5" name="Google Shape;165;p2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30"/>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30"/>
          <p:cNvGrpSpPr/>
          <p:nvPr/>
        </p:nvGrpSpPr>
        <p:grpSpPr>
          <a:xfrm>
            <a:off x="747169" y="2753239"/>
            <a:ext cx="671144" cy="105911"/>
            <a:chOff x="4580561" y="2589004"/>
            <a:chExt cx="1064464" cy="25200"/>
          </a:xfrm>
        </p:grpSpPr>
        <p:sp>
          <p:nvSpPr>
            <p:cNvPr id="169" name="Google Shape;169;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30"/>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2" name="Google Shape;172;p3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31"/>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31"/>
          <p:cNvGrpSpPr/>
          <p:nvPr/>
        </p:nvGrpSpPr>
        <p:grpSpPr>
          <a:xfrm>
            <a:off x="747169" y="2753239"/>
            <a:ext cx="671144" cy="105911"/>
            <a:chOff x="4580561" y="2589004"/>
            <a:chExt cx="1064464" cy="25200"/>
          </a:xfrm>
        </p:grpSpPr>
        <p:sp>
          <p:nvSpPr>
            <p:cNvPr id="176" name="Google Shape;176;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31"/>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9" name="Google Shape;179;p31"/>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0" name="Google Shape;180;p3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81" name="Shape 181"/>
        <p:cNvGrpSpPr/>
        <p:nvPr/>
      </p:nvGrpSpPr>
      <p:grpSpPr>
        <a:xfrm>
          <a:off x="0" y="0"/>
          <a:ext cx="0" cy="0"/>
          <a:chOff x="0" y="0"/>
          <a:chExt cx="0" cy="0"/>
        </a:xfrm>
      </p:grpSpPr>
      <p:grpSp>
        <p:nvGrpSpPr>
          <p:cNvPr id="182" name="Google Shape;182;p32"/>
          <p:cNvGrpSpPr/>
          <p:nvPr/>
        </p:nvGrpSpPr>
        <p:grpSpPr>
          <a:xfrm>
            <a:off x="747169" y="9635438"/>
            <a:ext cx="671144" cy="105911"/>
            <a:chOff x="4580561" y="2589004"/>
            <a:chExt cx="1064464" cy="25200"/>
          </a:xfrm>
        </p:grpSpPr>
        <p:sp>
          <p:nvSpPr>
            <p:cNvPr id="183" name="Google Shape;183;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32"/>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6" name="Google Shape;186;p3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80530" y="2663498"/>
            <a:ext cx="7668600" cy="7895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7" name="Shape 187"/>
        <p:cNvGrpSpPr/>
        <p:nvPr/>
      </p:nvGrpSpPr>
      <p:grpSpPr>
        <a:xfrm>
          <a:off x="0" y="0"/>
          <a:ext cx="0" cy="0"/>
          <a:chOff x="0" y="0"/>
          <a:chExt cx="0" cy="0"/>
        </a:xfrm>
      </p:grpSpPr>
      <p:sp>
        <p:nvSpPr>
          <p:cNvPr id="188" name="Google Shape;188;p33"/>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33"/>
          <p:cNvGrpSpPr/>
          <p:nvPr/>
        </p:nvGrpSpPr>
        <p:grpSpPr>
          <a:xfrm>
            <a:off x="747169" y="2753239"/>
            <a:ext cx="671144" cy="105911"/>
            <a:chOff x="4580561" y="2589004"/>
            <a:chExt cx="1064464" cy="25200"/>
          </a:xfrm>
        </p:grpSpPr>
        <p:sp>
          <p:nvSpPr>
            <p:cNvPr id="190" name="Google Shape;190;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33"/>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3" name="Google Shape;193;p33"/>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4" name="Google Shape;194;p33"/>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5" name="Google Shape;195;p3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6" name="Shape 196"/>
        <p:cNvGrpSpPr/>
        <p:nvPr/>
      </p:nvGrpSpPr>
      <p:grpSpPr>
        <a:xfrm>
          <a:off x="0" y="0"/>
          <a:ext cx="0" cy="0"/>
          <a:chOff x="0" y="0"/>
          <a:chExt cx="0" cy="0"/>
        </a:xfrm>
      </p:grpSpPr>
      <p:sp>
        <p:nvSpPr>
          <p:cNvPr id="197" name="Google Shape;197;p34"/>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98" name="Google Shape;198;p3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99" name="Shape 199"/>
        <p:cNvGrpSpPr/>
        <p:nvPr/>
      </p:nvGrpSpPr>
      <p:grpSpPr>
        <a:xfrm>
          <a:off x="0" y="0"/>
          <a:ext cx="0" cy="0"/>
          <a:chOff x="0" y="0"/>
          <a:chExt cx="0" cy="0"/>
        </a:xfrm>
      </p:grpSpPr>
      <p:grpSp>
        <p:nvGrpSpPr>
          <p:cNvPr id="200" name="Google Shape;200;p35"/>
          <p:cNvGrpSpPr/>
          <p:nvPr/>
        </p:nvGrpSpPr>
        <p:grpSpPr>
          <a:xfrm>
            <a:off x="747169" y="9635438"/>
            <a:ext cx="671144" cy="105911"/>
            <a:chOff x="4580561" y="2589004"/>
            <a:chExt cx="1064464" cy="25200"/>
          </a:xfrm>
        </p:grpSpPr>
        <p:sp>
          <p:nvSpPr>
            <p:cNvPr id="201" name="Google Shape;201;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35"/>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4" name="Google Shape;204;p35"/>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05" name="Google Shape;205;p3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3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36"/>
          <p:cNvSpPr/>
          <p:nvPr/>
        </p:nvSpPr>
        <p:spPr>
          <a:xfrm>
            <a:off x="-59400" y="11775050"/>
            <a:ext cx="8348400" cy="1983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36"/>
          <p:cNvCxnSpPr/>
          <p:nvPr/>
        </p:nvCxnSpPr>
        <p:spPr>
          <a:xfrm>
            <a:off x="1679550" y="936900"/>
            <a:ext cx="4870500" cy="0"/>
          </a:xfrm>
          <a:prstGeom prst="straightConnector1">
            <a:avLst/>
          </a:prstGeom>
          <a:noFill/>
          <a:ln cap="flat" cmpd="sng" w="38100">
            <a:solidFill>
              <a:srgbClr val="38761D"/>
            </a:solidFill>
            <a:prstDash val="solid"/>
            <a:round/>
            <a:headEnd len="med" w="med" type="oval"/>
            <a:tailEnd len="med" w="med" type="oval"/>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8053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34916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80530" y="1284053"/>
            <a:ext cx="2527200" cy="17466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80530" y="3211520"/>
            <a:ext cx="2527200" cy="734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41225" y="1040347"/>
            <a:ext cx="5730900" cy="9454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114800" y="-289"/>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38950" y="2850004"/>
            <a:ext cx="3640800" cy="3425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38950" y="6478218"/>
            <a:ext cx="3640800" cy="285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445550" y="1673418"/>
            <a:ext cx="3453300" cy="8539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80530" y="9777329"/>
            <a:ext cx="5398800" cy="1398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625212" y="10777212"/>
            <a:ext cx="493800" cy="90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54" name="Google Shape;54;p13"/>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5" name="Google Shape;55;p13"/>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33" name="Google Shape;133;p25"/>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4" name="Google Shape;134;p25"/>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hyperlink" Target="https://docs.google.com/presentation/d/1fhMMlJ9g1Xv2-fW9rYgzd_wLCiqCpGL7RacTXE8cvec/edit?usp=sharing" TargetMode="External"/><Relationship Id="rId4" Type="http://schemas.openxmlformats.org/officeDocument/2006/relationships/hyperlink" Target="https://docs.google.com/presentation/d/1TKjgKmuF8-7aGjiAgt-2f6dUWPkTI7rnH1d3RF0xuIw/edit"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openclinical.org/aisp_help.htm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213" name="Shape 213"/>
        <p:cNvGrpSpPr/>
        <p:nvPr/>
      </p:nvGrpSpPr>
      <p:grpSpPr>
        <a:xfrm>
          <a:off x="0" y="0"/>
          <a:ext cx="0" cy="0"/>
          <a:chOff x="0" y="0"/>
          <a:chExt cx="0" cy="0"/>
        </a:xfrm>
      </p:grpSpPr>
      <p:sp>
        <p:nvSpPr>
          <p:cNvPr id="214" name="Google Shape;214;p37"/>
          <p:cNvSpPr/>
          <p:nvPr/>
        </p:nvSpPr>
        <p:spPr>
          <a:xfrm>
            <a:off x="229400" y="4892175"/>
            <a:ext cx="7778819" cy="5764860"/>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7"/>
          <p:cNvSpPr/>
          <p:nvPr/>
        </p:nvSpPr>
        <p:spPr>
          <a:xfrm>
            <a:off x="1851900" y="10702451"/>
            <a:ext cx="6377700" cy="204600"/>
          </a:xfrm>
          <a:prstGeom prst="ellipse">
            <a:avLst/>
          </a:prstGeom>
          <a:solidFill>
            <a:srgbClr val="F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p:nvPr/>
        </p:nvSpPr>
        <p:spPr>
          <a:xfrm>
            <a:off x="1913833" y="9115328"/>
            <a:ext cx="544930" cy="507105"/>
          </a:xfrm>
          <a:custGeom>
            <a:rect b="b" l="l" r="r" t="t"/>
            <a:pathLst>
              <a:path extrusionOk="0" h="4733" w="5089">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2027340" y="9231148"/>
            <a:ext cx="538505" cy="760926"/>
          </a:xfrm>
          <a:custGeom>
            <a:rect b="b" l="l" r="r" t="t"/>
            <a:pathLst>
              <a:path extrusionOk="0" h="7102" w="5029">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2079381" y="8503119"/>
            <a:ext cx="552533" cy="998032"/>
          </a:xfrm>
          <a:custGeom>
            <a:rect b="b" l="l" r="r" t="t"/>
            <a:pathLst>
              <a:path extrusionOk="0" h="9315" w="516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p:nvPr/>
        </p:nvSpPr>
        <p:spPr>
          <a:xfrm>
            <a:off x="2176504" y="8594511"/>
            <a:ext cx="436886" cy="1328246"/>
          </a:xfrm>
          <a:custGeom>
            <a:rect b="b" l="l" r="r" t="t"/>
            <a:pathLst>
              <a:path extrusionOk="0" h="12397" w="408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7"/>
          <p:cNvSpPr/>
          <p:nvPr/>
        </p:nvSpPr>
        <p:spPr>
          <a:xfrm>
            <a:off x="2291402" y="9890500"/>
            <a:ext cx="807597" cy="894533"/>
          </a:xfrm>
          <a:custGeom>
            <a:rect b="b" l="l" r="r" t="t"/>
            <a:pathLst>
              <a:path extrusionOk="0" h="8349" w="7542">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2443029" y="9423896"/>
            <a:ext cx="2125431" cy="1361138"/>
          </a:xfrm>
          <a:custGeom>
            <a:rect b="b" l="l" r="r" t="t"/>
            <a:pathLst>
              <a:path extrusionOk="0" h="12704" w="19849">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2823489" y="9331004"/>
            <a:ext cx="1364520" cy="177642"/>
          </a:xfrm>
          <a:custGeom>
            <a:rect b="b" l="l" r="r" t="t"/>
            <a:pathLst>
              <a:path extrusionOk="0" h="1658" w="12743">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p:nvPr/>
        </p:nvSpPr>
        <p:spPr>
          <a:xfrm>
            <a:off x="3493604" y="9383290"/>
            <a:ext cx="21844" cy="1380317"/>
          </a:xfrm>
          <a:custGeom>
            <a:rect b="b" l="l" r="r" t="t"/>
            <a:pathLst>
              <a:path extrusionOk="0" h="12883" w="204">
                <a:moveTo>
                  <a:pt x="0" y="0"/>
                </a:moveTo>
                <a:lnTo>
                  <a:pt x="0" y="12883"/>
                </a:lnTo>
                <a:lnTo>
                  <a:pt x="203" y="12883"/>
                </a:lnTo>
                <a:lnTo>
                  <a:pt x="2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5109675" y="8013051"/>
            <a:ext cx="418254" cy="320142"/>
          </a:xfrm>
          <a:custGeom>
            <a:rect b="b" l="l" r="r" t="t"/>
            <a:pathLst>
              <a:path extrusionOk="0" h="2988" w="3906">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5363029" y="8145693"/>
            <a:ext cx="140275" cy="63321"/>
          </a:xfrm>
          <a:custGeom>
            <a:rect b="b" l="l" r="r" t="t"/>
            <a:pathLst>
              <a:path extrusionOk="0" h="591" w="131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7"/>
          <p:cNvSpPr/>
          <p:nvPr/>
        </p:nvSpPr>
        <p:spPr>
          <a:xfrm>
            <a:off x="5346539" y="8209335"/>
            <a:ext cx="115753" cy="47571"/>
          </a:xfrm>
          <a:custGeom>
            <a:rect b="b" l="l" r="r" t="t"/>
            <a:pathLst>
              <a:path extrusionOk="0" h="444" w="1081">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p:nvPr/>
        </p:nvSpPr>
        <p:spPr>
          <a:xfrm>
            <a:off x="5205298" y="8081836"/>
            <a:ext cx="89626" cy="81107"/>
          </a:xfrm>
          <a:custGeom>
            <a:rect b="b" l="l" r="r" t="t"/>
            <a:pathLst>
              <a:path extrusionOk="0" h="757" w="837">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5092863" y="8243942"/>
            <a:ext cx="328414" cy="2541099"/>
          </a:xfrm>
          <a:custGeom>
            <a:rect b="b" l="l" r="r" t="t"/>
            <a:pathLst>
              <a:path extrusionOk="0" h="23717" w="3067">
                <a:moveTo>
                  <a:pt x="2017" y="0"/>
                </a:moveTo>
                <a:lnTo>
                  <a:pt x="1" y="23717"/>
                </a:lnTo>
                <a:lnTo>
                  <a:pt x="1047" y="23717"/>
                </a:lnTo>
                <a:lnTo>
                  <a:pt x="3066" y="0"/>
                </a:lnTo>
                <a:close/>
              </a:path>
            </a:pathLst>
          </a:custGeom>
          <a:solidFill>
            <a:srgbClr val="DAD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a:off x="5136017" y="8209657"/>
            <a:ext cx="462264" cy="120107"/>
          </a:xfrm>
          <a:custGeom>
            <a:rect b="b" l="l" r="r" t="t"/>
            <a:pathLst>
              <a:path extrusionOk="0" h="1121" w="4317">
                <a:moveTo>
                  <a:pt x="1" y="0"/>
                </a:moveTo>
                <a:lnTo>
                  <a:pt x="1" y="1120"/>
                </a:lnTo>
                <a:lnTo>
                  <a:pt x="4316" y="1120"/>
                </a:lnTo>
                <a:lnTo>
                  <a:pt x="43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3948485" y="7462020"/>
            <a:ext cx="1265471" cy="912961"/>
          </a:xfrm>
          <a:custGeom>
            <a:rect b="b" l="l" r="r" t="t"/>
            <a:pathLst>
              <a:path extrusionOk="0" h="8521" w="11818">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p:nvPr/>
        </p:nvSpPr>
        <p:spPr>
          <a:xfrm>
            <a:off x="3558816" y="6989631"/>
            <a:ext cx="432603" cy="609212"/>
          </a:xfrm>
          <a:custGeom>
            <a:rect b="b" l="l" r="r" t="t"/>
            <a:pathLst>
              <a:path extrusionOk="0" h="5686" w="404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3762592" y="7129237"/>
            <a:ext cx="176040" cy="234642"/>
          </a:xfrm>
          <a:custGeom>
            <a:rect b="b" l="l" r="r" t="t"/>
            <a:pathLst>
              <a:path extrusionOk="0" h="2190" w="1644">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3615248" y="6518207"/>
            <a:ext cx="573949" cy="750319"/>
          </a:xfrm>
          <a:custGeom>
            <a:rect b="b" l="l" r="r" t="t"/>
            <a:pathLst>
              <a:path extrusionOk="0" h="7003" w="536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3994209" y="6862561"/>
            <a:ext cx="38977" cy="168964"/>
          </a:xfrm>
          <a:custGeom>
            <a:rect b="b" l="l" r="r" t="t"/>
            <a:pathLst>
              <a:path extrusionOk="0" h="1577" w="364">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3887877" y="6861811"/>
            <a:ext cx="25485" cy="35143"/>
          </a:xfrm>
          <a:custGeom>
            <a:rect b="b" l="l" r="r" t="t"/>
            <a:pathLst>
              <a:path extrusionOk="0" h="328" w="238">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4076233" y="6855704"/>
            <a:ext cx="25806" cy="34821"/>
          </a:xfrm>
          <a:custGeom>
            <a:rect b="b" l="l" r="r" t="t"/>
            <a:pathLst>
              <a:path extrusionOk="0" h="325" w="241">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3913255" y="7024667"/>
            <a:ext cx="46794" cy="52500"/>
          </a:xfrm>
          <a:custGeom>
            <a:rect b="b" l="l" r="r" t="t"/>
            <a:pathLst>
              <a:path extrusionOk="0" h="490" w="437">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3845366" y="6792169"/>
            <a:ext cx="98942" cy="32678"/>
          </a:xfrm>
          <a:custGeom>
            <a:rect b="b" l="l" r="r" t="t"/>
            <a:pathLst>
              <a:path extrusionOk="0" h="305" w="924">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4045180" y="6786062"/>
            <a:ext cx="87591" cy="27214"/>
          </a:xfrm>
          <a:custGeom>
            <a:rect b="b" l="l" r="r" t="t"/>
            <a:pathLst>
              <a:path extrusionOk="0" h="254" w="818">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3632702" y="6272852"/>
            <a:ext cx="319527" cy="261213"/>
          </a:xfrm>
          <a:custGeom>
            <a:rect b="b" l="l" r="r" t="t"/>
            <a:pathLst>
              <a:path extrusionOk="0" h="2438" w="2984">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2661368" y="8593868"/>
            <a:ext cx="2528266" cy="1620959"/>
          </a:xfrm>
          <a:custGeom>
            <a:rect b="b" l="l" r="r" t="t"/>
            <a:pathLst>
              <a:path extrusionOk="0" h="15129" w="23611">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4029867" y="6875418"/>
            <a:ext cx="176040" cy="101464"/>
          </a:xfrm>
          <a:custGeom>
            <a:rect b="b" l="l" r="r" t="t"/>
            <a:pathLst>
              <a:path extrusionOk="0" h="947" w="1644">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3811421" y="6886775"/>
            <a:ext cx="176040" cy="101571"/>
          </a:xfrm>
          <a:custGeom>
            <a:rect b="b" l="l" r="r" t="t"/>
            <a:pathLst>
              <a:path extrusionOk="0" h="948" w="1644">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3917860" y="6882489"/>
            <a:ext cx="136420" cy="28714"/>
          </a:xfrm>
          <a:custGeom>
            <a:rect b="b" l="l" r="r" t="t"/>
            <a:pathLst>
              <a:path extrusionOk="0" h="268" w="1274">
                <a:moveTo>
                  <a:pt x="1263" y="1"/>
                </a:moveTo>
                <a:lnTo>
                  <a:pt x="0" y="68"/>
                </a:lnTo>
                <a:lnTo>
                  <a:pt x="10" y="268"/>
                </a:lnTo>
                <a:lnTo>
                  <a:pt x="1273" y="201"/>
                </a:lnTo>
                <a:lnTo>
                  <a:pt x="1263"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3637735" y="6768597"/>
            <a:ext cx="188461" cy="145821"/>
          </a:xfrm>
          <a:custGeom>
            <a:rect b="b" l="l" r="r" t="t"/>
            <a:pathLst>
              <a:path extrusionOk="0" h="1361" w="1760">
                <a:moveTo>
                  <a:pt x="117" y="1"/>
                </a:moveTo>
                <a:lnTo>
                  <a:pt x="0" y="161"/>
                </a:lnTo>
                <a:lnTo>
                  <a:pt x="1643" y="1360"/>
                </a:lnTo>
                <a:lnTo>
                  <a:pt x="1760" y="1197"/>
                </a:lnTo>
                <a:lnTo>
                  <a:pt x="117"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3518875" y="6790883"/>
            <a:ext cx="168865" cy="216535"/>
          </a:xfrm>
          <a:custGeom>
            <a:rect b="b" l="l" r="r" t="t"/>
            <a:pathLst>
              <a:path extrusionOk="0" h="2021" w="1577">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3585587" y="6846811"/>
            <a:ext cx="58680" cy="93000"/>
          </a:xfrm>
          <a:custGeom>
            <a:rect b="b" l="l" r="r" t="t"/>
            <a:pathLst>
              <a:path extrusionOk="0" h="868" w="548">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3620924" y="6518207"/>
            <a:ext cx="471902" cy="278249"/>
          </a:xfrm>
          <a:custGeom>
            <a:rect b="b" l="l" r="r" t="t"/>
            <a:pathLst>
              <a:path extrusionOk="0" h="2597" w="4407">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4985889" y="7922623"/>
            <a:ext cx="82130" cy="422784"/>
          </a:xfrm>
          <a:custGeom>
            <a:rect b="b" l="l" r="r" t="t"/>
            <a:pathLst>
              <a:path extrusionOk="0" h="3946" w="767">
                <a:moveTo>
                  <a:pt x="566" y="0"/>
                </a:moveTo>
                <a:lnTo>
                  <a:pt x="0" y="3919"/>
                </a:lnTo>
                <a:lnTo>
                  <a:pt x="200" y="3945"/>
                </a:lnTo>
                <a:lnTo>
                  <a:pt x="766" y="2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3918181" y="9341719"/>
            <a:ext cx="198848" cy="613605"/>
          </a:xfrm>
          <a:custGeom>
            <a:rect b="b" l="l" r="r" t="t"/>
            <a:pathLst>
              <a:path extrusionOk="0" h="5727" w="1857">
                <a:moveTo>
                  <a:pt x="727" y="1"/>
                </a:moveTo>
                <a:lnTo>
                  <a:pt x="0" y="5726"/>
                </a:lnTo>
                <a:lnTo>
                  <a:pt x="1857" y="1"/>
                </a:ln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2950809" y="7440592"/>
            <a:ext cx="1170170" cy="1305317"/>
          </a:xfrm>
          <a:custGeom>
            <a:rect b="b" l="l" r="r" t="t"/>
            <a:pathLst>
              <a:path extrusionOk="0" h="12183" w="10928">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4718935" y="8285620"/>
            <a:ext cx="431747" cy="305142"/>
          </a:xfrm>
          <a:custGeom>
            <a:rect b="b" l="l" r="r" t="t"/>
            <a:pathLst>
              <a:path extrusionOk="0" h="2848" w="4032">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4990493" y="8427798"/>
            <a:ext cx="136741" cy="78214"/>
          </a:xfrm>
          <a:custGeom>
            <a:rect b="b" l="l" r="r" t="t"/>
            <a:pathLst>
              <a:path extrusionOk="0" h="730" w="1277">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4966614" y="8489190"/>
            <a:ext cx="114254" cy="60107"/>
          </a:xfrm>
          <a:custGeom>
            <a:rect b="b" l="l" r="r" t="t"/>
            <a:pathLst>
              <a:path extrusionOk="0" h="561" w="1067">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3270125" y="7967623"/>
            <a:ext cx="798710" cy="684426"/>
          </a:xfrm>
          <a:custGeom>
            <a:rect b="b" l="l" r="r" t="t"/>
            <a:pathLst>
              <a:path extrusionOk="0" h="6388" w="7459">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3651656" y="8593868"/>
            <a:ext cx="1137618" cy="154392"/>
          </a:xfrm>
          <a:custGeom>
            <a:rect b="b" l="l" r="r" t="t"/>
            <a:pathLst>
              <a:path extrusionOk="0" h="1441" w="10624">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3270125" y="7695482"/>
            <a:ext cx="1537776" cy="959461"/>
          </a:xfrm>
          <a:custGeom>
            <a:rect b="b" l="l" r="r" t="t"/>
            <a:pathLst>
              <a:path extrusionOk="0" h="8955" w="14361">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3911435" y="9987677"/>
            <a:ext cx="1061698" cy="21536"/>
          </a:xfrm>
          <a:custGeom>
            <a:rect b="b" l="l" r="r" t="t"/>
            <a:pathLst>
              <a:path extrusionOk="0" h="201" w="9915">
                <a:moveTo>
                  <a:pt x="0" y="1"/>
                </a:moveTo>
                <a:lnTo>
                  <a:pt x="0" y="201"/>
                </a:lnTo>
                <a:lnTo>
                  <a:pt x="9914" y="201"/>
                </a:lnTo>
                <a:lnTo>
                  <a:pt x="991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4439132" y="10214711"/>
            <a:ext cx="900757" cy="570320"/>
          </a:xfrm>
          <a:custGeom>
            <a:rect b="b" l="l" r="r" t="t"/>
            <a:pathLst>
              <a:path extrusionOk="0" h="5323" w="8412">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4941557" y="10368567"/>
            <a:ext cx="101833" cy="142928"/>
          </a:xfrm>
          <a:custGeom>
            <a:rect b="b" l="l" r="r" t="t"/>
            <a:pathLst>
              <a:path extrusionOk="0" h="1334" w="951">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944020" y="10419460"/>
            <a:ext cx="149698" cy="95357"/>
          </a:xfrm>
          <a:custGeom>
            <a:rect b="b" l="l" r="r" t="t"/>
            <a:pathLst>
              <a:path extrusionOk="0" h="890" w="1398">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3795787" y="10214711"/>
            <a:ext cx="900757" cy="570320"/>
          </a:xfrm>
          <a:custGeom>
            <a:rect b="b" l="l" r="r" t="t"/>
            <a:pathLst>
              <a:path extrusionOk="0" h="5323" w="8412">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4298213" y="10368567"/>
            <a:ext cx="101833" cy="142928"/>
          </a:xfrm>
          <a:custGeom>
            <a:rect b="b" l="l" r="r" t="t"/>
            <a:pathLst>
              <a:path extrusionOk="0" h="1334" w="951">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4300783" y="10419460"/>
            <a:ext cx="149591" cy="95357"/>
          </a:xfrm>
          <a:custGeom>
            <a:rect b="b" l="l" r="r" t="t"/>
            <a:pathLst>
              <a:path extrusionOk="0" h="890" w="1397">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4570521" y="8183621"/>
            <a:ext cx="109222" cy="458141"/>
          </a:xfrm>
          <a:custGeom>
            <a:rect b="b" l="l" r="r" t="t"/>
            <a:pathLst>
              <a:path extrusionOk="0" h="4276" w="1020">
                <a:moveTo>
                  <a:pt x="820" y="0"/>
                </a:moveTo>
                <a:lnTo>
                  <a:pt x="0" y="4235"/>
                </a:lnTo>
                <a:lnTo>
                  <a:pt x="197" y="4275"/>
                </a:lnTo>
                <a:lnTo>
                  <a:pt x="1020" y="36"/>
                </a:lnTo>
                <a:lnTo>
                  <a:pt x="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6464468" y="10293996"/>
            <a:ext cx="900864" cy="491034"/>
          </a:xfrm>
          <a:custGeom>
            <a:rect b="b" l="l" r="r" t="t"/>
            <a:pathLst>
              <a:path extrusionOk="0" h="4583" w="8413">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5505769" y="10293996"/>
            <a:ext cx="889942" cy="491034"/>
          </a:xfrm>
          <a:custGeom>
            <a:rect b="b" l="l" r="r" t="t"/>
            <a:pathLst>
              <a:path extrusionOk="0" h="4583" w="8311">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4966614" y="7462342"/>
            <a:ext cx="451771" cy="358177"/>
          </a:xfrm>
          <a:custGeom>
            <a:rect b="b" l="l" r="r" t="t"/>
            <a:pathLst>
              <a:path extrusionOk="0" h="3343" w="4219">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999381" y="7656161"/>
            <a:ext cx="121107" cy="106928"/>
          </a:xfrm>
          <a:custGeom>
            <a:rect b="b" l="l" r="r" t="t"/>
            <a:pathLst>
              <a:path extrusionOk="0" h="998" w="1131">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5055385" y="7708661"/>
            <a:ext cx="104724" cy="84428"/>
          </a:xfrm>
          <a:custGeom>
            <a:rect b="b" l="l" r="r" t="t"/>
            <a:pathLst>
              <a:path extrusionOk="0" h="788" w="978">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5153150" y="7562305"/>
            <a:ext cx="108258" cy="52286"/>
          </a:xfrm>
          <a:custGeom>
            <a:rect b="b" l="l" r="r" t="t"/>
            <a:pathLst>
              <a:path extrusionOk="0" h="488" w="1011">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p:nvPr/>
        </p:nvSpPr>
        <p:spPr>
          <a:xfrm>
            <a:off x="6350319" y="6047853"/>
            <a:ext cx="432603" cy="608784"/>
          </a:xfrm>
          <a:custGeom>
            <a:rect b="b" l="l" r="r" t="t"/>
            <a:pathLst>
              <a:path extrusionOk="0" h="5682" w="404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6402896" y="6187352"/>
            <a:ext cx="176254" cy="234642"/>
          </a:xfrm>
          <a:custGeom>
            <a:rect b="b" l="l" r="r" t="t"/>
            <a:pathLst>
              <a:path extrusionOk="0" h="2190" w="1646">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p:nvPr/>
        </p:nvSpPr>
        <p:spPr>
          <a:xfrm>
            <a:off x="6133800" y="5604500"/>
            <a:ext cx="567417" cy="750747"/>
          </a:xfrm>
          <a:custGeom>
            <a:rect b="b" l="l" r="r" t="t"/>
            <a:pathLst>
              <a:path extrusionOk="0" h="7007" w="5299">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p:nvPr/>
        </p:nvSpPr>
        <p:spPr>
          <a:xfrm>
            <a:off x="6297528" y="5958176"/>
            <a:ext cx="41226" cy="166071"/>
          </a:xfrm>
          <a:custGeom>
            <a:rect b="b" l="l" r="r" t="t"/>
            <a:pathLst>
              <a:path extrusionOk="0" h="1550" w="385">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7"/>
          <p:cNvSpPr/>
          <p:nvPr/>
        </p:nvSpPr>
        <p:spPr>
          <a:xfrm>
            <a:off x="6405680" y="5946711"/>
            <a:ext cx="26128" cy="35143"/>
          </a:xfrm>
          <a:custGeom>
            <a:rect b="b" l="l" r="r" t="t"/>
            <a:pathLst>
              <a:path extrusionOk="0" h="328" w="244">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6217217" y="5957854"/>
            <a:ext cx="25806" cy="35036"/>
          </a:xfrm>
          <a:custGeom>
            <a:rect b="b" l="l" r="r" t="t"/>
            <a:pathLst>
              <a:path extrusionOk="0" h="327" w="241">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6375697" y="6110317"/>
            <a:ext cx="45081" cy="56464"/>
          </a:xfrm>
          <a:custGeom>
            <a:rect b="b" l="l" r="r" t="t"/>
            <a:pathLst>
              <a:path extrusionOk="0" h="527" w="421">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p:nvPr/>
        </p:nvSpPr>
        <p:spPr>
          <a:xfrm>
            <a:off x="6367131" y="5878033"/>
            <a:ext cx="100013" cy="30000"/>
          </a:xfrm>
          <a:custGeom>
            <a:rect b="b" l="l" r="r" t="t"/>
            <a:pathLst>
              <a:path extrusionOk="0" h="280" w="934">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a:off x="6179738" y="5887462"/>
            <a:ext cx="87270" cy="29143"/>
          </a:xfrm>
          <a:custGeom>
            <a:rect b="b" l="l" r="r" t="t"/>
            <a:pathLst>
              <a:path extrusionOk="0" h="272" w="815">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6633656" y="5986890"/>
            <a:ext cx="321454" cy="260892"/>
          </a:xfrm>
          <a:custGeom>
            <a:rect b="b" l="l" r="r" t="t"/>
            <a:pathLst>
              <a:path extrusionOk="0" h="2435" w="3002">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6178775" y="5604500"/>
            <a:ext cx="510343" cy="257999"/>
          </a:xfrm>
          <a:custGeom>
            <a:rect b="b" l="l" r="r" t="t"/>
            <a:pathLst>
              <a:path extrusionOk="0" h="2408" w="4766">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6641152" y="5849641"/>
            <a:ext cx="161691" cy="218571"/>
          </a:xfrm>
          <a:custGeom>
            <a:rect b="b" l="l" r="r" t="t"/>
            <a:pathLst>
              <a:path extrusionOk="0" h="2040" w="151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
          <p:cNvSpPr/>
          <p:nvPr/>
        </p:nvSpPr>
        <p:spPr>
          <a:xfrm>
            <a:off x="6672634" y="5905676"/>
            <a:ext cx="57502" cy="91178"/>
          </a:xfrm>
          <a:custGeom>
            <a:rect b="b" l="l" r="r" t="t"/>
            <a:pathLst>
              <a:path extrusionOk="0" h="851" w="537">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a:off x="5731924" y="7600448"/>
            <a:ext cx="1579109" cy="2696562"/>
          </a:xfrm>
          <a:custGeom>
            <a:rect b="b" l="l" r="r" t="t"/>
            <a:pathLst>
              <a:path extrusionOk="0" h="25168" w="14747">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a:off x="6453117" y="8374977"/>
            <a:ext cx="100441" cy="1537066"/>
          </a:xfrm>
          <a:custGeom>
            <a:rect b="b" l="l" r="r" t="t"/>
            <a:pathLst>
              <a:path extrusionOk="0" h="14346" w="938">
                <a:moveTo>
                  <a:pt x="574" y="0"/>
                </a:moveTo>
                <a:lnTo>
                  <a:pt x="1" y="14346"/>
                </a:lnTo>
                <a:lnTo>
                  <a:pt x="937" y="7918"/>
                </a:lnTo>
                <a:lnTo>
                  <a:pt x="574" y="0"/>
                </a:lnTo>
                <a:close/>
              </a:path>
            </a:pathLst>
          </a:custGeom>
          <a:solidFill>
            <a:srgbClr val="B57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a:off x="5248131" y="6498385"/>
            <a:ext cx="1887392" cy="1283567"/>
          </a:xfrm>
          <a:custGeom>
            <a:rect b="b" l="l" r="r" t="t"/>
            <a:pathLst>
              <a:path extrusionOk="0" h="11980" w="17626">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a:off x="6350747" y="6498385"/>
            <a:ext cx="784789" cy="1102175"/>
          </a:xfrm>
          <a:custGeom>
            <a:rect b="b" l="l" r="r" t="t"/>
            <a:pathLst>
              <a:path extrusionOk="0" h="10287" w="7329">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
          <p:cNvSpPr/>
          <p:nvPr/>
        </p:nvSpPr>
        <p:spPr>
          <a:xfrm>
            <a:off x="6035928" y="7142523"/>
            <a:ext cx="110828" cy="424606"/>
          </a:xfrm>
          <a:custGeom>
            <a:rect b="b" l="l" r="r" t="t"/>
            <a:pathLst>
              <a:path extrusionOk="0" h="3963" w="1035">
                <a:moveTo>
                  <a:pt x="1034" y="0"/>
                </a:moveTo>
                <a:lnTo>
                  <a:pt x="1" y="3962"/>
                </a:lnTo>
                <a:cubicBezTo>
                  <a:pt x="294" y="3789"/>
                  <a:pt x="551" y="3612"/>
                  <a:pt x="751" y="3425"/>
                </a:cubicBezTo>
                <a:lnTo>
                  <a:pt x="1034"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p:nvPr/>
        </p:nvSpPr>
        <p:spPr>
          <a:xfrm>
            <a:off x="5727641" y="6520135"/>
            <a:ext cx="665288" cy="3210632"/>
          </a:xfrm>
          <a:custGeom>
            <a:rect b="b" l="l" r="r" t="t"/>
            <a:pathLst>
              <a:path extrusionOk="0" h="29966" w="6213">
                <a:moveTo>
                  <a:pt x="6213" y="0"/>
                </a:moveTo>
                <a:lnTo>
                  <a:pt x="3630" y="9234"/>
                </a:lnTo>
                <a:lnTo>
                  <a:pt x="1" y="29965"/>
                </a:lnTo>
                <a:lnTo>
                  <a:pt x="5042" y="29965"/>
                </a:lnTo>
                <a:lnTo>
                  <a:pt x="6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6781428" y="6498385"/>
            <a:ext cx="557137" cy="3232382"/>
          </a:xfrm>
          <a:custGeom>
            <a:rect b="b" l="l" r="r" t="t"/>
            <a:pathLst>
              <a:path extrusionOk="0" h="30169" w="5203">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a:off x="6781428" y="7060345"/>
            <a:ext cx="366642" cy="829069"/>
          </a:xfrm>
          <a:custGeom>
            <a:rect b="b" l="l" r="r" t="t"/>
            <a:pathLst>
              <a:path extrusionOk="0" h="7738" w="3424">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6444550" y="7276343"/>
            <a:ext cx="336981" cy="324213"/>
          </a:xfrm>
          <a:custGeom>
            <a:rect b="b" l="l" r="r" t="t"/>
            <a:pathLst>
              <a:path extrusionOk="0" h="3026" w="3147">
                <a:moveTo>
                  <a:pt x="3146" y="0"/>
                </a:moveTo>
                <a:lnTo>
                  <a:pt x="1" y="1733"/>
                </a:lnTo>
                <a:lnTo>
                  <a:pt x="477" y="3026"/>
                </a:lnTo>
                <a:lnTo>
                  <a:pt x="3146" y="3026"/>
                </a:lnTo>
                <a:lnTo>
                  <a:pt x="3146" y="0"/>
                </a:lnTo>
                <a:close/>
              </a:path>
            </a:pathLst>
          </a:custGeom>
          <a:solidFill>
            <a:srgbClr val="4D8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495628" y="7600448"/>
            <a:ext cx="285904" cy="306963"/>
          </a:xfrm>
          <a:custGeom>
            <a:rect b="b" l="l" r="r" t="t"/>
            <a:pathLst>
              <a:path extrusionOk="0" h="2865" w="2670">
                <a:moveTo>
                  <a:pt x="0" y="1"/>
                </a:moveTo>
                <a:lnTo>
                  <a:pt x="1057" y="2864"/>
                </a:lnTo>
                <a:cubicBezTo>
                  <a:pt x="1057" y="2864"/>
                  <a:pt x="1686" y="2837"/>
                  <a:pt x="2669" y="2697"/>
                </a:cubicBezTo>
                <a:lnTo>
                  <a:pt x="2669" y="1"/>
                </a:lnTo>
                <a:close/>
              </a:path>
            </a:pathLst>
          </a:custGeom>
          <a:solidFill>
            <a:srgbClr val="B823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6189804" y="7086059"/>
            <a:ext cx="968967" cy="1115139"/>
          </a:xfrm>
          <a:custGeom>
            <a:rect b="b" l="l" r="r" t="t"/>
            <a:pathLst>
              <a:path extrusionOk="0" h="10408" w="9049">
                <a:moveTo>
                  <a:pt x="5765" y="0"/>
                </a:moveTo>
                <a:lnTo>
                  <a:pt x="0" y="2826"/>
                </a:lnTo>
                <a:lnTo>
                  <a:pt x="3266" y="10407"/>
                </a:lnTo>
                <a:lnTo>
                  <a:pt x="9048" y="7768"/>
                </a:lnTo>
                <a:lnTo>
                  <a:pt x="5765" y="0"/>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a:off x="6198370" y="7510555"/>
            <a:ext cx="446845" cy="337070"/>
          </a:xfrm>
          <a:custGeom>
            <a:rect b="b" l="l" r="r" t="t"/>
            <a:pathLst>
              <a:path extrusionOk="0" h="3146" w="4173">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a:off x="6226854" y="7685518"/>
            <a:ext cx="128282" cy="96428"/>
          </a:xfrm>
          <a:custGeom>
            <a:rect b="b" l="l" r="r" t="t"/>
            <a:pathLst>
              <a:path extrusionOk="0" h="900" w="1198">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6279324" y="7741875"/>
            <a:ext cx="109650" cy="75535"/>
          </a:xfrm>
          <a:custGeom>
            <a:rect b="b" l="l" r="r" t="t"/>
            <a:pathLst>
              <a:path extrusionOk="0" h="705" w="1024">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6504837" y="6498385"/>
            <a:ext cx="1097035" cy="1348174"/>
          </a:xfrm>
          <a:custGeom>
            <a:rect b="b" l="l" r="r" t="t"/>
            <a:pathLst>
              <a:path extrusionOk="0" h="12583" w="10245">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6772862" y="6491957"/>
            <a:ext cx="233113" cy="655284"/>
          </a:xfrm>
          <a:custGeom>
            <a:rect b="b" l="l" r="r" t="t"/>
            <a:pathLst>
              <a:path extrusionOk="0" h="6116" w="2177">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6168066" y="6513707"/>
            <a:ext cx="233434" cy="710676"/>
          </a:xfrm>
          <a:custGeom>
            <a:rect b="b" l="l" r="r" t="t"/>
            <a:pathLst>
              <a:path extrusionOk="0" h="6633" w="218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7073974" y="10467245"/>
            <a:ext cx="344798" cy="425570"/>
          </a:xfrm>
          <a:custGeom>
            <a:rect b="b" l="l" r="r" t="t"/>
            <a:pathLst>
              <a:path extrusionOk="0" h="3972" w="322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6050598" y="10467245"/>
            <a:ext cx="344798" cy="425570"/>
          </a:xfrm>
          <a:custGeom>
            <a:rect b="b" l="l" r="r" t="t"/>
            <a:pathLst>
              <a:path extrusionOk="0" h="3972" w="322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5756660" y="9553860"/>
            <a:ext cx="517411" cy="21536"/>
          </a:xfrm>
          <a:custGeom>
            <a:rect b="b" l="l" r="r" t="t"/>
            <a:pathLst>
              <a:path extrusionOk="0" h="201" w="4832">
                <a:moveTo>
                  <a:pt x="0" y="0"/>
                </a:moveTo>
                <a:lnTo>
                  <a:pt x="0" y="200"/>
                </a:lnTo>
                <a:lnTo>
                  <a:pt x="4831" y="200"/>
                </a:lnTo>
                <a:lnTo>
                  <a:pt x="483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6781428" y="9553860"/>
            <a:ext cx="540647" cy="21536"/>
          </a:xfrm>
          <a:custGeom>
            <a:rect b="b" l="l" r="r" t="t"/>
            <a:pathLst>
              <a:path extrusionOk="0" h="201" w="5049">
                <a:moveTo>
                  <a:pt x="0" y="0"/>
                </a:moveTo>
                <a:lnTo>
                  <a:pt x="0" y="200"/>
                </a:lnTo>
                <a:lnTo>
                  <a:pt x="5049" y="200"/>
                </a:lnTo>
                <a:lnTo>
                  <a:pt x="5049"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6667601" y="7717232"/>
            <a:ext cx="73671" cy="73714"/>
          </a:xfrm>
          <a:custGeom>
            <a:rect b="b" l="l" r="r" t="t"/>
            <a:pathLst>
              <a:path extrusionOk="0" h="688" w="688">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5426100" y="7646197"/>
            <a:ext cx="73671" cy="73285"/>
          </a:xfrm>
          <a:custGeom>
            <a:rect b="b" l="l" r="r" t="t"/>
            <a:pathLst>
              <a:path extrusionOk="0" h="684" w="688">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229400" y="278175"/>
            <a:ext cx="7778819" cy="2541112"/>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1" name="Google Shape;311;p37"/>
          <p:cNvCxnSpPr/>
          <p:nvPr/>
        </p:nvCxnSpPr>
        <p:spPr>
          <a:xfrm>
            <a:off x="521350" y="166850"/>
            <a:ext cx="0" cy="3514500"/>
          </a:xfrm>
          <a:prstGeom prst="straightConnector1">
            <a:avLst/>
          </a:prstGeom>
          <a:noFill/>
          <a:ln cap="flat" cmpd="sng" w="76200">
            <a:solidFill>
              <a:srgbClr val="FFFFFF"/>
            </a:solidFill>
            <a:prstDash val="dash"/>
            <a:round/>
            <a:headEnd len="med" w="med" type="none"/>
            <a:tailEnd len="med" w="med" type="none"/>
          </a:ln>
        </p:spPr>
      </p:cxnSp>
      <p:sp>
        <p:nvSpPr>
          <p:cNvPr id="312" name="Google Shape;312;p37"/>
          <p:cNvSpPr txBox="1"/>
          <p:nvPr/>
        </p:nvSpPr>
        <p:spPr>
          <a:xfrm>
            <a:off x="0" y="2819275"/>
            <a:ext cx="8229600" cy="207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400">
                <a:solidFill>
                  <a:srgbClr val="FFFFFF"/>
                </a:solidFill>
                <a:latin typeface="Barlow"/>
                <a:ea typeface="Barlow"/>
                <a:cs typeface="Barlow"/>
                <a:sym typeface="Barlow"/>
              </a:rPr>
              <a:t>CLINICAL DECISION SUPPORT SYSTEM</a:t>
            </a:r>
            <a:endParaRPr b="1" sz="6400">
              <a:solidFill>
                <a:srgbClr val="FFFFFF"/>
              </a:solidFill>
              <a:latin typeface="Barlow"/>
              <a:ea typeface="Barlow"/>
              <a:cs typeface="Barlow"/>
              <a:sym typeface="Barlow"/>
            </a:endParaRPr>
          </a:p>
        </p:txBody>
      </p:sp>
      <p:cxnSp>
        <p:nvCxnSpPr>
          <p:cNvPr id="313" name="Google Shape;313;p37"/>
          <p:cNvCxnSpPr/>
          <p:nvPr/>
        </p:nvCxnSpPr>
        <p:spPr>
          <a:xfrm>
            <a:off x="7751575" y="6547163"/>
            <a:ext cx="21000" cy="5192700"/>
          </a:xfrm>
          <a:prstGeom prst="straightConnector1">
            <a:avLst/>
          </a:prstGeom>
          <a:noFill/>
          <a:ln cap="flat" cmpd="sng" w="76200">
            <a:solidFill>
              <a:srgbClr val="FFFFFF"/>
            </a:solidFill>
            <a:prstDash val="dash"/>
            <a:round/>
            <a:headEnd len="med" w="med" type="none"/>
            <a:tailEnd len="med" w="med" type="none"/>
          </a:ln>
        </p:spPr>
      </p:cxnSp>
      <p:sp>
        <p:nvSpPr>
          <p:cNvPr id="314" name="Google Shape;314;p37"/>
          <p:cNvSpPr txBox="1"/>
          <p:nvPr/>
        </p:nvSpPr>
        <p:spPr>
          <a:xfrm>
            <a:off x="2496863" y="5085800"/>
            <a:ext cx="3243900" cy="5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solidFill>
                  <a:srgbClr val="FFFFFF"/>
                </a:solidFill>
                <a:latin typeface="Lora"/>
                <a:ea typeface="Lora"/>
                <a:cs typeface="Lora"/>
                <a:sym typeface="Lora"/>
                <a:hlinkClick r:id="rId3">
                  <a:extLst>
                    <a:ext uri="{A12FA001-AC4F-418D-AE19-62706E023703}">
                      <ahyp:hlinkClr val="tx"/>
                    </a:ext>
                  </a:extLst>
                </a:hlinkClick>
              </a:rPr>
              <a:t>Summary of the Book</a:t>
            </a:r>
            <a:endParaRPr b="1" sz="2400">
              <a:solidFill>
                <a:srgbClr val="FFFFFF"/>
              </a:solidFill>
              <a:latin typeface="Lora"/>
              <a:ea typeface="Lora"/>
              <a:cs typeface="Lora"/>
              <a:sym typeface="Lora"/>
            </a:endParaRPr>
          </a:p>
        </p:txBody>
      </p:sp>
      <p:sp>
        <p:nvSpPr>
          <p:cNvPr id="315" name="Google Shape;315;p37"/>
          <p:cNvSpPr txBox="1"/>
          <p:nvPr/>
        </p:nvSpPr>
        <p:spPr>
          <a:xfrm>
            <a:off x="6369550" y="10952475"/>
            <a:ext cx="13644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FFFFFF"/>
                </a:solidFill>
                <a:latin typeface="Barlow"/>
                <a:ea typeface="Barlow"/>
                <a:cs typeface="Barlow"/>
                <a:sym typeface="Barlow"/>
                <a:hlinkClick r:id="rId4">
                  <a:extLst>
                    <a:ext uri="{A12FA001-AC4F-418D-AE19-62706E023703}">
                      <ahyp:hlinkClr val="tx"/>
                    </a:ext>
                  </a:extLst>
                </a:hlinkClick>
              </a:rPr>
              <a:t>Editing File</a:t>
            </a:r>
            <a:endParaRPr b="1" sz="1800">
              <a:solidFill>
                <a:srgbClr val="FFFFFF"/>
              </a:solidFill>
              <a:latin typeface="Barlow"/>
              <a:ea typeface="Barlow"/>
              <a:cs typeface="Barlow"/>
              <a:sym typeface="Barlow"/>
            </a:endParaRPr>
          </a:p>
        </p:txBody>
      </p:sp>
      <p:sp>
        <p:nvSpPr>
          <p:cNvPr id="316" name="Google Shape;316;p37"/>
          <p:cNvSpPr txBox="1"/>
          <p:nvPr/>
        </p:nvSpPr>
        <p:spPr>
          <a:xfrm>
            <a:off x="229400" y="9443000"/>
            <a:ext cx="19965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Color index:</a:t>
            </a:r>
            <a:endParaRPr b="1">
              <a:solidFill>
                <a:srgbClr val="FFFFFF"/>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Important</a:t>
            </a:r>
            <a:endParaRPr b="1">
              <a:solidFill>
                <a:srgbClr val="FF0000"/>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b="1" lang="en">
                <a:solidFill>
                  <a:srgbClr val="BF9000"/>
                </a:solidFill>
                <a:latin typeface="Lora"/>
                <a:ea typeface="Lora"/>
                <a:cs typeface="Lora"/>
                <a:sym typeface="Lora"/>
              </a:rPr>
              <a:t>Golden notes</a:t>
            </a:r>
            <a:endParaRPr b="1">
              <a:solidFill>
                <a:srgbClr val="BF9000"/>
              </a:solidFill>
              <a:latin typeface="Lora"/>
              <a:ea typeface="Lora"/>
              <a:cs typeface="Lora"/>
              <a:sym typeface="Lora"/>
            </a:endParaRPr>
          </a:p>
          <a:p>
            <a:pPr indent="-317500" lvl="0" marL="457200" rtl="0" algn="l">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Doctors notes</a:t>
            </a:r>
            <a:endParaRPr b="1">
              <a:solidFill>
                <a:srgbClr val="6AA84F"/>
              </a:solidFill>
              <a:latin typeface="Lora"/>
              <a:ea typeface="Lora"/>
              <a:cs typeface="Lora"/>
              <a:sym typeface="Lora"/>
            </a:endParaRPr>
          </a:p>
        </p:txBody>
      </p:sp>
      <p:pic>
        <p:nvPicPr>
          <p:cNvPr id="317" name="Google Shape;317;p37"/>
          <p:cNvPicPr preferRelativeResize="0"/>
          <p:nvPr/>
        </p:nvPicPr>
        <p:blipFill>
          <a:blip r:embed="rId5">
            <a:alphaModFix/>
          </a:blip>
          <a:stretch>
            <a:fillRect/>
          </a:stretch>
        </p:blipFill>
        <p:spPr>
          <a:xfrm>
            <a:off x="7005975" y="393256"/>
            <a:ext cx="929599" cy="929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5" name="Shape 455"/>
        <p:cNvGrpSpPr/>
        <p:nvPr/>
      </p:nvGrpSpPr>
      <p:grpSpPr>
        <a:xfrm>
          <a:off x="0" y="0"/>
          <a:ext cx="0" cy="0"/>
          <a:chOff x="0" y="0"/>
          <a:chExt cx="0" cy="0"/>
        </a:xfrm>
      </p:grpSpPr>
      <p:sp>
        <p:nvSpPr>
          <p:cNvPr id="456" name="Google Shape;456;p46"/>
          <p:cNvSpPr txBox="1"/>
          <p:nvPr/>
        </p:nvSpPr>
        <p:spPr>
          <a:xfrm>
            <a:off x="3390905" y="304550"/>
            <a:ext cx="1447800" cy="76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Lora"/>
                <a:ea typeface="Lora"/>
                <a:cs typeface="Lora"/>
                <a:sym typeface="Lora"/>
              </a:rPr>
              <a:t>Quiz</a:t>
            </a:r>
            <a:endParaRPr b="1" sz="3600">
              <a:solidFill>
                <a:srgbClr val="00854C"/>
              </a:solidFill>
              <a:latin typeface="Lora"/>
              <a:ea typeface="Lora"/>
              <a:cs typeface="Lora"/>
              <a:sym typeface="Lora"/>
            </a:endParaRPr>
          </a:p>
        </p:txBody>
      </p:sp>
      <p:sp>
        <p:nvSpPr>
          <p:cNvPr id="457" name="Google Shape;457;p46"/>
          <p:cNvSpPr/>
          <p:nvPr/>
        </p:nvSpPr>
        <p:spPr>
          <a:xfrm>
            <a:off x="5166100" y="11238025"/>
            <a:ext cx="2839800" cy="326100"/>
          </a:xfrm>
          <a:prstGeom prst="roundRect">
            <a:avLst>
              <a:gd fmla="val 0" name="adj"/>
            </a:avLst>
          </a:prstGeom>
          <a:noFill/>
          <a:ln cap="flat" cmpd="sng" w="952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CCCCCC"/>
                </a:solidFill>
                <a:latin typeface="Lora"/>
                <a:ea typeface="Lora"/>
                <a:cs typeface="Lora"/>
                <a:sym typeface="Lora"/>
              </a:rPr>
              <a:t>1:A   2:B.  3:B  4:A.  5:C. 6:C.</a:t>
            </a:r>
            <a:endParaRPr>
              <a:solidFill>
                <a:srgbClr val="CCCCCC"/>
              </a:solidFill>
              <a:latin typeface="Lora"/>
              <a:ea typeface="Lora"/>
              <a:cs typeface="Lora"/>
              <a:sym typeface="Lora"/>
            </a:endParaRPr>
          </a:p>
        </p:txBody>
      </p:sp>
      <p:sp>
        <p:nvSpPr>
          <p:cNvPr id="458" name="Google Shape;458;p46"/>
          <p:cNvSpPr txBox="1"/>
          <p:nvPr/>
        </p:nvSpPr>
        <p:spPr>
          <a:xfrm>
            <a:off x="0" y="1436375"/>
            <a:ext cx="4019400" cy="78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Lora"/>
                <a:ea typeface="Lora"/>
                <a:cs typeface="Lora"/>
                <a:sym typeface="Lora"/>
              </a:rPr>
              <a:t>Q1: “It provides the right information to the right person in the right format through the right channel at the right point in workflow to improve health care decisions and outcomes”</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Which one of the following describes the above statement?</a:t>
            </a:r>
            <a:endParaRPr b="1"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A)CDSS</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B)PACS.C)ICD10.</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D)</a:t>
            </a:r>
            <a:r>
              <a:rPr lang="en" sz="1600">
                <a:latin typeface="Lora"/>
                <a:ea typeface="Lora"/>
                <a:cs typeface="Lora"/>
                <a:sym typeface="Lora"/>
              </a:rPr>
              <a:t>RIS.</a:t>
            </a:r>
            <a:endParaRPr sz="1600">
              <a:latin typeface="Lora"/>
              <a:ea typeface="Lora"/>
              <a:cs typeface="Lora"/>
              <a:sym typeface="Lora"/>
            </a:endParaRPr>
          </a:p>
          <a:p>
            <a:pPr indent="0" lvl="0" marL="0" rtl="0" algn="l">
              <a:spcBef>
                <a:spcPts val="0"/>
              </a:spcBef>
              <a:spcAft>
                <a:spcPts val="0"/>
              </a:spcAft>
              <a:buNone/>
            </a:pPr>
            <a:r>
              <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Q2: “Pop up alerts” is a feature of which of the following functional components of EHR?</a:t>
            </a:r>
            <a:endParaRPr b="1"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A)integrated view of patient data.</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B)CDSS.</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C)Access to knowledge resources</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D)communication and reporting tools.</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Q3)Which of the following is a Drawback of CDSS?</a:t>
            </a:r>
            <a:endParaRPr b="1"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A)flexibility </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B)Legal implication</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C)Faster use </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D)changing relation between patient and the physician</a:t>
            </a:r>
            <a:endParaRPr sz="16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   </a:t>
            </a:r>
            <a:endParaRPr>
              <a:latin typeface="Lora"/>
              <a:ea typeface="Lora"/>
              <a:cs typeface="Lora"/>
              <a:sym typeface="Lora"/>
            </a:endParaRPr>
          </a:p>
        </p:txBody>
      </p:sp>
      <p:sp>
        <p:nvSpPr>
          <p:cNvPr id="459" name="Google Shape;459;p46"/>
          <p:cNvSpPr txBox="1"/>
          <p:nvPr/>
        </p:nvSpPr>
        <p:spPr>
          <a:xfrm>
            <a:off x="4114800" y="1436375"/>
            <a:ext cx="4114800" cy="78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chemeClr val="dk1"/>
                </a:solidFill>
                <a:latin typeface="Lora"/>
                <a:ea typeface="Lora"/>
                <a:cs typeface="Lora"/>
                <a:sym typeface="Lora"/>
              </a:rPr>
              <a:t>Q4)Which one of the following is an example of CDSS?</a:t>
            </a:r>
            <a:endParaRPr b="1" sz="16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600">
                <a:solidFill>
                  <a:schemeClr val="dk1"/>
                </a:solidFill>
                <a:latin typeface="Lora"/>
                <a:ea typeface="Lora"/>
                <a:cs typeface="Lora"/>
                <a:sym typeface="Lora"/>
              </a:rPr>
              <a:t>A)MYCIN</a:t>
            </a:r>
            <a:endParaRPr sz="16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600">
                <a:solidFill>
                  <a:schemeClr val="dk1"/>
                </a:solidFill>
                <a:latin typeface="Lora"/>
                <a:ea typeface="Lora"/>
                <a:cs typeface="Lora"/>
                <a:sym typeface="Lora"/>
              </a:rPr>
              <a:t>B)PACS</a:t>
            </a:r>
            <a:endParaRPr sz="16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600">
                <a:solidFill>
                  <a:schemeClr val="dk1"/>
                </a:solidFill>
                <a:latin typeface="Lora"/>
                <a:ea typeface="Lora"/>
                <a:cs typeface="Lora"/>
                <a:sym typeface="Lora"/>
              </a:rPr>
              <a:t>C)HIPPA</a:t>
            </a:r>
            <a:endParaRPr sz="1600">
              <a:solidFill>
                <a:schemeClr val="dk1"/>
              </a:solidFill>
              <a:latin typeface="Lora"/>
              <a:ea typeface="Lora"/>
              <a:cs typeface="Lora"/>
              <a:sym typeface="Lora"/>
            </a:endParaRPr>
          </a:p>
          <a:p>
            <a:pPr indent="0" lvl="0" marL="0" rtl="0" algn="l">
              <a:spcBef>
                <a:spcPts val="0"/>
              </a:spcBef>
              <a:spcAft>
                <a:spcPts val="0"/>
              </a:spcAft>
              <a:buNone/>
            </a:pPr>
            <a:r>
              <a:rPr lang="en" sz="1600">
                <a:solidFill>
                  <a:schemeClr val="dk1"/>
                </a:solidFill>
                <a:latin typeface="Lora"/>
                <a:ea typeface="Lora"/>
                <a:cs typeface="Lora"/>
                <a:sym typeface="Lora"/>
              </a:rPr>
              <a:t>D)CPOE</a:t>
            </a:r>
            <a:endParaRPr sz="1600">
              <a:solidFill>
                <a:schemeClr val="dk1"/>
              </a:solidFill>
              <a:latin typeface="Lora"/>
              <a:ea typeface="Lora"/>
              <a:cs typeface="Lora"/>
              <a:sym typeface="Lora"/>
            </a:endParaRPr>
          </a:p>
          <a:p>
            <a:pPr indent="0" lvl="0" marL="0" rtl="0" algn="l">
              <a:spcBef>
                <a:spcPts val="0"/>
              </a:spcBef>
              <a:spcAft>
                <a:spcPts val="0"/>
              </a:spcAft>
              <a:buNone/>
            </a:pPr>
            <a:r>
              <a:t/>
            </a:r>
            <a:endParaRPr sz="1600">
              <a:solidFill>
                <a:schemeClr val="dk1"/>
              </a:solidFill>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Q5)Why do we need expert system in CDSS?</a:t>
            </a:r>
            <a:endParaRPr b="1"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A­)Preservation of knowledge</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B­)Sharing of knowledge between clinician</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C­)Aid in decision making</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D)</a:t>
            </a:r>
            <a:r>
              <a:rPr lang="en" sz="1600">
                <a:latin typeface="Lora"/>
                <a:ea typeface="Lora"/>
                <a:cs typeface="Lora"/>
                <a:sym typeface="Lora"/>
              </a:rPr>
              <a:t>Collection</a:t>
            </a:r>
            <a:r>
              <a:rPr lang="en" sz="1600">
                <a:latin typeface="Lora"/>
                <a:ea typeface="Lora"/>
                <a:cs typeface="Lora"/>
                <a:sym typeface="Lora"/>
              </a:rPr>
              <a:t> of data.</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Q6)Which of the following is a example of unsupervised </a:t>
            </a:r>
            <a:r>
              <a:rPr b="1" lang="en" sz="1600">
                <a:latin typeface="Lora"/>
                <a:ea typeface="Lora"/>
                <a:cs typeface="Lora"/>
                <a:sym typeface="Lora"/>
              </a:rPr>
              <a:t>learning?</a:t>
            </a:r>
            <a:endParaRPr b="1" sz="1600">
              <a:latin typeface="Lora"/>
              <a:ea typeface="Lora"/>
              <a:cs typeface="Lora"/>
              <a:sym typeface="Lora"/>
            </a:endParaRPr>
          </a:p>
          <a:p>
            <a:pPr indent="0" lvl="0" marL="0" rtl="0" algn="l">
              <a:spcBef>
                <a:spcPts val="0"/>
              </a:spcBef>
              <a:spcAft>
                <a:spcPts val="0"/>
              </a:spcAft>
              <a:buNone/>
            </a:pPr>
            <a:r>
              <a:rPr lang="en" sz="1600">
                <a:solidFill>
                  <a:schemeClr val="dk1"/>
                </a:solidFill>
                <a:latin typeface="Lora"/>
                <a:ea typeface="Lora"/>
                <a:cs typeface="Lora"/>
                <a:sym typeface="Lora"/>
              </a:rPr>
              <a:t>A)Assumes that the user knows ahead of time what classes or categories exist.</a:t>
            </a:r>
            <a:endParaRPr sz="1600">
              <a:solidFill>
                <a:schemeClr val="dk1"/>
              </a:solidFill>
              <a:latin typeface="Lora"/>
              <a:ea typeface="Lora"/>
              <a:cs typeface="Lora"/>
              <a:sym typeface="Lora"/>
            </a:endParaRPr>
          </a:p>
          <a:p>
            <a:pPr indent="0" lvl="0" marL="0" rtl="0" algn="l">
              <a:spcBef>
                <a:spcPts val="0"/>
              </a:spcBef>
              <a:spcAft>
                <a:spcPts val="0"/>
              </a:spcAft>
              <a:buNone/>
            </a:pPr>
            <a:r>
              <a:rPr lang="en" sz="1600">
                <a:solidFill>
                  <a:schemeClr val="dk1"/>
                </a:solidFill>
                <a:latin typeface="Lora"/>
                <a:ea typeface="Lora"/>
                <a:cs typeface="Lora"/>
                <a:sym typeface="Lora"/>
              </a:rPr>
              <a:t>B)</a:t>
            </a:r>
            <a:r>
              <a:rPr lang="en" sz="1600">
                <a:solidFill>
                  <a:schemeClr val="dk1"/>
                </a:solidFill>
                <a:latin typeface="Lora"/>
                <a:ea typeface="Lora"/>
                <a:cs typeface="Lora"/>
                <a:sym typeface="Lora"/>
              </a:rPr>
              <a:t>Regression</a:t>
            </a:r>
            <a:endParaRPr sz="1600">
              <a:solidFill>
                <a:schemeClr val="dk1"/>
              </a:solidFill>
              <a:latin typeface="Lora"/>
              <a:ea typeface="Lora"/>
              <a:cs typeface="Lora"/>
              <a:sym typeface="Lora"/>
            </a:endParaRPr>
          </a:p>
          <a:p>
            <a:pPr indent="0" lvl="0" marL="0" rtl="0" algn="l">
              <a:spcBef>
                <a:spcPts val="0"/>
              </a:spcBef>
              <a:spcAft>
                <a:spcPts val="0"/>
              </a:spcAft>
              <a:buNone/>
            </a:pPr>
            <a:r>
              <a:rPr lang="en" sz="1600">
                <a:solidFill>
                  <a:schemeClr val="dk1"/>
                </a:solidFill>
                <a:latin typeface="Lora"/>
                <a:ea typeface="Lora"/>
                <a:cs typeface="Lora"/>
                <a:sym typeface="Lora"/>
              </a:rPr>
              <a:t>C)Clustering</a:t>
            </a:r>
            <a:endParaRPr sz="1600">
              <a:solidFill>
                <a:schemeClr val="dk1"/>
              </a:solidFill>
              <a:latin typeface="Lora"/>
              <a:ea typeface="Lora"/>
              <a:cs typeface="Lora"/>
              <a:sym typeface="Lora"/>
            </a:endParaRPr>
          </a:p>
          <a:p>
            <a:pPr indent="0" lvl="0" marL="0" rtl="0" algn="l">
              <a:spcBef>
                <a:spcPts val="0"/>
              </a:spcBef>
              <a:spcAft>
                <a:spcPts val="0"/>
              </a:spcAft>
              <a:buNone/>
            </a:pPr>
            <a:r>
              <a:rPr lang="en" sz="1600">
                <a:solidFill>
                  <a:schemeClr val="dk1"/>
                </a:solidFill>
                <a:latin typeface="Lora"/>
                <a:ea typeface="Lora"/>
                <a:cs typeface="Lora"/>
                <a:sym typeface="Lora"/>
              </a:rPr>
              <a:t>D)Classification</a:t>
            </a:r>
            <a:endParaRPr sz="1600">
              <a:latin typeface="Lora"/>
              <a:ea typeface="Lora"/>
              <a:cs typeface="Lora"/>
              <a:sym typeface="Lora"/>
            </a:endParaRPr>
          </a:p>
        </p:txBody>
      </p:sp>
      <p:cxnSp>
        <p:nvCxnSpPr>
          <p:cNvPr id="460" name="Google Shape;460;p46"/>
          <p:cNvCxnSpPr/>
          <p:nvPr/>
        </p:nvCxnSpPr>
        <p:spPr>
          <a:xfrm>
            <a:off x="4114800" y="1694550"/>
            <a:ext cx="0" cy="8498100"/>
          </a:xfrm>
          <a:prstGeom prst="straightConnector1">
            <a:avLst/>
          </a:prstGeom>
          <a:noFill/>
          <a:ln cap="flat" cmpd="sng" w="28575">
            <a:solidFill>
              <a:srgbClr val="00854C"/>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464" name="Shape 464"/>
        <p:cNvGrpSpPr/>
        <p:nvPr/>
      </p:nvGrpSpPr>
      <p:grpSpPr>
        <a:xfrm>
          <a:off x="0" y="0"/>
          <a:ext cx="0" cy="0"/>
          <a:chOff x="0" y="0"/>
          <a:chExt cx="0" cy="0"/>
        </a:xfrm>
      </p:grpSpPr>
      <p:sp>
        <p:nvSpPr>
          <p:cNvPr id="465" name="Google Shape;465;p47"/>
          <p:cNvSpPr/>
          <p:nvPr/>
        </p:nvSpPr>
        <p:spPr>
          <a:xfrm>
            <a:off x="225400" y="2475650"/>
            <a:ext cx="7778819" cy="6097954"/>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DONE BY OUR AMAZING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Safana Alomar</a:t>
            </a:r>
            <a:endParaRPr b="1" sz="2400">
              <a:solidFill>
                <a:srgbClr val="FFFFFF"/>
              </a:solidFill>
              <a:latin typeface="Barlow"/>
              <a:ea typeface="Barlow"/>
              <a:cs typeface="Barlow"/>
              <a:sym typeface="Barlow"/>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NOTE TAKEN BY OUR SHARP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Khalid (sadly nothing rhymes with his name..)</a:t>
            </a:r>
            <a:endParaRPr b="1" sz="2400">
              <a:solidFill>
                <a:srgbClr val="FFFFFF"/>
              </a:solidFill>
              <a:latin typeface="Barlow"/>
              <a:ea typeface="Barlow"/>
              <a:cs typeface="Barlow"/>
              <a:sym typeface="Barlow"/>
            </a:endParaRPr>
          </a:p>
        </p:txBody>
      </p:sp>
      <p:grpSp>
        <p:nvGrpSpPr>
          <p:cNvPr id="466" name="Google Shape;466;p47"/>
          <p:cNvGrpSpPr/>
          <p:nvPr/>
        </p:nvGrpSpPr>
        <p:grpSpPr>
          <a:xfrm>
            <a:off x="5196796" y="7567897"/>
            <a:ext cx="1620749" cy="3411674"/>
            <a:chOff x="6278197" y="1181668"/>
            <a:chExt cx="1786934" cy="3761493"/>
          </a:xfrm>
        </p:grpSpPr>
        <p:sp>
          <p:nvSpPr>
            <p:cNvPr id="467" name="Google Shape;467;p47"/>
            <p:cNvSpPr/>
            <p:nvPr/>
          </p:nvSpPr>
          <p:spPr>
            <a:xfrm>
              <a:off x="7321272" y="4604843"/>
              <a:ext cx="644949" cy="338317"/>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7"/>
            <p:cNvSpPr/>
            <p:nvPr/>
          </p:nvSpPr>
          <p:spPr>
            <a:xfrm>
              <a:off x="6318173" y="4525928"/>
              <a:ext cx="675820" cy="417233"/>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7"/>
            <p:cNvSpPr/>
            <p:nvPr/>
          </p:nvSpPr>
          <p:spPr>
            <a:xfrm>
              <a:off x="6608295" y="2523962"/>
              <a:ext cx="1456836" cy="2133026"/>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7"/>
            <p:cNvSpPr/>
            <p:nvPr/>
          </p:nvSpPr>
          <p:spPr>
            <a:xfrm>
              <a:off x="7244504" y="3128409"/>
              <a:ext cx="106677" cy="800560"/>
            </a:xfrm>
            <a:custGeom>
              <a:rect b="b" l="l" r="r" t="t"/>
              <a:pathLst>
                <a:path extrusionOk="0" h="10814" w="1441">
                  <a:moveTo>
                    <a:pt x="1" y="0"/>
                  </a:moveTo>
                  <a:lnTo>
                    <a:pt x="878" y="10813"/>
                  </a:lnTo>
                  <a:lnTo>
                    <a:pt x="1441" y="8741"/>
                  </a:lnTo>
                  <a:lnTo>
                    <a:pt x="1" y="0"/>
                  </a:lnTo>
                  <a:close/>
                </a:path>
              </a:pathLst>
            </a:custGeom>
            <a:solidFill>
              <a:srgbClr val="4247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7"/>
            <p:cNvSpPr/>
            <p:nvPr/>
          </p:nvSpPr>
          <p:spPr>
            <a:xfrm>
              <a:off x="7011459" y="2140344"/>
              <a:ext cx="749036" cy="608749"/>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7"/>
            <p:cNvSpPr/>
            <p:nvPr/>
          </p:nvSpPr>
          <p:spPr>
            <a:xfrm>
              <a:off x="7216446" y="1502436"/>
              <a:ext cx="292196" cy="550709"/>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7"/>
            <p:cNvSpPr/>
            <p:nvPr/>
          </p:nvSpPr>
          <p:spPr>
            <a:xfrm>
              <a:off x="6278197" y="1947202"/>
              <a:ext cx="254441" cy="276132"/>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7"/>
            <p:cNvSpPr/>
            <p:nvPr/>
          </p:nvSpPr>
          <p:spPr>
            <a:xfrm>
              <a:off x="6312547" y="1973112"/>
              <a:ext cx="78990" cy="62703"/>
            </a:xfrm>
            <a:custGeom>
              <a:rect b="b" l="l" r="r" t="t"/>
              <a:pathLst>
                <a:path extrusionOk="0" h="847" w="1067">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7"/>
            <p:cNvSpPr/>
            <p:nvPr/>
          </p:nvSpPr>
          <p:spPr>
            <a:xfrm>
              <a:off x="6302479" y="2010867"/>
              <a:ext cx="63444" cy="56781"/>
            </a:xfrm>
            <a:custGeom>
              <a:rect b="b" l="l" r="r" t="t"/>
              <a:pathLst>
                <a:path extrusionOk="0" h="767" w="857">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7"/>
            <p:cNvSpPr/>
            <p:nvPr/>
          </p:nvSpPr>
          <p:spPr>
            <a:xfrm>
              <a:off x="6428699" y="2039961"/>
              <a:ext cx="28724" cy="71365"/>
            </a:xfrm>
            <a:custGeom>
              <a:rect b="b" l="l" r="r" t="t"/>
              <a:pathLst>
                <a:path extrusionOk="0" h="964" w="388">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7"/>
            <p:cNvSpPr/>
            <p:nvPr/>
          </p:nvSpPr>
          <p:spPr>
            <a:xfrm>
              <a:off x="7255682" y="1592233"/>
              <a:ext cx="121705" cy="155241"/>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7"/>
            <p:cNvSpPr/>
            <p:nvPr/>
          </p:nvSpPr>
          <p:spPr>
            <a:xfrm>
              <a:off x="7095038" y="1181668"/>
              <a:ext cx="382957" cy="502516"/>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7"/>
            <p:cNvSpPr/>
            <p:nvPr/>
          </p:nvSpPr>
          <p:spPr>
            <a:xfrm>
              <a:off x="7201344" y="1414416"/>
              <a:ext cx="26503" cy="112748"/>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7"/>
            <p:cNvSpPr/>
            <p:nvPr/>
          </p:nvSpPr>
          <p:spPr>
            <a:xfrm>
              <a:off x="7279372" y="1411454"/>
              <a:ext cx="16583" cy="23171"/>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7"/>
            <p:cNvSpPr/>
            <p:nvPr/>
          </p:nvSpPr>
          <p:spPr>
            <a:xfrm>
              <a:off x="7152781" y="1411677"/>
              <a:ext cx="16879" cy="23171"/>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7"/>
            <p:cNvSpPr/>
            <p:nvPr/>
          </p:nvSpPr>
          <p:spPr>
            <a:xfrm>
              <a:off x="7256348" y="1365038"/>
              <a:ext cx="66479" cy="20950"/>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7"/>
            <p:cNvSpPr/>
            <p:nvPr/>
          </p:nvSpPr>
          <p:spPr>
            <a:xfrm>
              <a:off x="7130128" y="1364742"/>
              <a:ext cx="58780" cy="18582"/>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7"/>
            <p:cNvSpPr/>
            <p:nvPr/>
          </p:nvSpPr>
          <p:spPr>
            <a:xfrm>
              <a:off x="7242357" y="1527088"/>
              <a:ext cx="51081" cy="29390"/>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7"/>
            <p:cNvSpPr/>
            <p:nvPr/>
          </p:nvSpPr>
          <p:spPr>
            <a:xfrm>
              <a:off x="7420472" y="1386655"/>
              <a:ext cx="111267" cy="145395"/>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7"/>
            <p:cNvSpPr/>
            <p:nvPr/>
          </p:nvSpPr>
          <p:spPr>
            <a:xfrm>
              <a:off x="7446604" y="1424410"/>
              <a:ext cx="38792" cy="61593"/>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7"/>
            <p:cNvSpPr/>
            <p:nvPr/>
          </p:nvSpPr>
          <p:spPr>
            <a:xfrm>
              <a:off x="7133533" y="1181668"/>
              <a:ext cx="343203" cy="210319"/>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7"/>
            <p:cNvSpPr/>
            <p:nvPr/>
          </p:nvSpPr>
          <p:spPr>
            <a:xfrm>
              <a:off x="7068600" y="1212197"/>
              <a:ext cx="137700" cy="97576"/>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7"/>
            <p:cNvSpPr/>
            <p:nvPr/>
          </p:nvSpPr>
          <p:spPr>
            <a:xfrm>
              <a:off x="6336458" y="1805363"/>
              <a:ext cx="1515024" cy="924191"/>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7"/>
            <p:cNvSpPr/>
            <p:nvPr/>
          </p:nvSpPr>
          <p:spPr>
            <a:xfrm>
              <a:off x="7276188" y="2237840"/>
              <a:ext cx="484304" cy="50777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7"/>
            <p:cNvSpPr/>
            <p:nvPr/>
          </p:nvSpPr>
          <p:spPr>
            <a:xfrm>
              <a:off x="7326454" y="2680830"/>
              <a:ext cx="391323" cy="295158"/>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7"/>
            <p:cNvSpPr/>
            <p:nvPr/>
          </p:nvSpPr>
          <p:spPr>
            <a:xfrm>
              <a:off x="7230290" y="2729911"/>
              <a:ext cx="155463" cy="111045"/>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7"/>
            <p:cNvSpPr/>
            <p:nvPr/>
          </p:nvSpPr>
          <p:spPr>
            <a:xfrm>
              <a:off x="7228513" y="2729911"/>
              <a:ext cx="278649" cy="242818"/>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7"/>
            <p:cNvSpPr/>
            <p:nvPr/>
          </p:nvSpPr>
          <p:spPr>
            <a:xfrm>
              <a:off x="7253165" y="2868863"/>
              <a:ext cx="65443" cy="77583"/>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7"/>
            <p:cNvSpPr/>
            <p:nvPr/>
          </p:nvSpPr>
          <p:spPr>
            <a:xfrm>
              <a:off x="7290624" y="2895736"/>
              <a:ext cx="58632" cy="62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7"/>
            <p:cNvSpPr/>
            <p:nvPr/>
          </p:nvSpPr>
          <p:spPr>
            <a:xfrm>
              <a:off x="7327935" y="1805363"/>
              <a:ext cx="709133" cy="1125034"/>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7"/>
            <p:cNvSpPr/>
            <p:nvPr/>
          </p:nvSpPr>
          <p:spPr>
            <a:xfrm>
              <a:off x="6941353" y="2306169"/>
              <a:ext cx="84468" cy="409016"/>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7"/>
            <p:cNvSpPr/>
            <p:nvPr/>
          </p:nvSpPr>
          <p:spPr>
            <a:xfrm>
              <a:off x="7504569" y="1795517"/>
              <a:ext cx="71809" cy="217648"/>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7"/>
            <p:cNvSpPr/>
            <p:nvPr/>
          </p:nvSpPr>
          <p:spPr>
            <a:xfrm>
              <a:off x="7178691" y="1809064"/>
              <a:ext cx="73290" cy="158424"/>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7"/>
            <p:cNvSpPr/>
            <p:nvPr/>
          </p:nvSpPr>
          <p:spPr>
            <a:xfrm>
              <a:off x="7534403" y="2009091"/>
              <a:ext cx="61223" cy="601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7"/>
            <p:cNvSpPr/>
            <p:nvPr/>
          </p:nvSpPr>
          <p:spPr>
            <a:xfrm>
              <a:off x="7017825" y="1956530"/>
              <a:ext cx="308409" cy="45854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7"/>
            <p:cNvSpPr/>
            <p:nvPr/>
          </p:nvSpPr>
          <p:spPr>
            <a:xfrm>
              <a:off x="7098740" y="2388045"/>
              <a:ext cx="32129" cy="31463"/>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7"/>
            <p:cNvSpPr/>
            <p:nvPr/>
          </p:nvSpPr>
          <p:spPr>
            <a:xfrm>
              <a:off x="7206304" y="2392931"/>
              <a:ext cx="32129" cy="31463"/>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7"/>
            <p:cNvSpPr/>
            <p:nvPr/>
          </p:nvSpPr>
          <p:spPr>
            <a:xfrm>
              <a:off x="7373537" y="3027952"/>
              <a:ext cx="214687" cy="97572"/>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7"/>
            <p:cNvSpPr/>
            <p:nvPr/>
          </p:nvSpPr>
          <p:spPr>
            <a:xfrm>
              <a:off x="7461410" y="3057045"/>
              <a:ext cx="39014" cy="39310"/>
            </a:xfrm>
            <a:custGeom>
              <a:rect b="b" l="l" r="r" t="t"/>
              <a:pathLst>
                <a:path extrusionOk="0" h="531" w="527">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47"/>
          <p:cNvGrpSpPr/>
          <p:nvPr/>
        </p:nvGrpSpPr>
        <p:grpSpPr>
          <a:xfrm>
            <a:off x="1161277" y="7433485"/>
            <a:ext cx="2199138" cy="3680513"/>
            <a:chOff x="2340925" y="365450"/>
            <a:chExt cx="2320500" cy="4357700"/>
          </a:xfrm>
        </p:grpSpPr>
        <p:sp>
          <p:nvSpPr>
            <p:cNvPr id="507" name="Google Shape;507;p47"/>
            <p:cNvSpPr/>
            <p:nvPr/>
          </p:nvSpPr>
          <p:spPr>
            <a:xfrm>
              <a:off x="2340925" y="4567450"/>
              <a:ext cx="2320500" cy="155700"/>
            </a:xfrm>
            <a:prstGeom prst="ellipse">
              <a:avLst/>
            </a:prstGeom>
            <a:solidFill>
              <a:srgbClr val="FFFFFF">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 name="Google Shape;508;p47"/>
            <p:cNvGrpSpPr/>
            <p:nvPr/>
          </p:nvGrpSpPr>
          <p:grpSpPr>
            <a:xfrm>
              <a:off x="2587625" y="365450"/>
              <a:ext cx="1959337" cy="4262882"/>
              <a:chOff x="2614500" y="238100"/>
              <a:chExt cx="1959337" cy="4262882"/>
            </a:xfrm>
          </p:grpSpPr>
          <p:sp>
            <p:nvSpPr>
              <p:cNvPr id="509" name="Google Shape;509;p47"/>
              <p:cNvSpPr/>
              <p:nvPr/>
            </p:nvSpPr>
            <p:spPr>
              <a:xfrm flipH="1">
                <a:off x="2722958" y="4130022"/>
                <a:ext cx="707175" cy="370958"/>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10" name="Google Shape;510;p47"/>
              <p:cNvSpPr/>
              <p:nvPr/>
            </p:nvSpPr>
            <p:spPr>
              <a:xfrm flipH="1">
                <a:off x="3788980" y="4043493"/>
                <a:ext cx="741024" cy="457488"/>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11" name="Google Shape;511;p47"/>
              <p:cNvSpPr/>
              <p:nvPr/>
            </p:nvSpPr>
            <p:spPr>
              <a:xfrm flipH="1">
                <a:off x="2614500" y="1848377"/>
                <a:ext cx="1597394" cy="2338823"/>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7"/>
              <p:cNvSpPr/>
              <p:nvPr/>
            </p:nvSpPr>
            <p:spPr>
              <a:xfrm flipH="1">
                <a:off x="3397338" y="2511141"/>
                <a:ext cx="116970" cy="877799"/>
              </a:xfrm>
              <a:custGeom>
                <a:rect b="b" l="l" r="r" t="t"/>
                <a:pathLst>
                  <a:path extrusionOk="0" h="10814" w="1441">
                    <a:moveTo>
                      <a:pt x="1" y="0"/>
                    </a:moveTo>
                    <a:lnTo>
                      <a:pt x="878" y="10813"/>
                    </a:lnTo>
                    <a:lnTo>
                      <a:pt x="1441" y="8741"/>
                    </a:lnTo>
                    <a:lnTo>
                      <a:pt x="1" y="0"/>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7"/>
              <p:cNvSpPr/>
              <p:nvPr/>
            </p:nvSpPr>
            <p:spPr>
              <a:xfrm flipH="1">
                <a:off x="2997432" y="2182854"/>
                <a:ext cx="794273" cy="431594"/>
              </a:xfrm>
              <a:custGeom>
                <a:rect b="b" l="l" r="r" t="t"/>
                <a:pathLst>
                  <a:path extrusionOk="0" h="5317" w="9785">
                    <a:moveTo>
                      <a:pt x="0" y="1"/>
                    </a:moveTo>
                    <a:lnTo>
                      <a:pt x="0" y="5316"/>
                    </a:lnTo>
                    <a:lnTo>
                      <a:pt x="9785" y="5316"/>
                    </a:lnTo>
                    <a:lnTo>
                      <a:pt x="97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7"/>
              <p:cNvSpPr/>
              <p:nvPr/>
            </p:nvSpPr>
            <p:spPr>
              <a:xfrm flipH="1">
                <a:off x="3119111" y="2324336"/>
                <a:ext cx="546778" cy="249200"/>
              </a:xfrm>
              <a:custGeom>
                <a:rect b="b" l="l" r="r" t="t"/>
                <a:pathLst>
                  <a:path extrusionOk="0" h="3070" w="6736">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7"/>
              <p:cNvSpPr/>
              <p:nvPr/>
            </p:nvSpPr>
            <p:spPr>
              <a:xfrm flipH="1">
                <a:off x="3196436" y="2182862"/>
                <a:ext cx="396350" cy="173726"/>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7"/>
              <p:cNvSpPr/>
              <p:nvPr/>
            </p:nvSpPr>
            <p:spPr>
              <a:xfrm flipH="1">
                <a:off x="2948531" y="1427747"/>
                <a:ext cx="821303" cy="667481"/>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7"/>
              <p:cNvSpPr/>
              <p:nvPr/>
            </p:nvSpPr>
            <p:spPr>
              <a:xfrm flipH="1">
                <a:off x="3224683" y="728294"/>
                <a:ext cx="320388" cy="603842"/>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7"/>
              <p:cNvSpPr/>
              <p:nvPr/>
            </p:nvSpPr>
            <p:spPr>
              <a:xfrm flipH="1">
                <a:off x="4294847" y="1215971"/>
                <a:ext cx="278990" cy="302773"/>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7"/>
              <p:cNvSpPr/>
              <p:nvPr/>
            </p:nvSpPr>
            <p:spPr>
              <a:xfrm flipH="1">
                <a:off x="3368603" y="826755"/>
                <a:ext cx="133448" cy="170219"/>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7"/>
              <p:cNvSpPr/>
              <p:nvPr/>
            </p:nvSpPr>
            <p:spPr>
              <a:xfrm flipH="1">
                <a:off x="3258287" y="376578"/>
                <a:ext cx="419905" cy="550999"/>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7"/>
              <p:cNvSpPr/>
              <p:nvPr/>
            </p:nvSpPr>
            <p:spPr>
              <a:xfrm flipH="1">
                <a:off x="3532570" y="631781"/>
                <a:ext cx="29060" cy="123626"/>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7"/>
              <p:cNvSpPr/>
              <p:nvPr/>
            </p:nvSpPr>
            <p:spPr>
              <a:xfrm flipH="1">
                <a:off x="3457893" y="628534"/>
                <a:ext cx="18183" cy="25407"/>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7"/>
              <p:cNvSpPr/>
              <p:nvPr/>
            </p:nvSpPr>
            <p:spPr>
              <a:xfrm flipH="1">
                <a:off x="3596371" y="628778"/>
                <a:ext cx="18507" cy="25407"/>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7"/>
              <p:cNvSpPr/>
              <p:nvPr/>
            </p:nvSpPr>
            <p:spPr>
              <a:xfrm flipH="1">
                <a:off x="3428427" y="577640"/>
                <a:ext cx="72893" cy="22972"/>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7"/>
              <p:cNvSpPr/>
              <p:nvPr/>
            </p:nvSpPr>
            <p:spPr>
              <a:xfrm flipH="1">
                <a:off x="3575266" y="577315"/>
                <a:ext cx="64451" cy="20374"/>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7"/>
              <p:cNvSpPr/>
              <p:nvPr/>
            </p:nvSpPr>
            <p:spPr>
              <a:xfrm flipH="1">
                <a:off x="3460652" y="755324"/>
                <a:ext cx="56009" cy="32225"/>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7"/>
              <p:cNvSpPr/>
              <p:nvPr/>
            </p:nvSpPr>
            <p:spPr>
              <a:xfrm flipH="1">
                <a:off x="3199361" y="601342"/>
                <a:ext cx="122002" cy="159423"/>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7"/>
              <p:cNvSpPr/>
              <p:nvPr/>
            </p:nvSpPr>
            <p:spPr>
              <a:xfrm flipH="1">
                <a:off x="3250175" y="642739"/>
                <a:ext cx="42534" cy="67536"/>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7"/>
              <p:cNvSpPr/>
              <p:nvPr/>
            </p:nvSpPr>
            <p:spPr>
              <a:xfrm flipH="1">
                <a:off x="3259667" y="376578"/>
                <a:ext cx="376316" cy="230611"/>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7"/>
              <p:cNvSpPr/>
              <p:nvPr/>
            </p:nvSpPr>
            <p:spPr>
              <a:xfrm flipH="1">
                <a:off x="3364625" y="238100"/>
                <a:ext cx="150981" cy="143188"/>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7"/>
              <p:cNvSpPr/>
              <p:nvPr/>
            </p:nvSpPr>
            <p:spPr>
              <a:xfrm flipH="1">
                <a:off x="2848760" y="1060447"/>
                <a:ext cx="1661195" cy="1013357"/>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7"/>
              <p:cNvSpPr/>
              <p:nvPr/>
            </p:nvSpPr>
            <p:spPr>
              <a:xfrm flipH="1">
                <a:off x="2948535" y="1534650"/>
                <a:ext cx="531030" cy="55676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7"/>
              <p:cNvSpPr/>
              <p:nvPr/>
            </p:nvSpPr>
            <p:spPr>
              <a:xfrm flipH="1">
                <a:off x="2995373" y="2020379"/>
                <a:ext cx="429078" cy="323635"/>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7"/>
              <p:cNvSpPr/>
              <p:nvPr/>
            </p:nvSpPr>
            <p:spPr>
              <a:xfrm flipH="1">
                <a:off x="3359430" y="2074196"/>
                <a:ext cx="170462" cy="121759"/>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7"/>
              <p:cNvSpPr/>
              <p:nvPr/>
            </p:nvSpPr>
            <p:spPr>
              <a:xfrm flipH="1">
                <a:off x="3226307" y="2074196"/>
                <a:ext cx="305533" cy="266246"/>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7"/>
              <p:cNvSpPr/>
              <p:nvPr/>
            </p:nvSpPr>
            <p:spPr>
              <a:xfrm flipH="1">
                <a:off x="3433054" y="2226554"/>
                <a:ext cx="71756" cy="85069"/>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7"/>
              <p:cNvSpPr/>
              <p:nvPr/>
            </p:nvSpPr>
            <p:spPr>
              <a:xfrm flipH="1">
                <a:off x="3399449" y="2256019"/>
                <a:ext cx="64289" cy="68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7"/>
              <p:cNvSpPr/>
              <p:nvPr/>
            </p:nvSpPr>
            <p:spPr>
              <a:xfrm flipH="1">
                <a:off x="2645276" y="1060447"/>
                <a:ext cx="777551" cy="1233578"/>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7"/>
              <p:cNvSpPr/>
              <p:nvPr/>
            </p:nvSpPr>
            <p:spPr>
              <a:xfrm flipH="1">
                <a:off x="3754086" y="1609571"/>
                <a:ext cx="92618" cy="448478"/>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7"/>
              <p:cNvSpPr/>
              <p:nvPr/>
            </p:nvSpPr>
            <p:spPr>
              <a:xfrm flipH="1">
                <a:off x="3150415" y="1049651"/>
                <a:ext cx="78737" cy="238647"/>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7"/>
              <p:cNvSpPr/>
              <p:nvPr/>
            </p:nvSpPr>
            <p:spPr>
              <a:xfrm flipH="1">
                <a:off x="3506108" y="1064505"/>
                <a:ext cx="80361" cy="173709"/>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7"/>
              <p:cNvSpPr/>
              <p:nvPr/>
            </p:nvSpPr>
            <p:spPr>
              <a:xfrm flipH="1">
                <a:off x="3129311" y="1283830"/>
                <a:ext cx="67130" cy="659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7"/>
              <p:cNvSpPr/>
              <p:nvPr/>
            </p:nvSpPr>
            <p:spPr>
              <a:xfrm flipH="1">
                <a:off x="3424689" y="1226199"/>
                <a:ext cx="338165" cy="50278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7"/>
              <p:cNvSpPr/>
              <p:nvPr/>
            </p:nvSpPr>
            <p:spPr>
              <a:xfrm flipH="1">
                <a:off x="3638905" y="1699346"/>
                <a:ext cx="35229" cy="34498"/>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7"/>
              <p:cNvSpPr/>
              <p:nvPr/>
            </p:nvSpPr>
            <p:spPr>
              <a:xfrm flipH="1">
                <a:off x="3520963" y="1704704"/>
                <a:ext cx="35229" cy="34498"/>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6" name="Google Shape;546;p47"/>
          <p:cNvSpPr txBox="1"/>
          <p:nvPr/>
        </p:nvSpPr>
        <p:spPr>
          <a:xfrm>
            <a:off x="649963" y="570570"/>
            <a:ext cx="6929700" cy="1104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300">
                <a:solidFill>
                  <a:srgbClr val="FFFFFF"/>
                </a:solidFill>
                <a:latin typeface="Pacifico"/>
                <a:ea typeface="Pacifico"/>
                <a:cs typeface="Pacifico"/>
                <a:sym typeface="Pacifico"/>
              </a:rPr>
              <a:t>Good Luck!</a:t>
            </a:r>
            <a:endParaRPr sz="6300">
              <a:solidFill>
                <a:srgbClr val="FFFFFF"/>
              </a:solidFill>
              <a:latin typeface="Pacifico"/>
              <a:ea typeface="Pacifico"/>
              <a:cs typeface="Pacifico"/>
              <a:sym typeface="Pacifico"/>
            </a:endParaRPr>
          </a:p>
        </p:txBody>
      </p:sp>
      <p:sp>
        <p:nvSpPr>
          <p:cNvPr id="547" name="Google Shape;547;p47"/>
          <p:cNvSpPr/>
          <p:nvPr/>
        </p:nvSpPr>
        <p:spPr>
          <a:xfrm>
            <a:off x="969350"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JUDE ALOTAIBI</a:t>
            </a:r>
            <a:endParaRPr sz="2200">
              <a:latin typeface="Barlow"/>
              <a:ea typeface="Barlow"/>
              <a:cs typeface="Barlow"/>
              <a:sym typeface="Barlow"/>
            </a:endParaRPr>
          </a:p>
        </p:txBody>
      </p:sp>
      <p:sp>
        <p:nvSpPr>
          <p:cNvPr id="548" name="Google Shape;548;p47"/>
          <p:cNvSpPr/>
          <p:nvPr/>
        </p:nvSpPr>
        <p:spPr>
          <a:xfrm>
            <a:off x="4715675"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KHALID ALKHANI</a:t>
            </a:r>
            <a:endParaRPr sz="2200">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1" name="Shape 321"/>
        <p:cNvGrpSpPr/>
        <p:nvPr/>
      </p:nvGrpSpPr>
      <p:grpSpPr>
        <a:xfrm>
          <a:off x="0" y="0"/>
          <a:ext cx="0" cy="0"/>
          <a:chOff x="0" y="0"/>
          <a:chExt cx="0" cy="0"/>
        </a:xfrm>
      </p:grpSpPr>
      <p:sp>
        <p:nvSpPr>
          <p:cNvPr id="322" name="Google Shape;322;p38"/>
          <p:cNvSpPr txBox="1"/>
          <p:nvPr/>
        </p:nvSpPr>
        <p:spPr>
          <a:xfrm>
            <a:off x="-41400" y="1325150"/>
            <a:ext cx="7864800" cy="39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0000"/>
                </a:solidFill>
                <a:latin typeface="Lora"/>
                <a:ea typeface="Lora"/>
                <a:cs typeface="Lora"/>
                <a:sym typeface="Lora"/>
              </a:rPr>
              <a:t>Clinical decision support (CDS)</a:t>
            </a:r>
            <a:r>
              <a:rPr lang="en">
                <a:latin typeface="Lora"/>
                <a:ea typeface="Lora"/>
                <a:cs typeface="Lora"/>
                <a:sym typeface="Lora"/>
              </a:rPr>
              <a:t> </a:t>
            </a:r>
            <a:r>
              <a:rPr lang="en">
                <a:solidFill>
                  <a:srgbClr val="BF9000"/>
                </a:solidFill>
                <a:latin typeface="Lora"/>
                <a:ea typeface="Lora"/>
                <a:cs typeface="Lora"/>
                <a:sym typeface="Lora"/>
              </a:rPr>
              <a:t>provides </a:t>
            </a:r>
            <a:r>
              <a:rPr b="1" lang="en">
                <a:solidFill>
                  <a:srgbClr val="BF9000"/>
                </a:solidFill>
                <a:latin typeface="Lora"/>
                <a:ea typeface="Lora"/>
                <a:cs typeface="Lora"/>
                <a:sym typeface="Lora"/>
              </a:rPr>
              <a:t>clinicians, staff, patients or other individuals </a:t>
            </a:r>
            <a:r>
              <a:rPr lang="en">
                <a:solidFill>
                  <a:srgbClr val="BF9000"/>
                </a:solidFill>
                <a:latin typeface="Lora"/>
                <a:ea typeface="Lora"/>
                <a:cs typeface="Lora"/>
                <a:sym typeface="Lora"/>
              </a:rPr>
              <a:t>with knowledge and person-specific information, intelligently filtered or presented at appropriate times, to enhance health and health care</a:t>
            </a:r>
            <a:r>
              <a:rPr lang="en">
                <a:latin typeface="Lora"/>
                <a:ea typeface="Lora"/>
                <a:cs typeface="Lora"/>
                <a:sym typeface="Lora"/>
              </a:rPr>
              <a:t>.</a:t>
            </a:r>
            <a:r>
              <a:rPr lang="en">
                <a:latin typeface="Lora"/>
                <a:ea typeface="Lora"/>
                <a:cs typeface="Lora"/>
                <a:sym typeface="Lora"/>
              </a:rPr>
              <a:t>” (The Office of the National Coordinator for Health IT (ONC))</a:t>
            </a:r>
            <a:endParaRPr>
              <a:latin typeface="Lora"/>
              <a:ea typeface="Lora"/>
              <a:cs typeface="Lora"/>
              <a:sym typeface="Lora"/>
            </a:endParaRPr>
          </a:p>
          <a:p>
            <a:pPr indent="0" lvl="0" marL="0" rtl="0" algn="l">
              <a:spcBef>
                <a:spcPts val="0"/>
              </a:spcBef>
              <a:spcAft>
                <a:spcPts val="0"/>
              </a:spcAft>
              <a:buNone/>
            </a:pPr>
            <a:r>
              <a:t/>
            </a:r>
            <a:endParaRPr b="1">
              <a:solidFill>
                <a:srgbClr val="CC0000"/>
              </a:solidFill>
              <a:latin typeface="Lora"/>
              <a:ea typeface="Lora"/>
              <a:cs typeface="Lora"/>
              <a:sym typeface="Lora"/>
            </a:endParaRPr>
          </a:p>
          <a:p>
            <a:pPr indent="0" lvl="0" marL="0" rtl="0" algn="l">
              <a:spcBef>
                <a:spcPts val="0"/>
              </a:spcBef>
              <a:spcAft>
                <a:spcPts val="0"/>
              </a:spcAft>
              <a:buNone/>
            </a:pPr>
            <a:r>
              <a:rPr b="1" lang="en">
                <a:solidFill>
                  <a:srgbClr val="CC0000"/>
                </a:solidFill>
                <a:latin typeface="Lora"/>
                <a:ea typeface="Lora"/>
                <a:cs typeface="Lora"/>
                <a:sym typeface="Lora"/>
              </a:rPr>
              <a:t>Clinical Decision Support System (CDSS)</a:t>
            </a:r>
            <a:r>
              <a:rPr lang="en">
                <a:latin typeface="Lora"/>
                <a:ea typeface="Lora"/>
                <a:cs typeface="Lora"/>
                <a:sym typeface="Lora"/>
              </a:rPr>
              <a:t>—</a:t>
            </a:r>
            <a:r>
              <a:rPr lang="en">
                <a:latin typeface="Lora"/>
                <a:ea typeface="Lora"/>
                <a:cs typeface="Lora"/>
                <a:sym typeface="Lora"/>
              </a:rPr>
              <a:t>Information</a:t>
            </a:r>
            <a:r>
              <a:rPr lang="en">
                <a:latin typeface="Lora"/>
                <a:ea typeface="Lora"/>
                <a:cs typeface="Lora"/>
                <a:sym typeface="Lora"/>
              </a:rPr>
              <a:t> technology systems that support electronic CDS.</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Early</a:t>
            </a:r>
            <a:r>
              <a:rPr lang="en">
                <a:latin typeface="Lora"/>
                <a:ea typeface="Lora"/>
                <a:cs typeface="Lora"/>
                <a:sym typeface="Lora"/>
              </a:rPr>
              <a:t> on: </a:t>
            </a:r>
            <a:r>
              <a:rPr lang="en">
                <a:solidFill>
                  <a:schemeClr val="dk1"/>
                </a:solidFill>
                <a:latin typeface="Lora"/>
                <a:ea typeface="Lora"/>
                <a:cs typeface="Lora"/>
                <a:sym typeface="Lora"/>
              </a:rPr>
              <a:t>CDS was thought of only in terms of reminders &amp; alerts.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Now</a:t>
            </a:r>
            <a:r>
              <a:rPr lang="en">
                <a:solidFill>
                  <a:schemeClr val="dk1"/>
                </a:solidFill>
                <a:latin typeface="Lora"/>
                <a:ea typeface="Lora"/>
                <a:cs typeface="Lora"/>
                <a:sym typeface="Lora"/>
              </a:rPr>
              <a:t>: </a:t>
            </a:r>
            <a:r>
              <a:rPr lang="en">
                <a:solidFill>
                  <a:srgbClr val="BF9000"/>
                </a:solidFill>
                <a:latin typeface="Lora"/>
                <a:ea typeface="Lora"/>
                <a:cs typeface="Lora"/>
                <a:sym typeface="Lora"/>
              </a:rPr>
              <a:t>CDS can include</a:t>
            </a:r>
            <a:r>
              <a:rPr lang="en">
                <a:solidFill>
                  <a:schemeClr val="dk1"/>
                </a:solidFill>
                <a:latin typeface="Lora"/>
                <a:ea typeface="Lora"/>
                <a:cs typeface="Lora"/>
                <a:sym typeface="Lora"/>
              </a:rPr>
              <a:t> </a:t>
            </a:r>
            <a:r>
              <a:rPr lang="en">
                <a:solidFill>
                  <a:srgbClr val="CC0000"/>
                </a:solidFill>
                <a:latin typeface="Lora"/>
                <a:ea typeface="Lora"/>
                <a:cs typeface="Lora"/>
                <a:sym typeface="Lora"/>
              </a:rPr>
              <a:t>diagnostic help, cost data, calculators (drug-drug interactions), up-to-date, etc.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Vision</a:t>
            </a:r>
            <a:r>
              <a:rPr lang="en">
                <a:solidFill>
                  <a:schemeClr val="dk1"/>
                </a:solidFill>
                <a:latin typeface="Lora"/>
                <a:ea typeface="Lora"/>
                <a:cs typeface="Lora"/>
                <a:sym typeface="Lora"/>
              </a:rPr>
              <a:t>: </a:t>
            </a:r>
            <a:r>
              <a:rPr lang="en" sz="1300">
                <a:solidFill>
                  <a:schemeClr val="dk1"/>
                </a:solidFill>
                <a:latin typeface="Lora"/>
                <a:ea typeface="Lora"/>
                <a:cs typeface="Lora"/>
                <a:sym typeface="Lora"/>
              </a:rPr>
              <a:t>CDS data to be electronic, structured, and computable.  Apply technology to it easily And help in moving data from system to another  </a:t>
            </a:r>
            <a:endParaRPr>
              <a:solidFill>
                <a:schemeClr val="dk1"/>
              </a:solidFill>
              <a:latin typeface="Lora"/>
              <a:ea typeface="Lora"/>
              <a:cs typeface="Lora"/>
              <a:sym typeface="Lora"/>
            </a:endParaRPr>
          </a:p>
        </p:txBody>
      </p:sp>
      <p:sp>
        <p:nvSpPr>
          <p:cNvPr id="323" name="Google Shape;323;p38"/>
          <p:cNvSpPr txBox="1"/>
          <p:nvPr/>
        </p:nvSpPr>
        <p:spPr>
          <a:xfrm>
            <a:off x="0" y="4262943"/>
            <a:ext cx="79755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Though,</a:t>
            </a:r>
            <a:r>
              <a:rPr lang="en">
                <a:latin typeface="Lora"/>
                <a:ea typeface="Lora"/>
                <a:cs typeface="Lora"/>
                <a:sym typeface="Lora"/>
              </a:rPr>
              <a:t>we can use the Internet's potent search engines to </a:t>
            </a:r>
            <a:r>
              <a:rPr b="1" lang="en">
                <a:solidFill>
                  <a:srgbClr val="CC0000"/>
                </a:solidFill>
                <a:latin typeface="Lora"/>
                <a:ea typeface="Lora"/>
                <a:cs typeface="Lora"/>
                <a:sym typeface="Lora"/>
              </a:rPr>
              <a:t>answer questions</a:t>
            </a:r>
            <a:r>
              <a:rPr lang="en">
                <a:latin typeface="Lora"/>
                <a:ea typeface="Lora"/>
                <a:cs typeface="Lora"/>
                <a:sym typeface="Lora"/>
              </a:rPr>
              <a:t>, many organizations promote CDS as a major strategy </a:t>
            </a:r>
            <a:r>
              <a:rPr b="1" lang="en">
                <a:solidFill>
                  <a:srgbClr val="CC0000"/>
                </a:solidFill>
                <a:latin typeface="Lora"/>
                <a:ea typeface="Lora"/>
                <a:cs typeface="Lora"/>
                <a:sym typeface="Lora"/>
              </a:rPr>
              <a:t>to improve patient care and safety.</a:t>
            </a:r>
            <a:endParaRPr b="1">
              <a:solidFill>
                <a:srgbClr val="CC0000"/>
              </a:solidFill>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The main goal: provide you the correct information at the right time. </a:t>
            </a:r>
            <a:endParaRPr>
              <a:latin typeface="Lora"/>
              <a:ea typeface="Lora"/>
              <a:cs typeface="Lora"/>
              <a:sym typeface="Lora"/>
            </a:endParaRPr>
          </a:p>
        </p:txBody>
      </p:sp>
      <p:sp>
        <p:nvSpPr>
          <p:cNvPr id="324" name="Google Shape;324;p38"/>
          <p:cNvSpPr txBox="1"/>
          <p:nvPr/>
        </p:nvSpPr>
        <p:spPr>
          <a:xfrm flipH="1">
            <a:off x="776950" y="203175"/>
            <a:ext cx="65838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Intro to CDS &amp; CDSS</a:t>
            </a:r>
            <a:endParaRPr b="1" sz="3300">
              <a:solidFill>
                <a:srgbClr val="00854C"/>
              </a:solidFill>
              <a:latin typeface="Lora"/>
              <a:ea typeface="Lora"/>
              <a:cs typeface="Lora"/>
              <a:sym typeface="Lora"/>
            </a:endParaRPr>
          </a:p>
        </p:txBody>
      </p:sp>
      <p:sp>
        <p:nvSpPr>
          <p:cNvPr id="325" name="Google Shape;325;p38"/>
          <p:cNvSpPr txBox="1"/>
          <p:nvPr/>
        </p:nvSpPr>
        <p:spPr>
          <a:xfrm flipH="1">
            <a:off x="776942" y="5319838"/>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Five Rights of CDS</a:t>
            </a:r>
            <a:endParaRPr b="1" sz="3300">
              <a:solidFill>
                <a:srgbClr val="00854C"/>
              </a:solidFill>
              <a:latin typeface="Lora"/>
              <a:ea typeface="Lora"/>
              <a:cs typeface="Lora"/>
              <a:sym typeface="Lora"/>
            </a:endParaRPr>
          </a:p>
        </p:txBody>
      </p:sp>
      <p:sp>
        <p:nvSpPr>
          <p:cNvPr id="326" name="Google Shape;326;p38"/>
          <p:cNvSpPr txBox="1"/>
          <p:nvPr/>
        </p:nvSpPr>
        <p:spPr>
          <a:xfrm>
            <a:off x="0" y="5971760"/>
            <a:ext cx="6614100" cy="1364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Lora"/>
              <a:buChar char="●"/>
            </a:pPr>
            <a:r>
              <a:rPr lang="en" sz="1600">
                <a:latin typeface="Lora"/>
                <a:ea typeface="Lora"/>
                <a:cs typeface="Lora"/>
                <a:sym typeface="Lora"/>
              </a:rPr>
              <a:t>For CDS to be effective</a:t>
            </a:r>
            <a:endParaRPr sz="1600">
              <a:latin typeface="Lora"/>
              <a:ea typeface="Lora"/>
              <a:cs typeface="Lora"/>
              <a:sym typeface="Lora"/>
            </a:endParaRPr>
          </a:p>
          <a:p>
            <a:pPr indent="-330200" lvl="0" marL="457200" rtl="0" algn="l">
              <a:spcBef>
                <a:spcPts val="0"/>
              </a:spcBef>
              <a:spcAft>
                <a:spcPts val="0"/>
              </a:spcAft>
              <a:buSzPts val="1600"/>
              <a:buFont typeface="Lora"/>
              <a:buAutoNum type="arabicPeriod"/>
            </a:pPr>
            <a:r>
              <a:rPr b="1" lang="en" sz="1600">
                <a:latin typeface="Lora"/>
                <a:ea typeface="Lora"/>
                <a:cs typeface="Lora"/>
                <a:sym typeface="Lora"/>
              </a:rPr>
              <a:t>Right</a:t>
            </a:r>
            <a:r>
              <a:rPr lang="en" sz="1600">
                <a:latin typeface="Lora"/>
                <a:ea typeface="Lora"/>
                <a:cs typeface="Lora"/>
                <a:sym typeface="Lora"/>
              </a:rPr>
              <a:t> Time</a:t>
            </a:r>
            <a:endParaRPr sz="1600">
              <a:latin typeface="Lora"/>
              <a:ea typeface="Lora"/>
              <a:cs typeface="Lora"/>
              <a:sym typeface="Lora"/>
            </a:endParaRPr>
          </a:p>
          <a:p>
            <a:pPr indent="-330200" lvl="0" marL="457200" rtl="0" algn="l">
              <a:spcBef>
                <a:spcPts val="0"/>
              </a:spcBef>
              <a:spcAft>
                <a:spcPts val="0"/>
              </a:spcAft>
              <a:buSzPts val="1600"/>
              <a:buFont typeface="Lora"/>
              <a:buAutoNum type="arabicPeriod"/>
            </a:pPr>
            <a:r>
              <a:rPr b="1" lang="en" sz="1600">
                <a:latin typeface="Lora"/>
                <a:ea typeface="Lora"/>
                <a:cs typeface="Lora"/>
                <a:sym typeface="Lora"/>
              </a:rPr>
              <a:t>Right </a:t>
            </a:r>
            <a:r>
              <a:rPr lang="en" sz="1600">
                <a:latin typeface="Lora"/>
                <a:ea typeface="Lora"/>
                <a:cs typeface="Lora"/>
                <a:sym typeface="Lora"/>
              </a:rPr>
              <a:t>Channel </a:t>
            </a:r>
            <a:r>
              <a:rPr lang="en" sz="1600">
                <a:solidFill>
                  <a:srgbClr val="6AA84F"/>
                </a:solidFill>
                <a:latin typeface="Lora"/>
                <a:ea typeface="Lora"/>
                <a:cs typeface="Lora"/>
                <a:sym typeface="Lora"/>
              </a:rPr>
              <a:t>EHR, Email, message.</a:t>
            </a:r>
            <a:endParaRPr sz="1600">
              <a:solidFill>
                <a:srgbClr val="6AA84F"/>
              </a:solidFill>
              <a:latin typeface="Lora"/>
              <a:ea typeface="Lora"/>
              <a:cs typeface="Lora"/>
              <a:sym typeface="Lora"/>
            </a:endParaRPr>
          </a:p>
          <a:p>
            <a:pPr indent="-330200" lvl="0" marL="457200" rtl="0" algn="l">
              <a:spcBef>
                <a:spcPts val="0"/>
              </a:spcBef>
              <a:spcAft>
                <a:spcPts val="0"/>
              </a:spcAft>
              <a:buSzPts val="1600"/>
              <a:buFont typeface="Lora"/>
              <a:buAutoNum type="arabicPeriod"/>
            </a:pPr>
            <a:r>
              <a:rPr b="1" lang="en" sz="1600">
                <a:latin typeface="Lora"/>
                <a:ea typeface="Lora"/>
                <a:cs typeface="Lora"/>
                <a:sym typeface="Lora"/>
              </a:rPr>
              <a:t>Right </a:t>
            </a:r>
            <a:r>
              <a:rPr lang="en" sz="1600">
                <a:latin typeface="Lora"/>
                <a:ea typeface="Lora"/>
                <a:cs typeface="Lora"/>
                <a:sym typeface="Lora"/>
              </a:rPr>
              <a:t>Intervention format </a:t>
            </a:r>
            <a:r>
              <a:rPr lang="en" sz="1600">
                <a:solidFill>
                  <a:srgbClr val="6AA84F"/>
                </a:solidFill>
                <a:latin typeface="Lora"/>
                <a:ea typeface="Lora"/>
                <a:cs typeface="Lora"/>
                <a:sym typeface="Lora"/>
              </a:rPr>
              <a:t>Alert</a:t>
            </a:r>
            <a:endParaRPr sz="1600">
              <a:solidFill>
                <a:srgbClr val="6AA84F"/>
              </a:solidFill>
              <a:latin typeface="Lora"/>
              <a:ea typeface="Lora"/>
              <a:cs typeface="Lora"/>
              <a:sym typeface="Lora"/>
            </a:endParaRPr>
          </a:p>
          <a:p>
            <a:pPr indent="-330200" lvl="0" marL="457200" rtl="0" algn="l">
              <a:spcBef>
                <a:spcPts val="0"/>
              </a:spcBef>
              <a:spcAft>
                <a:spcPts val="0"/>
              </a:spcAft>
              <a:buSzPts val="1600"/>
              <a:buFont typeface="Lora"/>
              <a:buAutoNum type="arabicPeriod"/>
            </a:pPr>
            <a:r>
              <a:rPr b="1" lang="en" sz="1600">
                <a:latin typeface="Lora"/>
                <a:ea typeface="Lora"/>
                <a:cs typeface="Lora"/>
                <a:sym typeface="Lora"/>
              </a:rPr>
              <a:t>Right </a:t>
            </a:r>
            <a:r>
              <a:rPr lang="en" sz="1600">
                <a:latin typeface="Lora"/>
                <a:ea typeface="Lora"/>
                <a:cs typeface="Lora"/>
                <a:sym typeface="Lora"/>
              </a:rPr>
              <a:t>People </a:t>
            </a:r>
            <a:endParaRPr sz="1600">
              <a:solidFill>
                <a:srgbClr val="6AA84F"/>
              </a:solidFill>
              <a:latin typeface="Lora"/>
              <a:ea typeface="Lora"/>
              <a:cs typeface="Lora"/>
              <a:sym typeface="Lora"/>
            </a:endParaRPr>
          </a:p>
          <a:p>
            <a:pPr indent="-330200" lvl="0" marL="457200" rtl="0" algn="l">
              <a:spcBef>
                <a:spcPts val="0"/>
              </a:spcBef>
              <a:spcAft>
                <a:spcPts val="0"/>
              </a:spcAft>
              <a:buSzPts val="1600"/>
              <a:buFont typeface="Lora"/>
              <a:buAutoNum type="arabicPeriod"/>
            </a:pPr>
            <a:r>
              <a:rPr b="1" lang="en" sz="1600">
                <a:latin typeface="Lora"/>
                <a:ea typeface="Lora"/>
                <a:cs typeface="Lora"/>
                <a:sym typeface="Lora"/>
              </a:rPr>
              <a:t>Right </a:t>
            </a:r>
            <a:r>
              <a:rPr lang="en" sz="1600">
                <a:latin typeface="Lora"/>
                <a:ea typeface="Lora"/>
                <a:cs typeface="Lora"/>
                <a:sym typeface="Lora"/>
              </a:rPr>
              <a:t>Information </a:t>
            </a:r>
            <a:r>
              <a:rPr lang="en" sz="1600">
                <a:solidFill>
                  <a:srgbClr val="6AA84F"/>
                </a:solidFill>
                <a:latin typeface="Lora"/>
                <a:ea typeface="Lora"/>
                <a:cs typeface="Lora"/>
                <a:sym typeface="Lora"/>
              </a:rPr>
              <a:t>high level of evidence</a:t>
            </a:r>
            <a:endParaRPr sz="1600">
              <a:solidFill>
                <a:srgbClr val="6AA84F"/>
              </a:solidFill>
              <a:latin typeface="Lora"/>
              <a:ea typeface="Lora"/>
              <a:cs typeface="Lora"/>
              <a:sym typeface="Lora"/>
            </a:endParaRPr>
          </a:p>
        </p:txBody>
      </p:sp>
      <p:sp>
        <p:nvSpPr>
          <p:cNvPr id="327" name="Google Shape;327;p38"/>
          <p:cNvSpPr txBox="1"/>
          <p:nvPr/>
        </p:nvSpPr>
        <p:spPr>
          <a:xfrm flipH="1">
            <a:off x="822892" y="8032950"/>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Historical prospective</a:t>
            </a:r>
            <a:endParaRPr b="1" sz="3300">
              <a:solidFill>
                <a:srgbClr val="00854C"/>
              </a:solidFill>
              <a:latin typeface="Lora"/>
              <a:ea typeface="Lora"/>
              <a:cs typeface="Lora"/>
              <a:sym typeface="Lora"/>
            </a:endParaRPr>
          </a:p>
        </p:txBody>
      </p:sp>
      <p:sp>
        <p:nvSpPr>
          <p:cNvPr id="328" name="Google Shape;328;p38"/>
          <p:cNvSpPr txBox="1"/>
          <p:nvPr/>
        </p:nvSpPr>
        <p:spPr>
          <a:xfrm>
            <a:off x="0" y="8804425"/>
            <a:ext cx="5943600" cy="14286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As early as the 1950s scientists predicted computers would aid medical decision making.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CDS programs appeared in the 1970s and were standalone programs that eventually became inactive.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You can find all of the resources </a:t>
            </a:r>
            <a:r>
              <a:rPr lang="en" u="sng">
                <a:solidFill>
                  <a:schemeClr val="hlink"/>
                </a:solidFill>
                <a:latin typeface="Lora"/>
                <a:ea typeface="Lora"/>
                <a:cs typeface="Lora"/>
                <a:sym typeface="Lora"/>
                <a:hlinkClick r:id="rId3"/>
              </a:rPr>
              <a:t>here</a:t>
            </a:r>
            <a:r>
              <a:rPr lang="en">
                <a:latin typeface="Lora"/>
                <a:ea typeface="Lora"/>
                <a:cs typeface="Lora"/>
                <a:sym typeface="Lora"/>
              </a:rPr>
              <a:t>. </a:t>
            </a:r>
            <a:endParaRPr>
              <a:latin typeface="Lora"/>
              <a:ea typeface="Lora"/>
              <a:cs typeface="Lora"/>
              <a:sym typeface="Lora"/>
            </a:endParaRPr>
          </a:p>
          <a:p>
            <a:pPr indent="0" lvl="0" marL="0" rtl="0" algn="ctr">
              <a:spcBef>
                <a:spcPts val="0"/>
              </a:spcBef>
              <a:spcAft>
                <a:spcPts val="0"/>
              </a:spcAft>
              <a:buNone/>
            </a:pPr>
            <a:r>
              <a:t/>
            </a:r>
            <a:endParaRPr sz="1100">
              <a:highlight>
                <a:srgbClr val="93C47D"/>
              </a:highlight>
              <a:latin typeface="Lora"/>
              <a:ea typeface="Lora"/>
              <a:cs typeface="Lora"/>
              <a:sym typeface="Lora"/>
            </a:endParaRPr>
          </a:p>
        </p:txBody>
      </p:sp>
      <p:pic>
        <p:nvPicPr>
          <p:cNvPr id="329" name="Google Shape;329;p38"/>
          <p:cNvPicPr preferRelativeResize="0"/>
          <p:nvPr/>
        </p:nvPicPr>
        <p:blipFill rotWithShape="1">
          <a:blip r:embed="rId4">
            <a:alphaModFix/>
          </a:blip>
          <a:srcRect b="3233" l="0" r="1419" t="538"/>
          <a:stretch/>
        </p:blipFill>
        <p:spPr>
          <a:xfrm>
            <a:off x="6405325" y="8804413"/>
            <a:ext cx="1418075" cy="2068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3" name="Shape 333"/>
        <p:cNvGrpSpPr/>
        <p:nvPr/>
      </p:nvGrpSpPr>
      <p:grpSpPr>
        <a:xfrm>
          <a:off x="0" y="0"/>
          <a:ext cx="0" cy="0"/>
          <a:chOff x="0" y="0"/>
          <a:chExt cx="0" cy="0"/>
        </a:xfrm>
      </p:grpSpPr>
      <p:sp>
        <p:nvSpPr>
          <p:cNvPr id="334" name="Google Shape;334;p39"/>
          <p:cNvSpPr txBox="1"/>
          <p:nvPr/>
        </p:nvSpPr>
        <p:spPr>
          <a:xfrm>
            <a:off x="1705650" y="285525"/>
            <a:ext cx="4818300" cy="5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Examples of CDS tools</a:t>
            </a:r>
            <a:endParaRPr b="1" sz="3200">
              <a:solidFill>
                <a:srgbClr val="00854C"/>
              </a:solidFill>
              <a:latin typeface="Lora"/>
              <a:ea typeface="Lora"/>
              <a:cs typeface="Lora"/>
              <a:sym typeface="Lora"/>
            </a:endParaRPr>
          </a:p>
        </p:txBody>
      </p:sp>
      <p:graphicFrame>
        <p:nvGraphicFramePr>
          <p:cNvPr id="335" name="Google Shape;335;p39"/>
          <p:cNvGraphicFramePr/>
          <p:nvPr/>
        </p:nvGraphicFramePr>
        <p:xfrm>
          <a:off x="225697" y="1283797"/>
          <a:ext cx="3000000" cy="3000000"/>
        </p:xfrm>
        <a:graphic>
          <a:graphicData uri="http://schemas.openxmlformats.org/drawingml/2006/table">
            <a:tbl>
              <a:tblPr>
                <a:noFill/>
                <a:tableStyleId>{DE6AB7A7-40EF-4739-A9D1-910265D12E4E}</a:tableStyleId>
              </a:tblPr>
              <a:tblGrid>
                <a:gridCol w="1468600"/>
                <a:gridCol w="3946325"/>
                <a:gridCol w="2363275"/>
              </a:tblGrid>
              <a:tr h="392400">
                <a:tc>
                  <a:txBody>
                    <a:bodyPr/>
                    <a:lstStyle/>
                    <a:p>
                      <a:pPr indent="0" lvl="0" marL="0" rtl="0" algn="ctr">
                        <a:spcBef>
                          <a:spcPts val="0"/>
                        </a:spcBef>
                        <a:spcAft>
                          <a:spcPts val="0"/>
                        </a:spcAft>
                        <a:buNone/>
                      </a:pPr>
                      <a:r>
                        <a:rPr b="1" lang="en" sz="1200">
                          <a:latin typeface="Lora"/>
                          <a:ea typeface="Lora"/>
                          <a:cs typeface="Lora"/>
                          <a:sym typeface="Lora"/>
                        </a:rPr>
                        <a:t>CDS Tool name </a:t>
                      </a:r>
                      <a:endParaRPr b="1" sz="1200">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Lora"/>
                          <a:ea typeface="Lora"/>
                          <a:cs typeface="Lora"/>
                          <a:sym typeface="Lora"/>
                        </a:rPr>
                        <a:t>Approach used</a:t>
                      </a:r>
                      <a:endParaRPr b="1" sz="1600">
                        <a:solidFill>
                          <a:srgbClr val="FFFFFF"/>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b="1" lang="en" sz="1600">
                          <a:solidFill>
                            <a:srgbClr val="FFFFFF"/>
                          </a:solidFill>
                          <a:latin typeface="Lora"/>
                          <a:ea typeface="Lora"/>
                          <a:cs typeface="Lora"/>
                          <a:sym typeface="Lora"/>
                        </a:rPr>
                        <a:t>Purpose</a:t>
                      </a:r>
                      <a:endParaRPr b="1" sz="1600">
                        <a:solidFill>
                          <a:srgbClr val="FFFFFF"/>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00854C"/>
                    </a:solidFill>
                  </a:tcPr>
                </a:tc>
              </a:tr>
              <a:tr h="601950">
                <a:tc>
                  <a:txBody>
                    <a:bodyPr/>
                    <a:lstStyle/>
                    <a:p>
                      <a:pPr indent="0" lvl="0" marL="0" rtl="0" algn="ctr">
                        <a:spcBef>
                          <a:spcPts val="0"/>
                        </a:spcBef>
                        <a:spcAft>
                          <a:spcPts val="0"/>
                        </a:spcAft>
                        <a:buNone/>
                      </a:pPr>
                      <a:r>
                        <a:rPr b="1" lang="en" sz="1200">
                          <a:solidFill>
                            <a:srgbClr val="FFFFFF"/>
                          </a:solidFill>
                          <a:latin typeface="Lora"/>
                          <a:ea typeface="Lora"/>
                          <a:cs typeface="Lora"/>
                          <a:sym typeface="Lora"/>
                        </a:rPr>
                        <a:t>De Dombal’s system</a:t>
                      </a:r>
                      <a:endParaRPr b="1" sz="1200">
                        <a:solidFill>
                          <a:srgbClr val="FFFFFF"/>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79C6A5"/>
                    </a:solidFill>
                  </a:tcPr>
                </a:tc>
                <a:tc>
                  <a:txBody>
                    <a:bodyPr/>
                    <a:lstStyle/>
                    <a:p>
                      <a:pPr indent="0" lvl="0" marL="0" rtl="0" algn="l">
                        <a:spcBef>
                          <a:spcPts val="0"/>
                        </a:spcBef>
                        <a:spcAft>
                          <a:spcPts val="0"/>
                        </a:spcAft>
                        <a:buNone/>
                      </a:pPr>
                      <a:r>
                        <a:rPr lang="en" sz="1200">
                          <a:latin typeface="Lora"/>
                          <a:ea typeface="Lora"/>
                          <a:cs typeface="Lora"/>
                          <a:sym typeface="Lora"/>
                        </a:rPr>
                        <a:t>Bayes theorem </a:t>
                      </a:r>
                      <a:r>
                        <a:rPr lang="en" sz="1200">
                          <a:solidFill>
                            <a:srgbClr val="6AA84F"/>
                          </a:solidFill>
                          <a:latin typeface="Lora"/>
                          <a:ea typeface="Lora"/>
                          <a:cs typeface="Lora"/>
                          <a:sym typeface="Lora"/>
                        </a:rPr>
                        <a:t>theoretical &amp; statistical approach</a:t>
                      </a:r>
                      <a:endParaRPr sz="1200">
                        <a:solidFill>
                          <a:srgbClr val="6AA84F"/>
                        </a:solidFill>
                        <a:highlight>
                          <a:srgbClr val="93C47D"/>
                        </a:highlight>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ora"/>
                          <a:ea typeface="Lora"/>
                          <a:cs typeface="Lora"/>
                          <a:sym typeface="Lora"/>
                        </a:rPr>
                        <a:t>Differential diagnoses for acute abdominal pain</a:t>
                      </a:r>
                      <a:endParaRPr sz="1200">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r>
              <a:tr h="390525">
                <a:tc>
                  <a:txBody>
                    <a:bodyPr/>
                    <a:lstStyle/>
                    <a:p>
                      <a:pPr indent="0" lvl="0" marL="0" rtl="0" algn="ctr">
                        <a:spcBef>
                          <a:spcPts val="0"/>
                        </a:spcBef>
                        <a:spcAft>
                          <a:spcPts val="0"/>
                        </a:spcAft>
                        <a:buNone/>
                      </a:pPr>
                      <a:r>
                        <a:rPr b="1" lang="en" sz="1200">
                          <a:solidFill>
                            <a:srgbClr val="FFFFFF"/>
                          </a:solidFill>
                          <a:latin typeface="Lora"/>
                          <a:ea typeface="Lora"/>
                          <a:cs typeface="Lora"/>
                          <a:sym typeface="Lora"/>
                        </a:rPr>
                        <a:t>Internist-1 </a:t>
                      </a:r>
                      <a:endParaRPr b="1" sz="1200">
                        <a:solidFill>
                          <a:srgbClr val="FFFFFF"/>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79C6A5"/>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IF-THEN statements </a:t>
                      </a:r>
                      <a:endParaRPr sz="1200">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ora"/>
                          <a:ea typeface="Lora"/>
                          <a:cs typeface="Lora"/>
                          <a:sym typeface="Lora"/>
                        </a:rPr>
                        <a:t>Predict diagnoses</a:t>
                      </a:r>
                      <a:endParaRPr sz="1200">
                        <a:highlight>
                          <a:srgbClr val="93C47D"/>
                        </a:highlight>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r>
              <a:tr h="601950">
                <a:tc>
                  <a:txBody>
                    <a:bodyPr/>
                    <a:lstStyle/>
                    <a:p>
                      <a:pPr indent="0" lvl="0" marL="0" rtl="0" algn="ctr">
                        <a:spcBef>
                          <a:spcPts val="0"/>
                        </a:spcBef>
                        <a:spcAft>
                          <a:spcPts val="0"/>
                        </a:spcAft>
                        <a:buNone/>
                      </a:pPr>
                      <a:r>
                        <a:rPr b="1" lang="en" sz="1200">
                          <a:solidFill>
                            <a:srgbClr val="F1C232"/>
                          </a:solidFill>
                          <a:latin typeface="Lora"/>
                          <a:ea typeface="Lora"/>
                          <a:cs typeface="Lora"/>
                          <a:sym typeface="Lora"/>
                        </a:rPr>
                        <a:t>MYCIN</a:t>
                      </a:r>
                      <a:endParaRPr b="1" sz="1200">
                        <a:solidFill>
                          <a:srgbClr val="F1C232"/>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79C6A5"/>
                    </a:solidFill>
                  </a:tcPr>
                </a:tc>
                <a:tc>
                  <a:txBody>
                    <a:bodyPr/>
                    <a:lstStyle/>
                    <a:p>
                      <a:pPr indent="0" lvl="0" marL="0" rtl="0" algn="l">
                        <a:spcBef>
                          <a:spcPts val="0"/>
                        </a:spcBef>
                        <a:spcAft>
                          <a:spcPts val="0"/>
                        </a:spcAft>
                        <a:buNone/>
                      </a:pPr>
                      <a:r>
                        <a:rPr lang="en" sz="1200">
                          <a:latin typeface="Lora"/>
                          <a:ea typeface="Lora"/>
                          <a:cs typeface="Lora"/>
                          <a:sym typeface="Lora"/>
                        </a:rPr>
                        <a:t>Rule-based system </a:t>
                      </a:r>
                      <a:endParaRPr sz="1200">
                        <a:highlight>
                          <a:srgbClr val="93C47D"/>
                        </a:highlight>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ora"/>
                          <a:ea typeface="Lora"/>
                          <a:cs typeface="Lora"/>
                          <a:sym typeface="Lora"/>
                        </a:rPr>
                        <a:t>Diagnosis </a:t>
                      </a:r>
                      <a:r>
                        <a:rPr lang="en" sz="1200">
                          <a:latin typeface="Lora"/>
                          <a:ea typeface="Lora"/>
                          <a:cs typeface="Lora"/>
                          <a:sym typeface="Lora"/>
                        </a:rPr>
                        <a:t>and</a:t>
                      </a:r>
                      <a:r>
                        <a:rPr lang="en" sz="1200">
                          <a:latin typeface="Lora"/>
                          <a:ea typeface="Lora"/>
                          <a:cs typeface="Lora"/>
                          <a:sym typeface="Lora"/>
                        </a:rPr>
                        <a:t> treatment of infections</a:t>
                      </a:r>
                      <a:endParaRPr sz="1200">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r>
              <a:tr h="535675">
                <a:tc>
                  <a:txBody>
                    <a:bodyPr/>
                    <a:lstStyle/>
                    <a:p>
                      <a:pPr indent="0" lvl="0" marL="0" rtl="0" algn="ctr">
                        <a:spcBef>
                          <a:spcPts val="0"/>
                        </a:spcBef>
                        <a:spcAft>
                          <a:spcPts val="0"/>
                        </a:spcAft>
                        <a:buNone/>
                      </a:pPr>
                      <a:r>
                        <a:rPr b="1" lang="en" sz="1200">
                          <a:solidFill>
                            <a:srgbClr val="FFFFFF"/>
                          </a:solidFill>
                          <a:latin typeface="Lora"/>
                          <a:ea typeface="Lora"/>
                          <a:cs typeface="Lora"/>
                          <a:sym typeface="Lora"/>
                        </a:rPr>
                        <a:t>SnapDx Positive (Apple iOS)</a:t>
                      </a:r>
                      <a:endParaRPr b="1" sz="1200">
                        <a:solidFill>
                          <a:srgbClr val="FFFFFF"/>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79C6A5"/>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Positive and negative likelihood ratios from medical literature</a:t>
                      </a:r>
                      <a:endParaRPr sz="1200">
                        <a:solidFill>
                          <a:schemeClr val="dk1"/>
                        </a:solidFill>
                        <a:highlight>
                          <a:srgbClr val="93C47D"/>
                        </a:highlight>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ora"/>
                          <a:ea typeface="Lora"/>
                          <a:cs typeface="Lora"/>
                          <a:sym typeface="Lora"/>
                        </a:rPr>
                        <a:t>Diagnosis (App covers about 50 common medical)</a:t>
                      </a:r>
                      <a:endParaRPr sz="1200">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r>
              <a:tr h="773400">
                <a:tc>
                  <a:txBody>
                    <a:bodyPr/>
                    <a:lstStyle/>
                    <a:p>
                      <a:pPr indent="0" lvl="0" marL="0" rtl="0" algn="ctr">
                        <a:spcBef>
                          <a:spcPts val="0"/>
                        </a:spcBef>
                        <a:spcAft>
                          <a:spcPts val="0"/>
                        </a:spcAft>
                        <a:buNone/>
                      </a:pPr>
                      <a:r>
                        <a:rPr b="1" lang="en" sz="1200">
                          <a:solidFill>
                            <a:srgbClr val="FFFFFF"/>
                          </a:solidFill>
                          <a:latin typeface="Lora"/>
                          <a:ea typeface="Lora"/>
                          <a:cs typeface="Lora"/>
                          <a:sym typeface="Lora"/>
                        </a:rPr>
                        <a:t>Isabel</a:t>
                      </a:r>
                      <a:endParaRPr b="1" sz="1200">
                        <a:solidFill>
                          <a:srgbClr val="FFFFFF"/>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79C6A5"/>
                    </a:solidFill>
                  </a:tcPr>
                </a:tc>
                <a:tc>
                  <a:txBody>
                    <a:bodyPr/>
                    <a:lstStyle/>
                    <a:p>
                      <a:pPr indent="0" lvl="0" marL="0" rtl="0" algn="l">
                        <a:spcBef>
                          <a:spcPts val="0"/>
                        </a:spcBef>
                        <a:spcAft>
                          <a:spcPts val="0"/>
                        </a:spcAft>
                        <a:buNone/>
                      </a:pPr>
                      <a:r>
                        <a:rPr lang="en" sz="1200">
                          <a:latin typeface="Lora"/>
                          <a:ea typeface="Lora"/>
                          <a:cs typeface="Lora"/>
                          <a:sym typeface="Lora"/>
                        </a:rPr>
                        <a:t>Inference engine uses natural language processing and supported by 100,000 documents</a:t>
                      </a:r>
                      <a:endParaRPr sz="1200">
                        <a:highlight>
                          <a:srgbClr val="93C47D"/>
                        </a:highlight>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Diagnosis tool</a:t>
                      </a:r>
                      <a:endParaRPr sz="1200">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r>
              <a:tr h="240000">
                <a:tc>
                  <a:txBody>
                    <a:bodyPr/>
                    <a:lstStyle/>
                    <a:p>
                      <a:pPr indent="0" lvl="0" marL="0" rtl="0" algn="ctr">
                        <a:spcBef>
                          <a:spcPts val="0"/>
                        </a:spcBef>
                        <a:spcAft>
                          <a:spcPts val="0"/>
                        </a:spcAft>
                        <a:buNone/>
                      </a:pPr>
                      <a:r>
                        <a:rPr b="1" lang="en" sz="1200">
                          <a:solidFill>
                            <a:srgbClr val="999999"/>
                          </a:solidFill>
                          <a:latin typeface="Lora"/>
                          <a:ea typeface="Lora"/>
                          <a:cs typeface="Lora"/>
                          <a:sym typeface="Lora"/>
                        </a:rPr>
                        <a:t>DxPlain</a:t>
                      </a:r>
                      <a:endParaRPr b="1" sz="1200">
                        <a:solidFill>
                          <a:srgbClr val="999999"/>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solidFill>
                      <a:srgbClr val="79C6A5"/>
                    </a:solidFill>
                  </a:tcPr>
                </a:tc>
                <a:tc>
                  <a:txBody>
                    <a:bodyPr/>
                    <a:lstStyle/>
                    <a:p>
                      <a:pPr indent="0" lvl="0" marL="0" rtl="0" algn="l">
                        <a:lnSpc>
                          <a:spcPct val="100000"/>
                        </a:lnSpc>
                        <a:spcBef>
                          <a:spcPts val="0"/>
                        </a:spcBef>
                        <a:spcAft>
                          <a:spcPts val="0"/>
                        </a:spcAft>
                        <a:buNone/>
                      </a:pPr>
                      <a:r>
                        <a:rPr lang="en" sz="1200">
                          <a:solidFill>
                            <a:srgbClr val="999999"/>
                          </a:solidFill>
                          <a:latin typeface="Lora"/>
                          <a:ea typeface="Lora"/>
                          <a:cs typeface="Lora"/>
                          <a:sym typeface="Lora"/>
                        </a:rPr>
                        <a:t>Based on clinical findings (signs,symptoms, laboratory data) the program generated a ranked list of diagnoses related to the clinical manifestations. </a:t>
                      </a:r>
                      <a:endParaRPr sz="1200">
                        <a:solidFill>
                          <a:srgbClr val="999999"/>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999999"/>
                          </a:solidFill>
                          <a:latin typeface="Lora"/>
                          <a:ea typeface="Lora"/>
                          <a:cs typeface="Lora"/>
                          <a:sym typeface="Lora"/>
                        </a:rPr>
                        <a:t>Justifies the diagnoses, suggests further steps and describes atypical manifestations</a:t>
                      </a:r>
                      <a:endParaRPr sz="1200">
                        <a:solidFill>
                          <a:srgbClr val="999999"/>
                        </a:solidFill>
                        <a:latin typeface="Lora"/>
                        <a:ea typeface="Lora"/>
                        <a:cs typeface="Lora"/>
                        <a:sym typeface="Lora"/>
                      </a:endParaRPr>
                    </a:p>
                  </a:txBody>
                  <a:tcPr marT="91425" marB="91425" marR="91425" marL="91425" anchor="ctr">
                    <a:lnL cap="flat" cmpd="sng" w="9525">
                      <a:solidFill>
                        <a:srgbClr val="00854C"/>
                      </a:solidFill>
                      <a:prstDash val="solid"/>
                      <a:round/>
                      <a:headEnd len="sm" w="sm" type="none"/>
                      <a:tailEnd len="sm" w="sm" type="none"/>
                    </a:lnL>
                    <a:lnR cap="flat" cmpd="sng" w="9525">
                      <a:solidFill>
                        <a:srgbClr val="00854C"/>
                      </a:solidFill>
                      <a:prstDash val="solid"/>
                      <a:round/>
                      <a:headEnd len="sm" w="sm" type="none"/>
                      <a:tailEnd len="sm" w="sm" type="none"/>
                    </a:lnR>
                    <a:lnT cap="flat" cmpd="sng" w="9525">
                      <a:solidFill>
                        <a:srgbClr val="00854C"/>
                      </a:solidFill>
                      <a:prstDash val="solid"/>
                      <a:round/>
                      <a:headEnd len="sm" w="sm" type="none"/>
                      <a:tailEnd len="sm" w="sm" type="none"/>
                    </a:lnT>
                    <a:lnB cap="flat" cmpd="sng" w="9525">
                      <a:solidFill>
                        <a:srgbClr val="00854C"/>
                      </a:solidFill>
                      <a:prstDash val="solid"/>
                      <a:round/>
                      <a:headEnd len="sm" w="sm" type="none"/>
                      <a:tailEnd len="sm" w="sm" type="none"/>
                    </a:lnB>
                  </a:tcPr>
                </a:tc>
              </a:tr>
            </a:tbl>
          </a:graphicData>
        </a:graphic>
      </p:graphicFrame>
      <p:sp>
        <p:nvSpPr>
          <p:cNvPr id="336" name="Google Shape;336;p39"/>
          <p:cNvSpPr txBox="1"/>
          <p:nvPr/>
        </p:nvSpPr>
        <p:spPr>
          <a:xfrm>
            <a:off x="338650" y="5921731"/>
            <a:ext cx="4225800" cy="51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00854C"/>
                </a:solidFill>
                <a:latin typeface="Lora"/>
                <a:ea typeface="Lora"/>
                <a:cs typeface="Lora"/>
                <a:sym typeface="Lora"/>
              </a:rPr>
              <a:t>Isabel Story</a:t>
            </a:r>
            <a:endParaRPr b="1" sz="2600">
              <a:solidFill>
                <a:srgbClr val="00854C"/>
              </a:solidFill>
              <a:latin typeface="Lora"/>
              <a:ea typeface="Lora"/>
              <a:cs typeface="Lora"/>
              <a:sym typeface="Lora"/>
            </a:endParaRPr>
          </a:p>
        </p:txBody>
      </p:sp>
      <p:sp>
        <p:nvSpPr>
          <p:cNvPr id="337" name="Google Shape;337;p39"/>
          <p:cNvSpPr txBox="1"/>
          <p:nvPr/>
        </p:nvSpPr>
        <p:spPr>
          <a:xfrm>
            <a:off x="112950" y="6526226"/>
            <a:ext cx="8003700" cy="21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ora"/>
                <a:ea typeface="Lora"/>
                <a:cs typeface="Lora"/>
                <a:sym typeface="Lora"/>
              </a:rPr>
              <a:t>Why the name Isabel?</a:t>
            </a:r>
            <a:endParaRPr b="1" sz="1200">
              <a:latin typeface="Lora"/>
              <a:ea typeface="Lora"/>
              <a:cs typeface="Lora"/>
              <a:sym typeface="Lora"/>
            </a:endParaRPr>
          </a:p>
          <a:p>
            <a:pPr indent="0" lvl="0" marL="0" rtl="0" algn="l">
              <a:spcBef>
                <a:spcPts val="0"/>
              </a:spcBef>
              <a:spcAft>
                <a:spcPts val="0"/>
              </a:spcAft>
              <a:buNone/>
            </a:pPr>
            <a:r>
              <a:rPr lang="en" sz="1200">
                <a:latin typeface="Lora"/>
                <a:ea typeface="Lora"/>
                <a:cs typeface="Lora"/>
                <a:sym typeface="Lora"/>
              </a:rPr>
              <a:t>Isabel is not an </a:t>
            </a:r>
            <a:r>
              <a:rPr lang="en" sz="1200">
                <a:latin typeface="Lora"/>
                <a:ea typeface="Lora"/>
                <a:cs typeface="Lora"/>
                <a:sym typeface="Lora"/>
              </a:rPr>
              <a:t>acronym but the name of the little girl whose </a:t>
            </a:r>
            <a:r>
              <a:rPr lang="en" sz="1200">
                <a:latin typeface="Lora"/>
                <a:ea typeface="Lora"/>
                <a:cs typeface="Lora"/>
                <a:sym typeface="Lora"/>
              </a:rPr>
              <a:t>illness</a:t>
            </a:r>
            <a:r>
              <a:rPr lang="en" sz="1200">
                <a:latin typeface="Lora"/>
                <a:ea typeface="Lora"/>
                <a:cs typeface="Lora"/>
                <a:sym typeface="Lora"/>
              </a:rPr>
              <a:t> inspired a medical tool diagnosed to help prevent misdiagnosis. </a:t>
            </a:r>
            <a:endParaRPr sz="1200">
              <a:latin typeface="Lora"/>
              <a:ea typeface="Lora"/>
              <a:cs typeface="Lora"/>
              <a:sym typeface="Lora"/>
            </a:endParaRPr>
          </a:p>
          <a:p>
            <a:pPr indent="0" lvl="0" marL="0" rtl="0" algn="l">
              <a:spcBef>
                <a:spcPts val="0"/>
              </a:spcBef>
              <a:spcAft>
                <a:spcPts val="0"/>
              </a:spcAft>
              <a:buNone/>
            </a:pPr>
            <a:r>
              <a:rPr lang="en" sz="1200">
                <a:latin typeface="Lora"/>
                <a:ea typeface="Lora"/>
                <a:cs typeface="Lora"/>
                <a:sym typeface="Lora"/>
              </a:rPr>
              <a:t>In 1999, 3 year old Isabel Maude nearly fetally misdiagnosed by her family doctor and hospital when her chickenpox developed, undetected, into Necrotizing fasciitis and Toxic Shock Syndrome. The result of this error was two months in hospital including a month in PICU struggling to survive from multiple organ failure and cardiac arrest. Against all odds, she survived her ordeal and, despite undergoing reconstructive surgery nearly two decades later, she is now an ambitious first class honors graduate pursuing a career in London. Surviving this life-threatening illness has given her a determination to live life to the full - conquering Mount kilimanjaro is just the beginning!</a:t>
            </a:r>
            <a:endParaRPr sz="1200">
              <a:latin typeface="Lora"/>
              <a:ea typeface="Lora"/>
              <a:cs typeface="Lora"/>
              <a:sym typeface="Lora"/>
            </a:endParaRPr>
          </a:p>
        </p:txBody>
      </p:sp>
      <p:pic>
        <p:nvPicPr>
          <p:cNvPr id="338" name="Google Shape;338;p39"/>
          <p:cNvPicPr preferRelativeResize="0"/>
          <p:nvPr/>
        </p:nvPicPr>
        <p:blipFill>
          <a:blip r:embed="rId3">
            <a:alphaModFix/>
          </a:blip>
          <a:stretch>
            <a:fillRect/>
          </a:stretch>
        </p:blipFill>
        <p:spPr>
          <a:xfrm>
            <a:off x="6636897" y="8408643"/>
            <a:ext cx="1410025" cy="934908"/>
          </a:xfrm>
          <a:prstGeom prst="rect">
            <a:avLst/>
          </a:prstGeom>
          <a:noFill/>
          <a:ln cap="flat" cmpd="sng" w="57150">
            <a:solidFill>
              <a:srgbClr val="B4A7D6"/>
            </a:solidFill>
            <a:prstDash val="solid"/>
            <a:round/>
            <a:headEnd len="sm" w="sm" type="none"/>
            <a:tailEnd len="sm" w="sm" type="none"/>
          </a:ln>
        </p:spPr>
      </p:pic>
      <p:sp>
        <p:nvSpPr>
          <p:cNvPr id="339" name="Google Shape;339;p39"/>
          <p:cNvSpPr txBox="1"/>
          <p:nvPr/>
        </p:nvSpPr>
        <p:spPr>
          <a:xfrm>
            <a:off x="2302727" y="6134143"/>
            <a:ext cx="2161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AA84F"/>
                </a:solidFill>
                <a:latin typeface="Lora"/>
                <a:ea typeface="Lora"/>
                <a:cs typeface="Lora"/>
                <a:sym typeface="Lora"/>
              </a:rPr>
              <a:t>Read it </a:t>
            </a:r>
            <a:r>
              <a:rPr lang="en" sz="1100">
                <a:solidFill>
                  <a:srgbClr val="6AA84F"/>
                </a:solidFill>
                <a:latin typeface="Lora"/>
                <a:ea typeface="Lora"/>
                <a:cs typeface="Lora"/>
                <a:sym typeface="Lora"/>
              </a:rPr>
              <a:t>if you’re interested </a:t>
            </a:r>
            <a:endParaRPr sz="1100">
              <a:solidFill>
                <a:srgbClr val="6AA84F"/>
              </a:solidFill>
              <a:latin typeface="Lora"/>
              <a:ea typeface="Lora"/>
              <a:cs typeface="Lora"/>
              <a:sym typeface="Lora"/>
            </a:endParaRPr>
          </a:p>
        </p:txBody>
      </p:sp>
      <p:cxnSp>
        <p:nvCxnSpPr>
          <p:cNvPr id="340" name="Google Shape;340;p39"/>
          <p:cNvCxnSpPr>
            <a:endCxn id="336" idx="1"/>
          </p:cNvCxnSpPr>
          <p:nvPr/>
        </p:nvCxnSpPr>
        <p:spPr>
          <a:xfrm rot="5400000">
            <a:off x="-601100" y="5235031"/>
            <a:ext cx="1882500" cy="3000"/>
          </a:xfrm>
          <a:prstGeom prst="curvedConnector4">
            <a:avLst>
              <a:gd fmla="val 43199" name="adj1"/>
              <a:gd fmla="val 5718333" name="adj2"/>
            </a:avLst>
          </a:prstGeom>
          <a:noFill/>
          <a:ln cap="flat" cmpd="sng" w="28575">
            <a:solidFill>
              <a:schemeClr val="dk2"/>
            </a:solidFill>
            <a:prstDash val="solid"/>
            <a:round/>
            <a:headEnd len="med" w="med" type="none"/>
            <a:tailEnd len="med" w="med" type="stealth"/>
          </a:ln>
        </p:spPr>
      </p:cxnSp>
      <p:sp>
        <p:nvSpPr>
          <p:cNvPr id="341" name="Google Shape;341;p39"/>
          <p:cNvSpPr txBox="1"/>
          <p:nvPr/>
        </p:nvSpPr>
        <p:spPr>
          <a:xfrm>
            <a:off x="66600" y="9515718"/>
            <a:ext cx="8096400" cy="1609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AutoNum type="arabicPeriod"/>
            </a:pPr>
            <a:r>
              <a:rPr lang="en">
                <a:latin typeface="Lora"/>
                <a:ea typeface="Lora"/>
                <a:cs typeface="Lora"/>
                <a:sym typeface="Lora"/>
              </a:rPr>
              <a:t>Improvement in patient safety, patient care, &amp; population health</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
                <a:latin typeface="Lora"/>
                <a:ea typeface="Lora"/>
                <a:cs typeface="Lora"/>
                <a:sym typeface="Lora"/>
              </a:rPr>
              <a:t>Reduction in healthcare costs </a:t>
            </a:r>
            <a:r>
              <a:rPr lang="en">
                <a:solidFill>
                  <a:srgbClr val="6AA84F"/>
                </a:solidFill>
                <a:latin typeface="Lora"/>
                <a:ea typeface="Lora"/>
                <a:cs typeface="Lora"/>
                <a:sym typeface="Lora"/>
              </a:rPr>
              <a:t>decrease duplicated cost.</a:t>
            </a:r>
            <a:endParaRPr>
              <a:solidFill>
                <a:srgbClr val="6AA84F"/>
              </a:solidFill>
              <a:highlight>
                <a:srgbClr val="93C47D"/>
              </a:highlight>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
                <a:latin typeface="Lora"/>
                <a:ea typeface="Lora"/>
                <a:cs typeface="Lora"/>
                <a:sym typeface="Lora"/>
              </a:rPr>
              <a:t>Management of complex clinical issues</a:t>
            </a:r>
            <a:r>
              <a:rPr lang="en">
                <a:highlight>
                  <a:srgbClr val="93C47D"/>
                </a:highlight>
                <a:latin typeface="Lora"/>
                <a:ea typeface="Lora"/>
                <a:cs typeface="Lora"/>
                <a:sym typeface="Lora"/>
              </a:rPr>
              <a:t> </a:t>
            </a:r>
            <a:endParaRPr>
              <a:solidFill>
                <a:srgbClr val="6AA84F"/>
              </a:solidFill>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
                <a:latin typeface="Lora"/>
                <a:ea typeface="Lora"/>
                <a:cs typeface="Lora"/>
                <a:sym typeface="Lora"/>
              </a:rPr>
              <a:t>Monitoring clinical details </a:t>
            </a:r>
            <a:endParaRPr>
              <a:highlight>
                <a:srgbClr val="93C47D"/>
              </a:highlight>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
                <a:latin typeface="Lora"/>
                <a:ea typeface="Lora"/>
                <a:cs typeface="Lora"/>
                <a:sym typeface="Lora"/>
              </a:rPr>
              <a:t>Management of administrative complexity </a:t>
            </a:r>
            <a:r>
              <a:rPr lang="en">
                <a:solidFill>
                  <a:srgbClr val="6AA84F"/>
                </a:solidFill>
                <a:latin typeface="Lora"/>
                <a:ea typeface="Lora"/>
                <a:cs typeface="Lora"/>
                <a:sym typeface="Lora"/>
              </a:rPr>
              <a:t>Transfer patient, insurance billing.</a:t>
            </a:r>
            <a:endParaRPr>
              <a:solidFill>
                <a:srgbClr val="6AA84F"/>
              </a:solidFill>
              <a:latin typeface="Lora"/>
              <a:ea typeface="Lora"/>
              <a:cs typeface="Lora"/>
              <a:sym typeface="Lora"/>
            </a:endParaRPr>
          </a:p>
          <a:p>
            <a:pPr indent="-317500" lvl="0" marL="457200" marR="0" rtl="0" algn="l">
              <a:lnSpc>
                <a:spcPct val="115000"/>
              </a:lnSpc>
              <a:spcBef>
                <a:spcPts val="0"/>
              </a:spcBef>
              <a:spcAft>
                <a:spcPts val="0"/>
              </a:spcAft>
              <a:buSzPts val="1400"/>
              <a:buFont typeface="Lora"/>
              <a:buAutoNum type="arabicPeriod"/>
            </a:pPr>
            <a:r>
              <a:rPr lang="en">
                <a:latin typeface="Lora"/>
                <a:ea typeface="Lora"/>
                <a:cs typeface="Lora"/>
                <a:sym typeface="Lora"/>
              </a:rPr>
              <a:t>Support clinical research </a:t>
            </a:r>
            <a:r>
              <a:rPr lang="en">
                <a:solidFill>
                  <a:srgbClr val="6AA84F"/>
                </a:solidFill>
                <a:latin typeface="Lora"/>
                <a:ea typeface="Lora"/>
                <a:cs typeface="Lora"/>
                <a:sym typeface="Lora"/>
              </a:rPr>
              <a:t>clinical trial, Cohort.</a:t>
            </a:r>
            <a:endParaRPr>
              <a:solidFill>
                <a:srgbClr val="6AA84F"/>
              </a:solidFill>
              <a:latin typeface="Lora"/>
              <a:ea typeface="Lora"/>
              <a:cs typeface="Lora"/>
              <a:sym typeface="Lora"/>
            </a:endParaRPr>
          </a:p>
          <a:p>
            <a:pPr indent="-317500" lvl="0" marL="457200" marR="0" rtl="0" algn="l">
              <a:lnSpc>
                <a:spcPct val="115000"/>
              </a:lnSpc>
              <a:spcBef>
                <a:spcPts val="0"/>
              </a:spcBef>
              <a:spcAft>
                <a:spcPts val="0"/>
              </a:spcAft>
              <a:buSzPts val="1400"/>
              <a:buFont typeface="Lora"/>
              <a:buAutoNum type="arabicPeriod"/>
            </a:pPr>
            <a:r>
              <a:rPr lang="en">
                <a:latin typeface="Lora"/>
                <a:ea typeface="Lora"/>
                <a:cs typeface="Lora"/>
                <a:sym typeface="Lora"/>
              </a:rPr>
              <a:t>Dissemination of expert knowledge</a:t>
            </a:r>
            <a:endParaRPr>
              <a:latin typeface="Lora"/>
              <a:ea typeface="Lora"/>
              <a:cs typeface="Lora"/>
              <a:sym typeface="Lora"/>
            </a:endParaRPr>
          </a:p>
        </p:txBody>
      </p:sp>
      <p:sp>
        <p:nvSpPr>
          <p:cNvPr id="342" name="Google Shape;342;p39"/>
          <p:cNvSpPr txBox="1"/>
          <p:nvPr/>
        </p:nvSpPr>
        <p:spPr>
          <a:xfrm flipH="1">
            <a:off x="822892" y="8705118"/>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CDS Benefits &amp; goals</a:t>
            </a:r>
            <a:endParaRPr b="1" sz="3300">
              <a:solidFill>
                <a:srgbClr val="00854C"/>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6" name="Shape 346"/>
        <p:cNvGrpSpPr/>
        <p:nvPr/>
      </p:nvGrpSpPr>
      <p:grpSpPr>
        <a:xfrm>
          <a:off x="0" y="0"/>
          <a:ext cx="0" cy="0"/>
          <a:chOff x="0" y="0"/>
          <a:chExt cx="0" cy="0"/>
        </a:xfrm>
      </p:grpSpPr>
      <p:sp>
        <p:nvSpPr>
          <p:cNvPr id="347" name="Google Shape;347;p40"/>
          <p:cNvSpPr txBox="1"/>
          <p:nvPr/>
        </p:nvSpPr>
        <p:spPr>
          <a:xfrm>
            <a:off x="0" y="1295050"/>
            <a:ext cx="8229600" cy="5550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Institute of Medicine (IOM)</a:t>
            </a:r>
            <a:r>
              <a:rPr lang="en">
                <a:latin typeface="Lora"/>
                <a:ea typeface="Lora"/>
                <a:cs typeface="Lora"/>
                <a:sym typeface="Lora"/>
              </a:rPr>
              <a:t> (now named as National Academy of Medicine (NAM)): </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 promoted “automated clinical information and CDS”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American Medical Informatics Association (AMIA): </a:t>
            </a:r>
            <a:r>
              <a:rPr lang="en">
                <a:latin typeface="Lora"/>
                <a:ea typeface="Lora"/>
                <a:cs typeface="Lora"/>
                <a:sym typeface="Lora"/>
              </a:rPr>
              <a:t>developed  3 pillars of CDS in 200</a:t>
            </a:r>
            <a:r>
              <a:rPr lang="en">
                <a:latin typeface="Lora"/>
                <a:ea typeface="Lora"/>
                <a:cs typeface="Lora"/>
                <a:sym typeface="Lora"/>
              </a:rPr>
              <a:t>6</a:t>
            </a:r>
            <a:endParaRPr>
              <a:latin typeface="Lora"/>
              <a:ea typeface="Lora"/>
              <a:cs typeface="Lora"/>
              <a:sym typeface="Lora"/>
            </a:endParaRPr>
          </a:p>
          <a:p>
            <a:pPr indent="-317500" lvl="0" marL="914400" rtl="0" algn="l">
              <a:lnSpc>
                <a:spcPct val="115000"/>
              </a:lnSpc>
              <a:spcBef>
                <a:spcPts val="0"/>
              </a:spcBef>
              <a:spcAft>
                <a:spcPts val="0"/>
              </a:spcAft>
              <a:buSzPts val="1400"/>
              <a:buFont typeface="Lora"/>
              <a:buAutoNum type="arabicPeriod"/>
            </a:pPr>
            <a:r>
              <a:rPr lang="en">
                <a:latin typeface="Lora"/>
                <a:ea typeface="Lora"/>
                <a:cs typeface="Lora"/>
                <a:sym typeface="Lora"/>
              </a:rPr>
              <a:t>Best available evidence. </a:t>
            </a:r>
            <a:endParaRPr>
              <a:highlight>
                <a:srgbClr val="93C47D"/>
              </a:highlight>
              <a:latin typeface="Lora"/>
              <a:ea typeface="Lora"/>
              <a:cs typeface="Lora"/>
              <a:sym typeface="Lora"/>
            </a:endParaRPr>
          </a:p>
          <a:p>
            <a:pPr indent="-317500" lvl="0" marL="914400" rtl="0" algn="l">
              <a:lnSpc>
                <a:spcPct val="115000"/>
              </a:lnSpc>
              <a:spcBef>
                <a:spcPts val="0"/>
              </a:spcBef>
              <a:spcAft>
                <a:spcPts val="0"/>
              </a:spcAft>
              <a:buSzPts val="1400"/>
              <a:buFont typeface="Lora"/>
              <a:buAutoNum type="arabicPeriod"/>
            </a:pPr>
            <a:r>
              <a:rPr lang="en">
                <a:latin typeface="Lora"/>
                <a:ea typeface="Lora"/>
                <a:cs typeface="Lora"/>
                <a:sym typeface="Lora"/>
              </a:rPr>
              <a:t>H</a:t>
            </a:r>
            <a:r>
              <a:rPr lang="en">
                <a:latin typeface="Lora"/>
                <a:ea typeface="Lora"/>
                <a:cs typeface="Lora"/>
                <a:sym typeface="Lora"/>
              </a:rPr>
              <a:t>igh adoption and effective use.</a:t>
            </a:r>
            <a:endParaRPr>
              <a:latin typeface="Lora"/>
              <a:ea typeface="Lora"/>
              <a:cs typeface="Lora"/>
              <a:sym typeface="Lora"/>
            </a:endParaRPr>
          </a:p>
          <a:p>
            <a:pPr indent="-317500" lvl="0" marL="914400" rtl="0" algn="l">
              <a:lnSpc>
                <a:spcPct val="115000"/>
              </a:lnSpc>
              <a:spcBef>
                <a:spcPts val="0"/>
              </a:spcBef>
              <a:spcAft>
                <a:spcPts val="0"/>
              </a:spcAft>
              <a:buSzPts val="1400"/>
              <a:buFont typeface="Lora"/>
              <a:buAutoNum type="arabicPeriod"/>
            </a:pPr>
            <a:r>
              <a:rPr lang="en">
                <a:latin typeface="Lora"/>
                <a:ea typeface="Lora"/>
                <a:cs typeface="Lora"/>
                <a:sym typeface="Lora"/>
              </a:rPr>
              <a:t>Continuous improvement. </a:t>
            </a:r>
            <a:r>
              <a:rPr lang="en">
                <a:solidFill>
                  <a:srgbClr val="6AA84F"/>
                </a:solidFill>
                <a:latin typeface="Lora"/>
                <a:ea typeface="Lora"/>
                <a:cs typeface="Lora"/>
                <a:sym typeface="Lora"/>
              </a:rPr>
              <a:t>U</a:t>
            </a:r>
            <a:r>
              <a:rPr lang="en">
                <a:solidFill>
                  <a:srgbClr val="6AA84F"/>
                </a:solidFill>
                <a:latin typeface="Lora"/>
                <a:ea typeface="Lora"/>
                <a:cs typeface="Lora"/>
                <a:sym typeface="Lora"/>
              </a:rPr>
              <a:t>pdate according to user feedback</a:t>
            </a:r>
            <a:endParaRPr>
              <a:solidFill>
                <a:srgbClr val="6AA84F"/>
              </a:solidFill>
              <a:highlight>
                <a:srgbClr val="93C47D"/>
              </a:highlight>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Office of the National Coordinator (ONC)</a:t>
            </a:r>
            <a:r>
              <a:rPr b="1" lang="en">
                <a:highlight>
                  <a:srgbClr val="FFF2CC"/>
                </a:highlight>
                <a:latin typeface="Lora"/>
                <a:ea typeface="Lora"/>
                <a:cs typeface="Lora"/>
                <a:sym typeface="Lora"/>
              </a:rPr>
              <a:t>:</a:t>
            </a:r>
            <a:r>
              <a:rPr b="1" lang="en">
                <a:latin typeface="Lora"/>
                <a:ea typeface="Lora"/>
                <a:cs typeface="Lora"/>
                <a:sym typeface="Lora"/>
              </a:rPr>
              <a:t> </a:t>
            </a:r>
            <a:r>
              <a:rPr lang="en">
                <a:latin typeface="Lora"/>
                <a:ea typeface="Lora"/>
                <a:cs typeface="Lora"/>
                <a:sym typeface="Lora"/>
              </a:rPr>
              <a:t>has funded research to promote excellent CDS &amp; sharing possibilities.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Agency for Healthcare Research and Quality (AHRQ)</a:t>
            </a:r>
            <a:r>
              <a:rPr lang="en">
                <a:latin typeface="Lora"/>
                <a:ea typeface="Lora"/>
                <a:cs typeface="Lora"/>
                <a:sym typeface="Lora"/>
              </a:rPr>
              <a:t> : also funded multiple CDS research projects &amp; initiatives.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HL7</a:t>
            </a:r>
            <a:r>
              <a:rPr lang="en">
                <a:latin typeface="Lora"/>
                <a:ea typeface="Lora"/>
                <a:cs typeface="Lora"/>
                <a:sym typeface="Lora"/>
              </a:rPr>
              <a:t>: has a CDS working group and developed FHIR standards,</a:t>
            </a:r>
            <a:r>
              <a:rPr lang="en">
                <a:solidFill>
                  <a:srgbClr val="CC0000"/>
                </a:solidFill>
                <a:latin typeface="Lora"/>
                <a:ea typeface="Lora"/>
                <a:cs typeface="Lora"/>
                <a:sym typeface="Lora"/>
              </a:rPr>
              <a:t> </a:t>
            </a:r>
            <a:r>
              <a:rPr lang="en">
                <a:solidFill>
                  <a:schemeClr val="dk1"/>
                </a:solidFill>
                <a:latin typeface="Lora"/>
                <a:ea typeface="Lora"/>
                <a:cs typeface="Lora"/>
                <a:sym typeface="Lora"/>
              </a:rPr>
              <a:t>discussed later</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National Quality Forum (NQF)</a:t>
            </a:r>
            <a:r>
              <a:rPr lang="en">
                <a:latin typeface="Lora"/>
                <a:ea typeface="Lora"/>
                <a:cs typeface="Lora"/>
                <a:sym typeface="Lora"/>
              </a:rPr>
              <a:t>: </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developed a CDS taxonomy (triggers, input data, intervention, &amp; action steps)</a:t>
            </a:r>
            <a:endParaRPr>
              <a:latin typeface="Lora"/>
              <a:ea typeface="Lora"/>
              <a:cs typeface="Lora"/>
              <a:sym typeface="Lora"/>
            </a:endParaRPr>
          </a:p>
          <a:p>
            <a:pPr indent="-317500" lvl="1" marL="91440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This helps evaluate CDS systems</a:t>
            </a:r>
            <a:endParaRPr>
              <a:solidFill>
                <a:srgbClr val="6AA84F"/>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Leapfrog</a:t>
            </a:r>
            <a:r>
              <a:rPr lang="en">
                <a:latin typeface="Lora"/>
                <a:ea typeface="Lora"/>
                <a:cs typeface="Lora"/>
                <a:sym typeface="Lora"/>
              </a:rPr>
              <a:t>: </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 promoted both CPOE and CDS</a:t>
            </a:r>
            <a:endParaRPr>
              <a:latin typeface="Lora"/>
              <a:ea typeface="Lora"/>
              <a:cs typeface="Lora"/>
              <a:sym typeface="Lora"/>
            </a:endParaRPr>
          </a:p>
          <a:p>
            <a:pPr indent="-317500" lvl="1" marL="91440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Developed educational and test tools</a:t>
            </a:r>
            <a:endParaRPr>
              <a:solidFill>
                <a:srgbClr val="6AA84F"/>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
                <a:latin typeface="Lora"/>
                <a:ea typeface="Lora"/>
                <a:cs typeface="Lora"/>
                <a:sym typeface="Lora"/>
              </a:rPr>
              <a:t>Healthcare Information Management System (HIMSS)</a:t>
            </a:r>
            <a:r>
              <a:rPr lang="en">
                <a:latin typeface="Lora"/>
                <a:ea typeface="Lora"/>
                <a:cs typeface="Lora"/>
                <a:sym typeface="Lora"/>
              </a:rPr>
              <a:t>:</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Their EMR Adoption Model rates EMRs from 1-7 </a:t>
            </a:r>
            <a:r>
              <a:rPr lang="en">
                <a:solidFill>
                  <a:srgbClr val="6AA84F"/>
                </a:solidFill>
                <a:latin typeface="Lora"/>
                <a:ea typeface="Lora"/>
                <a:cs typeface="Lora"/>
                <a:sym typeface="Lora"/>
              </a:rPr>
              <a:t>(Adoption levels). </a:t>
            </a:r>
            <a:endParaRPr>
              <a:solidFill>
                <a:srgbClr val="6AA84F"/>
              </a:solidFill>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Full use of CDS qualifies as level 6</a:t>
            </a:r>
            <a:endParaRPr>
              <a:highlight>
                <a:srgbClr val="93C47D"/>
              </a:highlight>
              <a:latin typeface="Lora"/>
              <a:ea typeface="Lora"/>
              <a:cs typeface="Lora"/>
              <a:sym typeface="Lora"/>
            </a:endParaRPr>
          </a:p>
        </p:txBody>
      </p:sp>
      <p:sp>
        <p:nvSpPr>
          <p:cNvPr id="348" name="Google Shape;348;p40"/>
          <p:cNvSpPr txBox="1"/>
          <p:nvPr/>
        </p:nvSpPr>
        <p:spPr>
          <a:xfrm flipH="1">
            <a:off x="822892" y="245400"/>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Supporting Organizations</a:t>
            </a:r>
            <a:endParaRPr b="1" sz="3300">
              <a:solidFill>
                <a:srgbClr val="00854C"/>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2" name="Shape 352"/>
        <p:cNvGrpSpPr/>
        <p:nvPr/>
      </p:nvGrpSpPr>
      <p:grpSpPr>
        <a:xfrm>
          <a:off x="0" y="0"/>
          <a:ext cx="0" cy="0"/>
          <a:chOff x="0" y="0"/>
          <a:chExt cx="0" cy="0"/>
        </a:xfrm>
      </p:grpSpPr>
      <p:sp>
        <p:nvSpPr>
          <p:cNvPr id="353" name="Google Shape;353;p41"/>
          <p:cNvSpPr/>
          <p:nvPr/>
        </p:nvSpPr>
        <p:spPr>
          <a:xfrm>
            <a:off x="2759358" y="4287405"/>
            <a:ext cx="394800" cy="447900"/>
          </a:xfrm>
          <a:prstGeom prst="ellipse">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
          <p:cNvSpPr/>
          <p:nvPr/>
        </p:nvSpPr>
        <p:spPr>
          <a:xfrm>
            <a:off x="941293" y="4257752"/>
            <a:ext cx="394800" cy="447900"/>
          </a:xfrm>
          <a:prstGeom prst="ellipse">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1"/>
          <p:cNvSpPr txBox="1"/>
          <p:nvPr/>
        </p:nvSpPr>
        <p:spPr>
          <a:xfrm>
            <a:off x="478850" y="4180010"/>
            <a:ext cx="1319700" cy="66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Lora"/>
                <a:ea typeface="Lora"/>
                <a:cs typeface="Lora"/>
                <a:sym typeface="Lora"/>
              </a:rPr>
              <a:t>4- </a:t>
            </a:r>
            <a:r>
              <a:rPr lang="en" sz="1300">
                <a:latin typeface="Lora"/>
                <a:ea typeface="Lora"/>
                <a:cs typeface="Lora"/>
                <a:sym typeface="Lora"/>
              </a:rPr>
              <a:t>Action</a:t>
            </a:r>
            <a:r>
              <a:rPr lang="en" sz="1300">
                <a:latin typeface="Lora"/>
                <a:ea typeface="Lora"/>
                <a:cs typeface="Lora"/>
                <a:sym typeface="Lora"/>
              </a:rPr>
              <a:t> </a:t>
            </a:r>
            <a:endParaRPr sz="1300">
              <a:latin typeface="Lora"/>
              <a:ea typeface="Lora"/>
              <a:cs typeface="Lora"/>
              <a:sym typeface="Lora"/>
            </a:endParaRPr>
          </a:p>
          <a:p>
            <a:pPr indent="0" lvl="0" marL="0" rtl="0" algn="ctr">
              <a:spcBef>
                <a:spcPts val="0"/>
              </a:spcBef>
              <a:spcAft>
                <a:spcPts val="0"/>
              </a:spcAft>
              <a:buNone/>
            </a:pPr>
            <a:r>
              <a:rPr lang="en" sz="1300">
                <a:latin typeface="Lora"/>
                <a:ea typeface="Lora"/>
                <a:cs typeface="Lora"/>
                <a:sym typeface="Lora"/>
              </a:rPr>
              <a:t>steps</a:t>
            </a:r>
            <a:endParaRPr sz="1300">
              <a:latin typeface="Lora"/>
              <a:ea typeface="Lora"/>
              <a:cs typeface="Lora"/>
              <a:sym typeface="Lora"/>
            </a:endParaRPr>
          </a:p>
        </p:txBody>
      </p:sp>
      <p:sp>
        <p:nvSpPr>
          <p:cNvPr id="356" name="Google Shape;356;p41"/>
          <p:cNvSpPr/>
          <p:nvPr/>
        </p:nvSpPr>
        <p:spPr>
          <a:xfrm>
            <a:off x="2772017" y="3174763"/>
            <a:ext cx="394800" cy="447900"/>
          </a:xfrm>
          <a:prstGeom prst="ellipse">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1"/>
          <p:cNvSpPr txBox="1"/>
          <p:nvPr/>
        </p:nvSpPr>
        <p:spPr>
          <a:xfrm>
            <a:off x="2389140" y="3066778"/>
            <a:ext cx="1135200" cy="66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Lora"/>
                <a:ea typeface="Lora"/>
                <a:cs typeface="Lora"/>
                <a:sym typeface="Lora"/>
              </a:rPr>
              <a:t>2-Input data</a:t>
            </a:r>
            <a:endParaRPr sz="1300">
              <a:latin typeface="Lora"/>
              <a:ea typeface="Lora"/>
              <a:cs typeface="Lora"/>
              <a:sym typeface="Lora"/>
            </a:endParaRPr>
          </a:p>
        </p:txBody>
      </p:sp>
      <p:sp>
        <p:nvSpPr>
          <p:cNvPr id="358" name="Google Shape;358;p41"/>
          <p:cNvSpPr/>
          <p:nvPr/>
        </p:nvSpPr>
        <p:spPr>
          <a:xfrm>
            <a:off x="1027124" y="3179062"/>
            <a:ext cx="394800" cy="447900"/>
          </a:xfrm>
          <a:prstGeom prst="ellipse">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41"/>
          <p:cNvGrpSpPr/>
          <p:nvPr/>
        </p:nvGrpSpPr>
        <p:grpSpPr>
          <a:xfrm>
            <a:off x="4849405" y="2476660"/>
            <a:ext cx="871700" cy="1939304"/>
            <a:chOff x="4601050" y="2026373"/>
            <a:chExt cx="871700" cy="1422924"/>
          </a:xfrm>
        </p:grpSpPr>
        <p:sp>
          <p:nvSpPr>
            <p:cNvPr id="360" name="Google Shape;360;p41"/>
            <p:cNvSpPr/>
            <p:nvPr/>
          </p:nvSpPr>
          <p:spPr>
            <a:xfrm flipH="1" rot="10800000">
              <a:off x="4601060" y="2026373"/>
              <a:ext cx="842700" cy="774900"/>
            </a:xfrm>
            <a:prstGeom prst="bentArrow">
              <a:avLst>
                <a:gd fmla="val 19578" name="adj1"/>
                <a:gd fmla="val 25000" name="adj2"/>
                <a:gd fmla="val 25000" name="adj3"/>
                <a:gd fmla="val 43750" name="adj4"/>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1"/>
            <p:cNvSpPr/>
            <p:nvPr/>
          </p:nvSpPr>
          <p:spPr>
            <a:xfrm flipH="1" rot="10800000">
              <a:off x="4630050" y="2363888"/>
              <a:ext cx="842700" cy="747900"/>
            </a:xfrm>
            <a:prstGeom prst="bentArrow">
              <a:avLst>
                <a:gd fmla="val 19578" name="adj1"/>
                <a:gd fmla="val 25000" name="adj2"/>
                <a:gd fmla="val 25000" name="adj3"/>
                <a:gd fmla="val 43750" name="adj4"/>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1"/>
            <p:cNvSpPr/>
            <p:nvPr/>
          </p:nvSpPr>
          <p:spPr>
            <a:xfrm flipH="1" rot="10800000">
              <a:off x="4601050" y="2419998"/>
              <a:ext cx="842700" cy="1029300"/>
            </a:xfrm>
            <a:prstGeom prst="bentArrow">
              <a:avLst>
                <a:gd fmla="val 17661" name="adj1"/>
                <a:gd fmla="val 25000" name="adj2"/>
                <a:gd fmla="val 25000" name="adj3"/>
                <a:gd fmla="val 43750" name="adj4"/>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41"/>
          <p:cNvSpPr txBox="1"/>
          <p:nvPr/>
        </p:nvSpPr>
        <p:spPr>
          <a:xfrm>
            <a:off x="760950" y="5593388"/>
            <a:ext cx="6980700" cy="76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00854C"/>
                </a:solidFill>
                <a:latin typeface="Lora"/>
                <a:ea typeface="Lora"/>
                <a:cs typeface="Lora"/>
                <a:sym typeface="Lora"/>
              </a:rPr>
              <a:t>CDS Methodology </a:t>
            </a:r>
            <a:endParaRPr b="1" sz="2600">
              <a:solidFill>
                <a:srgbClr val="00854C"/>
              </a:solidFill>
              <a:latin typeface="Lora"/>
              <a:ea typeface="Lora"/>
              <a:cs typeface="Lora"/>
              <a:sym typeface="Lora"/>
            </a:endParaRPr>
          </a:p>
          <a:p>
            <a:pPr indent="0" lvl="0" marL="0" rtl="0" algn="ctr">
              <a:spcBef>
                <a:spcPts val="0"/>
              </a:spcBef>
              <a:spcAft>
                <a:spcPts val="0"/>
              </a:spcAft>
              <a:buNone/>
            </a:pPr>
            <a:r>
              <a:rPr b="1" lang="en" sz="2600">
                <a:solidFill>
                  <a:srgbClr val="00854C"/>
                </a:solidFill>
                <a:latin typeface="Lora"/>
                <a:ea typeface="Lora"/>
                <a:cs typeface="Lora"/>
                <a:sym typeface="Lora"/>
              </a:rPr>
              <a:t>Data mining (machine learning) algorithms</a:t>
            </a:r>
            <a:endParaRPr b="1" sz="2600">
              <a:solidFill>
                <a:srgbClr val="00854C"/>
              </a:solidFill>
              <a:latin typeface="Lora"/>
              <a:ea typeface="Lora"/>
              <a:cs typeface="Lora"/>
              <a:sym typeface="Lora"/>
            </a:endParaRPr>
          </a:p>
        </p:txBody>
      </p:sp>
      <p:sp>
        <p:nvSpPr>
          <p:cNvPr id="364" name="Google Shape;364;p41"/>
          <p:cNvSpPr txBox="1"/>
          <p:nvPr/>
        </p:nvSpPr>
        <p:spPr>
          <a:xfrm>
            <a:off x="2950" y="6517925"/>
            <a:ext cx="8131800" cy="16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The previous knowledge representation methods were based on known data so they would be labelled “knowledge based CDS”.</a:t>
            </a:r>
            <a:endParaRPr>
              <a:latin typeface="Lora"/>
              <a:ea typeface="Lora"/>
              <a:cs typeface="Lora"/>
              <a:sym typeface="Lora"/>
            </a:endParaRPr>
          </a:p>
          <a:p>
            <a:pPr indent="-317500" lvl="0" marL="457200" rtl="0" algn="l">
              <a:spcBef>
                <a:spcPts val="0"/>
              </a:spcBef>
              <a:spcAft>
                <a:spcPts val="0"/>
              </a:spcAft>
              <a:buSzPts val="1400"/>
              <a:buFont typeface="Cairo"/>
              <a:buChar char="●"/>
            </a:pPr>
            <a:r>
              <a:rPr lang="en">
                <a:latin typeface="Lora"/>
                <a:ea typeface="Lora"/>
                <a:cs typeface="Lora"/>
                <a:sym typeface="Lora"/>
              </a:rPr>
              <a:t>If CDS is based on </a:t>
            </a:r>
            <a:r>
              <a:rPr lang="en">
                <a:latin typeface="Lora"/>
                <a:ea typeface="Lora"/>
                <a:cs typeface="Lora"/>
                <a:sym typeface="Lora"/>
              </a:rPr>
              <a:t>data mining</a:t>
            </a:r>
            <a:r>
              <a:rPr lang="en">
                <a:latin typeface="Lora"/>
                <a:ea typeface="Lora"/>
                <a:cs typeface="Lora"/>
                <a:sym typeface="Lora"/>
              </a:rPr>
              <a:t>-related techniques it would be referred to a</a:t>
            </a:r>
            <a:r>
              <a:rPr lang="en">
                <a:latin typeface="Lora"/>
                <a:ea typeface="Lora"/>
                <a:cs typeface="Lora"/>
                <a:sym typeface="Lora"/>
              </a:rPr>
              <a:t>s </a:t>
            </a:r>
            <a:r>
              <a:rPr lang="en">
                <a:latin typeface="Lora"/>
                <a:ea typeface="Lora"/>
                <a:cs typeface="Lora"/>
                <a:sym typeface="Lora"/>
              </a:rPr>
              <a:t>“</a:t>
            </a:r>
            <a:r>
              <a:rPr b="1" lang="en">
                <a:latin typeface="Lora"/>
                <a:ea typeface="Lora"/>
                <a:cs typeface="Lora"/>
                <a:sym typeface="Lora"/>
              </a:rPr>
              <a:t>non-knowledge based CDS</a:t>
            </a:r>
            <a:r>
              <a:rPr lang="en">
                <a:latin typeface="Lora"/>
                <a:ea typeface="Lora"/>
                <a:cs typeface="Lora"/>
                <a:sym typeface="Lora"/>
              </a:rPr>
              <a:t>”</a:t>
            </a:r>
            <a:endParaRPr>
              <a:latin typeface="Lora"/>
              <a:ea typeface="Lora"/>
              <a:cs typeface="Lora"/>
              <a:sym typeface="Lora"/>
            </a:endParaRPr>
          </a:p>
          <a:p>
            <a:pPr indent="-317500" lvl="0" marL="457200" rtl="0" algn="l">
              <a:spcBef>
                <a:spcPts val="0"/>
              </a:spcBef>
              <a:spcAft>
                <a:spcPts val="0"/>
              </a:spcAft>
              <a:buSzPts val="1400"/>
              <a:buFont typeface="Cairo"/>
              <a:buChar char="●"/>
            </a:pPr>
            <a:r>
              <a:rPr b="1" lang="en">
                <a:latin typeface="Lora"/>
                <a:ea typeface="Lora"/>
                <a:cs typeface="Lora"/>
                <a:sym typeface="Lora"/>
              </a:rPr>
              <a:t>Advantages of these approaches</a:t>
            </a:r>
            <a:r>
              <a:rPr lang="en">
                <a:latin typeface="Lora"/>
                <a:ea typeface="Lora"/>
                <a:cs typeface="Lora"/>
                <a:sym typeface="Lora"/>
              </a:rPr>
              <a:t>: </a:t>
            </a:r>
            <a:endParaRPr>
              <a:latin typeface="Lora"/>
              <a:ea typeface="Lora"/>
              <a:cs typeface="Lora"/>
              <a:sym typeface="Lora"/>
            </a:endParaRPr>
          </a:p>
          <a:p>
            <a:pPr indent="-317500" lvl="1" marL="914400" rtl="0" algn="l">
              <a:spcBef>
                <a:spcPts val="0"/>
              </a:spcBef>
              <a:spcAft>
                <a:spcPts val="0"/>
              </a:spcAft>
              <a:buSzPts val="1400"/>
              <a:buFont typeface="Lora"/>
              <a:buAutoNum type="alphaLcPeriod"/>
            </a:pPr>
            <a:r>
              <a:rPr lang="en">
                <a:latin typeface="Lora"/>
                <a:ea typeface="Lora"/>
                <a:cs typeface="Lora"/>
                <a:sym typeface="Lora"/>
              </a:rPr>
              <a:t>Analyze large amount of data </a:t>
            </a:r>
            <a:endParaRPr>
              <a:latin typeface="Lora"/>
              <a:ea typeface="Lora"/>
              <a:cs typeface="Lora"/>
              <a:sym typeface="Lora"/>
            </a:endParaRPr>
          </a:p>
          <a:p>
            <a:pPr indent="-317500" lvl="1" marL="914400" rtl="0" algn="l">
              <a:spcBef>
                <a:spcPts val="0"/>
              </a:spcBef>
              <a:spcAft>
                <a:spcPts val="0"/>
              </a:spcAft>
              <a:buSzPts val="1400"/>
              <a:buFont typeface="Lora"/>
              <a:buAutoNum type="alphaLcPeriod"/>
            </a:pPr>
            <a:r>
              <a:rPr lang="en">
                <a:latin typeface="Lora"/>
                <a:ea typeface="Lora"/>
                <a:cs typeface="Lora"/>
                <a:sym typeface="Lora"/>
              </a:rPr>
              <a:t>Discovering trends and patterns </a:t>
            </a:r>
            <a:r>
              <a:rPr lang="en">
                <a:solidFill>
                  <a:srgbClr val="6AA84F"/>
                </a:solidFill>
                <a:latin typeface="Lora"/>
                <a:ea typeface="Lora"/>
                <a:cs typeface="Lora"/>
                <a:sym typeface="Lora"/>
              </a:rPr>
              <a:t>&amp; </a:t>
            </a:r>
            <a:r>
              <a:rPr lang="en">
                <a:solidFill>
                  <a:srgbClr val="6AA84F"/>
                </a:solidFill>
                <a:latin typeface="Lora"/>
                <a:ea typeface="Lora"/>
                <a:cs typeface="Lora"/>
                <a:sym typeface="Lora"/>
              </a:rPr>
              <a:t>discovering</a:t>
            </a:r>
            <a:r>
              <a:rPr lang="en">
                <a:solidFill>
                  <a:srgbClr val="6AA84F"/>
                </a:solidFill>
                <a:latin typeface="Lora"/>
                <a:ea typeface="Lora"/>
                <a:cs typeface="Lora"/>
                <a:sym typeface="Lora"/>
              </a:rPr>
              <a:t> new information</a:t>
            </a:r>
            <a:endParaRPr>
              <a:solidFill>
                <a:srgbClr val="6AA84F"/>
              </a:solidFill>
              <a:latin typeface="Lora"/>
              <a:ea typeface="Lora"/>
              <a:cs typeface="Lora"/>
              <a:sym typeface="Lora"/>
            </a:endParaRPr>
          </a:p>
        </p:txBody>
      </p:sp>
      <p:pic>
        <p:nvPicPr>
          <p:cNvPr id="365" name="Google Shape;365;p41"/>
          <p:cNvPicPr preferRelativeResize="0"/>
          <p:nvPr/>
        </p:nvPicPr>
        <p:blipFill rotWithShape="1">
          <a:blip r:embed="rId3">
            <a:alphaModFix/>
          </a:blip>
          <a:srcRect b="0" l="6655" r="0" t="0"/>
          <a:stretch/>
        </p:blipFill>
        <p:spPr>
          <a:xfrm>
            <a:off x="7001505" y="7260769"/>
            <a:ext cx="842701" cy="806824"/>
          </a:xfrm>
          <a:prstGeom prst="rect">
            <a:avLst/>
          </a:prstGeom>
          <a:noFill/>
          <a:ln>
            <a:noFill/>
          </a:ln>
        </p:spPr>
      </p:pic>
      <p:graphicFrame>
        <p:nvGraphicFramePr>
          <p:cNvPr id="366" name="Google Shape;366;p41"/>
          <p:cNvGraphicFramePr/>
          <p:nvPr/>
        </p:nvGraphicFramePr>
        <p:xfrm>
          <a:off x="277050" y="8194666"/>
          <a:ext cx="3000000" cy="3000000"/>
        </p:xfrm>
        <a:graphic>
          <a:graphicData uri="http://schemas.openxmlformats.org/drawingml/2006/table">
            <a:tbl>
              <a:tblPr>
                <a:noFill/>
                <a:tableStyleId>{DE6AB7A7-40EF-4739-A9D1-910265D12E4E}</a:tableStyleId>
              </a:tblPr>
              <a:tblGrid>
                <a:gridCol w="4347700"/>
                <a:gridCol w="3409000"/>
              </a:tblGrid>
              <a:tr h="287000">
                <a:tc>
                  <a:txBody>
                    <a:bodyPr/>
                    <a:lstStyle/>
                    <a:p>
                      <a:pPr indent="0" lvl="0" marL="0" rtl="0" algn="ctr">
                        <a:spcBef>
                          <a:spcPts val="0"/>
                        </a:spcBef>
                        <a:spcAft>
                          <a:spcPts val="0"/>
                        </a:spcAft>
                        <a:buNone/>
                      </a:pPr>
                      <a:r>
                        <a:rPr b="1" lang="en" sz="1600">
                          <a:solidFill>
                            <a:srgbClr val="FFFFFF"/>
                          </a:solidFill>
                          <a:latin typeface="Lora"/>
                          <a:ea typeface="Lora"/>
                          <a:cs typeface="Lora"/>
                          <a:sym typeface="Lora"/>
                        </a:rPr>
                        <a:t>Supervised </a:t>
                      </a:r>
                      <a:r>
                        <a:rPr b="1" lang="en" sz="1600">
                          <a:solidFill>
                            <a:srgbClr val="FFFFFF"/>
                          </a:solidFill>
                          <a:latin typeface="Lora"/>
                          <a:ea typeface="Lora"/>
                          <a:cs typeface="Lora"/>
                          <a:sym typeface="Lora"/>
                        </a:rPr>
                        <a:t>learning </a:t>
                      </a:r>
                      <a:endParaRPr b="1" sz="1600">
                        <a:solidFill>
                          <a:srgbClr val="FFFFFF"/>
                        </a:solidFill>
                        <a:latin typeface="Lora"/>
                        <a:ea typeface="Lora"/>
                        <a:cs typeface="Lora"/>
                        <a:sym typeface="Lor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b="1" lang="en" sz="1600">
                          <a:solidFill>
                            <a:srgbClr val="FFFFFF"/>
                          </a:solidFill>
                          <a:latin typeface="Lora"/>
                          <a:ea typeface="Lora"/>
                          <a:cs typeface="Lora"/>
                          <a:sym typeface="Lora"/>
                        </a:rPr>
                        <a:t>Unsupervised learning </a:t>
                      </a:r>
                      <a:endParaRPr b="1" sz="1600">
                        <a:solidFill>
                          <a:srgbClr val="FFFFFF"/>
                        </a:solidFill>
                        <a:latin typeface="Lora"/>
                        <a:ea typeface="Lora"/>
                        <a:cs typeface="Lora"/>
                        <a:sym typeface="Lora"/>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9C6A5"/>
                    </a:solidFill>
                  </a:tcPr>
                </a:tc>
              </a:tr>
              <a:tr h="1315675">
                <a:tc>
                  <a:txBody>
                    <a:bodyPr/>
                    <a:lstStyle/>
                    <a:p>
                      <a:pPr indent="-317500" lvl="0" marL="457200" rtl="0" algn="l">
                        <a:spcBef>
                          <a:spcPts val="0"/>
                        </a:spcBef>
                        <a:spcAft>
                          <a:spcPts val="0"/>
                        </a:spcAft>
                        <a:buClr>
                          <a:srgbClr val="999999"/>
                        </a:buClr>
                        <a:buSzPts val="1400"/>
                        <a:buFont typeface="Lora"/>
                        <a:buChar char="●"/>
                      </a:pPr>
                      <a:r>
                        <a:rPr lang="en">
                          <a:solidFill>
                            <a:srgbClr val="999999"/>
                          </a:solidFill>
                          <a:latin typeface="Lora"/>
                          <a:ea typeface="Lora"/>
                          <a:cs typeface="Lora"/>
                          <a:sym typeface="Lora"/>
                        </a:rPr>
                        <a:t>Assumes that the user knows ahead of time what classes or categories exist.</a:t>
                      </a:r>
                      <a:endParaRPr>
                        <a:solidFill>
                          <a:srgbClr val="999999"/>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Regression </a:t>
                      </a:r>
                      <a:r>
                        <a:rPr lang="en">
                          <a:solidFill>
                            <a:srgbClr val="6AA84F"/>
                          </a:solidFill>
                          <a:latin typeface="Lora"/>
                          <a:ea typeface="Lora"/>
                          <a:cs typeface="Lora"/>
                          <a:sym typeface="Lora"/>
                        </a:rPr>
                        <a:t>(Size of tumor, age)</a:t>
                      </a:r>
                      <a:endParaRPr sz="1100">
                        <a:solidFill>
                          <a:srgbClr val="6AA84F"/>
                        </a:solidFill>
                        <a:highlight>
                          <a:srgbClr val="93C47D"/>
                        </a:highlight>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Classification </a:t>
                      </a:r>
                      <a:r>
                        <a:rPr lang="en">
                          <a:solidFill>
                            <a:srgbClr val="6AA84F"/>
                          </a:solidFill>
                          <a:latin typeface="Lora"/>
                          <a:ea typeface="Lora"/>
                          <a:cs typeface="Lora"/>
                          <a:sym typeface="Lora"/>
                        </a:rPr>
                        <a:t>(Dead or alive)</a:t>
                      </a:r>
                      <a:endParaRPr sz="1100">
                        <a:solidFill>
                          <a:srgbClr val="6AA84F"/>
                        </a:solidFill>
                        <a:highlight>
                          <a:srgbClr val="93C47D"/>
                        </a:highlight>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Logistic regression binary (cancer recurrence, no cancer recurrence)</a:t>
                      </a:r>
                      <a:endParaRPr>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Decision Trees </a:t>
                      </a:r>
                      <a:r>
                        <a:rPr lang="en">
                          <a:solidFill>
                            <a:srgbClr val="6AA84F"/>
                          </a:solidFill>
                          <a:latin typeface="Lora"/>
                          <a:ea typeface="Lora"/>
                          <a:cs typeface="Lora"/>
                          <a:sym typeface="Lora"/>
                        </a:rPr>
                        <a:t>(could be in regression)</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AutoNum type="arabicPeriod"/>
                      </a:pPr>
                      <a:r>
                        <a:rPr lang="en">
                          <a:latin typeface="Lora"/>
                          <a:ea typeface="Lora"/>
                          <a:cs typeface="Lora"/>
                          <a:sym typeface="Lora"/>
                        </a:rPr>
                        <a:t>Neural networks</a:t>
                      </a:r>
                      <a:r>
                        <a:rPr lang="en">
                          <a:latin typeface="Lora"/>
                          <a:ea typeface="Lora"/>
                          <a:cs typeface="Lora"/>
                          <a:sym typeface="Lora"/>
                        </a:rPr>
                        <a:t> </a:t>
                      </a:r>
                      <a:endParaRPr sz="1100">
                        <a:highlight>
                          <a:srgbClr val="93C47D"/>
                        </a:highlight>
                        <a:latin typeface="Lora"/>
                        <a:ea typeface="Lora"/>
                        <a:cs typeface="Lora"/>
                        <a:sym typeface="Lora"/>
                      </a:endParaRPr>
                    </a:p>
                    <a:p>
                      <a:pPr indent="0" lvl="0" marL="0" rtl="0" algn="l">
                        <a:spcBef>
                          <a:spcPts val="0"/>
                        </a:spcBef>
                        <a:spcAft>
                          <a:spcPts val="0"/>
                        </a:spcAft>
                        <a:buNone/>
                      </a:pPr>
                      <a:r>
                        <a:t/>
                      </a:r>
                      <a:endParaRPr sz="1100">
                        <a:highlight>
                          <a:srgbClr val="93C47D"/>
                        </a:highlight>
                        <a:latin typeface="Lora"/>
                        <a:ea typeface="Lora"/>
                        <a:cs typeface="Lora"/>
                        <a:sym typeface="Lora"/>
                      </a:endParaRPr>
                    </a:p>
                    <a:p>
                      <a:pPr indent="0" lvl="0" marL="0" rtl="0" algn="l">
                        <a:spcBef>
                          <a:spcPts val="0"/>
                        </a:spcBef>
                        <a:spcAft>
                          <a:spcPts val="0"/>
                        </a:spcAft>
                        <a:buNone/>
                      </a:pPr>
                      <a:r>
                        <a:t/>
                      </a:r>
                      <a:endParaRPr sz="1100">
                        <a:highlight>
                          <a:srgbClr val="93C47D"/>
                        </a:highlight>
                        <a:latin typeface="Lora"/>
                        <a:ea typeface="Lora"/>
                        <a:cs typeface="Lora"/>
                        <a:sym typeface="Lora"/>
                      </a:endParaRPr>
                    </a:p>
                    <a:p>
                      <a:pPr indent="0" lvl="0" marL="0" rtl="0" algn="l">
                        <a:spcBef>
                          <a:spcPts val="0"/>
                        </a:spcBef>
                        <a:spcAft>
                          <a:spcPts val="0"/>
                        </a:spcAft>
                        <a:buNone/>
                      </a:pPr>
                      <a:r>
                        <a:t/>
                      </a:r>
                      <a:endParaRPr sz="1100">
                        <a:highlight>
                          <a:srgbClr val="93C47D"/>
                        </a:highlight>
                        <a:latin typeface="Lora"/>
                        <a:ea typeface="Lora"/>
                        <a:cs typeface="Lora"/>
                        <a:sym typeface="Lora"/>
                      </a:endParaRPr>
                    </a:p>
                    <a:p>
                      <a:pPr indent="0" lvl="0" marL="0" rtl="0" algn="l">
                        <a:spcBef>
                          <a:spcPts val="0"/>
                        </a:spcBef>
                        <a:spcAft>
                          <a:spcPts val="0"/>
                        </a:spcAft>
                        <a:buNone/>
                      </a:pPr>
                      <a:r>
                        <a:t/>
                      </a:r>
                      <a:endParaRPr sz="1100">
                        <a:highlight>
                          <a:srgbClr val="93C47D"/>
                        </a:highlight>
                        <a:latin typeface="Lora"/>
                        <a:ea typeface="Lora"/>
                        <a:cs typeface="Lora"/>
                        <a:sym typeface="Lora"/>
                      </a:endParaRPr>
                    </a:p>
                    <a:p>
                      <a:pPr indent="0" lvl="0" marL="0" rtl="0" algn="l">
                        <a:spcBef>
                          <a:spcPts val="0"/>
                        </a:spcBef>
                        <a:spcAft>
                          <a:spcPts val="0"/>
                        </a:spcAft>
                        <a:buNone/>
                      </a:pPr>
                      <a:r>
                        <a:t/>
                      </a:r>
                      <a:endParaRPr sz="1100">
                        <a:highlight>
                          <a:srgbClr val="93C47D"/>
                        </a:highlight>
                        <a:latin typeface="Lora"/>
                        <a:ea typeface="Lora"/>
                        <a:cs typeface="Lora"/>
                        <a:sym typeface="Lora"/>
                      </a:endParaRPr>
                    </a:p>
                    <a:p>
                      <a:pPr indent="0" lvl="0" marL="0" rtl="0" algn="l">
                        <a:spcBef>
                          <a:spcPts val="0"/>
                        </a:spcBef>
                        <a:spcAft>
                          <a:spcPts val="0"/>
                        </a:spcAft>
                        <a:buNone/>
                      </a:pPr>
                      <a:r>
                        <a:t/>
                      </a:r>
                      <a:endParaRPr sz="1100">
                        <a:highlight>
                          <a:srgbClr val="93C47D"/>
                        </a:highlight>
                        <a:latin typeface="Lora"/>
                        <a:ea typeface="Lora"/>
                        <a:cs typeface="Lora"/>
                        <a:sym typeface="Lor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Clustering</a:t>
                      </a:r>
                      <a:endParaRPr sz="1100">
                        <a:solidFill>
                          <a:schemeClr val="dk1"/>
                        </a:solidFill>
                        <a:highlight>
                          <a:srgbClr val="93C47D"/>
                        </a:highlight>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Association rules (IF-THEN)</a:t>
                      </a:r>
                      <a:endParaRPr>
                        <a:solidFill>
                          <a:schemeClr val="dk1"/>
                        </a:solidFill>
                        <a:latin typeface="Lora"/>
                        <a:ea typeface="Lora"/>
                        <a:cs typeface="Lora"/>
                        <a:sym typeface="Lora"/>
                      </a:endParaRPr>
                    </a:p>
                    <a:p>
                      <a:pPr indent="0" lvl="0" marL="0" rtl="0" algn="l">
                        <a:spcBef>
                          <a:spcPts val="0"/>
                        </a:spcBef>
                        <a:spcAft>
                          <a:spcPts val="0"/>
                        </a:spcAft>
                        <a:buNone/>
                      </a:pPr>
                      <a:r>
                        <a:t/>
                      </a:r>
                      <a:endParaRPr sz="1100">
                        <a:solidFill>
                          <a:schemeClr val="dk1"/>
                        </a:solidFill>
                        <a:highlight>
                          <a:srgbClr val="93C47D"/>
                        </a:highlight>
                        <a:latin typeface="Lora"/>
                        <a:ea typeface="Lora"/>
                        <a:cs typeface="Lora"/>
                        <a:sym typeface="Lor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pic>
        <p:nvPicPr>
          <p:cNvPr id="367" name="Google Shape;367;p41"/>
          <p:cNvPicPr preferRelativeResize="0"/>
          <p:nvPr/>
        </p:nvPicPr>
        <p:blipFill rotWithShape="1">
          <a:blip r:embed="rId4">
            <a:alphaModFix/>
          </a:blip>
          <a:srcRect b="3954" l="56647" r="4837" t="20144"/>
          <a:stretch/>
        </p:blipFill>
        <p:spPr>
          <a:xfrm>
            <a:off x="6293469" y="10201113"/>
            <a:ext cx="1550725" cy="1229050"/>
          </a:xfrm>
          <a:prstGeom prst="rect">
            <a:avLst/>
          </a:prstGeom>
          <a:noFill/>
          <a:ln>
            <a:noFill/>
          </a:ln>
        </p:spPr>
      </p:pic>
      <p:sp>
        <p:nvSpPr>
          <p:cNvPr id="368" name="Google Shape;368;p41"/>
          <p:cNvSpPr txBox="1"/>
          <p:nvPr/>
        </p:nvSpPr>
        <p:spPr>
          <a:xfrm>
            <a:off x="2659875" y="2117087"/>
            <a:ext cx="2839800" cy="2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Barlow"/>
                <a:ea typeface="Barlow"/>
                <a:cs typeface="Barlow"/>
                <a:sym typeface="Barlow"/>
              </a:rPr>
              <a:t>Knowledge based CDS Two Phases</a:t>
            </a:r>
            <a:endParaRPr sz="1800">
              <a:latin typeface="Barlow"/>
              <a:ea typeface="Barlow"/>
              <a:cs typeface="Barlow"/>
              <a:sym typeface="Barlow"/>
            </a:endParaRPr>
          </a:p>
        </p:txBody>
      </p:sp>
      <p:sp>
        <p:nvSpPr>
          <p:cNvPr id="369" name="Google Shape;369;p41"/>
          <p:cNvSpPr/>
          <p:nvPr/>
        </p:nvSpPr>
        <p:spPr>
          <a:xfrm>
            <a:off x="4774203" y="2490400"/>
            <a:ext cx="2839800" cy="507600"/>
          </a:xfrm>
          <a:prstGeom prst="roundRect">
            <a:avLst>
              <a:gd fmla="val 16667" name="adj"/>
            </a:avLst>
          </a:pr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Cairo"/>
                <a:ea typeface="Cairo"/>
                <a:cs typeface="Cairo"/>
                <a:sym typeface="Cairo"/>
              </a:rPr>
              <a:t>Knowledge Management: </a:t>
            </a:r>
            <a:r>
              <a:rPr lang="en" sz="1500">
                <a:solidFill>
                  <a:srgbClr val="FFFFFF"/>
                </a:solidFill>
                <a:latin typeface="Cairo"/>
                <a:ea typeface="Cairo"/>
                <a:cs typeface="Cairo"/>
                <a:sym typeface="Cairo"/>
              </a:rPr>
              <a:t>types</a:t>
            </a:r>
            <a:endParaRPr sz="1500">
              <a:solidFill>
                <a:srgbClr val="FFFFFF"/>
              </a:solidFill>
            </a:endParaRPr>
          </a:p>
        </p:txBody>
      </p:sp>
      <p:sp>
        <p:nvSpPr>
          <p:cNvPr id="370" name="Google Shape;370;p41"/>
          <p:cNvSpPr/>
          <p:nvPr/>
        </p:nvSpPr>
        <p:spPr>
          <a:xfrm>
            <a:off x="901447" y="2476657"/>
            <a:ext cx="2404800" cy="5076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Cairo"/>
                <a:ea typeface="Cairo"/>
                <a:cs typeface="Cairo"/>
                <a:sym typeface="Cairo"/>
              </a:rPr>
              <a:t>Knowledge Use</a:t>
            </a:r>
            <a:endParaRPr b="1" sz="1500"/>
          </a:p>
        </p:txBody>
      </p:sp>
      <p:cxnSp>
        <p:nvCxnSpPr>
          <p:cNvPr id="371" name="Google Shape;371;p41"/>
          <p:cNvCxnSpPr>
            <a:stCxn id="369" idx="0"/>
            <a:endCxn id="368" idx="3"/>
          </p:cNvCxnSpPr>
          <p:nvPr/>
        </p:nvCxnSpPr>
        <p:spPr>
          <a:xfrm flipH="1" rot="5400000">
            <a:off x="5712303" y="2008600"/>
            <a:ext cx="269100" cy="694500"/>
          </a:xfrm>
          <a:prstGeom prst="bentConnector2">
            <a:avLst/>
          </a:prstGeom>
          <a:noFill/>
          <a:ln cap="flat" cmpd="sng" w="9525">
            <a:solidFill>
              <a:schemeClr val="dk2"/>
            </a:solidFill>
            <a:prstDash val="solid"/>
            <a:round/>
            <a:headEnd len="med" w="med" type="none"/>
            <a:tailEnd len="med" w="med" type="none"/>
          </a:ln>
        </p:spPr>
      </p:cxnSp>
      <p:cxnSp>
        <p:nvCxnSpPr>
          <p:cNvPr id="372" name="Google Shape;372;p41"/>
          <p:cNvCxnSpPr>
            <a:stCxn id="370" idx="0"/>
            <a:endCxn id="368" idx="1"/>
          </p:cNvCxnSpPr>
          <p:nvPr/>
        </p:nvCxnSpPr>
        <p:spPr>
          <a:xfrm rot="-5400000">
            <a:off x="2254147" y="2071057"/>
            <a:ext cx="255300" cy="555900"/>
          </a:xfrm>
          <a:prstGeom prst="bentConnector2">
            <a:avLst/>
          </a:prstGeom>
          <a:noFill/>
          <a:ln cap="flat" cmpd="sng" w="9525">
            <a:solidFill>
              <a:schemeClr val="dk2"/>
            </a:solidFill>
            <a:prstDash val="solid"/>
            <a:round/>
            <a:headEnd len="med" w="med" type="none"/>
            <a:tailEnd len="med" w="med" type="none"/>
          </a:ln>
        </p:spPr>
      </p:cxnSp>
      <p:sp>
        <p:nvSpPr>
          <p:cNvPr id="373" name="Google Shape;373;p41"/>
          <p:cNvSpPr txBox="1"/>
          <p:nvPr/>
        </p:nvSpPr>
        <p:spPr>
          <a:xfrm>
            <a:off x="5610047" y="3080525"/>
            <a:ext cx="2554500" cy="50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latin typeface="Lora"/>
                <a:ea typeface="Lora"/>
                <a:cs typeface="Lora"/>
                <a:sym typeface="Lora"/>
              </a:rPr>
              <a:t>Knowledge Acquisition (expert or data) </a:t>
            </a:r>
            <a:r>
              <a:rPr lang="en" sz="1200">
                <a:solidFill>
                  <a:srgbClr val="6AA84F"/>
                </a:solidFill>
                <a:latin typeface="Lora"/>
                <a:ea typeface="Lora"/>
                <a:cs typeface="Lora"/>
                <a:sym typeface="Lora"/>
              </a:rPr>
              <a:t>guidelines &amp; expert Drs</a:t>
            </a:r>
            <a:endParaRPr sz="1200">
              <a:solidFill>
                <a:srgbClr val="6AA84F"/>
              </a:solidFill>
              <a:latin typeface="Lora"/>
              <a:ea typeface="Lora"/>
              <a:cs typeface="Lora"/>
              <a:sym typeface="Lora"/>
            </a:endParaRPr>
          </a:p>
        </p:txBody>
      </p:sp>
      <p:sp>
        <p:nvSpPr>
          <p:cNvPr id="374" name="Google Shape;374;p41"/>
          <p:cNvSpPr txBox="1"/>
          <p:nvPr/>
        </p:nvSpPr>
        <p:spPr>
          <a:xfrm>
            <a:off x="571088" y="3170496"/>
            <a:ext cx="1135200" cy="44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Lora"/>
                <a:ea typeface="Lora"/>
                <a:cs typeface="Lora"/>
                <a:sym typeface="Lora"/>
              </a:rPr>
              <a:t>1-</a:t>
            </a:r>
            <a:r>
              <a:rPr lang="en" sz="1300">
                <a:latin typeface="Lora"/>
                <a:ea typeface="Lora"/>
                <a:cs typeface="Lora"/>
                <a:sym typeface="Lora"/>
              </a:rPr>
              <a:t>Trigger</a:t>
            </a:r>
            <a:endParaRPr sz="1300">
              <a:latin typeface="Lora"/>
              <a:ea typeface="Lora"/>
              <a:cs typeface="Lora"/>
              <a:sym typeface="Lora"/>
            </a:endParaRPr>
          </a:p>
        </p:txBody>
      </p:sp>
      <p:sp>
        <p:nvSpPr>
          <p:cNvPr id="375" name="Google Shape;375;p41"/>
          <p:cNvSpPr txBox="1"/>
          <p:nvPr/>
        </p:nvSpPr>
        <p:spPr>
          <a:xfrm>
            <a:off x="2194074" y="4253650"/>
            <a:ext cx="15507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Lora"/>
                <a:ea typeface="Lora"/>
                <a:cs typeface="Lora"/>
                <a:sym typeface="Lora"/>
              </a:rPr>
              <a:t>3- Intervention </a:t>
            </a:r>
            <a:endParaRPr sz="1300">
              <a:latin typeface="Lora"/>
              <a:ea typeface="Lora"/>
              <a:cs typeface="Lora"/>
              <a:sym typeface="Lora"/>
            </a:endParaRPr>
          </a:p>
        </p:txBody>
      </p:sp>
      <p:cxnSp>
        <p:nvCxnSpPr>
          <p:cNvPr id="376" name="Google Shape;376;p41"/>
          <p:cNvCxnSpPr>
            <a:stCxn id="374" idx="3"/>
            <a:endCxn id="357" idx="1"/>
          </p:cNvCxnSpPr>
          <p:nvPr/>
        </p:nvCxnSpPr>
        <p:spPr>
          <a:xfrm>
            <a:off x="1706288" y="3394446"/>
            <a:ext cx="682800" cy="3600"/>
          </a:xfrm>
          <a:prstGeom prst="curvedConnector3">
            <a:avLst>
              <a:gd fmla="val 50004" name="adj1"/>
            </a:avLst>
          </a:prstGeom>
          <a:noFill/>
          <a:ln cap="flat" cmpd="sng" w="19050">
            <a:solidFill>
              <a:srgbClr val="45818E"/>
            </a:solidFill>
            <a:prstDash val="solid"/>
            <a:round/>
            <a:headEnd len="med" w="med" type="none"/>
            <a:tailEnd len="med" w="med" type="stealth"/>
          </a:ln>
        </p:spPr>
      </p:cxnSp>
      <p:cxnSp>
        <p:nvCxnSpPr>
          <p:cNvPr id="377" name="Google Shape;377;p41"/>
          <p:cNvCxnSpPr>
            <a:stCxn id="357" idx="2"/>
            <a:endCxn id="375" idx="0"/>
          </p:cNvCxnSpPr>
          <p:nvPr/>
        </p:nvCxnSpPr>
        <p:spPr>
          <a:xfrm flipH="1" rot="-5400000">
            <a:off x="2700990" y="3985228"/>
            <a:ext cx="524100" cy="12600"/>
          </a:xfrm>
          <a:prstGeom prst="curvedConnector3">
            <a:avLst>
              <a:gd fmla="val 50007" name="adj1"/>
            </a:avLst>
          </a:prstGeom>
          <a:noFill/>
          <a:ln cap="flat" cmpd="sng" w="19050">
            <a:solidFill>
              <a:srgbClr val="76A5AF"/>
            </a:solidFill>
            <a:prstDash val="solid"/>
            <a:round/>
            <a:headEnd len="med" w="med" type="none"/>
            <a:tailEnd len="med" w="med" type="stealth"/>
          </a:ln>
        </p:spPr>
      </p:cxnSp>
      <p:cxnSp>
        <p:nvCxnSpPr>
          <p:cNvPr id="378" name="Google Shape;378;p41"/>
          <p:cNvCxnSpPr>
            <a:stCxn id="375" idx="1"/>
            <a:endCxn id="355" idx="3"/>
          </p:cNvCxnSpPr>
          <p:nvPr/>
        </p:nvCxnSpPr>
        <p:spPr>
          <a:xfrm flipH="1">
            <a:off x="1798674" y="4511350"/>
            <a:ext cx="395400" cy="600"/>
          </a:xfrm>
          <a:prstGeom prst="curvedConnector3">
            <a:avLst>
              <a:gd fmla="val 50016" name="adj1"/>
            </a:avLst>
          </a:prstGeom>
          <a:noFill/>
          <a:ln cap="flat" cmpd="sng" w="19050">
            <a:solidFill>
              <a:srgbClr val="76A5AF"/>
            </a:solidFill>
            <a:prstDash val="solid"/>
            <a:round/>
            <a:headEnd len="med" w="med" type="none"/>
            <a:tailEnd len="med" w="med" type="stealth"/>
          </a:ln>
        </p:spPr>
      </p:cxnSp>
      <p:cxnSp>
        <p:nvCxnSpPr>
          <p:cNvPr id="379" name="Google Shape;379;p41"/>
          <p:cNvCxnSpPr>
            <a:stCxn id="355" idx="0"/>
            <a:endCxn id="374" idx="2"/>
          </p:cNvCxnSpPr>
          <p:nvPr/>
        </p:nvCxnSpPr>
        <p:spPr>
          <a:xfrm rot="-5400000">
            <a:off x="858200" y="3898910"/>
            <a:ext cx="561600" cy="600"/>
          </a:xfrm>
          <a:prstGeom prst="curvedConnector3">
            <a:avLst>
              <a:gd fmla="val 50001" name="adj1"/>
            </a:avLst>
          </a:prstGeom>
          <a:noFill/>
          <a:ln cap="flat" cmpd="sng" w="19050">
            <a:solidFill>
              <a:srgbClr val="A2C4C9"/>
            </a:solidFill>
            <a:prstDash val="solid"/>
            <a:round/>
            <a:headEnd len="med" w="med" type="none"/>
            <a:tailEnd len="med" w="med" type="stealth"/>
          </a:ln>
        </p:spPr>
      </p:cxnSp>
      <p:pic>
        <p:nvPicPr>
          <p:cNvPr id="380" name="Google Shape;380;p41"/>
          <p:cNvPicPr preferRelativeResize="0"/>
          <p:nvPr/>
        </p:nvPicPr>
        <p:blipFill rotWithShape="1">
          <a:blip r:embed="rId4">
            <a:alphaModFix/>
          </a:blip>
          <a:srcRect b="4727" l="4493" r="55167" t="15419"/>
          <a:stretch/>
        </p:blipFill>
        <p:spPr>
          <a:xfrm>
            <a:off x="376950" y="10406975"/>
            <a:ext cx="1304625" cy="1002775"/>
          </a:xfrm>
          <a:prstGeom prst="rect">
            <a:avLst/>
          </a:prstGeom>
          <a:noFill/>
          <a:ln>
            <a:noFill/>
          </a:ln>
        </p:spPr>
      </p:pic>
      <p:sp>
        <p:nvSpPr>
          <p:cNvPr id="381" name="Google Shape;381;p41"/>
          <p:cNvSpPr txBox="1"/>
          <p:nvPr/>
        </p:nvSpPr>
        <p:spPr>
          <a:xfrm flipH="1">
            <a:off x="2942" y="1155400"/>
            <a:ext cx="6583800" cy="81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300">
                <a:solidFill>
                  <a:srgbClr val="00854C"/>
                </a:solidFill>
                <a:latin typeface="Lora"/>
                <a:ea typeface="Lora"/>
                <a:cs typeface="Lora"/>
                <a:sym typeface="Lora"/>
              </a:rPr>
              <a:t>1- Knowledge based CDS</a:t>
            </a:r>
            <a:endParaRPr b="1" sz="3300">
              <a:solidFill>
                <a:srgbClr val="00854C"/>
              </a:solidFill>
              <a:latin typeface="Lora"/>
              <a:ea typeface="Lora"/>
              <a:cs typeface="Lora"/>
              <a:sym typeface="Lora"/>
            </a:endParaRPr>
          </a:p>
        </p:txBody>
      </p:sp>
      <p:sp>
        <p:nvSpPr>
          <p:cNvPr id="382" name="Google Shape;382;p41"/>
          <p:cNvSpPr txBox="1"/>
          <p:nvPr/>
        </p:nvSpPr>
        <p:spPr>
          <a:xfrm flipH="1">
            <a:off x="2942" y="4747763"/>
            <a:ext cx="6583800" cy="81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300">
                <a:solidFill>
                  <a:srgbClr val="00854C"/>
                </a:solidFill>
                <a:latin typeface="Lora"/>
                <a:ea typeface="Lora"/>
                <a:cs typeface="Lora"/>
                <a:sym typeface="Lora"/>
              </a:rPr>
              <a:t>2- Non-</a:t>
            </a:r>
            <a:r>
              <a:rPr b="1" lang="en" sz="3300">
                <a:solidFill>
                  <a:srgbClr val="00854C"/>
                </a:solidFill>
                <a:latin typeface="Lora"/>
                <a:ea typeface="Lora"/>
                <a:cs typeface="Lora"/>
                <a:sym typeface="Lora"/>
              </a:rPr>
              <a:t>Knowledge based CDS</a:t>
            </a:r>
            <a:endParaRPr b="1" sz="3300">
              <a:solidFill>
                <a:srgbClr val="00854C"/>
              </a:solidFill>
              <a:latin typeface="Lora"/>
              <a:ea typeface="Lora"/>
              <a:cs typeface="Lora"/>
              <a:sym typeface="Lora"/>
            </a:endParaRPr>
          </a:p>
        </p:txBody>
      </p:sp>
      <p:sp>
        <p:nvSpPr>
          <p:cNvPr id="383" name="Google Shape;383;p41"/>
          <p:cNvSpPr txBox="1"/>
          <p:nvPr/>
        </p:nvSpPr>
        <p:spPr>
          <a:xfrm>
            <a:off x="5605324" y="4005275"/>
            <a:ext cx="2624400" cy="39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Knowledge maintenance </a:t>
            </a:r>
            <a:r>
              <a:rPr lang="en" sz="1200">
                <a:solidFill>
                  <a:srgbClr val="6AA84F"/>
                </a:solidFill>
                <a:latin typeface="Lora"/>
                <a:ea typeface="Lora"/>
                <a:cs typeface="Lora"/>
                <a:sym typeface="Lora"/>
              </a:rPr>
              <a:t>keeping data up to date</a:t>
            </a:r>
            <a:r>
              <a:rPr lang="en" sz="1200">
                <a:solidFill>
                  <a:schemeClr val="dk1"/>
                </a:solidFill>
                <a:latin typeface="Lora"/>
                <a:ea typeface="Lora"/>
                <a:cs typeface="Lora"/>
                <a:sym typeface="Lora"/>
              </a:rPr>
              <a:t> </a:t>
            </a:r>
            <a:endParaRPr sz="1200"/>
          </a:p>
        </p:txBody>
      </p:sp>
      <p:sp>
        <p:nvSpPr>
          <p:cNvPr id="384" name="Google Shape;384;p41"/>
          <p:cNvSpPr txBox="1"/>
          <p:nvPr/>
        </p:nvSpPr>
        <p:spPr>
          <a:xfrm>
            <a:off x="5605324" y="3599000"/>
            <a:ext cx="2624400" cy="39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Lora"/>
                <a:ea typeface="Lora"/>
                <a:cs typeface="Lora"/>
                <a:sym typeface="Lora"/>
              </a:rPr>
              <a:t>Knowledge Representation </a:t>
            </a:r>
            <a:r>
              <a:rPr lang="en" sz="1200">
                <a:solidFill>
                  <a:srgbClr val="6AA84F"/>
                </a:solidFill>
                <a:latin typeface="Lora"/>
                <a:ea typeface="Lora"/>
                <a:cs typeface="Lora"/>
                <a:sym typeface="Lora"/>
              </a:rPr>
              <a:t>relevant to situation</a:t>
            </a:r>
            <a:endParaRPr sz="1200">
              <a:solidFill>
                <a:srgbClr val="6AA84F"/>
              </a:solidFill>
            </a:endParaRPr>
          </a:p>
        </p:txBody>
      </p:sp>
      <p:sp>
        <p:nvSpPr>
          <p:cNvPr id="385" name="Google Shape;385;p41"/>
          <p:cNvSpPr txBox="1"/>
          <p:nvPr/>
        </p:nvSpPr>
        <p:spPr>
          <a:xfrm flipH="1">
            <a:off x="863492" y="89500"/>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Types of CDS</a:t>
            </a:r>
            <a:endParaRPr b="1" sz="3300">
              <a:solidFill>
                <a:srgbClr val="00854C"/>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9" name="Shape 389"/>
        <p:cNvGrpSpPr/>
        <p:nvPr/>
      </p:nvGrpSpPr>
      <p:grpSpPr>
        <a:xfrm>
          <a:off x="0" y="0"/>
          <a:ext cx="0" cy="0"/>
          <a:chOff x="0" y="0"/>
          <a:chExt cx="0" cy="0"/>
        </a:xfrm>
      </p:grpSpPr>
      <p:pic>
        <p:nvPicPr>
          <p:cNvPr id="390" name="Google Shape;390;p42"/>
          <p:cNvPicPr preferRelativeResize="0"/>
          <p:nvPr/>
        </p:nvPicPr>
        <p:blipFill>
          <a:blip r:embed="rId3">
            <a:alphaModFix/>
          </a:blip>
          <a:stretch>
            <a:fillRect/>
          </a:stretch>
        </p:blipFill>
        <p:spPr>
          <a:xfrm>
            <a:off x="6046052" y="5322125"/>
            <a:ext cx="2128801" cy="2226303"/>
          </a:xfrm>
          <a:prstGeom prst="rect">
            <a:avLst/>
          </a:prstGeom>
          <a:noFill/>
          <a:ln>
            <a:noFill/>
          </a:ln>
        </p:spPr>
      </p:pic>
      <p:sp>
        <p:nvSpPr>
          <p:cNvPr id="391" name="Google Shape;391;p42"/>
          <p:cNvSpPr txBox="1"/>
          <p:nvPr/>
        </p:nvSpPr>
        <p:spPr>
          <a:xfrm>
            <a:off x="0" y="1329250"/>
            <a:ext cx="8090400" cy="30522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Lora"/>
              <a:buChar char="●"/>
            </a:pPr>
            <a:r>
              <a:rPr lang="en">
                <a:solidFill>
                  <a:schemeClr val="dk1"/>
                </a:solidFill>
                <a:latin typeface="Lora"/>
                <a:ea typeface="Lora"/>
                <a:cs typeface="Lora"/>
                <a:sym typeface="Lora"/>
              </a:rPr>
              <a:t>CDS developers have struggled for a long time with how to </a:t>
            </a:r>
            <a:r>
              <a:rPr b="1" lang="en">
                <a:solidFill>
                  <a:schemeClr val="dk1"/>
                </a:solidFill>
                <a:latin typeface="Lora"/>
                <a:ea typeface="Lora"/>
                <a:cs typeface="Lora"/>
                <a:sym typeface="Lora"/>
              </a:rPr>
              <a:t>share knowledge representation </a:t>
            </a:r>
            <a:r>
              <a:rPr lang="en">
                <a:solidFill>
                  <a:schemeClr val="dk1"/>
                </a:solidFill>
                <a:latin typeface="Lora"/>
                <a:ea typeface="Lora"/>
                <a:cs typeface="Lora"/>
                <a:sym typeface="Lora"/>
              </a:rPr>
              <a:t>with others or how to modify rules locally. </a:t>
            </a:r>
            <a:endParaRPr>
              <a:solidFill>
                <a:schemeClr val="dk1"/>
              </a:solidFill>
              <a:latin typeface="Lora"/>
              <a:ea typeface="Lora"/>
              <a:cs typeface="Lora"/>
              <a:sym typeface="Lora"/>
            </a:endParaRPr>
          </a:p>
          <a:p>
            <a:pPr indent="-311150" lvl="0" marL="457200" rtl="0" algn="l">
              <a:lnSpc>
                <a:spcPct val="115000"/>
              </a:lnSpc>
              <a:spcBef>
                <a:spcPts val="0"/>
              </a:spcBef>
              <a:spcAft>
                <a:spcPts val="0"/>
              </a:spcAft>
              <a:buClr>
                <a:srgbClr val="6AA84F"/>
              </a:buClr>
              <a:buSzPts val="1300"/>
              <a:buFont typeface="Lora"/>
              <a:buChar char="●"/>
            </a:pPr>
            <a:r>
              <a:rPr lang="en">
                <a:solidFill>
                  <a:srgbClr val="6AA84F"/>
                </a:solidFill>
                <a:latin typeface="Lora"/>
                <a:ea typeface="Lora"/>
                <a:cs typeface="Lora"/>
                <a:sym typeface="Lora"/>
              </a:rPr>
              <a:t>It is important because it sets a standards that act as a common language for all systems to communicate</a:t>
            </a:r>
            <a:endParaRPr>
              <a:solidFill>
                <a:srgbClr val="6AA84F"/>
              </a:solidFill>
              <a:latin typeface="Lora"/>
              <a:ea typeface="Lora"/>
              <a:cs typeface="Lora"/>
              <a:sym typeface="Lora"/>
            </a:endParaRPr>
          </a:p>
          <a:p>
            <a:pPr indent="-311150" lvl="0" marL="457200" rtl="0" algn="l">
              <a:lnSpc>
                <a:spcPct val="115000"/>
              </a:lnSpc>
              <a:spcBef>
                <a:spcPts val="0"/>
              </a:spcBef>
              <a:spcAft>
                <a:spcPts val="0"/>
              </a:spcAft>
              <a:buClr>
                <a:schemeClr val="dk1"/>
              </a:buClr>
              <a:buSzPts val="1300"/>
              <a:buFont typeface="Lora"/>
              <a:buChar char="●"/>
            </a:pPr>
            <a:r>
              <a:rPr lang="en">
                <a:solidFill>
                  <a:schemeClr val="dk1"/>
                </a:solidFill>
                <a:latin typeface="Lora"/>
                <a:ea typeface="Lora"/>
                <a:cs typeface="Lora"/>
                <a:sym typeface="Lora"/>
              </a:rPr>
              <a:t>Standards were developed to try to overcome </a:t>
            </a:r>
            <a:r>
              <a:rPr b="1" lang="en">
                <a:solidFill>
                  <a:schemeClr val="dk1"/>
                </a:solidFill>
                <a:latin typeface="Lora"/>
                <a:ea typeface="Lora"/>
                <a:cs typeface="Lora"/>
                <a:sym typeface="Lora"/>
              </a:rPr>
              <a:t>obstacles interoperability</a:t>
            </a:r>
            <a:endParaRPr b="1">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Fast Healthcare Interoperability Resources (FHIR): </a:t>
            </a:r>
            <a:r>
              <a:rPr lang="en">
                <a:solidFill>
                  <a:schemeClr val="dk1"/>
                </a:solidFill>
                <a:latin typeface="Lora"/>
                <a:ea typeface="Lora"/>
                <a:cs typeface="Lora"/>
                <a:sym typeface="Lora"/>
              </a:rPr>
              <a:t>Developed by HL7 there is great hope that this standard will solve many </a:t>
            </a:r>
            <a:r>
              <a:rPr b="1" lang="en">
                <a:solidFill>
                  <a:schemeClr val="dk1"/>
                </a:solidFill>
                <a:latin typeface="Lora"/>
                <a:ea typeface="Lora"/>
                <a:cs typeface="Lora"/>
                <a:sym typeface="Lora"/>
              </a:rPr>
              <a:t>Interoperability </a:t>
            </a:r>
            <a:r>
              <a:rPr lang="en">
                <a:solidFill>
                  <a:schemeClr val="dk1"/>
                </a:solidFill>
                <a:latin typeface="Lora"/>
                <a:ea typeface="Lora"/>
                <a:cs typeface="Lora"/>
                <a:sym typeface="Lora"/>
              </a:rPr>
              <a:t>issues</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It is a </a:t>
            </a:r>
            <a:r>
              <a:rPr b="1" lang="en">
                <a:solidFill>
                  <a:schemeClr val="dk1"/>
                </a:solidFill>
                <a:latin typeface="Lora"/>
                <a:ea typeface="Lora"/>
                <a:cs typeface="Lora"/>
                <a:sym typeface="Lora"/>
              </a:rPr>
              <a:t>restful API (like google uses)</a:t>
            </a:r>
            <a:r>
              <a:rPr lang="en">
                <a:solidFill>
                  <a:schemeClr val="dk1"/>
                </a:solidFill>
                <a:latin typeface="Lora"/>
                <a:ea typeface="Lora"/>
                <a:cs typeface="Lora"/>
                <a:sym typeface="Lora"/>
              </a:rPr>
              <a:t> that uses either JSON or XML for data representation.</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It is </a:t>
            </a:r>
            <a:r>
              <a:rPr b="1" lang="en">
                <a:solidFill>
                  <a:schemeClr val="dk1"/>
                </a:solidFill>
                <a:latin typeface="Lora"/>
                <a:ea typeface="Lora"/>
                <a:cs typeface="Lora"/>
                <a:sym typeface="Lora"/>
              </a:rPr>
              <a:t>data and not document centric</a:t>
            </a:r>
            <a:r>
              <a:rPr lang="en">
                <a:solidFill>
                  <a:schemeClr val="dk1"/>
                </a:solidFill>
                <a:latin typeface="Lora"/>
                <a:ea typeface="Lora"/>
                <a:cs typeface="Lora"/>
                <a:sym typeface="Lora"/>
              </a:rPr>
              <a:t>; so a clinician could place a http request on EHR A to retrieve </a:t>
            </a:r>
            <a:r>
              <a:rPr b="1" lang="en">
                <a:solidFill>
                  <a:schemeClr val="dk1"/>
                </a:solidFill>
                <a:latin typeface="Lora"/>
                <a:ea typeface="Lora"/>
                <a:cs typeface="Lora"/>
                <a:sym typeface="Lora"/>
              </a:rPr>
              <a:t>just a lab value</a:t>
            </a:r>
            <a:r>
              <a:rPr lang="en">
                <a:solidFill>
                  <a:schemeClr val="dk1"/>
                </a:solidFill>
                <a:latin typeface="Lora"/>
                <a:ea typeface="Lora"/>
                <a:cs typeface="Lora"/>
                <a:sym typeface="Lora"/>
              </a:rPr>
              <a:t> from EHR B.</a:t>
            </a:r>
            <a:r>
              <a:rPr b="1" lang="en">
                <a:solidFill>
                  <a:schemeClr val="dk1"/>
                </a:solidFill>
                <a:latin typeface="Lora"/>
                <a:ea typeface="Lora"/>
                <a:cs typeface="Lora"/>
                <a:sym typeface="Lora"/>
              </a:rPr>
              <a:t> </a:t>
            </a:r>
            <a:endParaRPr b="1">
              <a:solidFill>
                <a:schemeClr val="dk1"/>
              </a:solidFill>
              <a:latin typeface="Lora"/>
              <a:ea typeface="Lora"/>
              <a:cs typeface="Lora"/>
              <a:sym typeface="Lora"/>
            </a:endParaRPr>
          </a:p>
          <a:p>
            <a:pPr indent="-311150" lvl="0" marL="457200" rtl="0" algn="l">
              <a:lnSpc>
                <a:spcPct val="115000"/>
              </a:lnSpc>
              <a:spcBef>
                <a:spcPts val="0"/>
              </a:spcBef>
              <a:spcAft>
                <a:spcPts val="0"/>
              </a:spcAft>
              <a:buClr>
                <a:schemeClr val="dk1"/>
              </a:buClr>
              <a:buSzPts val="1300"/>
              <a:buFont typeface="Lora"/>
              <a:buChar char="⭐"/>
            </a:pPr>
            <a:r>
              <a:rPr b="1" lang="en" sz="1500">
                <a:solidFill>
                  <a:schemeClr val="dk1"/>
                </a:solidFill>
                <a:latin typeface="Lora"/>
                <a:ea typeface="Lora"/>
                <a:cs typeface="Lora"/>
                <a:sym typeface="Lora"/>
              </a:rPr>
              <a:t>Infobuttons</a:t>
            </a:r>
            <a:r>
              <a:rPr lang="en" sz="1500">
                <a:solidFill>
                  <a:schemeClr val="dk1"/>
                </a:solidFill>
                <a:latin typeface="Lora"/>
                <a:ea typeface="Lora"/>
                <a:cs typeface="Lora"/>
                <a:sym typeface="Lora"/>
              </a:rPr>
              <a:t>: can be placed in workflow where decisions are made with recommendations </a:t>
            </a:r>
            <a:endParaRPr sz="1500">
              <a:solidFill>
                <a:schemeClr val="dk1"/>
              </a:solidFill>
              <a:latin typeface="Lora"/>
              <a:ea typeface="Lora"/>
              <a:cs typeface="Lora"/>
              <a:sym typeface="Lora"/>
            </a:endParaRPr>
          </a:p>
          <a:p>
            <a:pPr indent="-323850" lvl="0" marL="457200" rtl="0" algn="l">
              <a:lnSpc>
                <a:spcPct val="115000"/>
              </a:lnSpc>
              <a:spcBef>
                <a:spcPts val="0"/>
              </a:spcBef>
              <a:spcAft>
                <a:spcPts val="0"/>
              </a:spcAft>
              <a:buClr>
                <a:srgbClr val="6AA84F"/>
              </a:buClr>
              <a:buSzPts val="1500"/>
              <a:buFont typeface="Lora"/>
              <a:buChar char="●"/>
            </a:pPr>
            <a:r>
              <a:rPr lang="en" sz="1500">
                <a:solidFill>
                  <a:srgbClr val="6AA84F"/>
                </a:solidFill>
                <a:latin typeface="Lora"/>
                <a:ea typeface="Lora"/>
                <a:cs typeface="Lora"/>
                <a:sym typeface="Lora"/>
              </a:rPr>
              <a:t>A button to redirect you yo up-to-date</a:t>
            </a:r>
            <a:endParaRPr sz="1500">
              <a:solidFill>
                <a:srgbClr val="6AA84F"/>
              </a:solidFill>
              <a:latin typeface="Lora"/>
              <a:ea typeface="Lora"/>
              <a:cs typeface="Lora"/>
              <a:sym typeface="Lora"/>
            </a:endParaRPr>
          </a:p>
        </p:txBody>
      </p:sp>
      <p:pic>
        <p:nvPicPr>
          <p:cNvPr id="392" name="Google Shape;392;p42"/>
          <p:cNvPicPr preferRelativeResize="0"/>
          <p:nvPr/>
        </p:nvPicPr>
        <p:blipFill>
          <a:blip r:embed="rId4">
            <a:alphaModFix/>
          </a:blip>
          <a:stretch>
            <a:fillRect/>
          </a:stretch>
        </p:blipFill>
        <p:spPr>
          <a:xfrm>
            <a:off x="54750" y="5336600"/>
            <a:ext cx="5991301" cy="2561506"/>
          </a:xfrm>
          <a:prstGeom prst="rect">
            <a:avLst/>
          </a:prstGeom>
          <a:noFill/>
          <a:ln>
            <a:noFill/>
          </a:ln>
        </p:spPr>
      </p:pic>
      <p:sp>
        <p:nvSpPr>
          <p:cNvPr id="393" name="Google Shape;393;p42"/>
          <p:cNvSpPr txBox="1"/>
          <p:nvPr/>
        </p:nvSpPr>
        <p:spPr>
          <a:xfrm flipH="1">
            <a:off x="776942" y="203175"/>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CDS Standards</a:t>
            </a:r>
            <a:endParaRPr b="1" sz="3300">
              <a:solidFill>
                <a:srgbClr val="00854C"/>
              </a:solidFill>
              <a:latin typeface="Lora"/>
              <a:ea typeface="Lora"/>
              <a:cs typeface="Lora"/>
              <a:sym typeface="Lora"/>
            </a:endParaRPr>
          </a:p>
        </p:txBody>
      </p:sp>
      <p:sp>
        <p:nvSpPr>
          <p:cNvPr id="394" name="Google Shape;394;p42"/>
          <p:cNvSpPr txBox="1"/>
          <p:nvPr/>
        </p:nvSpPr>
        <p:spPr>
          <a:xfrm>
            <a:off x="0" y="9301975"/>
            <a:ext cx="8229600" cy="2298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Currently there is </a:t>
            </a:r>
            <a:r>
              <a:rPr b="1" lang="en">
                <a:latin typeface="Lora"/>
                <a:ea typeface="Lora"/>
                <a:cs typeface="Lora"/>
                <a:sym typeface="Lora"/>
              </a:rPr>
              <a:t>no single method</a:t>
            </a:r>
            <a:r>
              <a:rPr lang="en">
                <a:latin typeface="Lora"/>
                <a:ea typeface="Lora"/>
                <a:cs typeface="Lora"/>
                <a:sym typeface="Lora"/>
              </a:rPr>
              <a:t> for CDS knowledge can be universally shared. The approach has been to either use standards to share the knowledge or use CDS on a shared external server.</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Socratic Grid and Open CDS are open source web services platforms that support CDS.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The FHIR standard appears to have the greatest chance for success, but it is still early in the CDS game to know.</a:t>
            </a:r>
            <a:endParaRPr>
              <a:latin typeface="Lora"/>
              <a:ea typeface="Lora"/>
              <a:cs typeface="Lora"/>
              <a:sym typeface="Lora"/>
            </a:endParaRPr>
          </a:p>
        </p:txBody>
      </p:sp>
      <p:sp>
        <p:nvSpPr>
          <p:cNvPr id="395" name="Google Shape;395;p42"/>
          <p:cNvSpPr txBox="1"/>
          <p:nvPr/>
        </p:nvSpPr>
        <p:spPr>
          <a:xfrm flipH="1">
            <a:off x="776942" y="8484250"/>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Barlow"/>
                <a:ea typeface="Barlow"/>
                <a:cs typeface="Barlow"/>
                <a:sym typeface="Barlow"/>
              </a:rPr>
              <a:t>CDS Sharing</a:t>
            </a:r>
            <a:endParaRPr b="1" sz="3300">
              <a:solidFill>
                <a:srgbClr val="00854C"/>
              </a:solidFill>
              <a:latin typeface="Barlow"/>
              <a:ea typeface="Barlow"/>
              <a:cs typeface="Barlow"/>
              <a:sym typeface="Barlow"/>
            </a:endParaRPr>
          </a:p>
        </p:txBody>
      </p:sp>
      <p:sp>
        <p:nvSpPr>
          <p:cNvPr id="396" name="Google Shape;396;p42"/>
          <p:cNvSpPr txBox="1"/>
          <p:nvPr/>
        </p:nvSpPr>
        <p:spPr>
          <a:xfrm>
            <a:off x="2398500" y="4967600"/>
            <a:ext cx="1303800" cy="7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ra"/>
                <a:ea typeface="Lora"/>
                <a:cs typeface="Lora"/>
                <a:sym typeface="Lora"/>
              </a:rPr>
              <a:t>Infobuttons</a:t>
            </a:r>
            <a:endParaRPr>
              <a:latin typeface="Lora"/>
              <a:ea typeface="Lora"/>
              <a:cs typeface="Lora"/>
              <a:sym typeface="Lora"/>
            </a:endParaRPr>
          </a:p>
        </p:txBody>
      </p:sp>
      <p:sp>
        <p:nvSpPr>
          <p:cNvPr id="397" name="Google Shape;397;p42"/>
          <p:cNvSpPr txBox="1"/>
          <p:nvPr/>
        </p:nvSpPr>
        <p:spPr>
          <a:xfrm>
            <a:off x="6458550" y="4967600"/>
            <a:ext cx="1303800" cy="3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ra"/>
                <a:ea typeface="Lora"/>
                <a:cs typeface="Lora"/>
                <a:sym typeface="Lora"/>
              </a:rPr>
              <a:t>FHIR</a:t>
            </a:r>
            <a:endParaRPr>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1" name="Shape 401"/>
        <p:cNvGrpSpPr/>
        <p:nvPr/>
      </p:nvGrpSpPr>
      <p:grpSpPr>
        <a:xfrm>
          <a:off x="0" y="0"/>
          <a:ext cx="0" cy="0"/>
          <a:chOff x="0" y="0"/>
          <a:chExt cx="0" cy="0"/>
        </a:xfrm>
      </p:grpSpPr>
      <p:sp>
        <p:nvSpPr>
          <p:cNvPr id="402" name="Google Shape;402;p43"/>
          <p:cNvSpPr txBox="1"/>
          <p:nvPr/>
        </p:nvSpPr>
        <p:spPr>
          <a:xfrm>
            <a:off x="9089909" y="8347625"/>
            <a:ext cx="66309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3"/>
          <p:cNvSpPr txBox="1"/>
          <p:nvPr/>
        </p:nvSpPr>
        <p:spPr>
          <a:xfrm>
            <a:off x="9" y="1225947"/>
            <a:ext cx="6912000" cy="5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Lora"/>
                <a:ea typeface="Lora"/>
                <a:cs typeface="Lora"/>
                <a:sym typeface="Lora"/>
              </a:rPr>
              <a:t>CDSSs can be classified in multiple ways: </a:t>
            </a:r>
            <a:endParaRPr sz="1100">
              <a:latin typeface="Lora"/>
              <a:ea typeface="Lora"/>
              <a:cs typeface="Lora"/>
              <a:sym typeface="Lora"/>
            </a:endParaRPr>
          </a:p>
        </p:txBody>
      </p:sp>
      <p:sp>
        <p:nvSpPr>
          <p:cNvPr id="404" name="Google Shape;404;p43"/>
          <p:cNvSpPr txBox="1"/>
          <p:nvPr/>
        </p:nvSpPr>
        <p:spPr>
          <a:xfrm flipH="1">
            <a:off x="908817" y="378150"/>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CDS Functionality</a:t>
            </a:r>
            <a:endParaRPr b="1" sz="3300">
              <a:solidFill>
                <a:srgbClr val="00854C"/>
              </a:solidFill>
              <a:latin typeface="Lora"/>
              <a:ea typeface="Lora"/>
              <a:cs typeface="Lora"/>
              <a:sym typeface="Lora"/>
            </a:endParaRPr>
          </a:p>
        </p:txBody>
      </p:sp>
      <p:sp>
        <p:nvSpPr>
          <p:cNvPr id="405" name="Google Shape;405;p43"/>
          <p:cNvSpPr txBox="1"/>
          <p:nvPr/>
        </p:nvSpPr>
        <p:spPr>
          <a:xfrm>
            <a:off x="4253392" y="1622025"/>
            <a:ext cx="1657200" cy="246900"/>
          </a:xfrm>
          <a:prstGeom prst="rect">
            <a:avLst/>
          </a:prstGeom>
          <a:solidFill>
            <a:srgbClr val="AAD3BD"/>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100">
                <a:solidFill>
                  <a:srgbClr val="FFFFFF"/>
                </a:solidFill>
                <a:latin typeface="Lora"/>
                <a:ea typeface="Lora"/>
                <a:cs typeface="Lora"/>
                <a:sym typeface="Lora"/>
              </a:rPr>
              <a:t>Activation timing</a:t>
            </a:r>
            <a:endParaRPr b="1" sz="1100">
              <a:solidFill>
                <a:srgbClr val="FFFFFF"/>
              </a:solidFill>
              <a:latin typeface="Lora"/>
              <a:ea typeface="Lora"/>
              <a:cs typeface="Lora"/>
              <a:sym typeface="Lora"/>
            </a:endParaRPr>
          </a:p>
        </p:txBody>
      </p:sp>
      <p:sp>
        <p:nvSpPr>
          <p:cNvPr id="406" name="Google Shape;406;p43"/>
          <p:cNvSpPr/>
          <p:nvPr/>
        </p:nvSpPr>
        <p:spPr>
          <a:xfrm>
            <a:off x="4253400" y="1843626"/>
            <a:ext cx="1668000" cy="981600"/>
          </a:xfrm>
          <a:prstGeom prst="rect">
            <a:avLst/>
          </a:prstGeom>
          <a:solidFill>
            <a:srgbClr val="F2F2F2"/>
          </a:solidFill>
          <a:ln>
            <a:noFill/>
          </a:ln>
        </p:spPr>
        <p:txBody>
          <a:bodyPr anchorCtr="0" anchor="t" bIns="51625" lIns="103300" spcFirstLastPara="1" rIns="103300" wrap="square" tIns="51625">
            <a:noAutofit/>
          </a:bodyPr>
          <a:lstStyle/>
          <a:p>
            <a:pPr indent="0" lvl="0" marL="0" marR="5080" rtl="0" algn="l">
              <a:lnSpc>
                <a:spcPct val="100000"/>
              </a:lnSpc>
              <a:spcBef>
                <a:spcPts val="95"/>
              </a:spcBef>
              <a:spcAft>
                <a:spcPts val="0"/>
              </a:spcAft>
              <a:buNone/>
            </a:pPr>
            <a:r>
              <a:rPr lang="en" sz="1100">
                <a:latin typeface="Lora"/>
                <a:ea typeface="Lora"/>
                <a:cs typeface="Lora"/>
                <a:sym typeface="Lora"/>
              </a:rPr>
              <a:t>1- </a:t>
            </a:r>
            <a:r>
              <a:rPr lang="en" sz="1100">
                <a:latin typeface="Lora"/>
                <a:ea typeface="Lora"/>
                <a:cs typeface="Lora"/>
                <a:sym typeface="Lora"/>
              </a:rPr>
              <a:t> during patient </a:t>
            </a:r>
            <a:r>
              <a:rPr lang="en" sz="1100">
                <a:latin typeface="Lora"/>
                <a:ea typeface="Lora"/>
                <a:cs typeface="Lora"/>
                <a:sym typeface="Lora"/>
              </a:rPr>
              <a:t>encounter</a:t>
            </a:r>
            <a:endParaRPr sz="1100">
              <a:latin typeface="Lora"/>
              <a:ea typeface="Lora"/>
              <a:cs typeface="Lora"/>
              <a:sym typeface="Lora"/>
            </a:endParaRPr>
          </a:p>
          <a:p>
            <a:pPr indent="0" lvl="0" marL="0" marR="5080" rtl="0" algn="l">
              <a:lnSpc>
                <a:spcPct val="100000"/>
              </a:lnSpc>
              <a:spcBef>
                <a:spcPts val="95"/>
              </a:spcBef>
              <a:spcAft>
                <a:spcPts val="0"/>
              </a:spcAft>
              <a:buNone/>
            </a:pPr>
            <a:r>
              <a:rPr lang="en" sz="1100">
                <a:latin typeface="Lora"/>
                <a:ea typeface="Lora"/>
                <a:cs typeface="Lora"/>
                <a:sym typeface="Lora"/>
              </a:rPr>
              <a:t>2- before</a:t>
            </a:r>
            <a:endParaRPr sz="1100">
              <a:latin typeface="Lora"/>
              <a:ea typeface="Lora"/>
              <a:cs typeface="Lora"/>
              <a:sym typeface="Lora"/>
            </a:endParaRPr>
          </a:p>
          <a:p>
            <a:pPr indent="0" lvl="0" marL="0" marR="5080" rtl="0" algn="l">
              <a:lnSpc>
                <a:spcPct val="100000"/>
              </a:lnSpc>
              <a:spcBef>
                <a:spcPts val="95"/>
              </a:spcBef>
              <a:spcAft>
                <a:spcPts val="0"/>
              </a:spcAft>
              <a:buNone/>
            </a:pPr>
            <a:r>
              <a:rPr lang="en" sz="1100">
                <a:latin typeface="Lora"/>
                <a:ea typeface="Lora"/>
                <a:cs typeface="Lora"/>
                <a:sym typeface="Lora"/>
              </a:rPr>
              <a:t>3- after</a:t>
            </a:r>
            <a:endParaRPr sz="1100">
              <a:latin typeface="Lora"/>
              <a:ea typeface="Lora"/>
              <a:cs typeface="Lora"/>
              <a:sym typeface="Lora"/>
            </a:endParaRPr>
          </a:p>
        </p:txBody>
      </p:sp>
      <p:sp>
        <p:nvSpPr>
          <p:cNvPr id="407" name="Google Shape;407;p43"/>
          <p:cNvSpPr txBox="1"/>
          <p:nvPr/>
        </p:nvSpPr>
        <p:spPr>
          <a:xfrm>
            <a:off x="2313600" y="1622025"/>
            <a:ext cx="1657200" cy="246900"/>
          </a:xfrm>
          <a:prstGeom prst="rect">
            <a:avLst/>
          </a:prstGeom>
          <a:solidFill>
            <a:srgbClr val="79C6A5"/>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100">
                <a:solidFill>
                  <a:srgbClr val="FFFFFF"/>
                </a:solidFill>
                <a:latin typeface="Lora"/>
                <a:ea typeface="Lora"/>
                <a:cs typeface="Lora"/>
                <a:sym typeface="Lora"/>
              </a:rPr>
              <a:t>Relevance to EHR</a:t>
            </a:r>
            <a:endParaRPr b="1" sz="1100">
              <a:solidFill>
                <a:srgbClr val="FFFFFF"/>
              </a:solidFill>
              <a:latin typeface="Lora"/>
              <a:ea typeface="Lora"/>
              <a:cs typeface="Lora"/>
              <a:sym typeface="Lora"/>
            </a:endParaRPr>
          </a:p>
        </p:txBody>
      </p:sp>
      <p:sp>
        <p:nvSpPr>
          <p:cNvPr id="408" name="Google Shape;408;p43"/>
          <p:cNvSpPr/>
          <p:nvPr/>
        </p:nvSpPr>
        <p:spPr>
          <a:xfrm>
            <a:off x="2308200" y="1843626"/>
            <a:ext cx="1668000" cy="981600"/>
          </a:xfrm>
          <a:prstGeom prst="rect">
            <a:avLst/>
          </a:prstGeom>
          <a:solidFill>
            <a:srgbClr val="F2F2F2"/>
          </a:solidFill>
          <a:ln>
            <a:noFill/>
          </a:ln>
        </p:spPr>
        <p:txBody>
          <a:bodyPr anchorCtr="0" anchor="t" bIns="51625" lIns="103300" spcFirstLastPara="1" rIns="103300" wrap="square" tIns="51625">
            <a:noAutofit/>
          </a:bodyPr>
          <a:lstStyle/>
          <a:p>
            <a:pPr indent="-161290" lvl="0" marL="182880" marR="5080" rtl="0" algn="l">
              <a:lnSpc>
                <a:spcPct val="115000"/>
              </a:lnSpc>
              <a:spcBef>
                <a:spcPts val="95"/>
              </a:spcBef>
              <a:spcAft>
                <a:spcPts val="0"/>
              </a:spcAft>
              <a:buSzPts val="1100"/>
              <a:buFont typeface="Lora"/>
              <a:buAutoNum type="arabicPeriod"/>
            </a:pPr>
            <a:r>
              <a:rPr lang="en" sz="1100">
                <a:latin typeface="Lora"/>
                <a:ea typeface="Lora"/>
                <a:cs typeface="Lora"/>
                <a:sym typeface="Lora"/>
              </a:rPr>
              <a:t>Internal to EHR</a:t>
            </a:r>
            <a:endParaRPr sz="1100">
              <a:latin typeface="Lora"/>
              <a:ea typeface="Lora"/>
              <a:cs typeface="Lora"/>
              <a:sym typeface="Lora"/>
            </a:endParaRPr>
          </a:p>
          <a:p>
            <a:pPr indent="-161290" lvl="0" marL="182880" marR="5080" rtl="0" algn="l">
              <a:lnSpc>
                <a:spcPct val="115000"/>
              </a:lnSpc>
              <a:spcBef>
                <a:spcPts val="0"/>
              </a:spcBef>
              <a:spcAft>
                <a:spcPts val="0"/>
              </a:spcAft>
              <a:buSzPts val="1100"/>
              <a:buFont typeface="Lora"/>
              <a:buAutoNum type="arabicPeriod"/>
            </a:pPr>
            <a:r>
              <a:rPr lang="en" sz="1100">
                <a:latin typeface="Lora"/>
                <a:ea typeface="Lora"/>
                <a:cs typeface="Lora"/>
                <a:sym typeface="Lora"/>
              </a:rPr>
              <a:t>External to EHR </a:t>
            </a:r>
            <a:r>
              <a:rPr lang="en" sz="1100">
                <a:solidFill>
                  <a:srgbClr val="6AA84F"/>
                </a:solidFill>
                <a:latin typeface="Lora"/>
                <a:ea typeface="Lora"/>
                <a:cs typeface="Lora"/>
                <a:sym typeface="Lora"/>
              </a:rPr>
              <a:t>up-to-date</a:t>
            </a:r>
            <a:endParaRPr sz="1100">
              <a:solidFill>
                <a:srgbClr val="6AA84F"/>
              </a:solidFill>
              <a:latin typeface="Lora"/>
              <a:ea typeface="Lora"/>
              <a:cs typeface="Lora"/>
              <a:sym typeface="Lora"/>
            </a:endParaRPr>
          </a:p>
        </p:txBody>
      </p:sp>
      <p:sp>
        <p:nvSpPr>
          <p:cNvPr id="409" name="Google Shape;409;p43"/>
          <p:cNvSpPr txBox="1"/>
          <p:nvPr/>
        </p:nvSpPr>
        <p:spPr>
          <a:xfrm>
            <a:off x="373809" y="1622025"/>
            <a:ext cx="1657200" cy="246900"/>
          </a:xfrm>
          <a:prstGeom prst="rect">
            <a:avLst/>
          </a:prstGeom>
          <a:solidFill>
            <a:srgbClr val="00854C"/>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100">
                <a:solidFill>
                  <a:srgbClr val="FFFFFF"/>
                </a:solidFill>
                <a:latin typeface="Lora"/>
                <a:ea typeface="Lora"/>
                <a:cs typeface="Lora"/>
                <a:sym typeface="Lora"/>
              </a:rPr>
              <a:t>Knowledge</a:t>
            </a:r>
            <a:endParaRPr b="1" sz="1100">
              <a:solidFill>
                <a:srgbClr val="FFFFFF"/>
              </a:solidFill>
              <a:latin typeface="Lora"/>
              <a:ea typeface="Lora"/>
              <a:cs typeface="Lora"/>
              <a:sym typeface="Lora"/>
            </a:endParaRPr>
          </a:p>
        </p:txBody>
      </p:sp>
      <p:sp>
        <p:nvSpPr>
          <p:cNvPr id="410" name="Google Shape;410;p43"/>
          <p:cNvSpPr/>
          <p:nvPr/>
        </p:nvSpPr>
        <p:spPr>
          <a:xfrm>
            <a:off x="363000" y="1843626"/>
            <a:ext cx="1668000" cy="981600"/>
          </a:xfrm>
          <a:prstGeom prst="rect">
            <a:avLst/>
          </a:prstGeom>
          <a:solidFill>
            <a:srgbClr val="F2F2F2"/>
          </a:solidFill>
          <a:ln>
            <a:noFill/>
          </a:ln>
        </p:spPr>
        <p:txBody>
          <a:bodyPr anchorCtr="0" anchor="t" bIns="51625" lIns="103300" spcFirstLastPara="1" rIns="103300" wrap="square" tIns="51625">
            <a:noAutofit/>
          </a:bodyPr>
          <a:lstStyle/>
          <a:p>
            <a:pPr indent="-161290" lvl="0" marL="182880" marR="5080" rtl="0" algn="l">
              <a:lnSpc>
                <a:spcPct val="115000"/>
              </a:lnSpc>
              <a:spcBef>
                <a:spcPts val="95"/>
              </a:spcBef>
              <a:spcAft>
                <a:spcPts val="0"/>
              </a:spcAft>
              <a:buSzPts val="1100"/>
              <a:buFont typeface="Lora"/>
              <a:buAutoNum type="arabicPeriod"/>
            </a:pPr>
            <a:r>
              <a:rPr lang="en" sz="1100">
                <a:latin typeface="Lora"/>
                <a:ea typeface="Lora"/>
                <a:cs typeface="Lora"/>
                <a:sym typeface="Lora"/>
              </a:rPr>
              <a:t>Knowledge based</a:t>
            </a:r>
            <a:endParaRPr sz="1100">
              <a:latin typeface="Lora"/>
              <a:ea typeface="Lora"/>
              <a:cs typeface="Lora"/>
              <a:sym typeface="Lora"/>
            </a:endParaRPr>
          </a:p>
          <a:p>
            <a:pPr indent="-161290" lvl="0" marL="182880" marR="5080" rtl="0" algn="l">
              <a:lnSpc>
                <a:spcPct val="115000"/>
              </a:lnSpc>
              <a:spcBef>
                <a:spcPts val="0"/>
              </a:spcBef>
              <a:spcAft>
                <a:spcPts val="0"/>
              </a:spcAft>
              <a:buSzPts val="1100"/>
              <a:buFont typeface="Lora"/>
              <a:buAutoNum type="arabicPeriod"/>
            </a:pPr>
            <a:r>
              <a:rPr lang="en" sz="1100">
                <a:latin typeface="Lora"/>
                <a:ea typeface="Lora"/>
                <a:cs typeface="Lora"/>
                <a:sym typeface="Lora"/>
              </a:rPr>
              <a:t>non-Knowledge based</a:t>
            </a:r>
            <a:endParaRPr sz="1100">
              <a:latin typeface="Lora"/>
              <a:ea typeface="Lora"/>
              <a:cs typeface="Lora"/>
              <a:sym typeface="Lora"/>
            </a:endParaRPr>
          </a:p>
        </p:txBody>
      </p:sp>
      <p:sp>
        <p:nvSpPr>
          <p:cNvPr id="411" name="Google Shape;411;p43"/>
          <p:cNvSpPr txBox="1"/>
          <p:nvPr/>
        </p:nvSpPr>
        <p:spPr>
          <a:xfrm>
            <a:off x="6198604" y="1622025"/>
            <a:ext cx="1657200" cy="246900"/>
          </a:xfrm>
          <a:prstGeom prst="rect">
            <a:avLst/>
          </a:prstGeom>
          <a:solidFill>
            <a:srgbClr val="AAD3BD"/>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100">
                <a:solidFill>
                  <a:srgbClr val="FFFFFF"/>
                </a:solidFill>
                <a:latin typeface="Lora"/>
                <a:ea typeface="Lora"/>
                <a:cs typeface="Lora"/>
                <a:sym typeface="Lora"/>
              </a:rPr>
              <a:t>Alert type</a:t>
            </a:r>
            <a:endParaRPr b="1" sz="1100">
              <a:solidFill>
                <a:srgbClr val="FFFFFF"/>
              </a:solidFill>
              <a:latin typeface="Lora"/>
              <a:ea typeface="Lora"/>
              <a:cs typeface="Lora"/>
              <a:sym typeface="Lora"/>
            </a:endParaRPr>
          </a:p>
        </p:txBody>
      </p:sp>
      <p:sp>
        <p:nvSpPr>
          <p:cNvPr id="412" name="Google Shape;412;p43"/>
          <p:cNvSpPr/>
          <p:nvPr/>
        </p:nvSpPr>
        <p:spPr>
          <a:xfrm>
            <a:off x="6198600" y="1843626"/>
            <a:ext cx="1668000" cy="981600"/>
          </a:xfrm>
          <a:prstGeom prst="rect">
            <a:avLst/>
          </a:prstGeom>
          <a:solidFill>
            <a:srgbClr val="F2F2F2"/>
          </a:solidFill>
          <a:ln>
            <a:noFill/>
          </a:ln>
        </p:spPr>
        <p:txBody>
          <a:bodyPr anchorCtr="0" anchor="t" bIns="51625" lIns="103300" spcFirstLastPara="1" rIns="103300" wrap="square" tIns="51625">
            <a:noAutofit/>
          </a:bodyPr>
          <a:lstStyle/>
          <a:p>
            <a:pPr indent="0" lvl="0" marL="0" marR="5080" rtl="0" algn="l">
              <a:lnSpc>
                <a:spcPct val="100000"/>
              </a:lnSpc>
              <a:spcBef>
                <a:spcPts val="95"/>
              </a:spcBef>
              <a:spcAft>
                <a:spcPts val="0"/>
              </a:spcAft>
              <a:buNone/>
            </a:pPr>
            <a:r>
              <a:rPr lang="en" sz="1100">
                <a:latin typeface="Lora"/>
                <a:ea typeface="Lora"/>
                <a:cs typeface="Lora"/>
                <a:sym typeface="Lora"/>
              </a:rPr>
              <a:t>1- interruptive: </a:t>
            </a:r>
            <a:r>
              <a:rPr lang="en" sz="1100">
                <a:solidFill>
                  <a:srgbClr val="6AA84F"/>
                </a:solidFill>
                <a:latin typeface="Lora"/>
                <a:ea typeface="Lora"/>
                <a:cs typeface="Lora"/>
                <a:sym typeface="Lora"/>
              </a:rPr>
              <a:t>physician cannot continue task ubtil alert is addressed </a:t>
            </a:r>
            <a:endParaRPr sz="1100">
              <a:solidFill>
                <a:srgbClr val="6AA84F"/>
              </a:solidFill>
              <a:latin typeface="Lora"/>
              <a:ea typeface="Lora"/>
              <a:cs typeface="Lora"/>
              <a:sym typeface="Lora"/>
            </a:endParaRPr>
          </a:p>
          <a:p>
            <a:pPr indent="0" lvl="0" marL="0" marR="5080" rtl="0" algn="l">
              <a:lnSpc>
                <a:spcPct val="100000"/>
              </a:lnSpc>
              <a:spcBef>
                <a:spcPts val="95"/>
              </a:spcBef>
              <a:spcAft>
                <a:spcPts val="0"/>
              </a:spcAft>
              <a:buNone/>
            </a:pPr>
            <a:r>
              <a:rPr lang="en" sz="1100">
                <a:latin typeface="Lora"/>
                <a:ea typeface="Lora"/>
                <a:cs typeface="Lora"/>
                <a:sym typeface="Lora"/>
              </a:rPr>
              <a:t>2- non-interruptive </a:t>
            </a:r>
            <a:endParaRPr sz="1100">
              <a:latin typeface="Lora"/>
              <a:ea typeface="Lora"/>
              <a:cs typeface="Lora"/>
              <a:sym typeface="Lora"/>
            </a:endParaRPr>
          </a:p>
        </p:txBody>
      </p:sp>
      <p:graphicFrame>
        <p:nvGraphicFramePr>
          <p:cNvPr id="413" name="Google Shape;413;p43"/>
          <p:cNvGraphicFramePr/>
          <p:nvPr/>
        </p:nvGraphicFramePr>
        <p:xfrm>
          <a:off x="267625" y="3097678"/>
          <a:ext cx="3000000" cy="3000000"/>
        </p:xfrm>
        <a:graphic>
          <a:graphicData uri="http://schemas.openxmlformats.org/drawingml/2006/table">
            <a:tbl>
              <a:tblPr>
                <a:noFill/>
                <a:tableStyleId>{DE6AB7A7-40EF-4739-A9D1-910265D12E4E}</a:tableStyleId>
              </a:tblPr>
              <a:tblGrid>
                <a:gridCol w="1610725"/>
                <a:gridCol w="6083625"/>
              </a:tblGrid>
              <a:tr h="4959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Function </a:t>
                      </a:r>
                      <a:endParaRPr b="1">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b="1" lang="en" sz="1500">
                          <a:latin typeface="Lora"/>
                          <a:ea typeface="Lora"/>
                          <a:cs typeface="Lora"/>
                          <a:sym typeface="Lora"/>
                        </a:rPr>
                        <a:t>Example </a:t>
                      </a:r>
                      <a:endParaRPr b="1" sz="1500">
                        <a:latin typeface="Lora"/>
                        <a:ea typeface="Lora"/>
                        <a:cs typeface="Lora"/>
                        <a:sym typeface="Lora"/>
                      </a:endParaRPr>
                    </a:p>
                    <a:p>
                      <a:pPr indent="0" lvl="0" marL="0" rtl="0" algn="ctr">
                        <a:spcBef>
                          <a:spcPts val="0"/>
                        </a:spcBef>
                        <a:spcAft>
                          <a:spcPts val="0"/>
                        </a:spcAft>
                        <a:buNone/>
                      </a:pPr>
                      <a:r>
                        <a:rPr lang="en" sz="1100">
                          <a:solidFill>
                            <a:srgbClr val="6AA84F"/>
                          </a:solidFill>
                          <a:latin typeface="Lora"/>
                          <a:ea typeface="Lora"/>
                          <a:cs typeface="Lora"/>
                          <a:sym typeface="Lora"/>
                        </a:rPr>
                        <a:t>Taxonomy help in evaluation of CDS system  </a:t>
                      </a:r>
                      <a:endParaRPr b="1" sz="1500">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38740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Patient safety</a:t>
                      </a:r>
                      <a:endParaRPr b="1">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304800" lvl="0" marL="457200" rtl="0" algn="l">
                        <a:spcBef>
                          <a:spcPts val="0"/>
                        </a:spcBef>
                        <a:spcAft>
                          <a:spcPts val="0"/>
                        </a:spcAft>
                        <a:buSzPts val="1200"/>
                        <a:buFont typeface="Lora"/>
                        <a:buChar char="-"/>
                      </a:pPr>
                      <a:r>
                        <a:rPr lang="en" sz="1200">
                          <a:solidFill>
                            <a:srgbClr val="FF0000"/>
                          </a:solidFill>
                          <a:latin typeface="Lora"/>
                          <a:ea typeface="Lora"/>
                          <a:cs typeface="Lora"/>
                          <a:sym typeface="Lora"/>
                        </a:rPr>
                        <a:t>Medication alerts     </a:t>
                      </a:r>
                      <a:r>
                        <a:rPr lang="en" sz="1200">
                          <a:latin typeface="Lora"/>
                          <a:ea typeface="Lora"/>
                          <a:cs typeface="Lora"/>
                          <a:sym typeface="Lora"/>
                        </a:rPr>
                        <a:t>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Critical lab alerts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Ventilator support alerts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Improved drug ordering for warfarin and glucose</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Infusion pump alerts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Risk calculation</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Improved legibility</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Diagnostic aids</a:t>
                      </a:r>
                      <a:endParaRPr sz="1200">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38740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Cost</a:t>
                      </a:r>
                      <a:endParaRPr b="1">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304800" lvl="0" marL="457200" rtl="0" algn="l">
                        <a:spcBef>
                          <a:spcPts val="0"/>
                        </a:spcBef>
                        <a:spcAft>
                          <a:spcPts val="0"/>
                        </a:spcAft>
                        <a:buSzPts val="1200"/>
                        <a:buFont typeface="Lora"/>
                        <a:buChar char="-"/>
                      </a:pPr>
                      <a:r>
                        <a:rPr lang="en" sz="1200">
                          <a:latin typeface="Lora"/>
                          <a:ea typeface="Lora"/>
                          <a:cs typeface="Lora"/>
                          <a:sym typeface="Lora"/>
                        </a:rPr>
                        <a:t>Reminders to use generic drugs or formulary recommendations</a:t>
                      </a:r>
                      <a:endParaRPr sz="1200">
                        <a:latin typeface="Lora"/>
                        <a:ea typeface="Lora"/>
                        <a:cs typeface="Lora"/>
                        <a:sym typeface="Lora"/>
                      </a:endParaRPr>
                    </a:p>
                    <a:p>
                      <a:pPr indent="-304800" lvl="0" marL="457200" rtl="0" algn="l">
                        <a:spcBef>
                          <a:spcPts val="0"/>
                        </a:spcBef>
                        <a:spcAft>
                          <a:spcPts val="0"/>
                        </a:spcAft>
                        <a:buClr>
                          <a:srgbClr val="FF0000"/>
                        </a:buClr>
                        <a:buSzPts val="1200"/>
                        <a:buFont typeface="Lora"/>
                        <a:buChar char="-"/>
                      </a:pPr>
                      <a:r>
                        <a:rPr lang="en" sz="1200">
                          <a:solidFill>
                            <a:srgbClr val="FF0000"/>
                          </a:solidFill>
                          <a:latin typeface="Lora"/>
                          <a:ea typeface="Lora"/>
                          <a:cs typeface="Lora"/>
                          <a:sym typeface="Lora"/>
                        </a:rPr>
                        <a:t>Fewer duplications</a:t>
                      </a:r>
                      <a:r>
                        <a:rPr lang="en" sz="1200">
                          <a:solidFill>
                            <a:srgbClr val="6AA84F"/>
                          </a:solidFill>
                          <a:latin typeface="Lora"/>
                          <a:ea typeface="Lora"/>
                          <a:cs typeface="Lora"/>
                          <a:sym typeface="Lora"/>
                        </a:rPr>
                        <a:t> we don’t do more tests that we already do, so we reduce the cost</a:t>
                      </a:r>
                      <a:endParaRPr sz="1200">
                        <a:solidFill>
                          <a:srgbClr val="6AA84F"/>
                        </a:solidFill>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Reminders about costs of drugs, lab tests, and imaging studies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Reduce Medicare penalties for readmissions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Reduce medication errors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Reduce malpractice claims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Better utilization of blood products</a:t>
                      </a:r>
                      <a:endParaRPr sz="1200">
                        <a:solidFill>
                          <a:srgbClr val="FF0000"/>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184932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Patient Care</a:t>
                      </a:r>
                      <a:endParaRPr b="1">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304800" lvl="0" marL="457200" rtl="0" algn="l">
                        <a:spcBef>
                          <a:spcPts val="0"/>
                        </a:spcBef>
                        <a:spcAft>
                          <a:spcPts val="0"/>
                        </a:spcAft>
                        <a:buSzPts val="1200"/>
                        <a:buFont typeface="Lora"/>
                        <a:buChar char="-"/>
                      </a:pPr>
                      <a:r>
                        <a:rPr lang="en" sz="1200">
                          <a:solidFill>
                            <a:srgbClr val="FF0000"/>
                          </a:solidFill>
                          <a:latin typeface="Lora"/>
                          <a:ea typeface="Lora"/>
                          <a:cs typeface="Lora"/>
                          <a:sym typeface="Lora"/>
                        </a:rPr>
                        <a:t>Embedded clinical practice guidelines</a:t>
                      </a:r>
                      <a:r>
                        <a:rPr lang="en" sz="1200">
                          <a:latin typeface="Lora"/>
                          <a:ea typeface="Lora"/>
                          <a:cs typeface="Lora"/>
                          <a:sym typeface="Lora"/>
                        </a:rPr>
                        <a:t>, order sets, and clinical pathways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Better chronic disease management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Identify gaps in recommended care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Immunization aids</a:t>
                      </a:r>
                      <a:endParaRPr sz="1200">
                        <a:latin typeface="Lora"/>
                        <a:ea typeface="Lora"/>
                        <a:cs typeface="Lora"/>
                        <a:sym typeface="Lora"/>
                      </a:endParaRPr>
                    </a:p>
                    <a:p>
                      <a:pPr indent="-304800" lvl="0" marL="457200" rtl="0" algn="l">
                        <a:spcBef>
                          <a:spcPts val="0"/>
                        </a:spcBef>
                        <a:spcAft>
                          <a:spcPts val="0"/>
                        </a:spcAft>
                        <a:buClr>
                          <a:srgbClr val="FF0000"/>
                        </a:buClr>
                        <a:buSzPts val="1200"/>
                        <a:buFont typeface="Lora"/>
                        <a:buChar char="-"/>
                      </a:pPr>
                      <a:r>
                        <a:rPr lang="en" sz="1200">
                          <a:solidFill>
                            <a:srgbClr val="FF0000"/>
                          </a:solidFill>
                          <a:latin typeface="Lora"/>
                          <a:ea typeface="Lora"/>
                          <a:cs typeface="Lora"/>
                          <a:sym typeface="Lora"/>
                        </a:rPr>
                        <a:t>Diagnostic aids</a:t>
                      </a:r>
                      <a:endParaRPr sz="1200">
                        <a:solidFill>
                          <a:srgbClr val="FF0000"/>
                        </a:solidFill>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Sepsis alerts (see case study infobox)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Antibiotic duration alerts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Prognostic aids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Patient reminders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Pattern recognition for images, pulmonary function tests and EKGs, blood gases, pap smear interpretation</a:t>
                      </a:r>
                      <a:endParaRPr sz="1200">
                        <a:solidFill>
                          <a:srgbClr val="FF0000"/>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771475">
                <a:tc>
                  <a:txBody>
                    <a:bodyPr/>
                    <a:lstStyle/>
                    <a:p>
                      <a:pPr indent="0" lvl="0" marL="0" rtl="0" algn="ctr">
                        <a:spcBef>
                          <a:spcPts val="0"/>
                        </a:spcBef>
                        <a:spcAft>
                          <a:spcPts val="0"/>
                        </a:spcAft>
                        <a:buNone/>
                      </a:pPr>
                      <a:r>
                        <a:rPr b="1" lang="en" sz="1200">
                          <a:solidFill>
                            <a:srgbClr val="FFFFFF"/>
                          </a:solidFill>
                          <a:latin typeface="Lora"/>
                          <a:ea typeface="Lora"/>
                          <a:cs typeface="Lora"/>
                          <a:sym typeface="Lora"/>
                        </a:rPr>
                        <a:t>Disseminating Expert Knowledge</a:t>
                      </a:r>
                      <a:endParaRPr b="1" sz="12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304800" lvl="0" marL="457200" rtl="0" algn="l">
                        <a:spcBef>
                          <a:spcPts val="0"/>
                        </a:spcBef>
                        <a:spcAft>
                          <a:spcPts val="0"/>
                        </a:spcAft>
                        <a:buClr>
                          <a:srgbClr val="FF0000"/>
                        </a:buClr>
                        <a:buSzPts val="1200"/>
                        <a:buFont typeface="Lora"/>
                        <a:buChar char="-"/>
                      </a:pPr>
                      <a:r>
                        <a:rPr lang="en" sz="1200">
                          <a:solidFill>
                            <a:srgbClr val="FF0000"/>
                          </a:solidFill>
                          <a:latin typeface="Lora"/>
                          <a:ea typeface="Lora"/>
                          <a:cs typeface="Lora"/>
                          <a:sym typeface="Lora"/>
                        </a:rPr>
                        <a:t>Use of infobuttons for clinician and patient education </a:t>
                      </a:r>
                      <a:r>
                        <a:rPr lang="en" sz="1200">
                          <a:solidFill>
                            <a:srgbClr val="6AA84F"/>
                          </a:solidFill>
                          <a:latin typeface="Lora"/>
                          <a:ea typeface="Lora"/>
                          <a:cs typeface="Lora"/>
                          <a:sym typeface="Lora"/>
                        </a:rPr>
                        <a:t>we provide the patient with resources to support him after leaving the clinic </a:t>
                      </a:r>
                      <a:endParaRPr sz="1200">
                        <a:solidFill>
                          <a:srgbClr val="6AA84F"/>
                        </a:solidFill>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Provide evidence based medicine with embedded clinical practice guidelines and order sets</a:t>
                      </a:r>
                      <a:endParaRPr sz="1200">
                        <a:solidFill>
                          <a:srgbClr val="FF0000"/>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17500">
                <a:tc>
                  <a:txBody>
                    <a:bodyPr/>
                    <a:lstStyle/>
                    <a:p>
                      <a:pPr indent="0" lvl="0" marL="0" rtl="0" algn="ctr">
                        <a:spcBef>
                          <a:spcPts val="0"/>
                        </a:spcBef>
                        <a:spcAft>
                          <a:spcPts val="0"/>
                        </a:spcAft>
                        <a:buNone/>
                      </a:pPr>
                      <a:r>
                        <a:rPr b="1" lang="en" sz="1200">
                          <a:solidFill>
                            <a:srgbClr val="FFFFFF"/>
                          </a:solidFill>
                          <a:latin typeface="Lora"/>
                          <a:ea typeface="Lora"/>
                          <a:cs typeface="Lora"/>
                          <a:sym typeface="Lora"/>
                        </a:rPr>
                        <a:t>Managing complex clinical issues </a:t>
                      </a:r>
                      <a:endParaRPr b="1" sz="12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304800" lvl="0" marL="457200" rtl="0" algn="l">
                        <a:spcBef>
                          <a:spcPts val="0"/>
                        </a:spcBef>
                        <a:spcAft>
                          <a:spcPts val="0"/>
                        </a:spcAft>
                        <a:buClr>
                          <a:srgbClr val="FF0000"/>
                        </a:buClr>
                        <a:buSzPts val="1200"/>
                        <a:buFont typeface="Lora"/>
                        <a:buChar char="-"/>
                      </a:pPr>
                      <a:r>
                        <a:rPr lang="en" sz="1200">
                          <a:solidFill>
                            <a:srgbClr val="FF0000"/>
                          </a:solidFill>
                          <a:latin typeface="Lora"/>
                          <a:ea typeface="Lora"/>
                          <a:cs typeface="Lora"/>
                          <a:sym typeface="Lora"/>
                        </a:rPr>
                        <a:t>Reminders for preventative care for chronic diseases</a:t>
                      </a:r>
                      <a:endParaRPr sz="1200">
                        <a:solidFill>
                          <a:srgbClr val="FF0000"/>
                        </a:solidFill>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Care management  </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Predictive modeling based on demographics, costs, and clinical parameters</a:t>
                      </a:r>
                      <a:endParaRPr sz="1200">
                        <a:solidFill>
                          <a:srgbClr val="FF0000"/>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17500">
                <a:tc>
                  <a:txBody>
                    <a:bodyPr/>
                    <a:lstStyle/>
                    <a:p>
                      <a:pPr indent="0" lvl="0" marL="0" rtl="0" algn="ctr">
                        <a:spcBef>
                          <a:spcPts val="0"/>
                        </a:spcBef>
                        <a:spcAft>
                          <a:spcPts val="0"/>
                        </a:spcAft>
                        <a:buNone/>
                      </a:pPr>
                      <a:r>
                        <a:rPr b="1" lang="en" sz="1200">
                          <a:solidFill>
                            <a:srgbClr val="FFFFFF"/>
                          </a:solidFill>
                          <a:latin typeface="Lora"/>
                          <a:ea typeface="Lora"/>
                          <a:cs typeface="Lora"/>
                          <a:sym typeface="Lora"/>
                        </a:rPr>
                        <a:t>Managing complex administrative issues</a:t>
                      </a:r>
                      <a:endParaRPr b="1" sz="1200">
                        <a:solidFill>
                          <a:srgbClr val="FFFFF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298450" lvl="0" marL="457200" rtl="0" algn="l">
                        <a:spcBef>
                          <a:spcPts val="0"/>
                        </a:spcBef>
                        <a:spcAft>
                          <a:spcPts val="0"/>
                        </a:spcAft>
                        <a:buSzPts val="1100"/>
                        <a:buFont typeface="Lora"/>
                        <a:buChar char="-"/>
                      </a:pPr>
                      <a:r>
                        <a:rPr lang="en" sz="1100">
                          <a:latin typeface="Lora"/>
                          <a:ea typeface="Lora"/>
                          <a:cs typeface="Lora"/>
                          <a:sym typeface="Lora"/>
                        </a:rPr>
                        <a:t>Decision modeling</a:t>
                      </a:r>
                      <a:endParaRPr sz="1100">
                        <a:latin typeface="Lora"/>
                        <a:ea typeface="Lora"/>
                        <a:cs typeface="Lora"/>
                        <a:sym typeface="Lora"/>
                      </a:endParaRPr>
                    </a:p>
                    <a:p>
                      <a:pPr indent="-298450" lvl="0" marL="457200" rtl="0" algn="l">
                        <a:spcBef>
                          <a:spcPts val="0"/>
                        </a:spcBef>
                        <a:spcAft>
                          <a:spcPts val="0"/>
                        </a:spcAft>
                        <a:buSzPts val="1100"/>
                        <a:buFont typeface="Lora"/>
                        <a:buChar char="-"/>
                      </a:pPr>
                      <a:r>
                        <a:rPr lang="en" sz="1100">
                          <a:latin typeface="Lora"/>
                          <a:ea typeface="Lora"/>
                          <a:cs typeface="Lora"/>
                          <a:sym typeface="Lora"/>
                        </a:rPr>
                        <a:t>Research recruitment </a:t>
                      </a:r>
                      <a:endParaRPr sz="1100">
                        <a:highlight>
                          <a:srgbClr val="93C47D"/>
                        </a:highlight>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7" name="Shape 417"/>
        <p:cNvGrpSpPr/>
        <p:nvPr/>
      </p:nvGrpSpPr>
      <p:grpSpPr>
        <a:xfrm>
          <a:off x="0" y="0"/>
          <a:ext cx="0" cy="0"/>
          <a:chOff x="0" y="0"/>
          <a:chExt cx="0" cy="0"/>
        </a:xfrm>
      </p:grpSpPr>
      <p:graphicFrame>
        <p:nvGraphicFramePr>
          <p:cNvPr id="418" name="Google Shape;418;p44"/>
          <p:cNvGraphicFramePr/>
          <p:nvPr/>
        </p:nvGraphicFramePr>
        <p:xfrm>
          <a:off x="231807" y="2306751"/>
          <a:ext cx="3000000" cy="3000000"/>
        </p:xfrm>
        <a:graphic>
          <a:graphicData uri="http://schemas.openxmlformats.org/drawingml/2006/table">
            <a:tbl>
              <a:tblPr>
                <a:noFill/>
                <a:tableStyleId>{DE6AB7A7-40EF-4739-A9D1-910265D12E4E}</a:tableStyleId>
              </a:tblPr>
              <a:tblGrid>
                <a:gridCol w="1807900"/>
                <a:gridCol w="5997250"/>
              </a:tblGrid>
              <a:tr h="1118175">
                <a:tc>
                  <a:txBody>
                    <a:bodyPr/>
                    <a:lstStyle/>
                    <a:p>
                      <a:pPr indent="0" lvl="0" marL="0" rtl="0" algn="ctr">
                        <a:spcBef>
                          <a:spcPts val="0"/>
                        </a:spcBef>
                        <a:spcAft>
                          <a:spcPts val="0"/>
                        </a:spcAft>
                        <a:buNone/>
                      </a:pPr>
                      <a:r>
                        <a:rPr b="1" lang="en">
                          <a:solidFill>
                            <a:schemeClr val="dk1"/>
                          </a:solidFill>
                          <a:latin typeface="Lora"/>
                          <a:ea typeface="Lora"/>
                          <a:cs typeface="Lora"/>
                          <a:sym typeface="Lora"/>
                        </a:rPr>
                        <a:t>Order sets</a:t>
                      </a:r>
                      <a:r>
                        <a:rPr lang="en">
                          <a:solidFill>
                            <a:schemeClr val="dk1"/>
                          </a:solidFill>
                          <a:latin typeface="Lora"/>
                          <a:ea typeface="Lora"/>
                          <a:cs typeface="Lora"/>
                          <a:sym typeface="Lora"/>
                        </a:rPr>
                        <a:t> </a:t>
                      </a:r>
                      <a:r>
                        <a:rPr lang="en">
                          <a:solidFill>
                            <a:srgbClr val="38761D"/>
                          </a:solidFill>
                          <a:latin typeface="Lora"/>
                          <a:ea typeface="Lora"/>
                          <a:cs typeface="Lora"/>
                          <a:sym typeface="Lora"/>
                        </a:rPr>
                        <a:t> </a:t>
                      </a:r>
                      <a:endParaRPr>
                        <a:solidFill>
                          <a:srgbClr val="38761D"/>
                        </a:solidFill>
                        <a:latin typeface="Lora"/>
                        <a:ea typeface="Lora"/>
                        <a:cs typeface="Lora"/>
                        <a:sym typeface="Lora"/>
                      </a:endParaRPr>
                    </a:p>
                  </a:txBody>
                  <a:tcPr marT="91425" marB="91425" marR="91425" marL="91425" anchor="ctr">
                    <a:solidFill>
                      <a:srgbClr val="D9EAD3"/>
                    </a:solidFill>
                  </a:tcPr>
                </a:tc>
                <a:tc>
                  <a:txBody>
                    <a:bodyPr/>
                    <a:lstStyle/>
                    <a:p>
                      <a:pPr indent="-304800" lvl="0" marL="457200" rtl="0" algn="l">
                        <a:spcBef>
                          <a:spcPts val="0"/>
                        </a:spcBef>
                        <a:spcAft>
                          <a:spcPts val="0"/>
                        </a:spcAft>
                        <a:buSzPts val="1200"/>
                        <a:buFont typeface="Lora"/>
                        <a:buChar char="●"/>
                      </a:pPr>
                      <a:r>
                        <a:rPr lang="en" sz="1200">
                          <a:solidFill>
                            <a:schemeClr val="dk1"/>
                          </a:solidFill>
                          <a:latin typeface="Lora"/>
                          <a:ea typeface="Lora"/>
                          <a:cs typeface="Lora"/>
                          <a:sym typeface="Lora"/>
                        </a:rPr>
                        <a:t>Are  EHR templated commercial or home grown orders that are  modified to follow national practice guidelines .</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For example, a patient with a suspected heart attack has orders that automatically include aspirin, oxygen, EKG, etc.</a:t>
                      </a:r>
                      <a:endParaRPr sz="1200">
                        <a:solidFill>
                          <a:schemeClr val="dk1"/>
                        </a:solidFill>
                        <a:latin typeface="Lora"/>
                        <a:ea typeface="Lora"/>
                        <a:cs typeface="Lora"/>
                        <a:sym typeface="Lora"/>
                      </a:endParaRPr>
                    </a:p>
                  </a:txBody>
                  <a:tcPr marT="91425" marB="91425" marR="91425" marL="91425"/>
                </a:tc>
              </a:tr>
              <a:tr h="813900">
                <a:tc>
                  <a:txBody>
                    <a:bodyPr/>
                    <a:lstStyle/>
                    <a:p>
                      <a:pPr indent="0" lvl="0" marL="0" rtl="0" algn="ctr">
                        <a:spcBef>
                          <a:spcPts val="0"/>
                        </a:spcBef>
                        <a:spcAft>
                          <a:spcPts val="0"/>
                        </a:spcAft>
                        <a:buNone/>
                      </a:pPr>
                      <a:r>
                        <a:rPr b="1" lang="en">
                          <a:solidFill>
                            <a:schemeClr val="dk1"/>
                          </a:solidFill>
                          <a:latin typeface="Lora"/>
                          <a:ea typeface="Lora"/>
                          <a:cs typeface="Lora"/>
                          <a:sym typeface="Lora"/>
                        </a:rPr>
                        <a:t>Therapeutic support</a:t>
                      </a:r>
                      <a:r>
                        <a:rPr lang="en">
                          <a:solidFill>
                            <a:schemeClr val="dk1"/>
                          </a:solidFill>
                          <a:latin typeface="Lora"/>
                          <a:ea typeface="Lora"/>
                          <a:cs typeface="Lora"/>
                          <a:sym typeface="Lora"/>
                        </a:rPr>
                        <a:t> </a:t>
                      </a:r>
                      <a:endParaRPr>
                        <a:latin typeface="Lora"/>
                        <a:ea typeface="Lora"/>
                        <a:cs typeface="Lora"/>
                        <a:sym typeface="Lora"/>
                      </a:endParaRPr>
                    </a:p>
                  </a:txBody>
                  <a:tcPr marT="91425" marB="91425" marR="91425" marL="91425" anchor="ctr">
                    <a:solidFill>
                      <a:srgbClr val="B6D7A8"/>
                    </a:solidFill>
                  </a:tcPr>
                </a:tc>
                <a:tc>
                  <a:txBody>
                    <a:bodyPr/>
                    <a:lstStyle/>
                    <a:p>
                      <a:pPr indent="-304800" lvl="0" marL="457200" rtl="0" algn="l">
                        <a:spcBef>
                          <a:spcPts val="0"/>
                        </a:spcBef>
                        <a:spcAft>
                          <a:spcPts val="0"/>
                        </a:spcAft>
                        <a:buSzPts val="1200"/>
                        <a:buFont typeface="Lora"/>
                        <a:buChar char="●"/>
                      </a:pPr>
                      <a:r>
                        <a:rPr lang="en" sz="1200">
                          <a:solidFill>
                            <a:schemeClr val="dk1"/>
                          </a:solidFill>
                          <a:latin typeface="Lora"/>
                          <a:ea typeface="Lora"/>
                          <a:cs typeface="Lora"/>
                          <a:sym typeface="Lora"/>
                        </a:rPr>
                        <a:t>include commercial products such as Theradoc and calculators for a variety of medical conditions.</a:t>
                      </a:r>
                      <a:r>
                        <a:rPr lang="en" sz="1200">
                          <a:solidFill>
                            <a:srgbClr val="6AA84F"/>
                          </a:solidFill>
                          <a:latin typeface="Lora"/>
                          <a:ea typeface="Lora"/>
                          <a:cs typeface="Lora"/>
                          <a:sym typeface="Lora"/>
                        </a:rPr>
                        <a:t>provide clinical surveillance like infection control assistantship to help in monitoring hospital acquired infections</a:t>
                      </a:r>
                      <a:endParaRPr sz="1200">
                        <a:solidFill>
                          <a:srgbClr val="6AA84F"/>
                        </a:solidFill>
                        <a:latin typeface="Lora"/>
                        <a:ea typeface="Lora"/>
                        <a:cs typeface="Lora"/>
                        <a:sym typeface="Lora"/>
                      </a:endParaRPr>
                    </a:p>
                  </a:txBody>
                  <a:tcPr marT="91425" marB="91425" marR="91425" marL="91425"/>
                </a:tc>
              </a:tr>
              <a:tr h="1215150">
                <a:tc>
                  <a:txBody>
                    <a:bodyPr/>
                    <a:lstStyle/>
                    <a:p>
                      <a:pPr indent="0" lvl="0" marL="0" rtl="0" algn="ctr">
                        <a:spcBef>
                          <a:spcPts val="0"/>
                        </a:spcBef>
                        <a:spcAft>
                          <a:spcPts val="0"/>
                        </a:spcAft>
                        <a:buNone/>
                      </a:pPr>
                      <a:r>
                        <a:rPr b="1" lang="en">
                          <a:solidFill>
                            <a:schemeClr val="dk1"/>
                          </a:solidFill>
                          <a:latin typeface="Lora"/>
                          <a:ea typeface="Lora"/>
                          <a:cs typeface="Lora"/>
                          <a:sym typeface="Lora"/>
                        </a:rPr>
                        <a:t>Smart forms</a:t>
                      </a:r>
                      <a:endParaRPr b="1">
                        <a:solidFill>
                          <a:schemeClr val="dk1"/>
                        </a:solidFill>
                        <a:latin typeface="Lora"/>
                        <a:ea typeface="Lora"/>
                        <a:cs typeface="Lora"/>
                        <a:sym typeface="Lora"/>
                      </a:endParaRPr>
                    </a:p>
                    <a:p>
                      <a:pPr indent="0" lvl="0" marL="0" rtl="0" algn="ctr">
                        <a:spcBef>
                          <a:spcPts val="0"/>
                        </a:spcBef>
                        <a:spcAft>
                          <a:spcPts val="0"/>
                        </a:spcAft>
                        <a:buNone/>
                      </a:pPr>
                      <a:r>
                        <a:t/>
                      </a:r>
                      <a:endParaRPr>
                        <a:latin typeface="Lora"/>
                        <a:ea typeface="Lora"/>
                        <a:cs typeface="Lora"/>
                        <a:sym typeface="Lora"/>
                      </a:endParaRPr>
                    </a:p>
                  </a:txBody>
                  <a:tcPr marT="91425" marB="91425" marR="91425" marL="91425" anchor="ctr">
                    <a:solidFill>
                      <a:srgbClr val="93C47D"/>
                    </a:solidFill>
                  </a:tcPr>
                </a:tc>
                <a:tc>
                  <a:txBody>
                    <a:bodyPr/>
                    <a:lstStyle/>
                    <a:p>
                      <a:pPr indent="-304800" lvl="0" marL="457200" rtl="0" algn="l">
                        <a:spcBef>
                          <a:spcPts val="0"/>
                        </a:spcBef>
                        <a:spcAft>
                          <a:spcPts val="0"/>
                        </a:spcAft>
                        <a:buSzPts val="1200"/>
                        <a:buFont typeface="Lora"/>
                        <a:buChar char="●"/>
                      </a:pPr>
                      <a:r>
                        <a:rPr lang="en" sz="1200">
                          <a:solidFill>
                            <a:schemeClr val="dk1"/>
                          </a:solidFill>
                          <a:latin typeface="Lora"/>
                          <a:ea typeface="Lora"/>
                          <a:cs typeface="Lora"/>
                          <a:sym typeface="Lora"/>
                        </a:rPr>
                        <a:t>Are templated forms, generally used for specific conditions such as diabetes. They can include simple check the boxes with evidence based recommendations.</a:t>
                      </a:r>
                      <a:r>
                        <a:rPr lang="en" sz="1200">
                          <a:solidFill>
                            <a:srgbClr val="6AA84F"/>
                          </a:solidFill>
                          <a:latin typeface="Lora"/>
                          <a:ea typeface="Lora"/>
                          <a:cs typeface="Lora"/>
                          <a:sym typeface="Lora"/>
                        </a:rPr>
                        <a:t>Template that provide structural questions to fill information but it will be report information because you just fill information according to the questionnaire </a:t>
                      </a:r>
                      <a:endParaRPr sz="1200">
                        <a:solidFill>
                          <a:srgbClr val="6AA84F"/>
                        </a:solidFill>
                        <a:latin typeface="Lora"/>
                        <a:ea typeface="Lora"/>
                        <a:cs typeface="Lora"/>
                        <a:sym typeface="Lora"/>
                      </a:endParaRPr>
                    </a:p>
                  </a:txBody>
                  <a:tcPr marT="91425" marB="91425" marR="91425" marL="91425"/>
                </a:tc>
              </a:tr>
              <a:tr h="879125">
                <a:tc>
                  <a:txBody>
                    <a:bodyPr/>
                    <a:lstStyle/>
                    <a:p>
                      <a:pPr indent="0" lvl="0" marL="0" rtl="0" algn="ctr">
                        <a:spcBef>
                          <a:spcPts val="0"/>
                        </a:spcBef>
                        <a:spcAft>
                          <a:spcPts val="0"/>
                        </a:spcAft>
                        <a:buNone/>
                      </a:pPr>
                      <a:r>
                        <a:rPr b="1" lang="en">
                          <a:solidFill>
                            <a:schemeClr val="dk1"/>
                          </a:solidFill>
                          <a:latin typeface="Lora"/>
                          <a:ea typeface="Lora"/>
                          <a:cs typeface="Lora"/>
                          <a:sym typeface="Lora"/>
                        </a:rPr>
                        <a:t>Alerts and reminders</a:t>
                      </a:r>
                      <a:endParaRPr b="1">
                        <a:solidFill>
                          <a:schemeClr val="dk1"/>
                        </a:solidFill>
                        <a:latin typeface="Lora"/>
                        <a:ea typeface="Lora"/>
                        <a:cs typeface="Lora"/>
                        <a:sym typeface="Lora"/>
                      </a:endParaRPr>
                    </a:p>
                    <a:p>
                      <a:pPr indent="0" lvl="0" marL="0" rtl="0" algn="ctr">
                        <a:spcBef>
                          <a:spcPts val="0"/>
                        </a:spcBef>
                        <a:spcAft>
                          <a:spcPts val="0"/>
                        </a:spcAft>
                        <a:buNone/>
                      </a:pPr>
                      <a:r>
                        <a:t/>
                      </a:r>
                      <a:endParaRPr>
                        <a:solidFill>
                          <a:srgbClr val="93C47D"/>
                        </a:solidFill>
                        <a:highlight>
                          <a:srgbClr val="93C47D"/>
                        </a:highlight>
                        <a:latin typeface="Lora"/>
                        <a:ea typeface="Lora"/>
                        <a:cs typeface="Lora"/>
                        <a:sym typeface="Lora"/>
                      </a:endParaRPr>
                    </a:p>
                  </a:txBody>
                  <a:tcPr marT="91425" marB="91425" marR="91425" marL="91425" anchor="ctr">
                    <a:solidFill>
                      <a:srgbClr val="6AA84F"/>
                    </a:solidFill>
                  </a:tcPr>
                </a:tc>
                <a:tc>
                  <a:txBody>
                    <a:bodyPr/>
                    <a:lstStyle/>
                    <a:p>
                      <a:pPr indent="-304800" lvl="0" marL="457200" rtl="0" algn="l">
                        <a:spcBef>
                          <a:spcPts val="0"/>
                        </a:spcBef>
                        <a:spcAft>
                          <a:spcPts val="0"/>
                        </a:spcAft>
                        <a:buSzPts val="1200"/>
                        <a:buFont typeface="Lora"/>
                        <a:buChar char="●"/>
                      </a:pPr>
                      <a:r>
                        <a:rPr lang="en" sz="1200">
                          <a:solidFill>
                            <a:schemeClr val="dk1"/>
                          </a:solidFill>
                          <a:latin typeface="Lora"/>
                          <a:ea typeface="Lora"/>
                          <a:cs typeface="Lora"/>
                          <a:sym typeface="Lora"/>
                        </a:rPr>
                        <a:t>Are the classic CDS output that usually reminds clinicians about drug allergies, drug to drug interactions and preventatives medicine reminders. This is discussed in more detail in the chapter on EHRs and the chapter on patient safety.</a:t>
                      </a:r>
                      <a:endParaRPr sz="1200">
                        <a:latin typeface="Lora"/>
                        <a:ea typeface="Lora"/>
                        <a:cs typeface="Lora"/>
                        <a:sym typeface="Lora"/>
                      </a:endParaRPr>
                    </a:p>
                  </a:txBody>
                  <a:tcPr marT="91425" marB="91425" marR="91425" marL="91425"/>
                </a:tc>
              </a:tr>
            </a:tbl>
          </a:graphicData>
        </a:graphic>
      </p:graphicFrame>
      <p:sp>
        <p:nvSpPr>
          <p:cNvPr id="419" name="Google Shape;419;p44"/>
          <p:cNvSpPr txBox="1"/>
          <p:nvPr/>
        </p:nvSpPr>
        <p:spPr>
          <a:xfrm flipH="1">
            <a:off x="842467" y="253875"/>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CDS Functionality</a:t>
            </a:r>
            <a:endParaRPr b="1" sz="3300">
              <a:solidFill>
                <a:srgbClr val="00854C"/>
              </a:solidFill>
              <a:latin typeface="Lora"/>
              <a:ea typeface="Lora"/>
              <a:cs typeface="Lora"/>
              <a:sym typeface="Lora"/>
            </a:endParaRPr>
          </a:p>
        </p:txBody>
      </p:sp>
      <p:grpSp>
        <p:nvGrpSpPr>
          <p:cNvPr id="420" name="Google Shape;420;p44"/>
          <p:cNvGrpSpPr/>
          <p:nvPr/>
        </p:nvGrpSpPr>
        <p:grpSpPr>
          <a:xfrm>
            <a:off x="181436" y="7508275"/>
            <a:ext cx="7866746" cy="3029400"/>
            <a:chOff x="93127" y="6106725"/>
            <a:chExt cx="4092148" cy="3029400"/>
          </a:xfrm>
        </p:grpSpPr>
        <p:sp>
          <p:nvSpPr>
            <p:cNvPr id="421" name="Google Shape;421;p44"/>
            <p:cNvSpPr/>
            <p:nvPr/>
          </p:nvSpPr>
          <p:spPr>
            <a:xfrm>
              <a:off x="836075" y="6106725"/>
              <a:ext cx="3349200" cy="1009800"/>
            </a:xfrm>
            <a:prstGeom prst="rect">
              <a:avLst/>
            </a:prstGeom>
            <a:solidFill>
              <a:srgbClr val="CBE5D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731520" rtl="0" algn="l">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Common methods to connect to evidence based information</a:t>
              </a:r>
              <a:endParaRPr sz="1200">
                <a:solidFill>
                  <a:schemeClr val="dk1"/>
                </a:solidFill>
                <a:highlight>
                  <a:srgbClr val="93C47D"/>
                </a:highlight>
                <a:latin typeface="Lora"/>
                <a:ea typeface="Lora"/>
                <a:cs typeface="Lora"/>
                <a:sym typeface="Lora"/>
              </a:endParaRPr>
            </a:p>
            <a:p>
              <a:pPr indent="0" lvl="0" marL="731520" rtl="0" algn="l">
                <a:spcBef>
                  <a:spcPts val="0"/>
                </a:spcBef>
                <a:spcAft>
                  <a:spcPts val="0"/>
                </a:spcAft>
                <a:buNone/>
              </a:pPr>
              <a:r>
                <a:rPr lang="en" sz="1200">
                  <a:solidFill>
                    <a:srgbClr val="6AA84F"/>
                  </a:solidFill>
                  <a:latin typeface="Lora"/>
                  <a:ea typeface="Lora"/>
                  <a:cs typeface="Lora"/>
                  <a:sym typeface="Lora"/>
                </a:rPr>
                <a:t>Shows up when it is relevant to case</a:t>
              </a:r>
              <a:endParaRPr b="1" sz="1200">
                <a:solidFill>
                  <a:srgbClr val="6AA84F"/>
                </a:solidFill>
                <a:latin typeface="Lora"/>
                <a:ea typeface="Lora"/>
                <a:cs typeface="Lora"/>
                <a:sym typeface="Lora"/>
              </a:endParaRPr>
            </a:p>
          </p:txBody>
        </p:sp>
        <p:sp>
          <p:nvSpPr>
            <p:cNvPr id="422" name="Google Shape;422;p44"/>
            <p:cNvSpPr/>
            <p:nvPr/>
          </p:nvSpPr>
          <p:spPr>
            <a:xfrm>
              <a:off x="93127" y="6106725"/>
              <a:ext cx="1034700" cy="1009800"/>
            </a:xfrm>
            <a:prstGeom prst="homePlate">
              <a:avLst>
                <a:gd fmla="val 50000" name="adj"/>
              </a:avLst>
            </a:prstGeom>
            <a:solidFill>
              <a:srgbClr val="79C6A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Barlow"/>
                  <a:ea typeface="Barlow"/>
                  <a:cs typeface="Barlow"/>
                  <a:sym typeface="Barlow"/>
                </a:rPr>
                <a:t>Hyperlink, Infobuttons, mouse over</a:t>
              </a:r>
              <a:r>
                <a:rPr b="1" lang="en">
                  <a:solidFill>
                    <a:srgbClr val="FFFFFF"/>
                  </a:solidFill>
                  <a:latin typeface="Barlow"/>
                  <a:ea typeface="Barlow"/>
                  <a:cs typeface="Barlow"/>
                  <a:sym typeface="Barlow"/>
                </a:rPr>
                <a:t> </a:t>
              </a:r>
              <a:endParaRPr b="1">
                <a:solidFill>
                  <a:srgbClr val="FFFFFF"/>
                </a:solidFill>
                <a:latin typeface="Barlow"/>
                <a:ea typeface="Barlow"/>
                <a:cs typeface="Barlow"/>
                <a:sym typeface="Barlow"/>
              </a:endParaRPr>
            </a:p>
          </p:txBody>
        </p:sp>
        <p:sp>
          <p:nvSpPr>
            <p:cNvPr id="423" name="Google Shape;423;p44"/>
            <p:cNvSpPr/>
            <p:nvPr/>
          </p:nvSpPr>
          <p:spPr>
            <a:xfrm>
              <a:off x="836075" y="7116525"/>
              <a:ext cx="3349200" cy="1009800"/>
            </a:xfrm>
            <a:prstGeom prst="rect">
              <a:avLst/>
            </a:prstGeom>
            <a:solidFill>
              <a:srgbClr val="CBE5D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176783" lvl="0" marL="832103"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Most diagnostic support is external and not integrated with the EHR; (e.g. Sim Consultant) </a:t>
              </a:r>
              <a:endParaRPr sz="1200">
                <a:solidFill>
                  <a:schemeClr val="dk1"/>
                </a:solidFill>
                <a:latin typeface="Lora"/>
                <a:ea typeface="Lora"/>
                <a:cs typeface="Lora"/>
                <a:sym typeface="Lora"/>
              </a:endParaRPr>
            </a:p>
            <a:p>
              <a:pPr indent="-176783" lvl="0" marL="832103"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Isabel is an example automatically pull coded signs &amp; symptoms</a:t>
              </a:r>
              <a:endParaRPr sz="1200">
                <a:solidFill>
                  <a:schemeClr val="dk1"/>
                </a:solidFill>
                <a:latin typeface="Lora"/>
                <a:ea typeface="Lora"/>
                <a:cs typeface="Lora"/>
                <a:sym typeface="Lora"/>
              </a:endParaRPr>
            </a:p>
          </p:txBody>
        </p:sp>
        <p:sp>
          <p:nvSpPr>
            <p:cNvPr id="424" name="Google Shape;424;p44"/>
            <p:cNvSpPr/>
            <p:nvPr/>
          </p:nvSpPr>
          <p:spPr>
            <a:xfrm>
              <a:off x="93127" y="7116525"/>
              <a:ext cx="1034700" cy="1009800"/>
            </a:xfrm>
            <a:prstGeom prst="homePlate">
              <a:avLst>
                <a:gd fmla="val 50000" name="adj"/>
              </a:avLst>
            </a:prstGeom>
            <a:solidFill>
              <a:srgbClr val="79C6A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 sz="1300">
                  <a:solidFill>
                    <a:srgbClr val="FFFFFF"/>
                  </a:solidFill>
                  <a:latin typeface="Barlow"/>
                  <a:ea typeface="Barlow"/>
                  <a:cs typeface="Barlow"/>
                  <a:sym typeface="Barlow"/>
                </a:rPr>
                <a:t>Diagnostic support</a:t>
              </a:r>
              <a:endParaRPr b="1" sz="1300">
                <a:solidFill>
                  <a:srgbClr val="FFFFFF"/>
                </a:solidFill>
                <a:latin typeface="Barlow"/>
                <a:ea typeface="Barlow"/>
                <a:cs typeface="Barlow"/>
                <a:sym typeface="Barlow"/>
              </a:endParaRPr>
            </a:p>
          </p:txBody>
        </p:sp>
        <p:sp>
          <p:nvSpPr>
            <p:cNvPr id="425" name="Google Shape;425;p44"/>
            <p:cNvSpPr/>
            <p:nvPr/>
          </p:nvSpPr>
          <p:spPr>
            <a:xfrm>
              <a:off x="836075" y="8126325"/>
              <a:ext cx="3349200" cy="1009800"/>
            </a:xfrm>
            <a:prstGeom prst="rect">
              <a:avLst/>
            </a:prstGeom>
            <a:solidFill>
              <a:srgbClr val="CBE5D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731520" rtl="0" algn="l">
                <a:spcBef>
                  <a:spcPts val="0"/>
                </a:spcBef>
                <a:spcAft>
                  <a:spcPts val="0"/>
                </a:spcAft>
                <a:buNone/>
              </a:pPr>
              <a:r>
                <a:rPr lang="en" sz="1200">
                  <a:solidFill>
                    <a:schemeClr val="dk1"/>
                  </a:solidFill>
                  <a:latin typeface="Lora"/>
                  <a:ea typeface="Lora"/>
                  <a:cs typeface="Lora"/>
                  <a:sym typeface="Lora"/>
                </a:rPr>
                <a:t>Can also be patient, and not population level, so they can summarize a patient’s status and thereby summarize and inform the clinician about multiple patient aspects</a:t>
              </a:r>
              <a:endParaRPr b="1" sz="900">
                <a:solidFill>
                  <a:srgbClr val="BF9000"/>
                </a:solidFill>
                <a:latin typeface="Lora"/>
                <a:ea typeface="Lora"/>
                <a:cs typeface="Lora"/>
                <a:sym typeface="Lora"/>
              </a:endParaRPr>
            </a:p>
          </p:txBody>
        </p:sp>
        <p:sp>
          <p:nvSpPr>
            <p:cNvPr id="426" name="Google Shape;426;p44"/>
            <p:cNvSpPr/>
            <p:nvPr/>
          </p:nvSpPr>
          <p:spPr>
            <a:xfrm>
              <a:off x="93127" y="8126325"/>
              <a:ext cx="1034700" cy="1009800"/>
            </a:xfrm>
            <a:prstGeom prst="homePlate">
              <a:avLst>
                <a:gd fmla="val 50000" name="adj"/>
              </a:avLst>
            </a:prstGeom>
            <a:solidFill>
              <a:srgbClr val="79C6A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 sz="1300">
                  <a:solidFill>
                    <a:srgbClr val="FFFFFF"/>
                  </a:solidFill>
                  <a:latin typeface="Barlow"/>
                  <a:ea typeface="Barlow"/>
                  <a:cs typeface="Barlow"/>
                  <a:sym typeface="Barlow"/>
                </a:rPr>
                <a:t>Dashboards</a:t>
              </a:r>
              <a:endParaRPr b="1" sz="1300">
                <a:solidFill>
                  <a:srgbClr val="FFFFFF"/>
                </a:solidFill>
                <a:latin typeface="Barlow"/>
                <a:ea typeface="Barlow"/>
                <a:cs typeface="Barlow"/>
                <a:sym typeface="Barlow"/>
              </a:endParaRPr>
            </a:p>
          </p:txBody>
        </p:sp>
      </p:grpSp>
      <p:sp>
        <p:nvSpPr>
          <p:cNvPr id="427" name="Google Shape;427;p44"/>
          <p:cNvSpPr txBox="1"/>
          <p:nvPr/>
        </p:nvSpPr>
        <p:spPr>
          <a:xfrm flipH="1">
            <a:off x="181425" y="6869250"/>
            <a:ext cx="7194600" cy="63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0854C"/>
                </a:solidFill>
                <a:latin typeface="Lora"/>
                <a:ea typeface="Lora"/>
                <a:cs typeface="Lora"/>
                <a:sym typeface="Lora"/>
              </a:rPr>
              <a:t>2.   </a:t>
            </a:r>
            <a:r>
              <a:rPr b="1" lang="en" sz="2200">
                <a:solidFill>
                  <a:srgbClr val="00854C"/>
                </a:solidFill>
                <a:latin typeface="Lora"/>
                <a:ea typeface="Lora"/>
                <a:cs typeface="Lora"/>
                <a:sym typeface="Lora"/>
              </a:rPr>
              <a:t>Relevant</a:t>
            </a:r>
            <a:r>
              <a:rPr b="1" lang="en" sz="2200">
                <a:solidFill>
                  <a:srgbClr val="00854C"/>
                </a:solidFill>
                <a:latin typeface="Lora"/>
                <a:ea typeface="Lora"/>
                <a:cs typeface="Lora"/>
                <a:sym typeface="Lora"/>
              </a:rPr>
              <a:t> information display</a:t>
            </a:r>
            <a:endParaRPr b="1" sz="2200">
              <a:solidFill>
                <a:srgbClr val="00854C"/>
              </a:solidFill>
              <a:latin typeface="Lora"/>
              <a:ea typeface="Lora"/>
              <a:cs typeface="Lora"/>
              <a:sym typeface="Lora"/>
            </a:endParaRPr>
          </a:p>
        </p:txBody>
      </p:sp>
      <p:sp>
        <p:nvSpPr>
          <p:cNvPr id="428" name="Google Shape;428;p44"/>
          <p:cNvSpPr txBox="1"/>
          <p:nvPr/>
        </p:nvSpPr>
        <p:spPr>
          <a:xfrm flipH="1">
            <a:off x="181427" y="1572924"/>
            <a:ext cx="6583800" cy="810600"/>
          </a:xfrm>
          <a:prstGeom prst="rect">
            <a:avLst/>
          </a:prstGeom>
          <a:noFill/>
          <a:ln>
            <a:noFill/>
          </a:ln>
        </p:spPr>
        <p:txBody>
          <a:bodyPr anchorCtr="0" anchor="ctr" bIns="91425" lIns="91425" spcFirstLastPara="1" rIns="91425" wrap="square" tIns="91425">
            <a:noAutofit/>
          </a:bodyPr>
          <a:lstStyle/>
          <a:p>
            <a:pPr indent="-368300" lvl="0" marL="457200" rtl="0" algn="l">
              <a:spcBef>
                <a:spcPts val="0"/>
              </a:spcBef>
              <a:spcAft>
                <a:spcPts val="0"/>
              </a:spcAft>
              <a:buClr>
                <a:srgbClr val="00854C"/>
              </a:buClr>
              <a:buSzPts val="2200"/>
              <a:buFont typeface="Lora"/>
              <a:buAutoNum type="arabicPeriod"/>
            </a:pPr>
            <a:r>
              <a:rPr b="1" lang="en" sz="2200">
                <a:solidFill>
                  <a:srgbClr val="00854C"/>
                </a:solidFill>
                <a:latin typeface="Lora"/>
                <a:ea typeface="Lora"/>
                <a:cs typeface="Lora"/>
                <a:sym typeface="Lora"/>
              </a:rPr>
              <a:t>Ordering Facilitators</a:t>
            </a:r>
            <a:endParaRPr b="1" sz="2200">
              <a:solidFill>
                <a:srgbClr val="00854C"/>
              </a:solidFill>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2" name="Shape 432"/>
        <p:cNvGrpSpPr/>
        <p:nvPr/>
      </p:nvGrpSpPr>
      <p:grpSpPr>
        <a:xfrm>
          <a:off x="0" y="0"/>
          <a:ext cx="0" cy="0"/>
          <a:chOff x="0" y="0"/>
          <a:chExt cx="0" cy="0"/>
        </a:xfrm>
      </p:grpSpPr>
      <p:graphicFrame>
        <p:nvGraphicFramePr>
          <p:cNvPr id="433" name="Google Shape;433;p45"/>
          <p:cNvGraphicFramePr/>
          <p:nvPr/>
        </p:nvGraphicFramePr>
        <p:xfrm>
          <a:off x="199900" y="4172963"/>
          <a:ext cx="3000000" cy="3000000"/>
        </p:xfrm>
        <a:graphic>
          <a:graphicData uri="http://schemas.openxmlformats.org/drawingml/2006/table">
            <a:tbl>
              <a:tblPr>
                <a:noFill/>
                <a:tableStyleId>{DE6AB7A7-40EF-4739-A9D1-910265D12E4E}</a:tableStyleId>
              </a:tblPr>
              <a:tblGrid>
                <a:gridCol w="2355850"/>
                <a:gridCol w="5473925"/>
              </a:tblGrid>
              <a:tr h="689000">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General</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Exploding medical information that is complicated and evolving. Tough to write rules </a:t>
                      </a:r>
                      <a:r>
                        <a:rPr lang="en" sz="1200">
                          <a:solidFill>
                            <a:srgbClr val="6AA84F"/>
                          </a:solidFill>
                          <a:latin typeface="Lora"/>
                          <a:ea typeface="Lora"/>
                          <a:cs typeface="Lora"/>
                          <a:sym typeface="Lora"/>
                        </a:rPr>
                        <a:t>we need methods more powerful to </a:t>
                      </a:r>
                      <a:r>
                        <a:rPr lang="en" sz="1200">
                          <a:solidFill>
                            <a:srgbClr val="6AA84F"/>
                          </a:solidFill>
                          <a:latin typeface="Lora"/>
                          <a:ea typeface="Lora"/>
                          <a:cs typeface="Lora"/>
                          <a:sym typeface="Lora"/>
                        </a:rPr>
                        <a:t>handle these large data beyond the rule system </a:t>
                      </a:r>
                      <a:endParaRPr sz="1200">
                        <a:solidFill>
                          <a:srgbClr val="6AA84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89000">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Organizational support</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CDS must be supported by leadership, IT and clinical staff. Currently, only large healthcare organizations can create robust CDSSs </a:t>
                      </a:r>
                      <a:r>
                        <a:rPr lang="en" sz="1200">
                          <a:solidFill>
                            <a:srgbClr val="6AA84F"/>
                          </a:solidFill>
                          <a:latin typeface="Lora"/>
                          <a:ea typeface="Lora"/>
                          <a:cs typeface="Lora"/>
                          <a:sym typeface="Lora"/>
                        </a:rPr>
                        <a:t>needs </a:t>
                      </a:r>
                      <a:r>
                        <a:rPr lang="en" sz="1200">
                          <a:solidFill>
                            <a:srgbClr val="6AA84F"/>
                          </a:solidFill>
                          <a:latin typeface="Lora"/>
                          <a:ea typeface="Lora"/>
                          <a:cs typeface="Lora"/>
                          <a:sym typeface="Lora"/>
                        </a:rPr>
                        <a:t>cooperation</a:t>
                      </a:r>
                      <a:r>
                        <a:rPr lang="en" sz="1200">
                          <a:solidFill>
                            <a:srgbClr val="6AA84F"/>
                          </a:solidFill>
                          <a:latin typeface="Lora"/>
                          <a:ea typeface="Lora"/>
                          <a:cs typeface="Lora"/>
                          <a:sym typeface="Lora"/>
                        </a:rPr>
                        <a:t> of all teams</a:t>
                      </a:r>
                      <a:endParaRPr sz="1200">
                        <a:solidFill>
                          <a:srgbClr val="6AA84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752050">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Lack of a clear business case</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Evidence shows CDS helps improve processes but it is unclear it affects behavior and patient outcomes. Therefore, there may not be a strong business case to invest in CDSSs</a:t>
                      </a:r>
                      <a:r>
                        <a:rPr lang="en" sz="1200">
                          <a:highlight>
                            <a:srgbClr val="93C47D"/>
                          </a:highlight>
                          <a:latin typeface="Lora"/>
                          <a:ea typeface="Lora"/>
                          <a:cs typeface="Lora"/>
                          <a:sym typeface="Lora"/>
                        </a:rPr>
                        <a:t> </a:t>
                      </a:r>
                      <a:r>
                        <a:rPr lang="en" sz="1200">
                          <a:solidFill>
                            <a:srgbClr val="6AA84F"/>
                          </a:solidFill>
                          <a:latin typeface="Lora"/>
                          <a:ea typeface="Lora"/>
                          <a:cs typeface="Lora"/>
                          <a:sym typeface="Lora"/>
                        </a:rPr>
                        <a:t>we </a:t>
                      </a:r>
                      <a:r>
                        <a:rPr lang="en" sz="1200">
                          <a:solidFill>
                            <a:srgbClr val="6AA84F"/>
                          </a:solidFill>
                          <a:latin typeface="Lora"/>
                          <a:ea typeface="Lora"/>
                          <a:cs typeface="Lora"/>
                          <a:sym typeface="Lora"/>
                        </a:rPr>
                        <a:t>could use taxonomy here!</a:t>
                      </a:r>
                      <a:endParaRPr sz="1200">
                        <a:solidFill>
                          <a:srgbClr val="6AA84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89000">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Unintended</a:t>
                      </a:r>
                      <a:r>
                        <a:rPr b="1" lang="en" sz="1500">
                          <a:solidFill>
                            <a:srgbClr val="FFFFFF"/>
                          </a:solidFill>
                          <a:latin typeface="Lora"/>
                          <a:ea typeface="Lora"/>
                          <a:cs typeface="Lora"/>
                          <a:sym typeface="Lora"/>
                        </a:rPr>
                        <a:t> consequences</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Alert fatigue </a:t>
                      </a:r>
                      <a:endParaRPr sz="1200">
                        <a:latin typeface="Lora"/>
                        <a:ea typeface="Lora"/>
                        <a:cs typeface="Lora"/>
                        <a:sym typeface="Lora"/>
                      </a:endParaRPr>
                    </a:p>
                    <a:p>
                      <a:pPr indent="0" lvl="0" marL="0" rtl="0" algn="l">
                        <a:spcBef>
                          <a:spcPts val="0"/>
                        </a:spcBef>
                        <a:spcAft>
                          <a:spcPts val="0"/>
                        </a:spcAft>
                        <a:buNone/>
                      </a:pPr>
                      <a:r>
                        <a:rPr lang="en" sz="1200">
                          <a:solidFill>
                            <a:srgbClr val="6AA84F"/>
                          </a:solidFill>
                          <a:latin typeface="Lora"/>
                          <a:ea typeface="Lora"/>
                          <a:cs typeface="Lora"/>
                          <a:sym typeface="Lora"/>
                        </a:rPr>
                        <a:t>The physician may ignore the alert either because it is wrong or appear in a wrong place or in a wrong way </a:t>
                      </a:r>
                      <a:endParaRPr sz="1200">
                        <a:solidFill>
                          <a:srgbClr val="6AA84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517200">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m</a:t>
                      </a:r>
                      <a:r>
                        <a:rPr b="1" lang="en" sz="1500">
                          <a:solidFill>
                            <a:srgbClr val="FFFFFF"/>
                          </a:solidFill>
                          <a:latin typeface="Lora"/>
                          <a:ea typeface="Lora"/>
                          <a:cs typeface="Lora"/>
                          <a:sym typeface="Lora"/>
                        </a:rPr>
                        <a:t>edico-legal</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solidFill>
                            <a:srgbClr val="BF9000"/>
                          </a:solidFill>
                          <a:latin typeface="Lora"/>
                          <a:ea typeface="Lora"/>
                          <a:cs typeface="Lora"/>
                          <a:sym typeface="Lora"/>
                        </a:rPr>
                        <a:t>Adhering to or defying alerts has legal implications </a:t>
                      </a:r>
                      <a:endParaRPr sz="1200">
                        <a:solidFill>
                          <a:srgbClr val="BF9000"/>
                        </a:solidFill>
                        <a:latin typeface="Lora"/>
                        <a:ea typeface="Lora"/>
                        <a:cs typeface="Lora"/>
                        <a:sym typeface="Lora"/>
                      </a:endParaRPr>
                    </a:p>
                    <a:p>
                      <a:pPr indent="0" lvl="0" marL="0" rtl="0" algn="l">
                        <a:spcBef>
                          <a:spcPts val="0"/>
                        </a:spcBef>
                        <a:spcAft>
                          <a:spcPts val="0"/>
                        </a:spcAft>
                        <a:buNone/>
                      </a:pPr>
                      <a:r>
                        <a:rPr lang="en" sz="1200">
                          <a:solidFill>
                            <a:srgbClr val="6AA84F"/>
                          </a:solidFill>
                          <a:latin typeface="Lora"/>
                          <a:ea typeface="Lora"/>
                          <a:cs typeface="Lora"/>
                          <a:sym typeface="Lora"/>
                        </a:rPr>
                        <a:t>confidentiality and privacy </a:t>
                      </a:r>
                      <a:endParaRPr sz="1200">
                        <a:solidFill>
                          <a:srgbClr val="6AA84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902175">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Clinical </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Must fit clinician workflow and fit the 5 rights </a:t>
                      </a:r>
                      <a:endParaRPr sz="1200">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200">
                          <a:solidFill>
                            <a:srgbClr val="6AA84F"/>
                          </a:solidFill>
                          <a:latin typeface="Lora"/>
                          <a:ea typeface="Lora"/>
                          <a:cs typeface="Lora"/>
                          <a:sym typeface="Lora"/>
                        </a:rPr>
                        <a:t>We need to understand clinician workflow, for example: physician need a system to develop by a an IT. On the other hand, IT said the physicians don’t use it so we need more communication </a:t>
                      </a:r>
                      <a:endParaRPr sz="1200">
                        <a:solidFill>
                          <a:srgbClr val="6AA84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447275">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Technical </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Complex CDS requires an expert IT team</a:t>
                      </a:r>
                      <a:endParaRPr sz="1200">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530850">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Lack of interoperability </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Must be solved for CDS to </a:t>
                      </a:r>
                      <a:r>
                        <a:rPr lang="en" sz="1200">
                          <a:latin typeface="Lora"/>
                          <a:ea typeface="Lora"/>
                          <a:cs typeface="Lora"/>
                          <a:sym typeface="Lora"/>
                        </a:rPr>
                        <a:t>succeed</a:t>
                      </a:r>
                      <a:r>
                        <a:rPr lang="en" sz="1200">
                          <a:latin typeface="Lora"/>
                          <a:ea typeface="Lora"/>
                          <a:cs typeface="Lora"/>
                          <a:sym typeface="Lora"/>
                        </a:rPr>
                        <a:t> </a:t>
                      </a:r>
                      <a:endParaRPr sz="1200">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r h="689000">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Long term CDS benefits</a:t>
                      </a:r>
                      <a:endParaRPr b="1" sz="1500">
                        <a:solidFill>
                          <a:srgbClr val="FFFFFF"/>
                        </a:solidFill>
                        <a:latin typeface="Lora"/>
                        <a:ea typeface="Lora"/>
                        <a:cs typeface="Lora"/>
                        <a:sym typeface="Lora"/>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sz="1200">
                          <a:latin typeface="Lora"/>
                          <a:ea typeface="Lora"/>
                          <a:cs typeface="Lora"/>
                          <a:sym typeface="Lora"/>
                        </a:rPr>
                        <a:t>Requires long term </a:t>
                      </a:r>
                      <a:r>
                        <a:rPr lang="en" sz="1200">
                          <a:latin typeface="Lora"/>
                          <a:ea typeface="Lora"/>
                          <a:cs typeface="Lora"/>
                          <a:sym typeface="Lora"/>
                        </a:rPr>
                        <a:t>commitment</a:t>
                      </a:r>
                      <a:r>
                        <a:rPr lang="en" sz="1200">
                          <a:latin typeface="Lora"/>
                          <a:ea typeface="Lora"/>
                          <a:cs typeface="Lora"/>
                          <a:sym typeface="Lora"/>
                        </a:rPr>
                        <a:t> and proof of benefit to be durable </a:t>
                      </a:r>
                      <a:r>
                        <a:rPr lang="en" sz="1200">
                          <a:highlight>
                            <a:srgbClr val="93C47D"/>
                          </a:highlight>
                          <a:latin typeface="Lora"/>
                          <a:ea typeface="Lora"/>
                          <a:cs typeface="Lora"/>
                          <a:sym typeface="Lora"/>
                        </a:rPr>
                        <a:t>i</a:t>
                      </a:r>
                      <a:r>
                        <a:rPr lang="en" sz="1200">
                          <a:solidFill>
                            <a:srgbClr val="6AA84F"/>
                          </a:solidFill>
                          <a:latin typeface="Lora"/>
                          <a:ea typeface="Lora"/>
                          <a:cs typeface="Lora"/>
                          <a:sym typeface="Lora"/>
                        </a:rPr>
                        <a:t>t is not just an </a:t>
                      </a:r>
                      <a:r>
                        <a:rPr lang="en" sz="1200">
                          <a:solidFill>
                            <a:srgbClr val="6AA84F"/>
                          </a:solidFill>
                          <a:latin typeface="Lora"/>
                          <a:ea typeface="Lora"/>
                          <a:cs typeface="Lora"/>
                          <a:sym typeface="Lora"/>
                        </a:rPr>
                        <a:t>implantation we need to follow up and evaluate for further improvement </a:t>
                      </a:r>
                      <a:endParaRPr sz="1200">
                        <a:solidFill>
                          <a:srgbClr val="6AA84F"/>
                        </a:solidFill>
                        <a:latin typeface="Lora"/>
                        <a:ea typeface="Lora"/>
                        <a:cs typeface="Lora"/>
                        <a:sym typeface="Lora"/>
                      </a:endParaRPr>
                    </a:p>
                  </a:txBody>
                  <a:tcPr marT="91425" marB="91425" marR="91425" marL="91425">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tcPr>
                </a:tc>
              </a:tr>
            </a:tbl>
          </a:graphicData>
        </a:graphic>
      </p:graphicFrame>
      <p:sp>
        <p:nvSpPr>
          <p:cNvPr id="434" name="Google Shape;434;p45"/>
          <p:cNvSpPr txBox="1"/>
          <p:nvPr/>
        </p:nvSpPr>
        <p:spPr>
          <a:xfrm flipH="1">
            <a:off x="822900" y="3691875"/>
            <a:ext cx="6583800" cy="58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00854C"/>
                </a:solidFill>
                <a:latin typeface="Lora"/>
                <a:ea typeface="Lora"/>
                <a:cs typeface="Lora"/>
                <a:sym typeface="Lora"/>
              </a:rPr>
              <a:t>CDS Challenges</a:t>
            </a:r>
            <a:endParaRPr b="1" sz="2800">
              <a:solidFill>
                <a:srgbClr val="00854C"/>
              </a:solidFill>
              <a:latin typeface="Lora"/>
              <a:ea typeface="Lora"/>
              <a:cs typeface="Lora"/>
              <a:sym typeface="Lora"/>
            </a:endParaRPr>
          </a:p>
        </p:txBody>
      </p:sp>
      <p:sp>
        <p:nvSpPr>
          <p:cNvPr id="435" name="Google Shape;435;p45"/>
          <p:cNvSpPr txBox="1"/>
          <p:nvPr/>
        </p:nvSpPr>
        <p:spPr>
          <a:xfrm>
            <a:off x="0" y="10854225"/>
            <a:ext cx="6789900" cy="7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ora"/>
                <a:ea typeface="Lora"/>
                <a:cs typeface="Lora"/>
                <a:sym typeface="Lora"/>
              </a:rPr>
              <a:t>If the FHIR standard makes interoperability easier we may see new CDS innovations and improved adoption </a:t>
            </a:r>
            <a:r>
              <a:rPr lang="en" sz="1100">
                <a:solidFill>
                  <a:srgbClr val="6AA84F"/>
                </a:solidFill>
                <a:latin typeface="Lora"/>
                <a:ea typeface="Lora"/>
                <a:cs typeface="Lora"/>
                <a:sym typeface="Lora"/>
              </a:rPr>
              <a:t>enable liquidity of data </a:t>
            </a:r>
            <a:endParaRPr sz="1100">
              <a:solidFill>
                <a:srgbClr val="6AA84F"/>
              </a:solidFill>
              <a:latin typeface="Lora"/>
              <a:ea typeface="Lora"/>
              <a:cs typeface="Lora"/>
              <a:sym typeface="Lora"/>
            </a:endParaRPr>
          </a:p>
        </p:txBody>
      </p:sp>
      <p:sp>
        <p:nvSpPr>
          <p:cNvPr id="436" name="Google Shape;436;p45"/>
          <p:cNvSpPr txBox="1"/>
          <p:nvPr/>
        </p:nvSpPr>
        <p:spPr>
          <a:xfrm flipH="1">
            <a:off x="-8" y="10178213"/>
            <a:ext cx="6583800" cy="81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300">
                <a:solidFill>
                  <a:srgbClr val="00854C"/>
                </a:solidFill>
                <a:latin typeface="Lora"/>
                <a:ea typeface="Lora"/>
                <a:cs typeface="Lora"/>
                <a:sym typeface="Lora"/>
              </a:rPr>
              <a:t>Future Trends</a:t>
            </a:r>
            <a:endParaRPr b="1" sz="3300">
              <a:solidFill>
                <a:srgbClr val="00854C"/>
              </a:solidFill>
              <a:latin typeface="Lora"/>
              <a:ea typeface="Lora"/>
              <a:cs typeface="Lora"/>
              <a:sym typeface="Lora"/>
            </a:endParaRPr>
          </a:p>
        </p:txBody>
      </p:sp>
      <p:sp>
        <p:nvSpPr>
          <p:cNvPr id="437" name="Google Shape;437;p45"/>
          <p:cNvSpPr/>
          <p:nvPr/>
        </p:nvSpPr>
        <p:spPr>
          <a:xfrm>
            <a:off x="1341742" y="1332923"/>
            <a:ext cx="2371500" cy="327300"/>
          </a:xfrm>
          <a:prstGeom prst="rect">
            <a:avLst/>
          </a:prstGeom>
          <a:solidFill>
            <a:srgbClr val="00854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ora"/>
                <a:ea typeface="Lora"/>
                <a:cs typeface="Lora"/>
                <a:sym typeface="Lora"/>
              </a:rPr>
              <a:t>Project initiation</a:t>
            </a:r>
            <a:endParaRPr b="1">
              <a:solidFill>
                <a:srgbClr val="FFFFFF"/>
              </a:solidFill>
              <a:latin typeface="Lora"/>
              <a:ea typeface="Lora"/>
              <a:cs typeface="Lora"/>
              <a:sym typeface="Lora"/>
            </a:endParaRPr>
          </a:p>
        </p:txBody>
      </p:sp>
      <p:sp>
        <p:nvSpPr>
          <p:cNvPr id="438" name="Google Shape;438;p45"/>
          <p:cNvSpPr/>
          <p:nvPr/>
        </p:nvSpPr>
        <p:spPr>
          <a:xfrm>
            <a:off x="1341700" y="1947297"/>
            <a:ext cx="2371500" cy="327300"/>
          </a:xfrm>
          <a:prstGeom prst="rect">
            <a:avLst/>
          </a:prstGeom>
          <a:solidFill>
            <a:srgbClr val="00854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ora"/>
                <a:ea typeface="Lora"/>
                <a:cs typeface="Lora"/>
                <a:sym typeface="Lora"/>
              </a:rPr>
              <a:t>Project planning</a:t>
            </a:r>
            <a:endParaRPr b="1">
              <a:solidFill>
                <a:srgbClr val="FFFFFF"/>
              </a:solidFill>
              <a:latin typeface="Lora"/>
              <a:ea typeface="Lora"/>
              <a:cs typeface="Lora"/>
              <a:sym typeface="Lora"/>
            </a:endParaRPr>
          </a:p>
        </p:txBody>
      </p:sp>
      <p:sp>
        <p:nvSpPr>
          <p:cNvPr id="439" name="Google Shape;439;p45"/>
          <p:cNvSpPr/>
          <p:nvPr/>
        </p:nvSpPr>
        <p:spPr>
          <a:xfrm>
            <a:off x="2421845" y="1710289"/>
            <a:ext cx="211200" cy="239400"/>
          </a:xfrm>
          <a:prstGeom prst="downArrow">
            <a:avLst>
              <a:gd fmla="val 50000" name="adj1"/>
              <a:gd fmla="val 50000" name="adj2"/>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5"/>
          <p:cNvSpPr/>
          <p:nvPr/>
        </p:nvSpPr>
        <p:spPr>
          <a:xfrm>
            <a:off x="1341700" y="2582068"/>
            <a:ext cx="2371500" cy="327300"/>
          </a:xfrm>
          <a:prstGeom prst="rect">
            <a:avLst/>
          </a:prstGeom>
          <a:solidFill>
            <a:srgbClr val="00854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ora"/>
                <a:ea typeface="Lora"/>
                <a:cs typeface="Lora"/>
                <a:sym typeface="Lora"/>
              </a:rPr>
              <a:t>Project Execution</a:t>
            </a:r>
            <a:endParaRPr b="1">
              <a:solidFill>
                <a:srgbClr val="FFFFFF"/>
              </a:solidFill>
              <a:latin typeface="Lora"/>
              <a:ea typeface="Lora"/>
              <a:cs typeface="Lora"/>
              <a:sym typeface="Lora"/>
            </a:endParaRPr>
          </a:p>
        </p:txBody>
      </p:sp>
      <p:sp>
        <p:nvSpPr>
          <p:cNvPr id="441" name="Google Shape;441;p45"/>
          <p:cNvSpPr/>
          <p:nvPr/>
        </p:nvSpPr>
        <p:spPr>
          <a:xfrm>
            <a:off x="1341700" y="3206649"/>
            <a:ext cx="2371500" cy="392100"/>
          </a:xfrm>
          <a:prstGeom prst="rect">
            <a:avLst/>
          </a:prstGeom>
          <a:solidFill>
            <a:srgbClr val="00854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ora"/>
                <a:ea typeface="Lora"/>
                <a:cs typeface="Lora"/>
                <a:sym typeface="Lora"/>
              </a:rPr>
              <a:t>Project monitoring and control</a:t>
            </a:r>
            <a:endParaRPr b="1">
              <a:solidFill>
                <a:srgbClr val="FFFFFF"/>
              </a:solidFill>
              <a:latin typeface="Lora"/>
              <a:ea typeface="Lora"/>
              <a:cs typeface="Lora"/>
              <a:sym typeface="Lora"/>
            </a:endParaRPr>
          </a:p>
        </p:txBody>
      </p:sp>
      <p:sp>
        <p:nvSpPr>
          <p:cNvPr id="442" name="Google Shape;442;p45"/>
          <p:cNvSpPr txBox="1"/>
          <p:nvPr/>
        </p:nvSpPr>
        <p:spPr>
          <a:xfrm>
            <a:off x="0" y="1777350"/>
            <a:ext cx="1341600" cy="6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AA84F"/>
                </a:solidFill>
                <a:latin typeface="Lora"/>
                <a:ea typeface="Lora"/>
                <a:cs typeface="Lora"/>
                <a:sym typeface="Lora"/>
              </a:rPr>
              <a:t>SWOT analysis </a:t>
            </a:r>
            <a:endParaRPr sz="800">
              <a:solidFill>
                <a:srgbClr val="6AA84F"/>
              </a:solidFill>
              <a:latin typeface="Lora"/>
              <a:ea typeface="Lora"/>
              <a:cs typeface="Lora"/>
              <a:sym typeface="Lora"/>
            </a:endParaRPr>
          </a:p>
          <a:p>
            <a:pPr indent="0" lvl="0" marL="0" rtl="0" algn="ctr">
              <a:spcBef>
                <a:spcPts val="0"/>
              </a:spcBef>
              <a:spcAft>
                <a:spcPts val="0"/>
              </a:spcAft>
              <a:buNone/>
            </a:pPr>
            <a:r>
              <a:rPr lang="en" sz="800">
                <a:solidFill>
                  <a:srgbClr val="6AA84F"/>
                </a:solidFill>
                <a:latin typeface="Lora"/>
                <a:ea typeface="Lora"/>
                <a:cs typeface="Lora"/>
                <a:sym typeface="Lora"/>
              </a:rPr>
              <a:t>Consider 5 rights</a:t>
            </a:r>
            <a:endParaRPr sz="800">
              <a:solidFill>
                <a:srgbClr val="6AA84F"/>
              </a:solidFill>
              <a:latin typeface="Lora"/>
              <a:ea typeface="Lora"/>
              <a:cs typeface="Lora"/>
              <a:sym typeface="Lora"/>
            </a:endParaRPr>
          </a:p>
          <a:p>
            <a:pPr indent="0" lvl="0" marL="0" rtl="0" algn="ctr">
              <a:spcBef>
                <a:spcPts val="0"/>
              </a:spcBef>
              <a:spcAft>
                <a:spcPts val="0"/>
              </a:spcAft>
              <a:buNone/>
            </a:pPr>
            <a:r>
              <a:rPr lang="en" sz="800">
                <a:solidFill>
                  <a:srgbClr val="6AA84F"/>
                </a:solidFill>
                <a:latin typeface="Lora"/>
                <a:ea typeface="Lora"/>
                <a:cs typeface="Lora"/>
                <a:sym typeface="Lora"/>
              </a:rPr>
              <a:t>Provide educationally material </a:t>
            </a:r>
            <a:endParaRPr sz="800">
              <a:solidFill>
                <a:srgbClr val="6AA84F"/>
              </a:solidFill>
              <a:latin typeface="Lora"/>
              <a:ea typeface="Lora"/>
              <a:cs typeface="Lora"/>
              <a:sym typeface="Lora"/>
            </a:endParaRPr>
          </a:p>
        </p:txBody>
      </p:sp>
      <p:sp>
        <p:nvSpPr>
          <p:cNvPr id="443" name="Google Shape;443;p45"/>
          <p:cNvSpPr txBox="1"/>
          <p:nvPr/>
        </p:nvSpPr>
        <p:spPr>
          <a:xfrm>
            <a:off x="0" y="3195150"/>
            <a:ext cx="1390200" cy="58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AA84F"/>
                </a:solidFill>
                <a:latin typeface="Lora"/>
                <a:ea typeface="Lora"/>
                <a:cs typeface="Lora"/>
                <a:sym typeface="Lora"/>
              </a:rPr>
              <a:t>Training for users and get a feedback through a training process</a:t>
            </a:r>
            <a:r>
              <a:rPr lang="en" sz="800">
                <a:highlight>
                  <a:srgbClr val="93C47D"/>
                </a:highlight>
                <a:latin typeface="Lora"/>
                <a:ea typeface="Lora"/>
                <a:cs typeface="Lora"/>
                <a:sym typeface="Lora"/>
              </a:rPr>
              <a:t> </a:t>
            </a:r>
            <a:endParaRPr sz="800">
              <a:highlight>
                <a:srgbClr val="93C47D"/>
              </a:highlight>
              <a:latin typeface="Lora"/>
              <a:ea typeface="Lora"/>
              <a:cs typeface="Lora"/>
              <a:sym typeface="Lora"/>
            </a:endParaRPr>
          </a:p>
        </p:txBody>
      </p:sp>
      <p:sp>
        <p:nvSpPr>
          <p:cNvPr id="444" name="Google Shape;444;p45"/>
          <p:cNvSpPr/>
          <p:nvPr/>
        </p:nvSpPr>
        <p:spPr>
          <a:xfrm>
            <a:off x="2421886" y="2308650"/>
            <a:ext cx="211200" cy="239400"/>
          </a:xfrm>
          <a:prstGeom prst="downArrow">
            <a:avLst>
              <a:gd fmla="val 50000" name="adj1"/>
              <a:gd fmla="val 50000" name="adj2"/>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5"/>
          <p:cNvSpPr/>
          <p:nvPr/>
        </p:nvSpPr>
        <p:spPr>
          <a:xfrm>
            <a:off x="2421886" y="2946522"/>
            <a:ext cx="211200" cy="239400"/>
          </a:xfrm>
          <a:prstGeom prst="downArrow">
            <a:avLst>
              <a:gd fmla="val 50000" name="adj1"/>
              <a:gd fmla="val 50000" name="adj2"/>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5"/>
          <p:cNvSpPr/>
          <p:nvPr/>
        </p:nvSpPr>
        <p:spPr>
          <a:xfrm>
            <a:off x="4154100" y="1300525"/>
            <a:ext cx="2429700" cy="392100"/>
          </a:xfrm>
          <a:prstGeom prst="rect">
            <a:avLst/>
          </a:prstGeom>
          <a:solidFill>
            <a:schemeClr val="lt1"/>
          </a:solidFill>
          <a:ln cap="flat" cmpd="sng" w="38100">
            <a:solidFill>
              <a:srgbClr val="0085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ora"/>
                <a:ea typeface="Lora"/>
                <a:cs typeface="Lora"/>
                <a:sym typeface="Lora"/>
              </a:rPr>
              <a:t>CDS implementation </a:t>
            </a:r>
            <a:endParaRPr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cannot be a mandate</a:t>
            </a:r>
            <a:endParaRPr sz="1200">
              <a:latin typeface="Lora"/>
              <a:ea typeface="Lora"/>
              <a:cs typeface="Lora"/>
              <a:sym typeface="Lora"/>
            </a:endParaRPr>
          </a:p>
        </p:txBody>
      </p:sp>
      <p:sp>
        <p:nvSpPr>
          <p:cNvPr id="447" name="Google Shape;447;p45"/>
          <p:cNvSpPr/>
          <p:nvPr/>
        </p:nvSpPr>
        <p:spPr>
          <a:xfrm>
            <a:off x="4155150" y="1914900"/>
            <a:ext cx="2429700" cy="392100"/>
          </a:xfrm>
          <a:prstGeom prst="rect">
            <a:avLst/>
          </a:prstGeom>
          <a:solidFill>
            <a:schemeClr val="lt1"/>
          </a:solidFill>
          <a:ln cap="flat" cmpd="sng" w="38100">
            <a:solidFill>
              <a:srgbClr val="0085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ora"/>
                <a:ea typeface="Lora"/>
                <a:cs typeface="Lora"/>
                <a:sym typeface="Lora"/>
              </a:rPr>
              <a:t>One size does not fit all </a:t>
            </a:r>
            <a:endParaRPr sz="1200">
              <a:latin typeface="Lora"/>
              <a:ea typeface="Lora"/>
              <a:cs typeface="Lora"/>
              <a:sym typeface="Lora"/>
            </a:endParaRPr>
          </a:p>
        </p:txBody>
      </p:sp>
      <p:sp>
        <p:nvSpPr>
          <p:cNvPr id="448" name="Google Shape;448;p45"/>
          <p:cNvSpPr/>
          <p:nvPr/>
        </p:nvSpPr>
        <p:spPr>
          <a:xfrm>
            <a:off x="4154100" y="2549675"/>
            <a:ext cx="2429700" cy="392100"/>
          </a:xfrm>
          <a:prstGeom prst="rect">
            <a:avLst/>
          </a:prstGeom>
          <a:solidFill>
            <a:schemeClr val="lt1"/>
          </a:solidFill>
          <a:ln cap="flat" cmpd="sng" w="38100">
            <a:solidFill>
              <a:srgbClr val="0085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ora"/>
                <a:ea typeface="Lora"/>
                <a:cs typeface="Lora"/>
                <a:sym typeface="Lora"/>
              </a:rPr>
              <a:t>User feedback is critical</a:t>
            </a:r>
            <a:endParaRPr sz="1200">
              <a:latin typeface="Lora"/>
              <a:ea typeface="Lora"/>
              <a:cs typeface="Lora"/>
              <a:sym typeface="Lora"/>
            </a:endParaRPr>
          </a:p>
        </p:txBody>
      </p:sp>
      <p:sp>
        <p:nvSpPr>
          <p:cNvPr id="449" name="Google Shape;449;p45"/>
          <p:cNvSpPr/>
          <p:nvPr/>
        </p:nvSpPr>
        <p:spPr>
          <a:xfrm>
            <a:off x="4154100" y="3184450"/>
            <a:ext cx="2429700" cy="392100"/>
          </a:xfrm>
          <a:prstGeom prst="rect">
            <a:avLst/>
          </a:prstGeom>
          <a:solidFill>
            <a:schemeClr val="lt1"/>
          </a:solidFill>
          <a:ln cap="flat" cmpd="sng" w="38100">
            <a:solidFill>
              <a:srgbClr val="0085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ora"/>
                <a:ea typeface="Lora"/>
                <a:cs typeface="Lora"/>
                <a:sym typeface="Lora"/>
              </a:rPr>
              <a:t>Knowledge management &amp; up to date content</a:t>
            </a:r>
            <a:endParaRPr sz="1200">
              <a:latin typeface="Lora"/>
              <a:ea typeface="Lora"/>
              <a:cs typeface="Lora"/>
              <a:sym typeface="Lora"/>
            </a:endParaRPr>
          </a:p>
        </p:txBody>
      </p:sp>
      <p:sp>
        <p:nvSpPr>
          <p:cNvPr id="450" name="Google Shape;450;p45"/>
          <p:cNvSpPr txBox="1"/>
          <p:nvPr/>
        </p:nvSpPr>
        <p:spPr>
          <a:xfrm flipH="1">
            <a:off x="934592" y="191150"/>
            <a:ext cx="6583800" cy="81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854C"/>
                </a:solidFill>
                <a:latin typeface="Lora"/>
                <a:ea typeface="Lora"/>
                <a:cs typeface="Lora"/>
                <a:sym typeface="Lora"/>
              </a:rPr>
              <a:t>CDS Implementations</a:t>
            </a:r>
            <a:endParaRPr b="1" sz="3300">
              <a:solidFill>
                <a:srgbClr val="00854C"/>
              </a:solidFill>
              <a:latin typeface="Lora"/>
              <a:ea typeface="Lora"/>
              <a:cs typeface="Lora"/>
              <a:sym typeface="Lora"/>
            </a:endParaRPr>
          </a:p>
          <a:p>
            <a:pPr indent="0" lvl="0" marL="0" rtl="0" algn="ctr">
              <a:spcBef>
                <a:spcPts val="0"/>
              </a:spcBef>
              <a:spcAft>
                <a:spcPts val="0"/>
              </a:spcAft>
              <a:buNone/>
            </a:pPr>
            <a:r>
              <a:rPr b="1" lang="en" sz="3300">
                <a:solidFill>
                  <a:srgbClr val="00854C"/>
                </a:solidFill>
                <a:latin typeface="Lora"/>
                <a:ea typeface="Lora"/>
                <a:cs typeface="Lora"/>
                <a:sym typeface="Lora"/>
              </a:rPr>
              <a:t> &amp; lessons learned</a:t>
            </a:r>
            <a:endParaRPr b="1" sz="3300">
              <a:solidFill>
                <a:srgbClr val="00854C"/>
              </a:solidFill>
              <a:latin typeface="Lora"/>
              <a:ea typeface="Lora"/>
              <a:cs typeface="Lora"/>
              <a:sym typeface="Lora"/>
            </a:endParaRPr>
          </a:p>
        </p:txBody>
      </p:sp>
      <p:sp>
        <p:nvSpPr>
          <p:cNvPr id="451" name="Google Shape;451;p45"/>
          <p:cNvSpPr txBox="1"/>
          <p:nvPr/>
        </p:nvSpPr>
        <p:spPr>
          <a:xfrm>
            <a:off x="6642000" y="2492075"/>
            <a:ext cx="1587600" cy="50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AA84F"/>
                </a:solidFill>
                <a:latin typeface="Lora"/>
                <a:ea typeface="Lora"/>
                <a:cs typeface="Lora"/>
                <a:sym typeface="Lora"/>
              </a:rPr>
              <a:t>Keep getting a feedback</a:t>
            </a:r>
            <a:endParaRPr sz="800">
              <a:solidFill>
                <a:srgbClr val="6AA84F"/>
              </a:solidFill>
              <a:latin typeface="Lora"/>
              <a:ea typeface="Lora"/>
              <a:cs typeface="Lora"/>
              <a:sym typeface="Lora"/>
            </a:endParaRPr>
          </a:p>
          <a:p>
            <a:pPr indent="0" lvl="0" marL="0" rtl="0" algn="ctr">
              <a:spcBef>
                <a:spcPts val="0"/>
              </a:spcBef>
              <a:spcAft>
                <a:spcPts val="0"/>
              </a:spcAft>
              <a:buNone/>
            </a:pPr>
            <a:r>
              <a:rPr lang="en" sz="800">
                <a:solidFill>
                  <a:srgbClr val="6AA84F"/>
                </a:solidFill>
                <a:latin typeface="Lora"/>
                <a:ea typeface="Lora"/>
                <a:cs typeface="Lora"/>
                <a:sym typeface="Lora"/>
              </a:rPr>
              <a:t>Further improvements </a:t>
            </a:r>
            <a:endParaRPr sz="800">
              <a:solidFill>
                <a:srgbClr val="6AA84F"/>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